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1" r:id="rId4"/>
  </p:sldMasterIdLst>
  <p:notesMasterIdLst>
    <p:notesMasterId r:id="rId27"/>
  </p:notesMasterIdLst>
  <p:sldIdLst>
    <p:sldId id="256" r:id="rId5"/>
    <p:sldId id="274" r:id="rId6"/>
    <p:sldId id="263" r:id="rId7"/>
    <p:sldId id="275" r:id="rId8"/>
    <p:sldId id="273" r:id="rId9"/>
    <p:sldId id="258" r:id="rId10"/>
    <p:sldId id="264" r:id="rId11"/>
    <p:sldId id="259" r:id="rId12"/>
    <p:sldId id="265" r:id="rId13"/>
    <p:sldId id="272" r:id="rId14"/>
    <p:sldId id="271" r:id="rId15"/>
    <p:sldId id="257" r:id="rId16"/>
    <p:sldId id="277" r:id="rId17"/>
    <p:sldId id="267" r:id="rId18"/>
    <p:sldId id="268" r:id="rId19"/>
    <p:sldId id="276" r:id="rId20"/>
    <p:sldId id="260" r:id="rId21"/>
    <p:sldId id="261" r:id="rId22"/>
    <p:sldId id="262" r:id="rId23"/>
    <p:sldId id="270" r:id="rId24"/>
    <p:sldId id="278" r:id="rId25"/>
    <p:sldId id="546" r:id="rId26"/>
  </p:sldIdLst>
  <p:sldSz cx="9144000" cy="5143500" type="screen16x9"/>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DCC2E18-DED5-DC3B-F26D-A942F11863F9}" name="Estelle VIARD" initials="EV" userId="S::viard@osha.europa.eu::83bc0df2-571f-43d6-96fc-ab9b533092c7" providerId="AD"/>
  <p188:author id="{9B92CD52-1933-A51B-CF8F-80706E4840D6}" name="POMILIO 8" initials="AL" userId="S::pomilio8@pomilioblumm.onmicrosoft.com::f8031b6e-858c-4f28-8b54-b6969444204e" providerId="AD"/>
  <p188:author id="{1B89ECAB-4250-6126-D612-7F8137A57353}" name="Birgit MÜLLER" initials="BM" userId="S::muller@osha.europa.eu::54ee90b4-3178-4f66-80a7-74da5cad19c9" providerId="AD"/>
  <p188:author id="{353723B9-5177-217B-3C28-39E47B0A6CBB}" name="Xabier IRASTORZA" initials="XI" userId="S::irastorza@osha.europa.eu::64581043-0137-444f-99a5-73d0c4540bb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E2E3"/>
    <a:srgbClr val="00696C"/>
    <a:srgbClr val="F6A500"/>
    <a:srgbClr val="003399"/>
    <a:srgbClr val="FBDB99"/>
    <a:srgbClr val="AC005B"/>
    <a:srgbClr val="E8460D"/>
    <a:srgbClr val="B1B3B4"/>
    <a:srgbClr val="58585A"/>
    <a:srgbClr val="EF6F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70" autoAdjust="0"/>
    <p:restoredTop sz="95232"/>
  </p:normalViewPr>
  <p:slideViewPr>
    <p:cSldViewPr>
      <p:cViewPr varScale="1">
        <p:scale>
          <a:sx n="83" d="100"/>
          <a:sy n="83" d="100"/>
        </p:scale>
        <p:origin x="1140" y="28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agency.dom\shared\homes\irastxa\ESENER\ESENER-4\Publications\PPT\Charts%20for%20ESENER%20PPT_20250110_xi.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agency.dom\shared\homes\irastxa\ESENER\ESENER-4\Publications\PPT\Charts%20for%20ESENER%20PPT_20250110_xi.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Charts!$T$60</c:f>
              <c:strCache>
                <c:ptCount val="1"/>
                <c:pt idx="0">
                  <c:v>2014</c:v>
                </c:pt>
              </c:strCache>
            </c:strRef>
          </c:tx>
          <c:spPr>
            <a:solidFill>
              <a:schemeClr val="accent2"/>
            </a:solidFill>
            <a:ln>
              <a:noFill/>
            </a:ln>
            <a:effectLst/>
          </c:spPr>
          <c:invertIfNegative val="0"/>
          <c:cat>
            <c:strRef>
              <c:f>Charts!$U$59:$Y$59</c:f>
              <c:strCache>
                <c:ptCount val="5"/>
                <c:pt idx="0">
                  <c:v>Lithuania</c:v>
                </c:pt>
                <c:pt idx="2">
                  <c:v>Slovakia</c:v>
                </c:pt>
                <c:pt idx="3">
                  <c:v>Estonia</c:v>
                </c:pt>
                <c:pt idx="4">
                  <c:v>Finland</c:v>
                </c:pt>
              </c:strCache>
            </c:strRef>
          </c:cat>
          <c:val>
            <c:numRef>
              <c:f>Charts!$U$60:$Y$60</c:f>
              <c:numCache>
                <c:formatCode>General</c:formatCode>
                <c:ptCount val="5"/>
                <c:pt idx="0" formatCode="#,##0\ ">
                  <c:v>76</c:v>
                </c:pt>
                <c:pt idx="2" formatCode="#,##0\ ">
                  <c:v>59</c:v>
                </c:pt>
                <c:pt idx="3" formatCode="#,##0\ ">
                  <c:v>68</c:v>
                </c:pt>
                <c:pt idx="4" formatCode="#,##0\ ">
                  <c:v>73</c:v>
                </c:pt>
              </c:numCache>
            </c:numRef>
          </c:val>
          <c:extLst>
            <c:ext xmlns:c16="http://schemas.microsoft.com/office/drawing/2014/chart" uri="{C3380CC4-5D6E-409C-BE32-E72D297353CC}">
              <c16:uniqueId val="{00000000-9B3F-42C8-BE02-A07A059B7329}"/>
            </c:ext>
          </c:extLst>
        </c:ser>
        <c:ser>
          <c:idx val="1"/>
          <c:order val="1"/>
          <c:tx>
            <c:strRef>
              <c:f>Charts!$T$61</c:f>
              <c:strCache>
                <c:ptCount val="1"/>
                <c:pt idx="0">
                  <c:v>2019</c:v>
                </c:pt>
              </c:strCache>
            </c:strRef>
          </c:tx>
          <c:spPr>
            <a:solidFill>
              <a:srgbClr val="00696C"/>
            </a:solidFill>
            <a:ln>
              <a:noFill/>
            </a:ln>
            <a:effectLst/>
          </c:spPr>
          <c:invertIfNegative val="0"/>
          <c:cat>
            <c:strRef>
              <c:f>Charts!$U$59:$Y$59</c:f>
              <c:strCache>
                <c:ptCount val="5"/>
                <c:pt idx="0">
                  <c:v>Lithuania</c:v>
                </c:pt>
                <c:pt idx="2">
                  <c:v>Slovakia</c:v>
                </c:pt>
                <c:pt idx="3">
                  <c:v>Estonia</c:v>
                </c:pt>
                <c:pt idx="4">
                  <c:v>Finland</c:v>
                </c:pt>
              </c:strCache>
            </c:strRef>
          </c:cat>
          <c:val>
            <c:numRef>
              <c:f>Charts!$U$61:$Y$61</c:f>
              <c:numCache>
                <c:formatCode>General</c:formatCode>
                <c:ptCount val="5"/>
                <c:pt idx="0" formatCode="#,##0\ ">
                  <c:v>59</c:v>
                </c:pt>
                <c:pt idx="2" formatCode="#,##0\ ">
                  <c:v>69</c:v>
                </c:pt>
                <c:pt idx="3" formatCode="#,##0\ ">
                  <c:v>72</c:v>
                </c:pt>
                <c:pt idx="4" formatCode="#,##0\ ">
                  <c:v>86</c:v>
                </c:pt>
              </c:numCache>
            </c:numRef>
          </c:val>
          <c:extLst>
            <c:ext xmlns:c16="http://schemas.microsoft.com/office/drawing/2014/chart" uri="{C3380CC4-5D6E-409C-BE32-E72D297353CC}">
              <c16:uniqueId val="{00000001-9B3F-42C8-BE02-A07A059B7329}"/>
            </c:ext>
          </c:extLst>
        </c:ser>
        <c:ser>
          <c:idx val="2"/>
          <c:order val="2"/>
          <c:tx>
            <c:strRef>
              <c:f>Charts!$T$62</c:f>
              <c:strCache>
                <c:ptCount val="1"/>
                <c:pt idx="0">
                  <c:v>2024</c:v>
                </c:pt>
              </c:strCache>
            </c:strRef>
          </c:tx>
          <c:spPr>
            <a:pattFill prst="pct90">
              <a:fgClr>
                <a:srgbClr val="C7E2E3"/>
              </a:fgClr>
              <a:bgClr>
                <a:srgbClr val="00696C"/>
              </a:bgClr>
            </a:pattFill>
            <a:ln>
              <a:noFill/>
            </a:ln>
            <a:effectLst/>
          </c:spPr>
          <c:invertIfNegative val="0"/>
          <c:cat>
            <c:strRef>
              <c:f>Charts!$U$59:$Y$59</c:f>
              <c:strCache>
                <c:ptCount val="5"/>
                <c:pt idx="0">
                  <c:v>Lithuania</c:v>
                </c:pt>
                <c:pt idx="2">
                  <c:v>Slovakia</c:v>
                </c:pt>
                <c:pt idx="3">
                  <c:v>Estonia</c:v>
                </c:pt>
                <c:pt idx="4">
                  <c:v>Finland</c:v>
                </c:pt>
              </c:strCache>
            </c:strRef>
          </c:cat>
          <c:val>
            <c:numRef>
              <c:f>Charts!$U$62:$Y$62</c:f>
              <c:numCache>
                <c:formatCode>General</c:formatCode>
                <c:ptCount val="5"/>
                <c:pt idx="0">
                  <c:v>75</c:v>
                </c:pt>
                <c:pt idx="2">
                  <c:v>75</c:v>
                </c:pt>
                <c:pt idx="3">
                  <c:v>83</c:v>
                </c:pt>
                <c:pt idx="4">
                  <c:v>89</c:v>
                </c:pt>
              </c:numCache>
            </c:numRef>
          </c:val>
          <c:extLst>
            <c:ext xmlns:c16="http://schemas.microsoft.com/office/drawing/2014/chart" uri="{C3380CC4-5D6E-409C-BE32-E72D297353CC}">
              <c16:uniqueId val="{00000002-9B3F-42C8-BE02-A07A059B7329}"/>
            </c:ext>
          </c:extLst>
        </c:ser>
        <c:dLbls>
          <c:showLegendKey val="0"/>
          <c:showVal val="0"/>
          <c:showCatName val="0"/>
          <c:showSerName val="0"/>
          <c:showPercent val="0"/>
          <c:showBubbleSize val="0"/>
        </c:dLbls>
        <c:gapWidth val="182"/>
        <c:axId val="1825991455"/>
        <c:axId val="1826009695"/>
      </c:barChart>
      <c:catAx>
        <c:axId val="182599145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1826009695"/>
        <c:crosses val="autoZero"/>
        <c:auto val="1"/>
        <c:lblAlgn val="ctr"/>
        <c:lblOffset val="100"/>
        <c:noMultiLvlLbl val="0"/>
      </c:catAx>
      <c:valAx>
        <c:axId val="1826009695"/>
        <c:scaling>
          <c:orientation val="minMax"/>
        </c:scaling>
        <c:delete val="0"/>
        <c:axPos val="b"/>
        <c:majorGridlines>
          <c:spPr>
            <a:ln w="3175" cap="flat" cmpd="sng" algn="ctr">
              <a:solidFill>
                <a:schemeClr val="bg1">
                  <a:lumMod val="75000"/>
                </a:schemeClr>
              </a:solidFill>
              <a:prstDash val="dash"/>
              <a:round/>
            </a:ln>
            <a:effectLst/>
          </c:spPr>
        </c:majorGridlines>
        <c:numFmt formatCode="#,##0\ "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182599145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6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Charts!$AI$148</c:f>
              <c:strCache>
                <c:ptCount val="1"/>
                <c:pt idx="0">
                  <c:v>2014</c:v>
                </c:pt>
              </c:strCache>
            </c:strRef>
          </c:tx>
          <c:spPr>
            <a:solidFill>
              <a:schemeClr val="accent2"/>
            </a:solidFill>
            <a:ln>
              <a:noFill/>
            </a:ln>
            <a:effectLst/>
          </c:spPr>
          <c:invertIfNegative val="0"/>
          <c:cat>
            <c:strRef>
              <c:f>Charts!$AJ$147:$BN$147</c:f>
              <c:strCache>
                <c:ptCount val="31"/>
                <c:pt idx="0">
                  <c:v>Romania</c:v>
                </c:pt>
                <c:pt idx="1">
                  <c:v>Austria</c:v>
                </c:pt>
                <c:pt idx="2">
                  <c:v>Bulgaria</c:v>
                </c:pt>
                <c:pt idx="3">
                  <c:v>Iceland</c:v>
                </c:pt>
                <c:pt idx="4">
                  <c:v>Belgium</c:v>
                </c:pt>
                <c:pt idx="5">
                  <c:v>Finland</c:v>
                </c:pt>
                <c:pt idx="6">
                  <c:v>Estonia</c:v>
                </c:pt>
                <c:pt idx="7">
                  <c:v>Cyprus</c:v>
                </c:pt>
                <c:pt idx="8">
                  <c:v>Germany</c:v>
                </c:pt>
                <c:pt idx="9">
                  <c:v>Denmark</c:v>
                </c:pt>
                <c:pt idx="10">
                  <c:v>Malta</c:v>
                </c:pt>
                <c:pt idx="11">
                  <c:v>Croatia</c:v>
                </c:pt>
                <c:pt idx="12">
                  <c:v>Portugal</c:v>
                </c:pt>
                <c:pt idx="13">
                  <c:v>EU-27</c:v>
                </c:pt>
                <c:pt idx="14">
                  <c:v>Greece</c:v>
                </c:pt>
                <c:pt idx="15">
                  <c:v>Czech Republic</c:v>
                </c:pt>
                <c:pt idx="16">
                  <c:v>Latvia</c:v>
                </c:pt>
                <c:pt idx="17">
                  <c:v>Slovenia</c:v>
                </c:pt>
                <c:pt idx="18">
                  <c:v>Sweden</c:v>
                </c:pt>
                <c:pt idx="19">
                  <c:v>Spain</c:v>
                </c:pt>
                <c:pt idx="20">
                  <c:v>Poland</c:v>
                </c:pt>
                <c:pt idx="21">
                  <c:v>Switzerland</c:v>
                </c:pt>
                <c:pt idx="22">
                  <c:v>Ireland</c:v>
                </c:pt>
                <c:pt idx="23">
                  <c:v>Slovakia</c:v>
                </c:pt>
                <c:pt idx="24">
                  <c:v>Lithuania</c:v>
                </c:pt>
                <c:pt idx="25">
                  <c:v>Hungary</c:v>
                </c:pt>
                <c:pt idx="26">
                  <c:v>Luxembourg</c:v>
                </c:pt>
                <c:pt idx="27">
                  <c:v>France</c:v>
                </c:pt>
                <c:pt idx="28">
                  <c:v>Norway</c:v>
                </c:pt>
                <c:pt idx="29">
                  <c:v>Italy</c:v>
                </c:pt>
                <c:pt idx="30">
                  <c:v>Netherlands</c:v>
                </c:pt>
              </c:strCache>
            </c:strRef>
          </c:cat>
          <c:val>
            <c:numRef>
              <c:f>Charts!$AJ$148:$BN$148</c:f>
              <c:numCache>
                <c:formatCode>General</c:formatCode>
                <c:ptCount val="31"/>
                <c:pt idx="0">
                  <c:v>88</c:v>
                </c:pt>
                <c:pt idx="1">
                  <c:v>69</c:v>
                </c:pt>
                <c:pt idx="2">
                  <c:v>74</c:v>
                </c:pt>
                <c:pt idx="3">
                  <c:v>62</c:v>
                </c:pt>
                <c:pt idx="4">
                  <c:v>68</c:v>
                </c:pt>
                <c:pt idx="5">
                  <c:v>57</c:v>
                </c:pt>
                <c:pt idx="6">
                  <c:v>54</c:v>
                </c:pt>
                <c:pt idx="7">
                  <c:v>60</c:v>
                </c:pt>
                <c:pt idx="8">
                  <c:v>60</c:v>
                </c:pt>
                <c:pt idx="9">
                  <c:v>77</c:v>
                </c:pt>
                <c:pt idx="10">
                  <c:v>51</c:v>
                </c:pt>
                <c:pt idx="11">
                  <c:v>59</c:v>
                </c:pt>
                <c:pt idx="12">
                  <c:v>46</c:v>
                </c:pt>
                <c:pt idx="13">
                  <c:v>49</c:v>
                </c:pt>
                <c:pt idx="14">
                  <c:v>50</c:v>
                </c:pt>
                <c:pt idx="15">
                  <c:v>52</c:v>
                </c:pt>
                <c:pt idx="16">
                  <c:v>59</c:v>
                </c:pt>
                <c:pt idx="17">
                  <c:v>50</c:v>
                </c:pt>
                <c:pt idx="18">
                  <c:v>37</c:v>
                </c:pt>
                <c:pt idx="19">
                  <c:v>45</c:v>
                </c:pt>
                <c:pt idx="20">
                  <c:v>46</c:v>
                </c:pt>
                <c:pt idx="21">
                  <c:v>34</c:v>
                </c:pt>
                <c:pt idx="22">
                  <c:v>38</c:v>
                </c:pt>
                <c:pt idx="23">
                  <c:v>44</c:v>
                </c:pt>
                <c:pt idx="24">
                  <c:v>42</c:v>
                </c:pt>
                <c:pt idx="25">
                  <c:v>49</c:v>
                </c:pt>
                <c:pt idx="26">
                  <c:v>23</c:v>
                </c:pt>
                <c:pt idx="27">
                  <c:v>36</c:v>
                </c:pt>
                <c:pt idx="28">
                  <c:v>45</c:v>
                </c:pt>
                <c:pt idx="29">
                  <c:v>31</c:v>
                </c:pt>
                <c:pt idx="30">
                  <c:v>27</c:v>
                </c:pt>
              </c:numCache>
            </c:numRef>
          </c:val>
          <c:extLst>
            <c:ext xmlns:c16="http://schemas.microsoft.com/office/drawing/2014/chart" uri="{C3380CC4-5D6E-409C-BE32-E72D297353CC}">
              <c16:uniqueId val="{00000000-D947-485F-8EAE-4482A9FFE03A}"/>
            </c:ext>
          </c:extLst>
        </c:ser>
        <c:ser>
          <c:idx val="1"/>
          <c:order val="1"/>
          <c:tx>
            <c:strRef>
              <c:f>Charts!$AI$149</c:f>
              <c:strCache>
                <c:ptCount val="1"/>
                <c:pt idx="0">
                  <c:v>2024</c:v>
                </c:pt>
              </c:strCache>
            </c:strRef>
          </c:tx>
          <c:spPr>
            <a:pattFill prst="pct80">
              <a:fgClr>
                <a:srgbClr val="C7E2E3"/>
              </a:fgClr>
              <a:bgClr>
                <a:srgbClr val="00696C"/>
              </a:bgClr>
            </a:pattFill>
            <a:ln>
              <a:noFill/>
            </a:ln>
            <a:effectLst/>
          </c:spPr>
          <c:invertIfNegative val="0"/>
          <c:cat>
            <c:strRef>
              <c:f>Charts!$AJ$147:$BN$147</c:f>
              <c:strCache>
                <c:ptCount val="31"/>
                <c:pt idx="0">
                  <c:v>Romania</c:v>
                </c:pt>
                <c:pt idx="1">
                  <c:v>Austria</c:v>
                </c:pt>
                <c:pt idx="2">
                  <c:v>Bulgaria</c:v>
                </c:pt>
                <c:pt idx="3">
                  <c:v>Iceland</c:v>
                </c:pt>
                <c:pt idx="4">
                  <c:v>Belgium</c:v>
                </c:pt>
                <c:pt idx="5">
                  <c:v>Finland</c:v>
                </c:pt>
                <c:pt idx="6">
                  <c:v>Estonia</c:v>
                </c:pt>
                <c:pt idx="7">
                  <c:v>Cyprus</c:v>
                </c:pt>
                <c:pt idx="8">
                  <c:v>Germany</c:v>
                </c:pt>
                <c:pt idx="9">
                  <c:v>Denmark</c:v>
                </c:pt>
                <c:pt idx="10">
                  <c:v>Malta</c:v>
                </c:pt>
                <c:pt idx="11">
                  <c:v>Croatia</c:v>
                </c:pt>
                <c:pt idx="12">
                  <c:v>Portugal</c:v>
                </c:pt>
                <c:pt idx="13">
                  <c:v>EU-27</c:v>
                </c:pt>
                <c:pt idx="14">
                  <c:v>Greece</c:v>
                </c:pt>
                <c:pt idx="15">
                  <c:v>Czech Republic</c:v>
                </c:pt>
                <c:pt idx="16">
                  <c:v>Latvia</c:v>
                </c:pt>
                <c:pt idx="17">
                  <c:v>Slovenia</c:v>
                </c:pt>
                <c:pt idx="18">
                  <c:v>Sweden</c:v>
                </c:pt>
                <c:pt idx="19">
                  <c:v>Spain</c:v>
                </c:pt>
                <c:pt idx="20">
                  <c:v>Poland</c:v>
                </c:pt>
                <c:pt idx="21">
                  <c:v>Switzerland</c:v>
                </c:pt>
                <c:pt idx="22">
                  <c:v>Ireland</c:v>
                </c:pt>
                <c:pt idx="23">
                  <c:v>Slovakia</c:v>
                </c:pt>
                <c:pt idx="24">
                  <c:v>Lithuania</c:v>
                </c:pt>
                <c:pt idx="25">
                  <c:v>Hungary</c:v>
                </c:pt>
                <c:pt idx="26">
                  <c:v>Luxembourg</c:v>
                </c:pt>
                <c:pt idx="27">
                  <c:v>France</c:v>
                </c:pt>
                <c:pt idx="28">
                  <c:v>Norway</c:v>
                </c:pt>
                <c:pt idx="29">
                  <c:v>Italy</c:v>
                </c:pt>
                <c:pt idx="30">
                  <c:v>Netherlands</c:v>
                </c:pt>
              </c:strCache>
            </c:strRef>
          </c:cat>
          <c:val>
            <c:numRef>
              <c:f>Charts!$AJ$149:$BN$149</c:f>
              <c:numCache>
                <c:formatCode>General</c:formatCode>
                <c:ptCount val="31"/>
                <c:pt idx="0">
                  <c:v>74</c:v>
                </c:pt>
                <c:pt idx="1">
                  <c:v>64</c:v>
                </c:pt>
                <c:pt idx="2">
                  <c:v>63</c:v>
                </c:pt>
                <c:pt idx="3">
                  <c:v>62</c:v>
                </c:pt>
                <c:pt idx="4">
                  <c:v>57</c:v>
                </c:pt>
                <c:pt idx="5">
                  <c:v>53</c:v>
                </c:pt>
                <c:pt idx="6">
                  <c:v>52</c:v>
                </c:pt>
                <c:pt idx="7">
                  <c:v>52</c:v>
                </c:pt>
                <c:pt idx="8">
                  <c:v>51</c:v>
                </c:pt>
                <c:pt idx="9">
                  <c:v>51</c:v>
                </c:pt>
                <c:pt idx="10">
                  <c:v>41</c:v>
                </c:pt>
                <c:pt idx="11">
                  <c:v>41</c:v>
                </c:pt>
                <c:pt idx="12">
                  <c:v>40</c:v>
                </c:pt>
                <c:pt idx="13">
                  <c:v>40</c:v>
                </c:pt>
                <c:pt idx="14">
                  <c:v>39</c:v>
                </c:pt>
                <c:pt idx="15">
                  <c:v>38</c:v>
                </c:pt>
                <c:pt idx="16">
                  <c:v>38</c:v>
                </c:pt>
                <c:pt idx="17">
                  <c:v>37</c:v>
                </c:pt>
                <c:pt idx="18">
                  <c:v>36</c:v>
                </c:pt>
                <c:pt idx="19">
                  <c:v>36</c:v>
                </c:pt>
                <c:pt idx="20">
                  <c:v>36</c:v>
                </c:pt>
                <c:pt idx="21">
                  <c:v>35</c:v>
                </c:pt>
                <c:pt idx="22">
                  <c:v>35</c:v>
                </c:pt>
                <c:pt idx="23">
                  <c:v>35</c:v>
                </c:pt>
                <c:pt idx="24">
                  <c:v>34</c:v>
                </c:pt>
                <c:pt idx="25">
                  <c:v>33</c:v>
                </c:pt>
                <c:pt idx="26">
                  <c:v>30</c:v>
                </c:pt>
                <c:pt idx="27">
                  <c:v>30</c:v>
                </c:pt>
                <c:pt idx="28">
                  <c:v>27</c:v>
                </c:pt>
                <c:pt idx="29">
                  <c:v>24</c:v>
                </c:pt>
                <c:pt idx="30">
                  <c:v>17</c:v>
                </c:pt>
              </c:numCache>
            </c:numRef>
          </c:val>
          <c:extLst>
            <c:ext xmlns:c16="http://schemas.microsoft.com/office/drawing/2014/chart" uri="{C3380CC4-5D6E-409C-BE32-E72D297353CC}">
              <c16:uniqueId val="{00000001-D947-485F-8EAE-4482A9FFE03A}"/>
            </c:ext>
          </c:extLst>
        </c:ser>
        <c:dLbls>
          <c:showLegendKey val="0"/>
          <c:showVal val="0"/>
          <c:showCatName val="0"/>
          <c:showSerName val="0"/>
          <c:showPercent val="0"/>
          <c:showBubbleSize val="0"/>
        </c:dLbls>
        <c:gapWidth val="182"/>
        <c:axId val="398853760"/>
        <c:axId val="398852976"/>
      </c:barChart>
      <c:catAx>
        <c:axId val="398853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398852976"/>
        <c:crosses val="autoZero"/>
        <c:auto val="1"/>
        <c:lblAlgn val="ctr"/>
        <c:lblOffset val="100"/>
        <c:noMultiLvlLbl val="0"/>
      </c:catAx>
      <c:valAx>
        <c:axId val="398852976"/>
        <c:scaling>
          <c:orientation val="minMax"/>
        </c:scaling>
        <c:delete val="0"/>
        <c:axPos val="l"/>
        <c:majorGridlines>
          <c:spPr>
            <a:ln w="3175" cap="flat" cmpd="sng" algn="ctr">
              <a:solidFill>
                <a:schemeClr val="bg1">
                  <a:lumMod val="65000"/>
                </a:schemeClr>
              </a:solidFill>
              <a:prstDash val="dash"/>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398853760"/>
        <c:crosses val="autoZero"/>
        <c:crossBetween val="between"/>
      </c:valAx>
      <c:spPr>
        <a:noFill/>
        <a:ln>
          <a:noFill/>
        </a:ln>
        <a:effectLst/>
      </c:spPr>
    </c:plotArea>
    <c:plotVisOnly val="1"/>
    <c:dispBlanksAs val="gap"/>
    <c:showDLblsOverMax val="0"/>
  </c:chart>
  <c:spPr>
    <a:noFill/>
    <a:ln>
      <a:noFill/>
    </a:ln>
    <a:effectLst/>
  </c:spPr>
  <c:txPr>
    <a:bodyPr/>
    <a:lstStyle/>
    <a:p>
      <a:pPr>
        <a:defRPr sz="6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it-IT" dirty="0"/>
          </a:p>
        </p:txBody>
      </p:sp>
      <p:sp>
        <p:nvSpPr>
          <p:cNvPr id="3" name="Segnaposto data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86840A49-9F4D-4E4E-BF61-FC6F1B62AC97}" type="datetimeFigureOut">
              <a:rPr lang="it-IT" smtClean="0"/>
              <a:t>01/07/2025</a:t>
            </a:fld>
            <a:endParaRPr lang="it-IT" dirty="0"/>
          </a:p>
        </p:txBody>
      </p:sp>
      <p:sp>
        <p:nvSpPr>
          <p:cNvPr id="4" name="Segnaposto immagine diapositiva 3"/>
          <p:cNvSpPr>
            <a:spLocks noGrp="1" noRot="1" noChangeAspect="1"/>
          </p:cNvSpPr>
          <p:nvPr>
            <p:ph type="sldImg" idx="2"/>
          </p:nvPr>
        </p:nvSpPr>
        <p:spPr>
          <a:xfrm>
            <a:off x="438150" y="1235075"/>
            <a:ext cx="5921375" cy="3330575"/>
          </a:xfrm>
          <a:prstGeom prst="rect">
            <a:avLst/>
          </a:prstGeom>
          <a:noFill/>
          <a:ln w="12700">
            <a:solidFill>
              <a:prstClr val="black"/>
            </a:solidFill>
          </a:ln>
        </p:spPr>
        <p:txBody>
          <a:bodyPr vert="horz" lIns="91440" tIns="45720" rIns="91440" bIns="45720" rtlCol="0" anchor="ctr"/>
          <a:lstStyle/>
          <a:p>
            <a:endParaRPr lang="it-IT" dirty="0"/>
          </a:p>
        </p:txBody>
      </p:sp>
      <p:sp>
        <p:nvSpPr>
          <p:cNvPr id="5" name="Segnaposto note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377318"/>
            <a:ext cx="2945659" cy="495347"/>
          </a:xfrm>
          <a:prstGeom prst="rect">
            <a:avLst/>
          </a:prstGeom>
        </p:spPr>
        <p:txBody>
          <a:bodyPr vert="horz" lIns="91440" tIns="45720" rIns="91440" bIns="45720" rtlCol="0" anchor="b"/>
          <a:lstStyle>
            <a:lvl1pPr algn="l">
              <a:defRPr sz="1200"/>
            </a:lvl1pPr>
          </a:lstStyle>
          <a:p>
            <a:endParaRPr lang="it-IT" dirty="0"/>
          </a:p>
        </p:txBody>
      </p:sp>
      <p:sp>
        <p:nvSpPr>
          <p:cNvPr id="7" name="Segnaposto numero diapositiva 6"/>
          <p:cNvSpPr>
            <a:spLocks noGrp="1"/>
          </p:cNvSpPr>
          <p:nvPr>
            <p:ph type="sldNum" sz="quarter" idx="5"/>
          </p:nvPr>
        </p:nvSpPr>
        <p:spPr>
          <a:xfrm>
            <a:off x="3850443" y="9377318"/>
            <a:ext cx="2945659" cy="495347"/>
          </a:xfrm>
          <a:prstGeom prst="rect">
            <a:avLst/>
          </a:prstGeom>
        </p:spPr>
        <p:txBody>
          <a:bodyPr vert="horz" lIns="91440" tIns="45720" rIns="91440" bIns="45720" rtlCol="0" anchor="b"/>
          <a:lstStyle>
            <a:lvl1pPr algn="r">
              <a:defRPr sz="1200"/>
            </a:lvl1pPr>
          </a:lstStyle>
          <a:p>
            <a:fld id="{45143E6B-841C-574E-936F-21B122DB345C}" type="slidenum">
              <a:rPr lang="it-IT" smtClean="0"/>
              <a:t>‹#›</a:t>
            </a:fld>
            <a:endParaRPr lang="it-IT" dirty="0"/>
          </a:p>
        </p:txBody>
      </p:sp>
    </p:spTree>
    <p:extLst>
      <p:ext uri="{BB962C8B-B14F-4D97-AF65-F5344CB8AC3E}">
        <p14:creationId xmlns:p14="http://schemas.microsoft.com/office/powerpoint/2010/main" val="705425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EC322-E369-8904-587D-0AABA7C637DF}"/>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29DEF6C6-8717-E276-C1D0-2BF705E6ABF0}"/>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131F81-C5BB-7F80-B7D2-B6C171427268}"/>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6D9D4FDB-E8FF-3C43-F309-12581AFFACE7}"/>
              </a:ext>
            </a:extLst>
          </p:cNvPr>
          <p:cNvSpPr>
            <a:spLocks noGrp="1"/>
          </p:cNvSpPr>
          <p:nvPr>
            <p:ph type="sldNum" sz="quarter" idx="5"/>
          </p:nvPr>
        </p:nvSpPr>
        <p:spPr/>
        <p:txBody>
          <a:bodyPr/>
          <a:lstStyle/>
          <a:p>
            <a:fld id="{45143E6B-841C-574E-936F-21B122DB345C}" type="slidenum">
              <a:rPr lang="it-IT" smtClean="0"/>
              <a:t>2</a:t>
            </a:fld>
            <a:endParaRPr lang="it-IT" dirty="0"/>
          </a:p>
        </p:txBody>
      </p:sp>
    </p:spTree>
    <p:extLst>
      <p:ext uri="{BB962C8B-B14F-4D97-AF65-F5344CB8AC3E}">
        <p14:creationId xmlns:p14="http://schemas.microsoft.com/office/powerpoint/2010/main" val="2648351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BB269A-D171-D6C7-CCCC-1B14A901BD9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22D084F5-ABA5-28EB-F44D-C86AB38465A5}"/>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46FB992D-34DF-3D65-0242-BE948FDF4F4A}"/>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6830E7CD-AFA0-120D-0F66-F95E691D6F18}"/>
              </a:ext>
            </a:extLst>
          </p:cNvPr>
          <p:cNvSpPr>
            <a:spLocks noGrp="1"/>
          </p:cNvSpPr>
          <p:nvPr>
            <p:ph type="sldNum" sz="quarter" idx="5"/>
          </p:nvPr>
        </p:nvSpPr>
        <p:spPr/>
        <p:txBody>
          <a:bodyPr/>
          <a:lstStyle/>
          <a:p>
            <a:fld id="{45143E6B-841C-574E-936F-21B122DB345C}" type="slidenum">
              <a:rPr lang="it-IT" smtClean="0"/>
              <a:t>21</a:t>
            </a:fld>
            <a:endParaRPr lang="it-IT" dirty="0"/>
          </a:p>
        </p:txBody>
      </p:sp>
    </p:spTree>
    <p:extLst>
      <p:ext uri="{BB962C8B-B14F-4D97-AF65-F5344CB8AC3E}">
        <p14:creationId xmlns:p14="http://schemas.microsoft.com/office/powerpoint/2010/main" val="1276977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5143E6B-841C-574E-936F-21B122DB345C}" type="slidenum">
              <a:rPr lang="it-IT" smtClean="0"/>
              <a:t>3</a:t>
            </a:fld>
            <a:endParaRPr lang="it-IT" dirty="0"/>
          </a:p>
        </p:txBody>
      </p:sp>
    </p:spTree>
    <p:extLst>
      <p:ext uri="{BB962C8B-B14F-4D97-AF65-F5344CB8AC3E}">
        <p14:creationId xmlns:p14="http://schemas.microsoft.com/office/powerpoint/2010/main" val="3998739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EC322-E369-8904-587D-0AABA7C637DF}"/>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29DEF6C6-8717-E276-C1D0-2BF705E6ABF0}"/>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131F81-C5BB-7F80-B7D2-B6C171427268}"/>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6D9D4FDB-E8FF-3C43-F309-12581AFFACE7}"/>
              </a:ext>
            </a:extLst>
          </p:cNvPr>
          <p:cNvSpPr>
            <a:spLocks noGrp="1"/>
          </p:cNvSpPr>
          <p:nvPr>
            <p:ph type="sldNum" sz="quarter" idx="5"/>
          </p:nvPr>
        </p:nvSpPr>
        <p:spPr/>
        <p:txBody>
          <a:bodyPr/>
          <a:lstStyle/>
          <a:p>
            <a:fld id="{45143E6B-841C-574E-936F-21B122DB345C}" type="slidenum">
              <a:rPr lang="it-IT" smtClean="0"/>
              <a:t>4</a:t>
            </a:fld>
            <a:endParaRPr lang="it-IT" dirty="0"/>
          </a:p>
        </p:txBody>
      </p:sp>
    </p:spTree>
    <p:extLst>
      <p:ext uri="{BB962C8B-B14F-4D97-AF65-F5344CB8AC3E}">
        <p14:creationId xmlns:p14="http://schemas.microsoft.com/office/powerpoint/2010/main" val="4099864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EC322-E369-8904-587D-0AABA7C637DF}"/>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29DEF6C6-8717-E276-C1D0-2BF705E6ABF0}"/>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3131F81-C5BB-7F80-B7D2-B6C171427268}"/>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6D9D4FDB-E8FF-3C43-F309-12581AFFACE7}"/>
              </a:ext>
            </a:extLst>
          </p:cNvPr>
          <p:cNvSpPr>
            <a:spLocks noGrp="1"/>
          </p:cNvSpPr>
          <p:nvPr>
            <p:ph type="sldNum" sz="quarter" idx="5"/>
          </p:nvPr>
        </p:nvSpPr>
        <p:spPr/>
        <p:txBody>
          <a:bodyPr/>
          <a:lstStyle/>
          <a:p>
            <a:fld id="{45143E6B-841C-574E-936F-21B122DB345C}" type="slidenum">
              <a:rPr lang="it-IT" smtClean="0"/>
              <a:t>5</a:t>
            </a:fld>
            <a:endParaRPr lang="it-IT" dirty="0"/>
          </a:p>
        </p:txBody>
      </p:sp>
    </p:spTree>
    <p:extLst>
      <p:ext uri="{BB962C8B-B14F-4D97-AF65-F5344CB8AC3E}">
        <p14:creationId xmlns:p14="http://schemas.microsoft.com/office/powerpoint/2010/main" val="1363672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5143E6B-841C-574E-936F-21B122DB345C}" type="slidenum">
              <a:rPr lang="it-IT" smtClean="0"/>
              <a:t>6</a:t>
            </a:fld>
            <a:endParaRPr lang="it-IT" dirty="0"/>
          </a:p>
        </p:txBody>
      </p:sp>
    </p:spTree>
    <p:extLst>
      <p:ext uri="{BB962C8B-B14F-4D97-AF65-F5344CB8AC3E}">
        <p14:creationId xmlns:p14="http://schemas.microsoft.com/office/powerpoint/2010/main" val="2297085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5143E6B-841C-574E-936F-21B122DB345C}" type="slidenum">
              <a:rPr lang="it-IT" smtClean="0"/>
              <a:t>7</a:t>
            </a:fld>
            <a:endParaRPr lang="it-IT" dirty="0"/>
          </a:p>
        </p:txBody>
      </p:sp>
    </p:spTree>
    <p:extLst>
      <p:ext uri="{BB962C8B-B14F-4D97-AF65-F5344CB8AC3E}">
        <p14:creationId xmlns:p14="http://schemas.microsoft.com/office/powerpoint/2010/main" val="1143366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5143E6B-841C-574E-936F-21B122DB345C}" type="slidenum">
              <a:rPr lang="it-IT" smtClean="0"/>
              <a:t>8</a:t>
            </a:fld>
            <a:endParaRPr lang="it-IT" dirty="0"/>
          </a:p>
        </p:txBody>
      </p:sp>
    </p:spTree>
    <p:extLst>
      <p:ext uri="{BB962C8B-B14F-4D97-AF65-F5344CB8AC3E}">
        <p14:creationId xmlns:p14="http://schemas.microsoft.com/office/powerpoint/2010/main" val="1329698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5143E6B-841C-574E-936F-21B122DB345C}" type="slidenum">
              <a:rPr lang="it-IT" smtClean="0"/>
              <a:t>15</a:t>
            </a:fld>
            <a:endParaRPr lang="it-IT" dirty="0"/>
          </a:p>
        </p:txBody>
      </p:sp>
    </p:spTree>
    <p:extLst>
      <p:ext uri="{BB962C8B-B14F-4D97-AF65-F5344CB8AC3E}">
        <p14:creationId xmlns:p14="http://schemas.microsoft.com/office/powerpoint/2010/main" val="3971459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5143E6B-841C-574E-936F-21B122DB345C}" type="slidenum">
              <a:rPr lang="it-IT" smtClean="0"/>
              <a:t>16</a:t>
            </a:fld>
            <a:endParaRPr lang="it-IT" dirty="0"/>
          </a:p>
        </p:txBody>
      </p:sp>
    </p:spTree>
    <p:extLst>
      <p:ext uri="{BB962C8B-B14F-4D97-AF65-F5344CB8AC3E}">
        <p14:creationId xmlns:p14="http://schemas.microsoft.com/office/powerpoint/2010/main" val="418768805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file://localhost/Volumes/XRAID/Equipo%20Rojo/EU-OSHA/18-0115%20PPT%20templates%20update/PNG/imagen-portada-16-9.png" TargetMode="External"/><Relationship Id="rId3" Type="http://schemas.openxmlformats.org/officeDocument/2006/relationships/image" Target="file://localhost/Volumes/XRAID/Equipo%20Rojo/EU-OSHA/18-0115%20PPT%20templates%20update/PNG/FONDO-PORTADA-PATRON-ESENER-16-9.png" TargetMode="External"/><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5.jp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file://localhost/Volumes/XRAID/Equipo%20Rojo/EU-OSHA/18-0115%20PPT%20templates%20update/PNG/TRANSPARENCIA-PORTADA-PATRON-ESENER-16-9.png" TargetMode="External"/><Relationship Id="rId7"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file://localhost/Volumes/XRAID/Equipo%20Rojo/EU-OSHA/18-0115%20PPT%20templates%20update/PNG/FONDO-PORTADA-PATRON-ESENER-16-9.png" TargetMode="Externa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6" name="FONDO-PORTADA-PATRON-ESENER-16-9.png" descr="/Volumes/XRAID/Equipo Rojo/EU-OSHA/18-0115 PPT templates update/PNG/FONDO-PORTADA-PATRON-ESENER-16-9.pn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1" y="0"/>
            <a:ext cx="9144000" cy="5145024"/>
          </a:xfrm>
          <a:prstGeom prst="rect">
            <a:avLst/>
          </a:prstGeom>
        </p:spPr>
      </p:pic>
      <p:sp>
        <p:nvSpPr>
          <p:cNvPr id="2" name="Title 1"/>
          <p:cNvSpPr>
            <a:spLocks noGrp="1"/>
          </p:cNvSpPr>
          <p:nvPr>
            <p:ph type="title"/>
          </p:nvPr>
        </p:nvSpPr>
        <p:spPr>
          <a:xfrm>
            <a:off x="450000" y="2673000"/>
            <a:ext cx="7646400" cy="696600"/>
          </a:xfrm>
        </p:spPr>
        <p:txBody>
          <a:bodyPr lIns="0" tIns="0" rIns="0" bIns="0" anchor="t" anchorCtr="0"/>
          <a:lstStyle>
            <a:lvl1pPr algn="l">
              <a:defRPr sz="2400" b="1" i="0" cap="none" baseline="0"/>
            </a:lvl1pPr>
          </a:lstStyle>
          <a:p>
            <a:r>
              <a:rPr lang="en-GB"/>
              <a:t>Click to edit Master title style</a:t>
            </a:r>
            <a:endParaRPr lang="en-US" dirty="0"/>
          </a:p>
        </p:txBody>
      </p:sp>
      <p:sp>
        <p:nvSpPr>
          <p:cNvPr id="5" name="Slide Number Placeholder 9"/>
          <p:cNvSpPr txBox="1">
            <a:spLocks/>
          </p:cNvSpPr>
          <p:nvPr/>
        </p:nvSpPr>
        <p:spPr>
          <a:xfrm>
            <a:off x="8536261" y="4806543"/>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50" dirty="0"/>
          </a:p>
        </p:txBody>
      </p:sp>
      <p:pic>
        <p:nvPicPr>
          <p:cNvPr id="7" name="Bild 2"/>
          <p:cNvPicPr>
            <a:picLocks noChangeAspect="1"/>
          </p:cNvPicPr>
          <p:nvPr/>
        </p:nvPicPr>
        <p:blipFill>
          <a:blip r:embed="rId4">
            <a:extLst>
              <a:ext uri="{28A0092B-C50C-407E-A947-70E740481C1C}">
                <a14:useLocalDpi xmlns:a14="http://schemas.microsoft.com/office/drawing/2010/main" val="0"/>
              </a:ext>
            </a:extLst>
          </a:blip>
          <a:srcRect/>
          <a:stretch/>
        </p:blipFill>
        <p:spPr bwMode="auto">
          <a:xfrm>
            <a:off x="450000" y="4431506"/>
            <a:ext cx="863245" cy="244800"/>
          </a:xfrm>
          <a:prstGeom prst="rect">
            <a:avLst/>
          </a:prstGeom>
          <a:noFill/>
          <a:ln w="9525">
            <a:noFill/>
            <a:miter lim="800000"/>
            <a:headEnd/>
            <a:tailEnd/>
          </a:ln>
        </p:spPr>
      </p:pic>
      <p:sp>
        <p:nvSpPr>
          <p:cNvPr id="10" name="Textplatzhalter 2"/>
          <p:cNvSpPr txBox="1">
            <a:spLocks/>
          </p:cNvSpPr>
          <p:nvPr/>
        </p:nvSpPr>
        <p:spPr>
          <a:xfrm>
            <a:off x="450851" y="4816800"/>
            <a:ext cx="7439025" cy="245269"/>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en-GB" sz="675" dirty="0"/>
              <a:t>Safety and health at work is everyone’s concern. It’s good for you. It’s good for business.</a:t>
            </a:r>
          </a:p>
        </p:txBody>
      </p:sp>
      <p:sp>
        <p:nvSpPr>
          <p:cNvPr id="13" name="Subtitle 2"/>
          <p:cNvSpPr>
            <a:spLocks noGrp="1"/>
          </p:cNvSpPr>
          <p:nvPr>
            <p:ph type="subTitle" idx="10"/>
          </p:nvPr>
        </p:nvSpPr>
        <p:spPr>
          <a:xfrm>
            <a:off x="450000" y="3469500"/>
            <a:ext cx="7646400" cy="506406"/>
          </a:xfrm>
        </p:spPr>
        <p:txBody>
          <a:bodyPr lIns="0" tIns="0" rIns="0" bIns="0" anchor="t">
            <a:normAutofit/>
          </a:bodyPr>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endParaRPr lang="en-US" dirty="0"/>
          </a:p>
        </p:txBody>
      </p:sp>
      <p:pic>
        <p:nvPicPr>
          <p:cNvPr id="14" name="Bild 4" descr="111004_EU-OSHA_PPT_ESENER logo.png"/>
          <p:cNvPicPr>
            <a:picLocks noChangeAspect="1"/>
          </p:cNvPicPr>
          <p:nvPr/>
        </p:nvPicPr>
        <p:blipFill>
          <a:blip r:embed="rId5" cstate="print"/>
          <a:srcRect/>
          <a:stretch>
            <a:fillRect/>
          </a:stretch>
        </p:blipFill>
        <p:spPr bwMode="auto">
          <a:xfrm>
            <a:off x="7335689" y="4436268"/>
            <a:ext cx="760711" cy="233363"/>
          </a:xfrm>
          <a:prstGeom prst="rect">
            <a:avLst/>
          </a:prstGeom>
          <a:noFill/>
          <a:ln w="9525">
            <a:noFill/>
            <a:miter lim="800000"/>
            <a:headEnd/>
            <a:tailEnd/>
          </a:ln>
        </p:spPr>
      </p:pic>
      <p:pic>
        <p:nvPicPr>
          <p:cNvPr id="15" name="Bild 4" descr="111004_EU-OSHA_PPT_EU logo.png"/>
          <p:cNvPicPr>
            <a:picLocks noChangeAspect="1"/>
          </p:cNvPicPr>
          <p:nvPr/>
        </p:nvPicPr>
        <p:blipFill>
          <a:blip r:embed="rId6" cstate="print"/>
          <a:srcRect/>
          <a:stretch>
            <a:fillRect/>
          </a:stretch>
        </p:blipFill>
        <p:spPr bwMode="auto">
          <a:xfrm>
            <a:off x="4170363" y="4431506"/>
            <a:ext cx="401637" cy="242888"/>
          </a:xfrm>
          <a:prstGeom prst="rect">
            <a:avLst/>
          </a:prstGeom>
          <a:noFill/>
          <a:ln w="9525">
            <a:noFill/>
            <a:miter lim="800000"/>
            <a:headEnd/>
            <a:tailEnd/>
          </a:ln>
        </p:spPr>
      </p:pic>
      <p:pic>
        <p:nvPicPr>
          <p:cNvPr id="17" name="imagen-portada-16-9.png" descr="/Volumes/XRAID/Equipo Rojo/EU-OSHA/18-0115 PPT templates update/PNG/imagen-portada-16-9.png"/>
          <p:cNvPicPr>
            <a:picLocks noChangeAspect="1"/>
          </p:cNvPicPr>
          <p:nvPr/>
        </p:nvPicPr>
        <p:blipFill>
          <a:blip r:embed="rId7" r:link="rId8">
            <a:extLst>
              <a:ext uri="{28A0092B-C50C-407E-A947-70E740481C1C}">
                <a14:useLocalDpi xmlns:a14="http://schemas.microsoft.com/office/drawing/2010/main" val="0"/>
              </a:ext>
            </a:extLst>
          </a:blip>
          <a:stretch>
            <a:fillRect/>
          </a:stretch>
        </p:blipFill>
        <p:spPr>
          <a:xfrm>
            <a:off x="0" y="0"/>
            <a:ext cx="9144000" cy="2554224"/>
          </a:xfrm>
          <a:prstGeom prst="rect">
            <a:avLst/>
          </a:prstGeom>
        </p:spPr>
      </p:pic>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20715" y="-7143"/>
            <a:ext cx="735060" cy="5158800"/>
          </a:xfrm>
          <a:prstGeom prst="rect">
            <a:avLst/>
          </a:prstGeom>
        </p:spPr>
      </p:pic>
    </p:spTree>
    <p:extLst>
      <p:ext uri="{BB962C8B-B14F-4D97-AF65-F5344CB8AC3E}">
        <p14:creationId xmlns:p14="http://schemas.microsoft.com/office/powerpoint/2010/main" val="1865382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135000"/>
            <a:ext cx="7560000" cy="405000"/>
          </a:xfrm>
        </p:spPr>
        <p:txBody>
          <a:bodyPr anchor="b"/>
          <a:lstStyle>
            <a:lvl1pPr algn="l">
              <a:defRPr sz="1800" b="1" i="0" baseline="0"/>
            </a:lvl1pPr>
          </a:lstStyle>
          <a:p>
            <a:r>
              <a:rPr lang="en-GB"/>
              <a:t>Click to edit Master title style</a:t>
            </a:r>
            <a:endParaRPr lang="en-US" dirty="0"/>
          </a:p>
        </p:txBody>
      </p:sp>
      <p:sp>
        <p:nvSpPr>
          <p:cNvPr id="3" name="Content Placeholder 2"/>
          <p:cNvSpPr>
            <a:spLocks noGrp="1"/>
          </p:cNvSpPr>
          <p:nvPr>
            <p:ph idx="1"/>
          </p:nvPr>
        </p:nvSpPr>
        <p:spPr>
          <a:xfrm>
            <a:off x="3690001" y="837000"/>
            <a:ext cx="4279869"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50000" y="837000"/>
            <a:ext cx="2880000" cy="3645000"/>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Tree>
    <p:extLst>
      <p:ext uri="{BB962C8B-B14F-4D97-AF65-F5344CB8AC3E}">
        <p14:creationId xmlns:p14="http://schemas.microsoft.com/office/powerpoint/2010/main" val="2772673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837000"/>
            <a:ext cx="4049992" cy="675000"/>
          </a:xfrm>
        </p:spPr>
        <p:txBody>
          <a:bodyPr anchor="b">
            <a:normAutofit/>
          </a:bodyPr>
          <a:lstStyle>
            <a:lvl1pPr algn="l">
              <a:defRPr sz="1800" b="1" i="0" baseline="0"/>
            </a:lvl1pPr>
          </a:lstStyle>
          <a:p>
            <a:r>
              <a:rPr lang="en-GB"/>
              <a:t>Click to edit Master title style</a:t>
            </a:r>
            <a:endParaRPr lang="en-US" dirty="0"/>
          </a:p>
        </p:txBody>
      </p:sp>
      <p:sp>
        <p:nvSpPr>
          <p:cNvPr id="4" name="Text Placeholder 3"/>
          <p:cNvSpPr>
            <a:spLocks noGrp="1"/>
          </p:cNvSpPr>
          <p:nvPr>
            <p:ph type="body" sz="half" idx="2"/>
          </p:nvPr>
        </p:nvSpPr>
        <p:spPr>
          <a:xfrm>
            <a:off x="449999" y="1512000"/>
            <a:ext cx="4050000" cy="2970000"/>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18" name="Picture Placeholder 17"/>
          <p:cNvSpPr>
            <a:spLocks noGrp="1"/>
          </p:cNvSpPr>
          <p:nvPr>
            <p:ph type="pic" sz="quarter" idx="14"/>
          </p:nvPr>
        </p:nvSpPr>
        <p:spPr>
          <a:xfrm>
            <a:off x="4876800" y="1200150"/>
            <a:ext cx="3429000" cy="2571750"/>
          </a:xfrm>
          <a:prstGeom prst="ellipse">
            <a:avLst/>
          </a:prstGeom>
          <a:ln w="76200">
            <a:noFill/>
          </a:ln>
        </p:spPr>
        <p:txBody>
          <a:bodyPr/>
          <a:lstStyle/>
          <a:p>
            <a:r>
              <a:rPr lang="en-GB" dirty="0"/>
              <a:t>Click icon to add picture</a:t>
            </a:r>
            <a:endParaRPr lang="en-US" dirty="0"/>
          </a:p>
        </p:txBody>
      </p:sp>
    </p:spTree>
    <p:extLst>
      <p:ext uri="{BB962C8B-B14F-4D97-AF65-F5344CB8AC3E}">
        <p14:creationId xmlns:p14="http://schemas.microsoft.com/office/powerpoint/2010/main" val="3878374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450000" y="837000"/>
            <a:ext cx="7560000" cy="36450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16199514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27820" y="837000"/>
            <a:ext cx="489600" cy="364500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50000" y="837000"/>
            <a:ext cx="6642280" cy="36450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680099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7" name="Content Placeholder 2"/>
          <p:cNvSpPr>
            <a:spLocks noGrp="1"/>
          </p:cNvSpPr>
          <p:nvPr>
            <p:ph sz="half" idx="1"/>
          </p:nvPr>
        </p:nvSpPr>
        <p:spPr>
          <a:xfrm>
            <a:off x="450000" y="837000"/>
            <a:ext cx="756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576876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cial Media">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DD3ACD-1988-45B5-B99E-B628ACF9054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454" y="0"/>
            <a:ext cx="9130474" cy="5143500"/>
          </a:xfrm>
          <a:prstGeom prst="rect">
            <a:avLst/>
          </a:prstGeom>
        </p:spPr>
      </p:pic>
      <p:sp>
        <p:nvSpPr>
          <p:cNvPr id="4" name="TextBox 3">
            <a:extLst>
              <a:ext uri="{FF2B5EF4-FFF2-40B4-BE49-F238E27FC236}">
                <a16:creationId xmlns:a16="http://schemas.microsoft.com/office/drawing/2014/main" id="{4053E5F9-769F-4724-A14F-0A8FF262142C}"/>
              </a:ext>
            </a:extLst>
          </p:cNvPr>
          <p:cNvSpPr txBox="1"/>
          <p:nvPr userDrawn="1"/>
        </p:nvSpPr>
        <p:spPr>
          <a:xfrm>
            <a:off x="1788820" y="1172240"/>
            <a:ext cx="3960440" cy="369332"/>
          </a:xfrm>
          <a:prstGeom prst="rect">
            <a:avLst/>
          </a:prstGeom>
          <a:noFill/>
        </p:spPr>
        <p:txBody>
          <a:bodyPr wrap="square" rtlCol="0">
            <a:spAutoFit/>
          </a:bodyPr>
          <a:lstStyle/>
          <a:p>
            <a:r>
              <a:rPr lang="en-IE" dirty="0">
                <a:solidFill>
                  <a:schemeClr val="tx2"/>
                </a:solidFill>
                <a:ea typeface="+mj-ea"/>
                <a:cs typeface="Trebuchet MS"/>
              </a:rPr>
              <a:t>@EU_OSHA</a:t>
            </a:r>
            <a:endParaRPr lang="en-GB" dirty="0"/>
          </a:p>
        </p:txBody>
      </p:sp>
      <p:sp>
        <p:nvSpPr>
          <p:cNvPr id="5" name="TextBox 4">
            <a:extLst>
              <a:ext uri="{FF2B5EF4-FFF2-40B4-BE49-F238E27FC236}">
                <a16:creationId xmlns:a16="http://schemas.microsoft.com/office/drawing/2014/main" id="{B9842893-2903-44D3-9BAF-2AEC21F364A9}"/>
              </a:ext>
            </a:extLst>
          </p:cNvPr>
          <p:cNvSpPr txBox="1"/>
          <p:nvPr userDrawn="1"/>
        </p:nvSpPr>
        <p:spPr>
          <a:xfrm>
            <a:off x="1788820" y="1779662"/>
            <a:ext cx="4968552" cy="369332"/>
          </a:xfrm>
          <a:prstGeom prst="rect">
            <a:avLst/>
          </a:prstGeom>
          <a:noFill/>
        </p:spPr>
        <p:txBody>
          <a:bodyPr wrap="square" rtlCol="0">
            <a:spAutoFit/>
          </a:bodyPr>
          <a:lstStyle/>
          <a:p>
            <a:r>
              <a:rPr lang="en-IE" dirty="0">
                <a:solidFill>
                  <a:schemeClr val="tx2"/>
                </a:solidFill>
                <a:ea typeface="+mj-ea"/>
                <a:cs typeface="Trebuchet MS"/>
              </a:rPr>
              <a:t>@EuropeanAgencyforSafetyandHealthatWork</a:t>
            </a:r>
            <a:endParaRPr lang="en-GB" dirty="0"/>
          </a:p>
        </p:txBody>
      </p:sp>
      <p:sp>
        <p:nvSpPr>
          <p:cNvPr id="6" name="TextBox 5">
            <a:extLst>
              <a:ext uri="{FF2B5EF4-FFF2-40B4-BE49-F238E27FC236}">
                <a16:creationId xmlns:a16="http://schemas.microsoft.com/office/drawing/2014/main" id="{752E714B-9A10-4C9E-BCC6-84FA7092988A}"/>
              </a:ext>
            </a:extLst>
          </p:cNvPr>
          <p:cNvSpPr txBox="1"/>
          <p:nvPr userDrawn="1"/>
        </p:nvSpPr>
        <p:spPr>
          <a:xfrm>
            <a:off x="1787638" y="2387084"/>
            <a:ext cx="3960440" cy="369332"/>
          </a:xfrm>
          <a:prstGeom prst="rect">
            <a:avLst/>
          </a:prstGeom>
          <a:noFill/>
        </p:spPr>
        <p:txBody>
          <a:bodyPr wrap="square" rtlCol="0">
            <a:spAutoFit/>
          </a:bodyPr>
          <a:lstStyle/>
          <a:p>
            <a:r>
              <a:rPr lang="en-IE" dirty="0">
                <a:solidFill>
                  <a:schemeClr val="tx2"/>
                </a:solidFill>
                <a:ea typeface="+mj-ea"/>
                <a:cs typeface="Trebuchet MS"/>
              </a:rPr>
              <a:t>@EU_OSHA</a:t>
            </a:r>
            <a:endParaRPr lang="en-GB" dirty="0"/>
          </a:p>
        </p:txBody>
      </p:sp>
      <p:sp>
        <p:nvSpPr>
          <p:cNvPr id="7" name="TextBox 6">
            <a:extLst>
              <a:ext uri="{FF2B5EF4-FFF2-40B4-BE49-F238E27FC236}">
                <a16:creationId xmlns:a16="http://schemas.microsoft.com/office/drawing/2014/main" id="{86D01CC2-3DBB-4D08-9580-AC37FCEF7CBE}"/>
              </a:ext>
            </a:extLst>
          </p:cNvPr>
          <p:cNvSpPr txBox="1"/>
          <p:nvPr userDrawn="1"/>
        </p:nvSpPr>
        <p:spPr>
          <a:xfrm>
            <a:off x="1787638" y="2973204"/>
            <a:ext cx="6456770" cy="369332"/>
          </a:xfrm>
          <a:prstGeom prst="rect">
            <a:avLst/>
          </a:prstGeom>
          <a:noFill/>
        </p:spPr>
        <p:txBody>
          <a:bodyPr wrap="square" rtlCol="0">
            <a:spAutoFit/>
          </a:bodyPr>
          <a:lstStyle/>
          <a:p>
            <a:r>
              <a:rPr lang="en-US" dirty="0">
                <a:solidFill>
                  <a:schemeClr val="tx2"/>
                </a:solidFill>
                <a:ea typeface="+mj-ea"/>
                <a:cs typeface="Trebuchet MS"/>
              </a:rPr>
              <a:t>European Agency for Safety and Health at Work (EU-OSHA)</a:t>
            </a:r>
            <a:endParaRPr lang="en-GB" dirty="0"/>
          </a:p>
        </p:txBody>
      </p:sp>
      <p:sp>
        <p:nvSpPr>
          <p:cNvPr id="8" name="TextBox 7">
            <a:extLst>
              <a:ext uri="{FF2B5EF4-FFF2-40B4-BE49-F238E27FC236}">
                <a16:creationId xmlns:a16="http://schemas.microsoft.com/office/drawing/2014/main" id="{14258FC6-CC7F-4F82-A9E1-0608FBFCD56F}"/>
              </a:ext>
            </a:extLst>
          </p:cNvPr>
          <p:cNvSpPr txBox="1"/>
          <p:nvPr userDrawn="1"/>
        </p:nvSpPr>
        <p:spPr>
          <a:xfrm>
            <a:off x="1787638" y="3601928"/>
            <a:ext cx="3960440" cy="369332"/>
          </a:xfrm>
          <a:prstGeom prst="rect">
            <a:avLst/>
          </a:prstGeom>
          <a:noFill/>
        </p:spPr>
        <p:txBody>
          <a:bodyPr wrap="square" rtlCol="0">
            <a:spAutoFit/>
          </a:bodyPr>
          <a:lstStyle/>
          <a:p>
            <a:r>
              <a:rPr lang="en-IE" dirty="0">
                <a:solidFill>
                  <a:schemeClr val="tx2"/>
                </a:solidFill>
                <a:ea typeface="+mj-ea"/>
                <a:cs typeface="Trebuchet MS"/>
              </a:rPr>
              <a:t>EU_OSHA</a:t>
            </a:r>
            <a:endParaRPr lang="en-GB" dirty="0"/>
          </a:p>
        </p:txBody>
      </p:sp>
      <p:sp>
        <p:nvSpPr>
          <p:cNvPr id="9" name="TextBox 8">
            <a:extLst>
              <a:ext uri="{FF2B5EF4-FFF2-40B4-BE49-F238E27FC236}">
                <a16:creationId xmlns:a16="http://schemas.microsoft.com/office/drawing/2014/main" id="{E0B0BF0C-1C43-40C6-8D79-A79F4C7DC847}"/>
              </a:ext>
            </a:extLst>
          </p:cNvPr>
          <p:cNvSpPr txBox="1"/>
          <p:nvPr userDrawn="1"/>
        </p:nvSpPr>
        <p:spPr>
          <a:xfrm>
            <a:off x="450001" y="85378"/>
            <a:ext cx="3960440" cy="461665"/>
          </a:xfrm>
          <a:prstGeom prst="rect">
            <a:avLst/>
          </a:prstGeom>
          <a:noFill/>
        </p:spPr>
        <p:txBody>
          <a:bodyPr wrap="square" rtlCol="0">
            <a:spAutoFit/>
          </a:bodyPr>
          <a:lstStyle/>
          <a:p>
            <a:r>
              <a:rPr lang="en-IE" sz="2400" b="1" dirty="0">
                <a:solidFill>
                  <a:schemeClr val="tx2"/>
                </a:solidFill>
                <a:ea typeface="+mj-ea"/>
              </a:rPr>
              <a:t>THANK YOU!</a:t>
            </a:r>
            <a:endParaRPr lang="en-GB" sz="2400" b="1" dirty="0"/>
          </a:p>
        </p:txBody>
      </p:sp>
    </p:spTree>
    <p:extLst>
      <p:ext uri="{BB962C8B-B14F-4D97-AF65-F5344CB8AC3E}">
        <p14:creationId xmlns:p14="http://schemas.microsoft.com/office/powerpoint/2010/main" val="1746793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B0C08-1D13-F181-4705-69373AFD7455}"/>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333181F-493E-7A4E-18F2-E49551E109BB}"/>
              </a:ext>
            </a:extLst>
          </p:cNvPr>
          <p:cNvSpPr txBox="1">
            <a:spLocks/>
          </p:cNvSpPr>
          <p:nvPr userDrawn="1"/>
        </p:nvSpPr>
        <p:spPr>
          <a:xfrm>
            <a:off x="450000" y="837000"/>
            <a:ext cx="7560000" cy="3645000"/>
          </a:xfrm>
          <a:prstGeom prst="rect">
            <a:avLst/>
          </a:prstGeom>
        </p:spPr>
        <p:txBody>
          <a:bodyPr vert="horz" lIns="91440" tIns="45720" rIns="91440" bIns="45720" rtlCol="0" anchor="t" anchorCtr="0">
            <a:normAutofit/>
          </a:bodyPr>
          <a:lstStyle>
            <a:lvl1pPr marL="189000" indent="-189000" algn="l" defTabSz="342900" rtl="0" eaLnBrk="1" latinLnBrk="0" hangingPunct="1">
              <a:spcBef>
                <a:spcPts val="450"/>
              </a:spcBef>
              <a:spcAft>
                <a:spcPts val="0"/>
              </a:spcAft>
              <a:buClr>
                <a:schemeClr val="tx2"/>
              </a:buClr>
              <a:buFont typeface="Wingdings" pitchFamily="2" charset="2"/>
              <a:buChar char="§"/>
              <a:defRPr sz="1350" b="1" i="0" kern="1200" baseline="0">
                <a:solidFill>
                  <a:schemeClr val="tx2"/>
                </a:solidFill>
                <a:latin typeface="+mn-lt"/>
                <a:ea typeface="+mn-ea"/>
                <a:cs typeface="+mn-cs"/>
              </a:defRPr>
            </a:lvl1pPr>
            <a:lvl2pPr marL="324000" indent="-135000" algn="l" defTabSz="342900" rtl="0" eaLnBrk="1" latinLnBrk="0" hangingPunct="1">
              <a:spcBef>
                <a:spcPts val="0"/>
              </a:spcBef>
              <a:spcAft>
                <a:spcPts val="0"/>
              </a:spcAft>
              <a:buClrTx/>
              <a:buFont typeface="Arial" pitchFamily="34" charset="0"/>
              <a:buChar char="•"/>
              <a:defRPr sz="1350" kern="1200" baseline="0">
                <a:solidFill>
                  <a:schemeClr val="tx1"/>
                </a:solidFill>
                <a:latin typeface="+mn-lt"/>
                <a:ea typeface="+mn-ea"/>
                <a:cs typeface="+mn-cs"/>
              </a:defRPr>
            </a:lvl2pPr>
            <a:lvl3pPr marL="459000" indent="-135000" algn="l" defTabSz="342900" rtl="0" eaLnBrk="1" latinLnBrk="0" hangingPunct="1">
              <a:spcBef>
                <a:spcPts val="0"/>
              </a:spcBef>
              <a:spcAft>
                <a:spcPts val="0"/>
              </a:spcAft>
              <a:buClrTx/>
              <a:buFont typeface="Arial" pitchFamily="34" charset="0"/>
              <a:buChar char="−"/>
              <a:defRPr sz="1275" kern="1200" baseline="0">
                <a:solidFill>
                  <a:schemeClr val="tx1"/>
                </a:solidFill>
                <a:latin typeface="+mn-lt"/>
                <a:ea typeface="+mn-ea"/>
                <a:cs typeface="+mn-cs"/>
              </a:defRPr>
            </a:lvl3pPr>
            <a:lvl4pPr marL="594000" indent="-135000" algn="l" defTabSz="342900" rtl="0" eaLnBrk="1" latinLnBrk="0" hangingPunct="1">
              <a:spcBef>
                <a:spcPts val="0"/>
              </a:spcBef>
              <a:spcAft>
                <a:spcPts val="0"/>
              </a:spcAft>
              <a:buClrTx/>
              <a:buFont typeface="Arial" pitchFamily="34" charset="0"/>
              <a:buChar char="•"/>
              <a:defRPr sz="1200" kern="1200" baseline="0">
                <a:solidFill>
                  <a:schemeClr val="tx1"/>
                </a:solidFill>
                <a:latin typeface="+mn-lt"/>
                <a:ea typeface="+mn-ea"/>
                <a:cs typeface="+mn-cs"/>
              </a:defRPr>
            </a:lvl4pPr>
            <a:lvl5pPr marL="729000" indent="-135000" algn="l" defTabSz="342900" rtl="0" eaLnBrk="1" latinLnBrk="0" hangingPunct="1">
              <a:spcBef>
                <a:spcPts val="0"/>
              </a:spcBef>
              <a:spcAft>
                <a:spcPts val="0"/>
              </a:spcAft>
              <a:buClrTx/>
              <a:buFont typeface="Arial" pitchFamily="34" charset="0"/>
              <a:buChar char="−"/>
              <a:defRPr sz="1125" kern="1200" baseline="0">
                <a:solidFill>
                  <a:schemeClr val="tx1"/>
                </a:solidFill>
                <a:latin typeface="+mn-lt"/>
                <a:ea typeface="+mn-ea"/>
                <a:cs typeface="+mn-cs"/>
              </a:defRPr>
            </a:lvl5pPr>
            <a:lvl6pPr marL="1885950" indent="-171450" algn="l" defTabSz="342900" rtl="0" eaLnBrk="1" latinLnBrk="0" hangingPunct="1">
              <a:spcBef>
                <a:spcPts val="0"/>
              </a:spcBef>
              <a:buClr>
                <a:schemeClr val="tx2"/>
              </a:buClr>
              <a:buSzPct val="101000"/>
              <a:buFont typeface="Courier New" pitchFamily="49" charset="0"/>
              <a:buChar char="o"/>
              <a:defRPr sz="900" kern="1200" baseline="0">
                <a:solidFill>
                  <a:schemeClr val="tx1"/>
                </a:solidFill>
                <a:latin typeface="+mn-lt"/>
                <a:ea typeface="+mn-ea"/>
                <a:cs typeface="+mn-cs"/>
              </a:defRPr>
            </a:lvl6pPr>
            <a:lvl7pPr marL="2228850" indent="-171450" algn="l" defTabSz="342900" rtl="0" eaLnBrk="1" latinLnBrk="0" hangingPunct="1">
              <a:spcBef>
                <a:spcPts val="0"/>
              </a:spcBef>
              <a:buClr>
                <a:schemeClr val="tx2"/>
              </a:buClr>
              <a:buFont typeface="Courier New" pitchFamily="49" charset="0"/>
              <a:buChar char="o"/>
              <a:defRPr sz="900" kern="1200" baseline="0">
                <a:solidFill>
                  <a:schemeClr val="tx1"/>
                </a:solidFill>
                <a:latin typeface="+mn-lt"/>
                <a:ea typeface="+mn-ea"/>
                <a:cs typeface="+mn-cs"/>
              </a:defRPr>
            </a:lvl7pPr>
            <a:lvl8pPr marL="2571750" indent="-171450" algn="l" defTabSz="342900" rtl="0" eaLnBrk="1" latinLnBrk="0" hangingPunct="1">
              <a:spcBef>
                <a:spcPct val="20000"/>
              </a:spcBef>
              <a:buClr>
                <a:schemeClr val="tx2"/>
              </a:buClr>
              <a:buFont typeface="Courier New" pitchFamily="49" charset="0"/>
              <a:buChar char="o"/>
              <a:defRPr sz="900" kern="1200" baseline="0">
                <a:solidFill>
                  <a:schemeClr val="tx1"/>
                </a:solidFill>
                <a:latin typeface="+mn-lt"/>
                <a:ea typeface="+mn-ea"/>
                <a:cs typeface="+mn-cs"/>
              </a:defRPr>
            </a:lvl8pPr>
            <a:lvl9pPr marL="2914650" indent="-171450" algn="l" defTabSz="342900" rtl="0" eaLnBrk="1" latinLnBrk="0" hangingPunct="1">
              <a:spcBef>
                <a:spcPct val="20000"/>
              </a:spcBef>
              <a:buClr>
                <a:schemeClr val="tx2"/>
              </a:buClr>
              <a:buFont typeface="Courier New" pitchFamily="49" charset="0"/>
              <a:buChar char="o"/>
              <a:defRPr sz="900" kern="1200" baseline="0">
                <a:solidFill>
                  <a:schemeClr val="tx1"/>
                </a:solidFill>
                <a:latin typeface="+mn-lt"/>
                <a:ea typeface="+mn-ea"/>
                <a:cs typeface="+mn-cs"/>
              </a:defRPr>
            </a:lvl9pPr>
          </a:lstStyle>
          <a:p>
            <a:pPr marL="0" marR="0" lvl="0" indent="0" algn="l" defTabSz="342900" rtl="0" eaLnBrk="1" fontAlgn="auto" latinLnBrk="0" hangingPunct="1">
              <a:lnSpc>
                <a:spcPct val="100000"/>
              </a:lnSpc>
              <a:spcBef>
                <a:spcPts val="450"/>
              </a:spcBef>
              <a:spcAft>
                <a:spcPts val="0"/>
              </a:spcAft>
              <a:buClr>
                <a:srgbClr val="003399"/>
              </a:buClr>
              <a:buSzTx/>
              <a:buFont typeface="Wingdings" pitchFamily="2" charset="2"/>
              <a:buNone/>
              <a:tabLst/>
              <a:defRPr/>
            </a:pPr>
            <a:endParaRPr kumimoji="0" lang="en-US" sz="1100" b="1" i="0" u="none" strike="noStrike" kern="1200" cap="none" spc="0" normalizeH="0" baseline="0" noProof="0" dirty="0">
              <a:ln>
                <a:noFill/>
              </a:ln>
              <a:solidFill>
                <a:srgbClr val="003399"/>
              </a:solidFill>
              <a:effectLst/>
              <a:uLnTx/>
              <a:uFillTx/>
              <a:latin typeface="Arial"/>
              <a:ea typeface="+mn-ea"/>
              <a:cs typeface="+mn-cs"/>
            </a:endParaRPr>
          </a:p>
          <a:p>
            <a:pPr marL="0" marR="0" lvl="0" indent="0" algn="l" defTabSz="342900" rtl="0" eaLnBrk="1" fontAlgn="auto" latinLnBrk="0" hangingPunct="1">
              <a:lnSpc>
                <a:spcPct val="100000"/>
              </a:lnSpc>
              <a:spcBef>
                <a:spcPts val="450"/>
              </a:spcBef>
              <a:spcAft>
                <a:spcPts val="0"/>
              </a:spcAft>
              <a:buClr>
                <a:srgbClr val="003399"/>
              </a:buClr>
              <a:buSzTx/>
              <a:buFont typeface="Wingdings" pitchFamily="2" charset="2"/>
              <a:buNone/>
              <a:tabLst/>
              <a:defRPr/>
            </a:pPr>
            <a:endParaRPr kumimoji="0" lang="en-US" sz="1100" b="1" i="0" u="none" strike="noStrike" kern="1200" cap="none" spc="0" normalizeH="0" baseline="0" noProof="0" dirty="0">
              <a:ln>
                <a:noFill/>
              </a:ln>
              <a:solidFill>
                <a:srgbClr val="003399"/>
              </a:solidFill>
              <a:effectLst/>
              <a:uLnTx/>
              <a:uFillTx/>
              <a:latin typeface="Arial"/>
              <a:ea typeface="+mn-ea"/>
              <a:cs typeface="+mn-cs"/>
            </a:endParaRPr>
          </a:p>
          <a:p>
            <a:pPr marL="0" marR="0" lvl="0" indent="0" algn="l" defTabSz="342900" rtl="0" eaLnBrk="1" fontAlgn="auto" latinLnBrk="0" hangingPunct="1">
              <a:lnSpc>
                <a:spcPct val="100000"/>
              </a:lnSpc>
              <a:spcBef>
                <a:spcPts val="450"/>
              </a:spcBef>
              <a:spcAft>
                <a:spcPts val="0"/>
              </a:spcAft>
              <a:buClr>
                <a:srgbClr val="003399"/>
              </a:buClr>
              <a:buSzTx/>
              <a:buFont typeface="Wingdings" pitchFamily="2" charset="2"/>
              <a:buNone/>
              <a:tabLst/>
              <a:defRPr/>
            </a:pPr>
            <a:endParaRPr kumimoji="0" lang="en-US" sz="1100" b="1" i="0" u="none" strike="noStrike" kern="1200" cap="none" spc="0" normalizeH="0" baseline="0" noProof="0" dirty="0">
              <a:ln>
                <a:noFill/>
              </a:ln>
              <a:solidFill>
                <a:srgbClr val="003399"/>
              </a:solidFill>
              <a:effectLst/>
              <a:uLnTx/>
              <a:uFillTx/>
              <a:latin typeface="Arial"/>
              <a:ea typeface="+mn-ea"/>
              <a:cs typeface="+mn-cs"/>
            </a:endParaRPr>
          </a:p>
          <a:p>
            <a:pPr marL="0" marR="0" lvl="0" indent="0" algn="l" defTabSz="342900" rtl="0" eaLnBrk="1" fontAlgn="auto" latinLnBrk="0" hangingPunct="1">
              <a:lnSpc>
                <a:spcPct val="100000"/>
              </a:lnSpc>
              <a:spcBef>
                <a:spcPts val="450"/>
              </a:spcBef>
              <a:spcAft>
                <a:spcPts val="0"/>
              </a:spcAft>
              <a:buClr>
                <a:srgbClr val="003399"/>
              </a:buClr>
              <a:buSzTx/>
              <a:buFont typeface="Wingdings" pitchFamily="2" charset="2"/>
              <a:buNone/>
              <a:tabLst/>
              <a:defRPr/>
            </a:pPr>
            <a:endParaRPr kumimoji="0" lang="en-US" sz="1100" b="1" i="0" u="none" strike="noStrike" kern="1200" cap="none" spc="0" normalizeH="0" baseline="0" noProof="0" dirty="0">
              <a:ln>
                <a:noFill/>
              </a:ln>
              <a:solidFill>
                <a:srgbClr val="003399"/>
              </a:solidFill>
              <a:effectLst/>
              <a:uLnTx/>
              <a:uFillTx/>
              <a:latin typeface="Arial"/>
              <a:ea typeface="+mn-ea"/>
              <a:cs typeface="+mn-cs"/>
            </a:endParaRPr>
          </a:p>
          <a:p>
            <a:pPr marL="0" marR="0" lvl="0" indent="0" algn="l" defTabSz="342900" rtl="0" eaLnBrk="1" fontAlgn="auto" latinLnBrk="0" hangingPunct="1">
              <a:lnSpc>
                <a:spcPct val="100000"/>
              </a:lnSpc>
              <a:spcBef>
                <a:spcPts val="450"/>
              </a:spcBef>
              <a:spcAft>
                <a:spcPts val="0"/>
              </a:spcAft>
              <a:buClr>
                <a:srgbClr val="003399"/>
              </a:buClr>
              <a:buSzTx/>
              <a:buFont typeface="Wingdings" pitchFamily="2" charset="2"/>
              <a:buNone/>
              <a:tabLst/>
              <a:defRPr/>
            </a:pPr>
            <a:endParaRPr kumimoji="0" lang="en-US" sz="1100" b="1" i="0" u="none" strike="noStrike" kern="1200" cap="none" spc="0" normalizeH="0" baseline="0" noProof="0" dirty="0">
              <a:ln>
                <a:noFill/>
              </a:ln>
              <a:solidFill>
                <a:srgbClr val="003399"/>
              </a:solidFill>
              <a:effectLst/>
              <a:uLnTx/>
              <a:uFillTx/>
              <a:latin typeface="Arial"/>
              <a:ea typeface="+mn-ea"/>
              <a:cs typeface="+mn-cs"/>
            </a:endParaRPr>
          </a:p>
          <a:p>
            <a:pPr marL="0" marR="0" lvl="0" indent="0" algn="l" defTabSz="342900" rtl="0" eaLnBrk="1" fontAlgn="auto" latinLnBrk="0" hangingPunct="1">
              <a:lnSpc>
                <a:spcPct val="100000"/>
              </a:lnSpc>
              <a:spcBef>
                <a:spcPts val="450"/>
              </a:spcBef>
              <a:spcAft>
                <a:spcPts val="0"/>
              </a:spcAft>
              <a:buClr>
                <a:srgbClr val="003399"/>
              </a:buClr>
              <a:buSzTx/>
              <a:buFont typeface="Wingdings" pitchFamily="2" charset="2"/>
              <a:buNone/>
              <a:tabLst/>
              <a:defRPr/>
            </a:pPr>
            <a:endParaRPr kumimoji="0" lang="en-US" sz="1100" b="1" i="0" u="none" strike="noStrike" kern="1200" cap="none" spc="0" normalizeH="0" baseline="0" noProof="0" dirty="0">
              <a:ln>
                <a:noFill/>
              </a:ln>
              <a:solidFill>
                <a:srgbClr val="003399"/>
              </a:solidFill>
              <a:effectLst/>
              <a:uLnTx/>
              <a:uFillTx/>
              <a:latin typeface="Arial"/>
              <a:ea typeface="+mn-ea"/>
              <a:cs typeface="+mn-cs"/>
            </a:endParaRPr>
          </a:p>
          <a:p>
            <a:pPr marL="0" marR="0" lvl="0" indent="0" algn="l" defTabSz="342900" rtl="0" eaLnBrk="1" fontAlgn="auto" latinLnBrk="0" hangingPunct="1">
              <a:lnSpc>
                <a:spcPct val="100000"/>
              </a:lnSpc>
              <a:spcBef>
                <a:spcPts val="450"/>
              </a:spcBef>
              <a:spcAft>
                <a:spcPts val="0"/>
              </a:spcAft>
              <a:buClr>
                <a:srgbClr val="003399"/>
              </a:buClr>
              <a:buSzTx/>
              <a:buFont typeface="Wingdings" pitchFamily="2" charset="2"/>
              <a:buNone/>
              <a:tabLst/>
              <a:defRPr/>
            </a:pPr>
            <a:endParaRPr kumimoji="0" lang="en-US" sz="1100" b="1" i="0" u="none" strike="noStrike" kern="1200" cap="none" spc="0" normalizeH="0" baseline="0" noProof="0" dirty="0">
              <a:ln>
                <a:noFill/>
              </a:ln>
              <a:solidFill>
                <a:srgbClr val="003399"/>
              </a:solidFill>
              <a:effectLst/>
              <a:uLnTx/>
              <a:uFillTx/>
              <a:latin typeface="Arial"/>
              <a:ea typeface="+mn-ea"/>
              <a:cs typeface="+mn-cs"/>
            </a:endParaRPr>
          </a:p>
          <a:p>
            <a:pPr marL="0" marR="0" lvl="0" indent="0" algn="l" defTabSz="342900" rtl="0" eaLnBrk="1" fontAlgn="auto" latinLnBrk="0" hangingPunct="1">
              <a:lnSpc>
                <a:spcPct val="100000"/>
              </a:lnSpc>
              <a:spcBef>
                <a:spcPts val="450"/>
              </a:spcBef>
              <a:spcAft>
                <a:spcPts val="0"/>
              </a:spcAft>
              <a:buClr>
                <a:srgbClr val="003399"/>
              </a:buClr>
              <a:buSzTx/>
              <a:buFont typeface="Wingdings" pitchFamily="2" charset="2"/>
              <a:buNone/>
              <a:tabLst/>
              <a:defRPr/>
            </a:pPr>
            <a:r>
              <a:rPr kumimoji="0" lang="en-US" sz="1100" b="1" i="0" u="none" strike="noStrike" kern="1200" cap="none" spc="0" normalizeH="0" baseline="0" noProof="0" dirty="0">
                <a:ln>
                  <a:noFill/>
                </a:ln>
                <a:solidFill>
                  <a:srgbClr val="003399"/>
                </a:solidFill>
                <a:effectLst/>
                <a:uLnTx/>
                <a:uFillTx/>
                <a:latin typeface="Arial"/>
                <a:ea typeface="+mn-ea"/>
                <a:cs typeface="+mn-cs"/>
              </a:rPr>
              <a:t>Author:</a:t>
            </a:r>
          </a:p>
          <a:p>
            <a:pPr marL="0" marR="0" lvl="0" indent="0" algn="l" defTabSz="342900" rtl="0" eaLnBrk="1" fontAlgn="auto" latinLnBrk="0" hangingPunct="1">
              <a:lnSpc>
                <a:spcPct val="100000"/>
              </a:lnSpc>
              <a:spcBef>
                <a:spcPts val="450"/>
              </a:spcBef>
              <a:spcAft>
                <a:spcPts val="0"/>
              </a:spcAft>
              <a:buClr>
                <a:srgbClr val="003399"/>
              </a:buClr>
              <a:buSzTx/>
              <a:buFont typeface="Wingdings" pitchFamily="2" charset="2"/>
              <a:buNone/>
              <a:tabLst/>
              <a:defRPr/>
            </a:pPr>
            <a:r>
              <a:rPr kumimoji="0" lang="en-US" sz="1100" b="1" i="0" u="none" strike="noStrike" kern="1200" cap="none" spc="0" normalizeH="0" baseline="0" noProof="0" dirty="0">
                <a:ln>
                  <a:noFill/>
                </a:ln>
                <a:solidFill>
                  <a:srgbClr val="003399"/>
                </a:solidFill>
                <a:effectLst/>
                <a:uLnTx/>
                <a:uFillTx/>
                <a:latin typeface="Arial"/>
                <a:ea typeface="+mn-ea"/>
                <a:cs typeface="+mn-cs"/>
              </a:rPr>
              <a:t>Project management:                                     (EU-OSHA)</a:t>
            </a:r>
          </a:p>
          <a:p>
            <a:pPr marL="0" marR="0" lvl="0" indent="0" algn="l" defTabSz="342900" rtl="0" eaLnBrk="1" fontAlgn="auto" latinLnBrk="0" hangingPunct="1">
              <a:lnSpc>
                <a:spcPct val="100000"/>
              </a:lnSpc>
              <a:spcBef>
                <a:spcPts val="450"/>
              </a:spcBef>
              <a:spcAft>
                <a:spcPts val="0"/>
              </a:spcAft>
              <a:buClr>
                <a:srgbClr val="003399"/>
              </a:buClr>
              <a:buSzTx/>
              <a:buFont typeface="Wingdings" pitchFamily="2" charset="2"/>
              <a:buNone/>
              <a:tabLst/>
              <a:defRPr/>
            </a:pPr>
            <a:r>
              <a:rPr kumimoji="0" lang="en-US" sz="1100" b="1" i="0" u="none" strike="noStrike" kern="1200" cap="none" spc="0" normalizeH="0" baseline="0" noProof="0" dirty="0">
                <a:ln>
                  <a:noFill/>
                </a:ln>
                <a:solidFill>
                  <a:srgbClr val="003399"/>
                </a:solidFill>
                <a:effectLst/>
                <a:uLnTx/>
                <a:uFillTx/>
                <a:latin typeface="Arial"/>
                <a:ea typeface="+mn-ea"/>
                <a:cs typeface="+mn-cs"/>
              </a:rPr>
              <a:t>Neither the European Agency for Safety and Health at Work nor any person acting on behalf of the agency is responsible for the use that might be made of the following information.</a:t>
            </a:r>
          </a:p>
          <a:p>
            <a:pPr marL="0" marR="0" lvl="0" indent="0" algn="l" defTabSz="342900" rtl="0" eaLnBrk="1" fontAlgn="auto" latinLnBrk="0" hangingPunct="1">
              <a:lnSpc>
                <a:spcPct val="100000"/>
              </a:lnSpc>
              <a:spcBef>
                <a:spcPts val="450"/>
              </a:spcBef>
              <a:spcAft>
                <a:spcPts val="0"/>
              </a:spcAft>
              <a:buClr>
                <a:srgbClr val="003399"/>
              </a:buClr>
              <a:buSzTx/>
              <a:buFont typeface="Wingdings" pitchFamily="2" charset="2"/>
              <a:buNone/>
              <a:tabLst/>
              <a:defRPr/>
            </a:pPr>
            <a:r>
              <a:rPr kumimoji="0" lang="en-US" sz="1100" b="1" i="0" u="none" strike="noStrike" kern="1200" cap="none" spc="0" normalizeH="0" baseline="0" noProof="0" dirty="0">
                <a:ln>
                  <a:noFill/>
                </a:ln>
                <a:solidFill>
                  <a:srgbClr val="003399"/>
                </a:solidFill>
                <a:effectLst/>
                <a:uLnTx/>
                <a:uFillTx/>
                <a:latin typeface="Arial"/>
                <a:ea typeface="+mn-ea"/>
                <a:cs typeface="+mn-cs"/>
              </a:rPr>
              <a:t>© European Agency for Safety and Health at Work, </a:t>
            </a:r>
          </a:p>
          <a:p>
            <a:pPr marL="0" marR="0" lvl="0" indent="0" algn="l" defTabSz="342900" rtl="0" eaLnBrk="1" fontAlgn="auto" latinLnBrk="0" hangingPunct="1">
              <a:lnSpc>
                <a:spcPct val="100000"/>
              </a:lnSpc>
              <a:spcBef>
                <a:spcPts val="450"/>
              </a:spcBef>
              <a:spcAft>
                <a:spcPts val="0"/>
              </a:spcAft>
              <a:buClr>
                <a:srgbClr val="003399"/>
              </a:buClr>
              <a:buSzTx/>
              <a:buFont typeface="Wingdings" pitchFamily="2" charset="2"/>
              <a:buNone/>
              <a:tabLst/>
              <a:defRPr/>
            </a:pPr>
            <a:r>
              <a:rPr kumimoji="0" lang="en-US" sz="1100" b="1" i="0" u="none" strike="noStrike" kern="1200" cap="none" spc="0" normalizeH="0" baseline="0" noProof="0" dirty="0">
                <a:ln>
                  <a:noFill/>
                </a:ln>
                <a:solidFill>
                  <a:srgbClr val="003399"/>
                </a:solidFill>
                <a:effectLst/>
                <a:uLnTx/>
                <a:uFillTx/>
                <a:latin typeface="Arial"/>
                <a:ea typeface="+mn-ea"/>
                <a:cs typeface="+mn-cs"/>
              </a:rPr>
              <a:t>Reproduction is authorised provided the source is acknowledged.</a:t>
            </a:r>
          </a:p>
          <a:p>
            <a:pPr marL="0" marR="0" lvl="0" indent="0" algn="l" defTabSz="342900" rtl="0" eaLnBrk="1" fontAlgn="auto" latinLnBrk="0" hangingPunct="1">
              <a:lnSpc>
                <a:spcPct val="100000"/>
              </a:lnSpc>
              <a:spcBef>
                <a:spcPts val="450"/>
              </a:spcBef>
              <a:spcAft>
                <a:spcPts val="0"/>
              </a:spcAft>
              <a:buClr>
                <a:srgbClr val="003399"/>
              </a:buClr>
              <a:buSzTx/>
              <a:buFont typeface="Wingdings" pitchFamily="2" charset="2"/>
              <a:buNone/>
              <a:tabLst/>
              <a:defRPr/>
            </a:pPr>
            <a:r>
              <a:rPr kumimoji="0" lang="en-US" sz="1100" b="1" i="0" u="none" strike="noStrike" kern="1200" cap="none" spc="0" normalizeH="0" baseline="0" noProof="0" dirty="0">
                <a:ln>
                  <a:noFill/>
                </a:ln>
                <a:solidFill>
                  <a:srgbClr val="003399"/>
                </a:solidFill>
                <a:effectLst/>
                <a:uLnTx/>
                <a:uFillTx/>
                <a:latin typeface="Arial"/>
                <a:ea typeface="+mn-ea"/>
                <a:cs typeface="+mn-cs"/>
              </a:rPr>
              <a:t>For any use or reproduction of photos or other material that is not under the copyright of the European Agency for Safety and Health at Work, permission must be sought directly from the copyright holders.</a:t>
            </a:r>
          </a:p>
          <a:p>
            <a:pPr marL="189000" marR="0" lvl="0" indent="-189000" algn="l" defTabSz="342900" rtl="0" eaLnBrk="1" fontAlgn="auto" latinLnBrk="0" hangingPunct="1">
              <a:lnSpc>
                <a:spcPct val="100000"/>
              </a:lnSpc>
              <a:spcBef>
                <a:spcPts val="450"/>
              </a:spcBef>
              <a:spcAft>
                <a:spcPts val="0"/>
              </a:spcAft>
              <a:buClr>
                <a:srgbClr val="003399"/>
              </a:buClr>
              <a:buSzTx/>
              <a:buFont typeface="Wingdings" pitchFamily="2" charset="2"/>
              <a:buChar char="§"/>
              <a:tabLst/>
              <a:defRPr/>
            </a:pPr>
            <a:endParaRPr kumimoji="0" lang="en-GB" sz="1350" b="1" i="0" u="none" strike="noStrike" kern="1200" cap="none" spc="0" normalizeH="0" baseline="0" noProof="0" dirty="0">
              <a:ln>
                <a:noFill/>
              </a:ln>
              <a:solidFill>
                <a:srgbClr val="003399"/>
              </a:solidFill>
              <a:effectLst/>
              <a:uLnTx/>
              <a:uFillTx/>
              <a:latin typeface="Arial"/>
              <a:ea typeface="+mn-ea"/>
              <a:cs typeface="+mn-cs"/>
            </a:endParaRPr>
          </a:p>
        </p:txBody>
      </p:sp>
      <p:sp>
        <p:nvSpPr>
          <p:cNvPr id="4" name="Content Placeholder 2">
            <a:extLst>
              <a:ext uri="{FF2B5EF4-FFF2-40B4-BE49-F238E27FC236}">
                <a16:creationId xmlns:a16="http://schemas.microsoft.com/office/drawing/2014/main" id="{14E43108-E4FC-4CC1-124E-129630EA5B94}"/>
              </a:ext>
            </a:extLst>
          </p:cNvPr>
          <p:cNvSpPr>
            <a:spLocks noGrp="1"/>
          </p:cNvSpPr>
          <p:nvPr>
            <p:ph sz="half" idx="1" hasCustomPrompt="1"/>
          </p:nvPr>
        </p:nvSpPr>
        <p:spPr>
          <a:xfrm>
            <a:off x="1019700" y="2500417"/>
            <a:ext cx="5568524" cy="222583"/>
          </a:xfrm>
        </p:spPr>
        <p:txBody>
          <a:bodyPr>
            <a:normAutofit/>
          </a:bodyPr>
          <a:lstStyle>
            <a:lvl1pPr marL="0" indent="0">
              <a:buNone/>
              <a:defRPr sz="1100"/>
            </a:lvl1pPr>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US" dirty="0"/>
              <a:t>Enter author</a:t>
            </a:r>
          </a:p>
        </p:txBody>
      </p:sp>
      <p:sp>
        <p:nvSpPr>
          <p:cNvPr id="5" name="Content Placeholder 2">
            <a:extLst>
              <a:ext uri="{FF2B5EF4-FFF2-40B4-BE49-F238E27FC236}">
                <a16:creationId xmlns:a16="http://schemas.microsoft.com/office/drawing/2014/main" id="{5971BE78-E9DB-67C0-3E02-A5D0467BFF7A}"/>
              </a:ext>
            </a:extLst>
          </p:cNvPr>
          <p:cNvSpPr>
            <a:spLocks noGrp="1"/>
          </p:cNvSpPr>
          <p:nvPr>
            <p:ph sz="half" idx="10" hasCustomPrompt="1"/>
          </p:nvPr>
        </p:nvSpPr>
        <p:spPr>
          <a:xfrm>
            <a:off x="3842654" y="3360866"/>
            <a:ext cx="1089386" cy="222583"/>
          </a:xfrm>
        </p:spPr>
        <p:txBody>
          <a:bodyPr>
            <a:normAutofit/>
          </a:bodyPr>
          <a:lstStyle>
            <a:lvl1pPr marL="0" indent="0">
              <a:buNone/>
              <a:defRPr sz="1100"/>
            </a:lvl1pPr>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US" dirty="0"/>
              <a:t>Year</a:t>
            </a:r>
          </a:p>
        </p:txBody>
      </p:sp>
      <p:sp>
        <p:nvSpPr>
          <p:cNvPr id="6" name="Content Placeholder 2">
            <a:extLst>
              <a:ext uri="{FF2B5EF4-FFF2-40B4-BE49-F238E27FC236}">
                <a16:creationId xmlns:a16="http://schemas.microsoft.com/office/drawing/2014/main" id="{E185B128-DA71-565F-04F1-DE69A837C7BD}"/>
              </a:ext>
            </a:extLst>
          </p:cNvPr>
          <p:cNvSpPr>
            <a:spLocks noGrp="1"/>
          </p:cNvSpPr>
          <p:nvPr>
            <p:ph sz="half" idx="11" hasCustomPrompt="1"/>
          </p:nvPr>
        </p:nvSpPr>
        <p:spPr>
          <a:xfrm>
            <a:off x="1979712" y="2714342"/>
            <a:ext cx="1296144" cy="222583"/>
          </a:xfrm>
        </p:spPr>
        <p:txBody>
          <a:bodyPr>
            <a:normAutofit/>
          </a:bodyPr>
          <a:lstStyle>
            <a:lvl1pPr marL="0" indent="0">
              <a:buNone/>
              <a:defRPr sz="1100"/>
            </a:lvl1pPr>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US" dirty="0"/>
              <a:t>Enter author</a:t>
            </a:r>
          </a:p>
        </p:txBody>
      </p:sp>
    </p:spTree>
    <p:extLst>
      <p:ext uri="{BB962C8B-B14F-4D97-AF65-F5344CB8AC3E}">
        <p14:creationId xmlns:p14="http://schemas.microsoft.com/office/powerpoint/2010/main" val="3924273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Header Section">
    <p:spTree>
      <p:nvGrpSpPr>
        <p:cNvPr id="1" name=""/>
        <p:cNvGrpSpPr/>
        <p:nvPr/>
      </p:nvGrpSpPr>
      <p:grpSpPr>
        <a:xfrm>
          <a:off x="0" y="0"/>
          <a:ext cx="0" cy="0"/>
          <a:chOff x="0" y="0"/>
          <a:chExt cx="0" cy="0"/>
        </a:xfrm>
      </p:grpSpPr>
      <p:pic>
        <p:nvPicPr>
          <p:cNvPr id="15" name="TRANSPARENCIA-PORTADA-PATRON-ESENER-16-9.png" descr="/Volumes/XRAID/Equipo Rojo/EU-OSHA/18-0115 PPT templates update/PNG/TRANSPARENCIA-PORTADA-PATRON-ESENER-16-9.pn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5049" y="1620"/>
            <a:ext cx="9141291" cy="5143500"/>
          </a:xfrm>
          <a:prstGeom prst="rect">
            <a:avLst/>
          </a:prstGeom>
        </p:spPr>
      </p:pic>
      <p:pic>
        <p:nvPicPr>
          <p:cNvPr id="14" name="FONDO-PORTADA-PATRON-ESENER-16-9.png" descr="/Volumes/XRAID/Equipo Rojo/EU-OSHA/18-0115 PPT templates update/PNG/FONDO-PORTADA-PATRON-ESENER-16-9.png"/>
          <p:cNvPicPr>
            <a:picLocks noChangeAspect="1"/>
          </p:cNvPicPr>
          <p:nvPr/>
        </p:nvPicPr>
        <p:blipFill>
          <a:blip r:embed="rId4" r:link="rId5">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2" name="Title 1"/>
          <p:cNvSpPr>
            <a:spLocks noGrp="1"/>
          </p:cNvSpPr>
          <p:nvPr>
            <p:ph type="ctrTitle"/>
          </p:nvPr>
        </p:nvSpPr>
        <p:spPr>
          <a:xfrm>
            <a:off x="450000" y="1020600"/>
            <a:ext cx="7646400" cy="1096200"/>
          </a:xfrm>
        </p:spPr>
        <p:txBody>
          <a:bodyPr lIns="0" tIns="0" rIns="0" bIns="0" anchor="t" anchorCtr="0"/>
          <a:lstStyle>
            <a:lvl1pPr>
              <a:defRPr sz="2400" baseline="0"/>
            </a:lvl1pPr>
          </a:lstStyle>
          <a:p>
            <a:r>
              <a:rPr lang="en-GB"/>
              <a:t>Click to edit Master title style</a:t>
            </a:r>
            <a:endParaRPr lang="en-US" dirty="0"/>
          </a:p>
        </p:txBody>
      </p:sp>
      <p:sp>
        <p:nvSpPr>
          <p:cNvPr id="3" name="Subtitle 2"/>
          <p:cNvSpPr>
            <a:spLocks noGrp="1"/>
          </p:cNvSpPr>
          <p:nvPr>
            <p:ph type="subTitle" idx="1"/>
          </p:nvPr>
        </p:nvSpPr>
        <p:spPr>
          <a:xfrm>
            <a:off x="878400" y="2430000"/>
            <a:ext cx="7214400" cy="951840"/>
          </a:xfrm>
        </p:spPr>
        <p:txBody>
          <a:bodyPr lIns="0" tIns="0" rIns="0" bIns="0" anchor="t">
            <a:normAutofit/>
          </a:bodyPr>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endParaRPr lang="en-US" dirty="0"/>
          </a:p>
        </p:txBody>
      </p:sp>
      <p:sp>
        <p:nvSpPr>
          <p:cNvPr id="5" name="Slide Number Placeholder 9"/>
          <p:cNvSpPr txBox="1">
            <a:spLocks/>
          </p:cNvSpPr>
          <p:nvPr/>
        </p:nvSpPr>
        <p:spPr>
          <a:xfrm>
            <a:off x="8536261" y="4806543"/>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50" dirty="0"/>
          </a:p>
        </p:txBody>
      </p:sp>
      <p:pic>
        <p:nvPicPr>
          <p:cNvPr id="7" name="Bild 2"/>
          <p:cNvPicPr>
            <a:picLocks noChangeAspect="1"/>
          </p:cNvPicPr>
          <p:nvPr/>
        </p:nvPicPr>
        <p:blipFill>
          <a:blip r:embed="rId6">
            <a:extLst>
              <a:ext uri="{28A0092B-C50C-407E-A947-70E740481C1C}">
                <a14:useLocalDpi xmlns:a14="http://schemas.microsoft.com/office/drawing/2010/main" val="0"/>
              </a:ext>
            </a:extLst>
          </a:blip>
          <a:srcRect/>
          <a:stretch/>
        </p:blipFill>
        <p:spPr bwMode="auto">
          <a:xfrm>
            <a:off x="446777" y="4404566"/>
            <a:ext cx="863245" cy="244800"/>
          </a:xfrm>
          <a:prstGeom prst="rect">
            <a:avLst/>
          </a:prstGeom>
          <a:noFill/>
          <a:ln w="9525">
            <a:noFill/>
            <a:miter lim="800000"/>
            <a:headEnd/>
            <a:tailEnd/>
          </a:ln>
        </p:spPr>
      </p:pic>
      <p:sp>
        <p:nvSpPr>
          <p:cNvPr id="9" name="Textplatzhalter 2"/>
          <p:cNvSpPr txBox="1">
            <a:spLocks/>
          </p:cNvSpPr>
          <p:nvPr/>
        </p:nvSpPr>
        <p:spPr>
          <a:xfrm>
            <a:off x="450851" y="4816800"/>
            <a:ext cx="7439025" cy="245269"/>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en-GB" sz="675" dirty="0"/>
              <a:t>Safety and health at work is everyone’s concern. It’s good for you. It’s good for business.</a:t>
            </a:r>
          </a:p>
        </p:txBody>
      </p:sp>
      <p:pic>
        <p:nvPicPr>
          <p:cNvPr id="11" name="Bild 4" descr="111004_EU-OSHA_PPT_ESENER logo.png"/>
          <p:cNvPicPr>
            <a:picLocks noChangeAspect="1"/>
          </p:cNvPicPr>
          <p:nvPr/>
        </p:nvPicPr>
        <p:blipFill>
          <a:blip r:embed="rId7" cstate="print"/>
          <a:srcRect/>
          <a:stretch>
            <a:fillRect/>
          </a:stretch>
        </p:blipFill>
        <p:spPr bwMode="auto">
          <a:xfrm>
            <a:off x="7338715" y="4436269"/>
            <a:ext cx="760711" cy="233363"/>
          </a:xfrm>
          <a:prstGeom prst="rect">
            <a:avLst/>
          </a:prstGeom>
          <a:noFill/>
          <a:ln w="9525">
            <a:noFill/>
            <a:miter lim="800000"/>
            <a:headEnd/>
            <a:tailEnd/>
          </a:ln>
        </p:spPr>
      </p:pic>
      <p:pic>
        <p:nvPicPr>
          <p:cNvPr id="12" name="Bild 4" descr="111004_EU-OSHA_PPT_EU logo.png"/>
          <p:cNvPicPr>
            <a:picLocks noChangeAspect="1"/>
          </p:cNvPicPr>
          <p:nvPr/>
        </p:nvPicPr>
        <p:blipFill>
          <a:blip r:embed="rId8" cstate="print"/>
          <a:srcRect/>
          <a:stretch>
            <a:fillRect/>
          </a:stretch>
        </p:blipFill>
        <p:spPr bwMode="auto">
          <a:xfrm>
            <a:off x="4170363" y="4431506"/>
            <a:ext cx="401637" cy="242888"/>
          </a:xfrm>
          <a:prstGeom prst="rect">
            <a:avLst/>
          </a:prstGeom>
          <a:noFill/>
          <a:ln w="9525">
            <a:noFill/>
            <a:miter lim="800000"/>
            <a:headEnd/>
            <a:tailEnd/>
          </a:ln>
        </p:spPr>
      </p:pic>
    </p:spTree>
    <p:extLst>
      <p:ext uri="{BB962C8B-B14F-4D97-AF65-F5344CB8AC3E}">
        <p14:creationId xmlns:p14="http://schemas.microsoft.com/office/powerpoint/2010/main" val="6987006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0000" y="135000"/>
            <a:ext cx="7560000" cy="367200"/>
          </a:xfrm>
        </p:spPr>
        <p:txBody>
          <a:bodyPr/>
          <a:lstStyle/>
          <a:p>
            <a:r>
              <a:rPr lang="en-GB"/>
              <a:t>Click to edit Master title style</a:t>
            </a:r>
            <a:endParaRPr lang="en-US" dirty="0"/>
          </a:p>
        </p:txBody>
      </p:sp>
      <p:sp>
        <p:nvSpPr>
          <p:cNvPr id="3" name="Content Placeholder 2"/>
          <p:cNvSpPr>
            <a:spLocks noGrp="1"/>
          </p:cNvSpPr>
          <p:nvPr>
            <p:ph sz="half" idx="1"/>
          </p:nvPr>
        </p:nvSpPr>
        <p:spPr>
          <a:xfrm>
            <a:off x="449999" y="836999"/>
            <a:ext cx="360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410000" y="837000"/>
            <a:ext cx="360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164218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0000" y="837000"/>
            <a:ext cx="3600000" cy="405000"/>
          </a:xfrm>
        </p:spPr>
        <p:txBody>
          <a:bodyPr anchor="b">
            <a:noAutofit/>
          </a:bodyPr>
          <a:lstStyle>
            <a:lvl1pPr marL="0" indent="0">
              <a:buNone/>
              <a:defRPr sz="15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49999" y="1241999"/>
            <a:ext cx="3600000" cy="3240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410000" y="837000"/>
            <a:ext cx="3600000" cy="405000"/>
          </a:xfrm>
        </p:spPr>
        <p:txBody>
          <a:bodyPr anchor="b">
            <a:noAutofit/>
          </a:bodyPr>
          <a:lstStyle>
            <a:lvl1pPr marL="0" indent="0">
              <a:buNone/>
              <a:defRPr sz="15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410000" y="1242000"/>
            <a:ext cx="3600000" cy="3240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348311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854196010"/>
      </p:ext>
    </p:extLst>
  </p:cSld>
  <p:clrMapOvr>
    <a:masterClrMapping/>
  </p:clrMapOvr>
  <p:extLst>
    <p:ext uri="{DCECCB84-F9BA-43D5-87BE-67443E8EF086}">
      <p15:sldGuideLst xmlns:p15="http://schemas.microsoft.com/office/powerpoint/2012/main">
        <p15:guide id="1" orient="horz" pos="531" userDrawn="1">
          <p15:clr>
            <a:srgbClr val="FBAE40"/>
          </p15:clr>
        </p15:guide>
        <p15:guide id="2" pos="276"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5334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file://localhost/Volumes/XRAID/Equipo%20Rojo/EU-OSHA/18-0115%20PPT%20templates%20update/PNG/FONDO-PATRON-ESENER-16-9.png"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FONDO-PATRON-ESENER-16-9.png" descr="/Volumes/XRAID/Equipo Rojo/EU-OSHA/18-0115 PPT templates update/PNG/FONDO-PATRON-ESENER-16-9.png"/>
          <p:cNvPicPr>
            <a:picLocks noChangeAspect="1"/>
          </p:cNvPicPr>
          <p:nvPr/>
        </p:nvPicPr>
        <p:blipFill>
          <a:blip r:embed="rId15" r:link="rId16">
            <a:extLst>
              <a:ext uri="{28A0092B-C50C-407E-A947-70E740481C1C}">
                <a14:useLocalDpi xmlns:a14="http://schemas.microsoft.com/office/drawing/2010/main" val="0"/>
              </a:ext>
            </a:extLst>
          </a:blip>
          <a:stretch>
            <a:fillRect/>
          </a:stretch>
        </p:blipFill>
        <p:spPr>
          <a:xfrm>
            <a:off x="-1" y="0"/>
            <a:ext cx="9144000" cy="5145024"/>
          </a:xfrm>
          <a:prstGeom prst="rect">
            <a:avLst/>
          </a:prstGeom>
        </p:spPr>
      </p:pic>
      <p:sp>
        <p:nvSpPr>
          <p:cNvPr id="2" name="Title Placeholder 1"/>
          <p:cNvSpPr>
            <a:spLocks noGrp="1"/>
          </p:cNvSpPr>
          <p:nvPr>
            <p:ph type="title"/>
          </p:nvPr>
        </p:nvSpPr>
        <p:spPr>
          <a:xfrm>
            <a:off x="450001" y="135000"/>
            <a:ext cx="7559873" cy="367200"/>
          </a:xfrm>
          <a:prstGeom prst="rect">
            <a:avLst/>
          </a:prstGeom>
        </p:spPr>
        <p:txBody>
          <a:bodyPr vert="horz" lIns="91440" tIns="45720" rIns="91440" bIns="45720" rtlCol="0" anchor="ctr">
            <a:noAutofit/>
          </a:bodyPr>
          <a:lstStyle/>
          <a:p>
            <a:r>
              <a:rPr lang="en-GB"/>
              <a:t>Click to edit Master title style</a:t>
            </a:r>
            <a:endParaRPr lang="en-US" dirty="0"/>
          </a:p>
        </p:txBody>
      </p:sp>
      <p:sp>
        <p:nvSpPr>
          <p:cNvPr id="3" name="Text Placeholder 2"/>
          <p:cNvSpPr>
            <a:spLocks noGrp="1"/>
          </p:cNvSpPr>
          <p:nvPr>
            <p:ph type="body" idx="1"/>
          </p:nvPr>
        </p:nvSpPr>
        <p:spPr>
          <a:xfrm>
            <a:off x="450000" y="837000"/>
            <a:ext cx="7560000" cy="3645000"/>
          </a:xfrm>
          <a:prstGeom prst="rect">
            <a:avLst/>
          </a:prstGeom>
        </p:spPr>
        <p:txBody>
          <a:bodyPr vert="horz" lIns="91440" tIns="45720" rIns="91440" bIns="45720" rtlCol="0" anchor="t" anchorCtr="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pic>
        <p:nvPicPr>
          <p:cNvPr id="5" name="Bild 3" descr="111004_EU-OSHA_PPT_Corporate logo_inner slide.png"/>
          <p:cNvPicPr>
            <a:picLocks noChangeAspect="1"/>
          </p:cNvPicPr>
          <p:nvPr/>
        </p:nvPicPr>
        <p:blipFill>
          <a:blip r:embed="rId17" cstate="print"/>
          <a:srcRect/>
          <a:stretch>
            <a:fillRect/>
          </a:stretch>
        </p:blipFill>
        <p:spPr bwMode="auto">
          <a:xfrm>
            <a:off x="442913" y="4705350"/>
            <a:ext cx="816719" cy="233363"/>
          </a:xfrm>
          <a:prstGeom prst="rect">
            <a:avLst/>
          </a:prstGeom>
          <a:noFill/>
          <a:ln w="9525">
            <a:noFill/>
            <a:miter lim="800000"/>
            <a:headEnd/>
            <a:tailEnd/>
          </a:ln>
        </p:spPr>
      </p:pic>
      <p:sp>
        <p:nvSpPr>
          <p:cNvPr id="7" name="Slide Number Placeholder 9"/>
          <p:cNvSpPr txBox="1">
            <a:spLocks/>
          </p:cNvSpPr>
          <p:nvPr/>
        </p:nvSpPr>
        <p:spPr>
          <a:xfrm>
            <a:off x="8534024" y="4879662"/>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A064B8-E15C-4A1C-8E7E-B0BD818D867C}" type="slidenum">
              <a:rPr lang="en-GB" sz="750" baseline="0" smtClean="0"/>
              <a:pPr/>
              <a:t>‹#›</a:t>
            </a:fld>
            <a:endParaRPr lang="en-GB" sz="750" baseline="0" dirty="0"/>
          </a:p>
        </p:txBody>
      </p:sp>
      <p:sp>
        <p:nvSpPr>
          <p:cNvPr id="9" name="Rectangle 11"/>
          <p:cNvSpPr>
            <a:spLocks noChangeArrowheads="1"/>
          </p:cNvSpPr>
          <p:nvPr/>
        </p:nvSpPr>
        <p:spPr bwMode="auto">
          <a:xfrm>
            <a:off x="1392239" y="4857751"/>
            <a:ext cx="5830887" cy="78581"/>
          </a:xfrm>
          <a:prstGeom prst="rect">
            <a:avLst/>
          </a:prstGeom>
          <a:noFill/>
          <a:ln w="9525">
            <a:noFill/>
            <a:miter lim="800000"/>
            <a:headEnd/>
            <a:tailEnd/>
          </a:ln>
        </p:spPr>
        <p:txBody>
          <a:bodyPr lIns="0" tIns="0" rIns="0" bIns="0">
            <a:prstTxWarp prst="textNoShape">
              <a:avLst/>
            </a:prstTxWarp>
          </a:bodyPr>
          <a:lstStyle/>
          <a:p>
            <a:pPr algn="ctr">
              <a:lnSpc>
                <a:spcPct val="90000"/>
              </a:lnSpc>
              <a:spcBef>
                <a:spcPct val="30000"/>
              </a:spcBef>
              <a:buClr>
                <a:srgbClr val="00529F"/>
              </a:buClr>
              <a:defRPr/>
            </a:pPr>
            <a:r>
              <a:rPr lang="en-GB" sz="675" b="1" noProof="0" dirty="0">
                <a:solidFill>
                  <a:schemeClr val="tx2"/>
                </a:solidFill>
                <a:latin typeface="Arial" charset="0"/>
                <a:ea typeface="ＭＳ Ｐゴシック" charset="-128"/>
                <a:cs typeface="ＭＳ Ｐゴシック" charset="-128"/>
              </a:rPr>
              <a:t>https://esener.eu</a:t>
            </a:r>
          </a:p>
        </p:txBody>
      </p:sp>
      <p:pic>
        <p:nvPicPr>
          <p:cNvPr id="10" name="Bild 11" descr="111004_EU-OSHA_PPT_ESENER logo.png"/>
          <p:cNvPicPr>
            <a:picLocks noChangeAspect="1"/>
          </p:cNvPicPr>
          <p:nvPr/>
        </p:nvPicPr>
        <p:blipFill>
          <a:blip r:embed="rId18" cstate="print"/>
          <a:srcRect/>
          <a:stretch>
            <a:fillRect/>
          </a:stretch>
        </p:blipFill>
        <p:spPr bwMode="auto">
          <a:xfrm>
            <a:off x="7355733" y="4705350"/>
            <a:ext cx="743693" cy="233363"/>
          </a:xfrm>
          <a:prstGeom prst="rect">
            <a:avLst/>
          </a:prstGeom>
          <a:noFill/>
          <a:ln w="9525">
            <a:noFill/>
            <a:miter lim="800000"/>
            <a:headEnd/>
            <a:tailEnd/>
          </a:ln>
        </p:spPr>
      </p:pic>
    </p:spTree>
    <p:extLst>
      <p:ext uri="{BB962C8B-B14F-4D97-AF65-F5344CB8AC3E}">
        <p14:creationId xmlns:p14="http://schemas.microsoft.com/office/powerpoint/2010/main" val="1938397012"/>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55" r:id="rId3"/>
    <p:sldLayoutId id="2147483756"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Lst>
  <p:txStyles>
    <p:titleStyle>
      <a:lvl1pPr algn="l" defTabSz="342900" rtl="0" eaLnBrk="1" latinLnBrk="0" hangingPunct="1">
        <a:spcBef>
          <a:spcPct val="0"/>
        </a:spcBef>
        <a:buNone/>
        <a:defRPr sz="180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89000" indent="-189000" algn="l" defTabSz="342900" rtl="0" eaLnBrk="1" latinLnBrk="0" hangingPunct="1">
        <a:spcBef>
          <a:spcPts val="450"/>
        </a:spcBef>
        <a:spcAft>
          <a:spcPts val="0"/>
        </a:spcAft>
        <a:buClr>
          <a:schemeClr val="tx2"/>
        </a:buClr>
        <a:buFont typeface="Wingdings" pitchFamily="2" charset="2"/>
        <a:buChar char="§"/>
        <a:defRPr sz="1350" b="1" i="0" kern="1200" baseline="0">
          <a:solidFill>
            <a:schemeClr val="tx2"/>
          </a:solidFill>
          <a:latin typeface="+mn-lt"/>
          <a:ea typeface="+mn-ea"/>
          <a:cs typeface="+mn-cs"/>
        </a:defRPr>
      </a:lvl1pPr>
      <a:lvl2pPr marL="324000" indent="-135000" algn="l" defTabSz="342900" rtl="0" eaLnBrk="1" latinLnBrk="0" hangingPunct="1">
        <a:spcBef>
          <a:spcPts val="0"/>
        </a:spcBef>
        <a:spcAft>
          <a:spcPts val="0"/>
        </a:spcAft>
        <a:buClrTx/>
        <a:buFont typeface="Arial" pitchFamily="34" charset="0"/>
        <a:buChar char="•"/>
        <a:defRPr sz="1350" kern="1200" baseline="0">
          <a:solidFill>
            <a:schemeClr val="tx1"/>
          </a:solidFill>
          <a:latin typeface="+mn-lt"/>
          <a:ea typeface="+mn-ea"/>
          <a:cs typeface="+mn-cs"/>
        </a:defRPr>
      </a:lvl2pPr>
      <a:lvl3pPr marL="459000" indent="-135000" algn="l" defTabSz="342900" rtl="0" eaLnBrk="1" latinLnBrk="0" hangingPunct="1">
        <a:spcBef>
          <a:spcPts val="0"/>
        </a:spcBef>
        <a:spcAft>
          <a:spcPts val="0"/>
        </a:spcAft>
        <a:buClrTx/>
        <a:buFont typeface="Arial" pitchFamily="34" charset="0"/>
        <a:buChar char="−"/>
        <a:defRPr sz="1275" kern="1200" baseline="0">
          <a:solidFill>
            <a:schemeClr val="tx1"/>
          </a:solidFill>
          <a:latin typeface="+mn-lt"/>
          <a:ea typeface="+mn-ea"/>
          <a:cs typeface="+mn-cs"/>
        </a:defRPr>
      </a:lvl3pPr>
      <a:lvl4pPr marL="594000" indent="-135000" algn="l" defTabSz="342900" rtl="0" eaLnBrk="1" latinLnBrk="0" hangingPunct="1">
        <a:spcBef>
          <a:spcPts val="0"/>
        </a:spcBef>
        <a:spcAft>
          <a:spcPts val="0"/>
        </a:spcAft>
        <a:buClrTx/>
        <a:buFont typeface="Arial" pitchFamily="34" charset="0"/>
        <a:buChar char="•"/>
        <a:defRPr sz="1200" kern="1200" baseline="0">
          <a:solidFill>
            <a:schemeClr val="tx1"/>
          </a:solidFill>
          <a:latin typeface="+mn-lt"/>
          <a:ea typeface="+mn-ea"/>
          <a:cs typeface="+mn-cs"/>
        </a:defRPr>
      </a:lvl4pPr>
      <a:lvl5pPr marL="729000" indent="-135000" algn="l" defTabSz="342900" rtl="0" eaLnBrk="1" latinLnBrk="0" hangingPunct="1">
        <a:spcBef>
          <a:spcPts val="0"/>
        </a:spcBef>
        <a:spcAft>
          <a:spcPts val="0"/>
        </a:spcAft>
        <a:buClrTx/>
        <a:buFont typeface="Arial" pitchFamily="34" charset="0"/>
        <a:buChar char="−"/>
        <a:defRPr sz="1125" kern="1200" baseline="0">
          <a:solidFill>
            <a:schemeClr val="tx1"/>
          </a:solidFill>
          <a:latin typeface="+mn-lt"/>
          <a:ea typeface="+mn-ea"/>
          <a:cs typeface="+mn-cs"/>
        </a:defRPr>
      </a:lvl5pPr>
      <a:lvl6pPr marL="943313" indent="-214313" algn="l" defTabSz="342900" rtl="0" eaLnBrk="1" latinLnBrk="0" hangingPunct="1">
        <a:spcBef>
          <a:spcPts val="0"/>
        </a:spcBef>
        <a:buFont typeface="Arial" pitchFamily="34" charset="0"/>
        <a:buChar char="•"/>
        <a:defRPr sz="1050" kern="1200" baseline="0">
          <a:solidFill>
            <a:schemeClr val="tx1"/>
          </a:solidFill>
          <a:latin typeface="+mn-lt"/>
          <a:ea typeface="+mn-ea"/>
          <a:cs typeface="+mn-cs"/>
        </a:defRPr>
      </a:lvl6pPr>
      <a:lvl7pPr marL="999000" indent="-135000" algn="l" defTabSz="342900" rtl="0" eaLnBrk="1" latinLnBrk="0" hangingPunct="1">
        <a:spcBef>
          <a:spcPts val="0"/>
        </a:spcBef>
        <a:buFont typeface="Arial" pitchFamily="34" charset="0"/>
        <a:buChar char="−"/>
        <a:defRPr sz="975" kern="1200" baseline="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http://www.esener.eu/"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hyperlink" Target="https://visualisation.osha.europa.eu/esener/en/survey/detailpage-european-map/2019/osh-management/en_1/E3Q250/activity-sector/14/11/1" TargetMode="External"/><Relationship Id="rId7" Type="http://schemas.openxmlformats.org/officeDocument/2006/relationships/hyperlink" Target="http://www.esener.eu/" TargetMode="Externa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28168-209F-493D-A243-2C0449B9EE4C}"/>
              </a:ext>
            </a:extLst>
          </p:cNvPr>
          <p:cNvSpPr>
            <a:spLocks noGrp="1"/>
          </p:cNvSpPr>
          <p:nvPr>
            <p:ph type="title"/>
          </p:nvPr>
        </p:nvSpPr>
        <p:spPr/>
        <p:txBody>
          <a:bodyPr/>
          <a:lstStyle/>
          <a:p>
            <a:r>
              <a:rPr lang="en-US" noProof="0"/>
              <a:t>ESENER 2024 – Key insights from first findings</a:t>
            </a:r>
            <a:endParaRPr lang="en-GB" noProof="0" dirty="0"/>
          </a:p>
        </p:txBody>
      </p:sp>
      <p:sp>
        <p:nvSpPr>
          <p:cNvPr id="3" name="Subtitle 2">
            <a:extLst>
              <a:ext uri="{FF2B5EF4-FFF2-40B4-BE49-F238E27FC236}">
                <a16:creationId xmlns:a16="http://schemas.microsoft.com/office/drawing/2014/main" id="{0A9EFD20-22DA-4CF4-BC44-24603521E70A}"/>
              </a:ext>
            </a:extLst>
          </p:cNvPr>
          <p:cNvSpPr>
            <a:spLocks noGrp="1"/>
          </p:cNvSpPr>
          <p:nvPr>
            <p:ph type="subTitle" idx="10"/>
          </p:nvPr>
        </p:nvSpPr>
        <p:spPr/>
        <p:txBody>
          <a:bodyPr>
            <a:normAutofit/>
          </a:bodyPr>
          <a:lstStyle/>
          <a:p>
            <a:r>
              <a:rPr lang="en-GB" sz="2000" noProof="0" dirty="0"/>
              <a:t>European Survey of Enterprises on New and Emerging Risks</a:t>
            </a:r>
          </a:p>
        </p:txBody>
      </p:sp>
    </p:spTree>
    <p:extLst>
      <p:ext uri="{BB962C8B-B14F-4D97-AF65-F5344CB8AC3E}">
        <p14:creationId xmlns:p14="http://schemas.microsoft.com/office/powerpoint/2010/main" val="3963657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0B0E3-00B5-C682-FE4D-4D4F09568DB7}"/>
            </a:ext>
          </a:extLst>
        </p:cNvPr>
        <p:cNvGrpSpPr/>
        <p:nvPr/>
      </p:nvGrpSpPr>
      <p:grpSpPr>
        <a:xfrm>
          <a:off x="0" y="0"/>
          <a:ext cx="0" cy="0"/>
          <a:chOff x="0" y="0"/>
          <a:chExt cx="0" cy="0"/>
        </a:xfrm>
      </p:grpSpPr>
      <p:sp>
        <p:nvSpPr>
          <p:cNvPr id="4" name="object 4">
            <a:extLst>
              <a:ext uri="{FF2B5EF4-FFF2-40B4-BE49-F238E27FC236}">
                <a16:creationId xmlns:a16="http://schemas.microsoft.com/office/drawing/2014/main" id="{353A72F2-A551-7CD4-109D-8AEA975D10DF}"/>
              </a:ext>
            </a:extLst>
          </p:cNvPr>
          <p:cNvSpPr txBox="1"/>
          <p:nvPr/>
        </p:nvSpPr>
        <p:spPr>
          <a:xfrm>
            <a:off x="569075" y="856804"/>
            <a:ext cx="7675823" cy="474489"/>
          </a:xfrm>
          <a:prstGeom prst="rect">
            <a:avLst/>
          </a:prstGeom>
        </p:spPr>
        <p:txBody>
          <a:bodyPr vert="horz" wrap="square" lIns="0" tIns="12700" rIns="0" bIns="0" rtlCol="0">
            <a:spAutoFit/>
          </a:bodyPr>
          <a:lstStyle/>
          <a:p>
            <a:pPr marL="12700" marR="5080" algn="just">
              <a:lnSpc>
                <a:spcPct val="100000"/>
              </a:lnSpc>
              <a:spcBef>
                <a:spcPts val="100"/>
              </a:spcBef>
            </a:pPr>
            <a:r>
              <a:rPr lang="en-GB" sz="1000" noProof="0" dirty="0">
                <a:latin typeface="Arial"/>
                <a:cs typeface="Arial"/>
              </a:rPr>
              <a:t>Small</a:t>
            </a:r>
            <a:r>
              <a:rPr lang="en-GB" sz="1000" spc="190" noProof="0" dirty="0">
                <a:latin typeface="Arial"/>
                <a:cs typeface="Arial"/>
              </a:rPr>
              <a:t> </a:t>
            </a:r>
            <a:r>
              <a:rPr lang="en-GB" sz="1000" noProof="0" dirty="0">
                <a:latin typeface="Arial"/>
                <a:cs typeface="Arial"/>
              </a:rPr>
              <a:t>businesses</a:t>
            </a:r>
            <a:r>
              <a:rPr lang="en-GB" sz="1000" spc="190" noProof="0" dirty="0">
                <a:latin typeface="Arial"/>
                <a:cs typeface="Arial"/>
              </a:rPr>
              <a:t> </a:t>
            </a:r>
            <a:r>
              <a:rPr lang="en-GB" sz="1000" dirty="0">
                <a:latin typeface="Arial"/>
                <a:cs typeface="Arial"/>
              </a:rPr>
              <a:t>include more employee decision-making, while larger ones propose more diverse measures to prevent psychosocial risks. Top measures are confidential counselling and conflict resolution training in the largest workplaces. Overall, all measures have increased since 2014.</a:t>
            </a:r>
          </a:p>
        </p:txBody>
      </p:sp>
      <p:grpSp>
        <p:nvGrpSpPr>
          <p:cNvPr id="100" name="Gruppo 99">
            <a:extLst>
              <a:ext uri="{FF2B5EF4-FFF2-40B4-BE49-F238E27FC236}">
                <a16:creationId xmlns:a16="http://schemas.microsoft.com/office/drawing/2014/main" id="{B235E9C3-4858-DA5E-C714-1D762330BADC}"/>
              </a:ext>
            </a:extLst>
          </p:cNvPr>
          <p:cNvGrpSpPr/>
          <p:nvPr/>
        </p:nvGrpSpPr>
        <p:grpSpPr>
          <a:xfrm>
            <a:off x="475575" y="1341799"/>
            <a:ext cx="6130025" cy="3008641"/>
            <a:chOff x="475575" y="1374791"/>
            <a:chExt cx="6130025" cy="3197488"/>
          </a:xfrm>
        </p:grpSpPr>
        <p:sp>
          <p:nvSpPr>
            <p:cNvPr id="6" name="object 6">
              <a:extLst>
                <a:ext uri="{FF2B5EF4-FFF2-40B4-BE49-F238E27FC236}">
                  <a16:creationId xmlns:a16="http://schemas.microsoft.com/office/drawing/2014/main" id="{DA06B313-D223-EAF1-2361-422BDE26E89B}"/>
                </a:ext>
              </a:extLst>
            </p:cNvPr>
            <p:cNvSpPr/>
            <p:nvPr/>
          </p:nvSpPr>
          <p:spPr>
            <a:xfrm>
              <a:off x="670337" y="3569018"/>
              <a:ext cx="5804535" cy="0"/>
            </a:xfrm>
            <a:custGeom>
              <a:avLst/>
              <a:gdLst/>
              <a:ahLst/>
              <a:cxnLst/>
              <a:rect l="l" t="t" r="r" b="b"/>
              <a:pathLst>
                <a:path w="5804535">
                  <a:moveTo>
                    <a:pt x="0" y="0"/>
                  </a:moveTo>
                  <a:lnTo>
                    <a:pt x="365131" y="0"/>
                  </a:lnTo>
                </a:path>
                <a:path w="5804535">
                  <a:moveTo>
                    <a:pt x="717861" y="0"/>
                  </a:moveTo>
                  <a:lnTo>
                    <a:pt x="814622" y="0"/>
                  </a:lnTo>
                </a:path>
                <a:path w="5804535">
                  <a:moveTo>
                    <a:pt x="1167352" y="0"/>
                  </a:moveTo>
                  <a:lnTo>
                    <a:pt x="1264113" y="0"/>
                  </a:lnTo>
                </a:path>
                <a:path w="5804535">
                  <a:moveTo>
                    <a:pt x="1616843" y="0"/>
                  </a:moveTo>
                  <a:lnTo>
                    <a:pt x="1713591" y="0"/>
                  </a:lnTo>
                </a:path>
                <a:path w="5804535">
                  <a:moveTo>
                    <a:pt x="2066321" y="0"/>
                  </a:moveTo>
                  <a:lnTo>
                    <a:pt x="2163083" y="0"/>
                  </a:lnTo>
                </a:path>
                <a:path w="5804535">
                  <a:moveTo>
                    <a:pt x="2515812" y="0"/>
                  </a:moveTo>
                  <a:lnTo>
                    <a:pt x="3282918" y="0"/>
                  </a:lnTo>
                </a:path>
                <a:path w="5804535">
                  <a:moveTo>
                    <a:pt x="3635648" y="0"/>
                  </a:moveTo>
                  <a:lnTo>
                    <a:pt x="3732409" y="0"/>
                  </a:lnTo>
                </a:path>
                <a:path w="5804535">
                  <a:moveTo>
                    <a:pt x="4085139" y="0"/>
                  </a:moveTo>
                  <a:lnTo>
                    <a:pt x="4181900" y="0"/>
                  </a:lnTo>
                </a:path>
                <a:path w="5804535">
                  <a:moveTo>
                    <a:pt x="4534630" y="0"/>
                  </a:moveTo>
                  <a:lnTo>
                    <a:pt x="4631378" y="0"/>
                  </a:lnTo>
                </a:path>
                <a:path w="5804535">
                  <a:moveTo>
                    <a:pt x="4984108" y="0"/>
                  </a:moveTo>
                  <a:lnTo>
                    <a:pt x="5080869" y="0"/>
                  </a:lnTo>
                </a:path>
                <a:path w="5804535">
                  <a:moveTo>
                    <a:pt x="5433599" y="0"/>
                  </a:moveTo>
                  <a:lnTo>
                    <a:pt x="5804255" y="0"/>
                  </a:lnTo>
                </a:path>
              </a:pathLst>
            </a:custGeom>
            <a:ln w="6667">
              <a:solidFill>
                <a:srgbClr val="666666"/>
              </a:solidFill>
              <a:prstDash val="dot"/>
            </a:ln>
          </p:spPr>
          <p:txBody>
            <a:bodyPr wrap="square" lIns="0" tIns="0" rIns="0" bIns="0" rtlCol="0"/>
            <a:lstStyle/>
            <a:p>
              <a:endParaRPr lang="en-GB" noProof="0" dirty="0"/>
            </a:p>
          </p:txBody>
        </p:sp>
        <p:sp>
          <p:nvSpPr>
            <p:cNvPr id="7" name="object 7">
              <a:extLst>
                <a:ext uri="{FF2B5EF4-FFF2-40B4-BE49-F238E27FC236}">
                  <a16:creationId xmlns:a16="http://schemas.microsoft.com/office/drawing/2014/main" id="{CBC0D158-B7A6-7D2F-3A7E-D89E5237CEF2}"/>
                </a:ext>
              </a:extLst>
            </p:cNvPr>
            <p:cNvSpPr/>
            <p:nvPr/>
          </p:nvSpPr>
          <p:spPr>
            <a:xfrm>
              <a:off x="657009" y="3565689"/>
              <a:ext cx="5841365" cy="6985"/>
            </a:xfrm>
            <a:custGeom>
              <a:avLst/>
              <a:gdLst/>
              <a:ahLst/>
              <a:cxnLst/>
              <a:rect l="l" t="t" r="r" b="b"/>
              <a:pathLst>
                <a:path w="5841365" h="6985">
                  <a:moveTo>
                    <a:pt x="6667" y="3340"/>
                  </a:moveTo>
                  <a:lnTo>
                    <a:pt x="5689" y="977"/>
                  </a:lnTo>
                  <a:lnTo>
                    <a:pt x="3327" y="0"/>
                  </a:lnTo>
                  <a:lnTo>
                    <a:pt x="977" y="977"/>
                  </a:lnTo>
                  <a:lnTo>
                    <a:pt x="0" y="3340"/>
                  </a:lnTo>
                  <a:lnTo>
                    <a:pt x="977" y="5689"/>
                  </a:lnTo>
                  <a:lnTo>
                    <a:pt x="3327" y="6667"/>
                  </a:lnTo>
                  <a:lnTo>
                    <a:pt x="5689" y="5689"/>
                  </a:lnTo>
                  <a:lnTo>
                    <a:pt x="6667" y="3340"/>
                  </a:lnTo>
                  <a:close/>
                </a:path>
                <a:path w="5841365" h="6985">
                  <a:moveTo>
                    <a:pt x="5840895" y="3340"/>
                  </a:moveTo>
                  <a:lnTo>
                    <a:pt x="5839917" y="977"/>
                  </a:lnTo>
                  <a:lnTo>
                    <a:pt x="5837555" y="0"/>
                  </a:lnTo>
                  <a:lnTo>
                    <a:pt x="5835205" y="977"/>
                  </a:lnTo>
                  <a:lnTo>
                    <a:pt x="5834227" y="3340"/>
                  </a:lnTo>
                  <a:lnTo>
                    <a:pt x="5835205" y="5689"/>
                  </a:lnTo>
                  <a:lnTo>
                    <a:pt x="5837555" y="6667"/>
                  </a:lnTo>
                  <a:lnTo>
                    <a:pt x="5839917" y="5689"/>
                  </a:lnTo>
                  <a:lnTo>
                    <a:pt x="5840895" y="3340"/>
                  </a:lnTo>
                  <a:close/>
                </a:path>
              </a:pathLst>
            </a:custGeom>
            <a:solidFill>
              <a:srgbClr val="666666"/>
            </a:solidFill>
          </p:spPr>
          <p:txBody>
            <a:bodyPr wrap="square" lIns="0" tIns="0" rIns="0" bIns="0" rtlCol="0"/>
            <a:lstStyle/>
            <a:p>
              <a:endParaRPr lang="en-GB" noProof="0" dirty="0"/>
            </a:p>
          </p:txBody>
        </p:sp>
        <p:sp>
          <p:nvSpPr>
            <p:cNvPr id="8" name="object 8">
              <a:extLst>
                <a:ext uri="{FF2B5EF4-FFF2-40B4-BE49-F238E27FC236}">
                  <a16:creationId xmlns:a16="http://schemas.microsoft.com/office/drawing/2014/main" id="{AF8B423C-39E8-94BB-4031-4442F3D8EA30}"/>
                </a:ext>
              </a:extLst>
            </p:cNvPr>
            <p:cNvSpPr/>
            <p:nvPr/>
          </p:nvSpPr>
          <p:spPr>
            <a:xfrm>
              <a:off x="670349" y="4184066"/>
              <a:ext cx="5814060" cy="0"/>
            </a:xfrm>
            <a:custGeom>
              <a:avLst/>
              <a:gdLst/>
              <a:ahLst/>
              <a:cxnLst/>
              <a:rect l="l" t="t" r="r" b="b"/>
              <a:pathLst>
                <a:path w="5814060">
                  <a:moveTo>
                    <a:pt x="0" y="0"/>
                  </a:moveTo>
                  <a:lnTo>
                    <a:pt x="4631367" y="0"/>
                  </a:lnTo>
                </a:path>
                <a:path w="5814060">
                  <a:moveTo>
                    <a:pt x="4984097" y="0"/>
                  </a:moveTo>
                  <a:lnTo>
                    <a:pt x="5814009" y="0"/>
                  </a:lnTo>
                </a:path>
              </a:pathLst>
            </a:custGeom>
            <a:ln w="6667">
              <a:solidFill>
                <a:srgbClr val="666666"/>
              </a:solidFill>
              <a:prstDash val="dot"/>
            </a:ln>
          </p:spPr>
          <p:txBody>
            <a:bodyPr wrap="square" lIns="0" tIns="0" rIns="0" bIns="0" rtlCol="0"/>
            <a:lstStyle/>
            <a:p>
              <a:endParaRPr lang="en-GB" noProof="0" dirty="0"/>
            </a:p>
          </p:txBody>
        </p:sp>
        <p:sp>
          <p:nvSpPr>
            <p:cNvPr id="9" name="object 9">
              <a:extLst>
                <a:ext uri="{FF2B5EF4-FFF2-40B4-BE49-F238E27FC236}">
                  <a16:creationId xmlns:a16="http://schemas.microsoft.com/office/drawing/2014/main" id="{99CAA994-399A-4D7E-A436-F3B8DFF3836B}"/>
                </a:ext>
              </a:extLst>
            </p:cNvPr>
            <p:cNvSpPr/>
            <p:nvPr/>
          </p:nvSpPr>
          <p:spPr>
            <a:xfrm>
              <a:off x="657009" y="4180738"/>
              <a:ext cx="5850890" cy="6985"/>
            </a:xfrm>
            <a:custGeom>
              <a:avLst/>
              <a:gdLst/>
              <a:ahLst/>
              <a:cxnLst/>
              <a:rect l="l" t="t" r="r" b="b"/>
              <a:pathLst>
                <a:path w="5850890" h="6985">
                  <a:moveTo>
                    <a:pt x="6667" y="3340"/>
                  </a:moveTo>
                  <a:lnTo>
                    <a:pt x="5689" y="977"/>
                  </a:lnTo>
                  <a:lnTo>
                    <a:pt x="3340" y="0"/>
                  </a:lnTo>
                  <a:lnTo>
                    <a:pt x="977" y="977"/>
                  </a:lnTo>
                  <a:lnTo>
                    <a:pt x="0" y="3340"/>
                  </a:lnTo>
                  <a:lnTo>
                    <a:pt x="977" y="5689"/>
                  </a:lnTo>
                  <a:lnTo>
                    <a:pt x="3340" y="6667"/>
                  </a:lnTo>
                  <a:lnTo>
                    <a:pt x="5689" y="5689"/>
                  </a:lnTo>
                  <a:lnTo>
                    <a:pt x="6667" y="3340"/>
                  </a:lnTo>
                  <a:close/>
                </a:path>
                <a:path w="5850890" h="6985">
                  <a:moveTo>
                    <a:pt x="5850687" y="3340"/>
                  </a:moveTo>
                  <a:lnTo>
                    <a:pt x="5849709" y="977"/>
                  </a:lnTo>
                  <a:lnTo>
                    <a:pt x="5847359" y="0"/>
                  </a:lnTo>
                  <a:lnTo>
                    <a:pt x="5844997" y="977"/>
                  </a:lnTo>
                  <a:lnTo>
                    <a:pt x="5844019" y="3340"/>
                  </a:lnTo>
                  <a:lnTo>
                    <a:pt x="5844997" y="5689"/>
                  </a:lnTo>
                  <a:lnTo>
                    <a:pt x="5847359" y="6667"/>
                  </a:lnTo>
                  <a:lnTo>
                    <a:pt x="5849709" y="5689"/>
                  </a:lnTo>
                  <a:lnTo>
                    <a:pt x="5850687" y="3340"/>
                  </a:lnTo>
                  <a:close/>
                </a:path>
              </a:pathLst>
            </a:custGeom>
            <a:solidFill>
              <a:srgbClr val="666666"/>
            </a:solidFill>
          </p:spPr>
          <p:txBody>
            <a:bodyPr wrap="square" lIns="0" tIns="0" rIns="0" bIns="0" rtlCol="0"/>
            <a:lstStyle/>
            <a:p>
              <a:endParaRPr lang="en-GB" noProof="0" dirty="0"/>
            </a:p>
          </p:txBody>
        </p:sp>
        <p:sp>
          <p:nvSpPr>
            <p:cNvPr id="10" name="object 10">
              <a:extLst>
                <a:ext uri="{FF2B5EF4-FFF2-40B4-BE49-F238E27FC236}">
                  <a16:creationId xmlns:a16="http://schemas.microsoft.com/office/drawing/2014/main" id="{76B2C095-AED9-605A-3A85-69C74189AB13}"/>
                </a:ext>
              </a:extLst>
            </p:cNvPr>
            <p:cNvSpPr txBox="1"/>
            <p:nvPr/>
          </p:nvSpPr>
          <p:spPr>
            <a:xfrm>
              <a:off x="475575" y="3507856"/>
              <a:ext cx="110489" cy="116839"/>
            </a:xfrm>
            <a:prstGeom prst="rect">
              <a:avLst/>
            </a:prstGeom>
          </p:spPr>
          <p:txBody>
            <a:bodyPr vert="horz" wrap="square" lIns="0" tIns="12700" rIns="0" bIns="0" rtlCol="0">
              <a:spAutoFit/>
            </a:bodyPr>
            <a:lstStyle/>
            <a:p>
              <a:pPr marL="12700">
                <a:lnSpc>
                  <a:spcPct val="100000"/>
                </a:lnSpc>
                <a:spcBef>
                  <a:spcPts val="100"/>
                </a:spcBef>
              </a:pPr>
              <a:r>
                <a:rPr lang="en-GB" sz="600" spc="-25" noProof="0" dirty="0">
                  <a:solidFill>
                    <a:srgbClr val="666666"/>
                  </a:solidFill>
                  <a:latin typeface="Arial"/>
                  <a:cs typeface="Arial"/>
                </a:rPr>
                <a:t>20</a:t>
              </a:r>
              <a:endParaRPr lang="en-GB" sz="600" noProof="0" dirty="0">
                <a:latin typeface="Arial"/>
                <a:cs typeface="Arial"/>
              </a:endParaRPr>
            </a:p>
          </p:txBody>
        </p:sp>
        <p:sp>
          <p:nvSpPr>
            <p:cNvPr id="11" name="object 11">
              <a:extLst>
                <a:ext uri="{FF2B5EF4-FFF2-40B4-BE49-F238E27FC236}">
                  <a16:creationId xmlns:a16="http://schemas.microsoft.com/office/drawing/2014/main" id="{970A734D-AA6C-37A8-4C2D-94C56E4E0673}"/>
                </a:ext>
              </a:extLst>
            </p:cNvPr>
            <p:cNvSpPr txBox="1"/>
            <p:nvPr/>
          </p:nvSpPr>
          <p:spPr>
            <a:xfrm>
              <a:off x="517954" y="4122904"/>
              <a:ext cx="67945" cy="116839"/>
            </a:xfrm>
            <a:prstGeom prst="rect">
              <a:avLst/>
            </a:prstGeom>
          </p:spPr>
          <p:txBody>
            <a:bodyPr vert="horz" wrap="square" lIns="0" tIns="12700" rIns="0" bIns="0" rtlCol="0">
              <a:spAutoFit/>
            </a:bodyPr>
            <a:lstStyle/>
            <a:p>
              <a:pPr marL="12700">
                <a:lnSpc>
                  <a:spcPct val="100000"/>
                </a:lnSpc>
                <a:spcBef>
                  <a:spcPts val="100"/>
                </a:spcBef>
              </a:pPr>
              <a:r>
                <a:rPr lang="en-GB" sz="600" spc="-50" noProof="0" dirty="0">
                  <a:solidFill>
                    <a:srgbClr val="666666"/>
                  </a:solidFill>
                  <a:latin typeface="Arial"/>
                  <a:cs typeface="Arial"/>
                </a:rPr>
                <a:t>0</a:t>
              </a:r>
              <a:endParaRPr lang="en-GB" sz="600" noProof="0" dirty="0">
                <a:latin typeface="Arial"/>
                <a:cs typeface="Arial"/>
              </a:endParaRPr>
            </a:p>
          </p:txBody>
        </p:sp>
        <p:sp>
          <p:nvSpPr>
            <p:cNvPr id="13" name="object 13">
              <a:extLst>
                <a:ext uri="{FF2B5EF4-FFF2-40B4-BE49-F238E27FC236}">
                  <a16:creationId xmlns:a16="http://schemas.microsoft.com/office/drawing/2014/main" id="{1ABBE963-6BAD-E1F7-8E73-7C7D7985852E}"/>
                </a:ext>
              </a:extLst>
            </p:cNvPr>
            <p:cNvSpPr/>
            <p:nvPr/>
          </p:nvSpPr>
          <p:spPr>
            <a:xfrm>
              <a:off x="670337" y="3264292"/>
              <a:ext cx="5804535" cy="0"/>
            </a:xfrm>
            <a:custGeom>
              <a:avLst/>
              <a:gdLst/>
              <a:ahLst/>
              <a:cxnLst/>
              <a:rect l="l" t="t" r="r" b="b"/>
              <a:pathLst>
                <a:path w="5804535">
                  <a:moveTo>
                    <a:pt x="3635648" y="0"/>
                  </a:moveTo>
                  <a:lnTo>
                    <a:pt x="3732409" y="0"/>
                  </a:lnTo>
                </a:path>
                <a:path w="5804535">
                  <a:moveTo>
                    <a:pt x="717861" y="0"/>
                  </a:moveTo>
                  <a:lnTo>
                    <a:pt x="814622" y="0"/>
                  </a:lnTo>
                </a:path>
                <a:path w="5804535">
                  <a:moveTo>
                    <a:pt x="4085139" y="0"/>
                  </a:moveTo>
                  <a:lnTo>
                    <a:pt x="4181900" y="0"/>
                  </a:lnTo>
                </a:path>
                <a:path w="5804535">
                  <a:moveTo>
                    <a:pt x="1167352" y="0"/>
                  </a:moveTo>
                  <a:lnTo>
                    <a:pt x="1264113" y="0"/>
                  </a:lnTo>
                </a:path>
                <a:path w="5804535">
                  <a:moveTo>
                    <a:pt x="1616843" y="0"/>
                  </a:moveTo>
                  <a:lnTo>
                    <a:pt x="1713591" y="0"/>
                  </a:lnTo>
                </a:path>
                <a:path w="5804535">
                  <a:moveTo>
                    <a:pt x="2066321" y="0"/>
                  </a:moveTo>
                  <a:lnTo>
                    <a:pt x="2268823" y="0"/>
                  </a:lnTo>
                </a:path>
                <a:path w="5804535">
                  <a:moveTo>
                    <a:pt x="0" y="0"/>
                  </a:moveTo>
                  <a:lnTo>
                    <a:pt x="365131" y="0"/>
                  </a:lnTo>
                </a:path>
                <a:path w="5804535">
                  <a:moveTo>
                    <a:pt x="4984108" y="0"/>
                  </a:moveTo>
                  <a:lnTo>
                    <a:pt x="5080869" y="0"/>
                  </a:lnTo>
                </a:path>
                <a:path w="5804535">
                  <a:moveTo>
                    <a:pt x="4534630" y="0"/>
                  </a:moveTo>
                  <a:lnTo>
                    <a:pt x="4631378" y="0"/>
                  </a:lnTo>
                </a:path>
                <a:path w="5804535">
                  <a:moveTo>
                    <a:pt x="2410085" y="0"/>
                  </a:moveTo>
                  <a:lnTo>
                    <a:pt x="3282918" y="0"/>
                  </a:lnTo>
                </a:path>
                <a:path w="5804535">
                  <a:moveTo>
                    <a:pt x="5433599" y="0"/>
                  </a:moveTo>
                  <a:lnTo>
                    <a:pt x="5804255" y="0"/>
                  </a:lnTo>
                </a:path>
              </a:pathLst>
            </a:custGeom>
            <a:ln w="6667">
              <a:solidFill>
                <a:srgbClr val="666666"/>
              </a:solidFill>
              <a:prstDash val="dot"/>
            </a:ln>
          </p:spPr>
          <p:txBody>
            <a:bodyPr wrap="square" lIns="0" tIns="0" rIns="0" bIns="0" rtlCol="0"/>
            <a:lstStyle/>
            <a:p>
              <a:endParaRPr lang="en-GB" noProof="0" dirty="0"/>
            </a:p>
          </p:txBody>
        </p:sp>
        <p:sp>
          <p:nvSpPr>
            <p:cNvPr id="15" name="object 15">
              <a:extLst>
                <a:ext uri="{FF2B5EF4-FFF2-40B4-BE49-F238E27FC236}">
                  <a16:creationId xmlns:a16="http://schemas.microsoft.com/office/drawing/2014/main" id="{4989885D-E24C-5716-4A08-6E5E32B2C87C}"/>
                </a:ext>
              </a:extLst>
            </p:cNvPr>
            <p:cNvSpPr/>
            <p:nvPr/>
          </p:nvSpPr>
          <p:spPr>
            <a:xfrm>
              <a:off x="670337" y="2959569"/>
              <a:ext cx="5804535" cy="0"/>
            </a:xfrm>
            <a:custGeom>
              <a:avLst/>
              <a:gdLst/>
              <a:ahLst/>
              <a:cxnLst/>
              <a:rect l="l" t="t" r="r" b="b"/>
              <a:pathLst>
                <a:path w="5804535">
                  <a:moveTo>
                    <a:pt x="717861" y="0"/>
                  </a:moveTo>
                  <a:lnTo>
                    <a:pt x="814622" y="0"/>
                  </a:lnTo>
                </a:path>
                <a:path w="5804535">
                  <a:moveTo>
                    <a:pt x="1616843" y="0"/>
                  </a:moveTo>
                  <a:lnTo>
                    <a:pt x="3282918" y="0"/>
                  </a:lnTo>
                </a:path>
                <a:path w="5804535">
                  <a:moveTo>
                    <a:pt x="4085139" y="0"/>
                  </a:moveTo>
                  <a:lnTo>
                    <a:pt x="4181900" y="0"/>
                  </a:lnTo>
                </a:path>
                <a:path w="5804535">
                  <a:moveTo>
                    <a:pt x="4984108" y="0"/>
                  </a:moveTo>
                  <a:lnTo>
                    <a:pt x="5080869" y="0"/>
                  </a:lnTo>
                </a:path>
                <a:path w="5804535">
                  <a:moveTo>
                    <a:pt x="0" y="0"/>
                  </a:moveTo>
                  <a:lnTo>
                    <a:pt x="365131" y="0"/>
                  </a:lnTo>
                </a:path>
                <a:path w="5804535">
                  <a:moveTo>
                    <a:pt x="3635648" y="0"/>
                  </a:moveTo>
                  <a:lnTo>
                    <a:pt x="3732409" y="0"/>
                  </a:lnTo>
                </a:path>
                <a:path w="5804535">
                  <a:moveTo>
                    <a:pt x="4534630" y="0"/>
                  </a:moveTo>
                  <a:lnTo>
                    <a:pt x="4631378" y="0"/>
                  </a:lnTo>
                </a:path>
                <a:path w="5804535">
                  <a:moveTo>
                    <a:pt x="1167352" y="0"/>
                  </a:moveTo>
                  <a:lnTo>
                    <a:pt x="1264113" y="0"/>
                  </a:lnTo>
                </a:path>
                <a:path w="5804535">
                  <a:moveTo>
                    <a:pt x="5433599" y="0"/>
                  </a:moveTo>
                  <a:lnTo>
                    <a:pt x="5804255" y="0"/>
                  </a:lnTo>
                </a:path>
              </a:pathLst>
            </a:custGeom>
            <a:ln w="6667">
              <a:solidFill>
                <a:srgbClr val="666666"/>
              </a:solidFill>
              <a:prstDash val="dot"/>
            </a:ln>
          </p:spPr>
          <p:txBody>
            <a:bodyPr wrap="square" lIns="0" tIns="0" rIns="0" bIns="0" rtlCol="0"/>
            <a:lstStyle/>
            <a:p>
              <a:endParaRPr lang="en-GB" noProof="0" dirty="0"/>
            </a:p>
          </p:txBody>
        </p:sp>
        <p:sp>
          <p:nvSpPr>
            <p:cNvPr id="17" name="object 17">
              <a:extLst>
                <a:ext uri="{FF2B5EF4-FFF2-40B4-BE49-F238E27FC236}">
                  <a16:creationId xmlns:a16="http://schemas.microsoft.com/office/drawing/2014/main" id="{443F8AF3-C5E1-D592-72D4-7EFCE54BA8D5}"/>
                </a:ext>
              </a:extLst>
            </p:cNvPr>
            <p:cNvSpPr/>
            <p:nvPr/>
          </p:nvSpPr>
          <p:spPr>
            <a:xfrm>
              <a:off x="670337" y="2654846"/>
              <a:ext cx="5804535" cy="0"/>
            </a:xfrm>
            <a:custGeom>
              <a:avLst/>
              <a:gdLst/>
              <a:ahLst/>
              <a:cxnLst/>
              <a:rect l="l" t="t" r="r" b="b"/>
              <a:pathLst>
                <a:path w="5804535">
                  <a:moveTo>
                    <a:pt x="5327872" y="0"/>
                  </a:moveTo>
                  <a:lnTo>
                    <a:pt x="5804255" y="0"/>
                  </a:lnTo>
                </a:path>
                <a:path w="5804535">
                  <a:moveTo>
                    <a:pt x="717861" y="0"/>
                  </a:moveTo>
                  <a:lnTo>
                    <a:pt x="3282918" y="0"/>
                  </a:lnTo>
                </a:path>
                <a:path w="5804535">
                  <a:moveTo>
                    <a:pt x="3635648" y="0"/>
                  </a:moveTo>
                  <a:lnTo>
                    <a:pt x="3732409" y="0"/>
                  </a:lnTo>
                </a:path>
                <a:path w="5804535">
                  <a:moveTo>
                    <a:pt x="4085139" y="0"/>
                  </a:moveTo>
                  <a:lnTo>
                    <a:pt x="4181900" y="0"/>
                  </a:lnTo>
                </a:path>
                <a:path w="5804535">
                  <a:moveTo>
                    <a:pt x="0" y="0"/>
                  </a:moveTo>
                  <a:lnTo>
                    <a:pt x="365131" y="0"/>
                  </a:lnTo>
                </a:path>
                <a:path w="5804535">
                  <a:moveTo>
                    <a:pt x="4534630" y="0"/>
                  </a:moveTo>
                  <a:lnTo>
                    <a:pt x="4631378" y="0"/>
                  </a:lnTo>
                </a:path>
                <a:path w="5804535">
                  <a:moveTo>
                    <a:pt x="4984108" y="0"/>
                  </a:moveTo>
                  <a:lnTo>
                    <a:pt x="5186610" y="0"/>
                  </a:lnTo>
                </a:path>
              </a:pathLst>
            </a:custGeom>
            <a:ln w="6667">
              <a:solidFill>
                <a:srgbClr val="666666"/>
              </a:solidFill>
              <a:prstDash val="dot"/>
            </a:ln>
          </p:spPr>
          <p:txBody>
            <a:bodyPr wrap="square" lIns="0" tIns="0" rIns="0" bIns="0" rtlCol="0"/>
            <a:lstStyle/>
            <a:p>
              <a:endParaRPr lang="en-GB" noProof="0" dirty="0"/>
            </a:p>
          </p:txBody>
        </p:sp>
        <p:sp>
          <p:nvSpPr>
            <p:cNvPr id="19" name="object 19">
              <a:extLst>
                <a:ext uri="{FF2B5EF4-FFF2-40B4-BE49-F238E27FC236}">
                  <a16:creationId xmlns:a16="http://schemas.microsoft.com/office/drawing/2014/main" id="{956FE3C4-6A0E-7ED5-6FE0-B00D160F16A7}"/>
                </a:ext>
              </a:extLst>
            </p:cNvPr>
            <p:cNvSpPr/>
            <p:nvPr/>
          </p:nvSpPr>
          <p:spPr>
            <a:xfrm>
              <a:off x="670337" y="2350123"/>
              <a:ext cx="5804535" cy="0"/>
            </a:xfrm>
            <a:custGeom>
              <a:avLst/>
              <a:gdLst/>
              <a:ahLst/>
              <a:cxnLst/>
              <a:rect l="l" t="t" r="r" b="b"/>
              <a:pathLst>
                <a:path w="5804535">
                  <a:moveTo>
                    <a:pt x="717861" y="0"/>
                  </a:moveTo>
                  <a:lnTo>
                    <a:pt x="3282918" y="0"/>
                  </a:lnTo>
                </a:path>
                <a:path w="5804535">
                  <a:moveTo>
                    <a:pt x="3979411" y="0"/>
                  </a:moveTo>
                  <a:lnTo>
                    <a:pt x="4181900" y="0"/>
                  </a:lnTo>
                </a:path>
                <a:path w="5804535">
                  <a:moveTo>
                    <a:pt x="0" y="0"/>
                  </a:moveTo>
                  <a:lnTo>
                    <a:pt x="365131" y="0"/>
                  </a:lnTo>
                </a:path>
                <a:path w="5804535">
                  <a:moveTo>
                    <a:pt x="4534630" y="0"/>
                  </a:moveTo>
                  <a:lnTo>
                    <a:pt x="4631378" y="0"/>
                  </a:lnTo>
                </a:path>
                <a:path w="5804535">
                  <a:moveTo>
                    <a:pt x="4984108" y="0"/>
                  </a:moveTo>
                  <a:lnTo>
                    <a:pt x="5804255" y="0"/>
                  </a:lnTo>
                </a:path>
                <a:path w="5804535">
                  <a:moveTo>
                    <a:pt x="3635648" y="0"/>
                  </a:moveTo>
                  <a:lnTo>
                    <a:pt x="3838149" y="0"/>
                  </a:lnTo>
                </a:path>
              </a:pathLst>
            </a:custGeom>
            <a:ln w="6667">
              <a:solidFill>
                <a:srgbClr val="666666"/>
              </a:solidFill>
              <a:prstDash val="dot"/>
            </a:ln>
          </p:spPr>
          <p:txBody>
            <a:bodyPr wrap="square" lIns="0" tIns="0" rIns="0" bIns="0" rtlCol="0"/>
            <a:lstStyle/>
            <a:p>
              <a:endParaRPr lang="en-GB" noProof="0" dirty="0"/>
            </a:p>
          </p:txBody>
        </p:sp>
        <p:sp>
          <p:nvSpPr>
            <p:cNvPr id="21" name="object 21">
              <a:extLst>
                <a:ext uri="{FF2B5EF4-FFF2-40B4-BE49-F238E27FC236}">
                  <a16:creationId xmlns:a16="http://schemas.microsoft.com/office/drawing/2014/main" id="{E640F1FF-F587-52DF-E6FD-8AEBB101F479}"/>
                </a:ext>
              </a:extLst>
            </p:cNvPr>
            <p:cNvSpPr/>
            <p:nvPr/>
          </p:nvSpPr>
          <p:spPr>
            <a:xfrm>
              <a:off x="670337" y="2045400"/>
              <a:ext cx="5804535" cy="0"/>
            </a:xfrm>
            <a:custGeom>
              <a:avLst/>
              <a:gdLst/>
              <a:ahLst/>
              <a:cxnLst/>
              <a:rect l="l" t="t" r="r" b="b"/>
              <a:pathLst>
                <a:path w="5804535">
                  <a:moveTo>
                    <a:pt x="4878381" y="0"/>
                  </a:moveTo>
                  <a:lnTo>
                    <a:pt x="5804255" y="0"/>
                  </a:lnTo>
                </a:path>
                <a:path w="5804535">
                  <a:moveTo>
                    <a:pt x="0" y="0"/>
                  </a:moveTo>
                  <a:lnTo>
                    <a:pt x="365131" y="0"/>
                  </a:lnTo>
                </a:path>
                <a:path w="5804535">
                  <a:moveTo>
                    <a:pt x="4428890" y="0"/>
                  </a:moveTo>
                  <a:lnTo>
                    <a:pt x="4737119" y="0"/>
                  </a:lnTo>
                </a:path>
                <a:path w="5804535">
                  <a:moveTo>
                    <a:pt x="717861" y="0"/>
                  </a:moveTo>
                  <a:lnTo>
                    <a:pt x="4287627" y="0"/>
                  </a:lnTo>
                </a:path>
              </a:pathLst>
            </a:custGeom>
            <a:ln w="6667">
              <a:solidFill>
                <a:srgbClr val="666666"/>
              </a:solidFill>
              <a:prstDash val="dot"/>
            </a:ln>
          </p:spPr>
          <p:txBody>
            <a:bodyPr wrap="square" lIns="0" tIns="0" rIns="0" bIns="0" rtlCol="0"/>
            <a:lstStyle/>
            <a:p>
              <a:endParaRPr lang="en-GB" noProof="0" dirty="0"/>
            </a:p>
          </p:txBody>
        </p:sp>
        <p:sp>
          <p:nvSpPr>
            <p:cNvPr id="23" name="object 23">
              <a:extLst>
                <a:ext uri="{FF2B5EF4-FFF2-40B4-BE49-F238E27FC236}">
                  <a16:creationId xmlns:a16="http://schemas.microsoft.com/office/drawing/2014/main" id="{E68A5187-76A1-BEF4-BA3F-F2F68D9E691F}"/>
                </a:ext>
              </a:extLst>
            </p:cNvPr>
            <p:cNvSpPr/>
            <p:nvPr/>
          </p:nvSpPr>
          <p:spPr>
            <a:xfrm>
              <a:off x="670337" y="3875620"/>
              <a:ext cx="5804535" cy="0"/>
            </a:xfrm>
            <a:custGeom>
              <a:avLst/>
              <a:gdLst/>
              <a:ahLst/>
              <a:cxnLst/>
              <a:rect l="l" t="t" r="r" b="b"/>
              <a:pathLst>
                <a:path w="5804535">
                  <a:moveTo>
                    <a:pt x="1616843" y="0"/>
                  </a:moveTo>
                  <a:lnTo>
                    <a:pt x="1713591" y="0"/>
                  </a:lnTo>
                </a:path>
                <a:path w="5804535">
                  <a:moveTo>
                    <a:pt x="4984108" y="0"/>
                  </a:moveTo>
                  <a:lnTo>
                    <a:pt x="5080869" y="0"/>
                  </a:lnTo>
                </a:path>
                <a:path w="5804535">
                  <a:moveTo>
                    <a:pt x="0" y="0"/>
                  </a:moveTo>
                  <a:lnTo>
                    <a:pt x="365131" y="0"/>
                  </a:lnTo>
                </a:path>
                <a:path w="5804535">
                  <a:moveTo>
                    <a:pt x="1167352" y="0"/>
                  </a:moveTo>
                  <a:lnTo>
                    <a:pt x="1264113" y="0"/>
                  </a:lnTo>
                </a:path>
                <a:path w="5804535">
                  <a:moveTo>
                    <a:pt x="4085139" y="0"/>
                  </a:moveTo>
                  <a:lnTo>
                    <a:pt x="4181900" y="0"/>
                  </a:lnTo>
                </a:path>
                <a:path w="5804535">
                  <a:moveTo>
                    <a:pt x="2515812" y="0"/>
                  </a:moveTo>
                  <a:lnTo>
                    <a:pt x="3282918" y="0"/>
                  </a:lnTo>
                </a:path>
                <a:path w="5804535">
                  <a:moveTo>
                    <a:pt x="3635648" y="0"/>
                  </a:moveTo>
                  <a:lnTo>
                    <a:pt x="3732409" y="0"/>
                  </a:lnTo>
                </a:path>
                <a:path w="5804535">
                  <a:moveTo>
                    <a:pt x="4534630" y="0"/>
                  </a:moveTo>
                  <a:lnTo>
                    <a:pt x="4631378" y="0"/>
                  </a:lnTo>
                </a:path>
                <a:path w="5804535">
                  <a:moveTo>
                    <a:pt x="2066321" y="0"/>
                  </a:moveTo>
                  <a:lnTo>
                    <a:pt x="2163083" y="0"/>
                  </a:lnTo>
                </a:path>
                <a:path w="5804535">
                  <a:moveTo>
                    <a:pt x="717861" y="0"/>
                  </a:moveTo>
                  <a:lnTo>
                    <a:pt x="814622" y="0"/>
                  </a:lnTo>
                </a:path>
                <a:path w="5804535">
                  <a:moveTo>
                    <a:pt x="5433599" y="0"/>
                  </a:moveTo>
                  <a:lnTo>
                    <a:pt x="5804255" y="0"/>
                  </a:lnTo>
                </a:path>
              </a:pathLst>
            </a:custGeom>
            <a:ln w="6667">
              <a:solidFill>
                <a:srgbClr val="666666"/>
              </a:solidFill>
              <a:prstDash val="dot"/>
            </a:ln>
          </p:spPr>
          <p:txBody>
            <a:bodyPr wrap="square" lIns="0" tIns="0" rIns="0" bIns="0" rtlCol="0"/>
            <a:lstStyle/>
            <a:p>
              <a:endParaRPr lang="en-GB" noProof="0" dirty="0"/>
            </a:p>
          </p:txBody>
        </p:sp>
        <p:sp>
          <p:nvSpPr>
            <p:cNvPr id="24" name="object 24">
              <a:extLst>
                <a:ext uri="{FF2B5EF4-FFF2-40B4-BE49-F238E27FC236}">
                  <a16:creationId xmlns:a16="http://schemas.microsoft.com/office/drawing/2014/main" id="{192A6318-6D7C-E054-070B-FD192137F846}"/>
                </a:ext>
              </a:extLst>
            </p:cNvPr>
            <p:cNvSpPr/>
            <p:nvPr/>
          </p:nvSpPr>
          <p:spPr>
            <a:xfrm>
              <a:off x="657009" y="3872293"/>
              <a:ext cx="5841365" cy="6985"/>
            </a:xfrm>
            <a:custGeom>
              <a:avLst/>
              <a:gdLst/>
              <a:ahLst/>
              <a:cxnLst/>
              <a:rect l="l" t="t" r="r" b="b"/>
              <a:pathLst>
                <a:path w="5841365" h="6985">
                  <a:moveTo>
                    <a:pt x="6667" y="3327"/>
                  </a:moveTo>
                  <a:lnTo>
                    <a:pt x="5689" y="977"/>
                  </a:lnTo>
                  <a:lnTo>
                    <a:pt x="3327" y="0"/>
                  </a:lnTo>
                  <a:lnTo>
                    <a:pt x="977" y="977"/>
                  </a:lnTo>
                  <a:lnTo>
                    <a:pt x="0" y="3327"/>
                  </a:lnTo>
                  <a:lnTo>
                    <a:pt x="977" y="5689"/>
                  </a:lnTo>
                  <a:lnTo>
                    <a:pt x="3327" y="6667"/>
                  </a:lnTo>
                  <a:lnTo>
                    <a:pt x="5689" y="5689"/>
                  </a:lnTo>
                  <a:lnTo>
                    <a:pt x="6667" y="3327"/>
                  </a:lnTo>
                  <a:close/>
                </a:path>
                <a:path w="5841365" h="6985">
                  <a:moveTo>
                    <a:pt x="5840895" y="3327"/>
                  </a:moveTo>
                  <a:lnTo>
                    <a:pt x="5839917" y="977"/>
                  </a:lnTo>
                  <a:lnTo>
                    <a:pt x="5837555" y="0"/>
                  </a:lnTo>
                  <a:lnTo>
                    <a:pt x="5835205" y="977"/>
                  </a:lnTo>
                  <a:lnTo>
                    <a:pt x="5834227" y="3327"/>
                  </a:lnTo>
                  <a:lnTo>
                    <a:pt x="5835205" y="5689"/>
                  </a:lnTo>
                  <a:lnTo>
                    <a:pt x="5837555" y="6667"/>
                  </a:lnTo>
                  <a:lnTo>
                    <a:pt x="5839917" y="5689"/>
                  </a:lnTo>
                  <a:lnTo>
                    <a:pt x="5840895" y="3327"/>
                  </a:lnTo>
                  <a:close/>
                </a:path>
              </a:pathLst>
            </a:custGeom>
            <a:solidFill>
              <a:srgbClr val="666666"/>
            </a:solidFill>
          </p:spPr>
          <p:txBody>
            <a:bodyPr wrap="square" lIns="0" tIns="0" rIns="0" bIns="0" rtlCol="0"/>
            <a:lstStyle/>
            <a:p>
              <a:endParaRPr lang="en-GB" noProof="0" dirty="0"/>
            </a:p>
          </p:txBody>
        </p:sp>
        <p:sp>
          <p:nvSpPr>
            <p:cNvPr id="25" name="object 25">
              <a:extLst>
                <a:ext uri="{FF2B5EF4-FFF2-40B4-BE49-F238E27FC236}">
                  <a16:creationId xmlns:a16="http://schemas.microsoft.com/office/drawing/2014/main" id="{9825AD32-6A76-8F50-FF04-7490952163A8}"/>
                </a:ext>
              </a:extLst>
            </p:cNvPr>
            <p:cNvSpPr txBox="1"/>
            <p:nvPr/>
          </p:nvSpPr>
          <p:spPr>
            <a:xfrm>
              <a:off x="475575" y="3201255"/>
              <a:ext cx="110489" cy="116839"/>
            </a:xfrm>
            <a:prstGeom prst="rect">
              <a:avLst/>
            </a:prstGeom>
          </p:spPr>
          <p:txBody>
            <a:bodyPr vert="horz" wrap="square" lIns="0" tIns="12700" rIns="0" bIns="0" rtlCol="0">
              <a:spAutoFit/>
            </a:bodyPr>
            <a:lstStyle/>
            <a:p>
              <a:pPr marL="12700">
                <a:lnSpc>
                  <a:spcPct val="100000"/>
                </a:lnSpc>
                <a:spcBef>
                  <a:spcPts val="100"/>
                </a:spcBef>
              </a:pPr>
              <a:r>
                <a:rPr lang="en-GB" sz="600" spc="-25" noProof="0" dirty="0">
                  <a:solidFill>
                    <a:srgbClr val="666666"/>
                  </a:solidFill>
                  <a:latin typeface="Arial"/>
                  <a:cs typeface="Arial"/>
                </a:rPr>
                <a:t>30</a:t>
              </a:r>
              <a:endParaRPr lang="en-GB" sz="600" noProof="0" dirty="0">
                <a:latin typeface="Arial"/>
                <a:cs typeface="Arial"/>
              </a:endParaRPr>
            </a:p>
          </p:txBody>
        </p:sp>
        <p:sp>
          <p:nvSpPr>
            <p:cNvPr id="26" name="object 26">
              <a:extLst>
                <a:ext uri="{FF2B5EF4-FFF2-40B4-BE49-F238E27FC236}">
                  <a16:creationId xmlns:a16="http://schemas.microsoft.com/office/drawing/2014/main" id="{5B5A5C3C-A03D-6529-2E2D-CA36EAAEF34B}"/>
                </a:ext>
              </a:extLst>
            </p:cNvPr>
            <p:cNvSpPr txBox="1"/>
            <p:nvPr/>
          </p:nvSpPr>
          <p:spPr>
            <a:xfrm>
              <a:off x="475575" y="2894653"/>
              <a:ext cx="110489" cy="116839"/>
            </a:xfrm>
            <a:prstGeom prst="rect">
              <a:avLst/>
            </a:prstGeom>
          </p:spPr>
          <p:txBody>
            <a:bodyPr vert="horz" wrap="square" lIns="0" tIns="12700" rIns="0" bIns="0" rtlCol="0">
              <a:spAutoFit/>
            </a:bodyPr>
            <a:lstStyle/>
            <a:p>
              <a:pPr marL="12700">
                <a:lnSpc>
                  <a:spcPct val="100000"/>
                </a:lnSpc>
                <a:spcBef>
                  <a:spcPts val="100"/>
                </a:spcBef>
              </a:pPr>
              <a:r>
                <a:rPr lang="en-GB" sz="600" spc="-25" noProof="0" dirty="0">
                  <a:solidFill>
                    <a:srgbClr val="666666"/>
                  </a:solidFill>
                  <a:latin typeface="Arial"/>
                  <a:cs typeface="Arial"/>
                </a:rPr>
                <a:t>40</a:t>
              </a:r>
              <a:endParaRPr lang="en-GB" sz="600" noProof="0" dirty="0">
                <a:latin typeface="Arial"/>
                <a:cs typeface="Arial"/>
              </a:endParaRPr>
            </a:p>
          </p:txBody>
        </p:sp>
        <p:sp>
          <p:nvSpPr>
            <p:cNvPr id="27" name="object 27">
              <a:extLst>
                <a:ext uri="{FF2B5EF4-FFF2-40B4-BE49-F238E27FC236}">
                  <a16:creationId xmlns:a16="http://schemas.microsoft.com/office/drawing/2014/main" id="{1FD7E90D-5DF4-059B-4226-0C5FA529E607}"/>
                </a:ext>
              </a:extLst>
            </p:cNvPr>
            <p:cNvSpPr txBox="1"/>
            <p:nvPr/>
          </p:nvSpPr>
          <p:spPr>
            <a:xfrm>
              <a:off x="475575" y="2588053"/>
              <a:ext cx="110489" cy="116839"/>
            </a:xfrm>
            <a:prstGeom prst="rect">
              <a:avLst/>
            </a:prstGeom>
          </p:spPr>
          <p:txBody>
            <a:bodyPr vert="horz" wrap="square" lIns="0" tIns="12700" rIns="0" bIns="0" rtlCol="0">
              <a:spAutoFit/>
            </a:bodyPr>
            <a:lstStyle/>
            <a:p>
              <a:pPr marL="12700">
                <a:lnSpc>
                  <a:spcPct val="100000"/>
                </a:lnSpc>
                <a:spcBef>
                  <a:spcPts val="100"/>
                </a:spcBef>
              </a:pPr>
              <a:r>
                <a:rPr lang="en-GB" sz="600" spc="-25" noProof="0" dirty="0">
                  <a:solidFill>
                    <a:srgbClr val="666666"/>
                  </a:solidFill>
                  <a:latin typeface="Arial"/>
                  <a:cs typeface="Arial"/>
                </a:rPr>
                <a:t>50</a:t>
              </a:r>
              <a:endParaRPr lang="en-GB" sz="600" noProof="0" dirty="0">
                <a:latin typeface="Arial"/>
                <a:cs typeface="Arial"/>
              </a:endParaRPr>
            </a:p>
          </p:txBody>
        </p:sp>
        <p:sp>
          <p:nvSpPr>
            <p:cNvPr id="28" name="object 28">
              <a:extLst>
                <a:ext uri="{FF2B5EF4-FFF2-40B4-BE49-F238E27FC236}">
                  <a16:creationId xmlns:a16="http://schemas.microsoft.com/office/drawing/2014/main" id="{C624513C-CA9D-C1DF-3502-F92453770743}"/>
                </a:ext>
              </a:extLst>
            </p:cNvPr>
            <p:cNvSpPr txBox="1"/>
            <p:nvPr/>
          </p:nvSpPr>
          <p:spPr>
            <a:xfrm>
              <a:off x="475575" y="2281452"/>
              <a:ext cx="110489" cy="116839"/>
            </a:xfrm>
            <a:prstGeom prst="rect">
              <a:avLst/>
            </a:prstGeom>
          </p:spPr>
          <p:txBody>
            <a:bodyPr vert="horz" wrap="square" lIns="0" tIns="12700" rIns="0" bIns="0" rtlCol="0">
              <a:spAutoFit/>
            </a:bodyPr>
            <a:lstStyle/>
            <a:p>
              <a:pPr marL="12700">
                <a:lnSpc>
                  <a:spcPct val="100000"/>
                </a:lnSpc>
                <a:spcBef>
                  <a:spcPts val="100"/>
                </a:spcBef>
              </a:pPr>
              <a:r>
                <a:rPr lang="en-GB" sz="600" spc="-25" noProof="0" dirty="0">
                  <a:solidFill>
                    <a:srgbClr val="666666"/>
                  </a:solidFill>
                  <a:latin typeface="Arial"/>
                  <a:cs typeface="Arial"/>
                </a:rPr>
                <a:t>60</a:t>
              </a:r>
              <a:endParaRPr lang="en-GB" sz="600" noProof="0" dirty="0">
                <a:latin typeface="Arial"/>
                <a:cs typeface="Arial"/>
              </a:endParaRPr>
            </a:p>
          </p:txBody>
        </p:sp>
        <p:sp>
          <p:nvSpPr>
            <p:cNvPr id="29" name="object 29">
              <a:extLst>
                <a:ext uri="{FF2B5EF4-FFF2-40B4-BE49-F238E27FC236}">
                  <a16:creationId xmlns:a16="http://schemas.microsoft.com/office/drawing/2014/main" id="{A165CFC0-A719-EFC6-1BAA-C7723455916B}"/>
                </a:ext>
              </a:extLst>
            </p:cNvPr>
            <p:cNvSpPr txBox="1"/>
            <p:nvPr/>
          </p:nvSpPr>
          <p:spPr>
            <a:xfrm>
              <a:off x="475575" y="1974850"/>
              <a:ext cx="110489" cy="116839"/>
            </a:xfrm>
            <a:prstGeom prst="rect">
              <a:avLst/>
            </a:prstGeom>
          </p:spPr>
          <p:txBody>
            <a:bodyPr vert="horz" wrap="square" lIns="0" tIns="12700" rIns="0" bIns="0" rtlCol="0">
              <a:spAutoFit/>
            </a:bodyPr>
            <a:lstStyle/>
            <a:p>
              <a:pPr marL="12700">
                <a:lnSpc>
                  <a:spcPct val="100000"/>
                </a:lnSpc>
                <a:spcBef>
                  <a:spcPts val="100"/>
                </a:spcBef>
              </a:pPr>
              <a:r>
                <a:rPr lang="en-GB" sz="600" spc="-25" noProof="0" dirty="0">
                  <a:solidFill>
                    <a:srgbClr val="666666"/>
                  </a:solidFill>
                  <a:latin typeface="Arial"/>
                  <a:cs typeface="Arial"/>
                </a:rPr>
                <a:t>70</a:t>
              </a:r>
              <a:endParaRPr lang="en-GB" sz="600" noProof="0" dirty="0">
                <a:latin typeface="Arial"/>
                <a:cs typeface="Arial"/>
              </a:endParaRPr>
            </a:p>
          </p:txBody>
        </p:sp>
        <p:sp>
          <p:nvSpPr>
            <p:cNvPr id="31" name="object 31">
              <a:extLst>
                <a:ext uri="{FF2B5EF4-FFF2-40B4-BE49-F238E27FC236}">
                  <a16:creationId xmlns:a16="http://schemas.microsoft.com/office/drawing/2014/main" id="{341C089E-DBE3-750F-B6F6-2978109249AC}"/>
                </a:ext>
              </a:extLst>
            </p:cNvPr>
            <p:cNvSpPr/>
            <p:nvPr/>
          </p:nvSpPr>
          <p:spPr>
            <a:xfrm>
              <a:off x="670337" y="1740677"/>
              <a:ext cx="5804535" cy="0"/>
            </a:xfrm>
            <a:custGeom>
              <a:avLst/>
              <a:gdLst/>
              <a:ahLst/>
              <a:cxnLst/>
              <a:rect l="l" t="t" r="r" b="b"/>
              <a:pathLst>
                <a:path w="5804535">
                  <a:moveTo>
                    <a:pt x="5804255" y="0"/>
                  </a:moveTo>
                  <a:lnTo>
                    <a:pt x="0" y="0"/>
                  </a:lnTo>
                </a:path>
              </a:pathLst>
            </a:custGeom>
            <a:ln w="6667">
              <a:solidFill>
                <a:srgbClr val="666666"/>
              </a:solidFill>
              <a:prstDash val="dot"/>
            </a:ln>
          </p:spPr>
          <p:txBody>
            <a:bodyPr wrap="square" lIns="0" tIns="0" rIns="0" bIns="0" rtlCol="0"/>
            <a:lstStyle/>
            <a:p>
              <a:endParaRPr lang="en-GB" noProof="0" dirty="0"/>
            </a:p>
          </p:txBody>
        </p:sp>
        <p:sp>
          <p:nvSpPr>
            <p:cNvPr id="32" name="object 32">
              <a:extLst>
                <a:ext uri="{FF2B5EF4-FFF2-40B4-BE49-F238E27FC236}">
                  <a16:creationId xmlns:a16="http://schemas.microsoft.com/office/drawing/2014/main" id="{9E01E50D-CD01-5EA6-366C-84F05DF07F05}"/>
                </a:ext>
              </a:extLst>
            </p:cNvPr>
            <p:cNvSpPr/>
            <p:nvPr/>
          </p:nvSpPr>
          <p:spPr>
            <a:xfrm>
              <a:off x="657009" y="1726082"/>
              <a:ext cx="5841365" cy="6985"/>
            </a:xfrm>
            <a:custGeom>
              <a:avLst/>
              <a:gdLst/>
              <a:ahLst/>
              <a:cxnLst/>
              <a:rect l="l" t="t" r="r" b="b"/>
              <a:pathLst>
                <a:path w="5841365" h="6985">
                  <a:moveTo>
                    <a:pt x="6667" y="3340"/>
                  </a:moveTo>
                  <a:lnTo>
                    <a:pt x="5689" y="977"/>
                  </a:lnTo>
                  <a:lnTo>
                    <a:pt x="3327" y="0"/>
                  </a:lnTo>
                  <a:lnTo>
                    <a:pt x="977" y="977"/>
                  </a:lnTo>
                  <a:lnTo>
                    <a:pt x="0" y="3340"/>
                  </a:lnTo>
                  <a:lnTo>
                    <a:pt x="977" y="5689"/>
                  </a:lnTo>
                  <a:lnTo>
                    <a:pt x="3327" y="6667"/>
                  </a:lnTo>
                  <a:lnTo>
                    <a:pt x="5689" y="5689"/>
                  </a:lnTo>
                  <a:lnTo>
                    <a:pt x="6667" y="3340"/>
                  </a:lnTo>
                  <a:close/>
                </a:path>
                <a:path w="5841365" h="6985">
                  <a:moveTo>
                    <a:pt x="5840895" y="3340"/>
                  </a:moveTo>
                  <a:lnTo>
                    <a:pt x="5839917" y="977"/>
                  </a:lnTo>
                  <a:lnTo>
                    <a:pt x="5837555" y="0"/>
                  </a:lnTo>
                  <a:lnTo>
                    <a:pt x="5835205" y="977"/>
                  </a:lnTo>
                  <a:lnTo>
                    <a:pt x="5834227" y="3340"/>
                  </a:lnTo>
                  <a:lnTo>
                    <a:pt x="5835205" y="5689"/>
                  </a:lnTo>
                  <a:lnTo>
                    <a:pt x="5837555" y="6667"/>
                  </a:lnTo>
                  <a:lnTo>
                    <a:pt x="5839917" y="5689"/>
                  </a:lnTo>
                  <a:lnTo>
                    <a:pt x="5840895" y="3340"/>
                  </a:lnTo>
                  <a:close/>
                </a:path>
              </a:pathLst>
            </a:custGeom>
            <a:solidFill>
              <a:srgbClr val="666666"/>
            </a:solidFill>
          </p:spPr>
          <p:txBody>
            <a:bodyPr wrap="square" lIns="0" tIns="0" rIns="0" bIns="0" rtlCol="0"/>
            <a:lstStyle/>
            <a:p>
              <a:endParaRPr lang="en-GB" noProof="0" dirty="0"/>
            </a:p>
          </p:txBody>
        </p:sp>
        <p:sp>
          <p:nvSpPr>
            <p:cNvPr id="33" name="object 33">
              <a:extLst>
                <a:ext uri="{FF2B5EF4-FFF2-40B4-BE49-F238E27FC236}">
                  <a16:creationId xmlns:a16="http://schemas.microsoft.com/office/drawing/2014/main" id="{0F3D8443-3B72-3754-2073-C28B2F039A68}"/>
                </a:ext>
              </a:extLst>
            </p:cNvPr>
            <p:cNvSpPr txBox="1"/>
            <p:nvPr/>
          </p:nvSpPr>
          <p:spPr>
            <a:xfrm>
              <a:off x="475575" y="1668248"/>
              <a:ext cx="110489" cy="116839"/>
            </a:xfrm>
            <a:prstGeom prst="rect">
              <a:avLst/>
            </a:prstGeom>
          </p:spPr>
          <p:txBody>
            <a:bodyPr vert="horz" wrap="square" lIns="0" tIns="12700" rIns="0" bIns="0" rtlCol="0">
              <a:spAutoFit/>
            </a:bodyPr>
            <a:lstStyle/>
            <a:p>
              <a:pPr marL="12700">
                <a:lnSpc>
                  <a:spcPct val="100000"/>
                </a:lnSpc>
                <a:spcBef>
                  <a:spcPts val="100"/>
                </a:spcBef>
              </a:pPr>
              <a:r>
                <a:rPr lang="en-GB" sz="600" spc="-25" noProof="0" dirty="0">
                  <a:solidFill>
                    <a:srgbClr val="666666"/>
                  </a:solidFill>
                  <a:latin typeface="Arial"/>
                  <a:cs typeface="Arial"/>
                </a:rPr>
                <a:t>80</a:t>
              </a:r>
              <a:endParaRPr lang="en-GB" sz="600" noProof="0" dirty="0">
                <a:latin typeface="Arial"/>
                <a:cs typeface="Arial"/>
              </a:endParaRPr>
            </a:p>
          </p:txBody>
        </p:sp>
        <p:sp>
          <p:nvSpPr>
            <p:cNvPr id="34" name="object 34">
              <a:extLst>
                <a:ext uri="{FF2B5EF4-FFF2-40B4-BE49-F238E27FC236}">
                  <a16:creationId xmlns:a16="http://schemas.microsoft.com/office/drawing/2014/main" id="{01B7FC29-60E5-FE59-73C6-6A5BE6B9C327}"/>
                </a:ext>
              </a:extLst>
            </p:cNvPr>
            <p:cNvSpPr txBox="1"/>
            <p:nvPr/>
          </p:nvSpPr>
          <p:spPr>
            <a:xfrm>
              <a:off x="475575" y="3814459"/>
              <a:ext cx="110489" cy="116839"/>
            </a:xfrm>
            <a:prstGeom prst="rect">
              <a:avLst/>
            </a:prstGeom>
          </p:spPr>
          <p:txBody>
            <a:bodyPr vert="horz" wrap="square" lIns="0" tIns="12700" rIns="0" bIns="0" rtlCol="0">
              <a:spAutoFit/>
            </a:bodyPr>
            <a:lstStyle/>
            <a:p>
              <a:pPr marL="12700">
                <a:lnSpc>
                  <a:spcPct val="100000"/>
                </a:lnSpc>
                <a:spcBef>
                  <a:spcPts val="100"/>
                </a:spcBef>
              </a:pPr>
              <a:r>
                <a:rPr lang="en-GB" sz="600" spc="-25" noProof="0" dirty="0">
                  <a:solidFill>
                    <a:srgbClr val="666666"/>
                  </a:solidFill>
                  <a:latin typeface="Arial"/>
                  <a:cs typeface="Arial"/>
                </a:rPr>
                <a:t>10</a:t>
              </a:r>
              <a:endParaRPr lang="en-GB" sz="600" noProof="0" dirty="0">
                <a:latin typeface="Arial"/>
                <a:cs typeface="Arial"/>
              </a:endParaRPr>
            </a:p>
          </p:txBody>
        </p:sp>
        <p:grpSp>
          <p:nvGrpSpPr>
            <p:cNvPr id="35" name="object 35">
              <a:extLst>
                <a:ext uri="{FF2B5EF4-FFF2-40B4-BE49-F238E27FC236}">
                  <a16:creationId xmlns:a16="http://schemas.microsoft.com/office/drawing/2014/main" id="{1EE12D58-0DB8-BC3F-7F40-568914815954}"/>
                </a:ext>
              </a:extLst>
            </p:cNvPr>
            <p:cNvGrpSpPr/>
            <p:nvPr/>
          </p:nvGrpSpPr>
          <p:grpSpPr>
            <a:xfrm>
              <a:off x="908099" y="4233445"/>
              <a:ext cx="2406015" cy="196850"/>
              <a:chOff x="908099" y="4233445"/>
              <a:chExt cx="2406015" cy="196850"/>
            </a:xfrm>
          </p:grpSpPr>
          <p:sp>
            <p:nvSpPr>
              <p:cNvPr id="36" name="object 36">
                <a:extLst>
                  <a:ext uri="{FF2B5EF4-FFF2-40B4-BE49-F238E27FC236}">
                    <a16:creationId xmlns:a16="http://schemas.microsoft.com/office/drawing/2014/main" id="{FBF98479-8C8A-AD57-855C-8B247DF0F545}"/>
                  </a:ext>
                </a:extLst>
              </p:cNvPr>
              <p:cNvSpPr/>
              <p:nvPr/>
            </p:nvSpPr>
            <p:spPr>
              <a:xfrm>
                <a:off x="910480" y="4263161"/>
                <a:ext cx="0" cy="29845"/>
              </a:xfrm>
              <a:custGeom>
                <a:avLst/>
                <a:gdLst/>
                <a:ahLst/>
                <a:cxnLst/>
                <a:rect l="l" t="t" r="r" b="b"/>
                <a:pathLst>
                  <a:path h="29845">
                    <a:moveTo>
                      <a:pt x="0" y="0"/>
                    </a:moveTo>
                    <a:lnTo>
                      <a:pt x="0" y="29717"/>
                    </a:lnTo>
                  </a:path>
                </a:pathLst>
              </a:custGeom>
              <a:ln w="4762">
                <a:solidFill>
                  <a:srgbClr val="666666"/>
                </a:solidFill>
                <a:prstDash val="dash"/>
              </a:ln>
            </p:spPr>
            <p:txBody>
              <a:bodyPr wrap="square" lIns="0" tIns="0" rIns="0" bIns="0" rtlCol="0"/>
              <a:lstStyle/>
              <a:p>
                <a:endParaRPr lang="en-GB" noProof="0" dirty="0"/>
              </a:p>
            </p:txBody>
          </p:sp>
          <p:sp>
            <p:nvSpPr>
              <p:cNvPr id="37" name="object 37">
                <a:extLst>
                  <a:ext uri="{FF2B5EF4-FFF2-40B4-BE49-F238E27FC236}">
                    <a16:creationId xmlns:a16="http://schemas.microsoft.com/office/drawing/2014/main" id="{532D8900-9665-4362-8CA9-9FFAC7739C7E}"/>
                  </a:ext>
                </a:extLst>
              </p:cNvPr>
              <p:cNvSpPr/>
              <p:nvPr/>
            </p:nvSpPr>
            <p:spPr>
              <a:xfrm>
                <a:off x="919036" y="4340913"/>
                <a:ext cx="22860" cy="19050"/>
              </a:xfrm>
              <a:custGeom>
                <a:avLst/>
                <a:gdLst/>
                <a:ahLst/>
                <a:cxnLst/>
                <a:rect l="l" t="t" r="r" b="b"/>
                <a:pathLst>
                  <a:path w="22859" h="19050">
                    <a:moveTo>
                      <a:pt x="0" y="0"/>
                    </a:moveTo>
                    <a:lnTo>
                      <a:pt x="4592" y="5880"/>
                    </a:lnTo>
                    <a:lnTo>
                      <a:pt x="9983" y="11022"/>
                    </a:lnTo>
                    <a:lnTo>
                      <a:pt x="16082" y="15332"/>
                    </a:lnTo>
                    <a:lnTo>
                      <a:pt x="22796" y="18719"/>
                    </a:lnTo>
                  </a:path>
                </a:pathLst>
              </a:custGeom>
              <a:ln w="4762">
                <a:solidFill>
                  <a:srgbClr val="666666"/>
                </a:solidFill>
                <a:prstDash val="dash"/>
              </a:ln>
            </p:spPr>
            <p:txBody>
              <a:bodyPr wrap="square" lIns="0" tIns="0" rIns="0" bIns="0" rtlCol="0"/>
              <a:lstStyle/>
              <a:p>
                <a:endParaRPr lang="en-GB" noProof="0" dirty="0"/>
              </a:p>
            </p:txBody>
          </p:sp>
          <p:sp>
            <p:nvSpPr>
              <p:cNvPr id="38" name="object 38">
                <a:extLst>
                  <a:ext uri="{FF2B5EF4-FFF2-40B4-BE49-F238E27FC236}">
                    <a16:creationId xmlns:a16="http://schemas.microsoft.com/office/drawing/2014/main" id="{18EE65CF-9936-E771-DD67-D22C963C2045}"/>
                  </a:ext>
                </a:extLst>
              </p:cNvPr>
              <p:cNvSpPr/>
              <p:nvPr/>
            </p:nvSpPr>
            <p:spPr>
              <a:xfrm>
                <a:off x="990019" y="4363488"/>
                <a:ext cx="2251710" cy="0"/>
              </a:xfrm>
              <a:custGeom>
                <a:avLst/>
                <a:gdLst/>
                <a:ahLst/>
                <a:cxnLst/>
                <a:rect l="l" t="t" r="r" b="b"/>
                <a:pathLst>
                  <a:path w="2251710">
                    <a:moveTo>
                      <a:pt x="0" y="0"/>
                    </a:moveTo>
                    <a:lnTo>
                      <a:pt x="2251176" y="0"/>
                    </a:lnTo>
                  </a:path>
                </a:pathLst>
              </a:custGeom>
              <a:ln w="4762">
                <a:solidFill>
                  <a:srgbClr val="666666"/>
                </a:solidFill>
                <a:prstDash val="dash"/>
              </a:ln>
            </p:spPr>
            <p:txBody>
              <a:bodyPr wrap="square" lIns="0" tIns="0" rIns="0" bIns="0" rtlCol="0"/>
              <a:lstStyle/>
              <a:p>
                <a:endParaRPr lang="en-GB" noProof="0" dirty="0"/>
              </a:p>
            </p:txBody>
          </p:sp>
          <p:sp>
            <p:nvSpPr>
              <p:cNvPr id="39" name="object 39">
                <a:extLst>
                  <a:ext uri="{FF2B5EF4-FFF2-40B4-BE49-F238E27FC236}">
                    <a16:creationId xmlns:a16="http://schemas.microsoft.com/office/drawing/2014/main" id="{3EE8463D-4B30-B33C-E3AB-69F5769FF1FD}"/>
                  </a:ext>
                </a:extLst>
              </p:cNvPr>
              <p:cNvSpPr/>
              <p:nvPr/>
            </p:nvSpPr>
            <p:spPr>
              <a:xfrm>
                <a:off x="3288572" y="4332136"/>
                <a:ext cx="19050" cy="22860"/>
              </a:xfrm>
              <a:custGeom>
                <a:avLst/>
                <a:gdLst/>
                <a:ahLst/>
                <a:cxnLst/>
                <a:rect l="l" t="t" r="r" b="b"/>
                <a:pathLst>
                  <a:path w="19050" h="22860">
                    <a:moveTo>
                      <a:pt x="0" y="22796"/>
                    </a:moveTo>
                    <a:lnTo>
                      <a:pt x="5880" y="18204"/>
                    </a:lnTo>
                    <a:lnTo>
                      <a:pt x="11022" y="12812"/>
                    </a:lnTo>
                    <a:lnTo>
                      <a:pt x="15332" y="6714"/>
                    </a:lnTo>
                    <a:lnTo>
                      <a:pt x="18719" y="0"/>
                    </a:lnTo>
                  </a:path>
                </a:pathLst>
              </a:custGeom>
              <a:ln w="4762">
                <a:solidFill>
                  <a:srgbClr val="666666"/>
                </a:solidFill>
                <a:prstDash val="dash"/>
              </a:ln>
            </p:spPr>
            <p:txBody>
              <a:bodyPr wrap="square" lIns="0" tIns="0" rIns="0" bIns="0" rtlCol="0"/>
              <a:lstStyle/>
              <a:p>
                <a:endParaRPr lang="en-GB" noProof="0" dirty="0"/>
              </a:p>
            </p:txBody>
          </p:sp>
          <p:sp>
            <p:nvSpPr>
              <p:cNvPr id="40" name="object 40">
                <a:extLst>
                  <a:ext uri="{FF2B5EF4-FFF2-40B4-BE49-F238E27FC236}">
                    <a16:creationId xmlns:a16="http://schemas.microsoft.com/office/drawing/2014/main" id="{E111A3A7-EDFE-83E2-1C18-3C87FA52C35A}"/>
                  </a:ext>
                </a:extLst>
              </p:cNvPr>
              <p:cNvSpPr/>
              <p:nvPr/>
            </p:nvSpPr>
            <p:spPr>
              <a:xfrm>
                <a:off x="3311149" y="4253254"/>
                <a:ext cx="0" cy="29845"/>
              </a:xfrm>
              <a:custGeom>
                <a:avLst/>
                <a:gdLst/>
                <a:ahLst/>
                <a:cxnLst/>
                <a:rect l="l" t="t" r="r" b="b"/>
                <a:pathLst>
                  <a:path h="29845">
                    <a:moveTo>
                      <a:pt x="0" y="29717"/>
                    </a:moveTo>
                    <a:lnTo>
                      <a:pt x="0" y="0"/>
                    </a:lnTo>
                  </a:path>
                </a:pathLst>
              </a:custGeom>
              <a:ln w="4762">
                <a:solidFill>
                  <a:srgbClr val="666666"/>
                </a:solidFill>
                <a:prstDash val="dash"/>
              </a:ln>
            </p:spPr>
            <p:txBody>
              <a:bodyPr wrap="square" lIns="0" tIns="0" rIns="0" bIns="0" rtlCol="0"/>
              <a:lstStyle/>
              <a:p>
                <a:endParaRPr lang="en-GB" noProof="0" dirty="0"/>
              </a:p>
            </p:txBody>
          </p:sp>
          <p:sp>
            <p:nvSpPr>
              <p:cNvPr id="41" name="object 41">
                <a:extLst>
                  <a:ext uri="{FF2B5EF4-FFF2-40B4-BE49-F238E27FC236}">
                    <a16:creationId xmlns:a16="http://schemas.microsoft.com/office/drawing/2014/main" id="{DCEB4DC2-BD5C-7D81-6D74-0B49D0568D99}"/>
                  </a:ext>
                </a:extLst>
              </p:cNvPr>
              <p:cNvSpPr/>
              <p:nvPr/>
            </p:nvSpPr>
            <p:spPr>
              <a:xfrm>
                <a:off x="910480" y="4233445"/>
                <a:ext cx="2400935" cy="130175"/>
              </a:xfrm>
              <a:custGeom>
                <a:avLst/>
                <a:gdLst/>
                <a:ahLst/>
                <a:cxnLst/>
                <a:rect l="l" t="t" r="r" b="b"/>
                <a:pathLst>
                  <a:path w="2400935" h="130175">
                    <a:moveTo>
                      <a:pt x="0" y="0"/>
                    </a:moveTo>
                    <a:lnTo>
                      <a:pt x="0" y="9906"/>
                    </a:lnTo>
                  </a:path>
                  <a:path w="2400935" h="130175">
                    <a:moveTo>
                      <a:pt x="0" y="69342"/>
                    </a:moveTo>
                    <a:lnTo>
                      <a:pt x="0" y="79248"/>
                    </a:lnTo>
                    <a:lnTo>
                      <a:pt x="0" y="82638"/>
                    </a:lnTo>
                    <a:lnTo>
                      <a:pt x="330" y="85953"/>
                    </a:lnTo>
                    <a:lnTo>
                      <a:pt x="965" y="89154"/>
                    </a:lnTo>
                  </a:path>
                  <a:path w="2400935" h="130175">
                    <a:moveTo>
                      <a:pt x="40881" y="129082"/>
                    </a:moveTo>
                    <a:lnTo>
                      <a:pt x="44094" y="129717"/>
                    </a:lnTo>
                    <a:lnTo>
                      <a:pt x="47409" y="130048"/>
                    </a:lnTo>
                    <a:lnTo>
                      <a:pt x="50800" y="130048"/>
                    </a:lnTo>
                    <a:lnTo>
                      <a:pt x="60375" y="130048"/>
                    </a:lnTo>
                  </a:path>
                  <a:path w="2400935" h="130175">
                    <a:moveTo>
                      <a:pt x="2340292" y="130048"/>
                    </a:moveTo>
                    <a:lnTo>
                      <a:pt x="2349868" y="130048"/>
                    </a:lnTo>
                    <a:lnTo>
                      <a:pt x="2353259" y="130048"/>
                    </a:lnTo>
                    <a:lnTo>
                      <a:pt x="2356573" y="129717"/>
                    </a:lnTo>
                    <a:lnTo>
                      <a:pt x="2359787" y="129082"/>
                    </a:lnTo>
                  </a:path>
                  <a:path w="2400935" h="130175">
                    <a:moveTo>
                      <a:pt x="2399703" y="89154"/>
                    </a:moveTo>
                    <a:lnTo>
                      <a:pt x="2400338" y="85953"/>
                    </a:lnTo>
                    <a:lnTo>
                      <a:pt x="2400668" y="82638"/>
                    </a:lnTo>
                    <a:lnTo>
                      <a:pt x="2400668" y="79248"/>
                    </a:lnTo>
                    <a:lnTo>
                      <a:pt x="2400668" y="69342"/>
                    </a:lnTo>
                  </a:path>
                  <a:path w="2400935" h="130175">
                    <a:moveTo>
                      <a:pt x="2400668" y="9906"/>
                    </a:moveTo>
                    <a:lnTo>
                      <a:pt x="2400668" y="0"/>
                    </a:lnTo>
                  </a:path>
                </a:pathLst>
              </a:custGeom>
              <a:ln w="4762">
                <a:solidFill>
                  <a:srgbClr val="666666"/>
                </a:solidFill>
              </a:ln>
            </p:spPr>
            <p:txBody>
              <a:bodyPr wrap="square" lIns="0" tIns="0" rIns="0" bIns="0" rtlCol="0"/>
              <a:lstStyle/>
              <a:p>
                <a:endParaRPr lang="en-GB" noProof="0" dirty="0"/>
              </a:p>
            </p:txBody>
          </p:sp>
          <p:sp>
            <p:nvSpPr>
              <p:cNvPr id="42" name="object 42">
                <a:extLst>
                  <a:ext uri="{FF2B5EF4-FFF2-40B4-BE49-F238E27FC236}">
                    <a16:creationId xmlns:a16="http://schemas.microsoft.com/office/drawing/2014/main" id="{BDCF103F-D501-CECB-75B3-45461767CE4F}"/>
                  </a:ext>
                </a:extLst>
              </p:cNvPr>
              <p:cNvSpPr/>
              <p:nvPr/>
            </p:nvSpPr>
            <p:spPr>
              <a:xfrm>
                <a:off x="2110814" y="4364316"/>
                <a:ext cx="0" cy="66040"/>
              </a:xfrm>
              <a:custGeom>
                <a:avLst/>
                <a:gdLst/>
                <a:ahLst/>
                <a:cxnLst/>
                <a:rect l="l" t="t" r="r" b="b"/>
                <a:pathLst>
                  <a:path h="66039">
                    <a:moveTo>
                      <a:pt x="0" y="0"/>
                    </a:moveTo>
                    <a:lnTo>
                      <a:pt x="0" y="65544"/>
                    </a:lnTo>
                  </a:path>
                </a:pathLst>
              </a:custGeom>
              <a:ln w="4762">
                <a:solidFill>
                  <a:srgbClr val="666666"/>
                </a:solidFill>
                <a:prstDash val="dash"/>
              </a:ln>
            </p:spPr>
            <p:txBody>
              <a:bodyPr wrap="square" lIns="0" tIns="0" rIns="0" bIns="0" rtlCol="0"/>
              <a:lstStyle/>
              <a:p>
                <a:endParaRPr lang="en-GB" noProof="0" dirty="0"/>
              </a:p>
            </p:txBody>
          </p:sp>
        </p:grpSp>
        <p:grpSp>
          <p:nvGrpSpPr>
            <p:cNvPr id="43" name="object 43">
              <a:extLst>
                <a:ext uri="{FF2B5EF4-FFF2-40B4-BE49-F238E27FC236}">
                  <a16:creationId xmlns:a16="http://schemas.microsoft.com/office/drawing/2014/main" id="{3D795071-7751-6FD4-3206-D54990321FA3}"/>
                </a:ext>
              </a:extLst>
            </p:cNvPr>
            <p:cNvGrpSpPr/>
            <p:nvPr/>
          </p:nvGrpSpPr>
          <p:grpSpPr>
            <a:xfrm>
              <a:off x="1035469" y="1963902"/>
              <a:ext cx="5196205" cy="2468880"/>
              <a:chOff x="1035469" y="1963902"/>
              <a:chExt cx="5196205" cy="2468880"/>
            </a:xfrm>
          </p:grpSpPr>
          <p:sp>
            <p:nvSpPr>
              <p:cNvPr id="44" name="object 44">
                <a:extLst>
                  <a:ext uri="{FF2B5EF4-FFF2-40B4-BE49-F238E27FC236}">
                    <a16:creationId xmlns:a16="http://schemas.microsoft.com/office/drawing/2014/main" id="{B7B321E3-2E31-6600-5D85-07E5F6A7A6A8}"/>
                  </a:ext>
                </a:extLst>
              </p:cNvPr>
              <p:cNvSpPr/>
              <p:nvPr/>
            </p:nvSpPr>
            <p:spPr>
              <a:xfrm>
                <a:off x="3828266" y="4263161"/>
                <a:ext cx="0" cy="29845"/>
              </a:xfrm>
              <a:custGeom>
                <a:avLst/>
                <a:gdLst/>
                <a:ahLst/>
                <a:cxnLst/>
                <a:rect l="l" t="t" r="r" b="b"/>
                <a:pathLst>
                  <a:path h="29845">
                    <a:moveTo>
                      <a:pt x="0" y="0"/>
                    </a:moveTo>
                    <a:lnTo>
                      <a:pt x="0" y="29717"/>
                    </a:lnTo>
                  </a:path>
                </a:pathLst>
              </a:custGeom>
              <a:ln w="4762">
                <a:solidFill>
                  <a:srgbClr val="666666"/>
                </a:solidFill>
                <a:prstDash val="dash"/>
              </a:ln>
            </p:spPr>
            <p:txBody>
              <a:bodyPr wrap="square" lIns="0" tIns="0" rIns="0" bIns="0" rtlCol="0"/>
              <a:lstStyle/>
              <a:p>
                <a:endParaRPr lang="en-GB" noProof="0" dirty="0"/>
              </a:p>
            </p:txBody>
          </p:sp>
          <p:sp>
            <p:nvSpPr>
              <p:cNvPr id="45" name="object 45">
                <a:extLst>
                  <a:ext uri="{FF2B5EF4-FFF2-40B4-BE49-F238E27FC236}">
                    <a16:creationId xmlns:a16="http://schemas.microsoft.com/office/drawing/2014/main" id="{000E0EAC-54B3-D2E7-B066-851518743043}"/>
                  </a:ext>
                </a:extLst>
              </p:cNvPr>
              <p:cNvSpPr/>
              <p:nvPr/>
            </p:nvSpPr>
            <p:spPr>
              <a:xfrm>
                <a:off x="3836821" y="4340913"/>
                <a:ext cx="22860" cy="19050"/>
              </a:xfrm>
              <a:custGeom>
                <a:avLst/>
                <a:gdLst/>
                <a:ahLst/>
                <a:cxnLst/>
                <a:rect l="l" t="t" r="r" b="b"/>
                <a:pathLst>
                  <a:path w="22860" h="19050">
                    <a:moveTo>
                      <a:pt x="0" y="0"/>
                    </a:moveTo>
                    <a:lnTo>
                      <a:pt x="4592" y="5880"/>
                    </a:lnTo>
                    <a:lnTo>
                      <a:pt x="9983" y="11022"/>
                    </a:lnTo>
                    <a:lnTo>
                      <a:pt x="16082" y="15332"/>
                    </a:lnTo>
                    <a:lnTo>
                      <a:pt x="22796" y="18719"/>
                    </a:lnTo>
                  </a:path>
                </a:pathLst>
              </a:custGeom>
              <a:ln w="4762">
                <a:solidFill>
                  <a:srgbClr val="666666"/>
                </a:solidFill>
                <a:prstDash val="dash"/>
              </a:ln>
            </p:spPr>
            <p:txBody>
              <a:bodyPr wrap="square" lIns="0" tIns="0" rIns="0" bIns="0" rtlCol="0"/>
              <a:lstStyle/>
              <a:p>
                <a:endParaRPr lang="en-GB" noProof="0" dirty="0"/>
              </a:p>
            </p:txBody>
          </p:sp>
          <p:sp>
            <p:nvSpPr>
              <p:cNvPr id="46" name="object 46">
                <a:extLst>
                  <a:ext uri="{FF2B5EF4-FFF2-40B4-BE49-F238E27FC236}">
                    <a16:creationId xmlns:a16="http://schemas.microsoft.com/office/drawing/2014/main" id="{77A9BBD1-E279-8DE4-6E53-1BBC1EC84F79}"/>
                  </a:ext>
                </a:extLst>
              </p:cNvPr>
              <p:cNvSpPr/>
              <p:nvPr/>
            </p:nvSpPr>
            <p:spPr>
              <a:xfrm>
                <a:off x="3907804" y="4363488"/>
                <a:ext cx="2251710" cy="0"/>
              </a:xfrm>
              <a:custGeom>
                <a:avLst/>
                <a:gdLst/>
                <a:ahLst/>
                <a:cxnLst/>
                <a:rect l="l" t="t" r="r" b="b"/>
                <a:pathLst>
                  <a:path w="2251710">
                    <a:moveTo>
                      <a:pt x="0" y="0"/>
                    </a:moveTo>
                    <a:lnTo>
                      <a:pt x="2251176" y="0"/>
                    </a:lnTo>
                  </a:path>
                </a:pathLst>
              </a:custGeom>
              <a:ln w="4762">
                <a:solidFill>
                  <a:srgbClr val="666666"/>
                </a:solidFill>
                <a:prstDash val="dash"/>
              </a:ln>
            </p:spPr>
            <p:txBody>
              <a:bodyPr wrap="square" lIns="0" tIns="0" rIns="0" bIns="0" rtlCol="0"/>
              <a:lstStyle/>
              <a:p>
                <a:endParaRPr lang="en-GB" noProof="0" dirty="0"/>
              </a:p>
            </p:txBody>
          </p:sp>
          <p:sp>
            <p:nvSpPr>
              <p:cNvPr id="47" name="object 47">
                <a:extLst>
                  <a:ext uri="{FF2B5EF4-FFF2-40B4-BE49-F238E27FC236}">
                    <a16:creationId xmlns:a16="http://schemas.microsoft.com/office/drawing/2014/main" id="{C3862034-B4AB-3A89-6B37-57B73E540367}"/>
                  </a:ext>
                </a:extLst>
              </p:cNvPr>
              <p:cNvSpPr/>
              <p:nvPr/>
            </p:nvSpPr>
            <p:spPr>
              <a:xfrm>
                <a:off x="6206357" y="4332136"/>
                <a:ext cx="19050" cy="22860"/>
              </a:xfrm>
              <a:custGeom>
                <a:avLst/>
                <a:gdLst/>
                <a:ahLst/>
                <a:cxnLst/>
                <a:rect l="l" t="t" r="r" b="b"/>
                <a:pathLst>
                  <a:path w="19050" h="22860">
                    <a:moveTo>
                      <a:pt x="0" y="22796"/>
                    </a:moveTo>
                    <a:lnTo>
                      <a:pt x="5880" y="18204"/>
                    </a:lnTo>
                    <a:lnTo>
                      <a:pt x="11022" y="12812"/>
                    </a:lnTo>
                    <a:lnTo>
                      <a:pt x="15332" y="6714"/>
                    </a:lnTo>
                    <a:lnTo>
                      <a:pt x="18719" y="0"/>
                    </a:lnTo>
                  </a:path>
                </a:pathLst>
              </a:custGeom>
              <a:ln w="4762">
                <a:solidFill>
                  <a:srgbClr val="666666"/>
                </a:solidFill>
                <a:prstDash val="dash"/>
              </a:ln>
            </p:spPr>
            <p:txBody>
              <a:bodyPr wrap="square" lIns="0" tIns="0" rIns="0" bIns="0" rtlCol="0"/>
              <a:lstStyle/>
              <a:p>
                <a:endParaRPr lang="en-GB" noProof="0" dirty="0"/>
              </a:p>
            </p:txBody>
          </p:sp>
          <p:sp>
            <p:nvSpPr>
              <p:cNvPr id="48" name="object 48">
                <a:extLst>
                  <a:ext uri="{FF2B5EF4-FFF2-40B4-BE49-F238E27FC236}">
                    <a16:creationId xmlns:a16="http://schemas.microsoft.com/office/drawing/2014/main" id="{553D9E27-472F-CC5F-F3EB-CF5F57608D3C}"/>
                  </a:ext>
                </a:extLst>
              </p:cNvPr>
              <p:cNvSpPr/>
              <p:nvPr/>
            </p:nvSpPr>
            <p:spPr>
              <a:xfrm>
                <a:off x="6228933" y="4253254"/>
                <a:ext cx="0" cy="29845"/>
              </a:xfrm>
              <a:custGeom>
                <a:avLst/>
                <a:gdLst/>
                <a:ahLst/>
                <a:cxnLst/>
                <a:rect l="l" t="t" r="r" b="b"/>
                <a:pathLst>
                  <a:path h="29845">
                    <a:moveTo>
                      <a:pt x="0" y="29717"/>
                    </a:moveTo>
                    <a:lnTo>
                      <a:pt x="0" y="0"/>
                    </a:lnTo>
                  </a:path>
                </a:pathLst>
              </a:custGeom>
              <a:ln w="4762">
                <a:solidFill>
                  <a:srgbClr val="666666"/>
                </a:solidFill>
                <a:prstDash val="dash"/>
              </a:ln>
            </p:spPr>
            <p:txBody>
              <a:bodyPr wrap="square" lIns="0" tIns="0" rIns="0" bIns="0" rtlCol="0"/>
              <a:lstStyle/>
              <a:p>
                <a:endParaRPr lang="en-GB" noProof="0" dirty="0"/>
              </a:p>
            </p:txBody>
          </p:sp>
          <p:sp>
            <p:nvSpPr>
              <p:cNvPr id="49" name="object 49">
                <a:extLst>
                  <a:ext uri="{FF2B5EF4-FFF2-40B4-BE49-F238E27FC236}">
                    <a16:creationId xmlns:a16="http://schemas.microsoft.com/office/drawing/2014/main" id="{553542BE-24C5-5A12-0043-164D8765B7F4}"/>
                  </a:ext>
                </a:extLst>
              </p:cNvPr>
              <p:cNvSpPr/>
              <p:nvPr/>
            </p:nvSpPr>
            <p:spPr>
              <a:xfrm>
                <a:off x="3828266" y="4233445"/>
                <a:ext cx="2400935" cy="130175"/>
              </a:xfrm>
              <a:custGeom>
                <a:avLst/>
                <a:gdLst/>
                <a:ahLst/>
                <a:cxnLst/>
                <a:rect l="l" t="t" r="r" b="b"/>
                <a:pathLst>
                  <a:path w="2400935" h="130175">
                    <a:moveTo>
                      <a:pt x="0" y="0"/>
                    </a:moveTo>
                    <a:lnTo>
                      <a:pt x="0" y="9906"/>
                    </a:lnTo>
                  </a:path>
                  <a:path w="2400935" h="130175">
                    <a:moveTo>
                      <a:pt x="0" y="69342"/>
                    </a:moveTo>
                    <a:lnTo>
                      <a:pt x="0" y="79248"/>
                    </a:lnTo>
                    <a:lnTo>
                      <a:pt x="0" y="82638"/>
                    </a:lnTo>
                    <a:lnTo>
                      <a:pt x="330" y="85953"/>
                    </a:lnTo>
                    <a:lnTo>
                      <a:pt x="965" y="89154"/>
                    </a:lnTo>
                  </a:path>
                  <a:path w="2400935" h="130175">
                    <a:moveTo>
                      <a:pt x="40881" y="129082"/>
                    </a:moveTo>
                    <a:lnTo>
                      <a:pt x="44094" y="129717"/>
                    </a:lnTo>
                    <a:lnTo>
                      <a:pt x="47409" y="130048"/>
                    </a:lnTo>
                    <a:lnTo>
                      <a:pt x="50800" y="130048"/>
                    </a:lnTo>
                    <a:lnTo>
                      <a:pt x="60375" y="130048"/>
                    </a:lnTo>
                  </a:path>
                  <a:path w="2400935" h="130175">
                    <a:moveTo>
                      <a:pt x="2340292" y="130048"/>
                    </a:moveTo>
                    <a:lnTo>
                      <a:pt x="2349868" y="130048"/>
                    </a:lnTo>
                    <a:lnTo>
                      <a:pt x="2353259" y="130048"/>
                    </a:lnTo>
                    <a:lnTo>
                      <a:pt x="2356573" y="129717"/>
                    </a:lnTo>
                    <a:lnTo>
                      <a:pt x="2359787" y="129082"/>
                    </a:lnTo>
                  </a:path>
                  <a:path w="2400935" h="130175">
                    <a:moveTo>
                      <a:pt x="2399703" y="89154"/>
                    </a:moveTo>
                    <a:lnTo>
                      <a:pt x="2400338" y="85953"/>
                    </a:lnTo>
                    <a:lnTo>
                      <a:pt x="2400668" y="82638"/>
                    </a:lnTo>
                    <a:lnTo>
                      <a:pt x="2400668" y="79248"/>
                    </a:lnTo>
                    <a:lnTo>
                      <a:pt x="2400668" y="69342"/>
                    </a:lnTo>
                  </a:path>
                  <a:path w="2400935" h="130175">
                    <a:moveTo>
                      <a:pt x="2400668" y="9906"/>
                    </a:moveTo>
                    <a:lnTo>
                      <a:pt x="2400668" y="0"/>
                    </a:lnTo>
                  </a:path>
                </a:pathLst>
              </a:custGeom>
              <a:ln w="4762">
                <a:solidFill>
                  <a:srgbClr val="666666"/>
                </a:solidFill>
              </a:ln>
            </p:spPr>
            <p:txBody>
              <a:bodyPr wrap="square" lIns="0" tIns="0" rIns="0" bIns="0" rtlCol="0"/>
              <a:lstStyle/>
              <a:p>
                <a:endParaRPr lang="en-GB" noProof="0" dirty="0"/>
              </a:p>
            </p:txBody>
          </p:sp>
          <p:sp>
            <p:nvSpPr>
              <p:cNvPr id="50" name="object 50">
                <a:extLst>
                  <a:ext uri="{FF2B5EF4-FFF2-40B4-BE49-F238E27FC236}">
                    <a16:creationId xmlns:a16="http://schemas.microsoft.com/office/drawing/2014/main" id="{564C0EF5-60EC-8FA8-424A-0FB670A183E2}"/>
                  </a:ext>
                </a:extLst>
              </p:cNvPr>
              <p:cNvSpPr/>
              <p:nvPr/>
            </p:nvSpPr>
            <p:spPr>
              <a:xfrm>
                <a:off x="5028600" y="4364316"/>
                <a:ext cx="0" cy="66040"/>
              </a:xfrm>
              <a:custGeom>
                <a:avLst/>
                <a:gdLst/>
                <a:ahLst/>
                <a:cxnLst/>
                <a:rect l="l" t="t" r="r" b="b"/>
                <a:pathLst>
                  <a:path h="66039">
                    <a:moveTo>
                      <a:pt x="0" y="0"/>
                    </a:moveTo>
                    <a:lnTo>
                      <a:pt x="0" y="65544"/>
                    </a:lnTo>
                  </a:path>
                </a:pathLst>
              </a:custGeom>
              <a:ln w="4762">
                <a:solidFill>
                  <a:srgbClr val="666666"/>
                </a:solidFill>
                <a:prstDash val="dash"/>
              </a:ln>
            </p:spPr>
            <p:txBody>
              <a:bodyPr wrap="square" lIns="0" tIns="0" rIns="0" bIns="0" rtlCol="0"/>
              <a:lstStyle/>
              <a:p>
                <a:endParaRPr lang="en-GB" noProof="0" dirty="0"/>
              </a:p>
            </p:txBody>
          </p:sp>
          <p:sp>
            <p:nvSpPr>
              <p:cNvPr id="51" name="object 51">
                <a:extLst>
                  <a:ext uri="{FF2B5EF4-FFF2-40B4-BE49-F238E27FC236}">
                    <a16:creationId xmlns:a16="http://schemas.microsoft.com/office/drawing/2014/main" id="{AB511B7E-90AC-DF95-EFF4-386F1DF20B4B}"/>
                  </a:ext>
                </a:extLst>
              </p:cNvPr>
              <p:cNvSpPr/>
              <p:nvPr/>
            </p:nvSpPr>
            <p:spPr>
              <a:xfrm>
                <a:off x="1035469" y="1963902"/>
                <a:ext cx="353060" cy="2218055"/>
              </a:xfrm>
              <a:custGeom>
                <a:avLst/>
                <a:gdLst/>
                <a:ahLst/>
                <a:cxnLst/>
                <a:rect l="l" t="t" r="r" b="b"/>
                <a:pathLst>
                  <a:path w="353059" h="2218054">
                    <a:moveTo>
                      <a:pt x="352729" y="0"/>
                    </a:moveTo>
                    <a:lnTo>
                      <a:pt x="0" y="0"/>
                    </a:lnTo>
                    <a:lnTo>
                      <a:pt x="0" y="2217978"/>
                    </a:lnTo>
                    <a:lnTo>
                      <a:pt x="352729" y="2217978"/>
                    </a:lnTo>
                    <a:lnTo>
                      <a:pt x="352729" y="0"/>
                    </a:lnTo>
                    <a:close/>
                  </a:path>
                </a:pathLst>
              </a:custGeom>
              <a:solidFill>
                <a:srgbClr val="00696C"/>
              </a:solidFill>
            </p:spPr>
            <p:txBody>
              <a:bodyPr wrap="square" lIns="0" tIns="0" rIns="0" bIns="0" rtlCol="0"/>
              <a:lstStyle/>
              <a:p>
                <a:endParaRPr lang="en-GB" noProof="0" dirty="0"/>
              </a:p>
            </p:txBody>
          </p:sp>
        </p:grpSp>
        <p:sp>
          <p:nvSpPr>
            <p:cNvPr id="52" name="object 52">
              <a:extLst>
                <a:ext uri="{FF2B5EF4-FFF2-40B4-BE49-F238E27FC236}">
                  <a16:creationId xmlns:a16="http://schemas.microsoft.com/office/drawing/2014/main" id="{6800015E-F75E-7C20-E13D-F0CA6A27847D}"/>
                </a:ext>
              </a:extLst>
            </p:cNvPr>
            <p:cNvSpPr txBox="1"/>
            <p:nvPr/>
          </p:nvSpPr>
          <p:spPr>
            <a:xfrm>
              <a:off x="1128509" y="1775188"/>
              <a:ext cx="167005" cy="177800"/>
            </a:xfrm>
            <a:prstGeom prst="rect">
              <a:avLst/>
            </a:prstGeom>
          </p:spPr>
          <p:txBody>
            <a:bodyPr vert="horz" wrap="square" lIns="0" tIns="12700" rIns="0" bIns="0" rtlCol="0">
              <a:spAutoFit/>
            </a:bodyPr>
            <a:lstStyle/>
            <a:p>
              <a:pPr marL="12700">
                <a:lnSpc>
                  <a:spcPct val="100000"/>
                </a:lnSpc>
                <a:spcBef>
                  <a:spcPts val="100"/>
                </a:spcBef>
              </a:pPr>
              <a:r>
                <a:rPr lang="en-GB" sz="1000" spc="-25" noProof="0" dirty="0">
                  <a:solidFill>
                    <a:srgbClr val="191919"/>
                  </a:solidFill>
                  <a:latin typeface="Arial"/>
                  <a:cs typeface="Arial"/>
                </a:rPr>
                <a:t>72</a:t>
              </a:r>
              <a:endParaRPr lang="en-GB" sz="1000" noProof="0" dirty="0">
                <a:latin typeface="Arial"/>
                <a:cs typeface="Arial"/>
              </a:endParaRPr>
            </a:p>
          </p:txBody>
        </p:sp>
        <p:grpSp>
          <p:nvGrpSpPr>
            <p:cNvPr id="53" name="object 53">
              <a:extLst>
                <a:ext uri="{FF2B5EF4-FFF2-40B4-BE49-F238E27FC236}">
                  <a16:creationId xmlns:a16="http://schemas.microsoft.com/office/drawing/2014/main" id="{69FCF974-3958-6D3C-3E2F-55EE0BE1B91A}"/>
                </a:ext>
              </a:extLst>
            </p:cNvPr>
            <p:cNvGrpSpPr/>
            <p:nvPr/>
          </p:nvGrpSpPr>
          <p:grpSpPr>
            <a:xfrm>
              <a:off x="1484960" y="2648457"/>
              <a:ext cx="353060" cy="1533525"/>
              <a:chOff x="1484960" y="2648457"/>
              <a:chExt cx="353060" cy="1533525"/>
            </a:xfrm>
          </p:grpSpPr>
          <p:sp>
            <p:nvSpPr>
              <p:cNvPr id="54" name="object 54">
                <a:extLst>
                  <a:ext uri="{FF2B5EF4-FFF2-40B4-BE49-F238E27FC236}">
                    <a16:creationId xmlns:a16="http://schemas.microsoft.com/office/drawing/2014/main" id="{E72EA48E-4547-D7C5-17A9-FD500F98A480}"/>
                  </a:ext>
                </a:extLst>
              </p:cNvPr>
              <p:cNvSpPr/>
              <p:nvPr/>
            </p:nvSpPr>
            <p:spPr>
              <a:xfrm>
                <a:off x="1484960" y="2838957"/>
                <a:ext cx="353060" cy="1343025"/>
              </a:xfrm>
              <a:custGeom>
                <a:avLst/>
                <a:gdLst/>
                <a:ahLst/>
                <a:cxnLst/>
                <a:rect l="l" t="t" r="r" b="b"/>
                <a:pathLst>
                  <a:path w="353060" h="1343025">
                    <a:moveTo>
                      <a:pt x="352729" y="0"/>
                    </a:moveTo>
                    <a:lnTo>
                      <a:pt x="0" y="0"/>
                    </a:lnTo>
                    <a:lnTo>
                      <a:pt x="0" y="1342923"/>
                    </a:lnTo>
                    <a:lnTo>
                      <a:pt x="352729" y="1342923"/>
                    </a:lnTo>
                    <a:lnTo>
                      <a:pt x="352729" y="0"/>
                    </a:lnTo>
                    <a:close/>
                  </a:path>
                </a:pathLst>
              </a:custGeom>
              <a:pattFill prst="wdUpDiag">
                <a:fgClr>
                  <a:srgbClr val="B1B3B4"/>
                </a:fgClr>
                <a:bgClr>
                  <a:schemeClr val="bg1"/>
                </a:bgClr>
              </a:pattFill>
            </p:spPr>
            <p:txBody>
              <a:bodyPr wrap="square" lIns="0" tIns="0" rIns="0" bIns="0" rtlCol="0"/>
              <a:lstStyle/>
              <a:p>
                <a:endParaRPr lang="en-GB" noProof="0" dirty="0"/>
              </a:p>
            </p:txBody>
          </p:sp>
          <p:sp>
            <p:nvSpPr>
              <p:cNvPr id="55" name="object 55">
                <a:extLst>
                  <a:ext uri="{FF2B5EF4-FFF2-40B4-BE49-F238E27FC236}">
                    <a16:creationId xmlns:a16="http://schemas.microsoft.com/office/drawing/2014/main" id="{30906543-C625-9C1F-83EF-E88D5FB002AC}"/>
                  </a:ext>
                </a:extLst>
              </p:cNvPr>
              <p:cNvSpPr/>
              <p:nvPr/>
            </p:nvSpPr>
            <p:spPr>
              <a:xfrm>
                <a:off x="1590700" y="2648457"/>
                <a:ext cx="141605" cy="190500"/>
              </a:xfrm>
              <a:custGeom>
                <a:avLst/>
                <a:gdLst/>
                <a:ahLst/>
                <a:cxnLst/>
                <a:rect l="l" t="t" r="r" b="b"/>
                <a:pathLst>
                  <a:path w="141605" h="190500">
                    <a:moveTo>
                      <a:pt x="141262" y="0"/>
                    </a:moveTo>
                    <a:lnTo>
                      <a:pt x="0" y="0"/>
                    </a:lnTo>
                    <a:lnTo>
                      <a:pt x="0" y="190500"/>
                    </a:lnTo>
                    <a:lnTo>
                      <a:pt x="141262" y="190500"/>
                    </a:lnTo>
                    <a:lnTo>
                      <a:pt x="141262" y="0"/>
                    </a:lnTo>
                    <a:close/>
                  </a:path>
                </a:pathLst>
              </a:custGeom>
              <a:solidFill>
                <a:srgbClr val="FFFFFF"/>
              </a:solidFill>
            </p:spPr>
            <p:txBody>
              <a:bodyPr wrap="square" lIns="0" tIns="0" rIns="0" bIns="0" rtlCol="0"/>
              <a:lstStyle/>
              <a:p>
                <a:endParaRPr lang="en-GB" noProof="0" dirty="0"/>
              </a:p>
            </p:txBody>
          </p:sp>
        </p:grpSp>
        <p:sp>
          <p:nvSpPr>
            <p:cNvPr id="56" name="object 56">
              <a:extLst>
                <a:ext uri="{FF2B5EF4-FFF2-40B4-BE49-F238E27FC236}">
                  <a16:creationId xmlns:a16="http://schemas.microsoft.com/office/drawing/2014/main" id="{DABF7B08-3C9F-03E1-5768-C07412ACA92E}"/>
                </a:ext>
              </a:extLst>
            </p:cNvPr>
            <p:cNvSpPr txBox="1"/>
            <p:nvPr/>
          </p:nvSpPr>
          <p:spPr>
            <a:xfrm>
              <a:off x="1577996" y="2650232"/>
              <a:ext cx="167005" cy="177800"/>
            </a:xfrm>
            <a:prstGeom prst="rect">
              <a:avLst/>
            </a:prstGeom>
          </p:spPr>
          <p:txBody>
            <a:bodyPr vert="horz" wrap="square" lIns="0" tIns="12700" rIns="0" bIns="0" rtlCol="0">
              <a:spAutoFit/>
            </a:bodyPr>
            <a:lstStyle/>
            <a:p>
              <a:pPr marL="12700">
                <a:lnSpc>
                  <a:spcPct val="100000"/>
                </a:lnSpc>
                <a:spcBef>
                  <a:spcPts val="100"/>
                </a:spcBef>
              </a:pPr>
              <a:r>
                <a:rPr lang="en-GB" sz="1000" spc="-25" noProof="0" dirty="0">
                  <a:solidFill>
                    <a:srgbClr val="191919"/>
                  </a:solidFill>
                  <a:latin typeface="Arial"/>
                  <a:cs typeface="Arial"/>
                </a:rPr>
                <a:t>44</a:t>
              </a:r>
              <a:endParaRPr lang="en-GB" sz="1000" noProof="0" dirty="0">
                <a:latin typeface="Arial"/>
                <a:cs typeface="Arial"/>
              </a:endParaRPr>
            </a:p>
          </p:txBody>
        </p:sp>
        <p:sp>
          <p:nvSpPr>
            <p:cNvPr id="57" name="object 57">
              <a:extLst>
                <a:ext uri="{FF2B5EF4-FFF2-40B4-BE49-F238E27FC236}">
                  <a16:creationId xmlns:a16="http://schemas.microsoft.com/office/drawing/2014/main" id="{6596BE8D-B4FE-FCB6-998E-EB5E3A75AA37}"/>
                </a:ext>
              </a:extLst>
            </p:cNvPr>
            <p:cNvSpPr/>
            <p:nvPr/>
          </p:nvSpPr>
          <p:spPr>
            <a:xfrm>
              <a:off x="1934451" y="2930105"/>
              <a:ext cx="353060" cy="1252220"/>
            </a:xfrm>
            <a:custGeom>
              <a:avLst/>
              <a:gdLst/>
              <a:ahLst/>
              <a:cxnLst/>
              <a:rect l="l" t="t" r="r" b="b"/>
              <a:pathLst>
                <a:path w="353060" h="1252220">
                  <a:moveTo>
                    <a:pt x="352729" y="0"/>
                  </a:moveTo>
                  <a:lnTo>
                    <a:pt x="0" y="0"/>
                  </a:lnTo>
                  <a:lnTo>
                    <a:pt x="0" y="1251775"/>
                  </a:lnTo>
                  <a:lnTo>
                    <a:pt x="352729" y="1251775"/>
                  </a:lnTo>
                  <a:lnTo>
                    <a:pt x="352729" y="0"/>
                  </a:lnTo>
                  <a:close/>
                </a:path>
              </a:pathLst>
            </a:custGeom>
            <a:pattFill prst="pct90">
              <a:fgClr>
                <a:srgbClr val="AC005B"/>
              </a:fgClr>
              <a:bgClr>
                <a:schemeClr val="bg1"/>
              </a:bgClr>
            </a:pattFill>
          </p:spPr>
          <p:txBody>
            <a:bodyPr wrap="square" lIns="0" tIns="0" rIns="0" bIns="0" rtlCol="0"/>
            <a:lstStyle/>
            <a:p>
              <a:endParaRPr lang="en-GB" noProof="0" dirty="0"/>
            </a:p>
          </p:txBody>
        </p:sp>
        <p:sp>
          <p:nvSpPr>
            <p:cNvPr id="58" name="object 58">
              <a:extLst>
                <a:ext uri="{FF2B5EF4-FFF2-40B4-BE49-F238E27FC236}">
                  <a16:creationId xmlns:a16="http://schemas.microsoft.com/office/drawing/2014/main" id="{04AE2F4C-6495-4015-0B28-1A4218E25F20}"/>
                </a:ext>
              </a:extLst>
            </p:cNvPr>
            <p:cNvSpPr txBox="1"/>
            <p:nvPr/>
          </p:nvSpPr>
          <p:spPr>
            <a:xfrm>
              <a:off x="2027482" y="2741382"/>
              <a:ext cx="167005" cy="177800"/>
            </a:xfrm>
            <a:prstGeom prst="rect">
              <a:avLst/>
            </a:prstGeom>
          </p:spPr>
          <p:txBody>
            <a:bodyPr vert="horz" wrap="square" lIns="0" tIns="12700" rIns="0" bIns="0" rtlCol="0">
              <a:spAutoFit/>
            </a:bodyPr>
            <a:lstStyle/>
            <a:p>
              <a:pPr marL="12700">
                <a:lnSpc>
                  <a:spcPct val="100000"/>
                </a:lnSpc>
                <a:spcBef>
                  <a:spcPts val="100"/>
                </a:spcBef>
              </a:pPr>
              <a:r>
                <a:rPr lang="en-GB" sz="1000" spc="-25" noProof="0" dirty="0">
                  <a:solidFill>
                    <a:srgbClr val="191919"/>
                  </a:solidFill>
                  <a:latin typeface="Arial"/>
                  <a:cs typeface="Arial"/>
                </a:rPr>
                <a:t>43</a:t>
              </a:r>
              <a:endParaRPr lang="en-GB" sz="1000" noProof="0" dirty="0">
                <a:latin typeface="Arial"/>
                <a:cs typeface="Arial"/>
              </a:endParaRPr>
            </a:p>
          </p:txBody>
        </p:sp>
        <p:grpSp>
          <p:nvGrpSpPr>
            <p:cNvPr id="59" name="object 59">
              <a:extLst>
                <a:ext uri="{FF2B5EF4-FFF2-40B4-BE49-F238E27FC236}">
                  <a16:creationId xmlns:a16="http://schemas.microsoft.com/office/drawing/2014/main" id="{35DC83CD-8041-FF63-2D41-D686C66D4A52}"/>
                </a:ext>
              </a:extLst>
            </p:cNvPr>
            <p:cNvGrpSpPr/>
            <p:nvPr/>
          </p:nvGrpSpPr>
          <p:grpSpPr>
            <a:xfrm>
              <a:off x="2383929" y="2994825"/>
              <a:ext cx="353060" cy="1187450"/>
              <a:chOff x="2383929" y="2994825"/>
              <a:chExt cx="353060" cy="1187450"/>
            </a:xfrm>
          </p:grpSpPr>
          <p:sp>
            <p:nvSpPr>
              <p:cNvPr id="60" name="object 60">
                <a:extLst>
                  <a:ext uri="{FF2B5EF4-FFF2-40B4-BE49-F238E27FC236}">
                    <a16:creationId xmlns:a16="http://schemas.microsoft.com/office/drawing/2014/main" id="{589F6754-7C4B-B2DD-F69B-B810BB7B17D7}"/>
                  </a:ext>
                </a:extLst>
              </p:cNvPr>
              <p:cNvSpPr/>
              <p:nvPr/>
            </p:nvSpPr>
            <p:spPr>
              <a:xfrm>
                <a:off x="2383929" y="3185325"/>
                <a:ext cx="353060" cy="996950"/>
              </a:xfrm>
              <a:custGeom>
                <a:avLst/>
                <a:gdLst/>
                <a:ahLst/>
                <a:cxnLst/>
                <a:rect l="l" t="t" r="r" b="b"/>
                <a:pathLst>
                  <a:path w="353060" h="996950">
                    <a:moveTo>
                      <a:pt x="352729" y="0"/>
                    </a:moveTo>
                    <a:lnTo>
                      <a:pt x="0" y="0"/>
                    </a:lnTo>
                    <a:lnTo>
                      <a:pt x="0" y="996556"/>
                    </a:lnTo>
                    <a:lnTo>
                      <a:pt x="352729" y="996556"/>
                    </a:lnTo>
                    <a:lnTo>
                      <a:pt x="352729" y="0"/>
                    </a:lnTo>
                    <a:close/>
                  </a:path>
                </a:pathLst>
              </a:custGeom>
              <a:solidFill>
                <a:srgbClr val="F6A500"/>
              </a:solidFill>
            </p:spPr>
            <p:txBody>
              <a:bodyPr wrap="square" lIns="0" tIns="0" rIns="0" bIns="0" rtlCol="0"/>
              <a:lstStyle/>
              <a:p>
                <a:endParaRPr lang="en-GB" noProof="0" dirty="0"/>
              </a:p>
            </p:txBody>
          </p:sp>
          <p:sp>
            <p:nvSpPr>
              <p:cNvPr id="61" name="object 61">
                <a:extLst>
                  <a:ext uri="{FF2B5EF4-FFF2-40B4-BE49-F238E27FC236}">
                    <a16:creationId xmlns:a16="http://schemas.microsoft.com/office/drawing/2014/main" id="{4D0A4B49-2975-6576-7318-FB6E4C588F68}"/>
                  </a:ext>
                </a:extLst>
              </p:cNvPr>
              <p:cNvSpPr/>
              <p:nvPr/>
            </p:nvSpPr>
            <p:spPr>
              <a:xfrm>
                <a:off x="2489669" y="2994825"/>
                <a:ext cx="141605" cy="190500"/>
              </a:xfrm>
              <a:custGeom>
                <a:avLst/>
                <a:gdLst/>
                <a:ahLst/>
                <a:cxnLst/>
                <a:rect l="l" t="t" r="r" b="b"/>
                <a:pathLst>
                  <a:path w="141605" h="190500">
                    <a:moveTo>
                      <a:pt x="141262" y="0"/>
                    </a:moveTo>
                    <a:lnTo>
                      <a:pt x="0" y="0"/>
                    </a:lnTo>
                    <a:lnTo>
                      <a:pt x="0" y="190500"/>
                    </a:lnTo>
                    <a:lnTo>
                      <a:pt x="141262" y="190500"/>
                    </a:lnTo>
                    <a:lnTo>
                      <a:pt x="141262" y="0"/>
                    </a:lnTo>
                    <a:close/>
                  </a:path>
                </a:pathLst>
              </a:custGeom>
              <a:solidFill>
                <a:srgbClr val="FFFFFF"/>
              </a:solidFill>
            </p:spPr>
            <p:txBody>
              <a:bodyPr wrap="square" lIns="0" tIns="0" rIns="0" bIns="0" rtlCol="0"/>
              <a:lstStyle/>
              <a:p>
                <a:endParaRPr lang="en-GB" noProof="0" dirty="0"/>
              </a:p>
            </p:txBody>
          </p:sp>
        </p:grpSp>
        <p:sp>
          <p:nvSpPr>
            <p:cNvPr id="62" name="object 62">
              <a:extLst>
                <a:ext uri="{FF2B5EF4-FFF2-40B4-BE49-F238E27FC236}">
                  <a16:creationId xmlns:a16="http://schemas.microsoft.com/office/drawing/2014/main" id="{5A6C914C-5E8B-4588-C6E2-09F8CE8B9128}"/>
                </a:ext>
              </a:extLst>
            </p:cNvPr>
            <p:cNvSpPr txBox="1"/>
            <p:nvPr/>
          </p:nvSpPr>
          <p:spPr>
            <a:xfrm>
              <a:off x="2476969" y="2996604"/>
              <a:ext cx="167005" cy="177800"/>
            </a:xfrm>
            <a:prstGeom prst="rect">
              <a:avLst/>
            </a:prstGeom>
          </p:spPr>
          <p:txBody>
            <a:bodyPr vert="horz" wrap="square" lIns="0" tIns="12700" rIns="0" bIns="0" rtlCol="0">
              <a:spAutoFit/>
            </a:bodyPr>
            <a:lstStyle/>
            <a:p>
              <a:pPr marL="12700">
                <a:lnSpc>
                  <a:spcPct val="100000"/>
                </a:lnSpc>
                <a:spcBef>
                  <a:spcPts val="100"/>
                </a:spcBef>
              </a:pPr>
              <a:r>
                <a:rPr lang="en-GB" sz="1000" spc="-25" noProof="0" dirty="0">
                  <a:solidFill>
                    <a:srgbClr val="191919"/>
                  </a:solidFill>
                  <a:latin typeface="Arial"/>
                  <a:cs typeface="Arial"/>
                </a:rPr>
                <a:t>33</a:t>
              </a:r>
              <a:endParaRPr lang="en-GB" sz="1000" noProof="0" dirty="0">
                <a:latin typeface="Arial"/>
                <a:cs typeface="Arial"/>
              </a:endParaRPr>
            </a:p>
          </p:txBody>
        </p:sp>
        <p:grpSp>
          <p:nvGrpSpPr>
            <p:cNvPr id="63" name="object 63">
              <a:extLst>
                <a:ext uri="{FF2B5EF4-FFF2-40B4-BE49-F238E27FC236}">
                  <a16:creationId xmlns:a16="http://schemas.microsoft.com/office/drawing/2014/main" id="{D60B7ECD-48EA-D94D-8790-C4210D4E421B}"/>
                </a:ext>
              </a:extLst>
            </p:cNvPr>
            <p:cNvGrpSpPr/>
            <p:nvPr/>
          </p:nvGrpSpPr>
          <p:grpSpPr>
            <a:xfrm>
              <a:off x="2833420" y="3140671"/>
              <a:ext cx="353060" cy="1040765"/>
              <a:chOff x="2833420" y="3140671"/>
              <a:chExt cx="353060" cy="1040765"/>
            </a:xfrm>
          </p:grpSpPr>
          <p:sp>
            <p:nvSpPr>
              <p:cNvPr id="64" name="object 64">
                <a:extLst>
                  <a:ext uri="{FF2B5EF4-FFF2-40B4-BE49-F238E27FC236}">
                    <a16:creationId xmlns:a16="http://schemas.microsoft.com/office/drawing/2014/main" id="{22F658F2-A0E5-A9AF-2342-ACE91693B24B}"/>
                  </a:ext>
                </a:extLst>
              </p:cNvPr>
              <p:cNvSpPr/>
              <p:nvPr/>
            </p:nvSpPr>
            <p:spPr>
              <a:xfrm>
                <a:off x="2833420" y="3331159"/>
                <a:ext cx="353060" cy="850900"/>
              </a:xfrm>
              <a:custGeom>
                <a:avLst/>
                <a:gdLst/>
                <a:ahLst/>
                <a:cxnLst/>
                <a:rect l="l" t="t" r="r" b="b"/>
                <a:pathLst>
                  <a:path w="353060" h="850900">
                    <a:moveTo>
                      <a:pt x="352729" y="0"/>
                    </a:moveTo>
                    <a:lnTo>
                      <a:pt x="0" y="0"/>
                    </a:lnTo>
                    <a:lnTo>
                      <a:pt x="0" y="850277"/>
                    </a:lnTo>
                    <a:lnTo>
                      <a:pt x="352729" y="850277"/>
                    </a:lnTo>
                    <a:lnTo>
                      <a:pt x="352729" y="0"/>
                    </a:lnTo>
                    <a:close/>
                  </a:path>
                </a:pathLst>
              </a:custGeom>
              <a:pattFill prst="pct90">
                <a:fgClr>
                  <a:srgbClr val="E8460D"/>
                </a:fgClr>
                <a:bgClr>
                  <a:schemeClr val="bg1"/>
                </a:bgClr>
              </a:pattFill>
            </p:spPr>
            <p:txBody>
              <a:bodyPr wrap="square" lIns="0" tIns="0" rIns="0" bIns="0" rtlCol="0"/>
              <a:lstStyle/>
              <a:p>
                <a:endParaRPr lang="en-GB" noProof="0" dirty="0"/>
              </a:p>
            </p:txBody>
          </p:sp>
          <p:sp>
            <p:nvSpPr>
              <p:cNvPr id="65" name="object 65">
                <a:extLst>
                  <a:ext uri="{FF2B5EF4-FFF2-40B4-BE49-F238E27FC236}">
                    <a16:creationId xmlns:a16="http://schemas.microsoft.com/office/drawing/2014/main" id="{1EFD2E2C-8ACA-FEBA-70FB-CC43C2D9A238}"/>
                  </a:ext>
                </a:extLst>
              </p:cNvPr>
              <p:cNvSpPr/>
              <p:nvPr/>
            </p:nvSpPr>
            <p:spPr>
              <a:xfrm>
                <a:off x="2939161" y="3140671"/>
                <a:ext cx="141605" cy="190500"/>
              </a:xfrm>
              <a:custGeom>
                <a:avLst/>
                <a:gdLst/>
                <a:ahLst/>
                <a:cxnLst/>
                <a:rect l="l" t="t" r="r" b="b"/>
                <a:pathLst>
                  <a:path w="141605" h="190500">
                    <a:moveTo>
                      <a:pt x="141262" y="0"/>
                    </a:moveTo>
                    <a:lnTo>
                      <a:pt x="0" y="0"/>
                    </a:lnTo>
                    <a:lnTo>
                      <a:pt x="0" y="190500"/>
                    </a:lnTo>
                    <a:lnTo>
                      <a:pt x="141262" y="190500"/>
                    </a:lnTo>
                    <a:lnTo>
                      <a:pt x="141262" y="0"/>
                    </a:lnTo>
                    <a:close/>
                  </a:path>
                </a:pathLst>
              </a:custGeom>
              <a:solidFill>
                <a:srgbClr val="FFFFFF"/>
              </a:solidFill>
            </p:spPr>
            <p:txBody>
              <a:bodyPr wrap="square" lIns="0" tIns="0" rIns="0" bIns="0" rtlCol="0"/>
              <a:lstStyle/>
              <a:p>
                <a:endParaRPr lang="en-GB" noProof="0" dirty="0"/>
              </a:p>
            </p:txBody>
          </p:sp>
        </p:grpSp>
        <p:sp>
          <p:nvSpPr>
            <p:cNvPr id="66" name="object 66">
              <a:extLst>
                <a:ext uri="{FF2B5EF4-FFF2-40B4-BE49-F238E27FC236}">
                  <a16:creationId xmlns:a16="http://schemas.microsoft.com/office/drawing/2014/main" id="{22F6498C-1E76-A723-1409-5DABF5186B91}"/>
                </a:ext>
              </a:extLst>
            </p:cNvPr>
            <p:cNvSpPr txBox="1"/>
            <p:nvPr/>
          </p:nvSpPr>
          <p:spPr>
            <a:xfrm>
              <a:off x="2926457" y="3142444"/>
              <a:ext cx="167005" cy="177800"/>
            </a:xfrm>
            <a:prstGeom prst="rect">
              <a:avLst/>
            </a:prstGeom>
          </p:spPr>
          <p:txBody>
            <a:bodyPr vert="horz" wrap="square" lIns="0" tIns="12700" rIns="0" bIns="0" rtlCol="0">
              <a:spAutoFit/>
            </a:bodyPr>
            <a:lstStyle/>
            <a:p>
              <a:pPr marL="12700">
                <a:lnSpc>
                  <a:spcPct val="100000"/>
                </a:lnSpc>
                <a:spcBef>
                  <a:spcPts val="100"/>
                </a:spcBef>
              </a:pPr>
              <a:r>
                <a:rPr lang="en-GB" sz="1000" spc="-25" noProof="0" dirty="0">
                  <a:solidFill>
                    <a:srgbClr val="191919"/>
                  </a:solidFill>
                  <a:latin typeface="Arial"/>
                  <a:cs typeface="Arial"/>
                </a:rPr>
                <a:t>28</a:t>
              </a:r>
              <a:endParaRPr lang="en-GB" sz="1000" noProof="0" dirty="0">
                <a:latin typeface="Arial"/>
                <a:cs typeface="Arial"/>
              </a:endParaRPr>
            </a:p>
          </p:txBody>
        </p:sp>
        <p:sp>
          <p:nvSpPr>
            <p:cNvPr id="67" name="object 67">
              <a:extLst>
                <a:ext uri="{FF2B5EF4-FFF2-40B4-BE49-F238E27FC236}">
                  <a16:creationId xmlns:a16="http://schemas.microsoft.com/office/drawing/2014/main" id="{4E82C85B-6AFE-D45A-F9D2-2D1E0B776DAA}"/>
                </a:ext>
              </a:extLst>
            </p:cNvPr>
            <p:cNvSpPr txBox="1"/>
            <p:nvPr/>
          </p:nvSpPr>
          <p:spPr>
            <a:xfrm>
              <a:off x="4046293" y="2139788"/>
              <a:ext cx="167005" cy="177800"/>
            </a:xfrm>
            <a:prstGeom prst="rect">
              <a:avLst/>
            </a:prstGeom>
          </p:spPr>
          <p:txBody>
            <a:bodyPr vert="horz" wrap="square" lIns="0" tIns="12700" rIns="0" bIns="0" rtlCol="0">
              <a:spAutoFit/>
            </a:bodyPr>
            <a:lstStyle/>
            <a:p>
              <a:pPr marL="12700">
                <a:lnSpc>
                  <a:spcPct val="100000"/>
                </a:lnSpc>
                <a:spcBef>
                  <a:spcPts val="100"/>
                </a:spcBef>
              </a:pPr>
              <a:r>
                <a:rPr lang="en-GB" sz="1000" spc="-25" noProof="0" dirty="0">
                  <a:solidFill>
                    <a:srgbClr val="191919"/>
                  </a:solidFill>
                  <a:latin typeface="Arial"/>
                  <a:cs typeface="Arial"/>
                </a:rPr>
                <a:t>60</a:t>
              </a:r>
              <a:endParaRPr lang="en-GB" sz="1000" noProof="0" dirty="0">
                <a:latin typeface="Arial"/>
                <a:cs typeface="Arial"/>
              </a:endParaRPr>
            </a:p>
          </p:txBody>
        </p:sp>
        <p:grpSp>
          <p:nvGrpSpPr>
            <p:cNvPr id="68" name="object 68">
              <a:extLst>
                <a:ext uri="{FF2B5EF4-FFF2-40B4-BE49-F238E27FC236}">
                  <a16:creationId xmlns:a16="http://schemas.microsoft.com/office/drawing/2014/main" id="{6359F69A-49A4-0EA3-06E8-5404C5972B7C}"/>
                </a:ext>
              </a:extLst>
            </p:cNvPr>
            <p:cNvGrpSpPr/>
            <p:nvPr/>
          </p:nvGrpSpPr>
          <p:grpSpPr>
            <a:xfrm>
              <a:off x="3953255" y="2265616"/>
              <a:ext cx="696595" cy="1916430"/>
              <a:chOff x="3953255" y="2265616"/>
              <a:chExt cx="696595" cy="1916430"/>
            </a:xfrm>
          </p:grpSpPr>
          <p:sp>
            <p:nvSpPr>
              <p:cNvPr id="69" name="object 69">
                <a:extLst>
                  <a:ext uri="{FF2B5EF4-FFF2-40B4-BE49-F238E27FC236}">
                    <a16:creationId xmlns:a16="http://schemas.microsoft.com/office/drawing/2014/main" id="{CD010780-BB26-7815-F0D2-3D51CBFF43F1}"/>
                  </a:ext>
                </a:extLst>
              </p:cNvPr>
              <p:cNvSpPr/>
              <p:nvPr/>
            </p:nvSpPr>
            <p:spPr>
              <a:xfrm>
                <a:off x="3953255" y="2328506"/>
                <a:ext cx="353060" cy="1853564"/>
              </a:xfrm>
              <a:custGeom>
                <a:avLst/>
                <a:gdLst/>
                <a:ahLst/>
                <a:cxnLst/>
                <a:rect l="l" t="t" r="r" b="b"/>
                <a:pathLst>
                  <a:path w="353060" h="1853564">
                    <a:moveTo>
                      <a:pt x="352729" y="0"/>
                    </a:moveTo>
                    <a:lnTo>
                      <a:pt x="0" y="0"/>
                    </a:lnTo>
                    <a:lnTo>
                      <a:pt x="0" y="1853374"/>
                    </a:lnTo>
                    <a:lnTo>
                      <a:pt x="352729" y="1853374"/>
                    </a:lnTo>
                    <a:lnTo>
                      <a:pt x="352729" y="0"/>
                    </a:lnTo>
                    <a:close/>
                  </a:path>
                </a:pathLst>
              </a:custGeom>
              <a:solidFill>
                <a:srgbClr val="00696C"/>
              </a:solidFill>
            </p:spPr>
            <p:txBody>
              <a:bodyPr wrap="square" lIns="0" tIns="0" rIns="0" bIns="0" rtlCol="0"/>
              <a:lstStyle/>
              <a:p>
                <a:endParaRPr lang="en-GB" noProof="0" dirty="0"/>
              </a:p>
            </p:txBody>
          </p:sp>
          <p:sp>
            <p:nvSpPr>
              <p:cNvPr id="70" name="object 70">
                <a:extLst>
                  <a:ext uri="{FF2B5EF4-FFF2-40B4-BE49-F238E27FC236}">
                    <a16:creationId xmlns:a16="http://schemas.microsoft.com/office/drawing/2014/main" id="{1E94D0DB-B580-C9CF-326D-972ECFC9BD9A}"/>
                  </a:ext>
                </a:extLst>
              </p:cNvPr>
              <p:cNvSpPr/>
              <p:nvPr/>
            </p:nvSpPr>
            <p:spPr>
              <a:xfrm>
                <a:off x="4508487" y="2265616"/>
                <a:ext cx="141605" cy="190500"/>
              </a:xfrm>
              <a:custGeom>
                <a:avLst/>
                <a:gdLst/>
                <a:ahLst/>
                <a:cxnLst/>
                <a:rect l="l" t="t" r="r" b="b"/>
                <a:pathLst>
                  <a:path w="141604" h="190500">
                    <a:moveTo>
                      <a:pt x="141262" y="0"/>
                    </a:moveTo>
                    <a:lnTo>
                      <a:pt x="0" y="0"/>
                    </a:lnTo>
                    <a:lnTo>
                      <a:pt x="0" y="190500"/>
                    </a:lnTo>
                    <a:lnTo>
                      <a:pt x="141262" y="190500"/>
                    </a:lnTo>
                    <a:lnTo>
                      <a:pt x="141262" y="0"/>
                    </a:lnTo>
                    <a:close/>
                  </a:path>
                </a:pathLst>
              </a:custGeom>
              <a:solidFill>
                <a:srgbClr val="FFFFFF"/>
              </a:solidFill>
            </p:spPr>
            <p:txBody>
              <a:bodyPr wrap="square" lIns="0" tIns="0" rIns="0" bIns="0" rtlCol="0"/>
              <a:lstStyle/>
              <a:p>
                <a:endParaRPr lang="en-GB" noProof="0" dirty="0"/>
              </a:p>
            </p:txBody>
          </p:sp>
        </p:grpSp>
        <p:sp>
          <p:nvSpPr>
            <p:cNvPr id="71" name="object 71">
              <a:extLst>
                <a:ext uri="{FF2B5EF4-FFF2-40B4-BE49-F238E27FC236}">
                  <a16:creationId xmlns:a16="http://schemas.microsoft.com/office/drawing/2014/main" id="{A1D3C1E4-059E-2481-D888-D8169AAA62EF}"/>
                </a:ext>
              </a:extLst>
            </p:cNvPr>
            <p:cNvSpPr txBox="1"/>
            <p:nvPr/>
          </p:nvSpPr>
          <p:spPr>
            <a:xfrm>
              <a:off x="4495781" y="2267399"/>
              <a:ext cx="167005" cy="177800"/>
            </a:xfrm>
            <a:prstGeom prst="rect">
              <a:avLst/>
            </a:prstGeom>
          </p:spPr>
          <p:txBody>
            <a:bodyPr vert="horz" wrap="square" lIns="0" tIns="12700" rIns="0" bIns="0" rtlCol="0">
              <a:spAutoFit/>
            </a:bodyPr>
            <a:lstStyle/>
            <a:p>
              <a:pPr marL="12700">
                <a:lnSpc>
                  <a:spcPct val="100000"/>
                </a:lnSpc>
                <a:spcBef>
                  <a:spcPts val="100"/>
                </a:spcBef>
              </a:pPr>
              <a:r>
                <a:rPr lang="en-GB" sz="1000" spc="-25" noProof="0" dirty="0">
                  <a:solidFill>
                    <a:srgbClr val="191919"/>
                  </a:solidFill>
                  <a:latin typeface="Arial"/>
                  <a:cs typeface="Arial"/>
                </a:rPr>
                <a:t>56</a:t>
              </a:r>
              <a:endParaRPr lang="en-GB" sz="1000" noProof="0" dirty="0">
                <a:latin typeface="Arial"/>
                <a:cs typeface="Arial"/>
              </a:endParaRPr>
            </a:p>
          </p:txBody>
        </p:sp>
        <p:sp>
          <p:nvSpPr>
            <p:cNvPr id="72" name="object 72">
              <a:extLst>
                <a:ext uri="{FF2B5EF4-FFF2-40B4-BE49-F238E27FC236}">
                  <a16:creationId xmlns:a16="http://schemas.microsoft.com/office/drawing/2014/main" id="{BC05D92F-1176-8CA7-E8AC-3E558F58ECC2}"/>
                </a:ext>
              </a:extLst>
            </p:cNvPr>
            <p:cNvSpPr/>
            <p:nvPr/>
          </p:nvSpPr>
          <p:spPr>
            <a:xfrm>
              <a:off x="4402747" y="2456116"/>
              <a:ext cx="353060" cy="1725930"/>
            </a:xfrm>
            <a:custGeom>
              <a:avLst/>
              <a:gdLst/>
              <a:ahLst/>
              <a:cxnLst/>
              <a:rect l="l" t="t" r="r" b="b"/>
              <a:pathLst>
                <a:path w="353060" h="1725929">
                  <a:moveTo>
                    <a:pt x="352729" y="0"/>
                  </a:moveTo>
                  <a:lnTo>
                    <a:pt x="0" y="0"/>
                  </a:lnTo>
                  <a:lnTo>
                    <a:pt x="0" y="1725764"/>
                  </a:lnTo>
                  <a:lnTo>
                    <a:pt x="352729" y="1725764"/>
                  </a:lnTo>
                  <a:lnTo>
                    <a:pt x="352729" y="0"/>
                  </a:lnTo>
                  <a:close/>
                </a:path>
              </a:pathLst>
            </a:custGeom>
            <a:pattFill prst="wdUpDiag">
              <a:fgClr>
                <a:srgbClr val="B1B3B4"/>
              </a:fgClr>
              <a:bgClr>
                <a:schemeClr val="bg1"/>
              </a:bgClr>
            </a:pattFill>
          </p:spPr>
          <p:txBody>
            <a:bodyPr wrap="square" lIns="0" tIns="0" rIns="0" bIns="0" rtlCol="0"/>
            <a:lstStyle/>
            <a:p>
              <a:endParaRPr lang="en-GB" noProof="0" dirty="0"/>
            </a:p>
          </p:txBody>
        </p:sp>
        <p:sp>
          <p:nvSpPr>
            <p:cNvPr id="73" name="object 73">
              <a:extLst>
                <a:ext uri="{FF2B5EF4-FFF2-40B4-BE49-F238E27FC236}">
                  <a16:creationId xmlns:a16="http://schemas.microsoft.com/office/drawing/2014/main" id="{200AFEA0-022A-4A99-9E86-5BD27FF6D3B6}"/>
                </a:ext>
              </a:extLst>
            </p:cNvPr>
            <p:cNvSpPr txBox="1"/>
            <p:nvPr/>
          </p:nvSpPr>
          <p:spPr>
            <a:xfrm>
              <a:off x="4957965" y="1919249"/>
              <a:ext cx="141605" cy="190500"/>
            </a:xfrm>
            <a:prstGeom prst="rect">
              <a:avLst/>
            </a:prstGeom>
            <a:solidFill>
              <a:srgbClr val="FFFFFF"/>
            </a:solidFill>
          </p:spPr>
          <p:txBody>
            <a:bodyPr vert="horz" wrap="square" lIns="0" tIns="14605" rIns="0" bIns="0" rtlCol="0">
              <a:spAutoFit/>
            </a:bodyPr>
            <a:lstStyle/>
            <a:p>
              <a:pPr>
                <a:lnSpc>
                  <a:spcPct val="100000"/>
                </a:lnSpc>
                <a:spcBef>
                  <a:spcPts val="115"/>
                </a:spcBef>
              </a:pPr>
              <a:r>
                <a:rPr lang="en-GB" sz="1000" spc="-25" noProof="0" dirty="0">
                  <a:solidFill>
                    <a:srgbClr val="191919"/>
                  </a:solidFill>
                  <a:latin typeface="Arial"/>
                  <a:cs typeface="Arial"/>
                </a:rPr>
                <a:t>68</a:t>
              </a:r>
              <a:endParaRPr lang="en-GB" sz="1000" noProof="0" dirty="0">
                <a:latin typeface="Arial"/>
                <a:cs typeface="Arial"/>
              </a:endParaRPr>
            </a:p>
          </p:txBody>
        </p:sp>
        <p:sp>
          <p:nvSpPr>
            <p:cNvPr id="75" name="object 75">
              <a:extLst>
                <a:ext uri="{FF2B5EF4-FFF2-40B4-BE49-F238E27FC236}">
                  <a16:creationId xmlns:a16="http://schemas.microsoft.com/office/drawing/2014/main" id="{78CFDB73-9211-8EA2-8E41-9C82E29F02A4}"/>
                </a:ext>
              </a:extLst>
            </p:cNvPr>
            <p:cNvSpPr/>
            <p:nvPr/>
          </p:nvSpPr>
          <p:spPr>
            <a:xfrm>
              <a:off x="4852238" y="2109749"/>
              <a:ext cx="353060" cy="2072639"/>
            </a:xfrm>
            <a:custGeom>
              <a:avLst/>
              <a:gdLst/>
              <a:ahLst/>
              <a:cxnLst/>
              <a:rect l="l" t="t" r="r" b="b"/>
              <a:pathLst>
                <a:path w="353060" h="2072639">
                  <a:moveTo>
                    <a:pt x="352729" y="0"/>
                  </a:moveTo>
                  <a:lnTo>
                    <a:pt x="0" y="0"/>
                  </a:lnTo>
                  <a:lnTo>
                    <a:pt x="0" y="2072131"/>
                  </a:lnTo>
                  <a:lnTo>
                    <a:pt x="352729" y="2072131"/>
                  </a:lnTo>
                  <a:lnTo>
                    <a:pt x="352729" y="0"/>
                  </a:lnTo>
                  <a:close/>
                </a:path>
              </a:pathLst>
            </a:custGeom>
            <a:pattFill prst="pct90">
              <a:fgClr>
                <a:srgbClr val="AC005B"/>
              </a:fgClr>
              <a:bgClr>
                <a:schemeClr val="bg1"/>
              </a:bgClr>
            </a:pattFill>
          </p:spPr>
          <p:txBody>
            <a:bodyPr wrap="square" lIns="0" tIns="0" rIns="0" bIns="0" rtlCol="0"/>
            <a:lstStyle/>
            <a:p>
              <a:endParaRPr lang="en-GB" noProof="0" dirty="0"/>
            </a:p>
          </p:txBody>
        </p:sp>
        <p:sp>
          <p:nvSpPr>
            <p:cNvPr id="76" name="object 76">
              <a:extLst>
                <a:ext uri="{FF2B5EF4-FFF2-40B4-BE49-F238E27FC236}">
                  <a16:creationId xmlns:a16="http://schemas.microsoft.com/office/drawing/2014/main" id="{31396A8F-082B-9B22-1D27-AB1193DBA008}"/>
                </a:ext>
              </a:extLst>
            </p:cNvPr>
            <p:cNvSpPr/>
            <p:nvPr/>
          </p:nvSpPr>
          <p:spPr>
            <a:xfrm>
              <a:off x="5407456" y="1992172"/>
              <a:ext cx="141605" cy="190500"/>
            </a:xfrm>
            <a:custGeom>
              <a:avLst/>
              <a:gdLst/>
              <a:ahLst/>
              <a:cxnLst/>
              <a:rect l="l" t="t" r="r" b="b"/>
              <a:pathLst>
                <a:path w="141604" h="190500">
                  <a:moveTo>
                    <a:pt x="141262" y="0"/>
                  </a:moveTo>
                  <a:lnTo>
                    <a:pt x="0" y="0"/>
                  </a:lnTo>
                  <a:lnTo>
                    <a:pt x="0" y="190500"/>
                  </a:lnTo>
                  <a:lnTo>
                    <a:pt x="141262" y="190500"/>
                  </a:lnTo>
                  <a:lnTo>
                    <a:pt x="141262" y="0"/>
                  </a:lnTo>
                  <a:close/>
                </a:path>
              </a:pathLst>
            </a:custGeom>
            <a:solidFill>
              <a:srgbClr val="FFFFFF"/>
            </a:solidFill>
          </p:spPr>
          <p:txBody>
            <a:bodyPr wrap="square" lIns="0" tIns="0" rIns="0" bIns="0" rtlCol="0"/>
            <a:lstStyle/>
            <a:p>
              <a:endParaRPr lang="en-GB" noProof="0" dirty="0"/>
            </a:p>
          </p:txBody>
        </p:sp>
        <p:sp>
          <p:nvSpPr>
            <p:cNvPr id="77" name="object 77">
              <a:extLst>
                <a:ext uri="{FF2B5EF4-FFF2-40B4-BE49-F238E27FC236}">
                  <a16:creationId xmlns:a16="http://schemas.microsoft.com/office/drawing/2014/main" id="{3999C53F-2607-1FA2-9140-0915B6055C54}"/>
                </a:ext>
              </a:extLst>
            </p:cNvPr>
            <p:cNvSpPr txBox="1"/>
            <p:nvPr/>
          </p:nvSpPr>
          <p:spPr>
            <a:xfrm>
              <a:off x="5394755" y="1993948"/>
              <a:ext cx="167005" cy="177800"/>
            </a:xfrm>
            <a:prstGeom prst="rect">
              <a:avLst/>
            </a:prstGeom>
          </p:spPr>
          <p:txBody>
            <a:bodyPr vert="horz" wrap="square" lIns="0" tIns="12700" rIns="0" bIns="0" rtlCol="0">
              <a:spAutoFit/>
            </a:bodyPr>
            <a:lstStyle/>
            <a:p>
              <a:pPr marL="12700">
                <a:lnSpc>
                  <a:spcPct val="100000"/>
                </a:lnSpc>
                <a:spcBef>
                  <a:spcPts val="100"/>
                </a:spcBef>
              </a:pPr>
              <a:r>
                <a:rPr lang="en-GB" sz="1000" spc="-25" noProof="0" dirty="0">
                  <a:solidFill>
                    <a:srgbClr val="191919"/>
                  </a:solidFill>
                  <a:latin typeface="Arial"/>
                  <a:cs typeface="Arial"/>
                </a:rPr>
                <a:t>65</a:t>
              </a:r>
              <a:endParaRPr lang="en-GB" sz="1000" noProof="0" dirty="0">
                <a:latin typeface="Arial"/>
                <a:cs typeface="Arial"/>
              </a:endParaRPr>
            </a:p>
          </p:txBody>
        </p:sp>
        <p:grpSp>
          <p:nvGrpSpPr>
            <p:cNvPr id="78" name="object 78">
              <a:extLst>
                <a:ext uri="{FF2B5EF4-FFF2-40B4-BE49-F238E27FC236}">
                  <a16:creationId xmlns:a16="http://schemas.microsoft.com/office/drawing/2014/main" id="{37454A14-D371-4171-3A9C-B50CE3872FC0}"/>
                </a:ext>
              </a:extLst>
            </p:cNvPr>
            <p:cNvGrpSpPr/>
            <p:nvPr/>
          </p:nvGrpSpPr>
          <p:grpSpPr>
            <a:xfrm>
              <a:off x="5301716" y="2182660"/>
              <a:ext cx="696595" cy="2018030"/>
              <a:chOff x="5301716" y="2182660"/>
              <a:chExt cx="696595" cy="2018030"/>
            </a:xfrm>
          </p:grpSpPr>
          <p:sp>
            <p:nvSpPr>
              <p:cNvPr id="79" name="object 79">
                <a:extLst>
                  <a:ext uri="{FF2B5EF4-FFF2-40B4-BE49-F238E27FC236}">
                    <a16:creationId xmlns:a16="http://schemas.microsoft.com/office/drawing/2014/main" id="{DFE10E02-85BD-1547-E607-5C97570892BB}"/>
                  </a:ext>
                </a:extLst>
              </p:cNvPr>
              <p:cNvSpPr/>
              <p:nvPr/>
            </p:nvSpPr>
            <p:spPr>
              <a:xfrm>
                <a:off x="5301716" y="2182660"/>
                <a:ext cx="353060" cy="2018030"/>
              </a:xfrm>
              <a:custGeom>
                <a:avLst/>
                <a:gdLst/>
                <a:ahLst/>
                <a:cxnLst/>
                <a:rect l="l" t="t" r="r" b="b"/>
                <a:pathLst>
                  <a:path w="353060" h="2018029">
                    <a:moveTo>
                      <a:pt x="352729" y="0"/>
                    </a:moveTo>
                    <a:lnTo>
                      <a:pt x="0" y="0"/>
                    </a:lnTo>
                    <a:lnTo>
                      <a:pt x="0" y="2017445"/>
                    </a:lnTo>
                    <a:lnTo>
                      <a:pt x="352729" y="2017445"/>
                    </a:lnTo>
                    <a:lnTo>
                      <a:pt x="352729" y="0"/>
                    </a:lnTo>
                    <a:close/>
                  </a:path>
                </a:pathLst>
              </a:custGeom>
              <a:solidFill>
                <a:srgbClr val="F6A500"/>
              </a:solidFill>
            </p:spPr>
            <p:txBody>
              <a:bodyPr wrap="square" lIns="0" tIns="0" rIns="0" bIns="0" rtlCol="0"/>
              <a:lstStyle/>
              <a:p>
                <a:endParaRPr lang="en-GB" noProof="0" dirty="0"/>
              </a:p>
            </p:txBody>
          </p:sp>
          <p:sp>
            <p:nvSpPr>
              <p:cNvPr id="80" name="object 80">
                <a:extLst>
                  <a:ext uri="{FF2B5EF4-FFF2-40B4-BE49-F238E27FC236}">
                    <a16:creationId xmlns:a16="http://schemas.microsoft.com/office/drawing/2014/main" id="{7764A7C3-49E6-D461-EE70-F6C56E4815AD}"/>
                  </a:ext>
                </a:extLst>
              </p:cNvPr>
              <p:cNvSpPr/>
              <p:nvPr/>
            </p:nvSpPr>
            <p:spPr>
              <a:xfrm>
                <a:off x="5856948" y="2593759"/>
                <a:ext cx="141605" cy="190500"/>
              </a:xfrm>
              <a:custGeom>
                <a:avLst/>
                <a:gdLst/>
                <a:ahLst/>
                <a:cxnLst/>
                <a:rect l="l" t="t" r="r" b="b"/>
                <a:pathLst>
                  <a:path w="141604" h="190500">
                    <a:moveTo>
                      <a:pt x="141262" y="0"/>
                    </a:moveTo>
                    <a:lnTo>
                      <a:pt x="0" y="0"/>
                    </a:lnTo>
                    <a:lnTo>
                      <a:pt x="0" y="190500"/>
                    </a:lnTo>
                    <a:lnTo>
                      <a:pt x="141262" y="190500"/>
                    </a:lnTo>
                    <a:lnTo>
                      <a:pt x="141262" y="0"/>
                    </a:lnTo>
                    <a:close/>
                  </a:path>
                </a:pathLst>
              </a:custGeom>
              <a:solidFill>
                <a:srgbClr val="FFFFFF"/>
              </a:solidFill>
            </p:spPr>
            <p:txBody>
              <a:bodyPr wrap="square" lIns="0" tIns="0" rIns="0" bIns="0" rtlCol="0"/>
              <a:lstStyle/>
              <a:p>
                <a:endParaRPr lang="en-GB" noProof="0" dirty="0"/>
              </a:p>
            </p:txBody>
          </p:sp>
        </p:grpSp>
        <p:sp>
          <p:nvSpPr>
            <p:cNvPr id="81" name="object 81">
              <a:extLst>
                <a:ext uri="{FF2B5EF4-FFF2-40B4-BE49-F238E27FC236}">
                  <a16:creationId xmlns:a16="http://schemas.microsoft.com/office/drawing/2014/main" id="{2A868AD7-8DC3-FE0F-0397-AB9379190A07}"/>
                </a:ext>
              </a:extLst>
            </p:cNvPr>
            <p:cNvSpPr txBox="1"/>
            <p:nvPr/>
          </p:nvSpPr>
          <p:spPr>
            <a:xfrm>
              <a:off x="5844242" y="2595542"/>
              <a:ext cx="167005" cy="177800"/>
            </a:xfrm>
            <a:prstGeom prst="rect">
              <a:avLst/>
            </a:prstGeom>
          </p:spPr>
          <p:txBody>
            <a:bodyPr vert="horz" wrap="square" lIns="0" tIns="12700" rIns="0" bIns="0" rtlCol="0">
              <a:spAutoFit/>
            </a:bodyPr>
            <a:lstStyle/>
            <a:p>
              <a:pPr marL="12700">
                <a:lnSpc>
                  <a:spcPct val="100000"/>
                </a:lnSpc>
                <a:spcBef>
                  <a:spcPts val="100"/>
                </a:spcBef>
              </a:pPr>
              <a:r>
                <a:rPr lang="en-GB" sz="1000" spc="-25" noProof="0" dirty="0">
                  <a:solidFill>
                    <a:srgbClr val="191919"/>
                  </a:solidFill>
                  <a:latin typeface="Arial"/>
                  <a:cs typeface="Arial"/>
                </a:rPr>
                <a:t>43</a:t>
              </a:r>
              <a:endParaRPr lang="en-GB" sz="1000" noProof="0" dirty="0">
                <a:latin typeface="Arial"/>
                <a:cs typeface="Arial"/>
              </a:endParaRPr>
            </a:p>
          </p:txBody>
        </p:sp>
        <p:sp>
          <p:nvSpPr>
            <p:cNvPr id="83" name="object 83">
              <a:extLst>
                <a:ext uri="{FF2B5EF4-FFF2-40B4-BE49-F238E27FC236}">
                  <a16:creationId xmlns:a16="http://schemas.microsoft.com/office/drawing/2014/main" id="{8A196D84-54F5-074E-4169-8699EE309B6A}"/>
                </a:ext>
              </a:extLst>
            </p:cNvPr>
            <p:cNvSpPr/>
            <p:nvPr/>
          </p:nvSpPr>
          <p:spPr>
            <a:xfrm>
              <a:off x="5751207" y="2784259"/>
              <a:ext cx="353060" cy="1397635"/>
            </a:xfrm>
            <a:custGeom>
              <a:avLst/>
              <a:gdLst/>
              <a:ahLst/>
              <a:cxnLst/>
              <a:rect l="l" t="t" r="r" b="b"/>
              <a:pathLst>
                <a:path w="353060" h="1397635">
                  <a:moveTo>
                    <a:pt x="352729" y="0"/>
                  </a:moveTo>
                  <a:lnTo>
                    <a:pt x="0" y="0"/>
                  </a:lnTo>
                  <a:lnTo>
                    <a:pt x="0" y="1397177"/>
                  </a:lnTo>
                  <a:lnTo>
                    <a:pt x="352729" y="1397177"/>
                  </a:lnTo>
                  <a:lnTo>
                    <a:pt x="352729" y="0"/>
                  </a:lnTo>
                  <a:close/>
                </a:path>
              </a:pathLst>
            </a:custGeom>
            <a:pattFill prst="pct90">
              <a:fgClr>
                <a:srgbClr val="E8460D"/>
              </a:fgClr>
              <a:bgClr>
                <a:schemeClr val="bg1"/>
              </a:bgClr>
            </a:pattFill>
          </p:spPr>
          <p:txBody>
            <a:bodyPr wrap="square" lIns="0" tIns="0" rIns="0" bIns="0" rtlCol="0"/>
            <a:lstStyle/>
            <a:p>
              <a:endParaRPr lang="en-GB" noProof="0" dirty="0"/>
            </a:p>
          </p:txBody>
        </p:sp>
        <p:pic>
          <p:nvPicPr>
            <p:cNvPr id="84" name="object 84">
              <a:extLst>
                <a:ext uri="{FF2B5EF4-FFF2-40B4-BE49-F238E27FC236}">
                  <a16:creationId xmlns:a16="http://schemas.microsoft.com/office/drawing/2014/main" id="{BDE7D9DD-5E76-DBBA-4524-7298BA06C6D8}"/>
                </a:ext>
              </a:extLst>
            </p:cNvPr>
            <p:cNvPicPr/>
            <p:nvPr/>
          </p:nvPicPr>
          <p:blipFill>
            <a:blip r:embed="rId2" cstate="print"/>
            <a:stretch>
              <a:fillRect/>
            </a:stretch>
          </p:blipFill>
          <p:spPr>
            <a:xfrm>
              <a:off x="581425" y="3812084"/>
              <a:ext cx="6024175" cy="375499"/>
            </a:xfrm>
            <a:prstGeom prst="rect">
              <a:avLst/>
            </a:prstGeom>
          </p:spPr>
        </p:pic>
        <p:sp>
          <p:nvSpPr>
            <p:cNvPr id="85" name="object 85">
              <a:extLst>
                <a:ext uri="{FF2B5EF4-FFF2-40B4-BE49-F238E27FC236}">
                  <a16:creationId xmlns:a16="http://schemas.microsoft.com/office/drawing/2014/main" id="{83725622-128A-93B6-C180-4E69CF2C5A5C}"/>
                </a:ext>
              </a:extLst>
            </p:cNvPr>
            <p:cNvSpPr txBox="1"/>
            <p:nvPr/>
          </p:nvSpPr>
          <p:spPr>
            <a:xfrm>
              <a:off x="1907583" y="4424959"/>
              <a:ext cx="404495" cy="147320"/>
            </a:xfrm>
            <a:prstGeom prst="rect">
              <a:avLst/>
            </a:prstGeom>
          </p:spPr>
          <p:txBody>
            <a:bodyPr vert="horz" wrap="square" lIns="0" tIns="12700" rIns="0" bIns="0" rtlCol="0">
              <a:spAutoFit/>
            </a:bodyPr>
            <a:lstStyle/>
            <a:p>
              <a:pPr marL="12700">
                <a:lnSpc>
                  <a:spcPct val="100000"/>
                </a:lnSpc>
                <a:spcBef>
                  <a:spcPts val="100"/>
                </a:spcBef>
              </a:pPr>
              <a:r>
                <a:rPr lang="en-GB" sz="800" spc="-30" noProof="0" dirty="0">
                  <a:solidFill>
                    <a:srgbClr val="333333"/>
                  </a:solidFill>
                  <a:latin typeface="Arial"/>
                  <a:cs typeface="Arial"/>
                </a:rPr>
                <a:t>5-</a:t>
              </a:r>
              <a:r>
                <a:rPr lang="en-GB" sz="800" noProof="0" dirty="0">
                  <a:solidFill>
                    <a:srgbClr val="333333"/>
                  </a:solidFill>
                  <a:latin typeface="Arial"/>
                  <a:cs typeface="Arial"/>
                </a:rPr>
                <a:t>9</a:t>
              </a:r>
              <a:r>
                <a:rPr lang="en-GB" sz="800" spc="-30" noProof="0" dirty="0">
                  <a:solidFill>
                    <a:srgbClr val="333333"/>
                  </a:solidFill>
                  <a:latin typeface="Arial"/>
                  <a:cs typeface="Arial"/>
                </a:rPr>
                <a:t> </a:t>
              </a:r>
              <a:r>
                <a:rPr lang="en-GB" sz="800" spc="-20" noProof="0" dirty="0">
                  <a:solidFill>
                    <a:srgbClr val="333333"/>
                  </a:solidFill>
                  <a:latin typeface="Arial"/>
                  <a:cs typeface="Arial"/>
                </a:rPr>
                <a:t>empl</a:t>
              </a:r>
              <a:endParaRPr lang="en-GB" sz="800" noProof="0" dirty="0">
                <a:latin typeface="Arial"/>
                <a:cs typeface="Arial"/>
              </a:endParaRPr>
            </a:p>
          </p:txBody>
        </p:sp>
        <p:sp>
          <p:nvSpPr>
            <p:cNvPr id="86" name="object 86">
              <a:extLst>
                <a:ext uri="{FF2B5EF4-FFF2-40B4-BE49-F238E27FC236}">
                  <a16:creationId xmlns:a16="http://schemas.microsoft.com/office/drawing/2014/main" id="{537BBD13-41B7-7D10-8B37-D1D49385AC63}"/>
                </a:ext>
              </a:extLst>
            </p:cNvPr>
            <p:cNvSpPr txBox="1"/>
            <p:nvPr/>
          </p:nvSpPr>
          <p:spPr>
            <a:xfrm>
              <a:off x="4633003" y="4424959"/>
              <a:ext cx="789305" cy="147320"/>
            </a:xfrm>
            <a:prstGeom prst="rect">
              <a:avLst/>
            </a:prstGeom>
          </p:spPr>
          <p:txBody>
            <a:bodyPr vert="horz" wrap="square" lIns="0" tIns="12700" rIns="0" bIns="0" rtlCol="0">
              <a:spAutoFit/>
            </a:bodyPr>
            <a:lstStyle/>
            <a:p>
              <a:pPr marL="12700">
                <a:lnSpc>
                  <a:spcPct val="100000"/>
                </a:lnSpc>
                <a:spcBef>
                  <a:spcPts val="100"/>
                </a:spcBef>
              </a:pPr>
              <a:r>
                <a:rPr lang="en-GB" sz="800" spc="-25" noProof="0" dirty="0">
                  <a:solidFill>
                    <a:srgbClr val="333333"/>
                  </a:solidFill>
                  <a:latin typeface="Arial"/>
                  <a:cs typeface="Arial"/>
                </a:rPr>
                <a:t>250</a:t>
              </a:r>
              <a:r>
                <a:rPr lang="en-GB" sz="800" spc="-35" noProof="0" dirty="0">
                  <a:solidFill>
                    <a:srgbClr val="333333"/>
                  </a:solidFill>
                  <a:latin typeface="Arial"/>
                  <a:cs typeface="Arial"/>
                </a:rPr>
                <a:t> </a:t>
              </a:r>
              <a:r>
                <a:rPr lang="en-GB" sz="800" spc="-10" noProof="0" dirty="0">
                  <a:solidFill>
                    <a:srgbClr val="333333"/>
                  </a:solidFill>
                  <a:latin typeface="Arial"/>
                  <a:cs typeface="Arial"/>
                </a:rPr>
                <a:t>or</a:t>
              </a:r>
              <a:r>
                <a:rPr lang="en-GB" sz="800" spc="-35" noProof="0" dirty="0">
                  <a:solidFill>
                    <a:srgbClr val="333333"/>
                  </a:solidFill>
                  <a:latin typeface="Arial"/>
                  <a:cs typeface="Arial"/>
                </a:rPr>
                <a:t> </a:t>
              </a:r>
              <a:r>
                <a:rPr lang="en-GB" sz="800" spc="-20" noProof="0" dirty="0">
                  <a:solidFill>
                    <a:srgbClr val="333333"/>
                  </a:solidFill>
                  <a:latin typeface="Arial"/>
                  <a:cs typeface="Arial"/>
                </a:rPr>
                <a:t>more</a:t>
              </a:r>
              <a:r>
                <a:rPr lang="en-GB" sz="800" spc="-35" noProof="0" dirty="0">
                  <a:solidFill>
                    <a:srgbClr val="333333"/>
                  </a:solidFill>
                  <a:latin typeface="Arial"/>
                  <a:cs typeface="Arial"/>
                </a:rPr>
                <a:t> </a:t>
              </a:r>
              <a:r>
                <a:rPr lang="en-GB" sz="800" spc="-20" noProof="0" dirty="0">
                  <a:solidFill>
                    <a:srgbClr val="333333"/>
                  </a:solidFill>
                  <a:latin typeface="Arial"/>
                  <a:cs typeface="Arial"/>
                </a:rPr>
                <a:t>empl</a:t>
              </a:r>
              <a:endParaRPr lang="en-GB" sz="800" noProof="0" dirty="0">
                <a:latin typeface="Arial"/>
                <a:cs typeface="Arial"/>
              </a:endParaRPr>
            </a:p>
          </p:txBody>
        </p:sp>
        <p:sp>
          <p:nvSpPr>
            <p:cNvPr id="3" name="object 31">
              <a:extLst>
                <a:ext uri="{FF2B5EF4-FFF2-40B4-BE49-F238E27FC236}">
                  <a16:creationId xmlns:a16="http://schemas.microsoft.com/office/drawing/2014/main" id="{AEE35763-24D2-46B4-F1C3-BFE47C8B427F}"/>
                </a:ext>
              </a:extLst>
            </p:cNvPr>
            <p:cNvSpPr/>
            <p:nvPr/>
          </p:nvSpPr>
          <p:spPr>
            <a:xfrm>
              <a:off x="670337" y="1435954"/>
              <a:ext cx="5804535" cy="0"/>
            </a:xfrm>
            <a:custGeom>
              <a:avLst/>
              <a:gdLst/>
              <a:ahLst/>
              <a:cxnLst/>
              <a:rect l="l" t="t" r="r" b="b"/>
              <a:pathLst>
                <a:path w="5804535">
                  <a:moveTo>
                    <a:pt x="5804255" y="0"/>
                  </a:moveTo>
                  <a:lnTo>
                    <a:pt x="0" y="0"/>
                  </a:lnTo>
                </a:path>
              </a:pathLst>
            </a:custGeom>
            <a:ln w="6667">
              <a:solidFill>
                <a:srgbClr val="666666"/>
              </a:solidFill>
              <a:prstDash val="dot"/>
            </a:ln>
          </p:spPr>
          <p:txBody>
            <a:bodyPr wrap="square" lIns="0" tIns="0" rIns="0" bIns="0" rtlCol="0"/>
            <a:lstStyle/>
            <a:p>
              <a:endParaRPr lang="en-GB" noProof="0" dirty="0"/>
            </a:p>
          </p:txBody>
        </p:sp>
        <p:sp>
          <p:nvSpPr>
            <p:cNvPr id="5" name="object 33">
              <a:extLst>
                <a:ext uri="{FF2B5EF4-FFF2-40B4-BE49-F238E27FC236}">
                  <a16:creationId xmlns:a16="http://schemas.microsoft.com/office/drawing/2014/main" id="{1A19435E-EE30-8D8C-037F-3FBDA9EC35A7}"/>
                </a:ext>
              </a:extLst>
            </p:cNvPr>
            <p:cNvSpPr txBox="1"/>
            <p:nvPr/>
          </p:nvSpPr>
          <p:spPr>
            <a:xfrm>
              <a:off x="475575" y="1374791"/>
              <a:ext cx="181434" cy="105157"/>
            </a:xfrm>
            <a:prstGeom prst="rect">
              <a:avLst/>
            </a:prstGeom>
          </p:spPr>
          <p:txBody>
            <a:bodyPr vert="horz" wrap="square" lIns="0" tIns="12700" rIns="0" bIns="0" rtlCol="0">
              <a:spAutoFit/>
            </a:bodyPr>
            <a:lstStyle/>
            <a:p>
              <a:pPr marL="12700">
                <a:lnSpc>
                  <a:spcPct val="100000"/>
                </a:lnSpc>
                <a:spcBef>
                  <a:spcPts val="100"/>
                </a:spcBef>
              </a:pPr>
              <a:r>
                <a:rPr lang="en-GB" sz="600" spc="-25" noProof="0" dirty="0">
                  <a:solidFill>
                    <a:srgbClr val="666666"/>
                  </a:solidFill>
                  <a:latin typeface="Arial"/>
                  <a:cs typeface="Arial"/>
                </a:rPr>
                <a:t>100</a:t>
              </a:r>
              <a:endParaRPr lang="en-GB" sz="600" noProof="0" dirty="0">
                <a:latin typeface="Arial"/>
                <a:cs typeface="Arial"/>
              </a:endParaRPr>
            </a:p>
          </p:txBody>
        </p:sp>
      </p:grpSp>
      <p:sp>
        <p:nvSpPr>
          <p:cNvPr id="97" name="Titolo 1">
            <a:extLst>
              <a:ext uri="{FF2B5EF4-FFF2-40B4-BE49-F238E27FC236}">
                <a16:creationId xmlns:a16="http://schemas.microsoft.com/office/drawing/2014/main" id="{62D8C379-62D2-FE48-22E8-9FBEF5DCCC8D}"/>
              </a:ext>
            </a:extLst>
          </p:cNvPr>
          <p:cNvSpPr txBox="1">
            <a:spLocks/>
          </p:cNvSpPr>
          <p:nvPr/>
        </p:nvSpPr>
        <p:spPr>
          <a:xfrm>
            <a:off x="450001" y="135000"/>
            <a:ext cx="7559873" cy="367200"/>
          </a:xfrm>
          <a:prstGeom prst="rect">
            <a:avLst/>
          </a:prstGeom>
        </p:spPr>
        <p:txBody>
          <a:bodyPr vert="horz" lIns="91440" tIns="45720" rIns="91440" bIns="45720" rtlCol="0" anchor="ctr">
            <a:noAutofit/>
          </a:bodyPr>
          <a:lstStyle>
            <a:lvl1pPr algn="l" defTabSz="342900" rtl="0" eaLnBrk="1" latinLnBrk="0" hangingPunct="1">
              <a:spcBef>
                <a:spcPct val="0"/>
              </a:spcBef>
              <a:buNone/>
              <a:defRPr sz="180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pc="-25" noProof="0" dirty="0"/>
              <a:t>Measures to prevent psychosocial risks, by company size </a:t>
            </a:r>
            <a:br>
              <a:rPr lang="en-GB" spc="-25" noProof="0" dirty="0"/>
            </a:br>
            <a:r>
              <a:rPr lang="en-GB" sz="1600" spc="-25" dirty="0"/>
              <a:t>% share of</a:t>
            </a:r>
            <a:r>
              <a:rPr lang="en-GB" sz="1600" spc="-25" noProof="0" dirty="0"/>
              <a:t> workplaces, EU-27 (2024)</a:t>
            </a:r>
            <a:endParaRPr lang="en-GB" sz="1600" noProof="0" dirty="0"/>
          </a:p>
        </p:txBody>
      </p:sp>
      <p:grpSp>
        <p:nvGrpSpPr>
          <p:cNvPr id="111" name="Gruppo 110">
            <a:extLst>
              <a:ext uri="{FF2B5EF4-FFF2-40B4-BE49-F238E27FC236}">
                <a16:creationId xmlns:a16="http://schemas.microsoft.com/office/drawing/2014/main" id="{3947150C-4AD0-5A71-48A2-78883AAFA70B}"/>
              </a:ext>
            </a:extLst>
          </p:cNvPr>
          <p:cNvGrpSpPr/>
          <p:nvPr/>
        </p:nvGrpSpPr>
        <p:grpSpPr>
          <a:xfrm>
            <a:off x="7020272" y="2226310"/>
            <a:ext cx="1500133" cy="2003982"/>
            <a:chOff x="7020272" y="2226310"/>
            <a:chExt cx="1500133" cy="2003982"/>
          </a:xfrm>
        </p:grpSpPr>
        <p:grpSp>
          <p:nvGrpSpPr>
            <p:cNvPr id="74" name="Gruppo 73">
              <a:extLst>
                <a:ext uri="{FF2B5EF4-FFF2-40B4-BE49-F238E27FC236}">
                  <a16:creationId xmlns:a16="http://schemas.microsoft.com/office/drawing/2014/main" id="{1049B2B2-EDA4-9ED3-77B5-A5CA07007C11}"/>
                </a:ext>
              </a:extLst>
            </p:cNvPr>
            <p:cNvGrpSpPr/>
            <p:nvPr/>
          </p:nvGrpSpPr>
          <p:grpSpPr>
            <a:xfrm>
              <a:off x="7020272" y="3474942"/>
              <a:ext cx="710910" cy="345440"/>
              <a:chOff x="7032307" y="2687474"/>
              <a:chExt cx="710910" cy="345440"/>
            </a:xfrm>
          </p:grpSpPr>
          <p:sp>
            <p:nvSpPr>
              <p:cNvPr id="91" name="object 91">
                <a:extLst>
                  <a:ext uri="{FF2B5EF4-FFF2-40B4-BE49-F238E27FC236}">
                    <a16:creationId xmlns:a16="http://schemas.microsoft.com/office/drawing/2014/main" id="{A363B0E2-124C-D19E-4A44-C6AF09821AD2}"/>
                  </a:ext>
                </a:extLst>
              </p:cNvPr>
              <p:cNvSpPr txBox="1"/>
              <p:nvPr/>
            </p:nvSpPr>
            <p:spPr>
              <a:xfrm>
                <a:off x="7317133" y="2687474"/>
                <a:ext cx="426084" cy="345440"/>
              </a:xfrm>
              <a:prstGeom prst="rect">
                <a:avLst/>
              </a:prstGeom>
            </p:spPr>
            <p:txBody>
              <a:bodyPr vert="horz" wrap="square" lIns="0" tIns="12700" rIns="0" bIns="0" rtlCol="0">
                <a:spAutoFit/>
              </a:bodyPr>
              <a:lstStyle/>
              <a:p>
                <a:pPr marL="12700" marR="5080">
                  <a:lnSpc>
                    <a:spcPct val="100000"/>
                  </a:lnSpc>
                  <a:spcBef>
                    <a:spcPts val="100"/>
                  </a:spcBef>
                </a:pPr>
                <a:r>
                  <a:rPr lang="en-GB" sz="700" spc="-10" noProof="0" dirty="0">
                    <a:solidFill>
                      <a:srgbClr val="333333"/>
                    </a:solidFill>
                    <a:latin typeface="Arial"/>
                    <a:cs typeface="Arial"/>
                  </a:rPr>
                  <a:t>Training</a:t>
                </a:r>
                <a:r>
                  <a:rPr lang="en-GB" sz="700" spc="500" noProof="0" dirty="0">
                    <a:solidFill>
                      <a:srgbClr val="333333"/>
                    </a:solidFill>
                    <a:latin typeface="Arial"/>
                    <a:cs typeface="Arial"/>
                  </a:rPr>
                  <a:t> </a:t>
                </a:r>
                <a:r>
                  <a:rPr lang="en-GB" sz="700" noProof="0" dirty="0">
                    <a:solidFill>
                      <a:srgbClr val="333333"/>
                    </a:solidFill>
                    <a:latin typeface="Arial"/>
                    <a:cs typeface="Arial"/>
                  </a:rPr>
                  <a:t>on</a:t>
                </a:r>
                <a:r>
                  <a:rPr lang="en-GB" sz="700" spc="-5" noProof="0" dirty="0">
                    <a:solidFill>
                      <a:srgbClr val="333333"/>
                    </a:solidFill>
                    <a:latin typeface="Arial"/>
                    <a:cs typeface="Arial"/>
                  </a:rPr>
                  <a:t> </a:t>
                </a:r>
                <a:r>
                  <a:rPr lang="en-GB" sz="700" spc="-10" noProof="0" dirty="0">
                    <a:solidFill>
                      <a:srgbClr val="333333"/>
                    </a:solidFill>
                    <a:latin typeface="Arial"/>
                    <a:cs typeface="Arial"/>
                  </a:rPr>
                  <a:t>conflict</a:t>
                </a:r>
                <a:r>
                  <a:rPr lang="en-GB" sz="700" spc="500" noProof="0" dirty="0">
                    <a:solidFill>
                      <a:srgbClr val="333333"/>
                    </a:solidFill>
                    <a:latin typeface="Arial"/>
                    <a:cs typeface="Arial"/>
                  </a:rPr>
                  <a:t> </a:t>
                </a:r>
                <a:r>
                  <a:rPr lang="en-GB" sz="700" spc="-10" noProof="0" dirty="0">
                    <a:solidFill>
                      <a:srgbClr val="333333"/>
                    </a:solidFill>
                    <a:latin typeface="Arial"/>
                    <a:cs typeface="Arial"/>
                  </a:rPr>
                  <a:t>resolution</a:t>
                </a:r>
                <a:endParaRPr lang="en-GB" sz="700" noProof="0" dirty="0">
                  <a:latin typeface="Arial"/>
                  <a:cs typeface="Arial"/>
                </a:endParaRPr>
              </a:p>
            </p:txBody>
          </p:sp>
          <p:sp>
            <p:nvSpPr>
              <p:cNvPr id="92" name="object 92">
                <a:extLst>
                  <a:ext uri="{FF2B5EF4-FFF2-40B4-BE49-F238E27FC236}">
                    <a16:creationId xmlns:a16="http://schemas.microsoft.com/office/drawing/2014/main" id="{6B6A8E05-F56E-DB30-A09D-FF2F43BCE688}"/>
                  </a:ext>
                </a:extLst>
              </p:cNvPr>
              <p:cNvSpPr/>
              <p:nvPr/>
            </p:nvSpPr>
            <p:spPr>
              <a:xfrm>
                <a:off x="7032307" y="2723692"/>
                <a:ext cx="240665" cy="279400"/>
              </a:xfrm>
              <a:custGeom>
                <a:avLst/>
                <a:gdLst/>
                <a:ahLst/>
                <a:cxnLst/>
                <a:rect l="l" t="t" r="r" b="b"/>
                <a:pathLst>
                  <a:path w="240665" h="279400">
                    <a:moveTo>
                      <a:pt x="240499" y="0"/>
                    </a:moveTo>
                    <a:lnTo>
                      <a:pt x="0" y="0"/>
                    </a:lnTo>
                    <a:lnTo>
                      <a:pt x="0" y="279400"/>
                    </a:lnTo>
                    <a:lnTo>
                      <a:pt x="240499" y="279400"/>
                    </a:lnTo>
                    <a:lnTo>
                      <a:pt x="240499" y="0"/>
                    </a:lnTo>
                    <a:close/>
                  </a:path>
                </a:pathLst>
              </a:custGeom>
              <a:solidFill>
                <a:srgbClr val="F6A500"/>
              </a:solidFill>
            </p:spPr>
            <p:txBody>
              <a:bodyPr wrap="square" lIns="0" tIns="0" rIns="0" bIns="0" rtlCol="0"/>
              <a:lstStyle/>
              <a:p>
                <a:endParaRPr lang="en-GB" noProof="0" dirty="0"/>
              </a:p>
            </p:txBody>
          </p:sp>
        </p:grpSp>
        <p:grpSp>
          <p:nvGrpSpPr>
            <p:cNvPr id="99" name="Gruppo 98">
              <a:extLst>
                <a:ext uri="{FF2B5EF4-FFF2-40B4-BE49-F238E27FC236}">
                  <a16:creationId xmlns:a16="http://schemas.microsoft.com/office/drawing/2014/main" id="{E7769421-C384-2A7F-C88D-18A25FADDCB4}"/>
                </a:ext>
              </a:extLst>
            </p:cNvPr>
            <p:cNvGrpSpPr/>
            <p:nvPr/>
          </p:nvGrpSpPr>
          <p:grpSpPr>
            <a:xfrm>
              <a:off x="7020272" y="3894303"/>
              <a:ext cx="1441356" cy="335989"/>
              <a:chOff x="7032307" y="3498596"/>
              <a:chExt cx="1441356" cy="335989"/>
            </a:xfrm>
          </p:grpSpPr>
          <p:sp>
            <p:nvSpPr>
              <p:cNvPr id="94" name="object 95">
                <a:extLst>
                  <a:ext uri="{FF2B5EF4-FFF2-40B4-BE49-F238E27FC236}">
                    <a16:creationId xmlns:a16="http://schemas.microsoft.com/office/drawing/2014/main" id="{D1633E74-E651-D83B-4AFA-1C9A815A963D}"/>
                  </a:ext>
                </a:extLst>
              </p:cNvPr>
              <p:cNvSpPr txBox="1"/>
              <p:nvPr/>
            </p:nvSpPr>
            <p:spPr>
              <a:xfrm>
                <a:off x="7317132" y="3498596"/>
                <a:ext cx="1156531" cy="335989"/>
              </a:xfrm>
              <a:prstGeom prst="rect">
                <a:avLst/>
              </a:prstGeom>
            </p:spPr>
            <p:txBody>
              <a:bodyPr vert="horz" wrap="square" lIns="0" tIns="12700" rIns="0" bIns="0" rtlCol="0">
                <a:spAutoFit/>
              </a:bodyPr>
              <a:lstStyle/>
              <a:p>
                <a:pPr marL="12700" marR="5080">
                  <a:lnSpc>
                    <a:spcPct val="100000"/>
                  </a:lnSpc>
                  <a:spcBef>
                    <a:spcPts val="100"/>
                  </a:spcBef>
                </a:pPr>
                <a:r>
                  <a:rPr lang="en-GB" sz="700" noProof="0" dirty="0">
                    <a:solidFill>
                      <a:srgbClr val="333333"/>
                    </a:solidFill>
                    <a:latin typeface="Arial"/>
                    <a:cs typeface="Arial"/>
                  </a:rPr>
                  <a:t>Intervention if </a:t>
                </a:r>
                <a:br>
                  <a:rPr lang="en-GB" sz="700" noProof="0" dirty="0">
                    <a:solidFill>
                      <a:srgbClr val="333333"/>
                    </a:solidFill>
                    <a:latin typeface="Arial"/>
                    <a:cs typeface="Arial"/>
                  </a:rPr>
                </a:br>
                <a:r>
                  <a:rPr lang="en-GB" sz="700" noProof="0" dirty="0">
                    <a:solidFill>
                      <a:srgbClr val="333333"/>
                    </a:solidFill>
                    <a:latin typeface="Arial"/>
                    <a:cs typeface="Arial"/>
                  </a:rPr>
                  <a:t>excessively long or </a:t>
                </a:r>
                <a:br>
                  <a:rPr lang="en-GB" sz="700" noProof="0" dirty="0">
                    <a:solidFill>
                      <a:srgbClr val="333333"/>
                    </a:solidFill>
                    <a:latin typeface="Arial"/>
                    <a:cs typeface="Arial"/>
                  </a:rPr>
                </a:br>
                <a:r>
                  <a:rPr lang="en-GB" sz="700" noProof="0" dirty="0">
                    <a:solidFill>
                      <a:srgbClr val="333333"/>
                    </a:solidFill>
                    <a:latin typeface="Arial"/>
                    <a:cs typeface="Arial"/>
                  </a:rPr>
                  <a:t>irregular hours are worked</a:t>
                </a:r>
                <a:endParaRPr lang="en-GB" sz="700" noProof="0" dirty="0">
                  <a:latin typeface="Arial"/>
                  <a:cs typeface="Arial"/>
                </a:endParaRPr>
              </a:p>
            </p:txBody>
          </p:sp>
          <p:sp>
            <p:nvSpPr>
              <p:cNvPr id="95" name="object 96">
                <a:extLst>
                  <a:ext uri="{FF2B5EF4-FFF2-40B4-BE49-F238E27FC236}">
                    <a16:creationId xmlns:a16="http://schemas.microsoft.com/office/drawing/2014/main" id="{FF7CA221-5541-740B-45E9-4E692BAE7B4B}"/>
                  </a:ext>
                </a:extLst>
              </p:cNvPr>
              <p:cNvSpPr/>
              <p:nvPr/>
            </p:nvSpPr>
            <p:spPr>
              <a:xfrm>
                <a:off x="7032307" y="3534816"/>
                <a:ext cx="240665" cy="279400"/>
              </a:xfrm>
              <a:custGeom>
                <a:avLst/>
                <a:gdLst/>
                <a:ahLst/>
                <a:cxnLst/>
                <a:rect l="l" t="t" r="r" b="b"/>
                <a:pathLst>
                  <a:path w="240665" h="279400">
                    <a:moveTo>
                      <a:pt x="240525" y="0"/>
                    </a:moveTo>
                    <a:lnTo>
                      <a:pt x="0" y="0"/>
                    </a:lnTo>
                    <a:lnTo>
                      <a:pt x="0" y="279400"/>
                    </a:lnTo>
                    <a:lnTo>
                      <a:pt x="240525" y="279400"/>
                    </a:lnTo>
                    <a:lnTo>
                      <a:pt x="240525" y="0"/>
                    </a:lnTo>
                    <a:close/>
                  </a:path>
                </a:pathLst>
              </a:custGeom>
              <a:pattFill prst="pct90">
                <a:fgClr>
                  <a:srgbClr val="E8460D"/>
                </a:fgClr>
                <a:bgClr>
                  <a:schemeClr val="bg1"/>
                </a:bgClr>
              </a:pattFill>
            </p:spPr>
            <p:txBody>
              <a:bodyPr wrap="square" lIns="0" tIns="0" rIns="0" bIns="0" rtlCol="0"/>
              <a:lstStyle/>
              <a:p>
                <a:endParaRPr lang="en-GB" noProof="0" dirty="0"/>
              </a:p>
            </p:txBody>
          </p:sp>
        </p:grpSp>
        <p:grpSp>
          <p:nvGrpSpPr>
            <p:cNvPr id="102" name="Gruppo 101">
              <a:extLst>
                <a:ext uri="{FF2B5EF4-FFF2-40B4-BE49-F238E27FC236}">
                  <a16:creationId xmlns:a16="http://schemas.microsoft.com/office/drawing/2014/main" id="{AB753D39-424F-0F0C-2B70-D14EE992A1FE}"/>
                </a:ext>
              </a:extLst>
            </p:cNvPr>
            <p:cNvGrpSpPr/>
            <p:nvPr/>
          </p:nvGrpSpPr>
          <p:grpSpPr>
            <a:xfrm>
              <a:off x="7020272" y="2226310"/>
              <a:ext cx="1224626" cy="345440"/>
              <a:chOff x="7032307" y="3093035"/>
              <a:chExt cx="1224626" cy="345440"/>
            </a:xfrm>
          </p:grpSpPr>
          <p:sp>
            <p:nvSpPr>
              <p:cNvPr id="103" name="object 87">
                <a:extLst>
                  <a:ext uri="{FF2B5EF4-FFF2-40B4-BE49-F238E27FC236}">
                    <a16:creationId xmlns:a16="http://schemas.microsoft.com/office/drawing/2014/main" id="{DF021667-6C89-D00F-CA2A-4D2306304A7F}"/>
                  </a:ext>
                </a:extLst>
              </p:cNvPr>
              <p:cNvSpPr txBox="1"/>
              <p:nvPr/>
            </p:nvSpPr>
            <p:spPr>
              <a:xfrm>
                <a:off x="7317133" y="3093035"/>
                <a:ext cx="939800" cy="345440"/>
              </a:xfrm>
              <a:prstGeom prst="rect">
                <a:avLst/>
              </a:prstGeom>
            </p:spPr>
            <p:txBody>
              <a:bodyPr vert="horz" wrap="square" lIns="0" tIns="12700" rIns="0" bIns="0" rtlCol="0">
                <a:spAutoFit/>
              </a:bodyPr>
              <a:lstStyle/>
              <a:p>
                <a:pPr marL="12700" marR="5080">
                  <a:lnSpc>
                    <a:spcPct val="100000"/>
                  </a:lnSpc>
                  <a:spcBef>
                    <a:spcPts val="100"/>
                  </a:spcBef>
                </a:pPr>
                <a:r>
                  <a:rPr lang="en-GB" sz="700" noProof="0" dirty="0">
                    <a:solidFill>
                      <a:srgbClr val="333333"/>
                    </a:solidFill>
                    <a:latin typeface="Arial"/>
                    <a:cs typeface="Arial"/>
                  </a:rPr>
                  <a:t>Allowing</a:t>
                </a:r>
                <a:r>
                  <a:rPr lang="en-GB" sz="700" spc="-5" noProof="0" dirty="0">
                    <a:solidFill>
                      <a:srgbClr val="333333"/>
                    </a:solidFill>
                    <a:latin typeface="Arial"/>
                    <a:cs typeface="Arial"/>
                  </a:rPr>
                  <a:t> </a:t>
                </a:r>
                <a:r>
                  <a:rPr lang="en-GB" sz="700" noProof="0" dirty="0">
                    <a:solidFill>
                      <a:srgbClr val="333333"/>
                    </a:solidFill>
                    <a:latin typeface="Arial"/>
                    <a:cs typeface="Arial"/>
                  </a:rPr>
                  <a:t>employees</a:t>
                </a:r>
                <a:r>
                  <a:rPr lang="en-GB" sz="700" spc="-5" noProof="0" dirty="0">
                    <a:solidFill>
                      <a:srgbClr val="333333"/>
                    </a:solidFill>
                    <a:latin typeface="Arial"/>
                    <a:cs typeface="Arial"/>
                  </a:rPr>
                  <a:t> </a:t>
                </a:r>
                <a:r>
                  <a:rPr lang="en-GB" sz="700" spc="-25" noProof="0" dirty="0">
                    <a:solidFill>
                      <a:srgbClr val="333333"/>
                    </a:solidFill>
                    <a:latin typeface="Arial"/>
                    <a:cs typeface="Arial"/>
                  </a:rPr>
                  <a:t>to</a:t>
                </a:r>
                <a:r>
                  <a:rPr lang="en-GB" sz="700" spc="500" noProof="0" dirty="0">
                    <a:solidFill>
                      <a:srgbClr val="333333"/>
                    </a:solidFill>
                    <a:latin typeface="Arial"/>
                    <a:cs typeface="Arial"/>
                  </a:rPr>
                  <a:t> </a:t>
                </a:r>
                <a:r>
                  <a:rPr lang="en-GB" sz="700" noProof="0" dirty="0">
                    <a:solidFill>
                      <a:srgbClr val="333333"/>
                    </a:solidFill>
                    <a:latin typeface="Arial"/>
                    <a:cs typeface="Arial"/>
                  </a:rPr>
                  <a:t>take</a:t>
                </a:r>
                <a:r>
                  <a:rPr lang="en-GB" sz="700" spc="-20" noProof="0" dirty="0">
                    <a:solidFill>
                      <a:srgbClr val="333333"/>
                    </a:solidFill>
                    <a:latin typeface="Arial"/>
                    <a:cs typeface="Arial"/>
                  </a:rPr>
                  <a:t> </a:t>
                </a:r>
                <a:r>
                  <a:rPr lang="en-GB" sz="700" noProof="0" dirty="0">
                    <a:solidFill>
                      <a:srgbClr val="333333"/>
                    </a:solidFill>
                    <a:latin typeface="Arial"/>
                    <a:cs typeface="Arial"/>
                  </a:rPr>
                  <a:t>more</a:t>
                </a:r>
                <a:r>
                  <a:rPr lang="en-GB" sz="700" spc="-20" noProof="0" dirty="0">
                    <a:solidFill>
                      <a:srgbClr val="333333"/>
                    </a:solidFill>
                    <a:latin typeface="Arial"/>
                    <a:cs typeface="Arial"/>
                  </a:rPr>
                  <a:t> </a:t>
                </a:r>
                <a:r>
                  <a:rPr lang="en-GB" sz="700" noProof="0" dirty="0">
                    <a:solidFill>
                      <a:srgbClr val="333333"/>
                    </a:solidFill>
                    <a:latin typeface="Arial"/>
                    <a:cs typeface="Arial"/>
                  </a:rPr>
                  <a:t>decisions</a:t>
                </a:r>
                <a:r>
                  <a:rPr lang="en-GB" sz="700" spc="-20" noProof="0" dirty="0">
                    <a:solidFill>
                      <a:srgbClr val="333333"/>
                    </a:solidFill>
                    <a:latin typeface="Arial"/>
                    <a:cs typeface="Arial"/>
                  </a:rPr>
                  <a:t> </a:t>
                </a:r>
                <a:r>
                  <a:rPr lang="en-GB" sz="700" spc="-25" noProof="0" dirty="0">
                    <a:solidFill>
                      <a:srgbClr val="333333"/>
                    </a:solidFill>
                    <a:latin typeface="Arial"/>
                    <a:cs typeface="Arial"/>
                  </a:rPr>
                  <a:t>on</a:t>
                </a:r>
                <a:r>
                  <a:rPr lang="en-GB" sz="700" spc="500" noProof="0" dirty="0">
                    <a:solidFill>
                      <a:srgbClr val="333333"/>
                    </a:solidFill>
                    <a:latin typeface="Arial"/>
                    <a:cs typeface="Arial"/>
                  </a:rPr>
                  <a:t> </a:t>
                </a:r>
                <a:r>
                  <a:rPr lang="en-GB" sz="700" noProof="0" dirty="0">
                    <a:solidFill>
                      <a:srgbClr val="333333"/>
                    </a:solidFill>
                    <a:latin typeface="Arial"/>
                    <a:cs typeface="Arial"/>
                  </a:rPr>
                  <a:t>how</a:t>
                </a:r>
                <a:r>
                  <a:rPr lang="en-GB" sz="700" spc="-10" noProof="0" dirty="0">
                    <a:solidFill>
                      <a:srgbClr val="333333"/>
                    </a:solidFill>
                    <a:latin typeface="Arial"/>
                    <a:cs typeface="Arial"/>
                  </a:rPr>
                  <a:t> </a:t>
                </a:r>
                <a:r>
                  <a:rPr lang="en-GB" sz="700" noProof="0" dirty="0">
                    <a:solidFill>
                      <a:srgbClr val="333333"/>
                    </a:solidFill>
                    <a:latin typeface="Arial"/>
                    <a:cs typeface="Arial"/>
                  </a:rPr>
                  <a:t>to</a:t>
                </a:r>
                <a:r>
                  <a:rPr lang="en-GB" sz="700" spc="-10" noProof="0" dirty="0">
                    <a:solidFill>
                      <a:srgbClr val="333333"/>
                    </a:solidFill>
                    <a:latin typeface="Arial"/>
                    <a:cs typeface="Arial"/>
                  </a:rPr>
                  <a:t> </a:t>
                </a:r>
                <a:r>
                  <a:rPr lang="en-GB" sz="700" noProof="0" dirty="0">
                    <a:solidFill>
                      <a:srgbClr val="333333"/>
                    </a:solidFill>
                    <a:latin typeface="Arial"/>
                    <a:cs typeface="Arial"/>
                  </a:rPr>
                  <a:t>do</a:t>
                </a:r>
                <a:r>
                  <a:rPr lang="en-GB" sz="700" spc="-10" noProof="0" dirty="0">
                    <a:solidFill>
                      <a:srgbClr val="333333"/>
                    </a:solidFill>
                    <a:latin typeface="Arial"/>
                    <a:cs typeface="Arial"/>
                  </a:rPr>
                  <a:t> </a:t>
                </a:r>
                <a:r>
                  <a:rPr lang="en-GB" sz="700" noProof="0" dirty="0">
                    <a:solidFill>
                      <a:srgbClr val="333333"/>
                    </a:solidFill>
                    <a:latin typeface="Arial"/>
                    <a:cs typeface="Arial"/>
                  </a:rPr>
                  <a:t>their</a:t>
                </a:r>
                <a:r>
                  <a:rPr lang="en-GB" sz="700" spc="-10" noProof="0" dirty="0">
                    <a:solidFill>
                      <a:srgbClr val="333333"/>
                    </a:solidFill>
                    <a:latin typeface="Arial"/>
                    <a:cs typeface="Arial"/>
                  </a:rPr>
                  <a:t> </a:t>
                </a:r>
                <a:r>
                  <a:rPr lang="en-GB" sz="700" spc="-25" noProof="0" dirty="0">
                    <a:solidFill>
                      <a:srgbClr val="333333"/>
                    </a:solidFill>
                    <a:latin typeface="Arial"/>
                    <a:cs typeface="Arial"/>
                  </a:rPr>
                  <a:t>job</a:t>
                </a:r>
                <a:endParaRPr lang="en-GB" sz="700" noProof="0" dirty="0">
                  <a:latin typeface="Arial"/>
                  <a:cs typeface="Arial"/>
                </a:endParaRPr>
              </a:p>
            </p:txBody>
          </p:sp>
          <p:sp>
            <p:nvSpPr>
              <p:cNvPr id="104" name="object 88">
                <a:extLst>
                  <a:ext uri="{FF2B5EF4-FFF2-40B4-BE49-F238E27FC236}">
                    <a16:creationId xmlns:a16="http://schemas.microsoft.com/office/drawing/2014/main" id="{51088ADA-5990-4095-1724-50FDB7DCB799}"/>
                  </a:ext>
                </a:extLst>
              </p:cNvPr>
              <p:cNvSpPr/>
              <p:nvPr/>
            </p:nvSpPr>
            <p:spPr>
              <a:xfrm>
                <a:off x="7032307" y="3129254"/>
                <a:ext cx="240665" cy="279400"/>
              </a:xfrm>
              <a:custGeom>
                <a:avLst/>
                <a:gdLst/>
                <a:ahLst/>
                <a:cxnLst/>
                <a:rect l="l" t="t" r="r" b="b"/>
                <a:pathLst>
                  <a:path w="240665" h="279400">
                    <a:moveTo>
                      <a:pt x="240525" y="0"/>
                    </a:moveTo>
                    <a:lnTo>
                      <a:pt x="0" y="0"/>
                    </a:lnTo>
                    <a:lnTo>
                      <a:pt x="0" y="279400"/>
                    </a:lnTo>
                    <a:lnTo>
                      <a:pt x="240525" y="279400"/>
                    </a:lnTo>
                    <a:lnTo>
                      <a:pt x="240525" y="0"/>
                    </a:lnTo>
                    <a:close/>
                  </a:path>
                </a:pathLst>
              </a:custGeom>
              <a:solidFill>
                <a:srgbClr val="00696C"/>
              </a:solidFill>
            </p:spPr>
            <p:txBody>
              <a:bodyPr wrap="square" lIns="0" tIns="0" rIns="0" bIns="0" rtlCol="0"/>
              <a:lstStyle/>
              <a:p>
                <a:endParaRPr lang="en-GB" noProof="0" dirty="0"/>
              </a:p>
            </p:txBody>
          </p:sp>
        </p:grpSp>
        <p:grpSp>
          <p:nvGrpSpPr>
            <p:cNvPr id="105" name="Gruppo 104">
              <a:extLst>
                <a:ext uri="{FF2B5EF4-FFF2-40B4-BE49-F238E27FC236}">
                  <a16:creationId xmlns:a16="http://schemas.microsoft.com/office/drawing/2014/main" id="{FFD93069-7D41-A315-E00B-4F34A0FD5ED1}"/>
                </a:ext>
              </a:extLst>
            </p:cNvPr>
            <p:cNvGrpSpPr/>
            <p:nvPr/>
          </p:nvGrpSpPr>
          <p:grpSpPr>
            <a:xfrm>
              <a:off x="7020272" y="2645671"/>
              <a:ext cx="1500133" cy="335989"/>
              <a:chOff x="7032307" y="3903754"/>
              <a:chExt cx="1500133" cy="335989"/>
            </a:xfrm>
          </p:grpSpPr>
          <p:sp>
            <p:nvSpPr>
              <p:cNvPr id="106" name="object 94">
                <a:extLst>
                  <a:ext uri="{FF2B5EF4-FFF2-40B4-BE49-F238E27FC236}">
                    <a16:creationId xmlns:a16="http://schemas.microsoft.com/office/drawing/2014/main" id="{12EB4CEB-714F-F1E0-4E8D-461EA5221002}"/>
                  </a:ext>
                </a:extLst>
              </p:cNvPr>
              <p:cNvSpPr/>
              <p:nvPr/>
            </p:nvSpPr>
            <p:spPr>
              <a:xfrm>
                <a:off x="7032307" y="3940378"/>
                <a:ext cx="240665" cy="279400"/>
              </a:xfrm>
              <a:custGeom>
                <a:avLst/>
                <a:gdLst/>
                <a:ahLst/>
                <a:cxnLst/>
                <a:rect l="l" t="t" r="r" b="b"/>
                <a:pathLst>
                  <a:path w="240665" h="279400">
                    <a:moveTo>
                      <a:pt x="240499" y="0"/>
                    </a:moveTo>
                    <a:lnTo>
                      <a:pt x="0" y="0"/>
                    </a:lnTo>
                    <a:lnTo>
                      <a:pt x="0" y="279399"/>
                    </a:lnTo>
                    <a:lnTo>
                      <a:pt x="240499" y="279399"/>
                    </a:lnTo>
                    <a:lnTo>
                      <a:pt x="240499" y="0"/>
                    </a:lnTo>
                    <a:close/>
                  </a:path>
                </a:pathLst>
              </a:custGeom>
              <a:pattFill prst="wdUpDiag">
                <a:fgClr>
                  <a:srgbClr val="B1B3B4"/>
                </a:fgClr>
                <a:bgClr>
                  <a:schemeClr val="bg1"/>
                </a:bgClr>
              </a:pattFill>
            </p:spPr>
            <p:txBody>
              <a:bodyPr wrap="square" lIns="0" tIns="0" rIns="0" bIns="0" rtlCol="0"/>
              <a:lstStyle/>
              <a:p>
                <a:endParaRPr lang="en-GB" noProof="0" dirty="0"/>
              </a:p>
            </p:txBody>
          </p:sp>
          <p:sp>
            <p:nvSpPr>
              <p:cNvPr id="107" name="object 95">
                <a:extLst>
                  <a:ext uri="{FF2B5EF4-FFF2-40B4-BE49-F238E27FC236}">
                    <a16:creationId xmlns:a16="http://schemas.microsoft.com/office/drawing/2014/main" id="{EF947E77-EB8B-E82F-EBD5-B2765C469949}"/>
                  </a:ext>
                </a:extLst>
              </p:cNvPr>
              <p:cNvSpPr txBox="1"/>
              <p:nvPr/>
            </p:nvSpPr>
            <p:spPr>
              <a:xfrm>
                <a:off x="7317133" y="3903754"/>
                <a:ext cx="1215307" cy="335989"/>
              </a:xfrm>
              <a:prstGeom prst="rect">
                <a:avLst/>
              </a:prstGeom>
            </p:spPr>
            <p:txBody>
              <a:bodyPr vert="horz" wrap="square" lIns="0" tIns="12700" rIns="0" bIns="0" rtlCol="0">
                <a:spAutoFit/>
              </a:bodyPr>
              <a:lstStyle/>
              <a:p>
                <a:pPr marR="0" algn="l" rtl="0"/>
                <a:r>
                  <a:rPr lang="en-GB" sz="700" noProof="0" dirty="0">
                    <a:solidFill>
                      <a:srgbClr val="333333"/>
                    </a:solidFill>
                    <a:latin typeface="Arial"/>
                    <a:cs typeface="Arial"/>
                  </a:rPr>
                  <a:t>Reorganisation of work in order to reduce job demands and work pressure</a:t>
                </a:r>
              </a:p>
            </p:txBody>
          </p:sp>
        </p:grpSp>
        <p:grpSp>
          <p:nvGrpSpPr>
            <p:cNvPr id="108" name="Gruppo 107">
              <a:extLst>
                <a:ext uri="{FF2B5EF4-FFF2-40B4-BE49-F238E27FC236}">
                  <a16:creationId xmlns:a16="http://schemas.microsoft.com/office/drawing/2014/main" id="{2F9BF42F-96B1-0682-4915-A456454634FE}"/>
                </a:ext>
              </a:extLst>
            </p:cNvPr>
            <p:cNvGrpSpPr/>
            <p:nvPr/>
          </p:nvGrpSpPr>
          <p:grpSpPr>
            <a:xfrm>
              <a:off x="7020272" y="3055581"/>
              <a:ext cx="883631" cy="345440"/>
              <a:chOff x="7032307" y="2281914"/>
              <a:chExt cx="883631" cy="345440"/>
            </a:xfrm>
          </p:grpSpPr>
          <p:sp>
            <p:nvSpPr>
              <p:cNvPr id="109" name="object 89">
                <a:extLst>
                  <a:ext uri="{FF2B5EF4-FFF2-40B4-BE49-F238E27FC236}">
                    <a16:creationId xmlns:a16="http://schemas.microsoft.com/office/drawing/2014/main" id="{588C566E-2B63-BF68-8DEF-5340A3A904CB}"/>
                  </a:ext>
                </a:extLst>
              </p:cNvPr>
              <p:cNvSpPr txBox="1"/>
              <p:nvPr/>
            </p:nvSpPr>
            <p:spPr>
              <a:xfrm>
                <a:off x="7317133" y="2281914"/>
                <a:ext cx="598805" cy="345440"/>
              </a:xfrm>
              <a:prstGeom prst="rect">
                <a:avLst/>
              </a:prstGeom>
            </p:spPr>
            <p:txBody>
              <a:bodyPr vert="horz" wrap="square" lIns="0" tIns="12700" rIns="0" bIns="0" rtlCol="0">
                <a:spAutoFit/>
              </a:bodyPr>
              <a:lstStyle/>
              <a:p>
                <a:pPr marL="12700" marR="5080">
                  <a:lnSpc>
                    <a:spcPct val="100000"/>
                  </a:lnSpc>
                  <a:spcBef>
                    <a:spcPts val="100"/>
                  </a:spcBef>
                </a:pPr>
                <a:r>
                  <a:rPr lang="en-GB" sz="700" spc="-10" noProof="0" dirty="0">
                    <a:solidFill>
                      <a:srgbClr val="333333"/>
                    </a:solidFill>
                    <a:latin typeface="Arial"/>
                    <a:cs typeface="Arial"/>
                  </a:rPr>
                  <a:t>Confidential</a:t>
                </a:r>
                <a:r>
                  <a:rPr lang="en-GB" sz="700" spc="500" noProof="0" dirty="0">
                    <a:solidFill>
                      <a:srgbClr val="333333"/>
                    </a:solidFill>
                    <a:latin typeface="Arial"/>
                    <a:cs typeface="Arial"/>
                  </a:rPr>
                  <a:t> </a:t>
                </a:r>
                <a:r>
                  <a:rPr lang="en-GB" sz="700" noProof="0" dirty="0">
                    <a:solidFill>
                      <a:srgbClr val="333333"/>
                    </a:solidFill>
                    <a:latin typeface="Arial"/>
                    <a:cs typeface="Arial"/>
                  </a:rPr>
                  <a:t>counselling</a:t>
                </a:r>
                <a:r>
                  <a:rPr lang="en-GB" sz="700" spc="-50" noProof="0" dirty="0">
                    <a:solidFill>
                      <a:srgbClr val="333333"/>
                    </a:solidFill>
                    <a:latin typeface="Arial"/>
                    <a:cs typeface="Arial"/>
                  </a:rPr>
                  <a:t> </a:t>
                </a:r>
                <a:r>
                  <a:rPr lang="en-GB" sz="700" spc="-25" noProof="0" dirty="0">
                    <a:solidFill>
                      <a:srgbClr val="333333"/>
                    </a:solidFill>
                    <a:latin typeface="Arial"/>
                    <a:cs typeface="Arial"/>
                  </a:rPr>
                  <a:t>for</a:t>
                </a:r>
                <a:r>
                  <a:rPr lang="en-GB" sz="700" spc="500" noProof="0" dirty="0">
                    <a:solidFill>
                      <a:srgbClr val="333333"/>
                    </a:solidFill>
                    <a:latin typeface="Arial"/>
                    <a:cs typeface="Arial"/>
                  </a:rPr>
                  <a:t> </a:t>
                </a:r>
                <a:r>
                  <a:rPr lang="en-GB" sz="700" spc="-10" noProof="0" dirty="0">
                    <a:solidFill>
                      <a:srgbClr val="333333"/>
                    </a:solidFill>
                    <a:latin typeface="Arial"/>
                    <a:cs typeface="Arial"/>
                  </a:rPr>
                  <a:t>employees</a:t>
                </a:r>
                <a:endParaRPr lang="en-GB" sz="700" noProof="0" dirty="0">
                  <a:latin typeface="Arial"/>
                  <a:cs typeface="Arial"/>
                </a:endParaRPr>
              </a:p>
            </p:txBody>
          </p:sp>
          <p:sp>
            <p:nvSpPr>
              <p:cNvPr id="110" name="object 90">
                <a:extLst>
                  <a:ext uri="{FF2B5EF4-FFF2-40B4-BE49-F238E27FC236}">
                    <a16:creationId xmlns:a16="http://schemas.microsoft.com/office/drawing/2014/main" id="{F31B309B-CEF9-46EF-0B81-FE12FFF8497D}"/>
                  </a:ext>
                </a:extLst>
              </p:cNvPr>
              <p:cNvSpPr/>
              <p:nvPr/>
            </p:nvSpPr>
            <p:spPr>
              <a:xfrm>
                <a:off x="7032307" y="2318130"/>
                <a:ext cx="240665" cy="279400"/>
              </a:xfrm>
              <a:custGeom>
                <a:avLst/>
                <a:gdLst/>
                <a:ahLst/>
                <a:cxnLst/>
                <a:rect l="l" t="t" r="r" b="b"/>
                <a:pathLst>
                  <a:path w="240665" h="279400">
                    <a:moveTo>
                      <a:pt x="240499" y="0"/>
                    </a:moveTo>
                    <a:lnTo>
                      <a:pt x="0" y="0"/>
                    </a:lnTo>
                    <a:lnTo>
                      <a:pt x="0" y="279400"/>
                    </a:lnTo>
                    <a:lnTo>
                      <a:pt x="240499" y="279400"/>
                    </a:lnTo>
                    <a:lnTo>
                      <a:pt x="240499" y="0"/>
                    </a:lnTo>
                    <a:close/>
                  </a:path>
                </a:pathLst>
              </a:custGeom>
              <a:pattFill prst="pct90">
                <a:fgClr>
                  <a:srgbClr val="AC005B"/>
                </a:fgClr>
                <a:bgClr>
                  <a:schemeClr val="bg1"/>
                </a:bgClr>
              </a:pattFill>
            </p:spPr>
            <p:txBody>
              <a:bodyPr wrap="square" lIns="0" tIns="0" rIns="0" bIns="0" rtlCol="0"/>
              <a:lstStyle/>
              <a:p>
                <a:endParaRPr lang="en-GB" noProof="0" dirty="0"/>
              </a:p>
            </p:txBody>
          </p:sp>
        </p:grpSp>
      </p:grpSp>
      <p:sp>
        <p:nvSpPr>
          <p:cNvPr id="16" name="object 5">
            <a:extLst>
              <a:ext uri="{FF2B5EF4-FFF2-40B4-BE49-F238E27FC236}">
                <a16:creationId xmlns:a16="http://schemas.microsoft.com/office/drawing/2014/main" id="{711B27F9-CE09-5516-0EDB-DEB570C2D894}"/>
              </a:ext>
            </a:extLst>
          </p:cNvPr>
          <p:cNvSpPr txBox="1"/>
          <p:nvPr/>
        </p:nvSpPr>
        <p:spPr>
          <a:xfrm>
            <a:off x="518274" y="4453266"/>
            <a:ext cx="3544563" cy="120546"/>
          </a:xfrm>
          <a:prstGeom prst="rect">
            <a:avLst/>
          </a:prstGeom>
        </p:spPr>
        <p:txBody>
          <a:bodyPr vert="horz" wrap="square" lIns="0" tIns="12700" rIns="0" bIns="0" rtlCol="0">
            <a:spAutoFit/>
          </a:bodyPr>
          <a:lstStyle/>
          <a:p>
            <a:pPr marL="12700" marR="5080">
              <a:lnSpc>
                <a:spcPct val="100000"/>
              </a:lnSpc>
              <a:spcBef>
                <a:spcPts val="100"/>
              </a:spcBef>
            </a:pPr>
            <a:r>
              <a:rPr lang="en-GB" sz="700" i="1" noProof="0" dirty="0">
                <a:latin typeface="Arial"/>
                <a:cs typeface="Arial"/>
              </a:rPr>
              <a:t>Base: asked to all establishments in the EU-27.</a:t>
            </a:r>
          </a:p>
        </p:txBody>
      </p:sp>
    </p:spTree>
    <p:extLst>
      <p:ext uri="{BB962C8B-B14F-4D97-AF65-F5344CB8AC3E}">
        <p14:creationId xmlns:p14="http://schemas.microsoft.com/office/powerpoint/2010/main" val="3605798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F15651-FFB3-13E4-8BA6-F126CAE604D4}"/>
            </a:ext>
          </a:extLst>
        </p:cNvPr>
        <p:cNvGrpSpPr/>
        <p:nvPr/>
      </p:nvGrpSpPr>
      <p:grpSpPr>
        <a:xfrm>
          <a:off x="0" y="0"/>
          <a:ext cx="0" cy="0"/>
          <a:chOff x="0" y="0"/>
          <a:chExt cx="0" cy="0"/>
        </a:xfrm>
      </p:grpSpPr>
      <p:sp>
        <p:nvSpPr>
          <p:cNvPr id="3" name="object 3">
            <a:extLst>
              <a:ext uri="{FF2B5EF4-FFF2-40B4-BE49-F238E27FC236}">
                <a16:creationId xmlns:a16="http://schemas.microsoft.com/office/drawing/2014/main" id="{7E26AB7D-A43E-4570-8376-3147F2527D0B}"/>
              </a:ext>
            </a:extLst>
          </p:cNvPr>
          <p:cNvSpPr txBox="1"/>
          <p:nvPr/>
        </p:nvSpPr>
        <p:spPr>
          <a:xfrm>
            <a:off x="567555" y="1131590"/>
            <a:ext cx="3380642" cy="1102866"/>
          </a:xfrm>
          <a:prstGeom prst="rect">
            <a:avLst/>
          </a:prstGeom>
        </p:spPr>
        <p:txBody>
          <a:bodyPr vert="horz" wrap="square" lIns="0" tIns="12700" rIns="0" bIns="0" rtlCol="0">
            <a:spAutoFit/>
          </a:bodyPr>
          <a:lstStyle/>
          <a:p>
            <a:pPr marL="12700" marR="5080" algn="just">
              <a:lnSpc>
                <a:spcPct val="100000"/>
              </a:lnSpc>
              <a:spcBef>
                <a:spcPts val="100"/>
              </a:spcBef>
            </a:pPr>
            <a:r>
              <a:rPr lang="en-GB" sz="1000" spc="-10" noProof="0" dirty="0">
                <a:latin typeface="Arial"/>
                <a:cs typeface="Arial"/>
              </a:rPr>
              <a:t>Psychosocial</a:t>
            </a:r>
            <a:r>
              <a:rPr lang="en-GB" sz="1000" spc="-20" noProof="0" dirty="0">
                <a:latin typeface="Arial"/>
                <a:cs typeface="Arial"/>
              </a:rPr>
              <a:t> </a:t>
            </a:r>
            <a:r>
              <a:rPr lang="en-GB" sz="1000" noProof="0" dirty="0">
                <a:latin typeface="Arial"/>
                <a:cs typeface="Arial"/>
              </a:rPr>
              <a:t>risk</a:t>
            </a:r>
            <a:r>
              <a:rPr lang="en-GB" sz="1000" spc="-15" noProof="0" dirty="0">
                <a:latin typeface="Arial"/>
                <a:cs typeface="Arial"/>
              </a:rPr>
              <a:t> </a:t>
            </a:r>
            <a:r>
              <a:rPr lang="en-GB" sz="1000" noProof="0" dirty="0">
                <a:latin typeface="Arial"/>
                <a:cs typeface="Arial"/>
              </a:rPr>
              <a:t>measures</a:t>
            </a:r>
            <a:r>
              <a:rPr lang="en-GB" sz="1000" spc="-15" noProof="0" dirty="0">
                <a:latin typeface="Arial"/>
                <a:cs typeface="Arial"/>
              </a:rPr>
              <a:t> </a:t>
            </a:r>
            <a:r>
              <a:rPr lang="en-GB" sz="1000" noProof="0" dirty="0">
                <a:latin typeface="Arial"/>
                <a:cs typeface="Arial"/>
              </a:rPr>
              <a:t>often</a:t>
            </a:r>
            <a:r>
              <a:rPr lang="en-GB" sz="1000" spc="-15" noProof="0" dirty="0">
                <a:latin typeface="Arial"/>
                <a:cs typeface="Arial"/>
              </a:rPr>
              <a:t> </a:t>
            </a:r>
            <a:r>
              <a:rPr lang="en-GB" sz="1000" noProof="0" dirty="0">
                <a:latin typeface="Arial"/>
                <a:cs typeface="Arial"/>
              </a:rPr>
              <a:t>lack</a:t>
            </a:r>
            <a:r>
              <a:rPr lang="en-GB" sz="1000" spc="-20" noProof="0" dirty="0">
                <a:latin typeface="Arial"/>
                <a:cs typeface="Arial"/>
              </a:rPr>
              <a:t> </a:t>
            </a:r>
            <a:r>
              <a:rPr lang="en-GB" sz="1000" noProof="0" dirty="0">
                <a:latin typeface="Arial"/>
                <a:cs typeface="Arial"/>
              </a:rPr>
              <a:t>worker</a:t>
            </a:r>
            <a:r>
              <a:rPr lang="en-GB" sz="1000" spc="-15" noProof="0" dirty="0">
                <a:latin typeface="Arial"/>
                <a:cs typeface="Arial"/>
              </a:rPr>
              <a:t> </a:t>
            </a:r>
            <a:r>
              <a:rPr lang="en-GB" sz="1000" noProof="0" dirty="0">
                <a:latin typeface="Arial"/>
                <a:cs typeface="Arial"/>
              </a:rPr>
              <a:t>involvement</a:t>
            </a:r>
            <a:r>
              <a:rPr lang="en-GB" sz="1000" dirty="0">
                <a:latin typeface="Arial"/>
                <a:cs typeface="Arial"/>
              </a:rPr>
              <a:t> but t</a:t>
            </a:r>
            <a:r>
              <a:rPr lang="en-GB" sz="1000" noProof="0" dirty="0">
                <a:latin typeface="Arial"/>
                <a:cs typeface="Arial"/>
              </a:rPr>
              <a:t>here</a:t>
            </a:r>
            <a:r>
              <a:rPr lang="en-GB" sz="1000" spc="-15" noProof="0" dirty="0">
                <a:latin typeface="Arial"/>
                <a:cs typeface="Arial"/>
              </a:rPr>
              <a:t> </a:t>
            </a:r>
            <a:r>
              <a:rPr lang="en-GB" sz="1000" spc="-25" noProof="0" dirty="0">
                <a:latin typeface="Arial"/>
                <a:cs typeface="Arial"/>
              </a:rPr>
              <a:t>are </a:t>
            </a:r>
            <a:r>
              <a:rPr lang="en-GB" sz="1000" noProof="0" dirty="0">
                <a:latin typeface="Arial"/>
                <a:cs typeface="Arial"/>
              </a:rPr>
              <a:t>clear</a:t>
            </a:r>
            <a:r>
              <a:rPr lang="en-GB" sz="1000" spc="-50" noProof="0" dirty="0">
                <a:latin typeface="Arial"/>
                <a:cs typeface="Arial"/>
              </a:rPr>
              <a:t> </a:t>
            </a:r>
            <a:r>
              <a:rPr lang="en-GB" sz="1000" noProof="0" dirty="0">
                <a:latin typeface="Arial"/>
                <a:cs typeface="Arial"/>
              </a:rPr>
              <a:t>country</a:t>
            </a:r>
            <a:r>
              <a:rPr lang="en-GB" sz="1000" spc="-50" noProof="0" dirty="0">
                <a:latin typeface="Arial"/>
                <a:cs typeface="Arial"/>
              </a:rPr>
              <a:t> </a:t>
            </a:r>
            <a:r>
              <a:rPr lang="en-GB" sz="1000" noProof="0" dirty="0">
                <a:latin typeface="Arial"/>
                <a:cs typeface="Arial"/>
              </a:rPr>
              <a:t>variations</a:t>
            </a:r>
            <a:r>
              <a:rPr lang="en-GB" sz="1000" spc="-50" noProof="0" dirty="0">
                <a:latin typeface="Arial"/>
                <a:cs typeface="Arial"/>
              </a:rPr>
              <a:t> </a:t>
            </a:r>
            <a:r>
              <a:rPr lang="en-GB" sz="1000" noProof="0" dirty="0">
                <a:latin typeface="Arial"/>
                <a:cs typeface="Arial"/>
              </a:rPr>
              <a:t>in</a:t>
            </a:r>
            <a:r>
              <a:rPr lang="en-GB" sz="1000" spc="-50" noProof="0" dirty="0">
                <a:latin typeface="Arial"/>
                <a:cs typeface="Arial"/>
              </a:rPr>
              <a:t> </a:t>
            </a:r>
            <a:r>
              <a:rPr lang="en-GB" sz="1000" dirty="0">
                <a:latin typeface="Arial"/>
                <a:cs typeface="Arial"/>
              </a:rPr>
              <a:t>2024: Workers are reported to be involved in such measures in 77% of workplaces in Sweden and 76% in Denmark as opposed to 40% in Poland and 43% in Cyprus.</a:t>
            </a:r>
          </a:p>
          <a:p>
            <a:pPr marL="12700" marR="5080" algn="just">
              <a:lnSpc>
                <a:spcPct val="100000"/>
              </a:lnSpc>
              <a:spcBef>
                <a:spcPts val="100"/>
              </a:spcBef>
            </a:pPr>
            <a:r>
              <a:rPr lang="en-GB" sz="1000" dirty="0">
                <a:latin typeface="Arial"/>
                <a:cs typeface="Arial"/>
              </a:rPr>
              <a:t>I</a:t>
            </a:r>
            <a:r>
              <a:rPr lang="en-GB" sz="1000" noProof="0" dirty="0">
                <a:latin typeface="Arial"/>
                <a:cs typeface="Arial"/>
              </a:rPr>
              <a:t>n</a:t>
            </a:r>
            <a:r>
              <a:rPr lang="en-GB" sz="1000" spc="-5" noProof="0" dirty="0">
                <a:latin typeface="Arial"/>
                <a:cs typeface="Arial"/>
              </a:rPr>
              <a:t> </a:t>
            </a:r>
            <a:r>
              <a:rPr lang="en-GB" sz="1000" noProof="0" dirty="0">
                <a:latin typeface="Arial"/>
                <a:cs typeface="Arial"/>
              </a:rPr>
              <a:t>general, the</a:t>
            </a:r>
            <a:r>
              <a:rPr lang="en-GB" sz="1000" spc="-5" noProof="0" dirty="0">
                <a:latin typeface="Arial"/>
                <a:cs typeface="Arial"/>
              </a:rPr>
              <a:t> </a:t>
            </a:r>
            <a:r>
              <a:rPr lang="en-GB" sz="1000" spc="-25" noProof="0" dirty="0">
                <a:latin typeface="Arial"/>
                <a:cs typeface="Arial"/>
              </a:rPr>
              <a:t>EU-</a:t>
            </a:r>
            <a:r>
              <a:rPr lang="en-GB" sz="1000" noProof="0" dirty="0">
                <a:latin typeface="Arial"/>
                <a:cs typeface="Arial"/>
              </a:rPr>
              <a:t>27</a:t>
            </a:r>
            <a:r>
              <a:rPr lang="en-GB" sz="1000" spc="-5" noProof="0" dirty="0">
                <a:latin typeface="Arial"/>
                <a:cs typeface="Arial"/>
              </a:rPr>
              <a:t> </a:t>
            </a:r>
            <a:r>
              <a:rPr lang="en-GB" sz="1000" noProof="0" dirty="0">
                <a:latin typeface="Arial"/>
                <a:cs typeface="Arial"/>
              </a:rPr>
              <a:t>has</a:t>
            </a:r>
            <a:r>
              <a:rPr lang="en-GB" sz="1000" spc="-5" noProof="0" dirty="0">
                <a:latin typeface="Arial"/>
                <a:cs typeface="Arial"/>
              </a:rPr>
              <a:t> </a:t>
            </a:r>
            <a:r>
              <a:rPr lang="en-GB" sz="1000" noProof="0" dirty="0">
                <a:latin typeface="Arial"/>
                <a:cs typeface="Arial"/>
              </a:rPr>
              <a:t>seen</a:t>
            </a:r>
            <a:r>
              <a:rPr lang="en-GB" sz="1000" spc="-5" noProof="0" dirty="0">
                <a:latin typeface="Arial"/>
                <a:cs typeface="Arial"/>
              </a:rPr>
              <a:t> </a:t>
            </a:r>
            <a:r>
              <a:rPr lang="en-GB" sz="1000" noProof="0" dirty="0">
                <a:latin typeface="Arial"/>
                <a:cs typeface="Arial"/>
              </a:rPr>
              <a:t>a</a:t>
            </a:r>
            <a:r>
              <a:rPr lang="en-GB" sz="1000" spc="-5" noProof="0" dirty="0">
                <a:latin typeface="Arial"/>
                <a:cs typeface="Arial"/>
              </a:rPr>
              <a:t> </a:t>
            </a:r>
            <a:r>
              <a:rPr lang="en-GB" sz="1000" noProof="0" dirty="0">
                <a:latin typeface="Arial"/>
                <a:cs typeface="Arial"/>
              </a:rPr>
              <a:t>slight</a:t>
            </a:r>
            <a:r>
              <a:rPr lang="en-GB" sz="1000" spc="-5" noProof="0" dirty="0">
                <a:latin typeface="Arial"/>
                <a:cs typeface="Arial"/>
              </a:rPr>
              <a:t> </a:t>
            </a:r>
            <a:r>
              <a:rPr lang="en-GB" sz="1000" noProof="0" dirty="0">
                <a:latin typeface="Arial"/>
                <a:cs typeface="Arial"/>
              </a:rPr>
              <a:t>but</a:t>
            </a:r>
            <a:r>
              <a:rPr lang="en-GB" sz="1000" spc="-5" noProof="0" dirty="0">
                <a:latin typeface="Arial"/>
                <a:cs typeface="Arial"/>
              </a:rPr>
              <a:t> </a:t>
            </a:r>
            <a:r>
              <a:rPr lang="en-GB" sz="1000" noProof="0" dirty="0">
                <a:latin typeface="Arial"/>
                <a:cs typeface="Arial"/>
              </a:rPr>
              <a:t>consistent</a:t>
            </a:r>
            <a:r>
              <a:rPr lang="en-GB" sz="1000" spc="-5" noProof="0" dirty="0">
                <a:latin typeface="Arial"/>
                <a:cs typeface="Arial"/>
              </a:rPr>
              <a:t> </a:t>
            </a:r>
            <a:r>
              <a:rPr lang="en-GB" sz="1000" noProof="0" dirty="0">
                <a:latin typeface="Arial"/>
                <a:cs typeface="Arial"/>
              </a:rPr>
              <a:t>decline</a:t>
            </a:r>
            <a:r>
              <a:rPr lang="en-GB" sz="1000" spc="-5" noProof="0" dirty="0">
                <a:latin typeface="Arial"/>
                <a:cs typeface="Arial"/>
              </a:rPr>
              <a:t> </a:t>
            </a:r>
            <a:r>
              <a:rPr lang="en-GB" sz="1000" noProof="0" dirty="0">
                <a:latin typeface="Arial"/>
                <a:cs typeface="Arial"/>
              </a:rPr>
              <a:t>since 63% in </a:t>
            </a:r>
            <a:r>
              <a:rPr lang="en-GB" sz="1000" spc="-10" noProof="0" dirty="0">
                <a:latin typeface="Arial"/>
                <a:cs typeface="Arial"/>
              </a:rPr>
              <a:t>2014 to 55% in 2024.</a:t>
            </a:r>
            <a:endParaRPr lang="en-GB" sz="1000" noProof="0" dirty="0">
              <a:latin typeface="Arial"/>
              <a:cs typeface="Arial"/>
            </a:endParaRPr>
          </a:p>
        </p:txBody>
      </p:sp>
      <p:sp>
        <p:nvSpPr>
          <p:cNvPr id="4" name="object 4">
            <a:extLst>
              <a:ext uri="{FF2B5EF4-FFF2-40B4-BE49-F238E27FC236}">
                <a16:creationId xmlns:a16="http://schemas.microsoft.com/office/drawing/2014/main" id="{1FDD5329-92F1-AFE4-4A3A-B35F708314C2}"/>
              </a:ext>
            </a:extLst>
          </p:cNvPr>
          <p:cNvSpPr txBox="1">
            <a:spLocks noGrp="1"/>
          </p:cNvSpPr>
          <p:nvPr>
            <p:ph type="title"/>
          </p:nvPr>
        </p:nvSpPr>
        <p:spPr>
          <a:xfrm>
            <a:off x="450000" y="42759"/>
            <a:ext cx="8514488" cy="584775"/>
          </a:xfrm>
          <a:prstGeom prst="rect">
            <a:avLst/>
          </a:prstGeom>
        </p:spPr>
        <p:txBody>
          <a:bodyPr vert="horz" lIns="91440" tIns="45720" rIns="91440" bIns="45720" rtlCol="0" anchor="ctr">
            <a:noAutofit/>
          </a:bodyPr>
          <a:lstStyle/>
          <a:p>
            <a:r>
              <a:rPr lang="en-GB" spc="-25" noProof="0" dirty="0"/>
              <a:t>Employee involvement in measures to address psychosocial risks, by country </a:t>
            </a:r>
            <a:br>
              <a:rPr lang="en-GB" spc="-25" noProof="0" dirty="0"/>
            </a:br>
            <a:r>
              <a:rPr lang="en-GB" sz="1600" spc="-25" noProof="0" dirty="0"/>
              <a:t>% share of workplaces (2024)</a:t>
            </a:r>
          </a:p>
        </p:txBody>
      </p:sp>
      <p:sp>
        <p:nvSpPr>
          <p:cNvPr id="5" name="object 5">
            <a:extLst>
              <a:ext uri="{FF2B5EF4-FFF2-40B4-BE49-F238E27FC236}">
                <a16:creationId xmlns:a16="http://schemas.microsoft.com/office/drawing/2014/main" id="{D175BAFC-8D6D-F5B8-B333-A6827D7E1154}"/>
              </a:ext>
            </a:extLst>
          </p:cNvPr>
          <p:cNvSpPr txBox="1"/>
          <p:nvPr/>
        </p:nvSpPr>
        <p:spPr>
          <a:xfrm>
            <a:off x="518274" y="4330264"/>
            <a:ext cx="3429924" cy="228268"/>
          </a:xfrm>
          <a:prstGeom prst="rect">
            <a:avLst/>
          </a:prstGeom>
        </p:spPr>
        <p:txBody>
          <a:bodyPr vert="horz" wrap="square" lIns="0" tIns="12700" rIns="0" bIns="0" rtlCol="0">
            <a:spAutoFit/>
          </a:bodyPr>
          <a:lstStyle/>
          <a:p>
            <a:pPr marL="12700" marR="5080">
              <a:lnSpc>
                <a:spcPct val="100000"/>
              </a:lnSpc>
              <a:spcBef>
                <a:spcPts val="100"/>
              </a:spcBef>
            </a:pPr>
            <a:r>
              <a:rPr lang="en-GB" sz="700" i="1" noProof="0" dirty="0">
                <a:latin typeface="Arial"/>
                <a:cs typeface="Arial"/>
              </a:rPr>
              <a:t>Base: asked to establishments in the EU-27 that report having at least one measure in place to prevent psychosocial risks.  </a:t>
            </a:r>
          </a:p>
        </p:txBody>
      </p:sp>
      <p:grpSp>
        <p:nvGrpSpPr>
          <p:cNvPr id="463" name="Gruppo 462">
            <a:extLst>
              <a:ext uri="{FF2B5EF4-FFF2-40B4-BE49-F238E27FC236}">
                <a16:creationId xmlns:a16="http://schemas.microsoft.com/office/drawing/2014/main" id="{ADAB9A08-D9E2-5269-C56B-0D54BA1747EE}"/>
              </a:ext>
            </a:extLst>
          </p:cNvPr>
          <p:cNvGrpSpPr/>
          <p:nvPr/>
        </p:nvGrpSpPr>
        <p:grpSpPr>
          <a:xfrm>
            <a:off x="4572001" y="1088909"/>
            <a:ext cx="1193308" cy="1034434"/>
            <a:chOff x="3347865" y="1635646"/>
            <a:chExt cx="1193308" cy="1034434"/>
          </a:xfrm>
        </p:grpSpPr>
        <p:pic>
          <p:nvPicPr>
            <p:cNvPr id="464" name="object 32">
              <a:extLst>
                <a:ext uri="{FF2B5EF4-FFF2-40B4-BE49-F238E27FC236}">
                  <a16:creationId xmlns:a16="http://schemas.microsoft.com/office/drawing/2014/main" id="{9347D5B3-946C-5EF6-6E9D-55DFC1D02F8F}"/>
                </a:ext>
              </a:extLst>
            </p:cNvPr>
            <p:cNvPicPr/>
            <p:nvPr/>
          </p:nvPicPr>
          <p:blipFill>
            <a:blip r:embed="rId2" cstate="print">
              <a:extLst>
                <a:ext uri="{28A0092B-C50C-407E-A947-70E740481C1C}">
                  <a14:useLocalDpi xmlns:a14="http://schemas.microsoft.com/office/drawing/2010/main" val="0"/>
                </a:ext>
              </a:extLst>
            </a:blip>
            <a:srcRect l="9025" t="9765" r="69609" b="72024"/>
            <a:stretch/>
          </p:blipFill>
          <p:spPr>
            <a:xfrm>
              <a:off x="3347865" y="1763423"/>
              <a:ext cx="1193308" cy="905882"/>
            </a:xfrm>
            <a:prstGeom prst="rect">
              <a:avLst/>
            </a:prstGeom>
          </p:spPr>
        </p:pic>
        <p:sp>
          <p:nvSpPr>
            <p:cNvPr id="465" name="object 33">
              <a:extLst>
                <a:ext uri="{FF2B5EF4-FFF2-40B4-BE49-F238E27FC236}">
                  <a16:creationId xmlns:a16="http://schemas.microsoft.com/office/drawing/2014/main" id="{4799C2E0-D51C-DDD3-62BB-A4E1B1EC69EE}"/>
                </a:ext>
              </a:extLst>
            </p:cNvPr>
            <p:cNvSpPr/>
            <p:nvPr/>
          </p:nvSpPr>
          <p:spPr>
            <a:xfrm>
              <a:off x="3914349" y="2172100"/>
              <a:ext cx="488315" cy="497205"/>
            </a:xfrm>
            <a:custGeom>
              <a:avLst/>
              <a:gdLst/>
              <a:ahLst/>
              <a:cxnLst/>
              <a:rect l="l" t="t" r="r" b="b"/>
              <a:pathLst>
                <a:path w="488314" h="497205">
                  <a:moveTo>
                    <a:pt x="0" y="496989"/>
                  </a:moveTo>
                  <a:lnTo>
                    <a:pt x="49159" y="491919"/>
                  </a:lnTo>
                  <a:lnTo>
                    <a:pt x="96847" y="482366"/>
                  </a:lnTo>
                  <a:lnTo>
                    <a:pt x="142845" y="468547"/>
                  </a:lnTo>
                  <a:lnTo>
                    <a:pt x="186934" y="450681"/>
                  </a:lnTo>
                  <a:lnTo>
                    <a:pt x="228898" y="428986"/>
                  </a:lnTo>
                  <a:lnTo>
                    <a:pt x="268517" y="403679"/>
                  </a:lnTo>
                  <a:lnTo>
                    <a:pt x="305573" y="374980"/>
                  </a:lnTo>
                  <a:lnTo>
                    <a:pt x="339848" y="343106"/>
                  </a:lnTo>
                  <a:lnTo>
                    <a:pt x="371125" y="308275"/>
                  </a:lnTo>
                  <a:lnTo>
                    <a:pt x="399185" y="270706"/>
                  </a:lnTo>
                  <a:lnTo>
                    <a:pt x="423809" y="230617"/>
                  </a:lnTo>
                  <a:lnTo>
                    <a:pt x="444780" y="188225"/>
                  </a:lnTo>
                  <a:lnTo>
                    <a:pt x="461880" y="143749"/>
                  </a:lnTo>
                  <a:lnTo>
                    <a:pt x="474890" y="97408"/>
                  </a:lnTo>
                  <a:lnTo>
                    <a:pt x="483592" y="49418"/>
                  </a:lnTo>
                  <a:lnTo>
                    <a:pt x="487768" y="0"/>
                  </a:lnTo>
                </a:path>
              </a:pathLst>
            </a:custGeom>
            <a:ln w="4762">
              <a:solidFill>
                <a:srgbClr val="666666"/>
              </a:solidFill>
              <a:prstDash val="dash"/>
            </a:ln>
          </p:spPr>
          <p:txBody>
            <a:bodyPr wrap="square" lIns="0" tIns="0" rIns="0" bIns="0" rtlCol="0"/>
            <a:lstStyle/>
            <a:p>
              <a:endParaRPr lang="en-GB" noProof="0" dirty="0"/>
            </a:p>
          </p:txBody>
        </p:sp>
        <p:sp>
          <p:nvSpPr>
            <p:cNvPr id="466" name="object 34">
              <a:extLst>
                <a:ext uri="{FF2B5EF4-FFF2-40B4-BE49-F238E27FC236}">
                  <a16:creationId xmlns:a16="http://schemas.microsoft.com/office/drawing/2014/main" id="{7C8EE4A6-3221-7560-5894-E23DD39EB946}"/>
                </a:ext>
              </a:extLst>
            </p:cNvPr>
            <p:cNvSpPr/>
            <p:nvPr/>
          </p:nvSpPr>
          <p:spPr>
            <a:xfrm>
              <a:off x="3904683" y="1636003"/>
              <a:ext cx="497205" cy="488315"/>
            </a:xfrm>
            <a:custGeom>
              <a:avLst/>
              <a:gdLst/>
              <a:ahLst/>
              <a:cxnLst/>
              <a:rect l="l" t="t" r="r" b="b"/>
              <a:pathLst>
                <a:path w="497204" h="488315">
                  <a:moveTo>
                    <a:pt x="496989" y="487756"/>
                  </a:moveTo>
                  <a:lnTo>
                    <a:pt x="491919" y="438596"/>
                  </a:lnTo>
                  <a:lnTo>
                    <a:pt x="482366" y="390908"/>
                  </a:lnTo>
                  <a:lnTo>
                    <a:pt x="468548" y="344911"/>
                  </a:lnTo>
                  <a:lnTo>
                    <a:pt x="450683" y="300821"/>
                  </a:lnTo>
                  <a:lnTo>
                    <a:pt x="428988" y="258858"/>
                  </a:lnTo>
                  <a:lnTo>
                    <a:pt x="403683" y="219239"/>
                  </a:lnTo>
                  <a:lnTo>
                    <a:pt x="374984" y="182183"/>
                  </a:lnTo>
                  <a:lnTo>
                    <a:pt x="343111" y="147908"/>
                  </a:lnTo>
                  <a:lnTo>
                    <a:pt x="308280" y="116633"/>
                  </a:lnTo>
                  <a:lnTo>
                    <a:pt x="270712" y="88574"/>
                  </a:lnTo>
                  <a:lnTo>
                    <a:pt x="230622" y="63950"/>
                  </a:lnTo>
                  <a:lnTo>
                    <a:pt x="188230" y="42980"/>
                  </a:lnTo>
                  <a:lnTo>
                    <a:pt x="143754" y="25882"/>
                  </a:lnTo>
                  <a:lnTo>
                    <a:pt x="97411" y="12874"/>
                  </a:lnTo>
                  <a:lnTo>
                    <a:pt x="49421" y="4174"/>
                  </a:lnTo>
                  <a:lnTo>
                    <a:pt x="0" y="0"/>
                  </a:lnTo>
                </a:path>
              </a:pathLst>
            </a:custGeom>
            <a:ln w="4762">
              <a:solidFill>
                <a:srgbClr val="666666"/>
              </a:solidFill>
              <a:prstDash val="dash"/>
            </a:ln>
          </p:spPr>
          <p:txBody>
            <a:bodyPr wrap="square" lIns="0" tIns="0" rIns="0" bIns="0" rtlCol="0"/>
            <a:lstStyle/>
            <a:p>
              <a:endParaRPr lang="en-GB" noProof="0" dirty="0"/>
            </a:p>
          </p:txBody>
        </p:sp>
        <p:sp>
          <p:nvSpPr>
            <p:cNvPr id="467" name="object 35">
              <a:extLst>
                <a:ext uri="{FF2B5EF4-FFF2-40B4-BE49-F238E27FC236}">
                  <a16:creationId xmlns:a16="http://schemas.microsoft.com/office/drawing/2014/main" id="{2EC90F1E-38D7-F084-162B-C1EC69983A9B}"/>
                </a:ext>
              </a:extLst>
            </p:cNvPr>
            <p:cNvSpPr/>
            <p:nvPr/>
          </p:nvSpPr>
          <p:spPr>
            <a:xfrm>
              <a:off x="3368580" y="1636433"/>
              <a:ext cx="488315" cy="497205"/>
            </a:xfrm>
            <a:custGeom>
              <a:avLst/>
              <a:gdLst/>
              <a:ahLst/>
              <a:cxnLst/>
              <a:rect l="l" t="t" r="r" b="b"/>
              <a:pathLst>
                <a:path w="488314" h="497205">
                  <a:moveTo>
                    <a:pt x="487768" y="0"/>
                  </a:moveTo>
                  <a:lnTo>
                    <a:pt x="438609" y="5069"/>
                  </a:lnTo>
                  <a:lnTo>
                    <a:pt x="390921" y="14622"/>
                  </a:lnTo>
                  <a:lnTo>
                    <a:pt x="344923" y="28441"/>
                  </a:lnTo>
                  <a:lnTo>
                    <a:pt x="300834" y="46307"/>
                  </a:lnTo>
                  <a:lnTo>
                    <a:pt x="258870" y="68003"/>
                  </a:lnTo>
                  <a:lnTo>
                    <a:pt x="219251" y="93309"/>
                  </a:lnTo>
                  <a:lnTo>
                    <a:pt x="182195" y="122008"/>
                  </a:lnTo>
                  <a:lnTo>
                    <a:pt x="147920" y="153882"/>
                  </a:lnTo>
                  <a:lnTo>
                    <a:pt x="116643" y="188713"/>
                  </a:lnTo>
                  <a:lnTo>
                    <a:pt x="88583" y="226282"/>
                  </a:lnTo>
                  <a:lnTo>
                    <a:pt x="63959" y="266371"/>
                  </a:lnTo>
                  <a:lnTo>
                    <a:pt x="42988" y="308763"/>
                  </a:lnTo>
                  <a:lnTo>
                    <a:pt x="25888" y="353239"/>
                  </a:lnTo>
                  <a:lnTo>
                    <a:pt x="12878" y="399580"/>
                  </a:lnTo>
                  <a:lnTo>
                    <a:pt x="4176" y="447570"/>
                  </a:lnTo>
                  <a:lnTo>
                    <a:pt x="0" y="496989"/>
                  </a:lnTo>
                </a:path>
              </a:pathLst>
            </a:custGeom>
            <a:ln w="4762">
              <a:solidFill>
                <a:srgbClr val="666666"/>
              </a:solidFill>
              <a:prstDash val="dash"/>
            </a:ln>
          </p:spPr>
          <p:txBody>
            <a:bodyPr wrap="square" lIns="0" tIns="0" rIns="0" bIns="0" rtlCol="0"/>
            <a:lstStyle/>
            <a:p>
              <a:endParaRPr lang="en-GB" noProof="0" dirty="0"/>
            </a:p>
          </p:txBody>
        </p:sp>
        <p:sp>
          <p:nvSpPr>
            <p:cNvPr id="468" name="object 36">
              <a:extLst>
                <a:ext uri="{FF2B5EF4-FFF2-40B4-BE49-F238E27FC236}">
                  <a16:creationId xmlns:a16="http://schemas.microsoft.com/office/drawing/2014/main" id="{E4B6289A-705C-A5D7-C838-7F91AFF60FA9}"/>
                </a:ext>
              </a:extLst>
            </p:cNvPr>
            <p:cNvSpPr/>
            <p:nvPr/>
          </p:nvSpPr>
          <p:spPr>
            <a:xfrm>
              <a:off x="3369027" y="2181765"/>
              <a:ext cx="497205" cy="488315"/>
            </a:xfrm>
            <a:custGeom>
              <a:avLst/>
              <a:gdLst/>
              <a:ahLst/>
              <a:cxnLst/>
              <a:rect l="l" t="t" r="r" b="b"/>
              <a:pathLst>
                <a:path w="497204" h="488314">
                  <a:moveTo>
                    <a:pt x="0" y="0"/>
                  </a:moveTo>
                  <a:lnTo>
                    <a:pt x="5069" y="49159"/>
                  </a:lnTo>
                  <a:lnTo>
                    <a:pt x="14622" y="96847"/>
                  </a:lnTo>
                  <a:lnTo>
                    <a:pt x="28440" y="142845"/>
                  </a:lnTo>
                  <a:lnTo>
                    <a:pt x="46305" y="186934"/>
                  </a:lnTo>
                  <a:lnTo>
                    <a:pt x="68000" y="228897"/>
                  </a:lnTo>
                  <a:lnTo>
                    <a:pt x="93306" y="268516"/>
                  </a:lnTo>
                  <a:lnTo>
                    <a:pt x="122004" y="305572"/>
                  </a:lnTo>
                  <a:lnTo>
                    <a:pt x="153877" y="339847"/>
                  </a:lnTo>
                  <a:lnTo>
                    <a:pt x="188708" y="371123"/>
                  </a:lnTo>
                  <a:lnTo>
                    <a:pt x="226276" y="399181"/>
                  </a:lnTo>
                  <a:lnTo>
                    <a:pt x="266366" y="423805"/>
                  </a:lnTo>
                  <a:lnTo>
                    <a:pt x="308758" y="444775"/>
                  </a:lnTo>
                  <a:lnTo>
                    <a:pt x="353234" y="461873"/>
                  </a:lnTo>
                  <a:lnTo>
                    <a:pt x="399577" y="474881"/>
                  </a:lnTo>
                  <a:lnTo>
                    <a:pt x="447568" y="483582"/>
                  </a:lnTo>
                  <a:lnTo>
                    <a:pt x="496989" y="487756"/>
                  </a:lnTo>
                </a:path>
              </a:pathLst>
            </a:custGeom>
            <a:ln w="4762">
              <a:solidFill>
                <a:srgbClr val="666666"/>
              </a:solidFill>
              <a:prstDash val="dash"/>
            </a:ln>
          </p:spPr>
          <p:txBody>
            <a:bodyPr wrap="square" lIns="0" tIns="0" rIns="0" bIns="0" rtlCol="0"/>
            <a:lstStyle/>
            <a:p>
              <a:endParaRPr lang="en-GB" noProof="0" dirty="0"/>
            </a:p>
          </p:txBody>
        </p:sp>
        <p:sp>
          <p:nvSpPr>
            <p:cNvPr id="469" name="object 37">
              <a:extLst>
                <a:ext uri="{FF2B5EF4-FFF2-40B4-BE49-F238E27FC236}">
                  <a16:creationId xmlns:a16="http://schemas.microsoft.com/office/drawing/2014/main" id="{C5F303B5-268A-6899-B473-44CFAE0893A6}"/>
                </a:ext>
              </a:extLst>
            </p:cNvPr>
            <p:cNvSpPr/>
            <p:nvPr/>
          </p:nvSpPr>
          <p:spPr>
            <a:xfrm>
              <a:off x="3368221" y="1635646"/>
              <a:ext cx="1034415" cy="1034415"/>
            </a:xfrm>
            <a:custGeom>
              <a:avLst/>
              <a:gdLst/>
              <a:ahLst/>
              <a:cxnLst/>
              <a:rect l="l" t="t" r="r" b="b"/>
              <a:pathLst>
                <a:path w="1034414" h="1034414">
                  <a:moveTo>
                    <a:pt x="1034161" y="526783"/>
                  </a:moveTo>
                  <a:lnTo>
                    <a:pt x="1034224" y="523570"/>
                  </a:lnTo>
                  <a:lnTo>
                    <a:pt x="1034249" y="520344"/>
                  </a:lnTo>
                  <a:lnTo>
                    <a:pt x="1034249" y="517105"/>
                  </a:lnTo>
                  <a:lnTo>
                    <a:pt x="1034249" y="513880"/>
                  </a:lnTo>
                  <a:lnTo>
                    <a:pt x="1034224" y="510654"/>
                  </a:lnTo>
                  <a:lnTo>
                    <a:pt x="1034161" y="507453"/>
                  </a:lnTo>
                </a:path>
                <a:path w="1034414" h="1034414">
                  <a:moveTo>
                    <a:pt x="526796" y="76"/>
                  </a:moveTo>
                  <a:lnTo>
                    <a:pt x="523582" y="12"/>
                  </a:lnTo>
                  <a:lnTo>
                    <a:pt x="520357" y="0"/>
                  </a:lnTo>
                  <a:lnTo>
                    <a:pt x="517131" y="0"/>
                  </a:lnTo>
                  <a:lnTo>
                    <a:pt x="513892" y="0"/>
                  </a:lnTo>
                  <a:lnTo>
                    <a:pt x="510679" y="12"/>
                  </a:lnTo>
                  <a:lnTo>
                    <a:pt x="507453" y="76"/>
                  </a:lnTo>
                </a:path>
                <a:path w="1034414" h="1034414">
                  <a:moveTo>
                    <a:pt x="88" y="507453"/>
                  </a:moveTo>
                  <a:lnTo>
                    <a:pt x="38" y="510654"/>
                  </a:lnTo>
                  <a:lnTo>
                    <a:pt x="0" y="513880"/>
                  </a:lnTo>
                  <a:lnTo>
                    <a:pt x="0" y="517105"/>
                  </a:lnTo>
                  <a:lnTo>
                    <a:pt x="0" y="520344"/>
                  </a:lnTo>
                  <a:lnTo>
                    <a:pt x="38" y="523570"/>
                  </a:lnTo>
                  <a:lnTo>
                    <a:pt x="88" y="526783"/>
                  </a:lnTo>
                </a:path>
                <a:path w="1034414" h="1034414">
                  <a:moveTo>
                    <a:pt x="507453" y="1034148"/>
                  </a:moveTo>
                  <a:lnTo>
                    <a:pt x="510679" y="1034211"/>
                  </a:lnTo>
                  <a:lnTo>
                    <a:pt x="513892" y="1034237"/>
                  </a:lnTo>
                  <a:lnTo>
                    <a:pt x="517131" y="1034237"/>
                  </a:lnTo>
                  <a:lnTo>
                    <a:pt x="520357" y="1034237"/>
                  </a:lnTo>
                  <a:lnTo>
                    <a:pt x="523582" y="1034211"/>
                  </a:lnTo>
                  <a:lnTo>
                    <a:pt x="526796" y="1034148"/>
                  </a:lnTo>
                </a:path>
              </a:pathLst>
            </a:custGeom>
            <a:ln w="4762">
              <a:solidFill>
                <a:srgbClr val="666666"/>
              </a:solidFill>
            </a:ln>
          </p:spPr>
          <p:txBody>
            <a:bodyPr wrap="square" lIns="0" tIns="0" rIns="0" bIns="0" rtlCol="0"/>
            <a:lstStyle/>
            <a:p>
              <a:endParaRPr lang="en-GB" noProof="0" dirty="0"/>
            </a:p>
          </p:txBody>
        </p:sp>
        <p:grpSp>
          <p:nvGrpSpPr>
            <p:cNvPr id="470" name="Gruppo 469">
              <a:extLst>
                <a:ext uri="{FF2B5EF4-FFF2-40B4-BE49-F238E27FC236}">
                  <a16:creationId xmlns:a16="http://schemas.microsoft.com/office/drawing/2014/main" id="{701A4E33-0540-2F46-0FC4-CE120C670C4A}"/>
                </a:ext>
              </a:extLst>
            </p:cNvPr>
            <p:cNvGrpSpPr/>
            <p:nvPr/>
          </p:nvGrpSpPr>
          <p:grpSpPr>
            <a:xfrm>
              <a:off x="3789093" y="2089735"/>
              <a:ext cx="300956" cy="184666"/>
              <a:chOff x="4218260" y="2618381"/>
              <a:chExt cx="300956" cy="184666"/>
            </a:xfrm>
          </p:grpSpPr>
          <p:sp>
            <p:nvSpPr>
              <p:cNvPr id="471" name="Ovale 470">
                <a:extLst>
                  <a:ext uri="{FF2B5EF4-FFF2-40B4-BE49-F238E27FC236}">
                    <a16:creationId xmlns:a16="http://schemas.microsoft.com/office/drawing/2014/main" id="{527945B4-E988-82D8-2000-509ECFDB6CF8}"/>
                  </a:ext>
                </a:extLst>
              </p:cNvPr>
              <p:cNvSpPr/>
              <p:nvPr/>
            </p:nvSpPr>
            <p:spPr>
              <a:xfrm>
                <a:off x="4274950" y="2641493"/>
                <a:ext cx="142786" cy="142786"/>
              </a:xfrm>
              <a:prstGeom prst="ellipse">
                <a:avLst/>
              </a:prstGeom>
              <a:solidFill>
                <a:srgbClr val="AC005B"/>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sz="400" noProof="0" dirty="0"/>
              </a:p>
            </p:txBody>
          </p:sp>
          <p:sp>
            <p:nvSpPr>
              <p:cNvPr id="472" name="CasellaDiTesto 471">
                <a:extLst>
                  <a:ext uri="{FF2B5EF4-FFF2-40B4-BE49-F238E27FC236}">
                    <a16:creationId xmlns:a16="http://schemas.microsoft.com/office/drawing/2014/main" id="{0B429821-3D20-2EB2-DE87-11BC8FFD236E}"/>
                  </a:ext>
                </a:extLst>
              </p:cNvPr>
              <p:cNvSpPr txBox="1"/>
              <p:nvPr/>
            </p:nvSpPr>
            <p:spPr>
              <a:xfrm>
                <a:off x="4218260" y="2618381"/>
                <a:ext cx="300956" cy="184666"/>
              </a:xfrm>
              <a:prstGeom prst="rect">
                <a:avLst/>
              </a:prstGeom>
              <a:noFill/>
            </p:spPr>
            <p:txBody>
              <a:bodyPr wrap="square" rtlCol="0">
                <a:spAutoFit/>
              </a:bodyPr>
              <a:lstStyle/>
              <a:p>
                <a:r>
                  <a:rPr lang="en-GB" sz="600" noProof="0" dirty="0">
                    <a:solidFill>
                      <a:schemeClr val="bg1"/>
                    </a:solidFill>
                  </a:rPr>
                  <a:t>70</a:t>
                </a:r>
              </a:p>
            </p:txBody>
          </p:sp>
        </p:grpSp>
      </p:grpSp>
      <p:pic>
        <p:nvPicPr>
          <p:cNvPr id="92" name="object 59">
            <a:extLst>
              <a:ext uri="{FF2B5EF4-FFF2-40B4-BE49-F238E27FC236}">
                <a16:creationId xmlns:a16="http://schemas.microsoft.com/office/drawing/2014/main" id="{B69F2F8E-FE50-8A77-FB33-52BBFE1B42E2}"/>
              </a:ext>
            </a:extLst>
          </p:cNvPr>
          <p:cNvPicPr/>
          <p:nvPr/>
        </p:nvPicPr>
        <p:blipFill>
          <a:blip r:embed="rId3" cstate="print">
            <a:extLst>
              <a:ext uri="{28A0092B-C50C-407E-A947-70E740481C1C}">
                <a14:useLocalDpi xmlns:a14="http://schemas.microsoft.com/office/drawing/2010/main" val="0"/>
              </a:ext>
            </a:extLst>
          </a:blip>
          <a:srcRect l="29876" t="5298" r="-723" b="7493"/>
          <a:stretch/>
        </p:blipFill>
        <p:spPr>
          <a:xfrm>
            <a:off x="5076056" y="679235"/>
            <a:ext cx="3524702" cy="3864186"/>
          </a:xfrm>
          <a:prstGeom prst="rect">
            <a:avLst/>
          </a:prstGeom>
        </p:spPr>
      </p:pic>
      <p:sp>
        <p:nvSpPr>
          <p:cNvPr id="255" name="object 36">
            <a:extLst>
              <a:ext uri="{FF2B5EF4-FFF2-40B4-BE49-F238E27FC236}">
                <a16:creationId xmlns:a16="http://schemas.microsoft.com/office/drawing/2014/main" id="{7E1EC535-68E2-E6A3-56C9-B7A219D7A646}"/>
              </a:ext>
            </a:extLst>
          </p:cNvPr>
          <p:cNvSpPr txBox="1"/>
          <p:nvPr/>
        </p:nvSpPr>
        <p:spPr>
          <a:xfrm>
            <a:off x="6244914" y="2793940"/>
            <a:ext cx="110467" cy="116815"/>
          </a:xfrm>
          <a:prstGeom prst="rect">
            <a:avLst/>
          </a:prstGeom>
        </p:spPr>
        <p:txBody>
          <a:bodyPr vert="horz" wrap="square" lIns="0" tIns="12700" rIns="0" bIns="0" rtlCol="0">
            <a:spAutoFit/>
          </a:bodyPr>
          <a:lstStyle/>
          <a:p>
            <a:pPr marL="12700">
              <a:lnSpc>
                <a:spcPct val="100000"/>
              </a:lnSpc>
              <a:spcBef>
                <a:spcPts val="100"/>
              </a:spcBef>
            </a:pPr>
            <a:r>
              <a:rPr lang="en-GB" sz="600" b="1" spc="-25" noProof="0" dirty="0">
                <a:solidFill>
                  <a:srgbClr val="FFFFFF"/>
                </a:solidFill>
                <a:latin typeface="Arial"/>
                <a:cs typeface="Arial"/>
              </a:rPr>
              <a:t>12</a:t>
            </a:r>
            <a:endParaRPr lang="en-GB" sz="600" noProof="0" dirty="0">
              <a:latin typeface="Arial"/>
              <a:cs typeface="Arial"/>
            </a:endParaRPr>
          </a:p>
        </p:txBody>
      </p:sp>
      <p:grpSp>
        <p:nvGrpSpPr>
          <p:cNvPr id="257" name="Gruppo 256">
            <a:extLst>
              <a:ext uri="{FF2B5EF4-FFF2-40B4-BE49-F238E27FC236}">
                <a16:creationId xmlns:a16="http://schemas.microsoft.com/office/drawing/2014/main" id="{64BA75EF-974A-4427-AF2F-5920B6D1415A}"/>
              </a:ext>
            </a:extLst>
          </p:cNvPr>
          <p:cNvGrpSpPr/>
          <p:nvPr/>
        </p:nvGrpSpPr>
        <p:grpSpPr>
          <a:xfrm>
            <a:off x="5229361" y="2476727"/>
            <a:ext cx="300895" cy="184629"/>
            <a:chOff x="4218260" y="2618381"/>
            <a:chExt cx="300956" cy="184666"/>
          </a:xfrm>
        </p:grpSpPr>
        <p:sp>
          <p:nvSpPr>
            <p:cNvPr id="258" name="Ovale 257">
              <a:extLst>
                <a:ext uri="{FF2B5EF4-FFF2-40B4-BE49-F238E27FC236}">
                  <a16:creationId xmlns:a16="http://schemas.microsoft.com/office/drawing/2014/main" id="{C0ED27C2-BD50-68C4-5F71-B79CA55B849B}"/>
                </a:ext>
              </a:extLst>
            </p:cNvPr>
            <p:cNvSpPr/>
            <p:nvPr/>
          </p:nvSpPr>
          <p:spPr>
            <a:xfrm>
              <a:off x="4274950" y="2641493"/>
              <a:ext cx="142786" cy="142786"/>
            </a:xfrm>
            <a:prstGeom prst="ellipse">
              <a:avLst/>
            </a:prstGeom>
            <a:solidFill>
              <a:srgbClr val="AC005B"/>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sz="400" noProof="0" dirty="0"/>
            </a:p>
          </p:txBody>
        </p:sp>
        <p:sp>
          <p:nvSpPr>
            <p:cNvPr id="259" name="CasellaDiTesto 258">
              <a:extLst>
                <a:ext uri="{FF2B5EF4-FFF2-40B4-BE49-F238E27FC236}">
                  <a16:creationId xmlns:a16="http://schemas.microsoft.com/office/drawing/2014/main" id="{2EB1C44C-D711-6143-2EF5-A8939A0B0C8F}"/>
                </a:ext>
              </a:extLst>
            </p:cNvPr>
            <p:cNvSpPr txBox="1"/>
            <p:nvPr/>
          </p:nvSpPr>
          <p:spPr>
            <a:xfrm>
              <a:off x="4218260" y="2618381"/>
              <a:ext cx="300956" cy="184666"/>
            </a:xfrm>
            <a:prstGeom prst="rect">
              <a:avLst/>
            </a:prstGeom>
            <a:noFill/>
          </p:spPr>
          <p:txBody>
            <a:bodyPr wrap="square" rtlCol="0">
              <a:spAutoFit/>
            </a:bodyPr>
            <a:lstStyle/>
            <a:p>
              <a:r>
                <a:rPr lang="en-GB" sz="600" noProof="0" dirty="0">
                  <a:solidFill>
                    <a:schemeClr val="bg1"/>
                  </a:solidFill>
                </a:rPr>
                <a:t>62</a:t>
              </a:r>
            </a:p>
          </p:txBody>
        </p:sp>
      </p:grpSp>
      <p:grpSp>
        <p:nvGrpSpPr>
          <p:cNvPr id="260" name="Gruppo 259">
            <a:extLst>
              <a:ext uri="{FF2B5EF4-FFF2-40B4-BE49-F238E27FC236}">
                <a16:creationId xmlns:a16="http://schemas.microsoft.com/office/drawing/2014/main" id="{68BB2E2F-1B96-3085-E4DA-1EBC7A322F0D}"/>
              </a:ext>
            </a:extLst>
          </p:cNvPr>
          <p:cNvGrpSpPr/>
          <p:nvPr/>
        </p:nvGrpSpPr>
        <p:grpSpPr>
          <a:xfrm>
            <a:off x="6156100" y="2737101"/>
            <a:ext cx="300895" cy="184629"/>
            <a:chOff x="4218260" y="2618381"/>
            <a:chExt cx="300956" cy="184666"/>
          </a:xfrm>
        </p:grpSpPr>
        <p:sp>
          <p:nvSpPr>
            <p:cNvPr id="261" name="Ovale 260">
              <a:extLst>
                <a:ext uri="{FF2B5EF4-FFF2-40B4-BE49-F238E27FC236}">
                  <a16:creationId xmlns:a16="http://schemas.microsoft.com/office/drawing/2014/main" id="{35A0D0FB-6911-F4C2-A113-9871E7EAF4F3}"/>
                </a:ext>
              </a:extLst>
            </p:cNvPr>
            <p:cNvSpPr/>
            <p:nvPr/>
          </p:nvSpPr>
          <p:spPr>
            <a:xfrm>
              <a:off x="4274950" y="2641493"/>
              <a:ext cx="142786" cy="142786"/>
            </a:xfrm>
            <a:prstGeom prst="ellipse">
              <a:avLst/>
            </a:prstGeom>
            <a:solidFill>
              <a:srgbClr val="AC005B"/>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sz="400" noProof="0" dirty="0"/>
            </a:p>
          </p:txBody>
        </p:sp>
        <p:sp>
          <p:nvSpPr>
            <p:cNvPr id="262" name="CasellaDiTesto 261">
              <a:extLst>
                <a:ext uri="{FF2B5EF4-FFF2-40B4-BE49-F238E27FC236}">
                  <a16:creationId xmlns:a16="http://schemas.microsoft.com/office/drawing/2014/main" id="{18C2DA35-7E89-82DC-68C6-8B8C85A15189}"/>
                </a:ext>
              </a:extLst>
            </p:cNvPr>
            <p:cNvSpPr txBox="1"/>
            <p:nvPr/>
          </p:nvSpPr>
          <p:spPr>
            <a:xfrm>
              <a:off x="4218260" y="2618381"/>
              <a:ext cx="300956" cy="184666"/>
            </a:xfrm>
            <a:prstGeom prst="rect">
              <a:avLst/>
            </a:prstGeom>
            <a:noFill/>
          </p:spPr>
          <p:txBody>
            <a:bodyPr wrap="square" rtlCol="0">
              <a:spAutoFit/>
            </a:bodyPr>
            <a:lstStyle/>
            <a:p>
              <a:r>
                <a:rPr lang="en-GB" sz="600" noProof="0" dirty="0">
                  <a:solidFill>
                    <a:schemeClr val="bg1"/>
                  </a:solidFill>
                </a:rPr>
                <a:t>62</a:t>
              </a:r>
            </a:p>
          </p:txBody>
        </p:sp>
      </p:grpSp>
      <p:grpSp>
        <p:nvGrpSpPr>
          <p:cNvPr id="263" name="Gruppo 262">
            <a:extLst>
              <a:ext uri="{FF2B5EF4-FFF2-40B4-BE49-F238E27FC236}">
                <a16:creationId xmlns:a16="http://schemas.microsoft.com/office/drawing/2014/main" id="{93E55444-8120-42E2-A705-C76F9EE46B6D}"/>
              </a:ext>
            </a:extLst>
          </p:cNvPr>
          <p:cNvGrpSpPr/>
          <p:nvPr/>
        </p:nvGrpSpPr>
        <p:grpSpPr>
          <a:xfrm>
            <a:off x="6610511" y="2683183"/>
            <a:ext cx="300895" cy="184629"/>
            <a:chOff x="4218260" y="2618381"/>
            <a:chExt cx="300956" cy="184666"/>
          </a:xfrm>
        </p:grpSpPr>
        <p:sp>
          <p:nvSpPr>
            <p:cNvPr id="264" name="Ovale 263">
              <a:extLst>
                <a:ext uri="{FF2B5EF4-FFF2-40B4-BE49-F238E27FC236}">
                  <a16:creationId xmlns:a16="http://schemas.microsoft.com/office/drawing/2014/main" id="{5ABD0ED5-F8E0-ED1D-9445-DD33D5464FBB}"/>
                </a:ext>
              </a:extLst>
            </p:cNvPr>
            <p:cNvSpPr/>
            <p:nvPr/>
          </p:nvSpPr>
          <p:spPr>
            <a:xfrm>
              <a:off x="4274950" y="2641493"/>
              <a:ext cx="142786" cy="142786"/>
            </a:xfrm>
            <a:prstGeom prst="ellipse">
              <a:avLst/>
            </a:prstGeom>
            <a:solidFill>
              <a:srgbClr val="AC005B"/>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sz="400" noProof="0" dirty="0"/>
            </a:p>
          </p:txBody>
        </p:sp>
        <p:sp>
          <p:nvSpPr>
            <p:cNvPr id="265" name="CasellaDiTesto 264">
              <a:extLst>
                <a:ext uri="{FF2B5EF4-FFF2-40B4-BE49-F238E27FC236}">
                  <a16:creationId xmlns:a16="http://schemas.microsoft.com/office/drawing/2014/main" id="{F9AE53D7-F75A-B953-0022-1B49ACBCB1BD}"/>
                </a:ext>
              </a:extLst>
            </p:cNvPr>
            <p:cNvSpPr txBox="1"/>
            <p:nvPr/>
          </p:nvSpPr>
          <p:spPr>
            <a:xfrm>
              <a:off x="4218260" y="2618381"/>
              <a:ext cx="300956" cy="184666"/>
            </a:xfrm>
            <a:prstGeom prst="rect">
              <a:avLst/>
            </a:prstGeom>
            <a:noFill/>
          </p:spPr>
          <p:txBody>
            <a:bodyPr wrap="square" rtlCol="0">
              <a:spAutoFit/>
            </a:bodyPr>
            <a:lstStyle/>
            <a:p>
              <a:r>
                <a:rPr lang="en-GB" sz="600" noProof="0" dirty="0">
                  <a:solidFill>
                    <a:schemeClr val="bg1"/>
                  </a:solidFill>
                </a:rPr>
                <a:t>52</a:t>
              </a:r>
            </a:p>
          </p:txBody>
        </p:sp>
      </p:grpSp>
      <p:grpSp>
        <p:nvGrpSpPr>
          <p:cNvPr id="266" name="Gruppo 265">
            <a:extLst>
              <a:ext uri="{FF2B5EF4-FFF2-40B4-BE49-F238E27FC236}">
                <a16:creationId xmlns:a16="http://schemas.microsoft.com/office/drawing/2014/main" id="{57A2F4EA-79F9-F3D3-E992-DA6EA15E8132}"/>
              </a:ext>
            </a:extLst>
          </p:cNvPr>
          <p:cNvGrpSpPr/>
          <p:nvPr/>
        </p:nvGrpSpPr>
        <p:grpSpPr>
          <a:xfrm>
            <a:off x="7296190" y="2584592"/>
            <a:ext cx="300895" cy="184629"/>
            <a:chOff x="4218260" y="2618381"/>
            <a:chExt cx="300956" cy="184666"/>
          </a:xfrm>
        </p:grpSpPr>
        <p:sp>
          <p:nvSpPr>
            <p:cNvPr id="267" name="Ovale 266">
              <a:extLst>
                <a:ext uri="{FF2B5EF4-FFF2-40B4-BE49-F238E27FC236}">
                  <a16:creationId xmlns:a16="http://schemas.microsoft.com/office/drawing/2014/main" id="{3E1E12D8-7C31-0CC2-F1EF-15CE773FE3EE}"/>
                </a:ext>
              </a:extLst>
            </p:cNvPr>
            <p:cNvSpPr/>
            <p:nvPr/>
          </p:nvSpPr>
          <p:spPr>
            <a:xfrm>
              <a:off x="4274950" y="2641493"/>
              <a:ext cx="142786" cy="142786"/>
            </a:xfrm>
            <a:prstGeom prst="ellipse">
              <a:avLst/>
            </a:prstGeom>
            <a:solidFill>
              <a:srgbClr val="AC005B"/>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sz="400" noProof="0" dirty="0"/>
            </a:p>
          </p:txBody>
        </p:sp>
        <p:sp>
          <p:nvSpPr>
            <p:cNvPr id="268" name="CasellaDiTesto 267">
              <a:extLst>
                <a:ext uri="{FF2B5EF4-FFF2-40B4-BE49-F238E27FC236}">
                  <a16:creationId xmlns:a16="http://schemas.microsoft.com/office/drawing/2014/main" id="{D1204323-58EC-CAD9-4B8C-D4F01DF3F2F3}"/>
                </a:ext>
              </a:extLst>
            </p:cNvPr>
            <p:cNvSpPr txBox="1"/>
            <p:nvPr/>
          </p:nvSpPr>
          <p:spPr>
            <a:xfrm>
              <a:off x="4218260" y="2618381"/>
              <a:ext cx="300956" cy="184666"/>
            </a:xfrm>
            <a:prstGeom prst="rect">
              <a:avLst/>
            </a:prstGeom>
            <a:noFill/>
          </p:spPr>
          <p:txBody>
            <a:bodyPr wrap="square" rtlCol="0">
              <a:spAutoFit/>
            </a:bodyPr>
            <a:lstStyle/>
            <a:p>
              <a:r>
                <a:rPr lang="en-GB" sz="600" noProof="0" dirty="0">
                  <a:solidFill>
                    <a:schemeClr val="bg1"/>
                  </a:solidFill>
                </a:rPr>
                <a:t>40</a:t>
              </a:r>
            </a:p>
          </p:txBody>
        </p:sp>
      </p:grpSp>
      <p:grpSp>
        <p:nvGrpSpPr>
          <p:cNvPr id="269" name="Gruppo 268">
            <a:extLst>
              <a:ext uri="{FF2B5EF4-FFF2-40B4-BE49-F238E27FC236}">
                <a16:creationId xmlns:a16="http://schemas.microsoft.com/office/drawing/2014/main" id="{78D0EB56-9F11-9F39-95B5-5ADC17F91CDB}"/>
              </a:ext>
            </a:extLst>
          </p:cNvPr>
          <p:cNvGrpSpPr/>
          <p:nvPr/>
        </p:nvGrpSpPr>
        <p:grpSpPr>
          <a:xfrm>
            <a:off x="6968848" y="2818440"/>
            <a:ext cx="300895" cy="184629"/>
            <a:chOff x="4208626" y="2620657"/>
            <a:chExt cx="300956" cy="184666"/>
          </a:xfrm>
        </p:grpSpPr>
        <p:sp>
          <p:nvSpPr>
            <p:cNvPr id="270" name="Ovale 269">
              <a:extLst>
                <a:ext uri="{FF2B5EF4-FFF2-40B4-BE49-F238E27FC236}">
                  <a16:creationId xmlns:a16="http://schemas.microsoft.com/office/drawing/2014/main" id="{8683739E-E831-7AFB-A10E-FEF16363F910}"/>
                </a:ext>
              </a:extLst>
            </p:cNvPr>
            <p:cNvSpPr/>
            <p:nvPr/>
          </p:nvSpPr>
          <p:spPr>
            <a:xfrm>
              <a:off x="4274950" y="2641493"/>
              <a:ext cx="142786" cy="142786"/>
            </a:xfrm>
            <a:prstGeom prst="ellipse">
              <a:avLst/>
            </a:prstGeom>
            <a:solidFill>
              <a:srgbClr val="AC005B"/>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sz="400" noProof="0" dirty="0"/>
            </a:p>
          </p:txBody>
        </p:sp>
        <p:sp>
          <p:nvSpPr>
            <p:cNvPr id="271" name="CasellaDiTesto 270">
              <a:extLst>
                <a:ext uri="{FF2B5EF4-FFF2-40B4-BE49-F238E27FC236}">
                  <a16:creationId xmlns:a16="http://schemas.microsoft.com/office/drawing/2014/main" id="{1F8BECD4-C6D6-849D-AE97-D780859A56CB}"/>
                </a:ext>
              </a:extLst>
            </p:cNvPr>
            <p:cNvSpPr txBox="1"/>
            <p:nvPr/>
          </p:nvSpPr>
          <p:spPr>
            <a:xfrm>
              <a:off x="4208626" y="2620657"/>
              <a:ext cx="300956" cy="184666"/>
            </a:xfrm>
            <a:prstGeom prst="rect">
              <a:avLst/>
            </a:prstGeom>
            <a:noFill/>
          </p:spPr>
          <p:txBody>
            <a:bodyPr wrap="square" rtlCol="0">
              <a:spAutoFit/>
            </a:bodyPr>
            <a:lstStyle/>
            <a:p>
              <a:r>
                <a:rPr lang="en-GB" sz="600" noProof="0" dirty="0">
                  <a:solidFill>
                    <a:schemeClr val="bg1"/>
                  </a:solidFill>
                </a:rPr>
                <a:t>58</a:t>
              </a:r>
            </a:p>
          </p:txBody>
        </p:sp>
      </p:grpSp>
      <p:grpSp>
        <p:nvGrpSpPr>
          <p:cNvPr id="272" name="Gruppo 271">
            <a:extLst>
              <a:ext uri="{FF2B5EF4-FFF2-40B4-BE49-F238E27FC236}">
                <a16:creationId xmlns:a16="http://schemas.microsoft.com/office/drawing/2014/main" id="{98369FB9-D65E-7393-EA71-8F554B4AD3DD}"/>
              </a:ext>
            </a:extLst>
          </p:cNvPr>
          <p:cNvGrpSpPr/>
          <p:nvPr/>
        </p:nvGrpSpPr>
        <p:grpSpPr>
          <a:xfrm>
            <a:off x="6875691" y="3035988"/>
            <a:ext cx="300895" cy="184629"/>
            <a:chOff x="4212057" y="2618381"/>
            <a:chExt cx="300956" cy="184666"/>
          </a:xfrm>
        </p:grpSpPr>
        <p:sp>
          <p:nvSpPr>
            <p:cNvPr id="273" name="Ovale 272">
              <a:extLst>
                <a:ext uri="{FF2B5EF4-FFF2-40B4-BE49-F238E27FC236}">
                  <a16:creationId xmlns:a16="http://schemas.microsoft.com/office/drawing/2014/main" id="{DA912047-849E-926C-F5A5-34F64A750EAC}"/>
                </a:ext>
              </a:extLst>
            </p:cNvPr>
            <p:cNvSpPr/>
            <p:nvPr/>
          </p:nvSpPr>
          <p:spPr>
            <a:xfrm>
              <a:off x="4274950" y="2641493"/>
              <a:ext cx="142786" cy="142786"/>
            </a:xfrm>
            <a:prstGeom prst="ellipse">
              <a:avLst/>
            </a:prstGeom>
            <a:solidFill>
              <a:srgbClr val="AC005B"/>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sz="400" noProof="0" dirty="0"/>
            </a:p>
          </p:txBody>
        </p:sp>
        <p:sp>
          <p:nvSpPr>
            <p:cNvPr id="274" name="CasellaDiTesto 273">
              <a:extLst>
                <a:ext uri="{FF2B5EF4-FFF2-40B4-BE49-F238E27FC236}">
                  <a16:creationId xmlns:a16="http://schemas.microsoft.com/office/drawing/2014/main" id="{B15D3909-155A-12D1-97F4-3A68ECA31DFF}"/>
                </a:ext>
              </a:extLst>
            </p:cNvPr>
            <p:cNvSpPr txBox="1"/>
            <p:nvPr/>
          </p:nvSpPr>
          <p:spPr>
            <a:xfrm>
              <a:off x="4212057" y="2618381"/>
              <a:ext cx="300956" cy="184666"/>
            </a:xfrm>
            <a:prstGeom prst="rect">
              <a:avLst/>
            </a:prstGeom>
            <a:noFill/>
          </p:spPr>
          <p:txBody>
            <a:bodyPr wrap="square" rtlCol="0">
              <a:spAutoFit/>
            </a:bodyPr>
            <a:lstStyle/>
            <a:p>
              <a:r>
                <a:rPr lang="en-GB" sz="600" noProof="0" dirty="0">
                  <a:solidFill>
                    <a:schemeClr val="bg1"/>
                  </a:solidFill>
                </a:rPr>
                <a:t>65</a:t>
              </a:r>
            </a:p>
          </p:txBody>
        </p:sp>
      </p:grpSp>
      <p:grpSp>
        <p:nvGrpSpPr>
          <p:cNvPr id="275" name="Gruppo 274">
            <a:extLst>
              <a:ext uri="{FF2B5EF4-FFF2-40B4-BE49-F238E27FC236}">
                <a16:creationId xmlns:a16="http://schemas.microsoft.com/office/drawing/2014/main" id="{286668C6-1249-FF6A-C4D3-89A9B7728BFA}"/>
              </a:ext>
            </a:extLst>
          </p:cNvPr>
          <p:cNvGrpSpPr/>
          <p:nvPr/>
        </p:nvGrpSpPr>
        <p:grpSpPr>
          <a:xfrm>
            <a:off x="7623394" y="2248939"/>
            <a:ext cx="300895" cy="184629"/>
            <a:chOff x="4218260" y="2618381"/>
            <a:chExt cx="300956" cy="184666"/>
          </a:xfrm>
        </p:grpSpPr>
        <p:sp>
          <p:nvSpPr>
            <p:cNvPr id="276" name="Ovale 275">
              <a:extLst>
                <a:ext uri="{FF2B5EF4-FFF2-40B4-BE49-F238E27FC236}">
                  <a16:creationId xmlns:a16="http://schemas.microsoft.com/office/drawing/2014/main" id="{53756749-61C8-F9BE-EA74-0F665C87A040}"/>
                </a:ext>
              </a:extLst>
            </p:cNvPr>
            <p:cNvSpPr/>
            <p:nvPr/>
          </p:nvSpPr>
          <p:spPr>
            <a:xfrm>
              <a:off x="4274950" y="2641493"/>
              <a:ext cx="142786" cy="142786"/>
            </a:xfrm>
            <a:prstGeom prst="ellipse">
              <a:avLst/>
            </a:prstGeom>
            <a:solidFill>
              <a:srgbClr val="AC005B"/>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sz="400" noProof="0" dirty="0"/>
            </a:p>
          </p:txBody>
        </p:sp>
        <p:sp>
          <p:nvSpPr>
            <p:cNvPr id="277" name="CasellaDiTesto 276">
              <a:extLst>
                <a:ext uri="{FF2B5EF4-FFF2-40B4-BE49-F238E27FC236}">
                  <a16:creationId xmlns:a16="http://schemas.microsoft.com/office/drawing/2014/main" id="{40CB7E52-2C1B-7E0D-08DA-92A53D2F7A77}"/>
                </a:ext>
              </a:extLst>
            </p:cNvPr>
            <p:cNvSpPr txBox="1"/>
            <p:nvPr/>
          </p:nvSpPr>
          <p:spPr>
            <a:xfrm>
              <a:off x="4218260" y="2618381"/>
              <a:ext cx="300956" cy="184666"/>
            </a:xfrm>
            <a:prstGeom prst="rect">
              <a:avLst/>
            </a:prstGeom>
            <a:noFill/>
          </p:spPr>
          <p:txBody>
            <a:bodyPr wrap="square" rtlCol="0">
              <a:spAutoFit/>
            </a:bodyPr>
            <a:lstStyle/>
            <a:p>
              <a:r>
                <a:rPr lang="en-GB" sz="600" noProof="0" dirty="0">
                  <a:solidFill>
                    <a:schemeClr val="bg1"/>
                  </a:solidFill>
                </a:rPr>
                <a:t>53</a:t>
              </a:r>
            </a:p>
          </p:txBody>
        </p:sp>
      </p:grpSp>
      <p:grpSp>
        <p:nvGrpSpPr>
          <p:cNvPr id="278" name="Gruppo 277">
            <a:extLst>
              <a:ext uri="{FF2B5EF4-FFF2-40B4-BE49-F238E27FC236}">
                <a16:creationId xmlns:a16="http://schemas.microsoft.com/office/drawing/2014/main" id="{3AA2423C-D9CF-DF47-648A-BDDD00ED00BD}"/>
              </a:ext>
            </a:extLst>
          </p:cNvPr>
          <p:cNvGrpSpPr/>
          <p:nvPr/>
        </p:nvGrpSpPr>
        <p:grpSpPr>
          <a:xfrm>
            <a:off x="7735914" y="2062847"/>
            <a:ext cx="300895" cy="184629"/>
            <a:chOff x="4218260" y="2618381"/>
            <a:chExt cx="300956" cy="184666"/>
          </a:xfrm>
        </p:grpSpPr>
        <p:sp>
          <p:nvSpPr>
            <p:cNvPr id="279" name="Ovale 278">
              <a:extLst>
                <a:ext uri="{FF2B5EF4-FFF2-40B4-BE49-F238E27FC236}">
                  <a16:creationId xmlns:a16="http://schemas.microsoft.com/office/drawing/2014/main" id="{7BE7800A-493A-5B02-E830-1E26A6FCF7FC}"/>
                </a:ext>
              </a:extLst>
            </p:cNvPr>
            <p:cNvSpPr/>
            <p:nvPr/>
          </p:nvSpPr>
          <p:spPr>
            <a:xfrm>
              <a:off x="4274950" y="2641493"/>
              <a:ext cx="142786" cy="142786"/>
            </a:xfrm>
            <a:prstGeom prst="ellipse">
              <a:avLst/>
            </a:prstGeom>
            <a:solidFill>
              <a:srgbClr val="AC005B"/>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sz="400" noProof="0" dirty="0"/>
            </a:p>
          </p:txBody>
        </p:sp>
        <p:sp>
          <p:nvSpPr>
            <p:cNvPr id="280" name="CasellaDiTesto 279">
              <a:extLst>
                <a:ext uri="{FF2B5EF4-FFF2-40B4-BE49-F238E27FC236}">
                  <a16:creationId xmlns:a16="http://schemas.microsoft.com/office/drawing/2014/main" id="{E417F6CD-55D5-3974-659E-00AF07CAB6A0}"/>
                </a:ext>
              </a:extLst>
            </p:cNvPr>
            <p:cNvSpPr txBox="1"/>
            <p:nvPr/>
          </p:nvSpPr>
          <p:spPr>
            <a:xfrm>
              <a:off x="4218260" y="2618381"/>
              <a:ext cx="300956" cy="184666"/>
            </a:xfrm>
            <a:prstGeom prst="rect">
              <a:avLst/>
            </a:prstGeom>
            <a:noFill/>
          </p:spPr>
          <p:txBody>
            <a:bodyPr wrap="square" rtlCol="0">
              <a:spAutoFit/>
            </a:bodyPr>
            <a:lstStyle/>
            <a:p>
              <a:r>
                <a:rPr lang="en-GB" sz="600" noProof="0" dirty="0">
                  <a:solidFill>
                    <a:schemeClr val="bg1"/>
                  </a:solidFill>
                </a:rPr>
                <a:t>47</a:t>
              </a:r>
            </a:p>
          </p:txBody>
        </p:sp>
      </p:grpSp>
      <p:grpSp>
        <p:nvGrpSpPr>
          <p:cNvPr id="281" name="Gruppo 280">
            <a:extLst>
              <a:ext uri="{FF2B5EF4-FFF2-40B4-BE49-F238E27FC236}">
                <a16:creationId xmlns:a16="http://schemas.microsoft.com/office/drawing/2014/main" id="{BD1895BB-6669-51D3-3C36-035CD588D764}"/>
              </a:ext>
            </a:extLst>
          </p:cNvPr>
          <p:cNvGrpSpPr/>
          <p:nvPr/>
        </p:nvGrpSpPr>
        <p:grpSpPr>
          <a:xfrm>
            <a:off x="7784902" y="1883677"/>
            <a:ext cx="300895" cy="184629"/>
            <a:chOff x="4218260" y="2618381"/>
            <a:chExt cx="300956" cy="184666"/>
          </a:xfrm>
        </p:grpSpPr>
        <p:sp>
          <p:nvSpPr>
            <p:cNvPr id="282" name="Ovale 281">
              <a:extLst>
                <a:ext uri="{FF2B5EF4-FFF2-40B4-BE49-F238E27FC236}">
                  <a16:creationId xmlns:a16="http://schemas.microsoft.com/office/drawing/2014/main" id="{ED60224E-59AF-110F-D9E3-A46DA5B91CED}"/>
                </a:ext>
              </a:extLst>
            </p:cNvPr>
            <p:cNvSpPr/>
            <p:nvPr/>
          </p:nvSpPr>
          <p:spPr>
            <a:xfrm>
              <a:off x="4274950" y="2641493"/>
              <a:ext cx="142786" cy="142786"/>
            </a:xfrm>
            <a:prstGeom prst="ellipse">
              <a:avLst/>
            </a:prstGeom>
            <a:solidFill>
              <a:srgbClr val="AC005B"/>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sz="400" noProof="0" dirty="0"/>
            </a:p>
          </p:txBody>
        </p:sp>
        <p:sp>
          <p:nvSpPr>
            <p:cNvPr id="283" name="CasellaDiTesto 282">
              <a:extLst>
                <a:ext uri="{FF2B5EF4-FFF2-40B4-BE49-F238E27FC236}">
                  <a16:creationId xmlns:a16="http://schemas.microsoft.com/office/drawing/2014/main" id="{A732B444-3122-6034-98B6-F39D0A00DE28}"/>
                </a:ext>
              </a:extLst>
            </p:cNvPr>
            <p:cNvSpPr txBox="1"/>
            <p:nvPr/>
          </p:nvSpPr>
          <p:spPr>
            <a:xfrm>
              <a:off x="4218260" y="2618381"/>
              <a:ext cx="300956" cy="184666"/>
            </a:xfrm>
            <a:prstGeom prst="rect">
              <a:avLst/>
            </a:prstGeom>
            <a:noFill/>
          </p:spPr>
          <p:txBody>
            <a:bodyPr wrap="square" rtlCol="0">
              <a:spAutoFit/>
            </a:bodyPr>
            <a:lstStyle/>
            <a:p>
              <a:r>
                <a:rPr lang="en-GB" sz="600" noProof="0" dirty="0">
                  <a:solidFill>
                    <a:schemeClr val="bg1"/>
                  </a:solidFill>
                </a:rPr>
                <a:t>56</a:t>
              </a:r>
            </a:p>
          </p:txBody>
        </p:sp>
      </p:grpSp>
      <p:grpSp>
        <p:nvGrpSpPr>
          <p:cNvPr id="284" name="Gruppo 283">
            <a:extLst>
              <a:ext uri="{FF2B5EF4-FFF2-40B4-BE49-F238E27FC236}">
                <a16:creationId xmlns:a16="http://schemas.microsoft.com/office/drawing/2014/main" id="{B0841343-0B45-2D8A-D2EE-44730AD34227}"/>
              </a:ext>
            </a:extLst>
          </p:cNvPr>
          <p:cNvGrpSpPr/>
          <p:nvPr/>
        </p:nvGrpSpPr>
        <p:grpSpPr>
          <a:xfrm>
            <a:off x="7098945" y="1383467"/>
            <a:ext cx="300895" cy="184629"/>
            <a:chOff x="4218260" y="2618381"/>
            <a:chExt cx="300956" cy="184666"/>
          </a:xfrm>
        </p:grpSpPr>
        <p:sp>
          <p:nvSpPr>
            <p:cNvPr id="285" name="Ovale 284">
              <a:extLst>
                <a:ext uri="{FF2B5EF4-FFF2-40B4-BE49-F238E27FC236}">
                  <a16:creationId xmlns:a16="http://schemas.microsoft.com/office/drawing/2014/main" id="{58474424-8209-D181-ABB4-48127C4C53DF}"/>
                </a:ext>
              </a:extLst>
            </p:cNvPr>
            <p:cNvSpPr/>
            <p:nvPr/>
          </p:nvSpPr>
          <p:spPr>
            <a:xfrm>
              <a:off x="4274950" y="2641493"/>
              <a:ext cx="142786" cy="142786"/>
            </a:xfrm>
            <a:prstGeom prst="ellipse">
              <a:avLst/>
            </a:prstGeom>
            <a:solidFill>
              <a:srgbClr val="AC005B"/>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sz="400" noProof="0" dirty="0"/>
            </a:p>
          </p:txBody>
        </p:sp>
        <p:sp>
          <p:nvSpPr>
            <p:cNvPr id="286" name="CasellaDiTesto 285">
              <a:extLst>
                <a:ext uri="{FF2B5EF4-FFF2-40B4-BE49-F238E27FC236}">
                  <a16:creationId xmlns:a16="http://schemas.microsoft.com/office/drawing/2014/main" id="{E432EE08-8790-7E11-3464-AEE560D4589D}"/>
                </a:ext>
              </a:extLst>
            </p:cNvPr>
            <p:cNvSpPr txBox="1"/>
            <p:nvPr/>
          </p:nvSpPr>
          <p:spPr>
            <a:xfrm>
              <a:off x="4218260" y="2618381"/>
              <a:ext cx="300956" cy="184666"/>
            </a:xfrm>
            <a:prstGeom prst="rect">
              <a:avLst/>
            </a:prstGeom>
            <a:noFill/>
          </p:spPr>
          <p:txBody>
            <a:bodyPr wrap="square" rtlCol="0">
              <a:spAutoFit/>
            </a:bodyPr>
            <a:lstStyle/>
            <a:p>
              <a:r>
                <a:rPr lang="en-GB" sz="600" noProof="0" dirty="0">
                  <a:solidFill>
                    <a:schemeClr val="bg1"/>
                  </a:solidFill>
                </a:rPr>
                <a:t>77</a:t>
              </a:r>
            </a:p>
          </p:txBody>
        </p:sp>
      </p:grpSp>
      <p:grpSp>
        <p:nvGrpSpPr>
          <p:cNvPr id="287" name="Gruppo 286">
            <a:extLst>
              <a:ext uri="{FF2B5EF4-FFF2-40B4-BE49-F238E27FC236}">
                <a16:creationId xmlns:a16="http://schemas.microsoft.com/office/drawing/2014/main" id="{8DB41DCD-EFEA-4924-4CDF-0387F2326A2F}"/>
              </a:ext>
            </a:extLst>
          </p:cNvPr>
          <p:cNvGrpSpPr/>
          <p:nvPr/>
        </p:nvGrpSpPr>
        <p:grpSpPr>
          <a:xfrm>
            <a:off x="7818336" y="1193579"/>
            <a:ext cx="300895" cy="184629"/>
            <a:chOff x="4218260" y="2618381"/>
            <a:chExt cx="300956" cy="184666"/>
          </a:xfrm>
        </p:grpSpPr>
        <p:sp>
          <p:nvSpPr>
            <p:cNvPr id="288" name="Ovale 287">
              <a:extLst>
                <a:ext uri="{FF2B5EF4-FFF2-40B4-BE49-F238E27FC236}">
                  <a16:creationId xmlns:a16="http://schemas.microsoft.com/office/drawing/2014/main" id="{9AF0C9C4-1BFD-AF3A-98BA-EE1704E43257}"/>
                </a:ext>
              </a:extLst>
            </p:cNvPr>
            <p:cNvSpPr/>
            <p:nvPr/>
          </p:nvSpPr>
          <p:spPr>
            <a:xfrm>
              <a:off x="4274950" y="2641493"/>
              <a:ext cx="142786" cy="142786"/>
            </a:xfrm>
            <a:prstGeom prst="ellipse">
              <a:avLst/>
            </a:prstGeom>
            <a:solidFill>
              <a:srgbClr val="AC005B"/>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sz="400" noProof="0" dirty="0"/>
            </a:p>
          </p:txBody>
        </p:sp>
        <p:sp>
          <p:nvSpPr>
            <p:cNvPr id="289" name="CasellaDiTesto 288">
              <a:extLst>
                <a:ext uri="{FF2B5EF4-FFF2-40B4-BE49-F238E27FC236}">
                  <a16:creationId xmlns:a16="http://schemas.microsoft.com/office/drawing/2014/main" id="{9B7179AC-48F4-9BD8-CC16-507B02ECB0FF}"/>
                </a:ext>
              </a:extLst>
            </p:cNvPr>
            <p:cNvSpPr txBox="1"/>
            <p:nvPr/>
          </p:nvSpPr>
          <p:spPr>
            <a:xfrm>
              <a:off x="4218260" y="2618381"/>
              <a:ext cx="300956" cy="184666"/>
            </a:xfrm>
            <a:prstGeom prst="rect">
              <a:avLst/>
            </a:prstGeom>
            <a:noFill/>
          </p:spPr>
          <p:txBody>
            <a:bodyPr wrap="square" rtlCol="0">
              <a:spAutoFit/>
            </a:bodyPr>
            <a:lstStyle/>
            <a:p>
              <a:r>
                <a:rPr lang="en-GB" sz="600" noProof="0" dirty="0">
                  <a:solidFill>
                    <a:schemeClr val="bg1"/>
                  </a:solidFill>
                </a:rPr>
                <a:t>75</a:t>
              </a:r>
            </a:p>
          </p:txBody>
        </p:sp>
      </p:grpSp>
      <p:grpSp>
        <p:nvGrpSpPr>
          <p:cNvPr id="293" name="Gruppo 292">
            <a:extLst>
              <a:ext uri="{FF2B5EF4-FFF2-40B4-BE49-F238E27FC236}">
                <a16:creationId xmlns:a16="http://schemas.microsoft.com/office/drawing/2014/main" id="{245D1A14-6218-C248-06E6-A47379A08F91}"/>
              </a:ext>
            </a:extLst>
          </p:cNvPr>
          <p:cNvGrpSpPr/>
          <p:nvPr/>
        </p:nvGrpSpPr>
        <p:grpSpPr>
          <a:xfrm>
            <a:off x="7051587" y="3300929"/>
            <a:ext cx="300895" cy="184629"/>
            <a:chOff x="4218260" y="2618381"/>
            <a:chExt cx="300956" cy="184666"/>
          </a:xfrm>
        </p:grpSpPr>
        <p:sp>
          <p:nvSpPr>
            <p:cNvPr id="294" name="Ovale 293">
              <a:extLst>
                <a:ext uri="{FF2B5EF4-FFF2-40B4-BE49-F238E27FC236}">
                  <a16:creationId xmlns:a16="http://schemas.microsoft.com/office/drawing/2014/main" id="{515D0C2A-A911-C023-B55D-79A6471A0D6D}"/>
                </a:ext>
              </a:extLst>
            </p:cNvPr>
            <p:cNvSpPr/>
            <p:nvPr/>
          </p:nvSpPr>
          <p:spPr>
            <a:xfrm>
              <a:off x="4274950" y="2641493"/>
              <a:ext cx="142786" cy="142786"/>
            </a:xfrm>
            <a:prstGeom prst="ellipse">
              <a:avLst/>
            </a:prstGeom>
            <a:solidFill>
              <a:srgbClr val="AC005B"/>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sz="400" noProof="0" dirty="0"/>
            </a:p>
          </p:txBody>
        </p:sp>
        <p:sp>
          <p:nvSpPr>
            <p:cNvPr id="295" name="CasellaDiTesto 294">
              <a:extLst>
                <a:ext uri="{FF2B5EF4-FFF2-40B4-BE49-F238E27FC236}">
                  <a16:creationId xmlns:a16="http://schemas.microsoft.com/office/drawing/2014/main" id="{0AAC1C43-25D2-2104-9CBA-4B4855DE8197}"/>
                </a:ext>
              </a:extLst>
            </p:cNvPr>
            <p:cNvSpPr txBox="1"/>
            <p:nvPr/>
          </p:nvSpPr>
          <p:spPr>
            <a:xfrm>
              <a:off x="4218260" y="2618381"/>
              <a:ext cx="300956" cy="184666"/>
            </a:xfrm>
            <a:prstGeom prst="rect">
              <a:avLst/>
            </a:prstGeom>
            <a:noFill/>
          </p:spPr>
          <p:txBody>
            <a:bodyPr wrap="square" rtlCol="0">
              <a:spAutoFit/>
            </a:bodyPr>
            <a:lstStyle/>
            <a:p>
              <a:r>
                <a:rPr lang="en-GB" sz="600" noProof="0" dirty="0">
                  <a:solidFill>
                    <a:schemeClr val="bg1"/>
                  </a:solidFill>
                </a:rPr>
                <a:t>62</a:t>
              </a:r>
            </a:p>
          </p:txBody>
        </p:sp>
      </p:grpSp>
      <p:grpSp>
        <p:nvGrpSpPr>
          <p:cNvPr id="296" name="Gruppo 295">
            <a:extLst>
              <a:ext uri="{FF2B5EF4-FFF2-40B4-BE49-F238E27FC236}">
                <a16:creationId xmlns:a16="http://schemas.microsoft.com/office/drawing/2014/main" id="{AB5D80B9-B4D1-F707-F5CA-5E9813D2B843}"/>
              </a:ext>
            </a:extLst>
          </p:cNvPr>
          <p:cNvGrpSpPr/>
          <p:nvPr/>
        </p:nvGrpSpPr>
        <p:grpSpPr>
          <a:xfrm>
            <a:off x="6674157" y="1421300"/>
            <a:ext cx="300895" cy="184629"/>
            <a:chOff x="4218260" y="2618381"/>
            <a:chExt cx="300956" cy="184666"/>
          </a:xfrm>
        </p:grpSpPr>
        <p:sp>
          <p:nvSpPr>
            <p:cNvPr id="297" name="Ovale 296">
              <a:extLst>
                <a:ext uri="{FF2B5EF4-FFF2-40B4-BE49-F238E27FC236}">
                  <a16:creationId xmlns:a16="http://schemas.microsoft.com/office/drawing/2014/main" id="{E43AE5F5-17C2-A7EA-7FB2-8D58E3666B44}"/>
                </a:ext>
              </a:extLst>
            </p:cNvPr>
            <p:cNvSpPr/>
            <p:nvPr/>
          </p:nvSpPr>
          <p:spPr>
            <a:xfrm>
              <a:off x="4274950" y="2641493"/>
              <a:ext cx="142786" cy="142786"/>
            </a:xfrm>
            <a:prstGeom prst="ellipse">
              <a:avLst/>
            </a:prstGeom>
            <a:solidFill>
              <a:srgbClr val="AC005B"/>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sz="400" noProof="0" dirty="0"/>
            </a:p>
          </p:txBody>
        </p:sp>
        <p:sp>
          <p:nvSpPr>
            <p:cNvPr id="298" name="CasellaDiTesto 297">
              <a:extLst>
                <a:ext uri="{FF2B5EF4-FFF2-40B4-BE49-F238E27FC236}">
                  <a16:creationId xmlns:a16="http://schemas.microsoft.com/office/drawing/2014/main" id="{F7B72511-5024-A43D-1589-63951E6B4F13}"/>
                </a:ext>
              </a:extLst>
            </p:cNvPr>
            <p:cNvSpPr txBox="1"/>
            <p:nvPr/>
          </p:nvSpPr>
          <p:spPr>
            <a:xfrm>
              <a:off x="4218260" y="2618381"/>
              <a:ext cx="300956" cy="184666"/>
            </a:xfrm>
            <a:prstGeom prst="rect">
              <a:avLst/>
            </a:prstGeom>
            <a:noFill/>
          </p:spPr>
          <p:txBody>
            <a:bodyPr wrap="square" rtlCol="0">
              <a:spAutoFit/>
            </a:bodyPr>
            <a:lstStyle/>
            <a:p>
              <a:r>
                <a:rPr lang="en-GB" sz="600" noProof="0" dirty="0">
                  <a:solidFill>
                    <a:schemeClr val="bg1"/>
                  </a:solidFill>
                </a:rPr>
                <a:t>80</a:t>
              </a:r>
            </a:p>
          </p:txBody>
        </p:sp>
      </p:grpSp>
      <p:grpSp>
        <p:nvGrpSpPr>
          <p:cNvPr id="299" name="Gruppo 298">
            <a:extLst>
              <a:ext uri="{FF2B5EF4-FFF2-40B4-BE49-F238E27FC236}">
                <a16:creationId xmlns:a16="http://schemas.microsoft.com/office/drawing/2014/main" id="{B34F5A93-320D-8FB7-2519-8F18F34CC1FD}"/>
              </a:ext>
            </a:extLst>
          </p:cNvPr>
          <p:cNvGrpSpPr/>
          <p:nvPr/>
        </p:nvGrpSpPr>
        <p:grpSpPr>
          <a:xfrm>
            <a:off x="7702825" y="3194988"/>
            <a:ext cx="300895" cy="184629"/>
            <a:chOff x="4218260" y="2618381"/>
            <a:chExt cx="300956" cy="184666"/>
          </a:xfrm>
        </p:grpSpPr>
        <p:sp>
          <p:nvSpPr>
            <p:cNvPr id="300" name="Ovale 299">
              <a:extLst>
                <a:ext uri="{FF2B5EF4-FFF2-40B4-BE49-F238E27FC236}">
                  <a16:creationId xmlns:a16="http://schemas.microsoft.com/office/drawing/2014/main" id="{1D7C85B6-DCFE-4F50-E3FD-8F961989BCE7}"/>
                </a:ext>
              </a:extLst>
            </p:cNvPr>
            <p:cNvSpPr/>
            <p:nvPr/>
          </p:nvSpPr>
          <p:spPr>
            <a:xfrm>
              <a:off x="4274950" y="2641493"/>
              <a:ext cx="142786" cy="142786"/>
            </a:xfrm>
            <a:prstGeom prst="ellipse">
              <a:avLst/>
            </a:prstGeom>
            <a:solidFill>
              <a:srgbClr val="AC005B"/>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sz="400" noProof="0" dirty="0"/>
            </a:p>
          </p:txBody>
        </p:sp>
        <p:sp>
          <p:nvSpPr>
            <p:cNvPr id="301" name="CasellaDiTesto 300">
              <a:extLst>
                <a:ext uri="{FF2B5EF4-FFF2-40B4-BE49-F238E27FC236}">
                  <a16:creationId xmlns:a16="http://schemas.microsoft.com/office/drawing/2014/main" id="{2FB192DF-ACF1-0533-A818-D8B77B107D95}"/>
                </a:ext>
              </a:extLst>
            </p:cNvPr>
            <p:cNvSpPr txBox="1"/>
            <p:nvPr/>
          </p:nvSpPr>
          <p:spPr>
            <a:xfrm>
              <a:off x="4218260" y="2618381"/>
              <a:ext cx="300956" cy="184666"/>
            </a:xfrm>
            <a:prstGeom prst="rect">
              <a:avLst/>
            </a:prstGeom>
            <a:noFill/>
          </p:spPr>
          <p:txBody>
            <a:bodyPr wrap="square" rtlCol="0">
              <a:spAutoFit/>
            </a:bodyPr>
            <a:lstStyle/>
            <a:p>
              <a:r>
                <a:rPr lang="en-GB" sz="600" noProof="0" dirty="0">
                  <a:solidFill>
                    <a:schemeClr val="bg1"/>
                  </a:solidFill>
                </a:rPr>
                <a:t>72</a:t>
              </a:r>
            </a:p>
          </p:txBody>
        </p:sp>
      </p:grpSp>
      <p:grpSp>
        <p:nvGrpSpPr>
          <p:cNvPr id="302" name="Gruppo 301">
            <a:extLst>
              <a:ext uri="{FF2B5EF4-FFF2-40B4-BE49-F238E27FC236}">
                <a16:creationId xmlns:a16="http://schemas.microsoft.com/office/drawing/2014/main" id="{9802F6C7-5B86-F004-9657-F53BDD2D368F}"/>
              </a:ext>
            </a:extLst>
          </p:cNvPr>
          <p:cNvGrpSpPr/>
          <p:nvPr/>
        </p:nvGrpSpPr>
        <p:grpSpPr>
          <a:xfrm>
            <a:off x="7731531" y="3483416"/>
            <a:ext cx="300895" cy="184629"/>
            <a:chOff x="4218260" y="2618381"/>
            <a:chExt cx="300956" cy="184666"/>
          </a:xfrm>
        </p:grpSpPr>
        <p:sp>
          <p:nvSpPr>
            <p:cNvPr id="303" name="Ovale 302">
              <a:extLst>
                <a:ext uri="{FF2B5EF4-FFF2-40B4-BE49-F238E27FC236}">
                  <a16:creationId xmlns:a16="http://schemas.microsoft.com/office/drawing/2014/main" id="{94C2C998-A59E-B6FB-C170-CC77D1B8AE1A}"/>
                </a:ext>
              </a:extLst>
            </p:cNvPr>
            <p:cNvSpPr/>
            <p:nvPr/>
          </p:nvSpPr>
          <p:spPr>
            <a:xfrm>
              <a:off x="4274950" y="2641493"/>
              <a:ext cx="142786" cy="142786"/>
            </a:xfrm>
            <a:prstGeom prst="ellipse">
              <a:avLst/>
            </a:prstGeom>
            <a:solidFill>
              <a:srgbClr val="AC005B"/>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sz="400" noProof="0" dirty="0"/>
            </a:p>
          </p:txBody>
        </p:sp>
        <p:sp>
          <p:nvSpPr>
            <p:cNvPr id="304" name="CasellaDiTesto 303">
              <a:extLst>
                <a:ext uri="{FF2B5EF4-FFF2-40B4-BE49-F238E27FC236}">
                  <a16:creationId xmlns:a16="http://schemas.microsoft.com/office/drawing/2014/main" id="{4209FB5A-E8CC-346A-1E45-E4DB92040E0B}"/>
                </a:ext>
              </a:extLst>
            </p:cNvPr>
            <p:cNvSpPr txBox="1"/>
            <p:nvPr/>
          </p:nvSpPr>
          <p:spPr>
            <a:xfrm>
              <a:off x="4218260" y="2618381"/>
              <a:ext cx="300956" cy="184666"/>
            </a:xfrm>
            <a:prstGeom prst="rect">
              <a:avLst/>
            </a:prstGeom>
            <a:noFill/>
          </p:spPr>
          <p:txBody>
            <a:bodyPr wrap="square" rtlCol="0">
              <a:spAutoFit/>
            </a:bodyPr>
            <a:lstStyle/>
            <a:p>
              <a:r>
                <a:rPr lang="en-GB" sz="600" noProof="0" dirty="0">
                  <a:solidFill>
                    <a:schemeClr val="bg1"/>
                  </a:solidFill>
                </a:rPr>
                <a:t>49</a:t>
              </a:r>
            </a:p>
          </p:txBody>
        </p:sp>
      </p:grpSp>
      <p:grpSp>
        <p:nvGrpSpPr>
          <p:cNvPr id="305" name="Gruppo 304">
            <a:extLst>
              <a:ext uri="{FF2B5EF4-FFF2-40B4-BE49-F238E27FC236}">
                <a16:creationId xmlns:a16="http://schemas.microsoft.com/office/drawing/2014/main" id="{5D51151B-7A13-F21B-89D8-2F02489D433D}"/>
              </a:ext>
            </a:extLst>
          </p:cNvPr>
          <p:cNvGrpSpPr/>
          <p:nvPr/>
        </p:nvGrpSpPr>
        <p:grpSpPr>
          <a:xfrm>
            <a:off x="7458609" y="3740922"/>
            <a:ext cx="300895" cy="184629"/>
            <a:chOff x="4218260" y="2618381"/>
            <a:chExt cx="300956" cy="184666"/>
          </a:xfrm>
        </p:grpSpPr>
        <p:sp>
          <p:nvSpPr>
            <p:cNvPr id="306" name="Ovale 305">
              <a:extLst>
                <a:ext uri="{FF2B5EF4-FFF2-40B4-BE49-F238E27FC236}">
                  <a16:creationId xmlns:a16="http://schemas.microsoft.com/office/drawing/2014/main" id="{5CF10D22-E91B-0226-88D5-73425B6A5F45}"/>
                </a:ext>
              </a:extLst>
            </p:cNvPr>
            <p:cNvSpPr/>
            <p:nvPr/>
          </p:nvSpPr>
          <p:spPr>
            <a:xfrm>
              <a:off x="4274950" y="2641493"/>
              <a:ext cx="142786" cy="142786"/>
            </a:xfrm>
            <a:prstGeom prst="ellipse">
              <a:avLst/>
            </a:prstGeom>
            <a:solidFill>
              <a:srgbClr val="AC005B"/>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sz="400" noProof="0" dirty="0"/>
            </a:p>
          </p:txBody>
        </p:sp>
        <p:sp>
          <p:nvSpPr>
            <p:cNvPr id="307" name="CasellaDiTesto 306">
              <a:extLst>
                <a:ext uri="{FF2B5EF4-FFF2-40B4-BE49-F238E27FC236}">
                  <a16:creationId xmlns:a16="http://schemas.microsoft.com/office/drawing/2014/main" id="{194BE24C-7274-0E19-EF20-6F33EC41940B}"/>
                </a:ext>
              </a:extLst>
            </p:cNvPr>
            <p:cNvSpPr txBox="1"/>
            <p:nvPr/>
          </p:nvSpPr>
          <p:spPr>
            <a:xfrm>
              <a:off x="4218260" y="2618381"/>
              <a:ext cx="300956" cy="184666"/>
            </a:xfrm>
            <a:prstGeom prst="rect">
              <a:avLst/>
            </a:prstGeom>
            <a:noFill/>
          </p:spPr>
          <p:txBody>
            <a:bodyPr wrap="square" rtlCol="0">
              <a:spAutoFit/>
            </a:bodyPr>
            <a:lstStyle/>
            <a:p>
              <a:r>
                <a:rPr lang="en-GB" sz="600" noProof="0" dirty="0">
                  <a:solidFill>
                    <a:schemeClr val="bg1"/>
                  </a:solidFill>
                </a:rPr>
                <a:t>60</a:t>
              </a:r>
            </a:p>
          </p:txBody>
        </p:sp>
      </p:grpSp>
      <p:grpSp>
        <p:nvGrpSpPr>
          <p:cNvPr id="308" name="Gruppo 307">
            <a:extLst>
              <a:ext uri="{FF2B5EF4-FFF2-40B4-BE49-F238E27FC236}">
                <a16:creationId xmlns:a16="http://schemas.microsoft.com/office/drawing/2014/main" id="{DF318A32-29D4-46E0-1417-57F40D955E58}"/>
              </a:ext>
            </a:extLst>
          </p:cNvPr>
          <p:cNvGrpSpPr/>
          <p:nvPr/>
        </p:nvGrpSpPr>
        <p:grpSpPr>
          <a:xfrm>
            <a:off x="6698340" y="3409602"/>
            <a:ext cx="300895" cy="184629"/>
            <a:chOff x="4218260" y="2618381"/>
            <a:chExt cx="300956" cy="184666"/>
          </a:xfrm>
        </p:grpSpPr>
        <p:sp>
          <p:nvSpPr>
            <p:cNvPr id="309" name="Ovale 308">
              <a:extLst>
                <a:ext uri="{FF2B5EF4-FFF2-40B4-BE49-F238E27FC236}">
                  <a16:creationId xmlns:a16="http://schemas.microsoft.com/office/drawing/2014/main" id="{7BF8B61B-AFB4-5D45-0BA6-FA9EB017B6A5}"/>
                </a:ext>
              </a:extLst>
            </p:cNvPr>
            <p:cNvSpPr/>
            <p:nvPr/>
          </p:nvSpPr>
          <p:spPr>
            <a:xfrm>
              <a:off x="4274950" y="2641493"/>
              <a:ext cx="142786" cy="142786"/>
            </a:xfrm>
            <a:prstGeom prst="ellipse">
              <a:avLst/>
            </a:prstGeom>
            <a:solidFill>
              <a:srgbClr val="AC005B"/>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sz="400" noProof="0" dirty="0"/>
            </a:p>
          </p:txBody>
        </p:sp>
        <p:sp>
          <p:nvSpPr>
            <p:cNvPr id="310" name="CasellaDiTesto 309">
              <a:extLst>
                <a:ext uri="{FF2B5EF4-FFF2-40B4-BE49-F238E27FC236}">
                  <a16:creationId xmlns:a16="http://schemas.microsoft.com/office/drawing/2014/main" id="{815EFCF1-8A01-6915-DF50-B9EBCC0C452D}"/>
                </a:ext>
              </a:extLst>
            </p:cNvPr>
            <p:cNvSpPr txBox="1"/>
            <p:nvPr/>
          </p:nvSpPr>
          <p:spPr>
            <a:xfrm>
              <a:off x="4218260" y="2618381"/>
              <a:ext cx="300956" cy="184666"/>
            </a:xfrm>
            <a:prstGeom prst="rect">
              <a:avLst/>
            </a:prstGeom>
            <a:noFill/>
          </p:spPr>
          <p:txBody>
            <a:bodyPr wrap="square" rtlCol="0">
              <a:spAutoFit/>
            </a:bodyPr>
            <a:lstStyle/>
            <a:p>
              <a:r>
                <a:rPr lang="en-GB" sz="600" noProof="0" dirty="0">
                  <a:solidFill>
                    <a:schemeClr val="bg1"/>
                  </a:solidFill>
                </a:rPr>
                <a:t>52</a:t>
              </a:r>
            </a:p>
          </p:txBody>
        </p:sp>
      </p:grpSp>
      <p:grpSp>
        <p:nvGrpSpPr>
          <p:cNvPr id="311" name="Gruppo 310">
            <a:extLst>
              <a:ext uri="{FF2B5EF4-FFF2-40B4-BE49-F238E27FC236}">
                <a16:creationId xmlns:a16="http://schemas.microsoft.com/office/drawing/2014/main" id="{EC7AAEA4-7254-C189-BE49-2351BBA2074B}"/>
              </a:ext>
            </a:extLst>
          </p:cNvPr>
          <p:cNvGrpSpPr/>
          <p:nvPr/>
        </p:nvGrpSpPr>
        <p:grpSpPr>
          <a:xfrm>
            <a:off x="5565872" y="3695377"/>
            <a:ext cx="300895" cy="184629"/>
            <a:chOff x="4218260" y="2618381"/>
            <a:chExt cx="300956" cy="184666"/>
          </a:xfrm>
        </p:grpSpPr>
        <p:sp>
          <p:nvSpPr>
            <p:cNvPr id="312" name="Ovale 311">
              <a:extLst>
                <a:ext uri="{FF2B5EF4-FFF2-40B4-BE49-F238E27FC236}">
                  <a16:creationId xmlns:a16="http://schemas.microsoft.com/office/drawing/2014/main" id="{249D43E3-7FB3-7E20-F19C-8CE6866A7BA4}"/>
                </a:ext>
              </a:extLst>
            </p:cNvPr>
            <p:cNvSpPr/>
            <p:nvPr/>
          </p:nvSpPr>
          <p:spPr>
            <a:xfrm>
              <a:off x="4274950" y="2641493"/>
              <a:ext cx="142786" cy="142786"/>
            </a:xfrm>
            <a:prstGeom prst="ellipse">
              <a:avLst/>
            </a:prstGeom>
            <a:solidFill>
              <a:srgbClr val="AC005B"/>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sz="400" noProof="0" dirty="0"/>
            </a:p>
          </p:txBody>
        </p:sp>
        <p:sp>
          <p:nvSpPr>
            <p:cNvPr id="313" name="CasellaDiTesto 312">
              <a:extLst>
                <a:ext uri="{FF2B5EF4-FFF2-40B4-BE49-F238E27FC236}">
                  <a16:creationId xmlns:a16="http://schemas.microsoft.com/office/drawing/2014/main" id="{C1D6B1C6-EE6D-B127-12FA-2F5DB95C1C3F}"/>
                </a:ext>
              </a:extLst>
            </p:cNvPr>
            <p:cNvSpPr txBox="1"/>
            <p:nvPr/>
          </p:nvSpPr>
          <p:spPr>
            <a:xfrm>
              <a:off x="4218260" y="2618381"/>
              <a:ext cx="300956" cy="184666"/>
            </a:xfrm>
            <a:prstGeom prst="rect">
              <a:avLst/>
            </a:prstGeom>
            <a:noFill/>
          </p:spPr>
          <p:txBody>
            <a:bodyPr wrap="square" rtlCol="0">
              <a:spAutoFit/>
            </a:bodyPr>
            <a:lstStyle/>
            <a:p>
              <a:r>
                <a:rPr lang="en-GB" sz="600" noProof="0" dirty="0">
                  <a:solidFill>
                    <a:schemeClr val="bg1"/>
                  </a:solidFill>
                </a:rPr>
                <a:t>54</a:t>
              </a:r>
            </a:p>
          </p:txBody>
        </p:sp>
      </p:grpSp>
      <p:grpSp>
        <p:nvGrpSpPr>
          <p:cNvPr id="314" name="Gruppo 313">
            <a:extLst>
              <a:ext uri="{FF2B5EF4-FFF2-40B4-BE49-F238E27FC236}">
                <a16:creationId xmlns:a16="http://schemas.microsoft.com/office/drawing/2014/main" id="{36BF19B6-EC29-9612-92E8-A41A709C10E1}"/>
              </a:ext>
            </a:extLst>
          </p:cNvPr>
          <p:cNvGrpSpPr/>
          <p:nvPr/>
        </p:nvGrpSpPr>
        <p:grpSpPr>
          <a:xfrm>
            <a:off x="6006597" y="3129215"/>
            <a:ext cx="300895" cy="184629"/>
            <a:chOff x="4218260" y="2618381"/>
            <a:chExt cx="300956" cy="184666"/>
          </a:xfrm>
        </p:grpSpPr>
        <p:sp>
          <p:nvSpPr>
            <p:cNvPr id="315" name="Ovale 314">
              <a:extLst>
                <a:ext uri="{FF2B5EF4-FFF2-40B4-BE49-F238E27FC236}">
                  <a16:creationId xmlns:a16="http://schemas.microsoft.com/office/drawing/2014/main" id="{EF79496F-D89E-9E5E-F345-DCAAEA04AFAD}"/>
                </a:ext>
              </a:extLst>
            </p:cNvPr>
            <p:cNvSpPr/>
            <p:nvPr/>
          </p:nvSpPr>
          <p:spPr>
            <a:xfrm>
              <a:off x="4274950" y="2641493"/>
              <a:ext cx="142786" cy="142786"/>
            </a:xfrm>
            <a:prstGeom prst="ellipse">
              <a:avLst/>
            </a:prstGeom>
            <a:solidFill>
              <a:srgbClr val="AC005B"/>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sz="400" noProof="0" dirty="0"/>
            </a:p>
          </p:txBody>
        </p:sp>
        <p:sp>
          <p:nvSpPr>
            <p:cNvPr id="316" name="CasellaDiTesto 315">
              <a:extLst>
                <a:ext uri="{FF2B5EF4-FFF2-40B4-BE49-F238E27FC236}">
                  <a16:creationId xmlns:a16="http://schemas.microsoft.com/office/drawing/2014/main" id="{09535A2F-7936-AE67-866A-1F21CDF08BBF}"/>
                </a:ext>
              </a:extLst>
            </p:cNvPr>
            <p:cNvSpPr txBox="1"/>
            <p:nvPr/>
          </p:nvSpPr>
          <p:spPr>
            <a:xfrm>
              <a:off x="4218260" y="2618381"/>
              <a:ext cx="300956" cy="184666"/>
            </a:xfrm>
            <a:prstGeom prst="rect">
              <a:avLst/>
            </a:prstGeom>
            <a:noFill/>
          </p:spPr>
          <p:txBody>
            <a:bodyPr wrap="square" rtlCol="0">
              <a:spAutoFit/>
            </a:bodyPr>
            <a:lstStyle/>
            <a:p>
              <a:r>
                <a:rPr lang="en-GB" sz="600" noProof="0" dirty="0">
                  <a:solidFill>
                    <a:schemeClr val="bg1"/>
                  </a:solidFill>
                </a:rPr>
                <a:t>53</a:t>
              </a:r>
            </a:p>
          </p:txBody>
        </p:sp>
      </p:grpSp>
      <p:grpSp>
        <p:nvGrpSpPr>
          <p:cNvPr id="317" name="Gruppo 316">
            <a:extLst>
              <a:ext uri="{FF2B5EF4-FFF2-40B4-BE49-F238E27FC236}">
                <a16:creationId xmlns:a16="http://schemas.microsoft.com/office/drawing/2014/main" id="{3FC231D3-C74B-7808-DFC4-3AB41E5282BF}"/>
              </a:ext>
            </a:extLst>
          </p:cNvPr>
          <p:cNvGrpSpPr/>
          <p:nvPr/>
        </p:nvGrpSpPr>
        <p:grpSpPr>
          <a:xfrm>
            <a:off x="5244893" y="3693050"/>
            <a:ext cx="300895" cy="184629"/>
            <a:chOff x="4218260" y="2618381"/>
            <a:chExt cx="300956" cy="184666"/>
          </a:xfrm>
        </p:grpSpPr>
        <p:sp>
          <p:nvSpPr>
            <p:cNvPr id="318" name="Ovale 317">
              <a:extLst>
                <a:ext uri="{FF2B5EF4-FFF2-40B4-BE49-F238E27FC236}">
                  <a16:creationId xmlns:a16="http://schemas.microsoft.com/office/drawing/2014/main" id="{2F4E6AF1-C78A-3405-6218-C35E1BDEB19B}"/>
                </a:ext>
              </a:extLst>
            </p:cNvPr>
            <p:cNvSpPr/>
            <p:nvPr/>
          </p:nvSpPr>
          <p:spPr>
            <a:xfrm>
              <a:off x="4274950" y="2641493"/>
              <a:ext cx="142786" cy="142786"/>
            </a:xfrm>
            <a:prstGeom prst="ellipse">
              <a:avLst/>
            </a:prstGeom>
            <a:solidFill>
              <a:srgbClr val="AC005B"/>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sz="400" noProof="0" dirty="0"/>
            </a:p>
          </p:txBody>
        </p:sp>
        <p:sp>
          <p:nvSpPr>
            <p:cNvPr id="319" name="CasellaDiTesto 318">
              <a:extLst>
                <a:ext uri="{FF2B5EF4-FFF2-40B4-BE49-F238E27FC236}">
                  <a16:creationId xmlns:a16="http://schemas.microsoft.com/office/drawing/2014/main" id="{71287CC5-F967-577D-1FA3-B034E7DCC7AC}"/>
                </a:ext>
              </a:extLst>
            </p:cNvPr>
            <p:cNvSpPr txBox="1"/>
            <p:nvPr/>
          </p:nvSpPr>
          <p:spPr>
            <a:xfrm>
              <a:off x="4218260" y="2618381"/>
              <a:ext cx="300956" cy="184666"/>
            </a:xfrm>
            <a:prstGeom prst="rect">
              <a:avLst/>
            </a:prstGeom>
            <a:noFill/>
          </p:spPr>
          <p:txBody>
            <a:bodyPr wrap="square" rtlCol="0">
              <a:spAutoFit/>
            </a:bodyPr>
            <a:lstStyle/>
            <a:p>
              <a:r>
                <a:rPr lang="en-GB" sz="600" noProof="0" dirty="0">
                  <a:solidFill>
                    <a:schemeClr val="bg1"/>
                  </a:solidFill>
                </a:rPr>
                <a:t>45</a:t>
              </a:r>
            </a:p>
          </p:txBody>
        </p:sp>
      </p:grpSp>
      <p:grpSp>
        <p:nvGrpSpPr>
          <p:cNvPr id="323" name="Gruppo 322">
            <a:extLst>
              <a:ext uri="{FF2B5EF4-FFF2-40B4-BE49-F238E27FC236}">
                <a16:creationId xmlns:a16="http://schemas.microsoft.com/office/drawing/2014/main" id="{0ABE4B8F-E72E-11CA-8A09-3121093C1C0C}"/>
              </a:ext>
            </a:extLst>
          </p:cNvPr>
          <p:cNvGrpSpPr/>
          <p:nvPr/>
        </p:nvGrpSpPr>
        <p:grpSpPr>
          <a:xfrm>
            <a:off x="7281111" y="3078844"/>
            <a:ext cx="300895" cy="184629"/>
            <a:chOff x="4218260" y="2618381"/>
            <a:chExt cx="300956" cy="184666"/>
          </a:xfrm>
        </p:grpSpPr>
        <p:sp>
          <p:nvSpPr>
            <p:cNvPr id="324" name="Ovale 323">
              <a:extLst>
                <a:ext uri="{FF2B5EF4-FFF2-40B4-BE49-F238E27FC236}">
                  <a16:creationId xmlns:a16="http://schemas.microsoft.com/office/drawing/2014/main" id="{7085A02F-DAEE-02D6-6EAC-9E9A07F29443}"/>
                </a:ext>
              </a:extLst>
            </p:cNvPr>
            <p:cNvSpPr/>
            <p:nvPr/>
          </p:nvSpPr>
          <p:spPr>
            <a:xfrm>
              <a:off x="4274950" y="2641493"/>
              <a:ext cx="142786" cy="142786"/>
            </a:xfrm>
            <a:prstGeom prst="ellipse">
              <a:avLst/>
            </a:prstGeom>
            <a:solidFill>
              <a:srgbClr val="AC005B"/>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sz="400" noProof="0" dirty="0"/>
            </a:p>
          </p:txBody>
        </p:sp>
        <p:sp>
          <p:nvSpPr>
            <p:cNvPr id="325" name="CasellaDiTesto 324">
              <a:extLst>
                <a:ext uri="{FF2B5EF4-FFF2-40B4-BE49-F238E27FC236}">
                  <a16:creationId xmlns:a16="http://schemas.microsoft.com/office/drawing/2014/main" id="{6950A43B-5357-554F-A7CB-554836F05616}"/>
                </a:ext>
              </a:extLst>
            </p:cNvPr>
            <p:cNvSpPr txBox="1"/>
            <p:nvPr/>
          </p:nvSpPr>
          <p:spPr>
            <a:xfrm>
              <a:off x="4218260" y="2618381"/>
              <a:ext cx="300956" cy="184666"/>
            </a:xfrm>
            <a:prstGeom prst="rect">
              <a:avLst/>
            </a:prstGeom>
            <a:noFill/>
          </p:spPr>
          <p:txBody>
            <a:bodyPr wrap="square" rtlCol="0">
              <a:spAutoFit/>
            </a:bodyPr>
            <a:lstStyle/>
            <a:p>
              <a:r>
                <a:rPr lang="en-GB" sz="600" noProof="0" dirty="0">
                  <a:solidFill>
                    <a:schemeClr val="bg1"/>
                  </a:solidFill>
                </a:rPr>
                <a:t>55</a:t>
              </a:r>
            </a:p>
          </p:txBody>
        </p:sp>
      </p:grpSp>
      <p:grpSp>
        <p:nvGrpSpPr>
          <p:cNvPr id="473" name="Gruppo 472">
            <a:extLst>
              <a:ext uri="{FF2B5EF4-FFF2-40B4-BE49-F238E27FC236}">
                <a16:creationId xmlns:a16="http://schemas.microsoft.com/office/drawing/2014/main" id="{5409B452-02C7-F297-1455-39BA59F000B5}"/>
              </a:ext>
            </a:extLst>
          </p:cNvPr>
          <p:cNvGrpSpPr/>
          <p:nvPr/>
        </p:nvGrpSpPr>
        <p:grpSpPr>
          <a:xfrm>
            <a:off x="5935558" y="4091073"/>
            <a:ext cx="792480" cy="792480"/>
            <a:chOff x="3456255" y="4027313"/>
            <a:chExt cx="792480" cy="792480"/>
          </a:xfrm>
        </p:grpSpPr>
        <p:sp>
          <p:nvSpPr>
            <p:cNvPr id="474" name="object 65">
              <a:extLst>
                <a:ext uri="{FF2B5EF4-FFF2-40B4-BE49-F238E27FC236}">
                  <a16:creationId xmlns:a16="http://schemas.microsoft.com/office/drawing/2014/main" id="{8FC210D0-B5E4-EE9B-3C7C-8A1F5374CA1C}"/>
                </a:ext>
              </a:extLst>
            </p:cNvPr>
            <p:cNvSpPr/>
            <p:nvPr/>
          </p:nvSpPr>
          <p:spPr>
            <a:xfrm>
              <a:off x="3584652" y="4194828"/>
              <a:ext cx="9525" cy="0"/>
            </a:xfrm>
            <a:custGeom>
              <a:avLst/>
              <a:gdLst/>
              <a:ahLst/>
              <a:cxnLst/>
              <a:rect l="l" t="t" r="r" b="b"/>
              <a:pathLst>
                <a:path w="9525">
                  <a:moveTo>
                    <a:pt x="0" y="0"/>
                  </a:moveTo>
                  <a:lnTo>
                    <a:pt x="9144" y="0"/>
                  </a:lnTo>
                </a:path>
              </a:pathLst>
            </a:custGeom>
            <a:ln w="4635">
              <a:solidFill>
                <a:srgbClr val="666666"/>
              </a:solidFill>
            </a:ln>
          </p:spPr>
          <p:txBody>
            <a:bodyPr wrap="square" lIns="0" tIns="0" rIns="0" bIns="0" rtlCol="0"/>
            <a:lstStyle/>
            <a:p>
              <a:endParaRPr lang="en-GB" noProof="0" dirty="0"/>
            </a:p>
          </p:txBody>
        </p:sp>
        <p:pic>
          <p:nvPicPr>
            <p:cNvPr id="475" name="object 17">
              <a:extLst>
                <a:ext uri="{FF2B5EF4-FFF2-40B4-BE49-F238E27FC236}">
                  <a16:creationId xmlns:a16="http://schemas.microsoft.com/office/drawing/2014/main" id="{AFE3DC4D-ACA4-FBB7-9349-04F8CA34297D}"/>
                </a:ext>
              </a:extLst>
            </p:cNvPr>
            <p:cNvPicPr/>
            <p:nvPr/>
          </p:nvPicPr>
          <p:blipFill>
            <a:blip r:embed="rId4" cstate="print"/>
            <a:stretch>
              <a:fillRect/>
            </a:stretch>
          </p:blipFill>
          <p:spPr>
            <a:xfrm>
              <a:off x="3506241" y="4174150"/>
              <a:ext cx="644486" cy="510895"/>
            </a:xfrm>
            <a:prstGeom prst="rect">
              <a:avLst/>
            </a:prstGeom>
          </p:spPr>
        </p:pic>
        <p:sp>
          <p:nvSpPr>
            <p:cNvPr id="476" name="object 18">
              <a:extLst>
                <a:ext uri="{FF2B5EF4-FFF2-40B4-BE49-F238E27FC236}">
                  <a16:creationId xmlns:a16="http://schemas.microsoft.com/office/drawing/2014/main" id="{6CAE90BB-2AE8-5D7C-EEA4-6B28D95F18F6}"/>
                </a:ext>
              </a:extLst>
            </p:cNvPr>
            <p:cNvSpPr/>
            <p:nvPr/>
          </p:nvSpPr>
          <p:spPr>
            <a:xfrm>
              <a:off x="3879647" y="4441565"/>
              <a:ext cx="368300" cy="377190"/>
            </a:xfrm>
            <a:custGeom>
              <a:avLst/>
              <a:gdLst/>
              <a:ahLst/>
              <a:cxnLst/>
              <a:rect l="l" t="t" r="r" b="b"/>
              <a:pathLst>
                <a:path w="368300" h="377189">
                  <a:moveTo>
                    <a:pt x="0" y="376745"/>
                  </a:moveTo>
                  <a:lnTo>
                    <a:pt x="49055" y="370302"/>
                  </a:lnTo>
                  <a:lnTo>
                    <a:pt x="96034" y="358057"/>
                  </a:lnTo>
                  <a:lnTo>
                    <a:pt x="140556" y="340390"/>
                  </a:lnTo>
                  <a:lnTo>
                    <a:pt x="182242" y="317681"/>
                  </a:lnTo>
                  <a:lnTo>
                    <a:pt x="220713" y="290309"/>
                  </a:lnTo>
                  <a:lnTo>
                    <a:pt x="255590" y="258652"/>
                  </a:lnTo>
                  <a:lnTo>
                    <a:pt x="286494" y="223092"/>
                  </a:lnTo>
                  <a:lnTo>
                    <a:pt x="313044" y="184006"/>
                  </a:lnTo>
                  <a:lnTo>
                    <a:pt x="334863" y="141775"/>
                  </a:lnTo>
                  <a:lnTo>
                    <a:pt x="351570" y="96777"/>
                  </a:lnTo>
                  <a:lnTo>
                    <a:pt x="362787" y="49392"/>
                  </a:lnTo>
                  <a:lnTo>
                    <a:pt x="368134" y="0"/>
                  </a:lnTo>
                </a:path>
              </a:pathLst>
            </a:custGeom>
            <a:ln w="4635">
              <a:solidFill>
                <a:srgbClr val="666666"/>
              </a:solidFill>
              <a:prstDash val="dash"/>
            </a:ln>
          </p:spPr>
          <p:txBody>
            <a:bodyPr wrap="square" lIns="0" tIns="0" rIns="0" bIns="0" rtlCol="0"/>
            <a:lstStyle/>
            <a:p>
              <a:endParaRPr lang="en-GB" noProof="0" dirty="0"/>
            </a:p>
          </p:txBody>
        </p:sp>
        <p:sp>
          <p:nvSpPr>
            <p:cNvPr id="477" name="object 19">
              <a:extLst>
                <a:ext uri="{FF2B5EF4-FFF2-40B4-BE49-F238E27FC236}">
                  <a16:creationId xmlns:a16="http://schemas.microsoft.com/office/drawing/2014/main" id="{23CAA7B8-6906-4E8D-E7B6-4281387DFF98}"/>
                </a:ext>
              </a:extLst>
            </p:cNvPr>
            <p:cNvSpPr/>
            <p:nvPr/>
          </p:nvSpPr>
          <p:spPr>
            <a:xfrm>
              <a:off x="3870511" y="4027727"/>
              <a:ext cx="377190" cy="368300"/>
            </a:xfrm>
            <a:custGeom>
              <a:avLst/>
              <a:gdLst/>
              <a:ahLst/>
              <a:cxnLst/>
              <a:rect l="l" t="t" r="r" b="b"/>
              <a:pathLst>
                <a:path w="377189" h="368300">
                  <a:moveTo>
                    <a:pt x="376745" y="368134"/>
                  </a:moveTo>
                  <a:lnTo>
                    <a:pt x="370299" y="319079"/>
                  </a:lnTo>
                  <a:lnTo>
                    <a:pt x="358052" y="272100"/>
                  </a:lnTo>
                  <a:lnTo>
                    <a:pt x="340385" y="227578"/>
                  </a:lnTo>
                  <a:lnTo>
                    <a:pt x="317675" y="185892"/>
                  </a:lnTo>
                  <a:lnTo>
                    <a:pt x="290303" y="147421"/>
                  </a:lnTo>
                  <a:lnTo>
                    <a:pt x="258648" y="112544"/>
                  </a:lnTo>
                  <a:lnTo>
                    <a:pt x="223088" y="81640"/>
                  </a:lnTo>
                  <a:lnTo>
                    <a:pt x="184003" y="55090"/>
                  </a:lnTo>
                  <a:lnTo>
                    <a:pt x="141773" y="33271"/>
                  </a:lnTo>
                  <a:lnTo>
                    <a:pt x="96776" y="16564"/>
                  </a:lnTo>
                  <a:lnTo>
                    <a:pt x="49392" y="5347"/>
                  </a:lnTo>
                  <a:lnTo>
                    <a:pt x="0" y="0"/>
                  </a:lnTo>
                </a:path>
              </a:pathLst>
            </a:custGeom>
            <a:ln w="4635">
              <a:solidFill>
                <a:srgbClr val="666666"/>
              </a:solidFill>
              <a:prstDash val="dash"/>
            </a:ln>
          </p:spPr>
          <p:txBody>
            <a:bodyPr wrap="square" lIns="0" tIns="0" rIns="0" bIns="0" rtlCol="0"/>
            <a:lstStyle/>
            <a:p>
              <a:endParaRPr lang="en-GB" noProof="0" dirty="0"/>
            </a:p>
          </p:txBody>
        </p:sp>
        <p:sp>
          <p:nvSpPr>
            <p:cNvPr id="478" name="object 20">
              <a:extLst>
                <a:ext uri="{FF2B5EF4-FFF2-40B4-BE49-F238E27FC236}">
                  <a16:creationId xmlns:a16="http://schemas.microsoft.com/office/drawing/2014/main" id="{5FD7E491-35D8-DAEA-4E3D-330BF8DE64A3}"/>
                </a:ext>
              </a:extLst>
            </p:cNvPr>
            <p:cNvSpPr/>
            <p:nvPr/>
          </p:nvSpPr>
          <p:spPr>
            <a:xfrm>
              <a:off x="3456665" y="4028243"/>
              <a:ext cx="368300" cy="377190"/>
            </a:xfrm>
            <a:custGeom>
              <a:avLst/>
              <a:gdLst/>
              <a:ahLst/>
              <a:cxnLst/>
              <a:rect l="l" t="t" r="r" b="b"/>
              <a:pathLst>
                <a:path w="368300" h="377189">
                  <a:moveTo>
                    <a:pt x="368134" y="0"/>
                  </a:moveTo>
                  <a:lnTo>
                    <a:pt x="319079" y="6446"/>
                  </a:lnTo>
                  <a:lnTo>
                    <a:pt x="272100" y="18692"/>
                  </a:lnTo>
                  <a:lnTo>
                    <a:pt x="227578" y="36360"/>
                  </a:lnTo>
                  <a:lnTo>
                    <a:pt x="185892" y="59070"/>
                  </a:lnTo>
                  <a:lnTo>
                    <a:pt x="147421" y="86442"/>
                  </a:lnTo>
                  <a:lnTo>
                    <a:pt x="112544" y="118098"/>
                  </a:lnTo>
                  <a:lnTo>
                    <a:pt x="81640" y="153659"/>
                  </a:lnTo>
                  <a:lnTo>
                    <a:pt x="55090" y="192745"/>
                  </a:lnTo>
                  <a:lnTo>
                    <a:pt x="33271" y="234977"/>
                  </a:lnTo>
                  <a:lnTo>
                    <a:pt x="16564" y="279976"/>
                  </a:lnTo>
                  <a:lnTo>
                    <a:pt x="5347" y="327363"/>
                  </a:lnTo>
                  <a:lnTo>
                    <a:pt x="0" y="376758"/>
                  </a:lnTo>
                </a:path>
              </a:pathLst>
            </a:custGeom>
            <a:ln w="4635">
              <a:solidFill>
                <a:srgbClr val="666666"/>
              </a:solidFill>
              <a:prstDash val="dash"/>
            </a:ln>
          </p:spPr>
          <p:txBody>
            <a:bodyPr wrap="square" lIns="0" tIns="0" rIns="0" bIns="0" rtlCol="0"/>
            <a:lstStyle/>
            <a:p>
              <a:endParaRPr lang="en-GB" noProof="0" dirty="0"/>
            </a:p>
          </p:txBody>
        </p:sp>
        <p:sp>
          <p:nvSpPr>
            <p:cNvPr id="479" name="object 21">
              <a:extLst>
                <a:ext uri="{FF2B5EF4-FFF2-40B4-BE49-F238E27FC236}">
                  <a16:creationId xmlns:a16="http://schemas.microsoft.com/office/drawing/2014/main" id="{F46525F5-6B39-1BF0-588B-9A2BBA5AEFE8}"/>
                </a:ext>
              </a:extLst>
            </p:cNvPr>
            <p:cNvSpPr/>
            <p:nvPr/>
          </p:nvSpPr>
          <p:spPr>
            <a:xfrm>
              <a:off x="3457191" y="4450705"/>
              <a:ext cx="377190" cy="368300"/>
            </a:xfrm>
            <a:custGeom>
              <a:avLst/>
              <a:gdLst/>
              <a:ahLst/>
              <a:cxnLst/>
              <a:rect l="l" t="t" r="r" b="b"/>
              <a:pathLst>
                <a:path w="377189" h="368300">
                  <a:moveTo>
                    <a:pt x="0" y="0"/>
                  </a:moveTo>
                  <a:lnTo>
                    <a:pt x="6446" y="49053"/>
                  </a:lnTo>
                  <a:lnTo>
                    <a:pt x="18692" y="96029"/>
                  </a:lnTo>
                  <a:lnTo>
                    <a:pt x="36360" y="140550"/>
                  </a:lnTo>
                  <a:lnTo>
                    <a:pt x="59069" y="182236"/>
                  </a:lnTo>
                  <a:lnTo>
                    <a:pt x="86441" y="220707"/>
                  </a:lnTo>
                  <a:lnTo>
                    <a:pt x="118097" y="255584"/>
                  </a:lnTo>
                  <a:lnTo>
                    <a:pt x="153657" y="286487"/>
                  </a:lnTo>
                  <a:lnTo>
                    <a:pt x="192741" y="313038"/>
                  </a:lnTo>
                  <a:lnTo>
                    <a:pt x="234972" y="334856"/>
                  </a:lnTo>
                  <a:lnTo>
                    <a:pt x="279969" y="351562"/>
                  </a:lnTo>
                  <a:lnTo>
                    <a:pt x="327353" y="362777"/>
                  </a:lnTo>
                  <a:lnTo>
                    <a:pt x="376745" y="368122"/>
                  </a:lnTo>
                </a:path>
              </a:pathLst>
            </a:custGeom>
            <a:ln w="4635">
              <a:solidFill>
                <a:srgbClr val="666666"/>
              </a:solidFill>
              <a:prstDash val="dash"/>
            </a:ln>
          </p:spPr>
          <p:txBody>
            <a:bodyPr wrap="square" lIns="0" tIns="0" rIns="0" bIns="0" rtlCol="0"/>
            <a:lstStyle/>
            <a:p>
              <a:endParaRPr lang="en-GB" noProof="0" dirty="0"/>
            </a:p>
          </p:txBody>
        </p:sp>
        <p:sp>
          <p:nvSpPr>
            <p:cNvPr id="480" name="object 22">
              <a:extLst>
                <a:ext uri="{FF2B5EF4-FFF2-40B4-BE49-F238E27FC236}">
                  <a16:creationId xmlns:a16="http://schemas.microsoft.com/office/drawing/2014/main" id="{D1DE5105-7B16-6862-3C91-C6E86E6EA820}"/>
                </a:ext>
              </a:extLst>
            </p:cNvPr>
            <p:cNvSpPr/>
            <p:nvPr/>
          </p:nvSpPr>
          <p:spPr>
            <a:xfrm>
              <a:off x="3456255" y="4027313"/>
              <a:ext cx="792480" cy="792480"/>
            </a:xfrm>
            <a:custGeom>
              <a:avLst/>
              <a:gdLst/>
              <a:ahLst/>
              <a:cxnLst/>
              <a:rect l="l" t="t" r="r" b="b"/>
              <a:pathLst>
                <a:path w="792479" h="792479">
                  <a:moveTo>
                    <a:pt x="791832" y="405117"/>
                  </a:moveTo>
                  <a:lnTo>
                    <a:pt x="791895" y="402069"/>
                  </a:lnTo>
                  <a:lnTo>
                    <a:pt x="791933" y="399021"/>
                  </a:lnTo>
                  <a:lnTo>
                    <a:pt x="791933" y="395973"/>
                  </a:lnTo>
                  <a:lnTo>
                    <a:pt x="791933" y="392912"/>
                  </a:lnTo>
                  <a:lnTo>
                    <a:pt x="791895" y="389864"/>
                  </a:lnTo>
                  <a:lnTo>
                    <a:pt x="791832" y="386829"/>
                  </a:lnTo>
                </a:path>
                <a:path w="792479" h="792479">
                  <a:moveTo>
                    <a:pt x="405117" y="101"/>
                  </a:moveTo>
                  <a:lnTo>
                    <a:pt x="402069" y="38"/>
                  </a:lnTo>
                  <a:lnTo>
                    <a:pt x="399021" y="0"/>
                  </a:lnTo>
                  <a:lnTo>
                    <a:pt x="395973" y="0"/>
                  </a:lnTo>
                  <a:lnTo>
                    <a:pt x="392912" y="0"/>
                  </a:lnTo>
                  <a:lnTo>
                    <a:pt x="389864" y="38"/>
                  </a:lnTo>
                  <a:lnTo>
                    <a:pt x="386816" y="101"/>
                  </a:lnTo>
                </a:path>
                <a:path w="792479" h="792479">
                  <a:moveTo>
                    <a:pt x="101" y="386829"/>
                  </a:moveTo>
                  <a:lnTo>
                    <a:pt x="38" y="389864"/>
                  </a:lnTo>
                  <a:lnTo>
                    <a:pt x="0" y="392912"/>
                  </a:lnTo>
                  <a:lnTo>
                    <a:pt x="0" y="395973"/>
                  </a:lnTo>
                  <a:lnTo>
                    <a:pt x="0" y="399021"/>
                  </a:lnTo>
                  <a:lnTo>
                    <a:pt x="38" y="402069"/>
                  </a:lnTo>
                  <a:lnTo>
                    <a:pt x="101" y="405117"/>
                  </a:lnTo>
                </a:path>
                <a:path w="792479" h="792479">
                  <a:moveTo>
                    <a:pt x="386816" y="791832"/>
                  </a:moveTo>
                  <a:lnTo>
                    <a:pt x="389864" y="791908"/>
                  </a:lnTo>
                  <a:lnTo>
                    <a:pt x="392912" y="791933"/>
                  </a:lnTo>
                  <a:lnTo>
                    <a:pt x="395973" y="791933"/>
                  </a:lnTo>
                  <a:lnTo>
                    <a:pt x="399021" y="791933"/>
                  </a:lnTo>
                  <a:lnTo>
                    <a:pt x="402069" y="791908"/>
                  </a:lnTo>
                  <a:lnTo>
                    <a:pt x="405117" y="791832"/>
                  </a:lnTo>
                </a:path>
              </a:pathLst>
            </a:custGeom>
            <a:ln w="4635">
              <a:solidFill>
                <a:srgbClr val="666666"/>
              </a:solidFill>
            </a:ln>
          </p:spPr>
          <p:txBody>
            <a:bodyPr wrap="square" lIns="0" tIns="0" rIns="0" bIns="0" rtlCol="0"/>
            <a:lstStyle/>
            <a:p>
              <a:endParaRPr lang="en-GB" noProof="0" dirty="0"/>
            </a:p>
          </p:txBody>
        </p:sp>
      </p:grpSp>
      <p:grpSp>
        <p:nvGrpSpPr>
          <p:cNvPr id="481" name="Gruppo 480">
            <a:extLst>
              <a:ext uri="{FF2B5EF4-FFF2-40B4-BE49-F238E27FC236}">
                <a16:creationId xmlns:a16="http://schemas.microsoft.com/office/drawing/2014/main" id="{8E7E1DAA-C13E-38DA-015E-281CA5988688}"/>
              </a:ext>
            </a:extLst>
          </p:cNvPr>
          <p:cNvGrpSpPr/>
          <p:nvPr/>
        </p:nvGrpSpPr>
        <p:grpSpPr>
          <a:xfrm rot="2866646">
            <a:off x="5676773" y="4079825"/>
            <a:ext cx="391994" cy="45719"/>
            <a:chOff x="4294370" y="4119468"/>
            <a:chExt cx="805815" cy="109220"/>
          </a:xfrm>
        </p:grpSpPr>
        <p:sp>
          <p:nvSpPr>
            <p:cNvPr id="482" name="object 23">
              <a:extLst>
                <a:ext uri="{FF2B5EF4-FFF2-40B4-BE49-F238E27FC236}">
                  <a16:creationId xmlns:a16="http://schemas.microsoft.com/office/drawing/2014/main" id="{E85F74DE-7FBC-0338-BFA9-D1C0ED6314EC}"/>
                </a:ext>
              </a:extLst>
            </p:cNvPr>
            <p:cNvSpPr/>
            <p:nvPr/>
          </p:nvSpPr>
          <p:spPr>
            <a:xfrm>
              <a:off x="4294370" y="4227934"/>
              <a:ext cx="393700" cy="0"/>
            </a:xfrm>
            <a:custGeom>
              <a:avLst/>
              <a:gdLst/>
              <a:ahLst/>
              <a:cxnLst/>
              <a:rect l="l" t="t" r="r" b="b"/>
              <a:pathLst>
                <a:path w="393700">
                  <a:moveTo>
                    <a:pt x="0" y="0"/>
                  </a:moveTo>
                  <a:lnTo>
                    <a:pt x="393369" y="0"/>
                  </a:lnTo>
                </a:path>
              </a:pathLst>
            </a:custGeom>
            <a:ln w="4635">
              <a:solidFill>
                <a:srgbClr val="666666"/>
              </a:solidFill>
              <a:prstDash val="dash"/>
            </a:ln>
          </p:spPr>
          <p:txBody>
            <a:bodyPr wrap="square" lIns="0" tIns="0" rIns="0" bIns="0" rtlCol="0"/>
            <a:lstStyle/>
            <a:p>
              <a:endParaRPr lang="en-GB" noProof="0" dirty="0"/>
            </a:p>
          </p:txBody>
        </p:sp>
        <p:sp>
          <p:nvSpPr>
            <p:cNvPr id="483" name="object 24">
              <a:extLst>
                <a:ext uri="{FF2B5EF4-FFF2-40B4-BE49-F238E27FC236}">
                  <a16:creationId xmlns:a16="http://schemas.microsoft.com/office/drawing/2014/main" id="{8C03E23F-23C4-7464-C2EC-7431F95BC553}"/>
                </a:ext>
              </a:extLst>
            </p:cNvPr>
            <p:cNvSpPr/>
            <p:nvPr/>
          </p:nvSpPr>
          <p:spPr>
            <a:xfrm>
              <a:off x="4688070" y="4119468"/>
              <a:ext cx="412115" cy="109220"/>
            </a:xfrm>
            <a:custGeom>
              <a:avLst/>
              <a:gdLst/>
              <a:ahLst/>
              <a:cxnLst/>
              <a:rect l="l" t="t" r="r" b="b"/>
              <a:pathLst>
                <a:path w="412114" h="109220">
                  <a:moveTo>
                    <a:pt x="0" y="109093"/>
                  </a:moveTo>
                  <a:lnTo>
                    <a:pt x="412102" y="0"/>
                  </a:lnTo>
                </a:path>
              </a:pathLst>
            </a:custGeom>
            <a:ln w="4635">
              <a:solidFill>
                <a:srgbClr val="666666"/>
              </a:solidFill>
              <a:prstDash val="dash"/>
            </a:ln>
          </p:spPr>
          <p:txBody>
            <a:bodyPr wrap="square" lIns="0" tIns="0" rIns="0" bIns="0" rtlCol="0"/>
            <a:lstStyle/>
            <a:p>
              <a:endParaRPr lang="en-GB" noProof="0" dirty="0"/>
            </a:p>
          </p:txBody>
        </p:sp>
      </p:grpSp>
      <p:grpSp>
        <p:nvGrpSpPr>
          <p:cNvPr id="503" name="Gruppo 502">
            <a:extLst>
              <a:ext uri="{FF2B5EF4-FFF2-40B4-BE49-F238E27FC236}">
                <a16:creationId xmlns:a16="http://schemas.microsoft.com/office/drawing/2014/main" id="{01B98D7A-F2D3-391C-4C7F-B4C7E1F8776C}"/>
              </a:ext>
            </a:extLst>
          </p:cNvPr>
          <p:cNvGrpSpPr/>
          <p:nvPr/>
        </p:nvGrpSpPr>
        <p:grpSpPr>
          <a:xfrm>
            <a:off x="6333139" y="2765302"/>
            <a:ext cx="300895" cy="184629"/>
            <a:chOff x="4218260" y="2618381"/>
            <a:chExt cx="300956" cy="184666"/>
          </a:xfrm>
        </p:grpSpPr>
        <p:sp>
          <p:nvSpPr>
            <p:cNvPr id="504" name="Ovale 503">
              <a:extLst>
                <a:ext uri="{FF2B5EF4-FFF2-40B4-BE49-F238E27FC236}">
                  <a16:creationId xmlns:a16="http://schemas.microsoft.com/office/drawing/2014/main" id="{11A4B91F-0FC1-4156-E492-F30CCEEAC94B}"/>
                </a:ext>
              </a:extLst>
            </p:cNvPr>
            <p:cNvSpPr/>
            <p:nvPr/>
          </p:nvSpPr>
          <p:spPr>
            <a:xfrm>
              <a:off x="4274950" y="2641493"/>
              <a:ext cx="142786" cy="142786"/>
            </a:xfrm>
            <a:prstGeom prst="ellipse">
              <a:avLst/>
            </a:prstGeom>
            <a:solidFill>
              <a:srgbClr val="AC005B"/>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sz="400" noProof="0" dirty="0"/>
            </a:p>
          </p:txBody>
        </p:sp>
        <p:sp>
          <p:nvSpPr>
            <p:cNvPr id="505" name="CasellaDiTesto 504">
              <a:extLst>
                <a:ext uri="{FF2B5EF4-FFF2-40B4-BE49-F238E27FC236}">
                  <a16:creationId xmlns:a16="http://schemas.microsoft.com/office/drawing/2014/main" id="{474AED9E-B802-AB49-6E9A-6481C0A55C92}"/>
                </a:ext>
              </a:extLst>
            </p:cNvPr>
            <p:cNvSpPr txBox="1"/>
            <p:nvPr/>
          </p:nvSpPr>
          <p:spPr>
            <a:xfrm>
              <a:off x="4218260" y="2618381"/>
              <a:ext cx="300956" cy="184666"/>
            </a:xfrm>
            <a:prstGeom prst="rect">
              <a:avLst/>
            </a:prstGeom>
            <a:noFill/>
          </p:spPr>
          <p:txBody>
            <a:bodyPr wrap="square" rtlCol="0">
              <a:spAutoFit/>
            </a:bodyPr>
            <a:lstStyle/>
            <a:p>
              <a:r>
                <a:rPr lang="en-GB" sz="600" noProof="0" dirty="0">
                  <a:solidFill>
                    <a:schemeClr val="bg1"/>
                  </a:solidFill>
                </a:rPr>
                <a:t>59</a:t>
              </a:r>
            </a:p>
          </p:txBody>
        </p:sp>
      </p:grpSp>
      <p:grpSp>
        <p:nvGrpSpPr>
          <p:cNvPr id="506" name="Gruppo 505">
            <a:extLst>
              <a:ext uri="{FF2B5EF4-FFF2-40B4-BE49-F238E27FC236}">
                <a16:creationId xmlns:a16="http://schemas.microsoft.com/office/drawing/2014/main" id="{98E28728-841B-55BD-1447-6C347D31116A}"/>
              </a:ext>
            </a:extLst>
          </p:cNvPr>
          <p:cNvGrpSpPr/>
          <p:nvPr/>
        </p:nvGrpSpPr>
        <p:grpSpPr>
          <a:xfrm>
            <a:off x="6229550" y="2569873"/>
            <a:ext cx="300895" cy="184629"/>
            <a:chOff x="4218260" y="2618381"/>
            <a:chExt cx="300956" cy="184666"/>
          </a:xfrm>
        </p:grpSpPr>
        <p:sp>
          <p:nvSpPr>
            <p:cNvPr id="507" name="Ovale 506">
              <a:extLst>
                <a:ext uri="{FF2B5EF4-FFF2-40B4-BE49-F238E27FC236}">
                  <a16:creationId xmlns:a16="http://schemas.microsoft.com/office/drawing/2014/main" id="{3556CC45-4B71-10B2-6C7C-534076D5DE0A}"/>
                </a:ext>
              </a:extLst>
            </p:cNvPr>
            <p:cNvSpPr/>
            <p:nvPr/>
          </p:nvSpPr>
          <p:spPr>
            <a:xfrm>
              <a:off x="4274950" y="2641493"/>
              <a:ext cx="142786" cy="142786"/>
            </a:xfrm>
            <a:prstGeom prst="ellipse">
              <a:avLst/>
            </a:prstGeom>
            <a:solidFill>
              <a:srgbClr val="AC005B"/>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sz="400" noProof="0" dirty="0"/>
            </a:p>
          </p:txBody>
        </p:sp>
        <p:sp>
          <p:nvSpPr>
            <p:cNvPr id="508" name="CasellaDiTesto 507">
              <a:extLst>
                <a:ext uri="{FF2B5EF4-FFF2-40B4-BE49-F238E27FC236}">
                  <a16:creationId xmlns:a16="http://schemas.microsoft.com/office/drawing/2014/main" id="{700FB704-1562-21D0-AB02-D3BC431F4EB7}"/>
                </a:ext>
              </a:extLst>
            </p:cNvPr>
            <p:cNvSpPr txBox="1"/>
            <p:nvPr/>
          </p:nvSpPr>
          <p:spPr>
            <a:xfrm>
              <a:off x="4218260" y="2618381"/>
              <a:ext cx="300956" cy="184666"/>
            </a:xfrm>
            <a:prstGeom prst="rect">
              <a:avLst/>
            </a:prstGeom>
            <a:noFill/>
          </p:spPr>
          <p:txBody>
            <a:bodyPr wrap="square" rtlCol="0">
              <a:spAutoFit/>
            </a:bodyPr>
            <a:lstStyle/>
            <a:p>
              <a:r>
                <a:rPr lang="en-GB" sz="600" noProof="0" dirty="0">
                  <a:solidFill>
                    <a:schemeClr val="bg1"/>
                  </a:solidFill>
                </a:rPr>
                <a:t>66</a:t>
              </a:r>
            </a:p>
          </p:txBody>
        </p:sp>
      </p:grpSp>
      <p:grpSp>
        <p:nvGrpSpPr>
          <p:cNvPr id="509" name="Gruppo 508">
            <a:extLst>
              <a:ext uri="{FF2B5EF4-FFF2-40B4-BE49-F238E27FC236}">
                <a16:creationId xmlns:a16="http://schemas.microsoft.com/office/drawing/2014/main" id="{FE7EC8A3-3FE4-51BC-D01F-5A7C8D601F76}"/>
              </a:ext>
            </a:extLst>
          </p:cNvPr>
          <p:cNvGrpSpPr/>
          <p:nvPr/>
        </p:nvGrpSpPr>
        <p:grpSpPr>
          <a:xfrm>
            <a:off x="6519505" y="2202148"/>
            <a:ext cx="300895" cy="184629"/>
            <a:chOff x="4218260" y="2618381"/>
            <a:chExt cx="300956" cy="184666"/>
          </a:xfrm>
        </p:grpSpPr>
        <p:sp>
          <p:nvSpPr>
            <p:cNvPr id="510" name="Ovale 509">
              <a:extLst>
                <a:ext uri="{FF2B5EF4-FFF2-40B4-BE49-F238E27FC236}">
                  <a16:creationId xmlns:a16="http://schemas.microsoft.com/office/drawing/2014/main" id="{25A097EF-48C5-9A5E-FA16-3D3FD2B62528}"/>
                </a:ext>
              </a:extLst>
            </p:cNvPr>
            <p:cNvSpPr/>
            <p:nvPr/>
          </p:nvSpPr>
          <p:spPr>
            <a:xfrm>
              <a:off x="4274950" y="2641493"/>
              <a:ext cx="142786" cy="142786"/>
            </a:xfrm>
            <a:prstGeom prst="ellipse">
              <a:avLst/>
            </a:prstGeom>
            <a:solidFill>
              <a:srgbClr val="AC005B"/>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sz="400" noProof="0" dirty="0"/>
            </a:p>
          </p:txBody>
        </p:sp>
        <p:sp>
          <p:nvSpPr>
            <p:cNvPr id="511" name="CasellaDiTesto 510">
              <a:extLst>
                <a:ext uri="{FF2B5EF4-FFF2-40B4-BE49-F238E27FC236}">
                  <a16:creationId xmlns:a16="http://schemas.microsoft.com/office/drawing/2014/main" id="{356C5554-44C3-1C86-A1C9-A0661B3524E2}"/>
                </a:ext>
              </a:extLst>
            </p:cNvPr>
            <p:cNvSpPr txBox="1"/>
            <p:nvPr/>
          </p:nvSpPr>
          <p:spPr>
            <a:xfrm>
              <a:off x="4218260" y="2618381"/>
              <a:ext cx="300956" cy="184666"/>
            </a:xfrm>
            <a:prstGeom prst="rect">
              <a:avLst/>
            </a:prstGeom>
            <a:noFill/>
          </p:spPr>
          <p:txBody>
            <a:bodyPr wrap="square" rtlCol="0">
              <a:spAutoFit/>
            </a:bodyPr>
            <a:lstStyle/>
            <a:p>
              <a:r>
                <a:rPr lang="en-GB" sz="600" noProof="0" dirty="0">
                  <a:solidFill>
                    <a:schemeClr val="bg1"/>
                  </a:solidFill>
                </a:rPr>
                <a:t>76</a:t>
              </a:r>
            </a:p>
          </p:txBody>
        </p:sp>
      </p:grpSp>
      <p:grpSp>
        <p:nvGrpSpPr>
          <p:cNvPr id="64" name="Gruppo 63">
            <a:extLst>
              <a:ext uri="{FF2B5EF4-FFF2-40B4-BE49-F238E27FC236}">
                <a16:creationId xmlns:a16="http://schemas.microsoft.com/office/drawing/2014/main" id="{9C958E7A-2B4C-8AD6-C61C-8F34BCCA49F3}"/>
              </a:ext>
            </a:extLst>
          </p:cNvPr>
          <p:cNvGrpSpPr/>
          <p:nvPr/>
        </p:nvGrpSpPr>
        <p:grpSpPr>
          <a:xfrm>
            <a:off x="6424008" y="3092151"/>
            <a:ext cx="300895" cy="184629"/>
            <a:chOff x="4218260" y="2618381"/>
            <a:chExt cx="300956" cy="184666"/>
          </a:xfrm>
        </p:grpSpPr>
        <p:sp>
          <p:nvSpPr>
            <p:cNvPr id="65" name="Ovale 64">
              <a:extLst>
                <a:ext uri="{FF2B5EF4-FFF2-40B4-BE49-F238E27FC236}">
                  <a16:creationId xmlns:a16="http://schemas.microsoft.com/office/drawing/2014/main" id="{BB0CE032-7E4C-FA52-08D0-0CA341F2ADF2}"/>
                </a:ext>
              </a:extLst>
            </p:cNvPr>
            <p:cNvSpPr/>
            <p:nvPr/>
          </p:nvSpPr>
          <p:spPr>
            <a:xfrm>
              <a:off x="4274950" y="2641493"/>
              <a:ext cx="142786" cy="142786"/>
            </a:xfrm>
            <a:prstGeom prst="ellipse">
              <a:avLst/>
            </a:prstGeom>
            <a:solidFill>
              <a:srgbClr val="AC005B"/>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sz="400" noProof="0" dirty="0"/>
            </a:p>
          </p:txBody>
        </p:sp>
        <p:sp>
          <p:nvSpPr>
            <p:cNvPr id="66" name="CasellaDiTesto 65">
              <a:extLst>
                <a:ext uri="{FF2B5EF4-FFF2-40B4-BE49-F238E27FC236}">
                  <a16:creationId xmlns:a16="http://schemas.microsoft.com/office/drawing/2014/main" id="{AC4E501E-767D-657D-3591-214B6D0DAFE7}"/>
                </a:ext>
              </a:extLst>
            </p:cNvPr>
            <p:cNvSpPr txBox="1"/>
            <p:nvPr/>
          </p:nvSpPr>
          <p:spPr>
            <a:xfrm>
              <a:off x="4218260" y="2618381"/>
              <a:ext cx="300956" cy="184666"/>
            </a:xfrm>
            <a:prstGeom prst="rect">
              <a:avLst/>
            </a:prstGeom>
            <a:noFill/>
          </p:spPr>
          <p:txBody>
            <a:bodyPr wrap="square" rtlCol="0">
              <a:spAutoFit/>
            </a:bodyPr>
            <a:lstStyle/>
            <a:p>
              <a:r>
                <a:rPr lang="en-GB" sz="600" noProof="0" dirty="0">
                  <a:solidFill>
                    <a:schemeClr val="bg1"/>
                  </a:solidFill>
                </a:rPr>
                <a:t>50</a:t>
              </a:r>
            </a:p>
          </p:txBody>
        </p:sp>
      </p:grpSp>
      <p:grpSp>
        <p:nvGrpSpPr>
          <p:cNvPr id="67" name="Gruppo 66">
            <a:extLst>
              <a:ext uri="{FF2B5EF4-FFF2-40B4-BE49-F238E27FC236}">
                <a16:creationId xmlns:a16="http://schemas.microsoft.com/office/drawing/2014/main" id="{3C388EE8-17C3-2850-FE33-34557D2CBF90}"/>
              </a:ext>
            </a:extLst>
          </p:cNvPr>
          <p:cNvGrpSpPr/>
          <p:nvPr/>
        </p:nvGrpSpPr>
        <p:grpSpPr>
          <a:xfrm>
            <a:off x="6965155" y="3176223"/>
            <a:ext cx="300895" cy="184629"/>
            <a:chOff x="4218260" y="2618381"/>
            <a:chExt cx="300956" cy="184666"/>
          </a:xfrm>
        </p:grpSpPr>
        <p:sp>
          <p:nvSpPr>
            <p:cNvPr id="68" name="Ovale 67">
              <a:extLst>
                <a:ext uri="{FF2B5EF4-FFF2-40B4-BE49-F238E27FC236}">
                  <a16:creationId xmlns:a16="http://schemas.microsoft.com/office/drawing/2014/main" id="{4F1F3778-49DF-9502-ADCD-683156606EB9}"/>
                </a:ext>
              </a:extLst>
            </p:cNvPr>
            <p:cNvSpPr/>
            <p:nvPr/>
          </p:nvSpPr>
          <p:spPr>
            <a:xfrm>
              <a:off x="4274950" y="2641493"/>
              <a:ext cx="142786" cy="142786"/>
            </a:xfrm>
            <a:prstGeom prst="ellipse">
              <a:avLst/>
            </a:prstGeom>
            <a:solidFill>
              <a:srgbClr val="AC005B"/>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sz="400" noProof="0" dirty="0"/>
            </a:p>
          </p:txBody>
        </p:sp>
        <p:sp>
          <p:nvSpPr>
            <p:cNvPr id="69" name="CasellaDiTesto 68">
              <a:extLst>
                <a:ext uri="{FF2B5EF4-FFF2-40B4-BE49-F238E27FC236}">
                  <a16:creationId xmlns:a16="http://schemas.microsoft.com/office/drawing/2014/main" id="{AC2D828A-5AA9-F8BB-9FD7-C08AA9DB6DE4}"/>
                </a:ext>
              </a:extLst>
            </p:cNvPr>
            <p:cNvSpPr txBox="1"/>
            <p:nvPr/>
          </p:nvSpPr>
          <p:spPr>
            <a:xfrm>
              <a:off x="4218260" y="2618381"/>
              <a:ext cx="300956" cy="184666"/>
            </a:xfrm>
            <a:prstGeom prst="rect">
              <a:avLst/>
            </a:prstGeom>
            <a:noFill/>
          </p:spPr>
          <p:txBody>
            <a:bodyPr wrap="square" rtlCol="0">
              <a:spAutoFit/>
            </a:bodyPr>
            <a:lstStyle/>
            <a:p>
              <a:r>
                <a:rPr lang="en-GB" sz="600" noProof="0" dirty="0">
                  <a:solidFill>
                    <a:schemeClr val="bg1"/>
                  </a:solidFill>
                </a:rPr>
                <a:t>50</a:t>
              </a:r>
            </a:p>
          </p:txBody>
        </p:sp>
      </p:grpSp>
      <p:grpSp>
        <p:nvGrpSpPr>
          <p:cNvPr id="70" name="Gruppo 69">
            <a:extLst>
              <a:ext uri="{FF2B5EF4-FFF2-40B4-BE49-F238E27FC236}">
                <a16:creationId xmlns:a16="http://schemas.microsoft.com/office/drawing/2014/main" id="{341FEA49-231B-34FB-FE9C-DE59DD9AB78F}"/>
              </a:ext>
            </a:extLst>
          </p:cNvPr>
          <p:cNvGrpSpPr/>
          <p:nvPr/>
        </p:nvGrpSpPr>
        <p:grpSpPr>
          <a:xfrm>
            <a:off x="6873593" y="4168864"/>
            <a:ext cx="300895" cy="184629"/>
            <a:chOff x="4218260" y="2618381"/>
            <a:chExt cx="300956" cy="184666"/>
          </a:xfrm>
        </p:grpSpPr>
        <p:sp>
          <p:nvSpPr>
            <p:cNvPr id="71" name="Ovale 70">
              <a:extLst>
                <a:ext uri="{FF2B5EF4-FFF2-40B4-BE49-F238E27FC236}">
                  <a16:creationId xmlns:a16="http://schemas.microsoft.com/office/drawing/2014/main" id="{A7232E41-8C83-7935-CA55-87DD749DC37E}"/>
                </a:ext>
              </a:extLst>
            </p:cNvPr>
            <p:cNvSpPr/>
            <p:nvPr/>
          </p:nvSpPr>
          <p:spPr>
            <a:xfrm>
              <a:off x="4274950" y="2641493"/>
              <a:ext cx="142786" cy="142786"/>
            </a:xfrm>
            <a:prstGeom prst="ellipse">
              <a:avLst/>
            </a:prstGeom>
            <a:solidFill>
              <a:srgbClr val="AC005B"/>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sz="400" noProof="0" dirty="0"/>
            </a:p>
          </p:txBody>
        </p:sp>
        <p:sp>
          <p:nvSpPr>
            <p:cNvPr id="72" name="CasellaDiTesto 71">
              <a:extLst>
                <a:ext uri="{FF2B5EF4-FFF2-40B4-BE49-F238E27FC236}">
                  <a16:creationId xmlns:a16="http://schemas.microsoft.com/office/drawing/2014/main" id="{A8335534-3C7F-640A-F06C-AB7D4C9D6EB9}"/>
                </a:ext>
              </a:extLst>
            </p:cNvPr>
            <p:cNvSpPr txBox="1"/>
            <p:nvPr/>
          </p:nvSpPr>
          <p:spPr>
            <a:xfrm>
              <a:off x="4218260" y="2618381"/>
              <a:ext cx="300956" cy="184666"/>
            </a:xfrm>
            <a:prstGeom prst="rect">
              <a:avLst/>
            </a:prstGeom>
            <a:noFill/>
          </p:spPr>
          <p:txBody>
            <a:bodyPr wrap="square" rtlCol="0">
              <a:spAutoFit/>
            </a:bodyPr>
            <a:lstStyle/>
            <a:p>
              <a:r>
                <a:rPr lang="en-GB" sz="600" noProof="0" dirty="0">
                  <a:solidFill>
                    <a:schemeClr val="bg1"/>
                  </a:solidFill>
                </a:rPr>
                <a:t>61</a:t>
              </a:r>
            </a:p>
          </p:txBody>
        </p:sp>
      </p:grpSp>
      <p:grpSp>
        <p:nvGrpSpPr>
          <p:cNvPr id="73" name="Gruppo 72">
            <a:extLst>
              <a:ext uri="{FF2B5EF4-FFF2-40B4-BE49-F238E27FC236}">
                <a16:creationId xmlns:a16="http://schemas.microsoft.com/office/drawing/2014/main" id="{A2E35F49-3BA3-F253-8B78-C279B43BEF7B}"/>
              </a:ext>
            </a:extLst>
          </p:cNvPr>
          <p:cNvGrpSpPr/>
          <p:nvPr/>
        </p:nvGrpSpPr>
        <p:grpSpPr>
          <a:xfrm>
            <a:off x="8342700" y="4251203"/>
            <a:ext cx="300895" cy="184629"/>
            <a:chOff x="4218260" y="2618381"/>
            <a:chExt cx="300956" cy="184666"/>
          </a:xfrm>
        </p:grpSpPr>
        <p:sp>
          <p:nvSpPr>
            <p:cNvPr id="74" name="Ovale 73">
              <a:extLst>
                <a:ext uri="{FF2B5EF4-FFF2-40B4-BE49-F238E27FC236}">
                  <a16:creationId xmlns:a16="http://schemas.microsoft.com/office/drawing/2014/main" id="{FE106CE8-31F4-3BA1-B682-70EC5FD3336A}"/>
                </a:ext>
              </a:extLst>
            </p:cNvPr>
            <p:cNvSpPr/>
            <p:nvPr/>
          </p:nvSpPr>
          <p:spPr>
            <a:xfrm>
              <a:off x="4274950" y="2641493"/>
              <a:ext cx="142786" cy="142786"/>
            </a:xfrm>
            <a:prstGeom prst="ellipse">
              <a:avLst/>
            </a:prstGeom>
            <a:solidFill>
              <a:srgbClr val="AC005B"/>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sz="400" noProof="0" dirty="0"/>
            </a:p>
          </p:txBody>
        </p:sp>
        <p:sp>
          <p:nvSpPr>
            <p:cNvPr id="75" name="CasellaDiTesto 74">
              <a:extLst>
                <a:ext uri="{FF2B5EF4-FFF2-40B4-BE49-F238E27FC236}">
                  <a16:creationId xmlns:a16="http://schemas.microsoft.com/office/drawing/2014/main" id="{F029D811-A2FA-A2B5-C114-7C92E69FEF68}"/>
                </a:ext>
              </a:extLst>
            </p:cNvPr>
            <p:cNvSpPr txBox="1"/>
            <p:nvPr/>
          </p:nvSpPr>
          <p:spPr>
            <a:xfrm>
              <a:off x="4218260" y="2618381"/>
              <a:ext cx="300956" cy="184666"/>
            </a:xfrm>
            <a:prstGeom prst="rect">
              <a:avLst/>
            </a:prstGeom>
            <a:noFill/>
          </p:spPr>
          <p:txBody>
            <a:bodyPr wrap="square" rtlCol="0">
              <a:spAutoFit/>
            </a:bodyPr>
            <a:lstStyle/>
            <a:p>
              <a:r>
                <a:rPr lang="en-GB" sz="600" noProof="0" dirty="0">
                  <a:solidFill>
                    <a:schemeClr val="bg1"/>
                  </a:solidFill>
                </a:rPr>
                <a:t>43</a:t>
              </a:r>
            </a:p>
          </p:txBody>
        </p:sp>
      </p:grpSp>
      <p:grpSp>
        <p:nvGrpSpPr>
          <p:cNvPr id="76" name="Gruppo 75">
            <a:extLst>
              <a:ext uri="{FF2B5EF4-FFF2-40B4-BE49-F238E27FC236}">
                <a16:creationId xmlns:a16="http://schemas.microsoft.com/office/drawing/2014/main" id="{298B2A7D-1357-D579-51D3-300CDB40A1C9}"/>
              </a:ext>
            </a:extLst>
          </p:cNvPr>
          <p:cNvGrpSpPr/>
          <p:nvPr/>
        </p:nvGrpSpPr>
        <p:grpSpPr>
          <a:xfrm>
            <a:off x="7246442" y="2892497"/>
            <a:ext cx="300895" cy="184629"/>
            <a:chOff x="4218260" y="2618381"/>
            <a:chExt cx="300956" cy="184666"/>
          </a:xfrm>
        </p:grpSpPr>
        <p:sp>
          <p:nvSpPr>
            <p:cNvPr id="77" name="Ovale 76">
              <a:extLst>
                <a:ext uri="{FF2B5EF4-FFF2-40B4-BE49-F238E27FC236}">
                  <a16:creationId xmlns:a16="http://schemas.microsoft.com/office/drawing/2014/main" id="{BF68BED8-7262-60FC-7FAD-F9EDE3B532EE}"/>
                </a:ext>
              </a:extLst>
            </p:cNvPr>
            <p:cNvSpPr/>
            <p:nvPr/>
          </p:nvSpPr>
          <p:spPr>
            <a:xfrm>
              <a:off x="4274950" y="2641493"/>
              <a:ext cx="142786" cy="142786"/>
            </a:xfrm>
            <a:prstGeom prst="ellipse">
              <a:avLst/>
            </a:prstGeom>
            <a:solidFill>
              <a:srgbClr val="AC005B"/>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sz="400" noProof="0" dirty="0"/>
            </a:p>
          </p:txBody>
        </p:sp>
        <p:sp>
          <p:nvSpPr>
            <p:cNvPr id="78" name="CasellaDiTesto 77">
              <a:extLst>
                <a:ext uri="{FF2B5EF4-FFF2-40B4-BE49-F238E27FC236}">
                  <a16:creationId xmlns:a16="http://schemas.microsoft.com/office/drawing/2014/main" id="{FB1D8C9A-924B-5509-835A-DD90024250EF}"/>
                </a:ext>
              </a:extLst>
            </p:cNvPr>
            <p:cNvSpPr txBox="1"/>
            <p:nvPr/>
          </p:nvSpPr>
          <p:spPr>
            <a:xfrm>
              <a:off x="4218260" y="2618381"/>
              <a:ext cx="300956" cy="184666"/>
            </a:xfrm>
            <a:prstGeom prst="rect">
              <a:avLst/>
            </a:prstGeom>
            <a:noFill/>
          </p:spPr>
          <p:txBody>
            <a:bodyPr wrap="square" rtlCol="0">
              <a:spAutoFit/>
            </a:bodyPr>
            <a:lstStyle/>
            <a:p>
              <a:r>
                <a:rPr lang="en-GB" sz="600" noProof="0" dirty="0">
                  <a:solidFill>
                    <a:schemeClr val="bg1"/>
                  </a:solidFill>
                </a:rPr>
                <a:t>49</a:t>
              </a:r>
            </a:p>
          </p:txBody>
        </p:sp>
      </p:grpSp>
    </p:spTree>
    <p:extLst>
      <p:ext uri="{BB962C8B-B14F-4D97-AF65-F5344CB8AC3E}">
        <p14:creationId xmlns:p14="http://schemas.microsoft.com/office/powerpoint/2010/main" val="2184116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F0A609-24FE-E145-6DE2-E8A0879586BB}"/>
              </a:ext>
            </a:extLst>
          </p:cNvPr>
          <p:cNvSpPr>
            <a:spLocks noGrp="1"/>
          </p:cNvSpPr>
          <p:nvPr>
            <p:ph type="title"/>
          </p:nvPr>
        </p:nvSpPr>
        <p:spPr>
          <a:xfrm>
            <a:off x="450001" y="135000"/>
            <a:ext cx="5490151" cy="367200"/>
          </a:xfrm>
        </p:spPr>
        <p:txBody>
          <a:bodyPr/>
          <a:lstStyle/>
          <a:p>
            <a:r>
              <a:rPr lang="en-GB" spc="-10" noProof="0" dirty="0"/>
              <a:t>Major</a:t>
            </a:r>
            <a:r>
              <a:rPr lang="en-GB" spc="-65" noProof="0" dirty="0"/>
              <a:t> </a:t>
            </a:r>
            <a:r>
              <a:rPr lang="en-GB" spc="-20" noProof="0" dirty="0"/>
              <a:t>reasons</a:t>
            </a:r>
            <a:r>
              <a:rPr lang="en-GB" spc="-65" noProof="0" dirty="0"/>
              <a:t> </a:t>
            </a:r>
            <a:r>
              <a:rPr lang="en-GB" noProof="0" dirty="0"/>
              <a:t>for</a:t>
            </a:r>
            <a:r>
              <a:rPr lang="en-GB" spc="-65" noProof="0" dirty="0"/>
              <a:t> </a:t>
            </a:r>
            <a:r>
              <a:rPr lang="en-GB" spc="-10" noProof="0" dirty="0"/>
              <a:t>addressing</a:t>
            </a:r>
            <a:r>
              <a:rPr lang="en-GB" spc="-65" noProof="0" dirty="0"/>
              <a:t> </a:t>
            </a:r>
            <a:r>
              <a:rPr lang="en-GB" spc="-10" noProof="0" dirty="0"/>
              <a:t>health</a:t>
            </a:r>
            <a:r>
              <a:rPr lang="en-GB" spc="-65" noProof="0" dirty="0"/>
              <a:t> </a:t>
            </a:r>
            <a:r>
              <a:rPr lang="en-GB" noProof="0" dirty="0"/>
              <a:t>and</a:t>
            </a:r>
            <a:r>
              <a:rPr lang="en-GB" spc="-65" noProof="0" dirty="0"/>
              <a:t> </a:t>
            </a:r>
            <a:r>
              <a:rPr lang="en-GB" spc="-10" noProof="0" dirty="0"/>
              <a:t>safety</a:t>
            </a:r>
            <a:r>
              <a:rPr lang="en-GB" spc="-60" noProof="0" dirty="0"/>
              <a:t> </a:t>
            </a:r>
            <a:br>
              <a:rPr lang="en-GB" spc="-60" noProof="0" dirty="0"/>
            </a:br>
            <a:r>
              <a:rPr lang="en-GB" sz="1600" spc="-25" dirty="0"/>
              <a:t>% share of</a:t>
            </a:r>
            <a:r>
              <a:rPr lang="en-GB" sz="1600" spc="-60" noProof="0" dirty="0"/>
              <a:t> </a:t>
            </a:r>
            <a:r>
              <a:rPr lang="en-GB" sz="1600" spc="-10" noProof="0" dirty="0"/>
              <a:t>workplaces,</a:t>
            </a:r>
            <a:r>
              <a:rPr lang="en-GB" sz="1600" spc="-60" noProof="0" dirty="0"/>
              <a:t> </a:t>
            </a:r>
            <a:r>
              <a:rPr lang="en-GB" sz="1600" spc="-30" noProof="0" dirty="0"/>
              <a:t>EU-</a:t>
            </a:r>
            <a:r>
              <a:rPr lang="en-GB" sz="1600" spc="-25" noProof="0" dirty="0"/>
              <a:t>27 (</a:t>
            </a:r>
            <a:r>
              <a:rPr lang="en-GB" sz="1600" spc="-10" dirty="0"/>
              <a:t>2024</a:t>
            </a:r>
            <a:r>
              <a:rPr lang="en-GB" sz="1600" spc="-25" noProof="0" dirty="0"/>
              <a:t>)</a:t>
            </a:r>
            <a:endParaRPr lang="en-GB" sz="1600" noProof="0" dirty="0"/>
          </a:p>
        </p:txBody>
      </p:sp>
      <p:sp>
        <p:nvSpPr>
          <p:cNvPr id="43" name="object 3">
            <a:extLst>
              <a:ext uri="{FF2B5EF4-FFF2-40B4-BE49-F238E27FC236}">
                <a16:creationId xmlns:a16="http://schemas.microsoft.com/office/drawing/2014/main" id="{731DA48A-E852-E45C-4753-E6915E4EA141}"/>
              </a:ext>
            </a:extLst>
          </p:cNvPr>
          <p:cNvSpPr txBox="1"/>
          <p:nvPr/>
        </p:nvSpPr>
        <p:spPr>
          <a:xfrm>
            <a:off x="431783" y="856804"/>
            <a:ext cx="5921162" cy="453183"/>
          </a:xfrm>
          <a:prstGeom prst="rect">
            <a:avLst/>
          </a:prstGeom>
        </p:spPr>
        <p:txBody>
          <a:bodyPr vert="horz" wrap="square" lIns="90000" tIns="72000" rIns="90000" bIns="72000" rtlCol="0">
            <a:spAutoFit/>
          </a:bodyPr>
          <a:lstStyle/>
          <a:p>
            <a:pPr marL="12700">
              <a:lnSpc>
                <a:spcPct val="100000"/>
              </a:lnSpc>
              <a:spcBef>
                <a:spcPts val="100"/>
              </a:spcBef>
            </a:pPr>
            <a:r>
              <a:rPr lang="en-GB" sz="1000" noProof="0" dirty="0">
                <a:latin typeface="Arial"/>
                <a:cs typeface="Arial"/>
              </a:rPr>
              <a:t>Reasons</a:t>
            </a:r>
            <a:r>
              <a:rPr lang="en-GB" sz="1000" spc="-10" noProof="0" dirty="0">
                <a:latin typeface="Arial"/>
                <a:cs typeface="Arial"/>
              </a:rPr>
              <a:t> </a:t>
            </a:r>
            <a:r>
              <a:rPr lang="en-GB" sz="1000" noProof="0" dirty="0">
                <a:latin typeface="Arial"/>
                <a:cs typeface="Arial"/>
              </a:rPr>
              <a:t>for</a:t>
            </a:r>
            <a:r>
              <a:rPr lang="en-GB" sz="1000" spc="-10" noProof="0" dirty="0">
                <a:latin typeface="Arial"/>
                <a:cs typeface="Arial"/>
              </a:rPr>
              <a:t> </a:t>
            </a:r>
            <a:r>
              <a:rPr lang="en-GB" sz="1000" noProof="0" dirty="0">
                <a:latin typeface="Arial"/>
                <a:cs typeface="Arial"/>
              </a:rPr>
              <a:t>addressing</a:t>
            </a:r>
            <a:r>
              <a:rPr lang="en-GB" sz="1000" spc="-10" noProof="0" dirty="0">
                <a:latin typeface="Arial"/>
                <a:cs typeface="Arial"/>
              </a:rPr>
              <a:t> </a:t>
            </a:r>
            <a:r>
              <a:rPr lang="en-GB" sz="1000" noProof="0" dirty="0">
                <a:latin typeface="Arial"/>
                <a:cs typeface="Arial"/>
              </a:rPr>
              <a:t>health</a:t>
            </a:r>
            <a:r>
              <a:rPr lang="en-GB" sz="1000" spc="-5" noProof="0" dirty="0">
                <a:latin typeface="Arial"/>
                <a:cs typeface="Arial"/>
              </a:rPr>
              <a:t> </a:t>
            </a:r>
            <a:r>
              <a:rPr lang="en-GB" sz="1000" noProof="0" dirty="0">
                <a:latin typeface="Arial"/>
                <a:cs typeface="Arial"/>
              </a:rPr>
              <a:t>and</a:t>
            </a:r>
            <a:r>
              <a:rPr lang="en-GB" sz="1000" spc="-10" noProof="0" dirty="0">
                <a:latin typeface="Arial"/>
                <a:cs typeface="Arial"/>
              </a:rPr>
              <a:t> </a:t>
            </a:r>
            <a:r>
              <a:rPr lang="en-GB" sz="1000" noProof="0" dirty="0">
                <a:latin typeface="Arial"/>
                <a:cs typeface="Arial"/>
              </a:rPr>
              <a:t>safety</a:t>
            </a:r>
            <a:r>
              <a:rPr lang="en-GB" sz="1000" spc="-10" noProof="0" dirty="0">
                <a:latin typeface="Arial"/>
                <a:cs typeface="Arial"/>
              </a:rPr>
              <a:t> </a:t>
            </a:r>
            <a:r>
              <a:rPr lang="en-GB" sz="1000" noProof="0" dirty="0">
                <a:latin typeface="Arial"/>
                <a:cs typeface="Arial"/>
              </a:rPr>
              <a:t>remain</a:t>
            </a:r>
            <a:r>
              <a:rPr lang="en-GB" sz="1000" spc="-10" noProof="0" dirty="0">
                <a:latin typeface="Arial"/>
                <a:cs typeface="Arial"/>
              </a:rPr>
              <a:t> </a:t>
            </a:r>
            <a:r>
              <a:rPr lang="en-GB" sz="1000" noProof="0" dirty="0">
                <a:latin typeface="Arial"/>
                <a:cs typeface="Arial"/>
              </a:rPr>
              <a:t>stable</a:t>
            </a:r>
            <a:r>
              <a:rPr lang="en-GB" sz="1000" spc="-5" noProof="0" dirty="0">
                <a:latin typeface="Arial"/>
                <a:cs typeface="Arial"/>
              </a:rPr>
              <a:t> </a:t>
            </a:r>
            <a:r>
              <a:rPr lang="en-GB" sz="1000" noProof="0" dirty="0">
                <a:latin typeface="Arial"/>
                <a:cs typeface="Arial"/>
              </a:rPr>
              <a:t>over</a:t>
            </a:r>
            <a:r>
              <a:rPr lang="en-GB" sz="1000" spc="-10" noProof="0" dirty="0">
                <a:latin typeface="Arial"/>
                <a:cs typeface="Arial"/>
              </a:rPr>
              <a:t> </a:t>
            </a:r>
            <a:r>
              <a:rPr lang="en-GB" sz="1000" noProof="0" dirty="0">
                <a:latin typeface="Arial"/>
                <a:cs typeface="Arial"/>
              </a:rPr>
              <a:t>the</a:t>
            </a:r>
            <a:r>
              <a:rPr lang="en-GB" sz="1000" spc="-10" noProof="0" dirty="0">
                <a:latin typeface="Arial"/>
                <a:cs typeface="Arial"/>
              </a:rPr>
              <a:t> </a:t>
            </a:r>
            <a:r>
              <a:rPr lang="en-GB" sz="1000" noProof="0" dirty="0">
                <a:latin typeface="Arial"/>
                <a:cs typeface="Arial"/>
              </a:rPr>
              <a:t>last</a:t>
            </a:r>
            <a:r>
              <a:rPr lang="en-GB" sz="1000" spc="-10" noProof="0" dirty="0">
                <a:latin typeface="Arial"/>
                <a:cs typeface="Arial"/>
              </a:rPr>
              <a:t> </a:t>
            </a:r>
            <a:r>
              <a:rPr lang="en-GB" sz="1000" noProof="0" dirty="0">
                <a:latin typeface="Arial"/>
                <a:cs typeface="Arial"/>
              </a:rPr>
              <a:t>10</a:t>
            </a:r>
            <a:r>
              <a:rPr lang="en-GB" sz="1000" spc="-5" noProof="0" dirty="0">
                <a:latin typeface="Arial"/>
                <a:cs typeface="Arial"/>
              </a:rPr>
              <a:t> </a:t>
            </a:r>
            <a:r>
              <a:rPr lang="en-GB" sz="1000" spc="-10" noProof="0" dirty="0">
                <a:latin typeface="Arial"/>
                <a:cs typeface="Arial"/>
              </a:rPr>
              <a:t>years.</a:t>
            </a:r>
            <a:endParaRPr lang="en-GB" sz="1000" noProof="0" dirty="0">
              <a:latin typeface="Arial"/>
              <a:cs typeface="Arial"/>
            </a:endParaRPr>
          </a:p>
          <a:p>
            <a:pPr marL="12700">
              <a:lnSpc>
                <a:spcPct val="100000"/>
              </a:lnSpc>
            </a:pPr>
            <a:r>
              <a:rPr lang="en-GB" sz="1000" noProof="0" dirty="0">
                <a:latin typeface="Arial"/>
                <a:cs typeface="Arial"/>
              </a:rPr>
              <a:t>Legal</a:t>
            </a:r>
            <a:r>
              <a:rPr lang="en-GB" sz="1000" spc="-10" noProof="0" dirty="0">
                <a:latin typeface="Arial"/>
                <a:cs typeface="Arial"/>
              </a:rPr>
              <a:t> </a:t>
            </a:r>
            <a:r>
              <a:rPr lang="en-GB" sz="1000" noProof="0" dirty="0">
                <a:latin typeface="Arial"/>
                <a:cs typeface="Arial"/>
              </a:rPr>
              <a:t>obligations</a:t>
            </a:r>
            <a:r>
              <a:rPr lang="en-GB" sz="1000" spc="-5" noProof="0" dirty="0">
                <a:latin typeface="Arial"/>
                <a:cs typeface="Arial"/>
              </a:rPr>
              <a:t> </a:t>
            </a:r>
            <a:r>
              <a:rPr lang="en-GB" sz="1000" noProof="0" dirty="0">
                <a:latin typeface="Arial"/>
                <a:cs typeface="Arial"/>
              </a:rPr>
              <a:t>consistently</a:t>
            </a:r>
            <a:r>
              <a:rPr lang="en-GB" sz="1000" spc="-5" noProof="0" dirty="0">
                <a:latin typeface="Arial"/>
                <a:cs typeface="Arial"/>
              </a:rPr>
              <a:t> </a:t>
            </a:r>
            <a:r>
              <a:rPr lang="en-GB" sz="1000" noProof="0" dirty="0">
                <a:latin typeface="Arial"/>
                <a:cs typeface="Arial"/>
              </a:rPr>
              <a:t>rank</a:t>
            </a:r>
            <a:r>
              <a:rPr lang="en-GB" sz="1000" spc="-5" noProof="0" dirty="0">
                <a:latin typeface="Arial"/>
                <a:cs typeface="Arial"/>
              </a:rPr>
              <a:t> first </a:t>
            </a:r>
            <a:r>
              <a:rPr lang="en-GB" sz="1000" noProof="0" dirty="0">
                <a:latin typeface="Arial"/>
                <a:cs typeface="Arial"/>
              </a:rPr>
              <a:t>in</a:t>
            </a:r>
            <a:r>
              <a:rPr lang="en-GB" sz="1000" spc="-5" noProof="0" dirty="0">
                <a:latin typeface="Arial"/>
                <a:cs typeface="Arial"/>
              </a:rPr>
              <a:t> </a:t>
            </a:r>
            <a:r>
              <a:rPr lang="en-GB" sz="1000" noProof="0" dirty="0">
                <a:latin typeface="Arial"/>
                <a:cs typeface="Arial"/>
              </a:rPr>
              <a:t>most</a:t>
            </a:r>
            <a:r>
              <a:rPr lang="en-GB" sz="1000" spc="-5" noProof="0" dirty="0">
                <a:latin typeface="Arial"/>
                <a:cs typeface="Arial"/>
              </a:rPr>
              <a:t> </a:t>
            </a:r>
            <a:r>
              <a:rPr lang="en-GB" sz="1000" noProof="0" dirty="0">
                <a:latin typeface="Arial"/>
                <a:cs typeface="Arial"/>
              </a:rPr>
              <a:t>countries,</a:t>
            </a:r>
            <a:r>
              <a:rPr lang="en-GB" sz="1000" spc="-5" noProof="0" dirty="0">
                <a:latin typeface="Arial"/>
                <a:cs typeface="Arial"/>
              </a:rPr>
              <a:t> </a:t>
            </a:r>
            <a:r>
              <a:rPr lang="en-GB" sz="1000" noProof="0" dirty="0">
                <a:latin typeface="Arial"/>
                <a:cs typeface="Arial"/>
              </a:rPr>
              <a:t>but</a:t>
            </a:r>
            <a:r>
              <a:rPr lang="en-GB" sz="1000" spc="-5" noProof="0" dirty="0">
                <a:latin typeface="Arial"/>
                <a:cs typeface="Arial"/>
              </a:rPr>
              <a:t> </a:t>
            </a:r>
            <a:r>
              <a:rPr lang="en-GB" sz="1000" noProof="0" dirty="0">
                <a:latin typeface="Arial"/>
                <a:cs typeface="Arial"/>
              </a:rPr>
              <a:t>other</a:t>
            </a:r>
            <a:r>
              <a:rPr lang="en-GB" sz="1000" spc="-5" noProof="0" dirty="0">
                <a:latin typeface="Arial"/>
                <a:cs typeface="Arial"/>
              </a:rPr>
              <a:t> </a:t>
            </a:r>
            <a:r>
              <a:rPr lang="en-GB" sz="1000" noProof="0" dirty="0">
                <a:latin typeface="Arial"/>
                <a:cs typeface="Arial"/>
              </a:rPr>
              <a:t>reasons</a:t>
            </a:r>
            <a:r>
              <a:rPr lang="en-GB" sz="1000" spc="-5" noProof="0" dirty="0">
                <a:latin typeface="Arial"/>
                <a:cs typeface="Arial"/>
              </a:rPr>
              <a:t> </a:t>
            </a:r>
            <a:r>
              <a:rPr lang="en-GB" sz="1000" noProof="0" dirty="0">
                <a:latin typeface="Arial"/>
                <a:cs typeface="Arial"/>
              </a:rPr>
              <a:t>also</a:t>
            </a:r>
            <a:r>
              <a:rPr lang="en-GB" sz="1000" spc="-10" noProof="0" dirty="0">
                <a:latin typeface="Arial"/>
                <a:cs typeface="Arial"/>
              </a:rPr>
              <a:t> </a:t>
            </a:r>
            <a:r>
              <a:rPr lang="en-GB" sz="1000" noProof="0" dirty="0">
                <a:latin typeface="Arial"/>
                <a:cs typeface="Arial"/>
              </a:rPr>
              <a:t>receive</a:t>
            </a:r>
            <a:r>
              <a:rPr lang="en-GB" sz="1000" spc="-5" noProof="0" dirty="0">
                <a:latin typeface="Arial"/>
                <a:cs typeface="Arial"/>
              </a:rPr>
              <a:t> </a:t>
            </a:r>
            <a:r>
              <a:rPr lang="en-GB" sz="1000" noProof="0" dirty="0">
                <a:latin typeface="Arial"/>
                <a:cs typeface="Arial"/>
              </a:rPr>
              <a:t>high</a:t>
            </a:r>
            <a:r>
              <a:rPr lang="en-GB" sz="1000" spc="-5" noProof="0" dirty="0">
                <a:latin typeface="Arial"/>
                <a:cs typeface="Arial"/>
              </a:rPr>
              <a:t> </a:t>
            </a:r>
            <a:r>
              <a:rPr lang="en-GB" sz="1000" spc="-10" noProof="0" dirty="0">
                <a:latin typeface="Arial"/>
                <a:cs typeface="Arial"/>
              </a:rPr>
              <a:t>ratings.</a:t>
            </a:r>
            <a:endParaRPr lang="en-GB" sz="1000" noProof="0" dirty="0">
              <a:latin typeface="Arial"/>
              <a:cs typeface="Arial"/>
            </a:endParaRPr>
          </a:p>
        </p:txBody>
      </p:sp>
      <p:grpSp>
        <p:nvGrpSpPr>
          <p:cNvPr id="3" name="Gruppo 2">
            <a:extLst>
              <a:ext uri="{FF2B5EF4-FFF2-40B4-BE49-F238E27FC236}">
                <a16:creationId xmlns:a16="http://schemas.microsoft.com/office/drawing/2014/main" id="{29EC654E-4968-CBEC-838B-92BEDAB1C5CB}"/>
              </a:ext>
            </a:extLst>
          </p:cNvPr>
          <p:cNvGrpSpPr/>
          <p:nvPr/>
        </p:nvGrpSpPr>
        <p:grpSpPr>
          <a:xfrm>
            <a:off x="389404" y="1440977"/>
            <a:ext cx="7710988" cy="2716283"/>
            <a:chOff x="389404" y="1358553"/>
            <a:chExt cx="6526906" cy="2716283"/>
          </a:xfrm>
        </p:grpSpPr>
        <p:grpSp>
          <p:nvGrpSpPr>
            <p:cNvPr id="45" name="object 5">
              <a:extLst>
                <a:ext uri="{FF2B5EF4-FFF2-40B4-BE49-F238E27FC236}">
                  <a16:creationId xmlns:a16="http://schemas.microsoft.com/office/drawing/2014/main" id="{6391D37F-48DF-B942-9A98-66894B26B79F}"/>
                </a:ext>
              </a:extLst>
            </p:cNvPr>
            <p:cNvGrpSpPr/>
            <p:nvPr/>
          </p:nvGrpSpPr>
          <p:grpSpPr>
            <a:xfrm>
              <a:off x="723790" y="1435520"/>
              <a:ext cx="6192520" cy="6985"/>
              <a:chOff x="723790" y="1435520"/>
              <a:chExt cx="6192520" cy="6985"/>
            </a:xfrm>
          </p:grpSpPr>
          <p:sp>
            <p:nvSpPr>
              <p:cNvPr id="85" name="object 6">
                <a:extLst>
                  <a:ext uri="{FF2B5EF4-FFF2-40B4-BE49-F238E27FC236}">
                    <a16:creationId xmlns:a16="http://schemas.microsoft.com/office/drawing/2014/main" id="{E2539DBD-C08D-932B-775D-77876A491D65}"/>
                  </a:ext>
                </a:extLst>
              </p:cNvPr>
              <p:cNvSpPr/>
              <p:nvPr/>
            </p:nvSpPr>
            <p:spPr>
              <a:xfrm>
                <a:off x="737142" y="1438854"/>
                <a:ext cx="6155690" cy="0"/>
              </a:xfrm>
              <a:custGeom>
                <a:avLst/>
                <a:gdLst/>
                <a:ahLst/>
                <a:cxnLst/>
                <a:rect l="l" t="t" r="r" b="b"/>
                <a:pathLst>
                  <a:path w="6155690">
                    <a:moveTo>
                      <a:pt x="6155613" y="0"/>
                    </a:moveTo>
                    <a:lnTo>
                      <a:pt x="0" y="0"/>
                    </a:lnTo>
                  </a:path>
                </a:pathLst>
              </a:custGeom>
              <a:ln w="6667">
                <a:solidFill>
                  <a:srgbClr val="666666"/>
                </a:solidFill>
                <a:prstDash val="dot"/>
              </a:ln>
            </p:spPr>
            <p:txBody>
              <a:bodyPr wrap="square" lIns="0" tIns="0" rIns="0" bIns="0" rtlCol="0"/>
              <a:lstStyle/>
              <a:p>
                <a:endParaRPr lang="en-GB" noProof="0" dirty="0"/>
              </a:p>
            </p:txBody>
          </p:sp>
          <p:sp>
            <p:nvSpPr>
              <p:cNvPr id="86" name="object 7">
                <a:extLst>
                  <a:ext uri="{FF2B5EF4-FFF2-40B4-BE49-F238E27FC236}">
                    <a16:creationId xmlns:a16="http://schemas.microsoft.com/office/drawing/2014/main" id="{74895239-369F-6B72-4929-3D20D0A6D671}"/>
                  </a:ext>
                </a:extLst>
              </p:cNvPr>
              <p:cNvSpPr/>
              <p:nvPr/>
            </p:nvSpPr>
            <p:spPr>
              <a:xfrm>
                <a:off x="723785" y="1435531"/>
                <a:ext cx="6192520" cy="6985"/>
              </a:xfrm>
              <a:custGeom>
                <a:avLst/>
                <a:gdLst/>
                <a:ahLst/>
                <a:cxnLst/>
                <a:rect l="l" t="t" r="r" b="b"/>
                <a:pathLst>
                  <a:path w="6192520" h="6984">
                    <a:moveTo>
                      <a:pt x="6667" y="3327"/>
                    </a:moveTo>
                    <a:lnTo>
                      <a:pt x="5689" y="965"/>
                    </a:lnTo>
                    <a:lnTo>
                      <a:pt x="3327" y="0"/>
                    </a:lnTo>
                    <a:lnTo>
                      <a:pt x="977" y="965"/>
                    </a:lnTo>
                    <a:lnTo>
                      <a:pt x="0" y="3327"/>
                    </a:lnTo>
                    <a:lnTo>
                      <a:pt x="977" y="5689"/>
                    </a:lnTo>
                    <a:lnTo>
                      <a:pt x="3327" y="6667"/>
                    </a:lnTo>
                    <a:lnTo>
                      <a:pt x="5689" y="5689"/>
                    </a:lnTo>
                    <a:lnTo>
                      <a:pt x="6667" y="3327"/>
                    </a:lnTo>
                    <a:close/>
                  </a:path>
                  <a:path w="6192520" h="6984">
                    <a:moveTo>
                      <a:pt x="6192317" y="3327"/>
                    </a:moveTo>
                    <a:lnTo>
                      <a:pt x="6191339" y="965"/>
                    </a:lnTo>
                    <a:lnTo>
                      <a:pt x="6188976" y="0"/>
                    </a:lnTo>
                    <a:lnTo>
                      <a:pt x="6186627" y="965"/>
                    </a:lnTo>
                    <a:lnTo>
                      <a:pt x="6185649" y="3327"/>
                    </a:lnTo>
                    <a:lnTo>
                      <a:pt x="6186627" y="5689"/>
                    </a:lnTo>
                    <a:lnTo>
                      <a:pt x="6188976" y="6667"/>
                    </a:lnTo>
                    <a:lnTo>
                      <a:pt x="6191339" y="5689"/>
                    </a:lnTo>
                    <a:lnTo>
                      <a:pt x="6192317" y="3327"/>
                    </a:lnTo>
                    <a:close/>
                  </a:path>
                </a:pathLst>
              </a:custGeom>
              <a:solidFill>
                <a:srgbClr val="666666"/>
              </a:solidFill>
            </p:spPr>
            <p:txBody>
              <a:bodyPr wrap="square" lIns="0" tIns="0" rIns="0" bIns="0" rtlCol="0"/>
              <a:lstStyle/>
              <a:p>
                <a:endParaRPr lang="en-GB" noProof="0" dirty="0"/>
              </a:p>
            </p:txBody>
          </p:sp>
        </p:grpSp>
        <p:sp>
          <p:nvSpPr>
            <p:cNvPr id="46" name="object 8">
              <a:extLst>
                <a:ext uri="{FF2B5EF4-FFF2-40B4-BE49-F238E27FC236}">
                  <a16:creationId xmlns:a16="http://schemas.microsoft.com/office/drawing/2014/main" id="{6034263C-443D-979C-F65D-ED84CBC98477}"/>
                </a:ext>
              </a:extLst>
            </p:cNvPr>
            <p:cNvSpPr txBox="1"/>
            <p:nvPr/>
          </p:nvSpPr>
          <p:spPr>
            <a:xfrm>
              <a:off x="389404" y="1358553"/>
              <a:ext cx="153035" cy="135935"/>
            </a:xfrm>
            <a:prstGeom prst="rect">
              <a:avLst/>
            </a:prstGeom>
          </p:spPr>
          <p:txBody>
            <a:bodyPr vert="horz" wrap="square" lIns="0" tIns="12700" rIns="0" bIns="0" rtlCol="0">
              <a:spAutoFit/>
            </a:bodyPr>
            <a:lstStyle/>
            <a:p>
              <a:pPr marL="12700">
                <a:lnSpc>
                  <a:spcPct val="100000"/>
                </a:lnSpc>
                <a:spcBef>
                  <a:spcPts val="100"/>
                </a:spcBef>
              </a:pPr>
              <a:r>
                <a:rPr lang="en-GB" sz="800" spc="-25" noProof="0" dirty="0">
                  <a:solidFill>
                    <a:srgbClr val="666666"/>
                  </a:solidFill>
                  <a:latin typeface="Arial"/>
                  <a:cs typeface="Arial"/>
                </a:rPr>
                <a:t>100</a:t>
              </a:r>
              <a:endParaRPr lang="en-GB" sz="800" noProof="0" dirty="0">
                <a:latin typeface="Arial"/>
                <a:cs typeface="Arial"/>
              </a:endParaRPr>
            </a:p>
          </p:txBody>
        </p:sp>
        <p:grpSp>
          <p:nvGrpSpPr>
            <p:cNvPr id="47" name="object 9">
              <a:extLst>
                <a:ext uri="{FF2B5EF4-FFF2-40B4-BE49-F238E27FC236}">
                  <a16:creationId xmlns:a16="http://schemas.microsoft.com/office/drawing/2014/main" id="{EF42C6D0-9146-F49C-C340-7126683FAF61}"/>
                </a:ext>
              </a:extLst>
            </p:cNvPr>
            <p:cNvGrpSpPr/>
            <p:nvPr/>
          </p:nvGrpSpPr>
          <p:grpSpPr>
            <a:xfrm>
              <a:off x="723790" y="1842717"/>
              <a:ext cx="6192520" cy="1747520"/>
              <a:chOff x="723790" y="1842717"/>
              <a:chExt cx="6192520" cy="1747520"/>
            </a:xfrm>
          </p:grpSpPr>
          <p:sp>
            <p:nvSpPr>
              <p:cNvPr id="73" name="object 10">
                <a:extLst>
                  <a:ext uri="{FF2B5EF4-FFF2-40B4-BE49-F238E27FC236}">
                    <a16:creationId xmlns:a16="http://schemas.microsoft.com/office/drawing/2014/main" id="{60A59DE9-4BF9-8644-B200-375E9ED77A05}"/>
                  </a:ext>
                </a:extLst>
              </p:cNvPr>
              <p:cNvSpPr/>
              <p:nvPr/>
            </p:nvSpPr>
            <p:spPr>
              <a:xfrm>
                <a:off x="737363" y="3586375"/>
                <a:ext cx="6155690" cy="0"/>
              </a:xfrm>
              <a:custGeom>
                <a:avLst/>
                <a:gdLst/>
                <a:ahLst/>
                <a:cxnLst/>
                <a:rect l="l" t="t" r="r" b="b"/>
                <a:pathLst>
                  <a:path w="6155690">
                    <a:moveTo>
                      <a:pt x="6155169" y="0"/>
                    </a:moveTo>
                    <a:lnTo>
                      <a:pt x="0" y="0"/>
                    </a:lnTo>
                  </a:path>
                </a:pathLst>
              </a:custGeom>
              <a:ln w="6667">
                <a:solidFill>
                  <a:srgbClr val="666666"/>
                </a:solidFill>
                <a:prstDash val="dot"/>
              </a:ln>
            </p:spPr>
            <p:txBody>
              <a:bodyPr wrap="square" lIns="0" tIns="0" rIns="0" bIns="0" rtlCol="0"/>
              <a:lstStyle/>
              <a:p>
                <a:endParaRPr lang="en-GB" noProof="0" dirty="0"/>
              </a:p>
            </p:txBody>
          </p:sp>
          <p:sp>
            <p:nvSpPr>
              <p:cNvPr id="74" name="object 11">
                <a:extLst>
                  <a:ext uri="{FF2B5EF4-FFF2-40B4-BE49-F238E27FC236}">
                    <a16:creationId xmlns:a16="http://schemas.microsoft.com/office/drawing/2014/main" id="{08386F51-67A0-1248-7433-8092F291BE58}"/>
                  </a:ext>
                </a:extLst>
              </p:cNvPr>
              <p:cNvSpPr/>
              <p:nvPr/>
            </p:nvSpPr>
            <p:spPr>
              <a:xfrm>
                <a:off x="724014" y="3583050"/>
                <a:ext cx="6191885" cy="6985"/>
              </a:xfrm>
              <a:custGeom>
                <a:avLst/>
                <a:gdLst/>
                <a:ahLst/>
                <a:cxnLst/>
                <a:rect l="l" t="t" r="r" b="b"/>
                <a:pathLst>
                  <a:path w="6191884" h="6985">
                    <a:moveTo>
                      <a:pt x="6667" y="3327"/>
                    </a:moveTo>
                    <a:lnTo>
                      <a:pt x="5689" y="977"/>
                    </a:lnTo>
                    <a:lnTo>
                      <a:pt x="3340" y="0"/>
                    </a:lnTo>
                    <a:lnTo>
                      <a:pt x="977" y="977"/>
                    </a:lnTo>
                    <a:lnTo>
                      <a:pt x="0" y="3327"/>
                    </a:lnTo>
                    <a:lnTo>
                      <a:pt x="977" y="5689"/>
                    </a:lnTo>
                    <a:lnTo>
                      <a:pt x="3340" y="6667"/>
                    </a:lnTo>
                    <a:lnTo>
                      <a:pt x="5689" y="5689"/>
                    </a:lnTo>
                    <a:lnTo>
                      <a:pt x="6667" y="3327"/>
                    </a:lnTo>
                    <a:close/>
                  </a:path>
                  <a:path w="6191884" h="6985">
                    <a:moveTo>
                      <a:pt x="6191859" y="3327"/>
                    </a:moveTo>
                    <a:lnTo>
                      <a:pt x="6190881" y="977"/>
                    </a:lnTo>
                    <a:lnTo>
                      <a:pt x="6188532" y="0"/>
                    </a:lnTo>
                    <a:lnTo>
                      <a:pt x="6186170" y="977"/>
                    </a:lnTo>
                    <a:lnTo>
                      <a:pt x="6185192" y="3327"/>
                    </a:lnTo>
                    <a:lnTo>
                      <a:pt x="6186170" y="5689"/>
                    </a:lnTo>
                    <a:lnTo>
                      <a:pt x="6188532" y="6667"/>
                    </a:lnTo>
                    <a:lnTo>
                      <a:pt x="6190881" y="5689"/>
                    </a:lnTo>
                    <a:lnTo>
                      <a:pt x="6191859" y="3327"/>
                    </a:lnTo>
                    <a:close/>
                  </a:path>
                </a:pathLst>
              </a:custGeom>
              <a:solidFill>
                <a:srgbClr val="666666"/>
              </a:solidFill>
            </p:spPr>
            <p:txBody>
              <a:bodyPr wrap="square" lIns="0" tIns="0" rIns="0" bIns="0" rtlCol="0"/>
              <a:lstStyle/>
              <a:p>
                <a:endParaRPr lang="en-GB" noProof="0" dirty="0"/>
              </a:p>
            </p:txBody>
          </p:sp>
          <p:sp>
            <p:nvSpPr>
              <p:cNvPr id="75" name="object 12">
                <a:extLst>
                  <a:ext uri="{FF2B5EF4-FFF2-40B4-BE49-F238E27FC236}">
                    <a16:creationId xmlns:a16="http://schemas.microsoft.com/office/drawing/2014/main" id="{09DFC770-C641-ED28-C56C-3CBFDE29F012}"/>
                  </a:ext>
                </a:extLst>
              </p:cNvPr>
              <p:cNvSpPr/>
              <p:nvPr/>
            </p:nvSpPr>
            <p:spPr>
              <a:xfrm>
                <a:off x="737142" y="2281251"/>
                <a:ext cx="6155690" cy="0"/>
              </a:xfrm>
              <a:custGeom>
                <a:avLst/>
                <a:gdLst/>
                <a:ahLst/>
                <a:cxnLst/>
                <a:rect l="l" t="t" r="r" b="b"/>
                <a:pathLst>
                  <a:path w="6155690">
                    <a:moveTo>
                      <a:pt x="0" y="0"/>
                    </a:moveTo>
                    <a:lnTo>
                      <a:pt x="138294" y="0"/>
                    </a:lnTo>
                  </a:path>
                  <a:path w="6155690">
                    <a:moveTo>
                      <a:pt x="840312" y="0"/>
                    </a:moveTo>
                    <a:lnTo>
                      <a:pt x="1338037" y="0"/>
                    </a:lnTo>
                  </a:path>
                  <a:path w="6155690">
                    <a:moveTo>
                      <a:pt x="2040055" y="0"/>
                    </a:moveTo>
                    <a:lnTo>
                      <a:pt x="2568896" y="0"/>
                    </a:lnTo>
                  </a:path>
                  <a:path w="6155690">
                    <a:moveTo>
                      <a:pt x="3270914" y="0"/>
                    </a:moveTo>
                    <a:lnTo>
                      <a:pt x="3784210" y="0"/>
                    </a:lnTo>
                  </a:path>
                  <a:path w="6155690">
                    <a:moveTo>
                      <a:pt x="4486228" y="0"/>
                    </a:moveTo>
                    <a:lnTo>
                      <a:pt x="4994748" y="0"/>
                    </a:lnTo>
                  </a:path>
                  <a:path w="6155690">
                    <a:moveTo>
                      <a:pt x="5696766" y="0"/>
                    </a:moveTo>
                    <a:lnTo>
                      <a:pt x="6155613" y="0"/>
                    </a:lnTo>
                  </a:path>
                </a:pathLst>
              </a:custGeom>
              <a:ln w="6667">
                <a:solidFill>
                  <a:srgbClr val="666666"/>
                </a:solidFill>
                <a:prstDash val="dot"/>
              </a:ln>
            </p:spPr>
            <p:txBody>
              <a:bodyPr wrap="square" lIns="0" tIns="0" rIns="0" bIns="0" rtlCol="0"/>
              <a:lstStyle/>
              <a:p>
                <a:endParaRPr lang="en-GB" noProof="0" dirty="0"/>
              </a:p>
            </p:txBody>
          </p:sp>
          <p:sp>
            <p:nvSpPr>
              <p:cNvPr id="76" name="object 13">
                <a:extLst>
                  <a:ext uri="{FF2B5EF4-FFF2-40B4-BE49-F238E27FC236}">
                    <a16:creationId xmlns:a16="http://schemas.microsoft.com/office/drawing/2014/main" id="{CCEC0741-33CC-4447-61E2-193429EF5CE4}"/>
                  </a:ext>
                </a:extLst>
              </p:cNvPr>
              <p:cNvSpPr/>
              <p:nvPr/>
            </p:nvSpPr>
            <p:spPr>
              <a:xfrm>
                <a:off x="723785" y="2277922"/>
                <a:ext cx="6192520" cy="6985"/>
              </a:xfrm>
              <a:custGeom>
                <a:avLst/>
                <a:gdLst/>
                <a:ahLst/>
                <a:cxnLst/>
                <a:rect l="l" t="t" r="r" b="b"/>
                <a:pathLst>
                  <a:path w="6192520" h="6985">
                    <a:moveTo>
                      <a:pt x="6667" y="3340"/>
                    </a:moveTo>
                    <a:lnTo>
                      <a:pt x="5689" y="977"/>
                    </a:lnTo>
                    <a:lnTo>
                      <a:pt x="3327" y="0"/>
                    </a:lnTo>
                    <a:lnTo>
                      <a:pt x="977" y="977"/>
                    </a:lnTo>
                    <a:lnTo>
                      <a:pt x="0" y="3340"/>
                    </a:lnTo>
                    <a:lnTo>
                      <a:pt x="977" y="5689"/>
                    </a:lnTo>
                    <a:lnTo>
                      <a:pt x="3327" y="6667"/>
                    </a:lnTo>
                    <a:lnTo>
                      <a:pt x="5689" y="5689"/>
                    </a:lnTo>
                    <a:lnTo>
                      <a:pt x="6667" y="3340"/>
                    </a:lnTo>
                    <a:close/>
                  </a:path>
                  <a:path w="6192520" h="6985">
                    <a:moveTo>
                      <a:pt x="6192317" y="3340"/>
                    </a:moveTo>
                    <a:lnTo>
                      <a:pt x="6191339" y="977"/>
                    </a:lnTo>
                    <a:lnTo>
                      <a:pt x="6188976" y="0"/>
                    </a:lnTo>
                    <a:lnTo>
                      <a:pt x="6186627" y="977"/>
                    </a:lnTo>
                    <a:lnTo>
                      <a:pt x="6185649" y="3340"/>
                    </a:lnTo>
                    <a:lnTo>
                      <a:pt x="6186627" y="5689"/>
                    </a:lnTo>
                    <a:lnTo>
                      <a:pt x="6188976" y="6667"/>
                    </a:lnTo>
                    <a:lnTo>
                      <a:pt x="6191339" y="5689"/>
                    </a:lnTo>
                    <a:lnTo>
                      <a:pt x="6192317" y="3340"/>
                    </a:lnTo>
                    <a:close/>
                  </a:path>
                </a:pathLst>
              </a:custGeom>
              <a:solidFill>
                <a:srgbClr val="666666"/>
              </a:solidFill>
            </p:spPr>
            <p:txBody>
              <a:bodyPr wrap="square" lIns="0" tIns="0" rIns="0" bIns="0" rtlCol="0"/>
              <a:lstStyle/>
              <a:p>
                <a:endParaRPr lang="en-GB" noProof="0" dirty="0"/>
              </a:p>
            </p:txBody>
          </p:sp>
          <p:sp>
            <p:nvSpPr>
              <p:cNvPr id="77" name="object 14">
                <a:extLst>
                  <a:ext uri="{FF2B5EF4-FFF2-40B4-BE49-F238E27FC236}">
                    <a16:creationId xmlns:a16="http://schemas.microsoft.com/office/drawing/2014/main" id="{8B015E6A-809B-6608-6406-64594BE77FAD}"/>
                  </a:ext>
                </a:extLst>
              </p:cNvPr>
              <p:cNvSpPr/>
              <p:nvPr/>
            </p:nvSpPr>
            <p:spPr>
              <a:xfrm>
                <a:off x="737142" y="1846210"/>
                <a:ext cx="6155690" cy="0"/>
              </a:xfrm>
              <a:custGeom>
                <a:avLst/>
                <a:gdLst/>
                <a:ahLst/>
                <a:cxnLst/>
                <a:rect l="l" t="t" r="r" b="b"/>
                <a:pathLst>
                  <a:path w="6155690">
                    <a:moveTo>
                      <a:pt x="0" y="0"/>
                    </a:moveTo>
                    <a:lnTo>
                      <a:pt x="138294" y="0"/>
                    </a:lnTo>
                  </a:path>
                  <a:path w="6155690">
                    <a:moveTo>
                      <a:pt x="3270914" y="0"/>
                    </a:moveTo>
                    <a:lnTo>
                      <a:pt x="6155613" y="0"/>
                    </a:lnTo>
                  </a:path>
                  <a:path w="6155690">
                    <a:moveTo>
                      <a:pt x="2040055" y="0"/>
                    </a:moveTo>
                    <a:lnTo>
                      <a:pt x="2568896" y="0"/>
                    </a:lnTo>
                  </a:path>
                  <a:path w="6155690">
                    <a:moveTo>
                      <a:pt x="840312" y="0"/>
                    </a:moveTo>
                    <a:lnTo>
                      <a:pt x="1338037" y="0"/>
                    </a:lnTo>
                  </a:path>
                </a:pathLst>
              </a:custGeom>
              <a:ln w="6667">
                <a:solidFill>
                  <a:srgbClr val="666666"/>
                </a:solidFill>
                <a:prstDash val="dot"/>
              </a:ln>
            </p:spPr>
            <p:txBody>
              <a:bodyPr wrap="square" lIns="0" tIns="0" rIns="0" bIns="0" rtlCol="0"/>
              <a:lstStyle/>
              <a:p>
                <a:endParaRPr lang="en-GB" noProof="0" dirty="0"/>
              </a:p>
            </p:txBody>
          </p:sp>
          <p:sp>
            <p:nvSpPr>
              <p:cNvPr id="78" name="object 15">
                <a:extLst>
                  <a:ext uri="{FF2B5EF4-FFF2-40B4-BE49-F238E27FC236}">
                    <a16:creationId xmlns:a16="http://schemas.microsoft.com/office/drawing/2014/main" id="{D40AE536-98E5-0605-06C0-B1E68863FCE0}"/>
                  </a:ext>
                </a:extLst>
              </p:cNvPr>
              <p:cNvSpPr/>
              <p:nvPr/>
            </p:nvSpPr>
            <p:spPr>
              <a:xfrm>
                <a:off x="723785" y="1842884"/>
                <a:ext cx="6192520" cy="6985"/>
              </a:xfrm>
              <a:custGeom>
                <a:avLst/>
                <a:gdLst/>
                <a:ahLst/>
                <a:cxnLst/>
                <a:rect l="l" t="t" r="r" b="b"/>
                <a:pathLst>
                  <a:path w="6192520" h="6985">
                    <a:moveTo>
                      <a:pt x="6667" y="3327"/>
                    </a:moveTo>
                    <a:lnTo>
                      <a:pt x="5689" y="977"/>
                    </a:lnTo>
                    <a:lnTo>
                      <a:pt x="3327" y="0"/>
                    </a:lnTo>
                    <a:lnTo>
                      <a:pt x="977" y="977"/>
                    </a:lnTo>
                    <a:lnTo>
                      <a:pt x="0" y="3327"/>
                    </a:lnTo>
                    <a:lnTo>
                      <a:pt x="977" y="5689"/>
                    </a:lnTo>
                    <a:lnTo>
                      <a:pt x="3327" y="6667"/>
                    </a:lnTo>
                    <a:lnTo>
                      <a:pt x="5689" y="5689"/>
                    </a:lnTo>
                    <a:lnTo>
                      <a:pt x="6667" y="3327"/>
                    </a:lnTo>
                    <a:close/>
                  </a:path>
                  <a:path w="6192520" h="6985">
                    <a:moveTo>
                      <a:pt x="6192317" y="3327"/>
                    </a:moveTo>
                    <a:lnTo>
                      <a:pt x="6191339" y="977"/>
                    </a:lnTo>
                    <a:lnTo>
                      <a:pt x="6188976" y="0"/>
                    </a:lnTo>
                    <a:lnTo>
                      <a:pt x="6186627" y="977"/>
                    </a:lnTo>
                    <a:lnTo>
                      <a:pt x="6185649" y="3327"/>
                    </a:lnTo>
                    <a:lnTo>
                      <a:pt x="6186627" y="5689"/>
                    </a:lnTo>
                    <a:lnTo>
                      <a:pt x="6188976" y="6667"/>
                    </a:lnTo>
                    <a:lnTo>
                      <a:pt x="6191339" y="5689"/>
                    </a:lnTo>
                    <a:lnTo>
                      <a:pt x="6192317" y="3327"/>
                    </a:lnTo>
                    <a:close/>
                  </a:path>
                </a:pathLst>
              </a:custGeom>
              <a:solidFill>
                <a:srgbClr val="666666"/>
              </a:solidFill>
            </p:spPr>
            <p:txBody>
              <a:bodyPr wrap="square" lIns="0" tIns="0" rIns="0" bIns="0" rtlCol="0"/>
              <a:lstStyle/>
              <a:p>
                <a:endParaRPr lang="en-GB" noProof="0" dirty="0"/>
              </a:p>
            </p:txBody>
          </p:sp>
          <p:sp>
            <p:nvSpPr>
              <p:cNvPr id="79" name="object 16">
                <a:extLst>
                  <a:ext uri="{FF2B5EF4-FFF2-40B4-BE49-F238E27FC236}">
                    <a16:creationId xmlns:a16="http://schemas.microsoft.com/office/drawing/2014/main" id="{DC8546FE-DCE9-C6B5-2AA6-9B54739EEB71}"/>
                  </a:ext>
                </a:extLst>
              </p:cNvPr>
              <p:cNvSpPr/>
              <p:nvPr/>
            </p:nvSpPr>
            <p:spPr>
              <a:xfrm>
                <a:off x="737142" y="2716292"/>
                <a:ext cx="6155690" cy="0"/>
              </a:xfrm>
              <a:custGeom>
                <a:avLst/>
                <a:gdLst/>
                <a:ahLst/>
                <a:cxnLst/>
                <a:rect l="l" t="t" r="r" b="b"/>
                <a:pathLst>
                  <a:path w="6155690">
                    <a:moveTo>
                      <a:pt x="0" y="0"/>
                    </a:moveTo>
                    <a:lnTo>
                      <a:pt x="138294" y="0"/>
                    </a:lnTo>
                  </a:path>
                  <a:path w="6155690">
                    <a:moveTo>
                      <a:pt x="4486228" y="0"/>
                    </a:moveTo>
                    <a:lnTo>
                      <a:pt x="4994748" y="0"/>
                    </a:lnTo>
                  </a:path>
                  <a:path w="6155690">
                    <a:moveTo>
                      <a:pt x="3270914" y="0"/>
                    </a:moveTo>
                    <a:lnTo>
                      <a:pt x="3784210" y="0"/>
                    </a:lnTo>
                  </a:path>
                  <a:path w="6155690">
                    <a:moveTo>
                      <a:pt x="2040055" y="0"/>
                    </a:moveTo>
                    <a:lnTo>
                      <a:pt x="2568896" y="0"/>
                    </a:lnTo>
                  </a:path>
                  <a:path w="6155690">
                    <a:moveTo>
                      <a:pt x="840312" y="0"/>
                    </a:moveTo>
                    <a:lnTo>
                      <a:pt x="1338037" y="0"/>
                    </a:lnTo>
                  </a:path>
                  <a:path w="6155690">
                    <a:moveTo>
                      <a:pt x="5696766" y="0"/>
                    </a:moveTo>
                    <a:lnTo>
                      <a:pt x="6155613" y="0"/>
                    </a:lnTo>
                  </a:path>
                </a:pathLst>
              </a:custGeom>
              <a:ln w="6667">
                <a:solidFill>
                  <a:srgbClr val="666666"/>
                </a:solidFill>
                <a:prstDash val="dot"/>
              </a:ln>
            </p:spPr>
            <p:txBody>
              <a:bodyPr wrap="square" lIns="0" tIns="0" rIns="0" bIns="0" rtlCol="0"/>
              <a:lstStyle/>
              <a:p>
                <a:endParaRPr lang="en-GB" noProof="0" dirty="0"/>
              </a:p>
            </p:txBody>
          </p:sp>
          <p:sp>
            <p:nvSpPr>
              <p:cNvPr id="80" name="object 17">
                <a:extLst>
                  <a:ext uri="{FF2B5EF4-FFF2-40B4-BE49-F238E27FC236}">
                    <a16:creationId xmlns:a16="http://schemas.microsoft.com/office/drawing/2014/main" id="{AD1E7154-76C3-8FC5-2025-501BEE534022}"/>
                  </a:ext>
                </a:extLst>
              </p:cNvPr>
              <p:cNvSpPr/>
              <p:nvPr/>
            </p:nvSpPr>
            <p:spPr>
              <a:xfrm>
                <a:off x="723785" y="2712961"/>
                <a:ext cx="6192520" cy="6985"/>
              </a:xfrm>
              <a:custGeom>
                <a:avLst/>
                <a:gdLst/>
                <a:ahLst/>
                <a:cxnLst/>
                <a:rect l="l" t="t" r="r" b="b"/>
                <a:pathLst>
                  <a:path w="6192520" h="6985">
                    <a:moveTo>
                      <a:pt x="6667" y="3340"/>
                    </a:moveTo>
                    <a:lnTo>
                      <a:pt x="5689" y="977"/>
                    </a:lnTo>
                    <a:lnTo>
                      <a:pt x="3327" y="0"/>
                    </a:lnTo>
                    <a:lnTo>
                      <a:pt x="977" y="977"/>
                    </a:lnTo>
                    <a:lnTo>
                      <a:pt x="0" y="3340"/>
                    </a:lnTo>
                    <a:lnTo>
                      <a:pt x="977" y="5689"/>
                    </a:lnTo>
                    <a:lnTo>
                      <a:pt x="3327" y="6667"/>
                    </a:lnTo>
                    <a:lnTo>
                      <a:pt x="5689" y="5689"/>
                    </a:lnTo>
                    <a:lnTo>
                      <a:pt x="6667" y="3340"/>
                    </a:lnTo>
                    <a:close/>
                  </a:path>
                  <a:path w="6192520" h="6985">
                    <a:moveTo>
                      <a:pt x="6192317" y="3340"/>
                    </a:moveTo>
                    <a:lnTo>
                      <a:pt x="6191339" y="977"/>
                    </a:lnTo>
                    <a:lnTo>
                      <a:pt x="6188976" y="0"/>
                    </a:lnTo>
                    <a:lnTo>
                      <a:pt x="6186627" y="977"/>
                    </a:lnTo>
                    <a:lnTo>
                      <a:pt x="6185649" y="3340"/>
                    </a:lnTo>
                    <a:lnTo>
                      <a:pt x="6186627" y="5689"/>
                    </a:lnTo>
                    <a:lnTo>
                      <a:pt x="6188976" y="6667"/>
                    </a:lnTo>
                    <a:lnTo>
                      <a:pt x="6191339" y="5689"/>
                    </a:lnTo>
                    <a:lnTo>
                      <a:pt x="6192317" y="3340"/>
                    </a:lnTo>
                    <a:close/>
                  </a:path>
                </a:pathLst>
              </a:custGeom>
              <a:solidFill>
                <a:srgbClr val="666666"/>
              </a:solidFill>
            </p:spPr>
            <p:txBody>
              <a:bodyPr wrap="square" lIns="0" tIns="0" rIns="0" bIns="0" rtlCol="0"/>
              <a:lstStyle/>
              <a:p>
                <a:endParaRPr lang="en-GB" noProof="0" dirty="0"/>
              </a:p>
            </p:txBody>
          </p:sp>
          <p:sp>
            <p:nvSpPr>
              <p:cNvPr id="83" name="object 18">
                <a:extLst>
                  <a:ext uri="{FF2B5EF4-FFF2-40B4-BE49-F238E27FC236}">
                    <a16:creationId xmlns:a16="http://schemas.microsoft.com/office/drawing/2014/main" id="{1F22F8CE-6478-E42C-8F17-94ADA88AE9FC}"/>
                  </a:ext>
                </a:extLst>
              </p:cNvPr>
              <p:cNvSpPr/>
              <p:nvPr/>
            </p:nvSpPr>
            <p:spPr>
              <a:xfrm>
                <a:off x="737142" y="3151334"/>
                <a:ext cx="6155690" cy="0"/>
              </a:xfrm>
              <a:custGeom>
                <a:avLst/>
                <a:gdLst/>
                <a:ahLst/>
                <a:cxnLst/>
                <a:rect l="l" t="t" r="r" b="b"/>
                <a:pathLst>
                  <a:path w="6155690">
                    <a:moveTo>
                      <a:pt x="3270914" y="0"/>
                    </a:moveTo>
                    <a:lnTo>
                      <a:pt x="3784210" y="0"/>
                    </a:lnTo>
                  </a:path>
                  <a:path w="6155690">
                    <a:moveTo>
                      <a:pt x="2040055" y="0"/>
                    </a:moveTo>
                    <a:lnTo>
                      <a:pt x="2568896" y="0"/>
                    </a:lnTo>
                  </a:path>
                  <a:path w="6155690">
                    <a:moveTo>
                      <a:pt x="0" y="0"/>
                    </a:moveTo>
                    <a:lnTo>
                      <a:pt x="138294" y="0"/>
                    </a:lnTo>
                  </a:path>
                  <a:path w="6155690">
                    <a:moveTo>
                      <a:pt x="4486228" y="0"/>
                    </a:moveTo>
                    <a:lnTo>
                      <a:pt x="4994748" y="0"/>
                    </a:lnTo>
                  </a:path>
                  <a:path w="6155690">
                    <a:moveTo>
                      <a:pt x="840312" y="0"/>
                    </a:moveTo>
                    <a:lnTo>
                      <a:pt x="1338037" y="0"/>
                    </a:lnTo>
                  </a:path>
                  <a:path w="6155690">
                    <a:moveTo>
                      <a:pt x="5696766" y="0"/>
                    </a:moveTo>
                    <a:lnTo>
                      <a:pt x="6155613" y="0"/>
                    </a:lnTo>
                  </a:path>
                </a:pathLst>
              </a:custGeom>
              <a:ln w="6667">
                <a:solidFill>
                  <a:srgbClr val="666666"/>
                </a:solidFill>
                <a:prstDash val="dot"/>
              </a:ln>
            </p:spPr>
            <p:txBody>
              <a:bodyPr wrap="square" lIns="0" tIns="0" rIns="0" bIns="0" rtlCol="0"/>
              <a:lstStyle/>
              <a:p>
                <a:endParaRPr lang="en-GB" noProof="0" dirty="0"/>
              </a:p>
            </p:txBody>
          </p:sp>
          <p:sp>
            <p:nvSpPr>
              <p:cNvPr id="84" name="object 19">
                <a:extLst>
                  <a:ext uri="{FF2B5EF4-FFF2-40B4-BE49-F238E27FC236}">
                    <a16:creationId xmlns:a16="http://schemas.microsoft.com/office/drawing/2014/main" id="{1D967090-8F66-2C15-6D47-91E4A3FB8634}"/>
                  </a:ext>
                </a:extLst>
              </p:cNvPr>
              <p:cNvSpPr/>
              <p:nvPr/>
            </p:nvSpPr>
            <p:spPr>
              <a:xfrm>
                <a:off x="723785" y="3148012"/>
                <a:ext cx="6192520" cy="6985"/>
              </a:xfrm>
              <a:custGeom>
                <a:avLst/>
                <a:gdLst/>
                <a:ahLst/>
                <a:cxnLst/>
                <a:rect l="l" t="t" r="r" b="b"/>
                <a:pathLst>
                  <a:path w="6192520" h="6985">
                    <a:moveTo>
                      <a:pt x="6667" y="3327"/>
                    </a:moveTo>
                    <a:lnTo>
                      <a:pt x="5689" y="965"/>
                    </a:lnTo>
                    <a:lnTo>
                      <a:pt x="3327" y="0"/>
                    </a:lnTo>
                    <a:lnTo>
                      <a:pt x="977" y="965"/>
                    </a:lnTo>
                    <a:lnTo>
                      <a:pt x="0" y="3327"/>
                    </a:lnTo>
                    <a:lnTo>
                      <a:pt x="977" y="5689"/>
                    </a:lnTo>
                    <a:lnTo>
                      <a:pt x="3327" y="6667"/>
                    </a:lnTo>
                    <a:lnTo>
                      <a:pt x="5689" y="5689"/>
                    </a:lnTo>
                    <a:lnTo>
                      <a:pt x="6667" y="3327"/>
                    </a:lnTo>
                    <a:close/>
                  </a:path>
                  <a:path w="6192520" h="6985">
                    <a:moveTo>
                      <a:pt x="6192317" y="3327"/>
                    </a:moveTo>
                    <a:lnTo>
                      <a:pt x="6191339" y="965"/>
                    </a:lnTo>
                    <a:lnTo>
                      <a:pt x="6188976" y="0"/>
                    </a:lnTo>
                    <a:lnTo>
                      <a:pt x="6186627" y="965"/>
                    </a:lnTo>
                    <a:lnTo>
                      <a:pt x="6185649" y="3327"/>
                    </a:lnTo>
                    <a:lnTo>
                      <a:pt x="6186627" y="5689"/>
                    </a:lnTo>
                    <a:lnTo>
                      <a:pt x="6188976" y="6667"/>
                    </a:lnTo>
                    <a:lnTo>
                      <a:pt x="6191339" y="5689"/>
                    </a:lnTo>
                    <a:lnTo>
                      <a:pt x="6192317" y="3327"/>
                    </a:lnTo>
                    <a:close/>
                  </a:path>
                </a:pathLst>
              </a:custGeom>
              <a:solidFill>
                <a:srgbClr val="666666"/>
              </a:solidFill>
            </p:spPr>
            <p:txBody>
              <a:bodyPr wrap="square" lIns="0" tIns="0" rIns="0" bIns="0" rtlCol="0"/>
              <a:lstStyle/>
              <a:p>
                <a:endParaRPr lang="en-GB" noProof="0" dirty="0"/>
              </a:p>
            </p:txBody>
          </p:sp>
        </p:grpSp>
        <p:sp>
          <p:nvSpPr>
            <p:cNvPr id="48" name="object 20">
              <a:extLst>
                <a:ext uri="{FF2B5EF4-FFF2-40B4-BE49-F238E27FC236}">
                  <a16:creationId xmlns:a16="http://schemas.microsoft.com/office/drawing/2014/main" id="{B5715A21-A9DB-A730-BB90-6BCF68CCB6E5}"/>
                </a:ext>
              </a:extLst>
            </p:cNvPr>
            <p:cNvSpPr txBox="1"/>
            <p:nvPr/>
          </p:nvSpPr>
          <p:spPr>
            <a:xfrm>
              <a:off x="474162" y="3506076"/>
              <a:ext cx="67945" cy="135935"/>
            </a:xfrm>
            <a:prstGeom prst="rect">
              <a:avLst/>
            </a:prstGeom>
          </p:spPr>
          <p:txBody>
            <a:bodyPr vert="horz" wrap="square" lIns="0" tIns="12700" rIns="0" bIns="0" rtlCol="0">
              <a:spAutoFit/>
            </a:bodyPr>
            <a:lstStyle/>
            <a:p>
              <a:pPr marL="12700">
                <a:lnSpc>
                  <a:spcPct val="100000"/>
                </a:lnSpc>
                <a:spcBef>
                  <a:spcPts val="100"/>
                </a:spcBef>
              </a:pPr>
              <a:r>
                <a:rPr lang="en-GB" sz="800" spc="-50" noProof="0" dirty="0">
                  <a:solidFill>
                    <a:srgbClr val="666666"/>
                  </a:solidFill>
                  <a:latin typeface="Arial"/>
                  <a:cs typeface="Arial"/>
                </a:rPr>
                <a:t>0</a:t>
              </a:r>
              <a:endParaRPr lang="en-GB" sz="800" noProof="0" dirty="0">
                <a:latin typeface="Arial"/>
                <a:cs typeface="Arial"/>
              </a:endParaRPr>
            </a:p>
          </p:txBody>
        </p:sp>
        <p:sp>
          <p:nvSpPr>
            <p:cNvPr id="49" name="object 21">
              <a:extLst>
                <a:ext uri="{FF2B5EF4-FFF2-40B4-BE49-F238E27FC236}">
                  <a16:creationId xmlns:a16="http://schemas.microsoft.com/office/drawing/2014/main" id="{217F08C3-B743-A6EF-A90E-963FFC175C3E}"/>
                </a:ext>
              </a:extLst>
            </p:cNvPr>
            <p:cNvSpPr txBox="1"/>
            <p:nvPr/>
          </p:nvSpPr>
          <p:spPr>
            <a:xfrm>
              <a:off x="431783" y="2200951"/>
              <a:ext cx="110489" cy="135935"/>
            </a:xfrm>
            <a:prstGeom prst="rect">
              <a:avLst/>
            </a:prstGeom>
          </p:spPr>
          <p:txBody>
            <a:bodyPr vert="horz" wrap="square" lIns="0" tIns="12700" rIns="0" bIns="0" rtlCol="0">
              <a:spAutoFit/>
            </a:bodyPr>
            <a:lstStyle/>
            <a:p>
              <a:pPr marL="12700">
                <a:lnSpc>
                  <a:spcPct val="100000"/>
                </a:lnSpc>
                <a:spcBef>
                  <a:spcPts val="100"/>
                </a:spcBef>
              </a:pPr>
              <a:r>
                <a:rPr lang="en-GB" sz="800" spc="-25" noProof="0" dirty="0">
                  <a:solidFill>
                    <a:srgbClr val="666666"/>
                  </a:solidFill>
                  <a:latin typeface="Arial"/>
                  <a:cs typeface="Arial"/>
                </a:rPr>
                <a:t>60</a:t>
              </a:r>
              <a:endParaRPr lang="en-GB" sz="800" noProof="0" dirty="0">
                <a:latin typeface="Arial"/>
                <a:cs typeface="Arial"/>
              </a:endParaRPr>
            </a:p>
          </p:txBody>
        </p:sp>
        <p:sp>
          <p:nvSpPr>
            <p:cNvPr id="50" name="object 22">
              <a:extLst>
                <a:ext uri="{FF2B5EF4-FFF2-40B4-BE49-F238E27FC236}">
                  <a16:creationId xmlns:a16="http://schemas.microsoft.com/office/drawing/2014/main" id="{AEA76B54-66CE-B803-1808-5C642AA0F1E9}"/>
                </a:ext>
              </a:extLst>
            </p:cNvPr>
            <p:cNvSpPr txBox="1"/>
            <p:nvPr/>
          </p:nvSpPr>
          <p:spPr>
            <a:xfrm>
              <a:off x="431783" y="1765909"/>
              <a:ext cx="110489" cy="135935"/>
            </a:xfrm>
            <a:prstGeom prst="rect">
              <a:avLst/>
            </a:prstGeom>
          </p:spPr>
          <p:txBody>
            <a:bodyPr vert="horz" wrap="square" lIns="0" tIns="12700" rIns="0" bIns="0" rtlCol="0">
              <a:spAutoFit/>
            </a:bodyPr>
            <a:lstStyle/>
            <a:p>
              <a:pPr marL="12700">
                <a:lnSpc>
                  <a:spcPct val="100000"/>
                </a:lnSpc>
                <a:spcBef>
                  <a:spcPts val="100"/>
                </a:spcBef>
              </a:pPr>
              <a:r>
                <a:rPr lang="en-GB" sz="800" spc="-25" noProof="0" dirty="0">
                  <a:solidFill>
                    <a:srgbClr val="666666"/>
                  </a:solidFill>
                  <a:latin typeface="Arial"/>
                  <a:cs typeface="Arial"/>
                </a:rPr>
                <a:t>80</a:t>
              </a:r>
              <a:endParaRPr lang="en-GB" sz="800" noProof="0" dirty="0">
                <a:latin typeface="Arial"/>
                <a:cs typeface="Arial"/>
              </a:endParaRPr>
            </a:p>
          </p:txBody>
        </p:sp>
        <p:sp>
          <p:nvSpPr>
            <p:cNvPr id="51" name="object 23">
              <a:extLst>
                <a:ext uri="{FF2B5EF4-FFF2-40B4-BE49-F238E27FC236}">
                  <a16:creationId xmlns:a16="http://schemas.microsoft.com/office/drawing/2014/main" id="{4E5E5410-9FBC-324F-A647-5F810D641BCD}"/>
                </a:ext>
              </a:extLst>
            </p:cNvPr>
            <p:cNvSpPr txBox="1"/>
            <p:nvPr/>
          </p:nvSpPr>
          <p:spPr>
            <a:xfrm>
              <a:off x="431783" y="2635992"/>
              <a:ext cx="110489" cy="135935"/>
            </a:xfrm>
            <a:prstGeom prst="rect">
              <a:avLst/>
            </a:prstGeom>
          </p:spPr>
          <p:txBody>
            <a:bodyPr vert="horz" wrap="square" lIns="0" tIns="12700" rIns="0" bIns="0" rtlCol="0">
              <a:spAutoFit/>
            </a:bodyPr>
            <a:lstStyle/>
            <a:p>
              <a:pPr marL="12700">
                <a:lnSpc>
                  <a:spcPct val="100000"/>
                </a:lnSpc>
                <a:spcBef>
                  <a:spcPts val="100"/>
                </a:spcBef>
              </a:pPr>
              <a:r>
                <a:rPr lang="en-GB" sz="800" spc="-25" noProof="0" dirty="0">
                  <a:solidFill>
                    <a:srgbClr val="666666"/>
                  </a:solidFill>
                  <a:latin typeface="Arial"/>
                  <a:cs typeface="Arial"/>
                </a:rPr>
                <a:t>40</a:t>
              </a:r>
              <a:endParaRPr lang="en-GB" sz="800" noProof="0" dirty="0">
                <a:latin typeface="Arial"/>
                <a:cs typeface="Arial"/>
              </a:endParaRPr>
            </a:p>
          </p:txBody>
        </p:sp>
        <p:sp>
          <p:nvSpPr>
            <p:cNvPr id="52" name="object 24">
              <a:extLst>
                <a:ext uri="{FF2B5EF4-FFF2-40B4-BE49-F238E27FC236}">
                  <a16:creationId xmlns:a16="http://schemas.microsoft.com/office/drawing/2014/main" id="{30F08690-87EB-6D6A-0D6F-7886D8B5A305}"/>
                </a:ext>
              </a:extLst>
            </p:cNvPr>
            <p:cNvSpPr txBox="1"/>
            <p:nvPr/>
          </p:nvSpPr>
          <p:spPr>
            <a:xfrm>
              <a:off x="431783" y="3071034"/>
              <a:ext cx="110489" cy="135935"/>
            </a:xfrm>
            <a:prstGeom prst="rect">
              <a:avLst/>
            </a:prstGeom>
          </p:spPr>
          <p:txBody>
            <a:bodyPr vert="horz" wrap="square" lIns="0" tIns="12700" rIns="0" bIns="0" rtlCol="0">
              <a:spAutoFit/>
            </a:bodyPr>
            <a:lstStyle/>
            <a:p>
              <a:pPr marL="12700">
                <a:lnSpc>
                  <a:spcPct val="100000"/>
                </a:lnSpc>
                <a:spcBef>
                  <a:spcPts val="100"/>
                </a:spcBef>
              </a:pPr>
              <a:r>
                <a:rPr lang="en-GB" sz="800" spc="-25" noProof="0" dirty="0">
                  <a:solidFill>
                    <a:srgbClr val="666666"/>
                  </a:solidFill>
                  <a:latin typeface="Arial"/>
                  <a:cs typeface="Arial"/>
                </a:rPr>
                <a:t>20</a:t>
              </a:r>
              <a:endParaRPr lang="en-GB" sz="800" noProof="0" dirty="0">
                <a:latin typeface="Arial"/>
                <a:cs typeface="Arial"/>
              </a:endParaRPr>
            </a:p>
          </p:txBody>
        </p:sp>
        <p:sp>
          <p:nvSpPr>
            <p:cNvPr id="53" name="object 26">
              <a:extLst>
                <a:ext uri="{FF2B5EF4-FFF2-40B4-BE49-F238E27FC236}">
                  <a16:creationId xmlns:a16="http://schemas.microsoft.com/office/drawing/2014/main" id="{CD2A9A12-DF72-2390-A55C-97E5E78107AA}"/>
                </a:ext>
              </a:extLst>
            </p:cNvPr>
            <p:cNvSpPr txBox="1"/>
            <p:nvPr/>
          </p:nvSpPr>
          <p:spPr>
            <a:xfrm>
              <a:off x="920191" y="3698902"/>
              <a:ext cx="610870" cy="243656"/>
            </a:xfrm>
            <a:prstGeom prst="rect">
              <a:avLst/>
            </a:prstGeom>
          </p:spPr>
          <p:txBody>
            <a:bodyPr vert="horz" wrap="square" lIns="0" tIns="12700" rIns="0" bIns="0" rtlCol="0">
              <a:spAutoFit/>
            </a:bodyPr>
            <a:lstStyle/>
            <a:p>
              <a:pPr algn="ctr">
                <a:lnSpc>
                  <a:spcPts val="930"/>
                </a:lnSpc>
                <a:spcBef>
                  <a:spcPts val="100"/>
                </a:spcBef>
              </a:pPr>
              <a:r>
                <a:rPr lang="en-GB" sz="900" spc="-25" noProof="0" dirty="0">
                  <a:solidFill>
                    <a:srgbClr val="333333"/>
                  </a:solidFill>
                  <a:latin typeface="Arial"/>
                  <a:cs typeface="Arial"/>
                </a:rPr>
                <a:t>Fulfilling</a:t>
              </a:r>
              <a:r>
                <a:rPr lang="en-GB" sz="900" spc="25" noProof="0" dirty="0">
                  <a:solidFill>
                    <a:srgbClr val="333333"/>
                  </a:solidFill>
                  <a:latin typeface="Arial"/>
                  <a:cs typeface="Arial"/>
                </a:rPr>
                <a:t> </a:t>
              </a:r>
              <a:r>
                <a:rPr lang="en-GB" sz="900" spc="-10" noProof="0" dirty="0">
                  <a:solidFill>
                    <a:srgbClr val="333333"/>
                  </a:solidFill>
                  <a:latin typeface="Arial"/>
                  <a:cs typeface="Arial"/>
                </a:rPr>
                <a:t>legal</a:t>
              </a:r>
              <a:endParaRPr lang="en-GB" sz="900" noProof="0" dirty="0">
                <a:latin typeface="Arial"/>
                <a:cs typeface="Arial"/>
              </a:endParaRPr>
            </a:p>
            <a:p>
              <a:pPr algn="ctr">
                <a:lnSpc>
                  <a:spcPts val="930"/>
                </a:lnSpc>
              </a:pPr>
              <a:r>
                <a:rPr lang="en-GB" sz="900" spc="-10" noProof="0" dirty="0">
                  <a:solidFill>
                    <a:srgbClr val="333333"/>
                  </a:solidFill>
                  <a:latin typeface="Arial"/>
                  <a:cs typeface="Arial"/>
                </a:rPr>
                <a:t>obligation</a:t>
              </a:r>
              <a:endParaRPr lang="en-GB" sz="900" noProof="0" dirty="0">
                <a:latin typeface="Arial"/>
                <a:cs typeface="Arial"/>
              </a:endParaRPr>
            </a:p>
          </p:txBody>
        </p:sp>
        <p:grpSp>
          <p:nvGrpSpPr>
            <p:cNvPr id="54" name="object 27">
              <a:extLst>
                <a:ext uri="{FF2B5EF4-FFF2-40B4-BE49-F238E27FC236}">
                  <a16:creationId xmlns:a16="http://schemas.microsoft.com/office/drawing/2014/main" id="{A7CDE968-9FAF-C7E6-EC88-C0C9FD2FF357}"/>
                </a:ext>
              </a:extLst>
            </p:cNvPr>
            <p:cNvGrpSpPr/>
            <p:nvPr/>
          </p:nvGrpSpPr>
          <p:grpSpPr>
            <a:xfrm>
              <a:off x="875436" y="1590090"/>
              <a:ext cx="702310" cy="2087245"/>
              <a:chOff x="875436" y="1590090"/>
              <a:chExt cx="702310" cy="2087245"/>
            </a:xfrm>
          </p:grpSpPr>
          <p:sp>
            <p:nvSpPr>
              <p:cNvPr id="71" name="object 28">
                <a:extLst>
                  <a:ext uri="{FF2B5EF4-FFF2-40B4-BE49-F238E27FC236}">
                    <a16:creationId xmlns:a16="http://schemas.microsoft.com/office/drawing/2014/main" id="{26E75AF4-7757-5B42-7D0A-937D090FE66B}"/>
                  </a:ext>
                </a:extLst>
              </p:cNvPr>
              <p:cNvSpPr/>
              <p:nvPr/>
            </p:nvSpPr>
            <p:spPr>
              <a:xfrm>
                <a:off x="1226445" y="3586382"/>
                <a:ext cx="0" cy="88265"/>
              </a:xfrm>
              <a:custGeom>
                <a:avLst/>
                <a:gdLst/>
                <a:ahLst/>
                <a:cxnLst/>
                <a:rect l="l" t="t" r="r" b="b"/>
                <a:pathLst>
                  <a:path h="88264">
                    <a:moveTo>
                      <a:pt x="0" y="88112"/>
                    </a:moveTo>
                    <a:lnTo>
                      <a:pt x="0" y="0"/>
                    </a:lnTo>
                  </a:path>
                </a:pathLst>
              </a:custGeom>
              <a:ln w="4762">
                <a:solidFill>
                  <a:srgbClr val="666666"/>
                </a:solidFill>
                <a:prstDash val="dash"/>
              </a:ln>
            </p:spPr>
            <p:txBody>
              <a:bodyPr wrap="square" lIns="0" tIns="0" rIns="0" bIns="0" rtlCol="0"/>
              <a:lstStyle/>
              <a:p>
                <a:endParaRPr lang="en-GB" noProof="0" dirty="0"/>
              </a:p>
            </p:txBody>
          </p:sp>
          <p:sp>
            <p:nvSpPr>
              <p:cNvPr id="72" name="object 29">
                <a:extLst>
                  <a:ext uri="{FF2B5EF4-FFF2-40B4-BE49-F238E27FC236}">
                    <a16:creationId xmlns:a16="http://schemas.microsoft.com/office/drawing/2014/main" id="{230170CC-D7BD-E829-7451-6959096C317A}"/>
                  </a:ext>
                </a:extLst>
              </p:cNvPr>
              <p:cNvSpPr/>
              <p:nvPr/>
            </p:nvSpPr>
            <p:spPr>
              <a:xfrm>
                <a:off x="875436" y="1590090"/>
                <a:ext cx="702310" cy="1996439"/>
              </a:xfrm>
              <a:custGeom>
                <a:avLst/>
                <a:gdLst/>
                <a:ahLst/>
                <a:cxnLst/>
                <a:rect l="l" t="t" r="r" b="b"/>
                <a:pathLst>
                  <a:path w="702310" h="1996439">
                    <a:moveTo>
                      <a:pt x="702017" y="0"/>
                    </a:moveTo>
                    <a:lnTo>
                      <a:pt x="0" y="0"/>
                    </a:lnTo>
                    <a:lnTo>
                      <a:pt x="0" y="1996287"/>
                    </a:lnTo>
                    <a:lnTo>
                      <a:pt x="702017" y="1996287"/>
                    </a:lnTo>
                    <a:lnTo>
                      <a:pt x="702017" y="0"/>
                    </a:lnTo>
                    <a:close/>
                  </a:path>
                </a:pathLst>
              </a:custGeom>
              <a:solidFill>
                <a:srgbClr val="F6A400"/>
              </a:solidFill>
            </p:spPr>
            <p:txBody>
              <a:bodyPr wrap="square" lIns="0" tIns="0" rIns="0" bIns="0" rtlCol="0"/>
              <a:lstStyle/>
              <a:p>
                <a:endParaRPr lang="en-GB" noProof="0" dirty="0"/>
              </a:p>
            </p:txBody>
          </p:sp>
        </p:grpSp>
        <p:sp>
          <p:nvSpPr>
            <p:cNvPr id="55" name="object 30">
              <a:extLst>
                <a:ext uri="{FF2B5EF4-FFF2-40B4-BE49-F238E27FC236}">
                  <a16:creationId xmlns:a16="http://schemas.microsoft.com/office/drawing/2014/main" id="{4B866DC2-65D0-DEB0-F6CD-A0F39ECFC52C}"/>
                </a:ext>
              </a:extLst>
            </p:cNvPr>
            <p:cNvSpPr txBox="1"/>
            <p:nvPr/>
          </p:nvSpPr>
          <p:spPr>
            <a:xfrm>
              <a:off x="1935233" y="3698916"/>
              <a:ext cx="967691" cy="369332"/>
            </a:xfrm>
            <a:prstGeom prst="rect">
              <a:avLst/>
            </a:prstGeom>
          </p:spPr>
          <p:txBody>
            <a:bodyPr vert="horz" wrap="square" lIns="0" tIns="22860" rIns="0" bIns="0" rtlCol="0">
              <a:spAutoFit/>
            </a:bodyPr>
            <a:lstStyle/>
            <a:p>
              <a:pPr marL="12065" marR="5080" indent="-635" algn="ctr">
                <a:lnSpc>
                  <a:spcPts val="900"/>
                </a:lnSpc>
                <a:spcBef>
                  <a:spcPts val="180"/>
                </a:spcBef>
              </a:pPr>
              <a:r>
                <a:rPr lang="en-GB" sz="900" spc="-10" noProof="0" dirty="0">
                  <a:solidFill>
                    <a:srgbClr val="333333"/>
                  </a:solidFill>
                  <a:latin typeface="Arial"/>
                  <a:cs typeface="Arial"/>
                </a:rPr>
                <a:t>Meeting </a:t>
              </a:r>
              <a:r>
                <a:rPr lang="en-GB" sz="900" spc="-30" noProof="0" dirty="0">
                  <a:solidFill>
                    <a:srgbClr val="333333"/>
                  </a:solidFill>
                  <a:latin typeface="Arial"/>
                  <a:cs typeface="Arial"/>
                </a:rPr>
                <a:t>expectations</a:t>
              </a:r>
              <a:r>
                <a:rPr lang="en-GB" sz="900" spc="55" noProof="0" dirty="0">
                  <a:solidFill>
                    <a:srgbClr val="333333"/>
                  </a:solidFill>
                  <a:latin typeface="Arial"/>
                  <a:cs typeface="Arial"/>
                </a:rPr>
                <a:t> </a:t>
              </a:r>
              <a:r>
                <a:rPr lang="en-GB" sz="900" spc="-20" noProof="0" dirty="0">
                  <a:solidFill>
                    <a:srgbClr val="333333"/>
                  </a:solidFill>
                  <a:latin typeface="Arial"/>
                  <a:cs typeface="Arial"/>
                </a:rPr>
                <a:t>from </a:t>
              </a:r>
              <a:r>
                <a:rPr lang="en-GB" sz="900" spc="-25" noProof="0" dirty="0">
                  <a:solidFill>
                    <a:srgbClr val="333333"/>
                  </a:solidFill>
                  <a:latin typeface="Arial"/>
                  <a:cs typeface="Arial"/>
                </a:rPr>
                <a:t>employees</a:t>
              </a:r>
              <a:r>
                <a:rPr lang="en-GB" sz="900" spc="-30" noProof="0" dirty="0">
                  <a:solidFill>
                    <a:srgbClr val="333333"/>
                  </a:solidFill>
                  <a:latin typeface="Arial"/>
                  <a:cs typeface="Arial"/>
                </a:rPr>
                <a:t> </a:t>
              </a:r>
              <a:r>
                <a:rPr lang="en-GB" sz="900" spc="-10" noProof="0" dirty="0">
                  <a:solidFill>
                    <a:srgbClr val="333333"/>
                  </a:solidFill>
                  <a:latin typeface="Arial"/>
                  <a:cs typeface="Arial"/>
                </a:rPr>
                <a:t>or</a:t>
              </a:r>
              <a:r>
                <a:rPr lang="en-GB" sz="900" spc="-25" noProof="0" dirty="0">
                  <a:solidFill>
                    <a:srgbClr val="333333"/>
                  </a:solidFill>
                  <a:latin typeface="Arial"/>
                  <a:cs typeface="Arial"/>
                </a:rPr>
                <a:t> </a:t>
              </a:r>
              <a:r>
                <a:rPr lang="en-GB" sz="900" spc="-20" noProof="0" dirty="0">
                  <a:solidFill>
                    <a:srgbClr val="333333"/>
                  </a:solidFill>
                  <a:latin typeface="Arial"/>
                  <a:cs typeface="Arial"/>
                </a:rPr>
                <a:t>their </a:t>
              </a:r>
              <a:r>
                <a:rPr lang="en-GB" sz="900" spc="-10" noProof="0" dirty="0">
                  <a:solidFill>
                    <a:srgbClr val="333333"/>
                  </a:solidFill>
                  <a:latin typeface="Arial"/>
                  <a:cs typeface="Arial"/>
                </a:rPr>
                <a:t>representatives</a:t>
              </a:r>
              <a:endParaRPr lang="en-GB" sz="900" noProof="0" dirty="0">
                <a:latin typeface="Arial"/>
                <a:cs typeface="Arial"/>
              </a:endParaRPr>
            </a:p>
          </p:txBody>
        </p:sp>
        <p:grpSp>
          <p:nvGrpSpPr>
            <p:cNvPr id="56" name="object 31">
              <a:extLst>
                <a:ext uri="{FF2B5EF4-FFF2-40B4-BE49-F238E27FC236}">
                  <a16:creationId xmlns:a16="http://schemas.microsoft.com/office/drawing/2014/main" id="{DAC8C4FB-EFCE-31FB-AD8D-1478D72DEE9C}"/>
                </a:ext>
              </a:extLst>
            </p:cNvPr>
            <p:cNvGrpSpPr/>
            <p:nvPr/>
          </p:nvGrpSpPr>
          <p:grpSpPr>
            <a:xfrm>
              <a:off x="2075179" y="1767725"/>
              <a:ext cx="702310" cy="1909445"/>
              <a:chOff x="2075179" y="1767725"/>
              <a:chExt cx="702310" cy="1909445"/>
            </a:xfrm>
          </p:grpSpPr>
          <p:sp>
            <p:nvSpPr>
              <p:cNvPr id="69" name="object 32">
                <a:extLst>
                  <a:ext uri="{FF2B5EF4-FFF2-40B4-BE49-F238E27FC236}">
                    <a16:creationId xmlns:a16="http://schemas.microsoft.com/office/drawing/2014/main" id="{850EDF7F-099C-7F5E-6833-F1936E8925EB}"/>
                  </a:ext>
                </a:extLst>
              </p:cNvPr>
              <p:cNvSpPr/>
              <p:nvPr/>
            </p:nvSpPr>
            <p:spPr>
              <a:xfrm>
                <a:off x="2426191" y="3586382"/>
                <a:ext cx="0" cy="88265"/>
              </a:xfrm>
              <a:custGeom>
                <a:avLst/>
                <a:gdLst/>
                <a:ahLst/>
                <a:cxnLst/>
                <a:rect l="l" t="t" r="r" b="b"/>
                <a:pathLst>
                  <a:path h="88264">
                    <a:moveTo>
                      <a:pt x="0" y="88112"/>
                    </a:moveTo>
                    <a:lnTo>
                      <a:pt x="0" y="0"/>
                    </a:lnTo>
                  </a:path>
                </a:pathLst>
              </a:custGeom>
              <a:ln w="4762">
                <a:solidFill>
                  <a:srgbClr val="666666"/>
                </a:solidFill>
                <a:prstDash val="dash"/>
              </a:ln>
            </p:spPr>
            <p:txBody>
              <a:bodyPr wrap="square" lIns="0" tIns="0" rIns="0" bIns="0" rtlCol="0"/>
              <a:lstStyle/>
              <a:p>
                <a:endParaRPr lang="en-GB" noProof="0" dirty="0"/>
              </a:p>
            </p:txBody>
          </p:sp>
          <p:sp>
            <p:nvSpPr>
              <p:cNvPr id="70" name="object 33">
                <a:extLst>
                  <a:ext uri="{FF2B5EF4-FFF2-40B4-BE49-F238E27FC236}">
                    <a16:creationId xmlns:a16="http://schemas.microsoft.com/office/drawing/2014/main" id="{3E0B30AE-8C5D-98CE-D5C4-DA8B7B6DB69D}"/>
                  </a:ext>
                </a:extLst>
              </p:cNvPr>
              <p:cNvSpPr/>
              <p:nvPr/>
            </p:nvSpPr>
            <p:spPr>
              <a:xfrm>
                <a:off x="2075179" y="1767725"/>
                <a:ext cx="702310" cy="1819275"/>
              </a:xfrm>
              <a:custGeom>
                <a:avLst/>
                <a:gdLst/>
                <a:ahLst/>
                <a:cxnLst/>
                <a:rect l="l" t="t" r="r" b="b"/>
                <a:pathLst>
                  <a:path w="702310" h="1819275">
                    <a:moveTo>
                      <a:pt x="702017" y="0"/>
                    </a:moveTo>
                    <a:lnTo>
                      <a:pt x="0" y="0"/>
                    </a:lnTo>
                    <a:lnTo>
                      <a:pt x="0" y="1818652"/>
                    </a:lnTo>
                    <a:lnTo>
                      <a:pt x="702017" y="1818652"/>
                    </a:lnTo>
                    <a:lnTo>
                      <a:pt x="702017" y="0"/>
                    </a:lnTo>
                    <a:close/>
                  </a:path>
                </a:pathLst>
              </a:custGeom>
              <a:solidFill>
                <a:srgbClr val="00696C"/>
              </a:solidFill>
            </p:spPr>
            <p:txBody>
              <a:bodyPr wrap="square" lIns="0" tIns="0" rIns="0" bIns="0" rtlCol="0"/>
              <a:lstStyle/>
              <a:p>
                <a:endParaRPr lang="en-GB" noProof="0" dirty="0"/>
              </a:p>
            </p:txBody>
          </p:sp>
        </p:grpSp>
        <p:sp>
          <p:nvSpPr>
            <p:cNvPr id="57" name="object 34">
              <a:extLst>
                <a:ext uri="{FF2B5EF4-FFF2-40B4-BE49-F238E27FC236}">
                  <a16:creationId xmlns:a16="http://schemas.microsoft.com/office/drawing/2014/main" id="{74D14ED6-407E-2E2B-E678-6144B2058150}"/>
                </a:ext>
              </a:extLst>
            </p:cNvPr>
            <p:cNvSpPr txBox="1"/>
            <p:nvPr/>
          </p:nvSpPr>
          <p:spPr>
            <a:xfrm>
              <a:off x="4529345" y="3698916"/>
              <a:ext cx="683895" cy="375920"/>
            </a:xfrm>
            <a:prstGeom prst="rect">
              <a:avLst/>
            </a:prstGeom>
          </p:spPr>
          <p:txBody>
            <a:bodyPr vert="horz" wrap="square" lIns="0" tIns="22860" rIns="0" bIns="0" rtlCol="0">
              <a:spAutoFit/>
            </a:bodyPr>
            <a:lstStyle/>
            <a:p>
              <a:pPr marL="12065" marR="5080" algn="ctr">
                <a:lnSpc>
                  <a:spcPts val="900"/>
                </a:lnSpc>
                <a:spcBef>
                  <a:spcPts val="180"/>
                </a:spcBef>
              </a:pPr>
              <a:r>
                <a:rPr lang="en-GB" sz="900" spc="-30" noProof="0" dirty="0">
                  <a:solidFill>
                    <a:srgbClr val="333333"/>
                  </a:solidFill>
                  <a:latin typeface="Arial"/>
                  <a:cs typeface="Arial"/>
                </a:rPr>
                <a:t>Maintaining</a:t>
              </a:r>
              <a:r>
                <a:rPr lang="en-GB" sz="900" spc="50" noProof="0" dirty="0">
                  <a:solidFill>
                    <a:srgbClr val="333333"/>
                  </a:solidFill>
                  <a:latin typeface="Arial"/>
                  <a:cs typeface="Arial"/>
                </a:rPr>
                <a:t> </a:t>
              </a:r>
              <a:r>
                <a:rPr lang="en-GB" sz="900" spc="-25" noProof="0" dirty="0">
                  <a:solidFill>
                    <a:srgbClr val="333333"/>
                  </a:solidFill>
                  <a:latin typeface="Arial"/>
                  <a:cs typeface="Arial"/>
                </a:rPr>
                <a:t>the</a:t>
              </a:r>
              <a:r>
                <a:rPr lang="en-GB" sz="900" spc="-10" noProof="0" dirty="0">
                  <a:solidFill>
                    <a:srgbClr val="333333"/>
                  </a:solidFill>
                  <a:latin typeface="Arial"/>
                  <a:cs typeface="Arial"/>
                </a:rPr>
                <a:t> organisation’s reputation</a:t>
              </a:r>
              <a:endParaRPr lang="en-GB" sz="900" noProof="0" dirty="0">
                <a:latin typeface="Arial"/>
                <a:cs typeface="Arial"/>
              </a:endParaRPr>
            </a:p>
          </p:txBody>
        </p:sp>
        <p:grpSp>
          <p:nvGrpSpPr>
            <p:cNvPr id="58" name="object 35">
              <a:extLst>
                <a:ext uri="{FF2B5EF4-FFF2-40B4-BE49-F238E27FC236}">
                  <a16:creationId xmlns:a16="http://schemas.microsoft.com/office/drawing/2014/main" id="{E7730E49-7B1A-FD22-05DB-E60A934C93AA}"/>
                </a:ext>
              </a:extLst>
            </p:cNvPr>
            <p:cNvGrpSpPr/>
            <p:nvPr/>
          </p:nvGrpSpPr>
          <p:grpSpPr>
            <a:xfrm>
              <a:off x="4521352" y="1912785"/>
              <a:ext cx="702310" cy="1764664"/>
              <a:chOff x="4521352" y="1912785"/>
              <a:chExt cx="702310" cy="1764664"/>
            </a:xfrm>
          </p:grpSpPr>
          <p:sp>
            <p:nvSpPr>
              <p:cNvPr id="67" name="object 36">
                <a:extLst>
                  <a:ext uri="{FF2B5EF4-FFF2-40B4-BE49-F238E27FC236}">
                    <a16:creationId xmlns:a16="http://schemas.microsoft.com/office/drawing/2014/main" id="{FEA7D49A-2905-4D41-327E-24685908A89B}"/>
                  </a:ext>
                </a:extLst>
              </p:cNvPr>
              <p:cNvSpPr/>
              <p:nvPr/>
            </p:nvSpPr>
            <p:spPr>
              <a:xfrm>
                <a:off x="4863712" y="3586382"/>
                <a:ext cx="0" cy="88265"/>
              </a:xfrm>
              <a:custGeom>
                <a:avLst/>
                <a:gdLst/>
                <a:ahLst/>
                <a:cxnLst/>
                <a:rect l="l" t="t" r="r" b="b"/>
                <a:pathLst>
                  <a:path h="88264">
                    <a:moveTo>
                      <a:pt x="0" y="88112"/>
                    </a:moveTo>
                    <a:lnTo>
                      <a:pt x="0" y="0"/>
                    </a:lnTo>
                  </a:path>
                </a:pathLst>
              </a:custGeom>
              <a:ln w="4762">
                <a:solidFill>
                  <a:srgbClr val="666666"/>
                </a:solidFill>
                <a:prstDash val="dash"/>
              </a:ln>
            </p:spPr>
            <p:txBody>
              <a:bodyPr wrap="square" lIns="0" tIns="0" rIns="0" bIns="0" rtlCol="0"/>
              <a:lstStyle/>
              <a:p>
                <a:endParaRPr lang="en-GB" noProof="0" dirty="0"/>
              </a:p>
            </p:txBody>
          </p:sp>
          <p:sp>
            <p:nvSpPr>
              <p:cNvPr id="68" name="object 37">
                <a:extLst>
                  <a:ext uri="{FF2B5EF4-FFF2-40B4-BE49-F238E27FC236}">
                    <a16:creationId xmlns:a16="http://schemas.microsoft.com/office/drawing/2014/main" id="{B03CEB10-3C6B-610D-9785-FF5E5043C73F}"/>
                  </a:ext>
                </a:extLst>
              </p:cNvPr>
              <p:cNvSpPr/>
              <p:nvPr/>
            </p:nvSpPr>
            <p:spPr>
              <a:xfrm>
                <a:off x="4521352" y="1912785"/>
                <a:ext cx="702310" cy="1673860"/>
              </a:xfrm>
              <a:custGeom>
                <a:avLst/>
                <a:gdLst/>
                <a:ahLst/>
                <a:cxnLst/>
                <a:rect l="l" t="t" r="r" b="b"/>
                <a:pathLst>
                  <a:path w="702310" h="1673860">
                    <a:moveTo>
                      <a:pt x="702017" y="0"/>
                    </a:moveTo>
                    <a:lnTo>
                      <a:pt x="0" y="0"/>
                    </a:lnTo>
                    <a:lnTo>
                      <a:pt x="0" y="1673593"/>
                    </a:lnTo>
                    <a:lnTo>
                      <a:pt x="702017" y="1673593"/>
                    </a:lnTo>
                    <a:lnTo>
                      <a:pt x="702017" y="0"/>
                    </a:lnTo>
                    <a:close/>
                  </a:path>
                </a:pathLst>
              </a:custGeom>
              <a:solidFill>
                <a:srgbClr val="C7E2E3"/>
              </a:solidFill>
            </p:spPr>
            <p:txBody>
              <a:bodyPr wrap="square" lIns="0" tIns="0" rIns="0" bIns="0" rtlCol="0"/>
              <a:lstStyle/>
              <a:p>
                <a:endParaRPr lang="en-GB" noProof="0" dirty="0"/>
              </a:p>
            </p:txBody>
          </p:sp>
        </p:grpSp>
        <p:sp>
          <p:nvSpPr>
            <p:cNvPr id="59" name="object 38">
              <a:extLst>
                <a:ext uri="{FF2B5EF4-FFF2-40B4-BE49-F238E27FC236}">
                  <a16:creationId xmlns:a16="http://schemas.microsoft.com/office/drawing/2014/main" id="{C4CFD825-63F6-C7C7-724B-E669115E2832}"/>
                </a:ext>
              </a:extLst>
            </p:cNvPr>
            <p:cNvSpPr txBox="1"/>
            <p:nvPr/>
          </p:nvSpPr>
          <p:spPr>
            <a:xfrm>
              <a:off x="3316897" y="3698916"/>
              <a:ext cx="678815" cy="375920"/>
            </a:xfrm>
            <a:prstGeom prst="rect">
              <a:avLst/>
            </a:prstGeom>
          </p:spPr>
          <p:txBody>
            <a:bodyPr vert="horz" wrap="square" lIns="0" tIns="22860" rIns="0" bIns="0" rtlCol="0">
              <a:spAutoFit/>
            </a:bodyPr>
            <a:lstStyle/>
            <a:p>
              <a:pPr marL="12700" marR="5080" indent="-635" algn="ctr">
                <a:lnSpc>
                  <a:spcPts val="900"/>
                </a:lnSpc>
                <a:spcBef>
                  <a:spcPts val="180"/>
                </a:spcBef>
              </a:pPr>
              <a:r>
                <a:rPr lang="en-GB" sz="900" spc="-30" noProof="0" dirty="0">
                  <a:solidFill>
                    <a:srgbClr val="333333"/>
                  </a:solidFill>
                  <a:latin typeface="Arial"/>
                  <a:cs typeface="Arial"/>
                </a:rPr>
                <a:t>Avoiding</a:t>
              </a:r>
              <a:r>
                <a:rPr lang="en-GB" sz="900" spc="15" noProof="0" dirty="0">
                  <a:solidFill>
                    <a:srgbClr val="333333"/>
                  </a:solidFill>
                  <a:latin typeface="Arial"/>
                  <a:cs typeface="Arial"/>
                </a:rPr>
                <a:t> </a:t>
              </a:r>
              <a:r>
                <a:rPr lang="en-GB" sz="900" spc="-10" noProof="0" dirty="0">
                  <a:solidFill>
                    <a:srgbClr val="333333"/>
                  </a:solidFill>
                  <a:latin typeface="Arial"/>
                  <a:cs typeface="Arial"/>
                </a:rPr>
                <a:t>fines </a:t>
              </a:r>
              <a:r>
                <a:rPr lang="en-GB" sz="900" spc="-20" noProof="0" dirty="0">
                  <a:solidFill>
                    <a:srgbClr val="333333"/>
                  </a:solidFill>
                  <a:latin typeface="Arial"/>
                  <a:cs typeface="Arial"/>
                </a:rPr>
                <a:t>from</a:t>
              </a:r>
              <a:r>
                <a:rPr lang="en-GB" sz="900" spc="-15" noProof="0" dirty="0">
                  <a:solidFill>
                    <a:srgbClr val="333333"/>
                  </a:solidFill>
                  <a:latin typeface="Arial"/>
                  <a:cs typeface="Arial"/>
                </a:rPr>
                <a:t> </a:t>
              </a:r>
              <a:r>
                <a:rPr lang="en-GB" sz="900" spc="-30" noProof="0" dirty="0">
                  <a:solidFill>
                    <a:srgbClr val="333333"/>
                  </a:solidFill>
                  <a:latin typeface="Arial"/>
                  <a:cs typeface="Arial"/>
                </a:rPr>
                <a:t>the</a:t>
              </a:r>
              <a:r>
                <a:rPr lang="en-GB" sz="900" spc="-10" noProof="0" dirty="0">
                  <a:solidFill>
                    <a:srgbClr val="333333"/>
                  </a:solidFill>
                  <a:latin typeface="Arial"/>
                  <a:cs typeface="Arial"/>
                </a:rPr>
                <a:t> </a:t>
              </a:r>
              <a:r>
                <a:rPr lang="en-GB" sz="900" spc="-25" noProof="0" dirty="0">
                  <a:solidFill>
                    <a:srgbClr val="333333"/>
                  </a:solidFill>
                  <a:latin typeface="Arial"/>
                  <a:cs typeface="Arial"/>
                </a:rPr>
                <a:t>labour</a:t>
              </a:r>
              <a:r>
                <a:rPr lang="en-GB" sz="900" spc="-10" noProof="0" dirty="0">
                  <a:solidFill>
                    <a:srgbClr val="333333"/>
                  </a:solidFill>
                  <a:latin typeface="Arial"/>
                  <a:cs typeface="Arial"/>
                </a:rPr>
                <a:t> inspectorate</a:t>
              </a:r>
              <a:endParaRPr lang="en-GB" sz="900" noProof="0" dirty="0">
                <a:latin typeface="Arial"/>
                <a:cs typeface="Arial"/>
              </a:endParaRPr>
            </a:p>
          </p:txBody>
        </p:sp>
        <p:grpSp>
          <p:nvGrpSpPr>
            <p:cNvPr id="60" name="object 39">
              <a:extLst>
                <a:ext uri="{FF2B5EF4-FFF2-40B4-BE49-F238E27FC236}">
                  <a16:creationId xmlns:a16="http://schemas.microsoft.com/office/drawing/2014/main" id="{C3A9F7BA-F7ED-5D21-7BEC-B8368C495E31}"/>
                </a:ext>
              </a:extLst>
            </p:cNvPr>
            <p:cNvGrpSpPr/>
            <p:nvPr/>
          </p:nvGrpSpPr>
          <p:grpSpPr>
            <a:xfrm>
              <a:off x="3306038" y="1803247"/>
              <a:ext cx="702310" cy="1873885"/>
              <a:chOff x="3306038" y="1803247"/>
              <a:chExt cx="702310" cy="1873885"/>
            </a:xfrm>
          </p:grpSpPr>
          <p:sp>
            <p:nvSpPr>
              <p:cNvPr id="65" name="object 40">
                <a:extLst>
                  <a:ext uri="{FF2B5EF4-FFF2-40B4-BE49-F238E27FC236}">
                    <a16:creationId xmlns:a16="http://schemas.microsoft.com/office/drawing/2014/main" id="{6DD9713A-F369-0E1E-31D6-84FFAC8D2905}"/>
                  </a:ext>
                </a:extLst>
              </p:cNvPr>
              <p:cNvSpPr/>
              <p:nvPr/>
            </p:nvSpPr>
            <p:spPr>
              <a:xfrm>
                <a:off x="3657055" y="3586382"/>
                <a:ext cx="0" cy="88265"/>
              </a:xfrm>
              <a:custGeom>
                <a:avLst/>
                <a:gdLst/>
                <a:ahLst/>
                <a:cxnLst/>
                <a:rect l="l" t="t" r="r" b="b"/>
                <a:pathLst>
                  <a:path h="88264">
                    <a:moveTo>
                      <a:pt x="0" y="88112"/>
                    </a:moveTo>
                    <a:lnTo>
                      <a:pt x="0" y="0"/>
                    </a:lnTo>
                  </a:path>
                </a:pathLst>
              </a:custGeom>
              <a:ln w="4762">
                <a:solidFill>
                  <a:srgbClr val="666666"/>
                </a:solidFill>
                <a:prstDash val="dash"/>
              </a:ln>
            </p:spPr>
            <p:txBody>
              <a:bodyPr wrap="square" lIns="0" tIns="0" rIns="0" bIns="0" rtlCol="0"/>
              <a:lstStyle/>
              <a:p>
                <a:endParaRPr lang="en-GB" noProof="0" dirty="0"/>
              </a:p>
            </p:txBody>
          </p:sp>
          <p:sp>
            <p:nvSpPr>
              <p:cNvPr id="66" name="object 41">
                <a:extLst>
                  <a:ext uri="{FF2B5EF4-FFF2-40B4-BE49-F238E27FC236}">
                    <a16:creationId xmlns:a16="http://schemas.microsoft.com/office/drawing/2014/main" id="{83628CAF-E2C9-3E78-87C8-BE3DE558ED85}"/>
                  </a:ext>
                </a:extLst>
              </p:cNvPr>
              <p:cNvSpPr/>
              <p:nvPr/>
            </p:nvSpPr>
            <p:spPr>
              <a:xfrm>
                <a:off x="3306038" y="1803247"/>
                <a:ext cx="702310" cy="1783714"/>
              </a:xfrm>
              <a:custGeom>
                <a:avLst/>
                <a:gdLst/>
                <a:ahLst/>
                <a:cxnLst/>
                <a:rect l="l" t="t" r="r" b="b"/>
                <a:pathLst>
                  <a:path w="702310" h="1783714">
                    <a:moveTo>
                      <a:pt x="702017" y="0"/>
                    </a:moveTo>
                    <a:lnTo>
                      <a:pt x="0" y="0"/>
                    </a:lnTo>
                    <a:lnTo>
                      <a:pt x="0" y="1783130"/>
                    </a:lnTo>
                    <a:lnTo>
                      <a:pt x="702017" y="1783130"/>
                    </a:lnTo>
                    <a:lnTo>
                      <a:pt x="702017" y="0"/>
                    </a:lnTo>
                    <a:close/>
                  </a:path>
                </a:pathLst>
              </a:custGeom>
              <a:solidFill>
                <a:srgbClr val="003399"/>
              </a:solidFill>
            </p:spPr>
            <p:txBody>
              <a:bodyPr wrap="square" lIns="0" tIns="0" rIns="0" bIns="0" rtlCol="0"/>
              <a:lstStyle/>
              <a:p>
                <a:endParaRPr lang="en-GB" noProof="0" dirty="0"/>
              </a:p>
            </p:txBody>
          </p:sp>
        </p:grpSp>
        <p:grpSp>
          <p:nvGrpSpPr>
            <p:cNvPr id="62" name="object 43">
              <a:extLst>
                <a:ext uri="{FF2B5EF4-FFF2-40B4-BE49-F238E27FC236}">
                  <a16:creationId xmlns:a16="http://schemas.microsoft.com/office/drawing/2014/main" id="{3C5EA689-2638-C501-1EA8-CC07295E3563}"/>
                </a:ext>
              </a:extLst>
            </p:cNvPr>
            <p:cNvGrpSpPr/>
            <p:nvPr/>
          </p:nvGrpSpPr>
          <p:grpSpPr>
            <a:xfrm>
              <a:off x="5731890" y="2099868"/>
              <a:ext cx="702310" cy="1574800"/>
              <a:chOff x="5731890" y="2099868"/>
              <a:chExt cx="702310" cy="1574800"/>
            </a:xfrm>
          </p:grpSpPr>
          <p:sp>
            <p:nvSpPr>
              <p:cNvPr id="63" name="object 44">
                <a:extLst>
                  <a:ext uri="{FF2B5EF4-FFF2-40B4-BE49-F238E27FC236}">
                    <a16:creationId xmlns:a16="http://schemas.microsoft.com/office/drawing/2014/main" id="{7CB05652-6AFC-CEA4-2F4B-19C0DC2F74BA}"/>
                  </a:ext>
                </a:extLst>
              </p:cNvPr>
              <p:cNvSpPr/>
              <p:nvPr/>
            </p:nvSpPr>
            <p:spPr>
              <a:xfrm>
                <a:off x="6082902" y="3586382"/>
                <a:ext cx="0" cy="88265"/>
              </a:xfrm>
              <a:custGeom>
                <a:avLst/>
                <a:gdLst/>
                <a:ahLst/>
                <a:cxnLst/>
                <a:rect l="l" t="t" r="r" b="b"/>
                <a:pathLst>
                  <a:path h="88264">
                    <a:moveTo>
                      <a:pt x="0" y="88112"/>
                    </a:moveTo>
                    <a:lnTo>
                      <a:pt x="0" y="0"/>
                    </a:lnTo>
                  </a:path>
                </a:pathLst>
              </a:custGeom>
              <a:ln w="4762">
                <a:solidFill>
                  <a:srgbClr val="666666"/>
                </a:solidFill>
                <a:prstDash val="dash"/>
              </a:ln>
            </p:spPr>
            <p:txBody>
              <a:bodyPr wrap="square" lIns="0" tIns="0" rIns="0" bIns="0" rtlCol="0"/>
              <a:lstStyle/>
              <a:p>
                <a:endParaRPr lang="en-GB" noProof="0" dirty="0"/>
              </a:p>
            </p:txBody>
          </p:sp>
          <p:sp>
            <p:nvSpPr>
              <p:cNvPr id="64" name="object 45">
                <a:extLst>
                  <a:ext uri="{FF2B5EF4-FFF2-40B4-BE49-F238E27FC236}">
                    <a16:creationId xmlns:a16="http://schemas.microsoft.com/office/drawing/2014/main" id="{F21B659D-9857-BEF2-5E5C-499E5665D4B8}"/>
                  </a:ext>
                </a:extLst>
              </p:cNvPr>
              <p:cNvSpPr/>
              <p:nvPr/>
            </p:nvSpPr>
            <p:spPr>
              <a:xfrm>
                <a:off x="5731890" y="2099868"/>
                <a:ext cx="702310" cy="1486535"/>
              </a:xfrm>
              <a:custGeom>
                <a:avLst/>
                <a:gdLst/>
                <a:ahLst/>
                <a:cxnLst/>
                <a:rect l="l" t="t" r="r" b="b"/>
                <a:pathLst>
                  <a:path w="702310" h="1486535">
                    <a:moveTo>
                      <a:pt x="702017" y="0"/>
                    </a:moveTo>
                    <a:lnTo>
                      <a:pt x="0" y="0"/>
                    </a:lnTo>
                    <a:lnTo>
                      <a:pt x="0" y="1486509"/>
                    </a:lnTo>
                    <a:lnTo>
                      <a:pt x="702017" y="1486509"/>
                    </a:lnTo>
                    <a:lnTo>
                      <a:pt x="702017" y="0"/>
                    </a:lnTo>
                    <a:close/>
                  </a:path>
                </a:pathLst>
              </a:custGeom>
              <a:solidFill>
                <a:srgbClr val="58585A"/>
              </a:solidFill>
            </p:spPr>
            <p:txBody>
              <a:bodyPr wrap="square" lIns="0" tIns="0" rIns="0" bIns="0" rtlCol="0"/>
              <a:lstStyle/>
              <a:p>
                <a:endParaRPr lang="en-GB" noProof="0" dirty="0"/>
              </a:p>
            </p:txBody>
          </p:sp>
        </p:grpSp>
        <p:sp>
          <p:nvSpPr>
            <p:cNvPr id="8" name="object 34">
              <a:extLst>
                <a:ext uri="{FF2B5EF4-FFF2-40B4-BE49-F238E27FC236}">
                  <a16:creationId xmlns:a16="http://schemas.microsoft.com/office/drawing/2014/main" id="{3466F641-6FA3-8A29-2B19-03E87EF142EA}"/>
                </a:ext>
              </a:extLst>
            </p:cNvPr>
            <p:cNvSpPr txBox="1"/>
            <p:nvPr/>
          </p:nvSpPr>
          <p:spPr>
            <a:xfrm>
              <a:off x="5740954" y="3698916"/>
              <a:ext cx="683895" cy="375920"/>
            </a:xfrm>
            <a:prstGeom prst="rect">
              <a:avLst/>
            </a:prstGeom>
          </p:spPr>
          <p:txBody>
            <a:bodyPr vert="horz" wrap="square" lIns="0" tIns="22860" rIns="0" bIns="0" rtlCol="0">
              <a:spAutoFit/>
            </a:bodyPr>
            <a:lstStyle/>
            <a:p>
              <a:pPr marL="12700" marR="5080" indent="28575" algn="ctr">
                <a:lnSpc>
                  <a:spcPts val="900"/>
                </a:lnSpc>
                <a:spcBef>
                  <a:spcPts val="180"/>
                </a:spcBef>
              </a:pPr>
              <a:r>
                <a:rPr lang="en-GB" sz="900" spc="-10" noProof="0" dirty="0">
                  <a:solidFill>
                    <a:srgbClr val="333333"/>
                  </a:solidFill>
                  <a:latin typeface="Arial"/>
                  <a:cs typeface="Arial"/>
                </a:rPr>
                <a:t>Maintaining </a:t>
              </a:r>
              <a:br>
                <a:rPr lang="en-GB" sz="900" spc="-10" noProof="0" dirty="0">
                  <a:solidFill>
                    <a:srgbClr val="333333"/>
                  </a:solidFill>
                  <a:latin typeface="Arial"/>
                  <a:cs typeface="Arial"/>
                </a:rPr>
              </a:br>
              <a:r>
                <a:rPr lang="en-GB" sz="900" spc="-10" noProof="0" dirty="0">
                  <a:solidFill>
                    <a:srgbClr val="333333"/>
                  </a:solidFill>
                  <a:latin typeface="Arial"/>
                  <a:cs typeface="Arial"/>
                </a:rPr>
                <a:t>or</a:t>
              </a:r>
              <a:r>
                <a:rPr lang="en-GB" sz="900" spc="-45" noProof="0" dirty="0">
                  <a:solidFill>
                    <a:srgbClr val="333333"/>
                  </a:solidFill>
                  <a:latin typeface="Arial"/>
                  <a:cs typeface="Arial"/>
                </a:rPr>
                <a:t> </a:t>
              </a:r>
              <a:r>
                <a:rPr lang="en-GB" sz="900" spc="-30" noProof="0" dirty="0">
                  <a:solidFill>
                    <a:srgbClr val="333333"/>
                  </a:solidFill>
                  <a:latin typeface="Arial"/>
                  <a:cs typeface="Arial"/>
                </a:rPr>
                <a:t>increasing</a:t>
              </a:r>
              <a:r>
                <a:rPr lang="en-GB" sz="900" spc="-10" noProof="0" dirty="0">
                  <a:solidFill>
                    <a:srgbClr val="333333"/>
                  </a:solidFill>
                  <a:latin typeface="Arial"/>
                  <a:cs typeface="Arial"/>
                </a:rPr>
                <a:t> productivity</a:t>
              </a:r>
              <a:endParaRPr lang="en-GB" sz="900" noProof="0" dirty="0">
                <a:latin typeface="Arial"/>
                <a:cs typeface="Arial"/>
              </a:endParaRPr>
            </a:p>
          </p:txBody>
        </p:sp>
      </p:grpSp>
      <p:sp>
        <p:nvSpPr>
          <p:cNvPr id="87" name="object 25">
            <a:extLst>
              <a:ext uri="{FF2B5EF4-FFF2-40B4-BE49-F238E27FC236}">
                <a16:creationId xmlns:a16="http://schemas.microsoft.com/office/drawing/2014/main" id="{69BB1D3A-35E7-8821-F860-08A843AE22CD}"/>
              </a:ext>
            </a:extLst>
          </p:cNvPr>
          <p:cNvSpPr txBox="1"/>
          <p:nvPr/>
        </p:nvSpPr>
        <p:spPr>
          <a:xfrm>
            <a:off x="438150" y="4309417"/>
            <a:ext cx="1714500" cy="120546"/>
          </a:xfrm>
          <a:prstGeom prst="rect">
            <a:avLst/>
          </a:prstGeom>
        </p:spPr>
        <p:txBody>
          <a:bodyPr vert="horz" wrap="square" lIns="0" tIns="12700" rIns="0" bIns="0" rtlCol="0">
            <a:spAutoFit/>
          </a:bodyPr>
          <a:lstStyle/>
          <a:p>
            <a:pPr marL="12700">
              <a:lnSpc>
                <a:spcPct val="100000"/>
              </a:lnSpc>
              <a:spcBef>
                <a:spcPts val="100"/>
              </a:spcBef>
            </a:pPr>
            <a:r>
              <a:rPr lang="en-GB" sz="700" i="1" noProof="0" dirty="0">
                <a:latin typeface="Arial"/>
                <a:cs typeface="Arial"/>
              </a:rPr>
              <a:t>Base:</a:t>
            </a:r>
            <a:r>
              <a:rPr lang="en-GB" sz="700" i="1" spc="-30" noProof="0" dirty="0">
                <a:latin typeface="Arial"/>
                <a:cs typeface="Arial"/>
              </a:rPr>
              <a:t> </a:t>
            </a:r>
            <a:r>
              <a:rPr lang="en-GB" sz="700" i="1" noProof="0" dirty="0">
                <a:latin typeface="Arial"/>
                <a:cs typeface="Arial"/>
              </a:rPr>
              <a:t>all</a:t>
            </a:r>
            <a:r>
              <a:rPr lang="en-GB" sz="700" i="1" spc="-25" noProof="0" dirty="0">
                <a:latin typeface="Arial"/>
                <a:cs typeface="Arial"/>
              </a:rPr>
              <a:t> </a:t>
            </a:r>
            <a:r>
              <a:rPr lang="en-GB" sz="700" i="1" noProof="0" dirty="0">
                <a:latin typeface="Arial"/>
                <a:cs typeface="Arial"/>
              </a:rPr>
              <a:t>establishments</a:t>
            </a:r>
            <a:r>
              <a:rPr lang="en-GB" sz="700" i="1" spc="-25" noProof="0" dirty="0">
                <a:latin typeface="Arial"/>
                <a:cs typeface="Arial"/>
              </a:rPr>
              <a:t> </a:t>
            </a:r>
            <a:r>
              <a:rPr lang="en-GB" sz="700" i="1" noProof="0" dirty="0">
                <a:latin typeface="Arial"/>
                <a:cs typeface="Arial"/>
              </a:rPr>
              <a:t>in</a:t>
            </a:r>
            <a:r>
              <a:rPr lang="en-GB" sz="700" i="1" spc="-25" noProof="0" dirty="0">
                <a:latin typeface="Arial"/>
                <a:cs typeface="Arial"/>
              </a:rPr>
              <a:t> </a:t>
            </a:r>
            <a:r>
              <a:rPr lang="en-GB" sz="700" i="1" noProof="0" dirty="0">
                <a:latin typeface="Arial"/>
                <a:cs typeface="Arial"/>
              </a:rPr>
              <a:t>the</a:t>
            </a:r>
            <a:r>
              <a:rPr lang="en-GB" sz="700" i="1" spc="-25" noProof="0" dirty="0">
                <a:latin typeface="Arial"/>
                <a:cs typeface="Arial"/>
              </a:rPr>
              <a:t> </a:t>
            </a:r>
            <a:r>
              <a:rPr lang="en-GB" sz="700" i="1" spc="-10" noProof="0" dirty="0">
                <a:latin typeface="Arial"/>
                <a:cs typeface="Arial"/>
              </a:rPr>
              <a:t>EU-</a:t>
            </a:r>
            <a:r>
              <a:rPr lang="en-GB" sz="700" i="1" spc="-25" noProof="0" dirty="0">
                <a:latin typeface="Arial"/>
                <a:cs typeface="Arial"/>
              </a:rPr>
              <a:t>27</a:t>
            </a:r>
            <a:endParaRPr lang="en-GB" sz="700" i="1" noProof="0" dirty="0">
              <a:latin typeface="Arial"/>
              <a:cs typeface="Arial"/>
            </a:endParaRPr>
          </a:p>
        </p:txBody>
      </p:sp>
    </p:spTree>
    <p:extLst>
      <p:ext uri="{BB962C8B-B14F-4D97-AF65-F5344CB8AC3E}">
        <p14:creationId xmlns:p14="http://schemas.microsoft.com/office/powerpoint/2010/main" val="4199599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2A6B9-3D4B-4288-226C-2A004A2E4A3C}"/>
            </a:ext>
          </a:extLst>
        </p:cNvPr>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9C6D75A0-E726-492B-A132-373360BC7838}"/>
              </a:ext>
            </a:extLst>
          </p:cNvPr>
          <p:cNvGraphicFramePr>
            <a:graphicFrameLocks/>
          </p:cNvGraphicFramePr>
          <p:nvPr>
            <p:extLst>
              <p:ext uri="{D42A27DB-BD31-4B8C-83A1-F6EECF244321}">
                <p14:modId xmlns:p14="http://schemas.microsoft.com/office/powerpoint/2010/main" val="2877269901"/>
              </p:ext>
            </p:extLst>
          </p:nvPr>
        </p:nvGraphicFramePr>
        <p:xfrm>
          <a:off x="323528" y="1059582"/>
          <a:ext cx="8094289" cy="3492450"/>
        </p:xfrm>
        <a:graphic>
          <a:graphicData uri="http://schemas.openxmlformats.org/drawingml/2006/chart">
            <c:chart xmlns:c="http://schemas.openxmlformats.org/drawingml/2006/chart" xmlns:r="http://schemas.openxmlformats.org/officeDocument/2006/relationships" r:id="rId2"/>
          </a:graphicData>
        </a:graphic>
      </p:graphicFrame>
      <p:sp>
        <p:nvSpPr>
          <p:cNvPr id="53" name="object 3">
            <a:extLst>
              <a:ext uri="{FF2B5EF4-FFF2-40B4-BE49-F238E27FC236}">
                <a16:creationId xmlns:a16="http://schemas.microsoft.com/office/drawing/2014/main" id="{35B4CE88-6F23-8DE1-6575-BD7958270C2C}"/>
              </a:ext>
            </a:extLst>
          </p:cNvPr>
          <p:cNvSpPr txBox="1"/>
          <p:nvPr/>
        </p:nvSpPr>
        <p:spPr>
          <a:xfrm>
            <a:off x="569074" y="856804"/>
            <a:ext cx="7747342" cy="166712"/>
          </a:xfrm>
          <a:prstGeom prst="rect">
            <a:avLst/>
          </a:prstGeom>
        </p:spPr>
        <p:txBody>
          <a:bodyPr vert="horz" wrap="square" lIns="0" tIns="12700" rIns="0" bIns="0" rtlCol="0">
            <a:spAutoFit/>
          </a:bodyPr>
          <a:lstStyle/>
          <a:p>
            <a:pPr marL="12700">
              <a:lnSpc>
                <a:spcPct val="100000"/>
              </a:lnSpc>
              <a:spcBef>
                <a:spcPts val="100"/>
              </a:spcBef>
            </a:pPr>
            <a:r>
              <a:rPr lang="en-GB" sz="1000" noProof="0" dirty="0">
                <a:latin typeface="Arial"/>
                <a:cs typeface="Arial"/>
              </a:rPr>
              <a:t>Europe</a:t>
            </a:r>
            <a:r>
              <a:rPr lang="en-GB" sz="1000" spc="-20" noProof="0" dirty="0">
                <a:latin typeface="Arial"/>
                <a:cs typeface="Arial"/>
              </a:rPr>
              <a:t> </a:t>
            </a:r>
            <a:r>
              <a:rPr lang="en-GB" sz="1000" noProof="0" dirty="0">
                <a:latin typeface="Arial"/>
                <a:cs typeface="Arial"/>
              </a:rPr>
              <a:t>presents</a:t>
            </a:r>
            <a:r>
              <a:rPr lang="en-GB" sz="1000" spc="-20" noProof="0" dirty="0">
                <a:latin typeface="Arial"/>
                <a:cs typeface="Arial"/>
              </a:rPr>
              <a:t> </a:t>
            </a:r>
            <a:r>
              <a:rPr lang="en-GB" sz="1000" noProof="0" dirty="0">
                <a:latin typeface="Arial"/>
                <a:cs typeface="Arial"/>
              </a:rPr>
              <a:t>a</a:t>
            </a:r>
            <a:r>
              <a:rPr lang="en-GB" sz="1000" spc="-15" noProof="0" dirty="0">
                <a:latin typeface="Arial"/>
                <a:cs typeface="Arial"/>
              </a:rPr>
              <a:t> </a:t>
            </a:r>
            <a:r>
              <a:rPr lang="en-GB" sz="1000" noProof="0" dirty="0">
                <a:latin typeface="Arial"/>
                <a:cs typeface="Arial"/>
              </a:rPr>
              <a:t>very</a:t>
            </a:r>
            <a:r>
              <a:rPr lang="en-GB" sz="1000" spc="-20" noProof="0" dirty="0">
                <a:latin typeface="Arial"/>
                <a:cs typeface="Arial"/>
              </a:rPr>
              <a:t> </a:t>
            </a:r>
            <a:r>
              <a:rPr lang="en-GB" sz="1000" noProof="0" dirty="0">
                <a:latin typeface="Arial"/>
                <a:cs typeface="Arial"/>
              </a:rPr>
              <a:t>diverse</a:t>
            </a:r>
            <a:r>
              <a:rPr lang="en-GB" sz="1000" spc="-20" noProof="0" dirty="0">
                <a:latin typeface="Arial"/>
                <a:cs typeface="Arial"/>
              </a:rPr>
              <a:t> </a:t>
            </a:r>
            <a:r>
              <a:rPr lang="en-GB" sz="1000" noProof="0" dirty="0">
                <a:latin typeface="Arial"/>
                <a:cs typeface="Arial"/>
              </a:rPr>
              <a:t>landscape</a:t>
            </a:r>
            <a:r>
              <a:rPr lang="en-GB" sz="1000" spc="-15" noProof="0" dirty="0">
                <a:latin typeface="Arial"/>
                <a:cs typeface="Arial"/>
              </a:rPr>
              <a:t> </a:t>
            </a:r>
            <a:r>
              <a:rPr lang="en-GB" sz="1000" noProof="0" dirty="0">
                <a:latin typeface="Arial"/>
                <a:cs typeface="Arial"/>
              </a:rPr>
              <a:t>regarding</a:t>
            </a:r>
            <a:r>
              <a:rPr lang="en-GB" sz="1000" spc="-20" noProof="0" dirty="0">
                <a:latin typeface="Arial"/>
                <a:cs typeface="Arial"/>
              </a:rPr>
              <a:t> </a:t>
            </a:r>
            <a:r>
              <a:rPr lang="en-GB" sz="1000" noProof="0" dirty="0">
                <a:latin typeface="Arial"/>
                <a:cs typeface="Arial"/>
              </a:rPr>
              <a:t>labour</a:t>
            </a:r>
            <a:r>
              <a:rPr lang="en-GB" sz="1000" spc="-15" noProof="0" dirty="0">
                <a:latin typeface="Arial"/>
                <a:cs typeface="Arial"/>
              </a:rPr>
              <a:t> </a:t>
            </a:r>
            <a:r>
              <a:rPr lang="en-GB" sz="1000" noProof="0" dirty="0">
                <a:latin typeface="Arial"/>
                <a:cs typeface="Arial"/>
              </a:rPr>
              <a:t>inspection</a:t>
            </a:r>
            <a:r>
              <a:rPr lang="en-GB" sz="1000" spc="-20" noProof="0" dirty="0">
                <a:latin typeface="Arial"/>
                <a:cs typeface="Arial"/>
              </a:rPr>
              <a:t> </a:t>
            </a:r>
            <a:r>
              <a:rPr lang="en-GB" sz="1000" noProof="0" dirty="0">
                <a:latin typeface="Arial"/>
                <a:cs typeface="Arial"/>
              </a:rPr>
              <a:t>visits,</a:t>
            </a:r>
            <a:r>
              <a:rPr lang="en-GB" sz="1000" spc="-20" noProof="0" dirty="0">
                <a:latin typeface="Arial"/>
                <a:cs typeface="Arial"/>
              </a:rPr>
              <a:t> </a:t>
            </a:r>
            <a:r>
              <a:rPr lang="en-GB" sz="1000" noProof="0" dirty="0">
                <a:latin typeface="Arial"/>
                <a:cs typeface="Arial"/>
              </a:rPr>
              <a:t>which are</a:t>
            </a:r>
            <a:r>
              <a:rPr lang="en-GB" sz="1000" spc="-20" noProof="0" dirty="0">
                <a:latin typeface="Arial"/>
                <a:cs typeface="Arial"/>
              </a:rPr>
              <a:t> reported to be </a:t>
            </a:r>
            <a:r>
              <a:rPr lang="en-GB" sz="1000" spc="-10" noProof="0" dirty="0">
                <a:latin typeface="Arial"/>
                <a:cs typeface="Arial"/>
              </a:rPr>
              <a:t>decreasing in general since 2014.</a:t>
            </a:r>
            <a:endParaRPr lang="en-GB" sz="1000" noProof="0" dirty="0">
              <a:latin typeface="Arial"/>
              <a:cs typeface="Arial"/>
            </a:endParaRPr>
          </a:p>
        </p:txBody>
      </p:sp>
      <p:sp>
        <p:nvSpPr>
          <p:cNvPr id="177" name="Titolo 1">
            <a:extLst>
              <a:ext uri="{FF2B5EF4-FFF2-40B4-BE49-F238E27FC236}">
                <a16:creationId xmlns:a16="http://schemas.microsoft.com/office/drawing/2014/main" id="{526BA2C5-888E-517E-4CEE-2FD9FDF3F3F6}"/>
              </a:ext>
            </a:extLst>
          </p:cNvPr>
          <p:cNvSpPr txBox="1">
            <a:spLocks/>
          </p:cNvSpPr>
          <p:nvPr/>
        </p:nvSpPr>
        <p:spPr>
          <a:xfrm>
            <a:off x="450001" y="135000"/>
            <a:ext cx="8082439" cy="367200"/>
          </a:xfrm>
          <a:prstGeom prst="rect">
            <a:avLst/>
          </a:prstGeom>
        </p:spPr>
        <p:txBody>
          <a:bodyPr vert="horz" lIns="91440" tIns="45720" rIns="91440" bIns="45720" rtlCol="0" anchor="ctr">
            <a:noAutofit/>
          </a:bodyPr>
          <a:lstStyle>
            <a:lvl1pPr algn="l" defTabSz="342900" rtl="0" eaLnBrk="1" latinLnBrk="0" hangingPunct="1">
              <a:spcBef>
                <a:spcPct val="0"/>
              </a:spcBef>
              <a:buNone/>
              <a:defRPr sz="180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2700">
              <a:spcBef>
                <a:spcPts val="100"/>
              </a:spcBef>
            </a:pPr>
            <a:r>
              <a:rPr lang="en-GB" spc="-20" noProof="0" dirty="0"/>
              <a:t>Visits</a:t>
            </a:r>
            <a:r>
              <a:rPr lang="en-GB" spc="-65" noProof="0" dirty="0"/>
              <a:t> </a:t>
            </a:r>
            <a:r>
              <a:rPr lang="en-GB" spc="-10" noProof="0" dirty="0"/>
              <a:t>from</a:t>
            </a:r>
            <a:r>
              <a:rPr lang="en-GB" spc="-60" noProof="0" dirty="0"/>
              <a:t> </a:t>
            </a:r>
            <a:r>
              <a:rPr lang="en-GB" spc="-10" noProof="0" dirty="0"/>
              <a:t>labour</a:t>
            </a:r>
            <a:r>
              <a:rPr lang="en-GB" spc="-60" noProof="0" dirty="0"/>
              <a:t> </a:t>
            </a:r>
            <a:r>
              <a:rPr lang="en-GB" spc="-10" noProof="0" dirty="0"/>
              <a:t>inspectors,</a:t>
            </a:r>
            <a:r>
              <a:rPr lang="en-GB" spc="-65" noProof="0" dirty="0"/>
              <a:t> </a:t>
            </a:r>
            <a:r>
              <a:rPr lang="en-GB" noProof="0" dirty="0"/>
              <a:t>by</a:t>
            </a:r>
            <a:r>
              <a:rPr lang="en-GB" spc="-60" noProof="0" dirty="0"/>
              <a:t> </a:t>
            </a:r>
            <a:r>
              <a:rPr lang="en-GB" spc="-10" noProof="0" dirty="0"/>
              <a:t>country </a:t>
            </a:r>
          </a:p>
          <a:p>
            <a:pPr marL="12700">
              <a:spcBef>
                <a:spcPts val="100"/>
              </a:spcBef>
            </a:pPr>
            <a:r>
              <a:rPr lang="en-GB" sz="1600" spc="-10" dirty="0"/>
              <a:t>% share of</a:t>
            </a:r>
            <a:r>
              <a:rPr lang="en-GB" sz="1600" spc="-60" noProof="0" dirty="0"/>
              <a:t> </a:t>
            </a:r>
            <a:r>
              <a:rPr lang="en-GB" sz="1600" spc="-10" noProof="0" dirty="0"/>
              <a:t>workplaces (2014-2024</a:t>
            </a:r>
            <a:r>
              <a:rPr lang="en-GB" sz="1600" spc="-25" noProof="0" dirty="0"/>
              <a:t>)</a:t>
            </a:r>
            <a:endParaRPr lang="en-GB" sz="1600" spc="-10" noProof="0" dirty="0"/>
          </a:p>
        </p:txBody>
      </p:sp>
      <p:grpSp>
        <p:nvGrpSpPr>
          <p:cNvPr id="252" name="Gruppo 251">
            <a:extLst>
              <a:ext uri="{FF2B5EF4-FFF2-40B4-BE49-F238E27FC236}">
                <a16:creationId xmlns:a16="http://schemas.microsoft.com/office/drawing/2014/main" id="{7051A382-26E5-FA5B-7A52-01D400C26CE3}"/>
              </a:ext>
            </a:extLst>
          </p:cNvPr>
          <p:cNvGrpSpPr/>
          <p:nvPr/>
        </p:nvGrpSpPr>
        <p:grpSpPr>
          <a:xfrm>
            <a:off x="7452320" y="1563638"/>
            <a:ext cx="577087" cy="373783"/>
            <a:chOff x="7139870" y="1566822"/>
            <a:chExt cx="577087" cy="373783"/>
          </a:xfrm>
        </p:grpSpPr>
        <p:sp>
          <p:nvSpPr>
            <p:cNvPr id="253" name="object 86">
              <a:extLst>
                <a:ext uri="{FF2B5EF4-FFF2-40B4-BE49-F238E27FC236}">
                  <a16:creationId xmlns:a16="http://schemas.microsoft.com/office/drawing/2014/main" id="{3297E308-CDA5-31B9-C680-7ACB893C0530}"/>
                </a:ext>
              </a:extLst>
            </p:cNvPr>
            <p:cNvSpPr/>
            <p:nvPr/>
          </p:nvSpPr>
          <p:spPr>
            <a:xfrm>
              <a:off x="7147255" y="1566822"/>
              <a:ext cx="236854" cy="237847"/>
            </a:xfrm>
            <a:custGeom>
              <a:avLst/>
              <a:gdLst/>
              <a:ahLst/>
              <a:cxnLst/>
              <a:rect l="l" t="t" r="r" b="b"/>
              <a:pathLst>
                <a:path w="236854" h="407669">
                  <a:moveTo>
                    <a:pt x="236651" y="0"/>
                  </a:moveTo>
                  <a:lnTo>
                    <a:pt x="0" y="0"/>
                  </a:lnTo>
                  <a:lnTo>
                    <a:pt x="0" y="407377"/>
                  </a:lnTo>
                  <a:lnTo>
                    <a:pt x="236651" y="407377"/>
                  </a:lnTo>
                  <a:lnTo>
                    <a:pt x="236651" y="0"/>
                  </a:lnTo>
                  <a:close/>
                </a:path>
              </a:pathLst>
            </a:custGeom>
            <a:solidFill>
              <a:srgbClr val="F6A400"/>
            </a:solidFill>
          </p:spPr>
          <p:txBody>
            <a:bodyPr wrap="square" lIns="0" tIns="0" rIns="0" bIns="0" rtlCol="0"/>
            <a:lstStyle/>
            <a:p>
              <a:endParaRPr lang="en-GB" noProof="0" dirty="0"/>
            </a:p>
          </p:txBody>
        </p:sp>
        <p:sp>
          <p:nvSpPr>
            <p:cNvPr id="255" name="object 88">
              <a:extLst>
                <a:ext uri="{FF2B5EF4-FFF2-40B4-BE49-F238E27FC236}">
                  <a16:creationId xmlns:a16="http://schemas.microsoft.com/office/drawing/2014/main" id="{CC5D038E-9B53-6B00-D489-3E9177D0D17F}"/>
                </a:ext>
              </a:extLst>
            </p:cNvPr>
            <p:cNvSpPr txBox="1"/>
            <p:nvPr/>
          </p:nvSpPr>
          <p:spPr>
            <a:xfrm>
              <a:off x="7139870" y="1804670"/>
              <a:ext cx="244239" cy="135935"/>
            </a:xfrm>
            <a:prstGeom prst="rect">
              <a:avLst/>
            </a:prstGeom>
          </p:spPr>
          <p:txBody>
            <a:bodyPr vert="horz" wrap="square" lIns="0" tIns="12700" rIns="0" bIns="0" rtlCol="0">
              <a:spAutoFit/>
            </a:bodyPr>
            <a:lstStyle/>
            <a:p>
              <a:pPr marL="12700">
                <a:lnSpc>
                  <a:spcPct val="100000"/>
                </a:lnSpc>
                <a:spcBef>
                  <a:spcPts val="100"/>
                </a:spcBef>
              </a:pPr>
              <a:r>
                <a:rPr lang="en-GB" sz="800" noProof="0" dirty="0">
                  <a:solidFill>
                    <a:srgbClr val="333333"/>
                  </a:solidFill>
                  <a:latin typeface="Arial"/>
                  <a:cs typeface="Arial"/>
                </a:rPr>
                <a:t>2014</a:t>
              </a:r>
              <a:endParaRPr lang="en-GB" sz="800" noProof="0" dirty="0">
                <a:latin typeface="Arial"/>
                <a:cs typeface="Arial"/>
              </a:endParaRPr>
            </a:p>
          </p:txBody>
        </p:sp>
        <p:sp>
          <p:nvSpPr>
            <p:cNvPr id="256" name="object 89">
              <a:extLst>
                <a:ext uri="{FF2B5EF4-FFF2-40B4-BE49-F238E27FC236}">
                  <a16:creationId xmlns:a16="http://schemas.microsoft.com/office/drawing/2014/main" id="{1D1705F2-91BF-F472-147C-936681D0CB8D}"/>
                </a:ext>
              </a:extLst>
            </p:cNvPr>
            <p:cNvSpPr/>
            <p:nvPr/>
          </p:nvSpPr>
          <p:spPr>
            <a:xfrm>
              <a:off x="7472718" y="1566822"/>
              <a:ext cx="236854" cy="237847"/>
            </a:xfrm>
            <a:custGeom>
              <a:avLst/>
              <a:gdLst/>
              <a:ahLst/>
              <a:cxnLst/>
              <a:rect l="l" t="t" r="r" b="b"/>
              <a:pathLst>
                <a:path w="236854" h="407669">
                  <a:moveTo>
                    <a:pt x="236639" y="0"/>
                  </a:moveTo>
                  <a:lnTo>
                    <a:pt x="0" y="0"/>
                  </a:lnTo>
                  <a:lnTo>
                    <a:pt x="0" y="407377"/>
                  </a:lnTo>
                  <a:lnTo>
                    <a:pt x="236639" y="407377"/>
                  </a:lnTo>
                  <a:lnTo>
                    <a:pt x="236639" y="0"/>
                  </a:lnTo>
                  <a:close/>
                </a:path>
              </a:pathLst>
            </a:custGeom>
            <a:pattFill prst="pct90">
              <a:fgClr>
                <a:srgbClr val="C7E2E3"/>
              </a:fgClr>
              <a:bgClr>
                <a:srgbClr val="00696C"/>
              </a:bgClr>
            </a:pattFill>
          </p:spPr>
          <p:txBody>
            <a:bodyPr wrap="square" lIns="0" tIns="0" rIns="0" bIns="0" rtlCol="0"/>
            <a:lstStyle/>
            <a:p>
              <a:endParaRPr lang="en-GB" noProof="0" dirty="0"/>
            </a:p>
          </p:txBody>
        </p:sp>
        <p:sp>
          <p:nvSpPr>
            <p:cNvPr id="258" name="object 88">
              <a:extLst>
                <a:ext uri="{FF2B5EF4-FFF2-40B4-BE49-F238E27FC236}">
                  <a16:creationId xmlns:a16="http://schemas.microsoft.com/office/drawing/2014/main" id="{37827238-5F48-DABB-3196-866304044504}"/>
                </a:ext>
              </a:extLst>
            </p:cNvPr>
            <p:cNvSpPr txBox="1"/>
            <p:nvPr/>
          </p:nvSpPr>
          <p:spPr>
            <a:xfrm>
              <a:off x="7472718" y="1800236"/>
              <a:ext cx="244239" cy="135935"/>
            </a:xfrm>
            <a:prstGeom prst="rect">
              <a:avLst/>
            </a:prstGeom>
          </p:spPr>
          <p:txBody>
            <a:bodyPr vert="horz" wrap="square" lIns="0" tIns="12700" rIns="0" bIns="0" rtlCol="0">
              <a:spAutoFit/>
            </a:bodyPr>
            <a:lstStyle/>
            <a:p>
              <a:pPr marL="12700">
                <a:lnSpc>
                  <a:spcPct val="100000"/>
                </a:lnSpc>
                <a:spcBef>
                  <a:spcPts val="100"/>
                </a:spcBef>
              </a:pPr>
              <a:r>
                <a:rPr lang="en-GB" sz="800" noProof="0" dirty="0">
                  <a:solidFill>
                    <a:srgbClr val="333333"/>
                  </a:solidFill>
                  <a:latin typeface="Arial"/>
                  <a:cs typeface="Arial"/>
                </a:rPr>
                <a:t>2024</a:t>
              </a:r>
              <a:endParaRPr lang="en-GB" sz="800" noProof="0" dirty="0">
                <a:latin typeface="Arial"/>
                <a:cs typeface="Arial"/>
              </a:endParaRPr>
            </a:p>
          </p:txBody>
        </p:sp>
      </p:grpSp>
      <p:sp>
        <p:nvSpPr>
          <p:cNvPr id="3" name="object 45">
            <a:extLst>
              <a:ext uri="{FF2B5EF4-FFF2-40B4-BE49-F238E27FC236}">
                <a16:creationId xmlns:a16="http://schemas.microsoft.com/office/drawing/2014/main" id="{0F32EF69-781B-2BB8-752B-5DE9A753F15A}"/>
              </a:ext>
            </a:extLst>
          </p:cNvPr>
          <p:cNvSpPr txBox="1"/>
          <p:nvPr/>
        </p:nvSpPr>
        <p:spPr>
          <a:xfrm>
            <a:off x="438150" y="4467428"/>
            <a:ext cx="3713479" cy="120546"/>
          </a:xfrm>
          <a:prstGeom prst="rect">
            <a:avLst/>
          </a:prstGeom>
        </p:spPr>
        <p:txBody>
          <a:bodyPr vert="horz" wrap="square" lIns="0" tIns="12700" rIns="0" bIns="0" rtlCol="0">
            <a:spAutoFit/>
          </a:bodyPr>
          <a:lstStyle/>
          <a:p>
            <a:pPr marL="12700">
              <a:lnSpc>
                <a:spcPct val="100000"/>
              </a:lnSpc>
              <a:spcBef>
                <a:spcPts val="100"/>
              </a:spcBef>
            </a:pPr>
            <a:r>
              <a:rPr lang="en-GB" sz="700" i="1" noProof="0" dirty="0">
                <a:latin typeface="Arial"/>
                <a:cs typeface="Arial"/>
              </a:rPr>
              <a:t>Base: asked to all establishments</a:t>
            </a:r>
          </a:p>
        </p:txBody>
      </p:sp>
    </p:spTree>
    <p:extLst>
      <p:ext uri="{BB962C8B-B14F-4D97-AF65-F5344CB8AC3E}">
        <p14:creationId xmlns:p14="http://schemas.microsoft.com/office/powerpoint/2010/main" val="3084054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E0C2411F-5DB4-9BEB-44A9-42550FE2DC99}"/>
              </a:ext>
            </a:extLst>
          </p:cNvPr>
          <p:cNvSpPr txBox="1">
            <a:spLocks noGrp="1"/>
          </p:cNvSpPr>
          <p:nvPr>
            <p:ph type="title"/>
          </p:nvPr>
        </p:nvSpPr>
        <p:spPr>
          <a:xfrm>
            <a:off x="464286" y="42759"/>
            <a:ext cx="8212170" cy="584775"/>
          </a:xfrm>
          <a:prstGeom prst="rect">
            <a:avLst/>
          </a:prstGeom>
        </p:spPr>
        <p:txBody>
          <a:bodyPr vert="horz" lIns="91440" tIns="45720" rIns="91440" bIns="45720" rtlCol="0" anchor="ctr">
            <a:noAutofit/>
          </a:bodyPr>
          <a:lstStyle/>
          <a:p>
            <a:r>
              <a:rPr lang="en-GB" spc="-25" noProof="0" dirty="0"/>
              <a:t>Requirements from clients or suppliers to meet OSH standards, by sector  </a:t>
            </a:r>
            <a:r>
              <a:rPr lang="en-GB" sz="1600" spc="-25" noProof="0" dirty="0"/>
              <a:t>% share of</a:t>
            </a:r>
            <a:r>
              <a:rPr lang="en-GB" sz="1600" spc="-60" noProof="0" dirty="0"/>
              <a:t> </a:t>
            </a:r>
            <a:r>
              <a:rPr lang="en-GB" sz="1600" spc="-10" noProof="0" dirty="0"/>
              <a:t>workplaces,</a:t>
            </a:r>
            <a:r>
              <a:rPr lang="en-GB" sz="1600" spc="-60" noProof="0" dirty="0"/>
              <a:t> </a:t>
            </a:r>
            <a:r>
              <a:rPr lang="en-GB" sz="1600" spc="-30" noProof="0" dirty="0"/>
              <a:t>EU-</a:t>
            </a:r>
            <a:r>
              <a:rPr lang="en-GB" sz="1600" spc="-25" noProof="0" dirty="0"/>
              <a:t>27</a:t>
            </a:r>
            <a:r>
              <a:rPr lang="en-GB" sz="1600" spc="-25" dirty="0"/>
              <a:t> (</a:t>
            </a:r>
            <a:r>
              <a:rPr lang="en-GB" sz="1600" spc="-25" noProof="0" dirty="0"/>
              <a:t>2024)</a:t>
            </a:r>
          </a:p>
        </p:txBody>
      </p:sp>
      <p:sp>
        <p:nvSpPr>
          <p:cNvPr id="6" name="object 4">
            <a:extLst>
              <a:ext uri="{FF2B5EF4-FFF2-40B4-BE49-F238E27FC236}">
                <a16:creationId xmlns:a16="http://schemas.microsoft.com/office/drawing/2014/main" id="{FDB2E03B-D7FF-D45B-2C5C-84C991950212}"/>
              </a:ext>
            </a:extLst>
          </p:cNvPr>
          <p:cNvSpPr txBox="1"/>
          <p:nvPr/>
        </p:nvSpPr>
        <p:spPr>
          <a:xfrm>
            <a:off x="569075" y="856804"/>
            <a:ext cx="6167058" cy="320601"/>
          </a:xfrm>
          <a:prstGeom prst="rect">
            <a:avLst/>
          </a:prstGeom>
        </p:spPr>
        <p:txBody>
          <a:bodyPr vert="horz" wrap="square" lIns="0" tIns="12700" rIns="0" bIns="0" rtlCol="0">
            <a:spAutoFit/>
          </a:bodyPr>
          <a:lstStyle/>
          <a:p>
            <a:pPr marL="12700" marR="5080" algn="just">
              <a:lnSpc>
                <a:spcPct val="100000"/>
              </a:lnSpc>
              <a:spcBef>
                <a:spcPts val="100"/>
              </a:spcBef>
            </a:pPr>
            <a:r>
              <a:rPr lang="en-GB" sz="1000" noProof="0" dirty="0">
                <a:latin typeface="Arial"/>
                <a:cs typeface="Arial"/>
              </a:rPr>
              <a:t>Half</a:t>
            </a:r>
            <a:r>
              <a:rPr lang="en-GB" sz="1000" spc="175" noProof="0" dirty="0">
                <a:latin typeface="Arial"/>
                <a:cs typeface="Arial"/>
              </a:rPr>
              <a:t> </a:t>
            </a:r>
            <a:r>
              <a:rPr lang="en-GB" sz="1000" noProof="0" dirty="0">
                <a:latin typeface="Arial"/>
                <a:cs typeface="Arial"/>
              </a:rPr>
              <a:t>of</a:t>
            </a:r>
            <a:r>
              <a:rPr lang="en-GB" sz="1000" spc="175" noProof="0" dirty="0">
                <a:latin typeface="Arial"/>
                <a:cs typeface="Arial"/>
              </a:rPr>
              <a:t> </a:t>
            </a:r>
            <a:r>
              <a:rPr lang="en-GB" sz="1000" noProof="0" dirty="0">
                <a:latin typeface="Arial"/>
                <a:cs typeface="Arial"/>
              </a:rPr>
              <a:t>small</a:t>
            </a:r>
            <a:r>
              <a:rPr lang="en-GB" sz="1000" spc="175" noProof="0" dirty="0">
                <a:latin typeface="Arial"/>
                <a:cs typeface="Arial"/>
              </a:rPr>
              <a:t> </a:t>
            </a:r>
            <a:r>
              <a:rPr lang="en-GB" sz="1000" noProof="0" dirty="0">
                <a:latin typeface="Arial"/>
                <a:cs typeface="Arial"/>
              </a:rPr>
              <a:t>businesses</a:t>
            </a:r>
            <a:r>
              <a:rPr lang="en-GB" sz="1000" spc="180" noProof="0" dirty="0">
                <a:latin typeface="Arial"/>
                <a:cs typeface="Arial"/>
              </a:rPr>
              <a:t> </a:t>
            </a:r>
            <a:r>
              <a:rPr lang="en-GB" sz="1000" noProof="0" dirty="0">
                <a:latin typeface="Arial"/>
                <a:cs typeface="Arial"/>
              </a:rPr>
              <a:t>engage</a:t>
            </a:r>
            <a:r>
              <a:rPr lang="en-GB" sz="1000" spc="175" noProof="0" dirty="0">
                <a:latin typeface="Arial"/>
                <a:cs typeface="Arial"/>
              </a:rPr>
              <a:t> </a:t>
            </a:r>
            <a:r>
              <a:rPr lang="en-GB" sz="1000" noProof="0" dirty="0">
                <a:latin typeface="Arial"/>
                <a:cs typeface="Arial"/>
              </a:rPr>
              <a:t>in</a:t>
            </a:r>
            <a:r>
              <a:rPr lang="en-GB" sz="1000" spc="175" noProof="0" dirty="0">
                <a:latin typeface="Arial"/>
                <a:cs typeface="Arial"/>
              </a:rPr>
              <a:t> </a:t>
            </a:r>
            <a:r>
              <a:rPr lang="en-GB" sz="1000" noProof="0" dirty="0">
                <a:latin typeface="Arial"/>
                <a:cs typeface="Arial"/>
              </a:rPr>
              <a:t>OSH</a:t>
            </a:r>
            <a:r>
              <a:rPr lang="en-GB" sz="1000" spc="175" noProof="0" dirty="0">
                <a:latin typeface="Arial"/>
                <a:cs typeface="Arial"/>
              </a:rPr>
              <a:t> </a:t>
            </a:r>
            <a:r>
              <a:rPr lang="en-GB" sz="1000" noProof="0" dirty="0">
                <a:latin typeface="Arial"/>
                <a:cs typeface="Arial"/>
              </a:rPr>
              <a:t>due</a:t>
            </a:r>
            <a:r>
              <a:rPr lang="en-GB" sz="1000" spc="170" noProof="0" dirty="0">
                <a:latin typeface="Arial"/>
                <a:cs typeface="Arial"/>
              </a:rPr>
              <a:t> </a:t>
            </a:r>
            <a:r>
              <a:rPr lang="en-GB" sz="1000" noProof="0" dirty="0">
                <a:latin typeface="Arial"/>
                <a:cs typeface="Arial"/>
              </a:rPr>
              <a:t>to</a:t>
            </a:r>
            <a:r>
              <a:rPr lang="en-GB" sz="1000" spc="175" noProof="0" dirty="0">
                <a:latin typeface="Arial"/>
                <a:cs typeface="Arial"/>
              </a:rPr>
              <a:t> </a:t>
            </a:r>
            <a:r>
              <a:rPr lang="en-GB" sz="1000" noProof="0" dirty="0">
                <a:latin typeface="Arial"/>
                <a:cs typeface="Arial"/>
              </a:rPr>
              <a:t>client,</a:t>
            </a:r>
            <a:r>
              <a:rPr lang="en-GB" sz="1000" spc="175" noProof="0" dirty="0">
                <a:latin typeface="Arial"/>
                <a:cs typeface="Arial"/>
              </a:rPr>
              <a:t> </a:t>
            </a:r>
            <a:r>
              <a:rPr lang="en-GB" sz="1000" noProof="0" dirty="0">
                <a:latin typeface="Arial"/>
                <a:cs typeface="Arial"/>
              </a:rPr>
              <a:t>supplier,</a:t>
            </a:r>
            <a:r>
              <a:rPr lang="en-GB" sz="1000" spc="175" noProof="0" dirty="0">
                <a:latin typeface="Arial"/>
                <a:cs typeface="Arial"/>
              </a:rPr>
              <a:t> </a:t>
            </a:r>
            <a:r>
              <a:rPr lang="en-GB" sz="1000" noProof="0" dirty="0">
                <a:latin typeface="Arial"/>
                <a:cs typeface="Arial"/>
              </a:rPr>
              <a:t>or</a:t>
            </a:r>
            <a:r>
              <a:rPr lang="en-GB" sz="1000" spc="175" noProof="0" dirty="0">
                <a:latin typeface="Arial"/>
                <a:cs typeface="Arial"/>
              </a:rPr>
              <a:t> </a:t>
            </a:r>
            <a:r>
              <a:rPr lang="en-GB" sz="1000" spc="-10" noProof="0" dirty="0">
                <a:latin typeface="Arial"/>
                <a:cs typeface="Arial"/>
              </a:rPr>
              <a:t>organisational </a:t>
            </a:r>
            <a:r>
              <a:rPr lang="en-GB" sz="1000" noProof="0" dirty="0">
                <a:latin typeface="Arial"/>
                <a:cs typeface="Arial"/>
              </a:rPr>
              <a:t>requirements.</a:t>
            </a:r>
            <a:r>
              <a:rPr lang="en-GB" sz="1000" spc="165" noProof="0" dirty="0">
                <a:latin typeface="Arial"/>
                <a:cs typeface="Arial"/>
              </a:rPr>
              <a:t> </a:t>
            </a:r>
            <a:r>
              <a:rPr lang="en-GB" sz="1000" noProof="0" dirty="0">
                <a:latin typeface="Arial"/>
                <a:cs typeface="Arial"/>
              </a:rPr>
              <a:t>Sector</a:t>
            </a:r>
            <a:r>
              <a:rPr lang="en-GB" sz="1000" spc="165" noProof="0" dirty="0">
                <a:latin typeface="Arial"/>
                <a:cs typeface="Arial"/>
              </a:rPr>
              <a:t> </a:t>
            </a:r>
            <a:r>
              <a:rPr lang="en-GB" sz="1000" noProof="0" dirty="0">
                <a:latin typeface="Arial"/>
                <a:cs typeface="Arial"/>
              </a:rPr>
              <a:t>differences</a:t>
            </a:r>
            <a:r>
              <a:rPr lang="en-GB" sz="1000" spc="165" noProof="0" dirty="0">
                <a:latin typeface="Arial"/>
                <a:cs typeface="Arial"/>
              </a:rPr>
              <a:t> </a:t>
            </a:r>
            <a:r>
              <a:rPr lang="en-GB" sz="1000" noProof="0" dirty="0">
                <a:latin typeface="Arial"/>
                <a:cs typeface="Arial"/>
              </a:rPr>
              <a:t>are</a:t>
            </a:r>
            <a:r>
              <a:rPr lang="en-GB" sz="1000" spc="165" noProof="0" dirty="0">
                <a:latin typeface="Arial"/>
                <a:cs typeface="Arial"/>
              </a:rPr>
              <a:t> </a:t>
            </a:r>
            <a:r>
              <a:rPr lang="en-GB" sz="1000" noProof="0" dirty="0">
                <a:latin typeface="Arial"/>
                <a:cs typeface="Arial"/>
              </a:rPr>
              <a:t>clear,</a:t>
            </a:r>
            <a:r>
              <a:rPr lang="en-GB" sz="1000" spc="160" noProof="0" dirty="0">
                <a:latin typeface="Arial"/>
                <a:cs typeface="Arial"/>
              </a:rPr>
              <a:t> </a:t>
            </a:r>
            <a:r>
              <a:rPr lang="en-GB" sz="1000" noProof="0" dirty="0">
                <a:latin typeface="Arial"/>
                <a:cs typeface="Arial"/>
              </a:rPr>
              <a:t>with</a:t>
            </a:r>
            <a:r>
              <a:rPr lang="en-GB" sz="1000" spc="165" noProof="0" dirty="0">
                <a:latin typeface="Arial"/>
                <a:cs typeface="Arial"/>
              </a:rPr>
              <a:t> </a:t>
            </a:r>
            <a:r>
              <a:rPr lang="en-GB" sz="1000" spc="-10" noProof="0" dirty="0">
                <a:latin typeface="Arial"/>
                <a:cs typeface="Arial"/>
              </a:rPr>
              <a:t>requirements</a:t>
            </a:r>
            <a:r>
              <a:rPr lang="en-GB" sz="1000" spc="160" noProof="0" dirty="0">
                <a:latin typeface="Arial"/>
                <a:cs typeface="Arial"/>
              </a:rPr>
              <a:t> </a:t>
            </a:r>
            <a:r>
              <a:rPr lang="en-GB" sz="1000" noProof="0" dirty="0">
                <a:latin typeface="Arial"/>
                <a:cs typeface="Arial"/>
              </a:rPr>
              <a:t>ranging</a:t>
            </a:r>
            <a:r>
              <a:rPr lang="en-GB" sz="1000" spc="170" noProof="0" dirty="0">
                <a:latin typeface="Arial"/>
                <a:cs typeface="Arial"/>
              </a:rPr>
              <a:t> </a:t>
            </a:r>
            <a:r>
              <a:rPr lang="en-GB" sz="1000" noProof="0" dirty="0">
                <a:latin typeface="Arial"/>
                <a:cs typeface="Arial"/>
              </a:rPr>
              <a:t>from</a:t>
            </a:r>
            <a:r>
              <a:rPr lang="en-GB" sz="1000" spc="160" noProof="0" dirty="0">
                <a:latin typeface="Arial"/>
                <a:cs typeface="Arial"/>
              </a:rPr>
              <a:t> </a:t>
            </a:r>
            <a:r>
              <a:rPr lang="en-GB" sz="1000" noProof="0" dirty="0">
                <a:latin typeface="Arial"/>
                <a:cs typeface="Arial"/>
              </a:rPr>
              <a:t>34%</a:t>
            </a:r>
            <a:r>
              <a:rPr lang="en-GB" sz="1000" spc="165" noProof="0" dirty="0">
                <a:latin typeface="Arial"/>
                <a:cs typeface="Arial"/>
              </a:rPr>
              <a:t> </a:t>
            </a:r>
            <a:r>
              <a:rPr lang="en-GB" sz="1000" spc="-25" noProof="0" dirty="0">
                <a:latin typeface="Arial"/>
                <a:cs typeface="Arial"/>
              </a:rPr>
              <a:t>in </a:t>
            </a:r>
            <a:r>
              <a:rPr lang="en-GB" sz="1000" noProof="0" dirty="0">
                <a:latin typeface="Arial"/>
                <a:cs typeface="Arial"/>
              </a:rPr>
              <a:t>finance</a:t>
            </a:r>
            <a:r>
              <a:rPr lang="en-GB" sz="1000" spc="-15" noProof="0" dirty="0">
                <a:latin typeface="Arial"/>
                <a:cs typeface="Arial"/>
              </a:rPr>
              <a:t> </a:t>
            </a:r>
            <a:r>
              <a:rPr lang="en-GB" sz="1000" noProof="0" dirty="0">
                <a:latin typeface="Arial"/>
                <a:cs typeface="Arial"/>
              </a:rPr>
              <a:t>and</a:t>
            </a:r>
            <a:r>
              <a:rPr lang="en-GB" sz="1000" spc="-15" noProof="0" dirty="0">
                <a:latin typeface="Arial"/>
                <a:cs typeface="Arial"/>
              </a:rPr>
              <a:t> </a:t>
            </a:r>
            <a:r>
              <a:rPr lang="en-GB" sz="1000" noProof="0" dirty="0">
                <a:latin typeface="Arial"/>
                <a:cs typeface="Arial"/>
              </a:rPr>
              <a:t>insurance</a:t>
            </a:r>
            <a:r>
              <a:rPr lang="en-GB" sz="1000" spc="-10" noProof="0" dirty="0">
                <a:latin typeface="Arial"/>
                <a:cs typeface="Arial"/>
              </a:rPr>
              <a:t> </a:t>
            </a:r>
            <a:r>
              <a:rPr lang="en-GB" sz="1000" noProof="0" dirty="0">
                <a:latin typeface="Arial"/>
                <a:cs typeface="Arial"/>
              </a:rPr>
              <a:t>to</a:t>
            </a:r>
            <a:r>
              <a:rPr lang="en-GB" sz="1000" spc="-15" noProof="0" dirty="0">
                <a:latin typeface="Arial"/>
                <a:cs typeface="Arial"/>
              </a:rPr>
              <a:t> </a:t>
            </a:r>
            <a:r>
              <a:rPr lang="en-GB" sz="1000" noProof="0" dirty="0">
                <a:latin typeface="Arial"/>
                <a:cs typeface="Arial"/>
              </a:rPr>
              <a:t>67%</a:t>
            </a:r>
            <a:r>
              <a:rPr lang="en-GB" sz="1000" spc="-10" noProof="0" dirty="0">
                <a:latin typeface="Arial"/>
                <a:cs typeface="Arial"/>
              </a:rPr>
              <a:t> </a:t>
            </a:r>
            <a:r>
              <a:rPr lang="en-GB" sz="1000" noProof="0" dirty="0">
                <a:latin typeface="Arial"/>
                <a:cs typeface="Arial"/>
              </a:rPr>
              <a:t>in</a:t>
            </a:r>
            <a:r>
              <a:rPr lang="en-GB" sz="1000" spc="-15" noProof="0" dirty="0">
                <a:latin typeface="Arial"/>
                <a:cs typeface="Arial"/>
              </a:rPr>
              <a:t> </a:t>
            </a:r>
            <a:r>
              <a:rPr lang="en-GB" sz="1000" spc="-10" noProof="0" dirty="0">
                <a:latin typeface="Arial"/>
                <a:cs typeface="Arial"/>
              </a:rPr>
              <a:t>construction.</a:t>
            </a:r>
            <a:endParaRPr lang="en-GB" sz="1000" noProof="0" dirty="0">
              <a:latin typeface="Arial"/>
              <a:cs typeface="Arial"/>
            </a:endParaRPr>
          </a:p>
        </p:txBody>
      </p:sp>
      <p:grpSp>
        <p:nvGrpSpPr>
          <p:cNvPr id="72" name="Gruppo 71">
            <a:extLst>
              <a:ext uri="{FF2B5EF4-FFF2-40B4-BE49-F238E27FC236}">
                <a16:creationId xmlns:a16="http://schemas.microsoft.com/office/drawing/2014/main" id="{579BF783-6CDA-49EC-7F46-040A33CCDF80}"/>
              </a:ext>
            </a:extLst>
          </p:cNvPr>
          <p:cNvGrpSpPr/>
          <p:nvPr/>
        </p:nvGrpSpPr>
        <p:grpSpPr>
          <a:xfrm>
            <a:off x="0" y="1419622"/>
            <a:ext cx="5945104" cy="2881718"/>
            <a:chOff x="-147704" y="1653621"/>
            <a:chExt cx="8290098" cy="2881718"/>
          </a:xfrm>
        </p:grpSpPr>
        <p:sp>
          <p:nvSpPr>
            <p:cNvPr id="7" name="object 5">
              <a:extLst>
                <a:ext uri="{FF2B5EF4-FFF2-40B4-BE49-F238E27FC236}">
                  <a16:creationId xmlns:a16="http://schemas.microsoft.com/office/drawing/2014/main" id="{84682B35-50E5-7FF9-5F6E-9C0727C98B0D}"/>
                </a:ext>
              </a:extLst>
            </p:cNvPr>
            <p:cNvSpPr txBox="1"/>
            <p:nvPr/>
          </p:nvSpPr>
          <p:spPr>
            <a:xfrm>
              <a:off x="22878" y="4151213"/>
              <a:ext cx="1504931" cy="102592"/>
            </a:xfrm>
            <a:prstGeom prst="rect">
              <a:avLst/>
            </a:prstGeom>
          </p:spPr>
          <p:txBody>
            <a:bodyPr vert="horz" wrap="square" lIns="0" tIns="12700" rIns="0" bIns="0" rtlCol="0">
              <a:spAutoFit/>
            </a:bodyPr>
            <a:lstStyle/>
            <a:p>
              <a:pPr marL="12700" algn="r">
                <a:lnSpc>
                  <a:spcPts val="700"/>
                </a:lnSpc>
                <a:spcBef>
                  <a:spcPts val="100"/>
                </a:spcBef>
              </a:pPr>
              <a:r>
                <a:rPr lang="en-GB" sz="700" spc="-10" noProof="0" dirty="0">
                  <a:latin typeface="Arial"/>
                  <a:cs typeface="Arial"/>
                </a:rPr>
                <a:t>EU-</a:t>
              </a:r>
              <a:r>
                <a:rPr lang="en-GB" sz="700" spc="-35" noProof="0" dirty="0">
                  <a:latin typeface="Arial"/>
                  <a:cs typeface="Arial"/>
                </a:rPr>
                <a:t>27</a:t>
              </a:r>
              <a:endParaRPr lang="en-GB" sz="700" noProof="0" dirty="0">
                <a:latin typeface="Arial"/>
                <a:cs typeface="Arial"/>
              </a:endParaRPr>
            </a:p>
          </p:txBody>
        </p:sp>
        <p:sp>
          <p:nvSpPr>
            <p:cNvPr id="8" name="object 6">
              <a:extLst>
                <a:ext uri="{FF2B5EF4-FFF2-40B4-BE49-F238E27FC236}">
                  <a16:creationId xmlns:a16="http://schemas.microsoft.com/office/drawing/2014/main" id="{01AACBAE-F855-00CC-81AE-3E2AA2485A27}"/>
                </a:ext>
              </a:extLst>
            </p:cNvPr>
            <p:cNvSpPr txBox="1"/>
            <p:nvPr/>
          </p:nvSpPr>
          <p:spPr>
            <a:xfrm>
              <a:off x="22878" y="3845018"/>
              <a:ext cx="1504829" cy="102592"/>
            </a:xfrm>
            <a:prstGeom prst="rect">
              <a:avLst/>
            </a:prstGeom>
          </p:spPr>
          <p:txBody>
            <a:bodyPr vert="horz" wrap="square" lIns="0" tIns="12700" rIns="0" bIns="0" rtlCol="0">
              <a:spAutoFit/>
            </a:bodyPr>
            <a:lstStyle/>
            <a:p>
              <a:pPr marL="12700" algn="r">
                <a:lnSpc>
                  <a:spcPts val="700"/>
                </a:lnSpc>
                <a:spcBef>
                  <a:spcPts val="100"/>
                </a:spcBef>
              </a:pPr>
              <a:r>
                <a:rPr lang="en-GB" sz="700" spc="-10" noProof="0" dirty="0">
                  <a:latin typeface="Arial"/>
                  <a:cs typeface="Arial"/>
                </a:rPr>
                <a:t>Manufacturing</a:t>
              </a:r>
              <a:endParaRPr lang="en-GB" sz="700" noProof="0" dirty="0">
                <a:latin typeface="Arial"/>
                <a:cs typeface="Arial"/>
              </a:endParaRPr>
            </a:p>
          </p:txBody>
        </p:sp>
        <p:sp>
          <p:nvSpPr>
            <p:cNvPr id="9" name="object 7">
              <a:extLst>
                <a:ext uri="{FF2B5EF4-FFF2-40B4-BE49-F238E27FC236}">
                  <a16:creationId xmlns:a16="http://schemas.microsoft.com/office/drawing/2014/main" id="{0738833F-2FFB-B2F9-EE9A-EBD6F870079E}"/>
                </a:ext>
              </a:extLst>
            </p:cNvPr>
            <p:cNvSpPr txBox="1"/>
            <p:nvPr/>
          </p:nvSpPr>
          <p:spPr>
            <a:xfrm>
              <a:off x="22878" y="3504786"/>
              <a:ext cx="1504601" cy="192360"/>
            </a:xfrm>
            <a:prstGeom prst="rect">
              <a:avLst/>
            </a:prstGeom>
          </p:spPr>
          <p:txBody>
            <a:bodyPr vert="horz" wrap="square" lIns="0" tIns="12700" rIns="0" bIns="0" rtlCol="0">
              <a:spAutoFit/>
            </a:bodyPr>
            <a:lstStyle/>
            <a:p>
              <a:pPr marR="5080" algn="r">
                <a:lnSpc>
                  <a:spcPts val="700"/>
                </a:lnSpc>
                <a:spcBef>
                  <a:spcPts val="100"/>
                </a:spcBef>
              </a:pPr>
              <a:r>
                <a:rPr lang="en-GB" sz="700" spc="-10" noProof="0" dirty="0">
                  <a:latin typeface="Arial"/>
                  <a:cs typeface="Arial"/>
                </a:rPr>
                <a:t>Administrative</a:t>
              </a:r>
              <a:r>
                <a:rPr lang="en-GB" sz="700" noProof="0" dirty="0">
                  <a:latin typeface="Arial"/>
                  <a:cs typeface="Arial"/>
                </a:rPr>
                <a:t> and</a:t>
              </a:r>
              <a:r>
                <a:rPr lang="en-GB" sz="700" spc="5" noProof="0" dirty="0">
                  <a:latin typeface="Arial"/>
                  <a:cs typeface="Arial"/>
                </a:rPr>
                <a:t> </a:t>
              </a:r>
              <a:br>
                <a:rPr lang="en-GB" sz="700" spc="5" noProof="0" dirty="0">
                  <a:latin typeface="Arial"/>
                  <a:cs typeface="Arial"/>
                </a:rPr>
              </a:br>
              <a:r>
                <a:rPr lang="en-GB" sz="700" spc="-10" noProof="0" dirty="0">
                  <a:latin typeface="Arial"/>
                  <a:cs typeface="Arial"/>
                </a:rPr>
                <a:t>Support</a:t>
              </a:r>
              <a:r>
                <a:rPr lang="en-GB" sz="700" noProof="0" dirty="0">
                  <a:latin typeface="Arial"/>
                  <a:cs typeface="Arial"/>
                </a:rPr>
                <a:t> </a:t>
              </a:r>
              <a:r>
                <a:rPr lang="en-GB" sz="700" spc="-10" noProof="0" dirty="0">
                  <a:latin typeface="Arial"/>
                  <a:cs typeface="Arial"/>
                </a:rPr>
                <a:t>Service</a:t>
              </a:r>
              <a:r>
                <a:rPr lang="en-GB" sz="700" spc="-20" noProof="0" dirty="0">
                  <a:latin typeface="Arial"/>
                  <a:cs typeface="Arial"/>
                </a:rPr>
                <a:t> </a:t>
              </a:r>
              <a:r>
                <a:rPr lang="en-GB" sz="700" spc="-10" noProof="0" dirty="0">
                  <a:latin typeface="Arial"/>
                  <a:cs typeface="Arial"/>
                </a:rPr>
                <a:t>Activities</a:t>
              </a:r>
              <a:endParaRPr lang="en-GB" sz="700" noProof="0" dirty="0">
                <a:latin typeface="Arial"/>
                <a:cs typeface="Arial"/>
              </a:endParaRPr>
            </a:p>
          </p:txBody>
        </p:sp>
        <p:sp>
          <p:nvSpPr>
            <p:cNvPr id="10" name="object 8">
              <a:extLst>
                <a:ext uri="{FF2B5EF4-FFF2-40B4-BE49-F238E27FC236}">
                  <a16:creationId xmlns:a16="http://schemas.microsoft.com/office/drawing/2014/main" id="{A806FD58-9113-7C09-1CD7-B6BD8530C29B}"/>
                </a:ext>
              </a:extLst>
            </p:cNvPr>
            <p:cNvSpPr txBox="1"/>
            <p:nvPr/>
          </p:nvSpPr>
          <p:spPr>
            <a:xfrm>
              <a:off x="22878" y="3221060"/>
              <a:ext cx="1504404" cy="192360"/>
            </a:xfrm>
            <a:prstGeom prst="rect">
              <a:avLst/>
            </a:prstGeom>
          </p:spPr>
          <p:txBody>
            <a:bodyPr vert="horz" wrap="square" lIns="0" tIns="12700" rIns="0" bIns="0" rtlCol="0">
              <a:spAutoFit/>
            </a:bodyPr>
            <a:lstStyle/>
            <a:p>
              <a:pPr marR="5080" algn="r">
                <a:lnSpc>
                  <a:spcPts val="700"/>
                </a:lnSpc>
                <a:spcBef>
                  <a:spcPts val="100"/>
                </a:spcBef>
              </a:pPr>
              <a:r>
                <a:rPr lang="en-GB" sz="700" noProof="0" dirty="0">
                  <a:latin typeface="Arial"/>
                  <a:cs typeface="Arial"/>
                </a:rPr>
                <a:t>Human Health and </a:t>
              </a:r>
              <a:br>
                <a:rPr lang="en-GB" sz="700" noProof="0" dirty="0">
                  <a:latin typeface="Arial"/>
                  <a:cs typeface="Arial"/>
                </a:rPr>
              </a:br>
              <a:r>
                <a:rPr lang="en-GB" sz="700" noProof="0" dirty="0">
                  <a:latin typeface="Arial"/>
                  <a:cs typeface="Arial"/>
                </a:rPr>
                <a:t>Social Work Activities</a:t>
              </a:r>
            </a:p>
          </p:txBody>
        </p:sp>
        <p:sp>
          <p:nvSpPr>
            <p:cNvPr id="11" name="object 9">
              <a:extLst>
                <a:ext uri="{FF2B5EF4-FFF2-40B4-BE49-F238E27FC236}">
                  <a16:creationId xmlns:a16="http://schemas.microsoft.com/office/drawing/2014/main" id="{6B666A56-AC9E-C490-96F6-CD6BE6DF13A5}"/>
                </a:ext>
              </a:extLst>
            </p:cNvPr>
            <p:cNvSpPr txBox="1"/>
            <p:nvPr/>
          </p:nvSpPr>
          <p:spPr>
            <a:xfrm>
              <a:off x="22878" y="2932020"/>
              <a:ext cx="1504404" cy="192360"/>
            </a:xfrm>
            <a:prstGeom prst="rect">
              <a:avLst/>
            </a:prstGeom>
          </p:spPr>
          <p:txBody>
            <a:bodyPr vert="horz" wrap="square" lIns="0" tIns="12700" rIns="0" bIns="0" rtlCol="0">
              <a:spAutoFit/>
            </a:bodyPr>
            <a:lstStyle/>
            <a:p>
              <a:pPr marL="12700" algn="r">
                <a:lnSpc>
                  <a:spcPts val="700"/>
                </a:lnSpc>
                <a:spcBef>
                  <a:spcPts val="100"/>
                </a:spcBef>
              </a:pPr>
              <a:r>
                <a:rPr lang="en-GB" sz="700" noProof="0" dirty="0">
                  <a:latin typeface="Arial"/>
                  <a:cs typeface="Arial"/>
                </a:rPr>
                <a:t>Agriculture</a:t>
              </a:r>
              <a:r>
                <a:rPr lang="en-GB" sz="700" spc="-25" noProof="0" dirty="0">
                  <a:latin typeface="Arial"/>
                  <a:cs typeface="Arial"/>
                </a:rPr>
                <a:t> </a:t>
              </a:r>
              <a:r>
                <a:rPr lang="en-GB" sz="700" noProof="0" dirty="0">
                  <a:latin typeface="Arial"/>
                  <a:cs typeface="Arial"/>
                </a:rPr>
                <a:t>Forest</a:t>
              </a:r>
              <a:r>
                <a:rPr lang="en-GB" sz="700" spc="-20" noProof="0" dirty="0">
                  <a:latin typeface="Arial"/>
                  <a:cs typeface="Arial"/>
                </a:rPr>
                <a:t> </a:t>
              </a:r>
              <a:br>
                <a:rPr lang="en-GB" sz="700" spc="-20" noProof="0" dirty="0">
                  <a:latin typeface="Arial"/>
                  <a:cs typeface="Arial"/>
                </a:rPr>
              </a:br>
              <a:r>
                <a:rPr lang="en-GB" sz="700" noProof="0" dirty="0">
                  <a:latin typeface="Arial"/>
                  <a:cs typeface="Arial"/>
                </a:rPr>
                <a:t>and</a:t>
              </a:r>
              <a:r>
                <a:rPr lang="en-GB" sz="700" spc="-20" noProof="0" dirty="0">
                  <a:latin typeface="Arial"/>
                  <a:cs typeface="Arial"/>
                </a:rPr>
                <a:t> </a:t>
              </a:r>
              <a:r>
                <a:rPr lang="en-GB" sz="700" spc="-10" noProof="0" dirty="0">
                  <a:latin typeface="Arial"/>
                  <a:cs typeface="Arial"/>
                </a:rPr>
                <a:t>Fishing</a:t>
              </a:r>
              <a:endParaRPr lang="en-GB" sz="700" noProof="0" dirty="0">
                <a:latin typeface="Arial"/>
                <a:cs typeface="Arial"/>
              </a:endParaRPr>
            </a:p>
          </p:txBody>
        </p:sp>
        <p:sp>
          <p:nvSpPr>
            <p:cNvPr id="12" name="object 10">
              <a:extLst>
                <a:ext uri="{FF2B5EF4-FFF2-40B4-BE49-F238E27FC236}">
                  <a16:creationId xmlns:a16="http://schemas.microsoft.com/office/drawing/2014/main" id="{6B053634-E399-F445-0D7B-6C35016EB452}"/>
                </a:ext>
              </a:extLst>
            </p:cNvPr>
            <p:cNvSpPr txBox="1"/>
            <p:nvPr/>
          </p:nvSpPr>
          <p:spPr>
            <a:xfrm>
              <a:off x="22878" y="2281014"/>
              <a:ext cx="1504905" cy="282129"/>
            </a:xfrm>
            <a:prstGeom prst="rect">
              <a:avLst/>
            </a:prstGeom>
          </p:spPr>
          <p:txBody>
            <a:bodyPr vert="horz" wrap="square" lIns="0" tIns="12700" rIns="0" bIns="0" rtlCol="0">
              <a:spAutoFit/>
            </a:bodyPr>
            <a:lstStyle/>
            <a:p>
              <a:pPr marL="12700" marR="5080" indent="34925" algn="r">
                <a:lnSpc>
                  <a:spcPts val="700"/>
                </a:lnSpc>
                <a:spcBef>
                  <a:spcPts val="100"/>
                </a:spcBef>
              </a:pPr>
              <a:r>
                <a:rPr lang="en-GB" sz="700" noProof="0" dirty="0">
                  <a:latin typeface="Arial"/>
                  <a:cs typeface="Arial"/>
                </a:rPr>
                <a:t>Water</a:t>
              </a:r>
              <a:r>
                <a:rPr lang="en-GB" sz="700" spc="-30" noProof="0" dirty="0">
                  <a:latin typeface="Arial"/>
                  <a:cs typeface="Arial"/>
                </a:rPr>
                <a:t> </a:t>
              </a:r>
              <a:r>
                <a:rPr lang="en-GB" sz="700" noProof="0" dirty="0">
                  <a:latin typeface="Arial"/>
                  <a:cs typeface="Arial"/>
                </a:rPr>
                <a:t>Supply:</a:t>
              </a:r>
              <a:r>
                <a:rPr lang="en-GB" sz="700" spc="-25" noProof="0" dirty="0">
                  <a:latin typeface="Arial"/>
                  <a:cs typeface="Arial"/>
                </a:rPr>
                <a:t> </a:t>
              </a:r>
              <a:r>
                <a:rPr lang="en-GB" sz="700" noProof="0" dirty="0">
                  <a:latin typeface="Arial"/>
                  <a:cs typeface="Arial"/>
                </a:rPr>
                <a:t>Sewage;</a:t>
              </a:r>
              <a:r>
                <a:rPr lang="en-GB" sz="700" spc="-25" noProof="0" dirty="0">
                  <a:latin typeface="Arial"/>
                  <a:cs typeface="Arial"/>
                </a:rPr>
                <a:t> </a:t>
              </a:r>
              <a:r>
                <a:rPr lang="en-GB" sz="700" spc="-10" noProof="0" dirty="0">
                  <a:latin typeface="Arial"/>
                  <a:cs typeface="Arial"/>
                </a:rPr>
                <a:t>Waste </a:t>
              </a:r>
              <a:r>
                <a:rPr lang="en-GB" sz="700" noProof="0" dirty="0">
                  <a:latin typeface="Arial"/>
                  <a:cs typeface="Arial"/>
                </a:rPr>
                <a:t>Management</a:t>
              </a:r>
              <a:r>
                <a:rPr lang="en-GB" sz="700" spc="114" noProof="0" dirty="0">
                  <a:latin typeface="Arial"/>
                  <a:cs typeface="Arial"/>
                </a:rPr>
                <a:t> </a:t>
              </a:r>
              <a:br>
                <a:rPr lang="en-GB" sz="700" spc="114" noProof="0" dirty="0">
                  <a:latin typeface="Arial"/>
                  <a:cs typeface="Arial"/>
                </a:rPr>
              </a:br>
              <a:r>
                <a:rPr lang="en-GB" sz="700" noProof="0" dirty="0">
                  <a:latin typeface="Arial"/>
                  <a:cs typeface="Arial"/>
                </a:rPr>
                <a:t>and</a:t>
              </a:r>
              <a:r>
                <a:rPr lang="en-GB" sz="700" spc="-20" noProof="0" dirty="0">
                  <a:latin typeface="Arial"/>
                  <a:cs typeface="Arial"/>
                </a:rPr>
                <a:t> </a:t>
              </a:r>
              <a:r>
                <a:rPr lang="en-GB" sz="700" spc="-10" noProof="0" dirty="0">
                  <a:latin typeface="Arial"/>
                  <a:cs typeface="Arial"/>
                </a:rPr>
                <a:t>Remediation</a:t>
              </a:r>
              <a:r>
                <a:rPr lang="en-GB" sz="700" noProof="0" dirty="0">
                  <a:latin typeface="Arial"/>
                  <a:cs typeface="Arial"/>
                </a:rPr>
                <a:t> </a:t>
              </a:r>
              <a:r>
                <a:rPr lang="en-GB" sz="700" spc="-10" noProof="0" dirty="0">
                  <a:latin typeface="Arial"/>
                  <a:cs typeface="Arial"/>
                </a:rPr>
                <a:t>Activities</a:t>
              </a:r>
              <a:endParaRPr lang="en-GB" sz="700" noProof="0" dirty="0">
                <a:latin typeface="Arial"/>
                <a:cs typeface="Arial"/>
              </a:endParaRPr>
            </a:p>
          </p:txBody>
        </p:sp>
        <p:sp>
          <p:nvSpPr>
            <p:cNvPr id="13" name="object 11">
              <a:extLst>
                <a:ext uri="{FF2B5EF4-FFF2-40B4-BE49-F238E27FC236}">
                  <a16:creationId xmlns:a16="http://schemas.microsoft.com/office/drawing/2014/main" id="{48A467DA-D8BB-DD2B-817C-B17796C0F5A6}"/>
                </a:ext>
              </a:extLst>
            </p:cNvPr>
            <p:cNvSpPr txBox="1"/>
            <p:nvPr/>
          </p:nvSpPr>
          <p:spPr>
            <a:xfrm>
              <a:off x="333769" y="2045569"/>
              <a:ext cx="1193513" cy="192360"/>
            </a:xfrm>
            <a:prstGeom prst="rect">
              <a:avLst/>
            </a:prstGeom>
          </p:spPr>
          <p:txBody>
            <a:bodyPr vert="horz" wrap="square" lIns="0" tIns="12700" rIns="0" bIns="0" rtlCol="0">
              <a:spAutoFit/>
            </a:bodyPr>
            <a:lstStyle/>
            <a:p>
              <a:pPr marL="12700" algn="r">
                <a:lnSpc>
                  <a:spcPts val="700"/>
                </a:lnSpc>
                <a:spcBef>
                  <a:spcPts val="100"/>
                </a:spcBef>
              </a:pPr>
              <a:r>
                <a:rPr lang="en-GB" sz="700" spc="-10" noProof="0" dirty="0">
                  <a:latin typeface="Arial"/>
                  <a:cs typeface="Arial"/>
                </a:rPr>
                <a:t>Transportation</a:t>
              </a:r>
              <a:r>
                <a:rPr lang="en-GB" sz="700" spc="-5" noProof="0" dirty="0">
                  <a:latin typeface="Arial"/>
                  <a:cs typeface="Arial"/>
                </a:rPr>
                <a:t> </a:t>
              </a:r>
              <a:br>
                <a:rPr lang="en-GB" sz="700" spc="-5" noProof="0" dirty="0">
                  <a:latin typeface="Arial"/>
                  <a:cs typeface="Arial"/>
                </a:rPr>
              </a:br>
              <a:r>
                <a:rPr lang="en-GB" sz="700" noProof="0" dirty="0">
                  <a:latin typeface="Arial"/>
                  <a:cs typeface="Arial"/>
                </a:rPr>
                <a:t>and</a:t>
              </a:r>
              <a:r>
                <a:rPr lang="en-GB" sz="700" spc="-5" noProof="0" dirty="0">
                  <a:latin typeface="Arial"/>
                  <a:cs typeface="Arial"/>
                </a:rPr>
                <a:t> </a:t>
              </a:r>
              <a:r>
                <a:rPr lang="en-GB" sz="700" spc="-10" noProof="0" dirty="0">
                  <a:latin typeface="Arial"/>
                  <a:cs typeface="Arial"/>
                </a:rPr>
                <a:t>Storage</a:t>
              </a:r>
              <a:endParaRPr lang="en-GB" sz="700" noProof="0" dirty="0">
                <a:latin typeface="Arial"/>
                <a:cs typeface="Arial"/>
              </a:endParaRPr>
            </a:p>
          </p:txBody>
        </p:sp>
        <p:sp>
          <p:nvSpPr>
            <p:cNvPr id="14" name="object 12">
              <a:extLst>
                <a:ext uri="{FF2B5EF4-FFF2-40B4-BE49-F238E27FC236}">
                  <a16:creationId xmlns:a16="http://schemas.microsoft.com/office/drawing/2014/main" id="{554838F4-65B3-CF3A-615E-E01179C19AF3}"/>
                </a:ext>
              </a:extLst>
            </p:cNvPr>
            <p:cNvSpPr txBox="1"/>
            <p:nvPr/>
          </p:nvSpPr>
          <p:spPr>
            <a:xfrm>
              <a:off x="227784" y="1799242"/>
              <a:ext cx="1299172" cy="102592"/>
            </a:xfrm>
            <a:prstGeom prst="rect">
              <a:avLst/>
            </a:prstGeom>
          </p:spPr>
          <p:txBody>
            <a:bodyPr vert="horz" wrap="square" lIns="0" tIns="12700" rIns="0" bIns="0" rtlCol="0">
              <a:spAutoFit/>
            </a:bodyPr>
            <a:lstStyle/>
            <a:p>
              <a:pPr marL="12700" algn="r">
                <a:lnSpc>
                  <a:spcPts val="700"/>
                </a:lnSpc>
                <a:spcBef>
                  <a:spcPts val="100"/>
                </a:spcBef>
              </a:pPr>
              <a:r>
                <a:rPr lang="en-GB" sz="700" spc="-10" noProof="0" dirty="0">
                  <a:latin typeface="Arial"/>
                  <a:cs typeface="Arial"/>
                </a:rPr>
                <a:t>Construction</a:t>
              </a:r>
              <a:endParaRPr lang="en-GB" sz="700" noProof="0" dirty="0">
                <a:latin typeface="Arial"/>
                <a:cs typeface="Arial"/>
              </a:endParaRPr>
            </a:p>
          </p:txBody>
        </p:sp>
        <p:sp>
          <p:nvSpPr>
            <p:cNvPr id="15" name="object 13">
              <a:extLst>
                <a:ext uri="{FF2B5EF4-FFF2-40B4-BE49-F238E27FC236}">
                  <a16:creationId xmlns:a16="http://schemas.microsoft.com/office/drawing/2014/main" id="{B4DBC1D8-FBB9-CABF-C674-1B30A9FD1DD6}"/>
                </a:ext>
              </a:extLst>
            </p:cNvPr>
            <p:cNvSpPr txBox="1"/>
            <p:nvPr/>
          </p:nvSpPr>
          <p:spPr>
            <a:xfrm>
              <a:off x="1565986" y="4418500"/>
              <a:ext cx="107941" cy="116839"/>
            </a:xfrm>
            <a:prstGeom prst="rect">
              <a:avLst/>
            </a:prstGeom>
          </p:spPr>
          <p:txBody>
            <a:bodyPr vert="horz" wrap="square" lIns="0" tIns="12700" rIns="0" bIns="0" rtlCol="0">
              <a:spAutoFit/>
            </a:bodyPr>
            <a:lstStyle/>
            <a:p>
              <a:pPr marL="12700">
                <a:lnSpc>
                  <a:spcPct val="100000"/>
                </a:lnSpc>
                <a:spcBef>
                  <a:spcPts val="100"/>
                </a:spcBef>
              </a:pPr>
              <a:r>
                <a:rPr lang="en-GB" sz="600" spc="-50" noProof="0" dirty="0">
                  <a:solidFill>
                    <a:srgbClr val="666666"/>
                  </a:solidFill>
                  <a:latin typeface="Arial"/>
                  <a:cs typeface="Arial"/>
                </a:rPr>
                <a:t>0</a:t>
              </a:r>
              <a:endParaRPr lang="en-GB" sz="600" noProof="0" dirty="0">
                <a:latin typeface="Arial"/>
                <a:cs typeface="Arial"/>
              </a:endParaRPr>
            </a:p>
          </p:txBody>
        </p:sp>
        <p:grpSp>
          <p:nvGrpSpPr>
            <p:cNvPr id="16" name="object 14">
              <a:extLst>
                <a:ext uri="{FF2B5EF4-FFF2-40B4-BE49-F238E27FC236}">
                  <a16:creationId xmlns:a16="http://schemas.microsoft.com/office/drawing/2014/main" id="{C7E740BA-9A34-F3BD-7279-8B799DA26FD6}"/>
                </a:ext>
              </a:extLst>
            </p:cNvPr>
            <p:cNvGrpSpPr/>
            <p:nvPr/>
          </p:nvGrpSpPr>
          <p:grpSpPr>
            <a:xfrm>
              <a:off x="1614140" y="1657351"/>
              <a:ext cx="11097" cy="2736850"/>
              <a:chOff x="1596297" y="1657351"/>
              <a:chExt cx="6985" cy="2736850"/>
            </a:xfrm>
          </p:grpSpPr>
          <p:sp>
            <p:nvSpPr>
              <p:cNvPr id="17" name="object 15">
                <a:extLst>
                  <a:ext uri="{FF2B5EF4-FFF2-40B4-BE49-F238E27FC236}">
                    <a16:creationId xmlns:a16="http://schemas.microsoft.com/office/drawing/2014/main" id="{60755559-9801-F15B-6769-8D33B386FA69}"/>
                  </a:ext>
                </a:extLst>
              </p:cNvPr>
              <p:cNvSpPr/>
              <p:nvPr/>
            </p:nvSpPr>
            <p:spPr>
              <a:xfrm>
                <a:off x="1599789" y="1680756"/>
                <a:ext cx="0" cy="2700020"/>
              </a:xfrm>
              <a:custGeom>
                <a:avLst/>
                <a:gdLst/>
                <a:ahLst/>
                <a:cxnLst/>
                <a:rect l="l" t="t" r="r" b="b"/>
                <a:pathLst>
                  <a:path h="2700020">
                    <a:moveTo>
                      <a:pt x="0" y="2618790"/>
                    </a:moveTo>
                    <a:lnTo>
                      <a:pt x="0" y="2699550"/>
                    </a:lnTo>
                  </a:path>
                  <a:path h="2700020">
                    <a:moveTo>
                      <a:pt x="0" y="2324265"/>
                    </a:moveTo>
                    <a:lnTo>
                      <a:pt x="0" y="2421089"/>
                    </a:lnTo>
                  </a:path>
                  <a:path h="2700020">
                    <a:moveTo>
                      <a:pt x="0" y="2029739"/>
                    </a:moveTo>
                    <a:lnTo>
                      <a:pt x="0" y="2126564"/>
                    </a:lnTo>
                  </a:path>
                  <a:path h="2700020">
                    <a:moveTo>
                      <a:pt x="0" y="1735226"/>
                    </a:moveTo>
                    <a:lnTo>
                      <a:pt x="0" y="1832038"/>
                    </a:lnTo>
                  </a:path>
                  <a:path h="2700020">
                    <a:moveTo>
                      <a:pt x="0" y="1440700"/>
                    </a:moveTo>
                    <a:lnTo>
                      <a:pt x="0" y="1537525"/>
                    </a:lnTo>
                  </a:path>
                  <a:path h="2700020">
                    <a:moveTo>
                      <a:pt x="0" y="1146175"/>
                    </a:moveTo>
                    <a:lnTo>
                      <a:pt x="0" y="1242999"/>
                    </a:lnTo>
                  </a:path>
                  <a:path h="2700020">
                    <a:moveTo>
                      <a:pt x="0" y="851662"/>
                    </a:moveTo>
                    <a:lnTo>
                      <a:pt x="0" y="948474"/>
                    </a:lnTo>
                  </a:path>
                  <a:path h="2700020">
                    <a:moveTo>
                      <a:pt x="0" y="557136"/>
                    </a:moveTo>
                    <a:lnTo>
                      <a:pt x="0" y="653961"/>
                    </a:lnTo>
                  </a:path>
                  <a:path h="2700020">
                    <a:moveTo>
                      <a:pt x="0" y="262610"/>
                    </a:moveTo>
                    <a:lnTo>
                      <a:pt x="0" y="359435"/>
                    </a:lnTo>
                  </a:path>
                  <a:path h="2700020">
                    <a:moveTo>
                      <a:pt x="0" y="0"/>
                    </a:moveTo>
                    <a:lnTo>
                      <a:pt x="0" y="64909"/>
                    </a:lnTo>
                  </a:path>
                </a:pathLst>
              </a:custGeom>
              <a:ln w="6667">
                <a:solidFill>
                  <a:srgbClr val="666666"/>
                </a:solidFill>
                <a:prstDash val="dot"/>
              </a:ln>
            </p:spPr>
            <p:txBody>
              <a:bodyPr wrap="square" lIns="0" tIns="0" rIns="0" bIns="0" rtlCol="0"/>
              <a:lstStyle/>
              <a:p>
                <a:endParaRPr lang="en-GB" noProof="0" dirty="0"/>
              </a:p>
            </p:txBody>
          </p:sp>
          <p:sp>
            <p:nvSpPr>
              <p:cNvPr id="18" name="object 16">
                <a:extLst>
                  <a:ext uri="{FF2B5EF4-FFF2-40B4-BE49-F238E27FC236}">
                    <a16:creationId xmlns:a16="http://schemas.microsoft.com/office/drawing/2014/main" id="{FFDCF8A3-19AA-922F-36D7-2FE1D2CA5A7F}"/>
                  </a:ext>
                </a:extLst>
              </p:cNvPr>
              <p:cNvSpPr/>
              <p:nvPr/>
            </p:nvSpPr>
            <p:spPr>
              <a:xfrm>
                <a:off x="1596453" y="1657362"/>
                <a:ext cx="6985" cy="2736850"/>
              </a:xfrm>
              <a:custGeom>
                <a:avLst/>
                <a:gdLst/>
                <a:ahLst/>
                <a:cxnLst/>
                <a:rect l="l" t="t" r="r" b="b"/>
                <a:pathLst>
                  <a:path w="6984" h="2736850">
                    <a:moveTo>
                      <a:pt x="6667" y="2732989"/>
                    </a:moveTo>
                    <a:lnTo>
                      <a:pt x="5689" y="2730627"/>
                    </a:lnTo>
                    <a:lnTo>
                      <a:pt x="3327" y="2729661"/>
                    </a:lnTo>
                    <a:lnTo>
                      <a:pt x="977" y="2730627"/>
                    </a:lnTo>
                    <a:lnTo>
                      <a:pt x="0" y="2732989"/>
                    </a:lnTo>
                    <a:lnTo>
                      <a:pt x="977" y="2735351"/>
                    </a:lnTo>
                    <a:lnTo>
                      <a:pt x="3327" y="2736329"/>
                    </a:lnTo>
                    <a:lnTo>
                      <a:pt x="5689" y="2735351"/>
                    </a:lnTo>
                    <a:lnTo>
                      <a:pt x="6667" y="2732989"/>
                    </a:lnTo>
                    <a:close/>
                  </a:path>
                  <a:path w="6984" h="2736850">
                    <a:moveTo>
                      <a:pt x="6667" y="3327"/>
                    </a:moveTo>
                    <a:lnTo>
                      <a:pt x="5689" y="965"/>
                    </a:lnTo>
                    <a:lnTo>
                      <a:pt x="3327" y="0"/>
                    </a:lnTo>
                    <a:lnTo>
                      <a:pt x="977" y="965"/>
                    </a:lnTo>
                    <a:lnTo>
                      <a:pt x="0" y="3327"/>
                    </a:lnTo>
                    <a:lnTo>
                      <a:pt x="977" y="5689"/>
                    </a:lnTo>
                    <a:lnTo>
                      <a:pt x="3327" y="6667"/>
                    </a:lnTo>
                    <a:lnTo>
                      <a:pt x="5689" y="5689"/>
                    </a:lnTo>
                    <a:lnTo>
                      <a:pt x="6667" y="3327"/>
                    </a:lnTo>
                    <a:close/>
                  </a:path>
                </a:pathLst>
              </a:custGeom>
              <a:solidFill>
                <a:srgbClr val="666666"/>
              </a:solidFill>
            </p:spPr>
            <p:txBody>
              <a:bodyPr wrap="square" lIns="0" tIns="0" rIns="0" bIns="0" rtlCol="0"/>
              <a:lstStyle/>
              <a:p>
                <a:endParaRPr lang="en-GB" noProof="0" dirty="0"/>
              </a:p>
            </p:txBody>
          </p:sp>
        </p:grpSp>
        <p:sp>
          <p:nvSpPr>
            <p:cNvPr id="19" name="object 17">
              <a:extLst>
                <a:ext uri="{FF2B5EF4-FFF2-40B4-BE49-F238E27FC236}">
                  <a16:creationId xmlns:a16="http://schemas.microsoft.com/office/drawing/2014/main" id="{92E4DE35-4802-9122-638F-1D682CE17F67}"/>
                </a:ext>
              </a:extLst>
            </p:cNvPr>
            <p:cNvSpPr txBox="1"/>
            <p:nvPr/>
          </p:nvSpPr>
          <p:spPr>
            <a:xfrm>
              <a:off x="2795432" y="4418401"/>
              <a:ext cx="175529" cy="105157"/>
            </a:xfrm>
            <a:prstGeom prst="rect">
              <a:avLst/>
            </a:prstGeom>
          </p:spPr>
          <p:txBody>
            <a:bodyPr vert="horz" wrap="square" lIns="0" tIns="12700" rIns="0" bIns="0" rtlCol="0">
              <a:spAutoFit/>
            </a:bodyPr>
            <a:lstStyle/>
            <a:p>
              <a:pPr marL="12700">
                <a:lnSpc>
                  <a:spcPct val="100000"/>
                </a:lnSpc>
                <a:spcBef>
                  <a:spcPts val="100"/>
                </a:spcBef>
              </a:pPr>
              <a:r>
                <a:rPr lang="en-GB" sz="600" spc="-25" noProof="0" dirty="0">
                  <a:solidFill>
                    <a:srgbClr val="666666"/>
                  </a:solidFill>
                  <a:latin typeface="Arial"/>
                  <a:cs typeface="Arial"/>
                </a:rPr>
                <a:t>20</a:t>
              </a:r>
              <a:endParaRPr lang="en-GB" sz="600" noProof="0" dirty="0">
                <a:latin typeface="Arial"/>
                <a:cs typeface="Arial"/>
              </a:endParaRPr>
            </a:p>
          </p:txBody>
        </p:sp>
        <p:grpSp>
          <p:nvGrpSpPr>
            <p:cNvPr id="20" name="object 18">
              <a:extLst>
                <a:ext uri="{FF2B5EF4-FFF2-40B4-BE49-F238E27FC236}">
                  <a16:creationId xmlns:a16="http://schemas.microsoft.com/office/drawing/2014/main" id="{2BC9A0D4-6E60-6E18-0605-01863B2041CC}"/>
                </a:ext>
              </a:extLst>
            </p:cNvPr>
            <p:cNvGrpSpPr/>
            <p:nvPr/>
          </p:nvGrpSpPr>
          <p:grpSpPr>
            <a:xfrm>
              <a:off x="2877384" y="1657351"/>
              <a:ext cx="11097" cy="2736850"/>
              <a:chOff x="2391461" y="1657351"/>
              <a:chExt cx="6985" cy="2736850"/>
            </a:xfrm>
          </p:grpSpPr>
          <p:sp>
            <p:nvSpPr>
              <p:cNvPr id="21" name="object 19">
                <a:extLst>
                  <a:ext uri="{FF2B5EF4-FFF2-40B4-BE49-F238E27FC236}">
                    <a16:creationId xmlns:a16="http://schemas.microsoft.com/office/drawing/2014/main" id="{2AEC1308-0F10-021C-9CF2-ACC446E2E9DA}"/>
                  </a:ext>
                </a:extLst>
              </p:cNvPr>
              <p:cNvSpPr/>
              <p:nvPr/>
            </p:nvSpPr>
            <p:spPr>
              <a:xfrm>
                <a:off x="2394954" y="1680756"/>
                <a:ext cx="0" cy="2700020"/>
              </a:xfrm>
              <a:custGeom>
                <a:avLst/>
                <a:gdLst/>
                <a:ahLst/>
                <a:cxnLst/>
                <a:rect l="l" t="t" r="r" b="b"/>
                <a:pathLst>
                  <a:path h="2700020">
                    <a:moveTo>
                      <a:pt x="0" y="262610"/>
                    </a:moveTo>
                    <a:lnTo>
                      <a:pt x="0" y="359435"/>
                    </a:lnTo>
                  </a:path>
                  <a:path h="2700020">
                    <a:moveTo>
                      <a:pt x="0" y="0"/>
                    </a:moveTo>
                    <a:lnTo>
                      <a:pt x="0" y="64909"/>
                    </a:lnTo>
                  </a:path>
                  <a:path h="2700020">
                    <a:moveTo>
                      <a:pt x="0" y="557136"/>
                    </a:moveTo>
                    <a:lnTo>
                      <a:pt x="0" y="653961"/>
                    </a:lnTo>
                  </a:path>
                  <a:path h="2700020">
                    <a:moveTo>
                      <a:pt x="0" y="851662"/>
                    </a:moveTo>
                    <a:lnTo>
                      <a:pt x="0" y="948474"/>
                    </a:lnTo>
                  </a:path>
                  <a:path h="2700020">
                    <a:moveTo>
                      <a:pt x="0" y="1146175"/>
                    </a:moveTo>
                    <a:lnTo>
                      <a:pt x="0" y="1242999"/>
                    </a:lnTo>
                  </a:path>
                  <a:path h="2700020">
                    <a:moveTo>
                      <a:pt x="0" y="1440700"/>
                    </a:moveTo>
                    <a:lnTo>
                      <a:pt x="0" y="1537525"/>
                    </a:lnTo>
                  </a:path>
                  <a:path h="2700020">
                    <a:moveTo>
                      <a:pt x="0" y="1735226"/>
                    </a:moveTo>
                    <a:lnTo>
                      <a:pt x="0" y="1832038"/>
                    </a:lnTo>
                  </a:path>
                  <a:path h="2700020">
                    <a:moveTo>
                      <a:pt x="0" y="2029739"/>
                    </a:moveTo>
                    <a:lnTo>
                      <a:pt x="0" y="2126564"/>
                    </a:lnTo>
                  </a:path>
                  <a:path h="2700020">
                    <a:moveTo>
                      <a:pt x="0" y="2324265"/>
                    </a:moveTo>
                    <a:lnTo>
                      <a:pt x="0" y="2421089"/>
                    </a:lnTo>
                  </a:path>
                  <a:path h="2700020">
                    <a:moveTo>
                      <a:pt x="0" y="2618790"/>
                    </a:moveTo>
                    <a:lnTo>
                      <a:pt x="0" y="2699550"/>
                    </a:lnTo>
                  </a:path>
                </a:pathLst>
              </a:custGeom>
              <a:ln w="6667">
                <a:solidFill>
                  <a:srgbClr val="666666"/>
                </a:solidFill>
                <a:prstDash val="dot"/>
              </a:ln>
            </p:spPr>
            <p:txBody>
              <a:bodyPr wrap="square" lIns="0" tIns="0" rIns="0" bIns="0" rtlCol="0"/>
              <a:lstStyle/>
              <a:p>
                <a:endParaRPr lang="en-GB" noProof="0" dirty="0"/>
              </a:p>
            </p:txBody>
          </p:sp>
          <p:sp>
            <p:nvSpPr>
              <p:cNvPr id="22" name="object 20">
                <a:extLst>
                  <a:ext uri="{FF2B5EF4-FFF2-40B4-BE49-F238E27FC236}">
                    <a16:creationId xmlns:a16="http://schemas.microsoft.com/office/drawing/2014/main" id="{A03CCEC4-2194-FBEB-A5CE-A1296F60DF70}"/>
                  </a:ext>
                </a:extLst>
              </p:cNvPr>
              <p:cNvSpPr/>
              <p:nvPr/>
            </p:nvSpPr>
            <p:spPr>
              <a:xfrm>
                <a:off x="2391613" y="1657362"/>
                <a:ext cx="6985" cy="2736850"/>
              </a:xfrm>
              <a:custGeom>
                <a:avLst/>
                <a:gdLst/>
                <a:ahLst/>
                <a:cxnLst/>
                <a:rect l="l" t="t" r="r" b="b"/>
                <a:pathLst>
                  <a:path w="6985" h="2736850">
                    <a:moveTo>
                      <a:pt x="6667" y="2732989"/>
                    </a:moveTo>
                    <a:lnTo>
                      <a:pt x="5689" y="2730627"/>
                    </a:lnTo>
                    <a:lnTo>
                      <a:pt x="3340" y="2729661"/>
                    </a:lnTo>
                    <a:lnTo>
                      <a:pt x="977" y="2730627"/>
                    </a:lnTo>
                    <a:lnTo>
                      <a:pt x="0" y="2732989"/>
                    </a:lnTo>
                    <a:lnTo>
                      <a:pt x="977" y="2735351"/>
                    </a:lnTo>
                    <a:lnTo>
                      <a:pt x="3340" y="2736329"/>
                    </a:lnTo>
                    <a:lnTo>
                      <a:pt x="5689" y="2735351"/>
                    </a:lnTo>
                    <a:lnTo>
                      <a:pt x="6667" y="2732989"/>
                    </a:lnTo>
                    <a:close/>
                  </a:path>
                  <a:path w="6985" h="2736850">
                    <a:moveTo>
                      <a:pt x="6667" y="3327"/>
                    </a:moveTo>
                    <a:lnTo>
                      <a:pt x="5689" y="965"/>
                    </a:lnTo>
                    <a:lnTo>
                      <a:pt x="3340" y="0"/>
                    </a:lnTo>
                    <a:lnTo>
                      <a:pt x="977" y="965"/>
                    </a:lnTo>
                    <a:lnTo>
                      <a:pt x="0" y="3327"/>
                    </a:lnTo>
                    <a:lnTo>
                      <a:pt x="977" y="5689"/>
                    </a:lnTo>
                    <a:lnTo>
                      <a:pt x="3340" y="6667"/>
                    </a:lnTo>
                    <a:lnTo>
                      <a:pt x="5689" y="5689"/>
                    </a:lnTo>
                    <a:lnTo>
                      <a:pt x="6667" y="3327"/>
                    </a:lnTo>
                    <a:close/>
                  </a:path>
                </a:pathLst>
              </a:custGeom>
              <a:solidFill>
                <a:srgbClr val="666666"/>
              </a:solidFill>
            </p:spPr>
            <p:txBody>
              <a:bodyPr wrap="square" lIns="0" tIns="0" rIns="0" bIns="0" rtlCol="0"/>
              <a:lstStyle/>
              <a:p>
                <a:endParaRPr lang="en-GB" noProof="0" dirty="0"/>
              </a:p>
            </p:txBody>
          </p:sp>
        </p:grpSp>
        <p:sp>
          <p:nvSpPr>
            <p:cNvPr id="23" name="object 21">
              <a:extLst>
                <a:ext uri="{FF2B5EF4-FFF2-40B4-BE49-F238E27FC236}">
                  <a16:creationId xmlns:a16="http://schemas.microsoft.com/office/drawing/2014/main" id="{3831F542-811F-3BE1-ACDB-C76DF5AF76A2}"/>
                </a:ext>
              </a:extLst>
            </p:cNvPr>
            <p:cNvSpPr txBox="1"/>
            <p:nvPr/>
          </p:nvSpPr>
          <p:spPr>
            <a:xfrm>
              <a:off x="4047699" y="4418401"/>
              <a:ext cx="175529" cy="105157"/>
            </a:xfrm>
            <a:prstGeom prst="rect">
              <a:avLst/>
            </a:prstGeom>
          </p:spPr>
          <p:txBody>
            <a:bodyPr vert="horz" wrap="square" lIns="0" tIns="12700" rIns="0" bIns="0" rtlCol="0">
              <a:spAutoFit/>
            </a:bodyPr>
            <a:lstStyle/>
            <a:p>
              <a:pPr marL="12700">
                <a:lnSpc>
                  <a:spcPct val="100000"/>
                </a:lnSpc>
                <a:spcBef>
                  <a:spcPts val="100"/>
                </a:spcBef>
              </a:pPr>
              <a:r>
                <a:rPr lang="en-GB" sz="600" spc="-25" noProof="0" dirty="0">
                  <a:solidFill>
                    <a:srgbClr val="666666"/>
                  </a:solidFill>
                  <a:latin typeface="Arial"/>
                  <a:cs typeface="Arial"/>
                </a:rPr>
                <a:t>40</a:t>
              </a:r>
              <a:endParaRPr lang="en-GB" sz="600" noProof="0" dirty="0">
                <a:latin typeface="Arial"/>
                <a:cs typeface="Arial"/>
              </a:endParaRPr>
            </a:p>
          </p:txBody>
        </p:sp>
        <p:grpSp>
          <p:nvGrpSpPr>
            <p:cNvPr id="24" name="object 22">
              <a:extLst>
                <a:ext uri="{FF2B5EF4-FFF2-40B4-BE49-F238E27FC236}">
                  <a16:creationId xmlns:a16="http://schemas.microsoft.com/office/drawing/2014/main" id="{362E36C6-558F-9EDD-448E-54D1EB478F61}"/>
                </a:ext>
              </a:extLst>
            </p:cNvPr>
            <p:cNvGrpSpPr/>
            <p:nvPr/>
          </p:nvGrpSpPr>
          <p:grpSpPr>
            <a:xfrm>
              <a:off x="4129651" y="1657351"/>
              <a:ext cx="11097" cy="2736850"/>
              <a:chOff x="3179715" y="1657351"/>
              <a:chExt cx="6985" cy="2736850"/>
            </a:xfrm>
          </p:grpSpPr>
          <p:sp>
            <p:nvSpPr>
              <p:cNvPr id="25" name="object 23">
                <a:extLst>
                  <a:ext uri="{FF2B5EF4-FFF2-40B4-BE49-F238E27FC236}">
                    <a16:creationId xmlns:a16="http://schemas.microsoft.com/office/drawing/2014/main" id="{1CB09668-6D20-FFD6-E26D-1898B69B7C50}"/>
                  </a:ext>
                </a:extLst>
              </p:cNvPr>
              <p:cNvSpPr/>
              <p:nvPr/>
            </p:nvSpPr>
            <p:spPr>
              <a:xfrm>
                <a:off x="3183208" y="1680756"/>
                <a:ext cx="0" cy="2700020"/>
              </a:xfrm>
              <a:custGeom>
                <a:avLst/>
                <a:gdLst/>
                <a:ahLst/>
                <a:cxnLst/>
                <a:rect l="l" t="t" r="r" b="b"/>
                <a:pathLst>
                  <a:path h="2700020">
                    <a:moveTo>
                      <a:pt x="0" y="1440700"/>
                    </a:moveTo>
                    <a:lnTo>
                      <a:pt x="0" y="1537525"/>
                    </a:lnTo>
                  </a:path>
                  <a:path h="2700020">
                    <a:moveTo>
                      <a:pt x="0" y="851662"/>
                    </a:moveTo>
                    <a:lnTo>
                      <a:pt x="0" y="948474"/>
                    </a:lnTo>
                  </a:path>
                  <a:path h="2700020">
                    <a:moveTo>
                      <a:pt x="0" y="1735226"/>
                    </a:moveTo>
                    <a:lnTo>
                      <a:pt x="0" y="1832038"/>
                    </a:lnTo>
                  </a:path>
                  <a:path h="2700020">
                    <a:moveTo>
                      <a:pt x="0" y="0"/>
                    </a:moveTo>
                    <a:lnTo>
                      <a:pt x="0" y="64909"/>
                    </a:lnTo>
                  </a:path>
                  <a:path h="2700020">
                    <a:moveTo>
                      <a:pt x="0" y="2029739"/>
                    </a:moveTo>
                    <a:lnTo>
                      <a:pt x="0" y="2126564"/>
                    </a:lnTo>
                  </a:path>
                  <a:path h="2700020">
                    <a:moveTo>
                      <a:pt x="0" y="1146175"/>
                    </a:moveTo>
                    <a:lnTo>
                      <a:pt x="0" y="1242999"/>
                    </a:lnTo>
                  </a:path>
                  <a:path h="2700020">
                    <a:moveTo>
                      <a:pt x="0" y="2324265"/>
                    </a:moveTo>
                    <a:lnTo>
                      <a:pt x="0" y="2421089"/>
                    </a:lnTo>
                  </a:path>
                  <a:path h="2700020">
                    <a:moveTo>
                      <a:pt x="0" y="262610"/>
                    </a:moveTo>
                    <a:lnTo>
                      <a:pt x="0" y="359435"/>
                    </a:lnTo>
                  </a:path>
                  <a:path h="2700020">
                    <a:moveTo>
                      <a:pt x="0" y="557136"/>
                    </a:moveTo>
                    <a:lnTo>
                      <a:pt x="0" y="653961"/>
                    </a:lnTo>
                  </a:path>
                  <a:path h="2700020">
                    <a:moveTo>
                      <a:pt x="0" y="2618790"/>
                    </a:moveTo>
                    <a:lnTo>
                      <a:pt x="0" y="2699550"/>
                    </a:lnTo>
                  </a:path>
                </a:pathLst>
              </a:custGeom>
              <a:ln w="6667">
                <a:solidFill>
                  <a:srgbClr val="666666"/>
                </a:solidFill>
                <a:prstDash val="dot"/>
              </a:ln>
            </p:spPr>
            <p:txBody>
              <a:bodyPr wrap="square" lIns="0" tIns="0" rIns="0" bIns="0" rtlCol="0"/>
              <a:lstStyle/>
              <a:p>
                <a:endParaRPr lang="en-GB" noProof="0" dirty="0"/>
              </a:p>
            </p:txBody>
          </p:sp>
          <p:sp>
            <p:nvSpPr>
              <p:cNvPr id="26" name="object 24">
                <a:extLst>
                  <a:ext uri="{FF2B5EF4-FFF2-40B4-BE49-F238E27FC236}">
                    <a16:creationId xmlns:a16="http://schemas.microsoft.com/office/drawing/2014/main" id="{029853B8-AA70-F4EB-8AC4-FF8D9CA84B0F}"/>
                  </a:ext>
                </a:extLst>
              </p:cNvPr>
              <p:cNvSpPr/>
              <p:nvPr/>
            </p:nvSpPr>
            <p:spPr>
              <a:xfrm>
                <a:off x="3179864" y="1657362"/>
                <a:ext cx="6985" cy="2736850"/>
              </a:xfrm>
              <a:custGeom>
                <a:avLst/>
                <a:gdLst/>
                <a:ahLst/>
                <a:cxnLst/>
                <a:rect l="l" t="t" r="r" b="b"/>
                <a:pathLst>
                  <a:path w="6985" h="2736850">
                    <a:moveTo>
                      <a:pt x="6667" y="2732989"/>
                    </a:moveTo>
                    <a:lnTo>
                      <a:pt x="5689" y="2730627"/>
                    </a:lnTo>
                    <a:lnTo>
                      <a:pt x="3340" y="2729661"/>
                    </a:lnTo>
                    <a:lnTo>
                      <a:pt x="977" y="2730627"/>
                    </a:lnTo>
                    <a:lnTo>
                      <a:pt x="0" y="2732989"/>
                    </a:lnTo>
                    <a:lnTo>
                      <a:pt x="977" y="2735351"/>
                    </a:lnTo>
                    <a:lnTo>
                      <a:pt x="3340" y="2736329"/>
                    </a:lnTo>
                    <a:lnTo>
                      <a:pt x="5689" y="2735351"/>
                    </a:lnTo>
                    <a:lnTo>
                      <a:pt x="6667" y="2732989"/>
                    </a:lnTo>
                    <a:close/>
                  </a:path>
                  <a:path w="6985" h="2736850">
                    <a:moveTo>
                      <a:pt x="6667" y="3327"/>
                    </a:moveTo>
                    <a:lnTo>
                      <a:pt x="5689" y="965"/>
                    </a:lnTo>
                    <a:lnTo>
                      <a:pt x="3340" y="0"/>
                    </a:lnTo>
                    <a:lnTo>
                      <a:pt x="977" y="965"/>
                    </a:lnTo>
                    <a:lnTo>
                      <a:pt x="0" y="3327"/>
                    </a:lnTo>
                    <a:lnTo>
                      <a:pt x="977" y="5689"/>
                    </a:lnTo>
                    <a:lnTo>
                      <a:pt x="3340" y="6667"/>
                    </a:lnTo>
                    <a:lnTo>
                      <a:pt x="5689" y="5689"/>
                    </a:lnTo>
                    <a:lnTo>
                      <a:pt x="6667" y="3327"/>
                    </a:lnTo>
                    <a:close/>
                  </a:path>
                </a:pathLst>
              </a:custGeom>
              <a:solidFill>
                <a:srgbClr val="666666"/>
              </a:solidFill>
            </p:spPr>
            <p:txBody>
              <a:bodyPr wrap="square" lIns="0" tIns="0" rIns="0" bIns="0" rtlCol="0"/>
              <a:lstStyle/>
              <a:p>
                <a:endParaRPr lang="en-GB" noProof="0" dirty="0"/>
              </a:p>
            </p:txBody>
          </p:sp>
        </p:grpSp>
        <p:sp>
          <p:nvSpPr>
            <p:cNvPr id="27" name="object 25">
              <a:extLst>
                <a:ext uri="{FF2B5EF4-FFF2-40B4-BE49-F238E27FC236}">
                  <a16:creationId xmlns:a16="http://schemas.microsoft.com/office/drawing/2014/main" id="{48BF64A2-E59C-6A16-6687-F6D89B042C5A}"/>
                </a:ext>
              </a:extLst>
            </p:cNvPr>
            <p:cNvSpPr txBox="1"/>
            <p:nvPr/>
          </p:nvSpPr>
          <p:spPr>
            <a:xfrm>
              <a:off x="5330546" y="4418401"/>
              <a:ext cx="175529" cy="105157"/>
            </a:xfrm>
            <a:prstGeom prst="rect">
              <a:avLst/>
            </a:prstGeom>
          </p:spPr>
          <p:txBody>
            <a:bodyPr vert="horz" wrap="square" lIns="0" tIns="12700" rIns="0" bIns="0" rtlCol="0">
              <a:spAutoFit/>
            </a:bodyPr>
            <a:lstStyle/>
            <a:p>
              <a:pPr marL="12700">
                <a:lnSpc>
                  <a:spcPct val="100000"/>
                </a:lnSpc>
                <a:spcBef>
                  <a:spcPts val="100"/>
                </a:spcBef>
              </a:pPr>
              <a:r>
                <a:rPr lang="en-GB" sz="600" spc="-25" noProof="0" dirty="0">
                  <a:solidFill>
                    <a:srgbClr val="666666"/>
                  </a:solidFill>
                  <a:latin typeface="Arial"/>
                  <a:cs typeface="Arial"/>
                </a:rPr>
                <a:t>60</a:t>
              </a:r>
              <a:endParaRPr lang="en-GB" sz="600" noProof="0" dirty="0">
                <a:latin typeface="Arial"/>
                <a:cs typeface="Arial"/>
              </a:endParaRPr>
            </a:p>
          </p:txBody>
        </p:sp>
        <p:sp>
          <p:nvSpPr>
            <p:cNvPr id="31" name="object 29">
              <a:extLst>
                <a:ext uri="{FF2B5EF4-FFF2-40B4-BE49-F238E27FC236}">
                  <a16:creationId xmlns:a16="http://schemas.microsoft.com/office/drawing/2014/main" id="{DB13DD62-A94E-B035-54D8-633576DDC394}"/>
                </a:ext>
              </a:extLst>
            </p:cNvPr>
            <p:cNvSpPr txBox="1"/>
            <p:nvPr/>
          </p:nvSpPr>
          <p:spPr>
            <a:xfrm>
              <a:off x="6582811" y="4418401"/>
              <a:ext cx="175529" cy="105157"/>
            </a:xfrm>
            <a:prstGeom prst="rect">
              <a:avLst/>
            </a:prstGeom>
          </p:spPr>
          <p:txBody>
            <a:bodyPr vert="horz" wrap="square" lIns="0" tIns="12700" rIns="0" bIns="0" rtlCol="0">
              <a:spAutoFit/>
            </a:bodyPr>
            <a:lstStyle/>
            <a:p>
              <a:pPr marL="12700">
                <a:lnSpc>
                  <a:spcPct val="100000"/>
                </a:lnSpc>
                <a:spcBef>
                  <a:spcPts val="100"/>
                </a:spcBef>
              </a:pPr>
              <a:r>
                <a:rPr lang="en-GB" sz="600" spc="-25" noProof="0" dirty="0">
                  <a:solidFill>
                    <a:srgbClr val="666666"/>
                  </a:solidFill>
                  <a:latin typeface="Arial"/>
                  <a:cs typeface="Arial"/>
                </a:rPr>
                <a:t>80</a:t>
              </a:r>
              <a:endParaRPr lang="en-GB" sz="600" noProof="0" dirty="0">
                <a:latin typeface="Arial"/>
                <a:cs typeface="Arial"/>
              </a:endParaRPr>
            </a:p>
          </p:txBody>
        </p:sp>
        <p:sp>
          <p:nvSpPr>
            <p:cNvPr id="35" name="object 33">
              <a:extLst>
                <a:ext uri="{FF2B5EF4-FFF2-40B4-BE49-F238E27FC236}">
                  <a16:creationId xmlns:a16="http://schemas.microsoft.com/office/drawing/2014/main" id="{DBBCCC2E-AB93-1821-506D-66A39B7B20B0}"/>
                </a:ext>
              </a:extLst>
            </p:cNvPr>
            <p:cNvSpPr txBox="1"/>
            <p:nvPr/>
          </p:nvSpPr>
          <p:spPr>
            <a:xfrm>
              <a:off x="7877080" y="4418401"/>
              <a:ext cx="265314" cy="105157"/>
            </a:xfrm>
            <a:prstGeom prst="rect">
              <a:avLst/>
            </a:prstGeom>
          </p:spPr>
          <p:txBody>
            <a:bodyPr vert="horz" wrap="square" lIns="0" tIns="12700" rIns="0" bIns="0" rtlCol="0">
              <a:spAutoFit/>
            </a:bodyPr>
            <a:lstStyle/>
            <a:p>
              <a:pPr marL="12700">
                <a:lnSpc>
                  <a:spcPct val="100000"/>
                </a:lnSpc>
                <a:spcBef>
                  <a:spcPts val="100"/>
                </a:spcBef>
              </a:pPr>
              <a:r>
                <a:rPr lang="en-GB" sz="600" spc="-25" noProof="0" dirty="0">
                  <a:solidFill>
                    <a:srgbClr val="666666"/>
                  </a:solidFill>
                  <a:latin typeface="Arial"/>
                  <a:cs typeface="Arial"/>
                </a:rPr>
                <a:t>100</a:t>
              </a:r>
              <a:endParaRPr lang="en-GB" sz="600" noProof="0" dirty="0">
                <a:latin typeface="Arial"/>
                <a:cs typeface="Arial"/>
              </a:endParaRPr>
            </a:p>
          </p:txBody>
        </p:sp>
        <p:sp>
          <p:nvSpPr>
            <p:cNvPr id="43" name="object 41">
              <a:extLst>
                <a:ext uri="{FF2B5EF4-FFF2-40B4-BE49-F238E27FC236}">
                  <a16:creationId xmlns:a16="http://schemas.microsoft.com/office/drawing/2014/main" id="{C70CE29A-D8D1-1739-95E3-1875725DB85E}"/>
                </a:ext>
              </a:extLst>
            </p:cNvPr>
            <p:cNvSpPr/>
            <p:nvPr/>
          </p:nvSpPr>
          <p:spPr>
            <a:xfrm>
              <a:off x="1612796" y="1745665"/>
              <a:ext cx="4219809" cy="786765"/>
            </a:xfrm>
            <a:custGeom>
              <a:avLst/>
              <a:gdLst/>
              <a:ahLst/>
              <a:cxnLst/>
              <a:rect l="l" t="t" r="r" b="b"/>
              <a:pathLst>
                <a:path w="5309870" h="786764">
                  <a:moveTo>
                    <a:pt x="4630686" y="589051"/>
                  </a:moveTo>
                  <a:lnTo>
                    <a:pt x="12" y="589051"/>
                  </a:lnTo>
                  <a:lnTo>
                    <a:pt x="12" y="786765"/>
                  </a:lnTo>
                  <a:lnTo>
                    <a:pt x="4630686" y="786765"/>
                  </a:lnTo>
                  <a:lnTo>
                    <a:pt x="4630686" y="589051"/>
                  </a:lnTo>
                  <a:close/>
                </a:path>
                <a:path w="5309870" h="786764">
                  <a:moveTo>
                    <a:pt x="4947323" y="294525"/>
                  </a:moveTo>
                  <a:lnTo>
                    <a:pt x="0" y="294525"/>
                  </a:lnTo>
                  <a:lnTo>
                    <a:pt x="0" y="492239"/>
                  </a:lnTo>
                  <a:lnTo>
                    <a:pt x="4947323" y="492239"/>
                  </a:lnTo>
                  <a:lnTo>
                    <a:pt x="4947323" y="294525"/>
                  </a:lnTo>
                  <a:close/>
                </a:path>
                <a:path w="5309870" h="786764">
                  <a:moveTo>
                    <a:pt x="5309324" y="0"/>
                  </a:moveTo>
                  <a:lnTo>
                    <a:pt x="12" y="0"/>
                  </a:lnTo>
                  <a:lnTo>
                    <a:pt x="12" y="197713"/>
                  </a:lnTo>
                  <a:lnTo>
                    <a:pt x="5309324" y="197713"/>
                  </a:lnTo>
                  <a:lnTo>
                    <a:pt x="5309324" y="0"/>
                  </a:lnTo>
                  <a:close/>
                </a:path>
              </a:pathLst>
            </a:custGeom>
            <a:solidFill>
              <a:srgbClr val="00696C"/>
            </a:solidFill>
          </p:spPr>
          <p:txBody>
            <a:bodyPr wrap="square" lIns="0" tIns="0" rIns="0" bIns="0" rtlCol="0"/>
            <a:lstStyle/>
            <a:p>
              <a:endParaRPr lang="en-GB" noProof="0" dirty="0"/>
            </a:p>
          </p:txBody>
        </p:sp>
        <p:sp>
          <p:nvSpPr>
            <p:cNvPr id="50" name="object 48">
              <a:extLst>
                <a:ext uri="{FF2B5EF4-FFF2-40B4-BE49-F238E27FC236}">
                  <a16:creationId xmlns:a16="http://schemas.microsoft.com/office/drawing/2014/main" id="{A0D499AC-38FC-E31F-75B9-B8B1C8041873}"/>
                </a:ext>
              </a:extLst>
            </p:cNvPr>
            <p:cNvSpPr txBox="1"/>
            <p:nvPr/>
          </p:nvSpPr>
          <p:spPr>
            <a:xfrm>
              <a:off x="5935811" y="1751048"/>
              <a:ext cx="265313" cy="151323"/>
            </a:xfrm>
            <a:prstGeom prst="rect">
              <a:avLst/>
            </a:prstGeom>
          </p:spPr>
          <p:txBody>
            <a:bodyPr vert="horz" wrap="square" lIns="0" tIns="12700" rIns="0" bIns="0" rtlCol="0">
              <a:spAutoFit/>
            </a:bodyPr>
            <a:lstStyle/>
            <a:p>
              <a:pPr marL="12700">
                <a:lnSpc>
                  <a:spcPct val="100000"/>
                </a:lnSpc>
                <a:spcBef>
                  <a:spcPts val="100"/>
                </a:spcBef>
              </a:pPr>
              <a:r>
                <a:rPr lang="en-GB" sz="900" spc="-25" noProof="0" dirty="0">
                  <a:solidFill>
                    <a:srgbClr val="191919"/>
                  </a:solidFill>
                  <a:latin typeface="Arial"/>
                  <a:cs typeface="Arial"/>
                </a:rPr>
                <a:t>67</a:t>
              </a:r>
              <a:endParaRPr lang="en-GB" sz="900" noProof="0" dirty="0">
                <a:latin typeface="Arial"/>
                <a:cs typeface="Arial"/>
              </a:endParaRPr>
            </a:p>
          </p:txBody>
        </p:sp>
        <p:sp>
          <p:nvSpPr>
            <p:cNvPr id="51" name="object 49">
              <a:extLst>
                <a:ext uri="{FF2B5EF4-FFF2-40B4-BE49-F238E27FC236}">
                  <a16:creationId xmlns:a16="http://schemas.microsoft.com/office/drawing/2014/main" id="{AEC8DA10-7DAC-67FA-0012-D110C1FCCC7A}"/>
                </a:ext>
              </a:extLst>
            </p:cNvPr>
            <p:cNvSpPr txBox="1"/>
            <p:nvPr/>
          </p:nvSpPr>
          <p:spPr>
            <a:xfrm>
              <a:off x="5633052" y="2045569"/>
              <a:ext cx="265313" cy="151323"/>
            </a:xfrm>
            <a:prstGeom prst="rect">
              <a:avLst/>
            </a:prstGeom>
          </p:spPr>
          <p:txBody>
            <a:bodyPr vert="horz" wrap="square" lIns="0" tIns="12700" rIns="0" bIns="0" rtlCol="0">
              <a:spAutoFit/>
            </a:bodyPr>
            <a:lstStyle/>
            <a:p>
              <a:pPr marL="12700">
                <a:lnSpc>
                  <a:spcPct val="100000"/>
                </a:lnSpc>
                <a:spcBef>
                  <a:spcPts val="100"/>
                </a:spcBef>
              </a:pPr>
              <a:r>
                <a:rPr lang="en-GB" sz="900" spc="-25" noProof="0" dirty="0">
                  <a:solidFill>
                    <a:srgbClr val="191919"/>
                  </a:solidFill>
                  <a:latin typeface="Arial"/>
                  <a:cs typeface="Arial"/>
                </a:rPr>
                <a:t>62</a:t>
              </a:r>
              <a:endParaRPr lang="en-GB" sz="900" noProof="0" dirty="0">
                <a:latin typeface="Arial"/>
                <a:cs typeface="Arial"/>
              </a:endParaRPr>
            </a:p>
          </p:txBody>
        </p:sp>
        <p:sp>
          <p:nvSpPr>
            <p:cNvPr id="52" name="object 50">
              <a:extLst>
                <a:ext uri="{FF2B5EF4-FFF2-40B4-BE49-F238E27FC236}">
                  <a16:creationId xmlns:a16="http://schemas.microsoft.com/office/drawing/2014/main" id="{4992629B-E04C-0313-6EF6-9B94DE1E0824}"/>
                </a:ext>
              </a:extLst>
            </p:cNvPr>
            <p:cNvSpPr txBox="1"/>
            <p:nvPr/>
          </p:nvSpPr>
          <p:spPr>
            <a:xfrm>
              <a:off x="5404319" y="2340093"/>
              <a:ext cx="265313" cy="151323"/>
            </a:xfrm>
            <a:prstGeom prst="rect">
              <a:avLst/>
            </a:prstGeom>
          </p:spPr>
          <p:txBody>
            <a:bodyPr vert="horz" wrap="square" lIns="0" tIns="12700" rIns="0" bIns="0" rtlCol="0">
              <a:spAutoFit/>
            </a:bodyPr>
            <a:lstStyle/>
            <a:p>
              <a:pPr marL="12700">
                <a:lnSpc>
                  <a:spcPct val="100000"/>
                </a:lnSpc>
                <a:spcBef>
                  <a:spcPts val="100"/>
                </a:spcBef>
              </a:pPr>
              <a:r>
                <a:rPr lang="en-GB" sz="900" spc="-25" noProof="0" dirty="0">
                  <a:solidFill>
                    <a:srgbClr val="191919"/>
                  </a:solidFill>
                  <a:latin typeface="Arial"/>
                  <a:cs typeface="Arial"/>
                </a:rPr>
                <a:t>59</a:t>
              </a:r>
              <a:endParaRPr lang="en-GB" sz="900" noProof="0" dirty="0">
                <a:latin typeface="Arial"/>
                <a:cs typeface="Arial"/>
              </a:endParaRPr>
            </a:p>
          </p:txBody>
        </p:sp>
        <p:sp>
          <p:nvSpPr>
            <p:cNvPr id="54" name="object 52">
              <a:extLst>
                <a:ext uri="{FF2B5EF4-FFF2-40B4-BE49-F238E27FC236}">
                  <a16:creationId xmlns:a16="http://schemas.microsoft.com/office/drawing/2014/main" id="{F6C45D24-5C72-84B6-EC17-C1D2841F7FFB}"/>
                </a:ext>
              </a:extLst>
            </p:cNvPr>
            <p:cNvSpPr/>
            <p:nvPr/>
          </p:nvSpPr>
          <p:spPr>
            <a:xfrm>
              <a:off x="1612774" y="2629230"/>
              <a:ext cx="3532489" cy="1670685"/>
            </a:xfrm>
            <a:custGeom>
              <a:avLst/>
              <a:gdLst/>
              <a:ahLst/>
              <a:cxnLst/>
              <a:rect l="l" t="t" r="r" b="b"/>
              <a:pathLst>
                <a:path w="4445000" h="1670685">
                  <a:moveTo>
                    <a:pt x="3952532" y="1472615"/>
                  </a:moveTo>
                  <a:lnTo>
                    <a:pt x="25" y="1472615"/>
                  </a:lnTo>
                  <a:lnTo>
                    <a:pt x="25" y="1670316"/>
                  </a:lnTo>
                  <a:lnTo>
                    <a:pt x="3952532" y="1670316"/>
                  </a:lnTo>
                  <a:lnTo>
                    <a:pt x="3952532" y="1472615"/>
                  </a:lnTo>
                  <a:close/>
                </a:path>
                <a:path w="4445000" h="1670685">
                  <a:moveTo>
                    <a:pt x="4042333" y="1178090"/>
                  </a:moveTo>
                  <a:lnTo>
                    <a:pt x="0" y="1178090"/>
                  </a:lnTo>
                  <a:lnTo>
                    <a:pt x="0" y="1375791"/>
                  </a:lnTo>
                  <a:lnTo>
                    <a:pt x="4042333" y="1375791"/>
                  </a:lnTo>
                  <a:lnTo>
                    <a:pt x="4042333" y="1178090"/>
                  </a:lnTo>
                  <a:close/>
                </a:path>
                <a:path w="4445000" h="1670685">
                  <a:moveTo>
                    <a:pt x="4142892" y="883577"/>
                  </a:moveTo>
                  <a:lnTo>
                    <a:pt x="25" y="883577"/>
                  </a:lnTo>
                  <a:lnTo>
                    <a:pt x="25" y="1081278"/>
                  </a:lnTo>
                  <a:lnTo>
                    <a:pt x="4142892" y="1081278"/>
                  </a:lnTo>
                  <a:lnTo>
                    <a:pt x="4142892" y="883577"/>
                  </a:lnTo>
                  <a:close/>
                </a:path>
                <a:path w="4445000" h="1670685">
                  <a:moveTo>
                    <a:pt x="4142892" y="589051"/>
                  </a:moveTo>
                  <a:lnTo>
                    <a:pt x="25" y="589051"/>
                  </a:lnTo>
                  <a:lnTo>
                    <a:pt x="25" y="786752"/>
                  </a:lnTo>
                  <a:lnTo>
                    <a:pt x="4142892" y="786752"/>
                  </a:lnTo>
                  <a:lnTo>
                    <a:pt x="4142892" y="589051"/>
                  </a:lnTo>
                  <a:close/>
                </a:path>
                <a:path w="4445000" h="1670685">
                  <a:moveTo>
                    <a:pt x="4364113" y="294525"/>
                  </a:moveTo>
                  <a:lnTo>
                    <a:pt x="12" y="294525"/>
                  </a:lnTo>
                  <a:lnTo>
                    <a:pt x="12" y="492239"/>
                  </a:lnTo>
                  <a:lnTo>
                    <a:pt x="4364113" y="492239"/>
                  </a:lnTo>
                  <a:lnTo>
                    <a:pt x="4364113" y="294525"/>
                  </a:lnTo>
                  <a:close/>
                </a:path>
                <a:path w="4445000" h="1670685">
                  <a:moveTo>
                    <a:pt x="4444555" y="0"/>
                  </a:moveTo>
                  <a:lnTo>
                    <a:pt x="0" y="0"/>
                  </a:lnTo>
                  <a:lnTo>
                    <a:pt x="0" y="197713"/>
                  </a:lnTo>
                  <a:lnTo>
                    <a:pt x="4444555" y="197713"/>
                  </a:lnTo>
                  <a:lnTo>
                    <a:pt x="4444555" y="0"/>
                  </a:lnTo>
                  <a:close/>
                </a:path>
              </a:pathLst>
            </a:custGeom>
            <a:solidFill>
              <a:srgbClr val="00696C"/>
            </a:solidFill>
          </p:spPr>
          <p:txBody>
            <a:bodyPr wrap="square" lIns="0" tIns="0" rIns="0" bIns="0" rtlCol="0"/>
            <a:lstStyle/>
            <a:p>
              <a:endParaRPr lang="en-GB" noProof="0" dirty="0"/>
            </a:p>
          </p:txBody>
        </p:sp>
        <p:pic>
          <p:nvPicPr>
            <p:cNvPr id="55" name="object 53">
              <a:extLst>
                <a:ext uri="{FF2B5EF4-FFF2-40B4-BE49-F238E27FC236}">
                  <a16:creationId xmlns:a16="http://schemas.microsoft.com/office/drawing/2014/main" id="{EBE3FC93-9F72-FD7B-2D00-CD7917DCBC9A}"/>
                </a:ext>
              </a:extLst>
            </p:cNvPr>
            <p:cNvPicPr/>
            <p:nvPr/>
          </p:nvPicPr>
          <p:blipFill>
            <a:blip r:embed="rId2" cstate="print"/>
            <a:stretch>
              <a:fillRect/>
            </a:stretch>
          </p:blipFill>
          <p:spPr>
            <a:xfrm>
              <a:off x="1612813" y="1657350"/>
              <a:ext cx="409510" cy="2730512"/>
            </a:xfrm>
            <a:prstGeom prst="rect">
              <a:avLst/>
            </a:prstGeom>
          </p:spPr>
        </p:pic>
        <p:sp>
          <p:nvSpPr>
            <p:cNvPr id="56" name="object 54">
              <a:extLst>
                <a:ext uri="{FF2B5EF4-FFF2-40B4-BE49-F238E27FC236}">
                  <a16:creationId xmlns:a16="http://schemas.microsoft.com/office/drawing/2014/main" id="{FDF394D6-CFA1-D7C3-C911-9506EC0D6B68}"/>
                </a:ext>
              </a:extLst>
            </p:cNvPr>
            <p:cNvSpPr txBox="1"/>
            <p:nvPr/>
          </p:nvSpPr>
          <p:spPr>
            <a:xfrm>
              <a:off x="5242810" y="2634614"/>
              <a:ext cx="265313" cy="151323"/>
            </a:xfrm>
            <a:prstGeom prst="rect">
              <a:avLst/>
            </a:prstGeom>
          </p:spPr>
          <p:txBody>
            <a:bodyPr vert="horz" wrap="square" lIns="0" tIns="12700" rIns="0" bIns="0" rtlCol="0">
              <a:spAutoFit/>
            </a:bodyPr>
            <a:lstStyle/>
            <a:p>
              <a:pPr marL="12700">
                <a:lnSpc>
                  <a:spcPct val="100000"/>
                </a:lnSpc>
                <a:spcBef>
                  <a:spcPts val="100"/>
                </a:spcBef>
              </a:pPr>
              <a:r>
                <a:rPr lang="en-GB" sz="900" spc="-25" noProof="0" dirty="0">
                  <a:solidFill>
                    <a:srgbClr val="191919"/>
                  </a:solidFill>
                  <a:latin typeface="Arial"/>
                  <a:cs typeface="Arial"/>
                </a:rPr>
                <a:t>56</a:t>
              </a:r>
              <a:endParaRPr lang="en-GB" sz="900" noProof="0" dirty="0">
                <a:latin typeface="Arial"/>
                <a:cs typeface="Arial"/>
              </a:endParaRPr>
            </a:p>
          </p:txBody>
        </p:sp>
        <p:sp>
          <p:nvSpPr>
            <p:cNvPr id="57" name="object 55">
              <a:extLst>
                <a:ext uri="{FF2B5EF4-FFF2-40B4-BE49-F238E27FC236}">
                  <a16:creationId xmlns:a16="http://schemas.microsoft.com/office/drawing/2014/main" id="{FE8CF127-EC1B-F2E5-C695-40ED67A0F576}"/>
                </a:ext>
              </a:extLst>
            </p:cNvPr>
            <p:cNvSpPr txBox="1"/>
            <p:nvPr/>
          </p:nvSpPr>
          <p:spPr>
            <a:xfrm>
              <a:off x="5178366" y="2929135"/>
              <a:ext cx="265313" cy="151323"/>
            </a:xfrm>
            <a:prstGeom prst="rect">
              <a:avLst/>
            </a:prstGeom>
          </p:spPr>
          <p:txBody>
            <a:bodyPr vert="horz" wrap="square" lIns="0" tIns="12700" rIns="0" bIns="0" rtlCol="0">
              <a:spAutoFit/>
            </a:bodyPr>
            <a:lstStyle/>
            <a:p>
              <a:pPr marL="12700">
                <a:lnSpc>
                  <a:spcPct val="100000"/>
                </a:lnSpc>
                <a:spcBef>
                  <a:spcPts val="100"/>
                </a:spcBef>
              </a:pPr>
              <a:r>
                <a:rPr lang="en-GB" sz="900" spc="-25" noProof="0" dirty="0">
                  <a:solidFill>
                    <a:srgbClr val="191919"/>
                  </a:solidFill>
                  <a:latin typeface="Arial"/>
                  <a:cs typeface="Arial"/>
                </a:rPr>
                <a:t>55</a:t>
              </a:r>
              <a:endParaRPr lang="en-GB" sz="900" noProof="0" dirty="0">
                <a:latin typeface="Arial"/>
                <a:cs typeface="Arial"/>
              </a:endParaRPr>
            </a:p>
          </p:txBody>
        </p:sp>
        <p:sp>
          <p:nvSpPr>
            <p:cNvPr id="58" name="object 56">
              <a:extLst>
                <a:ext uri="{FF2B5EF4-FFF2-40B4-BE49-F238E27FC236}">
                  <a16:creationId xmlns:a16="http://schemas.microsoft.com/office/drawing/2014/main" id="{524A5A35-D558-4E27-D451-5712483189DE}"/>
                </a:ext>
              </a:extLst>
            </p:cNvPr>
            <p:cNvSpPr txBox="1"/>
            <p:nvPr/>
          </p:nvSpPr>
          <p:spPr>
            <a:xfrm>
              <a:off x="5032757" y="3223657"/>
              <a:ext cx="265313" cy="151323"/>
            </a:xfrm>
            <a:prstGeom prst="rect">
              <a:avLst/>
            </a:prstGeom>
          </p:spPr>
          <p:txBody>
            <a:bodyPr vert="horz" wrap="square" lIns="0" tIns="12700" rIns="0" bIns="0" rtlCol="0">
              <a:spAutoFit/>
            </a:bodyPr>
            <a:lstStyle/>
            <a:p>
              <a:pPr marL="12700">
                <a:lnSpc>
                  <a:spcPct val="100000"/>
                </a:lnSpc>
                <a:spcBef>
                  <a:spcPts val="100"/>
                </a:spcBef>
              </a:pPr>
              <a:r>
                <a:rPr lang="en-GB" sz="900" spc="-25" noProof="0" dirty="0">
                  <a:solidFill>
                    <a:srgbClr val="191919"/>
                  </a:solidFill>
                  <a:latin typeface="Arial"/>
                  <a:cs typeface="Arial"/>
                </a:rPr>
                <a:t>52</a:t>
              </a:r>
              <a:endParaRPr lang="en-GB" sz="900" noProof="0" dirty="0">
                <a:latin typeface="Arial"/>
                <a:cs typeface="Arial"/>
              </a:endParaRPr>
            </a:p>
          </p:txBody>
        </p:sp>
        <p:sp>
          <p:nvSpPr>
            <p:cNvPr id="59" name="object 57">
              <a:extLst>
                <a:ext uri="{FF2B5EF4-FFF2-40B4-BE49-F238E27FC236}">
                  <a16:creationId xmlns:a16="http://schemas.microsoft.com/office/drawing/2014/main" id="{CB8A6F9B-13FE-0193-7FF2-60EB8054C0CD}"/>
                </a:ext>
              </a:extLst>
            </p:cNvPr>
            <p:cNvSpPr txBox="1"/>
            <p:nvPr/>
          </p:nvSpPr>
          <p:spPr>
            <a:xfrm>
              <a:off x="4998929" y="3518180"/>
              <a:ext cx="265313" cy="151323"/>
            </a:xfrm>
            <a:prstGeom prst="rect">
              <a:avLst/>
            </a:prstGeom>
          </p:spPr>
          <p:txBody>
            <a:bodyPr vert="horz" wrap="square" lIns="0" tIns="12700" rIns="0" bIns="0" rtlCol="0">
              <a:spAutoFit/>
            </a:bodyPr>
            <a:lstStyle/>
            <a:p>
              <a:pPr marL="12700">
                <a:lnSpc>
                  <a:spcPct val="100000"/>
                </a:lnSpc>
                <a:spcBef>
                  <a:spcPts val="100"/>
                </a:spcBef>
              </a:pPr>
              <a:r>
                <a:rPr lang="en-GB" sz="900" spc="-25" noProof="0" dirty="0">
                  <a:solidFill>
                    <a:srgbClr val="191919"/>
                  </a:solidFill>
                  <a:latin typeface="Arial"/>
                  <a:cs typeface="Arial"/>
                </a:rPr>
                <a:t>52</a:t>
              </a:r>
              <a:endParaRPr lang="en-GB" sz="900" noProof="0" dirty="0">
                <a:latin typeface="Arial"/>
                <a:cs typeface="Arial"/>
              </a:endParaRPr>
            </a:p>
          </p:txBody>
        </p:sp>
        <p:sp>
          <p:nvSpPr>
            <p:cNvPr id="60" name="object 58">
              <a:extLst>
                <a:ext uri="{FF2B5EF4-FFF2-40B4-BE49-F238E27FC236}">
                  <a16:creationId xmlns:a16="http://schemas.microsoft.com/office/drawing/2014/main" id="{40C35760-D036-3D6A-2F92-7A67D50B7594}"/>
                </a:ext>
              </a:extLst>
            </p:cNvPr>
            <p:cNvSpPr txBox="1"/>
            <p:nvPr/>
          </p:nvSpPr>
          <p:spPr>
            <a:xfrm>
              <a:off x="4903867" y="3812702"/>
              <a:ext cx="265313" cy="151323"/>
            </a:xfrm>
            <a:prstGeom prst="rect">
              <a:avLst/>
            </a:prstGeom>
          </p:spPr>
          <p:txBody>
            <a:bodyPr vert="horz" wrap="square" lIns="0" tIns="12700" rIns="0" bIns="0" rtlCol="0">
              <a:spAutoFit/>
            </a:bodyPr>
            <a:lstStyle/>
            <a:p>
              <a:pPr marL="12700">
                <a:lnSpc>
                  <a:spcPct val="100000"/>
                </a:lnSpc>
                <a:spcBef>
                  <a:spcPts val="100"/>
                </a:spcBef>
              </a:pPr>
              <a:r>
                <a:rPr lang="en-GB" sz="900" spc="-25" noProof="0" dirty="0">
                  <a:solidFill>
                    <a:srgbClr val="191919"/>
                  </a:solidFill>
                  <a:latin typeface="Arial"/>
                  <a:cs typeface="Arial"/>
                </a:rPr>
                <a:t>51</a:t>
              </a:r>
              <a:endParaRPr lang="en-GB" sz="900" noProof="0" dirty="0">
                <a:latin typeface="Arial"/>
                <a:cs typeface="Arial"/>
              </a:endParaRPr>
            </a:p>
          </p:txBody>
        </p:sp>
        <p:sp>
          <p:nvSpPr>
            <p:cNvPr id="61" name="object 59">
              <a:extLst>
                <a:ext uri="{FF2B5EF4-FFF2-40B4-BE49-F238E27FC236}">
                  <a16:creationId xmlns:a16="http://schemas.microsoft.com/office/drawing/2014/main" id="{15E196F2-4BCB-6F13-D5BB-060775C24796}"/>
                </a:ext>
              </a:extLst>
            </p:cNvPr>
            <p:cNvSpPr txBox="1"/>
            <p:nvPr/>
          </p:nvSpPr>
          <p:spPr>
            <a:xfrm>
              <a:off x="4821852" y="4107222"/>
              <a:ext cx="265313" cy="151323"/>
            </a:xfrm>
            <a:prstGeom prst="rect">
              <a:avLst/>
            </a:prstGeom>
          </p:spPr>
          <p:txBody>
            <a:bodyPr vert="horz" wrap="square" lIns="0" tIns="12700" rIns="0" bIns="0" rtlCol="0">
              <a:spAutoFit/>
            </a:bodyPr>
            <a:lstStyle/>
            <a:p>
              <a:pPr marL="12700">
                <a:lnSpc>
                  <a:spcPct val="100000"/>
                </a:lnSpc>
                <a:spcBef>
                  <a:spcPts val="100"/>
                </a:spcBef>
              </a:pPr>
              <a:r>
                <a:rPr lang="en-GB" sz="900" spc="-25" noProof="0" dirty="0">
                  <a:solidFill>
                    <a:srgbClr val="191919"/>
                  </a:solidFill>
                  <a:latin typeface="Arial"/>
                  <a:cs typeface="Arial"/>
                </a:rPr>
                <a:t>50</a:t>
              </a:r>
              <a:endParaRPr lang="en-GB" sz="900" noProof="0" dirty="0">
                <a:latin typeface="Arial"/>
                <a:cs typeface="Arial"/>
              </a:endParaRPr>
            </a:p>
          </p:txBody>
        </p:sp>
        <p:sp>
          <p:nvSpPr>
            <p:cNvPr id="67" name="object 41">
              <a:extLst>
                <a:ext uri="{FF2B5EF4-FFF2-40B4-BE49-F238E27FC236}">
                  <a16:creationId xmlns:a16="http://schemas.microsoft.com/office/drawing/2014/main" id="{DC5D4C02-1475-48D1-1602-B49EF00EDBE2}"/>
                </a:ext>
              </a:extLst>
            </p:cNvPr>
            <p:cNvSpPr/>
            <p:nvPr/>
          </p:nvSpPr>
          <p:spPr>
            <a:xfrm>
              <a:off x="7937105" y="1653621"/>
              <a:ext cx="72632" cy="2736851"/>
            </a:xfrm>
            <a:custGeom>
              <a:avLst/>
              <a:gdLst/>
              <a:ahLst/>
              <a:cxnLst/>
              <a:rect l="l" t="t" r="r" b="b"/>
              <a:pathLst>
                <a:path h="2660015">
                  <a:moveTo>
                    <a:pt x="0" y="0"/>
                  </a:moveTo>
                  <a:lnTo>
                    <a:pt x="0" y="2659621"/>
                  </a:lnTo>
                </a:path>
              </a:pathLst>
            </a:custGeom>
            <a:ln w="6667">
              <a:solidFill>
                <a:srgbClr val="666666"/>
              </a:solidFill>
              <a:prstDash val="dot"/>
            </a:ln>
          </p:spPr>
          <p:txBody>
            <a:bodyPr wrap="square" lIns="0" tIns="0" rIns="0" bIns="0" rtlCol="0"/>
            <a:lstStyle/>
            <a:p>
              <a:endParaRPr lang="en-GB" noProof="0" dirty="0"/>
            </a:p>
          </p:txBody>
        </p:sp>
        <p:sp>
          <p:nvSpPr>
            <p:cNvPr id="68" name="object 41">
              <a:extLst>
                <a:ext uri="{FF2B5EF4-FFF2-40B4-BE49-F238E27FC236}">
                  <a16:creationId xmlns:a16="http://schemas.microsoft.com/office/drawing/2014/main" id="{544D7408-C4C8-D11F-1A7C-D1F16AEA6640}"/>
                </a:ext>
              </a:extLst>
            </p:cNvPr>
            <p:cNvSpPr/>
            <p:nvPr/>
          </p:nvSpPr>
          <p:spPr>
            <a:xfrm>
              <a:off x="6629349" y="1653621"/>
              <a:ext cx="72632" cy="2736851"/>
            </a:xfrm>
            <a:custGeom>
              <a:avLst/>
              <a:gdLst/>
              <a:ahLst/>
              <a:cxnLst/>
              <a:rect l="l" t="t" r="r" b="b"/>
              <a:pathLst>
                <a:path h="2660015">
                  <a:moveTo>
                    <a:pt x="0" y="0"/>
                  </a:moveTo>
                  <a:lnTo>
                    <a:pt x="0" y="2659621"/>
                  </a:lnTo>
                </a:path>
              </a:pathLst>
            </a:custGeom>
            <a:ln w="6667">
              <a:solidFill>
                <a:srgbClr val="666666"/>
              </a:solidFill>
              <a:prstDash val="dot"/>
            </a:ln>
          </p:spPr>
          <p:txBody>
            <a:bodyPr wrap="square" lIns="0" tIns="0" rIns="0" bIns="0" rtlCol="0"/>
            <a:lstStyle/>
            <a:p>
              <a:endParaRPr lang="en-GB" noProof="0" dirty="0"/>
            </a:p>
          </p:txBody>
        </p:sp>
        <p:sp>
          <p:nvSpPr>
            <p:cNvPr id="69" name="object 41">
              <a:extLst>
                <a:ext uri="{FF2B5EF4-FFF2-40B4-BE49-F238E27FC236}">
                  <a16:creationId xmlns:a16="http://schemas.microsoft.com/office/drawing/2014/main" id="{7F46A9C7-E199-DA4D-6617-6BC84407701F}"/>
                </a:ext>
              </a:extLst>
            </p:cNvPr>
            <p:cNvSpPr/>
            <p:nvPr/>
          </p:nvSpPr>
          <p:spPr>
            <a:xfrm>
              <a:off x="5378274" y="1653621"/>
              <a:ext cx="72632" cy="2736851"/>
            </a:xfrm>
            <a:custGeom>
              <a:avLst/>
              <a:gdLst/>
              <a:ahLst/>
              <a:cxnLst/>
              <a:rect l="l" t="t" r="r" b="b"/>
              <a:pathLst>
                <a:path h="2660015">
                  <a:moveTo>
                    <a:pt x="0" y="0"/>
                  </a:moveTo>
                  <a:lnTo>
                    <a:pt x="0" y="2659621"/>
                  </a:lnTo>
                </a:path>
              </a:pathLst>
            </a:custGeom>
            <a:ln w="6667">
              <a:solidFill>
                <a:srgbClr val="666666"/>
              </a:solidFill>
              <a:prstDash val="dot"/>
            </a:ln>
          </p:spPr>
          <p:txBody>
            <a:bodyPr wrap="square" lIns="0" tIns="0" rIns="0" bIns="0" rtlCol="0"/>
            <a:lstStyle/>
            <a:p>
              <a:endParaRPr lang="en-GB" noProof="0" dirty="0"/>
            </a:p>
          </p:txBody>
        </p:sp>
        <p:sp>
          <p:nvSpPr>
            <p:cNvPr id="3" name="object 10">
              <a:extLst>
                <a:ext uri="{FF2B5EF4-FFF2-40B4-BE49-F238E27FC236}">
                  <a16:creationId xmlns:a16="http://schemas.microsoft.com/office/drawing/2014/main" id="{EE169B92-A4F8-2679-5B82-812200D2176B}"/>
                </a:ext>
              </a:extLst>
            </p:cNvPr>
            <p:cNvSpPr txBox="1"/>
            <p:nvPr/>
          </p:nvSpPr>
          <p:spPr>
            <a:xfrm>
              <a:off x="-147704" y="2627334"/>
              <a:ext cx="1675487" cy="192360"/>
            </a:xfrm>
            <a:prstGeom prst="rect">
              <a:avLst/>
            </a:prstGeom>
          </p:spPr>
          <p:txBody>
            <a:bodyPr vert="horz" wrap="square" lIns="0" tIns="12700" rIns="0" bIns="0" rtlCol="0">
              <a:spAutoFit/>
            </a:bodyPr>
            <a:lstStyle/>
            <a:p>
              <a:pPr marR="5080" algn="r">
                <a:lnSpc>
                  <a:spcPts val="700"/>
                </a:lnSpc>
                <a:spcBef>
                  <a:spcPts val="515"/>
                </a:spcBef>
              </a:pPr>
              <a:r>
                <a:rPr lang="en-GB" sz="700" spc="-10" noProof="0" dirty="0">
                  <a:latin typeface="Arial"/>
                  <a:cs typeface="Arial"/>
                </a:rPr>
                <a:t>Electricity,</a:t>
              </a:r>
              <a:r>
                <a:rPr lang="en-GB" sz="700" spc="15" noProof="0" dirty="0">
                  <a:latin typeface="Arial"/>
                  <a:cs typeface="Arial"/>
                </a:rPr>
                <a:t> </a:t>
              </a:r>
              <a:r>
                <a:rPr lang="en-GB" sz="700" noProof="0" dirty="0">
                  <a:latin typeface="Arial"/>
                  <a:cs typeface="Arial"/>
                </a:rPr>
                <a:t>Gas,</a:t>
              </a:r>
              <a:r>
                <a:rPr lang="en-GB" sz="700" spc="15" noProof="0" dirty="0">
                  <a:latin typeface="Arial"/>
                  <a:cs typeface="Arial"/>
                </a:rPr>
                <a:t> </a:t>
              </a:r>
              <a:r>
                <a:rPr lang="en-GB" sz="700" noProof="0" dirty="0">
                  <a:latin typeface="Arial"/>
                  <a:cs typeface="Arial"/>
                </a:rPr>
                <a:t>Steam</a:t>
              </a:r>
              <a:r>
                <a:rPr lang="en-GB" sz="700" spc="20" noProof="0" dirty="0">
                  <a:latin typeface="Arial"/>
                  <a:cs typeface="Arial"/>
                </a:rPr>
                <a:t> </a:t>
              </a:r>
              <a:br>
                <a:rPr lang="en-GB" sz="700" spc="20" noProof="0" dirty="0">
                  <a:latin typeface="Arial"/>
                  <a:cs typeface="Arial"/>
                </a:rPr>
              </a:br>
              <a:r>
                <a:rPr lang="en-GB" sz="700" spc="-20" noProof="0" dirty="0">
                  <a:latin typeface="Arial"/>
                  <a:cs typeface="Arial"/>
                </a:rPr>
                <a:t>and</a:t>
              </a:r>
              <a:r>
                <a:rPr lang="en-GB" sz="700" spc="-25" noProof="0" dirty="0">
                  <a:latin typeface="Arial"/>
                  <a:cs typeface="Arial"/>
                </a:rPr>
                <a:t> Air</a:t>
              </a:r>
              <a:r>
                <a:rPr lang="en-GB" sz="700" noProof="0" dirty="0">
                  <a:latin typeface="Arial"/>
                  <a:cs typeface="Arial"/>
                </a:rPr>
                <a:t> </a:t>
              </a:r>
              <a:r>
                <a:rPr lang="en-GB" sz="700" spc="-10" noProof="0" dirty="0">
                  <a:latin typeface="Arial"/>
                  <a:cs typeface="Arial"/>
                </a:rPr>
                <a:t>Conditioning</a:t>
              </a:r>
              <a:r>
                <a:rPr lang="en-GB" sz="700" spc="-5" noProof="0" dirty="0">
                  <a:latin typeface="Arial"/>
                  <a:cs typeface="Arial"/>
                </a:rPr>
                <a:t> </a:t>
              </a:r>
              <a:r>
                <a:rPr lang="en-GB" sz="700" spc="-10" noProof="0" dirty="0">
                  <a:latin typeface="Arial"/>
                  <a:cs typeface="Arial"/>
                </a:rPr>
                <a:t>Supply</a:t>
              </a:r>
              <a:endParaRPr lang="en-GB" sz="700" noProof="0" dirty="0">
                <a:latin typeface="Arial"/>
                <a:cs typeface="Arial"/>
              </a:endParaRPr>
            </a:p>
          </p:txBody>
        </p:sp>
      </p:grpSp>
      <p:sp>
        <p:nvSpPr>
          <p:cNvPr id="2" name="object 45">
            <a:extLst>
              <a:ext uri="{FF2B5EF4-FFF2-40B4-BE49-F238E27FC236}">
                <a16:creationId xmlns:a16="http://schemas.microsoft.com/office/drawing/2014/main" id="{41A475DB-0800-8B4F-698A-8567E830A3AE}"/>
              </a:ext>
            </a:extLst>
          </p:cNvPr>
          <p:cNvSpPr txBox="1"/>
          <p:nvPr/>
        </p:nvSpPr>
        <p:spPr>
          <a:xfrm>
            <a:off x="1475656" y="4625218"/>
            <a:ext cx="3713479" cy="120546"/>
          </a:xfrm>
          <a:prstGeom prst="rect">
            <a:avLst/>
          </a:prstGeom>
        </p:spPr>
        <p:txBody>
          <a:bodyPr vert="horz" wrap="square" lIns="0" tIns="12700" rIns="0" bIns="0" rtlCol="0">
            <a:spAutoFit/>
          </a:bodyPr>
          <a:lstStyle/>
          <a:p>
            <a:pPr marL="12700">
              <a:lnSpc>
                <a:spcPct val="100000"/>
              </a:lnSpc>
              <a:spcBef>
                <a:spcPts val="100"/>
              </a:spcBef>
            </a:pPr>
            <a:r>
              <a:rPr lang="en-GB" sz="700" i="1" noProof="0" dirty="0">
                <a:latin typeface="Arial"/>
                <a:cs typeface="Arial"/>
              </a:rPr>
              <a:t>Base: asked to all establishments in the EU-27 employing up to 50 people</a:t>
            </a:r>
          </a:p>
        </p:txBody>
      </p:sp>
      <p:graphicFrame>
        <p:nvGraphicFramePr>
          <p:cNvPr id="30" name="Tabella 29">
            <a:extLst>
              <a:ext uri="{FF2B5EF4-FFF2-40B4-BE49-F238E27FC236}">
                <a16:creationId xmlns:a16="http://schemas.microsoft.com/office/drawing/2014/main" id="{624432FF-91F1-839A-2240-0B25763D562E}"/>
              </a:ext>
            </a:extLst>
          </p:cNvPr>
          <p:cNvGraphicFramePr>
            <a:graphicFrameLocks noGrp="1"/>
          </p:cNvGraphicFramePr>
          <p:nvPr>
            <p:extLst>
              <p:ext uri="{D42A27DB-BD31-4B8C-83A1-F6EECF244321}">
                <p14:modId xmlns:p14="http://schemas.microsoft.com/office/powerpoint/2010/main" val="2290958056"/>
              </p:ext>
            </p:extLst>
          </p:nvPr>
        </p:nvGraphicFramePr>
        <p:xfrm>
          <a:off x="6219578" y="1510211"/>
          <a:ext cx="2195830" cy="2736850"/>
        </p:xfrm>
        <a:graphic>
          <a:graphicData uri="http://schemas.openxmlformats.org/drawingml/2006/table">
            <a:tbl>
              <a:tblPr>
                <a:tableStyleId>{5C22544A-7EE6-4342-B048-85BDC9FD1C3A}</a:tableStyleId>
              </a:tblPr>
              <a:tblGrid>
                <a:gridCol w="1808806">
                  <a:extLst>
                    <a:ext uri="{9D8B030D-6E8A-4147-A177-3AD203B41FA5}">
                      <a16:colId xmlns:a16="http://schemas.microsoft.com/office/drawing/2014/main" val="1361636227"/>
                    </a:ext>
                  </a:extLst>
                </a:gridCol>
                <a:gridCol w="387024">
                  <a:extLst>
                    <a:ext uri="{9D8B030D-6E8A-4147-A177-3AD203B41FA5}">
                      <a16:colId xmlns:a16="http://schemas.microsoft.com/office/drawing/2014/main" val="949103415"/>
                    </a:ext>
                  </a:extLst>
                </a:gridCol>
              </a:tblGrid>
              <a:tr h="251677">
                <a:tc>
                  <a:txBody>
                    <a:bodyPr/>
                    <a:lstStyle/>
                    <a:p>
                      <a:pPr>
                        <a:lnSpc>
                          <a:spcPct val="100000"/>
                        </a:lnSpc>
                      </a:pPr>
                      <a:endParaRPr lang="en-GB" sz="900" noProof="0" dirty="0">
                        <a:latin typeface="Times New Roman"/>
                        <a:cs typeface="Times New Roman"/>
                      </a:endParaRPr>
                    </a:p>
                  </a:txBody>
                  <a:tcPr marL="72000" marR="72000" marT="0" marB="0" anchor="ctr">
                    <a:lnL w="12700" cap="flat" cmpd="sng" algn="ctr">
                      <a:solidFill>
                        <a:srgbClr val="F6A500"/>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F6A500"/>
                      </a:solidFill>
                      <a:prstDash val="solid"/>
                      <a:round/>
                      <a:headEnd type="none" w="med" len="med"/>
                      <a:tailEnd type="none" w="med" len="med"/>
                    </a:lnT>
                    <a:lnB w="12700" cap="flat" cmpd="sng" algn="ctr">
                      <a:solidFill>
                        <a:srgbClr val="F6A500"/>
                      </a:solidFill>
                      <a:prstDash val="solid"/>
                      <a:round/>
                      <a:headEnd type="none" w="med" len="med"/>
                      <a:tailEnd type="none" w="med" len="med"/>
                    </a:lnB>
                    <a:solidFill>
                      <a:srgbClr val="F6A500"/>
                    </a:solidFill>
                  </a:tcPr>
                </a:tc>
                <a:tc>
                  <a:txBody>
                    <a:bodyPr/>
                    <a:lstStyle/>
                    <a:p>
                      <a:pPr marL="2540" algn="ctr">
                        <a:lnSpc>
                          <a:spcPct val="100000"/>
                        </a:lnSpc>
                        <a:spcBef>
                          <a:spcPts val="309"/>
                        </a:spcBef>
                      </a:pPr>
                      <a:r>
                        <a:rPr lang="en-GB" sz="700" b="1" spc="-20" noProof="0" dirty="0">
                          <a:solidFill>
                            <a:schemeClr val="tx1"/>
                          </a:solidFill>
                          <a:latin typeface="Arial"/>
                          <a:cs typeface="Arial"/>
                        </a:rPr>
                        <a:t>2024</a:t>
                      </a:r>
                      <a:endParaRPr lang="en-GB" sz="700" noProof="0" dirty="0">
                        <a:solidFill>
                          <a:schemeClr val="tx1"/>
                        </a:solidFill>
                        <a:latin typeface="Arial"/>
                        <a:cs typeface="Arial"/>
                      </a:endParaRPr>
                    </a:p>
                  </a:txBody>
                  <a:tcPr marL="0" marR="0" marT="39369" marB="0" anchor="ctr">
                    <a:lnL w="3175" cap="flat" cmpd="sng" algn="ctr">
                      <a:solidFill>
                        <a:schemeClr val="tx1"/>
                      </a:solidFill>
                      <a:prstDash val="solid"/>
                      <a:round/>
                      <a:headEnd type="none" w="med" len="med"/>
                      <a:tailEnd type="none" w="med" len="med"/>
                    </a:lnL>
                    <a:lnR w="12700" cap="flat" cmpd="sng" algn="ctr">
                      <a:solidFill>
                        <a:srgbClr val="F6A500"/>
                      </a:solidFill>
                      <a:prstDash val="solid"/>
                      <a:round/>
                      <a:headEnd type="none" w="med" len="med"/>
                      <a:tailEnd type="none" w="med" len="med"/>
                    </a:lnR>
                    <a:lnT w="12700" cap="flat" cmpd="sng" algn="ctr">
                      <a:solidFill>
                        <a:srgbClr val="F6A500"/>
                      </a:solidFill>
                      <a:prstDash val="solid"/>
                      <a:round/>
                      <a:headEnd type="none" w="med" len="med"/>
                      <a:tailEnd type="none" w="med" len="med"/>
                    </a:lnT>
                    <a:lnB w="12700" cap="flat" cmpd="sng" algn="ctr">
                      <a:solidFill>
                        <a:srgbClr val="F6A500"/>
                      </a:solidFill>
                      <a:prstDash val="solid"/>
                      <a:round/>
                      <a:headEnd type="none" w="med" len="med"/>
                      <a:tailEnd type="none" w="med" len="med"/>
                    </a:lnB>
                    <a:solidFill>
                      <a:srgbClr val="F6A500"/>
                    </a:solidFill>
                  </a:tcPr>
                </a:tc>
                <a:extLst>
                  <a:ext uri="{0D108BD9-81ED-4DB2-BD59-A6C34878D82A}">
                    <a16:rowId xmlns:a16="http://schemas.microsoft.com/office/drawing/2014/main" val="2101588528"/>
                  </a:ext>
                </a:extLst>
              </a:tr>
              <a:tr h="212771">
                <a:tc>
                  <a:txBody>
                    <a:bodyPr/>
                    <a:lstStyle/>
                    <a:p>
                      <a:pPr algn="l" fontAlgn="b"/>
                      <a:r>
                        <a:rPr lang="en-GB" sz="700" u="none" strike="noStrike" noProof="0" dirty="0">
                          <a:effectLst/>
                          <a:latin typeface="Arial" panose="020B0604020202020204" pitchFamily="34" charset="0"/>
                          <a:cs typeface="Arial" panose="020B0604020202020204" pitchFamily="34" charset="0"/>
                        </a:rPr>
                        <a:t>Financial and Insurance Activities</a:t>
                      </a:r>
                      <a:endParaRPr lang="en-GB" sz="700" b="0" i="0" u="none" strike="noStrike" noProof="0" dirty="0">
                        <a:solidFill>
                          <a:srgbClr val="000000"/>
                        </a:solidFill>
                        <a:effectLst/>
                        <a:latin typeface="Arial" panose="020B0604020202020204" pitchFamily="34" charset="0"/>
                        <a:cs typeface="Arial" panose="020B0604020202020204" pitchFamily="34" charset="0"/>
                      </a:endParaRPr>
                    </a:p>
                  </a:txBody>
                  <a:tcPr marL="72000" marR="72000"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F6A500"/>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b"/>
                      <a:r>
                        <a:rPr lang="en-GB" sz="700" u="none" strike="noStrike" noProof="0" dirty="0">
                          <a:effectLst/>
                          <a:latin typeface="Arial" panose="020B0604020202020204" pitchFamily="34" charset="0"/>
                          <a:cs typeface="Arial" panose="020B0604020202020204" pitchFamily="34" charset="0"/>
                        </a:rPr>
                        <a:t>34</a:t>
                      </a:r>
                      <a:endParaRPr lang="en-GB" sz="700" b="0" i="0" u="none" strike="noStrike" noProof="0"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F6A500"/>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31110390"/>
                  </a:ext>
                </a:extLst>
              </a:tr>
              <a:tr h="212771">
                <a:tc>
                  <a:txBody>
                    <a:bodyPr/>
                    <a:lstStyle/>
                    <a:p>
                      <a:pPr algn="l" fontAlgn="b"/>
                      <a:r>
                        <a:rPr lang="en-GB" sz="700" u="none" strike="noStrike" noProof="0" dirty="0">
                          <a:effectLst/>
                          <a:latin typeface="Arial" panose="020B0604020202020204" pitchFamily="34" charset="0"/>
                          <a:cs typeface="Arial" panose="020B0604020202020204" pitchFamily="34" charset="0"/>
                        </a:rPr>
                        <a:t>Information and Communication</a:t>
                      </a:r>
                      <a:endParaRPr lang="en-GB" sz="700" b="0" i="0" u="none" strike="noStrike" noProof="0" dirty="0">
                        <a:solidFill>
                          <a:srgbClr val="000000"/>
                        </a:solidFill>
                        <a:effectLst/>
                        <a:latin typeface="Arial" panose="020B0604020202020204" pitchFamily="34" charset="0"/>
                        <a:cs typeface="Arial" panose="020B0604020202020204" pitchFamily="34" charset="0"/>
                      </a:endParaRPr>
                    </a:p>
                  </a:txBody>
                  <a:tcPr marL="72000" marR="72000"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b"/>
                      <a:r>
                        <a:rPr lang="en-GB" sz="700" u="none" strike="noStrike" noProof="0" dirty="0">
                          <a:effectLst/>
                          <a:latin typeface="Arial" panose="020B0604020202020204" pitchFamily="34" charset="0"/>
                          <a:cs typeface="Arial" panose="020B0604020202020204" pitchFamily="34" charset="0"/>
                        </a:rPr>
                        <a:t>41</a:t>
                      </a:r>
                      <a:endParaRPr lang="en-GB" sz="700" b="0" i="0" u="none" strike="noStrike" noProof="0"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18007175"/>
                  </a:ext>
                </a:extLst>
              </a:tr>
              <a:tr h="212771">
                <a:tc>
                  <a:txBody>
                    <a:bodyPr/>
                    <a:lstStyle/>
                    <a:p>
                      <a:pPr algn="l" fontAlgn="b"/>
                      <a:r>
                        <a:rPr lang="en-GB" sz="700" u="none" strike="noStrike" noProof="0" dirty="0">
                          <a:effectLst/>
                          <a:latin typeface="Arial" panose="020B0604020202020204" pitchFamily="34" charset="0"/>
                          <a:cs typeface="Arial" panose="020B0604020202020204" pitchFamily="34" charset="0"/>
                        </a:rPr>
                        <a:t>Real Estate Activities</a:t>
                      </a:r>
                      <a:endParaRPr lang="en-GB" sz="700" b="0" i="0" u="none" strike="noStrike" noProof="0" dirty="0">
                        <a:solidFill>
                          <a:srgbClr val="000000"/>
                        </a:solidFill>
                        <a:effectLst/>
                        <a:latin typeface="Arial" panose="020B0604020202020204" pitchFamily="34" charset="0"/>
                        <a:cs typeface="Arial" panose="020B0604020202020204" pitchFamily="34" charset="0"/>
                      </a:endParaRPr>
                    </a:p>
                  </a:txBody>
                  <a:tcPr marL="72000" marR="72000"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b"/>
                      <a:r>
                        <a:rPr lang="en-GB" sz="700" u="none" strike="noStrike" noProof="0" dirty="0">
                          <a:effectLst/>
                          <a:latin typeface="Arial" panose="020B0604020202020204" pitchFamily="34" charset="0"/>
                          <a:cs typeface="Arial" panose="020B0604020202020204" pitchFamily="34" charset="0"/>
                        </a:rPr>
                        <a:t>42</a:t>
                      </a:r>
                      <a:endParaRPr lang="en-GB" sz="700" b="0" i="0" u="none" strike="noStrike" noProof="0"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56882491"/>
                  </a:ext>
                </a:extLst>
              </a:tr>
              <a:tr h="212771">
                <a:tc>
                  <a:txBody>
                    <a:bodyPr/>
                    <a:lstStyle/>
                    <a:p>
                      <a:pPr algn="l" fontAlgn="b"/>
                      <a:r>
                        <a:rPr lang="en-GB" sz="700" u="none" strike="noStrike" noProof="0" dirty="0">
                          <a:effectLst/>
                          <a:latin typeface="Arial" panose="020B0604020202020204" pitchFamily="34" charset="0"/>
                          <a:cs typeface="Arial" panose="020B0604020202020204" pitchFamily="34" charset="0"/>
                        </a:rPr>
                        <a:t>Other Service Activities</a:t>
                      </a:r>
                      <a:endParaRPr lang="en-GB" sz="700" b="0" i="0" u="none" strike="noStrike" noProof="0" dirty="0">
                        <a:solidFill>
                          <a:srgbClr val="000000"/>
                        </a:solidFill>
                        <a:effectLst/>
                        <a:latin typeface="Arial" panose="020B0604020202020204" pitchFamily="34" charset="0"/>
                        <a:cs typeface="Arial" panose="020B0604020202020204" pitchFamily="34" charset="0"/>
                      </a:endParaRPr>
                    </a:p>
                  </a:txBody>
                  <a:tcPr marL="72000" marR="72000"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b"/>
                      <a:r>
                        <a:rPr lang="en-GB" sz="700" u="none" strike="noStrike" noProof="0" dirty="0">
                          <a:effectLst/>
                          <a:latin typeface="Arial" panose="020B0604020202020204" pitchFamily="34" charset="0"/>
                          <a:cs typeface="Arial" panose="020B0604020202020204" pitchFamily="34" charset="0"/>
                        </a:rPr>
                        <a:t>42</a:t>
                      </a:r>
                      <a:endParaRPr lang="en-GB" sz="700" b="0" i="0" u="none" strike="noStrike" noProof="0"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53018582"/>
                  </a:ext>
                </a:extLst>
              </a:tr>
              <a:tr h="248944">
                <a:tc>
                  <a:txBody>
                    <a:bodyPr/>
                    <a:lstStyle/>
                    <a:p>
                      <a:pPr algn="l" fontAlgn="b"/>
                      <a:r>
                        <a:rPr lang="en-GB" sz="700" u="none" strike="noStrike" noProof="0" dirty="0">
                          <a:effectLst/>
                          <a:latin typeface="Arial" panose="020B0604020202020204" pitchFamily="34" charset="0"/>
                          <a:cs typeface="Arial" panose="020B0604020202020204" pitchFamily="34" charset="0"/>
                        </a:rPr>
                        <a:t>Professional, Scientific </a:t>
                      </a:r>
                      <a:br>
                        <a:rPr lang="en-GB" sz="700" u="none" strike="noStrike" noProof="0" dirty="0">
                          <a:effectLst/>
                          <a:latin typeface="Arial" panose="020B0604020202020204" pitchFamily="34" charset="0"/>
                          <a:cs typeface="Arial" panose="020B0604020202020204" pitchFamily="34" charset="0"/>
                        </a:rPr>
                      </a:br>
                      <a:r>
                        <a:rPr lang="en-GB" sz="700" u="none" strike="noStrike" noProof="0" dirty="0">
                          <a:effectLst/>
                          <a:latin typeface="Arial" panose="020B0604020202020204" pitchFamily="34" charset="0"/>
                          <a:cs typeface="Arial" panose="020B0604020202020204" pitchFamily="34" charset="0"/>
                        </a:rPr>
                        <a:t>and Technical Activities</a:t>
                      </a:r>
                      <a:endParaRPr lang="en-GB" sz="700" b="0" i="0" u="none" strike="noStrike" noProof="0" dirty="0">
                        <a:solidFill>
                          <a:srgbClr val="000000"/>
                        </a:solidFill>
                        <a:effectLst/>
                        <a:latin typeface="Arial" panose="020B0604020202020204" pitchFamily="34" charset="0"/>
                        <a:cs typeface="Arial" panose="020B0604020202020204" pitchFamily="34" charset="0"/>
                      </a:endParaRPr>
                    </a:p>
                  </a:txBody>
                  <a:tcPr marL="72000" marR="72000"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b"/>
                      <a:r>
                        <a:rPr lang="en-GB" sz="700" u="none" strike="noStrike" noProof="0" dirty="0">
                          <a:effectLst/>
                          <a:latin typeface="Arial" panose="020B0604020202020204" pitchFamily="34" charset="0"/>
                          <a:cs typeface="Arial" panose="020B0604020202020204" pitchFamily="34" charset="0"/>
                        </a:rPr>
                        <a:t>46</a:t>
                      </a:r>
                      <a:endParaRPr lang="en-GB" sz="700" b="0" i="0" u="none" strike="noStrike" noProof="0"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61283480"/>
                  </a:ext>
                </a:extLst>
              </a:tr>
              <a:tr h="212771">
                <a:tc>
                  <a:txBody>
                    <a:bodyPr/>
                    <a:lstStyle/>
                    <a:p>
                      <a:pPr algn="l" fontAlgn="b"/>
                      <a:r>
                        <a:rPr lang="en-GB" sz="700" u="none" strike="noStrike" noProof="0" dirty="0">
                          <a:effectLst/>
                          <a:latin typeface="Arial" panose="020B0604020202020204" pitchFamily="34" charset="0"/>
                          <a:cs typeface="Arial" panose="020B0604020202020204" pitchFamily="34" charset="0"/>
                        </a:rPr>
                        <a:t>Mining and Quarrying</a:t>
                      </a:r>
                      <a:endParaRPr lang="en-GB" sz="700" b="0" i="0" u="none" strike="noStrike" noProof="0" dirty="0">
                        <a:solidFill>
                          <a:srgbClr val="000000"/>
                        </a:solidFill>
                        <a:effectLst/>
                        <a:latin typeface="Arial" panose="020B0604020202020204" pitchFamily="34" charset="0"/>
                        <a:cs typeface="Arial" panose="020B0604020202020204" pitchFamily="34" charset="0"/>
                      </a:endParaRPr>
                    </a:p>
                  </a:txBody>
                  <a:tcPr marL="72000" marR="72000"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b"/>
                      <a:r>
                        <a:rPr lang="en-GB" sz="700" u="none" strike="noStrike" noProof="0" dirty="0">
                          <a:effectLst/>
                          <a:latin typeface="Arial" panose="020B0604020202020204" pitchFamily="34" charset="0"/>
                          <a:cs typeface="Arial" panose="020B0604020202020204" pitchFamily="34" charset="0"/>
                        </a:rPr>
                        <a:t>47</a:t>
                      </a:r>
                      <a:endParaRPr lang="en-GB" sz="700" b="0" i="0" u="none" strike="noStrike" noProof="0"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76546691"/>
                  </a:ext>
                </a:extLst>
              </a:tr>
              <a:tr h="248944">
                <a:tc>
                  <a:txBody>
                    <a:bodyPr/>
                    <a:lstStyle/>
                    <a:p>
                      <a:pPr algn="l" fontAlgn="b"/>
                      <a:r>
                        <a:rPr lang="en-GB" sz="700" u="none" strike="noStrike" noProof="0" dirty="0">
                          <a:effectLst/>
                          <a:latin typeface="Arial" panose="020B0604020202020204" pitchFamily="34" charset="0"/>
                          <a:cs typeface="Arial" panose="020B0604020202020204" pitchFamily="34" charset="0"/>
                        </a:rPr>
                        <a:t>Accommodation and </a:t>
                      </a:r>
                      <a:br>
                        <a:rPr lang="en-GB" sz="700" u="none" strike="noStrike" noProof="0" dirty="0">
                          <a:effectLst/>
                          <a:latin typeface="Arial" panose="020B0604020202020204" pitchFamily="34" charset="0"/>
                          <a:cs typeface="Arial" panose="020B0604020202020204" pitchFamily="34" charset="0"/>
                        </a:rPr>
                      </a:br>
                      <a:r>
                        <a:rPr lang="en-GB" sz="700" u="none" strike="noStrike" noProof="0" dirty="0">
                          <a:effectLst/>
                          <a:latin typeface="Arial" panose="020B0604020202020204" pitchFamily="34" charset="0"/>
                          <a:cs typeface="Arial" panose="020B0604020202020204" pitchFamily="34" charset="0"/>
                        </a:rPr>
                        <a:t>Food Service Activities</a:t>
                      </a:r>
                      <a:endParaRPr lang="en-GB" sz="700" b="0" i="0" u="none" strike="noStrike" noProof="0" dirty="0">
                        <a:solidFill>
                          <a:srgbClr val="000000"/>
                        </a:solidFill>
                        <a:effectLst/>
                        <a:latin typeface="Arial" panose="020B0604020202020204" pitchFamily="34" charset="0"/>
                        <a:cs typeface="Arial" panose="020B0604020202020204" pitchFamily="34" charset="0"/>
                      </a:endParaRPr>
                    </a:p>
                  </a:txBody>
                  <a:tcPr marL="72000" marR="72000"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b"/>
                      <a:r>
                        <a:rPr lang="en-GB" sz="700" u="none" strike="noStrike" noProof="0" dirty="0">
                          <a:effectLst/>
                          <a:latin typeface="Arial" panose="020B0604020202020204" pitchFamily="34" charset="0"/>
                          <a:cs typeface="Arial" panose="020B0604020202020204" pitchFamily="34" charset="0"/>
                        </a:rPr>
                        <a:t>47</a:t>
                      </a:r>
                      <a:endParaRPr lang="en-GB" sz="700" b="0" i="0" u="none" strike="noStrike" noProof="0"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15101995"/>
                  </a:ext>
                </a:extLst>
              </a:tr>
              <a:tr h="212771">
                <a:tc>
                  <a:txBody>
                    <a:bodyPr/>
                    <a:lstStyle/>
                    <a:p>
                      <a:pPr algn="l" fontAlgn="b"/>
                      <a:r>
                        <a:rPr lang="en-GB" sz="700" u="none" strike="noStrike" noProof="0" dirty="0">
                          <a:effectLst/>
                          <a:latin typeface="Arial" panose="020B0604020202020204" pitchFamily="34" charset="0"/>
                          <a:cs typeface="Arial" panose="020B0604020202020204" pitchFamily="34" charset="0"/>
                        </a:rPr>
                        <a:t>Education</a:t>
                      </a:r>
                      <a:endParaRPr lang="en-GB" sz="700" b="0" i="0" u="none" strike="noStrike" noProof="0" dirty="0">
                        <a:solidFill>
                          <a:srgbClr val="000000"/>
                        </a:solidFill>
                        <a:effectLst/>
                        <a:latin typeface="Arial" panose="020B0604020202020204" pitchFamily="34" charset="0"/>
                        <a:cs typeface="Arial" panose="020B0604020202020204" pitchFamily="34" charset="0"/>
                      </a:endParaRPr>
                    </a:p>
                  </a:txBody>
                  <a:tcPr marL="72000" marR="72000"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b"/>
                      <a:r>
                        <a:rPr lang="en-GB" sz="700" u="none" strike="noStrike" noProof="0" dirty="0">
                          <a:effectLst/>
                          <a:latin typeface="Arial" panose="020B0604020202020204" pitchFamily="34" charset="0"/>
                          <a:cs typeface="Arial" panose="020B0604020202020204" pitchFamily="34" charset="0"/>
                        </a:rPr>
                        <a:t>47</a:t>
                      </a:r>
                      <a:endParaRPr lang="en-GB" sz="700" b="0" i="0" u="none" strike="noStrike" noProof="0"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22326018"/>
                  </a:ext>
                </a:extLst>
              </a:tr>
              <a:tr h="248944">
                <a:tc>
                  <a:txBody>
                    <a:bodyPr/>
                    <a:lstStyle/>
                    <a:p>
                      <a:pPr algn="l" fontAlgn="b"/>
                      <a:r>
                        <a:rPr lang="en-GB" sz="700" u="none" strike="noStrike" noProof="0" dirty="0">
                          <a:effectLst/>
                          <a:latin typeface="Arial" panose="020B0604020202020204" pitchFamily="34" charset="0"/>
                          <a:cs typeface="Arial" panose="020B0604020202020204" pitchFamily="34" charset="0"/>
                        </a:rPr>
                        <a:t>Public Administration and Defence; Compulsory Social Security</a:t>
                      </a:r>
                      <a:endParaRPr lang="en-GB" sz="700" b="0" i="0" u="none" strike="noStrike" noProof="0" dirty="0">
                        <a:solidFill>
                          <a:srgbClr val="000000"/>
                        </a:solidFill>
                        <a:effectLst/>
                        <a:latin typeface="Arial" panose="020B0604020202020204" pitchFamily="34" charset="0"/>
                        <a:cs typeface="Arial" panose="020B0604020202020204" pitchFamily="34" charset="0"/>
                      </a:endParaRPr>
                    </a:p>
                  </a:txBody>
                  <a:tcPr marL="72000" marR="72000"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b"/>
                      <a:r>
                        <a:rPr lang="en-GB" sz="700" u="none" strike="noStrike" noProof="0" dirty="0">
                          <a:effectLst/>
                          <a:latin typeface="Arial" panose="020B0604020202020204" pitchFamily="34" charset="0"/>
                          <a:cs typeface="Arial" panose="020B0604020202020204" pitchFamily="34" charset="0"/>
                        </a:rPr>
                        <a:t>48</a:t>
                      </a:r>
                      <a:endParaRPr lang="en-GB" sz="700" b="0" i="0" u="none" strike="noStrike" noProof="0"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7160442"/>
                  </a:ext>
                </a:extLst>
              </a:tr>
              <a:tr h="248944">
                <a:tc>
                  <a:txBody>
                    <a:bodyPr/>
                    <a:lstStyle/>
                    <a:p>
                      <a:pPr algn="l" fontAlgn="b"/>
                      <a:r>
                        <a:rPr lang="en-GB" sz="700" u="none" strike="noStrike" noProof="0" dirty="0">
                          <a:effectLst/>
                          <a:latin typeface="Arial" panose="020B0604020202020204" pitchFamily="34" charset="0"/>
                          <a:cs typeface="Arial" panose="020B0604020202020204" pitchFamily="34" charset="0"/>
                        </a:rPr>
                        <a:t>Wholesale and Retail Trade; </a:t>
                      </a:r>
                      <a:br>
                        <a:rPr lang="en-GB" sz="700" u="none" strike="noStrike" noProof="0" dirty="0">
                          <a:effectLst/>
                          <a:latin typeface="Arial" panose="020B0604020202020204" pitchFamily="34" charset="0"/>
                          <a:cs typeface="Arial" panose="020B0604020202020204" pitchFamily="34" charset="0"/>
                        </a:rPr>
                      </a:br>
                      <a:r>
                        <a:rPr lang="en-GB" sz="700" u="none" strike="noStrike" noProof="0" dirty="0">
                          <a:effectLst/>
                          <a:latin typeface="Arial" panose="020B0604020202020204" pitchFamily="34" charset="0"/>
                          <a:cs typeface="Arial" panose="020B0604020202020204" pitchFamily="34" charset="0"/>
                        </a:rPr>
                        <a:t>Repair of Motor Vehicles and Motorcycles</a:t>
                      </a:r>
                      <a:endParaRPr lang="en-GB" sz="700" b="0" i="0" u="none" strike="noStrike" noProof="0" dirty="0">
                        <a:solidFill>
                          <a:srgbClr val="000000"/>
                        </a:solidFill>
                        <a:effectLst/>
                        <a:latin typeface="Arial" panose="020B0604020202020204" pitchFamily="34" charset="0"/>
                        <a:cs typeface="Arial" panose="020B0604020202020204" pitchFamily="34" charset="0"/>
                      </a:endParaRPr>
                    </a:p>
                  </a:txBody>
                  <a:tcPr marL="72000" marR="72000"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b"/>
                      <a:r>
                        <a:rPr lang="en-GB" sz="700" u="none" strike="noStrike" noProof="0" dirty="0">
                          <a:effectLst/>
                          <a:latin typeface="Arial" panose="020B0604020202020204" pitchFamily="34" charset="0"/>
                          <a:cs typeface="Arial" panose="020B0604020202020204" pitchFamily="34" charset="0"/>
                        </a:rPr>
                        <a:t>48</a:t>
                      </a:r>
                      <a:endParaRPr lang="en-GB" sz="700" b="0" i="0" u="none" strike="noStrike" noProof="0"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21131873"/>
                  </a:ext>
                </a:extLst>
              </a:tr>
              <a:tr h="212771">
                <a:tc>
                  <a:txBody>
                    <a:bodyPr/>
                    <a:lstStyle/>
                    <a:p>
                      <a:pPr algn="l" fontAlgn="b"/>
                      <a:r>
                        <a:rPr lang="en-GB" sz="700" u="none" strike="noStrike" noProof="0" dirty="0">
                          <a:effectLst/>
                          <a:latin typeface="Arial" panose="020B0604020202020204" pitchFamily="34" charset="0"/>
                          <a:cs typeface="Arial" panose="020B0604020202020204" pitchFamily="34" charset="0"/>
                        </a:rPr>
                        <a:t>Arts, Entertainment and Recreation</a:t>
                      </a:r>
                      <a:endParaRPr lang="en-GB" sz="700" b="0" i="0" u="none" strike="noStrike" noProof="0" dirty="0">
                        <a:solidFill>
                          <a:srgbClr val="000000"/>
                        </a:solidFill>
                        <a:effectLst/>
                        <a:latin typeface="Arial" panose="020B0604020202020204" pitchFamily="34" charset="0"/>
                        <a:cs typeface="Arial" panose="020B0604020202020204" pitchFamily="34" charset="0"/>
                      </a:endParaRPr>
                    </a:p>
                  </a:txBody>
                  <a:tcPr marL="72000" marR="72000"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pPr algn="ctr" fontAlgn="b"/>
                      <a:r>
                        <a:rPr lang="en-GB" sz="700" u="none" strike="noStrike" noProof="0" dirty="0">
                          <a:effectLst/>
                          <a:latin typeface="Arial" panose="020B0604020202020204" pitchFamily="34" charset="0"/>
                          <a:cs typeface="Arial" panose="020B0604020202020204" pitchFamily="34" charset="0"/>
                        </a:rPr>
                        <a:t>49</a:t>
                      </a:r>
                      <a:endParaRPr lang="en-GB" sz="700" b="0" i="0" u="none" strike="noStrike" noProof="0" dirty="0">
                        <a:solidFill>
                          <a:srgbClr val="000000"/>
                        </a:solidFill>
                        <a:effectLst/>
                        <a:latin typeface="Arial" panose="020B0604020202020204" pitchFamily="34" charset="0"/>
                        <a:cs typeface="Arial" panose="020B0604020202020204" pitchFamily="34" charset="0"/>
                      </a:endParaRPr>
                    </a:p>
                  </a:txBody>
                  <a:tcPr marL="9525" marR="9525" marT="9525"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35890737"/>
                  </a:ext>
                </a:extLst>
              </a:tr>
            </a:tbl>
          </a:graphicData>
        </a:graphic>
      </p:graphicFrame>
    </p:spTree>
    <p:extLst>
      <p:ext uri="{BB962C8B-B14F-4D97-AF65-F5344CB8AC3E}">
        <p14:creationId xmlns:p14="http://schemas.microsoft.com/office/powerpoint/2010/main" val="1340854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4">
            <a:extLst>
              <a:ext uri="{FF2B5EF4-FFF2-40B4-BE49-F238E27FC236}">
                <a16:creationId xmlns:a16="http://schemas.microsoft.com/office/drawing/2014/main" id="{7911435A-842B-AA5A-21B8-28C2B0F30BA6}"/>
              </a:ext>
            </a:extLst>
          </p:cNvPr>
          <p:cNvSpPr txBox="1"/>
          <p:nvPr/>
        </p:nvSpPr>
        <p:spPr>
          <a:xfrm>
            <a:off x="569075" y="856804"/>
            <a:ext cx="6472356" cy="320601"/>
          </a:xfrm>
          <a:prstGeom prst="rect">
            <a:avLst/>
          </a:prstGeom>
        </p:spPr>
        <p:txBody>
          <a:bodyPr vert="horz" wrap="square" lIns="0" tIns="12700" rIns="0" bIns="0" rtlCol="0">
            <a:spAutoFit/>
          </a:bodyPr>
          <a:lstStyle/>
          <a:p>
            <a:pPr marL="12700" marR="5080" algn="just">
              <a:lnSpc>
                <a:spcPct val="100000"/>
              </a:lnSpc>
              <a:spcBef>
                <a:spcPts val="100"/>
              </a:spcBef>
            </a:pPr>
            <a:r>
              <a:rPr lang="en-GB" sz="1000" noProof="0" dirty="0">
                <a:latin typeface="Arial"/>
                <a:cs typeface="Arial"/>
              </a:rPr>
              <a:t>40%</a:t>
            </a:r>
            <a:r>
              <a:rPr lang="en-GB" sz="1000" spc="-45" noProof="0" dirty="0">
                <a:latin typeface="Arial"/>
                <a:cs typeface="Arial"/>
              </a:rPr>
              <a:t> </a:t>
            </a:r>
            <a:r>
              <a:rPr lang="en-GB" sz="1000" noProof="0" dirty="0">
                <a:latin typeface="Arial"/>
                <a:cs typeface="Arial"/>
              </a:rPr>
              <a:t>of</a:t>
            </a:r>
            <a:r>
              <a:rPr lang="en-GB" sz="1000" spc="-45" noProof="0" dirty="0">
                <a:latin typeface="Arial"/>
                <a:cs typeface="Arial"/>
              </a:rPr>
              <a:t> </a:t>
            </a:r>
            <a:r>
              <a:rPr lang="en-GB" sz="1000" spc="-10" noProof="0" dirty="0">
                <a:latin typeface="Arial"/>
                <a:cs typeface="Arial"/>
              </a:rPr>
              <a:t>workplaces</a:t>
            </a:r>
            <a:r>
              <a:rPr lang="en-GB" sz="1000" spc="-40" noProof="0" dirty="0">
                <a:latin typeface="Arial"/>
                <a:cs typeface="Arial"/>
              </a:rPr>
              <a:t> </a:t>
            </a:r>
            <a:r>
              <a:rPr lang="en-GB" sz="1000" noProof="0" dirty="0">
                <a:latin typeface="Arial"/>
                <a:cs typeface="Arial"/>
              </a:rPr>
              <a:t>find</a:t>
            </a:r>
            <a:r>
              <a:rPr lang="en-GB" sz="1000" spc="-45" noProof="0" dirty="0">
                <a:latin typeface="Arial"/>
                <a:cs typeface="Arial"/>
              </a:rPr>
              <a:t> </a:t>
            </a:r>
            <a:r>
              <a:rPr lang="en-GB" sz="1000" spc="-10" noProof="0" dirty="0">
                <a:latin typeface="Arial"/>
                <a:cs typeface="Arial"/>
              </a:rPr>
              <a:t>legal</a:t>
            </a:r>
            <a:r>
              <a:rPr lang="en-GB" sz="1000" spc="-40" noProof="0" dirty="0">
                <a:latin typeface="Arial"/>
                <a:cs typeface="Arial"/>
              </a:rPr>
              <a:t> </a:t>
            </a:r>
            <a:r>
              <a:rPr lang="en-GB" sz="1000" noProof="0" dirty="0">
                <a:latin typeface="Arial"/>
                <a:cs typeface="Arial"/>
              </a:rPr>
              <a:t>obligations</a:t>
            </a:r>
            <a:r>
              <a:rPr lang="en-GB" sz="1000" spc="-45" noProof="0" dirty="0">
                <a:latin typeface="Arial"/>
                <a:cs typeface="Arial"/>
              </a:rPr>
              <a:t> </a:t>
            </a:r>
            <a:r>
              <a:rPr lang="en-GB" sz="1000" noProof="0" dirty="0">
                <a:latin typeface="Arial"/>
                <a:cs typeface="Arial"/>
              </a:rPr>
              <a:t>a</a:t>
            </a:r>
            <a:r>
              <a:rPr lang="en-GB" sz="1000" spc="-45" noProof="0" dirty="0">
                <a:latin typeface="Arial"/>
                <a:cs typeface="Arial"/>
              </a:rPr>
              <a:t> </a:t>
            </a:r>
            <a:r>
              <a:rPr lang="en-GB" sz="1000" noProof="0" dirty="0">
                <a:latin typeface="Arial"/>
                <a:cs typeface="Arial"/>
              </a:rPr>
              <a:t>major</a:t>
            </a:r>
            <a:r>
              <a:rPr lang="en-GB" sz="1000" spc="-40" noProof="0" dirty="0">
                <a:latin typeface="Arial"/>
                <a:cs typeface="Arial"/>
              </a:rPr>
              <a:t> </a:t>
            </a:r>
            <a:r>
              <a:rPr lang="en-GB" sz="1000" dirty="0">
                <a:cs typeface="Arial"/>
              </a:rPr>
              <a:t>challenge for </a:t>
            </a:r>
            <a:r>
              <a:rPr lang="en-GB" sz="1000" noProof="0" dirty="0">
                <a:latin typeface="Arial"/>
                <a:cs typeface="Arial"/>
              </a:rPr>
              <a:t>OSH</a:t>
            </a:r>
            <a:r>
              <a:rPr lang="en-GB" sz="1000" spc="-45" noProof="0" dirty="0">
                <a:latin typeface="Arial"/>
                <a:cs typeface="Arial"/>
              </a:rPr>
              <a:t> </a:t>
            </a:r>
            <a:r>
              <a:rPr lang="en-GB" sz="1000" noProof="0" dirty="0">
                <a:latin typeface="Arial"/>
                <a:cs typeface="Arial"/>
              </a:rPr>
              <a:t>management,</a:t>
            </a:r>
            <a:r>
              <a:rPr lang="en-GB" sz="1000" spc="-45" noProof="0" dirty="0">
                <a:latin typeface="Arial"/>
                <a:cs typeface="Arial"/>
              </a:rPr>
              <a:t> </a:t>
            </a:r>
            <a:r>
              <a:rPr lang="en-GB" sz="1000" noProof="0" dirty="0">
                <a:latin typeface="Arial"/>
                <a:cs typeface="Arial"/>
              </a:rPr>
              <a:t>a</a:t>
            </a:r>
            <a:r>
              <a:rPr lang="en-GB" sz="1000" spc="-45" noProof="0" dirty="0">
                <a:latin typeface="Arial"/>
                <a:cs typeface="Arial"/>
              </a:rPr>
              <a:t> stable </a:t>
            </a:r>
            <a:r>
              <a:rPr lang="en-GB" sz="1000" spc="-10" noProof="0" dirty="0">
                <a:latin typeface="Arial"/>
                <a:cs typeface="Arial"/>
              </a:rPr>
              <a:t>figure </a:t>
            </a:r>
            <a:r>
              <a:rPr lang="en-GB" sz="1000" noProof="0" dirty="0">
                <a:latin typeface="Arial"/>
                <a:cs typeface="Arial"/>
              </a:rPr>
              <a:t>but</a:t>
            </a:r>
            <a:r>
              <a:rPr lang="en-GB" sz="1000" spc="145" noProof="0" dirty="0">
                <a:latin typeface="Arial"/>
                <a:cs typeface="Arial"/>
              </a:rPr>
              <a:t> </a:t>
            </a:r>
            <a:r>
              <a:rPr lang="en-GB" sz="1000" noProof="0" dirty="0">
                <a:latin typeface="Arial"/>
                <a:cs typeface="Arial"/>
              </a:rPr>
              <a:t>slightly</a:t>
            </a:r>
            <a:r>
              <a:rPr lang="en-GB" sz="1000" spc="145" noProof="0" dirty="0">
                <a:latin typeface="Arial"/>
                <a:cs typeface="Arial"/>
              </a:rPr>
              <a:t> </a:t>
            </a:r>
            <a:r>
              <a:rPr lang="en-GB" sz="1000" noProof="0" dirty="0">
                <a:latin typeface="Arial"/>
                <a:cs typeface="Arial"/>
              </a:rPr>
              <a:t>declining.</a:t>
            </a:r>
            <a:r>
              <a:rPr lang="en-GB" sz="1000" spc="145" noProof="0" dirty="0">
                <a:latin typeface="Arial"/>
                <a:cs typeface="Arial"/>
              </a:rPr>
              <a:t> </a:t>
            </a:r>
            <a:r>
              <a:rPr lang="en-GB" sz="1000" noProof="0" dirty="0">
                <a:latin typeface="Arial"/>
                <a:cs typeface="Arial"/>
              </a:rPr>
              <a:t>Since</a:t>
            </a:r>
            <a:r>
              <a:rPr lang="en-GB" sz="1000" spc="145" noProof="0" dirty="0">
                <a:latin typeface="Arial"/>
                <a:cs typeface="Arial"/>
              </a:rPr>
              <a:t> </a:t>
            </a:r>
            <a:r>
              <a:rPr lang="en-GB" sz="1000" noProof="0" dirty="0">
                <a:latin typeface="Arial"/>
                <a:cs typeface="Arial"/>
              </a:rPr>
              <a:t>2014,</a:t>
            </a:r>
            <a:r>
              <a:rPr lang="en-GB" sz="1000" spc="145" noProof="0" dirty="0">
                <a:latin typeface="Arial"/>
                <a:cs typeface="Arial"/>
              </a:rPr>
              <a:t> </a:t>
            </a:r>
            <a:r>
              <a:rPr lang="en-GB" sz="1000" noProof="0" dirty="0">
                <a:latin typeface="Arial"/>
                <a:cs typeface="Arial"/>
              </a:rPr>
              <a:t>financial</a:t>
            </a:r>
            <a:r>
              <a:rPr lang="en-GB" sz="1000" spc="145" noProof="0" dirty="0">
                <a:latin typeface="Arial"/>
                <a:cs typeface="Arial"/>
              </a:rPr>
              <a:t> </a:t>
            </a:r>
            <a:r>
              <a:rPr lang="en-GB" sz="1000" noProof="0" dirty="0">
                <a:latin typeface="Arial"/>
                <a:cs typeface="Arial"/>
              </a:rPr>
              <a:t>constraints</a:t>
            </a:r>
            <a:r>
              <a:rPr lang="en-GB" sz="1000" spc="140" noProof="0" dirty="0">
                <a:latin typeface="Arial"/>
                <a:cs typeface="Arial"/>
              </a:rPr>
              <a:t> </a:t>
            </a:r>
            <a:r>
              <a:rPr lang="en-GB" sz="1000" noProof="0" dirty="0">
                <a:latin typeface="Arial"/>
                <a:cs typeface="Arial"/>
              </a:rPr>
              <a:t>have</a:t>
            </a:r>
            <a:r>
              <a:rPr lang="en-GB" sz="1000" spc="145" noProof="0" dirty="0">
                <a:latin typeface="Arial"/>
                <a:cs typeface="Arial"/>
              </a:rPr>
              <a:t> </a:t>
            </a:r>
            <a:r>
              <a:rPr lang="en-GB" sz="1000" noProof="0" dirty="0">
                <a:latin typeface="Arial"/>
                <a:cs typeface="Arial"/>
              </a:rPr>
              <a:t>seen</a:t>
            </a:r>
            <a:r>
              <a:rPr lang="en-GB" sz="1000" spc="145" noProof="0" dirty="0">
                <a:latin typeface="Arial"/>
                <a:cs typeface="Arial"/>
              </a:rPr>
              <a:t> </a:t>
            </a:r>
            <a:r>
              <a:rPr lang="en-GB" sz="1000" spc="-25" noProof="0" dirty="0">
                <a:latin typeface="Arial"/>
                <a:cs typeface="Arial"/>
              </a:rPr>
              <a:t>the </a:t>
            </a:r>
            <a:r>
              <a:rPr lang="en-GB" sz="1000" noProof="0" dirty="0">
                <a:latin typeface="Arial"/>
                <a:cs typeface="Arial"/>
              </a:rPr>
              <a:t>biggest </a:t>
            </a:r>
            <a:r>
              <a:rPr lang="en-GB" sz="1000" spc="-10" noProof="0" dirty="0">
                <a:latin typeface="Arial"/>
                <a:cs typeface="Arial"/>
              </a:rPr>
              <a:t>drop whereas lack of time or staff has increased.</a:t>
            </a:r>
            <a:endParaRPr lang="en-GB" sz="1000" noProof="0" dirty="0">
              <a:latin typeface="Arial"/>
              <a:cs typeface="Arial"/>
            </a:endParaRPr>
          </a:p>
        </p:txBody>
      </p:sp>
      <p:sp>
        <p:nvSpPr>
          <p:cNvPr id="132" name="Titolo 1">
            <a:extLst>
              <a:ext uri="{FF2B5EF4-FFF2-40B4-BE49-F238E27FC236}">
                <a16:creationId xmlns:a16="http://schemas.microsoft.com/office/drawing/2014/main" id="{45334F65-82DB-663A-77B7-F71DC563715E}"/>
              </a:ext>
            </a:extLst>
          </p:cNvPr>
          <p:cNvSpPr txBox="1">
            <a:spLocks/>
          </p:cNvSpPr>
          <p:nvPr/>
        </p:nvSpPr>
        <p:spPr>
          <a:xfrm>
            <a:off x="450001" y="135000"/>
            <a:ext cx="8082439" cy="367200"/>
          </a:xfrm>
          <a:prstGeom prst="rect">
            <a:avLst/>
          </a:prstGeom>
        </p:spPr>
        <p:txBody>
          <a:bodyPr vert="horz" lIns="91440" tIns="45720" rIns="91440" bIns="45720" rtlCol="0" anchor="ctr">
            <a:noAutofit/>
          </a:bodyPr>
          <a:lstStyle>
            <a:lvl1pPr algn="l" defTabSz="342900" rtl="0" eaLnBrk="1" latinLnBrk="0" hangingPunct="1">
              <a:spcBef>
                <a:spcPct val="0"/>
              </a:spcBef>
              <a:buNone/>
              <a:defRPr sz="180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pc="-10" noProof="0" dirty="0"/>
              <a:t>Major</a:t>
            </a:r>
            <a:r>
              <a:rPr lang="en-GB" spc="-55" noProof="0" dirty="0"/>
              <a:t> </a:t>
            </a:r>
            <a:r>
              <a:rPr lang="en-GB" spc="-20" noProof="0" dirty="0"/>
              <a:t>difficulties</a:t>
            </a:r>
            <a:r>
              <a:rPr lang="en-GB" spc="-45" noProof="0" dirty="0"/>
              <a:t> </a:t>
            </a:r>
            <a:r>
              <a:rPr lang="en-GB" noProof="0" dirty="0"/>
              <a:t>in</a:t>
            </a:r>
            <a:r>
              <a:rPr lang="en-GB" spc="-45" noProof="0" dirty="0"/>
              <a:t> </a:t>
            </a:r>
            <a:r>
              <a:rPr lang="en-GB" spc="-10" noProof="0" dirty="0"/>
              <a:t>addressing</a:t>
            </a:r>
            <a:r>
              <a:rPr lang="en-GB" spc="-45" noProof="0" dirty="0"/>
              <a:t> </a:t>
            </a:r>
            <a:r>
              <a:rPr lang="en-GB" spc="-10" noProof="0" dirty="0"/>
              <a:t>health</a:t>
            </a:r>
            <a:r>
              <a:rPr lang="en-GB" spc="-45" noProof="0" dirty="0"/>
              <a:t> </a:t>
            </a:r>
            <a:r>
              <a:rPr lang="en-GB" noProof="0" dirty="0"/>
              <a:t>and</a:t>
            </a:r>
            <a:r>
              <a:rPr lang="en-GB" spc="-40" noProof="0" dirty="0"/>
              <a:t> </a:t>
            </a:r>
            <a:r>
              <a:rPr lang="en-GB" spc="-10" noProof="0" dirty="0"/>
              <a:t>safety </a:t>
            </a:r>
          </a:p>
          <a:p>
            <a:r>
              <a:rPr lang="en-GB" sz="1600" spc="-25" dirty="0"/>
              <a:t>% share of</a:t>
            </a:r>
            <a:r>
              <a:rPr lang="en-GB" sz="1600" spc="-60" noProof="0" dirty="0"/>
              <a:t> </a:t>
            </a:r>
            <a:r>
              <a:rPr lang="en-GB" sz="1600" spc="-10" noProof="0" dirty="0"/>
              <a:t>workplaces,</a:t>
            </a:r>
            <a:r>
              <a:rPr lang="en-GB" sz="1600" spc="-60" noProof="0" dirty="0"/>
              <a:t> </a:t>
            </a:r>
            <a:r>
              <a:rPr lang="en-GB" sz="1600" spc="-30" noProof="0" dirty="0"/>
              <a:t>EU-</a:t>
            </a:r>
            <a:r>
              <a:rPr lang="en-GB" sz="1600" spc="-25" noProof="0" dirty="0"/>
              <a:t>27</a:t>
            </a:r>
            <a:r>
              <a:rPr lang="en-GB" sz="1600" spc="-25" dirty="0"/>
              <a:t> (</a:t>
            </a:r>
            <a:r>
              <a:rPr lang="en-GB" sz="1600" spc="-25" noProof="0" dirty="0"/>
              <a:t>2014-2019-2024)</a:t>
            </a:r>
            <a:endParaRPr lang="en-GB" sz="1600" noProof="0" dirty="0"/>
          </a:p>
        </p:txBody>
      </p:sp>
      <p:grpSp>
        <p:nvGrpSpPr>
          <p:cNvPr id="2" name="Gruppo 1">
            <a:extLst>
              <a:ext uri="{FF2B5EF4-FFF2-40B4-BE49-F238E27FC236}">
                <a16:creationId xmlns:a16="http://schemas.microsoft.com/office/drawing/2014/main" id="{8CF957A5-1FBD-E080-9746-00280AB05CBD}"/>
              </a:ext>
            </a:extLst>
          </p:cNvPr>
          <p:cNvGrpSpPr/>
          <p:nvPr/>
        </p:nvGrpSpPr>
        <p:grpSpPr>
          <a:xfrm>
            <a:off x="539552" y="1491236"/>
            <a:ext cx="7632848" cy="2710388"/>
            <a:chOff x="517588" y="1713768"/>
            <a:chExt cx="7632848" cy="2710388"/>
          </a:xfrm>
        </p:grpSpPr>
        <p:sp>
          <p:nvSpPr>
            <p:cNvPr id="3" name="object 70">
              <a:extLst>
                <a:ext uri="{FF2B5EF4-FFF2-40B4-BE49-F238E27FC236}">
                  <a16:creationId xmlns:a16="http://schemas.microsoft.com/office/drawing/2014/main" id="{E34DDB0D-E555-0F14-B749-3C76ECBDA6C9}"/>
                </a:ext>
              </a:extLst>
            </p:cNvPr>
            <p:cNvSpPr txBox="1"/>
            <p:nvPr/>
          </p:nvSpPr>
          <p:spPr>
            <a:xfrm>
              <a:off x="517588" y="1713768"/>
              <a:ext cx="144016" cy="105157"/>
            </a:xfrm>
            <a:prstGeom prst="rect">
              <a:avLst/>
            </a:prstGeom>
          </p:spPr>
          <p:txBody>
            <a:bodyPr vert="horz" wrap="square" lIns="0" tIns="12700" rIns="0" bIns="0" rtlCol="0">
              <a:spAutoFit/>
            </a:bodyPr>
            <a:lstStyle/>
            <a:p>
              <a:pPr marL="12700">
                <a:lnSpc>
                  <a:spcPct val="100000"/>
                </a:lnSpc>
                <a:spcBef>
                  <a:spcPts val="100"/>
                </a:spcBef>
              </a:pPr>
              <a:r>
                <a:rPr lang="en-GB" sz="600" spc="-25" noProof="0" dirty="0">
                  <a:solidFill>
                    <a:srgbClr val="666666"/>
                  </a:solidFill>
                  <a:latin typeface="Arial"/>
                  <a:cs typeface="Arial"/>
                </a:rPr>
                <a:t>100</a:t>
              </a:r>
              <a:endParaRPr lang="en-GB" sz="600" noProof="0" dirty="0">
                <a:latin typeface="Arial"/>
                <a:cs typeface="Arial"/>
              </a:endParaRPr>
            </a:p>
          </p:txBody>
        </p:sp>
        <p:sp>
          <p:nvSpPr>
            <p:cNvPr id="5" name="object 118">
              <a:extLst>
                <a:ext uri="{FF2B5EF4-FFF2-40B4-BE49-F238E27FC236}">
                  <a16:creationId xmlns:a16="http://schemas.microsoft.com/office/drawing/2014/main" id="{B2B8A4A0-349E-96D5-B4C4-B97D85382095}"/>
                </a:ext>
              </a:extLst>
            </p:cNvPr>
            <p:cNvSpPr txBox="1"/>
            <p:nvPr/>
          </p:nvSpPr>
          <p:spPr>
            <a:xfrm>
              <a:off x="723849" y="4162434"/>
              <a:ext cx="1017905" cy="261620"/>
            </a:xfrm>
            <a:prstGeom prst="rect">
              <a:avLst/>
            </a:prstGeom>
          </p:spPr>
          <p:txBody>
            <a:bodyPr vert="horz" wrap="square" lIns="0" tIns="22860" rIns="0" bIns="0" rtlCol="0">
              <a:spAutoFit/>
            </a:bodyPr>
            <a:lstStyle/>
            <a:p>
              <a:pPr marL="276860" marR="5080" indent="-264795">
                <a:lnSpc>
                  <a:spcPts val="900"/>
                </a:lnSpc>
                <a:spcBef>
                  <a:spcPts val="180"/>
                </a:spcBef>
              </a:pPr>
              <a:r>
                <a:rPr lang="en-GB" sz="800" spc="-20" noProof="0" dirty="0">
                  <a:solidFill>
                    <a:srgbClr val="333333"/>
                  </a:solidFill>
                  <a:latin typeface="Arial"/>
                  <a:cs typeface="Arial"/>
                </a:rPr>
                <a:t>The</a:t>
              </a:r>
              <a:r>
                <a:rPr lang="en-GB" sz="800" spc="-25" noProof="0" dirty="0">
                  <a:solidFill>
                    <a:srgbClr val="333333"/>
                  </a:solidFill>
                  <a:latin typeface="Arial"/>
                  <a:cs typeface="Arial"/>
                </a:rPr>
                <a:t> complexity</a:t>
              </a:r>
              <a:r>
                <a:rPr lang="en-GB" sz="800" spc="-20" noProof="0" dirty="0">
                  <a:solidFill>
                    <a:srgbClr val="333333"/>
                  </a:solidFill>
                  <a:latin typeface="Arial"/>
                  <a:cs typeface="Arial"/>
                </a:rPr>
                <a:t> of </a:t>
              </a:r>
              <a:r>
                <a:rPr lang="en-GB" sz="800" spc="-10" noProof="0" dirty="0">
                  <a:solidFill>
                    <a:srgbClr val="333333"/>
                  </a:solidFill>
                  <a:latin typeface="Arial"/>
                  <a:cs typeface="Arial"/>
                </a:rPr>
                <a:t>legal obligations</a:t>
              </a:r>
              <a:endParaRPr lang="en-GB" sz="800" noProof="0" dirty="0">
                <a:latin typeface="Arial"/>
                <a:cs typeface="Arial"/>
              </a:endParaRPr>
            </a:p>
          </p:txBody>
        </p:sp>
        <p:sp>
          <p:nvSpPr>
            <p:cNvPr id="7" name="object 122">
              <a:extLst>
                <a:ext uri="{FF2B5EF4-FFF2-40B4-BE49-F238E27FC236}">
                  <a16:creationId xmlns:a16="http://schemas.microsoft.com/office/drawing/2014/main" id="{D8D4FE14-7C35-9BFE-05D0-06963D1D4936}"/>
                </a:ext>
              </a:extLst>
            </p:cNvPr>
            <p:cNvSpPr txBox="1"/>
            <p:nvPr/>
          </p:nvSpPr>
          <p:spPr>
            <a:xfrm>
              <a:off x="6095542" y="4162536"/>
              <a:ext cx="923925" cy="261620"/>
            </a:xfrm>
            <a:prstGeom prst="rect">
              <a:avLst/>
            </a:prstGeom>
          </p:spPr>
          <p:txBody>
            <a:bodyPr vert="horz" wrap="square" lIns="0" tIns="22860" rIns="0" bIns="0" rtlCol="0">
              <a:spAutoFit/>
            </a:bodyPr>
            <a:lstStyle/>
            <a:p>
              <a:pPr marL="87630" marR="5080" indent="-75565">
                <a:lnSpc>
                  <a:spcPts val="900"/>
                </a:lnSpc>
                <a:spcBef>
                  <a:spcPts val="180"/>
                </a:spcBef>
              </a:pPr>
              <a:r>
                <a:rPr lang="en-GB" sz="800" spc="-10" noProof="0" dirty="0">
                  <a:solidFill>
                    <a:srgbClr val="333333"/>
                  </a:solidFill>
                  <a:latin typeface="Arial"/>
                  <a:cs typeface="Arial"/>
                </a:rPr>
                <a:t>A</a:t>
              </a:r>
              <a:r>
                <a:rPr lang="en-GB" sz="800" spc="-70" noProof="0" dirty="0">
                  <a:solidFill>
                    <a:srgbClr val="333333"/>
                  </a:solidFill>
                  <a:latin typeface="Arial"/>
                  <a:cs typeface="Arial"/>
                </a:rPr>
                <a:t> </a:t>
              </a:r>
              <a:r>
                <a:rPr lang="en-GB" sz="800" spc="-20" noProof="0" dirty="0">
                  <a:solidFill>
                    <a:srgbClr val="333333"/>
                  </a:solidFill>
                  <a:latin typeface="Arial"/>
                  <a:cs typeface="Arial"/>
                </a:rPr>
                <a:t>lack</a:t>
              </a:r>
              <a:r>
                <a:rPr lang="en-GB" sz="800" spc="-25" noProof="0" dirty="0">
                  <a:solidFill>
                    <a:srgbClr val="333333"/>
                  </a:solidFill>
                  <a:latin typeface="Arial"/>
                  <a:cs typeface="Arial"/>
                </a:rPr>
                <a:t> </a:t>
              </a:r>
              <a:r>
                <a:rPr lang="en-GB" sz="800" spc="-20" noProof="0" dirty="0">
                  <a:solidFill>
                    <a:srgbClr val="333333"/>
                  </a:solidFill>
                  <a:latin typeface="Arial"/>
                  <a:cs typeface="Arial"/>
                </a:rPr>
                <a:t>of </a:t>
              </a:r>
              <a:r>
                <a:rPr lang="en-GB" sz="800" spc="-25" noProof="0" dirty="0">
                  <a:solidFill>
                    <a:srgbClr val="333333"/>
                  </a:solidFill>
                  <a:latin typeface="Arial"/>
                  <a:cs typeface="Arial"/>
                </a:rPr>
                <a:t>expertise or</a:t>
              </a:r>
              <a:r>
                <a:rPr lang="en-GB" sz="800" spc="500" noProof="0" dirty="0">
                  <a:solidFill>
                    <a:srgbClr val="333333"/>
                  </a:solidFill>
                  <a:latin typeface="Arial"/>
                  <a:cs typeface="Arial"/>
                </a:rPr>
                <a:t> </a:t>
              </a:r>
              <a:r>
                <a:rPr lang="en-GB" sz="800" spc="-25" noProof="0" dirty="0">
                  <a:solidFill>
                    <a:srgbClr val="333333"/>
                  </a:solidFill>
                  <a:latin typeface="Arial"/>
                  <a:cs typeface="Arial"/>
                </a:rPr>
                <a:t>specialist</a:t>
              </a:r>
              <a:r>
                <a:rPr lang="en-GB" sz="800" noProof="0" dirty="0">
                  <a:solidFill>
                    <a:srgbClr val="333333"/>
                  </a:solidFill>
                  <a:latin typeface="Arial"/>
                  <a:cs typeface="Arial"/>
                </a:rPr>
                <a:t> </a:t>
              </a:r>
              <a:r>
                <a:rPr lang="en-GB" sz="800" spc="-10" noProof="0" dirty="0">
                  <a:solidFill>
                    <a:srgbClr val="333333"/>
                  </a:solidFill>
                  <a:latin typeface="Arial"/>
                  <a:cs typeface="Arial"/>
                </a:rPr>
                <a:t>support</a:t>
              </a:r>
              <a:endParaRPr lang="en-GB" sz="800" noProof="0" dirty="0">
                <a:latin typeface="Arial"/>
                <a:cs typeface="Arial"/>
              </a:endParaRPr>
            </a:p>
          </p:txBody>
        </p:sp>
        <p:sp>
          <p:nvSpPr>
            <p:cNvPr id="11" name="object 123">
              <a:extLst>
                <a:ext uri="{FF2B5EF4-FFF2-40B4-BE49-F238E27FC236}">
                  <a16:creationId xmlns:a16="http://schemas.microsoft.com/office/drawing/2014/main" id="{1113D09B-CD0F-8272-01FE-63F7790B981E}"/>
                </a:ext>
              </a:extLst>
            </p:cNvPr>
            <p:cNvSpPr txBox="1"/>
            <p:nvPr/>
          </p:nvSpPr>
          <p:spPr>
            <a:xfrm>
              <a:off x="7169353" y="4162536"/>
              <a:ext cx="925194" cy="261620"/>
            </a:xfrm>
            <a:prstGeom prst="rect">
              <a:avLst/>
            </a:prstGeom>
          </p:spPr>
          <p:txBody>
            <a:bodyPr vert="horz" wrap="square" lIns="0" tIns="22860" rIns="0" bIns="0" rtlCol="0">
              <a:spAutoFit/>
            </a:bodyPr>
            <a:lstStyle/>
            <a:p>
              <a:pPr marL="12700" marR="5080" indent="17145">
                <a:lnSpc>
                  <a:spcPts val="900"/>
                </a:lnSpc>
                <a:spcBef>
                  <a:spcPts val="180"/>
                </a:spcBef>
              </a:pPr>
              <a:r>
                <a:rPr lang="en-GB" sz="800" spc="-10" noProof="0" dirty="0">
                  <a:solidFill>
                    <a:srgbClr val="333333"/>
                  </a:solidFill>
                  <a:latin typeface="Arial"/>
                  <a:cs typeface="Arial"/>
                </a:rPr>
                <a:t>A</a:t>
              </a:r>
              <a:r>
                <a:rPr lang="en-GB" sz="800" spc="-80" noProof="0" dirty="0">
                  <a:solidFill>
                    <a:srgbClr val="333333"/>
                  </a:solidFill>
                  <a:latin typeface="Arial"/>
                  <a:cs typeface="Arial"/>
                </a:rPr>
                <a:t> </a:t>
              </a:r>
              <a:r>
                <a:rPr lang="en-GB" sz="800" spc="-20" noProof="0" dirty="0">
                  <a:solidFill>
                    <a:srgbClr val="333333"/>
                  </a:solidFill>
                  <a:latin typeface="Arial"/>
                  <a:cs typeface="Arial"/>
                </a:rPr>
                <a:t>lack</a:t>
              </a:r>
              <a:r>
                <a:rPr lang="en-GB" sz="800" spc="-25" noProof="0" dirty="0">
                  <a:solidFill>
                    <a:srgbClr val="333333"/>
                  </a:solidFill>
                  <a:latin typeface="Arial"/>
                  <a:cs typeface="Arial"/>
                </a:rPr>
                <a:t> </a:t>
              </a:r>
              <a:r>
                <a:rPr lang="en-GB" sz="800" spc="-20" noProof="0" dirty="0">
                  <a:solidFill>
                    <a:srgbClr val="333333"/>
                  </a:solidFill>
                  <a:latin typeface="Arial"/>
                  <a:cs typeface="Arial"/>
                </a:rPr>
                <a:t>of</a:t>
              </a:r>
              <a:r>
                <a:rPr lang="en-GB" sz="800" spc="-30" noProof="0" dirty="0">
                  <a:solidFill>
                    <a:srgbClr val="333333"/>
                  </a:solidFill>
                  <a:latin typeface="Arial"/>
                  <a:cs typeface="Arial"/>
                </a:rPr>
                <a:t> </a:t>
              </a:r>
              <a:r>
                <a:rPr lang="en-GB" sz="800" spc="-10" noProof="0" dirty="0">
                  <a:solidFill>
                    <a:srgbClr val="333333"/>
                  </a:solidFill>
                  <a:latin typeface="Arial"/>
                  <a:cs typeface="Arial"/>
                </a:rPr>
                <a:t>awareness </a:t>
              </a:r>
              <a:r>
                <a:rPr lang="en-GB" sz="800" spc="-25" noProof="0" dirty="0">
                  <a:solidFill>
                    <a:srgbClr val="333333"/>
                  </a:solidFill>
                  <a:latin typeface="Arial"/>
                  <a:cs typeface="Arial"/>
                </a:rPr>
                <a:t>among</a:t>
              </a:r>
              <a:r>
                <a:rPr lang="en-GB" sz="800" spc="-15" noProof="0" dirty="0">
                  <a:solidFill>
                    <a:srgbClr val="333333"/>
                  </a:solidFill>
                  <a:latin typeface="Arial"/>
                  <a:cs typeface="Arial"/>
                </a:rPr>
                <a:t> </a:t>
              </a:r>
              <a:r>
                <a:rPr lang="en-GB" sz="800" spc="-30" noProof="0" dirty="0">
                  <a:solidFill>
                    <a:srgbClr val="333333"/>
                  </a:solidFill>
                  <a:latin typeface="Arial"/>
                  <a:cs typeface="Arial"/>
                </a:rPr>
                <a:t>management</a:t>
              </a:r>
              <a:endParaRPr lang="en-GB" sz="800" noProof="0" dirty="0">
                <a:latin typeface="Arial"/>
                <a:cs typeface="Arial"/>
              </a:endParaRPr>
            </a:p>
          </p:txBody>
        </p:sp>
        <p:sp>
          <p:nvSpPr>
            <p:cNvPr id="14" name="object 124">
              <a:extLst>
                <a:ext uri="{FF2B5EF4-FFF2-40B4-BE49-F238E27FC236}">
                  <a16:creationId xmlns:a16="http://schemas.microsoft.com/office/drawing/2014/main" id="{F70F00DA-4A11-7790-39C1-11F5DCAAE168}"/>
                </a:ext>
              </a:extLst>
            </p:cNvPr>
            <p:cNvSpPr txBox="1"/>
            <p:nvPr/>
          </p:nvSpPr>
          <p:spPr>
            <a:xfrm>
              <a:off x="5045202" y="4162536"/>
              <a:ext cx="890905" cy="261620"/>
            </a:xfrm>
            <a:prstGeom prst="rect">
              <a:avLst/>
            </a:prstGeom>
          </p:spPr>
          <p:txBody>
            <a:bodyPr vert="horz" wrap="square" lIns="0" tIns="22860" rIns="0" bIns="0" rtlCol="0">
              <a:spAutoFit/>
            </a:bodyPr>
            <a:lstStyle/>
            <a:p>
              <a:pPr marL="191770" marR="5080" indent="-179705">
                <a:lnSpc>
                  <a:spcPts val="900"/>
                </a:lnSpc>
                <a:spcBef>
                  <a:spcPts val="180"/>
                </a:spcBef>
              </a:pPr>
              <a:r>
                <a:rPr lang="en-GB" sz="800" spc="-10" noProof="0" dirty="0">
                  <a:solidFill>
                    <a:srgbClr val="333333"/>
                  </a:solidFill>
                  <a:latin typeface="Arial"/>
                  <a:cs typeface="Arial"/>
                </a:rPr>
                <a:t>A</a:t>
              </a:r>
              <a:r>
                <a:rPr lang="en-GB" sz="800" spc="-80" noProof="0" dirty="0">
                  <a:solidFill>
                    <a:srgbClr val="333333"/>
                  </a:solidFill>
                  <a:latin typeface="Arial"/>
                  <a:cs typeface="Arial"/>
                </a:rPr>
                <a:t> </a:t>
              </a:r>
              <a:r>
                <a:rPr lang="en-GB" sz="800" spc="-20" noProof="0" dirty="0">
                  <a:solidFill>
                    <a:srgbClr val="333333"/>
                  </a:solidFill>
                  <a:latin typeface="Arial"/>
                  <a:cs typeface="Arial"/>
                </a:rPr>
                <a:t>lack</a:t>
              </a:r>
              <a:r>
                <a:rPr lang="en-GB" sz="800" spc="-25" noProof="0" dirty="0">
                  <a:solidFill>
                    <a:srgbClr val="333333"/>
                  </a:solidFill>
                  <a:latin typeface="Arial"/>
                  <a:cs typeface="Arial"/>
                </a:rPr>
                <a:t> </a:t>
              </a:r>
              <a:r>
                <a:rPr lang="en-GB" sz="800" spc="-20" noProof="0" dirty="0">
                  <a:solidFill>
                    <a:srgbClr val="333333"/>
                  </a:solidFill>
                  <a:latin typeface="Arial"/>
                  <a:cs typeface="Arial"/>
                </a:rPr>
                <a:t>of</a:t>
              </a:r>
              <a:r>
                <a:rPr lang="en-GB" sz="800" spc="-30" noProof="0" dirty="0">
                  <a:solidFill>
                    <a:srgbClr val="333333"/>
                  </a:solidFill>
                  <a:latin typeface="Arial"/>
                  <a:cs typeface="Arial"/>
                </a:rPr>
                <a:t> </a:t>
              </a:r>
              <a:r>
                <a:rPr lang="en-GB" sz="800" spc="-25" noProof="0" dirty="0">
                  <a:solidFill>
                    <a:srgbClr val="333333"/>
                  </a:solidFill>
                  <a:latin typeface="Arial"/>
                  <a:cs typeface="Arial"/>
                </a:rPr>
                <a:t>awareness</a:t>
              </a:r>
              <a:r>
                <a:rPr lang="en-GB" sz="800" spc="500" noProof="0" dirty="0">
                  <a:solidFill>
                    <a:srgbClr val="333333"/>
                  </a:solidFill>
                  <a:latin typeface="Arial"/>
                  <a:cs typeface="Arial"/>
                </a:rPr>
                <a:t> </a:t>
              </a:r>
              <a:r>
                <a:rPr lang="en-GB" sz="800" spc="-25" noProof="0" dirty="0">
                  <a:solidFill>
                    <a:srgbClr val="333333"/>
                  </a:solidFill>
                  <a:latin typeface="Arial"/>
                  <a:cs typeface="Arial"/>
                </a:rPr>
                <a:t>among</a:t>
              </a:r>
              <a:r>
                <a:rPr lang="en-GB" sz="800" spc="-15" noProof="0" dirty="0">
                  <a:solidFill>
                    <a:srgbClr val="333333"/>
                  </a:solidFill>
                  <a:latin typeface="Arial"/>
                  <a:cs typeface="Arial"/>
                </a:rPr>
                <a:t> </a:t>
              </a:r>
              <a:r>
                <a:rPr lang="en-GB" sz="800" spc="-10" noProof="0" dirty="0">
                  <a:solidFill>
                    <a:srgbClr val="333333"/>
                  </a:solidFill>
                  <a:latin typeface="Arial"/>
                  <a:cs typeface="Arial"/>
                </a:rPr>
                <a:t>staff</a:t>
              </a:r>
              <a:endParaRPr lang="en-GB" sz="800" noProof="0" dirty="0">
                <a:latin typeface="Arial"/>
                <a:cs typeface="Arial"/>
              </a:endParaRPr>
            </a:p>
          </p:txBody>
        </p:sp>
        <p:sp>
          <p:nvSpPr>
            <p:cNvPr id="128" name="object 6">
              <a:extLst>
                <a:ext uri="{FF2B5EF4-FFF2-40B4-BE49-F238E27FC236}">
                  <a16:creationId xmlns:a16="http://schemas.microsoft.com/office/drawing/2014/main" id="{CD38404E-5216-FB93-D6F7-442428C3C2E6}"/>
                </a:ext>
              </a:extLst>
            </p:cNvPr>
            <p:cNvSpPr/>
            <p:nvPr/>
          </p:nvSpPr>
          <p:spPr>
            <a:xfrm>
              <a:off x="737242" y="3914083"/>
              <a:ext cx="6594475" cy="0"/>
            </a:xfrm>
            <a:custGeom>
              <a:avLst/>
              <a:gdLst/>
              <a:ahLst/>
              <a:cxnLst/>
              <a:rect l="l" t="t" r="r" b="b"/>
              <a:pathLst>
                <a:path w="6594475">
                  <a:moveTo>
                    <a:pt x="6594309" y="0"/>
                  </a:moveTo>
                  <a:lnTo>
                    <a:pt x="0" y="0"/>
                  </a:lnTo>
                </a:path>
              </a:pathLst>
            </a:custGeom>
            <a:ln w="6667">
              <a:solidFill>
                <a:srgbClr val="666666"/>
              </a:solidFill>
              <a:prstDash val="dot"/>
            </a:ln>
          </p:spPr>
          <p:txBody>
            <a:bodyPr wrap="square" lIns="0" tIns="0" rIns="0" bIns="0" rtlCol="0"/>
            <a:lstStyle/>
            <a:p>
              <a:endParaRPr lang="en-GB" noProof="0" dirty="0"/>
            </a:p>
          </p:txBody>
        </p:sp>
        <p:sp>
          <p:nvSpPr>
            <p:cNvPr id="129" name="object 7">
              <a:extLst>
                <a:ext uri="{FF2B5EF4-FFF2-40B4-BE49-F238E27FC236}">
                  <a16:creationId xmlns:a16="http://schemas.microsoft.com/office/drawing/2014/main" id="{B9A2C651-C56E-F1F2-7503-925D5017A93A}"/>
                </a:ext>
              </a:extLst>
            </p:cNvPr>
            <p:cNvSpPr/>
            <p:nvPr/>
          </p:nvSpPr>
          <p:spPr>
            <a:xfrm>
              <a:off x="723887" y="3910761"/>
              <a:ext cx="6631305" cy="6985"/>
            </a:xfrm>
            <a:custGeom>
              <a:avLst/>
              <a:gdLst/>
              <a:ahLst/>
              <a:cxnLst/>
              <a:rect l="l" t="t" r="r" b="b"/>
              <a:pathLst>
                <a:path w="6631305" h="6985">
                  <a:moveTo>
                    <a:pt x="6680" y="3327"/>
                  </a:moveTo>
                  <a:lnTo>
                    <a:pt x="5702" y="965"/>
                  </a:lnTo>
                  <a:lnTo>
                    <a:pt x="3340" y="0"/>
                  </a:lnTo>
                  <a:lnTo>
                    <a:pt x="977" y="965"/>
                  </a:lnTo>
                  <a:lnTo>
                    <a:pt x="0" y="3327"/>
                  </a:lnTo>
                  <a:lnTo>
                    <a:pt x="977" y="5689"/>
                  </a:lnTo>
                  <a:lnTo>
                    <a:pt x="3340" y="6667"/>
                  </a:lnTo>
                  <a:lnTo>
                    <a:pt x="5702" y="5689"/>
                  </a:lnTo>
                  <a:lnTo>
                    <a:pt x="6680" y="3327"/>
                  </a:lnTo>
                  <a:close/>
                </a:path>
                <a:path w="6631305" h="6985">
                  <a:moveTo>
                    <a:pt x="6631013" y="3327"/>
                  </a:moveTo>
                  <a:lnTo>
                    <a:pt x="6630035" y="965"/>
                  </a:lnTo>
                  <a:lnTo>
                    <a:pt x="6627673" y="0"/>
                  </a:lnTo>
                  <a:lnTo>
                    <a:pt x="6625310" y="965"/>
                  </a:lnTo>
                  <a:lnTo>
                    <a:pt x="6624345" y="3327"/>
                  </a:lnTo>
                  <a:lnTo>
                    <a:pt x="6625310" y="5689"/>
                  </a:lnTo>
                  <a:lnTo>
                    <a:pt x="6627673" y="6667"/>
                  </a:lnTo>
                  <a:lnTo>
                    <a:pt x="6630035" y="5689"/>
                  </a:lnTo>
                  <a:lnTo>
                    <a:pt x="6631013" y="3327"/>
                  </a:lnTo>
                  <a:close/>
                </a:path>
              </a:pathLst>
            </a:custGeom>
            <a:solidFill>
              <a:srgbClr val="666666"/>
            </a:solidFill>
          </p:spPr>
          <p:txBody>
            <a:bodyPr wrap="square" lIns="0" tIns="0" rIns="0" bIns="0" rtlCol="0"/>
            <a:lstStyle/>
            <a:p>
              <a:endParaRPr lang="en-GB" noProof="0" dirty="0"/>
            </a:p>
          </p:txBody>
        </p:sp>
        <p:sp>
          <p:nvSpPr>
            <p:cNvPr id="134" name="object 11">
              <a:extLst>
                <a:ext uri="{FF2B5EF4-FFF2-40B4-BE49-F238E27FC236}">
                  <a16:creationId xmlns:a16="http://schemas.microsoft.com/office/drawing/2014/main" id="{BC1EF800-B455-F4D2-3A5D-E85BD975A81F}"/>
                </a:ext>
              </a:extLst>
            </p:cNvPr>
            <p:cNvSpPr/>
            <p:nvPr/>
          </p:nvSpPr>
          <p:spPr>
            <a:xfrm>
              <a:off x="723887" y="2626461"/>
              <a:ext cx="7416800" cy="6985"/>
            </a:xfrm>
            <a:custGeom>
              <a:avLst/>
              <a:gdLst/>
              <a:ahLst/>
              <a:cxnLst/>
              <a:rect l="l" t="t" r="r" b="b"/>
              <a:pathLst>
                <a:path w="7416800" h="6985">
                  <a:moveTo>
                    <a:pt x="6667" y="3340"/>
                  </a:moveTo>
                  <a:lnTo>
                    <a:pt x="5702" y="977"/>
                  </a:lnTo>
                  <a:lnTo>
                    <a:pt x="3340" y="0"/>
                  </a:lnTo>
                  <a:lnTo>
                    <a:pt x="977" y="977"/>
                  </a:lnTo>
                  <a:lnTo>
                    <a:pt x="0" y="3340"/>
                  </a:lnTo>
                  <a:lnTo>
                    <a:pt x="977" y="5702"/>
                  </a:lnTo>
                  <a:lnTo>
                    <a:pt x="3340" y="6667"/>
                  </a:lnTo>
                  <a:lnTo>
                    <a:pt x="5702" y="5702"/>
                  </a:lnTo>
                  <a:lnTo>
                    <a:pt x="6667" y="3340"/>
                  </a:lnTo>
                  <a:close/>
                </a:path>
                <a:path w="7416800" h="6985">
                  <a:moveTo>
                    <a:pt x="7416800" y="3340"/>
                  </a:moveTo>
                  <a:lnTo>
                    <a:pt x="7415835" y="977"/>
                  </a:lnTo>
                  <a:lnTo>
                    <a:pt x="7413472" y="0"/>
                  </a:lnTo>
                  <a:lnTo>
                    <a:pt x="7411110" y="977"/>
                  </a:lnTo>
                  <a:lnTo>
                    <a:pt x="7410132" y="3340"/>
                  </a:lnTo>
                  <a:lnTo>
                    <a:pt x="7411110" y="5702"/>
                  </a:lnTo>
                  <a:lnTo>
                    <a:pt x="7413472" y="6667"/>
                  </a:lnTo>
                  <a:lnTo>
                    <a:pt x="7415835" y="5702"/>
                  </a:lnTo>
                  <a:lnTo>
                    <a:pt x="7416800" y="3340"/>
                  </a:lnTo>
                  <a:close/>
                </a:path>
              </a:pathLst>
            </a:custGeom>
            <a:solidFill>
              <a:srgbClr val="666666"/>
            </a:solidFill>
          </p:spPr>
          <p:txBody>
            <a:bodyPr wrap="square" lIns="0" tIns="0" rIns="0" bIns="0" rtlCol="0"/>
            <a:lstStyle/>
            <a:p>
              <a:endParaRPr lang="en-GB" noProof="0" dirty="0"/>
            </a:p>
          </p:txBody>
        </p:sp>
        <p:sp>
          <p:nvSpPr>
            <p:cNvPr id="137" name="object 14">
              <a:extLst>
                <a:ext uri="{FF2B5EF4-FFF2-40B4-BE49-F238E27FC236}">
                  <a16:creationId xmlns:a16="http://schemas.microsoft.com/office/drawing/2014/main" id="{246386B9-F063-61F9-4B76-0B2E7B943C93}"/>
                </a:ext>
              </a:extLst>
            </p:cNvPr>
            <p:cNvSpPr/>
            <p:nvPr/>
          </p:nvSpPr>
          <p:spPr>
            <a:xfrm>
              <a:off x="737254" y="3484658"/>
              <a:ext cx="7380605" cy="0"/>
            </a:xfrm>
            <a:custGeom>
              <a:avLst/>
              <a:gdLst/>
              <a:ahLst/>
              <a:cxnLst/>
              <a:rect l="l" t="t" r="r" b="b"/>
              <a:pathLst>
                <a:path w="7380605">
                  <a:moveTo>
                    <a:pt x="1898008" y="0"/>
                  </a:moveTo>
                  <a:lnTo>
                    <a:pt x="2274246" y="0"/>
                  </a:lnTo>
                </a:path>
                <a:path w="7380605">
                  <a:moveTo>
                    <a:pt x="2493308" y="0"/>
                  </a:moveTo>
                  <a:lnTo>
                    <a:pt x="2507341" y="0"/>
                  </a:lnTo>
                </a:path>
                <a:path w="7380605">
                  <a:moveTo>
                    <a:pt x="0" y="0"/>
                  </a:moveTo>
                  <a:lnTo>
                    <a:pt x="153841" y="0"/>
                  </a:lnTo>
                </a:path>
                <a:path w="7380605">
                  <a:moveTo>
                    <a:pt x="606012" y="0"/>
                  </a:moveTo>
                  <a:lnTo>
                    <a:pt x="620045" y="0"/>
                  </a:lnTo>
                </a:path>
                <a:path w="7380605">
                  <a:moveTo>
                    <a:pt x="839108" y="0"/>
                  </a:moveTo>
                  <a:lnTo>
                    <a:pt x="1212742" y="0"/>
                  </a:lnTo>
                </a:path>
                <a:path w="7380605">
                  <a:moveTo>
                    <a:pt x="372903" y="0"/>
                  </a:moveTo>
                  <a:lnTo>
                    <a:pt x="386949" y="0"/>
                  </a:lnTo>
                </a:path>
                <a:path w="7380605">
                  <a:moveTo>
                    <a:pt x="3580707" y="0"/>
                  </a:moveTo>
                  <a:lnTo>
                    <a:pt x="3594741" y="0"/>
                  </a:lnTo>
                </a:path>
                <a:path w="7380605">
                  <a:moveTo>
                    <a:pt x="3813803" y="0"/>
                  </a:moveTo>
                  <a:lnTo>
                    <a:pt x="3827849" y="0"/>
                  </a:lnTo>
                </a:path>
                <a:path w="7380605">
                  <a:moveTo>
                    <a:pt x="4046912" y="0"/>
                  </a:moveTo>
                  <a:lnTo>
                    <a:pt x="4411541" y="0"/>
                  </a:lnTo>
                </a:path>
                <a:path w="7380605">
                  <a:moveTo>
                    <a:pt x="1431804" y="0"/>
                  </a:moveTo>
                  <a:lnTo>
                    <a:pt x="1445850" y="0"/>
                  </a:lnTo>
                </a:path>
                <a:path w="7380605">
                  <a:moveTo>
                    <a:pt x="2959512" y="0"/>
                  </a:moveTo>
                  <a:lnTo>
                    <a:pt x="3361645" y="0"/>
                  </a:lnTo>
                </a:path>
                <a:path w="7380605">
                  <a:moveTo>
                    <a:pt x="2726404" y="0"/>
                  </a:moveTo>
                  <a:lnTo>
                    <a:pt x="2740450" y="0"/>
                  </a:lnTo>
                </a:path>
                <a:path w="7380605">
                  <a:moveTo>
                    <a:pt x="1664912" y="0"/>
                  </a:moveTo>
                  <a:lnTo>
                    <a:pt x="1678946" y="0"/>
                  </a:lnTo>
                </a:path>
                <a:path w="7380605">
                  <a:moveTo>
                    <a:pt x="4863712" y="0"/>
                  </a:moveTo>
                  <a:lnTo>
                    <a:pt x="4877746" y="0"/>
                  </a:lnTo>
                </a:path>
                <a:path w="7380605">
                  <a:moveTo>
                    <a:pt x="5096808" y="0"/>
                  </a:moveTo>
                  <a:lnTo>
                    <a:pt x="5478570" y="0"/>
                  </a:lnTo>
                </a:path>
                <a:path w="7380605">
                  <a:moveTo>
                    <a:pt x="4630604" y="0"/>
                  </a:moveTo>
                  <a:lnTo>
                    <a:pt x="4644650" y="0"/>
                  </a:lnTo>
                </a:path>
                <a:path w="7380605">
                  <a:moveTo>
                    <a:pt x="5697632" y="0"/>
                  </a:moveTo>
                  <a:lnTo>
                    <a:pt x="5711666" y="0"/>
                  </a:lnTo>
                </a:path>
                <a:path w="7380605">
                  <a:moveTo>
                    <a:pt x="5930728" y="0"/>
                  </a:moveTo>
                  <a:lnTo>
                    <a:pt x="5944762" y="0"/>
                  </a:lnTo>
                </a:path>
                <a:path w="7380605">
                  <a:moveTo>
                    <a:pt x="6163824" y="0"/>
                  </a:moveTo>
                  <a:lnTo>
                    <a:pt x="6552863" y="0"/>
                  </a:lnTo>
                </a:path>
                <a:path w="7380605">
                  <a:moveTo>
                    <a:pt x="6771925" y="0"/>
                  </a:moveTo>
                  <a:lnTo>
                    <a:pt x="6785959" y="0"/>
                  </a:lnTo>
                </a:path>
                <a:path w="7380605">
                  <a:moveTo>
                    <a:pt x="7005021" y="0"/>
                  </a:moveTo>
                  <a:lnTo>
                    <a:pt x="7019067" y="0"/>
                  </a:lnTo>
                </a:path>
                <a:path w="7380605">
                  <a:moveTo>
                    <a:pt x="7238130" y="0"/>
                  </a:moveTo>
                  <a:lnTo>
                    <a:pt x="7380084" y="0"/>
                  </a:lnTo>
                </a:path>
              </a:pathLst>
            </a:custGeom>
            <a:ln w="6667">
              <a:solidFill>
                <a:srgbClr val="666666"/>
              </a:solidFill>
              <a:prstDash val="dot"/>
            </a:ln>
          </p:spPr>
          <p:txBody>
            <a:bodyPr wrap="square" lIns="0" tIns="0" rIns="0" bIns="0" rtlCol="0"/>
            <a:lstStyle/>
            <a:p>
              <a:endParaRPr lang="en-GB" noProof="0" dirty="0"/>
            </a:p>
          </p:txBody>
        </p:sp>
        <p:sp>
          <p:nvSpPr>
            <p:cNvPr id="138" name="object 15">
              <a:extLst>
                <a:ext uri="{FF2B5EF4-FFF2-40B4-BE49-F238E27FC236}">
                  <a16:creationId xmlns:a16="http://schemas.microsoft.com/office/drawing/2014/main" id="{344A09D8-2E86-15E3-86BB-12700D582E5A}"/>
                </a:ext>
              </a:extLst>
            </p:cNvPr>
            <p:cNvSpPr/>
            <p:nvPr/>
          </p:nvSpPr>
          <p:spPr>
            <a:xfrm>
              <a:off x="723887" y="3481336"/>
              <a:ext cx="7416800" cy="6985"/>
            </a:xfrm>
            <a:custGeom>
              <a:avLst/>
              <a:gdLst/>
              <a:ahLst/>
              <a:cxnLst/>
              <a:rect l="l" t="t" r="r" b="b"/>
              <a:pathLst>
                <a:path w="7416800" h="6985">
                  <a:moveTo>
                    <a:pt x="6667" y="3327"/>
                  </a:moveTo>
                  <a:lnTo>
                    <a:pt x="5702" y="965"/>
                  </a:lnTo>
                  <a:lnTo>
                    <a:pt x="3340" y="0"/>
                  </a:lnTo>
                  <a:lnTo>
                    <a:pt x="977" y="965"/>
                  </a:lnTo>
                  <a:lnTo>
                    <a:pt x="0" y="3327"/>
                  </a:lnTo>
                  <a:lnTo>
                    <a:pt x="977" y="5689"/>
                  </a:lnTo>
                  <a:lnTo>
                    <a:pt x="3340" y="6667"/>
                  </a:lnTo>
                  <a:lnTo>
                    <a:pt x="5702" y="5689"/>
                  </a:lnTo>
                  <a:lnTo>
                    <a:pt x="6667" y="3327"/>
                  </a:lnTo>
                  <a:close/>
                </a:path>
                <a:path w="7416800" h="6985">
                  <a:moveTo>
                    <a:pt x="7416800" y="3327"/>
                  </a:moveTo>
                  <a:lnTo>
                    <a:pt x="7415835" y="965"/>
                  </a:lnTo>
                  <a:lnTo>
                    <a:pt x="7413472" y="0"/>
                  </a:lnTo>
                  <a:lnTo>
                    <a:pt x="7411110" y="965"/>
                  </a:lnTo>
                  <a:lnTo>
                    <a:pt x="7410132" y="3327"/>
                  </a:lnTo>
                  <a:lnTo>
                    <a:pt x="7411110" y="5689"/>
                  </a:lnTo>
                  <a:lnTo>
                    <a:pt x="7413472" y="6667"/>
                  </a:lnTo>
                  <a:lnTo>
                    <a:pt x="7415835" y="5689"/>
                  </a:lnTo>
                  <a:lnTo>
                    <a:pt x="7416800" y="3327"/>
                  </a:lnTo>
                  <a:close/>
                </a:path>
              </a:pathLst>
            </a:custGeom>
            <a:solidFill>
              <a:srgbClr val="666666"/>
            </a:solidFill>
          </p:spPr>
          <p:txBody>
            <a:bodyPr wrap="square" lIns="0" tIns="0" rIns="0" bIns="0" rtlCol="0"/>
            <a:lstStyle/>
            <a:p>
              <a:endParaRPr lang="en-GB" noProof="0" dirty="0"/>
            </a:p>
          </p:txBody>
        </p:sp>
        <p:sp>
          <p:nvSpPr>
            <p:cNvPr id="139" name="object 16">
              <a:extLst>
                <a:ext uri="{FF2B5EF4-FFF2-40B4-BE49-F238E27FC236}">
                  <a16:creationId xmlns:a16="http://schemas.microsoft.com/office/drawing/2014/main" id="{D9D0804F-BBC1-2695-7F6A-441551D87CDB}"/>
                </a:ext>
              </a:extLst>
            </p:cNvPr>
            <p:cNvSpPr/>
            <p:nvPr/>
          </p:nvSpPr>
          <p:spPr>
            <a:xfrm>
              <a:off x="836062" y="3986861"/>
              <a:ext cx="0" cy="29845"/>
            </a:xfrm>
            <a:custGeom>
              <a:avLst/>
              <a:gdLst/>
              <a:ahLst/>
              <a:cxnLst/>
              <a:rect l="l" t="t" r="r" b="b"/>
              <a:pathLst>
                <a:path h="29845">
                  <a:moveTo>
                    <a:pt x="0" y="0"/>
                  </a:moveTo>
                  <a:lnTo>
                    <a:pt x="0" y="29717"/>
                  </a:lnTo>
                </a:path>
              </a:pathLst>
            </a:custGeom>
            <a:ln w="4762">
              <a:solidFill>
                <a:srgbClr val="666666"/>
              </a:solidFill>
              <a:prstDash val="dash"/>
            </a:ln>
          </p:spPr>
          <p:txBody>
            <a:bodyPr wrap="square" lIns="0" tIns="0" rIns="0" bIns="0" rtlCol="0"/>
            <a:lstStyle/>
            <a:p>
              <a:endParaRPr lang="en-GB" noProof="0" dirty="0"/>
            </a:p>
          </p:txBody>
        </p:sp>
        <p:sp>
          <p:nvSpPr>
            <p:cNvPr id="141" name="object 17">
              <a:extLst>
                <a:ext uri="{FF2B5EF4-FFF2-40B4-BE49-F238E27FC236}">
                  <a16:creationId xmlns:a16="http://schemas.microsoft.com/office/drawing/2014/main" id="{3C32D387-A694-D04F-8688-4C57CD75C52F}"/>
                </a:ext>
              </a:extLst>
            </p:cNvPr>
            <p:cNvSpPr/>
            <p:nvPr/>
          </p:nvSpPr>
          <p:spPr>
            <a:xfrm>
              <a:off x="844618" y="4064613"/>
              <a:ext cx="22860" cy="19050"/>
            </a:xfrm>
            <a:custGeom>
              <a:avLst/>
              <a:gdLst/>
              <a:ahLst/>
              <a:cxnLst/>
              <a:rect l="l" t="t" r="r" b="b"/>
              <a:pathLst>
                <a:path w="22859" h="19050">
                  <a:moveTo>
                    <a:pt x="0" y="0"/>
                  </a:moveTo>
                  <a:lnTo>
                    <a:pt x="4592" y="5880"/>
                  </a:lnTo>
                  <a:lnTo>
                    <a:pt x="9983" y="11022"/>
                  </a:lnTo>
                  <a:lnTo>
                    <a:pt x="16082" y="15332"/>
                  </a:lnTo>
                  <a:lnTo>
                    <a:pt x="22796" y="18719"/>
                  </a:lnTo>
                </a:path>
              </a:pathLst>
            </a:custGeom>
            <a:ln w="4762">
              <a:solidFill>
                <a:srgbClr val="666666"/>
              </a:solidFill>
              <a:prstDash val="dash"/>
            </a:ln>
          </p:spPr>
          <p:txBody>
            <a:bodyPr wrap="square" lIns="0" tIns="0" rIns="0" bIns="0" rtlCol="0"/>
            <a:lstStyle/>
            <a:p>
              <a:endParaRPr lang="en-GB" noProof="0" dirty="0"/>
            </a:p>
          </p:txBody>
        </p:sp>
        <p:sp>
          <p:nvSpPr>
            <p:cNvPr id="142" name="object 18">
              <a:extLst>
                <a:ext uri="{FF2B5EF4-FFF2-40B4-BE49-F238E27FC236}">
                  <a16:creationId xmlns:a16="http://schemas.microsoft.com/office/drawing/2014/main" id="{141F308D-F432-A134-23B5-54D87AD29992}"/>
                </a:ext>
              </a:extLst>
            </p:cNvPr>
            <p:cNvSpPr/>
            <p:nvPr/>
          </p:nvSpPr>
          <p:spPr>
            <a:xfrm>
              <a:off x="915767" y="4087188"/>
              <a:ext cx="645795" cy="0"/>
            </a:xfrm>
            <a:custGeom>
              <a:avLst/>
              <a:gdLst/>
              <a:ahLst/>
              <a:cxnLst/>
              <a:rect l="l" t="t" r="r" b="b"/>
              <a:pathLst>
                <a:path w="645794">
                  <a:moveTo>
                    <a:pt x="0" y="0"/>
                  </a:moveTo>
                  <a:lnTo>
                    <a:pt x="645566" y="0"/>
                  </a:lnTo>
                </a:path>
              </a:pathLst>
            </a:custGeom>
            <a:ln w="4762">
              <a:solidFill>
                <a:srgbClr val="666666"/>
              </a:solidFill>
              <a:prstDash val="dash"/>
            </a:ln>
          </p:spPr>
          <p:txBody>
            <a:bodyPr wrap="square" lIns="0" tIns="0" rIns="0" bIns="0" rtlCol="0"/>
            <a:lstStyle/>
            <a:p>
              <a:endParaRPr lang="en-GB" noProof="0" dirty="0"/>
            </a:p>
          </p:txBody>
        </p:sp>
        <p:sp>
          <p:nvSpPr>
            <p:cNvPr id="143" name="object 19">
              <a:extLst>
                <a:ext uri="{FF2B5EF4-FFF2-40B4-BE49-F238E27FC236}">
                  <a16:creationId xmlns:a16="http://schemas.microsoft.com/office/drawing/2014/main" id="{7227B2F1-ECB9-70F4-585C-10B0AEDCB37E}"/>
                </a:ext>
              </a:extLst>
            </p:cNvPr>
            <p:cNvSpPr/>
            <p:nvPr/>
          </p:nvSpPr>
          <p:spPr>
            <a:xfrm>
              <a:off x="1608824" y="4055836"/>
              <a:ext cx="19050" cy="22860"/>
            </a:xfrm>
            <a:custGeom>
              <a:avLst/>
              <a:gdLst/>
              <a:ahLst/>
              <a:cxnLst/>
              <a:rect l="l" t="t" r="r" b="b"/>
              <a:pathLst>
                <a:path w="19050" h="22860">
                  <a:moveTo>
                    <a:pt x="0" y="22796"/>
                  </a:moveTo>
                  <a:lnTo>
                    <a:pt x="5880" y="18204"/>
                  </a:lnTo>
                  <a:lnTo>
                    <a:pt x="11022" y="12812"/>
                  </a:lnTo>
                  <a:lnTo>
                    <a:pt x="15332" y="6714"/>
                  </a:lnTo>
                  <a:lnTo>
                    <a:pt x="18719" y="0"/>
                  </a:lnTo>
                </a:path>
              </a:pathLst>
            </a:custGeom>
            <a:ln w="4762">
              <a:solidFill>
                <a:srgbClr val="666666"/>
              </a:solidFill>
              <a:prstDash val="dash"/>
            </a:ln>
          </p:spPr>
          <p:txBody>
            <a:bodyPr wrap="square" lIns="0" tIns="0" rIns="0" bIns="0" rtlCol="0"/>
            <a:lstStyle/>
            <a:p>
              <a:endParaRPr lang="en-GB" noProof="0" dirty="0"/>
            </a:p>
          </p:txBody>
        </p:sp>
        <p:sp>
          <p:nvSpPr>
            <p:cNvPr id="144" name="object 20">
              <a:extLst>
                <a:ext uri="{FF2B5EF4-FFF2-40B4-BE49-F238E27FC236}">
                  <a16:creationId xmlns:a16="http://schemas.microsoft.com/office/drawing/2014/main" id="{5F543859-987D-ABD1-8CFE-207CAFF3D636}"/>
                </a:ext>
              </a:extLst>
            </p:cNvPr>
            <p:cNvSpPr/>
            <p:nvPr/>
          </p:nvSpPr>
          <p:spPr>
            <a:xfrm>
              <a:off x="1631400" y="3976955"/>
              <a:ext cx="0" cy="29845"/>
            </a:xfrm>
            <a:custGeom>
              <a:avLst/>
              <a:gdLst/>
              <a:ahLst/>
              <a:cxnLst/>
              <a:rect l="l" t="t" r="r" b="b"/>
              <a:pathLst>
                <a:path h="29845">
                  <a:moveTo>
                    <a:pt x="0" y="29718"/>
                  </a:moveTo>
                  <a:lnTo>
                    <a:pt x="0" y="0"/>
                  </a:lnTo>
                </a:path>
              </a:pathLst>
            </a:custGeom>
            <a:ln w="4762">
              <a:solidFill>
                <a:srgbClr val="666666"/>
              </a:solidFill>
              <a:prstDash val="dash"/>
            </a:ln>
          </p:spPr>
          <p:txBody>
            <a:bodyPr wrap="square" lIns="0" tIns="0" rIns="0" bIns="0" rtlCol="0"/>
            <a:lstStyle/>
            <a:p>
              <a:endParaRPr lang="en-GB" noProof="0" dirty="0"/>
            </a:p>
          </p:txBody>
        </p:sp>
        <p:sp>
          <p:nvSpPr>
            <p:cNvPr id="145" name="object 21">
              <a:extLst>
                <a:ext uri="{FF2B5EF4-FFF2-40B4-BE49-F238E27FC236}">
                  <a16:creationId xmlns:a16="http://schemas.microsoft.com/office/drawing/2014/main" id="{BAF215D7-21B2-2B35-1C8C-9E3835E1440B}"/>
                </a:ext>
              </a:extLst>
            </p:cNvPr>
            <p:cNvSpPr/>
            <p:nvPr/>
          </p:nvSpPr>
          <p:spPr>
            <a:xfrm>
              <a:off x="836062" y="3957145"/>
              <a:ext cx="795655" cy="130175"/>
            </a:xfrm>
            <a:custGeom>
              <a:avLst/>
              <a:gdLst/>
              <a:ahLst/>
              <a:cxnLst/>
              <a:rect l="l" t="t" r="r" b="b"/>
              <a:pathLst>
                <a:path w="795655" h="130175">
                  <a:moveTo>
                    <a:pt x="0" y="0"/>
                  </a:moveTo>
                  <a:lnTo>
                    <a:pt x="0" y="9906"/>
                  </a:lnTo>
                </a:path>
                <a:path w="795655" h="130175">
                  <a:moveTo>
                    <a:pt x="0" y="69342"/>
                  </a:moveTo>
                  <a:lnTo>
                    <a:pt x="0" y="79248"/>
                  </a:lnTo>
                  <a:lnTo>
                    <a:pt x="0" y="82638"/>
                  </a:lnTo>
                  <a:lnTo>
                    <a:pt x="330" y="85953"/>
                  </a:lnTo>
                  <a:lnTo>
                    <a:pt x="965" y="89154"/>
                  </a:lnTo>
                </a:path>
                <a:path w="795655" h="130175">
                  <a:moveTo>
                    <a:pt x="40881" y="129082"/>
                  </a:moveTo>
                  <a:lnTo>
                    <a:pt x="44094" y="129717"/>
                  </a:lnTo>
                  <a:lnTo>
                    <a:pt x="47409" y="130048"/>
                  </a:lnTo>
                  <a:lnTo>
                    <a:pt x="50800" y="130048"/>
                  </a:lnTo>
                  <a:lnTo>
                    <a:pt x="60439" y="130048"/>
                  </a:lnTo>
                </a:path>
                <a:path w="795655" h="130175">
                  <a:moveTo>
                    <a:pt x="734898" y="130048"/>
                  </a:moveTo>
                  <a:lnTo>
                    <a:pt x="744537" y="130048"/>
                  </a:lnTo>
                  <a:lnTo>
                    <a:pt x="747928" y="130048"/>
                  </a:lnTo>
                  <a:lnTo>
                    <a:pt x="751243" y="129717"/>
                  </a:lnTo>
                  <a:lnTo>
                    <a:pt x="754456" y="129082"/>
                  </a:lnTo>
                </a:path>
                <a:path w="795655" h="130175">
                  <a:moveTo>
                    <a:pt x="794372" y="89154"/>
                  </a:moveTo>
                  <a:lnTo>
                    <a:pt x="795007" y="85953"/>
                  </a:lnTo>
                  <a:lnTo>
                    <a:pt x="795337" y="82638"/>
                  </a:lnTo>
                  <a:lnTo>
                    <a:pt x="795337" y="79248"/>
                  </a:lnTo>
                  <a:lnTo>
                    <a:pt x="795337" y="69342"/>
                  </a:lnTo>
                </a:path>
                <a:path w="795655" h="130175">
                  <a:moveTo>
                    <a:pt x="795337" y="9906"/>
                  </a:moveTo>
                  <a:lnTo>
                    <a:pt x="795337" y="0"/>
                  </a:lnTo>
                </a:path>
              </a:pathLst>
            </a:custGeom>
            <a:ln w="4762">
              <a:solidFill>
                <a:srgbClr val="666666"/>
              </a:solidFill>
            </a:ln>
          </p:spPr>
          <p:txBody>
            <a:bodyPr wrap="square" lIns="0" tIns="0" rIns="0" bIns="0" rtlCol="0"/>
            <a:lstStyle/>
            <a:p>
              <a:endParaRPr lang="en-GB" noProof="0" dirty="0"/>
            </a:p>
          </p:txBody>
        </p:sp>
        <p:sp>
          <p:nvSpPr>
            <p:cNvPr id="146" name="object 22">
              <a:extLst>
                <a:ext uri="{FF2B5EF4-FFF2-40B4-BE49-F238E27FC236}">
                  <a16:creationId xmlns:a16="http://schemas.microsoft.com/office/drawing/2014/main" id="{5C9D0CC8-3139-97B2-959D-30F42D9AB092}"/>
                </a:ext>
              </a:extLst>
            </p:cNvPr>
            <p:cNvSpPr/>
            <p:nvPr/>
          </p:nvSpPr>
          <p:spPr>
            <a:xfrm>
              <a:off x="1233731" y="4088016"/>
              <a:ext cx="0" cy="66040"/>
            </a:xfrm>
            <a:custGeom>
              <a:avLst/>
              <a:gdLst/>
              <a:ahLst/>
              <a:cxnLst/>
              <a:rect l="l" t="t" r="r" b="b"/>
              <a:pathLst>
                <a:path h="66039">
                  <a:moveTo>
                    <a:pt x="0" y="0"/>
                  </a:moveTo>
                  <a:lnTo>
                    <a:pt x="0" y="65544"/>
                  </a:lnTo>
                </a:path>
              </a:pathLst>
            </a:custGeom>
            <a:ln w="4762">
              <a:solidFill>
                <a:srgbClr val="666666"/>
              </a:solidFill>
              <a:prstDash val="dash"/>
            </a:ln>
          </p:spPr>
          <p:txBody>
            <a:bodyPr wrap="square" lIns="0" tIns="0" rIns="0" bIns="0" rtlCol="0"/>
            <a:lstStyle/>
            <a:p>
              <a:endParaRPr lang="en-GB" noProof="0" dirty="0"/>
            </a:p>
          </p:txBody>
        </p:sp>
        <p:sp>
          <p:nvSpPr>
            <p:cNvPr id="147" name="object 23">
              <a:extLst>
                <a:ext uri="{FF2B5EF4-FFF2-40B4-BE49-F238E27FC236}">
                  <a16:creationId xmlns:a16="http://schemas.microsoft.com/office/drawing/2014/main" id="{C490CB03-C946-BC24-F0A2-904692508351}"/>
                </a:ext>
              </a:extLst>
            </p:cNvPr>
            <p:cNvSpPr/>
            <p:nvPr/>
          </p:nvSpPr>
          <p:spPr>
            <a:xfrm>
              <a:off x="1894961" y="3986861"/>
              <a:ext cx="0" cy="29845"/>
            </a:xfrm>
            <a:custGeom>
              <a:avLst/>
              <a:gdLst/>
              <a:ahLst/>
              <a:cxnLst/>
              <a:rect l="l" t="t" r="r" b="b"/>
              <a:pathLst>
                <a:path h="29845">
                  <a:moveTo>
                    <a:pt x="0" y="0"/>
                  </a:moveTo>
                  <a:lnTo>
                    <a:pt x="0" y="29717"/>
                  </a:lnTo>
                </a:path>
              </a:pathLst>
            </a:custGeom>
            <a:ln w="4762">
              <a:solidFill>
                <a:srgbClr val="666666"/>
              </a:solidFill>
              <a:prstDash val="dash"/>
            </a:ln>
          </p:spPr>
          <p:txBody>
            <a:bodyPr wrap="square" lIns="0" tIns="0" rIns="0" bIns="0" rtlCol="0"/>
            <a:lstStyle/>
            <a:p>
              <a:endParaRPr lang="en-GB" noProof="0" dirty="0"/>
            </a:p>
          </p:txBody>
        </p:sp>
        <p:sp>
          <p:nvSpPr>
            <p:cNvPr id="148" name="object 24">
              <a:extLst>
                <a:ext uri="{FF2B5EF4-FFF2-40B4-BE49-F238E27FC236}">
                  <a16:creationId xmlns:a16="http://schemas.microsoft.com/office/drawing/2014/main" id="{36BA4419-F72D-E6CB-47D0-E1DCF94118B8}"/>
                </a:ext>
              </a:extLst>
            </p:cNvPr>
            <p:cNvSpPr/>
            <p:nvPr/>
          </p:nvSpPr>
          <p:spPr>
            <a:xfrm>
              <a:off x="1903517" y="4064613"/>
              <a:ext cx="22860" cy="19050"/>
            </a:xfrm>
            <a:custGeom>
              <a:avLst/>
              <a:gdLst/>
              <a:ahLst/>
              <a:cxnLst/>
              <a:rect l="l" t="t" r="r" b="b"/>
              <a:pathLst>
                <a:path w="22860" h="19050">
                  <a:moveTo>
                    <a:pt x="0" y="0"/>
                  </a:moveTo>
                  <a:lnTo>
                    <a:pt x="4592" y="5880"/>
                  </a:lnTo>
                  <a:lnTo>
                    <a:pt x="9983" y="11022"/>
                  </a:lnTo>
                  <a:lnTo>
                    <a:pt x="16082" y="15332"/>
                  </a:lnTo>
                  <a:lnTo>
                    <a:pt x="22796" y="18719"/>
                  </a:lnTo>
                </a:path>
              </a:pathLst>
            </a:custGeom>
            <a:ln w="4762">
              <a:solidFill>
                <a:srgbClr val="666666"/>
              </a:solidFill>
              <a:prstDash val="dash"/>
            </a:ln>
          </p:spPr>
          <p:txBody>
            <a:bodyPr wrap="square" lIns="0" tIns="0" rIns="0" bIns="0" rtlCol="0"/>
            <a:lstStyle/>
            <a:p>
              <a:endParaRPr lang="en-GB" noProof="0" dirty="0"/>
            </a:p>
          </p:txBody>
        </p:sp>
        <p:sp>
          <p:nvSpPr>
            <p:cNvPr id="149" name="object 25">
              <a:extLst>
                <a:ext uri="{FF2B5EF4-FFF2-40B4-BE49-F238E27FC236}">
                  <a16:creationId xmlns:a16="http://schemas.microsoft.com/office/drawing/2014/main" id="{FC3EBF5F-B9B7-7DAA-0882-76F1C9BD6C5F}"/>
                </a:ext>
              </a:extLst>
            </p:cNvPr>
            <p:cNvSpPr/>
            <p:nvPr/>
          </p:nvSpPr>
          <p:spPr>
            <a:xfrm>
              <a:off x="1974668" y="4087188"/>
              <a:ext cx="645795" cy="0"/>
            </a:xfrm>
            <a:custGeom>
              <a:avLst/>
              <a:gdLst/>
              <a:ahLst/>
              <a:cxnLst/>
              <a:rect l="l" t="t" r="r" b="b"/>
              <a:pathLst>
                <a:path w="645794">
                  <a:moveTo>
                    <a:pt x="0" y="0"/>
                  </a:moveTo>
                  <a:lnTo>
                    <a:pt x="645566" y="0"/>
                  </a:lnTo>
                </a:path>
              </a:pathLst>
            </a:custGeom>
            <a:ln w="4762">
              <a:solidFill>
                <a:srgbClr val="666666"/>
              </a:solidFill>
              <a:prstDash val="dash"/>
            </a:ln>
          </p:spPr>
          <p:txBody>
            <a:bodyPr wrap="square" lIns="0" tIns="0" rIns="0" bIns="0" rtlCol="0"/>
            <a:lstStyle/>
            <a:p>
              <a:endParaRPr lang="en-GB" noProof="0" dirty="0"/>
            </a:p>
          </p:txBody>
        </p:sp>
        <p:sp>
          <p:nvSpPr>
            <p:cNvPr id="150" name="object 26">
              <a:extLst>
                <a:ext uri="{FF2B5EF4-FFF2-40B4-BE49-F238E27FC236}">
                  <a16:creationId xmlns:a16="http://schemas.microsoft.com/office/drawing/2014/main" id="{7B10DD74-19E8-0FEE-579E-18F2ACC234A4}"/>
                </a:ext>
              </a:extLst>
            </p:cNvPr>
            <p:cNvSpPr/>
            <p:nvPr/>
          </p:nvSpPr>
          <p:spPr>
            <a:xfrm>
              <a:off x="2667723" y="4055836"/>
              <a:ext cx="19050" cy="22860"/>
            </a:xfrm>
            <a:custGeom>
              <a:avLst/>
              <a:gdLst/>
              <a:ahLst/>
              <a:cxnLst/>
              <a:rect l="l" t="t" r="r" b="b"/>
              <a:pathLst>
                <a:path w="19050" h="22860">
                  <a:moveTo>
                    <a:pt x="0" y="22796"/>
                  </a:moveTo>
                  <a:lnTo>
                    <a:pt x="5880" y="18204"/>
                  </a:lnTo>
                  <a:lnTo>
                    <a:pt x="11022" y="12812"/>
                  </a:lnTo>
                  <a:lnTo>
                    <a:pt x="15332" y="6714"/>
                  </a:lnTo>
                  <a:lnTo>
                    <a:pt x="18719" y="0"/>
                  </a:lnTo>
                </a:path>
              </a:pathLst>
            </a:custGeom>
            <a:ln w="4762">
              <a:solidFill>
                <a:srgbClr val="666666"/>
              </a:solidFill>
              <a:prstDash val="dash"/>
            </a:ln>
          </p:spPr>
          <p:txBody>
            <a:bodyPr wrap="square" lIns="0" tIns="0" rIns="0" bIns="0" rtlCol="0"/>
            <a:lstStyle/>
            <a:p>
              <a:endParaRPr lang="en-GB" noProof="0" dirty="0"/>
            </a:p>
          </p:txBody>
        </p:sp>
        <p:sp>
          <p:nvSpPr>
            <p:cNvPr id="151" name="object 27">
              <a:extLst>
                <a:ext uri="{FF2B5EF4-FFF2-40B4-BE49-F238E27FC236}">
                  <a16:creationId xmlns:a16="http://schemas.microsoft.com/office/drawing/2014/main" id="{E733A37F-7792-3220-863B-DB163BEE1308}"/>
                </a:ext>
              </a:extLst>
            </p:cNvPr>
            <p:cNvSpPr/>
            <p:nvPr/>
          </p:nvSpPr>
          <p:spPr>
            <a:xfrm>
              <a:off x="2690299" y="3976955"/>
              <a:ext cx="0" cy="29845"/>
            </a:xfrm>
            <a:custGeom>
              <a:avLst/>
              <a:gdLst/>
              <a:ahLst/>
              <a:cxnLst/>
              <a:rect l="l" t="t" r="r" b="b"/>
              <a:pathLst>
                <a:path h="29845">
                  <a:moveTo>
                    <a:pt x="0" y="29718"/>
                  </a:moveTo>
                  <a:lnTo>
                    <a:pt x="0" y="0"/>
                  </a:lnTo>
                </a:path>
              </a:pathLst>
            </a:custGeom>
            <a:ln w="4762">
              <a:solidFill>
                <a:srgbClr val="666666"/>
              </a:solidFill>
              <a:prstDash val="dash"/>
            </a:ln>
          </p:spPr>
          <p:txBody>
            <a:bodyPr wrap="square" lIns="0" tIns="0" rIns="0" bIns="0" rtlCol="0"/>
            <a:lstStyle/>
            <a:p>
              <a:endParaRPr lang="en-GB" noProof="0" dirty="0"/>
            </a:p>
          </p:txBody>
        </p:sp>
        <p:sp>
          <p:nvSpPr>
            <p:cNvPr id="152" name="object 28">
              <a:extLst>
                <a:ext uri="{FF2B5EF4-FFF2-40B4-BE49-F238E27FC236}">
                  <a16:creationId xmlns:a16="http://schemas.microsoft.com/office/drawing/2014/main" id="{DF2B5B9B-5B0D-8168-9B83-45134BF392C4}"/>
                </a:ext>
              </a:extLst>
            </p:cNvPr>
            <p:cNvSpPr/>
            <p:nvPr/>
          </p:nvSpPr>
          <p:spPr>
            <a:xfrm>
              <a:off x="1894961" y="3957145"/>
              <a:ext cx="795655" cy="130175"/>
            </a:xfrm>
            <a:custGeom>
              <a:avLst/>
              <a:gdLst/>
              <a:ahLst/>
              <a:cxnLst/>
              <a:rect l="l" t="t" r="r" b="b"/>
              <a:pathLst>
                <a:path w="795655" h="130175">
                  <a:moveTo>
                    <a:pt x="0" y="0"/>
                  </a:moveTo>
                  <a:lnTo>
                    <a:pt x="0" y="9906"/>
                  </a:lnTo>
                </a:path>
                <a:path w="795655" h="130175">
                  <a:moveTo>
                    <a:pt x="0" y="69342"/>
                  </a:moveTo>
                  <a:lnTo>
                    <a:pt x="0" y="79248"/>
                  </a:lnTo>
                  <a:lnTo>
                    <a:pt x="0" y="82638"/>
                  </a:lnTo>
                  <a:lnTo>
                    <a:pt x="330" y="85953"/>
                  </a:lnTo>
                  <a:lnTo>
                    <a:pt x="965" y="89154"/>
                  </a:lnTo>
                </a:path>
                <a:path w="795655" h="130175">
                  <a:moveTo>
                    <a:pt x="40881" y="129082"/>
                  </a:moveTo>
                  <a:lnTo>
                    <a:pt x="44094" y="129717"/>
                  </a:lnTo>
                  <a:lnTo>
                    <a:pt x="47409" y="130048"/>
                  </a:lnTo>
                  <a:lnTo>
                    <a:pt x="50800" y="130048"/>
                  </a:lnTo>
                  <a:lnTo>
                    <a:pt x="60439" y="130048"/>
                  </a:lnTo>
                </a:path>
                <a:path w="795655" h="130175">
                  <a:moveTo>
                    <a:pt x="734898" y="130048"/>
                  </a:moveTo>
                  <a:lnTo>
                    <a:pt x="744537" y="130048"/>
                  </a:lnTo>
                  <a:lnTo>
                    <a:pt x="747928" y="130048"/>
                  </a:lnTo>
                  <a:lnTo>
                    <a:pt x="751243" y="129717"/>
                  </a:lnTo>
                  <a:lnTo>
                    <a:pt x="754456" y="129082"/>
                  </a:lnTo>
                </a:path>
                <a:path w="795655" h="130175">
                  <a:moveTo>
                    <a:pt x="794372" y="89154"/>
                  </a:moveTo>
                  <a:lnTo>
                    <a:pt x="795007" y="85953"/>
                  </a:lnTo>
                  <a:lnTo>
                    <a:pt x="795337" y="82638"/>
                  </a:lnTo>
                  <a:lnTo>
                    <a:pt x="795337" y="79248"/>
                  </a:lnTo>
                  <a:lnTo>
                    <a:pt x="795337" y="69342"/>
                  </a:lnTo>
                </a:path>
                <a:path w="795655" h="130175">
                  <a:moveTo>
                    <a:pt x="795337" y="9906"/>
                  </a:moveTo>
                  <a:lnTo>
                    <a:pt x="795337" y="0"/>
                  </a:lnTo>
                </a:path>
              </a:pathLst>
            </a:custGeom>
            <a:ln w="4762">
              <a:solidFill>
                <a:srgbClr val="666666"/>
              </a:solidFill>
            </a:ln>
          </p:spPr>
          <p:txBody>
            <a:bodyPr wrap="square" lIns="0" tIns="0" rIns="0" bIns="0" rtlCol="0"/>
            <a:lstStyle/>
            <a:p>
              <a:endParaRPr lang="en-GB" noProof="0" dirty="0"/>
            </a:p>
          </p:txBody>
        </p:sp>
        <p:sp>
          <p:nvSpPr>
            <p:cNvPr id="153" name="object 29">
              <a:extLst>
                <a:ext uri="{FF2B5EF4-FFF2-40B4-BE49-F238E27FC236}">
                  <a16:creationId xmlns:a16="http://schemas.microsoft.com/office/drawing/2014/main" id="{0C19E582-7888-6B3D-24AB-6DF5650B1427}"/>
                </a:ext>
              </a:extLst>
            </p:cNvPr>
            <p:cNvSpPr/>
            <p:nvPr/>
          </p:nvSpPr>
          <p:spPr>
            <a:xfrm>
              <a:off x="2292630" y="4088016"/>
              <a:ext cx="0" cy="66040"/>
            </a:xfrm>
            <a:custGeom>
              <a:avLst/>
              <a:gdLst/>
              <a:ahLst/>
              <a:cxnLst/>
              <a:rect l="l" t="t" r="r" b="b"/>
              <a:pathLst>
                <a:path h="66039">
                  <a:moveTo>
                    <a:pt x="0" y="0"/>
                  </a:moveTo>
                  <a:lnTo>
                    <a:pt x="0" y="65544"/>
                  </a:lnTo>
                </a:path>
              </a:pathLst>
            </a:custGeom>
            <a:ln w="4762">
              <a:solidFill>
                <a:srgbClr val="666666"/>
              </a:solidFill>
              <a:prstDash val="dash"/>
            </a:ln>
          </p:spPr>
          <p:txBody>
            <a:bodyPr wrap="square" lIns="0" tIns="0" rIns="0" bIns="0" rtlCol="0"/>
            <a:lstStyle/>
            <a:p>
              <a:endParaRPr lang="en-GB" noProof="0" dirty="0"/>
            </a:p>
          </p:txBody>
        </p:sp>
        <p:sp>
          <p:nvSpPr>
            <p:cNvPr id="154" name="object 30">
              <a:extLst>
                <a:ext uri="{FF2B5EF4-FFF2-40B4-BE49-F238E27FC236}">
                  <a16:creationId xmlns:a16="http://schemas.microsoft.com/office/drawing/2014/main" id="{5A47D634-93DE-FDE3-9BC1-46FA26ECAF37}"/>
                </a:ext>
              </a:extLst>
            </p:cNvPr>
            <p:cNvSpPr/>
            <p:nvPr/>
          </p:nvSpPr>
          <p:spPr>
            <a:xfrm>
              <a:off x="2956462" y="3986861"/>
              <a:ext cx="0" cy="29845"/>
            </a:xfrm>
            <a:custGeom>
              <a:avLst/>
              <a:gdLst/>
              <a:ahLst/>
              <a:cxnLst/>
              <a:rect l="l" t="t" r="r" b="b"/>
              <a:pathLst>
                <a:path h="29845">
                  <a:moveTo>
                    <a:pt x="0" y="0"/>
                  </a:moveTo>
                  <a:lnTo>
                    <a:pt x="0" y="29717"/>
                  </a:lnTo>
                </a:path>
              </a:pathLst>
            </a:custGeom>
            <a:ln w="4762">
              <a:solidFill>
                <a:srgbClr val="666666"/>
              </a:solidFill>
              <a:prstDash val="dash"/>
            </a:ln>
          </p:spPr>
          <p:txBody>
            <a:bodyPr wrap="square" lIns="0" tIns="0" rIns="0" bIns="0" rtlCol="0"/>
            <a:lstStyle/>
            <a:p>
              <a:endParaRPr lang="en-GB" noProof="0" dirty="0"/>
            </a:p>
          </p:txBody>
        </p:sp>
        <p:sp>
          <p:nvSpPr>
            <p:cNvPr id="155" name="object 31">
              <a:extLst>
                <a:ext uri="{FF2B5EF4-FFF2-40B4-BE49-F238E27FC236}">
                  <a16:creationId xmlns:a16="http://schemas.microsoft.com/office/drawing/2014/main" id="{D61C18A6-0BBB-B827-77AC-B411695F49BB}"/>
                </a:ext>
              </a:extLst>
            </p:cNvPr>
            <p:cNvSpPr/>
            <p:nvPr/>
          </p:nvSpPr>
          <p:spPr>
            <a:xfrm>
              <a:off x="2965018" y="4064613"/>
              <a:ext cx="22860" cy="19050"/>
            </a:xfrm>
            <a:custGeom>
              <a:avLst/>
              <a:gdLst/>
              <a:ahLst/>
              <a:cxnLst/>
              <a:rect l="l" t="t" r="r" b="b"/>
              <a:pathLst>
                <a:path w="22860" h="19050">
                  <a:moveTo>
                    <a:pt x="0" y="0"/>
                  </a:moveTo>
                  <a:lnTo>
                    <a:pt x="4592" y="5880"/>
                  </a:lnTo>
                  <a:lnTo>
                    <a:pt x="9983" y="11022"/>
                  </a:lnTo>
                  <a:lnTo>
                    <a:pt x="16082" y="15332"/>
                  </a:lnTo>
                  <a:lnTo>
                    <a:pt x="22796" y="18719"/>
                  </a:lnTo>
                </a:path>
              </a:pathLst>
            </a:custGeom>
            <a:ln w="4762">
              <a:solidFill>
                <a:srgbClr val="666666"/>
              </a:solidFill>
              <a:prstDash val="dash"/>
            </a:ln>
          </p:spPr>
          <p:txBody>
            <a:bodyPr wrap="square" lIns="0" tIns="0" rIns="0" bIns="0" rtlCol="0"/>
            <a:lstStyle/>
            <a:p>
              <a:endParaRPr lang="en-GB" noProof="0" dirty="0"/>
            </a:p>
          </p:txBody>
        </p:sp>
        <p:sp>
          <p:nvSpPr>
            <p:cNvPr id="156" name="object 32">
              <a:extLst>
                <a:ext uri="{FF2B5EF4-FFF2-40B4-BE49-F238E27FC236}">
                  <a16:creationId xmlns:a16="http://schemas.microsoft.com/office/drawing/2014/main" id="{7262DBFD-C61F-DD64-47BA-A179D3073DFF}"/>
                </a:ext>
              </a:extLst>
            </p:cNvPr>
            <p:cNvSpPr/>
            <p:nvPr/>
          </p:nvSpPr>
          <p:spPr>
            <a:xfrm>
              <a:off x="3036167" y="4087188"/>
              <a:ext cx="645795" cy="0"/>
            </a:xfrm>
            <a:custGeom>
              <a:avLst/>
              <a:gdLst/>
              <a:ahLst/>
              <a:cxnLst/>
              <a:rect l="l" t="t" r="r" b="b"/>
              <a:pathLst>
                <a:path w="645795">
                  <a:moveTo>
                    <a:pt x="0" y="0"/>
                  </a:moveTo>
                  <a:lnTo>
                    <a:pt x="645566" y="0"/>
                  </a:lnTo>
                </a:path>
              </a:pathLst>
            </a:custGeom>
            <a:ln w="4762">
              <a:solidFill>
                <a:srgbClr val="666666"/>
              </a:solidFill>
              <a:prstDash val="dash"/>
            </a:ln>
          </p:spPr>
          <p:txBody>
            <a:bodyPr wrap="square" lIns="0" tIns="0" rIns="0" bIns="0" rtlCol="0"/>
            <a:lstStyle/>
            <a:p>
              <a:endParaRPr lang="en-GB" noProof="0" dirty="0"/>
            </a:p>
          </p:txBody>
        </p:sp>
        <p:sp>
          <p:nvSpPr>
            <p:cNvPr id="157" name="object 33">
              <a:extLst>
                <a:ext uri="{FF2B5EF4-FFF2-40B4-BE49-F238E27FC236}">
                  <a16:creationId xmlns:a16="http://schemas.microsoft.com/office/drawing/2014/main" id="{046E7840-F376-D325-20DF-92B777405343}"/>
                </a:ext>
              </a:extLst>
            </p:cNvPr>
            <p:cNvSpPr/>
            <p:nvPr/>
          </p:nvSpPr>
          <p:spPr>
            <a:xfrm>
              <a:off x="3729224" y="4055836"/>
              <a:ext cx="19050" cy="22860"/>
            </a:xfrm>
            <a:custGeom>
              <a:avLst/>
              <a:gdLst/>
              <a:ahLst/>
              <a:cxnLst/>
              <a:rect l="l" t="t" r="r" b="b"/>
              <a:pathLst>
                <a:path w="19050" h="22860">
                  <a:moveTo>
                    <a:pt x="0" y="22796"/>
                  </a:moveTo>
                  <a:lnTo>
                    <a:pt x="5880" y="18204"/>
                  </a:lnTo>
                  <a:lnTo>
                    <a:pt x="11022" y="12812"/>
                  </a:lnTo>
                  <a:lnTo>
                    <a:pt x="15332" y="6714"/>
                  </a:lnTo>
                  <a:lnTo>
                    <a:pt x="18719" y="0"/>
                  </a:lnTo>
                </a:path>
              </a:pathLst>
            </a:custGeom>
            <a:ln w="4762">
              <a:solidFill>
                <a:srgbClr val="666666"/>
              </a:solidFill>
              <a:prstDash val="dash"/>
            </a:ln>
          </p:spPr>
          <p:txBody>
            <a:bodyPr wrap="square" lIns="0" tIns="0" rIns="0" bIns="0" rtlCol="0"/>
            <a:lstStyle/>
            <a:p>
              <a:endParaRPr lang="en-GB" noProof="0" dirty="0"/>
            </a:p>
          </p:txBody>
        </p:sp>
        <p:sp>
          <p:nvSpPr>
            <p:cNvPr id="158" name="object 34">
              <a:extLst>
                <a:ext uri="{FF2B5EF4-FFF2-40B4-BE49-F238E27FC236}">
                  <a16:creationId xmlns:a16="http://schemas.microsoft.com/office/drawing/2014/main" id="{6A76D118-0802-675F-3105-2A2CECFCD5BD}"/>
                </a:ext>
              </a:extLst>
            </p:cNvPr>
            <p:cNvSpPr/>
            <p:nvPr/>
          </p:nvSpPr>
          <p:spPr>
            <a:xfrm>
              <a:off x="3751799" y="3976955"/>
              <a:ext cx="0" cy="29845"/>
            </a:xfrm>
            <a:custGeom>
              <a:avLst/>
              <a:gdLst/>
              <a:ahLst/>
              <a:cxnLst/>
              <a:rect l="l" t="t" r="r" b="b"/>
              <a:pathLst>
                <a:path h="29845">
                  <a:moveTo>
                    <a:pt x="0" y="29718"/>
                  </a:moveTo>
                  <a:lnTo>
                    <a:pt x="0" y="0"/>
                  </a:lnTo>
                </a:path>
              </a:pathLst>
            </a:custGeom>
            <a:ln w="4762">
              <a:solidFill>
                <a:srgbClr val="666666"/>
              </a:solidFill>
              <a:prstDash val="dash"/>
            </a:ln>
          </p:spPr>
          <p:txBody>
            <a:bodyPr wrap="square" lIns="0" tIns="0" rIns="0" bIns="0" rtlCol="0"/>
            <a:lstStyle/>
            <a:p>
              <a:endParaRPr lang="en-GB" noProof="0" dirty="0"/>
            </a:p>
          </p:txBody>
        </p:sp>
        <p:sp>
          <p:nvSpPr>
            <p:cNvPr id="159" name="object 35">
              <a:extLst>
                <a:ext uri="{FF2B5EF4-FFF2-40B4-BE49-F238E27FC236}">
                  <a16:creationId xmlns:a16="http://schemas.microsoft.com/office/drawing/2014/main" id="{16DFA06E-AE5C-0C80-BC4B-F893A63C4D22}"/>
                </a:ext>
              </a:extLst>
            </p:cNvPr>
            <p:cNvSpPr/>
            <p:nvPr/>
          </p:nvSpPr>
          <p:spPr>
            <a:xfrm>
              <a:off x="2956462" y="3957145"/>
              <a:ext cx="795655" cy="130175"/>
            </a:xfrm>
            <a:custGeom>
              <a:avLst/>
              <a:gdLst/>
              <a:ahLst/>
              <a:cxnLst/>
              <a:rect l="l" t="t" r="r" b="b"/>
              <a:pathLst>
                <a:path w="795654" h="130175">
                  <a:moveTo>
                    <a:pt x="0" y="0"/>
                  </a:moveTo>
                  <a:lnTo>
                    <a:pt x="0" y="9906"/>
                  </a:lnTo>
                </a:path>
                <a:path w="795654" h="130175">
                  <a:moveTo>
                    <a:pt x="0" y="69342"/>
                  </a:moveTo>
                  <a:lnTo>
                    <a:pt x="0" y="79248"/>
                  </a:lnTo>
                  <a:lnTo>
                    <a:pt x="0" y="82638"/>
                  </a:lnTo>
                  <a:lnTo>
                    <a:pt x="330" y="85953"/>
                  </a:lnTo>
                  <a:lnTo>
                    <a:pt x="965" y="89154"/>
                  </a:lnTo>
                </a:path>
                <a:path w="795654" h="130175">
                  <a:moveTo>
                    <a:pt x="40881" y="129082"/>
                  </a:moveTo>
                  <a:lnTo>
                    <a:pt x="44094" y="129717"/>
                  </a:lnTo>
                  <a:lnTo>
                    <a:pt x="47409" y="130048"/>
                  </a:lnTo>
                  <a:lnTo>
                    <a:pt x="50800" y="130048"/>
                  </a:lnTo>
                  <a:lnTo>
                    <a:pt x="60439" y="130048"/>
                  </a:lnTo>
                </a:path>
                <a:path w="795654" h="130175">
                  <a:moveTo>
                    <a:pt x="734898" y="130048"/>
                  </a:moveTo>
                  <a:lnTo>
                    <a:pt x="744537" y="130048"/>
                  </a:lnTo>
                  <a:lnTo>
                    <a:pt x="747928" y="130048"/>
                  </a:lnTo>
                  <a:lnTo>
                    <a:pt x="751243" y="129717"/>
                  </a:lnTo>
                  <a:lnTo>
                    <a:pt x="754456" y="129082"/>
                  </a:lnTo>
                </a:path>
                <a:path w="795654" h="130175">
                  <a:moveTo>
                    <a:pt x="794372" y="89154"/>
                  </a:moveTo>
                  <a:lnTo>
                    <a:pt x="795007" y="85953"/>
                  </a:lnTo>
                  <a:lnTo>
                    <a:pt x="795337" y="82638"/>
                  </a:lnTo>
                  <a:lnTo>
                    <a:pt x="795337" y="79248"/>
                  </a:lnTo>
                  <a:lnTo>
                    <a:pt x="795337" y="69342"/>
                  </a:lnTo>
                </a:path>
                <a:path w="795654" h="130175">
                  <a:moveTo>
                    <a:pt x="795337" y="9906"/>
                  </a:moveTo>
                  <a:lnTo>
                    <a:pt x="795337" y="0"/>
                  </a:lnTo>
                </a:path>
              </a:pathLst>
            </a:custGeom>
            <a:ln w="4762">
              <a:solidFill>
                <a:srgbClr val="666666"/>
              </a:solidFill>
            </a:ln>
          </p:spPr>
          <p:txBody>
            <a:bodyPr wrap="square" lIns="0" tIns="0" rIns="0" bIns="0" rtlCol="0"/>
            <a:lstStyle/>
            <a:p>
              <a:endParaRPr lang="en-GB" noProof="0" dirty="0"/>
            </a:p>
          </p:txBody>
        </p:sp>
        <p:sp>
          <p:nvSpPr>
            <p:cNvPr id="160" name="object 36">
              <a:extLst>
                <a:ext uri="{FF2B5EF4-FFF2-40B4-BE49-F238E27FC236}">
                  <a16:creationId xmlns:a16="http://schemas.microsoft.com/office/drawing/2014/main" id="{55DC1300-00C4-32E9-4D99-1C640E8D3721}"/>
                </a:ext>
              </a:extLst>
            </p:cNvPr>
            <p:cNvSpPr/>
            <p:nvPr/>
          </p:nvSpPr>
          <p:spPr>
            <a:xfrm>
              <a:off x="3354131" y="4088016"/>
              <a:ext cx="0" cy="66040"/>
            </a:xfrm>
            <a:custGeom>
              <a:avLst/>
              <a:gdLst/>
              <a:ahLst/>
              <a:cxnLst/>
              <a:rect l="l" t="t" r="r" b="b"/>
              <a:pathLst>
                <a:path h="66039">
                  <a:moveTo>
                    <a:pt x="0" y="0"/>
                  </a:moveTo>
                  <a:lnTo>
                    <a:pt x="0" y="65544"/>
                  </a:lnTo>
                </a:path>
              </a:pathLst>
            </a:custGeom>
            <a:ln w="4762">
              <a:solidFill>
                <a:srgbClr val="666666"/>
              </a:solidFill>
              <a:prstDash val="dash"/>
            </a:ln>
          </p:spPr>
          <p:txBody>
            <a:bodyPr wrap="square" lIns="0" tIns="0" rIns="0" bIns="0" rtlCol="0"/>
            <a:lstStyle/>
            <a:p>
              <a:endParaRPr lang="en-GB" noProof="0" dirty="0"/>
            </a:p>
          </p:txBody>
        </p:sp>
        <p:sp>
          <p:nvSpPr>
            <p:cNvPr id="161" name="object 37">
              <a:extLst>
                <a:ext uri="{FF2B5EF4-FFF2-40B4-BE49-F238E27FC236}">
                  <a16:creationId xmlns:a16="http://schemas.microsoft.com/office/drawing/2014/main" id="{56D12A26-5683-F931-C7AB-EB5EA62B38F8}"/>
                </a:ext>
              </a:extLst>
            </p:cNvPr>
            <p:cNvSpPr/>
            <p:nvPr/>
          </p:nvSpPr>
          <p:spPr>
            <a:xfrm>
              <a:off x="4043862" y="3986861"/>
              <a:ext cx="0" cy="29845"/>
            </a:xfrm>
            <a:custGeom>
              <a:avLst/>
              <a:gdLst/>
              <a:ahLst/>
              <a:cxnLst/>
              <a:rect l="l" t="t" r="r" b="b"/>
              <a:pathLst>
                <a:path h="29845">
                  <a:moveTo>
                    <a:pt x="0" y="0"/>
                  </a:moveTo>
                  <a:lnTo>
                    <a:pt x="0" y="29717"/>
                  </a:lnTo>
                </a:path>
              </a:pathLst>
            </a:custGeom>
            <a:ln w="4762">
              <a:solidFill>
                <a:srgbClr val="666666"/>
              </a:solidFill>
              <a:prstDash val="dash"/>
            </a:ln>
          </p:spPr>
          <p:txBody>
            <a:bodyPr wrap="square" lIns="0" tIns="0" rIns="0" bIns="0" rtlCol="0"/>
            <a:lstStyle/>
            <a:p>
              <a:endParaRPr lang="en-GB" noProof="0" dirty="0"/>
            </a:p>
          </p:txBody>
        </p:sp>
        <p:sp>
          <p:nvSpPr>
            <p:cNvPr id="162" name="object 38">
              <a:extLst>
                <a:ext uri="{FF2B5EF4-FFF2-40B4-BE49-F238E27FC236}">
                  <a16:creationId xmlns:a16="http://schemas.microsoft.com/office/drawing/2014/main" id="{C1D5C5EA-EA26-0AFD-3C0E-919EC36AB3CB}"/>
                </a:ext>
              </a:extLst>
            </p:cNvPr>
            <p:cNvSpPr/>
            <p:nvPr/>
          </p:nvSpPr>
          <p:spPr>
            <a:xfrm>
              <a:off x="4052418" y="4064613"/>
              <a:ext cx="22860" cy="19050"/>
            </a:xfrm>
            <a:custGeom>
              <a:avLst/>
              <a:gdLst/>
              <a:ahLst/>
              <a:cxnLst/>
              <a:rect l="l" t="t" r="r" b="b"/>
              <a:pathLst>
                <a:path w="22860" h="19050">
                  <a:moveTo>
                    <a:pt x="0" y="0"/>
                  </a:moveTo>
                  <a:lnTo>
                    <a:pt x="4592" y="5880"/>
                  </a:lnTo>
                  <a:lnTo>
                    <a:pt x="9983" y="11022"/>
                  </a:lnTo>
                  <a:lnTo>
                    <a:pt x="16082" y="15332"/>
                  </a:lnTo>
                  <a:lnTo>
                    <a:pt x="22796" y="18719"/>
                  </a:lnTo>
                </a:path>
              </a:pathLst>
            </a:custGeom>
            <a:ln w="4762">
              <a:solidFill>
                <a:srgbClr val="666666"/>
              </a:solidFill>
              <a:prstDash val="dash"/>
            </a:ln>
          </p:spPr>
          <p:txBody>
            <a:bodyPr wrap="square" lIns="0" tIns="0" rIns="0" bIns="0" rtlCol="0"/>
            <a:lstStyle/>
            <a:p>
              <a:endParaRPr lang="en-GB" noProof="0" dirty="0"/>
            </a:p>
          </p:txBody>
        </p:sp>
        <p:sp>
          <p:nvSpPr>
            <p:cNvPr id="163" name="object 39">
              <a:extLst>
                <a:ext uri="{FF2B5EF4-FFF2-40B4-BE49-F238E27FC236}">
                  <a16:creationId xmlns:a16="http://schemas.microsoft.com/office/drawing/2014/main" id="{7AAE41DF-A16A-F8E1-F2BB-69618FEB5463}"/>
                </a:ext>
              </a:extLst>
            </p:cNvPr>
            <p:cNvSpPr/>
            <p:nvPr/>
          </p:nvSpPr>
          <p:spPr>
            <a:xfrm>
              <a:off x="4123567" y="4087188"/>
              <a:ext cx="645795" cy="0"/>
            </a:xfrm>
            <a:custGeom>
              <a:avLst/>
              <a:gdLst/>
              <a:ahLst/>
              <a:cxnLst/>
              <a:rect l="l" t="t" r="r" b="b"/>
              <a:pathLst>
                <a:path w="645795">
                  <a:moveTo>
                    <a:pt x="0" y="0"/>
                  </a:moveTo>
                  <a:lnTo>
                    <a:pt x="645566" y="0"/>
                  </a:lnTo>
                </a:path>
              </a:pathLst>
            </a:custGeom>
            <a:ln w="4762">
              <a:solidFill>
                <a:srgbClr val="666666"/>
              </a:solidFill>
              <a:prstDash val="dash"/>
            </a:ln>
          </p:spPr>
          <p:txBody>
            <a:bodyPr wrap="square" lIns="0" tIns="0" rIns="0" bIns="0" rtlCol="0"/>
            <a:lstStyle/>
            <a:p>
              <a:endParaRPr lang="en-GB" noProof="0" dirty="0"/>
            </a:p>
          </p:txBody>
        </p:sp>
        <p:sp>
          <p:nvSpPr>
            <p:cNvPr id="164" name="object 40">
              <a:extLst>
                <a:ext uri="{FF2B5EF4-FFF2-40B4-BE49-F238E27FC236}">
                  <a16:creationId xmlns:a16="http://schemas.microsoft.com/office/drawing/2014/main" id="{AAD83129-792F-0EE2-65CB-D38B4321708B}"/>
                </a:ext>
              </a:extLst>
            </p:cNvPr>
            <p:cNvSpPr/>
            <p:nvPr/>
          </p:nvSpPr>
          <p:spPr>
            <a:xfrm>
              <a:off x="4816624" y="4055836"/>
              <a:ext cx="19050" cy="22860"/>
            </a:xfrm>
            <a:custGeom>
              <a:avLst/>
              <a:gdLst/>
              <a:ahLst/>
              <a:cxnLst/>
              <a:rect l="l" t="t" r="r" b="b"/>
              <a:pathLst>
                <a:path w="19050" h="22860">
                  <a:moveTo>
                    <a:pt x="0" y="22796"/>
                  </a:moveTo>
                  <a:lnTo>
                    <a:pt x="5880" y="18204"/>
                  </a:lnTo>
                  <a:lnTo>
                    <a:pt x="11022" y="12812"/>
                  </a:lnTo>
                  <a:lnTo>
                    <a:pt x="15332" y="6714"/>
                  </a:lnTo>
                  <a:lnTo>
                    <a:pt x="18719" y="0"/>
                  </a:lnTo>
                </a:path>
              </a:pathLst>
            </a:custGeom>
            <a:ln w="4762">
              <a:solidFill>
                <a:srgbClr val="666666"/>
              </a:solidFill>
              <a:prstDash val="dash"/>
            </a:ln>
          </p:spPr>
          <p:txBody>
            <a:bodyPr wrap="square" lIns="0" tIns="0" rIns="0" bIns="0" rtlCol="0"/>
            <a:lstStyle/>
            <a:p>
              <a:endParaRPr lang="en-GB" noProof="0" dirty="0"/>
            </a:p>
          </p:txBody>
        </p:sp>
        <p:sp>
          <p:nvSpPr>
            <p:cNvPr id="165" name="object 41">
              <a:extLst>
                <a:ext uri="{FF2B5EF4-FFF2-40B4-BE49-F238E27FC236}">
                  <a16:creationId xmlns:a16="http://schemas.microsoft.com/office/drawing/2014/main" id="{1E774C16-C7F9-9FF4-BBB5-418FF9146416}"/>
                </a:ext>
              </a:extLst>
            </p:cNvPr>
            <p:cNvSpPr/>
            <p:nvPr/>
          </p:nvSpPr>
          <p:spPr>
            <a:xfrm>
              <a:off x="4839200" y="3976955"/>
              <a:ext cx="0" cy="29845"/>
            </a:xfrm>
            <a:custGeom>
              <a:avLst/>
              <a:gdLst/>
              <a:ahLst/>
              <a:cxnLst/>
              <a:rect l="l" t="t" r="r" b="b"/>
              <a:pathLst>
                <a:path h="29845">
                  <a:moveTo>
                    <a:pt x="0" y="29718"/>
                  </a:moveTo>
                  <a:lnTo>
                    <a:pt x="0" y="0"/>
                  </a:lnTo>
                </a:path>
              </a:pathLst>
            </a:custGeom>
            <a:ln w="4762">
              <a:solidFill>
                <a:srgbClr val="666666"/>
              </a:solidFill>
              <a:prstDash val="dash"/>
            </a:ln>
          </p:spPr>
          <p:txBody>
            <a:bodyPr wrap="square" lIns="0" tIns="0" rIns="0" bIns="0" rtlCol="0"/>
            <a:lstStyle/>
            <a:p>
              <a:endParaRPr lang="en-GB" noProof="0" dirty="0"/>
            </a:p>
          </p:txBody>
        </p:sp>
        <p:sp>
          <p:nvSpPr>
            <p:cNvPr id="166" name="object 42">
              <a:extLst>
                <a:ext uri="{FF2B5EF4-FFF2-40B4-BE49-F238E27FC236}">
                  <a16:creationId xmlns:a16="http://schemas.microsoft.com/office/drawing/2014/main" id="{5F181961-30A7-5419-EB31-FE48A0AF9E8A}"/>
                </a:ext>
              </a:extLst>
            </p:cNvPr>
            <p:cNvSpPr/>
            <p:nvPr/>
          </p:nvSpPr>
          <p:spPr>
            <a:xfrm>
              <a:off x="4043862" y="3957145"/>
              <a:ext cx="795655" cy="130175"/>
            </a:xfrm>
            <a:custGeom>
              <a:avLst/>
              <a:gdLst/>
              <a:ahLst/>
              <a:cxnLst/>
              <a:rect l="l" t="t" r="r" b="b"/>
              <a:pathLst>
                <a:path w="795654" h="130175">
                  <a:moveTo>
                    <a:pt x="0" y="0"/>
                  </a:moveTo>
                  <a:lnTo>
                    <a:pt x="0" y="9906"/>
                  </a:lnTo>
                </a:path>
                <a:path w="795654" h="130175">
                  <a:moveTo>
                    <a:pt x="0" y="69342"/>
                  </a:moveTo>
                  <a:lnTo>
                    <a:pt x="0" y="79248"/>
                  </a:lnTo>
                  <a:lnTo>
                    <a:pt x="0" y="82638"/>
                  </a:lnTo>
                  <a:lnTo>
                    <a:pt x="330" y="85953"/>
                  </a:lnTo>
                  <a:lnTo>
                    <a:pt x="965" y="89154"/>
                  </a:lnTo>
                </a:path>
                <a:path w="795654" h="130175">
                  <a:moveTo>
                    <a:pt x="40881" y="129082"/>
                  </a:moveTo>
                  <a:lnTo>
                    <a:pt x="44094" y="129717"/>
                  </a:lnTo>
                  <a:lnTo>
                    <a:pt x="47409" y="130048"/>
                  </a:lnTo>
                  <a:lnTo>
                    <a:pt x="50800" y="130048"/>
                  </a:lnTo>
                  <a:lnTo>
                    <a:pt x="60439" y="130048"/>
                  </a:lnTo>
                </a:path>
                <a:path w="795654" h="130175">
                  <a:moveTo>
                    <a:pt x="734898" y="130048"/>
                  </a:moveTo>
                  <a:lnTo>
                    <a:pt x="744537" y="130048"/>
                  </a:lnTo>
                  <a:lnTo>
                    <a:pt x="747928" y="130048"/>
                  </a:lnTo>
                  <a:lnTo>
                    <a:pt x="751243" y="129717"/>
                  </a:lnTo>
                  <a:lnTo>
                    <a:pt x="754456" y="129082"/>
                  </a:lnTo>
                </a:path>
                <a:path w="795654" h="130175">
                  <a:moveTo>
                    <a:pt x="794372" y="89154"/>
                  </a:moveTo>
                  <a:lnTo>
                    <a:pt x="795007" y="85953"/>
                  </a:lnTo>
                  <a:lnTo>
                    <a:pt x="795337" y="82638"/>
                  </a:lnTo>
                  <a:lnTo>
                    <a:pt x="795337" y="79248"/>
                  </a:lnTo>
                  <a:lnTo>
                    <a:pt x="795337" y="69342"/>
                  </a:lnTo>
                </a:path>
                <a:path w="795654" h="130175">
                  <a:moveTo>
                    <a:pt x="795337" y="9906"/>
                  </a:moveTo>
                  <a:lnTo>
                    <a:pt x="795337" y="0"/>
                  </a:lnTo>
                </a:path>
              </a:pathLst>
            </a:custGeom>
            <a:ln w="4762">
              <a:solidFill>
                <a:srgbClr val="666666"/>
              </a:solidFill>
            </a:ln>
          </p:spPr>
          <p:txBody>
            <a:bodyPr wrap="square" lIns="0" tIns="0" rIns="0" bIns="0" rtlCol="0"/>
            <a:lstStyle/>
            <a:p>
              <a:endParaRPr lang="en-GB" noProof="0" dirty="0"/>
            </a:p>
          </p:txBody>
        </p:sp>
        <p:sp>
          <p:nvSpPr>
            <p:cNvPr id="167" name="object 43">
              <a:extLst>
                <a:ext uri="{FF2B5EF4-FFF2-40B4-BE49-F238E27FC236}">
                  <a16:creationId xmlns:a16="http://schemas.microsoft.com/office/drawing/2014/main" id="{A977E755-8B06-9756-D299-256BB2116730}"/>
                </a:ext>
              </a:extLst>
            </p:cNvPr>
            <p:cNvSpPr/>
            <p:nvPr/>
          </p:nvSpPr>
          <p:spPr>
            <a:xfrm>
              <a:off x="4441531" y="4088016"/>
              <a:ext cx="0" cy="66040"/>
            </a:xfrm>
            <a:custGeom>
              <a:avLst/>
              <a:gdLst/>
              <a:ahLst/>
              <a:cxnLst/>
              <a:rect l="l" t="t" r="r" b="b"/>
              <a:pathLst>
                <a:path h="66039">
                  <a:moveTo>
                    <a:pt x="0" y="0"/>
                  </a:moveTo>
                  <a:lnTo>
                    <a:pt x="0" y="65544"/>
                  </a:lnTo>
                </a:path>
              </a:pathLst>
            </a:custGeom>
            <a:ln w="4762">
              <a:solidFill>
                <a:srgbClr val="666666"/>
              </a:solidFill>
              <a:prstDash val="dash"/>
            </a:ln>
          </p:spPr>
          <p:txBody>
            <a:bodyPr wrap="square" lIns="0" tIns="0" rIns="0" bIns="0" rtlCol="0"/>
            <a:lstStyle/>
            <a:p>
              <a:endParaRPr lang="en-GB" noProof="0" dirty="0"/>
            </a:p>
          </p:txBody>
        </p:sp>
        <p:sp>
          <p:nvSpPr>
            <p:cNvPr id="168" name="object 44">
              <a:extLst>
                <a:ext uri="{FF2B5EF4-FFF2-40B4-BE49-F238E27FC236}">
                  <a16:creationId xmlns:a16="http://schemas.microsoft.com/office/drawing/2014/main" id="{EAB32A99-6BBA-0FA2-4541-313810BA0C1F}"/>
                </a:ext>
              </a:extLst>
            </p:cNvPr>
            <p:cNvSpPr/>
            <p:nvPr/>
          </p:nvSpPr>
          <p:spPr>
            <a:xfrm>
              <a:off x="6160781" y="3986861"/>
              <a:ext cx="0" cy="29845"/>
            </a:xfrm>
            <a:custGeom>
              <a:avLst/>
              <a:gdLst/>
              <a:ahLst/>
              <a:cxnLst/>
              <a:rect l="l" t="t" r="r" b="b"/>
              <a:pathLst>
                <a:path h="29845">
                  <a:moveTo>
                    <a:pt x="0" y="0"/>
                  </a:moveTo>
                  <a:lnTo>
                    <a:pt x="0" y="29717"/>
                  </a:lnTo>
                </a:path>
              </a:pathLst>
            </a:custGeom>
            <a:ln w="4762">
              <a:solidFill>
                <a:srgbClr val="666666"/>
              </a:solidFill>
              <a:prstDash val="dash"/>
            </a:ln>
          </p:spPr>
          <p:txBody>
            <a:bodyPr wrap="square" lIns="0" tIns="0" rIns="0" bIns="0" rtlCol="0"/>
            <a:lstStyle/>
            <a:p>
              <a:endParaRPr lang="en-GB" noProof="0" dirty="0"/>
            </a:p>
          </p:txBody>
        </p:sp>
        <p:sp>
          <p:nvSpPr>
            <p:cNvPr id="169" name="object 45">
              <a:extLst>
                <a:ext uri="{FF2B5EF4-FFF2-40B4-BE49-F238E27FC236}">
                  <a16:creationId xmlns:a16="http://schemas.microsoft.com/office/drawing/2014/main" id="{71009384-8587-A695-C198-4DFB1D51793D}"/>
                </a:ext>
              </a:extLst>
            </p:cNvPr>
            <p:cNvSpPr/>
            <p:nvPr/>
          </p:nvSpPr>
          <p:spPr>
            <a:xfrm>
              <a:off x="6169337" y="4064613"/>
              <a:ext cx="22860" cy="19050"/>
            </a:xfrm>
            <a:custGeom>
              <a:avLst/>
              <a:gdLst/>
              <a:ahLst/>
              <a:cxnLst/>
              <a:rect l="l" t="t" r="r" b="b"/>
              <a:pathLst>
                <a:path w="22860" h="19050">
                  <a:moveTo>
                    <a:pt x="0" y="0"/>
                  </a:moveTo>
                  <a:lnTo>
                    <a:pt x="4592" y="5880"/>
                  </a:lnTo>
                  <a:lnTo>
                    <a:pt x="9983" y="11022"/>
                  </a:lnTo>
                  <a:lnTo>
                    <a:pt x="16082" y="15332"/>
                  </a:lnTo>
                  <a:lnTo>
                    <a:pt x="22796" y="18719"/>
                  </a:lnTo>
                </a:path>
              </a:pathLst>
            </a:custGeom>
            <a:ln w="4762">
              <a:solidFill>
                <a:srgbClr val="666666"/>
              </a:solidFill>
              <a:prstDash val="dash"/>
            </a:ln>
          </p:spPr>
          <p:txBody>
            <a:bodyPr wrap="square" lIns="0" tIns="0" rIns="0" bIns="0" rtlCol="0"/>
            <a:lstStyle/>
            <a:p>
              <a:endParaRPr lang="en-GB" noProof="0" dirty="0"/>
            </a:p>
          </p:txBody>
        </p:sp>
        <p:sp>
          <p:nvSpPr>
            <p:cNvPr id="170" name="object 46">
              <a:extLst>
                <a:ext uri="{FF2B5EF4-FFF2-40B4-BE49-F238E27FC236}">
                  <a16:creationId xmlns:a16="http://schemas.microsoft.com/office/drawing/2014/main" id="{78A2DBCE-CBF0-4903-1C57-28416FBF6974}"/>
                </a:ext>
              </a:extLst>
            </p:cNvPr>
            <p:cNvSpPr/>
            <p:nvPr/>
          </p:nvSpPr>
          <p:spPr>
            <a:xfrm>
              <a:off x="6240487" y="4087188"/>
              <a:ext cx="645795" cy="0"/>
            </a:xfrm>
            <a:custGeom>
              <a:avLst/>
              <a:gdLst/>
              <a:ahLst/>
              <a:cxnLst/>
              <a:rect l="l" t="t" r="r" b="b"/>
              <a:pathLst>
                <a:path w="645795">
                  <a:moveTo>
                    <a:pt x="0" y="0"/>
                  </a:moveTo>
                  <a:lnTo>
                    <a:pt x="645566" y="0"/>
                  </a:lnTo>
                </a:path>
              </a:pathLst>
            </a:custGeom>
            <a:ln w="4762">
              <a:solidFill>
                <a:srgbClr val="666666"/>
              </a:solidFill>
              <a:prstDash val="dash"/>
            </a:ln>
          </p:spPr>
          <p:txBody>
            <a:bodyPr wrap="square" lIns="0" tIns="0" rIns="0" bIns="0" rtlCol="0"/>
            <a:lstStyle/>
            <a:p>
              <a:endParaRPr lang="en-GB" noProof="0" dirty="0"/>
            </a:p>
          </p:txBody>
        </p:sp>
        <p:sp>
          <p:nvSpPr>
            <p:cNvPr id="171" name="object 47">
              <a:extLst>
                <a:ext uri="{FF2B5EF4-FFF2-40B4-BE49-F238E27FC236}">
                  <a16:creationId xmlns:a16="http://schemas.microsoft.com/office/drawing/2014/main" id="{4FCB6FF7-1757-90FB-D8F9-513374F5FE0C}"/>
                </a:ext>
              </a:extLst>
            </p:cNvPr>
            <p:cNvSpPr/>
            <p:nvPr/>
          </p:nvSpPr>
          <p:spPr>
            <a:xfrm>
              <a:off x="6933543" y="4055836"/>
              <a:ext cx="19050" cy="22860"/>
            </a:xfrm>
            <a:custGeom>
              <a:avLst/>
              <a:gdLst/>
              <a:ahLst/>
              <a:cxnLst/>
              <a:rect l="l" t="t" r="r" b="b"/>
              <a:pathLst>
                <a:path w="19050" h="22860">
                  <a:moveTo>
                    <a:pt x="0" y="22796"/>
                  </a:moveTo>
                  <a:lnTo>
                    <a:pt x="5880" y="18204"/>
                  </a:lnTo>
                  <a:lnTo>
                    <a:pt x="11022" y="12812"/>
                  </a:lnTo>
                  <a:lnTo>
                    <a:pt x="15332" y="6714"/>
                  </a:lnTo>
                  <a:lnTo>
                    <a:pt x="18719" y="0"/>
                  </a:lnTo>
                </a:path>
              </a:pathLst>
            </a:custGeom>
            <a:ln w="4762">
              <a:solidFill>
                <a:srgbClr val="666666"/>
              </a:solidFill>
              <a:prstDash val="dash"/>
            </a:ln>
          </p:spPr>
          <p:txBody>
            <a:bodyPr wrap="square" lIns="0" tIns="0" rIns="0" bIns="0" rtlCol="0"/>
            <a:lstStyle/>
            <a:p>
              <a:endParaRPr lang="en-GB" noProof="0" dirty="0"/>
            </a:p>
          </p:txBody>
        </p:sp>
        <p:sp>
          <p:nvSpPr>
            <p:cNvPr id="172" name="object 48">
              <a:extLst>
                <a:ext uri="{FF2B5EF4-FFF2-40B4-BE49-F238E27FC236}">
                  <a16:creationId xmlns:a16="http://schemas.microsoft.com/office/drawing/2014/main" id="{344B61E0-5621-90BA-1595-A7FA5DE4B045}"/>
                </a:ext>
              </a:extLst>
            </p:cNvPr>
            <p:cNvSpPr/>
            <p:nvPr/>
          </p:nvSpPr>
          <p:spPr>
            <a:xfrm>
              <a:off x="6956119" y="3976955"/>
              <a:ext cx="0" cy="29845"/>
            </a:xfrm>
            <a:custGeom>
              <a:avLst/>
              <a:gdLst/>
              <a:ahLst/>
              <a:cxnLst/>
              <a:rect l="l" t="t" r="r" b="b"/>
              <a:pathLst>
                <a:path h="29845">
                  <a:moveTo>
                    <a:pt x="0" y="29718"/>
                  </a:moveTo>
                  <a:lnTo>
                    <a:pt x="0" y="0"/>
                  </a:lnTo>
                </a:path>
              </a:pathLst>
            </a:custGeom>
            <a:ln w="4762">
              <a:solidFill>
                <a:srgbClr val="666666"/>
              </a:solidFill>
              <a:prstDash val="dash"/>
            </a:ln>
          </p:spPr>
          <p:txBody>
            <a:bodyPr wrap="square" lIns="0" tIns="0" rIns="0" bIns="0" rtlCol="0"/>
            <a:lstStyle/>
            <a:p>
              <a:endParaRPr lang="en-GB" noProof="0" dirty="0"/>
            </a:p>
          </p:txBody>
        </p:sp>
        <p:sp>
          <p:nvSpPr>
            <p:cNvPr id="173" name="object 49">
              <a:extLst>
                <a:ext uri="{FF2B5EF4-FFF2-40B4-BE49-F238E27FC236}">
                  <a16:creationId xmlns:a16="http://schemas.microsoft.com/office/drawing/2014/main" id="{CD1855C9-1D16-EE07-FE6F-3F5D1640C56C}"/>
                </a:ext>
              </a:extLst>
            </p:cNvPr>
            <p:cNvSpPr/>
            <p:nvPr/>
          </p:nvSpPr>
          <p:spPr>
            <a:xfrm>
              <a:off x="6160781" y="3957145"/>
              <a:ext cx="795655" cy="130175"/>
            </a:xfrm>
            <a:custGeom>
              <a:avLst/>
              <a:gdLst/>
              <a:ahLst/>
              <a:cxnLst/>
              <a:rect l="l" t="t" r="r" b="b"/>
              <a:pathLst>
                <a:path w="795654" h="130175">
                  <a:moveTo>
                    <a:pt x="0" y="0"/>
                  </a:moveTo>
                  <a:lnTo>
                    <a:pt x="0" y="9906"/>
                  </a:lnTo>
                </a:path>
                <a:path w="795654" h="130175">
                  <a:moveTo>
                    <a:pt x="0" y="69342"/>
                  </a:moveTo>
                  <a:lnTo>
                    <a:pt x="0" y="79248"/>
                  </a:lnTo>
                  <a:lnTo>
                    <a:pt x="0" y="82638"/>
                  </a:lnTo>
                  <a:lnTo>
                    <a:pt x="330" y="85953"/>
                  </a:lnTo>
                  <a:lnTo>
                    <a:pt x="965" y="89154"/>
                  </a:lnTo>
                </a:path>
                <a:path w="795654" h="130175">
                  <a:moveTo>
                    <a:pt x="40881" y="129082"/>
                  </a:moveTo>
                  <a:lnTo>
                    <a:pt x="44094" y="129717"/>
                  </a:lnTo>
                  <a:lnTo>
                    <a:pt x="47409" y="130048"/>
                  </a:lnTo>
                  <a:lnTo>
                    <a:pt x="50800" y="130048"/>
                  </a:lnTo>
                  <a:lnTo>
                    <a:pt x="60439" y="130048"/>
                  </a:lnTo>
                </a:path>
                <a:path w="795654" h="130175">
                  <a:moveTo>
                    <a:pt x="734898" y="130048"/>
                  </a:moveTo>
                  <a:lnTo>
                    <a:pt x="744537" y="130048"/>
                  </a:lnTo>
                  <a:lnTo>
                    <a:pt x="747928" y="130048"/>
                  </a:lnTo>
                  <a:lnTo>
                    <a:pt x="751243" y="129717"/>
                  </a:lnTo>
                  <a:lnTo>
                    <a:pt x="754456" y="129082"/>
                  </a:lnTo>
                </a:path>
                <a:path w="795654" h="130175">
                  <a:moveTo>
                    <a:pt x="794372" y="89154"/>
                  </a:moveTo>
                  <a:lnTo>
                    <a:pt x="795007" y="85953"/>
                  </a:lnTo>
                  <a:lnTo>
                    <a:pt x="795337" y="82638"/>
                  </a:lnTo>
                  <a:lnTo>
                    <a:pt x="795337" y="79248"/>
                  </a:lnTo>
                  <a:lnTo>
                    <a:pt x="795337" y="69342"/>
                  </a:lnTo>
                </a:path>
                <a:path w="795654" h="130175">
                  <a:moveTo>
                    <a:pt x="795337" y="9906"/>
                  </a:moveTo>
                  <a:lnTo>
                    <a:pt x="795337" y="0"/>
                  </a:lnTo>
                </a:path>
              </a:pathLst>
            </a:custGeom>
            <a:ln w="4762">
              <a:solidFill>
                <a:srgbClr val="666666"/>
              </a:solidFill>
            </a:ln>
          </p:spPr>
          <p:txBody>
            <a:bodyPr wrap="square" lIns="0" tIns="0" rIns="0" bIns="0" rtlCol="0"/>
            <a:lstStyle/>
            <a:p>
              <a:endParaRPr lang="en-GB" noProof="0" dirty="0"/>
            </a:p>
          </p:txBody>
        </p:sp>
        <p:sp>
          <p:nvSpPr>
            <p:cNvPr id="174" name="object 50">
              <a:extLst>
                <a:ext uri="{FF2B5EF4-FFF2-40B4-BE49-F238E27FC236}">
                  <a16:creationId xmlns:a16="http://schemas.microsoft.com/office/drawing/2014/main" id="{159261AA-7DCE-48B9-B4E8-7E2599BBEBB0}"/>
                </a:ext>
              </a:extLst>
            </p:cNvPr>
            <p:cNvSpPr/>
            <p:nvPr/>
          </p:nvSpPr>
          <p:spPr>
            <a:xfrm>
              <a:off x="6558450" y="4088016"/>
              <a:ext cx="0" cy="66040"/>
            </a:xfrm>
            <a:custGeom>
              <a:avLst/>
              <a:gdLst/>
              <a:ahLst/>
              <a:cxnLst/>
              <a:rect l="l" t="t" r="r" b="b"/>
              <a:pathLst>
                <a:path h="66039">
                  <a:moveTo>
                    <a:pt x="0" y="0"/>
                  </a:moveTo>
                  <a:lnTo>
                    <a:pt x="0" y="65544"/>
                  </a:lnTo>
                </a:path>
              </a:pathLst>
            </a:custGeom>
            <a:ln w="4762">
              <a:solidFill>
                <a:srgbClr val="666666"/>
              </a:solidFill>
              <a:prstDash val="dash"/>
            </a:ln>
          </p:spPr>
          <p:txBody>
            <a:bodyPr wrap="square" lIns="0" tIns="0" rIns="0" bIns="0" rtlCol="0"/>
            <a:lstStyle/>
            <a:p>
              <a:endParaRPr lang="en-GB" noProof="0" dirty="0"/>
            </a:p>
          </p:txBody>
        </p:sp>
        <p:sp>
          <p:nvSpPr>
            <p:cNvPr id="175" name="object 51">
              <a:extLst>
                <a:ext uri="{FF2B5EF4-FFF2-40B4-BE49-F238E27FC236}">
                  <a16:creationId xmlns:a16="http://schemas.microsoft.com/office/drawing/2014/main" id="{1A66E5D6-C0DF-5984-1CF4-5E51BEA110C8}"/>
                </a:ext>
              </a:extLst>
            </p:cNvPr>
            <p:cNvSpPr/>
            <p:nvPr/>
          </p:nvSpPr>
          <p:spPr>
            <a:xfrm>
              <a:off x="7235081" y="3986861"/>
              <a:ext cx="0" cy="29845"/>
            </a:xfrm>
            <a:custGeom>
              <a:avLst/>
              <a:gdLst/>
              <a:ahLst/>
              <a:cxnLst/>
              <a:rect l="l" t="t" r="r" b="b"/>
              <a:pathLst>
                <a:path h="29845">
                  <a:moveTo>
                    <a:pt x="0" y="0"/>
                  </a:moveTo>
                  <a:lnTo>
                    <a:pt x="0" y="29717"/>
                  </a:lnTo>
                </a:path>
              </a:pathLst>
            </a:custGeom>
            <a:ln w="4762">
              <a:solidFill>
                <a:srgbClr val="666666"/>
              </a:solidFill>
              <a:prstDash val="dash"/>
            </a:ln>
          </p:spPr>
          <p:txBody>
            <a:bodyPr wrap="square" lIns="0" tIns="0" rIns="0" bIns="0" rtlCol="0"/>
            <a:lstStyle/>
            <a:p>
              <a:endParaRPr lang="en-GB" noProof="0" dirty="0"/>
            </a:p>
          </p:txBody>
        </p:sp>
        <p:sp>
          <p:nvSpPr>
            <p:cNvPr id="176" name="object 52">
              <a:extLst>
                <a:ext uri="{FF2B5EF4-FFF2-40B4-BE49-F238E27FC236}">
                  <a16:creationId xmlns:a16="http://schemas.microsoft.com/office/drawing/2014/main" id="{4F4CADCF-A1B1-1F6D-72ED-CF6F960C08A6}"/>
                </a:ext>
              </a:extLst>
            </p:cNvPr>
            <p:cNvSpPr/>
            <p:nvPr/>
          </p:nvSpPr>
          <p:spPr>
            <a:xfrm>
              <a:off x="7243637" y="4064613"/>
              <a:ext cx="22860" cy="19050"/>
            </a:xfrm>
            <a:custGeom>
              <a:avLst/>
              <a:gdLst/>
              <a:ahLst/>
              <a:cxnLst/>
              <a:rect l="l" t="t" r="r" b="b"/>
              <a:pathLst>
                <a:path w="22859" h="19050">
                  <a:moveTo>
                    <a:pt x="0" y="0"/>
                  </a:moveTo>
                  <a:lnTo>
                    <a:pt x="4592" y="5880"/>
                  </a:lnTo>
                  <a:lnTo>
                    <a:pt x="9983" y="11022"/>
                  </a:lnTo>
                  <a:lnTo>
                    <a:pt x="16082" y="15332"/>
                  </a:lnTo>
                  <a:lnTo>
                    <a:pt x="22796" y="18719"/>
                  </a:lnTo>
                </a:path>
              </a:pathLst>
            </a:custGeom>
            <a:ln w="4762">
              <a:solidFill>
                <a:srgbClr val="666666"/>
              </a:solidFill>
              <a:prstDash val="dash"/>
            </a:ln>
          </p:spPr>
          <p:txBody>
            <a:bodyPr wrap="square" lIns="0" tIns="0" rIns="0" bIns="0" rtlCol="0"/>
            <a:lstStyle/>
            <a:p>
              <a:endParaRPr lang="en-GB" noProof="0" dirty="0"/>
            </a:p>
          </p:txBody>
        </p:sp>
        <p:sp>
          <p:nvSpPr>
            <p:cNvPr id="177" name="object 53">
              <a:extLst>
                <a:ext uri="{FF2B5EF4-FFF2-40B4-BE49-F238E27FC236}">
                  <a16:creationId xmlns:a16="http://schemas.microsoft.com/office/drawing/2014/main" id="{D2E881C5-96DA-4EA7-A985-9842CD0653D7}"/>
                </a:ext>
              </a:extLst>
            </p:cNvPr>
            <p:cNvSpPr/>
            <p:nvPr/>
          </p:nvSpPr>
          <p:spPr>
            <a:xfrm>
              <a:off x="7314787" y="4087188"/>
              <a:ext cx="645795" cy="0"/>
            </a:xfrm>
            <a:custGeom>
              <a:avLst/>
              <a:gdLst/>
              <a:ahLst/>
              <a:cxnLst/>
              <a:rect l="l" t="t" r="r" b="b"/>
              <a:pathLst>
                <a:path w="645795">
                  <a:moveTo>
                    <a:pt x="0" y="0"/>
                  </a:moveTo>
                  <a:lnTo>
                    <a:pt x="645566" y="0"/>
                  </a:lnTo>
                </a:path>
              </a:pathLst>
            </a:custGeom>
            <a:ln w="4762">
              <a:solidFill>
                <a:srgbClr val="666666"/>
              </a:solidFill>
              <a:prstDash val="dash"/>
            </a:ln>
          </p:spPr>
          <p:txBody>
            <a:bodyPr wrap="square" lIns="0" tIns="0" rIns="0" bIns="0" rtlCol="0"/>
            <a:lstStyle/>
            <a:p>
              <a:endParaRPr lang="en-GB" noProof="0" dirty="0"/>
            </a:p>
          </p:txBody>
        </p:sp>
        <p:sp>
          <p:nvSpPr>
            <p:cNvPr id="178" name="object 54">
              <a:extLst>
                <a:ext uri="{FF2B5EF4-FFF2-40B4-BE49-F238E27FC236}">
                  <a16:creationId xmlns:a16="http://schemas.microsoft.com/office/drawing/2014/main" id="{337FC3F8-D30F-D250-751C-30A063C229EC}"/>
                </a:ext>
              </a:extLst>
            </p:cNvPr>
            <p:cNvSpPr/>
            <p:nvPr/>
          </p:nvSpPr>
          <p:spPr>
            <a:xfrm>
              <a:off x="8007844" y="4055836"/>
              <a:ext cx="19050" cy="22860"/>
            </a:xfrm>
            <a:custGeom>
              <a:avLst/>
              <a:gdLst/>
              <a:ahLst/>
              <a:cxnLst/>
              <a:rect l="l" t="t" r="r" b="b"/>
              <a:pathLst>
                <a:path w="19050" h="22860">
                  <a:moveTo>
                    <a:pt x="0" y="22796"/>
                  </a:moveTo>
                  <a:lnTo>
                    <a:pt x="5880" y="18204"/>
                  </a:lnTo>
                  <a:lnTo>
                    <a:pt x="11022" y="12812"/>
                  </a:lnTo>
                  <a:lnTo>
                    <a:pt x="15332" y="6714"/>
                  </a:lnTo>
                  <a:lnTo>
                    <a:pt x="18719" y="0"/>
                  </a:lnTo>
                </a:path>
              </a:pathLst>
            </a:custGeom>
            <a:ln w="4762">
              <a:solidFill>
                <a:srgbClr val="666666"/>
              </a:solidFill>
              <a:prstDash val="dash"/>
            </a:ln>
          </p:spPr>
          <p:txBody>
            <a:bodyPr wrap="square" lIns="0" tIns="0" rIns="0" bIns="0" rtlCol="0"/>
            <a:lstStyle/>
            <a:p>
              <a:endParaRPr lang="en-GB" noProof="0" dirty="0"/>
            </a:p>
          </p:txBody>
        </p:sp>
        <p:sp>
          <p:nvSpPr>
            <p:cNvPr id="179" name="object 55">
              <a:extLst>
                <a:ext uri="{FF2B5EF4-FFF2-40B4-BE49-F238E27FC236}">
                  <a16:creationId xmlns:a16="http://schemas.microsoft.com/office/drawing/2014/main" id="{83ACFF3E-869D-6221-9894-E8C7676294E2}"/>
                </a:ext>
              </a:extLst>
            </p:cNvPr>
            <p:cNvSpPr/>
            <p:nvPr/>
          </p:nvSpPr>
          <p:spPr>
            <a:xfrm>
              <a:off x="8030419" y="3976955"/>
              <a:ext cx="0" cy="29845"/>
            </a:xfrm>
            <a:custGeom>
              <a:avLst/>
              <a:gdLst/>
              <a:ahLst/>
              <a:cxnLst/>
              <a:rect l="l" t="t" r="r" b="b"/>
              <a:pathLst>
                <a:path h="29845">
                  <a:moveTo>
                    <a:pt x="0" y="29718"/>
                  </a:moveTo>
                  <a:lnTo>
                    <a:pt x="0" y="0"/>
                  </a:lnTo>
                </a:path>
              </a:pathLst>
            </a:custGeom>
            <a:ln w="4762">
              <a:solidFill>
                <a:srgbClr val="666666"/>
              </a:solidFill>
              <a:prstDash val="dash"/>
            </a:ln>
          </p:spPr>
          <p:txBody>
            <a:bodyPr wrap="square" lIns="0" tIns="0" rIns="0" bIns="0" rtlCol="0"/>
            <a:lstStyle/>
            <a:p>
              <a:endParaRPr lang="en-GB" noProof="0" dirty="0"/>
            </a:p>
          </p:txBody>
        </p:sp>
        <p:sp>
          <p:nvSpPr>
            <p:cNvPr id="180" name="object 56">
              <a:extLst>
                <a:ext uri="{FF2B5EF4-FFF2-40B4-BE49-F238E27FC236}">
                  <a16:creationId xmlns:a16="http://schemas.microsoft.com/office/drawing/2014/main" id="{D109AEDA-3CC1-BF51-DA5E-2D3C6F3A96D1}"/>
                </a:ext>
              </a:extLst>
            </p:cNvPr>
            <p:cNvSpPr/>
            <p:nvPr/>
          </p:nvSpPr>
          <p:spPr>
            <a:xfrm>
              <a:off x="7235081" y="3957145"/>
              <a:ext cx="795655" cy="130175"/>
            </a:xfrm>
            <a:custGeom>
              <a:avLst/>
              <a:gdLst/>
              <a:ahLst/>
              <a:cxnLst/>
              <a:rect l="l" t="t" r="r" b="b"/>
              <a:pathLst>
                <a:path w="795654" h="130175">
                  <a:moveTo>
                    <a:pt x="0" y="0"/>
                  </a:moveTo>
                  <a:lnTo>
                    <a:pt x="0" y="9906"/>
                  </a:lnTo>
                </a:path>
                <a:path w="795654" h="130175">
                  <a:moveTo>
                    <a:pt x="0" y="69342"/>
                  </a:moveTo>
                  <a:lnTo>
                    <a:pt x="0" y="79248"/>
                  </a:lnTo>
                  <a:lnTo>
                    <a:pt x="0" y="82638"/>
                  </a:lnTo>
                  <a:lnTo>
                    <a:pt x="330" y="85953"/>
                  </a:lnTo>
                  <a:lnTo>
                    <a:pt x="965" y="89154"/>
                  </a:lnTo>
                </a:path>
                <a:path w="795654" h="130175">
                  <a:moveTo>
                    <a:pt x="40881" y="129082"/>
                  </a:moveTo>
                  <a:lnTo>
                    <a:pt x="44094" y="129717"/>
                  </a:lnTo>
                  <a:lnTo>
                    <a:pt x="47409" y="130048"/>
                  </a:lnTo>
                  <a:lnTo>
                    <a:pt x="50800" y="130048"/>
                  </a:lnTo>
                  <a:lnTo>
                    <a:pt x="60439" y="130048"/>
                  </a:lnTo>
                </a:path>
                <a:path w="795654" h="130175">
                  <a:moveTo>
                    <a:pt x="734898" y="130048"/>
                  </a:moveTo>
                  <a:lnTo>
                    <a:pt x="744537" y="130048"/>
                  </a:lnTo>
                  <a:lnTo>
                    <a:pt x="747928" y="130048"/>
                  </a:lnTo>
                  <a:lnTo>
                    <a:pt x="751243" y="129717"/>
                  </a:lnTo>
                  <a:lnTo>
                    <a:pt x="754456" y="129082"/>
                  </a:lnTo>
                </a:path>
                <a:path w="795654" h="130175">
                  <a:moveTo>
                    <a:pt x="794372" y="89154"/>
                  </a:moveTo>
                  <a:lnTo>
                    <a:pt x="795007" y="85953"/>
                  </a:lnTo>
                  <a:lnTo>
                    <a:pt x="795337" y="82638"/>
                  </a:lnTo>
                  <a:lnTo>
                    <a:pt x="795337" y="79248"/>
                  </a:lnTo>
                  <a:lnTo>
                    <a:pt x="795337" y="69342"/>
                  </a:lnTo>
                </a:path>
                <a:path w="795654" h="130175">
                  <a:moveTo>
                    <a:pt x="795337" y="9906"/>
                  </a:moveTo>
                  <a:lnTo>
                    <a:pt x="795337" y="0"/>
                  </a:lnTo>
                </a:path>
              </a:pathLst>
            </a:custGeom>
            <a:ln w="4762">
              <a:solidFill>
                <a:srgbClr val="666666"/>
              </a:solidFill>
            </a:ln>
          </p:spPr>
          <p:txBody>
            <a:bodyPr wrap="square" lIns="0" tIns="0" rIns="0" bIns="0" rtlCol="0"/>
            <a:lstStyle/>
            <a:p>
              <a:endParaRPr lang="en-GB" noProof="0" dirty="0"/>
            </a:p>
          </p:txBody>
        </p:sp>
        <p:sp>
          <p:nvSpPr>
            <p:cNvPr id="181" name="object 57">
              <a:extLst>
                <a:ext uri="{FF2B5EF4-FFF2-40B4-BE49-F238E27FC236}">
                  <a16:creationId xmlns:a16="http://schemas.microsoft.com/office/drawing/2014/main" id="{04CBB0F3-B4AF-84CB-90BE-DA14353F8F6A}"/>
                </a:ext>
              </a:extLst>
            </p:cNvPr>
            <p:cNvSpPr/>
            <p:nvPr/>
          </p:nvSpPr>
          <p:spPr>
            <a:xfrm>
              <a:off x="7632750" y="4088016"/>
              <a:ext cx="0" cy="66040"/>
            </a:xfrm>
            <a:custGeom>
              <a:avLst/>
              <a:gdLst/>
              <a:ahLst/>
              <a:cxnLst/>
              <a:rect l="l" t="t" r="r" b="b"/>
              <a:pathLst>
                <a:path h="66039">
                  <a:moveTo>
                    <a:pt x="0" y="0"/>
                  </a:moveTo>
                  <a:lnTo>
                    <a:pt x="0" y="65544"/>
                  </a:lnTo>
                </a:path>
              </a:pathLst>
            </a:custGeom>
            <a:ln w="4762">
              <a:solidFill>
                <a:srgbClr val="666666"/>
              </a:solidFill>
              <a:prstDash val="dash"/>
            </a:ln>
          </p:spPr>
          <p:txBody>
            <a:bodyPr wrap="square" lIns="0" tIns="0" rIns="0" bIns="0" rtlCol="0"/>
            <a:lstStyle/>
            <a:p>
              <a:endParaRPr lang="en-GB" noProof="0" dirty="0"/>
            </a:p>
          </p:txBody>
        </p:sp>
        <p:sp>
          <p:nvSpPr>
            <p:cNvPr id="182" name="object 58">
              <a:extLst>
                <a:ext uri="{FF2B5EF4-FFF2-40B4-BE49-F238E27FC236}">
                  <a16:creationId xmlns:a16="http://schemas.microsoft.com/office/drawing/2014/main" id="{C9B4C4EE-882D-0A89-76D5-512C8FB86A13}"/>
                </a:ext>
              </a:extLst>
            </p:cNvPr>
            <p:cNvSpPr/>
            <p:nvPr/>
          </p:nvSpPr>
          <p:spPr>
            <a:xfrm>
              <a:off x="5093761" y="3986861"/>
              <a:ext cx="0" cy="29845"/>
            </a:xfrm>
            <a:custGeom>
              <a:avLst/>
              <a:gdLst/>
              <a:ahLst/>
              <a:cxnLst/>
              <a:rect l="l" t="t" r="r" b="b"/>
              <a:pathLst>
                <a:path h="29845">
                  <a:moveTo>
                    <a:pt x="0" y="0"/>
                  </a:moveTo>
                  <a:lnTo>
                    <a:pt x="0" y="29717"/>
                  </a:lnTo>
                </a:path>
              </a:pathLst>
            </a:custGeom>
            <a:ln w="4762">
              <a:solidFill>
                <a:srgbClr val="666666"/>
              </a:solidFill>
              <a:prstDash val="dash"/>
            </a:ln>
          </p:spPr>
          <p:txBody>
            <a:bodyPr wrap="square" lIns="0" tIns="0" rIns="0" bIns="0" rtlCol="0"/>
            <a:lstStyle/>
            <a:p>
              <a:endParaRPr lang="en-GB" noProof="0" dirty="0"/>
            </a:p>
          </p:txBody>
        </p:sp>
        <p:sp>
          <p:nvSpPr>
            <p:cNvPr id="183" name="object 59">
              <a:extLst>
                <a:ext uri="{FF2B5EF4-FFF2-40B4-BE49-F238E27FC236}">
                  <a16:creationId xmlns:a16="http://schemas.microsoft.com/office/drawing/2014/main" id="{98A7BDEF-5CE2-7B72-A1BF-DB3FA6E26B67}"/>
                </a:ext>
              </a:extLst>
            </p:cNvPr>
            <p:cNvSpPr/>
            <p:nvPr/>
          </p:nvSpPr>
          <p:spPr>
            <a:xfrm>
              <a:off x="5102317" y="4064613"/>
              <a:ext cx="22860" cy="19050"/>
            </a:xfrm>
            <a:custGeom>
              <a:avLst/>
              <a:gdLst/>
              <a:ahLst/>
              <a:cxnLst/>
              <a:rect l="l" t="t" r="r" b="b"/>
              <a:pathLst>
                <a:path w="22860" h="19050">
                  <a:moveTo>
                    <a:pt x="0" y="0"/>
                  </a:moveTo>
                  <a:lnTo>
                    <a:pt x="4592" y="5880"/>
                  </a:lnTo>
                  <a:lnTo>
                    <a:pt x="9983" y="11022"/>
                  </a:lnTo>
                  <a:lnTo>
                    <a:pt x="16082" y="15332"/>
                  </a:lnTo>
                  <a:lnTo>
                    <a:pt x="22796" y="18719"/>
                  </a:lnTo>
                </a:path>
              </a:pathLst>
            </a:custGeom>
            <a:ln w="4762">
              <a:solidFill>
                <a:srgbClr val="666666"/>
              </a:solidFill>
              <a:prstDash val="dash"/>
            </a:ln>
          </p:spPr>
          <p:txBody>
            <a:bodyPr wrap="square" lIns="0" tIns="0" rIns="0" bIns="0" rtlCol="0"/>
            <a:lstStyle/>
            <a:p>
              <a:endParaRPr lang="en-GB" noProof="0" dirty="0"/>
            </a:p>
          </p:txBody>
        </p:sp>
        <p:sp>
          <p:nvSpPr>
            <p:cNvPr id="184" name="object 60">
              <a:extLst>
                <a:ext uri="{FF2B5EF4-FFF2-40B4-BE49-F238E27FC236}">
                  <a16:creationId xmlns:a16="http://schemas.microsoft.com/office/drawing/2014/main" id="{40E19D14-8BAC-83BF-7B1E-7BCCEA36807E}"/>
                </a:ext>
              </a:extLst>
            </p:cNvPr>
            <p:cNvSpPr/>
            <p:nvPr/>
          </p:nvSpPr>
          <p:spPr>
            <a:xfrm>
              <a:off x="5173468" y="4087188"/>
              <a:ext cx="645795" cy="0"/>
            </a:xfrm>
            <a:custGeom>
              <a:avLst/>
              <a:gdLst/>
              <a:ahLst/>
              <a:cxnLst/>
              <a:rect l="l" t="t" r="r" b="b"/>
              <a:pathLst>
                <a:path w="645795">
                  <a:moveTo>
                    <a:pt x="0" y="0"/>
                  </a:moveTo>
                  <a:lnTo>
                    <a:pt x="645566" y="0"/>
                  </a:lnTo>
                </a:path>
              </a:pathLst>
            </a:custGeom>
            <a:ln w="4762">
              <a:solidFill>
                <a:srgbClr val="666666"/>
              </a:solidFill>
              <a:prstDash val="dash"/>
            </a:ln>
          </p:spPr>
          <p:txBody>
            <a:bodyPr wrap="square" lIns="0" tIns="0" rIns="0" bIns="0" rtlCol="0"/>
            <a:lstStyle/>
            <a:p>
              <a:endParaRPr lang="en-GB" noProof="0" dirty="0"/>
            </a:p>
          </p:txBody>
        </p:sp>
        <p:sp>
          <p:nvSpPr>
            <p:cNvPr id="185" name="object 61">
              <a:extLst>
                <a:ext uri="{FF2B5EF4-FFF2-40B4-BE49-F238E27FC236}">
                  <a16:creationId xmlns:a16="http://schemas.microsoft.com/office/drawing/2014/main" id="{D5FAEABB-C693-4A8B-E160-1239D0B37971}"/>
                </a:ext>
              </a:extLst>
            </p:cNvPr>
            <p:cNvSpPr/>
            <p:nvPr/>
          </p:nvSpPr>
          <p:spPr>
            <a:xfrm>
              <a:off x="5866523" y="4055836"/>
              <a:ext cx="19050" cy="22860"/>
            </a:xfrm>
            <a:custGeom>
              <a:avLst/>
              <a:gdLst/>
              <a:ahLst/>
              <a:cxnLst/>
              <a:rect l="l" t="t" r="r" b="b"/>
              <a:pathLst>
                <a:path w="19050" h="22860">
                  <a:moveTo>
                    <a:pt x="0" y="22796"/>
                  </a:moveTo>
                  <a:lnTo>
                    <a:pt x="5880" y="18204"/>
                  </a:lnTo>
                  <a:lnTo>
                    <a:pt x="11022" y="12812"/>
                  </a:lnTo>
                  <a:lnTo>
                    <a:pt x="15332" y="6714"/>
                  </a:lnTo>
                  <a:lnTo>
                    <a:pt x="18719" y="0"/>
                  </a:lnTo>
                </a:path>
              </a:pathLst>
            </a:custGeom>
            <a:ln w="4762">
              <a:solidFill>
                <a:srgbClr val="666666"/>
              </a:solidFill>
              <a:prstDash val="dash"/>
            </a:ln>
          </p:spPr>
          <p:txBody>
            <a:bodyPr wrap="square" lIns="0" tIns="0" rIns="0" bIns="0" rtlCol="0"/>
            <a:lstStyle/>
            <a:p>
              <a:endParaRPr lang="en-GB" noProof="0" dirty="0"/>
            </a:p>
          </p:txBody>
        </p:sp>
        <p:sp>
          <p:nvSpPr>
            <p:cNvPr id="186" name="object 62">
              <a:extLst>
                <a:ext uri="{FF2B5EF4-FFF2-40B4-BE49-F238E27FC236}">
                  <a16:creationId xmlns:a16="http://schemas.microsoft.com/office/drawing/2014/main" id="{55EB063E-5F96-2209-8F26-FEC545C6DFA8}"/>
                </a:ext>
              </a:extLst>
            </p:cNvPr>
            <p:cNvSpPr/>
            <p:nvPr/>
          </p:nvSpPr>
          <p:spPr>
            <a:xfrm>
              <a:off x="5889099" y="3976955"/>
              <a:ext cx="0" cy="29845"/>
            </a:xfrm>
            <a:custGeom>
              <a:avLst/>
              <a:gdLst/>
              <a:ahLst/>
              <a:cxnLst/>
              <a:rect l="l" t="t" r="r" b="b"/>
              <a:pathLst>
                <a:path h="29845">
                  <a:moveTo>
                    <a:pt x="0" y="29718"/>
                  </a:moveTo>
                  <a:lnTo>
                    <a:pt x="0" y="0"/>
                  </a:lnTo>
                </a:path>
              </a:pathLst>
            </a:custGeom>
            <a:ln w="4762">
              <a:solidFill>
                <a:srgbClr val="666666"/>
              </a:solidFill>
              <a:prstDash val="dash"/>
            </a:ln>
          </p:spPr>
          <p:txBody>
            <a:bodyPr wrap="square" lIns="0" tIns="0" rIns="0" bIns="0" rtlCol="0"/>
            <a:lstStyle/>
            <a:p>
              <a:endParaRPr lang="en-GB" noProof="0" dirty="0"/>
            </a:p>
          </p:txBody>
        </p:sp>
        <p:sp>
          <p:nvSpPr>
            <p:cNvPr id="187" name="object 63">
              <a:extLst>
                <a:ext uri="{FF2B5EF4-FFF2-40B4-BE49-F238E27FC236}">
                  <a16:creationId xmlns:a16="http://schemas.microsoft.com/office/drawing/2014/main" id="{12CB85A6-AE8E-9661-A2F8-870A01B374C4}"/>
                </a:ext>
              </a:extLst>
            </p:cNvPr>
            <p:cNvSpPr/>
            <p:nvPr/>
          </p:nvSpPr>
          <p:spPr>
            <a:xfrm>
              <a:off x="5093761" y="3957145"/>
              <a:ext cx="795655" cy="130175"/>
            </a:xfrm>
            <a:custGeom>
              <a:avLst/>
              <a:gdLst/>
              <a:ahLst/>
              <a:cxnLst/>
              <a:rect l="l" t="t" r="r" b="b"/>
              <a:pathLst>
                <a:path w="795654" h="130175">
                  <a:moveTo>
                    <a:pt x="0" y="0"/>
                  </a:moveTo>
                  <a:lnTo>
                    <a:pt x="0" y="9906"/>
                  </a:lnTo>
                </a:path>
                <a:path w="795654" h="130175">
                  <a:moveTo>
                    <a:pt x="0" y="69342"/>
                  </a:moveTo>
                  <a:lnTo>
                    <a:pt x="0" y="79248"/>
                  </a:lnTo>
                  <a:lnTo>
                    <a:pt x="0" y="82638"/>
                  </a:lnTo>
                  <a:lnTo>
                    <a:pt x="330" y="85953"/>
                  </a:lnTo>
                  <a:lnTo>
                    <a:pt x="965" y="89154"/>
                  </a:lnTo>
                </a:path>
                <a:path w="795654" h="130175">
                  <a:moveTo>
                    <a:pt x="40881" y="129082"/>
                  </a:moveTo>
                  <a:lnTo>
                    <a:pt x="44094" y="129717"/>
                  </a:lnTo>
                  <a:lnTo>
                    <a:pt x="47409" y="130048"/>
                  </a:lnTo>
                  <a:lnTo>
                    <a:pt x="50800" y="130048"/>
                  </a:lnTo>
                  <a:lnTo>
                    <a:pt x="60439" y="130048"/>
                  </a:lnTo>
                </a:path>
                <a:path w="795654" h="130175">
                  <a:moveTo>
                    <a:pt x="734898" y="130048"/>
                  </a:moveTo>
                  <a:lnTo>
                    <a:pt x="744537" y="130048"/>
                  </a:lnTo>
                  <a:lnTo>
                    <a:pt x="747928" y="130048"/>
                  </a:lnTo>
                  <a:lnTo>
                    <a:pt x="751243" y="129717"/>
                  </a:lnTo>
                  <a:lnTo>
                    <a:pt x="754456" y="129082"/>
                  </a:lnTo>
                </a:path>
                <a:path w="795654" h="130175">
                  <a:moveTo>
                    <a:pt x="794372" y="89154"/>
                  </a:moveTo>
                  <a:lnTo>
                    <a:pt x="795007" y="85953"/>
                  </a:lnTo>
                  <a:lnTo>
                    <a:pt x="795337" y="82638"/>
                  </a:lnTo>
                  <a:lnTo>
                    <a:pt x="795337" y="79248"/>
                  </a:lnTo>
                  <a:lnTo>
                    <a:pt x="795337" y="69342"/>
                  </a:lnTo>
                </a:path>
                <a:path w="795654" h="130175">
                  <a:moveTo>
                    <a:pt x="795337" y="9906"/>
                  </a:moveTo>
                  <a:lnTo>
                    <a:pt x="795337" y="0"/>
                  </a:lnTo>
                </a:path>
              </a:pathLst>
            </a:custGeom>
            <a:ln w="4762">
              <a:solidFill>
                <a:srgbClr val="666666"/>
              </a:solidFill>
            </a:ln>
          </p:spPr>
          <p:txBody>
            <a:bodyPr wrap="square" lIns="0" tIns="0" rIns="0" bIns="0" rtlCol="0"/>
            <a:lstStyle/>
            <a:p>
              <a:endParaRPr lang="en-GB" noProof="0" dirty="0"/>
            </a:p>
          </p:txBody>
        </p:sp>
        <p:sp>
          <p:nvSpPr>
            <p:cNvPr id="188" name="object 64">
              <a:extLst>
                <a:ext uri="{FF2B5EF4-FFF2-40B4-BE49-F238E27FC236}">
                  <a16:creationId xmlns:a16="http://schemas.microsoft.com/office/drawing/2014/main" id="{6894ABDA-CA7E-5A9D-18D4-551EDE434D1E}"/>
                </a:ext>
              </a:extLst>
            </p:cNvPr>
            <p:cNvSpPr/>
            <p:nvPr/>
          </p:nvSpPr>
          <p:spPr>
            <a:xfrm>
              <a:off x="5491430" y="4088016"/>
              <a:ext cx="0" cy="66040"/>
            </a:xfrm>
            <a:custGeom>
              <a:avLst/>
              <a:gdLst/>
              <a:ahLst/>
              <a:cxnLst/>
              <a:rect l="l" t="t" r="r" b="b"/>
              <a:pathLst>
                <a:path h="66039">
                  <a:moveTo>
                    <a:pt x="0" y="0"/>
                  </a:moveTo>
                  <a:lnTo>
                    <a:pt x="0" y="65544"/>
                  </a:lnTo>
                </a:path>
              </a:pathLst>
            </a:custGeom>
            <a:ln w="4762">
              <a:solidFill>
                <a:srgbClr val="666666"/>
              </a:solidFill>
              <a:prstDash val="dash"/>
            </a:ln>
          </p:spPr>
          <p:txBody>
            <a:bodyPr wrap="square" lIns="0" tIns="0" rIns="0" bIns="0" rtlCol="0"/>
            <a:lstStyle/>
            <a:p>
              <a:endParaRPr lang="en-GB" noProof="0" dirty="0"/>
            </a:p>
          </p:txBody>
        </p:sp>
        <p:sp>
          <p:nvSpPr>
            <p:cNvPr id="190" name="object 66">
              <a:extLst>
                <a:ext uri="{FF2B5EF4-FFF2-40B4-BE49-F238E27FC236}">
                  <a16:creationId xmlns:a16="http://schemas.microsoft.com/office/drawing/2014/main" id="{C1B56634-2896-431E-6410-1FAC12F8BF54}"/>
                </a:ext>
              </a:extLst>
            </p:cNvPr>
            <p:cNvSpPr txBox="1"/>
            <p:nvPr/>
          </p:nvSpPr>
          <p:spPr>
            <a:xfrm>
              <a:off x="559967" y="3852922"/>
              <a:ext cx="67945" cy="116839"/>
            </a:xfrm>
            <a:prstGeom prst="rect">
              <a:avLst/>
            </a:prstGeom>
          </p:spPr>
          <p:txBody>
            <a:bodyPr vert="horz" wrap="square" lIns="0" tIns="12700" rIns="0" bIns="0" rtlCol="0">
              <a:spAutoFit/>
            </a:bodyPr>
            <a:lstStyle/>
            <a:p>
              <a:pPr marL="12700">
                <a:lnSpc>
                  <a:spcPct val="100000"/>
                </a:lnSpc>
                <a:spcBef>
                  <a:spcPts val="100"/>
                </a:spcBef>
              </a:pPr>
              <a:r>
                <a:rPr lang="en-GB" sz="600" spc="-50" noProof="0" dirty="0">
                  <a:solidFill>
                    <a:srgbClr val="666666"/>
                  </a:solidFill>
                  <a:latin typeface="Arial"/>
                  <a:cs typeface="Arial"/>
                </a:rPr>
                <a:t>0</a:t>
              </a:r>
              <a:endParaRPr lang="en-GB" sz="600" noProof="0" dirty="0">
                <a:latin typeface="Arial"/>
                <a:cs typeface="Arial"/>
              </a:endParaRPr>
            </a:p>
          </p:txBody>
        </p:sp>
        <p:grpSp>
          <p:nvGrpSpPr>
            <p:cNvPr id="191" name="object 67">
              <a:extLst>
                <a:ext uri="{FF2B5EF4-FFF2-40B4-BE49-F238E27FC236}">
                  <a16:creationId xmlns:a16="http://schemas.microsoft.com/office/drawing/2014/main" id="{4573EE70-AAE6-BB54-9FBD-491684CD0398}"/>
                </a:ext>
              </a:extLst>
            </p:cNvPr>
            <p:cNvGrpSpPr/>
            <p:nvPr/>
          </p:nvGrpSpPr>
          <p:grpSpPr>
            <a:xfrm>
              <a:off x="723887" y="1771599"/>
              <a:ext cx="7416800" cy="1277043"/>
              <a:chOff x="723887" y="1771599"/>
              <a:chExt cx="7416800" cy="1277043"/>
            </a:xfrm>
          </p:grpSpPr>
          <p:sp>
            <p:nvSpPr>
              <p:cNvPr id="316" name="object 68">
                <a:extLst>
                  <a:ext uri="{FF2B5EF4-FFF2-40B4-BE49-F238E27FC236}">
                    <a16:creationId xmlns:a16="http://schemas.microsoft.com/office/drawing/2014/main" id="{4325E405-AAE4-815C-5616-3DC8E91F6F3E}"/>
                  </a:ext>
                </a:extLst>
              </p:cNvPr>
              <p:cNvSpPr/>
              <p:nvPr/>
            </p:nvSpPr>
            <p:spPr>
              <a:xfrm>
                <a:off x="737254" y="3048642"/>
                <a:ext cx="7380605" cy="0"/>
              </a:xfrm>
              <a:custGeom>
                <a:avLst/>
                <a:gdLst/>
                <a:ahLst/>
                <a:cxnLst/>
                <a:rect l="l" t="t" r="r" b="b"/>
                <a:pathLst>
                  <a:path w="7380605">
                    <a:moveTo>
                      <a:pt x="7380084" y="0"/>
                    </a:moveTo>
                    <a:lnTo>
                      <a:pt x="0" y="0"/>
                    </a:lnTo>
                  </a:path>
                </a:pathLst>
              </a:custGeom>
              <a:ln w="6667">
                <a:solidFill>
                  <a:srgbClr val="666666"/>
                </a:solidFill>
                <a:prstDash val="dot"/>
              </a:ln>
            </p:spPr>
            <p:txBody>
              <a:bodyPr wrap="square" lIns="0" tIns="0" rIns="0" bIns="0" rtlCol="0"/>
              <a:lstStyle/>
              <a:p>
                <a:endParaRPr lang="en-GB" noProof="0" dirty="0"/>
              </a:p>
            </p:txBody>
          </p:sp>
          <p:sp>
            <p:nvSpPr>
              <p:cNvPr id="312" name="object 68">
                <a:extLst>
                  <a:ext uri="{FF2B5EF4-FFF2-40B4-BE49-F238E27FC236}">
                    <a16:creationId xmlns:a16="http://schemas.microsoft.com/office/drawing/2014/main" id="{B70A08F4-532D-5788-037B-1D40419F50FF}"/>
                  </a:ext>
                </a:extLst>
              </p:cNvPr>
              <p:cNvSpPr/>
              <p:nvPr/>
            </p:nvSpPr>
            <p:spPr>
              <a:xfrm>
                <a:off x="737254" y="1774930"/>
                <a:ext cx="7380605" cy="0"/>
              </a:xfrm>
              <a:custGeom>
                <a:avLst/>
                <a:gdLst/>
                <a:ahLst/>
                <a:cxnLst/>
                <a:rect l="l" t="t" r="r" b="b"/>
                <a:pathLst>
                  <a:path w="7380605">
                    <a:moveTo>
                      <a:pt x="7380084" y="0"/>
                    </a:moveTo>
                    <a:lnTo>
                      <a:pt x="0" y="0"/>
                    </a:lnTo>
                  </a:path>
                </a:pathLst>
              </a:custGeom>
              <a:ln w="6667">
                <a:solidFill>
                  <a:srgbClr val="666666"/>
                </a:solidFill>
                <a:prstDash val="dot"/>
              </a:ln>
            </p:spPr>
            <p:txBody>
              <a:bodyPr wrap="square" lIns="0" tIns="0" rIns="0" bIns="0" rtlCol="0"/>
              <a:lstStyle/>
              <a:p>
                <a:endParaRPr lang="en-GB" noProof="0" dirty="0"/>
              </a:p>
            </p:txBody>
          </p:sp>
          <p:sp>
            <p:nvSpPr>
              <p:cNvPr id="314" name="object 68">
                <a:extLst>
                  <a:ext uri="{FF2B5EF4-FFF2-40B4-BE49-F238E27FC236}">
                    <a16:creationId xmlns:a16="http://schemas.microsoft.com/office/drawing/2014/main" id="{8D5CF756-6CC8-5CAB-992F-6DD9A3442B91}"/>
                  </a:ext>
                </a:extLst>
              </p:cNvPr>
              <p:cNvSpPr/>
              <p:nvPr/>
            </p:nvSpPr>
            <p:spPr>
              <a:xfrm>
                <a:off x="737254" y="2211710"/>
                <a:ext cx="7380605" cy="0"/>
              </a:xfrm>
              <a:custGeom>
                <a:avLst/>
                <a:gdLst/>
                <a:ahLst/>
                <a:cxnLst/>
                <a:rect l="l" t="t" r="r" b="b"/>
                <a:pathLst>
                  <a:path w="7380605">
                    <a:moveTo>
                      <a:pt x="7380084" y="0"/>
                    </a:moveTo>
                    <a:lnTo>
                      <a:pt x="0" y="0"/>
                    </a:lnTo>
                  </a:path>
                </a:pathLst>
              </a:custGeom>
              <a:ln w="6667">
                <a:solidFill>
                  <a:srgbClr val="666666"/>
                </a:solidFill>
                <a:prstDash val="dot"/>
              </a:ln>
            </p:spPr>
            <p:txBody>
              <a:bodyPr wrap="square" lIns="0" tIns="0" rIns="0" bIns="0" rtlCol="0"/>
              <a:lstStyle/>
              <a:p>
                <a:endParaRPr lang="en-GB" noProof="0" dirty="0"/>
              </a:p>
            </p:txBody>
          </p:sp>
          <p:sp>
            <p:nvSpPr>
              <p:cNvPr id="315" name="object 68">
                <a:extLst>
                  <a:ext uri="{FF2B5EF4-FFF2-40B4-BE49-F238E27FC236}">
                    <a16:creationId xmlns:a16="http://schemas.microsoft.com/office/drawing/2014/main" id="{3E32666A-1F02-5470-F00B-2D548AF534C3}"/>
                  </a:ext>
                </a:extLst>
              </p:cNvPr>
              <p:cNvSpPr/>
              <p:nvPr/>
            </p:nvSpPr>
            <p:spPr>
              <a:xfrm>
                <a:off x="737254" y="2621211"/>
                <a:ext cx="7380605" cy="0"/>
              </a:xfrm>
              <a:custGeom>
                <a:avLst/>
                <a:gdLst/>
                <a:ahLst/>
                <a:cxnLst/>
                <a:rect l="l" t="t" r="r" b="b"/>
                <a:pathLst>
                  <a:path w="7380605">
                    <a:moveTo>
                      <a:pt x="7380084" y="0"/>
                    </a:moveTo>
                    <a:lnTo>
                      <a:pt x="0" y="0"/>
                    </a:lnTo>
                  </a:path>
                </a:pathLst>
              </a:custGeom>
              <a:ln w="6667">
                <a:solidFill>
                  <a:srgbClr val="666666"/>
                </a:solidFill>
                <a:prstDash val="dot"/>
              </a:ln>
            </p:spPr>
            <p:txBody>
              <a:bodyPr wrap="square" lIns="0" tIns="0" rIns="0" bIns="0" rtlCol="0"/>
              <a:lstStyle/>
              <a:p>
                <a:endParaRPr lang="en-GB" noProof="0" dirty="0"/>
              </a:p>
            </p:txBody>
          </p:sp>
          <p:sp>
            <p:nvSpPr>
              <p:cNvPr id="313" name="object 69">
                <a:extLst>
                  <a:ext uri="{FF2B5EF4-FFF2-40B4-BE49-F238E27FC236}">
                    <a16:creationId xmlns:a16="http://schemas.microsoft.com/office/drawing/2014/main" id="{383887AA-B41B-7E78-3DC1-3A0E5779E8C9}"/>
                  </a:ext>
                </a:extLst>
              </p:cNvPr>
              <p:cNvSpPr/>
              <p:nvPr/>
            </p:nvSpPr>
            <p:spPr>
              <a:xfrm>
                <a:off x="723887" y="1771599"/>
                <a:ext cx="7416800" cy="6985"/>
              </a:xfrm>
              <a:custGeom>
                <a:avLst/>
                <a:gdLst/>
                <a:ahLst/>
                <a:cxnLst/>
                <a:rect l="l" t="t" r="r" b="b"/>
                <a:pathLst>
                  <a:path w="7416800" h="6985">
                    <a:moveTo>
                      <a:pt x="6667" y="3340"/>
                    </a:moveTo>
                    <a:lnTo>
                      <a:pt x="5702" y="977"/>
                    </a:lnTo>
                    <a:lnTo>
                      <a:pt x="3340" y="0"/>
                    </a:lnTo>
                    <a:lnTo>
                      <a:pt x="977" y="977"/>
                    </a:lnTo>
                    <a:lnTo>
                      <a:pt x="0" y="3340"/>
                    </a:lnTo>
                    <a:lnTo>
                      <a:pt x="977" y="5689"/>
                    </a:lnTo>
                    <a:lnTo>
                      <a:pt x="3340" y="6667"/>
                    </a:lnTo>
                    <a:lnTo>
                      <a:pt x="5702" y="5689"/>
                    </a:lnTo>
                    <a:lnTo>
                      <a:pt x="6667" y="3340"/>
                    </a:lnTo>
                    <a:close/>
                  </a:path>
                  <a:path w="7416800" h="6985">
                    <a:moveTo>
                      <a:pt x="7416800" y="3340"/>
                    </a:moveTo>
                    <a:lnTo>
                      <a:pt x="7415835" y="977"/>
                    </a:lnTo>
                    <a:lnTo>
                      <a:pt x="7413472" y="0"/>
                    </a:lnTo>
                    <a:lnTo>
                      <a:pt x="7411110" y="977"/>
                    </a:lnTo>
                    <a:lnTo>
                      <a:pt x="7410132" y="3340"/>
                    </a:lnTo>
                    <a:lnTo>
                      <a:pt x="7411110" y="5689"/>
                    </a:lnTo>
                    <a:lnTo>
                      <a:pt x="7413472" y="6667"/>
                    </a:lnTo>
                    <a:lnTo>
                      <a:pt x="7415835" y="5689"/>
                    </a:lnTo>
                    <a:lnTo>
                      <a:pt x="7416800" y="3340"/>
                    </a:lnTo>
                    <a:close/>
                  </a:path>
                </a:pathLst>
              </a:custGeom>
              <a:solidFill>
                <a:srgbClr val="666666"/>
              </a:solidFill>
            </p:spPr>
            <p:txBody>
              <a:bodyPr wrap="square" lIns="0" tIns="0" rIns="0" bIns="0" rtlCol="0"/>
              <a:lstStyle/>
              <a:p>
                <a:endParaRPr lang="en-GB" noProof="0" dirty="0"/>
              </a:p>
            </p:txBody>
          </p:sp>
        </p:grpSp>
        <p:sp>
          <p:nvSpPr>
            <p:cNvPr id="256" name="object 71">
              <a:extLst>
                <a:ext uri="{FF2B5EF4-FFF2-40B4-BE49-F238E27FC236}">
                  <a16:creationId xmlns:a16="http://schemas.microsoft.com/office/drawing/2014/main" id="{ED418070-124F-B9D1-7F0D-AB1925A04CFB}"/>
                </a:ext>
              </a:extLst>
            </p:cNvPr>
            <p:cNvSpPr txBox="1"/>
            <p:nvPr/>
          </p:nvSpPr>
          <p:spPr>
            <a:xfrm>
              <a:off x="517588" y="2141199"/>
              <a:ext cx="110489" cy="105157"/>
            </a:xfrm>
            <a:prstGeom prst="rect">
              <a:avLst/>
            </a:prstGeom>
          </p:spPr>
          <p:txBody>
            <a:bodyPr vert="horz" wrap="square" lIns="0" tIns="12700" rIns="0" bIns="0" rtlCol="0">
              <a:spAutoFit/>
            </a:bodyPr>
            <a:lstStyle/>
            <a:p>
              <a:pPr marL="12700">
                <a:lnSpc>
                  <a:spcPct val="100000"/>
                </a:lnSpc>
                <a:spcBef>
                  <a:spcPts val="100"/>
                </a:spcBef>
              </a:pPr>
              <a:r>
                <a:rPr lang="en-GB" sz="600" spc="-25" noProof="0" dirty="0">
                  <a:solidFill>
                    <a:srgbClr val="666666"/>
                  </a:solidFill>
                  <a:latin typeface="Arial"/>
                  <a:cs typeface="Arial"/>
                </a:rPr>
                <a:t>80</a:t>
              </a:r>
              <a:endParaRPr lang="en-GB" sz="600" noProof="0" dirty="0">
                <a:latin typeface="Arial"/>
                <a:cs typeface="Arial"/>
              </a:endParaRPr>
            </a:p>
          </p:txBody>
        </p:sp>
        <p:sp>
          <p:nvSpPr>
            <p:cNvPr id="258" name="object 73">
              <a:extLst>
                <a:ext uri="{FF2B5EF4-FFF2-40B4-BE49-F238E27FC236}">
                  <a16:creationId xmlns:a16="http://schemas.microsoft.com/office/drawing/2014/main" id="{0F5DB85C-8C12-7320-D8F0-F64D093A34AF}"/>
                </a:ext>
              </a:extLst>
            </p:cNvPr>
            <p:cNvSpPr txBox="1"/>
            <p:nvPr/>
          </p:nvSpPr>
          <p:spPr>
            <a:xfrm>
              <a:off x="517588" y="2568633"/>
              <a:ext cx="110489" cy="105157"/>
            </a:xfrm>
            <a:prstGeom prst="rect">
              <a:avLst/>
            </a:prstGeom>
          </p:spPr>
          <p:txBody>
            <a:bodyPr vert="horz" wrap="square" lIns="0" tIns="12700" rIns="0" bIns="0" rtlCol="0">
              <a:spAutoFit/>
            </a:bodyPr>
            <a:lstStyle/>
            <a:p>
              <a:pPr marL="12700">
                <a:lnSpc>
                  <a:spcPct val="100000"/>
                </a:lnSpc>
                <a:spcBef>
                  <a:spcPts val="100"/>
                </a:spcBef>
              </a:pPr>
              <a:r>
                <a:rPr lang="en-GB" sz="600" spc="-25" noProof="0" dirty="0">
                  <a:solidFill>
                    <a:srgbClr val="666666"/>
                  </a:solidFill>
                  <a:latin typeface="Arial"/>
                  <a:cs typeface="Arial"/>
                </a:rPr>
                <a:t>60</a:t>
              </a:r>
              <a:endParaRPr lang="en-GB" sz="600" noProof="0" dirty="0">
                <a:latin typeface="Arial"/>
                <a:cs typeface="Arial"/>
              </a:endParaRPr>
            </a:p>
          </p:txBody>
        </p:sp>
        <p:sp>
          <p:nvSpPr>
            <p:cNvPr id="259" name="object 74">
              <a:extLst>
                <a:ext uri="{FF2B5EF4-FFF2-40B4-BE49-F238E27FC236}">
                  <a16:creationId xmlns:a16="http://schemas.microsoft.com/office/drawing/2014/main" id="{DED06172-F947-9199-A032-DAC39E218DFB}"/>
                </a:ext>
              </a:extLst>
            </p:cNvPr>
            <p:cNvSpPr txBox="1"/>
            <p:nvPr/>
          </p:nvSpPr>
          <p:spPr>
            <a:xfrm>
              <a:off x="517588" y="2996064"/>
              <a:ext cx="110489" cy="105157"/>
            </a:xfrm>
            <a:prstGeom prst="rect">
              <a:avLst/>
            </a:prstGeom>
          </p:spPr>
          <p:txBody>
            <a:bodyPr vert="horz" wrap="square" lIns="0" tIns="12700" rIns="0" bIns="0" rtlCol="0">
              <a:spAutoFit/>
            </a:bodyPr>
            <a:lstStyle/>
            <a:p>
              <a:pPr marL="12700">
                <a:lnSpc>
                  <a:spcPct val="100000"/>
                </a:lnSpc>
                <a:spcBef>
                  <a:spcPts val="100"/>
                </a:spcBef>
              </a:pPr>
              <a:r>
                <a:rPr lang="en-GB" sz="600" spc="-25" noProof="0" dirty="0">
                  <a:solidFill>
                    <a:srgbClr val="666666"/>
                  </a:solidFill>
                  <a:latin typeface="Arial"/>
                  <a:cs typeface="Arial"/>
                </a:rPr>
                <a:t>40</a:t>
              </a:r>
              <a:endParaRPr lang="en-GB" sz="600" noProof="0" dirty="0">
                <a:latin typeface="Arial"/>
                <a:cs typeface="Arial"/>
              </a:endParaRPr>
            </a:p>
          </p:txBody>
        </p:sp>
        <p:sp>
          <p:nvSpPr>
            <p:cNvPr id="260" name="object 75">
              <a:extLst>
                <a:ext uri="{FF2B5EF4-FFF2-40B4-BE49-F238E27FC236}">
                  <a16:creationId xmlns:a16="http://schemas.microsoft.com/office/drawing/2014/main" id="{FA55606E-E72C-DFAF-C31C-FF24C50DDCAC}"/>
                </a:ext>
              </a:extLst>
            </p:cNvPr>
            <p:cNvSpPr txBox="1"/>
            <p:nvPr/>
          </p:nvSpPr>
          <p:spPr>
            <a:xfrm>
              <a:off x="517588" y="3423497"/>
              <a:ext cx="110489" cy="105157"/>
            </a:xfrm>
            <a:prstGeom prst="rect">
              <a:avLst/>
            </a:prstGeom>
          </p:spPr>
          <p:txBody>
            <a:bodyPr vert="horz" wrap="square" lIns="0" tIns="12700" rIns="0" bIns="0" rtlCol="0">
              <a:spAutoFit/>
            </a:bodyPr>
            <a:lstStyle/>
            <a:p>
              <a:pPr marL="12700">
                <a:lnSpc>
                  <a:spcPct val="100000"/>
                </a:lnSpc>
                <a:spcBef>
                  <a:spcPts val="100"/>
                </a:spcBef>
              </a:pPr>
              <a:r>
                <a:rPr lang="en-GB" sz="600" spc="-25" noProof="0" dirty="0">
                  <a:solidFill>
                    <a:srgbClr val="666666"/>
                  </a:solidFill>
                  <a:latin typeface="Arial"/>
                  <a:cs typeface="Arial"/>
                </a:rPr>
                <a:t>20</a:t>
              </a:r>
              <a:endParaRPr lang="en-GB" sz="600" noProof="0" dirty="0">
                <a:latin typeface="Arial"/>
                <a:cs typeface="Arial"/>
              </a:endParaRPr>
            </a:p>
          </p:txBody>
        </p:sp>
        <p:sp>
          <p:nvSpPr>
            <p:cNvPr id="261" name="object 76">
              <a:extLst>
                <a:ext uri="{FF2B5EF4-FFF2-40B4-BE49-F238E27FC236}">
                  <a16:creationId xmlns:a16="http://schemas.microsoft.com/office/drawing/2014/main" id="{559196C6-8C46-39EC-448B-5242E1078265}"/>
                </a:ext>
              </a:extLst>
            </p:cNvPr>
            <p:cNvSpPr txBox="1"/>
            <p:nvPr/>
          </p:nvSpPr>
          <p:spPr>
            <a:xfrm>
              <a:off x="917299" y="2859782"/>
              <a:ext cx="167005" cy="177800"/>
            </a:xfrm>
            <a:prstGeom prst="rect">
              <a:avLst/>
            </a:prstGeom>
          </p:spPr>
          <p:txBody>
            <a:bodyPr vert="horz" wrap="square" lIns="0" tIns="12700" rIns="0" bIns="0" rtlCol="0">
              <a:spAutoFit/>
            </a:bodyPr>
            <a:lstStyle/>
            <a:p>
              <a:pPr marL="12700">
                <a:lnSpc>
                  <a:spcPct val="100000"/>
                </a:lnSpc>
                <a:spcBef>
                  <a:spcPts val="100"/>
                </a:spcBef>
              </a:pPr>
              <a:r>
                <a:rPr lang="en-GB" sz="1000" spc="-25" noProof="0" dirty="0">
                  <a:solidFill>
                    <a:srgbClr val="191919"/>
                  </a:solidFill>
                  <a:latin typeface="Arial"/>
                  <a:cs typeface="Arial"/>
                </a:rPr>
                <a:t>42</a:t>
              </a:r>
              <a:endParaRPr lang="en-GB" sz="1000" noProof="0" dirty="0">
                <a:latin typeface="Arial"/>
                <a:cs typeface="Arial"/>
              </a:endParaRPr>
            </a:p>
          </p:txBody>
        </p:sp>
        <p:sp>
          <p:nvSpPr>
            <p:cNvPr id="262" name="object 77">
              <a:extLst>
                <a:ext uri="{FF2B5EF4-FFF2-40B4-BE49-F238E27FC236}">
                  <a16:creationId xmlns:a16="http://schemas.microsoft.com/office/drawing/2014/main" id="{D297BE19-9F95-3CBA-B654-61FF3CA0E6E2}"/>
                </a:ext>
              </a:extLst>
            </p:cNvPr>
            <p:cNvSpPr/>
            <p:nvPr/>
          </p:nvSpPr>
          <p:spPr>
            <a:xfrm>
              <a:off x="1357299" y="3059102"/>
              <a:ext cx="219075" cy="858644"/>
            </a:xfrm>
            <a:custGeom>
              <a:avLst/>
              <a:gdLst/>
              <a:ahLst/>
              <a:cxnLst/>
              <a:rect l="l" t="t" r="r" b="b"/>
              <a:pathLst>
                <a:path w="219075" h="1709420">
                  <a:moveTo>
                    <a:pt x="219062" y="0"/>
                  </a:moveTo>
                  <a:lnTo>
                    <a:pt x="0" y="0"/>
                  </a:lnTo>
                  <a:lnTo>
                    <a:pt x="0" y="1709191"/>
                  </a:lnTo>
                  <a:lnTo>
                    <a:pt x="219062" y="1709191"/>
                  </a:lnTo>
                  <a:lnTo>
                    <a:pt x="219062" y="0"/>
                  </a:lnTo>
                  <a:close/>
                </a:path>
              </a:pathLst>
            </a:custGeom>
            <a:pattFill prst="pct90">
              <a:fgClr>
                <a:srgbClr val="C7E2E3"/>
              </a:fgClr>
              <a:bgClr>
                <a:srgbClr val="00696C"/>
              </a:bgClr>
            </a:pattFill>
          </p:spPr>
          <p:txBody>
            <a:bodyPr wrap="square" lIns="0" tIns="0" rIns="0" bIns="0" rtlCol="0"/>
            <a:lstStyle/>
            <a:p>
              <a:endParaRPr lang="en-GB" noProof="0" dirty="0"/>
            </a:p>
          </p:txBody>
        </p:sp>
        <p:sp>
          <p:nvSpPr>
            <p:cNvPr id="263" name="object 78">
              <a:extLst>
                <a:ext uri="{FF2B5EF4-FFF2-40B4-BE49-F238E27FC236}">
                  <a16:creationId xmlns:a16="http://schemas.microsoft.com/office/drawing/2014/main" id="{5B501BDE-7E52-9B46-6560-1C195794B83B}"/>
                </a:ext>
              </a:extLst>
            </p:cNvPr>
            <p:cNvSpPr txBox="1"/>
            <p:nvPr/>
          </p:nvSpPr>
          <p:spPr>
            <a:xfrm>
              <a:off x="1383499" y="2898006"/>
              <a:ext cx="167005" cy="177800"/>
            </a:xfrm>
            <a:prstGeom prst="rect">
              <a:avLst/>
            </a:prstGeom>
          </p:spPr>
          <p:txBody>
            <a:bodyPr vert="horz" wrap="square" lIns="0" tIns="12700" rIns="0" bIns="0" rtlCol="0">
              <a:spAutoFit/>
            </a:bodyPr>
            <a:lstStyle/>
            <a:p>
              <a:pPr marL="12700">
                <a:lnSpc>
                  <a:spcPct val="100000"/>
                </a:lnSpc>
                <a:spcBef>
                  <a:spcPts val="100"/>
                </a:spcBef>
              </a:pPr>
              <a:r>
                <a:rPr lang="en-GB" sz="1000" spc="-25" noProof="0" dirty="0">
                  <a:solidFill>
                    <a:srgbClr val="191919"/>
                  </a:solidFill>
                  <a:latin typeface="Arial"/>
                  <a:cs typeface="Arial"/>
                </a:rPr>
                <a:t>40</a:t>
              </a:r>
              <a:endParaRPr lang="en-GB" sz="1000" noProof="0" dirty="0">
                <a:latin typeface="Arial"/>
                <a:cs typeface="Arial"/>
              </a:endParaRPr>
            </a:p>
          </p:txBody>
        </p:sp>
        <p:sp>
          <p:nvSpPr>
            <p:cNvPr id="264" name="object 79">
              <a:extLst>
                <a:ext uri="{FF2B5EF4-FFF2-40B4-BE49-F238E27FC236}">
                  <a16:creationId xmlns:a16="http://schemas.microsoft.com/office/drawing/2014/main" id="{5934DCAF-D6A0-78D2-6DD6-D4BC8608F1A4}"/>
                </a:ext>
              </a:extLst>
            </p:cNvPr>
            <p:cNvSpPr/>
            <p:nvPr/>
          </p:nvSpPr>
          <p:spPr>
            <a:xfrm>
              <a:off x="1124203" y="3043836"/>
              <a:ext cx="219075" cy="871853"/>
            </a:xfrm>
            <a:custGeom>
              <a:avLst/>
              <a:gdLst/>
              <a:ahLst/>
              <a:cxnLst/>
              <a:rect l="l" t="t" r="r" b="b"/>
              <a:pathLst>
                <a:path w="219075" h="1769745">
                  <a:moveTo>
                    <a:pt x="219062" y="0"/>
                  </a:moveTo>
                  <a:lnTo>
                    <a:pt x="0" y="0"/>
                  </a:lnTo>
                  <a:lnTo>
                    <a:pt x="0" y="1769554"/>
                  </a:lnTo>
                  <a:lnTo>
                    <a:pt x="219062" y="1769554"/>
                  </a:lnTo>
                  <a:lnTo>
                    <a:pt x="219062" y="0"/>
                  </a:lnTo>
                  <a:close/>
                </a:path>
              </a:pathLst>
            </a:custGeom>
            <a:solidFill>
              <a:srgbClr val="00696C"/>
            </a:solidFill>
          </p:spPr>
          <p:txBody>
            <a:bodyPr wrap="square" lIns="0" tIns="0" rIns="0" bIns="0" rtlCol="0"/>
            <a:lstStyle/>
            <a:p>
              <a:endParaRPr lang="en-GB" noProof="0" dirty="0"/>
            </a:p>
          </p:txBody>
        </p:sp>
        <p:sp>
          <p:nvSpPr>
            <p:cNvPr id="265" name="object 80">
              <a:extLst>
                <a:ext uri="{FF2B5EF4-FFF2-40B4-BE49-F238E27FC236}">
                  <a16:creationId xmlns:a16="http://schemas.microsoft.com/office/drawing/2014/main" id="{C35AC3CE-012A-7C6C-6AD2-4A497BA35436}"/>
                </a:ext>
              </a:extLst>
            </p:cNvPr>
            <p:cNvSpPr txBox="1"/>
            <p:nvPr/>
          </p:nvSpPr>
          <p:spPr>
            <a:xfrm>
              <a:off x="1163104" y="2850358"/>
              <a:ext cx="141605" cy="190500"/>
            </a:xfrm>
            <a:prstGeom prst="rect">
              <a:avLst/>
            </a:prstGeom>
            <a:solidFill>
              <a:srgbClr val="FFFFFF"/>
            </a:solidFill>
          </p:spPr>
          <p:txBody>
            <a:bodyPr vert="horz" wrap="square" lIns="0" tIns="14605" rIns="0" bIns="0" rtlCol="0">
              <a:spAutoFit/>
            </a:bodyPr>
            <a:lstStyle/>
            <a:p>
              <a:pPr>
                <a:lnSpc>
                  <a:spcPct val="100000"/>
                </a:lnSpc>
                <a:spcBef>
                  <a:spcPts val="115"/>
                </a:spcBef>
              </a:pPr>
              <a:r>
                <a:rPr lang="en-GB" sz="1000" spc="-25" noProof="0" dirty="0">
                  <a:solidFill>
                    <a:srgbClr val="191919"/>
                  </a:solidFill>
                  <a:latin typeface="Arial"/>
                  <a:cs typeface="Arial"/>
                </a:rPr>
                <a:t>41</a:t>
              </a:r>
              <a:endParaRPr lang="en-GB" sz="1000" noProof="0" dirty="0">
                <a:latin typeface="Arial"/>
                <a:cs typeface="Arial"/>
              </a:endParaRPr>
            </a:p>
          </p:txBody>
        </p:sp>
        <p:sp>
          <p:nvSpPr>
            <p:cNvPr id="266" name="object 81">
              <a:extLst>
                <a:ext uri="{FF2B5EF4-FFF2-40B4-BE49-F238E27FC236}">
                  <a16:creationId xmlns:a16="http://schemas.microsoft.com/office/drawing/2014/main" id="{1825D3F6-5C27-9D70-FA81-49FBEC8F536F}"/>
                </a:ext>
              </a:extLst>
            </p:cNvPr>
            <p:cNvSpPr/>
            <p:nvPr/>
          </p:nvSpPr>
          <p:spPr>
            <a:xfrm>
              <a:off x="1949996" y="3262318"/>
              <a:ext cx="219075" cy="653498"/>
            </a:xfrm>
            <a:custGeom>
              <a:avLst/>
              <a:gdLst/>
              <a:ahLst/>
              <a:cxnLst/>
              <a:rect l="l" t="t" r="r" b="b"/>
              <a:pathLst>
                <a:path w="219075" h="1326514">
                  <a:moveTo>
                    <a:pt x="219062" y="0"/>
                  </a:moveTo>
                  <a:lnTo>
                    <a:pt x="0" y="0"/>
                  </a:lnTo>
                  <a:lnTo>
                    <a:pt x="0" y="1326197"/>
                  </a:lnTo>
                  <a:lnTo>
                    <a:pt x="219062" y="1326197"/>
                  </a:lnTo>
                  <a:lnTo>
                    <a:pt x="219062" y="0"/>
                  </a:lnTo>
                  <a:close/>
                </a:path>
              </a:pathLst>
            </a:custGeom>
            <a:solidFill>
              <a:srgbClr val="F6A400"/>
            </a:solidFill>
          </p:spPr>
          <p:txBody>
            <a:bodyPr wrap="square" lIns="0" tIns="0" rIns="0" bIns="0" rtlCol="0"/>
            <a:lstStyle/>
            <a:p>
              <a:endParaRPr lang="en-GB" noProof="0" dirty="0"/>
            </a:p>
          </p:txBody>
        </p:sp>
        <p:sp>
          <p:nvSpPr>
            <p:cNvPr id="267" name="object 82">
              <a:extLst>
                <a:ext uri="{FF2B5EF4-FFF2-40B4-BE49-F238E27FC236}">
                  <a16:creationId xmlns:a16="http://schemas.microsoft.com/office/drawing/2014/main" id="{96D0700A-4E42-CA83-11D1-C3DE293476BC}"/>
                </a:ext>
              </a:extLst>
            </p:cNvPr>
            <p:cNvSpPr txBox="1"/>
            <p:nvPr/>
          </p:nvSpPr>
          <p:spPr>
            <a:xfrm>
              <a:off x="1988896" y="3075806"/>
              <a:ext cx="141605" cy="167995"/>
            </a:xfrm>
            <a:prstGeom prst="rect">
              <a:avLst/>
            </a:prstGeom>
            <a:solidFill>
              <a:srgbClr val="FFFFFF"/>
            </a:solidFill>
          </p:spPr>
          <p:txBody>
            <a:bodyPr vert="horz" wrap="square" lIns="0" tIns="13970" rIns="0" bIns="0" rtlCol="0">
              <a:spAutoFit/>
            </a:bodyPr>
            <a:lstStyle/>
            <a:p>
              <a:pPr>
                <a:lnSpc>
                  <a:spcPct val="100000"/>
                </a:lnSpc>
                <a:spcBef>
                  <a:spcPts val="110"/>
                </a:spcBef>
              </a:pPr>
              <a:r>
                <a:rPr lang="en-GB" sz="1000" spc="-25" noProof="0" dirty="0">
                  <a:solidFill>
                    <a:srgbClr val="191919"/>
                  </a:solidFill>
                  <a:latin typeface="Arial"/>
                  <a:cs typeface="Arial"/>
                </a:rPr>
                <a:t>31</a:t>
              </a:r>
              <a:endParaRPr lang="en-GB" sz="1000" noProof="0" dirty="0">
                <a:latin typeface="Arial"/>
                <a:cs typeface="Arial"/>
              </a:endParaRPr>
            </a:p>
          </p:txBody>
        </p:sp>
        <p:sp>
          <p:nvSpPr>
            <p:cNvPr id="268" name="object 83">
              <a:extLst>
                <a:ext uri="{FF2B5EF4-FFF2-40B4-BE49-F238E27FC236}">
                  <a16:creationId xmlns:a16="http://schemas.microsoft.com/office/drawing/2014/main" id="{1A77F307-AA64-E9F3-7B51-B978171F02E1}"/>
                </a:ext>
              </a:extLst>
            </p:cNvPr>
            <p:cNvSpPr/>
            <p:nvPr/>
          </p:nvSpPr>
          <p:spPr>
            <a:xfrm>
              <a:off x="2416200" y="3300246"/>
              <a:ext cx="219075" cy="617499"/>
            </a:xfrm>
            <a:custGeom>
              <a:avLst/>
              <a:gdLst/>
              <a:ahLst/>
              <a:cxnLst/>
              <a:rect l="l" t="t" r="r" b="b"/>
              <a:pathLst>
                <a:path w="219075" h="1220470">
                  <a:moveTo>
                    <a:pt x="219062" y="0"/>
                  </a:moveTo>
                  <a:lnTo>
                    <a:pt x="0" y="0"/>
                  </a:lnTo>
                  <a:lnTo>
                    <a:pt x="0" y="1219974"/>
                  </a:lnTo>
                  <a:lnTo>
                    <a:pt x="219062" y="1219974"/>
                  </a:lnTo>
                  <a:lnTo>
                    <a:pt x="219062" y="0"/>
                  </a:lnTo>
                  <a:close/>
                </a:path>
              </a:pathLst>
            </a:custGeom>
            <a:pattFill prst="pct90">
              <a:fgClr>
                <a:srgbClr val="C7E2E3"/>
              </a:fgClr>
              <a:bgClr>
                <a:srgbClr val="00696C"/>
              </a:bgClr>
            </a:pattFill>
          </p:spPr>
          <p:txBody>
            <a:bodyPr wrap="square" lIns="0" tIns="0" rIns="0" bIns="0" rtlCol="0"/>
            <a:lstStyle/>
            <a:p>
              <a:endParaRPr lang="en-GB" noProof="0" dirty="0"/>
            </a:p>
          </p:txBody>
        </p:sp>
        <p:sp>
          <p:nvSpPr>
            <p:cNvPr id="269" name="object 84">
              <a:extLst>
                <a:ext uri="{FF2B5EF4-FFF2-40B4-BE49-F238E27FC236}">
                  <a16:creationId xmlns:a16="http://schemas.microsoft.com/office/drawing/2014/main" id="{73C19FD7-0C92-22EA-8FE2-DB7E539086C4}"/>
                </a:ext>
              </a:extLst>
            </p:cNvPr>
            <p:cNvSpPr txBox="1"/>
            <p:nvPr/>
          </p:nvSpPr>
          <p:spPr>
            <a:xfrm>
              <a:off x="2455100" y="3095517"/>
              <a:ext cx="141605" cy="190500"/>
            </a:xfrm>
            <a:prstGeom prst="rect">
              <a:avLst/>
            </a:prstGeom>
            <a:solidFill>
              <a:srgbClr val="FFFFFF"/>
            </a:solidFill>
          </p:spPr>
          <p:txBody>
            <a:bodyPr vert="horz" wrap="square" lIns="0" tIns="14605" rIns="0" bIns="0" rtlCol="0">
              <a:spAutoFit/>
            </a:bodyPr>
            <a:lstStyle/>
            <a:p>
              <a:pPr>
                <a:lnSpc>
                  <a:spcPct val="100000"/>
                </a:lnSpc>
                <a:spcBef>
                  <a:spcPts val="115"/>
                </a:spcBef>
              </a:pPr>
              <a:r>
                <a:rPr lang="en-GB" sz="1000" spc="-25" noProof="0" dirty="0">
                  <a:solidFill>
                    <a:srgbClr val="191919"/>
                  </a:solidFill>
                  <a:latin typeface="Arial"/>
                  <a:cs typeface="Arial"/>
                </a:rPr>
                <a:t>29</a:t>
              </a:r>
              <a:endParaRPr lang="en-GB" sz="1000" noProof="0" dirty="0">
                <a:latin typeface="Arial"/>
                <a:cs typeface="Arial"/>
              </a:endParaRPr>
            </a:p>
          </p:txBody>
        </p:sp>
        <p:sp>
          <p:nvSpPr>
            <p:cNvPr id="270" name="object 85">
              <a:extLst>
                <a:ext uri="{FF2B5EF4-FFF2-40B4-BE49-F238E27FC236}">
                  <a16:creationId xmlns:a16="http://schemas.microsoft.com/office/drawing/2014/main" id="{42C5EF6C-BE56-B799-38DE-0E529CE41021}"/>
                </a:ext>
              </a:extLst>
            </p:cNvPr>
            <p:cNvSpPr/>
            <p:nvPr/>
          </p:nvSpPr>
          <p:spPr>
            <a:xfrm>
              <a:off x="2183104" y="3262318"/>
              <a:ext cx="219075" cy="653498"/>
            </a:xfrm>
            <a:custGeom>
              <a:avLst/>
              <a:gdLst/>
              <a:ahLst/>
              <a:cxnLst/>
              <a:rect l="l" t="t" r="r" b="b"/>
              <a:pathLst>
                <a:path w="219075" h="1326514">
                  <a:moveTo>
                    <a:pt x="219062" y="0"/>
                  </a:moveTo>
                  <a:lnTo>
                    <a:pt x="0" y="0"/>
                  </a:lnTo>
                  <a:lnTo>
                    <a:pt x="0" y="1326197"/>
                  </a:lnTo>
                  <a:lnTo>
                    <a:pt x="219062" y="1326197"/>
                  </a:lnTo>
                  <a:lnTo>
                    <a:pt x="219062" y="0"/>
                  </a:lnTo>
                  <a:close/>
                </a:path>
              </a:pathLst>
            </a:custGeom>
            <a:solidFill>
              <a:srgbClr val="00696C"/>
            </a:solidFill>
          </p:spPr>
          <p:txBody>
            <a:bodyPr wrap="square" lIns="0" tIns="0" rIns="0" bIns="0" rtlCol="0"/>
            <a:lstStyle/>
            <a:p>
              <a:endParaRPr lang="en-GB" noProof="0" dirty="0"/>
            </a:p>
          </p:txBody>
        </p:sp>
        <p:sp>
          <p:nvSpPr>
            <p:cNvPr id="271" name="object 86">
              <a:extLst>
                <a:ext uri="{FF2B5EF4-FFF2-40B4-BE49-F238E27FC236}">
                  <a16:creationId xmlns:a16="http://schemas.microsoft.com/office/drawing/2014/main" id="{64D2C484-26CB-CBE2-79D5-2CAD550434BD}"/>
                </a:ext>
              </a:extLst>
            </p:cNvPr>
            <p:cNvSpPr txBox="1"/>
            <p:nvPr/>
          </p:nvSpPr>
          <p:spPr>
            <a:xfrm>
              <a:off x="2222004" y="3075806"/>
              <a:ext cx="141605" cy="167995"/>
            </a:xfrm>
            <a:prstGeom prst="rect">
              <a:avLst/>
            </a:prstGeom>
            <a:solidFill>
              <a:srgbClr val="FFFFFF"/>
            </a:solidFill>
          </p:spPr>
          <p:txBody>
            <a:bodyPr vert="horz" wrap="square" lIns="0" tIns="13970" rIns="0" bIns="0" rtlCol="0">
              <a:spAutoFit/>
            </a:bodyPr>
            <a:lstStyle/>
            <a:p>
              <a:pPr>
                <a:lnSpc>
                  <a:spcPct val="100000"/>
                </a:lnSpc>
                <a:spcBef>
                  <a:spcPts val="110"/>
                </a:spcBef>
              </a:pPr>
              <a:r>
                <a:rPr lang="en-GB" sz="1000" spc="-25" noProof="0" dirty="0">
                  <a:solidFill>
                    <a:srgbClr val="191919"/>
                  </a:solidFill>
                  <a:latin typeface="Arial"/>
                  <a:cs typeface="Arial"/>
                </a:rPr>
                <a:t>31</a:t>
              </a:r>
              <a:endParaRPr lang="en-GB" sz="1000" noProof="0" dirty="0">
                <a:latin typeface="Arial"/>
                <a:cs typeface="Arial"/>
              </a:endParaRPr>
            </a:p>
          </p:txBody>
        </p:sp>
        <p:sp>
          <p:nvSpPr>
            <p:cNvPr id="272" name="object 87">
              <a:extLst>
                <a:ext uri="{FF2B5EF4-FFF2-40B4-BE49-F238E27FC236}">
                  <a16:creationId xmlns:a16="http://schemas.microsoft.com/office/drawing/2014/main" id="{EF483395-33A5-87A2-0FF3-B487EA9279B2}"/>
                </a:ext>
              </a:extLst>
            </p:cNvPr>
            <p:cNvSpPr/>
            <p:nvPr/>
          </p:nvSpPr>
          <p:spPr>
            <a:xfrm>
              <a:off x="3011500" y="3337543"/>
              <a:ext cx="219075" cy="578107"/>
            </a:xfrm>
            <a:custGeom>
              <a:avLst/>
              <a:gdLst/>
              <a:ahLst/>
              <a:cxnLst/>
              <a:rect l="l" t="t" r="r" b="b"/>
              <a:pathLst>
                <a:path w="219075" h="1173479">
                  <a:moveTo>
                    <a:pt x="219062" y="0"/>
                  </a:moveTo>
                  <a:lnTo>
                    <a:pt x="0" y="0"/>
                  </a:lnTo>
                  <a:lnTo>
                    <a:pt x="0" y="1173327"/>
                  </a:lnTo>
                  <a:lnTo>
                    <a:pt x="219062" y="1173327"/>
                  </a:lnTo>
                  <a:lnTo>
                    <a:pt x="219062" y="0"/>
                  </a:lnTo>
                  <a:close/>
                </a:path>
              </a:pathLst>
            </a:custGeom>
            <a:solidFill>
              <a:srgbClr val="F6A400"/>
            </a:solidFill>
          </p:spPr>
          <p:txBody>
            <a:bodyPr wrap="square" lIns="0" tIns="0" rIns="0" bIns="0" rtlCol="0"/>
            <a:lstStyle/>
            <a:p>
              <a:endParaRPr lang="en-GB" noProof="0" dirty="0"/>
            </a:p>
          </p:txBody>
        </p:sp>
        <p:sp>
          <p:nvSpPr>
            <p:cNvPr id="278" name="object 88">
              <a:extLst>
                <a:ext uri="{FF2B5EF4-FFF2-40B4-BE49-F238E27FC236}">
                  <a16:creationId xmlns:a16="http://schemas.microsoft.com/office/drawing/2014/main" id="{6B47A3B5-DFBD-F565-08A3-8554C4E9F7E9}"/>
                </a:ext>
              </a:extLst>
            </p:cNvPr>
            <p:cNvSpPr txBox="1"/>
            <p:nvPr/>
          </p:nvSpPr>
          <p:spPr>
            <a:xfrm>
              <a:off x="3050400" y="3147814"/>
              <a:ext cx="141605" cy="190500"/>
            </a:xfrm>
            <a:prstGeom prst="rect">
              <a:avLst/>
            </a:prstGeom>
            <a:solidFill>
              <a:srgbClr val="FFFFFF"/>
            </a:solidFill>
          </p:spPr>
          <p:txBody>
            <a:bodyPr vert="horz" wrap="square" lIns="0" tIns="13970" rIns="0" bIns="0" rtlCol="0">
              <a:spAutoFit/>
            </a:bodyPr>
            <a:lstStyle/>
            <a:p>
              <a:pPr>
                <a:lnSpc>
                  <a:spcPct val="100000"/>
                </a:lnSpc>
                <a:spcBef>
                  <a:spcPts val="110"/>
                </a:spcBef>
              </a:pPr>
              <a:r>
                <a:rPr lang="en-GB" sz="1000" spc="-25" noProof="0" dirty="0">
                  <a:solidFill>
                    <a:srgbClr val="191919"/>
                  </a:solidFill>
                  <a:latin typeface="Arial"/>
                  <a:cs typeface="Arial"/>
                </a:rPr>
                <a:t>27</a:t>
              </a:r>
              <a:endParaRPr lang="en-GB" sz="1000" noProof="0" dirty="0">
                <a:latin typeface="Arial"/>
                <a:cs typeface="Arial"/>
              </a:endParaRPr>
            </a:p>
          </p:txBody>
        </p:sp>
        <p:sp>
          <p:nvSpPr>
            <p:cNvPr id="279" name="object 89">
              <a:extLst>
                <a:ext uri="{FF2B5EF4-FFF2-40B4-BE49-F238E27FC236}">
                  <a16:creationId xmlns:a16="http://schemas.microsoft.com/office/drawing/2014/main" id="{34B633B5-F87A-088E-6AB4-2D00953A6F05}"/>
                </a:ext>
              </a:extLst>
            </p:cNvPr>
            <p:cNvSpPr/>
            <p:nvPr/>
          </p:nvSpPr>
          <p:spPr>
            <a:xfrm>
              <a:off x="3477704" y="3234103"/>
              <a:ext cx="219075" cy="681027"/>
            </a:xfrm>
            <a:custGeom>
              <a:avLst/>
              <a:gdLst/>
              <a:ahLst/>
              <a:cxnLst/>
              <a:rect l="l" t="t" r="r" b="b"/>
              <a:pathLst>
                <a:path w="219075" h="1382395">
                  <a:moveTo>
                    <a:pt x="219062" y="0"/>
                  </a:moveTo>
                  <a:lnTo>
                    <a:pt x="0" y="0"/>
                  </a:lnTo>
                  <a:lnTo>
                    <a:pt x="0" y="1382026"/>
                  </a:lnTo>
                  <a:lnTo>
                    <a:pt x="219062" y="1382026"/>
                  </a:lnTo>
                  <a:lnTo>
                    <a:pt x="219062" y="0"/>
                  </a:lnTo>
                  <a:close/>
                </a:path>
              </a:pathLst>
            </a:custGeom>
            <a:pattFill prst="pct90">
              <a:fgClr>
                <a:srgbClr val="C7E2E3"/>
              </a:fgClr>
              <a:bgClr>
                <a:srgbClr val="00696C"/>
              </a:bgClr>
            </a:pattFill>
          </p:spPr>
          <p:txBody>
            <a:bodyPr wrap="square" lIns="0" tIns="0" rIns="0" bIns="0" rtlCol="0"/>
            <a:lstStyle/>
            <a:p>
              <a:endParaRPr lang="en-GB" noProof="0" dirty="0"/>
            </a:p>
          </p:txBody>
        </p:sp>
        <p:sp>
          <p:nvSpPr>
            <p:cNvPr id="280" name="object 90">
              <a:extLst>
                <a:ext uri="{FF2B5EF4-FFF2-40B4-BE49-F238E27FC236}">
                  <a16:creationId xmlns:a16="http://schemas.microsoft.com/office/drawing/2014/main" id="{CF4BC83B-34E4-21C7-D112-20C1F288CF52}"/>
                </a:ext>
              </a:extLst>
            </p:cNvPr>
            <p:cNvSpPr txBox="1"/>
            <p:nvPr/>
          </p:nvSpPr>
          <p:spPr>
            <a:xfrm>
              <a:off x="3503899" y="3038961"/>
              <a:ext cx="167005" cy="177800"/>
            </a:xfrm>
            <a:prstGeom prst="rect">
              <a:avLst/>
            </a:prstGeom>
          </p:spPr>
          <p:txBody>
            <a:bodyPr vert="horz" wrap="square" lIns="0" tIns="12700" rIns="0" bIns="0" rtlCol="0">
              <a:spAutoFit/>
            </a:bodyPr>
            <a:lstStyle/>
            <a:p>
              <a:pPr marL="12700">
                <a:lnSpc>
                  <a:spcPct val="100000"/>
                </a:lnSpc>
                <a:spcBef>
                  <a:spcPts val="100"/>
                </a:spcBef>
              </a:pPr>
              <a:r>
                <a:rPr lang="en-GB" sz="1000" spc="-25" noProof="0" dirty="0">
                  <a:solidFill>
                    <a:srgbClr val="191919"/>
                  </a:solidFill>
                  <a:latin typeface="Arial"/>
                  <a:cs typeface="Arial"/>
                </a:rPr>
                <a:t>32</a:t>
              </a:r>
              <a:endParaRPr lang="en-GB" sz="1000" noProof="0" dirty="0">
                <a:latin typeface="Arial"/>
                <a:cs typeface="Arial"/>
              </a:endParaRPr>
            </a:p>
          </p:txBody>
        </p:sp>
        <p:sp>
          <p:nvSpPr>
            <p:cNvPr id="281" name="object 91">
              <a:extLst>
                <a:ext uri="{FF2B5EF4-FFF2-40B4-BE49-F238E27FC236}">
                  <a16:creationId xmlns:a16="http://schemas.microsoft.com/office/drawing/2014/main" id="{599DF784-2D68-EC72-6C17-CE0FAA2773F7}"/>
                </a:ext>
              </a:extLst>
            </p:cNvPr>
            <p:cNvSpPr/>
            <p:nvPr/>
          </p:nvSpPr>
          <p:spPr>
            <a:xfrm>
              <a:off x="3244595" y="3216978"/>
              <a:ext cx="219075" cy="698546"/>
            </a:xfrm>
            <a:custGeom>
              <a:avLst/>
              <a:gdLst/>
              <a:ahLst/>
              <a:cxnLst/>
              <a:rect l="l" t="t" r="r" b="b"/>
              <a:pathLst>
                <a:path w="219075" h="1417954">
                  <a:moveTo>
                    <a:pt x="219062" y="0"/>
                  </a:moveTo>
                  <a:lnTo>
                    <a:pt x="0" y="0"/>
                  </a:lnTo>
                  <a:lnTo>
                    <a:pt x="0" y="1417929"/>
                  </a:lnTo>
                  <a:lnTo>
                    <a:pt x="219062" y="1417929"/>
                  </a:lnTo>
                  <a:lnTo>
                    <a:pt x="219062" y="0"/>
                  </a:lnTo>
                  <a:close/>
                </a:path>
              </a:pathLst>
            </a:custGeom>
            <a:solidFill>
              <a:srgbClr val="00696C"/>
            </a:solidFill>
          </p:spPr>
          <p:txBody>
            <a:bodyPr wrap="square" lIns="0" tIns="0" rIns="0" bIns="0" rtlCol="0"/>
            <a:lstStyle/>
            <a:p>
              <a:endParaRPr lang="en-GB" noProof="0" dirty="0"/>
            </a:p>
          </p:txBody>
        </p:sp>
        <p:sp>
          <p:nvSpPr>
            <p:cNvPr id="282" name="object 92">
              <a:extLst>
                <a:ext uri="{FF2B5EF4-FFF2-40B4-BE49-F238E27FC236}">
                  <a16:creationId xmlns:a16="http://schemas.microsoft.com/office/drawing/2014/main" id="{2635BA2A-33EB-A00D-23C6-F1426C367822}"/>
                </a:ext>
              </a:extLst>
            </p:cNvPr>
            <p:cNvSpPr txBox="1"/>
            <p:nvPr/>
          </p:nvSpPr>
          <p:spPr>
            <a:xfrm>
              <a:off x="3270799" y="3053110"/>
              <a:ext cx="167005" cy="166712"/>
            </a:xfrm>
            <a:prstGeom prst="rect">
              <a:avLst/>
            </a:prstGeom>
          </p:spPr>
          <p:txBody>
            <a:bodyPr vert="horz" wrap="square" lIns="0" tIns="12700" rIns="0" bIns="0" rtlCol="0">
              <a:spAutoFit/>
            </a:bodyPr>
            <a:lstStyle/>
            <a:p>
              <a:pPr marL="12700">
                <a:lnSpc>
                  <a:spcPct val="100000"/>
                </a:lnSpc>
                <a:spcBef>
                  <a:spcPts val="100"/>
                </a:spcBef>
              </a:pPr>
              <a:r>
                <a:rPr lang="en-GB" sz="1000" spc="-25" noProof="0" dirty="0">
                  <a:solidFill>
                    <a:srgbClr val="191919"/>
                  </a:solidFill>
                  <a:latin typeface="Arial"/>
                  <a:cs typeface="Arial"/>
                </a:rPr>
                <a:t>33</a:t>
              </a:r>
              <a:endParaRPr lang="en-GB" sz="1000" noProof="0" dirty="0">
                <a:latin typeface="Arial"/>
                <a:cs typeface="Arial"/>
              </a:endParaRPr>
            </a:p>
          </p:txBody>
        </p:sp>
        <p:sp>
          <p:nvSpPr>
            <p:cNvPr id="283" name="object 93">
              <a:extLst>
                <a:ext uri="{FF2B5EF4-FFF2-40B4-BE49-F238E27FC236}">
                  <a16:creationId xmlns:a16="http://schemas.microsoft.com/office/drawing/2014/main" id="{83ECB5D8-883C-9018-968D-3AB1B9A65B48}"/>
                </a:ext>
              </a:extLst>
            </p:cNvPr>
            <p:cNvSpPr/>
            <p:nvPr/>
          </p:nvSpPr>
          <p:spPr>
            <a:xfrm>
              <a:off x="4098899" y="3412781"/>
              <a:ext cx="219075" cy="502715"/>
            </a:xfrm>
            <a:custGeom>
              <a:avLst/>
              <a:gdLst/>
              <a:ahLst/>
              <a:cxnLst/>
              <a:rect l="l" t="t" r="r" b="b"/>
              <a:pathLst>
                <a:path w="219075" h="1020445">
                  <a:moveTo>
                    <a:pt x="219062" y="0"/>
                  </a:moveTo>
                  <a:lnTo>
                    <a:pt x="0" y="0"/>
                  </a:lnTo>
                  <a:lnTo>
                    <a:pt x="0" y="1020445"/>
                  </a:lnTo>
                  <a:lnTo>
                    <a:pt x="219062" y="1020445"/>
                  </a:lnTo>
                  <a:lnTo>
                    <a:pt x="219062" y="0"/>
                  </a:lnTo>
                  <a:close/>
                </a:path>
              </a:pathLst>
            </a:custGeom>
            <a:solidFill>
              <a:srgbClr val="F6A400"/>
            </a:solidFill>
          </p:spPr>
          <p:txBody>
            <a:bodyPr wrap="square" lIns="0" tIns="0" rIns="0" bIns="0" rtlCol="0"/>
            <a:lstStyle/>
            <a:p>
              <a:endParaRPr lang="en-GB" noProof="0" dirty="0"/>
            </a:p>
          </p:txBody>
        </p:sp>
        <p:sp>
          <p:nvSpPr>
            <p:cNvPr id="284" name="object 94">
              <a:extLst>
                <a:ext uri="{FF2B5EF4-FFF2-40B4-BE49-F238E27FC236}">
                  <a16:creationId xmlns:a16="http://schemas.microsoft.com/office/drawing/2014/main" id="{E02EA2A4-72A6-6DF9-11C3-F96A71CE7B9E}"/>
                </a:ext>
              </a:extLst>
            </p:cNvPr>
            <p:cNvSpPr txBox="1"/>
            <p:nvPr/>
          </p:nvSpPr>
          <p:spPr>
            <a:xfrm>
              <a:off x="4137799" y="3219822"/>
              <a:ext cx="141605" cy="168636"/>
            </a:xfrm>
            <a:prstGeom prst="rect">
              <a:avLst/>
            </a:prstGeom>
            <a:solidFill>
              <a:srgbClr val="FFFFFF"/>
            </a:solidFill>
          </p:spPr>
          <p:txBody>
            <a:bodyPr vert="horz" wrap="square" lIns="0" tIns="14605" rIns="0" bIns="0" rtlCol="0">
              <a:spAutoFit/>
            </a:bodyPr>
            <a:lstStyle/>
            <a:p>
              <a:pPr>
                <a:lnSpc>
                  <a:spcPct val="100000"/>
                </a:lnSpc>
                <a:spcBef>
                  <a:spcPts val="115"/>
                </a:spcBef>
              </a:pPr>
              <a:r>
                <a:rPr lang="en-GB" sz="1000" spc="-25" noProof="0" dirty="0">
                  <a:solidFill>
                    <a:srgbClr val="191919"/>
                  </a:solidFill>
                  <a:latin typeface="Arial"/>
                  <a:cs typeface="Arial"/>
                </a:rPr>
                <a:t>24</a:t>
              </a:r>
              <a:endParaRPr lang="en-GB" sz="1000" noProof="0" dirty="0">
                <a:latin typeface="Arial"/>
                <a:cs typeface="Arial"/>
              </a:endParaRPr>
            </a:p>
          </p:txBody>
        </p:sp>
        <p:sp>
          <p:nvSpPr>
            <p:cNvPr id="285" name="object 95">
              <a:extLst>
                <a:ext uri="{FF2B5EF4-FFF2-40B4-BE49-F238E27FC236}">
                  <a16:creationId xmlns:a16="http://schemas.microsoft.com/office/drawing/2014/main" id="{AF42924D-D385-031B-04B7-EB9100A7DB60}"/>
                </a:ext>
              </a:extLst>
            </p:cNvPr>
            <p:cNvSpPr/>
            <p:nvPr/>
          </p:nvSpPr>
          <p:spPr>
            <a:xfrm>
              <a:off x="4565103" y="3548144"/>
              <a:ext cx="219075" cy="366948"/>
            </a:xfrm>
            <a:custGeom>
              <a:avLst/>
              <a:gdLst/>
              <a:ahLst/>
              <a:cxnLst/>
              <a:rect l="l" t="t" r="r" b="b"/>
              <a:pathLst>
                <a:path w="219075" h="744854">
                  <a:moveTo>
                    <a:pt x="219062" y="0"/>
                  </a:moveTo>
                  <a:lnTo>
                    <a:pt x="0" y="0"/>
                  </a:lnTo>
                  <a:lnTo>
                    <a:pt x="0" y="744524"/>
                  </a:lnTo>
                  <a:lnTo>
                    <a:pt x="219062" y="744524"/>
                  </a:lnTo>
                  <a:lnTo>
                    <a:pt x="219062" y="0"/>
                  </a:lnTo>
                  <a:close/>
                </a:path>
              </a:pathLst>
            </a:custGeom>
            <a:pattFill prst="pct90">
              <a:fgClr>
                <a:srgbClr val="C7E2E3"/>
              </a:fgClr>
              <a:bgClr>
                <a:srgbClr val="00696C"/>
              </a:bgClr>
            </a:pattFill>
          </p:spPr>
          <p:txBody>
            <a:bodyPr wrap="square" lIns="0" tIns="0" rIns="0" bIns="0" rtlCol="0"/>
            <a:lstStyle/>
            <a:p>
              <a:endParaRPr lang="en-GB" noProof="0" dirty="0"/>
            </a:p>
          </p:txBody>
        </p:sp>
        <p:sp>
          <p:nvSpPr>
            <p:cNvPr id="286" name="object 96">
              <a:extLst>
                <a:ext uri="{FF2B5EF4-FFF2-40B4-BE49-F238E27FC236}">
                  <a16:creationId xmlns:a16="http://schemas.microsoft.com/office/drawing/2014/main" id="{BC857D57-74F3-FD17-54DA-C8DE4486EBBB}"/>
                </a:ext>
              </a:extLst>
            </p:cNvPr>
            <p:cNvSpPr txBox="1"/>
            <p:nvPr/>
          </p:nvSpPr>
          <p:spPr>
            <a:xfrm>
              <a:off x="4604003" y="3350990"/>
              <a:ext cx="141605" cy="190500"/>
            </a:xfrm>
            <a:prstGeom prst="rect">
              <a:avLst/>
            </a:prstGeom>
            <a:solidFill>
              <a:srgbClr val="FFFFFF"/>
            </a:solidFill>
          </p:spPr>
          <p:txBody>
            <a:bodyPr vert="horz" wrap="square" lIns="0" tIns="14605" rIns="0" bIns="0" rtlCol="0">
              <a:spAutoFit/>
            </a:bodyPr>
            <a:lstStyle/>
            <a:p>
              <a:pPr>
                <a:lnSpc>
                  <a:spcPct val="100000"/>
                </a:lnSpc>
                <a:spcBef>
                  <a:spcPts val="115"/>
                </a:spcBef>
              </a:pPr>
              <a:r>
                <a:rPr lang="en-GB" sz="1000" spc="-25" noProof="0" dirty="0">
                  <a:solidFill>
                    <a:srgbClr val="191919"/>
                  </a:solidFill>
                  <a:latin typeface="Arial"/>
                  <a:cs typeface="Arial"/>
                </a:rPr>
                <a:t>17</a:t>
              </a:r>
              <a:endParaRPr lang="en-GB" sz="1000" noProof="0" dirty="0">
                <a:latin typeface="Arial"/>
                <a:cs typeface="Arial"/>
              </a:endParaRPr>
            </a:p>
          </p:txBody>
        </p:sp>
        <p:sp>
          <p:nvSpPr>
            <p:cNvPr id="287" name="object 97">
              <a:extLst>
                <a:ext uri="{FF2B5EF4-FFF2-40B4-BE49-F238E27FC236}">
                  <a16:creationId xmlns:a16="http://schemas.microsoft.com/office/drawing/2014/main" id="{249CB0B4-F2FB-F83E-A6E8-274C69C65B23}"/>
                </a:ext>
              </a:extLst>
            </p:cNvPr>
            <p:cNvSpPr/>
            <p:nvPr/>
          </p:nvSpPr>
          <p:spPr>
            <a:xfrm>
              <a:off x="4331995" y="3511008"/>
              <a:ext cx="219075" cy="405113"/>
            </a:xfrm>
            <a:custGeom>
              <a:avLst/>
              <a:gdLst/>
              <a:ahLst/>
              <a:cxnLst/>
              <a:rect l="l" t="t" r="r" b="b"/>
              <a:pathLst>
                <a:path w="219075" h="822325">
                  <a:moveTo>
                    <a:pt x="219062" y="0"/>
                  </a:moveTo>
                  <a:lnTo>
                    <a:pt x="0" y="0"/>
                  </a:lnTo>
                  <a:lnTo>
                    <a:pt x="0" y="821702"/>
                  </a:lnTo>
                  <a:lnTo>
                    <a:pt x="219062" y="821702"/>
                  </a:lnTo>
                  <a:lnTo>
                    <a:pt x="219062" y="0"/>
                  </a:lnTo>
                  <a:close/>
                </a:path>
              </a:pathLst>
            </a:custGeom>
            <a:solidFill>
              <a:srgbClr val="00696C"/>
            </a:solidFill>
          </p:spPr>
          <p:txBody>
            <a:bodyPr wrap="square" lIns="0" tIns="0" rIns="0" bIns="0" rtlCol="0"/>
            <a:lstStyle/>
            <a:p>
              <a:endParaRPr lang="en-GB" noProof="0" dirty="0"/>
            </a:p>
          </p:txBody>
        </p:sp>
        <p:sp>
          <p:nvSpPr>
            <p:cNvPr id="288" name="object 98">
              <a:extLst>
                <a:ext uri="{FF2B5EF4-FFF2-40B4-BE49-F238E27FC236}">
                  <a16:creationId xmlns:a16="http://schemas.microsoft.com/office/drawing/2014/main" id="{2CF696ED-F2CA-659B-804D-A6D55059F59D}"/>
                </a:ext>
              </a:extLst>
            </p:cNvPr>
            <p:cNvSpPr txBox="1"/>
            <p:nvPr/>
          </p:nvSpPr>
          <p:spPr>
            <a:xfrm>
              <a:off x="4370895" y="3317354"/>
              <a:ext cx="141605" cy="190500"/>
            </a:xfrm>
            <a:prstGeom prst="rect">
              <a:avLst/>
            </a:prstGeom>
            <a:solidFill>
              <a:srgbClr val="FFFFFF"/>
            </a:solidFill>
          </p:spPr>
          <p:txBody>
            <a:bodyPr vert="horz" wrap="square" lIns="0" tIns="14605" rIns="0" bIns="0" rtlCol="0">
              <a:spAutoFit/>
            </a:bodyPr>
            <a:lstStyle/>
            <a:p>
              <a:pPr>
                <a:lnSpc>
                  <a:spcPct val="100000"/>
                </a:lnSpc>
                <a:spcBef>
                  <a:spcPts val="115"/>
                </a:spcBef>
              </a:pPr>
              <a:r>
                <a:rPr lang="en-GB" sz="1000" spc="-25" noProof="0" dirty="0">
                  <a:solidFill>
                    <a:srgbClr val="191919"/>
                  </a:solidFill>
                  <a:latin typeface="Arial"/>
                  <a:cs typeface="Arial"/>
                </a:rPr>
                <a:t>19</a:t>
              </a:r>
              <a:endParaRPr lang="en-GB" sz="1000" noProof="0" dirty="0">
                <a:latin typeface="Arial"/>
                <a:cs typeface="Arial"/>
              </a:endParaRPr>
            </a:p>
          </p:txBody>
        </p:sp>
        <p:sp>
          <p:nvSpPr>
            <p:cNvPr id="289" name="object 99">
              <a:extLst>
                <a:ext uri="{FF2B5EF4-FFF2-40B4-BE49-F238E27FC236}">
                  <a16:creationId xmlns:a16="http://schemas.microsoft.com/office/drawing/2014/main" id="{8548C2F4-F67C-A0FD-3409-567B1CA9C06F}"/>
                </a:ext>
              </a:extLst>
            </p:cNvPr>
            <p:cNvSpPr/>
            <p:nvPr/>
          </p:nvSpPr>
          <p:spPr>
            <a:xfrm>
              <a:off x="5148795" y="3507854"/>
              <a:ext cx="219075" cy="408241"/>
            </a:xfrm>
            <a:custGeom>
              <a:avLst/>
              <a:gdLst/>
              <a:ahLst/>
              <a:cxnLst/>
              <a:rect l="l" t="t" r="r" b="b"/>
              <a:pathLst>
                <a:path w="219075" h="828675">
                  <a:moveTo>
                    <a:pt x="219062" y="0"/>
                  </a:moveTo>
                  <a:lnTo>
                    <a:pt x="0" y="0"/>
                  </a:lnTo>
                  <a:lnTo>
                    <a:pt x="0" y="828078"/>
                  </a:lnTo>
                  <a:lnTo>
                    <a:pt x="219062" y="828078"/>
                  </a:lnTo>
                  <a:lnTo>
                    <a:pt x="219062" y="0"/>
                  </a:lnTo>
                  <a:close/>
                </a:path>
              </a:pathLst>
            </a:custGeom>
            <a:solidFill>
              <a:srgbClr val="F6A400"/>
            </a:solidFill>
          </p:spPr>
          <p:txBody>
            <a:bodyPr wrap="square" lIns="0" tIns="0" rIns="0" bIns="0" rtlCol="0"/>
            <a:lstStyle/>
            <a:p>
              <a:endParaRPr lang="en-GB" noProof="0" dirty="0"/>
            </a:p>
          </p:txBody>
        </p:sp>
        <p:sp>
          <p:nvSpPr>
            <p:cNvPr id="290" name="object 100">
              <a:extLst>
                <a:ext uri="{FF2B5EF4-FFF2-40B4-BE49-F238E27FC236}">
                  <a16:creationId xmlns:a16="http://schemas.microsoft.com/office/drawing/2014/main" id="{E355C909-BAB5-0D35-6AC3-87C9C1FBB4C4}"/>
                </a:ext>
              </a:extLst>
            </p:cNvPr>
            <p:cNvSpPr txBox="1"/>
            <p:nvPr/>
          </p:nvSpPr>
          <p:spPr>
            <a:xfrm>
              <a:off x="5181024" y="3317354"/>
              <a:ext cx="141605" cy="190500"/>
            </a:xfrm>
            <a:prstGeom prst="rect">
              <a:avLst/>
            </a:prstGeom>
            <a:solidFill>
              <a:srgbClr val="FFFFFF"/>
            </a:solidFill>
          </p:spPr>
          <p:txBody>
            <a:bodyPr vert="horz" wrap="square" lIns="0" tIns="14605" rIns="0" bIns="0" rtlCol="0">
              <a:spAutoFit/>
            </a:bodyPr>
            <a:lstStyle/>
            <a:p>
              <a:pPr>
                <a:lnSpc>
                  <a:spcPct val="100000"/>
                </a:lnSpc>
                <a:spcBef>
                  <a:spcPts val="115"/>
                </a:spcBef>
              </a:pPr>
              <a:r>
                <a:rPr lang="en-GB" sz="1000" spc="-25" noProof="0" dirty="0">
                  <a:solidFill>
                    <a:srgbClr val="191919"/>
                  </a:solidFill>
                  <a:latin typeface="Arial"/>
                  <a:cs typeface="Arial"/>
                </a:rPr>
                <a:t>19</a:t>
              </a:r>
              <a:endParaRPr lang="en-GB" sz="1000" noProof="0" dirty="0">
                <a:latin typeface="Arial"/>
                <a:cs typeface="Arial"/>
              </a:endParaRPr>
            </a:p>
          </p:txBody>
        </p:sp>
        <p:grpSp>
          <p:nvGrpSpPr>
            <p:cNvPr id="291" name="object 101">
              <a:extLst>
                <a:ext uri="{FF2B5EF4-FFF2-40B4-BE49-F238E27FC236}">
                  <a16:creationId xmlns:a16="http://schemas.microsoft.com/office/drawing/2014/main" id="{1CD46619-C408-201A-B90E-8B50C303AEF9}"/>
                </a:ext>
              </a:extLst>
            </p:cNvPr>
            <p:cNvGrpSpPr/>
            <p:nvPr/>
          </p:nvGrpSpPr>
          <p:grpSpPr>
            <a:xfrm>
              <a:off x="5381904" y="3322412"/>
              <a:ext cx="452171" cy="593683"/>
              <a:chOff x="5381904" y="3322412"/>
              <a:chExt cx="452171" cy="593683"/>
            </a:xfrm>
          </p:grpSpPr>
          <p:sp>
            <p:nvSpPr>
              <p:cNvPr id="309" name="object 102">
                <a:extLst>
                  <a:ext uri="{FF2B5EF4-FFF2-40B4-BE49-F238E27FC236}">
                    <a16:creationId xmlns:a16="http://schemas.microsoft.com/office/drawing/2014/main" id="{F3793243-E46F-47C4-11B2-67C0D7D3E3F9}"/>
                  </a:ext>
                </a:extLst>
              </p:cNvPr>
              <p:cNvSpPr/>
              <p:nvPr/>
            </p:nvSpPr>
            <p:spPr>
              <a:xfrm>
                <a:off x="5615000" y="3522314"/>
                <a:ext cx="219075" cy="392600"/>
              </a:xfrm>
              <a:custGeom>
                <a:avLst/>
                <a:gdLst/>
                <a:ahLst/>
                <a:cxnLst/>
                <a:rect l="l" t="t" r="r" b="b"/>
                <a:pathLst>
                  <a:path w="219075" h="796925">
                    <a:moveTo>
                      <a:pt x="219062" y="0"/>
                    </a:moveTo>
                    <a:lnTo>
                      <a:pt x="0" y="0"/>
                    </a:lnTo>
                    <a:lnTo>
                      <a:pt x="0" y="796772"/>
                    </a:lnTo>
                    <a:lnTo>
                      <a:pt x="219062" y="796772"/>
                    </a:lnTo>
                    <a:lnTo>
                      <a:pt x="219062" y="0"/>
                    </a:lnTo>
                    <a:close/>
                  </a:path>
                </a:pathLst>
              </a:custGeom>
              <a:pattFill prst="pct90">
                <a:fgClr>
                  <a:srgbClr val="C7E2E3"/>
                </a:fgClr>
                <a:bgClr>
                  <a:srgbClr val="00696C"/>
                </a:bgClr>
              </a:pattFill>
            </p:spPr>
            <p:txBody>
              <a:bodyPr wrap="square" lIns="0" tIns="0" rIns="0" bIns="0" rtlCol="0"/>
              <a:lstStyle/>
              <a:p>
                <a:endParaRPr lang="en-GB" noProof="0" dirty="0"/>
              </a:p>
            </p:txBody>
          </p:sp>
          <p:sp>
            <p:nvSpPr>
              <p:cNvPr id="310" name="object 103">
                <a:extLst>
                  <a:ext uri="{FF2B5EF4-FFF2-40B4-BE49-F238E27FC236}">
                    <a16:creationId xmlns:a16="http://schemas.microsoft.com/office/drawing/2014/main" id="{204CAF55-B82D-3B56-0A0F-7B9F95728BB7}"/>
                  </a:ext>
                </a:extLst>
              </p:cNvPr>
              <p:cNvSpPr/>
              <p:nvPr/>
            </p:nvSpPr>
            <p:spPr>
              <a:xfrm>
                <a:off x="5653900" y="3322412"/>
                <a:ext cx="141605" cy="190500"/>
              </a:xfrm>
              <a:custGeom>
                <a:avLst/>
                <a:gdLst/>
                <a:ahLst/>
                <a:cxnLst/>
                <a:rect l="l" t="t" r="r" b="b"/>
                <a:pathLst>
                  <a:path w="141604" h="190500">
                    <a:moveTo>
                      <a:pt x="141262" y="0"/>
                    </a:moveTo>
                    <a:lnTo>
                      <a:pt x="0" y="0"/>
                    </a:lnTo>
                    <a:lnTo>
                      <a:pt x="0" y="190500"/>
                    </a:lnTo>
                    <a:lnTo>
                      <a:pt x="141262" y="190500"/>
                    </a:lnTo>
                    <a:lnTo>
                      <a:pt x="141262" y="0"/>
                    </a:lnTo>
                    <a:close/>
                  </a:path>
                </a:pathLst>
              </a:custGeom>
              <a:solidFill>
                <a:srgbClr val="FFFFFF"/>
              </a:solidFill>
            </p:spPr>
            <p:txBody>
              <a:bodyPr wrap="square" lIns="0" tIns="0" rIns="0" bIns="0" rtlCol="0"/>
              <a:lstStyle/>
              <a:p>
                <a:endParaRPr lang="en-GB" noProof="0" dirty="0"/>
              </a:p>
            </p:txBody>
          </p:sp>
          <p:sp>
            <p:nvSpPr>
              <p:cNvPr id="311" name="object 104">
                <a:extLst>
                  <a:ext uri="{FF2B5EF4-FFF2-40B4-BE49-F238E27FC236}">
                    <a16:creationId xmlns:a16="http://schemas.microsoft.com/office/drawing/2014/main" id="{08042EC8-5E03-B136-E875-58B26D560511}"/>
                  </a:ext>
                </a:extLst>
              </p:cNvPr>
              <p:cNvSpPr/>
              <p:nvPr/>
            </p:nvSpPr>
            <p:spPr>
              <a:xfrm>
                <a:off x="5381904" y="3507854"/>
                <a:ext cx="219075" cy="408241"/>
              </a:xfrm>
              <a:custGeom>
                <a:avLst/>
                <a:gdLst/>
                <a:ahLst/>
                <a:cxnLst/>
                <a:rect l="l" t="t" r="r" b="b"/>
                <a:pathLst>
                  <a:path w="219075" h="828675">
                    <a:moveTo>
                      <a:pt x="219062" y="0"/>
                    </a:moveTo>
                    <a:lnTo>
                      <a:pt x="0" y="0"/>
                    </a:lnTo>
                    <a:lnTo>
                      <a:pt x="0" y="828078"/>
                    </a:lnTo>
                    <a:lnTo>
                      <a:pt x="219062" y="828078"/>
                    </a:lnTo>
                    <a:lnTo>
                      <a:pt x="219062" y="0"/>
                    </a:lnTo>
                    <a:close/>
                  </a:path>
                </a:pathLst>
              </a:custGeom>
              <a:solidFill>
                <a:srgbClr val="00696C"/>
              </a:solidFill>
            </p:spPr>
            <p:txBody>
              <a:bodyPr wrap="square" lIns="0" tIns="0" rIns="0" bIns="0" rtlCol="0"/>
              <a:lstStyle/>
              <a:p>
                <a:endParaRPr lang="en-GB" noProof="0" dirty="0"/>
              </a:p>
            </p:txBody>
          </p:sp>
        </p:grpSp>
        <p:sp>
          <p:nvSpPr>
            <p:cNvPr id="292" name="object 105">
              <a:extLst>
                <a:ext uri="{FF2B5EF4-FFF2-40B4-BE49-F238E27FC236}">
                  <a16:creationId xmlns:a16="http://schemas.microsoft.com/office/drawing/2014/main" id="{D24A7419-69E4-6B2B-0186-C2979971C7B8}"/>
                </a:ext>
              </a:extLst>
            </p:cNvPr>
            <p:cNvSpPr txBox="1"/>
            <p:nvPr/>
          </p:nvSpPr>
          <p:spPr>
            <a:xfrm>
              <a:off x="5641200" y="3363838"/>
              <a:ext cx="168758" cy="166712"/>
            </a:xfrm>
            <a:prstGeom prst="rect">
              <a:avLst/>
            </a:prstGeom>
          </p:spPr>
          <p:txBody>
            <a:bodyPr vert="horz" wrap="square" lIns="0" tIns="12700" rIns="0" bIns="0" rtlCol="0">
              <a:spAutoFit/>
            </a:bodyPr>
            <a:lstStyle/>
            <a:p>
              <a:pPr marL="12700">
                <a:lnSpc>
                  <a:spcPct val="100000"/>
                </a:lnSpc>
                <a:spcBef>
                  <a:spcPts val="100"/>
                </a:spcBef>
                <a:tabLst>
                  <a:tab pos="2475865" algn="l"/>
                </a:tabLst>
              </a:pPr>
              <a:r>
                <a:rPr lang="en-GB" sz="1000" spc="-25" noProof="0" dirty="0">
                  <a:solidFill>
                    <a:srgbClr val="191919"/>
                  </a:solidFill>
                  <a:latin typeface="Arial"/>
                  <a:cs typeface="Arial"/>
                </a:rPr>
                <a:t>18</a:t>
              </a:r>
              <a:endParaRPr lang="en-GB" sz="1000" noProof="0" dirty="0">
                <a:latin typeface="Arial"/>
                <a:cs typeface="Arial"/>
              </a:endParaRPr>
            </a:p>
          </p:txBody>
        </p:sp>
        <p:sp>
          <p:nvSpPr>
            <p:cNvPr id="293" name="object 106">
              <a:extLst>
                <a:ext uri="{FF2B5EF4-FFF2-40B4-BE49-F238E27FC236}">
                  <a16:creationId xmlns:a16="http://schemas.microsoft.com/office/drawing/2014/main" id="{5D4BF4C5-7EBC-A2AE-DE66-76FBDBF43CC5}"/>
                </a:ext>
              </a:extLst>
            </p:cNvPr>
            <p:cNvSpPr txBox="1"/>
            <p:nvPr/>
          </p:nvSpPr>
          <p:spPr>
            <a:xfrm>
              <a:off x="5414132" y="3317354"/>
              <a:ext cx="141605" cy="190500"/>
            </a:xfrm>
            <a:prstGeom prst="rect">
              <a:avLst/>
            </a:prstGeom>
            <a:solidFill>
              <a:srgbClr val="FFFFFF"/>
            </a:solidFill>
          </p:spPr>
          <p:txBody>
            <a:bodyPr vert="horz" wrap="square" lIns="0" tIns="14605" rIns="0" bIns="0" rtlCol="0">
              <a:spAutoFit/>
            </a:bodyPr>
            <a:lstStyle/>
            <a:p>
              <a:pPr>
                <a:lnSpc>
                  <a:spcPct val="100000"/>
                </a:lnSpc>
                <a:spcBef>
                  <a:spcPts val="115"/>
                </a:spcBef>
              </a:pPr>
              <a:r>
                <a:rPr lang="en-GB" sz="1000" spc="-25" noProof="0" dirty="0">
                  <a:solidFill>
                    <a:srgbClr val="191919"/>
                  </a:solidFill>
                  <a:latin typeface="Arial"/>
                  <a:cs typeface="Arial"/>
                </a:rPr>
                <a:t>19</a:t>
              </a:r>
              <a:endParaRPr lang="en-GB" sz="1000" noProof="0" dirty="0">
                <a:latin typeface="Arial"/>
                <a:cs typeface="Arial"/>
              </a:endParaRPr>
            </a:p>
          </p:txBody>
        </p:sp>
        <p:grpSp>
          <p:nvGrpSpPr>
            <p:cNvPr id="294" name="object 107">
              <a:extLst>
                <a:ext uri="{FF2B5EF4-FFF2-40B4-BE49-F238E27FC236}">
                  <a16:creationId xmlns:a16="http://schemas.microsoft.com/office/drawing/2014/main" id="{08B25E07-B5EC-24C3-269E-6C6EA03D8B4A}"/>
                </a:ext>
              </a:extLst>
            </p:cNvPr>
            <p:cNvGrpSpPr/>
            <p:nvPr/>
          </p:nvGrpSpPr>
          <p:grpSpPr>
            <a:xfrm>
              <a:off x="6215824" y="3615825"/>
              <a:ext cx="685267" cy="299699"/>
              <a:chOff x="6215824" y="3615825"/>
              <a:chExt cx="685267" cy="299699"/>
            </a:xfrm>
          </p:grpSpPr>
          <p:sp>
            <p:nvSpPr>
              <p:cNvPr id="306" name="object 108">
                <a:extLst>
                  <a:ext uri="{FF2B5EF4-FFF2-40B4-BE49-F238E27FC236}">
                    <a16:creationId xmlns:a16="http://schemas.microsoft.com/office/drawing/2014/main" id="{0E9FDE98-5A13-6C56-00A3-8E99055037E0}"/>
                  </a:ext>
                </a:extLst>
              </p:cNvPr>
              <p:cNvSpPr/>
              <p:nvPr/>
            </p:nvSpPr>
            <p:spPr>
              <a:xfrm>
                <a:off x="6215824" y="3616147"/>
                <a:ext cx="219075" cy="299377"/>
              </a:xfrm>
              <a:custGeom>
                <a:avLst/>
                <a:gdLst/>
                <a:ahLst/>
                <a:cxnLst/>
                <a:rect l="l" t="t" r="r" b="b"/>
                <a:pathLst>
                  <a:path w="219075" h="607695">
                    <a:moveTo>
                      <a:pt x="219062" y="0"/>
                    </a:moveTo>
                    <a:lnTo>
                      <a:pt x="0" y="0"/>
                    </a:lnTo>
                    <a:lnTo>
                      <a:pt x="0" y="607669"/>
                    </a:lnTo>
                    <a:lnTo>
                      <a:pt x="219062" y="607669"/>
                    </a:lnTo>
                    <a:lnTo>
                      <a:pt x="219062" y="0"/>
                    </a:lnTo>
                    <a:close/>
                  </a:path>
                </a:pathLst>
              </a:custGeom>
              <a:solidFill>
                <a:srgbClr val="F6A400"/>
              </a:solidFill>
            </p:spPr>
            <p:txBody>
              <a:bodyPr wrap="square" lIns="0" tIns="0" rIns="0" bIns="0" rtlCol="0"/>
              <a:lstStyle/>
              <a:p>
                <a:endParaRPr lang="en-GB" noProof="0" dirty="0"/>
              </a:p>
            </p:txBody>
          </p:sp>
          <p:sp>
            <p:nvSpPr>
              <p:cNvPr id="307" name="object 109">
                <a:extLst>
                  <a:ext uri="{FF2B5EF4-FFF2-40B4-BE49-F238E27FC236}">
                    <a16:creationId xmlns:a16="http://schemas.microsoft.com/office/drawing/2014/main" id="{8D42BA9B-1B28-45E5-5551-276DA4001BAF}"/>
                  </a:ext>
                </a:extLst>
              </p:cNvPr>
              <p:cNvSpPr/>
              <p:nvPr/>
            </p:nvSpPr>
            <p:spPr>
              <a:xfrm>
                <a:off x="6682016" y="3615825"/>
                <a:ext cx="219075" cy="299064"/>
              </a:xfrm>
              <a:custGeom>
                <a:avLst/>
                <a:gdLst/>
                <a:ahLst/>
                <a:cxnLst/>
                <a:rect l="l" t="t" r="r" b="b"/>
                <a:pathLst>
                  <a:path w="219075" h="607060">
                    <a:moveTo>
                      <a:pt x="219062" y="0"/>
                    </a:moveTo>
                    <a:lnTo>
                      <a:pt x="0" y="0"/>
                    </a:lnTo>
                    <a:lnTo>
                      <a:pt x="0" y="606932"/>
                    </a:lnTo>
                    <a:lnTo>
                      <a:pt x="219062" y="606932"/>
                    </a:lnTo>
                    <a:lnTo>
                      <a:pt x="219062" y="0"/>
                    </a:lnTo>
                    <a:close/>
                  </a:path>
                </a:pathLst>
              </a:custGeom>
              <a:pattFill prst="pct90">
                <a:fgClr>
                  <a:srgbClr val="C7E2E3"/>
                </a:fgClr>
                <a:bgClr>
                  <a:srgbClr val="00696C"/>
                </a:bgClr>
              </a:pattFill>
            </p:spPr>
            <p:txBody>
              <a:bodyPr wrap="square" lIns="0" tIns="0" rIns="0" bIns="0" rtlCol="0"/>
              <a:lstStyle/>
              <a:p>
                <a:endParaRPr lang="en-GB" noProof="0" dirty="0"/>
              </a:p>
            </p:txBody>
          </p:sp>
          <p:sp>
            <p:nvSpPr>
              <p:cNvPr id="308" name="object 110">
                <a:extLst>
                  <a:ext uri="{FF2B5EF4-FFF2-40B4-BE49-F238E27FC236}">
                    <a16:creationId xmlns:a16="http://schemas.microsoft.com/office/drawing/2014/main" id="{0AD1C570-D1D8-0948-48F4-D12EC5639B02}"/>
                  </a:ext>
                </a:extLst>
              </p:cNvPr>
              <p:cNvSpPr/>
              <p:nvPr/>
            </p:nvSpPr>
            <p:spPr>
              <a:xfrm>
                <a:off x="6448920" y="3616147"/>
                <a:ext cx="219075" cy="299377"/>
              </a:xfrm>
              <a:custGeom>
                <a:avLst/>
                <a:gdLst/>
                <a:ahLst/>
                <a:cxnLst/>
                <a:rect l="l" t="t" r="r" b="b"/>
                <a:pathLst>
                  <a:path w="219075" h="607695">
                    <a:moveTo>
                      <a:pt x="219062" y="0"/>
                    </a:moveTo>
                    <a:lnTo>
                      <a:pt x="0" y="0"/>
                    </a:lnTo>
                    <a:lnTo>
                      <a:pt x="0" y="607669"/>
                    </a:lnTo>
                    <a:lnTo>
                      <a:pt x="219062" y="607669"/>
                    </a:lnTo>
                    <a:lnTo>
                      <a:pt x="219062" y="0"/>
                    </a:lnTo>
                    <a:close/>
                  </a:path>
                </a:pathLst>
              </a:custGeom>
              <a:solidFill>
                <a:srgbClr val="00696C"/>
              </a:solidFill>
            </p:spPr>
            <p:txBody>
              <a:bodyPr wrap="square" lIns="0" tIns="0" rIns="0" bIns="0" rtlCol="0"/>
              <a:lstStyle/>
              <a:p>
                <a:endParaRPr lang="en-GB" noProof="0" dirty="0"/>
              </a:p>
            </p:txBody>
          </p:sp>
        </p:grpSp>
        <p:sp>
          <p:nvSpPr>
            <p:cNvPr id="295" name="object 111">
              <a:extLst>
                <a:ext uri="{FF2B5EF4-FFF2-40B4-BE49-F238E27FC236}">
                  <a16:creationId xmlns:a16="http://schemas.microsoft.com/office/drawing/2014/main" id="{8912853C-B4F2-6DAB-F84C-BA539C449946}"/>
                </a:ext>
              </a:extLst>
            </p:cNvPr>
            <p:cNvSpPr txBox="1"/>
            <p:nvPr/>
          </p:nvSpPr>
          <p:spPr>
            <a:xfrm>
              <a:off x="6242019" y="3435846"/>
              <a:ext cx="633095" cy="177800"/>
            </a:xfrm>
            <a:prstGeom prst="rect">
              <a:avLst/>
            </a:prstGeom>
          </p:spPr>
          <p:txBody>
            <a:bodyPr vert="horz" wrap="square" lIns="0" tIns="12700" rIns="0" bIns="0" rtlCol="0">
              <a:spAutoFit/>
            </a:bodyPr>
            <a:lstStyle/>
            <a:p>
              <a:pPr marL="12700">
                <a:lnSpc>
                  <a:spcPct val="100000"/>
                </a:lnSpc>
                <a:spcBef>
                  <a:spcPts val="100"/>
                </a:spcBef>
              </a:pPr>
              <a:r>
                <a:rPr lang="en-GB" sz="1000" noProof="0" dirty="0">
                  <a:solidFill>
                    <a:srgbClr val="191919"/>
                  </a:solidFill>
                  <a:latin typeface="Arial"/>
                  <a:cs typeface="Arial"/>
                </a:rPr>
                <a:t>14</a:t>
              </a:r>
              <a:r>
                <a:rPr lang="en-GB" sz="1000" spc="440" noProof="0" dirty="0">
                  <a:solidFill>
                    <a:srgbClr val="191919"/>
                  </a:solidFill>
                  <a:latin typeface="Arial"/>
                  <a:cs typeface="Arial"/>
                </a:rPr>
                <a:t> </a:t>
              </a:r>
              <a:r>
                <a:rPr lang="en-GB" sz="1000" noProof="0" dirty="0">
                  <a:solidFill>
                    <a:srgbClr val="191919"/>
                  </a:solidFill>
                  <a:latin typeface="Arial"/>
                  <a:cs typeface="Arial"/>
                </a:rPr>
                <a:t>14</a:t>
              </a:r>
              <a:r>
                <a:rPr lang="en-GB" sz="1000" spc="440" noProof="0" dirty="0">
                  <a:solidFill>
                    <a:srgbClr val="191919"/>
                  </a:solidFill>
                  <a:latin typeface="Arial"/>
                  <a:cs typeface="Arial"/>
                </a:rPr>
                <a:t> </a:t>
              </a:r>
              <a:r>
                <a:rPr lang="en-GB" sz="1000" spc="-25" noProof="0" dirty="0">
                  <a:solidFill>
                    <a:srgbClr val="191919"/>
                  </a:solidFill>
                  <a:latin typeface="Arial"/>
                  <a:cs typeface="Arial"/>
                </a:rPr>
                <a:t>14</a:t>
              </a:r>
              <a:endParaRPr lang="en-GB" sz="1000" noProof="0" dirty="0">
                <a:latin typeface="Arial"/>
                <a:cs typeface="Arial"/>
              </a:endParaRPr>
            </a:p>
          </p:txBody>
        </p:sp>
        <p:sp>
          <p:nvSpPr>
            <p:cNvPr id="296" name="object 112">
              <a:extLst>
                <a:ext uri="{FF2B5EF4-FFF2-40B4-BE49-F238E27FC236}">
                  <a16:creationId xmlns:a16="http://schemas.microsoft.com/office/drawing/2014/main" id="{EDAA4182-FDDF-6AF1-EE4E-C5213BFC0DF1}"/>
                </a:ext>
              </a:extLst>
            </p:cNvPr>
            <p:cNvSpPr/>
            <p:nvPr/>
          </p:nvSpPr>
          <p:spPr>
            <a:xfrm>
              <a:off x="7290117" y="3638823"/>
              <a:ext cx="219075" cy="276853"/>
            </a:xfrm>
            <a:custGeom>
              <a:avLst/>
              <a:gdLst/>
              <a:ahLst/>
              <a:cxnLst/>
              <a:rect l="l" t="t" r="r" b="b"/>
              <a:pathLst>
                <a:path w="219075" h="561975">
                  <a:moveTo>
                    <a:pt x="219062" y="0"/>
                  </a:moveTo>
                  <a:lnTo>
                    <a:pt x="0" y="0"/>
                  </a:lnTo>
                  <a:lnTo>
                    <a:pt x="0" y="561797"/>
                  </a:lnTo>
                  <a:lnTo>
                    <a:pt x="219062" y="561797"/>
                  </a:lnTo>
                  <a:lnTo>
                    <a:pt x="219062" y="0"/>
                  </a:lnTo>
                  <a:close/>
                </a:path>
              </a:pathLst>
            </a:custGeom>
            <a:solidFill>
              <a:srgbClr val="F6A400"/>
            </a:solidFill>
          </p:spPr>
          <p:txBody>
            <a:bodyPr wrap="square" lIns="0" tIns="0" rIns="0" bIns="0" rtlCol="0"/>
            <a:lstStyle/>
            <a:p>
              <a:endParaRPr lang="en-GB" noProof="0" dirty="0"/>
            </a:p>
          </p:txBody>
        </p:sp>
        <p:sp>
          <p:nvSpPr>
            <p:cNvPr id="297" name="object 113">
              <a:extLst>
                <a:ext uri="{FF2B5EF4-FFF2-40B4-BE49-F238E27FC236}">
                  <a16:creationId xmlns:a16="http://schemas.microsoft.com/office/drawing/2014/main" id="{D2577E1C-299B-C09E-97BC-9A0BB12A713D}"/>
                </a:ext>
              </a:extLst>
            </p:cNvPr>
            <p:cNvSpPr txBox="1"/>
            <p:nvPr/>
          </p:nvSpPr>
          <p:spPr>
            <a:xfrm>
              <a:off x="7316318" y="3443493"/>
              <a:ext cx="167005" cy="177800"/>
            </a:xfrm>
            <a:prstGeom prst="rect">
              <a:avLst/>
            </a:prstGeom>
          </p:spPr>
          <p:txBody>
            <a:bodyPr vert="horz" wrap="square" lIns="0" tIns="12700" rIns="0" bIns="0" rtlCol="0">
              <a:spAutoFit/>
            </a:bodyPr>
            <a:lstStyle/>
            <a:p>
              <a:pPr marL="12700">
                <a:lnSpc>
                  <a:spcPct val="100000"/>
                </a:lnSpc>
                <a:spcBef>
                  <a:spcPts val="100"/>
                </a:spcBef>
              </a:pPr>
              <a:r>
                <a:rPr lang="en-GB" sz="1000" spc="-25" noProof="0" dirty="0">
                  <a:solidFill>
                    <a:srgbClr val="191919"/>
                  </a:solidFill>
                  <a:latin typeface="Arial"/>
                  <a:cs typeface="Arial"/>
                </a:rPr>
                <a:t>13</a:t>
              </a:r>
              <a:endParaRPr lang="en-GB" sz="1000" noProof="0" dirty="0">
                <a:latin typeface="Arial"/>
                <a:cs typeface="Arial"/>
              </a:endParaRPr>
            </a:p>
          </p:txBody>
        </p:sp>
        <p:grpSp>
          <p:nvGrpSpPr>
            <p:cNvPr id="298" name="object 114">
              <a:extLst>
                <a:ext uri="{FF2B5EF4-FFF2-40B4-BE49-F238E27FC236}">
                  <a16:creationId xmlns:a16="http://schemas.microsoft.com/office/drawing/2014/main" id="{4AAB8080-3440-858F-7636-DEC22BBFC742}"/>
                </a:ext>
              </a:extLst>
            </p:cNvPr>
            <p:cNvGrpSpPr/>
            <p:nvPr/>
          </p:nvGrpSpPr>
          <p:grpSpPr>
            <a:xfrm>
              <a:off x="7523213" y="3653604"/>
              <a:ext cx="452184" cy="262161"/>
              <a:chOff x="7523213" y="3653604"/>
              <a:chExt cx="452184" cy="262161"/>
            </a:xfrm>
          </p:grpSpPr>
          <p:sp>
            <p:nvSpPr>
              <p:cNvPr id="304" name="object 115">
                <a:extLst>
                  <a:ext uri="{FF2B5EF4-FFF2-40B4-BE49-F238E27FC236}">
                    <a16:creationId xmlns:a16="http://schemas.microsoft.com/office/drawing/2014/main" id="{6C6B496C-7131-2429-8054-9D9E3BE7460B}"/>
                  </a:ext>
                </a:extLst>
              </p:cNvPr>
              <p:cNvSpPr/>
              <p:nvPr/>
            </p:nvSpPr>
            <p:spPr>
              <a:xfrm>
                <a:off x="7756322" y="3653604"/>
                <a:ext cx="219075" cy="261525"/>
              </a:xfrm>
              <a:custGeom>
                <a:avLst/>
                <a:gdLst/>
                <a:ahLst/>
                <a:cxnLst/>
                <a:rect l="l" t="t" r="r" b="b"/>
                <a:pathLst>
                  <a:path w="219075" h="530860">
                    <a:moveTo>
                      <a:pt x="219062" y="0"/>
                    </a:moveTo>
                    <a:lnTo>
                      <a:pt x="0" y="0"/>
                    </a:lnTo>
                    <a:lnTo>
                      <a:pt x="0" y="530491"/>
                    </a:lnTo>
                    <a:lnTo>
                      <a:pt x="219062" y="530491"/>
                    </a:lnTo>
                    <a:lnTo>
                      <a:pt x="219062" y="0"/>
                    </a:lnTo>
                    <a:close/>
                  </a:path>
                </a:pathLst>
              </a:custGeom>
              <a:pattFill prst="pct90">
                <a:fgClr>
                  <a:srgbClr val="C7E2E3"/>
                </a:fgClr>
                <a:bgClr>
                  <a:srgbClr val="00696C"/>
                </a:bgClr>
              </a:pattFill>
            </p:spPr>
            <p:txBody>
              <a:bodyPr wrap="square" lIns="0" tIns="0" rIns="0" bIns="0" rtlCol="0"/>
              <a:lstStyle/>
              <a:p>
                <a:endParaRPr lang="en-GB" noProof="0" dirty="0"/>
              </a:p>
            </p:txBody>
          </p:sp>
          <p:sp>
            <p:nvSpPr>
              <p:cNvPr id="305" name="object 116">
                <a:extLst>
                  <a:ext uri="{FF2B5EF4-FFF2-40B4-BE49-F238E27FC236}">
                    <a16:creationId xmlns:a16="http://schemas.microsoft.com/office/drawing/2014/main" id="{F6FD1285-22A2-C0D4-9535-E7646CF32ADB}"/>
                  </a:ext>
                </a:extLst>
              </p:cNvPr>
              <p:cNvSpPr/>
              <p:nvPr/>
            </p:nvSpPr>
            <p:spPr>
              <a:xfrm>
                <a:off x="7523213" y="3653928"/>
                <a:ext cx="219075" cy="261837"/>
              </a:xfrm>
              <a:custGeom>
                <a:avLst/>
                <a:gdLst/>
                <a:ahLst/>
                <a:cxnLst/>
                <a:rect l="l" t="t" r="r" b="b"/>
                <a:pathLst>
                  <a:path w="219075" h="531495">
                    <a:moveTo>
                      <a:pt x="219062" y="0"/>
                    </a:moveTo>
                    <a:lnTo>
                      <a:pt x="0" y="0"/>
                    </a:lnTo>
                    <a:lnTo>
                      <a:pt x="0" y="531228"/>
                    </a:lnTo>
                    <a:lnTo>
                      <a:pt x="219062" y="531228"/>
                    </a:lnTo>
                    <a:lnTo>
                      <a:pt x="219062" y="0"/>
                    </a:lnTo>
                    <a:close/>
                  </a:path>
                </a:pathLst>
              </a:custGeom>
              <a:solidFill>
                <a:srgbClr val="00696C"/>
              </a:solidFill>
            </p:spPr>
            <p:txBody>
              <a:bodyPr wrap="square" lIns="0" tIns="0" rIns="0" bIns="0" rtlCol="0"/>
              <a:lstStyle/>
              <a:p>
                <a:endParaRPr lang="en-GB" noProof="0" dirty="0"/>
              </a:p>
            </p:txBody>
          </p:sp>
        </p:grpSp>
        <p:sp>
          <p:nvSpPr>
            <p:cNvPr id="299" name="object 117">
              <a:extLst>
                <a:ext uri="{FF2B5EF4-FFF2-40B4-BE49-F238E27FC236}">
                  <a16:creationId xmlns:a16="http://schemas.microsoft.com/office/drawing/2014/main" id="{209492F4-E98B-8D2E-F57D-D8E55EE0BEF0}"/>
                </a:ext>
              </a:extLst>
            </p:cNvPr>
            <p:cNvSpPr txBox="1"/>
            <p:nvPr/>
          </p:nvSpPr>
          <p:spPr>
            <a:xfrm>
              <a:off x="7549418" y="3474070"/>
              <a:ext cx="400050" cy="177800"/>
            </a:xfrm>
            <a:prstGeom prst="rect">
              <a:avLst/>
            </a:prstGeom>
          </p:spPr>
          <p:txBody>
            <a:bodyPr vert="horz" wrap="square" lIns="0" tIns="12700" rIns="0" bIns="0" rtlCol="0">
              <a:spAutoFit/>
            </a:bodyPr>
            <a:lstStyle/>
            <a:p>
              <a:pPr marL="12700">
                <a:lnSpc>
                  <a:spcPct val="100000"/>
                </a:lnSpc>
                <a:spcBef>
                  <a:spcPts val="100"/>
                </a:spcBef>
              </a:pPr>
              <a:r>
                <a:rPr lang="en-GB" sz="1000" noProof="0" dirty="0">
                  <a:solidFill>
                    <a:srgbClr val="191919"/>
                  </a:solidFill>
                  <a:latin typeface="Arial"/>
                  <a:cs typeface="Arial"/>
                </a:rPr>
                <a:t>12</a:t>
              </a:r>
              <a:r>
                <a:rPr lang="en-GB" sz="1000" spc="440" noProof="0" dirty="0">
                  <a:solidFill>
                    <a:srgbClr val="191919"/>
                  </a:solidFill>
                  <a:latin typeface="Arial"/>
                  <a:cs typeface="Arial"/>
                </a:rPr>
                <a:t> </a:t>
              </a:r>
              <a:r>
                <a:rPr lang="en-GB" sz="1000" spc="-25" noProof="0" dirty="0">
                  <a:solidFill>
                    <a:srgbClr val="191919"/>
                  </a:solidFill>
                  <a:latin typeface="Arial"/>
                  <a:cs typeface="Arial"/>
                </a:rPr>
                <a:t>12</a:t>
              </a:r>
              <a:endParaRPr lang="en-GB" sz="1000" noProof="0" dirty="0">
                <a:latin typeface="Arial"/>
                <a:cs typeface="Arial"/>
              </a:endParaRPr>
            </a:p>
          </p:txBody>
        </p:sp>
        <p:sp>
          <p:nvSpPr>
            <p:cNvPr id="300" name="object 119">
              <a:extLst>
                <a:ext uri="{FF2B5EF4-FFF2-40B4-BE49-F238E27FC236}">
                  <a16:creationId xmlns:a16="http://schemas.microsoft.com/office/drawing/2014/main" id="{9442F1E9-28BE-398D-11C0-F037937B82DF}"/>
                </a:ext>
              </a:extLst>
            </p:cNvPr>
            <p:cNvSpPr txBox="1"/>
            <p:nvPr/>
          </p:nvSpPr>
          <p:spPr>
            <a:xfrm>
              <a:off x="1953310" y="4219635"/>
              <a:ext cx="676910" cy="147320"/>
            </a:xfrm>
            <a:prstGeom prst="rect">
              <a:avLst/>
            </a:prstGeom>
          </p:spPr>
          <p:txBody>
            <a:bodyPr vert="horz" wrap="square" lIns="0" tIns="12700" rIns="0" bIns="0" rtlCol="0">
              <a:spAutoFit/>
            </a:bodyPr>
            <a:lstStyle/>
            <a:p>
              <a:pPr marL="12700">
                <a:lnSpc>
                  <a:spcPct val="100000"/>
                </a:lnSpc>
                <a:spcBef>
                  <a:spcPts val="100"/>
                </a:spcBef>
              </a:pPr>
              <a:r>
                <a:rPr lang="en-GB" sz="800" spc="-20" noProof="0" dirty="0">
                  <a:solidFill>
                    <a:srgbClr val="333333"/>
                  </a:solidFill>
                  <a:latin typeface="Arial"/>
                  <a:cs typeface="Arial"/>
                </a:rPr>
                <a:t>The</a:t>
              </a:r>
              <a:r>
                <a:rPr lang="en-GB" sz="800" spc="-30" noProof="0" dirty="0">
                  <a:solidFill>
                    <a:srgbClr val="333333"/>
                  </a:solidFill>
                  <a:latin typeface="Arial"/>
                  <a:cs typeface="Arial"/>
                </a:rPr>
                <a:t> </a:t>
              </a:r>
              <a:r>
                <a:rPr lang="en-GB" sz="800" spc="-20" noProof="0" dirty="0">
                  <a:solidFill>
                    <a:srgbClr val="333333"/>
                  </a:solidFill>
                  <a:latin typeface="Arial"/>
                  <a:cs typeface="Arial"/>
                </a:rPr>
                <a:t>paperwork</a:t>
              </a:r>
              <a:endParaRPr lang="en-GB" sz="800" noProof="0" dirty="0">
                <a:latin typeface="Arial"/>
                <a:cs typeface="Arial"/>
              </a:endParaRPr>
            </a:p>
          </p:txBody>
        </p:sp>
        <p:sp>
          <p:nvSpPr>
            <p:cNvPr id="301" name="object 120">
              <a:extLst>
                <a:ext uri="{FF2B5EF4-FFF2-40B4-BE49-F238E27FC236}">
                  <a16:creationId xmlns:a16="http://schemas.microsoft.com/office/drawing/2014/main" id="{A99C5913-CC20-09F0-75BE-3FF7D7AAEEA3}"/>
                </a:ext>
              </a:extLst>
            </p:cNvPr>
            <p:cNvSpPr txBox="1"/>
            <p:nvPr/>
          </p:nvSpPr>
          <p:spPr>
            <a:xfrm>
              <a:off x="2893212" y="4219635"/>
              <a:ext cx="922019" cy="147320"/>
            </a:xfrm>
            <a:prstGeom prst="rect">
              <a:avLst/>
            </a:prstGeom>
          </p:spPr>
          <p:txBody>
            <a:bodyPr vert="horz" wrap="square" lIns="0" tIns="12700" rIns="0" bIns="0" rtlCol="0">
              <a:spAutoFit/>
            </a:bodyPr>
            <a:lstStyle/>
            <a:p>
              <a:pPr marL="12700">
                <a:lnSpc>
                  <a:spcPct val="100000"/>
                </a:lnSpc>
                <a:spcBef>
                  <a:spcPts val="100"/>
                </a:spcBef>
              </a:pPr>
              <a:r>
                <a:rPr lang="en-GB" sz="800" spc="-10" noProof="0" dirty="0">
                  <a:solidFill>
                    <a:srgbClr val="333333"/>
                  </a:solidFill>
                  <a:latin typeface="Arial"/>
                  <a:cs typeface="Arial"/>
                </a:rPr>
                <a:t>A</a:t>
              </a:r>
              <a:r>
                <a:rPr lang="en-GB" sz="800" spc="-80" noProof="0" dirty="0">
                  <a:solidFill>
                    <a:srgbClr val="333333"/>
                  </a:solidFill>
                  <a:latin typeface="Arial"/>
                  <a:cs typeface="Arial"/>
                </a:rPr>
                <a:t> </a:t>
              </a:r>
              <a:r>
                <a:rPr lang="en-GB" sz="800" spc="-20" noProof="0" dirty="0">
                  <a:solidFill>
                    <a:srgbClr val="333333"/>
                  </a:solidFill>
                  <a:latin typeface="Arial"/>
                  <a:cs typeface="Arial"/>
                </a:rPr>
                <a:t>lack</a:t>
              </a:r>
              <a:r>
                <a:rPr lang="en-GB" sz="800" spc="-30" noProof="0" dirty="0">
                  <a:solidFill>
                    <a:srgbClr val="333333"/>
                  </a:solidFill>
                  <a:latin typeface="Arial"/>
                  <a:cs typeface="Arial"/>
                </a:rPr>
                <a:t> </a:t>
              </a:r>
              <a:r>
                <a:rPr lang="en-GB" sz="800" spc="-20" noProof="0" dirty="0">
                  <a:solidFill>
                    <a:srgbClr val="333333"/>
                  </a:solidFill>
                  <a:latin typeface="Arial"/>
                  <a:cs typeface="Arial"/>
                </a:rPr>
                <a:t>of</a:t>
              </a:r>
              <a:r>
                <a:rPr lang="en-GB" sz="800" spc="-35" noProof="0" dirty="0">
                  <a:solidFill>
                    <a:srgbClr val="333333"/>
                  </a:solidFill>
                  <a:latin typeface="Arial"/>
                  <a:cs typeface="Arial"/>
                </a:rPr>
                <a:t> </a:t>
              </a:r>
              <a:r>
                <a:rPr lang="en-GB" sz="800" spc="-20" noProof="0" dirty="0">
                  <a:solidFill>
                    <a:srgbClr val="333333"/>
                  </a:solidFill>
                  <a:latin typeface="Arial"/>
                  <a:cs typeface="Arial"/>
                </a:rPr>
                <a:t>time</a:t>
              </a:r>
              <a:r>
                <a:rPr lang="en-GB" sz="800" spc="-30" noProof="0" dirty="0">
                  <a:solidFill>
                    <a:srgbClr val="333333"/>
                  </a:solidFill>
                  <a:latin typeface="Arial"/>
                  <a:cs typeface="Arial"/>
                </a:rPr>
                <a:t> </a:t>
              </a:r>
              <a:r>
                <a:rPr lang="en-GB" sz="800" spc="-10" noProof="0" dirty="0">
                  <a:solidFill>
                    <a:srgbClr val="333333"/>
                  </a:solidFill>
                  <a:latin typeface="Arial"/>
                  <a:cs typeface="Arial"/>
                </a:rPr>
                <a:t>or</a:t>
              </a:r>
              <a:r>
                <a:rPr lang="en-GB" sz="800" spc="-35" noProof="0" dirty="0">
                  <a:solidFill>
                    <a:srgbClr val="333333"/>
                  </a:solidFill>
                  <a:latin typeface="Arial"/>
                  <a:cs typeface="Arial"/>
                </a:rPr>
                <a:t> </a:t>
              </a:r>
              <a:r>
                <a:rPr lang="en-GB" sz="800" spc="-10" noProof="0" dirty="0">
                  <a:solidFill>
                    <a:srgbClr val="333333"/>
                  </a:solidFill>
                  <a:latin typeface="Arial"/>
                  <a:cs typeface="Arial"/>
                </a:rPr>
                <a:t>staff</a:t>
              </a:r>
              <a:endParaRPr lang="en-GB" sz="800" noProof="0" dirty="0">
                <a:latin typeface="Arial"/>
                <a:cs typeface="Arial"/>
              </a:endParaRPr>
            </a:p>
          </p:txBody>
        </p:sp>
        <p:sp>
          <p:nvSpPr>
            <p:cNvPr id="302" name="object 121">
              <a:extLst>
                <a:ext uri="{FF2B5EF4-FFF2-40B4-BE49-F238E27FC236}">
                  <a16:creationId xmlns:a16="http://schemas.microsoft.com/office/drawing/2014/main" id="{7957AE50-1D43-FA97-D024-9FB55AA19092}"/>
                </a:ext>
              </a:extLst>
            </p:cNvPr>
            <p:cNvSpPr txBox="1"/>
            <p:nvPr/>
          </p:nvSpPr>
          <p:spPr>
            <a:xfrm>
              <a:off x="4084472" y="4219635"/>
              <a:ext cx="712470" cy="147320"/>
            </a:xfrm>
            <a:prstGeom prst="rect">
              <a:avLst/>
            </a:prstGeom>
          </p:spPr>
          <p:txBody>
            <a:bodyPr vert="horz" wrap="square" lIns="0" tIns="12700" rIns="0" bIns="0" rtlCol="0">
              <a:spAutoFit/>
            </a:bodyPr>
            <a:lstStyle/>
            <a:p>
              <a:pPr marL="12700">
                <a:lnSpc>
                  <a:spcPct val="100000"/>
                </a:lnSpc>
                <a:spcBef>
                  <a:spcPts val="100"/>
                </a:spcBef>
              </a:pPr>
              <a:r>
                <a:rPr lang="en-GB" sz="800" spc="-10" noProof="0" dirty="0">
                  <a:solidFill>
                    <a:srgbClr val="333333"/>
                  </a:solidFill>
                  <a:latin typeface="Arial"/>
                  <a:cs typeface="Arial"/>
                </a:rPr>
                <a:t>A</a:t>
              </a:r>
              <a:r>
                <a:rPr lang="en-GB" sz="800" spc="-80" noProof="0" dirty="0">
                  <a:solidFill>
                    <a:srgbClr val="333333"/>
                  </a:solidFill>
                  <a:latin typeface="Arial"/>
                  <a:cs typeface="Arial"/>
                </a:rPr>
                <a:t> </a:t>
              </a:r>
              <a:r>
                <a:rPr lang="en-GB" sz="800" spc="-20" noProof="0" dirty="0">
                  <a:solidFill>
                    <a:srgbClr val="333333"/>
                  </a:solidFill>
                  <a:latin typeface="Arial"/>
                  <a:cs typeface="Arial"/>
                </a:rPr>
                <a:t>lack</a:t>
              </a:r>
              <a:r>
                <a:rPr lang="en-GB" sz="800" spc="-25" noProof="0" dirty="0">
                  <a:solidFill>
                    <a:srgbClr val="333333"/>
                  </a:solidFill>
                  <a:latin typeface="Arial"/>
                  <a:cs typeface="Arial"/>
                </a:rPr>
                <a:t> </a:t>
              </a:r>
              <a:r>
                <a:rPr lang="en-GB" sz="800" spc="-20" noProof="0" dirty="0">
                  <a:solidFill>
                    <a:srgbClr val="333333"/>
                  </a:solidFill>
                  <a:latin typeface="Arial"/>
                  <a:cs typeface="Arial"/>
                </a:rPr>
                <a:t>of</a:t>
              </a:r>
              <a:r>
                <a:rPr lang="en-GB" sz="800" spc="-30" noProof="0" dirty="0">
                  <a:solidFill>
                    <a:srgbClr val="333333"/>
                  </a:solidFill>
                  <a:latin typeface="Arial"/>
                  <a:cs typeface="Arial"/>
                </a:rPr>
                <a:t> </a:t>
              </a:r>
              <a:r>
                <a:rPr lang="en-GB" sz="800" spc="-20" noProof="0" dirty="0">
                  <a:solidFill>
                    <a:srgbClr val="333333"/>
                  </a:solidFill>
                  <a:latin typeface="Arial"/>
                  <a:cs typeface="Arial"/>
                </a:rPr>
                <a:t>money</a:t>
              </a:r>
              <a:endParaRPr lang="en-GB" sz="800" noProof="0" dirty="0">
                <a:latin typeface="Arial"/>
                <a:cs typeface="Arial"/>
              </a:endParaRPr>
            </a:p>
          </p:txBody>
        </p:sp>
        <p:pic>
          <p:nvPicPr>
            <p:cNvPr id="303" name="object 129">
              <a:extLst>
                <a:ext uri="{FF2B5EF4-FFF2-40B4-BE49-F238E27FC236}">
                  <a16:creationId xmlns:a16="http://schemas.microsoft.com/office/drawing/2014/main" id="{3EAD5883-8574-7CBC-227F-0D92D6D55181}"/>
                </a:ext>
              </a:extLst>
            </p:cNvPr>
            <p:cNvPicPr/>
            <p:nvPr/>
          </p:nvPicPr>
          <p:blipFill>
            <a:blip r:embed="rId3" cstate="print"/>
            <a:stretch>
              <a:fillRect/>
            </a:stretch>
          </p:blipFill>
          <p:spPr>
            <a:xfrm>
              <a:off x="723901" y="3658379"/>
              <a:ext cx="7426535" cy="254998"/>
            </a:xfrm>
            <a:prstGeom prst="rect">
              <a:avLst/>
            </a:prstGeom>
          </p:spPr>
        </p:pic>
        <p:sp>
          <p:nvSpPr>
            <p:cNvPr id="189" name="object 65">
              <a:extLst>
                <a:ext uri="{FF2B5EF4-FFF2-40B4-BE49-F238E27FC236}">
                  <a16:creationId xmlns:a16="http://schemas.microsoft.com/office/drawing/2014/main" id="{3DE398C3-707A-341C-AFBD-86D1F301374C}"/>
                </a:ext>
              </a:extLst>
            </p:cNvPr>
            <p:cNvSpPr/>
            <p:nvPr/>
          </p:nvSpPr>
          <p:spPr>
            <a:xfrm>
              <a:off x="891095" y="3021172"/>
              <a:ext cx="219075" cy="894376"/>
            </a:xfrm>
            <a:custGeom>
              <a:avLst/>
              <a:gdLst/>
              <a:ahLst/>
              <a:cxnLst/>
              <a:rect l="l" t="t" r="r" b="b"/>
              <a:pathLst>
                <a:path w="219075" h="1815464">
                  <a:moveTo>
                    <a:pt x="219062" y="0"/>
                  </a:moveTo>
                  <a:lnTo>
                    <a:pt x="0" y="0"/>
                  </a:lnTo>
                  <a:lnTo>
                    <a:pt x="0" y="1815414"/>
                  </a:lnTo>
                  <a:lnTo>
                    <a:pt x="219062" y="1815414"/>
                  </a:lnTo>
                  <a:lnTo>
                    <a:pt x="219062" y="0"/>
                  </a:lnTo>
                  <a:close/>
                </a:path>
              </a:pathLst>
            </a:custGeom>
            <a:solidFill>
              <a:srgbClr val="F6A400"/>
            </a:solidFill>
          </p:spPr>
          <p:txBody>
            <a:bodyPr wrap="square" lIns="0" tIns="0" rIns="0" bIns="0" rtlCol="0"/>
            <a:lstStyle/>
            <a:p>
              <a:endParaRPr lang="en-GB" noProof="0" dirty="0"/>
            </a:p>
          </p:txBody>
        </p:sp>
      </p:grpSp>
      <p:grpSp>
        <p:nvGrpSpPr>
          <p:cNvPr id="319" name="Gruppo 318">
            <a:extLst>
              <a:ext uri="{FF2B5EF4-FFF2-40B4-BE49-F238E27FC236}">
                <a16:creationId xmlns:a16="http://schemas.microsoft.com/office/drawing/2014/main" id="{6D6E931F-0894-833D-ACEA-00355491EC01}"/>
              </a:ext>
            </a:extLst>
          </p:cNvPr>
          <p:cNvGrpSpPr/>
          <p:nvPr/>
        </p:nvGrpSpPr>
        <p:grpSpPr>
          <a:xfrm>
            <a:off x="7236296" y="1916445"/>
            <a:ext cx="902550" cy="373783"/>
            <a:chOff x="7139870" y="1566822"/>
            <a:chExt cx="902550" cy="373783"/>
          </a:xfrm>
        </p:grpSpPr>
        <p:sp>
          <p:nvSpPr>
            <p:cNvPr id="320" name="object 86">
              <a:extLst>
                <a:ext uri="{FF2B5EF4-FFF2-40B4-BE49-F238E27FC236}">
                  <a16:creationId xmlns:a16="http://schemas.microsoft.com/office/drawing/2014/main" id="{230D292F-8A96-D8F3-2166-97D96184FAC7}"/>
                </a:ext>
              </a:extLst>
            </p:cNvPr>
            <p:cNvSpPr/>
            <p:nvPr/>
          </p:nvSpPr>
          <p:spPr>
            <a:xfrm>
              <a:off x="7147255" y="1566822"/>
              <a:ext cx="236854" cy="237847"/>
            </a:xfrm>
            <a:custGeom>
              <a:avLst/>
              <a:gdLst/>
              <a:ahLst/>
              <a:cxnLst/>
              <a:rect l="l" t="t" r="r" b="b"/>
              <a:pathLst>
                <a:path w="236854" h="407669">
                  <a:moveTo>
                    <a:pt x="236651" y="0"/>
                  </a:moveTo>
                  <a:lnTo>
                    <a:pt x="0" y="0"/>
                  </a:lnTo>
                  <a:lnTo>
                    <a:pt x="0" y="407377"/>
                  </a:lnTo>
                  <a:lnTo>
                    <a:pt x="236651" y="407377"/>
                  </a:lnTo>
                  <a:lnTo>
                    <a:pt x="236651" y="0"/>
                  </a:lnTo>
                  <a:close/>
                </a:path>
              </a:pathLst>
            </a:custGeom>
            <a:solidFill>
              <a:srgbClr val="F6A400"/>
            </a:solidFill>
          </p:spPr>
          <p:txBody>
            <a:bodyPr wrap="square" lIns="0" tIns="0" rIns="0" bIns="0" rtlCol="0"/>
            <a:lstStyle/>
            <a:p>
              <a:endParaRPr lang="en-GB" noProof="0" dirty="0"/>
            </a:p>
          </p:txBody>
        </p:sp>
        <p:sp>
          <p:nvSpPr>
            <p:cNvPr id="321" name="object 87">
              <a:extLst>
                <a:ext uri="{FF2B5EF4-FFF2-40B4-BE49-F238E27FC236}">
                  <a16:creationId xmlns:a16="http://schemas.microsoft.com/office/drawing/2014/main" id="{B2E6A9E4-7114-6F34-F0D5-92BA93D36D56}"/>
                </a:ext>
              </a:extLst>
            </p:cNvPr>
            <p:cNvSpPr/>
            <p:nvPr/>
          </p:nvSpPr>
          <p:spPr>
            <a:xfrm>
              <a:off x="7472718" y="1566822"/>
              <a:ext cx="236854" cy="237847"/>
            </a:xfrm>
            <a:custGeom>
              <a:avLst/>
              <a:gdLst/>
              <a:ahLst/>
              <a:cxnLst/>
              <a:rect l="l" t="t" r="r" b="b"/>
              <a:pathLst>
                <a:path w="236854" h="407669">
                  <a:moveTo>
                    <a:pt x="236639" y="0"/>
                  </a:moveTo>
                  <a:lnTo>
                    <a:pt x="0" y="0"/>
                  </a:lnTo>
                  <a:lnTo>
                    <a:pt x="0" y="407377"/>
                  </a:lnTo>
                  <a:lnTo>
                    <a:pt x="236639" y="407377"/>
                  </a:lnTo>
                  <a:lnTo>
                    <a:pt x="236639" y="0"/>
                  </a:lnTo>
                  <a:close/>
                </a:path>
              </a:pathLst>
            </a:custGeom>
            <a:solidFill>
              <a:srgbClr val="00696C"/>
            </a:solidFill>
          </p:spPr>
          <p:txBody>
            <a:bodyPr wrap="square" lIns="0" tIns="0" rIns="0" bIns="0" rtlCol="0"/>
            <a:lstStyle/>
            <a:p>
              <a:endParaRPr lang="en-GB" noProof="0" dirty="0"/>
            </a:p>
          </p:txBody>
        </p:sp>
        <p:sp>
          <p:nvSpPr>
            <p:cNvPr id="322" name="object 88">
              <a:extLst>
                <a:ext uri="{FF2B5EF4-FFF2-40B4-BE49-F238E27FC236}">
                  <a16:creationId xmlns:a16="http://schemas.microsoft.com/office/drawing/2014/main" id="{6A1B9849-EBED-8B44-CE5A-DC9850721278}"/>
                </a:ext>
              </a:extLst>
            </p:cNvPr>
            <p:cNvSpPr txBox="1"/>
            <p:nvPr/>
          </p:nvSpPr>
          <p:spPr>
            <a:xfrm>
              <a:off x="7139870" y="1804670"/>
              <a:ext cx="244239" cy="135935"/>
            </a:xfrm>
            <a:prstGeom prst="rect">
              <a:avLst/>
            </a:prstGeom>
          </p:spPr>
          <p:txBody>
            <a:bodyPr vert="horz" wrap="square" lIns="0" tIns="12700" rIns="0" bIns="0" rtlCol="0">
              <a:spAutoFit/>
            </a:bodyPr>
            <a:lstStyle/>
            <a:p>
              <a:pPr marL="12700">
                <a:lnSpc>
                  <a:spcPct val="100000"/>
                </a:lnSpc>
                <a:spcBef>
                  <a:spcPts val="100"/>
                </a:spcBef>
              </a:pPr>
              <a:r>
                <a:rPr lang="en-GB" sz="800" noProof="0" dirty="0">
                  <a:solidFill>
                    <a:srgbClr val="333333"/>
                  </a:solidFill>
                  <a:latin typeface="Arial"/>
                  <a:cs typeface="Arial"/>
                </a:rPr>
                <a:t>2014</a:t>
              </a:r>
              <a:endParaRPr lang="en-GB" sz="800" noProof="0" dirty="0">
                <a:latin typeface="Arial"/>
                <a:cs typeface="Arial"/>
              </a:endParaRPr>
            </a:p>
          </p:txBody>
        </p:sp>
        <p:sp>
          <p:nvSpPr>
            <p:cNvPr id="323" name="object 89">
              <a:extLst>
                <a:ext uri="{FF2B5EF4-FFF2-40B4-BE49-F238E27FC236}">
                  <a16:creationId xmlns:a16="http://schemas.microsoft.com/office/drawing/2014/main" id="{2FE9A5F3-595A-EF8D-FF3E-39ED70F2E110}"/>
                </a:ext>
              </a:extLst>
            </p:cNvPr>
            <p:cNvSpPr/>
            <p:nvPr/>
          </p:nvSpPr>
          <p:spPr>
            <a:xfrm>
              <a:off x="7798181" y="1566822"/>
              <a:ext cx="236854" cy="237847"/>
            </a:xfrm>
            <a:custGeom>
              <a:avLst/>
              <a:gdLst/>
              <a:ahLst/>
              <a:cxnLst/>
              <a:rect l="l" t="t" r="r" b="b"/>
              <a:pathLst>
                <a:path w="236854" h="407669">
                  <a:moveTo>
                    <a:pt x="236639" y="0"/>
                  </a:moveTo>
                  <a:lnTo>
                    <a:pt x="0" y="0"/>
                  </a:lnTo>
                  <a:lnTo>
                    <a:pt x="0" y="407377"/>
                  </a:lnTo>
                  <a:lnTo>
                    <a:pt x="236639" y="407377"/>
                  </a:lnTo>
                  <a:lnTo>
                    <a:pt x="236639" y="0"/>
                  </a:lnTo>
                  <a:close/>
                </a:path>
              </a:pathLst>
            </a:custGeom>
            <a:pattFill prst="pct90">
              <a:fgClr>
                <a:srgbClr val="C7E2E3"/>
              </a:fgClr>
              <a:bgClr>
                <a:srgbClr val="00696C"/>
              </a:bgClr>
            </a:pattFill>
          </p:spPr>
          <p:txBody>
            <a:bodyPr wrap="square" lIns="0" tIns="0" rIns="0" bIns="0" rtlCol="0"/>
            <a:lstStyle/>
            <a:p>
              <a:endParaRPr lang="en-GB" noProof="0" dirty="0"/>
            </a:p>
          </p:txBody>
        </p:sp>
        <p:sp>
          <p:nvSpPr>
            <p:cNvPr id="324" name="object 88">
              <a:extLst>
                <a:ext uri="{FF2B5EF4-FFF2-40B4-BE49-F238E27FC236}">
                  <a16:creationId xmlns:a16="http://schemas.microsoft.com/office/drawing/2014/main" id="{1725C6D9-AC9A-F26D-1E74-24C7D9B69650}"/>
                </a:ext>
              </a:extLst>
            </p:cNvPr>
            <p:cNvSpPr txBox="1"/>
            <p:nvPr/>
          </p:nvSpPr>
          <p:spPr>
            <a:xfrm>
              <a:off x="7465333" y="1804670"/>
              <a:ext cx="244239" cy="135935"/>
            </a:xfrm>
            <a:prstGeom prst="rect">
              <a:avLst/>
            </a:prstGeom>
          </p:spPr>
          <p:txBody>
            <a:bodyPr vert="horz" wrap="square" lIns="0" tIns="12700" rIns="0" bIns="0" rtlCol="0">
              <a:spAutoFit/>
            </a:bodyPr>
            <a:lstStyle/>
            <a:p>
              <a:pPr marL="12700">
                <a:lnSpc>
                  <a:spcPct val="100000"/>
                </a:lnSpc>
                <a:spcBef>
                  <a:spcPts val="100"/>
                </a:spcBef>
              </a:pPr>
              <a:r>
                <a:rPr lang="en-GB" sz="800" noProof="0" dirty="0">
                  <a:solidFill>
                    <a:srgbClr val="333333"/>
                  </a:solidFill>
                  <a:latin typeface="Arial"/>
                  <a:cs typeface="Arial"/>
                </a:rPr>
                <a:t>2019</a:t>
              </a:r>
              <a:endParaRPr lang="en-GB" sz="800" noProof="0" dirty="0">
                <a:latin typeface="Arial"/>
                <a:cs typeface="Arial"/>
              </a:endParaRPr>
            </a:p>
          </p:txBody>
        </p:sp>
        <p:sp>
          <p:nvSpPr>
            <p:cNvPr id="325" name="object 88">
              <a:extLst>
                <a:ext uri="{FF2B5EF4-FFF2-40B4-BE49-F238E27FC236}">
                  <a16:creationId xmlns:a16="http://schemas.microsoft.com/office/drawing/2014/main" id="{A41BFF83-1479-F906-EF60-62594383308C}"/>
                </a:ext>
              </a:extLst>
            </p:cNvPr>
            <p:cNvSpPr txBox="1"/>
            <p:nvPr/>
          </p:nvSpPr>
          <p:spPr>
            <a:xfrm>
              <a:off x="7798181" y="1800236"/>
              <a:ext cx="244239" cy="135935"/>
            </a:xfrm>
            <a:prstGeom prst="rect">
              <a:avLst/>
            </a:prstGeom>
          </p:spPr>
          <p:txBody>
            <a:bodyPr vert="horz" wrap="square" lIns="0" tIns="12700" rIns="0" bIns="0" rtlCol="0">
              <a:spAutoFit/>
            </a:bodyPr>
            <a:lstStyle/>
            <a:p>
              <a:pPr marL="12700">
                <a:lnSpc>
                  <a:spcPct val="100000"/>
                </a:lnSpc>
                <a:spcBef>
                  <a:spcPts val="100"/>
                </a:spcBef>
              </a:pPr>
              <a:r>
                <a:rPr lang="en-GB" sz="800" noProof="0" dirty="0">
                  <a:solidFill>
                    <a:srgbClr val="333333"/>
                  </a:solidFill>
                  <a:latin typeface="Arial"/>
                  <a:cs typeface="Arial"/>
                </a:rPr>
                <a:t>2024</a:t>
              </a:r>
              <a:endParaRPr lang="en-GB" sz="800" noProof="0" dirty="0">
                <a:latin typeface="Arial"/>
                <a:cs typeface="Arial"/>
              </a:endParaRPr>
            </a:p>
          </p:txBody>
        </p:sp>
      </p:grpSp>
      <p:sp>
        <p:nvSpPr>
          <p:cNvPr id="8" name="object 45">
            <a:extLst>
              <a:ext uri="{FF2B5EF4-FFF2-40B4-BE49-F238E27FC236}">
                <a16:creationId xmlns:a16="http://schemas.microsoft.com/office/drawing/2014/main" id="{F9CA12A3-8B0C-2534-29F9-E0EF97465F84}"/>
              </a:ext>
            </a:extLst>
          </p:cNvPr>
          <p:cNvSpPr txBox="1"/>
          <p:nvPr/>
        </p:nvSpPr>
        <p:spPr>
          <a:xfrm>
            <a:off x="438150" y="4452039"/>
            <a:ext cx="3713479" cy="120546"/>
          </a:xfrm>
          <a:prstGeom prst="rect">
            <a:avLst/>
          </a:prstGeom>
        </p:spPr>
        <p:txBody>
          <a:bodyPr vert="horz" wrap="square" lIns="0" tIns="12700" rIns="0" bIns="0" rtlCol="0">
            <a:spAutoFit/>
          </a:bodyPr>
          <a:lstStyle/>
          <a:p>
            <a:pPr marL="12700">
              <a:lnSpc>
                <a:spcPct val="100000"/>
              </a:lnSpc>
              <a:spcBef>
                <a:spcPts val="100"/>
              </a:spcBef>
            </a:pPr>
            <a:r>
              <a:rPr lang="en-GB" sz="700" i="1" noProof="0" dirty="0">
                <a:latin typeface="Arial"/>
                <a:cs typeface="Arial"/>
              </a:rPr>
              <a:t>Base: asked to all establishments in the EU-27</a:t>
            </a:r>
          </a:p>
        </p:txBody>
      </p:sp>
    </p:spTree>
    <p:extLst>
      <p:ext uri="{BB962C8B-B14F-4D97-AF65-F5344CB8AC3E}">
        <p14:creationId xmlns:p14="http://schemas.microsoft.com/office/powerpoint/2010/main" val="2592559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6A0348-C394-9737-7C0E-62DBD71496DA}"/>
            </a:ext>
          </a:extLst>
        </p:cNvPr>
        <p:cNvGrpSpPr/>
        <p:nvPr/>
      </p:nvGrpSpPr>
      <p:grpSpPr>
        <a:xfrm>
          <a:off x="0" y="0"/>
          <a:ext cx="0" cy="0"/>
          <a:chOff x="0" y="0"/>
          <a:chExt cx="0" cy="0"/>
        </a:xfrm>
      </p:grpSpPr>
      <p:sp>
        <p:nvSpPr>
          <p:cNvPr id="2" name="object 3">
            <a:extLst>
              <a:ext uri="{FF2B5EF4-FFF2-40B4-BE49-F238E27FC236}">
                <a16:creationId xmlns:a16="http://schemas.microsoft.com/office/drawing/2014/main" id="{056D5725-C0BE-39E5-6112-8CD80F3EB3D2}"/>
              </a:ext>
            </a:extLst>
          </p:cNvPr>
          <p:cNvSpPr txBox="1">
            <a:spLocks noGrp="1"/>
          </p:cNvSpPr>
          <p:nvPr>
            <p:ph type="title"/>
          </p:nvPr>
        </p:nvSpPr>
        <p:spPr>
          <a:xfrm>
            <a:off x="251521" y="42759"/>
            <a:ext cx="8568951" cy="584775"/>
          </a:xfrm>
          <a:prstGeom prst="rect">
            <a:avLst/>
          </a:prstGeom>
        </p:spPr>
        <p:txBody>
          <a:bodyPr vert="horz" lIns="91440" tIns="45720" rIns="91440" bIns="45720" rtlCol="0" anchor="ctr">
            <a:noAutofit/>
          </a:bodyPr>
          <a:lstStyle/>
          <a:p>
            <a:r>
              <a:rPr lang="en-GB" spc="-25" noProof="0" dirty="0"/>
              <a:t>Complexity of legal obligations as major difficulty addressing OSH, by country</a:t>
            </a:r>
            <a:br>
              <a:rPr lang="en-GB" spc="-25" noProof="0" dirty="0"/>
            </a:br>
            <a:r>
              <a:rPr lang="en-GB" sz="1600" spc="-25" dirty="0"/>
              <a:t>% share of</a:t>
            </a:r>
            <a:r>
              <a:rPr lang="en-GB" sz="1600" spc="-25" noProof="0" dirty="0"/>
              <a:t> workplaces (2024)</a:t>
            </a:r>
          </a:p>
        </p:txBody>
      </p:sp>
      <p:sp>
        <p:nvSpPr>
          <p:cNvPr id="3" name="object 4">
            <a:extLst>
              <a:ext uri="{FF2B5EF4-FFF2-40B4-BE49-F238E27FC236}">
                <a16:creationId xmlns:a16="http://schemas.microsoft.com/office/drawing/2014/main" id="{DA79736D-FDF8-C1A6-C49A-C113752E5826}"/>
              </a:ext>
            </a:extLst>
          </p:cNvPr>
          <p:cNvSpPr txBox="1"/>
          <p:nvPr/>
        </p:nvSpPr>
        <p:spPr>
          <a:xfrm>
            <a:off x="569075" y="801117"/>
            <a:ext cx="7238378" cy="474489"/>
          </a:xfrm>
          <a:prstGeom prst="rect">
            <a:avLst/>
          </a:prstGeom>
        </p:spPr>
        <p:txBody>
          <a:bodyPr vert="horz" wrap="square" lIns="0" tIns="12700" rIns="0" bIns="0" rtlCol="0">
            <a:spAutoFit/>
          </a:bodyPr>
          <a:lstStyle/>
          <a:p>
            <a:pPr marL="12700" marR="5080" algn="just">
              <a:lnSpc>
                <a:spcPct val="100000"/>
              </a:lnSpc>
              <a:spcBef>
                <a:spcPts val="100"/>
              </a:spcBef>
            </a:pPr>
            <a:r>
              <a:rPr lang="en-GB" sz="1000" noProof="0" dirty="0">
                <a:latin typeface="Arial"/>
                <a:cs typeface="Arial"/>
              </a:rPr>
              <a:t>Despite</a:t>
            </a:r>
            <a:r>
              <a:rPr lang="en-GB" sz="1000" spc="35" noProof="0" dirty="0">
                <a:latin typeface="Arial"/>
                <a:cs typeface="Arial"/>
              </a:rPr>
              <a:t> </a:t>
            </a:r>
            <a:r>
              <a:rPr lang="en-GB" sz="1000" noProof="0" dirty="0">
                <a:latin typeface="Arial"/>
                <a:cs typeface="Arial"/>
              </a:rPr>
              <a:t>a</a:t>
            </a:r>
            <a:r>
              <a:rPr lang="en-GB" sz="1000" spc="35" noProof="0" dirty="0">
                <a:latin typeface="Arial"/>
                <a:cs typeface="Arial"/>
              </a:rPr>
              <a:t> </a:t>
            </a:r>
            <a:r>
              <a:rPr lang="en-GB" sz="1000" noProof="0" dirty="0">
                <a:latin typeface="Arial"/>
                <a:cs typeface="Arial"/>
              </a:rPr>
              <a:t>common</a:t>
            </a:r>
            <a:r>
              <a:rPr lang="en-GB" sz="1000" spc="40" noProof="0" dirty="0">
                <a:latin typeface="Arial"/>
                <a:cs typeface="Arial"/>
              </a:rPr>
              <a:t> </a:t>
            </a:r>
            <a:r>
              <a:rPr lang="en-GB" sz="1000" noProof="0" dirty="0">
                <a:latin typeface="Arial"/>
                <a:cs typeface="Arial"/>
              </a:rPr>
              <a:t>EU</a:t>
            </a:r>
            <a:r>
              <a:rPr lang="en-GB" sz="1000" spc="35" noProof="0" dirty="0">
                <a:latin typeface="Arial"/>
                <a:cs typeface="Arial"/>
              </a:rPr>
              <a:t> </a:t>
            </a:r>
            <a:r>
              <a:rPr lang="en-GB" sz="1000" noProof="0" dirty="0">
                <a:latin typeface="Arial"/>
                <a:cs typeface="Arial"/>
              </a:rPr>
              <a:t>OSH</a:t>
            </a:r>
            <a:r>
              <a:rPr lang="en-GB" sz="1000" spc="35" noProof="0" dirty="0">
                <a:latin typeface="Arial"/>
                <a:cs typeface="Arial"/>
              </a:rPr>
              <a:t> </a:t>
            </a:r>
            <a:r>
              <a:rPr lang="en-GB" sz="1000" noProof="0" dirty="0">
                <a:latin typeface="Arial"/>
                <a:cs typeface="Arial"/>
              </a:rPr>
              <a:t>Framework</a:t>
            </a:r>
            <a:r>
              <a:rPr lang="en-GB" sz="1000" spc="40" noProof="0" dirty="0">
                <a:latin typeface="Arial"/>
                <a:cs typeface="Arial"/>
              </a:rPr>
              <a:t> </a:t>
            </a:r>
            <a:r>
              <a:rPr lang="en-GB" sz="1000" noProof="0" dirty="0">
                <a:latin typeface="Arial"/>
                <a:cs typeface="Arial"/>
              </a:rPr>
              <a:t>Directive,</a:t>
            </a:r>
            <a:r>
              <a:rPr lang="en-GB" sz="1000" spc="35" noProof="0" dirty="0">
                <a:latin typeface="Arial"/>
                <a:cs typeface="Arial"/>
              </a:rPr>
              <a:t> </a:t>
            </a:r>
            <a:r>
              <a:rPr lang="en-GB" sz="1000" noProof="0" dirty="0">
                <a:latin typeface="Arial"/>
                <a:cs typeface="Arial"/>
              </a:rPr>
              <a:t>perceptions</a:t>
            </a:r>
            <a:r>
              <a:rPr lang="en-GB" sz="1000" spc="40" noProof="0" dirty="0">
                <a:latin typeface="Arial"/>
                <a:cs typeface="Arial"/>
              </a:rPr>
              <a:t> </a:t>
            </a:r>
            <a:r>
              <a:rPr lang="en-GB" sz="1000" noProof="0" dirty="0">
                <a:latin typeface="Arial"/>
                <a:cs typeface="Arial"/>
              </a:rPr>
              <a:t>of</a:t>
            </a:r>
            <a:r>
              <a:rPr lang="en-GB" sz="1000" spc="40" noProof="0" dirty="0">
                <a:latin typeface="Arial"/>
                <a:cs typeface="Arial"/>
              </a:rPr>
              <a:t> </a:t>
            </a:r>
            <a:r>
              <a:rPr lang="en-GB" sz="1000" noProof="0" dirty="0">
                <a:latin typeface="Arial"/>
                <a:cs typeface="Arial"/>
              </a:rPr>
              <a:t>OSH</a:t>
            </a:r>
            <a:r>
              <a:rPr lang="en-GB" sz="1000" spc="35" noProof="0" dirty="0">
                <a:latin typeface="Arial"/>
                <a:cs typeface="Arial"/>
              </a:rPr>
              <a:t> </a:t>
            </a:r>
            <a:r>
              <a:rPr lang="en-GB" sz="1000" noProof="0" dirty="0">
                <a:latin typeface="Arial"/>
                <a:cs typeface="Arial"/>
              </a:rPr>
              <a:t>legislation</a:t>
            </a:r>
            <a:r>
              <a:rPr lang="en-GB" sz="1000" spc="45" noProof="0" dirty="0">
                <a:latin typeface="Arial"/>
                <a:cs typeface="Arial"/>
              </a:rPr>
              <a:t> </a:t>
            </a:r>
            <a:r>
              <a:rPr lang="en-GB" sz="1000" noProof="0" dirty="0">
                <a:latin typeface="Arial"/>
                <a:cs typeface="Arial"/>
              </a:rPr>
              <a:t>complexity</a:t>
            </a:r>
            <a:r>
              <a:rPr lang="en-GB" sz="1000" spc="35" noProof="0" dirty="0">
                <a:latin typeface="Arial"/>
                <a:cs typeface="Arial"/>
              </a:rPr>
              <a:t> </a:t>
            </a:r>
            <a:r>
              <a:rPr lang="en-GB" sz="1000" noProof="0" dirty="0">
                <a:latin typeface="Arial"/>
                <a:cs typeface="Arial"/>
              </a:rPr>
              <a:t>vary</a:t>
            </a:r>
            <a:r>
              <a:rPr lang="en-GB" sz="1000" spc="35" noProof="0" dirty="0">
                <a:latin typeface="Arial"/>
                <a:cs typeface="Arial"/>
              </a:rPr>
              <a:t> </a:t>
            </a:r>
            <a:r>
              <a:rPr lang="en-GB" sz="1000" noProof="0" dirty="0">
                <a:latin typeface="Arial"/>
                <a:cs typeface="Arial"/>
              </a:rPr>
              <a:t>widely</a:t>
            </a:r>
            <a:r>
              <a:rPr lang="en-GB" sz="1000" spc="45" noProof="0" dirty="0">
                <a:latin typeface="Arial"/>
                <a:cs typeface="Arial"/>
              </a:rPr>
              <a:t> </a:t>
            </a:r>
            <a:r>
              <a:rPr lang="en-GB" sz="1000" noProof="0" dirty="0">
                <a:latin typeface="Arial"/>
                <a:cs typeface="Arial"/>
              </a:rPr>
              <a:t>across</a:t>
            </a:r>
            <a:r>
              <a:rPr lang="en-GB" sz="1000" spc="35" noProof="0" dirty="0">
                <a:latin typeface="Arial"/>
                <a:cs typeface="Arial"/>
              </a:rPr>
              <a:t> </a:t>
            </a:r>
            <a:r>
              <a:rPr lang="en-GB" sz="1000" spc="-10" noProof="0" dirty="0">
                <a:latin typeface="Arial"/>
                <a:cs typeface="Arial"/>
              </a:rPr>
              <a:t>countries. </a:t>
            </a:r>
            <a:r>
              <a:rPr lang="en-GB" sz="1000" noProof="0" dirty="0">
                <a:latin typeface="Arial"/>
                <a:cs typeface="Arial"/>
              </a:rPr>
              <a:t>National</a:t>
            </a:r>
            <a:r>
              <a:rPr lang="en-GB" sz="1000" spc="-15" noProof="0" dirty="0">
                <a:latin typeface="Arial"/>
                <a:cs typeface="Arial"/>
              </a:rPr>
              <a:t> </a:t>
            </a:r>
            <a:r>
              <a:rPr lang="en-GB" sz="1000" noProof="0" dirty="0">
                <a:latin typeface="Arial"/>
                <a:cs typeface="Arial"/>
              </a:rPr>
              <a:t>differences</a:t>
            </a:r>
            <a:r>
              <a:rPr lang="en-GB" sz="1000" spc="-15" noProof="0" dirty="0">
                <a:latin typeface="Arial"/>
                <a:cs typeface="Arial"/>
              </a:rPr>
              <a:t> </a:t>
            </a:r>
            <a:r>
              <a:rPr lang="en-GB" sz="1000" noProof="0" dirty="0">
                <a:latin typeface="Arial"/>
                <a:cs typeface="Arial"/>
              </a:rPr>
              <a:t>in</a:t>
            </a:r>
            <a:r>
              <a:rPr lang="en-GB" sz="1000" spc="-10" noProof="0" dirty="0">
                <a:latin typeface="Arial"/>
                <a:cs typeface="Arial"/>
              </a:rPr>
              <a:t> </a:t>
            </a:r>
            <a:r>
              <a:rPr lang="en-GB" sz="1000" noProof="0" dirty="0">
                <a:latin typeface="Arial"/>
                <a:cs typeface="Arial"/>
              </a:rPr>
              <a:t>OSH</a:t>
            </a:r>
            <a:r>
              <a:rPr lang="en-GB" sz="1000" spc="-15" noProof="0" dirty="0">
                <a:latin typeface="Arial"/>
                <a:cs typeface="Arial"/>
              </a:rPr>
              <a:t> </a:t>
            </a:r>
            <a:r>
              <a:rPr lang="en-GB" sz="1000" noProof="0" dirty="0">
                <a:latin typeface="Arial"/>
                <a:cs typeface="Arial"/>
              </a:rPr>
              <a:t>management</a:t>
            </a:r>
            <a:r>
              <a:rPr lang="en-GB" sz="1000" spc="-10" noProof="0" dirty="0">
                <a:latin typeface="Arial"/>
                <a:cs typeface="Arial"/>
              </a:rPr>
              <a:t> </a:t>
            </a:r>
            <a:r>
              <a:rPr lang="en-GB" sz="1000" noProof="0" dirty="0">
                <a:latin typeface="Arial"/>
                <a:cs typeface="Arial"/>
              </a:rPr>
              <a:t>reveal</a:t>
            </a:r>
            <a:r>
              <a:rPr lang="en-GB" sz="1000" spc="-15" noProof="0" dirty="0">
                <a:latin typeface="Arial"/>
                <a:cs typeface="Arial"/>
              </a:rPr>
              <a:t> </a:t>
            </a:r>
            <a:r>
              <a:rPr lang="en-GB" sz="1000" noProof="0" dirty="0">
                <a:latin typeface="Arial"/>
                <a:cs typeface="Arial"/>
              </a:rPr>
              <a:t>diverse</a:t>
            </a:r>
            <a:r>
              <a:rPr lang="en-GB" sz="1000" spc="-10" noProof="0" dirty="0">
                <a:latin typeface="Arial"/>
                <a:cs typeface="Arial"/>
              </a:rPr>
              <a:t> </a:t>
            </a:r>
            <a:r>
              <a:rPr lang="en-GB" sz="1000" noProof="0" dirty="0">
                <a:latin typeface="Arial"/>
                <a:cs typeface="Arial"/>
              </a:rPr>
              <a:t>challenges</a:t>
            </a:r>
            <a:r>
              <a:rPr lang="en-GB" sz="1000" spc="-15" noProof="0" dirty="0">
                <a:latin typeface="Arial"/>
                <a:cs typeface="Arial"/>
              </a:rPr>
              <a:t> </a:t>
            </a:r>
            <a:r>
              <a:rPr lang="en-GB" sz="1000" noProof="0" dirty="0">
                <a:latin typeface="Arial"/>
                <a:cs typeface="Arial"/>
              </a:rPr>
              <a:t>across</a:t>
            </a:r>
            <a:r>
              <a:rPr lang="en-GB" sz="1000" spc="-10" noProof="0" dirty="0">
                <a:latin typeface="Arial"/>
                <a:cs typeface="Arial"/>
              </a:rPr>
              <a:t> </a:t>
            </a:r>
            <a:r>
              <a:rPr lang="en-GB" sz="1000" noProof="0" dirty="0">
                <a:latin typeface="Arial"/>
                <a:cs typeface="Arial"/>
              </a:rPr>
              <a:t>the</a:t>
            </a:r>
            <a:r>
              <a:rPr lang="en-GB" sz="1000" spc="-15" noProof="0" dirty="0">
                <a:latin typeface="Arial"/>
                <a:cs typeface="Arial"/>
              </a:rPr>
              <a:t> </a:t>
            </a:r>
            <a:r>
              <a:rPr lang="en-GB" sz="1000" noProof="0" dirty="0">
                <a:latin typeface="Arial"/>
                <a:cs typeface="Arial"/>
              </a:rPr>
              <a:t>EU-27.</a:t>
            </a:r>
            <a:r>
              <a:rPr lang="en-GB" sz="1000" spc="-10" noProof="0" dirty="0">
                <a:latin typeface="Arial"/>
                <a:cs typeface="Arial"/>
              </a:rPr>
              <a:t> </a:t>
            </a:r>
            <a:r>
              <a:rPr lang="en-GB" sz="1000" noProof="0" dirty="0">
                <a:latin typeface="Arial"/>
                <a:cs typeface="Arial"/>
              </a:rPr>
              <a:t>In</a:t>
            </a:r>
            <a:r>
              <a:rPr lang="en-GB" sz="1000" spc="-15" noProof="0" dirty="0">
                <a:latin typeface="Arial"/>
                <a:cs typeface="Arial"/>
              </a:rPr>
              <a:t> </a:t>
            </a:r>
            <a:r>
              <a:rPr lang="en-GB" sz="1000" noProof="0" dirty="0">
                <a:latin typeface="Arial"/>
                <a:cs typeface="Arial"/>
              </a:rPr>
              <a:t>2024,</a:t>
            </a:r>
            <a:r>
              <a:rPr lang="en-GB" sz="1000" spc="-10" noProof="0" dirty="0">
                <a:latin typeface="Arial"/>
                <a:cs typeface="Arial"/>
              </a:rPr>
              <a:t> </a:t>
            </a:r>
            <a:r>
              <a:rPr lang="en-GB" sz="1000" noProof="0" dirty="0">
                <a:latin typeface="Arial"/>
                <a:cs typeface="Arial"/>
              </a:rPr>
              <a:t>legal</a:t>
            </a:r>
            <a:r>
              <a:rPr lang="en-GB" sz="1000" spc="-15" noProof="0" dirty="0">
                <a:latin typeface="Arial"/>
                <a:cs typeface="Arial"/>
              </a:rPr>
              <a:t> </a:t>
            </a:r>
            <a:r>
              <a:rPr lang="en-GB" sz="1000" noProof="0" dirty="0">
                <a:latin typeface="Arial"/>
                <a:cs typeface="Arial"/>
              </a:rPr>
              <a:t>obligations</a:t>
            </a:r>
            <a:r>
              <a:rPr lang="en-GB" sz="1000" spc="-10" noProof="0" dirty="0">
                <a:latin typeface="Arial"/>
                <a:cs typeface="Arial"/>
              </a:rPr>
              <a:t> </a:t>
            </a:r>
            <a:r>
              <a:rPr lang="en-GB" sz="1000" spc="-25" noProof="0" dirty="0">
                <a:latin typeface="Arial"/>
                <a:cs typeface="Arial"/>
              </a:rPr>
              <a:t>are </a:t>
            </a:r>
            <a:r>
              <a:rPr lang="en-GB" sz="1000" spc="-5" noProof="0" dirty="0">
                <a:latin typeface="Arial"/>
                <a:cs typeface="Arial"/>
              </a:rPr>
              <a:t>perceived to be a </a:t>
            </a:r>
            <a:r>
              <a:rPr lang="en-GB" sz="1000" noProof="0" dirty="0">
                <a:latin typeface="Arial"/>
                <a:cs typeface="Arial"/>
              </a:rPr>
              <a:t>major</a:t>
            </a:r>
            <a:r>
              <a:rPr lang="en-GB" sz="1000" spc="-5" noProof="0" dirty="0">
                <a:latin typeface="Arial"/>
                <a:cs typeface="Arial"/>
              </a:rPr>
              <a:t> </a:t>
            </a:r>
            <a:r>
              <a:rPr lang="en-GB" sz="1000" noProof="0" dirty="0">
                <a:latin typeface="Arial"/>
                <a:cs typeface="Arial"/>
              </a:rPr>
              <a:t>hurdle</a:t>
            </a:r>
            <a:r>
              <a:rPr lang="en-GB" sz="1000" spc="-5" noProof="0" dirty="0">
                <a:latin typeface="Arial"/>
                <a:cs typeface="Arial"/>
              </a:rPr>
              <a:t> </a:t>
            </a:r>
            <a:r>
              <a:rPr lang="en-GB" sz="1000" noProof="0" dirty="0">
                <a:latin typeface="Arial"/>
                <a:cs typeface="Arial"/>
              </a:rPr>
              <a:t>for</a:t>
            </a:r>
            <a:r>
              <a:rPr lang="en-GB" sz="1000" spc="-5" noProof="0" dirty="0">
                <a:latin typeface="Arial"/>
                <a:cs typeface="Arial"/>
              </a:rPr>
              <a:t> </a:t>
            </a:r>
            <a:r>
              <a:rPr lang="en-GB" sz="1000" noProof="0" dirty="0">
                <a:latin typeface="Arial"/>
                <a:cs typeface="Arial"/>
              </a:rPr>
              <a:t>Belgium,</a:t>
            </a:r>
            <a:r>
              <a:rPr lang="en-GB" sz="1000" spc="-5" noProof="0" dirty="0">
                <a:latin typeface="Arial"/>
                <a:cs typeface="Arial"/>
              </a:rPr>
              <a:t> </a:t>
            </a:r>
            <a:r>
              <a:rPr lang="en-GB" sz="1000" spc="-10" noProof="0" dirty="0">
                <a:latin typeface="Arial"/>
                <a:cs typeface="Arial"/>
              </a:rPr>
              <a:t>Italy,</a:t>
            </a:r>
            <a:r>
              <a:rPr lang="en-GB" sz="1000" spc="-5" noProof="0" dirty="0">
                <a:latin typeface="Arial"/>
                <a:cs typeface="Arial"/>
              </a:rPr>
              <a:t> </a:t>
            </a:r>
            <a:r>
              <a:rPr lang="en-GB" sz="1000" noProof="0" dirty="0">
                <a:latin typeface="Arial"/>
                <a:cs typeface="Arial"/>
              </a:rPr>
              <a:t>and the</a:t>
            </a:r>
            <a:r>
              <a:rPr lang="en-GB" sz="1000" spc="-5" noProof="0" dirty="0">
                <a:latin typeface="Arial"/>
                <a:cs typeface="Arial"/>
              </a:rPr>
              <a:t> </a:t>
            </a:r>
            <a:r>
              <a:rPr lang="en-GB" sz="1000" noProof="0" dirty="0">
                <a:latin typeface="Arial"/>
                <a:cs typeface="Arial"/>
              </a:rPr>
              <a:t>Netherlands,</a:t>
            </a:r>
            <a:r>
              <a:rPr lang="en-GB" sz="1000" spc="-5" noProof="0" dirty="0">
                <a:latin typeface="Arial"/>
                <a:cs typeface="Arial"/>
              </a:rPr>
              <a:t> </a:t>
            </a:r>
            <a:r>
              <a:rPr lang="en-GB" sz="1000" noProof="0" dirty="0">
                <a:latin typeface="Arial"/>
                <a:cs typeface="Arial"/>
              </a:rPr>
              <a:t>while</a:t>
            </a:r>
            <a:r>
              <a:rPr lang="en-GB" sz="1000" spc="-5" noProof="0" dirty="0">
                <a:latin typeface="Arial"/>
                <a:cs typeface="Arial"/>
              </a:rPr>
              <a:t> </a:t>
            </a:r>
            <a:r>
              <a:rPr lang="en-GB" sz="1000" noProof="0" dirty="0">
                <a:latin typeface="Arial"/>
                <a:cs typeface="Arial"/>
              </a:rPr>
              <a:t>Malta,</a:t>
            </a:r>
            <a:r>
              <a:rPr lang="en-GB" sz="1000" spc="-5" noProof="0" dirty="0">
                <a:latin typeface="Arial"/>
                <a:cs typeface="Arial"/>
              </a:rPr>
              <a:t> </a:t>
            </a:r>
            <a:r>
              <a:rPr lang="en-GB" sz="1000" noProof="0" dirty="0">
                <a:latin typeface="Arial"/>
                <a:cs typeface="Arial"/>
              </a:rPr>
              <a:t>Finland,</a:t>
            </a:r>
            <a:r>
              <a:rPr lang="en-GB" sz="1000" spc="-5" noProof="0" dirty="0">
                <a:latin typeface="Arial"/>
                <a:cs typeface="Arial"/>
              </a:rPr>
              <a:t> </a:t>
            </a:r>
            <a:r>
              <a:rPr lang="en-GB" sz="1000" noProof="0" dirty="0">
                <a:latin typeface="Arial"/>
                <a:cs typeface="Arial"/>
              </a:rPr>
              <a:t>and Lithuania</a:t>
            </a:r>
            <a:r>
              <a:rPr lang="en-GB" sz="1000" spc="-5" noProof="0" dirty="0">
                <a:latin typeface="Arial"/>
                <a:cs typeface="Arial"/>
              </a:rPr>
              <a:t> </a:t>
            </a:r>
            <a:r>
              <a:rPr lang="en-GB" sz="1000" noProof="0" dirty="0">
                <a:latin typeface="Arial"/>
                <a:cs typeface="Arial"/>
              </a:rPr>
              <a:t>report</a:t>
            </a:r>
            <a:r>
              <a:rPr lang="en-GB" sz="1000" spc="-5" noProof="0" dirty="0">
                <a:latin typeface="Arial"/>
                <a:cs typeface="Arial"/>
              </a:rPr>
              <a:t> </a:t>
            </a:r>
            <a:r>
              <a:rPr lang="en-GB" sz="1000" noProof="0" dirty="0">
                <a:latin typeface="Arial"/>
                <a:cs typeface="Arial"/>
              </a:rPr>
              <a:t>the</a:t>
            </a:r>
            <a:r>
              <a:rPr lang="en-GB" sz="1000" spc="-5" noProof="0" dirty="0">
                <a:latin typeface="Arial"/>
                <a:cs typeface="Arial"/>
              </a:rPr>
              <a:t> </a:t>
            </a:r>
            <a:r>
              <a:rPr lang="en-GB" sz="1000" noProof="0" dirty="0">
                <a:latin typeface="Arial"/>
                <a:cs typeface="Arial"/>
              </a:rPr>
              <a:t>least</a:t>
            </a:r>
            <a:r>
              <a:rPr lang="en-GB" sz="1000" spc="-5" noProof="0" dirty="0">
                <a:latin typeface="Arial"/>
                <a:cs typeface="Arial"/>
              </a:rPr>
              <a:t> </a:t>
            </a:r>
            <a:r>
              <a:rPr lang="en-GB" sz="1000" spc="-10" noProof="0" dirty="0">
                <a:latin typeface="Arial"/>
                <a:cs typeface="Arial"/>
              </a:rPr>
              <a:t>concerns.</a:t>
            </a:r>
            <a:endParaRPr lang="en-GB" sz="1000" noProof="0" dirty="0">
              <a:latin typeface="Arial"/>
              <a:cs typeface="Arial"/>
            </a:endParaRPr>
          </a:p>
        </p:txBody>
      </p:sp>
      <p:graphicFrame>
        <p:nvGraphicFramePr>
          <p:cNvPr id="47" name="object 48">
            <a:extLst>
              <a:ext uri="{FF2B5EF4-FFF2-40B4-BE49-F238E27FC236}">
                <a16:creationId xmlns:a16="http://schemas.microsoft.com/office/drawing/2014/main" id="{715D4CE7-595D-A274-90AE-483FB40528FC}"/>
              </a:ext>
            </a:extLst>
          </p:cNvPr>
          <p:cNvGraphicFramePr>
            <a:graphicFrameLocks noGrp="1"/>
          </p:cNvGraphicFramePr>
          <p:nvPr>
            <p:extLst>
              <p:ext uri="{D42A27DB-BD31-4B8C-83A1-F6EECF244321}">
                <p14:modId xmlns:p14="http://schemas.microsoft.com/office/powerpoint/2010/main" val="2706937358"/>
              </p:ext>
            </p:extLst>
          </p:nvPr>
        </p:nvGraphicFramePr>
        <p:xfrm>
          <a:off x="6561046" y="2813282"/>
          <a:ext cx="1955452" cy="1414652"/>
        </p:xfrm>
        <a:graphic>
          <a:graphicData uri="http://schemas.openxmlformats.org/drawingml/2006/table">
            <a:tbl>
              <a:tblPr firstRow="1" bandRow="1">
                <a:tableStyleId>{2D5ABB26-0587-4C30-8999-92F81FD0307C}</a:tableStyleId>
              </a:tblPr>
              <a:tblGrid>
                <a:gridCol w="748682">
                  <a:extLst>
                    <a:ext uri="{9D8B030D-6E8A-4147-A177-3AD203B41FA5}">
                      <a16:colId xmlns:a16="http://schemas.microsoft.com/office/drawing/2014/main" val="20000"/>
                    </a:ext>
                  </a:extLst>
                </a:gridCol>
                <a:gridCol w="402257">
                  <a:extLst>
                    <a:ext uri="{9D8B030D-6E8A-4147-A177-3AD203B41FA5}">
                      <a16:colId xmlns:a16="http://schemas.microsoft.com/office/drawing/2014/main" val="20001"/>
                    </a:ext>
                  </a:extLst>
                </a:gridCol>
                <a:gridCol w="402256">
                  <a:extLst>
                    <a:ext uri="{9D8B030D-6E8A-4147-A177-3AD203B41FA5}">
                      <a16:colId xmlns:a16="http://schemas.microsoft.com/office/drawing/2014/main" val="20002"/>
                    </a:ext>
                  </a:extLst>
                </a:gridCol>
                <a:gridCol w="402257">
                  <a:extLst>
                    <a:ext uri="{9D8B030D-6E8A-4147-A177-3AD203B41FA5}">
                      <a16:colId xmlns:a16="http://schemas.microsoft.com/office/drawing/2014/main" val="20003"/>
                    </a:ext>
                  </a:extLst>
                </a:gridCol>
              </a:tblGrid>
              <a:tr h="214298">
                <a:tc>
                  <a:txBody>
                    <a:bodyPr/>
                    <a:lstStyle/>
                    <a:p>
                      <a:pPr>
                        <a:lnSpc>
                          <a:spcPct val="100000"/>
                        </a:lnSpc>
                      </a:pPr>
                      <a:endParaRPr lang="en-GB" sz="900" noProof="0" dirty="0">
                        <a:solidFill>
                          <a:schemeClr val="tx1"/>
                        </a:solidFill>
                        <a:latin typeface="Times New Roman"/>
                        <a:cs typeface="Times New Roman"/>
                      </a:endParaRPr>
                    </a:p>
                  </a:txBody>
                  <a:tcPr marL="0" marR="0" marT="0" marB="0">
                    <a:lnL w="3175">
                      <a:solidFill>
                        <a:srgbClr val="515151"/>
                      </a:solidFill>
                      <a:prstDash val="solid"/>
                    </a:lnL>
                    <a:lnR w="3175">
                      <a:solidFill>
                        <a:srgbClr val="515151"/>
                      </a:solidFill>
                      <a:prstDash val="solid"/>
                    </a:lnR>
                    <a:lnT w="3175">
                      <a:solidFill>
                        <a:srgbClr val="515151"/>
                      </a:solidFill>
                      <a:prstDash val="solid"/>
                    </a:lnT>
                    <a:lnB w="3175" cap="flat" cmpd="sng" algn="ctr">
                      <a:solidFill>
                        <a:srgbClr val="515151"/>
                      </a:solidFill>
                      <a:prstDash val="solid"/>
                      <a:round/>
                      <a:headEnd type="none" w="med" len="med"/>
                      <a:tailEnd type="none" w="med" len="med"/>
                    </a:lnB>
                    <a:solidFill>
                      <a:srgbClr val="F6A500"/>
                    </a:solidFill>
                  </a:tcPr>
                </a:tc>
                <a:tc>
                  <a:txBody>
                    <a:bodyPr/>
                    <a:lstStyle/>
                    <a:p>
                      <a:pPr marL="2540" algn="ctr">
                        <a:lnSpc>
                          <a:spcPct val="100000"/>
                        </a:lnSpc>
                        <a:spcBef>
                          <a:spcPts val="309"/>
                        </a:spcBef>
                      </a:pPr>
                      <a:r>
                        <a:rPr lang="en-GB" sz="700" b="1" spc="-20" noProof="0" dirty="0">
                          <a:solidFill>
                            <a:schemeClr val="tx1"/>
                          </a:solidFill>
                          <a:latin typeface="Arial"/>
                          <a:cs typeface="Arial"/>
                        </a:rPr>
                        <a:t>2014</a:t>
                      </a:r>
                      <a:endParaRPr lang="en-GB" sz="700" noProof="0" dirty="0">
                        <a:solidFill>
                          <a:schemeClr val="tx1"/>
                        </a:solidFill>
                        <a:latin typeface="Arial"/>
                        <a:cs typeface="Arial"/>
                      </a:endParaRPr>
                    </a:p>
                  </a:txBody>
                  <a:tcPr marL="0" marR="0" marT="39369" marB="0">
                    <a:lnL w="3175">
                      <a:solidFill>
                        <a:srgbClr val="515151"/>
                      </a:solidFill>
                      <a:prstDash val="solid"/>
                    </a:lnL>
                    <a:lnR w="3175">
                      <a:solidFill>
                        <a:srgbClr val="515151"/>
                      </a:solidFill>
                      <a:prstDash val="solid"/>
                    </a:lnR>
                    <a:lnT w="3175">
                      <a:solidFill>
                        <a:srgbClr val="515151"/>
                      </a:solidFill>
                      <a:prstDash val="solid"/>
                    </a:lnT>
                    <a:lnB w="3175" cap="flat" cmpd="sng" algn="ctr">
                      <a:solidFill>
                        <a:srgbClr val="515151"/>
                      </a:solidFill>
                      <a:prstDash val="solid"/>
                      <a:round/>
                      <a:headEnd type="none" w="med" len="med"/>
                      <a:tailEnd type="none" w="med" len="med"/>
                    </a:lnB>
                    <a:solidFill>
                      <a:srgbClr val="F6A500"/>
                    </a:solidFill>
                  </a:tcPr>
                </a:tc>
                <a:tc>
                  <a:txBody>
                    <a:bodyPr/>
                    <a:lstStyle/>
                    <a:p>
                      <a:pPr marL="2540" algn="ctr">
                        <a:lnSpc>
                          <a:spcPct val="100000"/>
                        </a:lnSpc>
                        <a:spcBef>
                          <a:spcPts val="309"/>
                        </a:spcBef>
                      </a:pPr>
                      <a:r>
                        <a:rPr lang="en-GB" sz="700" b="1" spc="-20" noProof="0" dirty="0">
                          <a:solidFill>
                            <a:schemeClr val="tx1"/>
                          </a:solidFill>
                          <a:latin typeface="Arial"/>
                          <a:cs typeface="Arial"/>
                        </a:rPr>
                        <a:t>2019</a:t>
                      </a:r>
                      <a:endParaRPr lang="en-GB" sz="700" noProof="0" dirty="0">
                        <a:solidFill>
                          <a:schemeClr val="tx1"/>
                        </a:solidFill>
                        <a:latin typeface="Arial"/>
                        <a:cs typeface="Arial"/>
                      </a:endParaRPr>
                    </a:p>
                  </a:txBody>
                  <a:tcPr marL="0" marR="0" marT="39369" marB="0">
                    <a:lnL w="3175">
                      <a:solidFill>
                        <a:srgbClr val="515151"/>
                      </a:solidFill>
                      <a:prstDash val="solid"/>
                    </a:lnL>
                    <a:lnR w="3175">
                      <a:solidFill>
                        <a:srgbClr val="515151"/>
                      </a:solidFill>
                      <a:prstDash val="solid"/>
                    </a:lnR>
                    <a:lnT w="3175">
                      <a:solidFill>
                        <a:srgbClr val="515151"/>
                      </a:solidFill>
                      <a:prstDash val="solid"/>
                    </a:lnT>
                    <a:lnB w="3175" cap="flat" cmpd="sng" algn="ctr">
                      <a:solidFill>
                        <a:srgbClr val="515151"/>
                      </a:solidFill>
                      <a:prstDash val="solid"/>
                      <a:round/>
                      <a:headEnd type="none" w="med" len="med"/>
                      <a:tailEnd type="none" w="med" len="med"/>
                    </a:lnB>
                    <a:solidFill>
                      <a:srgbClr val="F6A500"/>
                    </a:solidFill>
                  </a:tcPr>
                </a:tc>
                <a:tc>
                  <a:txBody>
                    <a:bodyPr/>
                    <a:lstStyle/>
                    <a:p>
                      <a:pPr marL="2540" algn="ctr">
                        <a:lnSpc>
                          <a:spcPct val="100000"/>
                        </a:lnSpc>
                        <a:spcBef>
                          <a:spcPts val="309"/>
                        </a:spcBef>
                      </a:pPr>
                      <a:r>
                        <a:rPr lang="en-GB" sz="700" b="1" spc="-20" noProof="0" dirty="0">
                          <a:solidFill>
                            <a:schemeClr val="tx1"/>
                          </a:solidFill>
                          <a:latin typeface="Arial"/>
                          <a:cs typeface="Arial"/>
                        </a:rPr>
                        <a:t>2024</a:t>
                      </a:r>
                      <a:endParaRPr lang="en-GB" sz="700" noProof="0" dirty="0">
                        <a:solidFill>
                          <a:schemeClr val="tx1"/>
                        </a:solidFill>
                        <a:latin typeface="Arial"/>
                        <a:cs typeface="Arial"/>
                      </a:endParaRPr>
                    </a:p>
                  </a:txBody>
                  <a:tcPr marL="0" marR="0" marT="39369" marB="0">
                    <a:lnL w="3175">
                      <a:solidFill>
                        <a:srgbClr val="515151"/>
                      </a:solidFill>
                      <a:prstDash val="solid"/>
                    </a:lnL>
                    <a:lnR w="3175">
                      <a:solidFill>
                        <a:srgbClr val="515151"/>
                      </a:solidFill>
                      <a:prstDash val="solid"/>
                    </a:lnR>
                    <a:lnT w="3175">
                      <a:solidFill>
                        <a:srgbClr val="515151"/>
                      </a:solidFill>
                      <a:prstDash val="solid"/>
                    </a:lnT>
                    <a:lnB w="3175" cap="flat" cmpd="sng" algn="ctr">
                      <a:solidFill>
                        <a:srgbClr val="515151"/>
                      </a:solidFill>
                      <a:prstDash val="solid"/>
                      <a:round/>
                      <a:headEnd type="none" w="med" len="med"/>
                      <a:tailEnd type="none" w="med" len="med"/>
                    </a:lnB>
                    <a:solidFill>
                      <a:srgbClr val="F6A500"/>
                    </a:solidFill>
                  </a:tcPr>
                </a:tc>
                <a:extLst>
                  <a:ext uri="{0D108BD9-81ED-4DB2-BD59-A6C34878D82A}">
                    <a16:rowId xmlns:a16="http://schemas.microsoft.com/office/drawing/2014/main" val="10000"/>
                  </a:ext>
                </a:extLst>
              </a:tr>
              <a:tr h="200059">
                <a:tc>
                  <a:txBody>
                    <a:bodyPr/>
                    <a:lstStyle/>
                    <a:p>
                      <a:pPr marL="41910">
                        <a:lnSpc>
                          <a:spcPct val="100000"/>
                        </a:lnSpc>
                        <a:spcBef>
                          <a:spcPts val="204"/>
                        </a:spcBef>
                      </a:pPr>
                      <a:r>
                        <a:rPr lang="en-GB" sz="800" b="1" spc="-10" noProof="0" dirty="0">
                          <a:solidFill>
                            <a:srgbClr val="00696C"/>
                          </a:solidFill>
                          <a:latin typeface="Arial"/>
                          <a:cs typeface="Arial"/>
                        </a:rPr>
                        <a:t>Italy</a:t>
                      </a:r>
                      <a:endParaRPr lang="en-GB" sz="800" noProof="0" dirty="0">
                        <a:solidFill>
                          <a:srgbClr val="00696C"/>
                        </a:solidFill>
                        <a:latin typeface="Arial"/>
                        <a:cs typeface="Arial"/>
                      </a:endParaRPr>
                    </a:p>
                  </a:txBody>
                  <a:tcPr marL="0" marR="0" marT="26034" marB="0">
                    <a:lnL w="3175">
                      <a:solidFill>
                        <a:srgbClr val="515151"/>
                      </a:solidFill>
                      <a:prstDash val="solid"/>
                    </a:lnL>
                    <a:lnR w="3175">
                      <a:solidFill>
                        <a:srgbClr val="515151"/>
                      </a:solidFill>
                      <a:prstDash val="solid"/>
                    </a:lnR>
                    <a:lnT w="3175">
                      <a:solidFill>
                        <a:srgbClr val="515151"/>
                      </a:solidFill>
                      <a:prstDash val="solid"/>
                    </a:lnT>
                    <a:lnB w="3175">
                      <a:solidFill>
                        <a:srgbClr val="515151"/>
                      </a:solidFill>
                      <a:prstDash val="solid"/>
                    </a:lnB>
                  </a:tcPr>
                </a:tc>
                <a:tc>
                  <a:txBody>
                    <a:bodyPr/>
                    <a:lstStyle/>
                    <a:p>
                      <a:pPr algn="ctr">
                        <a:lnSpc>
                          <a:spcPct val="100000"/>
                        </a:lnSpc>
                        <a:spcBef>
                          <a:spcPts val="204"/>
                        </a:spcBef>
                      </a:pPr>
                      <a:r>
                        <a:rPr lang="en-GB" sz="800" b="1" spc="-25" noProof="0" dirty="0">
                          <a:solidFill>
                            <a:srgbClr val="00696C"/>
                          </a:solidFill>
                          <a:latin typeface="Arial"/>
                          <a:cs typeface="Arial"/>
                        </a:rPr>
                        <a:t>67</a:t>
                      </a:r>
                      <a:endParaRPr lang="en-GB" sz="800" noProof="0" dirty="0">
                        <a:solidFill>
                          <a:srgbClr val="00696C"/>
                        </a:solidFill>
                        <a:latin typeface="Arial"/>
                        <a:cs typeface="Arial"/>
                      </a:endParaRPr>
                    </a:p>
                  </a:txBody>
                  <a:tcPr marL="0" marR="0" marT="26034" marB="0">
                    <a:lnL w="3175">
                      <a:solidFill>
                        <a:srgbClr val="515151"/>
                      </a:solidFill>
                      <a:prstDash val="solid"/>
                    </a:lnL>
                    <a:lnR w="3175">
                      <a:solidFill>
                        <a:srgbClr val="515151"/>
                      </a:solidFill>
                      <a:prstDash val="solid"/>
                    </a:lnR>
                    <a:lnT w="3175">
                      <a:solidFill>
                        <a:srgbClr val="515151"/>
                      </a:solidFill>
                      <a:prstDash val="solid"/>
                    </a:lnT>
                    <a:lnB w="3175">
                      <a:solidFill>
                        <a:srgbClr val="515151"/>
                      </a:solidFill>
                      <a:prstDash val="solid"/>
                    </a:lnB>
                  </a:tcPr>
                </a:tc>
                <a:tc>
                  <a:txBody>
                    <a:bodyPr/>
                    <a:lstStyle/>
                    <a:p>
                      <a:pPr algn="ctr">
                        <a:lnSpc>
                          <a:spcPct val="100000"/>
                        </a:lnSpc>
                        <a:spcBef>
                          <a:spcPts val="204"/>
                        </a:spcBef>
                      </a:pPr>
                      <a:r>
                        <a:rPr lang="en-GB" sz="800" b="1" spc="-25" noProof="0" dirty="0">
                          <a:solidFill>
                            <a:srgbClr val="00696C"/>
                          </a:solidFill>
                          <a:latin typeface="Arial"/>
                          <a:cs typeface="Arial"/>
                        </a:rPr>
                        <a:t>43</a:t>
                      </a:r>
                      <a:endParaRPr lang="en-GB" sz="800" noProof="0" dirty="0">
                        <a:solidFill>
                          <a:srgbClr val="00696C"/>
                        </a:solidFill>
                        <a:latin typeface="Arial"/>
                        <a:cs typeface="Arial"/>
                      </a:endParaRPr>
                    </a:p>
                  </a:txBody>
                  <a:tcPr marL="0" marR="0" marT="26034" marB="0">
                    <a:lnL w="3175">
                      <a:solidFill>
                        <a:srgbClr val="515151"/>
                      </a:solidFill>
                      <a:prstDash val="solid"/>
                    </a:lnL>
                    <a:lnR w="3175">
                      <a:solidFill>
                        <a:srgbClr val="515151"/>
                      </a:solidFill>
                      <a:prstDash val="solid"/>
                    </a:lnR>
                    <a:lnT w="3175">
                      <a:solidFill>
                        <a:srgbClr val="515151"/>
                      </a:solidFill>
                      <a:prstDash val="solid"/>
                    </a:lnT>
                    <a:lnB w="3175">
                      <a:solidFill>
                        <a:srgbClr val="515151"/>
                      </a:solidFill>
                      <a:prstDash val="solid"/>
                    </a:lnB>
                  </a:tcPr>
                </a:tc>
                <a:tc>
                  <a:txBody>
                    <a:bodyPr/>
                    <a:lstStyle/>
                    <a:p>
                      <a:pPr algn="ctr">
                        <a:lnSpc>
                          <a:spcPct val="100000"/>
                        </a:lnSpc>
                        <a:spcBef>
                          <a:spcPts val="204"/>
                        </a:spcBef>
                      </a:pPr>
                      <a:r>
                        <a:rPr lang="en-GB" sz="800" b="1" spc="-25" noProof="0" dirty="0">
                          <a:solidFill>
                            <a:srgbClr val="00696C"/>
                          </a:solidFill>
                          <a:latin typeface="Arial"/>
                          <a:cs typeface="Arial"/>
                        </a:rPr>
                        <a:t>48</a:t>
                      </a:r>
                      <a:endParaRPr lang="en-GB" sz="800" noProof="0" dirty="0">
                        <a:solidFill>
                          <a:srgbClr val="00696C"/>
                        </a:solidFill>
                        <a:latin typeface="Arial"/>
                        <a:cs typeface="Arial"/>
                      </a:endParaRPr>
                    </a:p>
                  </a:txBody>
                  <a:tcPr marL="0" marR="0" marT="26034" marB="0">
                    <a:lnL w="3175">
                      <a:solidFill>
                        <a:srgbClr val="515151"/>
                      </a:solidFill>
                      <a:prstDash val="solid"/>
                    </a:lnL>
                    <a:lnR w="3175">
                      <a:solidFill>
                        <a:srgbClr val="515151"/>
                      </a:solidFill>
                      <a:prstDash val="solid"/>
                    </a:lnR>
                    <a:lnT w="3175">
                      <a:solidFill>
                        <a:srgbClr val="515151"/>
                      </a:solidFill>
                      <a:prstDash val="solid"/>
                    </a:lnT>
                    <a:lnB w="3175">
                      <a:solidFill>
                        <a:srgbClr val="515151"/>
                      </a:solidFill>
                      <a:prstDash val="solid"/>
                    </a:lnB>
                  </a:tcPr>
                </a:tc>
                <a:extLst>
                  <a:ext uri="{0D108BD9-81ED-4DB2-BD59-A6C34878D82A}">
                    <a16:rowId xmlns:a16="http://schemas.microsoft.com/office/drawing/2014/main" val="10001"/>
                  </a:ext>
                </a:extLst>
              </a:tr>
              <a:tr h="200059">
                <a:tc>
                  <a:txBody>
                    <a:bodyPr/>
                    <a:lstStyle/>
                    <a:p>
                      <a:pPr marL="41910">
                        <a:lnSpc>
                          <a:spcPct val="100000"/>
                        </a:lnSpc>
                        <a:spcBef>
                          <a:spcPts val="204"/>
                        </a:spcBef>
                      </a:pPr>
                      <a:r>
                        <a:rPr lang="en-GB" sz="800" b="1" spc="-10" noProof="0" dirty="0">
                          <a:solidFill>
                            <a:srgbClr val="00696C"/>
                          </a:solidFill>
                          <a:latin typeface="Arial"/>
                          <a:cs typeface="Arial"/>
                        </a:rPr>
                        <a:t>Greece</a:t>
                      </a:r>
                      <a:endParaRPr lang="en-GB" sz="800" noProof="0" dirty="0">
                        <a:solidFill>
                          <a:srgbClr val="00696C"/>
                        </a:solidFill>
                        <a:latin typeface="Arial"/>
                        <a:cs typeface="Arial"/>
                      </a:endParaRPr>
                    </a:p>
                  </a:txBody>
                  <a:tcPr marL="0" marR="0" marT="26034" marB="0">
                    <a:lnL w="3175">
                      <a:solidFill>
                        <a:srgbClr val="515151"/>
                      </a:solidFill>
                      <a:prstDash val="solid"/>
                    </a:lnL>
                    <a:lnR w="3175">
                      <a:solidFill>
                        <a:srgbClr val="515151"/>
                      </a:solidFill>
                      <a:prstDash val="solid"/>
                    </a:lnR>
                    <a:lnT w="3175" cap="flat" cmpd="sng" algn="ctr">
                      <a:solidFill>
                        <a:srgbClr val="515151"/>
                      </a:solidFill>
                      <a:prstDash val="solid"/>
                      <a:round/>
                      <a:headEnd type="none" w="med" len="med"/>
                      <a:tailEnd type="none" w="med" len="med"/>
                    </a:lnT>
                    <a:lnB w="3175">
                      <a:solidFill>
                        <a:srgbClr val="515151"/>
                      </a:solidFill>
                      <a:prstDash val="solid"/>
                    </a:lnB>
                  </a:tcPr>
                </a:tc>
                <a:tc>
                  <a:txBody>
                    <a:bodyPr/>
                    <a:lstStyle/>
                    <a:p>
                      <a:pPr algn="ctr">
                        <a:lnSpc>
                          <a:spcPct val="100000"/>
                        </a:lnSpc>
                        <a:spcBef>
                          <a:spcPts val="204"/>
                        </a:spcBef>
                      </a:pPr>
                      <a:r>
                        <a:rPr lang="en-GB" sz="800" b="1" spc="-25" noProof="0" dirty="0">
                          <a:solidFill>
                            <a:srgbClr val="00696C"/>
                          </a:solidFill>
                          <a:latin typeface="Arial"/>
                          <a:cs typeface="Arial"/>
                        </a:rPr>
                        <a:t>54</a:t>
                      </a:r>
                      <a:endParaRPr lang="en-GB" sz="800" noProof="0" dirty="0">
                        <a:solidFill>
                          <a:srgbClr val="00696C"/>
                        </a:solidFill>
                        <a:latin typeface="Arial"/>
                        <a:cs typeface="Arial"/>
                      </a:endParaRPr>
                    </a:p>
                  </a:txBody>
                  <a:tcPr marL="0" marR="0" marT="26034" marB="0">
                    <a:lnL w="3175">
                      <a:solidFill>
                        <a:srgbClr val="515151"/>
                      </a:solidFill>
                      <a:prstDash val="solid"/>
                    </a:lnL>
                    <a:lnR w="3175">
                      <a:solidFill>
                        <a:srgbClr val="515151"/>
                      </a:solidFill>
                      <a:prstDash val="solid"/>
                    </a:lnR>
                    <a:lnT w="3175" cap="flat" cmpd="sng" algn="ctr">
                      <a:solidFill>
                        <a:srgbClr val="515151"/>
                      </a:solidFill>
                      <a:prstDash val="solid"/>
                      <a:round/>
                      <a:headEnd type="none" w="med" len="med"/>
                      <a:tailEnd type="none" w="med" len="med"/>
                    </a:lnT>
                    <a:lnB w="3175">
                      <a:solidFill>
                        <a:srgbClr val="515151"/>
                      </a:solidFill>
                      <a:prstDash val="solid"/>
                    </a:lnB>
                  </a:tcPr>
                </a:tc>
                <a:tc>
                  <a:txBody>
                    <a:bodyPr/>
                    <a:lstStyle/>
                    <a:p>
                      <a:pPr algn="ctr">
                        <a:lnSpc>
                          <a:spcPct val="100000"/>
                        </a:lnSpc>
                        <a:spcBef>
                          <a:spcPts val="204"/>
                        </a:spcBef>
                      </a:pPr>
                      <a:r>
                        <a:rPr lang="en-GB" sz="800" b="1" spc="-25" noProof="0" dirty="0">
                          <a:solidFill>
                            <a:srgbClr val="00696C"/>
                          </a:solidFill>
                          <a:latin typeface="Arial"/>
                          <a:cs typeface="Arial"/>
                        </a:rPr>
                        <a:t>46</a:t>
                      </a:r>
                      <a:endParaRPr lang="en-GB" sz="800" noProof="0" dirty="0">
                        <a:solidFill>
                          <a:srgbClr val="00696C"/>
                        </a:solidFill>
                        <a:latin typeface="Arial"/>
                        <a:cs typeface="Arial"/>
                      </a:endParaRPr>
                    </a:p>
                  </a:txBody>
                  <a:tcPr marL="0" marR="0" marT="26034" marB="0">
                    <a:lnL w="3175">
                      <a:solidFill>
                        <a:srgbClr val="515151"/>
                      </a:solidFill>
                      <a:prstDash val="solid"/>
                    </a:lnL>
                    <a:lnR w="3175">
                      <a:solidFill>
                        <a:srgbClr val="515151"/>
                      </a:solidFill>
                      <a:prstDash val="solid"/>
                    </a:lnR>
                    <a:lnT w="3175" cap="flat" cmpd="sng" algn="ctr">
                      <a:solidFill>
                        <a:srgbClr val="515151"/>
                      </a:solidFill>
                      <a:prstDash val="solid"/>
                      <a:round/>
                      <a:headEnd type="none" w="med" len="med"/>
                      <a:tailEnd type="none" w="med" len="med"/>
                    </a:lnT>
                    <a:lnB w="3175">
                      <a:solidFill>
                        <a:srgbClr val="515151"/>
                      </a:solidFill>
                      <a:prstDash val="solid"/>
                    </a:lnB>
                  </a:tcPr>
                </a:tc>
                <a:tc>
                  <a:txBody>
                    <a:bodyPr/>
                    <a:lstStyle/>
                    <a:p>
                      <a:pPr algn="ctr">
                        <a:lnSpc>
                          <a:spcPct val="100000"/>
                        </a:lnSpc>
                        <a:spcBef>
                          <a:spcPts val="204"/>
                        </a:spcBef>
                      </a:pPr>
                      <a:r>
                        <a:rPr lang="en-GB" sz="800" b="1" spc="-25" noProof="0" dirty="0">
                          <a:solidFill>
                            <a:srgbClr val="00696C"/>
                          </a:solidFill>
                          <a:latin typeface="Arial"/>
                          <a:cs typeface="Arial"/>
                        </a:rPr>
                        <a:t>28</a:t>
                      </a:r>
                      <a:endParaRPr lang="en-GB" sz="800" noProof="0" dirty="0">
                        <a:solidFill>
                          <a:srgbClr val="00696C"/>
                        </a:solidFill>
                        <a:latin typeface="Arial"/>
                        <a:cs typeface="Arial"/>
                      </a:endParaRPr>
                    </a:p>
                  </a:txBody>
                  <a:tcPr marL="0" marR="0" marT="26034" marB="0">
                    <a:lnL w="3175">
                      <a:solidFill>
                        <a:srgbClr val="515151"/>
                      </a:solidFill>
                      <a:prstDash val="solid"/>
                    </a:lnL>
                    <a:lnR w="3175">
                      <a:solidFill>
                        <a:srgbClr val="515151"/>
                      </a:solidFill>
                      <a:prstDash val="solid"/>
                    </a:lnR>
                    <a:lnT w="3175" cap="flat" cmpd="sng" algn="ctr">
                      <a:solidFill>
                        <a:srgbClr val="515151"/>
                      </a:solidFill>
                      <a:prstDash val="solid"/>
                      <a:round/>
                      <a:headEnd type="none" w="med" len="med"/>
                      <a:tailEnd type="none" w="med" len="med"/>
                    </a:lnT>
                    <a:lnB w="3175">
                      <a:solidFill>
                        <a:srgbClr val="515151"/>
                      </a:solidFill>
                      <a:prstDash val="solid"/>
                    </a:lnB>
                  </a:tcPr>
                </a:tc>
                <a:extLst>
                  <a:ext uri="{0D108BD9-81ED-4DB2-BD59-A6C34878D82A}">
                    <a16:rowId xmlns:a16="http://schemas.microsoft.com/office/drawing/2014/main" val="10002"/>
                  </a:ext>
                </a:extLst>
              </a:tr>
              <a:tr h="200059">
                <a:tc>
                  <a:txBody>
                    <a:bodyPr/>
                    <a:lstStyle/>
                    <a:p>
                      <a:pPr marL="41910">
                        <a:lnSpc>
                          <a:spcPct val="100000"/>
                        </a:lnSpc>
                        <a:spcBef>
                          <a:spcPts val="204"/>
                        </a:spcBef>
                      </a:pPr>
                      <a:r>
                        <a:rPr lang="en-GB" sz="800" b="1" spc="-10" noProof="0" dirty="0">
                          <a:solidFill>
                            <a:srgbClr val="00696C"/>
                          </a:solidFill>
                          <a:latin typeface="Arial"/>
                          <a:cs typeface="Arial"/>
                        </a:rPr>
                        <a:t>Slovakia</a:t>
                      </a:r>
                      <a:endParaRPr lang="en-GB" sz="800" noProof="0" dirty="0">
                        <a:solidFill>
                          <a:srgbClr val="00696C"/>
                        </a:solidFill>
                        <a:latin typeface="Arial"/>
                        <a:cs typeface="Arial"/>
                      </a:endParaRPr>
                    </a:p>
                  </a:txBody>
                  <a:tcPr marL="0" marR="0" marT="26034" marB="0">
                    <a:lnL w="3175">
                      <a:solidFill>
                        <a:srgbClr val="515151"/>
                      </a:solidFill>
                      <a:prstDash val="solid"/>
                    </a:lnL>
                    <a:lnR w="3175">
                      <a:solidFill>
                        <a:srgbClr val="515151"/>
                      </a:solidFill>
                      <a:prstDash val="solid"/>
                    </a:lnR>
                    <a:lnT w="3175">
                      <a:solidFill>
                        <a:srgbClr val="515151"/>
                      </a:solidFill>
                      <a:prstDash val="solid"/>
                    </a:lnT>
                    <a:lnB w="3175">
                      <a:solidFill>
                        <a:srgbClr val="515151"/>
                      </a:solidFill>
                      <a:prstDash val="solid"/>
                    </a:lnB>
                  </a:tcPr>
                </a:tc>
                <a:tc>
                  <a:txBody>
                    <a:bodyPr/>
                    <a:lstStyle/>
                    <a:p>
                      <a:pPr algn="ctr">
                        <a:lnSpc>
                          <a:spcPct val="100000"/>
                        </a:lnSpc>
                        <a:spcBef>
                          <a:spcPts val="204"/>
                        </a:spcBef>
                      </a:pPr>
                      <a:r>
                        <a:rPr lang="en-GB" sz="800" b="1" spc="-25" noProof="0" dirty="0">
                          <a:solidFill>
                            <a:srgbClr val="00696C"/>
                          </a:solidFill>
                          <a:latin typeface="Arial"/>
                          <a:cs typeface="Arial"/>
                        </a:rPr>
                        <a:t>25</a:t>
                      </a:r>
                      <a:endParaRPr lang="en-GB" sz="800" noProof="0" dirty="0">
                        <a:solidFill>
                          <a:srgbClr val="00696C"/>
                        </a:solidFill>
                        <a:latin typeface="Arial"/>
                        <a:cs typeface="Arial"/>
                      </a:endParaRPr>
                    </a:p>
                  </a:txBody>
                  <a:tcPr marL="0" marR="0" marT="26034" marB="0">
                    <a:lnL w="3175">
                      <a:solidFill>
                        <a:srgbClr val="515151"/>
                      </a:solidFill>
                      <a:prstDash val="solid"/>
                    </a:lnL>
                    <a:lnR w="3175">
                      <a:solidFill>
                        <a:srgbClr val="515151"/>
                      </a:solidFill>
                      <a:prstDash val="solid"/>
                    </a:lnR>
                    <a:lnT w="3175">
                      <a:solidFill>
                        <a:srgbClr val="515151"/>
                      </a:solidFill>
                      <a:prstDash val="solid"/>
                    </a:lnT>
                    <a:lnB w="3175">
                      <a:solidFill>
                        <a:srgbClr val="515151"/>
                      </a:solidFill>
                      <a:prstDash val="solid"/>
                    </a:lnB>
                  </a:tcPr>
                </a:tc>
                <a:tc>
                  <a:txBody>
                    <a:bodyPr/>
                    <a:lstStyle/>
                    <a:p>
                      <a:pPr algn="ctr">
                        <a:lnSpc>
                          <a:spcPct val="100000"/>
                        </a:lnSpc>
                        <a:spcBef>
                          <a:spcPts val="204"/>
                        </a:spcBef>
                      </a:pPr>
                      <a:r>
                        <a:rPr lang="en-GB" sz="800" b="1" spc="-25" noProof="0" dirty="0">
                          <a:solidFill>
                            <a:srgbClr val="00696C"/>
                          </a:solidFill>
                          <a:latin typeface="Arial"/>
                          <a:cs typeface="Arial"/>
                        </a:rPr>
                        <a:t>39</a:t>
                      </a:r>
                      <a:endParaRPr lang="en-GB" sz="800" noProof="0" dirty="0">
                        <a:solidFill>
                          <a:srgbClr val="00696C"/>
                        </a:solidFill>
                        <a:latin typeface="Arial"/>
                        <a:cs typeface="Arial"/>
                      </a:endParaRPr>
                    </a:p>
                  </a:txBody>
                  <a:tcPr marL="0" marR="0" marT="26034" marB="0">
                    <a:lnL w="3175">
                      <a:solidFill>
                        <a:srgbClr val="515151"/>
                      </a:solidFill>
                      <a:prstDash val="solid"/>
                    </a:lnL>
                    <a:lnR w="3175">
                      <a:solidFill>
                        <a:srgbClr val="515151"/>
                      </a:solidFill>
                      <a:prstDash val="solid"/>
                    </a:lnR>
                    <a:lnT w="3175">
                      <a:solidFill>
                        <a:srgbClr val="515151"/>
                      </a:solidFill>
                      <a:prstDash val="solid"/>
                    </a:lnT>
                    <a:lnB w="3175">
                      <a:solidFill>
                        <a:srgbClr val="515151"/>
                      </a:solidFill>
                      <a:prstDash val="solid"/>
                    </a:lnB>
                  </a:tcPr>
                </a:tc>
                <a:tc>
                  <a:txBody>
                    <a:bodyPr/>
                    <a:lstStyle/>
                    <a:p>
                      <a:pPr algn="ctr">
                        <a:lnSpc>
                          <a:spcPct val="100000"/>
                        </a:lnSpc>
                        <a:spcBef>
                          <a:spcPts val="204"/>
                        </a:spcBef>
                      </a:pPr>
                      <a:r>
                        <a:rPr lang="en-GB" sz="800" b="1" spc="-25" noProof="0" dirty="0">
                          <a:solidFill>
                            <a:srgbClr val="00696C"/>
                          </a:solidFill>
                          <a:latin typeface="Arial"/>
                          <a:cs typeface="Arial"/>
                        </a:rPr>
                        <a:t>42</a:t>
                      </a:r>
                      <a:endParaRPr lang="en-GB" sz="800" noProof="0" dirty="0">
                        <a:solidFill>
                          <a:srgbClr val="00696C"/>
                        </a:solidFill>
                        <a:latin typeface="Arial"/>
                        <a:cs typeface="Arial"/>
                      </a:endParaRPr>
                    </a:p>
                  </a:txBody>
                  <a:tcPr marL="0" marR="0" marT="26034" marB="0">
                    <a:lnL w="3175">
                      <a:solidFill>
                        <a:srgbClr val="515151"/>
                      </a:solidFill>
                      <a:prstDash val="solid"/>
                    </a:lnL>
                    <a:lnR w="3175">
                      <a:solidFill>
                        <a:srgbClr val="515151"/>
                      </a:solidFill>
                      <a:prstDash val="solid"/>
                    </a:lnR>
                    <a:lnT w="3175">
                      <a:solidFill>
                        <a:srgbClr val="515151"/>
                      </a:solidFill>
                      <a:prstDash val="solid"/>
                    </a:lnT>
                    <a:lnB w="3175">
                      <a:solidFill>
                        <a:srgbClr val="515151"/>
                      </a:solidFill>
                      <a:prstDash val="solid"/>
                    </a:lnB>
                  </a:tcPr>
                </a:tc>
                <a:extLst>
                  <a:ext uri="{0D108BD9-81ED-4DB2-BD59-A6C34878D82A}">
                    <a16:rowId xmlns:a16="http://schemas.microsoft.com/office/drawing/2014/main" val="10003"/>
                  </a:ext>
                </a:extLst>
              </a:tr>
              <a:tr h="200059">
                <a:tc>
                  <a:txBody>
                    <a:bodyPr/>
                    <a:lstStyle/>
                    <a:p>
                      <a:pPr marL="41275">
                        <a:lnSpc>
                          <a:spcPct val="100000"/>
                        </a:lnSpc>
                        <a:spcBef>
                          <a:spcPts val="204"/>
                        </a:spcBef>
                      </a:pPr>
                      <a:r>
                        <a:rPr lang="en-GB" sz="800" spc="-10" noProof="0" dirty="0">
                          <a:solidFill>
                            <a:srgbClr val="333333"/>
                          </a:solidFill>
                          <a:latin typeface="Arial"/>
                          <a:cs typeface="Arial"/>
                        </a:rPr>
                        <a:t>Lithuania</a:t>
                      </a:r>
                      <a:endParaRPr lang="en-GB" sz="800" noProof="0" dirty="0">
                        <a:latin typeface="Arial"/>
                        <a:cs typeface="Arial"/>
                      </a:endParaRPr>
                    </a:p>
                  </a:txBody>
                  <a:tcPr marL="0" marR="0" marT="26034" marB="0">
                    <a:lnL w="3175">
                      <a:solidFill>
                        <a:srgbClr val="515151"/>
                      </a:solidFill>
                      <a:prstDash val="solid"/>
                    </a:lnL>
                    <a:lnR w="3175" cap="flat" cmpd="sng" algn="ctr">
                      <a:solidFill>
                        <a:srgbClr val="515151"/>
                      </a:solidFill>
                      <a:prstDash val="solid"/>
                      <a:round/>
                      <a:headEnd type="none" w="med" len="med"/>
                      <a:tailEnd type="none" w="med" len="med"/>
                    </a:lnR>
                    <a:lnT w="3175" cap="flat" cmpd="sng" algn="ctr">
                      <a:solidFill>
                        <a:srgbClr val="515151"/>
                      </a:solidFill>
                      <a:prstDash val="solid"/>
                      <a:round/>
                      <a:headEnd type="none" w="med" len="med"/>
                      <a:tailEnd type="none" w="med" len="med"/>
                    </a:lnT>
                    <a:lnB w="3175" cap="flat" cmpd="sng" algn="ctr">
                      <a:solidFill>
                        <a:srgbClr val="515151"/>
                      </a:solidFill>
                      <a:prstDash val="solid"/>
                      <a:round/>
                      <a:headEnd type="none" w="med" len="med"/>
                      <a:tailEnd type="none" w="med" len="med"/>
                    </a:lnB>
                  </a:tcPr>
                </a:tc>
                <a:tc>
                  <a:txBody>
                    <a:bodyPr/>
                    <a:lstStyle/>
                    <a:p>
                      <a:pPr algn="ctr">
                        <a:lnSpc>
                          <a:spcPct val="100000"/>
                        </a:lnSpc>
                        <a:spcBef>
                          <a:spcPts val="204"/>
                        </a:spcBef>
                      </a:pPr>
                      <a:r>
                        <a:rPr lang="en-GB" sz="800" spc="-25" noProof="0" dirty="0">
                          <a:solidFill>
                            <a:srgbClr val="333333"/>
                          </a:solidFill>
                          <a:latin typeface="Arial"/>
                          <a:cs typeface="Arial"/>
                        </a:rPr>
                        <a:t>14</a:t>
                      </a:r>
                      <a:endParaRPr lang="en-GB" sz="800" noProof="0" dirty="0">
                        <a:latin typeface="Arial"/>
                        <a:cs typeface="Arial"/>
                      </a:endParaRPr>
                    </a:p>
                  </a:txBody>
                  <a:tcPr marL="0" marR="0" marT="26034" marB="0">
                    <a:lnL w="3175" cap="flat" cmpd="sng" algn="ctr">
                      <a:solidFill>
                        <a:srgbClr val="515151"/>
                      </a:solidFill>
                      <a:prstDash val="solid"/>
                      <a:round/>
                      <a:headEnd type="none" w="med" len="med"/>
                      <a:tailEnd type="none" w="med" len="med"/>
                    </a:lnL>
                    <a:lnR w="3175" cap="flat" cmpd="sng" algn="ctr">
                      <a:solidFill>
                        <a:srgbClr val="515151"/>
                      </a:solidFill>
                      <a:prstDash val="solid"/>
                      <a:round/>
                      <a:headEnd type="none" w="med" len="med"/>
                      <a:tailEnd type="none" w="med" len="med"/>
                    </a:lnR>
                    <a:lnT w="3175" cap="flat" cmpd="sng" algn="ctr">
                      <a:solidFill>
                        <a:srgbClr val="515151"/>
                      </a:solidFill>
                      <a:prstDash val="solid"/>
                      <a:round/>
                      <a:headEnd type="none" w="med" len="med"/>
                      <a:tailEnd type="none" w="med" len="med"/>
                    </a:lnT>
                    <a:lnB w="3175" cap="flat" cmpd="sng" algn="ctr">
                      <a:solidFill>
                        <a:srgbClr val="515151"/>
                      </a:solidFill>
                      <a:prstDash val="solid"/>
                      <a:round/>
                      <a:headEnd type="none" w="med" len="med"/>
                      <a:tailEnd type="none" w="med" len="med"/>
                    </a:lnB>
                  </a:tcPr>
                </a:tc>
                <a:tc>
                  <a:txBody>
                    <a:bodyPr/>
                    <a:lstStyle/>
                    <a:p>
                      <a:pPr algn="ctr">
                        <a:lnSpc>
                          <a:spcPct val="100000"/>
                        </a:lnSpc>
                        <a:spcBef>
                          <a:spcPts val="204"/>
                        </a:spcBef>
                      </a:pPr>
                      <a:r>
                        <a:rPr lang="en-GB" sz="800" spc="-25" noProof="0" dirty="0">
                          <a:solidFill>
                            <a:srgbClr val="333333"/>
                          </a:solidFill>
                          <a:latin typeface="Arial"/>
                          <a:cs typeface="Arial"/>
                        </a:rPr>
                        <a:t>15</a:t>
                      </a:r>
                      <a:endParaRPr lang="en-GB" sz="800" noProof="0" dirty="0">
                        <a:latin typeface="Arial"/>
                        <a:cs typeface="Arial"/>
                      </a:endParaRPr>
                    </a:p>
                  </a:txBody>
                  <a:tcPr marL="0" marR="0" marT="26034" marB="0">
                    <a:lnL w="3175" cap="flat" cmpd="sng" algn="ctr">
                      <a:solidFill>
                        <a:srgbClr val="515151"/>
                      </a:solidFill>
                      <a:prstDash val="solid"/>
                      <a:round/>
                      <a:headEnd type="none" w="med" len="med"/>
                      <a:tailEnd type="none" w="med" len="med"/>
                    </a:lnL>
                    <a:lnR w="3175" cap="flat" cmpd="sng" algn="ctr">
                      <a:solidFill>
                        <a:srgbClr val="515151"/>
                      </a:solidFill>
                      <a:prstDash val="solid"/>
                      <a:round/>
                      <a:headEnd type="none" w="med" len="med"/>
                      <a:tailEnd type="none" w="med" len="med"/>
                    </a:lnR>
                    <a:lnT w="3175" cap="flat" cmpd="sng" algn="ctr">
                      <a:solidFill>
                        <a:srgbClr val="515151"/>
                      </a:solidFill>
                      <a:prstDash val="solid"/>
                      <a:round/>
                      <a:headEnd type="none" w="med" len="med"/>
                      <a:tailEnd type="none" w="med" len="med"/>
                    </a:lnT>
                    <a:lnB w="3175" cap="flat" cmpd="sng" algn="ctr">
                      <a:solidFill>
                        <a:srgbClr val="515151"/>
                      </a:solidFill>
                      <a:prstDash val="solid"/>
                      <a:round/>
                      <a:headEnd type="none" w="med" len="med"/>
                      <a:tailEnd type="none" w="med" len="med"/>
                    </a:lnB>
                  </a:tcPr>
                </a:tc>
                <a:tc>
                  <a:txBody>
                    <a:bodyPr/>
                    <a:lstStyle/>
                    <a:p>
                      <a:pPr algn="ctr">
                        <a:lnSpc>
                          <a:spcPct val="100000"/>
                        </a:lnSpc>
                        <a:spcBef>
                          <a:spcPts val="204"/>
                        </a:spcBef>
                      </a:pPr>
                      <a:r>
                        <a:rPr lang="en-GB" sz="800" spc="-25" noProof="0" dirty="0">
                          <a:solidFill>
                            <a:srgbClr val="333333"/>
                          </a:solidFill>
                          <a:latin typeface="Arial"/>
                          <a:cs typeface="Arial"/>
                        </a:rPr>
                        <a:t>15</a:t>
                      </a:r>
                      <a:endParaRPr lang="en-GB" sz="800" noProof="0" dirty="0">
                        <a:latin typeface="Arial"/>
                        <a:cs typeface="Arial"/>
                      </a:endParaRPr>
                    </a:p>
                  </a:txBody>
                  <a:tcPr marL="0" marR="0" marT="26034" marB="0">
                    <a:lnL w="3175" cap="flat" cmpd="sng" algn="ctr">
                      <a:solidFill>
                        <a:srgbClr val="515151"/>
                      </a:solidFill>
                      <a:prstDash val="solid"/>
                      <a:round/>
                      <a:headEnd type="none" w="med" len="med"/>
                      <a:tailEnd type="none" w="med" len="med"/>
                    </a:lnL>
                    <a:lnR w="3175">
                      <a:solidFill>
                        <a:srgbClr val="515151"/>
                      </a:solidFill>
                      <a:prstDash val="solid"/>
                    </a:lnR>
                    <a:lnT w="3175" cap="flat" cmpd="sng" algn="ctr">
                      <a:solidFill>
                        <a:srgbClr val="515151"/>
                      </a:solidFill>
                      <a:prstDash val="solid"/>
                      <a:round/>
                      <a:headEnd type="none" w="med" len="med"/>
                      <a:tailEnd type="none" w="med" len="med"/>
                    </a:lnT>
                    <a:lnB w="3175" cap="flat" cmpd="sng" algn="ctr">
                      <a:solidFill>
                        <a:srgbClr val="515151"/>
                      </a:solidFill>
                      <a:prstDash val="solid"/>
                      <a:round/>
                      <a:headEnd type="none" w="med" len="med"/>
                      <a:tailEnd type="none" w="med" len="med"/>
                    </a:lnB>
                  </a:tcPr>
                </a:tc>
                <a:extLst>
                  <a:ext uri="{0D108BD9-81ED-4DB2-BD59-A6C34878D82A}">
                    <a16:rowId xmlns:a16="http://schemas.microsoft.com/office/drawing/2014/main" val="10005"/>
                  </a:ext>
                </a:extLst>
              </a:tr>
              <a:tr h="200059">
                <a:tc>
                  <a:txBody>
                    <a:bodyPr/>
                    <a:lstStyle/>
                    <a:p>
                      <a:pPr marL="41275">
                        <a:lnSpc>
                          <a:spcPct val="100000"/>
                        </a:lnSpc>
                        <a:spcBef>
                          <a:spcPts val="204"/>
                        </a:spcBef>
                      </a:pPr>
                      <a:r>
                        <a:rPr lang="en-GB" sz="800" noProof="0" dirty="0">
                          <a:latin typeface="Arial"/>
                          <a:cs typeface="Arial"/>
                        </a:rPr>
                        <a:t>Finland</a:t>
                      </a:r>
                    </a:p>
                  </a:txBody>
                  <a:tcPr marL="0" marR="0" marT="26034" marB="0">
                    <a:lnL w="3175">
                      <a:solidFill>
                        <a:srgbClr val="515151"/>
                      </a:solidFill>
                      <a:prstDash val="solid"/>
                    </a:lnL>
                    <a:lnR w="3175" cap="flat" cmpd="sng" algn="ctr">
                      <a:solidFill>
                        <a:srgbClr val="515151"/>
                      </a:solidFill>
                      <a:prstDash val="solid"/>
                      <a:round/>
                      <a:headEnd type="none" w="med" len="med"/>
                      <a:tailEnd type="none" w="med" len="med"/>
                    </a:lnR>
                    <a:lnT w="3175" cap="flat" cmpd="sng" algn="ctr">
                      <a:solidFill>
                        <a:srgbClr val="515151"/>
                      </a:solidFill>
                      <a:prstDash val="solid"/>
                      <a:round/>
                      <a:headEnd type="none" w="med" len="med"/>
                      <a:tailEnd type="none" w="med" len="med"/>
                    </a:lnT>
                    <a:lnB w="3175" cap="flat" cmpd="sng" algn="ctr">
                      <a:solidFill>
                        <a:srgbClr val="515151"/>
                      </a:solidFill>
                      <a:prstDash val="solid"/>
                      <a:round/>
                      <a:headEnd type="none" w="med" len="med"/>
                      <a:tailEnd type="none" w="med" len="med"/>
                    </a:lnB>
                  </a:tcPr>
                </a:tc>
                <a:tc>
                  <a:txBody>
                    <a:bodyPr/>
                    <a:lstStyle/>
                    <a:p>
                      <a:pPr algn="ctr">
                        <a:lnSpc>
                          <a:spcPct val="100000"/>
                        </a:lnSpc>
                        <a:spcBef>
                          <a:spcPts val="204"/>
                        </a:spcBef>
                      </a:pPr>
                      <a:r>
                        <a:rPr lang="en-GB" sz="800" noProof="0" dirty="0">
                          <a:latin typeface="Arial"/>
                          <a:cs typeface="Arial"/>
                        </a:rPr>
                        <a:t>17</a:t>
                      </a:r>
                    </a:p>
                  </a:txBody>
                  <a:tcPr marL="0" marR="0" marT="26034" marB="0">
                    <a:lnL w="3175" cap="flat" cmpd="sng" algn="ctr">
                      <a:solidFill>
                        <a:srgbClr val="515151"/>
                      </a:solidFill>
                      <a:prstDash val="solid"/>
                      <a:round/>
                      <a:headEnd type="none" w="med" len="med"/>
                      <a:tailEnd type="none" w="med" len="med"/>
                    </a:lnL>
                    <a:lnR w="3175" cap="flat" cmpd="sng" algn="ctr">
                      <a:solidFill>
                        <a:srgbClr val="515151"/>
                      </a:solidFill>
                      <a:prstDash val="solid"/>
                      <a:round/>
                      <a:headEnd type="none" w="med" len="med"/>
                      <a:tailEnd type="none" w="med" len="med"/>
                    </a:lnR>
                    <a:lnT w="3175" cap="flat" cmpd="sng" algn="ctr">
                      <a:solidFill>
                        <a:srgbClr val="515151"/>
                      </a:solidFill>
                      <a:prstDash val="solid"/>
                      <a:round/>
                      <a:headEnd type="none" w="med" len="med"/>
                      <a:tailEnd type="none" w="med" len="med"/>
                    </a:lnT>
                    <a:lnB w="3175" cap="flat" cmpd="sng" algn="ctr">
                      <a:solidFill>
                        <a:srgbClr val="515151"/>
                      </a:solidFill>
                      <a:prstDash val="solid"/>
                      <a:round/>
                      <a:headEnd type="none" w="med" len="med"/>
                      <a:tailEnd type="none" w="med" len="med"/>
                    </a:lnB>
                  </a:tcPr>
                </a:tc>
                <a:tc>
                  <a:txBody>
                    <a:bodyPr/>
                    <a:lstStyle/>
                    <a:p>
                      <a:pPr algn="ctr">
                        <a:lnSpc>
                          <a:spcPct val="100000"/>
                        </a:lnSpc>
                        <a:spcBef>
                          <a:spcPts val="204"/>
                        </a:spcBef>
                      </a:pPr>
                      <a:r>
                        <a:rPr lang="en-GB" sz="800" noProof="0" dirty="0">
                          <a:latin typeface="Arial"/>
                          <a:cs typeface="Arial"/>
                        </a:rPr>
                        <a:t>16</a:t>
                      </a:r>
                    </a:p>
                  </a:txBody>
                  <a:tcPr marL="0" marR="0" marT="26034" marB="0">
                    <a:lnL w="3175" cap="flat" cmpd="sng" algn="ctr">
                      <a:solidFill>
                        <a:srgbClr val="515151"/>
                      </a:solidFill>
                      <a:prstDash val="solid"/>
                      <a:round/>
                      <a:headEnd type="none" w="med" len="med"/>
                      <a:tailEnd type="none" w="med" len="med"/>
                    </a:lnL>
                    <a:lnR w="3175" cap="flat" cmpd="sng" algn="ctr">
                      <a:solidFill>
                        <a:srgbClr val="515151"/>
                      </a:solidFill>
                      <a:prstDash val="solid"/>
                      <a:round/>
                      <a:headEnd type="none" w="med" len="med"/>
                      <a:tailEnd type="none" w="med" len="med"/>
                    </a:lnR>
                    <a:lnT w="3175" cap="flat" cmpd="sng" algn="ctr">
                      <a:solidFill>
                        <a:srgbClr val="515151"/>
                      </a:solidFill>
                      <a:prstDash val="solid"/>
                      <a:round/>
                      <a:headEnd type="none" w="med" len="med"/>
                      <a:tailEnd type="none" w="med" len="med"/>
                    </a:lnT>
                    <a:lnB w="3175" cap="flat" cmpd="sng" algn="ctr">
                      <a:solidFill>
                        <a:srgbClr val="515151"/>
                      </a:solidFill>
                      <a:prstDash val="solid"/>
                      <a:round/>
                      <a:headEnd type="none" w="med" len="med"/>
                      <a:tailEnd type="none" w="med" len="med"/>
                    </a:lnB>
                  </a:tcPr>
                </a:tc>
                <a:tc>
                  <a:txBody>
                    <a:bodyPr/>
                    <a:lstStyle/>
                    <a:p>
                      <a:pPr algn="ctr">
                        <a:lnSpc>
                          <a:spcPct val="100000"/>
                        </a:lnSpc>
                        <a:spcBef>
                          <a:spcPts val="204"/>
                        </a:spcBef>
                      </a:pPr>
                      <a:r>
                        <a:rPr lang="en-GB" sz="800" noProof="0" dirty="0">
                          <a:latin typeface="Arial"/>
                          <a:cs typeface="Arial"/>
                        </a:rPr>
                        <a:t>16</a:t>
                      </a:r>
                    </a:p>
                  </a:txBody>
                  <a:tcPr marL="0" marR="0" marT="26034" marB="0">
                    <a:lnL w="3175" cap="flat" cmpd="sng" algn="ctr">
                      <a:solidFill>
                        <a:srgbClr val="515151"/>
                      </a:solidFill>
                      <a:prstDash val="solid"/>
                      <a:round/>
                      <a:headEnd type="none" w="med" len="med"/>
                      <a:tailEnd type="none" w="med" len="med"/>
                    </a:lnL>
                    <a:lnR w="3175">
                      <a:solidFill>
                        <a:srgbClr val="515151"/>
                      </a:solidFill>
                      <a:prstDash val="solid"/>
                    </a:lnR>
                    <a:lnT w="3175" cap="flat" cmpd="sng" algn="ctr">
                      <a:solidFill>
                        <a:srgbClr val="515151"/>
                      </a:solidFill>
                      <a:prstDash val="solid"/>
                      <a:round/>
                      <a:headEnd type="none" w="med" len="med"/>
                      <a:tailEnd type="none" w="med" len="med"/>
                    </a:lnT>
                    <a:lnB w="3175" cap="flat" cmpd="sng" algn="ctr">
                      <a:solidFill>
                        <a:srgbClr val="515151"/>
                      </a:solidFill>
                      <a:prstDash val="solid"/>
                      <a:round/>
                      <a:headEnd type="none" w="med" len="med"/>
                      <a:tailEnd type="none" w="med" len="med"/>
                    </a:lnB>
                  </a:tcPr>
                </a:tc>
                <a:extLst>
                  <a:ext uri="{0D108BD9-81ED-4DB2-BD59-A6C34878D82A}">
                    <a16:rowId xmlns:a16="http://schemas.microsoft.com/office/drawing/2014/main" val="2640554094"/>
                  </a:ext>
                </a:extLst>
              </a:tr>
              <a:tr h="200059">
                <a:tc>
                  <a:txBody>
                    <a:bodyPr/>
                    <a:lstStyle/>
                    <a:p>
                      <a:pPr marL="41275">
                        <a:lnSpc>
                          <a:spcPct val="100000"/>
                        </a:lnSpc>
                        <a:spcBef>
                          <a:spcPts val="204"/>
                        </a:spcBef>
                      </a:pPr>
                      <a:r>
                        <a:rPr lang="en-GB" sz="800" noProof="0" dirty="0">
                          <a:latin typeface="Arial"/>
                          <a:cs typeface="Arial"/>
                        </a:rPr>
                        <a:t>Denmark</a:t>
                      </a:r>
                    </a:p>
                  </a:txBody>
                  <a:tcPr marL="0" marR="0" marT="26034" marB="0">
                    <a:lnL w="3175">
                      <a:solidFill>
                        <a:srgbClr val="515151"/>
                      </a:solidFill>
                      <a:prstDash val="solid"/>
                    </a:lnL>
                    <a:lnR w="3175" cap="flat" cmpd="sng" algn="ctr">
                      <a:solidFill>
                        <a:srgbClr val="515151"/>
                      </a:solidFill>
                      <a:prstDash val="solid"/>
                      <a:round/>
                      <a:headEnd type="none" w="med" len="med"/>
                      <a:tailEnd type="none" w="med" len="med"/>
                    </a:lnR>
                    <a:lnT w="3175" cap="flat" cmpd="sng" algn="ctr">
                      <a:solidFill>
                        <a:srgbClr val="515151"/>
                      </a:solidFill>
                      <a:prstDash val="solid"/>
                      <a:round/>
                      <a:headEnd type="none" w="med" len="med"/>
                      <a:tailEnd type="none" w="med" len="med"/>
                    </a:lnT>
                    <a:lnB w="3175">
                      <a:solidFill>
                        <a:srgbClr val="515151"/>
                      </a:solidFill>
                      <a:prstDash val="solid"/>
                    </a:lnB>
                  </a:tcPr>
                </a:tc>
                <a:tc>
                  <a:txBody>
                    <a:bodyPr/>
                    <a:lstStyle/>
                    <a:p>
                      <a:pPr algn="ctr">
                        <a:lnSpc>
                          <a:spcPct val="100000"/>
                        </a:lnSpc>
                        <a:spcBef>
                          <a:spcPts val="204"/>
                        </a:spcBef>
                      </a:pPr>
                      <a:r>
                        <a:rPr lang="en-GB" sz="800" noProof="0" dirty="0">
                          <a:latin typeface="Arial"/>
                          <a:cs typeface="Arial"/>
                        </a:rPr>
                        <a:t>18</a:t>
                      </a:r>
                    </a:p>
                  </a:txBody>
                  <a:tcPr marL="0" marR="0" marT="26034" marB="0">
                    <a:lnL w="3175" cap="flat" cmpd="sng" algn="ctr">
                      <a:solidFill>
                        <a:srgbClr val="515151"/>
                      </a:solidFill>
                      <a:prstDash val="solid"/>
                      <a:round/>
                      <a:headEnd type="none" w="med" len="med"/>
                      <a:tailEnd type="none" w="med" len="med"/>
                    </a:lnL>
                    <a:lnR w="3175" cap="flat" cmpd="sng" algn="ctr">
                      <a:solidFill>
                        <a:srgbClr val="515151"/>
                      </a:solidFill>
                      <a:prstDash val="solid"/>
                      <a:round/>
                      <a:headEnd type="none" w="med" len="med"/>
                      <a:tailEnd type="none" w="med" len="med"/>
                    </a:lnR>
                    <a:lnT w="3175" cap="flat" cmpd="sng" algn="ctr">
                      <a:solidFill>
                        <a:srgbClr val="515151"/>
                      </a:solidFill>
                      <a:prstDash val="solid"/>
                      <a:round/>
                      <a:headEnd type="none" w="med" len="med"/>
                      <a:tailEnd type="none" w="med" len="med"/>
                    </a:lnT>
                    <a:lnB w="3175">
                      <a:solidFill>
                        <a:srgbClr val="515151"/>
                      </a:solidFill>
                      <a:prstDash val="solid"/>
                    </a:lnB>
                  </a:tcPr>
                </a:tc>
                <a:tc>
                  <a:txBody>
                    <a:bodyPr/>
                    <a:lstStyle/>
                    <a:p>
                      <a:pPr algn="ctr">
                        <a:lnSpc>
                          <a:spcPct val="100000"/>
                        </a:lnSpc>
                        <a:spcBef>
                          <a:spcPts val="204"/>
                        </a:spcBef>
                      </a:pPr>
                      <a:r>
                        <a:rPr lang="en-GB" sz="800" noProof="0" dirty="0">
                          <a:latin typeface="Arial"/>
                          <a:cs typeface="Arial"/>
                        </a:rPr>
                        <a:t>18</a:t>
                      </a:r>
                    </a:p>
                  </a:txBody>
                  <a:tcPr marL="0" marR="0" marT="26034" marB="0">
                    <a:lnL w="3175" cap="flat" cmpd="sng" algn="ctr">
                      <a:solidFill>
                        <a:srgbClr val="515151"/>
                      </a:solidFill>
                      <a:prstDash val="solid"/>
                      <a:round/>
                      <a:headEnd type="none" w="med" len="med"/>
                      <a:tailEnd type="none" w="med" len="med"/>
                    </a:lnL>
                    <a:lnR w="3175" cap="flat" cmpd="sng" algn="ctr">
                      <a:solidFill>
                        <a:srgbClr val="515151"/>
                      </a:solidFill>
                      <a:prstDash val="solid"/>
                      <a:round/>
                      <a:headEnd type="none" w="med" len="med"/>
                      <a:tailEnd type="none" w="med" len="med"/>
                    </a:lnR>
                    <a:lnT w="3175" cap="flat" cmpd="sng" algn="ctr">
                      <a:solidFill>
                        <a:srgbClr val="515151"/>
                      </a:solidFill>
                      <a:prstDash val="solid"/>
                      <a:round/>
                      <a:headEnd type="none" w="med" len="med"/>
                      <a:tailEnd type="none" w="med" len="med"/>
                    </a:lnT>
                    <a:lnB w="3175">
                      <a:solidFill>
                        <a:srgbClr val="515151"/>
                      </a:solidFill>
                      <a:prstDash val="solid"/>
                    </a:lnB>
                  </a:tcPr>
                </a:tc>
                <a:tc>
                  <a:txBody>
                    <a:bodyPr/>
                    <a:lstStyle/>
                    <a:p>
                      <a:pPr algn="ctr">
                        <a:lnSpc>
                          <a:spcPct val="100000"/>
                        </a:lnSpc>
                        <a:spcBef>
                          <a:spcPts val="204"/>
                        </a:spcBef>
                      </a:pPr>
                      <a:r>
                        <a:rPr lang="en-GB" sz="800" noProof="0" dirty="0">
                          <a:latin typeface="Arial"/>
                          <a:cs typeface="Arial"/>
                        </a:rPr>
                        <a:t>21</a:t>
                      </a:r>
                    </a:p>
                  </a:txBody>
                  <a:tcPr marL="0" marR="0" marT="26034" marB="0">
                    <a:lnL w="3175" cap="flat" cmpd="sng" algn="ctr">
                      <a:solidFill>
                        <a:srgbClr val="515151"/>
                      </a:solidFill>
                      <a:prstDash val="solid"/>
                      <a:round/>
                      <a:headEnd type="none" w="med" len="med"/>
                      <a:tailEnd type="none" w="med" len="med"/>
                    </a:lnL>
                    <a:lnR w="3175">
                      <a:solidFill>
                        <a:srgbClr val="515151"/>
                      </a:solidFill>
                      <a:prstDash val="solid"/>
                    </a:lnR>
                    <a:lnT w="3175" cap="flat" cmpd="sng" algn="ctr">
                      <a:solidFill>
                        <a:srgbClr val="515151"/>
                      </a:solidFill>
                      <a:prstDash val="solid"/>
                      <a:round/>
                      <a:headEnd type="none" w="med" len="med"/>
                      <a:tailEnd type="none" w="med" len="med"/>
                    </a:lnT>
                    <a:lnB w="3175">
                      <a:solidFill>
                        <a:srgbClr val="515151"/>
                      </a:solidFill>
                      <a:prstDash val="solid"/>
                    </a:lnB>
                  </a:tcPr>
                </a:tc>
                <a:extLst>
                  <a:ext uri="{0D108BD9-81ED-4DB2-BD59-A6C34878D82A}">
                    <a16:rowId xmlns:a16="http://schemas.microsoft.com/office/drawing/2014/main" val="2867017449"/>
                  </a:ext>
                </a:extLst>
              </a:tr>
            </a:tbl>
          </a:graphicData>
        </a:graphic>
      </p:graphicFrame>
      <p:sp>
        <p:nvSpPr>
          <p:cNvPr id="74" name="object 4">
            <a:extLst>
              <a:ext uri="{FF2B5EF4-FFF2-40B4-BE49-F238E27FC236}">
                <a16:creationId xmlns:a16="http://schemas.microsoft.com/office/drawing/2014/main" id="{D9CBAD25-35DE-FF23-FFB3-386B7205883C}"/>
              </a:ext>
            </a:extLst>
          </p:cNvPr>
          <p:cNvSpPr txBox="1"/>
          <p:nvPr/>
        </p:nvSpPr>
        <p:spPr>
          <a:xfrm>
            <a:off x="6576978" y="2255971"/>
            <a:ext cx="1955452" cy="428322"/>
          </a:xfrm>
          <a:prstGeom prst="rect">
            <a:avLst/>
          </a:prstGeom>
        </p:spPr>
        <p:txBody>
          <a:bodyPr vert="horz" wrap="square" lIns="0" tIns="12700" rIns="0" bIns="0" rtlCol="0">
            <a:spAutoFit/>
          </a:bodyPr>
          <a:lstStyle/>
          <a:p>
            <a:r>
              <a:rPr lang="en-GB" sz="900" noProof="0" dirty="0">
                <a:effectLst/>
              </a:rPr>
              <a:t>Evolution over time in perception of complexity - countries reporting the most/least variation</a:t>
            </a:r>
          </a:p>
        </p:txBody>
      </p:sp>
      <p:sp>
        <p:nvSpPr>
          <p:cNvPr id="45" name="object 45">
            <a:extLst>
              <a:ext uri="{FF2B5EF4-FFF2-40B4-BE49-F238E27FC236}">
                <a16:creationId xmlns:a16="http://schemas.microsoft.com/office/drawing/2014/main" id="{ABC9D9DC-FDC3-2C3D-8EF2-F561EDB08A29}"/>
              </a:ext>
            </a:extLst>
          </p:cNvPr>
          <p:cNvSpPr txBox="1"/>
          <p:nvPr/>
        </p:nvSpPr>
        <p:spPr>
          <a:xfrm>
            <a:off x="438150" y="4452039"/>
            <a:ext cx="3713479" cy="120546"/>
          </a:xfrm>
          <a:prstGeom prst="rect">
            <a:avLst/>
          </a:prstGeom>
        </p:spPr>
        <p:txBody>
          <a:bodyPr vert="horz" wrap="square" lIns="0" tIns="12700" rIns="0" bIns="0" rtlCol="0">
            <a:spAutoFit/>
          </a:bodyPr>
          <a:lstStyle/>
          <a:p>
            <a:pPr marL="12700">
              <a:lnSpc>
                <a:spcPct val="100000"/>
              </a:lnSpc>
              <a:spcBef>
                <a:spcPts val="100"/>
              </a:spcBef>
            </a:pPr>
            <a:r>
              <a:rPr lang="en-GB" sz="700" i="1" noProof="0" dirty="0">
                <a:latin typeface="Arial"/>
                <a:cs typeface="Arial"/>
              </a:rPr>
              <a:t>Base: asked to all establishments</a:t>
            </a:r>
          </a:p>
        </p:txBody>
      </p:sp>
      <p:grpSp>
        <p:nvGrpSpPr>
          <p:cNvPr id="224" name="Gruppo 223">
            <a:extLst>
              <a:ext uri="{FF2B5EF4-FFF2-40B4-BE49-F238E27FC236}">
                <a16:creationId xmlns:a16="http://schemas.microsoft.com/office/drawing/2014/main" id="{E6C10055-CC9B-7A10-4C24-9F5BC8DB91CA}"/>
              </a:ext>
            </a:extLst>
          </p:cNvPr>
          <p:cNvGrpSpPr/>
          <p:nvPr/>
        </p:nvGrpSpPr>
        <p:grpSpPr>
          <a:xfrm>
            <a:off x="78849" y="1317565"/>
            <a:ext cx="6236988" cy="3065751"/>
            <a:chOff x="78849" y="1317565"/>
            <a:chExt cx="6236988" cy="3065751"/>
          </a:xfrm>
        </p:grpSpPr>
        <p:grpSp>
          <p:nvGrpSpPr>
            <p:cNvPr id="190" name="Gruppo 189">
              <a:extLst>
                <a:ext uri="{FF2B5EF4-FFF2-40B4-BE49-F238E27FC236}">
                  <a16:creationId xmlns:a16="http://schemas.microsoft.com/office/drawing/2014/main" id="{7F595047-2257-0B62-6944-8B0F8319A756}"/>
                </a:ext>
              </a:extLst>
            </p:cNvPr>
            <p:cNvGrpSpPr/>
            <p:nvPr/>
          </p:nvGrpSpPr>
          <p:grpSpPr>
            <a:xfrm>
              <a:off x="704149" y="1317565"/>
              <a:ext cx="5611688" cy="3065751"/>
              <a:chOff x="704149" y="1461594"/>
              <a:chExt cx="5611688" cy="2842733"/>
            </a:xfrm>
          </p:grpSpPr>
          <p:pic>
            <p:nvPicPr>
              <p:cNvPr id="4" name="object 5">
                <a:extLst>
                  <a:ext uri="{FF2B5EF4-FFF2-40B4-BE49-F238E27FC236}">
                    <a16:creationId xmlns:a16="http://schemas.microsoft.com/office/drawing/2014/main" id="{E9B2544C-A379-9A63-B39A-5884907A4DF0}"/>
                  </a:ext>
                </a:extLst>
              </p:cNvPr>
              <p:cNvPicPr/>
              <p:nvPr/>
            </p:nvPicPr>
            <p:blipFill>
              <a:blip r:embed="rId3" cstate="print"/>
              <a:stretch>
                <a:fillRect/>
              </a:stretch>
            </p:blipFill>
            <p:spPr>
              <a:xfrm>
                <a:off x="724768" y="1461594"/>
                <a:ext cx="181087" cy="2642748"/>
              </a:xfrm>
              <a:prstGeom prst="rect">
                <a:avLst/>
              </a:prstGeom>
            </p:spPr>
          </p:pic>
          <p:sp>
            <p:nvSpPr>
              <p:cNvPr id="37" name="object 38">
                <a:extLst>
                  <a:ext uri="{FF2B5EF4-FFF2-40B4-BE49-F238E27FC236}">
                    <a16:creationId xmlns:a16="http://schemas.microsoft.com/office/drawing/2014/main" id="{9251FCC8-E6B5-C687-D59A-5F4095A97D9A}"/>
                  </a:ext>
                </a:extLst>
              </p:cNvPr>
              <p:cNvSpPr/>
              <p:nvPr/>
            </p:nvSpPr>
            <p:spPr>
              <a:xfrm>
                <a:off x="721626" y="1821871"/>
                <a:ext cx="4907" cy="2363271"/>
              </a:xfrm>
              <a:custGeom>
                <a:avLst/>
                <a:gdLst/>
                <a:ahLst/>
                <a:cxnLst/>
                <a:rect l="l" t="t" r="r" b="b"/>
                <a:pathLst>
                  <a:path w="6984" h="2696845">
                    <a:moveTo>
                      <a:pt x="6667" y="2693073"/>
                    </a:moveTo>
                    <a:lnTo>
                      <a:pt x="5689" y="2690711"/>
                    </a:lnTo>
                    <a:lnTo>
                      <a:pt x="3327" y="2689733"/>
                    </a:lnTo>
                    <a:lnTo>
                      <a:pt x="977" y="2690711"/>
                    </a:lnTo>
                    <a:lnTo>
                      <a:pt x="0" y="2693073"/>
                    </a:lnTo>
                    <a:lnTo>
                      <a:pt x="977" y="2695422"/>
                    </a:lnTo>
                    <a:lnTo>
                      <a:pt x="3327" y="2696400"/>
                    </a:lnTo>
                    <a:lnTo>
                      <a:pt x="5689" y="2695422"/>
                    </a:lnTo>
                    <a:lnTo>
                      <a:pt x="6667" y="2693073"/>
                    </a:lnTo>
                    <a:close/>
                  </a:path>
                  <a:path w="6984" h="2696845">
                    <a:moveTo>
                      <a:pt x="6667" y="3340"/>
                    </a:moveTo>
                    <a:lnTo>
                      <a:pt x="5689" y="977"/>
                    </a:lnTo>
                    <a:lnTo>
                      <a:pt x="3327" y="0"/>
                    </a:lnTo>
                    <a:lnTo>
                      <a:pt x="977" y="977"/>
                    </a:lnTo>
                    <a:lnTo>
                      <a:pt x="0" y="3340"/>
                    </a:lnTo>
                    <a:lnTo>
                      <a:pt x="977" y="5689"/>
                    </a:lnTo>
                    <a:lnTo>
                      <a:pt x="3327" y="6667"/>
                    </a:lnTo>
                    <a:lnTo>
                      <a:pt x="5689" y="5689"/>
                    </a:lnTo>
                    <a:lnTo>
                      <a:pt x="6667" y="3340"/>
                    </a:lnTo>
                    <a:close/>
                  </a:path>
                </a:pathLst>
              </a:custGeom>
              <a:solidFill>
                <a:srgbClr val="666666"/>
              </a:solidFill>
            </p:spPr>
            <p:txBody>
              <a:bodyPr wrap="square" lIns="0" tIns="0" rIns="0" bIns="0" rtlCol="0"/>
              <a:lstStyle/>
              <a:p>
                <a:endParaRPr lang="en-GB" noProof="0" dirty="0"/>
              </a:p>
            </p:txBody>
          </p:sp>
          <p:sp>
            <p:nvSpPr>
              <p:cNvPr id="10" name="object 11">
                <a:extLst>
                  <a:ext uri="{FF2B5EF4-FFF2-40B4-BE49-F238E27FC236}">
                    <a16:creationId xmlns:a16="http://schemas.microsoft.com/office/drawing/2014/main" id="{4ABDB98F-281A-2702-793D-5ACF6BFD05D8}"/>
                  </a:ext>
                </a:extLst>
              </p:cNvPr>
              <p:cNvSpPr txBox="1"/>
              <p:nvPr/>
            </p:nvSpPr>
            <p:spPr>
              <a:xfrm>
                <a:off x="1218138" y="4189328"/>
                <a:ext cx="252909" cy="104400"/>
              </a:xfrm>
              <a:prstGeom prst="rect">
                <a:avLst/>
              </a:prstGeom>
            </p:spPr>
            <p:txBody>
              <a:bodyPr vert="horz" wrap="square" lIns="0" tIns="12700" rIns="0" bIns="0" rtlCol="0">
                <a:spAutoFit/>
              </a:bodyPr>
              <a:lstStyle/>
              <a:p>
                <a:pPr marL="12700">
                  <a:lnSpc>
                    <a:spcPct val="100000"/>
                  </a:lnSpc>
                  <a:spcBef>
                    <a:spcPts val="100"/>
                  </a:spcBef>
                </a:pPr>
                <a:r>
                  <a:rPr lang="en-GB" sz="600" spc="-25" noProof="0" dirty="0">
                    <a:solidFill>
                      <a:srgbClr val="666666"/>
                    </a:solidFill>
                    <a:latin typeface="Arial"/>
                    <a:cs typeface="Arial"/>
                  </a:rPr>
                  <a:t>10</a:t>
                </a:r>
                <a:endParaRPr lang="en-GB" sz="600" noProof="0" dirty="0">
                  <a:latin typeface="Arial"/>
                  <a:cs typeface="Arial"/>
                </a:endParaRPr>
              </a:p>
            </p:txBody>
          </p:sp>
          <p:sp>
            <p:nvSpPr>
              <p:cNvPr id="14" name="object 15">
                <a:extLst>
                  <a:ext uri="{FF2B5EF4-FFF2-40B4-BE49-F238E27FC236}">
                    <a16:creationId xmlns:a16="http://schemas.microsoft.com/office/drawing/2014/main" id="{C7ED9F26-A8C2-FBA0-B09F-0EB8E51B66A8}"/>
                  </a:ext>
                </a:extLst>
              </p:cNvPr>
              <p:cNvSpPr txBox="1"/>
              <p:nvPr/>
            </p:nvSpPr>
            <p:spPr>
              <a:xfrm>
                <a:off x="1746931" y="4189388"/>
                <a:ext cx="252909" cy="104400"/>
              </a:xfrm>
              <a:prstGeom prst="rect">
                <a:avLst/>
              </a:prstGeom>
            </p:spPr>
            <p:txBody>
              <a:bodyPr vert="horz" wrap="square" lIns="0" tIns="12700" rIns="0" bIns="0" rtlCol="0">
                <a:spAutoFit/>
              </a:bodyPr>
              <a:lstStyle/>
              <a:p>
                <a:pPr marL="12700">
                  <a:lnSpc>
                    <a:spcPct val="100000"/>
                  </a:lnSpc>
                  <a:spcBef>
                    <a:spcPts val="100"/>
                  </a:spcBef>
                </a:pPr>
                <a:r>
                  <a:rPr lang="en-GB" sz="600" spc="-25" noProof="0" dirty="0">
                    <a:solidFill>
                      <a:srgbClr val="666666"/>
                    </a:solidFill>
                    <a:latin typeface="Arial"/>
                    <a:cs typeface="Arial"/>
                  </a:rPr>
                  <a:t>20</a:t>
                </a:r>
                <a:endParaRPr lang="en-GB" sz="600" noProof="0" dirty="0">
                  <a:latin typeface="Arial"/>
                  <a:cs typeface="Arial"/>
                </a:endParaRPr>
              </a:p>
            </p:txBody>
          </p:sp>
          <p:sp>
            <p:nvSpPr>
              <p:cNvPr id="20" name="object 21">
                <a:extLst>
                  <a:ext uri="{FF2B5EF4-FFF2-40B4-BE49-F238E27FC236}">
                    <a16:creationId xmlns:a16="http://schemas.microsoft.com/office/drawing/2014/main" id="{4853097D-200E-19A3-4F3C-FE11822DA0CF}"/>
                  </a:ext>
                </a:extLst>
              </p:cNvPr>
              <p:cNvSpPr txBox="1"/>
              <p:nvPr/>
            </p:nvSpPr>
            <p:spPr>
              <a:xfrm>
                <a:off x="2275737" y="4189359"/>
                <a:ext cx="252909" cy="104400"/>
              </a:xfrm>
              <a:prstGeom prst="rect">
                <a:avLst/>
              </a:prstGeom>
            </p:spPr>
            <p:txBody>
              <a:bodyPr vert="horz" wrap="square" lIns="0" tIns="12700" rIns="0" bIns="0" rtlCol="0">
                <a:spAutoFit/>
              </a:bodyPr>
              <a:lstStyle/>
              <a:p>
                <a:pPr marL="12700">
                  <a:lnSpc>
                    <a:spcPct val="100000"/>
                  </a:lnSpc>
                  <a:spcBef>
                    <a:spcPts val="100"/>
                  </a:spcBef>
                </a:pPr>
                <a:r>
                  <a:rPr lang="en-GB" sz="600" spc="-25" noProof="0" dirty="0">
                    <a:solidFill>
                      <a:srgbClr val="666666"/>
                    </a:solidFill>
                    <a:latin typeface="Arial"/>
                    <a:cs typeface="Arial"/>
                  </a:rPr>
                  <a:t>30</a:t>
                </a:r>
                <a:endParaRPr lang="en-GB" sz="600" noProof="0" dirty="0">
                  <a:latin typeface="Arial"/>
                  <a:cs typeface="Arial"/>
                </a:endParaRPr>
              </a:p>
            </p:txBody>
          </p:sp>
          <p:sp>
            <p:nvSpPr>
              <p:cNvPr id="24" name="object 25">
                <a:extLst>
                  <a:ext uri="{FF2B5EF4-FFF2-40B4-BE49-F238E27FC236}">
                    <a16:creationId xmlns:a16="http://schemas.microsoft.com/office/drawing/2014/main" id="{76113B4D-6C1C-8A8F-A527-323C167FA657}"/>
                  </a:ext>
                </a:extLst>
              </p:cNvPr>
              <p:cNvSpPr txBox="1"/>
              <p:nvPr/>
            </p:nvSpPr>
            <p:spPr>
              <a:xfrm>
                <a:off x="2804599" y="4189388"/>
                <a:ext cx="252909" cy="104400"/>
              </a:xfrm>
              <a:prstGeom prst="rect">
                <a:avLst/>
              </a:prstGeom>
            </p:spPr>
            <p:txBody>
              <a:bodyPr vert="horz" wrap="square" lIns="0" tIns="12700" rIns="0" bIns="0" rtlCol="0">
                <a:spAutoFit/>
              </a:bodyPr>
              <a:lstStyle/>
              <a:p>
                <a:pPr marL="12700">
                  <a:lnSpc>
                    <a:spcPct val="100000"/>
                  </a:lnSpc>
                  <a:spcBef>
                    <a:spcPts val="100"/>
                  </a:spcBef>
                </a:pPr>
                <a:r>
                  <a:rPr lang="en-GB" sz="600" spc="-25" noProof="0" dirty="0">
                    <a:solidFill>
                      <a:srgbClr val="666666"/>
                    </a:solidFill>
                    <a:latin typeface="Arial"/>
                    <a:cs typeface="Arial"/>
                  </a:rPr>
                  <a:t>40</a:t>
                </a:r>
                <a:endParaRPr lang="en-GB" sz="600" noProof="0" dirty="0">
                  <a:latin typeface="Arial"/>
                  <a:cs typeface="Arial"/>
                </a:endParaRPr>
              </a:p>
            </p:txBody>
          </p:sp>
          <p:sp>
            <p:nvSpPr>
              <p:cNvPr id="28" name="object 29">
                <a:extLst>
                  <a:ext uri="{FF2B5EF4-FFF2-40B4-BE49-F238E27FC236}">
                    <a16:creationId xmlns:a16="http://schemas.microsoft.com/office/drawing/2014/main" id="{65227718-8652-8E8C-B4B9-6B91DB65B5A3}"/>
                  </a:ext>
                </a:extLst>
              </p:cNvPr>
              <p:cNvSpPr txBox="1"/>
              <p:nvPr/>
            </p:nvSpPr>
            <p:spPr>
              <a:xfrm>
                <a:off x="3333432" y="4189388"/>
                <a:ext cx="252909" cy="104400"/>
              </a:xfrm>
              <a:prstGeom prst="rect">
                <a:avLst/>
              </a:prstGeom>
            </p:spPr>
            <p:txBody>
              <a:bodyPr vert="horz" wrap="square" lIns="0" tIns="12700" rIns="0" bIns="0" rtlCol="0">
                <a:spAutoFit/>
              </a:bodyPr>
              <a:lstStyle/>
              <a:p>
                <a:pPr marL="12700">
                  <a:lnSpc>
                    <a:spcPct val="100000"/>
                  </a:lnSpc>
                  <a:spcBef>
                    <a:spcPts val="100"/>
                  </a:spcBef>
                </a:pPr>
                <a:r>
                  <a:rPr lang="en-GB" sz="600" spc="-25" noProof="0" dirty="0">
                    <a:solidFill>
                      <a:srgbClr val="666666"/>
                    </a:solidFill>
                    <a:latin typeface="Arial"/>
                    <a:cs typeface="Arial"/>
                  </a:rPr>
                  <a:t>50</a:t>
                </a:r>
                <a:endParaRPr lang="en-GB" sz="600" noProof="0" dirty="0">
                  <a:latin typeface="Arial"/>
                  <a:cs typeface="Arial"/>
                </a:endParaRPr>
              </a:p>
            </p:txBody>
          </p:sp>
          <p:sp>
            <p:nvSpPr>
              <p:cNvPr id="32" name="object 33">
                <a:extLst>
                  <a:ext uri="{FF2B5EF4-FFF2-40B4-BE49-F238E27FC236}">
                    <a16:creationId xmlns:a16="http://schemas.microsoft.com/office/drawing/2014/main" id="{23961C7E-8B4D-2250-1E5A-05E459CE5CF5}"/>
                  </a:ext>
                </a:extLst>
              </p:cNvPr>
              <p:cNvSpPr txBox="1"/>
              <p:nvPr/>
            </p:nvSpPr>
            <p:spPr>
              <a:xfrm>
                <a:off x="3862265" y="4189388"/>
                <a:ext cx="252909" cy="104400"/>
              </a:xfrm>
              <a:prstGeom prst="rect">
                <a:avLst/>
              </a:prstGeom>
            </p:spPr>
            <p:txBody>
              <a:bodyPr vert="horz" wrap="square" lIns="0" tIns="12700" rIns="0" bIns="0" rtlCol="0">
                <a:spAutoFit/>
              </a:bodyPr>
              <a:lstStyle/>
              <a:p>
                <a:pPr marL="12700">
                  <a:lnSpc>
                    <a:spcPct val="100000"/>
                  </a:lnSpc>
                  <a:spcBef>
                    <a:spcPts val="100"/>
                  </a:spcBef>
                </a:pPr>
                <a:r>
                  <a:rPr lang="en-GB" sz="600" spc="-25" noProof="0" dirty="0">
                    <a:solidFill>
                      <a:srgbClr val="666666"/>
                    </a:solidFill>
                    <a:latin typeface="Arial"/>
                    <a:cs typeface="Arial"/>
                  </a:rPr>
                  <a:t>60</a:t>
                </a:r>
                <a:endParaRPr lang="en-GB" sz="600" noProof="0" dirty="0">
                  <a:latin typeface="Arial"/>
                  <a:cs typeface="Arial"/>
                </a:endParaRPr>
              </a:p>
            </p:txBody>
          </p:sp>
          <p:sp>
            <p:nvSpPr>
              <p:cNvPr id="38" name="object 39">
                <a:extLst>
                  <a:ext uri="{FF2B5EF4-FFF2-40B4-BE49-F238E27FC236}">
                    <a16:creationId xmlns:a16="http://schemas.microsoft.com/office/drawing/2014/main" id="{461711F6-A1EC-1F7F-991D-DE79D2926FBB}"/>
                  </a:ext>
                </a:extLst>
              </p:cNvPr>
              <p:cNvSpPr txBox="1"/>
              <p:nvPr/>
            </p:nvSpPr>
            <p:spPr>
              <a:xfrm>
                <a:off x="4391099" y="4189388"/>
                <a:ext cx="252909" cy="104400"/>
              </a:xfrm>
              <a:prstGeom prst="rect">
                <a:avLst/>
              </a:prstGeom>
            </p:spPr>
            <p:txBody>
              <a:bodyPr vert="horz" wrap="square" lIns="0" tIns="12700" rIns="0" bIns="0" rtlCol="0">
                <a:spAutoFit/>
              </a:bodyPr>
              <a:lstStyle/>
              <a:p>
                <a:pPr marL="12700">
                  <a:lnSpc>
                    <a:spcPct val="100000"/>
                  </a:lnSpc>
                  <a:spcBef>
                    <a:spcPts val="100"/>
                  </a:spcBef>
                </a:pPr>
                <a:r>
                  <a:rPr lang="en-GB" sz="600" spc="-25" noProof="0" dirty="0">
                    <a:solidFill>
                      <a:srgbClr val="666666"/>
                    </a:solidFill>
                    <a:latin typeface="Arial"/>
                    <a:cs typeface="Arial"/>
                  </a:rPr>
                  <a:t>70</a:t>
                </a:r>
                <a:endParaRPr lang="en-GB" sz="600" noProof="0" dirty="0">
                  <a:latin typeface="Arial"/>
                  <a:cs typeface="Arial"/>
                </a:endParaRPr>
              </a:p>
            </p:txBody>
          </p:sp>
          <p:sp>
            <p:nvSpPr>
              <p:cNvPr id="42" name="object 43">
                <a:extLst>
                  <a:ext uri="{FF2B5EF4-FFF2-40B4-BE49-F238E27FC236}">
                    <a16:creationId xmlns:a16="http://schemas.microsoft.com/office/drawing/2014/main" id="{32BD9935-4C50-6C39-EDF0-FB2587D9BFB4}"/>
                  </a:ext>
                </a:extLst>
              </p:cNvPr>
              <p:cNvSpPr txBox="1"/>
              <p:nvPr/>
            </p:nvSpPr>
            <p:spPr>
              <a:xfrm>
                <a:off x="704149" y="4189388"/>
                <a:ext cx="252909" cy="104400"/>
              </a:xfrm>
              <a:prstGeom prst="rect">
                <a:avLst/>
              </a:prstGeom>
            </p:spPr>
            <p:txBody>
              <a:bodyPr vert="horz" wrap="square" lIns="0" tIns="12700" rIns="0" bIns="0" rtlCol="0">
                <a:spAutoFit/>
              </a:bodyPr>
              <a:lstStyle/>
              <a:p>
                <a:pPr marL="12700">
                  <a:lnSpc>
                    <a:spcPct val="100000"/>
                  </a:lnSpc>
                  <a:spcBef>
                    <a:spcPts val="100"/>
                  </a:spcBef>
                </a:pPr>
                <a:r>
                  <a:rPr lang="en-GB" sz="600" spc="-50" noProof="0" dirty="0">
                    <a:solidFill>
                      <a:srgbClr val="666666"/>
                    </a:solidFill>
                    <a:latin typeface="Arial"/>
                    <a:cs typeface="Arial"/>
                  </a:rPr>
                  <a:t>0</a:t>
                </a:r>
                <a:endParaRPr lang="en-GB" sz="600" noProof="0" dirty="0">
                  <a:latin typeface="Arial"/>
                  <a:cs typeface="Arial"/>
                </a:endParaRPr>
              </a:p>
            </p:txBody>
          </p:sp>
          <p:sp>
            <p:nvSpPr>
              <p:cNvPr id="25" name="object 39">
                <a:extLst>
                  <a:ext uri="{FF2B5EF4-FFF2-40B4-BE49-F238E27FC236}">
                    <a16:creationId xmlns:a16="http://schemas.microsoft.com/office/drawing/2014/main" id="{774B8D76-7BD7-DB29-B52D-EAA03618A1A2}"/>
                  </a:ext>
                </a:extLst>
              </p:cNvPr>
              <p:cNvSpPr txBox="1"/>
              <p:nvPr/>
            </p:nvSpPr>
            <p:spPr>
              <a:xfrm>
                <a:off x="4939739" y="4189388"/>
                <a:ext cx="252909" cy="104400"/>
              </a:xfrm>
              <a:prstGeom prst="rect">
                <a:avLst/>
              </a:prstGeom>
            </p:spPr>
            <p:txBody>
              <a:bodyPr vert="horz" wrap="square" lIns="0" tIns="12700" rIns="0" bIns="0" rtlCol="0">
                <a:spAutoFit/>
              </a:bodyPr>
              <a:lstStyle/>
              <a:p>
                <a:pPr marL="12700">
                  <a:lnSpc>
                    <a:spcPct val="100000"/>
                  </a:lnSpc>
                  <a:spcBef>
                    <a:spcPts val="100"/>
                  </a:spcBef>
                </a:pPr>
                <a:r>
                  <a:rPr lang="en-GB" sz="600" spc="-25" noProof="0" dirty="0">
                    <a:solidFill>
                      <a:srgbClr val="666666"/>
                    </a:solidFill>
                    <a:latin typeface="Arial"/>
                    <a:cs typeface="Arial"/>
                  </a:rPr>
                  <a:t>80</a:t>
                </a:r>
                <a:endParaRPr lang="en-GB" sz="600" noProof="0" dirty="0">
                  <a:latin typeface="Arial"/>
                  <a:cs typeface="Arial"/>
                </a:endParaRPr>
              </a:p>
            </p:txBody>
          </p:sp>
          <p:sp>
            <p:nvSpPr>
              <p:cNvPr id="30" name="object 39">
                <a:extLst>
                  <a:ext uri="{FF2B5EF4-FFF2-40B4-BE49-F238E27FC236}">
                    <a16:creationId xmlns:a16="http://schemas.microsoft.com/office/drawing/2014/main" id="{E1B52231-4674-CA85-E622-F5125C251747}"/>
                  </a:ext>
                </a:extLst>
              </p:cNvPr>
              <p:cNvSpPr txBox="1"/>
              <p:nvPr/>
            </p:nvSpPr>
            <p:spPr>
              <a:xfrm>
                <a:off x="5506221" y="4189388"/>
                <a:ext cx="252909" cy="104400"/>
              </a:xfrm>
              <a:prstGeom prst="rect">
                <a:avLst/>
              </a:prstGeom>
            </p:spPr>
            <p:txBody>
              <a:bodyPr vert="horz" wrap="square" lIns="0" tIns="12700" rIns="0" bIns="0" rtlCol="0">
                <a:spAutoFit/>
              </a:bodyPr>
              <a:lstStyle/>
              <a:p>
                <a:pPr marL="12700">
                  <a:lnSpc>
                    <a:spcPct val="100000"/>
                  </a:lnSpc>
                  <a:spcBef>
                    <a:spcPts val="100"/>
                  </a:spcBef>
                </a:pPr>
                <a:r>
                  <a:rPr lang="en-GB" sz="600" spc="-25" noProof="0" dirty="0">
                    <a:solidFill>
                      <a:srgbClr val="666666"/>
                    </a:solidFill>
                    <a:latin typeface="Arial"/>
                    <a:cs typeface="Arial"/>
                  </a:rPr>
                  <a:t>90</a:t>
                </a:r>
                <a:endParaRPr lang="en-GB" sz="600" noProof="0" dirty="0">
                  <a:latin typeface="Arial"/>
                  <a:cs typeface="Arial"/>
                </a:endParaRPr>
              </a:p>
            </p:txBody>
          </p:sp>
          <p:sp>
            <p:nvSpPr>
              <p:cNvPr id="43" name="object 39">
                <a:extLst>
                  <a:ext uri="{FF2B5EF4-FFF2-40B4-BE49-F238E27FC236}">
                    <a16:creationId xmlns:a16="http://schemas.microsoft.com/office/drawing/2014/main" id="{DCD0A870-5D4F-2B90-0F2F-859D333213E3}"/>
                  </a:ext>
                </a:extLst>
              </p:cNvPr>
              <p:cNvSpPr txBox="1"/>
              <p:nvPr/>
            </p:nvSpPr>
            <p:spPr>
              <a:xfrm>
                <a:off x="6062928" y="4189388"/>
                <a:ext cx="252909" cy="104400"/>
              </a:xfrm>
              <a:prstGeom prst="rect">
                <a:avLst/>
              </a:prstGeom>
            </p:spPr>
            <p:txBody>
              <a:bodyPr vert="horz" wrap="square" lIns="0" tIns="12700" rIns="0" bIns="0" rtlCol="0">
                <a:spAutoFit/>
              </a:bodyPr>
              <a:lstStyle/>
              <a:p>
                <a:pPr marL="12700">
                  <a:lnSpc>
                    <a:spcPct val="100000"/>
                  </a:lnSpc>
                  <a:spcBef>
                    <a:spcPts val="100"/>
                  </a:spcBef>
                </a:pPr>
                <a:r>
                  <a:rPr lang="en-GB" sz="600" spc="-25" noProof="0" dirty="0">
                    <a:solidFill>
                      <a:srgbClr val="666666"/>
                    </a:solidFill>
                    <a:latin typeface="Arial"/>
                    <a:cs typeface="Arial"/>
                  </a:rPr>
                  <a:t>100</a:t>
                </a:r>
                <a:endParaRPr lang="en-GB" sz="600" noProof="0" dirty="0">
                  <a:latin typeface="Arial"/>
                  <a:cs typeface="Arial"/>
                </a:endParaRPr>
              </a:p>
            </p:txBody>
          </p:sp>
          <p:sp>
            <p:nvSpPr>
              <p:cNvPr id="182" name="object 41">
                <a:extLst>
                  <a:ext uri="{FF2B5EF4-FFF2-40B4-BE49-F238E27FC236}">
                    <a16:creationId xmlns:a16="http://schemas.microsoft.com/office/drawing/2014/main" id="{FA8EB4A3-4DC0-4468-A144-35BBC987862F}"/>
                  </a:ext>
                </a:extLst>
              </p:cNvPr>
              <p:cNvSpPr/>
              <p:nvPr/>
            </p:nvSpPr>
            <p:spPr>
              <a:xfrm>
                <a:off x="5551227" y="1515186"/>
                <a:ext cx="0" cy="2656548"/>
              </a:xfrm>
              <a:custGeom>
                <a:avLst/>
                <a:gdLst/>
                <a:ahLst/>
                <a:cxnLst/>
                <a:rect l="l" t="t" r="r" b="b"/>
                <a:pathLst>
                  <a:path h="2660015">
                    <a:moveTo>
                      <a:pt x="0" y="0"/>
                    </a:moveTo>
                    <a:lnTo>
                      <a:pt x="0" y="2659621"/>
                    </a:lnTo>
                  </a:path>
                </a:pathLst>
              </a:custGeom>
              <a:ln w="6667">
                <a:solidFill>
                  <a:srgbClr val="666666"/>
                </a:solidFill>
                <a:prstDash val="dot"/>
              </a:ln>
            </p:spPr>
            <p:txBody>
              <a:bodyPr wrap="square" lIns="0" tIns="0" rIns="0" bIns="0" rtlCol="0"/>
              <a:lstStyle/>
              <a:p>
                <a:endParaRPr lang="en-GB" noProof="0" dirty="0"/>
              </a:p>
            </p:txBody>
          </p:sp>
          <p:sp>
            <p:nvSpPr>
              <p:cNvPr id="183" name="object 41">
                <a:extLst>
                  <a:ext uri="{FF2B5EF4-FFF2-40B4-BE49-F238E27FC236}">
                    <a16:creationId xmlns:a16="http://schemas.microsoft.com/office/drawing/2014/main" id="{C50EB30B-B75F-19F0-28D6-141752714BCC}"/>
                  </a:ext>
                </a:extLst>
              </p:cNvPr>
              <p:cNvSpPr/>
              <p:nvPr/>
            </p:nvSpPr>
            <p:spPr>
              <a:xfrm>
                <a:off x="4986077" y="1515186"/>
                <a:ext cx="0" cy="2656548"/>
              </a:xfrm>
              <a:custGeom>
                <a:avLst/>
                <a:gdLst/>
                <a:ahLst/>
                <a:cxnLst/>
                <a:rect l="l" t="t" r="r" b="b"/>
                <a:pathLst>
                  <a:path h="2660015">
                    <a:moveTo>
                      <a:pt x="0" y="0"/>
                    </a:moveTo>
                    <a:lnTo>
                      <a:pt x="0" y="2659621"/>
                    </a:lnTo>
                  </a:path>
                </a:pathLst>
              </a:custGeom>
              <a:ln w="6667">
                <a:solidFill>
                  <a:srgbClr val="666666"/>
                </a:solidFill>
                <a:prstDash val="dot"/>
              </a:ln>
            </p:spPr>
            <p:txBody>
              <a:bodyPr wrap="square" lIns="0" tIns="0" rIns="0" bIns="0" rtlCol="0"/>
              <a:lstStyle/>
              <a:p>
                <a:endParaRPr lang="en-GB" noProof="0" dirty="0"/>
              </a:p>
            </p:txBody>
          </p:sp>
          <p:sp>
            <p:nvSpPr>
              <p:cNvPr id="184" name="object 41">
                <a:extLst>
                  <a:ext uri="{FF2B5EF4-FFF2-40B4-BE49-F238E27FC236}">
                    <a16:creationId xmlns:a16="http://schemas.microsoft.com/office/drawing/2014/main" id="{D2716837-FA00-0916-B790-9951963C9949}"/>
                  </a:ext>
                </a:extLst>
              </p:cNvPr>
              <p:cNvSpPr/>
              <p:nvPr/>
            </p:nvSpPr>
            <p:spPr>
              <a:xfrm>
                <a:off x="4427984" y="1515186"/>
                <a:ext cx="0" cy="2656548"/>
              </a:xfrm>
              <a:custGeom>
                <a:avLst/>
                <a:gdLst/>
                <a:ahLst/>
                <a:cxnLst/>
                <a:rect l="l" t="t" r="r" b="b"/>
                <a:pathLst>
                  <a:path h="2660015">
                    <a:moveTo>
                      <a:pt x="0" y="0"/>
                    </a:moveTo>
                    <a:lnTo>
                      <a:pt x="0" y="2659621"/>
                    </a:lnTo>
                  </a:path>
                </a:pathLst>
              </a:custGeom>
              <a:ln w="6667">
                <a:solidFill>
                  <a:srgbClr val="666666"/>
                </a:solidFill>
                <a:prstDash val="dot"/>
              </a:ln>
            </p:spPr>
            <p:txBody>
              <a:bodyPr wrap="square" lIns="0" tIns="0" rIns="0" bIns="0" rtlCol="0"/>
              <a:lstStyle/>
              <a:p>
                <a:endParaRPr lang="en-GB" noProof="0" dirty="0"/>
              </a:p>
            </p:txBody>
          </p:sp>
          <p:sp>
            <p:nvSpPr>
              <p:cNvPr id="185" name="object 41">
                <a:extLst>
                  <a:ext uri="{FF2B5EF4-FFF2-40B4-BE49-F238E27FC236}">
                    <a16:creationId xmlns:a16="http://schemas.microsoft.com/office/drawing/2014/main" id="{B63726EA-BEFC-2FA6-E245-394CEB4EA063}"/>
                  </a:ext>
                </a:extLst>
              </p:cNvPr>
              <p:cNvSpPr/>
              <p:nvPr/>
            </p:nvSpPr>
            <p:spPr>
              <a:xfrm>
                <a:off x="3910459" y="1515186"/>
                <a:ext cx="0" cy="2656548"/>
              </a:xfrm>
              <a:custGeom>
                <a:avLst/>
                <a:gdLst/>
                <a:ahLst/>
                <a:cxnLst/>
                <a:rect l="l" t="t" r="r" b="b"/>
                <a:pathLst>
                  <a:path h="2660015">
                    <a:moveTo>
                      <a:pt x="0" y="0"/>
                    </a:moveTo>
                    <a:lnTo>
                      <a:pt x="0" y="2659621"/>
                    </a:lnTo>
                  </a:path>
                </a:pathLst>
              </a:custGeom>
              <a:ln w="6667">
                <a:solidFill>
                  <a:srgbClr val="666666"/>
                </a:solidFill>
                <a:prstDash val="dot"/>
              </a:ln>
            </p:spPr>
            <p:txBody>
              <a:bodyPr wrap="square" lIns="0" tIns="0" rIns="0" bIns="0" rtlCol="0"/>
              <a:lstStyle/>
              <a:p>
                <a:endParaRPr lang="en-GB" noProof="0" dirty="0"/>
              </a:p>
            </p:txBody>
          </p:sp>
          <p:sp>
            <p:nvSpPr>
              <p:cNvPr id="186" name="object 41">
                <a:extLst>
                  <a:ext uri="{FF2B5EF4-FFF2-40B4-BE49-F238E27FC236}">
                    <a16:creationId xmlns:a16="http://schemas.microsoft.com/office/drawing/2014/main" id="{37794ECF-008F-D780-6BA0-E4EB75575BA6}"/>
                  </a:ext>
                </a:extLst>
              </p:cNvPr>
              <p:cNvSpPr/>
              <p:nvPr/>
            </p:nvSpPr>
            <p:spPr>
              <a:xfrm flipH="1">
                <a:off x="3335666" y="1700595"/>
                <a:ext cx="45719" cy="2603732"/>
              </a:xfrm>
              <a:custGeom>
                <a:avLst/>
                <a:gdLst/>
                <a:ahLst/>
                <a:cxnLst/>
                <a:rect l="l" t="t" r="r" b="b"/>
                <a:pathLst>
                  <a:path h="2660015">
                    <a:moveTo>
                      <a:pt x="0" y="0"/>
                    </a:moveTo>
                    <a:lnTo>
                      <a:pt x="0" y="2659621"/>
                    </a:lnTo>
                  </a:path>
                </a:pathLst>
              </a:custGeom>
              <a:ln w="6667">
                <a:solidFill>
                  <a:srgbClr val="666666"/>
                </a:solidFill>
                <a:prstDash val="dot"/>
              </a:ln>
            </p:spPr>
            <p:txBody>
              <a:bodyPr wrap="square" lIns="0" tIns="0" rIns="0" bIns="0" rtlCol="0"/>
              <a:lstStyle/>
              <a:p>
                <a:endParaRPr lang="en-GB" noProof="0" dirty="0"/>
              </a:p>
            </p:txBody>
          </p:sp>
          <p:sp>
            <p:nvSpPr>
              <p:cNvPr id="187" name="object 41">
                <a:extLst>
                  <a:ext uri="{FF2B5EF4-FFF2-40B4-BE49-F238E27FC236}">
                    <a16:creationId xmlns:a16="http://schemas.microsoft.com/office/drawing/2014/main" id="{C60A0007-40A7-316F-31C4-74294C1E5F9D}"/>
                  </a:ext>
                </a:extLst>
              </p:cNvPr>
              <p:cNvSpPr/>
              <p:nvPr/>
            </p:nvSpPr>
            <p:spPr>
              <a:xfrm flipH="1">
                <a:off x="2811668" y="2360288"/>
                <a:ext cx="45719" cy="1811445"/>
              </a:xfrm>
              <a:custGeom>
                <a:avLst/>
                <a:gdLst/>
                <a:ahLst/>
                <a:cxnLst/>
                <a:rect l="l" t="t" r="r" b="b"/>
                <a:pathLst>
                  <a:path h="2660015">
                    <a:moveTo>
                      <a:pt x="0" y="0"/>
                    </a:moveTo>
                    <a:lnTo>
                      <a:pt x="0" y="2659621"/>
                    </a:lnTo>
                  </a:path>
                </a:pathLst>
              </a:custGeom>
              <a:ln w="6667">
                <a:solidFill>
                  <a:srgbClr val="666666"/>
                </a:solidFill>
                <a:prstDash val="dot"/>
              </a:ln>
            </p:spPr>
            <p:txBody>
              <a:bodyPr wrap="square" lIns="0" tIns="0" rIns="0" bIns="0" rtlCol="0"/>
              <a:lstStyle/>
              <a:p>
                <a:endParaRPr lang="en-GB" noProof="0" dirty="0"/>
              </a:p>
            </p:txBody>
          </p:sp>
          <p:sp>
            <p:nvSpPr>
              <p:cNvPr id="188" name="object 41">
                <a:extLst>
                  <a:ext uri="{FF2B5EF4-FFF2-40B4-BE49-F238E27FC236}">
                    <a16:creationId xmlns:a16="http://schemas.microsoft.com/office/drawing/2014/main" id="{2E50CB27-5E57-7093-32A8-BDE405D36462}"/>
                  </a:ext>
                </a:extLst>
              </p:cNvPr>
              <p:cNvSpPr/>
              <p:nvPr/>
            </p:nvSpPr>
            <p:spPr>
              <a:xfrm flipH="1">
                <a:off x="2268110" y="3097612"/>
                <a:ext cx="53103" cy="1074122"/>
              </a:xfrm>
              <a:custGeom>
                <a:avLst/>
                <a:gdLst/>
                <a:ahLst/>
                <a:cxnLst/>
                <a:rect l="l" t="t" r="r" b="b"/>
                <a:pathLst>
                  <a:path h="2660015">
                    <a:moveTo>
                      <a:pt x="0" y="0"/>
                    </a:moveTo>
                    <a:lnTo>
                      <a:pt x="0" y="2659621"/>
                    </a:lnTo>
                  </a:path>
                </a:pathLst>
              </a:custGeom>
              <a:ln w="6667">
                <a:solidFill>
                  <a:srgbClr val="666666"/>
                </a:solidFill>
                <a:prstDash val="dot"/>
              </a:ln>
            </p:spPr>
            <p:txBody>
              <a:bodyPr wrap="square" lIns="0" tIns="0" rIns="0" bIns="0" rtlCol="0"/>
              <a:lstStyle/>
              <a:p>
                <a:endParaRPr lang="en-GB" noProof="0" dirty="0"/>
              </a:p>
            </p:txBody>
          </p:sp>
          <p:sp>
            <p:nvSpPr>
              <p:cNvPr id="189" name="object 41">
                <a:extLst>
                  <a:ext uri="{FF2B5EF4-FFF2-40B4-BE49-F238E27FC236}">
                    <a16:creationId xmlns:a16="http://schemas.microsoft.com/office/drawing/2014/main" id="{DCA98C08-3AE5-6A3C-4179-039042E85B96}"/>
                  </a:ext>
                </a:extLst>
              </p:cNvPr>
              <p:cNvSpPr/>
              <p:nvPr/>
            </p:nvSpPr>
            <p:spPr>
              <a:xfrm>
                <a:off x="1803689" y="3709908"/>
                <a:ext cx="45719" cy="461825"/>
              </a:xfrm>
              <a:custGeom>
                <a:avLst/>
                <a:gdLst/>
                <a:ahLst/>
                <a:cxnLst/>
                <a:rect l="l" t="t" r="r" b="b"/>
                <a:pathLst>
                  <a:path h="2660015">
                    <a:moveTo>
                      <a:pt x="0" y="0"/>
                    </a:moveTo>
                    <a:lnTo>
                      <a:pt x="0" y="2659621"/>
                    </a:lnTo>
                  </a:path>
                </a:pathLst>
              </a:custGeom>
              <a:ln w="6667">
                <a:solidFill>
                  <a:srgbClr val="666666"/>
                </a:solidFill>
                <a:prstDash val="dot"/>
              </a:ln>
            </p:spPr>
            <p:txBody>
              <a:bodyPr wrap="square" lIns="0" tIns="0" rIns="0" bIns="0" rtlCol="0"/>
              <a:lstStyle/>
              <a:p>
                <a:endParaRPr lang="en-GB" noProof="0" dirty="0"/>
              </a:p>
            </p:txBody>
          </p:sp>
          <p:sp>
            <p:nvSpPr>
              <p:cNvPr id="225" name="object 41">
                <a:extLst>
                  <a:ext uri="{FF2B5EF4-FFF2-40B4-BE49-F238E27FC236}">
                    <a16:creationId xmlns:a16="http://schemas.microsoft.com/office/drawing/2014/main" id="{C735F255-B88F-BC19-1BC6-81CCFFA47D25}"/>
                  </a:ext>
                </a:extLst>
              </p:cNvPr>
              <p:cNvSpPr/>
              <p:nvPr/>
            </p:nvSpPr>
            <p:spPr>
              <a:xfrm>
                <a:off x="6138602" y="1515186"/>
                <a:ext cx="0" cy="2656548"/>
              </a:xfrm>
              <a:custGeom>
                <a:avLst/>
                <a:gdLst/>
                <a:ahLst/>
                <a:cxnLst/>
                <a:rect l="l" t="t" r="r" b="b"/>
                <a:pathLst>
                  <a:path h="2660015">
                    <a:moveTo>
                      <a:pt x="0" y="0"/>
                    </a:moveTo>
                    <a:lnTo>
                      <a:pt x="0" y="2659621"/>
                    </a:lnTo>
                  </a:path>
                </a:pathLst>
              </a:custGeom>
              <a:ln w="6667">
                <a:solidFill>
                  <a:srgbClr val="666666"/>
                </a:solidFill>
                <a:prstDash val="dot"/>
              </a:ln>
            </p:spPr>
            <p:txBody>
              <a:bodyPr wrap="square" lIns="0" tIns="0" rIns="0" bIns="0" rtlCol="0"/>
              <a:lstStyle/>
              <a:p>
                <a:endParaRPr lang="en-GB" noProof="0" dirty="0"/>
              </a:p>
            </p:txBody>
          </p:sp>
        </p:grpSp>
        <p:sp>
          <p:nvSpPr>
            <p:cNvPr id="191" name="object 36">
              <a:extLst>
                <a:ext uri="{FF2B5EF4-FFF2-40B4-BE49-F238E27FC236}">
                  <a16:creationId xmlns:a16="http://schemas.microsoft.com/office/drawing/2014/main" id="{4906FCBC-DFB7-EACB-8909-F0E538A26519}"/>
                </a:ext>
              </a:extLst>
            </p:cNvPr>
            <p:cNvSpPr txBox="1"/>
            <p:nvPr/>
          </p:nvSpPr>
          <p:spPr>
            <a:xfrm>
              <a:off x="78849" y="1366814"/>
              <a:ext cx="613831" cy="2933127"/>
            </a:xfrm>
            <a:prstGeom prst="rect">
              <a:avLst/>
            </a:prstGeom>
          </p:spPr>
          <p:txBody>
            <a:bodyPr vert="horz" wrap="none" lIns="0" tIns="0" rIns="0" bIns="0" rtlCol="0" anchor="t" anchorCtr="0">
              <a:noAutofit/>
            </a:bodyPr>
            <a:lstStyle/>
            <a:p>
              <a:pPr marL="43815" marR="5080" indent="135890" algn="r" fontAlgn="t">
                <a:lnSpc>
                  <a:spcPts val="750"/>
                </a:lnSpc>
              </a:pPr>
              <a:r>
                <a:rPr lang="it-IT" sz="500" spc="-10" dirty="0" err="1">
                  <a:solidFill>
                    <a:schemeClr val="tx1">
                      <a:lumMod val="75000"/>
                      <a:lumOff val="25000"/>
                    </a:schemeClr>
                  </a:solidFill>
                  <a:latin typeface="Arial"/>
                  <a:cs typeface="Arial"/>
                </a:rPr>
                <a:t>Belgium</a:t>
              </a:r>
              <a:endParaRPr lang="it-IT" sz="500" spc="-10" dirty="0">
                <a:solidFill>
                  <a:schemeClr val="tx1">
                    <a:lumMod val="75000"/>
                    <a:lumOff val="25000"/>
                  </a:schemeClr>
                </a:solidFill>
                <a:latin typeface="Arial"/>
                <a:cs typeface="Arial"/>
              </a:endParaRPr>
            </a:p>
            <a:p>
              <a:pPr marL="43815" marR="5080" indent="135890" algn="r" fontAlgn="t">
                <a:lnSpc>
                  <a:spcPts val="750"/>
                </a:lnSpc>
              </a:pPr>
              <a:r>
                <a:rPr lang="it-IT" sz="500" spc="-10" dirty="0" err="1">
                  <a:solidFill>
                    <a:schemeClr val="tx1">
                      <a:lumMod val="75000"/>
                      <a:lumOff val="25000"/>
                    </a:schemeClr>
                  </a:solidFill>
                  <a:latin typeface="Arial"/>
                  <a:cs typeface="Arial"/>
                </a:rPr>
                <a:t>Italy</a:t>
              </a:r>
              <a:endParaRPr lang="it-IT" sz="500" spc="-10" dirty="0">
                <a:solidFill>
                  <a:schemeClr val="tx1">
                    <a:lumMod val="75000"/>
                    <a:lumOff val="25000"/>
                  </a:schemeClr>
                </a:solidFill>
                <a:latin typeface="Arial"/>
                <a:cs typeface="Arial"/>
              </a:endParaRPr>
            </a:p>
            <a:p>
              <a:pPr marL="43815" marR="5080" indent="135890" algn="r" fontAlgn="t">
                <a:lnSpc>
                  <a:spcPts val="750"/>
                </a:lnSpc>
              </a:pPr>
              <a:r>
                <a:rPr lang="it-IT" sz="500" spc="-10" dirty="0">
                  <a:solidFill>
                    <a:schemeClr val="tx1">
                      <a:lumMod val="75000"/>
                      <a:lumOff val="25000"/>
                    </a:schemeClr>
                  </a:solidFill>
                  <a:latin typeface="Arial"/>
                  <a:cs typeface="Arial"/>
                </a:rPr>
                <a:t>Netherlands</a:t>
              </a:r>
            </a:p>
            <a:p>
              <a:pPr marL="43815" marR="5080" indent="135890" algn="r" fontAlgn="t">
                <a:lnSpc>
                  <a:spcPts val="750"/>
                </a:lnSpc>
              </a:pPr>
              <a:r>
                <a:rPr lang="it-IT" sz="500" spc="-10" dirty="0">
                  <a:solidFill>
                    <a:schemeClr val="tx1">
                      <a:lumMod val="75000"/>
                      <a:lumOff val="25000"/>
                    </a:schemeClr>
                  </a:solidFill>
                  <a:latin typeface="Arial"/>
                  <a:cs typeface="Arial"/>
                </a:rPr>
                <a:t>Poland</a:t>
              </a:r>
            </a:p>
            <a:p>
              <a:pPr marL="43815" marR="5080" indent="135890" algn="r" fontAlgn="t">
                <a:lnSpc>
                  <a:spcPts val="750"/>
                </a:lnSpc>
              </a:pPr>
              <a:r>
                <a:rPr lang="it-IT" sz="500" spc="-10" dirty="0">
                  <a:solidFill>
                    <a:schemeClr val="tx1">
                      <a:lumMod val="75000"/>
                      <a:lumOff val="25000"/>
                    </a:schemeClr>
                  </a:solidFill>
                  <a:latin typeface="Arial"/>
                  <a:cs typeface="Arial"/>
                </a:rPr>
                <a:t>Germany</a:t>
              </a:r>
            </a:p>
            <a:p>
              <a:pPr marL="43815" marR="5080" indent="135890" algn="r" fontAlgn="t">
                <a:lnSpc>
                  <a:spcPts val="750"/>
                </a:lnSpc>
              </a:pPr>
              <a:r>
                <a:rPr lang="it-IT" sz="500" spc="-10" dirty="0">
                  <a:solidFill>
                    <a:schemeClr val="tx1">
                      <a:lumMod val="75000"/>
                      <a:lumOff val="25000"/>
                    </a:schemeClr>
                  </a:solidFill>
                  <a:latin typeface="Arial"/>
                  <a:cs typeface="Arial"/>
                </a:rPr>
                <a:t>France</a:t>
              </a:r>
            </a:p>
            <a:p>
              <a:pPr marL="43815" marR="5080" indent="135890" algn="r" fontAlgn="t">
                <a:lnSpc>
                  <a:spcPts val="750"/>
                </a:lnSpc>
              </a:pPr>
              <a:r>
                <a:rPr lang="it-IT" sz="500" spc="-10" dirty="0" err="1">
                  <a:solidFill>
                    <a:schemeClr val="tx1">
                      <a:lumMod val="75000"/>
                      <a:lumOff val="25000"/>
                    </a:schemeClr>
                  </a:solidFill>
                  <a:latin typeface="Arial"/>
                  <a:cs typeface="Arial"/>
                </a:rPr>
                <a:t>Slovakia</a:t>
              </a:r>
              <a:endParaRPr lang="it-IT" sz="500" spc="-10" dirty="0">
                <a:solidFill>
                  <a:schemeClr val="tx1">
                    <a:lumMod val="75000"/>
                    <a:lumOff val="25000"/>
                  </a:schemeClr>
                </a:solidFill>
                <a:latin typeface="Arial"/>
                <a:cs typeface="Arial"/>
              </a:endParaRPr>
            </a:p>
            <a:p>
              <a:pPr marL="43815" marR="5080" indent="135890" algn="r" fontAlgn="t">
                <a:lnSpc>
                  <a:spcPts val="750"/>
                </a:lnSpc>
              </a:pPr>
              <a:r>
                <a:rPr lang="it-IT" sz="500" spc="-10" dirty="0">
                  <a:solidFill>
                    <a:schemeClr val="tx1">
                      <a:lumMod val="75000"/>
                      <a:lumOff val="25000"/>
                    </a:schemeClr>
                  </a:solidFill>
                  <a:latin typeface="Arial"/>
                  <a:cs typeface="Arial"/>
                </a:rPr>
                <a:t>Austria</a:t>
              </a:r>
            </a:p>
            <a:p>
              <a:pPr marL="43815" marR="5080" indent="135890" algn="r" fontAlgn="t">
                <a:lnSpc>
                  <a:spcPts val="750"/>
                </a:lnSpc>
              </a:pPr>
              <a:r>
                <a:rPr lang="it-IT" sz="500" spc="-10" dirty="0">
                  <a:solidFill>
                    <a:schemeClr val="tx1">
                      <a:lumMod val="75000"/>
                      <a:lumOff val="25000"/>
                    </a:schemeClr>
                  </a:solidFill>
                  <a:latin typeface="Arial"/>
                  <a:cs typeface="Arial"/>
                </a:rPr>
                <a:t>EU-27</a:t>
              </a:r>
            </a:p>
            <a:p>
              <a:pPr marL="43815" marR="5080" indent="135890" algn="r" fontAlgn="t">
                <a:lnSpc>
                  <a:spcPts val="750"/>
                </a:lnSpc>
              </a:pPr>
              <a:r>
                <a:rPr lang="it-IT" sz="500" spc="-10" dirty="0" err="1">
                  <a:solidFill>
                    <a:schemeClr val="tx1">
                      <a:lumMod val="75000"/>
                      <a:lumOff val="25000"/>
                    </a:schemeClr>
                  </a:solidFill>
                  <a:latin typeface="Arial"/>
                  <a:cs typeface="Arial"/>
                </a:rPr>
                <a:t>Czech</a:t>
              </a:r>
              <a:r>
                <a:rPr lang="it-IT" sz="500" spc="-10" dirty="0">
                  <a:solidFill>
                    <a:schemeClr val="tx1">
                      <a:lumMod val="75000"/>
                      <a:lumOff val="25000"/>
                    </a:schemeClr>
                  </a:solidFill>
                  <a:latin typeface="Arial"/>
                  <a:cs typeface="Arial"/>
                </a:rPr>
                <a:t> Republic</a:t>
              </a:r>
            </a:p>
            <a:p>
              <a:pPr marL="43815" marR="5080" indent="135890" algn="r" fontAlgn="t">
                <a:lnSpc>
                  <a:spcPts val="750"/>
                </a:lnSpc>
              </a:pPr>
              <a:r>
                <a:rPr lang="it-IT" sz="500" spc="-10" dirty="0" err="1">
                  <a:solidFill>
                    <a:schemeClr val="tx1">
                      <a:lumMod val="75000"/>
                      <a:lumOff val="25000"/>
                    </a:schemeClr>
                  </a:solidFill>
                  <a:latin typeface="Arial"/>
                  <a:cs typeface="Arial"/>
                </a:rPr>
                <a:t>Spain</a:t>
              </a:r>
              <a:endParaRPr lang="it-IT" sz="500" spc="-10" dirty="0">
                <a:solidFill>
                  <a:schemeClr val="tx1">
                    <a:lumMod val="75000"/>
                    <a:lumOff val="25000"/>
                  </a:schemeClr>
                </a:solidFill>
                <a:latin typeface="Arial"/>
                <a:cs typeface="Arial"/>
              </a:endParaRPr>
            </a:p>
            <a:p>
              <a:pPr marL="43815" marR="5080" indent="135890" algn="r" fontAlgn="t">
                <a:lnSpc>
                  <a:spcPts val="750"/>
                </a:lnSpc>
              </a:pPr>
              <a:r>
                <a:rPr lang="it-IT" sz="500" spc="-10" dirty="0">
                  <a:solidFill>
                    <a:schemeClr val="tx1">
                      <a:lumMod val="75000"/>
                      <a:lumOff val="25000"/>
                    </a:schemeClr>
                  </a:solidFill>
                  <a:latin typeface="Arial"/>
                  <a:cs typeface="Arial"/>
                </a:rPr>
                <a:t>Luxembourg</a:t>
              </a:r>
            </a:p>
            <a:p>
              <a:pPr marL="43815" marR="5080" indent="135890" algn="r" fontAlgn="t">
                <a:lnSpc>
                  <a:spcPts val="750"/>
                </a:lnSpc>
              </a:pPr>
              <a:r>
                <a:rPr lang="it-IT" sz="500" spc="-10" dirty="0">
                  <a:solidFill>
                    <a:schemeClr val="tx1">
                      <a:lumMod val="75000"/>
                      <a:lumOff val="25000"/>
                    </a:schemeClr>
                  </a:solidFill>
                  <a:latin typeface="Arial"/>
                  <a:cs typeface="Arial"/>
                </a:rPr>
                <a:t>Portugal</a:t>
              </a:r>
            </a:p>
            <a:p>
              <a:pPr marL="43815" marR="5080" indent="135890" algn="r" fontAlgn="t">
                <a:lnSpc>
                  <a:spcPts val="750"/>
                </a:lnSpc>
              </a:pPr>
              <a:r>
                <a:rPr lang="it-IT" sz="500" spc="-10" dirty="0">
                  <a:solidFill>
                    <a:schemeClr val="tx1">
                      <a:lumMod val="75000"/>
                      <a:lumOff val="25000"/>
                    </a:schemeClr>
                  </a:solidFill>
                  <a:latin typeface="Arial"/>
                  <a:cs typeface="Arial"/>
                </a:rPr>
                <a:t>Bulgaria</a:t>
              </a:r>
            </a:p>
            <a:p>
              <a:pPr marL="43815" marR="5080" indent="135890" algn="r" fontAlgn="t">
                <a:lnSpc>
                  <a:spcPts val="750"/>
                </a:lnSpc>
              </a:pPr>
              <a:r>
                <a:rPr lang="it-IT" sz="500" spc="-10" dirty="0">
                  <a:solidFill>
                    <a:schemeClr val="tx1">
                      <a:lumMod val="75000"/>
                      <a:lumOff val="25000"/>
                    </a:schemeClr>
                  </a:solidFill>
                  <a:latin typeface="Arial"/>
                  <a:cs typeface="Arial"/>
                </a:rPr>
                <a:t>Estonia</a:t>
              </a:r>
            </a:p>
            <a:p>
              <a:pPr marL="43815" marR="5080" indent="135890" algn="r" fontAlgn="t">
                <a:lnSpc>
                  <a:spcPts val="750"/>
                </a:lnSpc>
              </a:pPr>
              <a:r>
                <a:rPr lang="it-IT" sz="500" spc="-10" dirty="0">
                  <a:solidFill>
                    <a:schemeClr val="tx1">
                      <a:lumMod val="75000"/>
                      <a:lumOff val="25000"/>
                    </a:schemeClr>
                  </a:solidFill>
                  <a:latin typeface="Arial"/>
                  <a:cs typeface="Arial"/>
                </a:rPr>
                <a:t>Cyprus</a:t>
              </a:r>
            </a:p>
            <a:p>
              <a:pPr marL="43815" marR="5080" indent="135890" algn="r" fontAlgn="t">
                <a:lnSpc>
                  <a:spcPts val="750"/>
                </a:lnSpc>
              </a:pPr>
              <a:r>
                <a:rPr lang="it-IT" sz="500" spc="-10" dirty="0" err="1">
                  <a:solidFill>
                    <a:schemeClr val="tx1">
                      <a:lumMod val="75000"/>
                      <a:lumOff val="25000"/>
                    </a:schemeClr>
                  </a:solidFill>
                  <a:latin typeface="Arial"/>
                  <a:cs typeface="Arial"/>
                </a:rPr>
                <a:t>Sweden</a:t>
              </a:r>
              <a:endParaRPr lang="it-IT" sz="500" spc="-10" dirty="0">
                <a:solidFill>
                  <a:schemeClr val="tx1">
                    <a:lumMod val="75000"/>
                    <a:lumOff val="25000"/>
                  </a:schemeClr>
                </a:solidFill>
                <a:latin typeface="Arial"/>
                <a:cs typeface="Arial"/>
              </a:endParaRPr>
            </a:p>
            <a:p>
              <a:pPr marL="43815" marR="5080" indent="135890" algn="r" fontAlgn="t">
                <a:lnSpc>
                  <a:spcPts val="750"/>
                </a:lnSpc>
              </a:pPr>
              <a:r>
                <a:rPr lang="it-IT" sz="500" spc="-10" dirty="0" err="1">
                  <a:solidFill>
                    <a:schemeClr val="tx1">
                      <a:lumMod val="75000"/>
                      <a:lumOff val="25000"/>
                    </a:schemeClr>
                  </a:solidFill>
                  <a:latin typeface="Arial"/>
                  <a:cs typeface="Arial"/>
                </a:rPr>
                <a:t>Ireland</a:t>
              </a:r>
              <a:endParaRPr lang="it-IT" sz="500" spc="-10" dirty="0">
                <a:solidFill>
                  <a:schemeClr val="tx1">
                    <a:lumMod val="75000"/>
                    <a:lumOff val="25000"/>
                  </a:schemeClr>
                </a:solidFill>
                <a:latin typeface="Arial"/>
                <a:cs typeface="Arial"/>
              </a:endParaRPr>
            </a:p>
            <a:p>
              <a:pPr marL="43815" marR="5080" indent="135890" algn="r" fontAlgn="t">
                <a:lnSpc>
                  <a:spcPts val="750"/>
                </a:lnSpc>
              </a:pPr>
              <a:r>
                <a:rPr lang="it-IT" sz="500" spc="-10" dirty="0" err="1">
                  <a:solidFill>
                    <a:schemeClr val="tx1">
                      <a:lumMod val="75000"/>
                      <a:lumOff val="25000"/>
                    </a:schemeClr>
                  </a:solidFill>
                  <a:latin typeface="Arial"/>
                  <a:cs typeface="Arial"/>
                </a:rPr>
                <a:t>Greece</a:t>
              </a:r>
              <a:endParaRPr lang="it-IT" sz="500" spc="-10" dirty="0">
                <a:solidFill>
                  <a:schemeClr val="tx1">
                    <a:lumMod val="75000"/>
                    <a:lumOff val="25000"/>
                  </a:schemeClr>
                </a:solidFill>
                <a:latin typeface="Arial"/>
                <a:cs typeface="Arial"/>
              </a:endParaRPr>
            </a:p>
            <a:p>
              <a:pPr marL="43815" marR="5080" indent="135890" algn="r" fontAlgn="t">
                <a:lnSpc>
                  <a:spcPts val="750"/>
                </a:lnSpc>
              </a:pPr>
              <a:r>
                <a:rPr lang="it-IT" sz="500" spc="-10" dirty="0">
                  <a:solidFill>
                    <a:schemeClr val="tx1">
                      <a:lumMod val="75000"/>
                      <a:lumOff val="25000"/>
                    </a:schemeClr>
                  </a:solidFill>
                  <a:latin typeface="Arial"/>
                  <a:cs typeface="Arial"/>
                </a:rPr>
                <a:t>Romania</a:t>
              </a:r>
            </a:p>
            <a:p>
              <a:pPr marL="43815" marR="5080" indent="135890" algn="r" fontAlgn="t">
                <a:lnSpc>
                  <a:spcPts val="750"/>
                </a:lnSpc>
              </a:pPr>
              <a:r>
                <a:rPr lang="it-IT" sz="500" spc="-10" dirty="0" err="1">
                  <a:solidFill>
                    <a:schemeClr val="tx1">
                      <a:lumMod val="75000"/>
                      <a:lumOff val="25000"/>
                    </a:schemeClr>
                  </a:solidFill>
                  <a:latin typeface="Arial"/>
                  <a:cs typeface="Arial"/>
                </a:rPr>
                <a:t>Croatia</a:t>
              </a:r>
              <a:endParaRPr lang="it-IT" sz="500" spc="-10" dirty="0">
                <a:solidFill>
                  <a:schemeClr val="tx1">
                    <a:lumMod val="75000"/>
                    <a:lumOff val="25000"/>
                  </a:schemeClr>
                </a:solidFill>
                <a:latin typeface="Arial"/>
                <a:cs typeface="Arial"/>
              </a:endParaRPr>
            </a:p>
            <a:p>
              <a:pPr marL="43815" marR="5080" indent="135890" algn="r" fontAlgn="t">
                <a:lnSpc>
                  <a:spcPts val="750"/>
                </a:lnSpc>
              </a:pPr>
              <a:r>
                <a:rPr lang="it-IT" sz="500" spc="-10" dirty="0">
                  <a:solidFill>
                    <a:schemeClr val="tx1">
                      <a:lumMod val="75000"/>
                      <a:lumOff val="25000"/>
                    </a:schemeClr>
                  </a:solidFill>
                  <a:latin typeface="Arial"/>
                  <a:cs typeface="Arial"/>
                </a:rPr>
                <a:t>Slovenia</a:t>
              </a:r>
            </a:p>
            <a:p>
              <a:pPr marL="43815" marR="5080" indent="135890" algn="r" fontAlgn="t">
                <a:lnSpc>
                  <a:spcPts val="750"/>
                </a:lnSpc>
              </a:pPr>
              <a:r>
                <a:rPr lang="it-IT" sz="500" spc="-10" dirty="0" err="1">
                  <a:solidFill>
                    <a:schemeClr val="tx1">
                      <a:lumMod val="75000"/>
                      <a:lumOff val="25000"/>
                    </a:schemeClr>
                  </a:solidFill>
                  <a:latin typeface="Arial"/>
                  <a:cs typeface="Arial"/>
                </a:rPr>
                <a:t>Hungary</a:t>
              </a:r>
              <a:endParaRPr lang="it-IT" sz="500" spc="-10" dirty="0">
                <a:solidFill>
                  <a:schemeClr val="tx1">
                    <a:lumMod val="75000"/>
                    <a:lumOff val="25000"/>
                  </a:schemeClr>
                </a:solidFill>
                <a:latin typeface="Arial"/>
                <a:cs typeface="Arial"/>
              </a:endParaRPr>
            </a:p>
            <a:p>
              <a:pPr marL="43815" marR="5080" indent="135890" algn="r" fontAlgn="t">
                <a:lnSpc>
                  <a:spcPts val="750"/>
                </a:lnSpc>
              </a:pPr>
              <a:r>
                <a:rPr lang="it-IT" sz="500" spc="-10" dirty="0" err="1">
                  <a:solidFill>
                    <a:schemeClr val="tx1">
                      <a:lumMod val="75000"/>
                      <a:lumOff val="25000"/>
                    </a:schemeClr>
                  </a:solidFill>
                  <a:latin typeface="Arial"/>
                  <a:cs typeface="Arial"/>
                </a:rPr>
                <a:t>Denmark</a:t>
              </a:r>
              <a:endParaRPr lang="it-IT" sz="500" spc="-10" dirty="0">
                <a:solidFill>
                  <a:schemeClr val="tx1">
                    <a:lumMod val="75000"/>
                    <a:lumOff val="25000"/>
                  </a:schemeClr>
                </a:solidFill>
                <a:latin typeface="Arial"/>
                <a:cs typeface="Arial"/>
              </a:endParaRPr>
            </a:p>
            <a:p>
              <a:pPr marL="43815" marR="5080" indent="135890" algn="r" fontAlgn="t">
                <a:lnSpc>
                  <a:spcPts val="750"/>
                </a:lnSpc>
              </a:pPr>
              <a:r>
                <a:rPr lang="it-IT" sz="500" spc="-10" dirty="0">
                  <a:solidFill>
                    <a:schemeClr val="tx1">
                      <a:lumMod val="75000"/>
                      <a:lumOff val="25000"/>
                    </a:schemeClr>
                  </a:solidFill>
                  <a:latin typeface="Arial"/>
                  <a:cs typeface="Arial"/>
                </a:rPr>
                <a:t>Latvia</a:t>
              </a:r>
            </a:p>
            <a:p>
              <a:pPr marL="43815" marR="5080" indent="135890" algn="r" fontAlgn="t">
                <a:lnSpc>
                  <a:spcPts val="750"/>
                </a:lnSpc>
              </a:pPr>
              <a:r>
                <a:rPr lang="it-IT" sz="500" spc="-10" dirty="0">
                  <a:solidFill>
                    <a:schemeClr val="tx1">
                      <a:lumMod val="75000"/>
                      <a:lumOff val="25000"/>
                    </a:schemeClr>
                  </a:solidFill>
                  <a:latin typeface="Arial"/>
                  <a:cs typeface="Arial"/>
                </a:rPr>
                <a:t>Malta</a:t>
              </a:r>
            </a:p>
            <a:p>
              <a:pPr marL="43815" marR="5080" indent="135890" algn="r" fontAlgn="t">
                <a:lnSpc>
                  <a:spcPts val="750"/>
                </a:lnSpc>
              </a:pPr>
              <a:r>
                <a:rPr lang="it-IT" sz="500" spc="-10" dirty="0" err="1">
                  <a:solidFill>
                    <a:schemeClr val="tx1">
                      <a:lumMod val="75000"/>
                      <a:lumOff val="25000"/>
                    </a:schemeClr>
                  </a:solidFill>
                  <a:latin typeface="Arial"/>
                  <a:cs typeface="Arial"/>
                </a:rPr>
                <a:t>Finland</a:t>
              </a:r>
              <a:endParaRPr lang="it-IT" sz="500" spc="-10" dirty="0">
                <a:solidFill>
                  <a:schemeClr val="tx1">
                    <a:lumMod val="75000"/>
                    <a:lumOff val="25000"/>
                  </a:schemeClr>
                </a:solidFill>
                <a:latin typeface="Arial"/>
                <a:cs typeface="Arial"/>
              </a:endParaRPr>
            </a:p>
            <a:p>
              <a:pPr marL="43815" marR="5080" indent="135890" algn="r" fontAlgn="t">
                <a:lnSpc>
                  <a:spcPts val="750"/>
                </a:lnSpc>
              </a:pPr>
              <a:r>
                <a:rPr lang="it-IT" sz="500" spc="-10" dirty="0">
                  <a:solidFill>
                    <a:schemeClr val="tx1">
                      <a:lumMod val="75000"/>
                      <a:lumOff val="25000"/>
                    </a:schemeClr>
                  </a:solidFill>
                  <a:latin typeface="Arial"/>
                  <a:cs typeface="Arial"/>
                </a:rPr>
                <a:t>Lithuania</a:t>
              </a:r>
              <a:endParaRPr sz="500" dirty="0">
                <a:solidFill>
                  <a:schemeClr val="tx1">
                    <a:lumMod val="75000"/>
                    <a:lumOff val="25000"/>
                  </a:schemeClr>
                </a:solidFill>
                <a:latin typeface="Arial"/>
                <a:cs typeface="Arial"/>
              </a:endParaRPr>
            </a:p>
          </p:txBody>
        </p:sp>
        <p:grpSp>
          <p:nvGrpSpPr>
            <p:cNvPr id="192" name="object 4">
              <a:extLst>
                <a:ext uri="{FF2B5EF4-FFF2-40B4-BE49-F238E27FC236}">
                  <a16:creationId xmlns:a16="http://schemas.microsoft.com/office/drawing/2014/main" id="{699537C0-E105-519A-4586-12663B8B94F2}"/>
                </a:ext>
              </a:extLst>
            </p:cNvPr>
            <p:cNvGrpSpPr/>
            <p:nvPr/>
          </p:nvGrpSpPr>
          <p:grpSpPr>
            <a:xfrm>
              <a:off x="726802" y="1393794"/>
              <a:ext cx="3049886" cy="2811957"/>
              <a:chOff x="1066800" y="876515"/>
              <a:chExt cx="5638800" cy="3355497"/>
            </a:xfrm>
            <a:pattFill prst="pct90">
              <a:fgClr>
                <a:srgbClr val="AC005B"/>
              </a:fgClr>
              <a:bgClr>
                <a:schemeClr val="bg1"/>
              </a:bgClr>
            </a:pattFill>
          </p:grpSpPr>
          <p:sp>
            <p:nvSpPr>
              <p:cNvPr id="194" name="object 6">
                <a:extLst>
                  <a:ext uri="{FF2B5EF4-FFF2-40B4-BE49-F238E27FC236}">
                    <a16:creationId xmlns:a16="http://schemas.microsoft.com/office/drawing/2014/main" id="{9399C5E0-4C4D-624F-41FF-7BE16693EC4A}"/>
                  </a:ext>
                </a:extLst>
              </p:cNvPr>
              <p:cNvSpPr/>
              <p:nvPr/>
            </p:nvSpPr>
            <p:spPr>
              <a:xfrm>
                <a:off x="1066800" y="4151367"/>
                <a:ext cx="1486536" cy="80645"/>
              </a:xfrm>
              <a:custGeom>
                <a:avLst/>
                <a:gdLst/>
                <a:ahLst/>
                <a:cxnLst/>
                <a:rect l="l" t="t" r="r" b="b"/>
                <a:pathLst>
                  <a:path w="1486535" h="80645">
                    <a:moveTo>
                      <a:pt x="1486496" y="0"/>
                    </a:moveTo>
                    <a:lnTo>
                      <a:pt x="0" y="0"/>
                    </a:lnTo>
                    <a:lnTo>
                      <a:pt x="0" y="80187"/>
                    </a:lnTo>
                    <a:lnTo>
                      <a:pt x="1486496" y="80187"/>
                    </a:lnTo>
                    <a:lnTo>
                      <a:pt x="1486496" y="0"/>
                    </a:lnTo>
                    <a:close/>
                  </a:path>
                </a:pathLst>
              </a:custGeom>
              <a:pattFill prst="pct5">
                <a:fgClr>
                  <a:srgbClr val="00696C"/>
                </a:fgClr>
                <a:bgClr>
                  <a:srgbClr val="C7E2E3"/>
                </a:bgClr>
              </a:pattFill>
            </p:spPr>
            <p:txBody>
              <a:bodyPr wrap="square" lIns="0" tIns="0" rIns="0" bIns="0" rtlCol="0"/>
              <a:lstStyle/>
              <a:p>
                <a:endParaRPr dirty="0"/>
              </a:p>
            </p:txBody>
          </p:sp>
          <p:sp>
            <p:nvSpPr>
              <p:cNvPr id="196" name="object 8">
                <a:extLst>
                  <a:ext uri="{FF2B5EF4-FFF2-40B4-BE49-F238E27FC236}">
                    <a16:creationId xmlns:a16="http://schemas.microsoft.com/office/drawing/2014/main" id="{9D382538-A459-21D6-6F66-5E6A9D984985}"/>
                  </a:ext>
                </a:extLst>
              </p:cNvPr>
              <p:cNvSpPr/>
              <p:nvPr/>
            </p:nvSpPr>
            <p:spPr>
              <a:xfrm>
                <a:off x="1066800" y="4028810"/>
                <a:ext cx="1581151" cy="84456"/>
              </a:xfrm>
              <a:custGeom>
                <a:avLst/>
                <a:gdLst/>
                <a:ahLst/>
                <a:cxnLst/>
                <a:rect l="l" t="t" r="r" b="b"/>
                <a:pathLst>
                  <a:path w="1581150" h="84454">
                    <a:moveTo>
                      <a:pt x="1580641" y="0"/>
                    </a:moveTo>
                    <a:lnTo>
                      <a:pt x="0" y="0"/>
                    </a:lnTo>
                    <a:lnTo>
                      <a:pt x="0" y="84010"/>
                    </a:lnTo>
                    <a:lnTo>
                      <a:pt x="1580641" y="84010"/>
                    </a:lnTo>
                    <a:lnTo>
                      <a:pt x="1580641" y="0"/>
                    </a:lnTo>
                    <a:close/>
                  </a:path>
                </a:pathLst>
              </a:custGeom>
              <a:pattFill prst="pct5">
                <a:fgClr>
                  <a:srgbClr val="00696C"/>
                </a:fgClr>
                <a:bgClr>
                  <a:srgbClr val="C7E2E3"/>
                </a:bgClr>
              </a:pattFill>
            </p:spPr>
            <p:txBody>
              <a:bodyPr wrap="square" lIns="0" tIns="0" rIns="0" bIns="0" rtlCol="0"/>
              <a:lstStyle/>
              <a:p>
                <a:endParaRPr/>
              </a:p>
            </p:txBody>
          </p:sp>
          <p:sp>
            <p:nvSpPr>
              <p:cNvPr id="197" name="object 9">
                <a:extLst>
                  <a:ext uri="{FF2B5EF4-FFF2-40B4-BE49-F238E27FC236}">
                    <a16:creationId xmlns:a16="http://schemas.microsoft.com/office/drawing/2014/main" id="{E6A8D775-3337-FAA2-61DD-2EEE469B8AC2}"/>
                  </a:ext>
                </a:extLst>
              </p:cNvPr>
              <p:cNvSpPr/>
              <p:nvPr/>
            </p:nvSpPr>
            <p:spPr>
              <a:xfrm>
                <a:off x="1066800" y="3910060"/>
                <a:ext cx="1630680" cy="80645"/>
              </a:xfrm>
              <a:custGeom>
                <a:avLst/>
                <a:gdLst/>
                <a:ahLst/>
                <a:cxnLst/>
                <a:rect l="l" t="t" r="r" b="b"/>
                <a:pathLst>
                  <a:path w="1630680" h="80645">
                    <a:moveTo>
                      <a:pt x="1630197" y="0"/>
                    </a:moveTo>
                    <a:lnTo>
                      <a:pt x="0" y="0"/>
                    </a:lnTo>
                    <a:lnTo>
                      <a:pt x="0" y="80187"/>
                    </a:lnTo>
                    <a:lnTo>
                      <a:pt x="1630197" y="80187"/>
                    </a:lnTo>
                    <a:lnTo>
                      <a:pt x="1630197" y="0"/>
                    </a:lnTo>
                    <a:close/>
                  </a:path>
                </a:pathLst>
              </a:custGeom>
              <a:pattFill prst="pct5">
                <a:fgClr>
                  <a:srgbClr val="00696C"/>
                </a:fgClr>
                <a:bgClr>
                  <a:srgbClr val="C7E2E3"/>
                </a:bgClr>
              </a:pattFill>
            </p:spPr>
            <p:txBody>
              <a:bodyPr wrap="square" lIns="0" tIns="0" rIns="0" bIns="0" rtlCol="0"/>
              <a:lstStyle/>
              <a:p>
                <a:endParaRPr/>
              </a:p>
            </p:txBody>
          </p:sp>
          <p:sp>
            <p:nvSpPr>
              <p:cNvPr id="198" name="object 10">
                <a:extLst>
                  <a:ext uri="{FF2B5EF4-FFF2-40B4-BE49-F238E27FC236}">
                    <a16:creationId xmlns:a16="http://schemas.microsoft.com/office/drawing/2014/main" id="{772875CE-7220-D8C5-9172-C3D9F5B06396}"/>
                  </a:ext>
                </a:extLst>
              </p:cNvPr>
              <p:cNvSpPr/>
              <p:nvPr/>
            </p:nvSpPr>
            <p:spPr>
              <a:xfrm>
                <a:off x="1066800" y="3787499"/>
                <a:ext cx="1655445" cy="84456"/>
              </a:xfrm>
              <a:custGeom>
                <a:avLst/>
                <a:gdLst/>
                <a:ahLst/>
                <a:cxnLst/>
                <a:rect l="l" t="t" r="r" b="b"/>
                <a:pathLst>
                  <a:path w="1655445" h="84454">
                    <a:moveTo>
                      <a:pt x="1654975" y="0"/>
                    </a:moveTo>
                    <a:lnTo>
                      <a:pt x="0" y="0"/>
                    </a:lnTo>
                    <a:lnTo>
                      <a:pt x="0" y="84010"/>
                    </a:lnTo>
                    <a:lnTo>
                      <a:pt x="1654975" y="84010"/>
                    </a:lnTo>
                    <a:lnTo>
                      <a:pt x="1654975" y="0"/>
                    </a:lnTo>
                    <a:close/>
                  </a:path>
                </a:pathLst>
              </a:custGeom>
              <a:pattFill prst="pct5">
                <a:fgClr>
                  <a:srgbClr val="00696C"/>
                </a:fgClr>
                <a:bgClr>
                  <a:srgbClr val="C7E2E3"/>
                </a:bgClr>
              </a:pattFill>
            </p:spPr>
            <p:txBody>
              <a:bodyPr wrap="square" lIns="0" tIns="0" rIns="0" bIns="0" rtlCol="0"/>
              <a:lstStyle/>
              <a:p>
                <a:endParaRPr/>
              </a:p>
            </p:txBody>
          </p:sp>
          <p:sp>
            <p:nvSpPr>
              <p:cNvPr id="199" name="object 11">
                <a:extLst>
                  <a:ext uri="{FF2B5EF4-FFF2-40B4-BE49-F238E27FC236}">
                    <a16:creationId xmlns:a16="http://schemas.microsoft.com/office/drawing/2014/main" id="{2920D20E-1531-94A7-A487-B68AC6908A69}"/>
                  </a:ext>
                </a:extLst>
              </p:cNvPr>
              <p:cNvSpPr/>
              <p:nvPr/>
            </p:nvSpPr>
            <p:spPr>
              <a:xfrm>
                <a:off x="1066800" y="3664937"/>
                <a:ext cx="1997075" cy="84456"/>
              </a:xfrm>
              <a:custGeom>
                <a:avLst/>
                <a:gdLst/>
                <a:ahLst/>
                <a:cxnLst/>
                <a:rect l="l" t="t" r="r" b="b"/>
                <a:pathLst>
                  <a:path w="1997075" h="84454">
                    <a:moveTo>
                      <a:pt x="1996871" y="0"/>
                    </a:moveTo>
                    <a:lnTo>
                      <a:pt x="0" y="0"/>
                    </a:lnTo>
                    <a:lnTo>
                      <a:pt x="0" y="84010"/>
                    </a:lnTo>
                    <a:lnTo>
                      <a:pt x="1996871" y="84010"/>
                    </a:lnTo>
                    <a:lnTo>
                      <a:pt x="1996871" y="0"/>
                    </a:lnTo>
                    <a:close/>
                  </a:path>
                </a:pathLst>
              </a:custGeom>
              <a:pattFill prst="pct5">
                <a:fgClr>
                  <a:srgbClr val="00696C"/>
                </a:fgClr>
                <a:bgClr>
                  <a:srgbClr val="C7E2E3"/>
                </a:bgClr>
              </a:pattFill>
            </p:spPr>
            <p:txBody>
              <a:bodyPr wrap="square" lIns="0" tIns="0" rIns="0" bIns="0" rtlCol="0"/>
              <a:lstStyle/>
              <a:p>
                <a:endParaRPr/>
              </a:p>
            </p:txBody>
          </p:sp>
          <p:sp>
            <p:nvSpPr>
              <p:cNvPr id="200" name="object 12">
                <a:extLst>
                  <a:ext uri="{FF2B5EF4-FFF2-40B4-BE49-F238E27FC236}">
                    <a16:creationId xmlns:a16="http://schemas.microsoft.com/office/drawing/2014/main" id="{AD463A03-6995-1439-44AD-46A71F6CABC8}"/>
                  </a:ext>
                </a:extLst>
              </p:cNvPr>
              <p:cNvSpPr/>
              <p:nvPr/>
            </p:nvSpPr>
            <p:spPr>
              <a:xfrm>
                <a:off x="1066800" y="3546187"/>
                <a:ext cx="2066289" cy="80645"/>
              </a:xfrm>
              <a:custGeom>
                <a:avLst/>
                <a:gdLst/>
                <a:ahLst/>
                <a:cxnLst/>
                <a:rect l="l" t="t" r="r" b="b"/>
                <a:pathLst>
                  <a:path w="2066289" h="80645">
                    <a:moveTo>
                      <a:pt x="2066239" y="0"/>
                    </a:moveTo>
                    <a:lnTo>
                      <a:pt x="0" y="0"/>
                    </a:lnTo>
                    <a:lnTo>
                      <a:pt x="0" y="80187"/>
                    </a:lnTo>
                    <a:lnTo>
                      <a:pt x="2066239" y="80187"/>
                    </a:lnTo>
                    <a:lnTo>
                      <a:pt x="2066239" y="0"/>
                    </a:lnTo>
                    <a:close/>
                  </a:path>
                </a:pathLst>
              </a:custGeom>
              <a:pattFill prst="pct5">
                <a:fgClr>
                  <a:srgbClr val="00696C"/>
                </a:fgClr>
                <a:bgClr>
                  <a:srgbClr val="C7E2E3"/>
                </a:bgClr>
              </a:pattFill>
            </p:spPr>
            <p:txBody>
              <a:bodyPr wrap="square" lIns="0" tIns="0" rIns="0" bIns="0" rtlCol="0"/>
              <a:lstStyle/>
              <a:p>
                <a:endParaRPr/>
              </a:p>
            </p:txBody>
          </p:sp>
          <p:sp>
            <p:nvSpPr>
              <p:cNvPr id="201" name="object 13">
                <a:extLst>
                  <a:ext uri="{FF2B5EF4-FFF2-40B4-BE49-F238E27FC236}">
                    <a16:creationId xmlns:a16="http://schemas.microsoft.com/office/drawing/2014/main" id="{315A419D-D3E5-C8F4-0780-8B180A24F77C}"/>
                  </a:ext>
                </a:extLst>
              </p:cNvPr>
              <p:cNvSpPr/>
              <p:nvPr/>
            </p:nvSpPr>
            <p:spPr>
              <a:xfrm>
                <a:off x="1066800" y="3423626"/>
                <a:ext cx="2190114" cy="84456"/>
              </a:xfrm>
              <a:custGeom>
                <a:avLst/>
                <a:gdLst/>
                <a:ahLst/>
                <a:cxnLst/>
                <a:rect l="l" t="t" r="r" b="b"/>
                <a:pathLst>
                  <a:path w="2190115" h="84454">
                    <a:moveTo>
                      <a:pt x="2190115" y="0"/>
                    </a:moveTo>
                    <a:lnTo>
                      <a:pt x="0" y="0"/>
                    </a:lnTo>
                    <a:lnTo>
                      <a:pt x="0" y="84010"/>
                    </a:lnTo>
                    <a:lnTo>
                      <a:pt x="2190115" y="84010"/>
                    </a:lnTo>
                    <a:lnTo>
                      <a:pt x="2190115" y="0"/>
                    </a:lnTo>
                    <a:close/>
                  </a:path>
                </a:pathLst>
              </a:custGeom>
              <a:pattFill prst="pct5">
                <a:fgClr>
                  <a:srgbClr val="00696C"/>
                </a:fgClr>
                <a:bgClr>
                  <a:srgbClr val="C7E2E3"/>
                </a:bgClr>
              </a:pattFill>
            </p:spPr>
            <p:txBody>
              <a:bodyPr wrap="square" lIns="0" tIns="0" rIns="0" bIns="0" rtlCol="0"/>
              <a:lstStyle/>
              <a:p>
                <a:endParaRPr/>
              </a:p>
            </p:txBody>
          </p:sp>
          <p:sp>
            <p:nvSpPr>
              <p:cNvPr id="203" name="object 15">
                <a:extLst>
                  <a:ext uri="{FF2B5EF4-FFF2-40B4-BE49-F238E27FC236}">
                    <a16:creationId xmlns:a16="http://schemas.microsoft.com/office/drawing/2014/main" id="{E873D012-6625-72C1-429D-E675D80439CA}"/>
                  </a:ext>
                </a:extLst>
              </p:cNvPr>
              <p:cNvSpPr/>
              <p:nvPr/>
            </p:nvSpPr>
            <p:spPr>
              <a:xfrm>
                <a:off x="1066800" y="3301065"/>
                <a:ext cx="2408555" cy="84456"/>
              </a:xfrm>
              <a:custGeom>
                <a:avLst/>
                <a:gdLst/>
                <a:ahLst/>
                <a:cxnLst/>
                <a:rect l="l" t="t" r="r" b="b"/>
                <a:pathLst>
                  <a:path w="2408554" h="84455">
                    <a:moveTo>
                      <a:pt x="2408135" y="0"/>
                    </a:moveTo>
                    <a:lnTo>
                      <a:pt x="0" y="0"/>
                    </a:lnTo>
                    <a:lnTo>
                      <a:pt x="0" y="84010"/>
                    </a:lnTo>
                    <a:lnTo>
                      <a:pt x="2408135" y="84010"/>
                    </a:lnTo>
                    <a:lnTo>
                      <a:pt x="2408135" y="0"/>
                    </a:lnTo>
                    <a:close/>
                  </a:path>
                </a:pathLst>
              </a:custGeom>
              <a:pattFill prst="pct5">
                <a:fgClr>
                  <a:srgbClr val="00696C"/>
                </a:fgClr>
                <a:bgClr>
                  <a:srgbClr val="C7E2E3"/>
                </a:bgClr>
              </a:pattFill>
            </p:spPr>
            <p:txBody>
              <a:bodyPr wrap="square" lIns="0" tIns="0" rIns="0" bIns="0" rtlCol="0"/>
              <a:lstStyle/>
              <a:p>
                <a:endParaRPr/>
              </a:p>
            </p:txBody>
          </p:sp>
          <p:sp>
            <p:nvSpPr>
              <p:cNvPr id="204" name="object 16">
                <a:extLst>
                  <a:ext uri="{FF2B5EF4-FFF2-40B4-BE49-F238E27FC236}">
                    <a16:creationId xmlns:a16="http://schemas.microsoft.com/office/drawing/2014/main" id="{A22ADE80-0F7D-9E61-9B80-1DD899DD534D}"/>
                  </a:ext>
                </a:extLst>
              </p:cNvPr>
              <p:cNvSpPr/>
              <p:nvPr/>
            </p:nvSpPr>
            <p:spPr>
              <a:xfrm>
                <a:off x="1066800" y="3182314"/>
                <a:ext cx="2537461" cy="80645"/>
              </a:xfrm>
              <a:custGeom>
                <a:avLst/>
                <a:gdLst/>
                <a:ahLst/>
                <a:cxnLst/>
                <a:rect l="l" t="t" r="r" b="b"/>
                <a:pathLst>
                  <a:path w="2537460" h="80644">
                    <a:moveTo>
                      <a:pt x="2536964" y="0"/>
                    </a:moveTo>
                    <a:lnTo>
                      <a:pt x="0" y="0"/>
                    </a:lnTo>
                    <a:lnTo>
                      <a:pt x="0" y="80187"/>
                    </a:lnTo>
                    <a:lnTo>
                      <a:pt x="2536964" y="80187"/>
                    </a:lnTo>
                    <a:lnTo>
                      <a:pt x="2536964" y="0"/>
                    </a:lnTo>
                    <a:close/>
                  </a:path>
                </a:pathLst>
              </a:custGeom>
              <a:pattFill prst="pct5">
                <a:fgClr>
                  <a:srgbClr val="00696C"/>
                </a:fgClr>
                <a:bgClr>
                  <a:srgbClr val="C7E2E3"/>
                </a:bgClr>
              </a:pattFill>
            </p:spPr>
            <p:txBody>
              <a:bodyPr wrap="square" lIns="0" tIns="0" rIns="0" bIns="0" rtlCol="0"/>
              <a:lstStyle/>
              <a:p>
                <a:endParaRPr/>
              </a:p>
            </p:txBody>
          </p:sp>
          <p:sp>
            <p:nvSpPr>
              <p:cNvPr id="205" name="object 17">
                <a:extLst>
                  <a:ext uri="{FF2B5EF4-FFF2-40B4-BE49-F238E27FC236}">
                    <a16:creationId xmlns:a16="http://schemas.microsoft.com/office/drawing/2014/main" id="{9F3AF47D-C654-55A3-8EB8-BEF2D8F7B797}"/>
                  </a:ext>
                </a:extLst>
              </p:cNvPr>
              <p:cNvSpPr/>
              <p:nvPr/>
            </p:nvSpPr>
            <p:spPr>
              <a:xfrm>
                <a:off x="1066800" y="3059753"/>
                <a:ext cx="2710815" cy="84456"/>
              </a:xfrm>
              <a:custGeom>
                <a:avLst/>
                <a:gdLst/>
                <a:ahLst/>
                <a:cxnLst/>
                <a:rect l="l" t="t" r="r" b="b"/>
                <a:pathLst>
                  <a:path w="2710815" h="84455">
                    <a:moveTo>
                      <a:pt x="2710395" y="0"/>
                    </a:moveTo>
                    <a:lnTo>
                      <a:pt x="0" y="0"/>
                    </a:lnTo>
                    <a:lnTo>
                      <a:pt x="0" y="84010"/>
                    </a:lnTo>
                    <a:lnTo>
                      <a:pt x="2710395" y="84010"/>
                    </a:lnTo>
                    <a:lnTo>
                      <a:pt x="2710395" y="0"/>
                    </a:lnTo>
                    <a:close/>
                  </a:path>
                </a:pathLst>
              </a:custGeom>
              <a:pattFill prst="pct5">
                <a:fgClr>
                  <a:srgbClr val="00696C"/>
                </a:fgClr>
                <a:bgClr>
                  <a:srgbClr val="C7E2E3"/>
                </a:bgClr>
              </a:pattFill>
            </p:spPr>
            <p:txBody>
              <a:bodyPr wrap="square" lIns="0" tIns="0" rIns="0" bIns="0" rtlCol="0"/>
              <a:lstStyle/>
              <a:p>
                <a:endParaRPr/>
              </a:p>
            </p:txBody>
          </p:sp>
          <p:sp>
            <p:nvSpPr>
              <p:cNvPr id="206" name="object 18">
                <a:extLst>
                  <a:ext uri="{FF2B5EF4-FFF2-40B4-BE49-F238E27FC236}">
                    <a16:creationId xmlns:a16="http://schemas.microsoft.com/office/drawing/2014/main" id="{14BD2F24-321F-4BA9-B90F-4BCB391180F4}"/>
                  </a:ext>
                </a:extLst>
              </p:cNvPr>
              <p:cNvSpPr/>
              <p:nvPr/>
            </p:nvSpPr>
            <p:spPr>
              <a:xfrm>
                <a:off x="1066800" y="2937192"/>
                <a:ext cx="2958465" cy="84456"/>
              </a:xfrm>
              <a:custGeom>
                <a:avLst/>
                <a:gdLst/>
                <a:ahLst/>
                <a:cxnLst/>
                <a:rect l="l" t="t" r="r" b="b"/>
                <a:pathLst>
                  <a:path w="2958465" h="84455">
                    <a:moveTo>
                      <a:pt x="2958134" y="0"/>
                    </a:moveTo>
                    <a:lnTo>
                      <a:pt x="0" y="0"/>
                    </a:lnTo>
                    <a:lnTo>
                      <a:pt x="0" y="84010"/>
                    </a:lnTo>
                    <a:lnTo>
                      <a:pt x="2958134" y="84010"/>
                    </a:lnTo>
                    <a:lnTo>
                      <a:pt x="2958134" y="0"/>
                    </a:lnTo>
                    <a:close/>
                  </a:path>
                </a:pathLst>
              </a:custGeom>
              <a:pattFill prst="pct5">
                <a:fgClr>
                  <a:srgbClr val="00696C"/>
                </a:fgClr>
                <a:bgClr>
                  <a:srgbClr val="C7E2E3"/>
                </a:bgClr>
              </a:pattFill>
            </p:spPr>
            <p:txBody>
              <a:bodyPr wrap="square" lIns="0" tIns="0" rIns="0" bIns="0" rtlCol="0"/>
              <a:lstStyle/>
              <a:p>
                <a:endParaRPr/>
              </a:p>
            </p:txBody>
          </p:sp>
          <p:sp>
            <p:nvSpPr>
              <p:cNvPr id="207" name="object 19">
                <a:extLst>
                  <a:ext uri="{FF2B5EF4-FFF2-40B4-BE49-F238E27FC236}">
                    <a16:creationId xmlns:a16="http://schemas.microsoft.com/office/drawing/2014/main" id="{B23E87E6-7799-62F3-C18F-8B14103EA5A3}"/>
                  </a:ext>
                </a:extLst>
              </p:cNvPr>
              <p:cNvSpPr/>
              <p:nvPr/>
            </p:nvSpPr>
            <p:spPr>
              <a:xfrm>
                <a:off x="1066800" y="2818441"/>
                <a:ext cx="2973070" cy="80645"/>
              </a:xfrm>
              <a:custGeom>
                <a:avLst/>
                <a:gdLst/>
                <a:ahLst/>
                <a:cxnLst/>
                <a:rect l="l" t="t" r="r" b="b"/>
                <a:pathLst>
                  <a:path w="2973070" h="80644">
                    <a:moveTo>
                      <a:pt x="2973006" y="0"/>
                    </a:moveTo>
                    <a:lnTo>
                      <a:pt x="0" y="0"/>
                    </a:lnTo>
                    <a:lnTo>
                      <a:pt x="0" y="80187"/>
                    </a:lnTo>
                    <a:lnTo>
                      <a:pt x="2973006" y="80187"/>
                    </a:lnTo>
                    <a:lnTo>
                      <a:pt x="2973006" y="0"/>
                    </a:lnTo>
                    <a:close/>
                  </a:path>
                </a:pathLst>
              </a:custGeom>
              <a:pattFill prst="pct5">
                <a:fgClr>
                  <a:srgbClr val="00696C"/>
                </a:fgClr>
                <a:bgClr>
                  <a:srgbClr val="C7E2E3"/>
                </a:bgClr>
              </a:pattFill>
            </p:spPr>
            <p:txBody>
              <a:bodyPr wrap="square" lIns="0" tIns="0" rIns="0" bIns="0" rtlCol="0"/>
              <a:lstStyle/>
              <a:p>
                <a:endParaRPr/>
              </a:p>
            </p:txBody>
          </p:sp>
          <p:sp>
            <p:nvSpPr>
              <p:cNvPr id="208" name="object 20">
                <a:extLst>
                  <a:ext uri="{FF2B5EF4-FFF2-40B4-BE49-F238E27FC236}">
                    <a16:creationId xmlns:a16="http://schemas.microsoft.com/office/drawing/2014/main" id="{DF60E08C-DEF4-1763-D5E1-4A1D833A805D}"/>
                  </a:ext>
                </a:extLst>
              </p:cNvPr>
              <p:cNvSpPr/>
              <p:nvPr/>
            </p:nvSpPr>
            <p:spPr>
              <a:xfrm>
                <a:off x="1066800" y="2695880"/>
                <a:ext cx="3107054" cy="84456"/>
              </a:xfrm>
              <a:custGeom>
                <a:avLst/>
                <a:gdLst/>
                <a:ahLst/>
                <a:cxnLst/>
                <a:rect l="l" t="t" r="r" b="b"/>
                <a:pathLst>
                  <a:path w="3107054" h="84455">
                    <a:moveTo>
                      <a:pt x="3106788" y="0"/>
                    </a:moveTo>
                    <a:lnTo>
                      <a:pt x="0" y="0"/>
                    </a:lnTo>
                    <a:lnTo>
                      <a:pt x="0" y="84010"/>
                    </a:lnTo>
                    <a:lnTo>
                      <a:pt x="3106788" y="84010"/>
                    </a:lnTo>
                    <a:lnTo>
                      <a:pt x="3106788" y="0"/>
                    </a:lnTo>
                    <a:close/>
                  </a:path>
                </a:pathLst>
              </a:custGeom>
              <a:pattFill prst="pct5">
                <a:fgClr>
                  <a:srgbClr val="00696C"/>
                </a:fgClr>
                <a:bgClr>
                  <a:srgbClr val="C7E2E3"/>
                </a:bgClr>
              </a:pattFill>
            </p:spPr>
            <p:txBody>
              <a:bodyPr wrap="square" lIns="0" tIns="0" rIns="0" bIns="0" rtlCol="0"/>
              <a:lstStyle/>
              <a:p>
                <a:endParaRPr/>
              </a:p>
            </p:txBody>
          </p:sp>
          <p:sp>
            <p:nvSpPr>
              <p:cNvPr id="209" name="object 21">
                <a:extLst>
                  <a:ext uri="{FF2B5EF4-FFF2-40B4-BE49-F238E27FC236}">
                    <a16:creationId xmlns:a16="http://schemas.microsoft.com/office/drawing/2014/main" id="{C66570B3-54EB-34F3-F2DA-7128D9FCA288}"/>
                  </a:ext>
                </a:extLst>
              </p:cNvPr>
              <p:cNvSpPr/>
              <p:nvPr/>
            </p:nvSpPr>
            <p:spPr>
              <a:xfrm>
                <a:off x="1066800" y="2573319"/>
                <a:ext cx="3181351" cy="84456"/>
              </a:xfrm>
              <a:custGeom>
                <a:avLst/>
                <a:gdLst/>
                <a:ahLst/>
                <a:cxnLst/>
                <a:rect l="l" t="t" r="r" b="b"/>
                <a:pathLst>
                  <a:path w="3181350" h="84455">
                    <a:moveTo>
                      <a:pt x="3181121" y="0"/>
                    </a:moveTo>
                    <a:lnTo>
                      <a:pt x="0" y="0"/>
                    </a:lnTo>
                    <a:lnTo>
                      <a:pt x="0" y="84010"/>
                    </a:lnTo>
                    <a:lnTo>
                      <a:pt x="3181121" y="84010"/>
                    </a:lnTo>
                    <a:lnTo>
                      <a:pt x="3181121" y="0"/>
                    </a:lnTo>
                    <a:close/>
                  </a:path>
                </a:pathLst>
              </a:custGeom>
              <a:pattFill prst="pct5">
                <a:fgClr>
                  <a:srgbClr val="00696C"/>
                </a:fgClr>
                <a:bgClr>
                  <a:srgbClr val="C7E2E3"/>
                </a:bgClr>
              </a:pattFill>
            </p:spPr>
            <p:txBody>
              <a:bodyPr wrap="square" lIns="0" tIns="0" rIns="0" bIns="0" rtlCol="0"/>
              <a:lstStyle/>
              <a:p>
                <a:endParaRPr/>
              </a:p>
            </p:txBody>
          </p:sp>
          <p:sp>
            <p:nvSpPr>
              <p:cNvPr id="210" name="object 22">
                <a:extLst>
                  <a:ext uri="{FF2B5EF4-FFF2-40B4-BE49-F238E27FC236}">
                    <a16:creationId xmlns:a16="http://schemas.microsoft.com/office/drawing/2014/main" id="{BD7ADEB2-50F2-E967-B6B4-EB944C409A1E}"/>
                  </a:ext>
                </a:extLst>
              </p:cNvPr>
              <p:cNvSpPr/>
              <p:nvPr/>
            </p:nvSpPr>
            <p:spPr>
              <a:xfrm>
                <a:off x="1066800" y="2454568"/>
                <a:ext cx="3221354" cy="80645"/>
              </a:xfrm>
              <a:custGeom>
                <a:avLst/>
                <a:gdLst/>
                <a:ahLst/>
                <a:cxnLst/>
                <a:rect l="l" t="t" r="r" b="b"/>
                <a:pathLst>
                  <a:path w="3221354" h="80644">
                    <a:moveTo>
                      <a:pt x="3220758" y="0"/>
                    </a:moveTo>
                    <a:lnTo>
                      <a:pt x="0" y="0"/>
                    </a:lnTo>
                    <a:lnTo>
                      <a:pt x="0" y="80187"/>
                    </a:lnTo>
                    <a:lnTo>
                      <a:pt x="3220758" y="80187"/>
                    </a:lnTo>
                    <a:lnTo>
                      <a:pt x="3220758" y="0"/>
                    </a:lnTo>
                    <a:close/>
                  </a:path>
                </a:pathLst>
              </a:custGeom>
              <a:pattFill prst="pct5">
                <a:fgClr>
                  <a:srgbClr val="00696C"/>
                </a:fgClr>
                <a:bgClr>
                  <a:srgbClr val="C7E2E3"/>
                </a:bgClr>
              </a:pattFill>
            </p:spPr>
            <p:txBody>
              <a:bodyPr wrap="square" lIns="0" tIns="0" rIns="0" bIns="0" rtlCol="0"/>
              <a:lstStyle/>
              <a:p>
                <a:endParaRPr/>
              </a:p>
            </p:txBody>
          </p:sp>
          <p:sp>
            <p:nvSpPr>
              <p:cNvPr id="211" name="object 23">
                <a:extLst>
                  <a:ext uri="{FF2B5EF4-FFF2-40B4-BE49-F238E27FC236}">
                    <a16:creationId xmlns:a16="http://schemas.microsoft.com/office/drawing/2014/main" id="{9C463C6B-613F-5008-D80B-BB1F5825C5FB}"/>
                  </a:ext>
                </a:extLst>
              </p:cNvPr>
              <p:cNvSpPr/>
              <p:nvPr/>
            </p:nvSpPr>
            <p:spPr>
              <a:xfrm>
                <a:off x="1066800" y="2332007"/>
                <a:ext cx="3265804" cy="84456"/>
              </a:xfrm>
              <a:custGeom>
                <a:avLst/>
                <a:gdLst/>
                <a:ahLst/>
                <a:cxnLst/>
                <a:rect l="l" t="t" r="r" b="b"/>
                <a:pathLst>
                  <a:path w="3265804" h="84455">
                    <a:moveTo>
                      <a:pt x="3265347" y="0"/>
                    </a:moveTo>
                    <a:lnTo>
                      <a:pt x="0" y="0"/>
                    </a:lnTo>
                    <a:lnTo>
                      <a:pt x="0" y="84010"/>
                    </a:lnTo>
                    <a:lnTo>
                      <a:pt x="3265347" y="84010"/>
                    </a:lnTo>
                    <a:lnTo>
                      <a:pt x="3265347" y="0"/>
                    </a:lnTo>
                    <a:close/>
                  </a:path>
                </a:pathLst>
              </a:custGeom>
              <a:pattFill prst="pct5">
                <a:fgClr>
                  <a:srgbClr val="00696C"/>
                </a:fgClr>
                <a:bgClr>
                  <a:srgbClr val="C7E2E3"/>
                </a:bgClr>
              </a:pattFill>
            </p:spPr>
            <p:txBody>
              <a:bodyPr wrap="square" lIns="0" tIns="0" rIns="0" bIns="0" rtlCol="0"/>
              <a:lstStyle/>
              <a:p>
                <a:endParaRPr/>
              </a:p>
            </p:txBody>
          </p:sp>
          <p:sp>
            <p:nvSpPr>
              <p:cNvPr id="212" name="object 24">
                <a:extLst>
                  <a:ext uri="{FF2B5EF4-FFF2-40B4-BE49-F238E27FC236}">
                    <a16:creationId xmlns:a16="http://schemas.microsoft.com/office/drawing/2014/main" id="{AA36E008-E6B3-5C16-EAD2-D7E35C65A032}"/>
                  </a:ext>
                </a:extLst>
              </p:cNvPr>
              <p:cNvSpPr/>
              <p:nvPr/>
            </p:nvSpPr>
            <p:spPr>
              <a:xfrm>
                <a:off x="1066800" y="2209446"/>
                <a:ext cx="3295651" cy="84456"/>
              </a:xfrm>
              <a:custGeom>
                <a:avLst/>
                <a:gdLst/>
                <a:ahLst/>
                <a:cxnLst/>
                <a:rect l="l" t="t" r="r" b="b"/>
                <a:pathLst>
                  <a:path w="3295650" h="84455">
                    <a:moveTo>
                      <a:pt x="3295078" y="0"/>
                    </a:moveTo>
                    <a:lnTo>
                      <a:pt x="0" y="0"/>
                    </a:lnTo>
                    <a:lnTo>
                      <a:pt x="0" y="84010"/>
                    </a:lnTo>
                    <a:lnTo>
                      <a:pt x="3295078" y="84010"/>
                    </a:lnTo>
                    <a:lnTo>
                      <a:pt x="3295078" y="0"/>
                    </a:lnTo>
                    <a:close/>
                  </a:path>
                </a:pathLst>
              </a:custGeom>
              <a:pattFill prst="pct5">
                <a:fgClr>
                  <a:srgbClr val="00696C"/>
                </a:fgClr>
                <a:bgClr>
                  <a:srgbClr val="C7E2E3"/>
                </a:bgClr>
              </a:pattFill>
            </p:spPr>
            <p:txBody>
              <a:bodyPr wrap="square" lIns="0" tIns="0" rIns="0" bIns="0" rtlCol="0"/>
              <a:lstStyle/>
              <a:p>
                <a:endParaRPr/>
              </a:p>
            </p:txBody>
          </p:sp>
          <p:sp>
            <p:nvSpPr>
              <p:cNvPr id="213" name="object 25">
                <a:extLst>
                  <a:ext uri="{FF2B5EF4-FFF2-40B4-BE49-F238E27FC236}">
                    <a16:creationId xmlns:a16="http://schemas.microsoft.com/office/drawing/2014/main" id="{D5ED1C71-89B6-A471-36B2-EB04FDDA14D5}"/>
                  </a:ext>
                </a:extLst>
              </p:cNvPr>
              <p:cNvSpPr/>
              <p:nvPr/>
            </p:nvSpPr>
            <p:spPr>
              <a:xfrm>
                <a:off x="1066800" y="2090695"/>
                <a:ext cx="3662046" cy="80645"/>
              </a:xfrm>
              <a:custGeom>
                <a:avLst/>
                <a:gdLst/>
                <a:ahLst/>
                <a:cxnLst/>
                <a:rect l="l" t="t" r="r" b="b"/>
                <a:pathLst>
                  <a:path w="3662045" h="80644">
                    <a:moveTo>
                      <a:pt x="3661752" y="0"/>
                    </a:moveTo>
                    <a:lnTo>
                      <a:pt x="0" y="0"/>
                    </a:lnTo>
                    <a:lnTo>
                      <a:pt x="0" y="80187"/>
                    </a:lnTo>
                    <a:lnTo>
                      <a:pt x="3661752" y="80187"/>
                    </a:lnTo>
                    <a:lnTo>
                      <a:pt x="3661752" y="0"/>
                    </a:lnTo>
                    <a:close/>
                  </a:path>
                </a:pathLst>
              </a:custGeom>
              <a:pattFill prst="pct5">
                <a:fgClr>
                  <a:srgbClr val="00696C"/>
                </a:fgClr>
                <a:bgClr>
                  <a:srgbClr val="C7E2E3"/>
                </a:bgClr>
              </a:pattFill>
            </p:spPr>
            <p:txBody>
              <a:bodyPr wrap="square" lIns="0" tIns="0" rIns="0" bIns="0" rtlCol="0"/>
              <a:lstStyle/>
              <a:p>
                <a:endParaRPr/>
              </a:p>
            </p:txBody>
          </p:sp>
          <p:sp>
            <p:nvSpPr>
              <p:cNvPr id="214" name="object 26">
                <a:extLst>
                  <a:ext uri="{FF2B5EF4-FFF2-40B4-BE49-F238E27FC236}">
                    <a16:creationId xmlns:a16="http://schemas.microsoft.com/office/drawing/2014/main" id="{47EE3D21-A374-5C42-B80B-CEDCE667A1BE}"/>
                  </a:ext>
                </a:extLst>
              </p:cNvPr>
              <p:cNvSpPr/>
              <p:nvPr/>
            </p:nvSpPr>
            <p:spPr>
              <a:xfrm>
                <a:off x="1066800" y="1968134"/>
                <a:ext cx="3696971" cy="84456"/>
              </a:xfrm>
              <a:custGeom>
                <a:avLst/>
                <a:gdLst/>
                <a:ahLst/>
                <a:cxnLst/>
                <a:rect l="l" t="t" r="r" b="b"/>
                <a:pathLst>
                  <a:path w="3696970" h="84455">
                    <a:moveTo>
                      <a:pt x="3696436" y="0"/>
                    </a:moveTo>
                    <a:lnTo>
                      <a:pt x="0" y="0"/>
                    </a:lnTo>
                    <a:lnTo>
                      <a:pt x="0" y="84010"/>
                    </a:lnTo>
                    <a:lnTo>
                      <a:pt x="3696436" y="84010"/>
                    </a:lnTo>
                    <a:lnTo>
                      <a:pt x="3696436" y="0"/>
                    </a:lnTo>
                    <a:close/>
                  </a:path>
                </a:pathLst>
              </a:custGeom>
              <a:pattFill prst="pct5">
                <a:fgClr>
                  <a:srgbClr val="00696C"/>
                </a:fgClr>
                <a:bgClr>
                  <a:srgbClr val="C7E2E3"/>
                </a:bgClr>
              </a:pattFill>
            </p:spPr>
            <p:txBody>
              <a:bodyPr wrap="square" lIns="0" tIns="0" rIns="0" bIns="0" rtlCol="0"/>
              <a:lstStyle/>
              <a:p>
                <a:endParaRPr/>
              </a:p>
            </p:txBody>
          </p:sp>
          <p:sp>
            <p:nvSpPr>
              <p:cNvPr id="215" name="object 27">
                <a:extLst>
                  <a:ext uri="{FF2B5EF4-FFF2-40B4-BE49-F238E27FC236}">
                    <a16:creationId xmlns:a16="http://schemas.microsoft.com/office/drawing/2014/main" id="{893E4A88-5D92-E499-6CE6-AC3FFEBB1AFF}"/>
                  </a:ext>
                </a:extLst>
              </p:cNvPr>
              <p:cNvSpPr/>
              <p:nvPr/>
            </p:nvSpPr>
            <p:spPr>
              <a:xfrm>
                <a:off x="1066800" y="1845573"/>
                <a:ext cx="3890010" cy="84456"/>
              </a:xfrm>
              <a:custGeom>
                <a:avLst/>
                <a:gdLst/>
                <a:ahLst/>
                <a:cxnLst/>
                <a:rect l="l" t="t" r="r" b="b"/>
                <a:pathLst>
                  <a:path w="3890010" h="84455">
                    <a:moveTo>
                      <a:pt x="3889679" y="0"/>
                    </a:moveTo>
                    <a:lnTo>
                      <a:pt x="0" y="0"/>
                    </a:lnTo>
                    <a:lnTo>
                      <a:pt x="0" y="84010"/>
                    </a:lnTo>
                    <a:lnTo>
                      <a:pt x="3889679" y="84010"/>
                    </a:lnTo>
                    <a:lnTo>
                      <a:pt x="3889679" y="0"/>
                    </a:lnTo>
                    <a:close/>
                  </a:path>
                </a:pathLst>
              </a:custGeom>
              <a:pattFill prst="pct5">
                <a:fgClr>
                  <a:srgbClr val="00696C"/>
                </a:fgClr>
                <a:bgClr>
                  <a:srgbClr val="C7E2E3"/>
                </a:bgClr>
              </a:pattFill>
            </p:spPr>
            <p:txBody>
              <a:bodyPr wrap="square" lIns="0" tIns="0" rIns="0" bIns="0" rtlCol="0"/>
              <a:lstStyle/>
              <a:p>
                <a:endParaRPr/>
              </a:p>
            </p:txBody>
          </p:sp>
          <p:sp>
            <p:nvSpPr>
              <p:cNvPr id="216" name="object 28">
                <a:extLst>
                  <a:ext uri="{FF2B5EF4-FFF2-40B4-BE49-F238E27FC236}">
                    <a16:creationId xmlns:a16="http://schemas.microsoft.com/office/drawing/2014/main" id="{42D79A74-2137-1B26-BB07-405C292173E1}"/>
                  </a:ext>
                </a:extLst>
              </p:cNvPr>
              <p:cNvSpPr/>
              <p:nvPr/>
            </p:nvSpPr>
            <p:spPr>
              <a:xfrm>
                <a:off x="1066800" y="1726822"/>
                <a:ext cx="3895090" cy="80645"/>
              </a:xfrm>
              <a:custGeom>
                <a:avLst/>
                <a:gdLst/>
                <a:ahLst/>
                <a:cxnLst/>
                <a:rect l="l" t="t" r="r" b="b"/>
                <a:pathLst>
                  <a:path w="3895090" h="80644">
                    <a:moveTo>
                      <a:pt x="3894632" y="0"/>
                    </a:moveTo>
                    <a:lnTo>
                      <a:pt x="0" y="0"/>
                    </a:lnTo>
                    <a:lnTo>
                      <a:pt x="0" y="80187"/>
                    </a:lnTo>
                    <a:lnTo>
                      <a:pt x="3894632" y="80187"/>
                    </a:lnTo>
                    <a:lnTo>
                      <a:pt x="3894632" y="0"/>
                    </a:lnTo>
                    <a:close/>
                  </a:path>
                </a:pathLst>
              </a:custGeom>
              <a:pattFill prst="pct5">
                <a:fgClr>
                  <a:srgbClr val="00696C"/>
                </a:fgClr>
                <a:bgClr>
                  <a:srgbClr val="C7E2E3"/>
                </a:bgClr>
              </a:pattFill>
            </p:spPr>
            <p:txBody>
              <a:bodyPr wrap="square" lIns="0" tIns="0" rIns="0" bIns="0" rtlCol="0"/>
              <a:lstStyle/>
              <a:p>
                <a:endParaRPr/>
              </a:p>
            </p:txBody>
          </p:sp>
          <p:sp>
            <p:nvSpPr>
              <p:cNvPr id="217" name="object 29">
                <a:extLst>
                  <a:ext uri="{FF2B5EF4-FFF2-40B4-BE49-F238E27FC236}">
                    <a16:creationId xmlns:a16="http://schemas.microsoft.com/office/drawing/2014/main" id="{06FD6C34-AB2A-A95E-C9AF-FB52B36690D2}"/>
                  </a:ext>
                </a:extLst>
              </p:cNvPr>
              <p:cNvSpPr/>
              <p:nvPr/>
            </p:nvSpPr>
            <p:spPr>
              <a:xfrm>
                <a:off x="1066800" y="1604261"/>
                <a:ext cx="4038600" cy="84456"/>
              </a:xfrm>
              <a:custGeom>
                <a:avLst/>
                <a:gdLst/>
                <a:ahLst/>
                <a:cxnLst/>
                <a:rect l="l" t="t" r="r" b="b"/>
                <a:pathLst>
                  <a:path w="4038600" h="84455">
                    <a:moveTo>
                      <a:pt x="4038333" y="0"/>
                    </a:moveTo>
                    <a:lnTo>
                      <a:pt x="0" y="0"/>
                    </a:lnTo>
                    <a:lnTo>
                      <a:pt x="0" y="84010"/>
                    </a:lnTo>
                    <a:lnTo>
                      <a:pt x="4038333" y="84010"/>
                    </a:lnTo>
                    <a:lnTo>
                      <a:pt x="4038333" y="0"/>
                    </a:lnTo>
                    <a:close/>
                  </a:path>
                </a:pathLst>
              </a:custGeom>
              <a:pattFill prst="pct5">
                <a:fgClr>
                  <a:srgbClr val="00696C"/>
                </a:fgClr>
                <a:bgClr>
                  <a:srgbClr val="C7E2E3"/>
                </a:bgClr>
              </a:pattFill>
            </p:spPr>
            <p:txBody>
              <a:bodyPr wrap="square" lIns="0" tIns="0" rIns="0" bIns="0" rtlCol="0"/>
              <a:lstStyle/>
              <a:p>
                <a:endParaRPr/>
              </a:p>
            </p:txBody>
          </p:sp>
          <p:sp>
            <p:nvSpPr>
              <p:cNvPr id="218" name="object 30">
                <a:extLst>
                  <a:ext uri="{FF2B5EF4-FFF2-40B4-BE49-F238E27FC236}">
                    <a16:creationId xmlns:a16="http://schemas.microsoft.com/office/drawing/2014/main" id="{50B7331D-5E77-A711-1E17-AE7B6B61D56F}"/>
                  </a:ext>
                </a:extLst>
              </p:cNvPr>
              <p:cNvSpPr/>
              <p:nvPr/>
            </p:nvSpPr>
            <p:spPr>
              <a:xfrm>
                <a:off x="1066800" y="1481700"/>
                <a:ext cx="4256405" cy="84456"/>
              </a:xfrm>
              <a:custGeom>
                <a:avLst/>
                <a:gdLst/>
                <a:ahLst/>
                <a:cxnLst/>
                <a:rect l="l" t="t" r="r" b="b"/>
                <a:pathLst>
                  <a:path w="4256405" h="84455">
                    <a:moveTo>
                      <a:pt x="4256354" y="0"/>
                    </a:moveTo>
                    <a:lnTo>
                      <a:pt x="0" y="0"/>
                    </a:lnTo>
                    <a:lnTo>
                      <a:pt x="0" y="84010"/>
                    </a:lnTo>
                    <a:lnTo>
                      <a:pt x="4256354" y="84010"/>
                    </a:lnTo>
                    <a:lnTo>
                      <a:pt x="4256354" y="0"/>
                    </a:lnTo>
                    <a:close/>
                  </a:path>
                </a:pathLst>
              </a:custGeom>
              <a:pattFill prst="pct5">
                <a:fgClr>
                  <a:srgbClr val="00696C"/>
                </a:fgClr>
                <a:bgClr>
                  <a:srgbClr val="C7E2E3"/>
                </a:bgClr>
              </a:pattFill>
            </p:spPr>
            <p:txBody>
              <a:bodyPr wrap="square" lIns="0" tIns="0" rIns="0" bIns="0" rtlCol="0"/>
              <a:lstStyle/>
              <a:p>
                <a:endParaRPr/>
              </a:p>
            </p:txBody>
          </p:sp>
          <p:sp>
            <p:nvSpPr>
              <p:cNvPr id="219" name="object 31">
                <a:extLst>
                  <a:ext uri="{FF2B5EF4-FFF2-40B4-BE49-F238E27FC236}">
                    <a16:creationId xmlns:a16="http://schemas.microsoft.com/office/drawing/2014/main" id="{BEEA71ED-2C6F-CE2E-7FF0-7604E9060BBE}"/>
                  </a:ext>
                </a:extLst>
              </p:cNvPr>
              <p:cNvSpPr/>
              <p:nvPr/>
            </p:nvSpPr>
            <p:spPr>
              <a:xfrm>
                <a:off x="1066800" y="1362949"/>
                <a:ext cx="4266564" cy="80645"/>
              </a:xfrm>
              <a:custGeom>
                <a:avLst/>
                <a:gdLst/>
                <a:ahLst/>
                <a:cxnLst/>
                <a:rect l="l" t="t" r="r" b="b"/>
                <a:pathLst>
                  <a:path w="4266565" h="80644">
                    <a:moveTo>
                      <a:pt x="4266260" y="0"/>
                    </a:moveTo>
                    <a:lnTo>
                      <a:pt x="0" y="0"/>
                    </a:lnTo>
                    <a:lnTo>
                      <a:pt x="0" y="80187"/>
                    </a:lnTo>
                    <a:lnTo>
                      <a:pt x="4266260" y="80187"/>
                    </a:lnTo>
                    <a:lnTo>
                      <a:pt x="4266260" y="0"/>
                    </a:lnTo>
                    <a:close/>
                  </a:path>
                </a:pathLst>
              </a:custGeom>
              <a:pattFill prst="pct5">
                <a:fgClr>
                  <a:srgbClr val="00696C"/>
                </a:fgClr>
                <a:bgClr>
                  <a:srgbClr val="C7E2E3"/>
                </a:bgClr>
              </a:pattFill>
            </p:spPr>
            <p:txBody>
              <a:bodyPr wrap="square" lIns="0" tIns="0" rIns="0" bIns="0" rtlCol="0"/>
              <a:lstStyle/>
              <a:p>
                <a:endParaRPr/>
              </a:p>
            </p:txBody>
          </p:sp>
          <p:sp>
            <p:nvSpPr>
              <p:cNvPr id="220" name="object 32">
                <a:extLst>
                  <a:ext uri="{FF2B5EF4-FFF2-40B4-BE49-F238E27FC236}">
                    <a16:creationId xmlns:a16="http://schemas.microsoft.com/office/drawing/2014/main" id="{8EE00210-51F5-773A-4A22-887116F6B3C6}"/>
                  </a:ext>
                </a:extLst>
              </p:cNvPr>
              <p:cNvSpPr/>
              <p:nvPr/>
            </p:nvSpPr>
            <p:spPr>
              <a:xfrm>
                <a:off x="1066800" y="1240388"/>
                <a:ext cx="4395470" cy="84456"/>
              </a:xfrm>
              <a:custGeom>
                <a:avLst/>
                <a:gdLst/>
                <a:ahLst/>
                <a:cxnLst/>
                <a:rect l="l" t="t" r="r" b="b"/>
                <a:pathLst>
                  <a:path w="4395470" h="84455">
                    <a:moveTo>
                      <a:pt x="4395089" y="0"/>
                    </a:moveTo>
                    <a:lnTo>
                      <a:pt x="0" y="0"/>
                    </a:lnTo>
                    <a:lnTo>
                      <a:pt x="0" y="84010"/>
                    </a:lnTo>
                    <a:lnTo>
                      <a:pt x="4395089" y="84010"/>
                    </a:lnTo>
                    <a:lnTo>
                      <a:pt x="4395089" y="0"/>
                    </a:lnTo>
                    <a:close/>
                  </a:path>
                </a:pathLst>
              </a:custGeom>
              <a:pattFill prst="pct5">
                <a:fgClr>
                  <a:srgbClr val="00696C"/>
                </a:fgClr>
                <a:bgClr>
                  <a:srgbClr val="C7E2E3"/>
                </a:bgClr>
              </a:pattFill>
            </p:spPr>
            <p:txBody>
              <a:bodyPr wrap="square" lIns="0" tIns="0" rIns="0" bIns="0" rtlCol="0"/>
              <a:lstStyle/>
              <a:p>
                <a:endParaRPr/>
              </a:p>
            </p:txBody>
          </p:sp>
          <p:sp>
            <p:nvSpPr>
              <p:cNvPr id="221" name="object 33">
                <a:extLst>
                  <a:ext uri="{FF2B5EF4-FFF2-40B4-BE49-F238E27FC236}">
                    <a16:creationId xmlns:a16="http://schemas.microsoft.com/office/drawing/2014/main" id="{93DCEF5D-7A29-DEA4-DD84-9B24F905CF06}"/>
                  </a:ext>
                </a:extLst>
              </p:cNvPr>
              <p:cNvSpPr/>
              <p:nvPr/>
            </p:nvSpPr>
            <p:spPr>
              <a:xfrm>
                <a:off x="1066800" y="1117827"/>
                <a:ext cx="4593590" cy="84456"/>
              </a:xfrm>
              <a:custGeom>
                <a:avLst/>
                <a:gdLst/>
                <a:ahLst/>
                <a:cxnLst/>
                <a:rect l="l" t="t" r="r" b="b"/>
                <a:pathLst>
                  <a:path w="4593590" h="84455">
                    <a:moveTo>
                      <a:pt x="4593297" y="0"/>
                    </a:moveTo>
                    <a:lnTo>
                      <a:pt x="0" y="0"/>
                    </a:lnTo>
                    <a:lnTo>
                      <a:pt x="0" y="84010"/>
                    </a:lnTo>
                    <a:lnTo>
                      <a:pt x="4593297" y="84010"/>
                    </a:lnTo>
                    <a:lnTo>
                      <a:pt x="4593297" y="0"/>
                    </a:lnTo>
                    <a:close/>
                  </a:path>
                </a:pathLst>
              </a:custGeom>
              <a:pattFill prst="pct5">
                <a:fgClr>
                  <a:srgbClr val="00696C"/>
                </a:fgClr>
                <a:bgClr>
                  <a:srgbClr val="C7E2E3"/>
                </a:bgClr>
              </a:pattFill>
            </p:spPr>
            <p:txBody>
              <a:bodyPr wrap="square" lIns="0" tIns="0" rIns="0" bIns="0" rtlCol="0"/>
              <a:lstStyle/>
              <a:p>
                <a:endParaRPr/>
              </a:p>
            </p:txBody>
          </p:sp>
          <p:sp>
            <p:nvSpPr>
              <p:cNvPr id="222" name="object 34">
                <a:extLst>
                  <a:ext uri="{FF2B5EF4-FFF2-40B4-BE49-F238E27FC236}">
                    <a16:creationId xmlns:a16="http://schemas.microsoft.com/office/drawing/2014/main" id="{3BCB549D-F46C-A816-177B-757A1904377A}"/>
                  </a:ext>
                </a:extLst>
              </p:cNvPr>
              <p:cNvSpPr/>
              <p:nvPr/>
            </p:nvSpPr>
            <p:spPr>
              <a:xfrm>
                <a:off x="1066800" y="999076"/>
                <a:ext cx="4682490" cy="80645"/>
              </a:xfrm>
              <a:custGeom>
                <a:avLst/>
                <a:gdLst/>
                <a:ahLst/>
                <a:cxnLst/>
                <a:rect l="l" t="t" r="r" b="b"/>
                <a:pathLst>
                  <a:path w="4682490" h="80644">
                    <a:moveTo>
                      <a:pt x="4682477" y="0"/>
                    </a:moveTo>
                    <a:lnTo>
                      <a:pt x="0" y="0"/>
                    </a:lnTo>
                    <a:lnTo>
                      <a:pt x="0" y="80187"/>
                    </a:lnTo>
                    <a:lnTo>
                      <a:pt x="4682477" y="80187"/>
                    </a:lnTo>
                    <a:lnTo>
                      <a:pt x="4682477" y="0"/>
                    </a:lnTo>
                    <a:close/>
                  </a:path>
                </a:pathLst>
              </a:custGeom>
              <a:pattFill prst="pct5">
                <a:fgClr>
                  <a:srgbClr val="00696C"/>
                </a:fgClr>
                <a:bgClr>
                  <a:srgbClr val="C7E2E3"/>
                </a:bgClr>
              </a:pattFill>
            </p:spPr>
            <p:txBody>
              <a:bodyPr wrap="square" lIns="0" tIns="0" rIns="0" bIns="0" rtlCol="0"/>
              <a:lstStyle/>
              <a:p>
                <a:endParaRPr/>
              </a:p>
            </p:txBody>
          </p:sp>
          <p:sp>
            <p:nvSpPr>
              <p:cNvPr id="223" name="object 35">
                <a:extLst>
                  <a:ext uri="{FF2B5EF4-FFF2-40B4-BE49-F238E27FC236}">
                    <a16:creationId xmlns:a16="http://schemas.microsoft.com/office/drawing/2014/main" id="{79AC7CDB-C887-7722-979F-E66C1B64051C}"/>
                  </a:ext>
                </a:extLst>
              </p:cNvPr>
              <p:cNvSpPr/>
              <p:nvPr/>
            </p:nvSpPr>
            <p:spPr>
              <a:xfrm>
                <a:off x="1066800" y="876515"/>
                <a:ext cx="5638800" cy="84456"/>
              </a:xfrm>
              <a:custGeom>
                <a:avLst/>
                <a:gdLst/>
                <a:ahLst/>
                <a:cxnLst/>
                <a:rect l="l" t="t" r="r" b="b"/>
                <a:pathLst>
                  <a:path w="5638800" h="84455">
                    <a:moveTo>
                      <a:pt x="5638800" y="0"/>
                    </a:moveTo>
                    <a:lnTo>
                      <a:pt x="0" y="0"/>
                    </a:lnTo>
                    <a:lnTo>
                      <a:pt x="0" y="84010"/>
                    </a:lnTo>
                    <a:lnTo>
                      <a:pt x="5638800" y="84010"/>
                    </a:lnTo>
                    <a:lnTo>
                      <a:pt x="5638800" y="0"/>
                    </a:lnTo>
                    <a:close/>
                  </a:path>
                </a:pathLst>
              </a:custGeom>
              <a:pattFill prst="pct5">
                <a:fgClr>
                  <a:srgbClr val="00696C"/>
                </a:fgClr>
                <a:bgClr>
                  <a:srgbClr val="C7E2E3"/>
                </a:bgClr>
              </a:pattFill>
            </p:spPr>
            <p:txBody>
              <a:bodyPr wrap="square" lIns="0" tIns="0" rIns="0" bIns="0" rtlCol="0"/>
              <a:lstStyle/>
              <a:p>
                <a:endParaRPr/>
              </a:p>
            </p:txBody>
          </p:sp>
        </p:grpSp>
      </p:grpSp>
      <p:sp>
        <p:nvSpPr>
          <p:cNvPr id="226" name="CasellaDiTesto 225">
            <a:extLst>
              <a:ext uri="{FF2B5EF4-FFF2-40B4-BE49-F238E27FC236}">
                <a16:creationId xmlns:a16="http://schemas.microsoft.com/office/drawing/2014/main" id="{A7252DEE-0635-1AA0-82CA-B7827083D8BD}"/>
              </a:ext>
            </a:extLst>
          </p:cNvPr>
          <p:cNvSpPr txBox="1"/>
          <p:nvPr/>
        </p:nvSpPr>
        <p:spPr>
          <a:xfrm>
            <a:off x="6377431" y="4621315"/>
            <a:ext cx="184731" cy="369332"/>
          </a:xfrm>
          <a:prstGeom prst="rect">
            <a:avLst/>
          </a:prstGeom>
          <a:noFill/>
        </p:spPr>
        <p:txBody>
          <a:bodyPr wrap="none" rtlCol="0">
            <a:spAutoFit/>
          </a:bodyPr>
          <a:lstStyle/>
          <a:p>
            <a:endParaRPr lang="it-IT" dirty="0"/>
          </a:p>
        </p:txBody>
      </p:sp>
    </p:spTree>
    <p:extLst>
      <p:ext uri="{BB962C8B-B14F-4D97-AF65-F5344CB8AC3E}">
        <p14:creationId xmlns:p14="http://schemas.microsoft.com/office/powerpoint/2010/main" val="6257271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0B9470-A8AF-4804-1B04-C6910B66F600}"/>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F3F6FB0B-F937-EA73-3196-A2C8A2F25351}"/>
              </a:ext>
            </a:extLst>
          </p:cNvPr>
          <p:cNvSpPr>
            <a:spLocks noGrp="1"/>
          </p:cNvSpPr>
          <p:nvPr>
            <p:ph type="title"/>
          </p:nvPr>
        </p:nvSpPr>
        <p:spPr>
          <a:xfrm>
            <a:off x="245482" y="149142"/>
            <a:ext cx="8082439" cy="367200"/>
          </a:xfrm>
        </p:spPr>
        <p:txBody>
          <a:bodyPr/>
          <a:lstStyle/>
          <a:p>
            <a:pPr marL="12700">
              <a:lnSpc>
                <a:spcPct val="100000"/>
              </a:lnSpc>
              <a:spcBef>
                <a:spcPts val="100"/>
              </a:spcBef>
            </a:pPr>
            <a:r>
              <a:rPr lang="en-GB" sz="1800" b="1" spc="-10" noProof="0" dirty="0">
                <a:solidFill>
                  <a:srgbClr val="003399"/>
                </a:solidFill>
                <a:latin typeface="Arial"/>
                <a:cs typeface="Arial"/>
              </a:rPr>
              <a:t>Digital</a:t>
            </a:r>
            <a:r>
              <a:rPr lang="en-GB" sz="1800" b="1" spc="-60" noProof="0" dirty="0">
                <a:solidFill>
                  <a:srgbClr val="003399"/>
                </a:solidFill>
                <a:latin typeface="Arial"/>
                <a:cs typeface="Arial"/>
              </a:rPr>
              <a:t> </a:t>
            </a:r>
            <a:r>
              <a:rPr lang="en-GB" sz="1800" b="1" spc="-20" noProof="0" dirty="0">
                <a:solidFill>
                  <a:srgbClr val="003399"/>
                </a:solidFill>
                <a:latin typeface="Arial"/>
                <a:cs typeface="Arial"/>
              </a:rPr>
              <a:t>technologies</a:t>
            </a:r>
            <a:r>
              <a:rPr lang="en-GB" sz="1800" b="1" spc="-60" noProof="0" dirty="0">
                <a:solidFill>
                  <a:srgbClr val="003399"/>
                </a:solidFill>
                <a:latin typeface="Arial"/>
                <a:cs typeface="Arial"/>
              </a:rPr>
              <a:t> </a:t>
            </a:r>
            <a:r>
              <a:rPr lang="en-GB" sz="1800" b="1" noProof="0" dirty="0">
                <a:solidFill>
                  <a:srgbClr val="003399"/>
                </a:solidFill>
                <a:latin typeface="Arial"/>
                <a:cs typeface="Arial"/>
              </a:rPr>
              <a:t>used</a:t>
            </a:r>
            <a:r>
              <a:rPr lang="en-GB" sz="1800" b="1" spc="-55" noProof="0" dirty="0">
                <a:solidFill>
                  <a:srgbClr val="003399"/>
                </a:solidFill>
                <a:latin typeface="Arial"/>
                <a:cs typeface="Arial"/>
              </a:rPr>
              <a:t> </a:t>
            </a:r>
            <a:r>
              <a:rPr lang="en-GB" sz="1800" b="1" noProof="0" dirty="0">
                <a:solidFill>
                  <a:srgbClr val="003399"/>
                </a:solidFill>
                <a:latin typeface="Arial"/>
                <a:cs typeface="Arial"/>
              </a:rPr>
              <a:t>at</a:t>
            </a:r>
            <a:r>
              <a:rPr lang="en-GB" sz="1800" b="1" spc="-60" noProof="0" dirty="0">
                <a:solidFill>
                  <a:srgbClr val="003399"/>
                </a:solidFill>
                <a:latin typeface="Arial"/>
                <a:cs typeface="Arial"/>
              </a:rPr>
              <a:t> </a:t>
            </a:r>
            <a:r>
              <a:rPr lang="en-GB" sz="1800" b="1" noProof="0" dirty="0">
                <a:solidFill>
                  <a:srgbClr val="003399"/>
                </a:solidFill>
                <a:latin typeface="Arial"/>
                <a:cs typeface="Arial"/>
              </a:rPr>
              <a:t>work</a:t>
            </a:r>
            <a:r>
              <a:rPr lang="en-GB" sz="1800" b="1" spc="-55" noProof="0" dirty="0">
                <a:solidFill>
                  <a:srgbClr val="003399"/>
                </a:solidFill>
                <a:latin typeface="Arial"/>
                <a:cs typeface="Arial"/>
              </a:rPr>
              <a:t> </a:t>
            </a:r>
            <a:br>
              <a:rPr lang="en-GB" sz="1800" b="1" spc="-55" noProof="0" dirty="0">
                <a:solidFill>
                  <a:srgbClr val="003399"/>
                </a:solidFill>
                <a:latin typeface="Arial"/>
                <a:cs typeface="Arial"/>
              </a:rPr>
            </a:br>
            <a:r>
              <a:rPr lang="en-GB" sz="1600" b="1" spc="-55" noProof="0" dirty="0">
                <a:solidFill>
                  <a:srgbClr val="003399"/>
                </a:solidFill>
                <a:latin typeface="Arial"/>
                <a:cs typeface="Arial"/>
              </a:rPr>
              <a:t>% share of </a:t>
            </a:r>
            <a:r>
              <a:rPr lang="en-GB" sz="1600" b="1" spc="-10" noProof="0" dirty="0">
                <a:solidFill>
                  <a:srgbClr val="003399"/>
                </a:solidFill>
                <a:latin typeface="Arial"/>
                <a:cs typeface="Arial"/>
              </a:rPr>
              <a:t>workplaces,</a:t>
            </a:r>
            <a:r>
              <a:rPr lang="en-GB" sz="1600" b="1" spc="-60" noProof="0" dirty="0">
                <a:solidFill>
                  <a:srgbClr val="003399"/>
                </a:solidFill>
                <a:latin typeface="Arial"/>
                <a:cs typeface="Arial"/>
              </a:rPr>
              <a:t> </a:t>
            </a:r>
            <a:r>
              <a:rPr lang="en-GB" sz="1600" b="1" spc="-30" noProof="0" dirty="0">
                <a:solidFill>
                  <a:srgbClr val="003399"/>
                </a:solidFill>
                <a:latin typeface="Arial"/>
                <a:cs typeface="Arial"/>
              </a:rPr>
              <a:t>EU-</a:t>
            </a:r>
            <a:r>
              <a:rPr lang="en-GB" sz="1600" b="1" spc="-25" noProof="0" dirty="0">
                <a:solidFill>
                  <a:srgbClr val="003399"/>
                </a:solidFill>
                <a:latin typeface="Arial"/>
                <a:cs typeface="Arial"/>
              </a:rPr>
              <a:t>27 (2024)</a:t>
            </a:r>
            <a:endParaRPr lang="en-GB" sz="1600" noProof="0" dirty="0">
              <a:latin typeface="Arial"/>
              <a:cs typeface="Arial"/>
            </a:endParaRPr>
          </a:p>
        </p:txBody>
      </p:sp>
      <p:sp>
        <p:nvSpPr>
          <p:cNvPr id="43" name="object 3">
            <a:extLst>
              <a:ext uri="{FF2B5EF4-FFF2-40B4-BE49-F238E27FC236}">
                <a16:creationId xmlns:a16="http://schemas.microsoft.com/office/drawing/2014/main" id="{61637882-EA32-6166-6641-14CCE4CFAF47}"/>
              </a:ext>
            </a:extLst>
          </p:cNvPr>
          <p:cNvSpPr txBox="1"/>
          <p:nvPr/>
        </p:nvSpPr>
        <p:spPr>
          <a:xfrm>
            <a:off x="431783" y="856804"/>
            <a:ext cx="4699000" cy="607071"/>
          </a:xfrm>
          <a:prstGeom prst="rect">
            <a:avLst/>
          </a:prstGeom>
        </p:spPr>
        <p:txBody>
          <a:bodyPr vert="horz" wrap="square" lIns="90000" tIns="72000" rIns="90000" bIns="72000" rtlCol="0">
            <a:spAutoFit/>
          </a:bodyPr>
          <a:lstStyle/>
          <a:p>
            <a:pPr marL="12700" marR="5080" algn="just">
              <a:lnSpc>
                <a:spcPct val="100000"/>
              </a:lnSpc>
              <a:spcBef>
                <a:spcPts val="100"/>
              </a:spcBef>
            </a:pPr>
            <a:r>
              <a:rPr lang="en-GB" sz="1000" noProof="0" dirty="0">
                <a:latin typeface="Arial"/>
                <a:cs typeface="Arial"/>
              </a:rPr>
              <a:t>Besides</a:t>
            </a:r>
            <a:r>
              <a:rPr lang="en-GB" sz="1000" spc="5" noProof="0" dirty="0">
                <a:latin typeface="Arial"/>
                <a:cs typeface="Arial"/>
              </a:rPr>
              <a:t> </a:t>
            </a:r>
            <a:r>
              <a:rPr lang="en-GB" sz="1000" noProof="0" dirty="0">
                <a:latin typeface="Arial"/>
                <a:cs typeface="Arial"/>
              </a:rPr>
              <a:t>common</a:t>
            </a:r>
            <a:r>
              <a:rPr lang="en-GB" sz="1000" spc="5" noProof="0" dirty="0">
                <a:latin typeface="Arial"/>
                <a:cs typeface="Arial"/>
              </a:rPr>
              <a:t> </a:t>
            </a:r>
            <a:r>
              <a:rPr lang="en-GB" sz="1000" noProof="0" dirty="0">
                <a:latin typeface="Arial"/>
                <a:cs typeface="Arial"/>
              </a:rPr>
              <a:t>technologies</a:t>
            </a:r>
            <a:r>
              <a:rPr lang="en-GB" sz="1000" spc="5" noProof="0" dirty="0">
                <a:latin typeface="Arial"/>
                <a:cs typeface="Arial"/>
              </a:rPr>
              <a:t> </a:t>
            </a:r>
            <a:r>
              <a:rPr lang="en-GB" sz="1000" noProof="0" dirty="0">
                <a:latin typeface="Arial"/>
                <a:cs typeface="Arial"/>
              </a:rPr>
              <a:t>like</a:t>
            </a:r>
            <a:r>
              <a:rPr lang="en-GB" sz="1000" spc="5" noProof="0" dirty="0">
                <a:latin typeface="Arial"/>
                <a:cs typeface="Arial"/>
              </a:rPr>
              <a:t> </a:t>
            </a:r>
            <a:r>
              <a:rPr lang="en-GB" sz="1000" noProof="0" dirty="0">
                <a:latin typeface="Arial"/>
                <a:cs typeface="Arial"/>
              </a:rPr>
              <a:t>PCs</a:t>
            </a:r>
            <a:r>
              <a:rPr lang="en-GB" sz="1000" spc="5" noProof="0" dirty="0">
                <a:latin typeface="Arial"/>
                <a:cs typeface="Arial"/>
              </a:rPr>
              <a:t> </a:t>
            </a:r>
            <a:r>
              <a:rPr lang="en-GB" sz="1000" noProof="0" dirty="0">
                <a:latin typeface="Arial"/>
                <a:cs typeface="Arial"/>
              </a:rPr>
              <a:t>and</a:t>
            </a:r>
            <a:r>
              <a:rPr lang="en-GB" sz="1000" spc="5" noProof="0" dirty="0">
                <a:latin typeface="Arial"/>
                <a:cs typeface="Arial"/>
              </a:rPr>
              <a:t> </a:t>
            </a:r>
            <a:r>
              <a:rPr lang="en-GB" sz="1000" noProof="0" dirty="0">
                <a:latin typeface="Arial"/>
                <a:cs typeface="Arial"/>
              </a:rPr>
              <a:t>laptops,</a:t>
            </a:r>
            <a:r>
              <a:rPr lang="en-GB" sz="1000" spc="5" noProof="0" dirty="0">
                <a:latin typeface="Arial"/>
                <a:cs typeface="Arial"/>
              </a:rPr>
              <a:t> </a:t>
            </a:r>
            <a:r>
              <a:rPr lang="en-GB" sz="1000" noProof="0" dirty="0">
                <a:latin typeface="Arial"/>
                <a:cs typeface="Arial"/>
              </a:rPr>
              <a:t>wearable</a:t>
            </a:r>
            <a:r>
              <a:rPr lang="en-GB" sz="1000" spc="5" noProof="0" dirty="0">
                <a:latin typeface="Arial"/>
                <a:cs typeface="Arial"/>
              </a:rPr>
              <a:t> </a:t>
            </a:r>
            <a:r>
              <a:rPr lang="en-GB" sz="1000" noProof="0" dirty="0">
                <a:latin typeface="Arial"/>
                <a:cs typeface="Arial"/>
              </a:rPr>
              <a:t>devices</a:t>
            </a:r>
            <a:r>
              <a:rPr lang="en-GB" sz="1000" spc="5" noProof="0" dirty="0">
                <a:latin typeface="Arial"/>
                <a:cs typeface="Arial"/>
              </a:rPr>
              <a:t> </a:t>
            </a:r>
            <a:r>
              <a:rPr lang="en-GB" sz="1000" noProof="0" dirty="0">
                <a:latin typeface="Arial"/>
                <a:cs typeface="Arial"/>
              </a:rPr>
              <a:t>are</a:t>
            </a:r>
            <a:r>
              <a:rPr lang="en-GB" sz="1000" spc="5" noProof="0" dirty="0">
                <a:latin typeface="Arial"/>
                <a:cs typeface="Arial"/>
              </a:rPr>
              <a:t> </a:t>
            </a:r>
            <a:r>
              <a:rPr lang="en-GB" sz="1000" noProof="0" dirty="0">
                <a:latin typeface="Arial"/>
                <a:cs typeface="Arial"/>
              </a:rPr>
              <a:t>the</a:t>
            </a:r>
            <a:r>
              <a:rPr lang="en-GB" sz="1000" spc="5" noProof="0" dirty="0">
                <a:latin typeface="Arial"/>
                <a:cs typeface="Arial"/>
              </a:rPr>
              <a:t> </a:t>
            </a:r>
            <a:r>
              <a:rPr lang="en-GB" sz="1000" noProof="0" dirty="0">
                <a:latin typeface="Arial"/>
                <a:cs typeface="Arial"/>
              </a:rPr>
              <a:t>next</a:t>
            </a:r>
            <a:r>
              <a:rPr lang="en-GB" sz="1000" spc="5" noProof="0" dirty="0">
                <a:latin typeface="Arial"/>
                <a:cs typeface="Arial"/>
              </a:rPr>
              <a:t> </a:t>
            </a:r>
            <a:r>
              <a:rPr lang="en-GB" sz="1000" noProof="0" dirty="0">
                <a:latin typeface="Arial"/>
                <a:cs typeface="Arial"/>
              </a:rPr>
              <a:t>most</a:t>
            </a:r>
            <a:r>
              <a:rPr lang="en-GB" sz="1000" spc="10" noProof="0" dirty="0">
                <a:latin typeface="Arial"/>
                <a:cs typeface="Arial"/>
              </a:rPr>
              <a:t> </a:t>
            </a:r>
            <a:r>
              <a:rPr lang="en-GB" sz="1000" spc="-10" noProof="0" dirty="0">
                <a:latin typeface="Arial"/>
                <a:cs typeface="Arial"/>
              </a:rPr>
              <a:t>frequently </a:t>
            </a:r>
            <a:r>
              <a:rPr lang="en-GB" sz="1000" noProof="0" dirty="0">
                <a:latin typeface="Arial"/>
                <a:cs typeface="Arial"/>
              </a:rPr>
              <a:t>used</a:t>
            </a:r>
            <a:r>
              <a:rPr lang="en-GB" sz="1000" spc="35" noProof="0" dirty="0">
                <a:latin typeface="Arial"/>
                <a:cs typeface="Arial"/>
              </a:rPr>
              <a:t> </a:t>
            </a:r>
            <a:r>
              <a:rPr lang="en-GB" sz="1000" noProof="0" dirty="0">
                <a:latin typeface="Arial"/>
                <a:cs typeface="Arial"/>
              </a:rPr>
              <a:t>at</a:t>
            </a:r>
            <a:r>
              <a:rPr lang="en-GB" sz="1000" spc="40" noProof="0" dirty="0">
                <a:latin typeface="Arial"/>
                <a:cs typeface="Arial"/>
              </a:rPr>
              <a:t> </a:t>
            </a:r>
            <a:r>
              <a:rPr lang="en-GB" sz="1000" noProof="0" dirty="0">
                <a:latin typeface="Arial"/>
                <a:cs typeface="Arial"/>
              </a:rPr>
              <a:t>work.</a:t>
            </a:r>
            <a:r>
              <a:rPr lang="en-GB" sz="1000" spc="35" noProof="0" dirty="0">
                <a:latin typeface="Arial"/>
                <a:cs typeface="Arial"/>
              </a:rPr>
              <a:t> </a:t>
            </a:r>
            <a:r>
              <a:rPr lang="en-GB" sz="1000" noProof="0" dirty="0">
                <a:latin typeface="Arial"/>
                <a:cs typeface="Arial"/>
              </a:rPr>
              <a:t>35%</a:t>
            </a:r>
            <a:r>
              <a:rPr lang="en-GB" sz="1000" spc="40" noProof="0" dirty="0">
                <a:latin typeface="Arial"/>
                <a:cs typeface="Arial"/>
              </a:rPr>
              <a:t> </a:t>
            </a:r>
            <a:r>
              <a:rPr lang="en-GB" sz="1000" noProof="0" dirty="0">
                <a:latin typeface="Arial"/>
                <a:cs typeface="Arial"/>
              </a:rPr>
              <a:t>of</a:t>
            </a:r>
            <a:r>
              <a:rPr lang="en-GB" sz="1000" spc="35" noProof="0" dirty="0">
                <a:latin typeface="Arial"/>
                <a:cs typeface="Arial"/>
              </a:rPr>
              <a:t> </a:t>
            </a:r>
            <a:r>
              <a:rPr lang="en-GB" sz="1000" noProof="0" dirty="0">
                <a:latin typeface="Arial"/>
                <a:cs typeface="Arial"/>
              </a:rPr>
              <a:t>workplaces in the EU-27</a:t>
            </a:r>
            <a:r>
              <a:rPr lang="en-GB" sz="1000" spc="40" noProof="0" dirty="0">
                <a:latin typeface="Arial"/>
                <a:cs typeface="Arial"/>
              </a:rPr>
              <a:t> </a:t>
            </a:r>
            <a:r>
              <a:rPr lang="en-GB" sz="1000" noProof="0" dirty="0">
                <a:latin typeface="Arial"/>
                <a:cs typeface="Arial"/>
              </a:rPr>
              <a:t>discuss</a:t>
            </a:r>
            <a:r>
              <a:rPr lang="en-GB" sz="1000" spc="40" noProof="0" dirty="0">
                <a:latin typeface="Arial"/>
                <a:cs typeface="Arial"/>
              </a:rPr>
              <a:t> </a:t>
            </a:r>
            <a:r>
              <a:rPr lang="en-GB" sz="1000" noProof="0" dirty="0">
                <a:latin typeface="Arial"/>
                <a:cs typeface="Arial"/>
              </a:rPr>
              <a:t>the</a:t>
            </a:r>
            <a:r>
              <a:rPr lang="en-GB" sz="1000" spc="35" noProof="0" dirty="0">
                <a:latin typeface="Arial"/>
                <a:cs typeface="Arial"/>
              </a:rPr>
              <a:t> </a:t>
            </a:r>
            <a:r>
              <a:rPr lang="en-GB" sz="1000" noProof="0" dirty="0">
                <a:latin typeface="Arial"/>
                <a:cs typeface="Arial"/>
              </a:rPr>
              <a:t>technologies’</a:t>
            </a:r>
            <a:r>
              <a:rPr lang="en-GB" sz="1000" spc="5" noProof="0" dirty="0">
                <a:latin typeface="Arial"/>
                <a:cs typeface="Arial"/>
              </a:rPr>
              <a:t> </a:t>
            </a:r>
            <a:r>
              <a:rPr lang="en-GB" sz="1000" noProof="0" dirty="0">
                <a:latin typeface="Arial"/>
                <a:cs typeface="Arial"/>
              </a:rPr>
              <a:t>impact</a:t>
            </a:r>
            <a:r>
              <a:rPr lang="en-GB" sz="1000" spc="40" noProof="0" dirty="0">
                <a:latin typeface="Arial"/>
                <a:cs typeface="Arial"/>
              </a:rPr>
              <a:t> </a:t>
            </a:r>
            <a:r>
              <a:rPr lang="en-GB" sz="1000" noProof="0" dirty="0">
                <a:latin typeface="Arial"/>
                <a:cs typeface="Arial"/>
              </a:rPr>
              <a:t>on</a:t>
            </a:r>
            <a:r>
              <a:rPr lang="en-GB" sz="1000" spc="35" noProof="0" dirty="0">
                <a:latin typeface="Arial"/>
                <a:cs typeface="Arial"/>
              </a:rPr>
              <a:t> </a:t>
            </a:r>
            <a:r>
              <a:rPr lang="en-GB" sz="1000" noProof="0" dirty="0">
                <a:latin typeface="Arial"/>
                <a:cs typeface="Arial"/>
              </a:rPr>
              <a:t>worker</a:t>
            </a:r>
            <a:r>
              <a:rPr lang="en-GB" sz="1000" spc="40" noProof="0" dirty="0">
                <a:latin typeface="Arial"/>
                <a:cs typeface="Arial"/>
              </a:rPr>
              <a:t> </a:t>
            </a:r>
            <a:r>
              <a:rPr lang="en-GB" sz="1000" noProof="0" dirty="0">
                <a:latin typeface="Arial"/>
                <a:cs typeface="Arial"/>
              </a:rPr>
              <a:t>health</a:t>
            </a:r>
            <a:r>
              <a:rPr lang="en-GB" sz="1000" spc="35" noProof="0" dirty="0">
                <a:latin typeface="Arial"/>
                <a:cs typeface="Arial"/>
              </a:rPr>
              <a:t> </a:t>
            </a:r>
            <a:r>
              <a:rPr lang="en-GB" sz="1000" noProof="0" dirty="0">
                <a:latin typeface="Arial"/>
                <a:cs typeface="Arial"/>
              </a:rPr>
              <a:t>and</a:t>
            </a:r>
            <a:r>
              <a:rPr lang="en-GB" sz="1000" spc="40" noProof="0" dirty="0">
                <a:latin typeface="Arial"/>
                <a:cs typeface="Arial"/>
              </a:rPr>
              <a:t> </a:t>
            </a:r>
            <a:r>
              <a:rPr lang="en-GB" sz="1000" noProof="0" dirty="0">
                <a:latin typeface="Arial"/>
                <a:cs typeface="Arial"/>
              </a:rPr>
              <a:t>safety,</a:t>
            </a:r>
            <a:r>
              <a:rPr lang="en-GB" sz="1000" spc="40" noProof="0" dirty="0">
                <a:latin typeface="Arial"/>
                <a:cs typeface="Arial"/>
              </a:rPr>
              <a:t> </a:t>
            </a:r>
            <a:r>
              <a:rPr lang="en-GB" sz="1000" spc="-25" noProof="0" dirty="0">
                <a:latin typeface="Arial"/>
                <a:cs typeface="Arial"/>
              </a:rPr>
              <a:t>up </a:t>
            </a:r>
            <a:r>
              <a:rPr lang="en-GB" sz="1000" noProof="0" dirty="0">
                <a:latin typeface="Arial"/>
                <a:cs typeface="Arial"/>
              </a:rPr>
              <a:t>from</a:t>
            </a:r>
            <a:r>
              <a:rPr lang="en-GB" sz="1000" spc="-5" noProof="0" dirty="0">
                <a:latin typeface="Arial"/>
                <a:cs typeface="Arial"/>
              </a:rPr>
              <a:t> </a:t>
            </a:r>
            <a:r>
              <a:rPr lang="en-GB" sz="1000" noProof="0" dirty="0">
                <a:latin typeface="Arial"/>
                <a:cs typeface="Arial"/>
              </a:rPr>
              <a:t>24%</a:t>
            </a:r>
            <a:r>
              <a:rPr lang="en-GB" sz="1000" spc="-5" noProof="0" dirty="0">
                <a:latin typeface="Arial"/>
                <a:cs typeface="Arial"/>
              </a:rPr>
              <a:t> </a:t>
            </a:r>
            <a:r>
              <a:rPr lang="en-GB" sz="1000" noProof="0" dirty="0">
                <a:latin typeface="Arial"/>
                <a:cs typeface="Arial"/>
              </a:rPr>
              <a:t>in</a:t>
            </a:r>
            <a:r>
              <a:rPr lang="en-GB" sz="1000" spc="-5" noProof="0" dirty="0">
                <a:latin typeface="Arial"/>
                <a:cs typeface="Arial"/>
              </a:rPr>
              <a:t> </a:t>
            </a:r>
            <a:r>
              <a:rPr lang="en-GB" sz="1000" spc="-10" noProof="0" dirty="0">
                <a:latin typeface="Arial"/>
                <a:cs typeface="Arial"/>
              </a:rPr>
              <a:t>2019.</a:t>
            </a:r>
            <a:endParaRPr lang="en-GB" sz="1000" noProof="0" dirty="0">
              <a:latin typeface="Arial"/>
              <a:cs typeface="Arial"/>
            </a:endParaRPr>
          </a:p>
        </p:txBody>
      </p:sp>
      <p:sp>
        <p:nvSpPr>
          <p:cNvPr id="5" name="object 5">
            <a:extLst>
              <a:ext uri="{FF2B5EF4-FFF2-40B4-BE49-F238E27FC236}">
                <a16:creationId xmlns:a16="http://schemas.microsoft.com/office/drawing/2014/main" id="{BA0B60B0-D474-3E27-75D3-163FF7F06CD0}"/>
              </a:ext>
            </a:extLst>
          </p:cNvPr>
          <p:cNvSpPr txBox="1"/>
          <p:nvPr/>
        </p:nvSpPr>
        <p:spPr>
          <a:xfrm>
            <a:off x="440168" y="4539436"/>
            <a:ext cx="4383096" cy="120546"/>
          </a:xfrm>
          <a:prstGeom prst="rect">
            <a:avLst/>
          </a:prstGeom>
        </p:spPr>
        <p:txBody>
          <a:bodyPr vert="horz" wrap="square" lIns="0" tIns="12700" rIns="0" bIns="0" rtlCol="0">
            <a:spAutoFit/>
          </a:bodyPr>
          <a:lstStyle/>
          <a:p>
            <a:pPr marL="12700">
              <a:lnSpc>
                <a:spcPct val="100000"/>
              </a:lnSpc>
              <a:spcBef>
                <a:spcPts val="100"/>
              </a:spcBef>
            </a:pPr>
            <a:r>
              <a:rPr lang="en-GB" sz="700" i="1" noProof="0" dirty="0">
                <a:latin typeface="Arial"/>
                <a:cs typeface="Arial"/>
              </a:rPr>
              <a:t>Base: asked to all establishments in the EU-27</a:t>
            </a:r>
          </a:p>
        </p:txBody>
      </p:sp>
      <p:grpSp>
        <p:nvGrpSpPr>
          <p:cNvPr id="7" name="Gruppo 6">
            <a:extLst>
              <a:ext uri="{FF2B5EF4-FFF2-40B4-BE49-F238E27FC236}">
                <a16:creationId xmlns:a16="http://schemas.microsoft.com/office/drawing/2014/main" id="{8F27AF1C-5FC0-1BCE-509A-C5D5756423C7}"/>
              </a:ext>
            </a:extLst>
          </p:cNvPr>
          <p:cNvGrpSpPr/>
          <p:nvPr/>
        </p:nvGrpSpPr>
        <p:grpSpPr>
          <a:xfrm>
            <a:off x="779474" y="1523218"/>
            <a:ext cx="4008550" cy="2683025"/>
            <a:chOff x="778579" y="1503315"/>
            <a:chExt cx="4008550" cy="2683025"/>
          </a:xfrm>
        </p:grpSpPr>
        <p:grpSp>
          <p:nvGrpSpPr>
            <p:cNvPr id="8" name="object 6">
              <a:extLst>
                <a:ext uri="{FF2B5EF4-FFF2-40B4-BE49-F238E27FC236}">
                  <a16:creationId xmlns:a16="http://schemas.microsoft.com/office/drawing/2014/main" id="{96B637B9-D69D-5D9E-FFC9-46D818A08134}"/>
                </a:ext>
              </a:extLst>
            </p:cNvPr>
            <p:cNvGrpSpPr/>
            <p:nvPr/>
          </p:nvGrpSpPr>
          <p:grpSpPr>
            <a:xfrm>
              <a:off x="1304777" y="1899070"/>
              <a:ext cx="3199130" cy="2287270"/>
              <a:chOff x="1304777" y="1899070"/>
              <a:chExt cx="3199130" cy="2287270"/>
            </a:xfrm>
          </p:grpSpPr>
          <p:sp>
            <p:nvSpPr>
              <p:cNvPr id="35" name="object 7">
                <a:extLst>
                  <a:ext uri="{FF2B5EF4-FFF2-40B4-BE49-F238E27FC236}">
                    <a16:creationId xmlns:a16="http://schemas.microsoft.com/office/drawing/2014/main" id="{6C7DF19C-AC3A-C9CA-0861-EC0E512798D8}"/>
                  </a:ext>
                </a:extLst>
              </p:cNvPr>
              <p:cNvSpPr/>
              <p:nvPr/>
            </p:nvSpPr>
            <p:spPr>
              <a:xfrm>
                <a:off x="1764870" y="3098976"/>
                <a:ext cx="1506220" cy="411480"/>
              </a:xfrm>
              <a:custGeom>
                <a:avLst/>
                <a:gdLst/>
                <a:ahLst/>
                <a:cxnLst/>
                <a:rect l="l" t="t" r="r" b="b"/>
                <a:pathLst>
                  <a:path w="1506220" h="411479">
                    <a:moveTo>
                      <a:pt x="0" y="0"/>
                    </a:moveTo>
                    <a:lnTo>
                      <a:pt x="1505623" y="411124"/>
                    </a:lnTo>
                  </a:path>
                </a:pathLst>
              </a:custGeom>
              <a:ln w="3860">
                <a:solidFill>
                  <a:srgbClr val="666666"/>
                </a:solidFill>
                <a:prstDash val="dash"/>
              </a:ln>
            </p:spPr>
            <p:txBody>
              <a:bodyPr wrap="square" lIns="0" tIns="0" rIns="0" bIns="0" rtlCol="0"/>
              <a:lstStyle/>
              <a:p>
                <a:endParaRPr lang="en-GB" noProof="0" dirty="0"/>
              </a:p>
            </p:txBody>
          </p:sp>
          <p:sp>
            <p:nvSpPr>
              <p:cNvPr id="36" name="object 8">
                <a:extLst>
                  <a:ext uri="{FF2B5EF4-FFF2-40B4-BE49-F238E27FC236}">
                    <a16:creationId xmlns:a16="http://schemas.microsoft.com/office/drawing/2014/main" id="{A88A6AD2-C30F-DB8C-4386-B80886C9F4AF}"/>
                  </a:ext>
                </a:extLst>
              </p:cNvPr>
              <p:cNvSpPr/>
              <p:nvPr/>
            </p:nvSpPr>
            <p:spPr>
              <a:xfrm>
                <a:off x="3072839" y="2736659"/>
                <a:ext cx="968375" cy="707390"/>
              </a:xfrm>
              <a:custGeom>
                <a:avLst/>
                <a:gdLst/>
                <a:ahLst/>
                <a:cxnLst/>
                <a:rect l="l" t="t" r="r" b="b"/>
                <a:pathLst>
                  <a:path w="968375" h="707389">
                    <a:moveTo>
                      <a:pt x="967841" y="0"/>
                    </a:moveTo>
                    <a:lnTo>
                      <a:pt x="0" y="707288"/>
                    </a:lnTo>
                  </a:path>
                </a:pathLst>
              </a:custGeom>
              <a:ln w="3860">
                <a:solidFill>
                  <a:srgbClr val="666666"/>
                </a:solidFill>
                <a:prstDash val="dash"/>
              </a:ln>
            </p:spPr>
            <p:txBody>
              <a:bodyPr wrap="square" lIns="0" tIns="0" rIns="0" bIns="0" rtlCol="0"/>
              <a:lstStyle/>
              <a:p>
                <a:endParaRPr lang="en-GB" noProof="0" dirty="0"/>
              </a:p>
            </p:txBody>
          </p:sp>
          <p:sp>
            <p:nvSpPr>
              <p:cNvPr id="37" name="object 9">
                <a:extLst>
                  <a:ext uri="{FF2B5EF4-FFF2-40B4-BE49-F238E27FC236}">
                    <a16:creationId xmlns:a16="http://schemas.microsoft.com/office/drawing/2014/main" id="{B15DB114-040F-9D60-3C14-A361EFCC1A82}"/>
                  </a:ext>
                </a:extLst>
              </p:cNvPr>
              <p:cNvSpPr/>
              <p:nvPr/>
            </p:nvSpPr>
            <p:spPr>
              <a:xfrm>
                <a:off x="1307000" y="1901866"/>
                <a:ext cx="137795" cy="1350645"/>
              </a:xfrm>
              <a:custGeom>
                <a:avLst/>
                <a:gdLst/>
                <a:ahLst/>
                <a:cxnLst/>
                <a:rect l="l" t="t" r="r" b="b"/>
                <a:pathLst>
                  <a:path w="137794" h="1350645">
                    <a:moveTo>
                      <a:pt x="0" y="0"/>
                    </a:moveTo>
                    <a:lnTo>
                      <a:pt x="137769" y="1350340"/>
                    </a:lnTo>
                  </a:path>
                </a:pathLst>
              </a:custGeom>
              <a:ln w="4038">
                <a:solidFill>
                  <a:srgbClr val="666666"/>
                </a:solidFill>
                <a:prstDash val="dash"/>
              </a:ln>
            </p:spPr>
            <p:txBody>
              <a:bodyPr wrap="square" lIns="0" tIns="0" rIns="0" bIns="0" rtlCol="0"/>
              <a:lstStyle/>
              <a:p>
                <a:endParaRPr lang="en-GB" noProof="0" dirty="0"/>
              </a:p>
            </p:txBody>
          </p:sp>
          <p:sp>
            <p:nvSpPr>
              <p:cNvPr id="38" name="object 10">
                <a:extLst>
                  <a:ext uri="{FF2B5EF4-FFF2-40B4-BE49-F238E27FC236}">
                    <a16:creationId xmlns:a16="http://schemas.microsoft.com/office/drawing/2014/main" id="{C44C942F-36C3-3A57-FD9B-0463CD6AF688}"/>
                  </a:ext>
                </a:extLst>
              </p:cNvPr>
              <p:cNvSpPr/>
              <p:nvPr/>
            </p:nvSpPr>
            <p:spPr>
              <a:xfrm>
                <a:off x="2240513" y="2097815"/>
                <a:ext cx="854075" cy="264160"/>
              </a:xfrm>
              <a:custGeom>
                <a:avLst/>
                <a:gdLst/>
                <a:ahLst/>
                <a:cxnLst/>
                <a:rect l="l" t="t" r="r" b="b"/>
                <a:pathLst>
                  <a:path w="854075" h="264160">
                    <a:moveTo>
                      <a:pt x="853820" y="0"/>
                    </a:moveTo>
                    <a:lnTo>
                      <a:pt x="0" y="264160"/>
                    </a:lnTo>
                  </a:path>
                </a:pathLst>
              </a:custGeom>
              <a:ln w="3860">
                <a:solidFill>
                  <a:srgbClr val="666666"/>
                </a:solidFill>
                <a:prstDash val="dash"/>
              </a:ln>
            </p:spPr>
            <p:txBody>
              <a:bodyPr wrap="square" lIns="0" tIns="0" rIns="0" bIns="0" rtlCol="0"/>
              <a:lstStyle/>
              <a:p>
                <a:endParaRPr lang="en-GB" noProof="0" dirty="0"/>
              </a:p>
            </p:txBody>
          </p:sp>
          <p:sp>
            <p:nvSpPr>
              <p:cNvPr id="39" name="object 11">
                <a:extLst>
                  <a:ext uri="{FF2B5EF4-FFF2-40B4-BE49-F238E27FC236}">
                    <a16:creationId xmlns:a16="http://schemas.microsoft.com/office/drawing/2014/main" id="{75006A88-C5CF-6AA0-71B2-DD0FDD7A12AE}"/>
                  </a:ext>
                </a:extLst>
              </p:cNvPr>
              <p:cNvSpPr/>
              <p:nvPr/>
            </p:nvSpPr>
            <p:spPr>
              <a:xfrm>
                <a:off x="3342474" y="2042112"/>
                <a:ext cx="1158875" cy="29209"/>
              </a:xfrm>
              <a:custGeom>
                <a:avLst/>
                <a:gdLst/>
                <a:ahLst/>
                <a:cxnLst/>
                <a:rect l="l" t="t" r="r" b="b"/>
                <a:pathLst>
                  <a:path w="1158875" h="29210">
                    <a:moveTo>
                      <a:pt x="1158773" y="0"/>
                    </a:moveTo>
                    <a:lnTo>
                      <a:pt x="0" y="28816"/>
                    </a:lnTo>
                  </a:path>
                </a:pathLst>
              </a:custGeom>
              <a:ln w="3860">
                <a:solidFill>
                  <a:srgbClr val="666666"/>
                </a:solidFill>
                <a:prstDash val="dash"/>
              </a:ln>
            </p:spPr>
            <p:txBody>
              <a:bodyPr wrap="square" lIns="0" tIns="0" rIns="0" bIns="0" rtlCol="0"/>
              <a:lstStyle/>
              <a:p>
                <a:endParaRPr lang="en-GB" noProof="0" dirty="0"/>
              </a:p>
            </p:txBody>
          </p:sp>
          <p:sp>
            <p:nvSpPr>
              <p:cNvPr id="40" name="object 12">
                <a:extLst>
                  <a:ext uri="{FF2B5EF4-FFF2-40B4-BE49-F238E27FC236}">
                    <a16:creationId xmlns:a16="http://schemas.microsoft.com/office/drawing/2014/main" id="{D13F212B-ECFD-FA2A-124E-A047EEFE0C2F}"/>
                  </a:ext>
                </a:extLst>
              </p:cNvPr>
              <p:cNvSpPr/>
              <p:nvPr/>
            </p:nvSpPr>
            <p:spPr>
              <a:xfrm>
                <a:off x="1494904" y="2402132"/>
                <a:ext cx="687705" cy="763270"/>
              </a:xfrm>
              <a:custGeom>
                <a:avLst/>
                <a:gdLst/>
                <a:ahLst/>
                <a:cxnLst/>
                <a:rect l="l" t="t" r="r" b="b"/>
                <a:pathLst>
                  <a:path w="687705" h="763269">
                    <a:moveTo>
                      <a:pt x="687679" y="0"/>
                    </a:moveTo>
                    <a:lnTo>
                      <a:pt x="0" y="763219"/>
                    </a:lnTo>
                  </a:path>
                </a:pathLst>
              </a:custGeom>
              <a:ln w="3860">
                <a:solidFill>
                  <a:srgbClr val="666666"/>
                </a:solidFill>
                <a:prstDash val="dash"/>
              </a:ln>
            </p:spPr>
            <p:txBody>
              <a:bodyPr wrap="square" lIns="0" tIns="0" rIns="0" bIns="0" rtlCol="0"/>
              <a:lstStyle/>
              <a:p>
                <a:endParaRPr lang="en-GB" noProof="0" dirty="0"/>
              </a:p>
            </p:txBody>
          </p:sp>
          <p:sp>
            <p:nvSpPr>
              <p:cNvPr id="41" name="object 13">
                <a:extLst>
                  <a:ext uri="{FF2B5EF4-FFF2-40B4-BE49-F238E27FC236}">
                    <a16:creationId xmlns:a16="http://schemas.microsoft.com/office/drawing/2014/main" id="{94AAF868-562D-0329-AD78-7FFDE88B8ED8}"/>
                  </a:ext>
                </a:extLst>
              </p:cNvPr>
              <p:cNvSpPr/>
              <p:nvPr/>
            </p:nvSpPr>
            <p:spPr>
              <a:xfrm>
                <a:off x="2356260" y="2562386"/>
                <a:ext cx="607695" cy="847090"/>
              </a:xfrm>
              <a:custGeom>
                <a:avLst/>
                <a:gdLst/>
                <a:ahLst/>
                <a:cxnLst/>
                <a:rect l="l" t="t" r="r" b="b"/>
                <a:pathLst>
                  <a:path w="607694" h="847089">
                    <a:moveTo>
                      <a:pt x="0" y="0"/>
                    </a:moveTo>
                    <a:lnTo>
                      <a:pt x="607555" y="846658"/>
                    </a:lnTo>
                  </a:path>
                </a:pathLst>
              </a:custGeom>
              <a:ln w="3860">
                <a:solidFill>
                  <a:srgbClr val="666666"/>
                </a:solidFill>
                <a:prstDash val="dash"/>
              </a:ln>
            </p:spPr>
            <p:txBody>
              <a:bodyPr wrap="square" lIns="0" tIns="0" rIns="0" bIns="0" rtlCol="0"/>
              <a:lstStyle/>
              <a:p>
                <a:endParaRPr lang="en-GB" noProof="0" dirty="0"/>
              </a:p>
            </p:txBody>
          </p:sp>
          <p:sp>
            <p:nvSpPr>
              <p:cNvPr id="44" name="object 14">
                <a:extLst>
                  <a:ext uri="{FF2B5EF4-FFF2-40B4-BE49-F238E27FC236}">
                    <a16:creationId xmlns:a16="http://schemas.microsoft.com/office/drawing/2014/main" id="{590DC5F8-8204-2FD5-EA85-7185171604F3}"/>
                  </a:ext>
                </a:extLst>
              </p:cNvPr>
              <p:cNvSpPr/>
              <p:nvPr/>
            </p:nvSpPr>
            <p:spPr>
              <a:xfrm>
                <a:off x="3184160" y="1901292"/>
                <a:ext cx="856615" cy="925194"/>
              </a:xfrm>
              <a:custGeom>
                <a:avLst/>
                <a:gdLst/>
                <a:ahLst/>
                <a:cxnLst/>
                <a:rect l="l" t="t" r="r" b="b"/>
                <a:pathLst>
                  <a:path w="856614" h="925194">
                    <a:moveTo>
                      <a:pt x="0" y="0"/>
                    </a:moveTo>
                    <a:lnTo>
                      <a:pt x="856246" y="925055"/>
                    </a:lnTo>
                  </a:path>
                </a:pathLst>
              </a:custGeom>
              <a:ln w="3860">
                <a:solidFill>
                  <a:srgbClr val="666666"/>
                </a:solidFill>
                <a:prstDash val="dash"/>
              </a:ln>
            </p:spPr>
            <p:txBody>
              <a:bodyPr wrap="square" lIns="0" tIns="0" rIns="0" bIns="0" rtlCol="0"/>
              <a:lstStyle/>
              <a:p>
                <a:endParaRPr lang="en-GB" noProof="0" dirty="0"/>
              </a:p>
            </p:txBody>
          </p:sp>
          <p:sp>
            <p:nvSpPr>
              <p:cNvPr id="45" name="object 15">
                <a:extLst>
                  <a:ext uri="{FF2B5EF4-FFF2-40B4-BE49-F238E27FC236}">
                    <a16:creationId xmlns:a16="http://schemas.microsoft.com/office/drawing/2014/main" id="{6F9FEEA7-C208-40FB-2120-E12770F3789E}"/>
                  </a:ext>
                </a:extLst>
              </p:cNvPr>
              <p:cNvSpPr/>
              <p:nvPr/>
            </p:nvSpPr>
            <p:spPr>
              <a:xfrm>
                <a:off x="1429260" y="1924598"/>
                <a:ext cx="1913255" cy="12065"/>
              </a:xfrm>
              <a:custGeom>
                <a:avLst/>
                <a:gdLst/>
                <a:ahLst/>
                <a:cxnLst/>
                <a:rect l="l" t="t" r="r" b="b"/>
                <a:pathLst>
                  <a:path w="1913254" h="12064">
                    <a:moveTo>
                      <a:pt x="0" y="12026"/>
                    </a:moveTo>
                    <a:lnTo>
                      <a:pt x="1913089" y="0"/>
                    </a:lnTo>
                  </a:path>
                </a:pathLst>
              </a:custGeom>
              <a:ln w="3860">
                <a:solidFill>
                  <a:srgbClr val="666666"/>
                </a:solidFill>
                <a:prstDash val="dash"/>
              </a:ln>
            </p:spPr>
            <p:txBody>
              <a:bodyPr wrap="square" lIns="0" tIns="0" rIns="0" bIns="0" rtlCol="0"/>
              <a:lstStyle/>
              <a:p>
                <a:endParaRPr lang="en-GB" noProof="0" dirty="0"/>
              </a:p>
            </p:txBody>
          </p:sp>
          <p:sp>
            <p:nvSpPr>
              <p:cNvPr id="46" name="object 16">
                <a:extLst>
                  <a:ext uri="{FF2B5EF4-FFF2-40B4-BE49-F238E27FC236}">
                    <a16:creationId xmlns:a16="http://schemas.microsoft.com/office/drawing/2014/main" id="{E8D5B95F-C035-9166-84A3-945BD1243B94}"/>
                  </a:ext>
                </a:extLst>
              </p:cNvPr>
              <p:cNvSpPr/>
              <p:nvPr/>
            </p:nvSpPr>
            <p:spPr>
              <a:xfrm>
                <a:off x="2239934" y="2735099"/>
                <a:ext cx="1450975" cy="1450975"/>
              </a:xfrm>
              <a:custGeom>
                <a:avLst/>
                <a:gdLst/>
                <a:ahLst/>
                <a:cxnLst/>
                <a:rect l="l" t="t" r="r" b="b"/>
                <a:pathLst>
                  <a:path w="1450975" h="1450975">
                    <a:moveTo>
                      <a:pt x="725449" y="0"/>
                    </a:moveTo>
                    <a:lnTo>
                      <a:pt x="677751" y="1543"/>
                    </a:lnTo>
                    <a:lnTo>
                      <a:pt x="630877" y="6108"/>
                    </a:lnTo>
                    <a:lnTo>
                      <a:pt x="584923" y="13600"/>
                    </a:lnTo>
                    <a:lnTo>
                      <a:pt x="539983" y="23924"/>
                    </a:lnTo>
                    <a:lnTo>
                      <a:pt x="496154" y="36983"/>
                    </a:lnTo>
                    <a:lnTo>
                      <a:pt x="453531" y="52682"/>
                    </a:lnTo>
                    <a:lnTo>
                      <a:pt x="412209" y="70925"/>
                    </a:lnTo>
                    <a:lnTo>
                      <a:pt x="372285" y="91618"/>
                    </a:lnTo>
                    <a:lnTo>
                      <a:pt x="333854" y="114664"/>
                    </a:lnTo>
                    <a:lnTo>
                      <a:pt x="297011" y="139967"/>
                    </a:lnTo>
                    <a:lnTo>
                      <a:pt x="261853" y="167432"/>
                    </a:lnTo>
                    <a:lnTo>
                      <a:pt x="228474" y="196964"/>
                    </a:lnTo>
                    <a:lnTo>
                      <a:pt x="196970" y="228467"/>
                    </a:lnTo>
                    <a:lnTo>
                      <a:pt x="167438" y="261845"/>
                    </a:lnTo>
                    <a:lnTo>
                      <a:pt x="139971" y="297003"/>
                    </a:lnTo>
                    <a:lnTo>
                      <a:pt x="114667" y="333845"/>
                    </a:lnTo>
                    <a:lnTo>
                      <a:pt x="91621" y="372276"/>
                    </a:lnTo>
                    <a:lnTo>
                      <a:pt x="70928" y="412199"/>
                    </a:lnTo>
                    <a:lnTo>
                      <a:pt x="52684" y="453520"/>
                    </a:lnTo>
                    <a:lnTo>
                      <a:pt x="36984" y="496142"/>
                    </a:lnTo>
                    <a:lnTo>
                      <a:pt x="23925" y="539971"/>
                    </a:lnTo>
                    <a:lnTo>
                      <a:pt x="13601" y="584910"/>
                    </a:lnTo>
                    <a:lnTo>
                      <a:pt x="6108" y="630865"/>
                    </a:lnTo>
                    <a:lnTo>
                      <a:pt x="1543" y="677739"/>
                    </a:lnTo>
                    <a:lnTo>
                      <a:pt x="0" y="725436"/>
                    </a:lnTo>
                    <a:lnTo>
                      <a:pt x="1543" y="773135"/>
                    </a:lnTo>
                    <a:lnTo>
                      <a:pt x="6108" y="820010"/>
                    </a:lnTo>
                    <a:lnTo>
                      <a:pt x="13601" y="865966"/>
                    </a:lnTo>
                    <a:lnTo>
                      <a:pt x="23925" y="910906"/>
                    </a:lnTo>
                    <a:lnTo>
                      <a:pt x="36984" y="954736"/>
                    </a:lnTo>
                    <a:lnTo>
                      <a:pt x="52684" y="997360"/>
                    </a:lnTo>
                    <a:lnTo>
                      <a:pt x="70928" y="1038681"/>
                    </a:lnTo>
                    <a:lnTo>
                      <a:pt x="91621" y="1078606"/>
                    </a:lnTo>
                    <a:lnTo>
                      <a:pt x="114667" y="1117037"/>
                    </a:lnTo>
                    <a:lnTo>
                      <a:pt x="139971" y="1153879"/>
                    </a:lnTo>
                    <a:lnTo>
                      <a:pt x="167438" y="1189038"/>
                    </a:lnTo>
                    <a:lnTo>
                      <a:pt x="196970" y="1222416"/>
                    </a:lnTo>
                    <a:lnTo>
                      <a:pt x="228474" y="1253919"/>
                    </a:lnTo>
                    <a:lnTo>
                      <a:pt x="261853" y="1283452"/>
                    </a:lnTo>
                    <a:lnTo>
                      <a:pt x="297011" y="1310917"/>
                    </a:lnTo>
                    <a:lnTo>
                      <a:pt x="333854" y="1336221"/>
                    </a:lnTo>
                    <a:lnTo>
                      <a:pt x="372285" y="1359267"/>
                    </a:lnTo>
                    <a:lnTo>
                      <a:pt x="412209" y="1379959"/>
                    </a:lnTo>
                    <a:lnTo>
                      <a:pt x="453531" y="1398203"/>
                    </a:lnTo>
                    <a:lnTo>
                      <a:pt x="496154" y="1413902"/>
                    </a:lnTo>
                    <a:lnTo>
                      <a:pt x="539983" y="1426961"/>
                    </a:lnTo>
                    <a:lnTo>
                      <a:pt x="584923" y="1437285"/>
                    </a:lnTo>
                    <a:lnTo>
                      <a:pt x="630877" y="1444777"/>
                    </a:lnTo>
                    <a:lnTo>
                      <a:pt x="677751" y="1449343"/>
                    </a:lnTo>
                    <a:lnTo>
                      <a:pt x="725449" y="1450886"/>
                    </a:lnTo>
                    <a:lnTo>
                      <a:pt x="773147" y="1449343"/>
                    </a:lnTo>
                    <a:lnTo>
                      <a:pt x="820020" y="1444777"/>
                    </a:lnTo>
                    <a:lnTo>
                      <a:pt x="865975" y="1437285"/>
                    </a:lnTo>
                    <a:lnTo>
                      <a:pt x="910915" y="1426961"/>
                    </a:lnTo>
                    <a:lnTo>
                      <a:pt x="954744" y="1413902"/>
                    </a:lnTo>
                    <a:lnTo>
                      <a:pt x="997367" y="1398203"/>
                    </a:lnTo>
                    <a:lnTo>
                      <a:pt x="1038689" y="1379959"/>
                    </a:lnTo>
                    <a:lnTo>
                      <a:pt x="1078613" y="1359267"/>
                    </a:lnTo>
                    <a:lnTo>
                      <a:pt x="1117044" y="1336221"/>
                    </a:lnTo>
                    <a:lnTo>
                      <a:pt x="1153887" y="1310917"/>
                    </a:lnTo>
                    <a:lnTo>
                      <a:pt x="1189045" y="1283452"/>
                    </a:lnTo>
                    <a:lnTo>
                      <a:pt x="1222424" y="1253919"/>
                    </a:lnTo>
                    <a:lnTo>
                      <a:pt x="1253928" y="1222416"/>
                    </a:lnTo>
                    <a:lnTo>
                      <a:pt x="1283460" y="1189038"/>
                    </a:lnTo>
                    <a:lnTo>
                      <a:pt x="1310926" y="1153879"/>
                    </a:lnTo>
                    <a:lnTo>
                      <a:pt x="1336230" y="1117037"/>
                    </a:lnTo>
                    <a:lnTo>
                      <a:pt x="1359277" y="1078606"/>
                    </a:lnTo>
                    <a:lnTo>
                      <a:pt x="1379970" y="1038681"/>
                    </a:lnTo>
                    <a:lnTo>
                      <a:pt x="1398214" y="997360"/>
                    </a:lnTo>
                    <a:lnTo>
                      <a:pt x="1413914" y="954736"/>
                    </a:lnTo>
                    <a:lnTo>
                      <a:pt x="1426973" y="910906"/>
                    </a:lnTo>
                    <a:lnTo>
                      <a:pt x="1437297" y="865966"/>
                    </a:lnTo>
                    <a:lnTo>
                      <a:pt x="1444790" y="820010"/>
                    </a:lnTo>
                    <a:lnTo>
                      <a:pt x="1449355" y="773135"/>
                    </a:lnTo>
                    <a:lnTo>
                      <a:pt x="1450898" y="725436"/>
                    </a:lnTo>
                    <a:lnTo>
                      <a:pt x="1449355" y="677739"/>
                    </a:lnTo>
                    <a:lnTo>
                      <a:pt x="1444790" y="630865"/>
                    </a:lnTo>
                    <a:lnTo>
                      <a:pt x="1437297" y="584910"/>
                    </a:lnTo>
                    <a:lnTo>
                      <a:pt x="1426973" y="539971"/>
                    </a:lnTo>
                    <a:lnTo>
                      <a:pt x="1413914" y="496142"/>
                    </a:lnTo>
                    <a:lnTo>
                      <a:pt x="1398214" y="453520"/>
                    </a:lnTo>
                    <a:lnTo>
                      <a:pt x="1379970" y="412199"/>
                    </a:lnTo>
                    <a:lnTo>
                      <a:pt x="1359277" y="372276"/>
                    </a:lnTo>
                    <a:lnTo>
                      <a:pt x="1336230" y="333845"/>
                    </a:lnTo>
                    <a:lnTo>
                      <a:pt x="1310926" y="297003"/>
                    </a:lnTo>
                    <a:lnTo>
                      <a:pt x="1283460" y="261845"/>
                    </a:lnTo>
                    <a:lnTo>
                      <a:pt x="1253928" y="228467"/>
                    </a:lnTo>
                    <a:lnTo>
                      <a:pt x="1222424" y="196964"/>
                    </a:lnTo>
                    <a:lnTo>
                      <a:pt x="1189045" y="167432"/>
                    </a:lnTo>
                    <a:lnTo>
                      <a:pt x="1153887" y="139967"/>
                    </a:lnTo>
                    <a:lnTo>
                      <a:pt x="1117044" y="114664"/>
                    </a:lnTo>
                    <a:lnTo>
                      <a:pt x="1078613" y="91618"/>
                    </a:lnTo>
                    <a:lnTo>
                      <a:pt x="1038689" y="70925"/>
                    </a:lnTo>
                    <a:lnTo>
                      <a:pt x="997367" y="52682"/>
                    </a:lnTo>
                    <a:lnTo>
                      <a:pt x="954744" y="36983"/>
                    </a:lnTo>
                    <a:lnTo>
                      <a:pt x="910915" y="23924"/>
                    </a:lnTo>
                    <a:lnTo>
                      <a:pt x="865975" y="13600"/>
                    </a:lnTo>
                    <a:lnTo>
                      <a:pt x="820020" y="6108"/>
                    </a:lnTo>
                    <a:lnTo>
                      <a:pt x="773147" y="1543"/>
                    </a:lnTo>
                    <a:lnTo>
                      <a:pt x="725449" y="0"/>
                    </a:lnTo>
                    <a:close/>
                  </a:path>
                </a:pathLst>
              </a:custGeom>
              <a:solidFill>
                <a:srgbClr val="F6A400"/>
              </a:solidFill>
            </p:spPr>
            <p:txBody>
              <a:bodyPr wrap="square" lIns="0" tIns="0" rIns="0" bIns="0" rtlCol="0"/>
              <a:lstStyle/>
              <a:p>
                <a:endParaRPr lang="en-GB" noProof="0" dirty="0"/>
              </a:p>
            </p:txBody>
          </p:sp>
        </p:grpSp>
        <p:sp>
          <p:nvSpPr>
            <p:cNvPr id="11" name="object 17">
              <a:extLst>
                <a:ext uri="{FF2B5EF4-FFF2-40B4-BE49-F238E27FC236}">
                  <a16:creationId xmlns:a16="http://schemas.microsoft.com/office/drawing/2014/main" id="{12862FD1-59D9-84E6-81CA-04E7D5F11AB7}"/>
                </a:ext>
              </a:extLst>
            </p:cNvPr>
            <p:cNvSpPr txBox="1"/>
            <p:nvPr/>
          </p:nvSpPr>
          <p:spPr>
            <a:xfrm>
              <a:off x="2381089" y="3089403"/>
              <a:ext cx="1151890" cy="758190"/>
            </a:xfrm>
            <a:prstGeom prst="rect">
              <a:avLst/>
            </a:prstGeom>
          </p:spPr>
          <p:txBody>
            <a:bodyPr vert="horz" wrap="square" lIns="0" tIns="40640" rIns="0" bIns="0" rtlCol="0">
              <a:spAutoFit/>
            </a:bodyPr>
            <a:lstStyle/>
            <a:p>
              <a:pPr marL="12700" marR="5080" indent="12700" algn="ctr">
                <a:lnSpc>
                  <a:spcPts val="1100"/>
                </a:lnSpc>
                <a:spcBef>
                  <a:spcPts val="320"/>
                </a:spcBef>
              </a:pPr>
              <a:r>
                <a:rPr lang="en-GB" sz="1100" b="1" spc="-10" noProof="0" dirty="0">
                  <a:solidFill>
                    <a:srgbClr val="333333"/>
                  </a:solidFill>
                  <a:latin typeface="Arial"/>
                  <a:cs typeface="Arial"/>
                </a:rPr>
                <a:t>Personal computers </a:t>
              </a:r>
              <a:r>
                <a:rPr lang="en-GB" sz="1100" b="1" spc="-25" noProof="0" dirty="0">
                  <a:solidFill>
                    <a:srgbClr val="333333"/>
                  </a:solidFill>
                  <a:latin typeface="Arial"/>
                  <a:cs typeface="Arial"/>
                </a:rPr>
                <a:t>at </a:t>
              </a:r>
              <a:r>
                <a:rPr lang="en-GB" sz="1100" b="1" noProof="0" dirty="0">
                  <a:solidFill>
                    <a:srgbClr val="333333"/>
                  </a:solidFill>
                  <a:latin typeface="Arial"/>
                  <a:cs typeface="Arial"/>
                </a:rPr>
                <a:t>fixed </a:t>
              </a:r>
              <a:r>
                <a:rPr lang="en-GB" sz="1100" b="1" spc="-10" noProof="0" dirty="0">
                  <a:solidFill>
                    <a:srgbClr val="333333"/>
                  </a:solidFill>
                  <a:latin typeface="Arial"/>
                  <a:cs typeface="Arial"/>
                </a:rPr>
                <a:t>workplaces</a:t>
              </a:r>
              <a:endParaRPr lang="en-GB" sz="1100" noProof="0" dirty="0">
                <a:latin typeface="Arial"/>
                <a:cs typeface="Arial"/>
              </a:endParaRPr>
            </a:p>
            <a:p>
              <a:pPr marL="12700" algn="ctr">
                <a:lnSpc>
                  <a:spcPts val="2245"/>
                </a:lnSpc>
              </a:pPr>
              <a:r>
                <a:rPr lang="en-GB" sz="2100" b="1" spc="-25" noProof="0" dirty="0">
                  <a:solidFill>
                    <a:srgbClr val="333333"/>
                  </a:solidFill>
                  <a:latin typeface="Arial"/>
                  <a:cs typeface="Arial"/>
                </a:rPr>
                <a:t>87</a:t>
              </a:r>
              <a:endParaRPr lang="en-GB" sz="2100" noProof="0" dirty="0">
                <a:latin typeface="Arial"/>
                <a:cs typeface="Arial"/>
              </a:endParaRPr>
            </a:p>
          </p:txBody>
        </p:sp>
        <p:sp>
          <p:nvSpPr>
            <p:cNvPr id="16" name="object 18">
              <a:extLst>
                <a:ext uri="{FF2B5EF4-FFF2-40B4-BE49-F238E27FC236}">
                  <a16:creationId xmlns:a16="http://schemas.microsoft.com/office/drawing/2014/main" id="{8F3E495B-54AF-54C5-052F-8833A4E2E0EA}"/>
                </a:ext>
              </a:extLst>
            </p:cNvPr>
            <p:cNvSpPr/>
            <p:nvPr/>
          </p:nvSpPr>
          <p:spPr>
            <a:xfrm>
              <a:off x="778579" y="2496270"/>
              <a:ext cx="1299210" cy="1299210"/>
            </a:xfrm>
            <a:custGeom>
              <a:avLst/>
              <a:gdLst/>
              <a:ahLst/>
              <a:cxnLst/>
              <a:rect l="l" t="t" r="r" b="b"/>
              <a:pathLst>
                <a:path w="1299210" h="1299210">
                  <a:moveTo>
                    <a:pt x="649554" y="0"/>
                  </a:moveTo>
                  <a:lnTo>
                    <a:pt x="601077" y="1781"/>
                  </a:lnTo>
                  <a:lnTo>
                    <a:pt x="553568" y="7042"/>
                  </a:lnTo>
                  <a:lnTo>
                    <a:pt x="507152" y="15658"/>
                  </a:lnTo>
                  <a:lnTo>
                    <a:pt x="461955" y="27501"/>
                  </a:lnTo>
                  <a:lnTo>
                    <a:pt x="418102" y="42447"/>
                  </a:lnTo>
                  <a:lnTo>
                    <a:pt x="375719" y="60371"/>
                  </a:lnTo>
                  <a:lnTo>
                    <a:pt x="334932" y="81146"/>
                  </a:lnTo>
                  <a:lnTo>
                    <a:pt x="295866" y="104647"/>
                  </a:lnTo>
                  <a:lnTo>
                    <a:pt x="258646" y="130748"/>
                  </a:lnTo>
                  <a:lnTo>
                    <a:pt x="223399" y="159324"/>
                  </a:lnTo>
                  <a:lnTo>
                    <a:pt x="190250" y="190249"/>
                  </a:lnTo>
                  <a:lnTo>
                    <a:pt x="159325" y="223397"/>
                  </a:lnTo>
                  <a:lnTo>
                    <a:pt x="130749" y="258644"/>
                  </a:lnTo>
                  <a:lnTo>
                    <a:pt x="104647" y="295862"/>
                  </a:lnTo>
                  <a:lnTo>
                    <a:pt x="81146" y="334928"/>
                  </a:lnTo>
                  <a:lnTo>
                    <a:pt x="60371" y="375714"/>
                  </a:lnTo>
                  <a:lnTo>
                    <a:pt x="42448" y="418096"/>
                  </a:lnTo>
                  <a:lnTo>
                    <a:pt x="27501" y="461948"/>
                  </a:lnTo>
                  <a:lnTo>
                    <a:pt x="15658" y="507144"/>
                  </a:lnTo>
                  <a:lnTo>
                    <a:pt x="7042" y="553558"/>
                  </a:lnTo>
                  <a:lnTo>
                    <a:pt x="1781" y="601066"/>
                  </a:lnTo>
                  <a:lnTo>
                    <a:pt x="0" y="649541"/>
                  </a:lnTo>
                  <a:lnTo>
                    <a:pt x="1781" y="698018"/>
                  </a:lnTo>
                  <a:lnTo>
                    <a:pt x="7042" y="745527"/>
                  </a:lnTo>
                  <a:lnTo>
                    <a:pt x="15658" y="791943"/>
                  </a:lnTo>
                  <a:lnTo>
                    <a:pt x="27501" y="837140"/>
                  </a:lnTo>
                  <a:lnTo>
                    <a:pt x="42448" y="880993"/>
                  </a:lnTo>
                  <a:lnTo>
                    <a:pt x="60371" y="923376"/>
                  </a:lnTo>
                  <a:lnTo>
                    <a:pt x="81146" y="964163"/>
                  </a:lnTo>
                  <a:lnTo>
                    <a:pt x="104647" y="1003229"/>
                  </a:lnTo>
                  <a:lnTo>
                    <a:pt x="130749" y="1040449"/>
                  </a:lnTo>
                  <a:lnTo>
                    <a:pt x="159325" y="1075695"/>
                  </a:lnTo>
                  <a:lnTo>
                    <a:pt x="190250" y="1108844"/>
                  </a:lnTo>
                  <a:lnTo>
                    <a:pt x="223399" y="1139770"/>
                  </a:lnTo>
                  <a:lnTo>
                    <a:pt x="258646" y="1168346"/>
                  </a:lnTo>
                  <a:lnTo>
                    <a:pt x="295866" y="1194448"/>
                  </a:lnTo>
                  <a:lnTo>
                    <a:pt x="334932" y="1217949"/>
                  </a:lnTo>
                  <a:lnTo>
                    <a:pt x="375719" y="1238724"/>
                  </a:lnTo>
                  <a:lnTo>
                    <a:pt x="418102" y="1256647"/>
                  </a:lnTo>
                  <a:lnTo>
                    <a:pt x="461955" y="1271594"/>
                  </a:lnTo>
                  <a:lnTo>
                    <a:pt x="507152" y="1283437"/>
                  </a:lnTo>
                  <a:lnTo>
                    <a:pt x="553568" y="1292052"/>
                  </a:lnTo>
                  <a:lnTo>
                    <a:pt x="601077" y="1297314"/>
                  </a:lnTo>
                  <a:lnTo>
                    <a:pt x="649554" y="1299095"/>
                  </a:lnTo>
                  <a:lnTo>
                    <a:pt x="698030" y="1297314"/>
                  </a:lnTo>
                  <a:lnTo>
                    <a:pt x="745540" y="1292052"/>
                  </a:lnTo>
                  <a:lnTo>
                    <a:pt x="791956" y="1283437"/>
                  </a:lnTo>
                  <a:lnTo>
                    <a:pt x="837153" y="1271594"/>
                  </a:lnTo>
                  <a:lnTo>
                    <a:pt x="881006" y="1256647"/>
                  </a:lnTo>
                  <a:lnTo>
                    <a:pt x="923389" y="1238724"/>
                  </a:lnTo>
                  <a:lnTo>
                    <a:pt x="964176" y="1217949"/>
                  </a:lnTo>
                  <a:lnTo>
                    <a:pt x="1003242" y="1194448"/>
                  </a:lnTo>
                  <a:lnTo>
                    <a:pt x="1040461" y="1168346"/>
                  </a:lnTo>
                  <a:lnTo>
                    <a:pt x="1075708" y="1139770"/>
                  </a:lnTo>
                  <a:lnTo>
                    <a:pt x="1108857" y="1108844"/>
                  </a:lnTo>
                  <a:lnTo>
                    <a:pt x="1139783" y="1075695"/>
                  </a:lnTo>
                  <a:lnTo>
                    <a:pt x="1168359" y="1040449"/>
                  </a:lnTo>
                  <a:lnTo>
                    <a:pt x="1194460" y="1003229"/>
                  </a:lnTo>
                  <a:lnTo>
                    <a:pt x="1217961" y="964163"/>
                  </a:lnTo>
                  <a:lnTo>
                    <a:pt x="1238736" y="923376"/>
                  </a:lnTo>
                  <a:lnTo>
                    <a:pt x="1256660" y="880993"/>
                  </a:lnTo>
                  <a:lnTo>
                    <a:pt x="1271606" y="837140"/>
                  </a:lnTo>
                  <a:lnTo>
                    <a:pt x="1283450" y="791943"/>
                  </a:lnTo>
                  <a:lnTo>
                    <a:pt x="1292065" y="745527"/>
                  </a:lnTo>
                  <a:lnTo>
                    <a:pt x="1297326" y="698018"/>
                  </a:lnTo>
                  <a:lnTo>
                    <a:pt x="1299108" y="649541"/>
                  </a:lnTo>
                  <a:lnTo>
                    <a:pt x="1297326" y="601066"/>
                  </a:lnTo>
                  <a:lnTo>
                    <a:pt x="1292065" y="553558"/>
                  </a:lnTo>
                  <a:lnTo>
                    <a:pt x="1283450" y="507144"/>
                  </a:lnTo>
                  <a:lnTo>
                    <a:pt x="1271606" y="461948"/>
                  </a:lnTo>
                  <a:lnTo>
                    <a:pt x="1256660" y="418096"/>
                  </a:lnTo>
                  <a:lnTo>
                    <a:pt x="1238736" y="375714"/>
                  </a:lnTo>
                  <a:lnTo>
                    <a:pt x="1217961" y="334928"/>
                  </a:lnTo>
                  <a:lnTo>
                    <a:pt x="1194460" y="295862"/>
                  </a:lnTo>
                  <a:lnTo>
                    <a:pt x="1168359" y="258644"/>
                  </a:lnTo>
                  <a:lnTo>
                    <a:pt x="1139783" y="223397"/>
                  </a:lnTo>
                  <a:lnTo>
                    <a:pt x="1108857" y="190249"/>
                  </a:lnTo>
                  <a:lnTo>
                    <a:pt x="1075708" y="159324"/>
                  </a:lnTo>
                  <a:lnTo>
                    <a:pt x="1040461" y="130748"/>
                  </a:lnTo>
                  <a:lnTo>
                    <a:pt x="1003242" y="104647"/>
                  </a:lnTo>
                  <a:lnTo>
                    <a:pt x="964176" y="81146"/>
                  </a:lnTo>
                  <a:lnTo>
                    <a:pt x="923389" y="60371"/>
                  </a:lnTo>
                  <a:lnTo>
                    <a:pt x="881006" y="42447"/>
                  </a:lnTo>
                  <a:lnTo>
                    <a:pt x="837153" y="27501"/>
                  </a:lnTo>
                  <a:lnTo>
                    <a:pt x="791956" y="15658"/>
                  </a:lnTo>
                  <a:lnTo>
                    <a:pt x="745540" y="7042"/>
                  </a:lnTo>
                  <a:lnTo>
                    <a:pt x="698030" y="1781"/>
                  </a:lnTo>
                  <a:lnTo>
                    <a:pt x="649554" y="0"/>
                  </a:lnTo>
                  <a:close/>
                </a:path>
              </a:pathLst>
            </a:custGeom>
            <a:solidFill>
              <a:srgbClr val="00696C"/>
            </a:solidFill>
          </p:spPr>
          <p:txBody>
            <a:bodyPr wrap="square" lIns="0" tIns="0" rIns="0" bIns="0" rtlCol="0"/>
            <a:lstStyle/>
            <a:p>
              <a:endParaRPr lang="en-GB" noProof="0" dirty="0"/>
            </a:p>
          </p:txBody>
        </p:sp>
        <p:sp>
          <p:nvSpPr>
            <p:cNvPr id="20" name="object 19">
              <a:extLst>
                <a:ext uri="{FF2B5EF4-FFF2-40B4-BE49-F238E27FC236}">
                  <a16:creationId xmlns:a16="http://schemas.microsoft.com/office/drawing/2014/main" id="{C98A0C25-9159-E148-DC29-DCDE984A96AF}"/>
                </a:ext>
              </a:extLst>
            </p:cNvPr>
            <p:cNvSpPr txBox="1"/>
            <p:nvPr/>
          </p:nvSpPr>
          <p:spPr>
            <a:xfrm>
              <a:off x="998581" y="2743817"/>
              <a:ext cx="841375" cy="819785"/>
            </a:xfrm>
            <a:prstGeom prst="rect">
              <a:avLst/>
            </a:prstGeom>
          </p:spPr>
          <p:txBody>
            <a:bodyPr vert="horz" wrap="square" lIns="0" tIns="40640" rIns="0" bIns="0" rtlCol="0">
              <a:spAutoFit/>
            </a:bodyPr>
            <a:lstStyle/>
            <a:p>
              <a:pPr marL="12700" marR="5080" indent="-12700" algn="ctr">
                <a:lnSpc>
                  <a:spcPts val="1100"/>
                </a:lnSpc>
                <a:spcBef>
                  <a:spcPts val="320"/>
                </a:spcBef>
              </a:pPr>
              <a:r>
                <a:rPr lang="en-GB" sz="1100" b="1" spc="-10" noProof="0" dirty="0">
                  <a:solidFill>
                    <a:srgbClr val="FFFFFF"/>
                  </a:solidFill>
                  <a:latin typeface="Arial"/>
                  <a:cs typeface="Arial"/>
                </a:rPr>
                <a:t>Laptops, tablets, </a:t>
              </a:r>
              <a:r>
                <a:rPr lang="en-GB" sz="1100" b="1" spc="-55" noProof="0" dirty="0">
                  <a:solidFill>
                    <a:srgbClr val="FFFFFF"/>
                  </a:solidFill>
                  <a:latin typeface="Arial"/>
                  <a:cs typeface="Arial"/>
                </a:rPr>
                <a:t>smartphones</a:t>
              </a:r>
              <a:endParaRPr lang="en-GB" sz="1100" noProof="0" dirty="0">
                <a:latin typeface="Arial"/>
                <a:cs typeface="Arial"/>
              </a:endParaRPr>
            </a:p>
            <a:p>
              <a:pPr algn="ctr">
                <a:lnSpc>
                  <a:spcPct val="100000"/>
                </a:lnSpc>
                <a:spcBef>
                  <a:spcPts val="210"/>
                </a:spcBef>
              </a:pPr>
              <a:r>
                <a:rPr lang="en-GB" sz="2100" b="1" spc="-25" noProof="0" dirty="0">
                  <a:solidFill>
                    <a:srgbClr val="FFFFFF"/>
                  </a:solidFill>
                  <a:latin typeface="Arial"/>
                  <a:cs typeface="Arial"/>
                </a:rPr>
                <a:t>83</a:t>
              </a:r>
              <a:endParaRPr lang="en-GB" sz="2100" noProof="0" dirty="0">
                <a:latin typeface="Arial"/>
                <a:cs typeface="Arial"/>
              </a:endParaRPr>
            </a:p>
          </p:txBody>
        </p:sp>
        <p:sp>
          <p:nvSpPr>
            <p:cNvPr id="21" name="object 20">
              <a:extLst>
                <a:ext uri="{FF2B5EF4-FFF2-40B4-BE49-F238E27FC236}">
                  <a16:creationId xmlns:a16="http://schemas.microsoft.com/office/drawing/2014/main" id="{42C84439-7AB0-8291-5966-B9C4D8661B4F}"/>
                </a:ext>
              </a:extLst>
            </p:cNvPr>
            <p:cNvSpPr/>
            <p:nvPr/>
          </p:nvSpPr>
          <p:spPr>
            <a:xfrm>
              <a:off x="2770195" y="1503315"/>
              <a:ext cx="1072515" cy="1073785"/>
            </a:xfrm>
            <a:custGeom>
              <a:avLst/>
              <a:gdLst/>
              <a:ahLst/>
              <a:cxnLst/>
              <a:rect l="l" t="t" r="r" b="b"/>
              <a:pathLst>
                <a:path w="1072514" h="1073785">
                  <a:moveTo>
                    <a:pt x="535990" y="0"/>
                  </a:moveTo>
                  <a:lnTo>
                    <a:pt x="487204" y="2193"/>
                  </a:lnTo>
                  <a:lnTo>
                    <a:pt x="439644" y="8649"/>
                  </a:lnTo>
                  <a:lnTo>
                    <a:pt x="393501" y="19177"/>
                  </a:lnTo>
                  <a:lnTo>
                    <a:pt x="348964" y="33587"/>
                  </a:lnTo>
                  <a:lnTo>
                    <a:pt x="306222" y="51690"/>
                  </a:lnTo>
                  <a:lnTo>
                    <a:pt x="265463" y="73297"/>
                  </a:lnTo>
                  <a:lnTo>
                    <a:pt x="226879" y="98218"/>
                  </a:lnTo>
                  <a:lnTo>
                    <a:pt x="190656" y="126263"/>
                  </a:lnTo>
                  <a:lnTo>
                    <a:pt x="156986" y="157243"/>
                  </a:lnTo>
                  <a:lnTo>
                    <a:pt x="126056" y="190969"/>
                  </a:lnTo>
                  <a:lnTo>
                    <a:pt x="98057" y="227250"/>
                  </a:lnTo>
                  <a:lnTo>
                    <a:pt x="73177" y="265898"/>
                  </a:lnTo>
                  <a:lnTo>
                    <a:pt x="51605" y="306723"/>
                  </a:lnTo>
                  <a:lnTo>
                    <a:pt x="33532" y="349535"/>
                  </a:lnTo>
                  <a:lnTo>
                    <a:pt x="19145" y="394145"/>
                  </a:lnTo>
                  <a:lnTo>
                    <a:pt x="8635" y="440363"/>
                  </a:lnTo>
                  <a:lnTo>
                    <a:pt x="2190" y="488000"/>
                  </a:lnTo>
                  <a:lnTo>
                    <a:pt x="0" y="536867"/>
                  </a:lnTo>
                  <a:lnTo>
                    <a:pt x="2190" y="585731"/>
                  </a:lnTo>
                  <a:lnTo>
                    <a:pt x="8635" y="633366"/>
                  </a:lnTo>
                  <a:lnTo>
                    <a:pt x="19145" y="679583"/>
                  </a:lnTo>
                  <a:lnTo>
                    <a:pt x="33532" y="724192"/>
                  </a:lnTo>
                  <a:lnTo>
                    <a:pt x="51605" y="767003"/>
                  </a:lnTo>
                  <a:lnTo>
                    <a:pt x="73177" y="807826"/>
                  </a:lnTo>
                  <a:lnTo>
                    <a:pt x="98057" y="846473"/>
                  </a:lnTo>
                  <a:lnTo>
                    <a:pt x="126056" y="882754"/>
                  </a:lnTo>
                  <a:lnTo>
                    <a:pt x="156986" y="916479"/>
                  </a:lnTo>
                  <a:lnTo>
                    <a:pt x="190656" y="947459"/>
                  </a:lnTo>
                  <a:lnTo>
                    <a:pt x="226879" y="975504"/>
                  </a:lnTo>
                  <a:lnTo>
                    <a:pt x="265463" y="1000424"/>
                  </a:lnTo>
                  <a:lnTo>
                    <a:pt x="306222" y="1022031"/>
                  </a:lnTo>
                  <a:lnTo>
                    <a:pt x="348964" y="1040134"/>
                  </a:lnTo>
                  <a:lnTo>
                    <a:pt x="393501" y="1054544"/>
                  </a:lnTo>
                  <a:lnTo>
                    <a:pt x="439644" y="1065071"/>
                  </a:lnTo>
                  <a:lnTo>
                    <a:pt x="487204" y="1071527"/>
                  </a:lnTo>
                  <a:lnTo>
                    <a:pt x="535990" y="1073721"/>
                  </a:lnTo>
                  <a:lnTo>
                    <a:pt x="584777" y="1071527"/>
                  </a:lnTo>
                  <a:lnTo>
                    <a:pt x="632337" y="1065071"/>
                  </a:lnTo>
                  <a:lnTo>
                    <a:pt x="678480" y="1054544"/>
                  </a:lnTo>
                  <a:lnTo>
                    <a:pt x="723017" y="1040134"/>
                  </a:lnTo>
                  <a:lnTo>
                    <a:pt x="765759" y="1022031"/>
                  </a:lnTo>
                  <a:lnTo>
                    <a:pt x="806517" y="1000424"/>
                  </a:lnTo>
                  <a:lnTo>
                    <a:pt x="845102" y="975504"/>
                  </a:lnTo>
                  <a:lnTo>
                    <a:pt x="881324" y="947459"/>
                  </a:lnTo>
                  <a:lnTo>
                    <a:pt x="914995" y="916479"/>
                  </a:lnTo>
                  <a:lnTo>
                    <a:pt x="945924" y="882754"/>
                  </a:lnTo>
                  <a:lnTo>
                    <a:pt x="973924" y="846473"/>
                  </a:lnTo>
                  <a:lnTo>
                    <a:pt x="998804" y="807826"/>
                  </a:lnTo>
                  <a:lnTo>
                    <a:pt x="1020375" y="767003"/>
                  </a:lnTo>
                  <a:lnTo>
                    <a:pt x="1038449" y="724192"/>
                  </a:lnTo>
                  <a:lnTo>
                    <a:pt x="1052835" y="679583"/>
                  </a:lnTo>
                  <a:lnTo>
                    <a:pt x="1063346" y="633366"/>
                  </a:lnTo>
                  <a:lnTo>
                    <a:pt x="1069791" y="585731"/>
                  </a:lnTo>
                  <a:lnTo>
                    <a:pt x="1071981" y="536867"/>
                  </a:lnTo>
                  <a:lnTo>
                    <a:pt x="1069791" y="488000"/>
                  </a:lnTo>
                  <a:lnTo>
                    <a:pt x="1063346" y="440363"/>
                  </a:lnTo>
                  <a:lnTo>
                    <a:pt x="1052835" y="394145"/>
                  </a:lnTo>
                  <a:lnTo>
                    <a:pt x="1038449" y="349535"/>
                  </a:lnTo>
                  <a:lnTo>
                    <a:pt x="1020375" y="306723"/>
                  </a:lnTo>
                  <a:lnTo>
                    <a:pt x="998804" y="265898"/>
                  </a:lnTo>
                  <a:lnTo>
                    <a:pt x="973924" y="227250"/>
                  </a:lnTo>
                  <a:lnTo>
                    <a:pt x="945924" y="190969"/>
                  </a:lnTo>
                  <a:lnTo>
                    <a:pt x="914995" y="157243"/>
                  </a:lnTo>
                  <a:lnTo>
                    <a:pt x="881324" y="126263"/>
                  </a:lnTo>
                  <a:lnTo>
                    <a:pt x="845102" y="98218"/>
                  </a:lnTo>
                  <a:lnTo>
                    <a:pt x="806517" y="73297"/>
                  </a:lnTo>
                  <a:lnTo>
                    <a:pt x="765759" y="51690"/>
                  </a:lnTo>
                  <a:lnTo>
                    <a:pt x="723017" y="33587"/>
                  </a:lnTo>
                  <a:lnTo>
                    <a:pt x="678480" y="19177"/>
                  </a:lnTo>
                  <a:lnTo>
                    <a:pt x="632337" y="8649"/>
                  </a:lnTo>
                  <a:lnTo>
                    <a:pt x="584777" y="2193"/>
                  </a:lnTo>
                  <a:lnTo>
                    <a:pt x="535990" y="0"/>
                  </a:lnTo>
                  <a:close/>
                </a:path>
              </a:pathLst>
            </a:custGeom>
            <a:solidFill>
              <a:srgbClr val="00696C"/>
            </a:solidFill>
          </p:spPr>
          <p:txBody>
            <a:bodyPr wrap="square" lIns="0" tIns="0" rIns="0" bIns="0" rtlCol="0"/>
            <a:lstStyle/>
            <a:p>
              <a:endParaRPr lang="en-GB" noProof="0" dirty="0"/>
            </a:p>
          </p:txBody>
        </p:sp>
        <p:sp>
          <p:nvSpPr>
            <p:cNvPr id="22" name="object 21">
              <a:extLst>
                <a:ext uri="{FF2B5EF4-FFF2-40B4-BE49-F238E27FC236}">
                  <a16:creationId xmlns:a16="http://schemas.microsoft.com/office/drawing/2014/main" id="{7F94D6C6-FF54-0AD4-C10F-B6403752F768}"/>
                </a:ext>
              </a:extLst>
            </p:cNvPr>
            <p:cNvSpPr txBox="1"/>
            <p:nvPr/>
          </p:nvSpPr>
          <p:spPr>
            <a:xfrm>
              <a:off x="3026346" y="1775289"/>
              <a:ext cx="541020" cy="281940"/>
            </a:xfrm>
            <a:prstGeom prst="rect">
              <a:avLst/>
            </a:prstGeom>
          </p:spPr>
          <p:txBody>
            <a:bodyPr vert="horz" wrap="square" lIns="0" tIns="35560" rIns="0" bIns="0" rtlCol="0">
              <a:spAutoFit/>
            </a:bodyPr>
            <a:lstStyle/>
            <a:p>
              <a:pPr marL="56515" marR="5080" indent="-44450">
                <a:lnSpc>
                  <a:spcPts val="919"/>
                </a:lnSpc>
                <a:spcBef>
                  <a:spcPts val="280"/>
                </a:spcBef>
              </a:pPr>
              <a:r>
                <a:rPr lang="en-GB" sz="900" b="1" spc="-10" noProof="0" dirty="0">
                  <a:solidFill>
                    <a:srgbClr val="FFFFFF"/>
                  </a:solidFill>
                  <a:latin typeface="Arial"/>
                  <a:cs typeface="Arial"/>
                </a:rPr>
                <a:t>Wearable devices</a:t>
              </a:r>
              <a:endParaRPr lang="en-GB" sz="900" noProof="0" dirty="0">
                <a:latin typeface="Arial"/>
                <a:cs typeface="Arial"/>
              </a:endParaRPr>
            </a:p>
          </p:txBody>
        </p:sp>
        <p:sp>
          <p:nvSpPr>
            <p:cNvPr id="23" name="object 22">
              <a:extLst>
                <a:ext uri="{FF2B5EF4-FFF2-40B4-BE49-F238E27FC236}">
                  <a16:creationId xmlns:a16="http://schemas.microsoft.com/office/drawing/2014/main" id="{47B40888-829E-8634-53B1-8685E91B2DC4}"/>
                </a:ext>
              </a:extLst>
            </p:cNvPr>
            <p:cNvSpPr txBox="1"/>
            <p:nvPr/>
          </p:nvSpPr>
          <p:spPr>
            <a:xfrm>
              <a:off x="3173026" y="2048153"/>
              <a:ext cx="247650" cy="265430"/>
            </a:xfrm>
            <a:prstGeom prst="rect">
              <a:avLst/>
            </a:prstGeom>
          </p:spPr>
          <p:txBody>
            <a:bodyPr vert="horz" wrap="square" lIns="0" tIns="15240" rIns="0" bIns="0" rtlCol="0">
              <a:spAutoFit/>
            </a:bodyPr>
            <a:lstStyle/>
            <a:p>
              <a:pPr marL="12700">
                <a:lnSpc>
                  <a:spcPct val="100000"/>
                </a:lnSpc>
                <a:spcBef>
                  <a:spcPts val="120"/>
                </a:spcBef>
              </a:pPr>
              <a:r>
                <a:rPr lang="en-GB" sz="1550" b="1" spc="-25" noProof="0" dirty="0">
                  <a:solidFill>
                    <a:srgbClr val="FFFFFF"/>
                  </a:solidFill>
                  <a:latin typeface="Arial"/>
                  <a:cs typeface="Arial"/>
                </a:rPr>
                <a:t>13</a:t>
              </a:r>
              <a:endParaRPr lang="en-GB" sz="1550" noProof="0" dirty="0">
                <a:latin typeface="Arial"/>
                <a:cs typeface="Arial"/>
              </a:endParaRPr>
            </a:p>
          </p:txBody>
        </p:sp>
        <p:sp>
          <p:nvSpPr>
            <p:cNvPr id="24" name="object 23">
              <a:extLst>
                <a:ext uri="{FF2B5EF4-FFF2-40B4-BE49-F238E27FC236}">
                  <a16:creationId xmlns:a16="http://schemas.microsoft.com/office/drawing/2014/main" id="{CA677C21-C71B-791B-ED06-05B9F89668F1}"/>
                </a:ext>
              </a:extLst>
            </p:cNvPr>
            <p:cNvSpPr/>
            <p:nvPr/>
          </p:nvSpPr>
          <p:spPr>
            <a:xfrm>
              <a:off x="941293" y="1540438"/>
              <a:ext cx="869315" cy="869315"/>
            </a:xfrm>
            <a:custGeom>
              <a:avLst/>
              <a:gdLst/>
              <a:ahLst/>
              <a:cxnLst/>
              <a:rect l="l" t="t" r="r" b="b"/>
              <a:pathLst>
                <a:path w="869314" h="869314">
                  <a:moveTo>
                    <a:pt x="434594" y="0"/>
                  </a:moveTo>
                  <a:lnTo>
                    <a:pt x="387240" y="2550"/>
                  </a:lnTo>
                  <a:lnTo>
                    <a:pt x="341364" y="10023"/>
                  </a:lnTo>
                  <a:lnTo>
                    <a:pt x="297229" y="22156"/>
                  </a:lnTo>
                  <a:lnTo>
                    <a:pt x="255102" y="38681"/>
                  </a:lnTo>
                  <a:lnTo>
                    <a:pt x="215247" y="59335"/>
                  </a:lnTo>
                  <a:lnTo>
                    <a:pt x="177929" y="83852"/>
                  </a:lnTo>
                  <a:lnTo>
                    <a:pt x="143414" y="111966"/>
                  </a:lnTo>
                  <a:lnTo>
                    <a:pt x="111966" y="143414"/>
                  </a:lnTo>
                  <a:lnTo>
                    <a:pt x="83852" y="177929"/>
                  </a:lnTo>
                  <a:lnTo>
                    <a:pt x="59335" y="215247"/>
                  </a:lnTo>
                  <a:lnTo>
                    <a:pt x="38681" y="255102"/>
                  </a:lnTo>
                  <a:lnTo>
                    <a:pt x="22156" y="297229"/>
                  </a:lnTo>
                  <a:lnTo>
                    <a:pt x="10023" y="341364"/>
                  </a:lnTo>
                  <a:lnTo>
                    <a:pt x="2550" y="387240"/>
                  </a:lnTo>
                  <a:lnTo>
                    <a:pt x="0" y="434594"/>
                  </a:lnTo>
                  <a:lnTo>
                    <a:pt x="2550" y="481947"/>
                  </a:lnTo>
                  <a:lnTo>
                    <a:pt x="10023" y="527823"/>
                  </a:lnTo>
                  <a:lnTo>
                    <a:pt x="22156" y="571958"/>
                  </a:lnTo>
                  <a:lnTo>
                    <a:pt x="38681" y="614085"/>
                  </a:lnTo>
                  <a:lnTo>
                    <a:pt x="59335" y="653940"/>
                  </a:lnTo>
                  <a:lnTo>
                    <a:pt x="83852" y="691258"/>
                  </a:lnTo>
                  <a:lnTo>
                    <a:pt x="111966" y="725773"/>
                  </a:lnTo>
                  <a:lnTo>
                    <a:pt x="143414" y="757221"/>
                  </a:lnTo>
                  <a:lnTo>
                    <a:pt x="177929" y="785335"/>
                  </a:lnTo>
                  <a:lnTo>
                    <a:pt x="215247" y="809852"/>
                  </a:lnTo>
                  <a:lnTo>
                    <a:pt x="255102" y="830506"/>
                  </a:lnTo>
                  <a:lnTo>
                    <a:pt x="297229" y="847031"/>
                  </a:lnTo>
                  <a:lnTo>
                    <a:pt x="341364" y="859164"/>
                  </a:lnTo>
                  <a:lnTo>
                    <a:pt x="387240" y="866637"/>
                  </a:lnTo>
                  <a:lnTo>
                    <a:pt x="434594" y="869188"/>
                  </a:lnTo>
                  <a:lnTo>
                    <a:pt x="481947" y="866637"/>
                  </a:lnTo>
                  <a:lnTo>
                    <a:pt x="527823" y="859164"/>
                  </a:lnTo>
                  <a:lnTo>
                    <a:pt x="571958" y="847031"/>
                  </a:lnTo>
                  <a:lnTo>
                    <a:pt x="614085" y="830506"/>
                  </a:lnTo>
                  <a:lnTo>
                    <a:pt x="653940" y="809852"/>
                  </a:lnTo>
                  <a:lnTo>
                    <a:pt x="691258" y="785335"/>
                  </a:lnTo>
                  <a:lnTo>
                    <a:pt x="725773" y="757221"/>
                  </a:lnTo>
                  <a:lnTo>
                    <a:pt x="757221" y="725773"/>
                  </a:lnTo>
                  <a:lnTo>
                    <a:pt x="785335" y="691258"/>
                  </a:lnTo>
                  <a:lnTo>
                    <a:pt x="809852" y="653940"/>
                  </a:lnTo>
                  <a:lnTo>
                    <a:pt x="830506" y="614085"/>
                  </a:lnTo>
                  <a:lnTo>
                    <a:pt x="847031" y="571958"/>
                  </a:lnTo>
                  <a:lnTo>
                    <a:pt x="859164" y="527823"/>
                  </a:lnTo>
                  <a:lnTo>
                    <a:pt x="866637" y="481947"/>
                  </a:lnTo>
                  <a:lnTo>
                    <a:pt x="869188" y="434594"/>
                  </a:lnTo>
                  <a:lnTo>
                    <a:pt x="866637" y="387240"/>
                  </a:lnTo>
                  <a:lnTo>
                    <a:pt x="859164" y="341364"/>
                  </a:lnTo>
                  <a:lnTo>
                    <a:pt x="847031" y="297229"/>
                  </a:lnTo>
                  <a:lnTo>
                    <a:pt x="830506" y="255102"/>
                  </a:lnTo>
                  <a:lnTo>
                    <a:pt x="809852" y="215247"/>
                  </a:lnTo>
                  <a:lnTo>
                    <a:pt x="785335" y="177929"/>
                  </a:lnTo>
                  <a:lnTo>
                    <a:pt x="757221" y="143414"/>
                  </a:lnTo>
                  <a:lnTo>
                    <a:pt x="725773" y="111966"/>
                  </a:lnTo>
                  <a:lnTo>
                    <a:pt x="691258" y="83852"/>
                  </a:lnTo>
                  <a:lnTo>
                    <a:pt x="653940" y="59335"/>
                  </a:lnTo>
                  <a:lnTo>
                    <a:pt x="614085" y="38681"/>
                  </a:lnTo>
                  <a:lnTo>
                    <a:pt x="571958" y="22156"/>
                  </a:lnTo>
                  <a:lnTo>
                    <a:pt x="527823" y="10023"/>
                  </a:lnTo>
                  <a:lnTo>
                    <a:pt x="481947" y="2550"/>
                  </a:lnTo>
                  <a:lnTo>
                    <a:pt x="434594" y="0"/>
                  </a:lnTo>
                  <a:close/>
                </a:path>
              </a:pathLst>
            </a:custGeom>
            <a:solidFill>
              <a:srgbClr val="AC005B"/>
            </a:solidFill>
          </p:spPr>
          <p:txBody>
            <a:bodyPr wrap="square" lIns="0" tIns="0" rIns="0" bIns="0" rtlCol="0"/>
            <a:lstStyle/>
            <a:p>
              <a:endParaRPr lang="en-GB" noProof="0" dirty="0"/>
            </a:p>
          </p:txBody>
        </p:sp>
        <p:sp>
          <p:nvSpPr>
            <p:cNvPr id="25" name="object 24">
              <a:extLst>
                <a:ext uri="{FF2B5EF4-FFF2-40B4-BE49-F238E27FC236}">
                  <a16:creationId xmlns:a16="http://schemas.microsoft.com/office/drawing/2014/main" id="{35AD1C76-F82C-3D0E-3787-35C1732C6087}"/>
                </a:ext>
              </a:extLst>
            </p:cNvPr>
            <p:cNvSpPr txBox="1"/>
            <p:nvPr/>
          </p:nvSpPr>
          <p:spPr>
            <a:xfrm>
              <a:off x="1094662" y="1704982"/>
              <a:ext cx="546735" cy="286385"/>
            </a:xfrm>
            <a:prstGeom prst="rect">
              <a:avLst/>
            </a:prstGeom>
          </p:spPr>
          <p:txBody>
            <a:bodyPr vert="horz" wrap="square" lIns="0" tIns="29209" rIns="0" bIns="0" rtlCol="0">
              <a:spAutoFit/>
            </a:bodyPr>
            <a:lstStyle/>
            <a:p>
              <a:pPr marL="12700" marR="5080" indent="12065" algn="ctr">
                <a:lnSpc>
                  <a:spcPts val="640"/>
                </a:lnSpc>
                <a:spcBef>
                  <a:spcPts val="229"/>
                </a:spcBef>
              </a:pPr>
              <a:r>
                <a:rPr lang="en-GB" sz="650" b="1" spc="-10" noProof="0" dirty="0">
                  <a:solidFill>
                    <a:srgbClr val="FFFFFF"/>
                  </a:solidFill>
                  <a:latin typeface="Arial"/>
                  <a:cs typeface="Arial"/>
                </a:rPr>
                <a:t>Automatic</a:t>
              </a:r>
              <a:r>
                <a:rPr lang="en-GB" sz="650" b="1" spc="500" noProof="0" dirty="0">
                  <a:solidFill>
                    <a:srgbClr val="FFFFFF"/>
                  </a:solidFill>
                  <a:latin typeface="Arial"/>
                  <a:cs typeface="Arial"/>
                </a:rPr>
                <a:t> </a:t>
              </a:r>
              <a:r>
                <a:rPr lang="en-GB" sz="650" b="1" noProof="0" dirty="0">
                  <a:solidFill>
                    <a:srgbClr val="FFFFFF"/>
                  </a:solidFill>
                  <a:latin typeface="Arial"/>
                  <a:cs typeface="Arial"/>
                </a:rPr>
                <a:t>task,</a:t>
              </a:r>
              <a:r>
                <a:rPr lang="en-GB" sz="650" b="1" spc="-20" noProof="0" dirty="0">
                  <a:solidFill>
                    <a:srgbClr val="FFFFFF"/>
                  </a:solidFill>
                  <a:latin typeface="Arial"/>
                  <a:cs typeface="Arial"/>
                </a:rPr>
                <a:t> </a:t>
              </a:r>
              <a:r>
                <a:rPr lang="en-GB" sz="650" b="1" spc="-10" noProof="0" dirty="0">
                  <a:solidFill>
                    <a:srgbClr val="FFFFFF"/>
                  </a:solidFill>
                  <a:latin typeface="Arial"/>
                  <a:cs typeface="Arial"/>
                </a:rPr>
                <a:t>working</a:t>
              </a:r>
              <a:r>
                <a:rPr lang="en-GB" sz="650" b="1" spc="500" noProof="0" dirty="0">
                  <a:solidFill>
                    <a:srgbClr val="FFFFFF"/>
                  </a:solidFill>
                  <a:latin typeface="Arial"/>
                  <a:cs typeface="Arial"/>
                </a:rPr>
                <a:t> </a:t>
              </a:r>
              <a:r>
                <a:rPr lang="en-GB" sz="650" b="1" noProof="0" dirty="0">
                  <a:solidFill>
                    <a:srgbClr val="FFFFFF"/>
                  </a:solidFill>
                  <a:latin typeface="Arial"/>
                  <a:cs typeface="Arial"/>
                </a:rPr>
                <a:t>time</a:t>
              </a:r>
              <a:r>
                <a:rPr lang="en-GB" sz="650" b="1" spc="-30" noProof="0" dirty="0">
                  <a:solidFill>
                    <a:srgbClr val="FFFFFF"/>
                  </a:solidFill>
                  <a:latin typeface="Arial"/>
                  <a:cs typeface="Arial"/>
                </a:rPr>
                <a:t> </a:t>
              </a:r>
              <a:r>
                <a:rPr lang="en-GB" sz="650" b="1" noProof="0" dirty="0">
                  <a:solidFill>
                    <a:srgbClr val="FFFFFF"/>
                  </a:solidFill>
                  <a:latin typeface="Arial"/>
                  <a:cs typeface="Arial"/>
                </a:rPr>
                <a:t>or</a:t>
              </a:r>
              <a:r>
                <a:rPr lang="en-GB" sz="650" b="1" spc="-30" noProof="0" dirty="0">
                  <a:solidFill>
                    <a:srgbClr val="FFFFFF"/>
                  </a:solidFill>
                  <a:latin typeface="Arial"/>
                  <a:cs typeface="Arial"/>
                </a:rPr>
                <a:t> </a:t>
              </a:r>
              <a:r>
                <a:rPr lang="en-GB" sz="650" b="1" spc="-10" noProof="0" dirty="0">
                  <a:solidFill>
                    <a:srgbClr val="FFFFFF"/>
                  </a:solidFill>
                  <a:latin typeface="Arial"/>
                  <a:cs typeface="Arial"/>
                </a:rPr>
                <a:t>shift</a:t>
              </a:r>
              <a:endParaRPr lang="en-GB" sz="650" noProof="0" dirty="0">
                <a:latin typeface="Arial"/>
                <a:cs typeface="Arial"/>
              </a:endParaRPr>
            </a:p>
          </p:txBody>
        </p:sp>
        <p:sp>
          <p:nvSpPr>
            <p:cNvPr id="26" name="object 25">
              <a:extLst>
                <a:ext uri="{FF2B5EF4-FFF2-40B4-BE49-F238E27FC236}">
                  <a16:creationId xmlns:a16="http://schemas.microsoft.com/office/drawing/2014/main" id="{EE72A967-8F60-551E-9D6B-AF0F70E98932}"/>
                </a:ext>
              </a:extLst>
            </p:cNvPr>
            <p:cNvSpPr txBox="1"/>
            <p:nvPr/>
          </p:nvSpPr>
          <p:spPr>
            <a:xfrm>
              <a:off x="1164926" y="1949519"/>
              <a:ext cx="406400" cy="123825"/>
            </a:xfrm>
            <a:prstGeom prst="rect">
              <a:avLst/>
            </a:prstGeom>
          </p:spPr>
          <p:txBody>
            <a:bodyPr vert="horz" wrap="square" lIns="0" tIns="11430" rIns="0" bIns="0" rtlCol="0">
              <a:spAutoFit/>
            </a:bodyPr>
            <a:lstStyle/>
            <a:p>
              <a:pPr marL="12700">
                <a:lnSpc>
                  <a:spcPct val="100000"/>
                </a:lnSpc>
                <a:spcBef>
                  <a:spcPts val="90"/>
                </a:spcBef>
              </a:pPr>
              <a:r>
                <a:rPr lang="en-GB" sz="650" b="1" spc="-10" noProof="0" dirty="0">
                  <a:solidFill>
                    <a:srgbClr val="FFFFFF"/>
                  </a:solidFill>
                  <a:latin typeface="Arial"/>
                  <a:cs typeface="Arial"/>
                </a:rPr>
                <a:t>allocation</a:t>
              </a:r>
              <a:endParaRPr lang="en-GB" sz="650" noProof="0" dirty="0">
                <a:latin typeface="Arial"/>
                <a:cs typeface="Arial"/>
              </a:endParaRPr>
            </a:p>
          </p:txBody>
        </p:sp>
        <p:sp>
          <p:nvSpPr>
            <p:cNvPr id="27" name="object 26">
              <a:extLst>
                <a:ext uri="{FF2B5EF4-FFF2-40B4-BE49-F238E27FC236}">
                  <a16:creationId xmlns:a16="http://schemas.microsoft.com/office/drawing/2014/main" id="{DE7DEEC0-6E72-B62C-A243-A47B32795654}"/>
                </a:ext>
              </a:extLst>
            </p:cNvPr>
            <p:cNvSpPr txBox="1"/>
            <p:nvPr/>
          </p:nvSpPr>
          <p:spPr>
            <a:xfrm>
              <a:off x="1322920" y="2058779"/>
              <a:ext cx="102870" cy="192405"/>
            </a:xfrm>
            <a:prstGeom prst="rect">
              <a:avLst/>
            </a:prstGeom>
          </p:spPr>
          <p:txBody>
            <a:bodyPr vert="horz" wrap="square" lIns="0" tIns="11430" rIns="0" bIns="0" rtlCol="0">
              <a:spAutoFit/>
            </a:bodyPr>
            <a:lstStyle/>
            <a:p>
              <a:pPr marL="12700">
                <a:lnSpc>
                  <a:spcPct val="100000"/>
                </a:lnSpc>
                <a:spcBef>
                  <a:spcPts val="90"/>
                </a:spcBef>
              </a:pPr>
              <a:r>
                <a:rPr lang="en-GB" sz="1100" b="1" spc="-50" noProof="0" dirty="0">
                  <a:solidFill>
                    <a:srgbClr val="FFFFFF"/>
                  </a:solidFill>
                  <a:latin typeface="Arial"/>
                  <a:cs typeface="Arial"/>
                </a:rPr>
                <a:t>9</a:t>
              </a:r>
              <a:endParaRPr lang="en-GB" sz="1100" noProof="0" dirty="0">
                <a:latin typeface="Arial"/>
                <a:cs typeface="Arial"/>
              </a:endParaRPr>
            </a:p>
          </p:txBody>
        </p:sp>
        <p:sp>
          <p:nvSpPr>
            <p:cNvPr id="28" name="object 27">
              <a:extLst>
                <a:ext uri="{FF2B5EF4-FFF2-40B4-BE49-F238E27FC236}">
                  <a16:creationId xmlns:a16="http://schemas.microsoft.com/office/drawing/2014/main" id="{291C2541-C0BA-1824-7CF3-C4D96EF00A28}"/>
                </a:ext>
              </a:extLst>
            </p:cNvPr>
            <p:cNvSpPr/>
            <p:nvPr/>
          </p:nvSpPr>
          <p:spPr>
            <a:xfrm>
              <a:off x="3676963" y="2462800"/>
              <a:ext cx="730250" cy="730250"/>
            </a:xfrm>
            <a:custGeom>
              <a:avLst/>
              <a:gdLst/>
              <a:ahLst/>
              <a:cxnLst/>
              <a:rect l="l" t="t" r="r" b="b"/>
              <a:pathLst>
                <a:path w="730250" h="730250">
                  <a:moveTo>
                    <a:pt x="364858" y="0"/>
                  </a:moveTo>
                  <a:lnTo>
                    <a:pt x="315348" y="3330"/>
                  </a:lnTo>
                  <a:lnTo>
                    <a:pt x="267862" y="13033"/>
                  </a:lnTo>
                  <a:lnTo>
                    <a:pt x="222836" y="28673"/>
                  </a:lnTo>
                  <a:lnTo>
                    <a:pt x="180705" y="49815"/>
                  </a:lnTo>
                  <a:lnTo>
                    <a:pt x="141902" y="76025"/>
                  </a:lnTo>
                  <a:lnTo>
                    <a:pt x="106862" y="106868"/>
                  </a:lnTo>
                  <a:lnTo>
                    <a:pt x="76021" y="141909"/>
                  </a:lnTo>
                  <a:lnTo>
                    <a:pt x="49812" y="180714"/>
                  </a:lnTo>
                  <a:lnTo>
                    <a:pt x="28671" y="222847"/>
                  </a:lnTo>
                  <a:lnTo>
                    <a:pt x="13032" y="267874"/>
                  </a:lnTo>
                  <a:lnTo>
                    <a:pt x="3330" y="315360"/>
                  </a:lnTo>
                  <a:lnTo>
                    <a:pt x="0" y="364871"/>
                  </a:lnTo>
                  <a:lnTo>
                    <a:pt x="3330" y="414378"/>
                  </a:lnTo>
                  <a:lnTo>
                    <a:pt x="13032" y="461862"/>
                  </a:lnTo>
                  <a:lnTo>
                    <a:pt x="28671" y="506887"/>
                  </a:lnTo>
                  <a:lnTo>
                    <a:pt x="49812" y="549018"/>
                  </a:lnTo>
                  <a:lnTo>
                    <a:pt x="76021" y="587821"/>
                  </a:lnTo>
                  <a:lnTo>
                    <a:pt x="106862" y="622861"/>
                  </a:lnTo>
                  <a:lnTo>
                    <a:pt x="141902" y="653704"/>
                  </a:lnTo>
                  <a:lnTo>
                    <a:pt x="180705" y="679913"/>
                  </a:lnTo>
                  <a:lnTo>
                    <a:pt x="222836" y="701055"/>
                  </a:lnTo>
                  <a:lnTo>
                    <a:pt x="267862" y="716695"/>
                  </a:lnTo>
                  <a:lnTo>
                    <a:pt x="315348" y="726398"/>
                  </a:lnTo>
                  <a:lnTo>
                    <a:pt x="364858" y="729729"/>
                  </a:lnTo>
                  <a:lnTo>
                    <a:pt x="414368" y="726398"/>
                  </a:lnTo>
                  <a:lnTo>
                    <a:pt x="461853" y="716695"/>
                  </a:lnTo>
                  <a:lnTo>
                    <a:pt x="506879" y="701055"/>
                  </a:lnTo>
                  <a:lnTo>
                    <a:pt x="549011" y="679913"/>
                  </a:lnTo>
                  <a:lnTo>
                    <a:pt x="587814" y="653704"/>
                  </a:lnTo>
                  <a:lnTo>
                    <a:pt x="622854" y="622861"/>
                  </a:lnTo>
                  <a:lnTo>
                    <a:pt x="653695" y="587821"/>
                  </a:lnTo>
                  <a:lnTo>
                    <a:pt x="679903" y="549018"/>
                  </a:lnTo>
                  <a:lnTo>
                    <a:pt x="701044" y="506887"/>
                  </a:lnTo>
                  <a:lnTo>
                    <a:pt x="716683" y="461862"/>
                  </a:lnTo>
                  <a:lnTo>
                    <a:pt x="726385" y="414378"/>
                  </a:lnTo>
                  <a:lnTo>
                    <a:pt x="729716" y="364871"/>
                  </a:lnTo>
                  <a:lnTo>
                    <a:pt x="726385" y="315360"/>
                  </a:lnTo>
                  <a:lnTo>
                    <a:pt x="716683" y="267874"/>
                  </a:lnTo>
                  <a:lnTo>
                    <a:pt x="701044" y="222847"/>
                  </a:lnTo>
                  <a:lnTo>
                    <a:pt x="679903" y="180714"/>
                  </a:lnTo>
                  <a:lnTo>
                    <a:pt x="653695" y="141909"/>
                  </a:lnTo>
                  <a:lnTo>
                    <a:pt x="622854" y="106868"/>
                  </a:lnTo>
                  <a:lnTo>
                    <a:pt x="587814" y="76025"/>
                  </a:lnTo>
                  <a:lnTo>
                    <a:pt x="549011" y="49815"/>
                  </a:lnTo>
                  <a:lnTo>
                    <a:pt x="506879" y="28673"/>
                  </a:lnTo>
                  <a:lnTo>
                    <a:pt x="461853" y="13033"/>
                  </a:lnTo>
                  <a:lnTo>
                    <a:pt x="414368" y="3330"/>
                  </a:lnTo>
                  <a:lnTo>
                    <a:pt x="364858" y="0"/>
                  </a:lnTo>
                  <a:close/>
                </a:path>
              </a:pathLst>
            </a:custGeom>
            <a:solidFill>
              <a:srgbClr val="58585A"/>
            </a:solidFill>
          </p:spPr>
          <p:txBody>
            <a:bodyPr wrap="square" lIns="0" tIns="0" rIns="0" bIns="0" rtlCol="0"/>
            <a:lstStyle/>
            <a:p>
              <a:endParaRPr lang="en-GB" noProof="0" dirty="0"/>
            </a:p>
          </p:txBody>
        </p:sp>
        <p:sp>
          <p:nvSpPr>
            <p:cNvPr id="29" name="object 28">
              <a:extLst>
                <a:ext uri="{FF2B5EF4-FFF2-40B4-BE49-F238E27FC236}">
                  <a16:creationId xmlns:a16="http://schemas.microsoft.com/office/drawing/2014/main" id="{75416008-F515-7981-5AC6-D5519E94DAC1}"/>
                </a:ext>
              </a:extLst>
            </p:cNvPr>
            <p:cNvSpPr txBox="1"/>
            <p:nvPr/>
          </p:nvSpPr>
          <p:spPr>
            <a:xfrm>
              <a:off x="3722544" y="2572294"/>
              <a:ext cx="623570" cy="511809"/>
            </a:xfrm>
            <a:prstGeom prst="rect">
              <a:avLst/>
            </a:prstGeom>
          </p:spPr>
          <p:txBody>
            <a:bodyPr vert="horz" wrap="square" lIns="0" tIns="29209" rIns="0" bIns="0" rtlCol="0">
              <a:spAutoFit/>
            </a:bodyPr>
            <a:lstStyle/>
            <a:p>
              <a:pPr marL="12700" marR="5080" algn="ctr">
                <a:lnSpc>
                  <a:spcPts val="640"/>
                </a:lnSpc>
                <a:spcBef>
                  <a:spcPts val="229"/>
                </a:spcBef>
              </a:pPr>
              <a:r>
                <a:rPr lang="en-GB" sz="650" b="1" spc="-10" noProof="0" dirty="0">
                  <a:solidFill>
                    <a:srgbClr val="FFFFFF"/>
                  </a:solidFill>
                  <a:latin typeface="Arial"/>
                  <a:cs typeface="Arial"/>
                </a:rPr>
                <a:t>Monitoring</a:t>
              </a:r>
              <a:r>
                <a:rPr lang="en-GB" sz="650" b="1" spc="500" noProof="0" dirty="0">
                  <a:solidFill>
                    <a:srgbClr val="FFFFFF"/>
                  </a:solidFill>
                  <a:latin typeface="Arial"/>
                  <a:cs typeface="Arial"/>
                </a:rPr>
                <a:t> </a:t>
              </a:r>
              <a:r>
                <a:rPr lang="en-GB" sz="650" b="1" spc="-10" noProof="0" dirty="0">
                  <a:solidFill>
                    <a:srgbClr val="FFFFFF"/>
                  </a:solidFill>
                  <a:latin typeface="Arial"/>
                  <a:cs typeface="Arial"/>
                </a:rPr>
                <a:t>workers’</a:t>
              </a:r>
              <a:r>
                <a:rPr lang="en-GB" sz="650" b="1" spc="500" noProof="0" dirty="0">
                  <a:solidFill>
                    <a:srgbClr val="FFFFFF"/>
                  </a:solidFill>
                  <a:latin typeface="Arial"/>
                  <a:cs typeface="Arial"/>
                </a:rPr>
                <a:t> </a:t>
              </a:r>
              <a:r>
                <a:rPr lang="en-GB" sz="650" b="1" spc="-10" noProof="0" dirty="0">
                  <a:solidFill>
                    <a:srgbClr val="FFFFFF"/>
                  </a:solidFill>
                  <a:latin typeface="Arial"/>
                  <a:cs typeface="Arial"/>
                </a:rPr>
                <a:t>performance</a:t>
              </a:r>
              <a:r>
                <a:rPr lang="en-GB" sz="650" b="1" spc="-25" noProof="0" dirty="0">
                  <a:solidFill>
                    <a:srgbClr val="FFFFFF"/>
                  </a:solidFill>
                  <a:latin typeface="Arial"/>
                  <a:cs typeface="Arial"/>
                </a:rPr>
                <a:t> or</a:t>
              </a:r>
              <a:r>
                <a:rPr lang="en-GB" sz="650" b="1" spc="500" noProof="0" dirty="0">
                  <a:solidFill>
                    <a:srgbClr val="FFFFFF"/>
                  </a:solidFill>
                  <a:latin typeface="Arial"/>
                  <a:cs typeface="Arial"/>
                </a:rPr>
                <a:t> </a:t>
              </a:r>
              <a:r>
                <a:rPr lang="en-GB" sz="650" b="1" spc="-10" noProof="0" dirty="0">
                  <a:solidFill>
                    <a:srgbClr val="FFFFFF"/>
                  </a:solidFill>
                  <a:latin typeface="Arial"/>
                  <a:cs typeface="Arial"/>
                </a:rPr>
                <a:t>behaviour</a:t>
              </a:r>
              <a:endParaRPr lang="en-GB" sz="650" noProof="0" dirty="0">
                <a:latin typeface="Arial"/>
                <a:cs typeface="Arial"/>
              </a:endParaRPr>
            </a:p>
            <a:p>
              <a:pPr algn="ctr">
                <a:lnSpc>
                  <a:spcPct val="100000"/>
                </a:lnSpc>
                <a:spcBef>
                  <a:spcPts val="55"/>
                </a:spcBef>
              </a:pPr>
              <a:r>
                <a:rPr lang="en-GB" sz="900" b="1" spc="-50" noProof="0" dirty="0">
                  <a:solidFill>
                    <a:srgbClr val="FFFFFF"/>
                  </a:solidFill>
                  <a:latin typeface="Arial"/>
                  <a:cs typeface="Arial"/>
                </a:rPr>
                <a:t>7</a:t>
              </a:r>
              <a:endParaRPr lang="en-GB" sz="900" noProof="0" dirty="0">
                <a:latin typeface="Arial"/>
                <a:cs typeface="Arial"/>
              </a:endParaRPr>
            </a:p>
          </p:txBody>
        </p:sp>
        <p:sp>
          <p:nvSpPr>
            <p:cNvPr id="30" name="object 29">
              <a:extLst>
                <a:ext uri="{FF2B5EF4-FFF2-40B4-BE49-F238E27FC236}">
                  <a16:creationId xmlns:a16="http://schemas.microsoft.com/office/drawing/2014/main" id="{55A312FC-7362-1A68-E4FB-65C5BA0D1CF2}"/>
                </a:ext>
              </a:extLst>
            </p:cNvPr>
            <p:cNvSpPr/>
            <p:nvPr/>
          </p:nvSpPr>
          <p:spPr>
            <a:xfrm>
              <a:off x="1875082" y="2005368"/>
              <a:ext cx="730250" cy="730250"/>
            </a:xfrm>
            <a:custGeom>
              <a:avLst/>
              <a:gdLst/>
              <a:ahLst/>
              <a:cxnLst/>
              <a:rect l="l" t="t" r="r" b="b"/>
              <a:pathLst>
                <a:path w="730250" h="730250">
                  <a:moveTo>
                    <a:pt x="364858" y="0"/>
                  </a:moveTo>
                  <a:lnTo>
                    <a:pt x="315348" y="3330"/>
                  </a:lnTo>
                  <a:lnTo>
                    <a:pt x="267862" y="13033"/>
                  </a:lnTo>
                  <a:lnTo>
                    <a:pt x="222836" y="28673"/>
                  </a:lnTo>
                  <a:lnTo>
                    <a:pt x="180705" y="49815"/>
                  </a:lnTo>
                  <a:lnTo>
                    <a:pt x="141902" y="76025"/>
                  </a:lnTo>
                  <a:lnTo>
                    <a:pt x="106862" y="106868"/>
                  </a:lnTo>
                  <a:lnTo>
                    <a:pt x="76021" y="141909"/>
                  </a:lnTo>
                  <a:lnTo>
                    <a:pt x="49812" y="180714"/>
                  </a:lnTo>
                  <a:lnTo>
                    <a:pt x="28671" y="222847"/>
                  </a:lnTo>
                  <a:lnTo>
                    <a:pt x="13032" y="267874"/>
                  </a:lnTo>
                  <a:lnTo>
                    <a:pt x="3330" y="315360"/>
                  </a:lnTo>
                  <a:lnTo>
                    <a:pt x="0" y="364871"/>
                  </a:lnTo>
                  <a:lnTo>
                    <a:pt x="3330" y="414378"/>
                  </a:lnTo>
                  <a:lnTo>
                    <a:pt x="13032" y="461862"/>
                  </a:lnTo>
                  <a:lnTo>
                    <a:pt x="28671" y="506887"/>
                  </a:lnTo>
                  <a:lnTo>
                    <a:pt x="49812" y="549018"/>
                  </a:lnTo>
                  <a:lnTo>
                    <a:pt x="76021" y="587821"/>
                  </a:lnTo>
                  <a:lnTo>
                    <a:pt x="106862" y="622861"/>
                  </a:lnTo>
                  <a:lnTo>
                    <a:pt x="141902" y="653704"/>
                  </a:lnTo>
                  <a:lnTo>
                    <a:pt x="180705" y="679913"/>
                  </a:lnTo>
                  <a:lnTo>
                    <a:pt x="222836" y="701055"/>
                  </a:lnTo>
                  <a:lnTo>
                    <a:pt x="267862" y="716695"/>
                  </a:lnTo>
                  <a:lnTo>
                    <a:pt x="315348" y="726398"/>
                  </a:lnTo>
                  <a:lnTo>
                    <a:pt x="364858" y="729729"/>
                  </a:lnTo>
                  <a:lnTo>
                    <a:pt x="414368" y="726398"/>
                  </a:lnTo>
                  <a:lnTo>
                    <a:pt x="461853" y="716695"/>
                  </a:lnTo>
                  <a:lnTo>
                    <a:pt x="506879" y="701055"/>
                  </a:lnTo>
                  <a:lnTo>
                    <a:pt x="549011" y="679913"/>
                  </a:lnTo>
                  <a:lnTo>
                    <a:pt x="587814" y="653704"/>
                  </a:lnTo>
                  <a:lnTo>
                    <a:pt x="622854" y="622861"/>
                  </a:lnTo>
                  <a:lnTo>
                    <a:pt x="653695" y="587821"/>
                  </a:lnTo>
                  <a:lnTo>
                    <a:pt x="679903" y="549018"/>
                  </a:lnTo>
                  <a:lnTo>
                    <a:pt x="701044" y="506887"/>
                  </a:lnTo>
                  <a:lnTo>
                    <a:pt x="716683" y="461862"/>
                  </a:lnTo>
                  <a:lnTo>
                    <a:pt x="726385" y="414378"/>
                  </a:lnTo>
                  <a:lnTo>
                    <a:pt x="729716" y="364871"/>
                  </a:lnTo>
                  <a:lnTo>
                    <a:pt x="726385" y="315360"/>
                  </a:lnTo>
                  <a:lnTo>
                    <a:pt x="716683" y="267874"/>
                  </a:lnTo>
                  <a:lnTo>
                    <a:pt x="701044" y="222847"/>
                  </a:lnTo>
                  <a:lnTo>
                    <a:pt x="679903" y="180714"/>
                  </a:lnTo>
                  <a:lnTo>
                    <a:pt x="653695" y="141909"/>
                  </a:lnTo>
                  <a:lnTo>
                    <a:pt x="622854" y="106868"/>
                  </a:lnTo>
                  <a:lnTo>
                    <a:pt x="587814" y="76025"/>
                  </a:lnTo>
                  <a:lnTo>
                    <a:pt x="549011" y="49815"/>
                  </a:lnTo>
                  <a:lnTo>
                    <a:pt x="506879" y="28673"/>
                  </a:lnTo>
                  <a:lnTo>
                    <a:pt x="461853" y="13033"/>
                  </a:lnTo>
                  <a:lnTo>
                    <a:pt x="414368" y="3330"/>
                  </a:lnTo>
                  <a:lnTo>
                    <a:pt x="364858" y="0"/>
                  </a:lnTo>
                  <a:close/>
                </a:path>
              </a:pathLst>
            </a:custGeom>
            <a:solidFill>
              <a:srgbClr val="58585A"/>
            </a:solidFill>
          </p:spPr>
          <p:txBody>
            <a:bodyPr wrap="square" lIns="0" tIns="0" rIns="0" bIns="0" rtlCol="0"/>
            <a:lstStyle/>
            <a:p>
              <a:endParaRPr lang="en-GB" noProof="0" dirty="0"/>
            </a:p>
          </p:txBody>
        </p:sp>
        <p:sp>
          <p:nvSpPr>
            <p:cNvPr id="31" name="object 30">
              <a:extLst>
                <a:ext uri="{FF2B5EF4-FFF2-40B4-BE49-F238E27FC236}">
                  <a16:creationId xmlns:a16="http://schemas.microsoft.com/office/drawing/2014/main" id="{18281E1C-3DC5-E062-2CA0-2DDFC563A45B}"/>
                </a:ext>
              </a:extLst>
            </p:cNvPr>
            <p:cNvSpPr txBox="1"/>
            <p:nvPr/>
          </p:nvSpPr>
          <p:spPr>
            <a:xfrm>
              <a:off x="2010366" y="2155617"/>
              <a:ext cx="455930" cy="511809"/>
            </a:xfrm>
            <a:prstGeom prst="rect">
              <a:avLst/>
            </a:prstGeom>
          </p:spPr>
          <p:txBody>
            <a:bodyPr vert="horz" wrap="square" lIns="0" tIns="29209" rIns="0" bIns="0" rtlCol="0">
              <a:spAutoFit/>
            </a:bodyPr>
            <a:lstStyle/>
            <a:p>
              <a:pPr marL="12700" marR="5080" indent="-13335" algn="ctr">
                <a:lnSpc>
                  <a:spcPts val="640"/>
                </a:lnSpc>
                <a:spcBef>
                  <a:spcPts val="229"/>
                </a:spcBef>
              </a:pPr>
              <a:r>
                <a:rPr lang="en-GB" sz="650" b="1" spc="-10" noProof="0" dirty="0">
                  <a:solidFill>
                    <a:srgbClr val="FFFFFF"/>
                  </a:solidFill>
                  <a:latin typeface="Arial"/>
                  <a:cs typeface="Arial"/>
                </a:rPr>
                <a:t>AI-based</a:t>
              </a:r>
              <a:r>
                <a:rPr lang="en-GB" sz="650" b="1" spc="500" noProof="0" dirty="0">
                  <a:solidFill>
                    <a:srgbClr val="FFFFFF"/>
                  </a:solidFill>
                  <a:latin typeface="Arial"/>
                  <a:cs typeface="Arial"/>
                </a:rPr>
                <a:t> </a:t>
              </a:r>
              <a:r>
                <a:rPr lang="en-GB" sz="650" b="1" spc="-10" noProof="0" dirty="0">
                  <a:solidFill>
                    <a:srgbClr val="FFFFFF"/>
                  </a:solidFill>
                  <a:latin typeface="Arial"/>
                  <a:cs typeface="Arial"/>
                </a:rPr>
                <a:t>systems</a:t>
              </a:r>
              <a:r>
                <a:rPr lang="en-GB" sz="650" b="1" spc="500" noProof="0" dirty="0">
                  <a:solidFill>
                    <a:srgbClr val="FFFFFF"/>
                  </a:solidFill>
                  <a:latin typeface="Arial"/>
                  <a:cs typeface="Arial"/>
                </a:rPr>
                <a:t> </a:t>
              </a:r>
              <a:r>
                <a:rPr lang="en-GB" sz="650" b="1" spc="-10" noProof="0" dirty="0">
                  <a:solidFill>
                    <a:srgbClr val="FFFFFF"/>
                  </a:solidFill>
                  <a:latin typeface="Arial"/>
                  <a:cs typeface="Arial"/>
                </a:rPr>
                <a:t>performing</a:t>
              </a:r>
              <a:r>
                <a:rPr lang="en-GB" sz="650" b="1" spc="500" noProof="0" dirty="0">
                  <a:solidFill>
                    <a:srgbClr val="FFFFFF"/>
                  </a:solidFill>
                  <a:latin typeface="Arial"/>
                  <a:cs typeface="Arial"/>
                </a:rPr>
                <a:t> </a:t>
              </a:r>
              <a:r>
                <a:rPr lang="en-GB" sz="650" b="1" noProof="0" dirty="0">
                  <a:solidFill>
                    <a:srgbClr val="FFFFFF"/>
                  </a:solidFill>
                  <a:latin typeface="Arial"/>
                  <a:cs typeface="Arial"/>
                </a:rPr>
                <a:t>work</a:t>
              </a:r>
              <a:r>
                <a:rPr lang="en-GB" sz="650" b="1" spc="-40" noProof="0" dirty="0">
                  <a:solidFill>
                    <a:srgbClr val="FFFFFF"/>
                  </a:solidFill>
                  <a:latin typeface="Arial"/>
                  <a:cs typeface="Arial"/>
                </a:rPr>
                <a:t> </a:t>
              </a:r>
              <a:r>
                <a:rPr lang="en-GB" sz="650" b="1" spc="-10" noProof="0" dirty="0">
                  <a:solidFill>
                    <a:srgbClr val="FFFFFF"/>
                  </a:solidFill>
                  <a:latin typeface="Arial"/>
                  <a:cs typeface="Arial"/>
                </a:rPr>
                <a:t>tasks</a:t>
              </a:r>
              <a:endParaRPr lang="en-GB" sz="650" noProof="0" dirty="0">
                <a:latin typeface="Arial"/>
                <a:cs typeface="Arial"/>
              </a:endParaRPr>
            </a:p>
            <a:p>
              <a:pPr marR="5080" algn="ctr">
                <a:lnSpc>
                  <a:spcPct val="100000"/>
                </a:lnSpc>
                <a:spcBef>
                  <a:spcPts val="55"/>
                </a:spcBef>
              </a:pPr>
              <a:r>
                <a:rPr lang="en-GB" sz="900" b="1" spc="-50" noProof="0" dirty="0">
                  <a:solidFill>
                    <a:srgbClr val="FFFFFF"/>
                  </a:solidFill>
                  <a:latin typeface="Arial"/>
                  <a:cs typeface="Arial"/>
                </a:rPr>
                <a:t>7</a:t>
              </a:r>
              <a:endParaRPr lang="en-GB" sz="900" noProof="0" dirty="0">
                <a:latin typeface="Arial"/>
                <a:cs typeface="Arial"/>
              </a:endParaRPr>
            </a:p>
          </p:txBody>
        </p:sp>
        <p:sp>
          <p:nvSpPr>
            <p:cNvPr id="32" name="object 31">
              <a:extLst>
                <a:ext uri="{FF2B5EF4-FFF2-40B4-BE49-F238E27FC236}">
                  <a16:creationId xmlns:a16="http://schemas.microsoft.com/office/drawing/2014/main" id="{EF606FF6-E18A-30BA-14EC-54780302EA18}"/>
                </a:ext>
              </a:extLst>
            </p:cNvPr>
            <p:cNvSpPr/>
            <p:nvPr/>
          </p:nvSpPr>
          <p:spPr>
            <a:xfrm>
              <a:off x="4176259" y="1763179"/>
              <a:ext cx="610870" cy="600710"/>
            </a:xfrm>
            <a:custGeom>
              <a:avLst/>
              <a:gdLst/>
              <a:ahLst/>
              <a:cxnLst/>
              <a:rect l="l" t="t" r="r" b="b"/>
              <a:pathLst>
                <a:path w="610870" h="600710">
                  <a:moveTo>
                    <a:pt x="305346" y="0"/>
                  </a:moveTo>
                  <a:lnTo>
                    <a:pt x="255816" y="3930"/>
                  </a:lnTo>
                  <a:lnTo>
                    <a:pt x="208831" y="15310"/>
                  </a:lnTo>
                  <a:lnTo>
                    <a:pt x="165019" y="33520"/>
                  </a:lnTo>
                  <a:lnTo>
                    <a:pt x="125010" y="57943"/>
                  </a:lnTo>
                  <a:lnTo>
                    <a:pt x="89431" y="87960"/>
                  </a:lnTo>
                  <a:lnTo>
                    <a:pt x="58912" y="122952"/>
                  </a:lnTo>
                  <a:lnTo>
                    <a:pt x="34081" y="162303"/>
                  </a:lnTo>
                  <a:lnTo>
                    <a:pt x="15566" y="205392"/>
                  </a:lnTo>
                  <a:lnTo>
                    <a:pt x="3996" y="251603"/>
                  </a:lnTo>
                  <a:lnTo>
                    <a:pt x="0" y="300316"/>
                  </a:lnTo>
                  <a:lnTo>
                    <a:pt x="3996" y="349033"/>
                  </a:lnTo>
                  <a:lnTo>
                    <a:pt x="15566" y="395247"/>
                  </a:lnTo>
                  <a:lnTo>
                    <a:pt x="34081" y="438338"/>
                  </a:lnTo>
                  <a:lnTo>
                    <a:pt x="58912" y="477690"/>
                  </a:lnTo>
                  <a:lnTo>
                    <a:pt x="89431" y="512684"/>
                  </a:lnTo>
                  <a:lnTo>
                    <a:pt x="125010" y="542702"/>
                  </a:lnTo>
                  <a:lnTo>
                    <a:pt x="165019" y="567125"/>
                  </a:lnTo>
                  <a:lnTo>
                    <a:pt x="208831" y="585336"/>
                  </a:lnTo>
                  <a:lnTo>
                    <a:pt x="255816" y="596715"/>
                  </a:lnTo>
                  <a:lnTo>
                    <a:pt x="305346" y="600646"/>
                  </a:lnTo>
                  <a:lnTo>
                    <a:pt x="354876" y="596715"/>
                  </a:lnTo>
                  <a:lnTo>
                    <a:pt x="401861" y="585336"/>
                  </a:lnTo>
                  <a:lnTo>
                    <a:pt x="445672" y="567125"/>
                  </a:lnTo>
                  <a:lnTo>
                    <a:pt x="485681" y="542702"/>
                  </a:lnTo>
                  <a:lnTo>
                    <a:pt x="521260" y="512684"/>
                  </a:lnTo>
                  <a:lnTo>
                    <a:pt x="551779" y="477690"/>
                  </a:lnTo>
                  <a:lnTo>
                    <a:pt x="576611" y="438338"/>
                  </a:lnTo>
                  <a:lnTo>
                    <a:pt x="595125" y="395247"/>
                  </a:lnTo>
                  <a:lnTo>
                    <a:pt x="606695" y="349033"/>
                  </a:lnTo>
                  <a:lnTo>
                    <a:pt x="610692" y="300316"/>
                  </a:lnTo>
                  <a:lnTo>
                    <a:pt x="606695" y="251603"/>
                  </a:lnTo>
                  <a:lnTo>
                    <a:pt x="595125" y="205392"/>
                  </a:lnTo>
                  <a:lnTo>
                    <a:pt x="576611" y="162303"/>
                  </a:lnTo>
                  <a:lnTo>
                    <a:pt x="551779" y="122952"/>
                  </a:lnTo>
                  <a:lnTo>
                    <a:pt x="521260" y="87960"/>
                  </a:lnTo>
                  <a:lnTo>
                    <a:pt x="485681" y="57943"/>
                  </a:lnTo>
                  <a:lnTo>
                    <a:pt x="445672" y="33520"/>
                  </a:lnTo>
                  <a:lnTo>
                    <a:pt x="401861" y="15310"/>
                  </a:lnTo>
                  <a:lnTo>
                    <a:pt x="354876" y="3930"/>
                  </a:lnTo>
                  <a:lnTo>
                    <a:pt x="305346" y="0"/>
                  </a:lnTo>
                  <a:close/>
                </a:path>
              </a:pathLst>
            </a:custGeom>
            <a:solidFill>
              <a:srgbClr val="B1B3B4"/>
            </a:solidFill>
          </p:spPr>
          <p:txBody>
            <a:bodyPr wrap="square" lIns="0" tIns="0" rIns="0" bIns="0" rtlCol="0"/>
            <a:lstStyle/>
            <a:p>
              <a:endParaRPr lang="en-GB" noProof="0" dirty="0"/>
            </a:p>
          </p:txBody>
        </p:sp>
        <p:sp>
          <p:nvSpPr>
            <p:cNvPr id="33" name="object 32">
              <a:extLst>
                <a:ext uri="{FF2B5EF4-FFF2-40B4-BE49-F238E27FC236}">
                  <a16:creationId xmlns:a16="http://schemas.microsoft.com/office/drawing/2014/main" id="{FA3EFA54-D933-5462-E96F-5DC6F7DC0E7F}"/>
                </a:ext>
              </a:extLst>
            </p:cNvPr>
            <p:cNvSpPr txBox="1"/>
            <p:nvPr/>
          </p:nvSpPr>
          <p:spPr>
            <a:xfrm>
              <a:off x="4210289" y="1865831"/>
              <a:ext cx="523875" cy="286385"/>
            </a:xfrm>
            <a:prstGeom prst="rect">
              <a:avLst/>
            </a:prstGeom>
          </p:spPr>
          <p:txBody>
            <a:bodyPr vert="horz" wrap="square" lIns="0" tIns="29209" rIns="0" bIns="0" rtlCol="0">
              <a:spAutoFit/>
            </a:bodyPr>
            <a:lstStyle/>
            <a:p>
              <a:pPr marL="12700" marR="5080" indent="-635" algn="ctr">
                <a:lnSpc>
                  <a:spcPts val="640"/>
                </a:lnSpc>
                <a:spcBef>
                  <a:spcPts val="229"/>
                </a:spcBef>
              </a:pPr>
              <a:r>
                <a:rPr lang="en-GB" sz="650" b="1" spc="-10" noProof="0" dirty="0">
                  <a:solidFill>
                    <a:srgbClr val="333333"/>
                  </a:solidFill>
                  <a:latin typeface="Arial"/>
                  <a:cs typeface="Arial"/>
                </a:rPr>
                <a:t>Robots</a:t>
              </a:r>
              <a:r>
                <a:rPr lang="en-GB" sz="650" b="1" spc="500" noProof="0" dirty="0">
                  <a:solidFill>
                    <a:srgbClr val="333333"/>
                  </a:solidFill>
                  <a:latin typeface="Arial"/>
                  <a:cs typeface="Arial"/>
                </a:rPr>
                <a:t> </a:t>
              </a:r>
              <a:r>
                <a:rPr lang="en-GB" sz="650" b="1" spc="-10" noProof="0" dirty="0">
                  <a:solidFill>
                    <a:srgbClr val="333333"/>
                  </a:solidFill>
                  <a:latin typeface="Arial"/>
                  <a:cs typeface="Arial"/>
                </a:rPr>
                <a:t>interacting</a:t>
              </a:r>
              <a:r>
                <a:rPr lang="en-GB" sz="650" b="1" spc="500" noProof="0" dirty="0">
                  <a:solidFill>
                    <a:srgbClr val="333333"/>
                  </a:solidFill>
                  <a:latin typeface="Arial"/>
                  <a:cs typeface="Arial"/>
                </a:rPr>
                <a:t> </a:t>
              </a:r>
              <a:r>
                <a:rPr lang="en-GB" sz="650" b="1" noProof="0" dirty="0">
                  <a:solidFill>
                    <a:srgbClr val="333333"/>
                  </a:solidFill>
                  <a:latin typeface="Arial"/>
                  <a:cs typeface="Arial"/>
                </a:rPr>
                <a:t>with</a:t>
              </a:r>
              <a:r>
                <a:rPr lang="en-GB" sz="650" b="1" spc="-20" noProof="0" dirty="0">
                  <a:solidFill>
                    <a:srgbClr val="333333"/>
                  </a:solidFill>
                  <a:latin typeface="Arial"/>
                  <a:cs typeface="Arial"/>
                </a:rPr>
                <a:t> </a:t>
              </a:r>
              <a:r>
                <a:rPr lang="en-GB" sz="650" b="1" spc="-10" noProof="0" dirty="0">
                  <a:solidFill>
                    <a:srgbClr val="333333"/>
                  </a:solidFill>
                  <a:latin typeface="Arial"/>
                  <a:cs typeface="Arial"/>
                </a:rPr>
                <a:t>workers</a:t>
              </a:r>
              <a:endParaRPr lang="en-GB" sz="650" noProof="0" dirty="0">
                <a:latin typeface="Arial"/>
                <a:cs typeface="Arial"/>
              </a:endParaRPr>
            </a:p>
          </p:txBody>
        </p:sp>
        <p:sp>
          <p:nvSpPr>
            <p:cNvPr id="34" name="object 33">
              <a:extLst>
                <a:ext uri="{FF2B5EF4-FFF2-40B4-BE49-F238E27FC236}">
                  <a16:creationId xmlns:a16="http://schemas.microsoft.com/office/drawing/2014/main" id="{24B854B4-6C9E-C15C-0657-10CA66E216D1}"/>
                </a:ext>
              </a:extLst>
            </p:cNvPr>
            <p:cNvSpPr txBox="1"/>
            <p:nvPr/>
          </p:nvSpPr>
          <p:spPr>
            <a:xfrm>
              <a:off x="4428014" y="2100789"/>
              <a:ext cx="88265" cy="161290"/>
            </a:xfrm>
            <a:prstGeom prst="rect">
              <a:avLst/>
            </a:prstGeom>
          </p:spPr>
          <p:txBody>
            <a:bodyPr vert="horz" wrap="square" lIns="0" tIns="17145" rIns="0" bIns="0" rtlCol="0">
              <a:spAutoFit/>
            </a:bodyPr>
            <a:lstStyle/>
            <a:p>
              <a:pPr marL="12700">
                <a:lnSpc>
                  <a:spcPct val="100000"/>
                </a:lnSpc>
                <a:spcBef>
                  <a:spcPts val="135"/>
                </a:spcBef>
              </a:pPr>
              <a:r>
                <a:rPr lang="en-GB" sz="850" b="1" spc="-50" noProof="0" dirty="0">
                  <a:solidFill>
                    <a:srgbClr val="333333"/>
                  </a:solidFill>
                  <a:latin typeface="Arial"/>
                  <a:cs typeface="Arial"/>
                </a:rPr>
                <a:t>4</a:t>
              </a:r>
              <a:endParaRPr lang="en-GB" sz="850" noProof="0" dirty="0">
                <a:latin typeface="Arial"/>
                <a:cs typeface="Arial"/>
              </a:endParaRPr>
            </a:p>
          </p:txBody>
        </p:sp>
      </p:grpSp>
      <p:grpSp>
        <p:nvGrpSpPr>
          <p:cNvPr id="73" name="Gruppo 72">
            <a:extLst>
              <a:ext uri="{FF2B5EF4-FFF2-40B4-BE49-F238E27FC236}">
                <a16:creationId xmlns:a16="http://schemas.microsoft.com/office/drawing/2014/main" id="{C00129BB-1CC4-6CDE-A6E2-4D9288C949AD}"/>
              </a:ext>
            </a:extLst>
          </p:cNvPr>
          <p:cNvGrpSpPr/>
          <p:nvPr/>
        </p:nvGrpSpPr>
        <p:grpSpPr>
          <a:xfrm>
            <a:off x="6283473" y="1234071"/>
            <a:ext cx="1345828" cy="3146010"/>
            <a:chOff x="6736754" y="1234071"/>
            <a:chExt cx="1345828" cy="3146010"/>
          </a:xfrm>
        </p:grpSpPr>
        <p:sp>
          <p:nvSpPr>
            <p:cNvPr id="56" name="object 34">
              <a:extLst>
                <a:ext uri="{FF2B5EF4-FFF2-40B4-BE49-F238E27FC236}">
                  <a16:creationId xmlns:a16="http://schemas.microsoft.com/office/drawing/2014/main" id="{5DBA55A2-FDE6-51EE-B8B4-E081865E9DB4}"/>
                </a:ext>
              </a:extLst>
            </p:cNvPr>
            <p:cNvSpPr txBox="1"/>
            <p:nvPr/>
          </p:nvSpPr>
          <p:spPr>
            <a:xfrm>
              <a:off x="7661577" y="1291812"/>
              <a:ext cx="421005" cy="238760"/>
            </a:xfrm>
            <a:prstGeom prst="rect">
              <a:avLst/>
            </a:prstGeom>
          </p:spPr>
          <p:txBody>
            <a:bodyPr vert="horz" wrap="square" lIns="0" tIns="12700" rIns="0" bIns="0" rtlCol="0">
              <a:spAutoFit/>
            </a:bodyPr>
            <a:lstStyle/>
            <a:p>
              <a:pPr marL="12700">
                <a:lnSpc>
                  <a:spcPct val="100000"/>
                </a:lnSpc>
                <a:spcBef>
                  <a:spcPts val="100"/>
                </a:spcBef>
              </a:pPr>
              <a:r>
                <a:rPr lang="en-GB" sz="1400" b="1" spc="-20" noProof="0" dirty="0">
                  <a:latin typeface="Arial"/>
                  <a:cs typeface="Arial"/>
                </a:rPr>
                <a:t>2024</a:t>
              </a:r>
              <a:endParaRPr lang="en-GB" sz="1400" noProof="0" dirty="0">
                <a:latin typeface="Arial"/>
                <a:cs typeface="Arial"/>
              </a:endParaRPr>
            </a:p>
          </p:txBody>
        </p:sp>
        <p:grpSp>
          <p:nvGrpSpPr>
            <p:cNvPr id="57" name="object 35">
              <a:extLst>
                <a:ext uri="{FF2B5EF4-FFF2-40B4-BE49-F238E27FC236}">
                  <a16:creationId xmlns:a16="http://schemas.microsoft.com/office/drawing/2014/main" id="{F51FACE9-AA94-5CB9-C608-A6E24A9A8E43}"/>
                </a:ext>
              </a:extLst>
            </p:cNvPr>
            <p:cNvGrpSpPr/>
            <p:nvPr/>
          </p:nvGrpSpPr>
          <p:grpSpPr>
            <a:xfrm>
              <a:off x="7530343" y="1396997"/>
              <a:ext cx="60960" cy="2823210"/>
              <a:chOff x="7530343" y="1396997"/>
              <a:chExt cx="60960" cy="2823210"/>
            </a:xfrm>
          </p:grpSpPr>
          <p:sp>
            <p:nvSpPr>
              <p:cNvPr id="87" name="object 36">
                <a:extLst>
                  <a:ext uri="{FF2B5EF4-FFF2-40B4-BE49-F238E27FC236}">
                    <a16:creationId xmlns:a16="http://schemas.microsoft.com/office/drawing/2014/main" id="{E3F80EF9-37CC-83AB-DEF1-4E8C5447949D}"/>
                  </a:ext>
                </a:extLst>
              </p:cNvPr>
              <p:cNvSpPr/>
              <p:nvPr/>
            </p:nvSpPr>
            <p:spPr>
              <a:xfrm>
                <a:off x="7560823" y="1427477"/>
                <a:ext cx="0" cy="2762250"/>
              </a:xfrm>
              <a:custGeom>
                <a:avLst/>
                <a:gdLst/>
                <a:ahLst/>
                <a:cxnLst/>
                <a:rect l="l" t="t" r="r" b="b"/>
                <a:pathLst>
                  <a:path h="2762250">
                    <a:moveTo>
                      <a:pt x="0" y="0"/>
                    </a:moveTo>
                    <a:lnTo>
                      <a:pt x="0" y="2761703"/>
                    </a:lnTo>
                  </a:path>
                </a:pathLst>
              </a:custGeom>
              <a:ln w="12700">
                <a:solidFill>
                  <a:srgbClr val="58585A"/>
                </a:solidFill>
                <a:prstDash val="dash"/>
              </a:ln>
            </p:spPr>
            <p:txBody>
              <a:bodyPr wrap="square" lIns="0" tIns="0" rIns="0" bIns="0" rtlCol="0"/>
              <a:lstStyle/>
              <a:p>
                <a:endParaRPr lang="en-GB" noProof="0" dirty="0"/>
              </a:p>
            </p:txBody>
          </p:sp>
          <p:sp>
            <p:nvSpPr>
              <p:cNvPr id="88" name="object 37">
                <a:extLst>
                  <a:ext uri="{FF2B5EF4-FFF2-40B4-BE49-F238E27FC236}">
                    <a16:creationId xmlns:a16="http://schemas.microsoft.com/office/drawing/2014/main" id="{EA0632A8-4296-956F-3C25-7162E7338DB6}"/>
                  </a:ext>
                </a:extLst>
              </p:cNvPr>
              <p:cNvSpPr/>
              <p:nvPr/>
            </p:nvSpPr>
            <p:spPr>
              <a:xfrm>
                <a:off x="7530338" y="1396999"/>
                <a:ext cx="60960" cy="2823210"/>
              </a:xfrm>
              <a:custGeom>
                <a:avLst/>
                <a:gdLst/>
                <a:ahLst/>
                <a:cxnLst/>
                <a:rect l="l" t="t" r="r" b="b"/>
                <a:pathLst>
                  <a:path w="60959" h="2823210">
                    <a:moveTo>
                      <a:pt x="60960" y="2792196"/>
                    </a:moveTo>
                    <a:lnTo>
                      <a:pt x="58559" y="2780334"/>
                    </a:lnTo>
                    <a:lnTo>
                      <a:pt x="52031" y="2770644"/>
                    </a:lnTo>
                    <a:lnTo>
                      <a:pt x="42341" y="2764104"/>
                    </a:lnTo>
                    <a:lnTo>
                      <a:pt x="30480" y="2761716"/>
                    </a:lnTo>
                    <a:lnTo>
                      <a:pt x="18605" y="2764104"/>
                    </a:lnTo>
                    <a:lnTo>
                      <a:pt x="8928" y="2770644"/>
                    </a:lnTo>
                    <a:lnTo>
                      <a:pt x="2387" y="2780334"/>
                    </a:lnTo>
                    <a:lnTo>
                      <a:pt x="0" y="2792196"/>
                    </a:lnTo>
                    <a:lnTo>
                      <a:pt x="2387" y="2804058"/>
                    </a:lnTo>
                    <a:lnTo>
                      <a:pt x="8928" y="2813748"/>
                    </a:lnTo>
                    <a:lnTo>
                      <a:pt x="18605" y="2820276"/>
                    </a:lnTo>
                    <a:lnTo>
                      <a:pt x="30480" y="2822676"/>
                    </a:lnTo>
                    <a:lnTo>
                      <a:pt x="42341" y="2820276"/>
                    </a:lnTo>
                    <a:lnTo>
                      <a:pt x="52031" y="2813748"/>
                    </a:lnTo>
                    <a:lnTo>
                      <a:pt x="58559" y="2804058"/>
                    </a:lnTo>
                    <a:lnTo>
                      <a:pt x="60960" y="2792196"/>
                    </a:lnTo>
                    <a:close/>
                  </a:path>
                  <a:path w="60959" h="2823210">
                    <a:moveTo>
                      <a:pt x="60960" y="30480"/>
                    </a:moveTo>
                    <a:lnTo>
                      <a:pt x="58559" y="18618"/>
                    </a:lnTo>
                    <a:lnTo>
                      <a:pt x="52031" y="8928"/>
                    </a:lnTo>
                    <a:lnTo>
                      <a:pt x="42341" y="2400"/>
                    </a:lnTo>
                    <a:lnTo>
                      <a:pt x="30480" y="0"/>
                    </a:lnTo>
                    <a:lnTo>
                      <a:pt x="18605" y="2400"/>
                    </a:lnTo>
                    <a:lnTo>
                      <a:pt x="8928" y="8928"/>
                    </a:lnTo>
                    <a:lnTo>
                      <a:pt x="2387" y="18618"/>
                    </a:lnTo>
                    <a:lnTo>
                      <a:pt x="0" y="30480"/>
                    </a:lnTo>
                    <a:lnTo>
                      <a:pt x="2387" y="42354"/>
                    </a:lnTo>
                    <a:lnTo>
                      <a:pt x="8928" y="52044"/>
                    </a:lnTo>
                    <a:lnTo>
                      <a:pt x="18605" y="58572"/>
                    </a:lnTo>
                    <a:lnTo>
                      <a:pt x="30480" y="60960"/>
                    </a:lnTo>
                    <a:lnTo>
                      <a:pt x="42341" y="58572"/>
                    </a:lnTo>
                    <a:lnTo>
                      <a:pt x="52031" y="52044"/>
                    </a:lnTo>
                    <a:lnTo>
                      <a:pt x="58559" y="42354"/>
                    </a:lnTo>
                    <a:lnTo>
                      <a:pt x="60960" y="30480"/>
                    </a:lnTo>
                    <a:close/>
                  </a:path>
                </a:pathLst>
              </a:custGeom>
              <a:solidFill>
                <a:srgbClr val="58585A"/>
              </a:solidFill>
            </p:spPr>
            <p:txBody>
              <a:bodyPr wrap="square" lIns="0" tIns="0" rIns="0" bIns="0" rtlCol="0"/>
              <a:lstStyle/>
              <a:p>
                <a:endParaRPr lang="en-GB" noProof="0" dirty="0"/>
              </a:p>
            </p:txBody>
          </p:sp>
        </p:grpSp>
        <p:sp>
          <p:nvSpPr>
            <p:cNvPr id="58" name="object 38">
              <a:extLst>
                <a:ext uri="{FF2B5EF4-FFF2-40B4-BE49-F238E27FC236}">
                  <a16:creationId xmlns:a16="http://schemas.microsoft.com/office/drawing/2014/main" id="{0FE2CA94-99A1-7494-56A7-58ABE61E185E}"/>
                </a:ext>
              </a:extLst>
            </p:cNvPr>
            <p:cNvSpPr txBox="1"/>
            <p:nvPr/>
          </p:nvSpPr>
          <p:spPr>
            <a:xfrm>
              <a:off x="7661577" y="4052096"/>
              <a:ext cx="421005" cy="238760"/>
            </a:xfrm>
            <a:prstGeom prst="rect">
              <a:avLst/>
            </a:prstGeom>
          </p:spPr>
          <p:txBody>
            <a:bodyPr vert="horz" wrap="square" lIns="0" tIns="12700" rIns="0" bIns="0" rtlCol="0">
              <a:spAutoFit/>
            </a:bodyPr>
            <a:lstStyle/>
            <a:p>
              <a:pPr marL="12700">
                <a:lnSpc>
                  <a:spcPct val="100000"/>
                </a:lnSpc>
                <a:spcBef>
                  <a:spcPts val="100"/>
                </a:spcBef>
              </a:pPr>
              <a:r>
                <a:rPr lang="en-GB" sz="1400" b="1" spc="-20" noProof="0" dirty="0">
                  <a:latin typeface="Arial"/>
                  <a:cs typeface="Arial"/>
                </a:rPr>
                <a:t>2019</a:t>
              </a:r>
              <a:endParaRPr lang="en-GB" sz="1400" noProof="0" dirty="0">
                <a:latin typeface="Arial"/>
                <a:cs typeface="Arial"/>
              </a:endParaRPr>
            </a:p>
          </p:txBody>
        </p:sp>
        <p:sp>
          <p:nvSpPr>
            <p:cNvPr id="59" name="object 39">
              <a:extLst>
                <a:ext uri="{FF2B5EF4-FFF2-40B4-BE49-F238E27FC236}">
                  <a16:creationId xmlns:a16="http://schemas.microsoft.com/office/drawing/2014/main" id="{337D7887-E1E0-6C27-60BB-5642BBDB5604}"/>
                </a:ext>
              </a:extLst>
            </p:cNvPr>
            <p:cNvSpPr/>
            <p:nvPr/>
          </p:nvSpPr>
          <p:spPr>
            <a:xfrm>
              <a:off x="6810668" y="3927961"/>
              <a:ext cx="452120" cy="452120"/>
            </a:xfrm>
            <a:custGeom>
              <a:avLst/>
              <a:gdLst/>
              <a:ahLst/>
              <a:cxnLst/>
              <a:rect l="l" t="t" r="r" b="b"/>
              <a:pathLst>
                <a:path w="452120" h="452120">
                  <a:moveTo>
                    <a:pt x="226021" y="0"/>
                  </a:moveTo>
                  <a:lnTo>
                    <a:pt x="180470" y="4591"/>
                  </a:lnTo>
                  <a:lnTo>
                    <a:pt x="138044" y="17762"/>
                  </a:lnTo>
                  <a:lnTo>
                    <a:pt x="99650" y="38601"/>
                  </a:lnTo>
                  <a:lnTo>
                    <a:pt x="66200" y="66201"/>
                  </a:lnTo>
                  <a:lnTo>
                    <a:pt x="38601" y="99654"/>
                  </a:lnTo>
                  <a:lnTo>
                    <a:pt x="17761" y="138049"/>
                  </a:lnTo>
                  <a:lnTo>
                    <a:pt x="4591" y="180479"/>
                  </a:lnTo>
                  <a:lnTo>
                    <a:pt x="0" y="226034"/>
                  </a:lnTo>
                  <a:lnTo>
                    <a:pt x="4591" y="271585"/>
                  </a:lnTo>
                  <a:lnTo>
                    <a:pt x="17761" y="314012"/>
                  </a:lnTo>
                  <a:lnTo>
                    <a:pt x="38601" y="352405"/>
                  </a:lnTo>
                  <a:lnTo>
                    <a:pt x="66200" y="385856"/>
                  </a:lnTo>
                  <a:lnTo>
                    <a:pt x="99650" y="413455"/>
                  </a:lnTo>
                  <a:lnTo>
                    <a:pt x="138044" y="434294"/>
                  </a:lnTo>
                  <a:lnTo>
                    <a:pt x="180470" y="447464"/>
                  </a:lnTo>
                  <a:lnTo>
                    <a:pt x="226021" y="452056"/>
                  </a:lnTo>
                  <a:lnTo>
                    <a:pt x="271573" y="447464"/>
                  </a:lnTo>
                  <a:lnTo>
                    <a:pt x="313999" y="434294"/>
                  </a:lnTo>
                  <a:lnTo>
                    <a:pt x="352392" y="413455"/>
                  </a:lnTo>
                  <a:lnTo>
                    <a:pt x="385843" y="385856"/>
                  </a:lnTo>
                  <a:lnTo>
                    <a:pt x="413442" y="352405"/>
                  </a:lnTo>
                  <a:lnTo>
                    <a:pt x="434281" y="314012"/>
                  </a:lnTo>
                  <a:lnTo>
                    <a:pt x="447451" y="271585"/>
                  </a:lnTo>
                  <a:lnTo>
                    <a:pt x="452043" y="226034"/>
                  </a:lnTo>
                  <a:lnTo>
                    <a:pt x="447451" y="180479"/>
                  </a:lnTo>
                  <a:lnTo>
                    <a:pt x="434281" y="138049"/>
                  </a:lnTo>
                  <a:lnTo>
                    <a:pt x="413442" y="99654"/>
                  </a:lnTo>
                  <a:lnTo>
                    <a:pt x="385843" y="66201"/>
                  </a:lnTo>
                  <a:lnTo>
                    <a:pt x="352392" y="38601"/>
                  </a:lnTo>
                  <a:lnTo>
                    <a:pt x="313999" y="17762"/>
                  </a:lnTo>
                  <a:lnTo>
                    <a:pt x="271573" y="4591"/>
                  </a:lnTo>
                  <a:lnTo>
                    <a:pt x="226021" y="0"/>
                  </a:lnTo>
                  <a:close/>
                </a:path>
              </a:pathLst>
            </a:custGeom>
            <a:solidFill>
              <a:srgbClr val="F6A400"/>
            </a:solidFill>
          </p:spPr>
          <p:txBody>
            <a:bodyPr wrap="square" lIns="0" tIns="0" rIns="0" bIns="0" rtlCol="0"/>
            <a:lstStyle/>
            <a:p>
              <a:endParaRPr lang="en-GB" noProof="0" dirty="0"/>
            </a:p>
          </p:txBody>
        </p:sp>
        <p:sp>
          <p:nvSpPr>
            <p:cNvPr id="60" name="object 40">
              <a:extLst>
                <a:ext uri="{FF2B5EF4-FFF2-40B4-BE49-F238E27FC236}">
                  <a16:creationId xmlns:a16="http://schemas.microsoft.com/office/drawing/2014/main" id="{B1E48D53-3778-EF8E-942B-E60A342AB0DC}"/>
                </a:ext>
              </a:extLst>
            </p:cNvPr>
            <p:cNvSpPr txBox="1"/>
            <p:nvPr/>
          </p:nvSpPr>
          <p:spPr>
            <a:xfrm>
              <a:off x="6951691" y="4066318"/>
              <a:ext cx="156845" cy="167005"/>
            </a:xfrm>
            <a:prstGeom prst="rect">
              <a:avLst/>
            </a:prstGeom>
          </p:spPr>
          <p:txBody>
            <a:bodyPr vert="horz" wrap="square" lIns="0" tIns="15875" rIns="0" bIns="0" rtlCol="0">
              <a:spAutoFit/>
            </a:bodyPr>
            <a:lstStyle/>
            <a:p>
              <a:pPr marL="12700">
                <a:lnSpc>
                  <a:spcPct val="100000"/>
                </a:lnSpc>
                <a:spcBef>
                  <a:spcPts val="125"/>
                </a:spcBef>
              </a:pPr>
              <a:r>
                <a:rPr lang="en-GB" sz="900" b="1" spc="-25" noProof="0" dirty="0">
                  <a:solidFill>
                    <a:srgbClr val="333333"/>
                  </a:solidFill>
                  <a:latin typeface="Arial"/>
                  <a:cs typeface="Arial"/>
                </a:rPr>
                <a:t>24</a:t>
              </a:r>
              <a:endParaRPr lang="en-GB" sz="900" noProof="0" dirty="0">
                <a:latin typeface="Arial"/>
                <a:cs typeface="Arial"/>
              </a:endParaRPr>
            </a:p>
          </p:txBody>
        </p:sp>
        <p:sp>
          <p:nvSpPr>
            <p:cNvPr id="69" name="object 41">
              <a:extLst>
                <a:ext uri="{FF2B5EF4-FFF2-40B4-BE49-F238E27FC236}">
                  <a16:creationId xmlns:a16="http://schemas.microsoft.com/office/drawing/2014/main" id="{15B0639C-3B46-52FF-DEC4-1D1466AE4FF8}"/>
                </a:ext>
              </a:extLst>
            </p:cNvPr>
            <p:cNvSpPr/>
            <p:nvPr/>
          </p:nvSpPr>
          <p:spPr>
            <a:xfrm>
              <a:off x="6810668" y="3927961"/>
              <a:ext cx="452120" cy="452120"/>
            </a:xfrm>
            <a:custGeom>
              <a:avLst/>
              <a:gdLst/>
              <a:ahLst/>
              <a:cxnLst/>
              <a:rect l="l" t="t" r="r" b="b"/>
              <a:pathLst>
                <a:path w="452120" h="452120">
                  <a:moveTo>
                    <a:pt x="226021" y="452056"/>
                  </a:moveTo>
                  <a:lnTo>
                    <a:pt x="271573" y="447464"/>
                  </a:lnTo>
                  <a:lnTo>
                    <a:pt x="313999" y="434294"/>
                  </a:lnTo>
                  <a:lnTo>
                    <a:pt x="352392" y="413455"/>
                  </a:lnTo>
                  <a:lnTo>
                    <a:pt x="385843" y="385856"/>
                  </a:lnTo>
                  <a:lnTo>
                    <a:pt x="413442" y="352405"/>
                  </a:lnTo>
                  <a:lnTo>
                    <a:pt x="434281" y="314012"/>
                  </a:lnTo>
                  <a:lnTo>
                    <a:pt x="447451" y="271585"/>
                  </a:lnTo>
                  <a:lnTo>
                    <a:pt x="452043" y="226034"/>
                  </a:lnTo>
                  <a:lnTo>
                    <a:pt x="447451" y="180479"/>
                  </a:lnTo>
                  <a:lnTo>
                    <a:pt x="434281" y="138049"/>
                  </a:lnTo>
                  <a:lnTo>
                    <a:pt x="413442" y="99654"/>
                  </a:lnTo>
                  <a:lnTo>
                    <a:pt x="385843" y="66201"/>
                  </a:lnTo>
                  <a:lnTo>
                    <a:pt x="352392" y="38601"/>
                  </a:lnTo>
                  <a:lnTo>
                    <a:pt x="313999" y="17762"/>
                  </a:lnTo>
                  <a:lnTo>
                    <a:pt x="271573" y="4591"/>
                  </a:lnTo>
                  <a:lnTo>
                    <a:pt x="226021" y="0"/>
                  </a:lnTo>
                  <a:lnTo>
                    <a:pt x="180470" y="4591"/>
                  </a:lnTo>
                  <a:lnTo>
                    <a:pt x="138044" y="17762"/>
                  </a:lnTo>
                  <a:lnTo>
                    <a:pt x="99650" y="38601"/>
                  </a:lnTo>
                  <a:lnTo>
                    <a:pt x="66200" y="66201"/>
                  </a:lnTo>
                  <a:lnTo>
                    <a:pt x="38601" y="99654"/>
                  </a:lnTo>
                  <a:lnTo>
                    <a:pt x="17761" y="138049"/>
                  </a:lnTo>
                  <a:lnTo>
                    <a:pt x="4591" y="180479"/>
                  </a:lnTo>
                  <a:lnTo>
                    <a:pt x="0" y="226034"/>
                  </a:lnTo>
                  <a:lnTo>
                    <a:pt x="4591" y="271585"/>
                  </a:lnTo>
                  <a:lnTo>
                    <a:pt x="17761" y="314012"/>
                  </a:lnTo>
                  <a:lnTo>
                    <a:pt x="38601" y="352405"/>
                  </a:lnTo>
                  <a:lnTo>
                    <a:pt x="66200" y="385856"/>
                  </a:lnTo>
                  <a:lnTo>
                    <a:pt x="99650" y="413455"/>
                  </a:lnTo>
                  <a:lnTo>
                    <a:pt x="138044" y="434294"/>
                  </a:lnTo>
                  <a:lnTo>
                    <a:pt x="180470" y="447464"/>
                  </a:lnTo>
                  <a:lnTo>
                    <a:pt x="226021" y="452056"/>
                  </a:lnTo>
                  <a:close/>
                </a:path>
              </a:pathLst>
            </a:custGeom>
            <a:ln w="34772">
              <a:solidFill>
                <a:srgbClr val="FFFFFF"/>
              </a:solidFill>
            </a:ln>
          </p:spPr>
          <p:txBody>
            <a:bodyPr wrap="square" lIns="0" tIns="0" rIns="0" bIns="0" rtlCol="0"/>
            <a:lstStyle/>
            <a:p>
              <a:endParaRPr lang="en-GB" noProof="0" dirty="0"/>
            </a:p>
          </p:txBody>
        </p:sp>
        <p:sp>
          <p:nvSpPr>
            <p:cNvPr id="83" name="object 42">
              <a:extLst>
                <a:ext uri="{FF2B5EF4-FFF2-40B4-BE49-F238E27FC236}">
                  <a16:creationId xmlns:a16="http://schemas.microsoft.com/office/drawing/2014/main" id="{98182894-D47D-7591-2D5A-8AF532D10253}"/>
                </a:ext>
              </a:extLst>
            </p:cNvPr>
            <p:cNvSpPr/>
            <p:nvPr/>
          </p:nvSpPr>
          <p:spPr>
            <a:xfrm>
              <a:off x="6736754" y="1234071"/>
              <a:ext cx="600075" cy="600075"/>
            </a:xfrm>
            <a:custGeom>
              <a:avLst/>
              <a:gdLst/>
              <a:ahLst/>
              <a:cxnLst/>
              <a:rect l="l" t="t" r="r" b="b"/>
              <a:pathLst>
                <a:path w="600075" h="600075">
                  <a:moveTo>
                    <a:pt x="299935" y="0"/>
                  </a:moveTo>
                  <a:lnTo>
                    <a:pt x="251285" y="3925"/>
                  </a:lnTo>
                  <a:lnTo>
                    <a:pt x="205134" y="15290"/>
                  </a:lnTo>
                  <a:lnTo>
                    <a:pt x="162099" y="33476"/>
                  </a:lnTo>
                  <a:lnTo>
                    <a:pt x="122799" y="57867"/>
                  </a:lnTo>
                  <a:lnTo>
                    <a:pt x="87850" y="87845"/>
                  </a:lnTo>
                  <a:lnTo>
                    <a:pt x="57871" y="122793"/>
                  </a:lnTo>
                  <a:lnTo>
                    <a:pt x="33479" y="162094"/>
                  </a:lnTo>
                  <a:lnTo>
                    <a:pt x="15291" y="205129"/>
                  </a:lnTo>
                  <a:lnTo>
                    <a:pt x="3925" y="251282"/>
                  </a:lnTo>
                  <a:lnTo>
                    <a:pt x="0" y="299935"/>
                  </a:lnTo>
                  <a:lnTo>
                    <a:pt x="3925" y="348586"/>
                  </a:lnTo>
                  <a:lnTo>
                    <a:pt x="15291" y="394737"/>
                  </a:lnTo>
                  <a:lnTo>
                    <a:pt x="33479" y="437771"/>
                  </a:lnTo>
                  <a:lnTo>
                    <a:pt x="57871" y="477072"/>
                  </a:lnTo>
                  <a:lnTo>
                    <a:pt x="87850" y="512021"/>
                  </a:lnTo>
                  <a:lnTo>
                    <a:pt x="122799" y="542000"/>
                  </a:lnTo>
                  <a:lnTo>
                    <a:pt x="162099" y="566392"/>
                  </a:lnTo>
                  <a:lnTo>
                    <a:pt x="205134" y="584580"/>
                  </a:lnTo>
                  <a:lnTo>
                    <a:pt x="251285" y="595946"/>
                  </a:lnTo>
                  <a:lnTo>
                    <a:pt x="299935" y="599871"/>
                  </a:lnTo>
                  <a:lnTo>
                    <a:pt x="348586" y="595946"/>
                  </a:lnTo>
                  <a:lnTo>
                    <a:pt x="394737" y="584580"/>
                  </a:lnTo>
                  <a:lnTo>
                    <a:pt x="437771" y="566392"/>
                  </a:lnTo>
                  <a:lnTo>
                    <a:pt x="477072" y="542000"/>
                  </a:lnTo>
                  <a:lnTo>
                    <a:pt x="512021" y="512021"/>
                  </a:lnTo>
                  <a:lnTo>
                    <a:pt x="542000" y="477072"/>
                  </a:lnTo>
                  <a:lnTo>
                    <a:pt x="566392" y="437771"/>
                  </a:lnTo>
                  <a:lnTo>
                    <a:pt x="584580" y="394737"/>
                  </a:lnTo>
                  <a:lnTo>
                    <a:pt x="595946" y="348586"/>
                  </a:lnTo>
                  <a:lnTo>
                    <a:pt x="599871" y="299935"/>
                  </a:lnTo>
                  <a:lnTo>
                    <a:pt x="595946" y="251282"/>
                  </a:lnTo>
                  <a:lnTo>
                    <a:pt x="584580" y="205129"/>
                  </a:lnTo>
                  <a:lnTo>
                    <a:pt x="566392" y="162094"/>
                  </a:lnTo>
                  <a:lnTo>
                    <a:pt x="542000" y="122793"/>
                  </a:lnTo>
                  <a:lnTo>
                    <a:pt x="512021" y="87845"/>
                  </a:lnTo>
                  <a:lnTo>
                    <a:pt x="477072" y="57867"/>
                  </a:lnTo>
                  <a:lnTo>
                    <a:pt x="437771" y="33476"/>
                  </a:lnTo>
                  <a:lnTo>
                    <a:pt x="394737" y="15290"/>
                  </a:lnTo>
                  <a:lnTo>
                    <a:pt x="348586" y="3925"/>
                  </a:lnTo>
                  <a:lnTo>
                    <a:pt x="299935" y="0"/>
                  </a:lnTo>
                  <a:close/>
                </a:path>
              </a:pathLst>
            </a:custGeom>
            <a:solidFill>
              <a:srgbClr val="AC005B"/>
            </a:solidFill>
          </p:spPr>
          <p:txBody>
            <a:bodyPr wrap="square" lIns="0" tIns="0" rIns="0" bIns="0" rtlCol="0"/>
            <a:lstStyle/>
            <a:p>
              <a:endParaRPr lang="en-GB" noProof="0" dirty="0"/>
            </a:p>
          </p:txBody>
        </p:sp>
        <p:sp>
          <p:nvSpPr>
            <p:cNvPr id="84" name="object 43">
              <a:extLst>
                <a:ext uri="{FF2B5EF4-FFF2-40B4-BE49-F238E27FC236}">
                  <a16:creationId xmlns:a16="http://schemas.microsoft.com/office/drawing/2014/main" id="{10E8EB4B-69A7-4622-CE0E-94C39B343F7E}"/>
                </a:ext>
              </a:extLst>
            </p:cNvPr>
            <p:cNvSpPr txBox="1"/>
            <p:nvPr/>
          </p:nvSpPr>
          <p:spPr>
            <a:xfrm>
              <a:off x="6917585" y="1408226"/>
              <a:ext cx="223520" cy="238760"/>
            </a:xfrm>
            <a:prstGeom prst="rect">
              <a:avLst/>
            </a:prstGeom>
          </p:spPr>
          <p:txBody>
            <a:bodyPr vert="horz" wrap="square" lIns="0" tIns="12700" rIns="0" bIns="0" rtlCol="0">
              <a:spAutoFit/>
            </a:bodyPr>
            <a:lstStyle/>
            <a:p>
              <a:pPr marL="12700">
                <a:lnSpc>
                  <a:spcPct val="100000"/>
                </a:lnSpc>
                <a:spcBef>
                  <a:spcPts val="100"/>
                </a:spcBef>
              </a:pPr>
              <a:r>
                <a:rPr lang="en-GB" sz="1400" b="1" spc="-25" noProof="0" dirty="0">
                  <a:solidFill>
                    <a:srgbClr val="FFFFFF"/>
                  </a:solidFill>
                  <a:latin typeface="Arial"/>
                  <a:cs typeface="Arial"/>
                </a:rPr>
                <a:t>35</a:t>
              </a:r>
              <a:endParaRPr lang="en-GB" sz="1400" noProof="0" dirty="0">
                <a:latin typeface="Arial"/>
                <a:cs typeface="Arial"/>
              </a:endParaRPr>
            </a:p>
          </p:txBody>
        </p:sp>
        <p:sp>
          <p:nvSpPr>
            <p:cNvPr id="85" name="object 44">
              <a:extLst>
                <a:ext uri="{FF2B5EF4-FFF2-40B4-BE49-F238E27FC236}">
                  <a16:creationId xmlns:a16="http://schemas.microsoft.com/office/drawing/2014/main" id="{74E8BC9B-8ECE-F926-3C4C-9E845252D623}"/>
                </a:ext>
              </a:extLst>
            </p:cNvPr>
            <p:cNvSpPr/>
            <p:nvPr/>
          </p:nvSpPr>
          <p:spPr>
            <a:xfrm>
              <a:off x="6736754" y="1234071"/>
              <a:ext cx="600075" cy="600075"/>
            </a:xfrm>
            <a:custGeom>
              <a:avLst/>
              <a:gdLst/>
              <a:ahLst/>
              <a:cxnLst/>
              <a:rect l="l" t="t" r="r" b="b"/>
              <a:pathLst>
                <a:path w="600075" h="600075">
                  <a:moveTo>
                    <a:pt x="299935" y="599871"/>
                  </a:moveTo>
                  <a:lnTo>
                    <a:pt x="348586" y="595946"/>
                  </a:lnTo>
                  <a:lnTo>
                    <a:pt x="394737" y="584580"/>
                  </a:lnTo>
                  <a:lnTo>
                    <a:pt x="437771" y="566392"/>
                  </a:lnTo>
                  <a:lnTo>
                    <a:pt x="477072" y="542000"/>
                  </a:lnTo>
                  <a:lnTo>
                    <a:pt x="512021" y="512021"/>
                  </a:lnTo>
                  <a:lnTo>
                    <a:pt x="542000" y="477072"/>
                  </a:lnTo>
                  <a:lnTo>
                    <a:pt x="566392" y="437771"/>
                  </a:lnTo>
                  <a:lnTo>
                    <a:pt x="584580" y="394737"/>
                  </a:lnTo>
                  <a:lnTo>
                    <a:pt x="595946" y="348586"/>
                  </a:lnTo>
                  <a:lnTo>
                    <a:pt x="599871" y="299935"/>
                  </a:lnTo>
                  <a:lnTo>
                    <a:pt x="595946" y="251282"/>
                  </a:lnTo>
                  <a:lnTo>
                    <a:pt x="584580" y="205129"/>
                  </a:lnTo>
                  <a:lnTo>
                    <a:pt x="566392" y="162094"/>
                  </a:lnTo>
                  <a:lnTo>
                    <a:pt x="542000" y="122793"/>
                  </a:lnTo>
                  <a:lnTo>
                    <a:pt x="512021" y="87845"/>
                  </a:lnTo>
                  <a:lnTo>
                    <a:pt x="477072" y="57867"/>
                  </a:lnTo>
                  <a:lnTo>
                    <a:pt x="437771" y="33476"/>
                  </a:lnTo>
                  <a:lnTo>
                    <a:pt x="394737" y="15290"/>
                  </a:lnTo>
                  <a:lnTo>
                    <a:pt x="348586" y="3925"/>
                  </a:lnTo>
                  <a:lnTo>
                    <a:pt x="299935" y="0"/>
                  </a:lnTo>
                  <a:lnTo>
                    <a:pt x="251285" y="3925"/>
                  </a:lnTo>
                  <a:lnTo>
                    <a:pt x="205134" y="15290"/>
                  </a:lnTo>
                  <a:lnTo>
                    <a:pt x="162099" y="33476"/>
                  </a:lnTo>
                  <a:lnTo>
                    <a:pt x="122799" y="57867"/>
                  </a:lnTo>
                  <a:lnTo>
                    <a:pt x="87850" y="87845"/>
                  </a:lnTo>
                  <a:lnTo>
                    <a:pt x="57871" y="122793"/>
                  </a:lnTo>
                  <a:lnTo>
                    <a:pt x="33479" y="162094"/>
                  </a:lnTo>
                  <a:lnTo>
                    <a:pt x="15291" y="205129"/>
                  </a:lnTo>
                  <a:lnTo>
                    <a:pt x="3925" y="251282"/>
                  </a:lnTo>
                  <a:lnTo>
                    <a:pt x="0" y="299935"/>
                  </a:lnTo>
                  <a:lnTo>
                    <a:pt x="3925" y="348586"/>
                  </a:lnTo>
                  <a:lnTo>
                    <a:pt x="15291" y="394737"/>
                  </a:lnTo>
                  <a:lnTo>
                    <a:pt x="33479" y="437771"/>
                  </a:lnTo>
                  <a:lnTo>
                    <a:pt x="57871" y="477072"/>
                  </a:lnTo>
                  <a:lnTo>
                    <a:pt x="87850" y="512021"/>
                  </a:lnTo>
                  <a:lnTo>
                    <a:pt x="122799" y="542000"/>
                  </a:lnTo>
                  <a:lnTo>
                    <a:pt x="162099" y="566392"/>
                  </a:lnTo>
                  <a:lnTo>
                    <a:pt x="205134" y="584580"/>
                  </a:lnTo>
                  <a:lnTo>
                    <a:pt x="251285" y="595946"/>
                  </a:lnTo>
                  <a:lnTo>
                    <a:pt x="299935" y="599871"/>
                  </a:lnTo>
                  <a:close/>
                </a:path>
              </a:pathLst>
            </a:custGeom>
            <a:ln w="42430">
              <a:solidFill>
                <a:srgbClr val="FFFFFF"/>
              </a:solidFill>
            </a:ln>
          </p:spPr>
          <p:txBody>
            <a:bodyPr wrap="square" lIns="0" tIns="0" rIns="0" bIns="0" rtlCol="0"/>
            <a:lstStyle/>
            <a:p>
              <a:endParaRPr lang="en-GB" noProof="0" dirty="0"/>
            </a:p>
          </p:txBody>
        </p:sp>
        <p:pic>
          <p:nvPicPr>
            <p:cNvPr id="72" name="Immagine 71" descr="Immagine che contiene Elementi grafici, schermata, arte, creatività&#10;&#10;Il contenuto generato dall'IA potrebbe non essere corretto.">
              <a:extLst>
                <a:ext uri="{FF2B5EF4-FFF2-40B4-BE49-F238E27FC236}">
                  <a16:creationId xmlns:a16="http://schemas.microsoft.com/office/drawing/2014/main" id="{33A8EEB9-1F75-69F4-B919-FAD1703E12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8245" y="1936271"/>
              <a:ext cx="596966" cy="1854404"/>
            </a:xfrm>
            <a:prstGeom prst="rect">
              <a:avLst/>
            </a:prstGeom>
          </p:spPr>
        </p:pic>
      </p:grpSp>
      <p:sp>
        <p:nvSpPr>
          <p:cNvPr id="3" name="object 4">
            <a:extLst>
              <a:ext uri="{FF2B5EF4-FFF2-40B4-BE49-F238E27FC236}">
                <a16:creationId xmlns:a16="http://schemas.microsoft.com/office/drawing/2014/main" id="{0FCC0253-D9C4-FA4F-BFD7-C09AE12659E5}"/>
              </a:ext>
            </a:extLst>
          </p:cNvPr>
          <p:cNvSpPr txBox="1"/>
          <p:nvPr/>
        </p:nvSpPr>
        <p:spPr>
          <a:xfrm>
            <a:off x="5775676" y="784255"/>
            <a:ext cx="2067661" cy="289823"/>
          </a:xfrm>
          <a:prstGeom prst="rect">
            <a:avLst/>
          </a:prstGeom>
        </p:spPr>
        <p:txBody>
          <a:bodyPr vert="horz" wrap="square" lIns="0" tIns="12700" rIns="0" bIns="0" rtlCol="0">
            <a:spAutoFit/>
          </a:bodyPr>
          <a:lstStyle/>
          <a:p>
            <a:pPr algn="ctr"/>
            <a:r>
              <a:rPr lang="en-GB" sz="900" noProof="0" dirty="0">
                <a:effectLst/>
              </a:rPr>
              <a:t>Discuss impact of digital technologies on workers’ health and safety</a:t>
            </a:r>
          </a:p>
        </p:txBody>
      </p:sp>
      <p:sp>
        <p:nvSpPr>
          <p:cNvPr id="4" name="object 5">
            <a:extLst>
              <a:ext uri="{FF2B5EF4-FFF2-40B4-BE49-F238E27FC236}">
                <a16:creationId xmlns:a16="http://schemas.microsoft.com/office/drawing/2014/main" id="{133F21E0-CCB8-CAB1-3216-F58C534D9C8D}"/>
              </a:ext>
            </a:extLst>
          </p:cNvPr>
          <p:cNvSpPr txBox="1"/>
          <p:nvPr/>
        </p:nvSpPr>
        <p:spPr>
          <a:xfrm>
            <a:off x="5013440" y="4515966"/>
            <a:ext cx="3951048" cy="120546"/>
          </a:xfrm>
          <a:prstGeom prst="rect">
            <a:avLst/>
          </a:prstGeom>
        </p:spPr>
        <p:txBody>
          <a:bodyPr vert="horz" wrap="square" lIns="0" tIns="12700" rIns="0" bIns="0" rtlCol="0">
            <a:spAutoFit/>
          </a:bodyPr>
          <a:lstStyle/>
          <a:p>
            <a:pPr marL="12700">
              <a:lnSpc>
                <a:spcPct val="100000"/>
              </a:lnSpc>
              <a:spcBef>
                <a:spcPts val="100"/>
              </a:spcBef>
            </a:pPr>
            <a:r>
              <a:rPr lang="en-GB" sz="700" i="1" noProof="0" dirty="0">
                <a:latin typeface="Arial"/>
                <a:cs typeface="Arial"/>
              </a:rPr>
              <a:t>Base: asked to establishments in the EU-27 reporting the use of at least one digital technology</a:t>
            </a:r>
          </a:p>
        </p:txBody>
      </p:sp>
    </p:spTree>
    <p:extLst>
      <p:ext uri="{BB962C8B-B14F-4D97-AF65-F5344CB8AC3E}">
        <p14:creationId xmlns:p14="http://schemas.microsoft.com/office/powerpoint/2010/main" val="42559398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650483-F8C8-B000-C88C-5A8E86F9F2E9}"/>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55BF748F-74F7-9699-860A-B1C3A61D825B}"/>
              </a:ext>
            </a:extLst>
          </p:cNvPr>
          <p:cNvSpPr>
            <a:spLocks noGrp="1"/>
          </p:cNvSpPr>
          <p:nvPr>
            <p:ph type="title"/>
          </p:nvPr>
        </p:nvSpPr>
        <p:spPr>
          <a:xfrm>
            <a:off x="450001" y="135000"/>
            <a:ext cx="8082439" cy="367200"/>
          </a:xfrm>
        </p:spPr>
        <p:txBody>
          <a:bodyPr/>
          <a:lstStyle/>
          <a:p>
            <a:r>
              <a:rPr lang="en-GB" spc="-10" noProof="0" dirty="0"/>
              <a:t>Risk</a:t>
            </a:r>
            <a:r>
              <a:rPr lang="en-GB" spc="-60" noProof="0" dirty="0"/>
              <a:t> </a:t>
            </a:r>
            <a:r>
              <a:rPr lang="en-GB" spc="-20" noProof="0" dirty="0"/>
              <a:t>factors</a:t>
            </a:r>
            <a:r>
              <a:rPr lang="en-GB" spc="-55" noProof="0" dirty="0"/>
              <a:t> </a:t>
            </a:r>
            <a:r>
              <a:rPr lang="en-GB" spc="-10" noProof="0" dirty="0"/>
              <a:t>linked</a:t>
            </a:r>
            <a:r>
              <a:rPr lang="en-GB" spc="-55" noProof="0" dirty="0"/>
              <a:t> </a:t>
            </a:r>
            <a:r>
              <a:rPr lang="en-GB" noProof="0" dirty="0"/>
              <a:t>to</a:t>
            </a:r>
            <a:r>
              <a:rPr lang="en-GB" spc="-55" noProof="0" dirty="0"/>
              <a:t> </a:t>
            </a:r>
            <a:r>
              <a:rPr lang="en-GB" noProof="0" dirty="0"/>
              <a:t>the</a:t>
            </a:r>
            <a:r>
              <a:rPr lang="en-GB" spc="-60" noProof="0" dirty="0"/>
              <a:t> </a:t>
            </a:r>
            <a:r>
              <a:rPr lang="en-GB" noProof="0" dirty="0"/>
              <a:t>use</a:t>
            </a:r>
            <a:r>
              <a:rPr lang="en-GB" spc="-55" noProof="0" dirty="0"/>
              <a:t> </a:t>
            </a:r>
            <a:r>
              <a:rPr lang="en-GB" noProof="0" dirty="0"/>
              <a:t>of</a:t>
            </a:r>
            <a:r>
              <a:rPr lang="en-GB" spc="-55" noProof="0" dirty="0"/>
              <a:t> </a:t>
            </a:r>
            <a:r>
              <a:rPr lang="en-GB" spc="-10" noProof="0" dirty="0"/>
              <a:t>digital</a:t>
            </a:r>
            <a:r>
              <a:rPr lang="en-GB" spc="-55" noProof="0" dirty="0"/>
              <a:t> </a:t>
            </a:r>
            <a:r>
              <a:rPr lang="en-GB" spc="-20" noProof="0" dirty="0"/>
              <a:t>technologies</a:t>
            </a:r>
            <a:r>
              <a:rPr lang="en-GB" spc="-55" noProof="0" dirty="0"/>
              <a:t> </a:t>
            </a:r>
            <a:r>
              <a:rPr lang="en-GB" noProof="0" dirty="0"/>
              <a:t>at</a:t>
            </a:r>
            <a:r>
              <a:rPr lang="en-GB" spc="-60" noProof="0" dirty="0"/>
              <a:t> </a:t>
            </a:r>
            <a:r>
              <a:rPr lang="en-GB" spc="-20" noProof="0" dirty="0"/>
              <a:t>work </a:t>
            </a:r>
            <a:br>
              <a:rPr lang="en-GB" spc="-20" noProof="0" dirty="0"/>
            </a:br>
            <a:r>
              <a:rPr lang="en-GB" sz="1600" spc="-10" dirty="0"/>
              <a:t>% share of</a:t>
            </a:r>
            <a:r>
              <a:rPr lang="en-GB" sz="1600" spc="-60" noProof="0" dirty="0"/>
              <a:t> </a:t>
            </a:r>
            <a:r>
              <a:rPr lang="en-GB" sz="1600" spc="-10" noProof="0" dirty="0"/>
              <a:t>workplaces,</a:t>
            </a:r>
            <a:r>
              <a:rPr lang="en-GB" sz="1600" spc="-60" noProof="0" dirty="0"/>
              <a:t> </a:t>
            </a:r>
            <a:r>
              <a:rPr lang="en-GB" sz="1600" spc="-30" noProof="0" dirty="0"/>
              <a:t>EU-</a:t>
            </a:r>
            <a:r>
              <a:rPr lang="en-GB" sz="1600" spc="-25" noProof="0" dirty="0"/>
              <a:t>27 (2024)</a:t>
            </a:r>
            <a:endParaRPr lang="en-GB" sz="1600" noProof="0" dirty="0"/>
          </a:p>
        </p:txBody>
      </p:sp>
      <p:sp>
        <p:nvSpPr>
          <p:cNvPr id="43" name="object 3">
            <a:extLst>
              <a:ext uri="{FF2B5EF4-FFF2-40B4-BE49-F238E27FC236}">
                <a16:creationId xmlns:a16="http://schemas.microsoft.com/office/drawing/2014/main" id="{E6CCE380-9C76-785F-4334-8EC00331CB28}"/>
              </a:ext>
            </a:extLst>
          </p:cNvPr>
          <p:cNvSpPr txBox="1"/>
          <p:nvPr/>
        </p:nvSpPr>
        <p:spPr>
          <a:xfrm>
            <a:off x="431782" y="856804"/>
            <a:ext cx="7812626" cy="453183"/>
          </a:xfrm>
          <a:prstGeom prst="rect">
            <a:avLst/>
          </a:prstGeom>
        </p:spPr>
        <p:txBody>
          <a:bodyPr vert="horz" wrap="square" lIns="90000" tIns="72000" rIns="90000" bIns="72000" rtlCol="0">
            <a:spAutoFit/>
          </a:bodyPr>
          <a:lstStyle/>
          <a:p>
            <a:pPr marL="12700" marR="5080">
              <a:lnSpc>
                <a:spcPct val="100000"/>
              </a:lnSpc>
              <a:spcBef>
                <a:spcPts val="100"/>
              </a:spcBef>
            </a:pPr>
            <a:r>
              <a:rPr lang="en-GB" sz="1000" noProof="0" dirty="0">
                <a:latin typeface="Arial"/>
                <a:cs typeface="Arial"/>
              </a:rPr>
              <a:t>Prolonged</a:t>
            </a:r>
            <a:r>
              <a:rPr lang="en-GB" sz="1000" spc="175" noProof="0" dirty="0">
                <a:latin typeface="Arial"/>
                <a:cs typeface="Arial"/>
              </a:rPr>
              <a:t> </a:t>
            </a:r>
            <a:r>
              <a:rPr lang="en-GB" sz="1000" noProof="0" dirty="0">
                <a:latin typeface="Arial"/>
                <a:cs typeface="Arial"/>
              </a:rPr>
              <a:t>sitting</a:t>
            </a:r>
            <a:r>
              <a:rPr lang="en-GB" sz="1000" spc="175" noProof="0" dirty="0">
                <a:latin typeface="Arial"/>
                <a:cs typeface="Arial"/>
              </a:rPr>
              <a:t> </a:t>
            </a:r>
            <a:r>
              <a:rPr lang="en-GB" sz="1000" noProof="0" dirty="0">
                <a:latin typeface="Arial"/>
                <a:cs typeface="Arial"/>
              </a:rPr>
              <a:t>and</a:t>
            </a:r>
            <a:r>
              <a:rPr lang="en-GB" sz="1000" spc="180" noProof="0" dirty="0">
                <a:latin typeface="Arial"/>
                <a:cs typeface="Arial"/>
              </a:rPr>
              <a:t> </a:t>
            </a:r>
            <a:r>
              <a:rPr lang="en-GB" sz="1000" noProof="0" dirty="0">
                <a:latin typeface="Arial"/>
                <a:cs typeface="Arial"/>
              </a:rPr>
              <a:t>repetitive</a:t>
            </a:r>
            <a:r>
              <a:rPr lang="en-GB" sz="1000" spc="175" noProof="0" dirty="0">
                <a:latin typeface="Arial"/>
                <a:cs typeface="Arial"/>
              </a:rPr>
              <a:t> </a:t>
            </a:r>
            <a:r>
              <a:rPr lang="en-GB" sz="1000" noProof="0" dirty="0">
                <a:latin typeface="Arial"/>
                <a:cs typeface="Arial"/>
              </a:rPr>
              <a:t>movements</a:t>
            </a:r>
            <a:r>
              <a:rPr lang="en-GB" sz="1000" spc="175" noProof="0" dirty="0">
                <a:latin typeface="Arial"/>
                <a:cs typeface="Arial"/>
              </a:rPr>
              <a:t> </a:t>
            </a:r>
            <a:r>
              <a:rPr lang="en-GB" sz="1000" noProof="0" dirty="0">
                <a:latin typeface="Arial"/>
                <a:cs typeface="Arial"/>
              </a:rPr>
              <a:t>are</a:t>
            </a:r>
            <a:r>
              <a:rPr lang="en-GB" sz="1000" spc="180" noProof="0" dirty="0">
                <a:latin typeface="Arial"/>
                <a:cs typeface="Arial"/>
              </a:rPr>
              <a:t> </a:t>
            </a:r>
            <a:r>
              <a:rPr lang="en-GB" sz="1000" noProof="0" dirty="0">
                <a:latin typeface="Arial"/>
                <a:cs typeface="Arial"/>
              </a:rPr>
              <a:t>the</a:t>
            </a:r>
            <a:r>
              <a:rPr lang="en-GB" sz="1000" spc="175" noProof="0" dirty="0">
                <a:latin typeface="Arial"/>
                <a:cs typeface="Arial"/>
              </a:rPr>
              <a:t> </a:t>
            </a:r>
            <a:r>
              <a:rPr lang="en-GB" sz="1000" noProof="0" dirty="0">
                <a:latin typeface="Arial"/>
                <a:cs typeface="Arial"/>
              </a:rPr>
              <a:t>risks</a:t>
            </a:r>
            <a:r>
              <a:rPr lang="en-GB" sz="1000" spc="175" noProof="0" dirty="0">
                <a:latin typeface="Arial"/>
                <a:cs typeface="Arial"/>
              </a:rPr>
              <a:t> </a:t>
            </a:r>
            <a:r>
              <a:rPr lang="en-GB" sz="1000" noProof="0" dirty="0">
                <a:latin typeface="Arial"/>
                <a:cs typeface="Arial"/>
              </a:rPr>
              <a:t>most</a:t>
            </a:r>
            <a:r>
              <a:rPr lang="en-GB" sz="1000" spc="180" noProof="0" dirty="0">
                <a:latin typeface="Arial"/>
                <a:cs typeface="Arial"/>
              </a:rPr>
              <a:t> </a:t>
            </a:r>
            <a:r>
              <a:rPr lang="en-GB" sz="1000" noProof="0" dirty="0">
                <a:latin typeface="Arial"/>
                <a:cs typeface="Arial"/>
              </a:rPr>
              <a:t>commonly</a:t>
            </a:r>
            <a:r>
              <a:rPr lang="en-GB" sz="1000" spc="175" noProof="0" dirty="0">
                <a:latin typeface="Arial"/>
                <a:cs typeface="Arial"/>
              </a:rPr>
              <a:t> </a:t>
            </a:r>
            <a:r>
              <a:rPr lang="en-GB" sz="1000" noProof="0" dirty="0">
                <a:latin typeface="Arial"/>
                <a:cs typeface="Arial"/>
              </a:rPr>
              <a:t>associated</a:t>
            </a:r>
            <a:r>
              <a:rPr lang="en-GB" sz="1000" spc="180" noProof="0" dirty="0">
                <a:latin typeface="Arial"/>
                <a:cs typeface="Arial"/>
              </a:rPr>
              <a:t> </a:t>
            </a:r>
            <a:r>
              <a:rPr lang="en-GB" sz="1000" noProof="0" dirty="0">
                <a:latin typeface="Arial"/>
                <a:cs typeface="Arial"/>
              </a:rPr>
              <a:t>with</a:t>
            </a:r>
            <a:r>
              <a:rPr lang="en-GB" sz="1000" spc="175" noProof="0" dirty="0">
                <a:latin typeface="Arial"/>
                <a:cs typeface="Arial"/>
              </a:rPr>
              <a:t> </a:t>
            </a:r>
            <a:r>
              <a:rPr lang="en-GB" sz="1000" noProof="0" dirty="0">
                <a:latin typeface="Arial"/>
                <a:cs typeface="Arial"/>
              </a:rPr>
              <a:t>the</a:t>
            </a:r>
            <a:r>
              <a:rPr lang="en-GB" sz="1000" spc="175" noProof="0" dirty="0">
                <a:latin typeface="Arial"/>
                <a:cs typeface="Arial"/>
              </a:rPr>
              <a:t> </a:t>
            </a:r>
            <a:r>
              <a:rPr lang="en-GB" sz="1000" noProof="0" dirty="0">
                <a:latin typeface="Arial"/>
                <a:cs typeface="Arial"/>
              </a:rPr>
              <a:t>use</a:t>
            </a:r>
            <a:r>
              <a:rPr lang="en-GB" sz="1000" spc="180" noProof="0" dirty="0">
                <a:latin typeface="Arial"/>
                <a:cs typeface="Arial"/>
              </a:rPr>
              <a:t> </a:t>
            </a:r>
            <a:r>
              <a:rPr lang="en-GB" sz="1000" noProof="0" dirty="0">
                <a:latin typeface="Arial"/>
                <a:cs typeface="Arial"/>
              </a:rPr>
              <a:t>of</a:t>
            </a:r>
            <a:r>
              <a:rPr lang="en-GB" sz="1000" spc="175" noProof="0" dirty="0">
                <a:latin typeface="Arial"/>
                <a:cs typeface="Arial"/>
              </a:rPr>
              <a:t> </a:t>
            </a:r>
            <a:r>
              <a:rPr lang="en-GB" sz="1000" noProof="0" dirty="0">
                <a:latin typeface="Arial"/>
                <a:cs typeface="Arial"/>
              </a:rPr>
              <a:t>digital</a:t>
            </a:r>
            <a:r>
              <a:rPr lang="en-GB" sz="1000" spc="175" noProof="0" dirty="0">
                <a:latin typeface="Arial"/>
                <a:cs typeface="Arial"/>
              </a:rPr>
              <a:t> </a:t>
            </a:r>
            <a:r>
              <a:rPr lang="en-GB" sz="1000" noProof="0" dirty="0">
                <a:latin typeface="Arial"/>
                <a:cs typeface="Arial"/>
              </a:rPr>
              <a:t>technologies.</a:t>
            </a:r>
            <a:r>
              <a:rPr lang="en-GB" sz="1000" spc="180" noProof="0" dirty="0">
                <a:latin typeface="Arial"/>
                <a:cs typeface="Arial"/>
              </a:rPr>
              <a:t> </a:t>
            </a:r>
            <a:r>
              <a:rPr lang="en-GB" sz="1000" spc="-25" noProof="0" dirty="0">
                <a:latin typeface="Arial"/>
                <a:cs typeface="Arial"/>
              </a:rPr>
              <a:t>But </a:t>
            </a:r>
            <a:r>
              <a:rPr lang="en-GB" sz="1000" noProof="0" dirty="0">
                <a:latin typeface="Arial"/>
                <a:cs typeface="Arial"/>
              </a:rPr>
              <a:t>psychosocial</a:t>
            </a:r>
            <a:r>
              <a:rPr lang="en-GB" sz="1000" spc="-20" noProof="0" dirty="0">
                <a:latin typeface="Arial"/>
                <a:cs typeface="Arial"/>
              </a:rPr>
              <a:t> </a:t>
            </a:r>
            <a:r>
              <a:rPr lang="en-GB" sz="1000" noProof="0" dirty="0">
                <a:latin typeface="Arial"/>
                <a:cs typeface="Arial"/>
              </a:rPr>
              <a:t>risks,</a:t>
            </a:r>
            <a:r>
              <a:rPr lang="en-GB" sz="1000" spc="-20" noProof="0" dirty="0">
                <a:latin typeface="Arial"/>
                <a:cs typeface="Arial"/>
              </a:rPr>
              <a:t> </a:t>
            </a:r>
            <a:r>
              <a:rPr lang="en-GB" sz="1000" noProof="0" dirty="0">
                <a:latin typeface="Arial"/>
                <a:cs typeface="Arial"/>
              </a:rPr>
              <a:t>like</a:t>
            </a:r>
            <a:r>
              <a:rPr lang="en-GB" sz="1000" spc="-20" noProof="0" dirty="0">
                <a:latin typeface="Arial"/>
                <a:cs typeface="Arial"/>
              </a:rPr>
              <a:t> </a:t>
            </a:r>
            <a:r>
              <a:rPr lang="en-GB" sz="1000" noProof="0" dirty="0">
                <a:latin typeface="Arial"/>
                <a:cs typeface="Arial"/>
              </a:rPr>
              <a:t>increased</a:t>
            </a:r>
            <a:r>
              <a:rPr lang="en-GB" sz="1000" spc="-20" noProof="0" dirty="0">
                <a:latin typeface="Arial"/>
                <a:cs typeface="Arial"/>
              </a:rPr>
              <a:t> </a:t>
            </a:r>
            <a:r>
              <a:rPr lang="en-GB" sz="1000" noProof="0" dirty="0">
                <a:latin typeface="Arial"/>
                <a:cs typeface="Arial"/>
              </a:rPr>
              <a:t>work</a:t>
            </a:r>
            <a:r>
              <a:rPr lang="en-GB" sz="1000" spc="-20" noProof="0" dirty="0">
                <a:latin typeface="Arial"/>
                <a:cs typeface="Arial"/>
              </a:rPr>
              <a:t> </a:t>
            </a:r>
            <a:r>
              <a:rPr lang="en-GB" sz="1000" noProof="0" dirty="0">
                <a:latin typeface="Arial"/>
                <a:cs typeface="Arial"/>
              </a:rPr>
              <a:t>intensity</a:t>
            </a:r>
            <a:r>
              <a:rPr lang="en-GB" sz="1000" spc="-20" noProof="0" dirty="0">
                <a:latin typeface="Arial"/>
                <a:cs typeface="Arial"/>
              </a:rPr>
              <a:t> </a:t>
            </a:r>
            <a:r>
              <a:rPr lang="en-GB" sz="1000" noProof="0" dirty="0">
                <a:latin typeface="Arial"/>
                <a:cs typeface="Arial"/>
              </a:rPr>
              <a:t>and</a:t>
            </a:r>
            <a:r>
              <a:rPr lang="en-GB" sz="1000" spc="-20" noProof="0" dirty="0">
                <a:latin typeface="Arial"/>
                <a:cs typeface="Arial"/>
              </a:rPr>
              <a:t> </a:t>
            </a:r>
            <a:r>
              <a:rPr lang="en-GB" sz="1000" noProof="0" dirty="0">
                <a:latin typeface="Arial"/>
                <a:cs typeface="Arial"/>
              </a:rPr>
              <a:t>information</a:t>
            </a:r>
            <a:r>
              <a:rPr lang="en-GB" sz="1000" spc="-20" noProof="0" dirty="0">
                <a:latin typeface="Arial"/>
                <a:cs typeface="Arial"/>
              </a:rPr>
              <a:t> </a:t>
            </a:r>
            <a:r>
              <a:rPr lang="en-GB" sz="1000" noProof="0" dirty="0">
                <a:latin typeface="Arial"/>
                <a:cs typeface="Arial"/>
              </a:rPr>
              <a:t>overload,</a:t>
            </a:r>
            <a:r>
              <a:rPr lang="en-GB" sz="1000" spc="-20" noProof="0" dirty="0">
                <a:latin typeface="Arial"/>
                <a:cs typeface="Arial"/>
              </a:rPr>
              <a:t> </a:t>
            </a:r>
            <a:r>
              <a:rPr lang="en-GB" sz="1000" noProof="0" dirty="0">
                <a:latin typeface="Arial"/>
                <a:cs typeface="Arial"/>
              </a:rPr>
              <a:t>are</a:t>
            </a:r>
            <a:r>
              <a:rPr lang="en-GB" sz="1000" spc="-20" noProof="0" dirty="0">
                <a:latin typeface="Arial"/>
                <a:cs typeface="Arial"/>
              </a:rPr>
              <a:t> </a:t>
            </a:r>
            <a:r>
              <a:rPr lang="en-GB" sz="1000" noProof="0" dirty="0">
                <a:latin typeface="Arial"/>
                <a:cs typeface="Arial"/>
              </a:rPr>
              <a:t>also</a:t>
            </a:r>
            <a:r>
              <a:rPr lang="en-GB" sz="1000" spc="-15" noProof="0" dirty="0">
                <a:latin typeface="Arial"/>
                <a:cs typeface="Arial"/>
              </a:rPr>
              <a:t> </a:t>
            </a:r>
            <a:r>
              <a:rPr lang="en-GB" sz="1000" noProof="0" dirty="0">
                <a:latin typeface="Arial"/>
                <a:cs typeface="Arial"/>
              </a:rPr>
              <a:t>commonly</a:t>
            </a:r>
            <a:r>
              <a:rPr lang="en-GB" sz="1000" spc="-20" noProof="0" dirty="0">
                <a:latin typeface="Arial"/>
                <a:cs typeface="Arial"/>
              </a:rPr>
              <a:t> </a:t>
            </a:r>
            <a:r>
              <a:rPr lang="en-GB" sz="1000" noProof="0" dirty="0">
                <a:latin typeface="Arial"/>
                <a:cs typeface="Arial"/>
              </a:rPr>
              <a:t>reported</a:t>
            </a:r>
            <a:r>
              <a:rPr lang="en-GB" sz="1000" spc="-20" noProof="0" dirty="0">
                <a:latin typeface="Arial"/>
                <a:cs typeface="Arial"/>
              </a:rPr>
              <a:t> </a:t>
            </a:r>
            <a:r>
              <a:rPr lang="en-GB" sz="1000" noProof="0" dirty="0">
                <a:latin typeface="Arial"/>
                <a:cs typeface="Arial"/>
              </a:rPr>
              <a:t>by</a:t>
            </a:r>
            <a:r>
              <a:rPr lang="en-GB" sz="1000" spc="-20" noProof="0" dirty="0">
                <a:latin typeface="Arial"/>
                <a:cs typeface="Arial"/>
              </a:rPr>
              <a:t> </a:t>
            </a:r>
            <a:r>
              <a:rPr lang="en-GB" sz="1000" noProof="0" dirty="0">
                <a:latin typeface="Arial"/>
                <a:cs typeface="Arial"/>
              </a:rPr>
              <a:t>European</a:t>
            </a:r>
            <a:r>
              <a:rPr lang="en-GB" sz="1000" spc="-20" noProof="0" dirty="0">
                <a:latin typeface="Arial"/>
                <a:cs typeface="Arial"/>
              </a:rPr>
              <a:t> </a:t>
            </a:r>
            <a:r>
              <a:rPr lang="en-GB" sz="1000" spc="-10" noProof="0" dirty="0">
                <a:latin typeface="Arial"/>
                <a:cs typeface="Arial"/>
              </a:rPr>
              <a:t>workplaces.</a:t>
            </a:r>
            <a:endParaRPr lang="en-GB" sz="1000" noProof="0" dirty="0">
              <a:latin typeface="Arial"/>
              <a:cs typeface="Arial"/>
            </a:endParaRPr>
          </a:p>
        </p:txBody>
      </p:sp>
      <p:sp>
        <p:nvSpPr>
          <p:cNvPr id="4" name="object 5">
            <a:extLst>
              <a:ext uri="{FF2B5EF4-FFF2-40B4-BE49-F238E27FC236}">
                <a16:creationId xmlns:a16="http://schemas.microsoft.com/office/drawing/2014/main" id="{F892CBA0-5D65-C205-ECE4-3859AD94C62A}"/>
              </a:ext>
            </a:extLst>
          </p:cNvPr>
          <p:cNvSpPr txBox="1"/>
          <p:nvPr/>
        </p:nvSpPr>
        <p:spPr>
          <a:xfrm>
            <a:off x="435320" y="4452039"/>
            <a:ext cx="4875204" cy="120546"/>
          </a:xfrm>
          <a:prstGeom prst="rect">
            <a:avLst/>
          </a:prstGeom>
        </p:spPr>
        <p:txBody>
          <a:bodyPr vert="horz" wrap="square" lIns="0" tIns="12700" rIns="0" bIns="0" rtlCol="0">
            <a:spAutoFit/>
          </a:bodyPr>
          <a:lstStyle/>
          <a:p>
            <a:pPr marL="12700">
              <a:lnSpc>
                <a:spcPct val="100000"/>
              </a:lnSpc>
              <a:spcBef>
                <a:spcPts val="100"/>
              </a:spcBef>
            </a:pPr>
            <a:r>
              <a:rPr lang="en-GB" sz="700" i="1" noProof="0" dirty="0">
                <a:latin typeface="Arial"/>
                <a:cs typeface="Arial"/>
              </a:rPr>
              <a:t>Base: asked to establishments in the EU-27 reporting the use of at least one digital technology.</a:t>
            </a:r>
          </a:p>
        </p:txBody>
      </p:sp>
      <p:pic>
        <p:nvPicPr>
          <p:cNvPr id="44" name="object 64">
            <a:extLst>
              <a:ext uri="{FF2B5EF4-FFF2-40B4-BE49-F238E27FC236}">
                <a16:creationId xmlns:a16="http://schemas.microsoft.com/office/drawing/2014/main" id="{22696C39-5BA0-1FB1-2BBD-0C70883B0A97}"/>
              </a:ext>
            </a:extLst>
          </p:cNvPr>
          <p:cNvPicPr/>
          <p:nvPr/>
        </p:nvPicPr>
        <p:blipFill>
          <a:blip r:embed="rId2" cstate="print"/>
          <a:stretch>
            <a:fillRect/>
          </a:stretch>
        </p:blipFill>
        <p:spPr>
          <a:xfrm>
            <a:off x="1651178" y="1364768"/>
            <a:ext cx="308877" cy="2749130"/>
          </a:xfrm>
          <a:prstGeom prst="rect">
            <a:avLst/>
          </a:prstGeom>
        </p:spPr>
      </p:pic>
      <p:grpSp>
        <p:nvGrpSpPr>
          <p:cNvPr id="10" name="Gruppo 9">
            <a:extLst>
              <a:ext uri="{FF2B5EF4-FFF2-40B4-BE49-F238E27FC236}">
                <a16:creationId xmlns:a16="http://schemas.microsoft.com/office/drawing/2014/main" id="{A19F8AA1-CCD8-7CB0-F85F-B2BADE0940FE}"/>
              </a:ext>
            </a:extLst>
          </p:cNvPr>
          <p:cNvGrpSpPr/>
          <p:nvPr/>
        </p:nvGrpSpPr>
        <p:grpSpPr>
          <a:xfrm>
            <a:off x="474426" y="1519220"/>
            <a:ext cx="7481950" cy="2667750"/>
            <a:chOff x="474426" y="1519220"/>
            <a:chExt cx="7481950" cy="2667750"/>
          </a:xfrm>
        </p:grpSpPr>
        <p:sp>
          <p:nvSpPr>
            <p:cNvPr id="13" name="object 21">
              <a:extLst>
                <a:ext uri="{FF2B5EF4-FFF2-40B4-BE49-F238E27FC236}">
                  <a16:creationId xmlns:a16="http://schemas.microsoft.com/office/drawing/2014/main" id="{92033B5C-479D-79C1-D1BF-AF8A1DDBEC75}"/>
                </a:ext>
              </a:extLst>
            </p:cNvPr>
            <p:cNvSpPr txBox="1"/>
            <p:nvPr/>
          </p:nvSpPr>
          <p:spPr>
            <a:xfrm>
              <a:off x="4053796" y="4070148"/>
              <a:ext cx="132396" cy="105157"/>
            </a:xfrm>
            <a:prstGeom prst="rect">
              <a:avLst/>
            </a:prstGeom>
          </p:spPr>
          <p:txBody>
            <a:bodyPr vert="horz" wrap="square" lIns="0" tIns="12700" rIns="0" bIns="0" rtlCol="0">
              <a:spAutoFit/>
            </a:bodyPr>
            <a:lstStyle/>
            <a:p>
              <a:pPr marL="12700">
                <a:lnSpc>
                  <a:spcPct val="100000"/>
                </a:lnSpc>
                <a:spcBef>
                  <a:spcPts val="100"/>
                </a:spcBef>
              </a:pPr>
              <a:r>
                <a:rPr lang="en-GB" sz="600" spc="-25" noProof="0" dirty="0">
                  <a:solidFill>
                    <a:srgbClr val="666666"/>
                  </a:solidFill>
                  <a:latin typeface="Arial"/>
                  <a:cs typeface="Arial"/>
                </a:rPr>
                <a:t>40</a:t>
              </a:r>
              <a:endParaRPr lang="en-GB" sz="600" noProof="0" dirty="0">
                <a:latin typeface="Arial"/>
                <a:cs typeface="Arial"/>
              </a:endParaRPr>
            </a:p>
          </p:txBody>
        </p:sp>
        <p:sp>
          <p:nvSpPr>
            <p:cNvPr id="15" name="object 25">
              <a:extLst>
                <a:ext uri="{FF2B5EF4-FFF2-40B4-BE49-F238E27FC236}">
                  <a16:creationId xmlns:a16="http://schemas.microsoft.com/office/drawing/2014/main" id="{71EF4CA8-C897-CA72-BC22-8975899D162F}"/>
                </a:ext>
              </a:extLst>
            </p:cNvPr>
            <p:cNvSpPr txBox="1"/>
            <p:nvPr/>
          </p:nvSpPr>
          <p:spPr>
            <a:xfrm>
              <a:off x="2809108" y="4070131"/>
              <a:ext cx="132396" cy="105157"/>
            </a:xfrm>
            <a:prstGeom prst="rect">
              <a:avLst/>
            </a:prstGeom>
          </p:spPr>
          <p:txBody>
            <a:bodyPr vert="horz" wrap="square" lIns="0" tIns="12700" rIns="0" bIns="0" rtlCol="0">
              <a:spAutoFit/>
            </a:bodyPr>
            <a:lstStyle/>
            <a:p>
              <a:pPr marL="12700">
                <a:lnSpc>
                  <a:spcPct val="100000"/>
                </a:lnSpc>
                <a:spcBef>
                  <a:spcPts val="100"/>
                </a:spcBef>
              </a:pPr>
              <a:r>
                <a:rPr lang="en-GB" sz="600" spc="-25" noProof="0" dirty="0">
                  <a:solidFill>
                    <a:srgbClr val="666666"/>
                  </a:solidFill>
                  <a:latin typeface="Arial"/>
                  <a:cs typeface="Arial"/>
                </a:rPr>
                <a:t>20</a:t>
              </a:r>
              <a:endParaRPr lang="en-GB" sz="600" noProof="0" dirty="0">
                <a:latin typeface="Arial"/>
                <a:cs typeface="Arial"/>
              </a:endParaRPr>
            </a:p>
          </p:txBody>
        </p:sp>
        <p:sp>
          <p:nvSpPr>
            <p:cNvPr id="20" name="object 15">
              <a:extLst>
                <a:ext uri="{FF2B5EF4-FFF2-40B4-BE49-F238E27FC236}">
                  <a16:creationId xmlns:a16="http://schemas.microsoft.com/office/drawing/2014/main" id="{6A397F9D-05C2-9E5B-6FE1-F6C0431C282F}"/>
                </a:ext>
              </a:extLst>
            </p:cNvPr>
            <p:cNvSpPr/>
            <p:nvPr/>
          </p:nvSpPr>
          <p:spPr>
            <a:xfrm>
              <a:off x="4112492" y="1710203"/>
              <a:ext cx="0" cy="2337435"/>
            </a:xfrm>
            <a:custGeom>
              <a:avLst/>
              <a:gdLst/>
              <a:ahLst/>
              <a:cxnLst/>
              <a:rect l="l" t="t" r="r" b="b"/>
              <a:pathLst>
                <a:path h="2337435">
                  <a:moveTo>
                    <a:pt x="0" y="0"/>
                  </a:moveTo>
                  <a:lnTo>
                    <a:pt x="0" y="2336807"/>
                  </a:lnTo>
                </a:path>
              </a:pathLst>
            </a:custGeom>
            <a:ln w="6667">
              <a:solidFill>
                <a:srgbClr val="666666"/>
              </a:solidFill>
              <a:prstDash val="dot"/>
            </a:ln>
          </p:spPr>
          <p:txBody>
            <a:bodyPr wrap="square" lIns="0" tIns="0" rIns="0" bIns="0" rtlCol="0"/>
            <a:lstStyle/>
            <a:p>
              <a:endParaRPr lang="en-GB" noProof="0" dirty="0"/>
            </a:p>
          </p:txBody>
        </p:sp>
        <p:sp>
          <p:nvSpPr>
            <p:cNvPr id="42" name="object 15">
              <a:extLst>
                <a:ext uri="{FF2B5EF4-FFF2-40B4-BE49-F238E27FC236}">
                  <a16:creationId xmlns:a16="http://schemas.microsoft.com/office/drawing/2014/main" id="{567ECCF9-84D6-5DAF-2280-61FC30DC0196}"/>
                </a:ext>
              </a:extLst>
            </p:cNvPr>
            <p:cNvSpPr/>
            <p:nvPr/>
          </p:nvSpPr>
          <p:spPr>
            <a:xfrm>
              <a:off x="2875845" y="1710203"/>
              <a:ext cx="0" cy="2337435"/>
            </a:xfrm>
            <a:custGeom>
              <a:avLst/>
              <a:gdLst/>
              <a:ahLst/>
              <a:cxnLst/>
              <a:rect l="l" t="t" r="r" b="b"/>
              <a:pathLst>
                <a:path h="2337435">
                  <a:moveTo>
                    <a:pt x="0" y="0"/>
                  </a:moveTo>
                  <a:lnTo>
                    <a:pt x="0" y="2336807"/>
                  </a:lnTo>
                </a:path>
              </a:pathLst>
            </a:custGeom>
            <a:ln w="6667">
              <a:solidFill>
                <a:srgbClr val="666666"/>
              </a:solidFill>
              <a:prstDash val="dot"/>
            </a:ln>
          </p:spPr>
          <p:txBody>
            <a:bodyPr wrap="square" lIns="0" tIns="0" rIns="0" bIns="0" rtlCol="0"/>
            <a:lstStyle/>
            <a:p>
              <a:endParaRPr lang="en-GB" noProof="0" dirty="0"/>
            </a:p>
          </p:txBody>
        </p:sp>
        <p:sp>
          <p:nvSpPr>
            <p:cNvPr id="21" name="object 43">
              <a:extLst>
                <a:ext uri="{FF2B5EF4-FFF2-40B4-BE49-F238E27FC236}">
                  <a16:creationId xmlns:a16="http://schemas.microsoft.com/office/drawing/2014/main" id="{990EE5F8-2FA5-4A4A-7A39-12CB3E388694}"/>
                </a:ext>
              </a:extLst>
            </p:cNvPr>
            <p:cNvSpPr txBox="1"/>
            <p:nvPr/>
          </p:nvSpPr>
          <p:spPr>
            <a:xfrm>
              <a:off x="633964" y="2077812"/>
              <a:ext cx="851535" cy="120014"/>
            </a:xfrm>
            <a:prstGeom prst="rect">
              <a:avLst/>
            </a:prstGeom>
          </p:spPr>
          <p:txBody>
            <a:bodyPr vert="horz" wrap="square" lIns="0" tIns="15240" rIns="0" bIns="0" rtlCol="0">
              <a:spAutoFit/>
            </a:bodyPr>
            <a:lstStyle/>
            <a:p>
              <a:pPr marL="12700">
                <a:lnSpc>
                  <a:spcPct val="100000"/>
                </a:lnSpc>
                <a:spcBef>
                  <a:spcPts val="120"/>
                </a:spcBef>
              </a:pPr>
              <a:r>
                <a:rPr lang="en-GB" sz="600" noProof="0" dirty="0">
                  <a:latin typeface="Arial"/>
                  <a:cs typeface="Arial"/>
                </a:rPr>
                <a:t>Increased</a:t>
              </a:r>
              <a:r>
                <a:rPr lang="en-GB" sz="600" spc="-30" noProof="0" dirty="0">
                  <a:latin typeface="Arial"/>
                  <a:cs typeface="Arial"/>
                </a:rPr>
                <a:t> </a:t>
              </a:r>
              <a:r>
                <a:rPr lang="en-GB" sz="600" noProof="0" dirty="0">
                  <a:latin typeface="Arial"/>
                  <a:cs typeface="Arial"/>
                </a:rPr>
                <a:t>work</a:t>
              </a:r>
              <a:r>
                <a:rPr lang="en-GB" sz="600" spc="-25" noProof="0" dirty="0">
                  <a:latin typeface="Arial"/>
                  <a:cs typeface="Arial"/>
                </a:rPr>
                <a:t> </a:t>
              </a:r>
              <a:r>
                <a:rPr lang="en-GB" sz="600" spc="-10" noProof="0" dirty="0">
                  <a:latin typeface="Arial"/>
                  <a:cs typeface="Arial"/>
                </a:rPr>
                <a:t>intensity</a:t>
              </a:r>
              <a:endParaRPr lang="en-GB" sz="600" noProof="0" dirty="0">
                <a:latin typeface="Arial"/>
                <a:cs typeface="Arial"/>
              </a:endParaRPr>
            </a:p>
          </p:txBody>
        </p:sp>
        <p:sp>
          <p:nvSpPr>
            <p:cNvPr id="22" name="object 44">
              <a:extLst>
                <a:ext uri="{FF2B5EF4-FFF2-40B4-BE49-F238E27FC236}">
                  <a16:creationId xmlns:a16="http://schemas.microsoft.com/office/drawing/2014/main" id="{5758EB96-9377-5065-0BA2-4BF245822C8B}"/>
                </a:ext>
              </a:extLst>
            </p:cNvPr>
            <p:cNvSpPr txBox="1"/>
            <p:nvPr/>
          </p:nvSpPr>
          <p:spPr>
            <a:xfrm>
              <a:off x="696483" y="1826825"/>
              <a:ext cx="788670" cy="120014"/>
            </a:xfrm>
            <a:prstGeom prst="rect">
              <a:avLst/>
            </a:prstGeom>
          </p:spPr>
          <p:txBody>
            <a:bodyPr vert="horz" wrap="square" lIns="0" tIns="15240" rIns="0" bIns="0" rtlCol="0">
              <a:spAutoFit/>
            </a:bodyPr>
            <a:lstStyle/>
            <a:p>
              <a:pPr marL="12700">
                <a:lnSpc>
                  <a:spcPct val="100000"/>
                </a:lnSpc>
                <a:spcBef>
                  <a:spcPts val="120"/>
                </a:spcBef>
              </a:pPr>
              <a:r>
                <a:rPr lang="en-GB" sz="600" spc="-10" noProof="0" dirty="0">
                  <a:latin typeface="Arial"/>
                  <a:cs typeface="Arial"/>
                </a:rPr>
                <a:t>Repetitive</a:t>
              </a:r>
              <a:r>
                <a:rPr lang="en-GB" sz="600" spc="50" noProof="0" dirty="0">
                  <a:latin typeface="Arial"/>
                  <a:cs typeface="Arial"/>
                </a:rPr>
                <a:t> </a:t>
              </a:r>
              <a:r>
                <a:rPr lang="en-GB" sz="600" spc="-10" noProof="0" dirty="0">
                  <a:latin typeface="Arial"/>
                  <a:cs typeface="Arial"/>
                </a:rPr>
                <a:t>movements</a:t>
              </a:r>
              <a:endParaRPr lang="en-GB" sz="600" noProof="0" dirty="0">
                <a:latin typeface="Arial"/>
                <a:cs typeface="Arial"/>
              </a:endParaRPr>
            </a:p>
          </p:txBody>
        </p:sp>
        <p:sp>
          <p:nvSpPr>
            <p:cNvPr id="23" name="object 45">
              <a:extLst>
                <a:ext uri="{FF2B5EF4-FFF2-40B4-BE49-F238E27FC236}">
                  <a16:creationId xmlns:a16="http://schemas.microsoft.com/office/drawing/2014/main" id="{78A72638-24B5-3AD9-8EC9-3A696CE93664}"/>
                </a:ext>
              </a:extLst>
            </p:cNvPr>
            <p:cNvSpPr txBox="1"/>
            <p:nvPr/>
          </p:nvSpPr>
          <p:spPr>
            <a:xfrm>
              <a:off x="886548" y="1575833"/>
              <a:ext cx="598805" cy="120014"/>
            </a:xfrm>
            <a:prstGeom prst="rect">
              <a:avLst/>
            </a:prstGeom>
          </p:spPr>
          <p:txBody>
            <a:bodyPr vert="horz" wrap="square" lIns="0" tIns="15240" rIns="0" bIns="0" rtlCol="0">
              <a:spAutoFit/>
            </a:bodyPr>
            <a:lstStyle/>
            <a:p>
              <a:pPr marL="12700">
                <a:lnSpc>
                  <a:spcPct val="100000"/>
                </a:lnSpc>
                <a:spcBef>
                  <a:spcPts val="120"/>
                </a:spcBef>
              </a:pPr>
              <a:r>
                <a:rPr lang="en-GB" sz="600" noProof="0" dirty="0">
                  <a:latin typeface="Arial"/>
                  <a:cs typeface="Arial"/>
                </a:rPr>
                <a:t>Prolonged</a:t>
              </a:r>
              <a:r>
                <a:rPr lang="en-GB" sz="600" spc="-35" noProof="0" dirty="0">
                  <a:latin typeface="Arial"/>
                  <a:cs typeface="Arial"/>
                </a:rPr>
                <a:t> </a:t>
              </a:r>
              <a:r>
                <a:rPr lang="en-GB" sz="600" spc="-10" noProof="0" dirty="0">
                  <a:latin typeface="Arial"/>
                  <a:cs typeface="Arial"/>
                </a:rPr>
                <a:t>sitting</a:t>
              </a:r>
              <a:endParaRPr lang="en-GB" sz="600" noProof="0" dirty="0">
                <a:latin typeface="Arial"/>
                <a:cs typeface="Arial"/>
              </a:endParaRPr>
            </a:p>
          </p:txBody>
        </p:sp>
        <p:sp>
          <p:nvSpPr>
            <p:cNvPr id="24" name="object 46">
              <a:extLst>
                <a:ext uri="{FF2B5EF4-FFF2-40B4-BE49-F238E27FC236}">
                  <a16:creationId xmlns:a16="http://schemas.microsoft.com/office/drawing/2014/main" id="{4FC3D745-A47F-CCAE-7965-54EC6EF6DAF4}"/>
                </a:ext>
              </a:extLst>
            </p:cNvPr>
            <p:cNvSpPr txBox="1"/>
            <p:nvPr/>
          </p:nvSpPr>
          <p:spPr>
            <a:xfrm>
              <a:off x="478579" y="2532548"/>
              <a:ext cx="1006475" cy="214629"/>
            </a:xfrm>
            <a:prstGeom prst="rect">
              <a:avLst/>
            </a:prstGeom>
          </p:spPr>
          <p:txBody>
            <a:bodyPr vert="horz" wrap="square" lIns="0" tIns="15240" rIns="0" bIns="0" rtlCol="0">
              <a:spAutoFit/>
            </a:bodyPr>
            <a:lstStyle/>
            <a:p>
              <a:pPr marR="5080" algn="r">
                <a:lnSpc>
                  <a:spcPct val="100000"/>
                </a:lnSpc>
                <a:spcBef>
                  <a:spcPts val="120"/>
                </a:spcBef>
              </a:pPr>
              <a:r>
                <a:rPr lang="en-GB" sz="600" noProof="0" dirty="0">
                  <a:latin typeface="Arial"/>
                  <a:cs typeface="Arial"/>
                </a:rPr>
                <a:t>Blurring</a:t>
              </a:r>
              <a:r>
                <a:rPr lang="en-GB" sz="600" spc="-40" noProof="0" dirty="0">
                  <a:latin typeface="Arial"/>
                  <a:cs typeface="Arial"/>
                </a:rPr>
                <a:t> </a:t>
              </a:r>
              <a:r>
                <a:rPr lang="en-GB" sz="600" noProof="0" dirty="0">
                  <a:latin typeface="Arial"/>
                  <a:cs typeface="Arial"/>
                </a:rPr>
                <a:t>boundaries</a:t>
              </a:r>
              <a:r>
                <a:rPr lang="en-GB" sz="600" spc="-40" noProof="0" dirty="0">
                  <a:latin typeface="Arial"/>
                  <a:cs typeface="Arial"/>
                </a:rPr>
                <a:t> </a:t>
              </a:r>
              <a:r>
                <a:rPr lang="en-GB" sz="600" spc="-10" noProof="0" dirty="0">
                  <a:latin typeface="Arial"/>
                  <a:cs typeface="Arial"/>
                </a:rPr>
                <a:t>between</a:t>
              </a:r>
              <a:endParaRPr lang="en-GB" sz="600" noProof="0" dirty="0">
                <a:latin typeface="Arial"/>
                <a:cs typeface="Arial"/>
              </a:endParaRPr>
            </a:p>
            <a:p>
              <a:pPr marR="5080" algn="r">
                <a:lnSpc>
                  <a:spcPct val="100000"/>
                </a:lnSpc>
                <a:spcBef>
                  <a:spcPts val="25"/>
                </a:spcBef>
              </a:pPr>
              <a:r>
                <a:rPr lang="en-GB" sz="600" noProof="0" dirty="0">
                  <a:latin typeface="Arial"/>
                  <a:cs typeface="Arial"/>
                </a:rPr>
                <a:t>work</a:t>
              </a:r>
              <a:r>
                <a:rPr lang="en-GB" sz="600" spc="-20" noProof="0" dirty="0">
                  <a:latin typeface="Arial"/>
                  <a:cs typeface="Arial"/>
                </a:rPr>
                <a:t> </a:t>
              </a:r>
              <a:r>
                <a:rPr lang="en-GB" sz="600" noProof="0" dirty="0">
                  <a:latin typeface="Arial"/>
                  <a:cs typeface="Arial"/>
                </a:rPr>
                <a:t>and</a:t>
              </a:r>
              <a:r>
                <a:rPr lang="en-GB" sz="600" spc="-20" noProof="0" dirty="0">
                  <a:latin typeface="Arial"/>
                  <a:cs typeface="Arial"/>
                </a:rPr>
                <a:t> </a:t>
              </a:r>
              <a:r>
                <a:rPr lang="en-GB" sz="600" noProof="0" dirty="0">
                  <a:latin typeface="Arial"/>
                  <a:cs typeface="Arial"/>
                </a:rPr>
                <a:t>private</a:t>
              </a:r>
              <a:r>
                <a:rPr lang="en-GB" sz="600" spc="-20" noProof="0" dirty="0">
                  <a:latin typeface="Arial"/>
                  <a:cs typeface="Arial"/>
                </a:rPr>
                <a:t> life</a:t>
              </a:r>
              <a:endParaRPr lang="en-GB" sz="600" noProof="0" dirty="0">
                <a:latin typeface="Arial"/>
                <a:cs typeface="Arial"/>
              </a:endParaRPr>
            </a:p>
          </p:txBody>
        </p:sp>
        <p:sp>
          <p:nvSpPr>
            <p:cNvPr id="25" name="object 47">
              <a:extLst>
                <a:ext uri="{FF2B5EF4-FFF2-40B4-BE49-F238E27FC236}">
                  <a16:creationId xmlns:a16="http://schemas.microsoft.com/office/drawing/2014/main" id="{62E3FFDF-C2AB-E615-6295-54D500AECF55}"/>
                </a:ext>
              </a:extLst>
            </p:cNvPr>
            <p:cNvSpPr txBox="1"/>
            <p:nvPr/>
          </p:nvSpPr>
          <p:spPr>
            <a:xfrm>
              <a:off x="757652" y="2328804"/>
              <a:ext cx="727710" cy="120014"/>
            </a:xfrm>
            <a:prstGeom prst="rect">
              <a:avLst/>
            </a:prstGeom>
          </p:spPr>
          <p:txBody>
            <a:bodyPr vert="horz" wrap="square" lIns="0" tIns="15240" rIns="0" bIns="0" rtlCol="0">
              <a:spAutoFit/>
            </a:bodyPr>
            <a:lstStyle/>
            <a:p>
              <a:pPr marL="12700">
                <a:lnSpc>
                  <a:spcPct val="100000"/>
                </a:lnSpc>
                <a:spcBef>
                  <a:spcPts val="120"/>
                </a:spcBef>
              </a:pPr>
              <a:r>
                <a:rPr lang="en-GB" sz="600" spc="-10" noProof="0" dirty="0">
                  <a:latin typeface="Arial"/>
                  <a:cs typeface="Arial"/>
                </a:rPr>
                <a:t>Information</a:t>
              </a:r>
              <a:r>
                <a:rPr lang="en-GB" sz="600" spc="60" noProof="0" dirty="0">
                  <a:latin typeface="Arial"/>
                  <a:cs typeface="Arial"/>
                </a:rPr>
                <a:t> </a:t>
              </a:r>
              <a:r>
                <a:rPr lang="en-GB" sz="600" spc="-10" noProof="0" dirty="0">
                  <a:latin typeface="Arial"/>
                  <a:cs typeface="Arial"/>
                </a:rPr>
                <a:t>overload</a:t>
              </a:r>
              <a:endParaRPr lang="en-GB" sz="600" noProof="0" dirty="0">
                <a:latin typeface="Arial"/>
                <a:cs typeface="Arial"/>
              </a:endParaRPr>
            </a:p>
          </p:txBody>
        </p:sp>
        <p:sp>
          <p:nvSpPr>
            <p:cNvPr id="26" name="object 48">
              <a:extLst>
                <a:ext uri="{FF2B5EF4-FFF2-40B4-BE49-F238E27FC236}">
                  <a16:creationId xmlns:a16="http://schemas.microsoft.com/office/drawing/2014/main" id="{2541BACA-EFEC-DE1F-78EA-B73D74342C3C}"/>
                </a:ext>
              </a:extLst>
            </p:cNvPr>
            <p:cNvSpPr txBox="1"/>
            <p:nvPr/>
          </p:nvSpPr>
          <p:spPr>
            <a:xfrm>
              <a:off x="474426" y="3034527"/>
              <a:ext cx="1010919" cy="716915"/>
            </a:xfrm>
            <a:prstGeom prst="rect">
              <a:avLst/>
            </a:prstGeom>
          </p:spPr>
          <p:txBody>
            <a:bodyPr vert="horz" wrap="square" lIns="0" tIns="12065" rIns="0" bIns="0" rtlCol="0">
              <a:spAutoFit/>
            </a:bodyPr>
            <a:lstStyle/>
            <a:p>
              <a:pPr marL="343535" marR="5080" indent="-238760">
                <a:lnSpc>
                  <a:spcPct val="103299"/>
                </a:lnSpc>
                <a:spcBef>
                  <a:spcPts val="95"/>
                </a:spcBef>
              </a:pPr>
              <a:r>
                <a:rPr lang="en-GB" sz="600" noProof="0" dirty="0">
                  <a:latin typeface="Arial"/>
                  <a:cs typeface="Arial"/>
                </a:rPr>
                <a:t>Lack</a:t>
              </a:r>
              <a:r>
                <a:rPr lang="en-GB" sz="600" spc="-20" noProof="0" dirty="0">
                  <a:latin typeface="Arial"/>
                  <a:cs typeface="Arial"/>
                </a:rPr>
                <a:t> </a:t>
              </a:r>
              <a:r>
                <a:rPr lang="en-GB" sz="600" noProof="0" dirty="0">
                  <a:latin typeface="Arial"/>
                  <a:cs typeface="Arial"/>
                </a:rPr>
                <a:t>of</a:t>
              </a:r>
              <a:r>
                <a:rPr lang="en-GB" sz="600" spc="-15" noProof="0" dirty="0">
                  <a:latin typeface="Arial"/>
                  <a:cs typeface="Arial"/>
                </a:rPr>
                <a:t> </a:t>
              </a:r>
              <a:r>
                <a:rPr lang="en-GB" sz="600" noProof="0" dirty="0">
                  <a:latin typeface="Arial"/>
                  <a:cs typeface="Arial"/>
                </a:rPr>
                <a:t>ability</a:t>
              </a:r>
              <a:r>
                <a:rPr lang="en-GB" sz="600" spc="-15" noProof="0" dirty="0">
                  <a:latin typeface="Arial"/>
                  <a:cs typeface="Arial"/>
                </a:rPr>
                <a:t> </a:t>
              </a:r>
              <a:r>
                <a:rPr lang="en-GB" sz="600" noProof="0" dirty="0">
                  <a:latin typeface="Arial"/>
                  <a:cs typeface="Arial"/>
                </a:rPr>
                <a:t>to</a:t>
              </a:r>
              <a:r>
                <a:rPr lang="en-GB" sz="600" spc="-15" noProof="0" dirty="0">
                  <a:latin typeface="Arial"/>
                  <a:cs typeface="Arial"/>
                </a:rPr>
                <a:t> </a:t>
              </a:r>
              <a:r>
                <a:rPr lang="en-GB" sz="600" noProof="0" dirty="0">
                  <a:latin typeface="Arial"/>
                  <a:cs typeface="Arial"/>
                </a:rPr>
                <a:t>work</a:t>
              </a:r>
              <a:r>
                <a:rPr lang="en-GB" sz="600" spc="-15" noProof="0" dirty="0">
                  <a:latin typeface="Arial"/>
                  <a:cs typeface="Arial"/>
                </a:rPr>
                <a:t> </a:t>
              </a:r>
              <a:r>
                <a:rPr lang="en-GB" sz="600" spc="-20" noProof="0" dirty="0">
                  <a:latin typeface="Arial"/>
                  <a:cs typeface="Arial"/>
                </a:rPr>
                <a:t>with</a:t>
              </a:r>
              <a:r>
                <a:rPr lang="en-GB" sz="600" spc="500" noProof="0" dirty="0">
                  <a:latin typeface="Arial"/>
                  <a:cs typeface="Arial"/>
                </a:rPr>
                <a:t> </a:t>
              </a:r>
              <a:r>
                <a:rPr lang="en-GB" sz="600" noProof="0" dirty="0">
                  <a:latin typeface="Arial"/>
                  <a:cs typeface="Arial"/>
                </a:rPr>
                <a:t>digital</a:t>
              </a:r>
              <a:r>
                <a:rPr lang="en-GB" sz="600" spc="-40" noProof="0" dirty="0">
                  <a:latin typeface="Arial"/>
                  <a:cs typeface="Arial"/>
                </a:rPr>
                <a:t> </a:t>
              </a:r>
              <a:r>
                <a:rPr lang="en-GB" sz="600" spc="-10" noProof="0" dirty="0">
                  <a:latin typeface="Arial"/>
                  <a:cs typeface="Arial"/>
                </a:rPr>
                <a:t>technologies</a:t>
              </a:r>
              <a:endParaRPr lang="en-GB" sz="600" noProof="0" dirty="0">
                <a:latin typeface="Arial"/>
                <a:cs typeface="Arial"/>
              </a:endParaRPr>
            </a:p>
            <a:p>
              <a:pPr marR="5080" algn="r">
                <a:lnSpc>
                  <a:spcPct val="100000"/>
                </a:lnSpc>
                <a:spcBef>
                  <a:spcPts val="509"/>
                </a:spcBef>
              </a:pPr>
              <a:r>
                <a:rPr lang="en-GB" sz="600" noProof="0" dirty="0">
                  <a:latin typeface="Arial"/>
                  <a:cs typeface="Arial"/>
                </a:rPr>
                <a:t>Working</a:t>
              </a:r>
              <a:r>
                <a:rPr lang="en-GB" sz="600" spc="-25" noProof="0" dirty="0">
                  <a:latin typeface="Arial"/>
                  <a:cs typeface="Arial"/>
                </a:rPr>
                <a:t> </a:t>
              </a:r>
              <a:r>
                <a:rPr lang="en-GB" sz="600" noProof="0" dirty="0">
                  <a:latin typeface="Arial"/>
                  <a:cs typeface="Arial"/>
                </a:rPr>
                <a:t>alone</a:t>
              </a:r>
              <a:r>
                <a:rPr lang="en-GB" sz="600" spc="-25" noProof="0" dirty="0">
                  <a:latin typeface="Arial"/>
                  <a:cs typeface="Arial"/>
                </a:rPr>
                <a:t> </a:t>
              </a:r>
              <a:r>
                <a:rPr lang="en-GB" sz="600" noProof="0" dirty="0">
                  <a:latin typeface="Arial"/>
                  <a:cs typeface="Arial"/>
                </a:rPr>
                <a:t>and</a:t>
              </a:r>
              <a:r>
                <a:rPr lang="en-GB" sz="600" spc="-20" noProof="0" dirty="0">
                  <a:latin typeface="Arial"/>
                  <a:cs typeface="Arial"/>
                </a:rPr>
                <a:t> </a:t>
              </a:r>
              <a:r>
                <a:rPr lang="en-GB" sz="600" spc="-10" noProof="0" dirty="0">
                  <a:latin typeface="Arial"/>
                  <a:cs typeface="Arial"/>
                </a:rPr>
                <a:t>isolated</a:t>
              </a:r>
              <a:endParaRPr lang="en-GB" sz="600" noProof="0" dirty="0">
                <a:latin typeface="Arial"/>
                <a:cs typeface="Arial"/>
              </a:endParaRPr>
            </a:p>
            <a:p>
              <a:pPr marR="5080" algn="r">
                <a:lnSpc>
                  <a:spcPct val="100000"/>
                </a:lnSpc>
                <a:spcBef>
                  <a:spcPts val="25"/>
                </a:spcBef>
              </a:pPr>
              <a:r>
                <a:rPr lang="en-GB" sz="600" noProof="0" dirty="0">
                  <a:latin typeface="Arial"/>
                  <a:cs typeface="Arial"/>
                </a:rPr>
                <a:t>from</a:t>
              </a:r>
              <a:r>
                <a:rPr lang="en-GB" sz="600" spc="-5" noProof="0" dirty="0">
                  <a:latin typeface="Arial"/>
                  <a:cs typeface="Arial"/>
                </a:rPr>
                <a:t> </a:t>
              </a:r>
              <a:r>
                <a:rPr lang="en-GB" sz="600" spc="-10" noProof="0" dirty="0">
                  <a:latin typeface="Arial"/>
                  <a:cs typeface="Arial"/>
                </a:rPr>
                <a:t>colleagues</a:t>
              </a:r>
              <a:endParaRPr lang="en-GB" sz="600" noProof="0" dirty="0">
                <a:latin typeface="Arial"/>
                <a:cs typeface="Arial"/>
              </a:endParaRPr>
            </a:p>
            <a:p>
              <a:pPr marR="5080" algn="r">
                <a:lnSpc>
                  <a:spcPct val="100000"/>
                </a:lnSpc>
                <a:spcBef>
                  <a:spcPts val="515"/>
                </a:spcBef>
              </a:pPr>
              <a:r>
                <a:rPr lang="en-GB" sz="600" noProof="0" dirty="0">
                  <a:latin typeface="Arial"/>
                  <a:cs typeface="Arial"/>
                </a:rPr>
                <a:t>Loss</a:t>
              </a:r>
              <a:r>
                <a:rPr lang="en-GB" sz="600" spc="-15" noProof="0" dirty="0">
                  <a:latin typeface="Arial"/>
                  <a:cs typeface="Arial"/>
                </a:rPr>
                <a:t> </a:t>
              </a:r>
              <a:r>
                <a:rPr lang="en-GB" sz="600" noProof="0" dirty="0">
                  <a:latin typeface="Arial"/>
                  <a:cs typeface="Arial"/>
                </a:rPr>
                <a:t>of</a:t>
              </a:r>
              <a:r>
                <a:rPr lang="en-GB" sz="600" spc="-15" noProof="0" dirty="0">
                  <a:latin typeface="Arial"/>
                  <a:cs typeface="Arial"/>
                </a:rPr>
                <a:t> </a:t>
              </a:r>
              <a:r>
                <a:rPr lang="en-GB" sz="600" noProof="0" dirty="0">
                  <a:latin typeface="Arial"/>
                  <a:cs typeface="Arial"/>
                </a:rPr>
                <a:t>worker</a:t>
              </a:r>
              <a:r>
                <a:rPr lang="en-GB" sz="600" spc="-15" noProof="0" dirty="0">
                  <a:latin typeface="Arial"/>
                  <a:cs typeface="Arial"/>
                </a:rPr>
                <a:t> </a:t>
              </a:r>
              <a:r>
                <a:rPr lang="en-GB" sz="600" spc="-10" noProof="0" dirty="0">
                  <a:latin typeface="Arial"/>
                  <a:cs typeface="Arial"/>
                </a:rPr>
                <a:t>influence</a:t>
              </a:r>
              <a:endParaRPr lang="en-GB" sz="600" noProof="0" dirty="0">
                <a:latin typeface="Arial"/>
                <a:cs typeface="Arial"/>
              </a:endParaRPr>
            </a:p>
            <a:p>
              <a:pPr marR="5080" algn="r">
                <a:lnSpc>
                  <a:spcPct val="100000"/>
                </a:lnSpc>
                <a:spcBef>
                  <a:spcPts val="20"/>
                </a:spcBef>
              </a:pPr>
              <a:r>
                <a:rPr lang="en-GB" sz="600" noProof="0" dirty="0">
                  <a:latin typeface="Arial"/>
                  <a:cs typeface="Arial"/>
                </a:rPr>
                <a:t>over</a:t>
              </a:r>
              <a:r>
                <a:rPr lang="en-GB" sz="600" spc="-15" noProof="0" dirty="0">
                  <a:latin typeface="Arial"/>
                  <a:cs typeface="Arial"/>
                </a:rPr>
                <a:t> </a:t>
              </a:r>
              <a:r>
                <a:rPr lang="en-GB" sz="600" noProof="0" dirty="0">
                  <a:latin typeface="Arial"/>
                  <a:cs typeface="Arial"/>
                </a:rPr>
                <a:t>work</a:t>
              </a:r>
              <a:r>
                <a:rPr lang="en-GB" sz="600" spc="-15" noProof="0" dirty="0">
                  <a:latin typeface="Arial"/>
                  <a:cs typeface="Arial"/>
                </a:rPr>
                <a:t> </a:t>
              </a:r>
              <a:r>
                <a:rPr lang="en-GB" sz="600" noProof="0" dirty="0">
                  <a:latin typeface="Arial"/>
                  <a:cs typeface="Arial"/>
                </a:rPr>
                <a:t>pace</a:t>
              </a:r>
              <a:r>
                <a:rPr lang="en-GB" sz="600" spc="-15" noProof="0" dirty="0">
                  <a:latin typeface="Arial"/>
                  <a:cs typeface="Arial"/>
                </a:rPr>
                <a:t> </a:t>
              </a:r>
              <a:r>
                <a:rPr lang="en-GB" sz="600" noProof="0" dirty="0">
                  <a:latin typeface="Arial"/>
                  <a:cs typeface="Arial"/>
                </a:rPr>
                <a:t>or</a:t>
              </a:r>
              <a:r>
                <a:rPr lang="en-GB" sz="600" spc="-10" noProof="0" dirty="0">
                  <a:latin typeface="Arial"/>
                  <a:cs typeface="Arial"/>
                </a:rPr>
                <a:t> processes</a:t>
              </a:r>
              <a:endParaRPr lang="en-GB" sz="600" noProof="0" dirty="0">
                <a:latin typeface="Arial"/>
                <a:cs typeface="Arial"/>
              </a:endParaRPr>
            </a:p>
          </p:txBody>
        </p:sp>
        <p:sp>
          <p:nvSpPr>
            <p:cNvPr id="27" name="object 49">
              <a:extLst>
                <a:ext uri="{FF2B5EF4-FFF2-40B4-BE49-F238E27FC236}">
                  <a16:creationId xmlns:a16="http://schemas.microsoft.com/office/drawing/2014/main" id="{65ABE2B4-08BD-C201-BE73-5A27EFDC5203}"/>
                </a:ext>
              </a:extLst>
            </p:cNvPr>
            <p:cNvSpPr txBox="1"/>
            <p:nvPr/>
          </p:nvSpPr>
          <p:spPr>
            <a:xfrm>
              <a:off x="612838" y="2830784"/>
              <a:ext cx="872490" cy="120014"/>
            </a:xfrm>
            <a:prstGeom prst="rect">
              <a:avLst/>
            </a:prstGeom>
          </p:spPr>
          <p:txBody>
            <a:bodyPr vert="horz" wrap="square" lIns="0" tIns="15240" rIns="0" bIns="0" rtlCol="0">
              <a:spAutoFit/>
            </a:bodyPr>
            <a:lstStyle/>
            <a:p>
              <a:pPr marL="12700">
                <a:lnSpc>
                  <a:spcPct val="100000"/>
                </a:lnSpc>
                <a:spcBef>
                  <a:spcPts val="120"/>
                </a:spcBef>
              </a:pPr>
              <a:r>
                <a:rPr lang="en-GB" sz="600" spc="-10" noProof="0" dirty="0">
                  <a:latin typeface="Arial"/>
                  <a:cs typeface="Arial"/>
                </a:rPr>
                <a:t>Collection</a:t>
              </a:r>
              <a:r>
                <a:rPr lang="en-GB" sz="600" spc="5" noProof="0" dirty="0">
                  <a:latin typeface="Arial"/>
                  <a:cs typeface="Arial"/>
                </a:rPr>
                <a:t> </a:t>
              </a:r>
              <a:r>
                <a:rPr lang="en-GB" sz="600" noProof="0" dirty="0">
                  <a:latin typeface="Arial"/>
                  <a:cs typeface="Arial"/>
                </a:rPr>
                <a:t>of</a:t>
              </a:r>
              <a:r>
                <a:rPr lang="en-GB" sz="600" spc="10" noProof="0" dirty="0">
                  <a:latin typeface="Arial"/>
                  <a:cs typeface="Arial"/>
                </a:rPr>
                <a:t> </a:t>
              </a:r>
              <a:r>
                <a:rPr lang="en-GB" sz="600" noProof="0" dirty="0">
                  <a:latin typeface="Arial"/>
                  <a:cs typeface="Arial"/>
                </a:rPr>
                <a:t>worker</a:t>
              </a:r>
              <a:r>
                <a:rPr lang="en-GB" sz="600" spc="5" noProof="0" dirty="0">
                  <a:latin typeface="Arial"/>
                  <a:cs typeface="Arial"/>
                </a:rPr>
                <a:t> </a:t>
              </a:r>
              <a:r>
                <a:rPr lang="en-GB" sz="600" spc="-20" noProof="0" dirty="0">
                  <a:latin typeface="Arial"/>
                  <a:cs typeface="Arial"/>
                </a:rPr>
                <a:t>data</a:t>
              </a:r>
              <a:endParaRPr lang="en-GB" sz="600" noProof="0" dirty="0">
                <a:latin typeface="Arial"/>
                <a:cs typeface="Arial"/>
              </a:endParaRPr>
            </a:p>
          </p:txBody>
        </p:sp>
        <p:sp>
          <p:nvSpPr>
            <p:cNvPr id="28" name="object 50">
              <a:extLst>
                <a:ext uri="{FF2B5EF4-FFF2-40B4-BE49-F238E27FC236}">
                  <a16:creationId xmlns:a16="http://schemas.microsoft.com/office/drawing/2014/main" id="{08A07B7A-C333-0DBC-D973-6D4FBE78D255}"/>
                </a:ext>
              </a:extLst>
            </p:cNvPr>
            <p:cNvSpPr txBox="1"/>
            <p:nvPr/>
          </p:nvSpPr>
          <p:spPr>
            <a:xfrm>
              <a:off x="934012" y="3834742"/>
              <a:ext cx="551180" cy="120014"/>
            </a:xfrm>
            <a:prstGeom prst="rect">
              <a:avLst/>
            </a:prstGeom>
          </p:spPr>
          <p:txBody>
            <a:bodyPr vert="horz" wrap="square" lIns="0" tIns="15240" rIns="0" bIns="0" rtlCol="0">
              <a:spAutoFit/>
            </a:bodyPr>
            <a:lstStyle/>
            <a:p>
              <a:pPr marL="12700">
                <a:lnSpc>
                  <a:spcPct val="100000"/>
                </a:lnSpc>
                <a:spcBef>
                  <a:spcPts val="120"/>
                </a:spcBef>
              </a:pPr>
              <a:r>
                <a:rPr lang="en-GB" sz="600" noProof="0" dirty="0">
                  <a:latin typeface="Arial"/>
                  <a:cs typeface="Arial"/>
                </a:rPr>
                <a:t>Fear</a:t>
              </a:r>
              <a:r>
                <a:rPr lang="en-GB" sz="600" spc="-10" noProof="0" dirty="0">
                  <a:latin typeface="Arial"/>
                  <a:cs typeface="Arial"/>
                </a:rPr>
                <a:t> </a:t>
              </a:r>
              <a:r>
                <a:rPr lang="en-GB" sz="600" noProof="0" dirty="0">
                  <a:latin typeface="Arial"/>
                  <a:cs typeface="Arial"/>
                </a:rPr>
                <a:t>of</a:t>
              </a:r>
              <a:r>
                <a:rPr lang="en-GB" sz="600" spc="-10" noProof="0" dirty="0">
                  <a:latin typeface="Arial"/>
                  <a:cs typeface="Arial"/>
                </a:rPr>
                <a:t> </a:t>
              </a:r>
              <a:r>
                <a:rPr lang="en-GB" sz="600" noProof="0" dirty="0">
                  <a:latin typeface="Arial"/>
                  <a:cs typeface="Arial"/>
                </a:rPr>
                <a:t>job</a:t>
              </a:r>
              <a:r>
                <a:rPr lang="en-GB" sz="600" spc="-10" noProof="0" dirty="0">
                  <a:latin typeface="Arial"/>
                  <a:cs typeface="Arial"/>
                </a:rPr>
                <a:t> </a:t>
              </a:r>
              <a:r>
                <a:rPr lang="en-GB" sz="600" spc="-20" noProof="0" dirty="0">
                  <a:latin typeface="Arial"/>
                  <a:cs typeface="Arial"/>
                </a:rPr>
                <a:t>loss</a:t>
              </a:r>
              <a:endParaRPr lang="en-GB" sz="600" noProof="0" dirty="0">
                <a:latin typeface="Arial"/>
                <a:cs typeface="Arial"/>
              </a:endParaRPr>
            </a:p>
          </p:txBody>
        </p:sp>
        <p:sp>
          <p:nvSpPr>
            <p:cNvPr id="7" name="object 9">
              <a:extLst>
                <a:ext uri="{FF2B5EF4-FFF2-40B4-BE49-F238E27FC236}">
                  <a16:creationId xmlns:a16="http://schemas.microsoft.com/office/drawing/2014/main" id="{CBD844FD-6A4C-E783-FB95-26B79E9347D3}"/>
                </a:ext>
              </a:extLst>
            </p:cNvPr>
            <p:cNvSpPr txBox="1"/>
            <p:nvPr/>
          </p:nvSpPr>
          <p:spPr>
            <a:xfrm>
              <a:off x="5310524" y="4070148"/>
              <a:ext cx="132396" cy="105157"/>
            </a:xfrm>
            <a:prstGeom prst="rect">
              <a:avLst/>
            </a:prstGeom>
          </p:spPr>
          <p:txBody>
            <a:bodyPr vert="horz" wrap="square" lIns="0" tIns="12700" rIns="0" bIns="0" rtlCol="0">
              <a:spAutoFit/>
            </a:bodyPr>
            <a:lstStyle/>
            <a:p>
              <a:pPr marL="12700">
                <a:lnSpc>
                  <a:spcPct val="100000"/>
                </a:lnSpc>
                <a:spcBef>
                  <a:spcPts val="100"/>
                </a:spcBef>
              </a:pPr>
              <a:r>
                <a:rPr lang="en-GB" sz="600" spc="-25" noProof="0" dirty="0">
                  <a:solidFill>
                    <a:srgbClr val="666666"/>
                  </a:solidFill>
                  <a:latin typeface="Arial"/>
                  <a:cs typeface="Arial"/>
                </a:rPr>
                <a:t>60</a:t>
              </a:r>
              <a:endParaRPr lang="en-GB" sz="600" noProof="0" dirty="0">
                <a:latin typeface="Arial"/>
                <a:cs typeface="Arial"/>
              </a:endParaRPr>
            </a:p>
          </p:txBody>
        </p:sp>
        <p:sp>
          <p:nvSpPr>
            <p:cNvPr id="9" name="object 13">
              <a:extLst>
                <a:ext uri="{FF2B5EF4-FFF2-40B4-BE49-F238E27FC236}">
                  <a16:creationId xmlns:a16="http://schemas.microsoft.com/office/drawing/2014/main" id="{613FB28D-8431-AEE5-A3BE-CD2C280BFE5D}"/>
                </a:ext>
              </a:extLst>
            </p:cNvPr>
            <p:cNvSpPr txBox="1"/>
            <p:nvPr/>
          </p:nvSpPr>
          <p:spPr>
            <a:xfrm>
              <a:off x="6567252" y="4070148"/>
              <a:ext cx="132396" cy="105157"/>
            </a:xfrm>
            <a:prstGeom prst="rect">
              <a:avLst/>
            </a:prstGeom>
          </p:spPr>
          <p:txBody>
            <a:bodyPr vert="horz" wrap="square" lIns="0" tIns="12700" rIns="0" bIns="0" rtlCol="0">
              <a:spAutoFit/>
            </a:bodyPr>
            <a:lstStyle/>
            <a:p>
              <a:pPr marL="12700">
                <a:lnSpc>
                  <a:spcPct val="100000"/>
                </a:lnSpc>
                <a:spcBef>
                  <a:spcPts val="100"/>
                </a:spcBef>
              </a:pPr>
              <a:r>
                <a:rPr lang="en-GB" sz="600" spc="-25" noProof="0" dirty="0">
                  <a:solidFill>
                    <a:srgbClr val="666666"/>
                  </a:solidFill>
                  <a:latin typeface="Arial"/>
                  <a:cs typeface="Arial"/>
                </a:rPr>
                <a:t>80</a:t>
              </a:r>
              <a:endParaRPr lang="en-GB" sz="600" noProof="0" dirty="0">
                <a:latin typeface="Arial"/>
                <a:cs typeface="Arial"/>
              </a:endParaRPr>
            </a:p>
          </p:txBody>
        </p:sp>
        <p:sp>
          <p:nvSpPr>
            <p:cNvPr id="11" name="object 17">
              <a:extLst>
                <a:ext uri="{FF2B5EF4-FFF2-40B4-BE49-F238E27FC236}">
                  <a16:creationId xmlns:a16="http://schemas.microsoft.com/office/drawing/2014/main" id="{8EF1F6E1-9557-76CB-1393-C537E6364C12}"/>
                </a:ext>
              </a:extLst>
            </p:cNvPr>
            <p:cNvSpPr txBox="1"/>
            <p:nvPr/>
          </p:nvSpPr>
          <p:spPr>
            <a:xfrm>
              <a:off x="7823980" y="4070148"/>
              <a:ext cx="132396" cy="105157"/>
            </a:xfrm>
            <a:prstGeom prst="rect">
              <a:avLst/>
            </a:prstGeom>
          </p:spPr>
          <p:txBody>
            <a:bodyPr vert="horz" wrap="square" lIns="0" tIns="12700" rIns="0" bIns="0" rtlCol="0">
              <a:spAutoFit/>
            </a:bodyPr>
            <a:lstStyle/>
            <a:p>
              <a:pPr marL="12700">
                <a:lnSpc>
                  <a:spcPct val="100000"/>
                </a:lnSpc>
                <a:spcBef>
                  <a:spcPts val="100"/>
                </a:spcBef>
              </a:pPr>
              <a:r>
                <a:rPr lang="en-GB" sz="600" spc="-25" noProof="0" dirty="0">
                  <a:solidFill>
                    <a:srgbClr val="666666"/>
                  </a:solidFill>
                  <a:latin typeface="Arial"/>
                  <a:cs typeface="Arial"/>
                </a:rPr>
                <a:t>100</a:t>
              </a:r>
              <a:endParaRPr lang="en-GB" sz="600" noProof="0" dirty="0">
                <a:latin typeface="Arial"/>
                <a:cs typeface="Arial"/>
              </a:endParaRPr>
            </a:p>
          </p:txBody>
        </p:sp>
        <p:grpSp>
          <p:nvGrpSpPr>
            <p:cNvPr id="16" name="object 26">
              <a:extLst>
                <a:ext uri="{FF2B5EF4-FFF2-40B4-BE49-F238E27FC236}">
                  <a16:creationId xmlns:a16="http://schemas.microsoft.com/office/drawing/2014/main" id="{300DFC8E-81E8-7EC6-55CD-B61FFFD04110}"/>
                </a:ext>
              </a:extLst>
            </p:cNvPr>
            <p:cNvGrpSpPr/>
            <p:nvPr/>
          </p:nvGrpSpPr>
          <p:grpSpPr>
            <a:xfrm>
              <a:off x="1641931" y="1536019"/>
              <a:ext cx="8370" cy="2513965"/>
              <a:chOff x="1635904" y="1536019"/>
              <a:chExt cx="6985" cy="2513965"/>
            </a:xfrm>
          </p:grpSpPr>
          <p:sp>
            <p:nvSpPr>
              <p:cNvPr id="55" name="object 27">
                <a:extLst>
                  <a:ext uri="{FF2B5EF4-FFF2-40B4-BE49-F238E27FC236}">
                    <a16:creationId xmlns:a16="http://schemas.microsoft.com/office/drawing/2014/main" id="{02EA2FCD-E0F9-94C6-BED4-01BA366B6630}"/>
                  </a:ext>
                </a:extLst>
              </p:cNvPr>
              <p:cNvSpPr/>
              <p:nvPr/>
            </p:nvSpPr>
            <p:spPr>
              <a:xfrm>
                <a:off x="1639397" y="1559408"/>
                <a:ext cx="0" cy="2477135"/>
              </a:xfrm>
              <a:custGeom>
                <a:avLst/>
                <a:gdLst/>
                <a:ahLst/>
                <a:cxnLst/>
                <a:rect l="l" t="t" r="r" b="b"/>
                <a:pathLst>
                  <a:path h="2477135">
                    <a:moveTo>
                      <a:pt x="0" y="0"/>
                    </a:moveTo>
                    <a:lnTo>
                      <a:pt x="0" y="2476969"/>
                    </a:lnTo>
                  </a:path>
                </a:pathLst>
              </a:custGeom>
              <a:ln w="6667">
                <a:solidFill>
                  <a:srgbClr val="666666"/>
                </a:solidFill>
                <a:prstDash val="dot"/>
              </a:ln>
            </p:spPr>
            <p:txBody>
              <a:bodyPr wrap="square" lIns="0" tIns="0" rIns="0" bIns="0" rtlCol="0"/>
              <a:lstStyle/>
              <a:p>
                <a:endParaRPr lang="en-GB" noProof="0" dirty="0"/>
              </a:p>
            </p:txBody>
          </p:sp>
          <p:sp>
            <p:nvSpPr>
              <p:cNvPr id="56" name="object 28">
                <a:extLst>
                  <a:ext uri="{FF2B5EF4-FFF2-40B4-BE49-F238E27FC236}">
                    <a16:creationId xmlns:a16="http://schemas.microsoft.com/office/drawing/2014/main" id="{BE9132FE-10F9-08F3-C1F1-E011F88FA114}"/>
                  </a:ext>
                </a:extLst>
              </p:cNvPr>
              <p:cNvSpPr/>
              <p:nvPr/>
            </p:nvSpPr>
            <p:spPr>
              <a:xfrm>
                <a:off x="1636052" y="1536026"/>
                <a:ext cx="6985" cy="2513965"/>
              </a:xfrm>
              <a:custGeom>
                <a:avLst/>
                <a:gdLst/>
                <a:ahLst/>
                <a:cxnLst/>
                <a:rect l="l" t="t" r="r" b="b"/>
                <a:pathLst>
                  <a:path w="6985" h="2513965">
                    <a:moveTo>
                      <a:pt x="6667" y="2510371"/>
                    </a:moveTo>
                    <a:lnTo>
                      <a:pt x="5702" y="2508021"/>
                    </a:lnTo>
                    <a:lnTo>
                      <a:pt x="3340" y="2507043"/>
                    </a:lnTo>
                    <a:lnTo>
                      <a:pt x="977" y="2508021"/>
                    </a:lnTo>
                    <a:lnTo>
                      <a:pt x="0" y="2510371"/>
                    </a:lnTo>
                    <a:lnTo>
                      <a:pt x="977" y="2512733"/>
                    </a:lnTo>
                    <a:lnTo>
                      <a:pt x="3340" y="2513711"/>
                    </a:lnTo>
                    <a:lnTo>
                      <a:pt x="5702" y="2512733"/>
                    </a:lnTo>
                    <a:lnTo>
                      <a:pt x="6667" y="2510371"/>
                    </a:lnTo>
                    <a:close/>
                  </a:path>
                  <a:path w="6985" h="2513965">
                    <a:moveTo>
                      <a:pt x="6667" y="3327"/>
                    </a:moveTo>
                    <a:lnTo>
                      <a:pt x="5702" y="977"/>
                    </a:lnTo>
                    <a:lnTo>
                      <a:pt x="3340" y="0"/>
                    </a:lnTo>
                    <a:lnTo>
                      <a:pt x="977" y="977"/>
                    </a:lnTo>
                    <a:lnTo>
                      <a:pt x="0" y="3327"/>
                    </a:lnTo>
                    <a:lnTo>
                      <a:pt x="977" y="5689"/>
                    </a:lnTo>
                    <a:lnTo>
                      <a:pt x="3340" y="6667"/>
                    </a:lnTo>
                    <a:lnTo>
                      <a:pt x="5702" y="5689"/>
                    </a:lnTo>
                    <a:lnTo>
                      <a:pt x="6667" y="3327"/>
                    </a:lnTo>
                    <a:close/>
                  </a:path>
                </a:pathLst>
              </a:custGeom>
              <a:solidFill>
                <a:srgbClr val="666666"/>
              </a:solidFill>
            </p:spPr>
            <p:txBody>
              <a:bodyPr wrap="square" lIns="0" tIns="0" rIns="0" bIns="0" rtlCol="0"/>
              <a:lstStyle/>
              <a:p>
                <a:endParaRPr lang="en-GB" noProof="0" dirty="0"/>
              </a:p>
            </p:txBody>
          </p:sp>
        </p:grpSp>
        <p:sp>
          <p:nvSpPr>
            <p:cNvPr id="17" name="object 29">
              <a:extLst>
                <a:ext uri="{FF2B5EF4-FFF2-40B4-BE49-F238E27FC236}">
                  <a16:creationId xmlns:a16="http://schemas.microsoft.com/office/drawing/2014/main" id="{DD52942C-70A7-1BC7-B3B3-A5FAE38D3E6C}"/>
                </a:ext>
              </a:extLst>
            </p:cNvPr>
            <p:cNvSpPr txBox="1"/>
            <p:nvPr/>
          </p:nvSpPr>
          <p:spPr>
            <a:xfrm>
              <a:off x="1605508" y="4070131"/>
              <a:ext cx="81417" cy="116839"/>
            </a:xfrm>
            <a:prstGeom prst="rect">
              <a:avLst/>
            </a:prstGeom>
          </p:spPr>
          <p:txBody>
            <a:bodyPr vert="horz" wrap="square" lIns="0" tIns="12700" rIns="0" bIns="0" rtlCol="0">
              <a:spAutoFit/>
            </a:bodyPr>
            <a:lstStyle/>
            <a:p>
              <a:pPr marL="12700">
                <a:lnSpc>
                  <a:spcPct val="100000"/>
                </a:lnSpc>
                <a:spcBef>
                  <a:spcPts val="100"/>
                </a:spcBef>
              </a:pPr>
              <a:r>
                <a:rPr lang="en-GB" sz="600" spc="-50" noProof="0" dirty="0">
                  <a:solidFill>
                    <a:srgbClr val="666666"/>
                  </a:solidFill>
                  <a:latin typeface="Arial"/>
                  <a:cs typeface="Arial"/>
                </a:rPr>
                <a:t>0</a:t>
              </a:r>
              <a:endParaRPr lang="en-GB" sz="600" noProof="0" dirty="0">
                <a:latin typeface="Arial"/>
                <a:cs typeface="Arial"/>
              </a:endParaRPr>
            </a:p>
          </p:txBody>
        </p:sp>
        <p:sp>
          <p:nvSpPr>
            <p:cNvPr id="45" name="object 35">
              <a:extLst>
                <a:ext uri="{FF2B5EF4-FFF2-40B4-BE49-F238E27FC236}">
                  <a16:creationId xmlns:a16="http://schemas.microsoft.com/office/drawing/2014/main" id="{029A0188-E2BE-7062-7BD8-81E6742AF5BE}"/>
                </a:ext>
              </a:extLst>
            </p:cNvPr>
            <p:cNvSpPr/>
            <p:nvPr/>
          </p:nvSpPr>
          <p:spPr>
            <a:xfrm>
              <a:off x="1646110" y="2031466"/>
              <a:ext cx="2228646" cy="176530"/>
            </a:xfrm>
            <a:custGeom>
              <a:avLst/>
              <a:gdLst/>
              <a:ahLst/>
              <a:cxnLst/>
              <a:rect l="l" t="t" r="r" b="b"/>
              <a:pathLst>
                <a:path w="3556635" h="176530">
                  <a:moveTo>
                    <a:pt x="3556558" y="0"/>
                  </a:moveTo>
                  <a:lnTo>
                    <a:pt x="0" y="0"/>
                  </a:lnTo>
                  <a:lnTo>
                    <a:pt x="0" y="176136"/>
                  </a:lnTo>
                  <a:lnTo>
                    <a:pt x="3556558" y="176136"/>
                  </a:lnTo>
                  <a:lnTo>
                    <a:pt x="3556558" y="0"/>
                  </a:lnTo>
                  <a:close/>
                </a:path>
              </a:pathLst>
            </a:custGeom>
            <a:solidFill>
              <a:srgbClr val="F6A400"/>
            </a:solidFill>
          </p:spPr>
          <p:txBody>
            <a:bodyPr wrap="square" lIns="0" tIns="0" rIns="0" bIns="0" rtlCol="0"/>
            <a:lstStyle/>
            <a:p>
              <a:endParaRPr lang="en-GB" noProof="0" dirty="0"/>
            </a:p>
          </p:txBody>
        </p:sp>
        <p:sp>
          <p:nvSpPr>
            <p:cNvPr id="46" name="object 36">
              <a:extLst>
                <a:ext uri="{FF2B5EF4-FFF2-40B4-BE49-F238E27FC236}">
                  <a16:creationId xmlns:a16="http://schemas.microsoft.com/office/drawing/2014/main" id="{35C6E4F4-A3A3-80FE-CFDE-2869880EF2B9}"/>
                </a:ext>
              </a:extLst>
            </p:cNvPr>
            <p:cNvSpPr/>
            <p:nvPr/>
          </p:nvSpPr>
          <p:spPr>
            <a:xfrm>
              <a:off x="1646110" y="1777466"/>
              <a:ext cx="3040763" cy="176530"/>
            </a:xfrm>
            <a:custGeom>
              <a:avLst/>
              <a:gdLst/>
              <a:ahLst/>
              <a:cxnLst/>
              <a:rect l="l" t="t" r="r" b="b"/>
              <a:pathLst>
                <a:path w="4852670" h="176530">
                  <a:moveTo>
                    <a:pt x="4852200" y="0"/>
                  </a:moveTo>
                  <a:lnTo>
                    <a:pt x="0" y="0"/>
                  </a:lnTo>
                  <a:lnTo>
                    <a:pt x="0" y="176136"/>
                  </a:lnTo>
                  <a:lnTo>
                    <a:pt x="4852200" y="176136"/>
                  </a:lnTo>
                  <a:lnTo>
                    <a:pt x="4852200" y="0"/>
                  </a:lnTo>
                  <a:close/>
                </a:path>
              </a:pathLst>
            </a:custGeom>
            <a:solidFill>
              <a:srgbClr val="B1B3B4"/>
            </a:solidFill>
          </p:spPr>
          <p:txBody>
            <a:bodyPr wrap="square" lIns="0" tIns="0" rIns="0" bIns="0" rtlCol="0"/>
            <a:lstStyle/>
            <a:p>
              <a:endParaRPr lang="en-GB" noProof="0" dirty="0"/>
            </a:p>
          </p:txBody>
        </p:sp>
        <p:sp>
          <p:nvSpPr>
            <p:cNvPr id="47" name="object 37">
              <a:extLst>
                <a:ext uri="{FF2B5EF4-FFF2-40B4-BE49-F238E27FC236}">
                  <a16:creationId xmlns:a16="http://schemas.microsoft.com/office/drawing/2014/main" id="{D6E6053E-6812-2E9E-B159-31876E09DEA2}"/>
                </a:ext>
              </a:extLst>
            </p:cNvPr>
            <p:cNvSpPr/>
            <p:nvPr/>
          </p:nvSpPr>
          <p:spPr>
            <a:xfrm>
              <a:off x="1646110" y="1523466"/>
              <a:ext cx="3599418" cy="176530"/>
            </a:xfrm>
            <a:custGeom>
              <a:avLst/>
              <a:gdLst/>
              <a:ahLst/>
              <a:cxnLst/>
              <a:rect l="l" t="t" r="r" b="b"/>
              <a:pathLst>
                <a:path w="5744209" h="176530">
                  <a:moveTo>
                    <a:pt x="5744146" y="0"/>
                  </a:moveTo>
                  <a:lnTo>
                    <a:pt x="0" y="0"/>
                  </a:lnTo>
                  <a:lnTo>
                    <a:pt x="0" y="176136"/>
                  </a:lnTo>
                  <a:lnTo>
                    <a:pt x="5744146" y="176136"/>
                  </a:lnTo>
                  <a:lnTo>
                    <a:pt x="5744146" y="0"/>
                  </a:lnTo>
                  <a:close/>
                </a:path>
              </a:pathLst>
            </a:custGeom>
            <a:solidFill>
              <a:srgbClr val="00696C"/>
            </a:solidFill>
          </p:spPr>
          <p:txBody>
            <a:bodyPr wrap="square" lIns="0" tIns="0" rIns="0" bIns="0" rtlCol="0"/>
            <a:lstStyle/>
            <a:p>
              <a:endParaRPr lang="en-GB" noProof="0" dirty="0"/>
            </a:p>
          </p:txBody>
        </p:sp>
        <p:sp>
          <p:nvSpPr>
            <p:cNvPr id="48" name="object 38">
              <a:extLst>
                <a:ext uri="{FF2B5EF4-FFF2-40B4-BE49-F238E27FC236}">
                  <a16:creationId xmlns:a16="http://schemas.microsoft.com/office/drawing/2014/main" id="{6235CAEA-3DE7-EB1F-C49A-0AF8C980CFAE}"/>
                </a:ext>
              </a:extLst>
            </p:cNvPr>
            <p:cNvSpPr/>
            <p:nvPr/>
          </p:nvSpPr>
          <p:spPr>
            <a:xfrm>
              <a:off x="1646110" y="3047453"/>
              <a:ext cx="1160281" cy="176530"/>
            </a:xfrm>
            <a:custGeom>
              <a:avLst/>
              <a:gdLst/>
              <a:ahLst/>
              <a:cxnLst/>
              <a:rect l="l" t="t" r="r" b="b"/>
              <a:pathLst>
                <a:path w="1851660" h="176530">
                  <a:moveTo>
                    <a:pt x="1851164" y="0"/>
                  </a:moveTo>
                  <a:lnTo>
                    <a:pt x="0" y="0"/>
                  </a:lnTo>
                  <a:lnTo>
                    <a:pt x="0" y="176136"/>
                  </a:lnTo>
                  <a:lnTo>
                    <a:pt x="1851164" y="176136"/>
                  </a:lnTo>
                  <a:lnTo>
                    <a:pt x="1851164" y="0"/>
                  </a:lnTo>
                  <a:close/>
                </a:path>
              </a:pathLst>
            </a:custGeom>
            <a:solidFill>
              <a:srgbClr val="F6A400"/>
            </a:solidFill>
          </p:spPr>
          <p:txBody>
            <a:bodyPr wrap="square" lIns="0" tIns="0" rIns="0" bIns="0" rtlCol="0"/>
            <a:lstStyle/>
            <a:p>
              <a:endParaRPr lang="en-GB" noProof="0" dirty="0"/>
            </a:p>
          </p:txBody>
        </p:sp>
        <p:sp>
          <p:nvSpPr>
            <p:cNvPr id="49" name="object 39">
              <a:extLst>
                <a:ext uri="{FF2B5EF4-FFF2-40B4-BE49-F238E27FC236}">
                  <a16:creationId xmlns:a16="http://schemas.microsoft.com/office/drawing/2014/main" id="{ACB3A024-1143-0EBD-D9F1-4719A6140864}"/>
                </a:ext>
              </a:extLst>
            </p:cNvPr>
            <p:cNvSpPr/>
            <p:nvPr/>
          </p:nvSpPr>
          <p:spPr>
            <a:xfrm>
              <a:off x="1646112" y="2539466"/>
              <a:ext cx="1743207" cy="1192530"/>
            </a:xfrm>
            <a:custGeom>
              <a:avLst/>
              <a:gdLst/>
              <a:ahLst/>
              <a:cxnLst/>
              <a:rect l="l" t="t" r="r" b="b"/>
              <a:pathLst>
                <a:path w="2781935" h="1192529">
                  <a:moveTo>
                    <a:pt x="1016723" y="1015987"/>
                  </a:moveTo>
                  <a:lnTo>
                    <a:pt x="0" y="1015987"/>
                  </a:lnTo>
                  <a:lnTo>
                    <a:pt x="0" y="1192123"/>
                  </a:lnTo>
                  <a:lnTo>
                    <a:pt x="1016723" y="1192123"/>
                  </a:lnTo>
                  <a:lnTo>
                    <a:pt x="1016723" y="1015987"/>
                  </a:lnTo>
                  <a:close/>
                </a:path>
                <a:path w="2781935" h="1192529">
                  <a:moveTo>
                    <a:pt x="2781897" y="0"/>
                  </a:moveTo>
                  <a:lnTo>
                    <a:pt x="0" y="0"/>
                  </a:lnTo>
                  <a:lnTo>
                    <a:pt x="0" y="176136"/>
                  </a:lnTo>
                  <a:lnTo>
                    <a:pt x="2781897" y="176136"/>
                  </a:lnTo>
                  <a:lnTo>
                    <a:pt x="2781897" y="0"/>
                  </a:lnTo>
                  <a:close/>
                </a:path>
              </a:pathLst>
            </a:custGeom>
            <a:solidFill>
              <a:srgbClr val="00696C"/>
            </a:solidFill>
          </p:spPr>
          <p:txBody>
            <a:bodyPr wrap="square" lIns="0" tIns="0" rIns="0" bIns="0" rtlCol="0"/>
            <a:lstStyle/>
            <a:p>
              <a:endParaRPr lang="en-GB" noProof="0" dirty="0"/>
            </a:p>
          </p:txBody>
        </p:sp>
        <p:sp>
          <p:nvSpPr>
            <p:cNvPr id="50" name="object 40">
              <a:extLst>
                <a:ext uri="{FF2B5EF4-FFF2-40B4-BE49-F238E27FC236}">
                  <a16:creationId xmlns:a16="http://schemas.microsoft.com/office/drawing/2014/main" id="{832A60FA-E85C-A58D-253C-8465E3712CDD}"/>
                </a:ext>
              </a:extLst>
            </p:cNvPr>
            <p:cNvSpPr/>
            <p:nvPr/>
          </p:nvSpPr>
          <p:spPr>
            <a:xfrm>
              <a:off x="1646110" y="2285466"/>
              <a:ext cx="2087391" cy="1192530"/>
            </a:xfrm>
            <a:custGeom>
              <a:avLst/>
              <a:gdLst/>
              <a:ahLst/>
              <a:cxnLst/>
              <a:rect l="l" t="t" r="r" b="b"/>
              <a:pathLst>
                <a:path w="3331210" h="1192529">
                  <a:moveTo>
                    <a:pt x="1284198" y="1015987"/>
                  </a:moveTo>
                  <a:lnTo>
                    <a:pt x="0" y="1015987"/>
                  </a:lnTo>
                  <a:lnTo>
                    <a:pt x="0" y="1192123"/>
                  </a:lnTo>
                  <a:lnTo>
                    <a:pt x="1284198" y="1192123"/>
                  </a:lnTo>
                  <a:lnTo>
                    <a:pt x="1284198" y="1015987"/>
                  </a:lnTo>
                  <a:close/>
                </a:path>
                <a:path w="3331210" h="1192529">
                  <a:moveTo>
                    <a:pt x="3330613" y="0"/>
                  </a:moveTo>
                  <a:lnTo>
                    <a:pt x="0" y="0"/>
                  </a:lnTo>
                  <a:lnTo>
                    <a:pt x="0" y="176136"/>
                  </a:lnTo>
                  <a:lnTo>
                    <a:pt x="3330613" y="176136"/>
                  </a:lnTo>
                  <a:lnTo>
                    <a:pt x="3330613" y="0"/>
                  </a:lnTo>
                  <a:close/>
                </a:path>
              </a:pathLst>
            </a:custGeom>
            <a:solidFill>
              <a:srgbClr val="C7E2E3"/>
            </a:solidFill>
          </p:spPr>
          <p:txBody>
            <a:bodyPr wrap="square" lIns="0" tIns="0" rIns="0" bIns="0" rtlCol="0"/>
            <a:lstStyle/>
            <a:p>
              <a:endParaRPr lang="en-GB" noProof="0" dirty="0"/>
            </a:p>
          </p:txBody>
        </p:sp>
        <p:sp>
          <p:nvSpPr>
            <p:cNvPr id="51" name="object 41">
              <a:extLst>
                <a:ext uri="{FF2B5EF4-FFF2-40B4-BE49-F238E27FC236}">
                  <a16:creationId xmlns:a16="http://schemas.microsoft.com/office/drawing/2014/main" id="{5F382E33-62AC-DC70-AA65-EBFB203A27D9}"/>
                </a:ext>
              </a:extLst>
            </p:cNvPr>
            <p:cNvSpPr/>
            <p:nvPr/>
          </p:nvSpPr>
          <p:spPr>
            <a:xfrm>
              <a:off x="1646110" y="2793453"/>
              <a:ext cx="1613889" cy="1192530"/>
            </a:xfrm>
            <a:custGeom>
              <a:avLst/>
              <a:gdLst/>
              <a:ahLst/>
              <a:cxnLst/>
              <a:rect l="l" t="t" r="r" b="b"/>
              <a:pathLst>
                <a:path w="2575560" h="1192529">
                  <a:moveTo>
                    <a:pt x="929144" y="1016000"/>
                  </a:moveTo>
                  <a:lnTo>
                    <a:pt x="0" y="1016000"/>
                  </a:lnTo>
                  <a:lnTo>
                    <a:pt x="0" y="1192136"/>
                  </a:lnTo>
                  <a:lnTo>
                    <a:pt x="929144" y="1192136"/>
                  </a:lnTo>
                  <a:lnTo>
                    <a:pt x="929144" y="1016000"/>
                  </a:lnTo>
                  <a:close/>
                </a:path>
                <a:path w="2575560" h="1192529">
                  <a:moveTo>
                    <a:pt x="2575318" y="0"/>
                  </a:moveTo>
                  <a:lnTo>
                    <a:pt x="0" y="0"/>
                  </a:lnTo>
                  <a:lnTo>
                    <a:pt x="0" y="176136"/>
                  </a:lnTo>
                  <a:lnTo>
                    <a:pt x="2575318" y="176136"/>
                  </a:lnTo>
                  <a:lnTo>
                    <a:pt x="2575318" y="0"/>
                  </a:lnTo>
                  <a:close/>
                </a:path>
              </a:pathLst>
            </a:custGeom>
            <a:solidFill>
              <a:srgbClr val="B1B3B4"/>
            </a:solidFill>
          </p:spPr>
          <p:txBody>
            <a:bodyPr wrap="square" lIns="0" tIns="0" rIns="0" bIns="0" rtlCol="0"/>
            <a:lstStyle/>
            <a:p>
              <a:endParaRPr lang="en-GB" noProof="0" dirty="0"/>
            </a:p>
          </p:txBody>
        </p:sp>
        <p:sp>
          <p:nvSpPr>
            <p:cNvPr id="29" name="object 51">
              <a:extLst>
                <a:ext uri="{FF2B5EF4-FFF2-40B4-BE49-F238E27FC236}">
                  <a16:creationId xmlns:a16="http://schemas.microsoft.com/office/drawing/2014/main" id="{61D15AB4-A8B8-7B98-2A8B-BC33F0D2C7E6}"/>
                </a:ext>
              </a:extLst>
            </p:cNvPr>
            <p:cNvSpPr txBox="1"/>
            <p:nvPr/>
          </p:nvSpPr>
          <p:spPr>
            <a:xfrm>
              <a:off x="2305034" y="3804049"/>
              <a:ext cx="115658" cy="166712"/>
            </a:xfrm>
            <a:prstGeom prst="rect">
              <a:avLst/>
            </a:prstGeom>
          </p:spPr>
          <p:txBody>
            <a:bodyPr vert="horz" wrap="square" lIns="0" tIns="12700" rIns="0" bIns="0" rtlCol="0">
              <a:spAutoFit/>
            </a:bodyPr>
            <a:lstStyle/>
            <a:p>
              <a:pPr marL="12700">
                <a:lnSpc>
                  <a:spcPct val="100000"/>
                </a:lnSpc>
                <a:spcBef>
                  <a:spcPts val="100"/>
                </a:spcBef>
              </a:pPr>
              <a:r>
                <a:rPr lang="en-GB" sz="1000" spc="-50" noProof="0" dirty="0">
                  <a:solidFill>
                    <a:srgbClr val="191919"/>
                  </a:solidFill>
                  <a:latin typeface="Arial"/>
                  <a:cs typeface="Arial"/>
                </a:rPr>
                <a:t>9</a:t>
              </a:r>
              <a:endParaRPr lang="en-GB" sz="1000" noProof="0" dirty="0">
                <a:latin typeface="Arial"/>
                <a:cs typeface="Arial"/>
              </a:endParaRPr>
            </a:p>
          </p:txBody>
        </p:sp>
        <p:sp>
          <p:nvSpPr>
            <p:cNvPr id="31" name="object 53">
              <a:extLst>
                <a:ext uri="{FF2B5EF4-FFF2-40B4-BE49-F238E27FC236}">
                  <a16:creationId xmlns:a16="http://schemas.microsoft.com/office/drawing/2014/main" id="{F71F0C83-668B-A96E-C7DA-65319CB658FC}"/>
                </a:ext>
              </a:extLst>
            </p:cNvPr>
            <p:cNvSpPr txBox="1"/>
            <p:nvPr/>
          </p:nvSpPr>
          <p:spPr>
            <a:xfrm>
              <a:off x="2305034" y="3550177"/>
              <a:ext cx="200118" cy="166712"/>
            </a:xfrm>
            <a:prstGeom prst="rect">
              <a:avLst/>
            </a:prstGeom>
          </p:spPr>
          <p:txBody>
            <a:bodyPr vert="horz" wrap="square" lIns="0" tIns="12700" rIns="0" bIns="0" rtlCol="0">
              <a:spAutoFit/>
            </a:bodyPr>
            <a:lstStyle/>
            <a:p>
              <a:pPr marL="12700">
                <a:lnSpc>
                  <a:spcPct val="100000"/>
                </a:lnSpc>
                <a:spcBef>
                  <a:spcPts val="100"/>
                </a:spcBef>
              </a:pPr>
              <a:r>
                <a:rPr lang="en-GB" sz="1000" spc="-25" noProof="0" dirty="0">
                  <a:solidFill>
                    <a:srgbClr val="191919"/>
                  </a:solidFill>
                  <a:latin typeface="Arial"/>
                  <a:cs typeface="Arial"/>
                </a:rPr>
                <a:t>10</a:t>
              </a:r>
              <a:endParaRPr lang="en-GB" sz="1000" noProof="0" dirty="0">
                <a:latin typeface="Arial"/>
                <a:cs typeface="Arial"/>
              </a:endParaRPr>
            </a:p>
          </p:txBody>
        </p:sp>
        <p:sp>
          <p:nvSpPr>
            <p:cNvPr id="32" name="object 54">
              <a:extLst>
                <a:ext uri="{FF2B5EF4-FFF2-40B4-BE49-F238E27FC236}">
                  <a16:creationId xmlns:a16="http://schemas.microsoft.com/office/drawing/2014/main" id="{B065EF7B-3524-CCA6-7F47-AD044C39B2A6}"/>
                </a:ext>
              </a:extLst>
            </p:cNvPr>
            <p:cNvSpPr txBox="1"/>
            <p:nvPr/>
          </p:nvSpPr>
          <p:spPr>
            <a:xfrm>
              <a:off x="2472410" y="3296308"/>
              <a:ext cx="200118" cy="166712"/>
            </a:xfrm>
            <a:prstGeom prst="rect">
              <a:avLst/>
            </a:prstGeom>
          </p:spPr>
          <p:txBody>
            <a:bodyPr vert="horz" wrap="square" lIns="0" tIns="12700" rIns="0" bIns="0" rtlCol="0">
              <a:spAutoFit/>
            </a:bodyPr>
            <a:lstStyle/>
            <a:p>
              <a:pPr marL="12700">
                <a:lnSpc>
                  <a:spcPct val="100000"/>
                </a:lnSpc>
                <a:spcBef>
                  <a:spcPts val="100"/>
                </a:spcBef>
              </a:pPr>
              <a:r>
                <a:rPr lang="en-GB" sz="1000" spc="-25" noProof="0" dirty="0">
                  <a:solidFill>
                    <a:srgbClr val="191919"/>
                  </a:solidFill>
                  <a:latin typeface="Arial"/>
                  <a:cs typeface="Arial"/>
                </a:rPr>
                <a:t>12</a:t>
              </a:r>
              <a:endParaRPr lang="en-GB" sz="1000" noProof="0" dirty="0">
                <a:latin typeface="Arial"/>
                <a:cs typeface="Arial"/>
              </a:endParaRPr>
            </a:p>
          </p:txBody>
        </p:sp>
        <p:sp>
          <p:nvSpPr>
            <p:cNvPr id="34" name="object 56">
              <a:extLst>
                <a:ext uri="{FF2B5EF4-FFF2-40B4-BE49-F238E27FC236}">
                  <a16:creationId xmlns:a16="http://schemas.microsoft.com/office/drawing/2014/main" id="{5438F6A4-0803-8A26-C030-DF51593CD869}"/>
                </a:ext>
              </a:extLst>
            </p:cNvPr>
            <p:cNvSpPr txBox="1"/>
            <p:nvPr/>
          </p:nvSpPr>
          <p:spPr>
            <a:xfrm>
              <a:off x="2815714" y="3042438"/>
              <a:ext cx="200118" cy="166712"/>
            </a:xfrm>
            <a:prstGeom prst="rect">
              <a:avLst/>
            </a:prstGeom>
          </p:spPr>
          <p:txBody>
            <a:bodyPr vert="horz" wrap="square" lIns="0" tIns="12700" rIns="0" bIns="0" rtlCol="0">
              <a:spAutoFit/>
            </a:bodyPr>
            <a:lstStyle/>
            <a:p>
              <a:pPr marL="12700">
                <a:lnSpc>
                  <a:spcPct val="100000"/>
                </a:lnSpc>
                <a:spcBef>
                  <a:spcPts val="100"/>
                </a:spcBef>
              </a:pPr>
              <a:r>
                <a:rPr lang="en-GB" sz="1000" spc="-25" noProof="0" dirty="0">
                  <a:solidFill>
                    <a:srgbClr val="191919"/>
                  </a:solidFill>
                  <a:latin typeface="Arial"/>
                  <a:cs typeface="Arial"/>
                </a:rPr>
                <a:t>18</a:t>
              </a:r>
              <a:endParaRPr lang="en-GB" sz="1000" noProof="0" dirty="0">
                <a:latin typeface="Arial"/>
                <a:cs typeface="Arial"/>
              </a:endParaRPr>
            </a:p>
          </p:txBody>
        </p:sp>
        <p:sp>
          <p:nvSpPr>
            <p:cNvPr id="35" name="object 57">
              <a:extLst>
                <a:ext uri="{FF2B5EF4-FFF2-40B4-BE49-F238E27FC236}">
                  <a16:creationId xmlns:a16="http://schemas.microsoft.com/office/drawing/2014/main" id="{37E61660-534F-F3BF-0B16-0E2483B56884}"/>
                </a:ext>
              </a:extLst>
            </p:cNvPr>
            <p:cNvSpPr txBox="1"/>
            <p:nvPr/>
          </p:nvSpPr>
          <p:spPr>
            <a:xfrm>
              <a:off x="3281449" y="2788569"/>
              <a:ext cx="200118" cy="166712"/>
            </a:xfrm>
            <a:prstGeom prst="rect">
              <a:avLst/>
            </a:prstGeom>
          </p:spPr>
          <p:txBody>
            <a:bodyPr vert="horz" wrap="square" lIns="0" tIns="12700" rIns="0" bIns="0" rtlCol="0">
              <a:spAutoFit/>
            </a:bodyPr>
            <a:lstStyle/>
            <a:p>
              <a:pPr marL="12700">
                <a:lnSpc>
                  <a:spcPct val="100000"/>
                </a:lnSpc>
                <a:spcBef>
                  <a:spcPts val="100"/>
                </a:spcBef>
              </a:pPr>
              <a:r>
                <a:rPr lang="en-GB" sz="1000" spc="-25" noProof="0" dirty="0">
                  <a:solidFill>
                    <a:srgbClr val="191919"/>
                  </a:solidFill>
                  <a:latin typeface="Arial"/>
                  <a:cs typeface="Arial"/>
                </a:rPr>
                <a:t>25</a:t>
              </a:r>
              <a:endParaRPr lang="en-GB" sz="1000" noProof="0" dirty="0">
                <a:latin typeface="Arial"/>
                <a:cs typeface="Arial"/>
              </a:endParaRPr>
            </a:p>
          </p:txBody>
        </p:sp>
        <p:sp>
          <p:nvSpPr>
            <p:cNvPr id="37" name="object 59">
              <a:extLst>
                <a:ext uri="{FF2B5EF4-FFF2-40B4-BE49-F238E27FC236}">
                  <a16:creationId xmlns:a16="http://schemas.microsoft.com/office/drawing/2014/main" id="{C8EBD021-F76D-30CF-C074-958A01C7E904}"/>
                </a:ext>
              </a:extLst>
            </p:cNvPr>
            <p:cNvSpPr txBox="1"/>
            <p:nvPr/>
          </p:nvSpPr>
          <p:spPr>
            <a:xfrm>
              <a:off x="3412966" y="2534701"/>
              <a:ext cx="200118" cy="166712"/>
            </a:xfrm>
            <a:prstGeom prst="rect">
              <a:avLst/>
            </a:prstGeom>
          </p:spPr>
          <p:txBody>
            <a:bodyPr vert="horz" wrap="square" lIns="0" tIns="12700" rIns="0" bIns="0" rtlCol="0">
              <a:spAutoFit/>
            </a:bodyPr>
            <a:lstStyle/>
            <a:p>
              <a:pPr marL="12700">
                <a:lnSpc>
                  <a:spcPct val="100000"/>
                </a:lnSpc>
                <a:spcBef>
                  <a:spcPts val="100"/>
                </a:spcBef>
              </a:pPr>
              <a:r>
                <a:rPr lang="en-GB" sz="1000" spc="-25" noProof="0" dirty="0">
                  <a:solidFill>
                    <a:srgbClr val="191919"/>
                  </a:solidFill>
                  <a:latin typeface="Arial"/>
                  <a:cs typeface="Arial"/>
                </a:rPr>
                <a:t>27</a:t>
              </a:r>
              <a:endParaRPr lang="en-GB" sz="1000" noProof="0" dirty="0">
                <a:latin typeface="Arial"/>
                <a:cs typeface="Arial"/>
              </a:endParaRPr>
            </a:p>
          </p:txBody>
        </p:sp>
        <p:sp>
          <p:nvSpPr>
            <p:cNvPr id="38" name="object 60">
              <a:extLst>
                <a:ext uri="{FF2B5EF4-FFF2-40B4-BE49-F238E27FC236}">
                  <a16:creationId xmlns:a16="http://schemas.microsoft.com/office/drawing/2014/main" id="{EB6EAF67-8ED3-6F63-F5A0-1DB8ECD73CCF}"/>
                </a:ext>
              </a:extLst>
            </p:cNvPr>
            <p:cNvSpPr txBox="1"/>
            <p:nvPr/>
          </p:nvSpPr>
          <p:spPr>
            <a:xfrm>
              <a:off x="3775255" y="2280828"/>
              <a:ext cx="200118" cy="166712"/>
            </a:xfrm>
            <a:prstGeom prst="rect">
              <a:avLst/>
            </a:prstGeom>
          </p:spPr>
          <p:txBody>
            <a:bodyPr vert="horz" wrap="square" lIns="0" tIns="12700" rIns="0" bIns="0" rtlCol="0">
              <a:spAutoFit/>
            </a:bodyPr>
            <a:lstStyle/>
            <a:p>
              <a:pPr marL="12700">
                <a:lnSpc>
                  <a:spcPct val="100000"/>
                </a:lnSpc>
                <a:spcBef>
                  <a:spcPts val="100"/>
                </a:spcBef>
              </a:pPr>
              <a:r>
                <a:rPr lang="en-GB" sz="1000" spc="-25" noProof="0" dirty="0">
                  <a:solidFill>
                    <a:srgbClr val="191919"/>
                  </a:solidFill>
                  <a:latin typeface="Arial"/>
                  <a:cs typeface="Arial"/>
                </a:rPr>
                <a:t>32</a:t>
              </a:r>
              <a:endParaRPr lang="en-GB" sz="1000" noProof="0" dirty="0">
                <a:latin typeface="Arial"/>
                <a:cs typeface="Arial"/>
              </a:endParaRPr>
            </a:p>
          </p:txBody>
        </p:sp>
        <p:sp>
          <p:nvSpPr>
            <p:cNvPr id="39" name="object 61">
              <a:extLst>
                <a:ext uri="{FF2B5EF4-FFF2-40B4-BE49-F238E27FC236}">
                  <a16:creationId xmlns:a16="http://schemas.microsoft.com/office/drawing/2014/main" id="{E54BE68B-FBF3-4D48-D44B-C6BC96AD7C8A}"/>
                </a:ext>
              </a:extLst>
            </p:cNvPr>
            <p:cNvSpPr txBox="1"/>
            <p:nvPr/>
          </p:nvSpPr>
          <p:spPr>
            <a:xfrm>
              <a:off x="3891236" y="2026958"/>
              <a:ext cx="200118" cy="166712"/>
            </a:xfrm>
            <a:prstGeom prst="rect">
              <a:avLst/>
            </a:prstGeom>
          </p:spPr>
          <p:txBody>
            <a:bodyPr vert="horz" wrap="square" lIns="0" tIns="12700" rIns="0" bIns="0" rtlCol="0">
              <a:spAutoFit/>
            </a:bodyPr>
            <a:lstStyle/>
            <a:p>
              <a:pPr marL="12700">
                <a:lnSpc>
                  <a:spcPct val="100000"/>
                </a:lnSpc>
                <a:spcBef>
                  <a:spcPts val="100"/>
                </a:spcBef>
              </a:pPr>
              <a:r>
                <a:rPr lang="en-GB" sz="1000" spc="-25" noProof="0" dirty="0">
                  <a:solidFill>
                    <a:srgbClr val="191919"/>
                  </a:solidFill>
                  <a:latin typeface="Arial"/>
                  <a:cs typeface="Arial"/>
                </a:rPr>
                <a:t>34</a:t>
              </a:r>
              <a:endParaRPr lang="en-GB" sz="1000" noProof="0" dirty="0">
                <a:latin typeface="Arial"/>
                <a:cs typeface="Arial"/>
              </a:endParaRPr>
            </a:p>
          </p:txBody>
        </p:sp>
        <p:sp>
          <p:nvSpPr>
            <p:cNvPr id="40" name="object 62">
              <a:extLst>
                <a:ext uri="{FF2B5EF4-FFF2-40B4-BE49-F238E27FC236}">
                  <a16:creationId xmlns:a16="http://schemas.microsoft.com/office/drawing/2014/main" id="{0322B5FB-5CE6-6781-0CFD-4CE07345EDC8}"/>
                </a:ext>
              </a:extLst>
            </p:cNvPr>
            <p:cNvSpPr txBox="1"/>
            <p:nvPr/>
          </p:nvSpPr>
          <p:spPr>
            <a:xfrm>
              <a:off x="4724444" y="1773088"/>
              <a:ext cx="200118" cy="177800"/>
            </a:xfrm>
            <a:prstGeom prst="rect">
              <a:avLst/>
            </a:prstGeom>
          </p:spPr>
          <p:txBody>
            <a:bodyPr vert="horz" wrap="square" lIns="0" tIns="12700" rIns="0" bIns="0" rtlCol="0">
              <a:spAutoFit/>
            </a:bodyPr>
            <a:lstStyle/>
            <a:p>
              <a:pPr marL="12700">
                <a:lnSpc>
                  <a:spcPct val="100000"/>
                </a:lnSpc>
                <a:spcBef>
                  <a:spcPts val="100"/>
                </a:spcBef>
              </a:pPr>
              <a:r>
                <a:rPr lang="en-GB" sz="1000" spc="-25" noProof="0" dirty="0">
                  <a:solidFill>
                    <a:srgbClr val="191919"/>
                  </a:solidFill>
                  <a:latin typeface="Arial"/>
                  <a:cs typeface="Arial"/>
                </a:rPr>
                <a:t>47</a:t>
              </a:r>
              <a:endParaRPr lang="en-GB" sz="1000" noProof="0" dirty="0">
                <a:latin typeface="Arial"/>
                <a:cs typeface="Arial"/>
              </a:endParaRPr>
            </a:p>
          </p:txBody>
        </p:sp>
        <p:sp>
          <p:nvSpPr>
            <p:cNvPr id="41" name="object 63">
              <a:extLst>
                <a:ext uri="{FF2B5EF4-FFF2-40B4-BE49-F238E27FC236}">
                  <a16:creationId xmlns:a16="http://schemas.microsoft.com/office/drawing/2014/main" id="{04CDC5D4-5198-C958-E104-DC463F193A34}"/>
                </a:ext>
              </a:extLst>
            </p:cNvPr>
            <p:cNvSpPr txBox="1"/>
            <p:nvPr/>
          </p:nvSpPr>
          <p:spPr>
            <a:xfrm>
              <a:off x="5280840" y="1519220"/>
              <a:ext cx="200118" cy="166712"/>
            </a:xfrm>
            <a:prstGeom prst="rect">
              <a:avLst/>
            </a:prstGeom>
          </p:spPr>
          <p:txBody>
            <a:bodyPr vert="horz" wrap="square" lIns="0" tIns="12700" rIns="0" bIns="0" rtlCol="0">
              <a:spAutoFit/>
            </a:bodyPr>
            <a:lstStyle/>
            <a:p>
              <a:pPr marL="12700">
                <a:lnSpc>
                  <a:spcPct val="100000"/>
                </a:lnSpc>
                <a:spcBef>
                  <a:spcPts val="100"/>
                </a:spcBef>
              </a:pPr>
              <a:r>
                <a:rPr lang="en-GB" sz="1000" spc="-25" noProof="0" dirty="0">
                  <a:solidFill>
                    <a:srgbClr val="191919"/>
                  </a:solidFill>
                  <a:latin typeface="Arial"/>
                  <a:cs typeface="Arial"/>
                </a:rPr>
                <a:t>54</a:t>
              </a:r>
              <a:endParaRPr lang="en-GB" sz="1000" noProof="0" dirty="0">
                <a:latin typeface="Arial"/>
                <a:cs typeface="Arial"/>
              </a:endParaRPr>
            </a:p>
          </p:txBody>
        </p:sp>
        <p:sp>
          <p:nvSpPr>
            <p:cNvPr id="61" name="object 15">
              <a:extLst>
                <a:ext uri="{FF2B5EF4-FFF2-40B4-BE49-F238E27FC236}">
                  <a16:creationId xmlns:a16="http://schemas.microsoft.com/office/drawing/2014/main" id="{5636FFFC-EDA0-18E3-7C39-87E81A19AE29}"/>
                </a:ext>
              </a:extLst>
            </p:cNvPr>
            <p:cNvSpPr/>
            <p:nvPr/>
          </p:nvSpPr>
          <p:spPr>
            <a:xfrm>
              <a:off x="7889978" y="1563638"/>
              <a:ext cx="0" cy="2484000"/>
            </a:xfrm>
            <a:custGeom>
              <a:avLst/>
              <a:gdLst/>
              <a:ahLst/>
              <a:cxnLst/>
              <a:rect l="l" t="t" r="r" b="b"/>
              <a:pathLst>
                <a:path h="2337435">
                  <a:moveTo>
                    <a:pt x="0" y="0"/>
                  </a:moveTo>
                  <a:lnTo>
                    <a:pt x="0" y="2336807"/>
                  </a:lnTo>
                </a:path>
              </a:pathLst>
            </a:custGeom>
            <a:ln w="6667">
              <a:solidFill>
                <a:srgbClr val="666666"/>
              </a:solidFill>
              <a:prstDash val="dot"/>
            </a:ln>
          </p:spPr>
          <p:txBody>
            <a:bodyPr wrap="square" lIns="0" tIns="0" rIns="0" bIns="0" rtlCol="0"/>
            <a:lstStyle/>
            <a:p>
              <a:endParaRPr lang="en-GB" noProof="0" dirty="0"/>
            </a:p>
          </p:txBody>
        </p:sp>
        <p:sp>
          <p:nvSpPr>
            <p:cNvPr id="3" name="object 15">
              <a:extLst>
                <a:ext uri="{FF2B5EF4-FFF2-40B4-BE49-F238E27FC236}">
                  <a16:creationId xmlns:a16="http://schemas.microsoft.com/office/drawing/2014/main" id="{BEC84F0B-8233-108C-F322-66250D0CB86B}"/>
                </a:ext>
              </a:extLst>
            </p:cNvPr>
            <p:cNvSpPr/>
            <p:nvPr/>
          </p:nvSpPr>
          <p:spPr>
            <a:xfrm>
              <a:off x="6629256" y="1563638"/>
              <a:ext cx="0" cy="2484000"/>
            </a:xfrm>
            <a:custGeom>
              <a:avLst/>
              <a:gdLst/>
              <a:ahLst/>
              <a:cxnLst/>
              <a:rect l="l" t="t" r="r" b="b"/>
              <a:pathLst>
                <a:path h="2337435">
                  <a:moveTo>
                    <a:pt x="0" y="0"/>
                  </a:moveTo>
                  <a:lnTo>
                    <a:pt x="0" y="2336807"/>
                  </a:lnTo>
                </a:path>
              </a:pathLst>
            </a:custGeom>
            <a:ln w="6667">
              <a:solidFill>
                <a:srgbClr val="666666"/>
              </a:solidFill>
              <a:prstDash val="dot"/>
            </a:ln>
          </p:spPr>
          <p:txBody>
            <a:bodyPr wrap="square" lIns="0" tIns="0" rIns="0" bIns="0" rtlCol="0"/>
            <a:lstStyle/>
            <a:p>
              <a:endParaRPr lang="en-GB" noProof="0" dirty="0"/>
            </a:p>
          </p:txBody>
        </p:sp>
        <p:sp>
          <p:nvSpPr>
            <p:cNvPr id="5" name="object 15">
              <a:extLst>
                <a:ext uri="{FF2B5EF4-FFF2-40B4-BE49-F238E27FC236}">
                  <a16:creationId xmlns:a16="http://schemas.microsoft.com/office/drawing/2014/main" id="{8312D543-43DE-A75C-D5EF-CBBCE919DE77}"/>
                </a:ext>
              </a:extLst>
            </p:cNvPr>
            <p:cNvSpPr/>
            <p:nvPr/>
          </p:nvSpPr>
          <p:spPr>
            <a:xfrm>
              <a:off x="5372529" y="1710203"/>
              <a:ext cx="0" cy="2337435"/>
            </a:xfrm>
            <a:custGeom>
              <a:avLst/>
              <a:gdLst/>
              <a:ahLst/>
              <a:cxnLst/>
              <a:rect l="l" t="t" r="r" b="b"/>
              <a:pathLst>
                <a:path h="2337435">
                  <a:moveTo>
                    <a:pt x="0" y="0"/>
                  </a:moveTo>
                  <a:lnTo>
                    <a:pt x="0" y="2336807"/>
                  </a:lnTo>
                </a:path>
              </a:pathLst>
            </a:custGeom>
            <a:ln w="6667">
              <a:solidFill>
                <a:srgbClr val="666666"/>
              </a:solidFill>
              <a:prstDash val="dot"/>
            </a:ln>
          </p:spPr>
          <p:txBody>
            <a:bodyPr wrap="square" lIns="0" tIns="0" rIns="0" bIns="0" rtlCol="0"/>
            <a:lstStyle/>
            <a:p>
              <a:endParaRPr lang="en-GB" noProof="0" dirty="0"/>
            </a:p>
          </p:txBody>
        </p:sp>
      </p:grpSp>
    </p:spTree>
    <p:extLst>
      <p:ext uri="{BB962C8B-B14F-4D97-AF65-F5344CB8AC3E}">
        <p14:creationId xmlns:p14="http://schemas.microsoft.com/office/powerpoint/2010/main" val="12657711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F862A9-1C38-A24E-FB3A-7D76592057F4}"/>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5B1DB52F-3577-FD61-36FD-794E4E44E44D}"/>
              </a:ext>
            </a:extLst>
          </p:cNvPr>
          <p:cNvSpPr>
            <a:spLocks noGrp="1"/>
          </p:cNvSpPr>
          <p:nvPr>
            <p:ph type="title"/>
          </p:nvPr>
        </p:nvSpPr>
        <p:spPr>
          <a:xfrm>
            <a:off x="450001" y="135000"/>
            <a:ext cx="8226455" cy="367200"/>
          </a:xfrm>
        </p:spPr>
        <p:txBody>
          <a:bodyPr/>
          <a:lstStyle/>
          <a:p>
            <a:r>
              <a:rPr lang="en-GB" spc="-20" noProof="0" dirty="0"/>
              <a:t>Forms</a:t>
            </a:r>
            <a:r>
              <a:rPr lang="en-GB" spc="-45" noProof="0" dirty="0"/>
              <a:t> </a:t>
            </a:r>
            <a:r>
              <a:rPr lang="en-GB" noProof="0" dirty="0"/>
              <a:t>of</a:t>
            </a:r>
            <a:r>
              <a:rPr lang="en-GB" spc="-45" noProof="0" dirty="0"/>
              <a:t> </a:t>
            </a:r>
            <a:r>
              <a:rPr lang="en-GB" spc="-25" noProof="0" dirty="0"/>
              <a:t>employee</a:t>
            </a:r>
            <a:r>
              <a:rPr lang="en-GB" spc="-40" noProof="0" dirty="0"/>
              <a:t> </a:t>
            </a:r>
            <a:r>
              <a:rPr lang="en-GB" spc="-25" noProof="0" dirty="0"/>
              <a:t>representation</a:t>
            </a:r>
            <a:r>
              <a:rPr lang="en-GB" spc="-45" noProof="0" dirty="0"/>
              <a:t> </a:t>
            </a:r>
            <a:br>
              <a:rPr lang="en-GB" spc="-45" noProof="0" dirty="0"/>
            </a:br>
            <a:r>
              <a:rPr lang="en-GB" sz="1600" spc="-45" dirty="0"/>
              <a:t>% share of</a:t>
            </a:r>
            <a:r>
              <a:rPr lang="en-GB" sz="1600" spc="-45" noProof="0" dirty="0"/>
              <a:t> workplaces</a:t>
            </a:r>
            <a:r>
              <a:rPr lang="en-GB" sz="1600" spc="-10" noProof="0" dirty="0"/>
              <a:t>,</a:t>
            </a:r>
            <a:r>
              <a:rPr lang="en-GB" sz="1600" spc="-40" noProof="0" dirty="0"/>
              <a:t> </a:t>
            </a:r>
            <a:r>
              <a:rPr lang="en-GB" sz="1600" spc="-30" noProof="0" dirty="0"/>
              <a:t>EU-</a:t>
            </a:r>
            <a:r>
              <a:rPr lang="en-GB" sz="1600" spc="-25" noProof="0" dirty="0"/>
              <a:t>27 (2014-2019-2024)</a:t>
            </a:r>
            <a:endParaRPr lang="en-GB" sz="1600" noProof="0" dirty="0"/>
          </a:p>
        </p:txBody>
      </p:sp>
      <p:sp>
        <p:nvSpPr>
          <p:cNvPr id="43" name="object 3">
            <a:extLst>
              <a:ext uri="{FF2B5EF4-FFF2-40B4-BE49-F238E27FC236}">
                <a16:creationId xmlns:a16="http://schemas.microsoft.com/office/drawing/2014/main" id="{CB62BBF6-946E-2526-C7A8-45E357E905C8}"/>
              </a:ext>
            </a:extLst>
          </p:cNvPr>
          <p:cNvSpPr txBox="1"/>
          <p:nvPr/>
        </p:nvSpPr>
        <p:spPr>
          <a:xfrm>
            <a:off x="431782" y="856804"/>
            <a:ext cx="7452586" cy="299295"/>
          </a:xfrm>
          <a:prstGeom prst="rect">
            <a:avLst/>
          </a:prstGeom>
        </p:spPr>
        <p:txBody>
          <a:bodyPr vert="horz" wrap="square" lIns="90000" tIns="72000" rIns="90000" bIns="72000" rtlCol="0">
            <a:spAutoFit/>
          </a:bodyPr>
          <a:lstStyle/>
          <a:p>
            <a:pPr marL="12700">
              <a:lnSpc>
                <a:spcPct val="100000"/>
              </a:lnSpc>
              <a:spcBef>
                <a:spcPts val="100"/>
              </a:spcBef>
            </a:pPr>
            <a:r>
              <a:rPr lang="en-GB" sz="1000" spc="-10" noProof="0" dirty="0">
                <a:latin typeface="Arial"/>
                <a:cs typeface="Arial"/>
              </a:rPr>
              <a:t>Health</a:t>
            </a:r>
            <a:r>
              <a:rPr lang="en-GB" sz="1000" spc="-55" noProof="0" dirty="0">
                <a:latin typeface="Arial"/>
                <a:cs typeface="Arial"/>
              </a:rPr>
              <a:t> </a:t>
            </a:r>
            <a:r>
              <a:rPr lang="en-GB" sz="1000" noProof="0" dirty="0">
                <a:latin typeface="Arial"/>
                <a:cs typeface="Arial"/>
              </a:rPr>
              <a:t>and</a:t>
            </a:r>
            <a:r>
              <a:rPr lang="en-GB" sz="1000" spc="-50" noProof="0" dirty="0">
                <a:latin typeface="Arial"/>
                <a:cs typeface="Arial"/>
              </a:rPr>
              <a:t> </a:t>
            </a:r>
            <a:r>
              <a:rPr lang="en-GB" sz="1000" noProof="0" dirty="0">
                <a:latin typeface="Arial"/>
                <a:cs typeface="Arial"/>
              </a:rPr>
              <a:t>safety</a:t>
            </a:r>
            <a:r>
              <a:rPr lang="en-GB" sz="1000" spc="-50" noProof="0" dirty="0">
                <a:latin typeface="Arial"/>
                <a:cs typeface="Arial"/>
              </a:rPr>
              <a:t> </a:t>
            </a:r>
            <a:r>
              <a:rPr lang="en-GB" sz="1000" noProof="0" dirty="0">
                <a:latin typeface="Arial"/>
                <a:cs typeface="Arial"/>
              </a:rPr>
              <a:t>representatives</a:t>
            </a:r>
            <a:r>
              <a:rPr lang="en-GB" sz="1000" spc="-50" noProof="0" dirty="0">
                <a:latin typeface="Arial"/>
                <a:cs typeface="Arial"/>
              </a:rPr>
              <a:t> </a:t>
            </a:r>
            <a:r>
              <a:rPr lang="en-GB" sz="1000" spc="-10" noProof="0" dirty="0">
                <a:latin typeface="Arial"/>
                <a:cs typeface="Arial"/>
              </a:rPr>
              <a:t>are</a:t>
            </a:r>
            <a:r>
              <a:rPr lang="en-GB" sz="1000" spc="-55" noProof="0" dirty="0">
                <a:latin typeface="Arial"/>
                <a:cs typeface="Arial"/>
              </a:rPr>
              <a:t> </a:t>
            </a:r>
            <a:r>
              <a:rPr lang="en-GB" sz="1000" noProof="0" dirty="0">
                <a:latin typeface="Arial"/>
                <a:cs typeface="Arial"/>
              </a:rPr>
              <a:t>the</a:t>
            </a:r>
            <a:r>
              <a:rPr lang="en-GB" sz="1000" spc="-50" noProof="0" dirty="0">
                <a:latin typeface="Arial"/>
                <a:cs typeface="Arial"/>
              </a:rPr>
              <a:t> </a:t>
            </a:r>
            <a:r>
              <a:rPr lang="en-GB" sz="1000" noProof="0" dirty="0">
                <a:latin typeface="Arial"/>
                <a:cs typeface="Arial"/>
              </a:rPr>
              <a:t>most</a:t>
            </a:r>
            <a:r>
              <a:rPr lang="en-GB" sz="1000" spc="-50" noProof="0" dirty="0">
                <a:latin typeface="Arial"/>
                <a:cs typeface="Arial"/>
              </a:rPr>
              <a:t> </a:t>
            </a:r>
            <a:r>
              <a:rPr lang="en-GB" sz="1000" noProof="0" dirty="0">
                <a:latin typeface="Arial"/>
                <a:cs typeface="Arial"/>
              </a:rPr>
              <a:t>frequent</a:t>
            </a:r>
            <a:r>
              <a:rPr lang="en-GB" sz="1000" spc="-50" noProof="0" dirty="0">
                <a:latin typeface="Arial"/>
                <a:cs typeface="Arial"/>
              </a:rPr>
              <a:t> </a:t>
            </a:r>
            <a:r>
              <a:rPr lang="en-GB" sz="1000" noProof="0" dirty="0">
                <a:latin typeface="Arial"/>
                <a:cs typeface="Arial"/>
              </a:rPr>
              <a:t>form</a:t>
            </a:r>
            <a:r>
              <a:rPr lang="en-GB" sz="1000" spc="-55" noProof="0" dirty="0">
                <a:latin typeface="Arial"/>
                <a:cs typeface="Arial"/>
              </a:rPr>
              <a:t> </a:t>
            </a:r>
            <a:r>
              <a:rPr lang="en-GB" sz="1000" noProof="0" dirty="0">
                <a:latin typeface="Arial"/>
                <a:cs typeface="Arial"/>
              </a:rPr>
              <a:t>of</a:t>
            </a:r>
            <a:r>
              <a:rPr lang="en-GB" sz="1000" spc="-50" noProof="0" dirty="0">
                <a:latin typeface="Arial"/>
                <a:cs typeface="Arial"/>
              </a:rPr>
              <a:t> </a:t>
            </a:r>
            <a:r>
              <a:rPr lang="en-GB" sz="1000" noProof="0" dirty="0">
                <a:latin typeface="Arial"/>
                <a:cs typeface="Arial"/>
              </a:rPr>
              <a:t>employee</a:t>
            </a:r>
            <a:r>
              <a:rPr lang="en-GB" sz="1000" spc="-50" noProof="0" dirty="0">
                <a:latin typeface="Arial"/>
                <a:cs typeface="Arial"/>
              </a:rPr>
              <a:t> </a:t>
            </a:r>
            <a:r>
              <a:rPr lang="en-GB" sz="1000" spc="-10" noProof="0" dirty="0">
                <a:latin typeface="Arial"/>
                <a:cs typeface="Arial"/>
              </a:rPr>
              <a:t>representation</a:t>
            </a:r>
            <a:r>
              <a:rPr lang="en-GB" sz="1000" spc="-50" noProof="0" dirty="0">
                <a:latin typeface="Arial"/>
                <a:cs typeface="Arial"/>
              </a:rPr>
              <a:t> </a:t>
            </a:r>
            <a:r>
              <a:rPr lang="en-GB" sz="1000" noProof="0" dirty="0">
                <a:latin typeface="Arial"/>
                <a:cs typeface="Arial"/>
              </a:rPr>
              <a:t>again,</a:t>
            </a:r>
            <a:r>
              <a:rPr lang="en-GB" sz="1000" spc="-55" noProof="0" dirty="0">
                <a:latin typeface="Arial"/>
                <a:cs typeface="Arial"/>
              </a:rPr>
              <a:t> </a:t>
            </a:r>
            <a:r>
              <a:rPr lang="en-GB" sz="1000" noProof="0" dirty="0">
                <a:latin typeface="Arial"/>
                <a:cs typeface="Arial"/>
              </a:rPr>
              <a:t>as</a:t>
            </a:r>
            <a:r>
              <a:rPr lang="en-GB" sz="1000" spc="-50" noProof="0" dirty="0">
                <a:latin typeface="Arial"/>
                <a:cs typeface="Arial"/>
              </a:rPr>
              <a:t> </a:t>
            </a:r>
            <a:r>
              <a:rPr lang="en-GB" sz="1000" noProof="0" dirty="0">
                <a:latin typeface="Arial"/>
                <a:cs typeface="Arial"/>
              </a:rPr>
              <a:t>in</a:t>
            </a:r>
            <a:r>
              <a:rPr lang="en-GB" sz="1000" spc="-50" noProof="0" dirty="0">
                <a:latin typeface="Arial"/>
                <a:cs typeface="Arial"/>
              </a:rPr>
              <a:t> </a:t>
            </a:r>
            <a:r>
              <a:rPr lang="en-GB" sz="1000" noProof="0" dirty="0">
                <a:latin typeface="Arial"/>
                <a:cs typeface="Arial"/>
              </a:rPr>
              <a:t>previous</a:t>
            </a:r>
            <a:r>
              <a:rPr lang="en-GB" sz="1000" spc="-50" noProof="0" dirty="0">
                <a:latin typeface="Arial"/>
                <a:cs typeface="Arial"/>
              </a:rPr>
              <a:t> </a:t>
            </a:r>
            <a:r>
              <a:rPr lang="en-GB" sz="1000" noProof="0" dirty="0">
                <a:latin typeface="Arial"/>
                <a:cs typeface="Arial"/>
              </a:rPr>
              <a:t>survey</a:t>
            </a:r>
            <a:r>
              <a:rPr lang="en-GB" sz="1000" spc="-55" noProof="0" dirty="0">
                <a:latin typeface="Arial"/>
                <a:cs typeface="Arial"/>
              </a:rPr>
              <a:t> </a:t>
            </a:r>
            <a:r>
              <a:rPr lang="en-GB" sz="1000" spc="-10" noProof="0" dirty="0">
                <a:latin typeface="Arial"/>
                <a:cs typeface="Arial"/>
              </a:rPr>
              <a:t>waves.</a:t>
            </a:r>
            <a:endParaRPr lang="en-GB" sz="1000" noProof="0" dirty="0">
              <a:latin typeface="Arial"/>
              <a:cs typeface="Arial"/>
            </a:endParaRPr>
          </a:p>
        </p:txBody>
      </p:sp>
      <p:sp>
        <p:nvSpPr>
          <p:cNvPr id="4" name="object 5">
            <a:extLst>
              <a:ext uri="{FF2B5EF4-FFF2-40B4-BE49-F238E27FC236}">
                <a16:creationId xmlns:a16="http://schemas.microsoft.com/office/drawing/2014/main" id="{BC2F8488-1669-1D7D-4B0C-D38EEA361DD0}"/>
              </a:ext>
            </a:extLst>
          </p:cNvPr>
          <p:cNvSpPr txBox="1"/>
          <p:nvPr/>
        </p:nvSpPr>
        <p:spPr>
          <a:xfrm>
            <a:off x="431782" y="4354611"/>
            <a:ext cx="2895846" cy="120546"/>
          </a:xfrm>
          <a:prstGeom prst="rect">
            <a:avLst/>
          </a:prstGeom>
        </p:spPr>
        <p:txBody>
          <a:bodyPr vert="horz" wrap="square" lIns="0" tIns="12700" rIns="0" bIns="0" rtlCol="0">
            <a:spAutoFit/>
          </a:bodyPr>
          <a:lstStyle/>
          <a:p>
            <a:pPr marL="12700">
              <a:lnSpc>
                <a:spcPct val="100000"/>
              </a:lnSpc>
              <a:spcBef>
                <a:spcPts val="100"/>
              </a:spcBef>
            </a:pPr>
            <a:r>
              <a:rPr lang="en-GB" sz="700" i="1" noProof="0" dirty="0">
                <a:latin typeface="Arial"/>
                <a:cs typeface="Arial"/>
              </a:rPr>
              <a:t>Base: asked to all establishments in the EU-27</a:t>
            </a:r>
          </a:p>
        </p:txBody>
      </p:sp>
      <p:grpSp>
        <p:nvGrpSpPr>
          <p:cNvPr id="5" name="Gruppo 4">
            <a:extLst>
              <a:ext uri="{FF2B5EF4-FFF2-40B4-BE49-F238E27FC236}">
                <a16:creationId xmlns:a16="http://schemas.microsoft.com/office/drawing/2014/main" id="{535DFDAB-CE39-BF9E-6AA7-84468CEC0F50}"/>
              </a:ext>
            </a:extLst>
          </p:cNvPr>
          <p:cNvGrpSpPr/>
          <p:nvPr/>
        </p:nvGrpSpPr>
        <p:grpSpPr>
          <a:xfrm>
            <a:off x="481531" y="1419622"/>
            <a:ext cx="6495214" cy="2699104"/>
            <a:chOff x="481531" y="375597"/>
            <a:chExt cx="6495214" cy="3743129"/>
          </a:xfrm>
        </p:grpSpPr>
        <p:grpSp>
          <p:nvGrpSpPr>
            <p:cNvPr id="6" name="object 10">
              <a:extLst>
                <a:ext uri="{FF2B5EF4-FFF2-40B4-BE49-F238E27FC236}">
                  <a16:creationId xmlns:a16="http://schemas.microsoft.com/office/drawing/2014/main" id="{5EB20235-2540-4BAC-1C70-BF68E5962E94}"/>
                </a:ext>
              </a:extLst>
            </p:cNvPr>
            <p:cNvGrpSpPr/>
            <p:nvPr/>
          </p:nvGrpSpPr>
          <p:grpSpPr>
            <a:xfrm>
              <a:off x="746467" y="428175"/>
              <a:ext cx="6183072" cy="3236295"/>
              <a:chOff x="746467" y="428175"/>
              <a:chExt cx="6183072" cy="3236295"/>
            </a:xfrm>
          </p:grpSpPr>
          <p:sp>
            <p:nvSpPr>
              <p:cNvPr id="79" name="object 11">
                <a:extLst>
                  <a:ext uri="{FF2B5EF4-FFF2-40B4-BE49-F238E27FC236}">
                    <a16:creationId xmlns:a16="http://schemas.microsoft.com/office/drawing/2014/main" id="{F85CD696-7CA6-EF9E-8449-1F3433CE0F3F}"/>
                  </a:ext>
                </a:extLst>
              </p:cNvPr>
              <p:cNvSpPr/>
              <p:nvPr/>
            </p:nvSpPr>
            <p:spPr>
              <a:xfrm>
                <a:off x="759807" y="1721231"/>
                <a:ext cx="6146800" cy="0"/>
              </a:xfrm>
              <a:custGeom>
                <a:avLst/>
                <a:gdLst/>
                <a:ahLst/>
                <a:cxnLst/>
                <a:rect l="l" t="t" r="r" b="b"/>
                <a:pathLst>
                  <a:path w="6146800">
                    <a:moveTo>
                      <a:pt x="0" y="0"/>
                    </a:moveTo>
                    <a:lnTo>
                      <a:pt x="277896" y="0"/>
                    </a:lnTo>
                  </a:path>
                  <a:path w="6146800">
                    <a:moveTo>
                      <a:pt x="569996" y="0"/>
                    </a:moveTo>
                    <a:lnTo>
                      <a:pt x="616897" y="0"/>
                    </a:lnTo>
                  </a:path>
                  <a:path w="6146800">
                    <a:moveTo>
                      <a:pt x="908997" y="0"/>
                    </a:moveTo>
                    <a:lnTo>
                      <a:pt x="955885" y="0"/>
                    </a:lnTo>
                  </a:path>
                  <a:path w="6146800">
                    <a:moveTo>
                      <a:pt x="1247985" y="0"/>
                    </a:moveTo>
                    <a:lnTo>
                      <a:pt x="6146253" y="0"/>
                    </a:lnTo>
                  </a:path>
                </a:pathLst>
              </a:custGeom>
              <a:ln w="6667">
                <a:solidFill>
                  <a:srgbClr val="666666"/>
                </a:solidFill>
                <a:prstDash val="dot"/>
              </a:ln>
            </p:spPr>
            <p:txBody>
              <a:bodyPr wrap="square" lIns="0" tIns="0" rIns="0" bIns="0" rtlCol="0"/>
              <a:lstStyle/>
              <a:p>
                <a:endParaRPr lang="en-GB" noProof="0" dirty="0"/>
              </a:p>
            </p:txBody>
          </p:sp>
          <p:sp>
            <p:nvSpPr>
              <p:cNvPr id="80" name="object 12">
                <a:extLst>
                  <a:ext uri="{FF2B5EF4-FFF2-40B4-BE49-F238E27FC236}">
                    <a16:creationId xmlns:a16="http://schemas.microsoft.com/office/drawing/2014/main" id="{9B2B7696-02F2-C9A0-6057-FDAD1DDADF4D}"/>
                  </a:ext>
                </a:extLst>
              </p:cNvPr>
              <p:cNvSpPr/>
              <p:nvPr/>
            </p:nvSpPr>
            <p:spPr>
              <a:xfrm>
                <a:off x="746467" y="1624317"/>
                <a:ext cx="6182995" cy="6985"/>
              </a:xfrm>
              <a:custGeom>
                <a:avLst/>
                <a:gdLst/>
                <a:ahLst/>
                <a:cxnLst/>
                <a:rect l="l" t="t" r="r" b="b"/>
                <a:pathLst>
                  <a:path w="6182995" h="6985">
                    <a:moveTo>
                      <a:pt x="6667" y="3327"/>
                    </a:moveTo>
                    <a:lnTo>
                      <a:pt x="5689" y="977"/>
                    </a:lnTo>
                    <a:lnTo>
                      <a:pt x="3340" y="0"/>
                    </a:lnTo>
                    <a:lnTo>
                      <a:pt x="977" y="977"/>
                    </a:lnTo>
                    <a:lnTo>
                      <a:pt x="0" y="3327"/>
                    </a:lnTo>
                    <a:lnTo>
                      <a:pt x="977" y="5689"/>
                    </a:lnTo>
                    <a:lnTo>
                      <a:pt x="3340" y="6667"/>
                    </a:lnTo>
                    <a:lnTo>
                      <a:pt x="5689" y="5689"/>
                    </a:lnTo>
                    <a:lnTo>
                      <a:pt x="6667" y="3327"/>
                    </a:lnTo>
                    <a:close/>
                  </a:path>
                  <a:path w="6182995" h="6985">
                    <a:moveTo>
                      <a:pt x="6182906" y="3327"/>
                    </a:moveTo>
                    <a:lnTo>
                      <a:pt x="6181928" y="977"/>
                    </a:lnTo>
                    <a:lnTo>
                      <a:pt x="6179578" y="0"/>
                    </a:lnTo>
                    <a:lnTo>
                      <a:pt x="6177216" y="977"/>
                    </a:lnTo>
                    <a:lnTo>
                      <a:pt x="6176238" y="3327"/>
                    </a:lnTo>
                    <a:lnTo>
                      <a:pt x="6177216" y="5689"/>
                    </a:lnTo>
                    <a:lnTo>
                      <a:pt x="6179578" y="6667"/>
                    </a:lnTo>
                    <a:lnTo>
                      <a:pt x="6181928" y="5689"/>
                    </a:lnTo>
                    <a:lnTo>
                      <a:pt x="6182906" y="3327"/>
                    </a:lnTo>
                    <a:close/>
                  </a:path>
                </a:pathLst>
              </a:custGeom>
              <a:solidFill>
                <a:srgbClr val="666666"/>
              </a:solidFill>
            </p:spPr>
            <p:txBody>
              <a:bodyPr wrap="square" lIns="0" tIns="0" rIns="0" bIns="0" rtlCol="0"/>
              <a:lstStyle/>
              <a:p>
                <a:endParaRPr lang="en-GB" noProof="0" dirty="0"/>
              </a:p>
            </p:txBody>
          </p:sp>
          <p:sp>
            <p:nvSpPr>
              <p:cNvPr id="81" name="object 13">
                <a:extLst>
                  <a:ext uri="{FF2B5EF4-FFF2-40B4-BE49-F238E27FC236}">
                    <a16:creationId xmlns:a16="http://schemas.microsoft.com/office/drawing/2014/main" id="{8D4766AA-0DC5-D2A0-B28F-D9E5EB52E27C}"/>
                  </a:ext>
                </a:extLst>
              </p:cNvPr>
              <p:cNvSpPr/>
              <p:nvPr/>
            </p:nvSpPr>
            <p:spPr>
              <a:xfrm>
                <a:off x="759884" y="3660814"/>
                <a:ext cx="6146165" cy="0"/>
              </a:xfrm>
              <a:custGeom>
                <a:avLst/>
                <a:gdLst/>
                <a:ahLst/>
                <a:cxnLst/>
                <a:rect l="l" t="t" r="r" b="b"/>
                <a:pathLst>
                  <a:path w="6146165">
                    <a:moveTo>
                      <a:pt x="6146101" y="0"/>
                    </a:moveTo>
                    <a:lnTo>
                      <a:pt x="0" y="0"/>
                    </a:lnTo>
                  </a:path>
                </a:pathLst>
              </a:custGeom>
              <a:ln w="6667">
                <a:solidFill>
                  <a:srgbClr val="666666"/>
                </a:solidFill>
                <a:prstDash val="dot"/>
              </a:ln>
            </p:spPr>
            <p:txBody>
              <a:bodyPr wrap="square" lIns="0" tIns="0" rIns="0" bIns="0" rtlCol="0"/>
              <a:lstStyle/>
              <a:p>
                <a:endParaRPr lang="en-GB" noProof="0" dirty="0"/>
              </a:p>
            </p:txBody>
          </p:sp>
          <p:sp>
            <p:nvSpPr>
              <p:cNvPr id="82" name="object 14">
                <a:extLst>
                  <a:ext uri="{FF2B5EF4-FFF2-40B4-BE49-F238E27FC236}">
                    <a16:creationId xmlns:a16="http://schemas.microsoft.com/office/drawing/2014/main" id="{29F0ECFF-FD9D-D406-CDB2-96D6B37E3C25}"/>
                  </a:ext>
                </a:extLst>
              </p:cNvPr>
              <p:cNvSpPr/>
              <p:nvPr/>
            </p:nvSpPr>
            <p:spPr>
              <a:xfrm>
                <a:off x="746544" y="3657485"/>
                <a:ext cx="6182995" cy="6985"/>
              </a:xfrm>
              <a:custGeom>
                <a:avLst/>
                <a:gdLst/>
                <a:ahLst/>
                <a:cxnLst/>
                <a:rect l="l" t="t" r="r" b="b"/>
                <a:pathLst>
                  <a:path w="6182995" h="6985">
                    <a:moveTo>
                      <a:pt x="6667" y="3340"/>
                    </a:moveTo>
                    <a:lnTo>
                      <a:pt x="5689" y="977"/>
                    </a:lnTo>
                    <a:lnTo>
                      <a:pt x="3340" y="0"/>
                    </a:lnTo>
                    <a:lnTo>
                      <a:pt x="977" y="977"/>
                    </a:lnTo>
                    <a:lnTo>
                      <a:pt x="0" y="3340"/>
                    </a:lnTo>
                    <a:lnTo>
                      <a:pt x="977" y="5689"/>
                    </a:lnTo>
                    <a:lnTo>
                      <a:pt x="3340" y="6667"/>
                    </a:lnTo>
                    <a:lnTo>
                      <a:pt x="5689" y="5689"/>
                    </a:lnTo>
                    <a:lnTo>
                      <a:pt x="6667" y="3340"/>
                    </a:lnTo>
                    <a:close/>
                  </a:path>
                  <a:path w="6182995" h="6985">
                    <a:moveTo>
                      <a:pt x="6182753" y="3340"/>
                    </a:moveTo>
                    <a:lnTo>
                      <a:pt x="6181776" y="977"/>
                    </a:lnTo>
                    <a:lnTo>
                      <a:pt x="6179426" y="0"/>
                    </a:lnTo>
                    <a:lnTo>
                      <a:pt x="6177064" y="977"/>
                    </a:lnTo>
                    <a:lnTo>
                      <a:pt x="6176086" y="3340"/>
                    </a:lnTo>
                    <a:lnTo>
                      <a:pt x="6177064" y="5689"/>
                    </a:lnTo>
                    <a:lnTo>
                      <a:pt x="6179426" y="6667"/>
                    </a:lnTo>
                    <a:lnTo>
                      <a:pt x="6181776" y="5689"/>
                    </a:lnTo>
                    <a:lnTo>
                      <a:pt x="6182753" y="3340"/>
                    </a:lnTo>
                    <a:close/>
                  </a:path>
                </a:pathLst>
              </a:custGeom>
              <a:solidFill>
                <a:srgbClr val="666666"/>
              </a:solidFill>
            </p:spPr>
            <p:txBody>
              <a:bodyPr wrap="square" lIns="0" tIns="0" rIns="0" bIns="0" rtlCol="0"/>
              <a:lstStyle/>
              <a:p>
                <a:endParaRPr lang="en-GB" noProof="0" dirty="0"/>
              </a:p>
            </p:txBody>
          </p:sp>
          <p:sp>
            <p:nvSpPr>
              <p:cNvPr id="83" name="object 15">
                <a:extLst>
                  <a:ext uri="{FF2B5EF4-FFF2-40B4-BE49-F238E27FC236}">
                    <a16:creationId xmlns:a16="http://schemas.microsoft.com/office/drawing/2014/main" id="{FCD29A77-0341-871D-B16A-6AD6878434DB}"/>
                  </a:ext>
                </a:extLst>
              </p:cNvPr>
              <p:cNvSpPr/>
              <p:nvPr/>
            </p:nvSpPr>
            <p:spPr>
              <a:xfrm>
                <a:off x="759807" y="2367759"/>
                <a:ext cx="6146800" cy="0"/>
              </a:xfrm>
              <a:custGeom>
                <a:avLst/>
                <a:gdLst/>
                <a:ahLst/>
                <a:cxnLst/>
                <a:rect l="l" t="t" r="r" b="b"/>
                <a:pathLst>
                  <a:path w="6146800">
                    <a:moveTo>
                      <a:pt x="908616" y="0"/>
                    </a:moveTo>
                    <a:lnTo>
                      <a:pt x="956635" y="0"/>
                    </a:lnTo>
                  </a:path>
                  <a:path w="6146800">
                    <a:moveTo>
                      <a:pt x="0" y="0"/>
                    </a:moveTo>
                    <a:lnTo>
                      <a:pt x="277896" y="0"/>
                    </a:lnTo>
                  </a:path>
                  <a:path w="6146800">
                    <a:moveTo>
                      <a:pt x="569247" y="0"/>
                    </a:moveTo>
                    <a:lnTo>
                      <a:pt x="617265" y="0"/>
                    </a:lnTo>
                  </a:path>
                  <a:path w="6146800">
                    <a:moveTo>
                      <a:pt x="1247985" y="0"/>
                    </a:moveTo>
                    <a:lnTo>
                      <a:pt x="6146253" y="0"/>
                    </a:lnTo>
                  </a:path>
                </a:pathLst>
              </a:custGeom>
              <a:ln w="6667">
                <a:solidFill>
                  <a:srgbClr val="666666"/>
                </a:solidFill>
                <a:prstDash val="dot"/>
              </a:ln>
            </p:spPr>
            <p:txBody>
              <a:bodyPr wrap="square" lIns="0" tIns="0" rIns="0" bIns="0" rtlCol="0"/>
              <a:lstStyle/>
              <a:p>
                <a:endParaRPr lang="en-GB" noProof="0" dirty="0"/>
              </a:p>
            </p:txBody>
          </p:sp>
          <p:sp>
            <p:nvSpPr>
              <p:cNvPr id="84" name="object 16">
                <a:extLst>
                  <a:ext uri="{FF2B5EF4-FFF2-40B4-BE49-F238E27FC236}">
                    <a16:creationId xmlns:a16="http://schemas.microsoft.com/office/drawing/2014/main" id="{7AFA88D9-343A-ADB3-DEAE-33E83E3DC4B8}"/>
                  </a:ext>
                </a:extLst>
              </p:cNvPr>
              <p:cNvSpPr/>
              <p:nvPr/>
            </p:nvSpPr>
            <p:spPr>
              <a:xfrm>
                <a:off x="746467" y="2302040"/>
                <a:ext cx="6182995" cy="6985"/>
              </a:xfrm>
              <a:custGeom>
                <a:avLst/>
                <a:gdLst/>
                <a:ahLst/>
                <a:cxnLst/>
                <a:rect l="l" t="t" r="r" b="b"/>
                <a:pathLst>
                  <a:path w="6182995" h="6985">
                    <a:moveTo>
                      <a:pt x="6667" y="3327"/>
                    </a:moveTo>
                    <a:lnTo>
                      <a:pt x="5689" y="977"/>
                    </a:lnTo>
                    <a:lnTo>
                      <a:pt x="3340" y="0"/>
                    </a:lnTo>
                    <a:lnTo>
                      <a:pt x="977" y="977"/>
                    </a:lnTo>
                    <a:lnTo>
                      <a:pt x="0" y="3327"/>
                    </a:lnTo>
                    <a:lnTo>
                      <a:pt x="977" y="5689"/>
                    </a:lnTo>
                    <a:lnTo>
                      <a:pt x="3340" y="6667"/>
                    </a:lnTo>
                    <a:lnTo>
                      <a:pt x="5689" y="5689"/>
                    </a:lnTo>
                    <a:lnTo>
                      <a:pt x="6667" y="3327"/>
                    </a:lnTo>
                    <a:close/>
                  </a:path>
                  <a:path w="6182995" h="6985">
                    <a:moveTo>
                      <a:pt x="6182906" y="3327"/>
                    </a:moveTo>
                    <a:lnTo>
                      <a:pt x="6181928" y="977"/>
                    </a:lnTo>
                    <a:lnTo>
                      <a:pt x="6179578" y="0"/>
                    </a:lnTo>
                    <a:lnTo>
                      <a:pt x="6177216" y="977"/>
                    </a:lnTo>
                    <a:lnTo>
                      <a:pt x="6176238" y="3327"/>
                    </a:lnTo>
                    <a:lnTo>
                      <a:pt x="6177216" y="5689"/>
                    </a:lnTo>
                    <a:lnTo>
                      <a:pt x="6179578" y="6667"/>
                    </a:lnTo>
                    <a:lnTo>
                      <a:pt x="6181928" y="5689"/>
                    </a:lnTo>
                    <a:lnTo>
                      <a:pt x="6182906" y="3327"/>
                    </a:lnTo>
                    <a:close/>
                  </a:path>
                </a:pathLst>
              </a:custGeom>
              <a:solidFill>
                <a:srgbClr val="666666"/>
              </a:solidFill>
            </p:spPr>
            <p:txBody>
              <a:bodyPr wrap="square" lIns="0" tIns="0" rIns="0" bIns="0" rtlCol="0"/>
              <a:lstStyle/>
              <a:p>
                <a:endParaRPr lang="en-GB" noProof="0" dirty="0"/>
              </a:p>
            </p:txBody>
          </p:sp>
          <p:sp>
            <p:nvSpPr>
              <p:cNvPr id="85" name="object 17">
                <a:extLst>
                  <a:ext uri="{FF2B5EF4-FFF2-40B4-BE49-F238E27FC236}">
                    <a16:creationId xmlns:a16="http://schemas.microsoft.com/office/drawing/2014/main" id="{531E9DD1-4CAA-2AD5-E96E-23FA4AA882F5}"/>
                  </a:ext>
                </a:extLst>
              </p:cNvPr>
              <p:cNvSpPr/>
              <p:nvPr/>
            </p:nvSpPr>
            <p:spPr>
              <a:xfrm>
                <a:off x="759807" y="3014288"/>
                <a:ext cx="6146800" cy="0"/>
              </a:xfrm>
              <a:custGeom>
                <a:avLst/>
                <a:gdLst/>
                <a:ahLst/>
                <a:cxnLst/>
                <a:rect l="l" t="t" r="r" b="b"/>
                <a:pathLst>
                  <a:path w="6146800">
                    <a:moveTo>
                      <a:pt x="569247" y="0"/>
                    </a:moveTo>
                    <a:lnTo>
                      <a:pt x="617265" y="0"/>
                    </a:lnTo>
                  </a:path>
                  <a:path w="6146800">
                    <a:moveTo>
                      <a:pt x="908616" y="0"/>
                    </a:moveTo>
                    <a:lnTo>
                      <a:pt x="956635" y="0"/>
                    </a:lnTo>
                  </a:path>
                  <a:path w="6146800">
                    <a:moveTo>
                      <a:pt x="0" y="0"/>
                    </a:moveTo>
                    <a:lnTo>
                      <a:pt x="277896" y="0"/>
                    </a:lnTo>
                  </a:path>
                  <a:path w="6146800">
                    <a:moveTo>
                      <a:pt x="1247985" y="0"/>
                    </a:moveTo>
                    <a:lnTo>
                      <a:pt x="1936973" y="0"/>
                    </a:lnTo>
                  </a:path>
                  <a:path w="6146800">
                    <a:moveTo>
                      <a:pt x="2228324" y="0"/>
                    </a:moveTo>
                    <a:lnTo>
                      <a:pt x="2276355" y="0"/>
                    </a:lnTo>
                  </a:path>
                  <a:path w="6146800">
                    <a:moveTo>
                      <a:pt x="2567706" y="0"/>
                    </a:moveTo>
                    <a:lnTo>
                      <a:pt x="2615725" y="0"/>
                    </a:lnTo>
                  </a:path>
                  <a:path w="6146800">
                    <a:moveTo>
                      <a:pt x="2907075" y="0"/>
                    </a:moveTo>
                    <a:lnTo>
                      <a:pt x="3491948" y="0"/>
                    </a:lnTo>
                  </a:path>
                  <a:path w="6146800">
                    <a:moveTo>
                      <a:pt x="3784048" y="0"/>
                    </a:moveTo>
                    <a:lnTo>
                      <a:pt x="3836436" y="0"/>
                    </a:lnTo>
                  </a:path>
                  <a:path w="6146800">
                    <a:moveTo>
                      <a:pt x="4127787" y="0"/>
                    </a:moveTo>
                    <a:lnTo>
                      <a:pt x="4175805" y="0"/>
                    </a:lnTo>
                  </a:path>
                  <a:path w="6146800">
                    <a:moveTo>
                      <a:pt x="4467156" y="0"/>
                    </a:moveTo>
                    <a:lnTo>
                      <a:pt x="5115656" y="0"/>
                    </a:lnTo>
                  </a:path>
                  <a:path w="6146800">
                    <a:moveTo>
                      <a:pt x="5407756" y="0"/>
                    </a:moveTo>
                    <a:lnTo>
                      <a:pt x="5463649" y="0"/>
                    </a:lnTo>
                  </a:path>
                  <a:path w="6146800">
                    <a:moveTo>
                      <a:pt x="5755749" y="0"/>
                    </a:moveTo>
                    <a:lnTo>
                      <a:pt x="5802650" y="0"/>
                    </a:lnTo>
                  </a:path>
                  <a:path w="6146800">
                    <a:moveTo>
                      <a:pt x="6094750" y="0"/>
                    </a:moveTo>
                    <a:lnTo>
                      <a:pt x="6146253" y="0"/>
                    </a:lnTo>
                  </a:path>
                </a:pathLst>
              </a:custGeom>
              <a:ln w="6667">
                <a:solidFill>
                  <a:srgbClr val="666666"/>
                </a:solidFill>
                <a:prstDash val="dot"/>
              </a:ln>
            </p:spPr>
            <p:txBody>
              <a:bodyPr wrap="square" lIns="0" tIns="0" rIns="0" bIns="0" rtlCol="0"/>
              <a:lstStyle/>
              <a:p>
                <a:endParaRPr lang="en-GB" noProof="0" dirty="0"/>
              </a:p>
            </p:txBody>
          </p:sp>
          <p:sp>
            <p:nvSpPr>
              <p:cNvPr id="86" name="object 18">
                <a:extLst>
                  <a:ext uri="{FF2B5EF4-FFF2-40B4-BE49-F238E27FC236}">
                    <a16:creationId xmlns:a16="http://schemas.microsoft.com/office/drawing/2014/main" id="{7D2FB5FB-CCF6-4607-0A48-1F761FC6823D}"/>
                  </a:ext>
                </a:extLst>
              </p:cNvPr>
              <p:cNvSpPr/>
              <p:nvPr/>
            </p:nvSpPr>
            <p:spPr>
              <a:xfrm>
                <a:off x="746467" y="2979762"/>
                <a:ext cx="6182995" cy="6985"/>
              </a:xfrm>
              <a:custGeom>
                <a:avLst/>
                <a:gdLst/>
                <a:ahLst/>
                <a:cxnLst/>
                <a:rect l="l" t="t" r="r" b="b"/>
                <a:pathLst>
                  <a:path w="6182995" h="6985">
                    <a:moveTo>
                      <a:pt x="6667" y="3327"/>
                    </a:moveTo>
                    <a:lnTo>
                      <a:pt x="5689" y="977"/>
                    </a:lnTo>
                    <a:lnTo>
                      <a:pt x="3340" y="0"/>
                    </a:lnTo>
                    <a:lnTo>
                      <a:pt x="977" y="977"/>
                    </a:lnTo>
                    <a:lnTo>
                      <a:pt x="0" y="3327"/>
                    </a:lnTo>
                    <a:lnTo>
                      <a:pt x="977" y="5689"/>
                    </a:lnTo>
                    <a:lnTo>
                      <a:pt x="3340" y="6667"/>
                    </a:lnTo>
                    <a:lnTo>
                      <a:pt x="5689" y="5689"/>
                    </a:lnTo>
                    <a:lnTo>
                      <a:pt x="6667" y="3327"/>
                    </a:lnTo>
                    <a:close/>
                  </a:path>
                  <a:path w="6182995" h="6985">
                    <a:moveTo>
                      <a:pt x="6182906" y="3327"/>
                    </a:moveTo>
                    <a:lnTo>
                      <a:pt x="6181928" y="977"/>
                    </a:lnTo>
                    <a:lnTo>
                      <a:pt x="6179578" y="0"/>
                    </a:lnTo>
                    <a:lnTo>
                      <a:pt x="6177216" y="977"/>
                    </a:lnTo>
                    <a:lnTo>
                      <a:pt x="6176238" y="3327"/>
                    </a:lnTo>
                    <a:lnTo>
                      <a:pt x="6177216" y="5689"/>
                    </a:lnTo>
                    <a:lnTo>
                      <a:pt x="6179578" y="6667"/>
                    </a:lnTo>
                    <a:lnTo>
                      <a:pt x="6181928" y="5689"/>
                    </a:lnTo>
                    <a:lnTo>
                      <a:pt x="6182906" y="3327"/>
                    </a:lnTo>
                    <a:close/>
                  </a:path>
                </a:pathLst>
              </a:custGeom>
              <a:solidFill>
                <a:srgbClr val="666666"/>
              </a:solidFill>
            </p:spPr>
            <p:txBody>
              <a:bodyPr wrap="square" lIns="0" tIns="0" rIns="0" bIns="0" rtlCol="0"/>
              <a:lstStyle/>
              <a:p>
                <a:endParaRPr lang="en-GB" noProof="0" dirty="0"/>
              </a:p>
            </p:txBody>
          </p:sp>
          <p:sp>
            <p:nvSpPr>
              <p:cNvPr id="87" name="object 19">
                <a:extLst>
                  <a:ext uri="{FF2B5EF4-FFF2-40B4-BE49-F238E27FC236}">
                    <a16:creationId xmlns:a16="http://schemas.microsoft.com/office/drawing/2014/main" id="{12F3161D-4F30-D0B8-CFE8-EA824DBF47D4}"/>
                  </a:ext>
                </a:extLst>
              </p:cNvPr>
              <p:cNvSpPr/>
              <p:nvPr/>
            </p:nvSpPr>
            <p:spPr>
              <a:xfrm>
                <a:off x="1037704" y="1817541"/>
                <a:ext cx="291465" cy="1844146"/>
              </a:xfrm>
              <a:custGeom>
                <a:avLst/>
                <a:gdLst/>
                <a:ahLst/>
                <a:cxnLst/>
                <a:rect l="l" t="t" r="r" b="b"/>
                <a:pathLst>
                  <a:path w="291465" h="1891029">
                    <a:moveTo>
                      <a:pt x="291350" y="0"/>
                    </a:moveTo>
                    <a:lnTo>
                      <a:pt x="0" y="0"/>
                    </a:lnTo>
                    <a:lnTo>
                      <a:pt x="0" y="1890953"/>
                    </a:lnTo>
                    <a:lnTo>
                      <a:pt x="291350" y="1890953"/>
                    </a:lnTo>
                    <a:lnTo>
                      <a:pt x="291350" y="0"/>
                    </a:lnTo>
                    <a:close/>
                  </a:path>
                </a:pathLst>
              </a:custGeom>
              <a:solidFill>
                <a:srgbClr val="F6A400"/>
              </a:solidFill>
            </p:spPr>
            <p:txBody>
              <a:bodyPr wrap="square" lIns="0" tIns="0" rIns="0" bIns="0" rtlCol="0"/>
              <a:lstStyle/>
              <a:p>
                <a:endParaRPr lang="en-GB" noProof="0" dirty="0"/>
              </a:p>
            </p:txBody>
          </p:sp>
          <p:sp>
            <p:nvSpPr>
              <p:cNvPr id="88" name="object 20">
                <a:extLst>
                  <a:ext uri="{FF2B5EF4-FFF2-40B4-BE49-F238E27FC236}">
                    <a16:creationId xmlns:a16="http://schemas.microsoft.com/office/drawing/2014/main" id="{A3E5E42C-FE93-D910-854D-8370C9A94354}"/>
                  </a:ext>
                </a:extLst>
              </p:cNvPr>
              <p:cNvSpPr/>
              <p:nvPr/>
            </p:nvSpPr>
            <p:spPr>
              <a:xfrm>
                <a:off x="1377073" y="1787075"/>
                <a:ext cx="291465" cy="1875109"/>
              </a:xfrm>
              <a:custGeom>
                <a:avLst/>
                <a:gdLst/>
                <a:ahLst/>
                <a:cxnLst/>
                <a:rect l="l" t="t" r="r" b="b"/>
                <a:pathLst>
                  <a:path w="291464" h="1922779">
                    <a:moveTo>
                      <a:pt x="291350" y="0"/>
                    </a:moveTo>
                    <a:lnTo>
                      <a:pt x="0" y="0"/>
                    </a:lnTo>
                    <a:lnTo>
                      <a:pt x="0" y="1922208"/>
                    </a:lnTo>
                    <a:lnTo>
                      <a:pt x="291350" y="1922208"/>
                    </a:lnTo>
                    <a:lnTo>
                      <a:pt x="291350" y="0"/>
                    </a:lnTo>
                    <a:close/>
                  </a:path>
                </a:pathLst>
              </a:custGeom>
              <a:solidFill>
                <a:srgbClr val="00696C"/>
              </a:solidFill>
            </p:spPr>
            <p:txBody>
              <a:bodyPr wrap="square" lIns="0" tIns="0" rIns="0" bIns="0" rtlCol="0"/>
              <a:lstStyle/>
              <a:p>
                <a:endParaRPr lang="en-GB" noProof="0" dirty="0"/>
              </a:p>
            </p:txBody>
          </p:sp>
          <p:sp>
            <p:nvSpPr>
              <p:cNvPr id="89" name="object 21">
                <a:extLst>
                  <a:ext uri="{FF2B5EF4-FFF2-40B4-BE49-F238E27FC236}">
                    <a16:creationId xmlns:a16="http://schemas.microsoft.com/office/drawing/2014/main" id="{957C3472-9CAB-ECDA-4F0D-340B8814460C}"/>
                  </a:ext>
                </a:extLst>
              </p:cNvPr>
              <p:cNvSpPr/>
              <p:nvPr/>
            </p:nvSpPr>
            <p:spPr>
              <a:xfrm>
                <a:off x="1716443" y="1756592"/>
                <a:ext cx="291465" cy="1905452"/>
              </a:xfrm>
              <a:custGeom>
                <a:avLst/>
                <a:gdLst/>
                <a:ahLst/>
                <a:cxnLst/>
                <a:rect l="l" t="t" r="r" b="b"/>
                <a:pathLst>
                  <a:path w="291464" h="1953895">
                    <a:moveTo>
                      <a:pt x="291350" y="0"/>
                    </a:moveTo>
                    <a:lnTo>
                      <a:pt x="0" y="0"/>
                    </a:lnTo>
                    <a:lnTo>
                      <a:pt x="0" y="1953463"/>
                    </a:lnTo>
                    <a:lnTo>
                      <a:pt x="291350" y="1953463"/>
                    </a:lnTo>
                    <a:lnTo>
                      <a:pt x="291350" y="0"/>
                    </a:lnTo>
                    <a:close/>
                  </a:path>
                </a:pathLst>
              </a:custGeom>
              <a:pattFill prst="pct90">
                <a:fgClr>
                  <a:srgbClr val="C7E2E3"/>
                </a:fgClr>
                <a:bgClr>
                  <a:srgbClr val="00696C"/>
                </a:bgClr>
              </a:pattFill>
            </p:spPr>
            <p:txBody>
              <a:bodyPr wrap="square" lIns="0" tIns="0" rIns="0" bIns="0" rtlCol="0"/>
              <a:lstStyle/>
              <a:p>
                <a:endParaRPr lang="en-GB" noProof="0" dirty="0"/>
              </a:p>
            </p:txBody>
          </p:sp>
          <p:sp>
            <p:nvSpPr>
              <p:cNvPr id="176" name="object 22">
                <a:extLst>
                  <a:ext uri="{FF2B5EF4-FFF2-40B4-BE49-F238E27FC236}">
                    <a16:creationId xmlns:a16="http://schemas.microsoft.com/office/drawing/2014/main" id="{994FC80D-F0CA-92C6-5138-F4EE6533882A}"/>
                  </a:ext>
                </a:extLst>
              </p:cNvPr>
              <p:cNvSpPr/>
              <p:nvPr/>
            </p:nvSpPr>
            <p:spPr>
              <a:xfrm>
                <a:off x="1037704" y="1533617"/>
                <a:ext cx="292100" cy="190500"/>
              </a:xfrm>
              <a:custGeom>
                <a:avLst/>
                <a:gdLst/>
                <a:ahLst/>
                <a:cxnLst/>
                <a:rect l="l" t="t" r="r" b="b"/>
                <a:pathLst>
                  <a:path w="292100" h="190500">
                    <a:moveTo>
                      <a:pt x="292100" y="0"/>
                    </a:moveTo>
                    <a:lnTo>
                      <a:pt x="0" y="0"/>
                    </a:lnTo>
                    <a:lnTo>
                      <a:pt x="0" y="190500"/>
                    </a:lnTo>
                    <a:lnTo>
                      <a:pt x="292100" y="190500"/>
                    </a:lnTo>
                    <a:lnTo>
                      <a:pt x="292100" y="0"/>
                    </a:lnTo>
                    <a:close/>
                  </a:path>
                </a:pathLst>
              </a:custGeom>
              <a:solidFill>
                <a:srgbClr val="FFFFFF"/>
              </a:solidFill>
            </p:spPr>
            <p:txBody>
              <a:bodyPr wrap="square" lIns="0" tIns="0" rIns="0" bIns="0" rtlCol="0"/>
              <a:lstStyle/>
              <a:p>
                <a:endParaRPr lang="en-GB" noProof="0" dirty="0"/>
              </a:p>
            </p:txBody>
          </p:sp>
          <p:sp>
            <p:nvSpPr>
              <p:cNvPr id="104" name="object 13">
                <a:extLst>
                  <a:ext uri="{FF2B5EF4-FFF2-40B4-BE49-F238E27FC236}">
                    <a16:creationId xmlns:a16="http://schemas.microsoft.com/office/drawing/2014/main" id="{228C3757-3C80-5D3B-9213-9E3497619240}"/>
                  </a:ext>
                </a:extLst>
              </p:cNvPr>
              <p:cNvSpPr/>
              <p:nvPr/>
            </p:nvSpPr>
            <p:spPr>
              <a:xfrm>
                <a:off x="759884" y="1074703"/>
                <a:ext cx="6146165" cy="0"/>
              </a:xfrm>
              <a:custGeom>
                <a:avLst/>
                <a:gdLst/>
                <a:ahLst/>
                <a:cxnLst/>
                <a:rect l="l" t="t" r="r" b="b"/>
                <a:pathLst>
                  <a:path w="6146165">
                    <a:moveTo>
                      <a:pt x="6146101" y="0"/>
                    </a:moveTo>
                    <a:lnTo>
                      <a:pt x="0" y="0"/>
                    </a:lnTo>
                  </a:path>
                </a:pathLst>
              </a:custGeom>
              <a:ln w="6667">
                <a:solidFill>
                  <a:srgbClr val="666666"/>
                </a:solidFill>
                <a:prstDash val="dot"/>
              </a:ln>
            </p:spPr>
            <p:txBody>
              <a:bodyPr wrap="square" lIns="0" tIns="0" rIns="0" bIns="0" rtlCol="0"/>
              <a:lstStyle/>
              <a:p>
                <a:endParaRPr lang="en-GB" noProof="0" dirty="0"/>
              </a:p>
            </p:txBody>
          </p:sp>
          <p:sp>
            <p:nvSpPr>
              <p:cNvPr id="105" name="object 13">
                <a:extLst>
                  <a:ext uri="{FF2B5EF4-FFF2-40B4-BE49-F238E27FC236}">
                    <a16:creationId xmlns:a16="http://schemas.microsoft.com/office/drawing/2014/main" id="{4B23535F-9D21-02B3-DD49-0C1E01A5BD4D}"/>
                  </a:ext>
                </a:extLst>
              </p:cNvPr>
              <p:cNvSpPr/>
              <p:nvPr/>
            </p:nvSpPr>
            <p:spPr>
              <a:xfrm>
                <a:off x="759884" y="428175"/>
                <a:ext cx="6146165" cy="0"/>
              </a:xfrm>
              <a:custGeom>
                <a:avLst/>
                <a:gdLst/>
                <a:ahLst/>
                <a:cxnLst/>
                <a:rect l="l" t="t" r="r" b="b"/>
                <a:pathLst>
                  <a:path w="6146165">
                    <a:moveTo>
                      <a:pt x="6146101" y="0"/>
                    </a:moveTo>
                    <a:lnTo>
                      <a:pt x="0" y="0"/>
                    </a:lnTo>
                  </a:path>
                </a:pathLst>
              </a:custGeom>
              <a:ln w="6667">
                <a:solidFill>
                  <a:srgbClr val="666666"/>
                </a:solidFill>
                <a:prstDash val="dot"/>
              </a:ln>
            </p:spPr>
            <p:txBody>
              <a:bodyPr wrap="square" lIns="0" tIns="0" rIns="0" bIns="0" rtlCol="0"/>
              <a:lstStyle/>
              <a:p>
                <a:endParaRPr lang="en-GB" noProof="0" dirty="0"/>
              </a:p>
            </p:txBody>
          </p:sp>
        </p:grpSp>
        <p:sp>
          <p:nvSpPr>
            <p:cNvPr id="7" name="object 23">
              <a:extLst>
                <a:ext uri="{FF2B5EF4-FFF2-40B4-BE49-F238E27FC236}">
                  <a16:creationId xmlns:a16="http://schemas.microsoft.com/office/drawing/2014/main" id="{30F98BB4-973B-A848-9014-3019DE2DA77B}"/>
                </a:ext>
              </a:extLst>
            </p:cNvPr>
            <p:cNvSpPr txBox="1"/>
            <p:nvPr/>
          </p:nvSpPr>
          <p:spPr>
            <a:xfrm>
              <a:off x="481531" y="1673980"/>
              <a:ext cx="110489" cy="116840"/>
            </a:xfrm>
            <a:prstGeom prst="rect">
              <a:avLst/>
            </a:prstGeom>
          </p:spPr>
          <p:txBody>
            <a:bodyPr vert="horz" wrap="square" lIns="0" tIns="12700" rIns="0" bIns="0" rtlCol="0">
              <a:spAutoFit/>
            </a:bodyPr>
            <a:lstStyle/>
            <a:p>
              <a:pPr marL="12700">
                <a:lnSpc>
                  <a:spcPct val="100000"/>
                </a:lnSpc>
                <a:spcBef>
                  <a:spcPts val="100"/>
                </a:spcBef>
              </a:pPr>
              <a:r>
                <a:rPr lang="en-GB" sz="600" spc="-25" noProof="0" dirty="0">
                  <a:solidFill>
                    <a:srgbClr val="666666"/>
                  </a:solidFill>
                  <a:latin typeface="Arial"/>
                  <a:cs typeface="Arial"/>
                </a:rPr>
                <a:t>60</a:t>
              </a:r>
              <a:endParaRPr lang="en-GB" sz="600" noProof="0" dirty="0">
                <a:latin typeface="Arial"/>
                <a:cs typeface="Arial"/>
              </a:endParaRPr>
            </a:p>
          </p:txBody>
        </p:sp>
        <p:sp>
          <p:nvSpPr>
            <p:cNvPr id="8" name="object 24">
              <a:extLst>
                <a:ext uri="{FF2B5EF4-FFF2-40B4-BE49-F238E27FC236}">
                  <a16:creationId xmlns:a16="http://schemas.microsoft.com/office/drawing/2014/main" id="{31E10605-9639-FF2F-D304-9B7134F4FEFC}"/>
                </a:ext>
              </a:extLst>
            </p:cNvPr>
            <p:cNvSpPr txBox="1"/>
            <p:nvPr/>
          </p:nvSpPr>
          <p:spPr>
            <a:xfrm>
              <a:off x="523910" y="3589080"/>
              <a:ext cx="67945" cy="116839"/>
            </a:xfrm>
            <a:prstGeom prst="rect">
              <a:avLst/>
            </a:prstGeom>
          </p:spPr>
          <p:txBody>
            <a:bodyPr vert="horz" wrap="square" lIns="0" tIns="12700" rIns="0" bIns="0" rtlCol="0">
              <a:spAutoFit/>
            </a:bodyPr>
            <a:lstStyle/>
            <a:p>
              <a:pPr marL="12700">
                <a:lnSpc>
                  <a:spcPct val="100000"/>
                </a:lnSpc>
                <a:spcBef>
                  <a:spcPts val="100"/>
                </a:spcBef>
              </a:pPr>
              <a:r>
                <a:rPr lang="en-GB" sz="600" spc="-50" noProof="0" dirty="0">
                  <a:solidFill>
                    <a:srgbClr val="666666"/>
                  </a:solidFill>
                  <a:latin typeface="Arial"/>
                  <a:cs typeface="Arial"/>
                </a:rPr>
                <a:t>0</a:t>
              </a:r>
              <a:endParaRPr lang="en-GB" sz="600" noProof="0" dirty="0">
                <a:latin typeface="Arial"/>
                <a:cs typeface="Arial"/>
              </a:endParaRPr>
            </a:p>
          </p:txBody>
        </p:sp>
        <p:sp>
          <p:nvSpPr>
            <p:cNvPr id="9" name="object 25">
              <a:extLst>
                <a:ext uri="{FF2B5EF4-FFF2-40B4-BE49-F238E27FC236}">
                  <a16:creationId xmlns:a16="http://schemas.microsoft.com/office/drawing/2014/main" id="{19507194-4531-CB55-C37D-7B05348B0AA9}"/>
                </a:ext>
              </a:extLst>
            </p:cNvPr>
            <p:cNvSpPr txBox="1"/>
            <p:nvPr/>
          </p:nvSpPr>
          <p:spPr>
            <a:xfrm>
              <a:off x="481531" y="2283659"/>
              <a:ext cx="110489" cy="116840"/>
            </a:xfrm>
            <a:prstGeom prst="rect">
              <a:avLst/>
            </a:prstGeom>
          </p:spPr>
          <p:txBody>
            <a:bodyPr vert="horz" wrap="square" lIns="0" tIns="12700" rIns="0" bIns="0" rtlCol="0">
              <a:spAutoFit/>
            </a:bodyPr>
            <a:lstStyle/>
            <a:p>
              <a:pPr marL="12700">
                <a:lnSpc>
                  <a:spcPct val="100000"/>
                </a:lnSpc>
                <a:spcBef>
                  <a:spcPts val="100"/>
                </a:spcBef>
              </a:pPr>
              <a:r>
                <a:rPr lang="en-GB" sz="600" spc="-25" noProof="0" dirty="0">
                  <a:solidFill>
                    <a:srgbClr val="666666"/>
                  </a:solidFill>
                  <a:latin typeface="Arial"/>
                  <a:cs typeface="Arial"/>
                </a:rPr>
                <a:t>40</a:t>
              </a:r>
              <a:endParaRPr lang="en-GB" sz="600" noProof="0" dirty="0">
                <a:latin typeface="Arial"/>
                <a:cs typeface="Arial"/>
              </a:endParaRPr>
            </a:p>
          </p:txBody>
        </p:sp>
        <p:sp>
          <p:nvSpPr>
            <p:cNvPr id="10" name="object 26">
              <a:extLst>
                <a:ext uri="{FF2B5EF4-FFF2-40B4-BE49-F238E27FC236}">
                  <a16:creationId xmlns:a16="http://schemas.microsoft.com/office/drawing/2014/main" id="{D351C3D5-1CFD-F32F-A4DD-1570B750744B}"/>
                </a:ext>
              </a:extLst>
            </p:cNvPr>
            <p:cNvSpPr txBox="1"/>
            <p:nvPr/>
          </p:nvSpPr>
          <p:spPr>
            <a:xfrm>
              <a:off x="481531" y="2936370"/>
              <a:ext cx="110489" cy="116840"/>
            </a:xfrm>
            <a:prstGeom prst="rect">
              <a:avLst/>
            </a:prstGeom>
          </p:spPr>
          <p:txBody>
            <a:bodyPr vert="horz" wrap="square" lIns="0" tIns="12700" rIns="0" bIns="0" rtlCol="0">
              <a:spAutoFit/>
            </a:bodyPr>
            <a:lstStyle/>
            <a:p>
              <a:pPr marL="12700">
                <a:lnSpc>
                  <a:spcPct val="100000"/>
                </a:lnSpc>
                <a:spcBef>
                  <a:spcPts val="100"/>
                </a:spcBef>
              </a:pPr>
              <a:r>
                <a:rPr lang="en-GB" sz="600" spc="-25" noProof="0" dirty="0">
                  <a:solidFill>
                    <a:srgbClr val="666666"/>
                  </a:solidFill>
                  <a:latin typeface="Arial"/>
                  <a:cs typeface="Arial"/>
                </a:rPr>
                <a:t>20</a:t>
              </a:r>
              <a:endParaRPr lang="en-GB" sz="600" noProof="0" dirty="0">
                <a:latin typeface="Arial"/>
                <a:cs typeface="Arial"/>
              </a:endParaRPr>
            </a:p>
          </p:txBody>
        </p:sp>
        <p:sp>
          <p:nvSpPr>
            <p:cNvPr id="11" name="object 27">
              <a:extLst>
                <a:ext uri="{FF2B5EF4-FFF2-40B4-BE49-F238E27FC236}">
                  <a16:creationId xmlns:a16="http://schemas.microsoft.com/office/drawing/2014/main" id="{44852B82-A77E-9CA0-7479-D115ECB515E5}"/>
                </a:ext>
              </a:extLst>
            </p:cNvPr>
            <p:cNvSpPr txBox="1"/>
            <p:nvPr/>
          </p:nvSpPr>
          <p:spPr>
            <a:xfrm>
              <a:off x="797657" y="3965326"/>
              <a:ext cx="1423035" cy="147320"/>
            </a:xfrm>
            <a:prstGeom prst="rect">
              <a:avLst/>
            </a:prstGeom>
          </p:spPr>
          <p:txBody>
            <a:bodyPr vert="horz" wrap="square" lIns="0" tIns="12700" rIns="0" bIns="0" rtlCol="0">
              <a:spAutoFit/>
            </a:bodyPr>
            <a:lstStyle/>
            <a:p>
              <a:pPr marL="12700">
                <a:lnSpc>
                  <a:spcPct val="100000"/>
                </a:lnSpc>
                <a:spcBef>
                  <a:spcPts val="100"/>
                </a:spcBef>
              </a:pPr>
              <a:r>
                <a:rPr lang="en-GB" sz="800" spc="-25" noProof="0" dirty="0">
                  <a:solidFill>
                    <a:srgbClr val="333333"/>
                  </a:solidFill>
                  <a:latin typeface="Arial"/>
                  <a:cs typeface="Arial"/>
                </a:rPr>
                <a:t>Health</a:t>
              </a:r>
              <a:r>
                <a:rPr lang="en-GB" sz="800" spc="-15" noProof="0" dirty="0">
                  <a:solidFill>
                    <a:srgbClr val="333333"/>
                  </a:solidFill>
                  <a:latin typeface="Arial"/>
                  <a:cs typeface="Arial"/>
                </a:rPr>
                <a:t> </a:t>
              </a:r>
              <a:r>
                <a:rPr lang="en-GB" sz="800" spc="-25" noProof="0" dirty="0">
                  <a:solidFill>
                    <a:srgbClr val="333333"/>
                  </a:solidFill>
                  <a:latin typeface="Arial"/>
                  <a:cs typeface="Arial"/>
                </a:rPr>
                <a:t>and</a:t>
              </a:r>
              <a:r>
                <a:rPr lang="en-GB" sz="800" spc="-15" noProof="0" dirty="0">
                  <a:solidFill>
                    <a:srgbClr val="333333"/>
                  </a:solidFill>
                  <a:latin typeface="Arial"/>
                  <a:cs typeface="Arial"/>
                </a:rPr>
                <a:t> </a:t>
              </a:r>
              <a:r>
                <a:rPr lang="en-GB" sz="800" spc="-25" noProof="0" dirty="0">
                  <a:solidFill>
                    <a:srgbClr val="333333"/>
                  </a:solidFill>
                  <a:latin typeface="Arial"/>
                  <a:cs typeface="Arial"/>
                </a:rPr>
                <a:t>safety</a:t>
              </a:r>
              <a:r>
                <a:rPr lang="en-GB" sz="800" spc="-15" noProof="0" dirty="0">
                  <a:solidFill>
                    <a:srgbClr val="333333"/>
                  </a:solidFill>
                  <a:latin typeface="Arial"/>
                  <a:cs typeface="Arial"/>
                </a:rPr>
                <a:t> </a:t>
              </a:r>
              <a:r>
                <a:rPr lang="en-GB" sz="800" spc="-10" noProof="0" dirty="0">
                  <a:solidFill>
                    <a:srgbClr val="333333"/>
                  </a:solidFill>
                  <a:latin typeface="Arial"/>
                  <a:cs typeface="Arial"/>
                </a:rPr>
                <a:t>representative</a:t>
              </a:r>
              <a:endParaRPr lang="en-GB" sz="800" noProof="0" dirty="0">
                <a:latin typeface="Arial"/>
                <a:cs typeface="Arial"/>
              </a:endParaRPr>
            </a:p>
          </p:txBody>
        </p:sp>
        <p:grpSp>
          <p:nvGrpSpPr>
            <p:cNvPr id="12" name="object 28">
              <a:extLst>
                <a:ext uri="{FF2B5EF4-FFF2-40B4-BE49-F238E27FC236}">
                  <a16:creationId xmlns:a16="http://schemas.microsoft.com/office/drawing/2014/main" id="{12CDE16C-D726-D308-4CB3-35D48C0E4A73}"/>
                </a:ext>
              </a:extLst>
            </p:cNvPr>
            <p:cNvGrpSpPr/>
            <p:nvPr/>
          </p:nvGrpSpPr>
          <p:grpSpPr>
            <a:xfrm>
              <a:off x="906861" y="3718365"/>
              <a:ext cx="1214120" cy="233045"/>
              <a:chOff x="906861" y="3718365"/>
              <a:chExt cx="1214120" cy="233045"/>
            </a:xfrm>
          </p:grpSpPr>
          <p:sp>
            <p:nvSpPr>
              <p:cNvPr id="72" name="object 29">
                <a:extLst>
                  <a:ext uri="{FF2B5EF4-FFF2-40B4-BE49-F238E27FC236}">
                    <a16:creationId xmlns:a16="http://schemas.microsoft.com/office/drawing/2014/main" id="{EBA5658C-D525-9F99-DA38-CD8AB4F313FF}"/>
                  </a:ext>
                </a:extLst>
              </p:cNvPr>
              <p:cNvSpPr/>
              <p:nvPr/>
            </p:nvSpPr>
            <p:spPr>
              <a:xfrm>
                <a:off x="909242" y="3753093"/>
                <a:ext cx="0" cy="34925"/>
              </a:xfrm>
              <a:custGeom>
                <a:avLst/>
                <a:gdLst/>
                <a:ahLst/>
                <a:cxnLst/>
                <a:rect l="l" t="t" r="r" b="b"/>
                <a:pathLst>
                  <a:path h="34925">
                    <a:moveTo>
                      <a:pt x="0" y="0"/>
                    </a:moveTo>
                    <a:lnTo>
                      <a:pt x="0" y="34721"/>
                    </a:lnTo>
                  </a:path>
                </a:pathLst>
              </a:custGeom>
              <a:ln w="4762">
                <a:solidFill>
                  <a:srgbClr val="666666"/>
                </a:solidFill>
                <a:prstDash val="dash"/>
              </a:ln>
            </p:spPr>
            <p:txBody>
              <a:bodyPr wrap="square" lIns="0" tIns="0" rIns="0" bIns="0" rtlCol="0"/>
              <a:lstStyle/>
              <a:p>
                <a:endParaRPr lang="en-GB" noProof="0" dirty="0"/>
              </a:p>
            </p:txBody>
          </p:sp>
          <p:sp>
            <p:nvSpPr>
              <p:cNvPr id="73" name="object 30">
                <a:extLst>
                  <a:ext uri="{FF2B5EF4-FFF2-40B4-BE49-F238E27FC236}">
                    <a16:creationId xmlns:a16="http://schemas.microsoft.com/office/drawing/2014/main" id="{3799023C-442D-395B-21BD-0D39E644950B}"/>
                  </a:ext>
                </a:extLst>
              </p:cNvPr>
              <p:cNvSpPr/>
              <p:nvPr/>
            </p:nvSpPr>
            <p:spPr>
              <a:xfrm>
                <a:off x="917798" y="3839197"/>
                <a:ext cx="22860" cy="19050"/>
              </a:xfrm>
              <a:custGeom>
                <a:avLst/>
                <a:gdLst/>
                <a:ahLst/>
                <a:cxnLst/>
                <a:rect l="l" t="t" r="r" b="b"/>
                <a:pathLst>
                  <a:path w="22859" h="19050">
                    <a:moveTo>
                      <a:pt x="0" y="0"/>
                    </a:moveTo>
                    <a:lnTo>
                      <a:pt x="4592" y="5880"/>
                    </a:lnTo>
                    <a:lnTo>
                      <a:pt x="9983" y="11022"/>
                    </a:lnTo>
                    <a:lnTo>
                      <a:pt x="16082" y="15332"/>
                    </a:lnTo>
                    <a:lnTo>
                      <a:pt x="22796" y="18719"/>
                    </a:lnTo>
                  </a:path>
                </a:pathLst>
              </a:custGeom>
              <a:ln w="4762">
                <a:solidFill>
                  <a:srgbClr val="666666"/>
                </a:solidFill>
                <a:prstDash val="dash"/>
              </a:ln>
            </p:spPr>
            <p:txBody>
              <a:bodyPr wrap="square" lIns="0" tIns="0" rIns="0" bIns="0" rtlCol="0"/>
              <a:lstStyle/>
              <a:p>
                <a:endParaRPr lang="en-GB" noProof="0" dirty="0"/>
              </a:p>
            </p:txBody>
          </p:sp>
          <p:sp>
            <p:nvSpPr>
              <p:cNvPr id="74" name="object 31">
                <a:extLst>
                  <a:ext uri="{FF2B5EF4-FFF2-40B4-BE49-F238E27FC236}">
                    <a16:creationId xmlns:a16="http://schemas.microsoft.com/office/drawing/2014/main" id="{FD9B20B8-EFE4-8BE4-31D8-98E03C7FB9BE}"/>
                  </a:ext>
                </a:extLst>
              </p:cNvPr>
              <p:cNvSpPr/>
              <p:nvPr/>
            </p:nvSpPr>
            <p:spPr>
              <a:xfrm>
                <a:off x="988682" y="3861774"/>
                <a:ext cx="1059815" cy="0"/>
              </a:xfrm>
              <a:custGeom>
                <a:avLst/>
                <a:gdLst/>
                <a:ahLst/>
                <a:cxnLst/>
                <a:rect l="l" t="t" r="r" b="b"/>
                <a:pathLst>
                  <a:path w="1059814">
                    <a:moveTo>
                      <a:pt x="0" y="0"/>
                    </a:moveTo>
                    <a:lnTo>
                      <a:pt x="1059675" y="0"/>
                    </a:lnTo>
                  </a:path>
                </a:pathLst>
              </a:custGeom>
              <a:ln w="4762">
                <a:solidFill>
                  <a:srgbClr val="666666"/>
                </a:solidFill>
                <a:prstDash val="dash"/>
              </a:ln>
            </p:spPr>
            <p:txBody>
              <a:bodyPr wrap="square" lIns="0" tIns="0" rIns="0" bIns="0" rtlCol="0"/>
              <a:lstStyle/>
              <a:p>
                <a:endParaRPr lang="en-GB" noProof="0" dirty="0"/>
              </a:p>
            </p:txBody>
          </p:sp>
          <p:sp>
            <p:nvSpPr>
              <p:cNvPr id="75" name="object 32">
                <a:extLst>
                  <a:ext uri="{FF2B5EF4-FFF2-40B4-BE49-F238E27FC236}">
                    <a16:creationId xmlns:a16="http://schemas.microsoft.com/office/drawing/2014/main" id="{B9D45A98-9199-E7D1-C4F4-AC5C39F54943}"/>
                  </a:ext>
                </a:extLst>
              </p:cNvPr>
              <p:cNvSpPr/>
              <p:nvPr/>
            </p:nvSpPr>
            <p:spPr>
              <a:xfrm>
                <a:off x="2095681" y="3830421"/>
                <a:ext cx="19050" cy="22860"/>
              </a:xfrm>
              <a:custGeom>
                <a:avLst/>
                <a:gdLst/>
                <a:ahLst/>
                <a:cxnLst/>
                <a:rect l="l" t="t" r="r" b="b"/>
                <a:pathLst>
                  <a:path w="19050" h="22860">
                    <a:moveTo>
                      <a:pt x="0" y="22796"/>
                    </a:moveTo>
                    <a:lnTo>
                      <a:pt x="5880" y="18204"/>
                    </a:lnTo>
                    <a:lnTo>
                      <a:pt x="11022" y="12812"/>
                    </a:lnTo>
                    <a:lnTo>
                      <a:pt x="15332" y="6714"/>
                    </a:lnTo>
                    <a:lnTo>
                      <a:pt x="18719" y="0"/>
                    </a:lnTo>
                  </a:path>
                </a:pathLst>
              </a:custGeom>
              <a:ln w="4762">
                <a:solidFill>
                  <a:srgbClr val="666666"/>
                </a:solidFill>
                <a:prstDash val="dash"/>
              </a:ln>
            </p:spPr>
            <p:txBody>
              <a:bodyPr wrap="square" lIns="0" tIns="0" rIns="0" bIns="0" rtlCol="0"/>
              <a:lstStyle/>
              <a:p>
                <a:endParaRPr lang="en-GB" noProof="0" dirty="0"/>
              </a:p>
            </p:txBody>
          </p:sp>
          <p:sp>
            <p:nvSpPr>
              <p:cNvPr id="76" name="object 33">
                <a:extLst>
                  <a:ext uri="{FF2B5EF4-FFF2-40B4-BE49-F238E27FC236}">
                    <a16:creationId xmlns:a16="http://schemas.microsoft.com/office/drawing/2014/main" id="{DEB493CD-8203-64D6-2A92-6EF90F8F156A}"/>
                  </a:ext>
                </a:extLst>
              </p:cNvPr>
              <p:cNvSpPr/>
              <p:nvPr/>
            </p:nvSpPr>
            <p:spPr>
              <a:xfrm>
                <a:off x="2118257" y="3741524"/>
                <a:ext cx="0" cy="34925"/>
              </a:xfrm>
              <a:custGeom>
                <a:avLst/>
                <a:gdLst/>
                <a:ahLst/>
                <a:cxnLst/>
                <a:rect l="l" t="t" r="r" b="b"/>
                <a:pathLst>
                  <a:path h="34925">
                    <a:moveTo>
                      <a:pt x="0" y="34721"/>
                    </a:moveTo>
                    <a:lnTo>
                      <a:pt x="0" y="0"/>
                    </a:lnTo>
                  </a:path>
                </a:pathLst>
              </a:custGeom>
              <a:ln w="4762">
                <a:solidFill>
                  <a:srgbClr val="666666"/>
                </a:solidFill>
                <a:prstDash val="dash"/>
              </a:ln>
            </p:spPr>
            <p:txBody>
              <a:bodyPr wrap="square" lIns="0" tIns="0" rIns="0" bIns="0" rtlCol="0"/>
              <a:lstStyle/>
              <a:p>
                <a:endParaRPr lang="en-GB" noProof="0" dirty="0"/>
              </a:p>
            </p:txBody>
          </p:sp>
          <p:sp>
            <p:nvSpPr>
              <p:cNvPr id="77" name="object 34">
                <a:extLst>
                  <a:ext uri="{FF2B5EF4-FFF2-40B4-BE49-F238E27FC236}">
                    <a16:creationId xmlns:a16="http://schemas.microsoft.com/office/drawing/2014/main" id="{C82D74F9-5A8A-24BD-0FEA-D62E36334A72}"/>
                  </a:ext>
                </a:extLst>
              </p:cNvPr>
              <p:cNvSpPr/>
              <p:nvPr/>
            </p:nvSpPr>
            <p:spPr>
              <a:xfrm>
                <a:off x="909242" y="3718365"/>
                <a:ext cx="1209040" cy="143510"/>
              </a:xfrm>
              <a:custGeom>
                <a:avLst/>
                <a:gdLst/>
                <a:ahLst/>
                <a:cxnLst/>
                <a:rect l="l" t="t" r="r" b="b"/>
                <a:pathLst>
                  <a:path w="1209039" h="143510">
                    <a:moveTo>
                      <a:pt x="0" y="0"/>
                    </a:moveTo>
                    <a:lnTo>
                      <a:pt x="0" y="11569"/>
                    </a:lnTo>
                  </a:path>
                  <a:path w="1209039" h="143510">
                    <a:moveTo>
                      <a:pt x="0" y="81026"/>
                    </a:moveTo>
                    <a:lnTo>
                      <a:pt x="0" y="92608"/>
                    </a:lnTo>
                    <a:lnTo>
                      <a:pt x="0" y="95999"/>
                    </a:lnTo>
                    <a:lnTo>
                      <a:pt x="330" y="99314"/>
                    </a:lnTo>
                    <a:lnTo>
                      <a:pt x="965" y="102527"/>
                    </a:lnTo>
                  </a:path>
                  <a:path w="1209039" h="143510">
                    <a:moveTo>
                      <a:pt x="40881" y="142443"/>
                    </a:moveTo>
                    <a:lnTo>
                      <a:pt x="44094" y="143078"/>
                    </a:lnTo>
                    <a:lnTo>
                      <a:pt x="47409" y="143408"/>
                    </a:lnTo>
                    <a:lnTo>
                      <a:pt x="50800" y="143408"/>
                    </a:lnTo>
                    <a:lnTo>
                      <a:pt x="60350" y="143408"/>
                    </a:lnTo>
                  </a:path>
                  <a:path w="1209039" h="143510">
                    <a:moveTo>
                      <a:pt x="1148664" y="143408"/>
                    </a:moveTo>
                    <a:lnTo>
                      <a:pt x="1158214" y="143408"/>
                    </a:lnTo>
                    <a:lnTo>
                      <a:pt x="1161605" y="143408"/>
                    </a:lnTo>
                    <a:lnTo>
                      <a:pt x="1164920" y="143078"/>
                    </a:lnTo>
                    <a:lnTo>
                      <a:pt x="1168133" y="142443"/>
                    </a:lnTo>
                  </a:path>
                  <a:path w="1209039" h="143510">
                    <a:moveTo>
                      <a:pt x="1208049" y="102527"/>
                    </a:moveTo>
                    <a:lnTo>
                      <a:pt x="1208684" y="99314"/>
                    </a:lnTo>
                    <a:lnTo>
                      <a:pt x="1209014" y="95999"/>
                    </a:lnTo>
                    <a:lnTo>
                      <a:pt x="1209014" y="92608"/>
                    </a:lnTo>
                    <a:lnTo>
                      <a:pt x="1209014" y="81026"/>
                    </a:lnTo>
                  </a:path>
                  <a:path w="1209039" h="143510">
                    <a:moveTo>
                      <a:pt x="1209014" y="11569"/>
                    </a:moveTo>
                    <a:lnTo>
                      <a:pt x="1209014" y="0"/>
                    </a:lnTo>
                  </a:path>
                </a:pathLst>
              </a:custGeom>
              <a:ln w="4762">
                <a:solidFill>
                  <a:srgbClr val="666666"/>
                </a:solidFill>
              </a:ln>
            </p:spPr>
            <p:txBody>
              <a:bodyPr wrap="square" lIns="0" tIns="0" rIns="0" bIns="0" rtlCol="0"/>
              <a:lstStyle/>
              <a:p>
                <a:endParaRPr lang="en-GB" noProof="0" dirty="0"/>
              </a:p>
            </p:txBody>
          </p:sp>
          <p:sp>
            <p:nvSpPr>
              <p:cNvPr id="78" name="object 35">
                <a:extLst>
                  <a:ext uri="{FF2B5EF4-FFF2-40B4-BE49-F238E27FC236}">
                    <a16:creationId xmlns:a16="http://schemas.microsoft.com/office/drawing/2014/main" id="{FDD47F73-FD47-9471-4CF2-E2FFFE4815F7}"/>
                  </a:ext>
                </a:extLst>
              </p:cNvPr>
              <p:cNvSpPr/>
              <p:nvPr/>
            </p:nvSpPr>
            <p:spPr>
              <a:xfrm>
                <a:off x="1513749" y="3862048"/>
                <a:ext cx="0" cy="88900"/>
              </a:xfrm>
              <a:custGeom>
                <a:avLst/>
                <a:gdLst/>
                <a:ahLst/>
                <a:cxnLst/>
                <a:rect l="l" t="t" r="r" b="b"/>
                <a:pathLst>
                  <a:path h="88900">
                    <a:moveTo>
                      <a:pt x="0" y="0"/>
                    </a:moveTo>
                    <a:lnTo>
                      <a:pt x="0" y="88874"/>
                    </a:lnTo>
                  </a:path>
                </a:pathLst>
              </a:custGeom>
              <a:ln w="4762">
                <a:solidFill>
                  <a:srgbClr val="666666"/>
                </a:solidFill>
                <a:prstDash val="dash"/>
              </a:ln>
            </p:spPr>
            <p:txBody>
              <a:bodyPr wrap="square" lIns="0" tIns="0" rIns="0" bIns="0" rtlCol="0"/>
              <a:lstStyle/>
              <a:p>
                <a:endParaRPr lang="en-GB" noProof="0" dirty="0"/>
              </a:p>
            </p:txBody>
          </p:sp>
        </p:grpSp>
        <p:sp>
          <p:nvSpPr>
            <p:cNvPr id="13" name="object 36">
              <a:extLst>
                <a:ext uri="{FF2B5EF4-FFF2-40B4-BE49-F238E27FC236}">
                  <a16:creationId xmlns:a16="http://schemas.microsoft.com/office/drawing/2014/main" id="{F68443B6-0B56-3EF4-8AE6-98036317C6DD}"/>
                </a:ext>
              </a:extLst>
            </p:cNvPr>
            <p:cNvSpPr txBox="1"/>
            <p:nvPr/>
          </p:nvSpPr>
          <p:spPr>
            <a:xfrm>
              <a:off x="4115747" y="3971406"/>
              <a:ext cx="1257935" cy="147320"/>
            </a:xfrm>
            <a:prstGeom prst="rect">
              <a:avLst/>
            </a:prstGeom>
          </p:spPr>
          <p:txBody>
            <a:bodyPr vert="horz" wrap="square" lIns="0" tIns="12700" rIns="0" bIns="0" rtlCol="0">
              <a:spAutoFit/>
            </a:bodyPr>
            <a:lstStyle/>
            <a:p>
              <a:pPr marL="12700">
                <a:lnSpc>
                  <a:spcPct val="100000"/>
                </a:lnSpc>
                <a:spcBef>
                  <a:spcPts val="100"/>
                </a:spcBef>
              </a:pPr>
              <a:r>
                <a:rPr lang="en-GB" sz="800" spc="-25" noProof="0" dirty="0">
                  <a:solidFill>
                    <a:srgbClr val="333333"/>
                  </a:solidFill>
                  <a:latin typeface="Arial"/>
                  <a:cs typeface="Arial"/>
                </a:rPr>
                <a:t>Health</a:t>
              </a:r>
              <a:r>
                <a:rPr lang="en-GB" sz="800" spc="-15" noProof="0" dirty="0">
                  <a:solidFill>
                    <a:srgbClr val="333333"/>
                  </a:solidFill>
                  <a:latin typeface="Arial"/>
                  <a:cs typeface="Arial"/>
                </a:rPr>
                <a:t> </a:t>
              </a:r>
              <a:r>
                <a:rPr lang="en-GB" sz="800" spc="-25" noProof="0" dirty="0">
                  <a:solidFill>
                    <a:srgbClr val="333333"/>
                  </a:solidFill>
                  <a:latin typeface="Arial"/>
                  <a:cs typeface="Arial"/>
                </a:rPr>
                <a:t>and</a:t>
              </a:r>
              <a:r>
                <a:rPr lang="en-GB" sz="800" spc="-15" noProof="0" dirty="0">
                  <a:solidFill>
                    <a:srgbClr val="333333"/>
                  </a:solidFill>
                  <a:latin typeface="Arial"/>
                  <a:cs typeface="Arial"/>
                </a:rPr>
                <a:t> </a:t>
              </a:r>
              <a:r>
                <a:rPr lang="en-GB" sz="800" spc="-25" noProof="0" dirty="0">
                  <a:solidFill>
                    <a:srgbClr val="333333"/>
                  </a:solidFill>
                  <a:latin typeface="Arial"/>
                  <a:cs typeface="Arial"/>
                </a:rPr>
                <a:t>safety</a:t>
              </a:r>
              <a:r>
                <a:rPr lang="en-GB" sz="800" spc="-15" noProof="0" dirty="0">
                  <a:solidFill>
                    <a:srgbClr val="333333"/>
                  </a:solidFill>
                  <a:latin typeface="Arial"/>
                  <a:cs typeface="Arial"/>
                </a:rPr>
                <a:t> </a:t>
              </a:r>
              <a:r>
                <a:rPr lang="en-GB" sz="800" spc="-10" noProof="0" dirty="0">
                  <a:solidFill>
                    <a:srgbClr val="333333"/>
                  </a:solidFill>
                  <a:latin typeface="Arial"/>
                  <a:cs typeface="Arial"/>
                </a:rPr>
                <a:t>committee</a:t>
              </a:r>
              <a:endParaRPr lang="en-GB" sz="800" noProof="0" dirty="0">
                <a:latin typeface="Arial"/>
                <a:cs typeface="Arial"/>
              </a:endParaRPr>
            </a:p>
          </p:txBody>
        </p:sp>
        <p:grpSp>
          <p:nvGrpSpPr>
            <p:cNvPr id="14" name="object 37">
              <a:extLst>
                <a:ext uri="{FF2B5EF4-FFF2-40B4-BE49-F238E27FC236}">
                  <a16:creationId xmlns:a16="http://schemas.microsoft.com/office/drawing/2014/main" id="{D7820A24-5FAB-FEF7-495F-7FA09D073706}"/>
                </a:ext>
              </a:extLst>
            </p:cNvPr>
            <p:cNvGrpSpPr/>
            <p:nvPr/>
          </p:nvGrpSpPr>
          <p:grpSpPr>
            <a:xfrm>
              <a:off x="4138923" y="3718365"/>
              <a:ext cx="1214120" cy="233045"/>
              <a:chOff x="4138923" y="3718365"/>
              <a:chExt cx="1214120" cy="233045"/>
            </a:xfrm>
          </p:grpSpPr>
          <p:sp>
            <p:nvSpPr>
              <p:cNvPr id="65" name="object 38">
                <a:extLst>
                  <a:ext uri="{FF2B5EF4-FFF2-40B4-BE49-F238E27FC236}">
                    <a16:creationId xmlns:a16="http://schemas.microsoft.com/office/drawing/2014/main" id="{835D56FC-E9BB-1E33-C0A2-D77A004AD01A}"/>
                  </a:ext>
                </a:extLst>
              </p:cNvPr>
              <p:cNvSpPr/>
              <p:nvPr/>
            </p:nvSpPr>
            <p:spPr>
              <a:xfrm>
                <a:off x="4141304" y="3753093"/>
                <a:ext cx="0" cy="34925"/>
              </a:xfrm>
              <a:custGeom>
                <a:avLst/>
                <a:gdLst/>
                <a:ahLst/>
                <a:cxnLst/>
                <a:rect l="l" t="t" r="r" b="b"/>
                <a:pathLst>
                  <a:path h="34925">
                    <a:moveTo>
                      <a:pt x="0" y="0"/>
                    </a:moveTo>
                    <a:lnTo>
                      <a:pt x="0" y="34721"/>
                    </a:lnTo>
                  </a:path>
                </a:pathLst>
              </a:custGeom>
              <a:ln w="4762">
                <a:solidFill>
                  <a:srgbClr val="666666"/>
                </a:solidFill>
                <a:prstDash val="dash"/>
              </a:ln>
            </p:spPr>
            <p:txBody>
              <a:bodyPr wrap="square" lIns="0" tIns="0" rIns="0" bIns="0" rtlCol="0"/>
              <a:lstStyle/>
              <a:p>
                <a:endParaRPr lang="en-GB" noProof="0" dirty="0"/>
              </a:p>
            </p:txBody>
          </p:sp>
          <p:sp>
            <p:nvSpPr>
              <p:cNvPr id="66" name="object 39">
                <a:extLst>
                  <a:ext uri="{FF2B5EF4-FFF2-40B4-BE49-F238E27FC236}">
                    <a16:creationId xmlns:a16="http://schemas.microsoft.com/office/drawing/2014/main" id="{354209ED-9C9D-E131-71E4-E3678227765B}"/>
                  </a:ext>
                </a:extLst>
              </p:cNvPr>
              <p:cNvSpPr/>
              <p:nvPr/>
            </p:nvSpPr>
            <p:spPr>
              <a:xfrm>
                <a:off x="4149860" y="3839197"/>
                <a:ext cx="22860" cy="19050"/>
              </a:xfrm>
              <a:custGeom>
                <a:avLst/>
                <a:gdLst/>
                <a:ahLst/>
                <a:cxnLst/>
                <a:rect l="l" t="t" r="r" b="b"/>
                <a:pathLst>
                  <a:path w="22860" h="19050">
                    <a:moveTo>
                      <a:pt x="0" y="0"/>
                    </a:moveTo>
                    <a:lnTo>
                      <a:pt x="4592" y="5880"/>
                    </a:lnTo>
                    <a:lnTo>
                      <a:pt x="9983" y="11022"/>
                    </a:lnTo>
                    <a:lnTo>
                      <a:pt x="16082" y="15332"/>
                    </a:lnTo>
                    <a:lnTo>
                      <a:pt x="22796" y="18719"/>
                    </a:lnTo>
                  </a:path>
                </a:pathLst>
              </a:custGeom>
              <a:ln w="4762">
                <a:solidFill>
                  <a:srgbClr val="666666"/>
                </a:solidFill>
                <a:prstDash val="dash"/>
              </a:ln>
            </p:spPr>
            <p:txBody>
              <a:bodyPr wrap="square" lIns="0" tIns="0" rIns="0" bIns="0" rtlCol="0"/>
              <a:lstStyle/>
              <a:p>
                <a:endParaRPr lang="en-GB" noProof="0" dirty="0"/>
              </a:p>
            </p:txBody>
          </p:sp>
          <p:sp>
            <p:nvSpPr>
              <p:cNvPr id="67" name="object 40">
                <a:extLst>
                  <a:ext uri="{FF2B5EF4-FFF2-40B4-BE49-F238E27FC236}">
                    <a16:creationId xmlns:a16="http://schemas.microsoft.com/office/drawing/2014/main" id="{6A6DD737-1947-B16C-A742-CC53678C08BC}"/>
                  </a:ext>
                </a:extLst>
              </p:cNvPr>
              <p:cNvSpPr/>
              <p:nvPr/>
            </p:nvSpPr>
            <p:spPr>
              <a:xfrm>
                <a:off x="4220746" y="3861774"/>
                <a:ext cx="1059815" cy="0"/>
              </a:xfrm>
              <a:custGeom>
                <a:avLst/>
                <a:gdLst/>
                <a:ahLst/>
                <a:cxnLst/>
                <a:rect l="l" t="t" r="r" b="b"/>
                <a:pathLst>
                  <a:path w="1059814">
                    <a:moveTo>
                      <a:pt x="0" y="0"/>
                    </a:moveTo>
                    <a:lnTo>
                      <a:pt x="1059675" y="0"/>
                    </a:lnTo>
                  </a:path>
                </a:pathLst>
              </a:custGeom>
              <a:ln w="4762">
                <a:solidFill>
                  <a:srgbClr val="666666"/>
                </a:solidFill>
                <a:prstDash val="dash"/>
              </a:ln>
            </p:spPr>
            <p:txBody>
              <a:bodyPr wrap="square" lIns="0" tIns="0" rIns="0" bIns="0" rtlCol="0"/>
              <a:lstStyle/>
              <a:p>
                <a:endParaRPr lang="en-GB" noProof="0" dirty="0"/>
              </a:p>
            </p:txBody>
          </p:sp>
          <p:sp>
            <p:nvSpPr>
              <p:cNvPr id="68" name="object 41">
                <a:extLst>
                  <a:ext uri="{FF2B5EF4-FFF2-40B4-BE49-F238E27FC236}">
                    <a16:creationId xmlns:a16="http://schemas.microsoft.com/office/drawing/2014/main" id="{2B8B90E4-5FEB-B9B0-71D7-67E4A8F13210}"/>
                  </a:ext>
                </a:extLst>
              </p:cNvPr>
              <p:cNvSpPr/>
              <p:nvPr/>
            </p:nvSpPr>
            <p:spPr>
              <a:xfrm>
                <a:off x="5327744" y="3830421"/>
                <a:ext cx="19050" cy="22860"/>
              </a:xfrm>
              <a:custGeom>
                <a:avLst/>
                <a:gdLst/>
                <a:ahLst/>
                <a:cxnLst/>
                <a:rect l="l" t="t" r="r" b="b"/>
                <a:pathLst>
                  <a:path w="19050" h="22860">
                    <a:moveTo>
                      <a:pt x="0" y="22796"/>
                    </a:moveTo>
                    <a:lnTo>
                      <a:pt x="5880" y="18204"/>
                    </a:lnTo>
                    <a:lnTo>
                      <a:pt x="11022" y="12812"/>
                    </a:lnTo>
                    <a:lnTo>
                      <a:pt x="15332" y="6714"/>
                    </a:lnTo>
                    <a:lnTo>
                      <a:pt x="18719" y="0"/>
                    </a:lnTo>
                  </a:path>
                </a:pathLst>
              </a:custGeom>
              <a:ln w="4762">
                <a:solidFill>
                  <a:srgbClr val="666666"/>
                </a:solidFill>
                <a:prstDash val="dash"/>
              </a:ln>
            </p:spPr>
            <p:txBody>
              <a:bodyPr wrap="square" lIns="0" tIns="0" rIns="0" bIns="0" rtlCol="0"/>
              <a:lstStyle/>
              <a:p>
                <a:endParaRPr lang="en-GB" noProof="0" dirty="0"/>
              </a:p>
            </p:txBody>
          </p:sp>
          <p:sp>
            <p:nvSpPr>
              <p:cNvPr id="69" name="object 42">
                <a:extLst>
                  <a:ext uri="{FF2B5EF4-FFF2-40B4-BE49-F238E27FC236}">
                    <a16:creationId xmlns:a16="http://schemas.microsoft.com/office/drawing/2014/main" id="{D47C4AB6-18E4-A661-D1CD-EC7118037750}"/>
                  </a:ext>
                </a:extLst>
              </p:cNvPr>
              <p:cNvSpPr/>
              <p:nvPr/>
            </p:nvSpPr>
            <p:spPr>
              <a:xfrm>
                <a:off x="5350319" y="3741524"/>
                <a:ext cx="0" cy="34925"/>
              </a:xfrm>
              <a:custGeom>
                <a:avLst/>
                <a:gdLst/>
                <a:ahLst/>
                <a:cxnLst/>
                <a:rect l="l" t="t" r="r" b="b"/>
                <a:pathLst>
                  <a:path h="34925">
                    <a:moveTo>
                      <a:pt x="0" y="34721"/>
                    </a:moveTo>
                    <a:lnTo>
                      <a:pt x="0" y="0"/>
                    </a:lnTo>
                  </a:path>
                </a:pathLst>
              </a:custGeom>
              <a:ln w="4762">
                <a:solidFill>
                  <a:srgbClr val="666666"/>
                </a:solidFill>
                <a:prstDash val="dash"/>
              </a:ln>
            </p:spPr>
            <p:txBody>
              <a:bodyPr wrap="square" lIns="0" tIns="0" rIns="0" bIns="0" rtlCol="0"/>
              <a:lstStyle/>
              <a:p>
                <a:endParaRPr lang="en-GB" noProof="0" dirty="0"/>
              </a:p>
            </p:txBody>
          </p:sp>
          <p:sp>
            <p:nvSpPr>
              <p:cNvPr id="70" name="object 43">
                <a:extLst>
                  <a:ext uri="{FF2B5EF4-FFF2-40B4-BE49-F238E27FC236}">
                    <a16:creationId xmlns:a16="http://schemas.microsoft.com/office/drawing/2014/main" id="{1F85BEB2-E057-65FE-E6A5-CFC46A6AE3FA}"/>
                  </a:ext>
                </a:extLst>
              </p:cNvPr>
              <p:cNvSpPr/>
              <p:nvPr/>
            </p:nvSpPr>
            <p:spPr>
              <a:xfrm>
                <a:off x="4141304" y="3718365"/>
                <a:ext cx="1209040" cy="143510"/>
              </a:xfrm>
              <a:custGeom>
                <a:avLst/>
                <a:gdLst/>
                <a:ahLst/>
                <a:cxnLst/>
                <a:rect l="l" t="t" r="r" b="b"/>
                <a:pathLst>
                  <a:path w="1209039" h="143510">
                    <a:moveTo>
                      <a:pt x="0" y="0"/>
                    </a:moveTo>
                    <a:lnTo>
                      <a:pt x="0" y="11569"/>
                    </a:lnTo>
                  </a:path>
                  <a:path w="1209039" h="143510">
                    <a:moveTo>
                      <a:pt x="0" y="81026"/>
                    </a:moveTo>
                    <a:lnTo>
                      <a:pt x="0" y="92608"/>
                    </a:lnTo>
                    <a:lnTo>
                      <a:pt x="0" y="95999"/>
                    </a:lnTo>
                    <a:lnTo>
                      <a:pt x="330" y="99314"/>
                    </a:lnTo>
                    <a:lnTo>
                      <a:pt x="965" y="102527"/>
                    </a:lnTo>
                  </a:path>
                  <a:path w="1209039" h="143510">
                    <a:moveTo>
                      <a:pt x="40881" y="142443"/>
                    </a:moveTo>
                    <a:lnTo>
                      <a:pt x="44094" y="143078"/>
                    </a:lnTo>
                    <a:lnTo>
                      <a:pt x="47409" y="143408"/>
                    </a:lnTo>
                    <a:lnTo>
                      <a:pt x="50800" y="143408"/>
                    </a:lnTo>
                    <a:lnTo>
                      <a:pt x="60350" y="143408"/>
                    </a:lnTo>
                  </a:path>
                  <a:path w="1209039" h="143510">
                    <a:moveTo>
                      <a:pt x="1148664" y="143408"/>
                    </a:moveTo>
                    <a:lnTo>
                      <a:pt x="1158214" y="143408"/>
                    </a:lnTo>
                    <a:lnTo>
                      <a:pt x="1161605" y="143408"/>
                    </a:lnTo>
                    <a:lnTo>
                      <a:pt x="1164920" y="143078"/>
                    </a:lnTo>
                    <a:lnTo>
                      <a:pt x="1168133" y="142443"/>
                    </a:lnTo>
                  </a:path>
                  <a:path w="1209039" h="143510">
                    <a:moveTo>
                      <a:pt x="1208049" y="102527"/>
                    </a:moveTo>
                    <a:lnTo>
                      <a:pt x="1208684" y="99314"/>
                    </a:lnTo>
                    <a:lnTo>
                      <a:pt x="1209014" y="95999"/>
                    </a:lnTo>
                    <a:lnTo>
                      <a:pt x="1209014" y="92608"/>
                    </a:lnTo>
                    <a:lnTo>
                      <a:pt x="1209014" y="81026"/>
                    </a:lnTo>
                  </a:path>
                  <a:path w="1209039" h="143510">
                    <a:moveTo>
                      <a:pt x="1209014" y="11569"/>
                    </a:moveTo>
                    <a:lnTo>
                      <a:pt x="1209014" y="0"/>
                    </a:lnTo>
                  </a:path>
                </a:pathLst>
              </a:custGeom>
              <a:ln w="4762">
                <a:solidFill>
                  <a:srgbClr val="666666"/>
                </a:solidFill>
              </a:ln>
            </p:spPr>
            <p:txBody>
              <a:bodyPr wrap="square" lIns="0" tIns="0" rIns="0" bIns="0" rtlCol="0"/>
              <a:lstStyle/>
              <a:p>
                <a:endParaRPr lang="en-GB" noProof="0" dirty="0"/>
              </a:p>
            </p:txBody>
          </p:sp>
          <p:sp>
            <p:nvSpPr>
              <p:cNvPr id="71" name="object 44">
                <a:extLst>
                  <a:ext uri="{FF2B5EF4-FFF2-40B4-BE49-F238E27FC236}">
                    <a16:creationId xmlns:a16="http://schemas.microsoft.com/office/drawing/2014/main" id="{A43D1357-93D6-39DD-30C8-B43DB2D333B5}"/>
                  </a:ext>
                </a:extLst>
              </p:cNvPr>
              <p:cNvSpPr/>
              <p:nvPr/>
            </p:nvSpPr>
            <p:spPr>
              <a:xfrm>
                <a:off x="4745812" y="3862048"/>
                <a:ext cx="0" cy="88900"/>
              </a:xfrm>
              <a:custGeom>
                <a:avLst/>
                <a:gdLst/>
                <a:ahLst/>
                <a:cxnLst/>
                <a:rect l="l" t="t" r="r" b="b"/>
                <a:pathLst>
                  <a:path h="88900">
                    <a:moveTo>
                      <a:pt x="0" y="0"/>
                    </a:moveTo>
                    <a:lnTo>
                      <a:pt x="0" y="88874"/>
                    </a:lnTo>
                  </a:path>
                </a:pathLst>
              </a:custGeom>
              <a:ln w="4762">
                <a:solidFill>
                  <a:srgbClr val="666666"/>
                </a:solidFill>
                <a:prstDash val="dash"/>
              </a:ln>
            </p:spPr>
            <p:txBody>
              <a:bodyPr wrap="square" lIns="0" tIns="0" rIns="0" bIns="0" rtlCol="0"/>
              <a:lstStyle/>
              <a:p>
                <a:endParaRPr lang="en-GB" noProof="0" dirty="0"/>
              </a:p>
            </p:txBody>
          </p:sp>
        </p:grpSp>
        <p:sp>
          <p:nvSpPr>
            <p:cNvPr id="15" name="object 45">
              <a:extLst>
                <a:ext uri="{FF2B5EF4-FFF2-40B4-BE49-F238E27FC236}">
                  <a16:creationId xmlns:a16="http://schemas.microsoft.com/office/drawing/2014/main" id="{3F45681A-5A29-EAAD-E3B4-084060F94033}"/>
                </a:ext>
              </a:extLst>
            </p:cNvPr>
            <p:cNvSpPr txBox="1"/>
            <p:nvPr/>
          </p:nvSpPr>
          <p:spPr>
            <a:xfrm>
              <a:off x="2862888" y="3971406"/>
              <a:ext cx="629920" cy="147320"/>
            </a:xfrm>
            <a:prstGeom prst="rect">
              <a:avLst/>
            </a:prstGeom>
          </p:spPr>
          <p:txBody>
            <a:bodyPr vert="horz" wrap="square" lIns="0" tIns="12700" rIns="0" bIns="0" rtlCol="0">
              <a:spAutoFit/>
            </a:bodyPr>
            <a:lstStyle/>
            <a:p>
              <a:pPr marL="12700">
                <a:lnSpc>
                  <a:spcPct val="100000"/>
                </a:lnSpc>
                <a:spcBef>
                  <a:spcPts val="100"/>
                </a:spcBef>
              </a:pPr>
              <a:r>
                <a:rPr lang="en-GB" sz="800" spc="-25" noProof="0" dirty="0">
                  <a:solidFill>
                    <a:srgbClr val="333333"/>
                  </a:solidFill>
                  <a:latin typeface="Arial"/>
                  <a:cs typeface="Arial"/>
                </a:rPr>
                <a:t>Works </a:t>
              </a:r>
              <a:r>
                <a:rPr lang="en-GB" sz="800" spc="-10" noProof="0" dirty="0">
                  <a:solidFill>
                    <a:srgbClr val="333333"/>
                  </a:solidFill>
                  <a:latin typeface="Arial"/>
                  <a:cs typeface="Arial"/>
                </a:rPr>
                <a:t>council</a:t>
              </a:r>
              <a:endParaRPr lang="en-GB" sz="800" noProof="0" dirty="0">
                <a:latin typeface="Arial"/>
                <a:cs typeface="Arial"/>
              </a:endParaRPr>
            </a:p>
          </p:txBody>
        </p:sp>
        <p:grpSp>
          <p:nvGrpSpPr>
            <p:cNvPr id="16" name="object 46">
              <a:extLst>
                <a:ext uri="{FF2B5EF4-FFF2-40B4-BE49-F238E27FC236}">
                  <a16:creationId xmlns:a16="http://schemas.microsoft.com/office/drawing/2014/main" id="{C2BCAD75-1A44-FAE7-7137-0443DE4BAEB9}"/>
                </a:ext>
              </a:extLst>
            </p:cNvPr>
            <p:cNvGrpSpPr/>
            <p:nvPr/>
          </p:nvGrpSpPr>
          <p:grpSpPr>
            <a:xfrm>
              <a:off x="2571750" y="3718365"/>
              <a:ext cx="1214120" cy="233045"/>
              <a:chOff x="2571750" y="3718365"/>
              <a:chExt cx="1214120" cy="233045"/>
            </a:xfrm>
          </p:grpSpPr>
          <p:sp>
            <p:nvSpPr>
              <p:cNvPr id="58" name="object 47">
                <a:extLst>
                  <a:ext uri="{FF2B5EF4-FFF2-40B4-BE49-F238E27FC236}">
                    <a16:creationId xmlns:a16="http://schemas.microsoft.com/office/drawing/2014/main" id="{497C2599-4024-0098-492B-BDBF27C0C552}"/>
                  </a:ext>
                </a:extLst>
              </p:cNvPr>
              <p:cNvSpPr/>
              <p:nvPr/>
            </p:nvSpPr>
            <p:spPr>
              <a:xfrm>
                <a:off x="2574131" y="3753093"/>
                <a:ext cx="0" cy="34925"/>
              </a:xfrm>
              <a:custGeom>
                <a:avLst/>
                <a:gdLst/>
                <a:ahLst/>
                <a:cxnLst/>
                <a:rect l="l" t="t" r="r" b="b"/>
                <a:pathLst>
                  <a:path h="34925">
                    <a:moveTo>
                      <a:pt x="0" y="0"/>
                    </a:moveTo>
                    <a:lnTo>
                      <a:pt x="0" y="34721"/>
                    </a:lnTo>
                  </a:path>
                </a:pathLst>
              </a:custGeom>
              <a:ln w="4762">
                <a:solidFill>
                  <a:srgbClr val="666666"/>
                </a:solidFill>
                <a:prstDash val="dash"/>
              </a:ln>
            </p:spPr>
            <p:txBody>
              <a:bodyPr wrap="square" lIns="0" tIns="0" rIns="0" bIns="0" rtlCol="0"/>
              <a:lstStyle/>
              <a:p>
                <a:endParaRPr lang="en-GB" noProof="0" dirty="0"/>
              </a:p>
            </p:txBody>
          </p:sp>
          <p:sp>
            <p:nvSpPr>
              <p:cNvPr id="59" name="object 48">
                <a:extLst>
                  <a:ext uri="{FF2B5EF4-FFF2-40B4-BE49-F238E27FC236}">
                    <a16:creationId xmlns:a16="http://schemas.microsoft.com/office/drawing/2014/main" id="{A76F9A0A-00AD-07DC-5C8C-E3FAD909F1CE}"/>
                  </a:ext>
                </a:extLst>
              </p:cNvPr>
              <p:cNvSpPr/>
              <p:nvPr/>
            </p:nvSpPr>
            <p:spPr>
              <a:xfrm>
                <a:off x="2582687" y="3839197"/>
                <a:ext cx="22860" cy="19050"/>
              </a:xfrm>
              <a:custGeom>
                <a:avLst/>
                <a:gdLst/>
                <a:ahLst/>
                <a:cxnLst/>
                <a:rect l="l" t="t" r="r" b="b"/>
                <a:pathLst>
                  <a:path w="22860" h="19050">
                    <a:moveTo>
                      <a:pt x="0" y="0"/>
                    </a:moveTo>
                    <a:lnTo>
                      <a:pt x="4592" y="5880"/>
                    </a:lnTo>
                    <a:lnTo>
                      <a:pt x="9983" y="11022"/>
                    </a:lnTo>
                    <a:lnTo>
                      <a:pt x="16082" y="15332"/>
                    </a:lnTo>
                    <a:lnTo>
                      <a:pt x="22796" y="18719"/>
                    </a:lnTo>
                  </a:path>
                </a:pathLst>
              </a:custGeom>
              <a:ln w="4762">
                <a:solidFill>
                  <a:srgbClr val="666666"/>
                </a:solidFill>
                <a:prstDash val="dash"/>
              </a:ln>
            </p:spPr>
            <p:txBody>
              <a:bodyPr wrap="square" lIns="0" tIns="0" rIns="0" bIns="0" rtlCol="0"/>
              <a:lstStyle/>
              <a:p>
                <a:endParaRPr lang="en-GB" noProof="0" dirty="0"/>
              </a:p>
            </p:txBody>
          </p:sp>
          <p:sp>
            <p:nvSpPr>
              <p:cNvPr id="60" name="object 49">
                <a:extLst>
                  <a:ext uri="{FF2B5EF4-FFF2-40B4-BE49-F238E27FC236}">
                    <a16:creationId xmlns:a16="http://schemas.microsoft.com/office/drawing/2014/main" id="{09A574F1-8491-16DB-489B-72EC9D1B3B4A}"/>
                  </a:ext>
                </a:extLst>
              </p:cNvPr>
              <p:cNvSpPr/>
              <p:nvPr/>
            </p:nvSpPr>
            <p:spPr>
              <a:xfrm>
                <a:off x="2653571" y="3861774"/>
                <a:ext cx="1059815" cy="0"/>
              </a:xfrm>
              <a:custGeom>
                <a:avLst/>
                <a:gdLst/>
                <a:ahLst/>
                <a:cxnLst/>
                <a:rect l="l" t="t" r="r" b="b"/>
                <a:pathLst>
                  <a:path w="1059814">
                    <a:moveTo>
                      <a:pt x="0" y="0"/>
                    </a:moveTo>
                    <a:lnTo>
                      <a:pt x="1059675" y="0"/>
                    </a:lnTo>
                  </a:path>
                </a:pathLst>
              </a:custGeom>
              <a:ln w="4762">
                <a:solidFill>
                  <a:srgbClr val="666666"/>
                </a:solidFill>
                <a:prstDash val="dash"/>
              </a:ln>
            </p:spPr>
            <p:txBody>
              <a:bodyPr wrap="square" lIns="0" tIns="0" rIns="0" bIns="0" rtlCol="0"/>
              <a:lstStyle/>
              <a:p>
                <a:endParaRPr lang="en-GB" noProof="0" dirty="0"/>
              </a:p>
            </p:txBody>
          </p:sp>
          <p:sp>
            <p:nvSpPr>
              <p:cNvPr id="61" name="object 50">
                <a:extLst>
                  <a:ext uri="{FF2B5EF4-FFF2-40B4-BE49-F238E27FC236}">
                    <a16:creationId xmlns:a16="http://schemas.microsoft.com/office/drawing/2014/main" id="{DF9946AE-0410-0353-0910-E4BB63F016F1}"/>
                  </a:ext>
                </a:extLst>
              </p:cNvPr>
              <p:cNvSpPr/>
              <p:nvPr/>
            </p:nvSpPr>
            <p:spPr>
              <a:xfrm>
                <a:off x="3760570" y="3830421"/>
                <a:ext cx="19050" cy="22860"/>
              </a:xfrm>
              <a:custGeom>
                <a:avLst/>
                <a:gdLst/>
                <a:ahLst/>
                <a:cxnLst/>
                <a:rect l="l" t="t" r="r" b="b"/>
                <a:pathLst>
                  <a:path w="19050" h="22860">
                    <a:moveTo>
                      <a:pt x="0" y="22796"/>
                    </a:moveTo>
                    <a:lnTo>
                      <a:pt x="5880" y="18204"/>
                    </a:lnTo>
                    <a:lnTo>
                      <a:pt x="11022" y="12812"/>
                    </a:lnTo>
                    <a:lnTo>
                      <a:pt x="15332" y="6714"/>
                    </a:lnTo>
                    <a:lnTo>
                      <a:pt x="18719" y="0"/>
                    </a:lnTo>
                  </a:path>
                </a:pathLst>
              </a:custGeom>
              <a:ln w="4762">
                <a:solidFill>
                  <a:srgbClr val="666666"/>
                </a:solidFill>
                <a:prstDash val="dash"/>
              </a:ln>
            </p:spPr>
            <p:txBody>
              <a:bodyPr wrap="square" lIns="0" tIns="0" rIns="0" bIns="0" rtlCol="0"/>
              <a:lstStyle/>
              <a:p>
                <a:endParaRPr lang="en-GB" noProof="0" dirty="0"/>
              </a:p>
            </p:txBody>
          </p:sp>
          <p:sp>
            <p:nvSpPr>
              <p:cNvPr id="62" name="object 51">
                <a:extLst>
                  <a:ext uri="{FF2B5EF4-FFF2-40B4-BE49-F238E27FC236}">
                    <a16:creationId xmlns:a16="http://schemas.microsoft.com/office/drawing/2014/main" id="{9B0174DB-4B02-BB19-80EC-D31ACB3F4287}"/>
                  </a:ext>
                </a:extLst>
              </p:cNvPr>
              <p:cNvSpPr/>
              <p:nvPr/>
            </p:nvSpPr>
            <p:spPr>
              <a:xfrm>
                <a:off x="3783145" y="3741524"/>
                <a:ext cx="0" cy="34925"/>
              </a:xfrm>
              <a:custGeom>
                <a:avLst/>
                <a:gdLst/>
                <a:ahLst/>
                <a:cxnLst/>
                <a:rect l="l" t="t" r="r" b="b"/>
                <a:pathLst>
                  <a:path h="34925">
                    <a:moveTo>
                      <a:pt x="0" y="34721"/>
                    </a:moveTo>
                    <a:lnTo>
                      <a:pt x="0" y="0"/>
                    </a:lnTo>
                  </a:path>
                </a:pathLst>
              </a:custGeom>
              <a:ln w="4762">
                <a:solidFill>
                  <a:srgbClr val="666666"/>
                </a:solidFill>
                <a:prstDash val="dash"/>
              </a:ln>
            </p:spPr>
            <p:txBody>
              <a:bodyPr wrap="square" lIns="0" tIns="0" rIns="0" bIns="0" rtlCol="0"/>
              <a:lstStyle/>
              <a:p>
                <a:endParaRPr lang="en-GB" noProof="0" dirty="0"/>
              </a:p>
            </p:txBody>
          </p:sp>
          <p:sp>
            <p:nvSpPr>
              <p:cNvPr id="63" name="object 52">
                <a:extLst>
                  <a:ext uri="{FF2B5EF4-FFF2-40B4-BE49-F238E27FC236}">
                    <a16:creationId xmlns:a16="http://schemas.microsoft.com/office/drawing/2014/main" id="{B3E181FC-DE30-AC2F-5624-8191478530CD}"/>
                  </a:ext>
                </a:extLst>
              </p:cNvPr>
              <p:cNvSpPr/>
              <p:nvPr/>
            </p:nvSpPr>
            <p:spPr>
              <a:xfrm>
                <a:off x="2574131" y="3718365"/>
                <a:ext cx="1209040" cy="143510"/>
              </a:xfrm>
              <a:custGeom>
                <a:avLst/>
                <a:gdLst/>
                <a:ahLst/>
                <a:cxnLst/>
                <a:rect l="l" t="t" r="r" b="b"/>
                <a:pathLst>
                  <a:path w="1209039" h="143510">
                    <a:moveTo>
                      <a:pt x="0" y="0"/>
                    </a:moveTo>
                    <a:lnTo>
                      <a:pt x="0" y="11569"/>
                    </a:lnTo>
                  </a:path>
                  <a:path w="1209039" h="143510">
                    <a:moveTo>
                      <a:pt x="0" y="81026"/>
                    </a:moveTo>
                    <a:lnTo>
                      <a:pt x="0" y="92608"/>
                    </a:lnTo>
                    <a:lnTo>
                      <a:pt x="0" y="95999"/>
                    </a:lnTo>
                    <a:lnTo>
                      <a:pt x="330" y="99314"/>
                    </a:lnTo>
                    <a:lnTo>
                      <a:pt x="965" y="102527"/>
                    </a:lnTo>
                  </a:path>
                  <a:path w="1209039" h="143510">
                    <a:moveTo>
                      <a:pt x="40881" y="142443"/>
                    </a:moveTo>
                    <a:lnTo>
                      <a:pt x="44094" y="143078"/>
                    </a:lnTo>
                    <a:lnTo>
                      <a:pt x="47409" y="143408"/>
                    </a:lnTo>
                    <a:lnTo>
                      <a:pt x="50800" y="143408"/>
                    </a:lnTo>
                    <a:lnTo>
                      <a:pt x="60350" y="143408"/>
                    </a:lnTo>
                  </a:path>
                  <a:path w="1209039" h="143510">
                    <a:moveTo>
                      <a:pt x="1148664" y="143408"/>
                    </a:moveTo>
                    <a:lnTo>
                      <a:pt x="1158214" y="143408"/>
                    </a:lnTo>
                    <a:lnTo>
                      <a:pt x="1161605" y="143408"/>
                    </a:lnTo>
                    <a:lnTo>
                      <a:pt x="1164920" y="143078"/>
                    </a:lnTo>
                    <a:lnTo>
                      <a:pt x="1168133" y="142443"/>
                    </a:lnTo>
                  </a:path>
                  <a:path w="1209039" h="143510">
                    <a:moveTo>
                      <a:pt x="1208049" y="102527"/>
                    </a:moveTo>
                    <a:lnTo>
                      <a:pt x="1208684" y="99314"/>
                    </a:lnTo>
                    <a:lnTo>
                      <a:pt x="1209014" y="95999"/>
                    </a:lnTo>
                    <a:lnTo>
                      <a:pt x="1209014" y="92608"/>
                    </a:lnTo>
                    <a:lnTo>
                      <a:pt x="1209014" y="81026"/>
                    </a:lnTo>
                  </a:path>
                  <a:path w="1209039" h="143510">
                    <a:moveTo>
                      <a:pt x="1209014" y="11569"/>
                    </a:moveTo>
                    <a:lnTo>
                      <a:pt x="1209014" y="0"/>
                    </a:lnTo>
                  </a:path>
                </a:pathLst>
              </a:custGeom>
              <a:ln w="4762">
                <a:solidFill>
                  <a:srgbClr val="666666"/>
                </a:solidFill>
              </a:ln>
            </p:spPr>
            <p:txBody>
              <a:bodyPr wrap="square" lIns="0" tIns="0" rIns="0" bIns="0" rtlCol="0"/>
              <a:lstStyle/>
              <a:p>
                <a:endParaRPr lang="en-GB" noProof="0" dirty="0"/>
              </a:p>
            </p:txBody>
          </p:sp>
          <p:sp>
            <p:nvSpPr>
              <p:cNvPr id="64" name="object 53">
                <a:extLst>
                  <a:ext uri="{FF2B5EF4-FFF2-40B4-BE49-F238E27FC236}">
                    <a16:creationId xmlns:a16="http://schemas.microsoft.com/office/drawing/2014/main" id="{EDDE0DA1-4FB4-4013-9E83-43B8C4855897}"/>
                  </a:ext>
                </a:extLst>
              </p:cNvPr>
              <p:cNvSpPr/>
              <p:nvPr/>
            </p:nvSpPr>
            <p:spPr>
              <a:xfrm>
                <a:off x="3178638" y="3862048"/>
                <a:ext cx="0" cy="88900"/>
              </a:xfrm>
              <a:custGeom>
                <a:avLst/>
                <a:gdLst/>
                <a:ahLst/>
                <a:cxnLst/>
                <a:rect l="l" t="t" r="r" b="b"/>
                <a:pathLst>
                  <a:path h="88900">
                    <a:moveTo>
                      <a:pt x="0" y="0"/>
                    </a:moveTo>
                    <a:lnTo>
                      <a:pt x="0" y="88874"/>
                    </a:lnTo>
                  </a:path>
                </a:pathLst>
              </a:custGeom>
              <a:ln w="4762">
                <a:solidFill>
                  <a:srgbClr val="666666"/>
                </a:solidFill>
                <a:prstDash val="dash"/>
              </a:ln>
            </p:spPr>
            <p:txBody>
              <a:bodyPr wrap="square" lIns="0" tIns="0" rIns="0" bIns="0" rtlCol="0"/>
              <a:lstStyle/>
              <a:p>
                <a:endParaRPr lang="en-GB" noProof="0" dirty="0"/>
              </a:p>
            </p:txBody>
          </p:sp>
        </p:grpSp>
        <p:sp>
          <p:nvSpPr>
            <p:cNvPr id="17" name="object 54">
              <a:extLst>
                <a:ext uri="{FF2B5EF4-FFF2-40B4-BE49-F238E27FC236}">
                  <a16:creationId xmlns:a16="http://schemas.microsoft.com/office/drawing/2014/main" id="{706C5471-1C8A-A2EC-E36C-B13D4A57FA89}"/>
                </a:ext>
              </a:extLst>
            </p:cNvPr>
            <p:cNvSpPr txBox="1"/>
            <p:nvPr/>
          </p:nvSpPr>
          <p:spPr>
            <a:xfrm>
              <a:off x="5774101" y="3971406"/>
              <a:ext cx="1188720" cy="147320"/>
            </a:xfrm>
            <a:prstGeom prst="rect">
              <a:avLst/>
            </a:prstGeom>
          </p:spPr>
          <p:txBody>
            <a:bodyPr vert="horz" wrap="square" lIns="0" tIns="12700" rIns="0" bIns="0" rtlCol="0">
              <a:spAutoFit/>
            </a:bodyPr>
            <a:lstStyle/>
            <a:p>
              <a:pPr marL="12700">
                <a:lnSpc>
                  <a:spcPct val="100000"/>
                </a:lnSpc>
                <a:spcBef>
                  <a:spcPts val="100"/>
                </a:spcBef>
              </a:pPr>
              <a:r>
                <a:rPr lang="en-GB" sz="800" spc="-30" noProof="0" dirty="0">
                  <a:solidFill>
                    <a:srgbClr val="333333"/>
                  </a:solidFill>
                  <a:latin typeface="Arial"/>
                  <a:cs typeface="Arial"/>
                </a:rPr>
                <a:t>Trade</a:t>
              </a:r>
              <a:r>
                <a:rPr lang="en-GB" sz="800" spc="-15" noProof="0" dirty="0">
                  <a:solidFill>
                    <a:srgbClr val="333333"/>
                  </a:solidFill>
                  <a:latin typeface="Arial"/>
                  <a:cs typeface="Arial"/>
                </a:rPr>
                <a:t> </a:t>
              </a:r>
              <a:r>
                <a:rPr lang="en-GB" sz="800" spc="-25" noProof="0" dirty="0">
                  <a:solidFill>
                    <a:srgbClr val="333333"/>
                  </a:solidFill>
                  <a:latin typeface="Arial"/>
                  <a:cs typeface="Arial"/>
                </a:rPr>
                <a:t>union</a:t>
              </a:r>
              <a:r>
                <a:rPr lang="en-GB" sz="800" spc="-10" noProof="0" dirty="0">
                  <a:solidFill>
                    <a:srgbClr val="333333"/>
                  </a:solidFill>
                  <a:latin typeface="Arial"/>
                  <a:cs typeface="Arial"/>
                </a:rPr>
                <a:t> </a:t>
              </a:r>
              <a:r>
                <a:rPr lang="en-GB" sz="800" spc="-20" noProof="0" dirty="0">
                  <a:solidFill>
                    <a:srgbClr val="333333"/>
                  </a:solidFill>
                  <a:latin typeface="Arial"/>
                  <a:cs typeface="Arial"/>
                </a:rPr>
                <a:t>representation</a:t>
              </a:r>
              <a:endParaRPr lang="en-GB" sz="800" noProof="0" dirty="0">
                <a:latin typeface="Arial"/>
                <a:cs typeface="Arial"/>
              </a:endParaRPr>
            </a:p>
          </p:txBody>
        </p:sp>
        <p:grpSp>
          <p:nvGrpSpPr>
            <p:cNvPr id="18" name="object 55">
              <a:extLst>
                <a:ext uri="{FF2B5EF4-FFF2-40B4-BE49-F238E27FC236}">
                  <a16:creationId xmlns:a16="http://schemas.microsoft.com/office/drawing/2014/main" id="{A2A99776-EE09-74E7-1502-5DE6D1A6C6D3}"/>
                </a:ext>
              </a:extLst>
            </p:cNvPr>
            <p:cNvGrpSpPr/>
            <p:nvPr/>
          </p:nvGrpSpPr>
          <p:grpSpPr>
            <a:xfrm>
              <a:off x="5762625" y="3718365"/>
              <a:ext cx="1214120" cy="233045"/>
              <a:chOff x="5762625" y="3718365"/>
              <a:chExt cx="1214120" cy="233045"/>
            </a:xfrm>
          </p:grpSpPr>
          <p:sp>
            <p:nvSpPr>
              <p:cNvPr id="51" name="object 56">
                <a:extLst>
                  <a:ext uri="{FF2B5EF4-FFF2-40B4-BE49-F238E27FC236}">
                    <a16:creationId xmlns:a16="http://schemas.microsoft.com/office/drawing/2014/main" id="{FAA3F742-8051-4254-E11D-F83AB6546F38}"/>
                  </a:ext>
                </a:extLst>
              </p:cNvPr>
              <p:cNvSpPr/>
              <p:nvPr/>
            </p:nvSpPr>
            <p:spPr>
              <a:xfrm>
                <a:off x="5765006" y="3753093"/>
                <a:ext cx="0" cy="34925"/>
              </a:xfrm>
              <a:custGeom>
                <a:avLst/>
                <a:gdLst/>
                <a:ahLst/>
                <a:cxnLst/>
                <a:rect l="l" t="t" r="r" b="b"/>
                <a:pathLst>
                  <a:path h="34925">
                    <a:moveTo>
                      <a:pt x="0" y="0"/>
                    </a:moveTo>
                    <a:lnTo>
                      <a:pt x="0" y="34721"/>
                    </a:lnTo>
                  </a:path>
                </a:pathLst>
              </a:custGeom>
              <a:ln w="4762">
                <a:solidFill>
                  <a:srgbClr val="666666"/>
                </a:solidFill>
                <a:prstDash val="dash"/>
              </a:ln>
            </p:spPr>
            <p:txBody>
              <a:bodyPr wrap="square" lIns="0" tIns="0" rIns="0" bIns="0" rtlCol="0"/>
              <a:lstStyle/>
              <a:p>
                <a:endParaRPr lang="en-GB" noProof="0" dirty="0"/>
              </a:p>
            </p:txBody>
          </p:sp>
          <p:sp>
            <p:nvSpPr>
              <p:cNvPr id="52" name="object 57">
                <a:extLst>
                  <a:ext uri="{FF2B5EF4-FFF2-40B4-BE49-F238E27FC236}">
                    <a16:creationId xmlns:a16="http://schemas.microsoft.com/office/drawing/2014/main" id="{A7AE4F1E-C465-A002-142A-9822D83D60E2}"/>
                  </a:ext>
                </a:extLst>
              </p:cNvPr>
              <p:cNvSpPr/>
              <p:nvPr/>
            </p:nvSpPr>
            <p:spPr>
              <a:xfrm>
                <a:off x="5773562" y="3839197"/>
                <a:ext cx="22860" cy="19050"/>
              </a:xfrm>
              <a:custGeom>
                <a:avLst/>
                <a:gdLst/>
                <a:ahLst/>
                <a:cxnLst/>
                <a:rect l="l" t="t" r="r" b="b"/>
                <a:pathLst>
                  <a:path w="22860" h="19050">
                    <a:moveTo>
                      <a:pt x="0" y="0"/>
                    </a:moveTo>
                    <a:lnTo>
                      <a:pt x="4592" y="5880"/>
                    </a:lnTo>
                    <a:lnTo>
                      <a:pt x="9983" y="11022"/>
                    </a:lnTo>
                    <a:lnTo>
                      <a:pt x="16082" y="15332"/>
                    </a:lnTo>
                    <a:lnTo>
                      <a:pt x="22796" y="18719"/>
                    </a:lnTo>
                  </a:path>
                </a:pathLst>
              </a:custGeom>
              <a:ln w="4762">
                <a:solidFill>
                  <a:srgbClr val="666666"/>
                </a:solidFill>
                <a:prstDash val="dash"/>
              </a:ln>
            </p:spPr>
            <p:txBody>
              <a:bodyPr wrap="square" lIns="0" tIns="0" rIns="0" bIns="0" rtlCol="0"/>
              <a:lstStyle/>
              <a:p>
                <a:endParaRPr lang="en-GB" noProof="0" dirty="0"/>
              </a:p>
            </p:txBody>
          </p:sp>
          <p:sp>
            <p:nvSpPr>
              <p:cNvPr id="53" name="object 58">
                <a:extLst>
                  <a:ext uri="{FF2B5EF4-FFF2-40B4-BE49-F238E27FC236}">
                    <a16:creationId xmlns:a16="http://schemas.microsoft.com/office/drawing/2014/main" id="{111EFF8D-3100-F395-3439-E129FA76BD5F}"/>
                  </a:ext>
                </a:extLst>
              </p:cNvPr>
              <p:cNvSpPr/>
              <p:nvPr/>
            </p:nvSpPr>
            <p:spPr>
              <a:xfrm>
                <a:off x="5844446" y="3861774"/>
                <a:ext cx="1059815" cy="0"/>
              </a:xfrm>
              <a:custGeom>
                <a:avLst/>
                <a:gdLst/>
                <a:ahLst/>
                <a:cxnLst/>
                <a:rect l="l" t="t" r="r" b="b"/>
                <a:pathLst>
                  <a:path w="1059815">
                    <a:moveTo>
                      <a:pt x="0" y="0"/>
                    </a:moveTo>
                    <a:lnTo>
                      <a:pt x="1059675" y="0"/>
                    </a:lnTo>
                  </a:path>
                </a:pathLst>
              </a:custGeom>
              <a:ln w="4762">
                <a:solidFill>
                  <a:srgbClr val="666666"/>
                </a:solidFill>
                <a:prstDash val="dash"/>
              </a:ln>
            </p:spPr>
            <p:txBody>
              <a:bodyPr wrap="square" lIns="0" tIns="0" rIns="0" bIns="0" rtlCol="0"/>
              <a:lstStyle/>
              <a:p>
                <a:endParaRPr lang="en-GB" noProof="0" dirty="0"/>
              </a:p>
            </p:txBody>
          </p:sp>
          <p:sp>
            <p:nvSpPr>
              <p:cNvPr id="54" name="object 59">
                <a:extLst>
                  <a:ext uri="{FF2B5EF4-FFF2-40B4-BE49-F238E27FC236}">
                    <a16:creationId xmlns:a16="http://schemas.microsoft.com/office/drawing/2014/main" id="{F7DEB0F4-9A50-0B14-4BF5-B41B980ADBC0}"/>
                  </a:ext>
                </a:extLst>
              </p:cNvPr>
              <p:cNvSpPr/>
              <p:nvPr/>
            </p:nvSpPr>
            <p:spPr>
              <a:xfrm>
                <a:off x="6951445" y="3830421"/>
                <a:ext cx="19050" cy="22860"/>
              </a:xfrm>
              <a:custGeom>
                <a:avLst/>
                <a:gdLst/>
                <a:ahLst/>
                <a:cxnLst/>
                <a:rect l="l" t="t" r="r" b="b"/>
                <a:pathLst>
                  <a:path w="19050" h="22860">
                    <a:moveTo>
                      <a:pt x="0" y="22796"/>
                    </a:moveTo>
                    <a:lnTo>
                      <a:pt x="5880" y="18204"/>
                    </a:lnTo>
                    <a:lnTo>
                      <a:pt x="11022" y="12812"/>
                    </a:lnTo>
                    <a:lnTo>
                      <a:pt x="15332" y="6714"/>
                    </a:lnTo>
                    <a:lnTo>
                      <a:pt x="18719" y="0"/>
                    </a:lnTo>
                  </a:path>
                </a:pathLst>
              </a:custGeom>
              <a:ln w="4762">
                <a:solidFill>
                  <a:srgbClr val="666666"/>
                </a:solidFill>
                <a:prstDash val="dash"/>
              </a:ln>
            </p:spPr>
            <p:txBody>
              <a:bodyPr wrap="square" lIns="0" tIns="0" rIns="0" bIns="0" rtlCol="0"/>
              <a:lstStyle/>
              <a:p>
                <a:endParaRPr lang="en-GB" noProof="0" dirty="0"/>
              </a:p>
            </p:txBody>
          </p:sp>
          <p:sp>
            <p:nvSpPr>
              <p:cNvPr id="55" name="object 60">
                <a:extLst>
                  <a:ext uri="{FF2B5EF4-FFF2-40B4-BE49-F238E27FC236}">
                    <a16:creationId xmlns:a16="http://schemas.microsoft.com/office/drawing/2014/main" id="{70166731-334D-8688-5A1F-312F4E99D853}"/>
                  </a:ext>
                </a:extLst>
              </p:cNvPr>
              <p:cNvSpPr/>
              <p:nvPr/>
            </p:nvSpPr>
            <p:spPr>
              <a:xfrm>
                <a:off x="6974020" y="3741524"/>
                <a:ext cx="0" cy="34925"/>
              </a:xfrm>
              <a:custGeom>
                <a:avLst/>
                <a:gdLst/>
                <a:ahLst/>
                <a:cxnLst/>
                <a:rect l="l" t="t" r="r" b="b"/>
                <a:pathLst>
                  <a:path h="34925">
                    <a:moveTo>
                      <a:pt x="0" y="34721"/>
                    </a:moveTo>
                    <a:lnTo>
                      <a:pt x="0" y="0"/>
                    </a:lnTo>
                  </a:path>
                </a:pathLst>
              </a:custGeom>
              <a:ln w="4762">
                <a:solidFill>
                  <a:srgbClr val="666666"/>
                </a:solidFill>
                <a:prstDash val="dash"/>
              </a:ln>
            </p:spPr>
            <p:txBody>
              <a:bodyPr wrap="square" lIns="0" tIns="0" rIns="0" bIns="0" rtlCol="0"/>
              <a:lstStyle/>
              <a:p>
                <a:endParaRPr lang="en-GB" noProof="0" dirty="0"/>
              </a:p>
            </p:txBody>
          </p:sp>
          <p:sp>
            <p:nvSpPr>
              <p:cNvPr id="56" name="object 61">
                <a:extLst>
                  <a:ext uri="{FF2B5EF4-FFF2-40B4-BE49-F238E27FC236}">
                    <a16:creationId xmlns:a16="http://schemas.microsoft.com/office/drawing/2014/main" id="{456F10C4-9A0F-FD15-E09C-C305CADBC356}"/>
                  </a:ext>
                </a:extLst>
              </p:cNvPr>
              <p:cNvSpPr/>
              <p:nvPr/>
            </p:nvSpPr>
            <p:spPr>
              <a:xfrm>
                <a:off x="5765006" y="3718365"/>
                <a:ext cx="1209040" cy="143510"/>
              </a:xfrm>
              <a:custGeom>
                <a:avLst/>
                <a:gdLst/>
                <a:ahLst/>
                <a:cxnLst/>
                <a:rect l="l" t="t" r="r" b="b"/>
                <a:pathLst>
                  <a:path w="1209040" h="143510">
                    <a:moveTo>
                      <a:pt x="0" y="0"/>
                    </a:moveTo>
                    <a:lnTo>
                      <a:pt x="0" y="11569"/>
                    </a:lnTo>
                  </a:path>
                  <a:path w="1209040" h="143510">
                    <a:moveTo>
                      <a:pt x="0" y="81026"/>
                    </a:moveTo>
                    <a:lnTo>
                      <a:pt x="0" y="92608"/>
                    </a:lnTo>
                    <a:lnTo>
                      <a:pt x="0" y="95999"/>
                    </a:lnTo>
                    <a:lnTo>
                      <a:pt x="330" y="99314"/>
                    </a:lnTo>
                    <a:lnTo>
                      <a:pt x="965" y="102527"/>
                    </a:lnTo>
                  </a:path>
                  <a:path w="1209040" h="143510">
                    <a:moveTo>
                      <a:pt x="40881" y="142443"/>
                    </a:moveTo>
                    <a:lnTo>
                      <a:pt x="44094" y="143078"/>
                    </a:lnTo>
                    <a:lnTo>
                      <a:pt x="47409" y="143408"/>
                    </a:lnTo>
                    <a:lnTo>
                      <a:pt x="50800" y="143408"/>
                    </a:lnTo>
                    <a:lnTo>
                      <a:pt x="60350" y="143408"/>
                    </a:lnTo>
                  </a:path>
                  <a:path w="1209040" h="143510">
                    <a:moveTo>
                      <a:pt x="1148664" y="143408"/>
                    </a:moveTo>
                    <a:lnTo>
                      <a:pt x="1158214" y="143408"/>
                    </a:lnTo>
                    <a:lnTo>
                      <a:pt x="1161605" y="143408"/>
                    </a:lnTo>
                    <a:lnTo>
                      <a:pt x="1164920" y="143078"/>
                    </a:lnTo>
                    <a:lnTo>
                      <a:pt x="1168133" y="142443"/>
                    </a:lnTo>
                  </a:path>
                  <a:path w="1209040" h="143510">
                    <a:moveTo>
                      <a:pt x="1208049" y="102527"/>
                    </a:moveTo>
                    <a:lnTo>
                      <a:pt x="1208684" y="99314"/>
                    </a:lnTo>
                    <a:lnTo>
                      <a:pt x="1209014" y="95999"/>
                    </a:lnTo>
                    <a:lnTo>
                      <a:pt x="1209014" y="92608"/>
                    </a:lnTo>
                    <a:lnTo>
                      <a:pt x="1209014" y="81026"/>
                    </a:lnTo>
                  </a:path>
                  <a:path w="1209040" h="143510">
                    <a:moveTo>
                      <a:pt x="1209014" y="11569"/>
                    </a:moveTo>
                    <a:lnTo>
                      <a:pt x="1209014" y="0"/>
                    </a:lnTo>
                  </a:path>
                </a:pathLst>
              </a:custGeom>
              <a:ln w="4762">
                <a:solidFill>
                  <a:srgbClr val="666666"/>
                </a:solidFill>
              </a:ln>
            </p:spPr>
            <p:txBody>
              <a:bodyPr wrap="square" lIns="0" tIns="0" rIns="0" bIns="0" rtlCol="0"/>
              <a:lstStyle/>
              <a:p>
                <a:endParaRPr lang="en-GB" noProof="0" dirty="0"/>
              </a:p>
            </p:txBody>
          </p:sp>
          <p:sp>
            <p:nvSpPr>
              <p:cNvPr id="57" name="object 62">
                <a:extLst>
                  <a:ext uri="{FF2B5EF4-FFF2-40B4-BE49-F238E27FC236}">
                    <a16:creationId xmlns:a16="http://schemas.microsoft.com/office/drawing/2014/main" id="{5B25AD59-519B-D552-EDE0-21E1802D19A5}"/>
                  </a:ext>
                </a:extLst>
              </p:cNvPr>
              <p:cNvSpPr/>
              <p:nvPr/>
            </p:nvSpPr>
            <p:spPr>
              <a:xfrm>
                <a:off x="6369513" y="3862048"/>
                <a:ext cx="0" cy="88900"/>
              </a:xfrm>
              <a:custGeom>
                <a:avLst/>
                <a:gdLst/>
                <a:ahLst/>
                <a:cxnLst/>
                <a:rect l="l" t="t" r="r" b="b"/>
                <a:pathLst>
                  <a:path h="88900">
                    <a:moveTo>
                      <a:pt x="0" y="0"/>
                    </a:moveTo>
                    <a:lnTo>
                      <a:pt x="0" y="88874"/>
                    </a:lnTo>
                  </a:path>
                </a:pathLst>
              </a:custGeom>
              <a:ln w="4762">
                <a:solidFill>
                  <a:srgbClr val="666666"/>
                </a:solidFill>
                <a:prstDash val="dash"/>
              </a:ln>
            </p:spPr>
            <p:txBody>
              <a:bodyPr wrap="square" lIns="0" tIns="0" rIns="0" bIns="0" rtlCol="0"/>
              <a:lstStyle/>
              <a:p>
                <a:endParaRPr lang="en-GB" noProof="0" dirty="0"/>
              </a:p>
            </p:txBody>
          </p:sp>
        </p:grpSp>
        <p:sp>
          <p:nvSpPr>
            <p:cNvPr id="19" name="object 63">
              <a:extLst>
                <a:ext uri="{FF2B5EF4-FFF2-40B4-BE49-F238E27FC236}">
                  <a16:creationId xmlns:a16="http://schemas.microsoft.com/office/drawing/2014/main" id="{C0D1F65F-955F-3551-4BC3-8357E2A75592}"/>
                </a:ext>
              </a:extLst>
            </p:cNvPr>
            <p:cNvSpPr txBox="1"/>
            <p:nvPr/>
          </p:nvSpPr>
          <p:spPr>
            <a:xfrm>
              <a:off x="1100418" y="1580753"/>
              <a:ext cx="167005" cy="177800"/>
            </a:xfrm>
            <a:prstGeom prst="rect">
              <a:avLst/>
            </a:prstGeom>
          </p:spPr>
          <p:txBody>
            <a:bodyPr vert="horz" wrap="square" lIns="0" tIns="12700" rIns="0" bIns="0" rtlCol="0">
              <a:spAutoFit/>
            </a:bodyPr>
            <a:lstStyle/>
            <a:p>
              <a:pPr marL="12700">
                <a:lnSpc>
                  <a:spcPct val="100000"/>
                </a:lnSpc>
                <a:spcBef>
                  <a:spcPts val="100"/>
                </a:spcBef>
              </a:pPr>
              <a:r>
                <a:rPr lang="en-GB" sz="1000" spc="-25" noProof="0" dirty="0">
                  <a:solidFill>
                    <a:srgbClr val="191919"/>
                  </a:solidFill>
                  <a:latin typeface="Arial"/>
                  <a:cs typeface="Arial"/>
                </a:rPr>
                <a:t>56</a:t>
              </a:r>
              <a:endParaRPr lang="en-GB" sz="1000" noProof="0" dirty="0">
                <a:latin typeface="Arial"/>
                <a:cs typeface="Arial"/>
              </a:endParaRPr>
            </a:p>
          </p:txBody>
        </p:sp>
        <p:sp>
          <p:nvSpPr>
            <p:cNvPr id="20" name="object 64">
              <a:extLst>
                <a:ext uri="{FF2B5EF4-FFF2-40B4-BE49-F238E27FC236}">
                  <a16:creationId xmlns:a16="http://schemas.microsoft.com/office/drawing/2014/main" id="{FB027D72-BD04-2D6B-288B-7D4407510EA2}"/>
                </a:ext>
              </a:extLst>
            </p:cNvPr>
            <p:cNvSpPr/>
            <p:nvPr/>
          </p:nvSpPr>
          <p:spPr>
            <a:xfrm>
              <a:off x="1376705" y="1501867"/>
              <a:ext cx="292100" cy="190500"/>
            </a:xfrm>
            <a:custGeom>
              <a:avLst/>
              <a:gdLst/>
              <a:ahLst/>
              <a:cxnLst/>
              <a:rect l="l" t="t" r="r" b="b"/>
              <a:pathLst>
                <a:path w="292100" h="190500">
                  <a:moveTo>
                    <a:pt x="292099" y="0"/>
                  </a:moveTo>
                  <a:lnTo>
                    <a:pt x="0" y="0"/>
                  </a:lnTo>
                  <a:lnTo>
                    <a:pt x="0" y="190500"/>
                  </a:lnTo>
                  <a:lnTo>
                    <a:pt x="292099" y="190500"/>
                  </a:lnTo>
                  <a:lnTo>
                    <a:pt x="292099" y="0"/>
                  </a:lnTo>
                  <a:close/>
                </a:path>
              </a:pathLst>
            </a:custGeom>
            <a:solidFill>
              <a:srgbClr val="FFFFFF"/>
            </a:solidFill>
          </p:spPr>
          <p:txBody>
            <a:bodyPr wrap="square" lIns="0" tIns="0" rIns="0" bIns="0" rtlCol="0"/>
            <a:lstStyle/>
            <a:p>
              <a:endParaRPr lang="en-GB" noProof="0" dirty="0"/>
            </a:p>
          </p:txBody>
        </p:sp>
        <p:sp>
          <p:nvSpPr>
            <p:cNvPr id="21" name="object 65">
              <a:extLst>
                <a:ext uri="{FF2B5EF4-FFF2-40B4-BE49-F238E27FC236}">
                  <a16:creationId xmlns:a16="http://schemas.microsoft.com/office/drawing/2014/main" id="{67D332F1-1727-8492-00C0-F6F7C6315556}"/>
                </a:ext>
              </a:extLst>
            </p:cNvPr>
            <p:cNvSpPr txBox="1"/>
            <p:nvPr/>
          </p:nvSpPr>
          <p:spPr>
            <a:xfrm>
              <a:off x="1439417" y="1549003"/>
              <a:ext cx="167005" cy="177800"/>
            </a:xfrm>
            <a:prstGeom prst="rect">
              <a:avLst/>
            </a:prstGeom>
          </p:spPr>
          <p:txBody>
            <a:bodyPr vert="horz" wrap="square" lIns="0" tIns="12700" rIns="0" bIns="0" rtlCol="0">
              <a:spAutoFit/>
            </a:bodyPr>
            <a:lstStyle/>
            <a:p>
              <a:pPr marL="12700">
                <a:lnSpc>
                  <a:spcPct val="100000"/>
                </a:lnSpc>
                <a:spcBef>
                  <a:spcPts val="100"/>
                </a:spcBef>
              </a:pPr>
              <a:r>
                <a:rPr lang="en-GB" sz="1000" spc="-25" noProof="0" dirty="0">
                  <a:solidFill>
                    <a:srgbClr val="191919"/>
                  </a:solidFill>
                  <a:latin typeface="Arial"/>
                  <a:cs typeface="Arial"/>
                </a:rPr>
                <a:t>57</a:t>
              </a:r>
              <a:endParaRPr lang="en-GB" sz="1000" noProof="0" dirty="0">
                <a:latin typeface="Arial"/>
                <a:cs typeface="Arial"/>
              </a:endParaRPr>
            </a:p>
          </p:txBody>
        </p:sp>
        <p:sp>
          <p:nvSpPr>
            <p:cNvPr id="22" name="object 66">
              <a:extLst>
                <a:ext uri="{FF2B5EF4-FFF2-40B4-BE49-F238E27FC236}">
                  <a16:creationId xmlns:a16="http://schemas.microsoft.com/office/drawing/2014/main" id="{C2D95348-BEE6-88C3-08F4-0180A52A0D3D}"/>
                </a:ext>
              </a:extLst>
            </p:cNvPr>
            <p:cNvSpPr/>
            <p:nvPr/>
          </p:nvSpPr>
          <p:spPr>
            <a:xfrm>
              <a:off x="1715693" y="1517650"/>
              <a:ext cx="292100" cy="190500"/>
            </a:xfrm>
            <a:custGeom>
              <a:avLst/>
              <a:gdLst/>
              <a:ahLst/>
              <a:cxnLst/>
              <a:rect l="l" t="t" r="r" b="b"/>
              <a:pathLst>
                <a:path w="292100" h="190500">
                  <a:moveTo>
                    <a:pt x="292100" y="0"/>
                  </a:moveTo>
                  <a:lnTo>
                    <a:pt x="0" y="0"/>
                  </a:lnTo>
                  <a:lnTo>
                    <a:pt x="0" y="190500"/>
                  </a:lnTo>
                  <a:lnTo>
                    <a:pt x="292100" y="190500"/>
                  </a:lnTo>
                  <a:lnTo>
                    <a:pt x="292100" y="0"/>
                  </a:lnTo>
                  <a:close/>
                </a:path>
              </a:pathLst>
            </a:custGeom>
            <a:solidFill>
              <a:srgbClr val="FFFFFF"/>
            </a:solidFill>
          </p:spPr>
          <p:txBody>
            <a:bodyPr wrap="square" lIns="0" tIns="0" rIns="0" bIns="0" rtlCol="0"/>
            <a:lstStyle/>
            <a:p>
              <a:endParaRPr lang="en-GB" noProof="0" dirty="0"/>
            </a:p>
          </p:txBody>
        </p:sp>
        <p:sp>
          <p:nvSpPr>
            <p:cNvPr id="23" name="object 67">
              <a:extLst>
                <a:ext uri="{FF2B5EF4-FFF2-40B4-BE49-F238E27FC236}">
                  <a16:creationId xmlns:a16="http://schemas.microsoft.com/office/drawing/2014/main" id="{5CB7E4A6-58BA-214A-7889-A20C4058A0EB}"/>
                </a:ext>
              </a:extLst>
            </p:cNvPr>
            <p:cNvSpPr txBox="1"/>
            <p:nvPr/>
          </p:nvSpPr>
          <p:spPr>
            <a:xfrm>
              <a:off x="1778417" y="1474068"/>
              <a:ext cx="167005" cy="177799"/>
            </a:xfrm>
            <a:prstGeom prst="rect">
              <a:avLst/>
            </a:prstGeom>
          </p:spPr>
          <p:txBody>
            <a:bodyPr vert="horz" wrap="square" lIns="0" tIns="12700" rIns="0" bIns="0" rtlCol="0">
              <a:spAutoFit/>
            </a:bodyPr>
            <a:lstStyle/>
            <a:p>
              <a:pPr marL="12700">
                <a:lnSpc>
                  <a:spcPct val="100000"/>
                </a:lnSpc>
                <a:spcBef>
                  <a:spcPts val="100"/>
                </a:spcBef>
              </a:pPr>
              <a:r>
                <a:rPr lang="en-GB" sz="1000" spc="-25" noProof="0" dirty="0">
                  <a:solidFill>
                    <a:srgbClr val="191919"/>
                  </a:solidFill>
                  <a:latin typeface="Arial"/>
                  <a:cs typeface="Arial"/>
                </a:rPr>
                <a:t>58</a:t>
              </a:r>
              <a:endParaRPr lang="en-GB" sz="1000" noProof="0" dirty="0">
                <a:latin typeface="Arial"/>
                <a:cs typeface="Arial"/>
              </a:endParaRPr>
            </a:p>
          </p:txBody>
        </p:sp>
        <p:grpSp>
          <p:nvGrpSpPr>
            <p:cNvPr id="24" name="object 68">
              <a:extLst>
                <a:ext uri="{FF2B5EF4-FFF2-40B4-BE49-F238E27FC236}">
                  <a16:creationId xmlns:a16="http://schemas.microsoft.com/office/drawing/2014/main" id="{4276387E-C265-F436-9ED1-4AC8672A1B22}"/>
                </a:ext>
              </a:extLst>
            </p:cNvPr>
            <p:cNvGrpSpPr/>
            <p:nvPr/>
          </p:nvGrpSpPr>
          <p:grpSpPr>
            <a:xfrm>
              <a:off x="2696781" y="2627223"/>
              <a:ext cx="970217" cy="1034936"/>
              <a:chOff x="2696781" y="2627223"/>
              <a:chExt cx="970217" cy="1034936"/>
            </a:xfrm>
          </p:grpSpPr>
          <p:sp>
            <p:nvSpPr>
              <p:cNvPr id="47" name="object 69">
                <a:extLst>
                  <a:ext uri="{FF2B5EF4-FFF2-40B4-BE49-F238E27FC236}">
                    <a16:creationId xmlns:a16="http://schemas.microsoft.com/office/drawing/2014/main" id="{F9BA6C83-21FD-DDDA-54F0-0D67E4B92330}"/>
                  </a:ext>
                </a:extLst>
              </p:cNvPr>
              <p:cNvSpPr/>
              <p:nvPr/>
            </p:nvSpPr>
            <p:spPr>
              <a:xfrm>
                <a:off x="2696781" y="2838632"/>
                <a:ext cx="291465" cy="822992"/>
              </a:xfrm>
              <a:custGeom>
                <a:avLst/>
                <a:gdLst/>
                <a:ahLst/>
                <a:cxnLst/>
                <a:rect l="l" t="t" r="r" b="b"/>
                <a:pathLst>
                  <a:path w="291464" h="843914">
                    <a:moveTo>
                      <a:pt x="291350" y="0"/>
                    </a:moveTo>
                    <a:lnTo>
                      <a:pt x="0" y="0"/>
                    </a:lnTo>
                    <a:lnTo>
                      <a:pt x="0" y="843902"/>
                    </a:lnTo>
                    <a:lnTo>
                      <a:pt x="291350" y="843902"/>
                    </a:lnTo>
                    <a:lnTo>
                      <a:pt x="291350" y="0"/>
                    </a:lnTo>
                    <a:close/>
                  </a:path>
                </a:pathLst>
              </a:custGeom>
              <a:solidFill>
                <a:srgbClr val="F6A400"/>
              </a:solidFill>
            </p:spPr>
            <p:txBody>
              <a:bodyPr wrap="square" lIns="0" tIns="0" rIns="0" bIns="0" rtlCol="0"/>
              <a:lstStyle/>
              <a:p>
                <a:endParaRPr lang="en-GB" noProof="0" dirty="0"/>
              </a:p>
            </p:txBody>
          </p:sp>
          <p:sp>
            <p:nvSpPr>
              <p:cNvPr id="48" name="object 70">
                <a:extLst>
                  <a:ext uri="{FF2B5EF4-FFF2-40B4-BE49-F238E27FC236}">
                    <a16:creationId xmlns:a16="http://schemas.microsoft.com/office/drawing/2014/main" id="{692E8E79-4F21-C2D4-C858-3664413F3E67}"/>
                  </a:ext>
                </a:extLst>
              </p:cNvPr>
              <p:cNvSpPr/>
              <p:nvPr/>
            </p:nvSpPr>
            <p:spPr>
              <a:xfrm>
                <a:off x="3036163" y="2884373"/>
                <a:ext cx="291465" cy="777786"/>
              </a:xfrm>
              <a:custGeom>
                <a:avLst/>
                <a:gdLst/>
                <a:ahLst/>
                <a:cxnLst/>
                <a:rect l="l" t="t" r="r" b="b"/>
                <a:pathLst>
                  <a:path w="291464" h="797560">
                    <a:moveTo>
                      <a:pt x="291350" y="0"/>
                    </a:moveTo>
                    <a:lnTo>
                      <a:pt x="0" y="0"/>
                    </a:lnTo>
                    <a:lnTo>
                      <a:pt x="0" y="797013"/>
                    </a:lnTo>
                    <a:lnTo>
                      <a:pt x="291350" y="797013"/>
                    </a:lnTo>
                    <a:lnTo>
                      <a:pt x="291350" y="0"/>
                    </a:lnTo>
                    <a:close/>
                  </a:path>
                </a:pathLst>
              </a:custGeom>
              <a:solidFill>
                <a:srgbClr val="00696C"/>
              </a:solidFill>
            </p:spPr>
            <p:txBody>
              <a:bodyPr wrap="square" lIns="0" tIns="0" rIns="0" bIns="0" rtlCol="0"/>
              <a:lstStyle/>
              <a:p>
                <a:endParaRPr lang="en-GB" noProof="0" dirty="0"/>
              </a:p>
            </p:txBody>
          </p:sp>
          <p:sp>
            <p:nvSpPr>
              <p:cNvPr id="49" name="object 71">
                <a:extLst>
                  <a:ext uri="{FF2B5EF4-FFF2-40B4-BE49-F238E27FC236}">
                    <a16:creationId xmlns:a16="http://schemas.microsoft.com/office/drawing/2014/main" id="{1E757288-A2BD-B192-F688-05EF272C6C55}"/>
                  </a:ext>
                </a:extLst>
              </p:cNvPr>
              <p:cNvSpPr/>
              <p:nvPr/>
            </p:nvSpPr>
            <p:spPr>
              <a:xfrm>
                <a:off x="3375533" y="2884373"/>
                <a:ext cx="291465" cy="777786"/>
              </a:xfrm>
              <a:custGeom>
                <a:avLst/>
                <a:gdLst/>
                <a:ahLst/>
                <a:cxnLst/>
                <a:rect l="l" t="t" r="r" b="b"/>
                <a:pathLst>
                  <a:path w="291464" h="797560">
                    <a:moveTo>
                      <a:pt x="291350" y="0"/>
                    </a:moveTo>
                    <a:lnTo>
                      <a:pt x="0" y="0"/>
                    </a:lnTo>
                    <a:lnTo>
                      <a:pt x="0" y="797013"/>
                    </a:lnTo>
                    <a:lnTo>
                      <a:pt x="291350" y="797013"/>
                    </a:lnTo>
                    <a:lnTo>
                      <a:pt x="291350" y="0"/>
                    </a:lnTo>
                    <a:close/>
                  </a:path>
                </a:pathLst>
              </a:custGeom>
              <a:pattFill prst="pct90">
                <a:fgClr>
                  <a:srgbClr val="C7E2E3"/>
                </a:fgClr>
                <a:bgClr>
                  <a:srgbClr val="00696C"/>
                </a:bgClr>
              </a:pattFill>
            </p:spPr>
            <p:txBody>
              <a:bodyPr wrap="square" lIns="0" tIns="0" rIns="0" bIns="0" rtlCol="0"/>
              <a:lstStyle/>
              <a:p>
                <a:endParaRPr lang="en-GB" noProof="0" dirty="0"/>
              </a:p>
            </p:txBody>
          </p:sp>
          <p:sp>
            <p:nvSpPr>
              <p:cNvPr id="50" name="object 72">
                <a:extLst>
                  <a:ext uri="{FF2B5EF4-FFF2-40B4-BE49-F238E27FC236}">
                    <a16:creationId xmlns:a16="http://schemas.microsoft.com/office/drawing/2014/main" id="{96E806C1-BFF0-F616-CCFA-6B8D791A4A65}"/>
                  </a:ext>
                </a:extLst>
              </p:cNvPr>
              <p:cNvSpPr/>
              <p:nvPr/>
            </p:nvSpPr>
            <p:spPr>
              <a:xfrm>
                <a:off x="2696781" y="2627223"/>
                <a:ext cx="292100" cy="190500"/>
              </a:xfrm>
              <a:custGeom>
                <a:avLst/>
                <a:gdLst/>
                <a:ahLst/>
                <a:cxnLst/>
                <a:rect l="l" t="t" r="r" b="b"/>
                <a:pathLst>
                  <a:path w="292100" h="190500">
                    <a:moveTo>
                      <a:pt x="292100" y="0"/>
                    </a:moveTo>
                    <a:lnTo>
                      <a:pt x="0" y="0"/>
                    </a:lnTo>
                    <a:lnTo>
                      <a:pt x="0" y="190500"/>
                    </a:lnTo>
                    <a:lnTo>
                      <a:pt x="292100" y="190500"/>
                    </a:lnTo>
                    <a:lnTo>
                      <a:pt x="292100" y="0"/>
                    </a:lnTo>
                    <a:close/>
                  </a:path>
                </a:pathLst>
              </a:custGeom>
              <a:solidFill>
                <a:srgbClr val="FFFFFF"/>
              </a:solidFill>
            </p:spPr>
            <p:txBody>
              <a:bodyPr wrap="square" lIns="0" tIns="0" rIns="0" bIns="0" rtlCol="0"/>
              <a:lstStyle/>
              <a:p>
                <a:endParaRPr lang="en-GB" noProof="0" dirty="0"/>
              </a:p>
            </p:txBody>
          </p:sp>
        </p:grpSp>
        <p:sp>
          <p:nvSpPr>
            <p:cNvPr id="25" name="object 73">
              <a:extLst>
                <a:ext uri="{FF2B5EF4-FFF2-40B4-BE49-F238E27FC236}">
                  <a16:creationId xmlns:a16="http://schemas.microsoft.com/office/drawing/2014/main" id="{31598CDC-8A06-97C7-CC60-B3D8D0ED802E}"/>
                </a:ext>
              </a:extLst>
            </p:cNvPr>
            <p:cNvSpPr txBox="1"/>
            <p:nvPr/>
          </p:nvSpPr>
          <p:spPr>
            <a:xfrm>
              <a:off x="2759506" y="2572539"/>
              <a:ext cx="167005" cy="177799"/>
            </a:xfrm>
            <a:prstGeom prst="rect">
              <a:avLst/>
            </a:prstGeom>
          </p:spPr>
          <p:txBody>
            <a:bodyPr vert="horz" wrap="square" lIns="0" tIns="12700" rIns="0" bIns="0" rtlCol="0">
              <a:spAutoFit/>
            </a:bodyPr>
            <a:lstStyle/>
            <a:p>
              <a:pPr marL="12700">
                <a:lnSpc>
                  <a:spcPct val="100000"/>
                </a:lnSpc>
                <a:spcBef>
                  <a:spcPts val="100"/>
                </a:spcBef>
              </a:pPr>
              <a:r>
                <a:rPr lang="en-GB" sz="1000" spc="-25" noProof="0" dirty="0">
                  <a:solidFill>
                    <a:srgbClr val="191919"/>
                  </a:solidFill>
                  <a:latin typeface="Arial"/>
                  <a:cs typeface="Arial"/>
                </a:rPr>
                <a:t>25</a:t>
              </a:r>
              <a:endParaRPr lang="en-GB" sz="1000" noProof="0" dirty="0">
                <a:latin typeface="Arial"/>
                <a:cs typeface="Arial"/>
              </a:endParaRPr>
            </a:p>
          </p:txBody>
        </p:sp>
        <p:sp>
          <p:nvSpPr>
            <p:cNvPr id="26" name="object 74">
              <a:extLst>
                <a:ext uri="{FF2B5EF4-FFF2-40B4-BE49-F238E27FC236}">
                  <a16:creationId xmlns:a16="http://schemas.microsoft.com/office/drawing/2014/main" id="{DAC375A1-88E3-84DC-3B12-4CF063E9D6B8}"/>
                </a:ext>
              </a:extLst>
            </p:cNvPr>
            <p:cNvSpPr txBox="1"/>
            <p:nvPr/>
          </p:nvSpPr>
          <p:spPr>
            <a:xfrm>
              <a:off x="3098506" y="2621202"/>
              <a:ext cx="506095" cy="177799"/>
            </a:xfrm>
            <a:prstGeom prst="rect">
              <a:avLst/>
            </a:prstGeom>
          </p:spPr>
          <p:txBody>
            <a:bodyPr vert="horz" wrap="square" lIns="0" tIns="12700" rIns="0" bIns="0" rtlCol="0">
              <a:spAutoFit/>
            </a:bodyPr>
            <a:lstStyle/>
            <a:p>
              <a:pPr marL="12700">
                <a:lnSpc>
                  <a:spcPct val="100000"/>
                </a:lnSpc>
                <a:spcBef>
                  <a:spcPts val="100"/>
                </a:spcBef>
                <a:tabLst>
                  <a:tab pos="351155" algn="l"/>
                </a:tabLst>
              </a:pPr>
              <a:r>
                <a:rPr lang="en-GB" sz="1000" spc="-25" noProof="0" dirty="0">
                  <a:solidFill>
                    <a:srgbClr val="191919"/>
                  </a:solidFill>
                  <a:latin typeface="Arial"/>
                  <a:cs typeface="Arial"/>
                </a:rPr>
                <a:t>24</a:t>
              </a:r>
              <a:r>
                <a:rPr lang="en-GB" sz="1000" noProof="0" dirty="0">
                  <a:solidFill>
                    <a:srgbClr val="191919"/>
                  </a:solidFill>
                  <a:latin typeface="Arial"/>
                  <a:cs typeface="Arial"/>
                </a:rPr>
                <a:t>	</a:t>
              </a:r>
              <a:r>
                <a:rPr lang="en-GB" sz="1000" spc="-25" noProof="0" dirty="0">
                  <a:solidFill>
                    <a:srgbClr val="191919"/>
                  </a:solidFill>
                  <a:latin typeface="Arial"/>
                  <a:cs typeface="Arial"/>
                </a:rPr>
                <a:t>24</a:t>
              </a:r>
              <a:endParaRPr lang="en-GB" sz="1000" noProof="0" dirty="0">
                <a:latin typeface="Arial"/>
                <a:cs typeface="Arial"/>
              </a:endParaRPr>
            </a:p>
          </p:txBody>
        </p:sp>
        <p:grpSp>
          <p:nvGrpSpPr>
            <p:cNvPr id="27" name="object 75">
              <a:extLst>
                <a:ext uri="{FF2B5EF4-FFF2-40B4-BE49-F238E27FC236}">
                  <a16:creationId xmlns:a16="http://schemas.microsoft.com/office/drawing/2014/main" id="{8745DB15-68F2-6FAE-FBF6-595392323C7C}"/>
                </a:ext>
              </a:extLst>
            </p:cNvPr>
            <p:cNvGrpSpPr/>
            <p:nvPr/>
          </p:nvGrpSpPr>
          <p:grpSpPr>
            <a:xfrm>
              <a:off x="4251756" y="2817723"/>
              <a:ext cx="975322" cy="844080"/>
              <a:chOff x="4251756" y="2817723"/>
              <a:chExt cx="975322" cy="844080"/>
            </a:xfrm>
          </p:grpSpPr>
          <p:sp>
            <p:nvSpPr>
              <p:cNvPr id="41" name="object 76">
                <a:extLst>
                  <a:ext uri="{FF2B5EF4-FFF2-40B4-BE49-F238E27FC236}">
                    <a16:creationId xmlns:a16="http://schemas.microsoft.com/office/drawing/2014/main" id="{C3B36ED9-6CB4-6438-785D-8A24673FFF1A}"/>
                  </a:ext>
                </a:extLst>
              </p:cNvPr>
              <p:cNvSpPr/>
              <p:nvPr/>
            </p:nvSpPr>
            <p:spPr>
              <a:xfrm>
                <a:off x="4256874" y="3016447"/>
                <a:ext cx="291465" cy="645265"/>
              </a:xfrm>
              <a:custGeom>
                <a:avLst/>
                <a:gdLst/>
                <a:ahLst/>
                <a:cxnLst/>
                <a:rect l="l" t="t" r="r" b="b"/>
                <a:pathLst>
                  <a:path w="291464" h="661670">
                    <a:moveTo>
                      <a:pt x="291350" y="0"/>
                    </a:moveTo>
                    <a:lnTo>
                      <a:pt x="0" y="0"/>
                    </a:lnTo>
                    <a:lnTo>
                      <a:pt x="0" y="661568"/>
                    </a:lnTo>
                    <a:lnTo>
                      <a:pt x="291350" y="661568"/>
                    </a:lnTo>
                    <a:lnTo>
                      <a:pt x="291350" y="0"/>
                    </a:lnTo>
                    <a:close/>
                  </a:path>
                </a:pathLst>
              </a:custGeom>
              <a:solidFill>
                <a:srgbClr val="F6A400"/>
              </a:solidFill>
            </p:spPr>
            <p:txBody>
              <a:bodyPr wrap="square" lIns="0" tIns="0" rIns="0" bIns="0" rtlCol="0"/>
              <a:lstStyle/>
              <a:p>
                <a:endParaRPr lang="en-GB" noProof="0" dirty="0"/>
              </a:p>
            </p:txBody>
          </p:sp>
          <p:sp>
            <p:nvSpPr>
              <p:cNvPr id="44" name="object 77">
                <a:extLst>
                  <a:ext uri="{FF2B5EF4-FFF2-40B4-BE49-F238E27FC236}">
                    <a16:creationId xmlns:a16="http://schemas.microsoft.com/office/drawing/2014/main" id="{E91736E6-B3DB-A95F-29BC-1F01B72F7CE1}"/>
                  </a:ext>
                </a:extLst>
              </p:cNvPr>
              <p:cNvSpPr/>
              <p:nvPr/>
            </p:nvSpPr>
            <p:spPr>
              <a:xfrm>
                <a:off x="4596244" y="2945324"/>
                <a:ext cx="291465" cy="716479"/>
              </a:xfrm>
              <a:custGeom>
                <a:avLst/>
                <a:gdLst/>
                <a:ahLst/>
                <a:cxnLst/>
                <a:rect l="l" t="t" r="r" b="b"/>
                <a:pathLst>
                  <a:path w="291464" h="734695">
                    <a:moveTo>
                      <a:pt x="291350" y="0"/>
                    </a:moveTo>
                    <a:lnTo>
                      <a:pt x="0" y="0"/>
                    </a:lnTo>
                    <a:lnTo>
                      <a:pt x="0" y="734504"/>
                    </a:lnTo>
                    <a:lnTo>
                      <a:pt x="291350" y="734504"/>
                    </a:lnTo>
                    <a:lnTo>
                      <a:pt x="291350" y="0"/>
                    </a:lnTo>
                    <a:close/>
                  </a:path>
                </a:pathLst>
              </a:custGeom>
              <a:solidFill>
                <a:srgbClr val="00696C"/>
              </a:solidFill>
            </p:spPr>
            <p:txBody>
              <a:bodyPr wrap="square" lIns="0" tIns="0" rIns="0" bIns="0" rtlCol="0"/>
              <a:lstStyle/>
              <a:p>
                <a:endParaRPr lang="en-GB" noProof="0" dirty="0"/>
              </a:p>
            </p:txBody>
          </p:sp>
          <p:sp>
            <p:nvSpPr>
              <p:cNvPr id="45" name="object 78">
                <a:extLst>
                  <a:ext uri="{FF2B5EF4-FFF2-40B4-BE49-F238E27FC236}">
                    <a16:creationId xmlns:a16="http://schemas.microsoft.com/office/drawing/2014/main" id="{B70B4391-C988-AFD1-31C3-F69793E09247}"/>
                  </a:ext>
                </a:extLst>
              </p:cNvPr>
              <p:cNvSpPr/>
              <p:nvPr/>
            </p:nvSpPr>
            <p:spPr>
              <a:xfrm>
                <a:off x="4935613" y="2919921"/>
                <a:ext cx="291465" cy="741870"/>
              </a:xfrm>
              <a:custGeom>
                <a:avLst/>
                <a:gdLst/>
                <a:ahLst/>
                <a:cxnLst/>
                <a:rect l="l" t="t" r="r" b="b"/>
                <a:pathLst>
                  <a:path w="291464" h="760729">
                    <a:moveTo>
                      <a:pt x="291350" y="0"/>
                    </a:moveTo>
                    <a:lnTo>
                      <a:pt x="0" y="0"/>
                    </a:lnTo>
                    <a:lnTo>
                      <a:pt x="0" y="760552"/>
                    </a:lnTo>
                    <a:lnTo>
                      <a:pt x="291350" y="760552"/>
                    </a:lnTo>
                    <a:lnTo>
                      <a:pt x="291350" y="0"/>
                    </a:lnTo>
                    <a:close/>
                  </a:path>
                </a:pathLst>
              </a:custGeom>
              <a:pattFill prst="pct90">
                <a:fgClr>
                  <a:srgbClr val="C7E2E3"/>
                </a:fgClr>
                <a:bgClr>
                  <a:srgbClr val="00696C"/>
                </a:bgClr>
              </a:pattFill>
            </p:spPr>
            <p:txBody>
              <a:bodyPr wrap="square" lIns="0" tIns="0" rIns="0" bIns="0" rtlCol="0"/>
              <a:lstStyle/>
              <a:p>
                <a:endParaRPr lang="en-GB" noProof="0" dirty="0"/>
              </a:p>
            </p:txBody>
          </p:sp>
          <p:sp>
            <p:nvSpPr>
              <p:cNvPr id="46" name="object 79">
                <a:extLst>
                  <a:ext uri="{FF2B5EF4-FFF2-40B4-BE49-F238E27FC236}">
                    <a16:creationId xmlns:a16="http://schemas.microsoft.com/office/drawing/2014/main" id="{6E2ED311-9D4B-72EA-6301-CF82248066B9}"/>
                  </a:ext>
                </a:extLst>
              </p:cNvPr>
              <p:cNvSpPr/>
              <p:nvPr/>
            </p:nvSpPr>
            <p:spPr>
              <a:xfrm>
                <a:off x="4251756" y="2817723"/>
                <a:ext cx="292100" cy="190500"/>
              </a:xfrm>
              <a:custGeom>
                <a:avLst/>
                <a:gdLst/>
                <a:ahLst/>
                <a:cxnLst/>
                <a:rect l="l" t="t" r="r" b="b"/>
                <a:pathLst>
                  <a:path w="292100" h="190500">
                    <a:moveTo>
                      <a:pt x="292100" y="0"/>
                    </a:moveTo>
                    <a:lnTo>
                      <a:pt x="0" y="0"/>
                    </a:lnTo>
                    <a:lnTo>
                      <a:pt x="0" y="190500"/>
                    </a:lnTo>
                    <a:lnTo>
                      <a:pt x="292100" y="190500"/>
                    </a:lnTo>
                    <a:lnTo>
                      <a:pt x="292100" y="0"/>
                    </a:lnTo>
                    <a:close/>
                  </a:path>
                </a:pathLst>
              </a:custGeom>
              <a:solidFill>
                <a:srgbClr val="FFFFFF"/>
              </a:solidFill>
            </p:spPr>
            <p:txBody>
              <a:bodyPr wrap="square" lIns="0" tIns="0" rIns="0" bIns="0" rtlCol="0"/>
              <a:lstStyle/>
              <a:p>
                <a:endParaRPr lang="en-GB" noProof="0" dirty="0"/>
              </a:p>
            </p:txBody>
          </p:sp>
        </p:grpSp>
        <p:sp>
          <p:nvSpPr>
            <p:cNvPr id="28" name="object 80">
              <a:extLst>
                <a:ext uri="{FF2B5EF4-FFF2-40B4-BE49-F238E27FC236}">
                  <a16:creationId xmlns:a16="http://schemas.microsoft.com/office/drawing/2014/main" id="{F3DBCE36-65D2-CFA9-1485-494377E7EBD6}"/>
                </a:ext>
              </a:extLst>
            </p:cNvPr>
            <p:cNvSpPr txBox="1"/>
            <p:nvPr/>
          </p:nvSpPr>
          <p:spPr>
            <a:xfrm>
              <a:off x="4314481" y="2775653"/>
              <a:ext cx="167005" cy="177799"/>
            </a:xfrm>
            <a:prstGeom prst="rect">
              <a:avLst/>
            </a:prstGeom>
          </p:spPr>
          <p:txBody>
            <a:bodyPr vert="horz" wrap="square" lIns="0" tIns="12700" rIns="0" bIns="0" rtlCol="0">
              <a:spAutoFit/>
            </a:bodyPr>
            <a:lstStyle/>
            <a:p>
              <a:pPr marL="12700">
                <a:lnSpc>
                  <a:spcPct val="100000"/>
                </a:lnSpc>
                <a:spcBef>
                  <a:spcPts val="100"/>
                </a:spcBef>
              </a:pPr>
              <a:r>
                <a:rPr lang="en-GB" sz="1000" spc="-25" noProof="0" dirty="0">
                  <a:solidFill>
                    <a:srgbClr val="191919"/>
                  </a:solidFill>
                  <a:latin typeface="Arial"/>
                  <a:cs typeface="Arial"/>
                </a:rPr>
                <a:t>20</a:t>
              </a:r>
              <a:endParaRPr lang="en-GB" sz="1000" noProof="0" dirty="0">
                <a:latin typeface="Arial"/>
                <a:cs typeface="Arial"/>
              </a:endParaRPr>
            </a:p>
          </p:txBody>
        </p:sp>
        <p:sp>
          <p:nvSpPr>
            <p:cNvPr id="29" name="object 81">
              <a:extLst>
                <a:ext uri="{FF2B5EF4-FFF2-40B4-BE49-F238E27FC236}">
                  <a16:creationId xmlns:a16="http://schemas.microsoft.com/office/drawing/2014/main" id="{6FAF7723-0E5C-CC03-15D6-B7D01A475311}"/>
                </a:ext>
              </a:extLst>
            </p:cNvPr>
            <p:cNvSpPr txBox="1"/>
            <p:nvPr/>
          </p:nvSpPr>
          <p:spPr>
            <a:xfrm>
              <a:off x="4662481" y="2695734"/>
              <a:ext cx="167005" cy="177799"/>
            </a:xfrm>
            <a:prstGeom prst="rect">
              <a:avLst/>
            </a:prstGeom>
          </p:spPr>
          <p:txBody>
            <a:bodyPr vert="horz" wrap="square" lIns="0" tIns="12700" rIns="0" bIns="0" rtlCol="0">
              <a:spAutoFit/>
            </a:bodyPr>
            <a:lstStyle/>
            <a:p>
              <a:pPr marL="12700">
                <a:lnSpc>
                  <a:spcPct val="100000"/>
                </a:lnSpc>
                <a:spcBef>
                  <a:spcPts val="100"/>
                </a:spcBef>
              </a:pPr>
              <a:r>
                <a:rPr lang="en-GB" sz="1000" spc="-25" noProof="0" dirty="0">
                  <a:solidFill>
                    <a:srgbClr val="191919"/>
                  </a:solidFill>
                  <a:latin typeface="Arial"/>
                  <a:cs typeface="Arial"/>
                </a:rPr>
                <a:t>22</a:t>
              </a:r>
              <a:endParaRPr lang="en-GB" sz="1000" noProof="0" dirty="0">
                <a:latin typeface="Arial"/>
                <a:cs typeface="Arial"/>
              </a:endParaRPr>
            </a:p>
          </p:txBody>
        </p:sp>
        <p:sp>
          <p:nvSpPr>
            <p:cNvPr id="30" name="object 82">
              <a:extLst>
                <a:ext uri="{FF2B5EF4-FFF2-40B4-BE49-F238E27FC236}">
                  <a16:creationId xmlns:a16="http://schemas.microsoft.com/office/drawing/2014/main" id="{7A1B8C23-08EC-B821-B4E1-BB211C4AFC41}"/>
                </a:ext>
              </a:extLst>
            </p:cNvPr>
            <p:cNvSpPr txBox="1"/>
            <p:nvPr/>
          </p:nvSpPr>
          <p:spPr>
            <a:xfrm>
              <a:off x="5001481" y="2672400"/>
              <a:ext cx="167005" cy="177799"/>
            </a:xfrm>
            <a:prstGeom prst="rect">
              <a:avLst/>
            </a:prstGeom>
          </p:spPr>
          <p:txBody>
            <a:bodyPr vert="horz" wrap="square" lIns="0" tIns="12700" rIns="0" bIns="0" rtlCol="0">
              <a:spAutoFit/>
            </a:bodyPr>
            <a:lstStyle/>
            <a:p>
              <a:pPr marL="12700">
                <a:lnSpc>
                  <a:spcPct val="100000"/>
                </a:lnSpc>
                <a:spcBef>
                  <a:spcPts val="100"/>
                </a:spcBef>
              </a:pPr>
              <a:r>
                <a:rPr lang="en-GB" sz="1000" spc="-25" noProof="0" dirty="0">
                  <a:solidFill>
                    <a:srgbClr val="191919"/>
                  </a:solidFill>
                  <a:latin typeface="Arial"/>
                  <a:cs typeface="Arial"/>
                </a:rPr>
                <a:t>23</a:t>
              </a:r>
              <a:endParaRPr lang="en-GB" sz="1000" noProof="0" dirty="0">
                <a:latin typeface="Arial"/>
                <a:cs typeface="Arial"/>
              </a:endParaRPr>
            </a:p>
          </p:txBody>
        </p:sp>
        <p:grpSp>
          <p:nvGrpSpPr>
            <p:cNvPr id="31" name="object 83">
              <a:extLst>
                <a:ext uri="{FF2B5EF4-FFF2-40B4-BE49-F238E27FC236}">
                  <a16:creationId xmlns:a16="http://schemas.microsoft.com/office/drawing/2014/main" id="{DFB61028-2E01-9C83-8188-1308CCF39E0C}"/>
                </a:ext>
              </a:extLst>
            </p:cNvPr>
            <p:cNvGrpSpPr/>
            <p:nvPr/>
          </p:nvGrpSpPr>
          <p:grpSpPr>
            <a:xfrm>
              <a:off x="5875464" y="2804337"/>
              <a:ext cx="974712" cy="857872"/>
              <a:chOff x="5875464" y="2804337"/>
              <a:chExt cx="974712" cy="857872"/>
            </a:xfrm>
          </p:grpSpPr>
          <p:sp>
            <p:nvSpPr>
              <p:cNvPr id="37" name="object 84">
                <a:extLst>
                  <a:ext uri="{FF2B5EF4-FFF2-40B4-BE49-F238E27FC236}">
                    <a16:creationId xmlns:a16="http://schemas.microsoft.com/office/drawing/2014/main" id="{EE18F0DA-D7A3-3297-6AEB-524B6862FED3}"/>
                  </a:ext>
                </a:extLst>
              </p:cNvPr>
              <p:cNvSpPr/>
              <p:nvPr/>
            </p:nvSpPr>
            <p:spPr>
              <a:xfrm>
                <a:off x="5879960" y="3011370"/>
                <a:ext cx="291465" cy="650839"/>
              </a:xfrm>
              <a:custGeom>
                <a:avLst/>
                <a:gdLst/>
                <a:ahLst/>
                <a:cxnLst/>
                <a:rect l="l" t="t" r="r" b="b"/>
                <a:pathLst>
                  <a:path w="291464" h="667385">
                    <a:moveTo>
                      <a:pt x="291350" y="0"/>
                    </a:moveTo>
                    <a:lnTo>
                      <a:pt x="0" y="0"/>
                    </a:lnTo>
                    <a:lnTo>
                      <a:pt x="0" y="666788"/>
                    </a:lnTo>
                    <a:lnTo>
                      <a:pt x="291350" y="666788"/>
                    </a:lnTo>
                    <a:lnTo>
                      <a:pt x="291350" y="0"/>
                    </a:lnTo>
                    <a:close/>
                  </a:path>
                </a:pathLst>
              </a:custGeom>
              <a:solidFill>
                <a:srgbClr val="F6A400"/>
              </a:solidFill>
            </p:spPr>
            <p:txBody>
              <a:bodyPr wrap="square" lIns="0" tIns="0" rIns="0" bIns="0" rtlCol="0"/>
              <a:lstStyle/>
              <a:p>
                <a:endParaRPr lang="en-GB" noProof="0" dirty="0"/>
              </a:p>
            </p:txBody>
          </p:sp>
          <p:sp>
            <p:nvSpPr>
              <p:cNvPr id="38" name="object 85">
                <a:extLst>
                  <a:ext uri="{FF2B5EF4-FFF2-40B4-BE49-F238E27FC236}">
                    <a16:creationId xmlns:a16="http://schemas.microsoft.com/office/drawing/2014/main" id="{367209A0-C506-F176-ADC7-8D00F1F71E46}"/>
                  </a:ext>
                </a:extLst>
              </p:cNvPr>
              <p:cNvSpPr/>
              <p:nvPr/>
            </p:nvSpPr>
            <p:spPr>
              <a:xfrm>
                <a:off x="6219329" y="3092644"/>
                <a:ext cx="291465" cy="569098"/>
              </a:xfrm>
              <a:custGeom>
                <a:avLst/>
                <a:gdLst/>
                <a:ahLst/>
                <a:cxnLst/>
                <a:rect l="l" t="t" r="r" b="b"/>
                <a:pathLst>
                  <a:path w="291465" h="583564">
                    <a:moveTo>
                      <a:pt x="291350" y="0"/>
                    </a:moveTo>
                    <a:lnTo>
                      <a:pt x="0" y="0"/>
                    </a:lnTo>
                    <a:lnTo>
                      <a:pt x="0" y="583438"/>
                    </a:lnTo>
                    <a:lnTo>
                      <a:pt x="291350" y="583438"/>
                    </a:lnTo>
                    <a:lnTo>
                      <a:pt x="291350" y="0"/>
                    </a:lnTo>
                    <a:close/>
                  </a:path>
                </a:pathLst>
              </a:custGeom>
              <a:solidFill>
                <a:srgbClr val="00696C"/>
              </a:solidFill>
            </p:spPr>
            <p:txBody>
              <a:bodyPr wrap="square" lIns="0" tIns="0" rIns="0" bIns="0" rtlCol="0"/>
              <a:lstStyle/>
              <a:p>
                <a:endParaRPr lang="en-GB" noProof="0" dirty="0"/>
              </a:p>
            </p:txBody>
          </p:sp>
          <p:sp>
            <p:nvSpPr>
              <p:cNvPr id="39" name="object 86">
                <a:extLst>
                  <a:ext uri="{FF2B5EF4-FFF2-40B4-BE49-F238E27FC236}">
                    <a16:creationId xmlns:a16="http://schemas.microsoft.com/office/drawing/2014/main" id="{BC86B4F2-B85C-E942-BA17-B1A38ABC752B}"/>
                  </a:ext>
                </a:extLst>
              </p:cNvPr>
              <p:cNvSpPr/>
              <p:nvPr/>
            </p:nvSpPr>
            <p:spPr>
              <a:xfrm>
                <a:off x="6558711" y="3112964"/>
                <a:ext cx="291465" cy="548662"/>
              </a:xfrm>
              <a:custGeom>
                <a:avLst/>
                <a:gdLst/>
                <a:ahLst/>
                <a:cxnLst/>
                <a:rect l="l" t="t" r="r" b="b"/>
                <a:pathLst>
                  <a:path w="291465" h="562610">
                    <a:moveTo>
                      <a:pt x="291350" y="0"/>
                    </a:moveTo>
                    <a:lnTo>
                      <a:pt x="0" y="0"/>
                    </a:lnTo>
                    <a:lnTo>
                      <a:pt x="0" y="562597"/>
                    </a:lnTo>
                    <a:lnTo>
                      <a:pt x="291350" y="562597"/>
                    </a:lnTo>
                    <a:lnTo>
                      <a:pt x="291350" y="0"/>
                    </a:lnTo>
                    <a:close/>
                  </a:path>
                </a:pathLst>
              </a:custGeom>
              <a:pattFill prst="pct90">
                <a:fgClr>
                  <a:srgbClr val="C7E2E3"/>
                </a:fgClr>
                <a:bgClr>
                  <a:srgbClr val="00696C"/>
                </a:bgClr>
              </a:pattFill>
            </p:spPr>
            <p:txBody>
              <a:bodyPr wrap="square" lIns="0" tIns="0" rIns="0" bIns="0" rtlCol="0"/>
              <a:lstStyle/>
              <a:p>
                <a:endParaRPr lang="en-GB" noProof="0" dirty="0"/>
              </a:p>
            </p:txBody>
          </p:sp>
          <p:sp>
            <p:nvSpPr>
              <p:cNvPr id="40" name="object 87">
                <a:extLst>
                  <a:ext uri="{FF2B5EF4-FFF2-40B4-BE49-F238E27FC236}">
                    <a16:creationId xmlns:a16="http://schemas.microsoft.com/office/drawing/2014/main" id="{D67D3D6A-62CA-84F9-2563-F11B89E63D54}"/>
                  </a:ext>
                </a:extLst>
              </p:cNvPr>
              <p:cNvSpPr/>
              <p:nvPr/>
            </p:nvSpPr>
            <p:spPr>
              <a:xfrm>
                <a:off x="5875464" y="2804337"/>
                <a:ext cx="292100" cy="190500"/>
              </a:xfrm>
              <a:custGeom>
                <a:avLst/>
                <a:gdLst/>
                <a:ahLst/>
                <a:cxnLst/>
                <a:rect l="l" t="t" r="r" b="b"/>
                <a:pathLst>
                  <a:path w="292100" h="190500">
                    <a:moveTo>
                      <a:pt x="292100" y="0"/>
                    </a:moveTo>
                    <a:lnTo>
                      <a:pt x="0" y="0"/>
                    </a:lnTo>
                    <a:lnTo>
                      <a:pt x="0" y="190500"/>
                    </a:lnTo>
                    <a:lnTo>
                      <a:pt x="292100" y="190500"/>
                    </a:lnTo>
                    <a:lnTo>
                      <a:pt x="292100" y="0"/>
                    </a:lnTo>
                    <a:close/>
                  </a:path>
                </a:pathLst>
              </a:custGeom>
              <a:solidFill>
                <a:srgbClr val="FFFFFF"/>
              </a:solidFill>
            </p:spPr>
            <p:txBody>
              <a:bodyPr wrap="square" lIns="0" tIns="0" rIns="0" bIns="0" rtlCol="0"/>
              <a:lstStyle/>
              <a:p>
                <a:endParaRPr lang="en-GB" noProof="0" dirty="0"/>
              </a:p>
            </p:txBody>
          </p:sp>
        </p:grpSp>
        <p:sp>
          <p:nvSpPr>
            <p:cNvPr id="32" name="object 88">
              <a:extLst>
                <a:ext uri="{FF2B5EF4-FFF2-40B4-BE49-F238E27FC236}">
                  <a16:creationId xmlns:a16="http://schemas.microsoft.com/office/drawing/2014/main" id="{EE4F7F7E-33DC-26EC-AA1B-BED39C966A0C}"/>
                </a:ext>
              </a:extLst>
            </p:cNvPr>
            <p:cNvSpPr txBox="1"/>
            <p:nvPr/>
          </p:nvSpPr>
          <p:spPr>
            <a:xfrm>
              <a:off x="5938182" y="2772261"/>
              <a:ext cx="167005" cy="177799"/>
            </a:xfrm>
            <a:prstGeom prst="rect">
              <a:avLst/>
            </a:prstGeom>
          </p:spPr>
          <p:txBody>
            <a:bodyPr vert="horz" wrap="square" lIns="0" tIns="12700" rIns="0" bIns="0" rtlCol="0">
              <a:spAutoFit/>
            </a:bodyPr>
            <a:lstStyle/>
            <a:p>
              <a:pPr marL="12700">
                <a:lnSpc>
                  <a:spcPct val="100000"/>
                </a:lnSpc>
                <a:spcBef>
                  <a:spcPts val="100"/>
                </a:spcBef>
              </a:pPr>
              <a:r>
                <a:rPr lang="en-GB" sz="1000" spc="-25" noProof="0" dirty="0">
                  <a:solidFill>
                    <a:srgbClr val="191919"/>
                  </a:solidFill>
                  <a:latin typeface="Arial"/>
                  <a:cs typeface="Arial"/>
                </a:rPr>
                <a:t>20</a:t>
              </a:r>
              <a:endParaRPr lang="en-GB" sz="1000" noProof="0" dirty="0">
                <a:latin typeface="Arial"/>
                <a:cs typeface="Arial"/>
              </a:endParaRPr>
            </a:p>
          </p:txBody>
        </p:sp>
        <p:sp>
          <p:nvSpPr>
            <p:cNvPr id="33" name="object 89">
              <a:extLst>
                <a:ext uri="{FF2B5EF4-FFF2-40B4-BE49-F238E27FC236}">
                  <a16:creationId xmlns:a16="http://schemas.microsoft.com/office/drawing/2014/main" id="{EC8B215E-EC81-C2D7-B430-FAB1C42DAD08}"/>
                </a:ext>
              </a:extLst>
            </p:cNvPr>
            <p:cNvSpPr/>
            <p:nvPr/>
          </p:nvSpPr>
          <p:spPr>
            <a:xfrm>
              <a:off x="6223457" y="2887078"/>
              <a:ext cx="292100" cy="190500"/>
            </a:xfrm>
            <a:custGeom>
              <a:avLst/>
              <a:gdLst/>
              <a:ahLst/>
              <a:cxnLst/>
              <a:rect l="l" t="t" r="r" b="b"/>
              <a:pathLst>
                <a:path w="292100" h="190500">
                  <a:moveTo>
                    <a:pt x="292100" y="0"/>
                  </a:moveTo>
                  <a:lnTo>
                    <a:pt x="0" y="0"/>
                  </a:lnTo>
                  <a:lnTo>
                    <a:pt x="0" y="190500"/>
                  </a:lnTo>
                  <a:lnTo>
                    <a:pt x="292100" y="190500"/>
                  </a:lnTo>
                  <a:lnTo>
                    <a:pt x="292100" y="0"/>
                  </a:lnTo>
                  <a:close/>
                </a:path>
              </a:pathLst>
            </a:custGeom>
            <a:solidFill>
              <a:srgbClr val="FFFFFF"/>
            </a:solidFill>
          </p:spPr>
          <p:txBody>
            <a:bodyPr wrap="square" lIns="0" tIns="0" rIns="0" bIns="0" rtlCol="0"/>
            <a:lstStyle/>
            <a:p>
              <a:endParaRPr lang="en-GB" noProof="0" dirty="0"/>
            </a:p>
          </p:txBody>
        </p:sp>
        <p:sp>
          <p:nvSpPr>
            <p:cNvPr id="34" name="object 90">
              <a:extLst>
                <a:ext uri="{FF2B5EF4-FFF2-40B4-BE49-F238E27FC236}">
                  <a16:creationId xmlns:a16="http://schemas.microsoft.com/office/drawing/2014/main" id="{86C6C82C-4E80-7683-DFD0-4F3E8BA618CB}"/>
                </a:ext>
              </a:extLst>
            </p:cNvPr>
            <p:cNvSpPr txBox="1"/>
            <p:nvPr/>
          </p:nvSpPr>
          <p:spPr>
            <a:xfrm>
              <a:off x="6286182" y="2855002"/>
              <a:ext cx="167005" cy="177799"/>
            </a:xfrm>
            <a:prstGeom prst="rect">
              <a:avLst/>
            </a:prstGeom>
          </p:spPr>
          <p:txBody>
            <a:bodyPr vert="horz" wrap="square" lIns="0" tIns="12700" rIns="0" bIns="0" rtlCol="0">
              <a:spAutoFit/>
            </a:bodyPr>
            <a:lstStyle/>
            <a:p>
              <a:pPr marL="12700">
                <a:lnSpc>
                  <a:spcPct val="100000"/>
                </a:lnSpc>
                <a:spcBef>
                  <a:spcPts val="100"/>
                </a:spcBef>
              </a:pPr>
              <a:r>
                <a:rPr lang="en-GB" sz="1000" spc="-25" noProof="0" dirty="0">
                  <a:solidFill>
                    <a:srgbClr val="191919"/>
                  </a:solidFill>
                  <a:latin typeface="Arial"/>
                  <a:cs typeface="Arial"/>
                </a:rPr>
                <a:t>18</a:t>
              </a:r>
              <a:endParaRPr lang="en-GB" sz="1000" noProof="0" dirty="0">
                <a:latin typeface="Arial"/>
                <a:cs typeface="Arial"/>
              </a:endParaRPr>
            </a:p>
          </p:txBody>
        </p:sp>
        <p:sp>
          <p:nvSpPr>
            <p:cNvPr id="35" name="object 91">
              <a:extLst>
                <a:ext uri="{FF2B5EF4-FFF2-40B4-BE49-F238E27FC236}">
                  <a16:creationId xmlns:a16="http://schemas.microsoft.com/office/drawing/2014/main" id="{9ACD2ADE-B901-C65F-8478-9FEAC804EF8B}"/>
                </a:ext>
              </a:extLst>
            </p:cNvPr>
            <p:cNvSpPr/>
            <p:nvPr/>
          </p:nvSpPr>
          <p:spPr>
            <a:xfrm>
              <a:off x="6562458" y="2871108"/>
              <a:ext cx="292100" cy="190500"/>
            </a:xfrm>
            <a:custGeom>
              <a:avLst/>
              <a:gdLst/>
              <a:ahLst/>
              <a:cxnLst/>
              <a:rect l="l" t="t" r="r" b="b"/>
              <a:pathLst>
                <a:path w="292100" h="190500">
                  <a:moveTo>
                    <a:pt x="292100" y="0"/>
                  </a:moveTo>
                  <a:lnTo>
                    <a:pt x="0" y="0"/>
                  </a:lnTo>
                  <a:lnTo>
                    <a:pt x="0" y="190500"/>
                  </a:lnTo>
                  <a:lnTo>
                    <a:pt x="292100" y="190500"/>
                  </a:lnTo>
                  <a:lnTo>
                    <a:pt x="292100" y="0"/>
                  </a:lnTo>
                  <a:close/>
                </a:path>
              </a:pathLst>
            </a:custGeom>
            <a:solidFill>
              <a:srgbClr val="FFFFFF"/>
            </a:solidFill>
          </p:spPr>
          <p:txBody>
            <a:bodyPr wrap="square" lIns="0" tIns="0" rIns="0" bIns="0" rtlCol="0"/>
            <a:lstStyle/>
            <a:p>
              <a:endParaRPr lang="en-GB" noProof="0" dirty="0"/>
            </a:p>
          </p:txBody>
        </p:sp>
        <p:sp>
          <p:nvSpPr>
            <p:cNvPr id="36" name="object 92">
              <a:extLst>
                <a:ext uri="{FF2B5EF4-FFF2-40B4-BE49-F238E27FC236}">
                  <a16:creationId xmlns:a16="http://schemas.microsoft.com/office/drawing/2014/main" id="{72C7161C-C470-4A24-3220-24AC07AC68AB}"/>
                </a:ext>
              </a:extLst>
            </p:cNvPr>
            <p:cNvSpPr txBox="1"/>
            <p:nvPr/>
          </p:nvSpPr>
          <p:spPr>
            <a:xfrm>
              <a:off x="6625180" y="2906745"/>
              <a:ext cx="167005" cy="177800"/>
            </a:xfrm>
            <a:prstGeom prst="rect">
              <a:avLst/>
            </a:prstGeom>
          </p:spPr>
          <p:txBody>
            <a:bodyPr vert="horz" wrap="square" lIns="0" tIns="12700" rIns="0" bIns="0" rtlCol="0">
              <a:spAutoFit/>
            </a:bodyPr>
            <a:lstStyle/>
            <a:p>
              <a:pPr marL="12700">
                <a:lnSpc>
                  <a:spcPct val="100000"/>
                </a:lnSpc>
                <a:spcBef>
                  <a:spcPts val="100"/>
                </a:spcBef>
              </a:pPr>
              <a:r>
                <a:rPr lang="en-GB" sz="1000" spc="-25" noProof="0" dirty="0">
                  <a:solidFill>
                    <a:srgbClr val="191919"/>
                  </a:solidFill>
                  <a:latin typeface="Arial"/>
                  <a:cs typeface="Arial"/>
                </a:rPr>
                <a:t>17</a:t>
              </a:r>
              <a:endParaRPr lang="en-GB" sz="1000" noProof="0" dirty="0">
                <a:latin typeface="Arial"/>
                <a:cs typeface="Arial"/>
              </a:endParaRPr>
            </a:p>
          </p:txBody>
        </p:sp>
        <p:sp>
          <p:nvSpPr>
            <p:cNvPr id="101" name="object 25">
              <a:extLst>
                <a:ext uri="{FF2B5EF4-FFF2-40B4-BE49-F238E27FC236}">
                  <a16:creationId xmlns:a16="http://schemas.microsoft.com/office/drawing/2014/main" id="{DB7E4899-94D3-A499-67BD-C7E5613995BA}"/>
                </a:ext>
              </a:extLst>
            </p:cNvPr>
            <p:cNvSpPr txBox="1"/>
            <p:nvPr/>
          </p:nvSpPr>
          <p:spPr>
            <a:xfrm>
              <a:off x="481531" y="1007940"/>
              <a:ext cx="110489" cy="105157"/>
            </a:xfrm>
            <a:prstGeom prst="rect">
              <a:avLst/>
            </a:prstGeom>
          </p:spPr>
          <p:txBody>
            <a:bodyPr vert="horz" wrap="square" lIns="0" tIns="12700" rIns="0" bIns="0" rtlCol="0">
              <a:spAutoFit/>
            </a:bodyPr>
            <a:lstStyle/>
            <a:p>
              <a:pPr marL="12700">
                <a:lnSpc>
                  <a:spcPct val="100000"/>
                </a:lnSpc>
                <a:spcBef>
                  <a:spcPts val="100"/>
                </a:spcBef>
              </a:pPr>
              <a:r>
                <a:rPr lang="en-GB" sz="600" spc="-25" noProof="0" dirty="0">
                  <a:solidFill>
                    <a:srgbClr val="666666"/>
                  </a:solidFill>
                  <a:latin typeface="Arial"/>
                  <a:cs typeface="Arial"/>
                </a:rPr>
                <a:t>80</a:t>
              </a:r>
              <a:endParaRPr lang="en-GB" sz="600" noProof="0" dirty="0">
                <a:latin typeface="Arial"/>
                <a:cs typeface="Arial"/>
              </a:endParaRPr>
            </a:p>
          </p:txBody>
        </p:sp>
        <p:sp>
          <p:nvSpPr>
            <p:cNvPr id="103" name="object 25">
              <a:extLst>
                <a:ext uri="{FF2B5EF4-FFF2-40B4-BE49-F238E27FC236}">
                  <a16:creationId xmlns:a16="http://schemas.microsoft.com/office/drawing/2014/main" id="{B91774C0-E190-B7B8-99A0-407C98DC03E0}"/>
                </a:ext>
              </a:extLst>
            </p:cNvPr>
            <p:cNvSpPr txBox="1"/>
            <p:nvPr/>
          </p:nvSpPr>
          <p:spPr>
            <a:xfrm>
              <a:off x="481531" y="375597"/>
              <a:ext cx="202037" cy="105157"/>
            </a:xfrm>
            <a:prstGeom prst="rect">
              <a:avLst/>
            </a:prstGeom>
          </p:spPr>
          <p:txBody>
            <a:bodyPr vert="horz" wrap="square" lIns="0" tIns="12700" rIns="0" bIns="0" rtlCol="0">
              <a:spAutoFit/>
            </a:bodyPr>
            <a:lstStyle/>
            <a:p>
              <a:pPr marL="12700">
                <a:lnSpc>
                  <a:spcPct val="100000"/>
                </a:lnSpc>
                <a:spcBef>
                  <a:spcPts val="100"/>
                </a:spcBef>
              </a:pPr>
              <a:r>
                <a:rPr lang="en-GB" sz="600" spc="-25" noProof="0" dirty="0">
                  <a:solidFill>
                    <a:srgbClr val="666666"/>
                  </a:solidFill>
                  <a:latin typeface="Arial"/>
                  <a:cs typeface="Arial"/>
                </a:rPr>
                <a:t>100</a:t>
              </a:r>
              <a:endParaRPr lang="en-GB" sz="600" noProof="0" dirty="0">
                <a:latin typeface="Arial"/>
                <a:cs typeface="Arial"/>
              </a:endParaRPr>
            </a:p>
          </p:txBody>
        </p:sp>
      </p:grpSp>
      <p:grpSp>
        <p:nvGrpSpPr>
          <p:cNvPr id="3" name="Gruppo 2">
            <a:extLst>
              <a:ext uri="{FF2B5EF4-FFF2-40B4-BE49-F238E27FC236}">
                <a16:creationId xmlns:a16="http://schemas.microsoft.com/office/drawing/2014/main" id="{3D7640D7-0132-C868-775F-64B729220320}"/>
              </a:ext>
            </a:extLst>
          </p:cNvPr>
          <p:cNvGrpSpPr/>
          <p:nvPr/>
        </p:nvGrpSpPr>
        <p:grpSpPr>
          <a:xfrm>
            <a:off x="7629890" y="2787774"/>
            <a:ext cx="902550" cy="373783"/>
            <a:chOff x="7139870" y="1566822"/>
            <a:chExt cx="902550" cy="373783"/>
          </a:xfrm>
        </p:grpSpPr>
        <p:sp>
          <p:nvSpPr>
            <p:cNvPr id="94" name="object 86">
              <a:extLst>
                <a:ext uri="{FF2B5EF4-FFF2-40B4-BE49-F238E27FC236}">
                  <a16:creationId xmlns:a16="http://schemas.microsoft.com/office/drawing/2014/main" id="{48355534-B905-2DE8-5587-CE258A8C8247}"/>
                </a:ext>
              </a:extLst>
            </p:cNvPr>
            <p:cNvSpPr/>
            <p:nvPr/>
          </p:nvSpPr>
          <p:spPr>
            <a:xfrm>
              <a:off x="7147255" y="1566822"/>
              <a:ext cx="236854" cy="237847"/>
            </a:xfrm>
            <a:custGeom>
              <a:avLst/>
              <a:gdLst/>
              <a:ahLst/>
              <a:cxnLst/>
              <a:rect l="l" t="t" r="r" b="b"/>
              <a:pathLst>
                <a:path w="236854" h="407669">
                  <a:moveTo>
                    <a:pt x="236651" y="0"/>
                  </a:moveTo>
                  <a:lnTo>
                    <a:pt x="0" y="0"/>
                  </a:lnTo>
                  <a:lnTo>
                    <a:pt x="0" y="407377"/>
                  </a:lnTo>
                  <a:lnTo>
                    <a:pt x="236651" y="407377"/>
                  </a:lnTo>
                  <a:lnTo>
                    <a:pt x="236651" y="0"/>
                  </a:lnTo>
                  <a:close/>
                </a:path>
              </a:pathLst>
            </a:custGeom>
            <a:solidFill>
              <a:srgbClr val="F6A400"/>
            </a:solidFill>
          </p:spPr>
          <p:txBody>
            <a:bodyPr wrap="square" lIns="0" tIns="0" rIns="0" bIns="0" rtlCol="0"/>
            <a:lstStyle/>
            <a:p>
              <a:endParaRPr lang="en-GB" noProof="0" dirty="0"/>
            </a:p>
          </p:txBody>
        </p:sp>
        <p:sp>
          <p:nvSpPr>
            <p:cNvPr id="95" name="object 87">
              <a:extLst>
                <a:ext uri="{FF2B5EF4-FFF2-40B4-BE49-F238E27FC236}">
                  <a16:creationId xmlns:a16="http://schemas.microsoft.com/office/drawing/2014/main" id="{C4729490-1C4F-FFEB-6F07-92B4978D73B5}"/>
                </a:ext>
              </a:extLst>
            </p:cNvPr>
            <p:cNvSpPr/>
            <p:nvPr/>
          </p:nvSpPr>
          <p:spPr>
            <a:xfrm>
              <a:off x="7472718" y="1566822"/>
              <a:ext cx="236854" cy="237847"/>
            </a:xfrm>
            <a:custGeom>
              <a:avLst/>
              <a:gdLst/>
              <a:ahLst/>
              <a:cxnLst/>
              <a:rect l="l" t="t" r="r" b="b"/>
              <a:pathLst>
                <a:path w="236854" h="407669">
                  <a:moveTo>
                    <a:pt x="236639" y="0"/>
                  </a:moveTo>
                  <a:lnTo>
                    <a:pt x="0" y="0"/>
                  </a:lnTo>
                  <a:lnTo>
                    <a:pt x="0" y="407377"/>
                  </a:lnTo>
                  <a:lnTo>
                    <a:pt x="236639" y="407377"/>
                  </a:lnTo>
                  <a:lnTo>
                    <a:pt x="236639" y="0"/>
                  </a:lnTo>
                  <a:close/>
                </a:path>
              </a:pathLst>
            </a:custGeom>
            <a:solidFill>
              <a:srgbClr val="00696C"/>
            </a:solidFill>
          </p:spPr>
          <p:txBody>
            <a:bodyPr wrap="square" lIns="0" tIns="0" rIns="0" bIns="0" rtlCol="0"/>
            <a:lstStyle/>
            <a:p>
              <a:endParaRPr lang="en-GB" noProof="0" dirty="0"/>
            </a:p>
          </p:txBody>
        </p:sp>
        <p:sp>
          <p:nvSpPr>
            <p:cNvPr id="96" name="object 88">
              <a:extLst>
                <a:ext uri="{FF2B5EF4-FFF2-40B4-BE49-F238E27FC236}">
                  <a16:creationId xmlns:a16="http://schemas.microsoft.com/office/drawing/2014/main" id="{16020914-6F58-B982-C188-B74952BCF8FD}"/>
                </a:ext>
              </a:extLst>
            </p:cNvPr>
            <p:cNvSpPr txBox="1"/>
            <p:nvPr/>
          </p:nvSpPr>
          <p:spPr>
            <a:xfrm>
              <a:off x="7139870" y="1804670"/>
              <a:ext cx="244239" cy="135935"/>
            </a:xfrm>
            <a:prstGeom prst="rect">
              <a:avLst/>
            </a:prstGeom>
          </p:spPr>
          <p:txBody>
            <a:bodyPr vert="horz" wrap="square" lIns="0" tIns="12700" rIns="0" bIns="0" rtlCol="0">
              <a:spAutoFit/>
            </a:bodyPr>
            <a:lstStyle/>
            <a:p>
              <a:pPr marL="12700">
                <a:lnSpc>
                  <a:spcPct val="100000"/>
                </a:lnSpc>
                <a:spcBef>
                  <a:spcPts val="100"/>
                </a:spcBef>
              </a:pPr>
              <a:r>
                <a:rPr lang="en-GB" sz="800" noProof="0" dirty="0">
                  <a:solidFill>
                    <a:srgbClr val="333333"/>
                  </a:solidFill>
                  <a:latin typeface="Arial"/>
                  <a:cs typeface="Arial"/>
                </a:rPr>
                <a:t>2014</a:t>
              </a:r>
              <a:endParaRPr lang="en-GB" sz="800" noProof="0" dirty="0">
                <a:latin typeface="Arial"/>
                <a:cs typeface="Arial"/>
              </a:endParaRPr>
            </a:p>
          </p:txBody>
        </p:sp>
        <p:sp>
          <p:nvSpPr>
            <p:cNvPr id="97" name="object 89">
              <a:extLst>
                <a:ext uri="{FF2B5EF4-FFF2-40B4-BE49-F238E27FC236}">
                  <a16:creationId xmlns:a16="http://schemas.microsoft.com/office/drawing/2014/main" id="{6F38783F-1B7C-7C61-FE0E-03077802EF16}"/>
                </a:ext>
              </a:extLst>
            </p:cNvPr>
            <p:cNvSpPr/>
            <p:nvPr/>
          </p:nvSpPr>
          <p:spPr>
            <a:xfrm>
              <a:off x="7798181" y="1566822"/>
              <a:ext cx="236854" cy="237847"/>
            </a:xfrm>
            <a:custGeom>
              <a:avLst/>
              <a:gdLst/>
              <a:ahLst/>
              <a:cxnLst/>
              <a:rect l="l" t="t" r="r" b="b"/>
              <a:pathLst>
                <a:path w="236854" h="407669">
                  <a:moveTo>
                    <a:pt x="236639" y="0"/>
                  </a:moveTo>
                  <a:lnTo>
                    <a:pt x="0" y="0"/>
                  </a:lnTo>
                  <a:lnTo>
                    <a:pt x="0" y="407377"/>
                  </a:lnTo>
                  <a:lnTo>
                    <a:pt x="236639" y="407377"/>
                  </a:lnTo>
                  <a:lnTo>
                    <a:pt x="236639" y="0"/>
                  </a:lnTo>
                  <a:close/>
                </a:path>
              </a:pathLst>
            </a:custGeom>
            <a:pattFill prst="pct90">
              <a:fgClr>
                <a:srgbClr val="C7E2E3"/>
              </a:fgClr>
              <a:bgClr>
                <a:srgbClr val="00696C"/>
              </a:bgClr>
            </a:pattFill>
          </p:spPr>
          <p:txBody>
            <a:bodyPr wrap="square" lIns="0" tIns="0" rIns="0" bIns="0" rtlCol="0"/>
            <a:lstStyle/>
            <a:p>
              <a:endParaRPr lang="en-GB" noProof="0" dirty="0"/>
            </a:p>
          </p:txBody>
        </p:sp>
        <p:sp>
          <p:nvSpPr>
            <p:cNvPr id="98" name="object 88">
              <a:extLst>
                <a:ext uri="{FF2B5EF4-FFF2-40B4-BE49-F238E27FC236}">
                  <a16:creationId xmlns:a16="http://schemas.microsoft.com/office/drawing/2014/main" id="{6D1D9148-55A9-BFF5-AE45-728C618A60CA}"/>
                </a:ext>
              </a:extLst>
            </p:cNvPr>
            <p:cNvSpPr txBox="1"/>
            <p:nvPr/>
          </p:nvSpPr>
          <p:spPr>
            <a:xfrm>
              <a:off x="7465333" y="1804670"/>
              <a:ext cx="244239" cy="135935"/>
            </a:xfrm>
            <a:prstGeom prst="rect">
              <a:avLst/>
            </a:prstGeom>
          </p:spPr>
          <p:txBody>
            <a:bodyPr vert="horz" wrap="square" lIns="0" tIns="12700" rIns="0" bIns="0" rtlCol="0">
              <a:spAutoFit/>
            </a:bodyPr>
            <a:lstStyle/>
            <a:p>
              <a:pPr marL="12700">
                <a:lnSpc>
                  <a:spcPct val="100000"/>
                </a:lnSpc>
                <a:spcBef>
                  <a:spcPts val="100"/>
                </a:spcBef>
              </a:pPr>
              <a:r>
                <a:rPr lang="en-GB" sz="800" noProof="0" dirty="0">
                  <a:solidFill>
                    <a:srgbClr val="333333"/>
                  </a:solidFill>
                  <a:latin typeface="Arial"/>
                  <a:cs typeface="Arial"/>
                </a:rPr>
                <a:t>2019</a:t>
              </a:r>
              <a:endParaRPr lang="en-GB" sz="800" noProof="0" dirty="0">
                <a:latin typeface="Arial"/>
                <a:cs typeface="Arial"/>
              </a:endParaRPr>
            </a:p>
          </p:txBody>
        </p:sp>
        <p:sp>
          <p:nvSpPr>
            <p:cNvPr id="99" name="object 88">
              <a:extLst>
                <a:ext uri="{FF2B5EF4-FFF2-40B4-BE49-F238E27FC236}">
                  <a16:creationId xmlns:a16="http://schemas.microsoft.com/office/drawing/2014/main" id="{7452D4E8-63FC-7CA7-6B3D-5681D8C57559}"/>
                </a:ext>
              </a:extLst>
            </p:cNvPr>
            <p:cNvSpPr txBox="1"/>
            <p:nvPr/>
          </p:nvSpPr>
          <p:spPr>
            <a:xfrm>
              <a:off x="7798181" y="1800236"/>
              <a:ext cx="244239" cy="135935"/>
            </a:xfrm>
            <a:prstGeom prst="rect">
              <a:avLst/>
            </a:prstGeom>
          </p:spPr>
          <p:txBody>
            <a:bodyPr vert="horz" wrap="square" lIns="0" tIns="12700" rIns="0" bIns="0" rtlCol="0">
              <a:spAutoFit/>
            </a:bodyPr>
            <a:lstStyle/>
            <a:p>
              <a:pPr marL="12700">
                <a:lnSpc>
                  <a:spcPct val="100000"/>
                </a:lnSpc>
                <a:spcBef>
                  <a:spcPts val="100"/>
                </a:spcBef>
              </a:pPr>
              <a:r>
                <a:rPr lang="en-GB" sz="800" noProof="0" dirty="0">
                  <a:solidFill>
                    <a:srgbClr val="333333"/>
                  </a:solidFill>
                  <a:latin typeface="Arial"/>
                  <a:cs typeface="Arial"/>
                </a:rPr>
                <a:t>2024</a:t>
              </a:r>
              <a:endParaRPr lang="en-GB" sz="800" noProof="0" dirty="0">
                <a:latin typeface="Arial"/>
                <a:cs typeface="Arial"/>
              </a:endParaRPr>
            </a:p>
          </p:txBody>
        </p:sp>
      </p:grpSp>
    </p:spTree>
    <p:extLst>
      <p:ext uri="{BB962C8B-B14F-4D97-AF65-F5344CB8AC3E}">
        <p14:creationId xmlns:p14="http://schemas.microsoft.com/office/powerpoint/2010/main" val="940537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143619-0387-2AFB-ED69-5AFD1B3E4EB8}"/>
            </a:ext>
          </a:extLst>
        </p:cNvPr>
        <p:cNvGrpSpPr/>
        <p:nvPr/>
      </p:nvGrpSpPr>
      <p:grpSpPr>
        <a:xfrm>
          <a:off x="0" y="0"/>
          <a:ext cx="0" cy="0"/>
          <a:chOff x="0" y="0"/>
          <a:chExt cx="0" cy="0"/>
        </a:xfrm>
      </p:grpSpPr>
      <p:sp>
        <p:nvSpPr>
          <p:cNvPr id="4" name="object 4">
            <a:extLst>
              <a:ext uri="{FF2B5EF4-FFF2-40B4-BE49-F238E27FC236}">
                <a16:creationId xmlns:a16="http://schemas.microsoft.com/office/drawing/2014/main" id="{4D3EFA4A-DD6A-59CA-9012-FA881EB022A0}"/>
              </a:ext>
            </a:extLst>
          </p:cNvPr>
          <p:cNvSpPr txBox="1"/>
          <p:nvPr/>
        </p:nvSpPr>
        <p:spPr>
          <a:xfrm>
            <a:off x="503232" y="1359283"/>
            <a:ext cx="7453143" cy="3019627"/>
          </a:xfrm>
          <a:prstGeom prst="rect">
            <a:avLst/>
          </a:prstGeom>
        </p:spPr>
        <p:txBody>
          <a:bodyPr vert="horz" wrap="square" lIns="0" tIns="12700" rIns="0" bIns="0" rtlCol="0">
            <a:noAutofit/>
          </a:bodyPr>
          <a:lstStyle/>
          <a:p>
            <a:pPr marL="184150" marR="5080" indent="-171450" algn="just">
              <a:lnSpc>
                <a:spcPct val="100000"/>
              </a:lnSpc>
              <a:spcBef>
                <a:spcPts val="100"/>
              </a:spcBef>
              <a:spcAft>
                <a:spcPts val="500"/>
              </a:spcAft>
              <a:buFont typeface="Arial" panose="020B0604020202020204" pitchFamily="34" charset="0"/>
              <a:buChar char="•"/>
            </a:pPr>
            <a:r>
              <a:rPr lang="en-GB" sz="1400" b="1" noProof="0" dirty="0">
                <a:latin typeface="Arial"/>
                <a:cs typeface="Arial"/>
              </a:rPr>
              <a:t>Waves</a:t>
            </a:r>
            <a:r>
              <a:rPr lang="en-GB" sz="1400" noProof="0" dirty="0">
                <a:latin typeface="Arial"/>
                <a:cs typeface="Arial"/>
              </a:rPr>
              <a:t>: 2009-2014-2019-2024.</a:t>
            </a:r>
          </a:p>
          <a:p>
            <a:pPr marL="184150" marR="5080" indent="-171450" algn="just">
              <a:lnSpc>
                <a:spcPct val="100000"/>
              </a:lnSpc>
              <a:spcBef>
                <a:spcPts val="100"/>
              </a:spcBef>
              <a:spcAft>
                <a:spcPts val="500"/>
              </a:spcAft>
              <a:buFont typeface="Arial" panose="020B0604020202020204" pitchFamily="34" charset="0"/>
              <a:buChar char="•"/>
            </a:pPr>
            <a:r>
              <a:rPr lang="en-GB" sz="1400" b="1" noProof="0" dirty="0">
                <a:latin typeface="Arial"/>
                <a:cs typeface="Arial"/>
              </a:rPr>
              <a:t>Mode</a:t>
            </a:r>
            <a:r>
              <a:rPr lang="en-GB" sz="1400" noProof="0" dirty="0">
                <a:latin typeface="Arial"/>
                <a:cs typeface="Arial"/>
              </a:rPr>
              <a:t>: computer-assisted telephone interview (CATI) / online.</a:t>
            </a:r>
          </a:p>
          <a:p>
            <a:pPr marL="184150" marR="5080" indent="-171450" algn="just">
              <a:lnSpc>
                <a:spcPct val="100000"/>
              </a:lnSpc>
              <a:spcBef>
                <a:spcPts val="100"/>
              </a:spcBef>
              <a:spcAft>
                <a:spcPts val="500"/>
              </a:spcAft>
              <a:buFont typeface="Arial" panose="020B0604020202020204" pitchFamily="34" charset="0"/>
              <a:buChar char="•"/>
            </a:pPr>
            <a:r>
              <a:rPr lang="en-GB" sz="1400" b="1" noProof="0" dirty="0">
                <a:latin typeface="Arial"/>
                <a:cs typeface="Arial"/>
              </a:rPr>
              <a:t>Countries</a:t>
            </a:r>
            <a:r>
              <a:rPr lang="en-GB" sz="1400" noProof="0" dirty="0">
                <a:latin typeface="Arial"/>
                <a:cs typeface="Arial"/>
              </a:rPr>
              <a:t>: at least EU-27 + Iceland and Norway + Switzerland.</a:t>
            </a:r>
          </a:p>
          <a:p>
            <a:pPr marL="184150" marR="5080" indent="-171450" algn="just">
              <a:lnSpc>
                <a:spcPct val="100000"/>
              </a:lnSpc>
              <a:spcBef>
                <a:spcPts val="100"/>
              </a:spcBef>
              <a:spcAft>
                <a:spcPts val="500"/>
              </a:spcAft>
              <a:buFont typeface="Arial" panose="020B0604020202020204" pitchFamily="34" charset="0"/>
              <a:buChar char="•"/>
            </a:pPr>
            <a:r>
              <a:rPr lang="en-GB" sz="1400" b="1" u="sng" noProof="0" dirty="0">
                <a:latin typeface="Arial"/>
                <a:cs typeface="Arial"/>
              </a:rPr>
              <a:t>Establishments</a:t>
            </a:r>
            <a:r>
              <a:rPr lang="en-GB" sz="1400" noProof="0" dirty="0">
                <a:latin typeface="Arial"/>
                <a:cs typeface="Arial"/>
              </a:rPr>
              <a:t> surveyed: over 40,000.</a:t>
            </a:r>
          </a:p>
          <a:p>
            <a:pPr marL="184150" marR="5080" indent="-171450" algn="just">
              <a:lnSpc>
                <a:spcPct val="100000"/>
              </a:lnSpc>
              <a:spcBef>
                <a:spcPts val="100"/>
              </a:spcBef>
              <a:spcAft>
                <a:spcPts val="500"/>
              </a:spcAft>
              <a:buFont typeface="Arial" panose="020B0604020202020204" pitchFamily="34" charset="0"/>
              <a:buChar char="•"/>
            </a:pPr>
            <a:r>
              <a:rPr lang="en-GB" sz="1400" b="1" noProof="0" dirty="0">
                <a:latin typeface="Arial"/>
                <a:cs typeface="Arial"/>
              </a:rPr>
              <a:t>Business size</a:t>
            </a:r>
            <a:r>
              <a:rPr lang="en-GB" sz="1400" noProof="0" dirty="0">
                <a:latin typeface="Arial"/>
                <a:cs typeface="Arial"/>
              </a:rPr>
              <a:t>: from 5 employees on.</a:t>
            </a:r>
          </a:p>
          <a:p>
            <a:pPr marL="184150" marR="5080" indent="-171450" algn="just">
              <a:lnSpc>
                <a:spcPct val="100000"/>
              </a:lnSpc>
              <a:spcBef>
                <a:spcPts val="100"/>
              </a:spcBef>
              <a:spcAft>
                <a:spcPts val="500"/>
              </a:spcAft>
              <a:buFont typeface="Arial" panose="020B0604020202020204" pitchFamily="34" charset="0"/>
              <a:buChar char="•"/>
            </a:pPr>
            <a:r>
              <a:rPr lang="en-GB" sz="1400" b="1" noProof="0" dirty="0">
                <a:latin typeface="Arial"/>
                <a:cs typeface="Arial"/>
              </a:rPr>
              <a:t>Activity sector</a:t>
            </a:r>
            <a:r>
              <a:rPr lang="en-GB" sz="1400" noProof="0" dirty="0">
                <a:latin typeface="Arial"/>
                <a:cs typeface="Arial"/>
              </a:rPr>
              <a:t>: all public and private, including agriculture. </a:t>
            </a:r>
          </a:p>
          <a:p>
            <a:pPr marL="184150" marR="5080" indent="-171450" algn="just">
              <a:lnSpc>
                <a:spcPct val="100000"/>
              </a:lnSpc>
              <a:spcBef>
                <a:spcPts val="100"/>
              </a:spcBef>
              <a:spcAft>
                <a:spcPts val="500"/>
              </a:spcAft>
              <a:buFont typeface="Arial" panose="020B0604020202020204" pitchFamily="34" charset="0"/>
              <a:buChar char="•"/>
            </a:pPr>
            <a:r>
              <a:rPr lang="en-GB" sz="1400" b="1" noProof="0" dirty="0">
                <a:latin typeface="Arial"/>
                <a:cs typeface="Arial"/>
              </a:rPr>
              <a:t>Respondent</a:t>
            </a:r>
            <a:r>
              <a:rPr lang="en-GB" sz="1400" noProof="0" dirty="0">
                <a:latin typeface="Arial"/>
                <a:cs typeface="Arial"/>
              </a:rPr>
              <a:t>: person </a:t>
            </a:r>
            <a:r>
              <a:rPr lang="en-GB" sz="1400" i="1" noProof="0" dirty="0">
                <a:latin typeface="Arial"/>
                <a:cs typeface="Arial"/>
              </a:rPr>
              <a:t>‘who knows best about safety and health in their establishment’</a:t>
            </a:r>
          </a:p>
          <a:p>
            <a:pPr marL="184150" marR="5080" indent="-171450" algn="just">
              <a:lnSpc>
                <a:spcPct val="100000"/>
              </a:lnSpc>
              <a:spcBef>
                <a:spcPts val="100"/>
              </a:spcBef>
              <a:spcAft>
                <a:spcPts val="500"/>
              </a:spcAft>
              <a:buFont typeface="Arial" panose="020B0604020202020204" pitchFamily="34" charset="0"/>
              <a:buChar char="•"/>
            </a:pPr>
            <a:r>
              <a:rPr lang="en-GB" sz="1400" b="1" noProof="0" dirty="0">
                <a:latin typeface="Arial"/>
                <a:cs typeface="Arial"/>
              </a:rPr>
              <a:t>Topics</a:t>
            </a:r>
            <a:r>
              <a:rPr lang="en-GB" sz="1400" noProof="0" dirty="0">
                <a:latin typeface="Arial"/>
                <a:cs typeface="Arial"/>
              </a:rPr>
              <a:t>: OSH management, psychosocial risks, worker representation, drivers and barriers to OSH </a:t>
            </a:r>
          </a:p>
          <a:p>
            <a:pPr marL="184150" marR="5080" indent="-171450" algn="just">
              <a:lnSpc>
                <a:spcPct val="100000"/>
              </a:lnSpc>
              <a:spcBef>
                <a:spcPts val="100"/>
              </a:spcBef>
              <a:spcAft>
                <a:spcPts val="500"/>
              </a:spcAft>
              <a:buFont typeface="Arial" panose="020B0604020202020204" pitchFamily="34" charset="0"/>
              <a:buChar char="•"/>
            </a:pPr>
            <a:r>
              <a:rPr lang="en-GB" sz="1400" b="1" u="sng" noProof="0" dirty="0">
                <a:latin typeface="Arial"/>
                <a:cs typeface="Arial"/>
              </a:rPr>
              <a:t>Comparability</a:t>
            </a:r>
            <a:r>
              <a:rPr lang="en-GB" sz="1400" noProof="0" dirty="0">
                <a:latin typeface="Arial"/>
                <a:cs typeface="Arial"/>
              </a:rPr>
              <a:t> between ESENER 2014, 2019 and 2024!</a:t>
            </a:r>
          </a:p>
        </p:txBody>
      </p:sp>
      <p:sp>
        <p:nvSpPr>
          <p:cNvPr id="8" name="Titolo 1">
            <a:extLst>
              <a:ext uri="{FF2B5EF4-FFF2-40B4-BE49-F238E27FC236}">
                <a16:creationId xmlns:a16="http://schemas.microsoft.com/office/drawing/2014/main" id="{0C3AE7BF-FED0-0DF3-B1E1-3EE5ED689F33}"/>
              </a:ext>
            </a:extLst>
          </p:cNvPr>
          <p:cNvSpPr txBox="1">
            <a:spLocks/>
          </p:cNvSpPr>
          <p:nvPr/>
        </p:nvSpPr>
        <p:spPr>
          <a:xfrm>
            <a:off x="450001" y="135000"/>
            <a:ext cx="8010431" cy="367200"/>
          </a:xfrm>
          <a:prstGeom prst="rect">
            <a:avLst/>
          </a:prstGeom>
        </p:spPr>
        <p:txBody>
          <a:bodyPr vert="horz" lIns="91440" tIns="45720" rIns="91440" bIns="45720" rtlCol="0" anchor="ctr">
            <a:noAutofit/>
          </a:bodyPr>
          <a:lstStyle>
            <a:lvl1pPr algn="l" defTabSz="342900" rtl="0" eaLnBrk="1" latinLnBrk="0" hangingPunct="1">
              <a:spcBef>
                <a:spcPct val="0"/>
              </a:spcBef>
              <a:buNone/>
              <a:defRPr sz="180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pc="-10" noProof="0" dirty="0"/>
              <a:t>European Survey of Enterprises on New and Emerging Risks (ESENER)</a:t>
            </a:r>
          </a:p>
          <a:p>
            <a:r>
              <a:rPr lang="en-GB" sz="1600" spc="-10" noProof="0" dirty="0">
                <a:hlinkClick r:id="rId3"/>
              </a:rPr>
              <a:t>www.esener.eu</a:t>
            </a:r>
            <a:r>
              <a:rPr lang="en-GB" sz="1600" spc="-10" noProof="0" dirty="0"/>
              <a:t> </a:t>
            </a:r>
            <a:endParaRPr lang="en-GB" sz="1600" noProof="0" dirty="0"/>
          </a:p>
        </p:txBody>
      </p:sp>
      <p:sp>
        <p:nvSpPr>
          <p:cNvPr id="7" name="Titolo 1">
            <a:extLst>
              <a:ext uri="{FF2B5EF4-FFF2-40B4-BE49-F238E27FC236}">
                <a16:creationId xmlns:a16="http://schemas.microsoft.com/office/drawing/2014/main" id="{E621EC1C-88E8-7EDF-CC76-C0750BD938A4}"/>
              </a:ext>
            </a:extLst>
          </p:cNvPr>
          <p:cNvSpPr txBox="1">
            <a:spLocks/>
          </p:cNvSpPr>
          <p:nvPr/>
        </p:nvSpPr>
        <p:spPr>
          <a:xfrm>
            <a:off x="450001" y="764590"/>
            <a:ext cx="7866415" cy="367200"/>
          </a:xfrm>
          <a:prstGeom prst="rect">
            <a:avLst/>
          </a:prstGeom>
        </p:spPr>
        <p:txBody>
          <a:bodyPr vert="horz" lIns="91440" tIns="45720" rIns="91440" bIns="45720" rtlCol="0" anchor="ctr">
            <a:noAutofit/>
          </a:bodyPr>
          <a:lstStyle>
            <a:lvl1pPr algn="l" defTabSz="342900" rtl="0" eaLnBrk="1" latinLnBrk="0" hangingPunct="1">
              <a:spcBef>
                <a:spcPct val="0"/>
              </a:spcBef>
              <a:buNone/>
              <a:defRPr sz="180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1500" i="1" spc="-10" noProof="0" dirty="0">
                <a:solidFill>
                  <a:schemeClr val="tx1"/>
                </a:solidFill>
              </a:rPr>
              <a:t>How are European workplaces managing occupational safety and health (OSH)?</a:t>
            </a:r>
            <a:endParaRPr lang="en-GB" sz="1500" i="1" noProof="0" dirty="0">
              <a:solidFill>
                <a:schemeClr val="tx1"/>
              </a:solidFill>
            </a:endParaRPr>
          </a:p>
        </p:txBody>
      </p:sp>
      <p:pic>
        <p:nvPicPr>
          <p:cNvPr id="2" name="Picture 1" descr="A graph of different colored bars&#10;&#10;Description automatically generated with medium confidence">
            <a:extLst>
              <a:ext uri="{FF2B5EF4-FFF2-40B4-BE49-F238E27FC236}">
                <a16:creationId xmlns:a16="http://schemas.microsoft.com/office/drawing/2014/main" id="{E3090CC4-F764-0A28-CBEE-D27607B9F3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85115" y="1352612"/>
            <a:ext cx="2289809" cy="1435162"/>
          </a:xfrm>
          <a:prstGeom prst="rect">
            <a:avLst/>
          </a:prstGeom>
        </p:spPr>
      </p:pic>
      <p:pic>
        <p:nvPicPr>
          <p:cNvPr id="6" name="Immagine 4">
            <a:extLst>
              <a:ext uri="{FF2B5EF4-FFF2-40B4-BE49-F238E27FC236}">
                <a16:creationId xmlns:a16="http://schemas.microsoft.com/office/drawing/2014/main" id="{1891CEF3-9E0F-225C-3B99-5719F74273B3}"/>
              </a:ext>
            </a:extLst>
          </p:cNvPr>
          <p:cNvPicPr>
            <a:picLocks noChangeAspect="1"/>
          </p:cNvPicPr>
          <p:nvPr/>
        </p:nvPicPr>
        <p:blipFill>
          <a:blip r:embed="rId5" cstate="print">
            <a:alphaModFix amt="20000"/>
            <a:duotone>
              <a:prstClr val="black"/>
              <a:srgbClr val="449FA2">
                <a:tint val="45000"/>
                <a:satMod val="400000"/>
              </a:srgbClr>
            </a:duotone>
            <a:extLst>
              <a:ext uri="{28A0092B-C50C-407E-A947-70E740481C1C}">
                <a14:useLocalDpi xmlns:a14="http://schemas.microsoft.com/office/drawing/2010/main" val="0"/>
              </a:ext>
            </a:extLst>
          </a:blip>
          <a:stretch>
            <a:fillRect/>
          </a:stretch>
        </p:blipFill>
        <p:spPr>
          <a:xfrm>
            <a:off x="593498" y="937343"/>
            <a:ext cx="7272610" cy="3863506"/>
          </a:xfrm>
          <a:prstGeom prst="rect">
            <a:avLst/>
          </a:prstGeom>
          <a:effectLst>
            <a:softEdge rad="0"/>
          </a:effectLst>
        </p:spPr>
      </p:pic>
    </p:spTree>
    <p:extLst>
      <p:ext uri="{BB962C8B-B14F-4D97-AF65-F5344CB8AC3E}">
        <p14:creationId xmlns:p14="http://schemas.microsoft.com/office/powerpoint/2010/main" val="40679056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C21E08-4B38-D659-90F6-657B1AB6BC25}"/>
            </a:ext>
          </a:extLst>
        </p:cNvPr>
        <p:cNvGrpSpPr/>
        <p:nvPr/>
      </p:nvGrpSpPr>
      <p:grpSpPr>
        <a:xfrm>
          <a:off x="0" y="0"/>
          <a:ext cx="0" cy="0"/>
          <a:chOff x="0" y="0"/>
          <a:chExt cx="0" cy="0"/>
        </a:xfrm>
      </p:grpSpPr>
      <p:sp>
        <p:nvSpPr>
          <p:cNvPr id="54" name="object 4">
            <a:extLst>
              <a:ext uri="{FF2B5EF4-FFF2-40B4-BE49-F238E27FC236}">
                <a16:creationId xmlns:a16="http://schemas.microsoft.com/office/drawing/2014/main" id="{E02059A1-866A-9188-6DDF-ABF2DADFEA29}"/>
              </a:ext>
            </a:extLst>
          </p:cNvPr>
          <p:cNvSpPr txBox="1"/>
          <p:nvPr/>
        </p:nvSpPr>
        <p:spPr>
          <a:xfrm>
            <a:off x="511604" y="1222024"/>
            <a:ext cx="3642885" cy="948978"/>
          </a:xfrm>
          <a:prstGeom prst="rect">
            <a:avLst/>
          </a:prstGeom>
        </p:spPr>
        <p:txBody>
          <a:bodyPr vert="horz" wrap="square" lIns="0" tIns="12700" rIns="0" bIns="0" rtlCol="0">
            <a:spAutoFit/>
          </a:bodyPr>
          <a:lstStyle/>
          <a:p>
            <a:pPr marL="12700" marR="5080">
              <a:lnSpc>
                <a:spcPct val="100000"/>
              </a:lnSpc>
              <a:spcBef>
                <a:spcPts val="100"/>
              </a:spcBef>
            </a:pPr>
            <a:r>
              <a:rPr lang="en-GB" sz="1000" noProof="0" dirty="0">
                <a:latin typeface="Arial"/>
                <a:cs typeface="Arial"/>
              </a:rPr>
              <a:t>There are varied</a:t>
            </a:r>
            <a:r>
              <a:rPr lang="en-GB" sz="1000" spc="130" noProof="0" dirty="0">
                <a:latin typeface="Arial"/>
                <a:cs typeface="Arial"/>
              </a:rPr>
              <a:t> </a:t>
            </a:r>
            <a:r>
              <a:rPr lang="en-GB" sz="1000" noProof="0" dirty="0">
                <a:latin typeface="Arial"/>
                <a:cs typeface="Arial"/>
              </a:rPr>
              <a:t>practices</a:t>
            </a:r>
            <a:r>
              <a:rPr lang="en-GB" sz="1000" spc="135" noProof="0" dirty="0">
                <a:latin typeface="Arial"/>
                <a:cs typeface="Arial"/>
              </a:rPr>
              <a:t> </a:t>
            </a:r>
            <a:r>
              <a:rPr lang="en-GB" sz="1000" noProof="0" dirty="0">
                <a:latin typeface="Arial"/>
                <a:cs typeface="Arial"/>
              </a:rPr>
              <a:t>in</a:t>
            </a:r>
            <a:r>
              <a:rPr lang="en-GB" sz="1000" spc="135" noProof="0" dirty="0">
                <a:latin typeface="Arial"/>
                <a:cs typeface="Arial"/>
              </a:rPr>
              <a:t> </a:t>
            </a:r>
            <a:r>
              <a:rPr lang="en-GB" sz="1000" noProof="0" dirty="0">
                <a:latin typeface="Arial"/>
                <a:cs typeface="Arial"/>
              </a:rPr>
              <a:t>selecting</a:t>
            </a:r>
            <a:r>
              <a:rPr lang="en-GB" sz="1000" spc="135" noProof="0" dirty="0">
                <a:latin typeface="Arial"/>
                <a:cs typeface="Arial"/>
              </a:rPr>
              <a:t> </a:t>
            </a:r>
            <a:r>
              <a:rPr lang="en-GB" sz="1000" noProof="0" dirty="0">
                <a:latin typeface="Arial"/>
                <a:cs typeface="Arial"/>
              </a:rPr>
              <a:t>health</a:t>
            </a:r>
            <a:r>
              <a:rPr lang="en-GB" sz="1000" spc="130" noProof="0" dirty="0">
                <a:latin typeface="Arial"/>
                <a:cs typeface="Arial"/>
              </a:rPr>
              <a:t> </a:t>
            </a:r>
            <a:r>
              <a:rPr lang="en-GB" sz="1000" noProof="0" dirty="0">
                <a:latin typeface="Arial"/>
                <a:cs typeface="Arial"/>
              </a:rPr>
              <a:t>and</a:t>
            </a:r>
            <a:r>
              <a:rPr lang="en-GB" sz="1000" spc="135" noProof="0" dirty="0">
                <a:latin typeface="Arial"/>
                <a:cs typeface="Arial"/>
              </a:rPr>
              <a:t> </a:t>
            </a:r>
            <a:r>
              <a:rPr lang="en-GB" sz="1000" noProof="0" dirty="0">
                <a:latin typeface="Arial"/>
                <a:cs typeface="Arial"/>
              </a:rPr>
              <a:t>safety</a:t>
            </a:r>
            <a:r>
              <a:rPr lang="en-GB" sz="1000" spc="135" noProof="0" dirty="0">
                <a:latin typeface="Arial"/>
                <a:cs typeface="Arial"/>
              </a:rPr>
              <a:t> </a:t>
            </a:r>
            <a:r>
              <a:rPr lang="en-GB" sz="1000" noProof="0" dirty="0">
                <a:latin typeface="Arial"/>
                <a:cs typeface="Arial"/>
              </a:rPr>
              <a:t>representatives:</a:t>
            </a:r>
            <a:r>
              <a:rPr lang="en-GB" sz="1000" spc="135" noProof="0" dirty="0">
                <a:latin typeface="Arial"/>
                <a:cs typeface="Arial"/>
              </a:rPr>
              <a:t> </a:t>
            </a:r>
            <a:r>
              <a:rPr lang="en-GB" sz="1000" noProof="0" dirty="0">
                <a:latin typeface="Arial"/>
                <a:cs typeface="Arial"/>
              </a:rPr>
              <a:t>in</a:t>
            </a:r>
            <a:r>
              <a:rPr lang="en-GB" sz="1000" spc="130" noProof="0" dirty="0">
                <a:latin typeface="Arial"/>
                <a:cs typeface="Arial"/>
              </a:rPr>
              <a:t> </a:t>
            </a:r>
            <a:r>
              <a:rPr lang="en-GB" sz="1000" noProof="0" dirty="0">
                <a:latin typeface="Arial"/>
                <a:cs typeface="Arial"/>
              </a:rPr>
              <a:t>some</a:t>
            </a:r>
            <a:r>
              <a:rPr lang="en-GB" sz="1000" spc="135" noProof="0" dirty="0">
                <a:latin typeface="Arial"/>
                <a:cs typeface="Arial"/>
              </a:rPr>
              <a:t> </a:t>
            </a:r>
            <a:r>
              <a:rPr lang="en-GB" sz="1000" noProof="0" dirty="0">
                <a:latin typeface="Arial"/>
                <a:cs typeface="Arial"/>
              </a:rPr>
              <a:t>countries,</a:t>
            </a:r>
            <a:r>
              <a:rPr lang="en-GB" sz="1000" spc="135" noProof="0" dirty="0">
                <a:latin typeface="Arial"/>
                <a:cs typeface="Arial"/>
              </a:rPr>
              <a:t> </a:t>
            </a:r>
            <a:r>
              <a:rPr lang="en-GB" sz="1000" noProof="0" dirty="0">
                <a:latin typeface="Arial"/>
                <a:cs typeface="Arial"/>
              </a:rPr>
              <a:t>it is mostly </a:t>
            </a:r>
            <a:r>
              <a:rPr lang="en-GB" sz="1000" spc="-10" noProof="0" dirty="0">
                <a:latin typeface="Arial"/>
                <a:cs typeface="Arial"/>
              </a:rPr>
              <a:t>employers </a:t>
            </a:r>
            <a:r>
              <a:rPr lang="en-GB" sz="1000" spc="-10" dirty="0">
                <a:latin typeface="Arial"/>
                <a:cs typeface="Arial"/>
              </a:rPr>
              <a:t>select</a:t>
            </a:r>
            <a:r>
              <a:rPr lang="en-GB" sz="1000" noProof="0" dirty="0" err="1">
                <a:latin typeface="Arial"/>
                <a:cs typeface="Arial"/>
              </a:rPr>
              <a:t>ing</a:t>
            </a:r>
            <a:r>
              <a:rPr lang="en-GB" sz="1000" spc="-10" noProof="0" dirty="0">
                <a:latin typeface="Arial"/>
                <a:cs typeface="Arial"/>
              </a:rPr>
              <a:t> </a:t>
            </a:r>
            <a:r>
              <a:rPr lang="en-GB" sz="1000" noProof="0" dirty="0">
                <a:latin typeface="Arial"/>
                <a:cs typeface="Arial"/>
              </a:rPr>
              <a:t>them,</a:t>
            </a:r>
            <a:r>
              <a:rPr lang="en-GB" sz="1000" spc="-5" noProof="0" dirty="0">
                <a:latin typeface="Arial"/>
                <a:cs typeface="Arial"/>
              </a:rPr>
              <a:t> </a:t>
            </a:r>
            <a:r>
              <a:rPr lang="en-GB" sz="1000" noProof="0" dirty="0">
                <a:latin typeface="Arial"/>
                <a:cs typeface="Arial"/>
              </a:rPr>
              <a:t>while</a:t>
            </a:r>
            <a:r>
              <a:rPr lang="en-GB" sz="1000" spc="-5" noProof="0" dirty="0">
                <a:latin typeface="Arial"/>
                <a:cs typeface="Arial"/>
              </a:rPr>
              <a:t> </a:t>
            </a:r>
            <a:r>
              <a:rPr lang="en-GB" sz="1000" noProof="0" dirty="0">
                <a:latin typeface="Arial"/>
                <a:cs typeface="Arial"/>
              </a:rPr>
              <a:t>in</a:t>
            </a:r>
            <a:r>
              <a:rPr lang="en-GB" sz="1000" spc="-5" noProof="0" dirty="0">
                <a:latin typeface="Arial"/>
                <a:cs typeface="Arial"/>
              </a:rPr>
              <a:t> </a:t>
            </a:r>
            <a:r>
              <a:rPr lang="en-GB" sz="1000" noProof="0" dirty="0">
                <a:latin typeface="Arial"/>
                <a:cs typeface="Arial"/>
              </a:rPr>
              <a:t>others,</a:t>
            </a:r>
            <a:r>
              <a:rPr lang="en-GB" sz="1000" spc="-10" noProof="0" dirty="0">
                <a:latin typeface="Arial"/>
                <a:cs typeface="Arial"/>
              </a:rPr>
              <a:t> </a:t>
            </a:r>
            <a:r>
              <a:rPr lang="en-GB" sz="1000" noProof="0" dirty="0">
                <a:latin typeface="Arial"/>
                <a:cs typeface="Arial"/>
              </a:rPr>
              <a:t>employees</a:t>
            </a:r>
            <a:r>
              <a:rPr lang="en-GB" sz="1000" spc="-5" noProof="0" dirty="0">
                <a:latin typeface="Arial"/>
                <a:cs typeface="Arial"/>
              </a:rPr>
              <a:t> </a:t>
            </a:r>
            <a:r>
              <a:rPr lang="en-GB" sz="1000" noProof="0" dirty="0">
                <a:latin typeface="Arial"/>
                <a:cs typeface="Arial"/>
              </a:rPr>
              <a:t>elect</a:t>
            </a:r>
            <a:r>
              <a:rPr lang="en-GB" sz="1000" spc="-5" noProof="0" dirty="0">
                <a:latin typeface="Arial"/>
                <a:cs typeface="Arial"/>
              </a:rPr>
              <a:t> </a:t>
            </a:r>
            <a:r>
              <a:rPr lang="en-GB" sz="1000" noProof="0" dirty="0">
                <a:latin typeface="Arial"/>
                <a:cs typeface="Arial"/>
              </a:rPr>
              <a:t>their</a:t>
            </a:r>
            <a:r>
              <a:rPr lang="en-GB" sz="1000" spc="-5" noProof="0" dirty="0">
                <a:latin typeface="Arial"/>
                <a:cs typeface="Arial"/>
              </a:rPr>
              <a:t> </a:t>
            </a:r>
            <a:r>
              <a:rPr lang="en-GB" sz="1000" spc="-20" noProof="0" dirty="0">
                <a:latin typeface="Arial"/>
                <a:cs typeface="Arial"/>
              </a:rPr>
              <a:t>own. </a:t>
            </a:r>
          </a:p>
          <a:p>
            <a:pPr marL="12700" marR="5080">
              <a:lnSpc>
                <a:spcPct val="100000"/>
              </a:lnSpc>
              <a:spcBef>
                <a:spcPts val="100"/>
              </a:spcBef>
            </a:pPr>
            <a:r>
              <a:rPr lang="en-GB" sz="1000" spc="-20" noProof="0" dirty="0">
                <a:latin typeface="Arial"/>
                <a:cs typeface="Arial"/>
              </a:rPr>
              <a:t>The map shows the latter -  the percentage share of workplaces where health and safety representatives are elected by employees:  38% in the EU-27.  </a:t>
            </a:r>
            <a:endParaRPr lang="en-GB" sz="1000" noProof="0" dirty="0">
              <a:latin typeface="Arial"/>
              <a:cs typeface="Arial"/>
            </a:endParaRPr>
          </a:p>
        </p:txBody>
      </p:sp>
      <p:sp>
        <p:nvSpPr>
          <p:cNvPr id="103" name="Titolo 1">
            <a:extLst>
              <a:ext uri="{FF2B5EF4-FFF2-40B4-BE49-F238E27FC236}">
                <a16:creationId xmlns:a16="http://schemas.microsoft.com/office/drawing/2014/main" id="{ABC327E7-39FB-1476-D491-9C019B7058AB}"/>
              </a:ext>
            </a:extLst>
          </p:cNvPr>
          <p:cNvSpPr txBox="1">
            <a:spLocks/>
          </p:cNvSpPr>
          <p:nvPr/>
        </p:nvSpPr>
        <p:spPr>
          <a:xfrm>
            <a:off x="450001" y="135000"/>
            <a:ext cx="7559873" cy="367200"/>
          </a:xfrm>
          <a:prstGeom prst="rect">
            <a:avLst/>
          </a:prstGeom>
        </p:spPr>
        <p:txBody>
          <a:bodyPr vert="horz" lIns="91440" tIns="45720" rIns="91440" bIns="45720" rtlCol="0" anchor="ctr">
            <a:noAutofit/>
          </a:bodyPr>
          <a:lstStyle>
            <a:lvl1pPr algn="l" defTabSz="342900" rtl="0" eaLnBrk="1" latinLnBrk="0" hangingPunct="1">
              <a:spcBef>
                <a:spcPct val="0"/>
              </a:spcBef>
              <a:buNone/>
              <a:defRPr sz="180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pc="-10" noProof="0" dirty="0"/>
              <a:t>Health</a:t>
            </a:r>
            <a:r>
              <a:rPr lang="en-GB" spc="-60" noProof="0" dirty="0"/>
              <a:t> </a:t>
            </a:r>
            <a:r>
              <a:rPr lang="en-GB" noProof="0" dirty="0"/>
              <a:t>and</a:t>
            </a:r>
            <a:r>
              <a:rPr lang="en-GB" spc="-60" noProof="0" dirty="0"/>
              <a:t> </a:t>
            </a:r>
            <a:r>
              <a:rPr lang="en-GB" spc="-20" noProof="0" dirty="0"/>
              <a:t>safety</a:t>
            </a:r>
            <a:r>
              <a:rPr lang="en-GB" spc="-55" noProof="0" dirty="0"/>
              <a:t> </a:t>
            </a:r>
            <a:r>
              <a:rPr lang="en-GB" spc="-10" noProof="0" dirty="0"/>
              <a:t>reps</a:t>
            </a:r>
            <a:r>
              <a:rPr lang="en-GB" spc="-60" noProof="0" dirty="0"/>
              <a:t> elected by employees</a:t>
            </a:r>
            <a:r>
              <a:rPr lang="en-GB" spc="-10" noProof="0" dirty="0"/>
              <a:t>, by country </a:t>
            </a:r>
            <a:br>
              <a:rPr lang="en-GB" spc="-10" noProof="0" dirty="0"/>
            </a:br>
            <a:r>
              <a:rPr lang="en-GB" sz="1600" spc="-10" dirty="0"/>
              <a:t>% share of</a:t>
            </a:r>
            <a:r>
              <a:rPr lang="en-GB" sz="1600" spc="-10" noProof="0" dirty="0"/>
              <a:t> workplaces (2024)</a:t>
            </a:r>
            <a:endParaRPr lang="en-GB" sz="1600" noProof="0" dirty="0"/>
          </a:p>
        </p:txBody>
      </p:sp>
      <p:grpSp>
        <p:nvGrpSpPr>
          <p:cNvPr id="458" name="Gruppo 457">
            <a:extLst>
              <a:ext uri="{FF2B5EF4-FFF2-40B4-BE49-F238E27FC236}">
                <a16:creationId xmlns:a16="http://schemas.microsoft.com/office/drawing/2014/main" id="{FD1114F7-AAB3-6EBB-0284-FB4AD8BCFD75}"/>
              </a:ext>
            </a:extLst>
          </p:cNvPr>
          <p:cNvGrpSpPr/>
          <p:nvPr/>
        </p:nvGrpSpPr>
        <p:grpSpPr>
          <a:xfrm>
            <a:off x="4572000" y="683183"/>
            <a:ext cx="4060849" cy="4200370"/>
            <a:chOff x="4572000" y="683183"/>
            <a:chExt cx="4060849" cy="4200370"/>
          </a:xfrm>
        </p:grpSpPr>
        <p:sp>
          <p:nvSpPr>
            <p:cNvPr id="13" name="object 57">
              <a:extLst>
                <a:ext uri="{FF2B5EF4-FFF2-40B4-BE49-F238E27FC236}">
                  <a16:creationId xmlns:a16="http://schemas.microsoft.com/office/drawing/2014/main" id="{9FF4FDD8-76A2-F87C-A8F7-2EA5924BD6CD}"/>
                </a:ext>
              </a:extLst>
            </p:cNvPr>
            <p:cNvSpPr/>
            <p:nvPr/>
          </p:nvSpPr>
          <p:spPr>
            <a:xfrm>
              <a:off x="7732042" y="4567063"/>
              <a:ext cx="3780" cy="4410"/>
            </a:xfrm>
            <a:custGeom>
              <a:avLst/>
              <a:gdLst/>
              <a:ahLst/>
              <a:cxnLst/>
              <a:rect l="l" t="t" r="r" b="b"/>
              <a:pathLst>
                <a:path w="3809" h="4445">
                  <a:moveTo>
                    <a:pt x="0" y="4114"/>
                  </a:moveTo>
                  <a:lnTo>
                    <a:pt x="3200" y="0"/>
                  </a:lnTo>
                  <a:lnTo>
                    <a:pt x="0" y="4114"/>
                  </a:lnTo>
                </a:path>
              </a:pathLst>
            </a:custGeom>
            <a:ln w="3352">
              <a:solidFill>
                <a:srgbClr val="FFFFFF"/>
              </a:solidFill>
            </a:ln>
          </p:spPr>
          <p:txBody>
            <a:bodyPr wrap="square" lIns="0" tIns="0" rIns="0" bIns="0" rtlCol="0"/>
            <a:lstStyle/>
            <a:p>
              <a:endParaRPr lang="en-GB" noProof="0" dirty="0"/>
            </a:p>
          </p:txBody>
        </p:sp>
        <p:pic>
          <p:nvPicPr>
            <p:cNvPr id="14" name="object 59">
              <a:extLst>
                <a:ext uri="{FF2B5EF4-FFF2-40B4-BE49-F238E27FC236}">
                  <a16:creationId xmlns:a16="http://schemas.microsoft.com/office/drawing/2014/main" id="{044C4382-BB52-64BB-3416-69F586CF4290}"/>
                </a:ext>
              </a:extLst>
            </p:cNvPr>
            <p:cNvPicPr/>
            <p:nvPr/>
          </p:nvPicPr>
          <p:blipFill>
            <a:blip r:embed="rId2" cstate="print">
              <a:extLst>
                <a:ext uri="{28A0092B-C50C-407E-A947-70E740481C1C}">
                  <a14:useLocalDpi xmlns:a14="http://schemas.microsoft.com/office/drawing/2010/main" val="0"/>
                </a:ext>
              </a:extLst>
            </a:blip>
            <a:srcRect l="28120" t="4937" r="-669" b="16034"/>
            <a:stretch/>
          </p:blipFill>
          <p:spPr>
            <a:xfrm>
              <a:off x="4995246" y="683183"/>
              <a:ext cx="3625200" cy="3708000"/>
            </a:xfrm>
            <a:prstGeom prst="rect">
              <a:avLst/>
            </a:prstGeom>
          </p:spPr>
        </p:pic>
        <p:sp>
          <p:nvSpPr>
            <p:cNvPr id="86" name="object 36">
              <a:extLst>
                <a:ext uri="{FF2B5EF4-FFF2-40B4-BE49-F238E27FC236}">
                  <a16:creationId xmlns:a16="http://schemas.microsoft.com/office/drawing/2014/main" id="{2415488B-1561-9809-B224-E30D3EA75D8D}"/>
                </a:ext>
              </a:extLst>
            </p:cNvPr>
            <p:cNvSpPr txBox="1"/>
            <p:nvPr/>
          </p:nvSpPr>
          <p:spPr>
            <a:xfrm>
              <a:off x="6229434" y="2798172"/>
              <a:ext cx="110489" cy="116839"/>
            </a:xfrm>
            <a:prstGeom prst="rect">
              <a:avLst/>
            </a:prstGeom>
          </p:spPr>
          <p:txBody>
            <a:bodyPr vert="horz" wrap="square" lIns="0" tIns="12700" rIns="0" bIns="0" rtlCol="0">
              <a:spAutoFit/>
            </a:bodyPr>
            <a:lstStyle/>
            <a:p>
              <a:pPr marL="12700">
                <a:lnSpc>
                  <a:spcPct val="100000"/>
                </a:lnSpc>
                <a:spcBef>
                  <a:spcPts val="100"/>
                </a:spcBef>
              </a:pPr>
              <a:r>
                <a:rPr lang="en-GB" sz="600" b="1" spc="-25" noProof="0" dirty="0">
                  <a:solidFill>
                    <a:srgbClr val="FFFFFF"/>
                  </a:solidFill>
                  <a:latin typeface="Arial"/>
                  <a:cs typeface="Arial"/>
                </a:rPr>
                <a:t>12</a:t>
              </a:r>
              <a:endParaRPr lang="en-GB" sz="600" noProof="0" dirty="0">
                <a:latin typeface="Arial"/>
                <a:cs typeface="Arial"/>
              </a:endParaRPr>
            </a:p>
          </p:txBody>
        </p:sp>
        <p:grpSp>
          <p:nvGrpSpPr>
            <p:cNvPr id="3" name="Gruppo 2">
              <a:extLst>
                <a:ext uri="{FF2B5EF4-FFF2-40B4-BE49-F238E27FC236}">
                  <a16:creationId xmlns:a16="http://schemas.microsoft.com/office/drawing/2014/main" id="{D1ECC5AD-F897-61AF-35AB-464936AE7584}"/>
                </a:ext>
              </a:extLst>
            </p:cNvPr>
            <p:cNvGrpSpPr/>
            <p:nvPr/>
          </p:nvGrpSpPr>
          <p:grpSpPr>
            <a:xfrm>
              <a:off x="5226943" y="2479417"/>
              <a:ext cx="300956" cy="184666"/>
              <a:chOff x="4218260" y="2618381"/>
              <a:chExt cx="300956" cy="184666"/>
            </a:xfrm>
          </p:grpSpPr>
          <p:sp>
            <p:nvSpPr>
              <p:cNvPr id="5" name="Ovale 4">
                <a:extLst>
                  <a:ext uri="{FF2B5EF4-FFF2-40B4-BE49-F238E27FC236}">
                    <a16:creationId xmlns:a16="http://schemas.microsoft.com/office/drawing/2014/main" id="{21CF1DD8-D03C-0823-267F-6D01B4973561}"/>
                  </a:ext>
                </a:extLst>
              </p:cNvPr>
              <p:cNvSpPr/>
              <p:nvPr/>
            </p:nvSpPr>
            <p:spPr>
              <a:xfrm>
                <a:off x="4274950" y="2641493"/>
                <a:ext cx="142786" cy="142786"/>
              </a:xfrm>
              <a:prstGeom prst="ellipse">
                <a:avLst/>
              </a:prstGeom>
              <a:solidFill>
                <a:srgbClr val="AC005B"/>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sz="400" noProof="0" dirty="0"/>
              </a:p>
            </p:txBody>
          </p:sp>
          <p:sp>
            <p:nvSpPr>
              <p:cNvPr id="6" name="CasellaDiTesto 5">
                <a:extLst>
                  <a:ext uri="{FF2B5EF4-FFF2-40B4-BE49-F238E27FC236}">
                    <a16:creationId xmlns:a16="http://schemas.microsoft.com/office/drawing/2014/main" id="{F0081281-DA9B-4C7B-BCE3-780EA97EBE5F}"/>
                  </a:ext>
                </a:extLst>
              </p:cNvPr>
              <p:cNvSpPr txBox="1"/>
              <p:nvPr/>
            </p:nvSpPr>
            <p:spPr>
              <a:xfrm>
                <a:off x="4218260" y="2618381"/>
                <a:ext cx="300956" cy="184666"/>
              </a:xfrm>
              <a:prstGeom prst="rect">
                <a:avLst/>
              </a:prstGeom>
              <a:noFill/>
            </p:spPr>
            <p:txBody>
              <a:bodyPr wrap="square" rtlCol="0">
                <a:spAutoFit/>
              </a:bodyPr>
              <a:lstStyle/>
              <a:p>
                <a:r>
                  <a:rPr lang="en-GB" sz="600" noProof="0" dirty="0">
                    <a:solidFill>
                      <a:schemeClr val="bg1"/>
                    </a:solidFill>
                  </a:rPr>
                  <a:t>22</a:t>
                </a:r>
              </a:p>
            </p:txBody>
          </p:sp>
        </p:grpSp>
        <p:grpSp>
          <p:nvGrpSpPr>
            <p:cNvPr id="7" name="Gruppo 6">
              <a:extLst>
                <a:ext uri="{FF2B5EF4-FFF2-40B4-BE49-F238E27FC236}">
                  <a16:creationId xmlns:a16="http://schemas.microsoft.com/office/drawing/2014/main" id="{3E4E56F2-4C32-1B41-056F-E6845D1AACB7}"/>
                </a:ext>
              </a:extLst>
            </p:cNvPr>
            <p:cNvGrpSpPr/>
            <p:nvPr/>
          </p:nvGrpSpPr>
          <p:grpSpPr>
            <a:xfrm>
              <a:off x="6134200" y="2773416"/>
              <a:ext cx="300956" cy="184666"/>
              <a:chOff x="4218260" y="2618381"/>
              <a:chExt cx="300956" cy="184666"/>
            </a:xfrm>
          </p:grpSpPr>
          <p:sp>
            <p:nvSpPr>
              <p:cNvPr id="8" name="Ovale 7">
                <a:extLst>
                  <a:ext uri="{FF2B5EF4-FFF2-40B4-BE49-F238E27FC236}">
                    <a16:creationId xmlns:a16="http://schemas.microsoft.com/office/drawing/2014/main" id="{EE1DBD15-4EA6-16F4-1E8E-6113D2917226}"/>
                  </a:ext>
                </a:extLst>
              </p:cNvPr>
              <p:cNvSpPr/>
              <p:nvPr/>
            </p:nvSpPr>
            <p:spPr>
              <a:xfrm>
                <a:off x="4274950" y="2641493"/>
                <a:ext cx="142786" cy="142786"/>
              </a:xfrm>
              <a:prstGeom prst="ellipse">
                <a:avLst/>
              </a:prstGeom>
              <a:solidFill>
                <a:srgbClr val="AC005B"/>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sz="400" noProof="0" dirty="0"/>
              </a:p>
            </p:txBody>
          </p:sp>
          <p:sp>
            <p:nvSpPr>
              <p:cNvPr id="9" name="CasellaDiTesto 8">
                <a:extLst>
                  <a:ext uri="{FF2B5EF4-FFF2-40B4-BE49-F238E27FC236}">
                    <a16:creationId xmlns:a16="http://schemas.microsoft.com/office/drawing/2014/main" id="{C25D3BAC-2498-49F4-52B6-1F2DF822E405}"/>
                  </a:ext>
                </a:extLst>
              </p:cNvPr>
              <p:cNvSpPr txBox="1"/>
              <p:nvPr/>
            </p:nvSpPr>
            <p:spPr>
              <a:xfrm>
                <a:off x="4218260" y="2618381"/>
                <a:ext cx="300956" cy="184666"/>
              </a:xfrm>
              <a:prstGeom prst="rect">
                <a:avLst/>
              </a:prstGeom>
              <a:noFill/>
            </p:spPr>
            <p:txBody>
              <a:bodyPr wrap="square" rtlCol="0">
                <a:spAutoFit/>
              </a:bodyPr>
              <a:lstStyle/>
              <a:p>
                <a:r>
                  <a:rPr lang="en-GB" sz="600" noProof="0" dirty="0">
                    <a:solidFill>
                      <a:schemeClr val="bg1"/>
                    </a:solidFill>
                  </a:rPr>
                  <a:t>12</a:t>
                </a:r>
              </a:p>
            </p:txBody>
          </p:sp>
        </p:grpSp>
        <p:grpSp>
          <p:nvGrpSpPr>
            <p:cNvPr id="10" name="Gruppo 9">
              <a:extLst>
                <a:ext uri="{FF2B5EF4-FFF2-40B4-BE49-F238E27FC236}">
                  <a16:creationId xmlns:a16="http://schemas.microsoft.com/office/drawing/2014/main" id="{D70E08C7-21BA-87D6-7B43-A87379C9E312}"/>
                </a:ext>
              </a:extLst>
            </p:cNvPr>
            <p:cNvGrpSpPr/>
            <p:nvPr/>
          </p:nvGrpSpPr>
          <p:grpSpPr>
            <a:xfrm>
              <a:off x="6257138" y="2601950"/>
              <a:ext cx="1018062" cy="749762"/>
              <a:chOff x="3851549" y="2529615"/>
              <a:chExt cx="1018062" cy="749762"/>
            </a:xfrm>
          </p:grpSpPr>
          <p:sp>
            <p:nvSpPr>
              <p:cNvPr id="28" name="Ovale 27">
                <a:extLst>
                  <a:ext uri="{FF2B5EF4-FFF2-40B4-BE49-F238E27FC236}">
                    <a16:creationId xmlns:a16="http://schemas.microsoft.com/office/drawing/2014/main" id="{049AB091-1582-BB69-D32E-EAF7FB535095}"/>
                  </a:ext>
                </a:extLst>
              </p:cNvPr>
              <p:cNvSpPr/>
              <p:nvPr/>
            </p:nvSpPr>
            <p:spPr>
              <a:xfrm>
                <a:off x="4615913" y="3123799"/>
                <a:ext cx="142786" cy="142786"/>
              </a:xfrm>
              <a:prstGeom prst="ellipse">
                <a:avLst/>
              </a:prstGeom>
              <a:solidFill>
                <a:srgbClr val="AC005B"/>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sz="400" noProof="0" dirty="0"/>
              </a:p>
            </p:txBody>
          </p:sp>
          <p:sp>
            <p:nvSpPr>
              <p:cNvPr id="24" name="Ovale 23">
                <a:extLst>
                  <a:ext uri="{FF2B5EF4-FFF2-40B4-BE49-F238E27FC236}">
                    <a16:creationId xmlns:a16="http://schemas.microsoft.com/office/drawing/2014/main" id="{CBEB6691-27C5-2B7F-CD61-CB72B585737D}"/>
                  </a:ext>
                </a:extLst>
              </p:cNvPr>
              <p:cNvSpPr/>
              <p:nvPr/>
            </p:nvSpPr>
            <p:spPr>
              <a:xfrm>
                <a:off x="4093464" y="3041132"/>
                <a:ext cx="142786" cy="142786"/>
              </a:xfrm>
              <a:prstGeom prst="ellipse">
                <a:avLst/>
              </a:prstGeom>
              <a:solidFill>
                <a:srgbClr val="AC005B"/>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sz="400" noProof="0" dirty="0"/>
              </a:p>
            </p:txBody>
          </p:sp>
          <p:sp>
            <p:nvSpPr>
              <p:cNvPr id="11" name="Ovale 10">
                <a:extLst>
                  <a:ext uri="{FF2B5EF4-FFF2-40B4-BE49-F238E27FC236}">
                    <a16:creationId xmlns:a16="http://schemas.microsoft.com/office/drawing/2014/main" id="{316BFB48-5687-2A62-3E14-5C5DCBDBB855}"/>
                  </a:ext>
                </a:extLst>
              </p:cNvPr>
              <p:cNvSpPr/>
              <p:nvPr/>
            </p:nvSpPr>
            <p:spPr>
              <a:xfrm>
                <a:off x="4274950" y="2641493"/>
                <a:ext cx="142786" cy="142786"/>
              </a:xfrm>
              <a:prstGeom prst="ellipse">
                <a:avLst/>
              </a:prstGeom>
              <a:solidFill>
                <a:srgbClr val="AC005B"/>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sz="400" noProof="0" dirty="0"/>
              </a:p>
            </p:txBody>
          </p:sp>
          <p:sp>
            <p:nvSpPr>
              <p:cNvPr id="12" name="CasellaDiTesto 11">
                <a:extLst>
                  <a:ext uri="{FF2B5EF4-FFF2-40B4-BE49-F238E27FC236}">
                    <a16:creationId xmlns:a16="http://schemas.microsoft.com/office/drawing/2014/main" id="{AF495353-97B9-D7C5-47C2-CE99DCCC30C1}"/>
                  </a:ext>
                </a:extLst>
              </p:cNvPr>
              <p:cNvSpPr txBox="1"/>
              <p:nvPr/>
            </p:nvSpPr>
            <p:spPr>
              <a:xfrm>
                <a:off x="4206512" y="2618381"/>
                <a:ext cx="300956" cy="184666"/>
              </a:xfrm>
              <a:prstGeom prst="rect">
                <a:avLst/>
              </a:prstGeom>
              <a:noFill/>
            </p:spPr>
            <p:txBody>
              <a:bodyPr wrap="square" rtlCol="0">
                <a:spAutoFit/>
              </a:bodyPr>
              <a:lstStyle/>
              <a:p>
                <a:r>
                  <a:rPr lang="en-GB" sz="600" noProof="0" dirty="0">
                    <a:solidFill>
                      <a:schemeClr val="bg1"/>
                    </a:solidFill>
                  </a:rPr>
                  <a:t>15</a:t>
                </a:r>
              </a:p>
            </p:txBody>
          </p:sp>
          <p:sp>
            <p:nvSpPr>
              <p:cNvPr id="23" name="CasellaDiTesto 22">
                <a:extLst>
                  <a:ext uri="{FF2B5EF4-FFF2-40B4-BE49-F238E27FC236}">
                    <a16:creationId xmlns:a16="http://schemas.microsoft.com/office/drawing/2014/main" id="{602A18DC-1EA3-15EC-3536-0459E585635F}"/>
                  </a:ext>
                </a:extLst>
              </p:cNvPr>
              <p:cNvSpPr txBox="1"/>
              <p:nvPr/>
            </p:nvSpPr>
            <p:spPr>
              <a:xfrm>
                <a:off x="4027737" y="3018020"/>
                <a:ext cx="300956" cy="184666"/>
              </a:xfrm>
              <a:prstGeom prst="rect">
                <a:avLst/>
              </a:prstGeom>
              <a:noFill/>
            </p:spPr>
            <p:txBody>
              <a:bodyPr wrap="square" rtlCol="0">
                <a:spAutoFit/>
              </a:bodyPr>
              <a:lstStyle/>
              <a:p>
                <a:r>
                  <a:rPr lang="en-GB" sz="600" noProof="0" dirty="0">
                    <a:solidFill>
                      <a:schemeClr val="bg1"/>
                    </a:solidFill>
                  </a:rPr>
                  <a:t>12</a:t>
                </a:r>
              </a:p>
            </p:txBody>
          </p:sp>
          <p:sp>
            <p:nvSpPr>
              <p:cNvPr id="27" name="CasellaDiTesto 26">
                <a:extLst>
                  <a:ext uri="{FF2B5EF4-FFF2-40B4-BE49-F238E27FC236}">
                    <a16:creationId xmlns:a16="http://schemas.microsoft.com/office/drawing/2014/main" id="{82535D70-C133-F022-5246-8A20ACFDC2B1}"/>
                  </a:ext>
                </a:extLst>
              </p:cNvPr>
              <p:cNvSpPr txBox="1"/>
              <p:nvPr/>
            </p:nvSpPr>
            <p:spPr>
              <a:xfrm>
                <a:off x="4568655" y="3094711"/>
                <a:ext cx="300956" cy="184666"/>
              </a:xfrm>
              <a:prstGeom prst="rect">
                <a:avLst/>
              </a:prstGeom>
              <a:noFill/>
            </p:spPr>
            <p:txBody>
              <a:bodyPr wrap="square" rtlCol="0">
                <a:spAutoFit/>
              </a:bodyPr>
              <a:lstStyle/>
              <a:p>
                <a:r>
                  <a:rPr lang="en-GB" sz="600" noProof="0" dirty="0">
                    <a:solidFill>
                      <a:schemeClr val="bg1"/>
                    </a:solidFill>
                  </a:rPr>
                  <a:t>46</a:t>
                </a:r>
              </a:p>
            </p:txBody>
          </p:sp>
          <p:sp>
            <p:nvSpPr>
              <p:cNvPr id="42" name="Ovale 41">
                <a:extLst>
                  <a:ext uri="{FF2B5EF4-FFF2-40B4-BE49-F238E27FC236}">
                    <a16:creationId xmlns:a16="http://schemas.microsoft.com/office/drawing/2014/main" id="{ECE30FC5-4558-C89E-87D6-6A003EC490BC}"/>
                  </a:ext>
                </a:extLst>
              </p:cNvPr>
              <p:cNvSpPr/>
              <p:nvPr/>
            </p:nvSpPr>
            <p:spPr>
              <a:xfrm>
                <a:off x="3910743" y="2544830"/>
                <a:ext cx="142786" cy="142786"/>
              </a:xfrm>
              <a:prstGeom prst="ellipse">
                <a:avLst/>
              </a:prstGeom>
              <a:solidFill>
                <a:srgbClr val="AC005B"/>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sz="400" noProof="0" dirty="0"/>
              </a:p>
            </p:txBody>
          </p:sp>
          <p:sp>
            <p:nvSpPr>
              <p:cNvPr id="41" name="CasellaDiTesto 40">
                <a:extLst>
                  <a:ext uri="{FF2B5EF4-FFF2-40B4-BE49-F238E27FC236}">
                    <a16:creationId xmlns:a16="http://schemas.microsoft.com/office/drawing/2014/main" id="{27EFDA05-2F1E-5B08-4B93-9E8E22F940AA}"/>
                  </a:ext>
                </a:extLst>
              </p:cNvPr>
              <p:cNvSpPr txBox="1"/>
              <p:nvPr/>
            </p:nvSpPr>
            <p:spPr>
              <a:xfrm>
                <a:off x="3851549" y="2529615"/>
                <a:ext cx="300956" cy="184666"/>
              </a:xfrm>
              <a:prstGeom prst="rect">
                <a:avLst/>
              </a:prstGeom>
              <a:noFill/>
            </p:spPr>
            <p:txBody>
              <a:bodyPr wrap="square" rtlCol="0">
                <a:spAutoFit/>
              </a:bodyPr>
              <a:lstStyle/>
              <a:p>
                <a:r>
                  <a:rPr lang="en-GB" sz="600" noProof="0" dirty="0">
                    <a:solidFill>
                      <a:schemeClr val="bg1"/>
                    </a:solidFill>
                  </a:rPr>
                  <a:t>15</a:t>
                </a:r>
              </a:p>
            </p:txBody>
          </p:sp>
          <p:sp>
            <p:nvSpPr>
              <p:cNvPr id="459" name="Ovale 458">
                <a:extLst>
                  <a:ext uri="{FF2B5EF4-FFF2-40B4-BE49-F238E27FC236}">
                    <a16:creationId xmlns:a16="http://schemas.microsoft.com/office/drawing/2014/main" id="{A8079FF4-A6D8-73F5-5C5D-8C5B6B9D6606}"/>
                  </a:ext>
                </a:extLst>
              </p:cNvPr>
              <p:cNvSpPr/>
              <p:nvPr/>
            </p:nvSpPr>
            <p:spPr>
              <a:xfrm>
                <a:off x="3951224" y="2741412"/>
                <a:ext cx="142786" cy="142786"/>
              </a:xfrm>
              <a:prstGeom prst="ellipse">
                <a:avLst/>
              </a:prstGeom>
              <a:solidFill>
                <a:srgbClr val="AC005B"/>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sz="400" noProof="0" dirty="0"/>
              </a:p>
            </p:txBody>
          </p:sp>
        </p:grpSp>
        <p:grpSp>
          <p:nvGrpSpPr>
            <p:cNvPr id="15" name="Gruppo 14">
              <a:extLst>
                <a:ext uri="{FF2B5EF4-FFF2-40B4-BE49-F238E27FC236}">
                  <a16:creationId xmlns:a16="http://schemas.microsoft.com/office/drawing/2014/main" id="{53F1C418-1AB5-97AC-0171-E668E302E5C8}"/>
                </a:ext>
              </a:extLst>
            </p:cNvPr>
            <p:cNvGrpSpPr/>
            <p:nvPr/>
          </p:nvGrpSpPr>
          <p:grpSpPr>
            <a:xfrm>
              <a:off x="7301611" y="2579196"/>
              <a:ext cx="300956" cy="184666"/>
              <a:chOff x="4218260" y="2618381"/>
              <a:chExt cx="300956" cy="184666"/>
            </a:xfrm>
          </p:grpSpPr>
          <p:sp>
            <p:nvSpPr>
              <p:cNvPr id="16" name="Ovale 15">
                <a:extLst>
                  <a:ext uri="{FF2B5EF4-FFF2-40B4-BE49-F238E27FC236}">
                    <a16:creationId xmlns:a16="http://schemas.microsoft.com/office/drawing/2014/main" id="{A4830E6A-114B-6EE0-74F0-ED6EAFCFCCF2}"/>
                  </a:ext>
                </a:extLst>
              </p:cNvPr>
              <p:cNvSpPr/>
              <p:nvPr/>
            </p:nvSpPr>
            <p:spPr>
              <a:xfrm>
                <a:off x="4274950" y="2641493"/>
                <a:ext cx="142786" cy="142786"/>
              </a:xfrm>
              <a:prstGeom prst="ellipse">
                <a:avLst/>
              </a:prstGeom>
              <a:solidFill>
                <a:srgbClr val="AC005B"/>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sz="400" noProof="0" dirty="0"/>
              </a:p>
            </p:txBody>
          </p:sp>
          <p:sp>
            <p:nvSpPr>
              <p:cNvPr id="17" name="CasellaDiTesto 16">
                <a:extLst>
                  <a:ext uri="{FF2B5EF4-FFF2-40B4-BE49-F238E27FC236}">
                    <a16:creationId xmlns:a16="http://schemas.microsoft.com/office/drawing/2014/main" id="{198BA032-6ADD-2232-0C77-AFBF6A8082F0}"/>
                  </a:ext>
                </a:extLst>
              </p:cNvPr>
              <p:cNvSpPr txBox="1"/>
              <p:nvPr/>
            </p:nvSpPr>
            <p:spPr>
              <a:xfrm>
                <a:off x="4218260" y="2618381"/>
                <a:ext cx="300956" cy="184666"/>
              </a:xfrm>
              <a:prstGeom prst="rect">
                <a:avLst/>
              </a:prstGeom>
              <a:noFill/>
            </p:spPr>
            <p:txBody>
              <a:bodyPr wrap="square" rtlCol="0">
                <a:spAutoFit/>
              </a:bodyPr>
              <a:lstStyle/>
              <a:p>
                <a:r>
                  <a:rPr lang="en-GB" sz="600" noProof="0" dirty="0">
                    <a:solidFill>
                      <a:schemeClr val="bg1"/>
                    </a:solidFill>
                  </a:rPr>
                  <a:t>56</a:t>
                </a:r>
              </a:p>
            </p:txBody>
          </p:sp>
        </p:grpSp>
        <p:grpSp>
          <p:nvGrpSpPr>
            <p:cNvPr id="18" name="Gruppo 17">
              <a:extLst>
                <a:ext uri="{FF2B5EF4-FFF2-40B4-BE49-F238E27FC236}">
                  <a16:creationId xmlns:a16="http://schemas.microsoft.com/office/drawing/2014/main" id="{9FF64DDC-C61A-E70B-9B04-D7EC6D518737}"/>
                </a:ext>
              </a:extLst>
            </p:cNvPr>
            <p:cNvGrpSpPr/>
            <p:nvPr/>
          </p:nvGrpSpPr>
          <p:grpSpPr>
            <a:xfrm>
              <a:off x="7007476" y="2834775"/>
              <a:ext cx="300956" cy="184666"/>
              <a:chOff x="4240252" y="2620657"/>
              <a:chExt cx="300956" cy="184666"/>
            </a:xfrm>
          </p:grpSpPr>
          <p:sp>
            <p:nvSpPr>
              <p:cNvPr id="19" name="Ovale 18">
                <a:extLst>
                  <a:ext uri="{FF2B5EF4-FFF2-40B4-BE49-F238E27FC236}">
                    <a16:creationId xmlns:a16="http://schemas.microsoft.com/office/drawing/2014/main" id="{2D5CA2C7-FEEB-27C6-85F3-B831D119CC4B}"/>
                  </a:ext>
                </a:extLst>
              </p:cNvPr>
              <p:cNvSpPr/>
              <p:nvPr/>
            </p:nvSpPr>
            <p:spPr>
              <a:xfrm>
                <a:off x="4274950" y="2641493"/>
                <a:ext cx="142786" cy="142786"/>
              </a:xfrm>
              <a:prstGeom prst="ellipse">
                <a:avLst/>
              </a:prstGeom>
              <a:solidFill>
                <a:srgbClr val="AC005B"/>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sz="400" noProof="0" dirty="0"/>
              </a:p>
            </p:txBody>
          </p:sp>
          <p:sp>
            <p:nvSpPr>
              <p:cNvPr id="21" name="CasellaDiTesto 20">
                <a:extLst>
                  <a:ext uri="{FF2B5EF4-FFF2-40B4-BE49-F238E27FC236}">
                    <a16:creationId xmlns:a16="http://schemas.microsoft.com/office/drawing/2014/main" id="{5D00D243-60E3-BEAD-5F58-8C3985A7E5C9}"/>
                  </a:ext>
                </a:extLst>
              </p:cNvPr>
              <p:cNvSpPr txBox="1"/>
              <p:nvPr/>
            </p:nvSpPr>
            <p:spPr>
              <a:xfrm>
                <a:off x="4240252" y="2620657"/>
                <a:ext cx="300956" cy="184666"/>
              </a:xfrm>
              <a:prstGeom prst="rect">
                <a:avLst/>
              </a:prstGeom>
              <a:noFill/>
            </p:spPr>
            <p:txBody>
              <a:bodyPr wrap="square" rtlCol="0">
                <a:spAutoFit/>
              </a:bodyPr>
              <a:lstStyle/>
              <a:p>
                <a:r>
                  <a:rPr lang="en-GB" sz="600" noProof="0" dirty="0">
                    <a:solidFill>
                      <a:schemeClr val="bg1"/>
                    </a:solidFill>
                  </a:rPr>
                  <a:t>7</a:t>
                </a:r>
              </a:p>
            </p:txBody>
          </p:sp>
        </p:grpSp>
        <p:grpSp>
          <p:nvGrpSpPr>
            <p:cNvPr id="25" name="Gruppo 24">
              <a:extLst>
                <a:ext uri="{FF2B5EF4-FFF2-40B4-BE49-F238E27FC236}">
                  <a16:creationId xmlns:a16="http://schemas.microsoft.com/office/drawing/2014/main" id="{4C385F93-9FAC-17A6-4918-AF5D5C82CA0B}"/>
                </a:ext>
              </a:extLst>
            </p:cNvPr>
            <p:cNvGrpSpPr/>
            <p:nvPr/>
          </p:nvGrpSpPr>
          <p:grpSpPr>
            <a:xfrm>
              <a:off x="6294699" y="2801794"/>
              <a:ext cx="911580" cy="410780"/>
              <a:chOff x="3601433" y="2392267"/>
              <a:chExt cx="911580" cy="410780"/>
            </a:xfrm>
          </p:grpSpPr>
          <p:sp>
            <p:nvSpPr>
              <p:cNvPr id="26" name="Ovale 25">
                <a:extLst>
                  <a:ext uri="{FF2B5EF4-FFF2-40B4-BE49-F238E27FC236}">
                    <a16:creationId xmlns:a16="http://schemas.microsoft.com/office/drawing/2014/main" id="{F0E27491-0521-54B2-6E8B-65B8CFB0F926}"/>
                  </a:ext>
                </a:extLst>
              </p:cNvPr>
              <p:cNvSpPr/>
              <p:nvPr/>
            </p:nvSpPr>
            <p:spPr>
              <a:xfrm>
                <a:off x="4274950" y="2641493"/>
                <a:ext cx="142786" cy="142786"/>
              </a:xfrm>
              <a:prstGeom prst="ellipse">
                <a:avLst/>
              </a:prstGeom>
              <a:solidFill>
                <a:srgbClr val="AC005B"/>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sz="400" noProof="0" dirty="0"/>
              </a:p>
            </p:txBody>
          </p:sp>
          <p:sp>
            <p:nvSpPr>
              <p:cNvPr id="31" name="CasellaDiTesto 30">
                <a:extLst>
                  <a:ext uri="{FF2B5EF4-FFF2-40B4-BE49-F238E27FC236}">
                    <a16:creationId xmlns:a16="http://schemas.microsoft.com/office/drawing/2014/main" id="{5C36BA34-2255-C2A9-8F92-0F095D9C8DB4}"/>
                  </a:ext>
                </a:extLst>
              </p:cNvPr>
              <p:cNvSpPr txBox="1"/>
              <p:nvPr/>
            </p:nvSpPr>
            <p:spPr>
              <a:xfrm>
                <a:off x="4212057" y="2618381"/>
                <a:ext cx="300956" cy="184666"/>
              </a:xfrm>
              <a:prstGeom prst="rect">
                <a:avLst/>
              </a:prstGeom>
              <a:noFill/>
            </p:spPr>
            <p:txBody>
              <a:bodyPr wrap="square" rtlCol="0">
                <a:spAutoFit/>
              </a:bodyPr>
              <a:lstStyle/>
              <a:p>
                <a:r>
                  <a:rPr lang="en-GB" sz="600" noProof="0" dirty="0">
                    <a:solidFill>
                      <a:schemeClr val="bg1"/>
                    </a:solidFill>
                  </a:rPr>
                  <a:t>15</a:t>
                </a:r>
              </a:p>
            </p:txBody>
          </p:sp>
          <p:sp>
            <p:nvSpPr>
              <p:cNvPr id="43" name="CasellaDiTesto 42">
                <a:extLst>
                  <a:ext uri="{FF2B5EF4-FFF2-40B4-BE49-F238E27FC236}">
                    <a16:creationId xmlns:a16="http://schemas.microsoft.com/office/drawing/2014/main" id="{F1FD01C3-7DC4-596E-7A40-4004C9412C0D}"/>
                  </a:ext>
                </a:extLst>
              </p:cNvPr>
              <p:cNvSpPr txBox="1"/>
              <p:nvPr/>
            </p:nvSpPr>
            <p:spPr>
              <a:xfrm>
                <a:off x="3601433" y="2392267"/>
                <a:ext cx="300956" cy="184666"/>
              </a:xfrm>
              <a:prstGeom prst="rect">
                <a:avLst/>
              </a:prstGeom>
              <a:noFill/>
            </p:spPr>
            <p:txBody>
              <a:bodyPr wrap="square" rtlCol="0">
                <a:spAutoFit/>
              </a:bodyPr>
              <a:lstStyle/>
              <a:p>
                <a:r>
                  <a:rPr lang="en-GB" sz="600" noProof="0" dirty="0">
                    <a:solidFill>
                      <a:schemeClr val="bg1"/>
                    </a:solidFill>
                  </a:rPr>
                  <a:t>33</a:t>
                </a:r>
              </a:p>
            </p:txBody>
          </p:sp>
        </p:grpSp>
        <p:grpSp>
          <p:nvGrpSpPr>
            <p:cNvPr id="32" name="Gruppo 31">
              <a:extLst>
                <a:ext uri="{FF2B5EF4-FFF2-40B4-BE49-F238E27FC236}">
                  <a16:creationId xmlns:a16="http://schemas.microsoft.com/office/drawing/2014/main" id="{74107775-F199-2385-6435-CD04F8A35B80}"/>
                </a:ext>
              </a:extLst>
            </p:cNvPr>
            <p:cNvGrpSpPr/>
            <p:nvPr/>
          </p:nvGrpSpPr>
          <p:grpSpPr>
            <a:xfrm>
              <a:off x="7644016" y="2266179"/>
              <a:ext cx="300956" cy="184666"/>
              <a:chOff x="4218260" y="2618381"/>
              <a:chExt cx="300956" cy="184666"/>
            </a:xfrm>
          </p:grpSpPr>
          <p:sp>
            <p:nvSpPr>
              <p:cNvPr id="33" name="Ovale 32">
                <a:extLst>
                  <a:ext uri="{FF2B5EF4-FFF2-40B4-BE49-F238E27FC236}">
                    <a16:creationId xmlns:a16="http://schemas.microsoft.com/office/drawing/2014/main" id="{E01B7582-9EC2-8ED2-54FC-48726CCD3634}"/>
                  </a:ext>
                </a:extLst>
              </p:cNvPr>
              <p:cNvSpPr/>
              <p:nvPr/>
            </p:nvSpPr>
            <p:spPr>
              <a:xfrm>
                <a:off x="4274950" y="2641493"/>
                <a:ext cx="142786" cy="142786"/>
              </a:xfrm>
              <a:prstGeom prst="ellipse">
                <a:avLst/>
              </a:prstGeom>
              <a:solidFill>
                <a:srgbClr val="AC005B"/>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sz="400" noProof="0" dirty="0"/>
              </a:p>
            </p:txBody>
          </p:sp>
          <p:sp>
            <p:nvSpPr>
              <p:cNvPr id="34" name="CasellaDiTesto 33">
                <a:extLst>
                  <a:ext uri="{FF2B5EF4-FFF2-40B4-BE49-F238E27FC236}">
                    <a16:creationId xmlns:a16="http://schemas.microsoft.com/office/drawing/2014/main" id="{135276EC-0F49-EACF-A887-B1C2B93AADC4}"/>
                  </a:ext>
                </a:extLst>
              </p:cNvPr>
              <p:cNvSpPr txBox="1"/>
              <p:nvPr/>
            </p:nvSpPr>
            <p:spPr>
              <a:xfrm>
                <a:off x="4218260" y="2618381"/>
                <a:ext cx="300956" cy="184666"/>
              </a:xfrm>
              <a:prstGeom prst="rect">
                <a:avLst/>
              </a:prstGeom>
              <a:noFill/>
            </p:spPr>
            <p:txBody>
              <a:bodyPr wrap="square" rtlCol="0">
                <a:spAutoFit/>
              </a:bodyPr>
              <a:lstStyle/>
              <a:p>
                <a:r>
                  <a:rPr lang="en-GB" sz="600" noProof="0" dirty="0">
                    <a:solidFill>
                      <a:schemeClr val="bg1"/>
                    </a:solidFill>
                  </a:rPr>
                  <a:t>35</a:t>
                </a:r>
              </a:p>
            </p:txBody>
          </p:sp>
        </p:grpSp>
        <p:grpSp>
          <p:nvGrpSpPr>
            <p:cNvPr id="35" name="Gruppo 34">
              <a:extLst>
                <a:ext uri="{FF2B5EF4-FFF2-40B4-BE49-F238E27FC236}">
                  <a16:creationId xmlns:a16="http://schemas.microsoft.com/office/drawing/2014/main" id="{658F5853-EBCD-1F2D-7FF1-2A77336EA6DF}"/>
                </a:ext>
              </a:extLst>
            </p:cNvPr>
            <p:cNvGrpSpPr/>
            <p:nvPr/>
          </p:nvGrpSpPr>
          <p:grpSpPr>
            <a:xfrm>
              <a:off x="7739529" y="2069957"/>
              <a:ext cx="300956" cy="184666"/>
              <a:chOff x="4218260" y="2618381"/>
              <a:chExt cx="300956" cy="184666"/>
            </a:xfrm>
          </p:grpSpPr>
          <p:sp>
            <p:nvSpPr>
              <p:cNvPr id="36" name="Ovale 35">
                <a:extLst>
                  <a:ext uri="{FF2B5EF4-FFF2-40B4-BE49-F238E27FC236}">
                    <a16:creationId xmlns:a16="http://schemas.microsoft.com/office/drawing/2014/main" id="{DDAC3568-7F03-93D4-3085-25F2FE9C2ECF}"/>
                  </a:ext>
                </a:extLst>
              </p:cNvPr>
              <p:cNvSpPr/>
              <p:nvPr/>
            </p:nvSpPr>
            <p:spPr>
              <a:xfrm>
                <a:off x="4274950" y="2641493"/>
                <a:ext cx="142786" cy="142786"/>
              </a:xfrm>
              <a:prstGeom prst="ellipse">
                <a:avLst/>
              </a:prstGeom>
              <a:solidFill>
                <a:srgbClr val="AC005B"/>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sz="400" noProof="0" dirty="0"/>
              </a:p>
            </p:txBody>
          </p:sp>
          <p:sp>
            <p:nvSpPr>
              <p:cNvPr id="37" name="CasellaDiTesto 36">
                <a:extLst>
                  <a:ext uri="{FF2B5EF4-FFF2-40B4-BE49-F238E27FC236}">
                    <a16:creationId xmlns:a16="http://schemas.microsoft.com/office/drawing/2014/main" id="{348A81F6-59C3-C2D5-FC64-1185A7FAEA32}"/>
                  </a:ext>
                </a:extLst>
              </p:cNvPr>
              <p:cNvSpPr txBox="1"/>
              <p:nvPr/>
            </p:nvSpPr>
            <p:spPr>
              <a:xfrm>
                <a:off x="4218260" y="2618381"/>
                <a:ext cx="300956" cy="184666"/>
              </a:xfrm>
              <a:prstGeom prst="rect">
                <a:avLst/>
              </a:prstGeom>
              <a:noFill/>
            </p:spPr>
            <p:txBody>
              <a:bodyPr wrap="square" rtlCol="0">
                <a:spAutoFit/>
              </a:bodyPr>
              <a:lstStyle/>
              <a:p>
                <a:r>
                  <a:rPr lang="en-GB" sz="600" noProof="0" dirty="0">
                    <a:solidFill>
                      <a:schemeClr val="bg1"/>
                    </a:solidFill>
                  </a:rPr>
                  <a:t>33</a:t>
                </a:r>
              </a:p>
            </p:txBody>
          </p:sp>
        </p:grpSp>
        <p:grpSp>
          <p:nvGrpSpPr>
            <p:cNvPr id="38" name="Gruppo 37">
              <a:extLst>
                <a:ext uri="{FF2B5EF4-FFF2-40B4-BE49-F238E27FC236}">
                  <a16:creationId xmlns:a16="http://schemas.microsoft.com/office/drawing/2014/main" id="{177115DC-122A-FB4D-61A2-18403493F000}"/>
                </a:ext>
              </a:extLst>
            </p:cNvPr>
            <p:cNvGrpSpPr/>
            <p:nvPr/>
          </p:nvGrpSpPr>
          <p:grpSpPr>
            <a:xfrm>
              <a:off x="7788527" y="1896847"/>
              <a:ext cx="300956" cy="184666"/>
              <a:chOff x="4218260" y="2618381"/>
              <a:chExt cx="300956" cy="184666"/>
            </a:xfrm>
          </p:grpSpPr>
          <p:sp>
            <p:nvSpPr>
              <p:cNvPr id="39" name="Ovale 38">
                <a:extLst>
                  <a:ext uri="{FF2B5EF4-FFF2-40B4-BE49-F238E27FC236}">
                    <a16:creationId xmlns:a16="http://schemas.microsoft.com/office/drawing/2014/main" id="{EF9DA66D-A943-B415-3AC9-25C30045411D}"/>
                  </a:ext>
                </a:extLst>
              </p:cNvPr>
              <p:cNvSpPr/>
              <p:nvPr/>
            </p:nvSpPr>
            <p:spPr>
              <a:xfrm>
                <a:off x="4274950" y="2641493"/>
                <a:ext cx="142786" cy="142786"/>
              </a:xfrm>
              <a:prstGeom prst="ellipse">
                <a:avLst/>
              </a:prstGeom>
              <a:solidFill>
                <a:srgbClr val="AC005B"/>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sz="400" noProof="0" dirty="0"/>
              </a:p>
            </p:txBody>
          </p:sp>
          <p:sp>
            <p:nvSpPr>
              <p:cNvPr id="40" name="CasellaDiTesto 39">
                <a:extLst>
                  <a:ext uri="{FF2B5EF4-FFF2-40B4-BE49-F238E27FC236}">
                    <a16:creationId xmlns:a16="http://schemas.microsoft.com/office/drawing/2014/main" id="{0E46B78E-7204-4227-5942-988A374A81A7}"/>
                  </a:ext>
                </a:extLst>
              </p:cNvPr>
              <p:cNvSpPr txBox="1"/>
              <p:nvPr/>
            </p:nvSpPr>
            <p:spPr>
              <a:xfrm>
                <a:off x="4218260" y="2618381"/>
                <a:ext cx="300956" cy="184666"/>
              </a:xfrm>
              <a:prstGeom prst="rect">
                <a:avLst/>
              </a:prstGeom>
              <a:noFill/>
            </p:spPr>
            <p:txBody>
              <a:bodyPr wrap="square" rtlCol="0">
                <a:spAutoFit/>
              </a:bodyPr>
              <a:lstStyle/>
              <a:p>
                <a:r>
                  <a:rPr lang="en-GB" sz="600" noProof="0" dirty="0">
                    <a:solidFill>
                      <a:schemeClr val="bg1"/>
                    </a:solidFill>
                  </a:rPr>
                  <a:t>58</a:t>
                </a:r>
              </a:p>
            </p:txBody>
          </p:sp>
        </p:grpSp>
        <p:grpSp>
          <p:nvGrpSpPr>
            <p:cNvPr id="44" name="Gruppo 43">
              <a:extLst>
                <a:ext uri="{FF2B5EF4-FFF2-40B4-BE49-F238E27FC236}">
                  <a16:creationId xmlns:a16="http://schemas.microsoft.com/office/drawing/2014/main" id="{0C464FD6-8C78-04C8-B30C-651F21489B6A}"/>
                </a:ext>
              </a:extLst>
            </p:cNvPr>
            <p:cNvGrpSpPr/>
            <p:nvPr/>
          </p:nvGrpSpPr>
          <p:grpSpPr>
            <a:xfrm>
              <a:off x="7108278" y="1395981"/>
              <a:ext cx="300956" cy="184666"/>
              <a:chOff x="4218260" y="2618381"/>
              <a:chExt cx="300956" cy="184666"/>
            </a:xfrm>
          </p:grpSpPr>
          <p:sp>
            <p:nvSpPr>
              <p:cNvPr id="45" name="Ovale 44">
                <a:extLst>
                  <a:ext uri="{FF2B5EF4-FFF2-40B4-BE49-F238E27FC236}">
                    <a16:creationId xmlns:a16="http://schemas.microsoft.com/office/drawing/2014/main" id="{5D51D250-478B-DF57-F284-7A746E9B7032}"/>
                  </a:ext>
                </a:extLst>
              </p:cNvPr>
              <p:cNvSpPr/>
              <p:nvPr/>
            </p:nvSpPr>
            <p:spPr>
              <a:xfrm>
                <a:off x="4274950" y="2641493"/>
                <a:ext cx="142786" cy="142786"/>
              </a:xfrm>
              <a:prstGeom prst="ellipse">
                <a:avLst/>
              </a:prstGeom>
              <a:solidFill>
                <a:srgbClr val="AC005B"/>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sz="400" noProof="0" dirty="0"/>
              </a:p>
            </p:txBody>
          </p:sp>
          <p:sp>
            <p:nvSpPr>
              <p:cNvPr id="46" name="CasellaDiTesto 45">
                <a:extLst>
                  <a:ext uri="{FF2B5EF4-FFF2-40B4-BE49-F238E27FC236}">
                    <a16:creationId xmlns:a16="http://schemas.microsoft.com/office/drawing/2014/main" id="{D2A7F723-D7C0-3B54-115F-EBAF6B2A0F61}"/>
                  </a:ext>
                </a:extLst>
              </p:cNvPr>
              <p:cNvSpPr txBox="1"/>
              <p:nvPr/>
            </p:nvSpPr>
            <p:spPr>
              <a:xfrm>
                <a:off x="4218260" y="2618381"/>
                <a:ext cx="300956" cy="184666"/>
              </a:xfrm>
              <a:prstGeom prst="rect">
                <a:avLst/>
              </a:prstGeom>
              <a:noFill/>
            </p:spPr>
            <p:txBody>
              <a:bodyPr wrap="square" rtlCol="0">
                <a:spAutoFit/>
              </a:bodyPr>
              <a:lstStyle/>
              <a:p>
                <a:r>
                  <a:rPr lang="en-GB" sz="600" noProof="0" dirty="0">
                    <a:solidFill>
                      <a:schemeClr val="bg1"/>
                    </a:solidFill>
                  </a:rPr>
                  <a:t>71</a:t>
                </a:r>
              </a:p>
            </p:txBody>
          </p:sp>
        </p:grpSp>
        <p:grpSp>
          <p:nvGrpSpPr>
            <p:cNvPr id="47" name="Gruppo 46">
              <a:extLst>
                <a:ext uri="{FF2B5EF4-FFF2-40B4-BE49-F238E27FC236}">
                  <a16:creationId xmlns:a16="http://schemas.microsoft.com/office/drawing/2014/main" id="{BCEB87F7-DCB3-50B1-9CD2-9798549B89AB}"/>
                </a:ext>
              </a:extLst>
            </p:cNvPr>
            <p:cNvGrpSpPr/>
            <p:nvPr/>
          </p:nvGrpSpPr>
          <p:grpSpPr>
            <a:xfrm>
              <a:off x="7817037" y="1207918"/>
              <a:ext cx="300956" cy="184666"/>
              <a:chOff x="4218260" y="2618381"/>
              <a:chExt cx="300956" cy="184666"/>
            </a:xfrm>
          </p:grpSpPr>
          <p:sp>
            <p:nvSpPr>
              <p:cNvPr id="48" name="Ovale 47">
                <a:extLst>
                  <a:ext uri="{FF2B5EF4-FFF2-40B4-BE49-F238E27FC236}">
                    <a16:creationId xmlns:a16="http://schemas.microsoft.com/office/drawing/2014/main" id="{3E1F09C3-875F-1D11-9CA3-F56912CD9F6B}"/>
                  </a:ext>
                </a:extLst>
              </p:cNvPr>
              <p:cNvSpPr/>
              <p:nvPr/>
            </p:nvSpPr>
            <p:spPr>
              <a:xfrm>
                <a:off x="4274950" y="2641493"/>
                <a:ext cx="142786" cy="142786"/>
              </a:xfrm>
              <a:prstGeom prst="ellipse">
                <a:avLst/>
              </a:prstGeom>
              <a:solidFill>
                <a:srgbClr val="AC005B"/>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sz="400" noProof="0" dirty="0"/>
              </a:p>
            </p:txBody>
          </p:sp>
          <p:sp>
            <p:nvSpPr>
              <p:cNvPr id="49" name="CasellaDiTesto 48">
                <a:extLst>
                  <a:ext uri="{FF2B5EF4-FFF2-40B4-BE49-F238E27FC236}">
                    <a16:creationId xmlns:a16="http://schemas.microsoft.com/office/drawing/2014/main" id="{21C1B758-8DF7-DFB0-9AD5-4EFBF5DBDF31}"/>
                  </a:ext>
                </a:extLst>
              </p:cNvPr>
              <p:cNvSpPr txBox="1"/>
              <p:nvPr/>
            </p:nvSpPr>
            <p:spPr>
              <a:xfrm>
                <a:off x="4218260" y="2618381"/>
                <a:ext cx="300956" cy="184666"/>
              </a:xfrm>
              <a:prstGeom prst="rect">
                <a:avLst/>
              </a:prstGeom>
              <a:noFill/>
            </p:spPr>
            <p:txBody>
              <a:bodyPr wrap="square" rtlCol="0">
                <a:spAutoFit/>
              </a:bodyPr>
              <a:lstStyle/>
              <a:p>
                <a:r>
                  <a:rPr lang="en-GB" sz="600" noProof="0" dirty="0">
                    <a:solidFill>
                      <a:schemeClr val="bg1"/>
                    </a:solidFill>
                  </a:rPr>
                  <a:t>81</a:t>
                </a:r>
              </a:p>
            </p:txBody>
          </p:sp>
        </p:grpSp>
        <p:grpSp>
          <p:nvGrpSpPr>
            <p:cNvPr id="50" name="Gruppo 49">
              <a:extLst>
                <a:ext uri="{FF2B5EF4-FFF2-40B4-BE49-F238E27FC236}">
                  <a16:creationId xmlns:a16="http://schemas.microsoft.com/office/drawing/2014/main" id="{526AD185-7155-B98E-DF67-E5814F48BD82}"/>
                </a:ext>
              </a:extLst>
            </p:cNvPr>
            <p:cNvGrpSpPr/>
            <p:nvPr/>
          </p:nvGrpSpPr>
          <p:grpSpPr>
            <a:xfrm>
              <a:off x="7288687" y="2933769"/>
              <a:ext cx="300956" cy="184666"/>
              <a:chOff x="4218260" y="2618381"/>
              <a:chExt cx="300956" cy="184666"/>
            </a:xfrm>
          </p:grpSpPr>
          <p:sp>
            <p:nvSpPr>
              <p:cNvPr id="51" name="Ovale 50">
                <a:extLst>
                  <a:ext uri="{FF2B5EF4-FFF2-40B4-BE49-F238E27FC236}">
                    <a16:creationId xmlns:a16="http://schemas.microsoft.com/office/drawing/2014/main" id="{3660BDAD-0AA0-D0E2-5C90-FF59188383BE}"/>
                  </a:ext>
                </a:extLst>
              </p:cNvPr>
              <p:cNvSpPr/>
              <p:nvPr/>
            </p:nvSpPr>
            <p:spPr>
              <a:xfrm>
                <a:off x="4274950" y="2641493"/>
                <a:ext cx="142786" cy="142786"/>
              </a:xfrm>
              <a:prstGeom prst="ellipse">
                <a:avLst/>
              </a:prstGeom>
              <a:solidFill>
                <a:srgbClr val="AC005B"/>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sz="400" noProof="0" dirty="0"/>
              </a:p>
            </p:txBody>
          </p:sp>
          <p:sp>
            <p:nvSpPr>
              <p:cNvPr id="53" name="CasellaDiTesto 52">
                <a:extLst>
                  <a:ext uri="{FF2B5EF4-FFF2-40B4-BE49-F238E27FC236}">
                    <a16:creationId xmlns:a16="http://schemas.microsoft.com/office/drawing/2014/main" id="{0C7B6C9E-3F36-3C43-480D-3B0AF4FFECBF}"/>
                  </a:ext>
                </a:extLst>
              </p:cNvPr>
              <p:cNvSpPr txBox="1"/>
              <p:nvPr/>
            </p:nvSpPr>
            <p:spPr>
              <a:xfrm>
                <a:off x="4218260" y="2618381"/>
                <a:ext cx="300956" cy="184666"/>
              </a:xfrm>
              <a:prstGeom prst="rect">
                <a:avLst/>
              </a:prstGeom>
              <a:noFill/>
            </p:spPr>
            <p:txBody>
              <a:bodyPr wrap="square" rtlCol="0">
                <a:spAutoFit/>
              </a:bodyPr>
              <a:lstStyle/>
              <a:p>
                <a:r>
                  <a:rPr lang="en-GB" sz="600" noProof="0" dirty="0">
                    <a:solidFill>
                      <a:schemeClr val="bg1"/>
                    </a:solidFill>
                  </a:rPr>
                  <a:t>25</a:t>
                </a:r>
              </a:p>
            </p:txBody>
          </p:sp>
        </p:grpSp>
        <p:grpSp>
          <p:nvGrpSpPr>
            <p:cNvPr id="66" name="Gruppo 65">
              <a:extLst>
                <a:ext uri="{FF2B5EF4-FFF2-40B4-BE49-F238E27FC236}">
                  <a16:creationId xmlns:a16="http://schemas.microsoft.com/office/drawing/2014/main" id="{42488332-FC6A-EF4D-5450-27C0E5457BBF}"/>
                </a:ext>
              </a:extLst>
            </p:cNvPr>
            <p:cNvGrpSpPr/>
            <p:nvPr/>
          </p:nvGrpSpPr>
          <p:grpSpPr>
            <a:xfrm>
              <a:off x="7000655" y="3362389"/>
              <a:ext cx="300956" cy="184666"/>
              <a:chOff x="4218260" y="2675506"/>
              <a:chExt cx="300956" cy="184666"/>
            </a:xfrm>
          </p:grpSpPr>
          <p:sp>
            <p:nvSpPr>
              <p:cNvPr id="76" name="Ovale 75">
                <a:extLst>
                  <a:ext uri="{FF2B5EF4-FFF2-40B4-BE49-F238E27FC236}">
                    <a16:creationId xmlns:a16="http://schemas.microsoft.com/office/drawing/2014/main" id="{F4407109-1D17-32C9-8686-724821CF1D8C}"/>
                  </a:ext>
                </a:extLst>
              </p:cNvPr>
              <p:cNvSpPr/>
              <p:nvPr/>
            </p:nvSpPr>
            <p:spPr>
              <a:xfrm>
                <a:off x="4274950" y="2696446"/>
                <a:ext cx="142786" cy="142786"/>
              </a:xfrm>
              <a:prstGeom prst="ellipse">
                <a:avLst/>
              </a:prstGeom>
              <a:solidFill>
                <a:srgbClr val="AC005B"/>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sz="400" noProof="0" dirty="0"/>
              </a:p>
            </p:txBody>
          </p:sp>
          <p:sp>
            <p:nvSpPr>
              <p:cNvPr id="104" name="CasellaDiTesto 103">
                <a:extLst>
                  <a:ext uri="{FF2B5EF4-FFF2-40B4-BE49-F238E27FC236}">
                    <a16:creationId xmlns:a16="http://schemas.microsoft.com/office/drawing/2014/main" id="{33A2597E-8A37-C08B-0218-6FF15D0AC54B}"/>
                  </a:ext>
                </a:extLst>
              </p:cNvPr>
              <p:cNvSpPr txBox="1"/>
              <p:nvPr/>
            </p:nvSpPr>
            <p:spPr>
              <a:xfrm>
                <a:off x="4218260" y="2675506"/>
                <a:ext cx="300956" cy="184666"/>
              </a:xfrm>
              <a:prstGeom prst="rect">
                <a:avLst/>
              </a:prstGeom>
              <a:noFill/>
            </p:spPr>
            <p:txBody>
              <a:bodyPr wrap="square" rtlCol="0">
                <a:spAutoFit/>
              </a:bodyPr>
              <a:lstStyle/>
              <a:p>
                <a:r>
                  <a:rPr lang="en-GB" sz="600" noProof="0" dirty="0">
                    <a:solidFill>
                      <a:schemeClr val="bg1"/>
                    </a:solidFill>
                  </a:rPr>
                  <a:t>64</a:t>
                </a:r>
              </a:p>
            </p:txBody>
          </p:sp>
        </p:grpSp>
        <p:grpSp>
          <p:nvGrpSpPr>
            <p:cNvPr id="105" name="Gruppo 104">
              <a:extLst>
                <a:ext uri="{FF2B5EF4-FFF2-40B4-BE49-F238E27FC236}">
                  <a16:creationId xmlns:a16="http://schemas.microsoft.com/office/drawing/2014/main" id="{8D65A57C-3EBF-9E71-A70A-734CE8568E7A}"/>
                </a:ext>
              </a:extLst>
            </p:cNvPr>
            <p:cNvGrpSpPr/>
            <p:nvPr/>
          </p:nvGrpSpPr>
          <p:grpSpPr>
            <a:xfrm>
              <a:off x="6523617" y="1426021"/>
              <a:ext cx="456769" cy="956991"/>
              <a:chOff x="4057753" y="2618381"/>
              <a:chExt cx="456769" cy="956991"/>
            </a:xfrm>
          </p:grpSpPr>
          <p:sp>
            <p:nvSpPr>
              <p:cNvPr id="106" name="Ovale 105">
                <a:extLst>
                  <a:ext uri="{FF2B5EF4-FFF2-40B4-BE49-F238E27FC236}">
                    <a16:creationId xmlns:a16="http://schemas.microsoft.com/office/drawing/2014/main" id="{98DF65DE-DBD2-AA86-6CDB-1CA54753CB8D}"/>
                  </a:ext>
                </a:extLst>
              </p:cNvPr>
              <p:cNvSpPr/>
              <p:nvPr/>
            </p:nvSpPr>
            <p:spPr>
              <a:xfrm>
                <a:off x="4274950" y="2641493"/>
                <a:ext cx="142786" cy="142786"/>
              </a:xfrm>
              <a:prstGeom prst="ellipse">
                <a:avLst/>
              </a:prstGeom>
              <a:solidFill>
                <a:srgbClr val="AC005B"/>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sz="400" noProof="0" dirty="0"/>
              </a:p>
            </p:txBody>
          </p:sp>
          <p:sp>
            <p:nvSpPr>
              <p:cNvPr id="107" name="CasellaDiTesto 106">
                <a:extLst>
                  <a:ext uri="{FF2B5EF4-FFF2-40B4-BE49-F238E27FC236}">
                    <a16:creationId xmlns:a16="http://schemas.microsoft.com/office/drawing/2014/main" id="{2233D58D-0397-E2A2-E503-47CCCEB5FE5C}"/>
                  </a:ext>
                </a:extLst>
              </p:cNvPr>
              <p:cNvSpPr txBox="1"/>
              <p:nvPr/>
            </p:nvSpPr>
            <p:spPr>
              <a:xfrm>
                <a:off x="4213566" y="2618381"/>
                <a:ext cx="300956" cy="184666"/>
              </a:xfrm>
              <a:prstGeom prst="rect">
                <a:avLst/>
              </a:prstGeom>
              <a:noFill/>
            </p:spPr>
            <p:txBody>
              <a:bodyPr wrap="square" rtlCol="0">
                <a:spAutoFit/>
              </a:bodyPr>
              <a:lstStyle/>
              <a:p>
                <a:r>
                  <a:rPr lang="en-GB" sz="600" noProof="0" dirty="0">
                    <a:solidFill>
                      <a:schemeClr val="bg1"/>
                    </a:solidFill>
                  </a:rPr>
                  <a:t>81</a:t>
                </a:r>
              </a:p>
            </p:txBody>
          </p:sp>
          <p:sp>
            <p:nvSpPr>
              <p:cNvPr id="20" name="Ovale 19">
                <a:extLst>
                  <a:ext uri="{FF2B5EF4-FFF2-40B4-BE49-F238E27FC236}">
                    <a16:creationId xmlns:a16="http://schemas.microsoft.com/office/drawing/2014/main" id="{037352D3-2A0F-16E4-E109-36055FE125D9}"/>
                  </a:ext>
                </a:extLst>
              </p:cNvPr>
              <p:cNvSpPr/>
              <p:nvPr/>
            </p:nvSpPr>
            <p:spPr>
              <a:xfrm>
                <a:off x="4118354" y="3409739"/>
                <a:ext cx="142786" cy="142786"/>
              </a:xfrm>
              <a:prstGeom prst="ellipse">
                <a:avLst/>
              </a:prstGeom>
              <a:solidFill>
                <a:srgbClr val="AC005B"/>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sz="400" noProof="0" dirty="0"/>
              </a:p>
            </p:txBody>
          </p:sp>
          <p:sp>
            <p:nvSpPr>
              <p:cNvPr id="22" name="CasellaDiTesto 21">
                <a:extLst>
                  <a:ext uri="{FF2B5EF4-FFF2-40B4-BE49-F238E27FC236}">
                    <a16:creationId xmlns:a16="http://schemas.microsoft.com/office/drawing/2014/main" id="{6EE3A4B8-BEA4-EA71-D40B-3E150B825C96}"/>
                  </a:ext>
                </a:extLst>
              </p:cNvPr>
              <p:cNvSpPr txBox="1"/>
              <p:nvPr/>
            </p:nvSpPr>
            <p:spPr>
              <a:xfrm>
                <a:off x="4057753" y="3390706"/>
                <a:ext cx="300956" cy="184666"/>
              </a:xfrm>
              <a:prstGeom prst="rect">
                <a:avLst/>
              </a:prstGeom>
              <a:noFill/>
            </p:spPr>
            <p:txBody>
              <a:bodyPr wrap="square" rtlCol="0">
                <a:spAutoFit/>
              </a:bodyPr>
              <a:lstStyle/>
              <a:p>
                <a:r>
                  <a:rPr lang="en-GB" sz="600" noProof="0" dirty="0">
                    <a:solidFill>
                      <a:schemeClr val="bg1"/>
                    </a:solidFill>
                  </a:rPr>
                  <a:t>71</a:t>
                </a:r>
              </a:p>
            </p:txBody>
          </p:sp>
        </p:grpSp>
        <p:grpSp>
          <p:nvGrpSpPr>
            <p:cNvPr id="108" name="Gruppo 107">
              <a:extLst>
                <a:ext uri="{FF2B5EF4-FFF2-40B4-BE49-F238E27FC236}">
                  <a16:creationId xmlns:a16="http://schemas.microsoft.com/office/drawing/2014/main" id="{DA03DF41-FC36-CCED-B11C-BA133AA99483}"/>
                </a:ext>
              </a:extLst>
            </p:cNvPr>
            <p:cNvGrpSpPr/>
            <p:nvPr/>
          </p:nvGrpSpPr>
          <p:grpSpPr>
            <a:xfrm>
              <a:off x="7721702" y="3201555"/>
              <a:ext cx="300956" cy="184666"/>
              <a:chOff x="4218260" y="2618381"/>
              <a:chExt cx="300956" cy="184666"/>
            </a:xfrm>
          </p:grpSpPr>
          <p:sp>
            <p:nvSpPr>
              <p:cNvPr id="109" name="Ovale 108">
                <a:extLst>
                  <a:ext uri="{FF2B5EF4-FFF2-40B4-BE49-F238E27FC236}">
                    <a16:creationId xmlns:a16="http://schemas.microsoft.com/office/drawing/2014/main" id="{F25E48F0-9B6D-9600-2E7D-701C5C785E70}"/>
                  </a:ext>
                </a:extLst>
              </p:cNvPr>
              <p:cNvSpPr/>
              <p:nvPr/>
            </p:nvSpPr>
            <p:spPr>
              <a:xfrm>
                <a:off x="4274950" y="2641493"/>
                <a:ext cx="142786" cy="142786"/>
              </a:xfrm>
              <a:prstGeom prst="ellipse">
                <a:avLst/>
              </a:prstGeom>
              <a:solidFill>
                <a:srgbClr val="AC005B"/>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sz="400" noProof="0" dirty="0"/>
              </a:p>
            </p:txBody>
          </p:sp>
          <p:sp>
            <p:nvSpPr>
              <p:cNvPr id="110" name="CasellaDiTesto 109">
                <a:extLst>
                  <a:ext uri="{FF2B5EF4-FFF2-40B4-BE49-F238E27FC236}">
                    <a16:creationId xmlns:a16="http://schemas.microsoft.com/office/drawing/2014/main" id="{5D0B50E9-E839-0D57-53FA-CCB824F111FC}"/>
                  </a:ext>
                </a:extLst>
              </p:cNvPr>
              <p:cNvSpPr txBox="1"/>
              <p:nvPr/>
            </p:nvSpPr>
            <p:spPr>
              <a:xfrm>
                <a:off x="4218260" y="2618381"/>
                <a:ext cx="300956" cy="184666"/>
              </a:xfrm>
              <a:prstGeom prst="rect">
                <a:avLst/>
              </a:prstGeom>
              <a:noFill/>
            </p:spPr>
            <p:txBody>
              <a:bodyPr wrap="square" rtlCol="0">
                <a:spAutoFit/>
              </a:bodyPr>
              <a:lstStyle/>
              <a:p>
                <a:r>
                  <a:rPr lang="en-GB" sz="600" noProof="0" dirty="0">
                    <a:solidFill>
                      <a:schemeClr val="bg1"/>
                    </a:solidFill>
                  </a:rPr>
                  <a:t>20</a:t>
                </a:r>
              </a:p>
            </p:txBody>
          </p:sp>
        </p:grpSp>
        <p:grpSp>
          <p:nvGrpSpPr>
            <p:cNvPr id="111" name="Gruppo 110">
              <a:extLst>
                <a:ext uri="{FF2B5EF4-FFF2-40B4-BE49-F238E27FC236}">
                  <a16:creationId xmlns:a16="http://schemas.microsoft.com/office/drawing/2014/main" id="{84A686C0-ADF2-0D33-5164-5281BC9333C9}"/>
                </a:ext>
              </a:extLst>
            </p:cNvPr>
            <p:cNvGrpSpPr/>
            <p:nvPr/>
          </p:nvGrpSpPr>
          <p:grpSpPr>
            <a:xfrm>
              <a:off x="7748985" y="3469768"/>
              <a:ext cx="300956" cy="184666"/>
              <a:chOff x="4218260" y="2618381"/>
              <a:chExt cx="300956" cy="184666"/>
            </a:xfrm>
          </p:grpSpPr>
          <p:sp>
            <p:nvSpPr>
              <p:cNvPr id="112" name="Ovale 111">
                <a:extLst>
                  <a:ext uri="{FF2B5EF4-FFF2-40B4-BE49-F238E27FC236}">
                    <a16:creationId xmlns:a16="http://schemas.microsoft.com/office/drawing/2014/main" id="{151AF877-E203-9DE0-FEE5-12E6A61EF9FD}"/>
                  </a:ext>
                </a:extLst>
              </p:cNvPr>
              <p:cNvSpPr/>
              <p:nvPr/>
            </p:nvSpPr>
            <p:spPr>
              <a:xfrm>
                <a:off x="4274950" y="2641493"/>
                <a:ext cx="142786" cy="142786"/>
              </a:xfrm>
              <a:prstGeom prst="ellipse">
                <a:avLst/>
              </a:prstGeom>
              <a:solidFill>
                <a:srgbClr val="AC005B"/>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sz="400" noProof="0" dirty="0"/>
              </a:p>
            </p:txBody>
          </p:sp>
          <p:sp>
            <p:nvSpPr>
              <p:cNvPr id="113" name="CasellaDiTesto 112">
                <a:extLst>
                  <a:ext uri="{FF2B5EF4-FFF2-40B4-BE49-F238E27FC236}">
                    <a16:creationId xmlns:a16="http://schemas.microsoft.com/office/drawing/2014/main" id="{4AF2EA32-30B5-10A5-2CA6-677D780EAF74}"/>
                  </a:ext>
                </a:extLst>
              </p:cNvPr>
              <p:cNvSpPr txBox="1"/>
              <p:nvPr/>
            </p:nvSpPr>
            <p:spPr>
              <a:xfrm>
                <a:off x="4218260" y="2618381"/>
                <a:ext cx="300956" cy="184666"/>
              </a:xfrm>
              <a:prstGeom prst="rect">
                <a:avLst/>
              </a:prstGeom>
              <a:noFill/>
            </p:spPr>
            <p:txBody>
              <a:bodyPr wrap="square" rtlCol="0">
                <a:spAutoFit/>
              </a:bodyPr>
              <a:lstStyle/>
              <a:p>
                <a:r>
                  <a:rPr lang="en-GB" sz="600" noProof="0" dirty="0">
                    <a:solidFill>
                      <a:schemeClr val="bg1"/>
                    </a:solidFill>
                  </a:rPr>
                  <a:t>17</a:t>
                </a:r>
              </a:p>
            </p:txBody>
          </p:sp>
        </p:grpSp>
        <p:grpSp>
          <p:nvGrpSpPr>
            <p:cNvPr id="114" name="Gruppo 113">
              <a:extLst>
                <a:ext uri="{FF2B5EF4-FFF2-40B4-BE49-F238E27FC236}">
                  <a16:creationId xmlns:a16="http://schemas.microsoft.com/office/drawing/2014/main" id="{7D0B8483-66EB-88D3-D01F-75F79614F9C6}"/>
                </a:ext>
              </a:extLst>
            </p:cNvPr>
            <p:cNvGrpSpPr/>
            <p:nvPr/>
          </p:nvGrpSpPr>
          <p:grpSpPr>
            <a:xfrm>
              <a:off x="7019238" y="3704036"/>
              <a:ext cx="1613611" cy="755751"/>
              <a:chOff x="3764164" y="2581107"/>
              <a:chExt cx="1613611" cy="755751"/>
            </a:xfrm>
          </p:grpSpPr>
          <p:sp>
            <p:nvSpPr>
              <p:cNvPr id="461" name="Ovale 460">
                <a:extLst>
                  <a:ext uri="{FF2B5EF4-FFF2-40B4-BE49-F238E27FC236}">
                    <a16:creationId xmlns:a16="http://schemas.microsoft.com/office/drawing/2014/main" id="{EB5B314D-D9BB-2EDD-6BEA-F93168A125B3}"/>
                  </a:ext>
                </a:extLst>
              </p:cNvPr>
              <p:cNvSpPr/>
              <p:nvPr/>
            </p:nvSpPr>
            <p:spPr>
              <a:xfrm>
                <a:off x="5133350" y="3178243"/>
                <a:ext cx="142786" cy="142786"/>
              </a:xfrm>
              <a:prstGeom prst="ellipse">
                <a:avLst/>
              </a:prstGeom>
              <a:solidFill>
                <a:srgbClr val="AC005B"/>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sz="400" noProof="0" dirty="0"/>
              </a:p>
            </p:txBody>
          </p:sp>
          <p:sp>
            <p:nvSpPr>
              <p:cNvPr id="115" name="Ovale 114">
                <a:extLst>
                  <a:ext uri="{FF2B5EF4-FFF2-40B4-BE49-F238E27FC236}">
                    <a16:creationId xmlns:a16="http://schemas.microsoft.com/office/drawing/2014/main" id="{C710CE8C-939A-9120-C0FD-75106E07F997}"/>
                  </a:ext>
                </a:extLst>
              </p:cNvPr>
              <p:cNvSpPr/>
              <p:nvPr/>
            </p:nvSpPr>
            <p:spPr>
              <a:xfrm>
                <a:off x="4274950" y="2600949"/>
                <a:ext cx="142786" cy="142786"/>
              </a:xfrm>
              <a:prstGeom prst="ellipse">
                <a:avLst/>
              </a:prstGeom>
              <a:solidFill>
                <a:srgbClr val="AC005B"/>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sz="400" noProof="0" dirty="0"/>
              </a:p>
            </p:txBody>
          </p:sp>
          <p:sp>
            <p:nvSpPr>
              <p:cNvPr id="460" name="CasellaDiTesto 459">
                <a:extLst>
                  <a:ext uri="{FF2B5EF4-FFF2-40B4-BE49-F238E27FC236}">
                    <a16:creationId xmlns:a16="http://schemas.microsoft.com/office/drawing/2014/main" id="{8630F947-AD32-B0A7-4821-EFA3306EF4AF}"/>
                  </a:ext>
                </a:extLst>
              </p:cNvPr>
              <p:cNvSpPr txBox="1"/>
              <p:nvPr/>
            </p:nvSpPr>
            <p:spPr>
              <a:xfrm>
                <a:off x="5076819" y="3152192"/>
                <a:ext cx="300956" cy="184666"/>
              </a:xfrm>
              <a:prstGeom prst="rect">
                <a:avLst/>
              </a:prstGeom>
              <a:noFill/>
            </p:spPr>
            <p:txBody>
              <a:bodyPr wrap="square" rtlCol="0">
                <a:spAutoFit/>
              </a:bodyPr>
              <a:lstStyle/>
              <a:p>
                <a:r>
                  <a:rPr lang="en-GB" sz="600" noProof="0" dirty="0">
                    <a:solidFill>
                      <a:schemeClr val="bg1"/>
                    </a:solidFill>
                  </a:rPr>
                  <a:t>24</a:t>
                </a:r>
              </a:p>
            </p:txBody>
          </p:sp>
          <p:sp>
            <p:nvSpPr>
              <p:cNvPr id="468" name="Ovale 467">
                <a:extLst>
                  <a:ext uri="{FF2B5EF4-FFF2-40B4-BE49-F238E27FC236}">
                    <a16:creationId xmlns:a16="http://schemas.microsoft.com/office/drawing/2014/main" id="{6DCEA0E6-120F-3FA0-24EC-8282D23207E5}"/>
                  </a:ext>
                </a:extLst>
              </p:cNvPr>
              <p:cNvSpPr/>
              <p:nvPr/>
            </p:nvSpPr>
            <p:spPr>
              <a:xfrm>
                <a:off x="3765198" y="3106235"/>
                <a:ext cx="142786" cy="142786"/>
              </a:xfrm>
              <a:prstGeom prst="ellipse">
                <a:avLst/>
              </a:prstGeom>
              <a:solidFill>
                <a:srgbClr val="AC005B"/>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sz="400" noProof="0" dirty="0"/>
              </a:p>
            </p:txBody>
          </p:sp>
          <p:sp>
            <p:nvSpPr>
              <p:cNvPr id="116" name="CasellaDiTesto 115">
                <a:extLst>
                  <a:ext uri="{FF2B5EF4-FFF2-40B4-BE49-F238E27FC236}">
                    <a16:creationId xmlns:a16="http://schemas.microsoft.com/office/drawing/2014/main" id="{3E527BE9-1AD5-06D9-5773-5491553277A0}"/>
                  </a:ext>
                </a:extLst>
              </p:cNvPr>
              <p:cNvSpPr txBox="1"/>
              <p:nvPr/>
            </p:nvSpPr>
            <p:spPr>
              <a:xfrm>
                <a:off x="3764164" y="3091800"/>
                <a:ext cx="105484" cy="58840"/>
              </a:xfrm>
              <a:prstGeom prst="rect">
                <a:avLst/>
              </a:prstGeom>
              <a:noFill/>
            </p:spPr>
            <p:txBody>
              <a:bodyPr wrap="square" rtlCol="0">
                <a:spAutoFit/>
              </a:bodyPr>
              <a:lstStyle/>
              <a:p>
                <a:r>
                  <a:rPr lang="en-GB" sz="600" noProof="0" dirty="0">
                    <a:solidFill>
                      <a:schemeClr val="bg1"/>
                    </a:solidFill>
                  </a:rPr>
                  <a:t>5</a:t>
                </a:r>
              </a:p>
            </p:txBody>
          </p:sp>
          <p:sp>
            <p:nvSpPr>
              <p:cNvPr id="469" name="CasellaDiTesto 468">
                <a:extLst>
                  <a:ext uri="{FF2B5EF4-FFF2-40B4-BE49-F238E27FC236}">
                    <a16:creationId xmlns:a16="http://schemas.microsoft.com/office/drawing/2014/main" id="{B322DFF9-7E52-1F96-975B-CD7E5A131317}"/>
                  </a:ext>
                </a:extLst>
              </p:cNvPr>
              <p:cNvSpPr txBox="1"/>
              <p:nvPr/>
            </p:nvSpPr>
            <p:spPr>
              <a:xfrm>
                <a:off x="4223219" y="2581107"/>
                <a:ext cx="279722" cy="184666"/>
              </a:xfrm>
              <a:prstGeom prst="rect">
                <a:avLst/>
              </a:prstGeom>
              <a:noFill/>
            </p:spPr>
            <p:txBody>
              <a:bodyPr wrap="square" rtlCol="0">
                <a:spAutoFit/>
              </a:bodyPr>
              <a:lstStyle/>
              <a:p>
                <a:r>
                  <a:rPr lang="en-GB" sz="600" noProof="0" dirty="0">
                    <a:solidFill>
                      <a:schemeClr val="bg1"/>
                    </a:solidFill>
                  </a:rPr>
                  <a:t>21</a:t>
                </a:r>
              </a:p>
            </p:txBody>
          </p:sp>
        </p:grpSp>
        <p:grpSp>
          <p:nvGrpSpPr>
            <p:cNvPr id="117" name="Gruppo 116">
              <a:extLst>
                <a:ext uri="{FF2B5EF4-FFF2-40B4-BE49-F238E27FC236}">
                  <a16:creationId xmlns:a16="http://schemas.microsoft.com/office/drawing/2014/main" id="{DCBF145C-E3F9-1962-0322-5293B6D123F7}"/>
                </a:ext>
              </a:extLst>
            </p:cNvPr>
            <p:cNvGrpSpPr/>
            <p:nvPr/>
          </p:nvGrpSpPr>
          <p:grpSpPr>
            <a:xfrm>
              <a:off x="6748735" y="3448616"/>
              <a:ext cx="300956" cy="184666"/>
              <a:chOff x="4218260" y="2618381"/>
              <a:chExt cx="300956" cy="184666"/>
            </a:xfrm>
          </p:grpSpPr>
          <p:sp>
            <p:nvSpPr>
              <p:cNvPr id="118" name="Ovale 117">
                <a:extLst>
                  <a:ext uri="{FF2B5EF4-FFF2-40B4-BE49-F238E27FC236}">
                    <a16:creationId xmlns:a16="http://schemas.microsoft.com/office/drawing/2014/main" id="{1964E934-060A-F952-FAAA-7C687B935730}"/>
                  </a:ext>
                </a:extLst>
              </p:cNvPr>
              <p:cNvSpPr/>
              <p:nvPr/>
            </p:nvSpPr>
            <p:spPr>
              <a:xfrm>
                <a:off x="4274950" y="2641493"/>
                <a:ext cx="142786" cy="142786"/>
              </a:xfrm>
              <a:prstGeom prst="ellipse">
                <a:avLst/>
              </a:prstGeom>
              <a:solidFill>
                <a:srgbClr val="AC005B"/>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sz="400" noProof="0" dirty="0"/>
              </a:p>
            </p:txBody>
          </p:sp>
          <p:sp>
            <p:nvSpPr>
              <p:cNvPr id="119" name="CasellaDiTesto 118">
                <a:extLst>
                  <a:ext uri="{FF2B5EF4-FFF2-40B4-BE49-F238E27FC236}">
                    <a16:creationId xmlns:a16="http://schemas.microsoft.com/office/drawing/2014/main" id="{F914812B-015C-664A-7024-569382595F49}"/>
                  </a:ext>
                </a:extLst>
              </p:cNvPr>
              <p:cNvSpPr txBox="1"/>
              <p:nvPr/>
            </p:nvSpPr>
            <p:spPr>
              <a:xfrm>
                <a:off x="4218260" y="2618381"/>
                <a:ext cx="300956" cy="184666"/>
              </a:xfrm>
              <a:prstGeom prst="rect">
                <a:avLst/>
              </a:prstGeom>
              <a:noFill/>
            </p:spPr>
            <p:txBody>
              <a:bodyPr wrap="square" rtlCol="0">
                <a:spAutoFit/>
              </a:bodyPr>
              <a:lstStyle/>
              <a:p>
                <a:r>
                  <a:rPr lang="en-GB" sz="600" noProof="0" dirty="0">
                    <a:solidFill>
                      <a:schemeClr val="bg1"/>
                    </a:solidFill>
                  </a:rPr>
                  <a:t>70</a:t>
                </a:r>
              </a:p>
            </p:txBody>
          </p:sp>
        </p:grpSp>
        <p:grpSp>
          <p:nvGrpSpPr>
            <p:cNvPr id="120" name="Gruppo 119">
              <a:extLst>
                <a:ext uri="{FF2B5EF4-FFF2-40B4-BE49-F238E27FC236}">
                  <a16:creationId xmlns:a16="http://schemas.microsoft.com/office/drawing/2014/main" id="{49F95982-4F39-F5C3-2489-F1A1612A35A1}"/>
                </a:ext>
              </a:extLst>
            </p:cNvPr>
            <p:cNvGrpSpPr/>
            <p:nvPr/>
          </p:nvGrpSpPr>
          <p:grpSpPr>
            <a:xfrm>
              <a:off x="5560495" y="3686823"/>
              <a:ext cx="300956" cy="184666"/>
              <a:chOff x="4218260" y="2618381"/>
              <a:chExt cx="300956" cy="184666"/>
            </a:xfrm>
          </p:grpSpPr>
          <p:sp>
            <p:nvSpPr>
              <p:cNvPr id="121" name="Ovale 120">
                <a:extLst>
                  <a:ext uri="{FF2B5EF4-FFF2-40B4-BE49-F238E27FC236}">
                    <a16:creationId xmlns:a16="http://schemas.microsoft.com/office/drawing/2014/main" id="{D301C4E4-06F9-BE6F-27C0-C62AFBBBEE6A}"/>
                  </a:ext>
                </a:extLst>
              </p:cNvPr>
              <p:cNvSpPr/>
              <p:nvPr/>
            </p:nvSpPr>
            <p:spPr>
              <a:xfrm>
                <a:off x="4274950" y="2641493"/>
                <a:ext cx="142786" cy="142786"/>
              </a:xfrm>
              <a:prstGeom prst="ellipse">
                <a:avLst/>
              </a:prstGeom>
              <a:solidFill>
                <a:srgbClr val="AC005B"/>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sz="400" noProof="0" dirty="0"/>
              </a:p>
            </p:txBody>
          </p:sp>
          <p:sp>
            <p:nvSpPr>
              <p:cNvPr id="122" name="CasellaDiTesto 121">
                <a:extLst>
                  <a:ext uri="{FF2B5EF4-FFF2-40B4-BE49-F238E27FC236}">
                    <a16:creationId xmlns:a16="http://schemas.microsoft.com/office/drawing/2014/main" id="{292D8DBB-CF7A-6F32-D458-22C8670C4DA1}"/>
                  </a:ext>
                </a:extLst>
              </p:cNvPr>
              <p:cNvSpPr txBox="1"/>
              <p:nvPr/>
            </p:nvSpPr>
            <p:spPr>
              <a:xfrm>
                <a:off x="4218260" y="2618381"/>
                <a:ext cx="300956" cy="184666"/>
              </a:xfrm>
              <a:prstGeom prst="rect">
                <a:avLst/>
              </a:prstGeom>
              <a:noFill/>
            </p:spPr>
            <p:txBody>
              <a:bodyPr wrap="square" rtlCol="0">
                <a:spAutoFit/>
              </a:bodyPr>
              <a:lstStyle/>
              <a:p>
                <a:r>
                  <a:rPr lang="en-GB" sz="600" noProof="0" dirty="0">
                    <a:solidFill>
                      <a:schemeClr val="bg1"/>
                    </a:solidFill>
                  </a:rPr>
                  <a:t>31</a:t>
                </a:r>
              </a:p>
            </p:txBody>
          </p:sp>
        </p:grpSp>
        <p:grpSp>
          <p:nvGrpSpPr>
            <p:cNvPr id="123" name="Gruppo 122">
              <a:extLst>
                <a:ext uri="{FF2B5EF4-FFF2-40B4-BE49-F238E27FC236}">
                  <a16:creationId xmlns:a16="http://schemas.microsoft.com/office/drawing/2014/main" id="{85E610F4-3FA7-D5CD-916B-4F4E9E621649}"/>
                </a:ext>
              </a:extLst>
            </p:cNvPr>
            <p:cNvGrpSpPr/>
            <p:nvPr/>
          </p:nvGrpSpPr>
          <p:grpSpPr>
            <a:xfrm>
              <a:off x="6022943" y="3120241"/>
              <a:ext cx="300956" cy="184666"/>
              <a:chOff x="4218260" y="2618381"/>
              <a:chExt cx="300956" cy="184666"/>
            </a:xfrm>
          </p:grpSpPr>
          <p:sp>
            <p:nvSpPr>
              <p:cNvPr id="124" name="Ovale 123">
                <a:extLst>
                  <a:ext uri="{FF2B5EF4-FFF2-40B4-BE49-F238E27FC236}">
                    <a16:creationId xmlns:a16="http://schemas.microsoft.com/office/drawing/2014/main" id="{C612F01D-CD6A-C4AD-102D-642B38C15AA4}"/>
                  </a:ext>
                </a:extLst>
              </p:cNvPr>
              <p:cNvSpPr/>
              <p:nvPr/>
            </p:nvSpPr>
            <p:spPr>
              <a:xfrm>
                <a:off x="4274950" y="2641493"/>
                <a:ext cx="142786" cy="142786"/>
              </a:xfrm>
              <a:prstGeom prst="ellipse">
                <a:avLst/>
              </a:prstGeom>
              <a:solidFill>
                <a:srgbClr val="AC005B"/>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sz="400" noProof="0" dirty="0"/>
              </a:p>
            </p:txBody>
          </p:sp>
          <p:sp>
            <p:nvSpPr>
              <p:cNvPr id="125" name="CasellaDiTesto 124">
                <a:extLst>
                  <a:ext uri="{FF2B5EF4-FFF2-40B4-BE49-F238E27FC236}">
                    <a16:creationId xmlns:a16="http://schemas.microsoft.com/office/drawing/2014/main" id="{911FD2FE-7015-FFB9-38DC-2CCC843A4A23}"/>
                  </a:ext>
                </a:extLst>
              </p:cNvPr>
              <p:cNvSpPr txBox="1"/>
              <p:nvPr/>
            </p:nvSpPr>
            <p:spPr>
              <a:xfrm>
                <a:off x="4218260" y="2618381"/>
                <a:ext cx="300956" cy="184666"/>
              </a:xfrm>
              <a:prstGeom prst="rect">
                <a:avLst/>
              </a:prstGeom>
              <a:noFill/>
            </p:spPr>
            <p:txBody>
              <a:bodyPr wrap="square" rtlCol="0">
                <a:spAutoFit/>
              </a:bodyPr>
              <a:lstStyle/>
              <a:p>
                <a:r>
                  <a:rPr lang="en-GB" sz="600" noProof="0" dirty="0">
                    <a:solidFill>
                      <a:schemeClr val="bg1"/>
                    </a:solidFill>
                  </a:rPr>
                  <a:t>74</a:t>
                </a:r>
              </a:p>
            </p:txBody>
          </p:sp>
        </p:grpSp>
        <p:grpSp>
          <p:nvGrpSpPr>
            <p:cNvPr id="135" name="Gruppo 134">
              <a:extLst>
                <a:ext uri="{FF2B5EF4-FFF2-40B4-BE49-F238E27FC236}">
                  <a16:creationId xmlns:a16="http://schemas.microsoft.com/office/drawing/2014/main" id="{6A568181-70E0-2322-11D8-FF43DA8A1642}"/>
                </a:ext>
              </a:extLst>
            </p:cNvPr>
            <p:cNvGrpSpPr/>
            <p:nvPr/>
          </p:nvGrpSpPr>
          <p:grpSpPr>
            <a:xfrm>
              <a:off x="5251893" y="3697253"/>
              <a:ext cx="300956" cy="184666"/>
              <a:chOff x="4218260" y="2618381"/>
              <a:chExt cx="300956" cy="184666"/>
            </a:xfrm>
          </p:grpSpPr>
          <p:sp>
            <p:nvSpPr>
              <p:cNvPr id="136" name="Ovale 135">
                <a:extLst>
                  <a:ext uri="{FF2B5EF4-FFF2-40B4-BE49-F238E27FC236}">
                    <a16:creationId xmlns:a16="http://schemas.microsoft.com/office/drawing/2014/main" id="{BC10C69F-AC75-261E-03F6-90991F748E25}"/>
                  </a:ext>
                </a:extLst>
              </p:cNvPr>
              <p:cNvSpPr/>
              <p:nvPr/>
            </p:nvSpPr>
            <p:spPr>
              <a:xfrm>
                <a:off x="4274950" y="2641493"/>
                <a:ext cx="142786" cy="142786"/>
              </a:xfrm>
              <a:prstGeom prst="ellipse">
                <a:avLst/>
              </a:prstGeom>
              <a:solidFill>
                <a:srgbClr val="AC005B"/>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sz="400" noProof="0" dirty="0"/>
              </a:p>
            </p:txBody>
          </p:sp>
          <p:sp>
            <p:nvSpPr>
              <p:cNvPr id="137" name="CasellaDiTesto 136">
                <a:extLst>
                  <a:ext uri="{FF2B5EF4-FFF2-40B4-BE49-F238E27FC236}">
                    <a16:creationId xmlns:a16="http://schemas.microsoft.com/office/drawing/2014/main" id="{269362E8-639E-3082-0C63-CE32606426BB}"/>
                  </a:ext>
                </a:extLst>
              </p:cNvPr>
              <p:cNvSpPr txBox="1"/>
              <p:nvPr/>
            </p:nvSpPr>
            <p:spPr>
              <a:xfrm>
                <a:off x="4218260" y="2618381"/>
                <a:ext cx="300956" cy="184666"/>
              </a:xfrm>
              <a:prstGeom prst="rect">
                <a:avLst/>
              </a:prstGeom>
              <a:noFill/>
            </p:spPr>
            <p:txBody>
              <a:bodyPr wrap="square" rtlCol="0">
                <a:spAutoFit/>
              </a:bodyPr>
              <a:lstStyle/>
              <a:p>
                <a:r>
                  <a:rPr lang="en-GB" sz="600" noProof="0" dirty="0">
                    <a:solidFill>
                      <a:schemeClr val="bg1"/>
                    </a:solidFill>
                  </a:rPr>
                  <a:t>15</a:t>
                </a:r>
              </a:p>
            </p:txBody>
          </p:sp>
        </p:grpSp>
        <p:grpSp>
          <p:nvGrpSpPr>
            <p:cNvPr id="141" name="Gruppo 140">
              <a:extLst>
                <a:ext uri="{FF2B5EF4-FFF2-40B4-BE49-F238E27FC236}">
                  <a16:creationId xmlns:a16="http://schemas.microsoft.com/office/drawing/2014/main" id="{EA62017D-94B1-4261-5976-0875745BEF27}"/>
                </a:ext>
              </a:extLst>
            </p:cNvPr>
            <p:cNvGrpSpPr/>
            <p:nvPr/>
          </p:nvGrpSpPr>
          <p:grpSpPr>
            <a:xfrm>
              <a:off x="7301611" y="3090355"/>
              <a:ext cx="300956" cy="184666"/>
              <a:chOff x="4218260" y="2618381"/>
              <a:chExt cx="300956" cy="184666"/>
            </a:xfrm>
          </p:grpSpPr>
          <p:sp>
            <p:nvSpPr>
              <p:cNvPr id="142" name="Ovale 141">
                <a:extLst>
                  <a:ext uri="{FF2B5EF4-FFF2-40B4-BE49-F238E27FC236}">
                    <a16:creationId xmlns:a16="http://schemas.microsoft.com/office/drawing/2014/main" id="{7FF0CFE7-F2F3-9D91-D6A8-81CC4D324655}"/>
                  </a:ext>
                </a:extLst>
              </p:cNvPr>
              <p:cNvSpPr/>
              <p:nvPr/>
            </p:nvSpPr>
            <p:spPr>
              <a:xfrm>
                <a:off x="4274950" y="2641493"/>
                <a:ext cx="142786" cy="142786"/>
              </a:xfrm>
              <a:prstGeom prst="ellipse">
                <a:avLst/>
              </a:prstGeom>
              <a:solidFill>
                <a:srgbClr val="AC005B"/>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sz="400" noProof="0" dirty="0"/>
              </a:p>
            </p:txBody>
          </p:sp>
          <p:sp>
            <p:nvSpPr>
              <p:cNvPr id="143" name="CasellaDiTesto 142">
                <a:extLst>
                  <a:ext uri="{FF2B5EF4-FFF2-40B4-BE49-F238E27FC236}">
                    <a16:creationId xmlns:a16="http://schemas.microsoft.com/office/drawing/2014/main" id="{612B896F-939A-F3EE-9EE3-A9CC4B474B8D}"/>
                  </a:ext>
                </a:extLst>
              </p:cNvPr>
              <p:cNvSpPr txBox="1"/>
              <p:nvPr/>
            </p:nvSpPr>
            <p:spPr>
              <a:xfrm>
                <a:off x="4218260" y="2618381"/>
                <a:ext cx="300956" cy="184666"/>
              </a:xfrm>
              <a:prstGeom prst="rect">
                <a:avLst/>
              </a:prstGeom>
              <a:noFill/>
            </p:spPr>
            <p:txBody>
              <a:bodyPr wrap="square" rtlCol="0">
                <a:spAutoFit/>
              </a:bodyPr>
              <a:lstStyle/>
              <a:p>
                <a:r>
                  <a:rPr lang="en-GB" sz="600" noProof="0" dirty="0">
                    <a:solidFill>
                      <a:schemeClr val="bg1"/>
                    </a:solidFill>
                  </a:rPr>
                  <a:t>30</a:t>
                </a:r>
              </a:p>
            </p:txBody>
          </p:sp>
        </p:grpSp>
        <p:grpSp>
          <p:nvGrpSpPr>
            <p:cNvPr id="164" name="Gruppo 163">
              <a:extLst>
                <a:ext uri="{FF2B5EF4-FFF2-40B4-BE49-F238E27FC236}">
                  <a16:creationId xmlns:a16="http://schemas.microsoft.com/office/drawing/2014/main" id="{660D1132-AD91-411D-9126-6A8DD6751E1D}"/>
                </a:ext>
              </a:extLst>
            </p:cNvPr>
            <p:cNvGrpSpPr/>
            <p:nvPr/>
          </p:nvGrpSpPr>
          <p:grpSpPr>
            <a:xfrm>
              <a:off x="4572000" y="1088909"/>
              <a:ext cx="1054800" cy="1034434"/>
              <a:chOff x="3347864" y="1635646"/>
              <a:chExt cx="1054800" cy="1034434"/>
            </a:xfrm>
          </p:grpSpPr>
          <p:pic>
            <p:nvPicPr>
              <p:cNvPr id="155" name="object 32">
                <a:extLst>
                  <a:ext uri="{FF2B5EF4-FFF2-40B4-BE49-F238E27FC236}">
                    <a16:creationId xmlns:a16="http://schemas.microsoft.com/office/drawing/2014/main" id="{7E9B4679-A1E9-CDBF-4232-5A5905BF4F88}"/>
                  </a:ext>
                </a:extLst>
              </p:cNvPr>
              <p:cNvPicPr/>
              <p:nvPr/>
            </p:nvPicPr>
            <p:blipFill>
              <a:blip r:embed="rId3" cstate="print"/>
              <a:stretch>
                <a:fillRect/>
              </a:stretch>
            </p:blipFill>
            <p:spPr>
              <a:xfrm>
                <a:off x="3347864" y="1848167"/>
                <a:ext cx="1039012" cy="707618"/>
              </a:xfrm>
              <a:prstGeom prst="rect">
                <a:avLst/>
              </a:prstGeom>
            </p:spPr>
          </p:pic>
          <p:sp>
            <p:nvSpPr>
              <p:cNvPr id="156" name="object 33">
                <a:extLst>
                  <a:ext uri="{FF2B5EF4-FFF2-40B4-BE49-F238E27FC236}">
                    <a16:creationId xmlns:a16="http://schemas.microsoft.com/office/drawing/2014/main" id="{C6C12763-596D-E29E-75BB-E139DA8D204D}"/>
                  </a:ext>
                </a:extLst>
              </p:cNvPr>
              <p:cNvSpPr/>
              <p:nvPr/>
            </p:nvSpPr>
            <p:spPr>
              <a:xfrm>
                <a:off x="3914349" y="2172100"/>
                <a:ext cx="488315" cy="497205"/>
              </a:xfrm>
              <a:custGeom>
                <a:avLst/>
                <a:gdLst/>
                <a:ahLst/>
                <a:cxnLst/>
                <a:rect l="l" t="t" r="r" b="b"/>
                <a:pathLst>
                  <a:path w="488314" h="497205">
                    <a:moveTo>
                      <a:pt x="0" y="496989"/>
                    </a:moveTo>
                    <a:lnTo>
                      <a:pt x="49159" y="491919"/>
                    </a:lnTo>
                    <a:lnTo>
                      <a:pt x="96847" y="482366"/>
                    </a:lnTo>
                    <a:lnTo>
                      <a:pt x="142845" y="468547"/>
                    </a:lnTo>
                    <a:lnTo>
                      <a:pt x="186934" y="450681"/>
                    </a:lnTo>
                    <a:lnTo>
                      <a:pt x="228898" y="428986"/>
                    </a:lnTo>
                    <a:lnTo>
                      <a:pt x="268517" y="403679"/>
                    </a:lnTo>
                    <a:lnTo>
                      <a:pt x="305573" y="374980"/>
                    </a:lnTo>
                    <a:lnTo>
                      <a:pt x="339848" y="343106"/>
                    </a:lnTo>
                    <a:lnTo>
                      <a:pt x="371125" y="308275"/>
                    </a:lnTo>
                    <a:lnTo>
                      <a:pt x="399185" y="270706"/>
                    </a:lnTo>
                    <a:lnTo>
                      <a:pt x="423809" y="230617"/>
                    </a:lnTo>
                    <a:lnTo>
                      <a:pt x="444780" y="188225"/>
                    </a:lnTo>
                    <a:lnTo>
                      <a:pt x="461880" y="143749"/>
                    </a:lnTo>
                    <a:lnTo>
                      <a:pt x="474890" y="97408"/>
                    </a:lnTo>
                    <a:lnTo>
                      <a:pt x="483592" y="49418"/>
                    </a:lnTo>
                    <a:lnTo>
                      <a:pt x="487768" y="0"/>
                    </a:lnTo>
                  </a:path>
                </a:pathLst>
              </a:custGeom>
              <a:ln w="4762">
                <a:solidFill>
                  <a:srgbClr val="666666"/>
                </a:solidFill>
                <a:prstDash val="dash"/>
              </a:ln>
            </p:spPr>
            <p:txBody>
              <a:bodyPr wrap="square" lIns="0" tIns="0" rIns="0" bIns="0" rtlCol="0"/>
              <a:lstStyle/>
              <a:p>
                <a:endParaRPr lang="en-GB" noProof="0" dirty="0"/>
              </a:p>
            </p:txBody>
          </p:sp>
          <p:sp>
            <p:nvSpPr>
              <p:cNvPr id="157" name="object 34">
                <a:extLst>
                  <a:ext uri="{FF2B5EF4-FFF2-40B4-BE49-F238E27FC236}">
                    <a16:creationId xmlns:a16="http://schemas.microsoft.com/office/drawing/2014/main" id="{D1C02B3B-7163-5C24-69E6-0C587D42BFCB}"/>
                  </a:ext>
                </a:extLst>
              </p:cNvPr>
              <p:cNvSpPr/>
              <p:nvPr/>
            </p:nvSpPr>
            <p:spPr>
              <a:xfrm>
                <a:off x="3904683" y="1636003"/>
                <a:ext cx="497205" cy="488315"/>
              </a:xfrm>
              <a:custGeom>
                <a:avLst/>
                <a:gdLst/>
                <a:ahLst/>
                <a:cxnLst/>
                <a:rect l="l" t="t" r="r" b="b"/>
                <a:pathLst>
                  <a:path w="497204" h="488315">
                    <a:moveTo>
                      <a:pt x="496989" y="487756"/>
                    </a:moveTo>
                    <a:lnTo>
                      <a:pt x="491919" y="438596"/>
                    </a:lnTo>
                    <a:lnTo>
                      <a:pt x="482366" y="390908"/>
                    </a:lnTo>
                    <a:lnTo>
                      <a:pt x="468548" y="344911"/>
                    </a:lnTo>
                    <a:lnTo>
                      <a:pt x="450683" y="300821"/>
                    </a:lnTo>
                    <a:lnTo>
                      <a:pt x="428988" y="258858"/>
                    </a:lnTo>
                    <a:lnTo>
                      <a:pt x="403683" y="219239"/>
                    </a:lnTo>
                    <a:lnTo>
                      <a:pt x="374984" y="182183"/>
                    </a:lnTo>
                    <a:lnTo>
                      <a:pt x="343111" y="147908"/>
                    </a:lnTo>
                    <a:lnTo>
                      <a:pt x="308280" y="116633"/>
                    </a:lnTo>
                    <a:lnTo>
                      <a:pt x="270712" y="88574"/>
                    </a:lnTo>
                    <a:lnTo>
                      <a:pt x="230622" y="63950"/>
                    </a:lnTo>
                    <a:lnTo>
                      <a:pt x="188230" y="42980"/>
                    </a:lnTo>
                    <a:lnTo>
                      <a:pt x="143754" y="25882"/>
                    </a:lnTo>
                    <a:lnTo>
                      <a:pt x="97411" y="12874"/>
                    </a:lnTo>
                    <a:lnTo>
                      <a:pt x="49421" y="4174"/>
                    </a:lnTo>
                    <a:lnTo>
                      <a:pt x="0" y="0"/>
                    </a:lnTo>
                  </a:path>
                </a:pathLst>
              </a:custGeom>
              <a:ln w="4762">
                <a:solidFill>
                  <a:srgbClr val="666666"/>
                </a:solidFill>
                <a:prstDash val="dash"/>
              </a:ln>
            </p:spPr>
            <p:txBody>
              <a:bodyPr wrap="square" lIns="0" tIns="0" rIns="0" bIns="0" rtlCol="0"/>
              <a:lstStyle/>
              <a:p>
                <a:endParaRPr lang="en-GB" noProof="0" dirty="0"/>
              </a:p>
            </p:txBody>
          </p:sp>
          <p:sp>
            <p:nvSpPr>
              <p:cNvPr id="158" name="object 35">
                <a:extLst>
                  <a:ext uri="{FF2B5EF4-FFF2-40B4-BE49-F238E27FC236}">
                    <a16:creationId xmlns:a16="http://schemas.microsoft.com/office/drawing/2014/main" id="{17172D75-FF16-130B-D77A-514DB2D7C44F}"/>
                  </a:ext>
                </a:extLst>
              </p:cNvPr>
              <p:cNvSpPr/>
              <p:nvPr/>
            </p:nvSpPr>
            <p:spPr>
              <a:xfrm>
                <a:off x="3368580" y="1636433"/>
                <a:ext cx="488315" cy="497205"/>
              </a:xfrm>
              <a:custGeom>
                <a:avLst/>
                <a:gdLst/>
                <a:ahLst/>
                <a:cxnLst/>
                <a:rect l="l" t="t" r="r" b="b"/>
                <a:pathLst>
                  <a:path w="488314" h="497205">
                    <a:moveTo>
                      <a:pt x="487768" y="0"/>
                    </a:moveTo>
                    <a:lnTo>
                      <a:pt x="438609" y="5069"/>
                    </a:lnTo>
                    <a:lnTo>
                      <a:pt x="390921" y="14622"/>
                    </a:lnTo>
                    <a:lnTo>
                      <a:pt x="344923" y="28441"/>
                    </a:lnTo>
                    <a:lnTo>
                      <a:pt x="300834" y="46307"/>
                    </a:lnTo>
                    <a:lnTo>
                      <a:pt x="258870" y="68003"/>
                    </a:lnTo>
                    <a:lnTo>
                      <a:pt x="219251" y="93309"/>
                    </a:lnTo>
                    <a:lnTo>
                      <a:pt x="182195" y="122008"/>
                    </a:lnTo>
                    <a:lnTo>
                      <a:pt x="147920" y="153882"/>
                    </a:lnTo>
                    <a:lnTo>
                      <a:pt x="116643" y="188713"/>
                    </a:lnTo>
                    <a:lnTo>
                      <a:pt x="88583" y="226282"/>
                    </a:lnTo>
                    <a:lnTo>
                      <a:pt x="63959" y="266371"/>
                    </a:lnTo>
                    <a:lnTo>
                      <a:pt x="42988" y="308763"/>
                    </a:lnTo>
                    <a:lnTo>
                      <a:pt x="25888" y="353239"/>
                    </a:lnTo>
                    <a:lnTo>
                      <a:pt x="12878" y="399580"/>
                    </a:lnTo>
                    <a:lnTo>
                      <a:pt x="4176" y="447570"/>
                    </a:lnTo>
                    <a:lnTo>
                      <a:pt x="0" y="496989"/>
                    </a:lnTo>
                  </a:path>
                </a:pathLst>
              </a:custGeom>
              <a:ln w="4762">
                <a:solidFill>
                  <a:srgbClr val="666666"/>
                </a:solidFill>
                <a:prstDash val="dash"/>
              </a:ln>
            </p:spPr>
            <p:txBody>
              <a:bodyPr wrap="square" lIns="0" tIns="0" rIns="0" bIns="0" rtlCol="0"/>
              <a:lstStyle/>
              <a:p>
                <a:endParaRPr lang="en-GB" noProof="0" dirty="0"/>
              </a:p>
            </p:txBody>
          </p:sp>
          <p:sp>
            <p:nvSpPr>
              <p:cNvPr id="159" name="object 36">
                <a:extLst>
                  <a:ext uri="{FF2B5EF4-FFF2-40B4-BE49-F238E27FC236}">
                    <a16:creationId xmlns:a16="http://schemas.microsoft.com/office/drawing/2014/main" id="{B2382655-F70A-8D8E-D18E-2A9D354BCF94}"/>
                  </a:ext>
                </a:extLst>
              </p:cNvPr>
              <p:cNvSpPr/>
              <p:nvPr/>
            </p:nvSpPr>
            <p:spPr>
              <a:xfrm>
                <a:off x="3369027" y="2181765"/>
                <a:ext cx="497205" cy="488315"/>
              </a:xfrm>
              <a:custGeom>
                <a:avLst/>
                <a:gdLst/>
                <a:ahLst/>
                <a:cxnLst/>
                <a:rect l="l" t="t" r="r" b="b"/>
                <a:pathLst>
                  <a:path w="497204" h="488314">
                    <a:moveTo>
                      <a:pt x="0" y="0"/>
                    </a:moveTo>
                    <a:lnTo>
                      <a:pt x="5069" y="49159"/>
                    </a:lnTo>
                    <a:lnTo>
                      <a:pt x="14622" y="96847"/>
                    </a:lnTo>
                    <a:lnTo>
                      <a:pt x="28440" y="142845"/>
                    </a:lnTo>
                    <a:lnTo>
                      <a:pt x="46305" y="186934"/>
                    </a:lnTo>
                    <a:lnTo>
                      <a:pt x="68000" y="228897"/>
                    </a:lnTo>
                    <a:lnTo>
                      <a:pt x="93306" y="268516"/>
                    </a:lnTo>
                    <a:lnTo>
                      <a:pt x="122004" y="305572"/>
                    </a:lnTo>
                    <a:lnTo>
                      <a:pt x="153877" y="339847"/>
                    </a:lnTo>
                    <a:lnTo>
                      <a:pt x="188708" y="371123"/>
                    </a:lnTo>
                    <a:lnTo>
                      <a:pt x="226276" y="399181"/>
                    </a:lnTo>
                    <a:lnTo>
                      <a:pt x="266366" y="423805"/>
                    </a:lnTo>
                    <a:lnTo>
                      <a:pt x="308758" y="444775"/>
                    </a:lnTo>
                    <a:lnTo>
                      <a:pt x="353234" y="461873"/>
                    </a:lnTo>
                    <a:lnTo>
                      <a:pt x="399577" y="474881"/>
                    </a:lnTo>
                    <a:lnTo>
                      <a:pt x="447568" y="483582"/>
                    </a:lnTo>
                    <a:lnTo>
                      <a:pt x="496989" y="487756"/>
                    </a:lnTo>
                  </a:path>
                </a:pathLst>
              </a:custGeom>
              <a:ln w="4762">
                <a:solidFill>
                  <a:srgbClr val="666666"/>
                </a:solidFill>
                <a:prstDash val="dash"/>
              </a:ln>
            </p:spPr>
            <p:txBody>
              <a:bodyPr wrap="square" lIns="0" tIns="0" rIns="0" bIns="0" rtlCol="0"/>
              <a:lstStyle/>
              <a:p>
                <a:endParaRPr lang="en-GB" noProof="0" dirty="0"/>
              </a:p>
            </p:txBody>
          </p:sp>
          <p:sp>
            <p:nvSpPr>
              <p:cNvPr id="160" name="object 37">
                <a:extLst>
                  <a:ext uri="{FF2B5EF4-FFF2-40B4-BE49-F238E27FC236}">
                    <a16:creationId xmlns:a16="http://schemas.microsoft.com/office/drawing/2014/main" id="{E24B8DFD-A267-44F9-554F-6458197EFDAA}"/>
                  </a:ext>
                </a:extLst>
              </p:cNvPr>
              <p:cNvSpPr/>
              <p:nvPr/>
            </p:nvSpPr>
            <p:spPr>
              <a:xfrm>
                <a:off x="3368221" y="1635646"/>
                <a:ext cx="1034415" cy="1034415"/>
              </a:xfrm>
              <a:custGeom>
                <a:avLst/>
                <a:gdLst/>
                <a:ahLst/>
                <a:cxnLst/>
                <a:rect l="l" t="t" r="r" b="b"/>
                <a:pathLst>
                  <a:path w="1034414" h="1034414">
                    <a:moveTo>
                      <a:pt x="1034161" y="526783"/>
                    </a:moveTo>
                    <a:lnTo>
                      <a:pt x="1034224" y="523570"/>
                    </a:lnTo>
                    <a:lnTo>
                      <a:pt x="1034249" y="520344"/>
                    </a:lnTo>
                    <a:lnTo>
                      <a:pt x="1034249" y="517105"/>
                    </a:lnTo>
                    <a:lnTo>
                      <a:pt x="1034249" y="513880"/>
                    </a:lnTo>
                    <a:lnTo>
                      <a:pt x="1034224" y="510654"/>
                    </a:lnTo>
                    <a:lnTo>
                      <a:pt x="1034161" y="507453"/>
                    </a:lnTo>
                  </a:path>
                  <a:path w="1034414" h="1034414">
                    <a:moveTo>
                      <a:pt x="526796" y="76"/>
                    </a:moveTo>
                    <a:lnTo>
                      <a:pt x="523582" y="12"/>
                    </a:lnTo>
                    <a:lnTo>
                      <a:pt x="520357" y="0"/>
                    </a:lnTo>
                    <a:lnTo>
                      <a:pt x="517131" y="0"/>
                    </a:lnTo>
                    <a:lnTo>
                      <a:pt x="513892" y="0"/>
                    </a:lnTo>
                    <a:lnTo>
                      <a:pt x="510679" y="12"/>
                    </a:lnTo>
                    <a:lnTo>
                      <a:pt x="507453" y="76"/>
                    </a:lnTo>
                  </a:path>
                  <a:path w="1034414" h="1034414">
                    <a:moveTo>
                      <a:pt x="88" y="507453"/>
                    </a:moveTo>
                    <a:lnTo>
                      <a:pt x="38" y="510654"/>
                    </a:lnTo>
                    <a:lnTo>
                      <a:pt x="0" y="513880"/>
                    </a:lnTo>
                    <a:lnTo>
                      <a:pt x="0" y="517105"/>
                    </a:lnTo>
                    <a:lnTo>
                      <a:pt x="0" y="520344"/>
                    </a:lnTo>
                    <a:lnTo>
                      <a:pt x="38" y="523570"/>
                    </a:lnTo>
                    <a:lnTo>
                      <a:pt x="88" y="526783"/>
                    </a:lnTo>
                  </a:path>
                  <a:path w="1034414" h="1034414">
                    <a:moveTo>
                      <a:pt x="507453" y="1034148"/>
                    </a:moveTo>
                    <a:lnTo>
                      <a:pt x="510679" y="1034211"/>
                    </a:lnTo>
                    <a:lnTo>
                      <a:pt x="513892" y="1034237"/>
                    </a:lnTo>
                    <a:lnTo>
                      <a:pt x="517131" y="1034237"/>
                    </a:lnTo>
                    <a:lnTo>
                      <a:pt x="520357" y="1034237"/>
                    </a:lnTo>
                    <a:lnTo>
                      <a:pt x="523582" y="1034211"/>
                    </a:lnTo>
                    <a:lnTo>
                      <a:pt x="526796" y="1034148"/>
                    </a:lnTo>
                  </a:path>
                </a:pathLst>
              </a:custGeom>
              <a:ln w="4762">
                <a:solidFill>
                  <a:srgbClr val="666666"/>
                </a:solidFill>
              </a:ln>
            </p:spPr>
            <p:txBody>
              <a:bodyPr wrap="square" lIns="0" tIns="0" rIns="0" bIns="0" rtlCol="0"/>
              <a:lstStyle/>
              <a:p>
                <a:endParaRPr lang="en-GB" noProof="0" dirty="0"/>
              </a:p>
            </p:txBody>
          </p:sp>
          <p:grpSp>
            <p:nvGrpSpPr>
              <p:cNvPr id="161" name="Gruppo 160">
                <a:extLst>
                  <a:ext uri="{FF2B5EF4-FFF2-40B4-BE49-F238E27FC236}">
                    <a16:creationId xmlns:a16="http://schemas.microsoft.com/office/drawing/2014/main" id="{E8CE134B-E44E-AA6F-31F2-4F2377E166DC}"/>
                  </a:ext>
                </a:extLst>
              </p:cNvPr>
              <p:cNvGrpSpPr/>
              <p:nvPr/>
            </p:nvGrpSpPr>
            <p:grpSpPr>
              <a:xfrm>
                <a:off x="3789093" y="2089735"/>
                <a:ext cx="300956" cy="184666"/>
                <a:chOff x="4218260" y="2618381"/>
                <a:chExt cx="300956" cy="184666"/>
              </a:xfrm>
            </p:grpSpPr>
            <p:sp>
              <p:nvSpPr>
                <p:cNvPr id="162" name="Ovale 161">
                  <a:extLst>
                    <a:ext uri="{FF2B5EF4-FFF2-40B4-BE49-F238E27FC236}">
                      <a16:creationId xmlns:a16="http://schemas.microsoft.com/office/drawing/2014/main" id="{1511217D-DA59-730D-85F4-1C6FCC643BCD}"/>
                    </a:ext>
                  </a:extLst>
                </p:cNvPr>
                <p:cNvSpPr/>
                <p:nvPr/>
              </p:nvSpPr>
              <p:spPr>
                <a:xfrm>
                  <a:off x="4274950" y="2641493"/>
                  <a:ext cx="142786" cy="142786"/>
                </a:xfrm>
                <a:prstGeom prst="ellipse">
                  <a:avLst/>
                </a:prstGeom>
                <a:solidFill>
                  <a:srgbClr val="AC005B"/>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sz="400" noProof="0" dirty="0"/>
                </a:p>
              </p:txBody>
            </p:sp>
            <p:sp>
              <p:nvSpPr>
                <p:cNvPr id="163" name="CasellaDiTesto 162">
                  <a:extLst>
                    <a:ext uri="{FF2B5EF4-FFF2-40B4-BE49-F238E27FC236}">
                      <a16:creationId xmlns:a16="http://schemas.microsoft.com/office/drawing/2014/main" id="{08491676-0CA4-FAB5-7BDA-0E112163BEE8}"/>
                    </a:ext>
                  </a:extLst>
                </p:cNvPr>
                <p:cNvSpPr txBox="1"/>
                <p:nvPr/>
              </p:nvSpPr>
              <p:spPr>
                <a:xfrm>
                  <a:off x="4218260" y="2618381"/>
                  <a:ext cx="300956" cy="184666"/>
                </a:xfrm>
                <a:prstGeom prst="rect">
                  <a:avLst/>
                </a:prstGeom>
                <a:noFill/>
              </p:spPr>
              <p:txBody>
                <a:bodyPr wrap="square" rtlCol="0">
                  <a:spAutoFit/>
                </a:bodyPr>
                <a:lstStyle/>
                <a:p>
                  <a:r>
                    <a:rPr lang="en-GB" sz="600" noProof="0" dirty="0">
                      <a:solidFill>
                        <a:schemeClr val="bg1"/>
                      </a:solidFill>
                    </a:rPr>
                    <a:t>33</a:t>
                  </a:r>
                </a:p>
              </p:txBody>
            </p:sp>
          </p:grpSp>
        </p:grpSp>
        <p:grpSp>
          <p:nvGrpSpPr>
            <p:cNvPr id="191" name="Gruppo 190">
              <a:extLst>
                <a:ext uri="{FF2B5EF4-FFF2-40B4-BE49-F238E27FC236}">
                  <a16:creationId xmlns:a16="http://schemas.microsoft.com/office/drawing/2014/main" id="{D0B681C2-0EEE-40CB-0D33-CFA9B574C96A}"/>
                </a:ext>
              </a:extLst>
            </p:cNvPr>
            <p:cNvGrpSpPr/>
            <p:nvPr/>
          </p:nvGrpSpPr>
          <p:grpSpPr>
            <a:xfrm>
              <a:off x="5935558" y="4091073"/>
              <a:ext cx="792480" cy="792480"/>
              <a:chOff x="3456255" y="4027313"/>
              <a:chExt cx="792480" cy="792480"/>
            </a:xfrm>
          </p:grpSpPr>
          <p:sp>
            <p:nvSpPr>
              <p:cNvPr id="448" name="object 65">
                <a:extLst>
                  <a:ext uri="{FF2B5EF4-FFF2-40B4-BE49-F238E27FC236}">
                    <a16:creationId xmlns:a16="http://schemas.microsoft.com/office/drawing/2014/main" id="{1D1748A3-469A-499C-3573-C3AAB0F3D087}"/>
                  </a:ext>
                </a:extLst>
              </p:cNvPr>
              <p:cNvSpPr/>
              <p:nvPr/>
            </p:nvSpPr>
            <p:spPr>
              <a:xfrm>
                <a:off x="3584652" y="4194828"/>
                <a:ext cx="9525" cy="0"/>
              </a:xfrm>
              <a:custGeom>
                <a:avLst/>
                <a:gdLst/>
                <a:ahLst/>
                <a:cxnLst/>
                <a:rect l="l" t="t" r="r" b="b"/>
                <a:pathLst>
                  <a:path w="9525">
                    <a:moveTo>
                      <a:pt x="0" y="0"/>
                    </a:moveTo>
                    <a:lnTo>
                      <a:pt x="9144" y="0"/>
                    </a:lnTo>
                  </a:path>
                </a:pathLst>
              </a:custGeom>
              <a:ln w="4635">
                <a:solidFill>
                  <a:srgbClr val="666666"/>
                </a:solidFill>
              </a:ln>
            </p:spPr>
            <p:txBody>
              <a:bodyPr wrap="square" lIns="0" tIns="0" rIns="0" bIns="0" rtlCol="0"/>
              <a:lstStyle/>
              <a:p>
                <a:endParaRPr lang="en-GB" noProof="0" dirty="0"/>
              </a:p>
            </p:txBody>
          </p:sp>
          <p:pic>
            <p:nvPicPr>
              <p:cNvPr id="449" name="object 17">
                <a:extLst>
                  <a:ext uri="{FF2B5EF4-FFF2-40B4-BE49-F238E27FC236}">
                    <a16:creationId xmlns:a16="http://schemas.microsoft.com/office/drawing/2014/main" id="{3F7AFE59-5EE3-7457-9AA5-CDC1BC1DF59D}"/>
                  </a:ext>
                </a:extLst>
              </p:cNvPr>
              <p:cNvPicPr/>
              <p:nvPr/>
            </p:nvPicPr>
            <p:blipFill>
              <a:blip r:embed="rId4" cstate="print"/>
              <a:stretch>
                <a:fillRect/>
              </a:stretch>
            </p:blipFill>
            <p:spPr>
              <a:xfrm>
                <a:off x="3506241" y="4174150"/>
                <a:ext cx="644486" cy="510895"/>
              </a:xfrm>
              <a:prstGeom prst="rect">
                <a:avLst/>
              </a:prstGeom>
            </p:spPr>
          </p:pic>
          <p:sp>
            <p:nvSpPr>
              <p:cNvPr id="450" name="object 18">
                <a:extLst>
                  <a:ext uri="{FF2B5EF4-FFF2-40B4-BE49-F238E27FC236}">
                    <a16:creationId xmlns:a16="http://schemas.microsoft.com/office/drawing/2014/main" id="{738D06F9-ECE5-F27E-E684-543D22C2CA92}"/>
                  </a:ext>
                </a:extLst>
              </p:cNvPr>
              <p:cNvSpPr/>
              <p:nvPr/>
            </p:nvSpPr>
            <p:spPr>
              <a:xfrm>
                <a:off x="3879647" y="4441565"/>
                <a:ext cx="368300" cy="377190"/>
              </a:xfrm>
              <a:custGeom>
                <a:avLst/>
                <a:gdLst/>
                <a:ahLst/>
                <a:cxnLst/>
                <a:rect l="l" t="t" r="r" b="b"/>
                <a:pathLst>
                  <a:path w="368300" h="377189">
                    <a:moveTo>
                      <a:pt x="0" y="376745"/>
                    </a:moveTo>
                    <a:lnTo>
                      <a:pt x="49055" y="370302"/>
                    </a:lnTo>
                    <a:lnTo>
                      <a:pt x="96034" y="358057"/>
                    </a:lnTo>
                    <a:lnTo>
                      <a:pt x="140556" y="340390"/>
                    </a:lnTo>
                    <a:lnTo>
                      <a:pt x="182242" y="317681"/>
                    </a:lnTo>
                    <a:lnTo>
                      <a:pt x="220713" y="290309"/>
                    </a:lnTo>
                    <a:lnTo>
                      <a:pt x="255590" y="258652"/>
                    </a:lnTo>
                    <a:lnTo>
                      <a:pt x="286494" y="223092"/>
                    </a:lnTo>
                    <a:lnTo>
                      <a:pt x="313044" y="184006"/>
                    </a:lnTo>
                    <a:lnTo>
                      <a:pt x="334863" y="141775"/>
                    </a:lnTo>
                    <a:lnTo>
                      <a:pt x="351570" y="96777"/>
                    </a:lnTo>
                    <a:lnTo>
                      <a:pt x="362787" y="49392"/>
                    </a:lnTo>
                    <a:lnTo>
                      <a:pt x="368134" y="0"/>
                    </a:lnTo>
                  </a:path>
                </a:pathLst>
              </a:custGeom>
              <a:ln w="4635">
                <a:solidFill>
                  <a:srgbClr val="666666"/>
                </a:solidFill>
                <a:prstDash val="dash"/>
              </a:ln>
            </p:spPr>
            <p:txBody>
              <a:bodyPr wrap="square" lIns="0" tIns="0" rIns="0" bIns="0" rtlCol="0"/>
              <a:lstStyle/>
              <a:p>
                <a:endParaRPr lang="en-GB" noProof="0" dirty="0"/>
              </a:p>
            </p:txBody>
          </p:sp>
          <p:sp>
            <p:nvSpPr>
              <p:cNvPr id="451" name="object 19">
                <a:extLst>
                  <a:ext uri="{FF2B5EF4-FFF2-40B4-BE49-F238E27FC236}">
                    <a16:creationId xmlns:a16="http://schemas.microsoft.com/office/drawing/2014/main" id="{D92A77DD-D221-CC60-EDF5-5FEE3DCDD61E}"/>
                  </a:ext>
                </a:extLst>
              </p:cNvPr>
              <p:cNvSpPr/>
              <p:nvPr/>
            </p:nvSpPr>
            <p:spPr>
              <a:xfrm>
                <a:off x="3870511" y="4027727"/>
                <a:ext cx="377190" cy="368300"/>
              </a:xfrm>
              <a:custGeom>
                <a:avLst/>
                <a:gdLst/>
                <a:ahLst/>
                <a:cxnLst/>
                <a:rect l="l" t="t" r="r" b="b"/>
                <a:pathLst>
                  <a:path w="377189" h="368300">
                    <a:moveTo>
                      <a:pt x="376745" y="368134"/>
                    </a:moveTo>
                    <a:lnTo>
                      <a:pt x="370299" y="319079"/>
                    </a:lnTo>
                    <a:lnTo>
                      <a:pt x="358052" y="272100"/>
                    </a:lnTo>
                    <a:lnTo>
                      <a:pt x="340385" y="227578"/>
                    </a:lnTo>
                    <a:lnTo>
                      <a:pt x="317675" y="185892"/>
                    </a:lnTo>
                    <a:lnTo>
                      <a:pt x="290303" y="147421"/>
                    </a:lnTo>
                    <a:lnTo>
                      <a:pt x="258648" y="112544"/>
                    </a:lnTo>
                    <a:lnTo>
                      <a:pt x="223088" y="81640"/>
                    </a:lnTo>
                    <a:lnTo>
                      <a:pt x="184003" y="55090"/>
                    </a:lnTo>
                    <a:lnTo>
                      <a:pt x="141773" y="33271"/>
                    </a:lnTo>
                    <a:lnTo>
                      <a:pt x="96776" y="16564"/>
                    </a:lnTo>
                    <a:lnTo>
                      <a:pt x="49392" y="5347"/>
                    </a:lnTo>
                    <a:lnTo>
                      <a:pt x="0" y="0"/>
                    </a:lnTo>
                  </a:path>
                </a:pathLst>
              </a:custGeom>
              <a:ln w="4635">
                <a:solidFill>
                  <a:srgbClr val="666666"/>
                </a:solidFill>
                <a:prstDash val="dash"/>
              </a:ln>
            </p:spPr>
            <p:txBody>
              <a:bodyPr wrap="square" lIns="0" tIns="0" rIns="0" bIns="0" rtlCol="0"/>
              <a:lstStyle/>
              <a:p>
                <a:endParaRPr lang="en-GB" noProof="0" dirty="0"/>
              </a:p>
            </p:txBody>
          </p:sp>
          <p:sp>
            <p:nvSpPr>
              <p:cNvPr id="452" name="object 20">
                <a:extLst>
                  <a:ext uri="{FF2B5EF4-FFF2-40B4-BE49-F238E27FC236}">
                    <a16:creationId xmlns:a16="http://schemas.microsoft.com/office/drawing/2014/main" id="{88120291-37A4-3DB5-BA68-FF5F534EDEAA}"/>
                  </a:ext>
                </a:extLst>
              </p:cNvPr>
              <p:cNvSpPr/>
              <p:nvPr/>
            </p:nvSpPr>
            <p:spPr>
              <a:xfrm>
                <a:off x="3456665" y="4028243"/>
                <a:ext cx="368300" cy="377190"/>
              </a:xfrm>
              <a:custGeom>
                <a:avLst/>
                <a:gdLst/>
                <a:ahLst/>
                <a:cxnLst/>
                <a:rect l="l" t="t" r="r" b="b"/>
                <a:pathLst>
                  <a:path w="368300" h="377189">
                    <a:moveTo>
                      <a:pt x="368134" y="0"/>
                    </a:moveTo>
                    <a:lnTo>
                      <a:pt x="319079" y="6446"/>
                    </a:lnTo>
                    <a:lnTo>
                      <a:pt x="272100" y="18692"/>
                    </a:lnTo>
                    <a:lnTo>
                      <a:pt x="227578" y="36360"/>
                    </a:lnTo>
                    <a:lnTo>
                      <a:pt x="185892" y="59070"/>
                    </a:lnTo>
                    <a:lnTo>
                      <a:pt x="147421" y="86442"/>
                    </a:lnTo>
                    <a:lnTo>
                      <a:pt x="112544" y="118098"/>
                    </a:lnTo>
                    <a:lnTo>
                      <a:pt x="81640" y="153659"/>
                    </a:lnTo>
                    <a:lnTo>
                      <a:pt x="55090" y="192745"/>
                    </a:lnTo>
                    <a:lnTo>
                      <a:pt x="33271" y="234977"/>
                    </a:lnTo>
                    <a:lnTo>
                      <a:pt x="16564" y="279976"/>
                    </a:lnTo>
                    <a:lnTo>
                      <a:pt x="5347" y="327363"/>
                    </a:lnTo>
                    <a:lnTo>
                      <a:pt x="0" y="376758"/>
                    </a:lnTo>
                  </a:path>
                </a:pathLst>
              </a:custGeom>
              <a:ln w="4635">
                <a:solidFill>
                  <a:srgbClr val="666666"/>
                </a:solidFill>
                <a:prstDash val="dash"/>
              </a:ln>
            </p:spPr>
            <p:txBody>
              <a:bodyPr wrap="square" lIns="0" tIns="0" rIns="0" bIns="0" rtlCol="0"/>
              <a:lstStyle/>
              <a:p>
                <a:endParaRPr lang="en-GB" noProof="0" dirty="0"/>
              </a:p>
            </p:txBody>
          </p:sp>
          <p:sp>
            <p:nvSpPr>
              <p:cNvPr id="453" name="object 21">
                <a:extLst>
                  <a:ext uri="{FF2B5EF4-FFF2-40B4-BE49-F238E27FC236}">
                    <a16:creationId xmlns:a16="http://schemas.microsoft.com/office/drawing/2014/main" id="{E8B4B52D-A587-CAE4-40A1-12C1DD34D6B7}"/>
                  </a:ext>
                </a:extLst>
              </p:cNvPr>
              <p:cNvSpPr/>
              <p:nvPr/>
            </p:nvSpPr>
            <p:spPr>
              <a:xfrm>
                <a:off x="3457191" y="4450705"/>
                <a:ext cx="377190" cy="368300"/>
              </a:xfrm>
              <a:custGeom>
                <a:avLst/>
                <a:gdLst/>
                <a:ahLst/>
                <a:cxnLst/>
                <a:rect l="l" t="t" r="r" b="b"/>
                <a:pathLst>
                  <a:path w="377189" h="368300">
                    <a:moveTo>
                      <a:pt x="0" y="0"/>
                    </a:moveTo>
                    <a:lnTo>
                      <a:pt x="6446" y="49053"/>
                    </a:lnTo>
                    <a:lnTo>
                      <a:pt x="18692" y="96029"/>
                    </a:lnTo>
                    <a:lnTo>
                      <a:pt x="36360" y="140550"/>
                    </a:lnTo>
                    <a:lnTo>
                      <a:pt x="59069" y="182236"/>
                    </a:lnTo>
                    <a:lnTo>
                      <a:pt x="86441" y="220707"/>
                    </a:lnTo>
                    <a:lnTo>
                      <a:pt x="118097" y="255584"/>
                    </a:lnTo>
                    <a:lnTo>
                      <a:pt x="153657" y="286487"/>
                    </a:lnTo>
                    <a:lnTo>
                      <a:pt x="192741" y="313038"/>
                    </a:lnTo>
                    <a:lnTo>
                      <a:pt x="234972" y="334856"/>
                    </a:lnTo>
                    <a:lnTo>
                      <a:pt x="279969" y="351562"/>
                    </a:lnTo>
                    <a:lnTo>
                      <a:pt x="327353" y="362777"/>
                    </a:lnTo>
                    <a:lnTo>
                      <a:pt x="376745" y="368122"/>
                    </a:lnTo>
                  </a:path>
                </a:pathLst>
              </a:custGeom>
              <a:ln w="4635">
                <a:solidFill>
                  <a:srgbClr val="666666"/>
                </a:solidFill>
                <a:prstDash val="dash"/>
              </a:ln>
            </p:spPr>
            <p:txBody>
              <a:bodyPr wrap="square" lIns="0" tIns="0" rIns="0" bIns="0" rtlCol="0"/>
              <a:lstStyle/>
              <a:p>
                <a:endParaRPr lang="en-GB" noProof="0" dirty="0"/>
              </a:p>
            </p:txBody>
          </p:sp>
          <p:sp>
            <p:nvSpPr>
              <p:cNvPr id="454" name="object 22">
                <a:extLst>
                  <a:ext uri="{FF2B5EF4-FFF2-40B4-BE49-F238E27FC236}">
                    <a16:creationId xmlns:a16="http://schemas.microsoft.com/office/drawing/2014/main" id="{914B6A5C-2260-A66F-2406-FB56203705EA}"/>
                  </a:ext>
                </a:extLst>
              </p:cNvPr>
              <p:cNvSpPr/>
              <p:nvPr/>
            </p:nvSpPr>
            <p:spPr>
              <a:xfrm>
                <a:off x="3456255" y="4027313"/>
                <a:ext cx="792480" cy="792480"/>
              </a:xfrm>
              <a:custGeom>
                <a:avLst/>
                <a:gdLst/>
                <a:ahLst/>
                <a:cxnLst/>
                <a:rect l="l" t="t" r="r" b="b"/>
                <a:pathLst>
                  <a:path w="792479" h="792479">
                    <a:moveTo>
                      <a:pt x="791832" y="405117"/>
                    </a:moveTo>
                    <a:lnTo>
                      <a:pt x="791895" y="402069"/>
                    </a:lnTo>
                    <a:lnTo>
                      <a:pt x="791933" y="399021"/>
                    </a:lnTo>
                    <a:lnTo>
                      <a:pt x="791933" y="395973"/>
                    </a:lnTo>
                    <a:lnTo>
                      <a:pt x="791933" y="392912"/>
                    </a:lnTo>
                    <a:lnTo>
                      <a:pt x="791895" y="389864"/>
                    </a:lnTo>
                    <a:lnTo>
                      <a:pt x="791832" y="386829"/>
                    </a:lnTo>
                  </a:path>
                  <a:path w="792479" h="792479">
                    <a:moveTo>
                      <a:pt x="405117" y="101"/>
                    </a:moveTo>
                    <a:lnTo>
                      <a:pt x="402069" y="38"/>
                    </a:lnTo>
                    <a:lnTo>
                      <a:pt x="399021" y="0"/>
                    </a:lnTo>
                    <a:lnTo>
                      <a:pt x="395973" y="0"/>
                    </a:lnTo>
                    <a:lnTo>
                      <a:pt x="392912" y="0"/>
                    </a:lnTo>
                    <a:lnTo>
                      <a:pt x="389864" y="38"/>
                    </a:lnTo>
                    <a:lnTo>
                      <a:pt x="386816" y="101"/>
                    </a:lnTo>
                  </a:path>
                  <a:path w="792479" h="792479">
                    <a:moveTo>
                      <a:pt x="101" y="386829"/>
                    </a:moveTo>
                    <a:lnTo>
                      <a:pt x="38" y="389864"/>
                    </a:lnTo>
                    <a:lnTo>
                      <a:pt x="0" y="392912"/>
                    </a:lnTo>
                    <a:lnTo>
                      <a:pt x="0" y="395973"/>
                    </a:lnTo>
                    <a:lnTo>
                      <a:pt x="0" y="399021"/>
                    </a:lnTo>
                    <a:lnTo>
                      <a:pt x="38" y="402069"/>
                    </a:lnTo>
                    <a:lnTo>
                      <a:pt x="101" y="405117"/>
                    </a:lnTo>
                  </a:path>
                  <a:path w="792479" h="792479">
                    <a:moveTo>
                      <a:pt x="386816" y="791832"/>
                    </a:moveTo>
                    <a:lnTo>
                      <a:pt x="389864" y="791908"/>
                    </a:lnTo>
                    <a:lnTo>
                      <a:pt x="392912" y="791933"/>
                    </a:lnTo>
                    <a:lnTo>
                      <a:pt x="395973" y="791933"/>
                    </a:lnTo>
                    <a:lnTo>
                      <a:pt x="399021" y="791933"/>
                    </a:lnTo>
                    <a:lnTo>
                      <a:pt x="402069" y="791908"/>
                    </a:lnTo>
                    <a:lnTo>
                      <a:pt x="405117" y="791832"/>
                    </a:lnTo>
                  </a:path>
                </a:pathLst>
              </a:custGeom>
              <a:ln w="4635">
                <a:solidFill>
                  <a:srgbClr val="666666"/>
                </a:solidFill>
              </a:ln>
            </p:spPr>
            <p:txBody>
              <a:bodyPr wrap="square" lIns="0" tIns="0" rIns="0" bIns="0" rtlCol="0"/>
              <a:lstStyle/>
              <a:p>
                <a:endParaRPr lang="en-GB" noProof="0" dirty="0"/>
              </a:p>
            </p:txBody>
          </p:sp>
        </p:grpSp>
        <p:grpSp>
          <p:nvGrpSpPr>
            <p:cNvPr id="455" name="Gruppo 454">
              <a:extLst>
                <a:ext uri="{FF2B5EF4-FFF2-40B4-BE49-F238E27FC236}">
                  <a16:creationId xmlns:a16="http://schemas.microsoft.com/office/drawing/2014/main" id="{A3B30431-02A0-7144-ABA7-967C4F45FE07}"/>
                </a:ext>
              </a:extLst>
            </p:cNvPr>
            <p:cNvGrpSpPr/>
            <p:nvPr/>
          </p:nvGrpSpPr>
          <p:grpSpPr>
            <a:xfrm rot="2866646">
              <a:off x="5676773" y="4079825"/>
              <a:ext cx="391994" cy="45719"/>
              <a:chOff x="4294370" y="4119468"/>
              <a:chExt cx="805815" cy="109220"/>
            </a:xfrm>
          </p:grpSpPr>
          <p:sp>
            <p:nvSpPr>
              <p:cNvPr id="456" name="object 23">
                <a:extLst>
                  <a:ext uri="{FF2B5EF4-FFF2-40B4-BE49-F238E27FC236}">
                    <a16:creationId xmlns:a16="http://schemas.microsoft.com/office/drawing/2014/main" id="{BC302CE1-97C7-EA47-FE02-2D080BBDEF53}"/>
                  </a:ext>
                </a:extLst>
              </p:cNvPr>
              <p:cNvSpPr/>
              <p:nvPr/>
            </p:nvSpPr>
            <p:spPr>
              <a:xfrm>
                <a:off x="4294370" y="4227934"/>
                <a:ext cx="393700" cy="0"/>
              </a:xfrm>
              <a:custGeom>
                <a:avLst/>
                <a:gdLst/>
                <a:ahLst/>
                <a:cxnLst/>
                <a:rect l="l" t="t" r="r" b="b"/>
                <a:pathLst>
                  <a:path w="393700">
                    <a:moveTo>
                      <a:pt x="0" y="0"/>
                    </a:moveTo>
                    <a:lnTo>
                      <a:pt x="393369" y="0"/>
                    </a:lnTo>
                  </a:path>
                </a:pathLst>
              </a:custGeom>
              <a:ln w="4635">
                <a:solidFill>
                  <a:srgbClr val="666666"/>
                </a:solidFill>
                <a:prstDash val="dash"/>
              </a:ln>
            </p:spPr>
            <p:txBody>
              <a:bodyPr wrap="square" lIns="0" tIns="0" rIns="0" bIns="0" rtlCol="0"/>
              <a:lstStyle/>
              <a:p>
                <a:endParaRPr lang="en-GB" noProof="0" dirty="0"/>
              </a:p>
            </p:txBody>
          </p:sp>
          <p:sp>
            <p:nvSpPr>
              <p:cNvPr id="457" name="object 24">
                <a:extLst>
                  <a:ext uri="{FF2B5EF4-FFF2-40B4-BE49-F238E27FC236}">
                    <a16:creationId xmlns:a16="http://schemas.microsoft.com/office/drawing/2014/main" id="{1D6E96AF-838C-CBC3-086F-06DBB3319CFF}"/>
                  </a:ext>
                </a:extLst>
              </p:cNvPr>
              <p:cNvSpPr/>
              <p:nvPr/>
            </p:nvSpPr>
            <p:spPr>
              <a:xfrm>
                <a:off x="4688070" y="4119468"/>
                <a:ext cx="412115" cy="109220"/>
              </a:xfrm>
              <a:custGeom>
                <a:avLst/>
                <a:gdLst/>
                <a:ahLst/>
                <a:cxnLst/>
                <a:rect l="l" t="t" r="r" b="b"/>
                <a:pathLst>
                  <a:path w="412114" h="109220">
                    <a:moveTo>
                      <a:pt x="0" y="109093"/>
                    </a:moveTo>
                    <a:lnTo>
                      <a:pt x="412102" y="0"/>
                    </a:lnTo>
                  </a:path>
                </a:pathLst>
              </a:custGeom>
              <a:ln w="4635">
                <a:solidFill>
                  <a:srgbClr val="666666"/>
                </a:solidFill>
                <a:prstDash val="dash"/>
              </a:ln>
            </p:spPr>
            <p:txBody>
              <a:bodyPr wrap="square" lIns="0" tIns="0" rIns="0" bIns="0" rtlCol="0"/>
              <a:lstStyle/>
              <a:p>
                <a:endParaRPr lang="en-GB" noProof="0" dirty="0"/>
              </a:p>
            </p:txBody>
          </p:sp>
        </p:grpSp>
      </p:grpSp>
      <p:sp>
        <p:nvSpPr>
          <p:cNvPr id="2" name="object 45">
            <a:extLst>
              <a:ext uri="{FF2B5EF4-FFF2-40B4-BE49-F238E27FC236}">
                <a16:creationId xmlns:a16="http://schemas.microsoft.com/office/drawing/2014/main" id="{E8C7484C-B5D5-F58B-50CC-2856F05B1F94}"/>
              </a:ext>
            </a:extLst>
          </p:cNvPr>
          <p:cNvSpPr txBox="1"/>
          <p:nvPr/>
        </p:nvSpPr>
        <p:spPr>
          <a:xfrm>
            <a:off x="569737" y="4334793"/>
            <a:ext cx="4575079" cy="120546"/>
          </a:xfrm>
          <a:prstGeom prst="rect">
            <a:avLst/>
          </a:prstGeom>
        </p:spPr>
        <p:txBody>
          <a:bodyPr vert="horz" wrap="square" lIns="0" tIns="12700" rIns="0" bIns="0" rtlCol="0">
            <a:spAutoFit/>
          </a:bodyPr>
          <a:lstStyle/>
          <a:p>
            <a:pPr marL="12700">
              <a:lnSpc>
                <a:spcPct val="100000"/>
              </a:lnSpc>
              <a:spcBef>
                <a:spcPts val="100"/>
              </a:spcBef>
            </a:pPr>
            <a:r>
              <a:rPr lang="en-GB" sz="700" i="1" noProof="0" dirty="0">
                <a:latin typeface="Arial"/>
                <a:cs typeface="Arial"/>
              </a:rPr>
              <a:t>Base: asked to all establishments reporting the presence of a health and safety representative</a:t>
            </a:r>
          </a:p>
        </p:txBody>
      </p:sp>
    </p:spTree>
    <p:extLst>
      <p:ext uri="{BB962C8B-B14F-4D97-AF65-F5344CB8AC3E}">
        <p14:creationId xmlns:p14="http://schemas.microsoft.com/office/powerpoint/2010/main" val="40583223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DB1F7-120D-368F-CD7F-586604FC8BDF}"/>
            </a:ext>
          </a:extLst>
        </p:cNvPr>
        <p:cNvGrpSpPr/>
        <p:nvPr/>
      </p:nvGrpSpPr>
      <p:grpSpPr>
        <a:xfrm>
          <a:off x="0" y="0"/>
          <a:ext cx="0" cy="0"/>
          <a:chOff x="0" y="0"/>
          <a:chExt cx="0" cy="0"/>
        </a:xfrm>
      </p:grpSpPr>
      <p:sp>
        <p:nvSpPr>
          <p:cNvPr id="4" name="object 4">
            <a:extLst>
              <a:ext uri="{FF2B5EF4-FFF2-40B4-BE49-F238E27FC236}">
                <a16:creationId xmlns:a16="http://schemas.microsoft.com/office/drawing/2014/main" id="{DE10305C-E273-1722-F674-D4532294DBFF}"/>
              </a:ext>
            </a:extLst>
          </p:cNvPr>
          <p:cNvSpPr txBox="1"/>
          <p:nvPr/>
        </p:nvSpPr>
        <p:spPr>
          <a:xfrm>
            <a:off x="601253" y="1059583"/>
            <a:ext cx="3852743" cy="1872208"/>
          </a:xfrm>
          <a:prstGeom prst="rect">
            <a:avLst/>
          </a:prstGeom>
        </p:spPr>
        <p:txBody>
          <a:bodyPr vert="horz" wrap="square" lIns="0" tIns="12700" rIns="0" bIns="0" rtlCol="0">
            <a:noAutofit/>
          </a:bodyPr>
          <a:lstStyle/>
          <a:p>
            <a:pPr marL="184150" marR="5080" indent="-171450" algn="just">
              <a:lnSpc>
                <a:spcPct val="100000"/>
              </a:lnSpc>
              <a:spcBef>
                <a:spcPts val="100"/>
              </a:spcBef>
              <a:spcAft>
                <a:spcPts val="500"/>
              </a:spcAft>
              <a:buFont typeface="Arial" panose="020B0604020202020204" pitchFamily="34" charset="0"/>
              <a:buChar char="•"/>
            </a:pPr>
            <a:endParaRPr lang="en-GB" sz="1400" b="1" dirty="0">
              <a:latin typeface="Arial"/>
              <a:cs typeface="Arial"/>
            </a:endParaRPr>
          </a:p>
          <a:p>
            <a:pPr marL="184150" marR="5080" indent="-171450" algn="just">
              <a:lnSpc>
                <a:spcPct val="100000"/>
              </a:lnSpc>
              <a:spcBef>
                <a:spcPts val="100"/>
              </a:spcBef>
              <a:spcAft>
                <a:spcPts val="500"/>
              </a:spcAft>
              <a:buFont typeface="Arial" panose="020B0604020202020204" pitchFamily="34" charset="0"/>
              <a:buChar char="•"/>
            </a:pPr>
            <a:r>
              <a:rPr lang="en-GB" sz="1400" b="1" dirty="0">
                <a:latin typeface="Arial"/>
                <a:cs typeface="Arial"/>
              </a:rPr>
              <a:t>Reports </a:t>
            </a:r>
          </a:p>
          <a:p>
            <a:pPr marL="184150" marR="5080" indent="-171450" algn="just">
              <a:lnSpc>
                <a:spcPct val="100000"/>
              </a:lnSpc>
              <a:spcBef>
                <a:spcPts val="100"/>
              </a:spcBef>
              <a:spcAft>
                <a:spcPts val="500"/>
              </a:spcAft>
              <a:buFont typeface="Arial" panose="020B0604020202020204" pitchFamily="34" charset="0"/>
              <a:buChar char="•"/>
            </a:pPr>
            <a:r>
              <a:rPr lang="en-GB" sz="1400" b="1" dirty="0">
                <a:latin typeface="Arial"/>
                <a:cs typeface="Arial"/>
              </a:rPr>
              <a:t>Methodological information –including national questionnaires and access to ESENER datasets</a:t>
            </a:r>
          </a:p>
          <a:p>
            <a:pPr marL="184150" marR="5080" indent="-171450" algn="just">
              <a:lnSpc>
                <a:spcPct val="100000"/>
              </a:lnSpc>
              <a:spcBef>
                <a:spcPts val="100"/>
              </a:spcBef>
              <a:spcAft>
                <a:spcPts val="500"/>
              </a:spcAft>
              <a:buFont typeface="Arial" panose="020B0604020202020204" pitchFamily="34" charset="0"/>
              <a:buChar char="•"/>
            </a:pPr>
            <a:r>
              <a:rPr lang="en-GB" sz="1400" b="1" dirty="0">
                <a:latin typeface="Arial"/>
                <a:cs typeface="Arial"/>
                <a:hlinkClick r:id="rId3"/>
              </a:rPr>
              <a:t>Data Visualisation Tool</a:t>
            </a:r>
            <a:r>
              <a:rPr lang="en-GB" sz="1400" b="1" dirty="0">
                <a:latin typeface="Arial"/>
                <a:cs typeface="Arial"/>
              </a:rPr>
              <a:t> –in all survey languages</a:t>
            </a:r>
          </a:p>
        </p:txBody>
      </p:sp>
      <p:sp>
        <p:nvSpPr>
          <p:cNvPr id="8" name="Titolo 1">
            <a:extLst>
              <a:ext uri="{FF2B5EF4-FFF2-40B4-BE49-F238E27FC236}">
                <a16:creationId xmlns:a16="http://schemas.microsoft.com/office/drawing/2014/main" id="{187FD0C6-C845-D6FB-F3A4-9D814495CEDC}"/>
              </a:ext>
            </a:extLst>
          </p:cNvPr>
          <p:cNvSpPr txBox="1">
            <a:spLocks/>
          </p:cNvSpPr>
          <p:nvPr/>
        </p:nvSpPr>
        <p:spPr>
          <a:xfrm>
            <a:off x="450001" y="135000"/>
            <a:ext cx="8010431" cy="367200"/>
          </a:xfrm>
          <a:prstGeom prst="rect">
            <a:avLst/>
          </a:prstGeom>
        </p:spPr>
        <p:txBody>
          <a:bodyPr vert="horz" lIns="91440" tIns="45720" rIns="91440" bIns="45720" rtlCol="0" anchor="ctr">
            <a:noAutofit/>
          </a:bodyPr>
          <a:lstStyle>
            <a:lvl1pPr algn="l" defTabSz="342900" rtl="0" eaLnBrk="1" latinLnBrk="0" hangingPunct="1">
              <a:spcBef>
                <a:spcPct val="0"/>
              </a:spcBef>
              <a:buNone/>
              <a:defRPr sz="180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pc="-10" noProof="0" dirty="0"/>
              <a:t>European Survey of Enterprises on New and Emerging Risks (ESENER)</a:t>
            </a:r>
          </a:p>
        </p:txBody>
      </p:sp>
      <p:pic>
        <p:nvPicPr>
          <p:cNvPr id="5" name="Picture 4">
            <a:extLst>
              <a:ext uri="{FF2B5EF4-FFF2-40B4-BE49-F238E27FC236}">
                <a16:creationId xmlns:a16="http://schemas.microsoft.com/office/drawing/2014/main" id="{B901B6AB-06DC-3643-BC24-2380B3842B3C}"/>
              </a:ext>
            </a:extLst>
          </p:cNvPr>
          <p:cNvPicPr>
            <a:picLocks noChangeAspect="1"/>
          </p:cNvPicPr>
          <p:nvPr/>
        </p:nvPicPr>
        <p:blipFill>
          <a:blip r:embed="rId4"/>
          <a:stretch>
            <a:fillRect/>
          </a:stretch>
        </p:blipFill>
        <p:spPr>
          <a:xfrm>
            <a:off x="4960585" y="699542"/>
            <a:ext cx="3491880" cy="1489698"/>
          </a:xfrm>
          <a:prstGeom prst="rect">
            <a:avLst/>
          </a:prstGeom>
        </p:spPr>
      </p:pic>
      <p:pic>
        <p:nvPicPr>
          <p:cNvPr id="10" name="Picture 9">
            <a:extLst>
              <a:ext uri="{FF2B5EF4-FFF2-40B4-BE49-F238E27FC236}">
                <a16:creationId xmlns:a16="http://schemas.microsoft.com/office/drawing/2014/main" id="{7927F448-36ED-4149-2D39-BFB21138C504}"/>
              </a:ext>
            </a:extLst>
          </p:cNvPr>
          <p:cNvPicPr>
            <a:picLocks noChangeAspect="1"/>
          </p:cNvPicPr>
          <p:nvPr/>
        </p:nvPicPr>
        <p:blipFill>
          <a:blip r:embed="rId5"/>
          <a:stretch>
            <a:fillRect/>
          </a:stretch>
        </p:blipFill>
        <p:spPr>
          <a:xfrm>
            <a:off x="4968551" y="2189240"/>
            <a:ext cx="3491881" cy="1431580"/>
          </a:xfrm>
          <a:prstGeom prst="rect">
            <a:avLst/>
          </a:prstGeom>
        </p:spPr>
      </p:pic>
      <p:pic>
        <p:nvPicPr>
          <p:cNvPr id="14" name="Picture 13">
            <a:extLst>
              <a:ext uri="{FF2B5EF4-FFF2-40B4-BE49-F238E27FC236}">
                <a16:creationId xmlns:a16="http://schemas.microsoft.com/office/drawing/2014/main" id="{8BFDC9E6-751D-05A3-79FC-9D6C6BBD09E2}"/>
              </a:ext>
            </a:extLst>
          </p:cNvPr>
          <p:cNvPicPr>
            <a:picLocks noChangeAspect="1"/>
          </p:cNvPicPr>
          <p:nvPr/>
        </p:nvPicPr>
        <p:blipFill>
          <a:blip r:embed="rId6"/>
          <a:stretch>
            <a:fillRect/>
          </a:stretch>
        </p:blipFill>
        <p:spPr>
          <a:xfrm>
            <a:off x="4976516" y="3588547"/>
            <a:ext cx="3475949" cy="952640"/>
          </a:xfrm>
          <a:prstGeom prst="rect">
            <a:avLst/>
          </a:prstGeom>
        </p:spPr>
      </p:pic>
      <p:sp>
        <p:nvSpPr>
          <p:cNvPr id="2" name="object 4">
            <a:extLst>
              <a:ext uri="{FF2B5EF4-FFF2-40B4-BE49-F238E27FC236}">
                <a16:creationId xmlns:a16="http://schemas.microsoft.com/office/drawing/2014/main" id="{7AC1487B-EA1A-C794-274A-9E22D52E28DA}"/>
              </a:ext>
            </a:extLst>
          </p:cNvPr>
          <p:cNvSpPr txBox="1"/>
          <p:nvPr/>
        </p:nvSpPr>
        <p:spPr>
          <a:xfrm>
            <a:off x="755576" y="3147814"/>
            <a:ext cx="3852743" cy="2868651"/>
          </a:xfrm>
          <a:prstGeom prst="rect">
            <a:avLst/>
          </a:prstGeom>
        </p:spPr>
        <p:txBody>
          <a:bodyPr vert="horz" wrap="square" lIns="0" tIns="12700" rIns="0" bIns="0" rtlCol="0">
            <a:noAutofit/>
          </a:bodyPr>
          <a:lstStyle/>
          <a:p>
            <a:pPr marL="12700" marR="5080" algn="just">
              <a:lnSpc>
                <a:spcPct val="100000"/>
              </a:lnSpc>
              <a:spcBef>
                <a:spcPts val="100"/>
              </a:spcBef>
              <a:spcAft>
                <a:spcPts val="500"/>
              </a:spcAft>
            </a:pPr>
            <a:r>
              <a:rPr lang="en-GB" sz="1400" b="1" dirty="0">
                <a:latin typeface="Arial"/>
                <a:cs typeface="Arial"/>
              </a:rPr>
              <a:t>All available at:</a:t>
            </a:r>
          </a:p>
          <a:p>
            <a:pPr marL="12700" marR="5080" algn="just">
              <a:lnSpc>
                <a:spcPct val="100000"/>
              </a:lnSpc>
              <a:spcBef>
                <a:spcPts val="100"/>
              </a:spcBef>
              <a:spcAft>
                <a:spcPts val="500"/>
              </a:spcAft>
            </a:pPr>
            <a:r>
              <a:rPr lang="en-GB" sz="2000" b="1" dirty="0">
                <a:cs typeface="Arial"/>
                <a:hlinkClick r:id="rId7"/>
              </a:rPr>
              <a:t>www.esener.eu</a:t>
            </a:r>
            <a:r>
              <a:rPr lang="en-GB" sz="2000" b="1" dirty="0">
                <a:cs typeface="Arial"/>
              </a:rPr>
              <a:t> </a:t>
            </a:r>
          </a:p>
          <a:p>
            <a:pPr marL="12700" marR="5080" algn="just">
              <a:lnSpc>
                <a:spcPct val="100000"/>
              </a:lnSpc>
              <a:spcBef>
                <a:spcPts val="100"/>
              </a:spcBef>
              <a:spcAft>
                <a:spcPts val="500"/>
              </a:spcAft>
            </a:pPr>
            <a:endParaRPr lang="en-GB" sz="1400" dirty="0">
              <a:latin typeface="Arial"/>
              <a:cs typeface="Arial"/>
            </a:endParaRPr>
          </a:p>
        </p:txBody>
      </p:sp>
    </p:spTree>
    <p:extLst>
      <p:ext uri="{BB962C8B-B14F-4D97-AF65-F5344CB8AC3E}">
        <p14:creationId xmlns:p14="http://schemas.microsoft.com/office/powerpoint/2010/main" val="25196993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722" y="189184"/>
            <a:ext cx="7559873" cy="367200"/>
          </a:xfrm>
        </p:spPr>
        <p:txBody>
          <a:bodyPr/>
          <a:lstStyle/>
          <a:p>
            <a:r>
              <a:rPr lang="es-ES" dirty="0"/>
              <a:t>Copyright</a:t>
            </a:r>
            <a:endParaRPr lang="en-GB" dirty="0"/>
          </a:p>
        </p:txBody>
      </p:sp>
      <p:sp>
        <p:nvSpPr>
          <p:cNvPr id="3" name="Content Placeholder 2"/>
          <p:cNvSpPr>
            <a:spLocks noGrp="1"/>
          </p:cNvSpPr>
          <p:nvPr>
            <p:ph sz="half" idx="1"/>
          </p:nvPr>
        </p:nvSpPr>
        <p:spPr>
          <a:xfrm>
            <a:off x="450000" y="1491630"/>
            <a:ext cx="6714287" cy="2022782"/>
          </a:xfrm>
        </p:spPr>
        <p:txBody>
          <a:bodyPr/>
          <a:lstStyle/>
          <a:p>
            <a:pPr marL="0" indent="0">
              <a:buNone/>
            </a:pPr>
            <a:r>
              <a:rPr lang="en-US" dirty="0"/>
              <a:t>© European Agency for Safety and Health at Work, 2025</a:t>
            </a:r>
          </a:p>
          <a:p>
            <a:pPr marL="0" indent="0">
              <a:buNone/>
            </a:pPr>
            <a:endParaRPr lang="en-US" dirty="0"/>
          </a:p>
          <a:p>
            <a:pPr marL="0" indent="0">
              <a:buNone/>
            </a:pPr>
            <a:r>
              <a:rPr lang="en-US" dirty="0"/>
              <a:t>Reproduction is </a:t>
            </a:r>
            <a:r>
              <a:rPr lang="en-US" dirty="0" err="1"/>
              <a:t>authorised</a:t>
            </a:r>
            <a:r>
              <a:rPr lang="en-US" dirty="0"/>
              <a:t> provided the source is acknowledged.</a:t>
            </a:r>
          </a:p>
          <a:p>
            <a:pPr marL="0" indent="0">
              <a:buNone/>
            </a:pPr>
            <a:r>
              <a:rPr lang="en-US" dirty="0"/>
              <a:t>For reproduction or use of any photo under any other copyright than EU-OSHA, permission must be sought directly from the copyright holder.</a:t>
            </a:r>
            <a:endParaRPr lang="en-GB" dirty="0"/>
          </a:p>
        </p:txBody>
      </p:sp>
    </p:spTree>
    <p:extLst>
      <p:ext uri="{BB962C8B-B14F-4D97-AF65-F5344CB8AC3E}">
        <p14:creationId xmlns:p14="http://schemas.microsoft.com/office/powerpoint/2010/main" val="3979812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F3CAF7-0DE6-080E-1E94-AB7EA6FFAB54}"/>
            </a:ext>
          </a:extLst>
        </p:cNvPr>
        <p:cNvGrpSpPr/>
        <p:nvPr/>
      </p:nvGrpSpPr>
      <p:grpSpPr>
        <a:xfrm>
          <a:off x="0" y="0"/>
          <a:ext cx="0" cy="0"/>
          <a:chOff x="0" y="0"/>
          <a:chExt cx="0" cy="0"/>
        </a:xfrm>
      </p:grpSpPr>
      <p:sp>
        <p:nvSpPr>
          <p:cNvPr id="8" name="object 4">
            <a:extLst>
              <a:ext uri="{FF2B5EF4-FFF2-40B4-BE49-F238E27FC236}">
                <a16:creationId xmlns:a16="http://schemas.microsoft.com/office/drawing/2014/main" id="{CF8CB34E-4FB3-0D0D-ED7D-5BC31A364E51}"/>
              </a:ext>
            </a:extLst>
          </p:cNvPr>
          <p:cNvSpPr txBox="1"/>
          <p:nvPr/>
        </p:nvSpPr>
        <p:spPr>
          <a:xfrm>
            <a:off x="569074" y="856804"/>
            <a:ext cx="5698871" cy="795089"/>
          </a:xfrm>
          <a:prstGeom prst="rect">
            <a:avLst/>
          </a:prstGeom>
        </p:spPr>
        <p:txBody>
          <a:bodyPr vert="horz" wrap="square" lIns="0" tIns="12700" rIns="0" bIns="0" rtlCol="0">
            <a:spAutoFit/>
          </a:bodyPr>
          <a:lstStyle/>
          <a:p>
            <a:pPr marL="12700" marR="5080" algn="just">
              <a:lnSpc>
                <a:spcPct val="100000"/>
              </a:lnSpc>
              <a:spcBef>
                <a:spcPts val="100"/>
              </a:spcBef>
            </a:pPr>
            <a:r>
              <a:rPr lang="en-GB" sz="1000" noProof="0" dirty="0">
                <a:latin typeface="Arial"/>
                <a:cs typeface="Arial"/>
              </a:rPr>
              <a:t>In</a:t>
            </a:r>
            <a:r>
              <a:rPr lang="en-GB" sz="1000" spc="-35" noProof="0" dirty="0">
                <a:latin typeface="Arial"/>
                <a:cs typeface="Arial"/>
              </a:rPr>
              <a:t> </a:t>
            </a:r>
            <a:r>
              <a:rPr lang="en-GB" sz="1000" noProof="0" dirty="0">
                <a:latin typeface="Arial"/>
                <a:cs typeface="Arial"/>
              </a:rPr>
              <a:t>over</a:t>
            </a:r>
            <a:r>
              <a:rPr lang="en-GB" sz="1000" spc="-35" noProof="0" dirty="0">
                <a:latin typeface="Arial"/>
                <a:cs typeface="Arial"/>
              </a:rPr>
              <a:t> </a:t>
            </a:r>
            <a:r>
              <a:rPr lang="en-GB" sz="1000" noProof="0" dirty="0">
                <a:latin typeface="Arial"/>
                <a:cs typeface="Arial"/>
              </a:rPr>
              <a:t>50%</a:t>
            </a:r>
            <a:r>
              <a:rPr lang="en-GB" sz="1000" spc="-35" noProof="0" dirty="0">
                <a:latin typeface="Arial"/>
                <a:cs typeface="Arial"/>
              </a:rPr>
              <a:t> </a:t>
            </a:r>
            <a:r>
              <a:rPr lang="en-GB" sz="1000" noProof="0" dirty="0">
                <a:latin typeface="Arial"/>
                <a:cs typeface="Arial"/>
              </a:rPr>
              <a:t>of</a:t>
            </a:r>
            <a:r>
              <a:rPr lang="en-GB" sz="1000" spc="-30" noProof="0" dirty="0">
                <a:latin typeface="Arial"/>
                <a:cs typeface="Arial"/>
              </a:rPr>
              <a:t> </a:t>
            </a:r>
            <a:r>
              <a:rPr lang="en-GB" sz="1000" noProof="0" dirty="0">
                <a:latin typeface="Arial"/>
                <a:cs typeface="Arial"/>
              </a:rPr>
              <a:t>the</a:t>
            </a:r>
            <a:r>
              <a:rPr lang="en-GB" sz="1000" spc="-35" noProof="0" dirty="0">
                <a:latin typeface="Arial"/>
                <a:cs typeface="Arial"/>
              </a:rPr>
              <a:t> </a:t>
            </a:r>
            <a:r>
              <a:rPr lang="en-GB" sz="1000" noProof="0" dirty="0">
                <a:latin typeface="Arial"/>
                <a:cs typeface="Arial"/>
              </a:rPr>
              <a:t>smallest</a:t>
            </a:r>
            <a:r>
              <a:rPr lang="en-GB" sz="1000" spc="-35" noProof="0" dirty="0">
                <a:latin typeface="Arial"/>
                <a:cs typeface="Arial"/>
              </a:rPr>
              <a:t> </a:t>
            </a:r>
            <a:r>
              <a:rPr lang="en-GB" sz="1000" noProof="0" dirty="0">
                <a:latin typeface="Arial"/>
                <a:cs typeface="Arial"/>
              </a:rPr>
              <a:t>workplaces,</a:t>
            </a:r>
            <a:r>
              <a:rPr lang="en-GB" sz="1000" spc="-30" noProof="0" dirty="0">
                <a:latin typeface="Arial"/>
                <a:cs typeface="Arial"/>
              </a:rPr>
              <a:t> </a:t>
            </a:r>
            <a:r>
              <a:rPr lang="en-GB" sz="1000" noProof="0" dirty="0">
                <a:latin typeface="Arial"/>
                <a:cs typeface="Arial"/>
              </a:rPr>
              <a:t>the</a:t>
            </a:r>
            <a:r>
              <a:rPr lang="en-GB" sz="1000" spc="-35" noProof="0" dirty="0">
                <a:latin typeface="Arial"/>
                <a:cs typeface="Arial"/>
              </a:rPr>
              <a:t> </a:t>
            </a:r>
            <a:r>
              <a:rPr lang="en-GB" sz="1000" spc="-10" noProof="0" dirty="0">
                <a:latin typeface="Arial"/>
                <a:cs typeface="Arial"/>
              </a:rPr>
              <a:t>owner,</a:t>
            </a:r>
            <a:r>
              <a:rPr lang="en-GB" sz="1000" spc="-35" noProof="0" dirty="0">
                <a:latin typeface="Arial"/>
                <a:cs typeface="Arial"/>
              </a:rPr>
              <a:t> </a:t>
            </a:r>
            <a:r>
              <a:rPr lang="en-GB" sz="1000" spc="-10" noProof="0" dirty="0">
                <a:latin typeface="Arial"/>
                <a:cs typeface="Arial"/>
              </a:rPr>
              <a:t>managing</a:t>
            </a:r>
            <a:r>
              <a:rPr lang="en-GB" sz="1000" spc="-30" noProof="0" dirty="0">
                <a:latin typeface="Arial"/>
                <a:cs typeface="Arial"/>
              </a:rPr>
              <a:t> </a:t>
            </a:r>
            <a:r>
              <a:rPr lang="en-GB" sz="1000" spc="-10" noProof="0" dirty="0">
                <a:latin typeface="Arial"/>
                <a:cs typeface="Arial"/>
              </a:rPr>
              <a:t>director,</a:t>
            </a:r>
            <a:r>
              <a:rPr lang="en-GB" sz="1000" spc="-35" noProof="0" dirty="0">
                <a:latin typeface="Arial"/>
                <a:cs typeface="Arial"/>
              </a:rPr>
              <a:t> </a:t>
            </a:r>
            <a:r>
              <a:rPr lang="en-GB" sz="1000" noProof="0" dirty="0">
                <a:latin typeface="Arial"/>
                <a:cs typeface="Arial"/>
              </a:rPr>
              <a:t>or</a:t>
            </a:r>
            <a:r>
              <a:rPr lang="en-GB" sz="1000" spc="-35" noProof="0" dirty="0">
                <a:latin typeface="Arial"/>
                <a:cs typeface="Arial"/>
              </a:rPr>
              <a:t> </a:t>
            </a:r>
            <a:r>
              <a:rPr lang="en-GB" sz="1000" noProof="0" dirty="0">
                <a:latin typeface="Arial"/>
                <a:cs typeface="Arial"/>
              </a:rPr>
              <a:t>site</a:t>
            </a:r>
            <a:r>
              <a:rPr lang="en-GB" sz="1000" spc="-35" noProof="0" dirty="0">
                <a:latin typeface="Arial"/>
                <a:cs typeface="Arial"/>
              </a:rPr>
              <a:t> </a:t>
            </a:r>
            <a:r>
              <a:rPr lang="en-GB" sz="1000" spc="-10" noProof="0" dirty="0">
                <a:latin typeface="Arial"/>
                <a:cs typeface="Arial"/>
              </a:rPr>
              <a:t>manager </a:t>
            </a:r>
            <a:r>
              <a:rPr lang="en-GB" sz="1000" noProof="0" dirty="0">
                <a:latin typeface="Arial"/>
                <a:cs typeface="Arial"/>
              </a:rPr>
              <a:t>typically</a:t>
            </a:r>
            <a:r>
              <a:rPr lang="en-GB" sz="1000" spc="290" noProof="0" dirty="0">
                <a:latin typeface="Arial"/>
                <a:cs typeface="Arial"/>
              </a:rPr>
              <a:t> </a:t>
            </a:r>
            <a:r>
              <a:rPr lang="en-GB" sz="1000" noProof="0" dirty="0">
                <a:latin typeface="Arial"/>
                <a:cs typeface="Arial"/>
              </a:rPr>
              <a:t>handles</a:t>
            </a:r>
            <a:r>
              <a:rPr lang="en-GB" sz="1000" spc="295" noProof="0" dirty="0">
                <a:latin typeface="Arial"/>
                <a:cs typeface="Arial"/>
              </a:rPr>
              <a:t> </a:t>
            </a:r>
            <a:r>
              <a:rPr lang="en-GB" sz="1000" noProof="0" dirty="0">
                <a:latin typeface="Arial"/>
                <a:cs typeface="Arial"/>
              </a:rPr>
              <a:t>OSH.</a:t>
            </a:r>
            <a:r>
              <a:rPr lang="en-GB" sz="1000" spc="240" noProof="0" dirty="0">
                <a:latin typeface="Arial"/>
                <a:cs typeface="Arial"/>
              </a:rPr>
              <a:t> </a:t>
            </a:r>
            <a:r>
              <a:rPr lang="en-GB" sz="1000" noProof="0" dirty="0">
                <a:latin typeface="Arial"/>
                <a:cs typeface="Arial"/>
              </a:rPr>
              <a:t>As</a:t>
            </a:r>
            <a:r>
              <a:rPr lang="en-GB" sz="1000" spc="295" noProof="0" dirty="0">
                <a:latin typeface="Arial"/>
                <a:cs typeface="Arial"/>
              </a:rPr>
              <a:t> </a:t>
            </a:r>
            <a:r>
              <a:rPr lang="en-GB" sz="1000" noProof="0" dirty="0">
                <a:latin typeface="Arial"/>
                <a:cs typeface="Arial"/>
              </a:rPr>
              <a:t>workplace</a:t>
            </a:r>
            <a:r>
              <a:rPr lang="en-GB" sz="1000" spc="295" noProof="0" dirty="0">
                <a:latin typeface="Arial"/>
                <a:cs typeface="Arial"/>
              </a:rPr>
              <a:t> </a:t>
            </a:r>
            <a:r>
              <a:rPr lang="en-GB" sz="1000" noProof="0" dirty="0">
                <a:latin typeface="Arial"/>
                <a:cs typeface="Arial"/>
              </a:rPr>
              <a:t>size</a:t>
            </a:r>
            <a:r>
              <a:rPr lang="en-GB" sz="1000" spc="295" noProof="0" dirty="0">
                <a:latin typeface="Arial"/>
                <a:cs typeface="Arial"/>
              </a:rPr>
              <a:t> </a:t>
            </a:r>
            <a:r>
              <a:rPr lang="en-GB" sz="1000" noProof="0" dirty="0">
                <a:latin typeface="Arial"/>
                <a:cs typeface="Arial"/>
              </a:rPr>
              <a:t>increases,</a:t>
            </a:r>
            <a:r>
              <a:rPr lang="en-GB" sz="1000" spc="295" noProof="0" dirty="0">
                <a:latin typeface="Arial"/>
                <a:cs typeface="Arial"/>
              </a:rPr>
              <a:t> </a:t>
            </a:r>
            <a:r>
              <a:rPr lang="en-GB" sz="1000" noProof="0" dirty="0">
                <a:latin typeface="Arial"/>
                <a:cs typeface="Arial"/>
              </a:rPr>
              <a:t>this</a:t>
            </a:r>
            <a:r>
              <a:rPr lang="en-GB" sz="1000" spc="295" noProof="0" dirty="0">
                <a:latin typeface="Arial"/>
                <a:cs typeface="Arial"/>
              </a:rPr>
              <a:t> </a:t>
            </a:r>
            <a:r>
              <a:rPr lang="en-GB" sz="1000" noProof="0" dirty="0">
                <a:latin typeface="Arial"/>
                <a:cs typeface="Arial"/>
              </a:rPr>
              <a:t>responsibility</a:t>
            </a:r>
            <a:r>
              <a:rPr lang="en-GB" sz="1000" spc="295" noProof="0" dirty="0">
                <a:latin typeface="Arial"/>
                <a:cs typeface="Arial"/>
              </a:rPr>
              <a:t> </a:t>
            </a:r>
            <a:r>
              <a:rPr lang="en-GB" sz="1000" noProof="0" dirty="0">
                <a:latin typeface="Arial"/>
                <a:cs typeface="Arial"/>
              </a:rPr>
              <a:t>shifts</a:t>
            </a:r>
            <a:r>
              <a:rPr lang="en-GB" sz="1000" spc="295" noProof="0" dirty="0">
                <a:latin typeface="Arial"/>
                <a:cs typeface="Arial"/>
              </a:rPr>
              <a:t> </a:t>
            </a:r>
            <a:r>
              <a:rPr lang="en-GB" sz="1000" spc="-25" noProof="0" dirty="0">
                <a:latin typeface="Arial"/>
                <a:cs typeface="Arial"/>
              </a:rPr>
              <a:t>to </a:t>
            </a:r>
            <a:r>
              <a:rPr lang="en-GB" sz="1000" noProof="0" dirty="0">
                <a:latin typeface="Arial"/>
                <a:cs typeface="Arial"/>
              </a:rPr>
              <a:t>someone</a:t>
            </a:r>
            <a:r>
              <a:rPr lang="en-GB" sz="1000" spc="-20" noProof="0" dirty="0">
                <a:latin typeface="Arial"/>
                <a:cs typeface="Arial"/>
              </a:rPr>
              <a:t> </a:t>
            </a:r>
            <a:r>
              <a:rPr lang="en-GB" sz="1000" noProof="0" dirty="0">
                <a:latin typeface="Arial"/>
                <a:cs typeface="Arial"/>
              </a:rPr>
              <a:t>in</a:t>
            </a:r>
            <a:r>
              <a:rPr lang="en-GB" sz="1000" spc="-15" noProof="0" dirty="0">
                <a:latin typeface="Arial"/>
                <a:cs typeface="Arial"/>
              </a:rPr>
              <a:t> </a:t>
            </a:r>
            <a:r>
              <a:rPr lang="en-GB" sz="1000" noProof="0" dirty="0">
                <a:latin typeface="Arial"/>
                <a:cs typeface="Arial"/>
              </a:rPr>
              <a:t>a</a:t>
            </a:r>
            <a:r>
              <a:rPr lang="en-GB" sz="1000" spc="-20" noProof="0" dirty="0">
                <a:latin typeface="Arial"/>
                <a:cs typeface="Arial"/>
              </a:rPr>
              <a:t> </a:t>
            </a:r>
            <a:r>
              <a:rPr lang="en-GB" sz="1000" noProof="0" dirty="0">
                <a:latin typeface="Arial"/>
                <a:cs typeface="Arial"/>
              </a:rPr>
              <a:t>more</a:t>
            </a:r>
            <a:r>
              <a:rPr lang="en-GB" sz="1000" spc="-15" noProof="0" dirty="0">
                <a:latin typeface="Arial"/>
                <a:cs typeface="Arial"/>
              </a:rPr>
              <a:t> </a:t>
            </a:r>
            <a:r>
              <a:rPr lang="en-GB" sz="1000" noProof="0" dirty="0">
                <a:latin typeface="Arial"/>
                <a:cs typeface="Arial"/>
              </a:rPr>
              <a:t>specialised</a:t>
            </a:r>
            <a:r>
              <a:rPr lang="en-GB" sz="1000" spc="-20" noProof="0" dirty="0">
                <a:latin typeface="Arial"/>
                <a:cs typeface="Arial"/>
              </a:rPr>
              <a:t> </a:t>
            </a:r>
            <a:r>
              <a:rPr lang="en-GB" sz="1000" spc="-10" noProof="0" dirty="0">
                <a:latin typeface="Arial"/>
                <a:cs typeface="Arial"/>
              </a:rPr>
              <a:t>role (OSH specialist without managerial function). </a:t>
            </a:r>
          </a:p>
          <a:p>
            <a:pPr marL="12700" marR="5080" algn="just">
              <a:lnSpc>
                <a:spcPct val="100000"/>
              </a:lnSpc>
              <a:spcBef>
                <a:spcPts val="100"/>
              </a:spcBef>
            </a:pPr>
            <a:r>
              <a:rPr lang="en-GB" sz="1000" spc="-10" noProof="0" dirty="0">
                <a:latin typeface="Arial"/>
                <a:cs typeface="Arial"/>
              </a:rPr>
              <a:t>The profile of ESENER respondents by business size is largely consistent across countries and survey waves.</a:t>
            </a:r>
            <a:endParaRPr lang="en-GB" sz="1000" noProof="0" dirty="0">
              <a:latin typeface="Arial"/>
              <a:cs typeface="Arial"/>
            </a:endParaRPr>
          </a:p>
        </p:txBody>
      </p:sp>
      <p:grpSp>
        <p:nvGrpSpPr>
          <p:cNvPr id="2" name="Gruppo 1">
            <a:extLst>
              <a:ext uri="{FF2B5EF4-FFF2-40B4-BE49-F238E27FC236}">
                <a16:creationId xmlns:a16="http://schemas.microsoft.com/office/drawing/2014/main" id="{DEB74827-6947-DBEE-BAC7-74F1CEAEC0F4}"/>
              </a:ext>
            </a:extLst>
          </p:cNvPr>
          <p:cNvGrpSpPr/>
          <p:nvPr/>
        </p:nvGrpSpPr>
        <p:grpSpPr>
          <a:xfrm>
            <a:off x="238673" y="1656752"/>
            <a:ext cx="6096155" cy="2643190"/>
            <a:chOff x="238673" y="1763881"/>
            <a:chExt cx="6096155" cy="2643190"/>
          </a:xfrm>
        </p:grpSpPr>
        <p:grpSp>
          <p:nvGrpSpPr>
            <p:cNvPr id="9" name="object 5">
              <a:extLst>
                <a:ext uri="{FF2B5EF4-FFF2-40B4-BE49-F238E27FC236}">
                  <a16:creationId xmlns:a16="http://schemas.microsoft.com/office/drawing/2014/main" id="{69E2F988-EE99-D894-0E39-813919EB53D2}"/>
                </a:ext>
              </a:extLst>
            </p:cNvPr>
            <p:cNvGrpSpPr/>
            <p:nvPr/>
          </p:nvGrpSpPr>
          <p:grpSpPr>
            <a:xfrm>
              <a:off x="560711" y="1904104"/>
              <a:ext cx="2540" cy="2308860"/>
              <a:chOff x="560711" y="1904104"/>
              <a:chExt cx="2540" cy="2308860"/>
            </a:xfrm>
          </p:grpSpPr>
          <p:sp>
            <p:nvSpPr>
              <p:cNvPr id="10" name="object 6">
                <a:extLst>
                  <a:ext uri="{FF2B5EF4-FFF2-40B4-BE49-F238E27FC236}">
                    <a16:creationId xmlns:a16="http://schemas.microsoft.com/office/drawing/2014/main" id="{A92BB0ED-9B33-2AF7-3B88-4C631DBEDDAC}"/>
                  </a:ext>
                </a:extLst>
              </p:cNvPr>
              <p:cNvSpPr/>
              <p:nvPr/>
            </p:nvSpPr>
            <p:spPr>
              <a:xfrm>
                <a:off x="561981" y="1912438"/>
                <a:ext cx="0" cy="2295525"/>
              </a:xfrm>
              <a:custGeom>
                <a:avLst/>
                <a:gdLst/>
                <a:ahLst/>
                <a:cxnLst/>
                <a:rect l="l" t="t" r="r" b="b"/>
                <a:pathLst>
                  <a:path h="2295525">
                    <a:moveTo>
                      <a:pt x="0" y="0"/>
                    </a:moveTo>
                    <a:lnTo>
                      <a:pt x="0" y="2295296"/>
                    </a:lnTo>
                  </a:path>
                </a:pathLst>
              </a:custGeom>
              <a:ln w="3175">
                <a:solidFill>
                  <a:srgbClr val="666666"/>
                </a:solidFill>
                <a:prstDash val="dot"/>
              </a:ln>
            </p:spPr>
            <p:txBody>
              <a:bodyPr wrap="square" lIns="0" tIns="0" rIns="0" bIns="0" rtlCol="0"/>
              <a:lstStyle/>
              <a:p>
                <a:endParaRPr lang="en-GB" noProof="0" dirty="0"/>
              </a:p>
            </p:txBody>
          </p:sp>
          <p:sp>
            <p:nvSpPr>
              <p:cNvPr id="11" name="object 7">
                <a:extLst>
                  <a:ext uri="{FF2B5EF4-FFF2-40B4-BE49-F238E27FC236}">
                    <a16:creationId xmlns:a16="http://schemas.microsoft.com/office/drawing/2014/main" id="{740BA19A-4D68-1348-D0C5-A33420863BB7}"/>
                  </a:ext>
                </a:extLst>
              </p:cNvPr>
              <p:cNvSpPr/>
              <p:nvPr/>
            </p:nvSpPr>
            <p:spPr>
              <a:xfrm>
                <a:off x="560781" y="1904110"/>
                <a:ext cx="2540" cy="2308860"/>
              </a:xfrm>
              <a:custGeom>
                <a:avLst/>
                <a:gdLst/>
                <a:ahLst/>
                <a:cxnLst/>
                <a:rect l="l" t="t" r="r" b="b"/>
                <a:pathLst>
                  <a:path w="2540" h="2308860">
                    <a:moveTo>
                      <a:pt x="2387" y="2307209"/>
                    </a:moveTo>
                    <a:lnTo>
                      <a:pt x="2032" y="2306370"/>
                    </a:lnTo>
                    <a:lnTo>
                      <a:pt x="1193" y="2306015"/>
                    </a:lnTo>
                    <a:lnTo>
                      <a:pt x="355" y="2306370"/>
                    </a:lnTo>
                    <a:lnTo>
                      <a:pt x="0" y="2307209"/>
                    </a:lnTo>
                    <a:lnTo>
                      <a:pt x="355" y="2308047"/>
                    </a:lnTo>
                    <a:lnTo>
                      <a:pt x="1193" y="2308402"/>
                    </a:lnTo>
                    <a:lnTo>
                      <a:pt x="2032" y="2308047"/>
                    </a:lnTo>
                    <a:lnTo>
                      <a:pt x="2387" y="2307209"/>
                    </a:lnTo>
                    <a:close/>
                  </a:path>
                  <a:path w="2540" h="2308860">
                    <a:moveTo>
                      <a:pt x="2387" y="1193"/>
                    </a:moveTo>
                    <a:lnTo>
                      <a:pt x="2032" y="355"/>
                    </a:lnTo>
                    <a:lnTo>
                      <a:pt x="1193" y="0"/>
                    </a:lnTo>
                    <a:lnTo>
                      <a:pt x="355" y="355"/>
                    </a:lnTo>
                    <a:lnTo>
                      <a:pt x="0" y="1193"/>
                    </a:lnTo>
                    <a:lnTo>
                      <a:pt x="355" y="2032"/>
                    </a:lnTo>
                    <a:lnTo>
                      <a:pt x="1193" y="2387"/>
                    </a:lnTo>
                    <a:lnTo>
                      <a:pt x="2032" y="2032"/>
                    </a:lnTo>
                    <a:lnTo>
                      <a:pt x="2387" y="1193"/>
                    </a:lnTo>
                    <a:close/>
                  </a:path>
                </a:pathLst>
              </a:custGeom>
              <a:solidFill>
                <a:srgbClr val="666666"/>
              </a:solidFill>
            </p:spPr>
            <p:txBody>
              <a:bodyPr wrap="square" lIns="0" tIns="0" rIns="0" bIns="0" rtlCol="0"/>
              <a:lstStyle/>
              <a:p>
                <a:endParaRPr lang="en-GB" noProof="0" dirty="0"/>
              </a:p>
            </p:txBody>
          </p:sp>
        </p:grpSp>
        <p:sp>
          <p:nvSpPr>
            <p:cNvPr id="12" name="object 8">
              <a:extLst>
                <a:ext uri="{FF2B5EF4-FFF2-40B4-BE49-F238E27FC236}">
                  <a16:creationId xmlns:a16="http://schemas.microsoft.com/office/drawing/2014/main" id="{B10D6AB1-BE67-9C4F-93FF-9F163AF3FEB6}"/>
                </a:ext>
              </a:extLst>
            </p:cNvPr>
            <p:cNvSpPr txBox="1"/>
            <p:nvPr/>
          </p:nvSpPr>
          <p:spPr>
            <a:xfrm>
              <a:off x="526421" y="4290232"/>
              <a:ext cx="67945" cy="116839"/>
            </a:xfrm>
            <a:prstGeom prst="rect">
              <a:avLst/>
            </a:prstGeom>
          </p:spPr>
          <p:txBody>
            <a:bodyPr vert="horz" wrap="square" lIns="0" tIns="12700" rIns="0" bIns="0" rtlCol="0">
              <a:spAutoFit/>
            </a:bodyPr>
            <a:lstStyle/>
            <a:p>
              <a:pPr marL="12700">
                <a:lnSpc>
                  <a:spcPct val="100000"/>
                </a:lnSpc>
                <a:spcBef>
                  <a:spcPts val="100"/>
                </a:spcBef>
              </a:pPr>
              <a:r>
                <a:rPr lang="en-GB" sz="600" spc="-50" noProof="0" dirty="0">
                  <a:solidFill>
                    <a:srgbClr val="666666"/>
                  </a:solidFill>
                  <a:latin typeface="Arial"/>
                  <a:cs typeface="Arial"/>
                </a:rPr>
                <a:t>0</a:t>
              </a:r>
              <a:endParaRPr lang="en-GB" sz="600" noProof="0" dirty="0">
                <a:latin typeface="Arial"/>
                <a:cs typeface="Arial"/>
              </a:endParaRPr>
            </a:p>
          </p:txBody>
        </p:sp>
        <p:sp>
          <p:nvSpPr>
            <p:cNvPr id="13" name="object 9">
              <a:extLst>
                <a:ext uri="{FF2B5EF4-FFF2-40B4-BE49-F238E27FC236}">
                  <a16:creationId xmlns:a16="http://schemas.microsoft.com/office/drawing/2014/main" id="{FFA82F9F-29D2-0AD7-C28E-1E9AD81DE93E}"/>
                </a:ext>
              </a:extLst>
            </p:cNvPr>
            <p:cNvSpPr txBox="1"/>
            <p:nvPr/>
          </p:nvSpPr>
          <p:spPr>
            <a:xfrm>
              <a:off x="1088701" y="4290232"/>
              <a:ext cx="110489" cy="116839"/>
            </a:xfrm>
            <a:prstGeom prst="rect">
              <a:avLst/>
            </a:prstGeom>
          </p:spPr>
          <p:txBody>
            <a:bodyPr vert="horz" wrap="square" lIns="0" tIns="12700" rIns="0" bIns="0" rtlCol="0">
              <a:spAutoFit/>
            </a:bodyPr>
            <a:lstStyle/>
            <a:p>
              <a:pPr marL="12700">
                <a:lnSpc>
                  <a:spcPct val="100000"/>
                </a:lnSpc>
                <a:spcBef>
                  <a:spcPts val="100"/>
                </a:spcBef>
              </a:pPr>
              <a:r>
                <a:rPr lang="en-GB" sz="600" spc="-25" noProof="0" dirty="0">
                  <a:solidFill>
                    <a:srgbClr val="666666"/>
                  </a:solidFill>
                  <a:latin typeface="Arial"/>
                  <a:cs typeface="Arial"/>
                </a:rPr>
                <a:t>10</a:t>
              </a:r>
              <a:endParaRPr lang="en-GB" sz="600" noProof="0" dirty="0">
                <a:latin typeface="Arial"/>
                <a:cs typeface="Arial"/>
              </a:endParaRPr>
            </a:p>
          </p:txBody>
        </p:sp>
        <p:sp>
          <p:nvSpPr>
            <p:cNvPr id="15" name="object 11">
              <a:extLst>
                <a:ext uri="{FF2B5EF4-FFF2-40B4-BE49-F238E27FC236}">
                  <a16:creationId xmlns:a16="http://schemas.microsoft.com/office/drawing/2014/main" id="{645ACC84-444D-B2C5-FD01-9C5246ACF3C9}"/>
                </a:ext>
              </a:extLst>
            </p:cNvPr>
            <p:cNvSpPr/>
            <p:nvPr/>
          </p:nvSpPr>
          <p:spPr>
            <a:xfrm>
              <a:off x="1131630" y="1912438"/>
              <a:ext cx="0" cy="2295525"/>
            </a:xfrm>
            <a:custGeom>
              <a:avLst/>
              <a:gdLst/>
              <a:ahLst/>
              <a:cxnLst/>
              <a:rect l="l" t="t" r="r" b="b"/>
              <a:pathLst>
                <a:path h="2295525">
                  <a:moveTo>
                    <a:pt x="0" y="994515"/>
                  </a:moveTo>
                  <a:lnTo>
                    <a:pt x="0" y="1266460"/>
                  </a:lnTo>
                </a:path>
                <a:path h="2295525">
                  <a:moveTo>
                    <a:pt x="0" y="409324"/>
                  </a:moveTo>
                  <a:lnTo>
                    <a:pt x="0" y="681269"/>
                  </a:lnTo>
                </a:path>
                <a:path h="2295525">
                  <a:moveTo>
                    <a:pt x="0" y="1579706"/>
                  </a:moveTo>
                  <a:lnTo>
                    <a:pt x="0" y="1851651"/>
                  </a:lnTo>
                </a:path>
                <a:path h="2295525">
                  <a:moveTo>
                    <a:pt x="0" y="2164896"/>
                  </a:moveTo>
                  <a:lnTo>
                    <a:pt x="0" y="2295296"/>
                  </a:lnTo>
                </a:path>
                <a:path h="2295525">
                  <a:moveTo>
                    <a:pt x="0" y="0"/>
                  </a:moveTo>
                  <a:lnTo>
                    <a:pt x="0" y="96079"/>
                  </a:lnTo>
                </a:path>
              </a:pathLst>
            </a:custGeom>
            <a:ln w="3175">
              <a:solidFill>
                <a:srgbClr val="666666"/>
              </a:solidFill>
              <a:prstDash val="dot"/>
            </a:ln>
          </p:spPr>
          <p:txBody>
            <a:bodyPr wrap="square" lIns="0" tIns="0" rIns="0" bIns="0" rtlCol="0"/>
            <a:lstStyle/>
            <a:p>
              <a:endParaRPr lang="en-GB" noProof="0" dirty="0"/>
            </a:p>
          </p:txBody>
        </p:sp>
        <p:sp>
          <p:nvSpPr>
            <p:cNvPr id="16" name="object 12">
              <a:extLst>
                <a:ext uri="{FF2B5EF4-FFF2-40B4-BE49-F238E27FC236}">
                  <a16:creationId xmlns:a16="http://schemas.microsoft.com/office/drawing/2014/main" id="{2E1CC358-5581-A1EA-41FC-8AAD3A52865C}"/>
                </a:ext>
              </a:extLst>
            </p:cNvPr>
            <p:cNvSpPr/>
            <p:nvPr/>
          </p:nvSpPr>
          <p:spPr>
            <a:xfrm>
              <a:off x="1130427" y="1904110"/>
              <a:ext cx="2540" cy="2308860"/>
            </a:xfrm>
            <a:custGeom>
              <a:avLst/>
              <a:gdLst/>
              <a:ahLst/>
              <a:cxnLst/>
              <a:rect l="l" t="t" r="r" b="b"/>
              <a:pathLst>
                <a:path w="2540" h="2308860">
                  <a:moveTo>
                    <a:pt x="2387" y="2307209"/>
                  </a:moveTo>
                  <a:lnTo>
                    <a:pt x="2044" y="2306370"/>
                  </a:lnTo>
                  <a:lnTo>
                    <a:pt x="1193" y="2306015"/>
                  </a:lnTo>
                  <a:lnTo>
                    <a:pt x="355" y="2306370"/>
                  </a:lnTo>
                  <a:lnTo>
                    <a:pt x="0" y="2307209"/>
                  </a:lnTo>
                  <a:lnTo>
                    <a:pt x="355" y="2308047"/>
                  </a:lnTo>
                  <a:lnTo>
                    <a:pt x="1193" y="2308402"/>
                  </a:lnTo>
                  <a:lnTo>
                    <a:pt x="2044" y="2308047"/>
                  </a:lnTo>
                  <a:lnTo>
                    <a:pt x="2387" y="2307209"/>
                  </a:lnTo>
                  <a:close/>
                </a:path>
                <a:path w="2540" h="2308860">
                  <a:moveTo>
                    <a:pt x="2387" y="1193"/>
                  </a:moveTo>
                  <a:lnTo>
                    <a:pt x="2044" y="355"/>
                  </a:lnTo>
                  <a:lnTo>
                    <a:pt x="1193" y="0"/>
                  </a:lnTo>
                  <a:lnTo>
                    <a:pt x="355" y="355"/>
                  </a:lnTo>
                  <a:lnTo>
                    <a:pt x="0" y="1193"/>
                  </a:lnTo>
                  <a:lnTo>
                    <a:pt x="355" y="2032"/>
                  </a:lnTo>
                  <a:lnTo>
                    <a:pt x="1193" y="2387"/>
                  </a:lnTo>
                  <a:lnTo>
                    <a:pt x="2044" y="2032"/>
                  </a:lnTo>
                  <a:lnTo>
                    <a:pt x="2387" y="1193"/>
                  </a:lnTo>
                  <a:close/>
                </a:path>
              </a:pathLst>
            </a:custGeom>
            <a:solidFill>
              <a:srgbClr val="666666"/>
            </a:solidFill>
          </p:spPr>
          <p:txBody>
            <a:bodyPr wrap="square" lIns="0" tIns="0" rIns="0" bIns="0" rtlCol="0"/>
            <a:lstStyle/>
            <a:p>
              <a:endParaRPr lang="en-GB" noProof="0" dirty="0"/>
            </a:p>
          </p:txBody>
        </p:sp>
        <p:sp>
          <p:nvSpPr>
            <p:cNvPr id="17" name="object 13">
              <a:extLst>
                <a:ext uri="{FF2B5EF4-FFF2-40B4-BE49-F238E27FC236}">
                  <a16:creationId xmlns:a16="http://schemas.microsoft.com/office/drawing/2014/main" id="{53B5703B-2968-ADA7-54F4-802AF1837C90}"/>
                </a:ext>
              </a:extLst>
            </p:cNvPr>
            <p:cNvSpPr/>
            <p:nvPr/>
          </p:nvSpPr>
          <p:spPr>
            <a:xfrm>
              <a:off x="1702313" y="1912438"/>
              <a:ext cx="0" cy="2295525"/>
            </a:xfrm>
            <a:custGeom>
              <a:avLst/>
              <a:gdLst/>
              <a:ahLst/>
              <a:cxnLst/>
              <a:rect l="l" t="t" r="r" b="b"/>
              <a:pathLst>
                <a:path h="2295525">
                  <a:moveTo>
                    <a:pt x="0" y="994515"/>
                  </a:moveTo>
                  <a:lnTo>
                    <a:pt x="0" y="1266460"/>
                  </a:lnTo>
                </a:path>
                <a:path h="2295525">
                  <a:moveTo>
                    <a:pt x="0" y="2164896"/>
                  </a:moveTo>
                  <a:lnTo>
                    <a:pt x="0" y="2295296"/>
                  </a:lnTo>
                </a:path>
                <a:path h="2295525">
                  <a:moveTo>
                    <a:pt x="0" y="409324"/>
                  </a:moveTo>
                  <a:lnTo>
                    <a:pt x="0" y="681269"/>
                  </a:lnTo>
                </a:path>
                <a:path h="2295525">
                  <a:moveTo>
                    <a:pt x="0" y="1579706"/>
                  </a:moveTo>
                  <a:lnTo>
                    <a:pt x="0" y="1851651"/>
                  </a:lnTo>
                </a:path>
                <a:path h="2295525">
                  <a:moveTo>
                    <a:pt x="0" y="0"/>
                  </a:moveTo>
                  <a:lnTo>
                    <a:pt x="0" y="96079"/>
                  </a:lnTo>
                </a:path>
              </a:pathLst>
            </a:custGeom>
            <a:ln w="3175">
              <a:solidFill>
                <a:srgbClr val="666666"/>
              </a:solidFill>
              <a:prstDash val="dot"/>
            </a:ln>
          </p:spPr>
          <p:txBody>
            <a:bodyPr wrap="square" lIns="0" tIns="0" rIns="0" bIns="0" rtlCol="0"/>
            <a:lstStyle/>
            <a:p>
              <a:endParaRPr lang="en-GB" noProof="0" dirty="0"/>
            </a:p>
          </p:txBody>
        </p:sp>
        <p:sp>
          <p:nvSpPr>
            <p:cNvPr id="18" name="object 14">
              <a:extLst>
                <a:ext uri="{FF2B5EF4-FFF2-40B4-BE49-F238E27FC236}">
                  <a16:creationId xmlns:a16="http://schemas.microsoft.com/office/drawing/2014/main" id="{06F586E7-71B5-0A85-CE4F-2F1F63A2FB12}"/>
                </a:ext>
              </a:extLst>
            </p:cNvPr>
            <p:cNvSpPr/>
            <p:nvPr/>
          </p:nvSpPr>
          <p:spPr>
            <a:xfrm>
              <a:off x="1701114" y="1904110"/>
              <a:ext cx="2540" cy="2308860"/>
            </a:xfrm>
            <a:custGeom>
              <a:avLst/>
              <a:gdLst/>
              <a:ahLst/>
              <a:cxnLst/>
              <a:rect l="l" t="t" r="r" b="b"/>
              <a:pathLst>
                <a:path w="2539" h="2308860">
                  <a:moveTo>
                    <a:pt x="2387" y="2307209"/>
                  </a:moveTo>
                  <a:lnTo>
                    <a:pt x="2032" y="2306370"/>
                  </a:lnTo>
                  <a:lnTo>
                    <a:pt x="1193" y="2306015"/>
                  </a:lnTo>
                  <a:lnTo>
                    <a:pt x="342" y="2306370"/>
                  </a:lnTo>
                  <a:lnTo>
                    <a:pt x="0" y="2307209"/>
                  </a:lnTo>
                  <a:lnTo>
                    <a:pt x="342" y="2308047"/>
                  </a:lnTo>
                  <a:lnTo>
                    <a:pt x="1193" y="2308402"/>
                  </a:lnTo>
                  <a:lnTo>
                    <a:pt x="2032" y="2308047"/>
                  </a:lnTo>
                  <a:lnTo>
                    <a:pt x="2387" y="2307209"/>
                  </a:lnTo>
                  <a:close/>
                </a:path>
                <a:path w="2539" h="2308860">
                  <a:moveTo>
                    <a:pt x="2387" y="1193"/>
                  </a:moveTo>
                  <a:lnTo>
                    <a:pt x="2032" y="355"/>
                  </a:lnTo>
                  <a:lnTo>
                    <a:pt x="1193" y="0"/>
                  </a:lnTo>
                  <a:lnTo>
                    <a:pt x="342" y="355"/>
                  </a:lnTo>
                  <a:lnTo>
                    <a:pt x="0" y="1193"/>
                  </a:lnTo>
                  <a:lnTo>
                    <a:pt x="342" y="2032"/>
                  </a:lnTo>
                  <a:lnTo>
                    <a:pt x="1193" y="2387"/>
                  </a:lnTo>
                  <a:lnTo>
                    <a:pt x="2032" y="2032"/>
                  </a:lnTo>
                  <a:lnTo>
                    <a:pt x="2387" y="1193"/>
                  </a:lnTo>
                  <a:close/>
                </a:path>
              </a:pathLst>
            </a:custGeom>
            <a:solidFill>
              <a:srgbClr val="666666"/>
            </a:solidFill>
          </p:spPr>
          <p:txBody>
            <a:bodyPr wrap="square" lIns="0" tIns="0" rIns="0" bIns="0" rtlCol="0"/>
            <a:lstStyle/>
            <a:p>
              <a:endParaRPr lang="en-GB" noProof="0" dirty="0"/>
            </a:p>
          </p:txBody>
        </p:sp>
        <p:sp>
          <p:nvSpPr>
            <p:cNvPr id="19" name="object 15">
              <a:extLst>
                <a:ext uri="{FF2B5EF4-FFF2-40B4-BE49-F238E27FC236}">
                  <a16:creationId xmlns:a16="http://schemas.microsoft.com/office/drawing/2014/main" id="{746438B7-0C09-305B-9772-DFA869DC558A}"/>
                </a:ext>
              </a:extLst>
            </p:cNvPr>
            <p:cNvSpPr/>
            <p:nvPr/>
          </p:nvSpPr>
          <p:spPr>
            <a:xfrm>
              <a:off x="2272995" y="1912810"/>
              <a:ext cx="0" cy="2294890"/>
            </a:xfrm>
            <a:custGeom>
              <a:avLst/>
              <a:gdLst/>
              <a:ahLst/>
              <a:cxnLst/>
              <a:rect l="l" t="t" r="r" b="b"/>
              <a:pathLst>
                <a:path h="2294890">
                  <a:moveTo>
                    <a:pt x="0" y="2164524"/>
                  </a:moveTo>
                  <a:lnTo>
                    <a:pt x="0" y="2294750"/>
                  </a:lnTo>
                </a:path>
                <a:path h="2294890">
                  <a:moveTo>
                    <a:pt x="0" y="994143"/>
                  </a:moveTo>
                  <a:lnTo>
                    <a:pt x="0" y="1266088"/>
                  </a:lnTo>
                </a:path>
                <a:path h="2294890">
                  <a:moveTo>
                    <a:pt x="0" y="408952"/>
                  </a:moveTo>
                  <a:lnTo>
                    <a:pt x="0" y="680897"/>
                  </a:lnTo>
                </a:path>
                <a:path h="2294890">
                  <a:moveTo>
                    <a:pt x="0" y="1579333"/>
                  </a:moveTo>
                  <a:lnTo>
                    <a:pt x="0" y="1851278"/>
                  </a:lnTo>
                </a:path>
                <a:path h="2294890">
                  <a:moveTo>
                    <a:pt x="0" y="0"/>
                  </a:moveTo>
                  <a:lnTo>
                    <a:pt x="0" y="95707"/>
                  </a:lnTo>
                </a:path>
              </a:pathLst>
            </a:custGeom>
            <a:ln w="3175">
              <a:solidFill>
                <a:srgbClr val="666666"/>
              </a:solidFill>
              <a:prstDash val="dot"/>
            </a:ln>
          </p:spPr>
          <p:txBody>
            <a:bodyPr wrap="square" lIns="0" tIns="0" rIns="0" bIns="0" rtlCol="0"/>
            <a:lstStyle/>
            <a:p>
              <a:endParaRPr lang="en-GB" noProof="0" dirty="0"/>
            </a:p>
          </p:txBody>
        </p:sp>
        <p:sp>
          <p:nvSpPr>
            <p:cNvPr id="20" name="object 16">
              <a:extLst>
                <a:ext uri="{FF2B5EF4-FFF2-40B4-BE49-F238E27FC236}">
                  <a16:creationId xmlns:a16="http://schemas.microsoft.com/office/drawing/2014/main" id="{8C5DB929-1534-82CB-F3C7-99A3A4EF249C}"/>
                </a:ext>
              </a:extLst>
            </p:cNvPr>
            <p:cNvSpPr/>
            <p:nvPr/>
          </p:nvSpPr>
          <p:spPr>
            <a:xfrm>
              <a:off x="2271738" y="1904047"/>
              <a:ext cx="2540" cy="2308860"/>
            </a:xfrm>
            <a:custGeom>
              <a:avLst/>
              <a:gdLst/>
              <a:ahLst/>
              <a:cxnLst/>
              <a:rect l="l" t="t" r="r" b="b"/>
              <a:pathLst>
                <a:path w="2539" h="2308860">
                  <a:moveTo>
                    <a:pt x="2501" y="2307272"/>
                  </a:moveTo>
                  <a:lnTo>
                    <a:pt x="2133" y="2306383"/>
                  </a:lnTo>
                  <a:lnTo>
                    <a:pt x="1257" y="2306015"/>
                  </a:lnTo>
                  <a:lnTo>
                    <a:pt x="368" y="2306383"/>
                  </a:lnTo>
                  <a:lnTo>
                    <a:pt x="0" y="2307272"/>
                  </a:lnTo>
                  <a:lnTo>
                    <a:pt x="368" y="2308161"/>
                  </a:lnTo>
                  <a:lnTo>
                    <a:pt x="1257" y="2308517"/>
                  </a:lnTo>
                  <a:lnTo>
                    <a:pt x="2133" y="2308161"/>
                  </a:lnTo>
                  <a:lnTo>
                    <a:pt x="2501" y="2307272"/>
                  </a:lnTo>
                  <a:close/>
                </a:path>
                <a:path w="2539" h="2308860">
                  <a:moveTo>
                    <a:pt x="2501" y="1257"/>
                  </a:moveTo>
                  <a:lnTo>
                    <a:pt x="2133" y="368"/>
                  </a:lnTo>
                  <a:lnTo>
                    <a:pt x="1257" y="0"/>
                  </a:lnTo>
                  <a:lnTo>
                    <a:pt x="368" y="368"/>
                  </a:lnTo>
                  <a:lnTo>
                    <a:pt x="0" y="1257"/>
                  </a:lnTo>
                  <a:lnTo>
                    <a:pt x="368" y="2146"/>
                  </a:lnTo>
                  <a:lnTo>
                    <a:pt x="1257" y="2501"/>
                  </a:lnTo>
                  <a:lnTo>
                    <a:pt x="2133" y="2146"/>
                  </a:lnTo>
                  <a:lnTo>
                    <a:pt x="2501" y="1257"/>
                  </a:lnTo>
                  <a:close/>
                </a:path>
              </a:pathLst>
            </a:custGeom>
            <a:solidFill>
              <a:srgbClr val="666666"/>
            </a:solidFill>
          </p:spPr>
          <p:txBody>
            <a:bodyPr wrap="square" lIns="0" tIns="0" rIns="0" bIns="0" rtlCol="0"/>
            <a:lstStyle/>
            <a:p>
              <a:endParaRPr lang="en-GB" noProof="0" dirty="0"/>
            </a:p>
          </p:txBody>
        </p:sp>
        <p:sp>
          <p:nvSpPr>
            <p:cNvPr id="21" name="object 17">
              <a:extLst>
                <a:ext uri="{FF2B5EF4-FFF2-40B4-BE49-F238E27FC236}">
                  <a16:creationId xmlns:a16="http://schemas.microsoft.com/office/drawing/2014/main" id="{9B62C1C3-0033-8B99-030E-A7E5ECD52485}"/>
                </a:ext>
              </a:extLst>
            </p:cNvPr>
            <p:cNvSpPr/>
            <p:nvPr/>
          </p:nvSpPr>
          <p:spPr>
            <a:xfrm>
              <a:off x="2843677" y="1912810"/>
              <a:ext cx="0" cy="2294890"/>
            </a:xfrm>
            <a:custGeom>
              <a:avLst/>
              <a:gdLst/>
              <a:ahLst/>
              <a:cxnLst/>
              <a:rect l="l" t="t" r="r" b="b"/>
              <a:pathLst>
                <a:path h="2294890">
                  <a:moveTo>
                    <a:pt x="0" y="994143"/>
                  </a:moveTo>
                  <a:lnTo>
                    <a:pt x="0" y="1266088"/>
                  </a:lnTo>
                </a:path>
                <a:path h="2294890">
                  <a:moveTo>
                    <a:pt x="0" y="408952"/>
                  </a:moveTo>
                  <a:lnTo>
                    <a:pt x="0" y="680897"/>
                  </a:lnTo>
                </a:path>
                <a:path h="2294890">
                  <a:moveTo>
                    <a:pt x="0" y="1579333"/>
                  </a:moveTo>
                  <a:lnTo>
                    <a:pt x="0" y="1851278"/>
                  </a:lnTo>
                </a:path>
                <a:path h="2294890">
                  <a:moveTo>
                    <a:pt x="0" y="2164524"/>
                  </a:moveTo>
                  <a:lnTo>
                    <a:pt x="0" y="2294750"/>
                  </a:lnTo>
                </a:path>
                <a:path h="2294890">
                  <a:moveTo>
                    <a:pt x="0" y="0"/>
                  </a:moveTo>
                  <a:lnTo>
                    <a:pt x="0" y="95707"/>
                  </a:lnTo>
                </a:path>
              </a:pathLst>
            </a:custGeom>
            <a:ln w="3175">
              <a:solidFill>
                <a:srgbClr val="666666"/>
              </a:solidFill>
              <a:prstDash val="dot"/>
            </a:ln>
          </p:spPr>
          <p:txBody>
            <a:bodyPr wrap="square" lIns="0" tIns="0" rIns="0" bIns="0" rtlCol="0"/>
            <a:lstStyle/>
            <a:p>
              <a:endParaRPr lang="en-GB" noProof="0" dirty="0"/>
            </a:p>
          </p:txBody>
        </p:sp>
        <p:sp>
          <p:nvSpPr>
            <p:cNvPr id="22" name="object 18">
              <a:extLst>
                <a:ext uri="{FF2B5EF4-FFF2-40B4-BE49-F238E27FC236}">
                  <a16:creationId xmlns:a16="http://schemas.microsoft.com/office/drawing/2014/main" id="{2425AE3F-EC27-612C-CE84-6D42A7C1A88E}"/>
                </a:ext>
              </a:extLst>
            </p:cNvPr>
            <p:cNvSpPr/>
            <p:nvPr/>
          </p:nvSpPr>
          <p:spPr>
            <a:xfrm>
              <a:off x="2842425" y="1904047"/>
              <a:ext cx="2540" cy="2308860"/>
            </a:xfrm>
            <a:custGeom>
              <a:avLst/>
              <a:gdLst/>
              <a:ahLst/>
              <a:cxnLst/>
              <a:rect l="l" t="t" r="r" b="b"/>
              <a:pathLst>
                <a:path w="2539" h="2308860">
                  <a:moveTo>
                    <a:pt x="2501" y="2307272"/>
                  </a:moveTo>
                  <a:lnTo>
                    <a:pt x="2133" y="2306383"/>
                  </a:lnTo>
                  <a:lnTo>
                    <a:pt x="1244" y="2306015"/>
                  </a:lnTo>
                  <a:lnTo>
                    <a:pt x="355" y="2306383"/>
                  </a:lnTo>
                  <a:lnTo>
                    <a:pt x="0" y="2307272"/>
                  </a:lnTo>
                  <a:lnTo>
                    <a:pt x="355" y="2308161"/>
                  </a:lnTo>
                  <a:lnTo>
                    <a:pt x="1244" y="2308517"/>
                  </a:lnTo>
                  <a:lnTo>
                    <a:pt x="2133" y="2308161"/>
                  </a:lnTo>
                  <a:lnTo>
                    <a:pt x="2501" y="2307272"/>
                  </a:lnTo>
                  <a:close/>
                </a:path>
                <a:path w="2539" h="2308860">
                  <a:moveTo>
                    <a:pt x="2501" y="1257"/>
                  </a:moveTo>
                  <a:lnTo>
                    <a:pt x="2133" y="368"/>
                  </a:lnTo>
                  <a:lnTo>
                    <a:pt x="1244" y="0"/>
                  </a:lnTo>
                  <a:lnTo>
                    <a:pt x="355" y="368"/>
                  </a:lnTo>
                  <a:lnTo>
                    <a:pt x="0" y="1257"/>
                  </a:lnTo>
                  <a:lnTo>
                    <a:pt x="355" y="2146"/>
                  </a:lnTo>
                  <a:lnTo>
                    <a:pt x="1244" y="2501"/>
                  </a:lnTo>
                  <a:lnTo>
                    <a:pt x="2133" y="2146"/>
                  </a:lnTo>
                  <a:lnTo>
                    <a:pt x="2501" y="1257"/>
                  </a:lnTo>
                  <a:close/>
                </a:path>
              </a:pathLst>
            </a:custGeom>
            <a:solidFill>
              <a:srgbClr val="666666"/>
            </a:solidFill>
          </p:spPr>
          <p:txBody>
            <a:bodyPr wrap="square" lIns="0" tIns="0" rIns="0" bIns="0" rtlCol="0"/>
            <a:lstStyle/>
            <a:p>
              <a:endParaRPr lang="en-GB" noProof="0" dirty="0"/>
            </a:p>
          </p:txBody>
        </p:sp>
        <p:sp>
          <p:nvSpPr>
            <p:cNvPr id="23" name="object 19">
              <a:extLst>
                <a:ext uri="{FF2B5EF4-FFF2-40B4-BE49-F238E27FC236}">
                  <a16:creationId xmlns:a16="http://schemas.microsoft.com/office/drawing/2014/main" id="{0DE622A4-D4E1-0D30-806F-53BB74654C01}"/>
                </a:ext>
              </a:extLst>
            </p:cNvPr>
            <p:cNvSpPr/>
            <p:nvPr/>
          </p:nvSpPr>
          <p:spPr>
            <a:xfrm>
              <a:off x="3414359" y="1912810"/>
              <a:ext cx="0" cy="2294890"/>
            </a:xfrm>
            <a:custGeom>
              <a:avLst/>
              <a:gdLst/>
              <a:ahLst/>
              <a:cxnLst/>
              <a:rect l="l" t="t" r="r" b="b"/>
              <a:pathLst>
                <a:path h="2294890">
                  <a:moveTo>
                    <a:pt x="0" y="1579333"/>
                  </a:moveTo>
                  <a:lnTo>
                    <a:pt x="0" y="1851278"/>
                  </a:lnTo>
                </a:path>
                <a:path h="2294890">
                  <a:moveTo>
                    <a:pt x="0" y="408952"/>
                  </a:moveTo>
                  <a:lnTo>
                    <a:pt x="0" y="680897"/>
                  </a:lnTo>
                </a:path>
                <a:path h="2294890">
                  <a:moveTo>
                    <a:pt x="0" y="994143"/>
                  </a:moveTo>
                  <a:lnTo>
                    <a:pt x="0" y="1266088"/>
                  </a:lnTo>
                </a:path>
                <a:path h="2294890">
                  <a:moveTo>
                    <a:pt x="0" y="2164524"/>
                  </a:moveTo>
                  <a:lnTo>
                    <a:pt x="0" y="2294750"/>
                  </a:lnTo>
                </a:path>
                <a:path h="2294890">
                  <a:moveTo>
                    <a:pt x="0" y="0"/>
                  </a:moveTo>
                  <a:lnTo>
                    <a:pt x="0" y="95707"/>
                  </a:lnTo>
                </a:path>
              </a:pathLst>
            </a:custGeom>
            <a:ln w="3175">
              <a:solidFill>
                <a:srgbClr val="666666"/>
              </a:solidFill>
              <a:prstDash val="dot"/>
            </a:ln>
          </p:spPr>
          <p:txBody>
            <a:bodyPr wrap="square" lIns="0" tIns="0" rIns="0" bIns="0" rtlCol="0"/>
            <a:lstStyle/>
            <a:p>
              <a:endParaRPr lang="en-GB" noProof="0" dirty="0"/>
            </a:p>
          </p:txBody>
        </p:sp>
        <p:sp>
          <p:nvSpPr>
            <p:cNvPr id="24" name="object 20">
              <a:extLst>
                <a:ext uri="{FF2B5EF4-FFF2-40B4-BE49-F238E27FC236}">
                  <a16:creationId xmlns:a16="http://schemas.microsoft.com/office/drawing/2014/main" id="{577ADA6B-C569-42F5-8656-F83F082CBCC3}"/>
                </a:ext>
              </a:extLst>
            </p:cNvPr>
            <p:cNvSpPr/>
            <p:nvPr/>
          </p:nvSpPr>
          <p:spPr>
            <a:xfrm>
              <a:off x="3413099" y="1904047"/>
              <a:ext cx="2540" cy="2308860"/>
            </a:xfrm>
            <a:custGeom>
              <a:avLst/>
              <a:gdLst/>
              <a:ahLst/>
              <a:cxnLst/>
              <a:rect l="l" t="t" r="r" b="b"/>
              <a:pathLst>
                <a:path w="2539" h="2308860">
                  <a:moveTo>
                    <a:pt x="2501" y="2307272"/>
                  </a:moveTo>
                  <a:lnTo>
                    <a:pt x="2133" y="2306383"/>
                  </a:lnTo>
                  <a:lnTo>
                    <a:pt x="1257" y="2306015"/>
                  </a:lnTo>
                  <a:lnTo>
                    <a:pt x="368" y="2306383"/>
                  </a:lnTo>
                  <a:lnTo>
                    <a:pt x="0" y="2307272"/>
                  </a:lnTo>
                  <a:lnTo>
                    <a:pt x="368" y="2308161"/>
                  </a:lnTo>
                  <a:lnTo>
                    <a:pt x="1257" y="2308517"/>
                  </a:lnTo>
                  <a:lnTo>
                    <a:pt x="2133" y="2308161"/>
                  </a:lnTo>
                  <a:lnTo>
                    <a:pt x="2501" y="2307272"/>
                  </a:lnTo>
                  <a:close/>
                </a:path>
                <a:path w="2539" h="2308860">
                  <a:moveTo>
                    <a:pt x="2501" y="1257"/>
                  </a:moveTo>
                  <a:lnTo>
                    <a:pt x="2133" y="368"/>
                  </a:lnTo>
                  <a:lnTo>
                    <a:pt x="1257" y="0"/>
                  </a:lnTo>
                  <a:lnTo>
                    <a:pt x="368" y="368"/>
                  </a:lnTo>
                  <a:lnTo>
                    <a:pt x="0" y="1257"/>
                  </a:lnTo>
                  <a:lnTo>
                    <a:pt x="368" y="2146"/>
                  </a:lnTo>
                  <a:lnTo>
                    <a:pt x="1257" y="2501"/>
                  </a:lnTo>
                  <a:lnTo>
                    <a:pt x="2133" y="2146"/>
                  </a:lnTo>
                  <a:lnTo>
                    <a:pt x="2501" y="1257"/>
                  </a:lnTo>
                  <a:close/>
                </a:path>
              </a:pathLst>
            </a:custGeom>
            <a:solidFill>
              <a:srgbClr val="666666"/>
            </a:solidFill>
          </p:spPr>
          <p:txBody>
            <a:bodyPr wrap="square" lIns="0" tIns="0" rIns="0" bIns="0" rtlCol="0"/>
            <a:lstStyle/>
            <a:p>
              <a:endParaRPr lang="en-GB" noProof="0" dirty="0"/>
            </a:p>
          </p:txBody>
        </p:sp>
        <p:sp>
          <p:nvSpPr>
            <p:cNvPr id="25" name="object 21">
              <a:extLst>
                <a:ext uri="{FF2B5EF4-FFF2-40B4-BE49-F238E27FC236}">
                  <a16:creationId xmlns:a16="http://schemas.microsoft.com/office/drawing/2014/main" id="{6451A004-9258-5788-168B-D8886F6D94A1}"/>
                </a:ext>
              </a:extLst>
            </p:cNvPr>
            <p:cNvSpPr/>
            <p:nvPr/>
          </p:nvSpPr>
          <p:spPr>
            <a:xfrm>
              <a:off x="3985041" y="1912438"/>
              <a:ext cx="0" cy="2295525"/>
            </a:xfrm>
            <a:custGeom>
              <a:avLst/>
              <a:gdLst/>
              <a:ahLst/>
              <a:cxnLst/>
              <a:rect l="l" t="t" r="r" b="b"/>
              <a:pathLst>
                <a:path h="2295525">
                  <a:moveTo>
                    <a:pt x="0" y="2164896"/>
                  </a:moveTo>
                  <a:lnTo>
                    <a:pt x="0" y="2295296"/>
                  </a:lnTo>
                </a:path>
                <a:path h="2295525">
                  <a:moveTo>
                    <a:pt x="0" y="409324"/>
                  </a:moveTo>
                  <a:lnTo>
                    <a:pt x="0" y="681269"/>
                  </a:lnTo>
                </a:path>
                <a:path h="2295525">
                  <a:moveTo>
                    <a:pt x="0" y="994515"/>
                  </a:moveTo>
                  <a:lnTo>
                    <a:pt x="0" y="1266460"/>
                  </a:lnTo>
                </a:path>
                <a:path h="2295525">
                  <a:moveTo>
                    <a:pt x="0" y="1579706"/>
                  </a:moveTo>
                  <a:lnTo>
                    <a:pt x="0" y="1851651"/>
                  </a:lnTo>
                </a:path>
                <a:path h="2295525">
                  <a:moveTo>
                    <a:pt x="0" y="0"/>
                  </a:moveTo>
                  <a:lnTo>
                    <a:pt x="0" y="96079"/>
                  </a:lnTo>
                </a:path>
              </a:pathLst>
            </a:custGeom>
            <a:ln w="3175">
              <a:solidFill>
                <a:srgbClr val="666666"/>
              </a:solidFill>
              <a:prstDash val="dot"/>
            </a:ln>
          </p:spPr>
          <p:txBody>
            <a:bodyPr wrap="square" lIns="0" tIns="0" rIns="0" bIns="0" rtlCol="0"/>
            <a:lstStyle/>
            <a:p>
              <a:endParaRPr lang="en-GB" noProof="0" dirty="0"/>
            </a:p>
          </p:txBody>
        </p:sp>
        <p:sp>
          <p:nvSpPr>
            <p:cNvPr id="26" name="object 22">
              <a:extLst>
                <a:ext uri="{FF2B5EF4-FFF2-40B4-BE49-F238E27FC236}">
                  <a16:creationId xmlns:a16="http://schemas.microsoft.com/office/drawing/2014/main" id="{88B60495-4C2F-1C80-F59E-AF7549B46EE2}"/>
                </a:ext>
              </a:extLst>
            </p:cNvPr>
            <p:cNvSpPr/>
            <p:nvPr/>
          </p:nvSpPr>
          <p:spPr>
            <a:xfrm>
              <a:off x="3983837" y="1904110"/>
              <a:ext cx="2540" cy="2308860"/>
            </a:xfrm>
            <a:custGeom>
              <a:avLst/>
              <a:gdLst/>
              <a:ahLst/>
              <a:cxnLst/>
              <a:rect l="l" t="t" r="r" b="b"/>
              <a:pathLst>
                <a:path w="2539" h="2308860">
                  <a:moveTo>
                    <a:pt x="2387" y="2307209"/>
                  </a:moveTo>
                  <a:lnTo>
                    <a:pt x="2044" y="2306370"/>
                  </a:lnTo>
                  <a:lnTo>
                    <a:pt x="1193" y="2306015"/>
                  </a:lnTo>
                  <a:lnTo>
                    <a:pt x="355" y="2306370"/>
                  </a:lnTo>
                  <a:lnTo>
                    <a:pt x="0" y="2307209"/>
                  </a:lnTo>
                  <a:lnTo>
                    <a:pt x="355" y="2308047"/>
                  </a:lnTo>
                  <a:lnTo>
                    <a:pt x="1193" y="2308402"/>
                  </a:lnTo>
                  <a:lnTo>
                    <a:pt x="2044" y="2308047"/>
                  </a:lnTo>
                  <a:lnTo>
                    <a:pt x="2387" y="2307209"/>
                  </a:lnTo>
                  <a:close/>
                </a:path>
                <a:path w="2539" h="2308860">
                  <a:moveTo>
                    <a:pt x="2387" y="1193"/>
                  </a:moveTo>
                  <a:lnTo>
                    <a:pt x="2044" y="355"/>
                  </a:lnTo>
                  <a:lnTo>
                    <a:pt x="1193" y="0"/>
                  </a:lnTo>
                  <a:lnTo>
                    <a:pt x="355" y="355"/>
                  </a:lnTo>
                  <a:lnTo>
                    <a:pt x="0" y="1193"/>
                  </a:lnTo>
                  <a:lnTo>
                    <a:pt x="355" y="2032"/>
                  </a:lnTo>
                  <a:lnTo>
                    <a:pt x="1193" y="2387"/>
                  </a:lnTo>
                  <a:lnTo>
                    <a:pt x="2044" y="2032"/>
                  </a:lnTo>
                  <a:lnTo>
                    <a:pt x="2387" y="1193"/>
                  </a:lnTo>
                  <a:close/>
                </a:path>
              </a:pathLst>
            </a:custGeom>
            <a:solidFill>
              <a:srgbClr val="666666"/>
            </a:solidFill>
          </p:spPr>
          <p:txBody>
            <a:bodyPr wrap="square" lIns="0" tIns="0" rIns="0" bIns="0" rtlCol="0"/>
            <a:lstStyle/>
            <a:p>
              <a:endParaRPr lang="en-GB" noProof="0" dirty="0"/>
            </a:p>
          </p:txBody>
        </p:sp>
        <p:sp>
          <p:nvSpPr>
            <p:cNvPr id="27" name="object 23">
              <a:extLst>
                <a:ext uri="{FF2B5EF4-FFF2-40B4-BE49-F238E27FC236}">
                  <a16:creationId xmlns:a16="http://schemas.microsoft.com/office/drawing/2014/main" id="{50769E38-2D0A-CD1D-BF47-B62275EF1A3E}"/>
                </a:ext>
              </a:extLst>
            </p:cNvPr>
            <p:cNvSpPr/>
            <p:nvPr/>
          </p:nvSpPr>
          <p:spPr>
            <a:xfrm>
              <a:off x="4555723" y="1912438"/>
              <a:ext cx="0" cy="2295525"/>
            </a:xfrm>
            <a:custGeom>
              <a:avLst/>
              <a:gdLst/>
              <a:ahLst/>
              <a:cxnLst/>
              <a:rect l="l" t="t" r="r" b="b"/>
              <a:pathLst>
                <a:path h="2295525">
                  <a:moveTo>
                    <a:pt x="0" y="1579706"/>
                  </a:moveTo>
                  <a:lnTo>
                    <a:pt x="0" y="2295296"/>
                  </a:lnTo>
                </a:path>
                <a:path h="2295525">
                  <a:moveTo>
                    <a:pt x="0" y="409324"/>
                  </a:moveTo>
                  <a:lnTo>
                    <a:pt x="0" y="681269"/>
                  </a:lnTo>
                </a:path>
                <a:path h="2295525">
                  <a:moveTo>
                    <a:pt x="0" y="994515"/>
                  </a:moveTo>
                  <a:lnTo>
                    <a:pt x="0" y="1266460"/>
                  </a:lnTo>
                </a:path>
                <a:path h="2295525">
                  <a:moveTo>
                    <a:pt x="0" y="0"/>
                  </a:moveTo>
                  <a:lnTo>
                    <a:pt x="0" y="96066"/>
                  </a:lnTo>
                </a:path>
              </a:pathLst>
            </a:custGeom>
            <a:ln w="3175">
              <a:solidFill>
                <a:srgbClr val="666666"/>
              </a:solidFill>
              <a:prstDash val="dot"/>
            </a:ln>
          </p:spPr>
          <p:txBody>
            <a:bodyPr wrap="square" lIns="0" tIns="0" rIns="0" bIns="0" rtlCol="0"/>
            <a:lstStyle/>
            <a:p>
              <a:endParaRPr lang="en-GB" noProof="0" dirty="0"/>
            </a:p>
          </p:txBody>
        </p:sp>
        <p:sp>
          <p:nvSpPr>
            <p:cNvPr id="28" name="object 24">
              <a:extLst>
                <a:ext uri="{FF2B5EF4-FFF2-40B4-BE49-F238E27FC236}">
                  <a16:creationId xmlns:a16="http://schemas.microsoft.com/office/drawing/2014/main" id="{C028B2AB-81D1-8A48-5B23-9B4C73C7246F}"/>
                </a:ext>
              </a:extLst>
            </p:cNvPr>
            <p:cNvSpPr/>
            <p:nvPr/>
          </p:nvSpPr>
          <p:spPr>
            <a:xfrm>
              <a:off x="4554524" y="1904110"/>
              <a:ext cx="2540" cy="2308860"/>
            </a:xfrm>
            <a:custGeom>
              <a:avLst/>
              <a:gdLst/>
              <a:ahLst/>
              <a:cxnLst/>
              <a:rect l="l" t="t" r="r" b="b"/>
              <a:pathLst>
                <a:path w="2539" h="2308860">
                  <a:moveTo>
                    <a:pt x="2387" y="2307209"/>
                  </a:moveTo>
                  <a:lnTo>
                    <a:pt x="2032" y="2306370"/>
                  </a:lnTo>
                  <a:lnTo>
                    <a:pt x="1193" y="2306015"/>
                  </a:lnTo>
                  <a:lnTo>
                    <a:pt x="342" y="2306370"/>
                  </a:lnTo>
                  <a:lnTo>
                    <a:pt x="0" y="2307209"/>
                  </a:lnTo>
                  <a:lnTo>
                    <a:pt x="342" y="2308047"/>
                  </a:lnTo>
                  <a:lnTo>
                    <a:pt x="1193" y="2308402"/>
                  </a:lnTo>
                  <a:lnTo>
                    <a:pt x="2032" y="2308047"/>
                  </a:lnTo>
                  <a:lnTo>
                    <a:pt x="2387" y="2307209"/>
                  </a:lnTo>
                  <a:close/>
                </a:path>
                <a:path w="2539" h="2308860">
                  <a:moveTo>
                    <a:pt x="2387" y="1193"/>
                  </a:moveTo>
                  <a:lnTo>
                    <a:pt x="2032" y="355"/>
                  </a:lnTo>
                  <a:lnTo>
                    <a:pt x="1193" y="0"/>
                  </a:lnTo>
                  <a:lnTo>
                    <a:pt x="342" y="355"/>
                  </a:lnTo>
                  <a:lnTo>
                    <a:pt x="0" y="1193"/>
                  </a:lnTo>
                  <a:lnTo>
                    <a:pt x="342" y="2032"/>
                  </a:lnTo>
                  <a:lnTo>
                    <a:pt x="1193" y="2387"/>
                  </a:lnTo>
                  <a:lnTo>
                    <a:pt x="2032" y="2032"/>
                  </a:lnTo>
                  <a:lnTo>
                    <a:pt x="2387" y="1193"/>
                  </a:lnTo>
                  <a:close/>
                </a:path>
              </a:pathLst>
            </a:custGeom>
            <a:solidFill>
              <a:srgbClr val="666666"/>
            </a:solidFill>
          </p:spPr>
          <p:txBody>
            <a:bodyPr wrap="square" lIns="0" tIns="0" rIns="0" bIns="0" rtlCol="0"/>
            <a:lstStyle/>
            <a:p>
              <a:endParaRPr lang="en-GB" noProof="0" dirty="0"/>
            </a:p>
          </p:txBody>
        </p:sp>
        <p:sp>
          <p:nvSpPr>
            <p:cNvPr id="29" name="object 25">
              <a:extLst>
                <a:ext uri="{FF2B5EF4-FFF2-40B4-BE49-F238E27FC236}">
                  <a16:creationId xmlns:a16="http://schemas.microsoft.com/office/drawing/2014/main" id="{5BE81F59-31DB-0FF0-5F42-46431EB8A0D4}"/>
                </a:ext>
              </a:extLst>
            </p:cNvPr>
            <p:cNvSpPr/>
            <p:nvPr/>
          </p:nvSpPr>
          <p:spPr>
            <a:xfrm>
              <a:off x="5126405" y="1912438"/>
              <a:ext cx="0" cy="2295525"/>
            </a:xfrm>
            <a:custGeom>
              <a:avLst/>
              <a:gdLst/>
              <a:ahLst/>
              <a:cxnLst/>
              <a:rect l="l" t="t" r="r" b="b"/>
              <a:pathLst>
                <a:path h="2295525">
                  <a:moveTo>
                    <a:pt x="0" y="1579706"/>
                  </a:moveTo>
                  <a:lnTo>
                    <a:pt x="0" y="1851651"/>
                  </a:lnTo>
                </a:path>
                <a:path h="2295525">
                  <a:moveTo>
                    <a:pt x="0" y="2164896"/>
                  </a:moveTo>
                  <a:lnTo>
                    <a:pt x="0" y="2295296"/>
                  </a:lnTo>
                </a:path>
                <a:path h="2295525">
                  <a:moveTo>
                    <a:pt x="0" y="0"/>
                  </a:moveTo>
                  <a:lnTo>
                    <a:pt x="0" y="96079"/>
                  </a:lnTo>
                </a:path>
                <a:path h="2295525">
                  <a:moveTo>
                    <a:pt x="0" y="409324"/>
                  </a:moveTo>
                  <a:lnTo>
                    <a:pt x="0" y="681269"/>
                  </a:lnTo>
                </a:path>
                <a:path h="2295525">
                  <a:moveTo>
                    <a:pt x="0" y="994515"/>
                  </a:moveTo>
                  <a:lnTo>
                    <a:pt x="0" y="1266460"/>
                  </a:lnTo>
                </a:path>
              </a:pathLst>
            </a:custGeom>
            <a:ln w="3175">
              <a:solidFill>
                <a:srgbClr val="666666"/>
              </a:solidFill>
              <a:prstDash val="dot"/>
            </a:ln>
          </p:spPr>
          <p:txBody>
            <a:bodyPr wrap="square" lIns="0" tIns="0" rIns="0" bIns="0" rtlCol="0"/>
            <a:lstStyle/>
            <a:p>
              <a:endParaRPr lang="en-GB" noProof="0" dirty="0"/>
            </a:p>
          </p:txBody>
        </p:sp>
        <p:sp>
          <p:nvSpPr>
            <p:cNvPr id="30" name="object 26">
              <a:extLst>
                <a:ext uri="{FF2B5EF4-FFF2-40B4-BE49-F238E27FC236}">
                  <a16:creationId xmlns:a16="http://schemas.microsoft.com/office/drawing/2014/main" id="{721A45BC-F564-E598-F3D7-610133F57358}"/>
                </a:ext>
              </a:extLst>
            </p:cNvPr>
            <p:cNvSpPr/>
            <p:nvPr/>
          </p:nvSpPr>
          <p:spPr>
            <a:xfrm>
              <a:off x="5125212" y="1904110"/>
              <a:ext cx="2540" cy="2308860"/>
            </a:xfrm>
            <a:custGeom>
              <a:avLst/>
              <a:gdLst/>
              <a:ahLst/>
              <a:cxnLst/>
              <a:rect l="l" t="t" r="r" b="b"/>
              <a:pathLst>
                <a:path w="2539" h="2308860">
                  <a:moveTo>
                    <a:pt x="2387" y="2307209"/>
                  </a:moveTo>
                  <a:lnTo>
                    <a:pt x="2032" y="2306370"/>
                  </a:lnTo>
                  <a:lnTo>
                    <a:pt x="1193" y="2306015"/>
                  </a:lnTo>
                  <a:lnTo>
                    <a:pt x="342" y="2306370"/>
                  </a:lnTo>
                  <a:lnTo>
                    <a:pt x="0" y="2307209"/>
                  </a:lnTo>
                  <a:lnTo>
                    <a:pt x="342" y="2308047"/>
                  </a:lnTo>
                  <a:lnTo>
                    <a:pt x="1193" y="2308402"/>
                  </a:lnTo>
                  <a:lnTo>
                    <a:pt x="2032" y="2308047"/>
                  </a:lnTo>
                  <a:lnTo>
                    <a:pt x="2387" y="2307209"/>
                  </a:lnTo>
                  <a:close/>
                </a:path>
                <a:path w="2539" h="2308860">
                  <a:moveTo>
                    <a:pt x="2387" y="1193"/>
                  </a:moveTo>
                  <a:lnTo>
                    <a:pt x="2032" y="355"/>
                  </a:lnTo>
                  <a:lnTo>
                    <a:pt x="1193" y="0"/>
                  </a:lnTo>
                  <a:lnTo>
                    <a:pt x="342" y="355"/>
                  </a:lnTo>
                  <a:lnTo>
                    <a:pt x="0" y="1193"/>
                  </a:lnTo>
                  <a:lnTo>
                    <a:pt x="342" y="2032"/>
                  </a:lnTo>
                  <a:lnTo>
                    <a:pt x="1193" y="2387"/>
                  </a:lnTo>
                  <a:lnTo>
                    <a:pt x="2032" y="2032"/>
                  </a:lnTo>
                  <a:lnTo>
                    <a:pt x="2387" y="1193"/>
                  </a:lnTo>
                  <a:close/>
                </a:path>
              </a:pathLst>
            </a:custGeom>
            <a:solidFill>
              <a:srgbClr val="666666"/>
            </a:solidFill>
          </p:spPr>
          <p:txBody>
            <a:bodyPr wrap="square" lIns="0" tIns="0" rIns="0" bIns="0" rtlCol="0"/>
            <a:lstStyle/>
            <a:p>
              <a:endParaRPr lang="en-GB" noProof="0" dirty="0"/>
            </a:p>
          </p:txBody>
        </p:sp>
        <p:sp>
          <p:nvSpPr>
            <p:cNvPr id="31" name="object 27">
              <a:extLst>
                <a:ext uri="{FF2B5EF4-FFF2-40B4-BE49-F238E27FC236}">
                  <a16:creationId xmlns:a16="http://schemas.microsoft.com/office/drawing/2014/main" id="{DFD0AEE1-8851-5371-9BA6-60D460D386E8}"/>
                </a:ext>
              </a:extLst>
            </p:cNvPr>
            <p:cNvSpPr/>
            <p:nvPr/>
          </p:nvSpPr>
          <p:spPr>
            <a:xfrm>
              <a:off x="5697088" y="1912438"/>
              <a:ext cx="0" cy="2295525"/>
            </a:xfrm>
            <a:custGeom>
              <a:avLst/>
              <a:gdLst/>
              <a:ahLst/>
              <a:cxnLst/>
              <a:rect l="l" t="t" r="r" b="b"/>
              <a:pathLst>
                <a:path h="2295525">
                  <a:moveTo>
                    <a:pt x="0" y="1579706"/>
                  </a:moveTo>
                  <a:lnTo>
                    <a:pt x="0" y="1851651"/>
                  </a:lnTo>
                </a:path>
                <a:path h="2295525">
                  <a:moveTo>
                    <a:pt x="0" y="409324"/>
                  </a:moveTo>
                  <a:lnTo>
                    <a:pt x="0" y="681269"/>
                  </a:lnTo>
                </a:path>
                <a:path h="2295525">
                  <a:moveTo>
                    <a:pt x="0" y="0"/>
                  </a:moveTo>
                  <a:lnTo>
                    <a:pt x="0" y="96079"/>
                  </a:lnTo>
                </a:path>
                <a:path h="2295525">
                  <a:moveTo>
                    <a:pt x="0" y="2164896"/>
                  </a:moveTo>
                  <a:lnTo>
                    <a:pt x="0" y="2295296"/>
                  </a:lnTo>
                </a:path>
                <a:path h="2295525">
                  <a:moveTo>
                    <a:pt x="0" y="994515"/>
                  </a:moveTo>
                  <a:lnTo>
                    <a:pt x="0" y="1266460"/>
                  </a:lnTo>
                </a:path>
              </a:pathLst>
            </a:custGeom>
            <a:ln w="3175">
              <a:solidFill>
                <a:srgbClr val="666666"/>
              </a:solidFill>
              <a:prstDash val="dot"/>
            </a:ln>
          </p:spPr>
          <p:txBody>
            <a:bodyPr wrap="square" lIns="0" tIns="0" rIns="0" bIns="0" rtlCol="0"/>
            <a:lstStyle/>
            <a:p>
              <a:endParaRPr lang="en-GB" noProof="0" dirty="0"/>
            </a:p>
          </p:txBody>
        </p:sp>
        <p:sp>
          <p:nvSpPr>
            <p:cNvPr id="32" name="object 28">
              <a:extLst>
                <a:ext uri="{FF2B5EF4-FFF2-40B4-BE49-F238E27FC236}">
                  <a16:creationId xmlns:a16="http://schemas.microsoft.com/office/drawing/2014/main" id="{51EDA1A0-8F6B-22E9-F3B7-FC65AE06A7F3}"/>
                </a:ext>
              </a:extLst>
            </p:cNvPr>
            <p:cNvSpPr/>
            <p:nvPr/>
          </p:nvSpPr>
          <p:spPr>
            <a:xfrm>
              <a:off x="5695886" y="1904110"/>
              <a:ext cx="2540" cy="2308860"/>
            </a:xfrm>
            <a:custGeom>
              <a:avLst/>
              <a:gdLst/>
              <a:ahLst/>
              <a:cxnLst/>
              <a:rect l="l" t="t" r="r" b="b"/>
              <a:pathLst>
                <a:path w="2539" h="2308860">
                  <a:moveTo>
                    <a:pt x="2387" y="2307209"/>
                  </a:moveTo>
                  <a:lnTo>
                    <a:pt x="2044" y="2306370"/>
                  </a:lnTo>
                  <a:lnTo>
                    <a:pt x="1193" y="2306015"/>
                  </a:lnTo>
                  <a:lnTo>
                    <a:pt x="355" y="2306370"/>
                  </a:lnTo>
                  <a:lnTo>
                    <a:pt x="0" y="2307209"/>
                  </a:lnTo>
                  <a:lnTo>
                    <a:pt x="355" y="2308047"/>
                  </a:lnTo>
                  <a:lnTo>
                    <a:pt x="1193" y="2308402"/>
                  </a:lnTo>
                  <a:lnTo>
                    <a:pt x="2044" y="2308047"/>
                  </a:lnTo>
                  <a:lnTo>
                    <a:pt x="2387" y="2307209"/>
                  </a:lnTo>
                  <a:close/>
                </a:path>
                <a:path w="2539" h="2308860">
                  <a:moveTo>
                    <a:pt x="2387" y="1193"/>
                  </a:moveTo>
                  <a:lnTo>
                    <a:pt x="2044" y="355"/>
                  </a:lnTo>
                  <a:lnTo>
                    <a:pt x="1193" y="0"/>
                  </a:lnTo>
                  <a:lnTo>
                    <a:pt x="355" y="355"/>
                  </a:lnTo>
                  <a:lnTo>
                    <a:pt x="0" y="1193"/>
                  </a:lnTo>
                  <a:lnTo>
                    <a:pt x="355" y="2032"/>
                  </a:lnTo>
                  <a:lnTo>
                    <a:pt x="1193" y="2387"/>
                  </a:lnTo>
                  <a:lnTo>
                    <a:pt x="2044" y="2032"/>
                  </a:lnTo>
                  <a:lnTo>
                    <a:pt x="2387" y="1193"/>
                  </a:lnTo>
                  <a:close/>
                </a:path>
              </a:pathLst>
            </a:custGeom>
            <a:solidFill>
              <a:srgbClr val="666666"/>
            </a:solidFill>
          </p:spPr>
          <p:txBody>
            <a:bodyPr wrap="square" lIns="0" tIns="0" rIns="0" bIns="0" rtlCol="0"/>
            <a:lstStyle/>
            <a:p>
              <a:endParaRPr lang="en-GB" noProof="0" dirty="0"/>
            </a:p>
          </p:txBody>
        </p:sp>
        <p:sp>
          <p:nvSpPr>
            <p:cNvPr id="33" name="object 29">
              <a:extLst>
                <a:ext uri="{FF2B5EF4-FFF2-40B4-BE49-F238E27FC236}">
                  <a16:creationId xmlns:a16="http://schemas.microsoft.com/office/drawing/2014/main" id="{4D067221-F749-8CB9-582A-5FB18482323E}"/>
                </a:ext>
              </a:extLst>
            </p:cNvPr>
            <p:cNvSpPr/>
            <p:nvPr/>
          </p:nvSpPr>
          <p:spPr>
            <a:xfrm>
              <a:off x="6267769" y="1912438"/>
              <a:ext cx="0" cy="2295525"/>
            </a:xfrm>
            <a:custGeom>
              <a:avLst/>
              <a:gdLst/>
              <a:ahLst/>
              <a:cxnLst/>
              <a:rect l="l" t="t" r="r" b="b"/>
              <a:pathLst>
                <a:path h="2295525">
                  <a:moveTo>
                    <a:pt x="0" y="0"/>
                  </a:moveTo>
                  <a:lnTo>
                    <a:pt x="0" y="2295296"/>
                  </a:lnTo>
                </a:path>
              </a:pathLst>
            </a:custGeom>
            <a:ln w="3175">
              <a:solidFill>
                <a:srgbClr val="666666"/>
              </a:solidFill>
              <a:prstDash val="dot"/>
            </a:ln>
          </p:spPr>
          <p:txBody>
            <a:bodyPr wrap="square" lIns="0" tIns="0" rIns="0" bIns="0" rtlCol="0"/>
            <a:lstStyle/>
            <a:p>
              <a:endParaRPr lang="en-GB" noProof="0" dirty="0"/>
            </a:p>
          </p:txBody>
        </p:sp>
        <p:sp>
          <p:nvSpPr>
            <p:cNvPr id="34" name="object 30">
              <a:extLst>
                <a:ext uri="{FF2B5EF4-FFF2-40B4-BE49-F238E27FC236}">
                  <a16:creationId xmlns:a16="http://schemas.microsoft.com/office/drawing/2014/main" id="{042AC744-5890-BADB-75E8-E17F253FF9E1}"/>
                </a:ext>
              </a:extLst>
            </p:cNvPr>
            <p:cNvSpPr/>
            <p:nvPr/>
          </p:nvSpPr>
          <p:spPr>
            <a:xfrm>
              <a:off x="6266573" y="1904110"/>
              <a:ext cx="2540" cy="2308860"/>
            </a:xfrm>
            <a:custGeom>
              <a:avLst/>
              <a:gdLst/>
              <a:ahLst/>
              <a:cxnLst/>
              <a:rect l="l" t="t" r="r" b="b"/>
              <a:pathLst>
                <a:path w="2539" h="2308860">
                  <a:moveTo>
                    <a:pt x="2387" y="2307209"/>
                  </a:moveTo>
                  <a:lnTo>
                    <a:pt x="2032" y="2306370"/>
                  </a:lnTo>
                  <a:lnTo>
                    <a:pt x="1193" y="2306015"/>
                  </a:lnTo>
                  <a:lnTo>
                    <a:pt x="342" y="2306370"/>
                  </a:lnTo>
                  <a:lnTo>
                    <a:pt x="0" y="2307209"/>
                  </a:lnTo>
                  <a:lnTo>
                    <a:pt x="342" y="2308047"/>
                  </a:lnTo>
                  <a:lnTo>
                    <a:pt x="1193" y="2308402"/>
                  </a:lnTo>
                  <a:lnTo>
                    <a:pt x="2032" y="2308047"/>
                  </a:lnTo>
                  <a:lnTo>
                    <a:pt x="2387" y="2307209"/>
                  </a:lnTo>
                  <a:close/>
                </a:path>
                <a:path w="2539" h="2308860">
                  <a:moveTo>
                    <a:pt x="2387" y="1193"/>
                  </a:moveTo>
                  <a:lnTo>
                    <a:pt x="2032" y="355"/>
                  </a:lnTo>
                  <a:lnTo>
                    <a:pt x="1193" y="0"/>
                  </a:lnTo>
                  <a:lnTo>
                    <a:pt x="342" y="355"/>
                  </a:lnTo>
                  <a:lnTo>
                    <a:pt x="0" y="1193"/>
                  </a:lnTo>
                  <a:lnTo>
                    <a:pt x="342" y="2032"/>
                  </a:lnTo>
                  <a:lnTo>
                    <a:pt x="1193" y="2387"/>
                  </a:lnTo>
                  <a:lnTo>
                    <a:pt x="2032" y="2032"/>
                  </a:lnTo>
                  <a:lnTo>
                    <a:pt x="2387" y="1193"/>
                  </a:lnTo>
                  <a:close/>
                </a:path>
              </a:pathLst>
            </a:custGeom>
            <a:solidFill>
              <a:srgbClr val="666666"/>
            </a:solidFill>
          </p:spPr>
          <p:txBody>
            <a:bodyPr wrap="square" lIns="0" tIns="0" rIns="0" bIns="0" rtlCol="0"/>
            <a:lstStyle/>
            <a:p>
              <a:endParaRPr lang="en-GB" noProof="0" dirty="0"/>
            </a:p>
          </p:txBody>
        </p:sp>
        <p:sp>
          <p:nvSpPr>
            <p:cNvPr id="35" name="object 31">
              <a:extLst>
                <a:ext uri="{FF2B5EF4-FFF2-40B4-BE49-F238E27FC236}">
                  <a16:creationId xmlns:a16="http://schemas.microsoft.com/office/drawing/2014/main" id="{2C977067-E0F8-9E55-44C0-C2A7E63D7C0C}"/>
                </a:ext>
              </a:extLst>
            </p:cNvPr>
            <p:cNvSpPr/>
            <p:nvPr/>
          </p:nvSpPr>
          <p:spPr>
            <a:xfrm>
              <a:off x="560946" y="2593708"/>
              <a:ext cx="2319655" cy="313690"/>
            </a:xfrm>
            <a:custGeom>
              <a:avLst/>
              <a:gdLst/>
              <a:ahLst/>
              <a:cxnLst/>
              <a:rect l="l" t="t" r="r" b="b"/>
              <a:pathLst>
                <a:path w="2319655" h="313689">
                  <a:moveTo>
                    <a:pt x="2319439" y="0"/>
                  </a:moveTo>
                  <a:lnTo>
                    <a:pt x="0" y="0"/>
                  </a:lnTo>
                  <a:lnTo>
                    <a:pt x="0" y="313245"/>
                  </a:lnTo>
                  <a:lnTo>
                    <a:pt x="2319439" y="313245"/>
                  </a:lnTo>
                  <a:lnTo>
                    <a:pt x="2319439" y="0"/>
                  </a:lnTo>
                  <a:close/>
                </a:path>
              </a:pathLst>
            </a:custGeom>
            <a:solidFill>
              <a:srgbClr val="00696C"/>
            </a:solidFill>
          </p:spPr>
          <p:txBody>
            <a:bodyPr wrap="square" lIns="0" tIns="0" rIns="0" bIns="0" rtlCol="0"/>
            <a:lstStyle/>
            <a:p>
              <a:endParaRPr lang="en-GB" noProof="0" dirty="0"/>
            </a:p>
          </p:txBody>
        </p:sp>
        <p:sp>
          <p:nvSpPr>
            <p:cNvPr id="36" name="object 32">
              <a:extLst>
                <a:ext uri="{FF2B5EF4-FFF2-40B4-BE49-F238E27FC236}">
                  <a16:creationId xmlns:a16="http://schemas.microsoft.com/office/drawing/2014/main" id="{B6BAD527-32BA-C36A-E680-5C3AF65104FA}"/>
                </a:ext>
              </a:extLst>
            </p:cNvPr>
            <p:cNvSpPr/>
            <p:nvPr/>
          </p:nvSpPr>
          <p:spPr>
            <a:xfrm>
              <a:off x="2880385" y="2593708"/>
              <a:ext cx="1013460" cy="313690"/>
            </a:xfrm>
            <a:custGeom>
              <a:avLst/>
              <a:gdLst/>
              <a:ahLst/>
              <a:cxnLst/>
              <a:rect l="l" t="t" r="r" b="b"/>
              <a:pathLst>
                <a:path w="1013460" h="313689">
                  <a:moveTo>
                    <a:pt x="1013396" y="0"/>
                  </a:moveTo>
                  <a:lnTo>
                    <a:pt x="0" y="0"/>
                  </a:lnTo>
                  <a:lnTo>
                    <a:pt x="0" y="313245"/>
                  </a:lnTo>
                  <a:lnTo>
                    <a:pt x="1013396" y="313245"/>
                  </a:lnTo>
                  <a:lnTo>
                    <a:pt x="1013396" y="0"/>
                  </a:lnTo>
                  <a:close/>
                </a:path>
              </a:pathLst>
            </a:custGeom>
            <a:solidFill>
              <a:srgbClr val="F6A400"/>
            </a:solidFill>
          </p:spPr>
          <p:txBody>
            <a:bodyPr wrap="square" lIns="0" tIns="0" rIns="0" bIns="0" rtlCol="0"/>
            <a:lstStyle/>
            <a:p>
              <a:endParaRPr lang="en-GB" noProof="0" dirty="0"/>
            </a:p>
          </p:txBody>
        </p:sp>
        <p:sp>
          <p:nvSpPr>
            <p:cNvPr id="37" name="object 33">
              <a:extLst>
                <a:ext uri="{FF2B5EF4-FFF2-40B4-BE49-F238E27FC236}">
                  <a16:creationId xmlns:a16="http://schemas.microsoft.com/office/drawing/2014/main" id="{EA9C8CA4-2019-7F89-EED0-309D78DF113C}"/>
                </a:ext>
              </a:extLst>
            </p:cNvPr>
            <p:cNvSpPr/>
            <p:nvPr/>
          </p:nvSpPr>
          <p:spPr>
            <a:xfrm>
              <a:off x="3893769" y="2593708"/>
              <a:ext cx="287655" cy="313690"/>
            </a:xfrm>
            <a:custGeom>
              <a:avLst/>
              <a:gdLst/>
              <a:ahLst/>
              <a:cxnLst/>
              <a:rect l="l" t="t" r="r" b="b"/>
              <a:pathLst>
                <a:path w="287654" h="313689">
                  <a:moveTo>
                    <a:pt x="287210" y="0"/>
                  </a:moveTo>
                  <a:lnTo>
                    <a:pt x="0" y="0"/>
                  </a:lnTo>
                  <a:lnTo>
                    <a:pt x="0" y="313245"/>
                  </a:lnTo>
                  <a:lnTo>
                    <a:pt x="287210" y="313245"/>
                  </a:lnTo>
                  <a:lnTo>
                    <a:pt x="287210" y="0"/>
                  </a:lnTo>
                  <a:close/>
                </a:path>
              </a:pathLst>
            </a:custGeom>
            <a:pattFill prst="pct90">
              <a:fgClr>
                <a:srgbClr val="C7E2E3"/>
              </a:fgClr>
              <a:bgClr>
                <a:srgbClr val="00696C"/>
              </a:bgClr>
            </a:pattFill>
          </p:spPr>
          <p:txBody>
            <a:bodyPr wrap="square" lIns="0" tIns="0" rIns="0" bIns="0" rtlCol="0"/>
            <a:lstStyle/>
            <a:p>
              <a:endParaRPr lang="en-GB" noProof="0" dirty="0"/>
            </a:p>
          </p:txBody>
        </p:sp>
        <p:sp>
          <p:nvSpPr>
            <p:cNvPr id="38" name="object 34">
              <a:extLst>
                <a:ext uri="{FF2B5EF4-FFF2-40B4-BE49-F238E27FC236}">
                  <a16:creationId xmlns:a16="http://schemas.microsoft.com/office/drawing/2014/main" id="{A05FEFC4-4029-9EB3-89CB-08032F6776DE}"/>
                </a:ext>
              </a:extLst>
            </p:cNvPr>
            <p:cNvSpPr/>
            <p:nvPr/>
          </p:nvSpPr>
          <p:spPr>
            <a:xfrm>
              <a:off x="4180979" y="2593708"/>
              <a:ext cx="606425" cy="313690"/>
            </a:xfrm>
            <a:custGeom>
              <a:avLst/>
              <a:gdLst/>
              <a:ahLst/>
              <a:cxnLst/>
              <a:rect l="l" t="t" r="r" b="b"/>
              <a:pathLst>
                <a:path w="606425" h="313689">
                  <a:moveTo>
                    <a:pt x="606323" y="0"/>
                  </a:moveTo>
                  <a:lnTo>
                    <a:pt x="0" y="0"/>
                  </a:lnTo>
                  <a:lnTo>
                    <a:pt x="0" y="313245"/>
                  </a:lnTo>
                  <a:lnTo>
                    <a:pt x="606323" y="313245"/>
                  </a:lnTo>
                  <a:lnTo>
                    <a:pt x="606323" y="0"/>
                  </a:lnTo>
                  <a:close/>
                </a:path>
              </a:pathLst>
            </a:custGeom>
            <a:solidFill>
              <a:srgbClr val="58585A"/>
            </a:solidFill>
          </p:spPr>
          <p:txBody>
            <a:bodyPr wrap="square" lIns="0" tIns="0" rIns="0" bIns="0" rtlCol="0"/>
            <a:lstStyle/>
            <a:p>
              <a:endParaRPr lang="en-GB" noProof="0" dirty="0"/>
            </a:p>
          </p:txBody>
        </p:sp>
        <p:sp>
          <p:nvSpPr>
            <p:cNvPr id="39" name="object 35">
              <a:extLst>
                <a:ext uri="{FF2B5EF4-FFF2-40B4-BE49-F238E27FC236}">
                  <a16:creationId xmlns:a16="http://schemas.microsoft.com/office/drawing/2014/main" id="{15416745-BBD5-B65B-A7DB-0ED0ED825532}"/>
                </a:ext>
              </a:extLst>
            </p:cNvPr>
            <p:cNvSpPr/>
            <p:nvPr/>
          </p:nvSpPr>
          <p:spPr>
            <a:xfrm>
              <a:off x="4787315" y="2593708"/>
              <a:ext cx="319405" cy="313690"/>
            </a:xfrm>
            <a:custGeom>
              <a:avLst/>
              <a:gdLst/>
              <a:ahLst/>
              <a:cxnLst/>
              <a:rect l="l" t="t" r="r" b="b"/>
              <a:pathLst>
                <a:path w="319404" h="313689">
                  <a:moveTo>
                    <a:pt x="319112" y="0"/>
                  </a:moveTo>
                  <a:lnTo>
                    <a:pt x="0" y="0"/>
                  </a:lnTo>
                  <a:lnTo>
                    <a:pt x="0" y="313245"/>
                  </a:lnTo>
                  <a:lnTo>
                    <a:pt x="319112" y="313245"/>
                  </a:lnTo>
                  <a:lnTo>
                    <a:pt x="319112" y="0"/>
                  </a:lnTo>
                  <a:close/>
                </a:path>
              </a:pathLst>
            </a:custGeom>
            <a:pattFill prst="wdUpDiag">
              <a:fgClr>
                <a:srgbClr val="B1B3B4"/>
              </a:fgClr>
              <a:bgClr>
                <a:schemeClr val="bg1"/>
              </a:bgClr>
            </a:pattFill>
          </p:spPr>
          <p:txBody>
            <a:bodyPr wrap="square" lIns="0" tIns="0" rIns="0" bIns="0" rtlCol="0"/>
            <a:lstStyle/>
            <a:p>
              <a:endParaRPr lang="en-GB" noProof="0" dirty="0"/>
            </a:p>
          </p:txBody>
        </p:sp>
        <p:sp>
          <p:nvSpPr>
            <p:cNvPr id="40" name="object 36">
              <a:extLst>
                <a:ext uri="{FF2B5EF4-FFF2-40B4-BE49-F238E27FC236}">
                  <a16:creationId xmlns:a16="http://schemas.microsoft.com/office/drawing/2014/main" id="{5B0B1FB8-02F3-0AED-92C0-1E2A056AC0D2}"/>
                </a:ext>
              </a:extLst>
            </p:cNvPr>
            <p:cNvSpPr/>
            <p:nvPr/>
          </p:nvSpPr>
          <p:spPr>
            <a:xfrm>
              <a:off x="5106428" y="2593708"/>
              <a:ext cx="1064260" cy="313690"/>
            </a:xfrm>
            <a:custGeom>
              <a:avLst/>
              <a:gdLst/>
              <a:ahLst/>
              <a:cxnLst/>
              <a:rect l="l" t="t" r="r" b="b"/>
              <a:pathLst>
                <a:path w="1064260" h="313689">
                  <a:moveTo>
                    <a:pt x="1063726" y="0"/>
                  </a:moveTo>
                  <a:lnTo>
                    <a:pt x="0" y="0"/>
                  </a:lnTo>
                  <a:lnTo>
                    <a:pt x="0" y="313245"/>
                  </a:lnTo>
                  <a:lnTo>
                    <a:pt x="1063726" y="313245"/>
                  </a:lnTo>
                  <a:lnTo>
                    <a:pt x="1063726" y="0"/>
                  </a:lnTo>
                  <a:close/>
                </a:path>
              </a:pathLst>
            </a:custGeom>
            <a:pattFill prst="pct90">
              <a:fgClr>
                <a:srgbClr val="E8460D"/>
              </a:fgClr>
              <a:bgClr>
                <a:schemeClr val="bg1"/>
              </a:bgClr>
            </a:pattFill>
          </p:spPr>
          <p:txBody>
            <a:bodyPr wrap="square" lIns="0" tIns="0" rIns="0" bIns="0" rtlCol="0"/>
            <a:lstStyle/>
            <a:p>
              <a:endParaRPr lang="en-GB" noProof="0" dirty="0"/>
            </a:p>
          </p:txBody>
        </p:sp>
        <p:sp>
          <p:nvSpPr>
            <p:cNvPr id="41" name="object 37">
              <a:extLst>
                <a:ext uri="{FF2B5EF4-FFF2-40B4-BE49-F238E27FC236}">
                  <a16:creationId xmlns:a16="http://schemas.microsoft.com/office/drawing/2014/main" id="{5A6600FB-A801-16B5-81B7-9F148DE95C3A}"/>
                </a:ext>
              </a:extLst>
            </p:cNvPr>
            <p:cNvSpPr/>
            <p:nvPr/>
          </p:nvSpPr>
          <p:spPr>
            <a:xfrm>
              <a:off x="6170155" y="2593708"/>
              <a:ext cx="25400" cy="313690"/>
            </a:xfrm>
            <a:custGeom>
              <a:avLst/>
              <a:gdLst/>
              <a:ahLst/>
              <a:cxnLst/>
              <a:rect l="l" t="t" r="r" b="b"/>
              <a:pathLst>
                <a:path w="25400" h="313689">
                  <a:moveTo>
                    <a:pt x="24853" y="0"/>
                  </a:moveTo>
                  <a:lnTo>
                    <a:pt x="0" y="0"/>
                  </a:lnTo>
                  <a:lnTo>
                    <a:pt x="0" y="313258"/>
                  </a:lnTo>
                  <a:lnTo>
                    <a:pt x="24853" y="313258"/>
                  </a:lnTo>
                  <a:lnTo>
                    <a:pt x="24853" y="0"/>
                  </a:lnTo>
                  <a:close/>
                </a:path>
              </a:pathLst>
            </a:custGeom>
            <a:solidFill>
              <a:srgbClr val="FBDB99"/>
            </a:solidFill>
          </p:spPr>
          <p:txBody>
            <a:bodyPr wrap="square" lIns="0" tIns="0" rIns="0" bIns="0" rtlCol="0"/>
            <a:lstStyle/>
            <a:p>
              <a:endParaRPr lang="en-GB" noProof="0" dirty="0"/>
            </a:p>
          </p:txBody>
        </p:sp>
        <p:sp>
          <p:nvSpPr>
            <p:cNvPr id="42" name="object 38">
              <a:extLst>
                <a:ext uri="{FF2B5EF4-FFF2-40B4-BE49-F238E27FC236}">
                  <a16:creationId xmlns:a16="http://schemas.microsoft.com/office/drawing/2014/main" id="{4C7AAE71-83FD-8E66-B3DC-FDF28290C769}"/>
                </a:ext>
              </a:extLst>
            </p:cNvPr>
            <p:cNvSpPr/>
            <p:nvPr/>
          </p:nvSpPr>
          <p:spPr>
            <a:xfrm>
              <a:off x="6195009" y="2593708"/>
              <a:ext cx="73025" cy="313690"/>
            </a:xfrm>
            <a:custGeom>
              <a:avLst/>
              <a:gdLst/>
              <a:ahLst/>
              <a:cxnLst/>
              <a:rect l="l" t="t" r="r" b="b"/>
              <a:pathLst>
                <a:path w="73025" h="313689">
                  <a:moveTo>
                    <a:pt x="72758" y="0"/>
                  </a:moveTo>
                  <a:lnTo>
                    <a:pt x="0" y="0"/>
                  </a:lnTo>
                  <a:lnTo>
                    <a:pt x="0" y="313258"/>
                  </a:lnTo>
                  <a:lnTo>
                    <a:pt x="72758" y="313258"/>
                  </a:lnTo>
                  <a:lnTo>
                    <a:pt x="72758" y="0"/>
                  </a:lnTo>
                  <a:close/>
                </a:path>
              </a:pathLst>
            </a:custGeom>
            <a:pattFill prst="lgConfetti">
              <a:fgClr>
                <a:srgbClr val="003399"/>
              </a:fgClr>
              <a:bgClr>
                <a:schemeClr val="bg1"/>
              </a:bgClr>
            </a:pattFill>
          </p:spPr>
          <p:txBody>
            <a:bodyPr wrap="square" lIns="0" tIns="0" rIns="0" bIns="0" rtlCol="0"/>
            <a:lstStyle/>
            <a:p>
              <a:endParaRPr lang="en-GB" noProof="0" dirty="0"/>
            </a:p>
          </p:txBody>
        </p:sp>
        <p:sp>
          <p:nvSpPr>
            <p:cNvPr id="44" name="object 39">
              <a:extLst>
                <a:ext uri="{FF2B5EF4-FFF2-40B4-BE49-F238E27FC236}">
                  <a16:creationId xmlns:a16="http://schemas.microsoft.com/office/drawing/2014/main" id="{68C662BD-A65D-BCC8-7EC4-F4564DFAE054}"/>
                </a:ext>
              </a:extLst>
            </p:cNvPr>
            <p:cNvSpPr/>
            <p:nvPr/>
          </p:nvSpPr>
          <p:spPr>
            <a:xfrm>
              <a:off x="560946" y="3178898"/>
              <a:ext cx="1056640" cy="313690"/>
            </a:xfrm>
            <a:custGeom>
              <a:avLst/>
              <a:gdLst/>
              <a:ahLst/>
              <a:cxnLst/>
              <a:rect l="l" t="t" r="r" b="b"/>
              <a:pathLst>
                <a:path w="1056640" h="313689">
                  <a:moveTo>
                    <a:pt x="1056462" y="0"/>
                  </a:moveTo>
                  <a:lnTo>
                    <a:pt x="0" y="0"/>
                  </a:lnTo>
                  <a:lnTo>
                    <a:pt x="0" y="313245"/>
                  </a:lnTo>
                  <a:lnTo>
                    <a:pt x="1056462" y="313245"/>
                  </a:lnTo>
                  <a:lnTo>
                    <a:pt x="1056462" y="0"/>
                  </a:lnTo>
                  <a:close/>
                </a:path>
              </a:pathLst>
            </a:custGeom>
            <a:solidFill>
              <a:srgbClr val="00696C"/>
            </a:solidFill>
          </p:spPr>
          <p:txBody>
            <a:bodyPr wrap="square" lIns="0" tIns="0" rIns="0" bIns="0" rtlCol="0"/>
            <a:lstStyle/>
            <a:p>
              <a:endParaRPr lang="en-GB" noProof="0" dirty="0"/>
            </a:p>
          </p:txBody>
        </p:sp>
        <p:sp>
          <p:nvSpPr>
            <p:cNvPr id="45" name="object 40">
              <a:extLst>
                <a:ext uri="{FF2B5EF4-FFF2-40B4-BE49-F238E27FC236}">
                  <a16:creationId xmlns:a16="http://schemas.microsoft.com/office/drawing/2014/main" id="{DDBE2396-2F6C-D411-6CD3-AC210BDFA04D}"/>
                </a:ext>
              </a:extLst>
            </p:cNvPr>
            <p:cNvSpPr/>
            <p:nvPr/>
          </p:nvSpPr>
          <p:spPr>
            <a:xfrm>
              <a:off x="1617408" y="3178898"/>
              <a:ext cx="1159510" cy="313690"/>
            </a:xfrm>
            <a:custGeom>
              <a:avLst/>
              <a:gdLst/>
              <a:ahLst/>
              <a:cxnLst/>
              <a:rect l="l" t="t" r="r" b="b"/>
              <a:pathLst>
                <a:path w="1159510" h="313689">
                  <a:moveTo>
                    <a:pt x="1159459" y="0"/>
                  </a:moveTo>
                  <a:lnTo>
                    <a:pt x="0" y="0"/>
                  </a:lnTo>
                  <a:lnTo>
                    <a:pt x="0" y="313245"/>
                  </a:lnTo>
                  <a:lnTo>
                    <a:pt x="1159459" y="313245"/>
                  </a:lnTo>
                  <a:lnTo>
                    <a:pt x="1159459" y="0"/>
                  </a:lnTo>
                  <a:close/>
                </a:path>
              </a:pathLst>
            </a:custGeom>
            <a:solidFill>
              <a:srgbClr val="F6A400"/>
            </a:solidFill>
          </p:spPr>
          <p:txBody>
            <a:bodyPr wrap="square" lIns="0" tIns="0" rIns="0" bIns="0" rtlCol="0"/>
            <a:lstStyle/>
            <a:p>
              <a:endParaRPr lang="en-GB" noProof="0" dirty="0"/>
            </a:p>
          </p:txBody>
        </p:sp>
        <p:sp>
          <p:nvSpPr>
            <p:cNvPr id="46" name="object 41">
              <a:extLst>
                <a:ext uri="{FF2B5EF4-FFF2-40B4-BE49-F238E27FC236}">
                  <a16:creationId xmlns:a16="http://schemas.microsoft.com/office/drawing/2014/main" id="{E78B4666-7F23-29DB-3E32-2CCE286D830E}"/>
                </a:ext>
              </a:extLst>
            </p:cNvPr>
            <p:cNvSpPr/>
            <p:nvPr/>
          </p:nvSpPr>
          <p:spPr>
            <a:xfrm>
              <a:off x="2776867" y="3178898"/>
              <a:ext cx="361950" cy="313690"/>
            </a:xfrm>
            <a:custGeom>
              <a:avLst/>
              <a:gdLst/>
              <a:ahLst/>
              <a:cxnLst/>
              <a:rect l="l" t="t" r="r" b="b"/>
              <a:pathLst>
                <a:path w="361950" h="313689">
                  <a:moveTo>
                    <a:pt x="361670" y="0"/>
                  </a:moveTo>
                  <a:lnTo>
                    <a:pt x="0" y="0"/>
                  </a:lnTo>
                  <a:lnTo>
                    <a:pt x="0" y="313245"/>
                  </a:lnTo>
                  <a:lnTo>
                    <a:pt x="361670" y="313245"/>
                  </a:lnTo>
                  <a:lnTo>
                    <a:pt x="361670" y="0"/>
                  </a:lnTo>
                  <a:close/>
                </a:path>
              </a:pathLst>
            </a:custGeom>
            <a:pattFill prst="pct90">
              <a:fgClr>
                <a:srgbClr val="C7E2E3"/>
              </a:fgClr>
              <a:bgClr>
                <a:srgbClr val="00696C"/>
              </a:bgClr>
            </a:pattFill>
          </p:spPr>
          <p:txBody>
            <a:bodyPr wrap="square" lIns="0" tIns="0" rIns="0" bIns="0" rtlCol="0"/>
            <a:lstStyle/>
            <a:p>
              <a:endParaRPr lang="en-GB" noProof="0" dirty="0"/>
            </a:p>
          </p:txBody>
        </p:sp>
        <p:sp>
          <p:nvSpPr>
            <p:cNvPr id="47" name="object 42">
              <a:extLst>
                <a:ext uri="{FF2B5EF4-FFF2-40B4-BE49-F238E27FC236}">
                  <a16:creationId xmlns:a16="http://schemas.microsoft.com/office/drawing/2014/main" id="{38A9DFD7-43CE-2664-4683-2D0DC99732BC}"/>
                </a:ext>
              </a:extLst>
            </p:cNvPr>
            <p:cNvSpPr/>
            <p:nvPr/>
          </p:nvSpPr>
          <p:spPr>
            <a:xfrm>
              <a:off x="3138538" y="3178898"/>
              <a:ext cx="1380490" cy="313690"/>
            </a:xfrm>
            <a:custGeom>
              <a:avLst/>
              <a:gdLst/>
              <a:ahLst/>
              <a:cxnLst/>
              <a:rect l="l" t="t" r="r" b="b"/>
              <a:pathLst>
                <a:path w="1380489" h="313689">
                  <a:moveTo>
                    <a:pt x="1380477" y="0"/>
                  </a:moveTo>
                  <a:lnTo>
                    <a:pt x="0" y="0"/>
                  </a:lnTo>
                  <a:lnTo>
                    <a:pt x="0" y="313245"/>
                  </a:lnTo>
                  <a:lnTo>
                    <a:pt x="1380477" y="313245"/>
                  </a:lnTo>
                  <a:lnTo>
                    <a:pt x="1380477" y="0"/>
                  </a:lnTo>
                  <a:close/>
                </a:path>
              </a:pathLst>
            </a:custGeom>
            <a:solidFill>
              <a:srgbClr val="58585A"/>
            </a:solidFill>
          </p:spPr>
          <p:txBody>
            <a:bodyPr wrap="square" lIns="0" tIns="0" rIns="0" bIns="0" rtlCol="0"/>
            <a:lstStyle/>
            <a:p>
              <a:endParaRPr lang="en-GB" noProof="0" dirty="0"/>
            </a:p>
          </p:txBody>
        </p:sp>
        <p:sp>
          <p:nvSpPr>
            <p:cNvPr id="48" name="object 43">
              <a:extLst>
                <a:ext uri="{FF2B5EF4-FFF2-40B4-BE49-F238E27FC236}">
                  <a16:creationId xmlns:a16="http://schemas.microsoft.com/office/drawing/2014/main" id="{FD66CBBC-FB83-E9D6-B2E0-20A3F3B75C21}"/>
                </a:ext>
              </a:extLst>
            </p:cNvPr>
            <p:cNvSpPr/>
            <p:nvPr/>
          </p:nvSpPr>
          <p:spPr>
            <a:xfrm>
              <a:off x="4519015" y="3178898"/>
              <a:ext cx="410845" cy="313690"/>
            </a:xfrm>
            <a:custGeom>
              <a:avLst/>
              <a:gdLst/>
              <a:ahLst/>
              <a:cxnLst/>
              <a:rect l="l" t="t" r="r" b="b"/>
              <a:pathLst>
                <a:path w="410845" h="313689">
                  <a:moveTo>
                    <a:pt x="410349" y="0"/>
                  </a:moveTo>
                  <a:lnTo>
                    <a:pt x="0" y="0"/>
                  </a:lnTo>
                  <a:lnTo>
                    <a:pt x="0" y="313245"/>
                  </a:lnTo>
                  <a:lnTo>
                    <a:pt x="410349" y="313245"/>
                  </a:lnTo>
                  <a:lnTo>
                    <a:pt x="410349" y="0"/>
                  </a:lnTo>
                  <a:close/>
                </a:path>
              </a:pathLst>
            </a:custGeom>
            <a:pattFill prst="wdUpDiag">
              <a:fgClr>
                <a:srgbClr val="B1B3B4"/>
              </a:fgClr>
              <a:bgClr>
                <a:schemeClr val="bg1"/>
              </a:bgClr>
            </a:pattFill>
          </p:spPr>
          <p:txBody>
            <a:bodyPr wrap="square" lIns="0" tIns="0" rIns="0" bIns="0" rtlCol="0"/>
            <a:lstStyle/>
            <a:p>
              <a:endParaRPr lang="en-GB" noProof="0" dirty="0"/>
            </a:p>
          </p:txBody>
        </p:sp>
        <p:sp>
          <p:nvSpPr>
            <p:cNvPr id="49" name="object 44">
              <a:extLst>
                <a:ext uri="{FF2B5EF4-FFF2-40B4-BE49-F238E27FC236}">
                  <a16:creationId xmlns:a16="http://schemas.microsoft.com/office/drawing/2014/main" id="{6ACE7FE9-01DE-4496-5234-0F4FAC19407E}"/>
                </a:ext>
              </a:extLst>
            </p:cNvPr>
            <p:cNvSpPr/>
            <p:nvPr/>
          </p:nvSpPr>
          <p:spPr>
            <a:xfrm>
              <a:off x="4929365" y="3178898"/>
              <a:ext cx="1198245" cy="313690"/>
            </a:xfrm>
            <a:custGeom>
              <a:avLst/>
              <a:gdLst/>
              <a:ahLst/>
              <a:cxnLst/>
              <a:rect l="l" t="t" r="r" b="b"/>
              <a:pathLst>
                <a:path w="1198245" h="313689">
                  <a:moveTo>
                    <a:pt x="1198232" y="0"/>
                  </a:moveTo>
                  <a:lnTo>
                    <a:pt x="0" y="0"/>
                  </a:lnTo>
                  <a:lnTo>
                    <a:pt x="0" y="313245"/>
                  </a:lnTo>
                  <a:lnTo>
                    <a:pt x="1198232" y="313245"/>
                  </a:lnTo>
                  <a:lnTo>
                    <a:pt x="1198232" y="0"/>
                  </a:lnTo>
                  <a:close/>
                </a:path>
              </a:pathLst>
            </a:custGeom>
            <a:pattFill prst="pct90">
              <a:fgClr>
                <a:srgbClr val="E8460D"/>
              </a:fgClr>
              <a:bgClr>
                <a:schemeClr val="bg1"/>
              </a:bgClr>
            </a:pattFill>
          </p:spPr>
          <p:txBody>
            <a:bodyPr wrap="square" lIns="0" tIns="0" rIns="0" bIns="0" rtlCol="0"/>
            <a:lstStyle/>
            <a:p>
              <a:endParaRPr lang="en-GB" noProof="0" dirty="0"/>
            </a:p>
          </p:txBody>
        </p:sp>
        <p:sp>
          <p:nvSpPr>
            <p:cNvPr id="50" name="object 45">
              <a:extLst>
                <a:ext uri="{FF2B5EF4-FFF2-40B4-BE49-F238E27FC236}">
                  <a16:creationId xmlns:a16="http://schemas.microsoft.com/office/drawing/2014/main" id="{DC78405A-C14A-39AD-3C55-76BDBE31013E}"/>
                </a:ext>
              </a:extLst>
            </p:cNvPr>
            <p:cNvSpPr/>
            <p:nvPr/>
          </p:nvSpPr>
          <p:spPr>
            <a:xfrm>
              <a:off x="6127597" y="3178898"/>
              <a:ext cx="64135" cy="313690"/>
            </a:xfrm>
            <a:custGeom>
              <a:avLst/>
              <a:gdLst/>
              <a:ahLst/>
              <a:cxnLst/>
              <a:rect l="l" t="t" r="r" b="b"/>
              <a:pathLst>
                <a:path w="64135" h="313689">
                  <a:moveTo>
                    <a:pt x="63817" y="0"/>
                  </a:moveTo>
                  <a:lnTo>
                    <a:pt x="0" y="0"/>
                  </a:lnTo>
                  <a:lnTo>
                    <a:pt x="0" y="313258"/>
                  </a:lnTo>
                  <a:lnTo>
                    <a:pt x="63817" y="313258"/>
                  </a:lnTo>
                  <a:lnTo>
                    <a:pt x="63817" y="0"/>
                  </a:lnTo>
                  <a:close/>
                </a:path>
              </a:pathLst>
            </a:custGeom>
            <a:solidFill>
              <a:srgbClr val="FBDB99"/>
            </a:solidFill>
          </p:spPr>
          <p:txBody>
            <a:bodyPr wrap="square" lIns="0" tIns="0" rIns="0" bIns="0" rtlCol="0"/>
            <a:lstStyle/>
            <a:p>
              <a:endParaRPr lang="en-GB" noProof="0" dirty="0"/>
            </a:p>
          </p:txBody>
        </p:sp>
        <p:sp>
          <p:nvSpPr>
            <p:cNvPr id="51" name="object 46">
              <a:extLst>
                <a:ext uri="{FF2B5EF4-FFF2-40B4-BE49-F238E27FC236}">
                  <a16:creationId xmlns:a16="http://schemas.microsoft.com/office/drawing/2014/main" id="{F12048CF-80F4-36D8-F2F0-B3FC46BC77D2}"/>
                </a:ext>
              </a:extLst>
            </p:cNvPr>
            <p:cNvSpPr/>
            <p:nvPr/>
          </p:nvSpPr>
          <p:spPr>
            <a:xfrm>
              <a:off x="6191427" y="3178898"/>
              <a:ext cx="76835" cy="313690"/>
            </a:xfrm>
            <a:custGeom>
              <a:avLst/>
              <a:gdLst/>
              <a:ahLst/>
              <a:cxnLst/>
              <a:rect l="l" t="t" r="r" b="b"/>
              <a:pathLst>
                <a:path w="76835" h="313689">
                  <a:moveTo>
                    <a:pt x="76339" y="0"/>
                  </a:moveTo>
                  <a:lnTo>
                    <a:pt x="0" y="0"/>
                  </a:lnTo>
                  <a:lnTo>
                    <a:pt x="0" y="313258"/>
                  </a:lnTo>
                  <a:lnTo>
                    <a:pt x="76339" y="313258"/>
                  </a:lnTo>
                  <a:lnTo>
                    <a:pt x="76339" y="0"/>
                  </a:lnTo>
                  <a:close/>
                </a:path>
              </a:pathLst>
            </a:custGeom>
            <a:pattFill prst="lgConfetti">
              <a:fgClr>
                <a:srgbClr val="003399"/>
              </a:fgClr>
              <a:bgClr>
                <a:schemeClr val="bg1"/>
              </a:bgClr>
            </a:pattFill>
          </p:spPr>
          <p:txBody>
            <a:bodyPr wrap="square" lIns="0" tIns="0" rIns="0" bIns="0" rtlCol="0"/>
            <a:lstStyle/>
            <a:p>
              <a:endParaRPr lang="en-GB" noProof="0" dirty="0"/>
            </a:p>
          </p:txBody>
        </p:sp>
        <p:sp>
          <p:nvSpPr>
            <p:cNvPr id="52" name="object 47">
              <a:extLst>
                <a:ext uri="{FF2B5EF4-FFF2-40B4-BE49-F238E27FC236}">
                  <a16:creationId xmlns:a16="http://schemas.microsoft.com/office/drawing/2014/main" id="{2B2A0A71-9D18-96A9-98F1-88D83D6C6F37}"/>
                </a:ext>
              </a:extLst>
            </p:cNvPr>
            <p:cNvSpPr/>
            <p:nvPr/>
          </p:nvSpPr>
          <p:spPr>
            <a:xfrm>
              <a:off x="560946" y="3764089"/>
              <a:ext cx="695325" cy="313690"/>
            </a:xfrm>
            <a:custGeom>
              <a:avLst/>
              <a:gdLst/>
              <a:ahLst/>
              <a:cxnLst/>
              <a:rect l="l" t="t" r="r" b="b"/>
              <a:pathLst>
                <a:path w="695325" h="313689">
                  <a:moveTo>
                    <a:pt x="694791" y="0"/>
                  </a:moveTo>
                  <a:lnTo>
                    <a:pt x="0" y="0"/>
                  </a:lnTo>
                  <a:lnTo>
                    <a:pt x="0" y="313245"/>
                  </a:lnTo>
                  <a:lnTo>
                    <a:pt x="694791" y="313245"/>
                  </a:lnTo>
                  <a:lnTo>
                    <a:pt x="694791" y="0"/>
                  </a:lnTo>
                  <a:close/>
                </a:path>
              </a:pathLst>
            </a:custGeom>
            <a:solidFill>
              <a:srgbClr val="00696C"/>
            </a:solidFill>
          </p:spPr>
          <p:txBody>
            <a:bodyPr wrap="square" lIns="0" tIns="0" rIns="0" bIns="0" rtlCol="0"/>
            <a:lstStyle/>
            <a:p>
              <a:endParaRPr lang="en-GB" noProof="0" dirty="0"/>
            </a:p>
          </p:txBody>
        </p:sp>
        <p:sp>
          <p:nvSpPr>
            <p:cNvPr id="53" name="object 48">
              <a:extLst>
                <a:ext uri="{FF2B5EF4-FFF2-40B4-BE49-F238E27FC236}">
                  <a16:creationId xmlns:a16="http://schemas.microsoft.com/office/drawing/2014/main" id="{12E68CF7-F33F-10B2-1D5D-892A10B2A6FC}"/>
                </a:ext>
              </a:extLst>
            </p:cNvPr>
            <p:cNvSpPr/>
            <p:nvPr/>
          </p:nvSpPr>
          <p:spPr>
            <a:xfrm>
              <a:off x="1255737" y="3764089"/>
              <a:ext cx="861694" cy="313690"/>
            </a:xfrm>
            <a:custGeom>
              <a:avLst/>
              <a:gdLst/>
              <a:ahLst/>
              <a:cxnLst/>
              <a:rect l="l" t="t" r="r" b="b"/>
              <a:pathLst>
                <a:path w="861694" h="313689">
                  <a:moveTo>
                    <a:pt x="861618" y="0"/>
                  </a:moveTo>
                  <a:lnTo>
                    <a:pt x="0" y="0"/>
                  </a:lnTo>
                  <a:lnTo>
                    <a:pt x="0" y="313245"/>
                  </a:lnTo>
                  <a:lnTo>
                    <a:pt x="861618" y="313245"/>
                  </a:lnTo>
                  <a:lnTo>
                    <a:pt x="861618" y="0"/>
                  </a:lnTo>
                  <a:close/>
                </a:path>
              </a:pathLst>
            </a:custGeom>
            <a:solidFill>
              <a:srgbClr val="F6A400"/>
            </a:solidFill>
          </p:spPr>
          <p:txBody>
            <a:bodyPr wrap="square" lIns="0" tIns="0" rIns="0" bIns="0" rtlCol="0"/>
            <a:lstStyle/>
            <a:p>
              <a:endParaRPr lang="en-GB" noProof="0" dirty="0"/>
            </a:p>
          </p:txBody>
        </p:sp>
        <p:sp>
          <p:nvSpPr>
            <p:cNvPr id="54" name="object 49">
              <a:extLst>
                <a:ext uri="{FF2B5EF4-FFF2-40B4-BE49-F238E27FC236}">
                  <a16:creationId xmlns:a16="http://schemas.microsoft.com/office/drawing/2014/main" id="{FCA8379B-50AF-CB33-C969-CE36FAF35CC0}"/>
                </a:ext>
              </a:extLst>
            </p:cNvPr>
            <p:cNvSpPr/>
            <p:nvPr/>
          </p:nvSpPr>
          <p:spPr>
            <a:xfrm>
              <a:off x="2117356" y="3764089"/>
              <a:ext cx="574675" cy="313690"/>
            </a:xfrm>
            <a:custGeom>
              <a:avLst/>
              <a:gdLst/>
              <a:ahLst/>
              <a:cxnLst/>
              <a:rect l="l" t="t" r="r" b="b"/>
              <a:pathLst>
                <a:path w="574675" h="313689">
                  <a:moveTo>
                    <a:pt x="574408" y="0"/>
                  </a:moveTo>
                  <a:lnTo>
                    <a:pt x="0" y="0"/>
                  </a:lnTo>
                  <a:lnTo>
                    <a:pt x="0" y="313245"/>
                  </a:lnTo>
                  <a:lnTo>
                    <a:pt x="574408" y="313245"/>
                  </a:lnTo>
                  <a:lnTo>
                    <a:pt x="574408" y="0"/>
                  </a:lnTo>
                  <a:close/>
                </a:path>
              </a:pathLst>
            </a:custGeom>
            <a:pattFill prst="pct90">
              <a:fgClr>
                <a:srgbClr val="C7E2E3"/>
              </a:fgClr>
              <a:bgClr>
                <a:srgbClr val="00696C"/>
              </a:bgClr>
            </a:pattFill>
          </p:spPr>
          <p:txBody>
            <a:bodyPr wrap="square" lIns="0" tIns="0" rIns="0" bIns="0" rtlCol="0"/>
            <a:lstStyle/>
            <a:p>
              <a:endParaRPr lang="en-GB" noProof="0" dirty="0"/>
            </a:p>
          </p:txBody>
        </p:sp>
        <p:sp>
          <p:nvSpPr>
            <p:cNvPr id="55" name="object 50">
              <a:extLst>
                <a:ext uri="{FF2B5EF4-FFF2-40B4-BE49-F238E27FC236}">
                  <a16:creationId xmlns:a16="http://schemas.microsoft.com/office/drawing/2014/main" id="{78638FA5-0FD8-9C11-3996-92DEB6BC7566}"/>
                </a:ext>
              </a:extLst>
            </p:cNvPr>
            <p:cNvSpPr/>
            <p:nvPr/>
          </p:nvSpPr>
          <p:spPr>
            <a:xfrm>
              <a:off x="2691764" y="3764089"/>
              <a:ext cx="1864360" cy="313690"/>
            </a:xfrm>
            <a:custGeom>
              <a:avLst/>
              <a:gdLst/>
              <a:ahLst/>
              <a:cxnLst/>
              <a:rect l="l" t="t" r="r" b="b"/>
              <a:pathLst>
                <a:path w="1864360" h="313689">
                  <a:moveTo>
                    <a:pt x="1863953" y="0"/>
                  </a:moveTo>
                  <a:lnTo>
                    <a:pt x="0" y="0"/>
                  </a:lnTo>
                  <a:lnTo>
                    <a:pt x="0" y="313245"/>
                  </a:lnTo>
                  <a:lnTo>
                    <a:pt x="1863953" y="313245"/>
                  </a:lnTo>
                  <a:lnTo>
                    <a:pt x="1863953" y="0"/>
                  </a:lnTo>
                  <a:close/>
                </a:path>
              </a:pathLst>
            </a:custGeom>
            <a:solidFill>
              <a:srgbClr val="58585A"/>
            </a:solidFill>
          </p:spPr>
          <p:txBody>
            <a:bodyPr wrap="square" lIns="0" tIns="0" rIns="0" bIns="0" rtlCol="0"/>
            <a:lstStyle/>
            <a:p>
              <a:endParaRPr lang="en-GB" noProof="0" dirty="0"/>
            </a:p>
          </p:txBody>
        </p:sp>
        <p:sp>
          <p:nvSpPr>
            <p:cNvPr id="56" name="object 51">
              <a:extLst>
                <a:ext uri="{FF2B5EF4-FFF2-40B4-BE49-F238E27FC236}">
                  <a16:creationId xmlns:a16="http://schemas.microsoft.com/office/drawing/2014/main" id="{9067485A-A4B2-FC49-E99C-D79162AE15F7}"/>
                </a:ext>
              </a:extLst>
            </p:cNvPr>
            <p:cNvSpPr/>
            <p:nvPr/>
          </p:nvSpPr>
          <p:spPr>
            <a:xfrm>
              <a:off x="4555718" y="3764089"/>
              <a:ext cx="487045" cy="313690"/>
            </a:xfrm>
            <a:custGeom>
              <a:avLst/>
              <a:gdLst/>
              <a:ahLst/>
              <a:cxnLst/>
              <a:rect l="l" t="t" r="r" b="b"/>
              <a:pathLst>
                <a:path w="487045" h="313689">
                  <a:moveTo>
                    <a:pt x="486879" y="0"/>
                  </a:moveTo>
                  <a:lnTo>
                    <a:pt x="0" y="0"/>
                  </a:lnTo>
                  <a:lnTo>
                    <a:pt x="0" y="313245"/>
                  </a:lnTo>
                  <a:lnTo>
                    <a:pt x="486879" y="313245"/>
                  </a:lnTo>
                  <a:lnTo>
                    <a:pt x="486879" y="0"/>
                  </a:lnTo>
                  <a:close/>
                </a:path>
              </a:pathLst>
            </a:custGeom>
            <a:pattFill prst="wdUpDiag">
              <a:fgClr>
                <a:srgbClr val="B1B3B4"/>
              </a:fgClr>
              <a:bgClr>
                <a:schemeClr val="bg1"/>
              </a:bgClr>
            </a:pattFill>
          </p:spPr>
          <p:txBody>
            <a:bodyPr wrap="square" lIns="0" tIns="0" rIns="0" bIns="0" rtlCol="0"/>
            <a:lstStyle/>
            <a:p>
              <a:endParaRPr lang="en-GB" noProof="0" dirty="0"/>
            </a:p>
          </p:txBody>
        </p:sp>
        <p:sp>
          <p:nvSpPr>
            <p:cNvPr id="57" name="object 52">
              <a:extLst>
                <a:ext uri="{FF2B5EF4-FFF2-40B4-BE49-F238E27FC236}">
                  <a16:creationId xmlns:a16="http://schemas.microsoft.com/office/drawing/2014/main" id="{03C12B49-90F0-9B4C-3772-783D466894AF}"/>
                </a:ext>
              </a:extLst>
            </p:cNvPr>
            <p:cNvSpPr/>
            <p:nvPr/>
          </p:nvSpPr>
          <p:spPr>
            <a:xfrm>
              <a:off x="5042598" y="3764089"/>
              <a:ext cx="1064260" cy="313690"/>
            </a:xfrm>
            <a:custGeom>
              <a:avLst/>
              <a:gdLst/>
              <a:ahLst/>
              <a:cxnLst/>
              <a:rect l="l" t="t" r="r" b="b"/>
              <a:pathLst>
                <a:path w="1064260" h="313689">
                  <a:moveTo>
                    <a:pt x="1063726" y="0"/>
                  </a:moveTo>
                  <a:lnTo>
                    <a:pt x="0" y="0"/>
                  </a:lnTo>
                  <a:lnTo>
                    <a:pt x="0" y="313245"/>
                  </a:lnTo>
                  <a:lnTo>
                    <a:pt x="1063726" y="313245"/>
                  </a:lnTo>
                  <a:lnTo>
                    <a:pt x="1063726" y="0"/>
                  </a:lnTo>
                  <a:close/>
                </a:path>
              </a:pathLst>
            </a:custGeom>
            <a:pattFill prst="pct90">
              <a:fgClr>
                <a:srgbClr val="E8460D"/>
              </a:fgClr>
              <a:bgClr>
                <a:schemeClr val="bg1"/>
              </a:bgClr>
            </a:pattFill>
          </p:spPr>
          <p:txBody>
            <a:bodyPr wrap="square" lIns="0" tIns="0" rIns="0" bIns="0" rtlCol="0"/>
            <a:lstStyle/>
            <a:p>
              <a:endParaRPr lang="en-GB" noProof="0" dirty="0"/>
            </a:p>
          </p:txBody>
        </p:sp>
        <p:sp>
          <p:nvSpPr>
            <p:cNvPr id="58" name="object 53">
              <a:extLst>
                <a:ext uri="{FF2B5EF4-FFF2-40B4-BE49-F238E27FC236}">
                  <a16:creationId xmlns:a16="http://schemas.microsoft.com/office/drawing/2014/main" id="{5B998E6C-3C97-27E7-A82D-029B70C985B6}"/>
                </a:ext>
              </a:extLst>
            </p:cNvPr>
            <p:cNvSpPr/>
            <p:nvPr/>
          </p:nvSpPr>
          <p:spPr>
            <a:xfrm>
              <a:off x="6106325" y="3764114"/>
              <a:ext cx="64135" cy="313690"/>
            </a:xfrm>
            <a:custGeom>
              <a:avLst/>
              <a:gdLst/>
              <a:ahLst/>
              <a:cxnLst/>
              <a:rect l="l" t="t" r="r" b="b"/>
              <a:pathLst>
                <a:path w="64135" h="313689">
                  <a:moveTo>
                    <a:pt x="63817" y="0"/>
                  </a:moveTo>
                  <a:lnTo>
                    <a:pt x="0" y="0"/>
                  </a:lnTo>
                  <a:lnTo>
                    <a:pt x="0" y="313232"/>
                  </a:lnTo>
                  <a:lnTo>
                    <a:pt x="63817" y="313232"/>
                  </a:lnTo>
                  <a:lnTo>
                    <a:pt x="63817" y="0"/>
                  </a:lnTo>
                  <a:close/>
                </a:path>
              </a:pathLst>
            </a:custGeom>
            <a:solidFill>
              <a:srgbClr val="FBDB99"/>
            </a:solidFill>
          </p:spPr>
          <p:txBody>
            <a:bodyPr wrap="square" lIns="0" tIns="0" rIns="0" bIns="0" rtlCol="0"/>
            <a:lstStyle/>
            <a:p>
              <a:endParaRPr lang="en-GB" noProof="0" dirty="0"/>
            </a:p>
          </p:txBody>
        </p:sp>
        <p:sp>
          <p:nvSpPr>
            <p:cNvPr id="59" name="object 54">
              <a:extLst>
                <a:ext uri="{FF2B5EF4-FFF2-40B4-BE49-F238E27FC236}">
                  <a16:creationId xmlns:a16="http://schemas.microsoft.com/office/drawing/2014/main" id="{5444E31B-85BC-D4D5-37D7-6C90435B3D70}"/>
                </a:ext>
              </a:extLst>
            </p:cNvPr>
            <p:cNvSpPr/>
            <p:nvPr/>
          </p:nvSpPr>
          <p:spPr>
            <a:xfrm>
              <a:off x="6170155" y="3764114"/>
              <a:ext cx="97790" cy="313690"/>
            </a:xfrm>
            <a:custGeom>
              <a:avLst/>
              <a:gdLst/>
              <a:ahLst/>
              <a:cxnLst/>
              <a:rect l="l" t="t" r="r" b="b"/>
              <a:pathLst>
                <a:path w="97789" h="313689">
                  <a:moveTo>
                    <a:pt x="97624" y="0"/>
                  </a:moveTo>
                  <a:lnTo>
                    <a:pt x="0" y="0"/>
                  </a:lnTo>
                  <a:lnTo>
                    <a:pt x="0" y="313232"/>
                  </a:lnTo>
                  <a:lnTo>
                    <a:pt x="97624" y="313232"/>
                  </a:lnTo>
                  <a:lnTo>
                    <a:pt x="97624" y="0"/>
                  </a:lnTo>
                  <a:close/>
                </a:path>
              </a:pathLst>
            </a:custGeom>
            <a:pattFill prst="lgConfetti">
              <a:fgClr>
                <a:srgbClr val="003399"/>
              </a:fgClr>
              <a:bgClr>
                <a:schemeClr val="bg1"/>
              </a:bgClr>
            </a:pattFill>
          </p:spPr>
          <p:txBody>
            <a:bodyPr wrap="square" lIns="0" tIns="0" rIns="0" bIns="0" rtlCol="0"/>
            <a:lstStyle/>
            <a:p>
              <a:endParaRPr lang="en-GB" noProof="0" dirty="0"/>
            </a:p>
          </p:txBody>
        </p:sp>
        <p:sp>
          <p:nvSpPr>
            <p:cNvPr id="60" name="object 55">
              <a:extLst>
                <a:ext uri="{FF2B5EF4-FFF2-40B4-BE49-F238E27FC236}">
                  <a16:creationId xmlns:a16="http://schemas.microsoft.com/office/drawing/2014/main" id="{1E9E7D68-92C4-4147-D85C-FF79227AD051}"/>
                </a:ext>
              </a:extLst>
            </p:cNvPr>
            <p:cNvSpPr/>
            <p:nvPr/>
          </p:nvSpPr>
          <p:spPr>
            <a:xfrm>
              <a:off x="560946" y="2008517"/>
              <a:ext cx="3070860" cy="313690"/>
            </a:xfrm>
            <a:custGeom>
              <a:avLst/>
              <a:gdLst/>
              <a:ahLst/>
              <a:cxnLst/>
              <a:rect l="l" t="t" r="r" b="b"/>
              <a:pathLst>
                <a:path w="3070860" h="313689">
                  <a:moveTo>
                    <a:pt x="3070453" y="0"/>
                  </a:moveTo>
                  <a:lnTo>
                    <a:pt x="0" y="0"/>
                  </a:lnTo>
                  <a:lnTo>
                    <a:pt x="0" y="313245"/>
                  </a:lnTo>
                  <a:lnTo>
                    <a:pt x="3070453" y="313245"/>
                  </a:lnTo>
                  <a:lnTo>
                    <a:pt x="3070453" y="0"/>
                  </a:lnTo>
                  <a:close/>
                </a:path>
              </a:pathLst>
            </a:custGeom>
            <a:solidFill>
              <a:srgbClr val="00696C"/>
            </a:solidFill>
          </p:spPr>
          <p:txBody>
            <a:bodyPr wrap="square" lIns="0" tIns="0" rIns="0" bIns="0" rtlCol="0"/>
            <a:lstStyle/>
            <a:p>
              <a:endParaRPr lang="en-GB" noProof="0" dirty="0"/>
            </a:p>
          </p:txBody>
        </p:sp>
        <p:sp>
          <p:nvSpPr>
            <p:cNvPr id="61" name="object 56">
              <a:extLst>
                <a:ext uri="{FF2B5EF4-FFF2-40B4-BE49-F238E27FC236}">
                  <a16:creationId xmlns:a16="http://schemas.microsoft.com/office/drawing/2014/main" id="{D28CEC83-8388-8855-E665-B50B24A1C97B}"/>
                </a:ext>
              </a:extLst>
            </p:cNvPr>
            <p:cNvSpPr/>
            <p:nvPr/>
          </p:nvSpPr>
          <p:spPr>
            <a:xfrm>
              <a:off x="3631412" y="2008517"/>
              <a:ext cx="836930" cy="313690"/>
            </a:xfrm>
            <a:custGeom>
              <a:avLst/>
              <a:gdLst/>
              <a:ahLst/>
              <a:cxnLst/>
              <a:rect l="l" t="t" r="r" b="b"/>
              <a:pathLst>
                <a:path w="836929" h="313689">
                  <a:moveTo>
                    <a:pt x="836777" y="0"/>
                  </a:moveTo>
                  <a:lnTo>
                    <a:pt x="0" y="0"/>
                  </a:lnTo>
                  <a:lnTo>
                    <a:pt x="0" y="313245"/>
                  </a:lnTo>
                  <a:lnTo>
                    <a:pt x="836777" y="313245"/>
                  </a:lnTo>
                  <a:lnTo>
                    <a:pt x="836777" y="0"/>
                  </a:lnTo>
                  <a:close/>
                </a:path>
              </a:pathLst>
            </a:custGeom>
            <a:solidFill>
              <a:srgbClr val="F6A400"/>
            </a:solidFill>
          </p:spPr>
          <p:txBody>
            <a:bodyPr wrap="square" lIns="0" tIns="0" rIns="0" bIns="0" rtlCol="0"/>
            <a:lstStyle/>
            <a:p>
              <a:endParaRPr lang="en-GB" noProof="0" dirty="0"/>
            </a:p>
          </p:txBody>
        </p:sp>
        <p:sp>
          <p:nvSpPr>
            <p:cNvPr id="62" name="object 57">
              <a:extLst>
                <a:ext uri="{FF2B5EF4-FFF2-40B4-BE49-F238E27FC236}">
                  <a16:creationId xmlns:a16="http://schemas.microsoft.com/office/drawing/2014/main" id="{052B9983-F5F2-60FA-9143-6E24599FA150}"/>
                </a:ext>
              </a:extLst>
            </p:cNvPr>
            <p:cNvSpPr/>
            <p:nvPr/>
          </p:nvSpPr>
          <p:spPr>
            <a:xfrm>
              <a:off x="5244706" y="2008517"/>
              <a:ext cx="915035" cy="313690"/>
            </a:xfrm>
            <a:custGeom>
              <a:avLst/>
              <a:gdLst/>
              <a:ahLst/>
              <a:cxnLst/>
              <a:rect l="l" t="t" r="r" b="b"/>
              <a:pathLst>
                <a:path w="915035" h="313689">
                  <a:moveTo>
                    <a:pt x="914806" y="0"/>
                  </a:moveTo>
                  <a:lnTo>
                    <a:pt x="0" y="0"/>
                  </a:lnTo>
                  <a:lnTo>
                    <a:pt x="0" y="313245"/>
                  </a:lnTo>
                  <a:lnTo>
                    <a:pt x="914806" y="313245"/>
                  </a:lnTo>
                  <a:lnTo>
                    <a:pt x="914806" y="0"/>
                  </a:lnTo>
                  <a:close/>
                </a:path>
              </a:pathLst>
            </a:custGeom>
            <a:pattFill prst="pct90">
              <a:fgClr>
                <a:srgbClr val="E8460D"/>
              </a:fgClr>
              <a:bgClr>
                <a:schemeClr val="bg1"/>
              </a:bgClr>
            </a:pattFill>
          </p:spPr>
          <p:txBody>
            <a:bodyPr wrap="square" lIns="0" tIns="0" rIns="0" bIns="0" rtlCol="0"/>
            <a:lstStyle/>
            <a:p>
              <a:endParaRPr lang="en-GB" noProof="0" dirty="0"/>
            </a:p>
          </p:txBody>
        </p:sp>
        <p:sp>
          <p:nvSpPr>
            <p:cNvPr id="63" name="object 58">
              <a:extLst>
                <a:ext uri="{FF2B5EF4-FFF2-40B4-BE49-F238E27FC236}">
                  <a16:creationId xmlns:a16="http://schemas.microsoft.com/office/drawing/2014/main" id="{D44EF229-0A04-B229-BDFC-C439E4CD3B6F}"/>
                </a:ext>
              </a:extLst>
            </p:cNvPr>
            <p:cNvSpPr/>
            <p:nvPr/>
          </p:nvSpPr>
          <p:spPr>
            <a:xfrm>
              <a:off x="6159512" y="2008504"/>
              <a:ext cx="35560" cy="313690"/>
            </a:xfrm>
            <a:custGeom>
              <a:avLst/>
              <a:gdLst/>
              <a:ahLst/>
              <a:cxnLst/>
              <a:rect l="l" t="t" r="r" b="b"/>
              <a:pathLst>
                <a:path w="35560" h="313689">
                  <a:moveTo>
                    <a:pt x="35496" y="0"/>
                  </a:moveTo>
                  <a:lnTo>
                    <a:pt x="0" y="0"/>
                  </a:lnTo>
                  <a:lnTo>
                    <a:pt x="0" y="313232"/>
                  </a:lnTo>
                  <a:lnTo>
                    <a:pt x="35496" y="313232"/>
                  </a:lnTo>
                  <a:lnTo>
                    <a:pt x="35496" y="0"/>
                  </a:lnTo>
                  <a:close/>
                </a:path>
              </a:pathLst>
            </a:custGeom>
            <a:solidFill>
              <a:srgbClr val="FBDB99"/>
            </a:solidFill>
          </p:spPr>
          <p:txBody>
            <a:bodyPr wrap="square" lIns="0" tIns="0" rIns="0" bIns="0" rtlCol="0"/>
            <a:lstStyle/>
            <a:p>
              <a:endParaRPr lang="en-GB" noProof="0" dirty="0"/>
            </a:p>
          </p:txBody>
        </p:sp>
        <p:sp>
          <p:nvSpPr>
            <p:cNvPr id="64" name="object 59">
              <a:extLst>
                <a:ext uri="{FF2B5EF4-FFF2-40B4-BE49-F238E27FC236}">
                  <a16:creationId xmlns:a16="http://schemas.microsoft.com/office/drawing/2014/main" id="{74410CE3-4815-03C5-3BBF-9D772F1BF1EA}"/>
                </a:ext>
              </a:extLst>
            </p:cNvPr>
            <p:cNvSpPr/>
            <p:nvPr/>
          </p:nvSpPr>
          <p:spPr>
            <a:xfrm>
              <a:off x="6195009" y="2008504"/>
              <a:ext cx="73025" cy="313690"/>
            </a:xfrm>
            <a:custGeom>
              <a:avLst/>
              <a:gdLst/>
              <a:ahLst/>
              <a:cxnLst/>
              <a:rect l="l" t="t" r="r" b="b"/>
              <a:pathLst>
                <a:path w="73025" h="313689">
                  <a:moveTo>
                    <a:pt x="72758" y="0"/>
                  </a:moveTo>
                  <a:lnTo>
                    <a:pt x="0" y="0"/>
                  </a:lnTo>
                  <a:lnTo>
                    <a:pt x="0" y="313232"/>
                  </a:lnTo>
                  <a:lnTo>
                    <a:pt x="72758" y="313232"/>
                  </a:lnTo>
                  <a:lnTo>
                    <a:pt x="72758" y="0"/>
                  </a:lnTo>
                  <a:close/>
                </a:path>
              </a:pathLst>
            </a:custGeom>
            <a:pattFill prst="lgConfetti">
              <a:fgClr>
                <a:srgbClr val="003399"/>
              </a:fgClr>
              <a:bgClr>
                <a:schemeClr val="bg1"/>
              </a:bgClr>
            </a:pattFill>
          </p:spPr>
          <p:txBody>
            <a:bodyPr wrap="square" lIns="0" tIns="0" rIns="0" bIns="0" rtlCol="0"/>
            <a:lstStyle/>
            <a:p>
              <a:endParaRPr lang="en-GB" noProof="0" dirty="0"/>
            </a:p>
          </p:txBody>
        </p:sp>
        <p:sp>
          <p:nvSpPr>
            <p:cNvPr id="65" name="object 60">
              <a:extLst>
                <a:ext uri="{FF2B5EF4-FFF2-40B4-BE49-F238E27FC236}">
                  <a16:creationId xmlns:a16="http://schemas.microsoft.com/office/drawing/2014/main" id="{AB79A0F5-0D70-4F9D-2C10-BAC45FCDE8C1}"/>
                </a:ext>
              </a:extLst>
            </p:cNvPr>
            <p:cNvSpPr/>
            <p:nvPr/>
          </p:nvSpPr>
          <p:spPr>
            <a:xfrm>
              <a:off x="4638382" y="2008517"/>
              <a:ext cx="382905" cy="313690"/>
            </a:xfrm>
            <a:custGeom>
              <a:avLst/>
              <a:gdLst/>
              <a:ahLst/>
              <a:cxnLst/>
              <a:rect l="l" t="t" r="r" b="b"/>
              <a:pathLst>
                <a:path w="382904" h="313689">
                  <a:moveTo>
                    <a:pt x="0" y="313245"/>
                  </a:moveTo>
                  <a:lnTo>
                    <a:pt x="382447" y="313245"/>
                  </a:lnTo>
                  <a:lnTo>
                    <a:pt x="382447" y="0"/>
                  </a:lnTo>
                  <a:lnTo>
                    <a:pt x="0" y="0"/>
                  </a:lnTo>
                  <a:lnTo>
                    <a:pt x="0" y="313245"/>
                  </a:lnTo>
                  <a:close/>
                </a:path>
              </a:pathLst>
            </a:custGeom>
            <a:solidFill>
              <a:srgbClr val="58585A"/>
            </a:solidFill>
          </p:spPr>
          <p:txBody>
            <a:bodyPr wrap="square" lIns="0" tIns="0" rIns="0" bIns="0" rtlCol="0"/>
            <a:lstStyle/>
            <a:p>
              <a:endParaRPr lang="en-GB" noProof="0" dirty="0"/>
            </a:p>
          </p:txBody>
        </p:sp>
        <p:sp>
          <p:nvSpPr>
            <p:cNvPr id="66" name="object 61">
              <a:extLst>
                <a:ext uri="{FF2B5EF4-FFF2-40B4-BE49-F238E27FC236}">
                  <a16:creationId xmlns:a16="http://schemas.microsoft.com/office/drawing/2014/main" id="{D7BE19C0-33E0-E627-C38C-B310C66FD570}"/>
                </a:ext>
              </a:extLst>
            </p:cNvPr>
            <p:cNvSpPr/>
            <p:nvPr/>
          </p:nvSpPr>
          <p:spPr>
            <a:xfrm>
              <a:off x="5020830" y="2008517"/>
              <a:ext cx="224154" cy="313690"/>
            </a:xfrm>
            <a:custGeom>
              <a:avLst/>
              <a:gdLst/>
              <a:ahLst/>
              <a:cxnLst/>
              <a:rect l="l" t="t" r="r" b="b"/>
              <a:pathLst>
                <a:path w="224154" h="313689">
                  <a:moveTo>
                    <a:pt x="223875" y="0"/>
                  </a:moveTo>
                  <a:lnTo>
                    <a:pt x="0" y="0"/>
                  </a:lnTo>
                  <a:lnTo>
                    <a:pt x="0" y="313245"/>
                  </a:lnTo>
                  <a:lnTo>
                    <a:pt x="223875" y="313245"/>
                  </a:lnTo>
                  <a:lnTo>
                    <a:pt x="223875" y="0"/>
                  </a:lnTo>
                  <a:close/>
                </a:path>
              </a:pathLst>
            </a:custGeom>
            <a:pattFill prst="wdUpDiag">
              <a:fgClr>
                <a:srgbClr val="B1B3B4"/>
              </a:fgClr>
              <a:bgClr>
                <a:schemeClr val="bg1"/>
              </a:bgClr>
            </a:pattFill>
          </p:spPr>
          <p:txBody>
            <a:bodyPr wrap="square" lIns="0" tIns="0" rIns="0" bIns="0" rtlCol="0"/>
            <a:lstStyle/>
            <a:p>
              <a:endParaRPr lang="en-GB" noProof="0" dirty="0"/>
            </a:p>
          </p:txBody>
        </p:sp>
        <p:sp>
          <p:nvSpPr>
            <p:cNvPr id="67" name="object 62">
              <a:extLst>
                <a:ext uri="{FF2B5EF4-FFF2-40B4-BE49-F238E27FC236}">
                  <a16:creationId xmlns:a16="http://schemas.microsoft.com/office/drawing/2014/main" id="{1D0F35C1-625E-1998-5B32-BD193CEA7A11}"/>
                </a:ext>
              </a:extLst>
            </p:cNvPr>
            <p:cNvSpPr/>
            <p:nvPr/>
          </p:nvSpPr>
          <p:spPr>
            <a:xfrm>
              <a:off x="4468190" y="2008504"/>
              <a:ext cx="170815" cy="313690"/>
            </a:xfrm>
            <a:custGeom>
              <a:avLst/>
              <a:gdLst/>
              <a:ahLst/>
              <a:cxnLst/>
              <a:rect l="l" t="t" r="r" b="b"/>
              <a:pathLst>
                <a:path w="170814" h="313689">
                  <a:moveTo>
                    <a:pt x="170192" y="0"/>
                  </a:moveTo>
                  <a:lnTo>
                    <a:pt x="0" y="0"/>
                  </a:lnTo>
                  <a:lnTo>
                    <a:pt x="0" y="313258"/>
                  </a:lnTo>
                  <a:lnTo>
                    <a:pt x="170192" y="313258"/>
                  </a:lnTo>
                  <a:lnTo>
                    <a:pt x="170192" y="0"/>
                  </a:lnTo>
                  <a:close/>
                </a:path>
              </a:pathLst>
            </a:custGeom>
            <a:pattFill prst="pct90">
              <a:fgClr>
                <a:srgbClr val="C7E2E3"/>
              </a:fgClr>
              <a:bgClr>
                <a:srgbClr val="00696C"/>
              </a:bgClr>
            </a:pattFill>
          </p:spPr>
          <p:txBody>
            <a:bodyPr wrap="square" lIns="0" tIns="0" rIns="0" bIns="0" rtlCol="0"/>
            <a:lstStyle/>
            <a:p>
              <a:endParaRPr lang="en-GB" noProof="0" dirty="0"/>
            </a:p>
          </p:txBody>
        </p:sp>
        <p:pic>
          <p:nvPicPr>
            <p:cNvPr id="68" name="object 63">
              <a:extLst>
                <a:ext uri="{FF2B5EF4-FFF2-40B4-BE49-F238E27FC236}">
                  <a16:creationId xmlns:a16="http://schemas.microsoft.com/office/drawing/2014/main" id="{5B252344-EE3D-7AAF-5AE6-830E57662AF0}"/>
                </a:ext>
              </a:extLst>
            </p:cNvPr>
            <p:cNvPicPr/>
            <p:nvPr/>
          </p:nvPicPr>
          <p:blipFill>
            <a:blip r:embed="rId3" cstate="print"/>
            <a:stretch>
              <a:fillRect/>
            </a:stretch>
          </p:blipFill>
          <p:spPr>
            <a:xfrm>
              <a:off x="557466" y="1763881"/>
              <a:ext cx="257771" cy="2531703"/>
            </a:xfrm>
            <a:prstGeom prst="rect">
              <a:avLst/>
            </a:prstGeom>
          </p:spPr>
        </p:pic>
        <p:sp>
          <p:nvSpPr>
            <p:cNvPr id="69" name="object 64">
              <a:extLst>
                <a:ext uri="{FF2B5EF4-FFF2-40B4-BE49-F238E27FC236}">
                  <a16:creationId xmlns:a16="http://schemas.microsoft.com/office/drawing/2014/main" id="{AE8EE494-812E-3655-EBF5-044CCB3A73BC}"/>
                </a:ext>
              </a:extLst>
            </p:cNvPr>
            <p:cNvSpPr txBox="1"/>
            <p:nvPr/>
          </p:nvSpPr>
          <p:spPr>
            <a:xfrm>
              <a:off x="1659355" y="4290232"/>
              <a:ext cx="110489" cy="116839"/>
            </a:xfrm>
            <a:prstGeom prst="rect">
              <a:avLst/>
            </a:prstGeom>
          </p:spPr>
          <p:txBody>
            <a:bodyPr vert="horz" wrap="square" lIns="0" tIns="12700" rIns="0" bIns="0" rtlCol="0">
              <a:spAutoFit/>
            </a:bodyPr>
            <a:lstStyle/>
            <a:p>
              <a:pPr marL="12700">
                <a:lnSpc>
                  <a:spcPct val="100000"/>
                </a:lnSpc>
                <a:spcBef>
                  <a:spcPts val="100"/>
                </a:spcBef>
              </a:pPr>
              <a:r>
                <a:rPr lang="en-GB" sz="600" spc="-25" noProof="0" dirty="0">
                  <a:solidFill>
                    <a:srgbClr val="666666"/>
                  </a:solidFill>
                  <a:latin typeface="Arial"/>
                  <a:cs typeface="Arial"/>
                </a:rPr>
                <a:t>20</a:t>
              </a:r>
              <a:endParaRPr lang="en-GB" sz="600" noProof="0" dirty="0">
                <a:latin typeface="Arial"/>
                <a:cs typeface="Arial"/>
              </a:endParaRPr>
            </a:p>
          </p:txBody>
        </p:sp>
        <p:sp>
          <p:nvSpPr>
            <p:cNvPr id="70" name="object 65">
              <a:extLst>
                <a:ext uri="{FF2B5EF4-FFF2-40B4-BE49-F238E27FC236}">
                  <a16:creationId xmlns:a16="http://schemas.microsoft.com/office/drawing/2014/main" id="{A1D300F4-F6CD-AB64-7E7E-CBE561B4E7AD}"/>
                </a:ext>
              </a:extLst>
            </p:cNvPr>
            <p:cNvSpPr txBox="1"/>
            <p:nvPr/>
          </p:nvSpPr>
          <p:spPr>
            <a:xfrm>
              <a:off x="2230037" y="4290232"/>
              <a:ext cx="110489" cy="116839"/>
            </a:xfrm>
            <a:prstGeom prst="rect">
              <a:avLst/>
            </a:prstGeom>
          </p:spPr>
          <p:txBody>
            <a:bodyPr vert="horz" wrap="square" lIns="0" tIns="12700" rIns="0" bIns="0" rtlCol="0">
              <a:spAutoFit/>
            </a:bodyPr>
            <a:lstStyle/>
            <a:p>
              <a:pPr marL="12700">
                <a:lnSpc>
                  <a:spcPct val="100000"/>
                </a:lnSpc>
                <a:spcBef>
                  <a:spcPts val="100"/>
                </a:spcBef>
              </a:pPr>
              <a:r>
                <a:rPr lang="en-GB" sz="600" spc="-25" noProof="0" dirty="0">
                  <a:solidFill>
                    <a:srgbClr val="666666"/>
                  </a:solidFill>
                  <a:latin typeface="Arial"/>
                  <a:cs typeface="Arial"/>
                </a:rPr>
                <a:t>30</a:t>
              </a:r>
              <a:endParaRPr lang="en-GB" sz="600" noProof="0" dirty="0">
                <a:latin typeface="Arial"/>
                <a:cs typeface="Arial"/>
              </a:endParaRPr>
            </a:p>
          </p:txBody>
        </p:sp>
        <p:sp>
          <p:nvSpPr>
            <p:cNvPr id="71" name="object 66">
              <a:extLst>
                <a:ext uri="{FF2B5EF4-FFF2-40B4-BE49-F238E27FC236}">
                  <a16:creationId xmlns:a16="http://schemas.microsoft.com/office/drawing/2014/main" id="{1D9D1274-EFEC-0F5F-1FF5-E6FACC963FF7}"/>
                </a:ext>
              </a:extLst>
            </p:cNvPr>
            <p:cNvSpPr txBox="1"/>
            <p:nvPr/>
          </p:nvSpPr>
          <p:spPr>
            <a:xfrm>
              <a:off x="2800719" y="4290232"/>
              <a:ext cx="110489" cy="116839"/>
            </a:xfrm>
            <a:prstGeom prst="rect">
              <a:avLst/>
            </a:prstGeom>
          </p:spPr>
          <p:txBody>
            <a:bodyPr vert="horz" wrap="square" lIns="0" tIns="12700" rIns="0" bIns="0" rtlCol="0">
              <a:spAutoFit/>
            </a:bodyPr>
            <a:lstStyle/>
            <a:p>
              <a:pPr marL="12700">
                <a:lnSpc>
                  <a:spcPct val="100000"/>
                </a:lnSpc>
                <a:spcBef>
                  <a:spcPts val="100"/>
                </a:spcBef>
              </a:pPr>
              <a:r>
                <a:rPr lang="en-GB" sz="600" spc="-25" noProof="0" dirty="0">
                  <a:solidFill>
                    <a:srgbClr val="666666"/>
                  </a:solidFill>
                  <a:latin typeface="Arial"/>
                  <a:cs typeface="Arial"/>
                </a:rPr>
                <a:t>40</a:t>
              </a:r>
              <a:endParaRPr lang="en-GB" sz="600" noProof="0" dirty="0">
                <a:latin typeface="Arial"/>
                <a:cs typeface="Arial"/>
              </a:endParaRPr>
            </a:p>
          </p:txBody>
        </p:sp>
        <p:sp>
          <p:nvSpPr>
            <p:cNvPr id="72" name="object 67">
              <a:extLst>
                <a:ext uri="{FF2B5EF4-FFF2-40B4-BE49-F238E27FC236}">
                  <a16:creationId xmlns:a16="http://schemas.microsoft.com/office/drawing/2014/main" id="{5F48EB33-5209-1FA5-F817-656A1CCF3C6E}"/>
                </a:ext>
              </a:extLst>
            </p:cNvPr>
            <p:cNvSpPr txBox="1"/>
            <p:nvPr/>
          </p:nvSpPr>
          <p:spPr>
            <a:xfrm>
              <a:off x="3371401" y="4290232"/>
              <a:ext cx="110489" cy="116839"/>
            </a:xfrm>
            <a:prstGeom prst="rect">
              <a:avLst/>
            </a:prstGeom>
          </p:spPr>
          <p:txBody>
            <a:bodyPr vert="horz" wrap="square" lIns="0" tIns="12700" rIns="0" bIns="0" rtlCol="0">
              <a:spAutoFit/>
            </a:bodyPr>
            <a:lstStyle/>
            <a:p>
              <a:pPr marL="12700">
                <a:lnSpc>
                  <a:spcPct val="100000"/>
                </a:lnSpc>
                <a:spcBef>
                  <a:spcPts val="100"/>
                </a:spcBef>
              </a:pPr>
              <a:r>
                <a:rPr lang="en-GB" sz="600" spc="-25" noProof="0" dirty="0">
                  <a:solidFill>
                    <a:srgbClr val="666666"/>
                  </a:solidFill>
                  <a:latin typeface="Arial"/>
                  <a:cs typeface="Arial"/>
                </a:rPr>
                <a:t>50</a:t>
              </a:r>
              <a:endParaRPr lang="en-GB" sz="600" noProof="0" dirty="0">
                <a:latin typeface="Arial"/>
                <a:cs typeface="Arial"/>
              </a:endParaRPr>
            </a:p>
          </p:txBody>
        </p:sp>
        <p:sp>
          <p:nvSpPr>
            <p:cNvPr id="73" name="object 68">
              <a:extLst>
                <a:ext uri="{FF2B5EF4-FFF2-40B4-BE49-F238E27FC236}">
                  <a16:creationId xmlns:a16="http://schemas.microsoft.com/office/drawing/2014/main" id="{4962C468-9F93-5F3F-8276-C65D8D7716A8}"/>
                </a:ext>
              </a:extLst>
            </p:cNvPr>
            <p:cNvSpPr txBox="1"/>
            <p:nvPr/>
          </p:nvSpPr>
          <p:spPr>
            <a:xfrm>
              <a:off x="3942083" y="4290232"/>
              <a:ext cx="110489" cy="116839"/>
            </a:xfrm>
            <a:prstGeom prst="rect">
              <a:avLst/>
            </a:prstGeom>
          </p:spPr>
          <p:txBody>
            <a:bodyPr vert="horz" wrap="square" lIns="0" tIns="12700" rIns="0" bIns="0" rtlCol="0">
              <a:spAutoFit/>
            </a:bodyPr>
            <a:lstStyle/>
            <a:p>
              <a:pPr marL="12700">
                <a:lnSpc>
                  <a:spcPct val="100000"/>
                </a:lnSpc>
                <a:spcBef>
                  <a:spcPts val="100"/>
                </a:spcBef>
              </a:pPr>
              <a:r>
                <a:rPr lang="en-GB" sz="600" spc="-25" noProof="0" dirty="0">
                  <a:solidFill>
                    <a:srgbClr val="666666"/>
                  </a:solidFill>
                  <a:latin typeface="Arial"/>
                  <a:cs typeface="Arial"/>
                </a:rPr>
                <a:t>60</a:t>
              </a:r>
              <a:endParaRPr lang="en-GB" sz="600" noProof="0" dirty="0">
                <a:latin typeface="Arial"/>
                <a:cs typeface="Arial"/>
              </a:endParaRPr>
            </a:p>
          </p:txBody>
        </p:sp>
        <p:sp>
          <p:nvSpPr>
            <p:cNvPr id="74" name="object 69">
              <a:extLst>
                <a:ext uri="{FF2B5EF4-FFF2-40B4-BE49-F238E27FC236}">
                  <a16:creationId xmlns:a16="http://schemas.microsoft.com/office/drawing/2014/main" id="{26222C73-FC0E-F28A-1B2E-F1A9F1145F8C}"/>
                </a:ext>
              </a:extLst>
            </p:cNvPr>
            <p:cNvSpPr txBox="1"/>
            <p:nvPr/>
          </p:nvSpPr>
          <p:spPr>
            <a:xfrm>
              <a:off x="4512766" y="4290232"/>
              <a:ext cx="110489" cy="116839"/>
            </a:xfrm>
            <a:prstGeom prst="rect">
              <a:avLst/>
            </a:prstGeom>
          </p:spPr>
          <p:txBody>
            <a:bodyPr vert="horz" wrap="square" lIns="0" tIns="12700" rIns="0" bIns="0" rtlCol="0">
              <a:spAutoFit/>
            </a:bodyPr>
            <a:lstStyle/>
            <a:p>
              <a:pPr marL="12700">
                <a:lnSpc>
                  <a:spcPct val="100000"/>
                </a:lnSpc>
                <a:spcBef>
                  <a:spcPts val="100"/>
                </a:spcBef>
              </a:pPr>
              <a:r>
                <a:rPr lang="en-GB" sz="600" spc="-25" noProof="0" dirty="0">
                  <a:solidFill>
                    <a:srgbClr val="666666"/>
                  </a:solidFill>
                  <a:latin typeface="Arial"/>
                  <a:cs typeface="Arial"/>
                </a:rPr>
                <a:t>70</a:t>
              </a:r>
              <a:endParaRPr lang="en-GB" sz="600" noProof="0" dirty="0">
                <a:latin typeface="Arial"/>
                <a:cs typeface="Arial"/>
              </a:endParaRPr>
            </a:p>
          </p:txBody>
        </p:sp>
        <p:sp>
          <p:nvSpPr>
            <p:cNvPr id="75" name="object 70">
              <a:extLst>
                <a:ext uri="{FF2B5EF4-FFF2-40B4-BE49-F238E27FC236}">
                  <a16:creationId xmlns:a16="http://schemas.microsoft.com/office/drawing/2014/main" id="{0A513B07-4CFA-67CE-2954-51828955CFA9}"/>
                </a:ext>
              </a:extLst>
            </p:cNvPr>
            <p:cNvSpPr txBox="1"/>
            <p:nvPr/>
          </p:nvSpPr>
          <p:spPr>
            <a:xfrm>
              <a:off x="5083448" y="4290232"/>
              <a:ext cx="110489" cy="116839"/>
            </a:xfrm>
            <a:prstGeom prst="rect">
              <a:avLst/>
            </a:prstGeom>
          </p:spPr>
          <p:txBody>
            <a:bodyPr vert="horz" wrap="square" lIns="0" tIns="12700" rIns="0" bIns="0" rtlCol="0">
              <a:spAutoFit/>
            </a:bodyPr>
            <a:lstStyle/>
            <a:p>
              <a:pPr marL="12700">
                <a:lnSpc>
                  <a:spcPct val="100000"/>
                </a:lnSpc>
                <a:spcBef>
                  <a:spcPts val="100"/>
                </a:spcBef>
              </a:pPr>
              <a:r>
                <a:rPr lang="en-GB" sz="600" spc="-25" noProof="0" dirty="0">
                  <a:solidFill>
                    <a:srgbClr val="666666"/>
                  </a:solidFill>
                  <a:latin typeface="Arial"/>
                  <a:cs typeface="Arial"/>
                </a:rPr>
                <a:t>80</a:t>
              </a:r>
              <a:endParaRPr lang="en-GB" sz="600" noProof="0" dirty="0">
                <a:latin typeface="Arial"/>
                <a:cs typeface="Arial"/>
              </a:endParaRPr>
            </a:p>
          </p:txBody>
        </p:sp>
        <p:sp>
          <p:nvSpPr>
            <p:cNvPr id="76" name="object 71">
              <a:extLst>
                <a:ext uri="{FF2B5EF4-FFF2-40B4-BE49-F238E27FC236}">
                  <a16:creationId xmlns:a16="http://schemas.microsoft.com/office/drawing/2014/main" id="{04ED06C0-F469-8ACF-BB6C-ACAE3BE215B8}"/>
                </a:ext>
              </a:extLst>
            </p:cNvPr>
            <p:cNvSpPr txBox="1"/>
            <p:nvPr/>
          </p:nvSpPr>
          <p:spPr>
            <a:xfrm>
              <a:off x="5654130" y="4290232"/>
              <a:ext cx="110489" cy="116839"/>
            </a:xfrm>
            <a:prstGeom prst="rect">
              <a:avLst/>
            </a:prstGeom>
          </p:spPr>
          <p:txBody>
            <a:bodyPr vert="horz" wrap="square" lIns="0" tIns="12700" rIns="0" bIns="0" rtlCol="0">
              <a:spAutoFit/>
            </a:bodyPr>
            <a:lstStyle/>
            <a:p>
              <a:pPr marL="12700">
                <a:lnSpc>
                  <a:spcPct val="100000"/>
                </a:lnSpc>
                <a:spcBef>
                  <a:spcPts val="100"/>
                </a:spcBef>
              </a:pPr>
              <a:r>
                <a:rPr lang="en-GB" sz="600" spc="-25" noProof="0" dirty="0">
                  <a:solidFill>
                    <a:srgbClr val="666666"/>
                  </a:solidFill>
                  <a:latin typeface="Arial"/>
                  <a:cs typeface="Arial"/>
                </a:rPr>
                <a:t>90</a:t>
              </a:r>
              <a:endParaRPr lang="en-GB" sz="600" noProof="0" dirty="0">
                <a:latin typeface="Arial"/>
                <a:cs typeface="Arial"/>
              </a:endParaRPr>
            </a:p>
          </p:txBody>
        </p:sp>
        <p:sp>
          <p:nvSpPr>
            <p:cNvPr id="77" name="object 72">
              <a:extLst>
                <a:ext uri="{FF2B5EF4-FFF2-40B4-BE49-F238E27FC236}">
                  <a16:creationId xmlns:a16="http://schemas.microsoft.com/office/drawing/2014/main" id="{B911F623-9BD9-1778-F8EC-AE31407F2B01}"/>
                </a:ext>
              </a:extLst>
            </p:cNvPr>
            <p:cNvSpPr txBox="1"/>
            <p:nvPr/>
          </p:nvSpPr>
          <p:spPr>
            <a:xfrm>
              <a:off x="6181793" y="4290232"/>
              <a:ext cx="153035" cy="116839"/>
            </a:xfrm>
            <a:prstGeom prst="rect">
              <a:avLst/>
            </a:prstGeom>
          </p:spPr>
          <p:txBody>
            <a:bodyPr vert="horz" wrap="square" lIns="0" tIns="12700" rIns="0" bIns="0" rtlCol="0">
              <a:spAutoFit/>
            </a:bodyPr>
            <a:lstStyle/>
            <a:p>
              <a:pPr marL="12700">
                <a:lnSpc>
                  <a:spcPct val="100000"/>
                </a:lnSpc>
                <a:spcBef>
                  <a:spcPts val="100"/>
                </a:spcBef>
              </a:pPr>
              <a:r>
                <a:rPr lang="en-GB" sz="600" spc="-25" noProof="0" dirty="0">
                  <a:solidFill>
                    <a:srgbClr val="666666"/>
                  </a:solidFill>
                  <a:latin typeface="Arial"/>
                  <a:cs typeface="Arial"/>
                </a:rPr>
                <a:t>100</a:t>
              </a:r>
              <a:endParaRPr lang="en-GB" sz="600" noProof="0" dirty="0">
                <a:latin typeface="Arial"/>
                <a:cs typeface="Arial"/>
              </a:endParaRPr>
            </a:p>
          </p:txBody>
        </p:sp>
        <p:sp>
          <p:nvSpPr>
            <p:cNvPr id="78" name="object 73">
              <a:extLst>
                <a:ext uri="{FF2B5EF4-FFF2-40B4-BE49-F238E27FC236}">
                  <a16:creationId xmlns:a16="http://schemas.microsoft.com/office/drawing/2014/main" id="{BB50D99F-CD72-EA3F-7E37-DA3AAF2C7031}"/>
                </a:ext>
              </a:extLst>
            </p:cNvPr>
            <p:cNvSpPr txBox="1"/>
            <p:nvPr/>
          </p:nvSpPr>
          <p:spPr>
            <a:xfrm>
              <a:off x="281052" y="2689169"/>
              <a:ext cx="220345" cy="116839"/>
            </a:xfrm>
            <a:prstGeom prst="rect">
              <a:avLst/>
            </a:prstGeom>
          </p:spPr>
          <p:txBody>
            <a:bodyPr vert="horz" wrap="square" lIns="0" tIns="12700" rIns="0" bIns="0" rtlCol="0">
              <a:spAutoFit/>
            </a:bodyPr>
            <a:lstStyle/>
            <a:p>
              <a:pPr marL="12700">
                <a:lnSpc>
                  <a:spcPct val="100000"/>
                </a:lnSpc>
                <a:spcBef>
                  <a:spcPts val="100"/>
                </a:spcBef>
              </a:pPr>
              <a:r>
                <a:rPr lang="en-GB" sz="600" spc="-10" noProof="0" dirty="0">
                  <a:solidFill>
                    <a:srgbClr val="666666"/>
                  </a:solidFill>
                  <a:latin typeface="Arial"/>
                  <a:cs typeface="Arial"/>
                </a:rPr>
                <a:t>10-</a:t>
              </a:r>
              <a:r>
                <a:rPr lang="en-GB" sz="600" spc="-25" noProof="0" dirty="0">
                  <a:solidFill>
                    <a:srgbClr val="666666"/>
                  </a:solidFill>
                  <a:latin typeface="Arial"/>
                  <a:cs typeface="Arial"/>
                </a:rPr>
                <a:t>49</a:t>
              </a:r>
              <a:endParaRPr lang="en-GB" sz="600" noProof="0" dirty="0">
                <a:latin typeface="Arial"/>
                <a:cs typeface="Arial"/>
              </a:endParaRPr>
            </a:p>
          </p:txBody>
        </p:sp>
        <p:sp>
          <p:nvSpPr>
            <p:cNvPr id="79" name="object 74">
              <a:extLst>
                <a:ext uri="{FF2B5EF4-FFF2-40B4-BE49-F238E27FC236}">
                  <a16:creationId xmlns:a16="http://schemas.microsoft.com/office/drawing/2014/main" id="{673BB96A-9077-068B-C119-0C7BCF59ED31}"/>
                </a:ext>
              </a:extLst>
            </p:cNvPr>
            <p:cNvSpPr txBox="1"/>
            <p:nvPr/>
          </p:nvSpPr>
          <p:spPr>
            <a:xfrm>
              <a:off x="238673" y="3274362"/>
              <a:ext cx="262890" cy="116839"/>
            </a:xfrm>
            <a:prstGeom prst="rect">
              <a:avLst/>
            </a:prstGeom>
          </p:spPr>
          <p:txBody>
            <a:bodyPr vert="horz" wrap="square" lIns="0" tIns="12700" rIns="0" bIns="0" rtlCol="0">
              <a:spAutoFit/>
            </a:bodyPr>
            <a:lstStyle/>
            <a:p>
              <a:pPr marL="12700">
                <a:lnSpc>
                  <a:spcPct val="100000"/>
                </a:lnSpc>
                <a:spcBef>
                  <a:spcPts val="100"/>
                </a:spcBef>
              </a:pPr>
              <a:r>
                <a:rPr lang="en-GB" sz="600" spc="-20" noProof="0" dirty="0">
                  <a:solidFill>
                    <a:srgbClr val="666666"/>
                  </a:solidFill>
                  <a:latin typeface="Arial"/>
                  <a:cs typeface="Arial"/>
                </a:rPr>
                <a:t>50-</a:t>
              </a:r>
              <a:r>
                <a:rPr lang="en-GB" sz="600" spc="-25" noProof="0" dirty="0">
                  <a:solidFill>
                    <a:srgbClr val="666666"/>
                  </a:solidFill>
                  <a:latin typeface="Arial"/>
                  <a:cs typeface="Arial"/>
                </a:rPr>
                <a:t>249</a:t>
              </a:r>
              <a:endParaRPr lang="en-GB" sz="600" noProof="0" dirty="0">
                <a:latin typeface="Arial"/>
                <a:cs typeface="Arial"/>
              </a:endParaRPr>
            </a:p>
          </p:txBody>
        </p:sp>
        <p:sp>
          <p:nvSpPr>
            <p:cNvPr id="80" name="object 75">
              <a:extLst>
                <a:ext uri="{FF2B5EF4-FFF2-40B4-BE49-F238E27FC236}">
                  <a16:creationId xmlns:a16="http://schemas.microsoft.com/office/drawing/2014/main" id="{527D83B8-F611-3568-D89E-AFC084076988}"/>
                </a:ext>
              </a:extLst>
            </p:cNvPr>
            <p:cNvSpPr txBox="1"/>
            <p:nvPr/>
          </p:nvSpPr>
          <p:spPr>
            <a:xfrm>
              <a:off x="304305" y="3859555"/>
              <a:ext cx="197485" cy="116839"/>
            </a:xfrm>
            <a:prstGeom prst="rect">
              <a:avLst/>
            </a:prstGeom>
          </p:spPr>
          <p:txBody>
            <a:bodyPr vert="horz" wrap="square" lIns="0" tIns="12700" rIns="0" bIns="0" rtlCol="0">
              <a:spAutoFit/>
            </a:bodyPr>
            <a:lstStyle/>
            <a:p>
              <a:pPr marL="12700">
                <a:lnSpc>
                  <a:spcPct val="100000"/>
                </a:lnSpc>
                <a:spcBef>
                  <a:spcPts val="100"/>
                </a:spcBef>
              </a:pPr>
              <a:r>
                <a:rPr lang="en-GB" sz="600" spc="-20" noProof="0" dirty="0">
                  <a:solidFill>
                    <a:srgbClr val="666666"/>
                  </a:solidFill>
                  <a:latin typeface="Arial"/>
                  <a:cs typeface="Arial"/>
                </a:rPr>
                <a:t>250+</a:t>
              </a:r>
              <a:endParaRPr lang="en-GB" sz="600" noProof="0" dirty="0">
                <a:latin typeface="Arial"/>
                <a:cs typeface="Arial"/>
              </a:endParaRPr>
            </a:p>
          </p:txBody>
        </p:sp>
        <p:sp>
          <p:nvSpPr>
            <p:cNvPr id="81" name="object 76">
              <a:extLst>
                <a:ext uri="{FF2B5EF4-FFF2-40B4-BE49-F238E27FC236}">
                  <a16:creationId xmlns:a16="http://schemas.microsoft.com/office/drawing/2014/main" id="{4ED61243-680A-C3E2-5636-7F5673BF1E55}"/>
                </a:ext>
              </a:extLst>
            </p:cNvPr>
            <p:cNvSpPr txBox="1"/>
            <p:nvPr/>
          </p:nvSpPr>
          <p:spPr>
            <a:xfrm>
              <a:off x="365809" y="2103976"/>
              <a:ext cx="135890" cy="116839"/>
            </a:xfrm>
            <a:prstGeom prst="rect">
              <a:avLst/>
            </a:prstGeom>
          </p:spPr>
          <p:txBody>
            <a:bodyPr vert="horz" wrap="square" lIns="0" tIns="12700" rIns="0" bIns="0" rtlCol="0">
              <a:spAutoFit/>
            </a:bodyPr>
            <a:lstStyle/>
            <a:p>
              <a:pPr marL="12700">
                <a:lnSpc>
                  <a:spcPct val="100000"/>
                </a:lnSpc>
                <a:spcBef>
                  <a:spcPts val="100"/>
                </a:spcBef>
              </a:pPr>
              <a:r>
                <a:rPr lang="en-GB" sz="600" spc="-10" noProof="0" dirty="0">
                  <a:solidFill>
                    <a:srgbClr val="666666"/>
                  </a:solidFill>
                  <a:latin typeface="Arial"/>
                  <a:cs typeface="Arial"/>
                </a:rPr>
                <a:t>5-</a:t>
              </a:r>
              <a:r>
                <a:rPr lang="en-GB" sz="600" spc="-50" noProof="0" dirty="0">
                  <a:solidFill>
                    <a:srgbClr val="666666"/>
                  </a:solidFill>
                  <a:latin typeface="Arial"/>
                  <a:cs typeface="Arial"/>
                </a:rPr>
                <a:t>9</a:t>
              </a:r>
              <a:endParaRPr lang="en-GB" sz="600" noProof="0" dirty="0">
                <a:latin typeface="Arial"/>
                <a:cs typeface="Arial"/>
              </a:endParaRPr>
            </a:p>
          </p:txBody>
        </p:sp>
      </p:grpSp>
      <p:sp>
        <p:nvSpPr>
          <p:cNvPr id="96" name="Titolo 1">
            <a:extLst>
              <a:ext uri="{FF2B5EF4-FFF2-40B4-BE49-F238E27FC236}">
                <a16:creationId xmlns:a16="http://schemas.microsoft.com/office/drawing/2014/main" id="{18A1834E-507B-80A9-FDD8-AC68862D479E}"/>
              </a:ext>
            </a:extLst>
          </p:cNvPr>
          <p:cNvSpPr txBox="1">
            <a:spLocks/>
          </p:cNvSpPr>
          <p:nvPr/>
        </p:nvSpPr>
        <p:spPr>
          <a:xfrm>
            <a:off x="450001" y="135000"/>
            <a:ext cx="8367931" cy="367200"/>
          </a:xfrm>
          <a:prstGeom prst="rect">
            <a:avLst/>
          </a:prstGeom>
        </p:spPr>
        <p:txBody>
          <a:bodyPr vert="horz" lIns="91440" tIns="45720" rIns="91440" bIns="45720" rtlCol="0" anchor="ctr">
            <a:noAutofit/>
          </a:bodyPr>
          <a:lstStyle>
            <a:lvl1pPr algn="l" defTabSz="342900" rtl="0" eaLnBrk="1" latinLnBrk="0" hangingPunct="1">
              <a:spcBef>
                <a:spcPct val="0"/>
              </a:spcBef>
              <a:buNone/>
              <a:defRPr sz="180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noProof="0" dirty="0"/>
              <a:t>Who</a:t>
            </a:r>
            <a:r>
              <a:rPr lang="en-GB" spc="-60" noProof="0" dirty="0"/>
              <a:t> </a:t>
            </a:r>
            <a:r>
              <a:rPr lang="en-GB" spc="-10" noProof="0" dirty="0"/>
              <a:t>knows</a:t>
            </a:r>
            <a:r>
              <a:rPr lang="en-GB" spc="-60" noProof="0" dirty="0"/>
              <a:t> </a:t>
            </a:r>
            <a:r>
              <a:rPr lang="en-GB" spc="-10" noProof="0" dirty="0"/>
              <a:t>best</a:t>
            </a:r>
            <a:r>
              <a:rPr lang="en-GB" spc="-60" noProof="0" dirty="0"/>
              <a:t> </a:t>
            </a:r>
            <a:r>
              <a:rPr lang="en-GB" noProof="0" dirty="0"/>
              <a:t>about</a:t>
            </a:r>
            <a:r>
              <a:rPr lang="en-GB" spc="-60" noProof="0" dirty="0"/>
              <a:t> </a:t>
            </a:r>
            <a:r>
              <a:rPr lang="en-GB" spc="-10" noProof="0" dirty="0"/>
              <a:t>health</a:t>
            </a:r>
            <a:r>
              <a:rPr lang="en-GB" spc="-60" noProof="0" dirty="0"/>
              <a:t> </a:t>
            </a:r>
            <a:r>
              <a:rPr lang="en-GB" noProof="0" dirty="0"/>
              <a:t>and</a:t>
            </a:r>
            <a:r>
              <a:rPr lang="en-GB" spc="-60" noProof="0" dirty="0"/>
              <a:t> </a:t>
            </a:r>
            <a:r>
              <a:rPr lang="en-GB" spc="-20" noProof="0" dirty="0"/>
              <a:t>safety</a:t>
            </a:r>
            <a:r>
              <a:rPr lang="en-GB" spc="-60" noProof="0" dirty="0"/>
              <a:t> </a:t>
            </a:r>
            <a:r>
              <a:rPr lang="en-GB" noProof="0" dirty="0"/>
              <a:t>in</a:t>
            </a:r>
            <a:r>
              <a:rPr lang="en-GB" spc="-60" noProof="0" dirty="0"/>
              <a:t> </a:t>
            </a:r>
            <a:r>
              <a:rPr lang="en-GB" spc="-10" noProof="0" dirty="0"/>
              <a:t>European</a:t>
            </a:r>
            <a:r>
              <a:rPr lang="en-GB" spc="-60" noProof="0" dirty="0"/>
              <a:t> </a:t>
            </a:r>
            <a:r>
              <a:rPr lang="en-GB" spc="-10" noProof="0" dirty="0"/>
              <a:t>workplaces? By size </a:t>
            </a:r>
          </a:p>
          <a:p>
            <a:r>
              <a:rPr lang="en-GB" sz="1600" spc="-25" dirty="0"/>
              <a:t>% share of</a:t>
            </a:r>
            <a:r>
              <a:rPr lang="en-GB" sz="1600" spc="-25" noProof="0" dirty="0"/>
              <a:t> workplaces, EU-27 (2024)</a:t>
            </a:r>
            <a:endParaRPr lang="en-GB" sz="1600" noProof="0" dirty="0"/>
          </a:p>
        </p:txBody>
      </p:sp>
      <p:grpSp>
        <p:nvGrpSpPr>
          <p:cNvPr id="108" name="Gruppo 107">
            <a:extLst>
              <a:ext uri="{FF2B5EF4-FFF2-40B4-BE49-F238E27FC236}">
                <a16:creationId xmlns:a16="http://schemas.microsoft.com/office/drawing/2014/main" id="{68AB4CE8-BB33-6B44-BFEF-3BA88219088B}"/>
              </a:ext>
            </a:extLst>
          </p:cNvPr>
          <p:cNvGrpSpPr/>
          <p:nvPr/>
        </p:nvGrpSpPr>
        <p:grpSpPr>
          <a:xfrm>
            <a:off x="7048944" y="1272360"/>
            <a:ext cx="1066277" cy="2833618"/>
            <a:chOff x="7048944" y="1344188"/>
            <a:chExt cx="1066277" cy="2833618"/>
          </a:xfrm>
        </p:grpSpPr>
        <p:grpSp>
          <p:nvGrpSpPr>
            <p:cNvPr id="100" name="Gruppo 99">
              <a:extLst>
                <a:ext uri="{FF2B5EF4-FFF2-40B4-BE49-F238E27FC236}">
                  <a16:creationId xmlns:a16="http://schemas.microsoft.com/office/drawing/2014/main" id="{F7D68002-0CFD-B0A0-0A1D-F09385F1BDFC}"/>
                </a:ext>
              </a:extLst>
            </p:cNvPr>
            <p:cNvGrpSpPr/>
            <p:nvPr/>
          </p:nvGrpSpPr>
          <p:grpSpPr>
            <a:xfrm>
              <a:off x="7048944" y="2091423"/>
              <a:ext cx="987537" cy="288000"/>
              <a:chOff x="7048944" y="2087325"/>
              <a:chExt cx="987537" cy="288000"/>
            </a:xfrm>
          </p:grpSpPr>
          <p:sp>
            <p:nvSpPr>
              <p:cNvPr id="83" name="object 78">
                <a:extLst>
                  <a:ext uri="{FF2B5EF4-FFF2-40B4-BE49-F238E27FC236}">
                    <a16:creationId xmlns:a16="http://schemas.microsoft.com/office/drawing/2014/main" id="{53314A8A-1477-0511-7BC4-F5CF451F19DF}"/>
                  </a:ext>
                </a:extLst>
              </p:cNvPr>
              <p:cNvSpPr txBox="1"/>
              <p:nvPr/>
            </p:nvSpPr>
            <p:spPr>
              <a:xfrm>
                <a:off x="7264956" y="2100335"/>
                <a:ext cx="771525" cy="238760"/>
              </a:xfrm>
              <a:prstGeom prst="rect">
                <a:avLst/>
              </a:prstGeom>
            </p:spPr>
            <p:txBody>
              <a:bodyPr vert="horz" wrap="square" lIns="0" tIns="12700" rIns="0" bIns="0" rtlCol="0">
                <a:spAutoFit/>
              </a:bodyPr>
              <a:lstStyle/>
              <a:p>
                <a:pPr marL="12700">
                  <a:lnSpc>
                    <a:spcPct val="100000"/>
                  </a:lnSpc>
                  <a:spcBef>
                    <a:spcPts val="100"/>
                  </a:spcBef>
                </a:pPr>
                <a:r>
                  <a:rPr lang="en-GB" sz="700" noProof="0" dirty="0">
                    <a:solidFill>
                      <a:srgbClr val="333333"/>
                    </a:solidFill>
                    <a:latin typeface="Arial"/>
                    <a:cs typeface="Arial"/>
                  </a:rPr>
                  <a:t>Manager </a:t>
                </a:r>
                <a:r>
                  <a:rPr lang="en-GB" sz="700" spc="-20" noProof="0" dirty="0">
                    <a:solidFill>
                      <a:srgbClr val="333333"/>
                    </a:solidFill>
                    <a:latin typeface="Arial"/>
                    <a:cs typeface="Arial"/>
                  </a:rPr>
                  <a:t>with</a:t>
                </a:r>
                <a:endParaRPr lang="en-GB" sz="700" noProof="0" dirty="0">
                  <a:latin typeface="Arial"/>
                  <a:cs typeface="Arial"/>
                </a:endParaRPr>
              </a:p>
              <a:p>
                <a:pPr marL="12700">
                  <a:lnSpc>
                    <a:spcPct val="100000"/>
                  </a:lnSpc>
                </a:pPr>
                <a:r>
                  <a:rPr lang="en-GB" sz="700" noProof="0" dirty="0">
                    <a:solidFill>
                      <a:srgbClr val="333333"/>
                    </a:solidFill>
                    <a:latin typeface="Arial"/>
                    <a:cs typeface="Arial"/>
                  </a:rPr>
                  <a:t>specific</a:t>
                </a:r>
                <a:r>
                  <a:rPr lang="en-GB" sz="700" spc="-15" noProof="0" dirty="0">
                    <a:solidFill>
                      <a:srgbClr val="333333"/>
                    </a:solidFill>
                    <a:latin typeface="Arial"/>
                    <a:cs typeface="Arial"/>
                  </a:rPr>
                  <a:t> </a:t>
                </a:r>
                <a:r>
                  <a:rPr lang="en-GB" sz="700" noProof="0" dirty="0">
                    <a:solidFill>
                      <a:srgbClr val="333333"/>
                    </a:solidFill>
                    <a:latin typeface="Arial"/>
                    <a:cs typeface="Arial"/>
                  </a:rPr>
                  <a:t>OSH</a:t>
                </a:r>
                <a:r>
                  <a:rPr lang="en-GB" sz="700" spc="-5" noProof="0" dirty="0">
                    <a:solidFill>
                      <a:srgbClr val="333333"/>
                    </a:solidFill>
                    <a:latin typeface="Arial"/>
                    <a:cs typeface="Arial"/>
                  </a:rPr>
                  <a:t> </a:t>
                </a:r>
                <a:r>
                  <a:rPr lang="en-GB" sz="700" spc="-10" noProof="0" dirty="0">
                    <a:solidFill>
                      <a:srgbClr val="333333"/>
                    </a:solidFill>
                    <a:latin typeface="Arial"/>
                    <a:cs typeface="Arial"/>
                  </a:rPr>
                  <a:t>tasks</a:t>
                </a:r>
                <a:endParaRPr lang="en-GB" sz="700" noProof="0" dirty="0">
                  <a:latin typeface="Arial"/>
                  <a:cs typeface="Arial"/>
                </a:endParaRPr>
              </a:p>
            </p:txBody>
          </p:sp>
          <p:sp>
            <p:nvSpPr>
              <p:cNvPr id="84" name="object 79">
                <a:extLst>
                  <a:ext uri="{FF2B5EF4-FFF2-40B4-BE49-F238E27FC236}">
                    <a16:creationId xmlns:a16="http://schemas.microsoft.com/office/drawing/2014/main" id="{AE4FF0DC-3B17-84CC-4365-3FA5E12EE1CF}"/>
                  </a:ext>
                </a:extLst>
              </p:cNvPr>
              <p:cNvSpPr/>
              <p:nvPr/>
            </p:nvSpPr>
            <p:spPr>
              <a:xfrm>
                <a:off x="7048944" y="2087325"/>
                <a:ext cx="191135" cy="288000"/>
              </a:xfrm>
              <a:custGeom>
                <a:avLst/>
                <a:gdLst/>
                <a:ahLst/>
                <a:cxnLst/>
                <a:rect l="l" t="t" r="r" b="b"/>
                <a:pathLst>
                  <a:path w="191134" h="190500">
                    <a:moveTo>
                      <a:pt x="190601" y="0"/>
                    </a:moveTo>
                    <a:lnTo>
                      <a:pt x="0" y="0"/>
                    </a:lnTo>
                    <a:lnTo>
                      <a:pt x="0" y="190500"/>
                    </a:lnTo>
                    <a:lnTo>
                      <a:pt x="190601" y="190500"/>
                    </a:lnTo>
                    <a:lnTo>
                      <a:pt x="190601" y="0"/>
                    </a:lnTo>
                    <a:close/>
                  </a:path>
                </a:pathLst>
              </a:custGeom>
              <a:pattFill prst="pct80">
                <a:fgClr>
                  <a:srgbClr val="C7E2E3"/>
                </a:fgClr>
                <a:bgClr>
                  <a:srgbClr val="00696C"/>
                </a:bgClr>
              </a:pattFill>
            </p:spPr>
            <p:txBody>
              <a:bodyPr wrap="square" lIns="0" tIns="0" rIns="0" bIns="0" rtlCol="0"/>
              <a:lstStyle/>
              <a:p>
                <a:endParaRPr lang="en-GB" noProof="0" dirty="0"/>
              </a:p>
            </p:txBody>
          </p:sp>
        </p:grpSp>
        <p:grpSp>
          <p:nvGrpSpPr>
            <p:cNvPr id="105" name="Gruppo 104">
              <a:extLst>
                <a:ext uri="{FF2B5EF4-FFF2-40B4-BE49-F238E27FC236}">
                  <a16:creationId xmlns:a16="http://schemas.microsoft.com/office/drawing/2014/main" id="{20D8EB81-DD43-80DE-ACC9-84E29CCF0B68}"/>
                </a:ext>
              </a:extLst>
            </p:cNvPr>
            <p:cNvGrpSpPr/>
            <p:nvPr/>
          </p:nvGrpSpPr>
          <p:grpSpPr>
            <a:xfrm>
              <a:off x="7048944" y="3530131"/>
              <a:ext cx="784945" cy="288000"/>
              <a:chOff x="7048969" y="3517611"/>
              <a:chExt cx="784945" cy="288000"/>
            </a:xfrm>
          </p:grpSpPr>
          <p:sp>
            <p:nvSpPr>
              <p:cNvPr id="85" name="object 80">
                <a:extLst>
                  <a:ext uri="{FF2B5EF4-FFF2-40B4-BE49-F238E27FC236}">
                    <a16:creationId xmlns:a16="http://schemas.microsoft.com/office/drawing/2014/main" id="{9D9AFAD4-5AB2-B995-61DD-DF08E15FE06B}"/>
                  </a:ext>
                </a:extLst>
              </p:cNvPr>
              <p:cNvSpPr txBox="1"/>
              <p:nvPr/>
            </p:nvSpPr>
            <p:spPr>
              <a:xfrm>
                <a:off x="7264954" y="3542231"/>
                <a:ext cx="568960" cy="238760"/>
              </a:xfrm>
              <a:prstGeom prst="rect">
                <a:avLst/>
              </a:prstGeom>
            </p:spPr>
            <p:txBody>
              <a:bodyPr vert="horz" wrap="square" lIns="0" tIns="12700" rIns="0" bIns="0" rtlCol="0">
                <a:spAutoFit/>
              </a:bodyPr>
              <a:lstStyle/>
              <a:p>
                <a:pPr marL="12700" marR="5080">
                  <a:lnSpc>
                    <a:spcPct val="100000"/>
                  </a:lnSpc>
                  <a:spcBef>
                    <a:spcPts val="100"/>
                  </a:spcBef>
                </a:pPr>
                <a:r>
                  <a:rPr lang="en-GB" sz="700" noProof="0" dirty="0">
                    <a:solidFill>
                      <a:srgbClr val="333333"/>
                    </a:solidFill>
                    <a:latin typeface="Arial"/>
                    <a:cs typeface="Arial"/>
                  </a:rPr>
                  <a:t>External</a:t>
                </a:r>
                <a:r>
                  <a:rPr lang="en-GB" sz="700" spc="-35" noProof="0" dirty="0">
                    <a:solidFill>
                      <a:srgbClr val="333333"/>
                    </a:solidFill>
                    <a:latin typeface="Arial"/>
                    <a:cs typeface="Arial"/>
                  </a:rPr>
                  <a:t> </a:t>
                </a:r>
                <a:r>
                  <a:rPr lang="en-GB" sz="700" spc="-25" noProof="0" dirty="0">
                    <a:solidFill>
                      <a:srgbClr val="333333"/>
                    </a:solidFill>
                    <a:latin typeface="Arial"/>
                    <a:cs typeface="Arial"/>
                  </a:rPr>
                  <a:t>OSH</a:t>
                </a:r>
                <a:r>
                  <a:rPr lang="en-GB" sz="700" spc="500" noProof="0" dirty="0">
                    <a:solidFill>
                      <a:srgbClr val="333333"/>
                    </a:solidFill>
                    <a:latin typeface="Arial"/>
                    <a:cs typeface="Arial"/>
                  </a:rPr>
                  <a:t> </a:t>
                </a:r>
                <a:r>
                  <a:rPr lang="en-GB" sz="700" spc="-10" noProof="0" dirty="0">
                    <a:solidFill>
                      <a:srgbClr val="333333"/>
                    </a:solidFill>
                    <a:latin typeface="Arial"/>
                    <a:cs typeface="Arial"/>
                  </a:rPr>
                  <a:t>consultant</a:t>
                </a:r>
                <a:endParaRPr lang="en-GB" sz="700" noProof="0" dirty="0">
                  <a:latin typeface="Arial"/>
                  <a:cs typeface="Arial"/>
                </a:endParaRPr>
              </a:p>
            </p:txBody>
          </p:sp>
          <p:sp>
            <p:nvSpPr>
              <p:cNvPr id="86" name="object 81">
                <a:extLst>
                  <a:ext uri="{FF2B5EF4-FFF2-40B4-BE49-F238E27FC236}">
                    <a16:creationId xmlns:a16="http://schemas.microsoft.com/office/drawing/2014/main" id="{E244CAD8-7C7D-A97A-6EC6-026371EAF318}"/>
                  </a:ext>
                </a:extLst>
              </p:cNvPr>
              <p:cNvSpPr/>
              <p:nvPr/>
            </p:nvSpPr>
            <p:spPr>
              <a:xfrm>
                <a:off x="7048969" y="3517611"/>
                <a:ext cx="191135" cy="288000"/>
              </a:xfrm>
              <a:custGeom>
                <a:avLst/>
                <a:gdLst/>
                <a:ahLst/>
                <a:cxnLst/>
                <a:rect l="l" t="t" r="r" b="b"/>
                <a:pathLst>
                  <a:path w="191134" h="190500">
                    <a:moveTo>
                      <a:pt x="190576" y="0"/>
                    </a:moveTo>
                    <a:lnTo>
                      <a:pt x="0" y="0"/>
                    </a:lnTo>
                    <a:lnTo>
                      <a:pt x="0" y="190499"/>
                    </a:lnTo>
                    <a:lnTo>
                      <a:pt x="190576" y="190499"/>
                    </a:lnTo>
                    <a:lnTo>
                      <a:pt x="190576" y="0"/>
                    </a:lnTo>
                    <a:close/>
                  </a:path>
                </a:pathLst>
              </a:custGeom>
              <a:solidFill>
                <a:srgbClr val="FBDB99"/>
              </a:solidFill>
            </p:spPr>
            <p:txBody>
              <a:bodyPr wrap="square" lIns="0" tIns="0" rIns="0" bIns="0" rtlCol="0"/>
              <a:lstStyle/>
              <a:p>
                <a:endParaRPr lang="en-GB" noProof="0" dirty="0"/>
              </a:p>
            </p:txBody>
          </p:sp>
        </p:grpSp>
        <p:grpSp>
          <p:nvGrpSpPr>
            <p:cNvPr id="106" name="Gruppo 105">
              <a:extLst>
                <a:ext uri="{FF2B5EF4-FFF2-40B4-BE49-F238E27FC236}">
                  <a16:creationId xmlns:a16="http://schemas.microsoft.com/office/drawing/2014/main" id="{AFBCE130-F2A7-8FB9-693E-9902C992167A}"/>
                </a:ext>
              </a:extLst>
            </p:cNvPr>
            <p:cNvGrpSpPr/>
            <p:nvPr/>
          </p:nvGrpSpPr>
          <p:grpSpPr>
            <a:xfrm>
              <a:off x="7048944" y="3889806"/>
              <a:ext cx="666839" cy="288000"/>
              <a:chOff x="7048969" y="3889806"/>
              <a:chExt cx="666839" cy="288000"/>
            </a:xfrm>
          </p:grpSpPr>
          <p:sp>
            <p:nvSpPr>
              <p:cNvPr id="87" name="object 82">
                <a:extLst>
                  <a:ext uri="{FF2B5EF4-FFF2-40B4-BE49-F238E27FC236}">
                    <a16:creationId xmlns:a16="http://schemas.microsoft.com/office/drawing/2014/main" id="{F752ED40-2400-D67E-E523-443D606991CD}"/>
                  </a:ext>
                </a:extLst>
              </p:cNvPr>
              <p:cNvSpPr txBox="1"/>
              <p:nvPr/>
            </p:nvSpPr>
            <p:spPr>
              <a:xfrm>
                <a:off x="7264958" y="3953400"/>
                <a:ext cx="450850" cy="132080"/>
              </a:xfrm>
              <a:prstGeom prst="rect">
                <a:avLst/>
              </a:prstGeom>
            </p:spPr>
            <p:txBody>
              <a:bodyPr vert="horz" wrap="square" lIns="0" tIns="12700" rIns="0" bIns="0" rtlCol="0">
                <a:spAutoFit/>
              </a:bodyPr>
              <a:lstStyle/>
              <a:p>
                <a:pPr marL="12700">
                  <a:lnSpc>
                    <a:spcPct val="100000"/>
                  </a:lnSpc>
                  <a:spcBef>
                    <a:spcPts val="100"/>
                  </a:spcBef>
                </a:pPr>
                <a:r>
                  <a:rPr lang="en-GB" sz="700" noProof="0" dirty="0">
                    <a:solidFill>
                      <a:srgbClr val="333333"/>
                    </a:solidFill>
                    <a:latin typeface="Arial"/>
                    <a:cs typeface="Arial"/>
                  </a:rPr>
                  <a:t>No</a:t>
                </a:r>
                <a:r>
                  <a:rPr lang="en-GB" sz="700" spc="-5" noProof="0" dirty="0">
                    <a:solidFill>
                      <a:srgbClr val="333333"/>
                    </a:solidFill>
                    <a:latin typeface="Arial"/>
                    <a:cs typeface="Arial"/>
                  </a:rPr>
                  <a:t> </a:t>
                </a:r>
                <a:r>
                  <a:rPr lang="en-GB" sz="700" spc="-10" noProof="0" dirty="0">
                    <a:solidFill>
                      <a:srgbClr val="333333"/>
                    </a:solidFill>
                    <a:latin typeface="Arial"/>
                    <a:cs typeface="Arial"/>
                  </a:rPr>
                  <a:t>answer</a:t>
                </a:r>
                <a:endParaRPr lang="en-GB" sz="700" noProof="0" dirty="0">
                  <a:latin typeface="Arial"/>
                  <a:cs typeface="Arial"/>
                </a:endParaRPr>
              </a:p>
            </p:txBody>
          </p:sp>
          <p:sp>
            <p:nvSpPr>
              <p:cNvPr id="88" name="object 83">
                <a:extLst>
                  <a:ext uri="{FF2B5EF4-FFF2-40B4-BE49-F238E27FC236}">
                    <a16:creationId xmlns:a16="http://schemas.microsoft.com/office/drawing/2014/main" id="{94E38146-9790-8007-B8B5-125685F803C3}"/>
                  </a:ext>
                </a:extLst>
              </p:cNvPr>
              <p:cNvSpPr/>
              <p:nvPr/>
            </p:nvSpPr>
            <p:spPr>
              <a:xfrm>
                <a:off x="7048969" y="3889806"/>
                <a:ext cx="191135" cy="288000"/>
              </a:xfrm>
              <a:custGeom>
                <a:avLst/>
                <a:gdLst/>
                <a:ahLst/>
                <a:cxnLst/>
                <a:rect l="l" t="t" r="r" b="b"/>
                <a:pathLst>
                  <a:path w="191134" h="190500">
                    <a:moveTo>
                      <a:pt x="190576" y="0"/>
                    </a:moveTo>
                    <a:lnTo>
                      <a:pt x="0" y="0"/>
                    </a:lnTo>
                    <a:lnTo>
                      <a:pt x="0" y="190500"/>
                    </a:lnTo>
                    <a:lnTo>
                      <a:pt x="190576" y="190500"/>
                    </a:lnTo>
                    <a:lnTo>
                      <a:pt x="190576" y="0"/>
                    </a:lnTo>
                    <a:close/>
                  </a:path>
                </a:pathLst>
              </a:custGeom>
              <a:pattFill prst="lgConfetti">
                <a:fgClr>
                  <a:srgbClr val="003399"/>
                </a:fgClr>
                <a:bgClr>
                  <a:schemeClr val="bg1"/>
                </a:bgClr>
              </a:pattFill>
            </p:spPr>
            <p:txBody>
              <a:bodyPr wrap="square" lIns="0" tIns="0" rIns="0" bIns="0" rtlCol="0"/>
              <a:lstStyle/>
              <a:p>
                <a:endParaRPr lang="en-GB" noProof="0" dirty="0"/>
              </a:p>
            </p:txBody>
          </p:sp>
        </p:grpSp>
        <p:grpSp>
          <p:nvGrpSpPr>
            <p:cNvPr id="102" name="Gruppo 101">
              <a:extLst>
                <a:ext uri="{FF2B5EF4-FFF2-40B4-BE49-F238E27FC236}">
                  <a16:creationId xmlns:a16="http://schemas.microsoft.com/office/drawing/2014/main" id="{AC84FA9E-B1DE-1169-68FD-96A566A9523A}"/>
                </a:ext>
              </a:extLst>
            </p:cNvPr>
            <p:cNvGrpSpPr/>
            <p:nvPr/>
          </p:nvGrpSpPr>
          <p:grpSpPr>
            <a:xfrm>
              <a:off x="7048944" y="1344188"/>
              <a:ext cx="987537" cy="335989"/>
              <a:chOff x="7048944" y="1344188"/>
              <a:chExt cx="987537" cy="335989"/>
            </a:xfrm>
          </p:grpSpPr>
          <p:sp>
            <p:nvSpPr>
              <p:cNvPr id="93" name="object 88">
                <a:extLst>
                  <a:ext uri="{FF2B5EF4-FFF2-40B4-BE49-F238E27FC236}">
                    <a16:creationId xmlns:a16="http://schemas.microsoft.com/office/drawing/2014/main" id="{DF19FDCB-F52B-5595-7CBC-FE96BF2E954B}"/>
                  </a:ext>
                </a:extLst>
              </p:cNvPr>
              <p:cNvSpPr txBox="1"/>
              <p:nvPr/>
            </p:nvSpPr>
            <p:spPr>
              <a:xfrm>
                <a:off x="7264956" y="1344188"/>
                <a:ext cx="771525" cy="335989"/>
              </a:xfrm>
              <a:prstGeom prst="rect">
                <a:avLst/>
              </a:prstGeom>
            </p:spPr>
            <p:txBody>
              <a:bodyPr vert="horz" wrap="square" lIns="0" tIns="12700" rIns="0" bIns="0" rtlCol="0">
                <a:spAutoFit/>
              </a:bodyPr>
              <a:lstStyle/>
              <a:p>
                <a:pPr marL="12700" marR="19050">
                  <a:lnSpc>
                    <a:spcPct val="100000"/>
                  </a:lnSpc>
                  <a:spcBef>
                    <a:spcPts val="100"/>
                  </a:spcBef>
                </a:pPr>
                <a:r>
                  <a:rPr lang="en-GB" sz="700" noProof="0" dirty="0">
                    <a:solidFill>
                      <a:srgbClr val="333333"/>
                    </a:solidFill>
                    <a:latin typeface="Arial"/>
                    <a:cs typeface="Arial"/>
                  </a:rPr>
                  <a:t>Owner</a:t>
                </a:r>
                <a:r>
                  <a:rPr lang="en-GB" sz="700" spc="-10" noProof="0" dirty="0">
                    <a:solidFill>
                      <a:srgbClr val="333333"/>
                    </a:solidFill>
                    <a:latin typeface="Arial"/>
                    <a:cs typeface="Arial"/>
                  </a:rPr>
                  <a:t> </a:t>
                </a:r>
                <a:r>
                  <a:rPr lang="en-GB" sz="700" noProof="0" dirty="0">
                    <a:solidFill>
                      <a:srgbClr val="333333"/>
                    </a:solidFill>
                    <a:latin typeface="Arial"/>
                    <a:cs typeface="Arial"/>
                  </a:rPr>
                  <a:t>of</a:t>
                </a:r>
                <a:r>
                  <a:rPr lang="en-GB" sz="700" spc="-10" noProof="0" dirty="0">
                    <a:solidFill>
                      <a:srgbClr val="333333"/>
                    </a:solidFill>
                    <a:latin typeface="Arial"/>
                    <a:cs typeface="Arial"/>
                  </a:rPr>
                  <a:t> </a:t>
                </a:r>
                <a:r>
                  <a:rPr lang="en-GB" sz="700" noProof="0" dirty="0">
                    <a:solidFill>
                      <a:srgbClr val="333333"/>
                    </a:solidFill>
                    <a:latin typeface="Arial"/>
                    <a:cs typeface="Arial"/>
                  </a:rPr>
                  <a:t>a</a:t>
                </a:r>
                <a:r>
                  <a:rPr lang="en-GB" sz="700" spc="-10" noProof="0" dirty="0">
                    <a:solidFill>
                      <a:srgbClr val="333333"/>
                    </a:solidFill>
                    <a:latin typeface="Arial"/>
                    <a:cs typeface="Arial"/>
                  </a:rPr>
                  <a:t> firm,</a:t>
                </a:r>
                <a:r>
                  <a:rPr lang="en-GB" sz="700" spc="500" noProof="0" dirty="0">
                    <a:solidFill>
                      <a:srgbClr val="333333"/>
                    </a:solidFill>
                    <a:latin typeface="Arial"/>
                    <a:cs typeface="Arial"/>
                  </a:rPr>
                  <a:t> </a:t>
                </a:r>
                <a:r>
                  <a:rPr lang="en-GB" sz="700" noProof="0" dirty="0">
                    <a:solidFill>
                      <a:srgbClr val="333333"/>
                    </a:solidFill>
                    <a:latin typeface="Arial"/>
                    <a:cs typeface="Arial"/>
                  </a:rPr>
                  <a:t>managing</a:t>
                </a:r>
                <a:r>
                  <a:rPr lang="en-GB" sz="700" spc="-35" noProof="0" dirty="0">
                    <a:solidFill>
                      <a:srgbClr val="333333"/>
                    </a:solidFill>
                    <a:latin typeface="Arial"/>
                    <a:cs typeface="Arial"/>
                  </a:rPr>
                  <a:t> </a:t>
                </a:r>
                <a:r>
                  <a:rPr lang="en-GB" sz="700" spc="-10" noProof="0" dirty="0">
                    <a:solidFill>
                      <a:srgbClr val="333333"/>
                    </a:solidFill>
                    <a:latin typeface="Arial"/>
                    <a:cs typeface="Arial"/>
                  </a:rPr>
                  <a:t>director,</a:t>
                </a:r>
                <a:r>
                  <a:rPr lang="en-GB" sz="700" spc="500" noProof="0" dirty="0">
                    <a:solidFill>
                      <a:srgbClr val="333333"/>
                    </a:solidFill>
                    <a:latin typeface="Arial"/>
                    <a:cs typeface="Arial"/>
                  </a:rPr>
                  <a:t> </a:t>
                </a:r>
                <a:r>
                  <a:rPr lang="en-GB" sz="700" noProof="0" dirty="0">
                    <a:solidFill>
                      <a:srgbClr val="333333"/>
                    </a:solidFill>
                    <a:latin typeface="Arial"/>
                    <a:cs typeface="Arial"/>
                  </a:rPr>
                  <a:t>site</a:t>
                </a:r>
                <a:r>
                  <a:rPr lang="en-GB" sz="700" spc="-15" noProof="0" dirty="0">
                    <a:solidFill>
                      <a:srgbClr val="333333"/>
                    </a:solidFill>
                    <a:latin typeface="Arial"/>
                    <a:cs typeface="Arial"/>
                  </a:rPr>
                  <a:t> </a:t>
                </a:r>
                <a:r>
                  <a:rPr lang="en-GB" sz="700" spc="-10" noProof="0" dirty="0">
                    <a:solidFill>
                      <a:srgbClr val="333333"/>
                    </a:solidFill>
                    <a:latin typeface="Arial"/>
                    <a:cs typeface="Arial"/>
                  </a:rPr>
                  <a:t>manager</a:t>
                </a:r>
                <a:endParaRPr lang="en-GB" sz="700" noProof="0" dirty="0">
                  <a:latin typeface="Arial"/>
                  <a:cs typeface="Arial"/>
                </a:endParaRPr>
              </a:p>
            </p:txBody>
          </p:sp>
          <p:sp>
            <p:nvSpPr>
              <p:cNvPr id="94" name="object 89">
                <a:extLst>
                  <a:ext uri="{FF2B5EF4-FFF2-40B4-BE49-F238E27FC236}">
                    <a16:creationId xmlns:a16="http://schemas.microsoft.com/office/drawing/2014/main" id="{91731EC5-3FEB-06E9-05C0-4FF4D9B74BAF}"/>
                  </a:ext>
                </a:extLst>
              </p:cNvPr>
              <p:cNvSpPr/>
              <p:nvPr/>
            </p:nvSpPr>
            <p:spPr>
              <a:xfrm>
                <a:off x="7048944" y="1372069"/>
                <a:ext cx="191135" cy="288000"/>
              </a:xfrm>
              <a:custGeom>
                <a:avLst/>
                <a:gdLst/>
                <a:ahLst/>
                <a:cxnLst/>
                <a:rect l="l" t="t" r="r" b="b"/>
                <a:pathLst>
                  <a:path w="191134" h="190500">
                    <a:moveTo>
                      <a:pt x="190601" y="0"/>
                    </a:moveTo>
                    <a:lnTo>
                      <a:pt x="0" y="0"/>
                    </a:lnTo>
                    <a:lnTo>
                      <a:pt x="0" y="190500"/>
                    </a:lnTo>
                    <a:lnTo>
                      <a:pt x="190601" y="190500"/>
                    </a:lnTo>
                    <a:lnTo>
                      <a:pt x="190601" y="0"/>
                    </a:lnTo>
                    <a:close/>
                  </a:path>
                </a:pathLst>
              </a:custGeom>
              <a:solidFill>
                <a:srgbClr val="00696C"/>
              </a:solidFill>
            </p:spPr>
            <p:txBody>
              <a:bodyPr wrap="square" lIns="0" tIns="0" rIns="0" bIns="0" rtlCol="0"/>
              <a:lstStyle/>
              <a:p>
                <a:endParaRPr lang="en-GB" noProof="0" dirty="0"/>
              </a:p>
            </p:txBody>
          </p:sp>
        </p:grpSp>
        <p:grpSp>
          <p:nvGrpSpPr>
            <p:cNvPr id="101" name="Gruppo 100">
              <a:extLst>
                <a:ext uri="{FF2B5EF4-FFF2-40B4-BE49-F238E27FC236}">
                  <a16:creationId xmlns:a16="http://schemas.microsoft.com/office/drawing/2014/main" id="{904D2220-2C79-450E-6E81-7BA276D401FF}"/>
                </a:ext>
              </a:extLst>
            </p:cNvPr>
            <p:cNvGrpSpPr/>
            <p:nvPr/>
          </p:nvGrpSpPr>
          <p:grpSpPr>
            <a:xfrm>
              <a:off x="7048944" y="1731746"/>
              <a:ext cx="987537" cy="288000"/>
              <a:chOff x="7048944" y="1737112"/>
              <a:chExt cx="987537" cy="288000"/>
            </a:xfrm>
          </p:grpSpPr>
          <p:sp>
            <p:nvSpPr>
              <p:cNvPr id="92" name="object 87">
                <a:extLst>
                  <a:ext uri="{FF2B5EF4-FFF2-40B4-BE49-F238E27FC236}">
                    <a16:creationId xmlns:a16="http://schemas.microsoft.com/office/drawing/2014/main" id="{E7C2CA9F-ED47-D3CA-06CE-E1BC81A229E3}"/>
                  </a:ext>
                </a:extLst>
              </p:cNvPr>
              <p:cNvSpPr/>
              <p:nvPr/>
            </p:nvSpPr>
            <p:spPr>
              <a:xfrm>
                <a:off x="7048944" y="1737112"/>
                <a:ext cx="191135" cy="288000"/>
              </a:xfrm>
              <a:custGeom>
                <a:avLst/>
                <a:gdLst/>
                <a:ahLst/>
                <a:cxnLst/>
                <a:rect l="l" t="t" r="r" b="b"/>
                <a:pathLst>
                  <a:path w="191134" h="190500">
                    <a:moveTo>
                      <a:pt x="190601" y="0"/>
                    </a:moveTo>
                    <a:lnTo>
                      <a:pt x="0" y="0"/>
                    </a:lnTo>
                    <a:lnTo>
                      <a:pt x="0" y="190500"/>
                    </a:lnTo>
                    <a:lnTo>
                      <a:pt x="190601" y="190500"/>
                    </a:lnTo>
                    <a:lnTo>
                      <a:pt x="190601" y="0"/>
                    </a:lnTo>
                    <a:close/>
                  </a:path>
                </a:pathLst>
              </a:custGeom>
              <a:solidFill>
                <a:srgbClr val="F6A400"/>
              </a:solidFill>
            </p:spPr>
            <p:txBody>
              <a:bodyPr wrap="square" lIns="0" tIns="0" rIns="0" bIns="0" rtlCol="0"/>
              <a:lstStyle/>
              <a:p>
                <a:endParaRPr lang="en-GB" noProof="0" dirty="0"/>
              </a:p>
            </p:txBody>
          </p:sp>
          <p:sp>
            <p:nvSpPr>
              <p:cNvPr id="4" name="object 88">
                <a:extLst>
                  <a:ext uri="{FF2B5EF4-FFF2-40B4-BE49-F238E27FC236}">
                    <a16:creationId xmlns:a16="http://schemas.microsoft.com/office/drawing/2014/main" id="{992E1CFC-DBED-B4E7-1457-73066E1DC45D}"/>
                  </a:ext>
                </a:extLst>
              </p:cNvPr>
              <p:cNvSpPr txBox="1"/>
              <p:nvPr/>
            </p:nvSpPr>
            <p:spPr>
              <a:xfrm>
                <a:off x="7264956" y="1764895"/>
                <a:ext cx="771525" cy="228268"/>
              </a:xfrm>
              <a:prstGeom prst="rect">
                <a:avLst/>
              </a:prstGeom>
            </p:spPr>
            <p:txBody>
              <a:bodyPr vert="horz" wrap="square" lIns="0" tIns="12700" rIns="0" bIns="0" rtlCol="0">
                <a:spAutoFit/>
              </a:bodyPr>
              <a:lstStyle/>
              <a:p>
                <a:pPr marL="12700">
                  <a:lnSpc>
                    <a:spcPct val="100000"/>
                  </a:lnSpc>
                  <a:spcBef>
                    <a:spcPts val="380"/>
                  </a:spcBef>
                </a:pPr>
                <a:r>
                  <a:rPr lang="en-GB" sz="700" noProof="0" dirty="0">
                    <a:solidFill>
                      <a:srgbClr val="333333"/>
                    </a:solidFill>
                    <a:latin typeface="Arial"/>
                    <a:cs typeface="Arial"/>
                  </a:rPr>
                  <a:t>Manager </a:t>
                </a:r>
                <a:r>
                  <a:rPr lang="en-GB" sz="700" spc="-10" noProof="0" dirty="0">
                    <a:solidFill>
                      <a:srgbClr val="333333"/>
                    </a:solidFill>
                    <a:latin typeface="Arial"/>
                    <a:cs typeface="Arial"/>
                  </a:rPr>
                  <a:t>without</a:t>
                </a:r>
                <a:endParaRPr lang="en-GB" sz="700" noProof="0" dirty="0">
                  <a:latin typeface="Arial"/>
                  <a:cs typeface="Arial"/>
                </a:endParaRPr>
              </a:p>
              <a:p>
                <a:pPr marL="12700">
                  <a:lnSpc>
                    <a:spcPct val="100000"/>
                  </a:lnSpc>
                </a:pPr>
                <a:r>
                  <a:rPr lang="en-GB" sz="700" noProof="0" dirty="0">
                    <a:solidFill>
                      <a:srgbClr val="333333"/>
                    </a:solidFill>
                    <a:latin typeface="Arial"/>
                    <a:cs typeface="Arial"/>
                  </a:rPr>
                  <a:t>specific</a:t>
                </a:r>
                <a:r>
                  <a:rPr lang="en-GB" sz="700" spc="-15" noProof="0" dirty="0">
                    <a:solidFill>
                      <a:srgbClr val="333333"/>
                    </a:solidFill>
                    <a:latin typeface="Arial"/>
                    <a:cs typeface="Arial"/>
                  </a:rPr>
                  <a:t> </a:t>
                </a:r>
                <a:r>
                  <a:rPr lang="en-GB" sz="700" noProof="0" dirty="0">
                    <a:solidFill>
                      <a:srgbClr val="333333"/>
                    </a:solidFill>
                    <a:latin typeface="Arial"/>
                    <a:cs typeface="Arial"/>
                  </a:rPr>
                  <a:t>OSH</a:t>
                </a:r>
                <a:r>
                  <a:rPr lang="en-GB" sz="700" spc="-5" noProof="0" dirty="0">
                    <a:solidFill>
                      <a:srgbClr val="333333"/>
                    </a:solidFill>
                    <a:latin typeface="Arial"/>
                    <a:cs typeface="Arial"/>
                  </a:rPr>
                  <a:t> </a:t>
                </a:r>
                <a:r>
                  <a:rPr lang="en-GB" sz="700" spc="-10" noProof="0" dirty="0">
                    <a:solidFill>
                      <a:srgbClr val="333333"/>
                    </a:solidFill>
                    <a:latin typeface="Arial"/>
                    <a:cs typeface="Arial"/>
                  </a:rPr>
                  <a:t>tasks</a:t>
                </a:r>
                <a:endParaRPr lang="en-GB" sz="700" noProof="0" dirty="0">
                  <a:latin typeface="Arial"/>
                  <a:cs typeface="Arial"/>
                </a:endParaRPr>
              </a:p>
            </p:txBody>
          </p:sp>
        </p:grpSp>
        <p:grpSp>
          <p:nvGrpSpPr>
            <p:cNvPr id="99" name="Gruppo 98">
              <a:extLst>
                <a:ext uri="{FF2B5EF4-FFF2-40B4-BE49-F238E27FC236}">
                  <a16:creationId xmlns:a16="http://schemas.microsoft.com/office/drawing/2014/main" id="{BAC2C82C-8BFE-76F4-933B-3D9CD7CBDD0D}"/>
                </a:ext>
              </a:extLst>
            </p:cNvPr>
            <p:cNvGrpSpPr/>
            <p:nvPr/>
          </p:nvGrpSpPr>
          <p:grpSpPr>
            <a:xfrm>
              <a:off x="7048944" y="2421456"/>
              <a:ext cx="1066277" cy="335989"/>
              <a:chOff x="7048944" y="2347812"/>
              <a:chExt cx="1066277" cy="335989"/>
            </a:xfrm>
          </p:grpSpPr>
          <p:sp>
            <p:nvSpPr>
              <p:cNvPr id="82" name="object 77">
                <a:extLst>
                  <a:ext uri="{FF2B5EF4-FFF2-40B4-BE49-F238E27FC236}">
                    <a16:creationId xmlns:a16="http://schemas.microsoft.com/office/drawing/2014/main" id="{12BFC1E5-78AF-C2C8-72B5-3EEB1840EE22}"/>
                  </a:ext>
                </a:extLst>
              </p:cNvPr>
              <p:cNvSpPr/>
              <p:nvPr/>
            </p:nvSpPr>
            <p:spPr>
              <a:xfrm>
                <a:off x="7048944" y="2377456"/>
                <a:ext cx="191135" cy="288000"/>
              </a:xfrm>
              <a:custGeom>
                <a:avLst/>
                <a:gdLst/>
                <a:ahLst/>
                <a:cxnLst/>
                <a:rect l="l" t="t" r="r" b="b"/>
                <a:pathLst>
                  <a:path w="191134" h="190500">
                    <a:moveTo>
                      <a:pt x="190576" y="0"/>
                    </a:moveTo>
                    <a:lnTo>
                      <a:pt x="0" y="0"/>
                    </a:lnTo>
                    <a:lnTo>
                      <a:pt x="0" y="190500"/>
                    </a:lnTo>
                    <a:lnTo>
                      <a:pt x="190576" y="190500"/>
                    </a:lnTo>
                    <a:lnTo>
                      <a:pt x="190576" y="0"/>
                    </a:lnTo>
                    <a:close/>
                  </a:path>
                </a:pathLst>
              </a:custGeom>
              <a:solidFill>
                <a:srgbClr val="58585A"/>
              </a:solidFill>
            </p:spPr>
            <p:txBody>
              <a:bodyPr wrap="square" lIns="0" tIns="0" rIns="0" bIns="0" rtlCol="0"/>
              <a:lstStyle/>
              <a:p>
                <a:endParaRPr lang="en-GB" noProof="0" dirty="0"/>
              </a:p>
            </p:txBody>
          </p:sp>
          <p:sp>
            <p:nvSpPr>
              <p:cNvPr id="7" name="object 88">
                <a:extLst>
                  <a:ext uri="{FF2B5EF4-FFF2-40B4-BE49-F238E27FC236}">
                    <a16:creationId xmlns:a16="http://schemas.microsoft.com/office/drawing/2014/main" id="{84A10E67-C5C8-BDC9-B126-3BAEB6BEE30C}"/>
                  </a:ext>
                </a:extLst>
              </p:cNvPr>
              <p:cNvSpPr txBox="1"/>
              <p:nvPr/>
            </p:nvSpPr>
            <p:spPr>
              <a:xfrm>
                <a:off x="7264956" y="2347812"/>
                <a:ext cx="850265" cy="335989"/>
              </a:xfrm>
              <a:prstGeom prst="rect">
                <a:avLst/>
              </a:prstGeom>
            </p:spPr>
            <p:txBody>
              <a:bodyPr vert="horz" wrap="square" lIns="0" tIns="12700" rIns="0" bIns="0" rtlCol="0">
                <a:spAutoFit/>
              </a:bodyPr>
              <a:lstStyle/>
              <a:p>
                <a:pPr marL="12700" marR="83185">
                  <a:lnSpc>
                    <a:spcPct val="100000"/>
                  </a:lnSpc>
                  <a:spcBef>
                    <a:spcPts val="100"/>
                  </a:spcBef>
                </a:pPr>
                <a:r>
                  <a:rPr lang="en-GB" sz="700" noProof="0" dirty="0">
                    <a:solidFill>
                      <a:srgbClr val="333333"/>
                    </a:solidFill>
                    <a:latin typeface="Arial"/>
                    <a:cs typeface="Arial"/>
                  </a:rPr>
                  <a:t>OSH</a:t>
                </a:r>
                <a:r>
                  <a:rPr lang="en-GB" sz="700" spc="-10" noProof="0" dirty="0">
                    <a:solidFill>
                      <a:srgbClr val="333333"/>
                    </a:solidFill>
                    <a:latin typeface="Arial"/>
                    <a:cs typeface="Arial"/>
                  </a:rPr>
                  <a:t> specialist</a:t>
                </a:r>
                <a:r>
                  <a:rPr lang="en-GB" sz="700" spc="500" noProof="0" dirty="0">
                    <a:solidFill>
                      <a:srgbClr val="333333"/>
                    </a:solidFill>
                    <a:latin typeface="Arial"/>
                    <a:cs typeface="Arial"/>
                  </a:rPr>
                  <a:t> </a:t>
                </a:r>
                <a:r>
                  <a:rPr lang="en-GB" sz="700" noProof="0" dirty="0">
                    <a:solidFill>
                      <a:srgbClr val="333333"/>
                    </a:solidFill>
                    <a:latin typeface="Arial"/>
                    <a:cs typeface="Arial"/>
                  </a:rPr>
                  <a:t>without </a:t>
                </a:r>
                <a:r>
                  <a:rPr lang="en-GB" sz="700" spc="-10" noProof="0" dirty="0">
                    <a:solidFill>
                      <a:srgbClr val="333333"/>
                    </a:solidFill>
                    <a:latin typeface="Arial"/>
                    <a:cs typeface="Arial"/>
                  </a:rPr>
                  <a:t>managerial </a:t>
                </a:r>
                <a:br>
                  <a:rPr lang="en-GB" sz="700" spc="-10" noProof="0" dirty="0">
                    <a:solidFill>
                      <a:srgbClr val="333333"/>
                    </a:solidFill>
                    <a:latin typeface="Arial"/>
                    <a:cs typeface="Arial"/>
                  </a:rPr>
                </a:br>
                <a:r>
                  <a:rPr lang="en-GB" sz="700" spc="-10" noProof="0" dirty="0">
                    <a:solidFill>
                      <a:srgbClr val="333333"/>
                    </a:solidFill>
                    <a:latin typeface="Arial"/>
                    <a:cs typeface="Arial"/>
                  </a:rPr>
                  <a:t>function</a:t>
                </a:r>
                <a:endParaRPr lang="en-GB" sz="700" noProof="0" dirty="0">
                  <a:latin typeface="Arial"/>
                  <a:cs typeface="Arial"/>
                </a:endParaRPr>
              </a:p>
            </p:txBody>
          </p:sp>
        </p:grpSp>
        <p:grpSp>
          <p:nvGrpSpPr>
            <p:cNvPr id="103" name="Gruppo 102">
              <a:extLst>
                <a:ext uri="{FF2B5EF4-FFF2-40B4-BE49-F238E27FC236}">
                  <a16:creationId xmlns:a16="http://schemas.microsoft.com/office/drawing/2014/main" id="{A01C92C9-3483-7169-E523-FF4D31C2312B}"/>
                </a:ext>
              </a:extLst>
            </p:cNvPr>
            <p:cNvGrpSpPr/>
            <p:nvPr/>
          </p:nvGrpSpPr>
          <p:grpSpPr>
            <a:xfrm>
              <a:off x="7048944" y="2787774"/>
              <a:ext cx="1066251" cy="335989"/>
              <a:chOff x="7048969" y="2783239"/>
              <a:chExt cx="1066251" cy="335989"/>
            </a:xfrm>
          </p:grpSpPr>
          <p:sp>
            <p:nvSpPr>
              <p:cNvPr id="89" name="object 84">
                <a:extLst>
                  <a:ext uri="{FF2B5EF4-FFF2-40B4-BE49-F238E27FC236}">
                    <a16:creationId xmlns:a16="http://schemas.microsoft.com/office/drawing/2014/main" id="{A99DEFD5-1773-0D4A-1A9B-B0B5911FC934}"/>
                  </a:ext>
                </a:extLst>
              </p:cNvPr>
              <p:cNvSpPr/>
              <p:nvPr/>
            </p:nvSpPr>
            <p:spPr>
              <a:xfrm>
                <a:off x="7048969" y="2806242"/>
                <a:ext cx="191135" cy="288000"/>
              </a:xfrm>
              <a:custGeom>
                <a:avLst/>
                <a:gdLst/>
                <a:ahLst/>
                <a:cxnLst/>
                <a:rect l="l" t="t" r="r" b="b"/>
                <a:pathLst>
                  <a:path w="191134" h="190500">
                    <a:moveTo>
                      <a:pt x="190576" y="0"/>
                    </a:moveTo>
                    <a:lnTo>
                      <a:pt x="0" y="0"/>
                    </a:lnTo>
                    <a:lnTo>
                      <a:pt x="0" y="190500"/>
                    </a:lnTo>
                    <a:lnTo>
                      <a:pt x="190576" y="190500"/>
                    </a:lnTo>
                    <a:lnTo>
                      <a:pt x="190576" y="0"/>
                    </a:lnTo>
                    <a:close/>
                  </a:path>
                </a:pathLst>
              </a:custGeom>
              <a:pattFill prst="wdUpDiag">
                <a:fgClr>
                  <a:srgbClr val="B1B3B4"/>
                </a:fgClr>
                <a:bgClr>
                  <a:schemeClr val="bg1"/>
                </a:bgClr>
              </a:pattFill>
            </p:spPr>
            <p:txBody>
              <a:bodyPr wrap="square" lIns="0" tIns="0" rIns="0" bIns="0" rtlCol="0"/>
              <a:lstStyle/>
              <a:p>
                <a:endParaRPr lang="en-GB" noProof="0" dirty="0"/>
              </a:p>
            </p:txBody>
          </p:sp>
          <p:sp>
            <p:nvSpPr>
              <p:cNvPr id="43" name="object 88">
                <a:extLst>
                  <a:ext uri="{FF2B5EF4-FFF2-40B4-BE49-F238E27FC236}">
                    <a16:creationId xmlns:a16="http://schemas.microsoft.com/office/drawing/2014/main" id="{95C845B9-11E9-4D05-0D20-0186EA8C9D53}"/>
                  </a:ext>
                </a:extLst>
              </p:cNvPr>
              <p:cNvSpPr txBox="1"/>
              <p:nvPr/>
            </p:nvSpPr>
            <p:spPr>
              <a:xfrm>
                <a:off x="7264955" y="2783239"/>
                <a:ext cx="850265" cy="335989"/>
              </a:xfrm>
              <a:prstGeom prst="rect">
                <a:avLst/>
              </a:prstGeom>
            </p:spPr>
            <p:txBody>
              <a:bodyPr vert="horz" wrap="square" lIns="0" tIns="12700" rIns="0" bIns="0" rtlCol="0">
                <a:spAutoFit/>
              </a:bodyPr>
              <a:lstStyle/>
              <a:p>
                <a:pPr marL="12700" marR="172720">
                  <a:lnSpc>
                    <a:spcPct val="100000"/>
                  </a:lnSpc>
                  <a:spcBef>
                    <a:spcPts val="645"/>
                  </a:spcBef>
                </a:pPr>
                <a:r>
                  <a:rPr lang="en-GB" sz="700" spc="-10" noProof="0" dirty="0">
                    <a:solidFill>
                      <a:srgbClr val="333333"/>
                    </a:solidFill>
                    <a:latin typeface="Arial"/>
                    <a:cs typeface="Arial"/>
                  </a:rPr>
                  <a:t>Employee</a:t>
                </a:r>
                <a:r>
                  <a:rPr lang="en-GB" sz="700" spc="500" noProof="0" dirty="0">
                    <a:solidFill>
                      <a:srgbClr val="333333"/>
                    </a:solidFill>
                    <a:latin typeface="Arial"/>
                    <a:cs typeface="Arial"/>
                  </a:rPr>
                  <a:t> </a:t>
                </a:r>
                <a:r>
                  <a:rPr lang="en-GB" sz="700" spc="-10" noProof="0" dirty="0">
                    <a:solidFill>
                      <a:srgbClr val="333333"/>
                    </a:solidFill>
                    <a:latin typeface="Arial"/>
                    <a:cs typeface="Arial"/>
                  </a:rPr>
                  <a:t>representative</a:t>
                </a:r>
                <a:r>
                  <a:rPr lang="en-GB" sz="700" spc="30" noProof="0" dirty="0">
                    <a:solidFill>
                      <a:srgbClr val="333333"/>
                    </a:solidFill>
                    <a:latin typeface="Arial"/>
                    <a:cs typeface="Arial"/>
                  </a:rPr>
                  <a:t> </a:t>
                </a:r>
                <a:r>
                  <a:rPr lang="en-GB" sz="700" spc="-25" noProof="0" dirty="0">
                    <a:solidFill>
                      <a:srgbClr val="333333"/>
                    </a:solidFill>
                    <a:latin typeface="Arial"/>
                    <a:cs typeface="Arial"/>
                  </a:rPr>
                  <a:t>in</a:t>
                </a:r>
                <a:r>
                  <a:rPr lang="en-GB" sz="700" spc="500" noProof="0" dirty="0">
                    <a:solidFill>
                      <a:srgbClr val="333333"/>
                    </a:solidFill>
                    <a:latin typeface="Arial"/>
                    <a:cs typeface="Arial"/>
                  </a:rPr>
                  <a:t> </a:t>
                </a:r>
                <a:r>
                  <a:rPr lang="en-GB" sz="700" noProof="0" dirty="0">
                    <a:solidFill>
                      <a:srgbClr val="333333"/>
                    </a:solidFill>
                    <a:latin typeface="Arial"/>
                    <a:cs typeface="Arial"/>
                  </a:rPr>
                  <a:t>charge</a:t>
                </a:r>
                <a:r>
                  <a:rPr lang="en-GB" sz="700" spc="-20" noProof="0" dirty="0">
                    <a:solidFill>
                      <a:srgbClr val="333333"/>
                    </a:solidFill>
                    <a:latin typeface="Arial"/>
                    <a:cs typeface="Arial"/>
                  </a:rPr>
                  <a:t> </a:t>
                </a:r>
                <a:r>
                  <a:rPr lang="en-GB" sz="700" noProof="0" dirty="0">
                    <a:solidFill>
                      <a:srgbClr val="333333"/>
                    </a:solidFill>
                    <a:latin typeface="Arial"/>
                    <a:cs typeface="Arial"/>
                  </a:rPr>
                  <a:t>of</a:t>
                </a:r>
                <a:r>
                  <a:rPr lang="en-GB" sz="700" spc="-15" noProof="0" dirty="0">
                    <a:solidFill>
                      <a:srgbClr val="333333"/>
                    </a:solidFill>
                    <a:latin typeface="Arial"/>
                    <a:cs typeface="Arial"/>
                  </a:rPr>
                  <a:t> </a:t>
                </a:r>
                <a:r>
                  <a:rPr lang="en-GB" sz="700" spc="-25" noProof="0" dirty="0">
                    <a:solidFill>
                      <a:srgbClr val="333333"/>
                    </a:solidFill>
                    <a:latin typeface="Arial"/>
                    <a:cs typeface="Arial"/>
                  </a:rPr>
                  <a:t>OSH</a:t>
                </a:r>
                <a:endParaRPr lang="en-GB" sz="700" noProof="0" dirty="0">
                  <a:latin typeface="Arial"/>
                  <a:cs typeface="Arial"/>
                </a:endParaRPr>
              </a:p>
            </p:txBody>
          </p:sp>
        </p:grpSp>
        <p:grpSp>
          <p:nvGrpSpPr>
            <p:cNvPr id="104" name="Gruppo 103">
              <a:extLst>
                <a:ext uri="{FF2B5EF4-FFF2-40B4-BE49-F238E27FC236}">
                  <a16:creationId xmlns:a16="http://schemas.microsoft.com/office/drawing/2014/main" id="{4802D4F3-A64E-D865-5C33-8392792598A2}"/>
                </a:ext>
              </a:extLst>
            </p:cNvPr>
            <p:cNvGrpSpPr/>
            <p:nvPr/>
          </p:nvGrpSpPr>
          <p:grpSpPr>
            <a:xfrm>
              <a:off x="7048944" y="3170454"/>
              <a:ext cx="1066250" cy="288000"/>
              <a:chOff x="7048969" y="3167386"/>
              <a:chExt cx="1066250" cy="288000"/>
            </a:xfrm>
          </p:grpSpPr>
          <p:sp>
            <p:nvSpPr>
              <p:cNvPr id="91" name="object 86">
                <a:extLst>
                  <a:ext uri="{FF2B5EF4-FFF2-40B4-BE49-F238E27FC236}">
                    <a16:creationId xmlns:a16="http://schemas.microsoft.com/office/drawing/2014/main" id="{A98F37FF-5E11-EDAB-8CC4-093796009D9E}"/>
                  </a:ext>
                </a:extLst>
              </p:cNvPr>
              <p:cNvSpPr/>
              <p:nvPr/>
            </p:nvSpPr>
            <p:spPr>
              <a:xfrm>
                <a:off x="7048969" y="3167386"/>
                <a:ext cx="191135" cy="288000"/>
              </a:xfrm>
              <a:custGeom>
                <a:avLst/>
                <a:gdLst/>
                <a:ahLst/>
                <a:cxnLst/>
                <a:rect l="l" t="t" r="r" b="b"/>
                <a:pathLst>
                  <a:path w="191134" h="190500">
                    <a:moveTo>
                      <a:pt x="190576" y="0"/>
                    </a:moveTo>
                    <a:lnTo>
                      <a:pt x="0" y="0"/>
                    </a:lnTo>
                    <a:lnTo>
                      <a:pt x="0" y="190500"/>
                    </a:lnTo>
                    <a:lnTo>
                      <a:pt x="190576" y="190500"/>
                    </a:lnTo>
                    <a:lnTo>
                      <a:pt x="190576" y="0"/>
                    </a:lnTo>
                    <a:close/>
                  </a:path>
                </a:pathLst>
              </a:custGeom>
              <a:pattFill prst="pct90">
                <a:fgClr>
                  <a:srgbClr val="E8460D"/>
                </a:fgClr>
                <a:bgClr>
                  <a:schemeClr val="bg1"/>
                </a:bgClr>
              </a:pattFill>
            </p:spPr>
            <p:txBody>
              <a:bodyPr wrap="square" lIns="0" tIns="0" rIns="0" bIns="0" rtlCol="0"/>
              <a:lstStyle/>
              <a:p>
                <a:endParaRPr lang="en-GB" noProof="0" dirty="0"/>
              </a:p>
            </p:txBody>
          </p:sp>
          <p:sp>
            <p:nvSpPr>
              <p:cNvPr id="95" name="object 88">
                <a:extLst>
                  <a:ext uri="{FF2B5EF4-FFF2-40B4-BE49-F238E27FC236}">
                    <a16:creationId xmlns:a16="http://schemas.microsoft.com/office/drawing/2014/main" id="{9ADDED4B-30CE-73E3-F77B-44E3882E41B7}"/>
                  </a:ext>
                </a:extLst>
              </p:cNvPr>
              <p:cNvSpPr txBox="1"/>
              <p:nvPr/>
            </p:nvSpPr>
            <p:spPr>
              <a:xfrm>
                <a:off x="7264954" y="3200294"/>
                <a:ext cx="850265" cy="228268"/>
              </a:xfrm>
              <a:prstGeom prst="rect">
                <a:avLst/>
              </a:prstGeom>
            </p:spPr>
            <p:txBody>
              <a:bodyPr vert="horz" wrap="square" lIns="0" tIns="12700" rIns="0" bIns="0" rtlCol="0">
                <a:spAutoFit/>
              </a:bodyPr>
              <a:lstStyle/>
              <a:p>
                <a:pPr marL="12700" marR="5080">
                  <a:lnSpc>
                    <a:spcPct val="100000"/>
                  </a:lnSpc>
                  <a:spcBef>
                    <a:spcPts val="380"/>
                  </a:spcBef>
                </a:pPr>
                <a:r>
                  <a:rPr lang="en-GB" sz="700" noProof="0" dirty="0">
                    <a:solidFill>
                      <a:srgbClr val="333333"/>
                    </a:solidFill>
                    <a:latin typeface="Arial"/>
                    <a:cs typeface="Arial"/>
                  </a:rPr>
                  <a:t>Another</a:t>
                </a:r>
                <a:r>
                  <a:rPr lang="en-GB" sz="700" spc="-20" noProof="0" dirty="0">
                    <a:solidFill>
                      <a:srgbClr val="333333"/>
                    </a:solidFill>
                    <a:latin typeface="Arial"/>
                    <a:cs typeface="Arial"/>
                  </a:rPr>
                  <a:t> </a:t>
                </a:r>
                <a:r>
                  <a:rPr lang="en-GB" sz="700" noProof="0" dirty="0">
                    <a:solidFill>
                      <a:srgbClr val="333333"/>
                    </a:solidFill>
                    <a:latin typeface="Arial"/>
                    <a:cs typeface="Arial"/>
                  </a:rPr>
                  <a:t>employee</a:t>
                </a:r>
                <a:r>
                  <a:rPr lang="en-GB" sz="700" spc="-15" noProof="0" dirty="0">
                    <a:solidFill>
                      <a:srgbClr val="333333"/>
                    </a:solidFill>
                    <a:latin typeface="Arial"/>
                    <a:cs typeface="Arial"/>
                  </a:rPr>
                  <a:t> </a:t>
                </a:r>
                <a:r>
                  <a:rPr lang="en-GB" sz="700" spc="-25" noProof="0" dirty="0">
                    <a:solidFill>
                      <a:srgbClr val="333333"/>
                    </a:solidFill>
                    <a:latin typeface="Arial"/>
                    <a:cs typeface="Arial"/>
                  </a:rPr>
                  <a:t>in</a:t>
                </a:r>
                <a:r>
                  <a:rPr lang="en-GB" sz="700" spc="500" noProof="0" dirty="0">
                    <a:solidFill>
                      <a:srgbClr val="333333"/>
                    </a:solidFill>
                    <a:latin typeface="Arial"/>
                    <a:cs typeface="Arial"/>
                  </a:rPr>
                  <a:t> </a:t>
                </a:r>
                <a:r>
                  <a:rPr lang="en-GB" sz="700" noProof="0" dirty="0">
                    <a:solidFill>
                      <a:srgbClr val="333333"/>
                    </a:solidFill>
                    <a:latin typeface="Arial"/>
                    <a:cs typeface="Arial"/>
                  </a:rPr>
                  <a:t>charge</a:t>
                </a:r>
                <a:r>
                  <a:rPr lang="en-GB" sz="700" spc="-25" noProof="0" dirty="0">
                    <a:solidFill>
                      <a:srgbClr val="333333"/>
                    </a:solidFill>
                    <a:latin typeface="Arial"/>
                    <a:cs typeface="Arial"/>
                  </a:rPr>
                  <a:t> </a:t>
                </a:r>
                <a:r>
                  <a:rPr lang="en-GB" sz="700" noProof="0" dirty="0">
                    <a:solidFill>
                      <a:srgbClr val="333333"/>
                    </a:solidFill>
                    <a:latin typeface="Arial"/>
                    <a:cs typeface="Arial"/>
                  </a:rPr>
                  <a:t>of</a:t>
                </a:r>
                <a:r>
                  <a:rPr lang="en-GB" sz="700" spc="-20" noProof="0" dirty="0">
                    <a:solidFill>
                      <a:srgbClr val="333333"/>
                    </a:solidFill>
                    <a:latin typeface="Arial"/>
                    <a:cs typeface="Arial"/>
                  </a:rPr>
                  <a:t> </a:t>
                </a:r>
                <a:r>
                  <a:rPr lang="en-GB" sz="700" noProof="0" dirty="0">
                    <a:solidFill>
                      <a:srgbClr val="333333"/>
                    </a:solidFill>
                    <a:latin typeface="Arial"/>
                    <a:cs typeface="Arial"/>
                  </a:rPr>
                  <a:t>the</a:t>
                </a:r>
                <a:r>
                  <a:rPr lang="en-GB" sz="700" spc="-25" noProof="0" dirty="0">
                    <a:solidFill>
                      <a:srgbClr val="333333"/>
                    </a:solidFill>
                    <a:latin typeface="Arial"/>
                    <a:cs typeface="Arial"/>
                  </a:rPr>
                  <a:t> </a:t>
                </a:r>
                <a:r>
                  <a:rPr lang="en-GB" sz="700" spc="-10" noProof="0" dirty="0">
                    <a:solidFill>
                      <a:srgbClr val="333333"/>
                    </a:solidFill>
                    <a:latin typeface="Arial"/>
                    <a:cs typeface="Arial"/>
                  </a:rPr>
                  <a:t>subject</a:t>
                </a:r>
                <a:endParaRPr lang="en-GB" sz="700" noProof="0" dirty="0">
                  <a:latin typeface="Arial"/>
                  <a:cs typeface="Arial"/>
                </a:endParaRPr>
              </a:p>
            </p:txBody>
          </p:sp>
        </p:grpSp>
      </p:grpSp>
      <p:sp>
        <p:nvSpPr>
          <p:cNvPr id="3" name="object 5">
            <a:extLst>
              <a:ext uri="{FF2B5EF4-FFF2-40B4-BE49-F238E27FC236}">
                <a16:creationId xmlns:a16="http://schemas.microsoft.com/office/drawing/2014/main" id="{5D0CC729-7F0D-2A40-6831-91B4FB902BF4}"/>
              </a:ext>
            </a:extLst>
          </p:cNvPr>
          <p:cNvSpPr txBox="1"/>
          <p:nvPr/>
        </p:nvSpPr>
        <p:spPr>
          <a:xfrm>
            <a:off x="524596" y="4524047"/>
            <a:ext cx="4989829" cy="120546"/>
          </a:xfrm>
          <a:prstGeom prst="rect">
            <a:avLst/>
          </a:prstGeom>
        </p:spPr>
        <p:txBody>
          <a:bodyPr vert="horz" wrap="square" lIns="0" tIns="12700" rIns="0" bIns="0" rtlCol="0">
            <a:spAutoFit/>
          </a:bodyPr>
          <a:lstStyle/>
          <a:p>
            <a:pPr marL="12700" marR="5080">
              <a:lnSpc>
                <a:spcPct val="100000"/>
              </a:lnSpc>
              <a:spcBef>
                <a:spcPts val="100"/>
              </a:spcBef>
            </a:pPr>
            <a:r>
              <a:rPr sz="700" i="1" dirty="0">
                <a:latin typeface="Arial"/>
                <a:cs typeface="Arial"/>
              </a:rPr>
              <a:t>Base:</a:t>
            </a:r>
            <a:r>
              <a:rPr sz="700" i="1" spc="-20" dirty="0">
                <a:latin typeface="Arial"/>
                <a:cs typeface="Arial"/>
              </a:rPr>
              <a:t> </a:t>
            </a:r>
            <a:r>
              <a:rPr lang="en-US" sz="700" i="1" dirty="0">
                <a:latin typeface="Arial"/>
                <a:cs typeface="Arial"/>
              </a:rPr>
              <a:t>All establishments in the EU-27</a:t>
            </a:r>
            <a:endParaRPr sz="700" i="1" dirty="0">
              <a:latin typeface="Arial"/>
              <a:cs typeface="Arial"/>
            </a:endParaRPr>
          </a:p>
        </p:txBody>
      </p:sp>
    </p:spTree>
    <p:extLst>
      <p:ext uri="{BB962C8B-B14F-4D97-AF65-F5344CB8AC3E}">
        <p14:creationId xmlns:p14="http://schemas.microsoft.com/office/powerpoint/2010/main" val="535789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143619-0387-2AFB-ED69-5AFD1B3E4EB8}"/>
            </a:ext>
          </a:extLst>
        </p:cNvPr>
        <p:cNvGrpSpPr/>
        <p:nvPr/>
      </p:nvGrpSpPr>
      <p:grpSpPr>
        <a:xfrm>
          <a:off x="0" y="0"/>
          <a:ext cx="0" cy="0"/>
          <a:chOff x="0" y="0"/>
          <a:chExt cx="0" cy="0"/>
        </a:xfrm>
      </p:grpSpPr>
      <p:sp>
        <p:nvSpPr>
          <p:cNvPr id="8" name="Titolo 1">
            <a:extLst>
              <a:ext uri="{FF2B5EF4-FFF2-40B4-BE49-F238E27FC236}">
                <a16:creationId xmlns:a16="http://schemas.microsoft.com/office/drawing/2014/main" id="{0C3AE7BF-FED0-0DF3-B1E1-3EE5ED689F33}"/>
              </a:ext>
            </a:extLst>
          </p:cNvPr>
          <p:cNvSpPr txBox="1">
            <a:spLocks/>
          </p:cNvSpPr>
          <p:nvPr/>
        </p:nvSpPr>
        <p:spPr>
          <a:xfrm>
            <a:off x="450001" y="135000"/>
            <a:ext cx="7362359" cy="367200"/>
          </a:xfrm>
          <a:prstGeom prst="rect">
            <a:avLst/>
          </a:prstGeom>
        </p:spPr>
        <p:txBody>
          <a:bodyPr vert="horz" lIns="91440" tIns="45720" rIns="91440" bIns="45720" rtlCol="0" anchor="ctr">
            <a:noAutofit/>
          </a:bodyPr>
          <a:lstStyle>
            <a:lvl1pPr algn="l" defTabSz="342900" rtl="0" eaLnBrk="1" latinLnBrk="0" hangingPunct="1">
              <a:spcBef>
                <a:spcPct val="0"/>
              </a:spcBef>
              <a:buNone/>
              <a:defRPr sz="180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pc="-10" noProof="0" dirty="0"/>
              <a:t>Achieved sample sizes: ESENER 2024</a:t>
            </a:r>
            <a:endParaRPr lang="en-GB" noProof="0" dirty="0"/>
          </a:p>
        </p:txBody>
      </p:sp>
      <p:graphicFrame>
        <p:nvGraphicFramePr>
          <p:cNvPr id="5" name="object 5">
            <a:extLst>
              <a:ext uri="{FF2B5EF4-FFF2-40B4-BE49-F238E27FC236}">
                <a16:creationId xmlns:a16="http://schemas.microsoft.com/office/drawing/2014/main" id="{DE2C4E92-C69B-F652-F458-1E8E016BB139}"/>
              </a:ext>
            </a:extLst>
          </p:cNvPr>
          <p:cNvGraphicFramePr>
            <a:graphicFrameLocks noGrp="1"/>
          </p:cNvGraphicFramePr>
          <p:nvPr>
            <p:extLst>
              <p:ext uri="{D42A27DB-BD31-4B8C-83A1-F6EECF244321}">
                <p14:modId xmlns:p14="http://schemas.microsoft.com/office/powerpoint/2010/main" val="1010987067"/>
              </p:ext>
            </p:extLst>
          </p:nvPr>
        </p:nvGraphicFramePr>
        <p:xfrm>
          <a:off x="563826" y="1203599"/>
          <a:ext cx="2338010" cy="2444081"/>
        </p:xfrm>
        <a:graphic>
          <a:graphicData uri="http://schemas.openxmlformats.org/drawingml/2006/table">
            <a:tbl>
              <a:tblPr firstRow="1" bandRow="1">
                <a:tableStyleId>{2D5ABB26-0587-4C30-8999-92F81FD0307C}</a:tableStyleId>
              </a:tblPr>
              <a:tblGrid>
                <a:gridCol w="1169005">
                  <a:extLst>
                    <a:ext uri="{9D8B030D-6E8A-4147-A177-3AD203B41FA5}">
                      <a16:colId xmlns:a16="http://schemas.microsoft.com/office/drawing/2014/main" val="20000"/>
                    </a:ext>
                  </a:extLst>
                </a:gridCol>
                <a:gridCol w="1169005">
                  <a:extLst>
                    <a:ext uri="{9D8B030D-6E8A-4147-A177-3AD203B41FA5}">
                      <a16:colId xmlns:a16="http://schemas.microsoft.com/office/drawing/2014/main" val="20001"/>
                    </a:ext>
                  </a:extLst>
                </a:gridCol>
              </a:tblGrid>
              <a:tr h="406195">
                <a:tc>
                  <a:txBody>
                    <a:bodyPr/>
                    <a:lstStyle/>
                    <a:p>
                      <a:pPr marL="226695" algn="l">
                        <a:lnSpc>
                          <a:spcPct val="100000"/>
                        </a:lnSpc>
                      </a:pPr>
                      <a:r>
                        <a:rPr lang="en-GB" sz="1000" b="1" spc="-10" noProof="0" dirty="0">
                          <a:solidFill>
                            <a:schemeClr val="tx1"/>
                          </a:solidFill>
                          <a:latin typeface="+mn-lt"/>
                          <a:cs typeface="Arial"/>
                        </a:rPr>
                        <a:t>     Country</a:t>
                      </a:r>
                      <a:endParaRPr lang="en-GB" sz="1000" noProof="0" dirty="0">
                        <a:solidFill>
                          <a:schemeClr val="tx1"/>
                        </a:solidFill>
                        <a:latin typeface="+mn-lt"/>
                        <a:cs typeface="Arial"/>
                      </a:endParaRPr>
                    </a:p>
                  </a:txBody>
                  <a:tcPr marL="0" marR="0" marT="0" marB="0" anchor="ctr">
                    <a:lnL w="3175">
                      <a:solidFill>
                        <a:srgbClr val="515151"/>
                      </a:solidFill>
                      <a:prstDash val="solid"/>
                    </a:lnL>
                    <a:lnR w="3175">
                      <a:solidFill>
                        <a:srgbClr val="515151"/>
                      </a:solidFill>
                      <a:prstDash val="solid"/>
                    </a:lnR>
                    <a:lnT w="3175">
                      <a:solidFill>
                        <a:srgbClr val="515151"/>
                      </a:solidFill>
                      <a:prstDash val="solid"/>
                    </a:lnT>
                    <a:lnB w="3175" cap="flat" cmpd="sng" algn="ctr">
                      <a:solidFill>
                        <a:srgbClr val="515151"/>
                      </a:solidFill>
                      <a:prstDash val="solid"/>
                      <a:round/>
                      <a:headEnd type="none" w="med" len="med"/>
                      <a:tailEnd type="none" w="med" len="med"/>
                    </a:lnB>
                    <a:solidFill>
                      <a:srgbClr val="F6A500"/>
                    </a:solidFill>
                  </a:tcPr>
                </a:tc>
                <a:tc>
                  <a:txBody>
                    <a:bodyPr/>
                    <a:lstStyle/>
                    <a:p>
                      <a:pPr marL="144000" algn="l">
                        <a:lnSpc>
                          <a:spcPct val="100000"/>
                        </a:lnSpc>
                      </a:pPr>
                      <a:r>
                        <a:rPr lang="en-GB" sz="1000" b="1" spc="-10" noProof="0" dirty="0">
                          <a:solidFill>
                            <a:schemeClr val="tx1"/>
                          </a:solidFill>
                          <a:latin typeface="+mn-lt"/>
                          <a:cs typeface="Arial"/>
                        </a:rPr>
                        <a:t>Interviews for </a:t>
                      </a:r>
                    </a:p>
                    <a:p>
                      <a:pPr marL="144000" algn="l">
                        <a:lnSpc>
                          <a:spcPct val="100000"/>
                        </a:lnSpc>
                      </a:pPr>
                      <a:r>
                        <a:rPr lang="en-GB" sz="1000" b="1" spc="-10" noProof="0" dirty="0">
                          <a:solidFill>
                            <a:schemeClr val="tx1"/>
                          </a:solidFill>
                          <a:latin typeface="+mn-lt"/>
                          <a:cs typeface="Arial"/>
                        </a:rPr>
                        <a:t>ESENER 2024</a:t>
                      </a:r>
                      <a:endParaRPr lang="en-GB" sz="1000" noProof="0" dirty="0">
                        <a:solidFill>
                          <a:schemeClr val="tx1"/>
                        </a:solidFill>
                        <a:latin typeface="+mn-lt"/>
                        <a:cs typeface="Arial"/>
                      </a:endParaRPr>
                    </a:p>
                  </a:txBody>
                  <a:tcPr marL="0" marR="0" marT="54610" marB="36000" anchor="ctr">
                    <a:lnL w="3175" cap="flat" cmpd="sng" algn="ctr">
                      <a:solidFill>
                        <a:srgbClr val="515151"/>
                      </a:solidFill>
                      <a:prstDash val="solid"/>
                      <a:round/>
                      <a:headEnd type="none" w="med" len="med"/>
                      <a:tailEnd type="none" w="med" len="med"/>
                    </a:lnL>
                    <a:lnR w="3175" cap="flat" cmpd="sng" algn="ctr">
                      <a:solidFill>
                        <a:srgbClr val="515151"/>
                      </a:solidFill>
                      <a:prstDash val="solid"/>
                      <a:round/>
                      <a:headEnd type="none" w="med" len="med"/>
                      <a:tailEnd type="none" w="med" len="med"/>
                    </a:lnR>
                    <a:lnT w="3175">
                      <a:solidFill>
                        <a:srgbClr val="515151"/>
                      </a:solidFill>
                      <a:prstDash val="solid"/>
                    </a:lnT>
                    <a:lnB w="3175" cap="flat" cmpd="sng" algn="ctr">
                      <a:solidFill>
                        <a:srgbClr val="515151"/>
                      </a:solidFill>
                      <a:prstDash val="solid"/>
                      <a:round/>
                      <a:headEnd type="none" w="med" len="med"/>
                      <a:tailEnd type="none" w="med" len="med"/>
                    </a:lnB>
                    <a:solidFill>
                      <a:srgbClr val="F6A500"/>
                    </a:solidFill>
                  </a:tcPr>
                </a:tc>
                <a:extLst>
                  <a:ext uri="{0D108BD9-81ED-4DB2-BD59-A6C34878D82A}">
                    <a16:rowId xmlns:a16="http://schemas.microsoft.com/office/drawing/2014/main" val="10000"/>
                  </a:ext>
                </a:extLst>
              </a:tr>
              <a:tr h="198300">
                <a:tc>
                  <a:txBody>
                    <a:bodyPr/>
                    <a:lstStyle/>
                    <a:p>
                      <a:pPr algn="ctr" rtl="0" fontAlgn="ctr"/>
                      <a:r>
                        <a:rPr lang="en-GB" sz="1000" b="0" i="0" u="none" strike="noStrike" noProof="0" dirty="0">
                          <a:solidFill>
                            <a:srgbClr val="000000"/>
                          </a:solidFill>
                          <a:effectLst/>
                          <a:latin typeface="Arial" panose="020B0604020202020204" pitchFamily="34" charset="0"/>
                        </a:rPr>
                        <a:t>Austria</a:t>
                      </a:r>
                    </a:p>
                  </a:txBody>
                  <a:tcPr marL="9525" marR="9525" marT="9525" marB="0" anchor="ctr">
                    <a:lnL w="3175">
                      <a:solidFill>
                        <a:srgbClr val="515151"/>
                      </a:solidFill>
                      <a:prstDash val="solid"/>
                    </a:lnL>
                    <a:lnR w="3175" cap="flat" cmpd="sng" algn="ctr">
                      <a:solidFill>
                        <a:srgbClr val="515151"/>
                      </a:solidFill>
                      <a:prstDash val="solid"/>
                      <a:round/>
                      <a:headEnd type="none" w="med" len="med"/>
                      <a:tailEnd type="none" w="med" len="med"/>
                    </a:lnR>
                    <a:lnT w="3175" cap="flat" cmpd="sng" algn="ctr">
                      <a:solidFill>
                        <a:srgbClr val="515151"/>
                      </a:solidFill>
                      <a:prstDash val="solid"/>
                      <a:round/>
                      <a:headEnd type="none" w="med" len="med"/>
                      <a:tailEnd type="none" w="med" len="med"/>
                    </a:lnT>
                    <a:lnB w="3175">
                      <a:solidFill>
                        <a:srgbClr val="515151"/>
                      </a:solidFill>
                      <a:prstDash val="solid"/>
                    </a:lnB>
                  </a:tcPr>
                </a:tc>
                <a:tc>
                  <a:txBody>
                    <a:bodyPr/>
                    <a:lstStyle/>
                    <a:p>
                      <a:pPr algn="ctr" rtl="0" fontAlgn="ctr"/>
                      <a:r>
                        <a:rPr lang="en-GB" sz="1000" b="0" i="0" u="none" strike="noStrike" noProof="0" dirty="0">
                          <a:solidFill>
                            <a:srgbClr val="000000"/>
                          </a:solidFill>
                          <a:effectLst/>
                          <a:latin typeface="Arial" panose="020B0604020202020204" pitchFamily="34" charset="0"/>
                        </a:rPr>
                        <a:t>1,829</a:t>
                      </a:r>
                    </a:p>
                  </a:txBody>
                  <a:tcPr marL="9525" marR="9525" marT="9525" marB="0" anchor="ctr">
                    <a:lnL w="3175" cap="flat" cmpd="sng" algn="ctr">
                      <a:solidFill>
                        <a:srgbClr val="515151"/>
                      </a:solidFill>
                      <a:prstDash val="solid"/>
                      <a:round/>
                      <a:headEnd type="none" w="med" len="med"/>
                      <a:tailEnd type="none" w="med" len="med"/>
                    </a:lnL>
                    <a:lnR w="3175" cap="flat" cmpd="sng" algn="ctr">
                      <a:solidFill>
                        <a:srgbClr val="515151"/>
                      </a:solidFill>
                      <a:prstDash val="solid"/>
                      <a:round/>
                      <a:headEnd type="none" w="med" len="med"/>
                      <a:tailEnd type="none" w="med" len="med"/>
                    </a:lnR>
                    <a:lnT w="3175" cap="flat" cmpd="sng" algn="ctr">
                      <a:solidFill>
                        <a:srgbClr val="515151"/>
                      </a:solidFill>
                      <a:prstDash val="solid"/>
                      <a:round/>
                      <a:headEnd type="none" w="med" len="med"/>
                      <a:tailEnd type="none" w="med" len="med"/>
                    </a:lnT>
                    <a:lnB w="3175" cap="flat" cmpd="sng" algn="ctr">
                      <a:solidFill>
                        <a:srgbClr val="515151"/>
                      </a:solidFill>
                      <a:prstDash val="solid"/>
                      <a:round/>
                      <a:headEnd type="none" w="med" len="med"/>
                      <a:tailEnd type="none" w="med" len="med"/>
                    </a:lnB>
                  </a:tcPr>
                </a:tc>
                <a:extLst>
                  <a:ext uri="{0D108BD9-81ED-4DB2-BD59-A6C34878D82A}">
                    <a16:rowId xmlns:a16="http://schemas.microsoft.com/office/drawing/2014/main" val="10002"/>
                  </a:ext>
                </a:extLst>
              </a:tr>
              <a:tr h="198300">
                <a:tc>
                  <a:txBody>
                    <a:bodyPr/>
                    <a:lstStyle/>
                    <a:p>
                      <a:pPr algn="ctr" rtl="0" fontAlgn="ctr"/>
                      <a:r>
                        <a:rPr lang="en-GB" sz="1000" b="0" i="0" u="none" strike="noStrike" noProof="0" dirty="0">
                          <a:solidFill>
                            <a:srgbClr val="000000"/>
                          </a:solidFill>
                          <a:effectLst/>
                          <a:latin typeface="Arial" panose="020B0604020202020204" pitchFamily="34" charset="0"/>
                        </a:rPr>
                        <a:t>Belgium</a:t>
                      </a:r>
                    </a:p>
                  </a:txBody>
                  <a:tcPr marL="9525" marR="9525" marT="9525" marB="0" anchor="ctr">
                    <a:lnL w="3175">
                      <a:solidFill>
                        <a:srgbClr val="515151"/>
                      </a:solidFill>
                      <a:prstDash val="solid"/>
                    </a:lnL>
                    <a:lnR w="3175" cap="flat" cmpd="sng" algn="ctr">
                      <a:solidFill>
                        <a:srgbClr val="515151"/>
                      </a:solidFill>
                      <a:prstDash val="solid"/>
                      <a:round/>
                      <a:headEnd type="none" w="med" len="med"/>
                      <a:tailEnd type="none" w="med" len="med"/>
                    </a:lnR>
                    <a:lnT w="3175" cap="flat" cmpd="sng" algn="ctr">
                      <a:solidFill>
                        <a:srgbClr val="515151"/>
                      </a:solidFill>
                      <a:prstDash val="solid"/>
                      <a:round/>
                      <a:headEnd type="none" w="med" len="med"/>
                      <a:tailEnd type="none" w="med" len="med"/>
                    </a:lnT>
                    <a:lnB w="3175">
                      <a:solidFill>
                        <a:srgbClr val="515151"/>
                      </a:solidFill>
                      <a:prstDash val="solid"/>
                    </a:lnB>
                  </a:tcPr>
                </a:tc>
                <a:tc>
                  <a:txBody>
                    <a:bodyPr/>
                    <a:lstStyle/>
                    <a:p>
                      <a:pPr algn="ctr" rtl="0" fontAlgn="ctr"/>
                      <a:r>
                        <a:rPr lang="en-GB" sz="1000" b="0" i="0" u="none" strike="noStrike" noProof="0" dirty="0">
                          <a:solidFill>
                            <a:srgbClr val="000000"/>
                          </a:solidFill>
                          <a:effectLst/>
                          <a:latin typeface="Arial" panose="020B0604020202020204" pitchFamily="34" charset="0"/>
                        </a:rPr>
                        <a:t>1,504</a:t>
                      </a:r>
                    </a:p>
                  </a:txBody>
                  <a:tcPr marL="9525" marR="9525" marT="9525" marB="0" anchor="ctr">
                    <a:lnL w="3175" cap="flat" cmpd="sng" algn="ctr">
                      <a:solidFill>
                        <a:srgbClr val="515151"/>
                      </a:solidFill>
                      <a:prstDash val="solid"/>
                      <a:round/>
                      <a:headEnd type="none" w="med" len="med"/>
                      <a:tailEnd type="none" w="med" len="med"/>
                    </a:lnL>
                    <a:lnR w="3175" cap="flat" cmpd="sng" algn="ctr">
                      <a:solidFill>
                        <a:srgbClr val="515151"/>
                      </a:solidFill>
                      <a:prstDash val="solid"/>
                      <a:round/>
                      <a:headEnd type="none" w="med" len="med"/>
                      <a:tailEnd type="none" w="med" len="med"/>
                    </a:lnR>
                    <a:lnT w="3175" cap="flat" cmpd="sng" algn="ctr">
                      <a:solidFill>
                        <a:srgbClr val="515151"/>
                      </a:solidFill>
                      <a:prstDash val="solid"/>
                      <a:round/>
                      <a:headEnd type="none" w="med" len="med"/>
                      <a:tailEnd type="none" w="med" len="med"/>
                    </a:lnT>
                    <a:lnB w="3175" cap="flat" cmpd="sng" algn="ctr">
                      <a:solidFill>
                        <a:srgbClr val="515151"/>
                      </a:solidFill>
                      <a:prstDash val="solid"/>
                      <a:round/>
                      <a:headEnd type="none" w="med" len="med"/>
                      <a:tailEnd type="none" w="med" len="med"/>
                    </a:lnB>
                  </a:tcPr>
                </a:tc>
                <a:extLst>
                  <a:ext uri="{0D108BD9-81ED-4DB2-BD59-A6C34878D82A}">
                    <a16:rowId xmlns:a16="http://schemas.microsoft.com/office/drawing/2014/main" val="10003"/>
                  </a:ext>
                </a:extLst>
              </a:tr>
              <a:tr h="198300">
                <a:tc>
                  <a:txBody>
                    <a:bodyPr/>
                    <a:lstStyle/>
                    <a:p>
                      <a:pPr algn="ctr" rtl="0" fontAlgn="ctr"/>
                      <a:r>
                        <a:rPr lang="en-GB" sz="1000" b="0" i="0" u="none" strike="noStrike" noProof="0" dirty="0">
                          <a:solidFill>
                            <a:srgbClr val="000000"/>
                          </a:solidFill>
                          <a:effectLst/>
                          <a:latin typeface="Arial" panose="020B0604020202020204" pitchFamily="34" charset="0"/>
                        </a:rPr>
                        <a:t>Bulgaria</a:t>
                      </a:r>
                    </a:p>
                  </a:txBody>
                  <a:tcPr marL="9525" marR="9525" marT="9525" marB="0" anchor="ctr">
                    <a:lnL w="3175">
                      <a:solidFill>
                        <a:srgbClr val="515151"/>
                      </a:solidFill>
                      <a:prstDash val="solid"/>
                    </a:lnL>
                    <a:lnR w="3175" cap="flat" cmpd="sng" algn="ctr">
                      <a:solidFill>
                        <a:srgbClr val="515151"/>
                      </a:solidFill>
                      <a:prstDash val="solid"/>
                      <a:round/>
                      <a:headEnd type="none" w="med" len="med"/>
                      <a:tailEnd type="none" w="med" len="med"/>
                    </a:lnR>
                    <a:lnT w="3175">
                      <a:solidFill>
                        <a:srgbClr val="515151"/>
                      </a:solidFill>
                      <a:prstDash val="solid"/>
                    </a:lnT>
                    <a:lnB w="3175">
                      <a:solidFill>
                        <a:srgbClr val="515151"/>
                      </a:solidFill>
                      <a:prstDash val="solid"/>
                    </a:lnB>
                  </a:tcPr>
                </a:tc>
                <a:tc>
                  <a:txBody>
                    <a:bodyPr/>
                    <a:lstStyle/>
                    <a:p>
                      <a:pPr algn="ctr" rtl="0" fontAlgn="ctr"/>
                      <a:r>
                        <a:rPr lang="en-GB" sz="1000" b="0" i="0" u="none" strike="noStrike" noProof="0" dirty="0">
                          <a:solidFill>
                            <a:srgbClr val="000000"/>
                          </a:solidFill>
                          <a:effectLst/>
                          <a:latin typeface="Arial" panose="020B0604020202020204" pitchFamily="34" charset="0"/>
                        </a:rPr>
                        <a:t>765</a:t>
                      </a:r>
                    </a:p>
                  </a:txBody>
                  <a:tcPr marL="9525" marR="9525" marT="9525" marB="0" anchor="ctr">
                    <a:lnL w="3175" cap="flat" cmpd="sng" algn="ctr">
                      <a:solidFill>
                        <a:srgbClr val="515151"/>
                      </a:solidFill>
                      <a:prstDash val="solid"/>
                      <a:round/>
                      <a:headEnd type="none" w="med" len="med"/>
                      <a:tailEnd type="none" w="med" len="med"/>
                    </a:lnL>
                    <a:lnR w="3175" cap="flat" cmpd="sng" algn="ctr">
                      <a:solidFill>
                        <a:srgbClr val="515151"/>
                      </a:solidFill>
                      <a:prstDash val="solid"/>
                      <a:round/>
                      <a:headEnd type="none" w="med" len="med"/>
                      <a:tailEnd type="none" w="med" len="med"/>
                    </a:lnR>
                    <a:lnT w="3175" cap="flat" cmpd="sng" algn="ctr">
                      <a:solidFill>
                        <a:srgbClr val="515151"/>
                      </a:solidFill>
                      <a:prstDash val="solid"/>
                      <a:round/>
                      <a:headEnd type="none" w="med" len="med"/>
                      <a:tailEnd type="none" w="med" len="med"/>
                    </a:lnT>
                    <a:lnB w="3175" cap="flat" cmpd="sng" algn="ctr">
                      <a:solidFill>
                        <a:srgbClr val="515151"/>
                      </a:solidFill>
                      <a:prstDash val="solid"/>
                      <a:round/>
                      <a:headEnd type="none" w="med" len="med"/>
                      <a:tailEnd type="none" w="med" len="med"/>
                    </a:lnB>
                  </a:tcPr>
                </a:tc>
                <a:extLst>
                  <a:ext uri="{0D108BD9-81ED-4DB2-BD59-A6C34878D82A}">
                    <a16:rowId xmlns:a16="http://schemas.microsoft.com/office/drawing/2014/main" val="10004"/>
                  </a:ext>
                </a:extLst>
              </a:tr>
              <a:tr h="198300">
                <a:tc>
                  <a:txBody>
                    <a:bodyPr/>
                    <a:lstStyle/>
                    <a:p>
                      <a:pPr algn="ctr" rtl="0" fontAlgn="ctr"/>
                      <a:r>
                        <a:rPr lang="en-GB" sz="1000" b="0" i="0" u="none" strike="noStrike" noProof="0" dirty="0">
                          <a:solidFill>
                            <a:srgbClr val="000000"/>
                          </a:solidFill>
                          <a:effectLst/>
                          <a:latin typeface="Arial" panose="020B0604020202020204" pitchFamily="34" charset="0"/>
                        </a:rPr>
                        <a:t>Croatia</a:t>
                      </a:r>
                    </a:p>
                  </a:txBody>
                  <a:tcPr marL="9525" marR="9525" marT="9525" marB="0" anchor="ctr">
                    <a:lnL w="3175">
                      <a:solidFill>
                        <a:srgbClr val="515151"/>
                      </a:solidFill>
                      <a:prstDash val="solid"/>
                    </a:lnL>
                    <a:lnR w="3175" cap="flat" cmpd="sng" algn="ctr">
                      <a:solidFill>
                        <a:srgbClr val="515151"/>
                      </a:solidFill>
                      <a:prstDash val="solid"/>
                      <a:round/>
                      <a:headEnd type="none" w="med" len="med"/>
                      <a:tailEnd type="none" w="med" len="med"/>
                    </a:lnR>
                    <a:lnT w="3175">
                      <a:solidFill>
                        <a:srgbClr val="515151"/>
                      </a:solidFill>
                      <a:prstDash val="solid"/>
                    </a:lnT>
                    <a:lnB w="3175">
                      <a:solidFill>
                        <a:srgbClr val="515151"/>
                      </a:solidFill>
                      <a:prstDash val="solid"/>
                    </a:lnB>
                  </a:tcPr>
                </a:tc>
                <a:tc>
                  <a:txBody>
                    <a:bodyPr/>
                    <a:lstStyle/>
                    <a:p>
                      <a:pPr algn="ctr" rtl="0" fontAlgn="ctr"/>
                      <a:r>
                        <a:rPr lang="en-GB" sz="1000" b="0" i="0" u="none" strike="noStrike" noProof="0" dirty="0">
                          <a:solidFill>
                            <a:srgbClr val="000000"/>
                          </a:solidFill>
                          <a:effectLst/>
                          <a:latin typeface="Arial" panose="020B0604020202020204" pitchFamily="34" charset="0"/>
                        </a:rPr>
                        <a:t>776</a:t>
                      </a:r>
                    </a:p>
                  </a:txBody>
                  <a:tcPr marL="9525" marR="9525" marT="9525" marB="0" anchor="ctr">
                    <a:lnL w="3175" cap="flat" cmpd="sng" algn="ctr">
                      <a:solidFill>
                        <a:srgbClr val="515151"/>
                      </a:solidFill>
                      <a:prstDash val="solid"/>
                      <a:round/>
                      <a:headEnd type="none" w="med" len="med"/>
                      <a:tailEnd type="none" w="med" len="med"/>
                    </a:lnL>
                    <a:lnR w="3175" cap="flat" cmpd="sng" algn="ctr">
                      <a:solidFill>
                        <a:srgbClr val="515151"/>
                      </a:solidFill>
                      <a:prstDash val="solid"/>
                      <a:round/>
                      <a:headEnd type="none" w="med" len="med"/>
                      <a:tailEnd type="none" w="med" len="med"/>
                    </a:lnR>
                    <a:lnT w="3175" cap="flat" cmpd="sng" algn="ctr">
                      <a:solidFill>
                        <a:srgbClr val="515151"/>
                      </a:solidFill>
                      <a:prstDash val="solid"/>
                      <a:round/>
                      <a:headEnd type="none" w="med" len="med"/>
                      <a:tailEnd type="none" w="med" len="med"/>
                    </a:lnT>
                    <a:lnB w="3175" cap="flat" cmpd="sng" algn="ctr">
                      <a:solidFill>
                        <a:srgbClr val="515151"/>
                      </a:solidFill>
                      <a:prstDash val="solid"/>
                      <a:round/>
                      <a:headEnd type="none" w="med" len="med"/>
                      <a:tailEnd type="none" w="med" len="med"/>
                    </a:lnB>
                  </a:tcPr>
                </a:tc>
                <a:extLst>
                  <a:ext uri="{0D108BD9-81ED-4DB2-BD59-A6C34878D82A}">
                    <a16:rowId xmlns:a16="http://schemas.microsoft.com/office/drawing/2014/main" val="10005"/>
                  </a:ext>
                </a:extLst>
              </a:tr>
              <a:tr h="253186">
                <a:tc>
                  <a:txBody>
                    <a:bodyPr/>
                    <a:lstStyle/>
                    <a:p>
                      <a:pPr algn="ctr" rtl="0" fontAlgn="ctr"/>
                      <a:r>
                        <a:rPr lang="en-GB" sz="1000" b="0" i="0" u="none" strike="noStrike" noProof="0" dirty="0">
                          <a:solidFill>
                            <a:srgbClr val="000000"/>
                          </a:solidFill>
                          <a:effectLst/>
                          <a:latin typeface="Arial" panose="020B0604020202020204" pitchFamily="34" charset="0"/>
                        </a:rPr>
                        <a:t>Cyprus</a:t>
                      </a:r>
                    </a:p>
                  </a:txBody>
                  <a:tcPr marL="9525" marR="9525" marT="9525" marB="0" anchor="ctr">
                    <a:lnL w="3175">
                      <a:solidFill>
                        <a:srgbClr val="515151"/>
                      </a:solidFill>
                      <a:prstDash val="solid"/>
                    </a:lnL>
                    <a:lnR w="3175" cap="flat" cmpd="sng" algn="ctr">
                      <a:solidFill>
                        <a:srgbClr val="515151"/>
                      </a:solidFill>
                      <a:prstDash val="solid"/>
                      <a:round/>
                      <a:headEnd type="none" w="med" len="med"/>
                      <a:tailEnd type="none" w="med" len="med"/>
                    </a:lnR>
                    <a:lnT w="3175">
                      <a:solidFill>
                        <a:srgbClr val="515151"/>
                      </a:solidFill>
                      <a:prstDash val="solid"/>
                    </a:lnT>
                    <a:lnB w="3175">
                      <a:solidFill>
                        <a:srgbClr val="515151"/>
                      </a:solidFill>
                      <a:prstDash val="solid"/>
                    </a:lnB>
                  </a:tcPr>
                </a:tc>
                <a:tc>
                  <a:txBody>
                    <a:bodyPr/>
                    <a:lstStyle/>
                    <a:p>
                      <a:pPr algn="ctr" rtl="0" fontAlgn="ctr"/>
                      <a:r>
                        <a:rPr lang="en-GB" sz="1000" b="0" i="0" u="none" strike="noStrike" noProof="0" dirty="0">
                          <a:solidFill>
                            <a:srgbClr val="000000"/>
                          </a:solidFill>
                          <a:effectLst/>
                          <a:latin typeface="Arial" panose="020B0604020202020204" pitchFamily="34" charset="0"/>
                        </a:rPr>
                        <a:t>753</a:t>
                      </a:r>
                    </a:p>
                  </a:txBody>
                  <a:tcPr marL="9525" marR="9525" marT="9525" marB="0" anchor="ctr">
                    <a:lnL w="3175" cap="flat" cmpd="sng" algn="ctr">
                      <a:solidFill>
                        <a:srgbClr val="515151"/>
                      </a:solidFill>
                      <a:prstDash val="solid"/>
                      <a:round/>
                      <a:headEnd type="none" w="med" len="med"/>
                      <a:tailEnd type="none" w="med" len="med"/>
                    </a:lnL>
                    <a:lnR w="3175" cap="flat" cmpd="sng" algn="ctr">
                      <a:solidFill>
                        <a:srgbClr val="515151"/>
                      </a:solidFill>
                      <a:prstDash val="solid"/>
                      <a:round/>
                      <a:headEnd type="none" w="med" len="med"/>
                      <a:tailEnd type="none" w="med" len="med"/>
                    </a:lnR>
                    <a:lnT w="3175" cap="flat" cmpd="sng" algn="ctr">
                      <a:solidFill>
                        <a:srgbClr val="515151"/>
                      </a:solidFill>
                      <a:prstDash val="solid"/>
                      <a:round/>
                      <a:headEnd type="none" w="med" len="med"/>
                      <a:tailEnd type="none" w="med" len="med"/>
                    </a:lnT>
                    <a:lnB w="3175" cap="flat" cmpd="sng" algn="ctr">
                      <a:solidFill>
                        <a:srgbClr val="515151"/>
                      </a:solidFill>
                      <a:prstDash val="solid"/>
                      <a:round/>
                      <a:headEnd type="none" w="med" len="med"/>
                      <a:tailEnd type="none" w="med" len="med"/>
                    </a:lnB>
                  </a:tcPr>
                </a:tc>
                <a:extLst>
                  <a:ext uri="{0D108BD9-81ED-4DB2-BD59-A6C34878D82A}">
                    <a16:rowId xmlns:a16="http://schemas.microsoft.com/office/drawing/2014/main" val="10006"/>
                  </a:ext>
                </a:extLst>
              </a:tr>
              <a:tr h="198300">
                <a:tc>
                  <a:txBody>
                    <a:bodyPr/>
                    <a:lstStyle/>
                    <a:p>
                      <a:pPr algn="ctr" rtl="0" fontAlgn="ctr"/>
                      <a:r>
                        <a:rPr lang="en-GB" sz="1000" b="0" i="0" u="none" strike="noStrike" noProof="0" dirty="0">
                          <a:solidFill>
                            <a:srgbClr val="000000"/>
                          </a:solidFill>
                          <a:effectLst/>
                          <a:latin typeface="Arial" panose="020B0604020202020204" pitchFamily="34" charset="0"/>
                        </a:rPr>
                        <a:t>Czech Republic</a:t>
                      </a:r>
                    </a:p>
                  </a:txBody>
                  <a:tcPr marL="9525" marR="9525" marT="9525" marB="0" anchor="ctr">
                    <a:lnL w="3175">
                      <a:solidFill>
                        <a:srgbClr val="515151"/>
                      </a:solidFill>
                      <a:prstDash val="solid"/>
                    </a:lnL>
                    <a:lnR w="3175" cap="flat" cmpd="sng" algn="ctr">
                      <a:solidFill>
                        <a:srgbClr val="515151"/>
                      </a:solidFill>
                      <a:prstDash val="solid"/>
                      <a:round/>
                      <a:headEnd type="none" w="med" len="med"/>
                      <a:tailEnd type="none" w="med" len="med"/>
                    </a:lnR>
                    <a:lnT w="3175">
                      <a:solidFill>
                        <a:srgbClr val="515151"/>
                      </a:solidFill>
                      <a:prstDash val="solid"/>
                    </a:lnT>
                    <a:lnB w="3175">
                      <a:solidFill>
                        <a:srgbClr val="515151"/>
                      </a:solidFill>
                      <a:prstDash val="solid"/>
                    </a:lnB>
                  </a:tcPr>
                </a:tc>
                <a:tc>
                  <a:txBody>
                    <a:bodyPr/>
                    <a:lstStyle/>
                    <a:p>
                      <a:pPr algn="ctr" rtl="0" fontAlgn="ctr"/>
                      <a:r>
                        <a:rPr lang="en-GB" sz="1000" b="0" i="0" u="none" strike="noStrike" noProof="0" dirty="0">
                          <a:solidFill>
                            <a:srgbClr val="000000"/>
                          </a:solidFill>
                          <a:effectLst/>
                          <a:latin typeface="Arial" panose="020B0604020202020204" pitchFamily="34" charset="0"/>
                        </a:rPr>
                        <a:t>1,526</a:t>
                      </a:r>
                    </a:p>
                  </a:txBody>
                  <a:tcPr marL="9525" marR="9525" marT="9525" marB="0" anchor="ctr">
                    <a:lnL w="3175" cap="flat" cmpd="sng" algn="ctr">
                      <a:solidFill>
                        <a:srgbClr val="515151"/>
                      </a:solidFill>
                      <a:prstDash val="solid"/>
                      <a:round/>
                      <a:headEnd type="none" w="med" len="med"/>
                      <a:tailEnd type="none" w="med" len="med"/>
                    </a:lnL>
                    <a:lnR w="3175" cap="flat" cmpd="sng" algn="ctr">
                      <a:solidFill>
                        <a:srgbClr val="515151"/>
                      </a:solidFill>
                      <a:prstDash val="solid"/>
                      <a:round/>
                      <a:headEnd type="none" w="med" len="med"/>
                      <a:tailEnd type="none" w="med" len="med"/>
                    </a:lnR>
                    <a:lnT w="3175" cap="flat" cmpd="sng" algn="ctr">
                      <a:solidFill>
                        <a:srgbClr val="515151"/>
                      </a:solidFill>
                      <a:prstDash val="solid"/>
                      <a:round/>
                      <a:headEnd type="none" w="med" len="med"/>
                      <a:tailEnd type="none" w="med" len="med"/>
                    </a:lnT>
                    <a:lnB w="3175" cap="flat" cmpd="sng" algn="ctr">
                      <a:solidFill>
                        <a:srgbClr val="515151"/>
                      </a:solidFill>
                      <a:prstDash val="solid"/>
                      <a:round/>
                      <a:headEnd type="none" w="med" len="med"/>
                      <a:tailEnd type="none" w="med" len="med"/>
                    </a:lnB>
                  </a:tcPr>
                </a:tc>
                <a:extLst>
                  <a:ext uri="{0D108BD9-81ED-4DB2-BD59-A6C34878D82A}">
                    <a16:rowId xmlns:a16="http://schemas.microsoft.com/office/drawing/2014/main" val="10007"/>
                  </a:ext>
                </a:extLst>
              </a:tr>
              <a:tr h="198300">
                <a:tc>
                  <a:txBody>
                    <a:bodyPr/>
                    <a:lstStyle/>
                    <a:p>
                      <a:pPr algn="ctr" rtl="0" fontAlgn="ctr"/>
                      <a:r>
                        <a:rPr lang="en-GB" sz="1000" b="0" i="0" u="none" strike="noStrike" noProof="0" dirty="0">
                          <a:solidFill>
                            <a:srgbClr val="000000"/>
                          </a:solidFill>
                          <a:effectLst/>
                          <a:latin typeface="Arial" panose="020B0604020202020204" pitchFamily="34" charset="0"/>
                        </a:rPr>
                        <a:t>Denmark</a:t>
                      </a:r>
                    </a:p>
                  </a:txBody>
                  <a:tcPr marL="9525" marR="9525" marT="9525" marB="0" anchor="ctr">
                    <a:lnL w="3175">
                      <a:solidFill>
                        <a:srgbClr val="515151"/>
                      </a:solidFill>
                      <a:prstDash val="solid"/>
                    </a:lnL>
                    <a:lnR w="3175" cap="flat" cmpd="sng" algn="ctr">
                      <a:solidFill>
                        <a:srgbClr val="515151"/>
                      </a:solidFill>
                      <a:prstDash val="solid"/>
                      <a:round/>
                      <a:headEnd type="none" w="med" len="med"/>
                      <a:tailEnd type="none" w="med" len="med"/>
                    </a:lnR>
                    <a:lnT w="3175">
                      <a:solidFill>
                        <a:srgbClr val="515151"/>
                      </a:solidFill>
                      <a:prstDash val="solid"/>
                    </a:lnT>
                    <a:lnB w="3175" cap="flat" cmpd="sng" algn="ctr">
                      <a:solidFill>
                        <a:srgbClr val="515151"/>
                      </a:solidFill>
                      <a:prstDash val="solid"/>
                      <a:round/>
                      <a:headEnd type="none" w="med" len="med"/>
                      <a:tailEnd type="none" w="med" len="med"/>
                    </a:lnB>
                  </a:tcPr>
                </a:tc>
                <a:tc>
                  <a:txBody>
                    <a:bodyPr/>
                    <a:lstStyle/>
                    <a:p>
                      <a:pPr algn="ctr" rtl="0" fontAlgn="ctr"/>
                      <a:r>
                        <a:rPr lang="en-GB" sz="1000" b="0" i="0" u="none" strike="noStrike" noProof="0" dirty="0">
                          <a:solidFill>
                            <a:srgbClr val="000000"/>
                          </a:solidFill>
                          <a:effectLst/>
                          <a:latin typeface="Arial" panose="020B0604020202020204" pitchFamily="34" charset="0"/>
                        </a:rPr>
                        <a:t>1,506</a:t>
                      </a:r>
                    </a:p>
                  </a:txBody>
                  <a:tcPr marL="9525" marR="9525" marT="9525" marB="0" anchor="ctr">
                    <a:lnL w="3175" cap="flat" cmpd="sng" algn="ctr">
                      <a:solidFill>
                        <a:srgbClr val="515151"/>
                      </a:solidFill>
                      <a:prstDash val="solid"/>
                      <a:round/>
                      <a:headEnd type="none" w="med" len="med"/>
                      <a:tailEnd type="none" w="med" len="med"/>
                    </a:lnL>
                    <a:lnR w="3175" cap="flat" cmpd="sng" algn="ctr">
                      <a:solidFill>
                        <a:srgbClr val="515151"/>
                      </a:solidFill>
                      <a:prstDash val="solid"/>
                      <a:round/>
                      <a:headEnd type="none" w="med" len="med"/>
                      <a:tailEnd type="none" w="med" len="med"/>
                    </a:lnR>
                    <a:lnT w="3175" cap="flat" cmpd="sng" algn="ctr">
                      <a:solidFill>
                        <a:srgbClr val="515151"/>
                      </a:solidFill>
                      <a:prstDash val="solid"/>
                      <a:round/>
                      <a:headEnd type="none" w="med" len="med"/>
                      <a:tailEnd type="none" w="med" len="med"/>
                    </a:lnT>
                    <a:lnB w="3175" cap="flat" cmpd="sng" algn="ctr">
                      <a:solidFill>
                        <a:srgbClr val="515151"/>
                      </a:solidFill>
                      <a:prstDash val="solid"/>
                      <a:round/>
                      <a:headEnd type="none" w="med" len="med"/>
                      <a:tailEnd type="none" w="med" len="med"/>
                    </a:lnB>
                  </a:tcPr>
                </a:tc>
                <a:extLst>
                  <a:ext uri="{0D108BD9-81ED-4DB2-BD59-A6C34878D82A}">
                    <a16:rowId xmlns:a16="http://schemas.microsoft.com/office/drawing/2014/main" val="10008"/>
                  </a:ext>
                </a:extLst>
              </a:tr>
              <a:tr h="198300">
                <a:tc>
                  <a:txBody>
                    <a:bodyPr/>
                    <a:lstStyle/>
                    <a:p>
                      <a:pPr algn="ctr" rtl="0" fontAlgn="ctr"/>
                      <a:r>
                        <a:rPr lang="en-GB" sz="1000" b="0" i="0" u="none" strike="noStrike" noProof="0" dirty="0">
                          <a:solidFill>
                            <a:srgbClr val="000000"/>
                          </a:solidFill>
                          <a:effectLst/>
                          <a:latin typeface="Arial" panose="020B0604020202020204" pitchFamily="34" charset="0"/>
                        </a:rPr>
                        <a:t>Estonia</a:t>
                      </a:r>
                    </a:p>
                  </a:txBody>
                  <a:tcPr marL="9525" marR="9525" marT="9525" marB="0" anchor="ctr">
                    <a:lnL w="3175">
                      <a:solidFill>
                        <a:srgbClr val="515151"/>
                      </a:solidFill>
                      <a:prstDash val="solid"/>
                    </a:lnL>
                    <a:lnR w="3175" cap="flat" cmpd="sng" algn="ctr">
                      <a:solidFill>
                        <a:srgbClr val="515151"/>
                      </a:solidFill>
                      <a:prstDash val="solid"/>
                      <a:round/>
                      <a:headEnd type="none" w="med" len="med"/>
                      <a:tailEnd type="none" w="med" len="med"/>
                    </a:lnR>
                    <a:lnT w="3175">
                      <a:solidFill>
                        <a:srgbClr val="515151"/>
                      </a:solidFill>
                      <a:prstDash val="solid"/>
                    </a:lnT>
                    <a:lnB w="3175" cap="flat" cmpd="sng" algn="ctr">
                      <a:solidFill>
                        <a:srgbClr val="515151"/>
                      </a:solidFill>
                      <a:prstDash val="solid"/>
                      <a:round/>
                      <a:headEnd type="none" w="med" len="med"/>
                      <a:tailEnd type="none" w="med" len="med"/>
                    </a:lnB>
                  </a:tcPr>
                </a:tc>
                <a:tc>
                  <a:txBody>
                    <a:bodyPr/>
                    <a:lstStyle/>
                    <a:p>
                      <a:pPr algn="ctr" rtl="0" fontAlgn="ctr"/>
                      <a:r>
                        <a:rPr lang="en-GB" sz="1000" b="0" i="0" u="none" strike="noStrike" noProof="0" dirty="0">
                          <a:solidFill>
                            <a:srgbClr val="000000"/>
                          </a:solidFill>
                          <a:effectLst/>
                          <a:latin typeface="Arial" panose="020B0604020202020204" pitchFamily="34" charset="0"/>
                        </a:rPr>
                        <a:t>768</a:t>
                      </a:r>
                    </a:p>
                  </a:txBody>
                  <a:tcPr marL="9525" marR="9525" marT="9525" marB="0" anchor="ctr">
                    <a:lnL w="3175" cap="flat" cmpd="sng" algn="ctr">
                      <a:solidFill>
                        <a:srgbClr val="515151"/>
                      </a:solidFill>
                      <a:prstDash val="solid"/>
                      <a:round/>
                      <a:headEnd type="none" w="med" len="med"/>
                      <a:tailEnd type="none" w="med" len="med"/>
                    </a:lnL>
                    <a:lnR w="3175" cap="flat" cmpd="sng" algn="ctr">
                      <a:solidFill>
                        <a:srgbClr val="515151"/>
                      </a:solidFill>
                      <a:prstDash val="solid"/>
                      <a:round/>
                      <a:headEnd type="none" w="med" len="med"/>
                      <a:tailEnd type="none" w="med" len="med"/>
                    </a:lnR>
                    <a:lnT w="3175" cap="flat" cmpd="sng" algn="ctr">
                      <a:solidFill>
                        <a:srgbClr val="515151"/>
                      </a:solidFill>
                      <a:prstDash val="solid"/>
                      <a:round/>
                      <a:headEnd type="none" w="med" len="med"/>
                      <a:tailEnd type="none" w="med" len="med"/>
                    </a:lnT>
                    <a:lnB w="3175" cap="flat" cmpd="sng" algn="ctr">
                      <a:solidFill>
                        <a:srgbClr val="515151"/>
                      </a:solidFill>
                      <a:prstDash val="solid"/>
                      <a:round/>
                      <a:headEnd type="none" w="med" len="med"/>
                      <a:tailEnd type="none" w="med" len="med"/>
                    </a:lnB>
                  </a:tcPr>
                </a:tc>
                <a:extLst>
                  <a:ext uri="{0D108BD9-81ED-4DB2-BD59-A6C34878D82A}">
                    <a16:rowId xmlns:a16="http://schemas.microsoft.com/office/drawing/2014/main" val="2320212664"/>
                  </a:ext>
                </a:extLst>
              </a:tr>
              <a:tr h="198300">
                <a:tc>
                  <a:txBody>
                    <a:bodyPr/>
                    <a:lstStyle/>
                    <a:p>
                      <a:pPr algn="ctr" rtl="0" fontAlgn="ctr"/>
                      <a:r>
                        <a:rPr lang="en-GB" sz="1000" b="0" i="0" u="none" strike="noStrike" noProof="0" dirty="0">
                          <a:solidFill>
                            <a:srgbClr val="000000"/>
                          </a:solidFill>
                          <a:effectLst/>
                          <a:latin typeface="Arial" panose="020B0604020202020204" pitchFamily="34" charset="0"/>
                        </a:rPr>
                        <a:t>Finland</a:t>
                      </a:r>
                    </a:p>
                  </a:txBody>
                  <a:tcPr marL="9525" marR="9525" marT="9525" marB="0" anchor="ctr">
                    <a:lnL w="3175">
                      <a:solidFill>
                        <a:srgbClr val="515151"/>
                      </a:solidFill>
                      <a:prstDash val="solid"/>
                    </a:lnL>
                    <a:lnR w="3175" cap="flat" cmpd="sng" algn="ctr">
                      <a:solidFill>
                        <a:srgbClr val="515151"/>
                      </a:solidFill>
                      <a:prstDash val="solid"/>
                      <a:round/>
                      <a:headEnd type="none" w="med" len="med"/>
                      <a:tailEnd type="none" w="med" len="med"/>
                    </a:lnR>
                    <a:lnT w="3175">
                      <a:solidFill>
                        <a:srgbClr val="515151"/>
                      </a:solidFill>
                      <a:prstDash val="solid"/>
                    </a:lnT>
                    <a:lnB w="3175" cap="flat" cmpd="sng" algn="ctr">
                      <a:solidFill>
                        <a:srgbClr val="515151"/>
                      </a:solidFill>
                      <a:prstDash val="solid"/>
                      <a:round/>
                      <a:headEnd type="none" w="med" len="med"/>
                      <a:tailEnd type="none" w="med" len="med"/>
                    </a:lnB>
                  </a:tcPr>
                </a:tc>
                <a:tc>
                  <a:txBody>
                    <a:bodyPr/>
                    <a:lstStyle/>
                    <a:p>
                      <a:pPr algn="ctr" rtl="0" fontAlgn="ctr"/>
                      <a:r>
                        <a:rPr lang="en-GB" sz="1000" b="0" i="0" u="none" strike="noStrike" noProof="0" dirty="0">
                          <a:solidFill>
                            <a:srgbClr val="000000"/>
                          </a:solidFill>
                          <a:effectLst/>
                          <a:latin typeface="Arial" panose="020B0604020202020204" pitchFamily="34" charset="0"/>
                        </a:rPr>
                        <a:t>1,510</a:t>
                      </a:r>
                    </a:p>
                  </a:txBody>
                  <a:tcPr marL="9525" marR="9525" marT="9525" marB="0" anchor="ctr">
                    <a:lnL w="3175" cap="flat" cmpd="sng" algn="ctr">
                      <a:solidFill>
                        <a:srgbClr val="515151"/>
                      </a:solidFill>
                      <a:prstDash val="solid"/>
                      <a:round/>
                      <a:headEnd type="none" w="med" len="med"/>
                      <a:tailEnd type="none" w="med" len="med"/>
                    </a:lnL>
                    <a:lnR w="3175" cap="flat" cmpd="sng" algn="ctr">
                      <a:solidFill>
                        <a:srgbClr val="515151"/>
                      </a:solidFill>
                      <a:prstDash val="solid"/>
                      <a:round/>
                      <a:headEnd type="none" w="med" len="med"/>
                      <a:tailEnd type="none" w="med" len="med"/>
                    </a:lnR>
                    <a:lnT w="3175" cap="flat" cmpd="sng" algn="ctr">
                      <a:solidFill>
                        <a:srgbClr val="515151"/>
                      </a:solidFill>
                      <a:prstDash val="solid"/>
                      <a:round/>
                      <a:headEnd type="none" w="med" len="med"/>
                      <a:tailEnd type="none" w="med" len="med"/>
                    </a:lnT>
                    <a:lnB w="3175" cap="flat" cmpd="sng" algn="ctr">
                      <a:solidFill>
                        <a:srgbClr val="515151"/>
                      </a:solidFill>
                      <a:prstDash val="solid"/>
                      <a:round/>
                      <a:headEnd type="none" w="med" len="med"/>
                      <a:tailEnd type="none" w="med" len="med"/>
                    </a:lnB>
                  </a:tcPr>
                </a:tc>
                <a:extLst>
                  <a:ext uri="{0D108BD9-81ED-4DB2-BD59-A6C34878D82A}">
                    <a16:rowId xmlns:a16="http://schemas.microsoft.com/office/drawing/2014/main" val="1661660623"/>
                  </a:ext>
                </a:extLst>
              </a:tr>
              <a:tr h="198300">
                <a:tc>
                  <a:txBody>
                    <a:bodyPr/>
                    <a:lstStyle/>
                    <a:p>
                      <a:pPr algn="ctr" rtl="0" fontAlgn="ctr"/>
                      <a:r>
                        <a:rPr lang="en-GB" sz="1000" b="0" i="0" u="none" strike="noStrike" noProof="0" dirty="0">
                          <a:solidFill>
                            <a:srgbClr val="000000"/>
                          </a:solidFill>
                          <a:effectLst/>
                          <a:latin typeface="Arial" panose="020B0604020202020204" pitchFamily="34" charset="0"/>
                        </a:rPr>
                        <a:t>France</a:t>
                      </a:r>
                    </a:p>
                  </a:txBody>
                  <a:tcPr marL="9525" marR="9525" marT="9525" marB="0" anchor="ctr">
                    <a:lnL w="3175">
                      <a:solidFill>
                        <a:srgbClr val="515151"/>
                      </a:solidFill>
                      <a:prstDash val="solid"/>
                    </a:lnL>
                    <a:lnR w="3175" cap="flat" cmpd="sng" algn="ctr">
                      <a:solidFill>
                        <a:srgbClr val="515151"/>
                      </a:solidFill>
                      <a:prstDash val="solid"/>
                      <a:round/>
                      <a:headEnd type="none" w="med" len="med"/>
                      <a:tailEnd type="none" w="med" len="med"/>
                    </a:lnR>
                    <a:lnT w="3175">
                      <a:solidFill>
                        <a:srgbClr val="515151"/>
                      </a:solidFill>
                      <a:prstDash val="solid"/>
                    </a:lnT>
                    <a:lnB w="3175" cap="flat" cmpd="sng" algn="ctr">
                      <a:solidFill>
                        <a:srgbClr val="515151"/>
                      </a:solidFill>
                      <a:prstDash val="solid"/>
                      <a:round/>
                      <a:headEnd type="none" w="med" len="med"/>
                      <a:tailEnd type="none" w="med" len="med"/>
                    </a:lnB>
                  </a:tcPr>
                </a:tc>
                <a:tc>
                  <a:txBody>
                    <a:bodyPr/>
                    <a:lstStyle/>
                    <a:p>
                      <a:pPr algn="ctr" rtl="0" fontAlgn="ctr"/>
                      <a:r>
                        <a:rPr lang="en-GB" sz="1000" b="0" i="0" u="none" strike="noStrike" noProof="0" dirty="0">
                          <a:solidFill>
                            <a:srgbClr val="000000"/>
                          </a:solidFill>
                          <a:effectLst/>
                          <a:latin typeface="Arial" panose="020B0604020202020204" pitchFamily="34" charset="0"/>
                        </a:rPr>
                        <a:t>2,273</a:t>
                      </a:r>
                    </a:p>
                  </a:txBody>
                  <a:tcPr marL="9525" marR="9525" marT="9525" marB="0" anchor="ctr">
                    <a:lnL w="3175" cap="flat" cmpd="sng" algn="ctr">
                      <a:solidFill>
                        <a:srgbClr val="515151"/>
                      </a:solidFill>
                      <a:prstDash val="solid"/>
                      <a:round/>
                      <a:headEnd type="none" w="med" len="med"/>
                      <a:tailEnd type="none" w="med" len="med"/>
                    </a:lnL>
                    <a:lnR w="3175" cap="flat" cmpd="sng" algn="ctr">
                      <a:solidFill>
                        <a:srgbClr val="515151"/>
                      </a:solidFill>
                      <a:prstDash val="solid"/>
                      <a:round/>
                      <a:headEnd type="none" w="med" len="med"/>
                      <a:tailEnd type="none" w="med" len="med"/>
                    </a:lnR>
                    <a:lnT w="3175" cap="flat" cmpd="sng" algn="ctr">
                      <a:solidFill>
                        <a:srgbClr val="515151"/>
                      </a:solidFill>
                      <a:prstDash val="solid"/>
                      <a:round/>
                      <a:headEnd type="none" w="med" len="med"/>
                      <a:tailEnd type="none" w="med" len="med"/>
                    </a:lnT>
                    <a:lnB w="3175" cap="flat" cmpd="sng" algn="ctr">
                      <a:solidFill>
                        <a:srgbClr val="515151"/>
                      </a:solidFill>
                      <a:prstDash val="solid"/>
                      <a:round/>
                      <a:headEnd type="none" w="med" len="med"/>
                      <a:tailEnd type="none" w="med" len="med"/>
                    </a:lnB>
                  </a:tcPr>
                </a:tc>
                <a:extLst>
                  <a:ext uri="{0D108BD9-81ED-4DB2-BD59-A6C34878D82A}">
                    <a16:rowId xmlns:a16="http://schemas.microsoft.com/office/drawing/2014/main" val="840160935"/>
                  </a:ext>
                </a:extLst>
              </a:tr>
            </a:tbl>
          </a:graphicData>
        </a:graphic>
      </p:graphicFrame>
      <p:graphicFrame>
        <p:nvGraphicFramePr>
          <p:cNvPr id="3" name="object 5">
            <a:extLst>
              <a:ext uri="{FF2B5EF4-FFF2-40B4-BE49-F238E27FC236}">
                <a16:creationId xmlns:a16="http://schemas.microsoft.com/office/drawing/2014/main" id="{576B4C2B-78CB-05F0-4C6C-3A6CFC035566}"/>
              </a:ext>
            </a:extLst>
          </p:cNvPr>
          <p:cNvGraphicFramePr>
            <a:graphicFrameLocks noGrp="1"/>
          </p:cNvGraphicFramePr>
          <p:nvPr>
            <p:extLst>
              <p:ext uri="{D42A27DB-BD31-4B8C-83A1-F6EECF244321}">
                <p14:modId xmlns:p14="http://schemas.microsoft.com/office/powerpoint/2010/main" val="4222364765"/>
              </p:ext>
            </p:extLst>
          </p:nvPr>
        </p:nvGraphicFramePr>
        <p:xfrm>
          <a:off x="3114964" y="1203271"/>
          <a:ext cx="2338008" cy="2444081"/>
        </p:xfrm>
        <a:graphic>
          <a:graphicData uri="http://schemas.openxmlformats.org/drawingml/2006/table">
            <a:tbl>
              <a:tblPr firstRow="1" bandRow="1">
                <a:tableStyleId>{2D5ABB26-0587-4C30-8999-92F81FD0307C}</a:tableStyleId>
              </a:tblPr>
              <a:tblGrid>
                <a:gridCol w="1256255">
                  <a:extLst>
                    <a:ext uri="{9D8B030D-6E8A-4147-A177-3AD203B41FA5}">
                      <a16:colId xmlns:a16="http://schemas.microsoft.com/office/drawing/2014/main" val="20000"/>
                    </a:ext>
                  </a:extLst>
                </a:gridCol>
                <a:gridCol w="1081753">
                  <a:extLst>
                    <a:ext uri="{9D8B030D-6E8A-4147-A177-3AD203B41FA5}">
                      <a16:colId xmlns:a16="http://schemas.microsoft.com/office/drawing/2014/main" val="20001"/>
                    </a:ext>
                  </a:extLst>
                </a:gridCol>
              </a:tblGrid>
              <a:tr h="406195">
                <a:tc>
                  <a:txBody>
                    <a:bodyPr/>
                    <a:lstStyle/>
                    <a:p>
                      <a:pPr marL="226695">
                        <a:lnSpc>
                          <a:spcPct val="100000"/>
                        </a:lnSpc>
                      </a:pPr>
                      <a:r>
                        <a:rPr lang="en-GB" sz="1000" b="1" spc="-10" noProof="0" dirty="0">
                          <a:solidFill>
                            <a:schemeClr val="tx1"/>
                          </a:solidFill>
                          <a:latin typeface="+mn-lt"/>
                          <a:cs typeface="Arial"/>
                        </a:rPr>
                        <a:t>      Country</a:t>
                      </a:r>
                      <a:endParaRPr lang="en-GB" sz="1000" noProof="0" dirty="0">
                        <a:solidFill>
                          <a:schemeClr val="tx1"/>
                        </a:solidFill>
                        <a:latin typeface="+mn-lt"/>
                        <a:cs typeface="Arial"/>
                      </a:endParaRPr>
                    </a:p>
                  </a:txBody>
                  <a:tcPr marL="0" marR="0" marT="54610" marB="36000" anchor="ctr">
                    <a:lnL w="3175">
                      <a:solidFill>
                        <a:srgbClr val="515151"/>
                      </a:solidFill>
                      <a:prstDash val="solid"/>
                    </a:lnL>
                    <a:lnR w="3175">
                      <a:solidFill>
                        <a:srgbClr val="515151"/>
                      </a:solidFill>
                      <a:prstDash val="solid"/>
                    </a:lnR>
                    <a:lnT w="3175">
                      <a:solidFill>
                        <a:srgbClr val="515151"/>
                      </a:solidFill>
                      <a:prstDash val="solid"/>
                    </a:lnT>
                    <a:lnB w="3175" cap="flat" cmpd="sng" algn="ctr">
                      <a:solidFill>
                        <a:srgbClr val="515151"/>
                      </a:solidFill>
                      <a:prstDash val="solid"/>
                      <a:round/>
                      <a:headEnd type="none" w="med" len="med"/>
                      <a:tailEnd type="none" w="med" len="med"/>
                    </a:lnB>
                    <a:solidFill>
                      <a:srgbClr val="F6A500"/>
                    </a:solidFill>
                  </a:tcPr>
                </a:tc>
                <a:tc>
                  <a:txBody>
                    <a:bodyPr/>
                    <a:lstStyle/>
                    <a:p>
                      <a:pPr marL="144000" algn="l">
                        <a:lnSpc>
                          <a:spcPct val="100000"/>
                        </a:lnSpc>
                      </a:pPr>
                      <a:r>
                        <a:rPr lang="en-GB" sz="1000" b="1" spc="-10" noProof="0" dirty="0">
                          <a:solidFill>
                            <a:schemeClr val="tx1"/>
                          </a:solidFill>
                          <a:latin typeface="+mn-lt"/>
                          <a:cs typeface="Arial"/>
                        </a:rPr>
                        <a:t>Interviews for </a:t>
                      </a:r>
                      <a:r>
                        <a:rPr lang="en-GB" sz="1000" b="1" kern="1200" spc="-10" noProof="0" dirty="0">
                          <a:solidFill>
                            <a:schemeClr val="tx1"/>
                          </a:solidFill>
                          <a:latin typeface="+mn-lt"/>
                          <a:ea typeface="+mn-ea"/>
                          <a:cs typeface="Arial"/>
                        </a:rPr>
                        <a:t>ESENER</a:t>
                      </a:r>
                      <a:r>
                        <a:rPr lang="en-GB" sz="1000" b="1" spc="-10" noProof="0" dirty="0">
                          <a:solidFill>
                            <a:schemeClr val="tx1"/>
                          </a:solidFill>
                          <a:latin typeface="+mn-lt"/>
                          <a:cs typeface="Arial"/>
                        </a:rPr>
                        <a:t> 2024</a:t>
                      </a:r>
                      <a:endParaRPr lang="en-GB" sz="1000" noProof="0" dirty="0">
                        <a:solidFill>
                          <a:schemeClr val="tx1"/>
                        </a:solidFill>
                        <a:latin typeface="+mn-lt"/>
                        <a:cs typeface="Arial"/>
                      </a:endParaRPr>
                    </a:p>
                  </a:txBody>
                  <a:tcPr marL="0" marR="0" marT="54610" marB="36000" anchor="ctr">
                    <a:lnL w="3175">
                      <a:solidFill>
                        <a:srgbClr val="515151"/>
                      </a:solidFill>
                      <a:prstDash val="solid"/>
                    </a:lnL>
                    <a:lnR w="3175" cap="flat" cmpd="sng" algn="ctr">
                      <a:solidFill>
                        <a:srgbClr val="515151"/>
                      </a:solidFill>
                      <a:prstDash val="solid"/>
                      <a:round/>
                      <a:headEnd type="none" w="med" len="med"/>
                      <a:tailEnd type="none" w="med" len="med"/>
                    </a:lnR>
                    <a:lnT w="3175">
                      <a:solidFill>
                        <a:srgbClr val="515151"/>
                      </a:solidFill>
                      <a:prstDash val="solid"/>
                    </a:lnT>
                    <a:lnB w="3175" cap="flat" cmpd="sng" algn="ctr">
                      <a:solidFill>
                        <a:srgbClr val="515151"/>
                      </a:solidFill>
                      <a:prstDash val="solid"/>
                      <a:round/>
                      <a:headEnd type="none" w="med" len="med"/>
                      <a:tailEnd type="none" w="med" len="med"/>
                    </a:lnB>
                    <a:solidFill>
                      <a:srgbClr val="F6A500"/>
                    </a:solidFill>
                  </a:tcPr>
                </a:tc>
                <a:extLst>
                  <a:ext uri="{0D108BD9-81ED-4DB2-BD59-A6C34878D82A}">
                    <a16:rowId xmlns:a16="http://schemas.microsoft.com/office/drawing/2014/main" val="10000"/>
                  </a:ext>
                </a:extLst>
              </a:tr>
              <a:tr h="198300">
                <a:tc>
                  <a:txBody>
                    <a:bodyPr/>
                    <a:lstStyle/>
                    <a:p>
                      <a:pPr algn="ctr" rtl="0" fontAlgn="ctr"/>
                      <a:r>
                        <a:rPr lang="en-GB" sz="1000" b="0" i="0" u="none" strike="noStrike" noProof="0" dirty="0">
                          <a:solidFill>
                            <a:srgbClr val="000000"/>
                          </a:solidFill>
                          <a:effectLst/>
                          <a:latin typeface="Arial" panose="020B0604020202020204" pitchFamily="34" charset="0"/>
                        </a:rPr>
                        <a:t>Germany</a:t>
                      </a:r>
                    </a:p>
                  </a:txBody>
                  <a:tcPr marL="9525" marR="9525" marT="9525" marB="0" anchor="ctr">
                    <a:lnL w="3175">
                      <a:solidFill>
                        <a:srgbClr val="515151"/>
                      </a:solidFill>
                      <a:prstDash val="solid"/>
                    </a:lnL>
                    <a:lnR w="3175" cap="flat" cmpd="sng" algn="ctr">
                      <a:solidFill>
                        <a:srgbClr val="515151"/>
                      </a:solidFill>
                      <a:prstDash val="solid"/>
                      <a:round/>
                      <a:headEnd type="none" w="med" len="med"/>
                      <a:tailEnd type="none" w="med" len="med"/>
                    </a:lnR>
                    <a:lnT w="3175" cap="flat" cmpd="sng" algn="ctr">
                      <a:solidFill>
                        <a:srgbClr val="515151"/>
                      </a:solidFill>
                      <a:prstDash val="solid"/>
                      <a:round/>
                      <a:headEnd type="none" w="med" len="med"/>
                      <a:tailEnd type="none" w="med" len="med"/>
                    </a:lnT>
                    <a:lnB w="3175">
                      <a:solidFill>
                        <a:srgbClr val="515151"/>
                      </a:solidFill>
                      <a:prstDash val="solid"/>
                    </a:lnB>
                  </a:tcPr>
                </a:tc>
                <a:tc>
                  <a:txBody>
                    <a:bodyPr/>
                    <a:lstStyle/>
                    <a:p>
                      <a:pPr algn="ctr" rtl="0" fontAlgn="ctr"/>
                      <a:r>
                        <a:rPr lang="en-GB" sz="1000" b="0" i="0" u="none" strike="noStrike" noProof="0" dirty="0">
                          <a:solidFill>
                            <a:srgbClr val="000000"/>
                          </a:solidFill>
                          <a:effectLst/>
                          <a:latin typeface="Arial" panose="020B0604020202020204" pitchFamily="34" charset="0"/>
                        </a:rPr>
                        <a:t>3,159</a:t>
                      </a:r>
                    </a:p>
                  </a:txBody>
                  <a:tcPr marL="9525" marR="9525" marT="9525" marB="0" anchor="ctr">
                    <a:lnL w="3175" cap="flat" cmpd="sng" algn="ctr">
                      <a:solidFill>
                        <a:srgbClr val="515151"/>
                      </a:solidFill>
                      <a:prstDash val="solid"/>
                      <a:round/>
                      <a:headEnd type="none" w="med" len="med"/>
                      <a:tailEnd type="none" w="med" len="med"/>
                    </a:lnL>
                    <a:lnR w="3175" cap="flat" cmpd="sng" algn="ctr">
                      <a:solidFill>
                        <a:srgbClr val="515151"/>
                      </a:solidFill>
                      <a:prstDash val="solid"/>
                      <a:round/>
                      <a:headEnd type="none" w="med" len="med"/>
                      <a:tailEnd type="none" w="med" len="med"/>
                    </a:lnR>
                    <a:lnT w="3175" cap="flat" cmpd="sng" algn="ctr">
                      <a:solidFill>
                        <a:srgbClr val="515151"/>
                      </a:solidFill>
                      <a:prstDash val="solid"/>
                      <a:round/>
                      <a:headEnd type="none" w="med" len="med"/>
                      <a:tailEnd type="none" w="med" len="med"/>
                    </a:lnT>
                    <a:lnB w="3175">
                      <a:solidFill>
                        <a:srgbClr val="515151"/>
                      </a:solidFill>
                      <a:prstDash val="solid"/>
                    </a:lnB>
                  </a:tcPr>
                </a:tc>
                <a:extLst>
                  <a:ext uri="{0D108BD9-81ED-4DB2-BD59-A6C34878D82A}">
                    <a16:rowId xmlns:a16="http://schemas.microsoft.com/office/drawing/2014/main" val="10002"/>
                  </a:ext>
                </a:extLst>
              </a:tr>
              <a:tr h="198300">
                <a:tc>
                  <a:txBody>
                    <a:bodyPr/>
                    <a:lstStyle/>
                    <a:p>
                      <a:pPr algn="ctr" rtl="0" fontAlgn="ctr"/>
                      <a:r>
                        <a:rPr lang="en-GB" sz="1000" b="0" i="0" u="none" strike="noStrike" noProof="0" dirty="0">
                          <a:solidFill>
                            <a:srgbClr val="000000"/>
                          </a:solidFill>
                          <a:effectLst/>
                          <a:latin typeface="Arial" panose="020B0604020202020204" pitchFamily="34" charset="0"/>
                        </a:rPr>
                        <a:t>Greece</a:t>
                      </a:r>
                    </a:p>
                  </a:txBody>
                  <a:tcPr marL="9525" marR="9525" marT="9525" marB="0" anchor="ctr">
                    <a:lnL w="3175">
                      <a:solidFill>
                        <a:srgbClr val="515151"/>
                      </a:solidFill>
                      <a:prstDash val="solid"/>
                    </a:lnL>
                    <a:lnR w="3175" cap="flat" cmpd="sng" algn="ctr">
                      <a:solidFill>
                        <a:srgbClr val="515151"/>
                      </a:solidFill>
                      <a:prstDash val="solid"/>
                      <a:round/>
                      <a:headEnd type="none" w="med" len="med"/>
                      <a:tailEnd type="none" w="med" len="med"/>
                    </a:lnR>
                    <a:lnT w="3175">
                      <a:solidFill>
                        <a:srgbClr val="515151"/>
                      </a:solidFill>
                      <a:prstDash val="solid"/>
                    </a:lnT>
                    <a:lnB w="3175">
                      <a:solidFill>
                        <a:srgbClr val="515151"/>
                      </a:solidFill>
                      <a:prstDash val="solid"/>
                    </a:lnB>
                  </a:tcPr>
                </a:tc>
                <a:tc>
                  <a:txBody>
                    <a:bodyPr/>
                    <a:lstStyle/>
                    <a:p>
                      <a:pPr algn="ctr" rtl="0" fontAlgn="ctr"/>
                      <a:r>
                        <a:rPr lang="en-GB" sz="1000" b="0" i="0" u="none" strike="noStrike" noProof="0" dirty="0">
                          <a:solidFill>
                            <a:srgbClr val="000000"/>
                          </a:solidFill>
                          <a:effectLst/>
                          <a:latin typeface="Arial" panose="020B0604020202020204" pitchFamily="34" charset="0"/>
                        </a:rPr>
                        <a:t>1,501</a:t>
                      </a:r>
                    </a:p>
                  </a:txBody>
                  <a:tcPr marL="9525" marR="9525" marT="9525" marB="0" anchor="ctr">
                    <a:lnL w="3175" cap="flat" cmpd="sng" algn="ctr">
                      <a:solidFill>
                        <a:srgbClr val="515151"/>
                      </a:solidFill>
                      <a:prstDash val="solid"/>
                      <a:round/>
                      <a:headEnd type="none" w="med" len="med"/>
                      <a:tailEnd type="none" w="med" len="med"/>
                    </a:lnL>
                    <a:lnR w="3175" cap="flat" cmpd="sng" algn="ctr">
                      <a:solidFill>
                        <a:srgbClr val="515151"/>
                      </a:solidFill>
                      <a:prstDash val="solid"/>
                      <a:round/>
                      <a:headEnd type="none" w="med" len="med"/>
                      <a:tailEnd type="none" w="med" len="med"/>
                    </a:lnR>
                    <a:lnT w="3175">
                      <a:solidFill>
                        <a:srgbClr val="515151"/>
                      </a:solidFill>
                      <a:prstDash val="solid"/>
                    </a:lnT>
                    <a:lnB w="3175">
                      <a:solidFill>
                        <a:srgbClr val="515151"/>
                      </a:solidFill>
                      <a:prstDash val="solid"/>
                    </a:lnB>
                  </a:tcPr>
                </a:tc>
                <a:extLst>
                  <a:ext uri="{0D108BD9-81ED-4DB2-BD59-A6C34878D82A}">
                    <a16:rowId xmlns:a16="http://schemas.microsoft.com/office/drawing/2014/main" val="10003"/>
                  </a:ext>
                </a:extLst>
              </a:tr>
              <a:tr h="198300">
                <a:tc>
                  <a:txBody>
                    <a:bodyPr/>
                    <a:lstStyle/>
                    <a:p>
                      <a:pPr algn="ctr" rtl="0" fontAlgn="ctr"/>
                      <a:r>
                        <a:rPr lang="en-GB" sz="1000" b="0" i="0" u="none" strike="noStrike" noProof="0" dirty="0">
                          <a:solidFill>
                            <a:srgbClr val="000000"/>
                          </a:solidFill>
                          <a:effectLst/>
                          <a:latin typeface="Arial" panose="020B0604020202020204" pitchFamily="34" charset="0"/>
                        </a:rPr>
                        <a:t>Hungary</a:t>
                      </a:r>
                    </a:p>
                  </a:txBody>
                  <a:tcPr marL="9525" marR="9525" marT="9525" marB="0" anchor="ctr">
                    <a:lnL w="3175">
                      <a:solidFill>
                        <a:srgbClr val="515151"/>
                      </a:solidFill>
                      <a:prstDash val="solid"/>
                    </a:lnL>
                    <a:lnR w="3175" cap="flat" cmpd="sng" algn="ctr">
                      <a:solidFill>
                        <a:srgbClr val="515151"/>
                      </a:solidFill>
                      <a:prstDash val="solid"/>
                      <a:round/>
                      <a:headEnd type="none" w="med" len="med"/>
                      <a:tailEnd type="none" w="med" len="med"/>
                    </a:lnR>
                    <a:lnT w="3175">
                      <a:solidFill>
                        <a:srgbClr val="515151"/>
                      </a:solidFill>
                      <a:prstDash val="solid"/>
                    </a:lnT>
                    <a:lnB w="3175">
                      <a:solidFill>
                        <a:srgbClr val="515151"/>
                      </a:solidFill>
                      <a:prstDash val="solid"/>
                    </a:lnB>
                  </a:tcPr>
                </a:tc>
                <a:tc>
                  <a:txBody>
                    <a:bodyPr/>
                    <a:lstStyle/>
                    <a:p>
                      <a:pPr algn="ctr" rtl="0" fontAlgn="ctr"/>
                      <a:r>
                        <a:rPr lang="en-GB" sz="1000" b="0" i="0" u="none" strike="noStrike" noProof="0" dirty="0">
                          <a:solidFill>
                            <a:srgbClr val="000000"/>
                          </a:solidFill>
                          <a:effectLst/>
                          <a:latin typeface="Arial" panose="020B0604020202020204" pitchFamily="34" charset="0"/>
                        </a:rPr>
                        <a:t>1,510</a:t>
                      </a:r>
                    </a:p>
                  </a:txBody>
                  <a:tcPr marL="9525" marR="9525" marT="9525" marB="0" anchor="ctr">
                    <a:lnL w="3175" cap="flat" cmpd="sng" algn="ctr">
                      <a:solidFill>
                        <a:srgbClr val="515151"/>
                      </a:solidFill>
                      <a:prstDash val="solid"/>
                      <a:round/>
                      <a:headEnd type="none" w="med" len="med"/>
                      <a:tailEnd type="none" w="med" len="med"/>
                    </a:lnL>
                    <a:lnR w="3175" cap="flat" cmpd="sng" algn="ctr">
                      <a:solidFill>
                        <a:srgbClr val="515151"/>
                      </a:solidFill>
                      <a:prstDash val="solid"/>
                      <a:round/>
                      <a:headEnd type="none" w="med" len="med"/>
                      <a:tailEnd type="none" w="med" len="med"/>
                    </a:lnR>
                    <a:lnT w="3175">
                      <a:solidFill>
                        <a:srgbClr val="515151"/>
                      </a:solidFill>
                      <a:prstDash val="solid"/>
                    </a:lnT>
                    <a:lnB w="3175">
                      <a:solidFill>
                        <a:srgbClr val="515151"/>
                      </a:solidFill>
                      <a:prstDash val="solid"/>
                    </a:lnB>
                  </a:tcPr>
                </a:tc>
                <a:extLst>
                  <a:ext uri="{0D108BD9-81ED-4DB2-BD59-A6C34878D82A}">
                    <a16:rowId xmlns:a16="http://schemas.microsoft.com/office/drawing/2014/main" val="10004"/>
                  </a:ext>
                </a:extLst>
              </a:tr>
              <a:tr h="198300">
                <a:tc>
                  <a:txBody>
                    <a:bodyPr/>
                    <a:lstStyle/>
                    <a:p>
                      <a:pPr algn="ctr" rtl="0" fontAlgn="ctr"/>
                      <a:r>
                        <a:rPr lang="en-GB" sz="1000" b="0" i="0" u="none" strike="noStrike" noProof="0" dirty="0">
                          <a:solidFill>
                            <a:srgbClr val="000000"/>
                          </a:solidFill>
                          <a:effectLst/>
                          <a:latin typeface="Arial" panose="020B0604020202020204" pitchFamily="34" charset="0"/>
                        </a:rPr>
                        <a:t>Iceland</a:t>
                      </a:r>
                    </a:p>
                  </a:txBody>
                  <a:tcPr marL="9525" marR="9525" marT="9525" marB="0" anchor="ctr">
                    <a:lnL w="3175">
                      <a:solidFill>
                        <a:srgbClr val="515151"/>
                      </a:solidFill>
                      <a:prstDash val="solid"/>
                    </a:lnL>
                    <a:lnR w="3175" cap="flat" cmpd="sng" algn="ctr">
                      <a:solidFill>
                        <a:srgbClr val="515151"/>
                      </a:solidFill>
                      <a:prstDash val="solid"/>
                      <a:round/>
                      <a:headEnd type="none" w="med" len="med"/>
                      <a:tailEnd type="none" w="med" len="med"/>
                    </a:lnR>
                    <a:lnT w="3175">
                      <a:solidFill>
                        <a:srgbClr val="515151"/>
                      </a:solidFill>
                      <a:prstDash val="solid"/>
                    </a:lnT>
                    <a:lnB w="3175">
                      <a:solidFill>
                        <a:srgbClr val="515151"/>
                      </a:solidFill>
                      <a:prstDash val="solid"/>
                    </a:lnB>
                  </a:tcPr>
                </a:tc>
                <a:tc>
                  <a:txBody>
                    <a:bodyPr/>
                    <a:lstStyle/>
                    <a:p>
                      <a:pPr algn="ctr" rtl="0" fontAlgn="ctr"/>
                      <a:r>
                        <a:rPr lang="en-GB" sz="1000" b="0" i="0" u="none" strike="noStrike" noProof="0" dirty="0">
                          <a:solidFill>
                            <a:srgbClr val="000000"/>
                          </a:solidFill>
                          <a:effectLst/>
                          <a:latin typeface="Arial" panose="020B0604020202020204" pitchFamily="34" charset="0"/>
                        </a:rPr>
                        <a:t>810</a:t>
                      </a:r>
                    </a:p>
                  </a:txBody>
                  <a:tcPr marL="9525" marR="9525" marT="9525" marB="0" anchor="ctr">
                    <a:lnL w="3175" cap="flat" cmpd="sng" algn="ctr">
                      <a:solidFill>
                        <a:srgbClr val="515151"/>
                      </a:solidFill>
                      <a:prstDash val="solid"/>
                      <a:round/>
                      <a:headEnd type="none" w="med" len="med"/>
                      <a:tailEnd type="none" w="med" len="med"/>
                    </a:lnL>
                    <a:lnR w="3175" cap="flat" cmpd="sng" algn="ctr">
                      <a:solidFill>
                        <a:srgbClr val="515151"/>
                      </a:solidFill>
                      <a:prstDash val="solid"/>
                      <a:round/>
                      <a:headEnd type="none" w="med" len="med"/>
                      <a:tailEnd type="none" w="med" len="med"/>
                    </a:lnR>
                    <a:lnT w="3175">
                      <a:solidFill>
                        <a:srgbClr val="515151"/>
                      </a:solidFill>
                      <a:prstDash val="solid"/>
                    </a:lnT>
                    <a:lnB w="3175">
                      <a:solidFill>
                        <a:srgbClr val="515151"/>
                      </a:solidFill>
                      <a:prstDash val="solid"/>
                    </a:lnB>
                  </a:tcPr>
                </a:tc>
                <a:extLst>
                  <a:ext uri="{0D108BD9-81ED-4DB2-BD59-A6C34878D82A}">
                    <a16:rowId xmlns:a16="http://schemas.microsoft.com/office/drawing/2014/main" val="10005"/>
                  </a:ext>
                </a:extLst>
              </a:tr>
              <a:tr h="253186">
                <a:tc>
                  <a:txBody>
                    <a:bodyPr/>
                    <a:lstStyle/>
                    <a:p>
                      <a:pPr algn="ctr" rtl="0" fontAlgn="ctr"/>
                      <a:r>
                        <a:rPr lang="en-GB" sz="1000" b="0" i="0" u="none" strike="noStrike" noProof="0" dirty="0">
                          <a:solidFill>
                            <a:srgbClr val="000000"/>
                          </a:solidFill>
                          <a:effectLst/>
                          <a:latin typeface="Arial" panose="020B0604020202020204" pitchFamily="34" charset="0"/>
                        </a:rPr>
                        <a:t>Ireland</a:t>
                      </a:r>
                    </a:p>
                  </a:txBody>
                  <a:tcPr marL="9525" marR="9525" marT="9525" marB="0" anchor="ctr">
                    <a:lnL w="3175">
                      <a:solidFill>
                        <a:srgbClr val="515151"/>
                      </a:solidFill>
                      <a:prstDash val="solid"/>
                    </a:lnL>
                    <a:lnR w="3175" cap="flat" cmpd="sng" algn="ctr">
                      <a:solidFill>
                        <a:srgbClr val="515151"/>
                      </a:solidFill>
                      <a:prstDash val="solid"/>
                      <a:round/>
                      <a:headEnd type="none" w="med" len="med"/>
                      <a:tailEnd type="none" w="med" len="med"/>
                    </a:lnR>
                    <a:lnT w="3175">
                      <a:solidFill>
                        <a:srgbClr val="515151"/>
                      </a:solidFill>
                      <a:prstDash val="solid"/>
                    </a:lnT>
                    <a:lnB w="3175" cap="flat" cmpd="sng" algn="ctr">
                      <a:solidFill>
                        <a:srgbClr val="515151"/>
                      </a:solidFill>
                      <a:prstDash val="solid"/>
                      <a:round/>
                      <a:headEnd type="none" w="med" len="med"/>
                      <a:tailEnd type="none" w="med" len="med"/>
                    </a:lnB>
                  </a:tcPr>
                </a:tc>
                <a:tc>
                  <a:txBody>
                    <a:bodyPr/>
                    <a:lstStyle/>
                    <a:p>
                      <a:pPr algn="ctr" rtl="0" fontAlgn="ctr"/>
                      <a:r>
                        <a:rPr lang="en-GB" sz="1000" b="0" i="0" u="none" strike="noStrike" noProof="0" dirty="0">
                          <a:solidFill>
                            <a:srgbClr val="000000"/>
                          </a:solidFill>
                          <a:effectLst/>
                          <a:latin typeface="Arial" panose="020B0604020202020204" pitchFamily="34" charset="0"/>
                        </a:rPr>
                        <a:t>761</a:t>
                      </a:r>
                    </a:p>
                  </a:txBody>
                  <a:tcPr marL="9525" marR="9525" marT="9525" marB="0" anchor="ctr">
                    <a:lnL w="3175" cap="flat" cmpd="sng" algn="ctr">
                      <a:solidFill>
                        <a:srgbClr val="515151"/>
                      </a:solidFill>
                      <a:prstDash val="solid"/>
                      <a:round/>
                      <a:headEnd type="none" w="med" len="med"/>
                      <a:tailEnd type="none" w="med" len="med"/>
                    </a:lnL>
                    <a:lnR w="3175" cap="flat" cmpd="sng" algn="ctr">
                      <a:solidFill>
                        <a:srgbClr val="515151"/>
                      </a:solidFill>
                      <a:prstDash val="solid"/>
                      <a:round/>
                      <a:headEnd type="none" w="med" len="med"/>
                      <a:tailEnd type="none" w="med" len="med"/>
                    </a:lnR>
                    <a:lnT w="3175">
                      <a:solidFill>
                        <a:srgbClr val="515151"/>
                      </a:solidFill>
                      <a:prstDash val="solid"/>
                    </a:lnT>
                    <a:lnB w="3175" cap="flat" cmpd="sng" algn="ctr">
                      <a:solidFill>
                        <a:srgbClr val="515151"/>
                      </a:solidFill>
                      <a:prstDash val="solid"/>
                      <a:round/>
                      <a:headEnd type="none" w="med" len="med"/>
                      <a:tailEnd type="none" w="med" len="med"/>
                    </a:lnB>
                  </a:tcPr>
                </a:tc>
                <a:extLst>
                  <a:ext uri="{0D108BD9-81ED-4DB2-BD59-A6C34878D82A}">
                    <a16:rowId xmlns:a16="http://schemas.microsoft.com/office/drawing/2014/main" val="10006"/>
                  </a:ext>
                </a:extLst>
              </a:tr>
              <a:tr h="198300">
                <a:tc>
                  <a:txBody>
                    <a:bodyPr/>
                    <a:lstStyle/>
                    <a:p>
                      <a:pPr algn="ctr" rtl="0" fontAlgn="ctr"/>
                      <a:r>
                        <a:rPr lang="en-GB" sz="1000" b="0" i="0" u="none" strike="noStrike" noProof="0" dirty="0">
                          <a:solidFill>
                            <a:srgbClr val="000000"/>
                          </a:solidFill>
                          <a:effectLst/>
                          <a:latin typeface="Arial" panose="020B0604020202020204" pitchFamily="34" charset="0"/>
                        </a:rPr>
                        <a:t>Italy</a:t>
                      </a:r>
                    </a:p>
                  </a:txBody>
                  <a:tcPr marL="9525" marR="9525" marT="9525" marB="0" anchor="ctr">
                    <a:lnL w="3175">
                      <a:solidFill>
                        <a:srgbClr val="515151"/>
                      </a:solidFill>
                      <a:prstDash val="solid"/>
                    </a:lnL>
                    <a:lnR w="3175" cap="flat" cmpd="sng" algn="ctr">
                      <a:solidFill>
                        <a:srgbClr val="515151"/>
                      </a:solidFill>
                      <a:prstDash val="solid"/>
                      <a:round/>
                      <a:headEnd type="none" w="med" len="med"/>
                      <a:tailEnd type="none" w="med" len="med"/>
                    </a:lnR>
                    <a:lnT w="3175" cap="flat" cmpd="sng" algn="ctr">
                      <a:solidFill>
                        <a:srgbClr val="515151"/>
                      </a:solidFill>
                      <a:prstDash val="solid"/>
                      <a:round/>
                      <a:headEnd type="none" w="med" len="med"/>
                      <a:tailEnd type="none" w="med" len="med"/>
                    </a:lnT>
                    <a:lnB w="3175">
                      <a:solidFill>
                        <a:srgbClr val="515151"/>
                      </a:solidFill>
                      <a:prstDash val="solid"/>
                    </a:lnB>
                  </a:tcPr>
                </a:tc>
                <a:tc>
                  <a:txBody>
                    <a:bodyPr/>
                    <a:lstStyle/>
                    <a:p>
                      <a:pPr algn="ctr" rtl="0" fontAlgn="ctr"/>
                      <a:r>
                        <a:rPr lang="en-GB" sz="1000" b="0" i="0" u="none" strike="noStrike" noProof="0" dirty="0">
                          <a:solidFill>
                            <a:srgbClr val="000000"/>
                          </a:solidFill>
                          <a:effectLst/>
                          <a:latin typeface="Arial" panose="020B0604020202020204" pitchFamily="34" charset="0"/>
                        </a:rPr>
                        <a:t>2,255</a:t>
                      </a:r>
                    </a:p>
                  </a:txBody>
                  <a:tcPr marL="9525" marR="9525" marT="9525" marB="0" anchor="ctr">
                    <a:lnL w="3175" cap="flat" cmpd="sng" algn="ctr">
                      <a:solidFill>
                        <a:srgbClr val="515151"/>
                      </a:solidFill>
                      <a:prstDash val="solid"/>
                      <a:round/>
                      <a:headEnd type="none" w="med" len="med"/>
                      <a:tailEnd type="none" w="med" len="med"/>
                    </a:lnL>
                    <a:lnR w="3175" cap="flat" cmpd="sng" algn="ctr">
                      <a:solidFill>
                        <a:srgbClr val="515151"/>
                      </a:solidFill>
                      <a:prstDash val="solid"/>
                      <a:round/>
                      <a:headEnd type="none" w="med" len="med"/>
                      <a:tailEnd type="none" w="med" len="med"/>
                    </a:lnR>
                    <a:lnT w="3175" cap="flat" cmpd="sng" algn="ctr">
                      <a:solidFill>
                        <a:srgbClr val="515151"/>
                      </a:solidFill>
                      <a:prstDash val="solid"/>
                      <a:round/>
                      <a:headEnd type="none" w="med" len="med"/>
                      <a:tailEnd type="none" w="med" len="med"/>
                    </a:lnT>
                    <a:lnB w="3175">
                      <a:solidFill>
                        <a:srgbClr val="515151"/>
                      </a:solidFill>
                      <a:prstDash val="solid"/>
                    </a:lnB>
                  </a:tcPr>
                </a:tc>
                <a:extLst>
                  <a:ext uri="{0D108BD9-81ED-4DB2-BD59-A6C34878D82A}">
                    <a16:rowId xmlns:a16="http://schemas.microsoft.com/office/drawing/2014/main" val="10007"/>
                  </a:ext>
                </a:extLst>
              </a:tr>
              <a:tr h="198300">
                <a:tc>
                  <a:txBody>
                    <a:bodyPr/>
                    <a:lstStyle/>
                    <a:p>
                      <a:pPr algn="ctr" rtl="0" fontAlgn="ctr"/>
                      <a:r>
                        <a:rPr lang="en-GB" sz="1000" b="0" i="0" u="none" strike="noStrike" noProof="0" dirty="0">
                          <a:solidFill>
                            <a:srgbClr val="000000"/>
                          </a:solidFill>
                          <a:effectLst/>
                          <a:latin typeface="Arial" panose="020B0604020202020204" pitchFamily="34" charset="0"/>
                        </a:rPr>
                        <a:t>Latvia</a:t>
                      </a:r>
                    </a:p>
                  </a:txBody>
                  <a:tcPr marL="9525" marR="9525" marT="9525" marB="0" anchor="ctr">
                    <a:lnL w="3175">
                      <a:solidFill>
                        <a:srgbClr val="515151"/>
                      </a:solidFill>
                      <a:prstDash val="solid"/>
                    </a:lnL>
                    <a:lnR w="3175" cap="flat" cmpd="sng" algn="ctr">
                      <a:solidFill>
                        <a:srgbClr val="515151"/>
                      </a:solidFill>
                      <a:prstDash val="solid"/>
                      <a:round/>
                      <a:headEnd type="none" w="med" len="med"/>
                      <a:tailEnd type="none" w="med" len="med"/>
                    </a:lnR>
                    <a:lnT w="3175">
                      <a:solidFill>
                        <a:srgbClr val="515151"/>
                      </a:solidFill>
                      <a:prstDash val="solid"/>
                    </a:lnT>
                    <a:lnB w="3175" cap="flat" cmpd="sng" algn="ctr">
                      <a:solidFill>
                        <a:srgbClr val="515151"/>
                      </a:solidFill>
                      <a:prstDash val="solid"/>
                      <a:round/>
                      <a:headEnd type="none" w="med" len="med"/>
                      <a:tailEnd type="none" w="med" len="med"/>
                    </a:lnB>
                  </a:tcPr>
                </a:tc>
                <a:tc>
                  <a:txBody>
                    <a:bodyPr/>
                    <a:lstStyle/>
                    <a:p>
                      <a:pPr algn="ctr" rtl="0" fontAlgn="ctr"/>
                      <a:r>
                        <a:rPr lang="en-GB" sz="1000" b="0" i="0" u="none" strike="noStrike" noProof="0" dirty="0">
                          <a:solidFill>
                            <a:srgbClr val="000000"/>
                          </a:solidFill>
                          <a:effectLst/>
                          <a:latin typeface="Arial" panose="020B0604020202020204" pitchFamily="34" charset="0"/>
                        </a:rPr>
                        <a:t>756</a:t>
                      </a:r>
                    </a:p>
                  </a:txBody>
                  <a:tcPr marL="9525" marR="9525" marT="9525" marB="0" anchor="ctr">
                    <a:lnL w="3175" cap="flat" cmpd="sng" algn="ctr">
                      <a:solidFill>
                        <a:srgbClr val="515151"/>
                      </a:solidFill>
                      <a:prstDash val="solid"/>
                      <a:round/>
                      <a:headEnd type="none" w="med" len="med"/>
                      <a:tailEnd type="none" w="med" len="med"/>
                    </a:lnL>
                    <a:lnR w="3175" cap="flat" cmpd="sng" algn="ctr">
                      <a:solidFill>
                        <a:srgbClr val="515151"/>
                      </a:solidFill>
                      <a:prstDash val="solid"/>
                      <a:round/>
                      <a:headEnd type="none" w="med" len="med"/>
                      <a:tailEnd type="none" w="med" len="med"/>
                    </a:lnR>
                    <a:lnT w="3175">
                      <a:solidFill>
                        <a:srgbClr val="515151"/>
                      </a:solidFill>
                      <a:prstDash val="solid"/>
                    </a:lnT>
                    <a:lnB w="3175" cap="flat" cmpd="sng" algn="ctr">
                      <a:solidFill>
                        <a:srgbClr val="515151"/>
                      </a:solidFill>
                      <a:prstDash val="solid"/>
                      <a:round/>
                      <a:headEnd type="none" w="med" len="med"/>
                      <a:tailEnd type="none" w="med" len="med"/>
                    </a:lnB>
                  </a:tcPr>
                </a:tc>
                <a:extLst>
                  <a:ext uri="{0D108BD9-81ED-4DB2-BD59-A6C34878D82A}">
                    <a16:rowId xmlns:a16="http://schemas.microsoft.com/office/drawing/2014/main" val="10008"/>
                  </a:ext>
                </a:extLst>
              </a:tr>
              <a:tr h="198300">
                <a:tc>
                  <a:txBody>
                    <a:bodyPr/>
                    <a:lstStyle/>
                    <a:p>
                      <a:pPr algn="ctr" rtl="0" fontAlgn="ctr"/>
                      <a:r>
                        <a:rPr lang="en-GB" sz="1000" b="0" i="0" u="none" strike="noStrike" noProof="0" dirty="0">
                          <a:solidFill>
                            <a:srgbClr val="000000"/>
                          </a:solidFill>
                          <a:effectLst/>
                          <a:latin typeface="Arial" panose="020B0604020202020204" pitchFamily="34" charset="0"/>
                        </a:rPr>
                        <a:t>Lithuania</a:t>
                      </a:r>
                    </a:p>
                  </a:txBody>
                  <a:tcPr marL="9525" marR="9525" marT="9525" marB="0" anchor="ctr">
                    <a:lnL w="3175">
                      <a:solidFill>
                        <a:srgbClr val="515151"/>
                      </a:solidFill>
                      <a:prstDash val="solid"/>
                    </a:lnL>
                    <a:lnR w="3175" cap="flat" cmpd="sng" algn="ctr">
                      <a:solidFill>
                        <a:srgbClr val="515151"/>
                      </a:solidFill>
                      <a:prstDash val="solid"/>
                      <a:round/>
                      <a:headEnd type="none" w="med" len="med"/>
                      <a:tailEnd type="none" w="med" len="med"/>
                    </a:lnR>
                    <a:lnT w="3175">
                      <a:solidFill>
                        <a:srgbClr val="515151"/>
                      </a:solidFill>
                      <a:prstDash val="solid"/>
                    </a:lnT>
                    <a:lnB w="3175" cap="flat" cmpd="sng" algn="ctr">
                      <a:solidFill>
                        <a:srgbClr val="515151"/>
                      </a:solidFill>
                      <a:prstDash val="solid"/>
                      <a:round/>
                      <a:headEnd type="none" w="med" len="med"/>
                      <a:tailEnd type="none" w="med" len="med"/>
                    </a:lnB>
                  </a:tcPr>
                </a:tc>
                <a:tc>
                  <a:txBody>
                    <a:bodyPr/>
                    <a:lstStyle/>
                    <a:p>
                      <a:pPr algn="ctr" rtl="0" fontAlgn="ctr"/>
                      <a:r>
                        <a:rPr lang="en-GB" sz="1000" b="0" i="0" u="none" strike="noStrike" noProof="0" dirty="0">
                          <a:solidFill>
                            <a:srgbClr val="000000"/>
                          </a:solidFill>
                          <a:effectLst/>
                          <a:latin typeface="Arial" panose="020B0604020202020204" pitchFamily="34" charset="0"/>
                        </a:rPr>
                        <a:t>762</a:t>
                      </a:r>
                    </a:p>
                  </a:txBody>
                  <a:tcPr marL="9525" marR="9525" marT="9525" marB="0" anchor="ctr">
                    <a:lnL w="3175" cap="flat" cmpd="sng" algn="ctr">
                      <a:solidFill>
                        <a:srgbClr val="515151"/>
                      </a:solidFill>
                      <a:prstDash val="solid"/>
                      <a:round/>
                      <a:headEnd type="none" w="med" len="med"/>
                      <a:tailEnd type="none" w="med" len="med"/>
                    </a:lnL>
                    <a:lnR w="3175" cap="flat" cmpd="sng" algn="ctr">
                      <a:solidFill>
                        <a:srgbClr val="515151"/>
                      </a:solidFill>
                      <a:prstDash val="solid"/>
                      <a:round/>
                      <a:headEnd type="none" w="med" len="med"/>
                      <a:tailEnd type="none" w="med" len="med"/>
                    </a:lnR>
                    <a:lnT w="3175">
                      <a:solidFill>
                        <a:srgbClr val="515151"/>
                      </a:solidFill>
                      <a:prstDash val="solid"/>
                    </a:lnT>
                    <a:lnB w="3175" cap="flat" cmpd="sng" algn="ctr">
                      <a:solidFill>
                        <a:srgbClr val="515151"/>
                      </a:solidFill>
                      <a:prstDash val="solid"/>
                      <a:round/>
                      <a:headEnd type="none" w="med" len="med"/>
                      <a:tailEnd type="none" w="med" len="med"/>
                    </a:lnB>
                  </a:tcPr>
                </a:tc>
                <a:extLst>
                  <a:ext uri="{0D108BD9-81ED-4DB2-BD59-A6C34878D82A}">
                    <a16:rowId xmlns:a16="http://schemas.microsoft.com/office/drawing/2014/main" val="2320212664"/>
                  </a:ext>
                </a:extLst>
              </a:tr>
              <a:tr h="198300">
                <a:tc>
                  <a:txBody>
                    <a:bodyPr/>
                    <a:lstStyle/>
                    <a:p>
                      <a:pPr algn="ctr" rtl="0" fontAlgn="ctr"/>
                      <a:r>
                        <a:rPr lang="en-GB" sz="1000" b="0" i="0" u="none" strike="noStrike" noProof="0" dirty="0">
                          <a:solidFill>
                            <a:srgbClr val="000000"/>
                          </a:solidFill>
                          <a:effectLst/>
                          <a:latin typeface="Arial" panose="020B0604020202020204" pitchFamily="34" charset="0"/>
                        </a:rPr>
                        <a:t>Luxembourg</a:t>
                      </a:r>
                    </a:p>
                  </a:txBody>
                  <a:tcPr marL="9525" marR="9525" marT="9525" marB="0" anchor="ctr">
                    <a:lnL w="3175">
                      <a:solidFill>
                        <a:srgbClr val="515151"/>
                      </a:solidFill>
                      <a:prstDash val="solid"/>
                    </a:lnL>
                    <a:lnR w="3175" cap="flat" cmpd="sng" algn="ctr">
                      <a:solidFill>
                        <a:srgbClr val="515151"/>
                      </a:solidFill>
                      <a:prstDash val="solid"/>
                      <a:round/>
                      <a:headEnd type="none" w="med" len="med"/>
                      <a:tailEnd type="none" w="med" len="med"/>
                    </a:lnR>
                    <a:lnT w="3175">
                      <a:solidFill>
                        <a:srgbClr val="515151"/>
                      </a:solidFill>
                      <a:prstDash val="solid"/>
                    </a:lnT>
                    <a:lnB w="3175" cap="flat" cmpd="sng" algn="ctr">
                      <a:solidFill>
                        <a:srgbClr val="515151"/>
                      </a:solidFill>
                      <a:prstDash val="solid"/>
                      <a:round/>
                      <a:headEnd type="none" w="med" len="med"/>
                      <a:tailEnd type="none" w="med" len="med"/>
                    </a:lnB>
                  </a:tcPr>
                </a:tc>
                <a:tc>
                  <a:txBody>
                    <a:bodyPr/>
                    <a:lstStyle/>
                    <a:p>
                      <a:pPr algn="ctr" rtl="0" fontAlgn="ctr"/>
                      <a:r>
                        <a:rPr lang="en-GB" sz="1000" b="0" i="0" u="none" strike="noStrike" noProof="0" dirty="0">
                          <a:solidFill>
                            <a:srgbClr val="000000"/>
                          </a:solidFill>
                          <a:effectLst/>
                          <a:latin typeface="Arial" panose="020B0604020202020204" pitchFamily="34" charset="0"/>
                        </a:rPr>
                        <a:t>759</a:t>
                      </a:r>
                    </a:p>
                  </a:txBody>
                  <a:tcPr marL="9525" marR="9525" marT="9525" marB="0" anchor="ctr">
                    <a:lnL w="3175" cap="flat" cmpd="sng" algn="ctr">
                      <a:solidFill>
                        <a:srgbClr val="515151"/>
                      </a:solidFill>
                      <a:prstDash val="solid"/>
                      <a:round/>
                      <a:headEnd type="none" w="med" len="med"/>
                      <a:tailEnd type="none" w="med" len="med"/>
                    </a:lnL>
                    <a:lnR w="3175" cap="flat" cmpd="sng" algn="ctr">
                      <a:solidFill>
                        <a:srgbClr val="515151"/>
                      </a:solidFill>
                      <a:prstDash val="solid"/>
                      <a:round/>
                      <a:headEnd type="none" w="med" len="med"/>
                      <a:tailEnd type="none" w="med" len="med"/>
                    </a:lnR>
                    <a:lnT w="3175">
                      <a:solidFill>
                        <a:srgbClr val="515151"/>
                      </a:solidFill>
                      <a:prstDash val="solid"/>
                    </a:lnT>
                    <a:lnB w="3175" cap="flat" cmpd="sng" algn="ctr">
                      <a:solidFill>
                        <a:srgbClr val="515151"/>
                      </a:solidFill>
                      <a:prstDash val="solid"/>
                      <a:round/>
                      <a:headEnd type="none" w="med" len="med"/>
                      <a:tailEnd type="none" w="med" len="med"/>
                    </a:lnB>
                  </a:tcPr>
                </a:tc>
                <a:extLst>
                  <a:ext uri="{0D108BD9-81ED-4DB2-BD59-A6C34878D82A}">
                    <a16:rowId xmlns:a16="http://schemas.microsoft.com/office/drawing/2014/main" val="1661660623"/>
                  </a:ext>
                </a:extLst>
              </a:tr>
              <a:tr h="198300">
                <a:tc>
                  <a:txBody>
                    <a:bodyPr/>
                    <a:lstStyle/>
                    <a:p>
                      <a:pPr algn="ctr" rtl="0" fontAlgn="ctr"/>
                      <a:r>
                        <a:rPr lang="en-GB" sz="1000" b="0" i="0" u="none" strike="noStrike" noProof="0" dirty="0">
                          <a:solidFill>
                            <a:srgbClr val="000000"/>
                          </a:solidFill>
                          <a:effectLst/>
                          <a:latin typeface="Arial" panose="020B0604020202020204" pitchFamily="34" charset="0"/>
                        </a:rPr>
                        <a:t>Malta</a:t>
                      </a:r>
                    </a:p>
                  </a:txBody>
                  <a:tcPr marL="9525" marR="9525" marT="9525" marB="0" anchor="ctr">
                    <a:lnL w="3175">
                      <a:solidFill>
                        <a:srgbClr val="515151"/>
                      </a:solidFill>
                      <a:prstDash val="solid"/>
                    </a:lnL>
                    <a:lnR w="3175" cap="flat" cmpd="sng" algn="ctr">
                      <a:solidFill>
                        <a:srgbClr val="515151"/>
                      </a:solidFill>
                      <a:prstDash val="solid"/>
                      <a:round/>
                      <a:headEnd type="none" w="med" len="med"/>
                      <a:tailEnd type="none" w="med" len="med"/>
                    </a:lnR>
                    <a:lnT w="3175">
                      <a:solidFill>
                        <a:srgbClr val="515151"/>
                      </a:solidFill>
                      <a:prstDash val="solid"/>
                    </a:lnT>
                    <a:lnB w="3175" cap="flat" cmpd="sng" algn="ctr">
                      <a:solidFill>
                        <a:srgbClr val="515151"/>
                      </a:solidFill>
                      <a:prstDash val="solid"/>
                      <a:round/>
                      <a:headEnd type="none" w="med" len="med"/>
                      <a:tailEnd type="none" w="med" len="med"/>
                    </a:lnB>
                  </a:tcPr>
                </a:tc>
                <a:tc>
                  <a:txBody>
                    <a:bodyPr/>
                    <a:lstStyle/>
                    <a:p>
                      <a:pPr algn="ctr" rtl="0" fontAlgn="ctr"/>
                      <a:r>
                        <a:rPr lang="en-GB" sz="1000" b="0" i="0" u="none" strike="noStrike" noProof="0" dirty="0">
                          <a:solidFill>
                            <a:srgbClr val="000000"/>
                          </a:solidFill>
                          <a:effectLst/>
                          <a:latin typeface="Arial" panose="020B0604020202020204" pitchFamily="34" charset="0"/>
                        </a:rPr>
                        <a:t>453</a:t>
                      </a:r>
                    </a:p>
                  </a:txBody>
                  <a:tcPr marL="9525" marR="9525" marT="9525" marB="0" anchor="ctr">
                    <a:lnL w="3175" cap="flat" cmpd="sng" algn="ctr">
                      <a:solidFill>
                        <a:srgbClr val="515151"/>
                      </a:solidFill>
                      <a:prstDash val="solid"/>
                      <a:round/>
                      <a:headEnd type="none" w="med" len="med"/>
                      <a:tailEnd type="none" w="med" len="med"/>
                    </a:lnL>
                    <a:lnR w="3175" cap="flat" cmpd="sng" algn="ctr">
                      <a:solidFill>
                        <a:srgbClr val="515151"/>
                      </a:solidFill>
                      <a:prstDash val="solid"/>
                      <a:round/>
                      <a:headEnd type="none" w="med" len="med"/>
                      <a:tailEnd type="none" w="med" len="med"/>
                    </a:lnR>
                    <a:lnT w="3175">
                      <a:solidFill>
                        <a:srgbClr val="515151"/>
                      </a:solidFill>
                      <a:prstDash val="solid"/>
                    </a:lnT>
                    <a:lnB w="3175" cap="flat" cmpd="sng" algn="ctr">
                      <a:solidFill>
                        <a:srgbClr val="515151"/>
                      </a:solidFill>
                      <a:prstDash val="solid"/>
                      <a:round/>
                      <a:headEnd type="none" w="med" len="med"/>
                      <a:tailEnd type="none" w="med" len="med"/>
                    </a:lnB>
                  </a:tcPr>
                </a:tc>
                <a:extLst>
                  <a:ext uri="{0D108BD9-81ED-4DB2-BD59-A6C34878D82A}">
                    <a16:rowId xmlns:a16="http://schemas.microsoft.com/office/drawing/2014/main" val="840160935"/>
                  </a:ext>
                </a:extLst>
              </a:tr>
            </a:tbl>
          </a:graphicData>
        </a:graphic>
      </p:graphicFrame>
      <p:graphicFrame>
        <p:nvGraphicFramePr>
          <p:cNvPr id="4" name="object 5">
            <a:extLst>
              <a:ext uri="{FF2B5EF4-FFF2-40B4-BE49-F238E27FC236}">
                <a16:creationId xmlns:a16="http://schemas.microsoft.com/office/drawing/2014/main" id="{78607660-FF25-8FAB-4328-9D553B508F36}"/>
              </a:ext>
            </a:extLst>
          </p:cNvPr>
          <p:cNvGraphicFramePr>
            <a:graphicFrameLocks noGrp="1"/>
          </p:cNvGraphicFramePr>
          <p:nvPr>
            <p:extLst>
              <p:ext uri="{D42A27DB-BD31-4B8C-83A1-F6EECF244321}">
                <p14:modId xmlns:p14="http://schemas.microsoft.com/office/powerpoint/2010/main" val="2111794306"/>
              </p:ext>
            </p:extLst>
          </p:nvPr>
        </p:nvGraphicFramePr>
        <p:xfrm>
          <a:off x="5675171" y="1203271"/>
          <a:ext cx="2338008" cy="2435613"/>
        </p:xfrm>
        <a:graphic>
          <a:graphicData uri="http://schemas.openxmlformats.org/drawingml/2006/table">
            <a:tbl>
              <a:tblPr firstRow="1" bandRow="1">
                <a:tableStyleId>{2D5ABB26-0587-4C30-8999-92F81FD0307C}</a:tableStyleId>
              </a:tblPr>
              <a:tblGrid>
                <a:gridCol w="1169004">
                  <a:extLst>
                    <a:ext uri="{9D8B030D-6E8A-4147-A177-3AD203B41FA5}">
                      <a16:colId xmlns:a16="http://schemas.microsoft.com/office/drawing/2014/main" val="20000"/>
                    </a:ext>
                  </a:extLst>
                </a:gridCol>
                <a:gridCol w="1169004">
                  <a:extLst>
                    <a:ext uri="{9D8B030D-6E8A-4147-A177-3AD203B41FA5}">
                      <a16:colId xmlns:a16="http://schemas.microsoft.com/office/drawing/2014/main" val="20001"/>
                    </a:ext>
                  </a:extLst>
                </a:gridCol>
              </a:tblGrid>
              <a:tr h="406233">
                <a:tc>
                  <a:txBody>
                    <a:bodyPr/>
                    <a:lstStyle/>
                    <a:p>
                      <a:pPr marL="226695">
                        <a:lnSpc>
                          <a:spcPct val="100000"/>
                        </a:lnSpc>
                      </a:pPr>
                      <a:r>
                        <a:rPr lang="en-GB" sz="1000" b="1" spc="-10" noProof="0" dirty="0">
                          <a:solidFill>
                            <a:schemeClr val="tx1"/>
                          </a:solidFill>
                          <a:latin typeface="+mn-lt"/>
                          <a:cs typeface="Arial"/>
                        </a:rPr>
                        <a:t>     Country</a:t>
                      </a:r>
                      <a:endParaRPr lang="en-GB" sz="1000" noProof="0" dirty="0">
                        <a:solidFill>
                          <a:schemeClr val="tx1"/>
                        </a:solidFill>
                        <a:latin typeface="+mn-lt"/>
                        <a:cs typeface="Arial"/>
                      </a:endParaRPr>
                    </a:p>
                  </a:txBody>
                  <a:tcPr marL="0" marR="0" marT="54610" marB="36000" anchor="ctr">
                    <a:lnL w="3175">
                      <a:solidFill>
                        <a:srgbClr val="515151"/>
                      </a:solidFill>
                      <a:prstDash val="solid"/>
                    </a:lnL>
                    <a:lnR w="3175">
                      <a:solidFill>
                        <a:srgbClr val="515151"/>
                      </a:solidFill>
                      <a:prstDash val="solid"/>
                    </a:lnR>
                    <a:lnT w="3175">
                      <a:solidFill>
                        <a:srgbClr val="515151"/>
                      </a:solidFill>
                      <a:prstDash val="solid"/>
                    </a:lnT>
                    <a:lnB w="3175" cap="flat" cmpd="sng" algn="ctr">
                      <a:solidFill>
                        <a:srgbClr val="515151"/>
                      </a:solidFill>
                      <a:prstDash val="solid"/>
                      <a:round/>
                      <a:headEnd type="none" w="med" len="med"/>
                      <a:tailEnd type="none" w="med" len="med"/>
                    </a:lnB>
                    <a:solidFill>
                      <a:srgbClr val="F6A500"/>
                    </a:solidFill>
                  </a:tcPr>
                </a:tc>
                <a:tc>
                  <a:txBody>
                    <a:bodyPr/>
                    <a:lstStyle/>
                    <a:p>
                      <a:pPr marL="144000" algn="l">
                        <a:lnSpc>
                          <a:spcPct val="100000"/>
                        </a:lnSpc>
                      </a:pPr>
                      <a:r>
                        <a:rPr lang="en-GB" sz="1000" b="1" spc="-10" noProof="0" dirty="0">
                          <a:solidFill>
                            <a:schemeClr val="tx1"/>
                          </a:solidFill>
                          <a:latin typeface="+mn-lt"/>
                          <a:cs typeface="Arial"/>
                        </a:rPr>
                        <a:t>Interviews for </a:t>
                      </a:r>
                    </a:p>
                    <a:p>
                      <a:pPr marL="144000" algn="l">
                        <a:lnSpc>
                          <a:spcPct val="100000"/>
                        </a:lnSpc>
                      </a:pPr>
                      <a:r>
                        <a:rPr lang="en-GB" sz="1000" b="1" spc="-10" noProof="0" dirty="0">
                          <a:solidFill>
                            <a:schemeClr val="tx1"/>
                          </a:solidFill>
                          <a:latin typeface="+mn-lt"/>
                          <a:cs typeface="Arial"/>
                        </a:rPr>
                        <a:t>ESENER 2024</a:t>
                      </a:r>
                      <a:endParaRPr lang="en-GB" sz="1000" noProof="0" dirty="0">
                        <a:solidFill>
                          <a:schemeClr val="tx1"/>
                        </a:solidFill>
                        <a:latin typeface="+mn-lt"/>
                        <a:cs typeface="Arial"/>
                      </a:endParaRPr>
                    </a:p>
                  </a:txBody>
                  <a:tcPr marL="0" marR="0" marT="54610" marB="36000" anchor="ctr">
                    <a:lnL w="3175">
                      <a:solidFill>
                        <a:srgbClr val="515151"/>
                      </a:solidFill>
                      <a:prstDash val="solid"/>
                    </a:lnL>
                    <a:lnR w="3175" cap="flat" cmpd="sng" algn="ctr">
                      <a:solidFill>
                        <a:srgbClr val="515151"/>
                      </a:solidFill>
                      <a:prstDash val="solid"/>
                      <a:round/>
                      <a:headEnd type="none" w="med" len="med"/>
                      <a:tailEnd type="none" w="med" len="med"/>
                    </a:lnR>
                    <a:lnT w="3175">
                      <a:solidFill>
                        <a:srgbClr val="515151"/>
                      </a:solidFill>
                      <a:prstDash val="solid"/>
                    </a:lnT>
                    <a:lnB w="3175" cap="flat" cmpd="sng" algn="ctr">
                      <a:solidFill>
                        <a:srgbClr val="515151"/>
                      </a:solidFill>
                      <a:prstDash val="solid"/>
                      <a:round/>
                      <a:headEnd type="none" w="med" len="med"/>
                      <a:tailEnd type="none" w="med" len="med"/>
                    </a:lnB>
                    <a:solidFill>
                      <a:srgbClr val="F6A500"/>
                    </a:solidFill>
                  </a:tcPr>
                </a:tc>
                <a:extLst>
                  <a:ext uri="{0D108BD9-81ED-4DB2-BD59-A6C34878D82A}">
                    <a16:rowId xmlns:a16="http://schemas.microsoft.com/office/drawing/2014/main" val="10000"/>
                  </a:ext>
                </a:extLst>
              </a:tr>
              <a:tr h="202938">
                <a:tc>
                  <a:txBody>
                    <a:bodyPr/>
                    <a:lstStyle/>
                    <a:p>
                      <a:pPr algn="ctr" rtl="0" fontAlgn="ctr"/>
                      <a:r>
                        <a:rPr lang="en-GB" sz="1000" b="0" i="0" u="none" strike="noStrike" noProof="0" dirty="0">
                          <a:solidFill>
                            <a:srgbClr val="000000"/>
                          </a:solidFill>
                          <a:effectLst/>
                          <a:latin typeface="Arial" panose="020B0604020202020204" pitchFamily="34" charset="0"/>
                        </a:rPr>
                        <a:t>Netherlands</a:t>
                      </a:r>
                    </a:p>
                  </a:txBody>
                  <a:tcPr marL="9525" marR="9525" marT="9525" marB="0" anchor="ctr">
                    <a:lnL w="3175">
                      <a:solidFill>
                        <a:srgbClr val="515151"/>
                      </a:solidFill>
                      <a:prstDash val="solid"/>
                    </a:lnL>
                    <a:lnR w="3175" cap="flat" cmpd="sng" algn="ctr">
                      <a:solidFill>
                        <a:srgbClr val="515151"/>
                      </a:solidFill>
                      <a:prstDash val="solid"/>
                      <a:round/>
                      <a:headEnd type="none" w="med" len="med"/>
                      <a:tailEnd type="none" w="med" len="med"/>
                    </a:lnR>
                    <a:lnT w="3175" cap="flat" cmpd="sng" algn="ctr">
                      <a:solidFill>
                        <a:srgbClr val="515151"/>
                      </a:solidFill>
                      <a:prstDash val="solid"/>
                      <a:round/>
                      <a:headEnd type="none" w="med" len="med"/>
                      <a:tailEnd type="none" w="med" len="med"/>
                    </a:lnT>
                    <a:lnB w="3175">
                      <a:solidFill>
                        <a:srgbClr val="515151"/>
                      </a:solidFill>
                      <a:prstDash val="solid"/>
                    </a:lnB>
                  </a:tcPr>
                </a:tc>
                <a:tc>
                  <a:txBody>
                    <a:bodyPr/>
                    <a:lstStyle/>
                    <a:p>
                      <a:pPr algn="ctr" rtl="0" fontAlgn="ctr"/>
                      <a:r>
                        <a:rPr lang="en-GB" sz="1000" b="0" i="0" u="none" strike="noStrike" noProof="0" dirty="0">
                          <a:solidFill>
                            <a:srgbClr val="000000"/>
                          </a:solidFill>
                          <a:effectLst/>
                          <a:latin typeface="Arial" panose="020B0604020202020204" pitchFamily="34" charset="0"/>
                        </a:rPr>
                        <a:t>1,505</a:t>
                      </a:r>
                    </a:p>
                  </a:txBody>
                  <a:tcPr marL="9525" marR="9525" marT="9525" marB="0" anchor="ctr">
                    <a:lnL w="3175" cap="flat" cmpd="sng" algn="ctr">
                      <a:solidFill>
                        <a:srgbClr val="515151"/>
                      </a:solidFill>
                      <a:prstDash val="solid"/>
                      <a:round/>
                      <a:headEnd type="none" w="med" len="med"/>
                      <a:tailEnd type="none" w="med" len="med"/>
                    </a:lnL>
                    <a:lnR w="3175" cap="flat" cmpd="sng" algn="ctr">
                      <a:solidFill>
                        <a:srgbClr val="515151"/>
                      </a:solidFill>
                      <a:prstDash val="solid"/>
                      <a:round/>
                      <a:headEnd type="none" w="med" len="med"/>
                      <a:tailEnd type="none" w="med" len="med"/>
                    </a:lnR>
                    <a:lnT w="3175" cap="flat" cmpd="sng" algn="ctr">
                      <a:solidFill>
                        <a:srgbClr val="515151"/>
                      </a:solidFill>
                      <a:prstDash val="solid"/>
                      <a:round/>
                      <a:headEnd type="none" w="med" len="med"/>
                      <a:tailEnd type="none" w="med" len="med"/>
                    </a:lnT>
                    <a:lnB w="3175">
                      <a:solidFill>
                        <a:srgbClr val="515151"/>
                      </a:solidFill>
                      <a:prstDash val="solid"/>
                    </a:lnB>
                  </a:tcPr>
                </a:tc>
                <a:extLst>
                  <a:ext uri="{0D108BD9-81ED-4DB2-BD59-A6C34878D82A}">
                    <a16:rowId xmlns:a16="http://schemas.microsoft.com/office/drawing/2014/main" val="10007"/>
                  </a:ext>
                </a:extLst>
              </a:tr>
              <a:tr h="202938">
                <a:tc>
                  <a:txBody>
                    <a:bodyPr/>
                    <a:lstStyle/>
                    <a:p>
                      <a:pPr algn="ctr" rtl="0" fontAlgn="ctr"/>
                      <a:r>
                        <a:rPr lang="en-GB" sz="1000" b="0" i="0" u="none" strike="noStrike" noProof="0" dirty="0">
                          <a:solidFill>
                            <a:srgbClr val="000000"/>
                          </a:solidFill>
                          <a:effectLst/>
                          <a:latin typeface="Arial" panose="020B0604020202020204" pitchFamily="34" charset="0"/>
                        </a:rPr>
                        <a:t>Norway</a:t>
                      </a:r>
                    </a:p>
                  </a:txBody>
                  <a:tcPr marL="9525" marR="9525" marT="9525" marB="0" anchor="ctr">
                    <a:lnL w="3175">
                      <a:solidFill>
                        <a:srgbClr val="515151"/>
                      </a:solidFill>
                      <a:prstDash val="solid"/>
                    </a:lnL>
                    <a:lnR w="3175" cap="flat" cmpd="sng" algn="ctr">
                      <a:solidFill>
                        <a:srgbClr val="515151"/>
                      </a:solidFill>
                      <a:prstDash val="solid"/>
                      <a:round/>
                      <a:headEnd type="none" w="med" len="med"/>
                      <a:tailEnd type="none" w="med" len="med"/>
                    </a:lnR>
                    <a:lnT w="3175" cap="flat" cmpd="sng" algn="ctr">
                      <a:solidFill>
                        <a:srgbClr val="515151"/>
                      </a:solidFill>
                      <a:prstDash val="solid"/>
                      <a:round/>
                      <a:headEnd type="none" w="med" len="med"/>
                      <a:tailEnd type="none" w="med" len="med"/>
                    </a:lnT>
                    <a:lnB w="3175" cap="flat" cmpd="sng" algn="ctr">
                      <a:solidFill>
                        <a:srgbClr val="515151"/>
                      </a:solidFill>
                      <a:prstDash val="solid"/>
                      <a:round/>
                      <a:headEnd type="none" w="med" len="med"/>
                      <a:tailEnd type="none" w="med" len="med"/>
                    </a:lnB>
                  </a:tcPr>
                </a:tc>
                <a:tc>
                  <a:txBody>
                    <a:bodyPr/>
                    <a:lstStyle/>
                    <a:p>
                      <a:pPr algn="ctr" rtl="0" fontAlgn="ctr"/>
                      <a:r>
                        <a:rPr lang="en-GB" sz="1000" b="0" i="0" u="none" strike="noStrike" noProof="0" dirty="0">
                          <a:solidFill>
                            <a:srgbClr val="000000"/>
                          </a:solidFill>
                          <a:effectLst/>
                          <a:latin typeface="Arial" panose="020B0604020202020204" pitchFamily="34" charset="0"/>
                        </a:rPr>
                        <a:t>1,523</a:t>
                      </a:r>
                    </a:p>
                  </a:txBody>
                  <a:tcPr marL="9525" marR="9525" marT="9525" marB="0" anchor="ctr">
                    <a:lnL w="3175" cap="flat" cmpd="sng" algn="ctr">
                      <a:solidFill>
                        <a:srgbClr val="515151"/>
                      </a:solidFill>
                      <a:prstDash val="solid"/>
                      <a:round/>
                      <a:headEnd type="none" w="med" len="med"/>
                      <a:tailEnd type="none" w="med" len="med"/>
                    </a:lnL>
                    <a:lnR w="3175" cap="flat" cmpd="sng" algn="ctr">
                      <a:solidFill>
                        <a:srgbClr val="515151"/>
                      </a:solidFill>
                      <a:prstDash val="solid"/>
                      <a:round/>
                      <a:headEnd type="none" w="med" len="med"/>
                      <a:tailEnd type="none" w="med" len="med"/>
                    </a:lnR>
                    <a:lnT w="3175" cap="flat" cmpd="sng" algn="ctr">
                      <a:solidFill>
                        <a:srgbClr val="515151"/>
                      </a:solidFill>
                      <a:prstDash val="solid"/>
                      <a:round/>
                      <a:headEnd type="none" w="med" len="med"/>
                      <a:tailEnd type="none" w="med" len="med"/>
                    </a:lnT>
                    <a:lnB w="3175" cap="flat" cmpd="sng" algn="ctr">
                      <a:solidFill>
                        <a:srgbClr val="515151"/>
                      </a:solidFill>
                      <a:prstDash val="solid"/>
                      <a:round/>
                      <a:headEnd type="none" w="med" len="med"/>
                      <a:tailEnd type="none" w="med" len="med"/>
                    </a:lnB>
                  </a:tcPr>
                </a:tc>
                <a:extLst>
                  <a:ext uri="{0D108BD9-81ED-4DB2-BD59-A6C34878D82A}">
                    <a16:rowId xmlns:a16="http://schemas.microsoft.com/office/drawing/2014/main" val="10008"/>
                  </a:ext>
                </a:extLst>
              </a:tr>
              <a:tr h="202938">
                <a:tc>
                  <a:txBody>
                    <a:bodyPr/>
                    <a:lstStyle/>
                    <a:p>
                      <a:pPr algn="ctr" rtl="0" fontAlgn="ctr"/>
                      <a:r>
                        <a:rPr lang="en-GB" sz="1000" b="0" i="0" u="none" strike="noStrike" noProof="0" dirty="0">
                          <a:solidFill>
                            <a:srgbClr val="000000"/>
                          </a:solidFill>
                          <a:effectLst/>
                          <a:latin typeface="Arial" panose="020B0604020202020204" pitchFamily="34" charset="0"/>
                        </a:rPr>
                        <a:t>Poland</a:t>
                      </a:r>
                    </a:p>
                  </a:txBody>
                  <a:tcPr marL="9525" marR="9525" marT="9525" marB="0" anchor="ctr">
                    <a:lnL w="3175">
                      <a:solidFill>
                        <a:srgbClr val="515151"/>
                      </a:solidFill>
                      <a:prstDash val="solid"/>
                    </a:lnL>
                    <a:lnR w="3175" cap="flat" cmpd="sng" algn="ctr">
                      <a:solidFill>
                        <a:srgbClr val="515151"/>
                      </a:solidFill>
                      <a:prstDash val="solid"/>
                      <a:round/>
                      <a:headEnd type="none" w="med" len="med"/>
                      <a:tailEnd type="none" w="med" len="med"/>
                    </a:lnR>
                    <a:lnT w="3175" cap="flat" cmpd="sng" algn="ctr">
                      <a:solidFill>
                        <a:srgbClr val="515151"/>
                      </a:solidFill>
                      <a:prstDash val="solid"/>
                      <a:round/>
                      <a:headEnd type="none" w="med" len="med"/>
                      <a:tailEnd type="none" w="med" len="med"/>
                    </a:lnT>
                    <a:lnB w="3175" cap="flat" cmpd="sng" algn="ctr">
                      <a:solidFill>
                        <a:srgbClr val="515151"/>
                      </a:solidFill>
                      <a:prstDash val="solid"/>
                      <a:round/>
                      <a:headEnd type="none" w="med" len="med"/>
                      <a:tailEnd type="none" w="med" len="med"/>
                    </a:lnB>
                  </a:tcPr>
                </a:tc>
                <a:tc>
                  <a:txBody>
                    <a:bodyPr/>
                    <a:lstStyle/>
                    <a:p>
                      <a:pPr algn="ctr" rtl="0" fontAlgn="ctr"/>
                      <a:r>
                        <a:rPr lang="en-GB" sz="1000" b="0" i="0" u="none" strike="noStrike" noProof="0" dirty="0">
                          <a:solidFill>
                            <a:srgbClr val="000000"/>
                          </a:solidFill>
                          <a:effectLst/>
                          <a:latin typeface="Arial" panose="020B0604020202020204" pitchFamily="34" charset="0"/>
                        </a:rPr>
                        <a:t>2,268</a:t>
                      </a:r>
                    </a:p>
                  </a:txBody>
                  <a:tcPr marL="9525" marR="9525" marT="9525" marB="0" anchor="ctr">
                    <a:lnL w="3175" cap="flat" cmpd="sng" algn="ctr">
                      <a:solidFill>
                        <a:srgbClr val="515151"/>
                      </a:solidFill>
                      <a:prstDash val="solid"/>
                      <a:round/>
                      <a:headEnd type="none" w="med" len="med"/>
                      <a:tailEnd type="none" w="med" len="med"/>
                    </a:lnL>
                    <a:lnR w="3175" cap="flat" cmpd="sng" algn="ctr">
                      <a:solidFill>
                        <a:srgbClr val="515151"/>
                      </a:solidFill>
                      <a:prstDash val="solid"/>
                      <a:round/>
                      <a:headEnd type="none" w="med" len="med"/>
                      <a:tailEnd type="none" w="med" len="med"/>
                    </a:lnR>
                    <a:lnT w="3175" cap="flat" cmpd="sng" algn="ctr">
                      <a:solidFill>
                        <a:srgbClr val="515151"/>
                      </a:solidFill>
                      <a:prstDash val="solid"/>
                      <a:round/>
                      <a:headEnd type="none" w="med" len="med"/>
                      <a:tailEnd type="none" w="med" len="med"/>
                    </a:lnT>
                    <a:lnB w="3175" cap="flat" cmpd="sng" algn="ctr">
                      <a:solidFill>
                        <a:srgbClr val="515151"/>
                      </a:solidFill>
                      <a:prstDash val="solid"/>
                      <a:round/>
                      <a:headEnd type="none" w="med" len="med"/>
                      <a:tailEnd type="none" w="med" len="med"/>
                    </a:lnB>
                  </a:tcPr>
                </a:tc>
                <a:extLst>
                  <a:ext uri="{0D108BD9-81ED-4DB2-BD59-A6C34878D82A}">
                    <a16:rowId xmlns:a16="http://schemas.microsoft.com/office/drawing/2014/main" val="2320212664"/>
                  </a:ext>
                </a:extLst>
              </a:tr>
              <a:tr h="202938">
                <a:tc>
                  <a:txBody>
                    <a:bodyPr/>
                    <a:lstStyle/>
                    <a:p>
                      <a:pPr algn="ctr" rtl="0" fontAlgn="ctr"/>
                      <a:r>
                        <a:rPr lang="en-GB" sz="1000" b="0" i="0" u="none" strike="noStrike" noProof="0" dirty="0">
                          <a:solidFill>
                            <a:srgbClr val="000000"/>
                          </a:solidFill>
                          <a:effectLst/>
                          <a:latin typeface="Arial" panose="020B0604020202020204" pitchFamily="34" charset="0"/>
                        </a:rPr>
                        <a:t>Portugal </a:t>
                      </a:r>
                    </a:p>
                  </a:txBody>
                  <a:tcPr marL="9525" marR="9525" marT="9525" marB="0" anchor="ctr">
                    <a:lnL w="3175">
                      <a:solidFill>
                        <a:srgbClr val="515151"/>
                      </a:solidFill>
                      <a:prstDash val="solid"/>
                    </a:lnL>
                    <a:lnR w="3175" cap="flat" cmpd="sng" algn="ctr">
                      <a:solidFill>
                        <a:srgbClr val="515151"/>
                      </a:solidFill>
                      <a:prstDash val="solid"/>
                      <a:round/>
                      <a:headEnd type="none" w="med" len="med"/>
                      <a:tailEnd type="none" w="med" len="med"/>
                    </a:lnR>
                    <a:lnT w="3175" cap="flat" cmpd="sng" algn="ctr">
                      <a:solidFill>
                        <a:srgbClr val="515151"/>
                      </a:solidFill>
                      <a:prstDash val="solid"/>
                      <a:round/>
                      <a:headEnd type="none" w="med" len="med"/>
                      <a:tailEnd type="none" w="med" len="med"/>
                    </a:lnT>
                    <a:lnB w="3175" cap="flat" cmpd="sng" algn="ctr">
                      <a:solidFill>
                        <a:srgbClr val="515151"/>
                      </a:solidFill>
                      <a:prstDash val="solid"/>
                      <a:round/>
                      <a:headEnd type="none" w="med" len="med"/>
                      <a:tailEnd type="none" w="med" len="med"/>
                    </a:lnB>
                  </a:tcPr>
                </a:tc>
                <a:tc>
                  <a:txBody>
                    <a:bodyPr/>
                    <a:lstStyle/>
                    <a:p>
                      <a:pPr algn="ctr" rtl="0" fontAlgn="ctr"/>
                      <a:r>
                        <a:rPr lang="en-GB" sz="1000" b="0" i="0" u="none" strike="noStrike" noProof="0" dirty="0">
                          <a:solidFill>
                            <a:srgbClr val="000000"/>
                          </a:solidFill>
                          <a:effectLst/>
                          <a:latin typeface="Arial" panose="020B0604020202020204" pitchFamily="34" charset="0"/>
                        </a:rPr>
                        <a:t>1,545</a:t>
                      </a:r>
                    </a:p>
                  </a:txBody>
                  <a:tcPr marL="9525" marR="9525" marT="9525" marB="0" anchor="ctr">
                    <a:lnL w="3175" cap="flat" cmpd="sng" algn="ctr">
                      <a:solidFill>
                        <a:srgbClr val="515151"/>
                      </a:solidFill>
                      <a:prstDash val="solid"/>
                      <a:round/>
                      <a:headEnd type="none" w="med" len="med"/>
                      <a:tailEnd type="none" w="med" len="med"/>
                    </a:lnL>
                    <a:lnR w="3175" cap="flat" cmpd="sng" algn="ctr">
                      <a:solidFill>
                        <a:srgbClr val="515151"/>
                      </a:solidFill>
                      <a:prstDash val="solid"/>
                      <a:round/>
                      <a:headEnd type="none" w="med" len="med"/>
                      <a:tailEnd type="none" w="med" len="med"/>
                    </a:lnR>
                    <a:lnT w="3175" cap="flat" cmpd="sng" algn="ctr">
                      <a:solidFill>
                        <a:srgbClr val="515151"/>
                      </a:solidFill>
                      <a:prstDash val="solid"/>
                      <a:round/>
                      <a:headEnd type="none" w="med" len="med"/>
                      <a:tailEnd type="none" w="med" len="med"/>
                    </a:lnT>
                    <a:lnB w="3175" cap="flat" cmpd="sng" algn="ctr">
                      <a:solidFill>
                        <a:srgbClr val="515151"/>
                      </a:solidFill>
                      <a:prstDash val="solid"/>
                      <a:round/>
                      <a:headEnd type="none" w="med" len="med"/>
                      <a:tailEnd type="none" w="med" len="med"/>
                    </a:lnB>
                  </a:tcPr>
                </a:tc>
                <a:extLst>
                  <a:ext uri="{0D108BD9-81ED-4DB2-BD59-A6C34878D82A}">
                    <a16:rowId xmlns:a16="http://schemas.microsoft.com/office/drawing/2014/main" val="1661660623"/>
                  </a:ext>
                </a:extLst>
              </a:tr>
              <a:tr h="202938">
                <a:tc>
                  <a:txBody>
                    <a:bodyPr/>
                    <a:lstStyle/>
                    <a:p>
                      <a:pPr algn="ctr" rtl="0" fontAlgn="ctr"/>
                      <a:r>
                        <a:rPr lang="en-GB" sz="1000" b="0" i="0" u="none" strike="noStrike" noProof="0" dirty="0">
                          <a:solidFill>
                            <a:srgbClr val="000000"/>
                          </a:solidFill>
                          <a:effectLst/>
                          <a:latin typeface="Arial" panose="020B0604020202020204" pitchFamily="34" charset="0"/>
                        </a:rPr>
                        <a:t>Romania</a:t>
                      </a:r>
                    </a:p>
                  </a:txBody>
                  <a:tcPr marL="9525" marR="9525" marT="9525" marB="0" anchor="ctr">
                    <a:lnL w="3175">
                      <a:solidFill>
                        <a:srgbClr val="515151"/>
                      </a:solidFill>
                      <a:prstDash val="solid"/>
                    </a:lnL>
                    <a:lnR w="3175" cap="flat" cmpd="sng" algn="ctr">
                      <a:solidFill>
                        <a:srgbClr val="515151"/>
                      </a:solidFill>
                      <a:prstDash val="solid"/>
                      <a:round/>
                      <a:headEnd type="none" w="med" len="med"/>
                      <a:tailEnd type="none" w="med" len="med"/>
                    </a:lnR>
                    <a:lnT w="3175" cap="flat" cmpd="sng" algn="ctr">
                      <a:solidFill>
                        <a:srgbClr val="515151"/>
                      </a:solidFill>
                      <a:prstDash val="solid"/>
                      <a:round/>
                      <a:headEnd type="none" w="med" len="med"/>
                      <a:tailEnd type="none" w="med" len="med"/>
                    </a:lnT>
                    <a:lnB w="3175" cap="flat" cmpd="sng" algn="ctr">
                      <a:solidFill>
                        <a:srgbClr val="515151"/>
                      </a:solidFill>
                      <a:prstDash val="solid"/>
                      <a:round/>
                      <a:headEnd type="none" w="med" len="med"/>
                      <a:tailEnd type="none" w="med" len="med"/>
                    </a:lnB>
                  </a:tcPr>
                </a:tc>
                <a:tc>
                  <a:txBody>
                    <a:bodyPr/>
                    <a:lstStyle/>
                    <a:p>
                      <a:pPr algn="ctr" rtl="0" fontAlgn="ctr"/>
                      <a:r>
                        <a:rPr lang="en-GB" sz="1000" b="0" i="0" u="none" strike="noStrike" noProof="0" dirty="0">
                          <a:solidFill>
                            <a:srgbClr val="000000"/>
                          </a:solidFill>
                          <a:effectLst/>
                          <a:latin typeface="Arial" panose="020B0604020202020204" pitchFamily="34" charset="0"/>
                        </a:rPr>
                        <a:t>1,537</a:t>
                      </a:r>
                    </a:p>
                  </a:txBody>
                  <a:tcPr marL="9525" marR="9525" marT="9525" marB="0" anchor="ctr">
                    <a:lnL w="3175" cap="flat" cmpd="sng" algn="ctr">
                      <a:solidFill>
                        <a:srgbClr val="515151"/>
                      </a:solidFill>
                      <a:prstDash val="solid"/>
                      <a:round/>
                      <a:headEnd type="none" w="med" len="med"/>
                      <a:tailEnd type="none" w="med" len="med"/>
                    </a:lnL>
                    <a:lnR w="3175" cap="flat" cmpd="sng" algn="ctr">
                      <a:solidFill>
                        <a:srgbClr val="515151"/>
                      </a:solidFill>
                      <a:prstDash val="solid"/>
                      <a:round/>
                      <a:headEnd type="none" w="med" len="med"/>
                      <a:tailEnd type="none" w="med" len="med"/>
                    </a:lnR>
                    <a:lnT w="3175" cap="flat" cmpd="sng" algn="ctr">
                      <a:solidFill>
                        <a:srgbClr val="515151"/>
                      </a:solidFill>
                      <a:prstDash val="solid"/>
                      <a:round/>
                      <a:headEnd type="none" w="med" len="med"/>
                      <a:tailEnd type="none" w="med" len="med"/>
                    </a:lnT>
                    <a:lnB w="3175" cap="flat" cmpd="sng" algn="ctr">
                      <a:solidFill>
                        <a:srgbClr val="515151"/>
                      </a:solidFill>
                      <a:prstDash val="solid"/>
                      <a:round/>
                      <a:headEnd type="none" w="med" len="med"/>
                      <a:tailEnd type="none" w="med" len="med"/>
                    </a:lnB>
                  </a:tcPr>
                </a:tc>
                <a:extLst>
                  <a:ext uri="{0D108BD9-81ED-4DB2-BD59-A6C34878D82A}">
                    <a16:rowId xmlns:a16="http://schemas.microsoft.com/office/drawing/2014/main" val="840160935"/>
                  </a:ext>
                </a:extLst>
              </a:tr>
              <a:tr h="202938">
                <a:tc>
                  <a:txBody>
                    <a:bodyPr/>
                    <a:lstStyle/>
                    <a:p>
                      <a:pPr algn="ctr" rtl="0" fontAlgn="ctr"/>
                      <a:r>
                        <a:rPr lang="en-GB" sz="1000" b="0" i="0" u="none" strike="noStrike" noProof="0" dirty="0">
                          <a:solidFill>
                            <a:srgbClr val="000000"/>
                          </a:solidFill>
                          <a:effectLst/>
                          <a:latin typeface="Arial" panose="020B0604020202020204" pitchFamily="34" charset="0"/>
                        </a:rPr>
                        <a:t>Slovakia</a:t>
                      </a:r>
                    </a:p>
                  </a:txBody>
                  <a:tcPr marL="9525" marR="9525" marT="9525" marB="0" anchor="ctr">
                    <a:lnL w="3175">
                      <a:solidFill>
                        <a:srgbClr val="515151"/>
                      </a:solidFill>
                      <a:prstDash val="solid"/>
                    </a:lnL>
                    <a:lnR w="3175" cap="flat" cmpd="sng" algn="ctr">
                      <a:solidFill>
                        <a:srgbClr val="515151"/>
                      </a:solidFill>
                      <a:prstDash val="solid"/>
                      <a:round/>
                      <a:headEnd type="none" w="med" len="med"/>
                      <a:tailEnd type="none" w="med" len="med"/>
                    </a:lnR>
                    <a:lnT w="3175" cap="flat" cmpd="sng" algn="ctr">
                      <a:solidFill>
                        <a:srgbClr val="515151"/>
                      </a:solidFill>
                      <a:prstDash val="solid"/>
                      <a:round/>
                      <a:headEnd type="none" w="med" len="med"/>
                      <a:tailEnd type="none" w="med" len="med"/>
                    </a:lnT>
                    <a:lnB w="3175" cap="flat" cmpd="sng" algn="ctr">
                      <a:solidFill>
                        <a:srgbClr val="515151"/>
                      </a:solidFill>
                      <a:prstDash val="solid"/>
                      <a:round/>
                      <a:headEnd type="none" w="med" len="med"/>
                      <a:tailEnd type="none" w="med" len="med"/>
                    </a:lnB>
                  </a:tcPr>
                </a:tc>
                <a:tc>
                  <a:txBody>
                    <a:bodyPr/>
                    <a:lstStyle/>
                    <a:p>
                      <a:pPr algn="ctr" rtl="0" fontAlgn="ctr"/>
                      <a:r>
                        <a:rPr lang="en-GB" sz="1000" b="0" i="0" u="none" strike="noStrike" noProof="0" dirty="0">
                          <a:solidFill>
                            <a:srgbClr val="000000"/>
                          </a:solidFill>
                          <a:effectLst/>
                          <a:latin typeface="Arial" panose="020B0604020202020204" pitchFamily="34" charset="0"/>
                        </a:rPr>
                        <a:t>786</a:t>
                      </a:r>
                    </a:p>
                  </a:txBody>
                  <a:tcPr marL="9525" marR="9525" marT="9525" marB="0" anchor="ctr">
                    <a:lnL w="3175" cap="flat" cmpd="sng" algn="ctr">
                      <a:solidFill>
                        <a:srgbClr val="515151"/>
                      </a:solidFill>
                      <a:prstDash val="solid"/>
                      <a:round/>
                      <a:headEnd type="none" w="med" len="med"/>
                      <a:tailEnd type="none" w="med" len="med"/>
                    </a:lnL>
                    <a:lnR w="3175" cap="flat" cmpd="sng" algn="ctr">
                      <a:solidFill>
                        <a:srgbClr val="515151"/>
                      </a:solidFill>
                      <a:prstDash val="solid"/>
                      <a:round/>
                      <a:headEnd type="none" w="med" len="med"/>
                      <a:tailEnd type="none" w="med" len="med"/>
                    </a:lnR>
                    <a:lnT w="3175" cap="flat" cmpd="sng" algn="ctr">
                      <a:solidFill>
                        <a:srgbClr val="515151"/>
                      </a:solidFill>
                      <a:prstDash val="solid"/>
                      <a:round/>
                      <a:headEnd type="none" w="med" len="med"/>
                      <a:tailEnd type="none" w="med" len="med"/>
                    </a:lnT>
                    <a:lnB w="3175" cap="flat" cmpd="sng" algn="ctr">
                      <a:solidFill>
                        <a:srgbClr val="515151"/>
                      </a:solidFill>
                      <a:prstDash val="solid"/>
                      <a:round/>
                      <a:headEnd type="none" w="med" len="med"/>
                      <a:tailEnd type="none" w="med" len="med"/>
                    </a:lnB>
                  </a:tcPr>
                </a:tc>
                <a:extLst>
                  <a:ext uri="{0D108BD9-81ED-4DB2-BD59-A6C34878D82A}">
                    <a16:rowId xmlns:a16="http://schemas.microsoft.com/office/drawing/2014/main" val="2130610128"/>
                  </a:ext>
                </a:extLst>
              </a:tr>
              <a:tr h="202938">
                <a:tc>
                  <a:txBody>
                    <a:bodyPr/>
                    <a:lstStyle/>
                    <a:p>
                      <a:pPr algn="ctr" rtl="0" fontAlgn="ctr"/>
                      <a:r>
                        <a:rPr lang="en-GB" sz="1000" b="0" i="0" u="none" strike="noStrike" noProof="0" dirty="0">
                          <a:solidFill>
                            <a:srgbClr val="000000"/>
                          </a:solidFill>
                          <a:effectLst/>
                          <a:latin typeface="Arial" panose="020B0604020202020204" pitchFamily="34" charset="0"/>
                        </a:rPr>
                        <a:t>Slovenia</a:t>
                      </a:r>
                    </a:p>
                  </a:txBody>
                  <a:tcPr marL="9525" marR="9525" marT="9525" marB="0" anchor="ctr">
                    <a:lnL w="3175">
                      <a:solidFill>
                        <a:srgbClr val="515151"/>
                      </a:solidFill>
                      <a:prstDash val="solid"/>
                    </a:lnL>
                    <a:lnR w="3175" cap="flat" cmpd="sng" algn="ctr">
                      <a:solidFill>
                        <a:srgbClr val="515151"/>
                      </a:solidFill>
                      <a:prstDash val="solid"/>
                      <a:round/>
                      <a:headEnd type="none" w="med" len="med"/>
                      <a:tailEnd type="none" w="med" len="med"/>
                    </a:lnR>
                    <a:lnT w="3175" cap="flat" cmpd="sng" algn="ctr">
                      <a:solidFill>
                        <a:srgbClr val="515151"/>
                      </a:solidFill>
                      <a:prstDash val="solid"/>
                      <a:round/>
                      <a:headEnd type="none" w="med" len="med"/>
                      <a:tailEnd type="none" w="med" len="med"/>
                    </a:lnT>
                    <a:lnB w="3175" cap="flat" cmpd="sng" algn="ctr">
                      <a:solidFill>
                        <a:srgbClr val="515151"/>
                      </a:solidFill>
                      <a:prstDash val="solid"/>
                      <a:round/>
                      <a:headEnd type="none" w="med" len="med"/>
                      <a:tailEnd type="none" w="med" len="med"/>
                    </a:lnB>
                  </a:tcPr>
                </a:tc>
                <a:tc>
                  <a:txBody>
                    <a:bodyPr/>
                    <a:lstStyle/>
                    <a:p>
                      <a:pPr algn="ctr" rtl="0" fontAlgn="ctr"/>
                      <a:r>
                        <a:rPr lang="en-GB" sz="1000" b="0" i="0" u="none" strike="noStrike" noProof="0" dirty="0">
                          <a:solidFill>
                            <a:srgbClr val="000000"/>
                          </a:solidFill>
                          <a:effectLst/>
                          <a:latin typeface="Arial" panose="020B0604020202020204" pitchFamily="34" charset="0"/>
                        </a:rPr>
                        <a:t>1,056</a:t>
                      </a:r>
                    </a:p>
                  </a:txBody>
                  <a:tcPr marL="9525" marR="9525" marT="9525" marB="0" anchor="ctr">
                    <a:lnL w="3175" cap="flat" cmpd="sng" algn="ctr">
                      <a:solidFill>
                        <a:srgbClr val="515151"/>
                      </a:solidFill>
                      <a:prstDash val="solid"/>
                      <a:round/>
                      <a:headEnd type="none" w="med" len="med"/>
                      <a:tailEnd type="none" w="med" len="med"/>
                    </a:lnL>
                    <a:lnR w="3175" cap="flat" cmpd="sng" algn="ctr">
                      <a:solidFill>
                        <a:srgbClr val="515151"/>
                      </a:solidFill>
                      <a:prstDash val="solid"/>
                      <a:round/>
                      <a:headEnd type="none" w="med" len="med"/>
                      <a:tailEnd type="none" w="med" len="med"/>
                    </a:lnR>
                    <a:lnT w="3175" cap="flat" cmpd="sng" algn="ctr">
                      <a:solidFill>
                        <a:srgbClr val="515151"/>
                      </a:solidFill>
                      <a:prstDash val="solid"/>
                      <a:round/>
                      <a:headEnd type="none" w="med" len="med"/>
                      <a:tailEnd type="none" w="med" len="med"/>
                    </a:lnT>
                    <a:lnB w="3175" cap="flat" cmpd="sng" algn="ctr">
                      <a:solidFill>
                        <a:srgbClr val="515151"/>
                      </a:solidFill>
                      <a:prstDash val="solid"/>
                      <a:round/>
                      <a:headEnd type="none" w="med" len="med"/>
                      <a:tailEnd type="none" w="med" len="med"/>
                    </a:lnB>
                  </a:tcPr>
                </a:tc>
                <a:extLst>
                  <a:ext uri="{0D108BD9-81ED-4DB2-BD59-A6C34878D82A}">
                    <a16:rowId xmlns:a16="http://schemas.microsoft.com/office/drawing/2014/main" val="2274110223"/>
                  </a:ext>
                </a:extLst>
              </a:tr>
              <a:tr h="202938">
                <a:tc>
                  <a:txBody>
                    <a:bodyPr/>
                    <a:lstStyle/>
                    <a:p>
                      <a:pPr algn="ctr" rtl="0" fontAlgn="ctr"/>
                      <a:r>
                        <a:rPr lang="en-GB" sz="1000" b="0" i="0" u="none" strike="noStrike" noProof="0" dirty="0">
                          <a:solidFill>
                            <a:srgbClr val="000000"/>
                          </a:solidFill>
                          <a:effectLst/>
                          <a:latin typeface="Arial" panose="020B0604020202020204" pitchFamily="34" charset="0"/>
                        </a:rPr>
                        <a:t>Spain</a:t>
                      </a:r>
                    </a:p>
                  </a:txBody>
                  <a:tcPr marL="9525" marR="9525" marT="9525" marB="0" anchor="ctr">
                    <a:lnL w="3175">
                      <a:solidFill>
                        <a:srgbClr val="515151"/>
                      </a:solidFill>
                      <a:prstDash val="solid"/>
                    </a:lnL>
                    <a:lnR w="3175" cap="flat" cmpd="sng" algn="ctr">
                      <a:solidFill>
                        <a:srgbClr val="515151"/>
                      </a:solidFill>
                      <a:prstDash val="solid"/>
                      <a:round/>
                      <a:headEnd type="none" w="med" len="med"/>
                      <a:tailEnd type="none" w="med" len="med"/>
                    </a:lnR>
                    <a:lnT w="3175" cap="flat" cmpd="sng" algn="ctr">
                      <a:solidFill>
                        <a:srgbClr val="515151"/>
                      </a:solidFill>
                      <a:prstDash val="solid"/>
                      <a:round/>
                      <a:headEnd type="none" w="med" len="med"/>
                      <a:tailEnd type="none" w="med" len="med"/>
                    </a:lnT>
                    <a:lnB w="3175" cap="flat" cmpd="sng" algn="ctr">
                      <a:solidFill>
                        <a:srgbClr val="515151"/>
                      </a:solidFill>
                      <a:prstDash val="solid"/>
                      <a:round/>
                      <a:headEnd type="none" w="med" len="med"/>
                      <a:tailEnd type="none" w="med" len="med"/>
                    </a:lnB>
                  </a:tcPr>
                </a:tc>
                <a:tc>
                  <a:txBody>
                    <a:bodyPr/>
                    <a:lstStyle/>
                    <a:p>
                      <a:pPr algn="ctr" rtl="0" fontAlgn="ctr"/>
                      <a:r>
                        <a:rPr lang="en-GB" sz="1000" b="0" i="0" u="none" strike="noStrike" noProof="0" dirty="0">
                          <a:solidFill>
                            <a:srgbClr val="000000"/>
                          </a:solidFill>
                          <a:effectLst/>
                          <a:latin typeface="Arial" panose="020B0604020202020204" pitchFamily="34" charset="0"/>
                        </a:rPr>
                        <a:t>2,259</a:t>
                      </a:r>
                    </a:p>
                  </a:txBody>
                  <a:tcPr marL="9525" marR="9525" marT="9525" marB="0" anchor="ctr">
                    <a:lnL w="3175" cap="flat" cmpd="sng" algn="ctr">
                      <a:solidFill>
                        <a:srgbClr val="515151"/>
                      </a:solidFill>
                      <a:prstDash val="solid"/>
                      <a:round/>
                      <a:headEnd type="none" w="med" len="med"/>
                      <a:tailEnd type="none" w="med" len="med"/>
                    </a:lnL>
                    <a:lnR w="3175" cap="flat" cmpd="sng" algn="ctr">
                      <a:solidFill>
                        <a:srgbClr val="515151"/>
                      </a:solidFill>
                      <a:prstDash val="solid"/>
                      <a:round/>
                      <a:headEnd type="none" w="med" len="med"/>
                      <a:tailEnd type="none" w="med" len="med"/>
                    </a:lnR>
                    <a:lnT w="3175" cap="flat" cmpd="sng" algn="ctr">
                      <a:solidFill>
                        <a:srgbClr val="515151"/>
                      </a:solidFill>
                      <a:prstDash val="solid"/>
                      <a:round/>
                      <a:headEnd type="none" w="med" len="med"/>
                      <a:tailEnd type="none" w="med" len="med"/>
                    </a:lnT>
                    <a:lnB w="3175" cap="flat" cmpd="sng" algn="ctr">
                      <a:solidFill>
                        <a:srgbClr val="515151"/>
                      </a:solidFill>
                      <a:prstDash val="solid"/>
                      <a:round/>
                      <a:headEnd type="none" w="med" len="med"/>
                      <a:tailEnd type="none" w="med" len="med"/>
                    </a:lnB>
                  </a:tcPr>
                </a:tc>
                <a:extLst>
                  <a:ext uri="{0D108BD9-81ED-4DB2-BD59-A6C34878D82A}">
                    <a16:rowId xmlns:a16="http://schemas.microsoft.com/office/drawing/2014/main" val="3627109150"/>
                  </a:ext>
                </a:extLst>
              </a:tr>
              <a:tr h="202938">
                <a:tc>
                  <a:txBody>
                    <a:bodyPr/>
                    <a:lstStyle/>
                    <a:p>
                      <a:pPr algn="ctr" rtl="0" fontAlgn="ctr"/>
                      <a:r>
                        <a:rPr lang="en-GB" sz="1000" b="0" i="0" u="none" strike="noStrike" noProof="0" dirty="0">
                          <a:solidFill>
                            <a:srgbClr val="000000"/>
                          </a:solidFill>
                          <a:effectLst/>
                          <a:latin typeface="Arial" panose="020B0604020202020204" pitchFamily="34" charset="0"/>
                        </a:rPr>
                        <a:t>Sweden</a:t>
                      </a:r>
                    </a:p>
                  </a:txBody>
                  <a:tcPr marL="9525" marR="9525" marT="9525" marB="0" anchor="ctr">
                    <a:lnL w="3175">
                      <a:solidFill>
                        <a:srgbClr val="515151"/>
                      </a:solidFill>
                      <a:prstDash val="solid"/>
                    </a:lnL>
                    <a:lnR w="3175" cap="flat" cmpd="sng" algn="ctr">
                      <a:solidFill>
                        <a:srgbClr val="515151"/>
                      </a:solidFill>
                      <a:prstDash val="solid"/>
                      <a:round/>
                      <a:headEnd type="none" w="med" len="med"/>
                      <a:tailEnd type="none" w="med" len="med"/>
                    </a:lnR>
                    <a:lnT w="3175" cap="flat" cmpd="sng" algn="ctr">
                      <a:solidFill>
                        <a:srgbClr val="515151"/>
                      </a:solidFill>
                      <a:prstDash val="solid"/>
                      <a:round/>
                      <a:headEnd type="none" w="med" len="med"/>
                      <a:tailEnd type="none" w="med" len="med"/>
                    </a:lnT>
                    <a:lnB w="3175" cap="flat" cmpd="sng" algn="ctr">
                      <a:solidFill>
                        <a:srgbClr val="515151"/>
                      </a:solidFill>
                      <a:prstDash val="solid"/>
                      <a:round/>
                      <a:headEnd type="none" w="med" len="med"/>
                      <a:tailEnd type="none" w="med" len="med"/>
                    </a:lnB>
                  </a:tcPr>
                </a:tc>
                <a:tc>
                  <a:txBody>
                    <a:bodyPr/>
                    <a:lstStyle/>
                    <a:p>
                      <a:pPr algn="ctr" rtl="0" fontAlgn="ctr"/>
                      <a:r>
                        <a:rPr lang="en-GB" sz="1000" b="0" i="0" u="none" strike="noStrike" noProof="0" dirty="0">
                          <a:solidFill>
                            <a:srgbClr val="000000"/>
                          </a:solidFill>
                          <a:effectLst/>
                          <a:latin typeface="Arial" panose="020B0604020202020204" pitchFamily="34" charset="0"/>
                        </a:rPr>
                        <a:t>1,536</a:t>
                      </a:r>
                    </a:p>
                  </a:txBody>
                  <a:tcPr marL="9525" marR="9525" marT="9525" marB="0" anchor="ctr">
                    <a:lnL w="3175" cap="flat" cmpd="sng" algn="ctr">
                      <a:solidFill>
                        <a:srgbClr val="515151"/>
                      </a:solidFill>
                      <a:prstDash val="solid"/>
                      <a:round/>
                      <a:headEnd type="none" w="med" len="med"/>
                      <a:tailEnd type="none" w="med" len="med"/>
                    </a:lnL>
                    <a:lnR w="3175" cap="flat" cmpd="sng" algn="ctr">
                      <a:solidFill>
                        <a:srgbClr val="515151"/>
                      </a:solidFill>
                      <a:prstDash val="solid"/>
                      <a:round/>
                      <a:headEnd type="none" w="med" len="med"/>
                      <a:tailEnd type="none" w="med" len="med"/>
                    </a:lnR>
                    <a:lnT w="3175" cap="flat" cmpd="sng" algn="ctr">
                      <a:solidFill>
                        <a:srgbClr val="515151"/>
                      </a:solidFill>
                      <a:prstDash val="solid"/>
                      <a:round/>
                      <a:headEnd type="none" w="med" len="med"/>
                      <a:tailEnd type="none" w="med" len="med"/>
                    </a:lnT>
                    <a:lnB w="3175" cap="flat" cmpd="sng" algn="ctr">
                      <a:solidFill>
                        <a:srgbClr val="515151"/>
                      </a:solidFill>
                      <a:prstDash val="solid"/>
                      <a:round/>
                      <a:headEnd type="none" w="med" len="med"/>
                      <a:tailEnd type="none" w="med" len="med"/>
                    </a:lnB>
                  </a:tcPr>
                </a:tc>
                <a:extLst>
                  <a:ext uri="{0D108BD9-81ED-4DB2-BD59-A6C34878D82A}">
                    <a16:rowId xmlns:a16="http://schemas.microsoft.com/office/drawing/2014/main" val="2293965253"/>
                  </a:ext>
                </a:extLst>
              </a:tr>
              <a:tr h="202938">
                <a:tc>
                  <a:txBody>
                    <a:bodyPr/>
                    <a:lstStyle/>
                    <a:p>
                      <a:pPr algn="ctr" rtl="0" fontAlgn="ctr"/>
                      <a:r>
                        <a:rPr lang="en-GB" sz="1000" b="0" i="0" u="none" strike="noStrike" noProof="0" dirty="0">
                          <a:solidFill>
                            <a:srgbClr val="000000"/>
                          </a:solidFill>
                          <a:effectLst/>
                          <a:latin typeface="Arial" panose="020B0604020202020204" pitchFamily="34" charset="0"/>
                        </a:rPr>
                        <a:t>Switzerland</a:t>
                      </a:r>
                    </a:p>
                  </a:txBody>
                  <a:tcPr marL="9525" marR="9525" marT="9525" marB="0" anchor="ctr">
                    <a:lnL w="3175">
                      <a:solidFill>
                        <a:srgbClr val="515151"/>
                      </a:solidFill>
                      <a:prstDash val="solid"/>
                    </a:lnL>
                    <a:lnR w="3175" cap="flat" cmpd="sng" algn="ctr">
                      <a:solidFill>
                        <a:srgbClr val="515151"/>
                      </a:solidFill>
                      <a:prstDash val="solid"/>
                      <a:round/>
                      <a:headEnd type="none" w="med" len="med"/>
                      <a:tailEnd type="none" w="med" len="med"/>
                    </a:lnR>
                    <a:lnT w="3175" cap="flat" cmpd="sng" algn="ctr">
                      <a:solidFill>
                        <a:srgbClr val="515151"/>
                      </a:solidFill>
                      <a:prstDash val="solid"/>
                      <a:round/>
                      <a:headEnd type="none" w="med" len="med"/>
                      <a:tailEnd type="none" w="med" len="med"/>
                    </a:lnT>
                    <a:lnB w="3175" cap="flat" cmpd="sng" algn="ctr">
                      <a:solidFill>
                        <a:srgbClr val="515151"/>
                      </a:solidFill>
                      <a:prstDash val="solid"/>
                      <a:round/>
                      <a:headEnd type="none" w="med" len="med"/>
                      <a:tailEnd type="none" w="med" len="med"/>
                    </a:lnB>
                  </a:tcPr>
                </a:tc>
                <a:tc>
                  <a:txBody>
                    <a:bodyPr/>
                    <a:lstStyle/>
                    <a:p>
                      <a:pPr algn="ctr" rtl="0" fontAlgn="ctr"/>
                      <a:r>
                        <a:rPr lang="en-GB" sz="1000" b="0" i="0" u="none" strike="noStrike" noProof="0" dirty="0">
                          <a:solidFill>
                            <a:srgbClr val="000000"/>
                          </a:solidFill>
                          <a:effectLst/>
                          <a:latin typeface="Arial" panose="020B0604020202020204" pitchFamily="34" charset="0"/>
                        </a:rPr>
                        <a:t>1,507</a:t>
                      </a:r>
                    </a:p>
                  </a:txBody>
                  <a:tcPr marL="9525" marR="9525" marT="9525" marB="0" anchor="ctr">
                    <a:lnL w="3175" cap="flat" cmpd="sng" algn="ctr">
                      <a:solidFill>
                        <a:srgbClr val="515151"/>
                      </a:solidFill>
                      <a:prstDash val="solid"/>
                      <a:round/>
                      <a:headEnd type="none" w="med" len="med"/>
                      <a:tailEnd type="none" w="med" len="med"/>
                    </a:lnL>
                    <a:lnR w="3175" cap="flat" cmpd="sng" algn="ctr">
                      <a:solidFill>
                        <a:srgbClr val="515151"/>
                      </a:solidFill>
                      <a:prstDash val="solid"/>
                      <a:round/>
                      <a:headEnd type="none" w="med" len="med"/>
                      <a:tailEnd type="none" w="med" len="med"/>
                    </a:lnR>
                    <a:lnT w="3175" cap="flat" cmpd="sng" algn="ctr">
                      <a:solidFill>
                        <a:srgbClr val="515151"/>
                      </a:solidFill>
                      <a:prstDash val="solid"/>
                      <a:round/>
                      <a:headEnd type="none" w="med" len="med"/>
                      <a:tailEnd type="none" w="med" len="med"/>
                    </a:lnT>
                    <a:lnB w="3175" cap="flat" cmpd="sng" algn="ctr">
                      <a:solidFill>
                        <a:srgbClr val="515151"/>
                      </a:solidFill>
                      <a:prstDash val="solid"/>
                      <a:round/>
                      <a:headEnd type="none" w="med" len="med"/>
                      <a:tailEnd type="none" w="med" len="med"/>
                    </a:lnB>
                  </a:tcPr>
                </a:tc>
                <a:extLst>
                  <a:ext uri="{0D108BD9-81ED-4DB2-BD59-A6C34878D82A}">
                    <a16:rowId xmlns:a16="http://schemas.microsoft.com/office/drawing/2014/main" val="501057976"/>
                  </a:ext>
                </a:extLst>
              </a:tr>
            </a:tbl>
          </a:graphicData>
        </a:graphic>
      </p:graphicFrame>
      <p:graphicFrame>
        <p:nvGraphicFramePr>
          <p:cNvPr id="9" name="object 5">
            <a:extLst>
              <a:ext uri="{FF2B5EF4-FFF2-40B4-BE49-F238E27FC236}">
                <a16:creationId xmlns:a16="http://schemas.microsoft.com/office/drawing/2014/main" id="{6342C679-6401-EF14-36DC-8B6CA680E71C}"/>
              </a:ext>
            </a:extLst>
          </p:cNvPr>
          <p:cNvGraphicFramePr>
            <a:graphicFrameLocks noGrp="1"/>
          </p:cNvGraphicFramePr>
          <p:nvPr>
            <p:extLst>
              <p:ext uri="{D42A27DB-BD31-4B8C-83A1-F6EECF244321}">
                <p14:modId xmlns:p14="http://schemas.microsoft.com/office/powerpoint/2010/main" val="2589048722"/>
              </p:ext>
            </p:extLst>
          </p:nvPr>
        </p:nvGraphicFramePr>
        <p:xfrm>
          <a:off x="539552" y="3795886"/>
          <a:ext cx="7488832" cy="324059"/>
        </p:xfrm>
        <a:graphic>
          <a:graphicData uri="http://schemas.openxmlformats.org/drawingml/2006/table">
            <a:tbl>
              <a:tblPr firstRow="1" bandRow="1">
                <a:tableStyleId>{2D5ABB26-0587-4C30-8999-92F81FD0307C}</a:tableStyleId>
              </a:tblPr>
              <a:tblGrid>
                <a:gridCol w="6315937">
                  <a:extLst>
                    <a:ext uri="{9D8B030D-6E8A-4147-A177-3AD203B41FA5}">
                      <a16:colId xmlns:a16="http://schemas.microsoft.com/office/drawing/2014/main" val="20000"/>
                    </a:ext>
                  </a:extLst>
                </a:gridCol>
                <a:gridCol w="1172895">
                  <a:extLst>
                    <a:ext uri="{9D8B030D-6E8A-4147-A177-3AD203B41FA5}">
                      <a16:colId xmlns:a16="http://schemas.microsoft.com/office/drawing/2014/main" val="20001"/>
                    </a:ext>
                  </a:extLst>
                </a:gridCol>
              </a:tblGrid>
              <a:tr h="324059">
                <a:tc>
                  <a:txBody>
                    <a:bodyPr/>
                    <a:lstStyle/>
                    <a:p>
                      <a:pPr marL="226695" algn="r">
                        <a:lnSpc>
                          <a:spcPct val="100000"/>
                        </a:lnSpc>
                      </a:pPr>
                      <a:r>
                        <a:rPr lang="en-GB" sz="1200" b="1" spc="-10" noProof="0" dirty="0">
                          <a:solidFill>
                            <a:schemeClr val="tx1"/>
                          </a:solidFill>
                          <a:latin typeface="+mn-lt"/>
                          <a:cs typeface="Arial"/>
                        </a:rPr>
                        <a:t>Total:</a:t>
                      </a:r>
                      <a:endParaRPr lang="en-GB" sz="1200" noProof="0" dirty="0">
                        <a:solidFill>
                          <a:schemeClr val="tx1"/>
                        </a:solidFill>
                        <a:latin typeface="Arial"/>
                        <a:cs typeface="Arial"/>
                      </a:endParaRPr>
                    </a:p>
                  </a:txBody>
                  <a:tcPr marL="0" marR="0" marT="54610" marB="36000" anchor="ctr">
                    <a:lnL w="3175">
                      <a:solidFill>
                        <a:srgbClr val="515151"/>
                      </a:solidFill>
                      <a:prstDash val="solid"/>
                    </a:lnL>
                    <a:lnR w="3175">
                      <a:solidFill>
                        <a:srgbClr val="515151"/>
                      </a:solidFill>
                      <a:prstDash val="solid"/>
                    </a:lnR>
                    <a:lnT w="3175">
                      <a:solidFill>
                        <a:srgbClr val="515151"/>
                      </a:solidFill>
                      <a:prstDash val="solid"/>
                    </a:lnT>
                    <a:lnB w="3175" cap="flat" cmpd="sng" algn="ctr">
                      <a:solidFill>
                        <a:srgbClr val="515151"/>
                      </a:solidFill>
                      <a:prstDash val="solid"/>
                      <a:round/>
                      <a:headEnd type="none" w="med" len="med"/>
                      <a:tailEnd type="none" w="med" len="med"/>
                    </a:lnB>
                    <a:solidFill>
                      <a:srgbClr val="F6A500"/>
                    </a:solidFill>
                  </a:tcPr>
                </a:tc>
                <a:tc>
                  <a:txBody>
                    <a:bodyPr/>
                    <a:lstStyle/>
                    <a:p>
                      <a:pPr marL="2540" algn="ctr">
                        <a:lnSpc>
                          <a:spcPct val="100000"/>
                        </a:lnSpc>
                      </a:pPr>
                      <a:r>
                        <a:rPr lang="en-GB" sz="1200" b="1" noProof="0" dirty="0">
                          <a:solidFill>
                            <a:schemeClr val="tx1"/>
                          </a:solidFill>
                          <a:latin typeface="Arial"/>
                          <a:cs typeface="Arial"/>
                        </a:rPr>
                        <a:t>41,458</a:t>
                      </a:r>
                      <a:endParaRPr lang="en-GB" sz="1200" noProof="0" dirty="0">
                        <a:solidFill>
                          <a:schemeClr val="tx1"/>
                        </a:solidFill>
                        <a:latin typeface="Arial"/>
                        <a:cs typeface="Arial"/>
                      </a:endParaRPr>
                    </a:p>
                  </a:txBody>
                  <a:tcPr marL="0" marR="0" marT="54610" marB="36000" anchor="ctr">
                    <a:lnL w="3175">
                      <a:solidFill>
                        <a:srgbClr val="515151"/>
                      </a:solidFill>
                      <a:prstDash val="solid"/>
                    </a:lnL>
                    <a:lnR w="3175" cap="flat" cmpd="sng" algn="ctr">
                      <a:solidFill>
                        <a:srgbClr val="515151"/>
                      </a:solidFill>
                      <a:prstDash val="solid"/>
                      <a:round/>
                      <a:headEnd type="none" w="med" len="med"/>
                      <a:tailEnd type="none" w="med" len="med"/>
                    </a:lnR>
                    <a:lnT w="3175">
                      <a:solidFill>
                        <a:srgbClr val="515151"/>
                      </a:solidFill>
                      <a:prstDash val="solid"/>
                    </a:lnT>
                    <a:lnB w="3175" cap="flat" cmpd="sng" algn="ctr">
                      <a:solidFill>
                        <a:srgbClr val="515151"/>
                      </a:solidFill>
                      <a:prstDash val="solid"/>
                      <a:round/>
                      <a:headEnd type="none" w="med" len="med"/>
                      <a:tailEnd type="none" w="med" len="med"/>
                    </a:lnB>
                    <a:solidFill>
                      <a:srgbClr val="F6A50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267632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143619-0387-2AFB-ED69-5AFD1B3E4EB8}"/>
            </a:ext>
          </a:extLst>
        </p:cNvPr>
        <p:cNvGrpSpPr/>
        <p:nvPr/>
      </p:nvGrpSpPr>
      <p:grpSpPr>
        <a:xfrm>
          <a:off x="0" y="0"/>
          <a:ext cx="0" cy="0"/>
          <a:chOff x="0" y="0"/>
          <a:chExt cx="0" cy="0"/>
        </a:xfrm>
      </p:grpSpPr>
      <p:sp>
        <p:nvSpPr>
          <p:cNvPr id="4" name="object 4">
            <a:extLst>
              <a:ext uri="{FF2B5EF4-FFF2-40B4-BE49-F238E27FC236}">
                <a16:creationId xmlns:a16="http://schemas.microsoft.com/office/drawing/2014/main" id="{4D3EFA4A-DD6A-59CA-9012-FA881EB022A0}"/>
              </a:ext>
            </a:extLst>
          </p:cNvPr>
          <p:cNvSpPr txBox="1"/>
          <p:nvPr/>
        </p:nvSpPr>
        <p:spPr>
          <a:xfrm>
            <a:off x="569076" y="856804"/>
            <a:ext cx="6739228" cy="474489"/>
          </a:xfrm>
          <a:prstGeom prst="rect">
            <a:avLst/>
          </a:prstGeom>
        </p:spPr>
        <p:txBody>
          <a:bodyPr vert="horz" wrap="square" lIns="0" tIns="12700" rIns="0" bIns="0" rtlCol="0">
            <a:spAutoFit/>
          </a:bodyPr>
          <a:lstStyle/>
          <a:p>
            <a:pPr marL="12700" marR="5080" algn="just">
              <a:lnSpc>
                <a:spcPct val="100000"/>
              </a:lnSpc>
              <a:spcBef>
                <a:spcPts val="100"/>
              </a:spcBef>
            </a:pPr>
            <a:r>
              <a:rPr lang="en-GB" sz="1000" noProof="0" dirty="0">
                <a:latin typeface="Arial"/>
                <a:cs typeface="Arial"/>
              </a:rPr>
              <a:t>Workplaces</a:t>
            </a:r>
            <a:r>
              <a:rPr lang="en-GB" sz="1000" spc="85" noProof="0" dirty="0">
                <a:latin typeface="Arial"/>
                <a:cs typeface="Arial"/>
              </a:rPr>
              <a:t> </a:t>
            </a:r>
            <a:r>
              <a:rPr lang="en-GB" sz="1000" noProof="0" dirty="0">
                <a:latin typeface="Arial"/>
                <a:cs typeface="Arial"/>
              </a:rPr>
              <a:t>with</a:t>
            </a:r>
            <a:r>
              <a:rPr lang="en-GB" sz="1000" spc="90" noProof="0" dirty="0">
                <a:latin typeface="Arial"/>
                <a:cs typeface="Arial"/>
              </a:rPr>
              <a:t> </a:t>
            </a:r>
            <a:r>
              <a:rPr lang="en-GB" sz="1000" noProof="0" dirty="0">
                <a:latin typeface="Arial"/>
                <a:cs typeface="Arial"/>
              </a:rPr>
              <a:t>remote</a:t>
            </a:r>
            <a:r>
              <a:rPr lang="en-GB" sz="1000" spc="90" noProof="0" dirty="0">
                <a:latin typeface="Arial"/>
                <a:cs typeface="Arial"/>
              </a:rPr>
              <a:t> </a:t>
            </a:r>
            <a:r>
              <a:rPr lang="en-GB" sz="1000" noProof="0" dirty="0">
                <a:latin typeface="Arial"/>
                <a:cs typeface="Arial"/>
              </a:rPr>
              <a:t>employees</a:t>
            </a:r>
            <a:r>
              <a:rPr lang="en-GB" sz="1000" spc="90" noProof="0" dirty="0">
                <a:latin typeface="Arial"/>
                <a:cs typeface="Arial"/>
              </a:rPr>
              <a:t> </a:t>
            </a:r>
            <a:r>
              <a:rPr lang="en-GB" sz="1000" noProof="0" dirty="0">
                <a:latin typeface="Arial"/>
                <a:cs typeface="Arial"/>
              </a:rPr>
              <a:t>jumped</a:t>
            </a:r>
            <a:r>
              <a:rPr lang="en-GB" sz="1000" spc="90" noProof="0" dirty="0">
                <a:latin typeface="Arial"/>
                <a:cs typeface="Arial"/>
              </a:rPr>
              <a:t> </a:t>
            </a:r>
            <a:r>
              <a:rPr lang="en-GB" sz="1000" noProof="0" dirty="0">
                <a:latin typeface="Arial"/>
                <a:cs typeface="Arial"/>
              </a:rPr>
              <a:t>from</a:t>
            </a:r>
            <a:r>
              <a:rPr lang="en-GB" sz="1000" spc="90" noProof="0" dirty="0">
                <a:latin typeface="Arial"/>
                <a:cs typeface="Arial"/>
              </a:rPr>
              <a:t> </a:t>
            </a:r>
            <a:r>
              <a:rPr lang="en-GB" sz="1000" noProof="0" dirty="0">
                <a:latin typeface="Arial"/>
                <a:cs typeface="Arial"/>
              </a:rPr>
              <a:t>13%</a:t>
            </a:r>
            <a:r>
              <a:rPr lang="en-GB" sz="1000" spc="90" noProof="0" dirty="0">
                <a:latin typeface="Arial"/>
                <a:cs typeface="Arial"/>
              </a:rPr>
              <a:t> </a:t>
            </a:r>
            <a:r>
              <a:rPr lang="en-GB" sz="1000" noProof="0" dirty="0">
                <a:latin typeface="Arial"/>
                <a:cs typeface="Arial"/>
              </a:rPr>
              <a:t>to</a:t>
            </a:r>
            <a:r>
              <a:rPr lang="en-GB" sz="1000" spc="90" noProof="0" dirty="0">
                <a:latin typeface="Arial"/>
                <a:cs typeface="Arial"/>
              </a:rPr>
              <a:t> </a:t>
            </a:r>
            <a:r>
              <a:rPr lang="en-GB" sz="1000" noProof="0" dirty="0">
                <a:latin typeface="Arial"/>
                <a:cs typeface="Arial"/>
              </a:rPr>
              <a:t>23%</a:t>
            </a:r>
            <a:r>
              <a:rPr lang="en-GB" sz="1000" spc="90" noProof="0" dirty="0">
                <a:latin typeface="Arial"/>
                <a:cs typeface="Arial"/>
              </a:rPr>
              <a:t> </a:t>
            </a:r>
            <a:r>
              <a:rPr lang="en-GB" sz="1000" noProof="0" dirty="0">
                <a:latin typeface="Arial"/>
                <a:cs typeface="Arial"/>
              </a:rPr>
              <a:t>since</a:t>
            </a:r>
            <a:r>
              <a:rPr lang="en-GB" sz="1000" spc="90" noProof="0" dirty="0">
                <a:latin typeface="Arial"/>
                <a:cs typeface="Arial"/>
              </a:rPr>
              <a:t> </a:t>
            </a:r>
            <a:r>
              <a:rPr lang="en-GB" sz="1000" noProof="0" dirty="0">
                <a:latin typeface="Arial"/>
                <a:cs typeface="Arial"/>
              </a:rPr>
              <a:t>2019,</a:t>
            </a:r>
            <a:r>
              <a:rPr lang="en-GB" sz="1000" spc="90" noProof="0" dirty="0">
                <a:latin typeface="Arial"/>
                <a:cs typeface="Arial"/>
              </a:rPr>
              <a:t> </a:t>
            </a:r>
            <a:r>
              <a:rPr lang="en-GB" sz="1000" dirty="0">
                <a:latin typeface="Arial"/>
                <a:cs typeface="Arial"/>
              </a:rPr>
              <a:t>with 77% of these workplaces consulting their employees on home working practices. Risk assessments covering home workplaces have risen from 31% to 48% and over half of companies carrying out risk assessments include digital technologies in their risk assessments.</a:t>
            </a:r>
          </a:p>
        </p:txBody>
      </p:sp>
      <p:graphicFrame>
        <p:nvGraphicFramePr>
          <p:cNvPr id="5" name="object 5">
            <a:extLst>
              <a:ext uri="{FF2B5EF4-FFF2-40B4-BE49-F238E27FC236}">
                <a16:creationId xmlns:a16="http://schemas.microsoft.com/office/drawing/2014/main" id="{7ECED94D-AEB2-40A3-20FF-7C8F9C4D4DCC}"/>
              </a:ext>
            </a:extLst>
          </p:cNvPr>
          <p:cNvGraphicFramePr>
            <a:graphicFrameLocks noGrp="1"/>
          </p:cNvGraphicFramePr>
          <p:nvPr>
            <p:extLst>
              <p:ext uri="{D42A27DB-BD31-4B8C-83A1-F6EECF244321}">
                <p14:modId xmlns:p14="http://schemas.microsoft.com/office/powerpoint/2010/main" val="2421645039"/>
              </p:ext>
            </p:extLst>
          </p:nvPr>
        </p:nvGraphicFramePr>
        <p:xfrm>
          <a:off x="538699" y="1563638"/>
          <a:ext cx="6739229" cy="2448272"/>
        </p:xfrm>
        <a:graphic>
          <a:graphicData uri="http://schemas.openxmlformats.org/drawingml/2006/table">
            <a:tbl>
              <a:tblPr firstRow="1" bandRow="1">
                <a:tableStyleId>{2D5ABB26-0587-4C30-8999-92F81FD0307C}</a:tableStyleId>
              </a:tblPr>
              <a:tblGrid>
                <a:gridCol w="1246902">
                  <a:extLst>
                    <a:ext uri="{9D8B030D-6E8A-4147-A177-3AD203B41FA5}">
                      <a16:colId xmlns:a16="http://schemas.microsoft.com/office/drawing/2014/main" val="20000"/>
                    </a:ext>
                  </a:extLst>
                </a:gridCol>
                <a:gridCol w="3989341">
                  <a:extLst>
                    <a:ext uri="{9D8B030D-6E8A-4147-A177-3AD203B41FA5}">
                      <a16:colId xmlns:a16="http://schemas.microsoft.com/office/drawing/2014/main" val="20001"/>
                    </a:ext>
                  </a:extLst>
                </a:gridCol>
                <a:gridCol w="751493">
                  <a:extLst>
                    <a:ext uri="{9D8B030D-6E8A-4147-A177-3AD203B41FA5}">
                      <a16:colId xmlns:a16="http://schemas.microsoft.com/office/drawing/2014/main" val="20002"/>
                    </a:ext>
                  </a:extLst>
                </a:gridCol>
                <a:gridCol w="751493">
                  <a:extLst>
                    <a:ext uri="{9D8B030D-6E8A-4147-A177-3AD203B41FA5}">
                      <a16:colId xmlns:a16="http://schemas.microsoft.com/office/drawing/2014/main" val="20003"/>
                    </a:ext>
                  </a:extLst>
                </a:gridCol>
              </a:tblGrid>
              <a:tr h="267295">
                <a:tc rowSpan="2">
                  <a:txBody>
                    <a:bodyPr/>
                    <a:lstStyle/>
                    <a:p>
                      <a:pPr marL="226695">
                        <a:lnSpc>
                          <a:spcPct val="100000"/>
                        </a:lnSpc>
                      </a:pPr>
                      <a:r>
                        <a:rPr lang="en-GB" sz="900" b="1" spc="-10" noProof="0" dirty="0">
                          <a:solidFill>
                            <a:schemeClr val="tx1"/>
                          </a:solidFill>
                          <a:latin typeface="Arial"/>
                          <a:cs typeface="Arial"/>
                        </a:rPr>
                        <a:t>Indicator</a:t>
                      </a:r>
                      <a:endParaRPr lang="en-GB" sz="900" noProof="0" dirty="0">
                        <a:solidFill>
                          <a:schemeClr val="tx1"/>
                        </a:solidFill>
                        <a:latin typeface="Arial"/>
                        <a:cs typeface="Arial"/>
                      </a:endParaRPr>
                    </a:p>
                  </a:txBody>
                  <a:tcPr marL="0" marR="0" marT="54610" marB="36000" anchor="ctr">
                    <a:lnL w="3175">
                      <a:solidFill>
                        <a:srgbClr val="515151"/>
                      </a:solidFill>
                      <a:prstDash val="solid"/>
                    </a:lnL>
                    <a:lnR w="3175">
                      <a:solidFill>
                        <a:srgbClr val="515151"/>
                      </a:solidFill>
                      <a:prstDash val="solid"/>
                    </a:lnR>
                    <a:lnT w="3175">
                      <a:solidFill>
                        <a:srgbClr val="515151"/>
                      </a:solidFill>
                      <a:prstDash val="solid"/>
                    </a:lnT>
                    <a:lnB w="3175">
                      <a:solidFill>
                        <a:srgbClr val="515151"/>
                      </a:solidFill>
                      <a:prstDash val="solid"/>
                    </a:lnB>
                    <a:solidFill>
                      <a:srgbClr val="F6A500"/>
                    </a:solidFill>
                  </a:tcPr>
                </a:tc>
                <a:tc rowSpan="2">
                  <a:txBody>
                    <a:bodyPr/>
                    <a:lstStyle/>
                    <a:p>
                      <a:pPr marL="2540" algn="ctr">
                        <a:lnSpc>
                          <a:spcPct val="100000"/>
                        </a:lnSpc>
                      </a:pPr>
                      <a:r>
                        <a:rPr lang="en-GB" sz="900" b="1" noProof="0" dirty="0">
                          <a:solidFill>
                            <a:schemeClr val="tx1"/>
                          </a:solidFill>
                          <a:latin typeface="Arial"/>
                          <a:cs typeface="Arial"/>
                        </a:rPr>
                        <a:t>ESENER</a:t>
                      </a:r>
                      <a:r>
                        <a:rPr lang="en-GB" sz="900" b="1" spc="165" noProof="0" dirty="0">
                          <a:solidFill>
                            <a:schemeClr val="tx1"/>
                          </a:solidFill>
                          <a:latin typeface="Arial"/>
                          <a:cs typeface="Arial"/>
                        </a:rPr>
                        <a:t> </a:t>
                      </a:r>
                      <a:r>
                        <a:rPr lang="en-GB" sz="900" b="1" spc="-10" noProof="0" dirty="0">
                          <a:solidFill>
                            <a:schemeClr val="tx1"/>
                          </a:solidFill>
                          <a:latin typeface="Arial"/>
                          <a:cs typeface="Arial"/>
                        </a:rPr>
                        <a:t>question</a:t>
                      </a:r>
                      <a:endParaRPr lang="en-GB" sz="900" noProof="0" dirty="0">
                        <a:solidFill>
                          <a:schemeClr val="tx1"/>
                        </a:solidFill>
                        <a:latin typeface="Arial"/>
                        <a:cs typeface="Arial"/>
                      </a:endParaRPr>
                    </a:p>
                  </a:txBody>
                  <a:tcPr marL="0" marR="0" marT="54610" marB="36000" anchor="ctr">
                    <a:lnL w="3175">
                      <a:solidFill>
                        <a:srgbClr val="515151"/>
                      </a:solidFill>
                      <a:prstDash val="solid"/>
                    </a:lnL>
                    <a:lnR w="3175">
                      <a:solidFill>
                        <a:srgbClr val="515151"/>
                      </a:solidFill>
                      <a:prstDash val="solid"/>
                    </a:lnR>
                    <a:lnT w="3175">
                      <a:solidFill>
                        <a:srgbClr val="515151"/>
                      </a:solidFill>
                      <a:prstDash val="solid"/>
                    </a:lnT>
                    <a:lnB w="3175">
                      <a:solidFill>
                        <a:srgbClr val="515151"/>
                      </a:solidFill>
                      <a:prstDash val="solid"/>
                    </a:lnB>
                    <a:solidFill>
                      <a:srgbClr val="F6A500"/>
                    </a:solidFill>
                  </a:tcPr>
                </a:tc>
                <a:tc gridSpan="2">
                  <a:txBody>
                    <a:bodyPr/>
                    <a:lstStyle/>
                    <a:p>
                      <a:pPr marL="2540" algn="ctr">
                        <a:lnSpc>
                          <a:spcPct val="100000"/>
                        </a:lnSpc>
                        <a:spcBef>
                          <a:spcPts val="395"/>
                        </a:spcBef>
                      </a:pPr>
                      <a:r>
                        <a:rPr lang="en-GB" sz="900" b="1" spc="-20" noProof="0" dirty="0">
                          <a:solidFill>
                            <a:schemeClr val="tx1"/>
                          </a:solidFill>
                          <a:latin typeface="Arial"/>
                          <a:cs typeface="Arial"/>
                        </a:rPr>
                        <a:t>EU-27</a:t>
                      </a:r>
                      <a:endParaRPr lang="en-GB" sz="900" noProof="0" dirty="0">
                        <a:solidFill>
                          <a:schemeClr val="tx1"/>
                        </a:solidFill>
                        <a:latin typeface="Arial"/>
                        <a:cs typeface="Arial"/>
                      </a:endParaRPr>
                    </a:p>
                  </a:txBody>
                  <a:tcPr marL="0" marR="0" marT="50165" marB="36000" anchor="ctr">
                    <a:lnL w="3175">
                      <a:solidFill>
                        <a:srgbClr val="515151"/>
                      </a:solidFill>
                      <a:prstDash val="solid"/>
                    </a:lnL>
                    <a:lnR w="3175">
                      <a:solidFill>
                        <a:srgbClr val="515151"/>
                      </a:solidFill>
                      <a:prstDash val="solid"/>
                    </a:lnR>
                    <a:lnT w="3175">
                      <a:solidFill>
                        <a:srgbClr val="515151"/>
                      </a:solidFill>
                      <a:prstDash val="solid"/>
                    </a:lnT>
                    <a:lnB w="3175">
                      <a:solidFill>
                        <a:srgbClr val="515151"/>
                      </a:solidFill>
                      <a:prstDash val="solid"/>
                    </a:lnB>
                    <a:solidFill>
                      <a:srgbClr val="F6A500"/>
                    </a:solidFill>
                  </a:tcPr>
                </a:tc>
                <a:tc hMerge="1">
                  <a:txBody>
                    <a:bodyPr/>
                    <a:lstStyle/>
                    <a:p>
                      <a:endParaRPr/>
                    </a:p>
                  </a:txBody>
                  <a:tcPr marL="0" marR="0" marT="0" marB="0"/>
                </a:tc>
                <a:extLst>
                  <a:ext uri="{0D108BD9-81ED-4DB2-BD59-A6C34878D82A}">
                    <a16:rowId xmlns:a16="http://schemas.microsoft.com/office/drawing/2014/main" val="10000"/>
                  </a:ext>
                </a:extLst>
              </a:tr>
              <a:tr h="235930">
                <a:tc vMerge="1">
                  <a:txBody>
                    <a:bodyPr/>
                    <a:lstStyle/>
                    <a:p>
                      <a:endParaRPr/>
                    </a:p>
                  </a:txBody>
                  <a:tcPr marL="0" marR="0" marT="54610" marB="0">
                    <a:lnL w="3175">
                      <a:solidFill>
                        <a:srgbClr val="515151"/>
                      </a:solidFill>
                      <a:prstDash val="solid"/>
                    </a:lnL>
                    <a:lnR w="3175">
                      <a:solidFill>
                        <a:srgbClr val="515151"/>
                      </a:solidFill>
                      <a:prstDash val="solid"/>
                    </a:lnR>
                    <a:lnT w="3175">
                      <a:solidFill>
                        <a:srgbClr val="515151"/>
                      </a:solidFill>
                      <a:prstDash val="solid"/>
                    </a:lnT>
                    <a:lnB w="3175">
                      <a:solidFill>
                        <a:srgbClr val="515151"/>
                      </a:solidFill>
                      <a:prstDash val="solid"/>
                    </a:lnB>
                    <a:solidFill>
                      <a:srgbClr val="00696C"/>
                    </a:solidFill>
                  </a:tcPr>
                </a:tc>
                <a:tc vMerge="1">
                  <a:txBody>
                    <a:bodyPr/>
                    <a:lstStyle/>
                    <a:p>
                      <a:endParaRPr/>
                    </a:p>
                  </a:txBody>
                  <a:tcPr marL="0" marR="0" marT="54610" marB="0">
                    <a:lnL w="3175">
                      <a:solidFill>
                        <a:srgbClr val="515151"/>
                      </a:solidFill>
                      <a:prstDash val="solid"/>
                    </a:lnL>
                    <a:lnR w="3175">
                      <a:solidFill>
                        <a:srgbClr val="515151"/>
                      </a:solidFill>
                      <a:prstDash val="solid"/>
                    </a:lnR>
                    <a:lnT w="3175">
                      <a:solidFill>
                        <a:srgbClr val="515151"/>
                      </a:solidFill>
                      <a:prstDash val="solid"/>
                    </a:lnT>
                    <a:lnB w="3175">
                      <a:solidFill>
                        <a:srgbClr val="515151"/>
                      </a:solidFill>
                      <a:prstDash val="solid"/>
                    </a:lnB>
                    <a:solidFill>
                      <a:srgbClr val="00696C"/>
                    </a:solidFill>
                  </a:tcPr>
                </a:tc>
                <a:tc>
                  <a:txBody>
                    <a:bodyPr/>
                    <a:lstStyle/>
                    <a:p>
                      <a:pPr marL="1905" algn="ctr">
                        <a:lnSpc>
                          <a:spcPct val="100000"/>
                        </a:lnSpc>
                        <a:spcBef>
                          <a:spcPts val="395"/>
                        </a:spcBef>
                      </a:pPr>
                      <a:r>
                        <a:rPr lang="en-GB" sz="900" b="1" spc="-20" noProof="0" dirty="0">
                          <a:solidFill>
                            <a:schemeClr val="tx1"/>
                          </a:solidFill>
                          <a:latin typeface="Arial"/>
                          <a:cs typeface="Arial"/>
                        </a:rPr>
                        <a:t>2019</a:t>
                      </a:r>
                      <a:endParaRPr lang="en-GB" sz="900" noProof="0" dirty="0">
                        <a:solidFill>
                          <a:schemeClr val="tx1"/>
                        </a:solidFill>
                        <a:latin typeface="Arial"/>
                        <a:cs typeface="Arial"/>
                      </a:endParaRPr>
                    </a:p>
                  </a:txBody>
                  <a:tcPr marL="0" marR="0" marT="50165" marB="36000" anchor="ctr">
                    <a:lnL w="3175">
                      <a:solidFill>
                        <a:srgbClr val="515151"/>
                      </a:solidFill>
                      <a:prstDash val="solid"/>
                    </a:lnL>
                    <a:lnR w="3175">
                      <a:solidFill>
                        <a:srgbClr val="515151"/>
                      </a:solidFill>
                      <a:prstDash val="solid"/>
                    </a:lnR>
                    <a:lnT w="3175">
                      <a:solidFill>
                        <a:srgbClr val="515151"/>
                      </a:solidFill>
                      <a:prstDash val="solid"/>
                    </a:lnT>
                    <a:lnB w="3175">
                      <a:solidFill>
                        <a:srgbClr val="ACC700"/>
                      </a:solidFill>
                      <a:prstDash val="solid"/>
                    </a:lnB>
                    <a:solidFill>
                      <a:srgbClr val="F6A500"/>
                    </a:solidFill>
                  </a:tcPr>
                </a:tc>
                <a:tc>
                  <a:txBody>
                    <a:bodyPr/>
                    <a:lstStyle/>
                    <a:p>
                      <a:pPr marL="1905" algn="ctr">
                        <a:lnSpc>
                          <a:spcPct val="100000"/>
                        </a:lnSpc>
                        <a:spcBef>
                          <a:spcPts val="395"/>
                        </a:spcBef>
                      </a:pPr>
                      <a:r>
                        <a:rPr lang="en-GB" sz="900" b="1" spc="-20" noProof="0" dirty="0">
                          <a:solidFill>
                            <a:schemeClr val="tx1"/>
                          </a:solidFill>
                          <a:latin typeface="Arial"/>
                          <a:cs typeface="Arial"/>
                        </a:rPr>
                        <a:t>2024</a:t>
                      </a:r>
                      <a:endParaRPr lang="en-GB" sz="900" noProof="0" dirty="0">
                        <a:solidFill>
                          <a:schemeClr val="tx1"/>
                        </a:solidFill>
                        <a:latin typeface="Arial"/>
                        <a:cs typeface="Arial"/>
                      </a:endParaRPr>
                    </a:p>
                  </a:txBody>
                  <a:tcPr marL="0" marR="0" marT="50165" marB="36000" anchor="ctr">
                    <a:lnL w="3175">
                      <a:solidFill>
                        <a:srgbClr val="515151"/>
                      </a:solidFill>
                      <a:prstDash val="solid"/>
                    </a:lnL>
                    <a:lnR w="3175">
                      <a:solidFill>
                        <a:srgbClr val="515151"/>
                      </a:solidFill>
                      <a:prstDash val="solid"/>
                    </a:lnR>
                    <a:lnT w="3175">
                      <a:solidFill>
                        <a:srgbClr val="515151"/>
                      </a:solidFill>
                      <a:prstDash val="solid"/>
                    </a:lnT>
                    <a:lnB w="3175">
                      <a:solidFill>
                        <a:srgbClr val="ACC700"/>
                      </a:solidFill>
                      <a:prstDash val="solid"/>
                    </a:lnB>
                    <a:solidFill>
                      <a:srgbClr val="F6A500"/>
                    </a:solidFill>
                  </a:tcPr>
                </a:tc>
                <a:extLst>
                  <a:ext uri="{0D108BD9-81ED-4DB2-BD59-A6C34878D82A}">
                    <a16:rowId xmlns:a16="http://schemas.microsoft.com/office/drawing/2014/main" val="10001"/>
                  </a:ext>
                </a:extLst>
              </a:tr>
              <a:tr h="267295">
                <a:tc rowSpan="4">
                  <a:txBody>
                    <a:bodyPr/>
                    <a:lstStyle/>
                    <a:p>
                      <a:pPr marL="41910">
                        <a:lnSpc>
                          <a:spcPct val="100000"/>
                        </a:lnSpc>
                      </a:pPr>
                      <a:r>
                        <a:rPr lang="en-GB" sz="900" b="1" spc="-10" noProof="0" dirty="0">
                          <a:solidFill>
                            <a:srgbClr val="00696C"/>
                          </a:solidFill>
                          <a:latin typeface="Arial"/>
                          <a:cs typeface="Arial"/>
                        </a:rPr>
                        <a:t>Workplaces</a:t>
                      </a:r>
                      <a:endParaRPr lang="en-GB" sz="900" noProof="0" dirty="0">
                        <a:solidFill>
                          <a:srgbClr val="00696C"/>
                        </a:solidFill>
                        <a:latin typeface="Arial"/>
                        <a:cs typeface="Arial"/>
                      </a:endParaRPr>
                    </a:p>
                  </a:txBody>
                  <a:tcPr marL="0" marR="0" marT="0" marB="36000" anchor="ctr">
                    <a:lnL w="3175">
                      <a:solidFill>
                        <a:srgbClr val="515151"/>
                      </a:solidFill>
                      <a:prstDash val="solid"/>
                    </a:lnL>
                    <a:lnR w="3175">
                      <a:solidFill>
                        <a:srgbClr val="515151"/>
                      </a:solidFill>
                      <a:prstDash val="solid"/>
                    </a:lnR>
                    <a:lnT w="3175">
                      <a:solidFill>
                        <a:srgbClr val="515151"/>
                      </a:solidFill>
                      <a:prstDash val="solid"/>
                    </a:lnT>
                    <a:lnB w="3175">
                      <a:solidFill>
                        <a:srgbClr val="515151"/>
                      </a:solidFill>
                      <a:prstDash val="solid"/>
                    </a:lnB>
                  </a:tcPr>
                </a:tc>
                <a:tc>
                  <a:txBody>
                    <a:bodyPr/>
                    <a:lstStyle/>
                    <a:p>
                      <a:pPr marL="41910">
                        <a:lnSpc>
                          <a:spcPct val="100000"/>
                        </a:lnSpc>
                        <a:spcBef>
                          <a:spcPts val="330"/>
                        </a:spcBef>
                      </a:pPr>
                      <a:r>
                        <a:rPr lang="en-GB" sz="900" spc="-25" noProof="0" dirty="0">
                          <a:solidFill>
                            <a:srgbClr val="333333"/>
                          </a:solidFill>
                          <a:latin typeface="Arial"/>
                          <a:cs typeface="Arial"/>
                        </a:rPr>
                        <a:t>Employees working</a:t>
                      </a:r>
                      <a:r>
                        <a:rPr lang="en-GB" sz="900" spc="-20" noProof="0" dirty="0">
                          <a:solidFill>
                            <a:srgbClr val="333333"/>
                          </a:solidFill>
                          <a:latin typeface="Arial"/>
                          <a:cs typeface="Arial"/>
                        </a:rPr>
                        <a:t> from home</a:t>
                      </a:r>
                      <a:r>
                        <a:rPr lang="en-GB" sz="900" spc="-25" noProof="0" dirty="0">
                          <a:solidFill>
                            <a:srgbClr val="333333"/>
                          </a:solidFill>
                          <a:latin typeface="Arial"/>
                          <a:cs typeface="Arial"/>
                        </a:rPr>
                        <a:t> </a:t>
                      </a:r>
                      <a:r>
                        <a:rPr lang="en-GB" sz="900" spc="-20" noProof="0" dirty="0">
                          <a:solidFill>
                            <a:srgbClr val="333333"/>
                          </a:solidFill>
                          <a:latin typeface="Arial"/>
                          <a:cs typeface="Arial"/>
                        </a:rPr>
                        <a:t>on </a:t>
                      </a:r>
                      <a:r>
                        <a:rPr lang="en-GB" sz="900" noProof="0" dirty="0">
                          <a:solidFill>
                            <a:srgbClr val="333333"/>
                          </a:solidFill>
                          <a:latin typeface="Arial"/>
                          <a:cs typeface="Arial"/>
                        </a:rPr>
                        <a:t>a</a:t>
                      </a:r>
                      <a:r>
                        <a:rPr lang="en-GB" sz="900" spc="-20" noProof="0" dirty="0">
                          <a:solidFill>
                            <a:srgbClr val="333333"/>
                          </a:solidFill>
                          <a:latin typeface="Arial"/>
                          <a:cs typeface="Arial"/>
                        </a:rPr>
                        <a:t> </a:t>
                      </a:r>
                      <a:r>
                        <a:rPr lang="en-GB" sz="900" spc="-25" noProof="0" dirty="0">
                          <a:solidFill>
                            <a:srgbClr val="333333"/>
                          </a:solidFill>
                          <a:latin typeface="Arial"/>
                          <a:cs typeface="Arial"/>
                        </a:rPr>
                        <a:t>regular</a:t>
                      </a:r>
                      <a:r>
                        <a:rPr lang="en-GB" sz="900" spc="-20" noProof="0" dirty="0">
                          <a:solidFill>
                            <a:srgbClr val="333333"/>
                          </a:solidFill>
                          <a:latin typeface="Arial"/>
                          <a:cs typeface="Arial"/>
                        </a:rPr>
                        <a:t> </a:t>
                      </a:r>
                      <a:r>
                        <a:rPr lang="en-GB" sz="900" spc="-10" noProof="0" dirty="0">
                          <a:solidFill>
                            <a:srgbClr val="333333"/>
                          </a:solidFill>
                          <a:latin typeface="Arial"/>
                          <a:cs typeface="Arial"/>
                        </a:rPr>
                        <a:t>basis</a:t>
                      </a:r>
                      <a:endParaRPr lang="en-GB" sz="900" noProof="0" dirty="0">
                        <a:latin typeface="Arial"/>
                        <a:cs typeface="Arial"/>
                      </a:endParaRPr>
                    </a:p>
                  </a:txBody>
                  <a:tcPr marL="0" marR="0" marT="41910" marB="36000" anchor="ctr">
                    <a:lnL w="3175">
                      <a:solidFill>
                        <a:srgbClr val="515151"/>
                      </a:solidFill>
                      <a:prstDash val="solid"/>
                    </a:lnL>
                    <a:lnR w="3175">
                      <a:solidFill>
                        <a:srgbClr val="515151"/>
                      </a:solidFill>
                      <a:prstDash val="solid"/>
                    </a:lnR>
                    <a:lnT w="3175">
                      <a:solidFill>
                        <a:srgbClr val="515151"/>
                      </a:solidFill>
                      <a:prstDash val="solid"/>
                    </a:lnT>
                    <a:lnB w="3175">
                      <a:solidFill>
                        <a:srgbClr val="515151"/>
                      </a:solidFill>
                      <a:prstDash val="solid"/>
                    </a:lnB>
                  </a:tcPr>
                </a:tc>
                <a:tc>
                  <a:txBody>
                    <a:bodyPr/>
                    <a:lstStyle/>
                    <a:p>
                      <a:pPr algn="ctr">
                        <a:lnSpc>
                          <a:spcPct val="100000"/>
                        </a:lnSpc>
                        <a:spcBef>
                          <a:spcPts val="330"/>
                        </a:spcBef>
                      </a:pPr>
                      <a:r>
                        <a:rPr lang="en-GB" sz="900" spc="-25" noProof="0" dirty="0">
                          <a:solidFill>
                            <a:srgbClr val="333333"/>
                          </a:solidFill>
                          <a:latin typeface="Arial"/>
                          <a:cs typeface="Arial"/>
                        </a:rPr>
                        <a:t>13</a:t>
                      </a:r>
                      <a:endParaRPr lang="en-GB" sz="900" noProof="0" dirty="0">
                        <a:latin typeface="Arial"/>
                        <a:cs typeface="Arial"/>
                      </a:endParaRPr>
                    </a:p>
                  </a:txBody>
                  <a:tcPr marL="0" marR="0" marT="41910" marB="36000" anchor="ctr">
                    <a:lnL w="3175">
                      <a:solidFill>
                        <a:srgbClr val="515151"/>
                      </a:solidFill>
                      <a:prstDash val="solid"/>
                    </a:lnL>
                    <a:lnR w="3175">
                      <a:solidFill>
                        <a:srgbClr val="515151"/>
                      </a:solidFill>
                      <a:prstDash val="solid"/>
                    </a:lnR>
                    <a:lnT w="3175">
                      <a:solidFill>
                        <a:srgbClr val="ACC700"/>
                      </a:solidFill>
                      <a:prstDash val="solid"/>
                    </a:lnT>
                    <a:lnB w="3175">
                      <a:solidFill>
                        <a:srgbClr val="515151"/>
                      </a:solidFill>
                      <a:prstDash val="solid"/>
                    </a:lnB>
                  </a:tcPr>
                </a:tc>
                <a:tc>
                  <a:txBody>
                    <a:bodyPr/>
                    <a:lstStyle/>
                    <a:p>
                      <a:pPr algn="ctr">
                        <a:lnSpc>
                          <a:spcPct val="100000"/>
                        </a:lnSpc>
                        <a:spcBef>
                          <a:spcPts val="330"/>
                        </a:spcBef>
                      </a:pPr>
                      <a:r>
                        <a:rPr lang="en-GB" sz="900" spc="-25" noProof="0" dirty="0">
                          <a:solidFill>
                            <a:srgbClr val="333333"/>
                          </a:solidFill>
                          <a:latin typeface="Arial"/>
                          <a:cs typeface="Arial"/>
                        </a:rPr>
                        <a:t>23</a:t>
                      </a:r>
                      <a:endParaRPr lang="en-GB" sz="900" noProof="0" dirty="0">
                        <a:latin typeface="Arial"/>
                        <a:cs typeface="Arial"/>
                      </a:endParaRPr>
                    </a:p>
                  </a:txBody>
                  <a:tcPr marL="0" marR="0" marT="41910" marB="36000" anchor="ctr">
                    <a:lnL w="3175">
                      <a:solidFill>
                        <a:srgbClr val="515151"/>
                      </a:solidFill>
                      <a:prstDash val="solid"/>
                    </a:lnL>
                    <a:lnR w="3175">
                      <a:solidFill>
                        <a:srgbClr val="515151"/>
                      </a:solidFill>
                      <a:prstDash val="solid"/>
                    </a:lnR>
                    <a:lnT w="3175">
                      <a:solidFill>
                        <a:srgbClr val="ACC700"/>
                      </a:solidFill>
                      <a:prstDash val="solid"/>
                    </a:lnT>
                    <a:lnB w="3175">
                      <a:solidFill>
                        <a:srgbClr val="515151"/>
                      </a:solidFill>
                      <a:prstDash val="solid"/>
                    </a:lnB>
                  </a:tcPr>
                </a:tc>
                <a:extLst>
                  <a:ext uri="{0D108BD9-81ED-4DB2-BD59-A6C34878D82A}">
                    <a16:rowId xmlns:a16="http://schemas.microsoft.com/office/drawing/2014/main" val="10002"/>
                  </a:ext>
                </a:extLst>
              </a:tr>
              <a:tr h="267295">
                <a:tc vMerge="1">
                  <a:txBody>
                    <a:bodyPr/>
                    <a:lstStyle/>
                    <a:p>
                      <a:endParaRPr/>
                    </a:p>
                  </a:txBody>
                  <a:tcPr marL="0" marR="0" marT="0" marB="0">
                    <a:lnL w="3175">
                      <a:solidFill>
                        <a:srgbClr val="515151"/>
                      </a:solidFill>
                      <a:prstDash val="solid"/>
                    </a:lnL>
                    <a:lnR w="3175">
                      <a:solidFill>
                        <a:srgbClr val="515151"/>
                      </a:solidFill>
                      <a:prstDash val="solid"/>
                    </a:lnR>
                    <a:lnT w="3175">
                      <a:solidFill>
                        <a:srgbClr val="515151"/>
                      </a:solidFill>
                      <a:prstDash val="solid"/>
                    </a:lnT>
                    <a:lnB w="3175">
                      <a:solidFill>
                        <a:srgbClr val="515151"/>
                      </a:solidFill>
                      <a:prstDash val="solid"/>
                    </a:lnB>
                  </a:tcPr>
                </a:tc>
                <a:tc>
                  <a:txBody>
                    <a:bodyPr/>
                    <a:lstStyle/>
                    <a:p>
                      <a:pPr marL="41910">
                        <a:lnSpc>
                          <a:spcPct val="100000"/>
                        </a:lnSpc>
                        <a:spcBef>
                          <a:spcPts val="330"/>
                        </a:spcBef>
                      </a:pPr>
                      <a:r>
                        <a:rPr lang="en-GB" sz="900" spc="-20" noProof="0" dirty="0">
                          <a:solidFill>
                            <a:srgbClr val="333333"/>
                          </a:solidFill>
                          <a:latin typeface="Arial"/>
                          <a:cs typeface="Arial"/>
                        </a:rPr>
                        <a:t>Risk</a:t>
                      </a:r>
                      <a:r>
                        <a:rPr lang="en-GB" sz="900" spc="-5" noProof="0" dirty="0">
                          <a:solidFill>
                            <a:srgbClr val="333333"/>
                          </a:solidFill>
                          <a:latin typeface="Arial"/>
                          <a:cs typeface="Arial"/>
                        </a:rPr>
                        <a:t> </a:t>
                      </a:r>
                      <a:r>
                        <a:rPr lang="en-GB" sz="900" spc="-30" noProof="0" dirty="0">
                          <a:solidFill>
                            <a:srgbClr val="333333"/>
                          </a:solidFill>
                          <a:latin typeface="Arial"/>
                          <a:cs typeface="Arial"/>
                        </a:rPr>
                        <a:t>assessments</a:t>
                      </a:r>
                      <a:r>
                        <a:rPr lang="en-GB" sz="900" spc="-5" noProof="0" dirty="0">
                          <a:solidFill>
                            <a:srgbClr val="333333"/>
                          </a:solidFill>
                          <a:latin typeface="Arial"/>
                          <a:cs typeface="Arial"/>
                        </a:rPr>
                        <a:t> </a:t>
                      </a:r>
                      <a:r>
                        <a:rPr lang="en-GB" sz="900" spc="-25" noProof="0" dirty="0">
                          <a:solidFill>
                            <a:srgbClr val="333333"/>
                          </a:solidFill>
                          <a:latin typeface="Arial"/>
                          <a:cs typeface="Arial"/>
                        </a:rPr>
                        <a:t>cover</a:t>
                      </a:r>
                      <a:r>
                        <a:rPr lang="en-GB" sz="900" spc="-5" noProof="0" dirty="0">
                          <a:solidFill>
                            <a:srgbClr val="333333"/>
                          </a:solidFill>
                          <a:latin typeface="Arial"/>
                          <a:cs typeface="Arial"/>
                        </a:rPr>
                        <a:t> </a:t>
                      </a:r>
                      <a:r>
                        <a:rPr lang="en-GB" sz="900" spc="-20" noProof="0" dirty="0">
                          <a:solidFill>
                            <a:srgbClr val="333333"/>
                          </a:solidFill>
                          <a:latin typeface="Arial"/>
                          <a:cs typeface="Arial"/>
                        </a:rPr>
                        <a:t>home</a:t>
                      </a:r>
                      <a:r>
                        <a:rPr lang="en-GB" sz="900" noProof="0" dirty="0">
                          <a:solidFill>
                            <a:srgbClr val="333333"/>
                          </a:solidFill>
                          <a:latin typeface="Arial"/>
                          <a:cs typeface="Arial"/>
                        </a:rPr>
                        <a:t> </a:t>
                      </a:r>
                      <a:r>
                        <a:rPr lang="en-GB" sz="900" spc="-25" noProof="0" dirty="0">
                          <a:solidFill>
                            <a:srgbClr val="333333"/>
                          </a:solidFill>
                          <a:latin typeface="Arial"/>
                          <a:cs typeface="Arial"/>
                        </a:rPr>
                        <a:t>workplaces</a:t>
                      </a:r>
                      <a:r>
                        <a:rPr lang="en-GB" sz="900" spc="-5" noProof="0" dirty="0">
                          <a:solidFill>
                            <a:srgbClr val="333333"/>
                          </a:solidFill>
                          <a:latin typeface="Arial"/>
                          <a:cs typeface="Arial"/>
                        </a:rPr>
                        <a:t> </a:t>
                      </a:r>
                      <a:r>
                        <a:rPr lang="en-GB" sz="900" spc="-25" noProof="0" dirty="0">
                          <a:solidFill>
                            <a:srgbClr val="333333"/>
                          </a:solidFill>
                          <a:latin typeface="Arial"/>
                          <a:cs typeface="Arial"/>
                        </a:rPr>
                        <a:t>(1)</a:t>
                      </a:r>
                      <a:endParaRPr lang="en-GB" sz="900" noProof="0" dirty="0">
                        <a:latin typeface="Arial"/>
                        <a:cs typeface="Arial"/>
                      </a:endParaRPr>
                    </a:p>
                  </a:txBody>
                  <a:tcPr marL="0" marR="0" marT="41910" marB="36000" anchor="ctr">
                    <a:lnL w="3175">
                      <a:solidFill>
                        <a:srgbClr val="515151"/>
                      </a:solidFill>
                      <a:prstDash val="solid"/>
                    </a:lnL>
                    <a:lnR w="3175">
                      <a:solidFill>
                        <a:srgbClr val="515151"/>
                      </a:solidFill>
                      <a:prstDash val="solid"/>
                    </a:lnR>
                    <a:lnT w="3175">
                      <a:solidFill>
                        <a:srgbClr val="515151"/>
                      </a:solidFill>
                      <a:prstDash val="solid"/>
                    </a:lnT>
                    <a:lnB w="3175">
                      <a:solidFill>
                        <a:srgbClr val="515151"/>
                      </a:solidFill>
                      <a:prstDash val="solid"/>
                    </a:lnB>
                  </a:tcPr>
                </a:tc>
                <a:tc>
                  <a:txBody>
                    <a:bodyPr/>
                    <a:lstStyle/>
                    <a:p>
                      <a:pPr algn="ctr">
                        <a:lnSpc>
                          <a:spcPct val="100000"/>
                        </a:lnSpc>
                        <a:spcBef>
                          <a:spcPts val="330"/>
                        </a:spcBef>
                      </a:pPr>
                      <a:r>
                        <a:rPr lang="en-GB" sz="900" spc="-25" noProof="0" dirty="0">
                          <a:solidFill>
                            <a:srgbClr val="333333"/>
                          </a:solidFill>
                          <a:latin typeface="Arial"/>
                          <a:cs typeface="Arial"/>
                        </a:rPr>
                        <a:t>31</a:t>
                      </a:r>
                      <a:endParaRPr lang="en-GB" sz="900" noProof="0" dirty="0">
                        <a:latin typeface="Arial"/>
                        <a:cs typeface="Arial"/>
                      </a:endParaRPr>
                    </a:p>
                  </a:txBody>
                  <a:tcPr marL="0" marR="0" marT="41910" marB="36000" anchor="ctr">
                    <a:lnL w="3175">
                      <a:solidFill>
                        <a:srgbClr val="515151"/>
                      </a:solidFill>
                      <a:prstDash val="solid"/>
                    </a:lnL>
                    <a:lnR w="3175">
                      <a:solidFill>
                        <a:srgbClr val="515151"/>
                      </a:solidFill>
                      <a:prstDash val="solid"/>
                    </a:lnR>
                    <a:lnT w="3175">
                      <a:solidFill>
                        <a:srgbClr val="515151"/>
                      </a:solidFill>
                      <a:prstDash val="solid"/>
                    </a:lnT>
                    <a:lnB w="3175">
                      <a:solidFill>
                        <a:srgbClr val="515151"/>
                      </a:solidFill>
                      <a:prstDash val="solid"/>
                    </a:lnB>
                  </a:tcPr>
                </a:tc>
                <a:tc>
                  <a:txBody>
                    <a:bodyPr/>
                    <a:lstStyle/>
                    <a:p>
                      <a:pPr algn="ctr">
                        <a:lnSpc>
                          <a:spcPct val="100000"/>
                        </a:lnSpc>
                        <a:spcBef>
                          <a:spcPts val="330"/>
                        </a:spcBef>
                      </a:pPr>
                      <a:r>
                        <a:rPr lang="en-GB" sz="900" spc="-25" noProof="0" dirty="0">
                          <a:solidFill>
                            <a:srgbClr val="333333"/>
                          </a:solidFill>
                          <a:latin typeface="Arial"/>
                          <a:cs typeface="Arial"/>
                        </a:rPr>
                        <a:t>48</a:t>
                      </a:r>
                      <a:endParaRPr lang="en-GB" sz="900" noProof="0" dirty="0">
                        <a:latin typeface="Arial"/>
                        <a:cs typeface="Arial"/>
                      </a:endParaRPr>
                    </a:p>
                  </a:txBody>
                  <a:tcPr marL="0" marR="0" marT="41910" marB="36000" anchor="ctr">
                    <a:lnL w="3175">
                      <a:solidFill>
                        <a:srgbClr val="515151"/>
                      </a:solidFill>
                      <a:prstDash val="solid"/>
                    </a:lnL>
                    <a:lnR w="3175">
                      <a:solidFill>
                        <a:srgbClr val="515151"/>
                      </a:solidFill>
                      <a:prstDash val="solid"/>
                    </a:lnR>
                    <a:lnT w="3175">
                      <a:solidFill>
                        <a:srgbClr val="515151"/>
                      </a:solidFill>
                      <a:prstDash val="solid"/>
                    </a:lnT>
                    <a:lnB w="3175">
                      <a:solidFill>
                        <a:srgbClr val="515151"/>
                      </a:solidFill>
                      <a:prstDash val="solid"/>
                    </a:lnB>
                  </a:tcPr>
                </a:tc>
                <a:extLst>
                  <a:ext uri="{0D108BD9-81ED-4DB2-BD59-A6C34878D82A}">
                    <a16:rowId xmlns:a16="http://schemas.microsoft.com/office/drawing/2014/main" val="10003"/>
                  </a:ext>
                </a:extLst>
              </a:tr>
              <a:tr h="267295">
                <a:tc vMerge="1">
                  <a:txBody>
                    <a:bodyPr/>
                    <a:lstStyle/>
                    <a:p>
                      <a:endParaRPr/>
                    </a:p>
                  </a:txBody>
                  <a:tcPr marL="0" marR="0" marT="0" marB="0">
                    <a:lnL w="3175">
                      <a:solidFill>
                        <a:srgbClr val="515151"/>
                      </a:solidFill>
                      <a:prstDash val="solid"/>
                    </a:lnL>
                    <a:lnR w="3175">
                      <a:solidFill>
                        <a:srgbClr val="515151"/>
                      </a:solidFill>
                      <a:prstDash val="solid"/>
                    </a:lnR>
                    <a:lnT w="3175">
                      <a:solidFill>
                        <a:srgbClr val="515151"/>
                      </a:solidFill>
                      <a:prstDash val="solid"/>
                    </a:lnT>
                    <a:lnB w="3175">
                      <a:solidFill>
                        <a:srgbClr val="515151"/>
                      </a:solidFill>
                      <a:prstDash val="solid"/>
                    </a:lnB>
                  </a:tcPr>
                </a:tc>
                <a:tc>
                  <a:txBody>
                    <a:bodyPr/>
                    <a:lstStyle/>
                    <a:p>
                      <a:pPr marL="41910">
                        <a:lnSpc>
                          <a:spcPct val="100000"/>
                        </a:lnSpc>
                        <a:spcBef>
                          <a:spcPts val="330"/>
                        </a:spcBef>
                      </a:pPr>
                      <a:r>
                        <a:rPr lang="en-GB" sz="900" spc="-25" noProof="0" dirty="0">
                          <a:solidFill>
                            <a:srgbClr val="333333"/>
                          </a:solidFill>
                          <a:latin typeface="Arial"/>
                          <a:cs typeface="Arial"/>
                        </a:rPr>
                        <a:t>Employees</a:t>
                      </a:r>
                      <a:r>
                        <a:rPr lang="en-GB" sz="900" spc="-20" noProof="0" dirty="0">
                          <a:solidFill>
                            <a:srgbClr val="333333"/>
                          </a:solidFill>
                          <a:latin typeface="Arial"/>
                          <a:cs typeface="Arial"/>
                        </a:rPr>
                        <a:t> </a:t>
                      </a:r>
                      <a:r>
                        <a:rPr lang="en-GB" sz="900" spc="-25" noProof="0" dirty="0">
                          <a:solidFill>
                            <a:srgbClr val="333333"/>
                          </a:solidFill>
                          <a:latin typeface="Arial"/>
                          <a:cs typeface="Arial"/>
                        </a:rPr>
                        <a:t>consulted</a:t>
                      </a:r>
                      <a:r>
                        <a:rPr lang="en-GB" sz="900" spc="-15" noProof="0" dirty="0">
                          <a:solidFill>
                            <a:srgbClr val="333333"/>
                          </a:solidFill>
                          <a:latin typeface="Arial"/>
                          <a:cs typeface="Arial"/>
                        </a:rPr>
                        <a:t> </a:t>
                      </a:r>
                      <a:r>
                        <a:rPr lang="en-GB" sz="900" spc="-20" noProof="0" dirty="0">
                          <a:solidFill>
                            <a:srgbClr val="333333"/>
                          </a:solidFill>
                          <a:latin typeface="Arial"/>
                          <a:cs typeface="Arial"/>
                        </a:rPr>
                        <a:t>on</a:t>
                      </a:r>
                      <a:r>
                        <a:rPr lang="en-GB" sz="900" spc="-15" noProof="0" dirty="0">
                          <a:solidFill>
                            <a:srgbClr val="333333"/>
                          </a:solidFill>
                          <a:latin typeface="Arial"/>
                          <a:cs typeface="Arial"/>
                        </a:rPr>
                        <a:t> </a:t>
                      </a:r>
                      <a:r>
                        <a:rPr lang="en-GB" sz="900" spc="-25" noProof="0" dirty="0">
                          <a:solidFill>
                            <a:srgbClr val="333333"/>
                          </a:solidFill>
                          <a:latin typeface="Arial"/>
                          <a:cs typeface="Arial"/>
                        </a:rPr>
                        <a:t>working</a:t>
                      </a:r>
                      <a:r>
                        <a:rPr lang="en-GB" sz="900" spc="-15" noProof="0" dirty="0">
                          <a:solidFill>
                            <a:srgbClr val="333333"/>
                          </a:solidFill>
                          <a:latin typeface="Arial"/>
                          <a:cs typeface="Arial"/>
                        </a:rPr>
                        <a:t> </a:t>
                      </a:r>
                      <a:r>
                        <a:rPr lang="en-GB" sz="900" spc="-20" noProof="0" dirty="0">
                          <a:solidFill>
                            <a:srgbClr val="333333"/>
                          </a:solidFill>
                          <a:latin typeface="Arial"/>
                          <a:cs typeface="Arial"/>
                        </a:rPr>
                        <a:t>from</a:t>
                      </a:r>
                      <a:r>
                        <a:rPr lang="en-GB" sz="900" spc="-15" noProof="0" dirty="0">
                          <a:solidFill>
                            <a:srgbClr val="333333"/>
                          </a:solidFill>
                          <a:latin typeface="Arial"/>
                          <a:cs typeface="Arial"/>
                        </a:rPr>
                        <a:t> </a:t>
                      </a:r>
                      <a:r>
                        <a:rPr lang="en-GB" sz="900" spc="-20" noProof="0" dirty="0">
                          <a:solidFill>
                            <a:srgbClr val="333333"/>
                          </a:solidFill>
                          <a:latin typeface="Arial"/>
                          <a:cs typeface="Arial"/>
                        </a:rPr>
                        <a:t>home</a:t>
                      </a:r>
                      <a:r>
                        <a:rPr lang="en-GB" sz="900" spc="-15" noProof="0" dirty="0">
                          <a:solidFill>
                            <a:srgbClr val="333333"/>
                          </a:solidFill>
                          <a:latin typeface="Arial"/>
                          <a:cs typeface="Arial"/>
                        </a:rPr>
                        <a:t> </a:t>
                      </a:r>
                      <a:r>
                        <a:rPr lang="en-GB" sz="900" spc="-25" noProof="0" dirty="0">
                          <a:solidFill>
                            <a:srgbClr val="333333"/>
                          </a:solidFill>
                          <a:latin typeface="Arial"/>
                          <a:cs typeface="Arial"/>
                        </a:rPr>
                        <a:t>practices</a:t>
                      </a:r>
                      <a:r>
                        <a:rPr lang="en-GB" sz="900" spc="-15" noProof="0" dirty="0">
                          <a:solidFill>
                            <a:srgbClr val="333333"/>
                          </a:solidFill>
                          <a:latin typeface="Arial"/>
                          <a:cs typeface="Arial"/>
                        </a:rPr>
                        <a:t> </a:t>
                      </a:r>
                      <a:r>
                        <a:rPr lang="en-GB" sz="900" spc="-25" noProof="0" dirty="0">
                          <a:solidFill>
                            <a:srgbClr val="333333"/>
                          </a:solidFill>
                          <a:latin typeface="Arial"/>
                          <a:cs typeface="Arial"/>
                        </a:rPr>
                        <a:t>(2)</a:t>
                      </a:r>
                      <a:endParaRPr lang="en-GB" sz="900" noProof="0" dirty="0">
                        <a:latin typeface="Arial"/>
                        <a:cs typeface="Arial"/>
                      </a:endParaRPr>
                    </a:p>
                  </a:txBody>
                  <a:tcPr marL="0" marR="0" marT="41910" marB="36000" anchor="ctr">
                    <a:lnL w="3175">
                      <a:solidFill>
                        <a:srgbClr val="515151"/>
                      </a:solidFill>
                      <a:prstDash val="solid"/>
                    </a:lnL>
                    <a:lnR w="3175">
                      <a:solidFill>
                        <a:srgbClr val="515151"/>
                      </a:solidFill>
                      <a:prstDash val="solid"/>
                    </a:lnR>
                    <a:lnT w="3175">
                      <a:solidFill>
                        <a:srgbClr val="515151"/>
                      </a:solidFill>
                      <a:prstDash val="solid"/>
                    </a:lnT>
                    <a:lnB w="3175">
                      <a:solidFill>
                        <a:srgbClr val="515151"/>
                      </a:solidFill>
                      <a:prstDash val="solid"/>
                    </a:lnB>
                  </a:tcPr>
                </a:tc>
                <a:tc>
                  <a:txBody>
                    <a:bodyPr/>
                    <a:lstStyle/>
                    <a:p>
                      <a:pPr>
                        <a:lnSpc>
                          <a:spcPct val="100000"/>
                        </a:lnSpc>
                      </a:pPr>
                      <a:endParaRPr lang="en-GB" sz="900" noProof="0" dirty="0">
                        <a:latin typeface="Times New Roman"/>
                        <a:cs typeface="Times New Roman"/>
                      </a:endParaRPr>
                    </a:p>
                  </a:txBody>
                  <a:tcPr marL="0" marR="0" marT="0" marB="36000" anchor="ctr">
                    <a:lnL w="3175">
                      <a:solidFill>
                        <a:srgbClr val="515151"/>
                      </a:solidFill>
                      <a:prstDash val="solid"/>
                    </a:lnL>
                    <a:lnR w="3175">
                      <a:solidFill>
                        <a:srgbClr val="515151"/>
                      </a:solidFill>
                      <a:prstDash val="solid"/>
                    </a:lnR>
                    <a:lnT w="3175">
                      <a:solidFill>
                        <a:srgbClr val="515151"/>
                      </a:solidFill>
                      <a:prstDash val="solid"/>
                    </a:lnT>
                    <a:lnB w="3175">
                      <a:solidFill>
                        <a:srgbClr val="515151"/>
                      </a:solidFill>
                      <a:prstDash val="solid"/>
                    </a:lnB>
                  </a:tcPr>
                </a:tc>
                <a:tc>
                  <a:txBody>
                    <a:bodyPr/>
                    <a:lstStyle/>
                    <a:p>
                      <a:pPr algn="ctr">
                        <a:lnSpc>
                          <a:spcPct val="100000"/>
                        </a:lnSpc>
                        <a:spcBef>
                          <a:spcPts val="330"/>
                        </a:spcBef>
                      </a:pPr>
                      <a:r>
                        <a:rPr lang="en-GB" sz="900" spc="-25" noProof="0" dirty="0">
                          <a:solidFill>
                            <a:srgbClr val="333333"/>
                          </a:solidFill>
                          <a:latin typeface="Arial"/>
                          <a:cs typeface="Arial"/>
                        </a:rPr>
                        <a:t>77</a:t>
                      </a:r>
                      <a:endParaRPr lang="en-GB" sz="900" noProof="0" dirty="0">
                        <a:latin typeface="Arial"/>
                        <a:cs typeface="Arial"/>
                      </a:endParaRPr>
                    </a:p>
                  </a:txBody>
                  <a:tcPr marL="0" marR="0" marT="41910" marB="36000" anchor="ctr">
                    <a:lnL w="3175">
                      <a:solidFill>
                        <a:srgbClr val="515151"/>
                      </a:solidFill>
                      <a:prstDash val="solid"/>
                    </a:lnL>
                    <a:lnR w="3175">
                      <a:solidFill>
                        <a:srgbClr val="515151"/>
                      </a:solidFill>
                      <a:prstDash val="solid"/>
                    </a:lnR>
                    <a:lnT w="3175">
                      <a:solidFill>
                        <a:srgbClr val="515151"/>
                      </a:solidFill>
                      <a:prstDash val="solid"/>
                    </a:lnT>
                    <a:lnB w="3175">
                      <a:solidFill>
                        <a:srgbClr val="515151"/>
                      </a:solidFill>
                      <a:prstDash val="solid"/>
                    </a:lnB>
                  </a:tcPr>
                </a:tc>
                <a:extLst>
                  <a:ext uri="{0D108BD9-81ED-4DB2-BD59-A6C34878D82A}">
                    <a16:rowId xmlns:a16="http://schemas.microsoft.com/office/drawing/2014/main" val="10004"/>
                  </a:ext>
                </a:extLst>
              </a:tr>
              <a:tr h="267295">
                <a:tc vMerge="1">
                  <a:txBody>
                    <a:bodyPr/>
                    <a:lstStyle/>
                    <a:p>
                      <a:endParaRPr/>
                    </a:p>
                  </a:txBody>
                  <a:tcPr marL="0" marR="0" marT="0" marB="0">
                    <a:lnL w="3175">
                      <a:solidFill>
                        <a:srgbClr val="515151"/>
                      </a:solidFill>
                      <a:prstDash val="solid"/>
                    </a:lnL>
                    <a:lnR w="3175">
                      <a:solidFill>
                        <a:srgbClr val="515151"/>
                      </a:solidFill>
                      <a:prstDash val="solid"/>
                    </a:lnR>
                    <a:lnT w="3175">
                      <a:solidFill>
                        <a:srgbClr val="515151"/>
                      </a:solidFill>
                      <a:prstDash val="solid"/>
                    </a:lnT>
                    <a:lnB w="3175">
                      <a:solidFill>
                        <a:srgbClr val="515151"/>
                      </a:solidFill>
                      <a:prstDash val="solid"/>
                    </a:lnB>
                  </a:tcPr>
                </a:tc>
                <a:tc>
                  <a:txBody>
                    <a:bodyPr/>
                    <a:lstStyle/>
                    <a:p>
                      <a:pPr marL="41910">
                        <a:lnSpc>
                          <a:spcPct val="100000"/>
                        </a:lnSpc>
                        <a:spcBef>
                          <a:spcPts val="330"/>
                        </a:spcBef>
                      </a:pPr>
                      <a:r>
                        <a:rPr lang="en-GB" sz="900" spc="-20" noProof="0" dirty="0">
                          <a:solidFill>
                            <a:srgbClr val="333333"/>
                          </a:solidFill>
                          <a:latin typeface="Arial"/>
                          <a:cs typeface="Arial"/>
                        </a:rPr>
                        <a:t>Use</a:t>
                      </a:r>
                      <a:r>
                        <a:rPr lang="en-GB" sz="900" spc="-5" noProof="0" dirty="0">
                          <a:solidFill>
                            <a:srgbClr val="333333"/>
                          </a:solidFill>
                          <a:latin typeface="Arial"/>
                          <a:cs typeface="Arial"/>
                        </a:rPr>
                        <a:t> </a:t>
                      </a:r>
                      <a:r>
                        <a:rPr lang="en-GB" sz="900" spc="-20" noProof="0" dirty="0">
                          <a:solidFill>
                            <a:srgbClr val="333333"/>
                          </a:solidFill>
                          <a:latin typeface="Arial"/>
                          <a:cs typeface="Arial"/>
                        </a:rPr>
                        <a:t>of</a:t>
                      </a:r>
                      <a:r>
                        <a:rPr lang="en-GB" sz="900" noProof="0" dirty="0">
                          <a:solidFill>
                            <a:srgbClr val="333333"/>
                          </a:solidFill>
                          <a:latin typeface="Arial"/>
                          <a:cs typeface="Arial"/>
                        </a:rPr>
                        <a:t> </a:t>
                      </a:r>
                      <a:r>
                        <a:rPr lang="en-GB" sz="900" spc="-25" noProof="0" dirty="0">
                          <a:solidFill>
                            <a:srgbClr val="333333"/>
                          </a:solidFill>
                          <a:latin typeface="Arial"/>
                          <a:cs typeface="Arial"/>
                        </a:rPr>
                        <a:t>digital</a:t>
                      </a:r>
                      <a:r>
                        <a:rPr lang="en-GB" sz="900" spc="-5" noProof="0" dirty="0">
                          <a:solidFill>
                            <a:srgbClr val="333333"/>
                          </a:solidFill>
                          <a:latin typeface="Arial"/>
                          <a:cs typeface="Arial"/>
                        </a:rPr>
                        <a:t> </a:t>
                      </a:r>
                      <a:r>
                        <a:rPr lang="en-GB" sz="900" spc="-30" noProof="0" dirty="0">
                          <a:solidFill>
                            <a:srgbClr val="333333"/>
                          </a:solidFill>
                          <a:latin typeface="Arial"/>
                          <a:cs typeface="Arial"/>
                        </a:rPr>
                        <a:t>technologies</a:t>
                      </a:r>
                      <a:r>
                        <a:rPr lang="en-GB" sz="900" noProof="0" dirty="0">
                          <a:solidFill>
                            <a:srgbClr val="333333"/>
                          </a:solidFill>
                          <a:latin typeface="Arial"/>
                          <a:cs typeface="Arial"/>
                        </a:rPr>
                        <a:t> </a:t>
                      </a:r>
                      <a:r>
                        <a:rPr lang="en-GB" sz="900" spc="-25" noProof="0" dirty="0">
                          <a:solidFill>
                            <a:srgbClr val="333333"/>
                          </a:solidFill>
                          <a:latin typeface="Arial"/>
                          <a:cs typeface="Arial"/>
                        </a:rPr>
                        <a:t>covered</a:t>
                      </a:r>
                      <a:r>
                        <a:rPr lang="en-GB" sz="900" noProof="0" dirty="0">
                          <a:solidFill>
                            <a:srgbClr val="333333"/>
                          </a:solidFill>
                          <a:latin typeface="Arial"/>
                          <a:cs typeface="Arial"/>
                        </a:rPr>
                        <a:t> </a:t>
                      </a:r>
                      <a:r>
                        <a:rPr lang="en-GB" sz="900" spc="-10" noProof="0" dirty="0">
                          <a:solidFill>
                            <a:srgbClr val="333333"/>
                          </a:solidFill>
                          <a:latin typeface="Arial"/>
                          <a:cs typeface="Arial"/>
                        </a:rPr>
                        <a:t>in</a:t>
                      </a:r>
                      <a:r>
                        <a:rPr lang="en-GB" sz="900" spc="-5" noProof="0" dirty="0">
                          <a:solidFill>
                            <a:srgbClr val="333333"/>
                          </a:solidFill>
                          <a:latin typeface="Arial"/>
                          <a:cs typeface="Arial"/>
                        </a:rPr>
                        <a:t> </a:t>
                      </a:r>
                      <a:r>
                        <a:rPr lang="en-GB" sz="900" spc="-20" noProof="0" dirty="0">
                          <a:solidFill>
                            <a:srgbClr val="333333"/>
                          </a:solidFill>
                          <a:latin typeface="Arial"/>
                          <a:cs typeface="Arial"/>
                        </a:rPr>
                        <a:t>risk</a:t>
                      </a:r>
                      <a:r>
                        <a:rPr lang="en-GB" sz="900" noProof="0" dirty="0">
                          <a:solidFill>
                            <a:srgbClr val="333333"/>
                          </a:solidFill>
                          <a:latin typeface="Arial"/>
                          <a:cs typeface="Arial"/>
                        </a:rPr>
                        <a:t> </a:t>
                      </a:r>
                      <a:r>
                        <a:rPr lang="en-GB" sz="900" spc="-30" noProof="0" dirty="0">
                          <a:solidFill>
                            <a:srgbClr val="333333"/>
                          </a:solidFill>
                          <a:latin typeface="Arial"/>
                          <a:cs typeface="Arial"/>
                        </a:rPr>
                        <a:t>assessments</a:t>
                      </a:r>
                      <a:r>
                        <a:rPr lang="en-GB" sz="900" spc="-5" noProof="0" dirty="0">
                          <a:solidFill>
                            <a:srgbClr val="333333"/>
                          </a:solidFill>
                          <a:latin typeface="Arial"/>
                          <a:cs typeface="Arial"/>
                        </a:rPr>
                        <a:t> </a:t>
                      </a:r>
                      <a:r>
                        <a:rPr lang="en-GB" sz="900" spc="-25" noProof="0" dirty="0">
                          <a:solidFill>
                            <a:srgbClr val="333333"/>
                          </a:solidFill>
                          <a:latin typeface="Arial"/>
                          <a:cs typeface="Arial"/>
                        </a:rPr>
                        <a:t>(3)</a:t>
                      </a:r>
                      <a:endParaRPr lang="en-GB" sz="900" noProof="0" dirty="0">
                        <a:latin typeface="Arial"/>
                        <a:cs typeface="Arial"/>
                      </a:endParaRPr>
                    </a:p>
                  </a:txBody>
                  <a:tcPr marL="0" marR="0" marT="41910" marB="36000" anchor="ctr">
                    <a:lnL w="3175">
                      <a:solidFill>
                        <a:srgbClr val="515151"/>
                      </a:solidFill>
                      <a:prstDash val="solid"/>
                    </a:lnL>
                    <a:lnR w="3175">
                      <a:solidFill>
                        <a:srgbClr val="515151"/>
                      </a:solidFill>
                      <a:prstDash val="solid"/>
                    </a:lnR>
                    <a:lnT w="3175">
                      <a:solidFill>
                        <a:srgbClr val="515151"/>
                      </a:solidFill>
                      <a:prstDash val="solid"/>
                    </a:lnT>
                    <a:lnB w="3175">
                      <a:solidFill>
                        <a:srgbClr val="515151"/>
                      </a:solidFill>
                      <a:prstDash val="solid"/>
                    </a:lnB>
                  </a:tcPr>
                </a:tc>
                <a:tc>
                  <a:txBody>
                    <a:bodyPr/>
                    <a:lstStyle/>
                    <a:p>
                      <a:pPr>
                        <a:lnSpc>
                          <a:spcPct val="100000"/>
                        </a:lnSpc>
                      </a:pPr>
                      <a:endParaRPr lang="en-GB" sz="900" noProof="0" dirty="0">
                        <a:latin typeface="Times New Roman"/>
                        <a:cs typeface="Times New Roman"/>
                      </a:endParaRPr>
                    </a:p>
                  </a:txBody>
                  <a:tcPr marL="0" marR="0" marT="0" marB="36000" anchor="ctr">
                    <a:lnL w="3175">
                      <a:solidFill>
                        <a:srgbClr val="515151"/>
                      </a:solidFill>
                      <a:prstDash val="solid"/>
                    </a:lnL>
                    <a:lnR w="3175">
                      <a:solidFill>
                        <a:srgbClr val="515151"/>
                      </a:solidFill>
                      <a:prstDash val="solid"/>
                    </a:lnR>
                    <a:lnT w="3175">
                      <a:solidFill>
                        <a:srgbClr val="515151"/>
                      </a:solidFill>
                      <a:prstDash val="solid"/>
                    </a:lnT>
                    <a:lnB w="3175">
                      <a:solidFill>
                        <a:srgbClr val="515151"/>
                      </a:solidFill>
                      <a:prstDash val="solid"/>
                    </a:lnB>
                  </a:tcPr>
                </a:tc>
                <a:tc>
                  <a:txBody>
                    <a:bodyPr/>
                    <a:lstStyle/>
                    <a:p>
                      <a:pPr algn="ctr">
                        <a:lnSpc>
                          <a:spcPct val="100000"/>
                        </a:lnSpc>
                        <a:spcBef>
                          <a:spcPts val="330"/>
                        </a:spcBef>
                      </a:pPr>
                      <a:r>
                        <a:rPr lang="en-GB" sz="900" spc="-25" noProof="0" dirty="0">
                          <a:solidFill>
                            <a:srgbClr val="333333"/>
                          </a:solidFill>
                          <a:latin typeface="Arial"/>
                          <a:cs typeface="Arial"/>
                        </a:rPr>
                        <a:t>56</a:t>
                      </a:r>
                      <a:endParaRPr lang="en-GB" sz="900" noProof="0" dirty="0">
                        <a:latin typeface="Arial"/>
                        <a:cs typeface="Arial"/>
                      </a:endParaRPr>
                    </a:p>
                  </a:txBody>
                  <a:tcPr marL="0" marR="0" marT="41910" marB="36000" anchor="ctr">
                    <a:lnL w="3175">
                      <a:solidFill>
                        <a:srgbClr val="515151"/>
                      </a:solidFill>
                      <a:prstDash val="solid"/>
                    </a:lnL>
                    <a:lnR w="3175">
                      <a:solidFill>
                        <a:srgbClr val="515151"/>
                      </a:solidFill>
                      <a:prstDash val="solid"/>
                    </a:lnR>
                    <a:lnT w="3175">
                      <a:solidFill>
                        <a:srgbClr val="515151"/>
                      </a:solidFill>
                      <a:prstDash val="solid"/>
                    </a:lnT>
                    <a:lnB w="3175">
                      <a:solidFill>
                        <a:srgbClr val="515151"/>
                      </a:solidFill>
                      <a:prstDash val="solid"/>
                    </a:lnB>
                  </a:tcPr>
                </a:tc>
                <a:extLst>
                  <a:ext uri="{0D108BD9-81ED-4DB2-BD59-A6C34878D82A}">
                    <a16:rowId xmlns:a16="http://schemas.microsoft.com/office/drawing/2014/main" val="10005"/>
                  </a:ext>
                </a:extLst>
              </a:tr>
              <a:tr h="341277">
                <a:tc>
                  <a:txBody>
                    <a:bodyPr/>
                    <a:lstStyle/>
                    <a:p>
                      <a:pPr marL="41910">
                        <a:lnSpc>
                          <a:spcPct val="100000"/>
                        </a:lnSpc>
                        <a:spcBef>
                          <a:spcPts val="575"/>
                        </a:spcBef>
                      </a:pPr>
                      <a:r>
                        <a:rPr lang="en-GB" sz="900" b="1" spc="-10" noProof="0" dirty="0">
                          <a:solidFill>
                            <a:srgbClr val="00696C"/>
                          </a:solidFill>
                          <a:latin typeface="Arial"/>
                          <a:cs typeface="Arial"/>
                        </a:rPr>
                        <a:t>Language</a:t>
                      </a:r>
                      <a:endParaRPr lang="en-GB" sz="900" noProof="0" dirty="0">
                        <a:solidFill>
                          <a:srgbClr val="00696C"/>
                        </a:solidFill>
                        <a:latin typeface="Arial"/>
                        <a:cs typeface="Arial"/>
                      </a:endParaRPr>
                    </a:p>
                  </a:txBody>
                  <a:tcPr marL="0" marR="0" marT="73025" marB="36000" anchor="ctr">
                    <a:lnL w="3175">
                      <a:solidFill>
                        <a:srgbClr val="515151"/>
                      </a:solidFill>
                      <a:prstDash val="solid"/>
                    </a:lnL>
                    <a:lnR w="3175">
                      <a:solidFill>
                        <a:srgbClr val="515151"/>
                      </a:solidFill>
                      <a:prstDash val="solid"/>
                    </a:lnR>
                    <a:lnT w="3175">
                      <a:solidFill>
                        <a:srgbClr val="515151"/>
                      </a:solidFill>
                      <a:prstDash val="solid"/>
                    </a:lnT>
                    <a:lnB w="3175">
                      <a:solidFill>
                        <a:srgbClr val="515151"/>
                      </a:solidFill>
                      <a:prstDash val="solid"/>
                    </a:lnB>
                  </a:tcPr>
                </a:tc>
                <a:tc>
                  <a:txBody>
                    <a:bodyPr/>
                    <a:lstStyle/>
                    <a:p>
                      <a:pPr marL="41910">
                        <a:lnSpc>
                          <a:spcPts val="930"/>
                        </a:lnSpc>
                        <a:spcBef>
                          <a:spcPts val="114"/>
                        </a:spcBef>
                      </a:pPr>
                      <a:r>
                        <a:rPr lang="en-GB" sz="900" spc="-25" noProof="0" dirty="0">
                          <a:solidFill>
                            <a:srgbClr val="333333"/>
                          </a:solidFill>
                          <a:latin typeface="Arial"/>
                          <a:cs typeface="Arial"/>
                        </a:rPr>
                        <a:t>Having</a:t>
                      </a:r>
                      <a:r>
                        <a:rPr lang="en-GB" sz="900" noProof="0" dirty="0">
                          <a:solidFill>
                            <a:srgbClr val="333333"/>
                          </a:solidFill>
                          <a:latin typeface="Arial"/>
                          <a:cs typeface="Arial"/>
                        </a:rPr>
                        <a:t> </a:t>
                      </a:r>
                      <a:r>
                        <a:rPr lang="en-GB" sz="900" spc="-25" noProof="0" dirty="0">
                          <a:solidFill>
                            <a:srgbClr val="333333"/>
                          </a:solidFill>
                          <a:latin typeface="Arial"/>
                          <a:cs typeface="Arial"/>
                        </a:rPr>
                        <a:t>employees</a:t>
                      </a:r>
                      <a:r>
                        <a:rPr lang="en-GB" sz="900" spc="5" noProof="0" dirty="0">
                          <a:solidFill>
                            <a:srgbClr val="333333"/>
                          </a:solidFill>
                          <a:latin typeface="Arial"/>
                          <a:cs typeface="Arial"/>
                        </a:rPr>
                        <a:t> </a:t>
                      </a:r>
                      <a:r>
                        <a:rPr lang="en-GB" sz="900" spc="-25" noProof="0" dirty="0">
                          <a:solidFill>
                            <a:srgbClr val="333333"/>
                          </a:solidFill>
                          <a:latin typeface="Arial"/>
                          <a:cs typeface="Arial"/>
                        </a:rPr>
                        <a:t>that</a:t>
                      </a:r>
                      <a:r>
                        <a:rPr lang="en-GB" sz="900" spc="5" noProof="0" dirty="0">
                          <a:solidFill>
                            <a:srgbClr val="333333"/>
                          </a:solidFill>
                          <a:latin typeface="Arial"/>
                          <a:cs typeface="Arial"/>
                        </a:rPr>
                        <a:t> </a:t>
                      </a:r>
                      <a:r>
                        <a:rPr lang="en-GB" sz="900" spc="-20" noProof="0" dirty="0">
                          <a:solidFill>
                            <a:srgbClr val="333333"/>
                          </a:solidFill>
                          <a:latin typeface="Arial"/>
                          <a:cs typeface="Arial"/>
                        </a:rPr>
                        <a:t>have</a:t>
                      </a:r>
                      <a:r>
                        <a:rPr lang="en-GB" sz="900" spc="5" noProof="0" dirty="0">
                          <a:solidFill>
                            <a:srgbClr val="333333"/>
                          </a:solidFill>
                          <a:latin typeface="Arial"/>
                          <a:cs typeface="Arial"/>
                        </a:rPr>
                        <a:t> </a:t>
                      </a:r>
                      <a:r>
                        <a:rPr lang="en-GB" sz="900" spc="-25" noProof="0" dirty="0">
                          <a:solidFill>
                            <a:srgbClr val="333333"/>
                          </a:solidFill>
                          <a:latin typeface="Arial"/>
                          <a:cs typeface="Arial"/>
                        </a:rPr>
                        <a:t>difficulties</a:t>
                      </a:r>
                      <a:r>
                        <a:rPr lang="en-GB" sz="900" spc="5" noProof="0" dirty="0">
                          <a:solidFill>
                            <a:srgbClr val="333333"/>
                          </a:solidFill>
                          <a:latin typeface="Arial"/>
                          <a:cs typeface="Arial"/>
                        </a:rPr>
                        <a:t> </a:t>
                      </a:r>
                      <a:r>
                        <a:rPr lang="en-GB" sz="900" spc="-30" noProof="0" dirty="0">
                          <a:solidFill>
                            <a:srgbClr val="333333"/>
                          </a:solidFill>
                          <a:latin typeface="Arial"/>
                          <a:cs typeface="Arial"/>
                        </a:rPr>
                        <a:t>understanding</a:t>
                      </a:r>
                      <a:r>
                        <a:rPr lang="en-GB" sz="900" noProof="0" dirty="0">
                          <a:solidFill>
                            <a:srgbClr val="333333"/>
                          </a:solidFill>
                          <a:latin typeface="Arial"/>
                          <a:cs typeface="Arial"/>
                        </a:rPr>
                        <a:t> </a:t>
                      </a:r>
                      <a:r>
                        <a:rPr lang="en-GB" sz="900" spc="-25" noProof="0" dirty="0">
                          <a:solidFill>
                            <a:srgbClr val="333333"/>
                          </a:solidFill>
                          <a:latin typeface="Arial"/>
                          <a:cs typeface="Arial"/>
                        </a:rPr>
                        <a:t>the</a:t>
                      </a:r>
                      <a:endParaRPr lang="en-GB" sz="900" noProof="0" dirty="0">
                        <a:latin typeface="Arial"/>
                        <a:cs typeface="Arial"/>
                      </a:endParaRPr>
                    </a:p>
                    <a:p>
                      <a:pPr marL="41910">
                        <a:lnSpc>
                          <a:spcPts val="930"/>
                        </a:lnSpc>
                      </a:pPr>
                      <a:r>
                        <a:rPr lang="en-GB" sz="900" spc="-25" noProof="0" dirty="0">
                          <a:solidFill>
                            <a:srgbClr val="333333"/>
                          </a:solidFill>
                          <a:latin typeface="Arial"/>
                          <a:cs typeface="Arial"/>
                        </a:rPr>
                        <a:t>language</a:t>
                      </a:r>
                      <a:r>
                        <a:rPr lang="en-GB" sz="900" spc="-15" noProof="0" dirty="0">
                          <a:solidFill>
                            <a:srgbClr val="333333"/>
                          </a:solidFill>
                          <a:latin typeface="Arial"/>
                          <a:cs typeface="Arial"/>
                        </a:rPr>
                        <a:t> </a:t>
                      </a:r>
                      <a:r>
                        <a:rPr lang="en-GB" sz="900" spc="-25" noProof="0" dirty="0">
                          <a:solidFill>
                            <a:srgbClr val="333333"/>
                          </a:solidFill>
                          <a:latin typeface="Arial"/>
                          <a:cs typeface="Arial"/>
                        </a:rPr>
                        <a:t>spoken</a:t>
                      </a:r>
                      <a:r>
                        <a:rPr lang="en-GB" sz="900" spc="-15" noProof="0" dirty="0">
                          <a:solidFill>
                            <a:srgbClr val="333333"/>
                          </a:solidFill>
                          <a:latin typeface="Arial"/>
                          <a:cs typeface="Arial"/>
                        </a:rPr>
                        <a:t> </a:t>
                      </a:r>
                      <a:r>
                        <a:rPr lang="en-GB" sz="900" spc="-20" noProof="0" dirty="0">
                          <a:solidFill>
                            <a:srgbClr val="333333"/>
                          </a:solidFill>
                          <a:latin typeface="Arial"/>
                          <a:cs typeface="Arial"/>
                        </a:rPr>
                        <a:t>at</a:t>
                      </a:r>
                      <a:r>
                        <a:rPr lang="en-GB" sz="900" spc="-15" noProof="0" dirty="0">
                          <a:solidFill>
                            <a:srgbClr val="333333"/>
                          </a:solidFill>
                          <a:latin typeface="Arial"/>
                          <a:cs typeface="Arial"/>
                        </a:rPr>
                        <a:t> </a:t>
                      </a:r>
                      <a:r>
                        <a:rPr lang="en-GB" sz="900" spc="-30" noProof="0" dirty="0">
                          <a:solidFill>
                            <a:srgbClr val="333333"/>
                          </a:solidFill>
                          <a:latin typeface="Arial"/>
                          <a:cs typeface="Arial"/>
                        </a:rPr>
                        <a:t>the</a:t>
                      </a:r>
                      <a:r>
                        <a:rPr lang="en-GB" sz="900" spc="-15" noProof="0" dirty="0">
                          <a:solidFill>
                            <a:srgbClr val="333333"/>
                          </a:solidFill>
                          <a:latin typeface="Arial"/>
                          <a:cs typeface="Arial"/>
                        </a:rPr>
                        <a:t> </a:t>
                      </a:r>
                      <a:r>
                        <a:rPr lang="en-GB" sz="900" spc="-10" noProof="0" dirty="0">
                          <a:solidFill>
                            <a:srgbClr val="333333"/>
                          </a:solidFill>
                          <a:latin typeface="Arial"/>
                          <a:cs typeface="Arial"/>
                        </a:rPr>
                        <a:t>premises</a:t>
                      </a:r>
                      <a:endParaRPr lang="en-GB" sz="900" noProof="0" dirty="0">
                        <a:latin typeface="Arial"/>
                        <a:cs typeface="Arial"/>
                      </a:endParaRPr>
                    </a:p>
                  </a:txBody>
                  <a:tcPr marL="0" marR="0" marT="14604" marB="36000" anchor="ctr">
                    <a:lnL w="3175">
                      <a:solidFill>
                        <a:srgbClr val="515151"/>
                      </a:solidFill>
                      <a:prstDash val="solid"/>
                    </a:lnL>
                    <a:lnR w="3175">
                      <a:solidFill>
                        <a:srgbClr val="515151"/>
                      </a:solidFill>
                      <a:prstDash val="solid"/>
                    </a:lnR>
                    <a:lnT w="3175">
                      <a:solidFill>
                        <a:srgbClr val="515151"/>
                      </a:solidFill>
                      <a:prstDash val="solid"/>
                    </a:lnT>
                    <a:lnB w="3175">
                      <a:solidFill>
                        <a:srgbClr val="515151"/>
                      </a:solidFill>
                      <a:prstDash val="solid"/>
                    </a:lnB>
                  </a:tcPr>
                </a:tc>
                <a:tc>
                  <a:txBody>
                    <a:bodyPr/>
                    <a:lstStyle/>
                    <a:p>
                      <a:pPr algn="ctr">
                        <a:lnSpc>
                          <a:spcPct val="100000"/>
                        </a:lnSpc>
                        <a:spcBef>
                          <a:spcPts val="565"/>
                        </a:spcBef>
                      </a:pPr>
                      <a:r>
                        <a:rPr lang="en-GB" sz="900" spc="-50" noProof="0" dirty="0">
                          <a:solidFill>
                            <a:srgbClr val="333333"/>
                          </a:solidFill>
                          <a:latin typeface="Arial"/>
                          <a:cs typeface="Arial"/>
                        </a:rPr>
                        <a:t>8</a:t>
                      </a:r>
                      <a:endParaRPr lang="en-GB" sz="900" noProof="0" dirty="0">
                        <a:latin typeface="Arial"/>
                        <a:cs typeface="Arial"/>
                      </a:endParaRPr>
                    </a:p>
                  </a:txBody>
                  <a:tcPr marL="0" marR="0" marT="71755" marB="36000" anchor="ctr">
                    <a:lnL w="3175">
                      <a:solidFill>
                        <a:srgbClr val="515151"/>
                      </a:solidFill>
                      <a:prstDash val="solid"/>
                    </a:lnL>
                    <a:lnR w="3175">
                      <a:solidFill>
                        <a:srgbClr val="515151"/>
                      </a:solidFill>
                      <a:prstDash val="solid"/>
                    </a:lnR>
                    <a:lnT w="3175">
                      <a:solidFill>
                        <a:srgbClr val="515151"/>
                      </a:solidFill>
                      <a:prstDash val="solid"/>
                    </a:lnT>
                    <a:lnB w="3175">
                      <a:solidFill>
                        <a:srgbClr val="515151"/>
                      </a:solidFill>
                      <a:prstDash val="solid"/>
                    </a:lnB>
                  </a:tcPr>
                </a:tc>
                <a:tc>
                  <a:txBody>
                    <a:bodyPr/>
                    <a:lstStyle/>
                    <a:p>
                      <a:pPr algn="ctr">
                        <a:lnSpc>
                          <a:spcPct val="100000"/>
                        </a:lnSpc>
                        <a:spcBef>
                          <a:spcPts val="565"/>
                        </a:spcBef>
                      </a:pPr>
                      <a:r>
                        <a:rPr lang="en-GB" sz="900" spc="-25" noProof="0" dirty="0">
                          <a:solidFill>
                            <a:srgbClr val="333333"/>
                          </a:solidFill>
                          <a:latin typeface="Arial"/>
                          <a:cs typeface="Arial"/>
                        </a:rPr>
                        <a:t>10</a:t>
                      </a:r>
                      <a:endParaRPr lang="en-GB" sz="900" noProof="0" dirty="0">
                        <a:latin typeface="Arial"/>
                        <a:cs typeface="Arial"/>
                      </a:endParaRPr>
                    </a:p>
                  </a:txBody>
                  <a:tcPr marL="0" marR="0" marT="71755" marB="36000" anchor="ctr">
                    <a:lnL w="3175">
                      <a:solidFill>
                        <a:srgbClr val="515151"/>
                      </a:solidFill>
                      <a:prstDash val="solid"/>
                    </a:lnL>
                    <a:lnR w="3175">
                      <a:solidFill>
                        <a:srgbClr val="515151"/>
                      </a:solidFill>
                      <a:prstDash val="solid"/>
                    </a:lnR>
                    <a:lnT w="3175">
                      <a:solidFill>
                        <a:srgbClr val="515151"/>
                      </a:solidFill>
                      <a:prstDash val="solid"/>
                    </a:lnT>
                    <a:lnB w="3175">
                      <a:solidFill>
                        <a:srgbClr val="515151"/>
                      </a:solidFill>
                      <a:prstDash val="solid"/>
                    </a:lnB>
                  </a:tcPr>
                </a:tc>
                <a:extLst>
                  <a:ext uri="{0D108BD9-81ED-4DB2-BD59-A6C34878D82A}">
                    <a16:rowId xmlns:a16="http://schemas.microsoft.com/office/drawing/2014/main" val="10006"/>
                  </a:ext>
                </a:extLst>
              </a:tr>
              <a:tr h="267295">
                <a:tc rowSpan="2">
                  <a:txBody>
                    <a:bodyPr/>
                    <a:lstStyle/>
                    <a:p>
                      <a:pPr marL="41910">
                        <a:lnSpc>
                          <a:spcPct val="100000"/>
                        </a:lnSpc>
                        <a:spcBef>
                          <a:spcPts val="5"/>
                        </a:spcBef>
                      </a:pPr>
                      <a:r>
                        <a:rPr lang="en-GB" sz="900" b="1" spc="-10" noProof="0" dirty="0">
                          <a:solidFill>
                            <a:srgbClr val="00696C"/>
                          </a:solidFill>
                          <a:latin typeface="Arial"/>
                          <a:cs typeface="Arial"/>
                        </a:rPr>
                        <a:t>Training</a:t>
                      </a:r>
                      <a:endParaRPr lang="en-GB" sz="900" noProof="0" dirty="0">
                        <a:solidFill>
                          <a:srgbClr val="00696C"/>
                        </a:solidFill>
                        <a:latin typeface="Arial"/>
                        <a:cs typeface="Arial"/>
                      </a:endParaRPr>
                    </a:p>
                  </a:txBody>
                  <a:tcPr marL="0" marR="0" marT="33020" marB="36000" anchor="ctr">
                    <a:lnL w="3175">
                      <a:solidFill>
                        <a:srgbClr val="515151"/>
                      </a:solidFill>
                      <a:prstDash val="solid"/>
                    </a:lnL>
                    <a:lnR w="3175">
                      <a:solidFill>
                        <a:srgbClr val="515151"/>
                      </a:solidFill>
                      <a:prstDash val="solid"/>
                    </a:lnR>
                    <a:lnT w="3175">
                      <a:solidFill>
                        <a:srgbClr val="515151"/>
                      </a:solidFill>
                      <a:prstDash val="solid"/>
                    </a:lnT>
                    <a:lnB w="3175">
                      <a:solidFill>
                        <a:srgbClr val="515151"/>
                      </a:solidFill>
                      <a:prstDash val="solid"/>
                    </a:lnB>
                  </a:tcPr>
                </a:tc>
                <a:tc>
                  <a:txBody>
                    <a:bodyPr/>
                    <a:lstStyle/>
                    <a:p>
                      <a:pPr marL="41910">
                        <a:lnSpc>
                          <a:spcPct val="100000"/>
                        </a:lnSpc>
                        <a:spcBef>
                          <a:spcPts val="330"/>
                        </a:spcBef>
                      </a:pPr>
                      <a:r>
                        <a:rPr lang="en-GB" sz="900" spc="-25" noProof="0" dirty="0">
                          <a:solidFill>
                            <a:srgbClr val="333333"/>
                          </a:solidFill>
                          <a:latin typeface="Arial"/>
                          <a:cs typeface="Arial"/>
                        </a:rPr>
                        <a:t>Routine</a:t>
                      </a:r>
                      <a:r>
                        <a:rPr lang="en-GB" sz="900" spc="-5" noProof="0" dirty="0">
                          <a:solidFill>
                            <a:srgbClr val="333333"/>
                          </a:solidFill>
                          <a:latin typeface="Arial"/>
                          <a:cs typeface="Arial"/>
                        </a:rPr>
                        <a:t> </a:t>
                      </a:r>
                      <a:r>
                        <a:rPr lang="en-GB" sz="900" spc="-20" noProof="0" dirty="0">
                          <a:solidFill>
                            <a:srgbClr val="333333"/>
                          </a:solidFill>
                          <a:latin typeface="Arial"/>
                          <a:cs typeface="Arial"/>
                        </a:rPr>
                        <a:t>use</a:t>
                      </a:r>
                      <a:r>
                        <a:rPr lang="en-GB" sz="900" noProof="0" dirty="0">
                          <a:solidFill>
                            <a:srgbClr val="333333"/>
                          </a:solidFill>
                          <a:latin typeface="Arial"/>
                          <a:cs typeface="Arial"/>
                        </a:rPr>
                        <a:t> </a:t>
                      </a:r>
                      <a:r>
                        <a:rPr lang="en-GB" sz="900" spc="-20" noProof="0" dirty="0">
                          <a:solidFill>
                            <a:srgbClr val="333333"/>
                          </a:solidFill>
                          <a:latin typeface="Arial"/>
                          <a:cs typeface="Arial"/>
                        </a:rPr>
                        <a:t>of</a:t>
                      </a:r>
                      <a:r>
                        <a:rPr lang="en-GB" sz="900" noProof="0" dirty="0">
                          <a:solidFill>
                            <a:srgbClr val="333333"/>
                          </a:solidFill>
                          <a:latin typeface="Arial"/>
                          <a:cs typeface="Arial"/>
                        </a:rPr>
                        <a:t> </a:t>
                      </a:r>
                      <a:r>
                        <a:rPr lang="en-GB" sz="900" spc="-25" noProof="0" dirty="0">
                          <a:solidFill>
                            <a:srgbClr val="333333"/>
                          </a:solidFill>
                          <a:latin typeface="Arial"/>
                          <a:cs typeface="Arial"/>
                        </a:rPr>
                        <a:t>digital</a:t>
                      </a:r>
                      <a:r>
                        <a:rPr lang="en-GB" sz="900" noProof="0" dirty="0">
                          <a:solidFill>
                            <a:srgbClr val="333333"/>
                          </a:solidFill>
                          <a:latin typeface="Arial"/>
                          <a:cs typeface="Arial"/>
                        </a:rPr>
                        <a:t> </a:t>
                      </a:r>
                      <a:r>
                        <a:rPr lang="en-GB" sz="900" spc="-30" noProof="0" dirty="0">
                          <a:solidFill>
                            <a:srgbClr val="333333"/>
                          </a:solidFill>
                          <a:latin typeface="Arial"/>
                          <a:cs typeface="Arial"/>
                        </a:rPr>
                        <a:t>technologies</a:t>
                      </a:r>
                      <a:r>
                        <a:rPr lang="en-GB" sz="900" spc="-5" noProof="0" dirty="0">
                          <a:solidFill>
                            <a:srgbClr val="333333"/>
                          </a:solidFill>
                          <a:latin typeface="Arial"/>
                          <a:cs typeface="Arial"/>
                        </a:rPr>
                        <a:t> </a:t>
                      </a:r>
                      <a:r>
                        <a:rPr lang="en-GB" sz="900" spc="-25" noProof="0" dirty="0">
                          <a:solidFill>
                            <a:srgbClr val="333333"/>
                          </a:solidFill>
                          <a:latin typeface="Arial"/>
                          <a:cs typeface="Arial"/>
                        </a:rPr>
                        <a:t>(4)</a:t>
                      </a:r>
                      <a:endParaRPr lang="en-GB" sz="900" noProof="0" dirty="0">
                        <a:latin typeface="Arial"/>
                        <a:cs typeface="Arial"/>
                      </a:endParaRPr>
                    </a:p>
                  </a:txBody>
                  <a:tcPr marL="0" marR="0" marT="41910" marB="36000" anchor="ctr">
                    <a:lnL w="3175">
                      <a:solidFill>
                        <a:srgbClr val="515151"/>
                      </a:solidFill>
                      <a:prstDash val="solid"/>
                    </a:lnL>
                    <a:lnR w="3175">
                      <a:solidFill>
                        <a:srgbClr val="515151"/>
                      </a:solidFill>
                      <a:prstDash val="solid"/>
                    </a:lnR>
                    <a:lnT w="3175">
                      <a:solidFill>
                        <a:srgbClr val="515151"/>
                      </a:solidFill>
                      <a:prstDash val="solid"/>
                    </a:lnT>
                    <a:lnB w="3175">
                      <a:solidFill>
                        <a:srgbClr val="515151"/>
                      </a:solidFill>
                      <a:prstDash val="solid"/>
                    </a:lnB>
                  </a:tcPr>
                </a:tc>
                <a:tc>
                  <a:txBody>
                    <a:bodyPr/>
                    <a:lstStyle/>
                    <a:p>
                      <a:pPr>
                        <a:lnSpc>
                          <a:spcPct val="100000"/>
                        </a:lnSpc>
                      </a:pPr>
                      <a:endParaRPr lang="en-GB" sz="900" noProof="0" dirty="0">
                        <a:latin typeface="Times New Roman"/>
                        <a:cs typeface="Times New Roman"/>
                      </a:endParaRPr>
                    </a:p>
                  </a:txBody>
                  <a:tcPr marL="0" marR="0" marT="0" marB="36000" anchor="ctr">
                    <a:lnL w="3175">
                      <a:solidFill>
                        <a:srgbClr val="515151"/>
                      </a:solidFill>
                      <a:prstDash val="solid"/>
                    </a:lnL>
                    <a:lnR w="3175">
                      <a:solidFill>
                        <a:srgbClr val="515151"/>
                      </a:solidFill>
                      <a:prstDash val="solid"/>
                    </a:lnR>
                    <a:lnT w="3175">
                      <a:solidFill>
                        <a:srgbClr val="515151"/>
                      </a:solidFill>
                      <a:prstDash val="solid"/>
                    </a:lnT>
                    <a:lnB w="3175">
                      <a:solidFill>
                        <a:srgbClr val="515151"/>
                      </a:solidFill>
                      <a:prstDash val="solid"/>
                    </a:lnB>
                  </a:tcPr>
                </a:tc>
                <a:tc>
                  <a:txBody>
                    <a:bodyPr/>
                    <a:lstStyle/>
                    <a:p>
                      <a:pPr algn="ctr">
                        <a:lnSpc>
                          <a:spcPct val="100000"/>
                        </a:lnSpc>
                        <a:spcBef>
                          <a:spcPts val="330"/>
                        </a:spcBef>
                      </a:pPr>
                      <a:r>
                        <a:rPr lang="en-GB" sz="900" spc="-25" noProof="0" dirty="0">
                          <a:solidFill>
                            <a:srgbClr val="333333"/>
                          </a:solidFill>
                          <a:latin typeface="Arial"/>
                          <a:cs typeface="Arial"/>
                        </a:rPr>
                        <a:t>44</a:t>
                      </a:r>
                      <a:endParaRPr lang="en-GB" sz="900" noProof="0" dirty="0">
                        <a:latin typeface="Arial"/>
                        <a:cs typeface="Arial"/>
                      </a:endParaRPr>
                    </a:p>
                  </a:txBody>
                  <a:tcPr marL="0" marR="0" marT="41910" marB="36000" anchor="ctr">
                    <a:lnL w="3175">
                      <a:solidFill>
                        <a:srgbClr val="515151"/>
                      </a:solidFill>
                      <a:prstDash val="solid"/>
                    </a:lnL>
                    <a:lnR w="3175">
                      <a:solidFill>
                        <a:srgbClr val="515151"/>
                      </a:solidFill>
                      <a:prstDash val="solid"/>
                    </a:lnR>
                    <a:lnT w="3175">
                      <a:solidFill>
                        <a:srgbClr val="515151"/>
                      </a:solidFill>
                      <a:prstDash val="solid"/>
                    </a:lnT>
                    <a:lnB w="3175">
                      <a:solidFill>
                        <a:srgbClr val="515151"/>
                      </a:solidFill>
                      <a:prstDash val="solid"/>
                    </a:lnB>
                  </a:tcPr>
                </a:tc>
                <a:extLst>
                  <a:ext uri="{0D108BD9-81ED-4DB2-BD59-A6C34878D82A}">
                    <a16:rowId xmlns:a16="http://schemas.microsoft.com/office/drawing/2014/main" val="10007"/>
                  </a:ext>
                </a:extLst>
              </a:tr>
              <a:tr h="267295">
                <a:tc vMerge="1">
                  <a:txBody>
                    <a:bodyPr/>
                    <a:lstStyle/>
                    <a:p>
                      <a:endParaRPr/>
                    </a:p>
                  </a:txBody>
                  <a:tcPr marL="0" marR="0" marT="33020" marB="0">
                    <a:lnL w="3175">
                      <a:solidFill>
                        <a:srgbClr val="515151"/>
                      </a:solidFill>
                      <a:prstDash val="solid"/>
                    </a:lnL>
                    <a:lnR w="3175">
                      <a:solidFill>
                        <a:srgbClr val="515151"/>
                      </a:solidFill>
                      <a:prstDash val="solid"/>
                    </a:lnR>
                    <a:lnT w="3175">
                      <a:solidFill>
                        <a:srgbClr val="515151"/>
                      </a:solidFill>
                      <a:prstDash val="solid"/>
                    </a:lnT>
                    <a:lnB w="3175">
                      <a:solidFill>
                        <a:srgbClr val="515151"/>
                      </a:solidFill>
                      <a:prstDash val="solid"/>
                    </a:lnB>
                  </a:tcPr>
                </a:tc>
                <a:tc>
                  <a:txBody>
                    <a:bodyPr/>
                    <a:lstStyle/>
                    <a:p>
                      <a:pPr marL="41910">
                        <a:lnSpc>
                          <a:spcPct val="100000"/>
                        </a:lnSpc>
                        <a:spcBef>
                          <a:spcPts val="330"/>
                        </a:spcBef>
                      </a:pPr>
                      <a:r>
                        <a:rPr lang="en-GB" sz="900" spc="-25" noProof="0" dirty="0">
                          <a:solidFill>
                            <a:srgbClr val="333333"/>
                          </a:solidFill>
                          <a:latin typeface="Arial"/>
                          <a:cs typeface="Arial"/>
                        </a:rPr>
                        <a:t>Assess</a:t>
                      </a:r>
                      <a:r>
                        <a:rPr lang="en-GB" sz="900" spc="-20" noProof="0" dirty="0">
                          <a:solidFill>
                            <a:srgbClr val="333333"/>
                          </a:solidFill>
                          <a:latin typeface="Arial"/>
                          <a:cs typeface="Arial"/>
                        </a:rPr>
                        <a:t> </a:t>
                      </a:r>
                      <a:r>
                        <a:rPr lang="en-GB" sz="900" spc="-25" noProof="0" dirty="0">
                          <a:solidFill>
                            <a:srgbClr val="333333"/>
                          </a:solidFill>
                          <a:latin typeface="Arial"/>
                          <a:cs typeface="Arial"/>
                        </a:rPr>
                        <a:t>mobile</a:t>
                      </a:r>
                      <a:r>
                        <a:rPr lang="en-GB" sz="900" spc="-20" noProof="0" dirty="0">
                          <a:solidFill>
                            <a:srgbClr val="333333"/>
                          </a:solidFill>
                          <a:latin typeface="Arial"/>
                          <a:cs typeface="Arial"/>
                        </a:rPr>
                        <a:t> </a:t>
                      </a:r>
                      <a:r>
                        <a:rPr lang="en-GB" sz="900" spc="-10" noProof="0" dirty="0">
                          <a:solidFill>
                            <a:srgbClr val="333333"/>
                          </a:solidFill>
                          <a:latin typeface="Arial"/>
                          <a:cs typeface="Arial"/>
                        </a:rPr>
                        <a:t>or</a:t>
                      </a:r>
                      <a:r>
                        <a:rPr lang="en-GB" sz="900" spc="-20" noProof="0" dirty="0">
                          <a:solidFill>
                            <a:srgbClr val="333333"/>
                          </a:solidFill>
                          <a:latin typeface="Arial"/>
                          <a:cs typeface="Arial"/>
                        </a:rPr>
                        <a:t> </a:t>
                      </a:r>
                      <a:r>
                        <a:rPr lang="en-GB" sz="900" spc="-25" noProof="0" dirty="0">
                          <a:solidFill>
                            <a:srgbClr val="333333"/>
                          </a:solidFill>
                          <a:latin typeface="Arial"/>
                          <a:cs typeface="Arial"/>
                        </a:rPr>
                        <a:t>external</a:t>
                      </a:r>
                      <a:r>
                        <a:rPr lang="en-GB" sz="900" spc="-20" noProof="0" dirty="0">
                          <a:solidFill>
                            <a:srgbClr val="333333"/>
                          </a:solidFill>
                          <a:latin typeface="Arial"/>
                          <a:cs typeface="Arial"/>
                        </a:rPr>
                        <a:t> </a:t>
                      </a:r>
                      <a:r>
                        <a:rPr lang="en-GB" sz="900" spc="-25" noProof="0" dirty="0">
                          <a:solidFill>
                            <a:srgbClr val="333333"/>
                          </a:solidFill>
                          <a:latin typeface="Arial"/>
                          <a:cs typeface="Arial"/>
                        </a:rPr>
                        <a:t>workplaces</a:t>
                      </a:r>
                      <a:r>
                        <a:rPr lang="en-GB" sz="900" spc="-15" noProof="0" dirty="0">
                          <a:solidFill>
                            <a:srgbClr val="333333"/>
                          </a:solidFill>
                          <a:latin typeface="Arial"/>
                          <a:cs typeface="Arial"/>
                        </a:rPr>
                        <a:t> </a:t>
                      </a:r>
                      <a:r>
                        <a:rPr lang="en-GB" sz="900" spc="-20" noProof="0" dirty="0">
                          <a:solidFill>
                            <a:srgbClr val="333333"/>
                          </a:solidFill>
                          <a:latin typeface="Arial"/>
                          <a:cs typeface="Arial"/>
                        </a:rPr>
                        <a:t>on OSH risks </a:t>
                      </a:r>
                      <a:r>
                        <a:rPr lang="en-GB" sz="900" spc="-25" noProof="0" dirty="0">
                          <a:solidFill>
                            <a:srgbClr val="333333"/>
                          </a:solidFill>
                          <a:latin typeface="Arial"/>
                          <a:cs typeface="Arial"/>
                        </a:rPr>
                        <a:t>(5)</a:t>
                      </a:r>
                      <a:endParaRPr lang="en-GB" sz="900" noProof="0" dirty="0">
                        <a:latin typeface="Arial"/>
                        <a:cs typeface="Arial"/>
                      </a:endParaRPr>
                    </a:p>
                  </a:txBody>
                  <a:tcPr marL="0" marR="0" marT="41910" marB="36000" anchor="ctr">
                    <a:lnL w="3175">
                      <a:solidFill>
                        <a:srgbClr val="515151"/>
                      </a:solidFill>
                      <a:prstDash val="solid"/>
                    </a:lnL>
                    <a:lnR w="3175">
                      <a:solidFill>
                        <a:srgbClr val="515151"/>
                      </a:solidFill>
                      <a:prstDash val="solid"/>
                    </a:lnR>
                    <a:lnT w="3175">
                      <a:solidFill>
                        <a:srgbClr val="515151"/>
                      </a:solidFill>
                      <a:prstDash val="solid"/>
                    </a:lnT>
                    <a:lnB w="3175">
                      <a:solidFill>
                        <a:srgbClr val="515151"/>
                      </a:solidFill>
                      <a:prstDash val="solid"/>
                    </a:lnB>
                  </a:tcPr>
                </a:tc>
                <a:tc>
                  <a:txBody>
                    <a:bodyPr/>
                    <a:lstStyle/>
                    <a:p>
                      <a:pPr algn="ctr">
                        <a:lnSpc>
                          <a:spcPct val="100000"/>
                        </a:lnSpc>
                        <a:spcBef>
                          <a:spcPts val="330"/>
                        </a:spcBef>
                      </a:pPr>
                      <a:r>
                        <a:rPr lang="en-GB" sz="900" spc="-25" noProof="0" dirty="0">
                          <a:solidFill>
                            <a:srgbClr val="333333"/>
                          </a:solidFill>
                          <a:latin typeface="Arial"/>
                          <a:cs typeface="Arial"/>
                        </a:rPr>
                        <a:t>42</a:t>
                      </a:r>
                      <a:endParaRPr lang="en-GB" sz="900" noProof="0" dirty="0">
                        <a:latin typeface="Arial"/>
                        <a:cs typeface="Arial"/>
                      </a:endParaRPr>
                    </a:p>
                  </a:txBody>
                  <a:tcPr marL="0" marR="0" marT="41910" marB="36000" anchor="ctr">
                    <a:lnL w="3175">
                      <a:solidFill>
                        <a:srgbClr val="515151"/>
                      </a:solidFill>
                      <a:prstDash val="solid"/>
                    </a:lnL>
                    <a:lnR w="3175">
                      <a:solidFill>
                        <a:srgbClr val="515151"/>
                      </a:solidFill>
                      <a:prstDash val="solid"/>
                    </a:lnR>
                    <a:lnT w="3175">
                      <a:solidFill>
                        <a:srgbClr val="515151"/>
                      </a:solidFill>
                      <a:prstDash val="solid"/>
                    </a:lnT>
                    <a:lnB w="3175">
                      <a:solidFill>
                        <a:srgbClr val="515151"/>
                      </a:solidFill>
                      <a:prstDash val="solid"/>
                    </a:lnB>
                  </a:tcPr>
                </a:tc>
                <a:tc>
                  <a:txBody>
                    <a:bodyPr/>
                    <a:lstStyle/>
                    <a:p>
                      <a:pPr algn="ctr">
                        <a:lnSpc>
                          <a:spcPct val="100000"/>
                        </a:lnSpc>
                        <a:spcBef>
                          <a:spcPts val="330"/>
                        </a:spcBef>
                      </a:pPr>
                      <a:r>
                        <a:rPr lang="en-GB" sz="900" spc="-25" noProof="0" dirty="0">
                          <a:solidFill>
                            <a:srgbClr val="333333"/>
                          </a:solidFill>
                          <a:latin typeface="Arial"/>
                          <a:cs typeface="Arial"/>
                        </a:rPr>
                        <a:t>45</a:t>
                      </a:r>
                      <a:endParaRPr lang="en-GB" sz="900" noProof="0" dirty="0">
                        <a:latin typeface="Arial"/>
                        <a:cs typeface="Arial"/>
                      </a:endParaRPr>
                    </a:p>
                  </a:txBody>
                  <a:tcPr marL="0" marR="0" marT="41910" marB="36000" anchor="ctr">
                    <a:lnL w="3175">
                      <a:solidFill>
                        <a:srgbClr val="515151"/>
                      </a:solidFill>
                      <a:prstDash val="solid"/>
                    </a:lnL>
                    <a:lnR w="3175">
                      <a:solidFill>
                        <a:srgbClr val="515151"/>
                      </a:solidFill>
                      <a:prstDash val="solid"/>
                    </a:lnR>
                    <a:lnT w="3175">
                      <a:solidFill>
                        <a:srgbClr val="515151"/>
                      </a:solidFill>
                      <a:prstDash val="solid"/>
                    </a:lnT>
                    <a:lnB w="3175">
                      <a:solidFill>
                        <a:srgbClr val="515151"/>
                      </a:solidFill>
                      <a:prstDash val="solid"/>
                    </a:lnB>
                  </a:tcPr>
                </a:tc>
                <a:extLst>
                  <a:ext uri="{0D108BD9-81ED-4DB2-BD59-A6C34878D82A}">
                    <a16:rowId xmlns:a16="http://schemas.microsoft.com/office/drawing/2014/main" val="10008"/>
                  </a:ext>
                </a:extLst>
              </a:tr>
            </a:tbl>
          </a:graphicData>
        </a:graphic>
      </p:graphicFrame>
      <p:sp>
        <p:nvSpPr>
          <p:cNvPr id="8" name="Titolo 1">
            <a:extLst>
              <a:ext uri="{FF2B5EF4-FFF2-40B4-BE49-F238E27FC236}">
                <a16:creationId xmlns:a16="http://schemas.microsoft.com/office/drawing/2014/main" id="{0C3AE7BF-FED0-0DF3-B1E1-3EE5ED689F33}"/>
              </a:ext>
            </a:extLst>
          </p:cNvPr>
          <p:cNvSpPr txBox="1">
            <a:spLocks/>
          </p:cNvSpPr>
          <p:nvPr/>
        </p:nvSpPr>
        <p:spPr>
          <a:xfrm>
            <a:off x="450001" y="135000"/>
            <a:ext cx="7362359" cy="367200"/>
          </a:xfrm>
          <a:prstGeom prst="rect">
            <a:avLst/>
          </a:prstGeom>
        </p:spPr>
        <p:txBody>
          <a:bodyPr vert="horz" lIns="91440" tIns="45720" rIns="91440" bIns="45720" rtlCol="0" anchor="ctr">
            <a:noAutofit/>
          </a:bodyPr>
          <a:lstStyle>
            <a:lvl1pPr algn="l" defTabSz="342900" rtl="0" eaLnBrk="1" latinLnBrk="0" hangingPunct="1">
              <a:spcBef>
                <a:spcPct val="0"/>
              </a:spcBef>
              <a:buNone/>
              <a:defRPr sz="180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pc="-10" noProof="0" dirty="0"/>
              <a:t>Changing world of work: selection of indicators </a:t>
            </a:r>
            <a:br>
              <a:rPr lang="en-GB" spc="-10" noProof="0" dirty="0"/>
            </a:br>
            <a:r>
              <a:rPr lang="en-GB" sz="1600" spc="-10" dirty="0"/>
              <a:t>% share of</a:t>
            </a:r>
            <a:r>
              <a:rPr lang="en-GB" sz="1600" spc="-10" noProof="0" dirty="0"/>
              <a:t> workplaces, EU-27 (2019-2024, when available)</a:t>
            </a:r>
            <a:endParaRPr lang="en-GB" sz="1600" noProof="0" dirty="0"/>
          </a:p>
        </p:txBody>
      </p:sp>
      <p:sp>
        <p:nvSpPr>
          <p:cNvPr id="3" name="object 5">
            <a:extLst>
              <a:ext uri="{FF2B5EF4-FFF2-40B4-BE49-F238E27FC236}">
                <a16:creationId xmlns:a16="http://schemas.microsoft.com/office/drawing/2014/main" id="{E46BAFBF-5DB6-C253-2687-3238DA10D285}"/>
              </a:ext>
            </a:extLst>
          </p:cNvPr>
          <p:cNvSpPr txBox="1"/>
          <p:nvPr/>
        </p:nvSpPr>
        <p:spPr>
          <a:xfrm>
            <a:off x="518274" y="4149161"/>
            <a:ext cx="6790029" cy="335989"/>
          </a:xfrm>
          <a:prstGeom prst="rect">
            <a:avLst/>
          </a:prstGeom>
        </p:spPr>
        <p:txBody>
          <a:bodyPr vert="horz" wrap="square" lIns="0" tIns="12700" rIns="0" bIns="0" rtlCol="0">
            <a:spAutoFit/>
          </a:bodyPr>
          <a:lstStyle/>
          <a:p>
            <a:pPr marL="12700" marR="5080">
              <a:lnSpc>
                <a:spcPct val="100000"/>
              </a:lnSpc>
              <a:spcBef>
                <a:spcPts val="100"/>
              </a:spcBef>
            </a:pPr>
            <a:r>
              <a:rPr lang="en-GB" sz="700" i="1" noProof="0" dirty="0">
                <a:latin typeface="Arial"/>
                <a:cs typeface="Arial"/>
              </a:rPr>
              <a:t>Base: asked to all establishments in the EU-27 except: (1) carrying out risk assessments and having employees working from home (2) having employees working from home (3) carrying out risk assessments (4) reporting use of digital technologies (5) having employees working from home and or anywhere else outside the premises of the establishment</a:t>
            </a:r>
          </a:p>
        </p:txBody>
      </p:sp>
    </p:spTree>
    <p:extLst>
      <p:ext uri="{BB962C8B-B14F-4D97-AF65-F5344CB8AC3E}">
        <p14:creationId xmlns:p14="http://schemas.microsoft.com/office/powerpoint/2010/main" val="1048242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F0A609-24FE-E145-6DE2-E8A0879586BB}"/>
              </a:ext>
            </a:extLst>
          </p:cNvPr>
          <p:cNvSpPr>
            <a:spLocks noGrp="1"/>
          </p:cNvSpPr>
          <p:nvPr>
            <p:ph type="title"/>
          </p:nvPr>
        </p:nvSpPr>
        <p:spPr>
          <a:xfrm>
            <a:off x="450001" y="135000"/>
            <a:ext cx="8082439" cy="367200"/>
          </a:xfrm>
        </p:spPr>
        <p:txBody>
          <a:bodyPr/>
          <a:lstStyle/>
          <a:p>
            <a:r>
              <a:rPr lang="en-GB" spc="-10" noProof="0" dirty="0"/>
              <a:t>Most</a:t>
            </a:r>
            <a:r>
              <a:rPr lang="en-GB" spc="-55" noProof="0" dirty="0"/>
              <a:t> </a:t>
            </a:r>
            <a:r>
              <a:rPr lang="en-GB" spc="-20" noProof="0" dirty="0"/>
              <a:t>frequently</a:t>
            </a:r>
            <a:r>
              <a:rPr lang="en-GB" spc="-55" noProof="0" dirty="0"/>
              <a:t> </a:t>
            </a:r>
            <a:r>
              <a:rPr lang="en-GB" spc="-10" noProof="0" dirty="0"/>
              <a:t>identified</a:t>
            </a:r>
            <a:r>
              <a:rPr lang="en-GB" spc="-50" noProof="0" dirty="0"/>
              <a:t> </a:t>
            </a:r>
            <a:r>
              <a:rPr lang="en-GB" spc="-10" noProof="0" dirty="0"/>
              <a:t>risk</a:t>
            </a:r>
            <a:r>
              <a:rPr lang="en-GB" spc="-55" noProof="0" dirty="0"/>
              <a:t> </a:t>
            </a:r>
            <a:r>
              <a:rPr lang="en-GB" spc="-20" noProof="0" dirty="0"/>
              <a:t>factors</a:t>
            </a:r>
            <a:r>
              <a:rPr lang="en-GB" spc="-55" noProof="0" dirty="0"/>
              <a:t> </a:t>
            </a:r>
            <a:br>
              <a:rPr lang="en-GB" spc="-55" noProof="0" dirty="0"/>
            </a:br>
            <a:r>
              <a:rPr lang="en-GB" sz="1600" spc="-55" noProof="0" dirty="0"/>
              <a:t>% share of</a:t>
            </a:r>
            <a:r>
              <a:rPr lang="en-GB" sz="1600" spc="-50" noProof="0" dirty="0"/>
              <a:t> </a:t>
            </a:r>
            <a:r>
              <a:rPr lang="en-GB" sz="1600" spc="-10" noProof="0" dirty="0"/>
              <a:t>workplaces,</a:t>
            </a:r>
            <a:r>
              <a:rPr lang="en-GB" sz="1600" spc="-55" noProof="0" dirty="0"/>
              <a:t> </a:t>
            </a:r>
            <a:r>
              <a:rPr lang="en-GB" sz="1600" spc="-30" noProof="0" dirty="0"/>
              <a:t>EU-</a:t>
            </a:r>
            <a:r>
              <a:rPr lang="en-GB" sz="1600" spc="-25" noProof="0" dirty="0"/>
              <a:t>27</a:t>
            </a:r>
            <a:r>
              <a:rPr lang="en-GB" sz="1600" spc="-25" dirty="0"/>
              <a:t> (</a:t>
            </a:r>
            <a:r>
              <a:rPr lang="en-GB" sz="1600" spc="-25" noProof="0" dirty="0"/>
              <a:t>2014-2019-2024)</a:t>
            </a:r>
            <a:endParaRPr lang="en-GB" sz="1600" noProof="0" dirty="0"/>
          </a:p>
        </p:txBody>
      </p:sp>
      <p:sp>
        <p:nvSpPr>
          <p:cNvPr id="43" name="object 3">
            <a:extLst>
              <a:ext uri="{FF2B5EF4-FFF2-40B4-BE49-F238E27FC236}">
                <a16:creationId xmlns:a16="http://schemas.microsoft.com/office/drawing/2014/main" id="{731DA48A-E852-E45C-4753-E6915E4EA141}"/>
              </a:ext>
            </a:extLst>
          </p:cNvPr>
          <p:cNvSpPr txBox="1"/>
          <p:nvPr/>
        </p:nvSpPr>
        <p:spPr>
          <a:xfrm>
            <a:off x="431783" y="856804"/>
            <a:ext cx="5690456" cy="453183"/>
          </a:xfrm>
          <a:prstGeom prst="rect">
            <a:avLst/>
          </a:prstGeom>
        </p:spPr>
        <p:txBody>
          <a:bodyPr vert="horz" wrap="square" lIns="90000" tIns="72000" rIns="90000" bIns="72000" rtlCol="0">
            <a:spAutoFit/>
          </a:bodyPr>
          <a:lstStyle/>
          <a:p>
            <a:pPr marL="12700" marR="5080">
              <a:lnSpc>
                <a:spcPct val="100000"/>
              </a:lnSpc>
              <a:spcBef>
                <a:spcPts val="100"/>
              </a:spcBef>
            </a:pPr>
            <a:r>
              <a:rPr lang="en-GB" sz="1000" noProof="0" dirty="0">
                <a:latin typeface="Arial"/>
                <a:cs typeface="Arial"/>
              </a:rPr>
              <a:t>Reported</a:t>
            </a:r>
            <a:r>
              <a:rPr lang="en-GB" sz="1000" spc="15" noProof="0" dirty="0">
                <a:latin typeface="Arial"/>
                <a:cs typeface="Arial"/>
              </a:rPr>
              <a:t> </a:t>
            </a:r>
            <a:r>
              <a:rPr lang="en-GB" sz="1000" noProof="0" dirty="0">
                <a:latin typeface="Arial"/>
                <a:cs typeface="Arial"/>
              </a:rPr>
              <a:t>risk</a:t>
            </a:r>
            <a:r>
              <a:rPr lang="en-GB" sz="1000" spc="15" noProof="0" dirty="0">
                <a:latin typeface="Arial"/>
                <a:cs typeface="Arial"/>
              </a:rPr>
              <a:t> </a:t>
            </a:r>
            <a:r>
              <a:rPr lang="en-GB" sz="1000" noProof="0" dirty="0">
                <a:latin typeface="Arial"/>
                <a:cs typeface="Arial"/>
              </a:rPr>
              <a:t>factors</a:t>
            </a:r>
            <a:r>
              <a:rPr lang="en-GB" sz="1000" spc="10" noProof="0" dirty="0">
                <a:latin typeface="Arial"/>
                <a:cs typeface="Arial"/>
              </a:rPr>
              <a:t> </a:t>
            </a:r>
            <a:r>
              <a:rPr lang="en-GB" sz="1000" noProof="0" dirty="0">
                <a:latin typeface="Arial"/>
                <a:cs typeface="Arial"/>
              </a:rPr>
              <a:t>remain</a:t>
            </a:r>
            <a:r>
              <a:rPr lang="en-GB" sz="1000" spc="20" noProof="0" dirty="0">
                <a:latin typeface="Arial"/>
                <a:cs typeface="Arial"/>
              </a:rPr>
              <a:t> </a:t>
            </a:r>
            <a:r>
              <a:rPr lang="en-GB" sz="1000" noProof="0" dirty="0">
                <a:latin typeface="Arial"/>
                <a:cs typeface="Arial"/>
              </a:rPr>
              <a:t>stable</a:t>
            </a:r>
            <a:r>
              <a:rPr lang="en-GB" sz="1000" spc="15" noProof="0" dirty="0">
                <a:latin typeface="Arial"/>
                <a:cs typeface="Arial"/>
              </a:rPr>
              <a:t> </a:t>
            </a:r>
            <a:r>
              <a:rPr lang="en-GB" sz="1000" noProof="0" dirty="0">
                <a:latin typeface="Arial"/>
                <a:cs typeface="Arial"/>
              </a:rPr>
              <a:t>over</a:t>
            </a:r>
            <a:r>
              <a:rPr lang="en-GB" sz="1000" spc="15" noProof="0" dirty="0">
                <a:latin typeface="Arial"/>
                <a:cs typeface="Arial"/>
              </a:rPr>
              <a:t> </a:t>
            </a:r>
            <a:r>
              <a:rPr lang="en-GB" sz="1000" noProof="0" dirty="0">
                <a:latin typeface="Arial"/>
                <a:cs typeface="Arial"/>
              </a:rPr>
              <a:t>time.</a:t>
            </a:r>
            <a:r>
              <a:rPr lang="en-GB" sz="1000" spc="15" noProof="0" dirty="0">
                <a:latin typeface="Arial"/>
                <a:cs typeface="Arial"/>
              </a:rPr>
              <a:t> </a:t>
            </a:r>
            <a:r>
              <a:rPr lang="en-GB" sz="1000" noProof="0" dirty="0">
                <a:latin typeface="Arial"/>
                <a:cs typeface="Arial"/>
              </a:rPr>
              <a:t>In</a:t>
            </a:r>
            <a:r>
              <a:rPr lang="en-GB" sz="1000" spc="10" noProof="0" dirty="0">
                <a:latin typeface="Arial"/>
                <a:cs typeface="Arial"/>
              </a:rPr>
              <a:t> </a:t>
            </a:r>
            <a:r>
              <a:rPr lang="en-GB" sz="1000" noProof="0" dirty="0">
                <a:latin typeface="Arial"/>
                <a:cs typeface="Arial"/>
              </a:rPr>
              <a:t>2024,</a:t>
            </a:r>
            <a:r>
              <a:rPr lang="en-GB" sz="1000" spc="15" noProof="0" dirty="0">
                <a:latin typeface="Arial"/>
                <a:cs typeface="Arial"/>
              </a:rPr>
              <a:t> </a:t>
            </a:r>
            <a:r>
              <a:rPr lang="en-GB" sz="1000" noProof="0" dirty="0">
                <a:latin typeface="Arial"/>
                <a:cs typeface="Arial"/>
              </a:rPr>
              <a:t>the</a:t>
            </a:r>
            <a:r>
              <a:rPr lang="en-GB" sz="1000" spc="10" noProof="0" dirty="0">
                <a:latin typeface="Arial"/>
                <a:cs typeface="Arial"/>
              </a:rPr>
              <a:t> </a:t>
            </a:r>
            <a:r>
              <a:rPr lang="en-GB" sz="1000" noProof="0" dirty="0">
                <a:latin typeface="Arial"/>
                <a:cs typeface="Arial"/>
              </a:rPr>
              <a:t>top</a:t>
            </a:r>
            <a:r>
              <a:rPr lang="en-GB" sz="1000" spc="20" noProof="0" dirty="0">
                <a:latin typeface="Arial"/>
                <a:cs typeface="Arial"/>
              </a:rPr>
              <a:t> </a:t>
            </a:r>
            <a:r>
              <a:rPr lang="en-GB" sz="1000" noProof="0" dirty="0">
                <a:latin typeface="Arial"/>
                <a:cs typeface="Arial"/>
              </a:rPr>
              <a:t>two</a:t>
            </a:r>
            <a:r>
              <a:rPr lang="en-GB" sz="1000" spc="15" noProof="0" dirty="0">
                <a:latin typeface="Arial"/>
                <a:cs typeface="Arial"/>
              </a:rPr>
              <a:t> </a:t>
            </a:r>
            <a:r>
              <a:rPr lang="en-GB" sz="1000" noProof="0" dirty="0">
                <a:latin typeface="Arial"/>
                <a:cs typeface="Arial"/>
              </a:rPr>
              <a:t>are</a:t>
            </a:r>
            <a:r>
              <a:rPr lang="en-GB" sz="1000" spc="15" noProof="0" dirty="0">
                <a:latin typeface="Arial"/>
                <a:cs typeface="Arial"/>
              </a:rPr>
              <a:t> </a:t>
            </a:r>
            <a:r>
              <a:rPr lang="en-GB" sz="1000" noProof="0" dirty="0">
                <a:latin typeface="Arial"/>
                <a:cs typeface="Arial"/>
              </a:rPr>
              <a:t>still</a:t>
            </a:r>
            <a:r>
              <a:rPr lang="en-GB" sz="1000" spc="20" noProof="0" dirty="0">
                <a:latin typeface="Arial"/>
                <a:cs typeface="Arial"/>
              </a:rPr>
              <a:t> </a:t>
            </a:r>
            <a:r>
              <a:rPr lang="en-GB" sz="1000" spc="-10" noProof="0" dirty="0">
                <a:latin typeface="Arial"/>
                <a:cs typeface="Arial"/>
              </a:rPr>
              <a:t>musculoskeletal </a:t>
            </a:r>
            <a:r>
              <a:rPr lang="en-GB" sz="1000" noProof="0" dirty="0">
                <a:latin typeface="Arial"/>
                <a:cs typeface="Arial"/>
              </a:rPr>
              <a:t>disorders.</a:t>
            </a:r>
            <a:r>
              <a:rPr lang="en-GB" sz="1000" spc="-20" noProof="0" dirty="0">
                <a:latin typeface="Arial"/>
                <a:cs typeface="Arial"/>
              </a:rPr>
              <a:t> </a:t>
            </a:r>
            <a:r>
              <a:rPr lang="en-GB" sz="1000" b="1" noProof="0" dirty="0">
                <a:solidFill>
                  <a:srgbClr val="003399"/>
                </a:solidFill>
                <a:latin typeface="Arial"/>
                <a:cs typeface="Arial"/>
              </a:rPr>
              <a:t>Psychosocial</a:t>
            </a:r>
            <a:r>
              <a:rPr lang="en-GB" sz="1000" b="1" spc="-15" noProof="0" dirty="0">
                <a:solidFill>
                  <a:srgbClr val="003399"/>
                </a:solidFill>
                <a:latin typeface="Arial"/>
                <a:cs typeface="Arial"/>
              </a:rPr>
              <a:t> </a:t>
            </a:r>
            <a:r>
              <a:rPr lang="en-GB" sz="1000" b="1" noProof="0" dirty="0">
                <a:solidFill>
                  <a:srgbClr val="003399"/>
                </a:solidFill>
                <a:latin typeface="Arial"/>
                <a:cs typeface="Arial"/>
              </a:rPr>
              <a:t>risks</a:t>
            </a:r>
            <a:r>
              <a:rPr lang="en-GB" sz="1000" b="1" spc="-15" noProof="0" dirty="0">
                <a:solidFill>
                  <a:srgbClr val="003399"/>
                </a:solidFill>
                <a:latin typeface="Arial"/>
                <a:cs typeface="Arial"/>
              </a:rPr>
              <a:t> </a:t>
            </a:r>
            <a:r>
              <a:rPr lang="en-GB" sz="1000" noProof="0" dirty="0">
                <a:latin typeface="Arial"/>
                <a:cs typeface="Arial"/>
              </a:rPr>
              <a:t>are</a:t>
            </a:r>
            <a:r>
              <a:rPr lang="en-GB" sz="1000" spc="-15" noProof="0" dirty="0">
                <a:latin typeface="Arial"/>
                <a:cs typeface="Arial"/>
              </a:rPr>
              <a:t> </a:t>
            </a:r>
            <a:r>
              <a:rPr lang="en-GB" sz="1000" noProof="0" dirty="0">
                <a:latin typeface="Arial"/>
                <a:cs typeface="Arial"/>
              </a:rPr>
              <a:t>also</a:t>
            </a:r>
            <a:r>
              <a:rPr lang="en-GB" sz="1000" spc="-15" noProof="0" dirty="0">
                <a:latin typeface="Arial"/>
                <a:cs typeface="Arial"/>
              </a:rPr>
              <a:t> </a:t>
            </a:r>
            <a:r>
              <a:rPr lang="en-GB" sz="1000" noProof="0" dirty="0">
                <a:latin typeface="Arial"/>
                <a:cs typeface="Arial"/>
              </a:rPr>
              <a:t>common,</a:t>
            </a:r>
            <a:r>
              <a:rPr lang="en-GB" sz="1000" spc="-15" noProof="0" dirty="0">
                <a:latin typeface="Arial"/>
                <a:cs typeface="Arial"/>
              </a:rPr>
              <a:t> </a:t>
            </a:r>
            <a:r>
              <a:rPr lang="en-GB" sz="1000" noProof="0" dirty="0">
                <a:latin typeface="Arial"/>
                <a:cs typeface="Arial"/>
              </a:rPr>
              <a:t>especially</a:t>
            </a:r>
            <a:r>
              <a:rPr lang="en-GB" sz="1000" spc="-15" noProof="0" dirty="0">
                <a:latin typeface="Arial"/>
                <a:cs typeface="Arial"/>
              </a:rPr>
              <a:t> </a:t>
            </a:r>
            <a:r>
              <a:rPr lang="en-GB" sz="1000" noProof="0" dirty="0">
                <a:latin typeface="Arial"/>
                <a:cs typeface="Arial"/>
              </a:rPr>
              <a:t>in</a:t>
            </a:r>
            <a:r>
              <a:rPr lang="en-GB" sz="1000" spc="-15" noProof="0" dirty="0">
                <a:latin typeface="Arial"/>
                <a:cs typeface="Arial"/>
              </a:rPr>
              <a:t> </a:t>
            </a:r>
            <a:r>
              <a:rPr lang="en-GB" sz="1000" noProof="0" dirty="0">
                <a:latin typeface="Arial"/>
                <a:cs typeface="Arial"/>
              </a:rPr>
              <a:t>service</a:t>
            </a:r>
            <a:r>
              <a:rPr lang="en-GB" sz="1000" spc="-15" noProof="0" dirty="0">
                <a:latin typeface="Arial"/>
                <a:cs typeface="Arial"/>
              </a:rPr>
              <a:t> </a:t>
            </a:r>
            <a:r>
              <a:rPr lang="en-GB" sz="1000" spc="-10" noProof="0" dirty="0">
                <a:latin typeface="Arial"/>
                <a:cs typeface="Arial"/>
              </a:rPr>
              <a:t>sectors.</a:t>
            </a:r>
            <a:endParaRPr lang="en-GB" sz="1000" noProof="0" dirty="0">
              <a:latin typeface="Arial"/>
              <a:cs typeface="Arial"/>
            </a:endParaRPr>
          </a:p>
        </p:txBody>
      </p:sp>
      <p:graphicFrame>
        <p:nvGraphicFramePr>
          <p:cNvPr id="115" name="object 77">
            <a:extLst>
              <a:ext uri="{FF2B5EF4-FFF2-40B4-BE49-F238E27FC236}">
                <a16:creationId xmlns:a16="http://schemas.microsoft.com/office/drawing/2014/main" id="{452D3673-2087-AB85-F63F-266BB7A0169B}"/>
              </a:ext>
            </a:extLst>
          </p:cNvPr>
          <p:cNvGraphicFramePr>
            <a:graphicFrameLocks noGrp="1"/>
          </p:cNvGraphicFramePr>
          <p:nvPr>
            <p:extLst>
              <p:ext uri="{D42A27DB-BD31-4B8C-83A1-F6EECF244321}">
                <p14:modId xmlns:p14="http://schemas.microsoft.com/office/powerpoint/2010/main" val="2507158041"/>
              </p:ext>
            </p:extLst>
          </p:nvPr>
        </p:nvGraphicFramePr>
        <p:xfrm>
          <a:off x="5934377" y="1392963"/>
          <a:ext cx="2340610" cy="3150235"/>
        </p:xfrm>
        <a:graphic>
          <a:graphicData uri="http://schemas.openxmlformats.org/drawingml/2006/table">
            <a:tbl>
              <a:tblPr firstRow="1" bandRow="1">
                <a:tableStyleId>{2D5ABB26-0587-4C30-8999-92F81FD0307C}</a:tableStyleId>
              </a:tblPr>
              <a:tblGrid>
                <a:gridCol w="1201420">
                  <a:extLst>
                    <a:ext uri="{9D8B030D-6E8A-4147-A177-3AD203B41FA5}">
                      <a16:colId xmlns:a16="http://schemas.microsoft.com/office/drawing/2014/main" val="20000"/>
                    </a:ext>
                  </a:extLst>
                </a:gridCol>
                <a:gridCol w="379730">
                  <a:extLst>
                    <a:ext uri="{9D8B030D-6E8A-4147-A177-3AD203B41FA5}">
                      <a16:colId xmlns:a16="http://schemas.microsoft.com/office/drawing/2014/main" val="20001"/>
                    </a:ext>
                  </a:extLst>
                </a:gridCol>
                <a:gridCol w="379730">
                  <a:extLst>
                    <a:ext uri="{9D8B030D-6E8A-4147-A177-3AD203B41FA5}">
                      <a16:colId xmlns:a16="http://schemas.microsoft.com/office/drawing/2014/main" val="20002"/>
                    </a:ext>
                  </a:extLst>
                </a:gridCol>
                <a:gridCol w="379730">
                  <a:extLst>
                    <a:ext uri="{9D8B030D-6E8A-4147-A177-3AD203B41FA5}">
                      <a16:colId xmlns:a16="http://schemas.microsoft.com/office/drawing/2014/main" val="20003"/>
                    </a:ext>
                  </a:extLst>
                </a:gridCol>
              </a:tblGrid>
              <a:tr h="222885">
                <a:tc>
                  <a:txBody>
                    <a:bodyPr/>
                    <a:lstStyle/>
                    <a:p>
                      <a:pPr>
                        <a:lnSpc>
                          <a:spcPct val="100000"/>
                        </a:lnSpc>
                      </a:pPr>
                      <a:endParaRPr lang="en-GB" sz="900" noProof="0" dirty="0">
                        <a:solidFill>
                          <a:schemeClr val="tx1"/>
                        </a:solidFill>
                        <a:latin typeface="Times New Roman"/>
                        <a:cs typeface="Times New Roman"/>
                      </a:endParaRPr>
                    </a:p>
                  </a:txBody>
                  <a:tcPr marL="0" marR="0" marT="0" marB="0">
                    <a:lnL w="3175">
                      <a:solidFill>
                        <a:srgbClr val="515151"/>
                      </a:solidFill>
                      <a:prstDash val="solid"/>
                    </a:lnL>
                    <a:lnR w="3175">
                      <a:solidFill>
                        <a:srgbClr val="515151"/>
                      </a:solidFill>
                      <a:prstDash val="solid"/>
                    </a:lnR>
                    <a:lnT w="3175">
                      <a:solidFill>
                        <a:srgbClr val="515151"/>
                      </a:solidFill>
                      <a:prstDash val="solid"/>
                    </a:lnT>
                    <a:lnB w="3175">
                      <a:solidFill>
                        <a:srgbClr val="515151"/>
                      </a:solidFill>
                      <a:prstDash val="solid"/>
                    </a:lnB>
                    <a:solidFill>
                      <a:srgbClr val="F6A500"/>
                    </a:solidFill>
                  </a:tcPr>
                </a:tc>
                <a:tc>
                  <a:txBody>
                    <a:bodyPr/>
                    <a:lstStyle/>
                    <a:p>
                      <a:pPr marL="2540" algn="ctr">
                        <a:lnSpc>
                          <a:spcPct val="100000"/>
                        </a:lnSpc>
                        <a:spcBef>
                          <a:spcPts val="380"/>
                        </a:spcBef>
                      </a:pPr>
                      <a:r>
                        <a:rPr lang="en-GB" sz="800" b="1" spc="-20" noProof="0" dirty="0">
                          <a:solidFill>
                            <a:schemeClr val="tx1"/>
                          </a:solidFill>
                          <a:latin typeface="Arial"/>
                          <a:cs typeface="Arial"/>
                        </a:rPr>
                        <a:t>2014</a:t>
                      </a:r>
                      <a:endParaRPr lang="en-GB" sz="800" noProof="0" dirty="0">
                        <a:solidFill>
                          <a:schemeClr val="tx1"/>
                        </a:solidFill>
                        <a:latin typeface="Arial"/>
                        <a:cs typeface="Arial"/>
                      </a:endParaRPr>
                    </a:p>
                  </a:txBody>
                  <a:tcPr marL="0" marR="0" marT="48260" marB="0">
                    <a:lnL w="3175">
                      <a:solidFill>
                        <a:srgbClr val="515151"/>
                      </a:solidFill>
                      <a:prstDash val="solid"/>
                    </a:lnL>
                    <a:lnR w="3175">
                      <a:solidFill>
                        <a:srgbClr val="515151"/>
                      </a:solidFill>
                      <a:prstDash val="solid"/>
                    </a:lnR>
                    <a:lnT w="3175">
                      <a:solidFill>
                        <a:srgbClr val="515151"/>
                      </a:solidFill>
                      <a:prstDash val="solid"/>
                    </a:lnT>
                    <a:lnB w="3175">
                      <a:solidFill>
                        <a:srgbClr val="515151"/>
                      </a:solidFill>
                      <a:prstDash val="solid"/>
                    </a:lnB>
                    <a:solidFill>
                      <a:srgbClr val="F6A500"/>
                    </a:solidFill>
                  </a:tcPr>
                </a:tc>
                <a:tc>
                  <a:txBody>
                    <a:bodyPr/>
                    <a:lstStyle/>
                    <a:p>
                      <a:pPr marL="2540" algn="ctr">
                        <a:lnSpc>
                          <a:spcPct val="100000"/>
                        </a:lnSpc>
                        <a:spcBef>
                          <a:spcPts val="380"/>
                        </a:spcBef>
                      </a:pPr>
                      <a:r>
                        <a:rPr lang="en-GB" sz="800" b="1" spc="-20" noProof="0" dirty="0">
                          <a:solidFill>
                            <a:schemeClr val="tx1"/>
                          </a:solidFill>
                          <a:latin typeface="Arial"/>
                          <a:cs typeface="Arial"/>
                        </a:rPr>
                        <a:t>2019</a:t>
                      </a:r>
                      <a:endParaRPr lang="en-GB" sz="800" noProof="0" dirty="0">
                        <a:solidFill>
                          <a:schemeClr val="tx1"/>
                        </a:solidFill>
                        <a:latin typeface="Arial"/>
                        <a:cs typeface="Arial"/>
                      </a:endParaRPr>
                    </a:p>
                  </a:txBody>
                  <a:tcPr marL="0" marR="0" marT="48260" marB="0">
                    <a:lnL w="3175">
                      <a:solidFill>
                        <a:srgbClr val="515151"/>
                      </a:solidFill>
                      <a:prstDash val="solid"/>
                    </a:lnL>
                    <a:lnR w="3175">
                      <a:solidFill>
                        <a:srgbClr val="515151"/>
                      </a:solidFill>
                      <a:prstDash val="solid"/>
                    </a:lnR>
                    <a:lnT w="3175">
                      <a:solidFill>
                        <a:srgbClr val="515151"/>
                      </a:solidFill>
                      <a:prstDash val="solid"/>
                    </a:lnT>
                    <a:lnB w="3175">
                      <a:solidFill>
                        <a:srgbClr val="515151"/>
                      </a:solidFill>
                      <a:prstDash val="solid"/>
                    </a:lnB>
                    <a:solidFill>
                      <a:srgbClr val="F6A500"/>
                    </a:solidFill>
                  </a:tcPr>
                </a:tc>
                <a:tc>
                  <a:txBody>
                    <a:bodyPr/>
                    <a:lstStyle/>
                    <a:p>
                      <a:pPr marL="2540" algn="ctr">
                        <a:lnSpc>
                          <a:spcPct val="100000"/>
                        </a:lnSpc>
                        <a:spcBef>
                          <a:spcPts val="380"/>
                        </a:spcBef>
                      </a:pPr>
                      <a:r>
                        <a:rPr lang="en-GB" sz="800" b="1" spc="-20" noProof="0" dirty="0">
                          <a:solidFill>
                            <a:schemeClr val="tx1"/>
                          </a:solidFill>
                          <a:latin typeface="Arial"/>
                          <a:cs typeface="Arial"/>
                        </a:rPr>
                        <a:t>2024</a:t>
                      </a:r>
                      <a:endParaRPr lang="en-GB" sz="800" noProof="0" dirty="0">
                        <a:solidFill>
                          <a:schemeClr val="tx1"/>
                        </a:solidFill>
                        <a:latin typeface="Arial"/>
                        <a:cs typeface="Arial"/>
                      </a:endParaRPr>
                    </a:p>
                  </a:txBody>
                  <a:tcPr marL="0" marR="0" marT="48260" marB="0">
                    <a:lnL w="3175">
                      <a:solidFill>
                        <a:srgbClr val="515151"/>
                      </a:solidFill>
                      <a:prstDash val="solid"/>
                    </a:lnL>
                    <a:lnR w="3175">
                      <a:solidFill>
                        <a:srgbClr val="515151"/>
                      </a:solidFill>
                      <a:prstDash val="solid"/>
                    </a:lnR>
                    <a:lnT w="3175">
                      <a:solidFill>
                        <a:srgbClr val="515151"/>
                      </a:solidFill>
                      <a:prstDash val="solid"/>
                    </a:lnT>
                    <a:lnB w="3175">
                      <a:solidFill>
                        <a:srgbClr val="515151"/>
                      </a:solidFill>
                      <a:prstDash val="solid"/>
                    </a:lnB>
                    <a:solidFill>
                      <a:srgbClr val="F6A500"/>
                    </a:solidFill>
                  </a:tcPr>
                </a:tc>
                <a:extLst>
                  <a:ext uri="{0D108BD9-81ED-4DB2-BD59-A6C34878D82A}">
                    <a16:rowId xmlns:a16="http://schemas.microsoft.com/office/drawing/2014/main" val="10000"/>
                  </a:ext>
                </a:extLst>
              </a:tr>
              <a:tr h="429895">
                <a:tc>
                  <a:txBody>
                    <a:bodyPr/>
                    <a:lstStyle/>
                    <a:p>
                      <a:pPr marL="41910" marR="181610" algn="just">
                        <a:lnSpc>
                          <a:spcPts val="900"/>
                        </a:lnSpc>
                        <a:spcBef>
                          <a:spcPts val="375"/>
                        </a:spcBef>
                      </a:pPr>
                      <a:r>
                        <a:rPr lang="en-GB" sz="800" noProof="0" dirty="0">
                          <a:solidFill>
                            <a:srgbClr val="333333"/>
                          </a:solidFill>
                          <a:latin typeface="Arial"/>
                          <a:cs typeface="Arial"/>
                        </a:rPr>
                        <a:t>Risk</a:t>
                      </a:r>
                      <a:r>
                        <a:rPr lang="en-GB" sz="800" spc="-20" noProof="0" dirty="0">
                          <a:solidFill>
                            <a:srgbClr val="333333"/>
                          </a:solidFill>
                          <a:latin typeface="Arial"/>
                          <a:cs typeface="Arial"/>
                        </a:rPr>
                        <a:t> </a:t>
                      </a:r>
                      <a:r>
                        <a:rPr lang="en-GB" sz="800" noProof="0" dirty="0">
                          <a:solidFill>
                            <a:srgbClr val="333333"/>
                          </a:solidFill>
                          <a:latin typeface="Arial"/>
                          <a:cs typeface="Arial"/>
                        </a:rPr>
                        <a:t>of</a:t>
                      </a:r>
                      <a:r>
                        <a:rPr lang="en-GB" sz="800" spc="-15" noProof="0" dirty="0">
                          <a:solidFill>
                            <a:srgbClr val="333333"/>
                          </a:solidFill>
                          <a:latin typeface="Arial"/>
                          <a:cs typeface="Arial"/>
                        </a:rPr>
                        <a:t> </a:t>
                      </a:r>
                      <a:r>
                        <a:rPr lang="en-GB" sz="800" spc="-10" noProof="0" dirty="0">
                          <a:solidFill>
                            <a:srgbClr val="333333"/>
                          </a:solidFill>
                          <a:latin typeface="Arial"/>
                          <a:cs typeface="Arial"/>
                        </a:rPr>
                        <a:t>accidents</a:t>
                      </a:r>
                      <a:r>
                        <a:rPr lang="en-GB" sz="800" spc="-15" noProof="0" dirty="0">
                          <a:solidFill>
                            <a:srgbClr val="333333"/>
                          </a:solidFill>
                          <a:latin typeface="Arial"/>
                          <a:cs typeface="Arial"/>
                        </a:rPr>
                        <a:t> </a:t>
                      </a:r>
                      <a:r>
                        <a:rPr lang="en-GB" sz="800" spc="-20" noProof="0" dirty="0">
                          <a:solidFill>
                            <a:srgbClr val="333333"/>
                          </a:solidFill>
                          <a:latin typeface="Arial"/>
                          <a:cs typeface="Arial"/>
                        </a:rPr>
                        <a:t>with </a:t>
                      </a:r>
                      <a:r>
                        <a:rPr lang="en-GB" sz="800" spc="-10" noProof="0" dirty="0">
                          <a:solidFill>
                            <a:srgbClr val="333333"/>
                          </a:solidFill>
                          <a:latin typeface="Arial"/>
                          <a:cs typeface="Arial"/>
                        </a:rPr>
                        <a:t>vehicles</a:t>
                      </a:r>
                      <a:r>
                        <a:rPr lang="en-GB" sz="800" spc="-25" noProof="0" dirty="0">
                          <a:solidFill>
                            <a:srgbClr val="333333"/>
                          </a:solidFill>
                          <a:latin typeface="Arial"/>
                          <a:cs typeface="Arial"/>
                        </a:rPr>
                        <a:t> </a:t>
                      </a:r>
                      <a:r>
                        <a:rPr lang="en-GB" sz="800" noProof="0" dirty="0">
                          <a:solidFill>
                            <a:srgbClr val="333333"/>
                          </a:solidFill>
                          <a:latin typeface="Arial"/>
                          <a:cs typeface="Arial"/>
                        </a:rPr>
                        <a:t>in</a:t>
                      </a:r>
                      <a:r>
                        <a:rPr lang="en-GB" sz="800" spc="-20" noProof="0" dirty="0">
                          <a:solidFill>
                            <a:srgbClr val="333333"/>
                          </a:solidFill>
                          <a:latin typeface="Arial"/>
                          <a:cs typeface="Arial"/>
                        </a:rPr>
                        <a:t> </a:t>
                      </a:r>
                      <a:r>
                        <a:rPr lang="en-GB" sz="800" noProof="0" dirty="0">
                          <a:solidFill>
                            <a:srgbClr val="333333"/>
                          </a:solidFill>
                          <a:latin typeface="Arial"/>
                          <a:cs typeface="Arial"/>
                        </a:rPr>
                        <a:t>the</a:t>
                      </a:r>
                      <a:r>
                        <a:rPr lang="en-GB" sz="800" spc="-25" noProof="0" dirty="0">
                          <a:solidFill>
                            <a:srgbClr val="333333"/>
                          </a:solidFill>
                          <a:latin typeface="Arial"/>
                          <a:cs typeface="Arial"/>
                        </a:rPr>
                        <a:t> </a:t>
                      </a:r>
                      <a:r>
                        <a:rPr lang="en-GB" sz="800" spc="-10" noProof="0" dirty="0">
                          <a:solidFill>
                            <a:srgbClr val="333333"/>
                          </a:solidFill>
                          <a:latin typeface="Arial"/>
                          <a:cs typeface="Arial"/>
                        </a:rPr>
                        <a:t>course </a:t>
                      </a:r>
                      <a:r>
                        <a:rPr lang="en-GB" sz="800" noProof="0" dirty="0">
                          <a:solidFill>
                            <a:srgbClr val="333333"/>
                          </a:solidFill>
                          <a:latin typeface="Arial"/>
                          <a:cs typeface="Arial"/>
                        </a:rPr>
                        <a:t>of</a:t>
                      </a:r>
                      <a:r>
                        <a:rPr lang="en-GB" sz="800" spc="-35" noProof="0" dirty="0">
                          <a:solidFill>
                            <a:srgbClr val="333333"/>
                          </a:solidFill>
                          <a:latin typeface="Arial"/>
                          <a:cs typeface="Arial"/>
                        </a:rPr>
                        <a:t> </a:t>
                      </a:r>
                      <a:r>
                        <a:rPr lang="en-GB" sz="800" spc="-20" noProof="0" dirty="0">
                          <a:solidFill>
                            <a:srgbClr val="333333"/>
                          </a:solidFill>
                          <a:latin typeface="Arial"/>
                          <a:cs typeface="Arial"/>
                        </a:rPr>
                        <a:t>work</a:t>
                      </a:r>
                      <a:endParaRPr lang="en-GB" sz="800" noProof="0" dirty="0">
                        <a:latin typeface="Arial"/>
                        <a:cs typeface="Arial"/>
                      </a:endParaRPr>
                    </a:p>
                  </a:txBody>
                  <a:tcPr marL="0" marR="0" marT="47625" marB="0">
                    <a:lnL w="3175">
                      <a:solidFill>
                        <a:srgbClr val="515151"/>
                      </a:solidFill>
                      <a:prstDash val="solid"/>
                    </a:lnL>
                    <a:lnR w="3175">
                      <a:solidFill>
                        <a:srgbClr val="515151"/>
                      </a:solidFill>
                      <a:prstDash val="solid"/>
                    </a:lnR>
                    <a:lnT w="3175">
                      <a:solidFill>
                        <a:srgbClr val="515151"/>
                      </a:solidFill>
                      <a:prstDash val="solid"/>
                    </a:lnT>
                    <a:lnB w="3175">
                      <a:solidFill>
                        <a:srgbClr val="515151"/>
                      </a:solidFill>
                      <a:prstDash val="solid"/>
                    </a:lnB>
                  </a:tcPr>
                </a:tc>
                <a:tc>
                  <a:txBody>
                    <a:bodyPr/>
                    <a:lstStyle/>
                    <a:p>
                      <a:pPr>
                        <a:lnSpc>
                          <a:spcPct val="100000"/>
                        </a:lnSpc>
                        <a:spcBef>
                          <a:spcPts val="275"/>
                        </a:spcBef>
                      </a:pPr>
                      <a:endParaRPr lang="en-GB" sz="800" noProof="0" dirty="0">
                        <a:latin typeface="Times New Roman"/>
                        <a:cs typeface="Times New Roman"/>
                      </a:endParaRPr>
                    </a:p>
                    <a:p>
                      <a:pPr algn="ctr">
                        <a:lnSpc>
                          <a:spcPct val="100000"/>
                        </a:lnSpc>
                      </a:pPr>
                      <a:r>
                        <a:rPr lang="en-GB" sz="800" spc="-25" noProof="0" dirty="0">
                          <a:solidFill>
                            <a:srgbClr val="333333"/>
                          </a:solidFill>
                          <a:latin typeface="Arial"/>
                          <a:cs typeface="Arial"/>
                        </a:rPr>
                        <a:t>46</a:t>
                      </a:r>
                      <a:endParaRPr lang="en-GB" sz="800" noProof="0" dirty="0">
                        <a:latin typeface="Arial"/>
                        <a:cs typeface="Arial"/>
                      </a:endParaRPr>
                    </a:p>
                  </a:txBody>
                  <a:tcPr marL="0" marR="0" marT="34925" marB="0">
                    <a:lnL w="3175">
                      <a:solidFill>
                        <a:srgbClr val="515151"/>
                      </a:solidFill>
                      <a:prstDash val="solid"/>
                    </a:lnL>
                    <a:lnR w="3175">
                      <a:solidFill>
                        <a:srgbClr val="515151"/>
                      </a:solidFill>
                      <a:prstDash val="solid"/>
                    </a:lnR>
                    <a:lnT w="3175">
                      <a:solidFill>
                        <a:srgbClr val="515151"/>
                      </a:solidFill>
                      <a:prstDash val="solid"/>
                    </a:lnT>
                    <a:lnB w="3175">
                      <a:solidFill>
                        <a:srgbClr val="515151"/>
                      </a:solidFill>
                      <a:prstDash val="solid"/>
                    </a:lnB>
                  </a:tcPr>
                </a:tc>
                <a:tc>
                  <a:txBody>
                    <a:bodyPr/>
                    <a:lstStyle/>
                    <a:p>
                      <a:pPr>
                        <a:lnSpc>
                          <a:spcPct val="100000"/>
                        </a:lnSpc>
                        <a:spcBef>
                          <a:spcPts val="275"/>
                        </a:spcBef>
                      </a:pPr>
                      <a:endParaRPr lang="en-GB" sz="800" noProof="0" dirty="0">
                        <a:latin typeface="Times New Roman"/>
                        <a:cs typeface="Times New Roman"/>
                      </a:endParaRPr>
                    </a:p>
                    <a:p>
                      <a:pPr algn="ctr">
                        <a:lnSpc>
                          <a:spcPct val="100000"/>
                        </a:lnSpc>
                      </a:pPr>
                      <a:r>
                        <a:rPr lang="en-GB" sz="800" spc="-25" noProof="0" dirty="0">
                          <a:solidFill>
                            <a:srgbClr val="333333"/>
                          </a:solidFill>
                          <a:latin typeface="Arial"/>
                          <a:cs typeface="Arial"/>
                        </a:rPr>
                        <a:t>44</a:t>
                      </a:r>
                      <a:endParaRPr lang="en-GB" sz="800" noProof="0" dirty="0">
                        <a:latin typeface="Arial"/>
                        <a:cs typeface="Arial"/>
                      </a:endParaRPr>
                    </a:p>
                  </a:txBody>
                  <a:tcPr marL="0" marR="0" marT="34925" marB="0">
                    <a:lnL w="3175">
                      <a:solidFill>
                        <a:srgbClr val="515151"/>
                      </a:solidFill>
                      <a:prstDash val="solid"/>
                    </a:lnL>
                    <a:lnR w="3175">
                      <a:solidFill>
                        <a:srgbClr val="515151"/>
                      </a:solidFill>
                      <a:prstDash val="solid"/>
                    </a:lnR>
                    <a:lnT w="3175">
                      <a:solidFill>
                        <a:srgbClr val="515151"/>
                      </a:solidFill>
                      <a:prstDash val="solid"/>
                    </a:lnT>
                    <a:lnB w="3175">
                      <a:solidFill>
                        <a:srgbClr val="515151"/>
                      </a:solidFill>
                      <a:prstDash val="solid"/>
                    </a:lnB>
                  </a:tcPr>
                </a:tc>
                <a:tc>
                  <a:txBody>
                    <a:bodyPr/>
                    <a:lstStyle/>
                    <a:p>
                      <a:pPr>
                        <a:lnSpc>
                          <a:spcPct val="100000"/>
                        </a:lnSpc>
                        <a:spcBef>
                          <a:spcPts val="275"/>
                        </a:spcBef>
                      </a:pPr>
                      <a:endParaRPr lang="en-GB" sz="800" noProof="0" dirty="0">
                        <a:latin typeface="Times New Roman"/>
                        <a:cs typeface="Times New Roman"/>
                      </a:endParaRPr>
                    </a:p>
                    <a:p>
                      <a:pPr algn="ctr">
                        <a:lnSpc>
                          <a:spcPct val="100000"/>
                        </a:lnSpc>
                      </a:pPr>
                      <a:r>
                        <a:rPr lang="en-GB" sz="800" spc="-25" noProof="0" dirty="0">
                          <a:solidFill>
                            <a:srgbClr val="333333"/>
                          </a:solidFill>
                          <a:latin typeface="Arial"/>
                          <a:cs typeface="Arial"/>
                        </a:rPr>
                        <a:t>43</a:t>
                      </a:r>
                      <a:endParaRPr lang="en-GB" sz="800" noProof="0" dirty="0">
                        <a:latin typeface="Arial"/>
                        <a:cs typeface="Arial"/>
                      </a:endParaRPr>
                    </a:p>
                  </a:txBody>
                  <a:tcPr marL="0" marR="0" marT="34925" marB="0">
                    <a:lnL w="3175">
                      <a:solidFill>
                        <a:srgbClr val="515151"/>
                      </a:solidFill>
                      <a:prstDash val="solid"/>
                    </a:lnL>
                    <a:lnR w="3175">
                      <a:solidFill>
                        <a:srgbClr val="515151"/>
                      </a:solidFill>
                      <a:prstDash val="solid"/>
                    </a:lnR>
                    <a:lnT w="3175">
                      <a:solidFill>
                        <a:srgbClr val="515151"/>
                      </a:solidFill>
                      <a:prstDash val="solid"/>
                    </a:lnT>
                    <a:lnB w="3175">
                      <a:solidFill>
                        <a:srgbClr val="515151"/>
                      </a:solidFill>
                      <a:prstDash val="solid"/>
                    </a:lnB>
                  </a:tcPr>
                </a:tc>
                <a:extLst>
                  <a:ext uri="{0D108BD9-81ED-4DB2-BD59-A6C34878D82A}">
                    <a16:rowId xmlns:a16="http://schemas.microsoft.com/office/drawing/2014/main" val="10001"/>
                  </a:ext>
                </a:extLst>
              </a:tr>
              <a:tr h="218440">
                <a:tc>
                  <a:txBody>
                    <a:bodyPr/>
                    <a:lstStyle/>
                    <a:p>
                      <a:pPr marL="41910">
                        <a:lnSpc>
                          <a:spcPct val="100000"/>
                        </a:lnSpc>
                        <a:spcBef>
                          <a:spcPts val="365"/>
                        </a:spcBef>
                      </a:pPr>
                      <a:r>
                        <a:rPr lang="en-GB" sz="800" b="1" noProof="0" dirty="0">
                          <a:solidFill>
                            <a:srgbClr val="00696C"/>
                          </a:solidFill>
                          <a:latin typeface="Arial"/>
                          <a:cs typeface="Arial"/>
                        </a:rPr>
                        <a:t>Time</a:t>
                      </a:r>
                      <a:r>
                        <a:rPr lang="en-GB" sz="800" b="1" spc="-50" noProof="0" dirty="0">
                          <a:solidFill>
                            <a:srgbClr val="00696C"/>
                          </a:solidFill>
                          <a:latin typeface="Arial"/>
                          <a:cs typeface="Arial"/>
                        </a:rPr>
                        <a:t> </a:t>
                      </a:r>
                      <a:r>
                        <a:rPr lang="en-GB" sz="800" b="1" spc="-10" noProof="0" dirty="0">
                          <a:solidFill>
                            <a:srgbClr val="00696C"/>
                          </a:solidFill>
                          <a:latin typeface="Arial"/>
                          <a:cs typeface="Arial"/>
                        </a:rPr>
                        <a:t>pressure</a:t>
                      </a:r>
                      <a:endParaRPr lang="en-GB" sz="800" noProof="0" dirty="0">
                        <a:solidFill>
                          <a:srgbClr val="00696C"/>
                        </a:solidFill>
                        <a:latin typeface="Arial"/>
                        <a:cs typeface="Arial"/>
                      </a:endParaRPr>
                    </a:p>
                  </a:txBody>
                  <a:tcPr marL="0" marR="0" marT="46355" marB="0">
                    <a:lnL w="3175">
                      <a:solidFill>
                        <a:srgbClr val="515151"/>
                      </a:solidFill>
                      <a:prstDash val="solid"/>
                    </a:lnL>
                    <a:lnR w="3175">
                      <a:solidFill>
                        <a:srgbClr val="515151"/>
                      </a:solidFill>
                      <a:prstDash val="solid"/>
                    </a:lnR>
                    <a:lnT w="3175">
                      <a:solidFill>
                        <a:srgbClr val="515151"/>
                      </a:solidFill>
                      <a:prstDash val="solid"/>
                    </a:lnT>
                    <a:lnB w="3175">
                      <a:solidFill>
                        <a:srgbClr val="515151"/>
                      </a:solidFill>
                      <a:prstDash val="solid"/>
                    </a:lnB>
                  </a:tcPr>
                </a:tc>
                <a:tc>
                  <a:txBody>
                    <a:bodyPr/>
                    <a:lstStyle/>
                    <a:p>
                      <a:pPr algn="ctr">
                        <a:lnSpc>
                          <a:spcPct val="100000"/>
                        </a:lnSpc>
                        <a:spcBef>
                          <a:spcPts val="365"/>
                        </a:spcBef>
                      </a:pPr>
                      <a:r>
                        <a:rPr lang="en-GB" sz="800" b="1" spc="-25" noProof="0" dirty="0">
                          <a:solidFill>
                            <a:srgbClr val="00696C"/>
                          </a:solidFill>
                          <a:latin typeface="Arial"/>
                          <a:cs typeface="Arial"/>
                        </a:rPr>
                        <a:t>43</a:t>
                      </a:r>
                      <a:endParaRPr lang="en-GB" sz="800" noProof="0" dirty="0">
                        <a:solidFill>
                          <a:srgbClr val="00696C"/>
                        </a:solidFill>
                        <a:latin typeface="Arial"/>
                        <a:cs typeface="Arial"/>
                      </a:endParaRPr>
                    </a:p>
                  </a:txBody>
                  <a:tcPr marL="0" marR="0" marT="46355" marB="0">
                    <a:lnL w="3175">
                      <a:solidFill>
                        <a:srgbClr val="515151"/>
                      </a:solidFill>
                      <a:prstDash val="solid"/>
                    </a:lnL>
                    <a:lnR w="3175">
                      <a:solidFill>
                        <a:srgbClr val="515151"/>
                      </a:solidFill>
                      <a:prstDash val="solid"/>
                    </a:lnR>
                    <a:lnT w="3175">
                      <a:solidFill>
                        <a:srgbClr val="515151"/>
                      </a:solidFill>
                      <a:prstDash val="solid"/>
                    </a:lnT>
                    <a:lnB w="3175">
                      <a:solidFill>
                        <a:srgbClr val="515151"/>
                      </a:solidFill>
                      <a:prstDash val="solid"/>
                    </a:lnB>
                  </a:tcPr>
                </a:tc>
                <a:tc>
                  <a:txBody>
                    <a:bodyPr/>
                    <a:lstStyle/>
                    <a:p>
                      <a:pPr algn="ctr">
                        <a:lnSpc>
                          <a:spcPct val="100000"/>
                        </a:lnSpc>
                        <a:spcBef>
                          <a:spcPts val="365"/>
                        </a:spcBef>
                      </a:pPr>
                      <a:r>
                        <a:rPr lang="en-GB" sz="800" b="1" spc="-25" noProof="0" dirty="0">
                          <a:solidFill>
                            <a:srgbClr val="00696C"/>
                          </a:solidFill>
                          <a:latin typeface="Arial"/>
                          <a:cs typeface="Arial"/>
                        </a:rPr>
                        <a:t>45</a:t>
                      </a:r>
                      <a:endParaRPr lang="en-GB" sz="800" noProof="0" dirty="0">
                        <a:solidFill>
                          <a:srgbClr val="00696C"/>
                        </a:solidFill>
                        <a:latin typeface="Arial"/>
                        <a:cs typeface="Arial"/>
                      </a:endParaRPr>
                    </a:p>
                  </a:txBody>
                  <a:tcPr marL="0" marR="0" marT="46355" marB="0">
                    <a:lnL w="3175">
                      <a:solidFill>
                        <a:srgbClr val="515151"/>
                      </a:solidFill>
                      <a:prstDash val="solid"/>
                    </a:lnL>
                    <a:lnR w="3175">
                      <a:solidFill>
                        <a:srgbClr val="515151"/>
                      </a:solidFill>
                      <a:prstDash val="solid"/>
                    </a:lnR>
                    <a:lnT w="3175">
                      <a:solidFill>
                        <a:srgbClr val="515151"/>
                      </a:solidFill>
                      <a:prstDash val="solid"/>
                    </a:lnT>
                    <a:lnB w="3175">
                      <a:solidFill>
                        <a:srgbClr val="515151"/>
                      </a:solidFill>
                      <a:prstDash val="solid"/>
                    </a:lnB>
                  </a:tcPr>
                </a:tc>
                <a:tc>
                  <a:txBody>
                    <a:bodyPr/>
                    <a:lstStyle/>
                    <a:p>
                      <a:pPr algn="ctr">
                        <a:lnSpc>
                          <a:spcPct val="100000"/>
                        </a:lnSpc>
                        <a:spcBef>
                          <a:spcPts val="365"/>
                        </a:spcBef>
                      </a:pPr>
                      <a:r>
                        <a:rPr lang="en-GB" sz="800" b="1" spc="-25" noProof="0" dirty="0">
                          <a:solidFill>
                            <a:srgbClr val="00696C"/>
                          </a:solidFill>
                          <a:latin typeface="Arial"/>
                          <a:cs typeface="Arial"/>
                        </a:rPr>
                        <a:t>43</a:t>
                      </a:r>
                      <a:endParaRPr lang="en-GB" sz="800" noProof="0" dirty="0">
                        <a:solidFill>
                          <a:srgbClr val="00696C"/>
                        </a:solidFill>
                        <a:latin typeface="Arial"/>
                        <a:cs typeface="Arial"/>
                      </a:endParaRPr>
                    </a:p>
                  </a:txBody>
                  <a:tcPr marL="0" marR="0" marT="46355" marB="0">
                    <a:lnL w="3175">
                      <a:solidFill>
                        <a:srgbClr val="515151"/>
                      </a:solidFill>
                      <a:prstDash val="solid"/>
                    </a:lnL>
                    <a:lnR w="3175">
                      <a:solidFill>
                        <a:srgbClr val="515151"/>
                      </a:solidFill>
                      <a:prstDash val="solid"/>
                    </a:lnR>
                    <a:lnT w="3175">
                      <a:solidFill>
                        <a:srgbClr val="515151"/>
                      </a:solidFill>
                      <a:prstDash val="solid"/>
                    </a:lnT>
                    <a:lnB w="3175">
                      <a:solidFill>
                        <a:srgbClr val="515151"/>
                      </a:solidFill>
                      <a:prstDash val="solid"/>
                    </a:lnB>
                  </a:tcPr>
                </a:tc>
                <a:extLst>
                  <a:ext uri="{0D108BD9-81ED-4DB2-BD59-A6C34878D82A}">
                    <a16:rowId xmlns:a16="http://schemas.microsoft.com/office/drawing/2014/main" val="10002"/>
                  </a:ext>
                </a:extLst>
              </a:tr>
              <a:tr h="298450">
                <a:tc>
                  <a:txBody>
                    <a:bodyPr/>
                    <a:lstStyle/>
                    <a:p>
                      <a:pPr marL="41910" marR="156210">
                        <a:lnSpc>
                          <a:spcPts val="900"/>
                        </a:lnSpc>
                        <a:spcBef>
                          <a:spcPts val="305"/>
                        </a:spcBef>
                      </a:pPr>
                      <a:r>
                        <a:rPr lang="en-GB" sz="800" spc="-10" noProof="0" dirty="0">
                          <a:solidFill>
                            <a:srgbClr val="333333"/>
                          </a:solidFill>
                          <a:latin typeface="Arial"/>
                          <a:cs typeface="Arial"/>
                        </a:rPr>
                        <a:t>Increased</a:t>
                      </a:r>
                      <a:r>
                        <a:rPr lang="en-GB" sz="800" spc="-20" noProof="0" dirty="0">
                          <a:solidFill>
                            <a:srgbClr val="333333"/>
                          </a:solidFill>
                          <a:latin typeface="Arial"/>
                          <a:cs typeface="Arial"/>
                        </a:rPr>
                        <a:t> </a:t>
                      </a:r>
                      <a:r>
                        <a:rPr lang="en-GB" sz="800" noProof="0" dirty="0">
                          <a:solidFill>
                            <a:srgbClr val="333333"/>
                          </a:solidFill>
                          <a:latin typeface="Arial"/>
                          <a:cs typeface="Arial"/>
                        </a:rPr>
                        <a:t>risk</a:t>
                      </a:r>
                      <a:r>
                        <a:rPr lang="en-GB" sz="800" spc="-20" noProof="0" dirty="0">
                          <a:solidFill>
                            <a:srgbClr val="333333"/>
                          </a:solidFill>
                          <a:latin typeface="Arial"/>
                          <a:cs typeface="Arial"/>
                        </a:rPr>
                        <a:t> </a:t>
                      </a:r>
                      <a:r>
                        <a:rPr lang="en-GB" sz="800" noProof="0" dirty="0">
                          <a:solidFill>
                            <a:srgbClr val="333333"/>
                          </a:solidFill>
                          <a:latin typeface="Arial"/>
                          <a:cs typeface="Arial"/>
                        </a:rPr>
                        <a:t>of</a:t>
                      </a:r>
                      <a:r>
                        <a:rPr lang="en-GB" sz="800" spc="-20" noProof="0" dirty="0">
                          <a:solidFill>
                            <a:srgbClr val="333333"/>
                          </a:solidFill>
                          <a:latin typeface="Arial"/>
                          <a:cs typeface="Arial"/>
                        </a:rPr>
                        <a:t> </a:t>
                      </a:r>
                      <a:r>
                        <a:rPr lang="en-GB" sz="800" spc="-10" noProof="0" dirty="0">
                          <a:solidFill>
                            <a:srgbClr val="333333"/>
                          </a:solidFill>
                          <a:latin typeface="Arial"/>
                          <a:cs typeface="Arial"/>
                        </a:rPr>
                        <a:t>slips, trips</a:t>
                      </a:r>
                      <a:r>
                        <a:rPr lang="en-GB" sz="800" spc="-25" noProof="0" dirty="0">
                          <a:solidFill>
                            <a:srgbClr val="333333"/>
                          </a:solidFill>
                          <a:latin typeface="Arial"/>
                          <a:cs typeface="Arial"/>
                        </a:rPr>
                        <a:t> </a:t>
                      </a:r>
                      <a:r>
                        <a:rPr lang="en-GB" sz="800" noProof="0" dirty="0">
                          <a:solidFill>
                            <a:srgbClr val="333333"/>
                          </a:solidFill>
                          <a:latin typeface="Arial"/>
                          <a:cs typeface="Arial"/>
                        </a:rPr>
                        <a:t>and</a:t>
                      </a:r>
                      <a:r>
                        <a:rPr lang="en-GB" sz="800" spc="-25" noProof="0" dirty="0">
                          <a:solidFill>
                            <a:srgbClr val="333333"/>
                          </a:solidFill>
                          <a:latin typeface="Arial"/>
                          <a:cs typeface="Arial"/>
                        </a:rPr>
                        <a:t> </a:t>
                      </a:r>
                      <a:r>
                        <a:rPr lang="en-GB" sz="800" spc="-10" noProof="0" dirty="0">
                          <a:solidFill>
                            <a:srgbClr val="333333"/>
                          </a:solidFill>
                          <a:latin typeface="Arial"/>
                          <a:cs typeface="Arial"/>
                        </a:rPr>
                        <a:t>falls</a:t>
                      </a:r>
                      <a:endParaRPr lang="en-GB" sz="800" noProof="0" dirty="0">
                        <a:latin typeface="Arial"/>
                        <a:cs typeface="Arial"/>
                      </a:endParaRPr>
                    </a:p>
                  </a:txBody>
                  <a:tcPr marL="0" marR="0" marT="38735" marB="0">
                    <a:lnL w="3175">
                      <a:solidFill>
                        <a:srgbClr val="515151"/>
                      </a:solidFill>
                      <a:prstDash val="solid"/>
                    </a:lnL>
                    <a:lnR w="3175">
                      <a:solidFill>
                        <a:srgbClr val="515151"/>
                      </a:solidFill>
                      <a:prstDash val="solid"/>
                    </a:lnR>
                    <a:lnT w="3175">
                      <a:solidFill>
                        <a:srgbClr val="515151"/>
                      </a:solidFill>
                      <a:prstDash val="solid"/>
                    </a:lnT>
                    <a:lnB w="3175">
                      <a:solidFill>
                        <a:srgbClr val="515151"/>
                      </a:solidFill>
                      <a:prstDash val="solid"/>
                    </a:lnB>
                  </a:tcPr>
                </a:tc>
                <a:tc>
                  <a:txBody>
                    <a:bodyPr/>
                    <a:lstStyle/>
                    <a:p>
                      <a:pPr algn="ctr">
                        <a:lnSpc>
                          <a:spcPct val="100000"/>
                        </a:lnSpc>
                        <a:spcBef>
                          <a:spcPts val="675"/>
                        </a:spcBef>
                      </a:pPr>
                      <a:r>
                        <a:rPr lang="en-GB" sz="800" spc="-25" noProof="0" dirty="0">
                          <a:solidFill>
                            <a:srgbClr val="333333"/>
                          </a:solidFill>
                          <a:latin typeface="Arial"/>
                          <a:cs typeface="Arial"/>
                        </a:rPr>
                        <a:t>34</a:t>
                      </a:r>
                      <a:endParaRPr lang="en-GB" sz="800" noProof="0" dirty="0">
                        <a:latin typeface="Arial"/>
                        <a:cs typeface="Arial"/>
                      </a:endParaRPr>
                    </a:p>
                  </a:txBody>
                  <a:tcPr marL="0" marR="0" marT="85725" marB="0">
                    <a:lnL w="3175">
                      <a:solidFill>
                        <a:srgbClr val="515151"/>
                      </a:solidFill>
                      <a:prstDash val="solid"/>
                    </a:lnL>
                    <a:lnR w="3175">
                      <a:solidFill>
                        <a:srgbClr val="515151"/>
                      </a:solidFill>
                      <a:prstDash val="solid"/>
                    </a:lnR>
                    <a:lnT w="3175">
                      <a:solidFill>
                        <a:srgbClr val="515151"/>
                      </a:solidFill>
                      <a:prstDash val="solid"/>
                    </a:lnT>
                    <a:lnB w="3175">
                      <a:solidFill>
                        <a:srgbClr val="515151"/>
                      </a:solidFill>
                      <a:prstDash val="solid"/>
                    </a:lnB>
                  </a:tcPr>
                </a:tc>
                <a:tc>
                  <a:txBody>
                    <a:bodyPr/>
                    <a:lstStyle/>
                    <a:p>
                      <a:pPr algn="ctr">
                        <a:lnSpc>
                          <a:spcPct val="100000"/>
                        </a:lnSpc>
                        <a:spcBef>
                          <a:spcPts val="675"/>
                        </a:spcBef>
                      </a:pPr>
                      <a:r>
                        <a:rPr lang="en-GB" sz="800" spc="-25" noProof="0" dirty="0">
                          <a:solidFill>
                            <a:srgbClr val="333333"/>
                          </a:solidFill>
                          <a:latin typeface="Arial"/>
                          <a:cs typeface="Arial"/>
                        </a:rPr>
                        <a:t>34</a:t>
                      </a:r>
                      <a:endParaRPr lang="en-GB" sz="800" noProof="0" dirty="0">
                        <a:latin typeface="Arial"/>
                        <a:cs typeface="Arial"/>
                      </a:endParaRPr>
                    </a:p>
                  </a:txBody>
                  <a:tcPr marL="0" marR="0" marT="85725" marB="0">
                    <a:lnL w="3175">
                      <a:solidFill>
                        <a:srgbClr val="515151"/>
                      </a:solidFill>
                      <a:prstDash val="solid"/>
                    </a:lnL>
                    <a:lnR w="3175">
                      <a:solidFill>
                        <a:srgbClr val="515151"/>
                      </a:solidFill>
                      <a:prstDash val="solid"/>
                    </a:lnR>
                    <a:lnT w="3175">
                      <a:solidFill>
                        <a:srgbClr val="515151"/>
                      </a:solidFill>
                      <a:prstDash val="solid"/>
                    </a:lnT>
                    <a:lnB w="3175">
                      <a:solidFill>
                        <a:srgbClr val="515151"/>
                      </a:solidFill>
                      <a:prstDash val="solid"/>
                    </a:lnB>
                  </a:tcPr>
                </a:tc>
                <a:tc>
                  <a:txBody>
                    <a:bodyPr/>
                    <a:lstStyle/>
                    <a:p>
                      <a:pPr algn="ctr">
                        <a:lnSpc>
                          <a:spcPct val="100000"/>
                        </a:lnSpc>
                        <a:spcBef>
                          <a:spcPts val="675"/>
                        </a:spcBef>
                      </a:pPr>
                      <a:r>
                        <a:rPr lang="en-GB" sz="800" spc="-25" noProof="0" dirty="0">
                          <a:solidFill>
                            <a:srgbClr val="333333"/>
                          </a:solidFill>
                          <a:latin typeface="Arial"/>
                          <a:cs typeface="Arial"/>
                        </a:rPr>
                        <a:t>37</a:t>
                      </a:r>
                      <a:endParaRPr lang="en-GB" sz="800" noProof="0" dirty="0">
                        <a:latin typeface="Arial"/>
                        <a:cs typeface="Arial"/>
                      </a:endParaRPr>
                    </a:p>
                  </a:txBody>
                  <a:tcPr marL="0" marR="0" marT="85725" marB="0">
                    <a:lnL w="3175">
                      <a:solidFill>
                        <a:srgbClr val="515151"/>
                      </a:solidFill>
                      <a:prstDash val="solid"/>
                    </a:lnL>
                    <a:lnR w="3175">
                      <a:solidFill>
                        <a:srgbClr val="515151"/>
                      </a:solidFill>
                      <a:prstDash val="solid"/>
                    </a:lnR>
                    <a:lnT w="3175">
                      <a:solidFill>
                        <a:srgbClr val="515151"/>
                      </a:solidFill>
                      <a:prstDash val="solid"/>
                    </a:lnT>
                    <a:lnB w="3175">
                      <a:solidFill>
                        <a:srgbClr val="515151"/>
                      </a:solidFill>
                      <a:prstDash val="solid"/>
                    </a:lnB>
                  </a:tcPr>
                </a:tc>
                <a:extLst>
                  <a:ext uri="{0D108BD9-81ED-4DB2-BD59-A6C34878D82A}">
                    <a16:rowId xmlns:a16="http://schemas.microsoft.com/office/drawing/2014/main" val="10003"/>
                  </a:ext>
                </a:extLst>
              </a:tr>
              <a:tr h="218440">
                <a:tc>
                  <a:txBody>
                    <a:bodyPr/>
                    <a:lstStyle/>
                    <a:p>
                      <a:pPr marL="41910">
                        <a:lnSpc>
                          <a:spcPct val="100000"/>
                        </a:lnSpc>
                        <a:spcBef>
                          <a:spcPts val="365"/>
                        </a:spcBef>
                      </a:pPr>
                      <a:r>
                        <a:rPr lang="en-GB" sz="800" noProof="0" dirty="0">
                          <a:solidFill>
                            <a:srgbClr val="333333"/>
                          </a:solidFill>
                          <a:latin typeface="Arial"/>
                          <a:cs typeface="Arial"/>
                        </a:rPr>
                        <a:t>Heat,</a:t>
                      </a:r>
                      <a:r>
                        <a:rPr lang="en-GB" sz="800" spc="-40" noProof="0" dirty="0">
                          <a:solidFill>
                            <a:srgbClr val="333333"/>
                          </a:solidFill>
                          <a:latin typeface="Arial"/>
                          <a:cs typeface="Arial"/>
                        </a:rPr>
                        <a:t> </a:t>
                      </a:r>
                      <a:r>
                        <a:rPr lang="en-GB" sz="800" noProof="0" dirty="0">
                          <a:solidFill>
                            <a:srgbClr val="333333"/>
                          </a:solidFill>
                          <a:latin typeface="Arial"/>
                          <a:cs typeface="Arial"/>
                        </a:rPr>
                        <a:t>cold</a:t>
                      </a:r>
                      <a:r>
                        <a:rPr lang="en-GB" sz="800" spc="-35" noProof="0" dirty="0">
                          <a:solidFill>
                            <a:srgbClr val="333333"/>
                          </a:solidFill>
                          <a:latin typeface="Arial"/>
                          <a:cs typeface="Arial"/>
                        </a:rPr>
                        <a:t> </a:t>
                      </a:r>
                      <a:r>
                        <a:rPr lang="en-GB" sz="800" noProof="0" dirty="0">
                          <a:solidFill>
                            <a:srgbClr val="333333"/>
                          </a:solidFill>
                          <a:latin typeface="Arial"/>
                          <a:cs typeface="Arial"/>
                        </a:rPr>
                        <a:t>or</a:t>
                      </a:r>
                      <a:r>
                        <a:rPr lang="en-GB" sz="800" spc="-40" noProof="0" dirty="0">
                          <a:solidFill>
                            <a:srgbClr val="333333"/>
                          </a:solidFill>
                          <a:latin typeface="Arial"/>
                          <a:cs typeface="Arial"/>
                        </a:rPr>
                        <a:t> </a:t>
                      </a:r>
                      <a:r>
                        <a:rPr lang="en-GB" sz="800" spc="-10" noProof="0" dirty="0">
                          <a:solidFill>
                            <a:srgbClr val="333333"/>
                          </a:solidFill>
                          <a:latin typeface="Arial"/>
                          <a:cs typeface="Arial"/>
                        </a:rPr>
                        <a:t>draught</a:t>
                      </a:r>
                      <a:endParaRPr lang="en-GB" sz="800" noProof="0" dirty="0">
                        <a:latin typeface="Arial"/>
                        <a:cs typeface="Arial"/>
                      </a:endParaRPr>
                    </a:p>
                  </a:txBody>
                  <a:tcPr marL="0" marR="0" marT="46355" marB="0">
                    <a:lnL w="3175">
                      <a:solidFill>
                        <a:srgbClr val="515151"/>
                      </a:solidFill>
                      <a:prstDash val="solid"/>
                    </a:lnL>
                    <a:lnR w="3175">
                      <a:solidFill>
                        <a:srgbClr val="515151"/>
                      </a:solidFill>
                      <a:prstDash val="solid"/>
                    </a:lnR>
                    <a:lnT w="3175">
                      <a:solidFill>
                        <a:srgbClr val="515151"/>
                      </a:solidFill>
                      <a:prstDash val="solid"/>
                    </a:lnT>
                    <a:lnB w="3175">
                      <a:solidFill>
                        <a:srgbClr val="515151"/>
                      </a:solidFill>
                      <a:prstDash val="solid"/>
                    </a:lnB>
                  </a:tcPr>
                </a:tc>
                <a:tc>
                  <a:txBody>
                    <a:bodyPr/>
                    <a:lstStyle/>
                    <a:p>
                      <a:pPr algn="ctr">
                        <a:lnSpc>
                          <a:spcPct val="100000"/>
                        </a:lnSpc>
                        <a:spcBef>
                          <a:spcPts val="365"/>
                        </a:spcBef>
                      </a:pPr>
                      <a:r>
                        <a:rPr lang="en-GB" sz="800" spc="-25" noProof="0" dirty="0">
                          <a:solidFill>
                            <a:srgbClr val="333333"/>
                          </a:solidFill>
                          <a:latin typeface="Arial"/>
                          <a:cs typeface="Arial"/>
                        </a:rPr>
                        <a:t>36</a:t>
                      </a:r>
                      <a:endParaRPr lang="en-GB" sz="800" noProof="0" dirty="0">
                        <a:latin typeface="Arial"/>
                        <a:cs typeface="Arial"/>
                      </a:endParaRPr>
                    </a:p>
                  </a:txBody>
                  <a:tcPr marL="0" marR="0" marT="46355" marB="0">
                    <a:lnL w="3175">
                      <a:solidFill>
                        <a:srgbClr val="515151"/>
                      </a:solidFill>
                      <a:prstDash val="solid"/>
                    </a:lnL>
                    <a:lnR w="3175">
                      <a:solidFill>
                        <a:srgbClr val="515151"/>
                      </a:solidFill>
                      <a:prstDash val="solid"/>
                    </a:lnR>
                    <a:lnT w="3175">
                      <a:solidFill>
                        <a:srgbClr val="515151"/>
                      </a:solidFill>
                      <a:prstDash val="solid"/>
                    </a:lnT>
                    <a:lnB w="3175">
                      <a:solidFill>
                        <a:srgbClr val="515151"/>
                      </a:solidFill>
                      <a:prstDash val="solid"/>
                    </a:lnB>
                  </a:tcPr>
                </a:tc>
                <a:tc>
                  <a:txBody>
                    <a:bodyPr/>
                    <a:lstStyle/>
                    <a:p>
                      <a:pPr algn="ctr">
                        <a:lnSpc>
                          <a:spcPct val="100000"/>
                        </a:lnSpc>
                        <a:spcBef>
                          <a:spcPts val="365"/>
                        </a:spcBef>
                      </a:pPr>
                      <a:r>
                        <a:rPr lang="en-GB" sz="800" spc="-25" noProof="0" dirty="0">
                          <a:solidFill>
                            <a:srgbClr val="333333"/>
                          </a:solidFill>
                          <a:latin typeface="Arial"/>
                          <a:cs typeface="Arial"/>
                        </a:rPr>
                        <a:t>37</a:t>
                      </a:r>
                      <a:endParaRPr lang="en-GB" sz="800" noProof="0" dirty="0">
                        <a:latin typeface="Arial"/>
                        <a:cs typeface="Arial"/>
                      </a:endParaRPr>
                    </a:p>
                  </a:txBody>
                  <a:tcPr marL="0" marR="0" marT="46355" marB="0">
                    <a:lnL w="3175">
                      <a:solidFill>
                        <a:srgbClr val="515151"/>
                      </a:solidFill>
                      <a:prstDash val="solid"/>
                    </a:lnL>
                    <a:lnR w="3175">
                      <a:solidFill>
                        <a:srgbClr val="515151"/>
                      </a:solidFill>
                      <a:prstDash val="solid"/>
                    </a:lnR>
                    <a:lnT w="3175">
                      <a:solidFill>
                        <a:srgbClr val="515151"/>
                      </a:solidFill>
                      <a:prstDash val="solid"/>
                    </a:lnT>
                    <a:lnB w="3175">
                      <a:solidFill>
                        <a:srgbClr val="515151"/>
                      </a:solidFill>
                      <a:prstDash val="solid"/>
                    </a:lnB>
                  </a:tcPr>
                </a:tc>
                <a:tc>
                  <a:txBody>
                    <a:bodyPr/>
                    <a:lstStyle/>
                    <a:p>
                      <a:pPr algn="ctr">
                        <a:lnSpc>
                          <a:spcPct val="100000"/>
                        </a:lnSpc>
                        <a:spcBef>
                          <a:spcPts val="365"/>
                        </a:spcBef>
                      </a:pPr>
                      <a:r>
                        <a:rPr lang="en-GB" sz="800" spc="-25" noProof="0" dirty="0">
                          <a:solidFill>
                            <a:srgbClr val="333333"/>
                          </a:solidFill>
                          <a:latin typeface="Arial"/>
                          <a:cs typeface="Arial"/>
                        </a:rPr>
                        <a:t>37</a:t>
                      </a:r>
                      <a:endParaRPr lang="en-GB" sz="800" noProof="0" dirty="0">
                        <a:latin typeface="Arial"/>
                        <a:cs typeface="Arial"/>
                      </a:endParaRPr>
                    </a:p>
                  </a:txBody>
                  <a:tcPr marL="0" marR="0" marT="46355" marB="0">
                    <a:lnL w="3175">
                      <a:solidFill>
                        <a:srgbClr val="515151"/>
                      </a:solidFill>
                      <a:prstDash val="solid"/>
                    </a:lnL>
                    <a:lnR w="3175">
                      <a:solidFill>
                        <a:srgbClr val="515151"/>
                      </a:solidFill>
                      <a:prstDash val="solid"/>
                    </a:lnR>
                    <a:lnT w="3175">
                      <a:solidFill>
                        <a:srgbClr val="515151"/>
                      </a:solidFill>
                      <a:prstDash val="solid"/>
                    </a:lnT>
                    <a:lnB w="3175">
                      <a:solidFill>
                        <a:srgbClr val="515151"/>
                      </a:solidFill>
                      <a:prstDash val="solid"/>
                    </a:lnB>
                  </a:tcPr>
                </a:tc>
                <a:extLst>
                  <a:ext uri="{0D108BD9-81ED-4DB2-BD59-A6C34878D82A}">
                    <a16:rowId xmlns:a16="http://schemas.microsoft.com/office/drawing/2014/main" val="10004"/>
                  </a:ext>
                </a:extLst>
              </a:tr>
              <a:tr h="298450">
                <a:tc>
                  <a:txBody>
                    <a:bodyPr/>
                    <a:lstStyle/>
                    <a:p>
                      <a:pPr marL="41275" marR="164465">
                        <a:lnSpc>
                          <a:spcPts val="900"/>
                        </a:lnSpc>
                        <a:spcBef>
                          <a:spcPts val="309"/>
                        </a:spcBef>
                      </a:pPr>
                      <a:r>
                        <a:rPr lang="en-GB" sz="800" spc="-10" noProof="0" dirty="0">
                          <a:solidFill>
                            <a:srgbClr val="333333"/>
                          </a:solidFill>
                          <a:latin typeface="Arial"/>
                          <a:cs typeface="Arial"/>
                        </a:rPr>
                        <a:t>Chemical</a:t>
                      </a:r>
                      <a:r>
                        <a:rPr lang="en-GB" sz="800" spc="-5" noProof="0" dirty="0">
                          <a:solidFill>
                            <a:srgbClr val="333333"/>
                          </a:solidFill>
                          <a:latin typeface="Arial"/>
                          <a:cs typeface="Arial"/>
                        </a:rPr>
                        <a:t> </a:t>
                      </a:r>
                      <a:r>
                        <a:rPr lang="en-GB" sz="800" noProof="0" dirty="0">
                          <a:solidFill>
                            <a:srgbClr val="333333"/>
                          </a:solidFill>
                          <a:latin typeface="Arial"/>
                          <a:cs typeface="Arial"/>
                        </a:rPr>
                        <a:t>or</a:t>
                      </a:r>
                      <a:r>
                        <a:rPr lang="en-GB" sz="800" spc="-5" noProof="0" dirty="0">
                          <a:solidFill>
                            <a:srgbClr val="333333"/>
                          </a:solidFill>
                          <a:latin typeface="Arial"/>
                          <a:cs typeface="Arial"/>
                        </a:rPr>
                        <a:t> </a:t>
                      </a:r>
                      <a:r>
                        <a:rPr lang="en-GB" sz="800" spc="-10" noProof="0" dirty="0">
                          <a:solidFill>
                            <a:srgbClr val="333333"/>
                          </a:solidFill>
                          <a:latin typeface="Arial"/>
                          <a:cs typeface="Arial"/>
                        </a:rPr>
                        <a:t>biological substances</a:t>
                      </a:r>
                      <a:endParaRPr lang="en-GB" sz="800" noProof="0" dirty="0">
                        <a:latin typeface="Arial"/>
                        <a:cs typeface="Arial"/>
                      </a:endParaRPr>
                    </a:p>
                  </a:txBody>
                  <a:tcPr marL="0" marR="0" marT="39369" marB="0">
                    <a:lnL w="3175">
                      <a:solidFill>
                        <a:srgbClr val="515151"/>
                      </a:solidFill>
                      <a:prstDash val="solid"/>
                    </a:lnL>
                    <a:lnR w="3175">
                      <a:solidFill>
                        <a:srgbClr val="515151"/>
                      </a:solidFill>
                      <a:prstDash val="solid"/>
                    </a:lnR>
                    <a:lnT w="3175">
                      <a:solidFill>
                        <a:srgbClr val="515151"/>
                      </a:solidFill>
                      <a:prstDash val="solid"/>
                    </a:lnT>
                    <a:lnB w="3175">
                      <a:solidFill>
                        <a:srgbClr val="515151"/>
                      </a:solidFill>
                      <a:prstDash val="solid"/>
                    </a:lnB>
                  </a:tcPr>
                </a:tc>
                <a:tc>
                  <a:txBody>
                    <a:bodyPr/>
                    <a:lstStyle/>
                    <a:p>
                      <a:pPr algn="ctr">
                        <a:lnSpc>
                          <a:spcPct val="100000"/>
                        </a:lnSpc>
                        <a:spcBef>
                          <a:spcPts val="680"/>
                        </a:spcBef>
                      </a:pPr>
                      <a:r>
                        <a:rPr lang="en-GB" sz="800" spc="-25" noProof="0" dirty="0">
                          <a:solidFill>
                            <a:srgbClr val="333333"/>
                          </a:solidFill>
                          <a:latin typeface="Arial"/>
                          <a:cs typeface="Arial"/>
                        </a:rPr>
                        <a:t>36</a:t>
                      </a:r>
                      <a:endParaRPr lang="en-GB" sz="800" noProof="0" dirty="0">
                        <a:latin typeface="Arial"/>
                        <a:cs typeface="Arial"/>
                      </a:endParaRPr>
                    </a:p>
                  </a:txBody>
                  <a:tcPr marL="0" marR="0" marT="86360" marB="0">
                    <a:lnL w="3175">
                      <a:solidFill>
                        <a:srgbClr val="515151"/>
                      </a:solidFill>
                      <a:prstDash val="solid"/>
                    </a:lnL>
                    <a:lnR w="3175">
                      <a:solidFill>
                        <a:srgbClr val="515151"/>
                      </a:solidFill>
                      <a:prstDash val="solid"/>
                    </a:lnR>
                    <a:lnT w="3175">
                      <a:solidFill>
                        <a:srgbClr val="515151"/>
                      </a:solidFill>
                      <a:prstDash val="solid"/>
                    </a:lnT>
                    <a:lnB w="3175">
                      <a:solidFill>
                        <a:srgbClr val="515151"/>
                      </a:solidFill>
                      <a:prstDash val="solid"/>
                    </a:lnB>
                  </a:tcPr>
                </a:tc>
                <a:tc>
                  <a:txBody>
                    <a:bodyPr/>
                    <a:lstStyle/>
                    <a:p>
                      <a:pPr algn="ctr">
                        <a:lnSpc>
                          <a:spcPct val="100000"/>
                        </a:lnSpc>
                        <a:spcBef>
                          <a:spcPts val="680"/>
                        </a:spcBef>
                      </a:pPr>
                      <a:r>
                        <a:rPr lang="en-GB" sz="800" spc="-25" noProof="0" dirty="0">
                          <a:solidFill>
                            <a:srgbClr val="333333"/>
                          </a:solidFill>
                          <a:latin typeface="Arial"/>
                          <a:cs typeface="Arial"/>
                        </a:rPr>
                        <a:t>36</a:t>
                      </a:r>
                      <a:endParaRPr lang="en-GB" sz="800" noProof="0" dirty="0">
                        <a:latin typeface="Arial"/>
                        <a:cs typeface="Arial"/>
                      </a:endParaRPr>
                    </a:p>
                  </a:txBody>
                  <a:tcPr marL="0" marR="0" marT="86360" marB="0">
                    <a:lnL w="3175">
                      <a:solidFill>
                        <a:srgbClr val="515151"/>
                      </a:solidFill>
                      <a:prstDash val="solid"/>
                    </a:lnL>
                    <a:lnR w="3175">
                      <a:solidFill>
                        <a:srgbClr val="515151"/>
                      </a:solidFill>
                      <a:prstDash val="solid"/>
                    </a:lnR>
                    <a:lnT w="3175">
                      <a:solidFill>
                        <a:srgbClr val="515151"/>
                      </a:solidFill>
                      <a:prstDash val="solid"/>
                    </a:lnT>
                    <a:lnB w="3175">
                      <a:solidFill>
                        <a:srgbClr val="515151"/>
                      </a:solidFill>
                      <a:prstDash val="solid"/>
                    </a:lnB>
                  </a:tcPr>
                </a:tc>
                <a:tc>
                  <a:txBody>
                    <a:bodyPr/>
                    <a:lstStyle/>
                    <a:p>
                      <a:pPr algn="ctr">
                        <a:lnSpc>
                          <a:spcPct val="100000"/>
                        </a:lnSpc>
                        <a:spcBef>
                          <a:spcPts val="680"/>
                        </a:spcBef>
                      </a:pPr>
                      <a:r>
                        <a:rPr lang="en-GB" sz="800" spc="-25" noProof="0" dirty="0">
                          <a:solidFill>
                            <a:srgbClr val="333333"/>
                          </a:solidFill>
                          <a:latin typeface="Arial"/>
                          <a:cs typeface="Arial"/>
                        </a:rPr>
                        <a:t>36</a:t>
                      </a:r>
                      <a:endParaRPr lang="en-GB" sz="800" noProof="0" dirty="0">
                        <a:latin typeface="Arial"/>
                        <a:cs typeface="Arial"/>
                      </a:endParaRPr>
                    </a:p>
                  </a:txBody>
                  <a:tcPr marL="0" marR="0" marT="86360" marB="0">
                    <a:lnL w="3175">
                      <a:solidFill>
                        <a:srgbClr val="515151"/>
                      </a:solidFill>
                      <a:prstDash val="solid"/>
                    </a:lnL>
                    <a:lnR w="3175">
                      <a:solidFill>
                        <a:srgbClr val="515151"/>
                      </a:solidFill>
                      <a:prstDash val="solid"/>
                    </a:lnR>
                    <a:lnT w="3175">
                      <a:solidFill>
                        <a:srgbClr val="515151"/>
                      </a:solidFill>
                      <a:prstDash val="solid"/>
                    </a:lnT>
                    <a:lnB w="3175">
                      <a:solidFill>
                        <a:srgbClr val="515151"/>
                      </a:solidFill>
                      <a:prstDash val="solid"/>
                    </a:lnB>
                  </a:tcPr>
                </a:tc>
                <a:extLst>
                  <a:ext uri="{0D108BD9-81ED-4DB2-BD59-A6C34878D82A}">
                    <a16:rowId xmlns:a16="http://schemas.microsoft.com/office/drawing/2014/main" val="10005"/>
                  </a:ext>
                </a:extLst>
              </a:tr>
              <a:tr h="298450">
                <a:tc>
                  <a:txBody>
                    <a:bodyPr/>
                    <a:lstStyle/>
                    <a:p>
                      <a:pPr marL="41275">
                        <a:lnSpc>
                          <a:spcPct val="100000"/>
                        </a:lnSpc>
                        <a:spcBef>
                          <a:spcPts val="680"/>
                        </a:spcBef>
                      </a:pPr>
                      <a:r>
                        <a:rPr lang="en-GB" sz="800" spc="-10" noProof="0" dirty="0">
                          <a:solidFill>
                            <a:srgbClr val="333333"/>
                          </a:solidFill>
                          <a:latin typeface="Arial"/>
                          <a:cs typeface="Arial"/>
                        </a:rPr>
                        <a:t>Tiring</a:t>
                      </a:r>
                      <a:r>
                        <a:rPr lang="en-GB" sz="800" spc="-20" noProof="0" dirty="0">
                          <a:solidFill>
                            <a:srgbClr val="333333"/>
                          </a:solidFill>
                          <a:latin typeface="Arial"/>
                          <a:cs typeface="Arial"/>
                        </a:rPr>
                        <a:t> </a:t>
                      </a:r>
                      <a:r>
                        <a:rPr lang="en-GB" sz="800" noProof="0" dirty="0">
                          <a:solidFill>
                            <a:srgbClr val="333333"/>
                          </a:solidFill>
                          <a:latin typeface="Arial"/>
                          <a:cs typeface="Arial"/>
                        </a:rPr>
                        <a:t>or</a:t>
                      </a:r>
                      <a:r>
                        <a:rPr lang="en-GB" sz="800" spc="-20" noProof="0" dirty="0">
                          <a:solidFill>
                            <a:srgbClr val="333333"/>
                          </a:solidFill>
                          <a:latin typeface="Arial"/>
                          <a:cs typeface="Arial"/>
                        </a:rPr>
                        <a:t> </a:t>
                      </a:r>
                      <a:r>
                        <a:rPr lang="en-GB" sz="800" spc="-10" noProof="0" dirty="0">
                          <a:solidFill>
                            <a:srgbClr val="333333"/>
                          </a:solidFill>
                          <a:latin typeface="Arial"/>
                          <a:cs typeface="Arial"/>
                        </a:rPr>
                        <a:t>painful</a:t>
                      </a:r>
                      <a:r>
                        <a:rPr lang="en-GB" sz="800" spc="-20" noProof="0" dirty="0">
                          <a:solidFill>
                            <a:srgbClr val="333333"/>
                          </a:solidFill>
                          <a:latin typeface="Arial"/>
                          <a:cs typeface="Arial"/>
                        </a:rPr>
                        <a:t> </a:t>
                      </a:r>
                      <a:r>
                        <a:rPr lang="en-GB" sz="800" spc="-10" noProof="0" dirty="0">
                          <a:solidFill>
                            <a:srgbClr val="333333"/>
                          </a:solidFill>
                          <a:latin typeface="Arial"/>
                          <a:cs typeface="Arial"/>
                        </a:rPr>
                        <a:t>positions</a:t>
                      </a:r>
                      <a:endParaRPr lang="en-GB" sz="800" noProof="0" dirty="0">
                        <a:latin typeface="Arial"/>
                        <a:cs typeface="Arial"/>
                      </a:endParaRPr>
                    </a:p>
                  </a:txBody>
                  <a:tcPr marL="0" marR="0" marT="86360" marB="0">
                    <a:lnL w="3175">
                      <a:solidFill>
                        <a:srgbClr val="515151"/>
                      </a:solidFill>
                      <a:prstDash val="solid"/>
                    </a:lnL>
                    <a:lnR w="3175">
                      <a:solidFill>
                        <a:srgbClr val="515151"/>
                      </a:solidFill>
                      <a:prstDash val="solid"/>
                    </a:lnR>
                    <a:lnT w="3175">
                      <a:solidFill>
                        <a:srgbClr val="515151"/>
                      </a:solidFill>
                      <a:prstDash val="solid"/>
                    </a:lnT>
                    <a:lnB w="3175">
                      <a:solidFill>
                        <a:srgbClr val="515151"/>
                      </a:solidFill>
                      <a:prstDash val="solid"/>
                    </a:lnB>
                  </a:tcPr>
                </a:tc>
                <a:tc>
                  <a:txBody>
                    <a:bodyPr/>
                    <a:lstStyle/>
                    <a:p>
                      <a:pPr>
                        <a:lnSpc>
                          <a:spcPct val="100000"/>
                        </a:lnSpc>
                      </a:pPr>
                      <a:endParaRPr lang="en-GB" sz="900" noProof="0" dirty="0">
                        <a:latin typeface="Times New Roman"/>
                        <a:cs typeface="Times New Roman"/>
                      </a:endParaRPr>
                    </a:p>
                  </a:txBody>
                  <a:tcPr marL="0" marR="0" marT="0" marB="0">
                    <a:lnL w="3175">
                      <a:solidFill>
                        <a:srgbClr val="515151"/>
                      </a:solidFill>
                      <a:prstDash val="solid"/>
                    </a:lnL>
                    <a:lnR w="3175">
                      <a:solidFill>
                        <a:srgbClr val="515151"/>
                      </a:solidFill>
                      <a:prstDash val="solid"/>
                    </a:lnR>
                    <a:lnT w="3175">
                      <a:solidFill>
                        <a:srgbClr val="515151"/>
                      </a:solidFill>
                      <a:prstDash val="solid"/>
                    </a:lnT>
                    <a:lnB w="3175">
                      <a:solidFill>
                        <a:srgbClr val="515151"/>
                      </a:solidFill>
                      <a:prstDash val="solid"/>
                    </a:lnB>
                  </a:tcPr>
                </a:tc>
                <a:tc>
                  <a:txBody>
                    <a:bodyPr/>
                    <a:lstStyle/>
                    <a:p>
                      <a:pPr algn="ctr">
                        <a:lnSpc>
                          <a:spcPct val="100000"/>
                        </a:lnSpc>
                        <a:spcBef>
                          <a:spcPts val="680"/>
                        </a:spcBef>
                      </a:pPr>
                      <a:r>
                        <a:rPr lang="en-GB" sz="800" spc="-25" noProof="0" dirty="0">
                          <a:solidFill>
                            <a:srgbClr val="333333"/>
                          </a:solidFill>
                          <a:latin typeface="Arial"/>
                          <a:cs typeface="Arial"/>
                        </a:rPr>
                        <a:t>32</a:t>
                      </a:r>
                      <a:endParaRPr lang="en-GB" sz="800" noProof="0" dirty="0">
                        <a:latin typeface="Arial"/>
                        <a:cs typeface="Arial"/>
                      </a:endParaRPr>
                    </a:p>
                  </a:txBody>
                  <a:tcPr marL="0" marR="0" marT="86360" marB="0">
                    <a:lnL w="3175">
                      <a:solidFill>
                        <a:srgbClr val="515151"/>
                      </a:solidFill>
                      <a:prstDash val="solid"/>
                    </a:lnL>
                    <a:lnR w="3175">
                      <a:solidFill>
                        <a:srgbClr val="515151"/>
                      </a:solidFill>
                      <a:prstDash val="solid"/>
                    </a:lnR>
                    <a:lnT w="3175">
                      <a:solidFill>
                        <a:srgbClr val="515151"/>
                      </a:solidFill>
                      <a:prstDash val="solid"/>
                    </a:lnT>
                    <a:lnB w="3175">
                      <a:solidFill>
                        <a:srgbClr val="515151"/>
                      </a:solidFill>
                      <a:prstDash val="solid"/>
                    </a:lnB>
                  </a:tcPr>
                </a:tc>
                <a:tc>
                  <a:txBody>
                    <a:bodyPr/>
                    <a:lstStyle/>
                    <a:p>
                      <a:pPr algn="ctr">
                        <a:lnSpc>
                          <a:spcPct val="100000"/>
                        </a:lnSpc>
                        <a:spcBef>
                          <a:spcPts val="680"/>
                        </a:spcBef>
                      </a:pPr>
                      <a:r>
                        <a:rPr lang="en-GB" sz="800" spc="-25" noProof="0" dirty="0">
                          <a:solidFill>
                            <a:srgbClr val="333333"/>
                          </a:solidFill>
                          <a:latin typeface="Arial"/>
                          <a:cs typeface="Arial"/>
                        </a:rPr>
                        <a:t>33</a:t>
                      </a:r>
                      <a:endParaRPr lang="en-GB" sz="800" noProof="0" dirty="0">
                        <a:latin typeface="Arial"/>
                        <a:cs typeface="Arial"/>
                      </a:endParaRPr>
                    </a:p>
                  </a:txBody>
                  <a:tcPr marL="0" marR="0" marT="86360" marB="0">
                    <a:lnL w="3175">
                      <a:solidFill>
                        <a:srgbClr val="515151"/>
                      </a:solidFill>
                      <a:prstDash val="solid"/>
                    </a:lnL>
                    <a:lnR w="3175">
                      <a:solidFill>
                        <a:srgbClr val="515151"/>
                      </a:solidFill>
                      <a:prstDash val="solid"/>
                    </a:lnR>
                    <a:lnT w="3175">
                      <a:solidFill>
                        <a:srgbClr val="515151"/>
                      </a:solidFill>
                      <a:prstDash val="solid"/>
                    </a:lnT>
                    <a:lnB w="3175">
                      <a:solidFill>
                        <a:srgbClr val="515151"/>
                      </a:solidFill>
                      <a:prstDash val="solid"/>
                    </a:lnB>
                  </a:tcPr>
                </a:tc>
                <a:extLst>
                  <a:ext uri="{0D108BD9-81ED-4DB2-BD59-A6C34878D82A}">
                    <a16:rowId xmlns:a16="http://schemas.microsoft.com/office/drawing/2014/main" val="10006"/>
                  </a:ext>
                </a:extLst>
              </a:tr>
              <a:tr h="218440">
                <a:tc>
                  <a:txBody>
                    <a:bodyPr/>
                    <a:lstStyle/>
                    <a:p>
                      <a:pPr marL="41275">
                        <a:lnSpc>
                          <a:spcPct val="100000"/>
                        </a:lnSpc>
                        <a:spcBef>
                          <a:spcPts val="365"/>
                        </a:spcBef>
                      </a:pPr>
                      <a:r>
                        <a:rPr lang="en-GB" sz="800" noProof="0" dirty="0">
                          <a:solidFill>
                            <a:srgbClr val="333333"/>
                          </a:solidFill>
                          <a:latin typeface="Arial"/>
                          <a:cs typeface="Arial"/>
                        </a:rPr>
                        <a:t>Loud</a:t>
                      </a:r>
                      <a:r>
                        <a:rPr lang="en-GB" sz="800" spc="-50" noProof="0" dirty="0">
                          <a:solidFill>
                            <a:srgbClr val="333333"/>
                          </a:solidFill>
                          <a:latin typeface="Arial"/>
                          <a:cs typeface="Arial"/>
                        </a:rPr>
                        <a:t> </a:t>
                      </a:r>
                      <a:r>
                        <a:rPr lang="en-GB" sz="800" spc="-10" noProof="0" dirty="0">
                          <a:solidFill>
                            <a:srgbClr val="333333"/>
                          </a:solidFill>
                          <a:latin typeface="Arial"/>
                          <a:cs typeface="Arial"/>
                        </a:rPr>
                        <a:t>noise</a:t>
                      </a:r>
                      <a:endParaRPr lang="en-GB" sz="800" noProof="0" dirty="0">
                        <a:latin typeface="Arial"/>
                        <a:cs typeface="Arial"/>
                      </a:endParaRPr>
                    </a:p>
                  </a:txBody>
                  <a:tcPr marL="0" marR="0" marT="46355" marB="0">
                    <a:lnL w="3175">
                      <a:solidFill>
                        <a:srgbClr val="515151"/>
                      </a:solidFill>
                      <a:prstDash val="solid"/>
                    </a:lnL>
                    <a:lnR w="3175">
                      <a:solidFill>
                        <a:srgbClr val="515151"/>
                      </a:solidFill>
                      <a:prstDash val="solid"/>
                    </a:lnR>
                    <a:lnT w="3175">
                      <a:solidFill>
                        <a:srgbClr val="515151"/>
                      </a:solidFill>
                      <a:prstDash val="solid"/>
                    </a:lnT>
                    <a:lnB w="3175">
                      <a:solidFill>
                        <a:srgbClr val="515151"/>
                      </a:solidFill>
                      <a:prstDash val="solid"/>
                    </a:lnB>
                  </a:tcPr>
                </a:tc>
                <a:tc>
                  <a:txBody>
                    <a:bodyPr/>
                    <a:lstStyle/>
                    <a:p>
                      <a:pPr algn="ctr">
                        <a:lnSpc>
                          <a:spcPct val="100000"/>
                        </a:lnSpc>
                        <a:spcBef>
                          <a:spcPts val="365"/>
                        </a:spcBef>
                      </a:pPr>
                      <a:r>
                        <a:rPr lang="en-GB" sz="800" spc="-25" noProof="0" dirty="0">
                          <a:solidFill>
                            <a:srgbClr val="333333"/>
                          </a:solidFill>
                          <a:latin typeface="Arial"/>
                          <a:cs typeface="Arial"/>
                        </a:rPr>
                        <a:t>30</a:t>
                      </a:r>
                      <a:endParaRPr lang="en-GB" sz="800" noProof="0" dirty="0">
                        <a:latin typeface="Arial"/>
                        <a:cs typeface="Arial"/>
                      </a:endParaRPr>
                    </a:p>
                  </a:txBody>
                  <a:tcPr marL="0" marR="0" marT="46355" marB="0">
                    <a:lnL w="3175">
                      <a:solidFill>
                        <a:srgbClr val="515151"/>
                      </a:solidFill>
                      <a:prstDash val="solid"/>
                    </a:lnL>
                    <a:lnR w="3175">
                      <a:solidFill>
                        <a:srgbClr val="515151"/>
                      </a:solidFill>
                      <a:prstDash val="solid"/>
                    </a:lnR>
                    <a:lnT w="3175">
                      <a:solidFill>
                        <a:srgbClr val="515151"/>
                      </a:solidFill>
                      <a:prstDash val="solid"/>
                    </a:lnT>
                    <a:lnB w="3175">
                      <a:solidFill>
                        <a:srgbClr val="515151"/>
                      </a:solidFill>
                      <a:prstDash val="solid"/>
                    </a:lnB>
                  </a:tcPr>
                </a:tc>
                <a:tc>
                  <a:txBody>
                    <a:bodyPr/>
                    <a:lstStyle/>
                    <a:p>
                      <a:pPr algn="ctr">
                        <a:lnSpc>
                          <a:spcPct val="100000"/>
                        </a:lnSpc>
                        <a:spcBef>
                          <a:spcPts val="365"/>
                        </a:spcBef>
                      </a:pPr>
                      <a:r>
                        <a:rPr lang="en-GB" sz="800" spc="-25" noProof="0" dirty="0">
                          <a:solidFill>
                            <a:srgbClr val="333333"/>
                          </a:solidFill>
                          <a:latin typeface="Arial"/>
                          <a:cs typeface="Arial"/>
                        </a:rPr>
                        <a:t>30</a:t>
                      </a:r>
                      <a:endParaRPr lang="en-GB" sz="800" noProof="0" dirty="0">
                        <a:latin typeface="Arial"/>
                        <a:cs typeface="Arial"/>
                      </a:endParaRPr>
                    </a:p>
                  </a:txBody>
                  <a:tcPr marL="0" marR="0" marT="46355" marB="0">
                    <a:lnL w="3175">
                      <a:solidFill>
                        <a:srgbClr val="515151"/>
                      </a:solidFill>
                      <a:prstDash val="solid"/>
                    </a:lnL>
                    <a:lnR w="3175">
                      <a:solidFill>
                        <a:srgbClr val="515151"/>
                      </a:solidFill>
                      <a:prstDash val="solid"/>
                    </a:lnR>
                    <a:lnT w="3175">
                      <a:solidFill>
                        <a:srgbClr val="515151"/>
                      </a:solidFill>
                      <a:prstDash val="solid"/>
                    </a:lnT>
                    <a:lnB w="3175">
                      <a:solidFill>
                        <a:srgbClr val="515151"/>
                      </a:solidFill>
                      <a:prstDash val="solid"/>
                    </a:lnB>
                  </a:tcPr>
                </a:tc>
                <a:tc>
                  <a:txBody>
                    <a:bodyPr/>
                    <a:lstStyle/>
                    <a:p>
                      <a:pPr algn="ctr">
                        <a:lnSpc>
                          <a:spcPct val="100000"/>
                        </a:lnSpc>
                        <a:spcBef>
                          <a:spcPts val="365"/>
                        </a:spcBef>
                      </a:pPr>
                      <a:r>
                        <a:rPr lang="en-GB" sz="800" spc="-25" noProof="0" dirty="0">
                          <a:solidFill>
                            <a:srgbClr val="333333"/>
                          </a:solidFill>
                          <a:latin typeface="Arial"/>
                          <a:cs typeface="Arial"/>
                        </a:rPr>
                        <a:t>32</a:t>
                      </a:r>
                      <a:endParaRPr lang="en-GB" sz="800" noProof="0" dirty="0">
                        <a:latin typeface="Arial"/>
                        <a:cs typeface="Arial"/>
                      </a:endParaRPr>
                    </a:p>
                  </a:txBody>
                  <a:tcPr marL="0" marR="0" marT="46355" marB="0">
                    <a:lnL w="3175">
                      <a:solidFill>
                        <a:srgbClr val="515151"/>
                      </a:solidFill>
                      <a:prstDash val="solid"/>
                    </a:lnL>
                    <a:lnR w="3175">
                      <a:solidFill>
                        <a:srgbClr val="515151"/>
                      </a:solidFill>
                      <a:prstDash val="solid"/>
                    </a:lnR>
                    <a:lnT w="3175">
                      <a:solidFill>
                        <a:srgbClr val="515151"/>
                      </a:solidFill>
                      <a:prstDash val="solid"/>
                    </a:lnT>
                    <a:lnB w="3175">
                      <a:solidFill>
                        <a:srgbClr val="515151"/>
                      </a:solidFill>
                      <a:prstDash val="solid"/>
                    </a:lnB>
                  </a:tcPr>
                </a:tc>
                <a:extLst>
                  <a:ext uri="{0D108BD9-81ED-4DB2-BD59-A6C34878D82A}">
                    <a16:rowId xmlns:a16="http://schemas.microsoft.com/office/drawing/2014/main" val="10007"/>
                  </a:ext>
                </a:extLst>
              </a:tr>
              <a:tr h="429895">
                <a:tc>
                  <a:txBody>
                    <a:bodyPr/>
                    <a:lstStyle/>
                    <a:p>
                      <a:pPr marL="41275" marR="121285" algn="just">
                        <a:lnSpc>
                          <a:spcPts val="900"/>
                        </a:lnSpc>
                        <a:spcBef>
                          <a:spcPts val="375"/>
                        </a:spcBef>
                      </a:pPr>
                      <a:r>
                        <a:rPr lang="en-GB" sz="800" b="1" noProof="0" dirty="0">
                          <a:solidFill>
                            <a:srgbClr val="00696C"/>
                          </a:solidFill>
                          <a:latin typeface="Arial"/>
                          <a:cs typeface="Arial"/>
                        </a:rPr>
                        <a:t>Poor</a:t>
                      </a:r>
                      <a:r>
                        <a:rPr lang="en-GB" sz="800" b="1" spc="-35" noProof="0" dirty="0">
                          <a:solidFill>
                            <a:srgbClr val="00696C"/>
                          </a:solidFill>
                          <a:latin typeface="Arial"/>
                          <a:cs typeface="Arial"/>
                        </a:rPr>
                        <a:t> </a:t>
                      </a:r>
                      <a:r>
                        <a:rPr lang="en-GB" sz="800" b="1" spc="-10" noProof="0" dirty="0">
                          <a:solidFill>
                            <a:srgbClr val="00696C"/>
                          </a:solidFill>
                          <a:latin typeface="Arial"/>
                          <a:cs typeface="Arial"/>
                        </a:rPr>
                        <a:t>communication </a:t>
                      </a:r>
                      <a:r>
                        <a:rPr lang="en-GB" sz="800" b="1" noProof="0" dirty="0">
                          <a:solidFill>
                            <a:srgbClr val="00696C"/>
                          </a:solidFill>
                          <a:latin typeface="Arial"/>
                          <a:cs typeface="Arial"/>
                        </a:rPr>
                        <a:t>or </a:t>
                      </a:r>
                      <a:r>
                        <a:rPr lang="en-GB" sz="800" b="1" spc="-10" noProof="0" dirty="0">
                          <a:solidFill>
                            <a:srgbClr val="00696C"/>
                          </a:solidFill>
                          <a:latin typeface="Arial"/>
                          <a:cs typeface="Arial"/>
                        </a:rPr>
                        <a:t>cooperation</a:t>
                      </a:r>
                      <a:r>
                        <a:rPr lang="en-GB" sz="800" b="1" spc="5" noProof="0" dirty="0">
                          <a:solidFill>
                            <a:srgbClr val="00696C"/>
                          </a:solidFill>
                          <a:latin typeface="Arial"/>
                          <a:cs typeface="Arial"/>
                        </a:rPr>
                        <a:t> </a:t>
                      </a:r>
                      <a:r>
                        <a:rPr lang="en-GB" sz="800" b="1" spc="-10" noProof="0" dirty="0">
                          <a:solidFill>
                            <a:srgbClr val="00696C"/>
                          </a:solidFill>
                          <a:latin typeface="Arial"/>
                          <a:cs typeface="Arial"/>
                        </a:rPr>
                        <a:t>within </a:t>
                      </a:r>
                      <a:r>
                        <a:rPr lang="en-GB" sz="800" b="1" noProof="0" dirty="0">
                          <a:solidFill>
                            <a:srgbClr val="00696C"/>
                          </a:solidFill>
                          <a:latin typeface="Arial"/>
                          <a:cs typeface="Arial"/>
                        </a:rPr>
                        <a:t>the</a:t>
                      </a:r>
                      <a:r>
                        <a:rPr lang="en-GB" sz="800" b="1" spc="-20" noProof="0" dirty="0">
                          <a:solidFill>
                            <a:srgbClr val="00696C"/>
                          </a:solidFill>
                          <a:latin typeface="Arial"/>
                          <a:cs typeface="Arial"/>
                        </a:rPr>
                        <a:t> </a:t>
                      </a:r>
                      <a:r>
                        <a:rPr lang="en-GB" sz="800" b="1" spc="-10" noProof="0" dirty="0">
                          <a:solidFill>
                            <a:srgbClr val="00696C"/>
                          </a:solidFill>
                          <a:latin typeface="Arial"/>
                          <a:cs typeface="Arial"/>
                        </a:rPr>
                        <a:t>organisation</a:t>
                      </a:r>
                      <a:endParaRPr lang="en-GB" sz="800" noProof="0" dirty="0">
                        <a:solidFill>
                          <a:srgbClr val="00696C"/>
                        </a:solidFill>
                        <a:latin typeface="Arial"/>
                        <a:cs typeface="Arial"/>
                      </a:endParaRPr>
                    </a:p>
                  </a:txBody>
                  <a:tcPr marL="0" marR="0" marT="47625" marB="0">
                    <a:lnL w="3175">
                      <a:solidFill>
                        <a:srgbClr val="515151"/>
                      </a:solidFill>
                      <a:prstDash val="solid"/>
                    </a:lnL>
                    <a:lnR w="3175">
                      <a:solidFill>
                        <a:srgbClr val="515151"/>
                      </a:solidFill>
                      <a:prstDash val="solid"/>
                    </a:lnR>
                    <a:lnT w="3175">
                      <a:solidFill>
                        <a:srgbClr val="515151"/>
                      </a:solidFill>
                      <a:prstDash val="solid"/>
                    </a:lnT>
                    <a:lnB w="3175">
                      <a:solidFill>
                        <a:srgbClr val="515151"/>
                      </a:solidFill>
                      <a:prstDash val="solid"/>
                    </a:lnB>
                  </a:tcPr>
                </a:tc>
                <a:tc>
                  <a:txBody>
                    <a:bodyPr/>
                    <a:lstStyle/>
                    <a:p>
                      <a:pPr>
                        <a:lnSpc>
                          <a:spcPct val="100000"/>
                        </a:lnSpc>
                        <a:spcBef>
                          <a:spcPts val="275"/>
                        </a:spcBef>
                      </a:pPr>
                      <a:endParaRPr lang="en-GB" sz="800" noProof="0" dirty="0">
                        <a:solidFill>
                          <a:srgbClr val="00696C"/>
                        </a:solidFill>
                        <a:latin typeface="Times New Roman"/>
                        <a:cs typeface="Times New Roman"/>
                      </a:endParaRPr>
                    </a:p>
                    <a:p>
                      <a:pPr algn="ctr">
                        <a:lnSpc>
                          <a:spcPct val="100000"/>
                        </a:lnSpc>
                      </a:pPr>
                      <a:r>
                        <a:rPr lang="en-GB" sz="800" b="1" spc="-25" noProof="0" dirty="0">
                          <a:solidFill>
                            <a:srgbClr val="00696C"/>
                          </a:solidFill>
                          <a:latin typeface="Arial"/>
                          <a:cs typeface="Arial"/>
                        </a:rPr>
                        <a:t>16</a:t>
                      </a:r>
                      <a:endParaRPr lang="en-GB" sz="800" noProof="0" dirty="0">
                        <a:solidFill>
                          <a:srgbClr val="00696C"/>
                        </a:solidFill>
                        <a:latin typeface="Arial"/>
                        <a:cs typeface="Arial"/>
                      </a:endParaRPr>
                    </a:p>
                  </a:txBody>
                  <a:tcPr marL="0" marR="0" marT="34925" marB="0">
                    <a:lnL w="3175">
                      <a:solidFill>
                        <a:srgbClr val="515151"/>
                      </a:solidFill>
                      <a:prstDash val="solid"/>
                    </a:lnL>
                    <a:lnR w="3175">
                      <a:solidFill>
                        <a:srgbClr val="515151"/>
                      </a:solidFill>
                      <a:prstDash val="solid"/>
                    </a:lnR>
                    <a:lnT w="3175">
                      <a:solidFill>
                        <a:srgbClr val="515151"/>
                      </a:solidFill>
                      <a:prstDash val="solid"/>
                    </a:lnT>
                    <a:lnB w="3175">
                      <a:solidFill>
                        <a:srgbClr val="515151"/>
                      </a:solidFill>
                      <a:prstDash val="solid"/>
                    </a:lnB>
                  </a:tcPr>
                </a:tc>
                <a:tc>
                  <a:txBody>
                    <a:bodyPr/>
                    <a:lstStyle/>
                    <a:p>
                      <a:pPr>
                        <a:lnSpc>
                          <a:spcPct val="100000"/>
                        </a:lnSpc>
                        <a:spcBef>
                          <a:spcPts val="275"/>
                        </a:spcBef>
                      </a:pPr>
                      <a:endParaRPr lang="en-GB" sz="800" noProof="0" dirty="0">
                        <a:solidFill>
                          <a:srgbClr val="00696C"/>
                        </a:solidFill>
                        <a:latin typeface="Times New Roman"/>
                        <a:cs typeface="Times New Roman"/>
                      </a:endParaRPr>
                    </a:p>
                    <a:p>
                      <a:pPr algn="ctr">
                        <a:lnSpc>
                          <a:spcPct val="100000"/>
                        </a:lnSpc>
                      </a:pPr>
                      <a:r>
                        <a:rPr lang="en-GB" sz="800" b="1" spc="-25" noProof="0" dirty="0">
                          <a:solidFill>
                            <a:srgbClr val="00696C"/>
                          </a:solidFill>
                          <a:latin typeface="Arial"/>
                          <a:cs typeface="Arial"/>
                        </a:rPr>
                        <a:t>18</a:t>
                      </a:r>
                      <a:endParaRPr lang="en-GB" sz="800" noProof="0" dirty="0">
                        <a:solidFill>
                          <a:srgbClr val="00696C"/>
                        </a:solidFill>
                        <a:latin typeface="Arial"/>
                        <a:cs typeface="Arial"/>
                      </a:endParaRPr>
                    </a:p>
                  </a:txBody>
                  <a:tcPr marL="0" marR="0" marT="34925" marB="0">
                    <a:lnL w="3175">
                      <a:solidFill>
                        <a:srgbClr val="515151"/>
                      </a:solidFill>
                      <a:prstDash val="solid"/>
                    </a:lnL>
                    <a:lnR w="3175">
                      <a:solidFill>
                        <a:srgbClr val="515151"/>
                      </a:solidFill>
                      <a:prstDash val="solid"/>
                    </a:lnR>
                    <a:lnT w="3175">
                      <a:solidFill>
                        <a:srgbClr val="515151"/>
                      </a:solidFill>
                      <a:prstDash val="solid"/>
                    </a:lnT>
                    <a:lnB w="3175">
                      <a:solidFill>
                        <a:srgbClr val="515151"/>
                      </a:solidFill>
                      <a:prstDash val="solid"/>
                    </a:lnB>
                  </a:tcPr>
                </a:tc>
                <a:tc>
                  <a:txBody>
                    <a:bodyPr/>
                    <a:lstStyle/>
                    <a:p>
                      <a:pPr>
                        <a:lnSpc>
                          <a:spcPct val="100000"/>
                        </a:lnSpc>
                        <a:spcBef>
                          <a:spcPts val="275"/>
                        </a:spcBef>
                      </a:pPr>
                      <a:endParaRPr lang="en-GB" sz="800" noProof="0" dirty="0">
                        <a:solidFill>
                          <a:srgbClr val="00696C"/>
                        </a:solidFill>
                        <a:latin typeface="Times New Roman"/>
                        <a:cs typeface="Times New Roman"/>
                      </a:endParaRPr>
                    </a:p>
                    <a:p>
                      <a:pPr algn="ctr">
                        <a:lnSpc>
                          <a:spcPct val="100000"/>
                        </a:lnSpc>
                      </a:pPr>
                      <a:r>
                        <a:rPr lang="en-GB" sz="800" b="1" spc="-25" noProof="0" dirty="0">
                          <a:solidFill>
                            <a:srgbClr val="00696C"/>
                          </a:solidFill>
                          <a:latin typeface="Arial"/>
                          <a:cs typeface="Arial"/>
                        </a:rPr>
                        <a:t>19</a:t>
                      </a:r>
                      <a:endParaRPr lang="en-GB" sz="800" noProof="0" dirty="0">
                        <a:solidFill>
                          <a:srgbClr val="00696C"/>
                        </a:solidFill>
                        <a:latin typeface="Arial"/>
                        <a:cs typeface="Arial"/>
                      </a:endParaRPr>
                    </a:p>
                  </a:txBody>
                  <a:tcPr marL="0" marR="0" marT="34925" marB="0">
                    <a:lnL w="3175">
                      <a:solidFill>
                        <a:srgbClr val="515151"/>
                      </a:solidFill>
                      <a:prstDash val="solid"/>
                    </a:lnL>
                    <a:lnR w="3175">
                      <a:solidFill>
                        <a:srgbClr val="515151"/>
                      </a:solidFill>
                      <a:prstDash val="solid"/>
                    </a:lnR>
                    <a:lnT w="3175">
                      <a:solidFill>
                        <a:srgbClr val="515151"/>
                      </a:solidFill>
                      <a:prstDash val="solid"/>
                    </a:lnT>
                    <a:lnB w="3175">
                      <a:solidFill>
                        <a:srgbClr val="515151"/>
                      </a:solidFill>
                      <a:prstDash val="solid"/>
                    </a:lnB>
                  </a:tcPr>
                </a:tc>
                <a:extLst>
                  <a:ext uri="{0D108BD9-81ED-4DB2-BD59-A6C34878D82A}">
                    <a16:rowId xmlns:a16="http://schemas.microsoft.com/office/drawing/2014/main" val="10008"/>
                  </a:ext>
                </a:extLst>
              </a:tr>
              <a:tr h="298450">
                <a:tc>
                  <a:txBody>
                    <a:bodyPr/>
                    <a:lstStyle/>
                    <a:p>
                      <a:pPr marL="41275" marR="336550">
                        <a:lnSpc>
                          <a:spcPts val="900"/>
                        </a:lnSpc>
                        <a:spcBef>
                          <a:spcPts val="310"/>
                        </a:spcBef>
                      </a:pPr>
                      <a:r>
                        <a:rPr lang="en-GB" sz="800" b="1" noProof="0" dirty="0">
                          <a:solidFill>
                            <a:srgbClr val="00696C"/>
                          </a:solidFill>
                          <a:latin typeface="Arial"/>
                          <a:cs typeface="Arial"/>
                        </a:rPr>
                        <a:t>Long</a:t>
                      </a:r>
                      <a:r>
                        <a:rPr lang="en-GB" sz="800" b="1" spc="-10" noProof="0" dirty="0">
                          <a:solidFill>
                            <a:srgbClr val="00696C"/>
                          </a:solidFill>
                          <a:latin typeface="Arial"/>
                          <a:cs typeface="Arial"/>
                        </a:rPr>
                        <a:t> </a:t>
                      </a:r>
                      <a:r>
                        <a:rPr lang="en-GB" sz="800" b="1" noProof="0" dirty="0">
                          <a:solidFill>
                            <a:srgbClr val="00696C"/>
                          </a:solidFill>
                          <a:latin typeface="Arial"/>
                          <a:cs typeface="Arial"/>
                        </a:rPr>
                        <a:t>or</a:t>
                      </a:r>
                      <a:r>
                        <a:rPr lang="en-GB" sz="800" b="1" spc="-10" noProof="0" dirty="0">
                          <a:solidFill>
                            <a:srgbClr val="00696C"/>
                          </a:solidFill>
                          <a:latin typeface="Arial"/>
                          <a:cs typeface="Arial"/>
                        </a:rPr>
                        <a:t> irregular </a:t>
                      </a:r>
                      <a:r>
                        <a:rPr lang="en-GB" sz="800" b="1" noProof="0" dirty="0">
                          <a:solidFill>
                            <a:srgbClr val="00696C"/>
                          </a:solidFill>
                          <a:latin typeface="Arial"/>
                          <a:cs typeface="Arial"/>
                        </a:rPr>
                        <a:t>working</a:t>
                      </a:r>
                      <a:r>
                        <a:rPr lang="en-GB" sz="800" b="1" spc="-55" noProof="0" dirty="0">
                          <a:solidFill>
                            <a:srgbClr val="00696C"/>
                          </a:solidFill>
                          <a:latin typeface="Arial"/>
                          <a:cs typeface="Arial"/>
                        </a:rPr>
                        <a:t> </a:t>
                      </a:r>
                      <a:r>
                        <a:rPr lang="en-GB" sz="800" b="1" spc="-10" noProof="0" dirty="0">
                          <a:solidFill>
                            <a:srgbClr val="00696C"/>
                          </a:solidFill>
                          <a:latin typeface="Arial"/>
                          <a:cs typeface="Arial"/>
                        </a:rPr>
                        <a:t>hours</a:t>
                      </a:r>
                      <a:endParaRPr lang="en-GB" sz="800" noProof="0" dirty="0">
                        <a:solidFill>
                          <a:srgbClr val="00696C"/>
                        </a:solidFill>
                        <a:latin typeface="Arial"/>
                        <a:cs typeface="Arial"/>
                      </a:endParaRPr>
                    </a:p>
                  </a:txBody>
                  <a:tcPr marL="0" marR="0" marT="39370" marB="0">
                    <a:lnL w="3175">
                      <a:solidFill>
                        <a:srgbClr val="515151"/>
                      </a:solidFill>
                      <a:prstDash val="solid"/>
                    </a:lnL>
                    <a:lnR w="3175">
                      <a:solidFill>
                        <a:srgbClr val="515151"/>
                      </a:solidFill>
                      <a:prstDash val="solid"/>
                    </a:lnR>
                    <a:lnT w="3175">
                      <a:solidFill>
                        <a:srgbClr val="515151"/>
                      </a:solidFill>
                      <a:prstDash val="solid"/>
                    </a:lnT>
                    <a:lnB w="3175">
                      <a:solidFill>
                        <a:srgbClr val="515151"/>
                      </a:solidFill>
                      <a:prstDash val="solid"/>
                    </a:lnB>
                  </a:tcPr>
                </a:tc>
                <a:tc>
                  <a:txBody>
                    <a:bodyPr/>
                    <a:lstStyle/>
                    <a:p>
                      <a:pPr algn="ctr">
                        <a:lnSpc>
                          <a:spcPct val="100000"/>
                        </a:lnSpc>
                        <a:spcBef>
                          <a:spcPts val="680"/>
                        </a:spcBef>
                      </a:pPr>
                      <a:r>
                        <a:rPr lang="en-GB" sz="800" b="1" spc="-25" noProof="0" dirty="0">
                          <a:solidFill>
                            <a:srgbClr val="00696C"/>
                          </a:solidFill>
                          <a:latin typeface="Arial"/>
                          <a:cs typeface="Arial"/>
                        </a:rPr>
                        <a:t>21</a:t>
                      </a:r>
                      <a:endParaRPr lang="en-GB" sz="800" noProof="0" dirty="0">
                        <a:solidFill>
                          <a:srgbClr val="00696C"/>
                        </a:solidFill>
                        <a:latin typeface="Arial"/>
                        <a:cs typeface="Arial"/>
                      </a:endParaRPr>
                    </a:p>
                  </a:txBody>
                  <a:tcPr marL="0" marR="0" marT="86360" marB="0">
                    <a:lnL w="3175">
                      <a:solidFill>
                        <a:srgbClr val="515151"/>
                      </a:solidFill>
                      <a:prstDash val="solid"/>
                    </a:lnL>
                    <a:lnR w="3175">
                      <a:solidFill>
                        <a:srgbClr val="515151"/>
                      </a:solidFill>
                      <a:prstDash val="solid"/>
                    </a:lnR>
                    <a:lnT w="3175">
                      <a:solidFill>
                        <a:srgbClr val="515151"/>
                      </a:solidFill>
                      <a:prstDash val="solid"/>
                    </a:lnT>
                    <a:lnB w="3175">
                      <a:solidFill>
                        <a:srgbClr val="515151"/>
                      </a:solidFill>
                      <a:prstDash val="solid"/>
                    </a:lnB>
                  </a:tcPr>
                </a:tc>
                <a:tc>
                  <a:txBody>
                    <a:bodyPr/>
                    <a:lstStyle/>
                    <a:p>
                      <a:pPr algn="ctr">
                        <a:lnSpc>
                          <a:spcPct val="100000"/>
                        </a:lnSpc>
                        <a:spcBef>
                          <a:spcPts val="680"/>
                        </a:spcBef>
                      </a:pPr>
                      <a:r>
                        <a:rPr lang="en-GB" sz="800" b="1" spc="-25" noProof="0" dirty="0">
                          <a:solidFill>
                            <a:srgbClr val="00696C"/>
                          </a:solidFill>
                          <a:latin typeface="Arial"/>
                          <a:cs typeface="Arial"/>
                        </a:rPr>
                        <a:t>21</a:t>
                      </a:r>
                      <a:endParaRPr lang="en-GB" sz="800" noProof="0" dirty="0">
                        <a:solidFill>
                          <a:srgbClr val="00696C"/>
                        </a:solidFill>
                        <a:latin typeface="Arial"/>
                        <a:cs typeface="Arial"/>
                      </a:endParaRPr>
                    </a:p>
                  </a:txBody>
                  <a:tcPr marL="0" marR="0" marT="86360" marB="0">
                    <a:lnL w="3175">
                      <a:solidFill>
                        <a:srgbClr val="515151"/>
                      </a:solidFill>
                      <a:prstDash val="solid"/>
                    </a:lnL>
                    <a:lnR w="3175">
                      <a:solidFill>
                        <a:srgbClr val="515151"/>
                      </a:solidFill>
                      <a:prstDash val="solid"/>
                    </a:lnR>
                    <a:lnT w="3175">
                      <a:solidFill>
                        <a:srgbClr val="515151"/>
                      </a:solidFill>
                      <a:prstDash val="solid"/>
                    </a:lnT>
                    <a:lnB w="3175">
                      <a:solidFill>
                        <a:srgbClr val="515151"/>
                      </a:solidFill>
                      <a:prstDash val="solid"/>
                    </a:lnB>
                  </a:tcPr>
                </a:tc>
                <a:tc>
                  <a:txBody>
                    <a:bodyPr/>
                    <a:lstStyle/>
                    <a:p>
                      <a:pPr algn="ctr">
                        <a:lnSpc>
                          <a:spcPct val="100000"/>
                        </a:lnSpc>
                        <a:spcBef>
                          <a:spcPts val="680"/>
                        </a:spcBef>
                      </a:pPr>
                      <a:r>
                        <a:rPr lang="en-GB" sz="800" b="1" spc="-25" noProof="0" dirty="0">
                          <a:solidFill>
                            <a:srgbClr val="00696C"/>
                          </a:solidFill>
                          <a:latin typeface="Arial"/>
                          <a:cs typeface="Arial"/>
                        </a:rPr>
                        <a:t>18</a:t>
                      </a:r>
                      <a:endParaRPr lang="en-GB" sz="800" noProof="0" dirty="0">
                        <a:solidFill>
                          <a:srgbClr val="00696C"/>
                        </a:solidFill>
                        <a:latin typeface="Arial"/>
                        <a:cs typeface="Arial"/>
                      </a:endParaRPr>
                    </a:p>
                  </a:txBody>
                  <a:tcPr marL="0" marR="0" marT="86360" marB="0">
                    <a:lnL w="3175">
                      <a:solidFill>
                        <a:srgbClr val="515151"/>
                      </a:solidFill>
                      <a:prstDash val="solid"/>
                    </a:lnL>
                    <a:lnR w="3175">
                      <a:solidFill>
                        <a:srgbClr val="515151"/>
                      </a:solidFill>
                      <a:prstDash val="solid"/>
                    </a:lnR>
                    <a:lnT w="3175">
                      <a:solidFill>
                        <a:srgbClr val="515151"/>
                      </a:solidFill>
                      <a:prstDash val="solid"/>
                    </a:lnT>
                    <a:lnB w="3175">
                      <a:solidFill>
                        <a:srgbClr val="515151"/>
                      </a:solidFill>
                      <a:prstDash val="solid"/>
                    </a:lnB>
                  </a:tcPr>
                </a:tc>
                <a:extLst>
                  <a:ext uri="{0D108BD9-81ED-4DB2-BD59-A6C34878D82A}">
                    <a16:rowId xmlns:a16="http://schemas.microsoft.com/office/drawing/2014/main" val="10009"/>
                  </a:ext>
                </a:extLst>
              </a:tr>
              <a:tr h="218440">
                <a:tc>
                  <a:txBody>
                    <a:bodyPr/>
                    <a:lstStyle/>
                    <a:p>
                      <a:pPr marL="41275">
                        <a:lnSpc>
                          <a:spcPct val="100000"/>
                        </a:lnSpc>
                        <a:spcBef>
                          <a:spcPts val="365"/>
                        </a:spcBef>
                      </a:pPr>
                      <a:r>
                        <a:rPr lang="en-GB" sz="800" b="1" noProof="0" dirty="0">
                          <a:solidFill>
                            <a:srgbClr val="00696C"/>
                          </a:solidFill>
                          <a:latin typeface="Arial"/>
                          <a:cs typeface="Arial"/>
                        </a:rPr>
                        <a:t>Fear</a:t>
                      </a:r>
                      <a:r>
                        <a:rPr lang="en-GB" sz="800" b="1" spc="-30" noProof="0" dirty="0">
                          <a:solidFill>
                            <a:srgbClr val="00696C"/>
                          </a:solidFill>
                          <a:latin typeface="Arial"/>
                          <a:cs typeface="Arial"/>
                        </a:rPr>
                        <a:t> </a:t>
                      </a:r>
                      <a:r>
                        <a:rPr lang="en-GB" sz="800" b="1" noProof="0" dirty="0">
                          <a:solidFill>
                            <a:srgbClr val="00696C"/>
                          </a:solidFill>
                          <a:latin typeface="Arial"/>
                          <a:cs typeface="Arial"/>
                        </a:rPr>
                        <a:t>of</a:t>
                      </a:r>
                      <a:r>
                        <a:rPr lang="en-GB" sz="800" b="1" spc="-25" noProof="0" dirty="0">
                          <a:solidFill>
                            <a:srgbClr val="00696C"/>
                          </a:solidFill>
                          <a:latin typeface="Arial"/>
                          <a:cs typeface="Arial"/>
                        </a:rPr>
                        <a:t> </a:t>
                      </a:r>
                      <a:r>
                        <a:rPr lang="en-GB" sz="800" b="1" noProof="0" dirty="0">
                          <a:solidFill>
                            <a:srgbClr val="00696C"/>
                          </a:solidFill>
                          <a:latin typeface="Arial"/>
                          <a:cs typeface="Arial"/>
                        </a:rPr>
                        <a:t>job</a:t>
                      </a:r>
                      <a:r>
                        <a:rPr lang="en-GB" sz="800" b="1" spc="-25" noProof="0" dirty="0">
                          <a:solidFill>
                            <a:srgbClr val="00696C"/>
                          </a:solidFill>
                          <a:latin typeface="Arial"/>
                          <a:cs typeface="Arial"/>
                        </a:rPr>
                        <a:t> </a:t>
                      </a:r>
                      <a:r>
                        <a:rPr lang="en-GB" sz="800" b="1" spc="-20" noProof="0" dirty="0">
                          <a:solidFill>
                            <a:srgbClr val="00696C"/>
                          </a:solidFill>
                          <a:latin typeface="Arial"/>
                          <a:cs typeface="Arial"/>
                        </a:rPr>
                        <a:t>loss</a:t>
                      </a:r>
                      <a:endParaRPr lang="en-GB" sz="800" noProof="0" dirty="0">
                        <a:solidFill>
                          <a:srgbClr val="00696C"/>
                        </a:solidFill>
                        <a:latin typeface="Arial"/>
                        <a:cs typeface="Arial"/>
                      </a:endParaRPr>
                    </a:p>
                  </a:txBody>
                  <a:tcPr marL="0" marR="0" marT="46355" marB="0">
                    <a:lnL w="3175">
                      <a:solidFill>
                        <a:srgbClr val="515151"/>
                      </a:solidFill>
                      <a:prstDash val="solid"/>
                    </a:lnL>
                    <a:lnR w="3175">
                      <a:solidFill>
                        <a:srgbClr val="515151"/>
                      </a:solidFill>
                      <a:prstDash val="solid"/>
                    </a:lnR>
                    <a:lnT w="3175">
                      <a:solidFill>
                        <a:srgbClr val="515151"/>
                      </a:solidFill>
                      <a:prstDash val="solid"/>
                    </a:lnT>
                    <a:lnB w="3175">
                      <a:solidFill>
                        <a:srgbClr val="515151"/>
                      </a:solidFill>
                      <a:prstDash val="solid"/>
                    </a:lnB>
                  </a:tcPr>
                </a:tc>
                <a:tc>
                  <a:txBody>
                    <a:bodyPr/>
                    <a:lstStyle/>
                    <a:p>
                      <a:pPr>
                        <a:lnSpc>
                          <a:spcPct val="100000"/>
                        </a:lnSpc>
                      </a:pPr>
                      <a:endParaRPr lang="en-GB" sz="900" noProof="0" dirty="0">
                        <a:solidFill>
                          <a:srgbClr val="00696C"/>
                        </a:solidFill>
                        <a:latin typeface="Times New Roman"/>
                        <a:cs typeface="Times New Roman"/>
                      </a:endParaRPr>
                    </a:p>
                  </a:txBody>
                  <a:tcPr marL="0" marR="0" marT="0" marB="0">
                    <a:lnL w="3175">
                      <a:solidFill>
                        <a:srgbClr val="515151"/>
                      </a:solidFill>
                      <a:prstDash val="solid"/>
                    </a:lnL>
                    <a:lnR w="3175">
                      <a:solidFill>
                        <a:srgbClr val="515151"/>
                      </a:solidFill>
                      <a:prstDash val="solid"/>
                    </a:lnR>
                    <a:lnT w="3175">
                      <a:solidFill>
                        <a:srgbClr val="515151"/>
                      </a:solidFill>
                      <a:prstDash val="solid"/>
                    </a:lnT>
                    <a:lnB w="3175">
                      <a:solidFill>
                        <a:srgbClr val="515151"/>
                      </a:solidFill>
                      <a:prstDash val="solid"/>
                    </a:lnB>
                  </a:tcPr>
                </a:tc>
                <a:tc>
                  <a:txBody>
                    <a:bodyPr/>
                    <a:lstStyle/>
                    <a:p>
                      <a:pPr marR="1905" algn="ctr">
                        <a:lnSpc>
                          <a:spcPct val="100000"/>
                        </a:lnSpc>
                        <a:spcBef>
                          <a:spcPts val="365"/>
                        </a:spcBef>
                      </a:pPr>
                      <a:r>
                        <a:rPr lang="en-GB" sz="800" b="1" spc="-25" noProof="0" dirty="0">
                          <a:solidFill>
                            <a:srgbClr val="00696C"/>
                          </a:solidFill>
                          <a:latin typeface="Arial"/>
                          <a:cs typeface="Arial"/>
                        </a:rPr>
                        <a:t>11</a:t>
                      </a:r>
                      <a:endParaRPr lang="en-GB" sz="800" noProof="0" dirty="0">
                        <a:solidFill>
                          <a:srgbClr val="00696C"/>
                        </a:solidFill>
                        <a:latin typeface="Arial"/>
                        <a:cs typeface="Arial"/>
                      </a:endParaRPr>
                    </a:p>
                  </a:txBody>
                  <a:tcPr marL="0" marR="0" marT="46355" marB="0">
                    <a:lnL w="3175">
                      <a:solidFill>
                        <a:srgbClr val="515151"/>
                      </a:solidFill>
                      <a:prstDash val="solid"/>
                    </a:lnL>
                    <a:lnR w="3175">
                      <a:solidFill>
                        <a:srgbClr val="515151"/>
                      </a:solidFill>
                      <a:prstDash val="solid"/>
                    </a:lnR>
                    <a:lnT w="3175">
                      <a:solidFill>
                        <a:srgbClr val="515151"/>
                      </a:solidFill>
                      <a:prstDash val="solid"/>
                    </a:lnT>
                    <a:lnB w="3175">
                      <a:solidFill>
                        <a:srgbClr val="515151"/>
                      </a:solidFill>
                      <a:prstDash val="solid"/>
                    </a:lnB>
                  </a:tcPr>
                </a:tc>
                <a:tc>
                  <a:txBody>
                    <a:bodyPr/>
                    <a:lstStyle/>
                    <a:p>
                      <a:pPr algn="ctr">
                        <a:lnSpc>
                          <a:spcPct val="100000"/>
                        </a:lnSpc>
                        <a:spcBef>
                          <a:spcPts val="365"/>
                        </a:spcBef>
                      </a:pPr>
                      <a:r>
                        <a:rPr lang="en-GB" sz="800" b="1" spc="-25" noProof="0" dirty="0">
                          <a:solidFill>
                            <a:srgbClr val="00696C"/>
                          </a:solidFill>
                          <a:latin typeface="Arial"/>
                          <a:cs typeface="Arial"/>
                        </a:rPr>
                        <a:t>10</a:t>
                      </a:r>
                      <a:endParaRPr lang="en-GB" sz="800" noProof="0" dirty="0">
                        <a:solidFill>
                          <a:srgbClr val="00696C"/>
                        </a:solidFill>
                        <a:latin typeface="Arial"/>
                        <a:cs typeface="Arial"/>
                      </a:endParaRPr>
                    </a:p>
                  </a:txBody>
                  <a:tcPr marL="0" marR="0" marT="46355" marB="0">
                    <a:lnL w="3175">
                      <a:solidFill>
                        <a:srgbClr val="515151"/>
                      </a:solidFill>
                      <a:prstDash val="solid"/>
                    </a:lnL>
                    <a:lnR w="3175">
                      <a:solidFill>
                        <a:srgbClr val="515151"/>
                      </a:solidFill>
                      <a:prstDash val="solid"/>
                    </a:lnR>
                    <a:lnT w="3175">
                      <a:solidFill>
                        <a:srgbClr val="515151"/>
                      </a:solidFill>
                      <a:prstDash val="solid"/>
                    </a:lnT>
                    <a:lnB w="3175">
                      <a:solidFill>
                        <a:srgbClr val="515151"/>
                      </a:solidFill>
                      <a:prstDash val="solid"/>
                    </a:lnB>
                  </a:tcPr>
                </a:tc>
                <a:extLst>
                  <a:ext uri="{0D108BD9-81ED-4DB2-BD59-A6C34878D82A}">
                    <a16:rowId xmlns:a16="http://schemas.microsoft.com/office/drawing/2014/main" val="10010"/>
                  </a:ext>
                </a:extLst>
              </a:tr>
            </a:tbl>
          </a:graphicData>
        </a:graphic>
      </p:graphicFrame>
      <p:grpSp>
        <p:nvGrpSpPr>
          <p:cNvPr id="46" name="Gruppo 45">
            <a:extLst>
              <a:ext uri="{FF2B5EF4-FFF2-40B4-BE49-F238E27FC236}">
                <a16:creationId xmlns:a16="http://schemas.microsoft.com/office/drawing/2014/main" id="{FFCC85B1-D146-5C95-1F29-54F9B403F63C}"/>
              </a:ext>
            </a:extLst>
          </p:cNvPr>
          <p:cNvGrpSpPr/>
          <p:nvPr/>
        </p:nvGrpSpPr>
        <p:grpSpPr>
          <a:xfrm>
            <a:off x="4837264" y="1388549"/>
            <a:ext cx="902550" cy="373783"/>
            <a:chOff x="7139870" y="1566822"/>
            <a:chExt cx="902550" cy="373783"/>
          </a:xfrm>
        </p:grpSpPr>
        <p:sp>
          <p:nvSpPr>
            <p:cNvPr id="47" name="object 86">
              <a:extLst>
                <a:ext uri="{FF2B5EF4-FFF2-40B4-BE49-F238E27FC236}">
                  <a16:creationId xmlns:a16="http://schemas.microsoft.com/office/drawing/2014/main" id="{4D21048E-7788-E7D8-D67F-A022F22BECDF}"/>
                </a:ext>
              </a:extLst>
            </p:cNvPr>
            <p:cNvSpPr/>
            <p:nvPr/>
          </p:nvSpPr>
          <p:spPr>
            <a:xfrm>
              <a:off x="7147255" y="1566822"/>
              <a:ext cx="236854" cy="237847"/>
            </a:xfrm>
            <a:custGeom>
              <a:avLst/>
              <a:gdLst/>
              <a:ahLst/>
              <a:cxnLst/>
              <a:rect l="l" t="t" r="r" b="b"/>
              <a:pathLst>
                <a:path w="236854" h="407669">
                  <a:moveTo>
                    <a:pt x="236651" y="0"/>
                  </a:moveTo>
                  <a:lnTo>
                    <a:pt x="0" y="0"/>
                  </a:lnTo>
                  <a:lnTo>
                    <a:pt x="0" y="407377"/>
                  </a:lnTo>
                  <a:lnTo>
                    <a:pt x="236651" y="407377"/>
                  </a:lnTo>
                  <a:lnTo>
                    <a:pt x="236651" y="0"/>
                  </a:lnTo>
                  <a:close/>
                </a:path>
              </a:pathLst>
            </a:custGeom>
            <a:solidFill>
              <a:srgbClr val="F6A400"/>
            </a:solidFill>
          </p:spPr>
          <p:txBody>
            <a:bodyPr wrap="square" lIns="0" tIns="0" rIns="0" bIns="0" rtlCol="0"/>
            <a:lstStyle/>
            <a:p>
              <a:endParaRPr lang="en-GB" noProof="0" dirty="0"/>
            </a:p>
          </p:txBody>
        </p:sp>
        <p:sp>
          <p:nvSpPr>
            <p:cNvPr id="48" name="object 87">
              <a:extLst>
                <a:ext uri="{FF2B5EF4-FFF2-40B4-BE49-F238E27FC236}">
                  <a16:creationId xmlns:a16="http://schemas.microsoft.com/office/drawing/2014/main" id="{0A3F8411-113B-AC8E-FBCD-92C1CCB4D34E}"/>
                </a:ext>
              </a:extLst>
            </p:cNvPr>
            <p:cNvSpPr/>
            <p:nvPr/>
          </p:nvSpPr>
          <p:spPr>
            <a:xfrm>
              <a:off x="7472718" y="1566822"/>
              <a:ext cx="236854" cy="237847"/>
            </a:xfrm>
            <a:custGeom>
              <a:avLst/>
              <a:gdLst/>
              <a:ahLst/>
              <a:cxnLst/>
              <a:rect l="l" t="t" r="r" b="b"/>
              <a:pathLst>
                <a:path w="236854" h="407669">
                  <a:moveTo>
                    <a:pt x="236639" y="0"/>
                  </a:moveTo>
                  <a:lnTo>
                    <a:pt x="0" y="0"/>
                  </a:lnTo>
                  <a:lnTo>
                    <a:pt x="0" y="407377"/>
                  </a:lnTo>
                  <a:lnTo>
                    <a:pt x="236639" y="407377"/>
                  </a:lnTo>
                  <a:lnTo>
                    <a:pt x="236639" y="0"/>
                  </a:lnTo>
                  <a:close/>
                </a:path>
              </a:pathLst>
            </a:custGeom>
            <a:solidFill>
              <a:srgbClr val="00696C"/>
            </a:solidFill>
          </p:spPr>
          <p:txBody>
            <a:bodyPr wrap="square" lIns="0" tIns="0" rIns="0" bIns="0" rtlCol="0"/>
            <a:lstStyle/>
            <a:p>
              <a:endParaRPr lang="en-GB" noProof="0" dirty="0"/>
            </a:p>
          </p:txBody>
        </p:sp>
        <p:sp>
          <p:nvSpPr>
            <p:cNvPr id="49" name="object 88">
              <a:extLst>
                <a:ext uri="{FF2B5EF4-FFF2-40B4-BE49-F238E27FC236}">
                  <a16:creationId xmlns:a16="http://schemas.microsoft.com/office/drawing/2014/main" id="{483D6F22-A375-0FF2-2CEC-739933CD3235}"/>
                </a:ext>
              </a:extLst>
            </p:cNvPr>
            <p:cNvSpPr txBox="1"/>
            <p:nvPr/>
          </p:nvSpPr>
          <p:spPr>
            <a:xfrm>
              <a:off x="7139870" y="1804670"/>
              <a:ext cx="244239" cy="135935"/>
            </a:xfrm>
            <a:prstGeom prst="rect">
              <a:avLst/>
            </a:prstGeom>
          </p:spPr>
          <p:txBody>
            <a:bodyPr vert="horz" wrap="square" lIns="0" tIns="12700" rIns="0" bIns="0" rtlCol="0">
              <a:spAutoFit/>
            </a:bodyPr>
            <a:lstStyle/>
            <a:p>
              <a:pPr marL="12700">
                <a:lnSpc>
                  <a:spcPct val="100000"/>
                </a:lnSpc>
                <a:spcBef>
                  <a:spcPts val="100"/>
                </a:spcBef>
              </a:pPr>
              <a:r>
                <a:rPr lang="en-GB" sz="800" noProof="0" dirty="0">
                  <a:solidFill>
                    <a:srgbClr val="333333"/>
                  </a:solidFill>
                  <a:latin typeface="Arial"/>
                  <a:cs typeface="Arial"/>
                </a:rPr>
                <a:t>2014</a:t>
              </a:r>
              <a:endParaRPr lang="en-GB" sz="800" noProof="0" dirty="0">
                <a:latin typeface="Arial"/>
                <a:cs typeface="Arial"/>
              </a:endParaRPr>
            </a:p>
          </p:txBody>
        </p:sp>
        <p:sp>
          <p:nvSpPr>
            <p:cNvPr id="50" name="object 89">
              <a:extLst>
                <a:ext uri="{FF2B5EF4-FFF2-40B4-BE49-F238E27FC236}">
                  <a16:creationId xmlns:a16="http://schemas.microsoft.com/office/drawing/2014/main" id="{26DED156-8EAB-81FC-3BE1-0CFD62EA3E3E}"/>
                </a:ext>
              </a:extLst>
            </p:cNvPr>
            <p:cNvSpPr/>
            <p:nvPr/>
          </p:nvSpPr>
          <p:spPr>
            <a:xfrm>
              <a:off x="7798181" y="1566822"/>
              <a:ext cx="236854" cy="237847"/>
            </a:xfrm>
            <a:custGeom>
              <a:avLst/>
              <a:gdLst/>
              <a:ahLst/>
              <a:cxnLst/>
              <a:rect l="l" t="t" r="r" b="b"/>
              <a:pathLst>
                <a:path w="236854" h="407669">
                  <a:moveTo>
                    <a:pt x="236639" y="0"/>
                  </a:moveTo>
                  <a:lnTo>
                    <a:pt x="0" y="0"/>
                  </a:lnTo>
                  <a:lnTo>
                    <a:pt x="0" y="407377"/>
                  </a:lnTo>
                  <a:lnTo>
                    <a:pt x="236639" y="407377"/>
                  </a:lnTo>
                  <a:lnTo>
                    <a:pt x="236639" y="0"/>
                  </a:lnTo>
                  <a:close/>
                </a:path>
              </a:pathLst>
            </a:custGeom>
            <a:pattFill prst="pct5">
              <a:fgClr>
                <a:srgbClr val="00696C"/>
              </a:fgClr>
              <a:bgClr>
                <a:srgbClr val="C7E2E3"/>
              </a:bgClr>
            </a:pattFill>
          </p:spPr>
          <p:txBody>
            <a:bodyPr wrap="square" lIns="0" tIns="0" rIns="0" bIns="0" rtlCol="0"/>
            <a:lstStyle/>
            <a:p>
              <a:endParaRPr lang="en-GB" noProof="0" dirty="0">
                <a:solidFill>
                  <a:srgbClr val="C7E2E3"/>
                </a:solidFill>
              </a:endParaRPr>
            </a:p>
          </p:txBody>
        </p:sp>
        <p:sp>
          <p:nvSpPr>
            <p:cNvPr id="51" name="object 88">
              <a:extLst>
                <a:ext uri="{FF2B5EF4-FFF2-40B4-BE49-F238E27FC236}">
                  <a16:creationId xmlns:a16="http://schemas.microsoft.com/office/drawing/2014/main" id="{B86A4D9F-F17D-BB39-DFC9-D04F32F39638}"/>
                </a:ext>
              </a:extLst>
            </p:cNvPr>
            <p:cNvSpPr txBox="1"/>
            <p:nvPr/>
          </p:nvSpPr>
          <p:spPr>
            <a:xfrm>
              <a:off x="7465333" y="1804670"/>
              <a:ext cx="244239" cy="135935"/>
            </a:xfrm>
            <a:prstGeom prst="rect">
              <a:avLst/>
            </a:prstGeom>
          </p:spPr>
          <p:txBody>
            <a:bodyPr vert="horz" wrap="square" lIns="0" tIns="12700" rIns="0" bIns="0" rtlCol="0">
              <a:spAutoFit/>
            </a:bodyPr>
            <a:lstStyle/>
            <a:p>
              <a:pPr marL="12700">
                <a:lnSpc>
                  <a:spcPct val="100000"/>
                </a:lnSpc>
                <a:spcBef>
                  <a:spcPts val="100"/>
                </a:spcBef>
              </a:pPr>
              <a:r>
                <a:rPr lang="en-GB" sz="800" noProof="0" dirty="0">
                  <a:solidFill>
                    <a:srgbClr val="333333"/>
                  </a:solidFill>
                  <a:latin typeface="Arial"/>
                  <a:cs typeface="Arial"/>
                </a:rPr>
                <a:t>2019</a:t>
              </a:r>
              <a:endParaRPr lang="en-GB" sz="800" noProof="0" dirty="0">
                <a:latin typeface="Arial"/>
                <a:cs typeface="Arial"/>
              </a:endParaRPr>
            </a:p>
          </p:txBody>
        </p:sp>
        <p:sp>
          <p:nvSpPr>
            <p:cNvPr id="52" name="object 88">
              <a:extLst>
                <a:ext uri="{FF2B5EF4-FFF2-40B4-BE49-F238E27FC236}">
                  <a16:creationId xmlns:a16="http://schemas.microsoft.com/office/drawing/2014/main" id="{85383571-2534-58FB-B013-0A9BA36284D3}"/>
                </a:ext>
              </a:extLst>
            </p:cNvPr>
            <p:cNvSpPr txBox="1"/>
            <p:nvPr/>
          </p:nvSpPr>
          <p:spPr>
            <a:xfrm>
              <a:off x="7798181" y="1800236"/>
              <a:ext cx="244239" cy="135935"/>
            </a:xfrm>
            <a:prstGeom prst="rect">
              <a:avLst/>
            </a:prstGeom>
          </p:spPr>
          <p:txBody>
            <a:bodyPr vert="horz" wrap="square" lIns="0" tIns="12700" rIns="0" bIns="0" rtlCol="0">
              <a:spAutoFit/>
            </a:bodyPr>
            <a:lstStyle/>
            <a:p>
              <a:pPr marL="12700">
                <a:lnSpc>
                  <a:spcPct val="100000"/>
                </a:lnSpc>
                <a:spcBef>
                  <a:spcPts val="100"/>
                </a:spcBef>
              </a:pPr>
              <a:r>
                <a:rPr lang="en-GB" sz="800" noProof="0" dirty="0">
                  <a:solidFill>
                    <a:srgbClr val="333333"/>
                  </a:solidFill>
                  <a:latin typeface="Arial"/>
                  <a:cs typeface="Arial"/>
                </a:rPr>
                <a:t>2024</a:t>
              </a:r>
              <a:endParaRPr lang="en-GB" sz="800" noProof="0" dirty="0">
                <a:latin typeface="Arial"/>
                <a:cs typeface="Arial"/>
              </a:endParaRPr>
            </a:p>
          </p:txBody>
        </p:sp>
      </p:grpSp>
      <p:grpSp>
        <p:nvGrpSpPr>
          <p:cNvPr id="307" name="Gruppo 306">
            <a:extLst>
              <a:ext uri="{FF2B5EF4-FFF2-40B4-BE49-F238E27FC236}">
                <a16:creationId xmlns:a16="http://schemas.microsoft.com/office/drawing/2014/main" id="{F019C536-4BAF-5C83-1A11-ACF8B76201C2}"/>
              </a:ext>
            </a:extLst>
          </p:cNvPr>
          <p:cNvGrpSpPr/>
          <p:nvPr/>
        </p:nvGrpSpPr>
        <p:grpSpPr>
          <a:xfrm>
            <a:off x="304700" y="1908370"/>
            <a:ext cx="5419429" cy="2425816"/>
            <a:chOff x="304700" y="1908370"/>
            <a:chExt cx="5419429" cy="2425816"/>
          </a:xfrm>
        </p:grpSpPr>
        <p:sp>
          <p:nvSpPr>
            <p:cNvPr id="221" name="object 80">
              <a:extLst>
                <a:ext uri="{FF2B5EF4-FFF2-40B4-BE49-F238E27FC236}">
                  <a16:creationId xmlns:a16="http://schemas.microsoft.com/office/drawing/2014/main" id="{2095A2DE-72AC-F90E-54DC-EAE6575E5945}"/>
                </a:ext>
              </a:extLst>
            </p:cNvPr>
            <p:cNvSpPr/>
            <p:nvPr/>
          </p:nvSpPr>
          <p:spPr>
            <a:xfrm>
              <a:off x="539553" y="1974302"/>
              <a:ext cx="5184576" cy="90028"/>
            </a:xfrm>
            <a:custGeom>
              <a:avLst/>
              <a:gdLst/>
              <a:ahLst/>
              <a:cxnLst/>
              <a:rect l="l" t="t" r="r" b="b"/>
              <a:pathLst>
                <a:path w="6563995">
                  <a:moveTo>
                    <a:pt x="6563448" y="0"/>
                  </a:moveTo>
                  <a:lnTo>
                    <a:pt x="0" y="0"/>
                  </a:lnTo>
                </a:path>
              </a:pathLst>
            </a:custGeom>
            <a:ln w="6667">
              <a:solidFill>
                <a:srgbClr val="666666"/>
              </a:solidFill>
              <a:prstDash val="dot"/>
            </a:ln>
          </p:spPr>
          <p:txBody>
            <a:bodyPr wrap="square" lIns="0" tIns="0" rIns="0" bIns="0" rtlCol="0"/>
            <a:lstStyle/>
            <a:p>
              <a:endParaRPr lang="en-GB" noProof="0" dirty="0"/>
            </a:p>
          </p:txBody>
        </p:sp>
        <p:sp>
          <p:nvSpPr>
            <p:cNvPr id="293" name="object 80">
              <a:extLst>
                <a:ext uri="{FF2B5EF4-FFF2-40B4-BE49-F238E27FC236}">
                  <a16:creationId xmlns:a16="http://schemas.microsoft.com/office/drawing/2014/main" id="{A3198696-6991-02CF-54AA-96F55CFD3113}"/>
                </a:ext>
              </a:extLst>
            </p:cNvPr>
            <p:cNvSpPr/>
            <p:nvPr/>
          </p:nvSpPr>
          <p:spPr>
            <a:xfrm>
              <a:off x="539553" y="2313289"/>
              <a:ext cx="5184576" cy="90028"/>
            </a:xfrm>
            <a:custGeom>
              <a:avLst/>
              <a:gdLst/>
              <a:ahLst/>
              <a:cxnLst/>
              <a:rect l="l" t="t" r="r" b="b"/>
              <a:pathLst>
                <a:path w="6563995">
                  <a:moveTo>
                    <a:pt x="6563448" y="0"/>
                  </a:moveTo>
                  <a:lnTo>
                    <a:pt x="0" y="0"/>
                  </a:lnTo>
                </a:path>
              </a:pathLst>
            </a:custGeom>
            <a:ln w="6667">
              <a:solidFill>
                <a:srgbClr val="666666"/>
              </a:solidFill>
              <a:prstDash val="dot"/>
            </a:ln>
          </p:spPr>
          <p:txBody>
            <a:bodyPr wrap="square" lIns="0" tIns="0" rIns="0" bIns="0" rtlCol="0"/>
            <a:lstStyle/>
            <a:p>
              <a:endParaRPr lang="en-GB" noProof="0" dirty="0"/>
            </a:p>
          </p:txBody>
        </p:sp>
        <p:sp>
          <p:nvSpPr>
            <p:cNvPr id="294" name="object 80">
              <a:extLst>
                <a:ext uri="{FF2B5EF4-FFF2-40B4-BE49-F238E27FC236}">
                  <a16:creationId xmlns:a16="http://schemas.microsoft.com/office/drawing/2014/main" id="{59CE8D20-626C-83C4-7903-14BF679652CE}"/>
                </a:ext>
              </a:extLst>
            </p:cNvPr>
            <p:cNvSpPr/>
            <p:nvPr/>
          </p:nvSpPr>
          <p:spPr>
            <a:xfrm>
              <a:off x="539553" y="2665761"/>
              <a:ext cx="5184576" cy="90028"/>
            </a:xfrm>
            <a:custGeom>
              <a:avLst/>
              <a:gdLst/>
              <a:ahLst/>
              <a:cxnLst/>
              <a:rect l="l" t="t" r="r" b="b"/>
              <a:pathLst>
                <a:path w="6563995">
                  <a:moveTo>
                    <a:pt x="6563448" y="0"/>
                  </a:moveTo>
                  <a:lnTo>
                    <a:pt x="0" y="0"/>
                  </a:lnTo>
                </a:path>
              </a:pathLst>
            </a:custGeom>
            <a:ln w="6667">
              <a:solidFill>
                <a:srgbClr val="666666"/>
              </a:solidFill>
              <a:prstDash val="dot"/>
            </a:ln>
          </p:spPr>
          <p:txBody>
            <a:bodyPr wrap="square" lIns="0" tIns="0" rIns="0" bIns="0" rtlCol="0"/>
            <a:lstStyle/>
            <a:p>
              <a:endParaRPr lang="en-GB" noProof="0" dirty="0"/>
            </a:p>
          </p:txBody>
        </p:sp>
        <p:sp>
          <p:nvSpPr>
            <p:cNvPr id="295" name="object 80">
              <a:extLst>
                <a:ext uri="{FF2B5EF4-FFF2-40B4-BE49-F238E27FC236}">
                  <a16:creationId xmlns:a16="http://schemas.microsoft.com/office/drawing/2014/main" id="{4B028B3B-BFAF-7438-45AF-438F5D334B47}"/>
                </a:ext>
              </a:extLst>
            </p:cNvPr>
            <p:cNvSpPr/>
            <p:nvPr/>
          </p:nvSpPr>
          <p:spPr>
            <a:xfrm>
              <a:off x="539553" y="3018551"/>
              <a:ext cx="5184576" cy="90028"/>
            </a:xfrm>
            <a:custGeom>
              <a:avLst/>
              <a:gdLst/>
              <a:ahLst/>
              <a:cxnLst/>
              <a:rect l="l" t="t" r="r" b="b"/>
              <a:pathLst>
                <a:path w="6563995">
                  <a:moveTo>
                    <a:pt x="6563448" y="0"/>
                  </a:moveTo>
                  <a:lnTo>
                    <a:pt x="0" y="0"/>
                  </a:lnTo>
                </a:path>
              </a:pathLst>
            </a:custGeom>
            <a:ln w="6667">
              <a:solidFill>
                <a:srgbClr val="666666"/>
              </a:solidFill>
              <a:prstDash val="dot"/>
            </a:ln>
          </p:spPr>
          <p:txBody>
            <a:bodyPr wrap="square" lIns="0" tIns="0" rIns="0" bIns="0" rtlCol="0"/>
            <a:lstStyle/>
            <a:p>
              <a:endParaRPr lang="en-GB" noProof="0" dirty="0"/>
            </a:p>
          </p:txBody>
        </p:sp>
        <p:sp>
          <p:nvSpPr>
            <p:cNvPr id="296" name="object 80">
              <a:extLst>
                <a:ext uri="{FF2B5EF4-FFF2-40B4-BE49-F238E27FC236}">
                  <a16:creationId xmlns:a16="http://schemas.microsoft.com/office/drawing/2014/main" id="{2AA2874E-0CBB-21C3-6CA4-6D88B0BD300A}"/>
                </a:ext>
              </a:extLst>
            </p:cNvPr>
            <p:cNvSpPr/>
            <p:nvPr/>
          </p:nvSpPr>
          <p:spPr>
            <a:xfrm>
              <a:off x="539553" y="3362146"/>
              <a:ext cx="5184576" cy="90028"/>
            </a:xfrm>
            <a:custGeom>
              <a:avLst/>
              <a:gdLst/>
              <a:ahLst/>
              <a:cxnLst/>
              <a:rect l="l" t="t" r="r" b="b"/>
              <a:pathLst>
                <a:path w="6563995">
                  <a:moveTo>
                    <a:pt x="6563448" y="0"/>
                  </a:moveTo>
                  <a:lnTo>
                    <a:pt x="0" y="0"/>
                  </a:lnTo>
                </a:path>
              </a:pathLst>
            </a:custGeom>
            <a:ln w="6667">
              <a:solidFill>
                <a:srgbClr val="666666"/>
              </a:solidFill>
              <a:prstDash val="dot"/>
            </a:ln>
          </p:spPr>
          <p:txBody>
            <a:bodyPr wrap="square" lIns="0" tIns="0" rIns="0" bIns="0" rtlCol="0"/>
            <a:lstStyle/>
            <a:p>
              <a:endParaRPr lang="en-GB" noProof="0" dirty="0"/>
            </a:p>
          </p:txBody>
        </p:sp>
        <p:sp>
          <p:nvSpPr>
            <p:cNvPr id="18" name="object 6">
              <a:extLst>
                <a:ext uri="{FF2B5EF4-FFF2-40B4-BE49-F238E27FC236}">
                  <a16:creationId xmlns:a16="http://schemas.microsoft.com/office/drawing/2014/main" id="{1564FD53-BC26-1F48-901D-0CDDCE6DE454}"/>
                </a:ext>
              </a:extLst>
            </p:cNvPr>
            <p:cNvSpPr/>
            <p:nvPr/>
          </p:nvSpPr>
          <p:spPr>
            <a:xfrm>
              <a:off x="558396" y="3752082"/>
              <a:ext cx="5115560" cy="0"/>
            </a:xfrm>
            <a:custGeom>
              <a:avLst/>
              <a:gdLst/>
              <a:ahLst/>
              <a:cxnLst/>
              <a:rect l="l" t="t" r="r" b="b"/>
              <a:pathLst>
                <a:path w="5115560">
                  <a:moveTo>
                    <a:pt x="0" y="0"/>
                  </a:moveTo>
                  <a:lnTo>
                    <a:pt x="76441" y="0"/>
                  </a:lnTo>
                </a:path>
                <a:path w="5115560">
                  <a:moveTo>
                    <a:pt x="5024412" y="0"/>
                  </a:moveTo>
                  <a:lnTo>
                    <a:pt x="5115229" y="0"/>
                  </a:lnTo>
                </a:path>
                <a:path w="5115560">
                  <a:moveTo>
                    <a:pt x="3905986" y="0"/>
                  </a:moveTo>
                  <a:lnTo>
                    <a:pt x="4295025" y="0"/>
                  </a:lnTo>
                </a:path>
                <a:path w="5115560">
                  <a:moveTo>
                    <a:pt x="550672" y="0"/>
                  </a:moveTo>
                  <a:lnTo>
                    <a:pt x="939711" y="0"/>
                  </a:lnTo>
                </a:path>
                <a:path w="5115560">
                  <a:moveTo>
                    <a:pt x="1669110" y="0"/>
                  </a:moveTo>
                  <a:lnTo>
                    <a:pt x="2058149" y="0"/>
                  </a:lnTo>
                </a:path>
                <a:path w="5115560">
                  <a:moveTo>
                    <a:pt x="2787548" y="0"/>
                  </a:moveTo>
                  <a:lnTo>
                    <a:pt x="3176587" y="0"/>
                  </a:lnTo>
                </a:path>
                <a:path w="5115560">
                  <a:moveTo>
                    <a:pt x="295503" y="0"/>
                  </a:moveTo>
                  <a:lnTo>
                    <a:pt x="331609" y="0"/>
                  </a:lnTo>
                </a:path>
                <a:path w="5115560">
                  <a:moveTo>
                    <a:pt x="1158773" y="0"/>
                  </a:moveTo>
                  <a:lnTo>
                    <a:pt x="1194879" y="0"/>
                  </a:lnTo>
                </a:path>
                <a:path w="5115560">
                  <a:moveTo>
                    <a:pt x="1413941" y="0"/>
                  </a:moveTo>
                  <a:lnTo>
                    <a:pt x="1450047" y="0"/>
                  </a:lnTo>
                </a:path>
                <a:path w="5115560">
                  <a:moveTo>
                    <a:pt x="2277211" y="0"/>
                  </a:moveTo>
                  <a:lnTo>
                    <a:pt x="2313317" y="0"/>
                  </a:lnTo>
                </a:path>
                <a:path w="5115560">
                  <a:moveTo>
                    <a:pt x="2532380" y="0"/>
                  </a:moveTo>
                  <a:lnTo>
                    <a:pt x="2568486" y="0"/>
                  </a:lnTo>
                </a:path>
                <a:path w="5115560">
                  <a:moveTo>
                    <a:pt x="3395649" y="0"/>
                  </a:moveTo>
                  <a:lnTo>
                    <a:pt x="3431755" y="0"/>
                  </a:lnTo>
                </a:path>
                <a:path w="5115560">
                  <a:moveTo>
                    <a:pt x="3650818" y="0"/>
                  </a:moveTo>
                  <a:lnTo>
                    <a:pt x="3686924" y="0"/>
                  </a:lnTo>
                </a:path>
                <a:path w="5115560">
                  <a:moveTo>
                    <a:pt x="4514088" y="0"/>
                  </a:moveTo>
                  <a:lnTo>
                    <a:pt x="4550194" y="0"/>
                  </a:lnTo>
                </a:path>
                <a:path w="5115560">
                  <a:moveTo>
                    <a:pt x="4769256" y="0"/>
                  </a:moveTo>
                  <a:lnTo>
                    <a:pt x="4805349" y="0"/>
                  </a:lnTo>
                </a:path>
              </a:pathLst>
            </a:custGeom>
            <a:ln w="6667">
              <a:solidFill>
                <a:srgbClr val="666666"/>
              </a:solidFill>
              <a:prstDash val="dot"/>
            </a:ln>
          </p:spPr>
          <p:txBody>
            <a:bodyPr wrap="square" lIns="0" tIns="0" rIns="0" bIns="0" rtlCol="0"/>
            <a:lstStyle/>
            <a:p>
              <a:endParaRPr lang="en-GB" noProof="0" dirty="0"/>
            </a:p>
          </p:txBody>
        </p:sp>
        <p:sp>
          <p:nvSpPr>
            <p:cNvPr id="19" name="object 7">
              <a:extLst>
                <a:ext uri="{FF2B5EF4-FFF2-40B4-BE49-F238E27FC236}">
                  <a16:creationId xmlns:a16="http://schemas.microsoft.com/office/drawing/2014/main" id="{1156281A-1DFC-0A12-D8CA-69DC591E3B7F}"/>
                </a:ext>
              </a:extLst>
            </p:cNvPr>
            <p:cNvSpPr/>
            <p:nvPr/>
          </p:nvSpPr>
          <p:spPr>
            <a:xfrm>
              <a:off x="545049" y="3749237"/>
              <a:ext cx="5152390" cy="5980"/>
            </a:xfrm>
            <a:custGeom>
              <a:avLst/>
              <a:gdLst/>
              <a:ahLst/>
              <a:cxnLst/>
              <a:rect l="l" t="t" r="r" b="b"/>
              <a:pathLst>
                <a:path w="5152390" h="6985">
                  <a:moveTo>
                    <a:pt x="6667" y="3327"/>
                  </a:moveTo>
                  <a:lnTo>
                    <a:pt x="5689" y="977"/>
                  </a:lnTo>
                  <a:lnTo>
                    <a:pt x="3327" y="0"/>
                  </a:lnTo>
                  <a:lnTo>
                    <a:pt x="965" y="977"/>
                  </a:lnTo>
                  <a:lnTo>
                    <a:pt x="0" y="3327"/>
                  </a:lnTo>
                  <a:lnTo>
                    <a:pt x="965" y="5689"/>
                  </a:lnTo>
                  <a:lnTo>
                    <a:pt x="3327" y="6667"/>
                  </a:lnTo>
                  <a:lnTo>
                    <a:pt x="5689" y="5689"/>
                  </a:lnTo>
                  <a:lnTo>
                    <a:pt x="6667" y="3327"/>
                  </a:lnTo>
                  <a:close/>
                </a:path>
                <a:path w="5152390" h="6985">
                  <a:moveTo>
                    <a:pt x="5151933" y="3327"/>
                  </a:moveTo>
                  <a:lnTo>
                    <a:pt x="5150955" y="977"/>
                  </a:lnTo>
                  <a:lnTo>
                    <a:pt x="5148592" y="0"/>
                  </a:lnTo>
                  <a:lnTo>
                    <a:pt x="5146230" y="977"/>
                  </a:lnTo>
                  <a:lnTo>
                    <a:pt x="5145265" y="3327"/>
                  </a:lnTo>
                  <a:lnTo>
                    <a:pt x="5146230" y="5689"/>
                  </a:lnTo>
                  <a:lnTo>
                    <a:pt x="5148592" y="6667"/>
                  </a:lnTo>
                  <a:lnTo>
                    <a:pt x="5150955" y="5689"/>
                  </a:lnTo>
                  <a:lnTo>
                    <a:pt x="5151933" y="3327"/>
                  </a:lnTo>
                  <a:close/>
                </a:path>
              </a:pathLst>
            </a:custGeom>
            <a:solidFill>
              <a:srgbClr val="666666"/>
            </a:solidFill>
          </p:spPr>
          <p:txBody>
            <a:bodyPr wrap="square" lIns="0" tIns="0" rIns="0" bIns="0" rtlCol="0"/>
            <a:lstStyle/>
            <a:p>
              <a:endParaRPr lang="en-GB" noProof="0" dirty="0"/>
            </a:p>
          </p:txBody>
        </p:sp>
        <p:sp>
          <p:nvSpPr>
            <p:cNvPr id="21" name="object 9">
              <a:extLst>
                <a:ext uri="{FF2B5EF4-FFF2-40B4-BE49-F238E27FC236}">
                  <a16:creationId xmlns:a16="http://schemas.microsoft.com/office/drawing/2014/main" id="{4FADA50B-3E63-3C10-747E-BAE7FC29E4CE}"/>
                </a:ext>
              </a:extLst>
            </p:cNvPr>
            <p:cNvSpPr/>
            <p:nvPr/>
          </p:nvSpPr>
          <p:spPr>
            <a:xfrm>
              <a:off x="545150" y="2304463"/>
              <a:ext cx="5151755" cy="5980"/>
            </a:xfrm>
            <a:custGeom>
              <a:avLst/>
              <a:gdLst/>
              <a:ahLst/>
              <a:cxnLst/>
              <a:rect l="l" t="t" r="r" b="b"/>
              <a:pathLst>
                <a:path w="5151755" h="6985">
                  <a:moveTo>
                    <a:pt x="6667" y="3340"/>
                  </a:moveTo>
                  <a:lnTo>
                    <a:pt x="5689" y="977"/>
                  </a:lnTo>
                  <a:lnTo>
                    <a:pt x="3327" y="0"/>
                  </a:lnTo>
                  <a:lnTo>
                    <a:pt x="977" y="977"/>
                  </a:lnTo>
                  <a:lnTo>
                    <a:pt x="0" y="3340"/>
                  </a:lnTo>
                  <a:lnTo>
                    <a:pt x="977" y="5702"/>
                  </a:lnTo>
                  <a:lnTo>
                    <a:pt x="3327" y="6667"/>
                  </a:lnTo>
                  <a:lnTo>
                    <a:pt x="5689" y="5702"/>
                  </a:lnTo>
                  <a:lnTo>
                    <a:pt x="6667" y="3340"/>
                  </a:lnTo>
                  <a:close/>
                </a:path>
                <a:path w="5151755" h="6985">
                  <a:moveTo>
                    <a:pt x="5151717" y="3340"/>
                  </a:moveTo>
                  <a:lnTo>
                    <a:pt x="5150739" y="977"/>
                  </a:lnTo>
                  <a:lnTo>
                    <a:pt x="5148377" y="0"/>
                  </a:lnTo>
                  <a:lnTo>
                    <a:pt x="5146027" y="977"/>
                  </a:lnTo>
                  <a:lnTo>
                    <a:pt x="5145049" y="3340"/>
                  </a:lnTo>
                  <a:lnTo>
                    <a:pt x="5146027" y="5702"/>
                  </a:lnTo>
                  <a:lnTo>
                    <a:pt x="5148377" y="6667"/>
                  </a:lnTo>
                  <a:lnTo>
                    <a:pt x="5150739" y="5702"/>
                  </a:lnTo>
                  <a:lnTo>
                    <a:pt x="5151717" y="3340"/>
                  </a:lnTo>
                  <a:close/>
                </a:path>
              </a:pathLst>
            </a:custGeom>
            <a:solidFill>
              <a:srgbClr val="666666"/>
            </a:solidFill>
          </p:spPr>
          <p:txBody>
            <a:bodyPr wrap="square" lIns="0" tIns="0" rIns="0" bIns="0" rtlCol="0"/>
            <a:lstStyle/>
            <a:p>
              <a:endParaRPr lang="en-GB" noProof="0" dirty="0"/>
            </a:p>
          </p:txBody>
        </p:sp>
        <p:sp>
          <p:nvSpPr>
            <p:cNvPr id="23" name="object 11">
              <a:extLst>
                <a:ext uri="{FF2B5EF4-FFF2-40B4-BE49-F238E27FC236}">
                  <a16:creationId xmlns:a16="http://schemas.microsoft.com/office/drawing/2014/main" id="{0D25DB76-BA3B-9BE5-ECFD-9E42DB89E97E}"/>
                </a:ext>
              </a:extLst>
            </p:cNvPr>
            <p:cNvSpPr/>
            <p:nvPr/>
          </p:nvSpPr>
          <p:spPr>
            <a:xfrm>
              <a:off x="545150" y="2786058"/>
              <a:ext cx="5151755" cy="5980"/>
            </a:xfrm>
            <a:custGeom>
              <a:avLst/>
              <a:gdLst/>
              <a:ahLst/>
              <a:cxnLst/>
              <a:rect l="l" t="t" r="r" b="b"/>
              <a:pathLst>
                <a:path w="5151755" h="6985">
                  <a:moveTo>
                    <a:pt x="6667" y="3327"/>
                  </a:moveTo>
                  <a:lnTo>
                    <a:pt x="5689" y="977"/>
                  </a:lnTo>
                  <a:lnTo>
                    <a:pt x="3327" y="0"/>
                  </a:lnTo>
                  <a:lnTo>
                    <a:pt x="977" y="977"/>
                  </a:lnTo>
                  <a:lnTo>
                    <a:pt x="0" y="3327"/>
                  </a:lnTo>
                  <a:lnTo>
                    <a:pt x="977" y="5689"/>
                  </a:lnTo>
                  <a:lnTo>
                    <a:pt x="3327" y="6667"/>
                  </a:lnTo>
                  <a:lnTo>
                    <a:pt x="5689" y="5689"/>
                  </a:lnTo>
                  <a:lnTo>
                    <a:pt x="6667" y="3327"/>
                  </a:lnTo>
                  <a:close/>
                </a:path>
                <a:path w="5151755" h="6985">
                  <a:moveTo>
                    <a:pt x="5151717" y="3327"/>
                  </a:moveTo>
                  <a:lnTo>
                    <a:pt x="5150739" y="977"/>
                  </a:lnTo>
                  <a:lnTo>
                    <a:pt x="5148377" y="0"/>
                  </a:lnTo>
                  <a:lnTo>
                    <a:pt x="5146027" y="977"/>
                  </a:lnTo>
                  <a:lnTo>
                    <a:pt x="5145049" y="3327"/>
                  </a:lnTo>
                  <a:lnTo>
                    <a:pt x="5146027" y="5689"/>
                  </a:lnTo>
                  <a:lnTo>
                    <a:pt x="5148377" y="6667"/>
                  </a:lnTo>
                  <a:lnTo>
                    <a:pt x="5150739" y="5689"/>
                  </a:lnTo>
                  <a:lnTo>
                    <a:pt x="5151717" y="3327"/>
                  </a:lnTo>
                  <a:close/>
                </a:path>
              </a:pathLst>
            </a:custGeom>
            <a:solidFill>
              <a:srgbClr val="666666"/>
            </a:solidFill>
          </p:spPr>
          <p:txBody>
            <a:bodyPr wrap="square" lIns="0" tIns="0" rIns="0" bIns="0" rtlCol="0"/>
            <a:lstStyle/>
            <a:p>
              <a:endParaRPr lang="en-GB" noProof="0" dirty="0"/>
            </a:p>
          </p:txBody>
        </p:sp>
        <p:sp>
          <p:nvSpPr>
            <p:cNvPr id="25" name="object 13">
              <a:extLst>
                <a:ext uri="{FF2B5EF4-FFF2-40B4-BE49-F238E27FC236}">
                  <a16:creationId xmlns:a16="http://schemas.microsoft.com/office/drawing/2014/main" id="{97CB977F-3D41-004D-C1DF-8B00E8DE36D5}"/>
                </a:ext>
              </a:extLst>
            </p:cNvPr>
            <p:cNvSpPr/>
            <p:nvPr/>
          </p:nvSpPr>
          <p:spPr>
            <a:xfrm>
              <a:off x="545150" y="3267642"/>
              <a:ext cx="5151755" cy="5980"/>
            </a:xfrm>
            <a:custGeom>
              <a:avLst/>
              <a:gdLst/>
              <a:ahLst/>
              <a:cxnLst/>
              <a:rect l="l" t="t" r="r" b="b"/>
              <a:pathLst>
                <a:path w="5151755" h="6985">
                  <a:moveTo>
                    <a:pt x="6667" y="3340"/>
                  </a:moveTo>
                  <a:lnTo>
                    <a:pt x="5689" y="977"/>
                  </a:lnTo>
                  <a:lnTo>
                    <a:pt x="3327" y="0"/>
                  </a:lnTo>
                  <a:lnTo>
                    <a:pt x="977" y="977"/>
                  </a:lnTo>
                  <a:lnTo>
                    <a:pt x="0" y="3340"/>
                  </a:lnTo>
                  <a:lnTo>
                    <a:pt x="977" y="5689"/>
                  </a:lnTo>
                  <a:lnTo>
                    <a:pt x="3327" y="6667"/>
                  </a:lnTo>
                  <a:lnTo>
                    <a:pt x="5689" y="5689"/>
                  </a:lnTo>
                  <a:lnTo>
                    <a:pt x="6667" y="3340"/>
                  </a:lnTo>
                  <a:close/>
                </a:path>
                <a:path w="5151755" h="6985">
                  <a:moveTo>
                    <a:pt x="5151717" y="3340"/>
                  </a:moveTo>
                  <a:lnTo>
                    <a:pt x="5150739" y="977"/>
                  </a:lnTo>
                  <a:lnTo>
                    <a:pt x="5148377" y="0"/>
                  </a:lnTo>
                  <a:lnTo>
                    <a:pt x="5146027" y="977"/>
                  </a:lnTo>
                  <a:lnTo>
                    <a:pt x="5145049" y="3340"/>
                  </a:lnTo>
                  <a:lnTo>
                    <a:pt x="5146027" y="5689"/>
                  </a:lnTo>
                  <a:lnTo>
                    <a:pt x="5148377" y="6667"/>
                  </a:lnTo>
                  <a:lnTo>
                    <a:pt x="5150739" y="5689"/>
                  </a:lnTo>
                  <a:lnTo>
                    <a:pt x="5151717" y="3340"/>
                  </a:lnTo>
                  <a:close/>
                </a:path>
              </a:pathLst>
            </a:custGeom>
            <a:solidFill>
              <a:srgbClr val="666666"/>
            </a:solidFill>
          </p:spPr>
          <p:txBody>
            <a:bodyPr wrap="square" lIns="0" tIns="0" rIns="0" bIns="0" rtlCol="0"/>
            <a:lstStyle/>
            <a:p>
              <a:endParaRPr lang="en-GB" noProof="0" dirty="0"/>
            </a:p>
          </p:txBody>
        </p:sp>
        <p:grpSp>
          <p:nvGrpSpPr>
            <p:cNvPr id="304" name="Gruppo 303">
              <a:extLst>
                <a:ext uri="{FF2B5EF4-FFF2-40B4-BE49-F238E27FC236}">
                  <a16:creationId xmlns:a16="http://schemas.microsoft.com/office/drawing/2014/main" id="{1F864A69-0D52-F953-BA0A-445C27BCF0CE}"/>
                </a:ext>
              </a:extLst>
            </p:cNvPr>
            <p:cNvGrpSpPr/>
            <p:nvPr/>
          </p:nvGrpSpPr>
          <p:grpSpPr>
            <a:xfrm>
              <a:off x="4817278" y="3791022"/>
              <a:ext cx="816610" cy="168583"/>
              <a:chOff x="4817278" y="3937000"/>
              <a:chExt cx="816610" cy="196911"/>
            </a:xfrm>
          </p:grpSpPr>
          <p:sp>
            <p:nvSpPr>
              <p:cNvPr id="26" name="object 14">
                <a:extLst>
                  <a:ext uri="{FF2B5EF4-FFF2-40B4-BE49-F238E27FC236}">
                    <a16:creationId xmlns:a16="http://schemas.microsoft.com/office/drawing/2014/main" id="{A370F183-199B-8567-3FC4-CAB1EC284062}"/>
                  </a:ext>
                </a:extLst>
              </p:cNvPr>
              <p:cNvSpPr/>
              <p:nvPr/>
            </p:nvSpPr>
            <p:spPr>
              <a:xfrm>
                <a:off x="4817278" y="3966715"/>
                <a:ext cx="0" cy="29845"/>
              </a:xfrm>
              <a:custGeom>
                <a:avLst/>
                <a:gdLst/>
                <a:ahLst/>
                <a:cxnLst/>
                <a:rect l="l" t="t" r="r" b="b"/>
                <a:pathLst>
                  <a:path h="29845">
                    <a:moveTo>
                      <a:pt x="0" y="0"/>
                    </a:moveTo>
                    <a:lnTo>
                      <a:pt x="0" y="29718"/>
                    </a:lnTo>
                  </a:path>
                </a:pathLst>
              </a:custGeom>
              <a:ln w="4762">
                <a:solidFill>
                  <a:srgbClr val="666666"/>
                </a:solidFill>
                <a:prstDash val="dash"/>
              </a:ln>
            </p:spPr>
            <p:txBody>
              <a:bodyPr wrap="square" lIns="0" tIns="0" rIns="0" bIns="0" rtlCol="0"/>
              <a:lstStyle/>
              <a:p>
                <a:endParaRPr lang="en-GB" noProof="0" dirty="0"/>
              </a:p>
            </p:txBody>
          </p:sp>
          <p:sp>
            <p:nvSpPr>
              <p:cNvPr id="27" name="object 15">
                <a:extLst>
                  <a:ext uri="{FF2B5EF4-FFF2-40B4-BE49-F238E27FC236}">
                    <a16:creationId xmlns:a16="http://schemas.microsoft.com/office/drawing/2014/main" id="{FA524867-299F-BDEB-9B17-9D6736228ADE}"/>
                  </a:ext>
                </a:extLst>
              </p:cNvPr>
              <p:cNvSpPr/>
              <p:nvPr/>
            </p:nvSpPr>
            <p:spPr>
              <a:xfrm>
                <a:off x="4825834" y="4044467"/>
                <a:ext cx="22860" cy="19050"/>
              </a:xfrm>
              <a:custGeom>
                <a:avLst/>
                <a:gdLst/>
                <a:ahLst/>
                <a:cxnLst/>
                <a:rect l="l" t="t" r="r" b="b"/>
                <a:pathLst>
                  <a:path w="22860" h="19050">
                    <a:moveTo>
                      <a:pt x="0" y="0"/>
                    </a:moveTo>
                    <a:lnTo>
                      <a:pt x="4592" y="5880"/>
                    </a:lnTo>
                    <a:lnTo>
                      <a:pt x="9983" y="11022"/>
                    </a:lnTo>
                    <a:lnTo>
                      <a:pt x="16082" y="15332"/>
                    </a:lnTo>
                    <a:lnTo>
                      <a:pt x="22796" y="18719"/>
                    </a:lnTo>
                  </a:path>
                </a:pathLst>
              </a:custGeom>
              <a:ln w="4762">
                <a:solidFill>
                  <a:srgbClr val="666666"/>
                </a:solidFill>
                <a:prstDash val="dash"/>
              </a:ln>
            </p:spPr>
            <p:txBody>
              <a:bodyPr wrap="square" lIns="0" tIns="0" rIns="0" bIns="0" rtlCol="0"/>
              <a:lstStyle/>
              <a:p>
                <a:endParaRPr lang="en-GB" noProof="0" dirty="0"/>
              </a:p>
            </p:txBody>
          </p:sp>
          <p:sp>
            <p:nvSpPr>
              <p:cNvPr id="28" name="object 16">
                <a:extLst>
                  <a:ext uri="{FF2B5EF4-FFF2-40B4-BE49-F238E27FC236}">
                    <a16:creationId xmlns:a16="http://schemas.microsoft.com/office/drawing/2014/main" id="{FAAEBC5F-EF9B-63EB-0BC7-300D391FB750}"/>
                  </a:ext>
                </a:extLst>
              </p:cNvPr>
              <p:cNvSpPr/>
              <p:nvPr/>
            </p:nvSpPr>
            <p:spPr>
              <a:xfrm>
                <a:off x="4896294" y="4067043"/>
                <a:ext cx="668020" cy="0"/>
              </a:xfrm>
              <a:custGeom>
                <a:avLst/>
                <a:gdLst/>
                <a:ahLst/>
                <a:cxnLst/>
                <a:rect l="l" t="t" r="r" b="b"/>
                <a:pathLst>
                  <a:path w="668020">
                    <a:moveTo>
                      <a:pt x="0" y="0"/>
                    </a:moveTo>
                    <a:lnTo>
                      <a:pt x="667778" y="0"/>
                    </a:lnTo>
                  </a:path>
                </a:pathLst>
              </a:custGeom>
              <a:ln w="4762">
                <a:solidFill>
                  <a:srgbClr val="666666"/>
                </a:solidFill>
                <a:prstDash val="dash"/>
              </a:ln>
            </p:spPr>
            <p:txBody>
              <a:bodyPr wrap="square" lIns="0" tIns="0" rIns="0" bIns="0" rtlCol="0"/>
              <a:lstStyle/>
              <a:p>
                <a:endParaRPr lang="en-GB" noProof="0" dirty="0"/>
              </a:p>
            </p:txBody>
          </p:sp>
          <p:sp>
            <p:nvSpPr>
              <p:cNvPr id="29" name="object 17">
                <a:extLst>
                  <a:ext uri="{FF2B5EF4-FFF2-40B4-BE49-F238E27FC236}">
                    <a16:creationId xmlns:a16="http://schemas.microsoft.com/office/drawing/2014/main" id="{FEBD987D-143C-9AA2-B94F-6642E5B9A541}"/>
                  </a:ext>
                </a:extLst>
              </p:cNvPr>
              <p:cNvSpPr/>
              <p:nvPr/>
            </p:nvSpPr>
            <p:spPr>
              <a:xfrm>
                <a:off x="5611103" y="4035690"/>
                <a:ext cx="19050" cy="22860"/>
              </a:xfrm>
              <a:custGeom>
                <a:avLst/>
                <a:gdLst/>
                <a:ahLst/>
                <a:cxnLst/>
                <a:rect l="l" t="t" r="r" b="b"/>
                <a:pathLst>
                  <a:path w="19050" h="22860">
                    <a:moveTo>
                      <a:pt x="0" y="22796"/>
                    </a:moveTo>
                    <a:lnTo>
                      <a:pt x="5880" y="18204"/>
                    </a:lnTo>
                    <a:lnTo>
                      <a:pt x="11022" y="12812"/>
                    </a:lnTo>
                    <a:lnTo>
                      <a:pt x="15332" y="6714"/>
                    </a:lnTo>
                    <a:lnTo>
                      <a:pt x="18719" y="0"/>
                    </a:lnTo>
                  </a:path>
                </a:pathLst>
              </a:custGeom>
              <a:ln w="4762">
                <a:solidFill>
                  <a:srgbClr val="666666"/>
                </a:solidFill>
                <a:prstDash val="dash"/>
              </a:ln>
            </p:spPr>
            <p:txBody>
              <a:bodyPr wrap="square" lIns="0" tIns="0" rIns="0" bIns="0" rtlCol="0"/>
              <a:lstStyle/>
              <a:p>
                <a:endParaRPr lang="en-GB" noProof="0" dirty="0"/>
              </a:p>
            </p:txBody>
          </p:sp>
          <p:sp>
            <p:nvSpPr>
              <p:cNvPr id="30" name="object 18">
                <a:extLst>
                  <a:ext uri="{FF2B5EF4-FFF2-40B4-BE49-F238E27FC236}">
                    <a16:creationId xmlns:a16="http://schemas.microsoft.com/office/drawing/2014/main" id="{6364CCD8-5047-61C2-20A2-514A2230E9E7}"/>
                  </a:ext>
                </a:extLst>
              </p:cNvPr>
              <p:cNvSpPr/>
              <p:nvPr/>
            </p:nvSpPr>
            <p:spPr>
              <a:xfrm>
                <a:off x="5633678" y="3956809"/>
                <a:ext cx="0" cy="29845"/>
              </a:xfrm>
              <a:custGeom>
                <a:avLst/>
                <a:gdLst/>
                <a:ahLst/>
                <a:cxnLst/>
                <a:rect l="l" t="t" r="r" b="b"/>
                <a:pathLst>
                  <a:path h="29845">
                    <a:moveTo>
                      <a:pt x="0" y="29718"/>
                    </a:moveTo>
                    <a:lnTo>
                      <a:pt x="0" y="0"/>
                    </a:lnTo>
                  </a:path>
                </a:pathLst>
              </a:custGeom>
              <a:ln w="4762">
                <a:solidFill>
                  <a:srgbClr val="666666"/>
                </a:solidFill>
                <a:prstDash val="dash"/>
              </a:ln>
            </p:spPr>
            <p:txBody>
              <a:bodyPr wrap="square" lIns="0" tIns="0" rIns="0" bIns="0" rtlCol="0"/>
              <a:lstStyle/>
              <a:p>
                <a:endParaRPr lang="en-GB" noProof="0" dirty="0"/>
              </a:p>
            </p:txBody>
          </p:sp>
          <p:sp>
            <p:nvSpPr>
              <p:cNvPr id="31" name="object 19">
                <a:extLst>
                  <a:ext uri="{FF2B5EF4-FFF2-40B4-BE49-F238E27FC236}">
                    <a16:creationId xmlns:a16="http://schemas.microsoft.com/office/drawing/2014/main" id="{3E190F5D-C399-8499-9147-2DC64A085A9C}"/>
                  </a:ext>
                </a:extLst>
              </p:cNvPr>
              <p:cNvSpPr/>
              <p:nvPr/>
            </p:nvSpPr>
            <p:spPr>
              <a:xfrm>
                <a:off x="4817278" y="3937000"/>
                <a:ext cx="816610" cy="130175"/>
              </a:xfrm>
              <a:custGeom>
                <a:avLst/>
                <a:gdLst/>
                <a:ahLst/>
                <a:cxnLst/>
                <a:rect l="l" t="t" r="r" b="b"/>
                <a:pathLst>
                  <a:path w="816610" h="130175">
                    <a:moveTo>
                      <a:pt x="0" y="0"/>
                    </a:moveTo>
                    <a:lnTo>
                      <a:pt x="0" y="9906"/>
                    </a:lnTo>
                  </a:path>
                  <a:path w="816610" h="130175">
                    <a:moveTo>
                      <a:pt x="0" y="69342"/>
                    </a:moveTo>
                    <a:lnTo>
                      <a:pt x="0" y="79248"/>
                    </a:lnTo>
                    <a:lnTo>
                      <a:pt x="0" y="82638"/>
                    </a:lnTo>
                    <a:lnTo>
                      <a:pt x="330" y="85953"/>
                    </a:lnTo>
                    <a:lnTo>
                      <a:pt x="965" y="89154"/>
                    </a:lnTo>
                  </a:path>
                  <a:path w="816610" h="130175">
                    <a:moveTo>
                      <a:pt x="40881" y="129082"/>
                    </a:moveTo>
                    <a:lnTo>
                      <a:pt x="44094" y="129717"/>
                    </a:lnTo>
                    <a:lnTo>
                      <a:pt x="47409" y="130048"/>
                    </a:lnTo>
                    <a:lnTo>
                      <a:pt x="50800" y="130048"/>
                    </a:lnTo>
                    <a:lnTo>
                      <a:pt x="60210" y="130048"/>
                    </a:lnTo>
                  </a:path>
                  <a:path w="816610" h="130175">
                    <a:moveTo>
                      <a:pt x="756196" y="130048"/>
                    </a:moveTo>
                    <a:lnTo>
                      <a:pt x="765606" y="130048"/>
                    </a:lnTo>
                    <a:lnTo>
                      <a:pt x="768997" y="130048"/>
                    </a:lnTo>
                    <a:lnTo>
                      <a:pt x="772312" y="129717"/>
                    </a:lnTo>
                    <a:lnTo>
                      <a:pt x="775512" y="129082"/>
                    </a:lnTo>
                  </a:path>
                  <a:path w="816610" h="130175">
                    <a:moveTo>
                      <a:pt x="815428" y="89154"/>
                    </a:moveTo>
                    <a:lnTo>
                      <a:pt x="816063" y="85953"/>
                    </a:lnTo>
                    <a:lnTo>
                      <a:pt x="816406" y="82638"/>
                    </a:lnTo>
                    <a:lnTo>
                      <a:pt x="816406" y="79248"/>
                    </a:lnTo>
                    <a:lnTo>
                      <a:pt x="816406" y="69342"/>
                    </a:lnTo>
                  </a:path>
                  <a:path w="816610" h="130175">
                    <a:moveTo>
                      <a:pt x="816406" y="9906"/>
                    </a:moveTo>
                    <a:lnTo>
                      <a:pt x="816406" y="0"/>
                    </a:lnTo>
                  </a:path>
                </a:pathLst>
              </a:custGeom>
              <a:ln w="4762">
                <a:solidFill>
                  <a:srgbClr val="666666"/>
                </a:solidFill>
              </a:ln>
            </p:spPr>
            <p:txBody>
              <a:bodyPr wrap="square" lIns="0" tIns="0" rIns="0" bIns="0" rtlCol="0"/>
              <a:lstStyle/>
              <a:p>
                <a:endParaRPr lang="en-GB" noProof="0" dirty="0"/>
              </a:p>
            </p:txBody>
          </p:sp>
          <p:sp>
            <p:nvSpPr>
              <p:cNvPr id="32" name="object 20">
                <a:extLst>
                  <a:ext uri="{FF2B5EF4-FFF2-40B4-BE49-F238E27FC236}">
                    <a16:creationId xmlns:a16="http://schemas.microsoft.com/office/drawing/2014/main" id="{F118CC2D-F4C3-C539-BF79-43A927A1B45B}"/>
                  </a:ext>
                </a:extLst>
              </p:cNvPr>
              <p:cNvSpPr/>
              <p:nvPr/>
            </p:nvSpPr>
            <p:spPr>
              <a:xfrm>
                <a:off x="5225479" y="4067871"/>
                <a:ext cx="0" cy="66040"/>
              </a:xfrm>
              <a:custGeom>
                <a:avLst/>
                <a:gdLst/>
                <a:ahLst/>
                <a:cxnLst/>
                <a:rect l="l" t="t" r="r" b="b"/>
                <a:pathLst>
                  <a:path h="66039">
                    <a:moveTo>
                      <a:pt x="0" y="0"/>
                    </a:moveTo>
                    <a:lnTo>
                      <a:pt x="0" y="65544"/>
                    </a:lnTo>
                  </a:path>
                </a:pathLst>
              </a:custGeom>
              <a:ln w="4762">
                <a:solidFill>
                  <a:srgbClr val="666666"/>
                </a:solidFill>
                <a:prstDash val="dash"/>
              </a:ln>
            </p:spPr>
            <p:txBody>
              <a:bodyPr wrap="square" lIns="0" tIns="0" rIns="0" bIns="0" rtlCol="0"/>
              <a:lstStyle/>
              <a:p>
                <a:endParaRPr lang="en-GB" noProof="0" dirty="0"/>
              </a:p>
            </p:txBody>
          </p:sp>
        </p:grpSp>
        <p:grpSp>
          <p:nvGrpSpPr>
            <p:cNvPr id="302" name="Gruppo 301">
              <a:extLst>
                <a:ext uri="{FF2B5EF4-FFF2-40B4-BE49-F238E27FC236}">
                  <a16:creationId xmlns:a16="http://schemas.microsoft.com/office/drawing/2014/main" id="{7C4C109F-2CA1-D66A-AC29-8D942D39EBEC}"/>
                </a:ext>
              </a:extLst>
            </p:cNvPr>
            <p:cNvGrpSpPr/>
            <p:nvPr/>
          </p:nvGrpSpPr>
          <p:grpSpPr>
            <a:xfrm>
              <a:off x="2569725" y="3791022"/>
              <a:ext cx="816610" cy="111448"/>
              <a:chOff x="2569725" y="3937000"/>
              <a:chExt cx="816610" cy="130175"/>
            </a:xfrm>
          </p:grpSpPr>
          <p:sp>
            <p:nvSpPr>
              <p:cNvPr id="33" name="object 21">
                <a:extLst>
                  <a:ext uri="{FF2B5EF4-FFF2-40B4-BE49-F238E27FC236}">
                    <a16:creationId xmlns:a16="http://schemas.microsoft.com/office/drawing/2014/main" id="{5B8E66A8-78F8-812C-990F-704E867594FD}"/>
                  </a:ext>
                </a:extLst>
              </p:cNvPr>
              <p:cNvSpPr/>
              <p:nvPr/>
            </p:nvSpPr>
            <p:spPr>
              <a:xfrm>
                <a:off x="2569725" y="3966715"/>
                <a:ext cx="0" cy="29845"/>
              </a:xfrm>
              <a:custGeom>
                <a:avLst/>
                <a:gdLst/>
                <a:ahLst/>
                <a:cxnLst/>
                <a:rect l="l" t="t" r="r" b="b"/>
                <a:pathLst>
                  <a:path h="29845">
                    <a:moveTo>
                      <a:pt x="0" y="0"/>
                    </a:moveTo>
                    <a:lnTo>
                      <a:pt x="0" y="29718"/>
                    </a:lnTo>
                  </a:path>
                </a:pathLst>
              </a:custGeom>
              <a:ln w="4762">
                <a:solidFill>
                  <a:srgbClr val="666666"/>
                </a:solidFill>
                <a:prstDash val="dash"/>
              </a:ln>
            </p:spPr>
            <p:txBody>
              <a:bodyPr wrap="square" lIns="0" tIns="0" rIns="0" bIns="0" rtlCol="0"/>
              <a:lstStyle/>
              <a:p>
                <a:endParaRPr lang="en-GB" noProof="0" dirty="0"/>
              </a:p>
            </p:txBody>
          </p:sp>
          <p:sp>
            <p:nvSpPr>
              <p:cNvPr id="34" name="object 22">
                <a:extLst>
                  <a:ext uri="{FF2B5EF4-FFF2-40B4-BE49-F238E27FC236}">
                    <a16:creationId xmlns:a16="http://schemas.microsoft.com/office/drawing/2014/main" id="{EFBAD9AE-C215-D99D-15A6-38A2DD852D14}"/>
                  </a:ext>
                </a:extLst>
              </p:cNvPr>
              <p:cNvSpPr/>
              <p:nvPr/>
            </p:nvSpPr>
            <p:spPr>
              <a:xfrm>
                <a:off x="2578281" y="4044467"/>
                <a:ext cx="22860" cy="19050"/>
              </a:xfrm>
              <a:custGeom>
                <a:avLst/>
                <a:gdLst/>
                <a:ahLst/>
                <a:cxnLst/>
                <a:rect l="l" t="t" r="r" b="b"/>
                <a:pathLst>
                  <a:path w="22860" h="19050">
                    <a:moveTo>
                      <a:pt x="0" y="0"/>
                    </a:moveTo>
                    <a:lnTo>
                      <a:pt x="4592" y="5880"/>
                    </a:lnTo>
                    <a:lnTo>
                      <a:pt x="9983" y="11022"/>
                    </a:lnTo>
                    <a:lnTo>
                      <a:pt x="16082" y="15332"/>
                    </a:lnTo>
                    <a:lnTo>
                      <a:pt x="22796" y="18719"/>
                    </a:lnTo>
                  </a:path>
                </a:pathLst>
              </a:custGeom>
              <a:ln w="4762">
                <a:solidFill>
                  <a:srgbClr val="666666"/>
                </a:solidFill>
                <a:prstDash val="dash"/>
              </a:ln>
            </p:spPr>
            <p:txBody>
              <a:bodyPr wrap="square" lIns="0" tIns="0" rIns="0" bIns="0" rtlCol="0"/>
              <a:lstStyle/>
              <a:p>
                <a:endParaRPr lang="en-GB" noProof="0" dirty="0"/>
              </a:p>
            </p:txBody>
          </p:sp>
          <p:sp>
            <p:nvSpPr>
              <p:cNvPr id="35" name="object 23">
                <a:extLst>
                  <a:ext uri="{FF2B5EF4-FFF2-40B4-BE49-F238E27FC236}">
                    <a16:creationId xmlns:a16="http://schemas.microsoft.com/office/drawing/2014/main" id="{8E440182-4FD0-9B62-BCC2-257CC90CD960}"/>
                  </a:ext>
                </a:extLst>
              </p:cNvPr>
              <p:cNvSpPr/>
              <p:nvPr/>
            </p:nvSpPr>
            <p:spPr>
              <a:xfrm>
                <a:off x="2648740" y="4067043"/>
                <a:ext cx="668020" cy="0"/>
              </a:xfrm>
              <a:custGeom>
                <a:avLst/>
                <a:gdLst/>
                <a:ahLst/>
                <a:cxnLst/>
                <a:rect l="l" t="t" r="r" b="b"/>
                <a:pathLst>
                  <a:path w="668020">
                    <a:moveTo>
                      <a:pt x="0" y="0"/>
                    </a:moveTo>
                    <a:lnTo>
                      <a:pt x="667778" y="0"/>
                    </a:lnTo>
                  </a:path>
                </a:pathLst>
              </a:custGeom>
              <a:ln w="4762">
                <a:solidFill>
                  <a:srgbClr val="666666"/>
                </a:solidFill>
                <a:prstDash val="dash"/>
              </a:ln>
            </p:spPr>
            <p:txBody>
              <a:bodyPr wrap="square" lIns="0" tIns="0" rIns="0" bIns="0" rtlCol="0"/>
              <a:lstStyle/>
              <a:p>
                <a:endParaRPr lang="en-GB" noProof="0" dirty="0"/>
              </a:p>
            </p:txBody>
          </p:sp>
          <p:sp>
            <p:nvSpPr>
              <p:cNvPr id="36" name="object 24">
                <a:extLst>
                  <a:ext uri="{FF2B5EF4-FFF2-40B4-BE49-F238E27FC236}">
                    <a16:creationId xmlns:a16="http://schemas.microsoft.com/office/drawing/2014/main" id="{DB93B411-9ADD-14A6-58AD-318BC5705711}"/>
                  </a:ext>
                </a:extLst>
              </p:cNvPr>
              <p:cNvSpPr/>
              <p:nvPr/>
            </p:nvSpPr>
            <p:spPr>
              <a:xfrm>
                <a:off x="3363551" y="4035690"/>
                <a:ext cx="19050" cy="22860"/>
              </a:xfrm>
              <a:custGeom>
                <a:avLst/>
                <a:gdLst/>
                <a:ahLst/>
                <a:cxnLst/>
                <a:rect l="l" t="t" r="r" b="b"/>
                <a:pathLst>
                  <a:path w="19050" h="22860">
                    <a:moveTo>
                      <a:pt x="0" y="22796"/>
                    </a:moveTo>
                    <a:lnTo>
                      <a:pt x="5880" y="18204"/>
                    </a:lnTo>
                    <a:lnTo>
                      <a:pt x="11022" y="12812"/>
                    </a:lnTo>
                    <a:lnTo>
                      <a:pt x="15332" y="6714"/>
                    </a:lnTo>
                    <a:lnTo>
                      <a:pt x="18719" y="0"/>
                    </a:lnTo>
                  </a:path>
                </a:pathLst>
              </a:custGeom>
              <a:ln w="4762">
                <a:solidFill>
                  <a:srgbClr val="666666"/>
                </a:solidFill>
                <a:prstDash val="dash"/>
              </a:ln>
            </p:spPr>
            <p:txBody>
              <a:bodyPr wrap="square" lIns="0" tIns="0" rIns="0" bIns="0" rtlCol="0"/>
              <a:lstStyle/>
              <a:p>
                <a:endParaRPr lang="en-GB" noProof="0" dirty="0"/>
              </a:p>
            </p:txBody>
          </p:sp>
          <p:sp>
            <p:nvSpPr>
              <p:cNvPr id="37" name="object 25">
                <a:extLst>
                  <a:ext uri="{FF2B5EF4-FFF2-40B4-BE49-F238E27FC236}">
                    <a16:creationId xmlns:a16="http://schemas.microsoft.com/office/drawing/2014/main" id="{5B67FDD0-02CA-AC99-1F65-935E3F60BCC0}"/>
                  </a:ext>
                </a:extLst>
              </p:cNvPr>
              <p:cNvSpPr/>
              <p:nvPr/>
            </p:nvSpPr>
            <p:spPr>
              <a:xfrm>
                <a:off x="3386125" y="3956809"/>
                <a:ext cx="0" cy="29845"/>
              </a:xfrm>
              <a:custGeom>
                <a:avLst/>
                <a:gdLst/>
                <a:ahLst/>
                <a:cxnLst/>
                <a:rect l="l" t="t" r="r" b="b"/>
                <a:pathLst>
                  <a:path h="29845">
                    <a:moveTo>
                      <a:pt x="0" y="29718"/>
                    </a:moveTo>
                    <a:lnTo>
                      <a:pt x="0" y="0"/>
                    </a:lnTo>
                  </a:path>
                </a:pathLst>
              </a:custGeom>
              <a:ln w="4762">
                <a:solidFill>
                  <a:srgbClr val="666666"/>
                </a:solidFill>
                <a:prstDash val="dash"/>
              </a:ln>
            </p:spPr>
            <p:txBody>
              <a:bodyPr wrap="square" lIns="0" tIns="0" rIns="0" bIns="0" rtlCol="0"/>
              <a:lstStyle/>
              <a:p>
                <a:endParaRPr lang="en-GB" noProof="0" dirty="0"/>
              </a:p>
            </p:txBody>
          </p:sp>
          <p:sp>
            <p:nvSpPr>
              <p:cNvPr id="38" name="object 26">
                <a:extLst>
                  <a:ext uri="{FF2B5EF4-FFF2-40B4-BE49-F238E27FC236}">
                    <a16:creationId xmlns:a16="http://schemas.microsoft.com/office/drawing/2014/main" id="{938E22B6-1400-F5D5-00DF-729465154878}"/>
                  </a:ext>
                </a:extLst>
              </p:cNvPr>
              <p:cNvSpPr/>
              <p:nvPr/>
            </p:nvSpPr>
            <p:spPr>
              <a:xfrm>
                <a:off x="2569725" y="3937000"/>
                <a:ext cx="816610" cy="130175"/>
              </a:xfrm>
              <a:custGeom>
                <a:avLst/>
                <a:gdLst/>
                <a:ahLst/>
                <a:cxnLst/>
                <a:rect l="l" t="t" r="r" b="b"/>
                <a:pathLst>
                  <a:path w="816610" h="130175">
                    <a:moveTo>
                      <a:pt x="0" y="0"/>
                    </a:moveTo>
                    <a:lnTo>
                      <a:pt x="0" y="9906"/>
                    </a:lnTo>
                  </a:path>
                  <a:path w="816610" h="130175">
                    <a:moveTo>
                      <a:pt x="0" y="69342"/>
                    </a:moveTo>
                    <a:lnTo>
                      <a:pt x="0" y="79248"/>
                    </a:lnTo>
                    <a:lnTo>
                      <a:pt x="0" y="82638"/>
                    </a:lnTo>
                    <a:lnTo>
                      <a:pt x="330" y="85953"/>
                    </a:lnTo>
                    <a:lnTo>
                      <a:pt x="965" y="89154"/>
                    </a:lnTo>
                  </a:path>
                  <a:path w="816610" h="130175">
                    <a:moveTo>
                      <a:pt x="40881" y="129082"/>
                    </a:moveTo>
                    <a:lnTo>
                      <a:pt x="44094" y="129717"/>
                    </a:lnTo>
                    <a:lnTo>
                      <a:pt x="47409" y="130048"/>
                    </a:lnTo>
                    <a:lnTo>
                      <a:pt x="50800" y="130048"/>
                    </a:lnTo>
                    <a:lnTo>
                      <a:pt x="60210" y="130048"/>
                    </a:lnTo>
                  </a:path>
                  <a:path w="816610" h="130175">
                    <a:moveTo>
                      <a:pt x="756196" y="130048"/>
                    </a:moveTo>
                    <a:lnTo>
                      <a:pt x="765606" y="130048"/>
                    </a:lnTo>
                    <a:lnTo>
                      <a:pt x="768997" y="130048"/>
                    </a:lnTo>
                    <a:lnTo>
                      <a:pt x="772312" y="129717"/>
                    </a:lnTo>
                    <a:lnTo>
                      <a:pt x="775512" y="129082"/>
                    </a:lnTo>
                  </a:path>
                  <a:path w="816610" h="130175">
                    <a:moveTo>
                      <a:pt x="815428" y="89154"/>
                    </a:moveTo>
                    <a:lnTo>
                      <a:pt x="816063" y="85953"/>
                    </a:lnTo>
                    <a:lnTo>
                      <a:pt x="816406" y="82638"/>
                    </a:lnTo>
                    <a:lnTo>
                      <a:pt x="816406" y="79248"/>
                    </a:lnTo>
                    <a:lnTo>
                      <a:pt x="816406" y="69342"/>
                    </a:lnTo>
                  </a:path>
                  <a:path w="816610" h="130175">
                    <a:moveTo>
                      <a:pt x="816406" y="9906"/>
                    </a:moveTo>
                    <a:lnTo>
                      <a:pt x="816406" y="0"/>
                    </a:lnTo>
                  </a:path>
                </a:pathLst>
              </a:custGeom>
              <a:ln w="4762">
                <a:solidFill>
                  <a:srgbClr val="666666"/>
                </a:solidFill>
              </a:ln>
            </p:spPr>
            <p:txBody>
              <a:bodyPr wrap="square" lIns="0" tIns="0" rIns="0" bIns="0" rtlCol="0"/>
              <a:lstStyle/>
              <a:p>
                <a:endParaRPr lang="en-GB" noProof="0" dirty="0"/>
              </a:p>
            </p:txBody>
          </p:sp>
        </p:grpSp>
        <p:sp>
          <p:nvSpPr>
            <p:cNvPr id="39" name="object 27">
              <a:extLst>
                <a:ext uri="{FF2B5EF4-FFF2-40B4-BE49-F238E27FC236}">
                  <a16:creationId xmlns:a16="http://schemas.microsoft.com/office/drawing/2014/main" id="{467DB7C1-5C0C-0701-7132-8B24015F47EB}"/>
                </a:ext>
              </a:extLst>
            </p:cNvPr>
            <p:cNvSpPr/>
            <p:nvPr/>
          </p:nvSpPr>
          <p:spPr>
            <a:xfrm>
              <a:off x="2977925" y="3903065"/>
              <a:ext cx="0" cy="56539"/>
            </a:xfrm>
            <a:custGeom>
              <a:avLst/>
              <a:gdLst/>
              <a:ahLst/>
              <a:cxnLst/>
              <a:rect l="l" t="t" r="r" b="b"/>
              <a:pathLst>
                <a:path h="66039">
                  <a:moveTo>
                    <a:pt x="0" y="0"/>
                  </a:moveTo>
                  <a:lnTo>
                    <a:pt x="0" y="65544"/>
                  </a:lnTo>
                </a:path>
              </a:pathLst>
            </a:custGeom>
            <a:ln w="4762">
              <a:solidFill>
                <a:srgbClr val="666666"/>
              </a:solidFill>
              <a:prstDash val="dash"/>
            </a:ln>
          </p:spPr>
          <p:txBody>
            <a:bodyPr wrap="square" lIns="0" tIns="0" rIns="0" bIns="0" rtlCol="0"/>
            <a:lstStyle/>
            <a:p>
              <a:endParaRPr lang="en-GB" noProof="0" dirty="0"/>
            </a:p>
          </p:txBody>
        </p:sp>
        <p:grpSp>
          <p:nvGrpSpPr>
            <p:cNvPr id="303" name="Gruppo 302">
              <a:extLst>
                <a:ext uri="{FF2B5EF4-FFF2-40B4-BE49-F238E27FC236}">
                  <a16:creationId xmlns:a16="http://schemas.microsoft.com/office/drawing/2014/main" id="{A638D933-6CDD-D5C0-AEBD-11074800A17F}"/>
                </a:ext>
              </a:extLst>
            </p:cNvPr>
            <p:cNvGrpSpPr/>
            <p:nvPr/>
          </p:nvGrpSpPr>
          <p:grpSpPr>
            <a:xfrm>
              <a:off x="3686674" y="3791022"/>
              <a:ext cx="816610" cy="111448"/>
              <a:chOff x="3686674" y="3937000"/>
              <a:chExt cx="816610" cy="130175"/>
            </a:xfrm>
          </p:grpSpPr>
          <p:sp>
            <p:nvSpPr>
              <p:cNvPr id="40" name="object 28">
                <a:extLst>
                  <a:ext uri="{FF2B5EF4-FFF2-40B4-BE49-F238E27FC236}">
                    <a16:creationId xmlns:a16="http://schemas.microsoft.com/office/drawing/2014/main" id="{BC31197E-9BF7-3C80-543B-D7772EA3B140}"/>
                  </a:ext>
                </a:extLst>
              </p:cNvPr>
              <p:cNvSpPr/>
              <p:nvPr/>
            </p:nvSpPr>
            <p:spPr>
              <a:xfrm>
                <a:off x="3686674" y="3966715"/>
                <a:ext cx="0" cy="29845"/>
              </a:xfrm>
              <a:custGeom>
                <a:avLst/>
                <a:gdLst/>
                <a:ahLst/>
                <a:cxnLst/>
                <a:rect l="l" t="t" r="r" b="b"/>
                <a:pathLst>
                  <a:path h="29845">
                    <a:moveTo>
                      <a:pt x="0" y="0"/>
                    </a:moveTo>
                    <a:lnTo>
                      <a:pt x="0" y="29718"/>
                    </a:lnTo>
                  </a:path>
                </a:pathLst>
              </a:custGeom>
              <a:ln w="4762">
                <a:solidFill>
                  <a:srgbClr val="666666"/>
                </a:solidFill>
                <a:prstDash val="dash"/>
              </a:ln>
            </p:spPr>
            <p:txBody>
              <a:bodyPr wrap="square" lIns="0" tIns="0" rIns="0" bIns="0" rtlCol="0"/>
              <a:lstStyle/>
              <a:p>
                <a:endParaRPr lang="en-GB" noProof="0" dirty="0"/>
              </a:p>
            </p:txBody>
          </p:sp>
          <p:sp>
            <p:nvSpPr>
              <p:cNvPr id="41" name="object 29">
                <a:extLst>
                  <a:ext uri="{FF2B5EF4-FFF2-40B4-BE49-F238E27FC236}">
                    <a16:creationId xmlns:a16="http://schemas.microsoft.com/office/drawing/2014/main" id="{A503D904-2F6F-B06C-F32C-E85AC35D1E1E}"/>
                  </a:ext>
                </a:extLst>
              </p:cNvPr>
              <p:cNvSpPr/>
              <p:nvPr/>
            </p:nvSpPr>
            <p:spPr>
              <a:xfrm>
                <a:off x="3695230" y="4044467"/>
                <a:ext cx="22860" cy="19050"/>
              </a:xfrm>
              <a:custGeom>
                <a:avLst/>
                <a:gdLst/>
                <a:ahLst/>
                <a:cxnLst/>
                <a:rect l="l" t="t" r="r" b="b"/>
                <a:pathLst>
                  <a:path w="22860" h="19050">
                    <a:moveTo>
                      <a:pt x="0" y="0"/>
                    </a:moveTo>
                    <a:lnTo>
                      <a:pt x="4592" y="5880"/>
                    </a:lnTo>
                    <a:lnTo>
                      <a:pt x="9983" y="11022"/>
                    </a:lnTo>
                    <a:lnTo>
                      <a:pt x="16082" y="15332"/>
                    </a:lnTo>
                    <a:lnTo>
                      <a:pt x="22796" y="18719"/>
                    </a:lnTo>
                  </a:path>
                </a:pathLst>
              </a:custGeom>
              <a:ln w="4762">
                <a:solidFill>
                  <a:srgbClr val="666666"/>
                </a:solidFill>
                <a:prstDash val="dash"/>
              </a:ln>
            </p:spPr>
            <p:txBody>
              <a:bodyPr wrap="square" lIns="0" tIns="0" rIns="0" bIns="0" rtlCol="0"/>
              <a:lstStyle/>
              <a:p>
                <a:endParaRPr lang="en-GB" noProof="0" dirty="0"/>
              </a:p>
            </p:txBody>
          </p:sp>
          <p:sp>
            <p:nvSpPr>
              <p:cNvPr id="44" name="object 30">
                <a:extLst>
                  <a:ext uri="{FF2B5EF4-FFF2-40B4-BE49-F238E27FC236}">
                    <a16:creationId xmlns:a16="http://schemas.microsoft.com/office/drawing/2014/main" id="{AD4A3667-1F9A-5493-86C5-EB2BE344D534}"/>
                  </a:ext>
                </a:extLst>
              </p:cNvPr>
              <p:cNvSpPr/>
              <p:nvPr/>
            </p:nvSpPr>
            <p:spPr>
              <a:xfrm>
                <a:off x="3765690" y="4067043"/>
                <a:ext cx="668020" cy="0"/>
              </a:xfrm>
              <a:custGeom>
                <a:avLst/>
                <a:gdLst/>
                <a:ahLst/>
                <a:cxnLst/>
                <a:rect l="l" t="t" r="r" b="b"/>
                <a:pathLst>
                  <a:path w="668020">
                    <a:moveTo>
                      <a:pt x="0" y="0"/>
                    </a:moveTo>
                    <a:lnTo>
                      <a:pt x="667778" y="0"/>
                    </a:lnTo>
                  </a:path>
                </a:pathLst>
              </a:custGeom>
              <a:ln w="4762">
                <a:solidFill>
                  <a:srgbClr val="666666"/>
                </a:solidFill>
                <a:prstDash val="dash"/>
              </a:ln>
            </p:spPr>
            <p:txBody>
              <a:bodyPr wrap="square" lIns="0" tIns="0" rIns="0" bIns="0" rtlCol="0"/>
              <a:lstStyle/>
              <a:p>
                <a:endParaRPr lang="en-GB" noProof="0" dirty="0"/>
              </a:p>
            </p:txBody>
          </p:sp>
          <p:sp>
            <p:nvSpPr>
              <p:cNvPr id="81" name="object 31">
                <a:extLst>
                  <a:ext uri="{FF2B5EF4-FFF2-40B4-BE49-F238E27FC236}">
                    <a16:creationId xmlns:a16="http://schemas.microsoft.com/office/drawing/2014/main" id="{DAE68F59-A311-ED69-C327-B98895113E24}"/>
                  </a:ext>
                </a:extLst>
              </p:cNvPr>
              <p:cNvSpPr/>
              <p:nvPr/>
            </p:nvSpPr>
            <p:spPr>
              <a:xfrm>
                <a:off x="4480499" y="4035690"/>
                <a:ext cx="19050" cy="22860"/>
              </a:xfrm>
              <a:custGeom>
                <a:avLst/>
                <a:gdLst/>
                <a:ahLst/>
                <a:cxnLst/>
                <a:rect l="l" t="t" r="r" b="b"/>
                <a:pathLst>
                  <a:path w="19050" h="22860">
                    <a:moveTo>
                      <a:pt x="0" y="22796"/>
                    </a:moveTo>
                    <a:lnTo>
                      <a:pt x="5880" y="18204"/>
                    </a:lnTo>
                    <a:lnTo>
                      <a:pt x="11022" y="12812"/>
                    </a:lnTo>
                    <a:lnTo>
                      <a:pt x="15332" y="6714"/>
                    </a:lnTo>
                    <a:lnTo>
                      <a:pt x="18719" y="0"/>
                    </a:lnTo>
                  </a:path>
                </a:pathLst>
              </a:custGeom>
              <a:ln w="4762">
                <a:solidFill>
                  <a:srgbClr val="666666"/>
                </a:solidFill>
                <a:prstDash val="dash"/>
              </a:ln>
            </p:spPr>
            <p:txBody>
              <a:bodyPr wrap="square" lIns="0" tIns="0" rIns="0" bIns="0" rtlCol="0"/>
              <a:lstStyle/>
              <a:p>
                <a:endParaRPr lang="en-GB" noProof="0" dirty="0"/>
              </a:p>
            </p:txBody>
          </p:sp>
          <p:sp>
            <p:nvSpPr>
              <p:cNvPr id="82" name="object 32">
                <a:extLst>
                  <a:ext uri="{FF2B5EF4-FFF2-40B4-BE49-F238E27FC236}">
                    <a16:creationId xmlns:a16="http://schemas.microsoft.com/office/drawing/2014/main" id="{A4910E87-EC67-3D04-41EB-DBF06D02777B}"/>
                  </a:ext>
                </a:extLst>
              </p:cNvPr>
              <p:cNvSpPr/>
              <p:nvPr/>
            </p:nvSpPr>
            <p:spPr>
              <a:xfrm>
                <a:off x="4503075" y="3956809"/>
                <a:ext cx="0" cy="29845"/>
              </a:xfrm>
              <a:custGeom>
                <a:avLst/>
                <a:gdLst/>
                <a:ahLst/>
                <a:cxnLst/>
                <a:rect l="l" t="t" r="r" b="b"/>
                <a:pathLst>
                  <a:path h="29845">
                    <a:moveTo>
                      <a:pt x="0" y="29718"/>
                    </a:moveTo>
                    <a:lnTo>
                      <a:pt x="0" y="0"/>
                    </a:lnTo>
                  </a:path>
                </a:pathLst>
              </a:custGeom>
              <a:ln w="4762">
                <a:solidFill>
                  <a:srgbClr val="666666"/>
                </a:solidFill>
                <a:prstDash val="dash"/>
              </a:ln>
            </p:spPr>
            <p:txBody>
              <a:bodyPr wrap="square" lIns="0" tIns="0" rIns="0" bIns="0" rtlCol="0"/>
              <a:lstStyle/>
              <a:p>
                <a:endParaRPr lang="en-GB" noProof="0" dirty="0"/>
              </a:p>
            </p:txBody>
          </p:sp>
          <p:sp>
            <p:nvSpPr>
              <p:cNvPr id="83" name="object 33">
                <a:extLst>
                  <a:ext uri="{FF2B5EF4-FFF2-40B4-BE49-F238E27FC236}">
                    <a16:creationId xmlns:a16="http://schemas.microsoft.com/office/drawing/2014/main" id="{2593299F-507F-F26C-7DD8-BAD2D455C098}"/>
                  </a:ext>
                </a:extLst>
              </p:cNvPr>
              <p:cNvSpPr/>
              <p:nvPr/>
            </p:nvSpPr>
            <p:spPr>
              <a:xfrm>
                <a:off x="3686674" y="3937000"/>
                <a:ext cx="816610" cy="130175"/>
              </a:xfrm>
              <a:custGeom>
                <a:avLst/>
                <a:gdLst/>
                <a:ahLst/>
                <a:cxnLst/>
                <a:rect l="l" t="t" r="r" b="b"/>
                <a:pathLst>
                  <a:path w="816610" h="130175">
                    <a:moveTo>
                      <a:pt x="0" y="0"/>
                    </a:moveTo>
                    <a:lnTo>
                      <a:pt x="0" y="9906"/>
                    </a:lnTo>
                  </a:path>
                  <a:path w="816610" h="130175">
                    <a:moveTo>
                      <a:pt x="0" y="69342"/>
                    </a:moveTo>
                    <a:lnTo>
                      <a:pt x="0" y="79248"/>
                    </a:lnTo>
                    <a:lnTo>
                      <a:pt x="0" y="82638"/>
                    </a:lnTo>
                    <a:lnTo>
                      <a:pt x="330" y="85953"/>
                    </a:lnTo>
                    <a:lnTo>
                      <a:pt x="965" y="89154"/>
                    </a:lnTo>
                  </a:path>
                  <a:path w="816610" h="130175">
                    <a:moveTo>
                      <a:pt x="40881" y="129082"/>
                    </a:moveTo>
                    <a:lnTo>
                      <a:pt x="44094" y="129717"/>
                    </a:lnTo>
                    <a:lnTo>
                      <a:pt x="47409" y="130048"/>
                    </a:lnTo>
                    <a:lnTo>
                      <a:pt x="50800" y="130048"/>
                    </a:lnTo>
                    <a:lnTo>
                      <a:pt x="60210" y="130048"/>
                    </a:lnTo>
                  </a:path>
                  <a:path w="816610" h="130175">
                    <a:moveTo>
                      <a:pt x="756196" y="130048"/>
                    </a:moveTo>
                    <a:lnTo>
                      <a:pt x="765606" y="130048"/>
                    </a:lnTo>
                    <a:lnTo>
                      <a:pt x="768997" y="130048"/>
                    </a:lnTo>
                    <a:lnTo>
                      <a:pt x="772312" y="129717"/>
                    </a:lnTo>
                    <a:lnTo>
                      <a:pt x="775512" y="129082"/>
                    </a:lnTo>
                  </a:path>
                  <a:path w="816610" h="130175">
                    <a:moveTo>
                      <a:pt x="815428" y="89154"/>
                    </a:moveTo>
                    <a:lnTo>
                      <a:pt x="816063" y="85953"/>
                    </a:lnTo>
                    <a:lnTo>
                      <a:pt x="816406" y="82638"/>
                    </a:lnTo>
                    <a:lnTo>
                      <a:pt x="816406" y="79248"/>
                    </a:lnTo>
                    <a:lnTo>
                      <a:pt x="816406" y="69342"/>
                    </a:lnTo>
                  </a:path>
                  <a:path w="816610" h="130175">
                    <a:moveTo>
                      <a:pt x="816406" y="9906"/>
                    </a:moveTo>
                    <a:lnTo>
                      <a:pt x="816406" y="0"/>
                    </a:lnTo>
                  </a:path>
                </a:pathLst>
              </a:custGeom>
              <a:ln w="4762">
                <a:solidFill>
                  <a:srgbClr val="666666"/>
                </a:solidFill>
              </a:ln>
            </p:spPr>
            <p:txBody>
              <a:bodyPr wrap="square" lIns="0" tIns="0" rIns="0" bIns="0" rtlCol="0"/>
              <a:lstStyle/>
              <a:p>
                <a:endParaRPr lang="en-GB" noProof="0" dirty="0"/>
              </a:p>
            </p:txBody>
          </p:sp>
        </p:grpSp>
        <p:sp>
          <p:nvSpPr>
            <p:cNvPr id="84" name="object 34">
              <a:extLst>
                <a:ext uri="{FF2B5EF4-FFF2-40B4-BE49-F238E27FC236}">
                  <a16:creationId xmlns:a16="http://schemas.microsoft.com/office/drawing/2014/main" id="{7BB07FA8-277D-1321-2005-B81F02C29803}"/>
                </a:ext>
              </a:extLst>
            </p:cNvPr>
            <p:cNvSpPr/>
            <p:nvPr/>
          </p:nvSpPr>
          <p:spPr>
            <a:xfrm>
              <a:off x="4094875" y="3903065"/>
              <a:ext cx="0" cy="56539"/>
            </a:xfrm>
            <a:custGeom>
              <a:avLst/>
              <a:gdLst/>
              <a:ahLst/>
              <a:cxnLst/>
              <a:rect l="l" t="t" r="r" b="b"/>
              <a:pathLst>
                <a:path h="66039">
                  <a:moveTo>
                    <a:pt x="0" y="0"/>
                  </a:moveTo>
                  <a:lnTo>
                    <a:pt x="0" y="65544"/>
                  </a:lnTo>
                </a:path>
              </a:pathLst>
            </a:custGeom>
            <a:ln w="4762">
              <a:solidFill>
                <a:srgbClr val="666666"/>
              </a:solidFill>
              <a:prstDash val="dash"/>
            </a:ln>
          </p:spPr>
          <p:txBody>
            <a:bodyPr wrap="square" lIns="0" tIns="0" rIns="0" bIns="0" rtlCol="0"/>
            <a:lstStyle/>
            <a:p>
              <a:endParaRPr lang="en-GB" noProof="0" dirty="0"/>
            </a:p>
          </p:txBody>
        </p:sp>
        <p:grpSp>
          <p:nvGrpSpPr>
            <p:cNvPr id="301" name="Gruppo 300">
              <a:extLst>
                <a:ext uri="{FF2B5EF4-FFF2-40B4-BE49-F238E27FC236}">
                  <a16:creationId xmlns:a16="http://schemas.microsoft.com/office/drawing/2014/main" id="{9E9EDBD9-80CF-AE78-0E7D-06CB0130829B}"/>
                </a:ext>
              </a:extLst>
            </p:cNvPr>
            <p:cNvGrpSpPr/>
            <p:nvPr/>
          </p:nvGrpSpPr>
          <p:grpSpPr>
            <a:xfrm>
              <a:off x="1445387" y="3791022"/>
              <a:ext cx="816610" cy="168583"/>
              <a:chOff x="1445387" y="3937000"/>
              <a:chExt cx="816610" cy="196911"/>
            </a:xfrm>
          </p:grpSpPr>
          <p:sp>
            <p:nvSpPr>
              <p:cNvPr id="85" name="object 35">
                <a:extLst>
                  <a:ext uri="{FF2B5EF4-FFF2-40B4-BE49-F238E27FC236}">
                    <a16:creationId xmlns:a16="http://schemas.microsoft.com/office/drawing/2014/main" id="{85F8F2BB-2EAF-D099-E682-756351C8F7B2}"/>
                  </a:ext>
                </a:extLst>
              </p:cNvPr>
              <p:cNvSpPr/>
              <p:nvPr/>
            </p:nvSpPr>
            <p:spPr>
              <a:xfrm>
                <a:off x="1445387" y="3966715"/>
                <a:ext cx="0" cy="29845"/>
              </a:xfrm>
              <a:custGeom>
                <a:avLst/>
                <a:gdLst/>
                <a:ahLst/>
                <a:cxnLst/>
                <a:rect l="l" t="t" r="r" b="b"/>
                <a:pathLst>
                  <a:path h="29845">
                    <a:moveTo>
                      <a:pt x="0" y="0"/>
                    </a:moveTo>
                    <a:lnTo>
                      <a:pt x="0" y="29718"/>
                    </a:lnTo>
                  </a:path>
                </a:pathLst>
              </a:custGeom>
              <a:ln w="4762">
                <a:solidFill>
                  <a:srgbClr val="666666"/>
                </a:solidFill>
                <a:prstDash val="dash"/>
              </a:ln>
            </p:spPr>
            <p:txBody>
              <a:bodyPr wrap="square" lIns="0" tIns="0" rIns="0" bIns="0" rtlCol="0"/>
              <a:lstStyle/>
              <a:p>
                <a:endParaRPr lang="en-GB" noProof="0" dirty="0"/>
              </a:p>
            </p:txBody>
          </p:sp>
          <p:sp>
            <p:nvSpPr>
              <p:cNvPr id="86" name="object 36">
                <a:extLst>
                  <a:ext uri="{FF2B5EF4-FFF2-40B4-BE49-F238E27FC236}">
                    <a16:creationId xmlns:a16="http://schemas.microsoft.com/office/drawing/2014/main" id="{B5BDC645-AAC1-E8B4-10F0-59EF7532CB22}"/>
                  </a:ext>
                </a:extLst>
              </p:cNvPr>
              <p:cNvSpPr/>
              <p:nvPr/>
            </p:nvSpPr>
            <p:spPr>
              <a:xfrm>
                <a:off x="1453942" y="4044467"/>
                <a:ext cx="22860" cy="19050"/>
              </a:xfrm>
              <a:custGeom>
                <a:avLst/>
                <a:gdLst/>
                <a:ahLst/>
                <a:cxnLst/>
                <a:rect l="l" t="t" r="r" b="b"/>
                <a:pathLst>
                  <a:path w="22859" h="19050">
                    <a:moveTo>
                      <a:pt x="0" y="0"/>
                    </a:moveTo>
                    <a:lnTo>
                      <a:pt x="4592" y="5880"/>
                    </a:lnTo>
                    <a:lnTo>
                      <a:pt x="9983" y="11022"/>
                    </a:lnTo>
                    <a:lnTo>
                      <a:pt x="16082" y="15332"/>
                    </a:lnTo>
                    <a:lnTo>
                      <a:pt x="22796" y="18719"/>
                    </a:lnTo>
                  </a:path>
                </a:pathLst>
              </a:custGeom>
              <a:ln w="4762">
                <a:solidFill>
                  <a:srgbClr val="666666"/>
                </a:solidFill>
                <a:prstDash val="dash"/>
              </a:ln>
            </p:spPr>
            <p:txBody>
              <a:bodyPr wrap="square" lIns="0" tIns="0" rIns="0" bIns="0" rtlCol="0"/>
              <a:lstStyle/>
              <a:p>
                <a:endParaRPr lang="en-GB" noProof="0" dirty="0"/>
              </a:p>
            </p:txBody>
          </p:sp>
          <p:sp>
            <p:nvSpPr>
              <p:cNvPr id="87" name="object 37">
                <a:extLst>
                  <a:ext uri="{FF2B5EF4-FFF2-40B4-BE49-F238E27FC236}">
                    <a16:creationId xmlns:a16="http://schemas.microsoft.com/office/drawing/2014/main" id="{1BB1FBB8-9A82-F4EA-F9B0-E9347444B32C}"/>
                  </a:ext>
                </a:extLst>
              </p:cNvPr>
              <p:cNvSpPr/>
              <p:nvPr/>
            </p:nvSpPr>
            <p:spPr>
              <a:xfrm>
                <a:off x="1524403" y="4067043"/>
                <a:ext cx="668020" cy="0"/>
              </a:xfrm>
              <a:custGeom>
                <a:avLst/>
                <a:gdLst/>
                <a:ahLst/>
                <a:cxnLst/>
                <a:rect l="l" t="t" r="r" b="b"/>
                <a:pathLst>
                  <a:path w="668019">
                    <a:moveTo>
                      <a:pt x="0" y="0"/>
                    </a:moveTo>
                    <a:lnTo>
                      <a:pt x="667778" y="0"/>
                    </a:lnTo>
                  </a:path>
                </a:pathLst>
              </a:custGeom>
              <a:ln w="4762">
                <a:solidFill>
                  <a:srgbClr val="666666"/>
                </a:solidFill>
                <a:prstDash val="dash"/>
              </a:ln>
            </p:spPr>
            <p:txBody>
              <a:bodyPr wrap="square" lIns="0" tIns="0" rIns="0" bIns="0" rtlCol="0"/>
              <a:lstStyle/>
              <a:p>
                <a:endParaRPr lang="en-GB" noProof="0" dirty="0"/>
              </a:p>
            </p:txBody>
          </p:sp>
          <p:sp>
            <p:nvSpPr>
              <p:cNvPr id="88" name="object 38">
                <a:extLst>
                  <a:ext uri="{FF2B5EF4-FFF2-40B4-BE49-F238E27FC236}">
                    <a16:creationId xmlns:a16="http://schemas.microsoft.com/office/drawing/2014/main" id="{9B30D621-6CE3-F5E8-2A78-6CBCA7712394}"/>
                  </a:ext>
                </a:extLst>
              </p:cNvPr>
              <p:cNvSpPr/>
              <p:nvPr/>
            </p:nvSpPr>
            <p:spPr>
              <a:xfrm>
                <a:off x="2239212" y="4035690"/>
                <a:ext cx="19050" cy="22860"/>
              </a:xfrm>
              <a:custGeom>
                <a:avLst/>
                <a:gdLst/>
                <a:ahLst/>
                <a:cxnLst/>
                <a:rect l="l" t="t" r="r" b="b"/>
                <a:pathLst>
                  <a:path w="19050" h="22860">
                    <a:moveTo>
                      <a:pt x="0" y="22796"/>
                    </a:moveTo>
                    <a:lnTo>
                      <a:pt x="5880" y="18204"/>
                    </a:lnTo>
                    <a:lnTo>
                      <a:pt x="11022" y="12812"/>
                    </a:lnTo>
                    <a:lnTo>
                      <a:pt x="15332" y="6714"/>
                    </a:lnTo>
                    <a:lnTo>
                      <a:pt x="18719" y="0"/>
                    </a:lnTo>
                  </a:path>
                </a:pathLst>
              </a:custGeom>
              <a:ln w="4762">
                <a:solidFill>
                  <a:srgbClr val="666666"/>
                </a:solidFill>
                <a:prstDash val="dash"/>
              </a:ln>
            </p:spPr>
            <p:txBody>
              <a:bodyPr wrap="square" lIns="0" tIns="0" rIns="0" bIns="0" rtlCol="0"/>
              <a:lstStyle/>
              <a:p>
                <a:endParaRPr lang="en-GB" noProof="0" dirty="0"/>
              </a:p>
            </p:txBody>
          </p:sp>
          <p:sp>
            <p:nvSpPr>
              <p:cNvPr id="89" name="object 39">
                <a:extLst>
                  <a:ext uri="{FF2B5EF4-FFF2-40B4-BE49-F238E27FC236}">
                    <a16:creationId xmlns:a16="http://schemas.microsoft.com/office/drawing/2014/main" id="{C450F88E-E763-74CD-1EA4-6160B5461522}"/>
                  </a:ext>
                </a:extLst>
              </p:cNvPr>
              <p:cNvSpPr/>
              <p:nvPr/>
            </p:nvSpPr>
            <p:spPr>
              <a:xfrm>
                <a:off x="2261788" y="3956809"/>
                <a:ext cx="0" cy="29845"/>
              </a:xfrm>
              <a:custGeom>
                <a:avLst/>
                <a:gdLst/>
                <a:ahLst/>
                <a:cxnLst/>
                <a:rect l="l" t="t" r="r" b="b"/>
                <a:pathLst>
                  <a:path h="29845">
                    <a:moveTo>
                      <a:pt x="0" y="29718"/>
                    </a:moveTo>
                    <a:lnTo>
                      <a:pt x="0" y="0"/>
                    </a:lnTo>
                  </a:path>
                </a:pathLst>
              </a:custGeom>
              <a:ln w="4762">
                <a:solidFill>
                  <a:srgbClr val="666666"/>
                </a:solidFill>
                <a:prstDash val="dash"/>
              </a:ln>
            </p:spPr>
            <p:txBody>
              <a:bodyPr wrap="square" lIns="0" tIns="0" rIns="0" bIns="0" rtlCol="0"/>
              <a:lstStyle/>
              <a:p>
                <a:endParaRPr lang="en-GB" noProof="0" dirty="0"/>
              </a:p>
            </p:txBody>
          </p:sp>
          <p:sp>
            <p:nvSpPr>
              <p:cNvPr id="90" name="object 40">
                <a:extLst>
                  <a:ext uri="{FF2B5EF4-FFF2-40B4-BE49-F238E27FC236}">
                    <a16:creationId xmlns:a16="http://schemas.microsoft.com/office/drawing/2014/main" id="{24F5FEE5-3B35-F8A3-E0BD-68024ACC274D}"/>
                  </a:ext>
                </a:extLst>
              </p:cNvPr>
              <p:cNvSpPr/>
              <p:nvPr/>
            </p:nvSpPr>
            <p:spPr>
              <a:xfrm>
                <a:off x="1445387" y="3937000"/>
                <a:ext cx="816610" cy="130175"/>
              </a:xfrm>
              <a:custGeom>
                <a:avLst/>
                <a:gdLst/>
                <a:ahLst/>
                <a:cxnLst/>
                <a:rect l="l" t="t" r="r" b="b"/>
                <a:pathLst>
                  <a:path w="816610" h="130175">
                    <a:moveTo>
                      <a:pt x="0" y="0"/>
                    </a:moveTo>
                    <a:lnTo>
                      <a:pt x="0" y="9906"/>
                    </a:lnTo>
                  </a:path>
                  <a:path w="816610" h="130175">
                    <a:moveTo>
                      <a:pt x="0" y="69342"/>
                    </a:moveTo>
                    <a:lnTo>
                      <a:pt x="0" y="79248"/>
                    </a:lnTo>
                    <a:lnTo>
                      <a:pt x="0" y="82638"/>
                    </a:lnTo>
                    <a:lnTo>
                      <a:pt x="330" y="85953"/>
                    </a:lnTo>
                    <a:lnTo>
                      <a:pt x="965" y="89154"/>
                    </a:lnTo>
                  </a:path>
                  <a:path w="816610" h="130175">
                    <a:moveTo>
                      <a:pt x="40881" y="129082"/>
                    </a:moveTo>
                    <a:lnTo>
                      <a:pt x="44094" y="129717"/>
                    </a:lnTo>
                    <a:lnTo>
                      <a:pt x="47409" y="130048"/>
                    </a:lnTo>
                    <a:lnTo>
                      <a:pt x="50800" y="130048"/>
                    </a:lnTo>
                    <a:lnTo>
                      <a:pt x="60210" y="130048"/>
                    </a:lnTo>
                  </a:path>
                  <a:path w="816610" h="130175">
                    <a:moveTo>
                      <a:pt x="756196" y="130048"/>
                    </a:moveTo>
                    <a:lnTo>
                      <a:pt x="765606" y="130048"/>
                    </a:lnTo>
                    <a:lnTo>
                      <a:pt x="768997" y="130048"/>
                    </a:lnTo>
                    <a:lnTo>
                      <a:pt x="772312" y="129717"/>
                    </a:lnTo>
                    <a:lnTo>
                      <a:pt x="775512" y="129082"/>
                    </a:lnTo>
                  </a:path>
                  <a:path w="816610" h="130175">
                    <a:moveTo>
                      <a:pt x="815428" y="89154"/>
                    </a:moveTo>
                    <a:lnTo>
                      <a:pt x="816063" y="85953"/>
                    </a:lnTo>
                    <a:lnTo>
                      <a:pt x="816406" y="82638"/>
                    </a:lnTo>
                    <a:lnTo>
                      <a:pt x="816406" y="79248"/>
                    </a:lnTo>
                    <a:lnTo>
                      <a:pt x="816406" y="69342"/>
                    </a:lnTo>
                  </a:path>
                  <a:path w="816610" h="130175">
                    <a:moveTo>
                      <a:pt x="816406" y="9906"/>
                    </a:moveTo>
                    <a:lnTo>
                      <a:pt x="816406" y="0"/>
                    </a:lnTo>
                  </a:path>
                </a:pathLst>
              </a:custGeom>
              <a:ln w="4762">
                <a:solidFill>
                  <a:srgbClr val="666666"/>
                </a:solidFill>
              </a:ln>
            </p:spPr>
            <p:txBody>
              <a:bodyPr wrap="square" lIns="0" tIns="0" rIns="0" bIns="0" rtlCol="0"/>
              <a:lstStyle/>
              <a:p>
                <a:endParaRPr lang="en-GB" noProof="0" dirty="0"/>
              </a:p>
            </p:txBody>
          </p:sp>
          <p:sp>
            <p:nvSpPr>
              <p:cNvPr id="91" name="object 41">
                <a:extLst>
                  <a:ext uri="{FF2B5EF4-FFF2-40B4-BE49-F238E27FC236}">
                    <a16:creationId xmlns:a16="http://schemas.microsoft.com/office/drawing/2014/main" id="{2889A786-BEB2-8166-B383-73A8348AF241}"/>
                  </a:ext>
                </a:extLst>
              </p:cNvPr>
              <p:cNvSpPr/>
              <p:nvPr/>
            </p:nvSpPr>
            <p:spPr>
              <a:xfrm>
                <a:off x="1853587" y="4067871"/>
                <a:ext cx="0" cy="66040"/>
              </a:xfrm>
              <a:custGeom>
                <a:avLst/>
                <a:gdLst/>
                <a:ahLst/>
                <a:cxnLst/>
                <a:rect l="l" t="t" r="r" b="b"/>
                <a:pathLst>
                  <a:path h="66039">
                    <a:moveTo>
                      <a:pt x="0" y="0"/>
                    </a:moveTo>
                    <a:lnTo>
                      <a:pt x="0" y="65544"/>
                    </a:lnTo>
                  </a:path>
                </a:pathLst>
              </a:custGeom>
              <a:ln w="4762">
                <a:solidFill>
                  <a:srgbClr val="666666"/>
                </a:solidFill>
                <a:prstDash val="dash"/>
              </a:ln>
            </p:spPr>
            <p:txBody>
              <a:bodyPr wrap="square" lIns="0" tIns="0" rIns="0" bIns="0" rtlCol="0"/>
              <a:lstStyle/>
              <a:p>
                <a:endParaRPr lang="en-GB" noProof="0" dirty="0"/>
              </a:p>
            </p:txBody>
          </p:sp>
        </p:grpSp>
        <p:sp>
          <p:nvSpPr>
            <p:cNvPr id="97" name="object 47">
              <a:extLst>
                <a:ext uri="{FF2B5EF4-FFF2-40B4-BE49-F238E27FC236}">
                  <a16:creationId xmlns:a16="http://schemas.microsoft.com/office/drawing/2014/main" id="{8C3E0082-D10A-90C2-9801-A41A3D6CE8B1}"/>
                </a:ext>
              </a:extLst>
            </p:cNvPr>
            <p:cNvSpPr/>
            <p:nvPr/>
          </p:nvSpPr>
          <p:spPr>
            <a:xfrm>
              <a:off x="533248" y="3791022"/>
              <a:ext cx="685165" cy="111448"/>
            </a:xfrm>
            <a:custGeom>
              <a:avLst/>
              <a:gdLst/>
              <a:ahLst/>
              <a:cxnLst/>
              <a:rect l="l" t="t" r="r" b="b"/>
              <a:pathLst>
                <a:path w="685165" h="130175">
                  <a:moveTo>
                    <a:pt x="0" y="0"/>
                  </a:moveTo>
                  <a:lnTo>
                    <a:pt x="0" y="9906"/>
                  </a:lnTo>
                </a:path>
                <a:path w="685165" h="130175">
                  <a:moveTo>
                    <a:pt x="0" y="69342"/>
                  </a:moveTo>
                  <a:lnTo>
                    <a:pt x="0" y="79248"/>
                  </a:lnTo>
                  <a:lnTo>
                    <a:pt x="0" y="82638"/>
                  </a:lnTo>
                  <a:lnTo>
                    <a:pt x="330" y="85953"/>
                  </a:lnTo>
                  <a:lnTo>
                    <a:pt x="965" y="89154"/>
                  </a:lnTo>
                </a:path>
                <a:path w="685165" h="130175">
                  <a:moveTo>
                    <a:pt x="40881" y="129082"/>
                  </a:moveTo>
                  <a:lnTo>
                    <a:pt x="44094" y="129717"/>
                  </a:lnTo>
                  <a:lnTo>
                    <a:pt x="47409" y="130048"/>
                  </a:lnTo>
                  <a:lnTo>
                    <a:pt x="50800" y="130048"/>
                  </a:lnTo>
                  <a:lnTo>
                    <a:pt x="60515" y="130048"/>
                  </a:lnTo>
                </a:path>
                <a:path w="685165" h="130175">
                  <a:moveTo>
                    <a:pt x="624357" y="130048"/>
                  </a:moveTo>
                  <a:lnTo>
                    <a:pt x="634072" y="130048"/>
                  </a:lnTo>
                  <a:lnTo>
                    <a:pt x="637463" y="130048"/>
                  </a:lnTo>
                  <a:lnTo>
                    <a:pt x="640778" y="129717"/>
                  </a:lnTo>
                  <a:lnTo>
                    <a:pt x="643991" y="129082"/>
                  </a:lnTo>
                </a:path>
                <a:path w="685165" h="130175">
                  <a:moveTo>
                    <a:pt x="683907" y="89154"/>
                  </a:moveTo>
                  <a:lnTo>
                    <a:pt x="684542" y="85953"/>
                  </a:lnTo>
                  <a:lnTo>
                    <a:pt x="684872" y="82638"/>
                  </a:lnTo>
                  <a:lnTo>
                    <a:pt x="684872" y="79248"/>
                  </a:lnTo>
                  <a:lnTo>
                    <a:pt x="684872" y="69342"/>
                  </a:lnTo>
                </a:path>
                <a:path w="685165" h="130175">
                  <a:moveTo>
                    <a:pt x="684872" y="9906"/>
                  </a:moveTo>
                  <a:lnTo>
                    <a:pt x="684872" y="0"/>
                  </a:lnTo>
                </a:path>
              </a:pathLst>
            </a:custGeom>
            <a:ln w="4762">
              <a:solidFill>
                <a:srgbClr val="666666"/>
              </a:solidFill>
            </a:ln>
          </p:spPr>
          <p:txBody>
            <a:bodyPr wrap="square" lIns="0" tIns="0" rIns="0" bIns="0" rtlCol="0"/>
            <a:lstStyle/>
            <a:p>
              <a:endParaRPr lang="en-GB" noProof="0" dirty="0"/>
            </a:p>
          </p:txBody>
        </p:sp>
        <p:grpSp>
          <p:nvGrpSpPr>
            <p:cNvPr id="300" name="Gruppo 299">
              <a:extLst>
                <a:ext uri="{FF2B5EF4-FFF2-40B4-BE49-F238E27FC236}">
                  <a16:creationId xmlns:a16="http://schemas.microsoft.com/office/drawing/2014/main" id="{8809561E-6F54-0C43-FDBF-A0B27C36FEBC}"/>
                </a:ext>
              </a:extLst>
            </p:cNvPr>
            <p:cNvGrpSpPr/>
            <p:nvPr/>
          </p:nvGrpSpPr>
          <p:grpSpPr>
            <a:xfrm>
              <a:off x="533248" y="3807981"/>
              <a:ext cx="684873" cy="151623"/>
              <a:chOff x="533248" y="3956809"/>
              <a:chExt cx="684873" cy="177102"/>
            </a:xfrm>
          </p:grpSpPr>
          <p:sp>
            <p:nvSpPr>
              <p:cNvPr id="92" name="object 42">
                <a:extLst>
                  <a:ext uri="{FF2B5EF4-FFF2-40B4-BE49-F238E27FC236}">
                    <a16:creationId xmlns:a16="http://schemas.microsoft.com/office/drawing/2014/main" id="{F136F416-8A88-0C1C-D9F6-4429DBDFBD13}"/>
                  </a:ext>
                </a:extLst>
              </p:cNvPr>
              <p:cNvSpPr/>
              <p:nvPr/>
            </p:nvSpPr>
            <p:spPr>
              <a:xfrm>
                <a:off x="533248" y="3966715"/>
                <a:ext cx="0" cy="29845"/>
              </a:xfrm>
              <a:custGeom>
                <a:avLst/>
                <a:gdLst/>
                <a:ahLst/>
                <a:cxnLst/>
                <a:rect l="l" t="t" r="r" b="b"/>
                <a:pathLst>
                  <a:path h="29845">
                    <a:moveTo>
                      <a:pt x="0" y="0"/>
                    </a:moveTo>
                    <a:lnTo>
                      <a:pt x="0" y="29718"/>
                    </a:lnTo>
                  </a:path>
                </a:pathLst>
              </a:custGeom>
              <a:ln w="4762">
                <a:solidFill>
                  <a:srgbClr val="666666"/>
                </a:solidFill>
                <a:prstDash val="dash"/>
              </a:ln>
            </p:spPr>
            <p:txBody>
              <a:bodyPr wrap="square" lIns="0" tIns="0" rIns="0" bIns="0" rtlCol="0"/>
              <a:lstStyle/>
              <a:p>
                <a:endParaRPr lang="en-GB" noProof="0" dirty="0"/>
              </a:p>
            </p:txBody>
          </p:sp>
          <p:sp>
            <p:nvSpPr>
              <p:cNvPr id="93" name="object 43">
                <a:extLst>
                  <a:ext uri="{FF2B5EF4-FFF2-40B4-BE49-F238E27FC236}">
                    <a16:creationId xmlns:a16="http://schemas.microsoft.com/office/drawing/2014/main" id="{D68957A8-339C-DAE3-8ED6-3EA92C95D820}"/>
                  </a:ext>
                </a:extLst>
              </p:cNvPr>
              <p:cNvSpPr/>
              <p:nvPr/>
            </p:nvSpPr>
            <p:spPr>
              <a:xfrm>
                <a:off x="541804" y="4044467"/>
                <a:ext cx="22860" cy="19050"/>
              </a:xfrm>
              <a:custGeom>
                <a:avLst/>
                <a:gdLst/>
                <a:ahLst/>
                <a:cxnLst/>
                <a:rect l="l" t="t" r="r" b="b"/>
                <a:pathLst>
                  <a:path w="22859" h="19050">
                    <a:moveTo>
                      <a:pt x="0" y="0"/>
                    </a:moveTo>
                    <a:lnTo>
                      <a:pt x="4592" y="5880"/>
                    </a:lnTo>
                    <a:lnTo>
                      <a:pt x="9983" y="11022"/>
                    </a:lnTo>
                    <a:lnTo>
                      <a:pt x="16082" y="15332"/>
                    </a:lnTo>
                    <a:lnTo>
                      <a:pt x="22796" y="18719"/>
                    </a:lnTo>
                  </a:path>
                </a:pathLst>
              </a:custGeom>
              <a:ln w="4762">
                <a:solidFill>
                  <a:srgbClr val="666666"/>
                </a:solidFill>
                <a:prstDash val="dash"/>
              </a:ln>
            </p:spPr>
            <p:txBody>
              <a:bodyPr wrap="square" lIns="0" tIns="0" rIns="0" bIns="0" rtlCol="0"/>
              <a:lstStyle/>
              <a:p>
                <a:endParaRPr lang="en-GB" noProof="0" dirty="0"/>
              </a:p>
            </p:txBody>
          </p:sp>
          <p:sp>
            <p:nvSpPr>
              <p:cNvPr id="94" name="object 44">
                <a:extLst>
                  <a:ext uri="{FF2B5EF4-FFF2-40B4-BE49-F238E27FC236}">
                    <a16:creationId xmlns:a16="http://schemas.microsoft.com/office/drawing/2014/main" id="{C299885A-9ED3-03CF-16D7-177B7DCFD1D0}"/>
                  </a:ext>
                </a:extLst>
              </p:cNvPr>
              <p:cNvSpPr/>
              <p:nvPr/>
            </p:nvSpPr>
            <p:spPr>
              <a:xfrm>
                <a:off x="613212" y="4067043"/>
                <a:ext cx="534670" cy="0"/>
              </a:xfrm>
              <a:custGeom>
                <a:avLst/>
                <a:gdLst/>
                <a:ahLst/>
                <a:cxnLst/>
                <a:rect l="l" t="t" r="r" b="b"/>
                <a:pathLst>
                  <a:path w="534669">
                    <a:moveTo>
                      <a:pt x="0" y="0"/>
                    </a:moveTo>
                    <a:lnTo>
                      <a:pt x="534670" y="0"/>
                    </a:lnTo>
                  </a:path>
                </a:pathLst>
              </a:custGeom>
              <a:ln w="4762">
                <a:solidFill>
                  <a:srgbClr val="666666"/>
                </a:solidFill>
                <a:prstDash val="dash"/>
              </a:ln>
            </p:spPr>
            <p:txBody>
              <a:bodyPr wrap="square" lIns="0" tIns="0" rIns="0" bIns="0" rtlCol="0"/>
              <a:lstStyle/>
              <a:p>
                <a:endParaRPr lang="en-GB" noProof="0" dirty="0"/>
              </a:p>
            </p:txBody>
          </p:sp>
          <p:sp>
            <p:nvSpPr>
              <p:cNvPr id="95" name="object 45">
                <a:extLst>
                  <a:ext uri="{FF2B5EF4-FFF2-40B4-BE49-F238E27FC236}">
                    <a16:creationId xmlns:a16="http://schemas.microsoft.com/office/drawing/2014/main" id="{324304D9-4B87-03C3-86B1-04490B8001E6}"/>
                  </a:ext>
                </a:extLst>
              </p:cNvPr>
              <p:cNvSpPr/>
              <p:nvPr/>
            </p:nvSpPr>
            <p:spPr>
              <a:xfrm>
                <a:off x="1195545" y="4035690"/>
                <a:ext cx="19050" cy="22860"/>
              </a:xfrm>
              <a:custGeom>
                <a:avLst/>
                <a:gdLst/>
                <a:ahLst/>
                <a:cxnLst/>
                <a:rect l="l" t="t" r="r" b="b"/>
                <a:pathLst>
                  <a:path w="19050" h="22860">
                    <a:moveTo>
                      <a:pt x="0" y="22796"/>
                    </a:moveTo>
                    <a:lnTo>
                      <a:pt x="5880" y="18204"/>
                    </a:lnTo>
                    <a:lnTo>
                      <a:pt x="11022" y="12812"/>
                    </a:lnTo>
                    <a:lnTo>
                      <a:pt x="15332" y="6714"/>
                    </a:lnTo>
                    <a:lnTo>
                      <a:pt x="18719" y="0"/>
                    </a:lnTo>
                  </a:path>
                </a:pathLst>
              </a:custGeom>
              <a:ln w="4762">
                <a:solidFill>
                  <a:srgbClr val="666666"/>
                </a:solidFill>
                <a:prstDash val="dash"/>
              </a:ln>
            </p:spPr>
            <p:txBody>
              <a:bodyPr wrap="square" lIns="0" tIns="0" rIns="0" bIns="0" rtlCol="0"/>
              <a:lstStyle/>
              <a:p>
                <a:endParaRPr lang="en-GB" noProof="0" dirty="0"/>
              </a:p>
            </p:txBody>
          </p:sp>
          <p:sp>
            <p:nvSpPr>
              <p:cNvPr id="96" name="object 46">
                <a:extLst>
                  <a:ext uri="{FF2B5EF4-FFF2-40B4-BE49-F238E27FC236}">
                    <a16:creationId xmlns:a16="http://schemas.microsoft.com/office/drawing/2014/main" id="{762D3BF2-7B22-5C47-6DEF-9D5956F50294}"/>
                  </a:ext>
                </a:extLst>
              </p:cNvPr>
              <p:cNvSpPr/>
              <p:nvPr/>
            </p:nvSpPr>
            <p:spPr>
              <a:xfrm>
                <a:off x="1218121" y="3956809"/>
                <a:ext cx="0" cy="29845"/>
              </a:xfrm>
              <a:custGeom>
                <a:avLst/>
                <a:gdLst/>
                <a:ahLst/>
                <a:cxnLst/>
                <a:rect l="l" t="t" r="r" b="b"/>
                <a:pathLst>
                  <a:path h="29845">
                    <a:moveTo>
                      <a:pt x="0" y="29718"/>
                    </a:moveTo>
                    <a:lnTo>
                      <a:pt x="0" y="0"/>
                    </a:lnTo>
                  </a:path>
                </a:pathLst>
              </a:custGeom>
              <a:ln w="4762">
                <a:solidFill>
                  <a:srgbClr val="666666"/>
                </a:solidFill>
                <a:prstDash val="dash"/>
              </a:ln>
            </p:spPr>
            <p:txBody>
              <a:bodyPr wrap="square" lIns="0" tIns="0" rIns="0" bIns="0" rtlCol="0"/>
              <a:lstStyle/>
              <a:p>
                <a:endParaRPr lang="en-GB" noProof="0" dirty="0"/>
              </a:p>
            </p:txBody>
          </p:sp>
          <p:sp>
            <p:nvSpPr>
              <p:cNvPr id="98" name="object 48">
                <a:extLst>
                  <a:ext uri="{FF2B5EF4-FFF2-40B4-BE49-F238E27FC236}">
                    <a16:creationId xmlns:a16="http://schemas.microsoft.com/office/drawing/2014/main" id="{D0D59AC0-8DDC-10BE-8210-C5518B24D820}"/>
                  </a:ext>
                </a:extLst>
              </p:cNvPr>
              <p:cNvSpPr/>
              <p:nvPr/>
            </p:nvSpPr>
            <p:spPr>
              <a:xfrm>
                <a:off x="875684" y="4067871"/>
                <a:ext cx="0" cy="66040"/>
              </a:xfrm>
              <a:custGeom>
                <a:avLst/>
                <a:gdLst/>
                <a:ahLst/>
                <a:cxnLst/>
                <a:rect l="l" t="t" r="r" b="b"/>
                <a:pathLst>
                  <a:path h="66039">
                    <a:moveTo>
                      <a:pt x="0" y="0"/>
                    </a:moveTo>
                    <a:lnTo>
                      <a:pt x="0" y="65544"/>
                    </a:lnTo>
                  </a:path>
                </a:pathLst>
              </a:custGeom>
              <a:ln w="4762">
                <a:solidFill>
                  <a:srgbClr val="666666"/>
                </a:solidFill>
                <a:prstDash val="dash"/>
              </a:ln>
            </p:spPr>
            <p:txBody>
              <a:bodyPr wrap="square" lIns="0" tIns="0" rIns="0" bIns="0" rtlCol="0"/>
              <a:lstStyle/>
              <a:p>
                <a:endParaRPr lang="en-GB" noProof="0" dirty="0"/>
              </a:p>
            </p:txBody>
          </p:sp>
        </p:grpSp>
        <p:grpSp>
          <p:nvGrpSpPr>
            <p:cNvPr id="292" name="Gruppo 291">
              <a:extLst>
                <a:ext uri="{FF2B5EF4-FFF2-40B4-BE49-F238E27FC236}">
                  <a16:creationId xmlns:a16="http://schemas.microsoft.com/office/drawing/2014/main" id="{93558E23-7CF1-7731-E9BE-08EEBDD092A1}"/>
                </a:ext>
              </a:extLst>
            </p:cNvPr>
            <p:cNvGrpSpPr/>
            <p:nvPr/>
          </p:nvGrpSpPr>
          <p:grpSpPr>
            <a:xfrm>
              <a:off x="634838" y="2616392"/>
              <a:ext cx="4947983" cy="1139335"/>
              <a:chOff x="634838" y="2122004"/>
              <a:chExt cx="4947983" cy="1773771"/>
            </a:xfrm>
          </p:grpSpPr>
          <p:sp>
            <p:nvSpPr>
              <p:cNvPr id="99" name="object 49">
                <a:extLst>
                  <a:ext uri="{FF2B5EF4-FFF2-40B4-BE49-F238E27FC236}">
                    <a16:creationId xmlns:a16="http://schemas.microsoft.com/office/drawing/2014/main" id="{6BB44260-A1D1-785D-2E44-D353FCF91B2C}"/>
                  </a:ext>
                </a:extLst>
              </p:cNvPr>
              <p:cNvSpPr/>
              <p:nvPr/>
            </p:nvSpPr>
            <p:spPr>
              <a:xfrm>
                <a:off x="634838" y="2170303"/>
                <a:ext cx="219075" cy="1725295"/>
              </a:xfrm>
              <a:custGeom>
                <a:avLst/>
                <a:gdLst/>
                <a:ahLst/>
                <a:cxnLst/>
                <a:rect l="l" t="t" r="r" b="b"/>
                <a:pathLst>
                  <a:path w="219075" h="1725295">
                    <a:moveTo>
                      <a:pt x="219062" y="0"/>
                    </a:moveTo>
                    <a:lnTo>
                      <a:pt x="0" y="0"/>
                    </a:lnTo>
                    <a:lnTo>
                      <a:pt x="0" y="1724926"/>
                    </a:lnTo>
                    <a:lnTo>
                      <a:pt x="219062" y="1724926"/>
                    </a:lnTo>
                    <a:lnTo>
                      <a:pt x="219062" y="0"/>
                    </a:lnTo>
                    <a:close/>
                  </a:path>
                </a:pathLst>
              </a:custGeom>
              <a:solidFill>
                <a:srgbClr val="00696C"/>
              </a:solidFill>
            </p:spPr>
            <p:txBody>
              <a:bodyPr wrap="square" lIns="0" tIns="0" rIns="0" bIns="0" rtlCol="0"/>
              <a:lstStyle/>
              <a:p>
                <a:endParaRPr lang="en-GB" noProof="0" dirty="0"/>
              </a:p>
            </p:txBody>
          </p:sp>
          <p:sp>
            <p:nvSpPr>
              <p:cNvPr id="100" name="object 50">
                <a:extLst>
                  <a:ext uri="{FF2B5EF4-FFF2-40B4-BE49-F238E27FC236}">
                    <a16:creationId xmlns:a16="http://schemas.microsoft.com/office/drawing/2014/main" id="{A38A92D6-2856-11D3-1A8A-5BF1ACD0CBBD}"/>
                  </a:ext>
                </a:extLst>
              </p:cNvPr>
              <p:cNvSpPr/>
              <p:nvPr/>
            </p:nvSpPr>
            <p:spPr>
              <a:xfrm>
                <a:off x="890006" y="2122081"/>
                <a:ext cx="219075" cy="1773555"/>
              </a:xfrm>
              <a:custGeom>
                <a:avLst/>
                <a:gdLst/>
                <a:ahLst/>
                <a:cxnLst/>
                <a:rect l="l" t="t" r="r" b="b"/>
                <a:pathLst>
                  <a:path w="219075" h="1773554">
                    <a:moveTo>
                      <a:pt x="219062" y="0"/>
                    </a:moveTo>
                    <a:lnTo>
                      <a:pt x="0" y="0"/>
                    </a:lnTo>
                    <a:lnTo>
                      <a:pt x="0" y="1773148"/>
                    </a:lnTo>
                    <a:lnTo>
                      <a:pt x="219062" y="1773148"/>
                    </a:lnTo>
                    <a:lnTo>
                      <a:pt x="219062" y="0"/>
                    </a:lnTo>
                    <a:close/>
                  </a:path>
                </a:pathLst>
              </a:custGeom>
              <a:pattFill prst="pct90">
                <a:fgClr>
                  <a:srgbClr val="C7E2E3"/>
                </a:fgClr>
                <a:bgClr>
                  <a:srgbClr val="00696C"/>
                </a:bgClr>
              </a:pattFill>
            </p:spPr>
            <p:txBody>
              <a:bodyPr wrap="square" lIns="0" tIns="0" rIns="0" bIns="0" rtlCol="0"/>
              <a:lstStyle/>
              <a:p>
                <a:endParaRPr lang="en-GB" noProof="0" dirty="0"/>
              </a:p>
            </p:txBody>
          </p:sp>
          <p:sp>
            <p:nvSpPr>
              <p:cNvPr id="101" name="object 51">
                <a:extLst>
                  <a:ext uri="{FF2B5EF4-FFF2-40B4-BE49-F238E27FC236}">
                    <a16:creationId xmlns:a16="http://schemas.microsoft.com/office/drawing/2014/main" id="{B3A8689C-19C0-A83A-BD7A-05E31E480197}"/>
                  </a:ext>
                </a:extLst>
              </p:cNvPr>
              <p:cNvSpPr/>
              <p:nvPr/>
            </p:nvSpPr>
            <p:spPr>
              <a:xfrm>
                <a:off x="1498108" y="2407970"/>
                <a:ext cx="219075" cy="1487805"/>
              </a:xfrm>
              <a:custGeom>
                <a:avLst/>
                <a:gdLst/>
                <a:ahLst/>
                <a:cxnLst/>
                <a:rect l="l" t="t" r="r" b="b"/>
                <a:pathLst>
                  <a:path w="219075" h="1487804">
                    <a:moveTo>
                      <a:pt x="219062" y="0"/>
                    </a:moveTo>
                    <a:lnTo>
                      <a:pt x="0" y="0"/>
                    </a:lnTo>
                    <a:lnTo>
                      <a:pt x="0" y="1487258"/>
                    </a:lnTo>
                    <a:lnTo>
                      <a:pt x="219062" y="1487258"/>
                    </a:lnTo>
                    <a:lnTo>
                      <a:pt x="219062" y="0"/>
                    </a:lnTo>
                    <a:close/>
                  </a:path>
                </a:pathLst>
              </a:custGeom>
              <a:solidFill>
                <a:srgbClr val="F6A400"/>
              </a:solidFill>
            </p:spPr>
            <p:txBody>
              <a:bodyPr wrap="square" lIns="0" tIns="0" rIns="0" bIns="0" rtlCol="0"/>
              <a:lstStyle/>
              <a:p>
                <a:endParaRPr lang="en-GB" noProof="0" dirty="0"/>
              </a:p>
            </p:txBody>
          </p:sp>
          <p:sp>
            <p:nvSpPr>
              <p:cNvPr id="102" name="object 52">
                <a:extLst>
                  <a:ext uri="{FF2B5EF4-FFF2-40B4-BE49-F238E27FC236}">
                    <a16:creationId xmlns:a16="http://schemas.microsoft.com/office/drawing/2014/main" id="{17E08E32-09CA-5B22-D9FB-6BCB236035D0}"/>
                  </a:ext>
                </a:extLst>
              </p:cNvPr>
              <p:cNvSpPr/>
              <p:nvPr/>
            </p:nvSpPr>
            <p:spPr>
              <a:xfrm>
                <a:off x="1753276" y="2122004"/>
                <a:ext cx="219075" cy="1773555"/>
              </a:xfrm>
              <a:custGeom>
                <a:avLst/>
                <a:gdLst/>
                <a:ahLst/>
                <a:cxnLst/>
                <a:rect l="l" t="t" r="r" b="b"/>
                <a:pathLst>
                  <a:path w="219075" h="1773554">
                    <a:moveTo>
                      <a:pt x="219062" y="0"/>
                    </a:moveTo>
                    <a:lnTo>
                      <a:pt x="0" y="0"/>
                    </a:lnTo>
                    <a:lnTo>
                      <a:pt x="0" y="1773224"/>
                    </a:lnTo>
                    <a:lnTo>
                      <a:pt x="219062" y="1773224"/>
                    </a:lnTo>
                    <a:lnTo>
                      <a:pt x="219062" y="0"/>
                    </a:lnTo>
                    <a:close/>
                  </a:path>
                </a:pathLst>
              </a:custGeom>
              <a:solidFill>
                <a:srgbClr val="00696C"/>
              </a:solidFill>
            </p:spPr>
            <p:txBody>
              <a:bodyPr wrap="square" lIns="0" tIns="0" rIns="0" bIns="0" rtlCol="0"/>
              <a:lstStyle/>
              <a:p>
                <a:endParaRPr lang="en-GB" noProof="0" dirty="0"/>
              </a:p>
            </p:txBody>
          </p:sp>
          <p:sp>
            <p:nvSpPr>
              <p:cNvPr id="103" name="object 53">
                <a:extLst>
                  <a:ext uri="{FF2B5EF4-FFF2-40B4-BE49-F238E27FC236}">
                    <a16:creationId xmlns:a16="http://schemas.microsoft.com/office/drawing/2014/main" id="{598008CB-8BC4-070B-15A7-4562586C0203}"/>
                  </a:ext>
                </a:extLst>
              </p:cNvPr>
              <p:cNvSpPr/>
              <p:nvPr/>
            </p:nvSpPr>
            <p:spPr>
              <a:xfrm>
                <a:off x="2008444" y="2122081"/>
                <a:ext cx="219075" cy="1773555"/>
              </a:xfrm>
              <a:custGeom>
                <a:avLst/>
                <a:gdLst/>
                <a:ahLst/>
                <a:cxnLst/>
                <a:rect l="l" t="t" r="r" b="b"/>
                <a:pathLst>
                  <a:path w="219075" h="1773554">
                    <a:moveTo>
                      <a:pt x="219062" y="0"/>
                    </a:moveTo>
                    <a:lnTo>
                      <a:pt x="0" y="0"/>
                    </a:lnTo>
                    <a:lnTo>
                      <a:pt x="0" y="1773148"/>
                    </a:lnTo>
                    <a:lnTo>
                      <a:pt x="219062" y="1773148"/>
                    </a:lnTo>
                    <a:lnTo>
                      <a:pt x="219062" y="0"/>
                    </a:lnTo>
                    <a:close/>
                  </a:path>
                </a:pathLst>
              </a:custGeom>
              <a:pattFill prst="pct90">
                <a:fgClr>
                  <a:srgbClr val="C7E2E3"/>
                </a:fgClr>
                <a:bgClr>
                  <a:srgbClr val="00696C"/>
                </a:bgClr>
              </a:pattFill>
            </p:spPr>
            <p:txBody>
              <a:bodyPr wrap="square" lIns="0" tIns="0" rIns="0" bIns="0" rtlCol="0"/>
              <a:lstStyle/>
              <a:p>
                <a:endParaRPr lang="en-GB" noProof="0" dirty="0"/>
              </a:p>
            </p:txBody>
          </p:sp>
          <p:sp>
            <p:nvSpPr>
              <p:cNvPr id="104" name="object 54">
                <a:extLst>
                  <a:ext uri="{FF2B5EF4-FFF2-40B4-BE49-F238E27FC236}">
                    <a16:creationId xmlns:a16="http://schemas.microsoft.com/office/drawing/2014/main" id="{532FBE8A-8260-70C2-3018-15617BF3A376}"/>
                  </a:ext>
                </a:extLst>
              </p:cNvPr>
              <p:cNvSpPr/>
              <p:nvPr/>
            </p:nvSpPr>
            <p:spPr>
              <a:xfrm>
                <a:off x="2616546" y="2318842"/>
                <a:ext cx="219075" cy="1576705"/>
              </a:xfrm>
              <a:custGeom>
                <a:avLst/>
                <a:gdLst/>
                <a:ahLst/>
                <a:cxnLst/>
                <a:rect l="l" t="t" r="r" b="b"/>
                <a:pathLst>
                  <a:path w="219075" h="1576704">
                    <a:moveTo>
                      <a:pt x="219062" y="0"/>
                    </a:moveTo>
                    <a:lnTo>
                      <a:pt x="0" y="0"/>
                    </a:lnTo>
                    <a:lnTo>
                      <a:pt x="0" y="1576387"/>
                    </a:lnTo>
                    <a:lnTo>
                      <a:pt x="219062" y="1576387"/>
                    </a:lnTo>
                    <a:lnTo>
                      <a:pt x="219062" y="0"/>
                    </a:lnTo>
                    <a:close/>
                  </a:path>
                </a:pathLst>
              </a:custGeom>
              <a:solidFill>
                <a:srgbClr val="F6A400"/>
              </a:solidFill>
            </p:spPr>
            <p:txBody>
              <a:bodyPr wrap="square" lIns="0" tIns="0" rIns="0" bIns="0" rtlCol="0"/>
              <a:lstStyle/>
              <a:p>
                <a:endParaRPr lang="en-GB" noProof="0" dirty="0"/>
              </a:p>
            </p:txBody>
          </p:sp>
          <p:sp>
            <p:nvSpPr>
              <p:cNvPr id="105" name="object 55">
                <a:extLst>
                  <a:ext uri="{FF2B5EF4-FFF2-40B4-BE49-F238E27FC236}">
                    <a16:creationId xmlns:a16="http://schemas.microsoft.com/office/drawing/2014/main" id="{865100EB-7506-F707-01F6-FA09532274CE}"/>
                  </a:ext>
                </a:extLst>
              </p:cNvPr>
              <p:cNvSpPr/>
              <p:nvPr/>
            </p:nvSpPr>
            <p:spPr>
              <a:xfrm>
                <a:off x="2871714" y="2229713"/>
                <a:ext cx="219075" cy="1665605"/>
              </a:xfrm>
              <a:custGeom>
                <a:avLst/>
                <a:gdLst/>
                <a:ahLst/>
                <a:cxnLst/>
                <a:rect l="l" t="t" r="r" b="b"/>
                <a:pathLst>
                  <a:path w="219075" h="1665604">
                    <a:moveTo>
                      <a:pt x="219062" y="0"/>
                    </a:moveTo>
                    <a:lnTo>
                      <a:pt x="0" y="0"/>
                    </a:lnTo>
                    <a:lnTo>
                      <a:pt x="0" y="1665516"/>
                    </a:lnTo>
                    <a:lnTo>
                      <a:pt x="219062" y="1665516"/>
                    </a:lnTo>
                    <a:lnTo>
                      <a:pt x="219062" y="0"/>
                    </a:lnTo>
                    <a:close/>
                  </a:path>
                </a:pathLst>
              </a:custGeom>
              <a:solidFill>
                <a:srgbClr val="00696C"/>
              </a:solidFill>
            </p:spPr>
            <p:txBody>
              <a:bodyPr wrap="square" lIns="0" tIns="0" rIns="0" bIns="0" rtlCol="0"/>
              <a:lstStyle/>
              <a:p>
                <a:endParaRPr lang="en-GB" noProof="0" dirty="0"/>
              </a:p>
            </p:txBody>
          </p:sp>
          <p:sp>
            <p:nvSpPr>
              <p:cNvPr id="106" name="object 56">
                <a:extLst>
                  <a:ext uri="{FF2B5EF4-FFF2-40B4-BE49-F238E27FC236}">
                    <a16:creationId xmlns:a16="http://schemas.microsoft.com/office/drawing/2014/main" id="{FCE46340-A401-7F70-9528-F52E9CD54272}"/>
                  </a:ext>
                </a:extLst>
              </p:cNvPr>
              <p:cNvSpPr/>
              <p:nvPr/>
            </p:nvSpPr>
            <p:spPr>
              <a:xfrm>
                <a:off x="3126882" y="2318842"/>
                <a:ext cx="219075" cy="1576705"/>
              </a:xfrm>
              <a:custGeom>
                <a:avLst/>
                <a:gdLst/>
                <a:ahLst/>
                <a:cxnLst/>
                <a:rect l="l" t="t" r="r" b="b"/>
                <a:pathLst>
                  <a:path w="219075" h="1576704">
                    <a:moveTo>
                      <a:pt x="219062" y="0"/>
                    </a:moveTo>
                    <a:lnTo>
                      <a:pt x="0" y="0"/>
                    </a:lnTo>
                    <a:lnTo>
                      <a:pt x="0" y="1576387"/>
                    </a:lnTo>
                    <a:lnTo>
                      <a:pt x="219062" y="1576387"/>
                    </a:lnTo>
                    <a:lnTo>
                      <a:pt x="219062" y="0"/>
                    </a:lnTo>
                    <a:close/>
                  </a:path>
                </a:pathLst>
              </a:custGeom>
              <a:pattFill prst="pct90">
                <a:fgClr>
                  <a:srgbClr val="C7E2E3"/>
                </a:fgClr>
                <a:bgClr>
                  <a:srgbClr val="00696C"/>
                </a:bgClr>
              </a:pattFill>
            </p:spPr>
            <p:txBody>
              <a:bodyPr wrap="square" lIns="0" tIns="0" rIns="0" bIns="0" rtlCol="0"/>
              <a:lstStyle/>
              <a:p>
                <a:endParaRPr lang="en-GB" noProof="0" dirty="0"/>
              </a:p>
            </p:txBody>
          </p:sp>
          <p:sp>
            <p:nvSpPr>
              <p:cNvPr id="107" name="object 57">
                <a:extLst>
                  <a:ext uri="{FF2B5EF4-FFF2-40B4-BE49-F238E27FC236}">
                    <a16:creationId xmlns:a16="http://schemas.microsoft.com/office/drawing/2014/main" id="{22638E1F-A87E-C02F-9D8F-6DFD71285B76}"/>
                  </a:ext>
                </a:extLst>
              </p:cNvPr>
              <p:cNvSpPr/>
              <p:nvPr/>
            </p:nvSpPr>
            <p:spPr>
              <a:xfrm>
                <a:off x="3734984" y="2615920"/>
                <a:ext cx="219075" cy="1279525"/>
              </a:xfrm>
              <a:custGeom>
                <a:avLst/>
                <a:gdLst/>
                <a:ahLst/>
                <a:cxnLst/>
                <a:rect l="l" t="t" r="r" b="b"/>
                <a:pathLst>
                  <a:path w="219075" h="1279525">
                    <a:moveTo>
                      <a:pt x="219062" y="0"/>
                    </a:moveTo>
                    <a:lnTo>
                      <a:pt x="0" y="0"/>
                    </a:lnTo>
                    <a:lnTo>
                      <a:pt x="0" y="1279309"/>
                    </a:lnTo>
                    <a:lnTo>
                      <a:pt x="219062" y="1279309"/>
                    </a:lnTo>
                    <a:lnTo>
                      <a:pt x="219062" y="0"/>
                    </a:lnTo>
                    <a:close/>
                  </a:path>
                </a:pathLst>
              </a:custGeom>
              <a:solidFill>
                <a:srgbClr val="F6A400"/>
              </a:solidFill>
            </p:spPr>
            <p:txBody>
              <a:bodyPr wrap="square" lIns="0" tIns="0" rIns="0" bIns="0" rtlCol="0"/>
              <a:lstStyle/>
              <a:p>
                <a:endParaRPr lang="en-GB" noProof="0" dirty="0"/>
              </a:p>
            </p:txBody>
          </p:sp>
          <p:sp>
            <p:nvSpPr>
              <p:cNvPr id="108" name="object 58">
                <a:extLst>
                  <a:ext uri="{FF2B5EF4-FFF2-40B4-BE49-F238E27FC236}">
                    <a16:creationId xmlns:a16="http://schemas.microsoft.com/office/drawing/2014/main" id="{1AF10552-18A8-5AD2-ACDA-555D1DC2EC95}"/>
                  </a:ext>
                </a:extLst>
              </p:cNvPr>
              <p:cNvSpPr/>
              <p:nvPr/>
            </p:nvSpPr>
            <p:spPr>
              <a:xfrm>
                <a:off x="3990152" y="2407970"/>
                <a:ext cx="219075" cy="1487805"/>
              </a:xfrm>
              <a:custGeom>
                <a:avLst/>
                <a:gdLst/>
                <a:ahLst/>
                <a:cxnLst/>
                <a:rect l="l" t="t" r="r" b="b"/>
                <a:pathLst>
                  <a:path w="219075" h="1487804">
                    <a:moveTo>
                      <a:pt x="219062" y="0"/>
                    </a:moveTo>
                    <a:lnTo>
                      <a:pt x="0" y="0"/>
                    </a:lnTo>
                    <a:lnTo>
                      <a:pt x="0" y="1487258"/>
                    </a:lnTo>
                    <a:lnTo>
                      <a:pt x="219062" y="1487258"/>
                    </a:lnTo>
                    <a:lnTo>
                      <a:pt x="219062" y="0"/>
                    </a:lnTo>
                    <a:close/>
                  </a:path>
                </a:pathLst>
              </a:custGeom>
              <a:solidFill>
                <a:srgbClr val="00696C"/>
              </a:solidFill>
            </p:spPr>
            <p:txBody>
              <a:bodyPr wrap="square" lIns="0" tIns="0" rIns="0" bIns="0" rtlCol="0"/>
              <a:lstStyle/>
              <a:p>
                <a:endParaRPr lang="en-GB" noProof="0" dirty="0"/>
              </a:p>
            </p:txBody>
          </p:sp>
          <p:sp>
            <p:nvSpPr>
              <p:cNvPr id="109" name="object 59">
                <a:extLst>
                  <a:ext uri="{FF2B5EF4-FFF2-40B4-BE49-F238E27FC236}">
                    <a16:creationId xmlns:a16="http://schemas.microsoft.com/office/drawing/2014/main" id="{E7CA8E9E-7240-1E8D-2A7E-4918407D4F2F}"/>
                  </a:ext>
                </a:extLst>
              </p:cNvPr>
              <p:cNvSpPr/>
              <p:nvPr/>
            </p:nvSpPr>
            <p:spPr>
              <a:xfrm>
                <a:off x="4245321" y="2407970"/>
                <a:ext cx="219075" cy="1487805"/>
              </a:xfrm>
              <a:custGeom>
                <a:avLst/>
                <a:gdLst/>
                <a:ahLst/>
                <a:cxnLst/>
                <a:rect l="l" t="t" r="r" b="b"/>
                <a:pathLst>
                  <a:path w="219075" h="1487804">
                    <a:moveTo>
                      <a:pt x="219062" y="0"/>
                    </a:moveTo>
                    <a:lnTo>
                      <a:pt x="0" y="0"/>
                    </a:lnTo>
                    <a:lnTo>
                      <a:pt x="0" y="1487258"/>
                    </a:lnTo>
                    <a:lnTo>
                      <a:pt x="219062" y="1487258"/>
                    </a:lnTo>
                    <a:lnTo>
                      <a:pt x="219062" y="0"/>
                    </a:lnTo>
                    <a:close/>
                  </a:path>
                </a:pathLst>
              </a:custGeom>
              <a:pattFill prst="pct90">
                <a:fgClr>
                  <a:srgbClr val="C7E2E3"/>
                </a:fgClr>
                <a:bgClr>
                  <a:srgbClr val="00696C"/>
                </a:bgClr>
              </a:pattFill>
            </p:spPr>
            <p:txBody>
              <a:bodyPr wrap="square" lIns="0" tIns="0" rIns="0" bIns="0" rtlCol="0"/>
              <a:lstStyle/>
              <a:p>
                <a:endParaRPr lang="en-GB" noProof="0" dirty="0"/>
              </a:p>
            </p:txBody>
          </p:sp>
          <p:sp>
            <p:nvSpPr>
              <p:cNvPr id="110" name="object 60">
                <a:extLst>
                  <a:ext uri="{FF2B5EF4-FFF2-40B4-BE49-F238E27FC236}">
                    <a16:creationId xmlns:a16="http://schemas.microsoft.com/office/drawing/2014/main" id="{94A6D864-F133-04A5-579A-B24DC7508656}"/>
                  </a:ext>
                </a:extLst>
              </p:cNvPr>
              <p:cNvSpPr/>
              <p:nvPr/>
            </p:nvSpPr>
            <p:spPr>
              <a:xfrm>
                <a:off x="4853422" y="2541651"/>
                <a:ext cx="219075" cy="1353820"/>
              </a:xfrm>
              <a:custGeom>
                <a:avLst/>
                <a:gdLst/>
                <a:ahLst/>
                <a:cxnLst/>
                <a:rect l="l" t="t" r="r" b="b"/>
                <a:pathLst>
                  <a:path w="219075" h="1353820">
                    <a:moveTo>
                      <a:pt x="219062" y="0"/>
                    </a:moveTo>
                    <a:lnTo>
                      <a:pt x="0" y="0"/>
                    </a:lnTo>
                    <a:lnTo>
                      <a:pt x="0" y="1353578"/>
                    </a:lnTo>
                    <a:lnTo>
                      <a:pt x="219062" y="1353578"/>
                    </a:lnTo>
                    <a:lnTo>
                      <a:pt x="219062" y="0"/>
                    </a:lnTo>
                    <a:close/>
                  </a:path>
                </a:pathLst>
              </a:custGeom>
              <a:solidFill>
                <a:srgbClr val="F6A400"/>
              </a:solidFill>
            </p:spPr>
            <p:txBody>
              <a:bodyPr wrap="square" lIns="0" tIns="0" rIns="0" bIns="0" rtlCol="0"/>
              <a:lstStyle/>
              <a:p>
                <a:endParaRPr lang="en-GB" noProof="0" dirty="0"/>
              </a:p>
            </p:txBody>
          </p:sp>
          <p:sp>
            <p:nvSpPr>
              <p:cNvPr id="111" name="object 61">
                <a:extLst>
                  <a:ext uri="{FF2B5EF4-FFF2-40B4-BE49-F238E27FC236}">
                    <a16:creationId xmlns:a16="http://schemas.microsoft.com/office/drawing/2014/main" id="{160E5F80-1E38-927B-AEBE-B8FB4ACA6F4D}"/>
                  </a:ext>
                </a:extLst>
              </p:cNvPr>
              <p:cNvSpPr/>
              <p:nvPr/>
            </p:nvSpPr>
            <p:spPr>
              <a:xfrm>
                <a:off x="5108590" y="2541651"/>
                <a:ext cx="219075" cy="1353820"/>
              </a:xfrm>
              <a:custGeom>
                <a:avLst/>
                <a:gdLst/>
                <a:ahLst/>
                <a:cxnLst/>
                <a:rect l="l" t="t" r="r" b="b"/>
                <a:pathLst>
                  <a:path w="219075" h="1353820">
                    <a:moveTo>
                      <a:pt x="219062" y="0"/>
                    </a:moveTo>
                    <a:lnTo>
                      <a:pt x="0" y="0"/>
                    </a:lnTo>
                    <a:lnTo>
                      <a:pt x="0" y="1353578"/>
                    </a:lnTo>
                    <a:lnTo>
                      <a:pt x="219062" y="1353578"/>
                    </a:lnTo>
                    <a:lnTo>
                      <a:pt x="219062" y="0"/>
                    </a:lnTo>
                    <a:close/>
                  </a:path>
                </a:pathLst>
              </a:custGeom>
              <a:solidFill>
                <a:srgbClr val="00696C"/>
              </a:solidFill>
            </p:spPr>
            <p:txBody>
              <a:bodyPr wrap="square" lIns="0" tIns="0" rIns="0" bIns="0" rtlCol="0"/>
              <a:lstStyle/>
              <a:p>
                <a:endParaRPr lang="en-GB" noProof="0" dirty="0"/>
              </a:p>
            </p:txBody>
          </p:sp>
          <p:sp>
            <p:nvSpPr>
              <p:cNvPr id="112" name="object 62">
                <a:extLst>
                  <a:ext uri="{FF2B5EF4-FFF2-40B4-BE49-F238E27FC236}">
                    <a16:creationId xmlns:a16="http://schemas.microsoft.com/office/drawing/2014/main" id="{80150D67-3A6D-D134-2AE6-7E52FC2FDD76}"/>
                  </a:ext>
                </a:extLst>
              </p:cNvPr>
              <p:cNvSpPr/>
              <p:nvPr/>
            </p:nvSpPr>
            <p:spPr>
              <a:xfrm>
                <a:off x="5363746" y="2541651"/>
                <a:ext cx="219075" cy="1353820"/>
              </a:xfrm>
              <a:custGeom>
                <a:avLst/>
                <a:gdLst/>
                <a:ahLst/>
                <a:cxnLst/>
                <a:rect l="l" t="t" r="r" b="b"/>
                <a:pathLst>
                  <a:path w="219075" h="1353820">
                    <a:moveTo>
                      <a:pt x="219062" y="0"/>
                    </a:moveTo>
                    <a:lnTo>
                      <a:pt x="0" y="0"/>
                    </a:lnTo>
                    <a:lnTo>
                      <a:pt x="0" y="1353578"/>
                    </a:lnTo>
                    <a:lnTo>
                      <a:pt x="219062" y="1353578"/>
                    </a:lnTo>
                    <a:lnTo>
                      <a:pt x="219062" y="0"/>
                    </a:lnTo>
                    <a:close/>
                  </a:path>
                </a:pathLst>
              </a:custGeom>
              <a:pattFill prst="pct90">
                <a:fgClr>
                  <a:srgbClr val="C7E2E3"/>
                </a:fgClr>
                <a:bgClr>
                  <a:srgbClr val="00696C"/>
                </a:bgClr>
              </a:pattFill>
            </p:spPr>
            <p:txBody>
              <a:bodyPr wrap="square" lIns="0" tIns="0" rIns="0" bIns="0" rtlCol="0"/>
              <a:lstStyle/>
              <a:p>
                <a:endParaRPr lang="en-GB" noProof="0" dirty="0"/>
              </a:p>
            </p:txBody>
          </p:sp>
        </p:grpSp>
        <p:pic>
          <p:nvPicPr>
            <p:cNvPr id="113" name="object 63">
              <a:extLst>
                <a:ext uri="{FF2B5EF4-FFF2-40B4-BE49-F238E27FC236}">
                  <a16:creationId xmlns:a16="http://schemas.microsoft.com/office/drawing/2014/main" id="{321E6D1D-C003-846E-493C-4D3CA95C8928}"/>
                </a:ext>
              </a:extLst>
            </p:cNvPr>
            <p:cNvPicPr/>
            <p:nvPr/>
          </p:nvPicPr>
          <p:blipFill>
            <a:blip r:embed="rId3" cstate="print"/>
            <a:stretch>
              <a:fillRect/>
            </a:stretch>
          </p:blipFill>
          <p:spPr>
            <a:xfrm>
              <a:off x="530863" y="3569474"/>
              <a:ext cx="5166118" cy="184075"/>
            </a:xfrm>
            <a:prstGeom prst="rect">
              <a:avLst/>
            </a:prstGeom>
          </p:spPr>
        </p:pic>
        <p:sp>
          <p:nvSpPr>
            <p:cNvPr id="9" name="object 64">
              <a:extLst>
                <a:ext uri="{FF2B5EF4-FFF2-40B4-BE49-F238E27FC236}">
                  <a16:creationId xmlns:a16="http://schemas.microsoft.com/office/drawing/2014/main" id="{5CA41650-63E5-64BE-2831-9241EF8BD2CD}"/>
                </a:ext>
              </a:extLst>
            </p:cNvPr>
            <p:cNvSpPr txBox="1"/>
            <p:nvPr/>
          </p:nvSpPr>
          <p:spPr>
            <a:xfrm>
              <a:off x="350315" y="3670786"/>
              <a:ext cx="67945" cy="90029"/>
            </a:xfrm>
            <a:prstGeom prst="rect">
              <a:avLst/>
            </a:prstGeom>
          </p:spPr>
          <p:txBody>
            <a:bodyPr vert="horz" wrap="square" lIns="0" tIns="12700" rIns="0" bIns="0" rtlCol="0">
              <a:spAutoFit/>
            </a:bodyPr>
            <a:lstStyle/>
            <a:p>
              <a:pPr marL="12700">
                <a:lnSpc>
                  <a:spcPct val="100000"/>
                </a:lnSpc>
                <a:spcBef>
                  <a:spcPts val="100"/>
                </a:spcBef>
              </a:pPr>
              <a:r>
                <a:rPr lang="en-GB" sz="600" spc="-50" noProof="0" dirty="0">
                  <a:solidFill>
                    <a:srgbClr val="666666"/>
                  </a:solidFill>
                  <a:latin typeface="Arial"/>
                  <a:cs typeface="Arial"/>
                </a:rPr>
                <a:t>0</a:t>
              </a:r>
              <a:endParaRPr lang="en-GB" sz="600" noProof="0" dirty="0">
                <a:latin typeface="Arial"/>
                <a:cs typeface="Arial"/>
              </a:endParaRPr>
            </a:p>
          </p:txBody>
        </p:sp>
        <p:sp>
          <p:nvSpPr>
            <p:cNvPr id="10" name="object 65">
              <a:extLst>
                <a:ext uri="{FF2B5EF4-FFF2-40B4-BE49-F238E27FC236}">
                  <a16:creationId xmlns:a16="http://schemas.microsoft.com/office/drawing/2014/main" id="{C4C8ADDE-C1FD-99E2-636A-4C6A163E869E}"/>
                </a:ext>
              </a:extLst>
            </p:cNvPr>
            <p:cNvSpPr txBox="1"/>
            <p:nvPr/>
          </p:nvSpPr>
          <p:spPr>
            <a:xfrm>
              <a:off x="307936" y="2610412"/>
              <a:ext cx="110489" cy="90029"/>
            </a:xfrm>
            <a:prstGeom prst="rect">
              <a:avLst/>
            </a:prstGeom>
          </p:spPr>
          <p:txBody>
            <a:bodyPr vert="horz" wrap="square" lIns="0" tIns="12700" rIns="0" bIns="0" rtlCol="0">
              <a:spAutoFit/>
            </a:bodyPr>
            <a:lstStyle/>
            <a:p>
              <a:pPr marL="12700">
                <a:lnSpc>
                  <a:spcPct val="100000"/>
                </a:lnSpc>
                <a:spcBef>
                  <a:spcPts val="100"/>
                </a:spcBef>
              </a:pPr>
              <a:r>
                <a:rPr lang="en-GB" sz="600" spc="-25" noProof="0" dirty="0">
                  <a:solidFill>
                    <a:srgbClr val="666666"/>
                  </a:solidFill>
                  <a:latin typeface="Arial"/>
                  <a:cs typeface="Arial"/>
                </a:rPr>
                <a:t>60</a:t>
              </a:r>
              <a:endParaRPr lang="en-GB" sz="600" noProof="0" dirty="0">
                <a:latin typeface="Arial"/>
                <a:cs typeface="Arial"/>
              </a:endParaRPr>
            </a:p>
          </p:txBody>
        </p:sp>
        <p:sp>
          <p:nvSpPr>
            <p:cNvPr id="11" name="object 66">
              <a:extLst>
                <a:ext uri="{FF2B5EF4-FFF2-40B4-BE49-F238E27FC236}">
                  <a16:creationId xmlns:a16="http://schemas.microsoft.com/office/drawing/2014/main" id="{D180048A-6FC6-9171-1A46-2042DB77CF71}"/>
                </a:ext>
              </a:extLst>
            </p:cNvPr>
            <p:cNvSpPr txBox="1"/>
            <p:nvPr/>
          </p:nvSpPr>
          <p:spPr>
            <a:xfrm>
              <a:off x="307936" y="2963871"/>
              <a:ext cx="110489" cy="90029"/>
            </a:xfrm>
            <a:prstGeom prst="rect">
              <a:avLst/>
            </a:prstGeom>
          </p:spPr>
          <p:txBody>
            <a:bodyPr vert="horz" wrap="square" lIns="0" tIns="12700" rIns="0" bIns="0" rtlCol="0">
              <a:spAutoFit/>
            </a:bodyPr>
            <a:lstStyle/>
            <a:p>
              <a:pPr marL="12700">
                <a:lnSpc>
                  <a:spcPct val="100000"/>
                </a:lnSpc>
                <a:spcBef>
                  <a:spcPts val="100"/>
                </a:spcBef>
              </a:pPr>
              <a:r>
                <a:rPr lang="en-GB" sz="600" spc="-25" noProof="0" dirty="0">
                  <a:solidFill>
                    <a:srgbClr val="666666"/>
                  </a:solidFill>
                  <a:latin typeface="Arial"/>
                  <a:cs typeface="Arial"/>
                </a:rPr>
                <a:t>40</a:t>
              </a:r>
              <a:endParaRPr lang="en-GB" sz="600" noProof="0" dirty="0">
                <a:latin typeface="Arial"/>
                <a:cs typeface="Arial"/>
              </a:endParaRPr>
            </a:p>
          </p:txBody>
        </p:sp>
        <p:sp>
          <p:nvSpPr>
            <p:cNvPr id="12" name="object 67">
              <a:extLst>
                <a:ext uri="{FF2B5EF4-FFF2-40B4-BE49-F238E27FC236}">
                  <a16:creationId xmlns:a16="http://schemas.microsoft.com/office/drawing/2014/main" id="{B515B00E-B3C3-C0D2-4267-D5AFAFED587A}"/>
                </a:ext>
              </a:extLst>
            </p:cNvPr>
            <p:cNvSpPr txBox="1"/>
            <p:nvPr/>
          </p:nvSpPr>
          <p:spPr>
            <a:xfrm>
              <a:off x="307936" y="3317329"/>
              <a:ext cx="110489" cy="90029"/>
            </a:xfrm>
            <a:prstGeom prst="rect">
              <a:avLst/>
            </a:prstGeom>
          </p:spPr>
          <p:txBody>
            <a:bodyPr vert="horz" wrap="square" lIns="0" tIns="12700" rIns="0" bIns="0" rtlCol="0">
              <a:spAutoFit/>
            </a:bodyPr>
            <a:lstStyle/>
            <a:p>
              <a:pPr marL="12700">
                <a:lnSpc>
                  <a:spcPct val="100000"/>
                </a:lnSpc>
                <a:spcBef>
                  <a:spcPts val="100"/>
                </a:spcBef>
              </a:pPr>
              <a:r>
                <a:rPr lang="en-GB" sz="600" spc="-25" noProof="0" dirty="0">
                  <a:solidFill>
                    <a:srgbClr val="666666"/>
                  </a:solidFill>
                  <a:latin typeface="Arial"/>
                  <a:cs typeface="Arial"/>
                </a:rPr>
                <a:t>20</a:t>
              </a:r>
              <a:endParaRPr lang="en-GB" sz="600" noProof="0" dirty="0">
                <a:latin typeface="Arial"/>
                <a:cs typeface="Arial"/>
              </a:endParaRPr>
            </a:p>
          </p:txBody>
        </p:sp>
        <p:grpSp>
          <p:nvGrpSpPr>
            <p:cNvPr id="299" name="Gruppo 298">
              <a:extLst>
                <a:ext uri="{FF2B5EF4-FFF2-40B4-BE49-F238E27FC236}">
                  <a16:creationId xmlns:a16="http://schemas.microsoft.com/office/drawing/2014/main" id="{1613BC1C-D622-F4E1-9AE9-900A5ACC567A}"/>
                </a:ext>
              </a:extLst>
            </p:cNvPr>
            <p:cNvGrpSpPr/>
            <p:nvPr/>
          </p:nvGrpSpPr>
          <p:grpSpPr>
            <a:xfrm>
              <a:off x="651617" y="3964854"/>
              <a:ext cx="4958080" cy="369332"/>
              <a:chOff x="651617" y="4140046"/>
              <a:chExt cx="4958080" cy="431394"/>
            </a:xfrm>
          </p:grpSpPr>
          <p:sp>
            <p:nvSpPr>
              <p:cNvPr id="13" name="object 68">
                <a:extLst>
                  <a:ext uri="{FF2B5EF4-FFF2-40B4-BE49-F238E27FC236}">
                    <a16:creationId xmlns:a16="http://schemas.microsoft.com/office/drawing/2014/main" id="{F40BB34E-9CC9-B456-8481-36C832CCF7E2}"/>
                  </a:ext>
                </a:extLst>
              </p:cNvPr>
              <p:cNvSpPr txBox="1"/>
              <p:nvPr/>
            </p:nvSpPr>
            <p:spPr>
              <a:xfrm>
                <a:off x="4850237" y="4140046"/>
                <a:ext cx="759460" cy="375920"/>
              </a:xfrm>
              <a:prstGeom prst="rect">
                <a:avLst/>
              </a:prstGeom>
            </p:spPr>
            <p:txBody>
              <a:bodyPr vert="horz" wrap="square" lIns="0" tIns="22860" rIns="0" bIns="0" rtlCol="0">
                <a:spAutoFit/>
              </a:bodyPr>
              <a:lstStyle/>
              <a:p>
                <a:pPr marL="12700" marR="5080" algn="ctr">
                  <a:lnSpc>
                    <a:spcPts val="900"/>
                  </a:lnSpc>
                  <a:spcBef>
                    <a:spcPts val="180"/>
                  </a:spcBef>
                </a:pPr>
                <a:r>
                  <a:rPr lang="en-GB" sz="800" spc="-20" noProof="0" dirty="0">
                    <a:solidFill>
                      <a:srgbClr val="333333"/>
                    </a:solidFill>
                    <a:latin typeface="Arial"/>
                    <a:cs typeface="Arial"/>
                  </a:rPr>
                  <a:t>Risk</a:t>
                </a:r>
                <a:r>
                  <a:rPr lang="en-GB" sz="800" spc="-25" noProof="0" dirty="0">
                    <a:solidFill>
                      <a:srgbClr val="333333"/>
                    </a:solidFill>
                    <a:latin typeface="Arial"/>
                    <a:cs typeface="Arial"/>
                  </a:rPr>
                  <a:t> </a:t>
                </a:r>
                <a:r>
                  <a:rPr lang="en-GB" sz="800" spc="-20" noProof="0" dirty="0">
                    <a:solidFill>
                      <a:srgbClr val="333333"/>
                    </a:solidFill>
                    <a:latin typeface="Arial"/>
                    <a:cs typeface="Arial"/>
                  </a:rPr>
                  <a:t>of </a:t>
                </a:r>
                <a:r>
                  <a:rPr lang="en-GB" sz="800" spc="-25" noProof="0" dirty="0">
                    <a:solidFill>
                      <a:srgbClr val="333333"/>
                    </a:solidFill>
                    <a:latin typeface="Arial"/>
                    <a:cs typeface="Arial"/>
                  </a:rPr>
                  <a:t>accidents</a:t>
                </a:r>
                <a:r>
                  <a:rPr lang="en-GB" sz="800" spc="-20" noProof="0" dirty="0">
                    <a:solidFill>
                      <a:srgbClr val="333333"/>
                    </a:solidFill>
                    <a:latin typeface="Arial"/>
                    <a:cs typeface="Arial"/>
                  </a:rPr>
                  <a:t> with </a:t>
                </a:r>
                <a:r>
                  <a:rPr lang="en-GB" sz="800" spc="-25" noProof="0" dirty="0">
                    <a:solidFill>
                      <a:srgbClr val="333333"/>
                    </a:solidFill>
                    <a:latin typeface="Arial"/>
                    <a:cs typeface="Arial"/>
                  </a:rPr>
                  <a:t>machines</a:t>
                </a:r>
                <a:r>
                  <a:rPr lang="en-GB" sz="800" spc="-20" noProof="0" dirty="0">
                    <a:solidFill>
                      <a:srgbClr val="333333"/>
                    </a:solidFill>
                    <a:latin typeface="Arial"/>
                    <a:cs typeface="Arial"/>
                  </a:rPr>
                  <a:t> </a:t>
                </a:r>
                <a:r>
                  <a:rPr lang="en-GB" sz="800" spc="-25" noProof="0" dirty="0">
                    <a:solidFill>
                      <a:srgbClr val="333333"/>
                    </a:solidFill>
                    <a:latin typeface="Arial"/>
                    <a:cs typeface="Arial"/>
                  </a:rPr>
                  <a:t>or</a:t>
                </a:r>
                <a:r>
                  <a:rPr lang="en-GB" sz="800" spc="500" noProof="0" dirty="0">
                    <a:solidFill>
                      <a:srgbClr val="333333"/>
                    </a:solidFill>
                    <a:latin typeface="Arial"/>
                    <a:cs typeface="Arial"/>
                  </a:rPr>
                  <a:t> </a:t>
                </a:r>
                <a:r>
                  <a:rPr lang="en-GB" sz="800" spc="-25" noProof="0" dirty="0">
                    <a:solidFill>
                      <a:srgbClr val="333333"/>
                    </a:solidFill>
                    <a:latin typeface="Arial"/>
                    <a:cs typeface="Arial"/>
                  </a:rPr>
                  <a:t>hand</a:t>
                </a:r>
                <a:r>
                  <a:rPr lang="en-GB" sz="800" spc="-35" noProof="0" dirty="0">
                    <a:solidFill>
                      <a:srgbClr val="333333"/>
                    </a:solidFill>
                    <a:latin typeface="Arial"/>
                    <a:cs typeface="Arial"/>
                  </a:rPr>
                  <a:t> </a:t>
                </a:r>
                <a:r>
                  <a:rPr lang="en-GB" sz="800" spc="-10" noProof="0" dirty="0">
                    <a:solidFill>
                      <a:srgbClr val="333333"/>
                    </a:solidFill>
                    <a:latin typeface="Arial"/>
                    <a:cs typeface="Arial"/>
                  </a:rPr>
                  <a:t>tools</a:t>
                </a:r>
                <a:endParaRPr lang="en-GB" sz="800" noProof="0" dirty="0">
                  <a:latin typeface="Arial"/>
                  <a:cs typeface="Arial"/>
                </a:endParaRPr>
              </a:p>
            </p:txBody>
          </p:sp>
          <p:sp>
            <p:nvSpPr>
              <p:cNvPr id="14" name="object 69">
                <a:extLst>
                  <a:ext uri="{FF2B5EF4-FFF2-40B4-BE49-F238E27FC236}">
                    <a16:creationId xmlns:a16="http://schemas.microsoft.com/office/drawing/2014/main" id="{4D297AF7-167F-0D81-6A96-03EA0E298CD5}"/>
                  </a:ext>
                </a:extLst>
              </p:cNvPr>
              <p:cNvSpPr txBox="1"/>
              <p:nvPr/>
            </p:nvSpPr>
            <p:spPr>
              <a:xfrm>
                <a:off x="3724103" y="4140046"/>
                <a:ext cx="736600" cy="375920"/>
              </a:xfrm>
              <a:prstGeom prst="rect">
                <a:avLst/>
              </a:prstGeom>
            </p:spPr>
            <p:txBody>
              <a:bodyPr vert="horz" wrap="square" lIns="0" tIns="22860" rIns="0" bIns="0" rtlCol="0">
                <a:spAutoFit/>
              </a:bodyPr>
              <a:lstStyle/>
              <a:p>
                <a:pPr marL="12700" marR="5080" algn="ctr">
                  <a:lnSpc>
                    <a:spcPts val="900"/>
                  </a:lnSpc>
                  <a:spcBef>
                    <a:spcPts val="180"/>
                  </a:spcBef>
                </a:pPr>
                <a:r>
                  <a:rPr lang="en-GB" sz="800" spc="-25" noProof="0" dirty="0">
                    <a:solidFill>
                      <a:srgbClr val="333333"/>
                    </a:solidFill>
                    <a:latin typeface="Arial"/>
                    <a:cs typeface="Arial"/>
                  </a:rPr>
                  <a:t>Lifting </a:t>
                </a:r>
                <a:r>
                  <a:rPr lang="en-GB" sz="800" spc="-10" noProof="0" dirty="0">
                    <a:solidFill>
                      <a:srgbClr val="333333"/>
                    </a:solidFill>
                    <a:latin typeface="Arial"/>
                    <a:cs typeface="Arial"/>
                  </a:rPr>
                  <a:t>or</a:t>
                </a:r>
                <a:r>
                  <a:rPr lang="en-GB" sz="800" spc="-20" noProof="0" dirty="0">
                    <a:solidFill>
                      <a:srgbClr val="333333"/>
                    </a:solidFill>
                    <a:latin typeface="Arial"/>
                    <a:cs typeface="Arial"/>
                  </a:rPr>
                  <a:t> </a:t>
                </a:r>
                <a:r>
                  <a:rPr lang="en-GB" sz="800" spc="-25" noProof="0" dirty="0">
                    <a:solidFill>
                      <a:srgbClr val="333333"/>
                    </a:solidFill>
                    <a:latin typeface="Arial"/>
                    <a:cs typeface="Arial"/>
                  </a:rPr>
                  <a:t>moving</a:t>
                </a:r>
                <a:r>
                  <a:rPr lang="en-GB" sz="800" spc="500" noProof="0" dirty="0">
                    <a:solidFill>
                      <a:srgbClr val="333333"/>
                    </a:solidFill>
                    <a:latin typeface="Arial"/>
                    <a:cs typeface="Arial"/>
                  </a:rPr>
                  <a:t> </a:t>
                </a:r>
                <a:r>
                  <a:rPr lang="en-GB" sz="800" spc="-25" noProof="0" dirty="0">
                    <a:solidFill>
                      <a:srgbClr val="333333"/>
                    </a:solidFill>
                    <a:latin typeface="Arial"/>
                    <a:cs typeface="Arial"/>
                  </a:rPr>
                  <a:t>people</a:t>
                </a:r>
                <a:r>
                  <a:rPr lang="en-GB" sz="800" spc="-30" noProof="0" dirty="0">
                    <a:solidFill>
                      <a:srgbClr val="333333"/>
                    </a:solidFill>
                    <a:latin typeface="Arial"/>
                    <a:cs typeface="Arial"/>
                  </a:rPr>
                  <a:t> </a:t>
                </a:r>
                <a:r>
                  <a:rPr lang="en-GB" sz="800" spc="-10" noProof="0" dirty="0">
                    <a:solidFill>
                      <a:srgbClr val="333333"/>
                    </a:solidFill>
                    <a:latin typeface="Arial"/>
                    <a:cs typeface="Arial"/>
                  </a:rPr>
                  <a:t>or</a:t>
                </a:r>
                <a:r>
                  <a:rPr lang="en-GB" sz="800" spc="-25" noProof="0" dirty="0">
                    <a:solidFill>
                      <a:srgbClr val="333333"/>
                    </a:solidFill>
                    <a:latin typeface="Arial"/>
                    <a:cs typeface="Arial"/>
                  </a:rPr>
                  <a:t> </a:t>
                </a:r>
                <a:r>
                  <a:rPr lang="en-GB" sz="800" spc="-10" noProof="0" dirty="0">
                    <a:solidFill>
                      <a:srgbClr val="333333"/>
                    </a:solidFill>
                    <a:latin typeface="Arial"/>
                    <a:cs typeface="Arial"/>
                  </a:rPr>
                  <a:t>heavy loads</a:t>
                </a:r>
                <a:endParaRPr lang="en-GB" sz="800" noProof="0" dirty="0">
                  <a:latin typeface="Arial"/>
                  <a:cs typeface="Arial"/>
                </a:endParaRPr>
              </a:p>
            </p:txBody>
          </p:sp>
          <p:sp>
            <p:nvSpPr>
              <p:cNvPr id="15" name="object 70">
                <a:extLst>
                  <a:ext uri="{FF2B5EF4-FFF2-40B4-BE49-F238E27FC236}">
                    <a16:creationId xmlns:a16="http://schemas.microsoft.com/office/drawing/2014/main" id="{4F28F39C-9A98-7FB1-4340-50D3E3C7A87D}"/>
                  </a:ext>
                </a:extLst>
              </p:cNvPr>
              <p:cNvSpPr txBox="1"/>
              <p:nvPr/>
            </p:nvSpPr>
            <p:spPr>
              <a:xfrm>
                <a:off x="2519533" y="4140046"/>
                <a:ext cx="931544" cy="431394"/>
              </a:xfrm>
              <a:prstGeom prst="rect">
                <a:avLst/>
              </a:prstGeom>
            </p:spPr>
            <p:txBody>
              <a:bodyPr vert="horz" wrap="square" lIns="0" tIns="22860" rIns="0" bIns="0" rtlCol="0">
                <a:spAutoFit/>
              </a:bodyPr>
              <a:lstStyle/>
              <a:p>
                <a:pPr marL="12700" marR="5080" indent="8890" algn="just">
                  <a:lnSpc>
                    <a:spcPts val="900"/>
                  </a:lnSpc>
                  <a:spcBef>
                    <a:spcPts val="180"/>
                  </a:spcBef>
                </a:pPr>
                <a:r>
                  <a:rPr lang="en-GB" sz="800" b="1" spc="-25" noProof="0" dirty="0">
                    <a:solidFill>
                      <a:srgbClr val="003399"/>
                    </a:solidFill>
                    <a:latin typeface="Arial"/>
                    <a:cs typeface="Arial"/>
                  </a:rPr>
                  <a:t>Having</a:t>
                </a:r>
                <a:r>
                  <a:rPr lang="en-GB" sz="800" b="1" spc="-35" noProof="0" dirty="0">
                    <a:solidFill>
                      <a:srgbClr val="003399"/>
                    </a:solidFill>
                    <a:latin typeface="Arial"/>
                    <a:cs typeface="Arial"/>
                  </a:rPr>
                  <a:t> </a:t>
                </a:r>
                <a:r>
                  <a:rPr lang="en-GB" sz="800" b="1" noProof="0" dirty="0">
                    <a:solidFill>
                      <a:srgbClr val="003399"/>
                    </a:solidFill>
                    <a:latin typeface="Arial"/>
                    <a:cs typeface="Arial"/>
                  </a:rPr>
                  <a:t>to</a:t>
                </a:r>
                <a:r>
                  <a:rPr lang="en-GB" sz="800" b="1" spc="-35" noProof="0" dirty="0">
                    <a:solidFill>
                      <a:srgbClr val="003399"/>
                    </a:solidFill>
                    <a:latin typeface="Arial"/>
                    <a:cs typeface="Arial"/>
                  </a:rPr>
                  <a:t> </a:t>
                </a:r>
                <a:r>
                  <a:rPr lang="en-GB" sz="800" b="1" spc="-20" noProof="0" dirty="0">
                    <a:solidFill>
                      <a:srgbClr val="003399"/>
                    </a:solidFill>
                    <a:latin typeface="Arial"/>
                    <a:cs typeface="Arial"/>
                  </a:rPr>
                  <a:t>deal</a:t>
                </a:r>
                <a:r>
                  <a:rPr lang="en-GB" sz="800" b="1" spc="-30" noProof="0" dirty="0">
                    <a:solidFill>
                      <a:srgbClr val="003399"/>
                    </a:solidFill>
                    <a:latin typeface="Arial"/>
                    <a:cs typeface="Arial"/>
                  </a:rPr>
                  <a:t> </a:t>
                </a:r>
                <a:r>
                  <a:rPr lang="en-GB" sz="800" b="1" spc="-20" noProof="0" dirty="0">
                    <a:solidFill>
                      <a:srgbClr val="003399"/>
                    </a:solidFill>
                    <a:latin typeface="Arial"/>
                    <a:cs typeface="Arial"/>
                  </a:rPr>
                  <a:t>with difficult</a:t>
                </a:r>
                <a:r>
                  <a:rPr lang="en-GB" sz="800" b="1" spc="-10" noProof="0" dirty="0">
                    <a:solidFill>
                      <a:srgbClr val="003399"/>
                    </a:solidFill>
                    <a:latin typeface="Arial"/>
                    <a:cs typeface="Arial"/>
                  </a:rPr>
                  <a:t> </a:t>
                </a:r>
                <a:r>
                  <a:rPr lang="en-GB" sz="800" b="1" spc="-20" noProof="0" dirty="0">
                    <a:solidFill>
                      <a:srgbClr val="003399"/>
                    </a:solidFill>
                    <a:latin typeface="Arial"/>
                    <a:cs typeface="Arial"/>
                  </a:rPr>
                  <a:t>customers, </a:t>
                </a:r>
                <a:r>
                  <a:rPr lang="en-GB" sz="800" b="1" spc="-25" noProof="0" dirty="0">
                    <a:solidFill>
                      <a:srgbClr val="003399"/>
                    </a:solidFill>
                    <a:latin typeface="Arial"/>
                    <a:cs typeface="Arial"/>
                  </a:rPr>
                  <a:t>patients,</a:t>
                </a:r>
                <a:r>
                  <a:rPr lang="en-GB" sz="800" b="1" spc="-10" noProof="0" dirty="0">
                    <a:solidFill>
                      <a:srgbClr val="003399"/>
                    </a:solidFill>
                    <a:latin typeface="Arial"/>
                    <a:cs typeface="Arial"/>
                  </a:rPr>
                  <a:t> </a:t>
                </a:r>
                <a:r>
                  <a:rPr lang="en-GB" sz="800" b="1" spc="-25" noProof="0" dirty="0">
                    <a:solidFill>
                      <a:srgbClr val="003399"/>
                    </a:solidFill>
                    <a:latin typeface="Arial"/>
                    <a:cs typeface="Arial"/>
                  </a:rPr>
                  <a:t>pupils</a:t>
                </a:r>
                <a:r>
                  <a:rPr lang="en-GB" sz="800" b="1" spc="-5" noProof="0" dirty="0">
                    <a:solidFill>
                      <a:srgbClr val="003399"/>
                    </a:solidFill>
                    <a:latin typeface="Arial"/>
                    <a:cs typeface="Arial"/>
                  </a:rPr>
                  <a:t> </a:t>
                </a:r>
                <a:r>
                  <a:rPr lang="en-GB" sz="800" b="1" spc="-20" noProof="0" dirty="0">
                    <a:solidFill>
                      <a:srgbClr val="003399"/>
                    </a:solidFill>
                    <a:latin typeface="Arial"/>
                    <a:cs typeface="Arial"/>
                  </a:rPr>
                  <a:t>etc.</a:t>
                </a:r>
                <a:endParaRPr lang="en-GB" sz="800" noProof="0" dirty="0">
                  <a:solidFill>
                    <a:srgbClr val="003399"/>
                  </a:solidFill>
                  <a:latin typeface="Arial"/>
                  <a:cs typeface="Arial"/>
                </a:endParaRPr>
              </a:p>
            </p:txBody>
          </p:sp>
          <p:sp>
            <p:nvSpPr>
              <p:cNvPr id="16" name="object 71">
                <a:extLst>
                  <a:ext uri="{FF2B5EF4-FFF2-40B4-BE49-F238E27FC236}">
                    <a16:creationId xmlns:a16="http://schemas.microsoft.com/office/drawing/2014/main" id="{ADEF67E7-2554-565F-BD65-E60881E26287}"/>
                  </a:ext>
                </a:extLst>
              </p:cNvPr>
              <p:cNvSpPr txBox="1"/>
              <p:nvPr/>
            </p:nvSpPr>
            <p:spPr>
              <a:xfrm>
                <a:off x="1588369" y="4140046"/>
                <a:ext cx="551180" cy="375920"/>
              </a:xfrm>
              <a:prstGeom prst="rect">
                <a:avLst/>
              </a:prstGeom>
            </p:spPr>
            <p:txBody>
              <a:bodyPr vert="horz" wrap="square" lIns="0" tIns="22860" rIns="0" bIns="0" rtlCol="0">
                <a:spAutoFit/>
              </a:bodyPr>
              <a:lstStyle/>
              <a:p>
                <a:pPr marL="12700" marR="5080" indent="46355">
                  <a:lnSpc>
                    <a:spcPts val="900"/>
                  </a:lnSpc>
                  <a:spcBef>
                    <a:spcPts val="180"/>
                  </a:spcBef>
                </a:pPr>
                <a:r>
                  <a:rPr lang="en-GB" sz="800" spc="-10" noProof="0" dirty="0">
                    <a:solidFill>
                      <a:srgbClr val="333333"/>
                    </a:solidFill>
                    <a:latin typeface="Arial"/>
                    <a:cs typeface="Arial"/>
                  </a:rPr>
                  <a:t>Repetitive </a:t>
                </a:r>
                <a:r>
                  <a:rPr lang="en-GB" sz="800" spc="-25" noProof="0" dirty="0">
                    <a:solidFill>
                      <a:srgbClr val="333333"/>
                    </a:solidFill>
                    <a:latin typeface="Arial"/>
                    <a:cs typeface="Arial"/>
                  </a:rPr>
                  <a:t>hand</a:t>
                </a:r>
                <a:r>
                  <a:rPr lang="en-GB" sz="800" spc="-35" noProof="0" dirty="0">
                    <a:solidFill>
                      <a:srgbClr val="333333"/>
                    </a:solidFill>
                    <a:latin typeface="Arial"/>
                    <a:cs typeface="Arial"/>
                  </a:rPr>
                  <a:t> </a:t>
                </a:r>
                <a:r>
                  <a:rPr lang="en-GB" sz="800" spc="-10" noProof="0" dirty="0">
                    <a:solidFill>
                      <a:srgbClr val="333333"/>
                    </a:solidFill>
                    <a:latin typeface="Arial"/>
                    <a:cs typeface="Arial"/>
                  </a:rPr>
                  <a:t>or</a:t>
                </a:r>
                <a:r>
                  <a:rPr lang="en-GB" sz="800" spc="-40" noProof="0" dirty="0">
                    <a:solidFill>
                      <a:srgbClr val="333333"/>
                    </a:solidFill>
                    <a:latin typeface="Arial"/>
                    <a:cs typeface="Arial"/>
                  </a:rPr>
                  <a:t> </a:t>
                </a:r>
                <a:r>
                  <a:rPr lang="en-GB" sz="800" spc="-25" noProof="0" dirty="0">
                    <a:solidFill>
                      <a:srgbClr val="333333"/>
                    </a:solidFill>
                    <a:latin typeface="Arial"/>
                    <a:cs typeface="Arial"/>
                  </a:rPr>
                  <a:t>arm</a:t>
                </a:r>
                <a:r>
                  <a:rPr lang="en-GB" sz="800" spc="-10" noProof="0" dirty="0">
                    <a:solidFill>
                      <a:srgbClr val="333333"/>
                    </a:solidFill>
                    <a:latin typeface="Arial"/>
                    <a:cs typeface="Arial"/>
                  </a:rPr>
                  <a:t> movements</a:t>
                </a:r>
                <a:endParaRPr lang="en-GB" sz="800" noProof="0" dirty="0">
                  <a:latin typeface="Arial"/>
                  <a:cs typeface="Arial"/>
                </a:endParaRPr>
              </a:p>
            </p:txBody>
          </p:sp>
          <p:sp>
            <p:nvSpPr>
              <p:cNvPr id="17" name="object 72">
                <a:extLst>
                  <a:ext uri="{FF2B5EF4-FFF2-40B4-BE49-F238E27FC236}">
                    <a16:creationId xmlns:a16="http://schemas.microsoft.com/office/drawing/2014/main" id="{FD83B79C-9BC4-BB4E-E6CF-770D04C671BA}"/>
                  </a:ext>
                </a:extLst>
              </p:cNvPr>
              <p:cNvSpPr txBox="1"/>
              <p:nvPr/>
            </p:nvSpPr>
            <p:spPr>
              <a:xfrm>
                <a:off x="651617" y="4197247"/>
                <a:ext cx="470534" cy="253916"/>
              </a:xfrm>
              <a:prstGeom prst="rect">
                <a:avLst/>
              </a:prstGeom>
            </p:spPr>
            <p:txBody>
              <a:bodyPr vert="horz" wrap="square" lIns="0" tIns="22860" rIns="0" bIns="0" rtlCol="0">
                <a:spAutoFit/>
              </a:bodyPr>
              <a:lstStyle/>
              <a:p>
                <a:pPr marL="109220" marR="5080" indent="-97155">
                  <a:lnSpc>
                    <a:spcPts val="900"/>
                  </a:lnSpc>
                  <a:spcBef>
                    <a:spcPts val="180"/>
                  </a:spcBef>
                </a:pPr>
                <a:r>
                  <a:rPr lang="en-GB" sz="800" spc="-30" noProof="0" dirty="0">
                    <a:solidFill>
                      <a:srgbClr val="333333"/>
                    </a:solidFill>
                    <a:latin typeface="Arial"/>
                    <a:cs typeface="Arial"/>
                  </a:rPr>
                  <a:t>Prolonged</a:t>
                </a:r>
                <a:r>
                  <a:rPr lang="en-GB" sz="800" spc="-10" noProof="0" dirty="0">
                    <a:solidFill>
                      <a:srgbClr val="333333"/>
                    </a:solidFill>
                    <a:latin typeface="Arial"/>
                    <a:cs typeface="Arial"/>
                  </a:rPr>
                  <a:t> sitting</a:t>
                </a:r>
                <a:endParaRPr lang="en-GB" sz="800" noProof="0" dirty="0">
                  <a:latin typeface="Arial"/>
                  <a:cs typeface="Arial"/>
                </a:endParaRPr>
              </a:p>
            </p:txBody>
          </p:sp>
        </p:grpSp>
        <p:sp>
          <p:nvSpPr>
            <p:cNvPr id="53" name="object 66">
              <a:extLst>
                <a:ext uri="{FF2B5EF4-FFF2-40B4-BE49-F238E27FC236}">
                  <a16:creationId xmlns:a16="http://schemas.microsoft.com/office/drawing/2014/main" id="{A3F4EBAC-E2D2-EB8C-2043-AE321FDC0541}"/>
                </a:ext>
              </a:extLst>
            </p:cNvPr>
            <p:cNvSpPr txBox="1"/>
            <p:nvPr/>
          </p:nvSpPr>
          <p:spPr>
            <a:xfrm>
              <a:off x="304700" y="2266955"/>
              <a:ext cx="110489" cy="90029"/>
            </a:xfrm>
            <a:prstGeom prst="rect">
              <a:avLst/>
            </a:prstGeom>
          </p:spPr>
          <p:txBody>
            <a:bodyPr vert="horz" wrap="square" lIns="0" tIns="12700" rIns="0" bIns="0" rtlCol="0">
              <a:spAutoFit/>
            </a:bodyPr>
            <a:lstStyle/>
            <a:p>
              <a:pPr marL="12700">
                <a:lnSpc>
                  <a:spcPct val="100000"/>
                </a:lnSpc>
                <a:spcBef>
                  <a:spcPts val="100"/>
                </a:spcBef>
              </a:pPr>
              <a:r>
                <a:rPr lang="en-GB" sz="600" spc="-25" noProof="0" dirty="0">
                  <a:solidFill>
                    <a:srgbClr val="666666"/>
                  </a:solidFill>
                  <a:latin typeface="Arial"/>
                  <a:cs typeface="Arial"/>
                </a:rPr>
                <a:t>80</a:t>
              </a:r>
            </a:p>
          </p:txBody>
        </p:sp>
        <p:sp>
          <p:nvSpPr>
            <p:cNvPr id="55" name="object 66">
              <a:extLst>
                <a:ext uri="{FF2B5EF4-FFF2-40B4-BE49-F238E27FC236}">
                  <a16:creationId xmlns:a16="http://schemas.microsoft.com/office/drawing/2014/main" id="{27565841-BA6E-6482-FD60-2D8B1FC9D7C2}"/>
                </a:ext>
              </a:extLst>
            </p:cNvPr>
            <p:cNvSpPr txBox="1"/>
            <p:nvPr/>
          </p:nvSpPr>
          <p:spPr>
            <a:xfrm>
              <a:off x="304700" y="1908370"/>
              <a:ext cx="145301" cy="105157"/>
            </a:xfrm>
            <a:prstGeom prst="rect">
              <a:avLst/>
            </a:prstGeom>
          </p:spPr>
          <p:txBody>
            <a:bodyPr vert="horz" wrap="square" lIns="0" tIns="12700" rIns="0" bIns="0" rtlCol="0">
              <a:spAutoFit/>
            </a:bodyPr>
            <a:lstStyle/>
            <a:p>
              <a:pPr marL="12700">
                <a:lnSpc>
                  <a:spcPct val="100000"/>
                </a:lnSpc>
                <a:spcBef>
                  <a:spcPts val="100"/>
                </a:spcBef>
              </a:pPr>
              <a:r>
                <a:rPr lang="en-GB" sz="600" spc="-25" noProof="0" dirty="0">
                  <a:solidFill>
                    <a:srgbClr val="666666"/>
                  </a:solidFill>
                  <a:latin typeface="Arial"/>
                  <a:cs typeface="Arial"/>
                </a:rPr>
                <a:t>100</a:t>
              </a:r>
            </a:p>
          </p:txBody>
        </p:sp>
      </p:grpSp>
      <p:sp>
        <p:nvSpPr>
          <p:cNvPr id="298" name="TextBox 4">
            <a:extLst>
              <a:ext uri="{FF2B5EF4-FFF2-40B4-BE49-F238E27FC236}">
                <a16:creationId xmlns:a16="http://schemas.microsoft.com/office/drawing/2014/main" id="{CF8C298D-8BAF-2BC8-74F8-BB695DDAC95A}"/>
              </a:ext>
            </a:extLst>
          </p:cNvPr>
          <p:cNvSpPr txBox="1"/>
          <p:nvPr/>
        </p:nvSpPr>
        <p:spPr>
          <a:xfrm>
            <a:off x="438150" y="4459927"/>
            <a:ext cx="1675459" cy="200055"/>
          </a:xfrm>
          <a:prstGeom prst="rect">
            <a:avLst/>
          </a:prstGeom>
          <a:noFill/>
        </p:spPr>
        <p:txBody>
          <a:bodyPr wrap="none" rtlCol="0">
            <a:spAutoFit/>
          </a:bodyPr>
          <a:lstStyle/>
          <a:p>
            <a:r>
              <a:rPr lang="en-GB" sz="700" i="1" noProof="0" dirty="0">
                <a:latin typeface="Arial"/>
                <a:cs typeface="Arial"/>
              </a:rPr>
              <a:t>Base: all establishments in the EU-27</a:t>
            </a:r>
          </a:p>
        </p:txBody>
      </p:sp>
    </p:spTree>
    <p:extLst>
      <p:ext uri="{BB962C8B-B14F-4D97-AF65-F5344CB8AC3E}">
        <p14:creationId xmlns:p14="http://schemas.microsoft.com/office/powerpoint/2010/main" val="101896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object 3">
            <a:extLst>
              <a:ext uri="{FF2B5EF4-FFF2-40B4-BE49-F238E27FC236}">
                <a16:creationId xmlns:a16="http://schemas.microsoft.com/office/drawing/2014/main" id="{639AD28B-EA13-0930-4453-F6A7485B89E8}"/>
              </a:ext>
            </a:extLst>
          </p:cNvPr>
          <p:cNvSpPr txBox="1"/>
          <p:nvPr/>
        </p:nvSpPr>
        <p:spPr>
          <a:xfrm>
            <a:off x="569075" y="856804"/>
            <a:ext cx="4019419" cy="635000"/>
          </a:xfrm>
          <a:prstGeom prst="rect">
            <a:avLst/>
          </a:prstGeom>
        </p:spPr>
        <p:txBody>
          <a:bodyPr vert="horz" wrap="square" lIns="0" tIns="12700" rIns="0" bIns="0" rtlCol="0">
            <a:spAutoFit/>
          </a:bodyPr>
          <a:lstStyle/>
          <a:p>
            <a:pPr marL="12700" marR="5080" algn="just">
              <a:lnSpc>
                <a:spcPct val="100000"/>
              </a:lnSpc>
              <a:spcBef>
                <a:spcPts val="100"/>
              </a:spcBef>
            </a:pPr>
            <a:r>
              <a:rPr lang="en-GB" sz="1000" noProof="0" dirty="0">
                <a:latin typeface="Arial"/>
                <a:cs typeface="Arial"/>
              </a:rPr>
              <a:t>Over</a:t>
            </a:r>
            <a:r>
              <a:rPr lang="en-GB" sz="1000" spc="60" noProof="0" dirty="0">
                <a:latin typeface="Arial"/>
                <a:cs typeface="Arial"/>
              </a:rPr>
              <a:t> </a:t>
            </a:r>
            <a:r>
              <a:rPr lang="en-GB" sz="1000" spc="-10" noProof="0" dirty="0">
                <a:latin typeface="Arial"/>
                <a:cs typeface="Arial"/>
              </a:rPr>
              <a:t>three-</a:t>
            </a:r>
            <a:r>
              <a:rPr lang="en-GB" sz="1000" noProof="0" dirty="0">
                <a:latin typeface="Arial"/>
                <a:cs typeface="Arial"/>
              </a:rPr>
              <a:t>quarters</a:t>
            </a:r>
            <a:r>
              <a:rPr lang="en-GB" sz="1000" spc="60" noProof="0" dirty="0">
                <a:latin typeface="Arial"/>
                <a:cs typeface="Arial"/>
              </a:rPr>
              <a:t> </a:t>
            </a:r>
            <a:r>
              <a:rPr lang="en-GB" sz="1000" noProof="0" dirty="0">
                <a:latin typeface="Arial"/>
                <a:cs typeface="Arial"/>
              </a:rPr>
              <a:t>of</a:t>
            </a:r>
            <a:r>
              <a:rPr lang="en-GB" sz="1000" spc="60" noProof="0" dirty="0">
                <a:latin typeface="Arial"/>
                <a:cs typeface="Arial"/>
              </a:rPr>
              <a:t> </a:t>
            </a:r>
            <a:r>
              <a:rPr lang="en-GB" sz="1000" noProof="0" dirty="0">
                <a:latin typeface="Arial"/>
                <a:cs typeface="Arial"/>
              </a:rPr>
              <a:t>workplaces</a:t>
            </a:r>
            <a:r>
              <a:rPr lang="en-GB" sz="1000" spc="70" noProof="0" dirty="0">
                <a:latin typeface="Arial"/>
                <a:cs typeface="Arial"/>
              </a:rPr>
              <a:t> </a:t>
            </a:r>
            <a:r>
              <a:rPr lang="en-GB" sz="1000" noProof="0" dirty="0">
                <a:latin typeface="Arial"/>
                <a:cs typeface="Arial"/>
              </a:rPr>
              <a:t>conduct</a:t>
            </a:r>
            <a:r>
              <a:rPr lang="en-GB" sz="1000" spc="65" noProof="0" dirty="0">
                <a:latin typeface="Arial"/>
                <a:cs typeface="Arial"/>
              </a:rPr>
              <a:t> </a:t>
            </a:r>
            <a:r>
              <a:rPr lang="en-GB" sz="1000" noProof="0" dirty="0">
                <a:latin typeface="Arial"/>
                <a:cs typeface="Arial"/>
              </a:rPr>
              <a:t>regular</a:t>
            </a:r>
            <a:r>
              <a:rPr lang="en-GB" sz="1000" spc="65" noProof="0" dirty="0">
                <a:latin typeface="Arial"/>
                <a:cs typeface="Arial"/>
              </a:rPr>
              <a:t> </a:t>
            </a:r>
            <a:r>
              <a:rPr lang="en-GB" sz="1000" noProof="0" dirty="0">
                <a:latin typeface="Arial"/>
                <a:cs typeface="Arial"/>
              </a:rPr>
              <a:t>risk</a:t>
            </a:r>
            <a:r>
              <a:rPr lang="en-GB" sz="1000" spc="70" noProof="0" dirty="0">
                <a:latin typeface="Arial"/>
                <a:cs typeface="Arial"/>
              </a:rPr>
              <a:t> </a:t>
            </a:r>
            <a:r>
              <a:rPr lang="en-GB" sz="1000" noProof="0" dirty="0">
                <a:latin typeface="Arial"/>
                <a:cs typeface="Arial"/>
              </a:rPr>
              <a:t>assessments,</a:t>
            </a:r>
            <a:r>
              <a:rPr lang="en-GB" sz="1000" spc="60" noProof="0" dirty="0">
                <a:latin typeface="Arial"/>
                <a:cs typeface="Arial"/>
              </a:rPr>
              <a:t> </a:t>
            </a:r>
            <a:r>
              <a:rPr lang="en-GB" sz="1000" spc="-50" noProof="0" dirty="0">
                <a:latin typeface="Arial"/>
                <a:cs typeface="Arial"/>
              </a:rPr>
              <a:t>a </a:t>
            </a:r>
            <a:r>
              <a:rPr lang="en-GB" sz="1000" spc="-10" noProof="0" dirty="0">
                <a:latin typeface="Arial"/>
                <a:cs typeface="Arial"/>
              </a:rPr>
              <a:t>trend</a:t>
            </a:r>
            <a:r>
              <a:rPr lang="en-GB" sz="1000" spc="-45" noProof="0" dirty="0">
                <a:latin typeface="Arial"/>
                <a:cs typeface="Arial"/>
              </a:rPr>
              <a:t> </a:t>
            </a:r>
            <a:r>
              <a:rPr lang="en-GB" sz="1000" noProof="0" dirty="0">
                <a:latin typeface="Arial"/>
                <a:cs typeface="Arial"/>
              </a:rPr>
              <a:t>consistent</a:t>
            </a:r>
            <a:r>
              <a:rPr lang="en-GB" sz="1000" spc="-40" noProof="0" dirty="0">
                <a:latin typeface="Arial"/>
                <a:cs typeface="Arial"/>
              </a:rPr>
              <a:t> </a:t>
            </a:r>
            <a:r>
              <a:rPr lang="en-GB" sz="1000" spc="-10" noProof="0" dirty="0">
                <a:latin typeface="Arial"/>
                <a:cs typeface="Arial"/>
              </a:rPr>
              <a:t>with</a:t>
            </a:r>
            <a:r>
              <a:rPr lang="en-GB" sz="1000" spc="-40" noProof="0" dirty="0">
                <a:latin typeface="Arial"/>
                <a:cs typeface="Arial"/>
              </a:rPr>
              <a:t> </a:t>
            </a:r>
            <a:r>
              <a:rPr lang="en-GB" sz="1000" noProof="0" dirty="0">
                <a:latin typeface="Arial"/>
                <a:cs typeface="Arial"/>
              </a:rPr>
              <a:t>previous</a:t>
            </a:r>
            <a:r>
              <a:rPr lang="en-GB" sz="1000" spc="-45" noProof="0" dirty="0">
                <a:latin typeface="Arial"/>
                <a:cs typeface="Arial"/>
              </a:rPr>
              <a:t> </a:t>
            </a:r>
            <a:r>
              <a:rPr lang="en-GB" sz="1000" noProof="0" dirty="0">
                <a:latin typeface="Arial"/>
                <a:cs typeface="Arial"/>
              </a:rPr>
              <a:t>years.</a:t>
            </a:r>
            <a:r>
              <a:rPr lang="en-GB" sz="1000" spc="-40" noProof="0" dirty="0">
                <a:latin typeface="Arial"/>
                <a:cs typeface="Arial"/>
              </a:rPr>
              <a:t> </a:t>
            </a:r>
            <a:r>
              <a:rPr lang="en-GB" sz="1000" noProof="0" dirty="0">
                <a:latin typeface="Arial"/>
                <a:cs typeface="Arial"/>
              </a:rPr>
              <a:t>In</a:t>
            </a:r>
            <a:r>
              <a:rPr lang="en-GB" sz="1000" spc="-40" noProof="0" dirty="0">
                <a:latin typeface="Arial"/>
                <a:cs typeface="Arial"/>
              </a:rPr>
              <a:t> </a:t>
            </a:r>
            <a:r>
              <a:rPr lang="en-GB" sz="1000" noProof="0" dirty="0">
                <a:latin typeface="Arial"/>
                <a:cs typeface="Arial"/>
              </a:rPr>
              <a:t>2024,</a:t>
            </a:r>
            <a:r>
              <a:rPr lang="en-GB" sz="1000" spc="-40" noProof="0" dirty="0">
                <a:latin typeface="Arial"/>
                <a:cs typeface="Arial"/>
              </a:rPr>
              <a:t> </a:t>
            </a:r>
            <a:r>
              <a:rPr lang="en-GB" sz="1000" spc="-10" noProof="0" dirty="0">
                <a:latin typeface="Arial"/>
                <a:cs typeface="Arial"/>
              </a:rPr>
              <a:t>notable</a:t>
            </a:r>
            <a:r>
              <a:rPr lang="en-GB" sz="1000" spc="-45" noProof="0" dirty="0">
                <a:latin typeface="Arial"/>
                <a:cs typeface="Arial"/>
              </a:rPr>
              <a:t> </a:t>
            </a:r>
            <a:r>
              <a:rPr lang="en-GB" sz="1000" noProof="0" dirty="0">
                <a:latin typeface="Arial"/>
                <a:cs typeface="Arial"/>
              </a:rPr>
              <a:t>country</a:t>
            </a:r>
            <a:r>
              <a:rPr lang="en-GB" sz="1000" spc="-40" noProof="0" dirty="0">
                <a:latin typeface="Arial"/>
                <a:cs typeface="Arial"/>
              </a:rPr>
              <a:t> </a:t>
            </a:r>
            <a:r>
              <a:rPr lang="en-GB" sz="1000" spc="-10" noProof="0" dirty="0">
                <a:latin typeface="Arial"/>
                <a:cs typeface="Arial"/>
              </a:rPr>
              <a:t>differences </a:t>
            </a:r>
            <a:r>
              <a:rPr lang="en-GB" sz="1000" noProof="0" dirty="0">
                <a:latin typeface="Arial"/>
                <a:cs typeface="Arial"/>
              </a:rPr>
              <a:t>emerge</a:t>
            </a:r>
            <a:r>
              <a:rPr lang="en-GB" sz="1000" spc="40" noProof="0" dirty="0">
                <a:latin typeface="Arial"/>
                <a:cs typeface="Arial"/>
              </a:rPr>
              <a:t> </a:t>
            </a:r>
            <a:r>
              <a:rPr lang="en-GB" sz="1000" noProof="0" dirty="0">
                <a:latin typeface="Arial"/>
                <a:cs typeface="Arial"/>
              </a:rPr>
              <a:t>compared</a:t>
            </a:r>
            <a:r>
              <a:rPr lang="en-GB" sz="1000" spc="40" noProof="0" dirty="0">
                <a:latin typeface="Arial"/>
                <a:cs typeface="Arial"/>
              </a:rPr>
              <a:t> </a:t>
            </a:r>
            <a:r>
              <a:rPr lang="en-GB" sz="1000" noProof="0" dirty="0">
                <a:latin typeface="Arial"/>
                <a:cs typeface="Arial"/>
              </a:rPr>
              <a:t>to</a:t>
            </a:r>
            <a:r>
              <a:rPr lang="en-GB" sz="1000" spc="45" noProof="0" dirty="0">
                <a:latin typeface="Arial"/>
                <a:cs typeface="Arial"/>
              </a:rPr>
              <a:t> </a:t>
            </a:r>
            <a:r>
              <a:rPr lang="en-GB" sz="1000" noProof="0" dirty="0">
                <a:latin typeface="Arial"/>
                <a:cs typeface="Arial"/>
              </a:rPr>
              <a:t>the</a:t>
            </a:r>
            <a:r>
              <a:rPr lang="en-GB" sz="1000" spc="40" noProof="0" dirty="0">
                <a:latin typeface="Arial"/>
                <a:cs typeface="Arial"/>
              </a:rPr>
              <a:t> </a:t>
            </a:r>
            <a:r>
              <a:rPr lang="en-GB" sz="1000" noProof="0" dirty="0">
                <a:latin typeface="Arial"/>
                <a:cs typeface="Arial"/>
              </a:rPr>
              <a:t>EU-27</a:t>
            </a:r>
            <a:r>
              <a:rPr lang="en-GB" sz="1000" spc="45" noProof="0" dirty="0">
                <a:latin typeface="Arial"/>
                <a:cs typeface="Arial"/>
              </a:rPr>
              <a:t> </a:t>
            </a:r>
            <a:r>
              <a:rPr lang="en-GB" sz="1000" noProof="0" dirty="0">
                <a:latin typeface="Arial"/>
                <a:cs typeface="Arial"/>
              </a:rPr>
              <a:t>average (76%),</a:t>
            </a:r>
            <a:r>
              <a:rPr lang="en-GB" sz="1000" spc="40" noProof="0" dirty="0">
                <a:latin typeface="Arial"/>
                <a:cs typeface="Arial"/>
              </a:rPr>
              <a:t> </a:t>
            </a:r>
            <a:r>
              <a:rPr lang="en-GB" sz="1000" noProof="0" dirty="0">
                <a:latin typeface="Arial"/>
                <a:cs typeface="Arial"/>
              </a:rPr>
              <a:t>with</a:t>
            </a:r>
            <a:r>
              <a:rPr lang="en-GB" sz="1000" spc="45" noProof="0" dirty="0">
                <a:latin typeface="Arial"/>
                <a:cs typeface="Arial"/>
              </a:rPr>
              <a:t> </a:t>
            </a:r>
            <a:r>
              <a:rPr lang="en-GB" sz="1000" noProof="0" dirty="0">
                <a:latin typeface="Arial"/>
                <a:cs typeface="Arial"/>
              </a:rPr>
              <a:t>significant</a:t>
            </a:r>
            <a:r>
              <a:rPr lang="en-GB" sz="1000" spc="40" noProof="0" dirty="0">
                <a:latin typeface="Arial"/>
                <a:cs typeface="Arial"/>
              </a:rPr>
              <a:t> </a:t>
            </a:r>
            <a:r>
              <a:rPr lang="en-GB" sz="1000" noProof="0" dirty="0">
                <a:latin typeface="Arial"/>
                <a:cs typeface="Arial"/>
              </a:rPr>
              <a:t>changes</a:t>
            </a:r>
            <a:r>
              <a:rPr lang="en-GB" sz="1000" spc="40" noProof="0" dirty="0">
                <a:latin typeface="Arial"/>
                <a:cs typeface="Arial"/>
              </a:rPr>
              <a:t> </a:t>
            </a:r>
            <a:r>
              <a:rPr lang="en-GB" sz="1000" noProof="0" dirty="0">
                <a:latin typeface="Arial"/>
                <a:cs typeface="Arial"/>
              </a:rPr>
              <a:t>in</a:t>
            </a:r>
            <a:r>
              <a:rPr lang="en-GB" sz="1000" spc="45" noProof="0" dirty="0">
                <a:latin typeface="Arial"/>
                <a:cs typeface="Arial"/>
              </a:rPr>
              <a:t> </a:t>
            </a:r>
            <a:r>
              <a:rPr lang="en-GB" sz="1000" spc="-20" noProof="0" dirty="0">
                <a:latin typeface="Arial"/>
                <a:cs typeface="Arial"/>
              </a:rPr>
              <a:t>some </a:t>
            </a:r>
            <a:r>
              <a:rPr lang="en-GB" sz="1000" noProof="0" dirty="0">
                <a:latin typeface="Arial"/>
                <a:cs typeface="Arial"/>
              </a:rPr>
              <a:t>countries over the </a:t>
            </a:r>
            <a:r>
              <a:rPr lang="en-GB" sz="1000" spc="-10" noProof="0" dirty="0">
                <a:latin typeface="Arial"/>
                <a:cs typeface="Arial"/>
              </a:rPr>
              <a:t>years (see chart below).</a:t>
            </a:r>
            <a:endParaRPr lang="en-GB" sz="1000" noProof="0" dirty="0">
              <a:latin typeface="Arial"/>
              <a:cs typeface="Arial"/>
            </a:endParaRPr>
          </a:p>
        </p:txBody>
      </p:sp>
      <p:sp>
        <p:nvSpPr>
          <p:cNvPr id="268" name="Titolo 1">
            <a:extLst>
              <a:ext uri="{FF2B5EF4-FFF2-40B4-BE49-F238E27FC236}">
                <a16:creationId xmlns:a16="http://schemas.microsoft.com/office/drawing/2014/main" id="{C40878FD-A4B8-BDDB-06E2-E2AD933486E3}"/>
              </a:ext>
            </a:extLst>
          </p:cNvPr>
          <p:cNvSpPr>
            <a:spLocks noGrp="1"/>
          </p:cNvSpPr>
          <p:nvPr>
            <p:ph type="title"/>
          </p:nvPr>
        </p:nvSpPr>
        <p:spPr>
          <a:xfrm>
            <a:off x="450001" y="135000"/>
            <a:ext cx="8082439" cy="367200"/>
          </a:xfrm>
        </p:spPr>
        <p:txBody>
          <a:bodyPr/>
          <a:lstStyle/>
          <a:p>
            <a:pPr marL="12700">
              <a:spcBef>
                <a:spcPts val="100"/>
              </a:spcBef>
            </a:pPr>
            <a:r>
              <a:rPr lang="en-GB" spc="-30" noProof="0" dirty="0"/>
              <a:t>Workplaces</a:t>
            </a:r>
            <a:r>
              <a:rPr lang="en-GB" spc="-40" noProof="0" dirty="0"/>
              <a:t> </a:t>
            </a:r>
            <a:r>
              <a:rPr lang="en-GB" spc="-20" noProof="0" dirty="0"/>
              <a:t>carrying</a:t>
            </a:r>
            <a:r>
              <a:rPr lang="en-GB" spc="-40" noProof="0" dirty="0"/>
              <a:t> </a:t>
            </a:r>
            <a:r>
              <a:rPr lang="en-GB" noProof="0" dirty="0"/>
              <a:t>out</a:t>
            </a:r>
            <a:r>
              <a:rPr lang="en-GB" spc="-40" noProof="0" dirty="0"/>
              <a:t> </a:t>
            </a:r>
            <a:r>
              <a:rPr lang="en-GB" spc="-20" noProof="0" dirty="0"/>
              <a:t>regular</a:t>
            </a:r>
            <a:r>
              <a:rPr lang="en-GB" spc="-35" noProof="0" dirty="0"/>
              <a:t> </a:t>
            </a:r>
            <a:r>
              <a:rPr lang="en-GB" spc="-10" noProof="0" dirty="0"/>
              <a:t>risk</a:t>
            </a:r>
            <a:r>
              <a:rPr lang="en-GB" spc="-40" noProof="0" dirty="0"/>
              <a:t> </a:t>
            </a:r>
            <a:r>
              <a:rPr lang="en-GB" spc="-30" noProof="0" dirty="0"/>
              <a:t>assessments, by country</a:t>
            </a:r>
            <a:r>
              <a:rPr lang="en-GB" spc="-40" noProof="0" dirty="0"/>
              <a:t> </a:t>
            </a:r>
            <a:br>
              <a:rPr lang="en-GB" spc="-40" noProof="0" dirty="0"/>
            </a:br>
            <a:r>
              <a:rPr lang="en-GB" sz="1600" spc="-10" dirty="0"/>
              <a:t>% share of</a:t>
            </a:r>
            <a:r>
              <a:rPr lang="en-GB" sz="1600" spc="-10" noProof="0" dirty="0"/>
              <a:t> workplaces</a:t>
            </a:r>
            <a:r>
              <a:rPr lang="en-GB" sz="1600" spc="-10" dirty="0"/>
              <a:t> (</a:t>
            </a:r>
            <a:r>
              <a:rPr lang="en-GB" sz="1600" spc="-10" noProof="0" dirty="0"/>
              <a:t>2024)</a:t>
            </a:r>
          </a:p>
        </p:txBody>
      </p:sp>
      <p:sp>
        <p:nvSpPr>
          <p:cNvPr id="14" name="object 25">
            <a:extLst>
              <a:ext uri="{FF2B5EF4-FFF2-40B4-BE49-F238E27FC236}">
                <a16:creationId xmlns:a16="http://schemas.microsoft.com/office/drawing/2014/main" id="{82403F56-406E-FC79-CD2C-2437D86FEE42}"/>
              </a:ext>
            </a:extLst>
          </p:cNvPr>
          <p:cNvSpPr/>
          <p:nvPr/>
        </p:nvSpPr>
        <p:spPr>
          <a:xfrm>
            <a:off x="4250508" y="4325769"/>
            <a:ext cx="895350" cy="121285"/>
          </a:xfrm>
          <a:custGeom>
            <a:avLst/>
            <a:gdLst/>
            <a:ahLst/>
            <a:cxnLst/>
            <a:rect l="l" t="t" r="r" b="b"/>
            <a:pathLst>
              <a:path w="895350" h="121285">
                <a:moveTo>
                  <a:pt x="0" y="120700"/>
                </a:moveTo>
                <a:lnTo>
                  <a:pt x="9144" y="120700"/>
                </a:lnTo>
              </a:path>
              <a:path w="895350" h="121285">
                <a:moveTo>
                  <a:pt x="429958" y="120700"/>
                </a:moveTo>
                <a:lnTo>
                  <a:pt x="439102" y="120700"/>
                </a:lnTo>
                <a:lnTo>
                  <a:pt x="447878" y="118376"/>
                </a:lnTo>
              </a:path>
              <a:path w="895350" h="121285">
                <a:moveTo>
                  <a:pt x="886282" y="2311"/>
                </a:moveTo>
                <a:lnTo>
                  <a:pt x="895057" y="0"/>
                </a:lnTo>
              </a:path>
            </a:pathLst>
          </a:custGeom>
          <a:ln w="4635">
            <a:solidFill>
              <a:srgbClr val="666666"/>
            </a:solidFill>
          </a:ln>
        </p:spPr>
        <p:txBody>
          <a:bodyPr wrap="square" lIns="0" tIns="0" rIns="0" bIns="0" rtlCol="0"/>
          <a:lstStyle/>
          <a:p>
            <a:endParaRPr lang="en-GB" noProof="0" dirty="0"/>
          </a:p>
        </p:txBody>
      </p:sp>
      <p:grpSp>
        <p:nvGrpSpPr>
          <p:cNvPr id="340" name="Gruppo 339">
            <a:extLst>
              <a:ext uri="{FF2B5EF4-FFF2-40B4-BE49-F238E27FC236}">
                <a16:creationId xmlns:a16="http://schemas.microsoft.com/office/drawing/2014/main" id="{BFDDB3FA-F224-0882-46E9-8E34B5D38957}"/>
              </a:ext>
            </a:extLst>
          </p:cNvPr>
          <p:cNvGrpSpPr/>
          <p:nvPr/>
        </p:nvGrpSpPr>
        <p:grpSpPr>
          <a:xfrm>
            <a:off x="4937840" y="579447"/>
            <a:ext cx="3623375" cy="4304106"/>
            <a:chOff x="4937840" y="579447"/>
            <a:chExt cx="3623375" cy="4304106"/>
          </a:xfrm>
        </p:grpSpPr>
        <p:grpSp>
          <p:nvGrpSpPr>
            <p:cNvPr id="327" name="Gruppo 326">
              <a:extLst>
                <a:ext uri="{FF2B5EF4-FFF2-40B4-BE49-F238E27FC236}">
                  <a16:creationId xmlns:a16="http://schemas.microsoft.com/office/drawing/2014/main" id="{59CFFC28-1303-43C9-85DE-76B8FD391810}"/>
                </a:ext>
              </a:extLst>
            </p:cNvPr>
            <p:cNvGrpSpPr/>
            <p:nvPr/>
          </p:nvGrpSpPr>
          <p:grpSpPr>
            <a:xfrm>
              <a:off x="5935558" y="4091073"/>
              <a:ext cx="792480" cy="792480"/>
              <a:chOff x="3456255" y="4027313"/>
              <a:chExt cx="792480" cy="792480"/>
            </a:xfrm>
          </p:grpSpPr>
          <p:sp>
            <p:nvSpPr>
              <p:cNvPr id="197" name="object 65">
                <a:extLst>
                  <a:ext uri="{FF2B5EF4-FFF2-40B4-BE49-F238E27FC236}">
                    <a16:creationId xmlns:a16="http://schemas.microsoft.com/office/drawing/2014/main" id="{7F4C013F-C423-5232-2438-AB4D33A428FD}"/>
                  </a:ext>
                </a:extLst>
              </p:cNvPr>
              <p:cNvSpPr/>
              <p:nvPr/>
            </p:nvSpPr>
            <p:spPr>
              <a:xfrm>
                <a:off x="3584652" y="4194828"/>
                <a:ext cx="9525" cy="0"/>
              </a:xfrm>
              <a:custGeom>
                <a:avLst/>
                <a:gdLst/>
                <a:ahLst/>
                <a:cxnLst/>
                <a:rect l="l" t="t" r="r" b="b"/>
                <a:pathLst>
                  <a:path w="9525">
                    <a:moveTo>
                      <a:pt x="0" y="0"/>
                    </a:moveTo>
                    <a:lnTo>
                      <a:pt x="9144" y="0"/>
                    </a:lnTo>
                  </a:path>
                </a:pathLst>
              </a:custGeom>
              <a:ln w="4635">
                <a:solidFill>
                  <a:srgbClr val="666666"/>
                </a:solidFill>
              </a:ln>
            </p:spPr>
            <p:txBody>
              <a:bodyPr wrap="square" lIns="0" tIns="0" rIns="0" bIns="0" rtlCol="0"/>
              <a:lstStyle/>
              <a:p>
                <a:endParaRPr lang="en-GB" noProof="0" dirty="0"/>
              </a:p>
            </p:txBody>
          </p:sp>
          <p:pic>
            <p:nvPicPr>
              <p:cNvPr id="6" name="object 17">
                <a:extLst>
                  <a:ext uri="{FF2B5EF4-FFF2-40B4-BE49-F238E27FC236}">
                    <a16:creationId xmlns:a16="http://schemas.microsoft.com/office/drawing/2014/main" id="{AF4E09D7-0F50-C843-B3B5-FEF5E2275C12}"/>
                  </a:ext>
                </a:extLst>
              </p:cNvPr>
              <p:cNvPicPr/>
              <p:nvPr/>
            </p:nvPicPr>
            <p:blipFill>
              <a:blip r:embed="rId3" cstate="print"/>
              <a:stretch>
                <a:fillRect/>
              </a:stretch>
            </p:blipFill>
            <p:spPr>
              <a:xfrm>
                <a:off x="3506241" y="4174150"/>
                <a:ext cx="644486" cy="510895"/>
              </a:xfrm>
              <a:prstGeom prst="rect">
                <a:avLst/>
              </a:prstGeom>
            </p:spPr>
          </p:pic>
          <p:sp>
            <p:nvSpPr>
              <p:cNvPr id="7" name="object 18">
                <a:extLst>
                  <a:ext uri="{FF2B5EF4-FFF2-40B4-BE49-F238E27FC236}">
                    <a16:creationId xmlns:a16="http://schemas.microsoft.com/office/drawing/2014/main" id="{A21FB3ED-AAE4-EA91-75BB-FB460CB5226C}"/>
                  </a:ext>
                </a:extLst>
              </p:cNvPr>
              <p:cNvSpPr/>
              <p:nvPr/>
            </p:nvSpPr>
            <p:spPr>
              <a:xfrm>
                <a:off x="3879647" y="4441565"/>
                <a:ext cx="368300" cy="377190"/>
              </a:xfrm>
              <a:custGeom>
                <a:avLst/>
                <a:gdLst/>
                <a:ahLst/>
                <a:cxnLst/>
                <a:rect l="l" t="t" r="r" b="b"/>
                <a:pathLst>
                  <a:path w="368300" h="377189">
                    <a:moveTo>
                      <a:pt x="0" y="376745"/>
                    </a:moveTo>
                    <a:lnTo>
                      <a:pt x="49055" y="370302"/>
                    </a:lnTo>
                    <a:lnTo>
                      <a:pt x="96034" y="358057"/>
                    </a:lnTo>
                    <a:lnTo>
                      <a:pt x="140556" y="340390"/>
                    </a:lnTo>
                    <a:lnTo>
                      <a:pt x="182242" y="317681"/>
                    </a:lnTo>
                    <a:lnTo>
                      <a:pt x="220713" y="290309"/>
                    </a:lnTo>
                    <a:lnTo>
                      <a:pt x="255590" y="258652"/>
                    </a:lnTo>
                    <a:lnTo>
                      <a:pt x="286494" y="223092"/>
                    </a:lnTo>
                    <a:lnTo>
                      <a:pt x="313044" y="184006"/>
                    </a:lnTo>
                    <a:lnTo>
                      <a:pt x="334863" y="141775"/>
                    </a:lnTo>
                    <a:lnTo>
                      <a:pt x="351570" y="96777"/>
                    </a:lnTo>
                    <a:lnTo>
                      <a:pt x="362787" y="49392"/>
                    </a:lnTo>
                    <a:lnTo>
                      <a:pt x="368134" y="0"/>
                    </a:lnTo>
                  </a:path>
                </a:pathLst>
              </a:custGeom>
              <a:ln w="4635">
                <a:solidFill>
                  <a:srgbClr val="666666"/>
                </a:solidFill>
                <a:prstDash val="dash"/>
              </a:ln>
            </p:spPr>
            <p:txBody>
              <a:bodyPr wrap="square" lIns="0" tIns="0" rIns="0" bIns="0" rtlCol="0"/>
              <a:lstStyle/>
              <a:p>
                <a:endParaRPr lang="en-GB" noProof="0" dirty="0"/>
              </a:p>
            </p:txBody>
          </p:sp>
          <p:sp>
            <p:nvSpPr>
              <p:cNvPr id="8" name="object 19">
                <a:extLst>
                  <a:ext uri="{FF2B5EF4-FFF2-40B4-BE49-F238E27FC236}">
                    <a16:creationId xmlns:a16="http://schemas.microsoft.com/office/drawing/2014/main" id="{76F54FCA-5415-7094-31FD-3D018B5D494D}"/>
                  </a:ext>
                </a:extLst>
              </p:cNvPr>
              <p:cNvSpPr/>
              <p:nvPr/>
            </p:nvSpPr>
            <p:spPr>
              <a:xfrm>
                <a:off x="3870511" y="4027727"/>
                <a:ext cx="377190" cy="368300"/>
              </a:xfrm>
              <a:custGeom>
                <a:avLst/>
                <a:gdLst/>
                <a:ahLst/>
                <a:cxnLst/>
                <a:rect l="l" t="t" r="r" b="b"/>
                <a:pathLst>
                  <a:path w="377189" h="368300">
                    <a:moveTo>
                      <a:pt x="376745" y="368134"/>
                    </a:moveTo>
                    <a:lnTo>
                      <a:pt x="370299" y="319079"/>
                    </a:lnTo>
                    <a:lnTo>
                      <a:pt x="358052" y="272100"/>
                    </a:lnTo>
                    <a:lnTo>
                      <a:pt x="340385" y="227578"/>
                    </a:lnTo>
                    <a:lnTo>
                      <a:pt x="317675" y="185892"/>
                    </a:lnTo>
                    <a:lnTo>
                      <a:pt x="290303" y="147421"/>
                    </a:lnTo>
                    <a:lnTo>
                      <a:pt x="258648" y="112544"/>
                    </a:lnTo>
                    <a:lnTo>
                      <a:pt x="223088" y="81640"/>
                    </a:lnTo>
                    <a:lnTo>
                      <a:pt x="184003" y="55090"/>
                    </a:lnTo>
                    <a:lnTo>
                      <a:pt x="141773" y="33271"/>
                    </a:lnTo>
                    <a:lnTo>
                      <a:pt x="96776" y="16564"/>
                    </a:lnTo>
                    <a:lnTo>
                      <a:pt x="49392" y="5347"/>
                    </a:lnTo>
                    <a:lnTo>
                      <a:pt x="0" y="0"/>
                    </a:lnTo>
                  </a:path>
                </a:pathLst>
              </a:custGeom>
              <a:ln w="4635">
                <a:solidFill>
                  <a:srgbClr val="666666"/>
                </a:solidFill>
                <a:prstDash val="dash"/>
              </a:ln>
            </p:spPr>
            <p:txBody>
              <a:bodyPr wrap="square" lIns="0" tIns="0" rIns="0" bIns="0" rtlCol="0"/>
              <a:lstStyle/>
              <a:p>
                <a:endParaRPr lang="en-GB" noProof="0" dirty="0"/>
              </a:p>
            </p:txBody>
          </p:sp>
          <p:sp>
            <p:nvSpPr>
              <p:cNvPr id="9" name="object 20">
                <a:extLst>
                  <a:ext uri="{FF2B5EF4-FFF2-40B4-BE49-F238E27FC236}">
                    <a16:creationId xmlns:a16="http://schemas.microsoft.com/office/drawing/2014/main" id="{A823AFE2-0ABB-EA98-9B62-740DCE7AF5A8}"/>
                  </a:ext>
                </a:extLst>
              </p:cNvPr>
              <p:cNvSpPr/>
              <p:nvPr/>
            </p:nvSpPr>
            <p:spPr>
              <a:xfrm>
                <a:off x="3456665" y="4028243"/>
                <a:ext cx="368300" cy="377190"/>
              </a:xfrm>
              <a:custGeom>
                <a:avLst/>
                <a:gdLst/>
                <a:ahLst/>
                <a:cxnLst/>
                <a:rect l="l" t="t" r="r" b="b"/>
                <a:pathLst>
                  <a:path w="368300" h="377189">
                    <a:moveTo>
                      <a:pt x="368134" y="0"/>
                    </a:moveTo>
                    <a:lnTo>
                      <a:pt x="319079" y="6446"/>
                    </a:lnTo>
                    <a:lnTo>
                      <a:pt x="272100" y="18692"/>
                    </a:lnTo>
                    <a:lnTo>
                      <a:pt x="227578" y="36360"/>
                    </a:lnTo>
                    <a:lnTo>
                      <a:pt x="185892" y="59070"/>
                    </a:lnTo>
                    <a:lnTo>
                      <a:pt x="147421" y="86442"/>
                    </a:lnTo>
                    <a:lnTo>
                      <a:pt x="112544" y="118098"/>
                    </a:lnTo>
                    <a:lnTo>
                      <a:pt x="81640" y="153659"/>
                    </a:lnTo>
                    <a:lnTo>
                      <a:pt x="55090" y="192745"/>
                    </a:lnTo>
                    <a:lnTo>
                      <a:pt x="33271" y="234977"/>
                    </a:lnTo>
                    <a:lnTo>
                      <a:pt x="16564" y="279976"/>
                    </a:lnTo>
                    <a:lnTo>
                      <a:pt x="5347" y="327363"/>
                    </a:lnTo>
                    <a:lnTo>
                      <a:pt x="0" y="376758"/>
                    </a:lnTo>
                  </a:path>
                </a:pathLst>
              </a:custGeom>
              <a:ln w="4635">
                <a:solidFill>
                  <a:srgbClr val="666666"/>
                </a:solidFill>
                <a:prstDash val="dash"/>
              </a:ln>
            </p:spPr>
            <p:txBody>
              <a:bodyPr wrap="square" lIns="0" tIns="0" rIns="0" bIns="0" rtlCol="0"/>
              <a:lstStyle/>
              <a:p>
                <a:endParaRPr lang="en-GB" noProof="0" dirty="0"/>
              </a:p>
            </p:txBody>
          </p:sp>
          <p:sp>
            <p:nvSpPr>
              <p:cNvPr id="10" name="object 21">
                <a:extLst>
                  <a:ext uri="{FF2B5EF4-FFF2-40B4-BE49-F238E27FC236}">
                    <a16:creationId xmlns:a16="http://schemas.microsoft.com/office/drawing/2014/main" id="{FFE42100-7AEE-CF3F-66A8-7535DAAE81AF}"/>
                  </a:ext>
                </a:extLst>
              </p:cNvPr>
              <p:cNvSpPr/>
              <p:nvPr/>
            </p:nvSpPr>
            <p:spPr>
              <a:xfrm>
                <a:off x="3457191" y="4450705"/>
                <a:ext cx="377190" cy="368300"/>
              </a:xfrm>
              <a:custGeom>
                <a:avLst/>
                <a:gdLst/>
                <a:ahLst/>
                <a:cxnLst/>
                <a:rect l="l" t="t" r="r" b="b"/>
                <a:pathLst>
                  <a:path w="377189" h="368300">
                    <a:moveTo>
                      <a:pt x="0" y="0"/>
                    </a:moveTo>
                    <a:lnTo>
                      <a:pt x="6446" y="49053"/>
                    </a:lnTo>
                    <a:lnTo>
                      <a:pt x="18692" y="96029"/>
                    </a:lnTo>
                    <a:lnTo>
                      <a:pt x="36360" y="140550"/>
                    </a:lnTo>
                    <a:lnTo>
                      <a:pt x="59069" y="182236"/>
                    </a:lnTo>
                    <a:lnTo>
                      <a:pt x="86441" y="220707"/>
                    </a:lnTo>
                    <a:lnTo>
                      <a:pt x="118097" y="255584"/>
                    </a:lnTo>
                    <a:lnTo>
                      <a:pt x="153657" y="286487"/>
                    </a:lnTo>
                    <a:lnTo>
                      <a:pt x="192741" y="313038"/>
                    </a:lnTo>
                    <a:lnTo>
                      <a:pt x="234972" y="334856"/>
                    </a:lnTo>
                    <a:lnTo>
                      <a:pt x="279969" y="351562"/>
                    </a:lnTo>
                    <a:lnTo>
                      <a:pt x="327353" y="362777"/>
                    </a:lnTo>
                    <a:lnTo>
                      <a:pt x="376745" y="368122"/>
                    </a:lnTo>
                  </a:path>
                </a:pathLst>
              </a:custGeom>
              <a:ln w="4635">
                <a:solidFill>
                  <a:srgbClr val="666666"/>
                </a:solidFill>
                <a:prstDash val="dash"/>
              </a:ln>
            </p:spPr>
            <p:txBody>
              <a:bodyPr wrap="square" lIns="0" tIns="0" rIns="0" bIns="0" rtlCol="0"/>
              <a:lstStyle/>
              <a:p>
                <a:endParaRPr lang="en-GB" noProof="0" dirty="0"/>
              </a:p>
            </p:txBody>
          </p:sp>
          <p:sp>
            <p:nvSpPr>
              <p:cNvPr id="11" name="object 22">
                <a:extLst>
                  <a:ext uri="{FF2B5EF4-FFF2-40B4-BE49-F238E27FC236}">
                    <a16:creationId xmlns:a16="http://schemas.microsoft.com/office/drawing/2014/main" id="{DDE15946-59EF-6C7D-313F-9F3BC7563A09}"/>
                  </a:ext>
                </a:extLst>
              </p:cNvPr>
              <p:cNvSpPr/>
              <p:nvPr/>
            </p:nvSpPr>
            <p:spPr>
              <a:xfrm>
                <a:off x="3456255" y="4027313"/>
                <a:ext cx="792480" cy="792480"/>
              </a:xfrm>
              <a:custGeom>
                <a:avLst/>
                <a:gdLst/>
                <a:ahLst/>
                <a:cxnLst/>
                <a:rect l="l" t="t" r="r" b="b"/>
                <a:pathLst>
                  <a:path w="792479" h="792479">
                    <a:moveTo>
                      <a:pt x="791832" y="405117"/>
                    </a:moveTo>
                    <a:lnTo>
                      <a:pt x="791895" y="402069"/>
                    </a:lnTo>
                    <a:lnTo>
                      <a:pt x="791933" y="399021"/>
                    </a:lnTo>
                    <a:lnTo>
                      <a:pt x="791933" y="395973"/>
                    </a:lnTo>
                    <a:lnTo>
                      <a:pt x="791933" y="392912"/>
                    </a:lnTo>
                    <a:lnTo>
                      <a:pt x="791895" y="389864"/>
                    </a:lnTo>
                    <a:lnTo>
                      <a:pt x="791832" y="386829"/>
                    </a:lnTo>
                  </a:path>
                  <a:path w="792479" h="792479">
                    <a:moveTo>
                      <a:pt x="405117" y="101"/>
                    </a:moveTo>
                    <a:lnTo>
                      <a:pt x="402069" y="38"/>
                    </a:lnTo>
                    <a:lnTo>
                      <a:pt x="399021" y="0"/>
                    </a:lnTo>
                    <a:lnTo>
                      <a:pt x="395973" y="0"/>
                    </a:lnTo>
                    <a:lnTo>
                      <a:pt x="392912" y="0"/>
                    </a:lnTo>
                    <a:lnTo>
                      <a:pt x="389864" y="38"/>
                    </a:lnTo>
                    <a:lnTo>
                      <a:pt x="386816" y="101"/>
                    </a:lnTo>
                  </a:path>
                  <a:path w="792479" h="792479">
                    <a:moveTo>
                      <a:pt x="101" y="386829"/>
                    </a:moveTo>
                    <a:lnTo>
                      <a:pt x="38" y="389864"/>
                    </a:lnTo>
                    <a:lnTo>
                      <a:pt x="0" y="392912"/>
                    </a:lnTo>
                    <a:lnTo>
                      <a:pt x="0" y="395973"/>
                    </a:lnTo>
                    <a:lnTo>
                      <a:pt x="0" y="399021"/>
                    </a:lnTo>
                    <a:lnTo>
                      <a:pt x="38" y="402069"/>
                    </a:lnTo>
                    <a:lnTo>
                      <a:pt x="101" y="405117"/>
                    </a:lnTo>
                  </a:path>
                  <a:path w="792479" h="792479">
                    <a:moveTo>
                      <a:pt x="386816" y="791832"/>
                    </a:moveTo>
                    <a:lnTo>
                      <a:pt x="389864" y="791908"/>
                    </a:lnTo>
                    <a:lnTo>
                      <a:pt x="392912" y="791933"/>
                    </a:lnTo>
                    <a:lnTo>
                      <a:pt x="395973" y="791933"/>
                    </a:lnTo>
                    <a:lnTo>
                      <a:pt x="399021" y="791933"/>
                    </a:lnTo>
                    <a:lnTo>
                      <a:pt x="402069" y="791908"/>
                    </a:lnTo>
                    <a:lnTo>
                      <a:pt x="405117" y="791832"/>
                    </a:lnTo>
                  </a:path>
                </a:pathLst>
              </a:custGeom>
              <a:ln w="4635">
                <a:solidFill>
                  <a:srgbClr val="666666"/>
                </a:solidFill>
              </a:ln>
            </p:spPr>
            <p:txBody>
              <a:bodyPr wrap="square" lIns="0" tIns="0" rIns="0" bIns="0" rtlCol="0"/>
              <a:lstStyle/>
              <a:p>
                <a:endParaRPr lang="en-GB" noProof="0" dirty="0"/>
              </a:p>
            </p:txBody>
          </p:sp>
        </p:grpSp>
        <p:sp>
          <p:nvSpPr>
            <p:cNvPr id="189" name="object 57">
              <a:extLst>
                <a:ext uri="{FF2B5EF4-FFF2-40B4-BE49-F238E27FC236}">
                  <a16:creationId xmlns:a16="http://schemas.microsoft.com/office/drawing/2014/main" id="{3754BF52-7016-F398-1F25-17512DE19670}"/>
                </a:ext>
              </a:extLst>
            </p:cNvPr>
            <p:cNvSpPr/>
            <p:nvPr/>
          </p:nvSpPr>
          <p:spPr>
            <a:xfrm>
              <a:off x="8413422" y="4423553"/>
              <a:ext cx="3810" cy="4445"/>
            </a:xfrm>
            <a:custGeom>
              <a:avLst/>
              <a:gdLst/>
              <a:ahLst/>
              <a:cxnLst/>
              <a:rect l="l" t="t" r="r" b="b"/>
              <a:pathLst>
                <a:path w="3809" h="4445">
                  <a:moveTo>
                    <a:pt x="0" y="4114"/>
                  </a:moveTo>
                  <a:lnTo>
                    <a:pt x="3200" y="0"/>
                  </a:lnTo>
                  <a:lnTo>
                    <a:pt x="0" y="4114"/>
                  </a:lnTo>
                </a:path>
              </a:pathLst>
            </a:custGeom>
            <a:ln w="3352">
              <a:solidFill>
                <a:srgbClr val="FFFFFF"/>
              </a:solidFill>
            </a:ln>
          </p:spPr>
          <p:txBody>
            <a:bodyPr wrap="square" lIns="0" tIns="0" rIns="0" bIns="0" rtlCol="0"/>
            <a:lstStyle/>
            <a:p>
              <a:endParaRPr lang="en-GB" noProof="0" dirty="0"/>
            </a:p>
          </p:txBody>
        </p:sp>
        <p:pic>
          <p:nvPicPr>
            <p:cNvPr id="191" name="object 59">
              <a:extLst>
                <a:ext uri="{FF2B5EF4-FFF2-40B4-BE49-F238E27FC236}">
                  <a16:creationId xmlns:a16="http://schemas.microsoft.com/office/drawing/2014/main" id="{F0E72BF0-F55F-AEBF-1FC5-AEA0AB7AF143}"/>
                </a:ext>
              </a:extLst>
            </p:cNvPr>
            <p:cNvPicPr/>
            <p:nvPr/>
          </p:nvPicPr>
          <p:blipFill>
            <a:blip r:embed="rId4" cstate="print">
              <a:extLst>
                <a:ext uri="{28A0092B-C50C-407E-A947-70E740481C1C}">
                  <a14:useLocalDpi xmlns:a14="http://schemas.microsoft.com/office/drawing/2010/main" val="0"/>
                </a:ext>
              </a:extLst>
            </a:blip>
            <a:srcRect l="27961" t="3544" r="-1" b="16153"/>
            <a:stretch/>
          </p:blipFill>
          <p:spPr>
            <a:xfrm>
              <a:off x="4937840" y="670889"/>
              <a:ext cx="3623375" cy="3816424"/>
            </a:xfrm>
            <a:prstGeom prst="rect">
              <a:avLst/>
            </a:prstGeom>
          </p:spPr>
        </p:pic>
        <p:sp>
          <p:nvSpPr>
            <p:cNvPr id="250" name="object 118">
              <a:extLst>
                <a:ext uri="{FF2B5EF4-FFF2-40B4-BE49-F238E27FC236}">
                  <a16:creationId xmlns:a16="http://schemas.microsoft.com/office/drawing/2014/main" id="{01A0E2FC-AC22-3FF3-010D-1E86921A6F26}"/>
                </a:ext>
              </a:extLst>
            </p:cNvPr>
            <p:cNvSpPr txBox="1"/>
            <p:nvPr/>
          </p:nvSpPr>
          <p:spPr>
            <a:xfrm>
              <a:off x="7962927" y="3711606"/>
              <a:ext cx="184150" cy="162560"/>
            </a:xfrm>
            <a:prstGeom prst="rect">
              <a:avLst/>
            </a:prstGeom>
          </p:spPr>
          <p:txBody>
            <a:bodyPr vert="horz" wrap="square" lIns="0" tIns="12065" rIns="0" bIns="0" rtlCol="0">
              <a:spAutoFit/>
            </a:bodyPr>
            <a:lstStyle/>
            <a:p>
              <a:pPr marL="38100">
                <a:lnSpc>
                  <a:spcPct val="100000"/>
                </a:lnSpc>
                <a:spcBef>
                  <a:spcPts val="95"/>
                </a:spcBef>
              </a:pPr>
              <a:r>
                <a:rPr lang="en-GB" sz="1350" spc="-225" baseline="-9259" noProof="0" dirty="0">
                  <a:solidFill>
                    <a:srgbClr val="FDFDFD"/>
                  </a:solidFill>
                  <a:latin typeface="Arial"/>
                  <a:cs typeface="Arial"/>
                </a:rPr>
                <a:t>8</a:t>
              </a:r>
              <a:r>
                <a:rPr lang="en-GB" sz="600" b="1" spc="-150" noProof="0" dirty="0">
                  <a:solidFill>
                    <a:srgbClr val="FFFFFF"/>
                  </a:solidFill>
                  <a:latin typeface="Arial"/>
                  <a:cs typeface="Arial"/>
                </a:rPr>
                <a:t>8</a:t>
              </a:r>
              <a:r>
                <a:rPr lang="en-GB" sz="1350" spc="-225" baseline="-9259" noProof="0" dirty="0">
                  <a:solidFill>
                    <a:srgbClr val="FDFDFD"/>
                  </a:solidFill>
                  <a:latin typeface="Arial"/>
                  <a:cs typeface="Arial"/>
                </a:rPr>
                <a:t>5</a:t>
              </a:r>
              <a:r>
                <a:rPr lang="en-GB" sz="600" b="1" spc="-150" noProof="0" dirty="0">
                  <a:solidFill>
                    <a:srgbClr val="FFFFFF"/>
                  </a:solidFill>
                  <a:latin typeface="Arial"/>
                  <a:cs typeface="Arial"/>
                </a:rPr>
                <a:t>5</a:t>
              </a:r>
              <a:endParaRPr lang="en-GB" sz="600" noProof="0" dirty="0">
                <a:latin typeface="Arial"/>
                <a:cs typeface="Arial"/>
              </a:endParaRPr>
            </a:p>
          </p:txBody>
        </p:sp>
        <p:pic>
          <p:nvPicPr>
            <p:cNvPr id="253" name="object 121">
              <a:extLst>
                <a:ext uri="{FF2B5EF4-FFF2-40B4-BE49-F238E27FC236}">
                  <a16:creationId xmlns:a16="http://schemas.microsoft.com/office/drawing/2014/main" id="{A740E562-11EF-3E94-505B-C1FDFE2565AE}"/>
                </a:ext>
              </a:extLst>
            </p:cNvPr>
            <p:cNvPicPr/>
            <p:nvPr/>
          </p:nvPicPr>
          <p:blipFill>
            <a:blip r:embed="rId5" cstate="print"/>
            <a:stretch>
              <a:fillRect/>
            </a:stretch>
          </p:blipFill>
          <p:spPr>
            <a:xfrm>
              <a:off x="5818329" y="1203906"/>
              <a:ext cx="142900" cy="142786"/>
            </a:xfrm>
            <a:prstGeom prst="rect">
              <a:avLst/>
            </a:prstGeom>
          </p:spPr>
        </p:pic>
        <p:sp>
          <p:nvSpPr>
            <p:cNvPr id="254" name="object 122">
              <a:extLst>
                <a:ext uri="{FF2B5EF4-FFF2-40B4-BE49-F238E27FC236}">
                  <a16:creationId xmlns:a16="http://schemas.microsoft.com/office/drawing/2014/main" id="{BC714603-2775-48F3-8CF8-06E771B28F61}"/>
                </a:ext>
              </a:extLst>
            </p:cNvPr>
            <p:cNvSpPr txBox="1"/>
            <p:nvPr/>
          </p:nvSpPr>
          <p:spPr>
            <a:xfrm>
              <a:off x="5800759" y="1174830"/>
              <a:ext cx="194310" cy="164465"/>
            </a:xfrm>
            <a:prstGeom prst="rect">
              <a:avLst/>
            </a:prstGeom>
          </p:spPr>
          <p:txBody>
            <a:bodyPr vert="horz" wrap="square" lIns="0" tIns="13970" rIns="0" bIns="0" rtlCol="0">
              <a:spAutoFit/>
            </a:bodyPr>
            <a:lstStyle/>
            <a:p>
              <a:pPr marL="38100">
                <a:lnSpc>
                  <a:spcPct val="100000"/>
                </a:lnSpc>
                <a:spcBef>
                  <a:spcPts val="110"/>
                </a:spcBef>
              </a:pPr>
              <a:r>
                <a:rPr lang="en-GB" sz="1350" spc="-195" baseline="-9259" noProof="0" dirty="0">
                  <a:solidFill>
                    <a:srgbClr val="272727"/>
                  </a:solidFill>
                  <a:latin typeface="Arial"/>
                  <a:cs typeface="Arial"/>
                </a:rPr>
                <a:t>4</a:t>
              </a:r>
              <a:r>
                <a:rPr lang="en-GB" sz="600" b="1" spc="-130" noProof="0" dirty="0">
                  <a:solidFill>
                    <a:srgbClr val="FFFFFF"/>
                  </a:solidFill>
                  <a:latin typeface="Arial"/>
                  <a:cs typeface="Arial"/>
                </a:rPr>
                <a:t>49</a:t>
              </a:r>
              <a:r>
                <a:rPr lang="en-GB" sz="1350" spc="-195" baseline="-9259" noProof="0" dirty="0">
                  <a:solidFill>
                    <a:srgbClr val="272727"/>
                  </a:solidFill>
                  <a:latin typeface="Arial"/>
                  <a:cs typeface="Arial"/>
                </a:rPr>
                <a:t>9</a:t>
              </a:r>
              <a:endParaRPr lang="en-GB" sz="1350" baseline="-9259" noProof="0" dirty="0">
                <a:latin typeface="Arial"/>
                <a:cs typeface="Arial"/>
              </a:endParaRPr>
            </a:p>
          </p:txBody>
        </p:sp>
        <p:pic>
          <p:nvPicPr>
            <p:cNvPr id="4" name="object 59">
              <a:extLst>
                <a:ext uri="{FF2B5EF4-FFF2-40B4-BE49-F238E27FC236}">
                  <a16:creationId xmlns:a16="http://schemas.microsoft.com/office/drawing/2014/main" id="{E58C86FB-6E88-BE79-9C36-EB338DB61B42}"/>
                </a:ext>
              </a:extLst>
            </p:cNvPr>
            <p:cNvPicPr/>
            <p:nvPr/>
          </p:nvPicPr>
          <p:blipFill>
            <a:blip r:embed="rId6" cstate="print">
              <a:extLst>
                <a:ext uri="{28A0092B-C50C-407E-A947-70E740481C1C}">
                  <a14:useLocalDpi xmlns:a14="http://schemas.microsoft.com/office/drawing/2010/main" val="0"/>
                </a:ext>
              </a:extLst>
            </a:blip>
            <a:srcRect l="9980" t="2351" r="71989" b="76023"/>
            <a:stretch/>
          </p:blipFill>
          <p:spPr>
            <a:xfrm>
              <a:off x="5410697" y="579447"/>
              <a:ext cx="906873" cy="1027767"/>
            </a:xfrm>
            <a:prstGeom prst="rect">
              <a:avLst/>
            </a:prstGeom>
          </p:spPr>
        </p:pic>
        <p:grpSp>
          <p:nvGrpSpPr>
            <p:cNvPr id="16" name="Gruppo 15">
              <a:extLst>
                <a:ext uri="{FF2B5EF4-FFF2-40B4-BE49-F238E27FC236}">
                  <a16:creationId xmlns:a16="http://schemas.microsoft.com/office/drawing/2014/main" id="{A7608476-3AAC-990B-18F9-C8238038D8D4}"/>
                </a:ext>
              </a:extLst>
            </p:cNvPr>
            <p:cNvGrpSpPr/>
            <p:nvPr/>
          </p:nvGrpSpPr>
          <p:grpSpPr>
            <a:xfrm>
              <a:off x="5160471" y="2536261"/>
              <a:ext cx="300956" cy="184666"/>
              <a:chOff x="4218260" y="2618381"/>
              <a:chExt cx="300956" cy="184666"/>
            </a:xfrm>
          </p:grpSpPr>
          <p:sp>
            <p:nvSpPr>
              <p:cNvPr id="3" name="Ovale 2">
                <a:extLst>
                  <a:ext uri="{FF2B5EF4-FFF2-40B4-BE49-F238E27FC236}">
                    <a16:creationId xmlns:a16="http://schemas.microsoft.com/office/drawing/2014/main" id="{3CD7C1F1-BA8D-96A0-8CFC-ECF1EB0F32C8}"/>
                  </a:ext>
                </a:extLst>
              </p:cNvPr>
              <p:cNvSpPr/>
              <p:nvPr/>
            </p:nvSpPr>
            <p:spPr>
              <a:xfrm>
                <a:off x="4274950" y="2641493"/>
                <a:ext cx="142786" cy="142786"/>
              </a:xfrm>
              <a:prstGeom prst="ellipse">
                <a:avLst/>
              </a:prstGeom>
              <a:solidFill>
                <a:srgbClr val="AC005B"/>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sz="400" noProof="0" dirty="0"/>
              </a:p>
            </p:txBody>
          </p:sp>
          <p:sp>
            <p:nvSpPr>
              <p:cNvPr id="15" name="CasellaDiTesto 14">
                <a:extLst>
                  <a:ext uri="{FF2B5EF4-FFF2-40B4-BE49-F238E27FC236}">
                    <a16:creationId xmlns:a16="http://schemas.microsoft.com/office/drawing/2014/main" id="{879510AF-8314-56BA-2A54-82CF434BEE51}"/>
                  </a:ext>
                </a:extLst>
              </p:cNvPr>
              <p:cNvSpPr txBox="1"/>
              <p:nvPr/>
            </p:nvSpPr>
            <p:spPr>
              <a:xfrm>
                <a:off x="4218260" y="2618381"/>
                <a:ext cx="300956" cy="184666"/>
              </a:xfrm>
              <a:prstGeom prst="rect">
                <a:avLst/>
              </a:prstGeom>
              <a:noFill/>
            </p:spPr>
            <p:txBody>
              <a:bodyPr wrap="square" rtlCol="0">
                <a:spAutoFit/>
              </a:bodyPr>
              <a:lstStyle/>
              <a:p>
                <a:r>
                  <a:rPr lang="en-GB" sz="600" noProof="0" dirty="0">
                    <a:solidFill>
                      <a:schemeClr val="bg1"/>
                    </a:solidFill>
                  </a:rPr>
                  <a:t>74</a:t>
                </a:r>
              </a:p>
            </p:txBody>
          </p:sp>
        </p:grpSp>
        <p:grpSp>
          <p:nvGrpSpPr>
            <p:cNvPr id="18" name="Gruppo 17">
              <a:extLst>
                <a:ext uri="{FF2B5EF4-FFF2-40B4-BE49-F238E27FC236}">
                  <a16:creationId xmlns:a16="http://schemas.microsoft.com/office/drawing/2014/main" id="{C7876383-BE1F-D5C8-E3D0-CB9DC2DA2F91}"/>
                </a:ext>
              </a:extLst>
            </p:cNvPr>
            <p:cNvGrpSpPr/>
            <p:nvPr/>
          </p:nvGrpSpPr>
          <p:grpSpPr>
            <a:xfrm>
              <a:off x="6210648" y="2641281"/>
              <a:ext cx="300956" cy="184666"/>
              <a:chOff x="4218260" y="2618381"/>
              <a:chExt cx="300956" cy="184666"/>
            </a:xfrm>
          </p:grpSpPr>
          <p:sp>
            <p:nvSpPr>
              <p:cNvPr id="19" name="Ovale 18">
                <a:extLst>
                  <a:ext uri="{FF2B5EF4-FFF2-40B4-BE49-F238E27FC236}">
                    <a16:creationId xmlns:a16="http://schemas.microsoft.com/office/drawing/2014/main" id="{9C033FB2-04EE-AB97-C927-3D3D0BEA07F3}"/>
                  </a:ext>
                </a:extLst>
              </p:cNvPr>
              <p:cNvSpPr/>
              <p:nvPr/>
            </p:nvSpPr>
            <p:spPr>
              <a:xfrm>
                <a:off x="4274950" y="2641493"/>
                <a:ext cx="142786" cy="142786"/>
              </a:xfrm>
              <a:prstGeom prst="ellipse">
                <a:avLst/>
              </a:prstGeom>
              <a:solidFill>
                <a:srgbClr val="AC005B"/>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sz="400" noProof="0" dirty="0"/>
              </a:p>
            </p:txBody>
          </p:sp>
          <p:sp>
            <p:nvSpPr>
              <p:cNvPr id="20" name="CasellaDiTesto 19">
                <a:extLst>
                  <a:ext uri="{FF2B5EF4-FFF2-40B4-BE49-F238E27FC236}">
                    <a16:creationId xmlns:a16="http://schemas.microsoft.com/office/drawing/2014/main" id="{55E498B4-01E2-7FF4-6E18-7A1756C184F6}"/>
                  </a:ext>
                </a:extLst>
              </p:cNvPr>
              <p:cNvSpPr txBox="1"/>
              <p:nvPr/>
            </p:nvSpPr>
            <p:spPr>
              <a:xfrm>
                <a:off x="4218260" y="2618381"/>
                <a:ext cx="300956" cy="184666"/>
              </a:xfrm>
              <a:prstGeom prst="rect">
                <a:avLst/>
              </a:prstGeom>
              <a:noFill/>
            </p:spPr>
            <p:txBody>
              <a:bodyPr wrap="square" rtlCol="0">
                <a:spAutoFit/>
              </a:bodyPr>
              <a:lstStyle/>
              <a:p>
                <a:r>
                  <a:rPr lang="en-GB" sz="600" noProof="0" dirty="0">
                    <a:solidFill>
                      <a:schemeClr val="bg1"/>
                    </a:solidFill>
                  </a:rPr>
                  <a:t>78</a:t>
                </a:r>
              </a:p>
            </p:txBody>
          </p:sp>
        </p:grpSp>
        <p:grpSp>
          <p:nvGrpSpPr>
            <p:cNvPr id="22" name="Gruppo 21">
              <a:extLst>
                <a:ext uri="{FF2B5EF4-FFF2-40B4-BE49-F238E27FC236}">
                  <a16:creationId xmlns:a16="http://schemas.microsoft.com/office/drawing/2014/main" id="{8A90AF97-A917-5032-69B2-4B086831FC7D}"/>
                </a:ext>
              </a:extLst>
            </p:cNvPr>
            <p:cNvGrpSpPr/>
            <p:nvPr/>
          </p:nvGrpSpPr>
          <p:grpSpPr>
            <a:xfrm>
              <a:off x="6579996" y="2750308"/>
              <a:ext cx="300956" cy="184666"/>
              <a:chOff x="4218260" y="2618381"/>
              <a:chExt cx="300956" cy="184666"/>
            </a:xfrm>
          </p:grpSpPr>
          <p:sp>
            <p:nvSpPr>
              <p:cNvPr id="23" name="Ovale 22">
                <a:extLst>
                  <a:ext uri="{FF2B5EF4-FFF2-40B4-BE49-F238E27FC236}">
                    <a16:creationId xmlns:a16="http://schemas.microsoft.com/office/drawing/2014/main" id="{92ABC80E-8B94-E49B-1542-C99BD35498EE}"/>
                  </a:ext>
                </a:extLst>
              </p:cNvPr>
              <p:cNvSpPr/>
              <p:nvPr/>
            </p:nvSpPr>
            <p:spPr>
              <a:xfrm>
                <a:off x="4274950" y="2641493"/>
                <a:ext cx="142786" cy="142786"/>
              </a:xfrm>
              <a:prstGeom prst="ellipse">
                <a:avLst/>
              </a:prstGeom>
              <a:solidFill>
                <a:srgbClr val="AC005B"/>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sz="400" noProof="0" dirty="0"/>
              </a:p>
            </p:txBody>
          </p:sp>
          <p:sp>
            <p:nvSpPr>
              <p:cNvPr id="24" name="CasellaDiTesto 23">
                <a:extLst>
                  <a:ext uri="{FF2B5EF4-FFF2-40B4-BE49-F238E27FC236}">
                    <a16:creationId xmlns:a16="http://schemas.microsoft.com/office/drawing/2014/main" id="{420E7E10-B277-EAFA-074D-E0B22A349D10}"/>
                  </a:ext>
                </a:extLst>
              </p:cNvPr>
              <p:cNvSpPr txBox="1"/>
              <p:nvPr/>
            </p:nvSpPr>
            <p:spPr>
              <a:xfrm>
                <a:off x="4218260" y="2618381"/>
                <a:ext cx="300956" cy="184666"/>
              </a:xfrm>
              <a:prstGeom prst="rect">
                <a:avLst/>
              </a:prstGeom>
              <a:noFill/>
            </p:spPr>
            <p:txBody>
              <a:bodyPr wrap="square" rtlCol="0">
                <a:spAutoFit/>
              </a:bodyPr>
              <a:lstStyle/>
              <a:p>
                <a:r>
                  <a:rPr lang="en-GB" sz="600" noProof="0" dirty="0">
                    <a:solidFill>
                      <a:schemeClr val="bg1"/>
                    </a:solidFill>
                  </a:rPr>
                  <a:t>66</a:t>
                </a:r>
              </a:p>
            </p:txBody>
          </p:sp>
        </p:grpSp>
        <p:grpSp>
          <p:nvGrpSpPr>
            <p:cNvPr id="25" name="Gruppo 24">
              <a:extLst>
                <a:ext uri="{FF2B5EF4-FFF2-40B4-BE49-F238E27FC236}">
                  <a16:creationId xmlns:a16="http://schemas.microsoft.com/office/drawing/2014/main" id="{BF54A2BD-4698-EF7F-A308-C25E2249FB24}"/>
                </a:ext>
              </a:extLst>
            </p:cNvPr>
            <p:cNvGrpSpPr/>
            <p:nvPr/>
          </p:nvGrpSpPr>
          <p:grpSpPr>
            <a:xfrm>
              <a:off x="7271656" y="2650898"/>
              <a:ext cx="300956" cy="184666"/>
              <a:chOff x="4218260" y="2618381"/>
              <a:chExt cx="300956" cy="184666"/>
            </a:xfrm>
          </p:grpSpPr>
          <p:sp>
            <p:nvSpPr>
              <p:cNvPr id="26" name="Ovale 25">
                <a:extLst>
                  <a:ext uri="{FF2B5EF4-FFF2-40B4-BE49-F238E27FC236}">
                    <a16:creationId xmlns:a16="http://schemas.microsoft.com/office/drawing/2014/main" id="{21D4473D-99B6-4E59-6235-D056A64D8098}"/>
                  </a:ext>
                </a:extLst>
              </p:cNvPr>
              <p:cNvSpPr/>
              <p:nvPr/>
            </p:nvSpPr>
            <p:spPr>
              <a:xfrm>
                <a:off x="4274950" y="2641493"/>
                <a:ext cx="142786" cy="142786"/>
              </a:xfrm>
              <a:prstGeom prst="ellipse">
                <a:avLst/>
              </a:prstGeom>
              <a:solidFill>
                <a:srgbClr val="AC005B"/>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sz="400" noProof="0" dirty="0"/>
              </a:p>
            </p:txBody>
          </p:sp>
          <p:sp>
            <p:nvSpPr>
              <p:cNvPr id="27" name="CasellaDiTesto 26">
                <a:extLst>
                  <a:ext uri="{FF2B5EF4-FFF2-40B4-BE49-F238E27FC236}">
                    <a16:creationId xmlns:a16="http://schemas.microsoft.com/office/drawing/2014/main" id="{C567C890-D74A-2DAA-0779-3B5AE34E804E}"/>
                  </a:ext>
                </a:extLst>
              </p:cNvPr>
              <p:cNvSpPr txBox="1"/>
              <p:nvPr/>
            </p:nvSpPr>
            <p:spPr>
              <a:xfrm>
                <a:off x="4218260" y="2618381"/>
                <a:ext cx="300956" cy="184666"/>
              </a:xfrm>
              <a:prstGeom prst="rect">
                <a:avLst/>
              </a:prstGeom>
              <a:noFill/>
            </p:spPr>
            <p:txBody>
              <a:bodyPr wrap="square" rtlCol="0">
                <a:spAutoFit/>
              </a:bodyPr>
              <a:lstStyle/>
              <a:p>
                <a:r>
                  <a:rPr lang="en-GB" sz="600" noProof="0" dirty="0">
                    <a:solidFill>
                      <a:schemeClr val="bg1"/>
                    </a:solidFill>
                  </a:rPr>
                  <a:t>79</a:t>
                </a:r>
              </a:p>
            </p:txBody>
          </p:sp>
        </p:grpSp>
        <p:grpSp>
          <p:nvGrpSpPr>
            <p:cNvPr id="28" name="Gruppo 27">
              <a:extLst>
                <a:ext uri="{FF2B5EF4-FFF2-40B4-BE49-F238E27FC236}">
                  <a16:creationId xmlns:a16="http://schemas.microsoft.com/office/drawing/2014/main" id="{4BE18442-6927-C6B8-8EB2-2DC2ED4F151E}"/>
                </a:ext>
              </a:extLst>
            </p:cNvPr>
            <p:cNvGrpSpPr/>
            <p:nvPr/>
          </p:nvGrpSpPr>
          <p:grpSpPr>
            <a:xfrm>
              <a:off x="6952402" y="2888803"/>
              <a:ext cx="300956" cy="184666"/>
              <a:chOff x="4218260" y="2618381"/>
              <a:chExt cx="300956" cy="184666"/>
            </a:xfrm>
          </p:grpSpPr>
          <p:sp>
            <p:nvSpPr>
              <p:cNvPr id="29" name="Ovale 28">
                <a:extLst>
                  <a:ext uri="{FF2B5EF4-FFF2-40B4-BE49-F238E27FC236}">
                    <a16:creationId xmlns:a16="http://schemas.microsoft.com/office/drawing/2014/main" id="{2123FE28-726F-259B-4287-DAFDFFF5A8DC}"/>
                  </a:ext>
                </a:extLst>
              </p:cNvPr>
              <p:cNvSpPr/>
              <p:nvPr/>
            </p:nvSpPr>
            <p:spPr>
              <a:xfrm>
                <a:off x="4274950" y="2641493"/>
                <a:ext cx="142786" cy="142786"/>
              </a:xfrm>
              <a:prstGeom prst="ellipse">
                <a:avLst/>
              </a:prstGeom>
              <a:solidFill>
                <a:srgbClr val="AC005B"/>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sz="400" noProof="0" dirty="0"/>
              </a:p>
            </p:txBody>
          </p:sp>
          <p:sp>
            <p:nvSpPr>
              <p:cNvPr id="30" name="CasellaDiTesto 29">
                <a:extLst>
                  <a:ext uri="{FF2B5EF4-FFF2-40B4-BE49-F238E27FC236}">
                    <a16:creationId xmlns:a16="http://schemas.microsoft.com/office/drawing/2014/main" id="{B712895E-D5F7-386A-D6F3-487BCF3F1BA0}"/>
                  </a:ext>
                </a:extLst>
              </p:cNvPr>
              <p:cNvSpPr txBox="1"/>
              <p:nvPr/>
            </p:nvSpPr>
            <p:spPr>
              <a:xfrm>
                <a:off x="4218260" y="2618381"/>
                <a:ext cx="300956" cy="184666"/>
              </a:xfrm>
              <a:prstGeom prst="rect">
                <a:avLst/>
              </a:prstGeom>
              <a:noFill/>
            </p:spPr>
            <p:txBody>
              <a:bodyPr wrap="square" rtlCol="0">
                <a:spAutoFit/>
              </a:bodyPr>
              <a:lstStyle/>
              <a:p>
                <a:r>
                  <a:rPr lang="en-GB" sz="600" noProof="0" dirty="0">
                    <a:solidFill>
                      <a:schemeClr val="bg1"/>
                    </a:solidFill>
                  </a:rPr>
                  <a:t>79</a:t>
                </a:r>
              </a:p>
            </p:txBody>
          </p:sp>
        </p:grpSp>
        <p:grpSp>
          <p:nvGrpSpPr>
            <p:cNvPr id="31" name="Gruppo 30">
              <a:extLst>
                <a:ext uri="{FF2B5EF4-FFF2-40B4-BE49-F238E27FC236}">
                  <a16:creationId xmlns:a16="http://schemas.microsoft.com/office/drawing/2014/main" id="{FF71C528-9B0C-51F5-DADC-7E606256A1DE}"/>
                </a:ext>
              </a:extLst>
            </p:cNvPr>
            <p:cNvGrpSpPr/>
            <p:nvPr/>
          </p:nvGrpSpPr>
          <p:grpSpPr>
            <a:xfrm>
              <a:off x="6866677" y="3124547"/>
              <a:ext cx="300956" cy="184666"/>
              <a:chOff x="4218260" y="2618381"/>
              <a:chExt cx="300956" cy="184666"/>
            </a:xfrm>
          </p:grpSpPr>
          <p:sp>
            <p:nvSpPr>
              <p:cNvPr id="32" name="Ovale 31">
                <a:extLst>
                  <a:ext uri="{FF2B5EF4-FFF2-40B4-BE49-F238E27FC236}">
                    <a16:creationId xmlns:a16="http://schemas.microsoft.com/office/drawing/2014/main" id="{FF806DCC-777E-3549-8434-8C1B038E7E33}"/>
                  </a:ext>
                </a:extLst>
              </p:cNvPr>
              <p:cNvSpPr/>
              <p:nvPr/>
            </p:nvSpPr>
            <p:spPr>
              <a:xfrm>
                <a:off x="4274950" y="2641493"/>
                <a:ext cx="142786" cy="142786"/>
              </a:xfrm>
              <a:prstGeom prst="ellipse">
                <a:avLst/>
              </a:prstGeom>
              <a:solidFill>
                <a:srgbClr val="AC005B"/>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sz="400" noProof="0" dirty="0"/>
              </a:p>
            </p:txBody>
          </p:sp>
          <p:sp>
            <p:nvSpPr>
              <p:cNvPr id="33" name="CasellaDiTesto 32">
                <a:extLst>
                  <a:ext uri="{FF2B5EF4-FFF2-40B4-BE49-F238E27FC236}">
                    <a16:creationId xmlns:a16="http://schemas.microsoft.com/office/drawing/2014/main" id="{F2AE7D50-6F6C-1EFA-3244-29115C62FE52}"/>
                  </a:ext>
                </a:extLst>
              </p:cNvPr>
              <p:cNvSpPr txBox="1"/>
              <p:nvPr/>
            </p:nvSpPr>
            <p:spPr>
              <a:xfrm>
                <a:off x="4218260" y="2618381"/>
                <a:ext cx="300956" cy="184666"/>
              </a:xfrm>
              <a:prstGeom prst="rect">
                <a:avLst/>
              </a:prstGeom>
              <a:noFill/>
            </p:spPr>
            <p:txBody>
              <a:bodyPr wrap="square" rtlCol="0">
                <a:spAutoFit/>
              </a:bodyPr>
              <a:lstStyle/>
              <a:p>
                <a:r>
                  <a:rPr lang="en-GB" sz="600" noProof="0" dirty="0">
                    <a:solidFill>
                      <a:schemeClr val="bg1"/>
                    </a:solidFill>
                  </a:rPr>
                  <a:t>64</a:t>
                </a:r>
              </a:p>
            </p:txBody>
          </p:sp>
        </p:grpSp>
        <p:grpSp>
          <p:nvGrpSpPr>
            <p:cNvPr id="34" name="Gruppo 33">
              <a:extLst>
                <a:ext uri="{FF2B5EF4-FFF2-40B4-BE49-F238E27FC236}">
                  <a16:creationId xmlns:a16="http://schemas.microsoft.com/office/drawing/2014/main" id="{E26014C4-9B65-346B-C9E7-3A592BC74082}"/>
                </a:ext>
              </a:extLst>
            </p:cNvPr>
            <p:cNvGrpSpPr/>
            <p:nvPr/>
          </p:nvGrpSpPr>
          <p:grpSpPr>
            <a:xfrm>
              <a:off x="7607412" y="2334192"/>
              <a:ext cx="300956" cy="184666"/>
              <a:chOff x="4218260" y="2618381"/>
              <a:chExt cx="300956" cy="184666"/>
            </a:xfrm>
          </p:grpSpPr>
          <p:sp>
            <p:nvSpPr>
              <p:cNvPr id="35" name="Ovale 34">
                <a:extLst>
                  <a:ext uri="{FF2B5EF4-FFF2-40B4-BE49-F238E27FC236}">
                    <a16:creationId xmlns:a16="http://schemas.microsoft.com/office/drawing/2014/main" id="{0D5D4432-6338-EAD1-FF41-D1A749A9BB67}"/>
                  </a:ext>
                </a:extLst>
              </p:cNvPr>
              <p:cNvSpPr/>
              <p:nvPr/>
            </p:nvSpPr>
            <p:spPr>
              <a:xfrm>
                <a:off x="4274950" y="2641493"/>
                <a:ext cx="142786" cy="142786"/>
              </a:xfrm>
              <a:prstGeom prst="ellipse">
                <a:avLst/>
              </a:prstGeom>
              <a:solidFill>
                <a:srgbClr val="AC005B"/>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sz="400" noProof="0" dirty="0"/>
              </a:p>
            </p:txBody>
          </p:sp>
          <p:sp>
            <p:nvSpPr>
              <p:cNvPr id="36" name="CasellaDiTesto 35">
                <a:extLst>
                  <a:ext uri="{FF2B5EF4-FFF2-40B4-BE49-F238E27FC236}">
                    <a16:creationId xmlns:a16="http://schemas.microsoft.com/office/drawing/2014/main" id="{88482567-7B1B-C474-EAF4-D2B9DB632FEB}"/>
                  </a:ext>
                </a:extLst>
              </p:cNvPr>
              <p:cNvSpPr txBox="1"/>
              <p:nvPr/>
            </p:nvSpPr>
            <p:spPr>
              <a:xfrm>
                <a:off x="4218260" y="2618381"/>
                <a:ext cx="300956" cy="184666"/>
              </a:xfrm>
              <a:prstGeom prst="rect">
                <a:avLst/>
              </a:prstGeom>
              <a:noFill/>
            </p:spPr>
            <p:txBody>
              <a:bodyPr wrap="square" rtlCol="0">
                <a:spAutoFit/>
              </a:bodyPr>
              <a:lstStyle/>
              <a:p>
                <a:r>
                  <a:rPr lang="en-GB" sz="600" noProof="0" dirty="0">
                    <a:solidFill>
                      <a:schemeClr val="bg1"/>
                    </a:solidFill>
                  </a:rPr>
                  <a:t>75</a:t>
                </a:r>
              </a:p>
            </p:txBody>
          </p:sp>
        </p:grpSp>
        <p:grpSp>
          <p:nvGrpSpPr>
            <p:cNvPr id="192" name="Gruppo 191">
              <a:extLst>
                <a:ext uri="{FF2B5EF4-FFF2-40B4-BE49-F238E27FC236}">
                  <a16:creationId xmlns:a16="http://schemas.microsoft.com/office/drawing/2014/main" id="{77111704-DB55-EC1B-A2D8-684D0CD335B7}"/>
                </a:ext>
              </a:extLst>
            </p:cNvPr>
            <p:cNvGrpSpPr/>
            <p:nvPr/>
          </p:nvGrpSpPr>
          <p:grpSpPr>
            <a:xfrm>
              <a:off x="7699177" y="2150922"/>
              <a:ext cx="300956" cy="184666"/>
              <a:chOff x="4218260" y="2618381"/>
              <a:chExt cx="300956" cy="184666"/>
            </a:xfrm>
          </p:grpSpPr>
          <p:sp>
            <p:nvSpPr>
              <p:cNvPr id="193" name="Ovale 192">
                <a:extLst>
                  <a:ext uri="{FF2B5EF4-FFF2-40B4-BE49-F238E27FC236}">
                    <a16:creationId xmlns:a16="http://schemas.microsoft.com/office/drawing/2014/main" id="{FD4A762A-8F74-8668-8B71-AF01680DA827}"/>
                  </a:ext>
                </a:extLst>
              </p:cNvPr>
              <p:cNvSpPr/>
              <p:nvPr/>
            </p:nvSpPr>
            <p:spPr>
              <a:xfrm>
                <a:off x="4274950" y="2641493"/>
                <a:ext cx="142786" cy="142786"/>
              </a:xfrm>
              <a:prstGeom prst="ellipse">
                <a:avLst/>
              </a:prstGeom>
              <a:solidFill>
                <a:srgbClr val="AC005B"/>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sz="400" noProof="0" dirty="0"/>
              </a:p>
            </p:txBody>
          </p:sp>
          <p:sp>
            <p:nvSpPr>
              <p:cNvPr id="194" name="CasellaDiTesto 193">
                <a:extLst>
                  <a:ext uri="{FF2B5EF4-FFF2-40B4-BE49-F238E27FC236}">
                    <a16:creationId xmlns:a16="http://schemas.microsoft.com/office/drawing/2014/main" id="{E6EE9996-2A38-17EB-3D92-22DE12E3CB46}"/>
                  </a:ext>
                </a:extLst>
              </p:cNvPr>
              <p:cNvSpPr txBox="1"/>
              <p:nvPr/>
            </p:nvSpPr>
            <p:spPr>
              <a:xfrm>
                <a:off x="4218260" y="2618381"/>
                <a:ext cx="300956" cy="184666"/>
              </a:xfrm>
              <a:prstGeom prst="rect">
                <a:avLst/>
              </a:prstGeom>
              <a:noFill/>
            </p:spPr>
            <p:txBody>
              <a:bodyPr wrap="square" rtlCol="0">
                <a:spAutoFit/>
              </a:bodyPr>
              <a:lstStyle/>
              <a:p>
                <a:r>
                  <a:rPr lang="en-GB" sz="600" noProof="0" dirty="0">
                    <a:solidFill>
                      <a:schemeClr val="bg1"/>
                    </a:solidFill>
                  </a:rPr>
                  <a:t>82</a:t>
                </a:r>
              </a:p>
            </p:txBody>
          </p:sp>
        </p:grpSp>
        <p:grpSp>
          <p:nvGrpSpPr>
            <p:cNvPr id="195" name="Gruppo 194">
              <a:extLst>
                <a:ext uri="{FF2B5EF4-FFF2-40B4-BE49-F238E27FC236}">
                  <a16:creationId xmlns:a16="http://schemas.microsoft.com/office/drawing/2014/main" id="{648CC812-4E37-D037-2A2B-BAA554403618}"/>
                </a:ext>
              </a:extLst>
            </p:cNvPr>
            <p:cNvGrpSpPr/>
            <p:nvPr/>
          </p:nvGrpSpPr>
          <p:grpSpPr>
            <a:xfrm>
              <a:off x="7748953" y="1962595"/>
              <a:ext cx="300956" cy="184666"/>
              <a:chOff x="4218260" y="2618381"/>
              <a:chExt cx="300956" cy="184666"/>
            </a:xfrm>
          </p:grpSpPr>
          <p:sp>
            <p:nvSpPr>
              <p:cNvPr id="196" name="Ovale 195">
                <a:extLst>
                  <a:ext uri="{FF2B5EF4-FFF2-40B4-BE49-F238E27FC236}">
                    <a16:creationId xmlns:a16="http://schemas.microsoft.com/office/drawing/2014/main" id="{1D93BDCA-2C47-C91B-2C38-A3A96D747286}"/>
                  </a:ext>
                </a:extLst>
              </p:cNvPr>
              <p:cNvSpPr/>
              <p:nvPr/>
            </p:nvSpPr>
            <p:spPr>
              <a:xfrm>
                <a:off x="4274950" y="2641493"/>
                <a:ext cx="142786" cy="142786"/>
              </a:xfrm>
              <a:prstGeom prst="ellipse">
                <a:avLst/>
              </a:prstGeom>
              <a:solidFill>
                <a:srgbClr val="AC005B"/>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sz="400" noProof="0" dirty="0"/>
              </a:p>
            </p:txBody>
          </p:sp>
          <p:sp>
            <p:nvSpPr>
              <p:cNvPr id="264" name="CasellaDiTesto 263">
                <a:extLst>
                  <a:ext uri="{FF2B5EF4-FFF2-40B4-BE49-F238E27FC236}">
                    <a16:creationId xmlns:a16="http://schemas.microsoft.com/office/drawing/2014/main" id="{676CDAC6-E53E-58CE-7ACB-EC7854C615D6}"/>
                  </a:ext>
                </a:extLst>
              </p:cNvPr>
              <p:cNvSpPr txBox="1"/>
              <p:nvPr/>
            </p:nvSpPr>
            <p:spPr>
              <a:xfrm>
                <a:off x="4218260" y="2618381"/>
                <a:ext cx="300956" cy="184666"/>
              </a:xfrm>
              <a:prstGeom prst="rect">
                <a:avLst/>
              </a:prstGeom>
              <a:noFill/>
            </p:spPr>
            <p:txBody>
              <a:bodyPr wrap="square" rtlCol="0">
                <a:spAutoFit/>
              </a:bodyPr>
              <a:lstStyle/>
              <a:p>
                <a:r>
                  <a:rPr lang="en-GB" sz="600" noProof="0" dirty="0">
                    <a:solidFill>
                      <a:schemeClr val="bg1"/>
                    </a:solidFill>
                  </a:rPr>
                  <a:t>83</a:t>
                </a:r>
              </a:p>
            </p:txBody>
          </p:sp>
        </p:grpSp>
        <p:grpSp>
          <p:nvGrpSpPr>
            <p:cNvPr id="265" name="Gruppo 264">
              <a:extLst>
                <a:ext uri="{FF2B5EF4-FFF2-40B4-BE49-F238E27FC236}">
                  <a16:creationId xmlns:a16="http://schemas.microsoft.com/office/drawing/2014/main" id="{6E823689-D6EC-AFA9-3766-BA3E7300785D}"/>
                </a:ext>
              </a:extLst>
            </p:cNvPr>
            <p:cNvGrpSpPr/>
            <p:nvPr/>
          </p:nvGrpSpPr>
          <p:grpSpPr>
            <a:xfrm>
              <a:off x="5750184" y="1187004"/>
              <a:ext cx="300956" cy="184666"/>
              <a:chOff x="4218260" y="2618381"/>
              <a:chExt cx="300956" cy="184666"/>
            </a:xfrm>
          </p:grpSpPr>
          <p:sp>
            <p:nvSpPr>
              <p:cNvPr id="266" name="Ovale 265">
                <a:extLst>
                  <a:ext uri="{FF2B5EF4-FFF2-40B4-BE49-F238E27FC236}">
                    <a16:creationId xmlns:a16="http://schemas.microsoft.com/office/drawing/2014/main" id="{4F7A16A7-1783-2F7D-4CF7-E35F289598EB}"/>
                  </a:ext>
                </a:extLst>
              </p:cNvPr>
              <p:cNvSpPr/>
              <p:nvPr/>
            </p:nvSpPr>
            <p:spPr>
              <a:xfrm>
                <a:off x="4274950" y="2641493"/>
                <a:ext cx="142786" cy="142786"/>
              </a:xfrm>
              <a:prstGeom prst="ellipse">
                <a:avLst/>
              </a:prstGeom>
              <a:solidFill>
                <a:srgbClr val="AC005B"/>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sz="400" noProof="0" dirty="0"/>
              </a:p>
            </p:txBody>
          </p:sp>
          <p:sp>
            <p:nvSpPr>
              <p:cNvPr id="267" name="CasellaDiTesto 266">
                <a:extLst>
                  <a:ext uri="{FF2B5EF4-FFF2-40B4-BE49-F238E27FC236}">
                    <a16:creationId xmlns:a16="http://schemas.microsoft.com/office/drawing/2014/main" id="{1AE60B75-93F7-8461-CB82-5C9CA17C9C3C}"/>
                  </a:ext>
                </a:extLst>
              </p:cNvPr>
              <p:cNvSpPr txBox="1"/>
              <p:nvPr/>
            </p:nvSpPr>
            <p:spPr>
              <a:xfrm>
                <a:off x="4218260" y="2618381"/>
                <a:ext cx="300956" cy="184666"/>
              </a:xfrm>
              <a:prstGeom prst="rect">
                <a:avLst/>
              </a:prstGeom>
              <a:noFill/>
            </p:spPr>
            <p:txBody>
              <a:bodyPr wrap="square" rtlCol="0">
                <a:spAutoFit/>
              </a:bodyPr>
              <a:lstStyle/>
              <a:p>
                <a:r>
                  <a:rPr lang="en-GB" sz="600" noProof="0" dirty="0">
                    <a:solidFill>
                      <a:schemeClr val="bg1"/>
                    </a:solidFill>
                  </a:rPr>
                  <a:t>49</a:t>
                </a:r>
              </a:p>
            </p:txBody>
          </p:sp>
        </p:grpSp>
        <p:grpSp>
          <p:nvGrpSpPr>
            <p:cNvPr id="269" name="Gruppo 268">
              <a:extLst>
                <a:ext uri="{FF2B5EF4-FFF2-40B4-BE49-F238E27FC236}">
                  <a16:creationId xmlns:a16="http://schemas.microsoft.com/office/drawing/2014/main" id="{B0B1BCC0-0ECD-FF8B-7B95-494E2A8A205C}"/>
                </a:ext>
              </a:extLst>
            </p:cNvPr>
            <p:cNvGrpSpPr/>
            <p:nvPr/>
          </p:nvGrpSpPr>
          <p:grpSpPr>
            <a:xfrm>
              <a:off x="7074483" y="1443985"/>
              <a:ext cx="300956" cy="184666"/>
              <a:chOff x="4218260" y="2618381"/>
              <a:chExt cx="300956" cy="184666"/>
            </a:xfrm>
          </p:grpSpPr>
          <p:sp>
            <p:nvSpPr>
              <p:cNvPr id="270" name="Ovale 269">
                <a:extLst>
                  <a:ext uri="{FF2B5EF4-FFF2-40B4-BE49-F238E27FC236}">
                    <a16:creationId xmlns:a16="http://schemas.microsoft.com/office/drawing/2014/main" id="{51ECC32F-DD58-1016-084C-F1B99B38F81F}"/>
                  </a:ext>
                </a:extLst>
              </p:cNvPr>
              <p:cNvSpPr/>
              <p:nvPr/>
            </p:nvSpPr>
            <p:spPr>
              <a:xfrm>
                <a:off x="4274950" y="2641493"/>
                <a:ext cx="142786" cy="142786"/>
              </a:xfrm>
              <a:prstGeom prst="ellipse">
                <a:avLst/>
              </a:prstGeom>
              <a:solidFill>
                <a:srgbClr val="AC005B"/>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sz="400" noProof="0" dirty="0"/>
              </a:p>
            </p:txBody>
          </p:sp>
          <p:sp>
            <p:nvSpPr>
              <p:cNvPr id="271" name="CasellaDiTesto 270">
                <a:extLst>
                  <a:ext uri="{FF2B5EF4-FFF2-40B4-BE49-F238E27FC236}">
                    <a16:creationId xmlns:a16="http://schemas.microsoft.com/office/drawing/2014/main" id="{70336CD3-7527-EBE3-D5BD-2E32EF378F56}"/>
                  </a:ext>
                </a:extLst>
              </p:cNvPr>
              <p:cNvSpPr txBox="1"/>
              <p:nvPr/>
            </p:nvSpPr>
            <p:spPr>
              <a:xfrm>
                <a:off x="4218260" y="2618381"/>
                <a:ext cx="300956" cy="184666"/>
              </a:xfrm>
              <a:prstGeom prst="rect">
                <a:avLst/>
              </a:prstGeom>
              <a:noFill/>
            </p:spPr>
            <p:txBody>
              <a:bodyPr wrap="square" rtlCol="0">
                <a:spAutoFit/>
              </a:bodyPr>
              <a:lstStyle/>
              <a:p>
                <a:r>
                  <a:rPr lang="en-GB" sz="600" noProof="0" dirty="0">
                    <a:solidFill>
                      <a:schemeClr val="bg1"/>
                    </a:solidFill>
                  </a:rPr>
                  <a:t>83</a:t>
                </a:r>
              </a:p>
            </p:txBody>
          </p:sp>
        </p:grpSp>
        <p:grpSp>
          <p:nvGrpSpPr>
            <p:cNvPr id="272" name="Gruppo 271">
              <a:extLst>
                <a:ext uri="{FF2B5EF4-FFF2-40B4-BE49-F238E27FC236}">
                  <a16:creationId xmlns:a16="http://schemas.microsoft.com/office/drawing/2014/main" id="{DBF38D89-31B1-C612-495C-2D2ECE534351}"/>
                </a:ext>
              </a:extLst>
            </p:cNvPr>
            <p:cNvGrpSpPr/>
            <p:nvPr/>
          </p:nvGrpSpPr>
          <p:grpSpPr>
            <a:xfrm>
              <a:off x="7791418" y="1254359"/>
              <a:ext cx="300956" cy="184666"/>
              <a:chOff x="4218260" y="2618381"/>
              <a:chExt cx="300956" cy="184666"/>
            </a:xfrm>
          </p:grpSpPr>
          <p:sp>
            <p:nvSpPr>
              <p:cNvPr id="273" name="Ovale 272">
                <a:extLst>
                  <a:ext uri="{FF2B5EF4-FFF2-40B4-BE49-F238E27FC236}">
                    <a16:creationId xmlns:a16="http://schemas.microsoft.com/office/drawing/2014/main" id="{1B034BEB-DFAD-8C9F-90E2-B50BB4570C18}"/>
                  </a:ext>
                </a:extLst>
              </p:cNvPr>
              <p:cNvSpPr/>
              <p:nvPr/>
            </p:nvSpPr>
            <p:spPr>
              <a:xfrm>
                <a:off x="4274950" y="2641493"/>
                <a:ext cx="142786" cy="142786"/>
              </a:xfrm>
              <a:prstGeom prst="ellipse">
                <a:avLst/>
              </a:prstGeom>
              <a:solidFill>
                <a:srgbClr val="AC005B"/>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sz="400" noProof="0" dirty="0"/>
              </a:p>
            </p:txBody>
          </p:sp>
          <p:sp>
            <p:nvSpPr>
              <p:cNvPr id="274" name="CasellaDiTesto 273">
                <a:extLst>
                  <a:ext uri="{FF2B5EF4-FFF2-40B4-BE49-F238E27FC236}">
                    <a16:creationId xmlns:a16="http://schemas.microsoft.com/office/drawing/2014/main" id="{B8E55FFC-39B8-D7B4-C7F0-D6E188CC83A6}"/>
                  </a:ext>
                </a:extLst>
              </p:cNvPr>
              <p:cNvSpPr txBox="1"/>
              <p:nvPr/>
            </p:nvSpPr>
            <p:spPr>
              <a:xfrm>
                <a:off x="4218260" y="2618381"/>
                <a:ext cx="300956" cy="184666"/>
              </a:xfrm>
              <a:prstGeom prst="rect">
                <a:avLst/>
              </a:prstGeom>
              <a:noFill/>
            </p:spPr>
            <p:txBody>
              <a:bodyPr wrap="square" rtlCol="0">
                <a:spAutoFit/>
              </a:bodyPr>
              <a:lstStyle/>
              <a:p>
                <a:r>
                  <a:rPr lang="en-GB" sz="600" noProof="0" dirty="0">
                    <a:solidFill>
                      <a:schemeClr val="bg1"/>
                    </a:solidFill>
                  </a:rPr>
                  <a:t>89</a:t>
                </a:r>
              </a:p>
            </p:txBody>
          </p:sp>
        </p:grpSp>
        <p:grpSp>
          <p:nvGrpSpPr>
            <p:cNvPr id="275" name="Gruppo 274">
              <a:extLst>
                <a:ext uri="{FF2B5EF4-FFF2-40B4-BE49-F238E27FC236}">
                  <a16:creationId xmlns:a16="http://schemas.microsoft.com/office/drawing/2014/main" id="{DF5401D4-997C-53B6-3AB3-207BE632EF18}"/>
                </a:ext>
              </a:extLst>
            </p:cNvPr>
            <p:cNvGrpSpPr/>
            <p:nvPr/>
          </p:nvGrpSpPr>
          <p:grpSpPr>
            <a:xfrm>
              <a:off x="7261965" y="3155504"/>
              <a:ext cx="300956" cy="184666"/>
              <a:chOff x="4218260" y="2618381"/>
              <a:chExt cx="300956" cy="184666"/>
            </a:xfrm>
          </p:grpSpPr>
          <p:sp>
            <p:nvSpPr>
              <p:cNvPr id="276" name="Ovale 275">
                <a:extLst>
                  <a:ext uri="{FF2B5EF4-FFF2-40B4-BE49-F238E27FC236}">
                    <a16:creationId xmlns:a16="http://schemas.microsoft.com/office/drawing/2014/main" id="{99A98289-E1BA-A10C-305C-766F40B52BDA}"/>
                  </a:ext>
                </a:extLst>
              </p:cNvPr>
              <p:cNvSpPr/>
              <p:nvPr/>
            </p:nvSpPr>
            <p:spPr>
              <a:xfrm>
                <a:off x="4274950" y="2641493"/>
                <a:ext cx="142786" cy="142786"/>
              </a:xfrm>
              <a:prstGeom prst="ellipse">
                <a:avLst/>
              </a:prstGeom>
              <a:solidFill>
                <a:srgbClr val="AC005B"/>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sz="400" noProof="0" dirty="0"/>
              </a:p>
            </p:txBody>
          </p:sp>
          <p:sp>
            <p:nvSpPr>
              <p:cNvPr id="277" name="CasellaDiTesto 276">
                <a:extLst>
                  <a:ext uri="{FF2B5EF4-FFF2-40B4-BE49-F238E27FC236}">
                    <a16:creationId xmlns:a16="http://schemas.microsoft.com/office/drawing/2014/main" id="{84C4F849-F1AE-D41F-CC22-1A41AF255A24}"/>
                  </a:ext>
                </a:extLst>
              </p:cNvPr>
              <p:cNvSpPr txBox="1"/>
              <p:nvPr/>
            </p:nvSpPr>
            <p:spPr>
              <a:xfrm>
                <a:off x="4218260" y="2618381"/>
                <a:ext cx="300956" cy="184666"/>
              </a:xfrm>
              <a:prstGeom prst="rect">
                <a:avLst/>
              </a:prstGeom>
              <a:noFill/>
            </p:spPr>
            <p:txBody>
              <a:bodyPr wrap="square" rtlCol="0">
                <a:spAutoFit/>
              </a:bodyPr>
              <a:lstStyle/>
              <a:p>
                <a:r>
                  <a:rPr lang="en-GB" sz="600" noProof="0" dirty="0">
                    <a:solidFill>
                      <a:schemeClr val="bg1"/>
                    </a:solidFill>
                  </a:rPr>
                  <a:t>72</a:t>
                </a:r>
              </a:p>
            </p:txBody>
          </p:sp>
        </p:grpSp>
        <p:grpSp>
          <p:nvGrpSpPr>
            <p:cNvPr id="278" name="Gruppo 277">
              <a:extLst>
                <a:ext uri="{FF2B5EF4-FFF2-40B4-BE49-F238E27FC236}">
                  <a16:creationId xmlns:a16="http://schemas.microsoft.com/office/drawing/2014/main" id="{AB49B7AB-32B4-5044-3564-638092DC1962}"/>
                </a:ext>
              </a:extLst>
            </p:cNvPr>
            <p:cNvGrpSpPr/>
            <p:nvPr/>
          </p:nvGrpSpPr>
          <p:grpSpPr>
            <a:xfrm>
              <a:off x="7023852" y="3288861"/>
              <a:ext cx="300956" cy="184666"/>
              <a:chOff x="4218260" y="2618381"/>
              <a:chExt cx="300956" cy="184666"/>
            </a:xfrm>
          </p:grpSpPr>
          <p:sp>
            <p:nvSpPr>
              <p:cNvPr id="279" name="Ovale 278">
                <a:extLst>
                  <a:ext uri="{FF2B5EF4-FFF2-40B4-BE49-F238E27FC236}">
                    <a16:creationId xmlns:a16="http://schemas.microsoft.com/office/drawing/2014/main" id="{0B0EFD06-60FB-6CDC-F08A-87F30716D670}"/>
                  </a:ext>
                </a:extLst>
              </p:cNvPr>
              <p:cNvSpPr/>
              <p:nvPr/>
            </p:nvSpPr>
            <p:spPr>
              <a:xfrm>
                <a:off x="4274950" y="2641493"/>
                <a:ext cx="142786" cy="142786"/>
              </a:xfrm>
              <a:prstGeom prst="ellipse">
                <a:avLst/>
              </a:prstGeom>
              <a:solidFill>
                <a:srgbClr val="AC005B"/>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sz="400" noProof="0" dirty="0"/>
              </a:p>
            </p:txBody>
          </p:sp>
          <p:sp>
            <p:nvSpPr>
              <p:cNvPr id="280" name="CasellaDiTesto 279">
                <a:extLst>
                  <a:ext uri="{FF2B5EF4-FFF2-40B4-BE49-F238E27FC236}">
                    <a16:creationId xmlns:a16="http://schemas.microsoft.com/office/drawing/2014/main" id="{7FF1B7E2-99FF-A9EA-C091-4775F48400BD}"/>
                  </a:ext>
                </a:extLst>
              </p:cNvPr>
              <p:cNvSpPr txBox="1"/>
              <p:nvPr/>
            </p:nvSpPr>
            <p:spPr>
              <a:xfrm>
                <a:off x="4218260" y="2618381"/>
                <a:ext cx="300956" cy="184666"/>
              </a:xfrm>
              <a:prstGeom prst="rect">
                <a:avLst/>
              </a:prstGeom>
              <a:noFill/>
            </p:spPr>
            <p:txBody>
              <a:bodyPr wrap="square" rtlCol="0">
                <a:spAutoFit/>
              </a:bodyPr>
              <a:lstStyle/>
              <a:p>
                <a:r>
                  <a:rPr lang="en-GB" sz="600" noProof="0" dirty="0">
                    <a:solidFill>
                      <a:schemeClr val="bg1"/>
                    </a:solidFill>
                  </a:rPr>
                  <a:t>64</a:t>
                </a:r>
              </a:p>
            </p:txBody>
          </p:sp>
        </p:grpSp>
        <p:grpSp>
          <p:nvGrpSpPr>
            <p:cNvPr id="281" name="Gruppo 280">
              <a:extLst>
                <a:ext uri="{FF2B5EF4-FFF2-40B4-BE49-F238E27FC236}">
                  <a16:creationId xmlns:a16="http://schemas.microsoft.com/office/drawing/2014/main" id="{AB669FAC-4688-A9B8-0035-D9391A1F4582}"/>
                </a:ext>
              </a:extLst>
            </p:cNvPr>
            <p:cNvGrpSpPr/>
            <p:nvPr/>
          </p:nvGrpSpPr>
          <p:grpSpPr>
            <a:xfrm>
              <a:off x="6641992" y="1489098"/>
              <a:ext cx="300956" cy="184666"/>
              <a:chOff x="4218260" y="2618381"/>
              <a:chExt cx="300956" cy="184666"/>
            </a:xfrm>
          </p:grpSpPr>
          <p:sp>
            <p:nvSpPr>
              <p:cNvPr id="282" name="Ovale 281">
                <a:extLst>
                  <a:ext uri="{FF2B5EF4-FFF2-40B4-BE49-F238E27FC236}">
                    <a16:creationId xmlns:a16="http://schemas.microsoft.com/office/drawing/2014/main" id="{D3F3BF6D-2287-2750-7286-86E2DD0FEA87}"/>
                  </a:ext>
                </a:extLst>
              </p:cNvPr>
              <p:cNvSpPr/>
              <p:nvPr/>
            </p:nvSpPr>
            <p:spPr>
              <a:xfrm>
                <a:off x="4274950" y="2641493"/>
                <a:ext cx="142786" cy="142786"/>
              </a:xfrm>
              <a:prstGeom prst="ellipse">
                <a:avLst/>
              </a:prstGeom>
              <a:solidFill>
                <a:srgbClr val="AC005B"/>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sz="400" noProof="0" dirty="0"/>
              </a:p>
            </p:txBody>
          </p:sp>
          <p:sp>
            <p:nvSpPr>
              <p:cNvPr id="283" name="CasellaDiTesto 282">
                <a:extLst>
                  <a:ext uri="{FF2B5EF4-FFF2-40B4-BE49-F238E27FC236}">
                    <a16:creationId xmlns:a16="http://schemas.microsoft.com/office/drawing/2014/main" id="{F988A726-4D80-6514-1FB7-BE5BA426D564}"/>
                  </a:ext>
                </a:extLst>
              </p:cNvPr>
              <p:cNvSpPr txBox="1"/>
              <p:nvPr/>
            </p:nvSpPr>
            <p:spPr>
              <a:xfrm>
                <a:off x="4218260" y="2618381"/>
                <a:ext cx="300956" cy="184666"/>
              </a:xfrm>
              <a:prstGeom prst="rect">
                <a:avLst/>
              </a:prstGeom>
              <a:noFill/>
            </p:spPr>
            <p:txBody>
              <a:bodyPr wrap="square" rtlCol="0">
                <a:spAutoFit/>
              </a:bodyPr>
              <a:lstStyle/>
              <a:p>
                <a:r>
                  <a:rPr lang="en-GB" sz="600" noProof="0" dirty="0">
                    <a:solidFill>
                      <a:schemeClr val="bg1"/>
                    </a:solidFill>
                  </a:rPr>
                  <a:t>87</a:t>
                </a:r>
              </a:p>
            </p:txBody>
          </p:sp>
        </p:grpSp>
        <p:grpSp>
          <p:nvGrpSpPr>
            <p:cNvPr id="284" name="Gruppo 283">
              <a:extLst>
                <a:ext uri="{FF2B5EF4-FFF2-40B4-BE49-F238E27FC236}">
                  <a16:creationId xmlns:a16="http://schemas.microsoft.com/office/drawing/2014/main" id="{47ABDD55-03A0-3AF8-94AC-C4CB37C3E037}"/>
                </a:ext>
              </a:extLst>
            </p:cNvPr>
            <p:cNvGrpSpPr/>
            <p:nvPr/>
          </p:nvGrpSpPr>
          <p:grpSpPr>
            <a:xfrm>
              <a:off x="6205852" y="2199805"/>
              <a:ext cx="2311308" cy="2207197"/>
              <a:chOff x="2731831" y="1547848"/>
              <a:chExt cx="2311308" cy="2207197"/>
            </a:xfrm>
          </p:grpSpPr>
          <p:sp>
            <p:nvSpPr>
              <p:cNvPr id="45" name="Ovale 44">
                <a:extLst>
                  <a:ext uri="{FF2B5EF4-FFF2-40B4-BE49-F238E27FC236}">
                    <a16:creationId xmlns:a16="http://schemas.microsoft.com/office/drawing/2014/main" id="{4977E8F0-398B-7629-DFF1-7B328235033B}"/>
                  </a:ext>
                </a:extLst>
              </p:cNvPr>
              <p:cNvSpPr/>
              <p:nvPr/>
            </p:nvSpPr>
            <p:spPr>
              <a:xfrm>
                <a:off x="2855923" y="2252520"/>
                <a:ext cx="142786" cy="142786"/>
              </a:xfrm>
              <a:prstGeom prst="ellipse">
                <a:avLst/>
              </a:prstGeom>
              <a:solidFill>
                <a:srgbClr val="AC005B"/>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sz="400" noProof="0" dirty="0"/>
              </a:p>
            </p:txBody>
          </p:sp>
          <p:sp>
            <p:nvSpPr>
              <p:cNvPr id="285" name="Ovale 284">
                <a:extLst>
                  <a:ext uri="{FF2B5EF4-FFF2-40B4-BE49-F238E27FC236}">
                    <a16:creationId xmlns:a16="http://schemas.microsoft.com/office/drawing/2014/main" id="{6842052E-0861-C128-D4B9-2563235160D5}"/>
                  </a:ext>
                </a:extLst>
              </p:cNvPr>
              <p:cNvSpPr/>
              <p:nvPr/>
            </p:nvSpPr>
            <p:spPr>
              <a:xfrm>
                <a:off x="4274950" y="2641493"/>
                <a:ext cx="142786" cy="142786"/>
              </a:xfrm>
              <a:prstGeom prst="ellipse">
                <a:avLst/>
              </a:prstGeom>
              <a:solidFill>
                <a:srgbClr val="AC005B"/>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sz="400" noProof="0" dirty="0"/>
              </a:p>
            </p:txBody>
          </p:sp>
          <p:sp>
            <p:nvSpPr>
              <p:cNvPr id="286" name="CasellaDiTesto 285">
                <a:extLst>
                  <a:ext uri="{FF2B5EF4-FFF2-40B4-BE49-F238E27FC236}">
                    <a16:creationId xmlns:a16="http://schemas.microsoft.com/office/drawing/2014/main" id="{EBF53258-8BDB-2719-B178-B490DA1DEF7B}"/>
                  </a:ext>
                </a:extLst>
              </p:cNvPr>
              <p:cNvSpPr txBox="1"/>
              <p:nvPr/>
            </p:nvSpPr>
            <p:spPr>
              <a:xfrm>
                <a:off x="4218260" y="2583890"/>
                <a:ext cx="300956" cy="152616"/>
              </a:xfrm>
              <a:prstGeom prst="rect">
                <a:avLst/>
              </a:prstGeom>
              <a:noFill/>
            </p:spPr>
            <p:txBody>
              <a:bodyPr wrap="square" rtlCol="0">
                <a:spAutoFit/>
              </a:bodyPr>
              <a:lstStyle/>
              <a:p>
                <a:r>
                  <a:rPr lang="en-GB" sz="600" noProof="0" dirty="0">
                    <a:solidFill>
                      <a:schemeClr val="bg1"/>
                    </a:solidFill>
                  </a:rPr>
                  <a:t>89</a:t>
                </a:r>
              </a:p>
            </p:txBody>
          </p:sp>
          <p:sp>
            <p:nvSpPr>
              <p:cNvPr id="46" name="Ovale 45">
                <a:extLst>
                  <a:ext uri="{FF2B5EF4-FFF2-40B4-BE49-F238E27FC236}">
                    <a16:creationId xmlns:a16="http://schemas.microsoft.com/office/drawing/2014/main" id="{4AD8D327-E915-884C-B20C-0F2DC1851FCF}"/>
                  </a:ext>
                </a:extLst>
              </p:cNvPr>
              <p:cNvSpPr/>
              <p:nvPr/>
            </p:nvSpPr>
            <p:spPr>
              <a:xfrm>
                <a:off x="4900353" y="3612259"/>
                <a:ext cx="142786" cy="142786"/>
              </a:xfrm>
              <a:prstGeom prst="ellipse">
                <a:avLst/>
              </a:prstGeom>
              <a:solidFill>
                <a:srgbClr val="AC005B"/>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sz="400" noProof="0" dirty="0"/>
              </a:p>
            </p:txBody>
          </p:sp>
          <p:sp>
            <p:nvSpPr>
              <p:cNvPr id="51" name="Ovale 50">
                <a:extLst>
                  <a:ext uri="{FF2B5EF4-FFF2-40B4-BE49-F238E27FC236}">
                    <a16:creationId xmlns:a16="http://schemas.microsoft.com/office/drawing/2014/main" id="{CB0945B9-EC96-4B1B-78A7-C94184C250D4}"/>
                  </a:ext>
                </a:extLst>
              </p:cNvPr>
              <p:cNvSpPr/>
              <p:nvPr/>
            </p:nvSpPr>
            <p:spPr>
              <a:xfrm>
                <a:off x="3128681" y="1547848"/>
                <a:ext cx="142786" cy="142786"/>
              </a:xfrm>
              <a:prstGeom prst="ellipse">
                <a:avLst/>
              </a:prstGeom>
              <a:solidFill>
                <a:srgbClr val="AC005B"/>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sz="400" noProof="0" dirty="0"/>
              </a:p>
            </p:txBody>
          </p:sp>
          <p:sp>
            <p:nvSpPr>
              <p:cNvPr id="348" name="Ovale 347">
                <a:extLst>
                  <a:ext uri="{FF2B5EF4-FFF2-40B4-BE49-F238E27FC236}">
                    <a16:creationId xmlns:a16="http://schemas.microsoft.com/office/drawing/2014/main" id="{2F4CCD78-D883-DC6C-2972-4425E098A91B}"/>
                  </a:ext>
                </a:extLst>
              </p:cNvPr>
              <p:cNvSpPr/>
              <p:nvPr/>
            </p:nvSpPr>
            <p:spPr>
              <a:xfrm>
                <a:off x="2731831" y="2173938"/>
                <a:ext cx="142786" cy="142786"/>
              </a:xfrm>
              <a:prstGeom prst="ellipse">
                <a:avLst/>
              </a:prstGeom>
              <a:solidFill>
                <a:srgbClr val="AC005B"/>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sz="400" noProof="0" dirty="0"/>
              </a:p>
            </p:txBody>
          </p:sp>
        </p:grpSp>
        <p:grpSp>
          <p:nvGrpSpPr>
            <p:cNvPr id="287" name="Gruppo 286">
              <a:extLst>
                <a:ext uri="{FF2B5EF4-FFF2-40B4-BE49-F238E27FC236}">
                  <a16:creationId xmlns:a16="http://schemas.microsoft.com/office/drawing/2014/main" id="{62BBF2F2-BBC4-3DBA-0958-D04777F553CC}"/>
                </a:ext>
              </a:extLst>
            </p:cNvPr>
            <p:cNvGrpSpPr/>
            <p:nvPr/>
          </p:nvGrpSpPr>
          <p:grpSpPr>
            <a:xfrm>
              <a:off x="7704187" y="3563231"/>
              <a:ext cx="300956" cy="184666"/>
              <a:chOff x="4218260" y="2618381"/>
              <a:chExt cx="300956" cy="184666"/>
            </a:xfrm>
          </p:grpSpPr>
          <p:sp>
            <p:nvSpPr>
              <p:cNvPr id="288" name="Ovale 287">
                <a:extLst>
                  <a:ext uri="{FF2B5EF4-FFF2-40B4-BE49-F238E27FC236}">
                    <a16:creationId xmlns:a16="http://schemas.microsoft.com/office/drawing/2014/main" id="{070DFC81-83B7-AADC-9AC2-4038E34C2378}"/>
                  </a:ext>
                </a:extLst>
              </p:cNvPr>
              <p:cNvSpPr/>
              <p:nvPr/>
            </p:nvSpPr>
            <p:spPr>
              <a:xfrm>
                <a:off x="4274950" y="2641493"/>
                <a:ext cx="142786" cy="142786"/>
              </a:xfrm>
              <a:prstGeom prst="ellipse">
                <a:avLst/>
              </a:prstGeom>
              <a:solidFill>
                <a:srgbClr val="AC005B"/>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sz="400" noProof="0" dirty="0"/>
              </a:p>
            </p:txBody>
          </p:sp>
          <p:sp>
            <p:nvSpPr>
              <p:cNvPr id="289" name="CasellaDiTesto 288">
                <a:extLst>
                  <a:ext uri="{FF2B5EF4-FFF2-40B4-BE49-F238E27FC236}">
                    <a16:creationId xmlns:a16="http://schemas.microsoft.com/office/drawing/2014/main" id="{539881C2-A735-CF3D-A1AE-563B7C88D410}"/>
                  </a:ext>
                </a:extLst>
              </p:cNvPr>
              <p:cNvSpPr txBox="1"/>
              <p:nvPr/>
            </p:nvSpPr>
            <p:spPr>
              <a:xfrm>
                <a:off x="4218260" y="2618381"/>
                <a:ext cx="300956" cy="184666"/>
              </a:xfrm>
              <a:prstGeom prst="rect">
                <a:avLst/>
              </a:prstGeom>
              <a:noFill/>
            </p:spPr>
            <p:txBody>
              <a:bodyPr wrap="square" rtlCol="0">
                <a:spAutoFit/>
              </a:bodyPr>
              <a:lstStyle/>
              <a:p>
                <a:r>
                  <a:rPr lang="en-GB" sz="600" noProof="0" dirty="0">
                    <a:solidFill>
                      <a:schemeClr val="bg1"/>
                    </a:solidFill>
                  </a:rPr>
                  <a:t>85</a:t>
                </a:r>
              </a:p>
            </p:txBody>
          </p:sp>
        </p:grpSp>
        <p:grpSp>
          <p:nvGrpSpPr>
            <p:cNvPr id="290" name="Gruppo 289">
              <a:extLst>
                <a:ext uri="{FF2B5EF4-FFF2-40B4-BE49-F238E27FC236}">
                  <a16:creationId xmlns:a16="http://schemas.microsoft.com/office/drawing/2014/main" id="{F844BA17-F63A-CABA-E1FA-00402DD354F9}"/>
                </a:ext>
              </a:extLst>
            </p:cNvPr>
            <p:cNvGrpSpPr/>
            <p:nvPr/>
          </p:nvGrpSpPr>
          <p:grpSpPr>
            <a:xfrm>
              <a:off x="6885059" y="3827244"/>
              <a:ext cx="865290" cy="535677"/>
              <a:chOff x="3653926" y="2627601"/>
              <a:chExt cx="865290" cy="535677"/>
            </a:xfrm>
          </p:grpSpPr>
          <p:sp>
            <p:nvSpPr>
              <p:cNvPr id="53" name="Ovale 52">
                <a:extLst>
                  <a:ext uri="{FF2B5EF4-FFF2-40B4-BE49-F238E27FC236}">
                    <a16:creationId xmlns:a16="http://schemas.microsoft.com/office/drawing/2014/main" id="{4A8FE41C-83D8-26A8-FDA5-01C265D181D1}"/>
                  </a:ext>
                </a:extLst>
              </p:cNvPr>
              <p:cNvSpPr/>
              <p:nvPr/>
            </p:nvSpPr>
            <p:spPr>
              <a:xfrm>
                <a:off x="3722007" y="3012342"/>
                <a:ext cx="142786" cy="142786"/>
              </a:xfrm>
              <a:prstGeom prst="ellipse">
                <a:avLst/>
              </a:prstGeom>
              <a:solidFill>
                <a:srgbClr val="AC005B"/>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sz="400" noProof="0" dirty="0"/>
              </a:p>
            </p:txBody>
          </p:sp>
          <p:sp>
            <p:nvSpPr>
              <p:cNvPr id="291" name="Ovale 290">
                <a:extLst>
                  <a:ext uri="{FF2B5EF4-FFF2-40B4-BE49-F238E27FC236}">
                    <a16:creationId xmlns:a16="http://schemas.microsoft.com/office/drawing/2014/main" id="{92B84762-4CF1-5205-AAC8-5B18BC53A7AB}"/>
                  </a:ext>
                </a:extLst>
              </p:cNvPr>
              <p:cNvSpPr/>
              <p:nvPr/>
            </p:nvSpPr>
            <p:spPr>
              <a:xfrm>
                <a:off x="4274950" y="2641493"/>
                <a:ext cx="142786" cy="142786"/>
              </a:xfrm>
              <a:prstGeom prst="ellipse">
                <a:avLst/>
              </a:prstGeom>
              <a:solidFill>
                <a:srgbClr val="AC005B"/>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sz="400" noProof="0" dirty="0"/>
              </a:p>
            </p:txBody>
          </p:sp>
          <p:sp>
            <p:nvSpPr>
              <p:cNvPr id="292" name="CasellaDiTesto 291">
                <a:extLst>
                  <a:ext uri="{FF2B5EF4-FFF2-40B4-BE49-F238E27FC236}">
                    <a16:creationId xmlns:a16="http://schemas.microsoft.com/office/drawing/2014/main" id="{C1D72FBE-A43A-B633-4ADE-50CBDF125851}"/>
                  </a:ext>
                </a:extLst>
              </p:cNvPr>
              <p:cNvSpPr txBox="1"/>
              <p:nvPr/>
            </p:nvSpPr>
            <p:spPr>
              <a:xfrm>
                <a:off x="4218260" y="2627601"/>
                <a:ext cx="300956" cy="184666"/>
              </a:xfrm>
              <a:prstGeom prst="rect">
                <a:avLst/>
              </a:prstGeom>
              <a:noFill/>
            </p:spPr>
            <p:txBody>
              <a:bodyPr wrap="square" rtlCol="0">
                <a:spAutoFit/>
              </a:bodyPr>
              <a:lstStyle/>
              <a:p>
                <a:r>
                  <a:rPr lang="en-GB" sz="600" noProof="0" dirty="0">
                    <a:solidFill>
                      <a:schemeClr val="bg1"/>
                    </a:solidFill>
                  </a:rPr>
                  <a:t>65</a:t>
                </a:r>
              </a:p>
            </p:txBody>
          </p:sp>
          <p:sp>
            <p:nvSpPr>
              <p:cNvPr id="52" name="CasellaDiTesto 51">
                <a:extLst>
                  <a:ext uri="{FF2B5EF4-FFF2-40B4-BE49-F238E27FC236}">
                    <a16:creationId xmlns:a16="http://schemas.microsoft.com/office/drawing/2014/main" id="{D372F76C-B54E-9D99-4F46-E6CF2D7CD2B1}"/>
                  </a:ext>
                </a:extLst>
              </p:cNvPr>
              <p:cNvSpPr txBox="1"/>
              <p:nvPr/>
            </p:nvSpPr>
            <p:spPr>
              <a:xfrm>
                <a:off x="3653926" y="2995400"/>
                <a:ext cx="273596" cy="167878"/>
              </a:xfrm>
              <a:prstGeom prst="rect">
                <a:avLst/>
              </a:prstGeom>
              <a:noFill/>
            </p:spPr>
            <p:txBody>
              <a:bodyPr wrap="square" rtlCol="0">
                <a:spAutoFit/>
              </a:bodyPr>
              <a:lstStyle/>
              <a:p>
                <a:r>
                  <a:rPr lang="en-GB" sz="600" noProof="0" dirty="0">
                    <a:solidFill>
                      <a:schemeClr val="bg1"/>
                    </a:solidFill>
                  </a:rPr>
                  <a:t>72</a:t>
                </a:r>
              </a:p>
            </p:txBody>
          </p:sp>
        </p:grpSp>
        <p:grpSp>
          <p:nvGrpSpPr>
            <p:cNvPr id="293" name="Gruppo 292">
              <a:extLst>
                <a:ext uri="{FF2B5EF4-FFF2-40B4-BE49-F238E27FC236}">
                  <a16:creationId xmlns:a16="http://schemas.microsoft.com/office/drawing/2014/main" id="{77C8EEC9-91E5-6C6B-B419-1B4F5321EB0F}"/>
                </a:ext>
              </a:extLst>
            </p:cNvPr>
            <p:cNvGrpSpPr/>
            <p:nvPr/>
          </p:nvGrpSpPr>
          <p:grpSpPr>
            <a:xfrm>
              <a:off x="6682630" y="3508461"/>
              <a:ext cx="300956" cy="184666"/>
              <a:chOff x="4218260" y="2618381"/>
              <a:chExt cx="300956" cy="184666"/>
            </a:xfrm>
          </p:grpSpPr>
          <p:sp>
            <p:nvSpPr>
              <p:cNvPr id="294" name="Ovale 293">
                <a:extLst>
                  <a:ext uri="{FF2B5EF4-FFF2-40B4-BE49-F238E27FC236}">
                    <a16:creationId xmlns:a16="http://schemas.microsoft.com/office/drawing/2014/main" id="{872FAAD7-8682-E06D-C941-0217AC3F6A94}"/>
                  </a:ext>
                </a:extLst>
              </p:cNvPr>
              <p:cNvSpPr/>
              <p:nvPr/>
            </p:nvSpPr>
            <p:spPr>
              <a:xfrm>
                <a:off x="4274950" y="2641493"/>
                <a:ext cx="142786" cy="142786"/>
              </a:xfrm>
              <a:prstGeom prst="ellipse">
                <a:avLst/>
              </a:prstGeom>
              <a:solidFill>
                <a:srgbClr val="AC005B"/>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sz="400" noProof="0" dirty="0"/>
              </a:p>
            </p:txBody>
          </p:sp>
          <p:sp>
            <p:nvSpPr>
              <p:cNvPr id="295" name="CasellaDiTesto 294">
                <a:extLst>
                  <a:ext uri="{FF2B5EF4-FFF2-40B4-BE49-F238E27FC236}">
                    <a16:creationId xmlns:a16="http://schemas.microsoft.com/office/drawing/2014/main" id="{E0412122-B7EE-2722-B6FA-C2B7B468BACB}"/>
                  </a:ext>
                </a:extLst>
              </p:cNvPr>
              <p:cNvSpPr txBox="1"/>
              <p:nvPr/>
            </p:nvSpPr>
            <p:spPr>
              <a:xfrm>
                <a:off x="4218260" y="2618381"/>
                <a:ext cx="300956" cy="184666"/>
              </a:xfrm>
              <a:prstGeom prst="rect">
                <a:avLst/>
              </a:prstGeom>
              <a:noFill/>
            </p:spPr>
            <p:txBody>
              <a:bodyPr wrap="square" rtlCol="0">
                <a:spAutoFit/>
              </a:bodyPr>
              <a:lstStyle/>
              <a:p>
                <a:r>
                  <a:rPr lang="en-GB" sz="600" noProof="0" dirty="0">
                    <a:solidFill>
                      <a:schemeClr val="bg1"/>
                    </a:solidFill>
                  </a:rPr>
                  <a:t>93</a:t>
                </a:r>
              </a:p>
            </p:txBody>
          </p:sp>
        </p:grpSp>
        <p:grpSp>
          <p:nvGrpSpPr>
            <p:cNvPr id="296" name="Gruppo 295">
              <a:extLst>
                <a:ext uri="{FF2B5EF4-FFF2-40B4-BE49-F238E27FC236}">
                  <a16:creationId xmlns:a16="http://schemas.microsoft.com/office/drawing/2014/main" id="{8036F468-5040-AF25-CCF0-6C35CC7071BA}"/>
                </a:ext>
              </a:extLst>
            </p:cNvPr>
            <p:cNvGrpSpPr/>
            <p:nvPr/>
          </p:nvGrpSpPr>
          <p:grpSpPr>
            <a:xfrm>
              <a:off x="5508674" y="3777542"/>
              <a:ext cx="300956" cy="184666"/>
              <a:chOff x="4218260" y="2618381"/>
              <a:chExt cx="300956" cy="184666"/>
            </a:xfrm>
          </p:grpSpPr>
          <p:sp>
            <p:nvSpPr>
              <p:cNvPr id="297" name="Ovale 296">
                <a:extLst>
                  <a:ext uri="{FF2B5EF4-FFF2-40B4-BE49-F238E27FC236}">
                    <a16:creationId xmlns:a16="http://schemas.microsoft.com/office/drawing/2014/main" id="{FEC00448-79B9-77AB-1BF4-7EF9A66973D0}"/>
                  </a:ext>
                </a:extLst>
              </p:cNvPr>
              <p:cNvSpPr/>
              <p:nvPr/>
            </p:nvSpPr>
            <p:spPr>
              <a:xfrm>
                <a:off x="4274950" y="2641493"/>
                <a:ext cx="142786" cy="142786"/>
              </a:xfrm>
              <a:prstGeom prst="ellipse">
                <a:avLst/>
              </a:prstGeom>
              <a:solidFill>
                <a:srgbClr val="AC005B"/>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sz="400" noProof="0" dirty="0"/>
              </a:p>
            </p:txBody>
          </p:sp>
          <p:sp>
            <p:nvSpPr>
              <p:cNvPr id="298" name="CasellaDiTesto 297">
                <a:extLst>
                  <a:ext uri="{FF2B5EF4-FFF2-40B4-BE49-F238E27FC236}">
                    <a16:creationId xmlns:a16="http://schemas.microsoft.com/office/drawing/2014/main" id="{6BC17196-C047-7F30-1A05-AE24F075C810}"/>
                  </a:ext>
                </a:extLst>
              </p:cNvPr>
              <p:cNvSpPr txBox="1"/>
              <p:nvPr/>
            </p:nvSpPr>
            <p:spPr>
              <a:xfrm>
                <a:off x="4218260" y="2618381"/>
                <a:ext cx="300956" cy="184666"/>
              </a:xfrm>
              <a:prstGeom prst="rect">
                <a:avLst/>
              </a:prstGeom>
              <a:noFill/>
            </p:spPr>
            <p:txBody>
              <a:bodyPr wrap="square" rtlCol="0">
                <a:spAutoFit/>
              </a:bodyPr>
              <a:lstStyle/>
              <a:p>
                <a:r>
                  <a:rPr lang="en-GB" sz="600" noProof="0" dirty="0">
                    <a:solidFill>
                      <a:schemeClr val="bg1"/>
                    </a:solidFill>
                  </a:rPr>
                  <a:t>95</a:t>
                </a:r>
              </a:p>
            </p:txBody>
          </p:sp>
        </p:grpSp>
        <p:grpSp>
          <p:nvGrpSpPr>
            <p:cNvPr id="299" name="Gruppo 298">
              <a:extLst>
                <a:ext uri="{FF2B5EF4-FFF2-40B4-BE49-F238E27FC236}">
                  <a16:creationId xmlns:a16="http://schemas.microsoft.com/office/drawing/2014/main" id="{931E8422-D08A-08E1-E9AC-E935AB76D4BD}"/>
                </a:ext>
              </a:extLst>
            </p:cNvPr>
            <p:cNvGrpSpPr/>
            <p:nvPr/>
          </p:nvGrpSpPr>
          <p:grpSpPr>
            <a:xfrm>
              <a:off x="5968255" y="3189373"/>
              <a:ext cx="300956" cy="184666"/>
              <a:chOff x="4218260" y="2618381"/>
              <a:chExt cx="300956" cy="184666"/>
            </a:xfrm>
          </p:grpSpPr>
          <p:sp>
            <p:nvSpPr>
              <p:cNvPr id="300" name="Ovale 299">
                <a:extLst>
                  <a:ext uri="{FF2B5EF4-FFF2-40B4-BE49-F238E27FC236}">
                    <a16:creationId xmlns:a16="http://schemas.microsoft.com/office/drawing/2014/main" id="{305856F5-2A2A-9754-570F-36EB1E1B5374}"/>
                  </a:ext>
                </a:extLst>
              </p:cNvPr>
              <p:cNvSpPr/>
              <p:nvPr/>
            </p:nvSpPr>
            <p:spPr>
              <a:xfrm>
                <a:off x="4274950" y="2641493"/>
                <a:ext cx="142786" cy="142786"/>
              </a:xfrm>
              <a:prstGeom prst="ellipse">
                <a:avLst/>
              </a:prstGeom>
              <a:solidFill>
                <a:srgbClr val="AC005B"/>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sz="400" noProof="0" dirty="0"/>
              </a:p>
            </p:txBody>
          </p:sp>
          <p:sp>
            <p:nvSpPr>
              <p:cNvPr id="301" name="CasellaDiTesto 300">
                <a:extLst>
                  <a:ext uri="{FF2B5EF4-FFF2-40B4-BE49-F238E27FC236}">
                    <a16:creationId xmlns:a16="http://schemas.microsoft.com/office/drawing/2014/main" id="{DD03D858-1966-7DBE-88C5-710B403D6E03}"/>
                  </a:ext>
                </a:extLst>
              </p:cNvPr>
              <p:cNvSpPr txBox="1"/>
              <p:nvPr/>
            </p:nvSpPr>
            <p:spPr>
              <a:xfrm>
                <a:off x="4218260" y="2618381"/>
                <a:ext cx="300956" cy="184666"/>
              </a:xfrm>
              <a:prstGeom prst="rect">
                <a:avLst/>
              </a:prstGeom>
              <a:noFill/>
            </p:spPr>
            <p:txBody>
              <a:bodyPr wrap="square" rtlCol="0">
                <a:spAutoFit/>
              </a:bodyPr>
              <a:lstStyle/>
              <a:p>
                <a:r>
                  <a:rPr lang="en-GB" sz="600" noProof="0" dirty="0">
                    <a:solidFill>
                      <a:schemeClr val="bg1"/>
                    </a:solidFill>
                  </a:rPr>
                  <a:t>57</a:t>
                </a:r>
              </a:p>
            </p:txBody>
          </p:sp>
        </p:grpSp>
        <p:grpSp>
          <p:nvGrpSpPr>
            <p:cNvPr id="312" name="Gruppo 311">
              <a:extLst>
                <a:ext uri="{FF2B5EF4-FFF2-40B4-BE49-F238E27FC236}">
                  <a16:creationId xmlns:a16="http://schemas.microsoft.com/office/drawing/2014/main" id="{AB8EA3D4-95D5-3EFE-7188-73CF6EC43260}"/>
                </a:ext>
              </a:extLst>
            </p:cNvPr>
            <p:cNvGrpSpPr/>
            <p:nvPr/>
          </p:nvGrpSpPr>
          <p:grpSpPr>
            <a:xfrm>
              <a:off x="5157663" y="3874166"/>
              <a:ext cx="300956" cy="184666"/>
              <a:chOff x="4218260" y="2618381"/>
              <a:chExt cx="300956" cy="184666"/>
            </a:xfrm>
          </p:grpSpPr>
          <p:sp>
            <p:nvSpPr>
              <p:cNvPr id="313" name="Ovale 312">
                <a:extLst>
                  <a:ext uri="{FF2B5EF4-FFF2-40B4-BE49-F238E27FC236}">
                    <a16:creationId xmlns:a16="http://schemas.microsoft.com/office/drawing/2014/main" id="{533E0725-860B-3D9F-EDF1-0FC4666D6348}"/>
                  </a:ext>
                </a:extLst>
              </p:cNvPr>
              <p:cNvSpPr/>
              <p:nvPr/>
            </p:nvSpPr>
            <p:spPr>
              <a:xfrm>
                <a:off x="4274950" y="2641493"/>
                <a:ext cx="142786" cy="142786"/>
              </a:xfrm>
              <a:prstGeom prst="ellipse">
                <a:avLst/>
              </a:prstGeom>
              <a:solidFill>
                <a:srgbClr val="AC005B"/>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sz="400" noProof="0" dirty="0"/>
              </a:p>
            </p:txBody>
          </p:sp>
          <p:sp>
            <p:nvSpPr>
              <p:cNvPr id="314" name="CasellaDiTesto 313">
                <a:extLst>
                  <a:ext uri="{FF2B5EF4-FFF2-40B4-BE49-F238E27FC236}">
                    <a16:creationId xmlns:a16="http://schemas.microsoft.com/office/drawing/2014/main" id="{4C7D9770-506A-0DA9-AB45-632719BA637C}"/>
                  </a:ext>
                </a:extLst>
              </p:cNvPr>
              <p:cNvSpPr txBox="1"/>
              <p:nvPr/>
            </p:nvSpPr>
            <p:spPr>
              <a:xfrm>
                <a:off x="4218260" y="2618381"/>
                <a:ext cx="300956" cy="184666"/>
              </a:xfrm>
              <a:prstGeom prst="rect">
                <a:avLst/>
              </a:prstGeom>
              <a:noFill/>
            </p:spPr>
            <p:txBody>
              <a:bodyPr wrap="square" rtlCol="0">
                <a:spAutoFit/>
              </a:bodyPr>
              <a:lstStyle/>
              <a:p>
                <a:r>
                  <a:rPr lang="en-GB" sz="600" noProof="0" dirty="0">
                    <a:solidFill>
                      <a:schemeClr val="bg1"/>
                    </a:solidFill>
                  </a:rPr>
                  <a:t>84</a:t>
                </a:r>
              </a:p>
            </p:txBody>
          </p:sp>
        </p:grpSp>
        <p:grpSp>
          <p:nvGrpSpPr>
            <p:cNvPr id="316" name="Gruppo 315">
              <a:extLst>
                <a:ext uri="{FF2B5EF4-FFF2-40B4-BE49-F238E27FC236}">
                  <a16:creationId xmlns:a16="http://schemas.microsoft.com/office/drawing/2014/main" id="{0E046976-D94F-449F-18B2-0EE96CABE0BF}"/>
                </a:ext>
              </a:extLst>
            </p:cNvPr>
            <p:cNvGrpSpPr/>
            <p:nvPr/>
          </p:nvGrpSpPr>
          <p:grpSpPr>
            <a:xfrm>
              <a:off x="5321887" y="759011"/>
              <a:ext cx="1034443" cy="1034434"/>
              <a:chOff x="3368221" y="1635646"/>
              <a:chExt cx="1034443" cy="1034434"/>
            </a:xfrm>
          </p:grpSpPr>
          <p:sp>
            <p:nvSpPr>
              <p:cNvPr id="318" name="object 33">
                <a:extLst>
                  <a:ext uri="{FF2B5EF4-FFF2-40B4-BE49-F238E27FC236}">
                    <a16:creationId xmlns:a16="http://schemas.microsoft.com/office/drawing/2014/main" id="{CA8A4A75-A3F3-1ECA-A944-341F680E6D18}"/>
                  </a:ext>
                </a:extLst>
              </p:cNvPr>
              <p:cNvSpPr/>
              <p:nvPr/>
            </p:nvSpPr>
            <p:spPr>
              <a:xfrm>
                <a:off x="3914349" y="2172100"/>
                <a:ext cx="488315" cy="497205"/>
              </a:xfrm>
              <a:custGeom>
                <a:avLst/>
                <a:gdLst/>
                <a:ahLst/>
                <a:cxnLst/>
                <a:rect l="l" t="t" r="r" b="b"/>
                <a:pathLst>
                  <a:path w="488314" h="497205">
                    <a:moveTo>
                      <a:pt x="0" y="496989"/>
                    </a:moveTo>
                    <a:lnTo>
                      <a:pt x="49159" y="491919"/>
                    </a:lnTo>
                    <a:lnTo>
                      <a:pt x="96847" y="482366"/>
                    </a:lnTo>
                    <a:lnTo>
                      <a:pt x="142845" y="468547"/>
                    </a:lnTo>
                    <a:lnTo>
                      <a:pt x="186934" y="450681"/>
                    </a:lnTo>
                    <a:lnTo>
                      <a:pt x="228898" y="428986"/>
                    </a:lnTo>
                    <a:lnTo>
                      <a:pt x="268517" y="403679"/>
                    </a:lnTo>
                    <a:lnTo>
                      <a:pt x="305573" y="374980"/>
                    </a:lnTo>
                    <a:lnTo>
                      <a:pt x="339848" y="343106"/>
                    </a:lnTo>
                    <a:lnTo>
                      <a:pt x="371125" y="308275"/>
                    </a:lnTo>
                    <a:lnTo>
                      <a:pt x="399185" y="270706"/>
                    </a:lnTo>
                    <a:lnTo>
                      <a:pt x="423809" y="230617"/>
                    </a:lnTo>
                    <a:lnTo>
                      <a:pt x="444780" y="188225"/>
                    </a:lnTo>
                    <a:lnTo>
                      <a:pt x="461880" y="143749"/>
                    </a:lnTo>
                    <a:lnTo>
                      <a:pt x="474890" y="97408"/>
                    </a:lnTo>
                    <a:lnTo>
                      <a:pt x="483592" y="49418"/>
                    </a:lnTo>
                    <a:lnTo>
                      <a:pt x="487768" y="0"/>
                    </a:lnTo>
                  </a:path>
                </a:pathLst>
              </a:custGeom>
              <a:ln w="4762">
                <a:solidFill>
                  <a:srgbClr val="666666"/>
                </a:solidFill>
                <a:prstDash val="dash"/>
              </a:ln>
            </p:spPr>
            <p:txBody>
              <a:bodyPr wrap="square" lIns="0" tIns="0" rIns="0" bIns="0" rtlCol="0"/>
              <a:lstStyle/>
              <a:p>
                <a:endParaRPr lang="en-GB" noProof="0" dirty="0"/>
              </a:p>
            </p:txBody>
          </p:sp>
          <p:sp>
            <p:nvSpPr>
              <p:cNvPr id="319" name="object 34">
                <a:extLst>
                  <a:ext uri="{FF2B5EF4-FFF2-40B4-BE49-F238E27FC236}">
                    <a16:creationId xmlns:a16="http://schemas.microsoft.com/office/drawing/2014/main" id="{3B79EAA8-7B10-2B82-C23A-C3277FF754B9}"/>
                  </a:ext>
                </a:extLst>
              </p:cNvPr>
              <p:cNvSpPr/>
              <p:nvPr/>
            </p:nvSpPr>
            <p:spPr>
              <a:xfrm>
                <a:off x="3904683" y="1636003"/>
                <a:ext cx="497205" cy="488315"/>
              </a:xfrm>
              <a:custGeom>
                <a:avLst/>
                <a:gdLst/>
                <a:ahLst/>
                <a:cxnLst/>
                <a:rect l="l" t="t" r="r" b="b"/>
                <a:pathLst>
                  <a:path w="497204" h="488315">
                    <a:moveTo>
                      <a:pt x="496989" y="487756"/>
                    </a:moveTo>
                    <a:lnTo>
                      <a:pt x="491919" y="438596"/>
                    </a:lnTo>
                    <a:lnTo>
                      <a:pt x="482366" y="390908"/>
                    </a:lnTo>
                    <a:lnTo>
                      <a:pt x="468548" y="344911"/>
                    </a:lnTo>
                    <a:lnTo>
                      <a:pt x="450683" y="300821"/>
                    </a:lnTo>
                    <a:lnTo>
                      <a:pt x="428988" y="258858"/>
                    </a:lnTo>
                    <a:lnTo>
                      <a:pt x="403683" y="219239"/>
                    </a:lnTo>
                    <a:lnTo>
                      <a:pt x="374984" y="182183"/>
                    </a:lnTo>
                    <a:lnTo>
                      <a:pt x="343111" y="147908"/>
                    </a:lnTo>
                    <a:lnTo>
                      <a:pt x="308280" y="116633"/>
                    </a:lnTo>
                    <a:lnTo>
                      <a:pt x="270712" y="88574"/>
                    </a:lnTo>
                    <a:lnTo>
                      <a:pt x="230622" y="63950"/>
                    </a:lnTo>
                    <a:lnTo>
                      <a:pt x="188230" y="42980"/>
                    </a:lnTo>
                    <a:lnTo>
                      <a:pt x="143754" y="25882"/>
                    </a:lnTo>
                    <a:lnTo>
                      <a:pt x="97411" y="12874"/>
                    </a:lnTo>
                    <a:lnTo>
                      <a:pt x="49421" y="4174"/>
                    </a:lnTo>
                    <a:lnTo>
                      <a:pt x="0" y="0"/>
                    </a:lnTo>
                  </a:path>
                </a:pathLst>
              </a:custGeom>
              <a:ln w="4762">
                <a:solidFill>
                  <a:srgbClr val="666666"/>
                </a:solidFill>
                <a:prstDash val="dash"/>
              </a:ln>
            </p:spPr>
            <p:txBody>
              <a:bodyPr wrap="square" lIns="0" tIns="0" rIns="0" bIns="0" rtlCol="0"/>
              <a:lstStyle/>
              <a:p>
                <a:endParaRPr lang="en-GB" noProof="0" dirty="0"/>
              </a:p>
            </p:txBody>
          </p:sp>
          <p:sp>
            <p:nvSpPr>
              <p:cNvPr id="320" name="object 35">
                <a:extLst>
                  <a:ext uri="{FF2B5EF4-FFF2-40B4-BE49-F238E27FC236}">
                    <a16:creationId xmlns:a16="http://schemas.microsoft.com/office/drawing/2014/main" id="{AC984299-1FBA-1B81-93B4-01EE0572C387}"/>
                  </a:ext>
                </a:extLst>
              </p:cNvPr>
              <p:cNvSpPr/>
              <p:nvPr/>
            </p:nvSpPr>
            <p:spPr>
              <a:xfrm>
                <a:off x="3368580" y="1636433"/>
                <a:ext cx="488315" cy="497205"/>
              </a:xfrm>
              <a:custGeom>
                <a:avLst/>
                <a:gdLst/>
                <a:ahLst/>
                <a:cxnLst/>
                <a:rect l="l" t="t" r="r" b="b"/>
                <a:pathLst>
                  <a:path w="488314" h="497205">
                    <a:moveTo>
                      <a:pt x="487768" y="0"/>
                    </a:moveTo>
                    <a:lnTo>
                      <a:pt x="438609" y="5069"/>
                    </a:lnTo>
                    <a:lnTo>
                      <a:pt x="390921" y="14622"/>
                    </a:lnTo>
                    <a:lnTo>
                      <a:pt x="344923" y="28441"/>
                    </a:lnTo>
                    <a:lnTo>
                      <a:pt x="300834" y="46307"/>
                    </a:lnTo>
                    <a:lnTo>
                      <a:pt x="258870" y="68003"/>
                    </a:lnTo>
                    <a:lnTo>
                      <a:pt x="219251" y="93309"/>
                    </a:lnTo>
                    <a:lnTo>
                      <a:pt x="182195" y="122008"/>
                    </a:lnTo>
                    <a:lnTo>
                      <a:pt x="147920" y="153882"/>
                    </a:lnTo>
                    <a:lnTo>
                      <a:pt x="116643" y="188713"/>
                    </a:lnTo>
                    <a:lnTo>
                      <a:pt x="88583" y="226282"/>
                    </a:lnTo>
                    <a:lnTo>
                      <a:pt x="63959" y="266371"/>
                    </a:lnTo>
                    <a:lnTo>
                      <a:pt x="42988" y="308763"/>
                    </a:lnTo>
                    <a:lnTo>
                      <a:pt x="25888" y="353239"/>
                    </a:lnTo>
                    <a:lnTo>
                      <a:pt x="12878" y="399580"/>
                    </a:lnTo>
                    <a:lnTo>
                      <a:pt x="4176" y="447570"/>
                    </a:lnTo>
                    <a:lnTo>
                      <a:pt x="0" y="496989"/>
                    </a:lnTo>
                  </a:path>
                </a:pathLst>
              </a:custGeom>
              <a:ln w="4762">
                <a:solidFill>
                  <a:srgbClr val="666666"/>
                </a:solidFill>
                <a:prstDash val="dash"/>
              </a:ln>
            </p:spPr>
            <p:txBody>
              <a:bodyPr wrap="square" lIns="0" tIns="0" rIns="0" bIns="0" rtlCol="0"/>
              <a:lstStyle/>
              <a:p>
                <a:endParaRPr lang="en-GB" noProof="0" dirty="0"/>
              </a:p>
            </p:txBody>
          </p:sp>
          <p:sp>
            <p:nvSpPr>
              <p:cNvPr id="321" name="object 36">
                <a:extLst>
                  <a:ext uri="{FF2B5EF4-FFF2-40B4-BE49-F238E27FC236}">
                    <a16:creationId xmlns:a16="http://schemas.microsoft.com/office/drawing/2014/main" id="{46CB8E06-D6BA-1A32-809A-5E6CEC9619A9}"/>
                  </a:ext>
                </a:extLst>
              </p:cNvPr>
              <p:cNvSpPr/>
              <p:nvPr/>
            </p:nvSpPr>
            <p:spPr>
              <a:xfrm>
                <a:off x="3369027" y="2181765"/>
                <a:ext cx="497205" cy="488315"/>
              </a:xfrm>
              <a:custGeom>
                <a:avLst/>
                <a:gdLst/>
                <a:ahLst/>
                <a:cxnLst/>
                <a:rect l="l" t="t" r="r" b="b"/>
                <a:pathLst>
                  <a:path w="497204" h="488314">
                    <a:moveTo>
                      <a:pt x="0" y="0"/>
                    </a:moveTo>
                    <a:lnTo>
                      <a:pt x="5069" y="49159"/>
                    </a:lnTo>
                    <a:lnTo>
                      <a:pt x="14622" y="96847"/>
                    </a:lnTo>
                    <a:lnTo>
                      <a:pt x="28440" y="142845"/>
                    </a:lnTo>
                    <a:lnTo>
                      <a:pt x="46305" y="186934"/>
                    </a:lnTo>
                    <a:lnTo>
                      <a:pt x="68000" y="228897"/>
                    </a:lnTo>
                    <a:lnTo>
                      <a:pt x="93306" y="268516"/>
                    </a:lnTo>
                    <a:lnTo>
                      <a:pt x="122004" y="305572"/>
                    </a:lnTo>
                    <a:lnTo>
                      <a:pt x="153877" y="339847"/>
                    </a:lnTo>
                    <a:lnTo>
                      <a:pt x="188708" y="371123"/>
                    </a:lnTo>
                    <a:lnTo>
                      <a:pt x="226276" y="399181"/>
                    </a:lnTo>
                    <a:lnTo>
                      <a:pt x="266366" y="423805"/>
                    </a:lnTo>
                    <a:lnTo>
                      <a:pt x="308758" y="444775"/>
                    </a:lnTo>
                    <a:lnTo>
                      <a:pt x="353234" y="461873"/>
                    </a:lnTo>
                    <a:lnTo>
                      <a:pt x="399577" y="474881"/>
                    </a:lnTo>
                    <a:lnTo>
                      <a:pt x="447568" y="483582"/>
                    </a:lnTo>
                    <a:lnTo>
                      <a:pt x="496989" y="487756"/>
                    </a:lnTo>
                  </a:path>
                </a:pathLst>
              </a:custGeom>
              <a:ln w="4762">
                <a:solidFill>
                  <a:srgbClr val="666666"/>
                </a:solidFill>
                <a:prstDash val="dash"/>
              </a:ln>
            </p:spPr>
            <p:txBody>
              <a:bodyPr wrap="square" lIns="0" tIns="0" rIns="0" bIns="0" rtlCol="0"/>
              <a:lstStyle/>
              <a:p>
                <a:endParaRPr lang="en-GB" noProof="0" dirty="0"/>
              </a:p>
            </p:txBody>
          </p:sp>
          <p:sp>
            <p:nvSpPr>
              <p:cNvPr id="322" name="object 37">
                <a:extLst>
                  <a:ext uri="{FF2B5EF4-FFF2-40B4-BE49-F238E27FC236}">
                    <a16:creationId xmlns:a16="http://schemas.microsoft.com/office/drawing/2014/main" id="{6C8C6B12-D728-51A6-CCB2-7EBF8817573A}"/>
                  </a:ext>
                </a:extLst>
              </p:cNvPr>
              <p:cNvSpPr/>
              <p:nvPr/>
            </p:nvSpPr>
            <p:spPr>
              <a:xfrm>
                <a:off x="3368221" y="1635646"/>
                <a:ext cx="1034415" cy="1034415"/>
              </a:xfrm>
              <a:custGeom>
                <a:avLst/>
                <a:gdLst/>
                <a:ahLst/>
                <a:cxnLst/>
                <a:rect l="l" t="t" r="r" b="b"/>
                <a:pathLst>
                  <a:path w="1034414" h="1034414">
                    <a:moveTo>
                      <a:pt x="1034161" y="526783"/>
                    </a:moveTo>
                    <a:lnTo>
                      <a:pt x="1034224" y="523570"/>
                    </a:lnTo>
                    <a:lnTo>
                      <a:pt x="1034249" y="520344"/>
                    </a:lnTo>
                    <a:lnTo>
                      <a:pt x="1034249" y="517105"/>
                    </a:lnTo>
                    <a:lnTo>
                      <a:pt x="1034249" y="513880"/>
                    </a:lnTo>
                    <a:lnTo>
                      <a:pt x="1034224" y="510654"/>
                    </a:lnTo>
                    <a:lnTo>
                      <a:pt x="1034161" y="507453"/>
                    </a:lnTo>
                  </a:path>
                  <a:path w="1034414" h="1034414">
                    <a:moveTo>
                      <a:pt x="526796" y="76"/>
                    </a:moveTo>
                    <a:lnTo>
                      <a:pt x="523582" y="12"/>
                    </a:lnTo>
                    <a:lnTo>
                      <a:pt x="520357" y="0"/>
                    </a:lnTo>
                    <a:lnTo>
                      <a:pt x="517131" y="0"/>
                    </a:lnTo>
                    <a:lnTo>
                      <a:pt x="513892" y="0"/>
                    </a:lnTo>
                    <a:lnTo>
                      <a:pt x="510679" y="12"/>
                    </a:lnTo>
                    <a:lnTo>
                      <a:pt x="507453" y="76"/>
                    </a:lnTo>
                  </a:path>
                  <a:path w="1034414" h="1034414">
                    <a:moveTo>
                      <a:pt x="88" y="507453"/>
                    </a:moveTo>
                    <a:lnTo>
                      <a:pt x="38" y="510654"/>
                    </a:lnTo>
                    <a:lnTo>
                      <a:pt x="0" y="513880"/>
                    </a:lnTo>
                    <a:lnTo>
                      <a:pt x="0" y="517105"/>
                    </a:lnTo>
                    <a:lnTo>
                      <a:pt x="0" y="520344"/>
                    </a:lnTo>
                    <a:lnTo>
                      <a:pt x="38" y="523570"/>
                    </a:lnTo>
                    <a:lnTo>
                      <a:pt x="88" y="526783"/>
                    </a:lnTo>
                  </a:path>
                  <a:path w="1034414" h="1034414">
                    <a:moveTo>
                      <a:pt x="507453" y="1034148"/>
                    </a:moveTo>
                    <a:lnTo>
                      <a:pt x="510679" y="1034211"/>
                    </a:lnTo>
                    <a:lnTo>
                      <a:pt x="513892" y="1034237"/>
                    </a:lnTo>
                    <a:lnTo>
                      <a:pt x="517131" y="1034237"/>
                    </a:lnTo>
                    <a:lnTo>
                      <a:pt x="520357" y="1034237"/>
                    </a:lnTo>
                    <a:lnTo>
                      <a:pt x="523582" y="1034211"/>
                    </a:lnTo>
                    <a:lnTo>
                      <a:pt x="526796" y="1034148"/>
                    </a:lnTo>
                  </a:path>
                </a:pathLst>
              </a:custGeom>
              <a:ln w="4762">
                <a:solidFill>
                  <a:srgbClr val="666666"/>
                </a:solidFill>
              </a:ln>
            </p:spPr>
            <p:txBody>
              <a:bodyPr wrap="square" lIns="0" tIns="0" rIns="0" bIns="0" rtlCol="0"/>
              <a:lstStyle/>
              <a:p>
                <a:endParaRPr lang="en-GB" noProof="0" dirty="0"/>
              </a:p>
            </p:txBody>
          </p:sp>
        </p:grpSp>
        <p:grpSp>
          <p:nvGrpSpPr>
            <p:cNvPr id="328" name="Gruppo 327">
              <a:extLst>
                <a:ext uri="{FF2B5EF4-FFF2-40B4-BE49-F238E27FC236}">
                  <a16:creationId xmlns:a16="http://schemas.microsoft.com/office/drawing/2014/main" id="{7B1D6083-3738-4B73-A482-1888EE12F2A6}"/>
                </a:ext>
              </a:extLst>
            </p:cNvPr>
            <p:cNvGrpSpPr/>
            <p:nvPr/>
          </p:nvGrpSpPr>
          <p:grpSpPr>
            <a:xfrm rot="2866646">
              <a:off x="5676773" y="4079825"/>
              <a:ext cx="391994" cy="45719"/>
              <a:chOff x="4294370" y="4119468"/>
              <a:chExt cx="805815" cy="109220"/>
            </a:xfrm>
          </p:grpSpPr>
          <p:sp>
            <p:nvSpPr>
              <p:cNvPr id="12" name="object 23">
                <a:extLst>
                  <a:ext uri="{FF2B5EF4-FFF2-40B4-BE49-F238E27FC236}">
                    <a16:creationId xmlns:a16="http://schemas.microsoft.com/office/drawing/2014/main" id="{86618A17-08CD-7C74-E810-89D836D567D1}"/>
                  </a:ext>
                </a:extLst>
              </p:cNvPr>
              <p:cNvSpPr/>
              <p:nvPr/>
            </p:nvSpPr>
            <p:spPr>
              <a:xfrm>
                <a:off x="4294370" y="4227934"/>
                <a:ext cx="393700" cy="0"/>
              </a:xfrm>
              <a:custGeom>
                <a:avLst/>
                <a:gdLst/>
                <a:ahLst/>
                <a:cxnLst/>
                <a:rect l="l" t="t" r="r" b="b"/>
                <a:pathLst>
                  <a:path w="393700">
                    <a:moveTo>
                      <a:pt x="0" y="0"/>
                    </a:moveTo>
                    <a:lnTo>
                      <a:pt x="393369" y="0"/>
                    </a:lnTo>
                  </a:path>
                </a:pathLst>
              </a:custGeom>
              <a:ln w="4635">
                <a:solidFill>
                  <a:srgbClr val="666666"/>
                </a:solidFill>
                <a:prstDash val="dash"/>
              </a:ln>
            </p:spPr>
            <p:txBody>
              <a:bodyPr wrap="square" lIns="0" tIns="0" rIns="0" bIns="0" rtlCol="0"/>
              <a:lstStyle/>
              <a:p>
                <a:endParaRPr lang="en-GB" noProof="0" dirty="0"/>
              </a:p>
            </p:txBody>
          </p:sp>
          <p:sp>
            <p:nvSpPr>
              <p:cNvPr id="13" name="object 24">
                <a:extLst>
                  <a:ext uri="{FF2B5EF4-FFF2-40B4-BE49-F238E27FC236}">
                    <a16:creationId xmlns:a16="http://schemas.microsoft.com/office/drawing/2014/main" id="{EF1F44C0-A2C0-8591-497A-698123F6C285}"/>
                  </a:ext>
                </a:extLst>
              </p:cNvPr>
              <p:cNvSpPr/>
              <p:nvPr/>
            </p:nvSpPr>
            <p:spPr>
              <a:xfrm>
                <a:off x="4688070" y="4119468"/>
                <a:ext cx="412115" cy="109220"/>
              </a:xfrm>
              <a:custGeom>
                <a:avLst/>
                <a:gdLst/>
                <a:ahLst/>
                <a:cxnLst/>
                <a:rect l="l" t="t" r="r" b="b"/>
                <a:pathLst>
                  <a:path w="412114" h="109220">
                    <a:moveTo>
                      <a:pt x="0" y="109093"/>
                    </a:moveTo>
                    <a:lnTo>
                      <a:pt x="412102" y="0"/>
                    </a:lnTo>
                  </a:path>
                </a:pathLst>
              </a:custGeom>
              <a:ln w="4635">
                <a:solidFill>
                  <a:srgbClr val="666666"/>
                </a:solidFill>
                <a:prstDash val="dash"/>
              </a:ln>
            </p:spPr>
            <p:txBody>
              <a:bodyPr wrap="square" lIns="0" tIns="0" rIns="0" bIns="0" rtlCol="0"/>
              <a:lstStyle/>
              <a:p>
                <a:endParaRPr lang="en-GB" noProof="0" dirty="0"/>
              </a:p>
            </p:txBody>
          </p:sp>
        </p:grpSp>
      </p:grpSp>
      <p:sp>
        <p:nvSpPr>
          <p:cNvPr id="21" name="CasellaDiTesto 20">
            <a:extLst>
              <a:ext uri="{FF2B5EF4-FFF2-40B4-BE49-F238E27FC236}">
                <a16:creationId xmlns:a16="http://schemas.microsoft.com/office/drawing/2014/main" id="{BE6B69E3-0277-0A36-2C0D-B409248C6F37}"/>
              </a:ext>
            </a:extLst>
          </p:cNvPr>
          <p:cNvSpPr txBox="1"/>
          <p:nvPr/>
        </p:nvSpPr>
        <p:spPr>
          <a:xfrm>
            <a:off x="6543631" y="2188955"/>
            <a:ext cx="273596" cy="94763"/>
          </a:xfrm>
          <a:prstGeom prst="rect">
            <a:avLst/>
          </a:prstGeom>
          <a:noFill/>
        </p:spPr>
        <p:txBody>
          <a:bodyPr wrap="square" rtlCol="0">
            <a:spAutoFit/>
          </a:bodyPr>
          <a:lstStyle/>
          <a:p>
            <a:r>
              <a:rPr lang="en-GB" sz="600" noProof="0" dirty="0">
                <a:solidFill>
                  <a:schemeClr val="bg1"/>
                </a:solidFill>
              </a:rPr>
              <a:t>85</a:t>
            </a:r>
          </a:p>
        </p:txBody>
      </p:sp>
      <p:sp>
        <p:nvSpPr>
          <p:cNvPr id="37" name="CasellaDiTesto 36">
            <a:extLst>
              <a:ext uri="{FF2B5EF4-FFF2-40B4-BE49-F238E27FC236}">
                <a16:creationId xmlns:a16="http://schemas.microsoft.com/office/drawing/2014/main" id="{A8DC3565-83DF-C8E2-1D8D-54506C433F02}"/>
              </a:ext>
            </a:extLst>
          </p:cNvPr>
          <p:cNvSpPr txBox="1"/>
          <p:nvPr/>
        </p:nvSpPr>
        <p:spPr>
          <a:xfrm>
            <a:off x="8314934" y="4257275"/>
            <a:ext cx="300956" cy="184666"/>
          </a:xfrm>
          <a:prstGeom prst="rect">
            <a:avLst/>
          </a:prstGeom>
          <a:noFill/>
        </p:spPr>
        <p:txBody>
          <a:bodyPr wrap="square" rtlCol="0">
            <a:spAutoFit/>
          </a:bodyPr>
          <a:lstStyle/>
          <a:p>
            <a:r>
              <a:rPr lang="en-GB" sz="600" noProof="0" dirty="0">
                <a:solidFill>
                  <a:schemeClr val="bg1"/>
                </a:solidFill>
              </a:rPr>
              <a:t>24</a:t>
            </a:r>
          </a:p>
        </p:txBody>
      </p:sp>
      <p:sp>
        <p:nvSpPr>
          <p:cNvPr id="38" name="Ovale 37">
            <a:extLst>
              <a:ext uri="{FF2B5EF4-FFF2-40B4-BE49-F238E27FC236}">
                <a16:creationId xmlns:a16="http://schemas.microsoft.com/office/drawing/2014/main" id="{69C72269-44F1-1513-553E-CE8B1B873725}"/>
              </a:ext>
            </a:extLst>
          </p:cNvPr>
          <p:cNvSpPr/>
          <p:nvPr/>
        </p:nvSpPr>
        <p:spPr>
          <a:xfrm>
            <a:off x="7316643" y="3020915"/>
            <a:ext cx="142786" cy="142786"/>
          </a:xfrm>
          <a:prstGeom prst="ellipse">
            <a:avLst/>
          </a:prstGeom>
          <a:solidFill>
            <a:srgbClr val="AC005B"/>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sz="400" noProof="0" dirty="0"/>
          </a:p>
        </p:txBody>
      </p:sp>
      <p:sp>
        <p:nvSpPr>
          <p:cNvPr id="39" name="CasellaDiTesto 38">
            <a:extLst>
              <a:ext uri="{FF2B5EF4-FFF2-40B4-BE49-F238E27FC236}">
                <a16:creationId xmlns:a16="http://schemas.microsoft.com/office/drawing/2014/main" id="{0B6359AE-EF81-EE68-82CB-DF2F585F1302}"/>
              </a:ext>
            </a:extLst>
          </p:cNvPr>
          <p:cNvSpPr txBox="1"/>
          <p:nvPr/>
        </p:nvSpPr>
        <p:spPr>
          <a:xfrm>
            <a:off x="8268221" y="4403308"/>
            <a:ext cx="327207" cy="184666"/>
          </a:xfrm>
          <a:prstGeom prst="rect">
            <a:avLst/>
          </a:prstGeom>
          <a:noFill/>
        </p:spPr>
        <p:txBody>
          <a:bodyPr wrap="square" rtlCol="0">
            <a:spAutoFit/>
          </a:bodyPr>
          <a:lstStyle/>
          <a:p>
            <a:r>
              <a:rPr lang="en-GB" sz="600" noProof="0" dirty="0">
                <a:solidFill>
                  <a:schemeClr val="bg1"/>
                </a:solidFill>
              </a:rPr>
              <a:t>51</a:t>
            </a:r>
          </a:p>
        </p:txBody>
      </p:sp>
      <p:sp>
        <p:nvSpPr>
          <p:cNvPr id="40" name="Ovale 39">
            <a:extLst>
              <a:ext uri="{FF2B5EF4-FFF2-40B4-BE49-F238E27FC236}">
                <a16:creationId xmlns:a16="http://schemas.microsoft.com/office/drawing/2014/main" id="{B53F5FA5-53F2-B674-123B-463728975580}"/>
              </a:ext>
            </a:extLst>
          </p:cNvPr>
          <p:cNvSpPr/>
          <p:nvPr/>
        </p:nvSpPr>
        <p:spPr>
          <a:xfrm>
            <a:off x="6461834" y="3207556"/>
            <a:ext cx="142786" cy="142786"/>
          </a:xfrm>
          <a:prstGeom prst="ellipse">
            <a:avLst/>
          </a:prstGeom>
          <a:solidFill>
            <a:srgbClr val="AC005B"/>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sz="400" noProof="0" dirty="0"/>
          </a:p>
        </p:txBody>
      </p:sp>
      <p:sp>
        <p:nvSpPr>
          <p:cNvPr id="17" name="CasellaDiTesto 16">
            <a:extLst>
              <a:ext uri="{FF2B5EF4-FFF2-40B4-BE49-F238E27FC236}">
                <a16:creationId xmlns:a16="http://schemas.microsoft.com/office/drawing/2014/main" id="{8F19EBC1-2691-47CC-0D88-44C7ABBB4BD3}"/>
              </a:ext>
            </a:extLst>
          </p:cNvPr>
          <p:cNvSpPr txBox="1"/>
          <p:nvPr/>
        </p:nvSpPr>
        <p:spPr>
          <a:xfrm>
            <a:off x="6393153" y="3187362"/>
            <a:ext cx="300956" cy="184666"/>
          </a:xfrm>
          <a:prstGeom prst="rect">
            <a:avLst/>
          </a:prstGeom>
          <a:noFill/>
        </p:spPr>
        <p:txBody>
          <a:bodyPr wrap="square" rtlCol="0">
            <a:spAutoFit/>
          </a:bodyPr>
          <a:lstStyle/>
          <a:p>
            <a:r>
              <a:rPr lang="en-GB" sz="600" noProof="0" dirty="0">
                <a:solidFill>
                  <a:schemeClr val="bg1"/>
                </a:solidFill>
              </a:rPr>
              <a:t>45</a:t>
            </a:r>
          </a:p>
        </p:txBody>
      </p:sp>
      <p:sp>
        <p:nvSpPr>
          <p:cNvPr id="41" name="CasellaDiTesto 40">
            <a:extLst>
              <a:ext uri="{FF2B5EF4-FFF2-40B4-BE49-F238E27FC236}">
                <a16:creationId xmlns:a16="http://schemas.microsoft.com/office/drawing/2014/main" id="{2A4B3959-CDFA-7639-FE75-D03A8CC8AAF0}"/>
              </a:ext>
            </a:extLst>
          </p:cNvPr>
          <p:cNvSpPr txBox="1"/>
          <p:nvPr/>
        </p:nvSpPr>
        <p:spPr>
          <a:xfrm>
            <a:off x="7241672" y="2990666"/>
            <a:ext cx="435513" cy="184666"/>
          </a:xfrm>
          <a:prstGeom prst="rect">
            <a:avLst/>
          </a:prstGeom>
          <a:noFill/>
        </p:spPr>
        <p:txBody>
          <a:bodyPr wrap="square" rtlCol="0">
            <a:spAutoFit/>
          </a:bodyPr>
          <a:lstStyle/>
          <a:p>
            <a:r>
              <a:rPr lang="en-GB" sz="600" noProof="0" dirty="0">
                <a:solidFill>
                  <a:schemeClr val="bg1"/>
                </a:solidFill>
              </a:rPr>
              <a:t>75</a:t>
            </a:r>
          </a:p>
        </p:txBody>
      </p:sp>
      <p:sp>
        <p:nvSpPr>
          <p:cNvPr id="47" name="CasellaDiTesto 46">
            <a:extLst>
              <a:ext uri="{FF2B5EF4-FFF2-40B4-BE49-F238E27FC236}">
                <a16:creationId xmlns:a16="http://schemas.microsoft.com/office/drawing/2014/main" id="{BAE72664-4886-5CC0-CBF4-DFC2EC98CD62}"/>
              </a:ext>
            </a:extLst>
          </p:cNvPr>
          <p:cNvSpPr txBox="1"/>
          <p:nvPr/>
        </p:nvSpPr>
        <p:spPr>
          <a:xfrm>
            <a:off x="6261696" y="2884588"/>
            <a:ext cx="273596" cy="184666"/>
          </a:xfrm>
          <a:prstGeom prst="rect">
            <a:avLst/>
          </a:prstGeom>
          <a:noFill/>
        </p:spPr>
        <p:txBody>
          <a:bodyPr wrap="square" rtlCol="0">
            <a:spAutoFit/>
          </a:bodyPr>
          <a:lstStyle/>
          <a:p>
            <a:r>
              <a:rPr lang="en-GB" sz="600" noProof="0" dirty="0">
                <a:solidFill>
                  <a:schemeClr val="bg1"/>
                </a:solidFill>
              </a:rPr>
              <a:t>46</a:t>
            </a:r>
          </a:p>
        </p:txBody>
      </p:sp>
      <p:sp>
        <p:nvSpPr>
          <p:cNvPr id="346" name="CasellaDiTesto 345">
            <a:extLst>
              <a:ext uri="{FF2B5EF4-FFF2-40B4-BE49-F238E27FC236}">
                <a16:creationId xmlns:a16="http://schemas.microsoft.com/office/drawing/2014/main" id="{4EE3BEB9-5E15-C204-A56E-0342D60255EF}"/>
              </a:ext>
            </a:extLst>
          </p:cNvPr>
          <p:cNvSpPr txBox="1"/>
          <p:nvPr/>
        </p:nvSpPr>
        <p:spPr>
          <a:xfrm>
            <a:off x="6140447" y="2806000"/>
            <a:ext cx="273596" cy="184666"/>
          </a:xfrm>
          <a:prstGeom prst="rect">
            <a:avLst/>
          </a:prstGeom>
          <a:noFill/>
        </p:spPr>
        <p:txBody>
          <a:bodyPr wrap="square" rtlCol="0">
            <a:spAutoFit/>
          </a:bodyPr>
          <a:lstStyle/>
          <a:p>
            <a:r>
              <a:rPr lang="en-GB" sz="600" noProof="0" dirty="0">
                <a:solidFill>
                  <a:schemeClr val="bg1"/>
                </a:solidFill>
              </a:rPr>
              <a:t>66</a:t>
            </a:r>
          </a:p>
        </p:txBody>
      </p:sp>
      <p:grpSp>
        <p:nvGrpSpPr>
          <p:cNvPr id="350" name="Gruppo 349">
            <a:extLst>
              <a:ext uri="{FF2B5EF4-FFF2-40B4-BE49-F238E27FC236}">
                <a16:creationId xmlns:a16="http://schemas.microsoft.com/office/drawing/2014/main" id="{03EBBD63-8787-AE34-1C13-5F3C095C076E}"/>
              </a:ext>
            </a:extLst>
          </p:cNvPr>
          <p:cNvGrpSpPr/>
          <p:nvPr/>
        </p:nvGrpSpPr>
        <p:grpSpPr>
          <a:xfrm>
            <a:off x="3635896" y="1707654"/>
            <a:ext cx="902550" cy="373783"/>
            <a:chOff x="7139870" y="1566822"/>
            <a:chExt cx="902550" cy="373783"/>
          </a:xfrm>
        </p:grpSpPr>
        <p:sp>
          <p:nvSpPr>
            <p:cNvPr id="351" name="object 86">
              <a:extLst>
                <a:ext uri="{FF2B5EF4-FFF2-40B4-BE49-F238E27FC236}">
                  <a16:creationId xmlns:a16="http://schemas.microsoft.com/office/drawing/2014/main" id="{1E9C9D6C-F6EB-A5E4-7B46-7A17D90CADF4}"/>
                </a:ext>
              </a:extLst>
            </p:cNvPr>
            <p:cNvSpPr/>
            <p:nvPr/>
          </p:nvSpPr>
          <p:spPr>
            <a:xfrm>
              <a:off x="7147255" y="1566822"/>
              <a:ext cx="236854" cy="237847"/>
            </a:xfrm>
            <a:custGeom>
              <a:avLst/>
              <a:gdLst/>
              <a:ahLst/>
              <a:cxnLst/>
              <a:rect l="l" t="t" r="r" b="b"/>
              <a:pathLst>
                <a:path w="236854" h="407669">
                  <a:moveTo>
                    <a:pt x="236651" y="0"/>
                  </a:moveTo>
                  <a:lnTo>
                    <a:pt x="0" y="0"/>
                  </a:lnTo>
                  <a:lnTo>
                    <a:pt x="0" y="407377"/>
                  </a:lnTo>
                  <a:lnTo>
                    <a:pt x="236651" y="407377"/>
                  </a:lnTo>
                  <a:lnTo>
                    <a:pt x="236651" y="0"/>
                  </a:lnTo>
                  <a:close/>
                </a:path>
              </a:pathLst>
            </a:custGeom>
            <a:solidFill>
              <a:srgbClr val="F6A400"/>
            </a:solidFill>
          </p:spPr>
          <p:txBody>
            <a:bodyPr wrap="square" lIns="0" tIns="0" rIns="0" bIns="0" rtlCol="0"/>
            <a:lstStyle/>
            <a:p>
              <a:endParaRPr lang="en-GB" noProof="0" dirty="0"/>
            </a:p>
          </p:txBody>
        </p:sp>
        <p:sp>
          <p:nvSpPr>
            <p:cNvPr id="352" name="object 87">
              <a:extLst>
                <a:ext uri="{FF2B5EF4-FFF2-40B4-BE49-F238E27FC236}">
                  <a16:creationId xmlns:a16="http://schemas.microsoft.com/office/drawing/2014/main" id="{0946518B-FFAC-FDB6-874C-E4B4039A185E}"/>
                </a:ext>
              </a:extLst>
            </p:cNvPr>
            <p:cNvSpPr/>
            <p:nvPr/>
          </p:nvSpPr>
          <p:spPr>
            <a:xfrm>
              <a:off x="7472718" y="1566822"/>
              <a:ext cx="236854" cy="237847"/>
            </a:xfrm>
            <a:custGeom>
              <a:avLst/>
              <a:gdLst/>
              <a:ahLst/>
              <a:cxnLst/>
              <a:rect l="l" t="t" r="r" b="b"/>
              <a:pathLst>
                <a:path w="236854" h="407669">
                  <a:moveTo>
                    <a:pt x="236639" y="0"/>
                  </a:moveTo>
                  <a:lnTo>
                    <a:pt x="0" y="0"/>
                  </a:lnTo>
                  <a:lnTo>
                    <a:pt x="0" y="407377"/>
                  </a:lnTo>
                  <a:lnTo>
                    <a:pt x="236639" y="407377"/>
                  </a:lnTo>
                  <a:lnTo>
                    <a:pt x="236639" y="0"/>
                  </a:lnTo>
                  <a:close/>
                </a:path>
              </a:pathLst>
            </a:custGeom>
            <a:solidFill>
              <a:srgbClr val="00696C"/>
            </a:solidFill>
          </p:spPr>
          <p:txBody>
            <a:bodyPr wrap="square" lIns="0" tIns="0" rIns="0" bIns="0" rtlCol="0"/>
            <a:lstStyle/>
            <a:p>
              <a:endParaRPr lang="en-GB" noProof="0" dirty="0"/>
            </a:p>
          </p:txBody>
        </p:sp>
        <p:sp>
          <p:nvSpPr>
            <p:cNvPr id="353" name="object 88">
              <a:extLst>
                <a:ext uri="{FF2B5EF4-FFF2-40B4-BE49-F238E27FC236}">
                  <a16:creationId xmlns:a16="http://schemas.microsoft.com/office/drawing/2014/main" id="{18B7DE2D-87F5-F2B1-A452-693B128FD246}"/>
                </a:ext>
              </a:extLst>
            </p:cNvPr>
            <p:cNvSpPr txBox="1"/>
            <p:nvPr/>
          </p:nvSpPr>
          <p:spPr>
            <a:xfrm>
              <a:off x="7139870" y="1804670"/>
              <a:ext cx="244239" cy="135935"/>
            </a:xfrm>
            <a:prstGeom prst="rect">
              <a:avLst/>
            </a:prstGeom>
          </p:spPr>
          <p:txBody>
            <a:bodyPr vert="horz" wrap="square" lIns="0" tIns="12700" rIns="0" bIns="0" rtlCol="0">
              <a:spAutoFit/>
            </a:bodyPr>
            <a:lstStyle/>
            <a:p>
              <a:pPr marL="12700">
                <a:lnSpc>
                  <a:spcPct val="100000"/>
                </a:lnSpc>
                <a:spcBef>
                  <a:spcPts val="100"/>
                </a:spcBef>
              </a:pPr>
              <a:r>
                <a:rPr lang="en-GB" sz="800" noProof="0" dirty="0">
                  <a:solidFill>
                    <a:srgbClr val="333333"/>
                  </a:solidFill>
                  <a:latin typeface="Arial"/>
                  <a:cs typeface="Arial"/>
                </a:rPr>
                <a:t>2014</a:t>
              </a:r>
              <a:endParaRPr lang="en-GB" sz="800" noProof="0" dirty="0">
                <a:latin typeface="Arial"/>
                <a:cs typeface="Arial"/>
              </a:endParaRPr>
            </a:p>
          </p:txBody>
        </p:sp>
        <p:sp>
          <p:nvSpPr>
            <p:cNvPr id="354" name="object 89">
              <a:extLst>
                <a:ext uri="{FF2B5EF4-FFF2-40B4-BE49-F238E27FC236}">
                  <a16:creationId xmlns:a16="http://schemas.microsoft.com/office/drawing/2014/main" id="{DB0EF799-E700-8848-7375-5867A2F8F719}"/>
                </a:ext>
              </a:extLst>
            </p:cNvPr>
            <p:cNvSpPr/>
            <p:nvPr/>
          </p:nvSpPr>
          <p:spPr>
            <a:xfrm>
              <a:off x="7798181" y="1566822"/>
              <a:ext cx="236854" cy="237847"/>
            </a:xfrm>
            <a:custGeom>
              <a:avLst/>
              <a:gdLst/>
              <a:ahLst/>
              <a:cxnLst/>
              <a:rect l="l" t="t" r="r" b="b"/>
              <a:pathLst>
                <a:path w="236854" h="407669">
                  <a:moveTo>
                    <a:pt x="236639" y="0"/>
                  </a:moveTo>
                  <a:lnTo>
                    <a:pt x="0" y="0"/>
                  </a:lnTo>
                  <a:lnTo>
                    <a:pt x="0" y="407377"/>
                  </a:lnTo>
                  <a:lnTo>
                    <a:pt x="236639" y="407377"/>
                  </a:lnTo>
                  <a:lnTo>
                    <a:pt x="236639" y="0"/>
                  </a:lnTo>
                  <a:close/>
                </a:path>
              </a:pathLst>
            </a:custGeom>
            <a:pattFill prst="pct90">
              <a:fgClr>
                <a:srgbClr val="C7E2E3"/>
              </a:fgClr>
              <a:bgClr>
                <a:srgbClr val="00696C"/>
              </a:bgClr>
            </a:pattFill>
          </p:spPr>
          <p:txBody>
            <a:bodyPr wrap="square" lIns="0" tIns="0" rIns="0" bIns="0" rtlCol="0"/>
            <a:lstStyle/>
            <a:p>
              <a:endParaRPr lang="en-GB" noProof="0" dirty="0"/>
            </a:p>
          </p:txBody>
        </p:sp>
        <p:sp>
          <p:nvSpPr>
            <p:cNvPr id="355" name="object 88">
              <a:extLst>
                <a:ext uri="{FF2B5EF4-FFF2-40B4-BE49-F238E27FC236}">
                  <a16:creationId xmlns:a16="http://schemas.microsoft.com/office/drawing/2014/main" id="{EBCF774F-5CE7-B0E1-C3EA-AC406E2ECAEF}"/>
                </a:ext>
              </a:extLst>
            </p:cNvPr>
            <p:cNvSpPr txBox="1"/>
            <p:nvPr/>
          </p:nvSpPr>
          <p:spPr>
            <a:xfrm>
              <a:off x="7465333" y="1804670"/>
              <a:ext cx="244239" cy="135935"/>
            </a:xfrm>
            <a:prstGeom prst="rect">
              <a:avLst/>
            </a:prstGeom>
          </p:spPr>
          <p:txBody>
            <a:bodyPr vert="horz" wrap="square" lIns="0" tIns="12700" rIns="0" bIns="0" rtlCol="0">
              <a:spAutoFit/>
            </a:bodyPr>
            <a:lstStyle/>
            <a:p>
              <a:pPr marL="12700">
                <a:lnSpc>
                  <a:spcPct val="100000"/>
                </a:lnSpc>
                <a:spcBef>
                  <a:spcPts val="100"/>
                </a:spcBef>
              </a:pPr>
              <a:r>
                <a:rPr lang="en-GB" sz="800" noProof="0" dirty="0">
                  <a:solidFill>
                    <a:srgbClr val="333333"/>
                  </a:solidFill>
                  <a:latin typeface="Arial"/>
                  <a:cs typeface="Arial"/>
                </a:rPr>
                <a:t>2019</a:t>
              </a:r>
              <a:endParaRPr lang="en-GB" sz="800" noProof="0" dirty="0">
                <a:latin typeface="Arial"/>
                <a:cs typeface="Arial"/>
              </a:endParaRPr>
            </a:p>
          </p:txBody>
        </p:sp>
        <p:sp>
          <p:nvSpPr>
            <p:cNvPr id="356" name="object 88">
              <a:extLst>
                <a:ext uri="{FF2B5EF4-FFF2-40B4-BE49-F238E27FC236}">
                  <a16:creationId xmlns:a16="http://schemas.microsoft.com/office/drawing/2014/main" id="{B58041E4-3D7C-C642-D7B4-1F7B289D4D09}"/>
                </a:ext>
              </a:extLst>
            </p:cNvPr>
            <p:cNvSpPr txBox="1"/>
            <p:nvPr/>
          </p:nvSpPr>
          <p:spPr>
            <a:xfrm>
              <a:off x="7798181" y="1800236"/>
              <a:ext cx="244239" cy="135935"/>
            </a:xfrm>
            <a:prstGeom prst="rect">
              <a:avLst/>
            </a:prstGeom>
          </p:spPr>
          <p:txBody>
            <a:bodyPr vert="horz" wrap="square" lIns="0" tIns="12700" rIns="0" bIns="0" rtlCol="0">
              <a:spAutoFit/>
            </a:bodyPr>
            <a:lstStyle/>
            <a:p>
              <a:pPr marL="12700">
                <a:lnSpc>
                  <a:spcPct val="100000"/>
                </a:lnSpc>
                <a:spcBef>
                  <a:spcPts val="100"/>
                </a:spcBef>
              </a:pPr>
              <a:r>
                <a:rPr lang="en-GB" sz="800" noProof="0" dirty="0">
                  <a:solidFill>
                    <a:srgbClr val="333333"/>
                  </a:solidFill>
                  <a:latin typeface="Arial"/>
                  <a:cs typeface="Arial"/>
                </a:rPr>
                <a:t>2024</a:t>
              </a:r>
              <a:endParaRPr lang="en-GB" sz="800" noProof="0" dirty="0">
                <a:latin typeface="Arial"/>
                <a:cs typeface="Arial"/>
              </a:endParaRPr>
            </a:p>
          </p:txBody>
        </p:sp>
      </p:grpSp>
      <p:sp>
        <p:nvSpPr>
          <p:cNvPr id="5" name="object 5">
            <a:extLst>
              <a:ext uri="{FF2B5EF4-FFF2-40B4-BE49-F238E27FC236}">
                <a16:creationId xmlns:a16="http://schemas.microsoft.com/office/drawing/2014/main" id="{DD8869E1-EDE5-5337-3C68-8EE325D942A9}"/>
              </a:ext>
            </a:extLst>
          </p:cNvPr>
          <p:cNvSpPr txBox="1"/>
          <p:nvPr/>
        </p:nvSpPr>
        <p:spPr>
          <a:xfrm>
            <a:off x="518275" y="4467428"/>
            <a:ext cx="1714500" cy="120546"/>
          </a:xfrm>
          <a:prstGeom prst="rect">
            <a:avLst/>
          </a:prstGeom>
        </p:spPr>
        <p:txBody>
          <a:bodyPr vert="horz" wrap="square" lIns="0" tIns="12700" rIns="0" bIns="0" rtlCol="0">
            <a:spAutoFit/>
          </a:bodyPr>
          <a:lstStyle/>
          <a:p>
            <a:pPr marL="12700">
              <a:lnSpc>
                <a:spcPct val="100000"/>
              </a:lnSpc>
              <a:spcBef>
                <a:spcPts val="100"/>
              </a:spcBef>
            </a:pPr>
            <a:r>
              <a:rPr lang="en-GB" sz="700" i="1" noProof="0" dirty="0">
                <a:latin typeface="Arial"/>
                <a:cs typeface="Arial"/>
              </a:rPr>
              <a:t>Base:</a:t>
            </a:r>
            <a:r>
              <a:rPr lang="en-GB" sz="700" i="1" spc="-30" noProof="0" dirty="0">
                <a:latin typeface="Arial"/>
                <a:cs typeface="Arial"/>
              </a:rPr>
              <a:t> </a:t>
            </a:r>
            <a:r>
              <a:rPr lang="en-GB" sz="700" i="1" noProof="0" dirty="0">
                <a:latin typeface="Arial"/>
                <a:cs typeface="Arial"/>
              </a:rPr>
              <a:t>all</a:t>
            </a:r>
            <a:r>
              <a:rPr lang="en-GB" sz="700" i="1" spc="-25" noProof="0" dirty="0">
                <a:latin typeface="Arial"/>
                <a:cs typeface="Arial"/>
              </a:rPr>
              <a:t> </a:t>
            </a:r>
            <a:r>
              <a:rPr lang="en-GB" sz="700" i="1" noProof="0" dirty="0">
                <a:latin typeface="Arial"/>
                <a:cs typeface="Arial"/>
              </a:rPr>
              <a:t>establishments</a:t>
            </a:r>
            <a:r>
              <a:rPr lang="en-GB" sz="700" i="1" spc="-25" noProof="0" dirty="0">
                <a:latin typeface="Arial"/>
                <a:cs typeface="Arial"/>
              </a:rPr>
              <a:t> </a:t>
            </a:r>
            <a:r>
              <a:rPr lang="en-GB" sz="700" i="1" noProof="0" dirty="0">
                <a:latin typeface="Arial"/>
                <a:cs typeface="Arial"/>
              </a:rPr>
              <a:t>in</a:t>
            </a:r>
            <a:r>
              <a:rPr lang="en-GB" sz="700" i="1" spc="-25" noProof="0" dirty="0">
                <a:latin typeface="Arial"/>
                <a:cs typeface="Arial"/>
              </a:rPr>
              <a:t> </a:t>
            </a:r>
            <a:r>
              <a:rPr lang="en-GB" sz="700" i="1" noProof="0" dirty="0">
                <a:latin typeface="Arial"/>
                <a:cs typeface="Arial"/>
              </a:rPr>
              <a:t>the</a:t>
            </a:r>
            <a:r>
              <a:rPr lang="en-GB" sz="700" i="1" spc="-25" noProof="0" dirty="0">
                <a:latin typeface="Arial"/>
                <a:cs typeface="Arial"/>
              </a:rPr>
              <a:t> </a:t>
            </a:r>
            <a:r>
              <a:rPr lang="en-GB" sz="700" i="1" spc="-10" noProof="0" dirty="0">
                <a:latin typeface="Arial"/>
                <a:cs typeface="Arial"/>
              </a:rPr>
              <a:t>EU-</a:t>
            </a:r>
            <a:r>
              <a:rPr lang="en-GB" sz="700" i="1" spc="-25" noProof="0" dirty="0">
                <a:latin typeface="Arial"/>
                <a:cs typeface="Arial"/>
              </a:rPr>
              <a:t>27</a:t>
            </a:r>
            <a:endParaRPr lang="en-GB" sz="700" i="1" noProof="0" dirty="0">
              <a:latin typeface="Arial"/>
              <a:cs typeface="Arial"/>
            </a:endParaRPr>
          </a:p>
        </p:txBody>
      </p:sp>
      <p:graphicFrame>
        <p:nvGraphicFramePr>
          <p:cNvPr id="2" name="Chart 1">
            <a:extLst>
              <a:ext uri="{FF2B5EF4-FFF2-40B4-BE49-F238E27FC236}">
                <a16:creationId xmlns:a16="http://schemas.microsoft.com/office/drawing/2014/main" id="{ECA29EE8-8EB9-4E78-08FB-7EF3D8DDEB06}"/>
              </a:ext>
            </a:extLst>
          </p:cNvPr>
          <p:cNvGraphicFramePr>
            <a:graphicFrameLocks/>
          </p:cNvGraphicFramePr>
          <p:nvPr>
            <p:extLst>
              <p:ext uri="{D42A27DB-BD31-4B8C-83A1-F6EECF244321}">
                <p14:modId xmlns:p14="http://schemas.microsoft.com/office/powerpoint/2010/main" val="2735971448"/>
              </p:ext>
            </p:extLst>
          </p:nvPr>
        </p:nvGraphicFramePr>
        <p:xfrm>
          <a:off x="292784" y="2161351"/>
          <a:ext cx="4572000" cy="2032916"/>
        </p:xfrm>
        <a:graphic>
          <a:graphicData uri="http://schemas.openxmlformats.org/drawingml/2006/chart">
            <c:chart xmlns:c="http://schemas.openxmlformats.org/drawingml/2006/chart" xmlns:r="http://schemas.openxmlformats.org/officeDocument/2006/relationships" r:id="rId7"/>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3E859-57F9-7F3F-B06E-2F5D85C0CEED}"/>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388984AB-2270-599B-300E-16AB93842189}"/>
              </a:ext>
            </a:extLst>
          </p:cNvPr>
          <p:cNvSpPr>
            <a:spLocks noGrp="1"/>
          </p:cNvSpPr>
          <p:nvPr>
            <p:ph type="title"/>
          </p:nvPr>
        </p:nvSpPr>
        <p:spPr>
          <a:xfrm>
            <a:off x="450002" y="123478"/>
            <a:ext cx="8514484" cy="455770"/>
          </a:xfrm>
        </p:spPr>
        <p:txBody>
          <a:bodyPr/>
          <a:lstStyle/>
          <a:p>
            <a:r>
              <a:rPr lang="en-GB" spc="-25" noProof="0" dirty="0"/>
              <a:t>Reasons</a:t>
            </a:r>
            <a:r>
              <a:rPr lang="en-GB" spc="-60" noProof="0" dirty="0"/>
              <a:t> </a:t>
            </a:r>
            <a:r>
              <a:rPr lang="en-GB" dirty="0"/>
              <a:t>for </a:t>
            </a:r>
            <a:r>
              <a:rPr lang="en-GB" u="sng" noProof="0" dirty="0"/>
              <a:t>not</a:t>
            </a:r>
            <a:r>
              <a:rPr lang="en-GB" spc="-60" noProof="0" dirty="0"/>
              <a:t> </a:t>
            </a:r>
            <a:r>
              <a:rPr lang="en-GB" spc="-20" noProof="0" dirty="0"/>
              <a:t>carrying</a:t>
            </a:r>
            <a:r>
              <a:rPr lang="en-GB" spc="-60" noProof="0" dirty="0"/>
              <a:t> </a:t>
            </a:r>
            <a:r>
              <a:rPr lang="en-GB" noProof="0" dirty="0"/>
              <a:t>out</a:t>
            </a:r>
            <a:r>
              <a:rPr lang="en-GB" spc="-55" noProof="0" dirty="0"/>
              <a:t> </a:t>
            </a:r>
            <a:r>
              <a:rPr lang="en-GB" spc="-20" noProof="0" dirty="0"/>
              <a:t>risk </a:t>
            </a:r>
            <a:r>
              <a:rPr lang="en-GB" spc="-25" noProof="0" dirty="0"/>
              <a:t>assessments,</a:t>
            </a:r>
            <a:r>
              <a:rPr lang="en-GB" spc="-50" noProof="0" dirty="0"/>
              <a:t> </a:t>
            </a:r>
            <a:r>
              <a:rPr lang="en-GB" noProof="0" dirty="0"/>
              <a:t>by</a:t>
            </a:r>
            <a:r>
              <a:rPr lang="en-GB" spc="-50" noProof="0" dirty="0"/>
              <a:t> </a:t>
            </a:r>
            <a:r>
              <a:rPr lang="en-GB" spc="-25" noProof="0" dirty="0"/>
              <a:t>company</a:t>
            </a:r>
            <a:r>
              <a:rPr lang="en-GB" spc="-50" noProof="0" dirty="0"/>
              <a:t> </a:t>
            </a:r>
            <a:r>
              <a:rPr lang="en-GB" spc="-10" noProof="0" dirty="0"/>
              <a:t>size</a:t>
            </a:r>
            <a:r>
              <a:rPr lang="en-GB" spc="-50" noProof="0" dirty="0"/>
              <a:t> </a:t>
            </a:r>
            <a:br>
              <a:rPr lang="en-GB" spc="-50" noProof="0" dirty="0"/>
            </a:br>
            <a:r>
              <a:rPr lang="en-GB" sz="1600" spc="-25" dirty="0"/>
              <a:t>% share of</a:t>
            </a:r>
            <a:r>
              <a:rPr lang="en-GB" sz="1600" spc="-50" noProof="0" dirty="0"/>
              <a:t> </a:t>
            </a:r>
            <a:r>
              <a:rPr lang="en-GB" sz="1600" spc="-10" noProof="0" dirty="0"/>
              <a:t>workplaces,</a:t>
            </a:r>
            <a:r>
              <a:rPr lang="en-GB" sz="1600" spc="-50" noProof="0" dirty="0"/>
              <a:t> </a:t>
            </a:r>
            <a:r>
              <a:rPr lang="en-GB" sz="1600" spc="-35" noProof="0" dirty="0"/>
              <a:t>EU-</a:t>
            </a:r>
            <a:r>
              <a:rPr lang="en-GB" sz="1600" spc="-25" noProof="0" dirty="0"/>
              <a:t>27 </a:t>
            </a:r>
            <a:r>
              <a:rPr lang="en-GB" sz="1600" spc="-10" dirty="0"/>
              <a:t>(2024)</a:t>
            </a:r>
            <a:endParaRPr lang="en-GB" sz="1600" noProof="0" dirty="0"/>
          </a:p>
        </p:txBody>
      </p:sp>
      <p:sp>
        <p:nvSpPr>
          <p:cNvPr id="43" name="object 3">
            <a:extLst>
              <a:ext uri="{FF2B5EF4-FFF2-40B4-BE49-F238E27FC236}">
                <a16:creationId xmlns:a16="http://schemas.microsoft.com/office/drawing/2014/main" id="{51B37135-D209-4E2A-8DB0-460459E50CA8}"/>
              </a:ext>
            </a:extLst>
          </p:cNvPr>
          <p:cNvSpPr txBox="1"/>
          <p:nvPr/>
        </p:nvSpPr>
        <p:spPr>
          <a:xfrm>
            <a:off x="431782" y="856804"/>
            <a:ext cx="6095101" cy="607071"/>
          </a:xfrm>
          <a:prstGeom prst="rect">
            <a:avLst/>
          </a:prstGeom>
        </p:spPr>
        <p:txBody>
          <a:bodyPr vert="horz" wrap="square" lIns="90000" tIns="72000" rIns="90000" bIns="72000" rtlCol="0">
            <a:spAutoFit/>
          </a:bodyPr>
          <a:lstStyle/>
          <a:p>
            <a:pPr marL="12700" marR="5080" algn="just">
              <a:lnSpc>
                <a:spcPct val="100000"/>
              </a:lnSpc>
              <a:spcBef>
                <a:spcPts val="100"/>
              </a:spcBef>
            </a:pPr>
            <a:r>
              <a:rPr lang="en-GB" sz="1000" noProof="0" dirty="0">
                <a:latin typeface="Arial"/>
                <a:cs typeface="Arial"/>
              </a:rPr>
              <a:t>Companies</a:t>
            </a:r>
            <a:r>
              <a:rPr lang="en-GB" sz="1000" spc="155" noProof="0" dirty="0">
                <a:latin typeface="Arial"/>
                <a:cs typeface="Arial"/>
              </a:rPr>
              <a:t> </a:t>
            </a:r>
            <a:r>
              <a:rPr lang="en-GB" sz="1000" noProof="0" dirty="0">
                <a:latin typeface="Arial"/>
                <a:cs typeface="Arial"/>
              </a:rPr>
              <a:t>that</a:t>
            </a:r>
            <a:r>
              <a:rPr lang="en-GB" sz="1000" spc="160" noProof="0" dirty="0">
                <a:latin typeface="Arial"/>
                <a:cs typeface="Arial"/>
              </a:rPr>
              <a:t> </a:t>
            </a:r>
            <a:r>
              <a:rPr lang="en-GB" sz="1000" noProof="0" dirty="0">
                <a:latin typeface="Arial"/>
                <a:cs typeface="Arial"/>
              </a:rPr>
              <a:t>do</a:t>
            </a:r>
            <a:r>
              <a:rPr lang="en-GB" sz="1000" spc="155" noProof="0" dirty="0">
                <a:latin typeface="Arial"/>
                <a:cs typeface="Arial"/>
              </a:rPr>
              <a:t> </a:t>
            </a:r>
            <a:r>
              <a:rPr lang="en-GB" sz="1000" noProof="0" dirty="0">
                <a:latin typeface="Arial"/>
                <a:cs typeface="Arial"/>
              </a:rPr>
              <a:t>not</a:t>
            </a:r>
            <a:r>
              <a:rPr lang="en-GB" sz="1000" spc="160" noProof="0" dirty="0">
                <a:latin typeface="Arial"/>
                <a:cs typeface="Arial"/>
              </a:rPr>
              <a:t> </a:t>
            </a:r>
            <a:r>
              <a:rPr lang="en-GB" sz="1000" noProof="0" dirty="0">
                <a:latin typeface="Arial"/>
                <a:cs typeface="Arial"/>
              </a:rPr>
              <a:t>assess</a:t>
            </a:r>
            <a:r>
              <a:rPr lang="en-GB" sz="1000" spc="160" noProof="0" dirty="0">
                <a:latin typeface="Arial"/>
                <a:cs typeface="Arial"/>
              </a:rPr>
              <a:t> </a:t>
            </a:r>
            <a:r>
              <a:rPr lang="en-GB" sz="1000" noProof="0" dirty="0">
                <a:latin typeface="Arial"/>
                <a:cs typeface="Arial"/>
              </a:rPr>
              <a:t>their</a:t>
            </a:r>
            <a:r>
              <a:rPr lang="en-GB" sz="1000" spc="155" noProof="0" dirty="0">
                <a:latin typeface="Arial"/>
                <a:cs typeface="Arial"/>
              </a:rPr>
              <a:t> </a:t>
            </a:r>
            <a:r>
              <a:rPr lang="en-GB" sz="1000" noProof="0" dirty="0">
                <a:latin typeface="Arial"/>
                <a:cs typeface="Arial"/>
              </a:rPr>
              <a:t>risks</a:t>
            </a:r>
            <a:r>
              <a:rPr lang="en-GB" sz="1000" spc="160" noProof="0" dirty="0">
                <a:latin typeface="Arial"/>
                <a:cs typeface="Arial"/>
              </a:rPr>
              <a:t> </a:t>
            </a:r>
            <a:r>
              <a:rPr lang="en-GB" sz="1000" noProof="0" dirty="0">
                <a:latin typeface="Arial"/>
                <a:cs typeface="Arial"/>
              </a:rPr>
              <a:t>often</a:t>
            </a:r>
            <a:r>
              <a:rPr lang="en-GB" sz="1000" spc="155" noProof="0" dirty="0">
                <a:latin typeface="Arial"/>
                <a:cs typeface="Arial"/>
              </a:rPr>
              <a:t> </a:t>
            </a:r>
            <a:r>
              <a:rPr lang="en-GB" sz="1000" noProof="0" dirty="0">
                <a:latin typeface="Arial"/>
                <a:cs typeface="Arial"/>
              </a:rPr>
              <a:t>believe</a:t>
            </a:r>
            <a:r>
              <a:rPr lang="en-GB" sz="1000" spc="160" noProof="0" dirty="0">
                <a:latin typeface="Arial"/>
                <a:cs typeface="Arial"/>
              </a:rPr>
              <a:t> </a:t>
            </a:r>
            <a:r>
              <a:rPr lang="en-GB" sz="1000" noProof="0" dirty="0">
                <a:latin typeface="Arial"/>
                <a:cs typeface="Arial"/>
              </a:rPr>
              <a:t>they</a:t>
            </a:r>
            <a:r>
              <a:rPr lang="en-GB" sz="1000" spc="160" noProof="0" dirty="0">
                <a:latin typeface="Arial"/>
                <a:cs typeface="Arial"/>
              </a:rPr>
              <a:t> </a:t>
            </a:r>
            <a:r>
              <a:rPr lang="en-GB" sz="1000" noProof="0" dirty="0">
                <a:latin typeface="Arial"/>
                <a:cs typeface="Arial"/>
              </a:rPr>
              <a:t>know</a:t>
            </a:r>
            <a:r>
              <a:rPr lang="en-GB" sz="1000" spc="155" noProof="0" dirty="0">
                <a:latin typeface="Arial"/>
                <a:cs typeface="Arial"/>
              </a:rPr>
              <a:t> </a:t>
            </a:r>
            <a:r>
              <a:rPr lang="en-GB" sz="1000" noProof="0" dirty="0">
                <a:latin typeface="Arial"/>
                <a:cs typeface="Arial"/>
              </a:rPr>
              <a:t>the</a:t>
            </a:r>
            <a:r>
              <a:rPr lang="en-GB" sz="1000" spc="160" noProof="0" dirty="0">
                <a:latin typeface="Arial"/>
                <a:cs typeface="Arial"/>
              </a:rPr>
              <a:t> </a:t>
            </a:r>
            <a:r>
              <a:rPr lang="en-GB" sz="1000" noProof="0" dirty="0">
                <a:latin typeface="Arial"/>
                <a:cs typeface="Arial"/>
              </a:rPr>
              <a:t>hazards</a:t>
            </a:r>
            <a:r>
              <a:rPr lang="en-GB" sz="1000" spc="160" noProof="0" dirty="0">
                <a:latin typeface="Arial"/>
                <a:cs typeface="Arial"/>
              </a:rPr>
              <a:t> </a:t>
            </a:r>
            <a:r>
              <a:rPr lang="en-GB" sz="1000" noProof="0" dirty="0">
                <a:latin typeface="Arial"/>
                <a:cs typeface="Arial"/>
              </a:rPr>
              <a:t>or</a:t>
            </a:r>
            <a:r>
              <a:rPr lang="en-GB" sz="1000" spc="155" noProof="0" dirty="0">
                <a:latin typeface="Arial"/>
                <a:cs typeface="Arial"/>
              </a:rPr>
              <a:t> </a:t>
            </a:r>
            <a:r>
              <a:rPr lang="en-GB" sz="1000" noProof="0" dirty="0">
                <a:latin typeface="Arial"/>
                <a:cs typeface="Arial"/>
              </a:rPr>
              <a:t>face</a:t>
            </a:r>
            <a:r>
              <a:rPr lang="en-GB" sz="1000" spc="160" noProof="0" dirty="0">
                <a:latin typeface="Arial"/>
                <a:cs typeface="Arial"/>
              </a:rPr>
              <a:t> </a:t>
            </a:r>
            <a:r>
              <a:rPr lang="en-GB" sz="1000" noProof="0" dirty="0">
                <a:latin typeface="Arial"/>
                <a:cs typeface="Arial"/>
              </a:rPr>
              <a:t>no</a:t>
            </a:r>
            <a:r>
              <a:rPr lang="en-GB" sz="1000" spc="155" noProof="0" dirty="0">
                <a:latin typeface="Arial"/>
                <a:cs typeface="Arial"/>
              </a:rPr>
              <a:t> </a:t>
            </a:r>
            <a:r>
              <a:rPr lang="en-GB" sz="1000" noProof="0" dirty="0">
                <a:latin typeface="Arial"/>
                <a:cs typeface="Arial"/>
              </a:rPr>
              <a:t>major</a:t>
            </a:r>
            <a:r>
              <a:rPr lang="en-GB" sz="1000" spc="160" noProof="0" dirty="0">
                <a:latin typeface="Arial"/>
                <a:cs typeface="Arial"/>
              </a:rPr>
              <a:t> </a:t>
            </a:r>
            <a:r>
              <a:rPr lang="en-GB" sz="1000" spc="-10" noProof="0" dirty="0">
                <a:latin typeface="Arial"/>
                <a:cs typeface="Arial"/>
              </a:rPr>
              <a:t>issues, </a:t>
            </a:r>
            <a:r>
              <a:rPr lang="en-GB" sz="1000" noProof="0" dirty="0">
                <a:latin typeface="Arial"/>
                <a:cs typeface="Arial"/>
              </a:rPr>
              <a:t>especially</a:t>
            </a:r>
            <a:r>
              <a:rPr lang="en-GB" sz="1000" spc="90" noProof="0" dirty="0">
                <a:latin typeface="Arial"/>
                <a:cs typeface="Arial"/>
              </a:rPr>
              <a:t> </a:t>
            </a:r>
            <a:r>
              <a:rPr lang="en-GB" sz="1000" noProof="0" dirty="0">
                <a:latin typeface="Arial"/>
                <a:cs typeface="Arial"/>
              </a:rPr>
              <a:t>smaller</a:t>
            </a:r>
            <a:r>
              <a:rPr lang="en-GB" sz="1000" spc="90" noProof="0" dirty="0">
                <a:latin typeface="Arial"/>
                <a:cs typeface="Arial"/>
              </a:rPr>
              <a:t> </a:t>
            </a:r>
            <a:r>
              <a:rPr lang="en-GB" sz="1000" noProof="0" dirty="0">
                <a:latin typeface="Arial"/>
                <a:cs typeface="Arial"/>
              </a:rPr>
              <a:t>workplaces.</a:t>
            </a:r>
            <a:r>
              <a:rPr lang="en-GB" sz="1000" spc="70" noProof="0" dirty="0">
                <a:latin typeface="Arial"/>
                <a:cs typeface="Arial"/>
              </a:rPr>
              <a:t> </a:t>
            </a:r>
            <a:r>
              <a:rPr lang="en-GB" sz="1000" noProof="0" dirty="0">
                <a:latin typeface="Arial"/>
                <a:cs typeface="Arial"/>
              </a:rPr>
              <a:t>This</a:t>
            </a:r>
            <a:r>
              <a:rPr lang="en-GB" sz="1000" spc="90" noProof="0" dirty="0">
                <a:latin typeface="Arial"/>
                <a:cs typeface="Arial"/>
              </a:rPr>
              <a:t> </a:t>
            </a:r>
            <a:r>
              <a:rPr lang="en-GB" sz="1000" noProof="0" dirty="0">
                <a:latin typeface="Arial"/>
                <a:cs typeface="Arial"/>
              </a:rPr>
              <a:t>suggests</a:t>
            </a:r>
            <a:r>
              <a:rPr lang="en-GB" sz="1000" spc="90" noProof="0" dirty="0">
                <a:latin typeface="Arial"/>
                <a:cs typeface="Arial"/>
              </a:rPr>
              <a:t> </a:t>
            </a:r>
            <a:r>
              <a:rPr lang="en-GB" sz="1000" noProof="0" dirty="0">
                <a:latin typeface="Arial"/>
                <a:cs typeface="Arial"/>
              </a:rPr>
              <a:t>a</a:t>
            </a:r>
            <a:r>
              <a:rPr lang="en-GB" sz="1000" spc="90" noProof="0" dirty="0">
                <a:latin typeface="Arial"/>
                <a:cs typeface="Arial"/>
              </a:rPr>
              <a:t> </a:t>
            </a:r>
            <a:r>
              <a:rPr lang="en-GB" sz="1000" noProof="0" dirty="0">
                <a:latin typeface="Arial"/>
                <a:cs typeface="Arial"/>
              </a:rPr>
              <a:t>lack</a:t>
            </a:r>
            <a:r>
              <a:rPr lang="en-GB" sz="1000" spc="90" noProof="0" dirty="0">
                <a:latin typeface="Arial"/>
                <a:cs typeface="Arial"/>
              </a:rPr>
              <a:t> </a:t>
            </a:r>
            <a:r>
              <a:rPr lang="en-GB" sz="1000" noProof="0" dirty="0">
                <a:latin typeface="Arial"/>
                <a:cs typeface="Arial"/>
              </a:rPr>
              <a:t>of</a:t>
            </a:r>
            <a:r>
              <a:rPr lang="en-GB" sz="1000" spc="95" noProof="0" dirty="0">
                <a:latin typeface="Arial"/>
                <a:cs typeface="Arial"/>
              </a:rPr>
              <a:t> </a:t>
            </a:r>
            <a:r>
              <a:rPr lang="en-GB" sz="1000" noProof="0" dirty="0">
                <a:latin typeface="Arial"/>
                <a:cs typeface="Arial"/>
              </a:rPr>
              <a:t>risk</a:t>
            </a:r>
            <a:r>
              <a:rPr lang="en-GB" sz="1000" spc="90" noProof="0" dirty="0">
                <a:latin typeface="Arial"/>
                <a:cs typeface="Arial"/>
              </a:rPr>
              <a:t> </a:t>
            </a:r>
            <a:r>
              <a:rPr lang="en-GB" sz="1000" noProof="0" dirty="0">
                <a:latin typeface="Arial"/>
                <a:cs typeface="Arial"/>
              </a:rPr>
              <a:t>awareness,</a:t>
            </a:r>
            <a:r>
              <a:rPr lang="en-GB" sz="1000" spc="90" noProof="0" dirty="0">
                <a:latin typeface="Arial"/>
                <a:cs typeface="Arial"/>
              </a:rPr>
              <a:t> </a:t>
            </a:r>
            <a:r>
              <a:rPr lang="en-GB" sz="1000" noProof="0" dirty="0">
                <a:latin typeface="Arial"/>
                <a:cs typeface="Arial"/>
              </a:rPr>
              <a:t>a</a:t>
            </a:r>
            <a:r>
              <a:rPr lang="en-GB" sz="1000" spc="90" noProof="0" dirty="0">
                <a:latin typeface="Arial"/>
                <a:cs typeface="Arial"/>
              </a:rPr>
              <a:t> </a:t>
            </a:r>
            <a:r>
              <a:rPr lang="en-GB" sz="1000" noProof="0" dirty="0">
                <a:latin typeface="Arial"/>
                <a:cs typeface="Arial"/>
              </a:rPr>
              <a:t>stable</a:t>
            </a:r>
            <a:r>
              <a:rPr lang="en-GB" sz="1000" spc="90" noProof="0" dirty="0">
                <a:latin typeface="Arial"/>
                <a:cs typeface="Arial"/>
              </a:rPr>
              <a:t> </a:t>
            </a:r>
            <a:r>
              <a:rPr lang="en-GB" sz="1000" noProof="0" dirty="0">
                <a:latin typeface="Arial"/>
                <a:cs typeface="Arial"/>
              </a:rPr>
              <a:t>trend</a:t>
            </a:r>
            <a:r>
              <a:rPr lang="en-GB" sz="1000" spc="90" noProof="0" dirty="0">
                <a:latin typeface="Arial"/>
                <a:cs typeface="Arial"/>
              </a:rPr>
              <a:t> </a:t>
            </a:r>
            <a:r>
              <a:rPr lang="en-GB" sz="1000" noProof="0" dirty="0">
                <a:latin typeface="Arial"/>
                <a:cs typeface="Arial"/>
              </a:rPr>
              <a:t>over</a:t>
            </a:r>
            <a:r>
              <a:rPr lang="en-GB" sz="1000" spc="90" noProof="0" dirty="0">
                <a:latin typeface="Arial"/>
                <a:cs typeface="Arial"/>
              </a:rPr>
              <a:t> </a:t>
            </a:r>
            <a:r>
              <a:rPr lang="en-GB" sz="1000" noProof="0" dirty="0">
                <a:latin typeface="Arial"/>
                <a:cs typeface="Arial"/>
              </a:rPr>
              <a:t>the</a:t>
            </a:r>
            <a:r>
              <a:rPr lang="en-GB" sz="1000" spc="90" noProof="0" dirty="0">
                <a:latin typeface="Arial"/>
                <a:cs typeface="Arial"/>
              </a:rPr>
              <a:t> </a:t>
            </a:r>
            <a:r>
              <a:rPr lang="en-GB" sz="1000" noProof="0" dirty="0">
                <a:latin typeface="Arial"/>
                <a:cs typeface="Arial"/>
              </a:rPr>
              <a:t>years,</a:t>
            </a:r>
            <a:r>
              <a:rPr lang="en-GB" sz="1000" spc="95" noProof="0" dirty="0">
                <a:latin typeface="Arial"/>
                <a:cs typeface="Arial"/>
              </a:rPr>
              <a:t> </a:t>
            </a:r>
            <a:r>
              <a:rPr lang="en-GB" sz="1000" spc="-20" noProof="0" dirty="0">
                <a:latin typeface="Arial"/>
                <a:cs typeface="Arial"/>
              </a:rPr>
              <a:t>with </a:t>
            </a:r>
            <a:r>
              <a:rPr lang="en-GB" sz="1000" noProof="0" dirty="0">
                <a:latin typeface="Arial"/>
                <a:cs typeface="Arial"/>
              </a:rPr>
              <a:t>complexity</a:t>
            </a:r>
            <a:r>
              <a:rPr lang="en-GB" sz="1000" spc="-10" noProof="0" dirty="0">
                <a:latin typeface="Arial"/>
                <a:cs typeface="Arial"/>
              </a:rPr>
              <a:t> </a:t>
            </a:r>
            <a:r>
              <a:rPr lang="en-GB" sz="1000" noProof="0" dirty="0">
                <a:latin typeface="Arial"/>
                <a:cs typeface="Arial"/>
              </a:rPr>
              <a:t>(‘the</a:t>
            </a:r>
            <a:r>
              <a:rPr lang="en-GB" sz="1000" spc="-10" noProof="0" dirty="0">
                <a:latin typeface="Arial"/>
                <a:cs typeface="Arial"/>
              </a:rPr>
              <a:t> </a:t>
            </a:r>
            <a:r>
              <a:rPr lang="en-GB" sz="1000" noProof="0" dirty="0">
                <a:latin typeface="Arial"/>
                <a:cs typeface="Arial"/>
              </a:rPr>
              <a:t>procedure</a:t>
            </a:r>
            <a:r>
              <a:rPr lang="en-GB" sz="1000" spc="-5" noProof="0" dirty="0">
                <a:latin typeface="Arial"/>
                <a:cs typeface="Arial"/>
              </a:rPr>
              <a:t> </a:t>
            </a:r>
            <a:r>
              <a:rPr lang="en-GB" sz="1000" noProof="0" dirty="0">
                <a:latin typeface="Arial"/>
                <a:cs typeface="Arial"/>
              </a:rPr>
              <a:t>being</a:t>
            </a:r>
            <a:r>
              <a:rPr lang="en-GB" sz="1000" spc="-10" noProof="0" dirty="0">
                <a:latin typeface="Arial"/>
                <a:cs typeface="Arial"/>
              </a:rPr>
              <a:t> </a:t>
            </a:r>
            <a:r>
              <a:rPr lang="en-GB" sz="1000" noProof="0" dirty="0">
                <a:latin typeface="Arial"/>
                <a:cs typeface="Arial"/>
              </a:rPr>
              <a:t>too</a:t>
            </a:r>
            <a:r>
              <a:rPr lang="en-GB" sz="1000" spc="-5" noProof="0" dirty="0">
                <a:latin typeface="Arial"/>
                <a:cs typeface="Arial"/>
              </a:rPr>
              <a:t> </a:t>
            </a:r>
            <a:r>
              <a:rPr lang="en-GB" sz="1000" noProof="0" dirty="0">
                <a:latin typeface="Arial"/>
                <a:cs typeface="Arial"/>
              </a:rPr>
              <a:t>burdensome’)</a:t>
            </a:r>
            <a:r>
              <a:rPr lang="en-GB" sz="1000" spc="-10" noProof="0" dirty="0">
                <a:latin typeface="Arial"/>
                <a:cs typeface="Arial"/>
              </a:rPr>
              <a:t> </a:t>
            </a:r>
            <a:r>
              <a:rPr lang="en-GB" sz="1000" noProof="0" dirty="0">
                <a:latin typeface="Arial"/>
                <a:cs typeface="Arial"/>
              </a:rPr>
              <a:t>not</a:t>
            </a:r>
            <a:r>
              <a:rPr lang="en-GB" sz="1000" spc="-5" noProof="0" dirty="0">
                <a:latin typeface="Arial"/>
                <a:cs typeface="Arial"/>
              </a:rPr>
              <a:t> </a:t>
            </a:r>
            <a:r>
              <a:rPr lang="en-GB" sz="1000" noProof="0" dirty="0">
                <a:latin typeface="Arial"/>
                <a:cs typeface="Arial"/>
              </a:rPr>
              <a:t>being</a:t>
            </a:r>
            <a:r>
              <a:rPr lang="en-GB" sz="1000" spc="-10" noProof="0" dirty="0">
                <a:latin typeface="Arial"/>
                <a:cs typeface="Arial"/>
              </a:rPr>
              <a:t> </a:t>
            </a:r>
            <a:r>
              <a:rPr lang="en-GB" sz="1000" noProof="0" dirty="0">
                <a:latin typeface="Arial"/>
                <a:cs typeface="Arial"/>
              </a:rPr>
              <a:t>a</a:t>
            </a:r>
            <a:r>
              <a:rPr lang="en-GB" sz="1000" spc="-5" noProof="0" dirty="0">
                <a:latin typeface="Arial"/>
                <a:cs typeface="Arial"/>
              </a:rPr>
              <a:t> </a:t>
            </a:r>
            <a:r>
              <a:rPr lang="en-GB" sz="1000" noProof="0" dirty="0">
                <a:latin typeface="Arial"/>
                <a:cs typeface="Arial"/>
              </a:rPr>
              <a:t>major</a:t>
            </a:r>
            <a:r>
              <a:rPr lang="en-GB" sz="1000" spc="-10" noProof="0" dirty="0">
                <a:latin typeface="Arial"/>
                <a:cs typeface="Arial"/>
              </a:rPr>
              <a:t> deterrent.</a:t>
            </a:r>
            <a:endParaRPr lang="en-GB" sz="1000" noProof="0" dirty="0">
              <a:latin typeface="Arial"/>
              <a:cs typeface="Arial"/>
            </a:endParaRPr>
          </a:p>
        </p:txBody>
      </p:sp>
      <p:grpSp>
        <p:nvGrpSpPr>
          <p:cNvPr id="165" name="Gruppo 164">
            <a:extLst>
              <a:ext uri="{FF2B5EF4-FFF2-40B4-BE49-F238E27FC236}">
                <a16:creationId xmlns:a16="http://schemas.microsoft.com/office/drawing/2014/main" id="{904B639F-6500-BEAF-56F5-0CACB63BB5E7}"/>
              </a:ext>
            </a:extLst>
          </p:cNvPr>
          <p:cNvGrpSpPr/>
          <p:nvPr/>
        </p:nvGrpSpPr>
        <p:grpSpPr>
          <a:xfrm>
            <a:off x="7463330" y="3004178"/>
            <a:ext cx="965951" cy="954882"/>
            <a:chOff x="7038957" y="1091336"/>
            <a:chExt cx="965951" cy="954882"/>
          </a:xfrm>
        </p:grpSpPr>
        <p:sp>
          <p:nvSpPr>
            <p:cNvPr id="154" name="object 78">
              <a:extLst>
                <a:ext uri="{FF2B5EF4-FFF2-40B4-BE49-F238E27FC236}">
                  <a16:creationId xmlns:a16="http://schemas.microsoft.com/office/drawing/2014/main" id="{1C834657-95E4-D84A-9E35-EBBE96B91A17}"/>
                </a:ext>
              </a:extLst>
            </p:cNvPr>
            <p:cNvSpPr txBox="1"/>
            <p:nvPr/>
          </p:nvSpPr>
          <p:spPr>
            <a:xfrm>
              <a:off x="7038957" y="1118803"/>
              <a:ext cx="721995" cy="896336"/>
            </a:xfrm>
            <a:prstGeom prst="rect">
              <a:avLst/>
            </a:prstGeom>
          </p:spPr>
          <p:txBody>
            <a:bodyPr vert="horz" wrap="square" lIns="0" tIns="12700" rIns="0" bIns="0" rtlCol="0">
              <a:spAutoFit/>
            </a:bodyPr>
            <a:lstStyle/>
            <a:p>
              <a:pPr marL="264160" algn="r">
                <a:lnSpc>
                  <a:spcPct val="100000"/>
                </a:lnSpc>
                <a:spcBef>
                  <a:spcPts val="100"/>
                </a:spcBef>
              </a:pPr>
              <a:r>
                <a:rPr lang="en-GB" sz="700" spc="-10" noProof="0" dirty="0">
                  <a:solidFill>
                    <a:srgbClr val="333333"/>
                  </a:solidFill>
                  <a:latin typeface="Arial"/>
                  <a:cs typeface="Arial"/>
                </a:rPr>
                <a:t>5-9</a:t>
              </a:r>
              <a:r>
                <a:rPr lang="en-GB" sz="700" spc="10" noProof="0" dirty="0">
                  <a:solidFill>
                    <a:srgbClr val="333333"/>
                  </a:solidFill>
                  <a:latin typeface="Arial"/>
                  <a:cs typeface="Arial"/>
                </a:rPr>
                <a:t> </a:t>
              </a:r>
              <a:r>
                <a:rPr lang="en-GB" sz="700" spc="-20" noProof="0" dirty="0">
                  <a:solidFill>
                    <a:srgbClr val="333333"/>
                  </a:solidFill>
                  <a:latin typeface="Arial"/>
                  <a:cs typeface="Arial"/>
                </a:rPr>
                <a:t>empl</a:t>
              </a:r>
              <a:endParaRPr lang="en-GB" sz="700" noProof="0" dirty="0">
                <a:latin typeface="Arial"/>
                <a:cs typeface="Arial"/>
              </a:endParaRPr>
            </a:p>
            <a:p>
              <a:pPr marL="12700" marR="5080" indent="201930" algn="r">
                <a:lnSpc>
                  <a:spcPct val="254700"/>
                </a:lnSpc>
              </a:pPr>
              <a:r>
                <a:rPr lang="en-GB" sz="700" spc="-10" noProof="0" dirty="0">
                  <a:solidFill>
                    <a:srgbClr val="333333"/>
                  </a:solidFill>
                  <a:latin typeface="Arial"/>
                  <a:cs typeface="Arial"/>
                </a:rPr>
                <a:t>10-49 empl</a:t>
              </a:r>
            </a:p>
            <a:p>
              <a:pPr marL="12700" marR="5080" indent="201930" algn="r">
                <a:lnSpc>
                  <a:spcPct val="254700"/>
                </a:lnSpc>
              </a:pPr>
              <a:r>
                <a:rPr lang="en-GB" sz="700" spc="-10" noProof="0" dirty="0">
                  <a:solidFill>
                    <a:srgbClr val="333333"/>
                  </a:solidFill>
                  <a:latin typeface="Arial"/>
                  <a:cs typeface="Arial"/>
                </a:rPr>
                <a:t>50-</a:t>
              </a:r>
              <a:r>
                <a:rPr lang="en-GB" sz="700" noProof="0" dirty="0">
                  <a:solidFill>
                    <a:srgbClr val="333333"/>
                  </a:solidFill>
                  <a:latin typeface="Arial"/>
                  <a:cs typeface="Arial"/>
                </a:rPr>
                <a:t>249</a:t>
              </a:r>
              <a:r>
                <a:rPr lang="en-GB" sz="700" spc="5" noProof="0" dirty="0">
                  <a:solidFill>
                    <a:srgbClr val="333333"/>
                  </a:solidFill>
                  <a:latin typeface="Arial"/>
                  <a:cs typeface="Arial"/>
                </a:rPr>
                <a:t> </a:t>
              </a:r>
              <a:r>
                <a:rPr lang="en-GB" sz="700" spc="-20" noProof="0" dirty="0">
                  <a:solidFill>
                    <a:srgbClr val="333333"/>
                  </a:solidFill>
                  <a:latin typeface="Arial"/>
                  <a:cs typeface="Arial"/>
                </a:rPr>
                <a:t>empl</a:t>
              </a:r>
              <a:r>
                <a:rPr lang="en-GB" sz="700" spc="500" noProof="0" dirty="0">
                  <a:solidFill>
                    <a:srgbClr val="333333"/>
                  </a:solidFill>
                  <a:latin typeface="Arial"/>
                  <a:cs typeface="Arial"/>
                </a:rPr>
                <a:t> </a:t>
              </a:r>
              <a:r>
                <a:rPr lang="en-GB" sz="700" noProof="0" dirty="0">
                  <a:solidFill>
                    <a:srgbClr val="333333"/>
                  </a:solidFill>
                  <a:latin typeface="Arial"/>
                  <a:cs typeface="Arial"/>
                </a:rPr>
                <a:t>250</a:t>
              </a:r>
              <a:r>
                <a:rPr lang="en-GB" sz="700" spc="-20" noProof="0" dirty="0">
                  <a:solidFill>
                    <a:srgbClr val="333333"/>
                  </a:solidFill>
                  <a:latin typeface="Arial"/>
                  <a:cs typeface="Arial"/>
                </a:rPr>
                <a:t> </a:t>
              </a:r>
              <a:r>
                <a:rPr lang="en-GB" sz="700" noProof="0" dirty="0">
                  <a:solidFill>
                    <a:srgbClr val="333333"/>
                  </a:solidFill>
                  <a:latin typeface="Arial"/>
                  <a:cs typeface="Arial"/>
                </a:rPr>
                <a:t>or</a:t>
              </a:r>
              <a:r>
                <a:rPr lang="en-GB" sz="700" spc="-15" noProof="0" dirty="0">
                  <a:solidFill>
                    <a:srgbClr val="333333"/>
                  </a:solidFill>
                  <a:latin typeface="Arial"/>
                  <a:cs typeface="Arial"/>
                </a:rPr>
                <a:t> </a:t>
              </a:r>
              <a:r>
                <a:rPr lang="en-GB" sz="700" noProof="0" dirty="0">
                  <a:solidFill>
                    <a:srgbClr val="333333"/>
                  </a:solidFill>
                  <a:latin typeface="Arial"/>
                  <a:cs typeface="Arial"/>
                </a:rPr>
                <a:t>more</a:t>
              </a:r>
              <a:r>
                <a:rPr lang="en-GB" sz="700" spc="-15" noProof="0" dirty="0">
                  <a:solidFill>
                    <a:srgbClr val="333333"/>
                  </a:solidFill>
                  <a:latin typeface="Arial"/>
                  <a:cs typeface="Arial"/>
                </a:rPr>
                <a:t> </a:t>
              </a:r>
              <a:r>
                <a:rPr lang="en-GB" sz="700" spc="-20" noProof="0" dirty="0">
                  <a:solidFill>
                    <a:srgbClr val="333333"/>
                  </a:solidFill>
                  <a:latin typeface="Arial"/>
                  <a:cs typeface="Arial"/>
                </a:rPr>
                <a:t>empl</a:t>
              </a:r>
              <a:endParaRPr lang="en-GB" sz="700" noProof="0" dirty="0">
                <a:latin typeface="Arial"/>
                <a:cs typeface="Arial"/>
              </a:endParaRPr>
            </a:p>
          </p:txBody>
        </p:sp>
        <p:sp>
          <p:nvSpPr>
            <p:cNvPr id="160" name="object 69">
              <a:extLst>
                <a:ext uri="{FF2B5EF4-FFF2-40B4-BE49-F238E27FC236}">
                  <a16:creationId xmlns:a16="http://schemas.microsoft.com/office/drawing/2014/main" id="{D2C0CB24-9892-AD63-ED99-11FFB68F2DD9}"/>
                </a:ext>
              </a:extLst>
            </p:cNvPr>
            <p:cNvSpPr/>
            <p:nvPr/>
          </p:nvSpPr>
          <p:spPr>
            <a:xfrm>
              <a:off x="7810360" y="1851670"/>
              <a:ext cx="194548" cy="194548"/>
            </a:xfrm>
            <a:custGeom>
              <a:avLst/>
              <a:gdLst/>
              <a:ahLst/>
              <a:cxnLst/>
              <a:rect l="l" t="t" r="r" b="b"/>
              <a:pathLst>
                <a:path w="680720" h="680719">
                  <a:moveTo>
                    <a:pt x="340283" y="0"/>
                  </a:moveTo>
                  <a:lnTo>
                    <a:pt x="294109" y="3106"/>
                  </a:lnTo>
                  <a:lnTo>
                    <a:pt x="249822" y="12155"/>
                  </a:lnTo>
                  <a:lnTo>
                    <a:pt x="207829" y="26740"/>
                  </a:lnTo>
                  <a:lnTo>
                    <a:pt x="168535" y="46458"/>
                  </a:lnTo>
                  <a:lnTo>
                    <a:pt x="132346" y="70901"/>
                  </a:lnTo>
                  <a:lnTo>
                    <a:pt x="99666" y="99664"/>
                  </a:lnTo>
                  <a:lnTo>
                    <a:pt x="70902" y="132343"/>
                  </a:lnTo>
                  <a:lnTo>
                    <a:pt x="46458" y="168531"/>
                  </a:lnTo>
                  <a:lnTo>
                    <a:pt x="26741" y="207824"/>
                  </a:lnTo>
                  <a:lnTo>
                    <a:pt x="12155" y="249815"/>
                  </a:lnTo>
                  <a:lnTo>
                    <a:pt x="3106" y="294099"/>
                  </a:lnTo>
                  <a:lnTo>
                    <a:pt x="0" y="340271"/>
                  </a:lnTo>
                  <a:lnTo>
                    <a:pt x="3106" y="386445"/>
                  </a:lnTo>
                  <a:lnTo>
                    <a:pt x="12155" y="430732"/>
                  </a:lnTo>
                  <a:lnTo>
                    <a:pt x="26741" y="472725"/>
                  </a:lnTo>
                  <a:lnTo>
                    <a:pt x="46458" y="512019"/>
                  </a:lnTo>
                  <a:lnTo>
                    <a:pt x="70902" y="548208"/>
                  </a:lnTo>
                  <a:lnTo>
                    <a:pt x="99666" y="580888"/>
                  </a:lnTo>
                  <a:lnTo>
                    <a:pt x="132346" y="609652"/>
                  </a:lnTo>
                  <a:lnTo>
                    <a:pt x="168535" y="634096"/>
                  </a:lnTo>
                  <a:lnTo>
                    <a:pt x="207829" y="653813"/>
                  </a:lnTo>
                  <a:lnTo>
                    <a:pt x="249822" y="668399"/>
                  </a:lnTo>
                  <a:lnTo>
                    <a:pt x="294109" y="677448"/>
                  </a:lnTo>
                  <a:lnTo>
                    <a:pt x="340283" y="680554"/>
                  </a:lnTo>
                  <a:lnTo>
                    <a:pt x="386458" y="677448"/>
                  </a:lnTo>
                  <a:lnTo>
                    <a:pt x="430745" y="668399"/>
                  </a:lnTo>
                  <a:lnTo>
                    <a:pt x="472738" y="653813"/>
                  </a:lnTo>
                  <a:lnTo>
                    <a:pt x="512032" y="634096"/>
                  </a:lnTo>
                  <a:lnTo>
                    <a:pt x="548221" y="609652"/>
                  </a:lnTo>
                  <a:lnTo>
                    <a:pt x="580901" y="580888"/>
                  </a:lnTo>
                  <a:lnTo>
                    <a:pt x="609665" y="548208"/>
                  </a:lnTo>
                  <a:lnTo>
                    <a:pt x="634109" y="512019"/>
                  </a:lnTo>
                  <a:lnTo>
                    <a:pt x="653826" y="472725"/>
                  </a:lnTo>
                  <a:lnTo>
                    <a:pt x="668412" y="430732"/>
                  </a:lnTo>
                  <a:lnTo>
                    <a:pt x="677461" y="386445"/>
                  </a:lnTo>
                  <a:lnTo>
                    <a:pt x="680567" y="340271"/>
                  </a:lnTo>
                  <a:lnTo>
                    <a:pt x="677461" y="294099"/>
                  </a:lnTo>
                  <a:lnTo>
                    <a:pt x="668412" y="249815"/>
                  </a:lnTo>
                  <a:lnTo>
                    <a:pt x="653826" y="207824"/>
                  </a:lnTo>
                  <a:lnTo>
                    <a:pt x="634109" y="168531"/>
                  </a:lnTo>
                  <a:lnTo>
                    <a:pt x="609665" y="132343"/>
                  </a:lnTo>
                  <a:lnTo>
                    <a:pt x="580901" y="99664"/>
                  </a:lnTo>
                  <a:lnTo>
                    <a:pt x="548221" y="70901"/>
                  </a:lnTo>
                  <a:lnTo>
                    <a:pt x="512032" y="46458"/>
                  </a:lnTo>
                  <a:lnTo>
                    <a:pt x="472738" y="26740"/>
                  </a:lnTo>
                  <a:lnTo>
                    <a:pt x="430745" y="12155"/>
                  </a:lnTo>
                  <a:lnTo>
                    <a:pt x="386458" y="3106"/>
                  </a:lnTo>
                  <a:lnTo>
                    <a:pt x="340283" y="0"/>
                  </a:lnTo>
                  <a:close/>
                </a:path>
              </a:pathLst>
            </a:custGeom>
            <a:pattFill prst="pct80">
              <a:fgClr>
                <a:srgbClr val="AC005B"/>
              </a:fgClr>
              <a:bgClr>
                <a:schemeClr val="bg1"/>
              </a:bgClr>
            </a:pattFill>
          </p:spPr>
          <p:txBody>
            <a:bodyPr wrap="square" lIns="0" tIns="0" rIns="0" bIns="0" rtlCol="0"/>
            <a:lstStyle/>
            <a:p>
              <a:endParaRPr lang="en-GB" noProof="0" dirty="0"/>
            </a:p>
          </p:txBody>
        </p:sp>
        <p:sp>
          <p:nvSpPr>
            <p:cNvPr id="162" name="object 69">
              <a:extLst>
                <a:ext uri="{FF2B5EF4-FFF2-40B4-BE49-F238E27FC236}">
                  <a16:creationId xmlns:a16="http://schemas.microsoft.com/office/drawing/2014/main" id="{BC31FE06-E68C-DA62-3EB9-8F0E1232A34D}"/>
                </a:ext>
              </a:extLst>
            </p:cNvPr>
            <p:cNvSpPr/>
            <p:nvPr/>
          </p:nvSpPr>
          <p:spPr>
            <a:xfrm>
              <a:off x="7810360" y="1598226"/>
              <a:ext cx="194548" cy="194548"/>
            </a:xfrm>
            <a:custGeom>
              <a:avLst/>
              <a:gdLst/>
              <a:ahLst/>
              <a:cxnLst/>
              <a:rect l="l" t="t" r="r" b="b"/>
              <a:pathLst>
                <a:path w="680720" h="680719">
                  <a:moveTo>
                    <a:pt x="340283" y="0"/>
                  </a:moveTo>
                  <a:lnTo>
                    <a:pt x="294109" y="3106"/>
                  </a:lnTo>
                  <a:lnTo>
                    <a:pt x="249822" y="12155"/>
                  </a:lnTo>
                  <a:lnTo>
                    <a:pt x="207829" y="26740"/>
                  </a:lnTo>
                  <a:lnTo>
                    <a:pt x="168535" y="46458"/>
                  </a:lnTo>
                  <a:lnTo>
                    <a:pt x="132346" y="70901"/>
                  </a:lnTo>
                  <a:lnTo>
                    <a:pt x="99666" y="99664"/>
                  </a:lnTo>
                  <a:lnTo>
                    <a:pt x="70902" y="132343"/>
                  </a:lnTo>
                  <a:lnTo>
                    <a:pt x="46458" y="168531"/>
                  </a:lnTo>
                  <a:lnTo>
                    <a:pt x="26741" y="207824"/>
                  </a:lnTo>
                  <a:lnTo>
                    <a:pt x="12155" y="249815"/>
                  </a:lnTo>
                  <a:lnTo>
                    <a:pt x="3106" y="294099"/>
                  </a:lnTo>
                  <a:lnTo>
                    <a:pt x="0" y="340271"/>
                  </a:lnTo>
                  <a:lnTo>
                    <a:pt x="3106" y="386445"/>
                  </a:lnTo>
                  <a:lnTo>
                    <a:pt x="12155" y="430732"/>
                  </a:lnTo>
                  <a:lnTo>
                    <a:pt x="26741" y="472725"/>
                  </a:lnTo>
                  <a:lnTo>
                    <a:pt x="46458" y="512019"/>
                  </a:lnTo>
                  <a:lnTo>
                    <a:pt x="70902" y="548208"/>
                  </a:lnTo>
                  <a:lnTo>
                    <a:pt x="99666" y="580888"/>
                  </a:lnTo>
                  <a:lnTo>
                    <a:pt x="132346" y="609652"/>
                  </a:lnTo>
                  <a:lnTo>
                    <a:pt x="168535" y="634096"/>
                  </a:lnTo>
                  <a:lnTo>
                    <a:pt x="207829" y="653813"/>
                  </a:lnTo>
                  <a:lnTo>
                    <a:pt x="249822" y="668399"/>
                  </a:lnTo>
                  <a:lnTo>
                    <a:pt x="294109" y="677448"/>
                  </a:lnTo>
                  <a:lnTo>
                    <a:pt x="340283" y="680554"/>
                  </a:lnTo>
                  <a:lnTo>
                    <a:pt x="386458" y="677448"/>
                  </a:lnTo>
                  <a:lnTo>
                    <a:pt x="430745" y="668399"/>
                  </a:lnTo>
                  <a:lnTo>
                    <a:pt x="472738" y="653813"/>
                  </a:lnTo>
                  <a:lnTo>
                    <a:pt x="512032" y="634096"/>
                  </a:lnTo>
                  <a:lnTo>
                    <a:pt x="548221" y="609652"/>
                  </a:lnTo>
                  <a:lnTo>
                    <a:pt x="580901" y="580888"/>
                  </a:lnTo>
                  <a:lnTo>
                    <a:pt x="609665" y="548208"/>
                  </a:lnTo>
                  <a:lnTo>
                    <a:pt x="634109" y="512019"/>
                  </a:lnTo>
                  <a:lnTo>
                    <a:pt x="653826" y="472725"/>
                  </a:lnTo>
                  <a:lnTo>
                    <a:pt x="668412" y="430732"/>
                  </a:lnTo>
                  <a:lnTo>
                    <a:pt x="677461" y="386445"/>
                  </a:lnTo>
                  <a:lnTo>
                    <a:pt x="680567" y="340271"/>
                  </a:lnTo>
                  <a:lnTo>
                    <a:pt x="677461" y="294099"/>
                  </a:lnTo>
                  <a:lnTo>
                    <a:pt x="668412" y="249815"/>
                  </a:lnTo>
                  <a:lnTo>
                    <a:pt x="653826" y="207824"/>
                  </a:lnTo>
                  <a:lnTo>
                    <a:pt x="634109" y="168531"/>
                  </a:lnTo>
                  <a:lnTo>
                    <a:pt x="609665" y="132343"/>
                  </a:lnTo>
                  <a:lnTo>
                    <a:pt x="580901" y="99664"/>
                  </a:lnTo>
                  <a:lnTo>
                    <a:pt x="548221" y="70901"/>
                  </a:lnTo>
                  <a:lnTo>
                    <a:pt x="512032" y="46458"/>
                  </a:lnTo>
                  <a:lnTo>
                    <a:pt x="472738" y="26740"/>
                  </a:lnTo>
                  <a:lnTo>
                    <a:pt x="430745" y="12155"/>
                  </a:lnTo>
                  <a:lnTo>
                    <a:pt x="386458" y="3106"/>
                  </a:lnTo>
                  <a:lnTo>
                    <a:pt x="340283" y="0"/>
                  </a:lnTo>
                  <a:close/>
                </a:path>
              </a:pathLst>
            </a:custGeom>
            <a:solidFill>
              <a:srgbClr val="1E47A4"/>
            </a:solidFill>
          </p:spPr>
          <p:txBody>
            <a:bodyPr wrap="square" lIns="0" tIns="0" rIns="0" bIns="0" rtlCol="0"/>
            <a:lstStyle/>
            <a:p>
              <a:endParaRPr lang="en-GB" noProof="0" dirty="0"/>
            </a:p>
          </p:txBody>
        </p:sp>
        <p:sp>
          <p:nvSpPr>
            <p:cNvPr id="163" name="object 69">
              <a:extLst>
                <a:ext uri="{FF2B5EF4-FFF2-40B4-BE49-F238E27FC236}">
                  <a16:creationId xmlns:a16="http://schemas.microsoft.com/office/drawing/2014/main" id="{BA2539D6-25E8-CA66-5F10-16E1B1DD1EC9}"/>
                </a:ext>
              </a:extLst>
            </p:cNvPr>
            <p:cNvSpPr/>
            <p:nvPr/>
          </p:nvSpPr>
          <p:spPr>
            <a:xfrm>
              <a:off x="7810360" y="1344781"/>
              <a:ext cx="194548" cy="194548"/>
            </a:xfrm>
            <a:custGeom>
              <a:avLst/>
              <a:gdLst/>
              <a:ahLst/>
              <a:cxnLst/>
              <a:rect l="l" t="t" r="r" b="b"/>
              <a:pathLst>
                <a:path w="680720" h="680719">
                  <a:moveTo>
                    <a:pt x="340283" y="0"/>
                  </a:moveTo>
                  <a:lnTo>
                    <a:pt x="294109" y="3106"/>
                  </a:lnTo>
                  <a:lnTo>
                    <a:pt x="249822" y="12155"/>
                  </a:lnTo>
                  <a:lnTo>
                    <a:pt x="207829" y="26740"/>
                  </a:lnTo>
                  <a:lnTo>
                    <a:pt x="168535" y="46458"/>
                  </a:lnTo>
                  <a:lnTo>
                    <a:pt x="132346" y="70901"/>
                  </a:lnTo>
                  <a:lnTo>
                    <a:pt x="99666" y="99664"/>
                  </a:lnTo>
                  <a:lnTo>
                    <a:pt x="70902" y="132343"/>
                  </a:lnTo>
                  <a:lnTo>
                    <a:pt x="46458" y="168531"/>
                  </a:lnTo>
                  <a:lnTo>
                    <a:pt x="26741" y="207824"/>
                  </a:lnTo>
                  <a:lnTo>
                    <a:pt x="12155" y="249815"/>
                  </a:lnTo>
                  <a:lnTo>
                    <a:pt x="3106" y="294099"/>
                  </a:lnTo>
                  <a:lnTo>
                    <a:pt x="0" y="340271"/>
                  </a:lnTo>
                  <a:lnTo>
                    <a:pt x="3106" y="386445"/>
                  </a:lnTo>
                  <a:lnTo>
                    <a:pt x="12155" y="430732"/>
                  </a:lnTo>
                  <a:lnTo>
                    <a:pt x="26741" y="472725"/>
                  </a:lnTo>
                  <a:lnTo>
                    <a:pt x="46458" y="512019"/>
                  </a:lnTo>
                  <a:lnTo>
                    <a:pt x="70902" y="548208"/>
                  </a:lnTo>
                  <a:lnTo>
                    <a:pt x="99666" y="580888"/>
                  </a:lnTo>
                  <a:lnTo>
                    <a:pt x="132346" y="609652"/>
                  </a:lnTo>
                  <a:lnTo>
                    <a:pt x="168535" y="634096"/>
                  </a:lnTo>
                  <a:lnTo>
                    <a:pt x="207829" y="653813"/>
                  </a:lnTo>
                  <a:lnTo>
                    <a:pt x="249822" y="668399"/>
                  </a:lnTo>
                  <a:lnTo>
                    <a:pt x="294109" y="677448"/>
                  </a:lnTo>
                  <a:lnTo>
                    <a:pt x="340283" y="680554"/>
                  </a:lnTo>
                  <a:lnTo>
                    <a:pt x="386458" y="677448"/>
                  </a:lnTo>
                  <a:lnTo>
                    <a:pt x="430745" y="668399"/>
                  </a:lnTo>
                  <a:lnTo>
                    <a:pt x="472738" y="653813"/>
                  </a:lnTo>
                  <a:lnTo>
                    <a:pt x="512032" y="634096"/>
                  </a:lnTo>
                  <a:lnTo>
                    <a:pt x="548221" y="609652"/>
                  </a:lnTo>
                  <a:lnTo>
                    <a:pt x="580901" y="580888"/>
                  </a:lnTo>
                  <a:lnTo>
                    <a:pt x="609665" y="548208"/>
                  </a:lnTo>
                  <a:lnTo>
                    <a:pt x="634109" y="512019"/>
                  </a:lnTo>
                  <a:lnTo>
                    <a:pt x="653826" y="472725"/>
                  </a:lnTo>
                  <a:lnTo>
                    <a:pt x="668412" y="430732"/>
                  </a:lnTo>
                  <a:lnTo>
                    <a:pt x="677461" y="386445"/>
                  </a:lnTo>
                  <a:lnTo>
                    <a:pt x="680567" y="340271"/>
                  </a:lnTo>
                  <a:lnTo>
                    <a:pt x="677461" y="294099"/>
                  </a:lnTo>
                  <a:lnTo>
                    <a:pt x="668412" y="249815"/>
                  </a:lnTo>
                  <a:lnTo>
                    <a:pt x="653826" y="207824"/>
                  </a:lnTo>
                  <a:lnTo>
                    <a:pt x="634109" y="168531"/>
                  </a:lnTo>
                  <a:lnTo>
                    <a:pt x="609665" y="132343"/>
                  </a:lnTo>
                  <a:lnTo>
                    <a:pt x="580901" y="99664"/>
                  </a:lnTo>
                  <a:lnTo>
                    <a:pt x="548221" y="70901"/>
                  </a:lnTo>
                  <a:lnTo>
                    <a:pt x="512032" y="46458"/>
                  </a:lnTo>
                  <a:lnTo>
                    <a:pt x="472738" y="26740"/>
                  </a:lnTo>
                  <a:lnTo>
                    <a:pt x="430745" y="12155"/>
                  </a:lnTo>
                  <a:lnTo>
                    <a:pt x="386458" y="3106"/>
                  </a:lnTo>
                  <a:lnTo>
                    <a:pt x="340283" y="0"/>
                  </a:lnTo>
                  <a:close/>
                </a:path>
              </a:pathLst>
            </a:custGeom>
            <a:pattFill prst="pct90">
              <a:fgClr>
                <a:srgbClr val="EB5A2F"/>
              </a:fgClr>
              <a:bgClr>
                <a:schemeClr val="bg1"/>
              </a:bgClr>
            </a:pattFill>
          </p:spPr>
          <p:txBody>
            <a:bodyPr wrap="square" lIns="0" tIns="0" rIns="0" bIns="0" rtlCol="0"/>
            <a:lstStyle/>
            <a:p>
              <a:endParaRPr lang="en-GB" noProof="0" dirty="0"/>
            </a:p>
          </p:txBody>
        </p:sp>
        <p:sp>
          <p:nvSpPr>
            <p:cNvPr id="164" name="object 69">
              <a:extLst>
                <a:ext uri="{FF2B5EF4-FFF2-40B4-BE49-F238E27FC236}">
                  <a16:creationId xmlns:a16="http://schemas.microsoft.com/office/drawing/2014/main" id="{437EFEB1-8B48-6627-66FD-2714C41F6A7B}"/>
                </a:ext>
              </a:extLst>
            </p:cNvPr>
            <p:cNvSpPr/>
            <p:nvPr/>
          </p:nvSpPr>
          <p:spPr>
            <a:xfrm>
              <a:off x="7810360" y="1091336"/>
              <a:ext cx="194548" cy="194548"/>
            </a:xfrm>
            <a:custGeom>
              <a:avLst/>
              <a:gdLst/>
              <a:ahLst/>
              <a:cxnLst/>
              <a:rect l="l" t="t" r="r" b="b"/>
              <a:pathLst>
                <a:path w="680720" h="680719">
                  <a:moveTo>
                    <a:pt x="340283" y="0"/>
                  </a:moveTo>
                  <a:lnTo>
                    <a:pt x="294109" y="3106"/>
                  </a:lnTo>
                  <a:lnTo>
                    <a:pt x="249822" y="12155"/>
                  </a:lnTo>
                  <a:lnTo>
                    <a:pt x="207829" y="26740"/>
                  </a:lnTo>
                  <a:lnTo>
                    <a:pt x="168535" y="46458"/>
                  </a:lnTo>
                  <a:lnTo>
                    <a:pt x="132346" y="70901"/>
                  </a:lnTo>
                  <a:lnTo>
                    <a:pt x="99666" y="99664"/>
                  </a:lnTo>
                  <a:lnTo>
                    <a:pt x="70902" y="132343"/>
                  </a:lnTo>
                  <a:lnTo>
                    <a:pt x="46458" y="168531"/>
                  </a:lnTo>
                  <a:lnTo>
                    <a:pt x="26741" y="207824"/>
                  </a:lnTo>
                  <a:lnTo>
                    <a:pt x="12155" y="249815"/>
                  </a:lnTo>
                  <a:lnTo>
                    <a:pt x="3106" y="294099"/>
                  </a:lnTo>
                  <a:lnTo>
                    <a:pt x="0" y="340271"/>
                  </a:lnTo>
                  <a:lnTo>
                    <a:pt x="3106" y="386445"/>
                  </a:lnTo>
                  <a:lnTo>
                    <a:pt x="12155" y="430732"/>
                  </a:lnTo>
                  <a:lnTo>
                    <a:pt x="26741" y="472725"/>
                  </a:lnTo>
                  <a:lnTo>
                    <a:pt x="46458" y="512019"/>
                  </a:lnTo>
                  <a:lnTo>
                    <a:pt x="70902" y="548208"/>
                  </a:lnTo>
                  <a:lnTo>
                    <a:pt x="99666" y="580888"/>
                  </a:lnTo>
                  <a:lnTo>
                    <a:pt x="132346" y="609652"/>
                  </a:lnTo>
                  <a:lnTo>
                    <a:pt x="168535" y="634096"/>
                  </a:lnTo>
                  <a:lnTo>
                    <a:pt x="207829" y="653813"/>
                  </a:lnTo>
                  <a:lnTo>
                    <a:pt x="249822" y="668399"/>
                  </a:lnTo>
                  <a:lnTo>
                    <a:pt x="294109" y="677448"/>
                  </a:lnTo>
                  <a:lnTo>
                    <a:pt x="340283" y="680554"/>
                  </a:lnTo>
                  <a:lnTo>
                    <a:pt x="386458" y="677448"/>
                  </a:lnTo>
                  <a:lnTo>
                    <a:pt x="430745" y="668399"/>
                  </a:lnTo>
                  <a:lnTo>
                    <a:pt x="472738" y="653813"/>
                  </a:lnTo>
                  <a:lnTo>
                    <a:pt x="512032" y="634096"/>
                  </a:lnTo>
                  <a:lnTo>
                    <a:pt x="548221" y="609652"/>
                  </a:lnTo>
                  <a:lnTo>
                    <a:pt x="580901" y="580888"/>
                  </a:lnTo>
                  <a:lnTo>
                    <a:pt x="609665" y="548208"/>
                  </a:lnTo>
                  <a:lnTo>
                    <a:pt x="634109" y="512019"/>
                  </a:lnTo>
                  <a:lnTo>
                    <a:pt x="653826" y="472725"/>
                  </a:lnTo>
                  <a:lnTo>
                    <a:pt x="668412" y="430732"/>
                  </a:lnTo>
                  <a:lnTo>
                    <a:pt x="677461" y="386445"/>
                  </a:lnTo>
                  <a:lnTo>
                    <a:pt x="680567" y="340271"/>
                  </a:lnTo>
                  <a:lnTo>
                    <a:pt x="677461" y="294099"/>
                  </a:lnTo>
                  <a:lnTo>
                    <a:pt x="668412" y="249815"/>
                  </a:lnTo>
                  <a:lnTo>
                    <a:pt x="653826" y="207824"/>
                  </a:lnTo>
                  <a:lnTo>
                    <a:pt x="634109" y="168531"/>
                  </a:lnTo>
                  <a:lnTo>
                    <a:pt x="609665" y="132343"/>
                  </a:lnTo>
                  <a:lnTo>
                    <a:pt x="580901" y="99664"/>
                  </a:lnTo>
                  <a:lnTo>
                    <a:pt x="548221" y="70901"/>
                  </a:lnTo>
                  <a:lnTo>
                    <a:pt x="512032" y="46458"/>
                  </a:lnTo>
                  <a:lnTo>
                    <a:pt x="472738" y="26740"/>
                  </a:lnTo>
                  <a:lnTo>
                    <a:pt x="430745" y="12155"/>
                  </a:lnTo>
                  <a:lnTo>
                    <a:pt x="386458" y="3106"/>
                  </a:lnTo>
                  <a:lnTo>
                    <a:pt x="340283" y="0"/>
                  </a:lnTo>
                  <a:close/>
                </a:path>
              </a:pathLst>
            </a:custGeom>
            <a:solidFill>
              <a:srgbClr val="2B787A"/>
            </a:solidFill>
          </p:spPr>
          <p:txBody>
            <a:bodyPr wrap="square" lIns="0" tIns="0" rIns="0" bIns="0" rtlCol="0"/>
            <a:lstStyle/>
            <a:p>
              <a:endParaRPr lang="en-GB" noProof="0" dirty="0"/>
            </a:p>
          </p:txBody>
        </p:sp>
      </p:grpSp>
      <p:sp>
        <p:nvSpPr>
          <p:cNvPr id="3" name="object 45">
            <a:extLst>
              <a:ext uri="{FF2B5EF4-FFF2-40B4-BE49-F238E27FC236}">
                <a16:creationId xmlns:a16="http://schemas.microsoft.com/office/drawing/2014/main" id="{5A7DB8FC-1D50-E8FA-20DB-217B77675BF3}"/>
              </a:ext>
            </a:extLst>
          </p:cNvPr>
          <p:cNvSpPr txBox="1"/>
          <p:nvPr/>
        </p:nvSpPr>
        <p:spPr>
          <a:xfrm>
            <a:off x="438150" y="4467428"/>
            <a:ext cx="3713479" cy="120546"/>
          </a:xfrm>
          <a:prstGeom prst="rect">
            <a:avLst/>
          </a:prstGeom>
        </p:spPr>
        <p:txBody>
          <a:bodyPr vert="horz" wrap="square" lIns="0" tIns="12700" rIns="0" bIns="0" rtlCol="0">
            <a:spAutoFit/>
          </a:bodyPr>
          <a:lstStyle/>
          <a:p>
            <a:pPr marL="12700">
              <a:lnSpc>
                <a:spcPct val="100000"/>
              </a:lnSpc>
              <a:spcBef>
                <a:spcPts val="100"/>
              </a:spcBef>
            </a:pPr>
            <a:r>
              <a:rPr lang="en-GB" sz="700" i="1" noProof="0" dirty="0">
                <a:latin typeface="Arial"/>
                <a:cs typeface="Arial"/>
              </a:rPr>
              <a:t>Base: asked to establishments in the EU-27 that do NOT carry out risk assessments.</a:t>
            </a:r>
          </a:p>
        </p:txBody>
      </p:sp>
      <p:grpSp>
        <p:nvGrpSpPr>
          <p:cNvPr id="4" name="Gruppo 3">
            <a:extLst>
              <a:ext uri="{FF2B5EF4-FFF2-40B4-BE49-F238E27FC236}">
                <a16:creationId xmlns:a16="http://schemas.microsoft.com/office/drawing/2014/main" id="{AB4ED48F-52F6-EB84-D471-EFA99928652E}"/>
              </a:ext>
            </a:extLst>
          </p:cNvPr>
          <p:cNvGrpSpPr/>
          <p:nvPr/>
        </p:nvGrpSpPr>
        <p:grpSpPr>
          <a:xfrm>
            <a:off x="342647" y="1579059"/>
            <a:ext cx="6578771" cy="2625604"/>
            <a:chOff x="342647" y="1555750"/>
            <a:chExt cx="6578771" cy="2625604"/>
          </a:xfrm>
        </p:grpSpPr>
        <p:sp>
          <p:nvSpPr>
            <p:cNvPr id="5" name="object 5">
              <a:extLst>
                <a:ext uri="{FF2B5EF4-FFF2-40B4-BE49-F238E27FC236}">
                  <a16:creationId xmlns:a16="http://schemas.microsoft.com/office/drawing/2014/main" id="{A3090475-6458-327E-839F-911021144075}"/>
                </a:ext>
              </a:extLst>
            </p:cNvPr>
            <p:cNvSpPr txBox="1"/>
            <p:nvPr/>
          </p:nvSpPr>
          <p:spPr>
            <a:xfrm>
              <a:off x="981361" y="2649305"/>
              <a:ext cx="1804035" cy="147320"/>
            </a:xfrm>
            <a:prstGeom prst="rect">
              <a:avLst/>
            </a:prstGeom>
          </p:spPr>
          <p:txBody>
            <a:bodyPr vert="horz" wrap="square" lIns="0" tIns="12700" rIns="0" bIns="0" rtlCol="0">
              <a:spAutoFit/>
            </a:bodyPr>
            <a:lstStyle/>
            <a:p>
              <a:pPr marL="12700">
                <a:lnSpc>
                  <a:spcPct val="100000"/>
                </a:lnSpc>
                <a:spcBef>
                  <a:spcPts val="100"/>
                </a:spcBef>
              </a:pPr>
              <a:r>
                <a:rPr lang="en-GB" sz="800" spc="-20" noProof="0" dirty="0">
                  <a:solidFill>
                    <a:srgbClr val="333333"/>
                  </a:solidFill>
                  <a:latin typeface="Arial"/>
                  <a:cs typeface="Arial"/>
                </a:rPr>
                <a:t>The </a:t>
              </a:r>
              <a:r>
                <a:rPr lang="en-GB" sz="800" spc="-25" noProof="0" dirty="0">
                  <a:solidFill>
                    <a:srgbClr val="333333"/>
                  </a:solidFill>
                  <a:latin typeface="Arial"/>
                  <a:cs typeface="Arial"/>
                </a:rPr>
                <a:t>hazards</a:t>
              </a:r>
              <a:r>
                <a:rPr lang="en-GB" sz="800" spc="-20" noProof="0" dirty="0">
                  <a:solidFill>
                    <a:srgbClr val="333333"/>
                  </a:solidFill>
                  <a:latin typeface="Arial"/>
                  <a:cs typeface="Arial"/>
                </a:rPr>
                <a:t> </a:t>
              </a:r>
              <a:r>
                <a:rPr lang="en-GB" sz="800" spc="-25" noProof="0" dirty="0">
                  <a:solidFill>
                    <a:srgbClr val="333333"/>
                  </a:solidFill>
                  <a:latin typeface="Arial"/>
                  <a:cs typeface="Arial"/>
                </a:rPr>
                <a:t>and</a:t>
              </a:r>
              <a:r>
                <a:rPr lang="en-GB" sz="800" spc="-20" noProof="0" dirty="0">
                  <a:solidFill>
                    <a:srgbClr val="333333"/>
                  </a:solidFill>
                  <a:latin typeface="Arial"/>
                  <a:cs typeface="Arial"/>
                </a:rPr>
                <a:t> risks</a:t>
              </a:r>
              <a:r>
                <a:rPr lang="en-GB" sz="800" spc="-15" noProof="0" dirty="0">
                  <a:solidFill>
                    <a:srgbClr val="333333"/>
                  </a:solidFill>
                  <a:latin typeface="Arial"/>
                  <a:cs typeface="Arial"/>
                </a:rPr>
                <a:t> </a:t>
              </a:r>
              <a:r>
                <a:rPr lang="en-GB" sz="800" spc="-20" noProof="0" dirty="0">
                  <a:solidFill>
                    <a:srgbClr val="333333"/>
                  </a:solidFill>
                  <a:latin typeface="Arial"/>
                  <a:cs typeface="Arial"/>
                </a:rPr>
                <a:t>are </a:t>
              </a:r>
              <a:r>
                <a:rPr lang="en-GB" sz="800" spc="-25" noProof="0" dirty="0">
                  <a:solidFill>
                    <a:srgbClr val="333333"/>
                  </a:solidFill>
                  <a:latin typeface="Arial"/>
                  <a:cs typeface="Arial"/>
                </a:rPr>
                <a:t>already</a:t>
              </a:r>
              <a:r>
                <a:rPr lang="en-GB" sz="800" spc="-20" noProof="0" dirty="0">
                  <a:solidFill>
                    <a:srgbClr val="333333"/>
                  </a:solidFill>
                  <a:latin typeface="Arial"/>
                  <a:cs typeface="Arial"/>
                </a:rPr>
                <a:t> </a:t>
              </a:r>
              <a:r>
                <a:rPr lang="en-GB" sz="800" spc="-10" noProof="0" dirty="0">
                  <a:solidFill>
                    <a:srgbClr val="333333"/>
                  </a:solidFill>
                  <a:latin typeface="Arial"/>
                  <a:cs typeface="Arial"/>
                </a:rPr>
                <a:t>known</a:t>
              </a:r>
              <a:endParaRPr lang="en-GB" sz="800" noProof="0" dirty="0">
                <a:latin typeface="Arial"/>
                <a:cs typeface="Arial"/>
              </a:endParaRPr>
            </a:p>
          </p:txBody>
        </p:sp>
        <p:grpSp>
          <p:nvGrpSpPr>
            <p:cNvPr id="6" name="object 6">
              <a:extLst>
                <a:ext uri="{FF2B5EF4-FFF2-40B4-BE49-F238E27FC236}">
                  <a16:creationId xmlns:a16="http://schemas.microsoft.com/office/drawing/2014/main" id="{F802DE55-3DC2-AED4-1732-DEE9BB6061D9}"/>
                </a:ext>
              </a:extLst>
            </p:cNvPr>
            <p:cNvGrpSpPr/>
            <p:nvPr/>
          </p:nvGrpSpPr>
          <p:grpSpPr>
            <a:xfrm>
              <a:off x="346331" y="1555750"/>
              <a:ext cx="3076575" cy="1075690"/>
              <a:chOff x="346331" y="1555750"/>
              <a:chExt cx="3076575" cy="1075690"/>
            </a:xfrm>
          </p:grpSpPr>
          <p:sp>
            <p:nvSpPr>
              <p:cNvPr id="67" name="object 7">
                <a:extLst>
                  <a:ext uri="{FF2B5EF4-FFF2-40B4-BE49-F238E27FC236}">
                    <a16:creationId xmlns:a16="http://schemas.microsoft.com/office/drawing/2014/main" id="{11B30FC8-4268-36AA-82FF-CC7896353D59}"/>
                  </a:ext>
                </a:extLst>
              </p:cNvPr>
              <p:cNvSpPr/>
              <p:nvPr/>
            </p:nvSpPr>
            <p:spPr>
              <a:xfrm>
                <a:off x="348871" y="2394102"/>
                <a:ext cx="0" cy="74295"/>
              </a:xfrm>
              <a:custGeom>
                <a:avLst/>
                <a:gdLst/>
                <a:ahLst/>
                <a:cxnLst/>
                <a:rect l="l" t="t" r="r" b="b"/>
                <a:pathLst>
                  <a:path h="74294">
                    <a:moveTo>
                      <a:pt x="0" y="0"/>
                    </a:moveTo>
                    <a:lnTo>
                      <a:pt x="0" y="73710"/>
                    </a:lnTo>
                  </a:path>
                </a:pathLst>
              </a:custGeom>
              <a:ln w="4762">
                <a:solidFill>
                  <a:srgbClr val="666666"/>
                </a:solidFill>
                <a:prstDash val="dash"/>
              </a:ln>
            </p:spPr>
            <p:txBody>
              <a:bodyPr wrap="square" lIns="0" tIns="0" rIns="0" bIns="0" rtlCol="0"/>
              <a:lstStyle/>
              <a:p>
                <a:endParaRPr lang="en-GB" noProof="0" dirty="0"/>
              </a:p>
            </p:txBody>
          </p:sp>
          <p:sp>
            <p:nvSpPr>
              <p:cNvPr id="68" name="object 8">
                <a:extLst>
                  <a:ext uri="{FF2B5EF4-FFF2-40B4-BE49-F238E27FC236}">
                    <a16:creationId xmlns:a16="http://schemas.microsoft.com/office/drawing/2014/main" id="{8452DD51-C836-3571-C83C-A856F79FDBCE}"/>
                  </a:ext>
                </a:extLst>
              </p:cNvPr>
              <p:cNvSpPr/>
              <p:nvPr/>
            </p:nvSpPr>
            <p:spPr>
              <a:xfrm>
                <a:off x="357427" y="2517094"/>
                <a:ext cx="22860" cy="19050"/>
              </a:xfrm>
              <a:custGeom>
                <a:avLst/>
                <a:gdLst/>
                <a:ahLst/>
                <a:cxnLst/>
                <a:rect l="l" t="t" r="r" b="b"/>
                <a:pathLst>
                  <a:path w="22860" h="19050">
                    <a:moveTo>
                      <a:pt x="0" y="0"/>
                    </a:moveTo>
                    <a:lnTo>
                      <a:pt x="4592" y="5880"/>
                    </a:lnTo>
                    <a:lnTo>
                      <a:pt x="9983" y="11022"/>
                    </a:lnTo>
                    <a:lnTo>
                      <a:pt x="16082" y="15332"/>
                    </a:lnTo>
                    <a:lnTo>
                      <a:pt x="22796" y="18719"/>
                    </a:lnTo>
                  </a:path>
                </a:pathLst>
              </a:custGeom>
              <a:ln w="4762">
                <a:solidFill>
                  <a:srgbClr val="666666"/>
                </a:solidFill>
                <a:prstDash val="dash"/>
              </a:ln>
            </p:spPr>
            <p:txBody>
              <a:bodyPr wrap="square" lIns="0" tIns="0" rIns="0" bIns="0" rtlCol="0"/>
              <a:lstStyle/>
              <a:p>
                <a:endParaRPr lang="en-GB" noProof="0" dirty="0"/>
              </a:p>
            </p:txBody>
          </p:sp>
          <p:sp>
            <p:nvSpPr>
              <p:cNvPr id="69" name="object 9">
                <a:extLst>
                  <a:ext uri="{FF2B5EF4-FFF2-40B4-BE49-F238E27FC236}">
                    <a16:creationId xmlns:a16="http://schemas.microsoft.com/office/drawing/2014/main" id="{B122B5B9-DC6E-3F84-99D7-B9F98287D1C2}"/>
                  </a:ext>
                </a:extLst>
              </p:cNvPr>
              <p:cNvSpPr/>
              <p:nvPr/>
            </p:nvSpPr>
            <p:spPr>
              <a:xfrm>
                <a:off x="428224" y="2539671"/>
                <a:ext cx="2922270" cy="0"/>
              </a:xfrm>
              <a:custGeom>
                <a:avLst/>
                <a:gdLst/>
                <a:ahLst/>
                <a:cxnLst/>
                <a:rect l="l" t="t" r="r" b="b"/>
                <a:pathLst>
                  <a:path w="2922270">
                    <a:moveTo>
                      <a:pt x="0" y="0"/>
                    </a:moveTo>
                    <a:lnTo>
                      <a:pt x="2921939" y="0"/>
                    </a:lnTo>
                  </a:path>
                </a:pathLst>
              </a:custGeom>
              <a:ln w="4762">
                <a:solidFill>
                  <a:srgbClr val="666666"/>
                </a:solidFill>
                <a:prstDash val="dash"/>
              </a:ln>
            </p:spPr>
            <p:txBody>
              <a:bodyPr wrap="square" lIns="0" tIns="0" rIns="0" bIns="0" rtlCol="0"/>
              <a:lstStyle/>
              <a:p>
                <a:endParaRPr lang="en-GB" noProof="0" dirty="0"/>
              </a:p>
            </p:txBody>
          </p:sp>
          <p:sp>
            <p:nvSpPr>
              <p:cNvPr id="70" name="object 10">
                <a:extLst>
                  <a:ext uri="{FF2B5EF4-FFF2-40B4-BE49-F238E27FC236}">
                    <a16:creationId xmlns:a16="http://schemas.microsoft.com/office/drawing/2014/main" id="{9A9460B0-C982-714D-3D10-013520174A81}"/>
                  </a:ext>
                </a:extLst>
              </p:cNvPr>
              <p:cNvSpPr/>
              <p:nvPr/>
            </p:nvSpPr>
            <p:spPr>
              <a:xfrm>
                <a:off x="3397430" y="2508318"/>
                <a:ext cx="19050" cy="22860"/>
              </a:xfrm>
              <a:custGeom>
                <a:avLst/>
                <a:gdLst/>
                <a:ahLst/>
                <a:cxnLst/>
                <a:rect l="l" t="t" r="r" b="b"/>
                <a:pathLst>
                  <a:path w="19050" h="22860">
                    <a:moveTo>
                      <a:pt x="0" y="22796"/>
                    </a:moveTo>
                    <a:lnTo>
                      <a:pt x="5880" y="18204"/>
                    </a:lnTo>
                    <a:lnTo>
                      <a:pt x="11022" y="12812"/>
                    </a:lnTo>
                    <a:lnTo>
                      <a:pt x="15332" y="6714"/>
                    </a:lnTo>
                    <a:lnTo>
                      <a:pt x="18719" y="0"/>
                    </a:lnTo>
                  </a:path>
                </a:pathLst>
              </a:custGeom>
              <a:ln w="4762">
                <a:solidFill>
                  <a:srgbClr val="666666"/>
                </a:solidFill>
                <a:prstDash val="dash"/>
              </a:ln>
            </p:spPr>
            <p:txBody>
              <a:bodyPr wrap="square" lIns="0" tIns="0" rIns="0" bIns="0" rtlCol="0"/>
              <a:lstStyle/>
              <a:p>
                <a:endParaRPr lang="en-GB" noProof="0" dirty="0"/>
              </a:p>
            </p:txBody>
          </p:sp>
          <p:sp>
            <p:nvSpPr>
              <p:cNvPr id="71" name="object 11">
                <a:extLst>
                  <a:ext uri="{FF2B5EF4-FFF2-40B4-BE49-F238E27FC236}">
                    <a16:creationId xmlns:a16="http://schemas.microsoft.com/office/drawing/2014/main" id="{17347A38-0941-C262-E4C7-F60090F1B204}"/>
                  </a:ext>
                </a:extLst>
              </p:cNvPr>
              <p:cNvSpPr/>
              <p:nvPr/>
            </p:nvSpPr>
            <p:spPr>
              <a:xfrm>
                <a:off x="3420005" y="2383570"/>
                <a:ext cx="0" cy="74295"/>
              </a:xfrm>
              <a:custGeom>
                <a:avLst/>
                <a:gdLst/>
                <a:ahLst/>
                <a:cxnLst/>
                <a:rect l="l" t="t" r="r" b="b"/>
                <a:pathLst>
                  <a:path h="74294">
                    <a:moveTo>
                      <a:pt x="0" y="73710"/>
                    </a:moveTo>
                    <a:lnTo>
                      <a:pt x="0" y="0"/>
                    </a:lnTo>
                  </a:path>
                </a:pathLst>
              </a:custGeom>
              <a:ln w="4762">
                <a:solidFill>
                  <a:srgbClr val="666666"/>
                </a:solidFill>
                <a:prstDash val="dash"/>
              </a:ln>
            </p:spPr>
            <p:txBody>
              <a:bodyPr wrap="square" lIns="0" tIns="0" rIns="0" bIns="0" rtlCol="0"/>
              <a:lstStyle/>
              <a:p>
                <a:endParaRPr lang="en-GB" noProof="0" dirty="0"/>
              </a:p>
            </p:txBody>
          </p:sp>
          <p:sp>
            <p:nvSpPr>
              <p:cNvPr id="72" name="object 12">
                <a:extLst>
                  <a:ext uri="{FF2B5EF4-FFF2-40B4-BE49-F238E27FC236}">
                    <a16:creationId xmlns:a16="http://schemas.microsoft.com/office/drawing/2014/main" id="{F0BD1A7A-D7D1-8537-75BA-B0FBB0673771}"/>
                  </a:ext>
                </a:extLst>
              </p:cNvPr>
              <p:cNvSpPr/>
              <p:nvPr/>
            </p:nvSpPr>
            <p:spPr>
              <a:xfrm>
                <a:off x="348871" y="2362513"/>
                <a:ext cx="3071495" cy="177165"/>
              </a:xfrm>
              <a:custGeom>
                <a:avLst/>
                <a:gdLst/>
                <a:ahLst/>
                <a:cxnLst/>
                <a:rect l="l" t="t" r="r" b="b"/>
                <a:pathLst>
                  <a:path w="3071495" h="177164">
                    <a:moveTo>
                      <a:pt x="0" y="0"/>
                    </a:moveTo>
                    <a:lnTo>
                      <a:pt x="0" y="10528"/>
                    </a:lnTo>
                  </a:path>
                  <a:path w="3071495" h="177164">
                    <a:moveTo>
                      <a:pt x="0" y="115823"/>
                    </a:moveTo>
                    <a:lnTo>
                      <a:pt x="0" y="126352"/>
                    </a:lnTo>
                    <a:lnTo>
                      <a:pt x="0" y="129755"/>
                    </a:lnTo>
                    <a:lnTo>
                      <a:pt x="330" y="133070"/>
                    </a:lnTo>
                    <a:lnTo>
                      <a:pt x="965" y="136271"/>
                    </a:lnTo>
                  </a:path>
                  <a:path w="3071495" h="177164">
                    <a:moveTo>
                      <a:pt x="40881" y="176187"/>
                    </a:moveTo>
                    <a:lnTo>
                      <a:pt x="44094" y="176822"/>
                    </a:lnTo>
                    <a:lnTo>
                      <a:pt x="47409" y="177152"/>
                    </a:lnTo>
                    <a:lnTo>
                      <a:pt x="50800" y="177152"/>
                    </a:lnTo>
                    <a:lnTo>
                      <a:pt x="60312" y="177152"/>
                    </a:lnTo>
                  </a:path>
                  <a:path w="3071495" h="177164">
                    <a:moveTo>
                      <a:pt x="3010814" y="177152"/>
                    </a:moveTo>
                    <a:lnTo>
                      <a:pt x="3020339" y="177152"/>
                    </a:lnTo>
                    <a:lnTo>
                      <a:pt x="3023730" y="177152"/>
                    </a:lnTo>
                    <a:lnTo>
                      <a:pt x="3027045" y="176822"/>
                    </a:lnTo>
                    <a:lnTo>
                      <a:pt x="3030245" y="176187"/>
                    </a:lnTo>
                  </a:path>
                  <a:path w="3071495" h="177164">
                    <a:moveTo>
                      <a:pt x="3070161" y="136271"/>
                    </a:moveTo>
                    <a:lnTo>
                      <a:pt x="3070796" y="133070"/>
                    </a:lnTo>
                    <a:lnTo>
                      <a:pt x="3071139" y="129755"/>
                    </a:lnTo>
                    <a:lnTo>
                      <a:pt x="3071139" y="126352"/>
                    </a:lnTo>
                    <a:lnTo>
                      <a:pt x="3071139" y="115823"/>
                    </a:lnTo>
                  </a:path>
                  <a:path w="3071495" h="177164">
                    <a:moveTo>
                      <a:pt x="3071139" y="10528"/>
                    </a:moveTo>
                    <a:lnTo>
                      <a:pt x="3071139" y="0"/>
                    </a:lnTo>
                  </a:path>
                </a:pathLst>
              </a:custGeom>
              <a:ln w="4762">
                <a:solidFill>
                  <a:srgbClr val="666666"/>
                </a:solidFill>
              </a:ln>
            </p:spPr>
            <p:txBody>
              <a:bodyPr wrap="square" lIns="0" tIns="0" rIns="0" bIns="0" rtlCol="0"/>
              <a:lstStyle/>
              <a:p>
                <a:endParaRPr lang="en-GB" noProof="0" dirty="0"/>
              </a:p>
            </p:txBody>
          </p:sp>
          <p:sp>
            <p:nvSpPr>
              <p:cNvPr id="73" name="object 13">
                <a:extLst>
                  <a:ext uri="{FF2B5EF4-FFF2-40B4-BE49-F238E27FC236}">
                    <a16:creationId xmlns:a16="http://schemas.microsoft.com/office/drawing/2014/main" id="{38E5DB7C-9692-0F04-2217-7B9C53358F15}"/>
                  </a:ext>
                </a:extLst>
              </p:cNvPr>
              <p:cNvSpPr/>
              <p:nvPr/>
            </p:nvSpPr>
            <p:spPr>
              <a:xfrm>
                <a:off x="1884438" y="2539945"/>
                <a:ext cx="0" cy="88900"/>
              </a:xfrm>
              <a:custGeom>
                <a:avLst/>
                <a:gdLst/>
                <a:ahLst/>
                <a:cxnLst/>
                <a:rect l="l" t="t" r="r" b="b"/>
                <a:pathLst>
                  <a:path h="88900">
                    <a:moveTo>
                      <a:pt x="0" y="0"/>
                    </a:moveTo>
                    <a:lnTo>
                      <a:pt x="0" y="88874"/>
                    </a:lnTo>
                  </a:path>
                </a:pathLst>
              </a:custGeom>
              <a:ln w="4762">
                <a:solidFill>
                  <a:srgbClr val="666666"/>
                </a:solidFill>
                <a:prstDash val="dash"/>
              </a:ln>
            </p:spPr>
            <p:txBody>
              <a:bodyPr wrap="square" lIns="0" tIns="0" rIns="0" bIns="0" rtlCol="0"/>
              <a:lstStyle/>
              <a:p>
                <a:endParaRPr lang="en-GB" noProof="0" dirty="0"/>
              </a:p>
            </p:txBody>
          </p:sp>
          <p:sp>
            <p:nvSpPr>
              <p:cNvPr id="74" name="object 14">
                <a:extLst>
                  <a:ext uri="{FF2B5EF4-FFF2-40B4-BE49-F238E27FC236}">
                    <a16:creationId xmlns:a16="http://schemas.microsoft.com/office/drawing/2014/main" id="{5BE4427A-0177-29B6-01F1-D3A36435F9A1}"/>
                  </a:ext>
                </a:extLst>
              </p:cNvPr>
              <p:cNvSpPr/>
              <p:nvPr/>
            </p:nvSpPr>
            <p:spPr>
              <a:xfrm>
                <a:off x="482606" y="1555750"/>
                <a:ext cx="885190" cy="885190"/>
              </a:xfrm>
              <a:custGeom>
                <a:avLst/>
                <a:gdLst/>
                <a:ahLst/>
                <a:cxnLst/>
                <a:rect l="l" t="t" r="r" b="b"/>
                <a:pathLst>
                  <a:path w="885190" h="885189">
                    <a:moveTo>
                      <a:pt x="442582" y="0"/>
                    </a:moveTo>
                    <a:lnTo>
                      <a:pt x="394357" y="2597"/>
                    </a:lnTo>
                    <a:lnTo>
                      <a:pt x="347636" y="10208"/>
                    </a:lnTo>
                    <a:lnTo>
                      <a:pt x="302689" y="22563"/>
                    </a:lnTo>
                    <a:lnTo>
                      <a:pt x="259787" y="39393"/>
                    </a:lnTo>
                    <a:lnTo>
                      <a:pt x="219200" y="60427"/>
                    </a:lnTo>
                    <a:lnTo>
                      <a:pt x="181196" y="85395"/>
                    </a:lnTo>
                    <a:lnTo>
                      <a:pt x="146047" y="114027"/>
                    </a:lnTo>
                    <a:lnTo>
                      <a:pt x="114022" y="146054"/>
                    </a:lnTo>
                    <a:lnTo>
                      <a:pt x="85391" y="181204"/>
                    </a:lnTo>
                    <a:lnTo>
                      <a:pt x="60424" y="219209"/>
                    </a:lnTo>
                    <a:lnTo>
                      <a:pt x="39391" y="259798"/>
                    </a:lnTo>
                    <a:lnTo>
                      <a:pt x="22562" y="302701"/>
                    </a:lnTo>
                    <a:lnTo>
                      <a:pt x="10207" y="347648"/>
                    </a:lnTo>
                    <a:lnTo>
                      <a:pt x="2596" y="394369"/>
                    </a:lnTo>
                    <a:lnTo>
                      <a:pt x="0" y="442595"/>
                    </a:lnTo>
                    <a:lnTo>
                      <a:pt x="2596" y="490817"/>
                    </a:lnTo>
                    <a:lnTo>
                      <a:pt x="10207" y="537537"/>
                    </a:lnTo>
                    <a:lnTo>
                      <a:pt x="22562" y="582482"/>
                    </a:lnTo>
                    <a:lnTo>
                      <a:pt x="39391" y="625383"/>
                    </a:lnTo>
                    <a:lnTo>
                      <a:pt x="60424" y="665971"/>
                    </a:lnTo>
                    <a:lnTo>
                      <a:pt x="85391" y="703975"/>
                    </a:lnTo>
                    <a:lnTo>
                      <a:pt x="114022" y="739124"/>
                    </a:lnTo>
                    <a:lnTo>
                      <a:pt x="146047" y="771150"/>
                    </a:lnTo>
                    <a:lnTo>
                      <a:pt x="181196" y="799782"/>
                    </a:lnTo>
                    <a:lnTo>
                      <a:pt x="219200" y="824750"/>
                    </a:lnTo>
                    <a:lnTo>
                      <a:pt x="259787" y="845783"/>
                    </a:lnTo>
                    <a:lnTo>
                      <a:pt x="302689" y="862613"/>
                    </a:lnTo>
                    <a:lnTo>
                      <a:pt x="347636" y="874968"/>
                    </a:lnTo>
                    <a:lnTo>
                      <a:pt x="394357" y="882580"/>
                    </a:lnTo>
                    <a:lnTo>
                      <a:pt x="442582" y="885177"/>
                    </a:lnTo>
                    <a:lnTo>
                      <a:pt x="490807" y="882580"/>
                    </a:lnTo>
                    <a:lnTo>
                      <a:pt x="537528" y="874968"/>
                    </a:lnTo>
                    <a:lnTo>
                      <a:pt x="582474" y="862613"/>
                    </a:lnTo>
                    <a:lnTo>
                      <a:pt x="625376" y="845783"/>
                    </a:lnTo>
                    <a:lnTo>
                      <a:pt x="665964" y="824750"/>
                    </a:lnTo>
                    <a:lnTo>
                      <a:pt x="703968" y="799782"/>
                    </a:lnTo>
                    <a:lnTo>
                      <a:pt x="739117" y="771150"/>
                    </a:lnTo>
                    <a:lnTo>
                      <a:pt x="771142" y="739124"/>
                    </a:lnTo>
                    <a:lnTo>
                      <a:pt x="799773" y="703975"/>
                    </a:lnTo>
                    <a:lnTo>
                      <a:pt x="824740" y="665971"/>
                    </a:lnTo>
                    <a:lnTo>
                      <a:pt x="845773" y="625383"/>
                    </a:lnTo>
                    <a:lnTo>
                      <a:pt x="862601" y="582482"/>
                    </a:lnTo>
                    <a:lnTo>
                      <a:pt x="874956" y="537537"/>
                    </a:lnTo>
                    <a:lnTo>
                      <a:pt x="882567" y="490817"/>
                    </a:lnTo>
                    <a:lnTo>
                      <a:pt x="885164" y="442595"/>
                    </a:lnTo>
                    <a:lnTo>
                      <a:pt x="882567" y="394369"/>
                    </a:lnTo>
                    <a:lnTo>
                      <a:pt x="874956" y="347648"/>
                    </a:lnTo>
                    <a:lnTo>
                      <a:pt x="862601" y="302701"/>
                    </a:lnTo>
                    <a:lnTo>
                      <a:pt x="845773" y="259798"/>
                    </a:lnTo>
                    <a:lnTo>
                      <a:pt x="824740" y="219209"/>
                    </a:lnTo>
                    <a:lnTo>
                      <a:pt x="799773" y="181204"/>
                    </a:lnTo>
                    <a:lnTo>
                      <a:pt x="771142" y="146054"/>
                    </a:lnTo>
                    <a:lnTo>
                      <a:pt x="739117" y="114027"/>
                    </a:lnTo>
                    <a:lnTo>
                      <a:pt x="703968" y="85395"/>
                    </a:lnTo>
                    <a:lnTo>
                      <a:pt x="665964" y="60427"/>
                    </a:lnTo>
                    <a:lnTo>
                      <a:pt x="625376" y="39393"/>
                    </a:lnTo>
                    <a:lnTo>
                      <a:pt x="582474" y="22563"/>
                    </a:lnTo>
                    <a:lnTo>
                      <a:pt x="537528" y="10208"/>
                    </a:lnTo>
                    <a:lnTo>
                      <a:pt x="490807" y="2597"/>
                    </a:lnTo>
                    <a:lnTo>
                      <a:pt x="442582" y="0"/>
                    </a:lnTo>
                    <a:close/>
                  </a:path>
                </a:pathLst>
              </a:custGeom>
              <a:solidFill>
                <a:srgbClr val="00696C"/>
              </a:solidFill>
            </p:spPr>
            <p:txBody>
              <a:bodyPr wrap="square" lIns="0" tIns="0" rIns="0" bIns="0" rtlCol="0"/>
              <a:lstStyle/>
              <a:p>
                <a:endParaRPr lang="en-GB" noProof="0" dirty="0"/>
              </a:p>
            </p:txBody>
          </p:sp>
        </p:grpSp>
        <p:sp>
          <p:nvSpPr>
            <p:cNvPr id="7" name="object 15">
              <a:extLst>
                <a:ext uri="{FF2B5EF4-FFF2-40B4-BE49-F238E27FC236}">
                  <a16:creationId xmlns:a16="http://schemas.microsoft.com/office/drawing/2014/main" id="{B78C9232-9F35-20B9-BF1C-660476E46A2F}"/>
                </a:ext>
              </a:extLst>
            </p:cNvPr>
            <p:cNvSpPr txBox="1"/>
            <p:nvPr/>
          </p:nvSpPr>
          <p:spPr>
            <a:xfrm>
              <a:off x="1126963" y="4034034"/>
              <a:ext cx="1509395" cy="147320"/>
            </a:xfrm>
            <a:prstGeom prst="rect">
              <a:avLst/>
            </a:prstGeom>
          </p:spPr>
          <p:txBody>
            <a:bodyPr vert="horz" wrap="square" lIns="0" tIns="12700" rIns="0" bIns="0" rtlCol="0">
              <a:spAutoFit/>
            </a:bodyPr>
            <a:lstStyle/>
            <a:p>
              <a:pPr marL="12700">
                <a:lnSpc>
                  <a:spcPct val="100000"/>
                </a:lnSpc>
                <a:spcBef>
                  <a:spcPts val="100"/>
                </a:spcBef>
              </a:pPr>
              <a:r>
                <a:rPr lang="en-GB" sz="800" spc="-20" noProof="0" dirty="0">
                  <a:solidFill>
                    <a:srgbClr val="333333"/>
                  </a:solidFill>
                  <a:latin typeface="Arial"/>
                  <a:cs typeface="Arial"/>
                </a:rPr>
                <a:t>The</a:t>
              </a:r>
              <a:r>
                <a:rPr lang="en-GB" sz="800" spc="-25" noProof="0" dirty="0">
                  <a:solidFill>
                    <a:srgbClr val="333333"/>
                  </a:solidFill>
                  <a:latin typeface="Arial"/>
                  <a:cs typeface="Arial"/>
                </a:rPr>
                <a:t> necessary expertise</a:t>
              </a:r>
              <a:r>
                <a:rPr lang="en-GB" sz="800" spc="-20" noProof="0" dirty="0">
                  <a:solidFill>
                    <a:srgbClr val="333333"/>
                  </a:solidFill>
                  <a:latin typeface="Arial"/>
                  <a:cs typeface="Arial"/>
                </a:rPr>
                <a:t> </a:t>
              </a:r>
              <a:r>
                <a:rPr lang="en-GB" sz="800" noProof="0" dirty="0">
                  <a:solidFill>
                    <a:srgbClr val="333333"/>
                  </a:solidFill>
                  <a:latin typeface="Arial"/>
                  <a:cs typeface="Arial"/>
                </a:rPr>
                <a:t>is</a:t>
              </a:r>
              <a:r>
                <a:rPr lang="en-GB" sz="800" spc="-25" noProof="0" dirty="0">
                  <a:solidFill>
                    <a:srgbClr val="333333"/>
                  </a:solidFill>
                  <a:latin typeface="Arial"/>
                  <a:cs typeface="Arial"/>
                </a:rPr>
                <a:t> </a:t>
              </a:r>
              <a:r>
                <a:rPr lang="en-GB" sz="800" spc="-10" noProof="0" dirty="0">
                  <a:solidFill>
                    <a:srgbClr val="333333"/>
                  </a:solidFill>
                  <a:latin typeface="Arial"/>
                  <a:cs typeface="Arial"/>
                </a:rPr>
                <a:t>lacking</a:t>
              </a:r>
              <a:endParaRPr lang="en-GB" sz="800" noProof="0" dirty="0">
                <a:latin typeface="Arial"/>
                <a:cs typeface="Arial"/>
              </a:endParaRPr>
            </a:p>
          </p:txBody>
        </p:sp>
        <p:grpSp>
          <p:nvGrpSpPr>
            <p:cNvPr id="8" name="object 16">
              <a:extLst>
                <a:ext uri="{FF2B5EF4-FFF2-40B4-BE49-F238E27FC236}">
                  <a16:creationId xmlns:a16="http://schemas.microsoft.com/office/drawing/2014/main" id="{750C7B17-E480-CA3A-9596-F6D57DC2C307}"/>
                </a:ext>
              </a:extLst>
            </p:cNvPr>
            <p:cNvGrpSpPr/>
            <p:nvPr/>
          </p:nvGrpSpPr>
          <p:grpSpPr>
            <a:xfrm>
              <a:off x="342647" y="3206663"/>
              <a:ext cx="3080385" cy="748030"/>
              <a:chOff x="342647" y="3206663"/>
              <a:chExt cx="3080385" cy="748030"/>
            </a:xfrm>
          </p:grpSpPr>
          <p:sp>
            <p:nvSpPr>
              <p:cNvPr id="59" name="object 17">
                <a:extLst>
                  <a:ext uri="{FF2B5EF4-FFF2-40B4-BE49-F238E27FC236}">
                    <a16:creationId xmlns:a16="http://schemas.microsoft.com/office/drawing/2014/main" id="{9AF7CCB2-5C07-1D07-3D51-1B9DD931786E}"/>
                  </a:ext>
                </a:extLst>
              </p:cNvPr>
              <p:cNvSpPr/>
              <p:nvPr/>
            </p:nvSpPr>
            <p:spPr>
              <a:xfrm>
                <a:off x="345187" y="3716897"/>
                <a:ext cx="0" cy="74295"/>
              </a:xfrm>
              <a:custGeom>
                <a:avLst/>
                <a:gdLst/>
                <a:ahLst/>
                <a:cxnLst/>
                <a:rect l="l" t="t" r="r" b="b"/>
                <a:pathLst>
                  <a:path h="74295">
                    <a:moveTo>
                      <a:pt x="0" y="0"/>
                    </a:moveTo>
                    <a:lnTo>
                      <a:pt x="0" y="73710"/>
                    </a:lnTo>
                  </a:path>
                </a:pathLst>
              </a:custGeom>
              <a:ln w="4762">
                <a:solidFill>
                  <a:srgbClr val="666666"/>
                </a:solidFill>
                <a:prstDash val="dash"/>
              </a:ln>
            </p:spPr>
            <p:txBody>
              <a:bodyPr wrap="square" lIns="0" tIns="0" rIns="0" bIns="0" rtlCol="0"/>
              <a:lstStyle/>
              <a:p>
                <a:endParaRPr lang="en-GB" noProof="0" dirty="0"/>
              </a:p>
            </p:txBody>
          </p:sp>
          <p:sp>
            <p:nvSpPr>
              <p:cNvPr id="60" name="object 18">
                <a:extLst>
                  <a:ext uri="{FF2B5EF4-FFF2-40B4-BE49-F238E27FC236}">
                    <a16:creationId xmlns:a16="http://schemas.microsoft.com/office/drawing/2014/main" id="{BACA6130-A38C-BE50-9029-1EE3E1BCD342}"/>
                  </a:ext>
                </a:extLst>
              </p:cNvPr>
              <p:cNvSpPr/>
              <p:nvPr/>
            </p:nvSpPr>
            <p:spPr>
              <a:xfrm>
                <a:off x="353743" y="3839889"/>
                <a:ext cx="22860" cy="19050"/>
              </a:xfrm>
              <a:custGeom>
                <a:avLst/>
                <a:gdLst/>
                <a:ahLst/>
                <a:cxnLst/>
                <a:rect l="l" t="t" r="r" b="b"/>
                <a:pathLst>
                  <a:path w="22860" h="19050">
                    <a:moveTo>
                      <a:pt x="0" y="0"/>
                    </a:moveTo>
                    <a:lnTo>
                      <a:pt x="4592" y="5880"/>
                    </a:lnTo>
                    <a:lnTo>
                      <a:pt x="9983" y="11022"/>
                    </a:lnTo>
                    <a:lnTo>
                      <a:pt x="16082" y="15332"/>
                    </a:lnTo>
                    <a:lnTo>
                      <a:pt x="22796" y="18719"/>
                    </a:lnTo>
                  </a:path>
                </a:pathLst>
              </a:custGeom>
              <a:ln w="4762">
                <a:solidFill>
                  <a:srgbClr val="666666"/>
                </a:solidFill>
                <a:prstDash val="dash"/>
              </a:ln>
            </p:spPr>
            <p:txBody>
              <a:bodyPr wrap="square" lIns="0" tIns="0" rIns="0" bIns="0" rtlCol="0"/>
              <a:lstStyle/>
              <a:p>
                <a:endParaRPr lang="en-GB" noProof="0" dirty="0"/>
              </a:p>
            </p:txBody>
          </p:sp>
          <p:sp>
            <p:nvSpPr>
              <p:cNvPr id="61" name="object 19">
                <a:extLst>
                  <a:ext uri="{FF2B5EF4-FFF2-40B4-BE49-F238E27FC236}">
                    <a16:creationId xmlns:a16="http://schemas.microsoft.com/office/drawing/2014/main" id="{55C2B6AA-79EB-0543-D31E-BABE82D8B595}"/>
                  </a:ext>
                </a:extLst>
              </p:cNvPr>
              <p:cNvSpPr/>
              <p:nvPr/>
            </p:nvSpPr>
            <p:spPr>
              <a:xfrm>
                <a:off x="424576" y="3862466"/>
                <a:ext cx="2926080" cy="0"/>
              </a:xfrm>
              <a:custGeom>
                <a:avLst/>
                <a:gdLst/>
                <a:ahLst/>
                <a:cxnLst/>
                <a:rect l="l" t="t" r="r" b="b"/>
                <a:pathLst>
                  <a:path w="2926079">
                    <a:moveTo>
                      <a:pt x="0" y="0"/>
                    </a:moveTo>
                    <a:lnTo>
                      <a:pt x="2925572" y="0"/>
                    </a:lnTo>
                  </a:path>
                </a:pathLst>
              </a:custGeom>
              <a:ln w="4762">
                <a:solidFill>
                  <a:srgbClr val="666666"/>
                </a:solidFill>
                <a:prstDash val="dash"/>
              </a:ln>
            </p:spPr>
            <p:txBody>
              <a:bodyPr wrap="square" lIns="0" tIns="0" rIns="0" bIns="0" rtlCol="0"/>
              <a:lstStyle/>
              <a:p>
                <a:endParaRPr lang="en-GB" noProof="0" dirty="0"/>
              </a:p>
            </p:txBody>
          </p:sp>
          <p:sp>
            <p:nvSpPr>
              <p:cNvPr id="62" name="object 20">
                <a:extLst>
                  <a:ext uri="{FF2B5EF4-FFF2-40B4-BE49-F238E27FC236}">
                    <a16:creationId xmlns:a16="http://schemas.microsoft.com/office/drawing/2014/main" id="{B41B6A2A-BF47-7F43-9D56-FAB8142EB7EC}"/>
                  </a:ext>
                </a:extLst>
              </p:cNvPr>
              <p:cNvSpPr/>
              <p:nvPr/>
            </p:nvSpPr>
            <p:spPr>
              <a:xfrm>
                <a:off x="3397430" y="3831113"/>
                <a:ext cx="19050" cy="22860"/>
              </a:xfrm>
              <a:custGeom>
                <a:avLst/>
                <a:gdLst/>
                <a:ahLst/>
                <a:cxnLst/>
                <a:rect l="l" t="t" r="r" b="b"/>
                <a:pathLst>
                  <a:path w="19050" h="22860">
                    <a:moveTo>
                      <a:pt x="0" y="22796"/>
                    </a:moveTo>
                    <a:lnTo>
                      <a:pt x="5880" y="18204"/>
                    </a:lnTo>
                    <a:lnTo>
                      <a:pt x="11022" y="12812"/>
                    </a:lnTo>
                    <a:lnTo>
                      <a:pt x="15332" y="6714"/>
                    </a:lnTo>
                    <a:lnTo>
                      <a:pt x="18719" y="0"/>
                    </a:lnTo>
                  </a:path>
                </a:pathLst>
              </a:custGeom>
              <a:ln w="4762">
                <a:solidFill>
                  <a:srgbClr val="666666"/>
                </a:solidFill>
                <a:prstDash val="dash"/>
              </a:ln>
            </p:spPr>
            <p:txBody>
              <a:bodyPr wrap="square" lIns="0" tIns="0" rIns="0" bIns="0" rtlCol="0"/>
              <a:lstStyle/>
              <a:p>
                <a:endParaRPr lang="en-GB" noProof="0" dirty="0"/>
              </a:p>
            </p:txBody>
          </p:sp>
          <p:sp>
            <p:nvSpPr>
              <p:cNvPr id="63" name="object 21">
                <a:extLst>
                  <a:ext uri="{FF2B5EF4-FFF2-40B4-BE49-F238E27FC236}">
                    <a16:creationId xmlns:a16="http://schemas.microsoft.com/office/drawing/2014/main" id="{19D522E5-AA7A-45D5-FCF9-6F3C0BDE344D}"/>
                  </a:ext>
                </a:extLst>
              </p:cNvPr>
              <p:cNvSpPr/>
              <p:nvPr/>
            </p:nvSpPr>
            <p:spPr>
              <a:xfrm>
                <a:off x="3420005" y="3706365"/>
                <a:ext cx="0" cy="74295"/>
              </a:xfrm>
              <a:custGeom>
                <a:avLst/>
                <a:gdLst/>
                <a:ahLst/>
                <a:cxnLst/>
                <a:rect l="l" t="t" r="r" b="b"/>
                <a:pathLst>
                  <a:path h="74295">
                    <a:moveTo>
                      <a:pt x="0" y="73710"/>
                    </a:moveTo>
                    <a:lnTo>
                      <a:pt x="0" y="0"/>
                    </a:lnTo>
                  </a:path>
                </a:pathLst>
              </a:custGeom>
              <a:ln w="4762">
                <a:solidFill>
                  <a:srgbClr val="666666"/>
                </a:solidFill>
                <a:prstDash val="dash"/>
              </a:ln>
            </p:spPr>
            <p:txBody>
              <a:bodyPr wrap="square" lIns="0" tIns="0" rIns="0" bIns="0" rtlCol="0"/>
              <a:lstStyle/>
              <a:p>
                <a:endParaRPr lang="en-GB" noProof="0" dirty="0"/>
              </a:p>
            </p:txBody>
          </p:sp>
          <p:sp>
            <p:nvSpPr>
              <p:cNvPr id="64" name="object 22">
                <a:extLst>
                  <a:ext uri="{FF2B5EF4-FFF2-40B4-BE49-F238E27FC236}">
                    <a16:creationId xmlns:a16="http://schemas.microsoft.com/office/drawing/2014/main" id="{210D1F50-33D0-EC16-F7DA-8AC2F748E238}"/>
                  </a:ext>
                </a:extLst>
              </p:cNvPr>
              <p:cNvSpPr/>
              <p:nvPr/>
            </p:nvSpPr>
            <p:spPr>
              <a:xfrm>
                <a:off x="345187" y="3685308"/>
                <a:ext cx="3075305" cy="177165"/>
              </a:xfrm>
              <a:custGeom>
                <a:avLst/>
                <a:gdLst/>
                <a:ahLst/>
                <a:cxnLst/>
                <a:rect l="l" t="t" r="r" b="b"/>
                <a:pathLst>
                  <a:path w="3075304" h="177164">
                    <a:moveTo>
                      <a:pt x="0" y="0"/>
                    </a:moveTo>
                    <a:lnTo>
                      <a:pt x="0" y="10528"/>
                    </a:lnTo>
                  </a:path>
                  <a:path w="3075304" h="177164">
                    <a:moveTo>
                      <a:pt x="0" y="115823"/>
                    </a:moveTo>
                    <a:lnTo>
                      <a:pt x="0" y="126352"/>
                    </a:lnTo>
                    <a:lnTo>
                      <a:pt x="0" y="129755"/>
                    </a:lnTo>
                    <a:lnTo>
                      <a:pt x="330" y="133070"/>
                    </a:lnTo>
                    <a:lnTo>
                      <a:pt x="965" y="136270"/>
                    </a:lnTo>
                  </a:path>
                  <a:path w="3075304" h="177164">
                    <a:moveTo>
                      <a:pt x="40881" y="176187"/>
                    </a:moveTo>
                    <a:lnTo>
                      <a:pt x="44094" y="176822"/>
                    </a:lnTo>
                    <a:lnTo>
                      <a:pt x="47409" y="177152"/>
                    </a:lnTo>
                    <a:lnTo>
                      <a:pt x="50800" y="177152"/>
                    </a:lnTo>
                    <a:lnTo>
                      <a:pt x="60325" y="177152"/>
                    </a:lnTo>
                  </a:path>
                  <a:path w="3075304" h="177164">
                    <a:moveTo>
                      <a:pt x="3014484" y="177152"/>
                    </a:moveTo>
                    <a:lnTo>
                      <a:pt x="3024022" y="177152"/>
                    </a:lnTo>
                    <a:lnTo>
                      <a:pt x="3027413" y="177152"/>
                    </a:lnTo>
                    <a:lnTo>
                      <a:pt x="3030728" y="176822"/>
                    </a:lnTo>
                    <a:lnTo>
                      <a:pt x="3033928" y="176187"/>
                    </a:lnTo>
                  </a:path>
                  <a:path w="3075304" h="177164">
                    <a:moveTo>
                      <a:pt x="3073857" y="136270"/>
                    </a:moveTo>
                    <a:lnTo>
                      <a:pt x="3074492" y="133070"/>
                    </a:lnTo>
                    <a:lnTo>
                      <a:pt x="3074822" y="129755"/>
                    </a:lnTo>
                    <a:lnTo>
                      <a:pt x="3074822" y="126352"/>
                    </a:lnTo>
                    <a:lnTo>
                      <a:pt x="3074822" y="115823"/>
                    </a:lnTo>
                  </a:path>
                  <a:path w="3075304" h="177164">
                    <a:moveTo>
                      <a:pt x="3074822" y="10528"/>
                    </a:moveTo>
                    <a:lnTo>
                      <a:pt x="3074822" y="0"/>
                    </a:lnTo>
                  </a:path>
                </a:pathLst>
              </a:custGeom>
              <a:ln w="4762">
                <a:solidFill>
                  <a:srgbClr val="666666"/>
                </a:solidFill>
              </a:ln>
            </p:spPr>
            <p:txBody>
              <a:bodyPr wrap="square" lIns="0" tIns="0" rIns="0" bIns="0" rtlCol="0"/>
              <a:lstStyle/>
              <a:p>
                <a:endParaRPr lang="en-GB" noProof="0" dirty="0"/>
              </a:p>
            </p:txBody>
          </p:sp>
          <p:sp>
            <p:nvSpPr>
              <p:cNvPr id="65" name="object 23">
                <a:extLst>
                  <a:ext uri="{FF2B5EF4-FFF2-40B4-BE49-F238E27FC236}">
                    <a16:creationId xmlns:a16="http://schemas.microsoft.com/office/drawing/2014/main" id="{7C7B8418-19C2-ECEA-D7AF-D15581DEEFF4}"/>
                  </a:ext>
                </a:extLst>
              </p:cNvPr>
              <p:cNvSpPr/>
              <p:nvPr/>
            </p:nvSpPr>
            <p:spPr>
              <a:xfrm>
                <a:off x="1882597" y="3862740"/>
                <a:ext cx="0" cy="88900"/>
              </a:xfrm>
              <a:custGeom>
                <a:avLst/>
                <a:gdLst/>
                <a:ahLst/>
                <a:cxnLst/>
                <a:rect l="l" t="t" r="r" b="b"/>
                <a:pathLst>
                  <a:path h="88900">
                    <a:moveTo>
                      <a:pt x="0" y="0"/>
                    </a:moveTo>
                    <a:lnTo>
                      <a:pt x="0" y="88874"/>
                    </a:lnTo>
                  </a:path>
                </a:pathLst>
              </a:custGeom>
              <a:ln w="4762">
                <a:solidFill>
                  <a:srgbClr val="666666"/>
                </a:solidFill>
                <a:prstDash val="dash"/>
              </a:ln>
            </p:spPr>
            <p:txBody>
              <a:bodyPr wrap="square" lIns="0" tIns="0" rIns="0" bIns="0" rtlCol="0"/>
              <a:lstStyle/>
              <a:p>
                <a:endParaRPr lang="en-GB" noProof="0" dirty="0"/>
              </a:p>
            </p:txBody>
          </p:sp>
          <p:sp>
            <p:nvSpPr>
              <p:cNvPr id="66" name="object 24">
                <a:extLst>
                  <a:ext uri="{FF2B5EF4-FFF2-40B4-BE49-F238E27FC236}">
                    <a16:creationId xmlns:a16="http://schemas.microsoft.com/office/drawing/2014/main" id="{FA542F35-B2B8-D027-D91C-0F875DCAFA22}"/>
                  </a:ext>
                </a:extLst>
              </p:cNvPr>
              <p:cNvSpPr/>
              <p:nvPr/>
            </p:nvSpPr>
            <p:spPr>
              <a:xfrm>
                <a:off x="822656" y="3206663"/>
                <a:ext cx="524510" cy="524510"/>
              </a:xfrm>
              <a:custGeom>
                <a:avLst/>
                <a:gdLst/>
                <a:ahLst/>
                <a:cxnLst/>
                <a:rect l="l" t="t" r="r" b="b"/>
                <a:pathLst>
                  <a:path w="524510" h="524510">
                    <a:moveTo>
                      <a:pt x="262229" y="0"/>
                    </a:moveTo>
                    <a:lnTo>
                      <a:pt x="215092" y="4224"/>
                    </a:lnTo>
                    <a:lnTo>
                      <a:pt x="170727" y="16405"/>
                    </a:lnTo>
                    <a:lnTo>
                      <a:pt x="129874" y="35800"/>
                    </a:lnTo>
                    <a:lnTo>
                      <a:pt x="93276" y="61671"/>
                    </a:lnTo>
                    <a:lnTo>
                      <a:pt x="61671" y="93276"/>
                    </a:lnTo>
                    <a:lnTo>
                      <a:pt x="35800" y="129874"/>
                    </a:lnTo>
                    <a:lnTo>
                      <a:pt x="16405" y="170727"/>
                    </a:lnTo>
                    <a:lnTo>
                      <a:pt x="4224" y="215092"/>
                    </a:lnTo>
                    <a:lnTo>
                      <a:pt x="0" y="262229"/>
                    </a:lnTo>
                    <a:lnTo>
                      <a:pt x="4224" y="309363"/>
                    </a:lnTo>
                    <a:lnTo>
                      <a:pt x="16405" y="353727"/>
                    </a:lnTo>
                    <a:lnTo>
                      <a:pt x="35800" y="394578"/>
                    </a:lnTo>
                    <a:lnTo>
                      <a:pt x="61671" y="431177"/>
                    </a:lnTo>
                    <a:lnTo>
                      <a:pt x="93276" y="462783"/>
                    </a:lnTo>
                    <a:lnTo>
                      <a:pt x="129874" y="488655"/>
                    </a:lnTo>
                    <a:lnTo>
                      <a:pt x="170727" y="508052"/>
                    </a:lnTo>
                    <a:lnTo>
                      <a:pt x="215092" y="520234"/>
                    </a:lnTo>
                    <a:lnTo>
                      <a:pt x="262229" y="524459"/>
                    </a:lnTo>
                    <a:lnTo>
                      <a:pt x="309367" y="520234"/>
                    </a:lnTo>
                    <a:lnTo>
                      <a:pt x="353732" y="508052"/>
                    </a:lnTo>
                    <a:lnTo>
                      <a:pt x="394584" y="488655"/>
                    </a:lnTo>
                    <a:lnTo>
                      <a:pt x="431183" y="462783"/>
                    </a:lnTo>
                    <a:lnTo>
                      <a:pt x="462787" y="431177"/>
                    </a:lnTo>
                    <a:lnTo>
                      <a:pt x="488658" y="394578"/>
                    </a:lnTo>
                    <a:lnTo>
                      <a:pt x="508054" y="353727"/>
                    </a:lnTo>
                    <a:lnTo>
                      <a:pt x="520234" y="309363"/>
                    </a:lnTo>
                    <a:lnTo>
                      <a:pt x="524459" y="262229"/>
                    </a:lnTo>
                    <a:lnTo>
                      <a:pt x="520234" y="215092"/>
                    </a:lnTo>
                    <a:lnTo>
                      <a:pt x="508054" y="170727"/>
                    </a:lnTo>
                    <a:lnTo>
                      <a:pt x="488658" y="129874"/>
                    </a:lnTo>
                    <a:lnTo>
                      <a:pt x="462787" y="93276"/>
                    </a:lnTo>
                    <a:lnTo>
                      <a:pt x="431183" y="61671"/>
                    </a:lnTo>
                    <a:lnTo>
                      <a:pt x="394584" y="35800"/>
                    </a:lnTo>
                    <a:lnTo>
                      <a:pt x="353732" y="16405"/>
                    </a:lnTo>
                    <a:lnTo>
                      <a:pt x="309367" y="4224"/>
                    </a:lnTo>
                    <a:lnTo>
                      <a:pt x="262229" y="0"/>
                    </a:lnTo>
                    <a:close/>
                  </a:path>
                </a:pathLst>
              </a:custGeom>
              <a:solidFill>
                <a:srgbClr val="00696C"/>
              </a:solidFill>
            </p:spPr>
            <p:txBody>
              <a:bodyPr wrap="square" lIns="0" tIns="0" rIns="0" bIns="0" rtlCol="0"/>
              <a:lstStyle/>
              <a:p>
                <a:endParaRPr lang="en-GB" noProof="0" dirty="0"/>
              </a:p>
            </p:txBody>
          </p:sp>
        </p:grpSp>
        <p:sp>
          <p:nvSpPr>
            <p:cNvPr id="9" name="object 25">
              <a:extLst>
                <a:ext uri="{FF2B5EF4-FFF2-40B4-BE49-F238E27FC236}">
                  <a16:creationId xmlns:a16="http://schemas.microsoft.com/office/drawing/2014/main" id="{F4947465-0812-44FE-E985-331E2EF5E995}"/>
                </a:ext>
              </a:extLst>
            </p:cNvPr>
            <p:cNvSpPr txBox="1"/>
            <p:nvPr/>
          </p:nvSpPr>
          <p:spPr>
            <a:xfrm>
              <a:off x="4741624" y="2649305"/>
              <a:ext cx="1280795" cy="147320"/>
            </a:xfrm>
            <a:prstGeom prst="rect">
              <a:avLst/>
            </a:prstGeom>
          </p:spPr>
          <p:txBody>
            <a:bodyPr vert="horz" wrap="square" lIns="0" tIns="12700" rIns="0" bIns="0" rtlCol="0">
              <a:spAutoFit/>
            </a:bodyPr>
            <a:lstStyle/>
            <a:p>
              <a:pPr marL="12700">
                <a:lnSpc>
                  <a:spcPct val="100000"/>
                </a:lnSpc>
                <a:spcBef>
                  <a:spcPts val="100"/>
                </a:spcBef>
              </a:pPr>
              <a:r>
                <a:rPr lang="en-GB" sz="800" spc="-25" noProof="0" dirty="0">
                  <a:solidFill>
                    <a:srgbClr val="333333"/>
                  </a:solidFill>
                  <a:latin typeface="Arial"/>
                  <a:cs typeface="Arial"/>
                </a:rPr>
                <a:t>There </a:t>
              </a:r>
              <a:r>
                <a:rPr lang="en-GB" sz="800" spc="-20" noProof="0" dirty="0">
                  <a:solidFill>
                    <a:srgbClr val="333333"/>
                  </a:solidFill>
                  <a:latin typeface="Arial"/>
                  <a:cs typeface="Arial"/>
                </a:rPr>
                <a:t>are no major</a:t>
              </a:r>
              <a:r>
                <a:rPr lang="en-GB" sz="800" spc="-25" noProof="0" dirty="0">
                  <a:solidFill>
                    <a:srgbClr val="333333"/>
                  </a:solidFill>
                  <a:latin typeface="Arial"/>
                  <a:cs typeface="Arial"/>
                </a:rPr>
                <a:t> </a:t>
              </a:r>
              <a:r>
                <a:rPr lang="en-GB" sz="800" spc="-10" noProof="0" dirty="0">
                  <a:solidFill>
                    <a:srgbClr val="333333"/>
                  </a:solidFill>
                  <a:latin typeface="Arial"/>
                  <a:cs typeface="Arial"/>
                </a:rPr>
                <a:t>problems</a:t>
              </a:r>
              <a:endParaRPr lang="en-GB" sz="800" noProof="0" dirty="0">
                <a:latin typeface="Arial"/>
                <a:cs typeface="Arial"/>
              </a:endParaRPr>
            </a:p>
          </p:txBody>
        </p:sp>
        <p:grpSp>
          <p:nvGrpSpPr>
            <p:cNvPr id="10" name="object 26">
              <a:extLst>
                <a:ext uri="{FF2B5EF4-FFF2-40B4-BE49-F238E27FC236}">
                  <a16:creationId xmlns:a16="http://schemas.microsoft.com/office/drawing/2014/main" id="{2BEBE3F0-4B96-81BB-0BCA-8FF895043A4D}"/>
                </a:ext>
              </a:extLst>
            </p:cNvPr>
            <p:cNvGrpSpPr/>
            <p:nvPr/>
          </p:nvGrpSpPr>
          <p:grpSpPr>
            <a:xfrm>
              <a:off x="3844843" y="1590065"/>
              <a:ext cx="3076575" cy="1041400"/>
              <a:chOff x="3844843" y="1590065"/>
              <a:chExt cx="3076575" cy="1041400"/>
            </a:xfrm>
          </p:grpSpPr>
          <p:sp>
            <p:nvSpPr>
              <p:cNvPr id="51" name="object 27">
                <a:extLst>
                  <a:ext uri="{FF2B5EF4-FFF2-40B4-BE49-F238E27FC236}">
                    <a16:creationId xmlns:a16="http://schemas.microsoft.com/office/drawing/2014/main" id="{A102FF32-B10D-0615-FA6D-EFD10A40F037}"/>
                  </a:ext>
                </a:extLst>
              </p:cNvPr>
              <p:cNvSpPr/>
              <p:nvPr/>
            </p:nvSpPr>
            <p:spPr>
              <a:xfrm>
                <a:off x="3847383" y="2394102"/>
                <a:ext cx="0" cy="74295"/>
              </a:xfrm>
              <a:custGeom>
                <a:avLst/>
                <a:gdLst/>
                <a:ahLst/>
                <a:cxnLst/>
                <a:rect l="l" t="t" r="r" b="b"/>
                <a:pathLst>
                  <a:path h="74294">
                    <a:moveTo>
                      <a:pt x="0" y="0"/>
                    </a:moveTo>
                    <a:lnTo>
                      <a:pt x="0" y="73710"/>
                    </a:lnTo>
                  </a:path>
                </a:pathLst>
              </a:custGeom>
              <a:ln w="4762">
                <a:solidFill>
                  <a:srgbClr val="666666"/>
                </a:solidFill>
                <a:prstDash val="dash"/>
              </a:ln>
            </p:spPr>
            <p:txBody>
              <a:bodyPr wrap="square" lIns="0" tIns="0" rIns="0" bIns="0" rtlCol="0"/>
              <a:lstStyle/>
              <a:p>
                <a:endParaRPr lang="en-GB" noProof="0" dirty="0"/>
              </a:p>
            </p:txBody>
          </p:sp>
          <p:sp>
            <p:nvSpPr>
              <p:cNvPr id="52" name="object 28">
                <a:extLst>
                  <a:ext uri="{FF2B5EF4-FFF2-40B4-BE49-F238E27FC236}">
                    <a16:creationId xmlns:a16="http://schemas.microsoft.com/office/drawing/2014/main" id="{972EB1E1-89CD-C664-5BB8-063E8C1E3D4F}"/>
                  </a:ext>
                </a:extLst>
              </p:cNvPr>
              <p:cNvSpPr/>
              <p:nvPr/>
            </p:nvSpPr>
            <p:spPr>
              <a:xfrm>
                <a:off x="3855939" y="2517094"/>
                <a:ext cx="22860" cy="19050"/>
              </a:xfrm>
              <a:custGeom>
                <a:avLst/>
                <a:gdLst/>
                <a:ahLst/>
                <a:cxnLst/>
                <a:rect l="l" t="t" r="r" b="b"/>
                <a:pathLst>
                  <a:path w="22860" h="19050">
                    <a:moveTo>
                      <a:pt x="0" y="0"/>
                    </a:moveTo>
                    <a:lnTo>
                      <a:pt x="4592" y="5880"/>
                    </a:lnTo>
                    <a:lnTo>
                      <a:pt x="9983" y="11022"/>
                    </a:lnTo>
                    <a:lnTo>
                      <a:pt x="16082" y="15332"/>
                    </a:lnTo>
                    <a:lnTo>
                      <a:pt x="22796" y="18719"/>
                    </a:lnTo>
                  </a:path>
                </a:pathLst>
              </a:custGeom>
              <a:ln w="4762">
                <a:solidFill>
                  <a:srgbClr val="666666"/>
                </a:solidFill>
                <a:prstDash val="dash"/>
              </a:ln>
            </p:spPr>
            <p:txBody>
              <a:bodyPr wrap="square" lIns="0" tIns="0" rIns="0" bIns="0" rtlCol="0"/>
              <a:lstStyle/>
              <a:p>
                <a:endParaRPr lang="en-GB" noProof="0" dirty="0"/>
              </a:p>
            </p:txBody>
          </p:sp>
          <p:sp>
            <p:nvSpPr>
              <p:cNvPr id="53" name="object 29">
                <a:extLst>
                  <a:ext uri="{FF2B5EF4-FFF2-40B4-BE49-F238E27FC236}">
                    <a16:creationId xmlns:a16="http://schemas.microsoft.com/office/drawing/2014/main" id="{8BA70CAC-6D99-1796-050C-83387AABEB07}"/>
                  </a:ext>
                </a:extLst>
              </p:cNvPr>
              <p:cNvSpPr/>
              <p:nvPr/>
            </p:nvSpPr>
            <p:spPr>
              <a:xfrm>
                <a:off x="3926737" y="2539671"/>
                <a:ext cx="2922270" cy="0"/>
              </a:xfrm>
              <a:custGeom>
                <a:avLst/>
                <a:gdLst/>
                <a:ahLst/>
                <a:cxnLst/>
                <a:rect l="l" t="t" r="r" b="b"/>
                <a:pathLst>
                  <a:path w="2922270">
                    <a:moveTo>
                      <a:pt x="0" y="0"/>
                    </a:moveTo>
                    <a:lnTo>
                      <a:pt x="2921939" y="0"/>
                    </a:lnTo>
                  </a:path>
                </a:pathLst>
              </a:custGeom>
              <a:ln w="4762">
                <a:solidFill>
                  <a:srgbClr val="666666"/>
                </a:solidFill>
                <a:prstDash val="dash"/>
              </a:ln>
            </p:spPr>
            <p:txBody>
              <a:bodyPr wrap="square" lIns="0" tIns="0" rIns="0" bIns="0" rtlCol="0"/>
              <a:lstStyle/>
              <a:p>
                <a:endParaRPr lang="en-GB" noProof="0" dirty="0"/>
              </a:p>
            </p:txBody>
          </p:sp>
          <p:sp>
            <p:nvSpPr>
              <p:cNvPr id="54" name="object 30">
                <a:extLst>
                  <a:ext uri="{FF2B5EF4-FFF2-40B4-BE49-F238E27FC236}">
                    <a16:creationId xmlns:a16="http://schemas.microsoft.com/office/drawing/2014/main" id="{8836362F-180A-F3A1-B6A5-DC6E8802E71F}"/>
                  </a:ext>
                </a:extLst>
              </p:cNvPr>
              <p:cNvSpPr/>
              <p:nvPr/>
            </p:nvSpPr>
            <p:spPr>
              <a:xfrm>
                <a:off x="6895942" y="2508318"/>
                <a:ext cx="19050" cy="22860"/>
              </a:xfrm>
              <a:custGeom>
                <a:avLst/>
                <a:gdLst/>
                <a:ahLst/>
                <a:cxnLst/>
                <a:rect l="l" t="t" r="r" b="b"/>
                <a:pathLst>
                  <a:path w="19050" h="22860">
                    <a:moveTo>
                      <a:pt x="0" y="22796"/>
                    </a:moveTo>
                    <a:lnTo>
                      <a:pt x="5880" y="18204"/>
                    </a:lnTo>
                    <a:lnTo>
                      <a:pt x="11022" y="12812"/>
                    </a:lnTo>
                    <a:lnTo>
                      <a:pt x="15332" y="6714"/>
                    </a:lnTo>
                    <a:lnTo>
                      <a:pt x="18719" y="0"/>
                    </a:lnTo>
                  </a:path>
                </a:pathLst>
              </a:custGeom>
              <a:ln w="4762">
                <a:solidFill>
                  <a:srgbClr val="666666"/>
                </a:solidFill>
                <a:prstDash val="dash"/>
              </a:ln>
            </p:spPr>
            <p:txBody>
              <a:bodyPr wrap="square" lIns="0" tIns="0" rIns="0" bIns="0" rtlCol="0"/>
              <a:lstStyle/>
              <a:p>
                <a:endParaRPr lang="en-GB" noProof="0" dirty="0"/>
              </a:p>
            </p:txBody>
          </p:sp>
          <p:sp>
            <p:nvSpPr>
              <p:cNvPr id="55" name="object 31">
                <a:extLst>
                  <a:ext uri="{FF2B5EF4-FFF2-40B4-BE49-F238E27FC236}">
                    <a16:creationId xmlns:a16="http://schemas.microsoft.com/office/drawing/2014/main" id="{CE8FE3B9-0175-958B-609F-A0C79039BD8E}"/>
                  </a:ext>
                </a:extLst>
              </p:cNvPr>
              <p:cNvSpPr/>
              <p:nvPr/>
            </p:nvSpPr>
            <p:spPr>
              <a:xfrm>
                <a:off x="6918519" y="2383570"/>
                <a:ext cx="0" cy="74295"/>
              </a:xfrm>
              <a:custGeom>
                <a:avLst/>
                <a:gdLst/>
                <a:ahLst/>
                <a:cxnLst/>
                <a:rect l="l" t="t" r="r" b="b"/>
                <a:pathLst>
                  <a:path h="74294">
                    <a:moveTo>
                      <a:pt x="0" y="73710"/>
                    </a:moveTo>
                    <a:lnTo>
                      <a:pt x="0" y="0"/>
                    </a:lnTo>
                  </a:path>
                </a:pathLst>
              </a:custGeom>
              <a:ln w="4762">
                <a:solidFill>
                  <a:srgbClr val="666666"/>
                </a:solidFill>
                <a:prstDash val="dash"/>
              </a:ln>
            </p:spPr>
            <p:txBody>
              <a:bodyPr wrap="square" lIns="0" tIns="0" rIns="0" bIns="0" rtlCol="0"/>
              <a:lstStyle/>
              <a:p>
                <a:endParaRPr lang="en-GB" noProof="0" dirty="0"/>
              </a:p>
            </p:txBody>
          </p:sp>
          <p:sp>
            <p:nvSpPr>
              <p:cNvPr id="56" name="object 32">
                <a:extLst>
                  <a:ext uri="{FF2B5EF4-FFF2-40B4-BE49-F238E27FC236}">
                    <a16:creationId xmlns:a16="http://schemas.microsoft.com/office/drawing/2014/main" id="{7F37A6E9-2171-0B3E-D6E3-EBD9D806BF24}"/>
                  </a:ext>
                </a:extLst>
              </p:cNvPr>
              <p:cNvSpPr/>
              <p:nvPr/>
            </p:nvSpPr>
            <p:spPr>
              <a:xfrm>
                <a:off x="3847383" y="2362513"/>
                <a:ext cx="3071495" cy="177165"/>
              </a:xfrm>
              <a:custGeom>
                <a:avLst/>
                <a:gdLst/>
                <a:ahLst/>
                <a:cxnLst/>
                <a:rect l="l" t="t" r="r" b="b"/>
                <a:pathLst>
                  <a:path w="3071495" h="177164">
                    <a:moveTo>
                      <a:pt x="0" y="0"/>
                    </a:moveTo>
                    <a:lnTo>
                      <a:pt x="0" y="10528"/>
                    </a:lnTo>
                  </a:path>
                  <a:path w="3071495" h="177164">
                    <a:moveTo>
                      <a:pt x="0" y="115823"/>
                    </a:moveTo>
                    <a:lnTo>
                      <a:pt x="0" y="126352"/>
                    </a:lnTo>
                    <a:lnTo>
                      <a:pt x="0" y="129755"/>
                    </a:lnTo>
                    <a:lnTo>
                      <a:pt x="330" y="133070"/>
                    </a:lnTo>
                    <a:lnTo>
                      <a:pt x="965" y="136271"/>
                    </a:lnTo>
                  </a:path>
                  <a:path w="3071495" h="177164">
                    <a:moveTo>
                      <a:pt x="40881" y="176187"/>
                    </a:moveTo>
                    <a:lnTo>
                      <a:pt x="44094" y="176822"/>
                    </a:lnTo>
                    <a:lnTo>
                      <a:pt x="47409" y="177152"/>
                    </a:lnTo>
                    <a:lnTo>
                      <a:pt x="50800" y="177152"/>
                    </a:lnTo>
                    <a:lnTo>
                      <a:pt x="60312" y="177152"/>
                    </a:lnTo>
                  </a:path>
                  <a:path w="3071495" h="177164">
                    <a:moveTo>
                      <a:pt x="3010814" y="177152"/>
                    </a:moveTo>
                    <a:lnTo>
                      <a:pt x="3020339" y="177152"/>
                    </a:lnTo>
                    <a:lnTo>
                      <a:pt x="3023730" y="177152"/>
                    </a:lnTo>
                    <a:lnTo>
                      <a:pt x="3027045" y="176822"/>
                    </a:lnTo>
                    <a:lnTo>
                      <a:pt x="3030245" y="176187"/>
                    </a:lnTo>
                  </a:path>
                  <a:path w="3071495" h="177164">
                    <a:moveTo>
                      <a:pt x="3070174" y="136271"/>
                    </a:moveTo>
                    <a:lnTo>
                      <a:pt x="3070796" y="133070"/>
                    </a:lnTo>
                    <a:lnTo>
                      <a:pt x="3071139" y="129755"/>
                    </a:lnTo>
                    <a:lnTo>
                      <a:pt x="3071139" y="126352"/>
                    </a:lnTo>
                    <a:lnTo>
                      <a:pt x="3071139" y="115823"/>
                    </a:lnTo>
                  </a:path>
                  <a:path w="3071495" h="177164">
                    <a:moveTo>
                      <a:pt x="3071139" y="10528"/>
                    </a:moveTo>
                    <a:lnTo>
                      <a:pt x="3071139" y="0"/>
                    </a:lnTo>
                  </a:path>
                </a:pathLst>
              </a:custGeom>
              <a:ln w="4762">
                <a:solidFill>
                  <a:srgbClr val="666666"/>
                </a:solidFill>
              </a:ln>
            </p:spPr>
            <p:txBody>
              <a:bodyPr wrap="square" lIns="0" tIns="0" rIns="0" bIns="0" rtlCol="0"/>
              <a:lstStyle/>
              <a:p>
                <a:endParaRPr lang="en-GB" noProof="0" dirty="0"/>
              </a:p>
            </p:txBody>
          </p:sp>
          <p:sp>
            <p:nvSpPr>
              <p:cNvPr id="57" name="object 33">
                <a:extLst>
                  <a:ext uri="{FF2B5EF4-FFF2-40B4-BE49-F238E27FC236}">
                    <a16:creationId xmlns:a16="http://schemas.microsoft.com/office/drawing/2014/main" id="{B09D030D-6471-2F56-7496-6C9E2CF1E897}"/>
                  </a:ext>
                </a:extLst>
              </p:cNvPr>
              <p:cNvSpPr/>
              <p:nvPr/>
            </p:nvSpPr>
            <p:spPr>
              <a:xfrm>
                <a:off x="5382950" y="2539945"/>
                <a:ext cx="0" cy="88900"/>
              </a:xfrm>
              <a:custGeom>
                <a:avLst/>
                <a:gdLst/>
                <a:ahLst/>
                <a:cxnLst/>
                <a:rect l="l" t="t" r="r" b="b"/>
                <a:pathLst>
                  <a:path h="88900">
                    <a:moveTo>
                      <a:pt x="0" y="0"/>
                    </a:moveTo>
                    <a:lnTo>
                      <a:pt x="0" y="88874"/>
                    </a:lnTo>
                  </a:path>
                </a:pathLst>
              </a:custGeom>
              <a:ln w="4762">
                <a:solidFill>
                  <a:srgbClr val="666666"/>
                </a:solidFill>
                <a:prstDash val="dash"/>
              </a:ln>
            </p:spPr>
            <p:txBody>
              <a:bodyPr wrap="square" lIns="0" tIns="0" rIns="0" bIns="0" rtlCol="0"/>
              <a:lstStyle/>
              <a:p>
                <a:endParaRPr lang="en-GB" noProof="0" dirty="0"/>
              </a:p>
            </p:txBody>
          </p:sp>
          <p:sp>
            <p:nvSpPr>
              <p:cNvPr id="58" name="object 34">
                <a:extLst>
                  <a:ext uri="{FF2B5EF4-FFF2-40B4-BE49-F238E27FC236}">
                    <a16:creationId xmlns:a16="http://schemas.microsoft.com/office/drawing/2014/main" id="{0FFFC526-9A20-EBBC-5D9B-4FBB97D4530A}"/>
                  </a:ext>
                </a:extLst>
              </p:cNvPr>
              <p:cNvSpPr/>
              <p:nvPr/>
            </p:nvSpPr>
            <p:spPr>
              <a:xfrm>
                <a:off x="4071809" y="1590065"/>
                <a:ext cx="850900" cy="850900"/>
              </a:xfrm>
              <a:custGeom>
                <a:avLst/>
                <a:gdLst/>
                <a:ahLst/>
                <a:cxnLst/>
                <a:rect l="l" t="t" r="r" b="b"/>
                <a:pathLst>
                  <a:path w="850900" h="850900">
                    <a:moveTo>
                      <a:pt x="425437" y="0"/>
                    </a:moveTo>
                    <a:lnTo>
                      <a:pt x="379081" y="2496"/>
                    </a:lnTo>
                    <a:lnTo>
                      <a:pt x="334170" y="9812"/>
                    </a:lnTo>
                    <a:lnTo>
                      <a:pt x="290966" y="21688"/>
                    </a:lnTo>
                    <a:lnTo>
                      <a:pt x="249726" y="37866"/>
                    </a:lnTo>
                    <a:lnTo>
                      <a:pt x="210710" y="58084"/>
                    </a:lnTo>
                    <a:lnTo>
                      <a:pt x="174179" y="82083"/>
                    </a:lnTo>
                    <a:lnTo>
                      <a:pt x="140391" y="109605"/>
                    </a:lnTo>
                    <a:lnTo>
                      <a:pt x="109606" y="140389"/>
                    </a:lnTo>
                    <a:lnTo>
                      <a:pt x="82084" y="174176"/>
                    </a:lnTo>
                    <a:lnTo>
                      <a:pt x="58084" y="210707"/>
                    </a:lnTo>
                    <a:lnTo>
                      <a:pt x="37866" y="249721"/>
                    </a:lnTo>
                    <a:lnTo>
                      <a:pt x="21689" y="290959"/>
                    </a:lnTo>
                    <a:lnTo>
                      <a:pt x="9812" y="334162"/>
                    </a:lnTo>
                    <a:lnTo>
                      <a:pt x="2496" y="379070"/>
                    </a:lnTo>
                    <a:lnTo>
                      <a:pt x="0" y="425424"/>
                    </a:lnTo>
                    <a:lnTo>
                      <a:pt x="2496" y="471780"/>
                    </a:lnTo>
                    <a:lnTo>
                      <a:pt x="9812" y="516690"/>
                    </a:lnTo>
                    <a:lnTo>
                      <a:pt x="21689" y="559895"/>
                    </a:lnTo>
                    <a:lnTo>
                      <a:pt x="37866" y="601135"/>
                    </a:lnTo>
                    <a:lnTo>
                      <a:pt x="58084" y="640151"/>
                    </a:lnTo>
                    <a:lnTo>
                      <a:pt x="82084" y="676682"/>
                    </a:lnTo>
                    <a:lnTo>
                      <a:pt x="109606" y="710470"/>
                    </a:lnTo>
                    <a:lnTo>
                      <a:pt x="140391" y="741255"/>
                    </a:lnTo>
                    <a:lnTo>
                      <a:pt x="174179" y="768777"/>
                    </a:lnTo>
                    <a:lnTo>
                      <a:pt x="210710" y="792777"/>
                    </a:lnTo>
                    <a:lnTo>
                      <a:pt x="249726" y="812995"/>
                    </a:lnTo>
                    <a:lnTo>
                      <a:pt x="290966" y="829172"/>
                    </a:lnTo>
                    <a:lnTo>
                      <a:pt x="334170" y="841049"/>
                    </a:lnTo>
                    <a:lnTo>
                      <a:pt x="379081" y="848365"/>
                    </a:lnTo>
                    <a:lnTo>
                      <a:pt x="425437" y="850861"/>
                    </a:lnTo>
                    <a:lnTo>
                      <a:pt x="471793" y="848365"/>
                    </a:lnTo>
                    <a:lnTo>
                      <a:pt x="516703" y="841049"/>
                    </a:lnTo>
                    <a:lnTo>
                      <a:pt x="559908" y="829172"/>
                    </a:lnTo>
                    <a:lnTo>
                      <a:pt x="601148" y="812995"/>
                    </a:lnTo>
                    <a:lnTo>
                      <a:pt x="640163" y="792777"/>
                    </a:lnTo>
                    <a:lnTo>
                      <a:pt x="676695" y="768777"/>
                    </a:lnTo>
                    <a:lnTo>
                      <a:pt x="710482" y="741255"/>
                    </a:lnTo>
                    <a:lnTo>
                      <a:pt x="741267" y="710470"/>
                    </a:lnTo>
                    <a:lnTo>
                      <a:pt x="768789" y="676682"/>
                    </a:lnTo>
                    <a:lnTo>
                      <a:pt x="792789" y="640151"/>
                    </a:lnTo>
                    <a:lnTo>
                      <a:pt x="813008" y="601135"/>
                    </a:lnTo>
                    <a:lnTo>
                      <a:pt x="829185" y="559895"/>
                    </a:lnTo>
                    <a:lnTo>
                      <a:pt x="841061" y="516690"/>
                    </a:lnTo>
                    <a:lnTo>
                      <a:pt x="848378" y="471780"/>
                    </a:lnTo>
                    <a:lnTo>
                      <a:pt x="850874" y="425424"/>
                    </a:lnTo>
                    <a:lnTo>
                      <a:pt x="848378" y="379070"/>
                    </a:lnTo>
                    <a:lnTo>
                      <a:pt x="841061" y="334162"/>
                    </a:lnTo>
                    <a:lnTo>
                      <a:pt x="829185" y="290959"/>
                    </a:lnTo>
                    <a:lnTo>
                      <a:pt x="813008" y="249721"/>
                    </a:lnTo>
                    <a:lnTo>
                      <a:pt x="792789" y="210707"/>
                    </a:lnTo>
                    <a:lnTo>
                      <a:pt x="768789" y="174176"/>
                    </a:lnTo>
                    <a:lnTo>
                      <a:pt x="741267" y="140389"/>
                    </a:lnTo>
                    <a:lnTo>
                      <a:pt x="710482" y="109605"/>
                    </a:lnTo>
                    <a:lnTo>
                      <a:pt x="676695" y="82083"/>
                    </a:lnTo>
                    <a:lnTo>
                      <a:pt x="640163" y="58084"/>
                    </a:lnTo>
                    <a:lnTo>
                      <a:pt x="601148" y="37866"/>
                    </a:lnTo>
                    <a:lnTo>
                      <a:pt x="559908" y="21688"/>
                    </a:lnTo>
                    <a:lnTo>
                      <a:pt x="516703" y="9812"/>
                    </a:lnTo>
                    <a:lnTo>
                      <a:pt x="471793" y="2496"/>
                    </a:lnTo>
                    <a:lnTo>
                      <a:pt x="425437" y="0"/>
                    </a:lnTo>
                    <a:close/>
                  </a:path>
                </a:pathLst>
              </a:custGeom>
              <a:solidFill>
                <a:srgbClr val="00696C"/>
              </a:solidFill>
            </p:spPr>
            <p:txBody>
              <a:bodyPr wrap="square" lIns="0" tIns="0" rIns="0" bIns="0" rtlCol="0"/>
              <a:lstStyle/>
              <a:p>
                <a:endParaRPr lang="en-GB" noProof="0" dirty="0"/>
              </a:p>
            </p:txBody>
          </p:sp>
        </p:grpSp>
        <p:sp>
          <p:nvSpPr>
            <p:cNvPr id="11" name="object 35">
              <a:extLst>
                <a:ext uri="{FF2B5EF4-FFF2-40B4-BE49-F238E27FC236}">
                  <a16:creationId xmlns:a16="http://schemas.microsoft.com/office/drawing/2014/main" id="{A321FF0C-8CFC-725B-17D6-37972879ACCE}"/>
                </a:ext>
              </a:extLst>
            </p:cNvPr>
            <p:cNvSpPr txBox="1"/>
            <p:nvPr/>
          </p:nvSpPr>
          <p:spPr>
            <a:xfrm>
              <a:off x="4638285" y="4034034"/>
              <a:ext cx="1487170" cy="147320"/>
            </a:xfrm>
            <a:prstGeom prst="rect">
              <a:avLst/>
            </a:prstGeom>
          </p:spPr>
          <p:txBody>
            <a:bodyPr vert="horz" wrap="square" lIns="0" tIns="12700" rIns="0" bIns="0" rtlCol="0">
              <a:spAutoFit/>
            </a:bodyPr>
            <a:lstStyle/>
            <a:p>
              <a:pPr marL="12700">
                <a:lnSpc>
                  <a:spcPct val="100000"/>
                </a:lnSpc>
                <a:spcBef>
                  <a:spcPts val="100"/>
                </a:spcBef>
              </a:pPr>
              <a:r>
                <a:rPr lang="en-GB" sz="800" spc="-20" noProof="0" dirty="0">
                  <a:solidFill>
                    <a:srgbClr val="333333"/>
                  </a:solidFill>
                  <a:latin typeface="Arial"/>
                  <a:cs typeface="Arial"/>
                </a:rPr>
                <a:t>The</a:t>
              </a:r>
              <a:r>
                <a:rPr lang="en-GB" sz="800" spc="-25" noProof="0" dirty="0">
                  <a:solidFill>
                    <a:srgbClr val="333333"/>
                  </a:solidFill>
                  <a:latin typeface="Arial"/>
                  <a:cs typeface="Arial"/>
                </a:rPr>
                <a:t> procedure </a:t>
              </a:r>
              <a:r>
                <a:rPr lang="en-GB" sz="800" noProof="0" dirty="0">
                  <a:solidFill>
                    <a:srgbClr val="333333"/>
                  </a:solidFill>
                  <a:latin typeface="Arial"/>
                  <a:cs typeface="Arial"/>
                </a:rPr>
                <a:t>is</a:t>
              </a:r>
              <a:r>
                <a:rPr lang="en-GB" sz="800" spc="-25" noProof="0" dirty="0">
                  <a:solidFill>
                    <a:srgbClr val="333333"/>
                  </a:solidFill>
                  <a:latin typeface="Arial"/>
                  <a:cs typeface="Arial"/>
                </a:rPr>
                <a:t> </a:t>
              </a:r>
              <a:r>
                <a:rPr lang="en-GB" sz="800" spc="-30" noProof="0" dirty="0">
                  <a:solidFill>
                    <a:srgbClr val="333333"/>
                  </a:solidFill>
                  <a:latin typeface="Arial"/>
                  <a:cs typeface="Arial"/>
                </a:rPr>
                <a:t>too</a:t>
              </a:r>
              <a:r>
                <a:rPr lang="en-GB" sz="800" spc="-25" noProof="0" dirty="0">
                  <a:solidFill>
                    <a:srgbClr val="333333"/>
                  </a:solidFill>
                  <a:latin typeface="Arial"/>
                  <a:cs typeface="Arial"/>
                </a:rPr>
                <a:t> </a:t>
              </a:r>
              <a:r>
                <a:rPr lang="en-GB" sz="800" spc="-10" noProof="0" dirty="0">
                  <a:solidFill>
                    <a:srgbClr val="333333"/>
                  </a:solidFill>
                  <a:latin typeface="Arial"/>
                  <a:cs typeface="Arial"/>
                </a:rPr>
                <a:t>burdensome</a:t>
              </a:r>
              <a:endParaRPr lang="en-GB" sz="800" noProof="0" dirty="0">
                <a:latin typeface="Arial"/>
                <a:cs typeface="Arial"/>
              </a:endParaRPr>
            </a:p>
          </p:txBody>
        </p:sp>
        <p:grpSp>
          <p:nvGrpSpPr>
            <p:cNvPr id="12" name="object 36">
              <a:extLst>
                <a:ext uri="{FF2B5EF4-FFF2-40B4-BE49-F238E27FC236}">
                  <a16:creationId xmlns:a16="http://schemas.microsoft.com/office/drawing/2014/main" id="{B0CB41AE-192B-18CD-4EE2-71DA81469F1F}"/>
                </a:ext>
              </a:extLst>
            </p:cNvPr>
            <p:cNvGrpSpPr/>
            <p:nvPr/>
          </p:nvGrpSpPr>
          <p:grpSpPr>
            <a:xfrm>
              <a:off x="3844843" y="3212556"/>
              <a:ext cx="3076575" cy="741680"/>
              <a:chOff x="3844843" y="3212556"/>
              <a:chExt cx="3076575" cy="741680"/>
            </a:xfrm>
          </p:grpSpPr>
          <p:sp>
            <p:nvSpPr>
              <p:cNvPr id="41" name="object 37">
                <a:extLst>
                  <a:ext uri="{FF2B5EF4-FFF2-40B4-BE49-F238E27FC236}">
                    <a16:creationId xmlns:a16="http://schemas.microsoft.com/office/drawing/2014/main" id="{2E801885-2BF5-053E-03C6-A025C9A4A36A}"/>
                  </a:ext>
                </a:extLst>
              </p:cNvPr>
              <p:cNvSpPr/>
              <p:nvPr/>
            </p:nvSpPr>
            <p:spPr>
              <a:xfrm>
                <a:off x="3847383" y="3716897"/>
                <a:ext cx="0" cy="74295"/>
              </a:xfrm>
              <a:custGeom>
                <a:avLst/>
                <a:gdLst/>
                <a:ahLst/>
                <a:cxnLst/>
                <a:rect l="l" t="t" r="r" b="b"/>
                <a:pathLst>
                  <a:path h="74295">
                    <a:moveTo>
                      <a:pt x="0" y="0"/>
                    </a:moveTo>
                    <a:lnTo>
                      <a:pt x="0" y="73710"/>
                    </a:lnTo>
                  </a:path>
                </a:pathLst>
              </a:custGeom>
              <a:ln w="4762">
                <a:solidFill>
                  <a:srgbClr val="666666"/>
                </a:solidFill>
                <a:prstDash val="dash"/>
              </a:ln>
            </p:spPr>
            <p:txBody>
              <a:bodyPr wrap="square" lIns="0" tIns="0" rIns="0" bIns="0" rtlCol="0"/>
              <a:lstStyle/>
              <a:p>
                <a:endParaRPr lang="en-GB" noProof="0" dirty="0"/>
              </a:p>
            </p:txBody>
          </p:sp>
          <p:sp>
            <p:nvSpPr>
              <p:cNvPr id="44" name="object 38">
                <a:extLst>
                  <a:ext uri="{FF2B5EF4-FFF2-40B4-BE49-F238E27FC236}">
                    <a16:creationId xmlns:a16="http://schemas.microsoft.com/office/drawing/2014/main" id="{180B46A8-8D4C-0D22-7EBD-A0706BC8E58F}"/>
                  </a:ext>
                </a:extLst>
              </p:cNvPr>
              <p:cNvSpPr/>
              <p:nvPr/>
            </p:nvSpPr>
            <p:spPr>
              <a:xfrm>
                <a:off x="3855939" y="3839889"/>
                <a:ext cx="22860" cy="19050"/>
              </a:xfrm>
              <a:custGeom>
                <a:avLst/>
                <a:gdLst/>
                <a:ahLst/>
                <a:cxnLst/>
                <a:rect l="l" t="t" r="r" b="b"/>
                <a:pathLst>
                  <a:path w="22860" h="19050">
                    <a:moveTo>
                      <a:pt x="0" y="0"/>
                    </a:moveTo>
                    <a:lnTo>
                      <a:pt x="4592" y="5880"/>
                    </a:lnTo>
                    <a:lnTo>
                      <a:pt x="9983" y="11022"/>
                    </a:lnTo>
                    <a:lnTo>
                      <a:pt x="16082" y="15332"/>
                    </a:lnTo>
                    <a:lnTo>
                      <a:pt x="22796" y="18719"/>
                    </a:lnTo>
                  </a:path>
                </a:pathLst>
              </a:custGeom>
              <a:ln w="4762">
                <a:solidFill>
                  <a:srgbClr val="666666"/>
                </a:solidFill>
                <a:prstDash val="dash"/>
              </a:ln>
            </p:spPr>
            <p:txBody>
              <a:bodyPr wrap="square" lIns="0" tIns="0" rIns="0" bIns="0" rtlCol="0"/>
              <a:lstStyle/>
              <a:p>
                <a:endParaRPr lang="en-GB" noProof="0" dirty="0"/>
              </a:p>
            </p:txBody>
          </p:sp>
          <p:sp>
            <p:nvSpPr>
              <p:cNvPr id="45" name="object 39">
                <a:extLst>
                  <a:ext uri="{FF2B5EF4-FFF2-40B4-BE49-F238E27FC236}">
                    <a16:creationId xmlns:a16="http://schemas.microsoft.com/office/drawing/2014/main" id="{197BB6A3-705C-E1CE-DCF0-10C20AE3E987}"/>
                  </a:ext>
                </a:extLst>
              </p:cNvPr>
              <p:cNvSpPr/>
              <p:nvPr/>
            </p:nvSpPr>
            <p:spPr>
              <a:xfrm>
                <a:off x="3926737" y="3862466"/>
                <a:ext cx="2922270" cy="0"/>
              </a:xfrm>
              <a:custGeom>
                <a:avLst/>
                <a:gdLst/>
                <a:ahLst/>
                <a:cxnLst/>
                <a:rect l="l" t="t" r="r" b="b"/>
                <a:pathLst>
                  <a:path w="2922270">
                    <a:moveTo>
                      <a:pt x="0" y="0"/>
                    </a:moveTo>
                    <a:lnTo>
                      <a:pt x="2921939" y="0"/>
                    </a:lnTo>
                  </a:path>
                </a:pathLst>
              </a:custGeom>
              <a:ln w="4762">
                <a:solidFill>
                  <a:srgbClr val="666666"/>
                </a:solidFill>
                <a:prstDash val="dash"/>
              </a:ln>
            </p:spPr>
            <p:txBody>
              <a:bodyPr wrap="square" lIns="0" tIns="0" rIns="0" bIns="0" rtlCol="0"/>
              <a:lstStyle/>
              <a:p>
                <a:endParaRPr lang="en-GB" noProof="0" dirty="0"/>
              </a:p>
            </p:txBody>
          </p:sp>
          <p:sp>
            <p:nvSpPr>
              <p:cNvPr id="46" name="object 40">
                <a:extLst>
                  <a:ext uri="{FF2B5EF4-FFF2-40B4-BE49-F238E27FC236}">
                    <a16:creationId xmlns:a16="http://schemas.microsoft.com/office/drawing/2014/main" id="{626B746F-D5B1-715F-8005-368D6071D3C9}"/>
                  </a:ext>
                </a:extLst>
              </p:cNvPr>
              <p:cNvSpPr/>
              <p:nvPr/>
            </p:nvSpPr>
            <p:spPr>
              <a:xfrm>
                <a:off x="6895942" y="3831113"/>
                <a:ext cx="19050" cy="22860"/>
              </a:xfrm>
              <a:custGeom>
                <a:avLst/>
                <a:gdLst/>
                <a:ahLst/>
                <a:cxnLst/>
                <a:rect l="l" t="t" r="r" b="b"/>
                <a:pathLst>
                  <a:path w="19050" h="22860">
                    <a:moveTo>
                      <a:pt x="0" y="22796"/>
                    </a:moveTo>
                    <a:lnTo>
                      <a:pt x="5880" y="18204"/>
                    </a:lnTo>
                    <a:lnTo>
                      <a:pt x="11022" y="12812"/>
                    </a:lnTo>
                    <a:lnTo>
                      <a:pt x="15332" y="6714"/>
                    </a:lnTo>
                    <a:lnTo>
                      <a:pt x="18719" y="0"/>
                    </a:lnTo>
                  </a:path>
                </a:pathLst>
              </a:custGeom>
              <a:ln w="4762">
                <a:solidFill>
                  <a:srgbClr val="666666"/>
                </a:solidFill>
                <a:prstDash val="dash"/>
              </a:ln>
            </p:spPr>
            <p:txBody>
              <a:bodyPr wrap="square" lIns="0" tIns="0" rIns="0" bIns="0" rtlCol="0"/>
              <a:lstStyle/>
              <a:p>
                <a:endParaRPr lang="en-GB" noProof="0" dirty="0"/>
              </a:p>
            </p:txBody>
          </p:sp>
          <p:sp>
            <p:nvSpPr>
              <p:cNvPr id="47" name="object 41">
                <a:extLst>
                  <a:ext uri="{FF2B5EF4-FFF2-40B4-BE49-F238E27FC236}">
                    <a16:creationId xmlns:a16="http://schemas.microsoft.com/office/drawing/2014/main" id="{D643D7D0-95B9-421E-BD8A-AC77ED1E31AB}"/>
                  </a:ext>
                </a:extLst>
              </p:cNvPr>
              <p:cNvSpPr/>
              <p:nvPr/>
            </p:nvSpPr>
            <p:spPr>
              <a:xfrm>
                <a:off x="6918519" y="3706365"/>
                <a:ext cx="0" cy="74295"/>
              </a:xfrm>
              <a:custGeom>
                <a:avLst/>
                <a:gdLst/>
                <a:ahLst/>
                <a:cxnLst/>
                <a:rect l="l" t="t" r="r" b="b"/>
                <a:pathLst>
                  <a:path h="74295">
                    <a:moveTo>
                      <a:pt x="0" y="73710"/>
                    </a:moveTo>
                    <a:lnTo>
                      <a:pt x="0" y="0"/>
                    </a:lnTo>
                  </a:path>
                </a:pathLst>
              </a:custGeom>
              <a:ln w="4762">
                <a:solidFill>
                  <a:srgbClr val="666666"/>
                </a:solidFill>
                <a:prstDash val="dash"/>
              </a:ln>
            </p:spPr>
            <p:txBody>
              <a:bodyPr wrap="square" lIns="0" tIns="0" rIns="0" bIns="0" rtlCol="0"/>
              <a:lstStyle/>
              <a:p>
                <a:endParaRPr lang="en-GB" noProof="0" dirty="0"/>
              </a:p>
            </p:txBody>
          </p:sp>
          <p:sp>
            <p:nvSpPr>
              <p:cNvPr id="48" name="object 42">
                <a:extLst>
                  <a:ext uri="{FF2B5EF4-FFF2-40B4-BE49-F238E27FC236}">
                    <a16:creationId xmlns:a16="http://schemas.microsoft.com/office/drawing/2014/main" id="{414D3D50-C975-3BF9-151C-B2655F92069A}"/>
                  </a:ext>
                </a:extLst>
              </p:cNvPr>
              <p:cNvSpPr/>
              <p:nvPr/>
            </p:nvSpPr>
            <p:spPr>
              <a:xfrm>
                <a:off x="3847383" y="3685308"/>
                <a:ext cx="3071495" cy="177165"/>
              </a:xfrm>
              <a:custGeom>
                <a:avLst/>
                <a:gdLst/>
                <a:ahLst/>
                <a:cxnLst/>
                <a:rect l="l" t="t" r="r" b="b"/>
                <a:pathLst>
                  <a:path w="3071495" h="177164">
                    <a:moveTo>
                      <a:pt x="0" y="0"/>
                    </a:moveTo>
                    <a:lnTo>
                      <a:pt x="0" y="10528"/>
                    </a:lnTo>
                  </a:path>
                  <a:path w="3071495" h="177164">
                    <a:moveTo>
                      <a:pt x="0" y="115823"/>
                    </a:moveTo>
                    <a:lnTo>
                      <a:pt x="0" y="126352"/>
                    </a:lnTo>
                    <a:lnTo>
                      <a:pt x="0" y="129755"/>
                    </a:lnTo>
                    <a:lnTo>
                      <a:pt x="330" y="133070"/>
                    </a:lnTo>
                    <a:lnTo>
                      <a:pt x="965" y="136270"/>
                    </a:lnTo>
                  </a:path>
                  <a:path w="3071495" h="177164">
                    <a:moveTo>
                      <a:pt x="40881" y="176187"/>
                    </a:moveTo>
                    <a:lnTo>
                      <a:pt x="44094" y="176822"/>
                    </a:lnTo>
                    <a:lnTo>
                      <a:pt x="47409" y="177152"/>
                    </a:lnTo>
                    <a:lnTo>
                      <a:pt x="50800" y="177152"/>
                    </a:lnTo>
                    <a:lnTo>
                      <a:pt x="60312" y="177152"/>
                    </a:lnTo>
                  </a:path>
                  <a:path w="3071495" h="177164">
                    <a:moveTo>
                      <a:pt x="3010814" y="177152"/>
                    </a:moveTo>
                    <a:lnTo>
                      <a:pt x="3020339" y="177152"/>
                    </a:lnTo>
                    <a:lnTo>
                      <a:pt x="3023730" y="177152"/>
                    </a:lnTo>
                    <a:lnTo>
                      <a:pt x="3027045" y="176822"/>
                    </a:lnTo>
                    <a:lnTo>
                      <a:pt x="3030245" y="176187"/>
                    </a:lnTo>
                  </a:path>
                  <a:path w="3071495" h="177164">
                    <a:moveTo>
                      <a:pt x="3070174" y="136270"/>
                    </a:moveTo>
                    <a:lnTo>
                      <a:pt x="3070796" y="133070"/>
                    </a:lnTo>
                    <a:lnTo>
                      <a:pt x="3071139" y="129755"/>
                    </a:lnTo>
                    <a:lnTo>
                      <a:pt x="3071139" y="126352"/>
                    </a:lnTo>
                    <a:lnTo>
                      <a:pt x="3071139" y="115823"/>
                    </a:lnTo>
                  </a:path>
                  <a:path w="3071495" h="177164">
                    <a:moveTo>
                      <a:pt x="3071139" y="10528"/>
                    </a:moveTo>
                    <a:lnTo>
                      <a:pt x="3071139" y="0"/>
                    </a:lnTo>
                  </a:path>
                </a:pathLst>
              </a:custGeom>
              <a:ln w="4762">
                <a:solidFill>
                  <a:srgbClr val="666666"/>
                </a:solidFill>
              </a:ln>
            </p:spPr>
            <p:txBody>
              <a:bodyPr wrap="square" lIns="0" tIns="0" rIns="0" bIns="0" rtlCol="0"/>
              <a:lstStyle/>
              <a:p>
                <a:endParaRPr lang="en-GB" noProof="0" dirty="0"/>
              </a:p>
            </p:txBody>
          </p:sp>
          <p:sp>
            <p:nvSpPr>
              <p:cNvPr id="49" name="object 43">
                <a:extLst>
                  <a:ext uri="{FF2B5EF4-FFF2-40B4-BE49-F238E27FC236}">
                    <a16:creationId xmlns:a16="http://schemas.microsoft.com/office/drawing/2014/main" id="{35031374-0CA6-BE9A-9765-FD99220FCDD9}"/>
                  </a:ext>
                </a:extLst>
              </p:cNvPr>
              <p:cNvSpPr/>
              <p:nvPr/>
            </p:nvSpPr>
            <p:spPr>
              <a:xfrm>
                <a:off x="5382950" y="3862740"/>
                <a:ext cx="0" cy="88900"/>
              </a:xfrm>
              <a:custGeom>
                <a:avLst/>
                <a:gdLst/>
                <a:ahLst/>
                <a:cxnLst/>
                <a:rect l="l" t="t" r="r" b="b"/>
                <a:pathLst>
                  <a:path h="88900">
                    <a:moveTo>
                      <a:pt x="0" y="0"/>
                    </a:moveTo>
                    <a:lnTo>
                      <a:pt x="0" y="88874"/>
                    </a:lnTo>
                  </a:path>
                </a:pathLst>
              </a:custGeom>
              <a:ln w="4762">
                <a:solidFill>
                  <a:srgbClr val="666666"/>
                </a:solidFill>
                <a:prstDash val="dash"/>
              </a:ln>
            </p:spPr>
            <p:txBody>
              <a:bodyPr wrap="square" lIns="0" tIns="0" rIns="0" bIns="0" rtlCol="0"/>
              <a:lstStyle/>
              <a:p>
                <a:endParaRPr lang="en-GB" noProof="0" dirty="0"/>
              </a:p>
            </p:txBody>
          </p:sp>
          <p:sp>
            <p:nvSpPr>
              <p:cNvPr id="50" name="object 44">
                <a:extLst>
                  <a:ext uri="{FF2B5EF4-FFF2-40B4-BE49-F238E27FC236}">
                    <a16:creationId xmlns:a16="http://schemas.microsoft.com/office/drawing/2014/main" id="{F8413A4C-2909-4D7F-AE8C-CC837F0952BC}"/>
                  </a:ext>
                </a:extLst>
              </p:cNvPr>
              <p:cNvSpPr/>
              <p:nvPr/>
            </p:nvSpPr>
            <p:spPr>
              <a:xfrm>
                <a:off x="4402123" y="3212556"/>
                <a:ext cx="518795" cy="518795"/>
              </a:xfrm>
              <a:custGeom>
                <a:avLst/>
                <a:gdLst/>
                <a:ahLst/>
                <a:cxnLst/>
                <a:rect l="l" t="t" r="r" b="b"/>
                <a:pathLst>
                  <a:path w="518795" h="518795">
                    <a:moveTo>
                      <a:pt x="259283" y="0"/>
                    </a:moveTo>
                    <a:lnTo>
                      <a:pt x="212674" y="4177"/>
                    </a:lnTo>
                    <a:lnTo>
                      <a:pt x="168808" y="16220"/>
                    </a:lnTo>
                    <a:lnTo>
                      <a:pt x="128414" y="35398"/>
                    </a:lnTo>
                    <a:lnTo>
                      <a:pt x="92227" y="60977"/>
                    </a:lnTo>
                    <a:lnTo>
                      <a:pt x="60977" y="92227"/>
                    </a:lnTo>
                    <a:lnTo>
                      <a:pt x="35398" y="128414"/>
                    </a:lnTo>
                    <a:lnTo>
                      <a:pt x="16220" y="168808"/>
                    </a:lnTo>
                    <a:lnTo>
                      <a:pt x="4177" y="212674"/>
                    </a:lnTo>
                    <a:lnTo>
                      <a:pt x="0" y="259283"/>
                    </a:lnTo>
                    <a:lnTo>
                      <a:pt x="4177" y="305888"/>
                    </a:lnTo>
                    <a:lnTo>
                      <a:pt x="16220" y="349753"/>
                    </a:lnTo>
                    <a:lnTo>
                      <a:pt x="35398" y="390145"/>
                    </a:lnTo>
                    <a:lnTo>
                      <a:pt x="60977" y="426333"/>
                    </a:lnTo>
                    <a:lnTo>
                      <a:pt x="92227" y="457584"/>
                    </a:lnTo>
                    <a:lnTo>
                      <a:pt x="128414" y="483165"/>
                    </a:lnTo>
                    <a:lnTo>
                      <a:pt x="168808" y="502344"/>
                    </a:lnTo>
                    <a:lnTo>
                      <a:pt x="212674" y="514388"/>
                    </a:lnTo>
                    <a:lnTo>
                      <a:pt x="259283" y="518566"/>
                    </a:lnTo>
                    <a:lnTo>
                      <a:pt x="305891" y="514388"/>
                    </a:lnTo>
                    <a:lnTo>
                      <a:pt x="349758" y="502344"/>
                    </a:lnTo>
                    <a:lnTo>
                      <a:pt x="390151" y="483165"/>
                    </a:lnTo>
                    <a:lnTo>
                      <a:pt x="426338" y="457584"/>
                    </a:lnTo>
                    <a:lnTo>
                      <a:pt x="457588" y="426333"/>
                    </a:lnTo>
                    <a:lnTo>
                      <a:pt x="483168" y="390145"/>
                    </a:lnTo>
                    <a:lnTo>
                      <a:pt x="502345" y="349753"/>
                    </a:lnTo>
                    <a:lnTo>
                      <a:pt x="514389" y="305888"/>
                    </a:lnTo>
                    <a:lnTo>
                      <a:pt x="518566" y="259283"/>
                    </a:lnTo>
                    <a:lnTo>
                      <a:pt x="514389" y="212674"/>
                    </a:lnTo>
                    <a:lnTo>
                      <a:pt x="502345" y="168808"/>
                    </a:lnTo>
                    <a:lnTo>
                      <a:pt x="483168" y="128414"/>
                    </a:lnTo>
                    <a:lnTo>
                      <a:pt x="457588" y="92227"/>
                    </a:lnTo>
                    <a:lnTo>
                      <a:pt x="426338" y="60977"/>
                    </a:lnTo>
                    <a:lnTo>
                      <a:pt x="390151" y="35398"/>
                    </a:lnTo>
                    <a:lnTo>
                      <a:pt x="349758" y="16220"/>
                    </a:lnTo>
                    <a:lnTo>
                      <a:pt x="305891" y="4177"/>
                    </a:lnTo>
                    <a:lnTo>
                      <a:pt x="259283" y="0"/>
                    </a:lnTo>
                    <a:close/>
                  </a:path>
                </a:pathLst>
              </a:custGeom>
              <a:solidFill>
                <a:srgbClr val="00696C"/>
              </a:solidFill>
            </p:spPr>
            <p:txBody>
              <a:bodyPr wrap="square" lIns="0" tIns="0" rIns="0" bIns="0" rtlCol="0"/>
              <a:lstStyle/>
              <a:p>
                <a:endParaRPr lang="en-GB" noProof="0" dirty="0"/>
              </a:p>
            </p:txBody>
          </p:sp>
        </p:grpSp>
        <p:sp>
          <p:nvSpPr>
            <p:cNvPr id="13" name="object 46">
              <a:extLst>
                <a:ext uri="{FF2B5EF4-FFF2-40B4-BE49-F238E27FC236}">
                  <a16:creationId xmlns:a16="http://schemas.microsoft.com/office/drawing/2014/main" id="{757E4666-02E1-7BD9-9D99-476F6BA0128E}"/>
                </a:ext>
              </a:extLst>
            </p:cNvPr>
            <p:cNvSpPr txBox="1"/>
            <p:nvPr/>
          </p:nvSpPr>
          <p:spPr>
            <a:xfrm>
              <a:off x="742758" y="1880547"/>
              <a:ext cx="356235" cy="212879"/>
            </a:xfrm>
            <a:prstGeom prst="rect">
              <a:avLst/>
            </a:prstGeom>
          </p:spPr>
          <p:txBody>
            <a:bodyPr vert="horz" wrap="square" lIns="0" tIns="12700" rIns="0" bIns="0" rtlCol="0">
              <a:spAutoFit/>
            </a:bodyPr>
            <a:lstStyle/>
            <a:p>
              <a:pPr marL="12700" algn="ctr">
                <a:lnSpc>
                  <a:spcPct val="100000"/>
                </a:lnSpc>
                <a:spcBef>
                  <a:spcPts val="100"/>
                </a:spcBef>
              </a:pPr>
              <a:r>
                <a:rPr lang="en-GB" sz="1300" b="1" spc="-25" noProof="0" dirty="0">
                  <a:solidFill>
                    <a:srgbClr val="FFFFFF"/>
                  </a:solidFill>
                  <a:latin typeface="Arial"/>
                  <a:cs typeface="Arial"/>
                </a:rPr>
                <a:t>80</a:t>
              </a:r>
              <a:endParaRPr lang="en-GB" sz="1300" noProof="0" dirty="0">
                <a:latin typeface="Arial"/>
                <a:cs typeface="Arial"/>
              </a:endParaRPr>
            </a:p>
          </p:txBody>
        </p:sp>
        <p:sp>
          <p:nvSpPr>
            <p:cNvPr id="14" name="object 47">
              <a:extLst>
                <a:ext uri="{FF2B5EF4-FFF2-40B4-BE49-F238E27FC236}">
                  <a16:creationId xmlns:a16="http://schemas.microsoft.com/office/drawing/2014/main" id="{660CF377-14B5-5007-A43A-A8F98464A352}"/>
                </a:ext>
              </a:extLst>
            </p:cNvPr>
            <p:cNvSpPr/>
            <p:nvPr/>
          </p:nvSpPr>
          <p:spPr>
            <a:xfrm>
              <a:off x="1246024" y="1555750"/>
              <a:ext cx="885190" cy="885190"/>
            </a:xfrm>
            <a:custGeom>
              <a:avLst/>
              <a:gdLst/>
              <a:ahLst/>
              <a:cxnLst/>
              <a:rect l="l" t="t" r="r" b="b"/>
              <a:pathLst>
                <a:path w="885189" h="885189">
                  <a:moveTo>
                    <a:pt x="442582" y="0"/>
                  </a:moveTo>
                  <a:lnTo>
                    <a:pt x="394357" y="2597"/>
                  </a:lnTo>
                  <a:lnTo>
                    <a:pt x="347636" y="10208"/>
                  </a:lnTo>
                  <a:lnTo>
                    <a:pt x="302689" y="22563"/>
                  </a:lnTo>
                  <a:lnTo>
                    <a:pt x="259787" y="39393"/>
                  </a:lnTo>
                  <a:lnTo>
                    <a:pt x="219200" y="60427"/>
                  </a:lnTo>
                  <a:lnTo>
                    <a:pt x="181196" y="85395"/>
                  </a:lnTo>
                  <a:lnTo>
                    <a:pt x="146047" y="114027"/>
                  </a:lnTo>
                  <a:lnTo>
                    <a:pt x="114022" y="146054"/>
                  </a:lnTo>
                  <a:lnTo>
                    <a:pt x="85391" y="181204"/>
                  </a:lnTo>
                  <a:lnTo>
                    <a:pt x="60424" y="219209"/>
                  </a:lnTo>
                  <a:lnTo>
                    <a:pt x="39391" y="259798"/>
                  </a:lnTo>
                  <a:lnTo>
                    <a:pt x="22562" y="302701"/>
                  </a:lnTo>
                  <a:lnTo>
                    <a:pt x="10207" y="347648"/>
                  </a:lnTo>
                  <a:lnTo>
                    <a:pt x="2596" y="394369"/>
                  </a:lnTo>
                  <a:lnTo>
                    <a:pt x="0" y="442595"/>
                  </a:lnTo>
                  <a:lnTo>
                    <a:pt x="2596" y="490817"/>
                  </a:lnTo>
                  <a:lnTo>
                    <a:pt x="10207" y="537537"/>
                  </a:lnTo>
                  <a:lnTo>
                    <a:pt x="22562" y="582482"/>
                  </a:lnTo>
                  <a:lnTo>
                    <a:pt x="39391" y="625383"/>
                  </a:lnTo>
                  <a:lnTo>
                    <a:pt x="60424" y="665971"/>
                  </a:lnTo>
                  <a:lnTo>
                    <a:pt x="85391" y="703975"/>
                  </a:lnTo>
                  <a:lnTo>
                    <a:pt x="114022" y="739124"/>
                  </a:lnTo>
                  <a:lnTo>
                    <a:pt x="146047" y="771150"/>
                  </a:lnTo>
                  <a:lnTo>
                    <a:pt x="181196" y="799782"/>
                  </a:lnTo>
                  <a:lnTo>
                    <a:pt x="219200" y="824750"/>
                  </a:lnTo>
                  <a:lnTo>
                    <a:pt x="259787" y="845783"/>
                  </a:lnTo>
                  <a:lnTo>
                    <a:pt x="302689" y="862613"/>
                  </a:lnTo>
                  <a:lnTo>
                    <a:pt x="347636" y="874968"/>
                  </a:lnTo>
                  <a:lnTo>
                    <a:pt x="394357" y="882580"/>
                  </a:lnTo>
                  <a:lnTo>
                    <a:pt x="442582" y="885177"/>
                  </a:lnTo>
                  <a:lnTo>
                    <a:pt x="490807" y="882580"/>
                  </a:lnTo>
                  <a:lnTo>
                    <a:pt x="537528" y="874968"/>
                  </a:lnTo>
                  <a:lnTo>
                    <a:pt x="582474" y="862613"/>
                  </a:lnTo>
                  <a:lnTo>
                    <a:pt x="625376" y="845783"/>
                  </a:lnTo>
                  <a:lnTo>
                    <a:pt x="665964" y="824750"/>
                  </a:lnTo>
                  <a:lnTo>
                    <a:pt x="703968" y="799782"/>
                  </a:lnTo>
                  <a:lnTo>
                    <a:pt x="739117" y="771150"/>
                  </a:lnTo>
                  <a:lnTo>
                    <a:pt x="771142" y="739124"/>
                  </a:lnTo>
                  <a:lnTo>
                    <a:pt x="799773" y="703975"/>
                  </a:lnTo>
                  <a:lnTo>
                    <a:pt x="824740" y="665971"/>
                  </a:lnTo>
                  <a:lnTo>
                    <a:pt x="845773" y="625383"/>
                  </a:lnTo>
                  <a:lnTo>
                    <a:pt x="862601" y="582482"/>
                  </a:lnTo>
                  <a:lnTo>
                    <a:pt x="874956" y="537537"/>
                  </a:lnTo>
                  <a:lnTo>
                    <a:pt x="882567" y="490817"/>
                  </a:lnTo>
                  <a:lnTo>
                    <a:pt x="885164" y="442595"/>
                  </a:lnTo>
                  <a:lnTo>
                    <a:pt x="882567" y="394369"/>
                  </a:lnTo>
                  <a:lnTo>
                    <a:pt x="874956" y="347648"/>
                  </a:lnTo>
                  <a:lnTo>
                    <a:pt x="862601" y="302701"/>
                  </a:lnTo>
                  <a:lnTo>
                    <a:pt x="845773" y="259798"/>
                  </a:lnTo>
                  <a:lnTo>
                    <a:pt x="824740" y="219209"/>
                  </a:lnTo>
                  <a:lnTo>
                    <a:pt x="799773" y="181204"/>
                  </a:lnTo>
                  <a:lnTo>
                    <a:pt x="771142" y="146054"/>
                  </a:lnTo>
                  <a:lnTo>
                    <a:pt x="739117" y="114027"/>
                  </a:lnTo>
                  <a:lnTo>
                    <a:pt x="703968" y="85395"/>
                  </a:lnTo>
                  <a:lnTo>
                    <a:pt x="665964" y="60427"/>
                  </a:lnTo>
                  <a:lnTo>
                    <a:pt x="625376" y="39393"/>
                  </a:lnTo>
                  <a:lnTo>
                    <a:pt x="582474" y="22563"/>
                  </a:lnTo>
                  <a:lnTo>
                    <a:pt x="537528" y="10208"/>
                  </a:lnTo>
                  <a:lnTo>
                    <a:pt x="490807" y="2597"/>
                  </a:lnTo>
                  <a:lnTo>
                    <a:pt x="442582" y="0"/>
                  </a:lnTo>
                  <a:close/>
                </a:path>
              </a:pathLst>
            </a:custGeom>
            <a:pattFill prst="pct90">
              <a:fgClr>
                <a:srgbClr val="E8470D"/>
              </a:fgClr>
              <a:bgClr>
                <a:schemeClr val="bg1"/>
              </a:bgClr>
            </a:pattFill>
          </p:spPr>
          <p:txBody>
            <a:bodyPr wrap="square" lIns="0" tIns="0" rIns="0" bIns="0" rtlCol="0"/>
            <a:lstStyle/>
            <a:p>
              <a:endParaRPr lang="en-GB" noProof="0" dirty="0"/>
            </a:p>
          </p:txBody>
        </p:sp>
        <p:sp>
          <p:nvSpPr>
            <p:cNvPr id="15" name="object 48">
              <a:extLst>
                <a:ext uri="{FF2B5EF4-FFF2-40B4-BE49-F238E27FC236}">
                  <a16:creationId xmlns:a16="http://schemas.microsoft.com/office/drawing/2014/main" id="{243A9A92-5B87-4BAE-1AC2-C78E1380984A}"/>
                </a:ext>
              </a:extLst>
            </p:cNvPr>
            <p:cNvSpPr txBox="1"/>
            <p:nvPr/>
          </p:nvSpPr>
          <p:spPr>
            <a:xfrm>
              <a:off x="1506176" y="1880547"/>
              <a:ext cx="356235" cy="212879"/>
            </a:xfrm>
            <a:prstGeom prst="rect">
              <a:avLst/>
            </a:prstGeom>
          </p:spPr>
          <p:txBody>
            <a:bodyPr vert="horz" wrap="square" lIns="0" tIns="12700" rIns="0" bIns="0" rtlCol="0">
              <a:spAutoFit/>
            </a:bodyPr>
            <a:lstStyle/>
            <a:p>
              <a:pPr marL="12700" algn="ctr">
                <a:lnSpc>
                  <a:spcPct val="100000"/>
                </a:lnSpc>
                <a:spcBef>
                  <a:spcPts val="100"/>
                </a:spcBef>
              </a:pPr>
              <a:r>
                <a:rPr lang="en-GB" sz="1300" b="1" spc="-25" noProof="0" dirty="0">
                  <a:solidFill>
                    <a:srgbClr val="FFFFFF"/>
                  </a:solidFill>
                  <a:latin typeface="Arial"/>
                  <a:cs typeface="Arial"/>
                </a:rPr>
                <a:t>80</a:t>
              </a:r>
              <a:endParaRPr lang="en-GB" sz="1300" noProof="0" dirty="0">
                <a:latin typeface="Arial"/>
                <a:cs typeface="Arial"/>
              </a:endParaRPr>
            </a:p>
          </p:txBody>
        </p:sp>
        <p:sp>
          <p:nvSpPr>
            <p:cNvPr id="16" name="object 49">
              <a:extLst>
                <a:ext uri="{FF2B5EF4-FFF2-40B4-BE49-F238E27FC236}">
                  <a16:creationId xmlns:a16="http://schemas.microsoft.com/office/drawing/2014/main" id="{E2102665-57CA-9558-888A-EA67C126A027}"/>
                </a:ext>
              </a:extLst>
            </p:cNvPr>
            <p:cNvSpPr/>
            <p:nvPr/>
          </p:nvSpPr>
          <p:spPr>
            <a:xfrm>
              <a:off x="2009434" y="1611477"/>
              <a:ext cx="829944" cy="829944"/>
            </a:xfrm>
            <a:custGeom>
              <a:avLst/>
              <a:gdLst/>
              <a:ahLst/>
              <a:cxnLst/>
              <a:rect l="l" t="t" r="r" b="b"/>
              <a:pathLst>
                <a:path w="829944" h="829944">
                  <a:moveTo>
                    <a:pt x="414731" y="0"/>
                  </a:moveTo>
                  <a:lnTo>
                    <a:pt x="366365" y="2790"/>
                  </a:lnTo>
                  <a:lnTo>
                    <a:pt x="319638" y="10952"/>
                  </a:lnTo>
                  <a:lnTo>
                    <a:pt x="274861" y="24177"/>
                  </a:lnTo>
                  <a:lnTo>
                    <a:pt x="232345" y="42152"/>
                  </a:lnTo>
                  <a:lnTo>
                    <a:pt x="192401" y="64566"/>
                  </a:lnTo>
                  <a:lnTo>
                    <a:pt x="155340" y="91108"/>
                  </a:lnTo>
                  <a:lnTo>
                    <a:pt x="121473" y="121467"/>
                  </a:lnTo>
                  <a:lnTo>
                    <a:pt x="91113" y="155332"/>
                  </a:lnTo>
                  <a:lnTo>
                    <a:pt x="64569" y="192392"/>
                  </a:lnTo>
                  <a:lnTo>
                    <a:pt x="42154" y="232335"/>
                  </a:lnTo>
                  <a:lnTo>
                    <a:pt x="24178" y="274850"/>
                  </a:lnTo>
                  <a:lnTo>
                    <a:pt x="10953" y="319626"/>
                  </a:lnTo>
                  <a:lnTo>
                    <a:pt x="2790" y="366353"/>
                  </a:lnTo>
                  <a:lnTo>
                    <a:pt x="0" y="414718"/>
                  </a:lnTo>
                  <a:lnTo>
                    <a:pt x="2790" y="463086"/>
                  </a:lnTo>
                  <a:lnTo>
                    <a:pt x="10953" y="509814"/>
                  </a:lnTo>
                  <a:lnTo>
                    <a:pt x="24178" y="554593"/>
                  </a:lnTo>
                  <a:lnTo>
                    <a:pt x="42154" y="597110"/>
                  </a:lnTo>
                  <a:lnTo>
                    <a:pt x="64569" y="637054"/>
                  </a:lnTo>
                  <a:lnTo>
                    <a:pt x="91113" y="674114"/>
                  </a:lnTo>
                  <a:lnTo>
                    <a:pt x="121473" y="707980"/>
                  </a:lnTo>
                  <a:lnTo>
                    <a:pt x="155340" y="738340"/>
                  </a:lnTo>
                  <a:lnTo>
                    <a:pt x="192401" y="764882"/>
                  </a:lnTo>
                  <a:lnTo>
                    <a:pt x="232345" y="787297"/>
                  </a:lnTo>
                  <a:lnTo>
                    <a:pt x="274861" y="805272"/>
                  </a:lnTo>
                  <a:lnTo>
                    <a:pt x="319638" y="818496"/>
                  </a:lnTo>
                  <a:lnTo>
                    <a:pt x="366365" y="826659"/>
                  </a:lnTo>
                  <a:lnTo>
                    <a:pt x="414731" y="829449"/>
                  </a:lnTo>
                  <a:lnTo>
                    <a:pt x="463096" y="826659"/>
                  </a:lnTo>
                  <a:lnTo>
                    <a:pt x="509823" y="818496"/>
                  </a:lnTo>
                  <a:lnTo>
                    <a:pt x="554600" y="805272"/>
                  </a:lnTo>
                  <a:lnTo>
                    <a:pt x="597117" y="787297"/>
                  </a:lnTo>
                  <a:lnTo>
                    <a:pt x="637061" y="764882"/>
                  </a:lnTo>
                  <a:lnTo>
                    <a:pt x="674122" y="738340"/>
                  </a:lnTo>
                  <a:lnTo>
                    <a:pt x="707988" y="707980"/>
                  </a:lnTo>
                  <a:lnTo>
                    <a:pt x="738348" y="674114"/>
                  </a:lnTo>
                  <a:lnTo>
                    <a:pt x="764892" y="637054"/>
                  </a:lnTo>
                  <a:lnTo>
                    <a:pt x="787307" y="597110"/>
                  </a:lnTo>
                  <a:lnTo>
                    <a:pt x="805283" y="554593"/>
                  </a:lnTo>
                  <a:lnTo>
                    <a:pt x="818508" y="509814"/>
                  </a:lnTo>
                  <a:lnTo>
                    <a:pt x="826672" y="463086"/>
                  </a:lnTo>
                  <a:lnTo>
                    <a:pt x="829462" y="414718"/>
                  </a:lnTo>
                  <a:lnTo>
                    <a:pt x="826672" y="366353"/>
                  </a:lnTo>
                  <a:lnTo>
                    <a:pt x="818508" y="319626"/>
                  </a:lnTo>
                  <a:lnTo>
                    <a:pt x="805283" y="274850"/>
                  </a:lnTo>
                  <a:lnTo>
                    <a:pt x="787307" y="232335"/>
                  </a:lnTo>
                  <a:lnTo>
                    <a:pt x="764892" y="192392"/>
                  </a:lnTo>
                  <a:lnTo>
                    <a:pt x="738348" y="155332"/>
                  </a:lnTo>
                  <a:lnTo>
                    <a:pt x="707988" y="121467"/>
                  </a:lnTo>
                  <a:lnTo>
                    <a:pt x="674122" y="91108"/>
                  </a:lnTo>
                  <a:lnTo>
                    <a:pt x="637061" y="64566"/>
                  </a:lnTo>
                  <a:lnTo>
                    <a:pt x="597117" y="42152"/>
                  </a:lnTo>
                  <a:lnTo>
                    <a:pt x="554600" y="24177"/>
                  </a:lnTo>
                  <a:lnTo>
                    <a:pt x="509823" y="10952"/>
                  </a:lnTo>
                  <a:lnTo>
                    <a:pt x="463096" y="2790"/>
                  </a:lnTo>
                  <a:lnTo>
                    <a:pt x="414731" y="0"/>
                  </a:lnTo>
                  <a:close/>
                </a:path>
              </a:pathLst>
            </a:custGeom>
            <a:solidFill>
              <a:srgbClr val="003399"/>
            </a:solidFill>
          </p:spPr>
          <p:txBody>
            <a:bodyPr wrap="square" lIns="0" tIns="0" rIns="0" bIns="0" rtlCol="0"/>
            <a:lstStyle/>
            <a:p>
              <a:endParaRPr lang="en-GB" noProof="0" dirty="0"/>
            </a:p>
          </p:txBody>
        </p:sp>
        <p:sp>
          <p:nvSpPr>
            <p:cNvPr id="17" name="object 50">
              <a:extLst>
                <a:ext uri="{FF2B5EF4-FFF2-40B4-BE49-F238E27FC236}">
                  <a16:creationId xmlns:a16="http://schemas.microsoft.com/office/drawing/2014/main" id="{B62BE21A-FB7B-702E-DD6F-414ADA1B3B7F}"/>
                </a:ext>
              </a:extLst>
            </p:cNvPr>
            <p:cNvSpPr txBox="1"/>
            <p:nvPr/>
          </p:nvSpPr>
          <p:spPr>
            <a:xfrm>
              <a:off x="2249404" y="1915024"/>
              <a:ext cx="335280" cy="200055"/>
            </a:xfrm>
            <a:prstGeom prst="rect">
              <a:avLst/>
            </a:prstGeom>
          </p:spPr>
          <p:txBody>
            <a:bodyPr vert="horz" wrap="square" lIns="0" tIns="15240" rIns="0" bIns="0" rtlCol="0">
              <a:spAutoFit/>
            </a:bodyPr>
            <a:lstStyle/>
            <a:p>
              <a:pPr marL="12700" algn="ctr">
                <a:lnSpc>
                  <a:spcPct val="100000"/>
                </a:lnSpc>
                <a:spcBef>
                  <a:spcPts val="120"/>
                </a:spcBef>
              </a:pPr>
              <a:r>
                <a:rPr lang="en-GB" sz="1200" b="1" spc="-25" noProof="0" dirty="0">
                  <a:solidFill>
                    <a:srgbClr val="FFFFFF"/>
                  </a:solidFill>
                  <a:latin typeface="Arial"/>
                  <a:cs typeface="Arial"/>
                </a:rPr>
                <a:t>79</a:t>
              </a:r>
              <a:endParaRPr lang="en-GB" sz="1200" noProof="0" dirty="0">
                <a:latin typeface="Arial"/>
                <a:cs typeface="Arial"/>
              </a:endParaRPr>
            </a:p>
          </p:txBody>
        </p:sp>
        <p:sp>
          <p:nvSpPr>
            <p:cNvPr id="18" name="object 51">
              <a:extLst>
                <a:ext uri="{FF2B5EF4-FFF2-40B4-BE49-F238E27FC236}">
                  <a16:creationId xmlns:a16="http://schemas.microsoft.com/office/drawing/2014/main" id="{828BEAA4-CA49-49E9-395A-C51CAD1D01C8}"/>
                </a:ext>
              </a:extLst>
            </p:cNvPr>
            <p:cNvSpPr/>
            <p:nvPr/>
          </p:nvSpPr>
          <p:spPr>
            <a:xfrm>
              <a:off x="2717130" y="1788464"/>
              <a:ext cx="652780" cy="652780"/>
            </a:xfrm>
            <a:custGeom>
              <a:avLst/>
              <a:gdLst/>
              <a:ahLst/>
              <a:cxnLst/>
              <a:rect l="l" t="t" r="r" b="b"/>
              <a:pathLst>
                <a:path w="652779" h="652780">
                  <a:moveTo>
                    <a:pt x="326237" y="0"/>
                  </a:moveTo>
                  <a:lnTo>
                    <a:pt x="278028" y="3537"/>
                  </a:lnTo>
                  <a:lnTo>
                    <a:pt x="232016" y="13812"/>
                  </a:lnTo>
                  <a:lnTo>
                    <a:pt x="188704" y="30321"/>
                  </a:lnTo>
                  <a:lnTo>
                    <a:pt x="148598" y="52558"/>
                  </a:lnTo>
                  <a:lnTo>
                    <a:pt x="112202" y="80019"/>
                  </a:lnTo>
                  <a:lnTo>
                    <a:pt x="80020" y="112200"/>
                  </a:lnTo>
                  <a:lnTo>
                    <a:pt x="52559" y="148595"/>
                  </a:lnTo>
                  <a:lnTo>
                    <a:pt x="30321" y="188699"/>
                  </a:lnTo>
                  <a:lnTo>
                    <a:pt x="13812" y="232009"/>
                  </a:lnTo>
                  <a:lnTo>
                    <a:pt x="3537" y="278019"/>
                  </a:lnTo>
                  <a:lnTo>
                    <a:pt x="0" y="326224"/>
                  </a:lnTo>
                  <a:lnTo>
                    <a:pt x="3537" y="374433"/>
                  </a:lnTo>
                  <a:lnTo>
                    <a:pt x="13812" y="420446"/>
                  </a:lnTo>
                  <a:lnTo>
                    <a:pt x="30321" y="463757"/>
                  </a:lnTo>
                  <a:lnTo>
                    <a:pt x="52559" y="503864"/>
                  </a:lnTo>
                  <a:lnTo>
                    <a:pt x="80020" y="540260"/>
                  </a:lnTo>
                  <a:lnTo>
                    <a:pt x="112202" y="572441"/>
                  </a:lnTo>
                  <a:lnTo>
                    <a:pt x="148598" y="599903"/>
                  </a:lnTo>
                  <a:lnTo>
                    <a:pt x="188704" y="622140"/>
                  </a:lnTo>
                  <a:lnTo>
                    <a:pt x="232016" y="638649"/>
                  </a:lnTo>
                  <a:lnTo>
                    <a:pt x="278028" y="648925"/>
                  </a:lnTo>
                  <a:lnTo>
                    <a:pt x="326237" y="652462"/>
                  </a:lnTo>
                  <a:lnTo>
                    <a:pt x="374446" y="648925"/>
                  </a:lnTo>
                  <a:lnTo>
                    <a:pt x="420458" y="638649"/>
                  </a:lnTo>
                  <a:lnTo>
                    <a:pt x="463770" y="622140"/>
                  </a:lnTo>
                  <a:lnTo>
                    <a:pt x="503876" y="599903"/>
                  </a:lnTo>
                  <a:lnTo>
                    <a:pt x="540272" y="572441"/>
                  </a:lnTo>
                  <a:lnTo>
                    <a:pt x="572454" y="540260"/>
                  </a:lnTo>
                  <a:lnTo>
                    <a:pt x="599916" y="503864"/>
                  </a:lnTo>
                  <a:lnTo>
                    <a:pt x="622153" y="463757"/>
                  </a:lnTo>
                  <a:lnTo>
                    <a:pt x="638662" y="420446"/>
                  </a:lnTo>
                  <a:lnTo>
                    <a:pt x="648937" y="374433"/>
                  </a:lnTo>
                  <a:lnTo>
                    <a:pt x="652475" y="326224"/>
                  </a:lnTo>
                  <a:lnTo>
                    <a:pt x="648937" y="278019"/>
                  </a:lnTo>
                  <a:lnTo>
                    <a:pt x="638662" y="232009"/>
                  </a:lnTo>
                  <a:lnTo>
                    <a:pt x="622153" y="188699"/>
                  </a:lnTo>
                  <a:lnTo>
                    <a:pt x="599916" y="148595"/>
                  </a:lnTo>
                  <a:lnTo>
                    <a:pt x="572454" y="112200"/>
                  </a:lnTo>
                  <a:lnTo>
                    <a:pt x="540272" y="80019"/>
                  </a:lnTo>
                  <a:lnTo>
                    <a:pt x="503876" y="52558"/>
                  </a:lnTo>
                  <a:lnTo>
                    <a:pt x="463770" y="30321"/>
                  </a:lnTo>
                  <a:lnTo>
                    <a:pt x="420458" y="13812"/>
                  </a:lnTo>
                  <a:lnTo>
                    <a:pt x="374446" y="3537"/>
                  </a:lnTo>
                  <a:lnTo>
                    <a:pt x="326237" y="0"/>
                  </a:lnTo>
                  <a:close/>
                </a:path>
              </a:pathLst>
            </a:custGeom>
            <a:pattFill prst="pct90">
              <a:fgClr>
                <a:srgbClr val="AC005B"/>
              </a:fgClr>
              <a:bgClr>
                <a:schemeClr val="bg1"/>
              </a:bgClr>
            </a:pattFill>
          </p:spPr>
          <p:txBody>
            <a:bodyPr wrap="square" lIns="0" tIns="0" rIns="0" bIns="0" rtlCol="0"/>
            <a:lstStyle/>
            <a:p>
              <a:endParaRPr lang="en-GB" noProof="0" dirty="0"/>
            </a:p>
          </p:txBody>
        </p:sp>
        <p:sp>
          <p:nvSpPr>
            <p:cNvPr id="19" name="object 52">
              <a:extLst>
                <a:ext uri="{FF2B5EF4-FFF2-40B4-BE49-F238E27FC236}">
                  <a16:creationId xmlns:a16="http://schemas.microsoft.com/office/drawing/2014/main" id="{4B4A4AE8-47CD-6D60-2E30-86191A1A23C4}"/>
                </a:ext>
              </a:extLst>
            </p:cNvPr>
            <p:cNvSpPr txBox="1"/>
            <p:nvPr/>
          </p:nvSpPr>
          <p:spPr>
            <a:xfrm>
              <a:off x="2903796" y="2024532"/>
              <a:ext cx="269240" cy="160300"/>
            </a:xfrm>
            <a:prstGeom prst="rect">
              <a:avLst/>
            </a:prstGeom>
          </p:spPr>
          <p:txBody>
            <a:bodyPr vert="horz" wrap="square" lIns="0" tIns="13970" rIns="0" bIns="0" rtlCol="0">
              <a:spAutoFit/>
            </a:bodyPr>
            <a:lstStyle/>
            <a:p>
              <a:pPr marL="12700" algn="ctr">
                <a:lnSpc>
                  <a:spcPct val="100000"/>
                </a:lnSpc>
                <a:spcBef>
                  <a:spcPts val="110"/>
                </a:spcBef>
              </a:pPr>
              <a:r>
                <a:rPr lang="en-GB" sz="950" b="1" spc="-25" noProof="0" dirty="0">
                  <a:solidFill>
                    <a:srgbClr val="FFFFFF"/>
                  </a:solidFill>
                  <a:latin typeface="Arial"/>
                  <a:cs typeface="Arial"/>
                </a:rPr>
                <a:t>57</a:t>
              </a:r>
              <a:endParaRPr lang="en-GB" sz="950" noProof="0" dirty="0">
                <a:latin typeface="Arial"/>
                <a:cs typeface="Arial"/>
              </a:endParaRPr>
            </a:p>
          </p:txBody>
        </p:sp>
        <p:sp>
          <p:nvSpPr>
            <p:cNvPr id="20" name="object 53">
              <a:extLst>
                <a:ext uri="{FF2B5EF4-FFF2-40B4-BE49-F238E27FC236}">
                  <a16:creationId xmlns:a16="http://schemas.microsoft.com/office/drawing/2014/main" id="{C4F11787-2EC9-0CBA-B6B2-95B8061F86D9}"/>
                </a:ext>
              </a:extLst>
            </p:cNvPr>
            <p:cNvSpPr txBox="1"/>
            <p:nvPr/>
          </p:nvSpPr>
          <p:spPr>
            <a:xfrm>
              <a:off x="970479" y="3393923"/>
              <a:ext cx="221615" cy="130805"/>
            </a:xfrm>
            <a:prstGeom prst="rect">
              <a:avLst/>
            </a:prstGeom>
          </p:spPr>
          <p:txBody>
            <a:bodyPr vert="horz" wrap="square" lIns="0" tIns="15240" rIns="0" bIns="0" rtlCol="0">
              <a:spAutoFit/>
            </a:bodyPr>
            <a:lstStyle/>
            <a:p>
              <a:pPr marL="12700" algn="ctr">
                <a:lnSpc>
                  <a:spcPct val="100000"/>
                </a:lnSpc>
                <a:spcBef>
                  <a:spcPts val="120"/>
                </a:spcBef>
              </a:pPr>
              <a:r>
                <a:rPr lang="en-GB" sz="750" b="1" spc="-25" noProof="0" dirty="0">
                  <a:solidFill>
                    <a:srgbClr val="FFFFFF"/>
                  </a:solidFill>
                  <a:latin typeface="Arial"/>
                  <a:cs typeface="Arial"/>
                </a:rPr>
                <a:t>28</a:t>
              </a:r>
              <a:endParaRPr lang="en-GB" sz="750" noProof="0" dirty="0">
                <a:latin typeface="Arial"/>
                <a:cs typeface="Arial"/>
              </a:endParaRPr>
            </a:p>
          </p:txBody>
        </p:sp>
        <p:sp>
          <p:nvSpPr>
            <p:cNvPr id="21" name="object 54">
              <a:extLst>
                <a:ext uri="{FF2B5EF4-FFF2-40B4-BE49-F238E27FC236}">
                  <a16:creationId xmlns:a16="http://schemas.microsoft.com/office/drawing/2014/main" id="{4193B07A-03E6-C0E0-69E3-C6D74E90A4D7}"/>
                </a:ext>
              </a:extLst>
            </p:cNvPr>
            <p:cNvSpPr/>
            <p:nvPr/>
          </p:nvSpPr>
          <p:spPr>
            <a:xfrm>
              <a:off x="1286242" y="3176031"/>
              <a:ext cx="555625" cy="555625"/>
            </a:xfrm>
            <a:custGeom>
              <a:avLst/>
              <a:gdLst/>
              <a:ahLst/>
              <a:cxnLst/>
              <a:rect l="l" t="t" r="r" b="b"/>
              <a:pathLst>
                <a:path w="555625" h="555625">
                  <a:moveTo>
                    <a:pt x="277545" y="0"/>
                  </a:moveTo>
                  <a:lnTo>
                    <a:pt x="227655" y="4471"/>
                  </a:lnTo>
                  <a:lnTo>
                    <a:pt x="180699" y="17363"/>
                  </a:lnTo>
                  <a:lnTo>
                    <a:pt x="137461" y="37892"/>
                  </a:lnTo>
                  <a:lnTo>
                    <a:pt x="98724" y="65273"/>
                  </a:lnTo>
                  <a:lnTo>
                    <a:pt x="65273" y="98724"/>
                  </a:lnTo>
                  <a:lnTo>
                    <a:pt x="37892" y="137461"/>
                  </a:lnTo>
                  <a:lnTo>
                    <a:pt x="17363" y="180699"/>
                  </a:lnTo>
                  <a:lnTo>
                    <a:pt x="4471" y="227655"/>
                  </a:lnTo>
                  <a:lnTo>
                    <a:pt x="0" y="277545"/>
                  </a:lnTo>
                  <a:lnTo>
                    <a:pt x="4471" y="327436"/>
                  </a:lnTo>
                  <a:lnTo>
                    <a:pt x="17363" y="374392"/>
                  </a:lnTo>
                  <a:lnTo>
                    <a:pt x="37892" y="417630"/>
                  </a:lnTo>
                  <a:lnTo>
                    <a:pt x="65273" y="456366"/>
                  </a:lnTo>
                  <a:lnTo>
                    <a:pt x="98724" y="489817"/>
                  </a:lnTo>
                  <a:lnTo>
                    <a:pt x="137461" y="517199"/>
                  </a:lnTo>
                  <a:lnTo>
                    <a:pt x="180699" y="537728"/>
                  </a:lnTo>
                  <a:lnTo>
                    <a:pt x="227655" y="550620"/>
                  </a:lnTo>
                  <a:lnTo>
                    <a:pt x="277545" y="555091"/>
                  </a:lnTo>
                  <a:lnTo>
                    <a:pt x="327436" y="550620"/>
                  </a:lnTo>
                  <a:lnTo>
                    <a:pt x="374392" y="537728"/>
                  </a:lnTo>
                  <a:lnTo>
                    <a:pt x="417630" y="517199"/>
                  </a:lnTo>
                  <a:lnTo>
                    <a:pt x="456366" y="489817"/>
                  </a:lnTo>
                  <a:lnTo>
                    <a:pt x="489817" y="456366"/>
                  </a:lnTo>
                  <a:lnTo>
                    <a:pt x="517199" y="417630"/>
                  </a:lnTo>
                  <a:lnTo>
                    <a:pt x="537728" y="374392"/>
                  </a:lnTo>
                  <a:lnTo>
                    <a:pt x="550620" y="327436"/>
                  </a:lnTo>
                  <a:lnTo>
                    <a:pt x="555091" y="277545"/>
                  </a:lnTo>
                  <a:lnTo>
                    <a:pt x="550620" y="227655"/>
                  </a:lnTo>
                  <a:lnTo>
                    <a:pt x="537728" y="180699"/>
                  </a:lnTo>
                  <a:lnTo>
                    <a:pt x="517199" y="137461"/>
                  </a:lnTo>
                  <a:lnTo>
                    <a:pt x="489817" y="98724"/>
                  </a:lnTo>
                  <a:lnTo>
                    <a:pt x="456366" y="65273"/>
                  </a:lnTo>
                  <a:lnTo>
                    <a:pt x="417630" y="37892"/>
                  </a:lnTo>
                  <a:lnTo>
                    <a:pt x="374392" y="17363"/>
                  </a:lnTo>
                  <a:lnTo>
                    <a:pt x="327436" y="4471"/>
                  </a:lnTo>
                  <a:lnTo>
                    <a:pt x="277545" y="0"/>
                  </a:lnTo>
                  <a:close/>
                </a:path>
              </a:pathLst>
            </a:custGeom>
            <a:pattFill prst="pct90">
              <a:fgClr>
                <a:srgbClr val="E8470D"/>
              </a:fgClr>
              <a:bgClr>
                <a:schemeClr val="bg1"/>
              </a:bgClr>
            </a:pattFill>
          </p:spPr>
          <p:txBody>
            <a:bodyPr wrap="square" lIns="0" tIns="0" rIns="0" bIns="0" rtlCol="0"/>
            <a:lstStyle/>
            <a:p>
              <a:endParaRPr lang="en-GB" noProof="0" dirty="0"/>
            </a:p>
          </p:txBody>
        </p:sp>
        <p:sp>
          <p:nvSpPr>
            <p:cNvPr id="22" name="object 55">
              <a:extLst>
                <a:ext uri="{FF2B5EF4-FFF2-40B4-BE49-F238E27FC236}">
                  <a16:creationId xmlns:a16="http://schemas.microsoft.com/office/drawing/2014/main" id="{EBB04480-C9E8-030B-7929-D9E6D88D1649}"/>
                </a:ext>
              </a:extLst>
            </p:cNvPr>
            <p:cNvSpPr txBox="1"/>
            <p:nvPr/>
          </p:nvSpPr>
          <p:spPr>
            <a:xfrm>
              <a:off x="1443902" y="3374973"/>
              <a:ext cx="233045" cy="137857"/>
            </a:xfrm>
            <a:prstGeom prst="rect">
              <a:avLst/>
            </a:prstGeom>
          </p:spPr>
          <p:txBody>
            <a:bodyPr vert="horz" wrap="square" lIns="0" tIns="14604" rIns="0" bIns="0" rtlCol="0">
              <a:spAutoFit/>
            </a:bodyPr>
            <a:lstStyle/>
            <a:p>
              <a:pPr marL="12700" algn="ctr">
                <a:lnSpc>
                  <a:spcPct val="100000"/>
                </a:lnSpc>
                <a:spcBef>
                  <a:spcPts val="114"/>
                </a:spcBef>
              </a:pPr>
              <a:r>
                <a:rPr lang="en-GB" sz="800" b="1" spc="-25" noProof="0" dirty="0">
                  <a:solidFill>
                    <a:srgbClr val="FFFFFF"/>
                  </a:solidFill>
                  <a:latin typeface="Arial"/>
                  <a:cs typeface="Arial"/>
                </a:rPr>
                <a:t>31</a:t>
              </a:r>
              <a:endParaRPr lang="en-GB" sz="800" noProof="0" dirty="0">
                <a:latin typeface="Arial"/>
                <a:cs typeface="Arial"/>
              </a:endParaRPr>
            </a:p>
          </p:txBody>
        </p:sp>
        <p:sp>
          <p:nvSpPr>
            <p:cNvPr id="23" name="object 56">
              <a:extLst>
                <a:ext uri="{FF2B5EF4-FFF2-40B4-BE49-F238E27FC236}">
                  <a16:creationId xmlns:a16="http://schemas.microsoft.com/office/drawing/2014/main" id="{A21E5C43-8FBE-3ED5-F124-A93AE00D2B2E}"/>
                </a:ext>
              </a:extLst>
            </p:cNvPr>
            <p:cNvSpPr/>
            <p:nvPr/>
          </p:nvSpPr>
          <p:spPr>
            <a:xfrm>
              <a:off x="1780459" y="3138465"/>
              <a:ext cx="593090" cy="593090"/>
            </a:xfrm>
            <a:custGeom>
              <a:avLst/>
              <a:gdLst/>
              <a:ahLst/>
              <a:cxnLst/>
              <a:rect l="l" t="t" r="r" b="b"/>
              <a:pathLst>
                <a:path w="593089" h="593089">
                  <a:moveTo>
                    <a:pt x="296329" y="0"/>
                  </a:moveTo>
                  <a:lnTo>
                    <a:pt x="248261" y="3878"/>
                  </a:lnTo>
                  <a:lnTo>
                    <a:pt x="202663" y="15106"/>
                  </a:lnTo>
                  <a:lnTo>
                    <a:pt x="160145" y="33074"/>
                  </a:lnTo>
                  <a:lnTo>
                    <a:pt x="121318" y="57172"/>
                  </a:lnTo>
                  <a:lnTo>
                    <a:pt x="86790" y="86790"/>
                  </a:lnTo>
                  <a:lnTo>
                    <a:pt x="57172" y="121318"/>
                  </a:lnTo>
                  <a:lnTo>
                    <a:pt x="33074" y="160145"/>
                  </a:lnTo>
                  <a:lnTo>
                    <a:pt x="15106" y="202663"/>
                  </a:lnTo>
                  <a:lnTo>
                    <a:pt x="3878" y="248261"/>
                  </a:lnTo>
                  <a:lnTo>
                    <a:pt x="0" y="296329"/>
                  </a:lnTo>
                  <a:lnTo>
                    <a:pt x="3878" y="344393"/>
                  </a:lnTo>
                  <a:lnTo>
                    <a:pt x="15106" y="389989"/>
                  </a:lnTo>
                  <a:lnTo>
                    <a:pt x="33074" y="432506"/>
                  </a:lnTo>
                  <a:lnTo>
                    <a:pt x="57172" y="471334"/>
                  </a:lnTo>
                  <a:lnTo>
                    <a:pt x="86790" y="505863"/>
                  </a:lnTo>
                  <a:lnTo>
                    <a:pt x="121318" y="535482"/>
                  </a:lnTo>
                  <a:lnTo>
                    <a:pt x="160145" y="559581"/>
                  </a:lnTo>
                  <a:lnTo>
                    <a:pt x="202663" y="577550"/>
                  </a:lnTo>
                  <a:lnTo>
                    <a:pt x="248261" y="588779"/>
                  </a:lnTo>
                  <a:lnTo>
                    <a:pt x="296329" y="592658"/>
                  </a:lnTo>
                  <a:lnTo>
                    <a:pt x="344396" y="588779"/>
                  </a:lnTo>
                  <a:lnTo>
                    <a:pt x="389994" y="577550"/>
                  </a:lnTo>
                  <a:lnTo>
                    <a:pt x="432512" y="559581"/>
                  </a:lnTo>
                  <a:lnTo>
                    <a:pt x="471340" y="535482"/>
                  </a:lnTo>
                  <a:lnTo>
                    <a:pt x="505867" y="505863"/>
                  </a:lnTo>
                  <a:lnTo>
                    <a:pt x="535485" y="471334"/>
                  </a:lnTo>
                  <a:lnTo>
                    <a:pt x="559583" y="432506"/>
                  </a:lnTo>
                  <a:lnTo>
                    <a:pt x="577551" y="389989"/>
                  </a:lnTo>
                  <a:lnTo>
                    <a:pt x="588779" y="344393"/>
                  </a:lnTo>
                  <a:lnTo>
                    <a:pt x="592658" y="296329"/>
                  </a:lnTo>
                  <a:lnTo>
                    <a:pt x="588779" y="248261"/>
                  </a:lnTo>
                  <a:lnTo>
                    <a:pt x="577551" y="202663"/>
                  </a:lnTo>
                  <a:lnTo>
                    <a:pt x="559583" y="160145"/>
                  </a:lnTo>
                  <a:lnTo>
                    <a:pt x="535485" y="121318"/>
                  </a:lnTo>
                  <a:lnTo>
                    <a:pt x="505867" y="86790"/>
                  </a:lnTo>
                  <a:lnTo>
                    <a:pt x="471340" y="57172"/>
                  </a:lnTo>
                  <a:lnTo>
                    <a:pt x="432512" y="33074"/>
                  </a:lnTo>
                  <a:lnTo>
                    <a:pt x="389994" y="15106"/>
                  </a:lnTo>
                  <a:lnTo>
                    <a:pt x="344396" y="3878"/>
                  </a:lnTo>
                  <a:lnTo>
                    <a:pt x="296329" y="0"/>
                  </a:lnTo>
                  <a:close/>
                </a:path>
              </a:pathLst>
            </a:custGeom>
            <a:solidFill>
              <a:srgbClr val="003399"/>
            </a:solidFill>
          </p:spPr>
          <p:txBody>
            <a:bodyPr wrap="square" lIns="0" tIns="0" rIns="0" bIns="0" rtlCol="0"/>
            <a:lstStyle/>
            <a:p>
              <a:endParaRPr lang="en-GB" noProof="0" dirty="0"/>
            </a:p>
          </p:txBody>
        </p:sp>
        <p:sp>
          <p:nvSpPr>
            <p:cNvPr id="24" name="object 57">
              <a:extLst>
                <a:ext uri="{FF2B5EF4-FFF2-40B4-BE49-F238E27FC236}">
                  <a16:creationId xmlns:a16="http://schemas.microsoft.com/office/drawing/2014/main" id="{95001BE0-D0A9-8796-0E71-8F4D1EE740B7}"/>
                </a:ext>
              </a:extLst>
            </p:cNvPr>
            <p:cNvSpPr txBox="1"/>
            <p:nvPr/>
          </p:nvSpPr>
          <p:spPr>
            <a:xfrm>
              <a:off x="1947307" y="3351729"/>
              <a:ext cx="247015" cy="146194"/>
            </a:xfrm>
            <a:prstGeom prst="rect">
              <a:avLst/>
            </a:prstGeom>
          </p:spPr>
          <p:txBody>
            <a:bodyPr vert="horz" wrap="square" lIns="0" tIns="15240" rIns="0" bIns="0" rtlCol="0">
              <a:spAutoFit/>
            </a:bodyPr>
            <a:lstStyle/>
            <a:p>
              <a:pPr marL="12700" algn="ctr">
                <a:lnSpc>
                  <a:spcPct val="100000"/>
                </a:lnSpc>
                <a:spcBef>
                  <a:spcPts val="120"/>
                </a:spcBef>
              </a:pPr>
              <a:r>
                <a:rPr lang="en-GB" sz="850" b="1" spc="-25" noProof="0" dirty="0">
                  <a:solidFill>
                    <a:srgbClr val="FFFFFF"/>
                  </a:solidFill>
                  <a:latin typeface="Arial"/>
                  <a:cs typeface="Arial"/>
                </a:rPr>
                <a:t>36</a:t>
              </a:r>
              <a:endParaRPr lang="en-GB" sz="850" noProof="0" dirty="0">
                <a:latin typeface="Arial"/>
                <a:cs typeface="Arial"/>
              </a:endParaRPr>
            </a:p>
          </p:txBody>
        </p:sp>
        <p:sp>
          <p:nvSpPr>
            <p:cNvPr id="25" name="object 58">
              <a:extLst>
                <a:ext uri="{FF2B5EF4-FFF2-40B4-BE49-F238E27FC236}">
                  <a16:creationId xmlns:a16="http://schemas.microsoft.com/office/drawing/2014/main" id="{8292A8E7-792E-E6CA-A31F-4037E20FE171}"/>
                </a:ext>
              </a:extLst>
            </p:cNvPr>
            <p:cNvSpPr/>
            <p:nvPr/>
          </p:nvSpPr>
          <p:spPr>
            <a:xfrm>
              <a:off x="2312235" y="3100912"/>
              <a:ext cx="630555" cy="630555"/>
            </a:xfrm>
            <a:custGeom>
              <a:avLst/>
              <a:gdLst/>
              <a:ahLst/>
              <a:cxnLst/>
              <a:rect l="l" t="t" r="r" b="b"/>
              <a:pathLst>
                <a:path w="630555" h="630554">
                  <a:moveTo>
                    <a:pt x="315112" y="0"/>
                  </a:moveTo>
                  <a:lnTo>
                    <a:pt x="268548" y="3416"/>
                  </a:lnTo>
                  <a:lnTo>
                    <a:pt x="224105" y="13340"/>
                  </a:lnTo>
                  <a:lnTo>
                    <a:pt x="182270" y="29285"/>
                  </a:lnTo>
                  <a:lnTo>
                    <a:pt x="143532" y="50763"/>
                  </a:lnTo>
                  <a:lnTo>
                    <a:pt x="108377" y="77287"/>
                  </a:lnTo>
                  <a:lnTo>
                    <a:pt x="77293" y="108369"/>
                  </a:lnTo>
                  <a:lnTo>
                    <a:pt x="50767" y="143523"/>
                  </a:lnTo>
                  <a:lnTo>
                    <a:pt x="29287" y="182260"/>
                  </a:lnTo>
                  <a:lnTo>
                    <a:pt x="13341" y="224093"/>
                  </a:lnTo>
                  <a:lnTo>
                    <a:pt x="3416" y="268535"/>
                  </a:lnTo>
                  <a:lnTo>
                    <a:pt x="0" y="315099"/>
                  </a:lnTo>
                  <a:lnTo>
                    <a:pt x="3416" y="361663"/>
                  </a:lnTo>
                  <a:lnTo>
                    <a:pt x="13341" y="406106"/>
                  </a:lnTo>
                  <a:lnTo>
                    <a:pt x="29287" y="447941"/>
                  </a:lnTo>
                  <a:lnTo>
                    <a:pt x="50767" y="486680"/>
                  </a:lnTo>
                  <a:lnTo>
                    <a:pt x="77293" y="521835"/>
                  </a:lnTo>
                  <a:lnTo>
                    <a:pt x="108377" y="552919"/>
                  </a:lnTo>
                  <a:lnTo>
                    <a:pt x="143532" y="579444"/>
                  </a:lnTo>
                  <a:lnTo>
                    <a:pt x="182270" y="600924"/>
                  </a:lnTo>
                  <a:lnTo>
                    <a:pt x="224105" y="616870"/>
                  </a:lnTo>
                  <a:lnTo>
                    <a:pt x="268548" y="626795"/>
                  </a:lnTo>
                  <a:lnTo>
                    <a:pt x="315112" y="630212"/>
                  </a:lnTo>
                  <a:lnTo>
                    <a:pt x="361676" y="626795"/>
                  </a:lnTo>
                  <a:lnTo>
                    <a:pt x="406119" y="616870"/>
                  </a:lnTo>
                  <a:lnTo>
                    <a:pt x="447954" y="600924"/>
                  </a:lnTo>
                  <a:lnTo>
                    <a:pt x="486692" y="579444"/>
                  </a:lnTo>
                  <a:lnTo>
                    <a:pt x="521847" y="552919"/>
                  </a:lnTo>
                  <a:lnTo>
                    <a:pt x="552931" y="521835"/>
                  </a:lnTo>
                  <a:lnTo>
                    <a:pt x="579457" y="486680"/>
                  </a:lnTo>
                  <a:lnTo>
                    <a:pt x="600936" y="447941"/>
                  </a:lnTo>
                  <a:lnTo>
                    <a:pt x="616882" y="406106"/>
                  </a:lnTo>
                  <a:lnTo>
                    <a:pt x="626808" y="361663"/>
                  </a:lnTo>
                  <a:lnTo>
                    <a:pt x="630224" y="315099"/>
                  </a:lnTo>
                  <a:lnTo>
                    <a:pt x="626808" y="268535"/>
                  </a:lnTo>
                  <a:lnTo>
                    <a:pt x="616882" y="224093"/>
                  </a:lnTo>
                  <a:lnTo>
                    <a:pt x="600936" y="182260"/>
                  </a:lnTo>
                  <a:lnTo>
                    <a:pt x="579457" y="143523"/>
                  </a:lnTo>
                  <a:lnTo>
                    <a:pt x="552931" y="108369"/>
                  </a:lnTo>
                  <a:lnTo>
                    <a:pt x="521847" y="77287"/>
                  </a:lnTo>
                  <a:lnTo>
                    <a:pt x="486692" y="50763"/>
                  </a:lnTo>
                  <a:lnTo>
                    <a:pt x="447954" y="29285"/>
                  </a:lnTo>
                  <a:lnTo>
                    <a:pt x="406119" y="13340"/>
                  </a:lnTo>
                  <a:lnTo>
                    <a:pt x="361676" y="3416"/>
                  </a:lnTo>
                  <a:lnTo>
                    <a:pt x="315112" y="0"/>
                  </a:lnTo>
                  <a:close/>
                </a:path>
              </a:pathLst>
            </a:custGeom>
            <a:pattFill prst="pct90">
              <a:fgClr>
                <a:srgbClr val="AC005B"/>
              </a:fgClr>
              <a:bgClr>
                <a:schemeClr val="bg1"/>
              </a:bgClr>
            </a:pattFill>
          </p:spPr>
          <p:txBody>
            <a:bodyPr wrap="square" lIns="0" tIns="0" rIns="0" bIns="0" rtlCol="0"/>
            <a:lstStyle/>
            <a:p>
              <a:endParaRPr lang="en-GB" noProof="0" dirty="0"/>
            </a:p>
          </p:txBody>
        </p:sp>
        <p:sp>
          <p:nvSpPr>
            <p:cNvPr id="26" name="object 59">
              <a:extLst>
                <a:ext uri="{FF2B5EF4-FFF2-40B4-BE49-F238E27FC236}">
                  <a16:creationId xmlns:a16="http://schemas.microsoft.com/office/drawing/2014/main" id="{9D2E6EE3-7922-219E-B927-40615989ED34}"/>
                </a:ext>
              </a:extLst>
            </p:cNvPr>
            <p:cNvSpPr txBox="1"/>
            <p:nvPr/>
          </p:nvSpPr>
          <p:spPr>
            <a:xfrm>
              <a:off x="2494631" y="3328494"/>
              <a:ext cx="260985" cy="154529"/>
            </a:xfrm>
            <a:prstGeom prst="rect">
              <a:avLst/>
            </a:prstGeom>
          </p:spPr>
          <p:txBody>
            <a:bodyPr vert="horz" wrap="square" lIns="0" tIns="15875" rIns="0" bIns="0" rtlCol="0">
              <a:spAutoFit/>
            </a:bodyPr>
            <a:lstStyle/>
            <a:p>
              <a:pPr marL="12700" algn="ctr">
                <a:lnSpc>
                  <a:spcPct val="100000"/>
                </a:lnSpc>
                <a:spcBef>
                  <a:spcPts val="125"/>
                </a:spcBef>
              </a:pPr>
              <a:r>
                <a:rPr lang="en-GB" sz="900" b="1" spc="-25" noProof="0" dirty="0">
                  <a:solidFill>
                    <a:srgbClr val="FFFFFF"/>
                  </a:solidFill>
                  <a:latin typeface="Arial"/>
                  <a:cs typeface="Arial"/>
                </a:rPr>
                <a:t>40</a:t>
              </a:r>
              <a:endParaRPr lang="en-GB" sz="900" noProof="0" dirty="0">
                <a:latin typeface="Arial"/>
                <a:cs typeface="Arial"/>
              </a:endParaRPr>
            </a:p>
          </p:txBody>
        </p:sp>
        <p:sp>
          <p:nvSpPr>
            <p:cNvPr id="27" name="object 60">
              <a:extLst>
                <a:ext uri="{FF2B5EF4-FFF2-40B4-BE49-F238E27FC236}">
                  <a16:creationId xmlns:a16="http://schemas.microsoft.com/office/drawing/2014/main" id="{A0468A3B-268D-331B-B24A-E4A920C415B9}"/>
                </a:ext>
              </a:extLst>
            </p:cNvPr>
            <p:cNvSpPr txBox="1"/>
            <p:nvPr/>
          </p:nvSpPr>
          <p:spPr>
            <a:xfrm>
              <a:off x="4322480" y="1901777"/>
              <a:ext cx="343535" cy="205184"/>
            </a:xfrm>
            <a:prstGeom prst="rect">
              <a:avLst/>
            </a:prstGeom>
          </p:spPr>
          <p:txBody>
            <a:bodyPr vert="horz" wrap="square" lIns="0" tIns="12700" rIns="0" bIns="0" rtlCol="0">
              <a:spAutoFit/>
            </a:bodyPr>
            <a:lstStyle/>
            <a:p>
              <a:pPr marL="12700" algn="ctr">
                <a:lnSpc>
                  <a:spcPct val="100000"/>
                </a:lnSpc>
                <a:spcBef>
                  <a:spcPts val="100"/>
                </a:spcBef>
              </a:pPr>
              <a:r>
                <a:rPr lang="en-GB" sz="1250" b="1" spc="-25" noProof="0" dirty="0">
                  <a:solidFill>
                    <a:srgbClr val="FFFFFF"/>
                  </a:solidFill>
                  <a:latin typeface="Arial"/>
                  <a:cs typeface="Arial"/>
                </a:rPr>
                <a:t>78</a:t>
              </a:r>
              <a:endParaRPr lang="en-GB" sz="1250" noProof="0" dirty="0">
                <a:latin typeface="Arial"/>
                <a:cs typeface="Arial"/>
              </a:endParaRPr>
            </a:p>
          </p:txBody>
        </p:sp>
        <p:sp>
          <p:nvSpPr>
            <p:cNvPr id="28" name="object 61">
              <a:extLst>
                <a:ext uri="{FF2B5EF4-FFF2-40B4-BE49-F238E27FC236}">
                  <a16:creationId xmlns:a16="http://schemas.microsoft.com/office/drawing/2014/main" id="{031BDCCF-4939-A828-AD11-671C88B7345C}"/>
                </a:ext>
              </a:extLst>
            </p:cNvPr>
            <p:cNvSpPr/>
            <p:nvPr/>
          </p:nvSpPr>
          <p:spPr>
            <a:xfrm>
              <a:off x="4800913" y="1590065"/>
              <a:ext cx="850900" cy="850900"/>
            </a:xfrm>
            <a:custGeom>
              <a:avLst/>
              <a:gdLst/>
              <a:ahLst/>
              <a:cxnLst/>
              <a:rect l="l" t="t" r="r" b="b"/>
              <a:pathLst>
                <a:path w="850900" h="850900">
                  <a:moveTo>
                    <a:pt x="425437" y="0"/>
                  </a:moveTo>
                  <a:lnTo>
                    <a:pt x="379081" y="2496"/>
                  </a:lnTo>
                  <a:lnTo>
                    <a:pt x="334170" y="9812"/>
                  </a:lnTo>
                  <a:lnTo>
                    <a:pt x="290966" y="21688"/>
                  </a:lnTo>
                  <a:lnTo>
                    <a:pt x="249726" y="37866"/>
                  </a:lnTo>
                  <a:lnTo>
                    <a:pt x="210710" y="58084"/>
                  </a:lnTo>
                  <a:lnTo>
                    <a:pt x="174179" y="82083"/>
                  </a:lnTo>
                  <a:lnTo>
                    <a:pt x="140391" y="109605"/>
                  </a:lnTo>
                  <a:lnTo>
                    <a:pt x="109606" y="140389"/>
                  </a:lnTo>
                  <a:lnTo>
                    <a:pt x="82084" y="174176"/>
                  </a:lnTo>
                  <a:lnTo>
                    <a:pt x="58084" y="210707"/>
                  </a:lnTo>
                  <a:lnTo>
                    <a:pt x="37866" y="249721"/>
                  </a:lnTo>
                  <a:lnTo>
                    <a:pt x="21689" y="290959"/>
                  </a:lnTo>
                  <a:lnTo>
                    <a:pt x="9812" y="334162"/>
                  </a:lnTo>
                  <a:lnTo>
                    <a:pt x="2496" y="379070"/>
                  </a:lnTo>
                  <a:lnTo>
                    <a:pt x="0" y="425424"/>
                  </a:lnTo>
                  <a:lnTo>
                    <a:pt x="2496" y="471780"/>
                  </a:lnTo>
                  <a:lnTo>
                    <a:pt x="9812" y="516690"/>
                  </a:lnTo>
                  <a:lnTo>
                    <a:pt x="21689" y="559895"/>
                  </a:lnTo>
                  <a:lnTo>
                    <a:pt x="37866" y="601135"/>
                  </a:lnTo>
                  <a:lnTo>
                    <a:pt x="58084" y="640151"/>
                  </a:lnTo>
                  <a:lnTo>
                    <a:pt x="82084" y="676682"/>
                  </a:lnTo>
                  <a:lnTo>
                    <a:pt x="109606" y="710470"/>
                  </a:lnTo>
                  <a:lnTo>
                    <a:pt x="140391" y="741255"/>
                  </a:lnTo>
                  <a:lnTo>
                    <a:pt x="174179" y="768777"/>
                  </a:lnTo>
                  <a:lnTo>
                    <a:pt x="210710" y="792777"/>
                  </a:lnTo>
                  <a:lnTo>
                    <a:pt x="249726" y="812995"/>
                  </a:lnTo>
                  <a:lnTo>
                    <a:pt x="290966" y="829172"/>
                  </a:lnTo>
                  <a:lnTo>
                    <a:pt x="334170" y="841049"/>
                  </a:lnTo>
                  <a:lnTo>
                    <a:pt x="379081" y="848365"/>
                  </a:lnTo>
                  <a:lnTo>
                    <a:pt x="425437" y="850861"/>
                  </a:lnTo>
                  <a:lnTo>
                    <a:pt x="471793" y="848365"/>
                  </a:lnTo>
                  <a:lnTo>
                    <a:pt x="516703" y="841049"/>
                  </a:lnTo>
                  <a:lnTo>
                    <a:pt x="559908" y="829172"/>
                  </a:lnTo>
                  <a:lnTo>
                    <a:pt x="601148" y="812995"/>
                  </a:lnTo>
                  <a:lnTo>
                    <a:pt x="640163" y="792777"/>
                  </a:lnTo>
                  <a:lnTo>
                    <a:pt x="676695" y="768777"/>
                  </a:lnTo>
                  <a:lnTo>
                    <a:pt x="710482" y="741255"/>
                  </a:lnTo>
                  <a:lnTo>
                    <a:pt x="741267" y="710470"/>
                  </a:lnTo>
                  <a:lnTo>
                    <a:pt x="768789" y="676682"/>
                  </a:lnTo>
                  <a:lnTo>
                    <a:pt x="792789" y="640151"/>
                  </a:lnTo>
                  <a:lnTo>
                    <a:pt x="813008" y="601135"/>
                  </a:lnTo>
                  <a:lnTo>
                    <a:pt x="829185" y="559895"/>
                  </a:lnTo>
                  <a:lnTo>
                    <a:pt x="841061" y="516690"/>
                  </a:lnTo>
                  <a:lnTo>
                    <a:pt x="848378" y="471780"/>
                  </a:lnTo>
                  <a:lnTo>
                    <a:pt x="850874" y="425424"/>
                  </a:lnTo>
                  <a:lnTo>
                    <a:pt x="848378" y="379070"/>
                  </a:lnTo>
                  <a:lnTo>
                    <a:pt x="841061" y="334162"/>
                  </a:lnTo>
                  <a:lnTo>
                    <a:pt x="829185" y="290959"/>
                  </a:lnTo>
                  <a:lnTo>
                    <a:pt x="813008" y="249721"/>
                  </a:lnTo>
                  <a:lnTo>
                    <a:pt x="792789" y="210707"/>
                  </a:lnTo>
                  <a:lnTo>
                    <a:pt x="768789" y="174176"/>
                  </a:lnTo>
                  <a:lnTo>
                    <a:pt x="741267" y="140389"/>
                  </a:lnTo>
                  <a:lnTo>
                    <a:pt x="710482" y="109605"/>
                  </a:lnTo>
                  <a:lnTo>
                    <a:pt x="676695" y="82083"/>
                  </a:lnTo>
                  <a:lnTo>
                    <a:pt x="640163" y="58084"/>
                  </a:lnTo>
                  <a:lnTo>
                    <a:pt x="601148" y="37866"/>
                  </a:lnTo>
                  <a:lnTo>
                    <a:pt x="559908" y="21688"/>
                  </a:lnTo>
                  <a:lnTo>
                    <a:pt x="516703" y="9812"/>
                  </a:lnTo>
                  <a:lnTo>
                    <a:pt x="471793" y="2496"/>
                  </a:lnTo>
                  <a:lnTo>
                    <a:pt x="425437" y="0"/>
                  </a:lnTo>
                  <a:close/>
                </a:path>
              </a:pathLst>
            </a:custGeom>
            <a:pattFill prst="pct90">
              <a:fgClr>
                <a:srgbClr val="E8470D"/>
              </a:fgClr>
              <a:bgClr>
                <a:schemeClr val="bg1"/>
              </a:bgClr>
            </a:pattFill>
          </p:spPr>
          <p:txBody>
            <a:bodyPr wrap="square" lIns="0" tIns="0" rIns="0" bIns="0" rtlCol="0"/>
            <a:lstStyle/>
            <a:p>
              <a:endParaRPr lang="en-GB" noProof="0" dirty="0"/>
            </a:p>
          </p:txBody>
        </p:sp>
        <p:sp>
          <p:nvSpPr>
            <p:cNvPr id="29" name="object 62">
              <a:extLst>
                <a:ext uri="{FF2B5EF4-FFF2-40B4-BE49-F238E27FC236}">
                  <a16:creationId xmlns:a16="http://schemas.microsoft.com/office/drawing/2014/main" id="{72E2A74D-CD70-0F56-A2A3-3EF36199060A}"/>
                </a:ext>
              </a:extLst>
            </p:cNvPr>
            <p:cNvSpPr txBox="1"/>
            <p:nvPr/>
          </p:nvSpPr>
          <p:spPr>
            <a:xfrm>
              <a:off x="5051585" y="1901777"/>
              <a:ext cx="343535" cy="205184"/>
            </a:xfrm>
            <a:prstGeom prst="rect">
              <a:avLst/>
            </a:prstGeom>
          </p:spPr>
          <p:txBody>
            <a:bodyPr vert="horz" wrap="square" lIns="0" tIns="12700" rIns="0" bIns="0" rtlCol="0">
              <a:spAutoFit/>
            </a:bodyPr>
            <a:lstStyle/>
            <a:p>
              <a:pPr marL="12700" algn="ctr">
                <a:lnSpc>
                  <a:spcPct val="100000"/>
                </a:lnSpc>
                <a:spcBef>
                  <a:spcPts val="100"/>
                </a:spcBef>
              </a:pPr>
              <a:r>
                <a:rPr lang="en-GB" sz="1250" b="1" spc="-25" noProof="0" dirty="0">
                  <a:solidFill>
                    <a:srgbClr val="FFFFFF"/>
                  </a:solidFill>
                  <a:latin typeface="Arial"/>
                  <a:cs typeface="Arial"/>
                </a:rPr>
                <a:t>78</a:t>
              </a:r>
              <a:endParaRPr lang="en-GB" sz="1250" noProof="0" dirty="0">
                <a:latin typeface="Arial"/>
                <a:cs typeface="Arial"/>
              </a:endParaRPr>
            </a:p>
          </p:txBody>
        </p:sp>
        <p:sp>
          <p:nvSpPr>
            <p:cNvPr id="30" name="object 63">
              <a:extLst>
                <a:ext uri="{FF2B5EF4-FFF2-40B4-BE49-F238E27FC236}">
                  <a16:creationId xmlns:a16="http://schemas.microsoft.com/office/drawing/2014/main" id="{81FA5DFC-0760-930D-87C4-141DD4737621}"/>
                </a:ext>
              </a:extLst>
            </p:cNvPr>
            <p:cNvSpPr/>
            <p:nvPr/>
          </p:nvSpPr>
          <p:spPr>
            <a:xfrm>
              <a:off x="5530023" y="1714968"/>
              <a:ext cx="726440" cy="726440"/>
            </a:xfrm>
            <a:custGeom>
              <a:avLst/>
              <a:gdLst/>
              <a:ahLst/>
              <a:cxnLst/>
              <a:rect l="l" t="t" r="r" b="b"/>
              <a:pathLst>
                <a:path w="726439" h="726439">
                  <a:moveTo>
                    <a:pt x="362978" y="0"/>
                  </a:moveTo>
                  <a:lnTo>
                    <a:pt x="313724" y="3313"/>
                  </a:lnTo>
                  <a:lnTo>
                    <a:pt x="266483" y="12965"/>
                  </a:lnTo>
                  <a:lnTo>
                    <a:pt x="221690" y="28524"/>
                  </a:lnTo>
                  <a:lnTo>
                    <a:pt x="179775" y="49556"/>
                  </a:lnTo>
                  <a:lnTo>
                    <a:pt x="141172" y="75630"/>
                  </a:lnTo>
                  <a:lnTo>
                    <a:pt x="106313" y="106313"/>
                  </a:lnTo>
                  <a:lnTo>
                    <a:pt x="75630" y="141172"/>
                  </a:lnTo>
                  <a:lnTo>
                    <a:pt x="49556" y="179775"/>
                  </a:lnTo>
                  <a:lnTo>
                    <a:pt x="28524" y="221690"/>
                  </a:lnTo>
                  <a:lnTo>
                    <a:pt x="12965" y="266483"/>
                  </a:lnTo>
                  <a:lnTo>
                    <a:pt x="3313" y="313724"/>
                  </a:lnTo>
                  <a:lnTo>
                    <a:pt x="0" y="362978"/>
                  </a:lnTo>
                  <a:lnTo>
                    <a:pt x="3313" y="412233"/>
                  </a:lnTo>
                  <a:lnTo>
                    <a:pt x="12965" y="459473"/>
                  </a:lnTo>
                  <a:lnTo>
                    <a:pt x="28524" y="504267"/>
                  </a:lnTo>
                  <a:lnTo>
                    <a:pt x="49556" y="546181"/>
                  </a:lnTo>
                  <a:lnTo>
                    <a:pt x="75630" y="584784"/>
                  </a:lnTo>
                  <a:lnTo>
                    <a:pt x="106313" y="619644"/>
                  </a:lnTo>
                  <a:lnTo>
                    <a:pt x="141172" y="650326"/>
                  </a:lnTo>
                  <a:lnTo>
                    <a:pt x="179775" y="676400"/>
                  </a:lnTo>
                  <a:lnTo>
                    <a:pt x="221690" y="697433"/>
                  </a:lnTo>
                  <a:lnTo>
                    <a:pt x="266483" y="712991"/>
                  </a:lnTo>
                  <a:lnTo>
                    <a:pt x="313724" y="722643"/>
                  </a:lnTo>
                  <a:lnTo>
                    <a:pt x="362978" y="725957"/>
                  </a:lnTo>
                  <a:lnTo>
                    <a:pt x="412233" y="722643"/>
                  </a:lnTo>
                  <a:lnTo>
                    <a:pt x="459473" y="712991"/>
                  </a:lnTo>
                  <a:lnTo>
                    <a:pt x="504267" y="697433"/>
                  </a:lnTo>
                  <a:lnTo>
                    <a:pt x="546181" y="676400"/>
                  </a:lnTo>
                  <a:lnTo>
                    <a:pt x="584784" y="650326"/>
                  </a:lnTo>
                  <a:lnTo>
                    <a:pt x="619644" y="619644"/>
                  </a:lnTo>
                  <a:lnTo>
                    <a:pt x="650326" y="584784"/>
                  </a:lnTo>
                  <a:lnTo>
                    <a:pt x="676400" y="546181"/>
                  </a:lnTo>
                  <a:lnTo>
                    <a:pt x="697433" y="504267"/>
                  </a:lnTo>
                  <a:lnTo>
                    <a:pt x="712991" y="459473"/>
                  </a:lnTo>
                  <a:lnTo>
                    <a:pt x="722643" y="412233"/>
                  </a:lnTo>
                  <a:lnTo>
                    <a:pt x="725957" y="362978"/>
                  </a:lnTo>
                  <a:lnTo>
                    <a:pt x="722643" y="313724"/>
                  </a:lnTo>
                  <a:lnTo>
                    <a:pt x="712991" y="266483"/>
                  </a:lnTo>
                  <a:lnTo>
                    <a:pt x="697433" y="221690"/>
                  </a:lnTo>
                  <a:lnTo>
                    <a:pt x="676400" y="179775"/>
                  </a:lnTo>
                  <a:lnTo>
                    <a:pt x="650326" y="141172"/>
                  </a:lnTo>
                  <a:lnTo>
                    <a:pt x="619644" y="106313"/>
                  </a:lnTo>
                  <a:lnTo>
                    <a:pt x="584784" y="75630"/>
                  </a:lnTo>
                  <a:lnTo>
                    <a:pt x="546181" y="49556"/>
                  </a:lnTo>
                  <a:lnTo>
                    <a:pt x="504267" y="28524"/>
                  </a:lnTo>
                  <a:lnTo>
                    <a:pt x="459473" y="12965"/>
                  </a:lnTo>
                  <a:lnTo>
                    <a:pt x="412233" y="3313"/>
                  </a:lnTo>
                  <a:lnTo>
                    <a:pt x="362978" y="0"/>
                  </a:lnTo>
                  <a:close/>
                </a:path>
              </a:pathLst>
            </a:custGeom>
            <a:solidFill>
              <a:srgbClr val="003399"/>
            </a:solidFill>
          </p:spPr>
          <p:txBody>
            <a:bodyPr wrap="square" lIns="0" tIns="0" rIns="0" bIns="0" rtlCol="0"/>
            <a:lstStyle/>
            <a:p>
              <a:endParaRPr lang="en-GB" noProof="0" dirty="0"/>
            </a:p>
          </p:txBody>
        </p:sp>
        <p:sp>
          <p:nvSpPr>
            <p:cNvPr id="31" name="object 64">
              <a:extLst>
                <a:ext uri="{FF2B5EF4-FFF2-40B4-BE49-F238E27FC236}">
                  <a16:creationId xmlns:a16="http://schemas.microsoft.com/office/drawing/2014/main" id="{7F3D0A85-C7C7-84EC-53FB-C361BF725E16}"/>
                </a:ext>
              </a:extLst>
            </p:cNvPr>
            <p:cNvSpPr txBox="1"/>
            <p:nvPr/>
          </p:nvSpPr>
          <p:spPr>
            <a:xfrm>
              <a:off x="5741565" y="1979061"/>
              <a:ext cx="297180" cy="176329"/>
            </a:xfrm>
            <a:prstGeom prst="rect">
              <a:avLst/>
            </a:prstGeom>
          </p:spPr>
          <p:txBody>
            <a:bodyPr vert="horz" wrap="square" lIns="0" tIns="14604" rIns="0" bIns="0" rtlCol="0">
              <a:spAutoFit/>
            </a:bodyPr>
            <a:lstStyle/>
            <a:p>
              <a:pPr marL="12700" algn="ctr">
                <a:lnSpc>
                  <a:spcPct val="100000"/>
                </a:lnSpc>
                <a:spcBef>
                  <a:spcPts val="114"/>
                </a:spcBef>
              </a:pPr>
              <a:r>
                <a:rPr lang="en-GB" sz="1050" b="1" spc="-25" noProof="0" dirty="0">
                  <a:solidFill>
                    <a:srgbClr val="FFFFFF"/>
                  </a:solidFill>
                  <a:latin typeface="Arial"/>
                  <a:cs typeface="Arial"/>
                </a:rPr>
                <a:t>71</a:t>
              </a:r>
              <a:endParaRPr lang="en-GB" sz="1050" noProof="0" dirty="0">
                <a:latin typeface="Arial"/>
                <a:cs typeface="Arial"/>
              </a:endParaRPr>
            </a:p>
          </p:txBody>
        </p:sp>
        <p:sp>
          <p:nvSpPr>
            <p:cNvPr id="32" name="object 65">
              <a:extLst>
                <a:ext uri="{FF2B5EF4-FFF2-40B4-BE49-F238E27FC236}">
                  <a16:creationId xmlns:a16="http://schemas.microsoft.com/office/drawing/2014/main" id="{4B5A0E45-2087-1525-5CB2-EE8059CD161E}"/>
                </a:ext>
              </a:extLst>
            </p:cNvPr>
            <p:cNvSpPr/>
            <p:nvPr/>
          </p:nvSpPr>
          <p:spPr>
            <a:xfrm>
              <a:off x="6134215" y="1788464"/>
              <a:ext cx="652780" cy="652780"/>
            </a:xfrm>
            <a:custGeom>
              <a:avLst/>
              <a:gdLst/>
              <a:ahLst/>
              <a:cxnLst/>
              <a:rect l="l" t="t" r="r" b="b"/>
              <a:pathLst>
                <a:path w="652779" h="652780">
                  <a:moveTo>
                    <a:pt x="326237" y="0"/>
                  </a:moveTo>
                  <a:lnTo>
                    <a:pt x="278028" y="3537"/>
                  </a:lnTo>
                  <a:lnTo>
                    <a:pt x="232016" y="13812"/>
                  </a:lnTo>
                  <a:lnTo>
                    <a:pt x="188704" y="30321"/>
                  </a:lnTo>
                  <a:lnTo>
                    <a:pt x="148598" y="52558"/>
                  </a:lnTo>
                  <a:lnTo>
                    <a:pt x="112202" y="80019"/>
                  </a:lnTo>
                  <a:lnTo>
                    <a:pt x="80020" y="112200"/>
                  </a:lnTo>
                  <a:lnTo>
                    <a:pt x="52559" y="148595"/>
                  </a:lnTo>
                  <a:lnTo>
                    <a:pt x="30321" y="188699"/>
                  </a:lnTo>
                  <a:lnTo>
                    <a:pt x="13812" y="232009"/>
                  </a:lnTo>
                  <a:lnTo>
                    <a:pt x="3537" y="278019"/>
                  </a:lnTo>
                  <a:lnTo>
                    <a:pt x="0" y="326224"/>
                  </a:lnTo>
                  <a:lnTo>
                    <a:pt x="3537" y="374433"/>
                  </a:lnTo>
                  <a:lnTo>
                    <a:pt x="13812" y="420446"/>
                  </a:lnTo>
                  <a:lnTo>
                    <a:pt x="30321" y="463757"/>
                  </a:lnTo>
                  <a:lnTo>
                    <a:pt x="52559" y="503864"/>
                  </a:lnTo>
                  <a:lnTo>
                    <a:pt x="80020" y="540260"/>
                  </a:lnTo>
                  <a:lnTo>
                    <a:pt x="112202" y="572441"/>
                  </a:lnTo>
                  <a:lnTo>
                    <a:pt x="148598" y="599903"/>
                  </a:lnTo>
                  <a:lnTo>
                    <a:pt x="188704" y="622140"/>
                  </a:lnTo>
                  <a:lnTo>
                    <a:pt x="232016" y="638649"/>
                  </a:lnTo>
                  <a:lnTo>
                    <a:pt x="278028" y="648925"/>
                  </a:lnTo>
                  <a:lnTo>
                    <a:pt x="326237" y="652462"/>
                  </a:lnTo>
                  <a:lnTo>
                    <a:pt x="374446" y="648925"/>
                  </a:lnTo>
                  <a:lnTo>
                    <a:pt x="420458" y="638649"/>
                  </a:lnTo>
                  <a:lnTo>
                    <a:pt x="463770" y="622140"/>
                  </a:lnTo>
                  <a:lnTo>
                    <a:pt x="503876" y="599903"/>
                  </a:lnTo>
                  <a:lnTo>
                    <a:pt x="540272" y="572441"/>
                  </a:lnTo>
                  <a:lnTo>
                    <a:pt x="572454" y="540260"/>
                  </a:lnTo>
                  <a:lnTo>
                    <a:pt x="599916" y="503864"/>
                  </a:lnTo>
                  <a:lnTo>
                    <a:pt x="622153" y="463757"/>
                  </a:lnTo>
                  <a:lnTo>
                    <a:pt x="638662" y="420446"/>
                  </a:lnTo>
                  <a:lnTo>
                    <a:pt x="648937" y="374433"/>
                  </a:lnTo>
                  <a:lnTo>
                    <a:pt x="652475" y="326224"/>
                  </a:lnTo>
                  <a:lnTo>
                    <a:pt x="648937" y="278019"/>
                  </a:lnTo>
                  <a:lnTo>
                    <a:pt x="638662" y="232009"/>
                  </a:lnTo>
                  <a:lnTo>
                    <a:pt x="622153" y="188699"/>
                  </a:lnTo>
                  <a:lnTo>
                    <a:pt x="599916" y="148595"/>
                  </a:lnTo>
                  <a:lnTo>
                    <a:pt x="572454" y="112200"/>
                  </a:lnTo>
                  <a:lnTo>
                    <a:pt x="540272" y="80019"/>
                  </a:lnTo>
                  <a:lnTo>
                    <a:pt x="503876" y="52558"/>
                  </a:lnTo>
                  <a:lnTo>
                    <a:pt x="463770" y="30321"/>
                  </a:lnTo>
                  <a:lnTo>
                    <a:pt x="420458" y="13812"/>
                  </a:lnTo>
                  <a:lnTo>
                    <a:pt x="374446" y="3537"/>
                  </a:lnTo>
                  <a:lnTo>
                    <a:pt x="326237" y="0"/>
                  </a:lnTo>
                  <a:close/>
                </a:path>
              </a:pathLst>
            </a:custGeom>
            <a:pattFill prst="pct90">
              <a:fgClr>
                <a:srgbClr val="AC005B"/>
              </a:fgClr>
              <a:bgClr>
                <a:schemeClr val="bg1"/>
              </a:bgClr>
            </a:pattFill>
          </p:spPr>
          <p:txBody>
            <a:bodyPr wrap="square" lIns="0" tIns="0" rIns="0" bIns="0" rtlCol="0"/>
            <a:lstStyle/>
            <a:p>
              <a:endParaRPr lang="en-GB" noProof="0" dirty="0"/>
            </a:p>
          </p:txBody>
        </p:sp>
        <p:sp>
          <p:nvSpPr>
            <p:cNvPr id="33" name="object 66">
              <a:extLst>
                <a:ext uri="{FF2B5EF4-FFF2-40B4-BE49-F238E27FC236}">
                  <a16:creationId xmlns:a16="http://schemas.microsoft.com/office/drawing/2014/main" id="{446A8F72-403E-F602-3C95-A882442EF2D7}"/>
                </a:ext>
              </a:extLst>
            </p:cNvPr>
            <p:cNvSpPr txBox="1"/>
            <p:nvPr/>
          </p:nvSpPr>
          <p:spPr>
            <a:xfrm>
              <a:off x="6320881" y="2024532"/>
              <a:ext cx="269240" cy="160300"/>
            </a:xfrm>
            <a:prstGeom prst="rect">
              <a:avLst/>
            </a:prstGeom>
          </p:spPr>
          <p:txBody>
            <a:bodyPr vert="horz" wrap="square" lIns="0" tIns="13970" rIns="0" bIns="0" rtlCol="0">
              <a:spAutoFit/>
            </a:bodyPr>
            <a:lstStyle/>
            <a:p>
              <a:pPr marL="12700" algn="ctr">
                <a:lnSpc>
                  <a:spcPct val="100000"/>
                </a:lnSpc>
                <a:spcBef>
                  <a:spcPts val="110"/>
                </a:spcBef>
              </a:pPr>
              <a:r>
                <a:rPr lang="en-GB" sz="950" b="1" spc="-25" noProof="0" dirty="0">
                  <a:solidFill>
                    <a:srgbClr val="FFFFFF"/>
                  </a:solidFill>
                  <a:latin typeface="Arial"/>
                  <a:cs typeface="Arial"/>
                </a:rPr>
                <a:t>57</a:t>
              </a:r>
              <a:endParaRPr lang="en-GB" sz="950" noProof="0" dirty="0">
                <a:latin typeface="Arial"/>
                <a:cs typeface="Arial"/>
              </a:endParaRPr>
            </a:p>
          </p:txBody>
        </p:sp>
        <p:sp>
          <p:nvSpPr>
            <p:cNvPr id="34" name="object 67">
              <a:extLst>
                <a:ext uri="{FF2B5EF4-FFF2-40B4-BE49-F238E27FC236}">
                  <a16:creationId xmlns:a16="http://schemas.microsoft.com/office/drawing/2014/main" id="{A11A4BCA-238A-A43F-E216-F56FB80614C2}"/>
                </a:ext>
              </a:extLst>
            </p:cNvPr>
            <p:cNvSpPr txBox="1"/>
            <p:nvPr/>
          </p:nvSpPr>
          <p:spPr>
            <a:xfrm>
              <a:off x="4544148" y="3397572"/>
              <a:ext cx="219710" cy="129523"/>
            </a:xfrm>
            <a:prstGeom prst="rect">
              <a:avLst/>
            </a:prstGeom>
          </p:spPr>
          <p:txBody>
            <a:bodyPr vert="horz" wrap="square" lIns="0" tIns="13970" rIns="0" bIns="0" rtlCol="0">
              <a:spAutoFit/>
            </a:bodyPr>
            <a:lstStyle/>
            <a:p>
              <a:pPr marL="12700" algn="ctr">
                <a:lnSpc>
                  <a:spcPct val="100000"/>
                </a:lnSpc>
                <a:spcBef>
                  <a:spcPts val="110"/>
                </a:spcBef>
              </a:pPr>
              <a:r>
                <a:rPr lang="en-GB" sz="750" b="1" spc="-25" noProof="0" dirty="0">
                  <a:solidFill>
                    <a:srgbClr val="FFFFFF"/>
                  </a:solidFill>
                  <a:latin typeface="Arial"/>
                  <a:cs typeface="Arial"/>
                </a:rPr>
                <a:t>19</a:t>
              </a:r>
              <a:endParaRPr lang="en-GB" sz="750" noProof="0" dirty="0">
                <a:latin typeface="Arial"/>
                <a:cs typeface="Arial"/>
              </a:endParaRPr>
            </a:p>
          </p:txBody>
        </p:sp>
        <p:sp>
          <p:nvSpPr>
            <p:cNvPr id="35" name="object 68">
              <a:extLst>
                <a:ext uri="{FF2B5EF4-FFF2-40B4-BE49-F238E27FC236}">
                  <a16:creationId xmlns:a16="http://schemas.microsoft.com/office/drawing/2014/main" id="{5E437567-6A4A-CB89-34A8-C089894CED3B}"/>
                </a:ext>
              </a:extLst>
            </p:cNvPr>
            <p:cNvSpPr/>
            <p:nvPr/>
          </p:nvSpPr>
          <p:spPr>
            <a:xfrm>
              <a:off x="4859814" y="3212556"/>
              <a:ext cx="518795" cy="518795"/>
            </a:xfrm>
            <a:custGeom>
              <a:avLst/>
              <a:gdLst/>
              <a:ahLst/>
              <a:cxnLst/>
              <a:rect l="l" t="t" r="r" b="b"/>
              <a:pathLst>
                <a:path w="518795" h="518795">
                  <a:moveTo>
                    <a:pt x="259283" y="0"/>
                  </a:moveTo>
                  <a:lnTo>
                    <a:pt x="212678" y="4177"/>
                  </a:lnTo>
                  <a:lnTo>
                    <a:pt x="168813" y="16220"/>
                  </a:lnTo>
                  <a:lnTo>
                    <a:pt x="128420" y="35398"/>
                  </a:lnTo>
                  <a:lnTo>
                    <a:pt x="92232" y="60977"/>
                  </a:lnTo>
                  <a:lnTo>
                    <a:pt x="60982" y="92227"/>
                  </a:lnTo>
                  <a:lnTo>
                    <a:pt x="35401" y="128414"/>
                  </a:lnTo>
                  <a:lnTo>
                    <a:pt x="16222" y="168808"/>
                  </a:lnTo>
                  <a:lnTo>
                    <a:pt x="4177" y="212674"/>
                  </a:lnTo>
                  <a:lnTo>
                    <a:pt x="0" y="259283"/>
                  </a:lnTo>
                  <a:lnTo>
                    <a:pt x="4177" y="305888"/>
                  </a:lnTo>
                  <a:lnTo>
                    <a:pt x="16222" y="349753"/>
                  </a:lnTo>
                  <a:lnTo>
                    <a:pt x="35401" y="390145"/>
                  </a:lnTo>
                  <a:lnTo>
                    <a:pt x="60982" y="426333"/>
                  </a:lnTo>
                  <a:lnTo>
                    <a:pt x="92232" y="457584"/>
                  </a:lnTo>
                  <a:lnTo>
                    <a:pt x="128420" y="483165"/>
                  </a:lnTo>
                  <a:lnTo>
                    <a:pt x="168813" y="502344"/>
                  </a:lnTo>
                  <a:lnTo>
                    <a:pt x="212678" y="514388"/>
                  </a:lnTo>
                  <a:lnTo>
                    <a:pt x="259283" y="518566"/>
                  </a:lnTo>
                  <a:lnTo>
                    <a:pt x="305891" y="514388"/>
                  </a:lnTo>
                  <a:lnTo>
                    <a:pt x="349758" y="502344"/>
                  </a:lnTo>
                  <a:lnTo>
                    <a:pt x="390151" y="483165"/>
                  </a:lnTo>
                  <a:lnTo>
                    <a:pt x="426338" y="457584"/>
                  </a:lnTo>
                  <a:lnTo>
                    <a:pt x="457588" y="426333"/>
                  </a:lnTo>
                  <a:lnTo>
                    <a:pt x="483168" y="390145"/>
                  </a:lnTo>
                  <a:lnTo>
                    <a:pt x="502345" y="349753"/>
                  </a:lnTo>
                  <a:lnTo>
                    <a:pt x="514389" y="305888"/>
                  </a:lnTo>
                  <a:lnTo>
                    <a:pt x="518566" y="259283"/>
                  </a:lnTo>
                  <a:lnTo>
                    <a:pt x="514389" y="212674"/>
                  </a:lnTo>
                  <a:lnTo>
                    <a:pt x="502345" y="168808"/>
                  </a:lnTo>
                  <a:lnTo>
                    <a:pt x="483168" y="128414"/>
                  </a:lnTo>
                  <a:lnTo>
                    <a:pt x="457588" y="92227"/>
                  </a:lnTo>
                  <a:lnTo>
                    <a:pt x="426338" y="60977"/>
                  </a:lnTo>
                  <a:lnTo>
                    <a:pt x="390151" y="35398"/>
                  </a:lnTo>
                  <a:lnTo>
                    <a:pt x="349758" y="16220"/>
                  </a:lnTo>
                  <a:lnTo>
                    <a:pt x="305891" y="4177"/>
                  </a:lnTo>
                  <a:lnTo>
                    <a:pt x="259283" y="0"/>
                  </a:lnTo>
                  <a:close/>
                </a:path>
              </a:pathLst>
            </a:custGeom>
            <a:pattFill prst="pct90">
              <a:fgClr>
                <a:srgbClr val="E8470D"/>
              </a:fgClr>
              <a:bgClr>
                <a:schemeClr val="bg1"/>
              </a:bgClr>
            </a:pattFill>
          </p:spPr>
          <p:txBody>
            <a:bodyPr wrap="square" lIns="0" tIns="0" rIns="0" bIns="0" rtlCol="0"/>
            <a:lstStyle/>
            <a:p>
              <a:endParaRPr lang="en-GB" noProof="0" dirty="0"/>
            </a:p>
          </p:txBody>
        </p:sp>
        <p:sp>
          <p:nvSpPr>
            <p:cNvPr id="36" name="object 69">
              <a:extLst>
                <a:ext uri="{FF2B5EF4-FFF2-40B4-BE49-F238E27FC236}">
                  <a16:creationId xmlns:a16="http://schemas.microsoft.com/office/drawing/2014/main" id="{6D336945-67E6-27B2-7473-42EECAFC02D5}"/>
                </a:ext>
              </a:extLst>
            </p:cNvPr>
            <p:cNvSpPr txBox="1"/>
            <p:nvPr/>
          </p:nvSpPr>
          <p:spPr>
            <a:xfrm>
              <a:off x="5001840" y="3397572"/>
              <a:ext cx="219710" cy="129523"/>
            </a:xfrm>
            <a:prstGeom prst="rect">
              <a:avLst/>
            </a:prstGeom>
          </p:spPr>
          <p:txBody>
            <a:bodyPr vert="horz" wrap="square" lIns="0" tIns="13970" rIns="0" bIns="0" rtlCol="0">
              <a:spAutoFit/>
            </a:bodyPr>
            <a:lstStyle/>
            <a:p>
              <a:pPr marL="12700" algn="ctr">
                <a:lnSpc>
                  <a:spcPct val="100000"/>
                </a:lnSpc>
                <a:spcBef>
                  <a:spcPts val="110"/>
                </a:spcBef>
              </a:pPr>
              <a:r>
                <a:rPr lang="en-GB" sz="750" b="1" spc="-25" noProof="0" dirty="0">
                  <a:solidFill>
                    <a:srgbClr val="FFFFFF"/>
                  </a:solidFill>
                  <a:latin typeface="Arial"/>
                  <a:cs typeface="Arial"/>
                </a:rPr>
                <a:t>22</a:t>
              </a:r>
              <a:endParaRPr lang="en-GB" sz="750" noProof="0" dirty="0">
                <a:latin typeface="Arial"/>
                <a:cs typeface="Arial"/>
              </a:endParaRPr>
            </a:p>
          </p:txBody>
        </p:sp>
        <p:sp>
          <p:nvSpPr>
            <p:cNvPr id="37" name="object 70">
              <a:extLst>
                <a:ext uri="{FF2B5EF4-FFF2-40B4-BE49-F238E27FC236}">
                  <a16:creationId xmlns:a16="http://schemas.microsoft.com/office/drawing/2014/main" id="{BE64FFAB-97A2-73B3-2868-F88F4F390D35}"/>
                </a:ext>
              </a:extLst>
            </p:cNvPr>
            <p:cNvSpPr/>
            <p:nvPr/>
          </p:nvSpPr>
          <p:spPr>
            <a:xfrm>
              <a:off x="5317504" y="3206790"/>
              <a:ext cx="524510" cy="524510"/>
            </a:xfrm>
            <a:custGeom>
              <a:avLst/>
              <a:gdLst/>
              <a:ahLst/>
              <a:cxnLst/>
              <a:rect l="l" t="t" r="r" b="b"/>
              <a:pathLst>
                <a:path w="524510" h="524510">
                  <a:moveTo>
                    <a:pt x="262166" y="0"/>
                  </a:moveTo>
                  <a:lnTo>
                    <a:pt x="215040" y="4223"/>
                  </a:lnTo>
                  <a:lnTo>
                    <a:pt x="170686" y="16401"/>
                  </a:lnTo>
                  <a:lnTo>
                    <a:pt x="129844" y="35792"/>
                  </a:lnTo>
                  <a:lnTo>
                    <a:pt x="93254" y="61657"/>
                  </a:lnTo>
                  <a:lnTo>
                    <a:pt x="61657" y="93254"/>
                  </a:lnTo>
                  <a:lnTo>
                    <a:pt x="35792" y="129844"/>
                  </a:lnTo>
                  <a:lnTo>
                    <a:pt x="16401" y="170686"/>
                  </a:lnTo>
                  <a:lnTo>
                    <a:pt x="4223" y="215040"/>
                  </a:lnTo>
                  <a:lnTo>
                    <a:pt x="0" y="262166"/>
                  </a:lnTo>
                  <a:lnTo>
                    <a:pt x="4223" y="309291"/>
                  </a:lnTo>
                  <a:lnTo>
                    <a:pt x="16401" y="353645"/>
                  </a:lnTo>
                  <a:lnTo>
                    <a:pt x="35792" y="394487"/>
                  </a:lnTo>
                  <a:lnTo>
                    <a:pt x="61657" y="431077"/>
                  </a:lnTo>
                  <a:lnTo>
                    <a:pt x="93254" y="462674"/>
                  </a:lnTo>
                  <a:lnTo>
                    <a:pt x="129844" y="488539"/>
                  </a:lnTo>
                  <a:lnTo>
                    <a:pt x="170686" y="507930"/>
                  </a:lnTo>
                  <a:lnTo>
                    <a:pt x="215040" y="520108"/>
                  </a:lnTo>
                  <a:lnTo>
                    <a:pt x="262166" y="524332"/>
                  </a:lnTo>
                  <a:lnTo>
                    <a:pt x="309291" y="520108"/>
                  </a:lnTo>
                  <a:lnTo>
                    <a:pt x="353645" y="507930"/>
                  </a:lnTo>
                  <a:lnTo>
                    <a:pt x="394487" y="488539"/>
                  </a:lnTo>
                  <a:lnTo>
                    <a:pt x="431077" y="462674"/>
                  </a:lnTo>
                  <a:lnTo>
                    <a:pt x="462674" y="431077"/>
                  </a:lnTo>
                  <a:lnTo>
                    <a:pt x="488539" y="394487"/>
                  </a:lnTo>
                  <a:lnTo>
                    <a:pt x="507930" y="353645"/>
                  </a:lnTo>
                  <a:lnTo>
                    <a:pt x="520108" y="309291"/>
                  </a:lnTo>
                  <a:lnTo>
                    <a:pt x="524332" y="262166"/>
                  </a:lnTo>
                  <a:lnTo>
                    <a:pt x="520108" y="215040"/>
                  </a:lnTo>
                  <a:lnTo>
                    <a:pt x="507930" y="170686"/>
                  </a:lnTo>
                  <a:lnTo>
                    <a:pt x="488539" y="129844"/>
                  </a:lnTo>
                  <a:lnTo>
                    <a:pt x="462674" y="93254"/>
                  </a:lnTo>
                  <a:lnTo>
                    <a:pt x="431077" y="61657"/>
                  </a:lnTo>
                  <a:lnTo>
                    <a:pt x="394487" y="35792"/>
                  </a:lnTo>
                  <a:lnTo>
                    <a:pt x="353645" y="16401"/>
                  </a:lnTo>
                  <a:lnTo>
                    <a:pt x="309291" y="4223"/>
                  </a:lnTo>
                  <a:lnTo>
                    <a:pt x="262166" y="0"/>
                  </a:lnTo>
                  <a:close/>
                </a:path>
              </a:pathLst>
            </a:custGeom>
            <a:solidFill>
              <a:srgbClr val="003399"/>
            </a:solidFill>
          </p:spPr>
          <p:txBody>
            <a:bodyPr wrap="square" lIns="0" tIns="0" rIns="0" bIns="0" rtlCol="0"/>
            <a:lstStyle/>
            <a:p>
              <a:endParaRPr lang="en-GB" noProof="0" dirty="0"/>
            </a:p>
          </p:txBody>
        </p:sp>
        <p:sp>
          <p:nvSpPr>
            <p:cNvPr id="38" name="object 71">
              <a:extLst>
                <a:ext uri="{FF2B5EF4-FFF2-40B4-BE49-F238E27FC236}">
                  <a16:creationId xmlns:a16="http://schemas.microsoft.com/office/drawing/2014/main" id="{7AF6CFD2-F5B5-25D7-9FBC-5A55D800DCCE}"/>
                </a:ext>
              </a:extLst>
            </p:cNvPr>
            <p:cNvSpPr txBox="1"/>
            <p:nvPr/>
          </p:nvSpPr>
          <p:spPr>
            <a:xfrm>
              <a:off x="5465340" y="3394006"/>
              <a:ext cx="221615" cy="130805"/>
            </a:xfrm>
            <a:prstGeom prst="rect">
              <a:avLst/>
            </a:prstGeom>
          </p:spPr>
          <p:txBody>
            <a:bodyPr vert="horz" wrap="square" lIns="0" tIns="15240" rIns="0" bIns="0" rtlCol="0">
              <a:spAutoFit/>
            </a:bodyPr>
            <a:lstStyle/>
            <a:p>
              <a:pPr marL="12700" algn="ctr">
                <a:lnSpc>
                  <a:spcPct val="100000"/>
                </a:lnSpc>
                <a:spcBef>
                  <a:spcPts val="120"/>
                </a:spcBef>
              </a:pPr>
              <a:r>
                <a:rPr lang="en-GB" sz="750" b="1" spc="-25" noProof="0" dirty="0">
                  <a:solidFill>
                    <a:srgbClr val="FFFFFF"/>
                  </a:solidFill>
                  <a:latin typeface="Arial"/>
                  <a:cs typeface="Arial"/>
                </a:rPr>
                <a:t>23</a:t>
              </a:r>
              <a:endParaRPr lang="en-GB" sz="750" noProof="0" dirty="0">
                <a:latin typeface="Arial"/>
                <a:cs typeface="Arial"/>
              </a:endParaRPr>
            </a:p>
          </p:txBody>
        </p:sp>
        <p:sp>
          <p:nvSpPr>
            <p:cNvPr id="39" name="object 72">
              <a:extLst>
                <a:ext uri="{FF2B5EF4-FFF2-40B4-BE49-F238E27FC236}">
                  <a16:creationId xmlns:a16="http://schemas.microsoft.com/office/drawing/2014/main" id="{A870F122-8177-AD87-7FD8-8329272F3CAA}"/>
                </a:ext>
              </a:extLst>
            </p:cNvPr>
            <p:cNvSpPr/>
            <p:nvPr/>
          </p:nvSpPr>
          <p:spPr>
            <a:xfrm>
              <a:off x="5780962" y="3157298"/>
              <a:ext cx="574040" cy="574040"/>
            </a:xfrm>
            <a:custGeom>
              <a:avLst/>
              <a:gdLst/>
              <a:ahLst/>
              <a:cxnLst/>
              <a:rect l="l" t="t" r="r" b="b"/>
              <a:pathLst>
                <a:path w="574039" h="574039">
                  <a:moveTo>
                    <a:pt x="286905" y="0"/>
                  </a:moveTo>
                  <a:lnTo>
                    <a:pt x="240367" y="3755"/>
                  </a:lnTo>
                  <a:lnTo>
                    <a:pt x="196219" y="14627"/>
                  </a:lnTo>
                  <a:lnTo>
                    <a:pt x="155054" y="32025"/>
                  </a:lnTo>
                  <a:lnTo>
                    <a:pt x="117461" y="55359"/>
                  </a:lnTo>
                  <a:lnTo>
                    <a:pt x="84031" y="84037"/>
                  </a:lnTo>
                  <a:lnTo>
                    <a:pt x="55354" y="117469"/>
                  </a:lnTo>
                  <a:lnTo>
                    <a:pt x="32023" y="155064"/>
                  </a:lnTo>
                  <a:lnTo>
                    <a:pt x="14626" y="196231"/>
                  </a:lnTo>
                  <a:lnTo>
                    <a:pt x="3754" y="240379"/>
                  </a:lnTo>
                  <a:lnTo>
                    <a:pt x="0" y="286918"/>
                  </a:lnTo>
                  <a:lnTo>
                    <a:pt x="3754" y="333457"/>
                  </a:lnTo>
                  <a:lnTo>
                    <a:pt x="14626" y="377604"/>
                  </a:lnTo>
                  <a:lnTo>
                    <a:pt x="32023" y="418769"/>
                  </a:lnTo>
                  <a:lnTo>
                    <a:pt x="55354" y="456363"/>
                  </a:lnTo>
                  <a:lnTo>
                    <a:pt x="84031" y="489792"/>
                  </a:lnTo>
                  <a:lnTo>
                    <a:pt x="117461" y="518469"/>
                  </a:lnTo>
                  <a:lnTo>
                    <a:pt x="155054" y="541801"/>
                  </a:lnTo>
                  <a:lnTo>
                    <a:pt x="196219" y="559197"/>
                  </a:lnTo>
                  <a:lnTo>
                    <a:pt x="240367" y="570069"/>
                  </a:lnTo>
                  <a:lnTo>
                    <a:pt x="286905" y="573824"/>
                  </a:lnTo>
                  <a:lnTo>
                    <a:pt x="333444" y="570069"/>
                  </a:lnTo>
                  <a:lnTo>
                    <a:pt x="377591" y="559197"/>
                  </a:lnTo>
                  <a:lnTo>
                    <a:pt x="418757" y="541801"/>
                  </a:lnTo>
                  <a:lnTo>
                    <a:pt x="456350" y="518469"/>
                  </a:lnTo>
                  <a:lnTo>
                    <a:pt x="489780" y="489792"/>
                  </a:lnTo>
                  <a:lnTo>
                    <a:pt x="518456" y="456363"/>
                  </a:lnTo>
                  <a:lnTo>
                    <a:pt x="541788" y="418769"/>
                  </a:lnTo>
                  <a:lnTo>
                    <a:pt x="559185" y="377604"/>
                  </a:lnTo>
                  <a:lnTo>
                    <a:pt x="570056" y="333457"/>
                  </a:lnTo>
                  <a:lnTo>
                    <a:pt x="573811" y="286918"/>
                  </a:lnTo>
                  <a:lnTo>
                    <a:pt x="570056" y="240379"/>
                  </a:lnTo>
                  <a:lnTo>
                    <a:pt x="559185" y="196231"/>
                  </a:lnTo>
                  <a:lnTo>
                    <a:pt x="541788" y="155064"/>
                  </a:lnTo>
                  <a:lnTo>
                    <a:pt x="518456" y="117469"/>
                  </a:lnTo>
                  <a:lnTo>
                    <a:pt x="489780" y="84037"/>
                  </a:lnTo>
                  <a:lnTo>
                    <a:pt x="456350" y="55359"/>
                  </a:lnTo>
                  <a:lnTo>
                    <a:pt x="418757" y="32025"/>
                  </a:lnTo>
                  <a:lnTo>
                    <a:pt x="377591" y="14627"/>
                  </a:lnTo>
                  <a:lnTo>
                    <a:pt x="333444" y="3755"/>
                  </a:lnTo>
                  <a:lnTo>
                    <a:pt x="286905" y="0"/>
                  </a:lnTo>
                  <a:close/>
                </a:path>
              </a:pathLst>
            </a:custGeom>
            <a:pattFill prst="pct90">
              <a:fgClr>
                <a:srgbClr val="AC005B"/>
              </a:fgClr>
              <a:bgClr>
                <a:schemeClr val="bg1"/>
              </a:bgClr>
            </a:pattFill>
          </p:spPr>
          <p:txBody>
            <a:bodyPr wrap="square" lIns="0" tIns="0" rIns="0" bIns="0" rtlCol="0"/>
            <a:lstStyle/>
            <a:p>
              <a:endParaRPr lang="en-GB" noProof="0" dirty="0"/>
            </a:p>
          </p:txBody>
        </p:sp>
        <p:sp>
          <p:nvSpPr>
            <p:cNvPr id="40" name="object 73">
              <a:extLst>
                <a:ext uri="{FF2B5EF4-FFF2-40B4-BE49-F238E27FC236}">
                  <a16:creationId xmlns:a16="http://schemas.microsoft.com/office/drawing/2014/main" id="{B7ABE98D-4E1B-BFE8-6B9E-D14F1D482216}"/>
                </a:ext>
              </a:extLst>
            </p:cNvPr>
            <p:cNvSpPr txBox="1"/>
            <p:nvPr/>
          </p:nvSpPr>
          <p:spPr>
            <a:xfrm>
              <a:off x="5943221" y="3363388"/>
              <a:ext cx="240029" cy="142347"/>
            </a:xfrm>
            <a:prstGeom prst="rect">
              <a:avLst/>
            </a:prstGeom>
          </p:spPr>
          <p:txBody>
            <a:bodyPr vert="horz" wrap="square" lIns="0" tIns="11430" rIns="0" bIns="0" rtlCol="0">
              <a:spAutoFit/>
            </a:bodyPr>
            <a:lstStyle/>
            <a:p>
              <a:pPr marL="12700" algn="ctr">
                <a:lnSpc>
                  <a:spcPct val="100000"/>
                </a:lnSpc>
                <a:spcBef>
                  <a:spcPts val="90"/>
                </a:spcBef>
              </a:pPr>
              <a:r>
                <a:rPr lang="en-GB" sz="850" b="1" spc="-25" noProof="0" dirty="0">
                  <a:solidFill>
                    <a:srgbClr val="FFFFFF"/>
                  </a:solidFill>
                  <a:latin typeface="Arial"/>
                  <a:cs typeface="Arial"/>
                </a:rPr>
                <a:t>33</a:t>
              </a:r>
              <a:endParaRPr lang="en-GB" sz="850" noProof="0" dirty="0">
                <a:latin typeface="Arial"/>
                <a:cs typeface="Arial"/>
              </a:endParaRPr>
            </a:p>
          </p:txBody>
        </p:sp>
      </p:grpSp>
    </p:spTree>
    <p:extLst>
      <p:ext uri="{BB962C8B-B14F-4D97-AF65-F5344CB8AC3E}">
        <p14:creationId xmlns:p14="http://schemas.microsoft.com/office/powerpoint/2010/main" val="4125866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FB77ACCF-655F-0213-C71C-BE122B3778C4}"/>
              </a:ext>
            </a:extLst>
          </p:cNvPr>
          <p:cNvSpPr txBox="1"/>
          <p:nvPr/>
        </p:nvSpPr>
        <p:spPr>
          <a:xfrm>
            <a:off x="569075" y="856804"/>
            <a:ext cx="6941283" cy="320601"/>
          </a:xfrm>
          <a:prstGeom prst="rect">
            <a:avLst/>
          </a:prstGeom>
        </p:spPr>
        <p:txBody>
          <a:bodyPr vert="horz" wrap="square" lIns="0" tIns="12700" rIns="0" bIns="0" rtlCol="0">
            <a:spAutoFit/>
          </a:bodyPr>
          <a:lstStyle/>
          <a:p>
            <a:pPr marL="12700">
              <a:lnSpc>
                <a:spcPct val="100000"/>
              </a:lnSpc>
              <a:spcBef>
                <a:spcPts val="100"/>
              </a:spcBef>
            </a:pPr>
            <a:r>
              <a:rPr lang="en-GB" sz="1000" noProof="0" dirty="0">
                <a:latin typeface="Arial"/>
                <a:cs typeface="Arial"/>
              </a:rPr>
              <a:t>Despite</a:t>
            </a:r>
            <a:r>
              <a:rPr lang="en-GB" sz="1000" spc="-10" noProof="0" dirty="0">
                <a:latin typeface="Arial"/>
                <a:cs typeface="Arial"/>
              </a:rPr>
              <a:t> </a:t>
            </a:r>
            <a:r>
              <a:rPr lang="en-GB" sz="1000" noProof="0" dirty="0">
                <a:latin typeface="Arial"/>
                <a:cs typeface="Arial"/>
              </a:rPr>
              <a:t>a</a:t>
            </a:r>
            <a:r>
              <a:rPr lang="en-GB" sz="1000" spc="-5" noProof="0" dirty="0">
                <a:latin typeface="Arial"/>
                <a:cs typeface="Arial"/>
              </a:rPr>
              <a:t> </a:t>
            </a:r>
            <a:r>
              <a:rPr lang="en-GB" sz="1000" noProof="0" dirty="0">
                <a:latin typeface="Arial"/>
                <a:cs typeface="Arial"/>
              </a:rPr>
              <a:t>modest</a:t>
            </a:r>
            <a:r>
              <a:rPr lang="en-GB" sz="1000" spc="-5" noProof="0" dirty="0">
                <a:latin typeface="Arial"/>
                <a:cs typeface="Arial"/>
              </a:rPr>
              <a:t> </a:t>
            </a:r>
            <a:r>
              <a:rPr lang="en-GB" sz="1000" noProof="0" dirty="0">
                <a:latin typeface="Arial"/>
                <a:cs typeface="Arial"/>
              </a:rPr>
              <a:t>rise</a:t>
            </a:r>
            <a:r>
              <a:rPr lang="en-GB" sz="1000" spc="-5" noProof="0" dirty="0">
                <a:latin typeface="Arial"/>
                <a:cs typeface="Arial"/>
              </a:rPr>
              <a:t> </a:t>
            </a:r>
            <a:r>
              <a:rPr lang="en-GB" sz="1000" noProof="0" dirty="0">
                <a:latin typeface="Arial"/>
                <a:cs typeface="Arial"/>
              </a:rPr>
              <a:t>in</a:t>
            </a:r>
            <a:r>
              <a:rPr lang="en-GB" sz="1000" spc="-5" noProof="0" dirty="0">
                <a:latin typeface="Arial"/>
                <a:cs typeface="Arial"/>
              </a:rPr>
              <a:t> </a:t>
            </a:r>
            <a:r>
              <a:rPr lang="en-GB" sz="1000" noProof="0" dirty="0">
                <a:latin typeface="Arial"/>
                <a:cs typeface="Arial"/>
              </a:rPr>
              <a:t>workplaces</a:t>
            </a:r>
            <a:r>
              <a:rPr lang="en-GB" sz="1000" spc="-5" noProof="0" dirty="0">
                <a:latin typeface="Arial"/>
                <a:cs typeface="Arial"/>
              </a:rPr>
              <a:t> </a:t>
            </a:r>
            <a:r>
              <a:rPr lang="en-GB" sz="1000" noProof="0" dirty="0">
                <a:latin typeface="Arial"/>
                <a:cs typeface="Arial"/>
              </a:rPr>
              <a:t>that</a:t>
            </a:r>
            <a:r>
              <a:rPr lang="en-GB" sz="1000" spc="-5" noProof="0" dirty="0">
                <a:latin typeface="Arial"/>
                <a:cs typeface="Arial"/>
              </a:rPr>
              <a:t> </a:t>
            </a:r>
            <a:r>
              <a:rPr lang="en-GB" sz="1000" noProof="0" dirty="0">
                <a:latin typeface="Arial"/>
                <a:cs typeface="Arial"/>
              </a:rPr>
              <a:t>implement measures</a:t>
            </a:r>
            <a:r>
              <a:rPr lang="en-GB" sz="1000" spc="-5" noProof="0" dirty="0">
                <a:latin typeface="Arial"/>
                <a:cs typeface="Arial"/>
              </a:rPr>
              <a:t> </a:t>
            </a:r>
            <a:r>
              <a:rPr lang="en-GB" sz="1000" noProof="0" dirty="0">
                <a:latin typeface="Arial"/>
                <a:cs typeface="Arial"/>
              </a:rPr>
              <a:t>to</a:t>
            </a:r>
            <a:r>
              <a:rPr lang="en-GB" sz="1000" spc="-5" noProof="0" dirty="0">
                <a:latin typeface="Arial"/>
                <a:cs typeface="Arial"/>
              </a:rPr>
              <a:t> </a:t>
            </a:r>
            <a:r>
              <a:rPr lang="en-GB" sz="1000" noProof="0" dirty="0">
                <a:latin typeface="Arial"/>
                <a:cs typeface="Arial"/>
              </a:rPr>
              <a:t>prevent</a:t>
            </a:r>
            <a:r>
              <a:rPr lang="en-GB" sz="1000" spc="-5" noProof="0" dirty="0">
                <a:latin typeface="Arial"/>
                <a:cs typeface="Arial"/>
              </a:rPr>
              <a:t> </a:t>
            </a:r>
            <a:r>
              <a:rPr lang="en-GB" sz="1000" noProof="0" dirty="0">
                <a:latin typeface="Arial"/>
                <a:cs typeface="Arial"/>
              </a:rPr>
              <a:t>musculoskeletal disorders (MSDs)</a:t>
            </a:r>
            <a:r>
              <a:rPr lang="en-GB" sz="1000" spc="-5" noProof="0" dirty="0">
                <a:latin typeface="Arial"/>
                <a:cs typeface="Arial"/>
              </a:rPr>
              <a:t> </a:t>
            </a:r>
            <a:r>
              <a:rPr lang="en-GB" sz="1000" noProof="0" dirty="0">
                <a:latin typeface="Arial"/>
                <a:cs typeface="Arial"/>
              </a:rPr>
              <a:t>since</a:t>
            </a:r>
            <a:r>
              <a:rPr lang="en-GB" sz="1000" spc="-5" noProof="0" dirty="0">
                <a:latin typeface="Arial"/>
                <a:cs typeface="Arial"/>
              </a:rPr>
              <a:t> </a:t>
            </a:r>
            <a:r>
              <a:rPr lang="en-GB" sz="1000" spc="-20" noProof="0" dirty="0">
                <a:latin typeface="Arial"/>
                <a:cs typeface="Arial"/>
              </a:rPr>
              <a:t>2019,</a:t>
            </a:r>
            <a:endParaRPr lang="en-GB" sz="1000" noProof="0" dirty="0">
              <a:latin typeface="Arial"/>
              <a:cs typeface="Arial"/>
            </a:endParaRPr>
          </a:p>
          <a:p>
            <a:pPr marL="12700">
              <a:lnSpc>
                <a:spcPct val="100000"/>
              </a:lnSpc>
            </a:pPr>
            <a:r>
              <a:rPr lang="en-GB" sz="1000" noProof="0" dirty="0">
                <a:latin typeface="Arial"/>
                <a:cs typeface="Arial"/>
              </a:rPr>
              <a:t>levels</a:t>
            </a:r>
            <a:r>
              <a:rPr lang="en-GB" sz="1000" spc="-10" noProof="0" dirty="0">
                <a:latin typeface="Arial"/>
                <a:cs typeface="Arial"/>
              </a:rPr>
              <a:t> still </a:t>
            </a:r>
            <a:r>
              <a:rPr lang="en-GB" sz="1000" noProof="0" dirty="0">
                <a:latin typeface="Arial"/>
                <a:cs typeface="Arial"/>
              </a:rPr>
              <a:t>remain</a:t>
            </a:r>
            <a:r>
              <a:rPr lang="en-GB" sz="1000" spc="-10" noProof="0" dirty="0">
                <a:latin typeface="Arial"/>
                <a:cs typeface="Arial"/>
              </a:rPr>
              <a:t> </a:t>
            </a:r>
            <a:r>
              <a:rPr lang="en-GB" sz="1000" noProof="0" dirty="0">
                <a:latin typeface="Arial"/>
                <a:cs typeface="Arial"/>
              </a:rPr>
              <a:t>below</a:t>
            </a:r>
            <a:r>
              <a:rPr lang="en-GB" sz="1000" spc="-10" noProof="0" dirty="0">
                <a:latin typeface="Arial"/>
                <a:cs typeface="Arial"/>
              </a:rPr>
              <a:t> </a:t>
            </a:r>
            <a:r>
              <a:rPr lang="en-GB" sz="1000" noProof="0" dirty="0">
                <a:latin typeface="Arial"/>
                <a:cs typeface="Arial"/>
              </a:rPr>
              <a:t>2014</a:t>
            </a:r>
            <a:r>
              <a:rPr lang="en-GB" sz="1000" spc="-10" noProof="0" dirty="0">
                <a:latin typeface="Arial"/>
                <a:cs typeface="Arial"/>
              </a:rPr>
              <a:t> </a:t>
            </a:r>
            <a:r>
              <a:rPr lang="en-GB" sz="1000" noProof="0" dirty="0">
                <a:latin typeface="Arial"/>
                <a:cs typeface="Arial"/>
              </a:rPr>
              <a:t>figures.</a:t>
            </a:r>
            <a:r>
              <a:rPr lang="en-GB" sz="1000" spc="-30" noProof="0" dirty="0">
                <a:latin typeface="Arial"/>
                <a:cs typeface="Arial"/>
              </a:rPr>
              <a:t> </a:t>
            </a:r>
            <a:r>
              <a:rPr lang="en-GB" sz="1000" noProof="0" dirty="0">
                <a:latin typeface="Arial"/>
                <a:cs typeface="Arial"/>
              </a:rPr>
              <a:t>This</a:t>
            </a:r>
            <a:r>
              <a:rPr lang="en-GB" sz="1000" spc="-10" noProof="0" dirty="0">
                <a:latin typeface="Arial"/>
                <a:cs typeface="Arial"/>
              </a:rPr>
              <a:t> </a:t>
            </a:r>
            <a:r>
              <a:rPr lang="en-GB" sz="1000" noProof="0" dirty="0">
                <a:latin typeface="Arial"/>
                <a:cs typeface="Arial"/>
              </a:rPr>
              <a:t>is</a:t>
            </a:r>
            <a:r>
              <a:rPr lang="en-GB" sz="1000" spc="-10" noProof="0" dirty="0">
                <a:latin typeface="Arial"/>
                <a:cs typeface="Arial"/>
              </a:rPr>
              <a:t> </a:t>
            </a:r>
            <a:r>
              <a:rPr lang="en-GB" sz="1000" noProof="0" dirty="0">
                <a:latin typeface="Arial"/>
                <a:cs typeface="Arial"/>
              </a:rPr>
              <a:t>concerning</a:t>
            </a:r>
            <a:r>
              <a:rPr lang="en-GB" sz="1000" spc="-10" noProof="0" dirty="0">
                <a:latin typeface="Arial"/>
                <a:cs typeface="Arial"/>
              </a:rPr>
              <a:t> </a:t>
            </a:r>
            <a:r>
              <a:rPr lang="en-GB" sz="1000" noProof="0" dirty="0">
                <a:latin typeface="Arial"/>
                <a:cs typeface="Arial"/>
              </a:rPr>
              <a:t>as</a:t>
            </a:r>
            <a:r>
              <a:rPr lang="en-GB" sz="1000" spc="-10" noProof="0" dirty="0">
                <a:latin typeface="Arial"/>
                <a:cs typeface="Arial"/>
              </a:rPr>
              <a:t> </a:t>
            </a:r>
            <a:r>
              <a:rPr lang="en-GB" sz="1000" noProof="0" dirty="0">
                <a:latin typeface="Arial"/>
                <a:cs typeface="Arial"/>
              </a:rPr>
              <a:t>the</a:t>
            </a:r>
            <a:r>
              <a:rPr lang="en-GB" sz="1000" spc="-10" noProof="0" dirty="0">
                <a:latin typeface="Arial"/>
                <a:cs typeface="Arial"/>
              </a:rPr>
              <a:t> </a:t>
            </a:r>
            <a:r>
              <a:rPr lang="en-GB" sz="1000" noProof="0" dirty="0">
                <a:latin typeface="Arial"/>
                <a:cs typeface="Arial"/>
              </a:rPr>
              <a:t>overall</a:t>
            </a:r>
            <a:r>
              <a:rPr lang="en-GB" sz="1000" spc="-10" noProof="0" dirty="0">
                <a:latin typeface="Arial"/>
                <a:cs typeface="Arial"/>
              </a:rPr>
              <a:t> </a:t>
            </a:r>
            <a:r>
              <a:rPr lang="en-GB" sz="1000" noProof="0" dirty="0">
                <a:latin typeface="Arial"/>
                <a:cs typeface="Arial"/>
              </a:rPr>
              <a:t>reporting</a:t>
            </a:r>
            <a:r>
              <a:rPr lang="en-GB" sz="1000" spc="-10" noProof="0" dirty="0">
                <a:latin typeface="Arial"/>
                <a:cs typeface="Arial"/>
              </a:rPr>
              <a:t> </a:t>
            </a:r>
            <a:r>
              <a:rPr lang="en-GB" sz="1000" noProof="0" dirty="0">
                <a:latin typeface="Arial"/>
                <a:cs typeface="Arial"/>
              </a:rPr>
              <a:t>of</a:t>
            </a:r>
            <a:r>
              <a:rPr lang="en-GB" sz="1000" spc="-10" noProof="0" dirty="0">
                <a:latin typeface="Arial"/>
                <a:cs typeface="Arial"/>
              </a:rPr>
              <a:t> </a:t>
            </a:r>
            <a:r>
              <a:rPr lang="en-GB" sz="1000" noProof="0" dirty="0">
                <a:latin typeface="Arial"/>
                <a:cs typeface="Arial"/>
              </a:rPr>
              <a:t>MSDs</a:t>
            </a:r>
            <a:r>
              <a:rPr lang="en-GB" sz="1000" spc="-10" noProof="0" dirty="0">
                <a:latin typeface="Arial"/>
                <a:cs typeface="Arial"/>
              </a:rPr>
              <a:t> </a:t>
            </a:r>
            <a:r>
              <a:rPr lang="en-GB" sz="1000" noProof="0" dirty="0">
                <a:latin typeface="Arial"/>
                <a:cs typeface="Arial"/>
              </a:rPr>
              <a:t>in</a:t>
            </a:r>
            <a:r>
              <a:rPr lang="en-GB" sz="1000" spc="-10" noProof="0" dirty="0">
                <a:latin typeface="Arial"/>
                <a:cs typeface="Arial"/>
              </a:rPr>
              <a:t> </a:t>
            </a:r>
            <a:r>
              <a:rPr lang="en-GB" sz="1000" noProof="0" dirty="0">
                <a:latin typeface="Arial"/>
                <a:cs typeface="Arial"/>
              </a:rPr>
              <a:t>workplaces</a:t>
            </a:r>
            <a:r>
              <a:rPr lang="en-GB" sz="1000" spc="-10" noProof="0" dirty="0">
                <a:latin typeface="Arial"/>
                <a:cs typeface="Arial"/>
              </a:rPr>
              <a:t> </a:t>
            </a:r>
            <a:r>
              <a:rPr lang="en-GB" sz="1000" noProof="0" dirty="0">
                <a:latin typeface="Arial"/>
                <a:cs typeface="Arial"/>
              </a:rPr>
              <a:t>continues</a:t>
            </a:r>
            <a:r>
              <a:rPr lang="en-GB" sz="1000" spc="-10" noProof="0" dirty="0">
                <a:latin typeface="Arial"/>
                <a:cs typeface="Arial"/>
              </a:rPr>
              <a:t> </a:t>
            </a:r>
            <a:r>
              <a:rPr lang="en-GB" sz="1000" noProof="0" dirty="0">
                <a:latin typeface="Arial"/>
                <a:cs typeface="Arial"/>
              </a:rPr>
              <a:t>to</a:t>
            </a:r>
            <a:r>
              <a:rPr lang="en-GB" sz="1000" spc="-10" noProof="0" dirty="0">
                <a:latin typeface="Arial"/>
                <a:cs typeface="Arial"/>
              </a:rPr>
              <a:t> grow.</a:t>
            </a:r>
            <a:endParaRPr lang="en-GB" sz="1000" noProof="0" dirty="0">
              <a:latin typeface="Arial"/>
              <a:cs typeface="Arial"/>
            </a:endParaRPr>
          </a:p>
        </p:txBody>
      </p:sp>
      <p:grpSp>
        <p:nvGrpSpPr>
          <p:cNvPr id="151" name="Gruppo 150">
            <a:extLst>
              <a:ext uri="{FF2B5EF4-FFF2-40B4-BE49-F238E27FC236}">
                <a16:creationId xmlns:a16="http://schemas.microsoft.com/office/drawing/2014/main" id="{5C523352-309B-29FD-3679-FC2DDFBD48E8}"/>
              </a:ext>
            </a:extLst>
          </p:cNvPr>
          <p:cNvGrpSpPr/>
          <p:nvPr/>
        </p:nvGrpSpPr>
        <p:grpSpPr>
          <a:xfrm>
            <a:off x="543985" y="1384532"/>
            <a:ext cx="6898433" cy="2718928"/>
            <a:chOff x="543985" y="1520780"/>
            <a:chExt cx="6898433" cy="2909394"/>
          </a:xfrm>
        </p:grpSpPr>
        <p:grpSp>
          <p:nvGrpSpPr>
            <p:cNvPr id="148" name="object 79">
              <a:extLst>
                <a:ext uri="{FF2B5EF4-FFF2-40B4-BE49-F238E27FC236}">
                  <a16:creationId xmlns:a16="http://schemas.microsoft.com/office/drawing/2014/main" id="{5E6999BE-66A5-A3F2-5422-24A56E7578C8}"/>
                </a:ext>
              </a:extLst>
            </p:cNvPr>
            <p:cNvGrpSpPr/>
            <p:nvPr/>
          </p:nvGrpSpPr>
          <p:grpSpPr>
            <a:xfrm>
              <a:off x="823582" y="2427735"/>
              <a:ext cx="6600190" cy="6985"/>
              <a:chOff x="823582" y="1578609"/>
              <a:chExt cx="6600190" cy="6985"/>
            </a:xfrm>
          </p:grpSpPr>
          <p:sp>
            <p:nvSpPr>
              <p:cNvPr id="149" name="object 80">
                <a:extLst>
                  <a:ext uri="{FF2B5EF4-FFF2-40B4-BE49-F238E27FC236}">
                    <a16:creationId xmlns:a16="http://schemas.microsoft.com/office/drawing/2014/main" id="{47083E44-A75C-12FA-1EF1-F3781D250AB2}"/>
                  </a:ext>
                </a:extLst>
              </p:cNvPr>
              <p:cNvSpPr/>
              <p:nvPr/>
            </p:nvSpPr>
            <p:spPr>
              <a:xfrm>
                <a:off x="836912" y="1581942"/>
                <a:ext cx="6563995" cy="0"/>
              </a:xfrm>
              <a:custGeom>
                <a:avLst/>
                <a:gdLst/>
                <a:ahLst/>
                <a:cxnLst/>
                <a:rect l="l" t="t" r="r" b="b"/>
                <a:pathLst>
                  <a:path w="6563995">
                    <a:moveTo>
                      <a:pt x="6563448" y="0"/>
                    </a:moveTo>
                    <a:lnTo>
                      <a:pt x="0" y="0"/>
                    </a:lnTo>
                  </a:path>
                </a:pathLst>
              </a:custGeom>
              <a:ln w="6667">
                <a:solidFill>
                  <a:srgbClr val="666666"/>
                </a:solidFill>
                <a:prstDash val="dot"/>
              </a:ln>
            </p:spPr>
            <p:txBody>
              <a:bodyPr wrap="square" lIns="0" tIns="0" rIns="0" bIns="0" rtlCol="0"/>
              <a:lstStyle/>
              <a:p>
                <a:endParaRPr lang="en-GB" noProof="0" dirty="0"/>
              </a:p>
            </p:txBody>
          </p:sp>
          <p:sp>
            <p:nvSpPr>
              <p:cNvPr id="150" name="object 81">
                <a:extLst>
                  <a:ext uri="{FF2B5EF4-FFF2-40B4-BE49-F238E27FC236}">
                    <a16:creationId xmlns:a16="http://schemas.microsoft.com/office/drawing/2014/main" id="{0135EA27-0873-D6FC-06F4-5BCD5934C577}"/>
                  </a:ext>
                </a:extLst>
              </p:cNvPr>
              <p:cNvSpPr/>
              <p:nvPr/>
            </p:nvSpPr>
            <p:spPr>
              <a:xfrm>
                <a:off x="823582" y="1578609"/>
                <a:ext cx="6600190" cy="6985"/>
              </a:xfrm>
              <a:custGeom>
                <a:avLst/>
                <a:gdLst/>
                <a:ahLst/>
                <a:cxnLst/>
                <a:rect l="l" t="t" r="r" b="b"/>
                <a:pathLst>
                  <a:path w="6600190" h="6984">
                    <a:moveTo>
                      <a:pt x="6667" y="3340"/>
                    </a:moveTo>
                    <a:lnTo>
                      <a:pt x="5689" y="977"/>
                    </a:lnTo>
                    <a:lnTo>
                      <a:pt x="3327" y="0"/>
                    </a:lnTo>
                    <a:lnTo>
                      <a:pt x="977" y="977"/>
                    </a:lnTo>
                    <a:lnTo>
                      <a:pt x="0" y="3340"/>
                    </a:lnTo>
                    <a:lnTo>
                      <a:pt x="977" y="5702"/>
                    </a:lnTo>
                    <a:lnTo>
                      <a:pt x="3327" y="6667"/>
                    </a:lnTo>
                    <a:lnTo>
                      <a:pt x="5689" y="5702"/>
                    </a:lnTo>
                    <a:lnTo>
                      <a:pt x="6667" y="3340"/>
                    </a:lnTo>
                    <a:close/>
                  </a:path>
                  <a:path w="6600190" h="6984">
                    <a:moveTo>
                      <a:pt x="6600088" y="3340"/>
                    </a:moveTo>
                    <a:lnTo>
                      <a:pt x="6599110" y="977"/>
                    </a:lnTo>
                    <a:lnTo>
                      <a:pt x="6596748" y="0"/>
                    </a:lnTo>
                    <a:lnTo>
                      <a:pt x="6594399" y="977"/>
                    </a:lnTo>
                    <a:lnTo>
                      <a:pt x="6593421" y="3340"/>
                    </a:lnTo>
                    <a:lnTo>
                      <a:pt x="6594399" y="5702"/>
                    </a:lnTo>
                    <a:lnTo>
                      <a:pt x="6596748" y="6667"/>
                    </a:lnTo>
                    <a:lnTo>
                      <a:pt x="6599110" y="5702"/>
                    </a:lnTo>
                    <a:lnTo>
                      <a:pt x="6600088" y="3340"/>
                    </a:lnTo>
                    <a:close/>
                  </a:path>
                </a:pathLst>
              </a:custGeom>
              <a:solidFill>
                <a:srgbClr val="666666"/>
              </a:solidFill>
            </p:spPr>
            <p:txBody>
              <a:bodyPr wrap="square" lIns="0" tIns="0" rIns="0" bIns="0" rtlCol="0"/>
              <a:lstStyle/>
              <a:p>
                <a:endParaRPr lang="en-GB" noProof="0" dirty="0"/>
              </a:p>
            </p:txBody>
          </p:sp>
        </p:grpSp>
        <p:grpSp>
          <p:nvGrpSpPr>
            <p:cNvPr id="139" name="object 79">
              <a:extLst>
                <a:ext uri="{FF2B5EF4-FFF2-40B4-BE49-F238E27FC236}">
                  <a16:creationId xmlns:a16="http://schemas.microsoft.com/office/drawing/2014/main" id="{92D23FE9-72DA-D7CD-2FC0-3AA641F8A4FB}"/>
                </a:ext>
              </a:extLst>
            </p:cNvPr>
            <p:cNvGrpSpPr/>
            <p:nvPr/>
          </p:nvGrpSpPr>
          <p:grpSpPr>
            <a:xfrm>
              <a:off x="823586" y="1802337"/>
              <a:ext cx="6600190" cy="6985"/>
              <a:chOff x="823586" y="1578608"/>
              <a:chExt cx="6600190" cy="6985"/>
            </a:xfrm>
          </p:grpSpPr>
          <p:sp>
            <p:nvSpPr>
              <p:cNvPr id="140" name="object 80">
                <a:extLst>
                  <a:ext uri="{FF2B5EF4-FFF2-40B4-BE49-F238E27FC236}">
                    <a16:creationId xmlns:a16="http://schemas.microsoft.com/office/drawing/2014/main" id="{7D077555-840F-71E1-2F1E-195CD0DBC50D}"/>
                  </a:ext>
                </a:extLst>
              </p:cNvPr>
              <p:cNvSpPr/>
              <p:nvPr/>
            </p:nvSpPr>
            <p:spPr>
              <a:xfrm>
                <a:off x="836912" y="1581942"/>
                <a:ext cx="6563995" cy="0"/>
              </a:xfrm>
              <a:custGeom>
                <a:avLst/>
                <a:gdLst/>
                <a:ahLst/>
                <a:cxnLst/>
                <a:rect l="l" t="t" r="r" b="b"/>
                <a:pathLst>
                  <a:path w="6563995">
                    <a:moveTo>
                      <a:pt x="6563448" y="0"/>
                    </a:moveTo>
                    <a:lnTo>
                      <a:pt x="0" y="0"/>
                    </a:lnTo>
                  </a:path>
                </a:pathLst>
              </a:custGeom>
              <a:ln w="6667">
                <a:solidFill>
                  <a:srgbClr val="666666"/>
                </a:solidFill>
                <a:prstDash val="dot"/>
              </a:ln>
            </p:spPr>
            <p:txBody>
              <a:bodyPr wrap="square" lIns="0" tIns="0" rIns="0" bIns="0" rtlCol="0"/>
              <a:lstStyle/>
              <a:p>
                <a:endParaRPr lang="en-GB" noProof="0" dirty="0"/>
              </a:p>
            </p:txBody>
          </p:sp>
          <p:sp>
            <p:nvSpPr>
              <p:cNvPr id="141" name="object 81">
                <a:extLst>
                  <a:ext uri="{FF2B5EF4-FFF2-40B4-BE49-F238E27FC236}">
                    <a16:creationId xmlns:a16="http://schemas.microsoft.com/office/drawing/2014/main" id="{A6A01F5E-6EF7-8CCB-0900-D063453BC962}"/>
                  </a:ext>
                </a:extLst>
              </p:cNvPr>
              <p:cNvSpPr/>
              <p:nvPr/>
            </p:nvSpPr>
            <p:spPr>
              <a:xfrm>
                <a:off x="823582" y="1578609"/>
                <a:ext cx="6600190" cy="6985"/>
              </a:xfrm>
              <a:custGeom>
                <a:avLst/>
                <a:gdLst/>
                <a:ahLst/>
                <a:cxnLst/>
                <a:rect l="l" t="t" r="r" b="b"/>
                <a:pathLst>
                  <a:path w="6600190" h="6984">
                    <a:moveTo>
                      <a:pt x="6667" y="3340"/>
                    </a:moveTo>
                    <a:lnTo>
                      <a:pt x="5689" y="977"/>
                    </a:lnTo>
                    <a:lnTo>
                      <a:pt x="3327" y="0"/>
                    </a:lnTo>
                    <a:lnTo>
                      <a:pt x="977" y="977"/>
                    </a:lnTo>
                    <a:lnTo>
                      <a:pt x="0" y="3340"/>
                    </a:lnTo>
                    <a:lnTo>
                      <a:pt x="977" y="5702"/>
                    </a:lnTo>
                    <a:lnTo>
                      <a:pt x="3327" y="6667"/>
                    </a:lnTo>
                    <a:lnTo>
                      <a:pt x="5689" y="5702"/>
                    </a:lnTo>
                    <a:lnTo>
                      <a:pt x="6667" y="3340"/>
                    </a:lnTo>
                    <a:close/>
                  </a:path>
                  <a:path w="6600190" h="6984">
                    <a:moveTo>
                      <a:pt x="6600088" y="3340"/>
                    </a:moveTo>
                    <a:lnTo>
                      <a:pt x="6599110" y="977"/>
                    </a:lnTo>
                    <a:lnTo>
                      <a:pt x="6596748" y="0"/>
                    </a:lnTo>
                    <a:lnTo>
                      <a:pt x="6594399" y="977"/>
                    </a:lnTo>
                    <a:lnTo>
                      <a:pt x="6593421" y="3340"/>
                    </a:lnTo>
                    <a:lnTo>
                      <a:pt x="6594399" y="5702"/>
                    </a:lnTo>
                    <a:lnTo>
                      <a:pt x="6596748" y="6667"/>
                    </a:lnTo>
                    <a:lnTo>
                      <a:pt x="6599110" y="5702"/>
                    </a:lnTo>
                    <a:lnTo>
                      <a:pt x="6600088" y="3340"/>
                    </a:lnTo>
                    <a:close/>
                  </a:path>
                </a:pathLst>
              </a:custGeom>
              <a:solidFill>
                <a:srgbClr val="666666"/>
              </a:solidFill>
            </p:spPr>
            <p:txBody>
              <a:bodyPr wrap="square" lIns="0" tIns="0" rIns="0" bIns="0" rtlCol="0"/>
              <a:lstStyle/>
              <a:p>
                <a:endParaRPr lang="en-GB" noProof="0" dirty="0"/>
              </a:p>
            </p:txBody>
          </p:sp>
        </p:grpSp>
        <p:grpSp>
          <p:nvGrpSpPr>
            <p:cNvPr id="142" name="object 79">
              <a:extLst>
                <a:ext uri="{FF2B5EF4-FFF2-40B4-BE49-F238E27FC236}">
                  <a16:creationId xmlns:a16="http://schemas.microsoft.com/office/drawing/2014/main" id="{9FA6BC71-6766-3E9C-076C-B4BA6742F3DF}"/>
                </a:ext>
              </a:extLst>
            </p:cNvPr>
            <p:cNvGrpSpPr/>
            <p:nvPr/>
          </p:nvGrpSpPr>
          <p:grpSpPr>
            <a:xfrm>
              <a:off x="823586" y="2025964"/>
              <a:ext cx="6600190" cy="6985"/>
              <a:chOff x="823586" y="1578608"/>
              <a:chExt cx="6600190" cy="6985"/>
            </a:xfrm>
          </p:grpSpPr>
          <p:sp>
            <p:nvSpPr>
              <p:cNvPr id="143" name="object 80">
                <a:extLst>
                  <a:ext uri="{FF2B5EF4-FFF2-40B4-BE49-F238E27FC236}">
                    <a16:creationId xmlns:a16="http://schemas.microsoft.com/office/drawing/2014/main" id="{B6022633-11CB-3F7A-1881-A1BA33B5EA7B}"/>
                  </a:ext>
                </a:extLst>
              </p:cNvPr>
              <p:cNvSpPr/>
              <p:nvPr/>
            </p:nvSpPr>
            <p:spPr>
              <a:xfrm>
                <a:off x="836912" y="1581942"/>
                <a:ext cx="6563995" cy="0"/>
              </a:xfrm>
              <a:custGeom>
                <a:avLst/>
                <a:gdLst/>
                <a:ahLst/>
                <a:cxnLst/>
                <a:rect l="l" t="t" r="r" b="b"/>
                <a:pathLst>
                  <a:path w="6563995">
                    <a:moveTo>
                      <a:pt x="6563448" y="0"/>
                    </a:moveTo>
                    <a:lnTo>
                      <a:pt x="0" y="0"/>
                    </a:lnTo>
                  </a:path>
                </a:pathLst>
              </a:custGeom>
              <a:ln w="6667">
                <a:solidFill>
                  <a:srgbClr val="666666"/>
                </a:solidFill>
                <a:prstDash val="dot"/>
              </a:ln>
            </p:spPr>
            <p:txBody>
              <a:bodyPr wrap="square" lIns="0" tIns="0" rIns="0" bIns="0" rtlCol="0"/>
              <a:lstStyle/>
              <a:p>
                <a:endParaRPr lang="en-GB" noProof="0" dirty="0"/>
              </a:p>
            </p:txBody>
          </p:sp>
          <p:sp>
            <p:nvSpPr>
              <p:cNvPr id="144" name="object 81">
                <a:extLst>
                  <a:ext uri="{FF2B5EF4-FFF2-40B4-BE49-F238E27FC236}">
                    <a16:creationId xmlns:a16="http://schemas.microsoft.com/office/drawing/2014/main" id="{E899347D-2DDF-4981-DD5E-F9A2C9B1A228}"/>
                  </a:ext>
                </a:extLst>
              </p:cNvPr>
              <p:cNvSpPr/>
              <p:nvPr/>
            </p:nvSpPr>
            <p:spPr>
              <a:xfrm>
                <a:off x="823582" y="1578609"/>
                <a:ext cx="6600190" cy="6985"/>
              </a:xfrm>
              <a:custGeom>
                <a:avLst/>
                <a:gdLst/>
                <a:ahLst/>
                <a:cxnLst/>
                <a:rect l="l" t="t" r="r" b="b"/>
                <a:pathLst>
                  <a:path w="6600190" h="6984">
                    <a:moveTo>
                      <a:pt x="6667" y="3340"/>
                    </a:moveTo>
                    <a:lnTo>
                      <a:pt x="5689" y="977"/>
                    </a:lnTo>
                    <a:lnTo>
                      <a:pt x="3327" y="0"/>
                    </a:lnTo>
                    <a:lnTo>
                      <a:pt x="977" y="977"/>
                    </a:lnTo>
                    <a:lnTo>
                      <a:pt x="0" y="3340"/>
                    </a:lnTo>
                    <a:lnTo>
                      <a:pt x="977" y="5702"/>
                    </a:lnTo>
                    <a:lnTo>
                      <a:pt x="3327" y="6667"/>
                    </a:lnTo>
                    <a:lnTo>
                      <a:pt x="5689" y="5702"/>
                    </a:lnTo>
                    <a:lnTo>
                      <a:pt x="6667" y="3340"/>
                    </a:lnTo>
                    <a:close/>
                  </a:path>
                  <a:path w="6600190" h="6984">
                    <a:moveTo>
                      <a:pt x="6600088" y="3340"/>
                    </a:moveTo>
                    <a:lnTo>
                      <a:pt x="6599110" y="977"/>
                    </a:lnTo>
                    <a:lnTo>
                      <a:pt x="6596748" y="0"/>
                    </a:lnTo>
                    <a:lnTo>
                      <a:pt x="6594399" y="977"/>
                    </a:lnTo>
                    <a:lnTo>
                      <a:pt x="6593421" y="3340"/>
                    </a:lnTo>
                    <a:lnTo>
                      <a:pt x="6594399" y="5702"/>
                    </a:lnTo>
                    <a:lnTo>
                      <a:pt x="6596748" y="6667"/>
                    </a:lnTo>
                    <a:lnTo>
                      <a:pt x="6599110" y="5702"/>
                    </a:lnTo>
                    <a:lnTo>
                      <a:pt x="6600088" y="3340"/>
                    </a:lnTo>
                    <a:close/>
                  </a:path>
                </a:pathLst>
              </a:custGeom>
              <a:solidFill>
                <a:srgbClr val="666666"/>
              </a:solidFill>
            </p:spPr>
            <p:txBody>
              <a:bodyPr wrap="square" lIns="0" tIns="0" rIns="0" bIns="0" rtlCol="0"/>
              <a:lstStyle/>
              <a:p>
                <a:endParaRPr lang="en-GB" noProof="0" dirty="0"/>
              </a:p>
            </p:txBody>
          </p:sp>
        </p:grpSp>
        <p:grpSp>
          <p:nvGrpSpPr>
            <p:cNvPr id="145" name="object 79">
              <a:extLst>
                <a:ext uri="{FF2B5EF4-FFF2-40B4-BE49-F238E27FC236}">
                  <a16:creationId xmlns:a16="http://schemas.microsoft.com/office/drawing/2014/main" id="{7699F024-C9D2-22F1-142C-89A888F1FB9D}"/>
                </a:ext>
              </a:extLst>
            </p:cNvPr>
            <p:cNvGrpSpPr/>
            <p:nvPr/>
          </p:nvGrpSpPr>
          <p:grpSpPr>
            <a:xfrm>
              <a:off x="823586" y="2234101"/>
              <a:ext cx="6600190" cy="6985"/>
              <a:chOff x="823586" y="1578608"/>
              <a:chExt cx="6600190" cy="6985"/>
            </a:xfrm>
          </p:grpSpPr>
          <p:sp>
            <p:nvSpPr>
              <p:cNvPr id="146" name="object 80">
                <a:extLst>
                  <a:ext uri="{FF2B5EF4-FFF2-40B4-BE49-F238E27FC236}">
                    <a16:creationId xmlns:a16="http://schemas.microsoft.com/office/drawing/2014/main" id="{F32A44A0-9298-5565-A556-5C30372EB5EB}"/>
                  </a:ext>
                </a:extLst>
              </p:cNvPr>
              <p:cNvSpPr/>
              <p:nvPr/>
            </p:nvSpPr>
            <p:spPr>
              <a:xfrm>
                <a:off x="836912" y="1581942"/>
                <a:ext cx="6563995" cy="0"/>
              </a:xfrm>
              <a:custGeom>
                <a:avLst/>
                <a:gdLst/>
                <a:ahLst/>
                <a:cxnLst/>
                <a:rect l="l" t="t" r="r" b="b"/>
                <a:pathLst>
                  <a:path w="6563995">
                    <a:moveTo>
                      <a:pt x="6563448" y="0"/>
                    </a:moveTo>
                    <a:lnTo>
                      <a:pt x="0" y="0"/>
                    </a:lnTo>
                  </a:path>
                </a:pathLst>
              </a:custGeom>
              <a:ln w="6667">
                <a:solidFill>
                  <a:srgbClr val="666666"/>
                </a:solidFill>
                <a:prstDash val="dot"/>
              </a:ln>
            </p:spPr>
            <p:txBody>
              <a:bodyPr wrap="square" lIns="0" tIns="0" rIns="0" bIns="0" rtlCol="0"/>
              <a:lstStyle/>
              <a:p>
                <a:endParaRPr lang="en-GB" noProof="0" dirty="0"/>
              </a:p>
            </p:txBody>
          </p:sp>
          <p:sp>
            <p:nvSpPr>
              <p:cNvPr id="147" name="object 81">
                <a:extLst>
                  <a:ext uri="{FF2B5EF4-FFF2-40B4-BE49-F238E27FC236}">
                    <a16:creationId xmlns:a16="http://schemas.microsoft.com/office/drawing/2014/main" id="{5D428EFF-96C9-6AE5-D471-7A5A415F5489}"/>
                  </a:ext>
                </a:extLst>
              </p:cNvPr>
              <p:cNvSpPr/>
              <p:nvPr/>
            </p:nvSpPr>
            <p:spPr>
              <a:xfrm>
                <a:off x="823582" y="1578609"/>
                <a:ext cx="6600190" cy="6985"/>
              </a:xfrm>
              <a:custGeom>
                <a:avLst/>
                <a:gdLst/>
                <a:ahLst/>
                <a:cxnLst/>
                <a:rect l="l" t="t" r="r" b="b"/>
                <a:pathLst>
                  <a:path w="6600190" h="6984">
                    <a:moveTo>
                      <a:pt x="6667" y="3340"/>
                    </a:moveTo>
                    <a:lnTo>
                      <a:pt x="5689" y="977"/>
                    </a:lnTo>
                    <a:lnTo>
                      <a:pt x="3327" y="0"/>
                    </a:lnTo>
                    <a:lnTo>
                      <a:pt x="977" y="977"/>
                    </a:lnTo>
                    <a:lnTo>
                      <a:pt x="0" y="3340"/>
                    </a:lnTo>
                    <a:lnTo>
                      <a:pt x="977" y="5702"/>
                    </a:lnTo>
                    <a:lnTo>
                      <a:pt x="3327" y="6667"/>
                    </a:lnTo>
                    <a:lnTo>
                      <a:pt x="5689" y="5702"/>
                    </a:lnTo>
                    <a:lnTo>
                      <a:pt x="6667" y="3340"/>
                    </a:lnTo>
                    <a:close/>
                  </a:path>
                  <a:path w="6600190" h="6984">
                    <a:moveTo>
                      <a:pt x="6600088" y="3340"/>
                    </a:moveTo>
                    <a:lnTo>
                      <a:pt x="6599110" y="977"/>
                    </a:lnTo>
                    <a:lnTo>
                      <a:pt x="6596748" y="0"/>
                    </a:lnTo>
                    <a:lnTo>
                      <a:pt x="6594399" y="977"/>
                    </a:lnTo>
                    <a:lnTo>
                      <a:pt x="6593421" y="3340"/>
                    </a:lnTo>
                    <a:lnTo>
                      <a:pt x="6594399" y="5702"/>
                    </a:lnTo>
                    <a:lnTo>
                      <a:pt x="6596748" y="6667"/>
                    </a:lnTo>
                    <a:lnTo>
                      <a:pt x="6599110" y="5702"/>
                    </a:lnTo>
                    <a:lnTo>
                      <a:pt x="6600088" y="3340"/>
                    </a:lnTo>
                    <a:close/>
                  </a:path>
                </a:pathLst>
              </a:custGeom>
              <a:solidFill>
                <a:srgbClr val="666666"/>
              </a:solidFill>
            </p:spPr>
            <p:txBody>
              <a:bodyPr wrap="square" lIns="0" tIns="0" rIns="0" bIns="0" rtlCol="0"/>
              <a:lstStyle/>
              <a:p>
                <a:endParaRPr lang="en-GB" noProof="0" dirty="0"/>
              </a:p>
            </p:txBody>
          </p:sp>
        </p:grpSp>
        <p:grpSp>
          <p:nvGrpSpPr>
            <p:cNvPr id="7" name="object 5">
              <a:extLst>
                <a:ext uri="{FF2B5EF4-FFF2-40B4-BE49-F238E27FC236}">
                  <a16:creationId xmlns:a16="http://schemas.microsoft.com/office/drawing/2014/main" id="{936CF124-8DF2-5290-324B-375ECABBAA91}"/>
                </a:ext>
              </a:extLst>
            </p:cNvPr>
            <p:cNvGrpSpPr/>
            <p:nvPr/>
          </p:nvGrpSpPr>
          <p:grpSpPr>
            <a:xfrm>
              <a:off x="1051975" y="3845095"/>
              <a:ext cx="800100" cy="196850"/>
              <a:chOff x="1051975" y="3845095"/>
              <a:chExt cx="800100" cy="196850"/>
            </a:xfrm>
          </p:grpSpPr>
          <p:sp>
            <p:nvSpPr>
              <p:cNvPr id="8" name="object 6">
                <a:extLst>
                  <a:ext uri="{FF2B5EF4-FFF2-40B4-BE49-F238E27FC236}">
                    <a16:creationId xmlns:a16="http://schemas.microsoft.com/office/drawing/2014/main" id="{FFE8473E-AE6F-651D-32F7-E0EA2D668BDF}"/>
                  </a:ext>
                </a:extLst>
              </p:cNvPr>
              <p:cNvSpPr/>
              <p:nvPr/>
            </p:nvSpPr>
            <p:spPr>
              <a:xfrm>
                <a:off x="1054356" y="3874811"/>
                <a:ext cx="0" cy="29845"/>
              </a:xfrm>
              <a:custGeom>
                <a:avLst/>
                <a:gdLst/>
                <a:ahLst/>
                <a:cxnLst/>
                <a:rect l="l" t="t" r="r" b="b"/>
                <a:pathLst>
                  <a:path h="29845">
                    <a:moveTo>
                      <a:pt x="0" y="0"/>
                    </a:moveTo>
                    <a:lnTo>
                      <a:pt x="0" y="29718"/>
                    </a:lnTo>
                  </a:path>
                </a:pathLst>
              </a:custGeom>
              <a:ln w="4762">
                <a:solidFill>
                  <a:srgbClr val="666666"/>
                </a:solidFill>
                <a:prstDash val="dash"/>
              </a:ln>
            </p:spPr>
            <p:txBody>
              <a:bodyPr wrap="square" lIns="0" tIns="0" rIns="0" bIns="0" rtlCol="0"/>
              <a:lstStyle/>
              <a:p>
                <a:endParaRPr lang="en-GB" noProof="0" dirty="0"/>
              </a:p>
            </p:txBody>
          </p:sp>
          <p:sp>
            <p:nvSpPr>
              <p:cNvPr id="9" name="object 7">
                <a:extLst>
                  <a:ext uri="{FF2B5EF4-FFF2-40B4-BE49-F238E27FC236}">
                    <a16:creationId xmlns:a16="http://schemas.microsoft.com/office/drawing/2014/main" id="{868ABEC0-EA01-301E-48B0-043CB81C647D}"/>
                  </a:ext>
                </a:extLst>
              </p:cNvPr>
              <p:cNvSpPr/>
              <p:nvPr/>
            </p:nvSpPr>
            <p:spPr>
              <a:xfrm>
                <a:off x="1062912" y="3952563"/>
                <a:ext cx="22860" cy="19050"/>
              </a:xfrm>
              <a:custGeom>
                <a:avLst/>
                <a:gdLst/>
                <a:ahLst/>
                <a:cxnLst/>
                <a:rect l="l" t="t" r="r" b="b"/>
                <a:pathLst>
                  <a:path w="22859" h="19050">
                    <a:moveTo>
                      <a:pt x="0" y="0"/>
                    </a:moveTo>
                    <a:lnTo>
                      <a:pt x="4592" y="5880"/>
                    </a:lnTo>
                    <a:lnTo>
                      <a:pt x="9983" y="11022"/>
                    </a:lnTo>
                    <a:lnTo>
                      <a:pt x="16082" y="15332"/>
                    </a:lnTo>
                    <a:lnTo>
                      <a:pt x="22796" y="18719"/>
                    </a:lnTo>
                  </a:path>
                </a:pathLst>
              </a:custGeom>
              <a:ln w="4762">
                <a:solidFill>
                  <a:srgbClr val="666666"/>
                </a:solidFill>
                <a:prstDash val="dash"/>
              </a:ln>
            </p:spPr>
            <p:txBody>
              <a:bodyPr wrap="square" lIns="0" tIns="0" rIns="0" bIns="0" rtlCol="0"/>
              <a:lstStyle/>
              <a:p>
                <a:endParaRPr lang="en-GB" noProof="0" dirty="0"/>
              </a:p>
            </p:txBody>
          </p:sp>
          <p:sp>
            <p:nvSpPr>
              <p:cNvPr id="10" name="object 8">
                <a:extLst>
                  <a:ext uri="{FF2B5EF4-FFF2-40B4-BE49-F238E27FC236}">
                    <a16:creationId xmlns:a16="http://schemas.microsoft.com/office/drawing/2014/main" id="{0DA0FFCD-1962-65C4-C61E-ABFFD43122A2}"/>
                  </a:ext>
                </a:extLst>
              </p:cNvPr>
              <p:cNvSpPr/>
              <p:nvPr/>
            </p:nvSpPr>
            <p:spPr>
              <a:xfrm>
                <a:off x="1134061" y="3975139"/>
                <a:ext cx="645795" cy="0"/>
              </a:xfrm>
              <a:custGeom>
                <a:avLst/>
                <a:gdLst/>
                <a:ahLst/>
                <a:cxnLst/>
                <a:rect l="l" t="t" r="r" b="b"/>
                <a:pathLst>
                  <a:path w="645794">
                    <a:moveTo>
                      <a:pt x="0" y="0"/>
                    </a:moveTo>
                    <a:lnTo>
                      <a:pt x="645566" y="0"/>
                    </a:lnTo>
                  </a:path>
                </a:pathLst>
              </a:custGeom>
              <a:ln w="4762">
                <a:solidFill>
                  <a:srgbClr val="666666"/>
                </a:solidFill>
                <a:prstDash val="dash"/>
              </a:ln>
            </p:spPr>
            <p:txBody>
              <a:bodyPr wrap="square" lIns="0" tIns="0" rIns="0" bIns="0" rtlCol="0"/>
              <a:lstStyle/>
              <a:p>
                <a:endParaRPr lang="en-GB" noProof="0" dirty="0"/>
              </a:p>
            </p:txBody>
          </p:sp>
          <p:sp>
            <p:nvSpPr>
              <p:cNvPr id="11" name="object 9">
                <a:extLst>
                  <a:ext uri="{FF2B5EF4-FFF2-40B4-BE49-F238E27FC236}">
                    <a16:creationId xmlns:a16="http://schemas.microsoft.com/office/drawing/2014/main" id="{EC44AE1D-85D9-CB58-502E-2172D5C7A284}"/>
                  </a:ext>
                </a:extLst>
              </p:cNvPr>
              <p:cNvSpPr/>
              <p:nvPr/>
            </p:nvSpPr>
            <p:spPr>
              <a:xfrm>
                <a:off x="1827118" y="3943785"/>
                <a:ext cx="19050" cy="22860"/>
              </a:xfrm>
              <a:custGeom>
                <a:avLst/>
                <a:gdLst/>
                <a:ahLst/>
                <a:cxnLst/>
                <a:rect l="l" t="t" r="r" b="b"/>
                <a:pathLst>
                  <a:path w="19050" h="22860">
                    <a:moveTo>
                      <a:pt x="0" y="22796"/>
                    </a:moveTo>
                    <a:lnTo>
                      <a:pt x="5880" y="18204"/>
                    </a:lnTo>
                    <a:lnTo>
                      <a:pt x="11022" y="12812"/>
                    </a:lnTo>
                    <a:lnTo>
                      <a:pt x="15332" y="6714"/>
                    </a:lnTo>
                    <a:lnTo>
                      <a:pt x="18719" y="0"/>
                    </a:lnTo>
                  </a:path>
                </a:pathLst>
              </a:custGeom>
              <a:ln w="4762">
                <a:solidFill>
                  <a:srgbClr val="666666"/>
                </a:solidFill>
                <a:prstDash val="dash"/>
              </a:ln>
            </p:spPr>
            <p:txBody>
              <a:bodyPr wrap="square" lIns="0" tIns="0" rIns="0" bIns="0" rtlCol="0"/>
              <a:lstStyle/>
              <a:p>
                <a:endParaRPr lang="en-GB" noProof="0" dirty="0"/>
              </a:p>
            </p:txBody>
          </p:sp>
          <p:sp>
            <p:nvSpPr>
              <p:cNvPr id="12" name="object 10">
                <a:extLst>
                  <a:ext uri="{FF2B5EF4-FFF2-40B4-BE49-F238E27FC236}">
                    <a16:creationId xmlns:a16="http://schemas.microsoft.com/office/drawing/2014/main" id="{1391E683-95D4-F5FE-47A4-9C21B78D7CA6}"/>
                  </a:ext>
                </a:extLst>
              </p:cNvPr>
              <p:cNvSpPr/>
              <p:nvPr/>
            </p:nvSpPr>
            <p:spPr>
              <a:xfrm>
                <a:off x="1849694" y="3864904"/>
                <a:ext cx="0" cy="29845"/>
              </a:xfrm>
              <a:custGeom>
                <a:avLst/>
                <a:gdLst/>
                <a:ahLst/>
                <a:cxnLst/>
                <a:rect l="l" t="t" r="r" b="b"/>
                <a:pathLst>
                  <a:path h="29845">
                    <a:moveTo>
                      <a:pt x="0" y="29718"/>
                    </a:moveTo>
                    <a:lnTo>
                      <a:pt x="0" y="0"/>
                    </a:lnTo>
                  </a:path>
                </a:pathLst>
              </a:custGeom>
              <a:ln w="4762">
                <a:solidFill>
                  <a:srgbClr val="666666"/>
                </a:solidFill>
                <a:prstDash val="dash"/>
              </a:ln>
            </p:spPr>
            <p:txBody>
              <a:bodyPr wrap="square" lIns="0" tIns="0" rIns="0" bIns="0" rtlCol="0"/>
              <a:lstStyle/>
              <a:p>
                <a:endParaRPr lang="en-GB" noProof="0" dirty="0"/>
              </a:p>
            </p:txBody>
          </p:sp>
          <p:sp>
            <p:nvSpPr>
              <p:cNvPr id="13" name="object 11">
                <a:extLst>
                  <a:ext uri="{FF2B5EF4-FFF2-40B4-BE49-F238E27FC236}">
                    <a16:creationId xmlns:a16="http://schemas.microsoft.com/office/drawing/2014/main" id="{4798EEB8-32E7-B810-FCE9-F362F9DA2DF9}"/>
                  </a:ext>
                </a:extLst>
              </p:cNvPr>
              <p:cNvSpPr/>
              <p:nvPr/>
            </p:nvSpPr>
            <p:spPr>
              <a:xfrm>
                <a:off x="1054356" y="3845095"/>
                <a:ext cx="795655" cy="130175"/>
              </a:xfrm>
              <a:custGeom>
                <a:avLst/>
                <a:gdLst/>
                <a:ahLst/>
                <a:cxnLst/>
                <a:rect l="l" t="t" r="r" b="b"/>
                <a:pathLst>
                  <a:path w="795655" h="130175">
                    <a:moveTo>
                      <a:pt x="0" y="0"/>
                    </a:moveTo>
                    <a:lnTo>
                      <a:pt x="0" y="9906"/>
                    </a:lnTo>
                  </a:path>
                  <a:path w="795655" h="130175">
                    <a:moveTo>
                      <a:pt x="0" y="69342"/>
                    </a:moveTo>
                    <a:lnTo>
                      <a:pt x="0" y="79248"/>
                    </a:lnTo>
                    <a:lnTo>
                      <a:pt x="0" y="82638"/>
                    </a:lnTo>
                    <a:lnTo>
                      <a:pt x="330" y="85953"/>
                    </a:lnTo>
                    <a:lnTo>
                      <a:pt x="965" y="89154"/>
                    </a:lnTo>
                  </a:path>
                  <a:path w="795655" h="130175">
                    <a:moveTo>
                      <a:pt x="40881" y="129082"/>
                    </a:moveTo>
                    <a:lnTo>
                      <a:pt x="44094" y="129717"/>
                    </a:lnTo>
                    <a:lnTo>
                      <a:pt x="47409" y="130048"/>
                    </a:lnTo>
                    <a:lnTo>
                      <a:pt x="50800" y="130048"/>
                    </a:lnTo>
                    <a:lnTo>
                      <a:pt x="60439" y="130048"/>
                    </a:lnTo>
                  </a:path>
                  <a:path w="795655" h="130175">
                    <a:moveTo>
                      <a:pt x="734898" y="130048"/>
                    </a:moveTo>
                    <a:lnTo>
                      <a:pt x="744537" y="130048"/>
                    </a:lnTo>
                    <a:lnTo>
                      <a:pt x="747928" y="130048"/>
                    </a:lnTo>
                    <a:lnTo>
                      <a:pt x="751243" y="129717"/>
                    </a:lnTo>
                    <a:lnTo>
                      <a:pt x="754456" y="129082"/>
                    </a:lnTo>
                  </a:path>
                  <a:path w="795655" h="130175">
                    <a:moveTo>
                      <a:pt x="794372" y="89154"/>
                    </a:moveTo>
                    <a:lnTo>
                      <a:pt x="795007" y="85953"/>
                    </a:lnTo>
                    <a:lnTo>
                      <a:pt x="795337" y="82638"/>
                    </a:lnTo>
                    <a:lnTo>
                      <a:pt x="795337" y="79248"/>
                    </a:lnTo>
                    <a:lnTo>
                      <a:pt x="795337" y="69342"/>
                    </a:lnTo>
                  </a:path>
                  <a:path w="795655" h="130175">
                    <a:moveTo>
                      <a:pt x="795337" y="9906"/>
                    </a:moveTo>
                    <a:lnTo>
                      <a:pt x="795337" y="0"/>
                    </a:lnTo>
                  </a:path>
                </a:pathLst>
              </a:custGeom>
              <a:ln w="4762">
                <a:solidFill>
                  <a:srgbClr val="666666"/>
                </a:solidFill>
              </a:ln>
            </p:spPr>
            <p:txBody>
              <a:bodyPr wrap="square" lIns="0" tIns="0" rIns="0" bIns="0" rtlCol="0"/>
              <a:lstStyle/>
              <a:p>
                <a:endParaRPr lang="en-GB" noProof="0" dirty="0"/>
              </a:p>
            </p:txBody>
          </p:sp>
          <p:sp>
            <p:nvSpPr>
              <p:cNvPr id="14" name="object 12">
                <a:extLst>
                  <a:ext uri="{FF2B5EF4-FFF2-40B4-BE49-F238E27FC236}">
                    <a16:creationId xmlns:a16="http://schemas.microsoft.com/office/drawing/2014/main" id="{DCB795FB-9AF4-81EE-9FBE-A1512A00EE95}"/>
                  </a:ext>
                </a:extLst>
              </p:cNvPr>
              <p:cNvSpPr/>
              <p:nvPr/>
            </p:nvSpPr>
            <p:spPr>
              <a:xfrm>
                <a:off x="1452025" y="3975966"/>
                <a:ext cx="0" cy="66040"/>
              </a:xfrm>
              <a:custGeom>
                <a:avLst/>
                <a:gdLst/>
                <a:ahLst/>
                <a:cxnLst/>
                <a:rect l="l" t="t" r="r" b="b"/>
                <a:pathLst>
                  <a:path h="66039">
                    <a:moveTo>
                      <a:pt x="0" y="0"/>
                    </a:moveTo>
                    <a:lnTo>
                      <a:pt x="0" y="65544"/>
                    </a:lnTo>
                  </a:path>
                </a:pathLst>
              </a:custGeom>
              <a:ln w="4762">
                <a:solidFill>
                  <a:srgbClr val="666666"/>
                </a:solidFill>
                <a:prstDash val="dash"/>
              </a:ln>
            </p:spPr>
            <p:txBody>
              <a:bodyPr wrap="square" lIns="0" tIns="0" rIns="0" bIns="0" rtlCol="0"/>
              <a:lstStyle/>
              <a:p>
                <a:endParaRPr lang="en-GB" noProof="0" dirty="0"/>
              </a:p>
            </p:txBody>
          </p:sp>
        </p:grpSp>
        <p:grpSp>
          <p:nvGrpSpPr>
            <p:cNvPr id="15" name="object 13">
              <a:extLst>
                <a:ext uri="{FF2B5EF4-FFF2-40B4-BE49-F238E27FC236}">
                  <a16:creationId xmlns:a16="http://schemas.microsoft.com/office/drawing/2014/main" id="{0C268A82-873F-5715-EED8-3A7879C20710}"/>
                </a:ext>
              </a:extLst>
            </p:cNvPr>
            <p:cNvGrpSpPr/>
            <p:nvPr/>
          </p:nvGrpSpPr>
          <p:grpSpPr>
            <a:xfrm>
              <a:off x="2380820" y="3845095"/>
              <a:ext cx="800100" cy="196850"/>
              <a:chOff x="2380820" y="3845095"/>
              <a:chExt cx="800100" cy="196850"/>
            </a:xfrm>
          </p:grpSpPr>
          <p:sp>
            <p:nvSpPr>
              <p:cNvPr id="16" name="object 14">
                <a:extLst>
                  <a:ext uri="{FF2B5EF4-FFF2-40B4-BE49-F238E27FC236}">
                    <a16:creationId xmlns:a16="http://schemas.microsoft.com/office/drawing/2014/main" id="{ED1B1830-A537-E88D-0676-875584211877}"/>
                  </a:ext>
                </a:extLst>
              </p:cNvPr>
              <p:cNvSpPr/>
              <p:nvPr/>
            </p:nvSpPr>
            <p:spPr>
              <a:xfrm>
                <a:off x="2383202" y="3874811"/>
                <a:ext cx="0" cy="29845"/>
              </a:xfrm>
              <a:custGeom>
                <a:avLst/>
                <a:gdLst/>
                <a:ahLst/>
                <a:cxnLst/>
                <a:rect l="l" t="t" r="r" b="b"/>
                <a:pathLst>
                  <a:path h="29845">
                    <a:moveTo>
                      <a:pt x="0" y="0"/>
                    </a:moveTo>
                    <a:lnTo>
                      <a:pt x="0" y="29718"/>
                    </a:lnTo>
                  </a:path>
                </a:pathLst>
              </a:custGeom>
              <a:ln w="4762">
                <a:solidFill>
                  <a:srgbClr val="666666"/>
                </a:solidFill>
                <a:prstDash val="dash"/>
              </a:ln>
            </p:spPr>
            <p:txBody>
              <a:bodyPr wrap="square" lIns="0" tIns="0" rIns="0" bIns="0" rtlCol="0"/>
              <a:lstStyle/>
              <a:p>
                <a:endParaRPr lang="en-GB" noProof="0" dirty="0"/>
              </a:p>
            </p:txBody>
          </p:sp>
          <p:sp>
            <p:nvSpPr>
              <p:cNvPr id="17" name="object 15">
                <a:extLst>
                  <a:ext uri="{FF2B5EF4-FFF2-40B4-BE49-F238E27FC236}">
                    <a16:creationId xmlns:a16="http://schemas.microsoft.com/office/drawing/2014/main" id="{E1F13CB0-7171-8EED-D4D6-C39B9EB12F9E}"/>
                  </a:ext>
                </a:extLst>
              </p:cNvPr>
              <p:cNvSpPr/>
              <p:nvPr/>
            </p:nvSpPr>
            <p:spPr>
              <a:xfrm>
                <a:off x="2391758" y="3952563"/>
                <a:ext cx="22860" cy="19050"/>
              </a:xfrm>
              <a:custGeom>
                <a:avLst/>
                <a:gdLst/>
                <a:ahLst/>
                <a:cxnLst/>
                <a:rect l="l" t="t" r="r" b="b"/>
                <a:pathLst>
                  <a:path w="22860" h="19050">
                    <a:moveTo>
                      <a:pt x="0" y="0"/>
                    </a:moveTo>
                    <a:lnTo>
                      <a:pt x="4592" y="5880"/>
                    </a:lnTo>
                    <a:lnTo>
                      <a:pt x="9983" y="11022"/>
                    </a:lnTo>
                    <a:lnTo>
                      <a:pt x="16082" y="15332"/>
                    </a:lnTo>
                    <a:lnTo>
                      <a:pt x="22796" y="18719"/>
                    </a:lnTo>
                  </a:path>
                </a:pathLst>
              </a:custGeom>
              <a:ln w="4762">
                <a:solidFill>
                  <a:srgbClr val="666666"/>
                </a:solidFill>
                <a:prstDash val="dash"/>
              </a:ln>
            </p:spPr>
            <p:txBody>
              <a:bodyPr wrap="square" lIns="0" tIns="0" rIns="0" bIns="0" rtlCol="0"/>
              <a:lstStyle/>
              <a:p>
                <a:endParaRPr lang="en-GB" noProof="0" dirty="0"/>
              </a:p>
            </p:txBody>
          </p:sp>
          <p:sp>
            <p:nvSpPr>
              <p:cNvPr id="18" name="object 16">
                <a:extLst>
                  <a:ext uri="{FF2B5EF4-FFF2-40B4-BE49-F238E27FC236}">
                    <a16:creationId xmlns:a16="http://schemas.microsoft.com/office/drawing/2014/main" id="{C7CCE350-5383-3F15-9CD1-EF26BC5D216B}"/>
                  </a:ext>
                </a:extLst>
              </p:cNvPr>
              <p:cNvSpPr/>
              <p:nvPr/>
            </p:nvSpPr>
            <p:spPr>
              <a:xfrm>
                <a:off x="2462907" y="3975139"/>
                <a:ext cx="645795" cy="0"/>
              </a:xfrm>
              <a:custGeom>
                <a:avLst/>
                <a:gdLst/>
                <a:ahLst/>
                <a:cxnLst/>
                <a:rect l="l" t="t" r="r" b="b"/>
                <a:pathLst>
                  <a:path w="645794">
                    <a:moveTo>
                      <a:pt x="0" y="0"/>
                    </a:moveTo>
                    <a:lnTo>
                      <a:pt x="645566" y="0"/>
                    </a:lnTo>
                  </a:path>
                </a:pathLst>
              </a:custGeom>
              <a:ln w="4762">
                <a:solidFill>
                  <a:srgbClr val="666666"/>
                </a:solidFill>
                <a:prstDash val="dash"/>
              </a:ln>
            </p:spPr>
            <p:txBody>
              <a:bodyPr wrap="square" lIns="0" tIns="0" rIns="0" bIns="0" rtlCol="0"/>
              <a:lstStyle/>
              <a:p>
                <a:endParaRPr lang="en-GB" noProof="0" dirty="0"/>
              </a:p>
            </p:txBody>
          </p:sp>
          <p:sp>
            <p:nvSpPr>
              <p:cNvPr id="19" name="object 17">
                <a:extLst>
                  <a:ext uri="{FF2B5EF4-FFF2-40B4-BE49-F238E27FC236}">
                    <a16:creationId xmlns:a16="http://schemas.microsoft.com/office/drawing/2014/main" id="{ED6B1EF5-B30E-CC9E-7833-514F8C16E50A}"/>
                  </a:ext>
                </a:extLst>
              </p:cNvPr>
              <p:cNvSpPr/>
              <p:nvPr/>
            </p:nvSpPr>
            <p:spPr>
              <a:xfrm>
                <a:off x="3155964" y="3943785"/>
                <a:ext cx="19050" cy="22860"/>
              </a:xfrm>
              <a:custGeom>
                <a:avLst/>
                <a:gdLst/>
                <a:ahLst/>
                <a:cxnLst/>
                <a:rect l="l" t="t" r="r" b="b"/>
                <a:pathLst>
                  <a:path w="19050" h="22860">
                    <a:moveTo>
                      <a:pt x="0" y="22796"/>
                    </a:moveTo>
                    <a:lnTo>
                      <a:pt x="5880" y="18204"/>
                    </a:lnTo>
                    <a:lnTo>
                      <a:pt x="11022" y="12812"/>
                    </a:lnTo>
                    <a:lnTo>
                      <a:pt x="15332" y="6714"/>
                    </a:lnTo>
                    <a:lnTo>
                      <a:pt x="18719" y="0"/>
                    </a:lnTo>
                  </a:path>
                </a:pathLst>
              </a:custGeom>
              <a:ln w="4762">
                <a:solidFill>
                  <a:srgbClr val="666666"/>
                </a:solidFill>
                <a:prstDash val="dash"/>
              </a:ln>
            </p:spPr>
            <p:txBody>
              <a:bodyPr wrap="square" lIns="0" tIns="0" rIns="0" bIns="0" rtlCol="0"/>
              <a:lstStyle/>
              <a:p>
                <a:endParaRPr lang="en-GB" noProof="0" dirty="0"/>
              </a:p>
            </p:txBody>
          </p:sp>
          <p:sp>
            <p:nvSpPr>
              <p:cNvPr id="20" name="object 18">
                <a:extLst>
                  <a:ext uri="{FF2B5EF4-FFF2-40B4-BE49-F238E27FC236}">
                    <a16:creationId xmlns:a16="http://schemas.microsoft.com/office/drawing/2014/main" id="{97D552AA-3889-B358-934F-23DB9F73E89D}"/>
                  </a:ext>
                </a:extLst>
              </p:cNvPr>
              <p:cNvSpPr/>
              <p:nvPr/>
            </p:nvSpPr>
            <p:spPr>
              <a:xfrm>
                <a:off x="3178539" y="3864904"/>
                <a:ext cx="0" cy="29845"/>
              </a:xfrm>
              <a:custGeom>
                <a:avLst/>
                <a:gdLst/>
                <a:ahLst/>
                <a:cxnLst/>
                <a:rect l="l" t="t" r="r" b="b"/>
                <a:pathLst>
                  <a:path h="29845">
                    <a:moveTo>
                      <a:pt x="0" y="29718"/>
                    </a:moveTo>
                    <a:lnTo>
                      <a:pt x="0" y="0"/>
                    </a:lnTo>
                  </a:path>
                </a:pathLst>
              </a:custGeom>
              <a:ln w="4762">
                <a:solidFill>
                  <a:srgbClr val="666666"/>
                </a:solidFill>
                <a:prstDash val="dash"/>
              </a:ln>
            </p:spPr>
            <p:txBody>
              <a:bodyPr wrap="square" lIns="0" tIns="0" rIns="0" bIns="0" rtlCol="0"/>
              <a:lstStyle/>
              <a:p>
                <a:endParaRPr lang="en-GB" noProof="0" dirty="0"/>
              </a:p>
            </p:txBody>
          </p:sp>
          <p:sp>
            <p:nvSpPr>
              <p:cNvPr id="21" name="object 19">
                <a:extLst>
                  <a:ext uri="{FF2B5EF4-FFF2-40B4-BE49-F238E27FC236}">
                    <a16:creationId xmlns:a16="http://schemas.microsoft.com/office/drawing/2014/main" id="{F7C6C6B7-8EF2-A704-0E3F-F304C14F6F4B}"/>
                  </a:ext>
                </a:extLst>
              </p:cNvPr>
              <p:cNvSpPr/>
              <p:nvPr/>
            </p:nvSpPr>
            <p:spPr>
              <a:xfrm>
                <a:off x="2383202" y="3845095"/>
                <a:ext cx="795655" cy="130175"/>
              </a:xfrm>
              <a:custGeom>
                <a:avLst/>
                <a:gdLst/>
                <a:ahLst/>
                <a:cxnLst/>
                <a:rect l="l" t="t" r="r" b="b"/>
                <a:pathLst>
                  <a:path w="795655" h="130175">
                    <a:moveTo>
                      <a:pt x="0" y="0"/>
                    </a:moveTo>
                    <a:lnTo>
                      <a:pt x="0" y="9906"/>
                    </a:lnTo>
                  </a:path>
                  <a:path w="795655" h="130175">
                    <a:moveTo>
                      <a:pt x="0" y="69342"/>
                    </a:moveTo>
                    <a:lnTo>
                      <a:pt x="0" y="79248"/>
                    </a:lnTo>
                    <a:lnTo>
                      <a:pt x="0" y="82638"/>
                    </a:lnTo>
                    <a:lnTo>
                      <a:pt x="330" y="85953"/>
                    </a:lnTo>
                    <a:lnTo>
                      <a:pt x="965" y="89154"/>
                    </a:lnTo>
                  </a:path>
                  <a:path w="795655" h="130175">
                    <a:moveTo>
                      <a:pt x="40881" y="129082"/>
                    </a:moveTo>
                    <a:lnTo>
                      <a:pt x="44094" y="129717"/>
                    </a:lnTo>
                    <a:lnTo>
                      <a:pt x="47409" y="130048"/>
                    </a:lnTo>
                    <a:lnTo>
                      <a:pt x="50800" y="130048"/>
                    </a:lnTo>
                    <a:lnTo>
                      <a:pt x="60439" y="130048"/>
                    </a:lnTo>
                  </a:path>
                  <a:path w="795655" h="130175">
                    <a:moveTo>
                      <a:pt x="734898" y="130048"/>
                    </a:moveTo>
                    <a:lnTo>
                      <a:pt x="744537" y="130048"/>
                    </a:lnTo>
                    <a:lnTo>
                      <a:pt x="747928" y="130048"/>
                    </a:lnTo>
                    <a:lnTo>
                      <a:pt x="751243" y="129717"/>
                    </a:lnTo>
                    <a:lnTo>
                      <a:pt x="754456" y="129082"/>
                    </a:lnTo>
                  </a:path>
                  <a:path w="795655" h="130175">
                    <a:moveTo>
                      <a:pt x="794372" y="89154"/>
                    </a:moveTo>
                    <a:lnTo>
                      <a:pt x="795007" y="85953"/>
                    </a:lnTo>
                    <a:lnTo>
                      <a:pt x="795337" y="82638"/>
                    </a:lnTo>
                    <a:lnTo>
                      <a:pt x="795337" y="79248"/>
                    </a:lnTo>
                    <a:lnTo>
                      <a:pt x="795337" y="69342"/>
                    </a:lnTo>
                  </a:path>
                  <a:path w="795655" h="130175">
                    <a:moveTo>
                      <a:pt x="795337" y="9906"/>
                    </a:moveTo>
                    <a:lnTo>
                      <a:pt x="795337" y="0"/>
                    </a:lnTo>
                  </a:path>
                </a:pathLst>
              </a:custGeom>
              <a:ln w="4762">
                <a:solidFill>
                  <a:srgbClr val="666666"/>
                </a:solidFill>
              </a:ln>
            </p:spPr>
            <p:txBody>
              <a:bodyPr wrap="square" lIns="0" tIns="0" rIns="0" bIns="0" rtlCol="0"/>
              <a:lstStyle/>
              <a:p>
                <a:endParaRPr lang="en-GB" noProof="0" dirty="0"/>
              </a:p>
            </p:txBody>
          </p:sp>
          <p:sp>
            <p:nvSpPr>
              <p:cNvPr id="22" name="object 20">
                <a:extLst>
                  <a:ext uri="{FF2B5EF4-FFF2-40B4-BE49-F238E27FC236}">
                    <a16:creationId xmlns:a16="http://schemas.microsoft.com/office/drawing/2014/main" id="{1E8619B9-D89A-3499-68BE-02FEDBD9D78B}"/>
                  </a:ext>
                </a:extLst>
              </p:cNvPr>
              <p:cNvSpPr/>
              <p:nvPr/>
            </p:nvSpPr>
            <p:spPr>
              <a:xfrm>
                <a:off x="2780870" y="3975966"/>
                <a:ext cx="0" cy="66040"/>
              </a:xfrm>
              <a:custGeom>
                <a:avLst/>
                <a:gdLst/>
                <a:ahLst/>
                <a:cxnLst/>
                <a:rect l="l" t="t" r="r" b="b"/>
                <a:pathLst>
                  <a:path h="66039">
                    <a:moveTo>
                      <a:pt x="0" y="0"/>
                    </a:moveTo>
                    <a:lnTo>
                      <a:pt x="0" y="65544"/>
                    </a:lnTo>
                  </a:path>
                </a:pathLst>
              </a:custGeom>
              <a:ln w="4762">
                <a:solidFill>
                  <a:srgbClr val="666666"/>
                </a:solidFill>
                <a:prstDash val="dash"/>
              </a:ln>
            </p:spPr>
            <p:txBody>
              <a:bodyPr wrap="square" lIns="0" tIns="0" rIns="0" bIns="0" rtlCol="0"/>
              <a:lstStyle/>
              <a:p>
                <a:endParaRPr lang="en-GB" noProof="0" dirty="0"/>
              </a:p>
            </p:txBody>
          </p:sp>
        </p:grpSp>
        <p:grpSp>
          <p:nvGrpSpPr>
            <p:cNvPr id="23" name="object 21">
              <a:extLst>
                <a:ext uri="{FF2B5EF4-FFF2-40B4-BE49-F238E27FC236}">
                  <a16:creationId xmlns:a16="http://schemas.microsoft.com/office/drawing/2014/main" id="{636FEAB0-E97B-1F95-9E5C-38A231410161}"/>
                </a:ext>
              </a:extLst>
            </p:cNvPr>
            <p:cNvGrpSpPr/>
            <p:nvPr/>
          </p:nvGrpSpPr>
          <p:grpSpPr>
            <a:xfrm>
              <a:off x="3712720" y="3845095"/>
              <a:ext cx="800100" cy="196850"/>
              <a:chOff x="3712720" y="3845095"/>
              <a:chExt cx="800100" cy="196850"/>
            </a:xfrm>
          </p:grpSpPr>
          <p:sp>
            <p:nvSpPr>
              <p:cNvPr id="24" name="object 22">
                <a:extLst>
                  <a:ext uri="{FF2B5EF4-FFF2-40B4-BE49-F238E27FC236}">
                    <a16:creationId xmlns:a16="http://schemas.microsoft.com/office/drawing/2014/main" id="{EBCAAEF0-7C91-465B-8EA9-E0D55CDAE3DA}"/>
                  </a:ext>
                </a:extLst>
              </p:cNvPr>
              <p:cNvSpPr/>
              <p:nvPr/>
            </p:nvSpPr>
            <p:spPr>
              <a:xfrm>
                <a:off x="3715101" y="3874811"/>
                <a:ext cx="0" cy="29845"/>
              </a:xfrm>
              <a:custGeom>
                <a:avLst/>
                <a:gdLst/>
                <a:ahLst/>
                <a:cxnLst/>
                <a:rect l="l" t="t" r="r" b="b"/>
                <a:pathLst>
                  <a:path h="29845">
                    <a:moveTo>
                      <a:pt x="0" y="0"/>
                    </a:moveTo>
                    <a:lnTo>
                      <a:pt x="0" y="29718"/>
                    </a:lnTo>
                  </a:path>
                </a:pathLst>
              </a:custGeom>
              <a:ln w="4762">
                <a:solidFill>
                  <a:srgbClr val="666666"/>
                </a:solidFill>
                <a:prstDash val="dash"/>
              </a:ln>
            </p:spPr>
            <p:txBody>
              <a:bodyPr wrap="square" lIns="0" tIns="0" rIns="0" bIns="0" rtlCol="0"/>
              <a:lstStyle/>
              <a:p>
                <a:endParaRPr lang="en-GB" noProof="0" dirty="0"/>
              </a:p>
            </p:txBody>
          </p:sp>
          <p:sp>
            <p:nvSpPr>
              <p:cNvPr id="25" name="object 23">
                <a:extLst>
                  <a:ext uri="{FF2B5EF4-FFF2-40B4-BE49-F238E27FC236}">
                    <a16:creationId xmlns:a16="http://schemas.microsoft.com/office/drawing/2014/main" id="{926F15D8-265B-ABF2-ACB3-73D4DCF1F16B}"/>
                  </a:ext>
                </a:extLst>
              </p:cNvPr>
              <p:cNvSpPr/>
              <p:nvPr/>
            </p:nvSpPr>
            <p:spPr>
              <a:xfrm>
                <a:off x="3723657" y="3952563"/>
                <a:ext cx="22860" cy="19050"/>
              </a:xfrm>
              <a:custGeom>
                <a:avLst/>
                <a:gdLst/>
                <a:ahLst/>
                <a:cxnLst/>
                <a:rect l="l" t="t" r="r" b="b"/>
                <a:pathLst>
                  <a:path w="22860" h="19050">
                    <a:moveTo>
                      <a:pt x="0" y="0"/>
                    </a:moveTo>
                    <a:lnTo>
                      <a:pt x="4592" y="5880"/>
                    </a:lnTo>
                    <a:lnTo>
                      <a:pt x="9983" y="11022"/>
                    </a:lnTo>
                    <a:lnTo>
                      <a:pt x="16082" y="15332"/>
                    </a:lnTo>
                    <a:lnTo>
                      <a:pt x="22796" y="18719"/>
                    </a:lnTo>
                  </a:path>
                </a:pathLst>
              </a:custGeom>
              <a:ln w="4762">
                <a:solidFill>
                  <a:srgbClr val="666666"/>
                </a:solidFill>
                <a:prstDash val="dash"/>
              </a:ln>
            </p:spPr>
            <p:txBody>
              <a:bodyPr wrap="square" lIns="0" tIns="0" rIns="0" bIns="0" rtlCol="0"/>
              <a:lstStyle/>
              <a:p>
                <a:endParaRPr lang="en-GB" noProof="0" dirty="0"/>
              </a:p>
            </p:txBody>
          </p:sp>
          <p:sp>
            <p:nvSpPr>
              <p:cNvPr id="26" name="object 24">
                <a:extLst>
                  <a:ext uri="{FF2B5EF4-FFF2-40B4-BE49-F238E27FC236}">
                    <a16:creationId xmlns:a16="http://schemas.microsoft.com/office/drawing/2014/main" id="{EC9693E9-B76C-6F95-B99A-E3710A7DB1D2}"/>
                  </a:ext>
                </a:extLst>
              </p:cNvPr>
              <p:cNvSpPr/>
              <p:nvPr/>
            </p:nvSpPr>
            <p:spPr>
              <a:xfrm>
                <a:off x="3794808" y="3975139"/>
                <a:ext cx="645795" cy="0"/>
              </a:xfrm>
              <a:custGeom>
                <a:avLst/>
                <a:gdLst/>
                <a:ahLst/>
                <a:cxnLst/>
                <a:rect l="l" t="t" r="r" b="b"/>
                <a:pathLst>
                  <a:path w="645795">
                    <a:moveTo>
                      <a:pt x="0" y="0"/>
                    </a:moveTo>
                    <a:lnTo>
                      <a:pt x="645566" y="0"/>
                    </a:lnTo>
                  </a:path>
                </a:pathLst>
              </a:custGeom>
              <a:ln w="4762">
                <a:solidFill>
                  <a:srgbClr val="666666"/>
                </a:solidFill>
                <a:prstDash val="dash"/>
              </a:ln>
            </p:spPr>
            <p:txBody>
              <a:bodyPr wrap="square" lIns="0" tIns="0" rIns="0" bIns="0" rtlCol="0"/>
              <a:lstStyle/>
              <a:p>
                <a:endParaRPr lang="en-GB" noProof="0" dirty="0"/>
              </a:p>
            </p:txBody>
          </p:sp>
          <p:sp>
            <p:nvSpPr>
              <p:cNvPr id="27" name="object 25">
                <a:extLst>
                  <a:ext uri="{FF2B5EF4-FFF2-40B4-BE49-F238E27FC236}">
                    <a16:creationId xmlns:a16="http://schemas.microsoft.com/office/drawing/2014/main" id="{A7835D81-3AE4-B3C5-CB4C-E5E8CEC8B835}"/>
                  </a:ext>
                </a:extLst>
              </p:cNvPr>
              <p:cNvSpPr/>
              <p:nvPr/>
            </p:nvSpPr>
            <p:spPr>
              <a:xfrm>
                <a:off x="4487863" y="3943785"/>
                <a:ext cx="19050" cy="22860"/>
              </a:xfrm>
              <a:custGeom>
                <a:avLst/>
                <a:gdLst/>
                <a:ahLst/>
                <a:cxnLst/>
                <a:rect l="l" t="t" r="r" b="b"/>
                <a:pathLst>
                  <a:path w="19050" h="22860">
                    <a:moveTo>
                      <a:pt x="0" y="22796"/>
                    </a:moveTo>
                    <a:lnTo>
                      <a:pt x="5880" y="18204"/>
                    </a:lnTo>
                    <a:lnTo>
                      <a:pt x="11022" y="12812"/>
                    </a:lnTo>
                    <a:lnTo>
                      <a:pt x="15332" y="6714"/>
                    </a:lnTo>
                    <a:lnTo>
                      <a:pt x="18719" y="0"/>
                    </a:lnTo>
                  </a:path>
                </a:pathLst>
              </a:custGeom>
              <a:ln w="4762">
                <a:solidFill>
                  <a:srgbClr val="666666"/>
                </a:solidFill>
                <a:prstDash val="dash"/>
              </a:ln>
            </p:spPr>
            <p:txBody>
              <a:bodyPr wrap="square" lIns="0" tIns="0" rIns="0" bIns="0" rtlCol="0"/>
              <a:lstStyle/>
              <a:p>
                <a:endParaRPr lang="en-GB" noProof="0" dirty="0"/>
              </a:p>
            </p:txBody>
          </p:sp>
          <p:sp>
            <p:nvSpPr>
              <p:cNvPr id="28" name="object 26">
                <a:extLst>
                  <a:ext uri="{FF2B5EF4-FFF2-40B4-BE49-F238E27FC236}">
                    <a16:creationId xmlns:a16="http://schemas.microsoft.com/office/drawing/2014/main" id="{CC9736AE-0EA5-D90D-7F7D-4FCEE0567886}"/>
                  </a:ext>
                </a:extLst>
              </p:cNvPr>
              <p:cNvSpPr/>
              <p:nvPr/>
            </p:nvSpPr>
            <p:spPr>
              <a:xfrm>
                <a:off x="4510439" y="3864904"/>
                <a:ext cx="0" cy="29845"/>
              </a:xfrm>
              <a:custGeom>
                <a:avLst/>
                <a:gdLst/>
                <a:ahLst/>
                <a:cxnLst/>
                <a:rect l="l" t="t" r="r" b="b"/>
                <a:pathLst>
                  <a:path h="29845">
                    <a:moveTo>
                      <a:pt x="0" y="29718"/>
                    </a:moveTo>
                    <a:lnTo>
                      <a:pt x="0" y="0"/>
                    </a:lnTo>
                  </a:path>
                </a:pathLst>
              </a:custGeom>
              <a:ln w="4762">
                <a:solidFill>
                  <a:srgbClr val="666666"/>
                </a:solidFill>
                <a:prstDash val="dash"/>
              </a:ln>
            </p:spPr>
            <p:txBody>
              <a:bodyPr wrap="square" lIns="0" tIns="0" rIns="0" bIns="0" rtlCol="0"/>
              <a:lstStyle/>
              <a:p>
                <a:endParaRPr lang="en-GB" noProof="0" dirty="0"/>
              </a:p>
            </p:txBody>
          </p:sp>
          <p:sp>
            <p:nvSpPr>
              <p:cNvPr id="29" name="object 27">
                <a:extLst>
                  <a:ext uri="{FF2B5EF4-FFF2-40B4-BE49-F238E27FC236}">
                    <a16:creationId xmlns:a16="http://schemas.microsoft.com/office/drawing/2014/main" id="{AB6EC18D-7A8F-E8FA-881A-49DFB4F97DA3}"/>
                  </a:ext>
                </a:extLst>
              </p:cNvPr>
              <p:cNvSpPr/>
              <p:nvPr/>
            </p:nvSpPr>
            <p:spPr>
              <a:xfrm>
                <a:off x="3715101" y="3845095"/>
                <a:ext cx="795655" cy="130175"/>
              </a:xfrm>
              <a:custGeom>
                <a:avLst/>
                <a:gdLst/>
                <a:ahLst/>
                <a:cxnLst/>
                <a:rect l="l" t="t" r="r" b="b"/>
                <a:pathLst>
                  <a:path w="795654" h="130175">
                    <a:moveTo>
                      <a:pt x="0" y="0"/>
                    </a:moveTo>
                    <a:lnTo>
                      <a:pt x="0" y="9906"/>
                    </a:lnTo>
                  </a:path>
                  <a:path w="795654" h="130175">
                    <a:moveTo>
                      <a:pt x="0" y="69342"/>
                    </a:moveTo>
                    <a:lnTo>
                      <a:pt x="0" y="79248"/>
                    </a:lnTo>
                    <a:lnTo>
                      <a:pt x="0" y="82638"/>
                    </a:lnTo>
                    <a:lnTo>
                      <a:pt x="330" y="85953"/>
                    </a:lnTo>
                    <a:lnTo>
                      <a:pt x="965" y="89154"/>
                    </a:lnTo>
                  </a:path>
                  <a:path w="795654" h="130175">
                    <a:moveTo>
                      <a:pt x="40881" y="129082"/>
                    </a:moveTo>
                    <a:lnTo>
                      <a:pt x="44094" y="129717"/>
                    </a:lnTo>
                    <a:lnTo>
                      <a:pt x="47409" y="130048"/>
                    </a:lnTo>
                    <a:lnTo>
                      <a:pt x="50800" y="130048"/>
                    </a:lnTo>
                    <a:lnTo>
                      <a:pt x="60439" y="130048"/>
                    </a:lnTo>
                  </a:path>
                  <a:path w="795654" h="130175">
                    <a:moveTo>
                      <a:pt x="734898" y="130048"/>
                    </a:moveTo>
                    <a:lnTo>
                      <a:pt x="744537" y="130048"/>
                    </a:lnTo>
                    <a:lnTo>
                      <a:pt x="747928" y="130048"/>
                    </a:lnTo>
                    <a:lnTo>
                      <a:pt x="751243" y="129717"/>
                    </a:lnTo>
                    <a:lnTo>
                      <a:pt x="754456" y="129082"/>
                    </a:lnTo>
                  </a:path>
                  <a:path w="795654" h="130175">
                    <a:moveTo>
                      <a:pt x="794372" y="89154"/>
                    </a:moveTo>
                    <a:lnTo>
                      <a:pt x="795007" y="85953"/>
                    </a:lnTo>
                    <a:lnTo>
                      <a:pt x="795337" y="82638"/>
                    </a:lnTo>
                    <a:lnTo>
                      <a:pt x="795337" y="79248"/>
                    </a:lnTo>
                    <a:lnTo>
                      <a:pt x="795337" y="69342"/>
                    </a:lnTo>
                  </a:path>
                  <a:path w="795654" h="130175">
                    <a:moveTo>
                      <a:pt x="795337" y="9906"/>
                    </a:moveTo>
                    <a:lnTo>
                      <a:pt x="795337" y="0"/>
                    </a:lnTo>
                  </a:path>
                </a:pathLst>
              </a:custGeom>
              <a:ln w="4762">
                <a:solidFill>
                  <a:srgbClr val="666666"/>
                </a:solidFill>
              </a:ln>
            </p:spPr>
            <p:txBody>
              <a:bodyPr wrap="square" lIns="0" tIns="0" rIns="0" bIns="0" rtlCol="0"/>
              <a:lstStyle/>
              <a:p>
                <a:endParaRPr lang="en-GB" noProof="0" dirty="0"/>
              </a:p>
            </p:txBody>
          </p:sp>
          <p:sp>
            <p:nvSpPr>
              <p:cNvPr id="30" name="object 28">
                <a:extLst>
                  <a:ext uri="{FF2B5EF4-FFF2-40B4-BE49-F238E27FC236}">
                    <a16:creationId xmlns:a16="http://schemas.microsoft.com/office/drawing/2014/main" id="{29DB87B8-5C3D-7829-F696-043818C7E924}"/>
                  </a:ext>
                </a:extLst>
              </p:cNvPr>
              <p:cNvSpPr/>
              <p:nvPr/>
            </p:nvSpPr>
            <p:spPr>
              <a:xfrm>
                <a:off x="4112770" y="3975966"/>
                <a:ext cx="0" cy="66040"/>
              </a:xfrm>
              <a:custGeom>
                <a:avLst/>
                <a:gdLst/>
                <a:ahLst/>
                <a:cxnLst/>
                <a:rect l="l" t="t" r="r" b="b"/>
                <a:pathLst>
                  <a:path h="66039">
                    <a:moveTo>
                      <a:pt x="0" y="0"/>
                    </a:moveTo>
                    <a:lnTo>
                      <a:pt x="0" y="65544"/>
                    </a:lnTo>
                  </a:path>
                </a:pathLst>
              </a:custGeom>
              <a:ln w="4762">
                <a:solidFill>
                  <a:srgbClr val="666666"/>
                </a:solidFill>
                <a:prstDash val="dash"/>
              </a:ln>
            </p:spPr>
            <p:txBody>
              <a:bodyPr wrap="square" lIns="0" tIns="0" rIns="0" bIns="0" rtlCol="0"/>
              <a:lstStyle/>
              <a:p>
                <a:endParaRPr lang="en-GB" noProof="0" dirty="0"/>
              </a:p>
            </p:txBody>
          </p:sp>
        </p:grpSp>
        <p:grpSp>
          <p:nvGrpSpPr>
            <p:cNvPr id="31" name="object 29">
              <a:extLst>
                <a:ext uri="{FF2B5EF4-FFF2-40B4-BE49-F238E27FC236}">
                  <a16:creationId xmlns:a16="http://schemas.microsoft.com/office/drawing/2014/main" id="{63C7A094-59A8-E8EA-0A95-7B2FFF5197BF}"/>
                </a:ext>
              </a:extLst>
            </p:cNvPr>
            <p:cNvGrpSpPr/>
            <p:nvPr/>
          </p:nvGrpSpPr>
          <p:grpSpPr>
            <a:xfrm>
              <a:off x="5025929" y="3845095"/>
              <a:ext cx="800100" cy="196850"/>
              <a:chOff x="5025929" y="3845095"/>
              <a:chExt cx="800100" cy="196850"/>
            </a:xfrm>
          </p:grpSpPr>
          <p:sp>
            <p:nvSpPr>
              <p:cNvPr id="32" name="object 30">
                <a:extLst>
                  <a:ext uri="{FF2B5EF4-FFF2-40B4-BE49-F238E27FC236}">
                    <a16:creationId xmlns:a16="http://schemas.microsoft.com/office/drawing/2014/main" id="{4E6C5731-BDD2-BC8A-A799-67869D019B1A}"/>
                  </a:ext>
                </a:extLst>
              </p:cNvPr>
              <p:cNvSpPr/>
              <p:nvPr/>
            </p:nvSpPr>
            <p:spPr>
              <a:xfrm>
                <a:off x="5028310" y="3874811"/>
                <a:ext cx="0" cy="29845"/>
              </a:xfrm>
              <a:custGeom>
                <a:avLst/>
                <a:gdLst/>
                <a:ahLst/>
                <a:cxnLst/>
                <a:rect l="l" t="t" r="r" b="b"/>
                <a:pathLst>
                  <a:path h="29845">
                    <a:moveTo>
                      <a:pt x="0" y="0"/>
                    </a:moveTo>
                    <a:lnTo>
                      <a:pt x="0" y="29718"/>
                    </a:lnTo>
                  </a:path>
                </a:pathLst>
              </a:custGeom>
              <a:ln w="4762">
                <a:solidFill>
                  <a:srgbClr val="666666"/>
                </a:solidFill>
                <a:prstDash val="dash"/>
              </a:ln>
            </p:spPr>
            <p:txBody>
              <a:bodyPr wrap="square" lIns="0" tIns="0" rIns="0" bIns="0" rtlCol="0"/>
              <a:lstStyle/>
              <a:p>
                <a:endParaRPr lang="en-GB" noProof="0" dirty="0"/>
              </a:p>
            </p:txBody>
          </p:sp>
          <p:sp>
            <p:nvSpPr>
              <p:cNvPr id="33" name="object 31">
                <a:extLst>
                  <a:ext uri="{FF2B5EF4-FFF2-40B4-BE49-F238E27FC236}">
                    <a16:creationId xmlns:a16="http://schemas.microsoft.com/office/drawing/2014/main" id="{A4C992CE-4F86-12CF-3153-891507769EB3}"/>
                  </a:ext>
                </a:extLst>
              </p:cNvPr>
              <p:cNvSpPr/>
              <p:nvPr/>
            </p:nvSpPr>
            <p:spPr>
              <a:xfrm>
                <a:off x="5036866" y="3952563"/>
                <a:ext cx="22860" cy="19050"/>
              </a:xfrm>
              <a:custGeom>
                <a:avLst/>
                <a:gdLst/>
                <a:ahLst/>
                <a:cxnLst/>
                <a:rect l="l" t="t" r="r" b="b"/>
                <a:pathLst>
                  <a:path w="22860" h="19050">
                    <a:moveTo>
                      <a:pt x="0" y="0"/>
                    </a:moveTo>
                    <a:lnTo>
                      <a:pt x="4592" y="5880"/>
                    </a:lnTo>
                    <a:lnTo>
                      <a:pt x="9983" y="11022"/>
                    </a:lnTo>
                    <a:lnTo>
                      <a:pt x="16082" y="15332"/>
                    </a:lnTo>
                    <a:lnTo>
                      <a:pt x="22796" y="18719"/>
                    </a:lnTo>
                  </a:path>
                </a:pathLst>
              </a:custGeom>
              <a:ln w="4762">
                <a:solidFill>
                  <a:srgbClr val="666666"/>
                </a:solidFill>
                <a:prstDash val="dash"/>
              </a:ln>
            </p:spPr>
            <p:txBody>
              <a:bodyPr wrap="square" lIns="0" tIns="0" rIns="0" bIns="0" rtlCol="0"/>
              <a:lstStyle/>
              <a:p>
                <a:endParaRPr lang="en-GB" noProof="0" dirty="0"/>
              </a:p>
            </p:txBody>
          </p:sp>
          <p:sp>
            <p:nvSpPr>
              <p:cNvPr id="34" name="object 32">
                <a:extLst>
                  <a:ext uri="{FF2B5EF4-FFF2-40B4-BE49-F238E27FC236}">
                    <a16:creationId xmlns:a16="http://schemas.microsoft.com/office/drawing/2014/main" id="{20234D36-B3BF-0C37-FD6B-FB5E8CD1B583}"/>
                  </a:ext>
                </a:extLst>
              </p:cNvPr>
              <p:cNvSpPr/>
              <p:nvPr/>
            </p:nvSpPr>
            <p:spPr>
              <a:xfrm>
                <a:off x="5108017" y="3975139"/>
                <a:ext cx="645795" cy="0"/>
              </a:xfrm>
              <a:custGeom>
                <a:avLst/>
                <a:gdLst/>
                <a:ahLst/>
                <a:cxnLst/>
                <a:rect l="l" t="t" r="r" b="b"/>
                <a:pathLst>
                  <a:path w="645795">
                    <a:moveTo>
                      <a:pt x="0" y="0"/>
                    </a:moveTo>
                    <a:lnTo>
                      <a:pt x="645566" y="0"/>
                    </a:lnTo>
                  </a:path>
                </a:pathLst>
              </a:custGeom>
              <a:ln w="4762">
                <a:solidFill>
                  <a:srgbClr val="666666"/>
                </a:solidFill>
                <a:prstDash val="dash"/>
              </a:ln>
            </p:spPr>
            <p:txBody>
              <a:bodyPr wrap="square" lIns="0" tIns="0" rIns="0" bIns="0" rtlCol="0"/>
              <a:lstStyle/>
              <a:p>
                <a:endParaRPr lang="en-GB" noProof="0" dirty="0"/>
              </a:p>
            </p:txBody>
          </p:sp>
          <p:sp>
            <p:nvSpPr>
              <p:cNvPr id="35" name="object 33">
                <a:extLst>
                  <a:ext uri="{FF2B5EF4-FFF2-40B4-BE49-F238E27FC236}">
                    <a16:creationId xmlns:a16="http://schemas.microsoft.com/office/drawing/2014/main" id="{27478687-29E0-F2DA-9B7F-EDFF3DEB18EC}"/>
                  </a:ext>
                </a:extLst>
              </p:cNvPr>
              <p:cNvSpPr/>
              <p:nvPr/>
            </p:nvSpPr>
            <p:spPr>
              <a:xfrm>
                <a:off x="5801072" y="3943785"/>
                <a:ext cx="19050" cy="22860"/>
              </a:xfrm>
              <a:custGeom>
                <a:avLst/>
                <a:gdLst/>
                <a:ahLst/>
                <a:cxnLst/>
                <a:rect l="l" t="t" r="r" b="b"/>
                <a:pathLst>
                  <a:path w="19050" h="22860">
                    <a:moveTo>
                      <a:pt x="0" y="22796"/>
                    </a:moveTo>
                    <a:lnTo>
                      <a:pt x="5880" y="18204"/>
                    </a:lnTo>
                    <a:lnTo>
                      <a:pt x="11022" y="12812"/>
                    </a:lnTo>
                    <a:lnTo>
                      <a:pt x="15332" y="6714"/>
                    </a:lnTo>
                    <a:lnTo>
                      <a:pt x="18719" y="0"/>
                    </a:lnTo>
                  </a:path>
                </a:pathLst>
              </a:custGeom>
              <a:ln w="4762">
                <a:solidFill>
                  <a:srgbClr val="666666"/>
                </a:solidFill>
                <a:prstDash val="dash"/>
              </a:ln>
            </p:spPr>
            <p:txBody>
              <a:bodyPr wrap="square" lIns="0" tIns="0" rIns="0" bIns="0" rtlCol="0"/>
              <a:lstStyle/>
              <a:p>
                <a:endParaRPr lang="en-GB" noProof="0" dirty="0"/>
              </a:p>
            </p:txBody>
          </p:sp>
          <p:sp>
            <p:nvSpPr>
              <p:cNvPr id="36" name="object 34">
                <a:extLst>
                  <a:ext uri="{FF2B5EF4-FFF2-40B4-BE49-F238E27FC236}">
                    <a16:creationId xmlns:a16="http://schemas.microsoft.com/office/drawing/2014/main" id="{342D934C-06D2-170E-1AE4-290996706343}"/>
                  </a:ext>
                </a:extLst>
              </p:cNvPr>
              <p:cNvSpPr/>
              <p:nvPr/>
            </p:nvSpPr>
            <p:spPr>
              <a:xfrm>
                <a:off x="5823648" y="3864904"/>
                <a:ext cx="0" cy="29845"/>
              </a:xfrm>
              <a:custGeom>
                <a:avLst/>
                <a:gdLst/>
                <a:ahLst/>
                <a:cxnLst/>
                <a:rect l="l" t="t" r="r" b="b"/>
                <a:pathLst>
                  <a:path h="29845">
                    <a:moveTo>
                      <a:pt x="0" y="29718"/>
                    </a:moveTo>
                    <a:lnTo>
                      <a:pt x="0" y="0"/>
                    </a:lnTo>
                  </a:path>
                </a:pathLst>
              </a:custGeom>
              <a:ln w="4762">
                <a:solidFill>
                  <a:srgbClr val="666666"/>
                </a:solidFill>
                <a:prstDash val="dash"/>
              </a:ln>
            </p:spPr>
            <p:txBody>
              <a:bodyPr wrap="square" lIns="0" tIns="0" rIns="0" bIns="0" rtlCol="0"/>
              <a:lstStyle/>
              <a:p>
                <a:endParaRPr lang="en-GB" noProof="0" dirty="0"/>
              </a:p>
            </p:txBody>
          </p:sp>
          <p:sp>
            <p:nvSpPr>
              <p:cNvPr id="37" name="object 35">
                <a:extLst>
                  <a:ext uri="{FF2B5EF4-FFF2-40B4-BE49-F238E27FC236}">
                    <a16:creationId xmlns:a16="http://schemas.microsoft.com/office/drawing/2014/main" id="{80168EE1-31EA-AE1D-9DDC-8E071A26C036}"/>
                  </a:ext>
                </a:extLst>
              </p:cNvPr>
              <p:cNvSpPr/>
              <p:nvPr/>
            </p:nvSpPr>
            <p:spPr>
              <a:xfrm>
                <a:off x="5028310" y="3845095"/>
                <a:ext cx="795655" cy="130175"/>
              </a:xfrm>
              <a:custGeom>
                <a:avLst/>
                <a:gdLst/>
                <a:ahLst/>
                <a:cxnLst/>
                <a:rect l="l" t="t" r="r" b="b"/>
                <a:pathLst>
                  <a:path w="795654" h="130175">
                    <a:moveTo>
                      <a:pt x="0" y="0"/>
                    </a:moveTo>
                    <a:lnTo>
                      <a:pt x="0" y="9906"/>
                    </a:lnTo>
                  </a:path>
                  <a:path w="795654" h="130175">
                    <a:moveTo>
                      <a:pt x="0" y="69342"/>
                    </a:moveTo>
                    <a:lnTo>
                      <a:pt x="0" y="79248"/>
                    </a:lnTo>
                    <a:lnTo>
                      <a:pt x="0" y="82638"/>
                    </a:lnTo>
                    <a:lnTo>
                      <a:pt x="330" y="85953"/>
                    </a:lnTo>
                    <a:lnTo>
                      <a:pt x="965" y="89154"/>
                    </a:lnTo>
                  </a:path>
                  <a:path w="795654" h="130175">
                    <a:moveTo>
                      <a:pt x="40881" y="129082"/>
                    </a:moveTo>
                    <a:lnTo>
                      <a:pt x="44094" y="129717"/>
                    </a:lnTo>
                    <a:lnTo>
                      <a:pt x="47409" y="130048"/>
                    </a:lnTo>
                    <a:lnTo>
                      <a:pt x="50800" y="130048"/>
                    </a:lnTo>
                    <a:lnTo>
                      <a:pt x="60439" y="130048"/>
                    </a:lnTo>
                  </a:path>
                  <a:path w="795654" h="130175">
                    <a:moveTo>
                      <a:pt x="734898" y="130048"/>
                    </a:moveTo>
                    <a:lnTo>
                      <a:pt x="744537" y="130048"/>
                    </a:lnTo>
                    <a:lnTo>
                      <a:pt x="747928" y="130048"/>
                    </a:lnTo>
                    <a:lnTo>
                      <a:pt x="751243" y="129717"/>
                    </a:lnTo>
                    <a:lnTo>
                      <a:pt x="754456" y="129082"/>
                    </a:lnTo>
                  </a:path>
                  <a:path w="795654" h="130175">
                    <a:moveTo>
                      <a:pt x="794372" y="89154"/>
                    </a:moveTo>
                    <a:lnTo>
                      <a:pt x="795007" y="85953"/>
                    </a:lnTo>
                    <a:lnTo>
                      <a:pt x="795337" y="82638"/>
                    </a:lnTo>
                    <a:lnTo>
                      <a:pt x="795337" y="79248"/>
                    </a:lnTo>
                    <a:lnTo>
                      <a:pt x="795337" y="69342"/>
                    </a:lnTo>
                  </a:path>
                  <a:path w="795654" h="130175">
                    <a:moveTo>
                      <a:pt x="795337" y="9906"/>
                    </a:moveTo>
                    <a:lnTo>
                      <a:pt x="795337" y="0"/>
                    </a:lnTo>
                  </a:path>
                </a:pathLst>
              </a:custGeom>
              <a:ln w="4762">
                <a:solidFill>
                  <a:srgbClr val="666666"/>
                </a:solidFill>
              </a:ln>
            </p:spPr>
            <p:txBody>
              <a:bodyPr wrap="square" lIns="0" tIns="0" rIns="0" bIns="0" rtlCol="0"/>
              <a:lstStyle/>
              <a:p>
                <a:endParaRPr lang="en-GB" noProof="0" dirty="0"/>
              </a:p>
            </p:txBody>
          </p:sp>
          <p:sp>
            <p:nvSpPr>
              <p:cNvPr id="38" name="object 36">
                <a:extLst>
                  <a:ext uri="{FF2B5EF4-FFF2-40B4-BE49-F238E27FC236}">
                    <a16:creationId xmlns:a16="http://schemas.microsoft.com/office/drawing/2014/main" id="{663EE65E-DA39-4EF0-5B9B-A0C011957958}"/>
                  </a:ext>
                </a:extLst>
              </p:cNvPr>
              <p:cNvSpPr/>
              <p:nvPr/>
            </p:nvSpPr>
            <p:spPr>
              <a:xfrm>
                <a:off x="5425979" y="3975966"/>
                <a:ext cx="0" cy="66040"/>
              </a:xfrm>
              <a:custGeom>
                <a:avLst/>
                <a:gdLst/>
                <a:ahLst/>
                <a:cxnLst/>
                <a:rect l="l" t="t" r="r" b="b"/>
                <a:pathLst>
                  <a:path h="66039">
                    <a:moveTo>
                      <a:pt x="0" y="0"/>
                    </a:moveTo>
                    <a:lnTo>
                      <a:pt x="0" y="65544"/>
                    </a:lnTo>
                  </a:path>
                </a:pathLst>
              </a:custGeom>
              <a:ln w="4762">
                <a:solidFill>
                  <a:srgbClr val="666666"/>
                </a:solidFill>
                <a:prstDash val="dash"/>
              </a:ln>
            </p:spPr>
            <p:txBody>
              <a:bodyPr wrap="square" lIns="0" tIns="0" rIns="0" bIns="0" rtlCol="0"/>
              <a:lstStyle/>
              <a:p>
                <a:endParaRPr lang="en-GB" noProof="0" dirty="0"/>
              </a:p>
            </p:txBody>
          </p:sp>
        </p:grpSp>
        <p:grpSp>
          <p:nvGrpSpPr>
            <p:cNvPr id="39" name="object 37">
              <a:extLst>
                <a:ext uri="{FF2B5EF4-FFF2-40B4-BE49-F238E27FC236}">
                  <a16:creationId xmlns:a16="http://schemas.microsoft.com/office/drawing/2014/main" id="{ED454D75-00D1-DB21-EEE8-772C85E304AC}"/>
                </a:ext>
              </a:extLst>
            </p:cNvPr>
            <p:cNvGrpSpPr/>
            <p:nvPr/>
          </p:nvGrpSpPr>
          <p:grpSpPr>
            <a:xfrm>
              <a:off x="6609274" y="3845095"/>
              <a:ext cx="571500" cy="196850"/>
              <a:chOff x="6609274" y="3845095"/>
              <a:chExt cx="571500" cy="196850"/>
            </a:xfrm>
          </p:grpSpPr>
          <p:sp>
            <p:nvSpPr>
              <p:cNvPr id="40" name="object 38">
                <a:extLst>
                  <a:ext uri="{FF2B5EF4-FFF2-40B4-BE49-F238E27FC236}">
                    <a16:creationId xmlns:a16="http://schemas.microsoft.com/office/drawing/2014/main" id="{AE6B1D27-32EF-9D77-AB43-83E3A59E30DE}"/>
                  </a:ext>
                </a:extLst>
              </p:cNvPr>
              <p:cNvSpPr/>
              <p:nvPr/>
            </p:nvSpPr>
            <p:spPr>
              <a:xfrm>
                <a:off x="6611655" y="3874811"/>
                <a:ext cx="0" cy="29845"/>
              </a:xfrm>
              <a:custGeom>
                <a:avLst/>
                <a:gdLst/>
                <a:ahLst/>
                <a:cxnLst/>
                <a:rect l="l" t="t" r="r" b="b"/>
                <a:pathLst>
                  <a:path h="29845">
                    <a:moveTo>
                      <a:pt x="0" y="0"/>
                    </a:moveTo>
                    <a:lnTo>
                      <a:pt x="0" y="29718"/>
                    </a:lnTo>
                  </a:path>
                </a:pathLst>
              </a:custGeom>
              <a:ln w="4762">
                <a:solidFill>
                  <a:srgbClr val="666666"/>
                </a:solidFill>
                <a:prstDash val="dash"/>
              </a:ln>
            </p:spPr>
            <p:txBody>
              <a:bodyPr wrap="square" lIns="0" tIns="0" rIns="0" bIns="0" rtlCol="0"/>
              <a:lstStyle/>
              <a:p>
                <a:endParaRPr lang="en-GB" noProof="0" dirty="0"/>
              </a:p>
            </p:txBody>
          </p:sp>
          <p:sp>
            <p:nvSpPr>
              <p:cNvPr id="41" name="object 39">
                <a:extLst>
                  <a:ext uri="{FF2B5EF4-FFF2-40B4-BE49-F238E27FC236}">
                    <a16:creationId xmlns:a16="http://schemas.microsoft.com/office/drawing/2014/main" id="{0D15CE71-572E-1B57-D307-8B443EEBE847}"/>
                  </a:ext>
                </a:extLst>
              </p:cNvPr>
              <p:cNvSpPr/>
              <p:nvPr/>
            </p:nvSpPr>
            <p:spPr>
              <a:xfrm>
                <a:off x="6620212" y="3952563"/>
                <a:ext cx="22860" cy="19050"/>
              </a:xfrm>
              <a:custGeom>
                <a:avLst/>
                <a:gdLst/>
                <a:ahLst/>
                <a:cxnLst/>
                <a:rect l="l" t="t" r="r" b="b"/>
                <a:pathLst>
                  <a:path w="22859" h="19050">
                    <a:moveTo>
                      <a:pt x="0" y="0"/>
                    </a:moveTo>
                    <a:lnTo>
                      <a:pt x="4592" y="5880"/>
                    </a:lnTo>
                    <a:lnTo>
                      <a:pt x="9983" y="11022"/>
                    </a:lnTo>
                    <a:lnTo>
                      <a:pt x="16082" y="15332"/>
                    </a:lnTo>
                    <a:lnTo>
                      <a:pt x="22796" y="18719"/>
                    </a:lnTo>
                  </a:path>
                </a:pathLst>
              </a:custGeom>
              <a:ln w="4762">
                <a:solidFill>
                  <a:srgbClr val="666666"/>
                </a:solidFill>
                <a:prstDash val="dash"/>
              </a:ln>
            </p:spPr>
            <p:txBody>
              <a:bodyPr wrap="square" lIns="0" tIns="0" rIns="0" bIns="0" rtlCol="0"/>
              <a:lstStyle/>
              <a:p>
                <a:endParaRPr lang="en-GB" noProof="0" dirty="0"/>
              </a:p>
            </p:txBody>
          </p:sp>
          <p:sp>
            <p:nvSpPr>
              <p:cNvPr id="42" name="object 40">
                <a:extLst>
                  <a:ext uri="{FF2B5EF4-FFF2-40B4-BE49-F238E27FC236}">
                    <a16:creationId xmlns:a16="http://schemas.microsoft.com/office/drawing/2014/main" id="{AE56167D-5D4E-34A7-B54E-6286CDA4C3A5}"/>
                  </a:ext>
                </a:extLst>
              </p:cNvPr>
              <p:cNvSpPr/>
              <p:nvPr/>
            </p:nvSpPr>
            <p:spPr>
              <a:xfrm>
                <a:off x="6691526" y="3975139"/>
                <a:ext cx="417195" cy="0"/>
              </a:xfrm>
              <a:custGeom>
                <a:avLst/>
                <a:gdLst/>
                <a:ahLst/>
                <a:cxnLst/>
                <a:rect l="l" t="t" r="r" b="b"/>
                <a:pathLst>
                  <a:path w="417195">
                    <a:moveTo>
                      <a:pt x="0" y="0"/>
                    </a:moveTo>
                    <a:lnTo>
                      <a:pt x="416687" y="0"/>
                    </a:lnTo>
                  </a:path>
                </a:pathLst>
              </a:custGeom>
              <a:ln w="4762">
                <a:solidFill>
                  <a:srgbClr val="666666"/>
                </a:solidFill>
                <a:prstDash val="dash"/>
              </a:ln>
            </p:spPr>
            <p:txBody>
              <a:bodyPr wrap="square" lIns="0" tIns="0" rIns="0" bIns="0" rtlCol="0"/>
              <a:lstStyle/>
              <a:p>
                <a:endParaRPr lang="en-GB" noProof="0" dirty="0"/>
              </a:p>
            </p:txBody>
          </p:sp>
          <p:sp>
            <p:nvSpPr>
              <p:cNvPr id="43" name="object 41">
                <a:extLst>
                  <a:ext uri="{FF2B5EF4-FFF2-40B4-BE49-F238E27FC236}">
                    <a16:creationId xmlns:a16="http://schemas.microsoft.com/office/drawing/2014/main" id="{B5B242B8-8BEB-B589-B8AA-8BA57E45AAB5}"/>
                  </a:ext>
                </a:extLst>
              </p:cNvPr>
              <p:cNvSpPr/>
              <p:nvPr/>
            </p:nvSpPr>
            <p:spPr>
              <a:xfrm>
                <a:off x="7155818" y="3943785"/>
                <a:ext cx="19050" cy="22860"/>
              </a:xfrm>
              <a:custGeom>
                <a:avLst/>
                <a:gdLst/>
                <a:ahLst/>
                <a:cxnLst/>
                <a:rect l="l" t="t" r="r" b="b"/>
                <a:pathLst>
                  <a:path w="19050" h="22860">
                    <a:moveTo>
                      <a:pt x="0" y="22796"/>
                    </a:moveTo>
                    <a:lnTo>
                      <a:pt x="5880" y="18204"/>
                    </a:lnTo>
                    <a:lnTo>
                      <a:pt x="11022" y="12812"/>
                    </a:lnTo>
                    <a:lnTo>
                      <a:pt x="15332" y="6714"/>
                    </a:lnTo>
                    <a:lnTo>
                      <a:pt x="18719" y="0"/>
                    </a:lnTo>
                  </a:path>
                </a:pathLst>
              </a:custGeom>
              <a:ln w="4762">
                <a:solidFill>
                  <a:srgbClr val="666666"/>
                </a:solidFill>
                <a:prstDash val="dash"/>
              </a:ln>
            </p:spPr>
            <p:txBody>
              <a:bodyPr wrap="square" lIns="0" tIns="0" rIns="0" bIns="0" rtlCol="0"/>
              <a:lstStyle/>
              <a:p>
                <a:endParaRPr lang="en-GB" noProof="0" dirty="0"/>
              </a:p>
            </p:txBody>
          </p:sp>
          <p:sp>
            <p:nvSpPr>
              <p:cNvPr id="44" name="object 42">
                <a:extLst>
                  <a:ext uri="{FF2B5EF4-FFF2-40B4-BE49-F238E27FC236}">
                    <a16:creationId xmlns:a16="http://schemas.microsoft.com/office/drawing/2014/main" id="{97FAFE9D-70AC-4BD9-6446-4D4E85430DE6}"/>
                  </a:ext>
                </a:extLst>
              </p:cNvPr>
              <p:cNvSpPr/>
              <p:nvPr/>
            </p:nvSpPr>
            <p:spPr>
              <a:xfrm>
                <a:off x="7178392" y="3864904"/>
                <a:ext cx="0" cy="29845"/>
              </a:xfrm>
              <a:custGeom>
                <a:avLst/>
                <a:gdLst/>
                <a:ahLst/>
                <a:cxnLst/>
                <a:rect l="l" t="t" r="r" b="b"/>
                <a:pathLst>
                  <a:path h="29845">
                    <a:moveTo>
                      <a:pt x="0" y="29718"/>
                    </a:moveTo>
                    <a:lnTo>
                      <a:pt x="0" y="0"/>
                    </a:lnTo>
                  </a:path>
                </a:pathLst>
              </a:custGeom>
              <a:ln w="4762">
                <a:solidFill>
                  <a:srgbClr val="666666"/>
                </a:solidFill>
                <a:prstDash val="dash"/>
              </a:ln>
            </p:spPr>
            <p:txBody>
              <a:bodyPr wrap="square" lIns="0" tIns="0" rIns="0" bIns="0" rtlCol="0"/>
              <a:lstStyle/>
              <a:p>
                <a:endParaRPr lang="en-GB" noProof="0" dirty="0"/>
              </a:p>
            </p:txBody>
          </p:sp>
          <p:sp>
            <p:nvSpPr>
              <p:cNvPr id="45" name="object 43">
                <a:extLst>
                  <a:ext uri="{FF2B5EF4-FFF2-40B4-BE49-F238E27FC236}">
                    <a16:creationId xmlns:a16="http://schemas.microsoft.com/office/drawing/2014/main" id="{774CE43E-92CD-FDD4-F09C-9BD36DB12031}"/>
                  </a:ext>
                </a:extLst>
              </p:cNvPr>
              <p:cNvSpPr/>
              <p:nvPr/>
            </p:nvSpPr>
            <p:spPr>
              <a:xfrm>
                <a:off x="6611655" y="3845095"/>
                <a:ext cx="567055" cy="130175"/>
              </a:xfrm>
              <a:custGeom>
                <a:avLst/>
                <a:gdLst/>
                <a:ahLst/>
                <a:cxnLst/>
                <a:rect l="l" t="t" r="r" b="b"/>
                <a:pathLst>
                  <a:path w="567054" h="130175">
                    <a:moveTo>
                      <a:pt x="0" y="0"/>
                    </a:moveTo>
                    <a:lnTo>
                      <a:pt x="0" y="9906"/>
                    </a:lnTo>
                  </a:path>
                  <a:path w="567054" h="130175">
                    <a:moveTo>
                      <a:pt x="0" y="69342"/>
                    </a:moveTo>
                    <a:lnTo>
                      <a:pt x="0" y="79248"/>
                    </a:lnTo>
                    <a:lnTo>
                      <a:pt x="0" y="82638"/>
                    </a:lnTo>
                    <a:lnTo>
                      <a:pt x="330" y="85953"/>
                    </a:lnTo>
                    <a:lnTo>
                      <a:pt x="965" y="89154"/>
                    </a:lnTo>
                  </a:path>
                  <a:path w="567054" h="130175">
                    <a:moveTo>
                      <a:pt x="40881" y="129082"/>
                    </a:moveTo>
                    <a:lnTo>
                      <a:pt x="44094" y="129717"/>
                    </a:lnTo>
                    <a:lnTo>
                      <a:pt x="47409" y="130048"/>
                    </a:lnTo>
                    <a:lnTo>
                      <a:pt x="50800" y="130048"/>
                    </a:lnTo>
                    <a:lnTo>
                      <a:pt x="60490" y="130048"/>
                    </a:lnTo>
                  </a:path>
                  <a:path w="567054" h="130175">
                    <a:moveTo>
                      <a:pt x="506247" y="130048"/>
                    </a:moveTo>
                    <a:lnTo>
                      <a:pt x="515937" y="130048"/>
                    </a:lnTo>
                    <a:lnTo>
                      <a:pt x="519328" y="130048"/>
                    </a:lnTo>
                    <a:lnTo>
                      <a:pt x="522643" y="129717"/>
                    </a:lnTo>
                    <a:lnTo>
                      <a:pt x="525856" y="129082"/>
                    </a:lnTo>
                  </a:path>
                  <a:path w="567054" h="130175">
                    <a:moveTo>
                      <a:pt x="565772" y="89154"/>
                    </a:moveTo>
                    <a:lnTo>
                      <a:pt x="566407" y="85953"/>
                    </a:lnTo>
                    <a:lnTo>
                      <a:pt x="566737" y="82638"/>
                    </a:lnTo>
                    <a:lnTo>
                      <a:pt x="566737" y="79248"/>
                    </a:lnTo>
                    <a:lnTo>
                      <a:pt x="566737" y="69342"/>
                    </a:lnTo>
                  </a:path>
                  <a:path w="567054" h="130175">
                    <a:moveTo>
                      <a:pt x="566737" y="9906"/>
                    </a:moveTo>
                    <a:lnTo>
                      <a:pt x="566737" y="0"/>
                    </a:lnTo>
                  </a:path>
                </a:pathLst>
              </a:custGeom>
              <a:ln w="4762">
                <a:solidFill>
                  <a:srgbClr val="666666"/>
                </a:solidFill>
              </a:ln>
            </p:spPr>
            <p:txBody>
              <a:bodyPr wrap="square" lIns="0" tIns="0" rIns="0" bIns="0" rtlCol="0"/>
              <a:lstStyle/>
              <a:p>
                <a:endParaRPr lang="en-GB" noProof="0" dirty="0"/>
              </a:p>
            </p:txBody>
          </p:sp>
          <p:sp>
            <p:nvSpPr>
              <p:cNvPr id="46" name="object 44">
                <a:extLst>
                  <a:ext uri="{FF2B5EF4-FFF2-40B4-BE49-F238E27FC236}">
                    <a16:creationId xmlns:a16="http://schemas.microsoft.com/office/drawing/2014/main" id="{A0CAB434-22A7-787B-20CC-09C238BB3F33}"/>
                  </a:ext>
                </a:extLst>
              </p:cNvPr>
              <p:cNvSpPr/>
              <p:nvPr/>
            </p:nvSpPr>
            <p:spPr>
              <a:xfrm>
                <a:off x="6895024" y="3975966"/>
                <a:ext cx="0" cy="66040"/>
              </a:xfrm>
              <a:custGeom>
                <a:avLst/>
                <a:gdLst/>
                <a:ahLst/>
                <a:cxnLst/>
                <a:rect l="l" t="t" r="r" b="b"/>
                <a:pathLst>
                  <a:path h="66039">
                    <a:moveTo>
                      <a:pt x="0" y="0"/>
                    </a:moveTo>
                    <a:lnTo>
                      <a:pt x="0" y="65544"/>
                    </a:lnTo>
                  </a:path>
                </a:pathLst>
              </a:custGeom>
              <a:ln w="4762">
                <a:solidFill>
                  <a:srgbClr val="666666"/>
                </a:solidFill>
                <a:prstDash val="dash"/>
              </a:ln>
            </p:spPr>
            <p:txBody>
              <a:bodyPr wrap="square" lIns="0" tIns="0" rIns="0" bIns="0" rtlCol="0"/>
              <a:lstStyle/>
              <a:p>
                <a:endParaRPr lang="en-GB" noProof="0" dirty="0"/>
              </a:p>
            </p:txBody>
          </p:sp>
        </p:grpSp>
        <p:sp>
          <p:nvSpPr>
            <p:cNvPr id="48" name="object 46">
              <a:extLst>
                <a:ext uri="{FF2B5EF4-FFF2-40B4-BE49-F238E27FC236}">
                  <a16:creationId xmlns:a16="http://schemas.microsoft.com/office/drawing/2014/main" id="{33C5024D-D739-8E73-3630-AB6664041D33}"/>
                </a:ext>
              </a:extLst>
            </p:cNvPr>
            <p:cNvSpPr/>
            <p:nvPr/>
          </p:nvSpPr>
          <p:spPr>
            <a:xfrm>
              <a:off x="836912" y="3789641"/>
              <a:ext cx="6563995" cy="0"/>
            </a:xfrm>
            <a:custGeom>
              <a:avLst/>
              <a:gdLst/>
              <a:ahLst/>
              <a:cxnLst/>
              <a:rect l="l" t="t" r="r" b="b"/>
              <a:pathLst>
                <a:path w="6563995">
                  <a:moveTo>
                    <a:pt x="0" y="0"/>
                  </a:moveTo>
                  <a:lnTo>
                    <a:pt x="250423" y="0"/>
                  </a:lnTo>
                </a:path>
                <a:path w="6563995">
                  <a:moveTo>
                    <a:pt x="469485" y="0"/>
                  </a:moveTo>
                  <a:lnTo>
                    <a:pt x="505579" y="0"/>
                  </a:lnTo>
                </a:path>
                <a:path w="6563995">
                  <a:moveTo>
                    <a:pt x="724641" y="0"/>
                  </a:moveTo>
                  <a:lnTo>
                    <a:pt x="760747" y="0"/>
                  </a:lnTo>
                </a:path>
                <a:path w="6563995">
                  <a:moveTo>
                    <a:pt x="979810" y="0"/>
                  </a:moveTo>
                  <a:lnTo>
                    <a:pt x="1579262" y="0"/>
                  </a:lnTo>
                </a:path>
                <a:path w="6563995">
                  <a:moveTo>
                    <a:pt x="1798325" y="0"/>
                  </a:moveTo>
                  <a:lnTo>
                    <a:pt x="1834431" y="0"/>
                  </a:lnTo>
                </a:path>
                <a:path w="6563995">
                  <a:moveTo>
                    <a:pt x="2053493" y="0"/>
                  </a:moveTo>
                  <a:lnTo>
                    <a:pt x="2089586" y="0"/>
                  </a:lnTo>
                </a:path>
                <a:path w="6563995">
                  <a:moveTo>
                    <a:pt x="2308649" y="0"/>
                  </a:moveTo>
                  <a:lnTo>
                    <a:pt x="2911162" y="0"/>
                  </a:lnTo>
                </a:path>
                <a:path w="6563995">
                  <a:moveTo>
                    <a:pt x="3130224" y="0"/>
                  </a:moveTo>
                  <a:lnTo>
                    <a:pt x="3166330" y="0"/>
                  </a:lnTo>
                </a:path>
                <a:path w="6563995">
                  <a:moveTo>
                    <a:pt x="3385393" y="0"/>
                  </a:moveTo>
                  <a:lnTo>
                    <a:pt x="3421486" y="0"/>
                  </a:lnTo>
                </a:path>
                <a:path w="6563995">
                  <a:moveTo>
                    <a:pt x="3640548" y="0"/>
                  </a:moveTo>
                  <a:lnTo>
                    <a:pt x="4224367" y="0"/>
                  </a:lnTo>
                </a:path>
                <a:path w="6563995">
                  <a:moveTo>
                    <a:pt x="4443430" y="0"/>
                  </a:moveTo>
                  <a:lnTo>
                    <a:pt x="4479536" y="0"/>
                  </a:lnTo>
                </a:path>
                <a:path w="6563995">
                  <a:moveTo>
                    <a:pt x="4698598" y="0"/>
                  </a:moveTo>
                  <a:lnTo>
                    <a:pt x="4734704" y="0"/>
                  </a:lnTo>
                </a:path>
                <a:path w="6563995">
                  <a:moveTo>
                    <a:pt x="4953767" y="0"/>
                  </a:moveTo>
                  <a:lnTo>
                    <a:pt x="5820999" y="0"/>
                  </a:lnTo>
                </a:path>
                <a:path w="6563995">
                  <a:moveTo>
                    <a:pt x="6040061" y="0"/>
                  </a:moveTo>
                  <a:lnTo>
                    <a:pt x="6076167" y="0"/>
                  </a:lnTo>
                </a:path>
                <a:path w="6563995">
                  <a:moveTo>
                    <a:pt x="6295229" y="0"/>
                  </a:moveTo>
                  <a:lnTo>
                    <a:pt x="6563448" y="0"/>
                  </a:lnTo>
                </a:path>
              </a:pathLst>
            </a:custGeom>
            <a:ln w="6667">
              <a:solidFill>
                <a:srgbClr val="666666"/>
              </a:solidFill>
              <a:prstDash val="dot"/>
            </a:ln>
          </p:spPr>
          <p:txBody>
            <a:bodyPr wrap="square" lIns="0" tIns="0" rIns="0" bIns="0" rtlCol="0"/>
            <a:lstStyle/>
            <a:p>
              <a:endParaRPr lang="en-GB" noProof="0" dirty="0"/>
            </a:p>
          </p:txBody>
        </p:sp>
        <p:sp>
          <p:nvSpPr>
            <p:cNvPr id="49" name="object 47">
              <a:extLst>
                <a:ext uri="{FF2B5EF4-FFF2-40B4-BE49-F238E27FC236}">
                  <a16:creationId xmlns:a16="http://schemas.microsoft.com/office/drawing/2014/main" id="{5E8AC75A-F42D-B233-E30B-476BB57A21B7}"/>
                </a:ext>
              </a:extLst>
            </p:cNvPr>
            <p:cNvSpPr/>
            <p:nvPr/>
          </p:nvSpPr>
          <p:spPr>
            <a:xfrm>
              <a:off x="823582" y="3786314"/>
              <a:ext cx="6600190" cy="6985"/>
            </a:xfrm>
            <a:custGeom>
              <a:avLst/>
              <a:gdLst/>
              <a:ahLst/>
              <a:cxnLst/>
              <a:rect l="l" t="t" r="r" b="b"/>
              <a:pathLst>
                <a:path w="6600190" h="6985">
                  <a:moveTo>
                    <a:pt x="6667" y="3327"/>
                  </a:moveTo>
                  <a:lnTo>
                    <a:pt x="5689" y="977"/>
                  </a:lnTo>
                  <a:lnTo>
                    <a:pt x="3327" y="0"/>
                  </a:lnTo>
                  <a:lnTo>
                    <a:pt x="977" y="977"/>
                  </a:lnTo>
                  <a:lnTo>
                    <a:pt x="0" y="3327"/>
                  </a:lnTo>
                  <a:lnTo>
                    <a:pt x="977" y="5689"/>
                  </a:lnTo>
                  <a:lnTo>
                    <a:pt x="3327" y="6667"/>
                  </a:lnTo>
                  <a:lnTo>
                    <a:pt x="5689" y="5689"/>
                  </a:lnTo>
                  <a:lnTo>
                    <a:pt x="6667" y="3327"/>
                  </a:lnTo>
                  <a:close/>
                </a:path>
                <a:path w="6600190" h="6985">
                  <a:moveTo>
                    <a:pt x="6600088" y="3327"/>
                  </a:moveTo>
                  <a:lnTo>
                    <a:pt x="6599110" y="977"/>
                  </a:lnTo>
                  <a:lnTo>
                    <a:pt x="6596748" y="0"/>
                  </a:lnTo>
                  <a:lnTo>
                    <a:pt x="6594399" y="977"/>
                  </a:lnTo>
                  <a:lnTo>
                    <a:pt x="6593421" y="3327"/>
                  </a:lnTo>
                  <a:lnTo>
                    <a:pt x="6594399" y="5689"/>
                  </a:lnTo>
                  <a:lnTo>
                    <a:pt x="6596748" y="6667"/>
                  </a:lnTo>
                  <a:lnTo>
                    <a:pt x="6599110" y="5689"/>
                  </a:lnTo>
                  <a:lnTo>
                    <a:pt x="6600088" y="3327"/>
                  </a:lnTo>
                  <a:close/>
                </a:path>
              </a:pathLst>
            </a:custGeom>
            <a:solidFill>
              <a:srgbClr val="666666"/>
            </a:solidFill>
          </p:spPr>
          <p:txBody>
            <a:bodyPr wrap="square" lIns="0" tIns="0" rIns="0" bIns="0" rtlCol="0"/>
            <a:lstStyle/>
            <a:p>
              <a:endParaRPr lang="en-GB" noProof="0" dirty="0"/>
            </a:p>
          </p:txBody>
        </p:sp>
        <p:sp>
          <p:nvSpPr>
            <p:cNvPr id="50" name="object 48">
              <a:extLst>
                <a:ext uri="{FF2B5EF4-FFF2-40B4-BE49-F238E27FC236}">
                  <a16:creationId xmlns:a16="http://schemas.microsoft.com/office/drawing/2014/main" id="{129890B8-0B1F-9374-0DA4-B24C0DACF86A}"/>
                </a:ext>
              </a:extLst>
            </p:cNvPr>
            <p:cNvSpPr/>
            <p:nvPr/>
          </p:nvSpPr>
          <p:spPr>
            <a:xfrm>
              <a:off x="836912" y="3573012"/>
              <a:ext cx="6563995" cy="0"/>
            </a:xfrm>
            <a:custGeom>
              <a:avLst/>
              <a:gdLst/>
              <a:ahLst/>
              <a:cxnLst/>
              <a:rect l="l" t="t" r="r" b="b"/>
              <a:pathLst>
                <a:path w="6563995">
                  <a:moveTo>
                    <a:pt x="979810" y="0"/>
                  </a:moveTo>
                  <a:lnTo>
                    <a:pt x="1579262" y="0"/>
                  </a:lnTo>
                </a:path>
                <a:path w="6563995">
                  <a:moveTo>
                    <a:pt x="3385393" y="0"/>
                  </a:moveTo>
                  <a:lnTo>
                    <a:pt x="3421486" y="0"/>
                  </a:lnTo>
                </a:path>
                <a:path w="6563995">
                  <a:moveTo>
                    <a:pt x="1798325" y="0"/>
                  </a:moveTo>
                  <a:lnTo>
                    <a:pt x="1834431" y="0"/>
                  </a:lnTo>
                </a:path>
                <a:path w="6563995">
                  <a:moveTo>
                    <a:pt x="3640548" y="0"/>
                  </a:moveTo>
                  <a:lnTo>
                    <a:pt x="4224367" y="0"/>
                  </a:lnTo>
                </a:path>
                <a:path w="6563995">
                  <a:moveTo>
                    <a:pt x="0" y="0"/>
                  </a:moveTo>
                  <a:lnTo>
                    <a:pt x="250423" y="0"/>
                  </a:lnTo>
                </a:path>
                <a:path w="6563995">
                  <a:moveTo>
                    <a:pt x="4443430" y="0"/>
                  </a:moveTo>
                  <a:lnTo>
                    <a:pt x="4479536" y="0"/>
                  </a:lnTo>
                </a:path>
                <a:path w="6563995">
                  <a:moveTo>
                    <a:pt x="2053493" y="0"/>
                  </a:moveTo>
                  <a:lnTo>
                    <a:pt x="2089586" y="0"/>
                  </a:lnTo>
                </a:path>
                <a:path w="6563995">
                  <a:moveTo>
                    <a:pt x="4698598" y="0"/>
                  </a:moveTo>
                  <a:lnTo>
                    <a:pt x="4734704" y="0"/>
                  </a:lnTo>
                </a:path>
                <a:path w="6563995">
                  <a:moveTo>
                    <a:pt x="724641" y="0"/>
                  </a:moveTo>
                  <a:lnTo>
                    <a:pt x="760747" y="0"/>
                  </a:lnTo>
                </a:path>
                <a:path w="6563995">
                  <a:moveTo>
                    <a:pt x="4953767" y="0"/>
                  </a:moveTo>
                  <a:lnTo>
                    <a:pt x="5820999" y="0"/>
                  </a:lnTo>
                </a:path>
                <a:path w="6563995">
                  <a:moveTo>
                    <a:pt x="2308649" y="0"/>
                  </a:moveTo>
                  <a:lnTo>
                    <a:pt x="2911162" y="0"/>
                  </a:lnTo>
                </a:path>
                <a:path w="6563995">
                  <a:moveTo>
                    <a:pt x="6040061" y="0"/>
                  </a:moveTo>
                  <a:lnTo>
                    <a:pt x="6076167" y="0"/>
                  </a:lnTo>
                </a:path>
                <a:path w="6563995">
                  <a:moveTo>
                    <a:pt x="469485" y="0"/>
                  </a:moveTo>
                  <a:lnTo>
                    <a:pt x="505579" y="0"/>
                  </a:lnTo>
                </a:path>
                <a:path w="6563995">
                  <a:moveTo>
                    <a:pt x="3130224" y="0"/>
                  </a:moveTo>
                  <a:lnTo>
                    <a:pt x="3166330" y="0"/>
                  </a:lnTo>
                </a:path>
                <a:path w="6563995">
                  <a:moveTo>
                    <a:pt x="6295229" y="0"/>
                  </a:moveTo>
                  <a:lnTo>
                    <a:pt x="6563448" y="0"/>
                  </a:lnTo>
                </a:path>
              </a:pathLst>
            </a:custGeom>
            <a:ln w="6667">
              <a:solidFill>
                <a:srgbClr val="666666"/>
              </a:solidFill>
              <a:prstDash val="dot"/>
            </a:ln>
          </p:spPr>
          <p:txBody>
            <a:bodyPr wrap="square" lIns="0" tIns="0" rIns="0" bIns="0" rtlCol="0"/>
            <a:lstStyle/>
            <a:p>
              <a:endParaRPr lang="en-GB" noProof="0" dirty="0"/>
            </a:p>
          </p:txBody>
        </p:sp>
        <p:sp>
          <p:nvSpPr>
            <p:cNvPr id="51" name="object 49">
              <a:extLst>
                <a:ext uri="{FF2B5EF4-FFF2-40B4-BE49-F238E27FC236}">
                  <a16:creationId xmlns:a16="http://schemas.microsoft.com/office/drawing/2014/main" id="{48B8EDDE-21FF-0416-9869-5AAADF675A63}"/>
                </a:ext>
              </a:extLst>
            </p:cNvPr>
            <p:cNvSpPr/>
            <p:nvPr/>
          </p:nvSpPr>
          <p:spPr>
            <a:xfrm>
              <a:off x="823582" y="3569690"/>
              <a:ext cx="6600190" cy="6985"/>
            </a:xfrm>
            <a:custGeom>
              <a:avLst/>
              <a:gdLst/>
              <a:ahLst/>
              <a:cxnLst/>
              <a:rect l="l" t="t" r="r" b="b"/>
              <a:pathLst>
                <a:path w="6600190" h="6985">
                  <a:moveTo>
                    <a:pt x="6667" y="3327"/>
                  </a:moveTo>
                  <a:lnTo>
                    <a:pt x="5689" y="965"/>
                  </a:lnTo>
                  <a:lnTo>
                    <a:pt x="3327" y="0"/>
                  </a:lnTo>
                  <a:lnTo>
                    <a:pt x="977" y="965"/>
                  </a:lnTo>
                  <a:lnTo>
                    <a:pt x="0" y="3327"/>
                  </a:lnTo>
                  <a:lnTo>
                    <a:pt x="977" y="5689"/>
                  </a:lnTo>
                  <a:lnTo>
                    <a:pt x="3327" y="6667"/>
                  </a:lnTo>
                  <a:lnTo>
                    <a:pt x="5689" y="5689"/>
                  </a:lnTo>
                  <a:lnTo>
                    <a:pt x="6667" y="3327"/>
                  </a:lnTo>
                  <a:close/>
                </a:path>
                <a:path w="6600190" h="6985">
                  <a:moveTo>
                    <a:pt x="6600088" y="3327"/>
                  </a:moveTo>
                  <a:lnTo>
                    <a:pt x="6599110" y="965"/>
                  </a:lnTo>
                  <a:lnTo>
                    <a:pt x="6596748" y="0"/>
                  </a:lnTo>
                  <a:lnTo>
                    <a:pt x="6594399" y="965"/>
                  </a:lnTo>
                  <a:lnTo>
                    <a:pt x="6593421" y="3327"/>
                  </a:lnTo>
                  <a:lnTo>
                    <a:pt x="6594399" y="5689"/>
                  </a:lnTo>
                  <a:lnTo>
                    <a:pt x="6596748" y="6667"/>
                  </a:lnTo>
                  <a:lnTo>
                    <a:pt x="6599110" y="5689"/>
                  </a:lnTo>
                  <a:lnTo>
                    <a:pt x="6600088" y="3327"/>
                  </a:lnTo>
                  <a:close/>
                </a:path>
              </a:pathLst>
            </a:custGeom>
            <a:solidFill>
              <a:srgbClr val="666666"/>
            </a:solidFill>
          </p:spPr>
          <p:txBody>
            <a:bodyPr wrap="square" lIns="0" tIns="0" rIns="0" bIns="0" rtlCol="0"/>
            <a:lstStyle/>
            <a:p>
              <a:endParaRPr lang="en-GB" noProof="0" dirty="0"/>
            </a:p>
          </p:txBody>
        </p:sp>
        <p:sp>
          <p:nvSpPr>
            <p:cNvPr id="52" name="object 50">
              <a:extLst>
                <a:ext uri="{FF2B5EF4-FFF2-40B4-BE49-F238E27FC236}">
                  <a16:creationId xmlns:a16="http://schemas.microsoft.com/office/drawing/2014/main" id="{89E9E2A7-EB09-BECF-973E-48CCA417B39D}"/>
                </a:ext>
              </a:extLst>
            </p:cNvPr>
            <p:cNvSpPr/>
            <p:nvPr/>
          </p:nvSpPr>
          <p:spPr>
            <a:xfrm>
              <a:off x="836912" y="3338768"/>
              <a:ext cx="6563995" cy="0"/>
            </a:xfrm>
            <a:custGeom>
              <a:avLst/>
              <a:gdLst/>
              <a:ahLst/>
              <a:cxnLst/>
              <a:rect l="l" t="t" r="r" b="b"/>
              <a:pathLst>
                <a:path w="6563995">
                  <a:moveTo>
                    <a:pt x="2053493" y="0"/>
                  </a:moveTo>
                  <a:lnTo>
                    <a:pt x="2089586" y="0"/>
                  </a:lnTo>
                </a:path>
                <a:path w="6563995">
                  <a:moveTo>
                    <a:pt x="0" y="0"/>
                  </a:moveTo>
                  <a:lnTo>
                    <a:pt x="250423" y="0"/>
                  </a:lnTo>
                </a:path>
                <a:path w="6563995">
                  <a:moveTo>
                    <a:pt x="3385393" y="0"/>
                  </a:moveTo>
                  <a:lnTo>
                    <a:pt x="3421486" y="0"/>
                  </a:lnTo>
                </a:path>
                <a:path w="6563995">
                  <a:moveTo>
                    <a:pt x="469485" y="0"/>
                  </a:moveTo>
                  <a:lnTo>
                    <a:pt x="505579" y="0"/>
                  </a:lnTo>
                </a:path>
                <a:path w="6563995">
                  <a:moveTo>
                    <a:pt x="3130224" y="0"/>
                  </a:moveTo>
                  <a:lnTo>
                    <a:pt x="3166330" y="0"/>
                  </a:lnTo>
                </a:path>
                <a:path w="6563995">
                  <a:moveTo>
                    <a:pt x="3640548" y="0"/>
                  </a:moveTo>
                  <a:lnTo>
                    <a:pt x="4224367" y="0"/>
                  </a:lnTo>
                </a:path>
                <a:path w="6563995">
                  <a:moveTo>
                    <a:pt x="4953767" y="0"/>
                  </a:moveTo>
                  <a:lnTo>
                    <a:pt x="5820999" y="0"/>
                  </a:lnTo>
                </a:path>
                <a:path w="6563995">
                  <a:moveTo>
                    <a:pt x="2308649" y="0"/>
                  </a:moveTo>
                  <a:lnTo>
                    <a:pt x="2911162" y="0"/>
                  </a:lnTo>
                </a:path>
                <a:path w="6563995">
                  <a:moveTo>
                    <a:pt x="4698598" y="0"/>
                  </a:moveTo>
                  <a:lnTo>
                    <a:pt x="4734704" y="0"/>
                  </a:lnTo>
                </a:path>
                <a:path w="6563995">
                  <a:moveTo>
                    <a:pt x="6040061" y="0"/>
                  </a:moveTo>
                  <a:lnTo>
                    <a:pt x="6076167" y="0"/>
                  </a:lnTo>
                </a:path>
                <a:path w="6563995">
                  <a:moveTo>
                    <a:pt x="724641" y="0"/>
                  </a:moveTo>
                  <a:lnTo>
                    <a:pt x="760747" y="0"/>
                  </a:lnTo>
                </a:path>
                <a:path w="6563995">
                  <a:moveTo>
                    <a:pt x="4443430" y="0"/>
                  </a:moveTo>
                  <a:lnTo>
                    <a:pt x="4479536" y="0"/>
                  </a:lnTo>
                </a:path>
                <a:path w="6563995">
                  <a:moveTo>
                    <a:pt x="979810" y="0"/>
                  </a:moveTo>
                  <a:lnTo>
                    <a:pt x="1579262" y="0"/>
                  </a:lnTo>
                </a:path>
                <a:path w="6563995">
                  <a:moveTo>
                    <a:pt x="1798325" y="0"/>
                  </a:moveTo>
                  <a:lnTo>
                    <a:pt x="1834431" y="0"/>
                  </a:lnTo>
                </a:path>
                <a:path w="6563995">
                  <a:moveTo>
                    <a:pt x="6295229" y="0"/>
                  </a:moveTo>
                  <a:lnTo>
                    <a:pt x="6563448" y="0"/>
                  </a:lnTo>
                </a:path>
              </a:pathLst>
            </a:custGeom>
            <a:ln w="6667">
              <a:solidFill>
                <a:srgbClr val="666666"/>
              </a:solidFill>
              <a:prstDash val="dot"/>
            </a:ln>
          </p:spPr>
          <p:txBody>
            <a:bodyPr wrap="square" lIns="0" tIns="0" rIns="0" bIns="0" rtlCol="0"/>
            <a:lstStyle/>
            <a:p>
              <a:endParaRPr lang="en-GB" noProof="0" dirty="0"/>
            </a:p>
          </p:txBody>
        </p:sp>
        <p:sp>
          <p:nvSpPr>
            <p:cNvPr id="53" name="object 51">
              <a:extLst>
                <a:ext uri="{FF2B5EF4-FFF2-40B4-BE49-F238E27FC236}">
                  <a16:creationId xmlns:a16="http://schemas.microsoft.com/office/drawing/2014/main" id="{EECB08FF-2EB3-5788-974C-3CE3D8E0B522}"/>
                </a:ext>
              </a:extLst>
            </p:cNvPr>
            <p:cNvSpPr/>
            <p:nvPr/>
          </p:nvSpPr>
          <p:spPr>
            <a:xfrm>
              <a:off x="823582" y="3335439"/>
              <a:ext cx="6600190" cy="6985"/>
            </a:xfrm>
            <a:custGeom>
              <a:avLst/>
              <a:gdLst/>
              <a:ahLst/>
              <a:cxnLst/>
              <a:rect l="l" t="t" r="r" b="b"/>
              <a:pathLst>
                <a:path w="6600190" h="6985">
                  <a:moveTo>
                    <a:pt x="6667" y="3340"/>
                  </a:moveTo>
                  <a:lnTo>
                    <a:pt x="5689" y="977"/>
                  </a:lnTo>
                  <a:lnTo>
                    <a:pt x="3327" y="0"/>
                  </a:lnTo>
                  <a:lnTo>
                    <a:pt x="977" y="977"/>
                  </a:lnTo>
                  <a:lnTo>
                    <a:pt x="0" y="3340"/>
                  </a:lnTo>
                  <a:lnTo>
                    <a:pt x="977" y="5689"/>
                  </a:lnTo>
                  <a:lnTo>
                    <a:pt x="3327" y="6667"/>
                  </a:lnTo>
                  <a:lnTo>
                    <a:pt x="5689" y="5689"/>
                  </a:lnTo>
                  <a:lnTo>
                    <a:pt x="6667" y="3340"/>
                  </a:lnTo>
                  <a:close/>
                </a:path>
                <a:path w="6600190" h="6985">
                  <a:moveTo>
                    <a:pt x="6600088" y="3340"/>
                  </a:moveTo>
                  <a:lnTo>
                    <a:pt x="6599110" y="977"/>
                  </a:lnTo>
                  <a:lnTo>
                    <a:pt x="6596748" y="0"/>
                  </a:lnTo>
                  <a:lnTo>
                    <a:pt x="6594399" y="977"/>
                  </a:lnTo>
                  <a:lnTo>
                    <a:pt x="6593421" y="3340"/>
                  </a:lnTo>
                  <a:lnTo>
                    <a:pt x="6594399" y="5689"/>
                  </a:lnTo>
                  <a:lnTo>
                    <a:pt x="6596748" y="6667"/>
                  </a:lnTo>
                  <a:lnTo>
                    <a:pt x="6599110" y="5689"/>
                  </a:lnTo>
                  <a:lnTo>
                    <a:pt x="6600088" y="3340"/>
                  </a:lnTo>
                  <a:close/>
                </a:path>
              </a:pathLst>
            </a:custGeom>
            <a:solidFill>
              <a:srgbClr val="666666"/>
            </a:solidFill>
          </p:spPr>
          <p:txBody>
            <a:bodyPr wrap="square" lIns="0" tIns="0" rIns="0" bIns="0" rtlCol="0"/>
            <a:lstStyle/>
            <a:p>
              <a:endParaRPr lang="en-GB" noProof="0" dirty="0"/>
            </a:p>
          </p:txBody>
        </p:sp>
        <p:sp>
          <p:nvSpPr>
            <p:cNvPr id="54" name="object 52">
              <a:extLst>
                <a:ext uri="{FF2B5EF4-FFF2-40B4-BE49-F238E27FC236}">
                  <a16:creationId xmlns:a16="http://schemas.microsoft.com/office/drawing/2014/main" id="{05001266-DAD4-3FBD-6D41-4550C62EFC7B}"/>
                </a:ext>
              </a:extLst>
            </p:cNvPr>
            <p:cNvSpPr/>
            <p:nvPr/>
          </p:nvSpPr>
          <p:spPr>
            <a:xfrm>
              <a:off x="836912" y="3127950"/>
              <a:ext cx="6563995" cy="0"/>
            </a:xfrm>
            <a:custGeom>
              <a:avLst/>
              <a:gdLst/>
              <a:ahLst/>
              <a:cxnLst/>
              <a:rect l="l" t="t" r="r" b="b"/>
              <a:pathLst>
                <a:path w="6563995">
                  <a:moveTo>
                    <a:pt x="724641" y="0"/>
                  </a:moveTo>
                  <a:lnTo>
                    <a:pt x="760747" y="0"/>
                  </a:lnTo>
                </a:path>
                <a:path w="6563995">
                  <a:moveTo>
                    <a:pt x="3385393" y="0"/>
                  </a:moveTo>
                  <a:lnTo>
                    <a:pt x="3421486" y="0"/>
                  </a:lnTo>
                </a:path>
                <a:path w="6563995">
                  <a:moveTo>
                    <a:pt x="3640548" y="0"/>
                  </a:moveTo>
                  <a:lnTo>
                    <a:pt x="4224367" y="0"/>
                  </a:lnTo>
                </a:path>
                <a:path w="6563995">
                  <a:moveTo>
                    <a:pt x="4953767" y="0"/>
                  </a:moveTo>
                  <a:lnTo>
                    <a:pt x="5820999" y="0"/>
                  </a:lnTo>
                </a:path>
                <a:path w="6563995">
                  <a:moveTo>
                    <a:pt x="3130224" y="0"/>
                  </a:moveTo>
                  <a:lnTo>
                    <a:pt x="3166330" y="0"/>
                  </a:lnTo>
                </a:path>
                <a:path w="6563995">
                  <a:moveTo>
                    <a:pt x="1798325" y="0"/>
                  </a:moveTo>
                  <a:lnTo>
                    <a:pt x="1834431" y="0"/>
                  </a:lnTo>
                </a:path>
                <a:path w="6563995">
                  <a:moveTo>
                    <a:pt x="2053493" y="0"/>
                  </a:moveTo>
                  <a:lnTo>
                    <a:pt x="2089586" y="0"/>
                  </a:lnTo>
                </a:path>
                <a:path w="6563995">
                  <a:moveTo>
                    <a:pt x="6040061" y="0"/>
                  </a:moveTo>
                  <a:lnTo>
                    <a:pt x="6076167" y="0"/>
                  </a:lnTo>
                </a:path>
                <a:path w="6563995">
                  <a:moveTo>
                    <a:pt x="2308649" y="0"/>
                  </a:moveTo>
                  <a:lnTo>
                    <a:pt x="2911162" y="0"/>
                  </a:lnTo>
                </a:path>
                <a:path w="6563995">
                  <a:moveTo>
                    <a:pt x="4443430" y="0"/>
                  </a:moveTo>
                  <a:lnTo>
                    <a:pt x="4479536" y="0"/>
                  </a:lnTo>
                </a:path>
                <a:path w="6563995">
                  <a:moveTo>
                    <a:pt x="0" y="0"/>
                  </a:moveTo>
                  <a:lnTo>
                    <a:pt x="250423" y="0"/>
                  </a:lnTo>
                </a:path>
                <a:path w="6563995">
                  <a:moveTo>
                    <a:pt x="469485" y="0"/>
                  </a:moveTo>
                  <a:lnTo>
                    <a:pt x="505579" y="0"/>
                  </a:lnTo>
                </a:path>
                <a:path w="6563995">
                  <a:moveTo>
                    <a:pt x="979810" y="0"/>
                  </a:moveTo>
                  <a:lnTo>
                    <a:pt x="1579262" y="0"/>
                  </a:lnTo>
                </a:path>
                <a:path w="6563995">
                  <a:moveTo>
                    <a:pt x="4698598" y="0"/>
                  </a:moveTo>
                  <a:lnTo>
                    <a:pt x="4734704" y="0"/>
                  </a:lnTo>
                </a:path>
                <a:path w="6563995">
                  <a:moveTo>
                    <a:pt x="6295229" y="0"/>
                  </a:moveTo>
                  <a:lnTo>
                    <a:pt x="6563448" y="0"/>
                  </a:lnTo>
                </a:path>
              </a:pathLst>
            </a:custGeom>
            <a:ln w="6667">
              <a:solidFill>
                <a:srgbClr val="666666"/>
              </a:solidFill>
              <a:prstDash val="dot"/>
            </a:ln>
          </p:spPr>
          <p:txBody>
            <a:bodyPr wrap="square" lIns="0" tIns="0" rIns="0" bIns="0" rtlCol="0"/>
            <a:lstStyle/>
            <a:p>
              <a:endParaRPr lang="en-GB" noProof="0" dirty="0"/>
            </a:p>
          </p:txBody>
        </p:sp>
        <p:sp>
          <p:nvSpPr>
            <p:cNvPr id="55" name="object 53">
              <a:extLst>
                <a:ext uri="{FF2B5EF4-FFF2-40B4-BE49-F238E27FC236}">
                  <a16:creationId xmlns:a16="http://schemas.microsoft.com/office/drawing/2014/main" id="{57C79CB2-9E13-CA58-B702-8D2CB94D553D}"/>
                </a:ext>
              </a:extLst>
            </p:cNvPr>
            <p:cNvSpPr/>
            <p:nvPr/>
          </p:nvSpPr>
          <p:spPr>
            <a:xfrm>
              <a:off x="823582" y="3124618"/>
              <a:ext cx="6600190" cy="6985"/>
            </a:xfrm>
            <a:custGeom>
              <a:avLst/>
              <a:gdLst/>
              <a:ahLst/>
              <a:cxnLst/>
              <a:rect l="l" t="t" r="r" b="b"/>
              <a:pathLst>
                <a:path w="6600190" h="6985">
                  <a:moveTo>
                    <a:pt x="6667" y="3340"/>
                  </a:moveTo>
                  <a:lnTo>
                    <a:pt x="5689" y="977"/>
                  </a:lnTo>
                  <a:lnTo>
                    <a:pt x="3327" y="0"/>
                  </a:lnTo>
                  <a:lnTo>
                    <a:pt x="977" y="977"/>
                  </a:lnTo>
                  <a:lnTo>
                    <a:pt x="0" y="3340"/>
                  </a:lnTo>
                  <a:lnTo>
                    <a:pt x="977" y="5689"/>
                  </a:lnTo>
                  <a:lnTo>
                    <a:pt x="3327" y="6667"/>
                  </a:lnTo>
                  <a:lnTo>
                    <a:pt x="5689" y="5689"/>
                  </a:lnTo>
                  <a:lnTo>
                    <a:pt x="6667" y="3340"/>
                  </a:lnTo>
                  <a:close/>
                </a:path>
                <a:path w="6600190" h="6985">
                  <a:moveTo>
                    <a:pt x="6600088" y="3340"/>
                  </a:moveTo>
                  <a:lnTo>
                    <a:pt x="6599110" y="977"/>
                  </a:lnTo>
                  <a:lnTo>
                    <a:pt x="6596748" y="0"/>
                  </a:lnTo>
                  <a:lnTo>
                    <a:pt x="6594399" y="977"/>
                  </a:lnTo>
                  <a:lnTo>
                    <a:pt x="6593421" y="3340"/>
                  </a:lnTo>
                  <a:lnTo>
                    <a:pt x="6594399" y="5689"/>
                  </a:lnTo>
                  <a:lnTo>
                    <a:pt x="6596748" y="6667"/>
                  </a:lnTo>
                  <a:lnTo>
                    <a:pt x="6599110" y="5689"/>
                  </a:lnTo>
                  <a:lnTo>
                    <a:pt x="6600088" y="3340"/>
                  </a:lnTo>
                  <a:close/>
                </a:path>
              </a:pathLst>
            </a:custGeom>
            <a:solidFill>
              <a:srgbClr val="666666"/>
            </a:solidFill>
          </p:spPr>
          <p:txBody>
            <a:bodyPr wrap="square" lIns="0" tIns="0" rIns="0" bIns="0" rtlCol="0"/>
            <a:lstStyle/>
            <a:p>
              <a:endParaRPr lang="en-GB" noProof="0" dirty="0"/>
            </a:p>
          </p:txBody>
        </p:sp>
        <p:sp>
          <p:nvSpPr>
            <p:cNvPr id="56" name="object 54">
              <a:extLst>
                <a:ext uri="{FF2B5EF4-FFF2-40B4-BE49-F238E27FC236}">
                  <a16:creationId xmlns:a16="http://schemas.microsoft.com/office/drawing/2014/main" id="{D17EFF66-7B01-EB74-0805-0874D12B31F4}"/>
                </a:ext>
              </a:extLst>
            </p:cNvPr>
            <p:cNvSpPr/>
            <p:nvPr/>
          </p:nvSpPr>
          <p:spPr>
            <a:xfrm>
              <a:off x="836912" y="2904403"/>
              <a:ext cx="6563995" cy="0"/>
            </a:xfrm>
            <a:custGeom>
              <a:avLst/>
              <a:gdLst/>
              <a:ahLst/>
              <a:cxnLst/>
              <a:rect l="l" t="t" r="r" b="b"/>
              <a:pathLst>
                <a:path w="6563995">
                  <a:moveTo>
                    <a:pt x="4953767" y="0"/>
                  </a:moveTo>
                  <a:lnTo>
                    <a:pt x="5820999" y="0"/>
                  </a:lnTo>
                </a:path>
                <a:path w="6563995">
                  <a:moveTo>
                    <a:pt x="724641" y="0"/>
                  </a:moveTo>
                  <a:lnTo>
                    <a:pt x="760747" y="0"/>
                  </a:lnTo>
                </a:path>
                <a:path w="6563995">
                  <a:moveTo>
                    <a:pt x="4698598" y="0"/>
                  </a:moveTo>
                  <a:lnTo>
                    <a:pt x="4734704" y="0"/>
                  </a:lnTo>
                </a:path>
                <a:path w="6563995">
                  <a:moveTo>
                    <a:pt x="2308649" y="0"/>
                  </a:moveTo>
                  <a:lnTo>
                    <a:pt x="2911162" y="0"/>
                  </a:lnTo>
                </a:path>
                <a:path w="6563995">
                  <a:moveTo>
                    <a:pt x="3640548" y="0"/>
                  </a:moveTo>
                  <a:lnTo>
                    <a:pt x="4224367" y="0"/>
                  </a:lnTo>
                </a:path>
                <a:path w="6563995">
                  <a:moveTo>
                    <a:pt x="6040061" y="0"/>
                  </a:moveTo>
                  <a:lnTo>
                    <a:pt x="6076167" y="0"/>
                  </a:lnTo>
                </a:path>
                <a:path w="6563995">
                  <a:moveTo>
                    <a:pt x="1798325" y="0"/>
                  </a:moveTo>
                  <a:lnTo>
                    <a:pt x="1834431" y="0"/>
                  </a:lnTo>
                </a:path>
                <a:path w="6563995">
                  <a:moveTo>
                    <a:pt x="979810" y="0"/>
                  </a:moveTo>
                  <a:lnTo>
                    <a:pt x="1579262" y="0"/>
                  </a:lnTo>
                </a:path>
                <a:path w="6563995">
                  <a:moveTo>
                    <a:pt x="3130224" y="0"/>
                  </a:moveTo>
                  <a:lnTo>
                    <a:pt x="3166330" y="0"/>
                  </a:lnTo>
                </a:path>
                <a:path w="6563995">
                  <a:moveTo>
                    <a:pt x="2053493" y="0"/>
                  </a:moveTo>
                  <a:lnTo>
                    <a:pt x="2089586" y="0"/>
                  </a:lnTo>
                </a:path>
                <a:path w="6563995">
                  <a:moveTo>
                    <a:pt x="0" y="0"/>
                  </a:moveTo>
                  <a:lnTo>
                    <a:pt x="250423" y="0"/>
                  </a:lnTo>
                </a:path>
                <a:path w="6563995">
                  <a:moveTo>
                    <a:pt x="3385393" y="0"/>
                  </a:moveTo>
                  <a:lnTo>
                    <a:pt x="3421486" y="0"/>
                  </a:lnTo>
                </a:path>
                <a:path w="6563995">
                  <a:moveTo>
                    <a:pt x="4443430" y="0"/>
                  </a:moveTo>
                  <a:lnTo>
                    <a:pt x="4479536" y="0"/>
                  </a:lnTo>
                </a:path>
                <a:path w="6563995">
                  <a:moveTo>
                    <a:pt x="469485" y="0"/>
                  </a:moveTo>
                  <a:lnTo>
                    <a:pt x="505579" y="0"/>
                  </a:lnTo>
                </a:path>
                <a:path w="6563995">
                  <a:moveTo>
                    <a:pt x="6295229" y="0"/>
                  </a:moveTo>
                  <a:lnTo>
                    <a:pt x="6563448" y="0"/>
                  </a:lnTo>
                </a:path>
              </a:pathLst>
            </a:custGeom>
            <a:ln w="6667">
              <a:solidFill>
                <a:srgbClr val="666666"/>
              </a:solidFill>
              <a:prstDash val="dot"/>
            </a:ln>
          </p:spPr>
          <p:txBody>
            <a:bodyPr wrap="square" lIns="0" tIns="0" rIns="0" bIns="0" rtlCol="0"/>
            <a:lstStyle/>
            <a:p>
              <a:endParaRPr lang="en-GB" noProof="0" dirty="0"/>
            </a:p>
          </p:txBody>
        </p:sp>
        <p:sp>
          <p:nvSpPr>
            <p:cNvPr id="57" name="object 55">
              <a:extLst>
                <a:ext uri="{FF2B5EF4-FFF2-40B4-BE49-F238E27FC236}">
                  <a16:creationId xmlns:a16="http://schemas.microsoft.com/office/drawing/2014/main" id="{3287451D-FDBF-F0AB-C41A-B5201B64F3AB}"/>
                </a:ext>
              </a:extLst>
            </p:cNvPr>
            <p:cNvSpPr/>
            <p:nvPr/>
          </p:nvSpPr>
          <p:spPr>
            <a:xfrm>
              <a:off x="823582" y="2901073"/>
              <a:ext cx="6600190" cy="6985"/>
            </a:xfrm>
            <a:custGeom>
              <a:avLst/>
              <a:gdLst/>
              <a:ahLst/>
              <a:cxnLst/>
              <a:rect l="l" t="t" r="r" b="b"/>
              <a:pathLst>
                <a:path w="6600190" h="6985">
                  <a:moveTo>
                    <a:pt x="6667" y="3340"/>
                  </a:moveTo>
                  <a:lnTo>
                    <a:pt x="5689" y="977"/>
                  </a:lnTo>
                  <a:lnTo>
                    <a:pt x="3327" y="0"/>
                  </a:lnTo>
                  <a:lnTo>
                    <a:pt x="977" y="977"/>
                  </a:lnTo>
                  <a:lnTo>
                    <a:pt x="0" y="3340"/>
                  </a:lnTo>
                  <a:lnTo>
                    <a:pt x="977" y="5689"/>
                  </a:lnTo>
                  <a:lnTo>
                    <a:pt x="3327" y="6667"/>
                  </a:lnTo>
                  <a:lnTo>
                    <a:pt x="5689" y="5689"/>
                  </a:lnTo>
                  <a:lnTo>
                    <a:pt x="6667" y="3340"/>
                  </a:lnTo>
                  <a:close/>
                </a:path>
                <a:path w="6600190" h="6985">
                  <a:moveTo>
                    <a:pt x="6600088" y="3340"/>
                  </a:moveTo>
                  <a:lnTo>
                    <a:pt x="6599110" y="977"/>
                  </a:lnTo>
                  <a:lnTo>
                    <a:pt x="6596748" y="0"/>
                  </a:lnTo>
                  <a:lnTo>
                    <a:pt x="6594399" y="977"/>
                  </a:lnTo>
                  <a:lnTo>
                    <a:pt x="6593421" y="3340"/>
                  </a:lnTo>
                  <a:lnTo>
                    <a:pt x="6594399" y="5689"/>
                  </a:lnTo>
                  <a:lnTo>
                    <a:pt x="6596748" y="6667"/>
                  </a:lnTo>
                  <a:lnTo>
                    <a:pt x="6599110" y="5689"/>
                  </a:lnTo>
                  <a:lnTo>
                    <a:pt x="6600088" y="3340"/>
                  </a:lnTo>
                  <a:close/>
                </a:path>
              </a:pathLst>
            </a:custGeom>
            <a:solidFill>
              <a:srgbClr val="666666"/>
            </a:solidFill>
          </p:spPr>
          <p:txBody>
            <a:bodyPr wrap="square" lIns="0" tIns="0" rIns="0" bIns="0" rtlCol="0"/>
            <a:lstStyle/>
            <a:p>
              <a:endParaRPr lang="en-GB" noProof="0" dirty="0"/>
            </a:p>
          </p:txBody>
        </p:sp>
        <p:sp>
          <p:nvSpPr>
            <p:cNvPr id="58" name="object 56">
              <a:extLst>
                <a:ext uri="{FF2B5EF4-FFF2-40B4-BE49-F238E27FC236}">
                  <a16:creationId xmlns:a16="http://schemas.microsoft.com/office/drawing/2014/main" id="{85D42F37-54C1-29DC-1A37-048A9C02160D}"/>
                </a:ext>
              </a:extLst>
            </p:cNvPr>
            <p:cNvSpPr/>
            <p:nvPr/>
          </p:nvSpPr>
          <p:spPr>
            <a:xfrm>
              <a:off x="836912" y="2685820"/>
              <a:ext cx="6563995" cy="0"/>
            </a:xfrm>
            <a:custGeom>
              <a:avLst/>
              <a:gdLst/>
              <a:ahLst/>
              <a:cxnLst/>
              <a:rect l="l" t="t" r="r" b="b"/>
              <a:pathLst>
                <a:path w="6563995">
                  <a:moveTo>
                    <a:pt x="3130224" y="0"/>
                  </a:moveTo>
                  <a:lnTo>
                    <a:pt x="3166330" y="0"/>
                  </a:lnTo>
                </a:path>
                <a:path w="6563995">
                  <a:moveTo>
                    <a:pt x="2269749" y="0"/>
                  </a:moveTo>
                  <a:lnTo>
                    <a:pt x="2911162" y="0"/>
                  </a:lnTo>
                </a:path>
                <a:path w="6563995">
                  <a:moveTo>
                    <a:pt x="4953767" y="0"/>
                  </a:moveTo>
                  <a:lnTo>
                    <a:pt x="5820999" y="0"/>
                  </a:lnTo>
                </a:path>
                <a:path w="6563995">
                  <a:moveTo>
                    <a:pt x="4443430" y="0"/>
                  </a:moveTo>
                  <a:lnTo>
                    <a:pt x="4479536" y="0"/>
                  </a:lnTo>
                </a:path>
                <a:path w="6563995">
                  <a:moveTo>
                    <a:pt x="1798325" y="0"/>
                  </a:moveTo>
                  <a:lnTo>
                    <a:pt x="1873331" y="0"/>
                  </a:lnTo>
                </a:path>
                <a:path w="6563995">
                  <a:moveTo>
                    <a:pt x="979810" y="0"/>
                  </a:moveTo>
                  <a:lnTo>
                    <a:pt x="1579262" y="0"/>
                  </a:lnTo>
                </a:path>
                <a:path w="6563995">
                  <a:moveTo>
                    <a:pt x="3385393" y="0"/>
                  </a:moveTo>
                  <a:lnTo>
                    <a:pt x="3421486" y="0"/>
                  </a:lnTo>
                </a:path>
                <a:path w="6563995">
                  <a:moveTo>
                    <a:pt x="6040061" y="0"/>
                  </a:moveTo>
                  <a:lnTo>
                    <a:pt x="6076167" y="0"/>
                  </a:lnTo>
                </a:path>
                <a:path w="6563995">
                  <a:moveTo>
                    <a:pt x="0" y="0"/>
                  </a:moveTo>
                  <a:lnTo>
                    <a:pt x="250423" y="0"/>
                  </a:lnTo>
                </a:path>
                <a:path w="6563995">
                  <a:moveTo>
                    <a:pt x="469485" y="0"/>
                  </a:moveTo>
                  <a:lnTo>
                    <a:pt x="505579" y="0"/>
                  </a:lnTo>
                </a:path>
                <a:path w="6563995">
                  <a:moveTo>
                    <a:pt x="724641" y="0"/>
                  </a:moveTo>
                  <a:lnTo>
                    <a:pt x="760747" y="0"/>
                  </a:lnTo>
                </a:path>
                <a:path w="6563995">
                  <a:moveTo>
                    <a:pt x="3640548" y="0"/>
                  </a:moveTo>
                  <a:lnTo>
                    <a:pt x="4224367" y="0"/>
                  </a:lnTo>
                </a:path>
                <a:path w="6563995">
                  <a:moveTo>
                    <a:pt x="4698598" y="0"/>
                  </a:moveTo>
                  <a:lnTo>
                    <a:pt x="4734704" y="0"/>
                  </a:lnTo>
                </a:path>
                <a:path w="6563995">
                  <a:moveTo>
                    <a:pt x="6295229" y="0"/>
                  </a:moveTo>
                  <a:lnTo>
                    <a:pt x="6563448" y="0"/>
                  </a:lnTo>
                </a:path>
              </a:pathLst>
            </a:custGeom>
            <a:ln w="6667">
              <a:solidFill>
                <a:srgbClr val="666666"/>
              </a:solidFill>
              <a:prstDash val="dot"/>
            </a:ln>
          </p:spPr>
          <p:txBody>
            <a:bodyPr wrap="square" lIns="0" tIns="0" rIns="0" bIns="0" rtlCol="0"/>
            <a:lstStyle/>
            <a:p>
              <a:endParaRPr lang="en-GB" noProof="0" dirty="0"/>
            </a:p>
          </p:txBody>
        </p:sp>
        <p:sp>
          <p:nvSpPr>
            <p:cNvPr id="59" name="object 57">
              <a:extLst>
                <a:ext uri="{FF2B5EF4-FFF2-40B4-BE49-F238E27FC236}">
                  <a16:creationId xmlns:a16="http://schemas.microsoft.com/office/drawing/2014/main" id="{381222D1-4212-1DF8-1560-69E285C632A7}"/>
                </a:ext>
              </a:extLst>
            </p:cNvPr>
            <p:cNvSpPr/>
            <p:nvPr/>
          </p:nvSpPr>
          <p:spPr>
            <a:xfrm>
              <a:off x="823582" y="2682493"/>
              <a:ext cx="6600190" cy="6985"/>
            </a:xfrm>
            <a:custGeom>
              <a:avLst/>
              <a:gdLst/>
              <a:ahLst/>
              <a:cxnLst/>
              <a:rect l="l" t="t" r="r" b="b"/>
              <a:pathLst>
                <a:path w="6600190" h="6985">
                  <a:moveTo>
                    <a:pt x="6667" y="3327"/>
                  </a:moveTo>
                  <a:lnTo>
                    <a:pt x="5689" y="977"/>
                  </a:lnTo>
                  <a:lnTo>
                    <a:pt x="3327" y="0"/>
                  </a:lnTo>
                  <a:lnTo>
                    <a:pt x="977" y="977"/>
                  </a:lnTo>
                  <a:lnTo>
                    <a:pt x="0" y="3327"/>
                  </a:lnTo>
                  <a:lnTo>
                    <a:pt x="977" y="5689"/>
                  </a:lnTo>
                  <a:lnTo>
                    <a:pt x="3327" y="6667"/>
                  </a:lnTo>
                  <a:lnTo>
                    <a:pt x="5689" y="5689"/>
                  </a:lnTo>
                  <a:lnTo>
                    <a:pt x="6667" y="3327"/>
                  </a:lnTo>
                  <a:close/>
                </a:path>
                <a:path w="6600190" h="6985">
                  <a:moveTo>
                    <a:pt x="6600088" y="3327"/>
                  </a:moveTo>
                  <a:lnTo>
                    <a:pt x="6599110" y="977"/>
                  </a:lnTo>
                  <a:lnTo>
                    <a:pt x="6596748" y="0"/>
                  </a:lnTo>
                  <a:lnTo>
                    <a:pt x="6594399" y="977"/>
                  </a:lnTo>
                  <a:lnTo>
                    <a:pt x="6593421" y="3327"/>
                  </a:lnTo>
                  <a:lnTo>
                    <a:pt x="6594399" y="5689"/>
                  </a:lnTo>
                  <a:lnTo>
                    <a:pt x="6596748" y="6667"/>
                  </a:lnTo>
                  <a:lnTo>
                    <a:pt x="6599110" y="5689"/>
                  </a:lnTo>
                  <a:lnTo>
                    <a:pt x="6600088" y="3327"/>
                  </a:lnTo>
                  <a:close/>
                </a:path>
              </a:pathLst>
            </a:custGeom>
            <a:solidFill>
              <a:srgbClr val="666666"/>
            </a:solidFill>
          </p:spPr>
          <p:txBody>
            <a:bodyPr wrap="square" lIns="0" tIns="0" rIns="0" bIns="0" rtlCol="0"/>
            <a:lstStyle/>
            <a:p>
              <a:endParaRPr lang="en-GB" noProof="0" dirty="0"/>
            </a:p>
          </p:txBody>
        </p:sp>
        <p:sp>
          <p:nvSpPr>
            <p:cNvPr id="61" name="object 59">
              <a:extLst>
                <a:ext uri="{FF2B5EF4-FFF2-40B4-BE49-F238E27FC236}">
                  <a16:creationId xmlns:a16="http://schemas.microsoft.com/office/drawing/2014/main" id="{2DDF6581-E6B1-08D1-81BE-7C05BCC3E471}"/>
                </a:ext>
              </a:extLst>
            </p:cNvPr>
            <p:cNvSpPr/>
            <p:nvPr/>
          </p:nvSpPr>
          <p:spPr>
            <a:xfrm>
              <a:off x="823586" y="2463904"/>
              <a:ext cx="6985" cy="6985"/>
            </a:xfrm>
            <a:custGeom>
              <a:avLst/>
              <a:gdLst/>
              <a:ahLst/>
              <a:cxnLst/>
              <a:rect l="l" t="t" r="r" b="b"/>
              <a:pathLst>
                <a:path w="6984" h="6985">
                  <a:moveTo>
                    <a:pt x="0" y="3333"/>
                  </a:moveTo>
                  <a:lnTo>
                    <a:pt x="976" y="976"/>
                  </a:lnTo>
                  <a:lnTo>
                    <a:pt x="3333" y="0"/>
                  </a:lnTo>
                  <a:lnTo>
                    <a:pt x="5691" y="976"/>
                  </a:lnTo>
                  <a:lnTo>
                    <a:pt x="6667" y="3333"/>
                  </a:lnTo>
                  <a:lnTo>
                    <a:pt x="5691" y="5691"/>
                  </a:lnTo>
                  <a:lnTo>
                    <a:pt x="3333" y="6667"/>
                  </a:lnTo>
                  <a:lnTo>
                    <a:pt x="976" y="5691"/>
                  </a:lnTo>
                  <a:lnTo>
                    <a:pt x="0" y="3333"/>
                  </a:lnTo>
                  <a:close/>
                </a:path>
              </a:pathLst>
            </a:custGeom>
            <a:solidFill>
              <a:srgbClr val="666666"/>
            </a:solidFill>
          </p:spPr>
          <p:txBody>
            <a:bodyPr wrap="square" lIns="0" tIns="0" rIns="0" bIns="0" rtlCol="0"/>
            <a:lstStyle/>
            <a:p>
              <a:endParaRPr lang="en-GB" noProof="0" dirty="0"/>
            </a:p>
          </p:txBody>
        </p:sp>
        <p:sp>
          <p:nvSpPr>
            <p:cNvPr id="63" name="object 61">
              <a:extLst>
                <a:ext uri="{FF2B5EF4-FFF2-40B4-BE49-F238E27FC236}">
                  <a16:creationId xmlns:a16="http://schemas.microsoft.com/office/drawing/2014/main" id="{A8FA9CA1-2AD9-84AF-CDA3-430505D94879}"/>
                </a:ext>
              </a:extLst>
            </p:cNvPr>
            <p:cNvSpPr/>
            <p:nvPr/>
          </p:nvSpPr>
          <p:spPr>
            <a:xfrm>
              <a:off x="823582" y="2236634"/>
              <a:ext cx="6600190" cy="6985"/>
            </a:xfrm>
            <a:custGeom>
              <a:avLst/>
              <a:gdLst/>
              <a:ahLst/>
              <a:cxnLst/>
              <a:rect l="l" t="t" r="r" b="b"/>
              <a:pathLst>
                <a:path w="6600190" h="6985">
                  <a:moveTo>
                    <a:pt x="6667" y="3340"/>
                  </a:moveTo>
                  <a:lnTo>
                    <a:pt x="5689" y="977"/>
                  </a:lnTo>
                  <a:lnTo>
                    <a:pt x="3327" y="0"/>
                  </a:lnTo>
                  <a:lnTo>
                    <a:pt x="977" y="977"/>
                  </a:lnTo>
                  <a:lnTo>
                    <a:pt x="0" y="3340"/>
                  </a:lnTo>
                  <a:lnTo>
                    <a:pt x="977" y="5702"/>
                  </a:lnTo>
                  <a:lnTo>
                    <a:pt x="3327" y="6667"/>
                  </a:lnTo>
                  <a:lnTo>
                    <a:pt x="5689" y="5702"/>
                  </a:lnTo>
                  <a:lnTo>
                    <a:pt x="6667" y="3340"/>
                  </a:lnTo>
                  <a:close/>
                </a:path>
                <a:path w="6600190" h="6985">
                  <a:moveTo>
                    <a:pt x="6600088" y="3340"/>
                  </a:moveTo>
                  <a:lnTo>
                    <a:pt x="6599110" y="977"/>
                  </a:lnTo>
                  <a:lnTo>
                    <a:pt x="6596748" y="0"/>
                  </a:lnTo>
                  <a:lnTo>
                    <a:pt x="6594399" y="977"/>
                  </a:lnTo>
                  <a:lnTo>
                    <a:pt x="6593421" y="3340"/>
                  </a:lnTo>
                  <a:lnTo>
                    <a:pt x="6594399" y="5702"/>
                  </a:lnTo>
                  <a:lnTo>
                    <a:pt x="6596748" y="6667"/>
                  </a:lnTo>
                  <a:lnTo>
                    <a:pt x="6599110" y="5702"/>
                  </a:lnTo>
                  <a:lnTo>
                    <a:pt x="6600088" y="3340"/>
                  </a:lnTo>
                  <a:close/>
                </a:path>
              </a:pathLst>
            </a:custGeom>
            <a:solidFill>
              <a:srgbClr val="666666"/>
            </a:solidFill>
          </p:spPr>
          <p:txBody>
            <a:bodyPr wrap="square" lIns="0" tIns="0" rIns="0" bIns="0" rtlCol="0"/>
            <a:lstStyle/>
            <a:p>
              <a:endParaRPr lang="en-GB" noProof="0" dirty="0"/>
            </a:p>
          </p:txBody>
        </p:sp>
        <p:sp>
          <p:nvSpPr>
            <p:cNvPr id="65" name="object 63">
              <a:extLst>
                <a:ext uri="{FF2B5EF4-FFF2-40B4-BE49-F238E27FC236}">
                  <a16:creationId xmlns:a16="http://schemas.microsoft.com/office/drawing/2014/main" id="{72651E45-2BEC-18D4-0FC8-A5E9DA6AE62E}"/>
                </a:ext>
              </a:extLst>
            </p:cNvPr>
            <p:cNvSpPr/>
            <p:nvPr/>
          </p:nvSpPr>
          <p:spPr>
            <a:xfrm>
              <a:off x="823586" y="2025964"/>
              <a:ext cx="6985" cy="6985"/>
            </a:xfrm>
            <a:custGeom>
              <a:avLst/>
              <a:gdLst/>
              <a:ahLst/>
              <a:cxnLst/>
              <a:rect l="l" t="t" r="r" b="b"/>
              <a:pathLst>
                <a:path w="6984" h="6985">
                  <a:moveTo>
                    <a:pt x="0" y="3333"/>
                  </a:moveTo>
                  <a:lnTo>
                    <a:pt x="976" y="976"/>
                  </a:lnTo>
                  <a:lnTo>
                    <a:pt x="3333" y="0"/>
                  </a:lnTo>
                  <a:lnTo>
                    <a:pt x="5691" y="976"/>
                  </a:lnTo>
                  <a:lnTo>
                    <a:pt x="6667" y="3333"/>
                  </a:lnTo>
                  <a:lnTo>
                    <a:pt x="5691" y="5691"/>
                  </a:lnTo>
                  <a:lnTo>
                    <a:pt x="3333" y="6667"/>
                  </a:lnTo>
                  <a:lnTo>
                    <a:pt x="976" y="5691"/>
                  </a:lnTo>
                  <a:lnTo>
                    <a:pt x="0" y="3333"/>
                  </a:lnTo>
                  <a:close/>
                </a:path>
              </a:pathLst>
            </a:custGeom>
            <a:solidFill>
              <a:srgbClr val="666666"/>
            </a:solidFill>
          </p:spPr>
          <p:txBody>
            <a:bodyPr wrap="square" lIns="0" tIns="0" rIns="0" bIns="0" rtlCol="0"/>
            <a:lstStyle/>
            <a:p>
              <a:endParaRPr lang="en-GB" noProof="0" dirty="0"/>
            </a:p>
          </p:txBody>
        </p:sp>
        <p:sp>
          <p:nvSpPr>
            <p:cNvPr id="66" name="object 64">
              <a:extLst>
                <a:ext uri="{FF2B5EF4-FFF2-40B4-BE49-F238E27FC236}">
                  <a16:creationId xmlns:a16="http://schemas.microsoft.com/office/drawing/2014/main" id="{205069CA-FCB5-C66E-1C5E-524D4F351CEE}"/>
                </a:ext>
              </a:extLst>
            </p:cNvPr>
            <p:cNvSpPr txBox="1"/>
            <p:nvPr/>
          </p:nvSpPr>
          <p:spPr>
            <a:xfrm>
              <a:off x="586364" y="2843241"/>
              <a:ext cx="110489" cy="1023357"/>
            </a:xfrm>
            <a:prstGeom prst="rect">
              <a:avLst/>
            </a:prstGeom>
          </p:spPr>
          <p:txBody>
            <a:bodyPr vert="horz" wrap="square" lIns="0" tIns="12700" rIns="0" bIns="0" rtlCol="0">
              <a:spAutoFit/>
            </a:bodyPr>
            <a:lstStyle/>
            <a:p>
              <a:pPr marL="12700">
                <a:lnSpc>
                  <a:spcPct val="100000"/>
                </a:lnSpc>
                <a:spcBef>
                  <a:spcPts val="100"/>
                </a:spcBef>
              </a:pPr>
              <a:r>
                <a:rPr lang="en-GB" sz="600" spc="-25" noProof="0" dirty="0">
                  <a:solidFill>
                    <a:srgbClr val="666666"/>
                  </a:solidFill>
                  <a:latin typeface="Arial"/>
                  <a:cs typeface="Arial"/>
                </a:rPr>
                <a:t>40</a:t>
              </a:r>
              <a:endParaRPr lang="en-GB" sz="600" noProof="0" dirty="0">
                <a:latin typeface="Arial"/>
                <a:cs typeface="Arial"/>
              </a:endParaRPr>
            </a:p>
            <a:p>
              <a:pPr>
                <a:lnSpc>
                  <a:spcPct val="100000"/>
                </a:lnSpc>
                <a:spcBef>
                  <a:spcPts val="350"/>
                </a:spcBef>
              </a:pPr>
              <a:endParaRPr lang="en-GB" sz="600" noProof="0" dirty="0">
                <a:latin typeface="Arial"/>
                <a:cs typeface="Arial"/>
              </a:endParaRPr>
            </a:p>
            <a:p>
              <a:pPr marL="12700">
                <a:lnSpc>
                  <a:spcPct val="100000"/>
                </a:lnSpc>
              </a:pPr>
              <a:r>
                <a:rPr lang="en-GB" sz="600" spc="-25" noProof="0" dirty="0">
                  <a:solidFill>
                    <a:srgbClr val="666666"/>
                  </a:solidFill>
                  <a:latin typeface="Arial"/>
                  <a:cs typeface="Arial"/>
                </a:rPr>
                <a:t>30</a:t>
              </a:r>
              <a:endParaRPr lang="en-GB" sz="600" noProof="0" dirty="0">
                <a:latin typeface="Arial"/>
                <a:cs typeface="Arial"/>
              </a:endParaRPr>
            </a:p>
            <a:p>
              <a:pPr>
                <a:lnSpc>
                  <a:spcPct val="100000"/>
                </a:lnSpc>
                <a:spcBef>
                  <a:spcPts val="250"/>
                </a:spcBef>
              </a:pPr>
              <a:endParaRPr lang="en-GB" sz="600" noProof="0" dirty="0">
                <a:latin typeface="Arial"/>
                <a:cs typeface="Arial"/>
              </a:endParaRPr>
            </a:p>
            <a:p>
              <a:pPr marL="12700">
                <a:lnSpc>
                  <a:spcPct val="100000"/>
                </a:lnSpc>
              </a:pPr>
              <a:r>
                <a:rPr lang="en-GB" sz="600" spc="-25" noProof="0" dirty="0">
                  <a:solidFill>
                    <a:srgbClr val="666666"/>
                  </a:solidFill>
                  <a:latin typeface="Arial"/>
                  <a:cs typeface="Arial"/>
                </a:rPr>
                <a:t>20</a:t>
              </a:r>
              <a:endParaRPr lang="en-GB" sz="600" noProof="0" dirty="0">
                <a:latin typeface="Arial"/>
                <a:cs typeface="Arial"/>
              </a:endParaRPr>
            </a:p>
            <a:p>
              <a:pPr>
                <a:lnSpc>
                  <a:spcPct val="100000"/>
                </a:lnSpc>
                <a:spcBef>
                  <a:spcPts val="430"/>
                </a:spcBef>
              </a:pPr>
              <a:endParaRPr lang="en-GB" sz="600" noProof="0" dirty="0">
                <a:latin typeface="Arial"/>
                <a:cs typeface="Arial"/>
              </a:endParaRPr>
            </a:p>
            <a:p>
              <a:pPr marL="12700">
                <a:lnSpc>
                  <a:spcPct val="100000"/>
                </a:lnSpc>
                <a:spcBef>
                  <a:spcPts val="5"/>
                </a:spcBef>
              </a:pPr>
              <a:r>
                <a:rPr lang="en-GB" sz="600" spc="-25" noProof="0" dirty="0">
                  <a:solidFill>
                    <a:srgbClr val="666666"/>
                  </a:solidFill>
                  <a:latin typeface="Arial"/>
                  <a:cs typeface="Arial"/>
                </a:rPr>
                <a:t>10</a:t>
              </a:r>
              <a:endParaRPr lang="en-GB" sz="600" noProof="0" dirty="0">
                <a:latin typeface="Arial"/>
                <a:cs typeface="Arial"/>
              </a:endParaRPr>
            </a:p>
            <a:p>
              <a:pPr>
                <a:lnSpc>
                  <a:spcPct val="100000"/>
                </a:lnSpc>
                <a:spcBef>
                  <a:spcPts val="295"/>
                </a:spcBef>
              </a:pPr>
              <a:endParaRPr lang="en-GB" sz="600" noProof="0" dirty="0">
                <a:latin typeface="Arial"/>
                <a:cs typeface="Arial"/>
              </a:endParaRPr>
            </a:p>
            <a:p>
              <a:pPr marL="54610">
                <a:lnSpc>
                  <a:spcPct val="100000"/>
                </a:lnSpc>
              </a:pPr>
              <a:r>
                <a:rPr lang="en-GB" sz="600" spc="-50" noProof="0" dirty="0">
                  <a:solidFill>
                    <a:srgbClr val="666666"/>
                  </a:solidFill>
                  <a:latin typeface="Arial"/>
                  <a:cs typeface="Arial"/>
                </a:rPr>
                <a:t>0</a:t>
              </a:r>
              <a:endParaRPr lang="en-GB" sz="600" noProof="0" dirty="0">
                <a:latin typeface="Arial"/>
                <a:cs typeface="Arial"/>
              </a:endParaRPr>
            </a:p>
          </p:txBody>
        </p:sp>
        <p:sp>
          <p:nvSpPr>
            <p:cNvPr id="67" name="object 65">
              <a:extLst>
                <a:ext uri="{FF2B5EF4-FFF2-40B4-BE49-F238E27FC236}">
                  <a16:creationId xmlns:a16="http://schemas.microsoft.com/office/drawing/2014/main" id="{FEE1580A-4476-B30D-1B36-9C079ED30E3A}"/>
                </a:ext>
              </a:extLst>
            </p:cNvPr>
            <p:cNvSpPr txBox="1"/>
            <p:nvPr/>
          </p:nvSpPr>
          <p:spPr>
            <a:xfrm>
              <a:off x="586364" y="2624658"/>
              <a:ext cx="110489" cy="105157"/>
            </a:xfrm>
            <a:prstGeom prst="rect">
              <a:avLst/>
            </a:prstGeom>
          </p:spPr>
          <p:txBody>
            <a:bodyPr vert="horz" wrap="square" lIns="0" tIns="12700" rIns="0" bIns="0" rtlCol="0">
              <a:spAutoFit/>
            </a:bodyPr>
            <a:lstStyle/>
            <a:p>
              <a:pPr marL="12700">
                <a:lnSpc>
                  <a:spcPct val="100000"/>
                </a:lnSpc>
                <a:spcBef>
                  <a:spcPts val="100"/>
                </a:spcBef>
              </a:pPr>
              <a:r>
                <a:rPr lang="en-GB" sz="600" spc="-25" noProof="0" dirty="0">
                  <a:solidFill>
                    <a:srgbClr val="666666"/>
                  </a:solidFill>
                  <a:latin typeface="Arial"/>
                  <a:cs typeface="Arial"/>
                </a:rPr>
                <a:t>50</a:t>
              </a:r>
              <a:endParaRPr lang="en-GB" sz="600" noProof="0" dirty="0">
                <a:latin typeface="Arial"/>
                <a:cs typeface="Arial"/>
              </a:endParaRPr>
            </a:p>
          </p:txBody>
        </p:sp>
        <p:sp>
          <p:nvSpPr>
            <p:cNvPr id="68" name="object 66">
              <a:extLst>
                <a:ext uri="{FF2B5EF4-FFF2-40B4-BE49-F238E27FC236}">
                  <a16:creationId xmlns:a16="http://schemas.microsoft.com/office/drawing/2014/main" id="{8B7887AD-CAF2-C43B-AA7E-669A1EF50354}"/>
                </a:ext>
              </a:extLst>
            </p:cNvPr>
            <p:cNvSpPr txBox="1"/>
            <p:nvPr/>
          </p:nvSpPr>
          <p:spPr>
            <a:xfrm>
              <a:off x="586364" y="2406074"/>
              <a:ext cx="110489" cy="105157"/>
            </a:xfrm>
            <a:prstGeom prst="rect">
              <a:avLst/>
            </a:prstGeom>
          </p:spPr>
          <p:txBody>
            <a:bodyPr vert="horz" wrap="square" lIns="0" tIns="12700" rIns="0" bIns="0" rtlCol="0">
              <a:spAutoFit/>
            </a:bodyPr>
            <a:lstStyle/>
            <a:p>
              <a:pPr marL="12700">
                <a:lnSpc>
                  <a:spcPct val="100000"/>
                </a:lnSpc>
                <a:spcBef>
                  <a:spcPts val="100"/>
                </a:spcBef>
              </a:pPr>
              <a:r>
                <a:rPr lang="en-GB" sz="600" spc="-25" noProof="0" dirty="0">
                  <a:solidFill>
                    <a:srgbClr val="666666"/>
                  </a:solidFill>
                  <a:latin typeface="Arial"/>
                  <a:cs typeface="Arial"/>
                </a:rPr>
                <a:t>60</a:t>
              </a:r>
              <a:endParaRPr lang="en-GB" sz="600" noProof="0" dirty="0">
                <a:latin typeface="Arial"/>
                <a:cs typeface="Arial"/>
              </a:endParaRPr>
            </a:p>
          </p:txBody>
        </p:sp>
        <p:sp>
          <p:nvSpPr>
            <p:cNvPr id="69" name="object 67">
              <a:extLst>
                <a:ext uri="{FF2B5EF4-FFF2-40B4-BE49-F238E27FC236}">
                  <a16:creationId xmlns:a16="http://schemas.microsoft.com/office/drawing/2014/main" id="{090EF434-5B7A-CAEE-3D45-303B6952ECB5}"/>
                </a:ext>
              </a:extLst>
            </p:cNvPr>
            <p:cNvSpPr txBox="1"/>
            <p:nvPr/>
          </p:nvSpPr>
          <p:spPr>
            <a:xfrm>
              <a:off x="586364" y="2178805"/>
              <a:ext cx="110489" cy="105157"/>
            </a:xfrm>
            <a:prstGeom prst="rect">
              <a:avLst/>
            </a:prstGeom>
          </p:spPr>
          <p:txBody>
            <a:bodyPr vert="horz" wrap="square" lIns="0" tIns="12700" rIns="0" bIns="0" rtlCol="0">
              <a:spAutoFit/>
            </a:bodyPr>
            <a:lstStyle/>
            <a:p>
              <a:pPr marL="12700">
                <a:lnSpc>
                  <a:spcPct val="100000"/>
                </a:lnSpc>
                <a:spcBef>
                  <a:spcPts val="100"/>
                </a:spcBef>
              </a:pPr>
              <a:r>
                <a:rPr lang="en-GB" sz="600" spc="-25" noProof="0" dirty="0">
                  <a:solidFill>
                    <a:srgbClr val="666666"/>
                  </a:solidFill>
                  <a:latin typeface="Arial"/>
                  <a:cs typeface="Arial"/>
                </a:rPr>
                <a:t>70</a:t>
              </a:r>
              <a:endParaRPr lang="en-GB" sz="600" noProof="0" dirty="0">
                <a:latin typeface="Arial"/>
                <a:cs typeface="Arial"/>
              </a:endParaRPr>
            </a:p>
          </p:txBody>
        </p:sp>
        <p:sp>
          <p:nvSpPr>
            <p:cNvPr id="73" name="object 71">
              <a:extLst>
                <a:ext uri="{FF2B5EF4-FFF2-40B4-BE49-F238E27FC236}">
                  <a16:creationId xmlns:a16="http://schemas.microsoft.com/office/drawing/2014/main" id="{5AD3038A-F4B3-6B48-BAE8-6B2E4B8D1DF1}"/>
                </a:ext>
              </a:extLst>
            </p:cNvPr>
            <p:cNvSpPr txBox="1"/>
            <p:nvPr/>
          </p:nvSpPr>
          <p:spPr>
            <a:xfrm>
              <a:off x="586364" y="1968135"/>
              <a:ext cx="110489" cy="105157"/>
            </a:xfrm>
            <a:prstGeom prst="rect">
              <a:avLst/>
            </a:prstGeom>
          </p:spPr>
          <p:txBody>
            <a:bodyPr vert="horz" wrap="square" lIns="0" tIns="12700" rIns="0" bIns="0" rtlCol="0">
              <a:spAutoFit/>
            </a:bodyPr>
            <a:lstStyle/>
            <a:p>
              <a:pPr marL="12700">
                <a:lnSpc>
                  <a:spcPct val="100000"/>
                </a:lnSpc>
                <a:spcBef>
                  <a:spcPts val="100"/>
                </a:spcBef>
              </a:pPr>
              <a:r>
                <a:rPr lang="en-GB" sz="600" spc="-25" noProof="0" dirty="0">
                  <a:solidFill>
                    <a:srgbClr val="666666"/>
                  </a:solidFill>
                  <a:latin typeface="Arial"/>
                  <a:cs typeface="Arial"/>
                </a:rPr>
                <a:t>80</a:t>
              </a:r>
              <a:endParaRPr lang="en-GB" sz="600" noProof="0" dirty="0">
                <a:latin typeface="Arial"/>
                <a:cs typeface="Arial"/>
              </a:endParaRPr>
            </a:p>
          </p:txBody>
        </p:sp>
        <p:sp>
          <p:nvSpPr>
            <p:cNvPr id="80" name="object 78">
              <a:extLst>
                <a:ext uri="{FF2B5EF4-FFF2-40B4-BE49-F238E27FC236}">
                  <a16:creationId xmlns:a16="http://schemas.microsoft.com/office/drawing/2014/main" id="{2D08C06C-A7D5-CFD0-E846-3F481A718026}"/>
                </a:ext>
              </a:extLst>
            </p:cNvPr>
            <p:cNvSpPr txBox="1"/>
            <p:nvPr/>
          </p:nvSpPr>
          <p:spPr>
            <a:xfrm>
              <a:off x="586364" y="1744457"/>
              <a:ext cx="110489" cy="105157"/>
            </a:xfrm>
            <a:prstGeom prst="rect">
              <a:avLst/>
            </a:prstGeom>
          </p:spPr>
          <p:txBody>
            <a:bodyPr vert="horz" wrap="square" lIns="0" tIns="12700" rIns="0" bIns="0" rtlCol="0">
              <a:spAutoFit/>
            </a:bodyPr>
            <a:lstStyle/>
            <a:p>
              <a:pPr marL="12700">
                <a:lnSpc>
                  <a:spcPct val="100000"/>
                </a:lnSpc>
                <a:spcBef>
                  <a:spcPts val="100"/>
                </a:spcBef>
              </a:pPr>
              <a:r>
                <a:rPr lang="en-GB" sz="600" spc="-25" noProof="0" dirty="0">
                  <a:solidFill>
                    <a:srgbClr val="666666"/>
                  </a:solidFill>
                  <a:latin typeface="Arial"/>
                  <a:cs typeface="Arial"/>
                </a:rPr>
                <a:t>90</a:t>
              </a:r>
              <a:endParaRPr lang="en-GB" sz="600" noProof="0" dirty="0">
                <a:latin typeface="Arial"/>
                <a:cs typeface="Arial"/>
              </a:endParaRPr>
            </a:p>
          </p:txBody>
        </p:sp>
        <p:grpSp>
          <p:nvGrpSpPr>
            <p:cNvPr id="81" name="object 79">
              <a:extLst>
                <a:ext uri="{FF2B5EF4-FFF2-40B4-BE49-F238E27FC236}">
                  <a16:creationId xmlns:a16="http://schemas.microsoft.com/office/drawing/2014/main" id="{4030E2DF-92C5-FC51-1A8D-45895558D9AC}"/>
                </a:ext>
              </a:extLst>
            </p:cNvPr>
            <p:cNvGrpSpPr/>
            <p:nvPr/>
          </p:nvGrpSpPr>
          <p:grpSpPr>
            <a:xfrm>
              <a:off x="823586" y="1578608"/>
              <a:ext cx="6600190" cy="6985"/>
              <a:chOff x="823586" y="1578608"/>
              <a:chExt cx="6600190" cy="6985"/>
            </a:xfrm>
          </p:grpSpPr>
          <p:sp>
            <p:nvSpPr>
              <p:cNvPr id="82" name="object 80">
                <a:extLst>
                  <a:ext uri="{FF2B5EF4-FFF2-40B4-BE49-F238E27FC236}">
                    <a16:creationId xmlns:a16="http://schemas.microsoft.com/office/drawing/2014/main" id="{E2C74B39-2363-8A7B-7B98-241F8AB3AAAF}"/>
                  </a:ext>
                </a:extLst>
              </p:cNvPr>
              <p:cNvSpPr/>
              <p:nvPr/>
            </p:nvSpPr>
            <p:spPr>
              <a:xfrm>
                <a:off x="836912" y="1581942"/>
                <a:ext cx="6563995" cy="0"/>
              </a:xfrm>
              <a:custGeom>
                <a:avLst/>
                <a:gdLst/>
                <a:ahLst/>
                <a:cxnLst/>
                <a:rect l="l" t="t" r="r" b="b"/>
                <a:pathLst>
                  <a:path w="6563995">
                    <a:moveTo>
                      <a:pt x="6563448" y="0"/>
                    </a:moveTo>
                    <a:lnTo>
                      <a:pt x="0" y="0"/>
                    </a:lnTo>
                  </a:path>
                </a:pathLst>
              </a:custGeom>
              <a:ln w="6667">
                <a:solidFill>
                  <a:srgbClr val="666666"/>
                </a:solidFill>
                <a:prstDash val="dot"/>
              </a:ln>
            </p:spPr>
            <p:txBody>
              <a:bodyPr wrap="square" lIns="0" tIns="0" rIns="0" bIns="0" rtlCol="0"/>
              <a:lstStyle/>
              <a:p>
                <a:endParaRPr lang="en-GB" noProof="0" dirty="0"/>
              </a:p>
            </p:txBody>
          </p:sp>
          <p:sp>
            <p:nvSpPr>
              <p:cNvPr id="83" name="object 81">
                <a:extLst>
                  <a:ext uri="{FF2B5EF4-FFF2-40B4-BE49-F238E27FC236}">
                    <a16:creationId xmlns:a16="http://schemas.microsoft.com/office/drawing/2014/main" id="{44284D09-676C-C548-53B1-24CBDBD65FEF}"/>
                  </a:ext>
                </a:extLst>
              </p:cNvPr>
              <p:cNvSpPr/>
              <p:nvPr/>
            </p:nvSpPr>
            <p:spPr>
              <a:xfrm>
                <a:off x="823582" y="1578609"/>
                <a:ext cx="6600190" cy="6985"/>
              </a:xfrm>
              <a:custGeom>
                <a:avLst/>
                <a:gdLst/>
                <a:ahLst/>
                <a:cxnLst/>
                <a:rect l="l" t="t" r="r" b="b"/>
                <a:pathLst>
                  <a:path w="6600190" h="6984">
                    <a:moveTo>
                      <a:pt x="6667" y="3340"/>
                    </a:moveTo>
                    <a:lnTo>
                      <a:pt x="5689" y="977"/>
                    </a:lnTo>
                    <a:lnTo>
                      <a:pt x="3327" y="0"/>
                    </a:lnTo>
                    <a:lnTo>
                      <a:pt x="977" y="977"/>
                    </a:lnTo>
                    <a:lnTo>
                      <a:pt x="0" y="3340"/>
                    </a:lnTo>
                    <a:lnTo>
                      <a:pt x="977" y="5702"/>
                    </a:lnTo>
                    <a:lnTo>
                      <a:pt x="3327" y="6667"/>
                    </a:lnTo>
                    <a:lnTo>
                      <a:pt x="5689" y="5702"/>
                    </a:lnTo>
                    <a:lnTo>
                      <a:pt x="6667" y="3340"/>
                    </a:lnTo>
                    <a:close/>
                  </a:path>
                  <a:path w="6600190" h="6984">
                    <a:moveTo>
                      <a:pt x="6600088" y="3340"/>
                    </a:moveTo>
                    <a:lnTo>
                      <a:pt x="6599110" y="977"/>
                    </a:lnTo>
                    <a:lnTo>
                      <a:pt x="6596748" y="0"/>
                    </a:lnTo>
                    <a:lnTo>
                      <a:pt x="6594399" y="977"/>
                    </a:lnTo>
                    <a:lnTo>
                      <a:pt x="6593421" y="3340"/>
                    </a:lnTo>
                    <a:lnTo>
                      <a:pt x="6594399" y="5702"/>
                    </a:lnTo>
                    <a:lnTo>
                      <a:pt x="6596748" y="6667"/>
                    </a:lnTo>
                    <a:lnTo>
                      <a:pt x="6599110" y="5702"/>
                    </a:lnTo>
                    <a:lnTo>
                      <a:pt x="6600088" y="3340"/>
                    </a:lnTo>
                    <a:close/>
                  </a:path>
                </a:pathLst>
              </a:custGeom>
              <a:solidFill>
                <a:srgbClr val="666666"/>
              </a:solidFill>
            </p:spPr>
            <p:txBody>
              <a:bodyPr wrap="square" lIns="0" tIns="0" rIns="0" bIns="0" rtlCol="0"/>
              <a:lstStyle/>
              <a:p>
                <a:endParaRPr lang="en-GB" noProof="0" dirty="0"/>
              </a:p>
            </p:txBody>
          </p:sp>
        </p:grpSp>
        <p:sp>
          <p:nvSpPr>
            <p:cNvPr id="84" name="object 82">
              <a:extLst>
                <a:ext uri="{FF2B5EF4-FFF2-40B4-BE49-F238E27FC236}">
                  <a16:creationId xmlns:a16="http://schemas.microsoft.com/office/drawing/2014/main" id="{093FF464-5400-417A-063F-FCCCB6D43B41}"/>
                </a:ext>
              </a:extLst>
            </p:cNvPr>
            <p:cNvSpPr txBox="1"/>
            <p:nvPr/>
          </p:nvSpPr>
          <p:spPr>
            <a:xfrm>
              <a:off x="543985" y="1520780"/>
              <a:ext cx="153035" cy="105157"/>
            </a:xfrm>
            <a:prstGeom prst="rect">
              <a:avLst/>
            </a:prstGeom>
          </p:spPr>
          <p:txBody>
            <a:bodyPr vert="horz" wrap="square" lIns="0" tIns="12700" rIns="0" bIns="0" rtlCol="0">
              <a:spAutoFit/>
            </a:bodyPr>
            <a:lstStyle/>
            <a:p>
              <a:pPr marL="12700">
                <a:lnSpc>
                  <a:spcPct val="100000"/>
                </a:lnSpc>
                <a:spcBef>
                  <a:spcPts val="100"/>
                </a:spcBef>
              </a:pPr>
              <a:r>
                <a:rPr lang="en-GB" sz="600" spc="-25" noProof="0" dirty="0">
                  <a:solidFill>
                    <a:srgbClr val="666666"/>
                  </a:solidFill>
                  <a:latin typeface="Arial"/>
                  <a:cs typeface="Arial"/>
                </a:rPr>
                <a:t>100</a:t>
              </a:r>
              <a:endParaRPr lang="en-GB" sz="600" noProof="0" dirty="0">
                <a:latin typeface="Arial"/>
                <a:cs typeface="Arial"/>
              </a:endParaRPr>
            </a:p>
          </p:txBody>
        </p:sp>
        <p:sp>
          <p:nvSpPr>
            <p:cNvPr id="85" name="object 83">
              <a:extLst>
                <a:ext uri="{FF2B5EF4-FFF2-40B4-BE49-F238E27FC236}">
                  <a16:creationId xmlns:a16="http://schemas.microsoft.com/office/drawing/2014/main" id="{46062072-1D23-152F-CF29-8E347331A291}"/>
                </a:ext>
              </a:extLst>
            </p:cNvPr>
            <p:cNvSpPr txBox="1"/>
            <p:nvPr/>
          </p:nvSpPr>
          <p:spPr>
            <a:xfrm>
              <a:off x="906617" y="4049377"/>
              <a:ext cx="1038225" cy="369332"/>
            </a:xfrm>
            <a:prstGeom prst="rect">
              <a:avLst/>
            </a:prstGeom>
          </p:spPr>
          <p:txBody>
            <a:bodyPr vert="horz" wrap="square" lIns="0" tIns="22860" rIns="0" bIns="0" rtlCol="0">
              <a:spAutoFit/>
            </a:bodyPr>
            <a:lstStyle/>
            <a:p>
              <a:pPr marL="12065" marR="5080" algn="ctr">
                <a:lnSpc>
                  <a:spcPts val="900"/>
                </a:lnSpc>
                <a:spcBef>
                  <a:spcPts val="180"/>
                </a:spcBef>
              </a:pPr>
              <a:r>
                <a:rPr lang="en-GB" sz="800" spc="-25" noProof="0" dirty="0">
                  <a:solidFill>
                    <a:srgbClr val="333333"/>
                  </a:solidFill>
                  <a:latin typeface="Arial"/>
                  <a:cs typeface="Arial"/>
                </a:rPr>
                <a:t>Provision</a:t>
              </a:r>
              <a:r>
                <a:rPr lang="en-GB" sz="800" spc="-20" noProof="0" dirty="0">
                  <a:solidFill>
                    <a:srgbClr val="333333"/>
                  </a:solidFill>
                  <a:latin typeface="Arial"/>
                  <a:cs typeface="Arial"/>
                </a:rPr>
                <a:t> of</a:t>
              </a:r>
              <a:r>
                <a:rPr lang="en-GB" sz="800" spc="-15" noProof="0" dirty="0">
                  <a:solidFill>
                    <a:srgbClr val="333333"/>
                  </a:solidFill>
                  <a:latin typeface="Arial"/>
                  <a:cs typeface="Arial"/>
                </a:rPr>
                <a:t> </a:t>
              </a:r>
              <a:r>
                <a:rPr lang="en-GB" sz="800" spc="-10" noProof="0" dirty="0">
                  <a:solidFill>
                    <a:srgbClr val="333333"/>
                  </a:solidFill>
                  <a:latin typeface="Arial"/>
                  <a:cs typeface="Arial"/>
                </a:rPr>
                <a:t>equipment </a:t>
              </a:r>
              <a:r>
                <a:rPr lang="en-GB" sz="800" spc="-20" noProof="0" dirty="0">
                  <a:solidFill>
                    <a:srgbClr val="333333"/>
                  </a:solidFill>
                  <a:latin typeface="Arial"/>
                  <a:cs typeface="Arial"/>
                </a:rPr>
                <a:t>to help with </a:t>
              </a:r>
              <a:r>
                <a:rPr lang="en-GB" sz="800" spc="-30" noProof="0" dirty="0">
                  <a:solidFill>
                    <a:srgbClr val="333333"/>
                  </a:solidFill>
                  <a:latin typeface="Arial"/>
                  <a:cs typeface="Arial"/>
                </a:rPr>
                <a:t>the</a:t>
              </a:r>
              <a:r>
                <a:rPr lang="en-GB" sz="800" spc="-20" noProof="0" dirty="0">
                  <a:solidFill>
                    <a:srgbClr val="333333"/>
                  </a:solidFill>
                  <a:latin typeface="Arial"/>
                  <a:cs typeface="Arial"/>
                </a:rPr>
                <a:t> </a:t>
              </a:r>
              <a:r>
                <a:rPr lang="en-GB" sz="800" spc="-25" noProof="0" dirty="0">
                  <a:solidFill>
                    <a:srgbClr val="333333"/>
                  </a:solidFill>
                  <a:latin typeface="Arial"/>
                  <a:cs typeface="Arial"/>
                </a:rPr>
                <a:t>lifting</a:t>
              </a:r>
              <a:r>
                <a:rPr lang="en-GB" sz="800" spc="-15" noProof="0" dirty="0">
                  <a:solidFill>
                    <a:srgbClr val="333333"/>
                  </a:solidFill>
                  <a:latin typeface="Arial"/>
                  <a:cs typeface="Arial"/>
                </a:rPr>
                <a:t> </a:t>
              </a:r>
              <a:r>
                <a:rPr lang="en-GB" sz="800" spc="-25" noProof="0" dirty="0">
                  <a:solidFill>
                    <a:srgbClr val="333333"/>
                  </a:solidFill>
                  <a:latin typeface="Arial"/>
                  <a:cs typeface="Arial"/>
                </a:rPr>
                <a:t>or</a:t>
              </a:r>
              <a:r>
                <a:rPr lang="en-GB" sz="800" spc="500" noProof="0" dirty="0">
                  <a:solidFill>
                    <a:srgbClr val="333333"/>
                  </a:solidFill>
                  <a:latin typeface="Arial"/>
                  <a:cs typeface="Arial"/>
                </a:rPr>
                <a:t> </a:t>
              </a:r>
              <a:r>
                <a:rPr lang="en-GB" sz="800" spc="-25" noProof="0" dirty="0">
                  <a:solidFill>
                    <a:srgbClr val="333333"/>
                  </a:solidFill>
                  <a:latin typeface="Arial"/>
                  <a:cs typeface="Arial"/>
                </a:rPr>
                <a:t>moving</a:t>
              </a:r>
              <a:r>
                <a:rPr lang="en-GB" sz="800" spc="-15" noProof="0" dirty="0">
                  <a:solidFill>
                    <a:srgbClr val="333333"/>
                  </a:solidFill>
                  <a:latin typeface="Arial"/>
                  <a:cs typeface="Arial"/>
                </a:rPr>
                <a:t> </a:t>
              </a:r>
              <a:r>
                <a:rPr lang="en-GB" sz="800" spc="-25" noProof="0" dirty="0">
                  <a:solidFill>
                    <a:srgbClr val="333333"/>
                  </a:solidFill>
                  <a:latin typeface="Arial"/>
                  <a:cs typeface="Arial"/>
                </a:rPr>
                <a:t>(1)</a:t>
              </a:r>
              <a:endParaRPr lang="en-GB" sz="800" noProof="0" dirty="0">
                <a:latin typeface="Arial"/>
                <a:cs typeface="Arial"/>
              </a:endParaRPr>
            </a:p>
          </p:txBody>
        </p:sp>
        <p:sp>
          <p:nvSpPr>
            <p:cNvPr id="86" name="object 84">
              <a:extLst>
                <a:ext uri="{FF2B5EF4-FFF2-40B4-BE49-F238E27FC236}">
                  <a16:creationId xmlns:a16="http://schemas.microsoft.com/office/drawing/2014/main" id="{C676B02A-90AE-5508-9AA1-4B720A7A96AF}"/>
                </a:ext>
              </a:extLst>
            </p:cNvPr>
            <p:cNvSpPr txBox="1"/>
            <p:nvPr/>
          </p:nvSpPr>
          <p:spPr>
            <a:xfrm>
              <a:off x="2190231" y="4111353"/>
              <a:ext cx="1179195" cy="253916"/>
            </a:xfrm>
            <a:prstGeom prst="rect">
              <a:avLst/>
            </a:prstGeom>
          </p:spPr>
          <p:txBody>
            <a:bodyPr vert="horz" wrap="square" lIns="0" tIns="22860" rIns="0" bIns="0" rtlCol="0">
              <a:spAutoFit/>
            </a:bodyPr>
            <a:lstStyle/>
            <a:p>
              <a:pPr marL="54610" marR="5080" indent="-42545">
                <a:lnSpc>
                  <a:spcPts val="900"/>
                </a:lnSpc>
                <a:spcBef>
                  <a:spcPts val="180"/>
                </a:spcBef>
              </a:pPr>
              <a:r>
                <a:rPr lang="en-GB" sz="800" spc="-25" noProof="0" dirty="0">
                  <a:solidFill>
                    <a:srgbClr val="333333"/>
                  </a:solidFill>
                  <a:latin typeface="Arial"/>
                  <a:cs typeface="Arial"/>
                </a:rPr>
                <a:t>Rotation</a:t>
              </a:r>
              <a:r>
                <a:rPr lang="en-GB" sz="800" spc="-20" noProof="0" dirty="0">
                  <a:solidFill>
                    <a:srgbClr val="333333"/>
                  </a:solidFill>
                  <a:latin typeface="Arial"/>
                  <a:cs typeface="Arial"/>
                </a:rPr>
                <a:t> of </a:t>
              </a:r>
              <a:r>
                <a:rPr lang="en-GB" sz="800" spc="-25" noProof="0" dirty="0">
                  <a:solidFill>
                    <a:srgbClr val="333333"/>
                  </a:solidFill>
                  <a:latin typeface="Arial"/>
                  <a:cs typeface="Arial"/>
                </a:rPr>
                <a:t>tasks</a:t>
              </a:r>
              <a:r>
                <a:rPr lang="en-GB" sz="800" spc="-15" noProof="0" dirty="0">
                  <a:solidFill>
                    <a:srgbClr val="333333"/>
                  </a:solidFill>
                  <a:latin typeface="Arial"/>
                  <a:cs typeface="Arial"/>
                </a:rPr>
                <a:t> </a:t>
              </a:r>
              <a:r>
                <a:rPr lang="en-GB" sz="800" spc="-20" noProof="0" dirty="0">
                  <a:solidFill>
                    <a:srgbClr val="333333"/>
                  </a:solidFill>
                  <a:latin typeface="Arial"/>
                  <a:cs typeface="Arial"/>
                </a:rPr>
                <a:t>to reduce </a:t>
              </a:r>
              <a:r>
                <a:rPr lang="en-GB" sz="800" spc="-25" noProof="0" dirty="0">
                  <a:solidFill>
                    <a:srgbClr val="333333"/>
                  </a:solidFill>
                  <a:latin typeface="Arial"/>
                  <a:cs typeface="Arial"/>
                </a:rPr>
                <a:t>repetitive</a:t>
              </a:r>
              <a:r>
                <a:rPr lang="en-GB" sz="800" spc="15" noProof="0" dirty="0">
                  <a:solidFill>
                    <a:srgbClr val="333333"/>
                  </a:solidFill>
                  <a:latin typeface="Arial"/>
                  <a:cs typeface="Arial"/>
                </a:rPr>
                <a:t> </a:t>
              </a:r>
              <a:r>
                <a:rPr lang="en-GB" sz="800" spc="-30" noProof="0" dirty="0">
                  <a:solidFill>
                    <a:srgbClr val="333333"/>
                  </a:solidFill>
                  <a:latin typeface="Arial"/>
                  <a:cs typeface="Arial"/>
                </a:rPr>
                <a:t>movements</a:t>
              </a:r>
              <a:r>
                <a:rPr lang="en-GB" sz="800" spc="20" noProof="0" dirty="0">
                  <a:solidFill>
                    <a:srgbClr val="333333"/>
                  </a:solidFill>
                  <a:latin typeface="Arial"/>
                  <a:cs typeface="Arial"/>
                </a:rPr>
                <a:t> </a:t>
              </a:r>
              <a:r>
                <a:rPr lang="en-GB" sz="800" spc="-25" noProof="0" dirty="0">
                  <a:solidFill>
                    <a:srgbClr val="333333"/>
                  </a:solidFill>
                  <a:latin typeface="Arial"/>
                  <a:cs typeface="Arial"/>
                </a:rPr>
                <a:t>(2)</a:t>
              </a:r>
              <a:endParaRPr lang="en-GB" sz="800" noProof="0" dirty="0">
                <a:latin typeface="Arial"/>
                <a:cs typeface="Arial"/>
              </a:endParaRPr>
            </a:p>
          </p:txBody>
        </p:sp>
        <p:sp>
          <p:nvSpPr>
            <p:cNvPr id="87" name="object 85">
              <a:extLst>
                <a:ext uri="{FF2B5EF4-FFF2-40B4-BE49-F238E27FC236}">
                  <a16:creationId xmlns:a16="http://schemas.microsoft.com/office/drawing/2014/main" id="{638D2CB7-7495-3400-5F75-24DEFBA809F3}"/>
                </a:ext>
              </a:extLst>
            </p:cNvPr>
            <p:cNvSpPr txBox="1"/>
            <p:nvPr/>
          </p:nvSpPr>
          <p:spPr>
            <a:xfrm>
              <a:off x="3501379" y="4054254"/>
              <a:ext cx="1221105" cy="369332"/>
            </a:xfrm>
            <a:prstGeom prst="rect">
              <a:avLst/>
            </a:prstGeom>
          </p:spPr>
          <p:txBody>
            <a:bodyPr vert="horz" wrap="square" lIns="0" tIns="22860" rIns="0" bIns="0" rtlCol="0">
              <a:spAutoFit/>
            </a:bodyPr>
            <a:lstStyle/>
            <a:p>
              <a:pPr marL="12065" marR="5080" algn="ctr">
                <a:lnSpc>
                  <a:spcPts val="900"/>
                </a:lnSpc>
                <a:spcBef>
                  <a:spcPts val="180"/>
                </a:spcBef>
              </a:pPr>
              <a:r>
                <a:rPr lang="en-GB" sz="800" spc="-30" noProof="0" dirty="0">
                  <a:solidFill>
                    <a:srgbClr val="333333"/>
                  </a:solidFill>
                  <a:latin typeface="Arial"/>
                  <a:cs typeface="Arial"/>
                </a:rPr>
                <a:t>Encouraging</a:t>
              </a:r>
              <a:r>
                <a:rPr lang="en-GB" sz="800" spc="20" noProof="0" dirty="0">
                  <a:solidFill>
                    <a:srgbClr val="333333"/>
                  </a:solidFill>
                  <a:latin typeface="Arial"/>
                  <a:cs typeface="Arial"/>
                </a:rPr>
                <a:t> </a:t>
              </a:r>
              <a:r>
                <a:rPr lang="en-GB" sz="800" spc="-25" noProof="0" dirty="0">
                  <a:solidFill>
                    <a:srgbClr val="333333"/>
                  </a:solidFill>
                  <a:latin typeface="Arial"/>
                  <a:cs typeface="Arial"/>
                </a:rPr>
                <a:t>regular</a:t>
              </a:r>
              <a:r>
                <a:rPr lang="en-GB" sz="800" spc="20" noProof="0" dirty="0">
                  <a:solidFill>
                    <a:srgbClr val="333333"/>
                  </a:solidFill>
                  <a:latin typeface="Arial"/>
                  <a:cs typeface="Arial"/>
                </a:rPr>
                <a:t> </a:t>
              </a:r>
              <a:r>
                <a:rPr lang="en-GB" sz="800" spc="-10" noProof="0" dirty="0">
                  <a:solidFill>
                    <a:srgbClr val="333333"/>
                  </a:solidFill>
                  <a:latin typeface="Arial"/>
                  <a:cs typeface="Arial"/>
                </a:rPr>
                <a:t>breaks </a:t>
              </a:r>
              <a:r>
                <a:rPr lang="en-GB" sz="800" spc="-20" noProof="0" dirty="0">
                  <a:solidFill>
                    <a:srgbClr val="333333"/>
                  </a:solidFill>
                  <a:latin typeface="Arial"/>
                  <a:cs typeface="Arial"/>
                </a:rPr>
                <a:t>for</a:t>
              </a:r>
              <a:r>
                <a:rPr lang="en-GB" sz="800" spc="-25" noProof="0" dirty="0">
                  <a:solidFill>
                    <a:srgbClr val="333333"/>
                  </a:solidFill>
                  <a:latin typeface="Arial"/>
                  <a:cs typeface="Arial"/>
                </a:rPr>
                <a:t> people </a:t>
              </a:r>
              <a:r>
                <a:rPr lang="en-GB" sz="800" spc="-10" noProof="0" dirty="0">
                  <a:solidFill>
                    <a:srgbClr val="333333"/>
                  </a:solidFill>
                  <a:latin typeface="Arial"/>
                  <a:cs typeface="Arial"/>
                </a:rPr>
                <a:t>in</a:t>
              </a:r>
              <a:r>
                <a:rPr lang="en-GB" sz="800" spc="-25" noProof="0" dirty="0">
                  <a:solidFill>
                    <a:srgbClr val="333333"/>
                  </a:solidFill>
                  <a:latin typeface="Arial"/>
                  <a:cs typeface="Arial"/>
                </a:rPr>
                <a:t> </a:t>
              </a:r>
              <a:r>
                <a:rPr lang="en-GB" sz="800" spc="-10" noProof="0" dirty="0">
                  <a:solidFill>
                    <a:srgbClr val="333333"/>
                  </a:solidFill>
                  <a:latin typeface="Arial"/>
                  <a:cs typeface="Arial"/>
                </a:rPr>
                <a:t>uncomfortable </a:t>
              </a:r>
              <a:r>
                <a:rPr lang="en-GB" sz="800" spc="-25" noProof="0" dirty="0">
                  <a:solidFill>
                    <a:srgbClr val="333333"/>
                  </a:solidFill>
                  <a:latin typeface="Arial"/>
                  <a:cs typeface="Arial"/>
                </a:rPr>
                <a:t>working</a:t>
              </a:r>
              <a:r>
                <a:rPr lang="en-GB" sz="800" spc="-10" noProof="0" dirty="0">
                  <a:solidFill>
                    <a:srgbClr val="333333"/>
                  </a:solidFill>
                  <a:latin typeface="Arial"/>
                  <a:cs typeface="Arial"/>
                </a:rPr>
                <a:t> positions</a:t>
              </a:r>
              <a:endParaRPr lang="en-GB" sz="800" noProof="0" dirty="0">
                <a:latin typeface="Arial"/>
                <a:cs typeface="Arial"/>
              </a:endParaRPr>
            </a:p>
          </p:txBody>
        </p:sp>
        <p:sp>
          <p:nvSpPr>
            <p:cNvPr id="88" name="object 86">
              <a:extLst>
                <a:ext uri="{FF2B5EF4-FFF2-40B4-BE49-F238E27FC236}">
                  <a16:creationId xmlns:a16="http://schemas.microsoft.com/office/drawing/2014/main" id="{7B8E7AB8-C34F-EBC3-16E3-AE32C34AD9F3}"/>
                </a:ext>
              </a:extLst>
            </p:cNvPr>
            <p:cNvSpPr txBox="1"/>
            <p:nvPr/>
          </p:nvSpPr>
          <p:spPr>
            <a:xfrm>
              <a:off x="4917887" y="4111353"/>
              <a:ext cx="1014094" cy="253916"/>
            </a:xfrm>
            <a:prstGeom prst="rect">
              <a:avLst/>
            </a:prstGeom>
          </p:spPr>
          <p:txBody>
            <a:bodyPr vert="horz" wrap="square" lIns="0" tIns="22860" rIns="0" bIns="0" rtlCol="0">
              <a:spAutoFit/>
            </a:bodyPr>
            <a:lstStyle/>
            <a:p>
              <a:pPr marL="278765" marR="5080" indent="-266700">
                <a:lnSpc>
                  <a:spcPts val="900"/>
                </a:lnSpc>
                <a:spcBef>
                  <a:spcPts val="180"/>
                </a:spcBef>
              </a:pPr>
              <a:r>
                <a:rPr lang="en-GB" sz="800" spc="-25" noProof="0" dirty="0">
                  <a:solidFill>
                    <a:srgbClr val="333333"/>
                  </a:solidFill>
                  <a:latin typeface="Arial"/>
                  <a:cs typeface="Arial"/>
                </a:rPr>
                <a:t>Provision</a:t>
              </a:r>
              <a:r>
                <a:rPr lang="en-GB" sz="800" spc="-20" noProof="0" dirty="0">
                  <a:solidFill>
                    <a:srgbClr val="333333"/>
                  </a:solidFill>
                  <a:latin typeface="Arial"/>
                  <a:cs typeface="Arial"/>
                </a:rPr>
                <a:t> of</a:t>
              </a:r>
              <a:r>
                <a:rPr lang="en-GB" sz="800" spc="-15" noProof="0" dirty="0">
                  <a:solidFill>
                    <a:srgbClr val="333333"/>
                  </a:solidFill>
                  <a:latin typeface="Arial"/>
                  <a:cs typeface="Arial"/>
                </a:rPr>
                <a:t> </a:t>
              </a:r>
              <a:r>
                <a:rPr lang="en-GB" sz="800" spc="-20" noProof="0" dirty="0">
                  <a:solidFill>
                    <a:srgbClr val="333333"/>
                  </a:solidFill>
                  <a:latin typeface="Arial"/>
                  <a:cs typeface="Arial"/>
                </a:rPr>
                <a:t>ergonomic </a:t>
              </a:r>
              <a:r>
                <a:rPr lang="en-GB" sz="800" spc="-10" noProof="0" dirty="0">
                  <a:solidFill>
                    <a:srgbClr val="333333"/>
                  </a:solidFill>
                  <a:latin typeface="Arial"/>
                  <a:cs typeface="Arial"/>
                </a:rPr>
                <a:t>equipment</a:t>
              </a:r>
              <a:endParaRPr lang="en-GB" sz="800" noProof="0" dirty="0">
                <a:latin typeface="Arial"/>
                <a:cs typeface="Arial"/>
              </a:endParaRPr>
            </a:p>
          </p:txBody>
        </p:sp>
        <p:sp>
          <p:nvSpPr>
            <p:cNvPr id="89" name="object 87">
              <a:extLst>
                <a:ext uri="{FF2B5EF4-FFF2-40B4-BE49-F238E27FC236}">
                  <a16:creationId xmlns:a16="http://schemas.microsoft.com/office/drawing/2014/main" id="{FFC3027D-A891-E24E-BB28-166321298EE0}"/>
                </a:ext>
              </a:extLst>
            </p:cNvPr>
            <p:cNvSpPr txBox="1"/>
            <p:nvPr/>
          </p:nvSpPr>
          <p:spPr>
            <a:xfrm>
              <a:off x="6345773" y="4054254"/>
              <a:ext cx="1096645" cy="375920"/>
            </a:xfrm>
            <a:prstGeom prst="rect">
              <a:avLst/>
            </a:prstGeom>
          </p:spPr>
          <p:txBody>
            <a:bodyPr vert="horz" wrap="square" lIns="0" tIns="22860" rIns="0" bIns="0" rtlCol="0">
              <a:spAutoFit/>
            </a:bodyPr>
            <a:lstStyle/>
            <a:p>
              <a:pPr marL="12700" marR="5080" algn="ctr">
                <a:lnSpc>
                  <a:spcPts val="900"/>
                </a:lnSpc>
                <a:spcBef>
                  <a:spcPts val="180"/>
                </a:spcBef>
              </a:pPr>
              <a:r>
                <a:rPr lang="en-GB" sz="800" spc="-20" noProof="0" dirty="0">
                  <a:solidFill>
                    <a:srgbClr val="333333"/>
                  </a:solidFill>
                  <a:latin typeface="Arial"/>
                  <a:cs typeface="Arial"/>
                </a:rPr>
                <a:t>The </a:t>
              </a:r>
              <a:r>
                <a:rPr lang="en-GB" sz="800" spc="-25" noProof="0" dirty="0">
                  <a:solidFill>
                    <a:srgbClr val="333333"/>
                  </a:solidFill>
                  <a:latin typeface="Arial"/>
                  <a:cs typeface="Arial"/>
                </a:rPr>
                <a:t>possibility</a:t>
              </a:r>
              <a:r>
                <a:rPr lang="en-GB" sz="800" spc="-15" noProof="0" dirty="0">
                  <a:solidFill>
                    <a:srgbClr val="333333"/>
                  </a:solidFill>
                  <a:latin typeface="Arial"/>
                  <a:cs typeface="Arial"/>
                </a:rPr>
                <a:t> </a:t>
              </a:r>
              <a:r>
                <a:rPr lang="en-GB" sz="800" spc="-20" noProof="0" dirty="0">
                  <a:solidFill>
                    <a:srgbClr val="333333"/>
                  </a:solidFill>
                  <a:latin typeface="Arial"/>
                  <a:cs typeface="Arial"/>
                </a:rPr>
                <a:t>for</a:t>
              </a:r>
              <a:r>
                <a:rPr lang="en-GB" sz="800" spc="-15" noProof="0" dirty="0">
                  <a:solidFill>
                    <a:srgbClr val="333333"/>
                  </a:solidFill>
                  <a:latin typeface="Arial"/>
                  <a:cs typeface="Arial"/>
                </a:rPr>
                <a:t> </a:t>
              </a:r>
              <a:r>
                <a:rPr lang="en-GB" sz="800" spc="-20" noProof="0" dirty="0">
                  <a:solidFill>
                    <a:srgbClr val="333333"/>
                  </a:solidFill>
                  <a:latin typeface="Arial"/>
                  <a:cs typeface="Arial"/>
                </a:rPr>
                <a:t>people with</a:t>
              </a:r>
              <a:r>
                <a:rPr lang="en-GB" sz="800" spc="-15" noProof="0" dirty="0">
                  <a:solidFill>
                    <a:srgbClr val="333333"/>
                  </a:solidFill>
                  <a:latin typeface="Arial"/>
                  <a:cs typeface="Arial"/>
                </a:rPr>
                <a:t> </a:t>
              </a:r>
              <a:r>
                <a:rPr lang="en-GB" sz="800" spc="-25" noProof="0" dirty="0">
                  <a:solidFill>
                    <a:srgbClr val="333333"/>
                  </a:solidFill>
                  <a:latin typeface="Arial"/>
                  <a:cs typeface="Arial"/>
                </a:rPr>
                <a:t>health</a:t>
              </a:r>
              <a:r>
                <a:rPr lang="en-GB" sz="800" spc="-15" noProof="0" dirty="0">
                  <a:solidFill>
                    <a:srgbClr val="333333"/>
                  </a:solidFill>
                  <a:latin typeface="Arial"/>
                  <a:cs typeface="Arial"/>
                </a:rPr>
                <a:t> </a:t>
              </a:r>
              <a:r>
                <a:rPr lang="en-GB" sz="800" spc="-25" noProof="0" dirty="0">
                  <a:solidFill>
                    <a:srgbClr val="333333"/>
                  </a:solidFill>
                  <a:latin typeface="Arial"/>
                  <a:cs typeface="Arial"/>
                </a:rPr>
                <a:t>problems</a:t>
              </a:r>
              <a:r>
                <a:rPr lang="en-GB" sz="800" spc="-15" noProof="0" dirty="0">
                  <a:solidFill>
                    <a:srgbClr val="333333"/>
                  </a:solidFill>
                  <a:latin typeface="Arial"/>
                  <a:cs typeface="Arial"/>
                </a:rPr>
                <a:t> </a:t>
              </a:r>
              <a:r>
                <a:rPr lang="en-GB" sz="800" spc="-25" noProof="0" dirty="0">
                  <a:solidFill>
                    <a:srgbClr val="333333"/>
                  </a:solidFill>
                  <a:latin typeface="Arial"/>
                  <a:cs typeface="Arial"/>
                </a:rPr>
                <a:t>to</a:t>
              </a:r>
              <a:r>
                <a:rPr lang="en-GB" sz="800" spc="500" noProof="0" dirty="0">
                  <a:solidFill>
                    <a:srgbClr val="333333"/>
                  </a:solidFill>
                  <a:latin typeface="Arial"/>
                  <a:cs typeface="Arial"/>
                </a:rPr>
                <a:t> </a:t>
              </a:r>
              <a:r>
                <a:rPr lang="en-GB" sz="800" spc="-25" noProof="0" dirty="0">
                  <a:solidFill>
                    <a:srgbClr val="333333"/>
                  </a:solidFill>
                  <a:latin typeface="Arial"/>
                  <a:cs typeface="Arial"/>
                </a:rPr>
                <a:t>reduce</a:t>
              </a:r>
              <a:r>
                <a:rPr lang="en-GB" sz="800" spc="-10" noProof="0" dirty="0">
                  <a:solidFill>
                    <a:srgbClr val="333333"/>
                  </a:solidFill>
                  <a:latin typeface="Arial"/>
                  <a:cs typeface="Arial"/>
                </a:rPr>
                <a:t> </a:t>
              </a:r>
              <a:r>
                <a:rPr lang="en-GB" sz="800" spc="-25" noProof="0" dirty="0">
                  <a:solidFill>
                    <a:srgbClr val="333333"/>
                  </a:solidFill>
                  <a:latin typeface="Arial"/>
                  <a:cs typeface="Arial"/>
                </a:rPr>
                <a:t>working</a:t>
              </a:r>
              <a:r>
                <a:rPr lang="en-GB" sz="800" spc="-10" noProof="0" dirty="0">
                  <a:solidFill>
                    <a:srgbClr val="333333"/>
                  </a:solidFill>
                  <a:latin typeface="Arial"/>
                  <a:cs typeface="Arial"/>
                </a:rPr>
                <a:t> hours</a:t>
              </a:r>
              <a:endParaRPr lang="en-GB" sz="800" noProof="0" dirty="0">
                <a:latin typeface="Arial"/>
                <a:cs typeface="Arial"/>
              </a:endParaRPr>
            </a:p>
          </p:txBody>
        </p:sp>
        <p:sp>
          <p:nvSpPr>
            <p:cNvPr id="90" name="object 88">
              <a:extLst>
                <a:ext uri="{FF2B5EF4-FFF2-40B4-BE49-F238E27FC236}">
                  <a16:creationId xmlns:a16="http://schemas.microsoft.com/office/drawing/2014/main" id="{1040BAA4-0231-F934-0474-3FB72AE5E0BC}"/>
                </a:ext>
              </a:extLst>
            </p:cNvPr>
            <p:cNvSpPr txBox="1"/>
            <p:nvPr/>
          </p:nvSpPr>
          <p:spPr>
            <a:xfrm>
              <a:off x="1126223" y="1706740"/>
              <a:ext cx="141605" cy="167995"/>
            </a:xfrm>
            <a:prstGeom prst="rect">
              <a:avLst/>
            </a:prstGeom>
            <a:solidFill>
              <a:srgbClr val="FFFFFF"/>
            </a:solidFill>
          </p:spPr>
          <p:txBody>
            <a:bodyPr vert="horz" wrap="square" lIns="0" tIns="13970" rIns="0" bIns="0" rtlCol="0">
              <a:spAutoFit/>
            </a:bodyPr>
            <a:lstStyle/>
            <a:p>
              <a:pPr>
                <a:lnSpc>
                  <a:spcPct val="100000"/>
                </a:lnSpc>
                <a:spcBef>
                  <a:spcPts val="110"/>
                </a:spcBef>
              </a:pPr>
              <a:r>
                <a:rPr lang="en-GB" sz="1000" spc="-25" noProof="0" dirty="0">
                  <a:solidFill>
                    <a:srgbClr val="191919"/>
                  </a:solidFill>
                  <a:latin typeface="Arial"/>
                  <a:cs typeface="Arial"/>
                </a:rPr>
                <a:t>85</a:t>
              </a:r>
              <a:endParaRPr lang="en-GB" sz="1000" noProof="0" dirty="0">
                <a:latin typeface="Arial"/>
                <a:cs typeface="Arial"/>
              </a:endParaRPr>
            </a:p>
          </p:txBody>
        </p:sp>
        <p:grpSp>
          <p:nvGrpSpPr>
            <p:cNvPr id="91" name="object 89">
              <a:extLst>
                <a:ext uri="{FF2B5EF4-FFF2-40B4-BE49-F238E27FC236}">
                  <a16:creationId xmlns:a16="http://schemas.microsoft.com/office/drawing/2014/main" id="{4E98FB27-C281-ECE1-0665-98FEE8302881}"/>
                </a:ext>
              </a:extLst>
            </p:cNvPr>
            <p:cNvGrpSpPr/>
            <p:nvPr/>
          </p:nvGrpSpPr>
          <p:grpSpPr>
            <a:xfrm>
              <a:off x="1087335" y="1896478"/>
              <a:ext cx="435609" cy="1898650"/>
              <a:chOff x="1087335" y="1896478"/>
              <a:chExt cx="435609" cy="1898650"/>
            </a:xfrm>
          </p:grpSpPr>
          <p:sp>
            <p:nvSpPr>
              <p:cNvPr id="92" name="object 90">
                <a:extLst>
                  <a:ext uri="{FF2B5EF4-FFF2-40B4-BE49-F238E27FC236}">
                    <a16:creationId xmlns:a16="http://schemas.microsoft.com/office/drawing/2014/main" id="{9E932BAD-6B47-B2F3-3A21-AAA66A52E1A6}"/>
                  </a:ext>
                </a:extLst>
              </p:cNvPr>
              <p:cNvSpPr/>
              <p:nvPr/>
            </p:nvSpPr>
            <p:spPr>
              <a:xfrm>
                <a:off x="1087335" y="1897240"/>
                <a:ext cx="219075" cy="1897380"/>
              </a:xfrm>
              <a:custGeom>
                <a:avLst/>
                <a:gdLst/>
                <a:ahLst/>
                <a:cxnLst/>
                <a:rect l="l" t="t" r="r" b="b"/>
                <a:pathLst>
                  <a:path w="219075" h="1897379">
                    <a:moveTo>
                      <a:pt x="219062" y="0"/>
                    </a:moveTo>
                    <a:lnTo>
                      <a:pt x="0" y="0"/>
                    </a:lnTo>
                    <a:lnTo>
                      <a:pt x="0" y="1897367"/>
                    </a:lnTo>
                    <a:lnTo>
                      <a:pt x="219062" y="1897367"/>
                    </a:lnTo>
                    <a:lnTo>
                      <a:pt x="219062" y="0"/>
                    </a:lnTo>
                    <a:close/>
                  </a:path>
                </a:pathLst>
              </a:custGeom>
              <a:solidFill>
                <a:srgbClr val="F6A400"/>
              </a:solidFill>
            </p:spPr>
            <p:txBody>
              <a:bodyPr wrap="square" lIns="0" tIns="0" rIns="0" bIns="0" rtlCol="0"/>
              <a:lstStyle/>
              <a:p>
                <a:endParaRPr lang="en-GB" noProof="0" dirty="0"/>
              </a:p>
            </p:txBody>
          </p:sp>
          <p:sp>
            <p:nvSpPr>
              <p:cNvPr id="93" name="object 91">
                <a:extLst>
                  <a:ext uri="{FF2B5EF4-FFF2-40B4-BE49-F238E27FC236}">
                    <a16:creationId xmlns:a16="http://schemas.microsoft.com/office/drawing/2014/main" id="{FDCD0407-144C-79E1-50C4-AF2205BBE0BB}"/>
                  </a:ext>
                </a:extLst>
              </p:cNvPr>
              <p:cNvSpPr/>
              <p:nvPr/>
            </p:nvSpPr>
            <p:spPr>
              <a:xfrm>
                <a:off x="1381391" y="1896478"/>
                <a:ext cx="141605" cy="190500"/>
              </a:xfrm>
              <a:custGeom>
                <a:avLst/>
                <a:gdLst/>
                <a:ahLst/>
                <a:cxnLst/>
                <a:rect l="l" t="t" r="r" b="b"/>
                <a:pathLst>
                  <a:path w="141605" h="190500">
                    <a:moveTo>
                      <a:pt x="141262" y="0"/>
                    </a:moveTo>
                    <a:lnTo>
                      <a:pt x="0" y="0"/>
                    </a:lnTo>
                    <a:lnTo>
                      <a:pt x="0" y="190500"/>
                    </a:lnTo>
                    <a:lnTo>
                      <a:pt x="141262" y="190500"/>
                    </a:lnTo>
                    <a:lnTo>
                      <a:pt x="141262" y="0"/>
                    </a:lnTo>
                    <a:close/>
                  </a:path>
                </a:pathLst>
              </a:custGeom>
              <a:solidFill>
                <a:srgbClr val="FFFFFF"/>
              </a:solidFill>
            </p:spPr>
            <p:txBody>
              <a:bodyPr wrap="square" lIns="0" tIns="0" rIns="0" bIns="0" rtlCol="0"/>
              <a:lstStyle/>
              <a:p>
                <a:endParaRPr lang="en-GB" noProof="0" dirty="0"/>
              </a:p>
            </p:txBody>
          </p:sp>
        </p:grpSp>
        <p:sp>
          <p:nvSpPr>
            <p:cNvPr id="94" name="object 92">
              <a:extLst>
                <a:ext uri="{FF2B5EF4-FFF2-40B4-BE49-F238E27FC236}">
                  <a16:creationId xmlns:a16="http://schemas.microsoft.com/office/drawing/2014/main" id="{2A3F353B-0516-6819-E39A-FB27987979C9}"/>
                </a:ext>
              </a:extLst>
            </p:cNvPr>
            <p:cNvSpPr txBox="1"/>
            <p:nvPr/>
          </p:nvSpPr>
          <p:spPr>
            <a:xfrm>
              <a:off x="1368693" y="1898253"/>
              <a:ext cx="167005" cy="166712"/>
            </a:xfrm>
            <a:prstGeom prst="rect">
              <a:avLst/>
            </a:prstGeom>
          </p:spPr>
          <p:txBody>
            <a:bodyPr vert="horz" wrap="square" lIns="0" tIns="12700" rIns="0" bIns="0" rtlCol="0">
              <a:spAutoFit/>
            </a:bodyPr>
            <a:lstStyle/>
            <a:p>
              <a:pPr marL="12700">
                <a:lnSpc>
                  <a:spcPct val="100000"/>
                </a:lnSpc>
                <a:spcBef>
                  <a:spcPts val="100"/>
                </a:spcBef>
              </a:pPr>
              <a:r>
                <a:rPr lang="en-GB" sz="1000" spc="-25" noProof="0" dirty="0">
                  <a:solidFill>
                    <a:srgbClr val="191919"/>
                  </a:solidFill>
                  <a:latin typeface="Arial"/>
                  <a:cs typeface="Arial"/>
                </a:rPr>
                <a:t>77</a:t>
              </a:r>
              <a:endParaRPr lang="en-GB" sz="1000" noProof="0" dirty="0">
                <a:latin typeface="Arial"/>
                <a:cs typeface="Arial"/>
              </a:endParaRPr>
            </a:p>
          </p:txBody>
        </p:sp>
        <p:grpSp>
          <p:nvGrpSpPr>
            <p:cNvPr id="95" name="object 93">
              <a:extLst>
                <a:ext uri="{FF2B5EF4-FFF2-40B4-BE49-F238E27FC236}">
                  <a16:creationId xmlns:a16="http://schemas.microsoft.com/office/drawing/2014/main" id="{4F55C748-7990-ABBD-3D36-3F2C9C96A52C}"/>
                </a:ext>
              </a:extLst>
            </p:cNvPr>
            <p:cNvGrpSpPr/>
            <p:nvPr/>
          </p:nvGrpSpPr>
          <p:grpSpPr>
            <a:xfrm>
              <a:off x="1342491" y="1906308"/>
              <a:ext cx="435609" cy="1888489"/>
              <a:chOff x="1342491" y="1906308"/>
              <a:chExt cx="435609" cy="1888489"/>
            </a:xfrm>
          </p:grpSpPr>
          <p:sp>
            <p:nvSpPr>
              <p:cNvPr id="96" name="object 94">
                <a:extLst>
                  <a:ext uri="{FF2B5EF4-FFF2-40B4-BE49-F238E27FC236}">
                    <a16:creationId xmlns:a16="http://schemas.microsoft.com/office/drawing/2014/main" id="{E0B3307B-811D-5838-4830-BDFFBC5E33AB}"/>
                  </a:ext>
                </a:extLst>
              </p:cNvPr>
              <p:cNvSpPr/>
              <p:nvPr/>
            </p:nvSpPr>
            <p:spPr>
              <a:xfrm>
                <a:off x="1342491" y="2086978"/>
                <a:ext cx="219075" cy="1708150"/>
              </a:xfrm>
              <a:custGeom>
                <a:avLst/>
                <a:gdLst/>
                <a:ahLst/>
                <a:cxnLst/>
                <a:rect l="l" t="t" r="r" b="b"/>
                <a:pathLst>
                  <a:path w="219075" h="1708150">
                    <a:moveTo>
                      <a:pt x="219062" y="0"/>
                    </a:moveTo>
                    <a:lnTo>
                      <a:pt x="0" y="0"/>
                    </a:lnTo>
                    <a:lnTo>
                      <a:pt x="0" y="1707629"/>
                    </a:lnTo>
                    <a:lnTo>
                      <a:pt x="219062" y="1707629"/>
                    </a:lnTo>
                    <a:lnTo>
                      <a:pt x="219062" y="0"/>
                    </a:lnTo>
                    <a:close/>
                  </a:path>
                </a:pathLst>
              </a:custGeom>
              <a:solidFill>
                <a:srgbClr val="00696C"/>
              </a:solidFill>
            </p:spPr>
            <p:txBody>
              <a:bodyPr wrap="square" lIns="0" tIns="0" rIns="0" bIns="0" rtlCol="0"/>
              <a:lstStyle/>
              <a:p>
                <a:endParaRPr lang="en-GB" noProof="0" dirty="0"/>
              </a:p>
            </p:txBody>
          </p:sp>
          <p:sp>
            <p:nvSpPr>
              <p:cNvPr id="97" name="object 95">
                <a:extLst>
                  <a:ext uri="{FF2B5EF4-FFF2-40B4-BE49-F238E27FC236}">
                    <a16:creationId xmlns:a16="http://schemas.microsoft.com/office/drawing/2014/main" id="{DE9BE4B6-B64D-51E2-686E-BBC724A14D01}"/>
                  </a:ext>
                </a:extLst>
              </p:cNvPr>
              <p:cNvSpPr/>
              <p:nvPr/>
            </p:nvSpPr>
            <p:spPr>
              <a:xfrm>
                <a:off x="1636560" y="1906308"/>
                <a:ext cx="141605" cy="180975"/>
              </a:xfrm>
              <a:custGeom>
                <a:avLst/>
                <a:gdLst/>
                <a:ahLst/>
                <a:cxnLst/>
                <a:rect l="l" t="t" r="r" b="b"/>
                <a:pathLst>
                  <a:path w="141605" h="180975">
                    <a:moveTo>
                      <a:pt x="0" y="180670"/>
                    </a:moveTo>
                    <a:lnTo>
                      <a:pt x="141262" y="180670"/>
                    </a:lnTo>
                    <a:lnTo>
                      <a:pt x="141262" y="0"/>
                    </a:lnTo>
                    <a:lnTo>
                      <a:pt x="0" y="0"/>
                    </a:lnTo>
                    <a:lnTo>
                      <a:pt x="0" y="180670"/>
                    </a:lnTo>
                    <a:close/>
                  </a:path>
                </a:pathLst>
              </a:custGeom>
              <a:solidFill>
                <a:srgbClr val="FFFFFF"/>
              </a:solidFill>
            </p:spPr>
            <p:txBody>
              <a:bodyPr wrap="square" lIns="0" tIns="0" rIns="0" bIns="0" rtlCol="0"/>
              <a:lstStyle/>
              <a:p>
                <a:endParaRPr lang="en-GB" noProof="0" dirty="0"/>
              </a:p>
            </p:txBody>
          </p:sp>
        </p:grpSp>
        <p:sp>
          <p:nvSpPr>
            <p:cNvPr id="98" name="object 96">
              <a:extLst>
                <a:ext uri="{FF2B5EF4-FFF2-40B4-BE49-F238E27FC236}">
                  <a16:creationId xmlns:a16="http://schemas.microsoft.com/office/drawing/2014/main" id="{C1FB3654-710D-8E72-66B7-3B88B3DB49B7}"/>
                </a:ext>
              </a:extLst>
            </p:cNvPr>
            <p:cNvSpPr txBox="1"/>
            <p:nvPr/>
          </p:nvSpPr>
          <p:spPr>
            <a:xfrm>
              <a:off x="1623858" y="1908089"/>
              <a:ext cx="167005" cy="166712"/>
            </a:xfrm>
            <a:prstGeom prst="rect">
              <a:avLst/>
            </a:prstGeom>
          </p:spPr>
          <p:txBody>
            <a:bodyPr vert="horz" wrap="square" lIns="0" tIns="12700" rIns="0" bIns="0" rtlCol="0">
              <a:spAutoFit/>
            </a:bodyPr>
            <a:lstStyle/>
            <a:p>
              <a:pPr marL="12700">
                <a:lnSpc>
                  <a:spcPct val="100000"/>
                </a:lnSpc>
                <a:spcBef>
                  <a:spcPts val="100"/>
                </a:spcBef>
              </a:pPr>
              <a:r>
                <a:rPr lang="en-GB" sz="1000" spc="-25" noProof="0" dirty="0">
                  <a:solidFill>
                    <a:srgbClr val="191919"/>
                  </a:solidFill>
                  <a:latin typeface="Arial"/>
                  <a:cs typeface="Arial"/>
                </a:rPr>
                <a:t>77</a:t>
              </a:r>
              <a:endParaRPr lang="en-GB" sz="1000" noProof="0" dirty="0">
                <a:latin typeface="Arial"/>
                <a:cs typeface="Arial"/>
              </a:endParaRPr>
            </a:p>
          </p:txBody>
        </p:sp>
        <p:sp>
          <p:nvSpPr>
            <p:cNvPr id="99" name="object 97">
              <a:extLst>
                <a:ext uri="{FF2B5EF4-FFF2-40B4-BE49-F238E27FC236}">
                  <a16:creationId xmlns:a16="http://schemas.microsoft.com/office/drawing/2014/main" id="{60CD0F46-DAFF-AD53-E17D-43B84C48827A}"/>
                </a:ext>
              </a:extLst>
            </p:cNvPr>
            <p:cNvSpPr/>
            <p:nvPr/>
          </p:nvSpPr>
          <p:spPr>
            <a:xfrm>
              <a:off x="1597660" y="2086978"/>
              <a:ext cx="219075" cy="1708150"/>
            </a:xfrm>
            <a:custGeom>
              <a:avLst/>
              <a:gdLst/>
              <a:ahLst/>
              <a:cxnLst/>
              <a:rect l="l" t="t" r="r" b="b"/>
              <a:pathLst>
                <a:path w="219075" h="1708150">
                  <a:moveTo>
                    <a:pt x="219062" y="0"/>
                  </a:moveTo>
                  <a:lnTo>
                    <a:pt x="0" y="0"/>
                  </a:lnTo>
                  <a:lnTo>
                    <a:pt x="0" y="1707629"/>
                  </a:lnTo>
                  <a:lnTo>
                    <a:pt x="219062" y="1707629"/>
                  </a:lnTo>
                  <a:lnTo>
                    <a:pt x="219062" y="0"/>
                  </a:lnTo>
                  <a:close/>
                </a:path>
              </a:pathLst>
            </a:custGeom>
            <a:pattFill prst="pct90">
              <a:fgClr>
                <a:srgbClr val="C7E2E3"/>
              </a:fgClr>
              <a:bgClr>
                <a:srgbClr val="00696C"/>
              </a:bgClr>
            </a:pattFill>
          </p:spPr>
          <p:txBody>
            <a:bodyPr wrap="square" lIns="0" tIns="0" rIns="0" bIns="0" rtlCol="0"/>
            <a:lstStyle/>
            <a:p>
              <a:endParaRPr lang="en-GB" noProof="0" dirty="0"/>
            </a:p>
          </p:txBody>
        </p:sp>
        <p:sp>
          <p:nvSpPr>
            <p:cNvPr id="100" name="object 98">
              <a:extLst>
                <a:ext uri="{FF2B5EF4-FFF2-40B4-BE49-F238E27FC236}">
                  <a16:creationId xmlns:a16="http://schemas.microsoft.com/office/drawing/2014/main" id="{EC6E6E06-7C31-595D-DDD9-A662F817F38F}"/>
                </a:ext>
              </a:extLst>
            </p:cNvPr>
            <p:cNvSpPr txBox="1"/>
            <p:nvPr/>
          </p:nvSpPr>
          <p:spPr>
            <a:xfrm>
              <a:off x="2455075" y="2426512"/>
              <a:ext cx="141605" cy="168636"/>
            </a:xfrm>
            <a:prstGeom prst="rect">
              <a:avLst/>
            </a:prstGeom>
            <a:solidFill>
              <a:srgbClr val="FFFFFF"/>
            </a:solidFill>
          </p:spPr>
          <p:txBody>
            <a:bodyPr vert="horz" wrap="square" lIns="0" tIns="14605" rIns="0" bIns="0" rtlCol="0">
              <a:spAutoFit/>
            </a:bodyPr>
            <a:lstStyle/>
            <a:p>
              <a:pPr>
                <a:lnSpc>
                  <a:spcPct val="100000"/>
                </a:lnSpc>
                <a:spcBef>
                  <a:spcPts val="115"/>
                </a:spcBef>
              </a:pPr>
              <a:r>
                <a:rPr lang="en-GB" sz="1000" spc="-25" noProof="0" dirty="0">
                  <a:solidFill>
                    <a:srgbClr val="191919"/>
                  </a:solidFill>
                  <a:latin typeface="Arial"/>
                  <a:cs typeface="Arial"/>
                </a:rPr>
                <a:t>53</a:t>
              </a:r>
              <a:endParaRPr lang="en-GB" sz="1000" noProof="0" dirty="0">
                <a:latin typeface="Arial"/>
                <a:cs typeface="Arial"/>
              </a:endParaRPr>
            </a:p>
          </p:txBody>
        </p:sp>
        <p:grpSp>
          <p:nvGrpSpPr>
            <p:cNvPr id="101" name="object 99">
              <a:extLst>
                <a:ext uri="{FF2B5EF4-FFF2-40B4-BE49-F238E27FC236}">
                  <a16:creationId xmlns:a16="http://schemas.microsoft.com/office/drawing/2014/main" id="{71E6A863-4081-7095-9829-1C973724F2DE}"/>
                </a:ext>
              </a:extLst>
            </p:cNvPr>
            <p:cNvGrpSpPr/>
            <p:nvPr/>
          </p:nvGrpSpPr>
          <p:grpSpPr>
            <a:xfrm>
              <a:off x="2416175" y="2547467"/>
              <a:ext cx="690880" cy="1247140"/>
              <a:chOff x="2416175" y="2547467"/>
              <a:chExt cx="690880" cy="1247140"/>
            </a:xfrm>
          </p:grpSpPr>
          <p:sp>
            <p:nvSpPr>
              <p:cNvPr id="102" name="object 100">
                <a:extLst>
                  <a:ext uri="{FF2B5EF4-FFF2-40B4-BE49-F238E27FC236}">
                    <a16:creationId xmlns:a16="http://schemas.microsoft.com/office/drawing/2014/main" id="{A7964F99-7606-CE32-D932-01CF3EA7D294}"/>
                  </a:ext>
                </a:extLst>
              </p:cNvPr>
              <p:cNvSpPr/>
              <p:nvPr/>
            </p:nvSpPr>
            <p:spPr>
              <a:xfrm>
                <a:off x="2416175" y="2617012"/>
                <a:ext cx="219075" cy="1177925"/>
              </a:xfrm>
              <a:custGeom>
                <a:avLst/>
                <a:gdLst/>
                <a:ahLst/>
                <a:cxnLst/>
                <a:rect l="l" t="t" r="r" b="b"/>
                <a:pathLst>
                  <a:path w="219075" h="1177925">
                    <a:moveTo>
                      <a:pt x="219062" y="0"/>
                    </a:moveTo>
                    <a:lnTo>
                      <a:pt x="0" y="0"/>
                    </a:lnTo>
                    <a:lnTo>
                      <a:pt x="0" y="1177594"/>
                    </a:lnTo>
                    <a:lnTo>
                      <a:pt x="219062" y="1177594"/>
                    </a:lnTo>
                    <a:lnTo>
                      <a:pt x="219062" y="0"/>
                    </a:lnTo>
                    <a:close/>
                  </a:path>
                </a:pathLst>
              </a:custGeom>
              <a:solidFill>
                <a:srgbClr val="F6A400"/>
              </a:solidFill>
            </p:spPr>
            <p:txBody>
              <a:bodyPr wrap="square" lIns="0" tIns="0" rIns="0" bIns="0" rtlCol="0"/>
              <a:lstStyle/>
              <a:p>
                <a:endParaRPr lang="en-GB" noProof="0" dirty="0"/>
              </a:p>
            </p:txBody>
          </p:sp>
          <p:sp>
            <p:nvSpPr>
              <p:cNvPr id="103" name="object 101">
                <a:extLst>
                  <a:ext uri="{FF2B5EF4-FFF2-40B4-BE49-F238E27FC236}">
                    <a16:creationId xmlns:a16="http://schemas.microsoft.com/office/drawing/2014/main" id="{B585A1C9-D396-A032-655E-FFFE4C2C9591}"/>
                  </a:ext>
                </a:extLst>
              </p:cNvPr>
              <p:cNvSpPr/>
              <p:nvPr/>
            </p:nvSpPr>
            <p:spPr>
              <a:xfrm>
                <a:off x="2671343" y="2751048"/>
                <a:ext cx="219075" cy="1043940"/>
              </a:xfrm>
              <a:custGeom>
                <a:avLst/>
                <a:gdLst/>
                <a:ahLst/>
                <a:cxnLst/>
                <a:rect l="l" t="t" r="r" b="b"/>
                <a:pathLst>
                  <a:path w="219075" h="1043939">
                    <a:moveTo>
                      <a:pt x="219062" y="0"/>
                    </a:moveTo>
                    <a:lnTo>
                      <a:pt x="0" y="0"/>
                    </a:lnTo>
                    <a:lnTo>
                      <a:pt x="0" y="1043559"/>
                    </a:lnTo>
                    <a:lnTo>
                      <a:pt x="219062" y="1043559"/>
                    </a:lnTo>
                    <a:lnTo>
                      <a:pt x="219062" y="0"/>
                    </a:lnTo>
                    <a:close/>
                  </a:path>
                </a:pathLst>
              </a:custGeom>
              <a:solidFill>
                <a:srgbClr val="00696C"/>
              </a:solidFill>
            </p:spPr>
            <p:txBody>
              <a:bodyPr wrap="square" lIns="0" tIns="0" rIns="0" bIns="0" rtlCol="0"/>
              <a:lstStyle/>
              <a:p>
                <a:endParaRPr lang="en-GB" noProof="0" dirty="0"/>
              </a:p>
            </p:txBody>
          </p:sp>
          <p:sp>
            <p:nvSpPr>
              <p:cNvPr id="104" name="object 102">
                <a:extLst>
                  <a:ext uri="{FF2B5EF4-FFF2-40B4-BE49-F238E27FC236}">
                    <a16:creationId xmlns:a16="http://schemas.microsoft.com/office/drawing/2014/main" id="{645815B7-8ED5-3684-EC0B-FE0F710F6B27}"/>
                  </a:ext>
                </a:extLst>
              </p:cNvPr>
              <p:cNvSpPr/>
              <p:nvPr/>
            </p:nvSpPr>
            <p:spPr>
              <a:xfrm>
                <a:off x="2965399" y="2547467"/>
                <a:ext cx="141605" cy="168275"/>
              </a:xfrm>
              <a:custGeom>
                <a:avLst/>
                <a:gdLst/>
                <a:ahLst/>
                <a:cxnLst/>
                <a:rect l="l" t="t" r="r" b="b"/>
                <a:pathLst>
                  <a:path w="141605" h="168275">
                    <a:moveTo>
                      <a:pt x="0" y="168008"/>
                    </a:moveTo>
                    <a:lnTo>
                      <a:pt x="141262" y="168008"/>
                    </a:lnTo>
                    <a:lnTo>
                      <a:pt x="141262" y="0"/>
                    </a:lnTo>
                    <a:lnTo>
                      <a:pt x="0" y="0"/>
                    </a:lnTo>
                    <a:lnTo>
                      <a:pt x="0" y="168008"/>
                    </a:lnTo>
                    <a:close/>
                  </a:path>
                </a:pathLst>
              </a:custGeom>
              <a:solidFill>
                <a:srgbClr val="FFFFFF"/>
              </a:solidFill>
            </p:spPr>
            <p:txBody>
              <a:bodyPr wrap="square" lIns="0" tIns="0" rIns="0" bIns="0" rtlCol="0"/>
              <a:lstStyle/>
              <a:p>
                <a:endParaRPr lang="en-GB" noProof="0" dirty="0"/>
              </a:p>
            </p:txBody>
          </p:sp>
        </p:grpSp>
        <p:sp>
          <p:nvSpPr>
            <p:cNvPr id="105" name="object 103">
              <a:extLst>
                <a:ext uri="{FF2B5EF4-FFF2-40B4-BE49-F238E27FC236}">
                  <a16:creationId xmlns:a16="http://schemas.microsoft.com/office/drawing/2014/main" id="{2BB304D3-1D7C-C6C4-D2FB-7C93A8F14FAC}"/>
                </a:ext>
              </a:extLst>
            </p:cNvPr>
            <p:cNvSpPr txBox="1"/>
            <p:nvPr/>
          </p:nvSpPr>
          <p:spPr>
            <a:xfrm>
              <a:off x="2672140" y="2562331"/>
              <a:ext cx="215790" cy="167483"/>
            </a:xfrm>
            <a:prstGeom prst="rect">
              <a:avLst/>
            </a:prstGeom>
          </p:spPr>
          <p:txBody>
            <a:bodyPr vert="horz" wrap="square" lIns="0" tIns="12700" rIns="0" bIns="0" rtlCol="0">
              <a:spAutoFit/>
            </a:bodyPr>
            <a:lstStyle/>
            <a:p>
              <a:pPr marL="38100">
                <a:lnSpc>
                  <a:spcPct val="100000"/>
                </a:lnSpc>
                <a:spcBef>
                  <a:spcPts val="100"/>
                </a:spcBef>
              </a:pPr>
              <a:r>
                <a:rPr lang="en-GB" sz="1000" noProof="0" dirty="0">
                  <a:solidFill>
                    <a:srgbClr val="191919"/>
                  </a:solidFill>
                  <a:latin typeface="Arial"/>
                  <a:cs typeface="Arial"/>
                </a:rPr>
                <a:t>48</a:t>
              </a:r>
              <a:endParaRPr lang="en-GB" sz="1500" baseline="5555" noProof="0" dirty="0">
                <a:latin typeface="Arial"/>
                <a:cs typeface="Arial"/>
              </a:endParaRPr>
            </a:p>
          </p:txBody>
        </p:sp>
        <p:sp>
          <p:nvSpPr>
            <p:cNvPr id="106" name="object 104">
              <a:extLst>
                <a:ext uri="{FF2B5EF4-FFF2-40B4-BE49-F238E27FC236}">
                  <a16:creationId xmlns:a16="http://schemas.microsoft.com/office/drawing/2014/main" id="{28A3D2F6-3279-5069-E3F7-3C8B30DA590D}"/>
                </a:ext>
              </a:extLst>
            </p:cNvPr>
            <p:cNvSpPr/>
            <p:nvPr/>
          </p:nvSpPr>
          <p:spPr>
            <a:xfrm>
              <a:off x="2926499" y="2715475"/>
              <a:ext cx="219075" cy="1079500"/>
            </a:xfrm>
            <a:custGeom>
              <a:avLst/>
              <a:gdLst/>
              <a:ahLst/>
              <a:cxnLst/>
              <a:rect l="l" t="t" r="r" b="b"/>
              <a:pathLst>
                <a:path w="219075" h="1079500">
                  <a:moveTo>
                    <a:pt x="219062" y="0"/>
                  </a:moveTo>
                  <a:lnTo>
                    <a:pt x="0" y="0"/>
                  </a:lnTo>
                  <a:lnTo>
                    <a:pt x="0" y="1079131"/>
                  </a:lnTo>
                  <a:lnTo>
                    <a:pt x="219062" y="1079131"/>
                  </a:lnTo>
                  <a:lnTo>
                    <a:pt x="219062" y="0"/>
                  </a:lnTo>
                  <a:close/>
                </a:path>
              </a:pathLst>
            </a:custGeom>
            <a:pattFill prst="pct90">
              <a:fgClr>
                <a:srgbClr val="C7E2E3"/>
              </a:fgClr>
              <a:bgClr>
                <a:srgbClr val="00696C"/>
              </a:bgClr>
            </a:pattFill>
          </p:spPr>
          <p:txBody>
            <a:bodyPr wrap="square" lIns="0" tIns="0" rIns="0" bIns="0" rtlCol="0"/>
            <a:lstStyle/>
            <a:p>
              <a:endParaRPr lang="en-GB" noProof="0" dirty="0"/>
            </a:p>
          </p:txBody>
        </p:sp>
        <p:sp>
          <p:nvSpPr>
            <p:cNvPr id="107" name="object 105">
              <a:extLst>
                <a:ext uri="{FF2B5EF4-FFF2-40B4-BE49-F238E27FC236}">
                  <a16:creationId xmlns:a16="http://schemas.microsoft.com/office/drawing/2014/main" id="{836FC8C5-5745-A157-5D12-E4596DEBD714}"/>
                </a:ext>
              </a:extLst>
            </p:cNvPr>
            <p:cNvSpPr txBox="1"/>
            <p:nvPr/>
          </p:nvSpPr>
          <p:spPr>
            <a:xfrm>
              <a:off x="3786975" y="2133650"/>
              <a:ext cx="141605" cy="167995"/>
            </a:xfrm>
            <a:prstGeom prst="rect">
              <a:avLst/>
            </a:prstGeom>
            <a:solidFill>
              <a:srgbClr val="FFFFFF"/>
            </a:solidFill>
          </p:spPr>
          <p:txBody>
            <a:bodyPr vert="horz" wrap="square" lIns="0" tIns="13970" rIns="0" bIns="0" rtlCol="0">
              <a:spAutoFit/>
            </a:bodyPr>
            <a:lstStyle/>
            <a:p>
              <a:pPr>
                <a:lnSpc>
                  <a:spcPct val="100000"/>
                </a:lnSpc>
                <a:spcBef>
                  <a:spcPts val="110"/>
                </a:spcBef>
              </a:pPr>
              <a:r>
                <a:rPr lang="en-GB" sz="1000" spc="-25" noProof="0" dirty="0">
                  <a:solidFill>
                    <a:srgbClr val="191919"/>
                  </a:solidFill>
                  <a:latin typeface="Arial"/>
                  <a:cs typeface="Arial"/>
                </a:rPr>
                <a:t>66</a:t>
              </a:r>
              <a:endParaRPr lang="en-GB" sz="1000" noProof="0" dirty="0">
                <a:latin typeface="Arial"/>
                <a:cs typeface="Arial"/>
              </a:endParaRPr>
            </a:p>
          </p:txBody>
        </p:sp>
        <p:sp>
          <p:nvSpPr>
            <p:cNvPr id="108" name="object 106">
              <a:extLst>
                <a:ext uri="{FF2B5EF4-FFF2-40B4-BE49-F238E27FC236}">
                  <a16:creationId xmlns:a16="http://schemas.microsoft.com/office/drawing/2014/main" id="{9AF8BA36-AFF3-B088-B501-561F4A7EFAD3}"/>
                </a:ext>
              </a:extLst>
            </p:cNvPr>
            <p:cNvSpPr/>
            <p:nvPr/>
          </p:nvSpPr>
          <p:spPr>
            <a:xfrm>
              <a:off x="3748074" y="2324138"/>
              <a:ext cx="219075" cy="1470660"/>
            </a:xfrm>
            <a:custGeom>
              <a:avLst/>
              <a:gdLst/>
              <a:ahLst/>
              <a:cxnLst/>
              <a:rect l="l" t="t" r="r" b="b"/>
              <a:pathLst>
                <a:path w="219075" h="1470660">
                  <a:moveTo>
                    <a:pt x="219062" y="0"/>
                  </a:moveTo>
                  <a:lnTo>
                    <a:pt x="0" y="0"/>
                  </a:lnTo>
                  <a:lnTo>
                    <a:pt x="0" y="1470469"/>
                  </a:lnTo>
                  <a:lnTo>
                    <a:pt x="219062" y="1470469"/>
                  </a:lnTo>
                  <a:lnTo>
                    <a:pt x="219062" y="0"/>
                  </a:lnTo>
                  <a:close/>
                </a:path>
              </a:pathLst>
            </a:custGeom>
            <a:solidFill>
              <a:srgbClr val="F6A400"/>
            </a:solidFill>
          </p:spPr>
          <p:txBody>
            <a:bodyPr wrap="square" lIns="0" tIns="0" rIns="0" bIns="0" rtlCol="0"/>
            <a:lstStyle/>
            <a:p>
              <a:endParaRPr lang="en-GB" noProof="0" dirty="0"/>
            </a:p>
          </p:txBody>
        </p:sp>
        <p:sp>
          <p:nvSpPr>
            <p:cNvPr id="109" name="object 107">
              <a:extLst>
                <a:ext uri="{FF2B5EF4-FFF2-40B4-BE49-F238E27FC236}">
                  <a16:creationId xmlns:a16="http://schemas.microsoft.com/office/drawing/2014/main" id="{DB84F02F-1692-A4CA-F4D2-E7A691C8953E}"/>
                </a:ext>
              </a:extLst>
            </p:cNvPr>
            <p:cNvSpPr txBox="1"/>
            <p:nvPr/>
          </p:nvSpPr>
          <p:spPr>
            <a:xfrm>
              <a:off x="4042143" y="2275941"/>
              <a:ext cx="141605" cy="168636"/>
            </a:xfrm>
            <a:prstGeom prst="rect">
              <a:avLst/>
            </a:prstGeom>
            <a:solidFill>
              <a:srgbClr val="FFFFFF"/>
            </a:solidFill>
          </p:spPr>
          <p:txBody>
            <a:bodyPr vert="horz" wrap="square" lIns="0" tIns="14605" rIns="0" bIns="0" rtlCol="0">
              <a:spAutoFit/>
            </a:bodyPr>
            <a:lstStyle/>
            <a:p>
              <a:pPr>
                <a:lnSpc>
                  <a:spcPct val="100000"/>
                </a:lnSpc>
                <a:spcBef>
                  <a:spcPts val="115"/>
                </a:spcBef>
              </a:pPr>
              <a:r>
                <a:rPr lang="en-GB" sz="1000" spc="-25" noProof="0" dirty="0">
                  <a:solidFill>
                    <a:srgbClr val="191919"/>
                  </a:solidFill>
                  <a:latin typeface="Arial"/>
                  <a:cs typeface="Arial"/>
                </a:rPr>
                <a:t>60</a:t>
              </a:r>
              <a:endParaRPr lang="en-GB" sz="1000" noProof="0" dirty="0">
                <a:latin typeface="Arial"/>
                <a:cs typeface="Arial"/>
              </a:endParaRPr>
            </a:p>
          </p:txBody>
        </p:sp>
        <p:grpSp>
          <p:nvGrpSpPr>
            <p:cNvPr id="110" name="object 108">
              <a:extLst>
                <a:ext uri="{FF2B5EF4-FFF2-40B4-BE49-F238E27FC236}">
                  <a16:creationId xmlns:a16="http://schemas.microsoft.com/office/drawing/2014/main" id="{31ED9335-F171-9475-2D63-560DAA79B06C}"/>
                </a:ext>
              </a:extLst>
            </p:cNvPr>
            <p:cNvGrpSpPr/>
            <p:nvPr/>
          </p:nvGrpSpPr>
          <p:grpSpPr>
            <a:xfrm>
              <a:off x="4003243" y="2181085"/>
              <a:ext cx="435609" cy="1613535"/>
              <a:chOff x="4003243" y="2181085"/>
              <a:chExt cx="435609" cy="1613535"/>
            </a:xfrm>
          </p:grpSpPr>
          <p:sp>
            <p:nvSpPr>
              <p:cNvPr id="111" name="object 109">
                <a:extLst>
                  <a:ext uri="{FF2B5EF4-FFF2-40B4-BE49-F238E27FC236}">
                    <a16:creationId xmlns:a16="http://schemas.microsoft.com/office/drawing/2014/main" id="{3DC80523-2C35-DE25-4B64-EBE626A94FC5}"/>
                  </a:ext>
                </a:extLst>
              </p:cNvPr>
              <p:cNvSpPr/>
              <p:nvPr/>
            </p:nvSpPr>
            <p:spPr>
              <a:xfrm>
                <a:off x="4003243" y="2466441"/>
                <a:ext cx="219075" cy="1328420"/>
              </a:xfrm>
              <a:custGeom>
                <a:avLst/>
                <a:gdLst/>
                <a:ahLst/>
                <a:cxnLst/>
                <a:rect l="l" t="t" r="r" b="b"/>
                <a:pathLst>
                  <a:path w="219075" h="1328420">
                    <a:moveTo>
                      <a:pt x="219062" y="0"/>
                    </a:moveTo>
                    <a:lnTo>
                      <a:pt x="0" y="0"/>
                    </a:lnTo>
                    <a:lnTo>
                      <a:pt x="0" y="1328166"/>
                    </a:lnTo>
                    <a:lnTo>
                      <a:pt x="219062" y="1328166"/>
                    </a:lnTo>
                    <a:lnTo>
                      <a:pt x="219062" y="0"/>
                    </a:lnTo>
                    <a:close/>
                  </a:path>
                </a:pathLst>
              </a:custGeom>
              <a:solidFill>
                <a:srgbClr val="00696C"/>
              </a:solidFill>
            </p:spPr>
            <p:txBody>
              <a:bodyPr wrap="square" lIns="0" tIns="0" rIns="0" bIns="0" rtlCol="0"/>
              <a:lstStyle/>
              <a:p>
                <a:endParaRPr lang="en-GB" noProof="0" dirty="0"/>
              </a:p>
            </p:txBody>
          </p:sp>
          <p:sp>
            <p:nvSpPr>
              <p:cNvPr id="112" name="object 110">
                <a:extLst>
                  <a:ext uri="{FF2B5EF4-FFF2-40B4-BE49-F238E27FC236}">
                    <a16:creationId xmlns:a16="http://schemas.microsoft.com/office/drawing/2014/main" id="{C1F49C1F-B757-C790-4653-8F6C215AE718}"/>
                  </a:ext>
                </a:extLst>
              </p:cNvPr>
              <p:cNvSpPr/>
              <p:nvPr/>
            </p:nvSpPr>
            <p:spPr>
              <a:xfrm>
                <a:off x="4297299" y="2181085"/>
                <a:ext cx="141605" cy="190500"/>
              </a:xfrm>
              <a:custGeom>
                <a:avLst/>
                <a:gdLst/>
                <a:ahLst/>
                <a:cxnLst/>
                <a:rect l="l" t="t" r="r" b="b"/>
                <a:pathLst>
                  <a:path w="141604" h="190500">
                    <a:moveTo>
                      <a:pt x="141262" y="0"/>
                    </a:moveTo>
                    <a:lnTo>
                      <a:pt x="0" y="0"/>
                    </a:lnTo>
                    <a:lnTo>
                      <a:pt x="0" y="190500"/>
                    </a:lnTo>
                    <a:lnTo>
                      <a:pt x="141262" y="190500"/>
                    </a:lnTo>
                    <a:lnTo>
                      <a:pt x="141262" y="0"/>
                    </a:lnTo>
                    <a:close/>
                  </a:path>
                </a:pathLst>
              </a:custGeom>
              <a:solidFill>
                <a:srgbClr val="FFFFFF"/>
              </a:solidFill>
            </p:spPr>
            <p:txBody>
              <a:bodyPr wrap="square" lIns="0" tIns="0" rIns="0" bIns="0" rtlCol="0"/>
              <a:lstStyle/>
              <a:p>
                <a:endParaRPr lang="en-GB" noProof="0" dirty="0"/>
              </a:p>
            </p:txBody>
          </p:sp>
        </p:grpSp>
        <p:sp>
          <p:nvSpPr>
            <p:cNvPr id="113" name="object 111">
              <a:extLst>
                <a:ext uri="{FF2B5EF4-FFF2-40B4-BE49-F238E27FC236}">
                  <a16:creationId xmlns:a16="http://schemas.microsoft.com/office/drawing/2014/main" id="{ED70E623-F634-AC1F-7A88-24C3F25D7F87}"/>
                </a:ext>
              </a:extLst>
            </p:cNvPr>
            <p:cNvSpPr txBox="1"/>
            <p:nvPr/>
          </p:nvSpPr>
          <p:spPr>
            <a:xfrm>
              <a:off x="4284603" y="2182859"/>
              <a:ext cx="167005" cy="166712"/>
            </a:xfrm>
            <a:prstGeom prst="rect">
              <a:avLst/>
            </a:prstGeom>
          </p:spPr>
          <p:txBody>
            <a:bodyPr vert="horz" wrap="square" lIns="0" tIns="12700" rIns="0" bIns="0" rtlCol="0">
              <a:spAutoFit/>
            </a:bodyPr>
            <a:lstStyle/>
            <a:p>
              <a:pPr marL="12700">
                <a:lnSpc>
                  <a:spcPct val="100000"/>
                </a:lnSpc>
                <a:spcBef>
                  <a:spcPts val="100"/>
                </a:spcBef>
              </a:pPr>
              <a:r>
                <a:rPr lang="en-GB" sz="1000" spc="-25" noProof="0" dirty="0">
                  <a:solidFill>
                    <a:srgbClr val="191919"/>
                  </a:solidFill>
                  <a:latin typeface="Arial"/>
                  <a:cs typeface="Arial"/>
                </a:rPr>
                <a:t>64</a:t>
              </a:r>
              <a:endParaRPr lang="en-GB" sz="1000" noProof="0" dirty="0">
                <a:latin typeface="Arial"/>
                <a:cs typeface="Arial"/>
              </a:endParaRPr>
            </a:p>
          </p:txBody>
        </p:sp>
        <p:sp>
          <p:nvSpPr>
            <p:cNvPr id="114" name="object 112">
              <a:extLst>
                <a:ext uri="{FF2B5EF4-FFF2-40B4-BE49-F238E27FC236}">
                  <a16:creationId xmlns:a16="http://schemas.microsoft.com/office/drawing/2014/main" id="{D486F5BA-2E34-CA75-72EB-02224E396D1B}"/>
                </a:ext>
              </a:extLst>
            </p:cNvPr>
            <p:cNvSpPr/>
            <p:nvPr/>
          </p:nvSpPr>
          <p:spPr>
            <a:xfrm>
              <a:off x="4258398" y="2371572"/>
              <a:ext cx="219075" cy="1423035"/>
            </a:xfrm>
            <a:custGeom>
              <a:avLst/>
              <a:gdLst/>
              <a:ahLst/>
              <a:cxnLst/>
              <a:rect l="l" t="t" r="r" b="b"/>
              <a:pathLst>
                <a:path w="219075" h="1423035">
                  <a:moveTo>
                    <a:pt x="219062" y="0"/>
                  </a:moveTo>
                  <a:lnTo>
                    <a:pt x="0" y="0"/>
                  </a:lnTo>
                  <a:lnTo>
                    <a:pt x="0" y="1423035"/>
                  </a:lnTo>
                  <a:lnTo>
                    <a:pt x="219062" y="1423035"/>
                  </a:lnTo>
                  <a:lnTo>
                    <a:pt x="219062" y="0"/>
                  </a:lnTo>
                  <a:close/>
                </a:path>
              </a:pathLst>
            </a:custGeom>
            <a:pattFill prst="pct90">
              <a:fgClr>
                <a:srgbClr val="C7E2E3"/>
              </a:fgClr>
              <a:bgClr>
                <a:srgbClr val="00696C"/>
              </a:bgClr>
            </a:pattFill>
          </p:spPr>
          <p:txBody>
            <a:bodyPr wrap="square" lIns="0" tIns="0" rIns="0" bIns="0" rtlCol="0"/>
            <a:lstStyle/>
            <a:p>
              <a:endParaRPr lang="en-GB" noProof="0" dirty="0"/>
            </a:p>
          </p:txBody>
        </p:sp>
        <p:sp>
          <p:nvSpPr>
            <p:cNvPr id="115" name="object 113">
              <a:extLst>
                <a:ext uri="{FF2B5EF4-FFF2-40B4-BE49-F238E27FC236}">
                  <a16:creationId xmlns:a16="http://schemas.microsoft.com/office/drawing/2014/main" id="{67DB3D05-8A04-7185-5615-1C55DADECBED}"/>
                </a:ext>
              </a:extLst>
            </p:cNvPr>
            <p:cNvSpPr txBox="1"/>
            <p:nvPr/>
          </p:nvSpPr>
          <p:spPr>
            <a:xfrm>
              <a:off x="5100180" y="1991347"/>
              <a:ext cx="141605" cy="167995"/>
            </a:xfrm>
            <a:prstGeom prst="rect">
              <a:avLst/>
            </a:prstGeom>
            <a:solidFill>
              <a:srgbClr val="FFFFFF"/>
            </a:solidFill>
          </p:spPr>
          <p:txBody>
            <a:bodyPr vert="horz" wrap="square" lIns="0" tIns="13970" rIns="0" bIns="0" rtlCol="0">
              <a:spAutoFit/>
            </a:bodyPr>
            <a:lstStyle/>
            <a:p>
              <a:pPr>
                <a:lnSpc>
                  <a:spcPct val="100000"/>
                </a:lnSpc>
                <a:spcBef>
                  <a:spcPts val="110"/>
                </a:spcBef>
              </a:pPr>
              <a:r>
                <a:rPr lang="en-GB" sz="1000" spc="-25" noProof="0" dirty="0">
                  <a:solidFill>
                    <a:srgbClr val="191919"/>
                  </a:solidFill>
                  <a:latin typeface="Arial"/>
                  <a:cs typeface="Arial"/>
                </a:rPr>
                <a:t>73</a:t>
              </a:r>
              <a:endParaRPr lang="en-GB" sz="1000" noProof="0" dirty="0">
                <a:latin typeface="Arial"/>
                <a:cs typeface="Arial"/>
              </a:endParaRPr>
            </a:p>
          </p:txBody>
        </p:sp>
        <p:grpSp>
          <p:nvGrpSpPr>
            <p:cNvPr id="116" name="object 114">
              <a:extLst>
                <a:ext uri="{FF2B5EF4-FFF2-40B4-BE49-F238E27FC236}">
                  <a16:creationId xmlns:a16="http://schemas.microsoft.com/office/drawing/2014/main" id="{A11C6FEF-1DB0-E3E6-82DE-0ABF1F4FBD84}"/>
                </a:ext>
              </a:extLst>
            </p:cNvPr>
            <p:cNvGrpSpPr/>
            <p:nvPr/>
          </p:nvGrpSpPr>
          <p:grpSpPr>
            <a:xfrm>
              <a:off x="5061280" y="2109927"/>
              <a:ext cx="435609" cy="1685289"/>
              <a:chOff x="5061280" y="2109927"/>
              <a:chExt cx="435609" cy="1685289"/>
            </a:xfrm>
          </p:grpSpPr>
          <p:sp>
            <p:nvSpPr>
              <p:cNvPr id="117" name="object 115">
                <a:extLst>
                  <a:ext uri="{FF2B5EF4-FFF2-40B4-BE49-F238E27FC236}">
                    <a16:creationId xmlns:a16="http://schemas.microsoft.com/office/drawing/2014/main" id="{427DB716-0E9C-6C1B-1420-D46450717B69}"/>
                  </a:ext>
                </a:extLst>
              </p:cNvPr>
              <p:cNvSpPr/>
              <p:nvPr/>
            </p:nvSpPr>
            <p:spPr>
              <a:xfrm>
                <a:off x="5061280" y="2181834"/>
                <a:ext cx="219075" cy="1612900"/>
              </a:xfrm>
              <a:custGeom>
                <a:avLst/>
                <a:gdLst/>
                <a:ahLst/>
                <a:cxnLst/>
                <a:rect l="l" t="t" r="r" b="b"/>
                <a:pathLst>
                  <a:path w="219075" h="1612900">
                    <a:moveTo>
                      <a:pt x="219062" y="0"/>
                    </a:moveTo>
                    <a:lnTo>
                      <a:pt x="0" y="0"/>
                    </a:lnTo>
                    <a:lnTo>
                      <a:pt x="0" y="1612773"/>
                    </a:lnTo>
                    <a:lnTo>
                      <a:pt x="219062" y="1612773"/>
                    </a:lnTo>
                    <a:lnTo>
                      <a:pt x="219062" y="0"/>
                    </a:lnTo>
                    <a:close/>
                  </a:path>
                </a:pathLst>
              </a:custGeom>
              <a:solidFill>
                <a:srgbClr val="F6A400"/>
              </a:solidFill>
            </p:spPr>
            <p:txBody>
              <a:bodyPr wrap="square" lIns="0" tIns="0" rIns="0" bIns="0" rtlCol="0"/>
              <a:lstStyle/>
              <a:p>
                <a:endParaRPr lang="en-GB" noProof="0" dirty="0"/>
              </a:p>
            </p:txBody>
          </p:sp>
          <p:sp>
            <p:nvSpPr>
              <p:cNvPr id="118" name="object 116">
                <a:extLst>
                  <a:ext uri="{FF2B5EF4-FFF2-40B4-BE49-F238E27FC236}">
                    <a16:creationId xmlns:a16="http://schemas.microsoft.com/office/drawing/2014/main" id="{2699ECB6-C6E6-DF2A-1EB4-FB3227CCC351}"/>
                  </a:ext>
                </a:extLst>
              </p:cNvPr>
              <p:cNvSpPr/>
              <p:nvPr/>
            </p:nvSpPr>
            <p:spPr>
              <a:xfrm>
                <a:off x="5355348" y="2109927"/>
                <a:ext cx="141605" cy="190500"/>
              </a:xfrm>
              <a:custGeom>
                <a:avLst/>
                <a:gdLst/>
                <a:ahLst/>
                <a:cxnLst/>
                <a:rect l="l" t="t" r="r" b="b"/>
                <a:pathLst>
                  <a:path w="141604" h="190500">
                    <a:moveTo>
                      <a:pt x="141262" y="0"/>
                    </a:moveTo>
                    <a:lnTo>
                      <a:pt x="0" y="0"/>
                    </a:lnTo>
                    <a:lnTo>
                      <a:pt x="0" y="190500"/>
                    </a:lnTo>
                    <a:lnTo>
                      <a:pt x="141262" y="190500"/>
                    </a:lnTo>
                    <a:lnTo>
                      <a:pt x="141262" y="0"/>
                    </a:lnTo>
                    <a:close/>
                  </a:path>
                </a:pathLst>
              </a:custGeom>
              <a:solidFill>
                <a:srgbClr val="FFFFFF"/>
              </a:solidFill>
            </p:spPr>
            <p:txBody>
              <a:bodyPr wrap="square" lIns="0" tIns="0" rIns="0" bIns="0" rtlCol="0"/>
              <a:lstStyle/>
              <a:p>
                <a:endParaRPr lang="en-GB" noProof="0" dirty="0"/>
              </a:p>
            </p:txBody>
          </p:sp>
        </p:grpSp>
        <p:sp>
          <p:nvSpPr>
            <p:cNvPr id="119" name="object 117">
              <a:extLst>
                <a:ext uri="{FF2B5EF4-FFF2-40B4-BE49-F238E27FC236}">
                  <a16:creationId xmlns:a16="http://schemas.microsoft.com/office/drawing/2014/main" id="{68D009D8-2DC8-F01F-4CB4-EFFC6BF37632}"/>
                </a:ext>
              </a:extLst>
            </p:cNvPr>
            <p:cNvSpPr txBox="1"/>
            <p:nvPr/>
          </p:nvSpPr>
          <p:spPr>
            <a:xfrm>
              <a:off x="5342648" y="2111707"/>
              <a:ext cx="167005" cy="166712"/>
            </a:xfrm>
            <a:prstGeom prst="rect">
              <a:avLst/>
            </a:prstGeom>
          </p:spPr>
          <p:txBody>
            <a:bodyPr vert="horz" wrap="square" lIns="0" tIns="12700" rIns="0" bIns="0" rtlCol="0">
              <a:spAutoFit/>
            </a:bodyPr>
            <a:lstStyle/>
            <a:p>
              <a:pPr marL="12700">
                <a:lnSpc>
                  <a:spcPct val="100000"/>
                </a:lnSpc>
                <a:spcBef>
                  <a:spcPts val="100"/>
                </a:spcBef>
              </a:pPr>
              <a:r>
                <a:rPr lang="en-GB" sz="1000" spc="-25" noProof="0" dirty="0">
                  <a:solidFill>
                    <a:srgbClr val="191919"/>
                  </a:solidFill>
                  <a:latin typeface="Arial"/>
                  <a:cs typeface="Arial"/>
                </a:rPr>
                <a:t>67</a:t>
              </a:r>
              <a:endParaRPr lang="en-GB" sz="1000" noProof="0" dirty="0">
                <a:latin typeface="Arial"/>
                <a:cs typeface="Arial"/>
              </a:endParaRPr>
            </a:p>
          </p:txBody>
        </p:sp>
        <p:sp>
          <p:nvSpPr>
            <p:cNvPr id="120" name="object 118">
              <a:extLst>
                <a:ext uri="{FF2B5EF4-FFF2-40B4-BE49-F238E27FC236}">
                  <a16:creationId xmlns:a16="http://schemas.microsoft.com/office/drawing/2014/main" id="{D45750E5-45F7-6A7C-8541-DE85B65D3C04}"/>
                </a:ext>
              </a:extLst>
            </p:cNvPr>
            <p:cNvSpPr/>
            <p:nvPr/>
          </p:nvSpPr>
          <p:spPr>
            <a:xfrm>
              <a:off x="5316448" y="2300427"/>
              <a:ext cx="219075" cy="1494790"/>
            </a:xfrm>
            <a:custGeom>
              <a:avLst/>
              <a:gdLst/>
              <a:ahLst/>
              <a:cxnLst/>
              <a:rect l="l" t="t" r="r" b="b"/>
              <a:pathLst>
                <a:path w="219075" h="1494789">
                  <a:moveTo>
                    <a:pt x="219062" y="0"/>
                  </a:moveTo>
                  <a:lnTo>
                    <a:pt x="0" y="0"/>
                  </a:lnTo>
                  <a:lnTo>
                    <a:pt x="0" y="1494180"/>
                  </a:lnTo>
                  <a:lnTo>
                    <a:pt x="219062" y="1494180"/>
                  </a:lnTo>
                  <a:lnTo>
                    <a:pt x="219062" y="0"/>
                  </a:lnTo>
                  <a:close/>
                </a:path>
              </a:pathLst>
            </a:custGeom>
            <a:solidFill>
              <a:srgbClr val="00696C"/>
            </a:solidFill>
          </p:spPr>
          <p:txBody>
            <a:bodyPr wrap="square" lIns="0" tIns="0" rIns="0" bIns="0" rtlCol="0"/>
            <a:lstStyle/>
            <a:p>
              <a:endParaRPr lang="en-GB" noProof="0" dirty="0"/>
            </a:p>
          </p:txBody>
        </p:sp>
        <p:sp>
          <p:nvSpPr>
            <p:cNvPr id="121" name="object 119">
              <a:extLst>
                <a:ext uri="{FF2B5EF4-FFF2-40B4-BE49-F238E27FC236}">
                  <a16:creationId xmlns:a16="http://schemas.microsoft.com/office/drawing/2014/main" id="{D5C8DDDA-5E6E-2AA4-57A5-9FC949165AB8}"/>
                </a:ext>
              </a:extLst>
            </p:cNvPr>
            <p:cNvSpPr txBox="1"/>
            <p:nvPr/>
          </p:nvSpPr>
          <p:spPr>
            <a:xfrm>
              <a:off x="5597812" y="2040556"/>
              <a:ext cx="167005" cy="166712"/>
            </a:xfrm>
            <a:prstGeom prst="rect">
              <a:avLst/>
            </a:prstGeom>
          </p:spPr>
          <p:txBody>
            <a:bodyPr vert="horz" wrap="square" lIns="0" tIns="12700" rIns="0" bIns="0" rtlCol="0">
              <a:spAutoFit/>
            </a:bodyPr>
            <a:lstStyle/>
            <a:p>
              <a:pPr marL="12700">
                <a:lnSpc>
                  <a:spcPct val="100000"/>
                </a:lnSpc>
                <a:spcBef>
                  <a:spcPts val="100"/>
                </a:spcBef>
              </a:pPr>
              <a:r>
                <a:rPr lang="en-GB" sz="1000" spc="-25" noProof="0" dirty="0">
                  <a:solidFill>
                    <a:srgbClr val="191919"/>
                  </a:solidFill>
                  <a:latin typeface="Arial"/>
                  <a:cs typeface="Arial"/>
                </a:rPr>
                <a:t>71</a:t>
              </a:r>
              <a:endParaRPr lang="en-GB" sz="1000" noProof="0" dirty="0">
                <a:latin typeface="Arial"/>
                <a:cs typeface="Arial"/>
              </a:endParaRPr>
            </a:p>
          </p:txBody>
        </p:sp>
        <p:grpSp>
          <p:nvGrpSpPr>
            <p:cNvPr id="122" name="object 120">
              <a:extLst>
                <a:ext uri="{FF2B5EF4-FFF2-40B4-BE49-F238E27FC236}">
                  <a16:creationId xmlns:a16="http://schemas.microsoft.com/office/drawing/2014/main" id="{BBF9CF63-4D55-91A7-B56F-75A6F06FFBC3}"/>
                </a:ext>
              </a:extLst>
            </p:cNvPr>
            <p:cNvGrpSpPr/>
            <p:nvPr/>
          </p:nvGrpSpPr>
          <p:grpSpPr>
            <a:xfrm>
              <a:off x="5571616" y="2229269"/>
              <a:ext cx="1266825" cy="1565910"/>
              <a:chOff x="5571616" y="2229269"/>
              <a:chExt cx="1266825" cy="1565910"/>
            </a:xfrm>
          </p:grpSpPr>
          <p:sp>
            <p:nvSpPr>
              <p:cNvPr id="123" name="object 121">
                <a:extLst>
                  <a:ext uri="{FF2B5EF4-FFF2-40B4-BE49-F238E27FC236}">
                    <a16:creationId xmlns:a16="http://schemas.microsoft.com/office/drawing/2014/main" id="{74E07C21-2031-4442-5BFC-38D73023BF7A}"/>
                  </a:ext>
                </a:extLst>
              </p:cNvPr>
              <p:cNvSpPr/>
              <p:nvPr/>
            </p:nvSpPr>
            <p:spPr>
              <a:xfrm>
                <a:off x="5571616" y="2229269"/>
                <a:ext cx="219075" cy="1565910"/>
              </a:xfrm>
              <a:custGeom>
                <a:avLst/>
                <a:gdLst/>
                <a:ahLst/>
                <a:cxnLst/>
                <a:rect l="l" t="t" r="r" b="b"/>
                <a:pathLst>
                  <a:path w="219075" h="1565910">
                    <a:moveTo>
                      <a:pt x="219062" y="0"/>
                    </a:moveTo>
                    <a:lnTo>
                      <a:pt x="0" y="0"/>
                    </a:lnTo>
                    <a:lnTo>
                      <a:pt x="0" y="1565338"/>
                    </a:lnTo>
                    <a:lnTo>
                      <a:pt x="219062" y="1565338"/>
                    </a:lnTo>
                    <a:lnTo>
                      <a:pt x="219062" y="0"/>
                    </a:lnTo>
                    <a:close/>
                  </a:path>
                </a:pathLst>
              </a:custGeom>
              <a:pattFill prst="pct90">
                <a:fgClr>
                  <a:srgbClr val="C7E2E3"/>
                </a:fgClr>
                <a:bgClr>
                  <a:srgbClr val="00696C"/>
                </a:bgClr>
              </a:pattFill>
            </p:spPr>
            <p:txBody>
              <a:bodyPr wrap="square" lIns="0" tIns="0" rIns="0" bIns="0" rtlCol="0"/>
              <a:lstStyle/>
              <a:p>
                <a:endParaRPr lang="en-GB" noProof="0" dirty="0"/>
              </a:p>
            </p:txBody>
          </p:sp>
          <p:sp>
            <p:nvSpPr>
              <p:cNvPr id="124" name="object 122">
                <a:extLst>
                  <a:ext uri="{FF2B5EF4-FFF2-40B4-BE49-F238E27FC236}">
                    <a16:creationId xmlns:a16="http://schemas.microsoft.com/office/drawing/2014/main" id="{FC3E7F28-6216-DF92-13E5-9B186E9447F0}"/>
                  </a:ext>
                </a:extLst>
              </p:cNvPr>
              <p:cNvSpPr/>
              <p:nvPr/>
            </p:nvSpPr>
            <p:spPr>
              <a:xfrm>
                <a:off x="6696811" y="2418245"/>
                <a:ext cx="141605" cy="190500"/>
              </a:xfrm>
              <a:custGeom>
                <a:avLst/>
                <a:gdLst/>
                <a:ahLst/>
                <a:cxnLst/>
                <a:rect l="l" t="t" r="r" b="b"/>
                <a:pathLst>
                  <a:path w="141604" h="190500">
                    <a:moveTo>
                      <a:pt x="141262" y="0"/>
                    </a:moveTo>
                    <a:lnTo>
                      <a:pt x="0" y="0"/>
                    </a:lnTo>
                    <a:lnTo>
                      <a:pt x="0" y="190500"/>
                    </a:lnTo>
                    <a:lnTo>
                      <a:pt x="141262" y="190500"/>
                    </a:lnTo>
                    <a:lnTo>
                      <a:pt x="141262" y="0"/>
                    </a:lnTo>
                    <a:close/>
                  </a:path>
                </a:pathLst>
              </a:custGeom>
              <a:solidFill>
                <a:srgbClr val="FFFFFF"/>
              </a:solidFill>
            </p:spPr>
            <p:txBody>
              <a:bodyPr wrap="square" lIns="0" tIns="0" rIns="0" bIns="0" rtlCol="0"/>
              <a:lstStyle/>
              <a:p>
                <a:endParaRPr lang="en-GB" noProof="0" dirty="0"/>
              </a:p>
            </p:txBody>
          </p:sp>
        </p:grpSp>
        <p:sp>
          <p:nvSpPr>
            <p:cNvPr id="125" name="object 123">
              <a:extLst>
                <a:ext uri="{FF2B5EF4-FFF2-40B4-BE49-F238E27FC236}">
                  <a16:creationId xmlns:a16="http://schemas.microsoft.com/office/drawing/2014/main" id="{4BDCA001-15B6-0FB9-77DB-CBC4717B28EB}"/>
                </a:ext>
              </a:extLst>
            </p:cNvPr>
            <p:cNvSpPr txBox="1"/>
            <p:nvPr/>
          </p:nvSpPr>
          <p:spPr>
            <a:xfrm>
              <a:off x="6684111" y="2420030"/>
              <a:ext cx="167005" cy="166712"/>
            </a:xfrm>
            <a:prstGeom prst="rect">
              <a:avLst/>
            </a:prstGeom>
          </p:spPr>
          <p:txBody>
            <a:bodyPr vert="horz" wrap="square" lIns="0" tIns="12700" rIns="0" bIns="0" rtlCol="0">
              <a:spAutoFit/>
            </a:bodyPr>
            <a:lstStyle/>
            <a:p>
              <a:pPr marL="12700">
                <a:lnSpc>
                  <a:spcPct val="100000"/>
                </a:lnSpc>
                <a:spcBef>
                  <a:spcPts val="100"/>
                </a:spcBef>
              </a:pPr>
              <a:r>
                <a:rPr lang="en-GB" sz="1000" spc="-25" noProof="0" dirty="0">
                  <a:solidFill>
                    <a:srgbClr val="191919"/>
                  </a:solidFill>
                  <a:latin typeface="Arial"/>
                  <a:cs typeface="Arial"/>
                </a:rPr>
                <a:t>54</a:t>
              </a:r>
              <a:endParaRPr lang="en-GB" sz="1000" noProof="0" dirty="0">
                <a:latin typeface="Arial"/>
                <a:cs typeface="Arial"/>
              </a:endParaRPr>
            </a:p>
          </p:txBody>
        </p:sp>
        <p:grpSp>
          <p:nvGrpSpPr>
            <p:cNvPr id="126" name="object 124">
              <a:extLst>
                <a:ext uri="{FF2B5EF4-FFF2-40B4-BE49-F238E27FC236}">
                  <a16:creationId xmlns:a16="http://schemas.microsoft.com/office/drawing/2014/main" id="{84A3A072-C0FB-6B19-DE0C-E952B965413D}"/>
                </a:ext>
              </a:extLst>
            </p:cNvPr>
            <p:cNvGrpSpPr/>
            <p:nvPr/>
          </p:nvGrpSpPr>
          <p:grpSpPr>
            <a:xfrm>
              <a:off x="6657911" y="2299665"/>
              <a:ext cx="474345" cy="1495425"/>
              <a:chOff x="6657911" y="2299665"/>
              <a:chExt cx="474345" cy="1495425"/>
            </a:xfrm>
          </p:grpSpPr>
          <p:sp>
            <p:nvSpPr>
              <p:cNvPr id="127" name="object 125">
                <a:extLst>
                  <a:ext uri="{FF2B5EF4-FFF2-40B4-BE49-F238E27FC236}">
                    <a16:creationId xmlns:a16="http://schemas.microsoft.com/office/drawing/2014/main" id="{459AD618-3A39-700C-3870-3749B2EFB0B7}"/>
                  </a:ext>
                </a:extLst>
              </p:cNvPr>
              <p:cNvSpPr/>
              <p:nvPr/>
            </p:nvSpPr>
            <p:spPr>
              <a:xfrm>
                <a:off x="6657911" y="2608745"/>
                <a:ext cx="219075" cy="1186180"/>
              </a:xfrm>
              <a:custGeom>
                <a:avLst/>
                <a:gdLst/>
                <a:ahLst/>
                <a:cxnLst/>
                <a:rect l="l" t="t" r="r" b="b"/>
                <a:pathLst>
                  <a:path w="219075" h="1186179">
                    <a:moveTo>
                      <a:pt x="219062" y="0"/>
                    </a:moveTo>
                    <a:lnTo>
                      <a:pt x="0" y="0"/>
                    </a:lnTo>
                    <a:lnTo>
                      <a:pt x="0" y="1185862"/>
                    </a:lnTo>
                    <a:lnTo>
                      <a:pt x="219062" y="1185862"/>
                    </a:lnTo>
                    <a:lnTo>
                      <a:pt x="219062" y="0"/>
                    </a:lnTo>
                    <a:close/>
                  </a:path>
                </a:pathLst>
              </a:custGeom>
              <a:solidFill>
                <a:srgbClr val="00696C"/>
              </a:solidFill>
            </p:spPr>
            <p:txBody>
              <a:bodyPr wrap="square" lIns="0" tIns="0" rIns="0" bIns="0" rtlCol="0"/>
              <a:lstStyle/>
              <a:p>
                <a:endParaRPr lang="en-GB" noProof="0" dirty="0"/>
              </a:p>
            </p:txBody>
          </p:sp>
          <p:sp>
            <p:nvSpPr>
              <p:cNvPr id="128" name="object 126">
                <a:extLst>
                  <a:ext uri="{FF2B5EF4-FFF2-40B4-BE49-F238E27FC236}">
                    <a16:creationId xmlns:a16="http://schemas.microsoft.com/office/drawing/2014/main" id="{1F3BDEE2-AFB4-5491-8D5B-E93E022B7479}"/>
                  </a:ext>
                </a:extLst>
              </p:cNvPr>
              <p:cNvSpPr/>
              <p:nvPr/>
            </p:nvSpPr>
            <p:spPr>
              <a:xfrm>
                <a:off x="6951979" y="2299665"/>
                <a:ext cx="141605" cy="190500"/>
              </a:xfrm>
              <a:custGeom>
                <a:avLst/>
                <a:gdLst/>
                <a:ahLst/>
                <a:cxnLst/>
                <a:rect l="l" t="t" r="r" b="b"/>
                <a:pathLst>
                  <a:path w="141604" h="190500">
                    <a:moveTo>
                      <a:pt x="141262" y="0"/>
                    </a:moveTo>
                    <a:lnTo>
                      <a:pt x="0" y="0"/>
                    </a:lnTo>
                    <a:lnTo>
                      <a:pt x="0" y="190500"/>
                    </a:lnTo>
                    <a:lnTo>
                      <a:pt x="141262" y="190500"/>
                    </a:lnTo>
                    <a:lnTo>
                      <a:pt x="141262" y="0"/>
                    </a:lnTo>
                    <a:close/>
                  </a:path>
                </a:pathLst>
              </a:custGeom>
              <a:solidFill>
                <a:srgbClr val="FFFFFF"/>
              </a:solidFill>
            </p:spPr>
            <p:txBody>
              <a:bodyPr wrap="square" lIns="0" tIns="0" rIns="0" bIns="0" rtlCol="0"/>
              <a:lstStyle/>
              <a:p>
                <a:endParaRPr lang="en-GB" noProof="0" dirty="0"/>
              </a:p>
            </p:txBody>
          </p:sp>
          <p:sp>
            <p:nvSpPr>
              <p:cNvPr id="129" name="object 127">
                <a:extLst>
                  <a:ext uri="{FF2B5EF4-FFF2-40B4-BE49-F238E27FC236}">
                    <a16:creationId xmlns:a16="http://schemas.microsoft.com/office/drawing/2014/main" id="{18BDF64B-ED8E-63B6-45F8-CE05606C5193}"/>
                  </a:ext>
                </a:extLst>
              </p:cNvPr>
              <p:cNvSpPr/>
              <p:nvPr/>
            </p:nvSpPr>
            <p:spPr>
              <a:xfrm>
                <a:off x="6913079" y="2490165"/>
                <a:ext cx="219075" cy="1304925"/>
              </a:xfrm>
              <a:custGeom>
                <a:avLst/>
                <a:gdLst/>
                <a:ahLst/>
                <a:cxnLst/>
                <a:rect l="l" t="t" r="r" b="b"/>
                <a:pathLst>
                  <a:path w="219075" h="1304925">
                    <a:moveTo>
                      <a:pt x="219062" y="0"/>
                    </a:moveTo>
                    <a:lnTo>
                      <a:pt x="0" y="0"/>
                    </a:lnTo>
                    <a:lnTo>
                      <a:pt x="0" y="1304442"/>
                    </a:lnTo>
                    <a:lnTo>
                      <a:pt x="219062" y="1304442"/>
                    </a:lnTo>
                    <a:lnTo>
                      <a:pt x="219062" y="0"/>
                    </a:lnTo>
                    <a:close/>
                  </a:path>
                </a:pathLst>
              </a:custGeom>
              <a:pattFill prst="pct90">
                <a:fgClr>
                  <a:srgbClr val="C7E2E3"/>
                </a:fgClr>
                <a:bgClr>
                  <a:srgbClr val="00696C"/>
                </a:bgClr>
              </a:pattFill>
            </p:spPr>
            <p:txBody>
              <a:bodyPr wrap="square" lIns="0" tIns="0" rIns="0" bIns="0" rtlCol="0"/>
              <a:lstStyle/>
              <a:p>
                <a:endParaRPr lang="en-GB" noProof="0" dirty="0"/>
              </a:p>
            </p:txBody>
          </p:sp>
        </p:grpSp>
        <p:sp>
          <p:nvSpPr>
            <p:cNvPr id="130" name="object 128">
              <a:extLst>
                <a:ext uri="{FF2B5EF4-FFF2-40B4-BE49-F238E27FC236}">
                  <a16:creationId xmlns:a16="http://schemas.microsoft.com/office/drawing/2014/main" id="{1BFABEC8-8EC0-1AF3-8C75-729721955977}"/>
                </a:ext>
              </a:extLst>
            </p:cNvPr>
            <p:cNvSpPr txBox="1"/>
            <p:nvPr/>
          </p:nvSpPr>
          <p:spPr>
            <a:xfrm>
              <a:off x="6939276" y="2301445"/>
              <a:ext cx="219075" cy="166712"/>
            </a:xfrm>
            <a:prstGeom prst="rect">
              <a:avLst/>
            </a:prstGeom>
          </p:spPr>
          <p:txBody>
            <a:bodyPr vert="horz" wrap="square" lIns="0" tIns="12700" rIns="0" bIns="0" rtlCol="0">
              <a:spAutoFit/>
            </a:bodyPr>
            <a:lstStyle/>
            <a:p>
              <a:pPr marL="12700">
                <a:lnSpc>
                  <a:spcPct val="100000"/>
                </a:lnSpc>
                <a:spcBef>
                  <a:spcPts val="100"/>
                </a:spcBef>
                <a:tabLst>
                  <a:tab pos="460375" algn="l"/>
                </a:tabLst>
              </a:pPr>
              <a:r>
                <a:rPr lang="en-GB" sz="1000" spc="-25" noProof="0" dirty="0">
                  <a:solidFill>
                    <a:srgbClr val="191919"/>
                  </a:solidFill>
                  <a:latin typeface="Arial"/>
                  <a:cs typeface="Arial"/>
                </a:rPr>
                <a:t>59</a:t>
              </a:r>
              <a:endParaRPr lang="en-GB" sz="1000" noProof="0" dirty="0">
                <a:latin typeface="Arial"/>
                <a:cs typeface="Arial"/>
              </a:endParaRPr>
            </a:p>
          </p:txBody>
        </p:sp>
        <p:pic>
          <p:nvPicPr>
            <p:cNvPr id="135" name="object 133">
              <a:extLst>
                <a:ext uri="{FF2B5EF4-FFF2-40B4-BE49-F238E27FC236}">
                  <a16:creationId xmlns:a16="http://schemas.microsoft.com/office/drawing/2014/main" id="{63C63F66-0F3E-3723-39DD-593718AA8A02}"/>
                </a:ext>
              </a:extLst>
            </p:cNvPr>
            <p:cNvPicPr/>
            <p:nvPr/>
          </p:nvPicPr>
          <p:blipFill>
            <a:blip r:embed="rId2" cstate="print"/>
            <a:stretch>
              <a:fillRect/>
            </a:stretch>
          </p:blipFill>
          <p:spPr>
            <a:xfrm>
              <a:off x="828395" y="3586314"/>
              <a:ext cx="6595275" cy="206006"/>
            </a:xfrm>
            <a:prstGeom prst="rect">
              <a:avLst/>
            </a:prstGeom>
          </p:spPr>
        </p:pic>
        <p:sp>
          <p:nvSpPr>
            <p:cNvPr id="153" name="object 103">
              <a:extLst>
                <a:ext uri="{FF2B5EF4-FFF2-40B4-BE49-F238E27FC236}">
                  <a16:creationId xmlns:a16="http://schemas.microsoft.com/office/drawing/2014/main" id="{57604BA3-A56B-F351-C7BA-8E1E5B8E9227}"/>
                </a:ext>
              </a:extLst>
            </p:cNvPr>
            <p:cNvSpPr txBox="1"/>
            <p:nvPr/>
          </p:nvSpPr>
          <p:spPr>
            <a:xfrm>
              <a:off x="2923599" y="2547092"/>
              <a:ext cx="234945" cy="165705"/>
            </a:xfrm>
            <a:prstGeom prst="rect">
              <a:avLst/>
            </a:prstGeom>
          </p:spPr>
          <p:txBody>
            <a:bodyPr vert="horz" wrap="square" lIns="0" tIns="12700" rIns="0" bIns="0" rtlCol="0">
              <a:spAutoFit/>
            </a:bodyPr>
            <a:lstStyle/>
            <a:p>
              <a:pPr marL="38100">
                <a:lnSpc>
                  <a:spcPct val="100000"/>
                </a:lnSpc>
                <a:spcBef>
                  <a:spcPts val="100"/>
                </a:spcBef>
              </a:pPr>
              <a:r>
                <a:rPr lang="en-GB" sz="1000" noProof="0" dirty="0">
                  <a:solidFill>
                    <a:srgbClr val="191919"/>
                  </a:solidFill>
                  <a:latin typeface="Arial"/>
                  <a:cs typeface="Arial"/>
                </a:rPr>
                <a:t>49</a:t>
              </a:r>
              <a:endParaRPr lang="en-GB" sz="1500" baseline="5555" noProof="0" dirty="0">
                <a:latin typeface="Arial"/>
                <a:cs typeface="Arial"/>
              </a:endParaRPr>
            </a:p>
          </p:txBody>
        </p:sp>
      </p:grpSp>
      <p:sp>
        <p:nvSpPr>
          <p:cNvPr id="136" name="Titolo 1">
            <a:extLst>
              <a:ext uri="{FF2B5EF4-FFF2-40B4-BE49-F238E27FC236}">
                <a16:creationId xmlns:a16="http://schemas.microsoft.com/office/drawing/2014/main" id="{85EE8095-787C-D5D0-4074-09B93FB14096}"/>
              </a:ext>
            </a:extLst>
          </p:cNvPr>
          <p:cNvSpPr txBox="1">
            <a:spLocks/>
          </p:cNvSpPr>
          <p:nvPr/>
        </p:nvSpPr>
        <p:spPr>
          <a:xfrm>
            <a:off x="450001" y="135000"/>
            <a:ext cx="8082439" cy="367200"/>
          </a:xfrm>
          <a:prstGeom prst="rect">
            <a:avLst/>
          </a:prstGeom>
        </p:spPr>
        <p:txBody>
          <a:bodyPr vert="horz" lIns="91440" tIns="45720" rIns="91440" bIns="45720" rtlCol="0" anchor="ctr">
            <a:noAutofit/>
          </a:bodyPr>
          <a:lstStyle>
            <a:lvl1pPr algn="l" defTabSz="342900" rtl="0" eaLnBrk="1" latinLnBrk="0" hangingPunct="1">
              <a:spcBef>
                <a:spcPct val="0"/>
              </a:spcBef>
              <a:buNone/>
              <a:defRPr sz="180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2700">
              <a:spcBef>
                <a:spcPts val="100"/>
              </a:spcBef>
            </a:pPr>
            <a:r>
              <a:rPr lang="en-GB" spc="-25" noProof="0" dirty="0"/>
              <a:t>Measures</a:t>
            </a:r>
            <a:r>
              <a:rPr lang="en-GB" spc="-30" noProof="0" dirty="0"/>
              <a:t> </a:t>
            </a:r>
            <a:r>
              <a:rPr lang="en-GB" noProof="0" dirty="0"/>
              <a:t>to</a:t>
            </a:r>
            <a:r>
              <a:rPr lang="en-GB" spc="-25" noProof="0" dirty="0"/>
              <a:t> </a:t>
            </a:r>
            <a:r>
              <a:rPr lang="en-GB" spc="-20" noProof="0" dirty="0"/>
              <a:t>prevent</a:t>
            </a:r>
            <a:r>
              <a:rPr lang="en-GB" spc="-25" noProof="0" dirty="0"/>
              <a:t> musculoskeletal </a:t>
            </a:r>
            <a:r>
              <a:rPr lang="en-GB" spc="-10" noProof="0" dirty="0"/>
              <a:t>disorders </a:t>
            </a:r>
          </a:p>
          <a:p>
            <a:pPr marL="12700">
              <a:spcBef>
                <a:spcPts val="100"/>
              </a:spcBef>
            </a:pPr>
            <a:r>
              <a:rPr lang="en-GB" sz="1600" spc="-10" dirty="0"/>
              <a:t>% share of</a:t>
            </a:r>
            <a:r>
              <a:rPr lang="en-GB" sz="1600" spc="-50" noProof="0" dirty="0"/>
              <a:t> </a:t>
            </a:r>
            <a:r>
              <a:rPr lang="en-GB" sz="1600" spc="-10" noProof="0" dirty="0"/>
              <a:t>workplaces,</a:t>
            </a:r>
            <a:r>
              <a:rPr lang="en-GB" sz="1600" spc="-50" noProof="0" dirty="0"/>
              <a:t> </a:t>
            </a:r>
            <a:r>
              <a:rPr lang="en-GB" sz="1600" spc="-35" noProof="0" dirty="0"/>
              <a:t>EU-</a:t>
            </a:r>
            <a:r>
              <a:rPr lang="en-GB" sz="1600" spc="-25" noProof="0" dirty="0"/>
              <a:t>27 (2014-2019-2024)</a:t>
            </a:r>
            <a:endParaRPr lang="en-GB" sz="1600" spc="-10" noProof="0" dirty="0"/>
          </a:p>
        </p:txBody>
      </p:sp>
      <p:grpSp>
        <p:nvGrpSpPr>
          <p:cNvPr id="2" name="Gruppo 1">
            <a:extLst>
              <a:ext uri="{FF2B5EF4-FFF2-40B4-BE49-F238E27FC236}">
                <a16:creationId xmlns:a16="http://schemas.microsoft.com/office/drawing/2014/main" id="{F5F0D1AE-FE6F-F13B-BA28-E901C81CB4BB}"/>
              </a:ext>
            </a:extLst>
          </p:cNvPr>
          <p:cNvGrpSpPr/>
          <p:nvPr/>
        </p:nvGrpSpPr>
        <p:grpSpPr>
          <a:xfrm>
            <a:off x="7746473" y="2953223"/>
            <a:ext cx="902550" cy="373783"/>
            <a:chOff x="7139870" y="1566822"/>
            <a:chExt cx="902550" cy="373783"/>
          </a:xfrm>
        </p:grpSpPr>
        <p:sp>
          <p:nvSpPr>
            <p:cNvPr id="3" name="object 86">
              <a:extLst>
                <a:ext uri="{FF2B5EF4-FFF2-40B4-BE49-F238E27FC236}">
                  <a16:creationId xmlns:a16="http://schemas.microsoft.com/office/drawing/2014/main" id="{FA958824-0D04-FA02-809E-CDC4B078F1AB}"/>
                </a:ext>
              </a:extLst>
            </p:cNvPr>
            <p:cNvSpPr/>
            <p:nvPr/>
          </p:nvSpPr>
          <p:spPr>
            <a:xfrm>
              <a:off x="7147255" y="1566822"/>
              <a:ext cx="236854" cy="237847"/>
            </a:xfrm>
            <a:custGeom>
              <a:avLst/>
              <a:gdLst/>
              <a:ahLst/>
              <a:cxnLst/>
              <a:rect l="l" t="t" r="r" b="b"/>
              <a:pathLst>
                <a:path w="236854" h="407669">
                  <a:moveTo>
                    <a:pt x="236651" y="0"/>
                  </a:moveTo>
                  <a:lnTo>
                    <a:pt x="0" y="0"/>
                  </a:lnTo>
                  <a:lnTo>
                    <a:pt x="0" y="407377"/>
                  </a:lnTo>
                  <a:lnTo>
                    <a:pt x="236651" y="407377"/>
                  </a:lnTo>
                  <a:lnTo>
                    <a:pt x="236651" y="0"/>
                  </a:lnTo>
                  <a:close/>
                </a:path>
              </a:pathLst>
            </a:custGeom>
            <a:solidFill>
              <a:srgbClr val="F6A400"/>
            </a:solidFill>
          </p:spPr>
          <p:txBody>
            <a:bodyPr wrap="square" lIns="0" tIns="0" rIns="0" bIns="0" rtlCol="0"/>
            <a:lstStyle/>
            <a:p>
              <a:endParaRPr lang="en-GB" noProof="0" dirty="0"/>
            </a:p>
          </p:txBody>
        </p:sp>
        <p:sp>
          <p:nvSpPr>
            <p:cNvPr id="6" name="object 87">
              <a:extLst>
                <a:ext uri="{FF2B5EF4-FFF2-40B4-BE49-F238E27FC236}">
                  <a16:creationId xmlns:a16="http://schemas.microsoft.com/office/drawing/2014/main" id="{2229A040-2DFE-CBB1-3CAD-57FAA49298EC}"/>
                </a:ext>
              </a:extLst>
            </p:cNvPr>
            <p:cNvSpPr/>
            <p:nvPr/>
          </p:nvSpPr>
          <p:spPr>
            <a:xfrm>
              <a:off x="7472718" y="1566822"/>
              <a:ext cx="236854" cy="237847"/>
            </a:xfrm>
            <a:custGeom>
              <a:avLst/>
              <a:gdLst/>
              <a:ahLst/>
              <a:cxnLst/>
              <a:rect l="l" t="t" r="r" b="b"/>
              <a:pathLst>
                <a:path w="236854" h="407669">
                  <a:moveTo>
                    <a:pt x="236639" y="0"/>
                  </a:moveTo>
                  <a:lnTo>
                    <a:pt x="0" y="0"/>
                  </a:lnTo>
                  <a:lnTo>
                    <a:pt x="0" y="407377"/>
                  </a:lnTo>
                  <a:lnTo>
                    <a:pt x="236639" y="407377"/>
                  </a:lnTo>
                  <a:lnTo>
                    <a:pt x="236639" y="0"/>
                  </a:lnTo>
                  <a:close/>
                </a:path>
              </a:pathLst>
            </a:custGeom>
            <a:solidFill>
              <a:srgbClr val="00696C"/>
            </a:solidFill>
          </p:spPr>
          <p:txBody>
            <a:bodyPr wrap="square" lIns="0" tIns="0" rIns="0" bIns="0" rtlCol="0"/>
            <a:lstStyle/>
            <a:p>
              <a:endParaRPr lang="en-GB" noProof="0" dirty="0"/>
            </a:p>
          </p:txBody>
        </p:sp>
        <p:sp>
          <p:nvSpPr>
            <p:cNvPr id="47" name="object 88">
              <a:extLst>
                <a:ext uri="{FF2B5EF4-FFF2-40B4-BE49-F238E27FC236}">
                  <a16:creationId xmlns:a16="http://schemas.microsoft.com/office/drawing/2014/main" id="{6AB22715-4937-65B1-5106-48C3D5CB0F9C}"/>
                </a:ext>
              </a:extLst>
            </p:cNvPr>
            <p:cNvSpPr txBox="1"/>
            <p:nvPr/>
          </p:nvSpPr>
          <p:spPr>
            <a:xfrm>
              <a:off x="7139870" y="1804670"/>
              <a:ext cx="244239" cy="135935"/>
            </a:xfrm>
            <a:prstGeom prst="rect">
              <a:avLst/>
            </a:prstGeom>
          </p:spPr>
          <p:txBody>
            <a:bodyPr vert="horz" wrap="square" lIns="0" tIns="12700" rIns="0" bIns="0" rtlCol="0">
              <a:spAutoFit/>
            </a:bodyPr>
            <a:lstStyle/>
            <a:p>
              <a:pPr marL="12700">
                <a:lnSpc>
                  <a:spcPct val="100000"/>
                </a:lnSpc>
                <a:spcBef>
                  <a:spcPts val="100"/>
                </a:spcBef>
              </a:pPr>
              <a:r>
                <a:rPr lang="en-GB" sz="800" noProof="0" dirty="0">
                  <a:solidFill>
                    <a:srgbClr val="333333"/>
                  </a:solidFill>
                  <a:latin typeface="Arial"/>
                  <a:cs typeface="Arial"/>
                </a:rPr>
                <a:t>2014</a:t>
              </a:r>
              <a:endParaRPr lang="en-GB" sz="800" noProof="0" dirty="0">
                <a:latin typeface="Arial"/>
                <a:cs typeface="Arial"/>
              </a:endParaRPr>
            </a:p>
          </p:txBody>
        </p:sp>
        <p:sp>
          <p:nvSpPr>
            <p:cNvPr id="60" name="object 89">
              <a:extLst>
                <a:ext uri="{FF2B5EF4-FFF2-40B4-BE49-F238E27FC236}">
                  <a16:creationId xmlns:a16="http://schemas.microsoft.com/office/drawing/2014/main" id="{D093ABA6-6FF0-6337-6777-6EA2CDA8AF12}"/>
                </a:ext>
              </a:extLst>
            </p:cNvPr>
            <p:cNvSpPr/>
            <p:nvPr/>
          </p:nvSpPr>
          <p:spPr>
            <a:xfrm>
              <a:off x="7798181" y="1566822"/>
              <a:ext cx="236854" cy="237847"/>
            </a:xfrm>
            <a:custGeom>
              <a:avLst/>
              <a:gdLst/>
              <a:ahLst/>
              <a:cxnLst/>
              <a:rect l="l" t="t" r="r" b="b"/>
              <a:pathLst>
                <a:path w="236854" h="407669">
                  <a:moveTo>
                    <a:pt x="236639" y="0"/>
                  </a:moveTo>
                  <a:lnTo>
                    <a:pt x="0" y="0"/>
                  </a:lnTo>
                  <a:lnTo>
                    <a:pt x="0" y="407377"/>
                  </a:lnTo>
                  <a:lnTo>
                    <a:pt x="236639" y="407377"/>
                  </a:lnTo>
                  <a:lnTo>
                    <a:pt x="236639" y="0"/>
                  </a:lnTo>
                  <a:close/>
                </a:path>
              </a:pathLst>
            </a:custGeom>
            <a:pattFill prst="pct90">
              <a:fgClr>
                <a:srgbClr val="C7E2E3"/>
              </a:fgClr>
              <a:bgClr>
                <a:srgbClr val="00696C"/>
              </a:bgClr>
            </a:pattFill>
          </p:spPr>
          <p:txBody>
            <a:bodyPr wrap="square" lIns="0" tIns="0" rIns="0" bIns="0" rtlCol="0"/>
            <a:lstStyle/>
            <a:p>
              <a:endParaRPr lang="en-GB" noProof="0" dirty="0"/>
            </a:p>
          </p:txBody>
        </p:sp>
        <p:sp>
          <p:nvSpPr>
            <p:cNvPr id="62" name="object 88">
              <a:extLst>
                <a:ext uri="{FF2B5EF4-FFF2-40B4-BE49-F238E27FC236}">
                  <a16:creationId xmlns:a16="http://schemas.microsoft.com/office/drawing/2014/main" id="{1B5E66EA-4188-2381-25AC-AF1795032A0F}"/>
                </a:ext>
              </a:extLst>
            </p:cNvPr>
            <p:cNvSpPr txBox="1"/>
            <p:nvPr/>
          </p:nvSpPr>
          <p:spPr>
            <a:xfrm>
              <a:off x="7465333" y="1804670"/>
              <a:ext cx="244239" cy="135935"/>
            </a:xfrm>
            <a:prstGeom prst="rect">
              <a:avLst/>
            </a:prstGeom>
          </p:spPr>
          <p:txBody>
            <a:bodyPr vert="horz" wrap="square" lIns="0" tIns="12700" rIns="0" bIns="0" rtlCol="0">
              <a:spAutoFit/>
            </a:bodyPr>
            <a:lstStyle/>
            <a:p>
              <a:pPr marL="12700">
                <a:lnSpc>
                  <a:spcPct val="100000"/>
                </a:lnSpc>
                <a:spcBef>
                  <a:spcPts val="100"/>
                </a:spcBef>
              </a:pPr>
              <a:r>
                <a:rPr lang="en-GB" sz="800" noProof="0" dirty="0">
                  <a:solidFill>
                    <a:srgbClr val="333333"/>
                  </a:solidFill>
                  <a:latin typeface="Arial"/>
                  <a:cs typeface="Arial"/>
                </a:rPr>
                <a:t>2019</a:t>
              </a:r>
              <a:endParaRPr lang="en-GB" sz="800" noProof="0" dirty="0">
                <a:latin typeface="Arial"/>
                <a:cs typeface="Arial"/>
              </a:endParaRPr>
            </a:p>
          </p:txBody>
        </p:sp>
        <p:sp>
          <p:nvSpPr>
            <p:cNvPr id="64" name="object 88">
              <a:extLst>
                <a:ext uri="{FF2B5EF4-FFF2-40B4-BE49-F238E27FC236}">
                  <a16:creationId xmlns:a16="http://schemas.microsoft.com/office/drawing/2014/main" id="{218C004B-44E9-1E0A-B703-104E6F668104}"/>
                </a:ext>
              </a:extLst>
            </p:cNvPr>
            <p:cNvSpPr txBox="1"/>
            <p:nvPr/>
          </p:nvSpPr>
          <p:spPr>
            <a:xfrm>
              <a:off x="7798181" y="1800236"/>
              <a:ext cx="244239" cy="135935"/>
            </a:xfrm>
            <a:prstGeom prst="rect">
              <a:avLst/>
            </a:prstGeom>
          </p:spPr>
          <p:txBody>
            <a:bodyPr vert="horz" wrap="square" lIns="0" tIns="12700" rIns="0" bIns="0" rtlCol="0">
              <a:spAutoFit/>
            </a:bodyPr>
            <a:lstStyle/>
            <a:p>
              <a:pPr marL="12700">
                <a:lnSpc>
                  <a:spcPct val="100000"/>
                </a:lnSpc>
                <a:spcBef>
                  <a:spcPts val="100"/>
                </a:spcBef>
              </a:pPr>
              <a:r>
                <a:rPr lang="en-GB" sz="800" noProof="0" dirty="0">
                  <a:solidFill>
                    <a:srgbClr val="333333"/>
                  </a:solidFill>
                  <a:latin typeface="Arial"/>
                  <a:cs typeface="Arial"/>
                </a:rPr>
                <a:t>2024</a:t>
              </a:r>
              <a:endParaRPr lang="en-GB" sz="800" noProof="0" dirty="0">
                <a:latin typeface="Arial"/>
                <a:cs typeface="Arial"/>
              </a:endParaRPr>
            </a:p>
          </p:txBody>
        </p:sp>
      </p:grpSp>
      <p:sp>
        <p:nvSpPr>
          <p:cNvPr id="70" name="object 45">
            <a:extLst>
              <a:ext uri="{FF2B5EF4-FFF2-40B4-BE49-F238E27FC236}">
                <a16:creationId xmlns:a16="http://schemas.microsoft.com/office/drawing/2014/main" id="{31E4E223-5095-5B46-87CC-AC1C6C0EDEBC}"/>
              </a:ext>
            </a:extLst>
          </p:cNvPr>
          <p:cNvSpPr txBox="1"/>
          <p:nvPr/>
        </p:nvSpPr>
        <p:spPr>
          <a:xfrm>
            <a:off x="1632360" y="4338244"/>
            <a:ext cx="4592440" cy="361637"/>
          </a:xfrm>
          <a:prstGeom prst="rect">
            <a:avLst/>
          </a:prstGeom>
        </p:spPr>
        <p:txBody>
          <a:bodyPr vert="horz" wrap="square" lIns="0" tIns="12700" rIns="0" bIns="0" rtlCol="0">
            <a:spAutoFit/>
          </a:bodyPr>
          <a:lstStyle/>
          <a:p>
            <a:pPr marL="12700">
              <a:lnSpc>
                <a:spcPct val="100000"/>
              </a:lnSpc>
              <a:spcBef>
                <a:spcPts val="100"/>
              </a:spcBef>
            </a:pPr>
            <a:r>
              <a:rPr lang="en-GB" sz="700" i="1" noProof="0" dirty="0">
                <a:latin typeface="Arial"/>
                <a:cs typeface="Arial"/>
              </a:rPr>
              <a:t>Base: asked to all establishments in the EU-27, except for: </a:t>
            </a:r>
          </a:p>
          <a:p>
            <a:pPr marL="698500" lvl="1" indent="-228600">
              <a:spcBef>
                <a:spcPts val="100"/>
              </a:spcBef>
              <a:buAutoNum type="arabicParenBoth"/>
            </a:pPr>
            <a:r>
              <a:rPr lang="en-GB" sz="700" i="1" noProof="0" dirty="0">
                <a:latin typeface="Arial"/>
                <a:cs typeface="Arial"/>
              </a:rPr>
              <a:t>only asked in establishments reporting lifting or moving people or heavy loads as a risk factor </a:t>
            </a:r>
          </a:p>
          <a:p>
            <a:pPr marL="698500" lvl="1" indent="-228600">
              <a:spcBef>
                <a:spcPts val="100"/>
              </a:spcBef>
              <a:buAutoNum type="arabicParenBoth"/>
            </a:pPr>
            <a:r>
              <a:rPr lang="en-GB" sz="700" i="1" noProof="0" dirty="0">
                <a:latin typeface="Arial"/>
                <a:cs typeface="Arial"/>
              </a:rPr>
              <a:t>only asked in establishments reporting repetitive hand or arm movements as a risk factor</a:t>
            </a:r>
          </a:p>
        </p:txBody>
      </p:sp>
    </p:spTree>
    <p:extLst>
      <p:ext uri="{BB962C8B-B14F-4D97-AF65-F5344CB8AC3E}">
        <p14:creationId xmlns:p14="http://schemas.microsoft.com/office/powerpoint/2010/main" val="1742880603"/>
      </p:ext>
    </p:extLst>
  </p:cSld>
  <p:clrMapOvr>
    <a:masterClrMapping/>
  </p:clrMapOvr>
</p:sld>
</file>

<file path=ppt/theme/theme1.xml><?xml version="1.0" encoding="utf-8"?>
<a:theme xmlns:a="http://schemas.openxmlformats.org/drawingml/2006/main" name="ESENER - Wide">
  <a:themeElements>
    <a:clrScheme name="EU-OSHA Research materials">
      <a:dk1>
        <a:srgbClr val="000000"/>
      </a:dk1>
      <a:lt1>
        <a:srgbClr val="FFFFFF"/>
      </a:lt1>
      <a:dk2>
        <a:srgbClr val="003399"/>
      </a:dk2>
      <a:lt2>
        <a:srgbClr val="FFFFFF"/>
      </a:lt2>
      <a:accent1>
        <a:srgbClr val="003399"/>
      </a:accent1>
      <a:accent2>
        <a:srgbClr val="F6A400"/>
      </a:accent2>
      <a:accent3>
        <a:srgbClr val="B1B3B4"/>
      </a:accent3>
      <a:accent4>
        <a:srgbClr val="449FA2"/>
      </a:accent4>
      <a:accent5>
        <a:srgbClr val="58585A"/>
      </a:accent5>
      <a:accent6>
        <a:srgbClr val="FBDB99"/>
      </a:accent6>
      <a:hlink>
        <a:srgbClr val="003399"/>
      </a:hlink>
      <a:folHlink>
        <a:srgbClr val="B1B3B4"/>
      </a:folHlink>
    </a:clrScheme>
    <a:fontScheme name="EUOSHA Corporate">
      <a:maj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UOSHA Corporate">
      <a:fillStyleLst>
        <a:solidFill>
          <a:schemeClr val="phClr"/>
        </a:solidFill>
        <a:gradFill rotWithShape="1">
          <a:gsLst>
            <a:gs pos="0">
              <a:schemeClr val="phClr">
                <a:tint val="50000"/>
                <a:satMod val="300000"/>
                <a:lumMod val="100000"/>
              </a:schemeClr>
            </a:gs>
            <a:gs pos="100000">
              <a:schemeClr val="phClr">
                <a:tint val="90000"/>
              </a:schemeClr>
            </a:gs>
          </a:gsLst>
          <a:lin ang="16200000" scaled="1"/>
        </a:gradFill>
        <a:gradFill rotWithShape="1">
          <a:gsLst>
            <a:gs pos="0">
              <a:schemeClr val="phClr">
                <a:tint val="100000"/>
                <a:shade val="51000"/>
                <a:satMod val="130000"/>
                <a:lumMod val="100000"/>
              </a:schemeClr>
            </a:gs>
            <a:gs pos="100000">
              <a:schemeClr val="phClr">
                <a:shade val="90000"/>
                <a:lumMod val="90000"/>
              </a:schemeClr>
            </a:gs>
          </a:gsLst>
          <a:lin ang="5400000" scaled="0"/>
        </a:gradFill>
      </a:fillStyleLst>
      <a:lnStyleLst>
        <a:ln w="9525"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75000"/>
              </a:srgbClr>
            </a:outerShdw>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
              <a:rot lat="0" lon="0" rev="5400000"/>
            </a:lightRig>
          </a:scene3d>
          <a:sp3d>
            <a:bevelT w="25400" h="38100"/>
          </a:sp3d>
        </a:effectStyle>
      </a:effectStyleLst>
      <a:bgFillStyleLst>
        <a:solidFill>
          <a:schemeClr val="phClr"/>
        </a:solidFill>
        <a:gradFill rotWithShape="1">
          <a:gsLst>
            <a:gs pos="0">
              <a:schemeClr val="phClr">
                <a:tint val="40000"/>
                <a:shade val="100000"/>
                <a:hueMod val="100000"/>
                <a:satMod val="350000"/>
                <a:lumMod val="100000"/>
              </a:schemeClr>
            </a:gs>
            <a:gs pos="92000">
              <a:schemeClr val="phClr">
                <a:shade val="88000"/>
                <a:hueMod val="96000"/>
                <a:satMod val="120000"/>
                <a:lumMod val="74000"/>
              </a:schemeClr>
            </a:gs>
          </a:gsLst>
          <a:path path="circle">
            <a:fillToRect l="50000" t="-80000" r="50000" b="180000"/>
          </a:path>
        </a:gradFill>
        <a:gradFill rotWithShape="1">
          <a:gsLst>
            <a:gs pos="0">
              <a:schemeClr val="phClr">
                <a:tint val="80000"/>
                <a:shade val="100000"/>
                <a:hueMod val="100000"/>
                <a:satMod val="300000"/>
                <a:lumMod val="100000"/>
              </a:schemeClr>
            </a:gs>
            <a:gs pos="100000">
              <a:schemeClr val="phClr">
                <a:shade val="84000"/>
                <a:hueMod val="96000"/>
                <a:satMod val="120000"/>
                <a:lumMod val="80000"/>
              </a:schemeClr>
            </a:gs>
          </a:gsLst>
          <a:path path="circle">
            <a:fillToRect l="50000" t="50000" r="50000" b="50000"/>
          </a:path>
        </a:gradFill>
      </a:bgFillStyleLst>
    </a:fmtScheme>
  </a:themeElements>
  <a:objectDefaults/>
  <a:extraClrSchemeLst>
    <a:extraClrScheme>
      <a:clrScheme name="EU-OSHA Research materials">
        <a:dk1>
          <a:srgbClr val="000000"/>
        </a:dk1>
        <a:lt1>
          <a:srgbClr val="FFFFFF"/>
        </a:lt1>
        <a:dk2>
          <a:srgbClr val="003399"/>
        </a:dk2>
        <a:lt2>
          <a:srgbClr val="FFFFFF"/>
        </a:lt2>
        <a:accent1>
          <a:srgbClr val="003399"/>
        </a:accent1>
        <a:accent2>
          <a:srgbClr val="F6A400"/>
        </a:accent2>
        <a:accent3>
          <a:srgbClr val="B1B3B4"/>
        </a:accent3>
        <a:accent4>
          <a:srgbClr val="449FA2"/>
        </a:accent4>
        <a:accent5>
          <a:srgbClr val="58585A"/>
        </a:accent5>
        <a:accent6>
          <a:srgbClr val="FBDB99"/>
        </a:accent6>
        <a:hlink>
          <a:srgbClr val="003399"/>
        </a:hlink>
        <a:folHlink>
          <a:srgbClr val="B1B3B4"/>
        </a:folHlink>
      </a:clrScheme>
    </a:extraClrScheme>
  </a:extraClrSchemeLst>
  <a:extLst>
    <a:ext uri="{05A4C25C-085E-4340-85A3-A5531E510DB2}">
      <thm15:themeFamily xmlns:thm15="http://schemas.microsoft.com/office/thememl/2012/main" name="ESENER.potx" id="{0785C4D8-9FD1-45A5-BD7D-A145D75013FA}" vid="{3B73B08D-632F-4151-BE58-5E1D92CD1380}"/>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humbnail xmlns="8ff776d3-3935-446d-9b58-5f948a54451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881DB25DE12134B97E5D1F249AA49F3" ma:contentTypeVersion="5" ma:contentTypeDescription="Create a new document." ma:contentTypeScope="" ma:versionID="737c50897eb2f003683cb00157a01909">
  <xsd:schema xmlns:xsd="http://www.w3.org/2001/XMLSchema" xmlns:xs="http://www.w3.org/2001/XMLSchema" xmlns:p="http://schemas.microsoft.com/office/2006/metadata/properties" xmlns:ns2="8ff776d3-3935-446d-9b58-5f948a54451a" targetNamespace="http://schemas.microsoft.com/office/2006/metadata/properties" ma:root="true" ma:fieldsID="a785c34433f3a89a7981aa0e7533b3f7" ns2:_="">
    <xsd:import namespace="8ff776d3-3935-446d-9b58-5f948a54451a"/>
    <xsd:element name="properties">
      <xsd:complexType>
        <xsd:sequence>
          <xsd:element name="documentManagement">
            <xsd:complexType>
              <xsd:all>
                <xsd:element ref="ns2:MediaServiceMetadata" minOccurs="0"/>
                <xsd:element ref="ns2:MediaServiceFastMetadata" minOccurs="0"/>
                <xsd:element ref="ns2:Thumbnai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f776d3-3935-446d-9b58-5f948a5445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Thumbnail" ma:index="10" nillable="true" ma:displayName="Thumbnail" ma:internalName="Thumbnail">
      <xsd:simpleType>
        <xsd:restriction base="dms:Unknown"/>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SearchProperties" ma:index="1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785534D-D90C-458B-9837-39FFBC63A9BA}">
  <ds:schemaRefs>
    <ds:schemaRef ds:uri="http://schemas.microsoft.com/office/infopath/2007/PartnerControls"/>
    <ds:schemaRef ds:uri="http://purl.org/dc/dcmitype/"/>
    <ds:schemaRef ds:uri="8ff776d3-3935-446d-9b58-5f948a54451a"/>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http://purl.org/dc/terms/"/>
    <ds:schemaRef ds:uri="http://www.w3.org/XML/1998/namespace"/>
  </ds:schemaRefs>
</ds:datastoreItem>
</file>

<file path=customXml/itemProps2.xml><?xml version="1.0" encoding="utf-8"?>
<ds:datastoreItem xmlns:ds="http://schemas.openxmlformats.org/officeDocument/2006/customXml" ds:itemID="{A8CDA74A-D0AA-4000-9139-DB3ED99FD22A}">
  <ds:schemaRefs>
    <ds:schemaRef ds:uri="http://schemas.microsoft.com/sharepoint/v3/contenttype/forms"/>
  </ds:schemaRefs>
</ds:datastoreItem>
</file>

<file path=customXml/itemProps3.xml><?xml version="1.0" encoding="utf-8"?>
<ds:datastoreItem xmlns:ds="http://schemas.openxmlformats.org/officeDocument/2006/customXml" ds:itemID="{C0858323-3DDB-4488-9B3E-E8B57EACC9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f776d3-3935-446d-9b58-5f948a5445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ESENER</Template>
  <TotalTime>2341</TotalTime>
  <Words>2696</Words>
  <Application>Microsoft Office PowerPoint</Application>
  <PresentationFormat>On-screen Show (16:9)</PresentationFormat>
  <Paragraphs>702</Paragraphs>
  <Slides>22</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Courier New</vt:lpstr>
      <vt:lpstr>Times New Roman</vt:lpstr>
      <vt:lpstr>Wingdings</vt:lpstr>
      <vt:lpstr>ESENER - Wide</vt:lpstr>
      <vt:lpstr>ESENER 2024 – Key insights from first findings</vt:lpstr>
      <vt:lpstr>PowerPoint Presentation</vt:lpstr>
      <vt:lpstr>PowerPoint Presentation</vt:lpstr>
      <vt:lpstr>PowerPoint Presentation</vt:lpstr>
      <vt:lpstr>PowerPoint Presentation</vt:lpstr>
      <vt:lpstr>Most frequently identified risk factors  % share of workplaces, EU-27 (2014-2019-2024)</vt:lpstr>
      <vt:lpstr>Workplaces carrying out regular risk assessments, by country  % share of workplaces (2024)</vt:lpstr>
      <vt:lpstr>Reasons for not carrying out risk assessments, by company size  % share of workplaces, EU-27 (2024)</vt:lpstr>
      <vt:lpstr>PowerPoint Presentation</vt:lpstr>
      <vt:lpstr>PowerPoint Presentation</vt:lpstr>
      <vt:lpstr>Employee involvement in measures to address psychosocial risks, by country  % share of workplaces (2024)</vt:lpstr>
      <vt:lpstr>Major reasons for addressing health and safety  % share of workplaces, EU-27 (2024)</vt:lpstr>
      <vt:lpstr>PowerPoint Presentation</vt:lpstr>
      <vt:lpstr>Requirements from clients or suppliers to meet OSH standards, by sector  % share of workplaces, EU-27 (2024)</vt:lpstr>
      <vt:lpstr>PowerPoint Presentation</vt:lpstr>
      <vt:lpstr>Complexity of legal obligations as major difficulty addressing OSH, by country % share of workplaces (2024)</vt:lpstr>
      <vt:lpstr>Digital technologies used at work  % share of workplaces, EU-27 (2024)</vt:lpstr>
      <vt:lpstr>Risk factors linked to the use of digital technologies at work  % share of workplaces, EU-27 (2024)</vt:lpstr>
      <vt:lpstr>Forms of employee representation  % share of workplaces, EU-27 (2014-2019-2024)</vt:lpstr>
      <vt:lpstr>PowerPoint Presentation</vt:lpstr>
      <vt:lpstr>PowerPoint Presentation</vt:lpstr>
      <vt:lpstr>Copyright</vt:lpstr>
    </vt:vector>
  </TitlesOfParts>
  <Manager/>
  <Company>EU-OSHA</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subject/>
  <dc:creator>Estelle VIARD</dc:creator>
  <cp:keywords/>
  <dc:description/>
  <cp:lastModifiedBy>Birgit MÜLLER</cp:lastModifiedBy>
  <cp:revision>182</cp:revision>
  <cp:lastPrinted>2025-03-05T10:53:46Z</cp:lastPrinted>
  <dcterms:created xsi:type="dcterms:W3CDTF">2024-12-20T11:45:39Z</dcterms:created>
  <dcterms:modified xsi:type="dcterms:W3CDTF">2025-07-01T11:26:41Z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0x0101001881DB25DE12134B97E5D1F249AA49F3</vt:lpwstr>
  </property>
</Properties>
</file>