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77" r:id="rId5"/>
  </p:sldMasterIdLst>
  <p:notesMasterIdLst>
    <p:notesMasterId r:id="rId34"/>
  </p:notesMasterIdLst>
  <p:sldIdLst>
    <p:sldId id="256" r:id="rId6"/>
    <p:sldId id="257" r:id="rId7"/>
    <p:sldId id="258" r:id="rId8"/>
    <p:sldId id="259" r:id="rId9"/>
    <p:sldId id="260" r:id="rId10"/>
    <p:sldId id="1219" r:id="rId11"/>
    <p:sldId id="262" r:id="rId12"/>
    <p:sldId id="263" r:id="rId13"/>
    <p:sldId id="264" r:id="rId14"/>
    <p:sldId id="265" r:id="rId15"/>
    <p:sldId id="266" r:id="rId16"/>
    <p:sldId id="267" r:id="rId17"/>
    <p:sldId id="268" r:id="rId18"/>
    <p:sldId id="1208" r:id="rId19"/>
    <p:sldId id="1209" r:id="rId20"/>
    <p:sldId id="1185" r:id="rId21"/>
    <p:sldId id="1187" r:id="rId22"/>
    <p:sldId id="1214" r:id="rId23"/>
    <p:sldId id="1222" r:id="rId24"/>
    <p:sldId id="1215" r:id="rId25"/>
    <p:sldId id="1198" r:id="rId26"/>
    <p:sldId id="1218" r:id="rId27"/>
    <p:sldId id="1221" r:id="rId28"/>
    <p:sldId id="1224" r:id="rId29"/>
    <p:sldId id="1226" r:id="rId30"/>
    <p:sldId id="1227" r:id="rId31"/>
    <p:sldId id="347" r:id="rId32"/>
    <p:sldId id="1220"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CC2E18-DED5-DC3B-F26D-A942F11863F9}" name="Estelle VIARD" initials="EV" userId="S::viard@osha.europa.eu::83bc0df2-571f-43d6-96fc-ab9b533092c7" providerId="AD"/>
  <p188:author id="{813D85CD-236E-1E04-ACE1-484A39DB15B5}" name="Nahia NEBRA - COMM. &amp; WEB Assistant" initials="NN" userId="S::nebra@ext.osha.europa.eu::d36bbef6-7609-4688-93a8-bd0b74285c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ACC7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425" autoAdjust="0"/>
    <p:restoredTop sz="91924" autoAdjust="0"/>
  </p:normalViewPr>
  <p:slideViewPr>
    <p:cSldViewPr>
      <p:cViewPr varScale="1">
        <p:scale>
          <a:sx n="91" d="100"/>
          <a:sy n="91" d="100"/>
        </p:scale>
        <p:origin x="900"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_rels/data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eg"/></Relationships>
</file>

<file path=ppt/diagrams/_rels/data3.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 Id="rId5" Type="http://schemas.openxmlformats.org/officeDocument/2006/relationships/image" Target="../media/image24.jpeg"/><Relationship Id="rId4" Type="http://schemas.openxmlformats.org/officeDocument/2006/relationships/image" Target="../media/image23.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6E90E1-6A16-4C79-AB2D-67AFC1C08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6A92B9F1-046E-4750-A335-23BA7A5E8A10}">
      <dgm:prSet custT="1"/>
      <dgm:spPr/>
      <dgm:t>
        <a:bodyPr/>
        <a:lstStyle/>
        <a:p>
          <a:r>
            <a:rPr lang="sl-SI" sz="1600" b="1" i="0" baseline="0">
              <a:solidFill>
                <a:schemeClr val="bg1"/>
              </a:solidFill>
            </a:rPr>
            <a:t>11 %</a:t>
          </a:r>
          <a:r>
            <a:rPr lang="sl-SI" sz="1200" b="1" i="0" baseline="0">
              <a:solidFill>
                <a:schemeClr val="bg1"/>
              </a:solidFill>
            </a:rPr>
            <a:t> delavcev uporablja nosljive naprave pri delu,</a:t>
          </a:r>
          <a:br>
            <a:rPr lang="sl-SI" sz="1200" b="1" i="0" baseline="0">
              <a:solidFill>
                <a:schemeClr val="bg1"/>
              </a:solidFill>
            </a:rPr>
          </a:br>
          <a:r>
            <a:rPr lang="sl-SI" sz="1600" b="1" i="0" baseline="0">
              <a:solidFill>
                <a:schemeClr val="bg1"/>
              </a:solidFill>
            </a:rPr>
            <a:t>3 %</a:t>
          </a:r>
          <a:r>
            <a:rPr lang="sl-SI" sz="1200" b="1" i="0" baseline="0">
              <a:solidFill>
                <a:schemeClr val="bg1"/>
              </a:solidFill>
            </a:rPr>
            <a:t> pa jih dela s sodelovalnimi roboti</a:t>
          </a:r>
          <a:r>
            <a:rPr lang="sl-SI" sz="1600" b="1" i="0" baseline="0">
              <a:solidFill>
                <a:schemeClr val="bg1"/>
              </a:solidFill>
            </a:rPr>
            <a:t>.</a:t>
          </a:r>
        </a:p>
      </dgm:t>
    </dgm:pt>
    <dgm:pt modelId="{45A995B9-8DE6-4FAD-9503-F68F012A05C7}" type="parTrans" cxnId="{78EDC98B-E207-49C9-BE91-AF976F6EEAC3}">
      <dgm:prSet/>
      <dgm:spPr/>
      <dgm:t>
        <a:bodyPr/>
        <a:lstStyle/>
        <a:p>
          <a:endParaRPr lang="en-GB" sz="1600"/>
        </a:p>
      </dgm:t>
    </dgm:pt>
    <dgm:pt modelId="{05B50EF1-B8EB-4E35-8241-4F6544E23568}" type="sibTrans" cxnId="{78EDC98B-E207-49C9-BE91-AF976F6EEAC3}">
      <dgm:prSet/>
      <dgm:spPr/>
      <dgm:t>
        <a:bodyPr/>
        <a:lstStyle/>
        <a:p>
          <a:endParaRPr lang="en-GB" sz="1600"/>
        </a:p>
      </dgm:t>
    </dgm:pt>
    <dgm:pt modelId="{05459890-16CE-4B0E-9B7F-E4240CCA1F51}">
      <dgm:prSet custT="1"/>
      <dgm:spPr/>
      <dgm:t>
        <a:bodyPr/>
        <a:lstStyle/>
        <a:p>
          <a:r>
            <a:rPr lang="sl-SI" sz="1600" b="1" i="0" kern="1200" baseline="0" dirty="0"/>
            <a:t>Pri </a:t>
          </a:r>
          <a:r>
            <a:rPr lang="sl-SI" sz="1600" b="1" i="0" kern="1200" baseline="0" dirty="0">
              <a:solidFill>
                <a:schemeClr val="bg1"/>
              </a:solidFill>
            </a:rPr>
            <a:t>19 % </a:t>
          </a:r>
          <a:r>
            <a:rPr lang="sl-SI" sz="1200" b="1" i="0" kern="1200" baseline="0" dirty="0">
              <a:solidFill>
                <a:srgbClr val="FFFFFF"/>
              </a:solidFill>
              <a:latin typeface="Arial"/>
              <a:ea typeface="Arial"/>
              <a:cs typeface="+mn-cs"/>
            </a:rPr>
            <a:t>delavcev so nosljive naprave spremljale izpostavljenost hrupu, kemikalijam, prahu, plinom in drugim nevarnim snovem</a:t>
          </a:r>
          <a:r>
            <a:rPr lang="sl-SI" sz="1600" b="1" i="0" kern="1200" baseline="0" dirty="0"/>
            <a:t>.</a:t>
          </a:r>
        </a:p>
        <a:p>
          <a:br>
            <a:rPr lang="sl-SI" sz="1200" b="1" i="0" kern="1200" baseline="0" dirty="0">
              <a:solidFill>
                <a:schemeClr val="bg1"/>
              </a:solidFill>
            </a:rPr>
          </a:br>
          <a:r>
            <a:rPr lang="sl-SI" sz="1600" b="1" i="0" kern="1200" baseline="0" dirty="0">
              <a:solidFill>
                <a:schemeClr val="bg1"/>
              </a:solidFill>
            </a:rPr>
            <a:t>Pri 7 % </a:t>
          </a:r>
          <a:r>
            <a:rPr lang="sl-SI" sz="1200" b="1" i="0" kern="1200" baseline="0" dirty="0">
              <a:solidFill>
                <a:srgbClr val="FFFFFF"/>
              </a:solidFill>
              <a:latin typeface="Arial"/>
              <a:ea typeface="+mn-ea"/>
              <a:cs typeface="+mn-cs"/>
            </a:rPr>
            <a:t>pa so </a:t>
          </a:r>
          <a:r>
            <a:rPr lang="sl-SI" sz="1200" b="1" i="0" kern="1200" baseline="0" dirty="0">
              <a:solidFill>
                <a:schemeClr val="bg1"/>
              </a:solidFill>
            </a:rPr>
            <a:t>spremljale srčni utrip, krvni tlak, držo itd.</a:t>
          </a:r>
        </a:p>
      </dgm:t>
    </dgm:pt>
    <dgm:pt modelId="{A87E503D-EB30-40A2-8319-6D5A41F0EC0A}" type="parTrans" cxnId="{7B6092D5-3341-42D4-9C85-420A2E1E0FCF}">
      <dgm:prSet/>
      <dgm:spPr/>
      <dgm:t>
        <a:bodyPr/>
        <a:lstStyle/>
        <a:p>
          <a:endParaRPr lang="en-GB" sz="1600"/>
        </a:p>
      </dgm:t>
    </dgm:pt>
    <dgm:pt modelId="{96A13A2A-FF59-4CC0-8C0E-4354BC854355}" type="sibTrans" cxnId="{7B6092D5-3341-42D4-9C85-420A2E1E0FCF}">
      <dgm:prSet/>
      <dgm:spPr/>
      <dgm:t>
        <a:bodyPr/>
        <a:lstStyle/>
        <a:p>
          <a:endParaRPr lang="en-GB" sz="1600"/>
        </a:p>
      </dgm:t>
    </dgm:pt>
    <dgm:pt modelId="{D86D50AF-00CB-423E-85BA-A53407A36D1D}">
      <dgm:prSet custT="1"/>
      <dgm:spPr/>
      <dgm:t>
        <a:bodyPr/>
        <a:lstStyle/>
        <a:p>
          <a:r>
            <a:rPr lang="sl-SI" sz="1200" b="1" i="0" baseline="0">
              <a:solidFill>
                <a:srgbClr val="FFFFFF"/>
              </a:solidFill>
              <a:latin typeface="Arial"/>
              <a:ea typeface="Arial"/>
              <a:cs typeface="+mn-cs"/>
            </a:rPr>
            <a:t>Čeprav je uvajanje pametnih sistemov trenutno omejeno, bi se to lahko kmalu spremenilo.</a:t>
          </a:r>
        </a:p>
      </dgm:t>
    </dgm:pt>
    <dgm:pt modelId="{DDE1653E-9C65-4450-B3BB-85CE3E201502}" type="parTrans" cxnId="{569A0D5D-E919-430B-82E3-8CC6917D38D8}">
      <dgm:prSet/>
      <dgm:spPr/>
      <dgm:t>
        <a:bodyPr/>
        <a:lstStyle/>
        <a:p>
          <a:endParaRPr lang="en-GB" sz="1600"/>
        </a:p>
      </dgm:t>
    </dgm:pt>
    <dgm:pt modelId="{15485CB0-8C54-4B88-85FB-F8619519228F}" type="sibTrans" cxnId="{569A0D5D-E919-430B-82E3-8CC6917D38D8}">
      <dgm:prSet/>
      <dgm:spPr/>
      <dgm:t>
        <a:bodyPr/>
        <a:lstStyle/>
        <a:p>
          <a:endParaRPr lang="en-GB" sz="1600"/>
        </a:p>
      </dgm:t>
    </dgm:pt>
    <dgm:pt modelId="{30EFCF27-4928-4C87-B78D-DF7C55955BFE}" type="pres">
      <dgm:prSet presAssocID="{7B6E90E1-6A16-4C79-AB2D-67AFC1C08C7E}" presName="diagram" presStyleCnt="0">
        <dgm:presLayoutVars>
          <dgm:dir/>
          <dgm:resizeHandles val="exact"/>
        </dgm:presLayoutVars>
      </dgm:prSet>
      <dgm:spPr/>
    </dgm:pt>
    <dgm:pt modelId="{7286582E-7AD4-4AD2-8361-0DD5E2D176C0}" type="pres">
      <dgm:prSet presAssocID="{6A92B9F1-046E-4750-A335-23BA7A5E8A10}" presName="node" presStyleLbl="node1" presStyleIdx="0" presStyleCnt="3" custScaleY="116280">
        <dgm:presLayoutVars>
          <dgm:bulletEnabled val="1"/>
        </dgm:presLayoutVars>
      </dgm:prSet>
      <dgm:spPr/>
    </dgm:pt>
    <dgm:pt modelId="{3B8DF298-B061-4415-A2D9-DD6B2572A4AA}" type="pres">
      <dgm:prSet presAssocID="{05B50EF1-B8EB-4E35-8241-4F6544E23568}" presName="sibTrans" presStyleCnt="0"/>
      <dgm:spPr/>
    </dgm:pt>
    <dgm:pt modelId="{F0C1C61D-1FEF-4B54-8B48-9C1884E1B72B}" type="pres">
      <dgm:prSet presAssocID="{05459890-16CE-4B0E-9B7F-E4240CCA1F51}" presName="node" presStyleLbl="node1" presStyleIdx="1" presStyleCnt="3" custScaleY="116280">
        <dgm:presLayoutVars>
          <dgm:bulletEnabled val="1"/>
        </dgm:presLayoutVars>
      </dgm:prSet>
      <dgm:spPr/>
    </dgm:pt>
    <dgm:pt modelId="{96E20B5F-40A6-4359-88D7-AA9CE3FB9669}" type="pres">
      <dgm:prSet presAssocID="{96A13A2A-FF59-4CC0-8C0E-4354BC854355}" presName="sibTrans" presStyleCnt="0"/>
      <dgm:spPr/>
    </dgm:pt>
    <dgm:pt modelId="{378CEFB9-7BF3-4DDB-BA45-215E38532774}" type="pres">
      <dgm:prSet presAssocID="{D86D50AF-00CB-423E-85BA-A53407A36D1D}" presName="node" presStyleLbl="node1" presStyleIdx="2" presStyleCnt="3">
        <dgm:presLayoutVars>
          <dgm:bulletEnabled val="1"/>
        </dgm:presLayoutVars>
      </dgm:prSet>
      <dgm:spPr/>
    </dgm:pt>
  </dgm:ptLst>
  <dgm:cxnLst>
    <dgm:cxn modelId="{569A0D5D-E919-430B-82E3-8CC6917D38D8}" srcId="{7B6E90E1-6A16-4C79-AB2D-67AFC1C08C7E}" destId="{D86D50AF-00CB-423E-85BA-A53407A36D1D}" srcOrd="2" destOrd="0" parTransId="{DDE1653E-9C65-4450-B3BB-85CE3E201502}" sibTransId="{15485CB0-8C54-4B88-85FB-F8619519228F}"/>
    <dgm:cxn modelId="{FC15A342-371E-4E8A-B8EB-1796354A52D8}" type="presOf" srcId="{05459890-16CE-4B0E-9B7F-E4240CCA1F51}" destId="{F0C1C61D-1FEF-4B54-8B48-9C1884E1B72B}" srcOrd="0" destOrd="0" presId="urn:microsoft.com/office/officeart/2005/8/layout/default"/>
    <dgm:cxn modelId="{D1A5D16D-9392-4176-8D93-848F35ABD972}" type="presOf" srcId="{D86D50AF-00CB-423E-85BA-A53407A36D1D}" destId="{378CEFB9-7BF3-4DDB-BA45-215E38532774}" srcOrd="0" destOrd="0" presId="urn:microsoft.com/office/officeart/2005/8/layout/default"/>
    <dgm:cxn modelId="{67437887-4BC5-40CC-A08C-9A9D5A9D4C07}" type="presOf" srcId="{6A92B9F1-046E-4750-A335-23BA7A5E8A10}" destId="{7286582E-7AD4-4AD2-8361-0DD5E2D176C0}" srcOrd="0" destOrd="0" presId="urn:microsoft.com/office/officeart/2005/8/layout/default"/>
    <dgm:cxn modelId="{78EDC98B-E207-49C9-BE91-AF976F6EEAC3}" srcId="{7B6E90E1-6A16-4C79-AB2D-67AFC1C08C7E}" destId="{6A92B9F1-046E-4750-A335-23BA7A5E8A10}" srcOrd="0" destOrd="0" parTransId="{45A995B9-8DE6-4FAD-9503-F68F012A05C7}" sibTransId="{05B50EF1-B8EB-4E35-8241-4F6544E23568}"/>
    <dgm:cxn modelId="{E5A087B2-5231-414D-A39E-2C1E61E80F3A}" type="presOf" srcId="{7B6E90E1-6A16-4C79-AB2D-67AFC1C08C7E}" destId="{30EFCF27-4928-4C87-B78D-DF7C55955BFE}" srcOrd="0" destOrd="0" presId="urn:microsoft.com/office/officeart/2005/8/layout/default"/>
    <dgm:cxn modelId="{7B6092D5-3341-42D4-9C85-420A2E1E0FCF}" srcId="{7B6E90E1-6A16-4C79-AB2D-67AFC1C08C7E}" destId="{05459890-16CE-4B0E-9B7F-E4240CCA1F51}" srcOrd="1" destOrd="0" parTransId="{A87E503D-EB30-40A2-8319-6D5A41F0EC0A}" sibTransId="{96A13A2A-FF59-4CC0-8C0E-4354BC854355}"/>
    <dgm:cxn modelId="{60074EA5-10AF-4E35-BFBC-3B44AD8B9B9C}" type="presParOf" srcId="{30EFCF27-4928-4C87-B78D-DF7C55955BFE}" destId="{7286582E-7AD4-4AD2-8361-0DD5E2D176C0}" srcOrd="0" destOrd="0" presId="urn:microsoft.com/office/officeart/2005/8/layout/default"/>
    <dgm:cxn modelId="{708F2ACC-AB10-4F59-BDC9-F90A91E362F7}" type="presParOf" srcId="{30EFCF27-4928-4C87-B78D-DF7C55955BFE}" destId="{3B8DF298-B061-4415-A2D9-DD6B2572A4AA}" srcOrd="1" destOrd="0" presId="urn:microsoft.com/office/officeart/2005/8/layout/default"/>
    <dgm:cxn modelId="{A15BACC5-7ED5-493B-BA85-686742B27B43}" type="presParOf" srcId="{30EFCF27-4928-4C87-B78D-DF7C55955BFE}" destId="{F0C1C61D-1FEF-4B54-8B48-9C1884E1B72B}" srcOrd="2" destOrd="0" presId="urn:microsoft.com/office/officeart/2005/8/layout/default"/>
    <dgm:cxn modelId="{B855FAE0-560D-4EB0-823C-17E2C8A896C6}" type="presParOf" srcId="{30EFCF27-4928-4C87-B78D-DF7C55955BFE}" destId="{96E20B5F-40A6-4359-88D7-AA9CE3FB9669}" srcOrd="3" destOrd="0" presId="urn:microsoft.com/office/officeart/2005/8/layout/default"/>
    <dgm:cxn modelId="{D7729C3C-39A5-464D-AF08-0290C20AB07E}" type="presParOf" srcId="{30EFCF27-4928-4C87-B78D-DF7C55955BFE}" destId="{378CEFB9-7BF3-4DDB-BA45-215E3853277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2B4D2-AFB1-4F95-982F-F19CF2FACA41}" type="doc">
      <dgm:prSet loTypeId="urn:microsoft.com/office/officeart/2008/layout/AlternatingPictureBlocks" loCatId="list" qsTypeId="urn:microsoft.com/office/officeart/2005/8/quickstyle/simple1" qsCatId="simple" csTypeId="urn:microsoft.com/office/officeart/2005/8/colors/accent2_2" csCatId="accent2" phldr="1"/>
      <dgm:spPr/>
      <dgm:t>
        <a:bodyPr/>
        <a:lstStyle/>
        <a:p>
          <a:endParaRPr lang="en-GB"/>
        </a:p>
      </dgm:t>
    </dgm:pt>
    <dgm:pt modelId="{B26AB0F9-3214-4ECD-A556-0E7ED33C9EB1}">
      <dgm:prSet/>
      <dgm:spPr>
        <a:solidFill>
          <a:srgbClr val="ACC700">
            <a:alpha val="60000"/>
          </a:srgbClr>
        </a:solidFill>
      </dgm:spPr>
      <dgm:t>
        <a:bodyPr/>
        <a:lstStyle/>
        <a:p>
          <a:r>
            <a:rPr lang="sl-SI" b="1" baseline="0">
              <a:solidFill>
                <a:srgbClr val="003399"/>
              </a:solidFill>
            </a:rPr>
            <a:t>Aplikacije za pametne telefone</a:t>
          </a:r>
        </a:p>
      </dgm:t>
    </dgm:pt>
    <dgm:pt modelId="{BBC0FDF7-A1DB-429C-9E62-2E0C8D60F348}" type="parTrans" cxnId="{63E1724F-3F0B-4DEE-AD29-E36A4822D904}">
      <dgm:prSet/>
      <dgm:spPr/>
      <dgm:t>
        <a:bodyPr/>
        <a:lstStyle/>
        <a:p>
          <a:endParaRPr lang="en-GB"/>
        </a:p>
      </dgm:t>
    </dgm:pt>
    <dgm:pt modelId="{D6AF47C7-2D10-40D7-8FF1-11627DC0B3AF}" type="sibTrans" cxnId="{63E1724F-3F0B-4DEE-AD29-E36A4822D904}">
      <dgm:prSet/>
      <dgm:spPr/>
      <dgm:t>
        <a:bodyPr/>
        <a:lstStyle/>
        <a:p>
          <a:endParaRPr lang="en-GB"/>
        </a:p>
      </dgm:t>
    </dgm:pt>
    <dgm:pt modelId="{E350469D-47B9-4B78-A891-07F5FD126606}">
      <dgm:prSet/>
      <dgm:spPr>
        <a:solidFill>
          <a:srgbClr val="ACC700">
            <a:alpha val="60000"/>
          </a:srgbClr>
        </a:solidFill>
      </dgm:spPr>
      <dgm:t>
        <a:bodyPr/>
        <a:lstStyle/>
        <a:p>
          <a:r>
            <a:rPr lang="sl-SI" b="1" baseline="0">
              <a:solidFill>
                <a:srgbClr val="003399"/>
              </a:solidFill>
            </a:rPr>
            <a:t>Pametna očala </a:t>
          </a:r>
          <a:r>
            <a:rPr lang="sl-SI" baseline="0">
              <a:solidFill>
                <a:srgbClr val="003399"/>
              </a:solidFill>
            </a:rPr>
            <a:t>ali </a:t>
          </a:r>
          <a:r>
            <a:rPr lang="sl-SI" b="1" baseline="0">
              <a:solidFill>
                <a:srgbClr val="003399"/>
              </a:solidFill>
            </a:rPr>
            <a:t>droni</a:t>
          </a:r>
        </a:p>
      </dgm:t>
    </dgm:pt>
    <dgm:pt modelId="{450976C8-4D0B-453D-AE7B-BC654B0B07E8}" type="parTrans" cxnId="{CCEB53EA-DA70-4BA7-93DF-2F1BF2C27AD4}">
      <dgm:prSet/>
      <dgm:spPr/>
      <dgm:t>
        <a:bodyPr/>
        <a:lstStyle/>
        <a:p>
          <a:endParaRPr lang="en-GB"/>
        </a:p>
      </dgm:t>
    </dgm:pt>
    <dgm:pt modelId="{549134D6-5D5E-4E71-A563-1EB3F11280AC}" type="sibTrans" cxnId="{CCEB53EA-DA70-4BA7-93DF-2F1BF2C27AD4}">
      <dgm:prSet/>
      <dgm:spPr/>
      <dgm:t>
        <a:bodyPr/>
        <a:lstStyle/>
        <a:p>
          <a:endParaRPr lang="en-GB"/>
        </a:p>
      </dgm:t>
    </dgm:pt>
    <dgm:pt modelId="{54CDA36D-24B1-469D-B659-C19916B776BB}">
      <dgm:prSet/>
      <dgm:spPr>
        <a:solidFill>
          <a:srgbClr val="ACC700">
            <a:alpha val="60000"/>
          </a:srgbClr>
        </a:solidFill>
      </dgm:spPr>
      <dgm:t>
        <a:bodyPr/>
        <a:lstStyle/>
        <a:p>
          <a:r>
            <a:rPr lang="sl-SI" b="1" baseline="0">
              <a:solidFill>
                <a:srgbClr val="003399"/>
              </a:solidFill>
            </a:rPr>
            <a:t>E-tekstilne tehnologije</a:t>
          </a:r>
        </a:p>
      </dgm:t>
    </dgm:pt>
    <dgm:pt modelId="{1829FD61-F356-4F3A-B189-CD151069E2E0}" type="parTrans" cxnId="{17434861-7CBC-48BE-99D1-5DD76C2074E6}">
      <dgm:prSet/>
      <dgm:spPr/>
      <dgm:t>
        <a:bodyPr/>
        <a:lstStyle/>
        <a:p>
          <a:endParaRPr lang="en-GB"/>
        </a:p>
      </dgm:t>
    </dgm:pt>
    <dgm:pt modelId="{96A110A0-C9D8-486D-A1FE-6326FD2500C9}" type="sibTrans" cxnId="{17434861-7CBC-48BE-99D1-5DD76C2074E6}">
      <dgm:prSet/>
      <dgm:spPr/>
      <dgm:t>
        <a:bodyPr/>
        <a:lstStyle/>
        <a:p>
          <a:endParaRPr lang="en-GB"/>
        </a:p>
      </dgm:t>
    </dgm:pt>
    <dgm:pt modelId="{9B0AF3E4-1458-4DE6-8877-09F14947B668}">
      <dgm:prSet/>
      <dgm:spPr>
        <a:solidFill>
          <a:srgbClr val="ACC700">
            <a:alpha val="60000"/>
          </a:srgbClr>
        </a:solidFill>
      </dgm:spPr>
      <dgm:t>
        <a:bodyPr/>
        <a:lstStyle/>
        <a:p>
          <a:r>
            <a:rPr lang="sl-SI" b="1" baseline="0">
              <a:solidFill>
                <a:srgbClr val="003399"/>
              </a:solidFill>
            </a:rPr>
            <a:t>Pametne ure</a:t>
          </a:r>
        </a:p>
      </dgm:t>
    </dgm:pt>
    <dgm:pt modelId="{5AE84EBB-7F61-4577-870E-362DA5D787EB}" type="parTrans" cxnId="{B31ED3BF-55B9-4286-9FFB-AFFDC74C547E}">
      <dgm:prSet/>
      <dgm:spPr/>
      <dgm:t>
        <a:bodyPr/>
        <a:lstStyle/>
        <a:p>
          <a:endParaRPr lang="en-GB"/>
        </a:p>
      </dgm:t>
    </dgm:pt>
    <dgm:pt modelId="{366A43EB-CADD-4EDE-B2AF-E04C64EBF917}" type="sibTrans" cxnId="{B31ED3BF-55B9-4286-9FFB-AFFDC74C547E}">
      <dgm:prSet/>
      <dgm:spPr/>
      <dgm:t>
        <a:bodyPr/>
        <a:lstStyle/>
        <a:p>
          <a:endParaRPr lang="en-GB"/>
        </a:p>
      </dgm:t>
    </dgm:pt>
    <dgm:pt modelId="{D37862C1-ECAB-4C0D-A7F2-C156D13BF885}">
      <dgm:prSet/>
      <dgm:spPr>
        <a:solidFill>
          <a:srgbClr val="ACC700">
            <a:alpha val="60000"/>
          </a:srgbClr>
        </a:solidFill>
      </dgm:spPr>
      <dgm:t>
        <a:bodyPr/>
        <a:lstStyle/>
        <a:p>
          <a:r>
            <a:rPr lang="sl-SI" b="1" baseline="0" dirty="0">
              <a:solidFill>
                <a:srgbClr val="003399"/>
              </a:solidFill>
            </a:rPr>
            <a:t>Orodja z navidezno/obogateno (VR/AR)  resničnostjo</a:t>
          </a:r>
        </a:p>
      </dgm:t>
    </dgm:pt>
    <dgm:pt modelId="{8854B119-3025-4C69-89AE-B8D6E2459E88}" type="parTrans" cxnId="{A8E8407A-DAC0-4F90-A0BB-6364DF02EED0}">
      <dgm:prSet/>
      <dgm:spPr/>
      <dgm:t>
        <a:bodyPr/>
        <a:lstStyle/>
        <a:p>
          <a:endParaRPr lang="en-GB"/>
        </a:p>
      </dgm:t>
    </dgm:pt>
    <dgm:pt modelId="{42222A29-EE78-49EF-B354-B1EA2192D7DF}" type="sibTrans" cxnId="{A8E8407A-DAC0-4F90-A0BB-6364DF02EED0}">
      <dgm:prSet/>
      <dgm:spPr/>
      <dgm:t>
        <a:bodyPr/>
        <a:lstStyle/>
        <a:p>
          <a:endParaRPr lang="en-GB"/>
        </a:p>
      </dgm:t>
    </dgm:pt>
    <dgm:pt modelId="{7DF74095-23D1-4AC4-A5B2-57BCACD40D1E}">
      <dgm:prSet/>
      <dgm:spPr>
        <a:solidFill>
          <a:srgbClr val="ACC700">
            <a:alpha val="60000"/>
          </a:srgbClr>
        </a:solidFill>
      </dgm:spPr>
      <dgm:t>
        <a:bodyPr/>
        <a:lstStyle/>
        <a:p>
          <a:r>
            <a:rPr lang="sl-SI" b="1" baseline="0">
              <a:solidFill>
                <a:srgbClr val="003399"/>
              </a:solidFill>
            </a:rPr>
            <a:t>Nosljive naprave</a:t>
          </a:r>
        </a:p>
      </dgm:t>
    </dgm:pt>
    <dgm:pt modelId="{C32FD290-04BB-4300-B4C3-52428AF0E342}" type="parTrans" cxnId="{6C6708AE-1936-483A-919D-ECFC6A1B5610}">
      <dgm:prSet/>
      <dgm:spPr/>
      <dgm:t>
        <a:bodyPr/>
        <a:lstStyle/>
        <a:p>
          <a:endParaRPr lang="en-GB"/>
        </a:p>
      </dgm:t>
    </dgm:pt>
    <dgm:pt modelId="{7DB1DC45-3AB5-4259-8A0E-ED90302A9CB6}" type="sibTrans" cxnId="{6C6708AE-1936-483A-919D-ECFC6A1B5610}">
      <dgm:prSet/>
      <dgm:spPr/>
      <dgm:t>
        <a:bodyPr/>
        <a:lstStyle/>
        <a:p>
          <a:endParaRPr lang="en-GB"/>
        </a:p>
      </dgm:t>
    </dgm:pt>
    <dgm:pt modelId="{C7B483F1-C402-46AE-B10C-80D07CDE36CF}" type="pres">
      <dgm:prSet presAssocID="{2612B4D2-AFB1-4F95-982F-F19CF2FACA41}" presName="linearFlow" presStyleCnt="0">
        <dgm:presLayoutVars>
          <dgm:dir/>
          <dgm:resizeHandles val="exact"/>
        </dgm:presLayoutVars>
      </dgm:prSet>
      <dgm:spPr/>
    </dgm:pt>
    <dgm:pt modelId="{6D863BD2-A369-413B-8824-A9FC56DAA748}" type="pres">
      <dgm:prSet presAssocID="{B26AB0F9-3214-4ECD-A556-0E7ED33C9EB1}" presName="comp" presStyleCnt="0"/>
      <dgm:spPr/>
    </dgm:pt>
    <dgm:pt modelId="{B89430FD-A489-470F-AF22-45ED7E228FCC}" type="pres">
      <dgm:prSet presAssocID="{B26AB0F9-3214-4ECD-A556-0E7ED33C9EB1}" presName="rect2" presStyleLbl="node1" presStyleIdx="0" presStyleCnt="6">
        <dgm:presLayoutVars>
          <dgm:bulletEnabled val="1"/>
        </dgm:presLayoutVars>
      </dgm:prSet>
      <dgm:spPr/>
    </dgm:pt>
    <dgm:pt modelId="{49C759DE-AB9D-47E7-8E9A-CCD624E69DA2}" type="pres">
      <dgm:prSet presAssocID="{B26AB0F9-3214-4ECD-A556-0E7ED33C9EB1}" presName="rect1" presStyleLbl="lnNode1" presStyleIdx="0" presStyleCnt="6"/>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l="-1000" r="-1000"/>
          </a:stretch>
        </a:blipFill>
      </dgm:spPr>
    </dgm:pt>
    <dgm:pt modelId="{F3403BC1-0750-4699-8706-E7FD6DA10416}" type="pres">
      <dgm:prSet presAssocID="{D6AF47C7-2D10-40D7-8FF1-11627DC0B3AF}" presName="sibTrans" presStyleCnt="0"/>
      <dgm:spPr/>
    </dgm:pt>
    <dgm:pt modelId="{1BCB9A49-D9AB-4A25-96A3-23BC6919E621}" type="pres">
      <dgm:prSet presAssocID="{E350469D-47B9-4B78-A891-07F5FD126606}" presName="comp" presStyleCnt="0"/>
      <dgm:spPr/>
    </dgm:pt>
    <dgm:pt modelId="{76374FD1-BA3C-4684-8CAC-09CF348C6486}" type="pres">
      <dgm:prSet presAssocID="{E350469D-47B9-4B78-A891-07F5FD126606}" presName="rect2" presStyleLbl="node1" presStyleIdx="1" presStyleCnt="6">
        <dgm:presLayoutVars>
          <dgm:bulletEnabled val="1"/>
        </dgm:presLayoutVars>
      </dgm:prSet>
      <dgm:spPr/>
    </dgm:pt>
    <dgm:pt modelId="{B14CE48C-ECF8-42BE-AC15-E1BB68F60D94}" type="pres">
      <dgm:prSet presAssocID="{E350469D-47B9-4B78-A891-07F5FD126606}" presName="rect1" presStyleLbl="lnNode1" presStyleIdx="1" presStyleCnt="6"/>
      <dgm:spPr>
        <a:blipFill rotWithShape="1">
          <a:blip xmlns:r="http://schemas.openxmlformats.org/officeDocument/2006/relationships" r:embed="rId2"/>
          <a:srcRect/>
          <a:stretch>
            <a:fillRect l="-31000" r="-31000"/>
          </a:stretch>
        </a:blipFill>
      </dgm:spPr>
    </dgm:pt>
    <dgm:pt modelId="{1BD36069-0922-49B7-A0E9-A23CC8022738}" type="pres">
      <dgm:prSet presAssocID="{549134D6-5D5E-4E71-A563-1EB3F11280AC}" presName="sibTrans" presStyleCnt="0"/>
      <dgm:spPr/>
    </dgm:pt>
    <dgm:pt modelId="{20F18E83-6EB3-4891-8395-5F0019EF5B78}" type="pres">
      <dgm:prSet presAssocID="{54CDA36D-24B1-469D-B659-C19916B776BB}" presName="comp" presStyleCnt="0"/>
      <dgm:spPr/>
    </dgm:pt>
    <dgm:pt modelId="{E511D805-3A75-4220-BF12-A1117EE08223}" type="pres">
      <dgm:prSet presAssocID="{54CDA36D-24B1-469D-B659-C19916B776BB}" presName="rect2" presStyleLbl="node1" presStyleIdx="2" presStyleCnt="6">
        <dgm:presLayoutVars>
          <dgm:bulletEnabled val="1"/>
        </dgm:presLayoutVars>
      </dgm:prSet>
      <dgm:spPr/>
    </dgm:pt>
    <dgm:pt modelId="{4F485EE9-07E0-4893-BC7D-F337BC1BFFAB}" type="pres">
      <dgm:prSet presAssocID="{54CDA36D-24B1-469D-B659-C19916B776BB}" presName="rect1" presStyleLbl="lnNode1" presStyleIdx="2" presStyleCnt="6"/>
      <dgm:spPr>
        <a:blipFill rotWithShape="1">
          <a:blip xmlns:r="http://schemas.openxmlformats.org/officeDocument/2006/relationships" r:embed="rId3"/>
          <a:srcRect/>
          <a:stretch>
            <a:fillRect l="-22000" r="-22000"/>
          </a:stretch>
        </a:blipFill>
      </dgm:spPr>
    </dgm:pt>
    <dgm:pt modelId="{BA2A2508-AE22-439C-A5DA-410C19813017}" type="pres">
      <dgm:prSet presAssocID="{96A110A0-C9D8-486D-A1FE-6326FD2500C9}" presName="sibTrans" presStyleCnt="0"/>
      <dgm:spPr/>
    </dgm:pt>
    <dgm:pt modelId="{9AAF24B1-9F57-40B2-9C83-1A4B91D0AB79}" type="pres">
      <dgm:prSet presAssocID="{9B0AF3E4-1458-4DE6-8877-09F14947B668}" presName="comp" presStyleCnt="0"/>
      <dgm:spPr/>
    </dgm:pt>
    <dgm:pt modelId="{F68F5E8C-7AC1-473F-ABAB-BA96764B0A6C}" type="pres">
      <dgm:prSet presAssocID="{9B0AF3E4-1458-4DE6-8877-09F14947B668}" presName="rect2" presStyleLbl="node1" presStyleIdx="3" presStyleCnt="6">
        <dgm:presLayoutVars>
          <dgm:bulletEnabled val="1"/>
        </dgm:presLayoutVars>
      </dgm:prSet>
      <dgm:spPr/>
    </dgm:pt>
    <dgm:pt modelId="{253F97C4-E069-4BE7-A8BA-8F5DF2103A78}" type="pres">
      <dgm:prSet presAssocID="{9B0AF3E4-1458-4DE6-8877-09F14947B668}" presName="rect1" presStyleLbl="lnNode1" presStyleIdx="3" presStyleCnt="6"/>
      <dgm:spPr>
        <a:blipFill rotWithShape="1">
          <a:blip xmlns:r="http://schemas.openxmlformats.org/officeDocument/2006/relationships" r:embed="rId4"/>
          <a:srcRect/>
          <a:stretch>
            <a:fillRect l="-32000" r="-32000"/>
          </a:stretch>
        </a:blipFill>
      </dgm:spPr>
    </dgm:pt>
    <dgm:pt modelId="{313A8583-4979-4468-95AF-1EBD2EE463C5}" type="pres">
      <dgm:prSet presAssocID="{366A43EB-CADD-4EDE-B2AF-E04C64EBF917}" presName="sibTrans" presStyleCnt="0"/>
      <dgm:spPr/>
    </dgm:pt>
    <dgm:pt modelId="{86B7D007-987F-42E9-BDAD-6ECC81E12B39}" type="pres">
      <dgm:prSet presAssocID="{D37862C1-ECAB-4C0D-A7F2-C156D13BF885}" presName="comp" presStyleCnt="0"/>
      <dgm:spPr/>
    </dgm:pt>
    <dgm:pt modelId="{C02B213E-3BC2-4C2C-B5AB-19F6E329B6BB}" type="pres">
      <dgm:prSet presAssocID="{D37862C1-ECAB-4C0D-A7F2-C156D13BF885}" presName="rect2" presStyleLbl="node1" presStyleIdx="4" presStyleCnt="6">
        <dgm:presLayoutVars>
          <dgm:bulletEnabled val="1"/>
        </dgm:presLayoutVars>
      </dgm:prSet>
      <dgm:spPr/>
    </dgm:pt>
    <dgm:pt modelId="{0B9F9675-3D6E-4EDF-B61E-DF6AD2A0F391}" type="pres">
      <dgm:prSet presAssocID="{D37862C1-ECAB-4C0D-A7F2-C156D13BF885}" presName="rect1" presStyleLbl="lnNode1" presStyleIdx="4" presStyleCnt="6"/>
      <dgm:spPr>
        <a:blipFill rotWithShape="1">
          <a:blip xmlns:r="http://schemas.openxmlformats.org/officeDocument/2006/relationships" r:embed="rId5"/>
          <a:srcRect/>
          <a:stretch>
            <a:fillRect l="-33000" r="-33000"/>
          </a:stretch>
        </a:blipFill>
      </dgm:spPr>
    </dgm:pt>
    <dgm:pt modelId="{7AC7C967-0F17-41CA-AFB8-467B88E55313}" type="pres">
      <dgm:prSet presAssocID="{42222A29-EE78-49EF-B354-B1EA2192D7DF}" presName="sibTrans" presStyleCnt="0"/>
      <dgm:spPr/>
    </dgm:pt>
    <dgm:pt modelId="{DFBCC80D-4F4E-456C-ABE6-C07EDFFB69EF}" type="pres">
      <dgm:prSet presAssocID="{7DF74095-23D1-4AC4-A5B2-57BCACD40D1E}" presName="comp" presStyleCnt="0"/>
      <dgm:spPr/>
    </dgm:pt>
    <dgm:pt modelId="{02CBCA8F-3146-4D03-A06C-C4E4C8D0AF1E}" type="pres">
      <dgm:prSet presAssocID="{7DF74095-23D1-4AC4-A5B2-57BCACD40D1E}" presName="rect2" presStyleLbl="node1" presStyleIdx="5" presStyleCnt="6">
        <dgm:presLayoutVars>
          <dgm:bulletEnabled val="1"/>
        </dgm:presLayoutVars>
      </dgm:prSet>
      <dgm:spPr/>
    </dgm:pt>
    <dgm:pt modelId="{3D3B6042-762D-4F77-B0A2-51D72A462EDF}" type="pres">
      <dgm:prSet presAssocID="{7DF74095-23D1-4AC4-A5B2-57BCACD40D1E}" presName="rect1" presStyleLbl="lnNode1" presStyleIdx="5" presStyleCnt="6" custLinFactNeighborX="-5946" custLinFactNeighborY="-3934"/>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l="-1000" r="-1000"/>
          </a:stretch>
        </a:blipFill>
      </dgm:spPr>
    </dgm:pt>
  </dgm:ptLst>
  <dgm:cxnLst>
    <dgm:cxn modelId="{0D78071E-A911-4678-9F66-8EC2DB32278B}" type="presOf" srcId="{7DF74095-23D1-4AC4-A5B2-57BCACD40D1E}" destId="{02CBCA8F-3146-4D03-A06C-C4E4C8D0AF1E}" srcOrd="0" destOrd="0" presId="urn:microsoft.com/office/officeart/2008/layout/AlternatingPictureBlocks"/>
    <dgm:cxn modelId="{36799E2D-1926-4E77-AE3E-647DD77F0D86}" type="presOf" srcId="{B26AB0F9-3214-4ECD-A556-0E7ED33C9EB1}" destId="{B89430FD-A489-470F-AF22-45ED7E228FCC}" srcOrd="0" destOrd="0" presId="urn:microsoft.com/office/officeart/2008/layout/AlternatingPictureBlocks"/>
    <dgm:cxn modelId="{17434861-7CBC-48BE-99D1-5DD76C2074E6}" srcId="{2612B4D2-AFB1-4F95-982F-F19CF2FACA41}" destId="{54CDA36D-24B1-469D-B659-C19916B776BB}" srcOrd="2" destOrd="0" parTransId="{1829FD61-F356-4F3A-B189-CD151069E2E0}" sibTransId="{96A110A0-C9D8-486D-A1FE-6326FD2500C9}"/>
    <dgm:cxn modelId="{34E7A549-ED23-4237-8853-C0D31432BB84}" type="presOf" srcId="{D37862C1-ECAB-4C0D-A7F2-C156D13BF885}" destId="{C02B213E-3BC2-4C2C-B5AB-19F6E329B6BB}" srcOrd="0" destOrd="0" presId="urn:microsoft.com/office/officeart/2008/layout/AlternatingPictureBlocks"/>
    <dgm:cxn modelId="{63E1724F-3F0B-4DEE-AD29-E36A4822D904}" srcId="{2612B4D2-AFB1-4F95-982F-F19CF2FACA41}" destId="{B26AB0F9-3214-4ECD-A556-0E7ED33C9EB1}" srcOrd="0" destOrd="0" parTransId="{BBC0FDF7-A1DB-429C-9E62-2E0C8D60F348}" sibTransId="{D6AF47C7-2D10-40D7-8FF1-11627DC0B3AF}"/>
    <dgm:cxn modelId="{B9FE2771-A33D-44FE-88B1-2DE7153554D9}" type="presOf" srcId="{E350469D-47B9-4B78-A891-07F5FD126606}" destId="{76374FD1-BA3C-4684-8CAC-09CF348C6486}" srcOrd="0" destOrd="0" presId="urn:microsoft.com/office/officeart/2008/layout/AlternatingPictureBlocks"/>
    <dgm:cxn modelId="{78163E77-1EA0-4A4E-B515-101363629BAC}" type="presOf" srcId="{2612B4D2-AFB1-4F95-982F-F19CF2FACA41}" destId="{C7B483F1-C402-46AE-B10C-80D07CDE36CF}" srcOrd="0" destOrd="0" presId="urn:microsoft.com/office/officeart/2008/layout/AlternatingPictureBlocks"/>
    <dgm:cxn modelId="{04867358-CDE5-4C2D-9CE8-4F2D91EC2757}" type="presOf" srcId="{9B0AF3E4-1458-4DE6-8877-09F14947B668}" destId="{F68F5E8C-7AC1-473F-ABAB-BA96764B0A6C}" srcOrd="0" destOrd="0" presId="urn:microsoft.com/office/officeart/2008/layout/AlternatingPictureBlocks"/>
    <dgm:cxn modelId="{A8E8407A-DAC0-4F90-A0BB-6364DF02EED0}" srcId="{2612B4D2-AFB1-4F95-982F-F19CF2FACA41}" destId="{D37862C1-ECAB-4C0D-A7F2-C156D13BF885}" srcOrd="4" destOrd="0" parTransId="{8854B119-3025-4C69-89AE-B8D6E2459E88}" sibTransId="{42222A29-EE78-49EF-B354-B1EA2192D7DF}"/>
    <dgm:cxn modelId="{6C6708AE-1936-483A-919D-ECFC6A1B5610}" srcId="{2612B4D2-AFB1-4F95-982F-F19CF2FACA41}" destId="{7DF74095-23D1-4AC4-A5B2-57BCACD40D1E}" srcOrd="5" destOrd="0" parTransId="{C32FD290-04BB-4300-B4C3-52428AF0E342}" sibTransId="{7DB1DC45-3AB5-4259-8A0E-ED90302A9CB6}"/>
    <dgm:cxn modelId="{F893E8B6-B95A-4587-A92F-765DC47A146A}" type="presOf" srcId="{54CDA36D-24B1-469D-B659-C19916B776BB}" destId="{E511D805-3A75-4220-BF12-A1117EE08223}" srcOrd="0" destOrd="0" presId="urn:microsoft.com/office/officeart/2008/layout/AlternatingPictureBlocks"/>
    <dgm:cxn modelId="{B31ED3BF-55B9-4286-9FFB-AFFDC74C547E}" srcId="{2612B4D2-AFB1-4F95-982F-F19CF2FACA41}" destId="{9B0AF3E4-1458-4DE6-8877-09F14947B668}" srcOrd="3" destOrd="0" parTransId="{5AE84EBB-7F61-4577-870E-362DA5D787EB}" sibTransId="{366A43EB-CADD-4EDE-B2AF-E04C64EBF917}"/>
    <dgm:cxn modelId="{CCEB53EA-DA70-4BA7-93DF-2F1BF2C27AD4}" srcId="{2612B4D2-AFB1-4F95-982F-F19CF2FACA41}" destId="{E350469D-47B9-4B78-A891-07F5FD126606}" srcOrd="1" destOrd="0" parTransId="{450976C8-4D0B-453D-AE7B-BC654B0B07E8}" sibTransId="{549134D6-5D5E-4E71-A563-1EB3F11280AC}"/>
    <dgm:cxn modelId="{C3AB57E2-F523-4DD7-A2D6-D041D1A078F2}" type="presParOf" srcId="{C7B483F1-C402-46AE-B10C-80D07CDE36CF}" destId="{6D863BD2-A369-413B-8824-A9FC56DAA748}" srcOrd="0" destOrd="0" presId="urn:microsoft.com/office/officeart/2008/layout/AlternatingPictureBlocks"/>
    <dgm:cxn modelId="{21F7D4E1-1933-4249-9661-93AD19240D4A}" type="presParOf" srcId="{6D863BD2-A369-413B-8824-A9FC56DAA748}" destId="{B89430FD-A489-470F-AF22-45ED7E228FCC}" srcOrd="0" destOrd="0" presId="urn:microsoft.com/office/officeart/2008/layout/AlternatingPictureBlocks"/>
    <dgm:cxn modelId="{4E0ACAAD-0FEA-47D9-90C3-704394ADF4F9}" type="presParOf" srcId="{6D863BD2-A369-413B-8824-A9FC56DAA748}" destId="{49C759DE-AB9D-47E7-8E9A-CCD624E69DA2}" srcOrd="1" destOrd="0" presId="urn:microsoft.com/office/officeart/2008/layout/AlternatingPictureBlocks"/>
    <dgm:cxn modelId="{B8583411-8CF6-4992-A53C-CF9EC571F010}" type="presParOf" srcId="{C7B483F1-C402-46AE-B10C-80D07CDE36CF}" destId="{F3403BC1-0750-4699-8706-E7FD6DA10416}" srcOrd="1" destOrd="0" presId="urn:microsoft.com/office/officeart/2008/layout/AlternatingPictureBlocks"/>
    <dgm:cxn modelId="{25C98BA4-A51F-411D-BBCE-3A507F4E5CCB}" type="presParOf" srcId="{C7B483F1-C402-46AE-B10C-80D07CDE36CF}" destId="{1BCB9A49-D9AB-4A25-96A3-23BC6919E621}" srcOrd="2" destOrd="0" presId="urn:microsoft.com/office/officeart/2008/layout/AlternatingPictureBlocks"/>
    <dgm:cxn modelId="{6EC903EE-474D-4010-992F-595BBF7B88BF}" type="presParOf" srcId="{1BCB9A49-D9AB-4A25-96A3-23BC6919E621}" destId="{76374FD1-BA3C-4684-8CAC-09CF348C6486}" srcOrd="0" destOrd="0" presId="urn:microsoft.com/office/officeart/2008/layout/AlternatingPictureBlocks"/>
    <dgm:cxn modelId="{3476B0F3-C2FF-4F29-9A94-962ED816B5D5}" type="presParOf" srcId="{1BCB9A49-D9AB-4A25-96A3-23BC6919E621}" destId="{B14CE48C-ECF8-42BE-AC15-E1BB68F60D94}" srcOrd="1" destOrd="0" presId="urn:microsoft.com/office/officeart/2008/layout/AlternatingPictureBlocks"/>
    <dgm:cxn modelId="{3F184F69-F505-4163-A465-BC824381F977}" type="presParOf" srcId="{C7B483F1-C402-46AE-B10C-80D07CDE36CF}" destId="{1BD36069-0922-49B7-A0E9-A23CC8022738}" srcOrd="3" destOrd="0" presId="urn:microsoft.com/office/officeart/2008/layout/AlternatingPictureBlocks"/>
    <dgm:cxn modelId="{16C0CE8C-91D0-42D3-8B4B-40106893E516}" type="presParOf" srcId="{C7B483F1-C402-46AE-B10C-80D07CDE36CF}" destId="{20F18E83-6EB3-4891-8395-5F0019EF5B78}" srcOrd="4" destOrd="0" presId="urn:microsoft.com/office/officeart/2008/layout/AlternatingPictureBlocks"/>
    <dgm:cxn modelId="{01A0B2CC-6916-44DF-BE88-02BD654B88D9}" type="presParOf" srcId="{20F18E83-6EB3-4891-8395-5F0019EF5B78}" destId="{E511D805-3A75-4220-BF12-A1117EE08223}" srcOrd="0" destOrd="0" presId="urn:microsoft.com/office/officeart/2008/layout/AlternatingPictureBlocks"/>
    <dgm:cxn modelId="{06D6B83F-9E19-4777-A17F-B6B41988313C}" type="presParOf" srcId="{20F18E83-6EB3-4891-8395-5F0019EF5B78}" destId="{4F485EE9-07E0-4893-BC7D-F337BC1BFFAB}" srcOrd="1" destOrd="0" presId="urn:microsoft.com/office/officeart/2008/layout/AlternatingPictureBlocks"/>
    <dgm:cxn modelId="{72CBCD88-EC24-4367-AEB5-B735F69431A4}" type="presParOf" srcId="{C7B483F1-C402-46AE-B10C-80D07CDE36CF}" destId="{BA2A2508-AE22-439C-A5DA-410C19813017}" srcOrd="5" destOrd="0" presId="urn:microsoft.com/office/officeart/2008/layout/AlternatingPictureBlocks"/>
    <dgm:cxn modelId="{BA792EEE-9A14-4661-8490-0E97CEE1F1BF}" type="presParOf" srcId="{C7B483F1-C402-46AE-B10C-80D07CDE36CF}" destId="{9AAF24B1-9F57-40B2-9C83-1A4B91D0AB79}" srcOrd="6" destOrd="0" presId="urn:microsoft.com/office/officeart/2008/layout/AlternatingPictureBlocks"/>
    <dgm:cxn modelId="{51066D3A-A284-4869-AA2D-3B45369A829F}" type="presParOf" srcId="{9AAF24B1-9F57-40B2-9C83-1A4B91D0AB79}" destId="{F68F5E8C-7AC1-473F-ABAB-BA96764B0A6C}" srcOrd="0" destOrd="0" presId="urn:microsoft.com/office/officeart/2008/layout/AlternatingPictureBlocks"/>
    <dgm:cxn modelId="{AC2A136E-969E-4ECA-A8F1-6CED1D356FA8}" type="presParOf" srcId="{9AAF24B1-9F57-40B2-9C83-1A4B91D0AB79}" destId="{253F97C4-E069-4BE7-A8BA-8F5DF2103A78}" srcOrd="1" destOrd="0" presId="urn:microsoft.com/office/officeart/2008/layout/AlternatingPictureBlocks"/>
    <dgm:cxn modelId="{0F64BFA9-17A7-4A8A-9E16-6E6A6688FCE7}" type="presParOf" srcId="{C7B483F1-C402-46AE-B10C-80D07CDE36CF}" destId="{313A8583-4979-4468-95AF-1EBD2EE463C5}" srcOrd="7" destOrd="0" presId="urn:microsoft.com/office/officeart/2008/layout/AlternatingPictureBlocks"/>
    <dgm:cxn modelId="{B33CE1ED-F6B6-4540-BD64-C547147E73E7}" type="presParOf" srcId="{C7B483F1-C402-46AE-B10C-80D07CDE36CF}" destId="{86B7D007-987F-42E9-BDAD-6ECC81E12B39}" srcOrd="8" destOrd="0" presId="urn:microsoft.com/office/officeart/2008/layout/AlternatingPictureBlocks"/>
    <dgm:cxn modelId="{388D744E-FAE1-437E-B823-5D8AE65B2A15}" type="presParOf" srcId="{86B7D007-987F-42E9-BDAD-6ECC81E12B39}" destId="{C02B213E-3BC2-4C2C-B5AB-19F6E329B6BB}" srcOrd="0" destOrd="0" presId="urn:microsoft.com/office/officeart/2008/layout/AlternatingPictureBlocks"/>
    <dgm:cxn modelId="{663A1310-8AA1-471D-8629-9F3C08FBA75C}" type="presParOf" srcId="{86B7D007-987F-42E9-BDAD-6ECC81E12B39}" destId="{0B9F9675-3D6E-4EDF-B61E-DF6AD2A0F391}" srcOrd="1" destOrd="0" presId="urn:microsoft.com/office/officeart/2008/layout/AlternatingPictureBlocks"/>
    <dgm:cxn modelId="{B981EDB6-3997-4FE6-ABFA-42CB4888BEB5}" type="presParOf" srcId="{C7B483F1-C402-46AE-B10C-80D07CDE36CF}" destId="{7AC7C967-0F17-41CA-AFB8-467B88E55313}" srcOrd="9" destOrd="0" presId="urn:microsoft.com/office/officeart/2008/layout/AlternatingPictureBlocks"/>
    <dgm:cxn modelId="{8AB65320-62EB-4C2D-8AD7-7AD2C187D1BF}" type="presParOf" srcId="{C7B483F1-C402-46AE-B10C-80D07CDE36CF}" destId="{DFBCC80D-4F4E-456C-ABE6-C07EDFFB69EF}" srcOrd="10" destOrd="0" presId="urn:microsoft.com/office/officeart/2008/layout/AlternatingPictureBlocks"/>
    <dgm:cxn modelId="{8E737807-33A8-401C-895B-8FDC4BED4D0A}" type="presParOf" srcId="{DFBCC80D-4F4E-456C-ABE6-C07EDFFB69EF}" destId="{02CBCA8F-3146-4D03-A06C-C4E4C8D0AF1E}" srcOrd="0" destOrd="0" presId="urn:microsoft.com/office/officeart/2008/layout/AlternatingPictureBlocks"/>
    <dgm:cxn modelId="{993A11C1-08E8-4646-9248-95D4EBE32102}" type="presParOf" srcId="{DFBCC80D-4F4E-456C-ABE6-C07EDFFB69EF}" destId="{3D3B6042-762D-4F77-B0A2-51D72A462EDF}"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70289B-7740-4E1F-8CC6-B90AED626008}"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GB"/>
        </a:p>
      </dgm:t>
    </dgm:pt>
    <dgm:pt modelId="{8C3ECDF9-588F-4C39-A3D9-ED8DF87F951C}">
      <dgm:prSet/>
      <dgm:spPr>
        <a:solidFill>
          <a:srgbClr val="899E00"/>
        </a:solidFill>
      </dgm:spPr>
      <dgm:t>
        <a:bodyPr/>
        <a:lstStyle/>
        <a:p>
          <a:r>
            <a:rPr lang="sl-SI" b="1" i="0" baseline="0"/>
            <a:t>Podatki v realnem času</a:t>
          </a:r>
        </a:p>
      </dgm:t>
    </dgm:pt>
    <dgm:pt modelId="{FC4CF31D-C17E-4A08-8589-C6F6179725B9}" type="parTrans" cxnId="{E0960AB1-B346-4C58-83D8-1902D400F9B2}">
      <dgm:prSet/>
      <dgm:spPr/>
      <dgm:t>
        <a:bodyPr/>
        <a:lstStyle/>
        <a:p>
          <a:endParaRPr lang="en-GB"/>
        </a:p>
      </dgm:t>
    </dgm:pt>
    <dgm:pt modelId="{882015B8-827F-4804-B752-E61F58D9D3E3}" type="sibTrans" cxnId="{E0960AB1-B346-4C58-83D8-1902D400F9B2}">
      <dgm:prSet/>
      <dgm:spPr/>
      <dgm:t>
        <a:bodyPr/>
        <a:lstStyle/>
        <a:p>
          <a:endParaRPr lang="en-GB"/>
        </a:p>
      </dgm:t>
    </dgm:pt>
    <dgm:pt modelId="{3A9E311A-03E7-409E-9B76-A56DD591C84E}">
      <dgm:prSet/>
      <dgm:spPr>
        <a:solidFill>
          <a:srgbClr val="899E00"/>
        </a:solidFill>
      </dgm:spPr>
      <dgm:t>
        <a:bodyPr/>
        <a:lstStyle/>
        <a:p>
          <a:r>
            <a:rPr lang="sl-SI" b="1" i="0" baseline="0" dirty="0"/>
            <a:t>Predvidevanji</a:t>
          </a:r>
        </a:p>
      </dgm:t>
    </dgm:pt>
    <dgm:pt modelId="{5424B950-7852-49ED-BB79-C82BAEF7E678}" type="parTrans" cxnId="{5DE2CFE4-D284-463F-BE9F-CE9EFC8AF348}">
      <dgm:prSet/>
      <dgm:spPr/>
      <dgm:t>
        <a:bodyPr/>
        <a:lstStyle/>
        <a:p>
          <a:endParaRPr lang="en-GB"/>
        </a:p>
      </dgm:t>
    </dgm:pt>
    <dgm:pt modelId="{35F4DA21-A982-4CCD-92F7-84D9903F93BC}" type="sibTrans" cxnId="{5DE2CFE4-D284-463F-BE9F-CE9EFC8AF348}">
      <dgm:prSet/>
      <dgm:spPr/>
      <dgm:t>
        <a:bodyPr/>
        <a:lstStyle/>
        <a:p>
          <a:endParaRPr lang="en-GB"/>
        </a:p>
      </dgm:t>
    </dgm:pt>
    <dgm:pt modelId="{3163B32D-6604-4D62-B9C1-1EC2C2D64C06}">
      <dgm:prSet/>
      <dgm:spPr>
        <a:solidFill>
          <a:srgbClr val="899E00"/>
        </a:solidFill>
      </dgm:spPr>
      <dgm:t>
        <a:bodyPr/>
        <a:lstStyle/>
        <a:p>
          <a:r>
            <a:rPr lang="sl-SI" b="1" i="0" baseline="0"/>
            <a:t>Uporabna priporočila</a:t>
          </a:r>
        </a:p>
      </dgm:t>
    </dgm:pt>
    <dgm:pt modelId="{1FF7A246-4B2C-49CB-8D90-52E0A22744C8}" type="parTrans" cxnId="{5D760FBD-F59B-42D2-8C75-0AC1989EFB53}">
      <dgm:prSet/>
      <dgm:spPr/>
      <dgm:t>
        <a:bodyPr/>
        <a:lstStyle/>
        <a:p>
          <a:endParaRPr lang="en-GB"/>
        </a:p>
      </dgm:t>
    </dgm:pt>
    <dgm:pt modelId="{6D5DB93A-232D-4A95-BF68-DAD4D2516ED0}" type="sibTrans" cxnId="{5D760FBD-F59B-42D2-8C75-0AC1989EFB53}">
      <dgm:prSet/>
      <dgm:spPr/>
      <dgm:t>
        <a:bodyPr/>
        <a:lstStyle/>
        <a:p>
          <a:endParaRPr lang="en-GB"/>
        </a:p>
      </dgm:t>
    </dgm:pt>
    <dgm:pt modelId="{0E6704AD-CD9E-418E-95E5-C88472787FED}">
      <dgm:prSet/>
      <dgm:spPr>
        <a:solidFill>
          <a:srgbClr val="899E00"/>
        </a:solidFill>
      </dgm:spPr>
      <dgm:t>
        <a:bodyPr/>
        <a:lstStyle/>
        <a:p>
          <a:r>
            <a:rPr lang="sl-SI" b="1" i="0" baseline="0"/>
            <a:t>Proaktivnost</a:t>
          </a:r>
        </a:p>
      </dgm:t>
    </dgm:pt>
    <dgm:pt modelId="{F41EE4D8-A23B-496F-B36B-BCC9C2BFEB27}" type="parTrans" cxnId="{7FBCA76A-F54C-4F56-889D-806429AA6F74}">
      <dgm:prSet/>
      <dgm:spPr/>
      <dgm:t>
        <a:bodyPr/>
        <a:lstStyle/>
        <a:p>
          <a:endParaRPr lang="en-GB"/>
        </a:p>
      </dgm:t>
    </dgm:pt>
    <dgm:pt modelId="{548C490A-1274-4C12-8373-4AE8CD427F85}" type="sibTrans" cxnId="{7FBCA76A-F54C-4F56-889D-806429AA6F74}">
      <dgm:prSet/>
      <dgm:spPr/>
      <dgm:t>
        <a:bodyPr/>
        <a:lstStyle/>
        <a:p>
          <a:endParaRPr lang="en-GB"/>
        </a:p>
      </dgm:t>
    </dgm:pt>
    <dgm:pt modelId="{B8EABAF1-EF41-4A5D-9E90-A2806DC1DDFE}" type="pres">
      <dgm:prSet presAssocID="{7870289B-7740-4E1F-8CC6-B90AED626008}" presName="linearFlow" presStyleCnt="0">
        <dgm:presLayoutVars>
          <dgm:dir/>
          <dgm:resizeHandles val="exact"/>
        </dgm:presLayoutVars>
      </dgm:prSet>
      <dgm:spPr/>
    </dgm:pt>
    <dgm:pt modelId="{5B08C2C8-E6BF-407A-A8C4-49447C0C7966}" type="pres">
      <dgm:prSet presAssocID="{8C3ECDF9-588F-4C39-A3D9-ED8DF87F951C}" presName="composite" presStyleCnt="0"/>
      <dgm:spPr/>
    </dgm:pt>
    <dgm:pt modelId="{DB5BB6C8-1178-4E1E-8DF9-068B794A5764}" type="pres">
      <dgm:prSet presAssocID="{8C3ECDF9-588F-4C39-A3D9-ED8DF87F951C}" presName="imgShp"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AE7BF1CE-D7A9-41CD-B7A7-5FE60C7704F3}" type="pres">
      <dgm:prSet presAssocID="{8C3ECDF9-588F-4C39-A3D9-ED8DF87F951C}" presName="txShp" presStyleLbl="node1" presStyleIdx="0" presStyleCnt="4">
        <dgm:presLayoutVars>
          <dgm:bulletEnabled val="1"/>
        </dgm:presLayoutVars>
      </dgm:prSet>
      <dgm:spPr/>
    </dgm:pt>
    <dgm:pt modelId="{6BFA43ED-4485-41F5-B439-5ACEFE8DAA0B}" type="pres">
      <dgm:prSet presAssocID="{882015B8-827F-4804-B752-E61F58D9D3E3}" presName="spacing" presStyleCnt="0"/>
      <dgm:spPr/>
    </dgm:pt>
    <dgm:pt modelId="{EDB3E949-AE58-4E4F-8620-08C8F0E16F6B}" type="pres">
      <dgm:prSet presAssocID="{3A9E311A-03E7-409E-9B76-A56DD591C84E}" presName="composite" presStyleCnt="0"/>
      <dgm:spPr/>
    </dgm:pt>
    <dgm:pt modelId="{D0BACA23-2D21-48E3-9EF1-F111A084D82C}" type="pres">
      <dgm:prSet presAssocID="{3A9E311A-03E7-409E-9B76-A56DD591C84E}" presName="imgShp" presStyleLbl="fgImgPlace1" presStyleIdx="1"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E152BE5C-3FDF-4FB7-92A5-512B3F9BC91D}" type="pres">
      <dgm:prSet presAssocID="{3A9E311A-03E7-409E-9B76-A56DD591C84E}" presName="txShp" presStyleLbl="node1" presStyleIdx="1" presStyleCnt="4">
        <dgm:presLayoutVars>
          <dgm:bulletEnabled val="1"/>
        </dgm:presLayoutVars>
      </dgm:prSet>
      <dgm:spPr/>
    </dgm:pt>
    <dgm:pt modelId="{BA5136D4-52B5-45BB-B106-F0FAD2C8DB99}" type="pres">
      <dgm:prSet presAssocID="{35F4DA21-A982-4CCD-92F7-84D9903F93BC}" presName="spacing" presStyleCnt="0"/>
      <dgm:spPr/>
    </dgm:pt>
    <dgm:pt modelId="{BBE6E831-86D2-471D-B4B6-AA50DA62BAB6}" type="pres">
      <dgm:prSet presAssocID="{3163B32D-6604-4D62-B9C1-1EC2C2D64C06}" presName="composite" presStyleCnt="0"/>
      <dgm:spPr/>
    </dgm:pt>
    <dgm:pt modelId="{C0E02844-842A-4E35-8C12-5542FA4137E7}" type="pres">
      <dgm:prSet presAssocID="{3163B32D-6604-4D62-B9C1-1EC2C2D64C06}" presName="imgShp" presStyleLbl="fgImgPlace1" presStyleIdx="2"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66031328-2423-421D-BD82-19F83B90701F}" type="pres">
      <dgm:prSet presAssocID="{3163B32D-6604-4D62-B9C1-1EC2C2D64C06}" presName="txShp" presStyleLbl="node1" presStyleIdx="2" presStyleCnt="4">
        <dgm:presLayoutVars>
          <dgm:bulletEnabled val="1"/>
        </dgm:presLayoutVars>
      </dgm:prSet>
      <dgm:spPr/>
    </dgm:pt>
    <dgm:pt modelId="{3C77E3DC-6B11-4801-A4A3-4DE55439D30D}" type="pres">
      <dgm:prSet presAssocID="{6D5DB93A-232D-4A95-BF68-DAD4D2516ED0}" presName="spacing" presStyleCnt="0"/>
      <dgm:spPr/>
    </dgm:pt>
    <dgm:pt modelId="{51BC4428-2F2F-4812-8AAB-F6E0665B79A0}" type="pres">
      <dgm:prSet presAssocID="{0E6704AD-CD9E-418E-95E5-C88472787FED}" presName="composite" presStyleCnt="0"/>
      <dgm:spPr/>
    </dgm:pt>
    <dgm:pt modelId="{00699D65-C8FC-403E-A6A6-ADB8A780ED0E}" type="pres">
      <dgm:prSet presAssocID="{0E6704AD-CD9E-418E-95E5-C88472787FED}" presName="imgShp" presStyleLbl="fgImgPlace1" presStyleIdx="3"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eckmark with solid fill"/>
        </a:ext>
      </dgm:extLst>
    </dgm:pt>
    <dgm:pt modelId="{F16DB4F5-4DAD-4626-8339-D7791C5DB5A0}" type="pres">
      <dgm:prSet presAssocID="{0E6704AD-CD9E-418E-95E5-C88472787FED}" presName="txShp" presStyleLbl="node1" presStyleIdx="3" presStyleCnt="4">
        <dgm:presLayoutVars>
          <dgm:bulletEnabled val="1"/>
        </dgm:presLayoutVars>
      </dgm:prSet>
      <dgm:spPr/>
    </dgm:pt>
  </dgm:ptLst>
  <dgm:cxnLst>
    <dgm:cxn modelId="{CE096724-3AC4-471F-88FF-6B7BCF29B5D7}" type="presOf" srcId="{3163B32D-6604-4D62-B9C1-1EC2C2D64C06}" destId="{66031328-2423-421D-BD82-19F83B90701F}" srcOrd="0" destOrd="0" presId="urn:microsoft.com/office/officeart/2005/8/layout/vList3"/>
    <dgm:cxn modelId="{560B1B44-41E4-4EFF-A0B3-0DEFD7934075}" type="presOf" srcId="{3A9E311A-03E7-409E-9B76-A56DD591C84E}" destId="{E152BE5C-3FDF-4FB7-92A5-512B3F9BC91D}" srcOrd="0" destOrd="0" presId="urn:microsoft.com/office/officeart/2005/8/layout/vList3"/>
    <dgm:cxn modelId="{7FBCA76A-F54C-4F56-889D-806429AA6F74}" srcId="{7870289B-7740-4E1F-8CC6-B90AED626008}" destId="{0E6704AD-CD9E-418E-95E5-C88472787FED}" srcOrd="3" destOrd="0" parTransId="{F41EE4D8-A23B-496F-B36B-BCC9C2BFEB27}" sibTransId="{548C490A-1274-4C12-8373-4AE8CD427F85}"/>
    <dgm:cxn modelId="{B0C2A083-213C-491F-B871-872A1B72D4DC}" type="presOf" srcId="{7870289B-7740-4E1F-8CC6-B90AED626008}" destId="{B8EABAF1-EF41-4A5D-9E90-A2806DC1DDFE}" srcOrd="0" destOrd="0" presId="urn:microsoft.com/office/officeart/2005/8/layout/vList3"/>
    <dgm:cxn modelId="{A46E3E89-CCB4-466B-AA8E-B4634DA99B17}" type="presOf" srcId="{8C3ECDF9-588F-4C39-A3D9-ED8DF87F951C}" destId="{AE7BF1CE-D7A9-41CD-B7A7-5FE60C7704F3}" srcOrd="0" destOrd="0" presId="urn:microsoft.com/office/officeart/2005/8/layout/vList3"/>
    <dgm:cxn modelId="{E0960AB1-B346-4C58-83D8-1902D400F9B2}" srcId="{7870289B-7740-4E1F-8CC6-B90AED626008}" destId="{8C3ECDF9-588F-4C39-A3D9-ED8DF87F951C}" srcOrd="0" destOrd="0" parTransId="{FC4CF31D-C17E-4A08-8589-C6F6179725B9}" sibTransId="{882015B8-827F-4804-B752-E61F58D9D3E3}"/>
    <dgm:cxn modelId="{21668AB2-4E72-4E05-8CC5-CE754EE04050}" type="presOf" srcId="{0E6704AD-CD9E-418E-95E5-C88472787FED}" destId="{F16DB4F5-4DAD-4626-8339-D7791C5DB5A0}" srcOrd="0" destOrd="0" presId="urn:microsoft.com/office/officeart/2005/8/layout/vList3"/>
    <dgm:cxn modelId="{5D760FBD-F59B-42D2-8C75-0AC1989EFB53}" srcId="{7870289B-7740-4E1F-8CC6-B90AED626008}" destId="{3163B32D-6604-4D62-B9C1-1EC2C2D64C06}" srcOrd="2" destOrd="0" parTransId="{1FF7A246-4B2C-49CB-8D90-52E0A22744C8}" sibTransId="{6D5DB93A-232D-4A95-BF68-DAD4D2516ED0}"/>
    <dgm:cxn modelId="{5DE2CFE4-D284-463F-BE9F-CE9EFC8AF348}" srcId="{7870289B-7740-4E1F-8CC6-B90AED626008}" destId="{3A9E311A-03E7-409E-9B76-A56DD591C84E}" srcOrd="1" destOrd="0" parTransId="{5424B950-7852-49ED-BB79-C82BAEF7E678}" sibTransId="{35F4DA21-A982-4CCD-92F7-84D9903F93BC}"/>
    <dgm:cxn modelId="{B4604E12-0131-4B73-9A9A-CAC2F7A12C79}" type="presParOf" srcId="{B8EABAF1-EF41-4A5D-9E90-A2806DC1DDFE}" destId="{5B08C2C8-E6BF-407A-A8C4-49447C0C7966}" srcOrd="0" destOrd="0" presId="urn:microsoft.com/office/officeart/2005/8/layout/vList3"/>
    <dgm:cxn modelId="{B96195FD-0662-4A8C-91C0-F8BA58D3B8A2}" type="presParOf" srcId="{5B08C2C8-E6BF-407A-A8C4-49447C0C7966}" destId="{DB5BB6C8-1178-4E1E-8DF9-068B794A5764}" srcOrd="0" destOrd="0" presId="urn:microsoft.com/office/officeart/2005/8/layout/vList3"/>
    <dgm:cxn modelId="{A48DA44F-5CC7-4FF9-B7F3-A4831E0F4FA3}" type="presParOf" srcId="{5B08C2C8-E6BF-407A-A8C4-49447C0C7966}" destId="{AE7BF1CE-D7A9-41CD-B7A7-5FE60C7704F3}" srcOrd="1" destOrd="0" presId="urn:microsoft.com/office/officeart/2005/8/layout/vList3"/>
    <dgm:cxn modelId="{A71F4B9C-F1A1-4396-AACD-86834A502419}" type="presParOf" srcId="{B8EABAF1-EF41-4A5D-9E90-A2806DC1DDFE}" destId="{6BFA43ED-4485-41F5-B439-5ACEFE8DAA0B}" srcOrd="1" destOrd="0" presId="urn:microsoft.com/office/officeart/2005/8/layout/vList3"/>
    <dgm:cxn modelId="{7840A0EA-F72E-4984-A634-2D7026D4C0E2}" type="presParOf" srcId="{B8EABAF1-EF41-4A5D-9E90-A2806DC1DDFE}" destId="{EDB3E949-AE58-4E4F-8620-08C8F0E16F6B}" srcOrd="2" destOrd="0" presId="urn:microsoft.com/office/officeart/2005/8/layout/vList3"/>
    <dgm:cxn modelId="{67125413-1FA0-4492-A1B1-8AACFE668D82}" type="presParOf" srcId="{EDB3E949-AE58-4E4F-8620-08C8F0E16F6B}" destId="{D0BACA23-2D21-48E3-9EF1-F111A084D82C}" srcOrd="0" destOrd="0" presId="urn:microsoft.com/office/officeart/2005/8/layout/vList3"/>
    <dgm:cxn modelId="{A29E1879-C880-4163-8CAA-F1DBC6168037}" type="presParOf" srcId="{EDB3E949-AE58-4E4F-8620-08C8F0E16F6B}" destId="{E152BE5C-3FDF-4FB7-92A5-512B3F9BC91D}" srcOrd="1" destOrd="0" presId="urn:microsoft.com/office/officeart/2005/8/layout/vList3"/>
    <dgm:cxn modelId="{3198D1FF-889C-45BF-8887-C1C18F9867F7}" type="presParOf" srcId="{B8EABAF1-EF41-4A5D-9E90-A2806DC1DDFE}" destId="{BA5136D4-52B5-45BB-B106-F0FAD2C8DB99}" srcOrd="3" destOrd="0" presId="urn:microsoft.com/office/officeart/2005/8/layout/vList3"/>
    <dgm:cxn modelId="{623DF452-8D91-43CB-8816-6A817E3F1D3A}" type="presParOf" srcId="{B8EABAF1-EF41-4A5D-9E90-A2806DC1DDFE}" destId="{BBE6E831-86D2-471D-B4B6-AA50DA62BAB6}" srcOrd="4" destOrd="0" presId="urn:microsoft.com/office/officeart/2005/8/layout/vList3"/>
    <dgm:cxn modelId="{83BBEC5A-5343-42B3-8DA6-A2CCA252805E}" type="presParOf" srcId="{BBE6E831-86D2-471D-B4B6-AA50DA62BAB6}" destId="{C0E02844-842A-4E35-8C12-5542FA4137E7}" srcOrd="0" destOrd="0" presId="urn:microsoft.com/office/officeart/2005/8/layout/vList3"/>
    <dgm:cxn modelId="{F5E470BC-A0DB-4846-85C3-14DA506DCB45}" type="presParOf" srcId="{BBE6E831-86D2-471D-B4B6-AA50DA62BAB6}" destId="{66031328-2423-421D-BD82-19F83B90701F}" srcOrd="1" destOrd="0" presId="urn:microsoft.com/office/officeart/2005/8/layout/vList3"/>
    <dgm:cxn modelId="{97960543-353E-48AD-AD4F-B16FB9BE887D}" type="presParOf" srcId="{B8EABAF1-EF41-4A5D-9E90-A2806DC1DDFE}" destId="{3C77E3DC-6B11-4801-A4A3-4DE55439D30D}" srcOrd="5" destOrd="0" presId="urn:microsoft.com/office/officeart/2005/8/layout/vList3"/>
    <dgm:cxn modelId="{40E31188-9A8B-4ED1-B512-10EB54226B24}" type="presParOf" srcId="{B8EABAF1-EF41-4A5D-9E90-A2806DC1DDFE}" destId="{51BC4428-2F2F-4812-8AAB-F6E0665B79A0}" srcOrd="6" destOrd="0" presId="urn:microsoft.com/office/officeart/2005/8/layout/vList3"/>
    <dgm:cxn modelId="{DBAEF57F-F54B-47D5-B224-03D5C91B0F9F}" type="presParOf" srcId="{51BC4428-2F2F-4812-8AAB-F6E0665B79A0}" destId="{00699D65-C8FC-403E-A6A6-ADB8A780ED0E}" srcOrd="0" destOrd="0" presId="urn:microsoft.com/office/officeart/2005/8/layout/vList3"/>
    <dgm:cxn modelId="{1DDA472E-4F8D-4EFB-8ACE-F2339E58EBC7}" type="presParOf" srcId="{51BC4428-2F2F-4812-8AAB-F6E0665B79A0}" destId="{F16DB4F5-4DAD-4626-8339-D7791C5DB5A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743C46-2BEB-4DF5-BEEA-89F2192BCD0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5A8EB693-FE94-450A-86C0-69B7FC747736}">
      <dgm:prSet custT="1"/>
      <dgm:spPr/>
      <dgm:t>
        <a:bodyPr/>
        <a:lstStyle/>
        <a:p>
          <a:r>
            <a:rPr lang="sl-SI" sz="1600" dirty="0"/>
            <a:t>Uporaba zbranih podatkov ima lahko omejitve.</a:t>
          </a:r>
          <a:r>
            <a:rPr lang="sl-SI" sz="1600" b="1" dirty="0"/>
            <a:t> </a:t>
          </a:r>
        </a:p>
      </dgm:t>
    </dgm:pt>
    <dgm:pt modelId="{28C55FAE-98B3-4567-95FA-B661E902CD90}" type="parTrans" cxnId="{02E8D7DE-4882-441E-8756-46AE695CB0B6}">
      <dgm:prSet/>
      <dgm:spPr/>
      <dgm:t>
        <a:bodyPr/>
        <a:lstStyle/>
        <a:p>
          <a:endParaRPr lang="en-GB" sz="1600"/>
        </a:p>
      </dgm:t>
    </dgm:pt>
    <dgm:pt modelId="{B538D817-DEBF-4E22-9A41-BE0A5582FF86}" type="sibTrans" cxnId="{02E8D7DE-4882-441E-8756-46AE695CB0B6}">
      <dgm:prSet/>
      <dgm:spPr/>
      <dgm:t>
        <a:bodyPr/>
        <a:lstStyle/>
        <a:p>
          <a:endParaRPr lang="en-GB" sz="1600"/>
        </a:p>
      </dgm:t>
    </dgm:pt>
    <dgm:pt modelId="{3AD5E226-1A85-4C71-ABFE-3163A1993919}">
      <dgm:prSet custT="1"/>
      <dgm:spPr/>
      <dgm:t>
        <a:bodyPr/>
        <a:lstStyle/>
        <a:p>
          <a:r>
            <a:rPr lang="sl-SI" sz="1600"/>
            <a:t>Pametni digitalni sistemi lahko povzročijo nove nevarnosti ali povečajo obstoječa tveganja. </a:t>
          </a:r>
        </a:p>
      </dgm:t>
    </dgm:pt>
    <dgm:pt modelId="{295C4733-7402-43A0-9BE4-27F170916715}" type="parTrans" cxnId="{7617D882-91C9-46C9-84B2-D6AFC3C9CD2C}">
      <dgm:prSet/>
      <dgm:spPr/>
      <dgm:t>
        <a:bodyPr/>
        <a:lstStyle/>
        <a:p>
          <a:endParaRPr lang="en-GB" sz="1600"/>
        </a:p>
      </dgm:t>
    </dgm:pt>
    <dgm:pt modelId="{74D510A5-0349-48A8-AC23-D1627DB18218}" type="sibTrans" cxnId="{7617D882-91C9-46C9-84B2-D6AFC3C9CD2C}">
      <dgm:prSet/>
      <dgm:spPr/>
      <dgm:t>
        <a:bodyPr/>
        <a:lstStyle/>
        <a:p>
          <a:endParaRPr lang="en-GB" sz="1600"/>
        </a:p>
      </dgm:t>
    </dgm:pt>
    <dgm:pt modelId="{2482F264-B069-4E2C-A30C-6E3EDC71D20E}">
      <dgm:prSet custT="1"/>
      <dgm:spPr/>
      <dgm:t>
        <a:bodyPr/>
        <a:lstStyle/>
        <a:p>
          <a:r>
            <a:rPr lang="sl-SI" sz="1600"/>
            <a:t>Nezadovoljstvo.</a:t>
          </a:r>
          <a:r>
            <a:rPr lang="sl-SI" sz="1600" b="1"/>
            <a:t> </a:t>
          </a:r>
        </a:p>
      </dgm:t>
    </dgm:pt>
    <dgm:pt modelId="{42F5B7D5-C90E-44F9-9281-6CF02739E32F}" type="parTrans" cxnId="{BA76366C-79DE-4D31-A55D-178B7D814BC0}">
      <dgm:prSet/>
      <dgm:spPr/>
      <dgm:t>
        <a:bodyPr/>
        <a:lstStyle/>
        <a:p>
          <a:endParaRPr lang="en-GB" sz="1600"/>
        </a:p>
      </dgm:t>
    </dgm:pt>
    <dgm:pt modelId="{65733897-79B2-4E9F-868D-A6DAA3462401}" type="sibTrans" cxnId="{BA76366C-79DE-4D31-A55D-178B7D814BC0}">
      <dgm:prSet/>
      <dgm:spPr/>
      <dgm:t>
        <a:bodyPr/>
        <a:lstStyle/>
        <a:p>
          <a:endParaRPr lang="en-GB" sz="1600"/>
        </a:p>
      </dgm:t>
    </dgm:pt>
    <dgm:pt modelId="{9403F3ED-48E3-4E3D-9D00-0ECC8655D9E5}">
      <dgm:prSet custT="1"/>
      <dgm:spPr/>
      <dgm:t>
        <a:bodyPr/>
        <a:lstStyle/>
        <a:p>
          <a:r>
            <a:rPr lang="sl-SI" sz="1600" dirty="0"/>
            <a:t>Nejasnost glede tega, kdo je odgovoren za varnost in zdravje pri delu.</a:t>
          </a:r>
        </a:p>
      </dgm:t>
    </dgm:pt>
    <dgm:pt modelId="{D8C8749B-5A05-480B-92EE-6ECDE280231D}" type="parTrans" cxnId="{E773E5BD-C312-4506-8BAB-BC4B1D981D2C}">
      <dgm:prSet/>
      <dgm:spPr/>
      <dgm:t>
        <a:bodyPr/>
        <a:lstStyle/>
        <a:p>
          <a:endParaRPr lang="en-GB" sz="1600"/>
        </a:p>
      </dgm:t>
    </dgm:pt>
    <dgm:pt modelId="{275AA300-CDC2-4D28-9B9F-5B74988CCCFB}" type="sibTrans" cxnId="{E773E5BD-C312-4506-8BAB-BC4B1D981D2C}">
      <dgm:prSet/>
      <dgm:spPr/>
      <dgm:t>
        <a:bodyPr/>
        <a:lstStyle/>
        <a:p>
          <a:endParaRPr lang="en-GB" sz="1600"/>
        </a:p>
      </dgm:t>
    </dgm:pt>
    <dgm:pt modelId="{2D59CF29-ABAD-45EA-BCCF-842716494336}" type="pres">
      <dgm:prSet presAssocID="{EC743C46-2BEB-4DF5-BEEA-89F2192BCD08}" presName="Name0" presStyleCnt="0">
        <dgm:presLayoutVars>
          <dgm:dir/>
          <dgm:animLvl val="lvl"/>
          <dgm:resizeHandles val="exact"/>
        </dgm:presLayoutVars>
      </dgm:prSet>
      <dgm:spPr/>
    </dgm:pt>
    <dgm:pt modelId="{40819E5D-1D21-45BA-A792-C69C033277FC}" type="pres">
      <dgm:prSet presAssocID="{5A8EB693-FE94-450A-86C0-69B7FC747736}" presName="linNode" presStyleCnt="0"/>
      <dgm:spPr/>
    </dgm:pt>
    <dgm:pt modelId="{266405BD-1332-4309-8894-F9ACFD8EE677}" type="pres">
      <dgm:prSet presAssocID="{5A8EB693-FE94-450A-86C0-69B7FC747736}" presName="parentText" presStyleLbl="node1" presStyleIdx="0" presStyleCnt="4">
        <dgm:presLayoutVars>
          <dgm:chMax val="1"/>
          <dgm:bulletEnabled val="1"/>
        </dgm:presLayoutVars>
      </dgm:prSet>
      <dgm:spPr/>
    </dgm:pt>
    <dgm:pt modelId="{E5A019BC-37D0-478C-8952-594E6F45B7F1}" type="pres">
      <dgm:prSet presAssocID="{B538D817-DEBF-4E22-9A41-BE0A5582FF86}" presName="sp" presStyleCnt="0"/>
      <dgm:spPr/>
    </dgm:pt>
    <dgm:pt modelId="{294C8DAB-2C3A-4423-A605-C83C16B9CD13}" type="pres">
      <dgm:prSet presAssocID="{3AD5E226-1A85-4C71-ABFE-3163A1993919}" presName="linNode" presStyleCnt="0"/>
      <dgm:spPr/>
    </dgm:pt>
    <dgm:pt modelId="{2F4A57F9-D11A-4BE5-85AB-7F4D78576A39}" type="pres">
      <dgm:prSet presAssocID="{3AD5E226-1A85-4C71-ABFE-3163A1993919}" presName="parentText" presStyleLbl="node1" presStyleIdx="1" presStyleCnt="4" custScaleY="151724" custLinFactNeighborX="442" custLinFactNeighborY="1173">
        <dgm:presLayoutVars>
          <dgm:chMax val="1"/>
          <dgm:bulletEnabled val="1"/>
        </dgm:presLayoutVars>
      </dgm:prSet>
      <dgm:spPr/>
    </dgm:pt>
    <dgm:pt modelId="{56D847CB-82D4-4792-9422-CBFFE6140AEB}" type="pres">
      <dgm:prSet presAssocID="{74D510A5-0349-48A8-AC23-D1627DB18218}" presName="sp" presStyleCnt="0"/>
      <dgm:spPr/>
    </dgm:pt>
    <dgm:pt modelId="{C01CFB77-3291-4FFF-8A13-7D1F393AC29A}" type="pres">
      <dgm:prSet presAssocID="{2482F264-B069-4E2C-A30C-6E3EDC71D20E}" presName="linNode" presStyleCnt="0"/>
      <dgm:spPr/>
    </dgm:pt>
    <dgm:pt modelId="{141692E0-09C8-4391-8E84-53BD1FA55847}" type="pres">
      <dgm:prSet presAssocID="{2482F264-B069-4E2C-A30C-6E3EDC71D20E}" presName="parentText" presStyleLbl="node1" presStyleIdx="2" presStyleCnt="4" custScaleY="51603">
        <dgm:presLayoutVars>
          <dgm:chMax val="1"/>
          <dgm:bulletEnabled val="1"/>
        </dgm:presLayoutVars>
      </dgm:prSet>
      <dgm:spPr/>
    </dgm:pt>
    <dgm:pt modelId="{C3784440-F525-4959-A052-F6510923A81A}" type="pres">
      <dgm:prSet presAssocID="{65733897-79B2-4E9F-868D-A6DAA3462401}" presName="sp" presStyleCnt="0"/>
      <dgm:spPr/>
    </dgm:pt>
    <dgm:pt modelId="{6A48D685-99E0-4310-B517-025EA9010EF8}" type="pres">
      <dgm:prSet presAssocID="{9403F3ED-48E3-4E3D-9D00-0ECC8655D9E5}" presName="linNode" presStyleCnt="0"/>
      <dgm:spPr/>
    </dgm:pt>
    <dgm:pt modelId="{9ADBADC6-3013-424E-9347-49A9A49EEEA5}" type="pres">
      <dgm:prSet presAssocID="{9403F3ED-48E3-4E3D-9D00-0ECC8655D9E5}" presName="parentText" presStyleLbl="node1" presStyleIdx="3" presStyleCnt="4">
        <dgm:presLayoutVars>
          <dgm:chMax val="1"/>
          <dgm:bulletEnabled val="1"/>
        </dgm:presLayoutVars>
      </dgm:prSet>
      <dgm:spPr/>
    </dgm:pt>
  </dgm:ptLst>
  <dgm:cxnLst>
    <dgm:cxn modelId="{28B4B308-9394-45BC-82F7-D538AE5B6F56}" type="presOf" srcId="{EC743C46-2BEB-4DF5-BEEA-89F2192BCD08}" destId="{2D59CF29-ABAD-45EA-BCCF-842716494336}" srcOrd="0" destOrd="0" presId="urn:microsoft.com/office/officeart/2005/8/layout/vList5"/>
    <dgm:cxn modelId="{63DE421B-0CDF-493D-9979-92D299D7E110}" type="presOf" srcId="{9403F3ED-48E3-4E3D-9D00-0ECC8655D9E5}" destId="{9ADBADC6-3013-424E-9347-49A9A49EEEA5}" srcOrd="0" destOrd="0" presId="urn:microsoft.com/office/officeart/2005/8/layout/vList5"/>
    <dgm:cxn modelId="{7B17CE2D-0AC3-485F-8D20-172A7D55CCAD}" type="presOf" srcId="{2482F264-B069-4E2C-A30C-6E3EDC71D20E}" destId="{141692E0-09C8-4391-8E84-53BD1FA55847}" srcOrd="0" destOrd="0" presId="urn:microsoft.com/office/officeart/2005/8/layout/vList5"/>
    <dgm:cxn modelId="{84744634-BC03-4A27-B52B-6ACBF59845D1}" type="presOf" srcId="{3AD5E226-1A85-4C71-ABFE-3163A1993919}" destId="{2F4A57F9-D11A-4BE5-85AB-7F4D78576A39}" srcOrd="0" destOrd="0" presId="urn:microsoft.com/office/officeart/2005/8/layout/vList5"/>
    <dgm:cxn modelId="{BA76366C-79DE-4D31-A55D-178B7D814BC0}" srcId="{EC743C46-2BEB-4DF5-BEEA-89F2192BCD08}" destId="{2482F264-B069-4E2C-A30C-6E3EDC71D20E}" srcOrd="2" destOrd="0" parTransId="{42F5B7D5-C90E-44F9-9281-6CF02739E32F}" sibTransId="{65733897-79B2-4E9F-868D-A6DAA3462401}"/>
    <dgm:cxn modelId="{06E86A5A-806F-4E9B-82EF-D8566A0D7AC9}" type="presOf" srcId="{5A8EB693-FE94-450A-86C0-69B7FC747736}" destId="{266405BD-1332-4309-8894-F9ACFD8EE677}" srcOrd="0" destOrd="0" presId="urn:microsoft.com/office/officeart/2005/8/layout/vList5"/>
    <dgm:cxn modelId="{7617D882-91C9-46C9-84B2-D6AFC3C9CD2C}" srcId="{EC743C46-2BEB-4DF5-BEEA-89F2192BCD08}" destId="{3AD5E226-1A85-4C71-ABFE-3163A1993919}" srcOrd="1" destOrd="0" parTransId="{295C4733-7402-43A0-9BE4-27F170916715}" sibTransId="{74D510A5-0349-48A8-AC23-D1627DB18218}"/>
    <dgm:cxn modelId="{E773E5BD-C312-4506-8BAB-BC4B1D981D2C}" srcId="{EC743C46-2BEB-4DF5-BEEA-89F2192BCD08}" destId="{9403F3ED-48E3-4E3D-9D00-0ECC8655D9E5}" srcOrd="3" destOrd="0" parTransId="{D8C8749B-5A05-480B-92EE-6ECDE280231D}" sibTransId="{275AA300-CDC2-4D28-9B9F-5B74988CCCFB}"/>
    <dgm:cxn modelId="{02E8D7DE-4882-441E-8756-46AE695CB0B6}" srcId="{EC743C46-2BEB-4DF5-BEEA-89F2192BCD08}" destId="{5A8EB693-FE94-450A-86C0-69B7FC747736}" srcOrd="0" destOrd="0" parTransId="{28C55FAE-98B3-4567-95FA-B661E902CD90}" sibTransId="{B538D817-DEBF-4E22-9A41-BE0A5582FF86}"/>
    <dgm:cxn modelId="{8308D01B-C701-4C1C-BB8E-55FDC698FFEA}" type="presParOf" srcId="{2D59CF29-ABAD-45EA-BCCF-842716494336}" destId="{40819E5D-1D21-45BA-A792-C69C033277FC}" srcOrd="0" destOrd="0" presId="urn:microsoft.com/office/officeart/2005/8/layout/vList5"/>
    <dgm:cxn modelId="{B3108AB9-52B2-4451-A34C-9D9ED59A2364}" type="presParOf" srcId="{40819E5D-1D21-45BA-A792-C69C033277FC}" destId="{266405BD-1332-4309-8894-F9ACFD8EE677}" srcOrd="0" destOrd="0" presId="urn:microsoft.com/office/officeart/2005/8/layout/vList5"/>
    <dgm:cxn modelId="{BDA114AD-7DF8-46BE-8DF0-3D6FE0F376E0}" type="presParOf" srcId="{2D59CF29-ABAD-45EA-BCCF-842716494336}" destId="{E5A019BC-37D0-478C-8952-594E6F45B7F1}" srcOrd="1" destOrd="0" presId="urn:microsoft.com/office/officeart/2005/8/layout/vList5"/>
    <dgm:cxn modelId="{052402AB-AA1E-42BD-A178-641576855669}" type="presParOf" srcId="{2D59CF29-ABAD-45EA-BCCF-842716494336}" destId="{294C8DAB-2C3A-4423-A605-C83C16B9CD13}" srcOrd="2" destOrd="0" presId="urn:microsoft.com/office/officeart/2005/8/layout/vList5"/>
    <dgm:cxn modelId="{B1C387A6-AD9C-4519-BD2A-820172757E7A}" type="presParOf" srcId="{294C8DAB-2C3A-4423-A605-C83C16B9CD13}" destId="{2F4A57F9-D11A-4BE5-85AB-7F4D78576A39}" srcOrd="0" destOrd="0" presId="urn:microsoft.com/office/officeart/2005/8/layout/vList5"/>
    <dgm:cxn modelId="{B3A5F4A0-3BD5-48B7-92DC-A68EE6DF4552}" type="presParOf" srcId="{2D59CF29-ABAD-45EA-BCCF-842716494336}" destId="{56D847CB-82D4-4792-9422-CBFFE6140AEB}" srcOrd="3" destOrd="0" presId="urn:microsoft.com/office/officeart/2005/8/layout/vList5"/>
    <dgm:cxn modelId="{157E419A-5B84-47C3-969F-DBCF23C63E14}" type="presParOf" srcId="{2D59CF29-ABAD-45EA-BCCF-842716494336}" destId="{C01CFB77-3291-4FFF-8A13-7D1F393AC29A}" srcOrd="4" destOrd="0" presId="urn:microsoft.com/office/officeart/2005/8/layout/vList5"/>
    <dgm:cxn modelId="{B81A3125-AF3E-4AFA-8CEA-039A5EEE5DF9}" type="presParOf" srcId="{C01CFB77-3291-4FFF-8A13-7D1F393AC29A}" destId="{141692E0-09C8-4391-8E84-53BD1FA55847}" srcOrd="0" destOrd="0" presId="urn:microsoft.com/office/officeart/2005/8/layout/vList5"/>
    <dgm:cxn modelId="{FCFAD620-851F-4247-9132-55C0490FCC04}" type="presParOf" srcId="{2D59CF29-ABAD-45EA-BCCF-842716494336}" destId="{C3784440-F525-4959-A052-F6510923A81A}" srcOrd="5" destOrd="0" presId="urn:microsoft.com/office/officeart/2005/8/layout/vList5"/>
    <dgm:cxn modelId="{66304DD7-4211-4BB6-B75A-F71C31F30265}" type="presParOf" srcId="{2D59CF29-ABAD-45EA-BCCF-842716494336}" destId="{6A48D685-99E0-4310-B517-025EA9010EF8}" srcOrd="6" destOrd="0" presId="urn:microsoft.com/office/officeart/2005/8/layout/vList5"/>
    <dgm:cxn modelId="{11932E63-3265-4BD4-A1FF-0DCFB88469C8}" type="presParOf" srcId="{6A48D685-99E0-4310-B517-025EA9010EF8}" destId="{9ADBADC6-3013-424E-9347-49A9A49EEEA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9A5128-B3D5-4098-A429-FCF6BB5A1294}"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GB"/>
        </a:p>
      </dgm:t>
    </dgm:pt>
    <dgm:pt modelId="{E04E71FA-1A53-4368-BF21-C4CE9E3DBE27}">
      <dgm:prSet/>
      <dgm:spPr/>
      <dgm:t>
        <a:bodyPr/>
        <a:lstStyle/>
        <a:p>
          <a:r>
            <a:rPr lang="sl-SI" b="0" i="0" baseline="0">
              <a:solidFill>
                <a:schemeClr val="tx1"/>
              </a:solidFill>
            </a:rPr>
            <a:t>Predhodno posvetovanje.</a:t>
          </a:r>
        </a:p>
      </dgm:t>
    </dgm:pt>
    <dgm:pt modelId="{8616E459-3BBF-4BFE-911B-7C6B057E265D}" type="parTrans" cxnId="{4EB61597-0F9D-4294-A8A7-7B24BEDB6925}">
      <dgm:prSet/>
      <dgm:spPr/>
      <dgm:t>
        <a:bodyPr/>
        <a:lstStyle/>
        <a:p>
          <a:endParaRPr lang="en-GB"/>
        </a:p>
      </dgm:t>
    </dgm:pt>
    <dgm:pt modelId="{B42C47AA-0817-446B-8497-E4CA7B32BD59}" type="sibTrans" cxnId="{4EB61597-0F9D-4294-A8A7-7B24BEDB6925}">
      <dgm:prSet/>
      <dgm:spPr/>
      <dgm:t>
        <a:bodyPr/>
        <a:lstStyle/>
        <a:p>
          <a:endParaRPr lang="en-GB"/>
        </a:p>
      </dgm:t>
    </dgm:pt>
    <dgm:pt modelId="{77842312-AFC5-4FF7-A927-B1E91AE4FF8F}">
      <dgm:prSet/>
      <dgm:spPr/>
      <dgm:t>
        <a:bodyPr/>
        <a:lstStyle/>
        <a:p>
          <a:r>
            <a:rPr lang="sl-SI" b="0" i="0" baseline="0" dirty="0">
              <a:solidFill>
                <a:schemeClr val="tx1"/>
              </a:solidFill>
            </a:rPr>
            <a:t>Delavcem omogočite, da orodje ali sistem preizkusijo že med poskusnim obdobjem.</a:t>
          </a:r>
        </a:p>
      </dgm:t>
    </dgm:pt>
    <dgm:pt modelId="{299D0B39-BFF6-4D75-A1BB-7A0BBA7189A2}" type="parTrans" cxnId="{FE7A25E0-DA7F-48B8-93E1-FFAF1AB76B67}">
      <dgm:prSet/>
      <dgm:spPr/>
      <dgm:t>
        <a:bodyPr/>
        <a:lstStyle/>
        <a:p>
          <a:endParaRPr lang="en-GB"/>
        </a:p>
      </dgm:t>
    </dgm:pt>
    <dgm:pt modelId="{5F28F2DD-225C-4881-8C18-A95E65986492}" type="sibTrans" cxnId="{FE7A25E0-DA7F-48B8-93E1-FFAF1AB76B67}">
      <dgm:prSet/>
      <dgm:spPr/>
      <dgm:t>
        <a:bodyPr/>
        <a:lstStyle/>
        <a:p>
          <a:endParaRPr lang="en-GB"/>
        </a:p>
      </dgm:t>
    </dgm:pt>
    <dgm:pt modelId="{97AFADE2-9EB8-4DFB-8F86-D71E9671DFC2}">
      <dgm:prSet/>
      <dgm:spPr/>
      <dgm:t>
        <a:bodyPr/>
        <a:lstStyle/>
        <a:p>
          <a:r>
            <a:rPr lang="sl-SI" b="0" i="0" baseline="0" dirty="0">
              <a:solidFill>
                <a:schemeClr val="tx1"/>
              </a:solidFill>
            </a:rPr>
            <a:t>Sodelujte s predstavniki delavcev.</a:t>
          </a:r>
        </a:p>
      </dgm:t>
    </dgm:pt>
    <dgm:pt modelId="{2B0E8ACA-BD0F-4E0B-8D92-083ADA0BE92A}" type="parTrans" cxnId="{210DF48F-4E8B-4062-9E0F-2AC0323082EB}">
      <dgm:prSet/>
      <dgm:spPr/>
      <dgm:t>
        <a:bodyPr/>
        <a:lstStyle/>
        <a:p>
          <a:endParaRPr lang="en-GB"/>
        </a:p>
      </dgm:t>
    </dgm:pt>
    <dgm:pt modelId="{F0364376-C06D-4D35-98E7-28BAB3D4DB35}" type="sibTrans" cxnId="{210DF48F-4E8B-4062-9E0F-2AC0323082EB}">
      <dgm:prSet/>
      <dgm:spPr/>
      <dgm:t>
        <a:bodyPr/>
        <a:lstStyle/>
        <a:p>
          <a:endParaRPr lang="en-GB"/>
        </a:p>
      </dgm:t>
    </dgm:pt>
    <dgm:pt modelId="{9E13365E-6545-4311-9BE7-F1607FA4A039}">
      <dgm:prSet/>
      <dgm:spPr/>
      <dgm:t>
        <a:bodyPr/>
        <a:lstStyle/>
        <a:p>
          <a:r>
            <a:rPr lang="sl-SI" b="0" i="0" baseline="0">
              <a:solidFill>
                <a:schemeClr val="tx1"/>
              </a:solidFill>
            </a:rPr>
            <a:t>Poiščite različne možnosti za sodelovanje. </a:t>
          </a:r>
        </a:p>
      </dgm:t>
    </dgm:pt>
    <dgm:pt modelId="{23981956-A6CE-42AE-838A-A178AB1E194C}" type="parTrans" cxnId="{2775FD89-4126-4A4A-88B2-CE4210A6CB3E}">
      <dgm:prSet/>
      <dgm:spPr/>
      <dgm:t>
        <a:bodyPr/>
        <a:lstStyle/>
        <a:p>
          <a:endParaRPr lang="en-GB"/>
        </a:p>
      </dgm:t>
    </dgm:pt>
    <dgm:pt modelId="{F22C3ED7-6B95-41DC-8695-9B0EDC9CC587}" type="sibTrans" cxnId="{2775FD89-4126-4A4A-88B2-CE4210A6CB3E}">
      <dgm:prSet/>
      <dgm:spPr/>
      <dgm:t>
        <a:bodyPr/>
        <a:lstStyle/>
        <a:p>
          <a:endParaRPr lang="en-GB"/>
        </a:p>
      </dgm:t>
    </dgm:pt>
    <dgm:pt modelId="{F580C0CD-97DC-4E8F-ACB3-554AFE544708}">
      <dgm:prSet/>
      <dgm:spPr/>
      <dgm:t>
        <a:bodyPr/>
        <a:lstStyle/>
        <a:p>
          <a:r>
            <a:rPr lang="sl-SI" b="0" i="0" baseline="0">
              <a:solidFill>
                <a:schemeClr val="tx1"/>
              </a:solidFill>
            </a:rPr>
            <a:t>Usposabljanje na delovnem mestu, skupinski informativni sestanki, sprehodi in pogovori.</a:t>
          </a:r>
        </a:p>
      </dgm:t>
    </dgm:pt>
    <dgm:pt modelId="{8B87F91A-B26C-44B5-8957-40B8CEB0CB9A}" type="parTrans" cxnId="{670C727A-5B66-421D-8FE3-A7210B4C2C0D}">
      <dgm:prSet/>
      <dgm:spPr/>
      <dgm:t>
        <a:bodyPr/>
        <a:lstStyle/>
        <a:p>
          <a:endParaRPr lang="en-GB"/>
        </a:p>
      </dgm:t>
    </dgm:pt>
    <dgm:pt modelId="{7063D554-9A8A-481C-ACDF-6B1D59E6281F}" type="sibTrans" cxnId="{670C727A-5B66-421D-8FE3-A7210B4C2C0D}">
      <dgm:prSet/>
      <dgm:spPr/>
      <dgm:t>
        <a:bodyPr/>
        <a:lstStyle/>
        <a:p>
          <a:endParaRPr lang="en-GB"/>
        </a:p>
      </dgm:t>
    </dgm:pt>
    <dgm:pt modelId="{8CED4FE7-F311-4CE4-B455-A1BD79707F1E}">
      <dgm:prSet/>
      <dgm:spPr/>
      <dgm:t>
        <a:bodyPr/>
        <a:lstStyle/>
        <a:p>
          <a:r>
            <a:rPr lang="sl-SI" b="0" i="0" baseline="0">
              <a:solidFill>
                <a:schemeClr val="tx1"/>
              </a:solidFill>
            </a:rPr>
            <a:t>Delavnice za seznanjanje s tehnologijo. </a:t>
          </a:r>
        </a:p>
      </dgm:t>
    </dgm:pt>
    <dgm:pt modelId="{C1DA419F-69E4-4289-B263-5EB0972E182C}" type="parTrans" cxnId="{7F5326D5-59D9-4D32-A861-712AF3E346CD}">
      <dgm:prSet/>
      <dgm:spPr/>
      <dgm:t>
        <a:bodyPr/>
        <a:lstStyle/>
        <a:p>
          <a:endParaRPr lang="en-GB"/>
        </a:p>
      </dgm:t>
    </dgm:pt>
    <dgm:pt modelId="{49206526-1D9E-4AAA-A706-E84E718B9859}" type="sibTrans" cxnId="{7F5326D5-59D9-4D32-A861-712AF3E346CD}">
      <dgm:prSet/>
      <dgm:spPr/>
      <dgm:t>
        <a:bodyPr/>
        <a:lstStyle/>
        <a:p>
          <a:endParaRPr lang="en-GB"/>
        </a:p>
      </dgm:t>
    </dgm:pt>
    <dgm:pt modelId="{B4B689E6-5D1D-4FBB-8F14-23DBBF8AF33C}" type="pres">
      <dgm:prSet presAssocID="{D39A5128-B3D5-4098-A429-FCF6BB5A1294}" presName="linear" presStyleCnt="0">
        <dgm:presLayoutVars>
          <dgm:dir/>
          <dgm:animLvl val="lvl"/>
          <dgm:resizeHandles val="exact"/>
        </dgm:presLayoutVars>
      </dgm:prSet>
      <dgm:spPr/>
    </dgm:pt>
    <dgm:pt modelId="{4D2EC8DF-A732-45AF-A1BE-EE129F78D599}" type="pres">
      <dgm:prSet presAssocID="{E04E71FA-1A53-4368-BF21-C4CE9E3DBE27}" presName="parentLin" presStyleCnt="0"/>
      <dgm:spPr/>
    </dgm:pt>
    <dgm:pt modelId="{91CB8AA9-6EA3-4F12-805A-273A6CE5A371}" type="pres">
      <dgm:prSet presAssocID="{E04E71FA-1A53-4368-BF21-C4CE9E3DBE27}" presName="parentLeftMargin" presStyleLbl="node1" presStyleIdx="0" presStyleCnt="6"/>
      <dgm:spPr/>
    </dgm:pt>
    <dgm:pt modelId="{03C8010D-55B9-4D14-BB9D-C4D1F6A5EFEB}" type="pres">
      <dgm:prSet presAssocID="{E04E71FA-1A53-4368-BF21-C4CE9E3DBE27}" presName="parentText" presStyleLbl="node1" presStyleIdx="0" presStyleCnt="6">
        <dgm:presLayoutVars>
          <dgm:chMax val="0"/>
          <dgm:bulletEnabled val="1"/>
        </dgm:presLayoutVars>
      </dgm:prSet>
      <dgm:spPr/>
    </dgm:pt>
    <dgm:pt modelId="{AE161A3C-5988-4CCD-916C-BB93973135D1}" type="pres">
      <dgm:prSet presAssocID="{E04E71FA-1A53-4368-BF21-C4CE9E3DBE27}" presName="negativeSpace" presStyleCnt="0"/>
      <dgm:spPr/>
    </dgm:pt>
    <dgm:pt modelId="{8CE67E7E-10FB-45CF-9518-B43E4425D2F3}" type="pres">
      <dgm:prSet presAssocID="{E04E71FA-1A53-4368-BF21-C4CE9E3DBE27}" presName="childText" presStyleLbl="conFgAcc1" presStyleIdx="0" presStyleCnt="6">
        <dgm:presLayoutVars>
          <dgm:bulletEnabled val="1"/>
        </dgm:presLayoutVars>
      </dgm:prSet>
      <dgm:spPr/>
    </dgm:pt>
    <dgm:pt modelId="{D8D43FDC-8A2A-4CF1-8247-EC9999C4AE85}" type="pres">
      <dgm:prSet presAssocID="{B42C47AA-0817-446B-8497-E4CA7B32BD59}" presName="spaceBetweenRectangles" presStyleCnt="0"/>
      <dgm:spPr/>
    </dgm:pt>
    <dgm:pt modelId="{FFD448B9-0195-4F18-8755-281E36F7E963}" type="pres">
      <dgm:prSet presAssocID="{77842312-AFC5-4FF7-A927-B1E91AE4FF8F}" presName="parentLin" presStyleCnt="0"/>
      <dgm:spPr/>
    </dgm:pt>
    <dgm:pt modelId="{14732BED-BDD8-44DB-873F-A6E32ABB7A1B}" type="pres">
      <dgm:prSet presAssocID="{77842312-AFC5-4FF7-A927-B1E91AE4FF8F}" presName="parentLeftMargin" presStyleLbl="node1" presStyleIdx="0" presStyleCnt="6"/>
      <dgm:spPr/>
    </dgm:pt>
    <dgm:pt modelId="{4AF4DC86-FF39-45FE-85DB-6A0E4780F99B}" type="pres">
      <dgm:prSet presAssocID="{77842312-AFC5-4FF7-A927-B1E91AE4FF8F}" presName="parentText" presStyleLbl="node1" presStyleIdx="1" presStyleCnt="6">
        <dgm:presLayoutVars>
          <dgm:chMax val="0"/>
          <dgm:bulletEnabled val="1"/>
        </dgm:presLayoutVars>
      </dgm:prSet>
      <dgm:spPr/>
    </dgm:pt>
    <dgm:pt modelId="{4B3AE31C-7ED2-4500-8FCF-542FEA8CCD44}" type="pres">
      <dgm:prSet presAssocID="{77842312-AFC5-4FF7-A927-B1E91AE4FF8F}" presName="negativeSpace" presStyleCnt="0"/>
      <dgm:spPr/>
    </dgm:pt>
    <dgm:pt modelId="{A8B4F407-D179-4B26-8B2F-8ECCA4845690}" type="pres">
      <dgm:prSet presAssocID="{77842312-AFC5-4FF7-A927-B1E91AE4FF8F}" presName="childText" presStyleLbl="conFgAcc1" presStyleIdx="1" presStyleCnt="6">
        <dgm:presLayoutVars>
          <dgm:bulletEnabled val="1"/>
        </dgm:presLayoutVars>
      </dgm:prSet>
      <dgm:spPr/>
    </dgm:pt>
    <dgm:pt modelId="{667FF6A2-AC92-42DE-920E-1DB953E0D46E}" type="pres">
      <dgm:prSet presAssocID="{5F28F2DD-225C-4881-8C18-A95E65986492}" presName="spaceBetweenRectangles" presStyleCnt="0"/>
      <dgm:spPr/>
    </dgm:pt>
    <dgm:pt modelId="{D6592B49-54B2-4799-9F8C-8CB94D9E25EE}" type="pres">
      <dgm:prSet presAssocID="{97AFADE2-9EB8-4DFB-8F86-D71E9671DFC2}" presName="parentLin" presStyleCnt="0"/>
      <dgm:spPr/>
    </dgm:pt>
    <dgm:pt modelId="{2BF04937-1FB0-48F5-9563-11E5EF2B7BF6}" type="pres">
      <dgm:prSet presAssocID="{97AFADE2-9EB8-4DFB-8F86-D71E9671DFC2}" presName="parentLeftMargin" presStyleLbl="node1" presStyleIdx="1" presStyleCnt="6"/>
      <dgm:spPr/>
    </dgm:pt>
    <dgm:pt modelId="{F81635DC-2744-4383-A7C6-5E13FAB54627}" type="pres">
      <dgm:prSet presAssocID="{97AFADE2-9EB8-4DFB-8F86-D71E9671DFC2}" presName="parentText" presStyleLbl="node1" presStyleIdx="2" presStyleCnt="6">
        <dgm:presLayoutVars>
          <dgm:chMax val="0"/>
          <dgm:bulletEnabled val="1"/>
        </dgm:presLayoutVars>
      </dgm:prSet>
      <dgm:spPr/>
    </dgm:pt>
    <dgm:pt modelId="{8A77554E-BC92-4C3A-B645-9C7C37594A23}" type="pres">
      <dgm:prSet presAssocID="{97AFADE2-9EB8-4DFB-8F86-D71E9671DFC2}" presName="negativeSpace" presStyleCnt="0"/>
      <dgm:spPr/>
    </dgm:pt>
    <dgm:pt modelId="{CC02B77D-A22F-49CA-A661-C16DEDB8BCC4}" type="pres">
      <dgm:prSet presAssocID="{97AFADE2-9EB8-4DFB-8F86-D71E9671DFC2}" presName="childText" presStyleLbl="conFgAcc1" presStyleIdx="2" presStyleCnt="6">
        <dgm:presLayoutVars>
          <dgm:bulletEnabled val="1"/>
        </dgm:presLayoutVars>
      </dgm:prSet>
      <dgm:spPr/>
    </dgm:pt>
    <dgm:pt modelId="{6ACD6DC2-A305-453D-A0E6-36493C8687BA}" type="pres">
      <dgm:prSet presAssocID="{F0364376-C06D-4D35-98E7-28BAB3D4DB35}" presName="spaceBetweenRectangles" presStyleCnt="0"/>
      <dgm:spPr/>
    </dgm:pt>
    <dgm:pt modelId="{9CB09ED6-8283-4D66-916A-159C0CFE7B82}" type="pres">
      <dgm:prSet presAssocID="{9E13365E-6545-4311-9BE7-F1607FA4A039}" presName="parentLin" presStyleCnt="0"/>
      <dgm:spPr/>
    </dgm:pt>
    <dgm:pt modelId="{E970BB74-98AA-45CD-8F6E-C020EE7E9144}" type="pres">
      <dgm:prSet presAssocID="{9E13365E-6545-4311-9BE7-F1607FA4A039}" presName="parentLeftMargin" presStyleLbl="node1" presStyleIdx="2" presStyleCnt="6"/>
      <dgm:spPr/>
    </dgm:pt>
    <dgm:pt modelId="{149EFE51-8DE5-4FE1-9694-B5F0BB639D6F}" type="pres">
      <dgm:prSet presAssocID="{9E13365E-6545-4311-9BE7-F1607FA4A039}" presName="parentText" presStyleLbl="node1" presStyleIdx="3" presStyleCnt="6">
        <dgm:presLayoutVars>
          <dgm:chMax val="0"/>
          <dgm:bulletEnabled val="1"/>
        </dgm:presLayoutVars>
      </dgm:prSet>
      <dgm:spPr/>
    </dgm:pt>
    <dgm:pt modelId="{9D254500-851F-4C45-9445-DA6F841DAF4F}" type="pres">
      <dgm:prSet presAssocID="{9E13365E-6545-4311-9BE7-F1607FA4A039}" presName="negativeSpace" presStyleCnt="0"/>
      <dgm:spPr/>
    </dgm:pt>
    <dgm:pt modelId="{87044E54-BAA1-4C4A-BB98-6F568B3BFC61}" type="pres">
      <dgm:prSet presAssocID="{9E13365E-6545-4311-9BE7-F1607FA4A039}" presName="childText" presStyleLbl="conFgAcc1" presStyleIdx="3" presStyleCnt="6">
        <dgm:presLayoutVars>
          <dgm:bulletEnabled val="1"/>
        </dgm:presLayoutVars>
      </dgm:prSet>
      <dgm:spPr/>
    </dgm:pt>
    <dgm:pt modelId="{D76DD4E1-EA90-4D67-A64E-CC3116070BE7}" type="pres">
      <dgm:prSet presAssocID="{F22C3ED7-6B95-41DC-8695-9B0EDC9CC587}" presName="spaceBetweenRectangles" presStyleCnt="0"/>
      <dgm:spPr/>
    </dgm:pt>
    <dgm:pt modelId="{4A82E386-FF63-4C7D-9620-005DF7CCAE1A}" type="pres">
      <dgm:prSet presAssocID="{F580C0CD-97DC-4E8F-ACB3-554AFE544708}" presName="parentLin" presStyleCnt="0"/>
      <dgm:spPr/>
    </dgm:pt>
    <dgm:pt modelId="{7C314954-F2E3-4D8D-A8B9-B68AE247DF09}" type="pres">
      <dgm:prSet presAssocID="{F580C0CD-97DC-4E8F-ACB3-554AFE544708}" presName="parentLeftMargin" presStyleLbl="node1" presStyleIdx="3" presStyleCnt="6"/>
      <dgm:spPr/>
    </dgm:pt>
    <dgm:pt modelId="{5FA4DEA0-A8D1-4D30-B76E-C4B7B666D184}" type="pres">
      <dgm:prSet presAssocID="{F580C0CD-97DC-4E8F-ACB3-554AFE544708}" presName="parentText" presStyleLbl="node1" presStyleIdx="4" presStyleCnt="6">
        <dgm:presLayoutVars>
          <dgm:chMax val="0"/>
          <dgm:bulletEnabled val="1"/>
        </dgm:presLayoutVars>
      </dgm:prSet>
      <dgm:spPr/>
    </dgm:pt>
    <dgm:pt modelId="{D99E3E37-F4A5-4D17-A5E5-610DD9456872}" type="pres">
      <dgm:prSet presAssocID="{F580C0CD-97DC-4E8F-ACB3-554AFE544708}" presName="negativeSpace" presStyleCnt="0"/>
      <dgm:spPr/>
    </dgm:pt>
    <dgm:pt modelId="{C367CCC4-4F2C-4F43-AA61-0263BCBCF33A}" type="pres">
      <dgm:prSet presAssocID="{F580C0CD-97DC-4E8F-ACB3-554AFE544708}" presName="childText" presStyleLbl="conFgAcc1" presStyleIdx="4" presStyleCnt="6">
        <dgm:presLayoutVars>
          <dgm:bulletEnabled val="1"/>
        </dgm:presLayoutVars>
      </dgm:prSet>
      <dgm:spPr/>
    </dgm:pt>
    <dgm:pt modelId="{D0BA441A-1FA3-48DE-8B0D-AF28ECDA6B23}" type="pres">
      <dgm:prSet presAssocID="{7063D554-9A8A-481C-ACDF-6B1D59E6281F}" presName="spaceBetweenRectangles" presStyleCnt="0"/>
      <dgm:spPr/>
    </dgm:pt>
    <dgm:pt modelId="{80874D47-3ACA-46D5-A45E-371C9BF9D0CE}" type="pres">
      <dgm:prSet presAssocID="{8CED4FE7-F311-4CE4-B455-A1BD79707F1E}" presName="parentLin" presStyleCnt="0"/>
      <dgm:spPr/>
    </dgm:pt>
    <dgm:pt modelId="{34769861-77DA-46D1-AEE2-D5B3EBA490CB}" type="pres">
      <dgm:prSet presAssocID="{8CED4FE7-F311-4CE4-B455-A1BD79707F1E}" presName="parentLeftMargin" presStyleLbl="node1" presStyleIdx="4" presStyleCnt="6"/>
      <dgm:spPr/>
    </dgm:pt>
    <dgm:pt modelId="{7781FF33-89D3-4F2B-9F43-205EF94BC3CF}" type="pres">
      <dgm:prSet presAssocID="{8CED4FE7-F311-4CE4-B455-A1BD79707F1E}" presName="parentText" presStyleLbl="node1" presStyleIdx="5" presStyleCnt="6">
        <dgm:presLayoutVars>
          <dgm:chMax val="0"/>
          <dgm:bulletEnabled val="1"/>
        </dgm:presLayoutVars>
      </dgm:prSet>
      <dgm:spPr/>
    </dgm:pt>
    <dgm:pt modelId="{DED5F7C4-BE7E-4015-A42C-B7A522C3896F}" type="pres">
      <dgm:prSet presAssocID="{8CED4FE7-F311-4CE4-B455-A1BD79707F1E}" presName="negativeSpace" presStyleCnt="0"/>
      <dgm:spPr/>
    </dgm:pt>
    <dgm:pt modelId="{C140458A-8435-4704-962B-F60A2D266DCA}" type="pres">
      <dgm:prSet presAssocID="{8CED4FE7-F311-4CE4-B455-A1BD79707F1E}" presName="childText" presStyleLbl="conFgAcc1" presStyleIdx="5" presStyleCnt="6" custLinFactNeighborY="13050">
        <dgm:presLayoutVars>
          <dgm:bulletEnabled val="1"/>
        </dgm:presLayoutVars>
      </dgm:prSet>
      <dgm:spPr/>
    </dgm:pt>
  </dgm:ptLst>
  <dgm:cxnLst>
    <dgm:cxn modelId="{E5E1040E-18F7-497E-9F62-38118E725635}" type="presOf" srcId="{97AFADE2-9EB8-4DFB-8F86-D71E9671DFC2}" destId="{F81635DC-2744-4383-A7C6-5E13FAB54627}" srcOrd="1" destOrd="0" presId="urn:microsoft.com/office/officeart/2005/8/layout/list1"/>
    <dgm:cxn modelId="{5A999316-7294-4B37-9DC1-DC22143C99D2}" type="presOf" srcId="{F580C0CD-97DC-4E8F-ACB3-554AFE544708}" destId="{5FA4DEA0-A8D1-4D30-B76E-C4B7B666D184}" srcOrd="1" destOrd="0" presId="urn:microsoft.com/office/officeart/2005/8/layout/list1"/>
    <dgm:cxn modelId="{BD10C91B-991B-46AD-A8E7-A6C721140592}" type="presOf" srcId="{D39A5128-B3D5-4098-A429-FCF6BB5A1294}" destId="{B4B689E6-5D1D-4FBB-8F14-23DBBF8AF33C}" srcOrd="0" destOrd="0" presId="urn:microsoft.com/office/officeart/2005/8/layout/list1"/>
    <dgm:cxn modelId="{B8452028-367C-48FE-8957-7DB34827EE49}" type="presOf" srcId="{E04E71FA-1A53-4368-BF21-C4CE9E3DBE27}" destId="{91CB8AA9-6EA3-4F12-805A-273A6CE5A371}" srcOrd="0" destOrd="0" presId="urn:microsoft.com/office/officeart/2005/8/layout/list1"/>
    <dgm:cxn modelId="{A742B73A-CEAF-4CEA-8F3D-9EF58B105E1E}" type="presOf" srcId="{77842312-AFC5-4FF7-A927-B1E91AE4FF8F}" destId="{14732BED-BDD8-44DB-873F-A6E32ABB7A1B}" srcOrd="0" destOrd="0" presId="urn:microsoft.com/office/officeart/2005/8/layout/list1"/>
    <dgm:cxn modelId="{DED8806C-D3CD-490B-80B0-B5EDD135A036}" type="presOf" srcId="{F580C0CD-97DC-4E8F-ACB3-554AFE544708}" destId="{7C314954-F2E3-4D8D-A8B9-B68AE247DF09}" srcOrd="0" destOrd="0" presId="urn:microsoft.com/office/officeart/2005/8/layout/list1"/>
    <dgm:cxn modelId="{D74F4251-C7B3-466D-AB29-8FF9EAA4883B}" type="presOf" srcId="{9E13365E-6545-4311-9BE7-F1607FA4A039}" destId="{E970BB74-98AA-45CD-8F6E-C020EE7E9144}" srcOrd="0" destOrd="0" presId="urn:microsoft.com/office/officeart/2005/8/layout/list1"/>
    <dgm:cxn modelId="{670C727A-5B66-421D-8FE3-A7210B4C2C0D}" srcId="{D39A5128-B3D5-4098-A429-FCF6BB5A1294}" destId="{F580C0CD-97DC-4E8F-ACB3-554AFE544708}" srcOrd="4" destOrd="0" parTransId="{8B87F91A-B26C-44B5-8957-40B8CEB0CB9A}" sibTransId="{7063D554-9A8A-481C-ACDF-6B1D59E6281F}"/>
    <dgm:cxn modelId="{317DC27A-B93F-4E70-B657-E6A219161B67}" type="presOf" srcId="{97AFADE2-9EB8-4DFB-8F86-D71E9671DFC2}" destId="{2BF04937-1FB0-48F5-9563-11E5EF2B7BF6}" srcOrd="0" destOrd="0" presId="urn:microsoft.com/office/officeart/2005/8/layout/list1"/>
    <dgm:cxn modelId="{20617E81-F98C-4826-8409-5987C68DCD84}" type="presOf" srcId="{E04E71FA-1A53-4368-BF21-C4CE9E3DBE27}" destId="{03C8010D-55B9-4D14-BB9D-C4D1F6A5EFEB}" srcOrd="1" destOrd="0" presId="urn:microsoft.com/office/officeart/2005/8/layout/list1"/>
    <dgm:cxn modelId="{2775FD89-4126-4A4A-88B2-CE4210A6CB3E}" srcId="{D39A5128-B3D5-4098-A429-FCF6BB5A1294}" destId="{9E13365E-6545-4311-9BE7-F1607FA4A039}" srcOrd="3" destOrd="0" parTransId="{23981956-A6CE-42AE-838A-A178AB1E194C}" sibTransId="{F22C3ED7-6B95-41DC-8695-9B0EDC9CC587}"/>
    <dgm:cxn modelId="{210DF48F-4E8B-4062-9E0F-2AC0323082EB}" srcId="{D39A5128-B3D5-4098-A429-FCF6BB5A1294}" destId="{97AFADE2-9EB8-4DFB-8F86-D71E9671DFC2}" srcOrd="2" destOrd="0" parTransId="{2B0E8ACA-BD0F-4E0B-8D92-083ADA0BE92A}" sibTransId="{F0364376-C06D-4D35-98E7-28BAB3D4DB35}"/>
    <dgm:cxn modelId="{FA163E92-6E1C-4A47-967C-21C7741C2423}" type="presOf" srcId="{8CED4FE7-F311-4CE4-B455-A1BD79707F1E}" destId="{34769861-77DA-46D1-AEE2-D5B3EBA490CB}" srcOrd="0" destOrd="0" presId="urn:microsoft.com/office/officeart/2005/8/layout/list1"/>
    <dgm:cxn modelId="{E818F392-1C40-42D6-884C-A13FCE518838}" type="presOf" srcId="{77842312-AFC5-4FF7-A927-B1E91AE4FF8F}" destId="{4AF4DC86-FF39-45FE-85DB-6A0E4780F99B}" srcOrd="1" destOrd="0" presId="urn:microsoft.com/office/officeart/2005/8/layout/list1"/>
    <dgm:cxn modelId="{BCDF5C96-4134-4DD9-9511-D80CDA9C637D}" type="presOf" srcId="{8CED4FE7-F311-4CE4-B455-A1BD79707F1E}" destId="{7781FF33-89D3-4F2B-9F43-205EF94BC3CF}" srcOrd="1" destOrd="0" presId="urn:microsoft.com/office/officeart/2005/8/layout/list1"/>
    <dgm:cxn modelId="{4EB61597-0F9D-4294-A8A7-7B24BEDB6925}" srcId="{D39A5128-B3D5-4098-A429-FCF6BB5A1294}" destId="{E04E71FA-1A53-4368-BF21-C4CE9E3DBE27}" srcOrd="0" destOrd="0" parTransId="{8616E459-3BBF-4BFE-911B-7C6B057E265D}" sibTransId="{B42C47AA-0817-446B-8497-E4CA7B32BD59}"/>
    <dgm:cxn modelId="{7F5326D5-59D9-4D32-A861-712AF3E346CD}" srcId="{D39A5128-B3D5-4098-A429-FCF6BB5A1294}" destId="{8CED4FE7-F311-4CE4-B455-A1BD79707F1E}" srcOrd="5" destOrd="0" parTransId="{C1DA419F-69E4-4289-B263-5EB0972E182C}" sibTransId="{49206526-1D9E-4AAA-A706-E84E718B9859}"/>
    <dgm:cxn modelId="{F5EAA4DE-E373-4AD4-BE39-AFC520349882}" type="presOf" srcId="{9E13365E-6545-4311-9BE7-F1607FA4A039}" destId="{149EFE51-8DE5-4FE1-9694-B5F0BB639D6F}" srcOrd="1" destOrd="0" presId="urn:microsoft.com/office/officeart/2005/8/layout/list1"/>
    <dgm:cxn modelId="{FE7A25E0-DA7F-48B8-93E1-FFAF1AB76B67}" srcId="{D39A5128-B3D5-4098-A429-FCF6BB5A1294}" destId="{77842312-AFC5-4FF7-A927-B1E91AE4FF8F}" srcOrd="1" destOrd="0" parTransId="{299D0B39-BFF6-4D75-A1BB-7A0BBA7189A2}" sibTransId="{5F28F2DD-225C-4881-8C18-A95E65986492}"/>
    <dgm:cxn modelId="{8DF41A16-5C2E-4AA2-9E84-53CF6C95B6D8}" type="presParOf" srcId="{B4B689E6-5D1D-4FBB-8F14-23DBBF8AF33C}" destId="{4D2EC8DF-A732-45AF-A1BE-EE129F78D599}" srcOrd="0" destOrd="0" presId="urn:microsoft.com/office/officeart/2005/8/layout/list1"/>
    <dgm:cxn modelId="{1B7CE6C5-EEAF-409B-AB72-A78B32EBE94C}" type="presParOf" srcId="{4D2EC8DF-A732-45AF-A1BE-EE129F78D599}" destId="{91CB8AA9-6EA3-4F12-805A-273A6CE5A371}" srcOrd="0" destOrd="0" presId="urn:microsoft.com/office/officeart/2005/8/layout/list1"/>
    <dgm:cxn modelId="{55633B6F-C9FD-49A5-A33E-373D161A3DD7}" type="presParOf" srcId="{4D2EC8DF-A732-45AF-A1BE-EE129F78D599}" destId="{03C8010D-55B9-4D14-BB9D-C4D1F6A5EFEB}" srcOrd="1" destOrd="0" presId="urn:microsoft.com/office/officeart/2005/8/layout/list1"/>
    <dgm:cxn modelId="{70A6CEA1-E866-452A-B0BF-3B362BBE8FEC}" type="presParOf" srcId="{B4B689E6-5D1D-4FBB-8F14-23DBBF8AF33C}" destId="{AE161A3C-5988-4CCD-916C-BB93973135D1}" srcOrd="1" destOrd="0" presId="urn:microsoft.com/office/officeart/2005/8/layout/list1"/>
    <dgm:cxn modelId="{13B47E22-2108-44B2-8D78-93BD910E639F}" type="presParOf" srcId="{B4B689E6-5D1D-4FBB-8F14-23DBBF8AF33C}" destId="{8CE67E7E-10FB-45CF-9518-B43E4425D2F3}" srcOrd="2" destOrd="0" presId="urn:microsoft.com/office/officeart/2005/8/layout/list1"/>
    <dgm:cxn modelId="{0920DBE5-CF1E-48AE-9FB5-C790CBDB3934}" type="presParOf" srcId="{B4B689E6-5D1D-4FBB-8F14-23DBBF8AF33C}" destId="{D8D43FDC-8A2A-4CF1-8247-EC9999C4AE85}" srcOrd="3" destOrd="0" presId="urn:microsoft.com/office/officeart/2005/8/layout/list1"/>
    <dgm:cxn modelId="{E3589227-FA1B-4078-A057-6F83FF24CD05}" type="presParOf" srcId="{B4B689E6-5D1D-4FBB-8F14-23DBBF8AF33C}" destId="{FFD448B9-0195-4F18-8755-281E36F7E963}" srcOrd="4" destOrd="0" presId="urn:microsoft.com/office/officeart/2005/8/layout/list1"/>
    <dgm:cxn modelId="{C04D713E-6894-4BEC-B001-AB0D99B9B654}" type="presParOf" srcId="{FFD448B9-0195-4F18-8755-281E36F7E963}" destId="{14732BED-BDD8-44DB-873F-A6E32ABB7A1B}" srcOrd="0" destOrd="0" presId="urn:microsoft.com/office/officeart/2005/8/layout/list1"/>
    <dgm:cxn modelId="{18FEA0D7-7096-4348-8896-0826E46543C8}" type="presParOf" srcId="{FFD448B9-0195-4F18-8755-281E36F7E963}" destId="{4AF4DC86-FF39-45FE-85DB-6A0E4780F99B}" srcOrd="1" destOrd="0" presId="urn:microsoft.com/office/officeart/2005/8/layout/list1"/>
    <dgm:cxn modelId="{19100BE0-2466-469A-853F-F089288D6266}" type="presParOf" srcId="{B4B689E6-5D1D-4FBB-8F14-23DBBF8AF33C}" destId="{4B3AE31C-7ED2-4500-8FCF-542FEA8CCD44}" srcOrd="5" destOrd="0" presId="urn:microsoft.com/office/officeart/2005/8/layout/list1"/>
    <dgm:cxn modelId="{E1C5BF48-4BBF-4E92-B848-4C45962420E2}" type="presParOf" srcId="{B4B689E6-5D1D-4FBB-8F14-23DBBF8AF33C}" destId="{A8B4F407-D179-4B26-8B2F-8ECCA4845690}" srcOrd="6" destOrd="0" presId="urn:microsoft.com/office/officeart/2005/8/layout/list1"/>
    <dgm:cxn modelId="{71AAE847-D1BB-4010-A46D-82F743CBDC0C}" type="presParOf" srcId="{B4B689E6-5D1D-4FBB-8F14-23DBBF8AF33C}" destId="{667FF6A2-AC92-42DE-920E-1DB953E0D46E}" srcOrd="7" destOrd="0" presId="urn:microsoft.com/office/officeart/2005/8/layout/list1"/>
    <dgm:cxn modelId="{47EC7E2C-2C6A-4493-90B4-C3A8029C3D2B}" type="presParOf" srcId="{B4B689E6-5D1D-4FBB-8F14-23DBBF8AF33C}" destId="{D6592B49-54B2-4799-9F8C-8CB94D9E25EE}" srcOrd="8" destOrd="0" presId="urn:microsoft.com/office/officeart/2005/8/layout/list1"/>
    <dgm:cxn modelId="{AED84D29-A194-4150-84EA-C5DEB8F89385}" type="presParOf" srcId="{D6592B49-54B2-4799-9F8C-8CB94D9E25EE}" destId="{2BF04937-1FB0-48F5-9563-11E5EF2B7BF6}" srcOrd="0" destOrd="0" presId="urn:microsoft.com/office/officeart/2005/8/layout/list1"/>
    <dgm:cxn modelId="{16EFE2E8-2ADA-4F6D-91E5-F1CB4097EAE1}" type="presParOf" srcId="{D6592B49-54B2-4799-9F8C-8CB94D9E25EE}" destId="{F81635DC-2744-4383-A7C6-5E13FAB54627}" srcOrd="1" destOrd="0" presId="urn:microsoft.com/office/officeart/2005/8/layout/list1"/>
    <dgm:cxn modelId="{B4CD8B16-21B9-46C7-A66C-3C8BC1F9C103}" type="presParOf" srcId="{B4B689E6-5D1D-4FBB-8F14-23DBBF8AF33C}" destId="{8A77554E-BC92-4C3A-B645-9C7C37594A23}" srcOrd="9" destOrd="0" presId="urn:microsoft.com/office/officeart/2005/8/layout/list1"/>
    <dgm:cxn modelId="{2BB90F5F-C45E-45B4-951E-2E507BAEF083}" type="presParOf" srcId="{B4B689E6-5D1D-4FBB-8F14-23DBBF8AF33C}" destId="{CC02B77D-A22F-49CA-A661-C16DEDB8BCC4}" srcOrd="10" destOrd="0" presId="urn:microsoft.com/office/officeart/2005/8/layout/list1"/>
    <dgm:cxn modelId="{1812EA6D-090F-462B-8914-BCACC7FC3D9F}" type="presParOf" srcId="{B4B689E6-5D1D-4FBB-8F14-23DBBF8AF33C}" destId="{6ACD6DC2-A305-453D-A0E6-36493C8687BA}" srcOrd="11" destOrd="0" presId="urn:microsoft.com/office/officeart/2005/8/layout/list1"/>
    <dgm:cxn modelId="{0EBDBDC4-AA4B-44C3-9696-E7DF8C06F436}" type="presParOf" srcId="{B4B689E6-5D1D-4FBB-8F14-23DBBF8AF33C}" destId="{9CB09ED6-8283-4D66-916A-159C0CFE7B82}" srcOrd="12" destOrd="0" presId="urn:microsoft.com/office/officeart/2005/8/layout/list1"/>
    <dgm:cxn modelId="{537833A9-E609-4AF3-A582-FC35F2139BE6}" type="presParOf" srcId="{9CB09ED6-8283-4D66-916A-159C0CFE7B82}" destId="{E970BB74-98AA-45CD-8F6E-C020EE7E9144}" srcOrd="0" destOrd="0" presId="urn:microsoft.com/office/officeart/2005/8/layout/list1"/>
    <dgm:cxn modelId="{BE093E74-B139-4E05-9689-DE34488780B0}" type="presParOf" srcId="{9CB09ED6-8283-4D66-916A-159C0CFE7B82}" destId="{149EFE51-8DE5-4FE1-9694-B5F0BB639D6F}" srcOrd="1" destOrd="0" presId="urn:microsoft.com/office/officeart/2005/8/layout/list1"/>
    <dgm:cxn modelId="{988D56B7-A302-479A-860D-E45FFEF9C447}" type="presParOf" srcId="{B4B689E6-5D1D-4FBB-8F14-23DBBF8AF33C}" destId="{9D254500-851F-4C45-9445-DA6F841DAF4F}" srcOrd="13" destOrd="0" presId="urn:microsoft.com/office/officeart/2005/8/layout/list1"/>
    <dgm:cxn modelId="{C6517129-D76E-41D8-A66F-565706F0FFC2}" type="presParOf" srcId="{B4B689E6-5D1D-4FBB-8F14-23DBBF8AF33C}" destId="{87044E54-BAA1-4C4A-BB98-6F568B3BFC61}" srcOrd="14" destOrd="0" presId="urn:microsoft.com/office/officeart/2005/8/layout/list1"/>
    <dgm:cxn modelId="{D5BBBFC7-B756-4580-8315-62649F1C28E3}" type="presParOf" srcId="{B4B689E6-5D1D-4FBB-8F14-23DBBF8AF33C}" destId="{D76DD4E1-EA90-4D67-A64E-CC3116070BE7}" srcOrd="15" destOrd="0" presId="urn:microsoft.com/office/officeart/2005/8/layout/list1"/>
    <dgm:cxn modelId="{A6DA4929-0DF2-403A-B459-61D75F1D3894}" type="presParOf" srcId="{B4B689E6-5D1D-4FBB-8F14-23DBBF8AF33C}" destId="{4A82E386-FF63-4C7D-9620-005DF7CCAE1A}" srcOrd="16" destOrd="0" presId="urn:microsoft.com/office/officeart/2005/8/layout/list1"/>
    <dgm:cxn modelId="{7874A8C7-0207-415C-A490-83F4EB2E90D6}" type="presParOf" srcId="{4A82E386-FF63-4C7D-9620-005DF7CCAE1A}" destId="{7C314954-F2E3-4D8D-A8B9-B68AE247DF09}" srcOrd="0" destOrd="0" presId="urn:microsoft.com/office/officeart/2005/8/layout/list1"/>
    <dgm:cxn modelId="{5AFA5328-24F9-48B3-879A-89D6F257688A}" type="presParOf" srcId="{4A82E386-FF63-4C7D-9620-005DF7CCAE1A}" destId="{5FA4DEA0-A8D1-4D30-B76E-C4B7B666D184}" srcOrd="1" destOrd="0" presId="urn:microsoft.com/office/officeart/2005/8/layout/list1"/>
    <dgm:cxn modelId="{5E7D1510-6776-4E7A-A4FD-C4023DA7A8AC}" type="presParOf" srcId="{B4B689E6-5D1D-4FBB-8F14-23DBBF8AF33C}" destId="{D99E3E37-F4A5-4D17-A5E5-610DD9456872}" srcOrd="17" destOrd="0" presId="urn:microsoft.com/office/officeart/2005/8/layout/list1"/>
    <dgm:cxn modelId="{7C054429-FF0B-4EBB-A530-31F9D05DC4B2}" type="presParOf" srcId="{B4B689E6-5D1D-4FBB-8F14-23DBBF8AF33C}" destId="{C367CCC4-4F2C-4F43-AA61-0263BCBCF33A}" srcOrd="18" destOrd="0" presId="urn:microsoft.com/office/officeart/2005/8/layout/list1"/>
    <dgm:cxn modelId="{0FA3DC4F-1953-40C3-9C95-AE97BC1D0676}" type="presParOf" srcId="{B4B689E6-5D1D-4FBB-8F14-23DBBF8AF33C}" destId="{D0BA441A-1FA3-48DE-8B0D-AF28ECDA6B23}" srcOrd="19" destOrd="0" presId="urn:microsoft.com/office/officeart/2005/8/layout/list1"/>
    <dgm:cxn modelId="{25D9D5B3-8693-4FA9-9C74-F80B5139D672}" type="presParOf" srcId="{B4B689E6-5D1D-4FBB-8F14-23DBBF8AF33C}" destId="{80874D47-3ACA-46D5-A45E-371C9BF9D0CE}" srcOrd="20" destOrd="0" presId="urn:microsoft.com/office/officeart/2005/8/layout/list1"/>
    <dgm:cxn modelId="{F75EFDB4-5B81-4C74-8CEB-E964B6080B2D}" type="presParOf" srcId="{80874D47-3ACA-46D5-A45E-371C9BF9D0CE}" destId="{34769861-77DA-46D1-AEE2-D5B3EBA490CB}" srcOrd="0" destOrd="0" presId="urn:microsoft.com/office/officeart/2005/8/layout/list1"/>
    <dgm:cxn modelId="{EF8BAFC4-8E12-405E-8ECE-5C64E3B5D1CF}" type="presParOf" srcId="{80874D47-3ACA-46D5-A45E-371C9BF9D0CE}" destId="{7781FF33-89D3-4F2B-9F43-205EF94BC3CF}" srcOrd="1" destOrd="0" presId="urn:microsoft.com/office/officeart/2005/8/layout/list1"/>
    <dgm:cxn modelId="{4E4A7B8E-A8A5-4A50-B670-CCD20E00F96A}" type="presParOf" srcId="{B4B689E6-5D1D-4FBB-8F14-23DBBF8AF33C}" destId="{DED5F7C4-BE7E-4015-A42C-B7A522C3896F}" srcOrd="21" destOrd="0" presId="urn:microsoft.com/office/officeart/2005/8/layout/list1"/>
    <dgm:cxn modelId="{C1BCBE7E-1040-488E-85A9-4794DDE5D6E4}" type="presParOf" srcId="{B4B689E6-5D1D-4FBB-8F14-23DBBF8AF33C}" destId="{C140458A-8435-4704-962B-F60A2D266DCA}"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6582E-7AD4-4AD2-8361-0DD5E2D176C0}">
      <dsp:nvSpPr>
        <dsp:cNvPr id="0" name=""/>
        <dsp:cNvSpPr/>
      </dsp:nvSpPr>
      <dsp:spPr>
        <a:xfrm>
          <a:off x="61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l-SI" sz="1600" b="1" i="0" kern="1200" baseline="0">
              <a:solidFill>
                <a:schemeClr val="bg1"/>
              </a:solidFill>
            </a:rPr>
            <a:t>11 %</a:t>
          </a:r>
          <a:r>
            <a:rPr lang="sl-SI" sz="1200" b="1" i="0" kern="1200" baseline="0">
              <a:solidFill>
                <a:schemeClr val="bg1"/>
              </a:solidFill>
            </a:rPr>
            <a:t> delavcev uporablja nosljive naprave pri delu,</a:t>
          </a:r>
          <a:br>
            <a:rPr lang="sl-SI" sz="1200" b="1" i="0" kern="1200" baseline="0">
              <a:solidFill>
                <a:schemeClr val="bg1"/>
              </a:solidFill>
            </a:rPr>
          </a:br>
          <a:r>
            <a:rPr lang="sl-SI" sz="1600" b="1" i="0" kern="1200" baseline="0">
              <a:solidFill>
                <a:schemeClr val="bg1"/>
              </a:solidFill>
            </a:rPr>
            <a:t>3 %</a:t>
          </a:r>
          <a:r>
            <a:rPr lang="sl-SI" sz="1200" b="1" i="0" kern="1200" baseline="0">
              <a:solidFill>
                <a:schemeClr val="bg1"/>
              </a:solidFill>
            </a:rPr>
            <a:t> pa jih dela s sodelovalnimi roboti</a:t>
          </a:r>
          <a:r>
            <a:rPr lang="sl-SI" sz="1600" b="1" i="0" kern="1200" baseline="0">
              <a:solidFill>
                <a:schemeClr val="bg1"/>
              </a:solidFill>
            </a:rPr>
            <a:t>.</a:t>
          </a:r>
        </a:p>
      </dsp:txBody>
      <dsp:txXfrm>
        <a:off x="615" y="22857"/>
        <a:ext cx="2400527" cy="1674800"/>
      </dsp:txXfrm>
    </dsp:sp>
    <dsp:sp modelId="{F0C1C61D-1FEF-4B54-8B48-9C1884E1B72B}">
      <dsp:nvSpPr>
        <dsp:cNvPr id="0" name=""/>
        <dsp:cNvSpPr/>
      </dsp:nvSpPr>
      <dsp:spPr>
        <a:xfrm>
          <a:off x="2641195" y="22857"/>
          <a:ext cx="2400527" cy="16748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sl-SI" sz="1600" b="1" i="0" kern="1200" baseline="0" dirty="0"/>
            <a:t>Pri </a:t>
          </a:r>
          <a:r>
            <a:rPr lang="sl-SI" sz="1600" b="1" i="0" kern="1200" baseline="0" dirty="0">
              <a:solidFill>
                <a:schemeClr val="bg1"/>
              </a:solidFill>
            </a:rPr>
            <a:t>19 % </a:t>
          </a:r>
          <a:r>
            <a:rPr lang="sl-SI" sz="1200" b="1" i="0" kern="1200" baseline="0" dirty="0">
              <a:solidFill>
                <a:srgbClr val="FFFFFF"/>
              </a:solidFill>
              <a:latin typeface="Arial"/>
              <a:ea typeface="Arial"/>
              <a:cs typeface="+mn-cs"/>
            </a:rPr>
            <a:t>delavcev so nosljive naprave spremljale izpostavljenost hrupu, kemikalijam, prahu, plinom in drugim nevarnim snovem</a:t>
          </a:r>
          <a:r>
            <a:rPr lang="sl-SI" sz="1600" b="1" i="0" kern="1200" baseline="0" dirty="0"/>
            <a:t>.</a:t>
          </a:r>
        </a:p>
        <a:p>
          <a:pPr marL="0" lvl="0" indent="0" algn="ctr" defTabSz="711200">
            <a:lnSpc>
              <a:spcPct val="90000"/>
            </a:lnSpc>
            <a:spcBef>
              <a:spcPct val="0"/>
            </a:spcBef>
            <a:spcAft>
              <a:spcPct val="35000"/>
            </a:spcAft>
            <a:buNone/>
          </a:pPr>
          <a:br>
            <a:rPr lang="sl-SI" sz="1200" b="1" i="0" kern="1200" baseline="0" dirty="0">
              <a:solidFill>
                <a:schemeClr val="bg1"/>
              </a:solidFill>
            </a:rPr>
          </a:br>
          <a:r>
            <a:rPr lang="sl-SI" sz="1600" b="1" i="0" kern="1200" baseline="0" dirty="0">
              <a:solidFill>
                <a:schemeClr val="bg1"/>
              </a:solidFill>
            </a:rPr>
            <a:t>Pri 7 % </a:t>
          </a:r>
          <a:r>
            <a:rPr lang="sl-SI" sz="1200" b="1" i="0" kern="1200" baseline="0" dirty="0">
              <a:solidFill>
                <a:srgbClr val="FFFFFF"/>
              </a:solidFill>
              <a:latin typeface="Arial"/>
              <a:ea typeface="+mn-ea"/>
              <a:cs typeface="+mn-cs"/>
            </a:rPr>
            <a:t>pa so </a:t>
          </a:r>
          <a:r>
            <a:rPr lang="sl-SI" sz="1200" b="1" i="0" kern="1200" baseline="0" dirty="0">
              <a:solidFill>
                <a:schemeClr val="bg1"/>
              </a:solidFill>
            </a:rPr>
            <a:t>spremljale srčni utrip, krvni tlak, držo itd.</a:t>
          </a:r>
        </a:p>
      </dsp:txBody>
      <dsp:txXfrm>
        <a:off x="2641195" y="22857"/>
        <a:ext cx="2400527" cy="1674800"/>
      </dsp:txXfrm>
    </dsp:sp>
    <dsp:sp modelId="{378CEFB9-7BF3-4DDB-BA45-215E38532774}">
      <dsp:nvSpPr>
        <dsp:cNvPr id="0" name=""/>
        <dsp:cNvSpPr/>
      </dsp:nvSpPr>
      <dsp:spPr>
        <a:xfrm>
          <a:off x="1320905" y="1937710"/>
          <a:ext cx="2400527" cy="144031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sl-SI" sz="1200" b="1" i="0" kern="1200" baseline="0">
              <a:solidFill>
                <a:srgbClr val="FFFFFF"/>
              </a:solidFill>
              <a:latin typeface="Arial"/>
              <a:ea typeface="Arial"/>
              <a:cs typeface="+mn-cs"/>
            </a:rPr>
            <a:t>Čeprav je uvajanje pametnih sistemov trenutno omejeno, bi se to lahko kmalu spremenilo.</a:t>
          </a:r>
        </a:p>
      </dsp:txBody>
      <dsp:txXfrm>
        <a:off x="1320905" y="1937710"/>
        <a:ext cx="2400527" cy="14403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30FD-A489-470F-AF22-45ED7E228FCC}">
      <dsp:nvSpPr>
        <dsp:cNvPr id="0" name=""/>
        <dsp:cNvSpPr/>
      </dsp:nvSpPr>
      <dsp:spPr>
        <a:xfrm>
          <a:off x="4043379" y="1507"/>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sl-SI" sz="900" b="1" kern="1200" baseline="0">
              <a:solidFill>
                <a:srgbClr val="003399"/>
              </a:solidFill>
            </a:rPr>
            <a:t>Aplikacije za pametne telefone</a:t>
          </a:r>
        </a:p>
      </dsp:txBody>
      <dsp:txXfrm>
        <a:off x="4043379" y="1507"/>
        <a:ext cx="1286626" cy="581920"/>
      </dsp:txXfrm>
    </dsp:sp>
    <dsp:sp modelId="{49C759DE-AB9D-47E7-8E9A-CCD624E69DA2}">
      <dsp:nvSpPr>
        <dsp:cNvPr id="0" name=""/>
        <dsp:cNvSpPr/>
      </dsp:nvSpPr>
      <dsp:spPr>
        <a:xfrm>
          <a:off x="3409667" y="1507"/>
          <a:ext cx="576101" cy="581920"/>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74FD1-BA3C-4684-8CAC-09CF348C6486}">
      <dsp:nvSpPr>
        <dsp:cNvPr id="0" name=""/>
        <dsp:cNvSpPr/>
      </dsp:nvSpPr>
      <dsp:spPr>
        <a:xfrm>
          <a:off x="3409667" y="67944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sl-SI" sz="900" b="1" kern="1200" baseline="0">
              <a:solidFill>
                <a:srgbClr val="003399"/>
              </a:solidFill>
            </a:rPr>
            <a:t>Pametna očala </a:t>
          </a:r>
          <a:r>
            <a:rPr lang="sl-SI" sz="900" kern="1200" baseline="0">
              <a:solidFill>
                <a:srgbClr val="003399"/>
              </a:solidFill>
            </a:rPr>
            <a:t>ali </a:t>
          </a:r>
          <a:r>
            <a:rPr lang="sl-SI" sz="900" b="1" kern="1200" baseline="0">
              <a:solidFill>
                <a:srgbClr val="003399"/>
              </a:solidFill>
            </a:rPr>
            <a:t>droni</a:t>
          </a:r>
        </a:p>
      </dsp:txBody>
      <dsp:txXfrm>
        <a:off x="3409667" y="679445"/>
        <a:ext cx="1286626" cy="581920"/>
      </dsp:txXfrm>
    </dsp:sp>
    <dsp:sp modelId="{B14CE48C-ECF8-42BE-AC15-E1BB68F60D94}">
      <dsp:nvSpPr>
        <dsp:cNvPr id="0" name=""/>
        <dsp:cNvSpPr/>
      </dsp:nvSpPr>
      <dsp:spPr>
        <a:xfrm>
          <a:off x="4753904" y="679445"/>
          <a:ext cx="576101" cy="581920"/>
        </a:xfrm>
        <a:prstGeom prst="rect">
          <a:avLst/>
        </a:prstGeom>
        <a:blipFill rotWithShape="1">
          <a:blip xmlns:r="http://schemas.openxmlformats.org/officeDocument/2006/relationships" r:embed="rId2"/>
          <a:srcRect/>
          <a:stretch>
            <a:fillRect l="-31000" r="-3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11D805-3A75-4220-BF12-A1117EE08223}">
      <dsp:nvSpPr>
        <dsp:cNvPr id="0" name=""/>
        <dsp:cNvSpPr/>
      </dsp:nvSpPr>
      <dsp:spPr>
        <a:xfrm>
          <a:off x="4043379" y="1357382"/>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sl-SI" sz="900" b="1" kern="1200" baseline="0">
              <a:solidFill>
                <a:srgbClr val="003399"/>
              </a:solidFill>
            </a:rPr>
            <a:t>E-tekstilne tehnologije</a:t>
          </a:r>
        </a:p>
      </dsp:txBody>
      <dsp:txXfrm>
        <a:off x="4043379" y="1357382"/>
        <a:ext cx="1286626" cy="581920"/>
      </dsp:txXfrm>
    </dsp:sp>
    <dsp:sp modelId="{4F485EE9-07E0-4893-BC7D-F337BC1BFFAB}">
      <dsp:nvSpPr>
        <dsp:cNvPr id="0" name=""/>
        <dsp:cNvSpPr/>
      </dsp:nvSpPr>
      <dsp:spPr>
        <a:xfrm>
          <a:off x="3409667" y="1357382"/>
          <a:ext cx="576101" cy="581920"/>
        </a:xfrm>
        <a:prstGeom prst="rect">
          <a:avLst/>
        </a:prstGeom>
        <a:blipFill rotWithShape="1">
          <a:blip xmlns:r="http://schemas.openxmlformats.org/officeDocument/2006/relationships" r:embed="rId3"/>
          <a:srcRect/>
          <a:stretch>
            <a:fillRect l="-22000" r="-2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F5E8C-7AC1-473F-ABAB-BA96764B0A6C}">
      <dsp:nvSpPr>
        <dsp:cNvPr id="0" name=""/>
        <dsp:cNvSpPr/>
      </dsp:nvSpPr>
      <dsp:spPr>
        <a:xfrm>
          <a:off x="3409667" y="2035320"/>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sl-SI" sz="900" b="1" kern="1200" baseline="0">
              <a:solidFill>
                <a:srgbClr val="003399"/>
              </a:solidFill>
            </a:rPr>
            <a:t>Pametne ure</a:t>
          </a:r>
        </a:p>
      </dsp:txBody>
      <dsp:txXfrm>
        <a:off x="3409667" y="2035320"/>
        <a:ext cx="1286626" cy="581920"/>
      </dsp:txXfrm>
    </dsp:sp>
    <dsp:sp modelId="{253F97C4-E069-4BE7-A8BA-8F5DF2103A78}">
      <dsp:nvSpPr>
        <dsp:cNvPr id="0" name=""/>
        <dsp:cNvSpPr/>
      </dsp:nvSpPr>
      <dsp:spPr>
        <a:xfrm>
          <a:off x="4753904" y="2035320"/>
          <a:ext cx="576101" cy="581920"/>
        </a:xfrm>
        <a:prstGeom prst="rect">
          <a:avLst/>
        </a:prstGeom>
        <a:blipFill rotWithShape="1">
          <a:blip xmlns:r="http://schemas.openxmlformats.org/officeDocument/2006/relationships" r:embed="rId4"/>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2B213E-3BC2-4C2C-B5AB-19F6E329B6BB}">
      <dsp:nvSpPr>
        <dsp:cNvPr id="0" name=""/>
        <dsp:cNvSpPr/>
      </dsp:nvSpPr>
      <dsp:spPr>
        <a:xfrm>
          <a:off x="4043379" y="2713258"/>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sl-SI" sz="900" b="1" kern="1200" baseline="0" dirty="0">
              <a:solidFill>
                <a:srgbClr val="003399"/>
              </a:solidFill>
            </a:rPr>
            <a:t>Orodja z navidezno/obogateno (VR/AR)  resničnostjo</a:t>
          </a:r>
        </a:p>
      </dsp:txBody>
      <dsp:txXfrm>
        <a:off x="4043379" y="2713258"/>
        <a:ext cx="1286626" cy="581920"/>
      </dsp:txXfrm>
    </dsp:sp>
    <dsp:sp modelId="{0B9F9675-3D6E-4EDF-B61E-DF6AD2A0F391}">
      <dsp:nvSpPr>
        <dsp:cNvPr id="0" name=""/>
        <dsp:cNvSpPr/>
      </dsp:nvSpPr>
      <dsp:spPr>
        <a:xfrm>
          <a:off x="3409667" y="2713258"/>
          <a:ext cx="576101" cy="581920"/>
        </a:xfrm>
        <a:prstGeom prst="rect">
          <a:avLst/>
        </a:prstGeom>
        <a:blipFill rotWithShape="1">
          <a:blip xmlns:r="http://schemas.openxmlformats.org/officeDocument/2006/relationships" r:embed="rId5"/>
          <a:srcRect/>
          <a:stretch>
            <a:fillRect l="-33000" r="-3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CBCA8F-3146-4D03-A06C-C4E4C8D0AF1E}">
      <dsp:nvSpPr>
        <dsp:cNvPr id="0" name=""/>
        <dsp:cNvSpPr/>
      </dsp:nvSpPr>
      <dsp:spPr>
        <a:xfrm>
          <a:off x="3409667" y="3391195"/>
          <a:ext cx="1286626" cy="581920"/>
        </a:xfrm>
        <a:prstGeom prst="rect">
          <a:avLst/>
        </a:prstGeom>
        <a:solidFill>
          <a:srgbClr val="ACC700">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sl-SI" sz="900" b="1" kern="1200" baseline="0">
              <a:solidFill>
                <a:srgbClr val="003399"/>
              </a:solidFill>
            </a:rPr>
            <a:t>Nosljive naprave</a:t>
          </a:r>
        </a:p>
      </dsp:txBody>
      <dsp:txXfrm>
        <a:off x="3409667" y="3391195"/>
        <a:ext cx="1286626" cy="581920"/>
      </dsp:txXfrm>
    </dsp:sp>
    <dsp:sp modelId="{3D3B6042-762D-4F77-B0A2-51D72A462EDF}">
      <dsp:nvSpPr>
        <dsp:cNvPr id="0" name=""/>
        <dsp:cNvSpPr/>
      </dsp:nvSpPr>
      <dsp:spPr>
        <a:xfrm>
          <a:off x="4719649" y="3368303"/>
          <a:ext cx="576101" cy="581920"/>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BF1CE-D7A9-41CD-B7A7-5FE60C7704F3}">
      <dsp:nvSpPr>
        <dsp:cNvPr id="0" name=""/>
        <dsp:cNvSpPr/>
      </dsp:nvSpPr>
      <dsp:spPr>
        <a:xfrm rot="10800000">
          <a:off x="1343364" y="26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sl-SI" sz="1400" b="1" i="0" kern="1200" baseline="0"/>
            <a:t>Podatki v realnem času</a:t>
          </a:r>
        </a:p>
      </dsp:txBody>
      <dsp:txXfrm rot="10800000">
        <a:off x="1420428" y="268"/>
        <a:ext cx="4950336" cy="308258"/>
      </dsp:txXfrm>
    </dsp:sp>
    <dsp:sp modelId="{DB5BB6C8-1178-4E1E-8DF9-068B794A5764}">
      <dsp:nvSpPr>
        <dsp:cNvPr id="0" name=""/>
        <dsp:cNvSpPr/>
      </dsp:nvSpPr>
      <dsp:spPr>
        <a:xfrm>
          <a:off x="1189235" y="26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52BE5C-3FDF-4FB7-92A5-512B3F9BC91D}">
      <dsp:nvSpPr>
        <dsp:cNvPr id="0" name=""/>
        <dsp:cNvSpPr/>
      </dsp:nvSpPr>
      <dsp:spPr>
        <a:xfrm rot="10800000">
          <a:off x="1343364" y="385591"/>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sl-SI" sz="1400" b="1" i="0" kern="1200" baseline="0" dirty="0"/>
            <a:t>Predvidevanji</a:t>
          </a:r>
        </a:p>
      </dsp:txBody>
      <dsp:txXfrm rot="10800000">
        <a:off x="1420428" y="385591"/>
        <a:ext cx="4950336" cy="308258"/>
      </dsp:txXfrm>
    </dsp:sp>
    <dsp:sp modelId="{D0BACA23-2D21-48E3-9EF1-F111A084D82C}">
      <dsp:nvSpPr>
        <dsp:cNvPr id="0" name=""/>
        <dsp:cNvSpPr/>
      </dsp:nvSpPr>
      <dsp:spPr>
        <a:xfrm>
          <a:off x="1189235" y="385591"/>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6031328-2423-421D-BD82-19F83B90701F}">
      <dsp:nvSpPr>
        <dsp:cNvPr id="0" name=""/>
        <dsp:cNvSpPr/>
      </dsp:nvSpPr>
      <dsp:spPr>
        <a:xfrm rot="10800000">
          <a:off x="1343364" y="770915"/>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sl-SI" sz="1400" b="1" i="0" kern="1200" baseline="0"/>
            <a:t>Uporabna priporočila</a:t>
          </a:r>
        </a:p>
      </dsp:txBody>
      <dsp:txXfrm rot="10800000">
        <a:off x="1420428" y="770915"/>
        <a:ext cx="4950336" cy="308258"/>
      </dsp:txXfrm>
    </dsp:sp>
    <dsp:sp modelId="{C0E02844-842A-4E35-8C12-5542FA4137E7}">
      <dsp:nvSpPr>
        <dsp:cNvPr id="0" name=""/>
        <dsp:cNvSpPr/>
      </dsp:nvSpPr>
      <dsp:spPr>
        <a:xfrm>
          <a:off x="1189235" y="770915"/>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6DB4F5-4DAD-4626-8339-D7791C5DB5A0}">
      <dsp:nvSpPr>
        <dsp:cNvPr id="0" name=""/>
        <dsp:cNvSpPr/>
      </dsp:nvSpPr>
      <dsp:spPr>
        <a:xfrm rot="10800000">
          <a:off x="1343364" y="1156238"/>
          <a:ext cx="5027400" cy="308258"/>
        </a:xfrm>
        <a:prstGeom prst="homePlate">
          <a:avLst/>
        </a:prstGeom>
        <a:solidFill>
          <a:srgbClr val="899E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934" tIns="53340" rIns="99568" bIns="53340" numCol="1" spcCol="1270" anchor="ctr" anchorCtr="0">
          <a:noAutofit/>
        </a:bodyPr>
        <a:lstStyle/>
        <a:p>
          <a:pPr marL="0" lvl="0" indent="0" algn="ctr" defTabSz="622300">
            <a:lnSpc>
              <a:spcPct val="90000"/>
            </a:lnSpc>
            <a:spcBef>
              <a:spcPct val="0"/>
            </a:spcBef>
            <a:spcAft>
              <a:spcPct val="35000"/>
            </a:spcAft>
            <a:buNone/>
          </a:pPr>
          <a:r>
            <a:rPr lang="sl-SI" sz="1400" b="1" i="0" kern="1200" baseline="0"/>
            <a:t>Proaktivnost</a:t>
          </a:r>
        </a:p>
      </dsp:txBody>
      <dsp:txXfrm rot="10800000">
        <a:off x="1420428" y="1156238"/>
        <a:ext cx="4950336" cy="308258"/>
      </dsp:txXfrm>
    </dsp:sp>
    <dsp:sp modelId="{00699D65-C8FC-403E-A6A6-ADB8A780ED0E}">
      <dsp:nvSpPr>
        <dsp:cNvPr id="0" name=""/>
        <dsp:cNvSpPr/>
      </dsp:nvSpPr>
      <dsp:spPr>
        <a:xfrm>
          <a:off x="1189235" y="1156238"/>
          <a:ext cx="308258" cy="30825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405BD-1332-4309-8894-F9ACFD8EE677}">
      <dsp:nvSpPr>
        <dsp:cNvPr id="0" name=""/>
        <dsp:cNvSpPr/>
      </dsp:nvSpPr>
      <dsp:spPr>
        <a:xfrm>
          <a:off x="2661744" y="251"/>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Uporaba zbranih podatkov ima lahko omejitve.</a:t>
          </a:r>
          <a:r>
            <a:rPr lang="sl-SI" sz="1600" b="1" kern="1200" dirty="0"/>
            <a:t> </a:t>
          </a:r>
        </a:p>
      </dsp:txBody>
      <dsp:txXfrm>
        <a:off x="2703316" y="41823"/>
        <a:ext cx="2911319" cy="768463"/>
      </dsp:txXfrm>
    </dsp:sp>
    <dsp:sp modelId="{2F4A57F9-D11A-4BE5-85AB-7F4D78576A39}">
      <dsp:nvSpPr>
        <dsp:cNvPr id="0" name=""/>
        <dsp:cNvSpPr/>
      </dsp:nvSpPr>
      <dsp:spPr>
        <a:xfrm>
          <a:off x="2674967" y="904428"/>
          <a:ext cx="2991538" cy="12920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a:t>Pametni digitalni sistemi lahko povzročijo nove nevarnosti ali povečajo obstoječa tveganja. </a:t>
          </a:r>
        </a:p>
      </dsp:txBody>
      <dsp:txXfrm>
        <a:off x="2738042" y="967503"/>
        <a:ext cx="2865388" cy="1165942"/>
      </dsp:txXfrm>
    </dsp:sp>
    <dsp:sp modelId="{141692E0-09C8-4391-8E84-53BD1FA55847}">
      <dsp:nvSpPr>
        <dsp:cNvPr id="0" name=""/>
        <dsp:cNvSpPr/>
      </dsp:nvSpPr>
      <dsp:spPr>
        <a:xfrm>
          <a:off x="2661744" y="2229112"/>
          <a:ext cx="2994463" cy="4394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a:t>Nezadovoljstvo.</a:t>
          </a:r>
          <a:r>
            <a:rPr lang="sl-SI" sz="1600" b="1" kern="1200"/>
            <a:t> </a:t>
          </a:r>
        </a:p>
      </dsp:txBody>
      <dsp:txXfrm>
        <a:off x="2683196" y="2250564"/>
        <a:ext cx="2951559" cy="396550"/>
      </dsp:txXfrm>
    </dsp:sp>
    <dsp:sp modelId="{9ADBADC6-3013-424E-9347-49A9A49EEEA5}">
      <dsp:nvSpPr>
        <dsp:cNvPr id="0" name=""/>
        <dsp:cNvSpPr/>
      </dsp:nvSpPr>
      <dsp:spPr>
        <a:xfrm>
          <a:off x="2661744" y="2711147"/>
          <a:ext cx="2994463" cy="8516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Nejasnost glede tega, kdo je odgovoren za varnost in zdravje pri delu.</a:t>
          </a:r>
        </a:p>
      </dsp:txBody>
      <dsp:txXfrm>
        <a:off x="2703316" y="2752719"/>
        <a:ext cx="2911319" cy="7684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67E7E-10FB-45CF-9518-B43E4425D2F3}">
      <dsp:nvSpPr>
        <dsp:cNvPr id="0" name=""/>
        <dsp:cNvSpPr/>
      </dsp:nvSpPr>
      <dsp:spPr>
        <a:xfrm>
          <a:off x="0" y="409106"/>
          <a:ext cx="4800600"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C8010D-55B9-4D14-BB9D-C4D1F6A5EFEB}">
      <dsp:nvSpPr>
        <dsp:cNvPr id="0" name=""/>
        <dsp:cNvSpPr/>
      </dsp:nvSpPr>
      <dsp:spPr>
        <a:xfrm>
          <a:off x="240030" y="231986"/>
          <a:ext cx="33604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33400">
            <a:lnSpc>
              <a:spcPct val="90000"/>
            </a:lnSpc>
            <a:spcBef>
              <a:spcPct val="0"/>
            </a:spcBef>
            <a:spcAft>
              <a:spcPct val="35000"/>
            </a:spcAft>
            <a:buNone/>
          </a:pPr>
          <a:r>
            <a:rPr lang="sl-SI" sz="1200" b="0" i="0" kern="1200" baseline="0">
              <a:solidFill>
                <a:schemeClr val="tx1"/>
              </a:solidFill>
            </a:rPr>
            <a:t>Predhodno posvetovanje.</a:t>
          </a:r>
        </a:p>
      </dsp:txBody>
      <dsp:txXfrm>
        <a:off x="257323" y="249279"/>
        <a:ext cx="3325834" cy="319654"/>
      </dsp:txXfrm>
    </dsp:sp>
    <dsp:sp modelId="{A8B4F407-D179-4B26-8B2F-8ECCA4845690}">
      <dsp:nvSpPr>
        <dsp:cNvPr id="0" name=""/>
        <dsp:cNvSpPr/>
      </dsp:nvSpPr>
      <dsp:spPr>
        <a:xfrm>
          <a:off x="0" y="953426"/>
          <a:ext cx="4800600"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F4DC86-FF39-45FE-85DB-6A0E4780F99B}">
      <dsp:nvSpPr>
        <dsp:cNvPr id="0" name=""/>
        <dsp:cNvSpPr/>
      </dsp:nvSpPr>
      <dsp:spPr>
        <a:xfrm>
          <a:off x="240030" y="776306"/>
          <a:ext cx="33604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33400">
            <a:lnSpc>
              <a:spcPct val="90000"/>
            </a:lnSpc>
            <a:spcBef>
              <a:spcPct val="0"/>
            </a:spcBef>
            <a:spcAft>
              <a:spcPct val="35000"/>
            </a:spcAft>
            <a:buNone/>
          </a:pPr>
          <a:r>
            <a:rPr lang="sl-SI" sz="1200" b="0" i="0" kern="1200" baseline="0" dirty="0">
              <a:solidFill>
                <a:schemeClr val="tx1"/>
              </a:solidFill>
            </a:rPr>
            <a:t>Delavcem omogočite, da orodje ali sistem preizkusijo že med poskusnim obdobjem.</a:t>
          </a:r>
        </a:p>
      </dsp:txBody>
      <dsp:txXfrm>
        <a:off x="257323" y="793599"/>
        <a:ext cx="3325834" cy="319654"/>
      </dsp:txXfrm>
    </dsp:sp>
    <dsp:sp modelId="{CC02B77D-A22F-49CA-A661-C16DEDB8BCC4}">
      <dsp:nvSpPr>
        <dsp:cNvPr id="0" name=""/>
        <dsp:cNvSpPr/>
      </dsp:nvSpPr>
      <dsp:spPr>
        <a:xfrm>
          <a:off x="0" y="1497746"/>
          <a:ext cx="4800600"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1635DC-2744-4383-A7C6-5E13FAB54627}">
      <dsp:nvSpPr>
        <dsp:cNvPr id="0" name=""/>
        <dsp:cNvSpPr/>
      </dsp:nvSpPr>
      <dsp:spPr>
        <a:xfrm>
          <a:off x="240030" y="1320626"/>
          <a:ext cx="33604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33400">
            <a:lnSpc>
              <a:spcPct val="90000"/>
            </a:lnSpc>
            <a:spcBef>
              <a:spcPct val="0"/>
            </a:spcBef>
            <a:spcAft>
              <a:spcPct val="35000"/>
            </a:spcAft>
            <a:buNone/>
          </a:pPr>
          <a:r>
            <a:rPr lang="sl-SI" sz="1200" b="0" i="0" kern="1200" baseline="0" dirty="0">
              <a:solidFill>
                <a:schemeClr val="tx1"/>
              </a:solidFill>
            </a:rPr>
            <a:t>Sodelujte s predstavniki delavcev.</a:t>
          </a:r>
        </a:p>
      </dsp:txBody>
      <dsp:txXfrm>
        <a:off x="257323" y="1337919"/>
        <a:ext cx="3325834" cy="319654"/>
      </dsp:txXfrm>
    </dsp:sp>
    <dsp:sp modelId="{87044E54-BAA1-4C4A-BB98-6F568B3BFC61}">
      <dsp:nvSpPr>
        <dsp:cNvPr id="0" name=""/>
        <dsp:cNvSpPr/>
      </dsp:nvSpPr>
      <dsp:spPr>
        <a:xfrm>
          <a:off x="0" y="2042066"/>
          <a:ext cx="4800600"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9EFE51-8DE5-4FE1-9694-B5F0BB639D6F}">
      <dsp:nvSpPr>
        <dsp:cNvPr id="0" name=""/>
        <dsp:cNvSpPr/>
      </dsp:nvSpPr>
      <dsp:spPr>
        <a:xfrm>
          <a:off x="240030" y="1864946"/>
          <a:ext cx="33604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33400">
            <a:lnSpc>
              <a:spcPct val="90000"/>
            </a:lnSpc>
            <a:spcBef>
              <a:spcPct val="0"/>
            </a:spcBef>
            <a:spcAft>
              <a:spcPct val="35000"/>
            </a:spcAft>
            <a:buNone/>
          </a:pPr>
          <a:r>
            <a:rPr lang="sl-SI" sz="1200" b="0" i="0" kern="1200" baseline="0">
              <a:solidFill>
                <a:schemeClr val="tx1"/>
              </a:solidFill>
            </a:rPr>
            <a:t>Poiščite različne možnosti za sodelovanje. </a:t>
          </a:r>
        </a:p>
      </dsp:txBody>
      <dsp:txXfrm>
        <a:off x="257323" y="1882239"/>
        <a:ext cx="3325834" cy="319654"/>
      </dsp:txXfrm>
    </dsp:sp>
    <dsp:sp modelId="{C367CCC4-4F2C-4F43-AA61-0263BCBCF33A}">
      <dsp:nvSpPr>
        <dsp:cNvPr id="0" name=""/>
        <dsp:cNvSpPr/>
      </dsp:nvSpPr>
      <dsp:spPr>
        <a:xfrm>
          <a:off x="0" y="2586385"/>
          <a:ext cx="4800600"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A4DEA0-A8D1-4D30-B76E-C4B7B666D184}">
      <dsp:nvSpPr>
        <dsp:cNvPr id="0" name=""/>
        <dsp:cNvSpPr/>
      </dsp:nvSpPr>
      <dsp:spPr>
        <a:xfrm>
          <a:off x="240030" y="2409265"/>
          <a:ext cx="33604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33400">
            <a:lnSpc>
              <a:spcPct val="90000"/>
            </a:lnSpc>
            <a:spcBef>
              <a:spcPct val="0"/>
            </a:spcBef>
            <a:spcAft>
              <a:spcPct val="35000"/>
            </a:spcAft>
            <a:buNone/>
          </a:pPr>
          <a:r>
            <a:rPr lang="sl-SI" sz="1200" b="0" i="0" kern="1200" baseline="0">
              <a:solidFill>
                <a:schemeClr val="tx1"/>
              </a:solidFill>
            </a:rPr>
            <a:t>Usposabljanje na delovnem mestu, skupinski informativni sestanki, sprehodi in pogovori.</a:t>
          </a:r>
        </a:p>
      </dsp:txBody>
      <dsp:txXfrm>
        <a:off x="257323" y="2426558"/>
        <a:ext cx="3325834" cy="319654"/>
      </dsp:txXfrm>
    </dsp:sp>
    <dsp:sp modelId="{C140458A-8435-4704-962B-F60A2D266DCA}">
      <dsp:nvSpPr>
        <dsp:cNvPr id="0" name=""/>
        <dsp:cNvSpPr/>
      </dsp:nvSpPr>
      <dsp:spPr>
        <a:xfrm>
          <a:off x="0" y="3153820"/>
          <a:ext cx="4800600" cy="302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81FF33-89D3-4F2B-9F43-205EF94BC3CF}">
      <dsp:nvSpPr>
        <dsp:cNvPr id="0" name=""/>
        <dsp:cNvSpPr/>
      </dsp:nvSpPr>
      <dsp:spPr>
        <a:xfrm>
          <a:off x="240030" y="2953585"/>
          <a:ext cx="3360420" cy="3542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16" tIns="0" rIns="127016" bIns="0" numCol="1" spcCol="1270" anchor="ctr" anchorCtr="0">
          <a:noAutofit/>
        </a:bodyPr>
        <a:lstStyle/>
        <a:p>
          <a:pPr marL="0" lvl="0" indent="0" algn="l" defTabSz="533400">
            <a:lnSpc>
              <a:spcPct val="90000"/>
            </a:lnSpc>
            <a:spcBef>
              <a:spcPct val="0"/>
            </a:spcBef>
            <a:spcAft>
              <a:spcPct val="35000"/>
            </a:spcAft>
            <a:buNone/>
          </a:pPr>
          <a:r>
            <a:rPr lang="sl-SI" sz="1200" b="0" i="0" kern="1200" baseline="0">
              <a:solidFill>
                <a:schemeClr val="tx1"/>
              </a:solidFill>
            </a:rPr>
            <a:t>Delavnice za seznanjanje s tehnologijo. </a:t>
          </a:r>
        </a:p>
      </dsp:txBody>
      <dsp:txXfrm>
        <a:off x="257323" y="2970878"/>
        <a:ext cx="3325834" cy="31965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2E905-04A0-480B-BFAC-40FD7841B670}" type="datetimeFigureOut">
              <a:rPr lang="en-GB" smtClean="0"/>
              <a:t>14/03/2025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35015A-530C-451B-A9BD-7A8FE50581D2}" type="slidenum">
              <a:rPr lang="en-GB" smtClean="0"/>
              <a:t>‹#›</a:t>
            </a:fld>
            <a:endParaRPr lang="en-GB"/>
          </a:p>
        </p:txBody>
      </p:sp>
    </p:spTree>
    <p:extLst>
      <p:ext uri="{BB962C8B-B14F-4D97-AF65-F5344CB8AC3E}">
        <p14:creationId xmlns:p14="http://schemas.microsoft.com/office/powerpoint/2010/main" val="294647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a:t>
            </a:fld>
            <a:endParaRPr lang="en-GB"/>
          </a:p>
        </p:txBody>
      </p:sp>
    </p:spTree>
    <p:extLst>
      <p:ext uri="{BB962C8B-B14F-4D97-AF65-F5344CB8AC3E}">
        <p14:creationId xmlns:p14="http://schemas.microsoft.com/office/powerpoint/2010/main" val="3848391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sl-SI" sz="1600" b="1" dirty="0">
                <a:solidFill>
                  <a:srgbClr val="7030A0"/>
                </a:solidFill>
                <a:latin typeface="Arial Body"/>
              </a:rPr>
              <a:t>Nepravilno delovanje tehnologij</a:t>
            </a:r>
          </a:p>
          <a:p>
            <a:pPr marL="0" indent="0">
              <a:spcBef>
                <a:spcPts val="0"/>
              </a:spcBef>
              <a:spcAft>
                <a:spcPts val="0"/>
              </a:spcAft>
              <a:buFont typeface="Arial" panose="020B0604020202020204" pitchFamily="34" charset="0"/>
              <a:buNone/>
            </a:pPr>
            <a:r>
              <a:rPr lang="sl-SI" sz="1200" b="0" dirty="0">
                <a:solidFill>
                  <a:srgbClr val="002060"/>
                </a:solidFill>
                <a:latin typeface="Arial Body"/>
              </a:rPr>
              <a:t>Npr. eksplozije baterij ali nedelujoči senzorji.</a:t>
            </a:r>
          </a:p>
          <a:p>
            <a:pPr marL="0" indent="0">
              <a:spcBef>
                <a:spcPts val="0"/>
              </a:spcBef>
              <a:spcAft>
                <a:spcPts val="0"/>
              </a:spcAft>
              <a:buFont typeface="Arial" panose="020B0604020202020204" pitchFamily="34" charset="0"/>
              <a:buNone/>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sl-SI" sz="1600" b="1" dirty="0">
                <a:solidFill>
                  <a:srgbClr val="7030A0"/>
                </a:solidFill>
                <a:latin typeface="Arial Body"/>
              </a:rPr>
              <a:t>Točnost senzorjev</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200" b="0" dirty="0">
                <a:solidFill>
                  <a:srgbClr val="002060"/>
                </a:solidFill>
                <a:latin typeface="Arial Body"/>
              </a:rPr>
              <a:t>Kako zanesljivi so senzorji v objektih z več okoljskimi dejavniki?</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indent="0">
              <a:spcBef>
                <a:spcPts val="600"/>
              </a:spcBef>
              <a:spcAft>
                <a:spcPts val="600"/>
              </a:spcAft>
              <a:buFont typeface="Arial" panose="020B0604020202020204" pitchFamily="34" charset="0"/>
              <a:buNone/>
            </a:pPr>
            <a:r>
              <a:rPr lang="sl-SI" sz="1600" b="1" dirty="0">
                <a:solidFill>
                  <a:srgbClr val="7030A0"/>
                </a:solidFill>
                <a:latin typeface="Arial Body"/>
              </a:rPr>
              <a:t>Strojna oprema, ki ovira gibanje</a:t>
            </a:r>
          </a:p>
          <a:p>
            <a:pPr marL="0" indent="0">
              <a:spcBef>
                <a:spcPts val="600"/>
              </a:spcBef>
              <a:spcAft>
                <a:spcPts val="600"/>
              </a:spcAft>
              <a:buFont typeface="Arial" panose="020B0604020202020204" pitchFamily="34" charset="0"/>
              <a:buNone/>
            </a:pPr>
            <a:r>
              <a:rPr lang="sl-SI" sz="1200" b="0" dirty="0">
                <a:solidFill>
                  <a:srgbClr val="002060"/>
                </a:solidFill>
                <a:latin typeface="Arial Body"/>
                <a:ea typeface="Arial Body"/>
                <a:cs typeface="+mn-cs"/>
              </a:rPr>
              <a:t>Nošenje eksoskeletov ali osebne varovalne opreme.</a:t>
            </a:r>
          </a:p>
          <a:p>
            <a:pPr marL="0" indent="0">
              <a:spcBef>
                <a:spcPts val="600"/>
              </a:spcBef>
              <a:spcAft>
                <a:spcPts val="600"/>
              </a:spcAft>
              <a:buFont typeface="Arial" panose="020B0604020202020204" pitchFamily="34" charset="0"/>
              <a:buNone/>
            </a:pPr>
            <a:endParaRPr lang="en-GB" sz="1200" b="0" kern="1200" dirty="0">
              <a:solidFill>
                <a:srgbClr val="002060"/>
              </a:solidFill>
              <a:latin typeface="Arial Body"/>
              <a:ea typeface="+mn-ea"/>
              <a:cs typeface="+mn-cs"/>
            </a:endParaRPr>
          </a:p>
          <a:p>
            <a:pPr marL="0" marR="0" lvl="0" indent="0" algn="l" defTabSz="3429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sl-SI" sz="1600" b="1" dirty="0">
                <a:solidFill>
                  <a:srgbClr val="7030A0"/>
                </a:solidFill>
                <a:latin typeface="Arial Body"/>
              </a:rPr>
              <a:t>Tehnološke omejitve sistemov za spremljanje varnosti in zdravja pri delu </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200" b="0" dirty="0">
                <a:solidFill>
                  <a:srgbClr val="002060"/>
                </a:solidFill>
                <a:latin typeface="Arial Body"/>
              </a:rPr>
              <a:t>Npr. infrardeče kamere.</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pPr marL="0" marR="0" lvl="0" indent="0" algn="l" defTabSz="342900" rtl="0" eaLnBrk="1" fontAlgn="auto" latinLnBrk="0" hangingPunct="1">
              <a:lnSpc>
                <a:spcPct val="100000"/>
              </a:lnSpc>
              <a:spcBef>
                <a:spcPts val="600"/>
              </a:spcBef>
              <a:spcAft>
                <a:spcPts val="600"/>
              </a:spcAft>
              <a:buClrTx/>
              <a:buSzTx/>
              <a:buFontTx/>
              <a:buNone/>
              <a:tabLst/>
              <a:defRPr/>
            </a:pPr>
            <a:r>
              <a:rPr lang="sl-SI" sz="1600" b="1" dirty="0">
                <a:solidFill>
                  <a:srgbClr val="7030A0"/>
                </a:solidFill>
                <a:latin typeface="Arial Body"/>
              </a:rPr>
              <a:t>Neto učinki sistemov za spremljanje varnosti in zdravja pri delu</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r>
              <a:rPr lang="sl-SI" sz="1200" b="0" dirty="0">
                <a:solidFill>
                  <a:srgbClr val="002060"/>
                </a:solidFill>
                <a:latin typeface="Arial Body"/>
              </a:rPr>
              <a:t>Npr. vpliv prerazporeditve teže prek eksoskeletov na druge dele telesa.</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r>
              <a:rPr lang="sl-SI" sz="1800" b="1" dirty="0">
                <a:solidFill>
                  <a:schemeClr val="tx1"/>
                </a:solidFill>
                <a:latin typeface="Arial Body"/>
                <a:ea typeface="Arial Body"/>
                <a:cs typeface="+mn-cs"/>
              </a:rPr>
              <a:t>Psihosocialna/fizična škoda</a:t>
            </a:r>
            <a:br>
              <a:rPr lang="sl-SI" sz="1600" b="1" dirty="0">
                <a:solidFill>
                  <a:schemeClr val="tx1"/>
                </a:solidFill>
                <a:latin typeface="Arial Body"/>
                <a:ea typeface="Arial Body"/>
                <a:cs typeface="+mn-cs"/>
              </a:rPr>
            </a:br>
            <a:br>
              <a:rPr lang="sl-SI" sz="1600" b="1" dirty="0">
                <a:solidFill>
                  <a:schemeClr val="tx1"/>
                </a:solidFill>
                <a:latin typeface="Arial Body"/>
                <a:ea typeface="Arial Body"/>
                <a:cs typeface="+mn-cs"/>
              </a:rPr>
            </a:br>
            <a:r>
              <a:rPr lang="sl-SI" sz="1400" b="1" dirty="0">
                <a:solidFill>
                  <a:srgbClr val="FF3399"/>
                </a:solidFill>
                <a:latin typeface="Arial Body"/>
                <a:ea typeface="Arial Body"/>
                <a:cs typeface="+mn-cs"/>
              </a:rPr>
              <a:t>Povečanje intenzivnosti dela</a:t>
            </a:r>
          </a:p>
          <a:p>
            <a:pPr marL="0" marR="0" lvl="0" indent="0" algn="l" defTabSz="342900" rtl="0" eaLnBrk="1" fontAlgn="auto" latinLnBrk="0" hangingPunct="1">
              <a:lnSpc>
                <a:spcPct val="100000"/>
              </a:lnSpc>
              <a:spcBef>
                <a:spcPts val="600"/>
              </a:spcBef>
              <a:spcAft>
                <a:spcPts val="600"/>
              </a:spcAft>
              <a:buClrTx/>
              <a:buSzTx/>
              <a:buFontTx/>
              <a:buNone/>
              <a:tabLst/>
              <a:defRPr/>
            </a:pPr>
            <a:r>
              <a:rPr lang="sl-SI" sz="1200" b="0" dirty="0">
                <a:solidFill>
                  <a:srgbClr val="002060"/>
                </a:solidFill>
                <a:latin typeface="Arial Body"/>
                <a:ea typeface="Arial Body"/>
                <a:cs typeface="+mn-cs"/>
              </a:rPr>
              <a:t>Delovna mesta kot sodobne izkoriščevalske delavnice?</a:t>
            </a:r>
            <a:br>
              <a:rPr lang="sl-SI" sz="1200" b="0" dirty="0">
                <a:solidFill>
                  <a:srgbClr val="002060"/>
                </a:solidFill>
                <a:latin typeface="Arial Body"/>
                <a:ea typeface="Arial Body"/>
                <a:cs typeface="+mn-cs"/>
              </a:rPr>
            </a:br>
            <a:endParaRPr lang="sl-SI" sz="1200" b="0" dirty="0">
              <a:solidFill>
                <a:srgbClr val="002060"/>
              </a:solidFill>
              <a:latin typeface="Arial Body"/>
              <a:ea typeface="Arial Body"/>
              <a:cs typeface="+mn-cs"/>
            </a:endParaRPr>
          </a:p>
          <a:p>
            <a:pPr marL="0" algn="l" defTabSz="342900" rtl="0" eaLnBrk="1" latinLnBrk="0" hangingPunct="1"/>
            <a:r>
              <a:rPr lang="sl-SI" sz="1400" b="1" dirty="0">
                <a:solidFill>
                  <a:srgbClr val="FF3399"/>
                </a:solidFill>
                <a:latin typeface="Arial Body"/>
                <a:ea typeface="Arial Body"/>
                <a:cs typeface="+mn-cs"/>
              </a:rPr>
              <a:t>Odtujenost od dela </a:t>
            </a:r>
          </a:p>
          <a:p>
            <a:pPr>
              <a:spcBef>
                <a:spcPts val="600"/>
              </a:spcBef>
              <a:spcAft>
                <a:spcPts val="600"/>
              </a:spcAft>
            </a:pPr>
            <a:r>
              <a:rPr lang="sl-SI" sz="1200" b="0" dirty="0">
                <a:solidFill>
                  <a:srgbClr val="002060"/>
                </a:solidFill>
                <a:latin typeface="Arial Body"/>
                <a:ea typeface="Arial Body"/>
                <a:cs typeface="+mn-cs"/>
              </a:rPr>
              <a:t>Vdiranje v zasebnost zaposlenih, izguba skrbništva nad procesi, preobremenitev vodij s podatki in pričakovanji na področju varnosti in zdravja pri delu.</a:t>
            </a:r>
          </a:p>
          <a:p>
            <a:pPr marL="0" marR="0" lvl="0" indent="0" algn="l" defTabSz="3429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02060"/>
              </a:solidFill>
              <a:latin typeface="Arial Body"/>
            </a:endParaRP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10</a:t>
            </a:fld>
            <a:endParaRPr lang="en-GB"/>
          </a:p>
        </p:txBody>
      </p:sp>
    </p:spTree>
    <p:extLst>
      <p:ext uri="{BB962C8B-B14F-4D97-AF65-F5344CB8AC3E}">
        <p14:creationId xmlns:p14="http://schemas.microsoft.com/office/powerpoint/2010/main" val="1020844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11</a:t>
            </a:fld>
            <a:endParaRPr lang="en-GB"/>
          </a:p>
        </p:txBody>
      </p:sp>
    </p:spTree>
    <p:extLst>
      <p:ext uri="{BB962C8B-B14F-4D97-AF65-F5344CB8AC3E}">
        <p14:creationId xmlns:p14="http://schemas.microsoft.com/office/powerpoint/2010/main" val="12346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12</a:t>
            </a:fld>
            <a:endParaRPr lang="en-GB"/>
          </a:p>
        </p:txBody>
      </p:sp>
    </p:spTree>
    <p:extLst>
      <p:ext uri="{BB962C8B-B14F-4D97-AF65-F5344CB8AC3E}">
        <p14:creationId xmlns:p14="http://schemas.microsoft.com/office/powerpoint/2010/main" val="2416442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13</a:t>
            </a:fld>
            <a:endParaRPr lang="en-GB"/>
          </a:p>
        </p:txBody>
      </p:sp>
    </p:spTree>
    <p:extLst>
      <p:ext uri="{BB962C8B-B14F-4D97-AF65-F5344CB8AC3E}">
        <p14:creationId xmlns:p14="http://schemas.microsoft.com/office/powerpoint/2010/main" val="253984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14</a:t>
            </a:fld>
            <a:endParaRPr lang="en-GB"/>
          </a:p>
        </p:txBody>
      </p:sp>
    </p:spTree>
    <p:extLst>
      <p:ext uri="{BB962C8B-B14F-4D97-AF65-F5344CB8AC3E}">
        <p14:creationId xmlns:p14="http://schemas.microsoft.com/office/powerpoint/2010/main" val="1227165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15</a:t>
            </a:fld>
            <a:endParaRPr lang="en-GB"/>
          </a:p>
        </p:txBody>
      </p:sp>
    </p:spTree>
    <p:extLst>
      <p:ext uri="{BB962C8B-B14F-4D97-AF65-F5344CB8AC3E}">
        <p14:creationId xmlns:p14="http://schemas.microsoft.com/office/powerpoint/2010/main" val="1892577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16</a:t>
            </a:fld>
            <a:endParaRPr lang="en-GB"/>
          </a:p>
        </p:txBody>
      </p:sp>
    </p:spTree>
    <p:extLst>
      <p:ext uri="{BB962C8B-B14F-4D97-AF65-F5344CB8AC3E}">
        <p14:creationId xmlns:p14="http://schemas.microsoft.com/office/powerpoint/2010/main" val="3990635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17</a:t>
            </a:fld>
            <a:endParaRPr lang="en-GB"/>
          </a:p>
        </p:txBody>
      </p:sp>
    </p:spTree>
    <p:extLst>
      <p:ext uri="{BB962C8B-B14F-4D97-AF65-F5344CB8AC3E}">
        <p14:creationId xmlns:p14="http://schemas.microsoft.com/office/powerpoint/2010/main" val="721096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18</a:t>
            </a:fld>
            <a:endParaRPr lang="en-GB"/>
          </a:p>
        </p:txBody>
      </p:sp>
    </p:spTree>
    <p:extLst>
      <p:ext uri="{BB962C8B-B14F-4D97-AF65-F5344CB8AC3E}">
        <p14:creationId xmlns:p14="http://schemas.microsoft.com/office/powerpoint/2010/main" val="760956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2285039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a:t>
            </a:fld>
            <a:endParaRPr lang="en-GB"/>
          </a:p>
        </p:txBody>
      </p:sp>
    </p:spTree>
    <p:extLst>
      <p:ext uri="{BB962C8B-B14F-4D97-AF65-F5344CB8AC3E}">
        <p14:creationId xmlns:p14="http://schemas.microsoft.com/office/powerpoint/2010/main" val="4154289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20</a:t>
            </a:fld>
            <a:endParaRPr lang="en-GB"/>
          </a:p>
        </p:txBody>
      </p:sp>
    </p:spTree>
    <p:extLst>
      <p:ext uri="{BB962C8B-B14F-4D97-AF65-F5344CB8AC3E}">
        <p14:creationId xmlns:p14="http://schemas.microsoft.com/office/powerpoint/2010/main" val="161304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21</a:t>
            </a:fld>
            <a:endParaRPr lang="en-GB"/>
          </a:p>
        </p:txBody>
      </p:sp>
    </p:spTree>
    <p:extLst>
      <p:ext uri="{BB962C8B-B14F-4D97-AF65-F5344CB8AC3E}">
        <p14:creationId xmlns:p14="http://schemas.microsoft.com/office/powerpoint/2010/main" val="4165620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10716835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1859449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2485813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800" dirty="0">
                <a:effectLst/>
                <a:latin typeface="Arial" panose="020B0604020202020204" pitchFamily="34" charset="0"/>
                <a:ea typeface="Arial"/>
                <a:cs typeface="Arial" panose="020B0604020202020204" pitchFamily="34" charset="0"/>
              </a:rPr>
              <a:t>Namen predstavljenih načel je pokazati, kako je mogoče odpraviti ovire pri uvajanju pametnih digitalnih orodij in sistemov za spremljanje varnosti in zdravja pri delu ter jih približati potrebam delavcev in delovnih mest ter s tem olajšati njihovo splošno uveljavitev, da bi se ustvarila varnejša delovna okolja.</a:t>
            </a:r>
          </a:p>
          <a:p>
            <a:r>
              <a:rPr lang="sl-SI" sz="1800" dirty="0">
                <a:effectLst/>
                <a:latin typeface="Arial" panose="020B0604020202020204" pitchFamily="34" charset="0"/>
                <a:ea typeface="Arial"/>
                <a:cs typeface="Arial" panose="020B0604020202020204" pitchFamily="34" charset="0"/>
              </a:rPr>
              <a:t> </a:t>
            </a:r>
          </a:p>
          <a:p>
            <a:r>
              <a:rPr lang="sl-SI" sz="1800" b="1" dirty="0">
                <a:effectLst/>
                <a:latin typeface="Arial" panose="020B0604020202020204" pitchFamily="34" charset="0"/>
                <a:ea typeface="Arial"/>
                <a:cs typeface="Arial" panose="020B0604020202020204" pitchFamily="34" charset="0"/>
              </a:rPr>
              <a:t>Varnost in zasebnost podatkov </a:t>
            </a:r>
          </a:p>
          <a:p>
            <a:r>
              <a:rPr lang="sl-SI" sz="1800" dirty="0">
                <a:effectLst/>
                <a:latin typeface="Arial" panose="020B0604020202020204" pitchFamily="34" charset="0"/>
                <a:ea typeface="Arial"/>
                <a:cs typeface="Arial" panose="020B0604020202020204" pitchFamily="34" charset="0"/>
              </a:rPr>
              <a:t>Večina pametnih digitalnih orodij in sistemov za spremljanje varnosti in zdravja pri delu vključuje programski sistem, ki prenaša podatke na platformo v oblaku. To pri delavcih, njihovih predstavnikih in delodajalcih vzbuja pomisleke glede varnosti podatkov. Predstavljajte si na primer, da zunanja oseba med reševalno akcijo, v okviru katere na nevarno območje pošlje reševalne ekipe, pridobi dostop do novega sistema za spremljanje varnosti in zdravja pri delu. Čeprav je navedeni primer skrajen, poudarja pomembnost izvajanja ukrepov za varnost podatkov za zmanjšanje tveganja za morebitne kršitve. </a:t>
            </a:r>
          </a:p>
          <a:p>
            <a:r>
              <a:rPr lang="sl-SI" sz="1800" dirty="0">
                <a:effectLst/>
                <a:latin typeface="Arial" panose="020B0604020202020204" pitchFamily="34" charset="0"/>
                <a:ea typeface="Arial"/>
                <a:cs typeface="Arial" panose="020B0604020202020204" pitchFamily="34" charset="0"/>
              </a:rPr>
              <a:t> </a:t>
            </a:r>
          </a:p>
          <a:p>
            <a:r>
              <a:rPr lang="sl-SI" sz="1800" b="1" dirty="0">
                <a:effectLst/>
                <a:latin typeface="Arial" panose="020B0604020202020204" pitchFamily="34" charset="0"/>
                <a:ea typeface="Arial"/>
                <a:cs typeface="Arial" panose="020B0604020202020204" pitchFamily="34" charset="0"/>
              </a:rPr>
              <a:t>Povezljivost z obstoječo infrastrukturo</a:t>
            </a:r>
          </a:p>
          <a:p>
            <a:r>
              <a:rPr lang="sl-SI" sz="1800" dirty="0">
                <a:effectLst/>
                <a:latin typeface="Arial" panose="020B0604020202020204" pitchFamily="34" charset="0"/>
                <a:ea typeface="Arial"/>
                <a:cs typeface="Arial" panose="020B0604020202020204" pitchFamily="34" charset="0"/>
              </a:rPr>
              <a:t>Nekatera pametna digitalna orodja in sistemi za spremljanje varnosti in zdravja pri delu so zasnovani tako, da se povezujejo z obstoječo infrastrukturo za upravljanje varnosti in zdravja pri delu, vključno s sistemi programske ali strojne opreme, s čimer se lahko zmanjšajo stroški in izkoristijo nove priložnosti za izboljšanje varnosti in zdravja.</a:t>
            </a:r>
          </a:p>
          <a:p>
            <a:r>
              <a:rPr lang="sl-SI" sz="1800" dirty="0">
                <a:effectLst/>
                <a:latin typeface="Arial" panose="020B0604020202020204" pitchFamily="34" charset="0"/>
                <a:ea typeface="Arial"/>
                <a:cs typeface="Arial" panose="020B0604020202020204" pitchFamily="34" charset="0"/>
              </a:rPr>
              <a:t> </a:t>
            </a:r>
          </a:p>
          <a:p>
            <a:r>
              <a:rPr lang="sl-SI" sz="1800" b="1" dirty="0">
                <a:effectLst/>
                <a:latin typeface="Arial" panose="020B0604020202020204" pitchFamily="34" charset="0"/>
                <a:ea typeface="Arial"/>
                <a:cs typeface="Arial" panose="020B0604020202020204" pitchFamily="34" charset="0"/>
              </a:rPr>
              <a:t>Povezljivost z obstoječimi okviri za varnost in zdravje pri delu</a:t>
            </a:r>
          </a:p>
          <a:p>
            <a:r>
              <a:rPr lang="sl-SI" sz="1800" dirty="0">
                <a:effectLst/>
                <a:latin typeface="Arial" panose="020B0604020202020204" pitchFamily="34" charset="0"/>
                <a:ea typeface="Arial"/>
                <a:cs typeface="Arial" panose="020B0604020202020204" pitchFamily="34" charset="0"/>
              </a:rPr>
              <a:t>Pri varnosti in zdravju pri delu gre za proces oziroma cikel, ne pa razdrobljeno ukrepanje, in čeprav lahko sistemi, opredeljeni v raziskavi, opravljajo številne funkcije, ne morejo (niti ni njihov namen) zagotoviti rešitev „vse na enem mestu“. Na okvir varnosti in zdravja pri delu je treba gledati kot na sredstvo nenehnega učenja, ki vključuje številne odvisnosti, procese in prakse. Gre torej za okvir, ki obsega širši nabor elementov kot posamezen pametni sistem za spremljanje.</a:t>
            </a:r>
          </a:p>
          <a:p>
            <a:r>
              <a:rPr lang="sl-SI" sz="1800" dirty="0">
                <a:effectLst/>
                <a:latin typeface="Arial" panose="020B0604020202020204" pitchFamily="34" charset="0"/>
                <a:ea typeface="Arial"/>
                <a:cs typeface="Arial" panose="020B0604020202020204" pitchFamily="34" charset="0"/>
              </a:rPr>
              <a:t> </a:t>
            </a:r>
          </a:p>
          <a:p>
            <a:r>
              <a:rPr lang="sl-SI" sz="1800" b="1" dirty="0">
                <a:effectLst/>
                <a:latin typeface="Arial" panose="020B0604020202020204" pitchFamily="34" charset="0"/>
                <a:ea typeface="Arial"/>
                <a:cs typeface="Arial" panose="020B0604020202020204" pitchFamily="34" charset="0"/>
              </a:rPr>
              <a:t>Uvajanje kot proces sodelovanja z vključevanjem delavcev</a:t>
            </a:r>
          </a:p>
          <a:p>
            <a:r>
              <a:rPr lang="sl-SI" sz="1800" dirty="0">
                <a:effectLst/>
                <a:latin typeface="Arial" panose="020B0604020202020204" pitchFamily="34" charset="0"/>
                <a:ea typeface="Arial"/>
                <a:cs typeface="Arial" panose="020B0604020202020204" pitchFamily="34" charset="0"/>
              </a:rPr>
              <a:t>Ugotovljeno je bilo, da je stalno sodelovanje </a:t>
            </a:r>
            <a:r>
              <a:rPr lang="sl-SI" sz="1800" dirty="0" err="1">
                <a:effectLst/>
                <a:latin typeface="Arial" panose="020B0604020202020204" pitchFamily="34" charset="0"/>
                <a:ea typeface="Arial"/>
                <a:cs typeface="Arial" panose="020B0604020202020204" pitchFamily="34" charset="0"/>
              </a:rPr>
              <a:t>uvajalskega</a:t>
            </a:r>
            <a:r>
              <a:rPr lang="sl-SI" sz="1800" dirty="0">
                <a:effectLst/>
                <a:latin typeface="Arial" panose="020B0604020202020204" pitchFamily="34" charset="0"/>
                <a:ea typeface="Arial"/>
                <a:cs typeface="Arial" panose="020B0604020202020204" pitchFamily="34" charset="0"/>
              </a:rPr>
              <a:t> podjetja z izdelovalcem produkta med uvajanjem in uporabo novega sistema za spremljanje varnosti in zdravja pri delu običajna praksa pri prilagajanju sistema posebnim potrebam delovnega mesta in delavcev, obravnavi morebitnih izzivov in določanju izboljšav. </a:t>
            </a:r>
          </a:p>
          <a:p>
            <a:r>
              <a:rPr lang="sl-SI" sz="1800" dirty="0">
                <a:effectLst/>
                <a:latin typeface="Arial" panose="020B0604020202020204" pitchFamily="34" charset="0"/>
                <a:ea typeface="Arial"/>
                <a:cs typeface="Arial" panose="020B0604020202020204" pitchFamily="34" charset="0"/>
              </a:rPr>
              <a:t> </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2182070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Pametni digitalni sistemi izboljšujejo varnost na delovnem mestu, saj zagotavljajo proaktiven vpogled v delovne razmere</a:t>
            </a:r>
            <a:r>
              <a:rPr lang="sl-SI" sz="1200" dirty="0">
                <a:solidFill>
                  <a:srgbClr val="000000"/>
                </a:solidFill>
                <a:effectLst/>
                <a:latin typeface="Arial" panose="020B0604020202020204" pitchFamily="34" charset="0"/>
                <a:ea typeface="Arial"/>
                <a:cs typeface="Arial" panose="020B0604020202020204" pitchFamily="34" charset="0"/>
              </a:rPr>
              <a:t>, kar do nedavnega še ni bilo mogoče. Pošljejo lahko</a:t>
            </a:r>
            <a:r>
              <a:rPr lang="sl-SI" sz="1200" dirty="0">
                <a:solidFill>
                  <a:srgbClr val="000000"/>
                </a:solidFill>
                <a:effectLst/>
                <a:latin typeface="Arial" panose="020B0604020202020204" pitchFamily="34" charset="0"/>
                <a:ea typeface="Arial"/>
                <a:cs typeface="ArialMT"/>
              </a:rPr>
              <a:t> opozorila, ki skrajšajo čas reševanja problemov in hitrejše poročanje, poleg tega pa z večjim ozaveščanjem opolnomočijo delavce, kar spodbuja občutek varnosti.     </a:t>
            </a:r>
          </a:p>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Pregledna uporaba tehnologije je bistvenega pomena za odpravo pomislekov glede varovanja osebnih podatkov, ravnanja s podatki in pretiranega zanašanja na tehnologijo. </a:t>
            </a:r>
          </a:p>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Razlikovanje med merjenjem uspešnosti ter spremljanjem varnosti in zdravja pri delu je nujno za ohranjanje in krepitev zaupanja delavcev.</a:t>
            </a:r>
          </a:p>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Vključevanje delavcev in njihovih predstavnikov v zasnovo, uporabo in informacijsko ekologijo pametnih digitalnih sistemov krepi zdravje in dobro počutje delavcev, saj jim daje večji nadzor nad odločitvami in jim omogoča, da te sisteme lažje sprejmejo. S prilagajanjem sistemov posebnim potrebam delovnega mesta se povečajo uspešnost in pozitivni učinki. Vključevanje delavcev v preizkušanje, izbiro in optimizacijo novih sistemov za spremljanje varnosti in zdravja pri delu zagotavlja njihovo uspešnost. </a:t>
            </a:r>
          </a:p>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Na pametne digitalne sisteme se ne bi smeli zanašati kot na edino rešitev. Ti sistemi ne bi smeli nadomeščati drugih ukrepov na področju varnosti in zdravja pri delu, kot so prilagoditve delovnega mesta, korektivni ukrepi, usposabljanje delavcev in krepitev zaupanja, temveč bi jih morali dopolnjevati.</a:t>
            </a:r>
          </a:p>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Zakonodaja in inšpekcije dela se morajo razvijati skladno z razvojem pametnih digitalnih sistemov ter spodbujati njihovo vključevanje v učinkovit sistem upravljanja varnosti in zdravja pri delu, ki temelji na odgovornosti delodajalca v okviru hierarhije nadzora. </a:t>
            </a:r>
          </a:p>
          <a:p>
            <a:pPr marL="342900" lvl="0" indent="-342900">
              <a:lnSpc>
                <a:spcPts val="1400"/>
              </a:lnSpc>
              <a:buFont typeface="+mj-lt"/>
              <a:buAutoNum type="arabicPeriod"/>
              <a:tabLst>
                <a:tab pos="408305" algn="l"/>
              </a:tabLst>
            </a:pPr>
            <a:r>
              <a:rPr lang="sl-SI" sz="1200" dirty="0">
                <a:solidFill>
                  <a:srgbClr val="000000"/>
                </a:solidFill>
                <a:effectLst/>
                <a:latin typeface="Arial" panose="020B0604020202020204" pitchFamily="34" charset="0"/>
                <a:ea typeface="Arial"/>
                <a:cs typeface="ArialMT"/>
              </a:rPr>
              <a:t>Tehnologije, kot so nosljive naprave, lahko z upoštevanjem potreb posebnih skupin delavcev spodbujajo vključevanje in raznolikost.</a:t>
            </a:r>
          </a:p>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2824007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833C4CB-BE14-4280-AD17-7132132A2C34}" type="slidenum">
              <a:rPr lang="en-GB" smtClean="0"/>
              <a:t>27</a:t>
            </a:fld>
            <a:endParaRPr lang="en-GB"/>
          </a:p>
        </p:txBody>
      </p:sp>
    </p:spTree>
    <p:extLst>
      <p:ext uri="{BB962C8B-B14F-4D97-AF65-F5344CB8AC3E}">
        <p14:creationId xmlns:p14="http://schemas.microsoft.com/office/powerpoint/2010/main" val="284413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28</a:t>
            </a:fld>
            <a:endParaRPr lang="en-GB"/>
          </a:p>
        </p:txBody>
      </p:sp>
    </p:spTree>
    <p:extLst>
      <p:ext uri="{BB962C8B-B14F-4D97-AF65-F5344CB8AC3E}">
        <p14:creationId xmlns:p14="http://schemas.microsoft.com/office/powerpoint/2010/main" val="130629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dirty="0">
                <a:effectLst/>
                <a:latin typeface="Arial" panose="020B0604020202020204" pitchFamily="34" charset="0"/>
                <a:ea typeface="Arial"/>
                <a:cs typeface="Arial" panose="020B0604020202020204" pitchFamily="34" charset="0"/>
              </a:rPr>
              <a:t>Podatki iz raziskave ESENER za leto 2019 kažejo, da je 4,8 % anketiranih podjetij uporabljalo nosljive naprave, 3,7 % pa sodelovalne robote (</a:t>
            </a:r>
            <a:r>
              <a:rPr lang="sl-SI" sz="1200" dirty="0" err="1">
                <a:effectLst/>
                <a:latin typeface="Arial" panose="020B0604020202020204" pitchFamily="34" charset="0"/>
                <a:ea typeface="Arial"/>
                <a:cs typeface="Arial" panose="020B0604020202020204" pitchFamily="34" charset="0"/>
              </a:rPr>
              <a:t>kobote</a:t>
            </a:r>
            <a:r>
              <a:rPr lang="sl-SI" sz="1200" dirty="0">
                <a:effectLst/>
                <a:latin typeface="Arial" panose="020B0604020202020204" pitchFamily="34" charset="0"/>
                <a:ea typeface="Arial"/>
                <a:cs typeface="Arial" panose="020B0604020202020204" pitchFamily="34" charset="0"/>
              </a:rPr>
              <a:t>). Ti podatki kažejo tudi močno povezavo med velikostjo podjetja in uvajanjem digitalnih tehnologij. Večja podjetja imajo običajno več finančnih virov za dolgoročne raziskave in razvoj ter digitalizacijo, pa tudi tehnične zmogljivosti za vključevanje tehnologij spremljanja v svoje dejavnosti. Imajo tudi človeške vire za ocenjevanje potreb, namestitev in uvedbo tehnologije, zagotavljanje potrebnega usposabljanja zaposlenih ter pripravo ustreznih navodil.</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3</a:t>
            </a:fld>
            <a:endParaRPr lang="en-GB"/>
          </a:p>
        </p:txBody>
      </p:sp>
    </p:spTree>
    <p:extLst>
      <p:ext uri="{BB962C8B-B14F-4D97-AF65-F5344CB8AC3E}">
        <p14:creationId xmlns:p14="http://schemas.microsoft.com/office/powerpoint/2010/main" val="2952819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Vse je mogoče izmeriti, vendar to še ne pomeni, da je vse tudi treba meriti.</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4</a:t>
            </a:fld>
            <a:endParaRPr lang="en-GB"/>
          </a:p>
        </p:txBody>
      </p:sp>
    </p:spTree>
    <p:extLst>
      <p:ext uri="{BB962C8B-B14F-4D97-AF65-F5344CB8AC3E}">
        <p14:creationId xmlns:p14="http://schemas.microsoft.com/office/powerpoint/2010/main" val="4273314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735015A-530C-451B-A9BD-7A8FE50581D2}" type="slidenum">
              <a:rPr lang="en-GB" smtClean="0"/>
              <a:t>5</a:t>
            </a:fld>
            <a:endParaRPr lang="en-GB"/>
          </a:p>
        </p:txBody>
      </p:sp>
    </p:spTree>
    <p:extLst>
      <p:ext uri="{BB962C8B-B14F-4D97-AF65-F5344CB8AC3E}">
        <p14:creationId xmlns:p14="http://schemas.microsoft.com/office/powerpoint/2010/main" val="331084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sl-SI" sz="1200" b="1" dirty="0">
                <a:solidFill>
                  <a:srgbClr val="7030A0"/>
                </a:solidFill>
                <a:latin typeface="Arial" panose="020B0604020202020204" pitchFamily="34" charset="0"/>
                <a:cs typeface="Arial" panose="020B0604020202020204" pitchFamily="34" charset="0"/>
              </a:rPr>
              <a:t>Aplikacije za pametne telefone </a:t>
            </a:r>
            <a:r>
              <a:rPr lang="sl-SI" sz="1200" dirty="0">
                <a:solidFill>
                  <a:srgbClr val="003399"/>
                </a:solidFill>
                <a:latin typeface="Arial" panose="020B0604020202020204" pitchFamily="34" charset="0"/>
                <a:cs typeface="Arial" panose="020B0604020202020204" pitchFamily="34" charset="0"/>
              </a:rPr>
              <a:t>lahko delavce spodbudijo k bolj zdravemu ravnanju, saj omogočajo enostavno poročanje in/ali pomoč pri opravilih v primeru nezgod pri delu</a:t>
            </a:r>
            <a:r>
              <a:rPr lang="sl-SI" sz="1400" dirty="0">
                <a:solidFill>
                  <a:srgbClr val="003399"/>
                </a:solidFill>
                <a:latin typeface="Arial" panose="020B0604020202020204" pitchFamily="34" charset="0"/>
                <a:cs typeface="Arial" panose="020B0604020202020204" pitchFamily="34" charset="0"/>
              </a:rPr>
              <a:t>.</a:t>
            </a:r>
          </a:p>
          <a:p>
            <a:pPr lvl="1"/>
            <a:endParaRPr lang="en-GB" sz="1200" b="1" dirty="0">
              <a:latin typeface="Arial" panose="020B0604020202020204" pitchFamily="34" charset="0"/>
              <a:cs typeface="Arial" panose="020B0604020202020204" pitchFamily="34" charset="0"/>
            </a:endParaRPr>
          </a:p>
          <a:p>
            <a:pPr lvl="1"/>
            <a:r>
              <a:rPr lang="sl-SI" sz="1200" b="1" dirty="0">
                <a:solidFill>
                  <a:srgbClr val="C00000"/>
                </a:solidFill>
                <a:latin typeface="Arial" panose="020B0604020202020204" pitchFamily="34" charset="0"/>
                <a:cs typeface="Arial" panose="020B0604020202020204" pitchFamily="34" charset="0"/>
              </a:rPr>
              <a:t>Pametna očala </a:t>
            </a:r>
            <a:r>
              <a:rPr lang="sl-SI" sz="1200" dirty="0">
                <a:solidFill>
                  <a:srgbClr val="003399"/>
                </a:solidFill>
                <a:latin typeface="Arial" panose="020B0604020202020204" pitchFamily="34" charset="0"/>
                <a:cs typeface="Arial" panose="020B0604020202020204" pitchFamily="34" charset="0"/>
              </a:rPr>
              <a:t>ali </a:t>
            </a:r>
            <a:r>
              <a:rPr lang="sl-SI" sz="1200" b="1" dirty="0">
                <a:solidFill>
                  <a:srgbClr val="C00000"/>
                </a:solidFill>
                <a:latin typeface="Arial" panose="020B0604020202020204" pitchFamily="34" charset="0"/>
                <a:cs typeface="Arial" panose="020B0604020202020204" pitchFamily="34" charset="0"/>
              </a:rPr>
              <a:t>droni</a:t>
            </a:r>
            <a:r>
              <a:rPr lang="sl-SI" sz="1200" dirty="0">
                <a:solidFill>
                  <a:srgbClr val="003399"/>
                </a:solidFill>
                <a:latin typeface="Arial" panose="020B0604020202020204" pitchFamily="34" charset="0"/>
                <a:cs typeface="Arial" panose="020B0604020202020204" pitchFamily="34" charset="0"/>
              </a:rPr>
              <a:t> v gradbeništvu in rudarstvu lahko dosežejo in spremljajo nevarna območja, s čimer varujejo ljudi pred morebitno nevarnostjo.</a:t>
            </a:r>
            <a:br>
              <a:rPr lang="sl-SI" sz="1200" dirty="0">
                <a:solidFill>
                  <a:srgbClr val="003399"/>
                </a:solidFill>
                <a:latin typeface="Arial" panose="020B0604020202020204" pitchFamily="34" charset="0"/>
                <a:cs typeface="Arial" panose="020B0604020202020204" pitchFamily="34" charset="0"/>
              </a:rPr>
            </a:br>
            <a:endParaRPr lang="sl-SI" sz="1200" dirty="0">
              <a:solidFill>
                <a:srgbClr val="003399"/>
              </a:solidFill>
              <a:latin typeface="Arial" panose="020B0604020202020204" pitchFamily="34" charset="0"/>
              <a:cs typeface="Arial" panose="020B0604020202020204" pitchFamily="34" charset="0"/>
            </a:endParaRPr>
          </a:p>
          <a:p>
            <a:pPr lvl="1"/>
            <a:r>
              <a:rPr lang="sl-SI" sz="1200" b="1" dirty="0">
                <a:solidFill>
                  <a:schemeClr val="accent1">
                    <a:lumMod val="60000"/>
                    <a:lumOff val="40000"/>
                  </a:schemeClr>
                </a:solidFill>
                <a:latin typeface="Arial" panose="020B0604020202020204" pitchFamily="34" charset="0"/>
                <a:cs typeface="Arial" panose="020B0604020202020204" pitchFamily="34" charset="0"/>
              </a:rPr>
              <a:t>E-tekstilne tehnologije </a:t>
            </a:r>
            <a:r>
              <a:rPr lang="sl-SI" sz="1200" b="0" dirty="0">
                <a:solidFill>
                  <a:schemeClr val="accent1">
                    <a:lumMod val="60000"/>
                    <a:lumOff val="40000"/>
                  </a:schemeClr>
                </a:solidFill>
                <a:latin typeface="Arial" panose="020B0604020202020204" pitchFamily="34" charset="0"/>
                <a:cs typeface="Arial" panose="020B0604020202020204" pitchFamily="34" charset="0"/>
              </a:rPr>
              <a:t>lahko</a:t>
            </a:r>
            <a:r>
              <a:rPr lang="sl-SI" sz="1200" b="1" dirty="0">
                <a:solidFill>
                  <a:schemeClr val="accent1">
                    <a:lumMod val="60000"/>
                    <a:lumOff val="40000"/>
                  </a:schemeClr>
                </a:solidFill>
                <a:latin typeface="Arial" panose="020B0604020202020204" pitchFamily="34" charset="0"/>
                <a:cs typeface="Arial" panose="020B0604020202020204" pitchFamily="34" charset="0"/>
              </a:rPr>
              <a:t> </a:t>
            </a:r>
            <a:r>
              <a:rPr lang="sl-SI" sz="1200" dirty="0">
                <a:solidFill>
                  <a:srgbClr val="003399"/>
                </a:solidFill>
                <a:latin typeface="Arial" panose="020B0604020202020204" pitchFamily="34" charset="0"/>
                <a:cs typeface="Arial" panose="020B0604020202020204" pitchFamily="34" charset="0"/>
              </a:rPr>
              <a:t>komunicirajo z delavci prek senzorjev, ki so lahko vgrajeni v </a:t>
            </a:r>
            <a:r>
              <a:rPr lang="sl-SI" sz="1200" b="1" dirty="0">
                <a:solidFill>
                  <a:srgbClr val="00B050"/>
                </a:solidFill>
                <a:latin typeface="Arial" panose="020B0604020202020204" pitchFamily="34" charset="0"/>
                <a:cs typeface="Arial" panose="020B0604020202020204" pitchFamily="34" charset="0"/>
              </a:rPr>
              <a:t>varovalne čelade ali varovalna očala</a:t>
            </a:r>
            <a:r>
              <a:rPr lang="sl-SI" sz="1200" b="0" dirty="0">
                <a:solidFill>
                  <a:srgbClr val="00B050"/>
                </a:solidFill>
                <a:latin typeface="Arial" panose="020B0604020202020204" pitchFamily="34" charset="0"/>
                <a:cs typeface="Arial" panose="020B0604020202020204" pitchFamily="34" charset="0"/>
              </a:rPr>
              <a:t>.</a:t>
            </a:r>
          </a:p>
          <a:p>
            <a:pPr lvl="1"/>
            <a:endParaRPr lang="en-US" sz="1200" b="1" dirty="0">
              <a:solidFill>
                <a:srgbClr val="00B050"/>
              </a:solidFill>
              <a:latin typeface="Arial" panose="020B0604020202020204" pitchFamily="34" charset="0"/>
              <a:cs typeface="Arial" panose="020B0604020202020204" pitchFamily="34" charset="0"/>
            </a:endParaRPr>
          </a:p>
          <a:p>
            <a:pPr lvl="1"/>
            <a:r>
              <a:rPr lang="sl-SI" sz="1200" b="1" dirty="0">
                <a:solidFill>
                  <a:schemeClr val="accent1">
                    <a:lumMod val="75000"/>
                  </a:schemeClr>
                </a:solidFill>
                <a:latin typeface="Arial" panose="020B0604020202020204" pitchFamily="34" charset="0"/>
                <a:cs typeface="Arial" panose="020B0604020202020204" pitchFamily="34" charset="0"/>
              </a:rPr>
              <a:t>Pametne ure </a:t>
            </a:r>
            <a:r>
              <a:rPr lang="sl-SI" sz="1200" dirty="0">
                <a:solidFill>
                  <a:srgbClr val="003399"/>
                </a:solidFill>
                <a:latin typeface="Arial" panose="020B0604020202020204" pitchFamily="34" charset="0"/>
                <a:cs typeface="Arial" panose="020B0604020202020204" pitchFamily="34" charset="0"/>
              </a:rPr>
              <a:t>omogočajo zbiranje podatkov o fizioloških in čustvenih odzivih posameznika prek interneta stvari.</a:t>
            </a:r>
          </a:p>
          <a:p>
            <a:pPr lvl="1"/>
            <a:endParaRPr lang="en-US" sz="1200" b="1" dirty="0">
              <a:latin typeface="Arial" panose="020B0604020202020204" pitchFamily="34" charset="0"/>
              <a:cs typeface="Arial" panose="020B0604020202020204" pitchFamily="34" charset="0"/>
            </a:endParaRPr>
          </a:p>
          <a:p>
            <a:pPr lvl="1"/>
            <a:r>
              <a:rPr lang="sl-SI" sz="1200" b="1" dirty="0">
                <a:solidFill>
                  <a:schemeClr val="bg2">
                    <a:lumMod val="50000"/>
                  </a:schemeClr>
                </a:solidFill>
                <a:latin typeface="Arial" panose="020B0604020202020204" pitchFamily="34" charset="0"/>
                <a:cs typeface="Arial" panose="020B0604020202020204" pitchFamily="34" charset="0"/>
              </a:rPr>
              <a:t>Orodja z navidezno/obogateno (VR/AR) resničnostjo </a:t>
            </a:r>
            <a:r>
              <a:rPr lang="sl-SI" sz="1200" b="0" dirty="0">
                <a:solidFill>
                  <a:schemeClr val="bg2">
                    <a:lumMod val="50000"/>
                  </a:schemeClr>
                </a:solidFill>
                <a:latin typeface="Arial" panose="020B0604020202020204" pitchFamily="34" charset="0"/>
                <a:cs typeface="Arial" panose="020B0604020202020204" pitchFamily="34" charset="0"/>
              </a:rPr>
              <a:t>se lahko </a:t>
            </a:r>
            <a:r>
              <a:rPr lang="sl-SI" sz="1200" dirty="0">
                <a:solidFill>
                  <a:srgbClr val="003399"/>
                </a:solidFill>
                <a:latin typeface="Arial" panose="020B0604020202020204" pitchFamily="34" charset="0"/>
                <a:cs typeface="Arial" panose="020B0604020202020204" pitchFamily="34" charset="0"/>
              </a:rPr>
              <a:t>uporabljajo za usposabljanje kot vmesnik, ki zagotavlja podatke o spremljanju.</a:t>
            </a:r>
          </a:p>
          <a:p>
            <a:pPr lvl="1"/>
            <a:endParaRPr lang="en-GB" sz="1200" dirty="0">
              <a:solidFill>
                <a:srgbClr val="003399"/>
              </a:solidFill>
              <a:latin typeface="Arial" panose="020B0604020202020204" pitchFamily="34" charset="0"/>
              <a:cs typeface="Arial" panose="020B0604020202020204" pitchFamily="34" charset="0"/>
            </a:endParaRPr>
          </a:p>
          <a:p>
            <a:pPr lvl="1"/>
            <a:r>
              <a:rPr lang="sl-SI" sz="1200" b="1" dirty="0">
                <a:solidFill>
                  <a:srgbClr val="FFC000"/>
                </a:solidFill>
                <a:latin typeface="Arial" panose="020B0604020202020204" pitchFamily="34" charset="0"/>
                <a:cs typeface="Arial" panose="020B0604020202020204" pitchFamily="34" charset="0"/>
              </a:rPr>
              <a:t>Nosljive naprave </a:t>
            </a:r>
            <a:r>
              <a:rPr lang="sl-SI" sz="1200" dirty="0">
                <a:solidFill>
                  <a:srgbClr val="003399"/>
                </a:solidFill>
                <a:latin typeface="Arial" panose="020B0604020202020204" pitchFamily="34" charset="0"/>
                <a:cs typeface="Arial" panose="020B0604020202020204" pitchFamily="34" charset="0"/>
              </a:rPr>
              <a:t>lahko v delovnem okolju prepoznajo ravni plinov, toksinov in hrupa ter temperature, ki predstavljajo visoko tveganje. </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6</a:t>
            </a:fld>
            <a:endParaRPr lang="en-GB"/>
          </a:p>
        </p:txBody>
      </p:sp>
    </p:spTree>
    <p:extLst>
      <p:ext uri="{BB962C8B-B14F-4D97-AF65-F5344CB8AC3E}">
        <p14:creationId xmlns:p14="http://schemas.microsoft.com/office/powerpoint/2010/main" val="1390405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914400" rtl="0" eaLnBrk="1" fontAlgn="auto" latinLnBrk="0" hangingPunct="1">
              <a:spcBef>
                <a:spcPts val="200"/>
              </a:spcBef>
              <a:spcAft>
                <a:spcPts val="200"/>
              </a:spcAft>
              <a:buClrTx/>
              <a:buSzTx/>
              <a:tabLst/>
              <a:defRPr/>
            </a:pPr>
            <a:r>
              <a:rPr lang="sl-SI" sz="1400" b="1" dirty="0">
                <a:solidFill>
                  <a:schemeClr val="tx2"/>
                </a:solidFill>
                <a:latin typeface="Arial" panose="020B0604020202020204" pitchFamily="34" charset="0"/>
                <a:cs typeface="Arial" panose="020B0604020202020204" pitchFamily="34" charset="0"/>
              </a:rPr>
              <a:t>Prepoznavanje in preprečevanje tveganj na področju varnosti in zdravja pri delu</a:t>
            </a:r>
          </a:p>
          <a:p>
            <a:pPr marL="285750" indent="-285750">
              <a:spcBef>
                <a:spcPts val="200"/>
              </a:spcBef>
              <a:spcAft>
                <a:spcPts val="200"/>
              </a:spcAft>
              <a:buFont typeface="Arial" panose="020B0604020202020204" pitchFamily="34" charset="0"/>
              <a:buChar char="•"/>
              <a:defRPr/>
            </a:pPr>
            <a:r>
              <a:rPr lang="sl-SI" sz="1200" dirty="0">
                <a:solidFill>
                  <a:schemeClr val="tx2"/>
                </a:solidFill>
                <a:latin typeface="Arial" panose="020B0604020202020204" pitchFamily="34" charset="0"/>
                <a:cs typeface="Arial" panose="020B0604020202020204" pitchFamily="34" charset="0"/>
              </a:rPr>
              <a:t>Spremljanje posameznih tveganj ali tveganj v poslovnem obratu preko spremljanja srčnega utripa, drže, utrujenosti in čustev zaposlenih</a:t>
            </a:r>
          </a:p>
          <a:p>
            <a:pPr marL="285750" indent="-285750">
              <a:spcBef>
                <a:spcPts val="200"/>
              </a:spcBef>
              <a:spcAft>
                <a:spcPts val="200"/>
              </a:spcAft>
              <a:buFont typeface="Arial" panose="020B0604020202020204" pitchFamily="34" charset="0"/>
              <a:buChar char="•"/>
              <a:defRPr/>
            </a:pPr>
            <a:r>
              <a:rPr lang="sl-SI" sz="1200" dirty="0">
                <a:solidFill>
                  <a:schemeClr val="tx2"/>
                </a:solidFill>
                <a:latin typeface="Arial" panose="020B0604020202020204" pitchFamily="34" charset="0"/>
                <a:cs typeface="Arial" panose="020B0604020202020204" pitchFamily="34" charset="0"/>
              </a:rPr>
              <a:t>Opozarjanje delavcev in izvajanje usposabljanja na delovnem mestu</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sl-SI" sz="1200" dirty="0">
                <a:solidFill>
                  <a:schemeClr val="tx2"/>
                </a:solidFill>
                <a:latin typeface="Arial" panose="020B0604020202020204" pitchFamily="34" charset="0"/>
                <a:cs typeface="Arial" panose="020B0604020202020204" pitchFamily="34" charset="0"/>
              </a:rPr>
              <a:t>Ocenjevanje tveganja na daljavo</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sl-SI" sz="1200" dirty="0">
                <a:solidFill>
                  <a:schemeClr val="tx2"/>
                </a:solidFill>
                <a:latin typeface="Arial" panose="020B0604020202020204" pitchFamily="34" charset="0"/>
                <a:cs typeface="Arial" panose="020B0604020202020204" pitchFamily="34" charset="0"/>
              </a:rPr>
              <a:t>Zagotavljanje spoznanj na podlagi podatkov, ki lahko na delovnih mestih pomagajo izboljšati varnost in zdravje pri delu</a:t>
            </a:r>
          </a:p>
          <a:p>
            <a:pPr marR="0" lvl="0" algn="l" defTabSz="914400" rtl="0" eaLnBrk="1" fontAlgn="auto" latinLnBrk="0" hangingPunct="1">
              <a:spcBef>
                <a:spcPts val="200"/>
              </a:spcBef>
              <a:spcAft>
                <a:spcPts val="200"/>
              </a:spcAft>
              <a:buClrTx/>
              <a:buSzTx/>
              <a:tabLst/>
              <a:defRPr/>
            </a:pPr>
            <a:r>
              <a:rPr lang="sl-SI" sz="1400" b="1" dirty="0">
                <a:solidFill>
                  <a:schemeClr val="tx2"/>
                </a:solidFill>
                <a:latin typeface="Arial" panose="020B0604020202020204" pitchFamily="34" charset="0"/>
                <a:cs typeface="Arial" panose="020B0604020202020204" pitchFamily="34" charset="0"/>
              </a:rPr>
              <a:t>Odzivanje na tveganja za varnost in zdravje pri delu</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sl-SI" sz="1200" dirty="0">
                <a:solidFill>
                  <a:schemeClr val="tx2"/>
                </a:solidFill>
                <a:latin typeface="Arial" panose="020B0604020202020204" pitchFamily="34" charset="0"/>
                <a:cs typeface="Arial" panose="020B0604020202020204" pitchFamily="34" charset="0"/>
              </a:rPr>
              <a:t>Lociranje delavcev in odzivanje na izredne dogodke</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sl-SI" sz="1200" dirty="0">
                <a:solidFill>
                  <a:schemeClr val="tx2"/>
                </a:solidFill>
                <a:latin typeface="Arial" panose="020B0604020202020204" pitchFamily="34" charset="0"/>
                <a:cs typeface="Arial" panose="020B0604020202020204" pitchFamily="34" charset="0"/>
              </a:rPr>
              <a:t>Preiskovanje nezgod pri delu in poročanje o njih</a:t>
            </a:r>
          </a:p>
          <a:p>
            <a:pPr marL="285750" marR="0" lvl="0" indent="-285750" algn="l" defTabSz="914400" rtl="0" eaLnBrk="1" fontAlgn="auto" latinLnBrk="0" hangingPunct="1">
              <a:spcBef>
                <a:spcPts val="200"/>
              </a:spcBef>
              <a:spcAft>
                <a:spcPts val="200"/>
              </a:spcAft>
              <a:buClrTx/>
              <a:buSzTx/>
              <a:buFont typeface="Arial" panose="020B0604020202020204" pitchFamily="34" charset="0"/>
              <a:buChar char="•"/>
              <a:tabLst/>
              <a:defRPr/>
            </a:pPr>
            <a:r>
              <a:rPr lang="sl-SI" sz="1200" dirty="0">
                <a:solidFill>
                  <a:schemeClr val="tx2"/>
                </a:solidFill>
                <a:latin typeface="Arial" panose="020B0604020202020204" pitchFamily="34" charset="0"/>
                <a:cs typeface="Arial" panose="020B0604020202020204" pitchFamily="34" charset="0"/>
              </a:rPr>
              <a:t>Zagotavljanje spoznanj na podlagi podatkov, ki lahko privedejo do korektivnih ukrepov za varnost in zdravje pri delu</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7</a:t>
            </a:fld>
            <a:endParaRPr lang="en-GB"/>
          </a:p>
        </p:txBody>
      </p:sp>
    </p:spTree>
    <p:extLst>
      <p:ext uri="{BB962C8B-B14F-4D97-AF65-F5344CB8AC3E}">
        <p14:creationId xmlns:p14="http://schemas.microsoft.com/office/powerpoint/2010/main" val="3942237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l-SI" sz="1200" dirty="0">
                <a:effectLst/>
                <a:latin typeface="Arial" panose="020B0604020202020204" pitchFamily="34" charset="0"/>
                <a:ea typeface="Arial"/>
                <a:cs typeface="Times New Roman" panose="02020603050405020304" pitchFamily="18" charset="0"/>
              </a:rPr>
              <a:t>Pametni digitalni sistemi lahko z zagotavljanjem </a:t>
            </a:r>
            <a:r>
              <a:rPr lang="sl-SI" sz="1200" b="1" dirty="0">
                <a:effectLst/>
                <a:latin typeface="Arial" panose="020B0604020202020204" pitchFamily="34" charset="0"/>
                <a:ea typeface="Arial"/>
                <a:cs typeface="Times New Roman" panose="02020603050405020304" pitchFamily="18" charset="0"/>
              </a:rPr>
              <a:t>podatkov v realnem času</a:t>
            </a:r>
            <a:r>
              <a:rPr lang="sl-SI" sz="1200" dirty="0">
                <a:effectLst/>
                <a:latin typeface="Arial" panose="020B0604020202020204" pitchFamily="34" charset="0"/>
                <a:ea typeface="Arial"/>
                <a:cs typeface="Times New Roman" panose="02020603050405020304" pitchFamily="18" charset="0"/>
              </a:rPr>
              <a:t>, </a:t>
            </a:r>
            <a:r>
              <a:rPr lang="sl-SI" sz="1200" b="1" dirty="0">
                <a:effectLst/>
                <a:latin typeface="Arial" panose="020B0604020202020204" pitchFamily="34" charset="0"/>
                <a:ea typeface="Arial"/>
                <a:cs typeface="Times New Roman" panose="02020603050405020304" pitchFamily="18" charset="0"/>
              </a:rPr>
              <a:t>predvidevanji </a:t>
            </a:r>
            <a:r>
              <a:rPr lang="sl-SI" sz="1200" dirty="0">
                <a:effectLst/>
                <a:latin typeface="Arial" panose="020B0604020202020204" pitchFamily="34" charset="0"/>
                <a:ea typeface="Arial"/>
                <a:cs typeface="Times New Roman" panose="02020603050405020304" pitchFamily="18" charset="0"/>
              </a:rPr>
              <a:t>in celo </a:t>
            </a:r>
            <a:r>
              <a:rPr lang="sl-SI" sz="1200" b="1" dirty="0">
                <a:effectLst/>
                <a:latin typeface="Arial" panose="020B0604020202020204" pitchFamily="34" charset="0"/>
                <a:ea typeface="Arial"/>
                <a:cs typeface="Times New Roman" panose="02020603050405020304" pitchFamily="18" charset="0"/>
              </a:rPr>
              <a:t>uporabnih priporočil</a:t>
            </a:r>
            <a:r>
              <a:rPr lang="sl-SI" sz="1200" dirty="0">
                <a:effectLst/>
                <a:latin typeface="Arial" panose="020B0604020202020204" pitchFamily="34" charset="0"/>
                <a:ea typeface="Arial"/>
                <a:cs typeface="Times New Roman" panose="02020603050405020304" pitchFamily="18" charset="0"/>
              </a:rPr>
              <a:t> podjetjem pomagajo </a:t>
            </a:r>
            <a:r>
              <a:rPr lang="sl-SI" sz="1200" b="1" dirty="0">
                <a:latin typeface="Arial" panose="020B0604020202020204" pitchFamily="34" charset="0"/>
                <a:ea typeface="Arial"/>
                <a:cs typeface="Times New Roman" panose="02020603050405020304" pitchFamily="18" charset="0"/>
              </a:rPr>
              <a:t>vzpostaviti proaktiven</a:t>
            </a:r>
            <a:r>
              <a:rPr lang="sl-SI" sz="1200" dirty="0">
                <a:effectLst/>
                <a:latin typeface="Arial" panose="020B0604020202020204" pitchFamily="34" charset="0"/>
                <a:ea typeface="Arial"/>
                <a:cs typeface="Times New Roman" panose="02020603050405020304" pitchFamily="18" charset="0"/>
              </a:rPr>
              <a:t> </a:t>
            </a:r>
            <a:r>
              <a:rPr lang="sl-SI" sz="1200" dirty="0">
                <a:latin typeface="Arial" panose="020B0604020202020204" pitchFamily="34" charset="0"/>
                <a:ea typeface="Arial"/>
                <a:cs typeface="Times New Roman" panose="02020603050405020304" pitchFamily="18" charset="0"/>
              </a:rPr>
              <a:t>pristop k varnosti in zdravju pri delu, ki vključuje predvidevanje tveganj, preprečevanje nezgod pri delu in zaščito delavcev. </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a:lnSpc>
                <a:spcPct val="107000"/>
              </a:lnSpc>
              <a:spcAft>
                <a:spcPts val="800"/>
              </a:spcAft>
            </a:pPr>
            <a:r>
              <a:rPr lang="sl-SI" sz="1200" dirty="0">
                <a:latin typeface="Arial" panose="020B0604020202020204" pitchFamily="34" charset="0"/>
                <a:cs typeface="Times New Roman" panose="02020603050405020304" pitchFamily="18" charset="0"/>
              </a:rPr>
              <a:t>Podpora na delovnem mestu:</a:t>
            </a:r>
          </a:p>
          <a:p>
            <a:pPr>
              <a:lnSpc>
                <a:spcPct val="107000"/>
              </a:lnSpc>
              <a:spcAft>
                <a:spcPts val="800"/>
              </a:spcAft>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l-SI" sz="1200" dirty="0">
                <a:latin typeface="Arial" panose="020B0604020202020204" pitchFamily="34" charset="0"/>
                <a:cs typeface="Times New Roman" panose="02020603050405020304" pitchFamily="18" charset="0"/>
              </a:rPr>
              <a:t>večja </a:t>
            </a:r>
            <a:r>
              <a:rPr lang="sl-SI" sz="1200" b="1" dirty="0">
                <a:solidFill>
                  <a:srgbClr val="339933"/>
                </a:solidFill>
                <a:latin typeface="Arial" panose="020B0604020202020204" pitchFamily="34" charset="0"/>
                <a:cs typeface="Times New Roman" panose="02020603050405020304" pitchFamily="18" charset="0"/>
              </a:rPr>
              <a:t>skladnost</a:t>
            </a:r>
            <a:r>
              <a:rPr lang="sl-SI" sz="1200" dirty="0">
                <a:latin typeface="Arial" panose="020B0604020202020204" pitchFamily="34" charset="0"/>
                <a:cs typeface="Times New Roman" panose="02020603050405020304" pitchFamily="18" charset="0"/>
              </a:rPr>
              <a:t> s predpisi o varnosti in zdravju pri delu (npr. z zagotavljanjem podatkov v realnem času o pravilni uporabi osebne varovalne opreme);</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l-SI" sz="1200" b="1" dirty="0">
                <a:solidFill>
                  <a:srgbClr val="339933"/>
                </a:solidFill>
                <a:latin typeface="Arial" panose="020B0604020202020204" pitchFamily="34" charset="0"/>
                <a:cs typeface="Times New Roman" panose="02020603050405020304" pitchFamily="18" charset="0"/>
              </a:rPr>
              <a:t>sprejemanje odločitev na podlagi boljše obveščenosti</a:t>
            </a:r>
            <a:r>
              <a:rPr lang="sl-SI" sz="1200" dirty="0">
                <a:latin typeface="Arial" panose="020B0604020202020204" pitchFamily="34" charset="0"/>
                <a:cs typeface="Times New Roman" panose="02020603050405020304" pitchFamily="18" charset="0"/>
              </a:rPr>
              <a:t> s pripravo točnih in hitrih informacij o varnosti in zdravju pri delu (parametrov) ter uporabo napovednih algoritmov;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l-SI" sz="1200" dirty="0">
                <a:latin typeface="Arial" panose="020B0604020202020204" pitchFamily="34" charset="0"/>
                <a:cs typeface="Times New Roman" panose="02020603050405020304" pitchFamily="18" charset="0"/>
              </a:rPr>
              <a:t>učinkovitejše izvrševanje ukrepov s prepoznavanjem tveganj na </a:t>
            </a:r>
            <a:r>
              <a:rPr lang="sl-SI" sz="1200" b="1" dirty="0">
                <a:latin typeface="Arial" panose="020B0604020202020204" pitchFamily="34" charset="0"/>
                <a:cs typeface="Times New Roman" panose="02020603050405020304" pitchFamily="18" charset="0"/>
              </a:rPr>
              <a:t>skupni</a:t>
            </a:r>
            <a:r>
              <a:rPr lang="sl-SI" sz="1200" dirty="0">
                <a:latin typeface="Arial" panose="020B0604020202020204" pitchFamily="34" charset="0"/>
                <a:cs typeface="Times New Roman" panose="02020603050405020304" pitchFamily="18" charset="0"/>
              </a:rPr>
              <a:t> ravni;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l-SI" sz="1200" b="1" dirty="0">
                <a:solidFill>
                  <a:srgbClr val="339933"/>
                </a:solidFill>
                <a:latin typeface="Arial" panose="020B0604020202020204" pitchFamily="34" charset="0"/>
                <a:cs typeface="Times New Roman" panose="02020603050405020304" pitchFamily="18" charset="0"/>
              </a:rPr>
              <a:t>več možnosti za usposabljanje</a:t>
            </a:r>
            <a:r>
              <a:rPr lang="sl-SI" sz="1200" dirty="0">
                <a:latin typeface="Arial" panose="020B0604020202020204" pitchFamily="34" charset="0"/>
                <a:cs typeface="Times New Roman" panose="02020603050405020304" pitchFamily="18" charset="0"/>
              </a:rPr>
              <a:t> v okoljih navidezne resničnosti (VR), </a:t>
            </a:r>
          </a:p>
          <a:p>
            <a:pPr marL="285750" indent="-285750">
              <a:lnSpc>
                <a:spcPct val="107000"/>
              </a:lnSpc>
              <a:spcAft>
                <a:spcPts val="800"/>
              </a:spcAft>
              <a:buFont typeface="Arial" panose="020B0604020202020204" pitchFamily="34" charset="0"/>
              <a:buChar char="•"/>
            </a:pPr>
            <a:endParaRPr lang="en-GB" sz="1200" dirty="0">
              <a:latin typeface="Arial" panose="020B06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sl-SI" sz="1200" dirty="0">
                <a:latin typeface="Arial" panose="020B0604020202020204" pitchFamily="34" charset="0"/>
                <a:cs typeface="Times New Roman" panose="02020603050405020304" pitchFamily="18" charset="0"/>
              </a:rPr>
              <a:t>večja dostopnost za delavce s posebnimi potrebami (npr. starajoče se delavce ali delavce z zdravstvenimi težavami) in splošnem izboljšanju dobrega počutja delavcev.</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8</a:t>
            </a:fld>
            <a:endParaRPr lang="en-GB"/>
          </a:p>
        </p:txBody>
      </p:sp>
    </p:spTree>
    <p:extLst>
      <p:ext uri="{BB962C8B-B14F-4D97-AF65-F5344CB8AC3E}">
        <p14:creationId xmlns:p14="http://schemas.microsoft.com/office/powerpoint/2010/main" val="3779605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sl-SI" sz="1200" dirty="0">
                <a:effectLst/>
                <a:latin typeface="Arial" panose="020B0604020202020204" pitchFamily="34" charset="0"/>
                <a:ea typeface="Arial"/>
                <a:cs typeface="Arial" panose="020B0604020202020204" pitchFamily="34" charset="0"/>
              </a:rPr>
              <a:t>Kljub pozitivnim vidikom je treba upoštevati tudi tveganja in izzive </a:t>
            </a:r>
            <a:r>
              <a:rPr lang="sl-SI" sz="1200" noProof="0" dirty="0">
                <a:effectLst/>
                <a:latin typeface="Arial" panose="020B0604020202020204" pitchFamily="34" charset="0"/>
                <a:ea typeface="Arial"/>
                <a:cs typeface="Arial" panose="020B0604020202020204" pitchFamily="34" charset="0"/>
              </a:rPr>
              <a:t>na področju varnosti in zdravja pri delu:</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sl-SI" sz="1200" dirty="0">
                <a:effectLst/>
                <a:latin typeface="Arial" panose="020B0604020202020204" pitchFamily="34" charset="0"/>
                <a:ea typeface="Arial"/>
                <a:cs typeface="Arial" panose="020B0604020202020204" pitchFamily="34" charset="0"/>
              </a:rPr>
              <a:t>Pri uporabi zbranih podatkov se je treba zavedati, da pri tem obstajajo tudi </a:t>
            </a:r>
            <a:r>
              <a:rPr lang="sl-SI" sz="1200" b="1" dirty="0">
                <a:solidFill>
                  <a:srgbClr val="FF00FF"/>
                </a:solidFill>
                <a:effectLst/>
                <a:latin typeface="Arial" panose="020B0604020202020204" pitchFamily="34" charset="0"/>
                <a:ea typeface="Arial"/>
                <a:cs typeface="Arial" panose="020B0604020202020204" pitchFamily="34" charset="0"/>
              </a:rPr>
              <a:t>omejitve</a:t>
            </a:r>
            <a:r>
              <a:rPr lang="sl-SI" sz="1200" b="1" dirty="0">
                <a:solidFill>
                  <a:srgbClr val="7030A0"/>
                </a:solidFill>
                <a:effectLst/>
                <a:latin typeface="Arial" panose="020B0604020202020204" pitchFamily="34" charset="0"/>
                <a:ea typeface="Arial"/>
                <a:cs typeface="Arial" panose="020B0604020202020204" pitchFamily="34" charset="0"/>
              </a:rPr>
              <a:t>, </a:t>
            </a:r>
            <a:r>
              <a:rPr lang="sl-SI" sz="1200" dirty="0">
                <a:effectLst/>
                <a:latin typeface="Arial" panose="020B0604020202020204" pitchFamily="34" charset="0"/>
                <a:ea typeface="Arial"/>
                <a:cs typeface="Arial" panose="020B0604020202020204" pitchFamily="34" charset="0"/>
              </a:rPr>
              <a:t>kot so </a:t>
            </a:r>
            <a:r>
              <a:rPr lang="sl-SI" sz="1200" b="1" dirty="0">
                <a:effectLst/>
                <a:latin typeface="Arial" panose="020B0604020202020204" pitchFamily="34" charset="0"/>
                <a:ea typeface="Arial"/>
                <a:cs typeface="Arial" panose="020B0604020202020204" pitchFamily="34" charset="0"/>
              </a:rPr>
              <a:t>netočnost podatkov in težave pri njihovi razlagi</a:t>
            </a:r>
            <a:r>
              <a:rPr lang="sl-SI" sz="1200" dirty="0">
                <a:effectLst/>
                <a:latin typeface="Arial" panose="020B0604020202020204" pitchFamily="34" charset="0"/>
                <a:ea typeface="Arial"/>
                <a:cs typeface="Arial" panose="020B0604020202020204" pitchFamily="34" charset="0"/>
              </a:rPr>
              <a:t>, ter da </a:t>
            </a:r>
            <a:r>
              <a:rPr lang="sl-SI" sz="1200" b="1" dirty="0">
                <a:effectLst/>
                <a:latin typeface="Arial" panose="020B0604020202020204" pitchFamily="34" charset="0"/>
                <a:ea typeface="Arial"/>
                <a:cs typeface="Arial" panose="020B0604020202020204" pitchFamily="34" charset="0"/>
              </a:rPr>
              <a:t>namen njihove uporabe ni nujno</a:t>
            </a:r>
            <a:r>
              <a:rPr lang="sl-SI" sz="1200" dirty="0">
                <a:effectLst/>
                <a:latin typeface="Arial" panose="020B0604020202020204" pitchFamily="34" charset="0"/>
                <a:ea typeface="Arial"/>
                <a:cs typeface="Arial" panose="020B0604020202020204" pitchFamily="34" charset="0"/>
              </a:rPr>
              <a:t> preprečevanje tveganj na področju varnosti in zdravja pri delu.</a:t>
            </a:r>
          </a:p>
          <a:p>
            <a:pPr marL="285750" indent="-285750">
              <a:lnSpc>
                <a:spcPct val="107000"/>
              </a:lnSpc>
              <a:spcAft>
                <a:spcPts val="800"/>
              </a:spcAft>
              <a:buFont typeface="Arial" panose="020B0604020202020204" pitchFamily="34" charset="0"/>
              <a:buChar char="•"/>
            </a:pPr>
            <a:r>
              <a:rPr lang="sl-SI" sz="1200" dirty="0">
                <a:effectLst/>
                <a:latin typeface="Arial" panose="020B0604020202020204" pitchFamily="34" charset="0"/>
                <a:ea typeface="Arial"/>
                <a:cs typeface="Arial" panose="020B0604020202020204" pitchFamily="34" charset="0"/>
              </a:rPr>
              <a:t>Pametni digitalni sistemi lahko povzročijo tudi </a:t>
            </a:r>
            <a:r>
              <a:rPr lang="sl-SI" sz="1200" b="1" dirty="0">
                <a:solidFill>
                  <a:srgbClr val="FF00FF"/>
                </a:solidFill>
                <a:effectLst/>
                <a:latin typeface="Arial" panose="020B0604020202020204" pitchFamily="34" charset="0"/>
                <a:ea typeface="Arial"/>
                <a:cs typeface="Arial" panose="020B0604020202020204" pitchFamily="34" charset="0"/>
              </a:rPr>
              <a:t>nove nevarnosti ali povečajo obstoječa tveganja</a:t>
            </a:r>
            <a:r>
              <a:rPr lang="sl-SI" sz="1200" b="1" dirty="0">
                <a:effectLst/>
                <a:latin typeface="Arial" panose="020B0604020202020204" pitchFamily="34" charset="0"/>
                <a:ea typeface="Arial"/>
                <a:cs typeface="Arial" panose="020B0604020202020204" pitchFamily="34" charset="0"/>
              </a:rPr>
              <a:t>. </a:t>
            </a:r>
            <a:r>
              <a:rPr lang="sl-SI" sz="1200" dirty="0">
                <a:effectLst/>
                <a:latin typeface="Arial" panose="020B0604020202020204" pitchFamily="34" charset="0"/>
                <a:ea typeface="Arial"/>
                <a:cs typeface="Arial" panose="020B0604020202020204" pitchFamily="34" charset="0"/>
              </a:rPr>
              <a:t>Do povečanja fizičnih tveganj lahko na primer pride, če sistemi ne delujejo pravilno, če pride do kibernetskega napada in </a:t>
            </a:r>
            <a:r>
              <a:rPr lang="sl-SI" sz="1200" b="1" dirty="0">
                <a:effectLst/>
                <a:latin typeface="Arial" panose="020B0604020202020204" pitchFamily="34" charset="0"/>
                <a:ea typeface="Arial"/>
                <a:cs typeface="Arial" panose="020B0604020202020204" pitchFamily="34" charset="0"/>
              </a:rPr>
              <a:t>vdora</a:t>
            </a:r>
            <a:r>
              <a:rPr lang="sl-SI" sz="1200" dirty="0">
                <a:effectLst/>
                <a:latin typeface="Arial" panose="020B0604020202020204" pitchFamily="34" charset="0"/>
                <a:ea typeface="Arial"/>
                <a:cs typeface="Arial" panose="020B0604020202020204" pitchFamily="34" charset="0"/>
              </a:rPr>
              <a:t> v sisteme, če povzročijo </a:t>
            </a:r>
            <a:r>
              <a:rPr lang="sl-SI" sz="1200" b="1" dirty="0">
                <a:effectLst/>
                <a:latin typeface="Arial" panose="020B0604020202020204" pitchFamily="34" charset="0"/>
                <a:ea typeface="Arial"/>
                <a:cs typeface="Arial" panose="020B0604020202020204" pitchFamily="34" charset="0"/>
              </a:rPr>
              <a:t>eksplozijo</a:t>
            </a:r>
            <a:r>
              <a:rPr lang="sl-SI" sz="1200" dirty="0">
                <a:effectLst/>
                <a:latin typeface="Arial" panose="020B0604020202020204" pitchFamily="34" charset="0"/>
                <a:ea typeface="Arial"/>
                <a:cs typeface="Arial" panose="020B0604020202020204" pitchFamily="34" charset="0"/>
              </a:rPr>
              <a:t> ali če pride do </a:t>
            </a:r>
            <a:r>
              <a:rPr lang="sl-SI" sz="1200" b="1" dirty="0">
                <a:effectLst/>
                <a:latin typeface="Arial" panose="020B0604020202020204" pitchFamily="34" charset="0"/>
                <a:ea typeface="Arial"/>
                <a:cs typeface="Arial" panose="020B0604020202020204" pitchFamily="34" charset="0"/>
              </a:rPr>
              <a:t>pretiranega zanašanja</a:t>
            </a:r>
            <a:r>
              <a:rPr lang="sl-SI" sz="1200" dirty="0">
                <a:effectLst/>
                <a:latin typeface="Arial" panose="020B0604020202020204" pitchFamily="34" charset="0"/>
                <a:ea typeface="Arial"/>
                <a:cs typeface="Arial" panose="020B0604020202020204" pitchFamily="34" charset="0"/>
              </a:rPr>
              <a:t> na digitalno spremljanje varnosti in zdravja pri delu na račun drugih postopkov in ukrepov na področju varnosti in zdravja pri delu.</a:t>
            </a:r>
          </a:p>
          <a:p>
            <a:pPr marL="285750" indent="-285750">
              <a:lnSpc>
                <a:spcPct val="107000"/>
              </a:lnSpc>
              <a:spcAft>
                <a:spcPts val="800"/>
              </a:spcAft>
              <a:buFont typeface="Arial" panose="020B0604020202020204" pitchFamily="34" charset="0"/>
              <a:buChar char="•"/>
            </a:pPr>
            <a:r>
              <a:rPr lang="sl-SI" sz="1200" b="1" dirty="0">
                <a:effectLst/>
                <a:latin typeface="Arial" panose="020B0604020202020204" pitchFamily="34" charset="0"/>
                <a:ea typeface="Arial"/>
                <a:cs typeface="Arial" panose="020B0604020202020204" pitchFamily="34" charset="0"/>
              </a:rPr>
              <a:t>Nezadovoljstvo </a:t>
            </a:r>
            <a:r>
              <a:rPr lang="sl-SI" sz="1200" b="0" dirty="0">
                <a:solidFill>
                  <a:schemeClr val="tx1"/>
                </a:solidFill>
                <a:effectLst/>
                <a:latin typeface="Arial" panose="020B0604020202020204" pitchFamily="34" charset="0"/>
                <a:ea typeface="Arial"/>
                <a:cs typeface="Arial" panose="020B0604020202020204" pitchFamily="34" charset="0"/>
              </a:rPr>
              <a:t>se lahko pojavi zaradi nepravilnega delovanja </a:t>
            </a:r>
            <a:r>
              <a:rPr lang="sl-SI" sz="1200" b="0" dirty="0">
                <a:effectLst/>
                <a:latin typeface="Arial" panose="020B0604020202020204" pitchFamily="34" charset="0"/>
                <a:ea typeface="Arial"/>
                <a:cs typeface="Arial" panose="020B0604020202020204" pitchFamily="34" charset="0"/>
              </a:rPr>
              <a:t>opreme</a:t>
            </a:r>
            <a:r>
              <a:rPr lang="sl-SI" sz="1200" b="1" dirty="0">
                <a:effectLst/>
                <a:latin typeface="Arial" panose="020B0604020202020204" pitchFamily="34" charset="0"/>
                <a:ea typeface="Arial"/>
                <a:cs typeface="Arial" panose="020B0604020202020204" pitchFamily="34" charset="0"/>
              </a:rPr>
              <a:t>, izvajanja samotnih, monotonih ali ponavljajočih se opravil</a:t>
            </a:r>
            <a:r>
              <a:rPr lang="sl-SI" sz="1200" dirty="0">
                <a:effectLst/>
                <a:latin typeface="Arial" panose="020B0604020202020204" pitchFamily="34" charset="0"/>
                <a:ea typeface="Arial"/>
                <a:cs typeface="Arial" panose="020B0604020202020204" pitchFamily="34" charset="0"/>
              </a:rPr>
              <a:t>, </a:t>
            </a:r>
            <a:r>
              <a:rPr lang="sl-SI" sz="1200" b="1" dirty="0">
                <a:effectLst/>
                <a:latin typeface="Arial" panose="020B0604020202020204" pitchFamily="34" charset="0"/>
                <a:ea typeface="Arial"/>
                <a:cs typeface="Arial" panose="020B0604020202020204" pitchFamily="34" charset="0"/>
              </a:rPr>
              <a:t>stalnega spremljanja </a:t>
            </a:r>
            <a:r>
              <a:rPr lang="sl-SI" sz="1200" dirty="0">
                <a:effectLst/>
                <a:latin typeface="Arial" panose="020B0604020202020204" pitchFamily="34" charset="0"/>
                <a:ea typeface="Arial"/>
                <a:cs typeface="Arial" panose="020B0604020202020204" pitchFamily="34" charset="0"/>
              </a:rPr>
              <a:t>delavcev, ki je potrebno za pravilno delovanje digitalnega sistema, </a:t>
            </a:r>
            <a:r>
              <a:rPr lang="sl-SI" sz="1200" b="1" dirty="0">
                <a:effectLst/>
                <a:latin typeface="Arial" panose="020B0604020202020204" pitchFamily="34" charset="0"/>
                <a:ea typeface="Arial"/>
                <a:cs typeface="Arial" panose="020B0604020202020204" pitchFamily="34" charset="0"/>
              </a:rPr>
              <a:t>pomanjkanja znanj in spretnosti </a:t>
            </a:r>
            <a:r>
              <a:rPr lang="sl-SI" sz="1200" dirty="0">
                <a:effectLst/>
                <a:latin typeface="Arial" panose="020B0604020202020204" pitchFamily="34" charset="0"/>
                <a:ea typeface="Arial"/>
                <a:cs typeface="Arial" panose="020B0604020202020204" pitchFamily="34" charset="0"/>
              </a:rPr>
              <a:t>ali usposabljanja za uporabo takih sistemov ter pogostih </a:t>
            </a:r>
            <a:r>
              <a:rPr lang="sl-SI" sz="1200" b="1" dirty="0">
                <a:effectLst/>
                <a:latin typeface="Arial" panose="020B0604020202020204" pitchFamily="34" charset="0"/>
                <a:ea typeface="Arial"/>
                <a:cs typeface="Arial" panose="020B0604020202020204" pitchFamily="34" charset="0"/>
              </a:rPr>
              <a:t>opozoril</a:t>
            </a:r>
            <a:r>
              <a:rPr lang="sl-SI" sz="1200" dirty="0">
                <a:effectLst/>
                <a:latin typeface="Arial" panose="020B0604020202020204" pitchFamily="34" charset="0"/>
                <a:ea typeface="Arial"/>
                <a:cs typeface="Arial" panose="020B0604020202020204" pitchFamily="34" charset="0"/>
              </a:rPr>
              <a:t>, ki jih ustvarjajo digitalne tehnologije. S tem so povezana psihosocialna tveganja, ki so lahko vzrok za </a:t>
            </a:r>
            <a:r>
              <a:rPr lang="sl-SI" sz="1200" b="1" dirty="0">
                <a:solidFill>
                  <a:srgbClr val="FF00FF"/>
                </a:solidFill>
                <a:effectLst/>
                <a:latin typeface="Arial" panose="020B0604020202020204" pitchFamily="34" charset="0"/>
                <a:ea typeface="Arial"/>
                <a:cs typeface="Arial" panose="020B0604020202020204" pitchFamily="34" charset="0"/>
              </a:rPr>
              <a:t>povečanje stresa in drugih težav z duševnim zdravjem</a:t>
            </a:r>
            <a:r>
              <a:rPr lang="sl-SI" sz="1200" dirty="0">
                <a:effectLst/>
                <a:latin typeface="Arial" panose="020B0604020202020204" pitchFamily="34" charset="0"/>
                <a:ea typeface="Arial"/>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sl-SI" sz="1400" b="1" dirty="0">
                <a:effectLst/>
                <a:latin typeface="Arial" panose="020B0604020202020204" pitchFamily="34" charset="0"/>
                <a:ea typeface="Arial"/>
                <a:cs typeface="Arial" panose="020B0604020202020204" pitchFamily="34" charset="0"/>
              </a:rPr>
              <a:t>Pride lahko do nejasnosti, kdo je odgovoren za varnost in zdravje pri delu v podjetju,</a:t>
            </a:r>
            <a:r>
              <a:rPr lang="sl-SI" sz="1400" dirty="0">
                <a:effectLst/>
                <a:latin typeface="Arial" panose="020B0604020202020204" pitchFamily="34" charset="0"/>
                <a:ea typeface="Arial"/>
                <a:cs typeface="Arial" panose="020B0604020202020204" pitchFamily="34" charset="0"/>
              </a:rPr>
              <a:t> zlasti če se ne spoštuje nadzorna hierarhija. </a:t>
            </a:r>
            <a:r>
              <a:rPr lang="sl-SI" sz="1400" b="1" dirty="0">
                <a:effectLst/>
                <a:latin typeface="Arial" panose="020B0604020202020204" pitchFamily="34" charset="0"/>
                <a:ea typeface="Arial"/>
                <a:cs typeface="Arial" panose="020B0604020202020204" pitchFamily="34" charset="0"/>
              </a:rPr>
              <a:t>Osredotočenost na individualne varnostne ukrepe, usmerjene v posameznike, ne bi smela privesti do njihove prevlade nad kolektivnimi varnostnimi ukrepi. </a:t>
            </a:r>
            <a:r>
              <a:rPr lang="sl-SI" sz="1400" dirty="0">
                <a:effectLst/>
                <a:latin typeface="Arial" panose="020B0604020202020204" pitchFamily="34" charset="0"/>
                <a:ea typeface="Arial"/>
                <a:cs typeface="Arial" panose="020B0604020202020204" pitchFamily="34" charset="0"/>
              </a:rPr>
              <a:t>Delodajalci morajo delavcem zagotoviti tudi ustrezno usposabljanje, mentorstvo in povratne informacije, ki bodo v pomoč pri uporabi ter upravljanju teh sistemov.</a:t>
            </a:r>
          </a:p>
          <a:p>
            <a:endParaRPr lang="en-GB" dirty="0"/>
          </a:p>
        </p:txBody>
      </p:sp>
      <p:sp>
        <p:nvSpPr>
          <p:cNvPr id="4" name="Slide Number Placeholder 3"/>
          <p:cNvSpPr>
            <a:spLocks noGrp="1"/>
          </p:cNvSpPr>
          <p:nvPr>
            <p:ph type="sldNum" sz="quarter" idx="5"/>
          </p:nvPr>
        </p:nvSpPr>
        <p:spPr/>
        <p:txBody>
          <a:bodyPr/>
          <a:lstStyle/>
          <a:p>
            <a:fld id="{0735015A-530C-451B-A9BD-7A8FE50581D2}" type="slidenum">
              <a:rPr lang="en-GB" smtClean="0"/>
              <a:t>9</a:t>
            </a:fld>
            <a:endParaRPr lang="en-GB"/>
          </a:p>
        </p:txBody>
      </p:sp>
    </p:spTree>
    <p:extLst>
      <p:ext uri="{BB962C8B-B14F-4D97-AF65-F5344CB8AC3E}">
        <p14:creationId xmlns:p14="http://schemas.microsoft.com/office/powerpoint/2010/main" val="22325343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7"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sl-SI" sz="675"/>
              <a:t>Varnost in zdravje pri delu – skrb vsakogar. Dobro za vas. Dobro za posel.</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6"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20" name="imagen-portada-EUOSHA-2013-16-9.png"/>
          <p:cNvPicPr>
            <a:picLocks noChangeAspect="1"/>
          </p:cNvPicPr>
          <p:nvPr/>
        </p:nvPicPr>
        <p:blipFill>
          <a:blip r:embed="rId6">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spTree>
    <p:extLst>
      <p:ext uri="{BB962C8B-B14F-4D97-AF65-F5344CB8AC3E}">
        <p14:creationId xmlns:p14="http://schemas.microsoft.com/office/powerpoint/2010/main" val="155441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980970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41749971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99725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39556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25042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2700"/>
            </a:lvl1pPr>
          </a:lstStyle>
          <a:p>
            <a:r>
              <a:rPr lang="en-US" dirty="0"/>
              <a:t>Click to edit Master title style</a:t>
            </a:r>
            <a:endParaRPr lang="de-DE" dirty="0"/>
          </a:p>
        </p:txBody>
      </p:sp>
      <p:sp>
        <p:nvSpPr>
          <p:cNvPr id="3" name="Inhaltsplatzhalter 2"/>
          <p:cNvSpPr>
            <a:spLocks noGrp="1"/>
          </p:cNvSpPr>
          <p:nvPr>
            <p:ph idx="1"/>
          </p:nvPr>
        </p:nvSpPr>
        <p:spPr>
          <a:xfrm>
            <a:off x="712789" y="1314450"/>
            <a:ext cx="7177087" cy="3086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13103481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Tree>
    <p:extLst>
      <p:ext uri="{BB962C8B-B14F-4D97-AF65-F5344CB8AC3E}">
        <p14:creationId xmlns:p14="http://schemas.microsoft.com/office/powerpoint/2010/main" val="2028688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251520" y="771551"/>
            <a:ext cx="7886700" cy="504056"/>
          </a:xfrm>
        </p:spPr>
        <p:txBody>
          <a:bodyPr/>
          <a:lstStyle/>
          <a:p>
            <a:r>
              <a:rPr lang="en-US" dirty="0"/>
              <a:t>Click to edit Master title style</a:t>
            </a:r>
            <a:endParaRPr lang="en-GB" dirty="0"/>
          </a:p>
        </p:txBody>
      </p:sp>
      <p:sp>
        <p:nvSpPr>
          <p:cNvPr id="4" name="Content Placeholder 2"/>
          <p:cNvSpPr>
            <a:spLocks noGrp="1"/>
          </p:cNvSpPr>
          <p:nvPr>
            <p:ph sz="half" idx="1"/>
          </p:nvPr>
        </p:nvSpPr>
        <p:spPr>
          <a:xfrm>
            <a:off x="251520" y="1635645"/>
            <a:ext cx="4244280" cy="3240361"/>
          </a:xfrm>
        </p:spPr>
        <p:txBody>
          <a:bodyPr>
            <a:normAutofit/>
          </a:bodyPr>
          <a:lstStyle>
            <a:lvl1pPr marL="0" indent="0">
              <a:buNone/>
              <a:defRPr sz="1200" baseline="0"/>
            </a:lvl1pPr>
            <a:lvl2pPr marL="311400" indent="0">
              <a:buNone/>
              <a:defRPr sz="1200" baseline="0"/>
            </a:lvl2pPr>
            <a:lvl3pPr marL="671400" indent="0">
              <a:buNone/>
              <a:defRPr sz="1200" baseline="0"/>
            </a:lvl3pPr>
            <a:lvl4pPr marL="1031400" indent="0">
              <a:buNone/>
              <a:defRPr sz="1200" baseline="0"/>
            </a:lvl4pPr>
            <a:lvl5pPr marL="1391400" indent="0">
              <a:buNone/>
              <a:defRPr sz="1200" baseline="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Picture Placeholder 8"/>
          <p:cNvSpPr>
            <a:spLocks noGrp="1"/>
          </p:cNvSpPr>
          <p:nvPr>
            <p:ph type="pic" sz="quarter" idx="10"/>
          </p:nvPr>
        </p:nvSpPr>
        <p:spPr>
          <a:xfrm>
            <a:off x="4648200" y="1635644"/>
            <a:ext cx="4244280" cy="3240361"/>
          </a:xfrm>
        </p:spPr>
        <p:txBody>
          <a:bodyPr/>
          <a:lstStyle/>
          <a:p>
            <a:endParaRPr lang="en-GB"/>
          </a:p>
        </p:txBody>
      </p:sp>
    </p:spTree>
    <p:extLst>
      <p:ext uri="{BB962C8B-B14F-4D97-AF65-F5344CB8AC3E}">
        <p14:creationId xmlns:p14="http://schemas.microsoft.com/office/powerpoint/2010/main" val="1086523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98896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sl-SI" sz="675"/>
              <a:t>Varnost in zdravje pri delu – skrb vsakogar. Dobro za vas. Dobro za posel.</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spTree>
    <p:extLst>
      <p:ext uri="{BB962C8B-B14F-4D97-AF65-F5344CB8AC3E}">
        <p14:creationId xmlns:p14="http://schemas.microsoft.com/office/powerpoint/2010/main" val="342334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cial Medi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D3ACD-1988-45B5-B99E-B628ACF905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454" y="0"/>
            <a:ext cx="9130474" cy="5143500"/>
          </a:xfrm>
          <a:prstGeom prst="rect">
            <a:avLst/>
          </a:prstGeom>
        </p:spPr>
      </p:pic>
      <p:sp>
        <p:nvSpPr>
          <p:cNvPr id="4" name="TextBox 3">
            <a:extLst>
              <a:ext uri="{FF2B5EF4-FFF2-40B4-BE49-F238E27FC236}">
                <a16:creationId xmlns:a16="http://schemas.microsoft.com/office/drawing/2014/main" id="{4053E5F9-769F-4724-A14F-0A8FF262142C}"/>
              </a:ext>
            </a:extLst>
          </p:cNvPr>
          <p:cNvSpPr txBox="1"/>
          <p:nvPr userDrawn="1"/>
        </p:nvSpPr>
        <p:spPr>
          <a:xfrm>
            <a:off x="1788820" y="1172240"/>
            <a:ext cx="3960440" cy="369332"/>
          </a:xfrm>
          <a:prstGeom prst="rect">
            <a:avLst/>
          </a:prstGeom>
          <a:noFill/>
        </p:spPr>
        <p:txBody>
          <a:bodyPr wrap="square" rtlCol="0">
            <a:spAutoFit/>
          </a:bodyPr>
          <a:lstStyle/>
          <a:p>
            <a:r>
              <a:rPr lang="sl-SI">
                <a:solidFill>
                  <a:schemeClr val="tx2"/>
                </a:solidFill>
                <a:ea typeface=""/>
                <a:cs typeface="Trebuchet MS"/>
              </a:rPr>
              <a:t>@EU_OSHA</a:t>
            </a:r>
          </a:p>
        </p:txBody>
      </p:sp>
      <p:sp>
        <p:nvSpPr>
          <p:cNvPr id="5" name="TextBox 4">
            <a:extLst>
              <a:ext uri="{FF2B5EF4-FFF2-40B4-BE49-F238E27FC236}">
                <a16:creationId xmlns:a16="http://schemas.microsoft.com/office/drawing/2014/main" id="{B9842893-2903-44D3-9BAF-2AEC21F364A9}"/>
              </a:ext>
            </a:extLst>
          </p:cNvPr>
          <p:cNvSpPr txBox="1"/>
          <p:nvPr userDrawn="1"/>
        </p:nvSpPr>
        <p:spPr>
          <a:xfrm>
            <a:off x="1788820" y="1779662"/>
            <a:ext cx="4968552" cy="369332"/>
          </a:xfrm>
          <a:prstGeom prst="rect">
            <a:avLst/>
          </a:prstGeom>
          <a:noFill/>
        </p:spPr>
        <p:txBody>
          <a:bodyPr wrap="square" rtlCol="0">
            <a:spAutoFit/>
          </a:bodyPr>
          <a:lstStyle/>
          <a:p>
            <a:r>
              <a:rPr lang="sl-SI">
                <a:solidFill>
                  <a:schemeClr val="tx2"/>
                </a:solidFill>
                <a:ea typeface=""/>
                <a:cs typeface="Trebuchet MS"/>
              </a:rPr>
              <a:t>@EuropeanAgencyforSafetyandHealthatWork</a:t>
            </a:r>
          </a:p>
        </p:txBody>
      </p:sp>
      <p:sp>
        <p:nvSpPr>
          <p:cNvPr id="6" name="TextBox 5">
            <a:extLst>
              <a:ext uri="{FF2B5EF4-FFF2-40B4-BE49-F238E27FC236}">
                <a16:creationId xmlns:a16="http://schemas.microsoft.com/office/drawing/2014/main" id="{752E714B-9A10-4C9E-BCC6-84FA7092988A}"/>
              </a:ext>
            </a:extLst>
          </p:cNvPr>
          <p:cNvSpPr txBox="1"/>
          <p:nvPr userDrawn="1"/>
        </p:nvSpPr>
        <p:spPr>
          <a:xfrm>
            <a:off x="1787638" y="2387084"/>
            <a:ext cx="3960440" cy="369332"/>
          </a:xfrm>
          <a:prstGeom prst="rect">
            <a:avLst/>
          </a:prstGeom>
          <a:noFill/>
        </p:spPr>
        <p:txBody>
          <a:bodyPr wrap="square" rtlCol="0">
            <a:spAutoFit/>
          </a:bodyPr>
          <a:lstStyle/>
          <a:p>
            <a:r>
              <a:rPr lang="sl-SI">
                <a:solidFill>
                  <a:schemeClr val="tx2"/>
                </a:solidFill>
                <a:ea typeface=""/>
                <a:cs typeface="Trebuchet MS"/>
              </a:rPr>
              <a:t>@EU_OSHA</a:t>
            </a:r>
          </a:p>
        </p:txBody>
      </p:sp>
      <p:sp>
        <p:nvSpPr>
          <p:cNvPr id="7" name="TextBox 6">
            <a:extLst>
              <a:ext uri="{FF2B5EF4-FFF2-40B4-BE49-F238E27FC236}">
                <a16:creationId xmlns:a16="http://schemas.microsoft.com/office/drawing/2014/main" id="{86D01CC2-3DBB-4D08-9580-AC37FCEF7CBE}"/>
              </a:ext>
            </a:extLst>
          </p:cNvPr>
          <p:cNvSpPr txBox="1"/>
          <p:nvPr userDrawn="1"/>
        </p:nvSpPr>
        <p:spPr>
          <a:xfrm>
            <a:off x="1787638" y="2973204"/>
            <a:ext cx="6456770" cy="369332"/>
          </a:xfrm>
          <a:prstGeom prst="rect">
            <a:avLst/>
          </a:prstGeom>
          <a:noFill/>
        </p:spPr>
        <p:txBody>
          <a:bodyPr wrap="square" rtlCol="0">
            <a:spAutoFit/>
          </a:bodyPr>
          <a:lstStyle/>
          <a:p>
            <a:r>
              <a:rPr lang="sl-SI">
                <a:solidFill>
                  <a:schemeClr val="tx2"/>
                </a:solidFill>
                <a:ea typeface=""/>
                <a:cs typeface="Trebuchet MS"/>
              </a:rPr>
              <a:t>Evropska agencija za varnost in zdravje pri delu (EU-OSHA)</a:t>
            </a:r>
          </a:p>
        </p:txBody>
      </p:sp>
      <p:sp>
        <p:nvSpPr>
          <p:cNvPr id="8" name="TextBox 7">
            <a:extLst>
              <a:ext uri="{FF2B5EF4-FFF2-40B4-BE49-F238E27FC236}">
                <a16:creationId xmlns:a16="http://schemas.microsoft.com/office/drawing/2014/main" id="{14258FC6-CC7F-4F82-A9E1-0608FBFCD56F}"/>
              </a:ext>
            </a:extLst>
          </p:cNvPr>
          <p:cNvSpPr txBox="1"/>
          <p:nvPr userDrawn="1"/>
        </p:nvSpPr>
        <p:spPr>
          <a:xfrm>
            <a:off x="1787638" y="3601928"/>
            <a:ext cx="3960440" cy="369332"/>
          </a:xfrm>
          <a:prstGeom prst="rect">
            <a:avLst/>
          </a:prstGeom>
          <a:noFill/>
        </p:spPr>
        <p:txBody>
          <a:bodyPr wrap="square" rtlCol="0">
            <a:spAutoFit/>
          </a:bodyPr>
          <a:lstStyle/>
          <a:p>
            <a:r>
              <a:rPr lang="sl-SI">
                <a:solidFill>
                  <a:schemeClr val="tx2"/>
                </a:solidFill>
                <a:ea typeface=""/>
                <a:cs typeface="Trebuchet MS"/>
              </a:rPr>
              <a:t>EU_OSHA</a:t>
            </a:r>
          </a:p>
        </p:txBody>
      </p:sp>
      <p:sp>
        <p:nvSpPr>
          <p:cNvPr id="9" name="TextBox 8">
            <a:extLst>
              <a:ext uri="{FF2B5EF4-FFF2-40B4-BE49-F238E27FC236}">
                <a16:creationId xmlns:a16="http://schemas.microsoft.com/office/drawing/2014/main" id="{E0B0BF0C-1C43-40C6-8D79-A79F4C7DC847}"/>
              </a:ext>
            </a:extLst>
          </p:cNvPr>
          <p:cNvSpPr txBox="1"/>
          <p:nvPr userDrawn="1"/>
        </p:nvSpPr>
        <p:spPr>
          <a:xfrm>
            <a:off x="450001" y="85378"/>
            <a:ext cx="3960440" cy="461665"/>
          </a:xfrm>
          <a:prstGeom prst="rect">
            <a:avLst/>
          </a:prstGeom>
          <a:noFill/>
        </p:spPr>
        <p:txBody>
          <a:bodyPr wrap="square" rtlCol="0">
            <a:spAutoFit/>
          </a:bodyPr>
          <a:lstStyle/>
          <a:p>
            <a:r>
              <a:rPr lang="sl-SI" sz="2400" b="1">
                <a:solidFill>
                  <a:schemeClr val="tx2"/>
                </a:solidFill>
                <a:ea typeface=""/>
              </a:rPr>
              <a:t>Hvala!</a:t>
            </a:r>
          </a:p>
        </p:txBody>
      </p:sp>
    </p:spTree>
    <p:extLst>
      <p:ext uri="{BB962C8B-B14F-4D97-AF65-F5344CB8AC3E}">
        <p14:creationId xmlns:p14="http://schemas.microsoft.com/office/powerpoint/2010/main" val="3743460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100" b="1" i="0" u="none" strike="noStrike" cap="none" normalizeH="0" baseline="0" noProof="0">
                <a:ln>
                  <a:noFill/>
                </a:ln>
                <a:solidFill>
                  <a:srgbClr val="003399"/>
                </a:solidFill>
                <a:effectLst/>
                <a:uLnTx/>
                <a:uFillTx/>
                <a:latin typeface="Arial"/>
                <a:ea typeface="Arial"/>
                <a:cs typeface="+mn-cs"/>
              </a:rPr>
              <a:t>Avtor: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100" b="1" i="0" u="none" strike="noStrike" cap="none" normalizeH="0" baseline="0" noProof="0">
                <a:ln>
                  <a:noFill/>
                </a:ln>
                <a:solidFill>
                  <a:srgbClr val="003399"/>
                </a:solidFill>
                <a:effectLst/>
                <a:uLnTx/>
                <a:uFillTx/>
                <a:latin typeface="Arial"/>
                <a:ea typeface="Arial"/>
                <a:cs typeface="+mn-cs"/>
              </a:rPr>
              <a:t>Vodenje projekta: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100" b="1" i="0" u="none" strike="noStrike" cap="none" normalizeH="0" baseline="0" noProof="0">
                <a:ln>
                  <a:noFill/>
                </a:ln>
                <a:solidFill>
                  <a:srgbClr val="003399"/>
                </a:solidFill>
                <a:effectLst/>
                <a:uLnTx/>
                <a:uFillTx/>
                <a:latin typeface="Arial"/>
                <a:ea typeface="Arial"/>
                <a:cs typeface="+mn-cs"/>
              </a:rPr>
              <a:t>Niti Evropska agencija za varnost in zdravje pri delu niti osebe, ki delujejo v njenem imenu, niso odgovorne za morebitno uporabo informacij iz te publikacije.</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100" b="1" i="0" u="none" strike="noStrike" cap="none" normalizeH="0" baseline="0" noProof="0">
                <a:ln>
                  <a:noFill/>
                </a:ln>
                <a:solidFill>
                  <a:srgbClr val="003399"/>
                </a:solidFill>
                <a:effectLst/>
                <a:uLnTx/>
                <a:uFillTx/>
                <a:latin typeface="Arial"/>
                <a:ea typeface="Arial"/>
                <a:cs typeface="+mn-cs"/>
              </a:rPr>
              <a:t>© Evropska agencija za varnost in zdravje pri delu,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100" b="1" i="0" u="none" strike="noStrike" cap="none" normalizeH="0" baseline="0" noProof="0">
                <a:ln>
                  <a:noFill/>
                </a:ln>
                <a:solidFill>
                  <a:srgbClr val="003399"/>
                </a:solidFill>
                <a:effectLst/>
                <a:uLnTx/>
                <a:uFillTx/>
                <a:latin typeface="Arial"/>
                <a:ea typeface="Arial"/>
                <a:cs typeface="+mn-cs"/>
              </a:rPr>
              <a:t>Reprodukcija je dovoljena z navedbo vira.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100" b="1" i="0" u="none" strike="noStrike" cap="none" normalizeH="0" baseline="0" noProof="0">
                <a:ln>
                  <a:noFill/>
                </a:ln>
                <a:solidFill>
                  <a:srgbClr val="003399"/>
                </a:solidFill>
                <a:effectLst/>
                <a:uLnTx/>
                <a:uFillTx/>
                <a:latin typeface="Arial"/>
                <a:ea typeface="Arial"/>
                <a:cs typeface="+mn-cs"/>
              </a:rPr>
              <a:t>Za dovoljenje za uporabo ali reprodukcijo fotografij ali drugega gradiva, za katere agencija EU-OSHA nima avtorskih pravic, je treba zaprositi neposredno imetnike avtorskih pravic.</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
        <p:nvSpPr>
          <p:cNvPr id="6" name="Content Placeholder 2">
            <a:extLst>
              <a:ext uri="{FF2B5EF4-FFF2-40B4-BE49-F238E27FC236}">
                <a16:creationId xmlns:a16="http://schemas.microsoft.com/office/drawing/2014/main" id="{E185B128-DA71-565F-04F1-DE69A837C7BD}"/>
              </a:ext>
            </a:extLst>
          </p:cNvPr>
          <p:cNvSpPr>
            <a:spLocks noGrp="1"/>
          </p:cNvSpPr>
          <p:nvPr>
            <p:ph sz="half" idx="11" hasCustomPrompt="1"/>
          </p:nvPr>
        </p:nvSpPr>
        <p:spPr>
          <a:xfrm>
            <a:off x="1979712" y="2714342"/>
            <a:ext cx="129614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Tree>
    <p:extLst>
      <p:ext uri="{BB962C8B-B14F-4D97-AF65-F5344CB8AC3E}">
        <p14:creationId xmlns:p14="http://schemas.microsoft.com/office/powerpoint/2010/main" val="186159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35083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81922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2796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4758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healthy-workplaces.osha.europa.eu/sl?set_language=sl"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hyperlink" Target="https://healthy-workplaces.osha.europa.eu/" TargetMode="Externa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9" name="Bild 3" descr="111004_EU-OSHA_PPT_Corporate logo_inner slide.png"/>
          <p:cNvPicPr>
            <a:picLocks noChangeAspect="1"/>
          </p:cNvPicPr>
          <p:nvPr/>
        </p:nvPicPr>
        <p:blipFill>
          <a:blip r:embed="rId18" cstate="print"/>
          <a:srcRect/>
          <a:stretch>
            <a:fillRect/>
          </a:stretch>
        </p:blipFill>
        <p:spPr bwMode="auto">
          <a:xfrm>
            <a:off x="442913" y="4705350"/>
            <a:ext cx="744711" cy="233363"/>
          </a:xfrm>
          <a:prstGeom prst="rect">
            <a:avLst/>
          </a:prstGeom>
          <a:noFill/>
          <a:ln w="9525">
            <a:noFill/>
            <a:miter lim="800000"/>
            <a:headEnd/>
            <a:tailEnd/>
          </a:ln>
        </p:spPr>
      </p:pic>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a:hlinkClick r:id="rId19"/>
          </p:cNvPr>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sl-SI" sz="675" b="1" dirty="0" err="1">
                <a:solidFill>
                  <a:schemeClr val="tx2"/>
                </a:solidFill>
                <a:latin typeface="Arial" pitchFamily="-107" charset="0"/>
                <a:ea typeface="Arial"/>
                <a:cs typeface="ＭＳ Ｐゴシック" pitchFamily="-107" charset="-128"/>
              </a:rPr>
              <a:t>https</a:t>
            </a:r>
            <a:r>
              <a:rPr lang="sl-SI" sz="675" b="1" dirty="0">
                <a:solidFill>
                  <a:schemeClr val="tx2"/>
                </a:solidFill>
                <a:latin typeface="Arial" pitchFamily="-107" charset="0"/>
                <a:ea typeface="Arial"/>
                <a:cs typeface="ＭＳ Ｐゴシック" pitchFamily="-107" charset="-128"/>
              </a:rPr>
              <a:t>://</a:t>
            </a:r>
            <a:r>
              <a:rPr lang="sl-SI" sz="675" b="1" dirty="0" err="1">
                <a:solidFill>
                  <a:schemeClr val="tx2"/>
                </a:solidFill>
                <a:latin typeface="Arial" pitchFamily="-107" charset="0"/>
                <a:ea typeface="Arial"/>
                <a:cs typeface="ＭＳ Ｐゴシック" pitchFamily="-107" charset="-128"/>
              </a:rPr>
              <a:t>healthy-workplaces.osha.europa.eu</a:t>
            </a:r>
            <a:endParaRPr lang="sl-SI" sz="675" b="1" dirty="0">
              <a:solidFill>
                <a:schemeClr val="tx2"/>
              </a:solidFill>
              <a:latin typeface="Arial" pitchFamily="-107" charset="0"/>
              <a:ea typeface="Arial"/>
              <a:cs typeface="ＭＳ Ｐゴシック" pitchFamily="-107" charset="-128"/>
            </a:endParaRPr>
          </a:p>
        </p:txBody>
      </p:sp>
      <p:pic>
        <p:nvPicPr>
          <p:cNvPr id="12" name="Bild 5" descr="111004_EU-OSHA_PPT_HW logo.png"/>
          <p:cNvPicPr>
            <a:picLocks noChangeAspect="1"/>
          </p:cNvPicPr>
          <p:nvPr/>
        </p:nvPicPr>
        <p:blipFill>
          <a:blip r:embed="rId20"/>
          <a:srcRect/>
          <a:stretch>
            <a:fillRect/>
          </a:stretch>
        </p:blipFill>
        <p:spPr bwMode="auto">
          <a:xfrm>
            <a:off x="7432676" y="4522144"/>
            <a:ext cx="577199" cy="475059"/>
          </a:xfrm>
          <a:prstGeom prst="rect">
            <a:avLst/>
          </a:prstGeom>
          <a:noFill/>
          <a:ln w="9525">
            <a:noFill/>
            <a:miter lim="800000"/>
            <a:headEnd/>
            <a:tailEnd/>
          </a:ln>
        </p:spPr>
      </p:pic>
    </p:spTree>
    <p:extLst>
      <p:ext uri="{BB962C8B-B14F-4D97-AF65-F5344CB8AC3E}">
        <p14:creationId xmlns:p14="http://schemas.microsoft.com/office/powerpoint/2010/main" val="1172285116"/>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67" r:id="rId4"/>
    <p:sldLayoutId id="2147483768"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9" r:id="rId14"/>
    <p:sldLayoutId id="2147483771" r:id="rId15"/>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sl-SI" sz="675" b="1" dirty="0" err="1">
                <a:solidFill>
                  <a:schemeClr val="tx2"/>
                </a:solidFill>
                <a:latin typeface="Arial" pitchFamily="-107" charset="0"/>
                <a:ea typeface="Arial"/>
                <a:cs typeface="ＭＳ Ｐゴシック" pitchFamily="-107" charset="-128"/>
                <a:hlinkClick r:id="rId7"/>
              </a:rPr>
              <a:t>https</a:t>
            </a:r>
            <a:r>
              <a:rPr lang="sl-SI" sz="675" b="1" dirty="0">
                <a:solidFill>
                  <a:schemeClr val="tx2"/>
                </a:solidFill>
                <a:latin typeface="Arial" pitchFamily="-107" charset="0"/>
                <a:ea typeface="Arial"/>
                <a:cs typeface="ＭＳ Ｐゴシック" pitchFamily="-107" charset="-128"/>
                <a:hlinkClick r:id="rId7"/>
              </a:rPr>
              <a:t>://</a:t>
            </a:r>
            <a:r>
              <a:rPr lang="sl-SI" sz="675" b="1" dirty="0" err="1">
                <a:solidFill>
                  <a:schemeClr val="tx2"/>
                </a:solidFill>
                <a:latin typeface="Arial" pitchFamily="-107" charset="0"/>
                <a:ea typeface="Arial"/>
                <a:cs typeface="ＭＳ Ｐゴシック" pitchFamily="-107" charset="-128"/>
                <a:hlinkClick r:id="rId7"/>
              </a:rPr>
              <a:t>healthy-workplaces.osha.europa.eu</a:t>
            </a:r>
            <a:endParaRPr lang="en-US" sz="675" b="1" dirty="0">
              <a:solidFill>
                <a:schemeClr val="tx2"/>
              </a:solidFill>
              <a:latin typeface="Arial" pitchFamily="-107" charset="0"/>
              <a:ea typeface="Arial"/>
              <a:cs typeface="ＭＳ Ｐゴシック" pitchFamily="-107" charset="-128"/>
            </a:endParaRPr>
          </a:p>
          <a:p>
            <a:pPr algn="ctr">
              <a:lnSpc>
                <a:spcPct val="90000"/>
              </a:lnSpc>
              <a:spcBef>
                <a:spcPct val="30000"/>
              </a:spcBef>
              <a:buClr>
                <a:srgbClr val="00529F"/>
              </a:buClr>
              <a:defRPr/>
            </a:pPr>
            <a:endParaRPr lang="sl-SI" sz="675" b="1" dirty="0">
              <a:solidFill>
                <a:schemeClr val="tx2"/>
              </a:solidFill>
              <a:latin typeface="Arial" pitchFamily="-107" charset="0"/>
              <a:ea typeface="Arial"/>
              <a:cs typeface="ＭＳ Ｐゴシック" pitchFamily="-107" charset="-128"/>
            </a:endParaRPr>
          </a:p>
        </p:txBody>
      </p:sp>
      <p:pic>
        <p:nvPicPr>
          <p:cNvPr id="4" name="Bild 3" descr="111004_EU-OSHA_PPT_Corporate logo_inner slide.png">
            <a:extLst>
              <a:ext uri="{FF2B5EF4-FFF2-40B4-BE49-F238E27FC236}">
                <a16:creationId xmlns:a16="http://schemas.microsoft.com/office/drawing/2014/main" id="{83FABCFD-3389-1B1D-FD04-1816EDDB7D09}"/>
              </a:ext>
            </a:extLst>
          </p:cNvPr>
          <p:cNvPicPr>
            <a:picLocks noChangeAspect="1"/>
          </p:cNvPicPr>
          <p:nvPr userDrawn="1"/>
        </p:nvPicPr>
        <p:blipFill>
          <a:blip r:embed="rId8" cstate="print"/>
          <a:srcRect/>
          <a:stretch>
            <a:fillRect/>
          </a:stretch>
        </p:blipFill>
        <p:spPr bwMode="auto">
          <a:xfrm>
            <a:off x="450000" y="4665206"/>
            <a:ext cx="744711" cy="233363"/>
          </a:xfrm>
          <a:prstGeom prst="rect">
            <a:avLst/>
          </a:prstGeom>
          <a:noFill/>
          <a:ln w="9525">
            <a:noFill/>
            <a:miter lim="800000"/>
            <a:headEnd/>
            <a:tailEnd/>
          </a:ln>
        </p:spPr>
      </p:pic>
      <p:pic>
        <p:nvPicPr>
          <p:cNvPr id="5" name="Bild 5" descr="111004_EU-OSHA_PPT_HW logo.png">
            <a:extLst>
              <a:ext uri="{FF2B5EF4-FFF2-40B4-BE49-F238E27FC236}">
                <a16:creationId xmlns:a16="http://schemas.microsoft.com/office/drawing/2014/main" id="{1D3C38EC-AFBA-284C-C7FC-21A5627A0B94}"/>
              </a:ext>
            </a:extLst>
          </p:cNvPr>
          <p:cNvPicPr>
            <a:picLocks noChangeAspect="1"/>
          </p:cNvPicPr>
          <p:nvPr userDrawn="1"/>
        </p:nvPicPr>
        <p:blipFill>
          <a:blip r:embed="rId9"/>
          <a:srcRect/>
          <a:stretch>
            <a:fillRect/>
          </a:stretch>
        </p:blipFill>
        <p:spPr bwMode="auto">
          <a:xfrm>
            <a:off x="7439763" y="4482000"/>
            <a:ext cx="577199" cy="475059"/>
          </a:xfrm>
          <a:prstGeom prst="rect">
            <a:avLst/>
          </a:prstGeom>
          <a:noFill/>
          <a:ln w="9525">
            <a:noFill/>
            <a:miter lim="800000"/>
            <a:headEnd/>
            <a:tailEnd/>
          </a:ln>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9" r:id="rId1"/>
    <p:sldLayoutId id="2147483791" r:id="rId2"/>
    <p:sldLayoutId id="2147483790" r:id="rId3"/>
    <p:sldLayoutId id="2147483782" r:id="rId4"/>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png"/><Relationship Id="rId7" Type="http://schemas.openxmlformats.org/officeDocument/2006/relationships/hyperlink" Target="https://pixabay.com/es/?utm_source=link-attribution&amp;utm_medium=referral&amp;utm_campaign=image&amp;utm_content=7042739" TargetMode="External"/><Relationship Id="rId12"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hyperlink" Target="https://pixabay.com/es/users/mohamed_hassan-5229782/?utm_source=link-attribution&amp;utm_medium=referral&amp;utm_campaign=image&amp;utm_content=7042739" TargetMode="External"/><Relationship Id="rId11" Type="http://schemas.openxmlformats.org/officeDocument/2006/relationships/image" Target="../media/image51.png"/><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image" Target="../media/image46.pn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5.xml"/><Relationship Id="rId6" Type="http://schemas.openxmlformats.org/officeDocument/2006/relationships/image" Target="../media/image62.png"/><Relationship Id="rId5" Type="http://schemas.openxmlformats.org/officeDocument/2006/relationships/hyperlink" Target="https://healthy-workplaces.osha.europa.eu/en/about-topic/priority-area/smart-digital-systems" TargetMode="External"/><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A5728D-36C0-B577-181C-6892FBDF09C7}"/>
              </a:ext>
            </a:extLst>
          </p:cNvPr>
          <p:cNvSpPr>
            <a:spLocks noGrp="1"/>
          </p:cNvSpPr>
          <p:nvPr>
            <p:ph type="title"/>
          </p:nvPr>
        </p:nvSpPr>
        <p:spPr>
          <a:xfrm>
            <a:off x="462262" y="3507854"/>
            <a:ext cx="7826413" cy="615553"/>
          </a:xfrm>
        </p:spPr>
        <p:txBody>
          <a:bodyPr vert="horz" lIns="0" tIns="0" rIns="0" bIns="0" rtlCol="0" anchor="t" anchorCtr="0">
            <a:spAutoFit/>
          </a:bodyPr>
          <a:lstStyle/>
          <a:p>
            <a:pPr>
              <a:spcBef>
                <a:spcPts val="450"/>
              </a:spcBef>
              <a:buClr>
                <a:schemeClr val="tx2"/>
              </a:buClr>
              <a:buFont typeface="Wingdings" pitchFamily="2" charset="2"/>
            </a:pPr>
            <a:r>
              <a:rPr lang="sl-SI" sz="2000" dirty="0">
                <a:solidFill>
                  <a:srgbClr val="899E00"/>
                </a:solidFill>
                <a:latin typeface="+mn-lt"/>
                <a:ea typeface="+mn-lt"/>
                <a:cs typeface="+mn-cs"/>
              </a:rPr>
              <a:t>Kampanja Zdravo delovno okolje 2023–2025:</a:t>
            </a:r>
            <a:br>
              <a:rPr lang="sl-SI" sz="2000" dirty="0">
                <a:solidFill>
                  <a:srgbClr val="899E00"/>
                </a:solidFill>
                <a:latin typeface="+mn-lt"/>
                <a:ea typeface="+mn-lt"/>
                <a:cs typeface="+mn-cs"/>
              </a:rPr>
            </a:br>
            <a:r>
              <a:rPr lang="sl-SI" sz="2000" dirty="0">
                <a:solidFill>
                  <a:srgbClr val="899E00"/>
                </a:solidFill>
                <a:latin typeface="+mn-lt"/>
                <a:ea typeface="+mn-lt"/>
                <a:cs typeface="+mn-cs"/>
              </a:rPr>
              <a:t>VARNO IN ZDRAVO DELO V DIGITALNI DOBI </a:t>
            </a:r>
          </a:p>
        </p:txBody>
      </p:sp>
      <p:sp>
        <p:nvSpPr>
          <p:cNvPr id="5" name="Subtitle 2">
            <a:extLst>
              <a:ext uri="{FF2B5EF4-FFF2-40B4-BE49-F238E27FC236}">
                <a16:creationId xmlns:a16="http://schemas.microsoft.com/office/drawing/2014/main" id="{78591229-3880-2386-55AB-4923B8E78DE5}"/>
              </a:ext>
            </a:extLst>
          </p:cNvPr>
          <p:cNvSpPr>
            <a:spLocks noGrp="1"/>
          </p:cNvSpPr>
          <p:nvPr>
            <p:ph type="subTitle" idx="10"/>
          </p:nvPr>
        </p:nvSpPr>
        <p:spPr>
          <a:xfrm>
            <a:off x="462263" y="2739740"/>
            <a:ext cx="8070178" cy="738664"/>
          </a:xfrm>
        </p:spPr>
        <p:txBody>
          <a:bodyPr vert="horz" lIns="0" tIns="0" rIns="0" bIns="0" rtlCol="0" anchor="t" anchorCtr="0">
            <a:spAutoFit/>
          </a:bodyPr>
          <a:lstStyle/>
          <a:p>
            <a:pPr>
              <a:spcBef>
                <a:spcPct val="0"/>
              </a:spcBef>
            </a:pPr>
            <a:r>
              <a:rPr lang="sl-SI" sz="2400" dirty="0">
                <a:ea typeface=""/>
              </a:rPr>
              <a:t>Pametni digitalni sistemi</a:t>
            </a:r>
            <a:r>
              <a:rPr lang="sl-SI" sz="2400">
                <a:ea typeface=""/>
              </a:rPr>
              <a:t>: </a:t>
            </a:r>
          </a:p>
          <a:p>
            <a:pPr>
              <a:spcBef>
                <a:spcPct val="0"/>
              </a:spcBef>
            </a:pPr>
            <a:r>
              <a:rPr lang="sl-SI" sz="2400">
                <a:ea typeface=""/>
              </a:rPr>
              <a:t>posledice </a:t>
            </a:r>
            <a:r>
              <a:rPr lang="sl-SI" sz="2400" dirty="0">
                <a:ea typeface=""/>
              </a:rPr>
              <a:t>za varnost in zdravje pri delu</a:t>
            </a:r>
          </a:p>
        </p:txBody>
      </p:sp>
    </p:spTree>
    <p:extLst>
      <p:ext uri="{BB962C8B-B14F-4D97-AF65-F5344CB8AC3E}">
        <p14:creationId xmlns:p14="http://schemas.microsoft.com/office/powerpoint/2010/main" val="818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D3D4-3D2C-8F26-A8E6-472CEADCA327}"/>
              </a:ext>
            </a:extLst>
          </p:cNvPr>
          <p:cNvSpPr>
            <a:spLocks noGrp="1"/>
          </p:cNvSpPr>
          <p:nvPr>
            <p:ph type="title"/>
          </p:nvPr>
        </p:nvSpPr>
        <p:spPr/>
        <p:txBody>
          <a:bodyPr>
            <a:spAutoFit/>
          </a:bodyPr>
          <a:lstStyle/>
          <a:p>
            <a:r>
              <a:rPr lang="sl-SI" b="1">
                <a:solidFill>
                  <a:schemeClr val="tx2"/>
                </a:solidFill>
                <a:latin typeface="+mj-lt"/>
                <a:ea typeface="+mj-lt"/>
              </a:rPr>
              <a:t>Primeri tveganj/izzivov na področju varnosti in zdravja pri delu</a:t>
            </a:r>
          </a:p>
        </p:txBody>
      </p:sp>
      <p:pic>
        <p:nvPicPr>
          <p:cNvPr id="4" name="Picture 3">
            <a:extLst>
              <a:ext uri="{FF2B5EF4-FFF2-40B4-BE49-F238E27FC236}">
                <a16:creationId xmlns:a16="http://schemas.microsoft.com/office/drawing/2014/main" id="{FCF1ABA4-771E-F357-5509-B9C9677DBEA0}"/>
              </a:ext>
            </a:extLst>
          </p:cNvPr>
          <p:cNvPicPr>
            <a:picLocks noChangeAspect="1"/>
          </p:cNvPicPr>
          <p:nvPr/>
        </p:nvPicPr>
        <p:blipFill>
          <a:blip r:embed="rId3"/>
          <a:stretch>
            <a:fillRect/>
          </a:stretch>
        </p:blipFill>
        <p:spPr>
          <a:xfrm>
            <a:off x="7020272" y="3277847"/>
            <a:ext cx="1067107" cy="1129878"/>
          </a:xfrm>
          <a:prstGeom prst="rect">
            <a:avLst/>
          </a:prstGeom>
        </p:spPr>
      </p:pic>
      <p:pic>
        <p:nvPicPr>
          <p:cNvPr id="5" name="Picture 4">
            <a:extLst>
              <a:ext uri="{FF2B5EF4-FFF2-40B4-BE49-F238E27FC236}">
                <a16:creationId xmlns:a16="http://schemas.microsoft.com/office/drawing/2014/main" id="{16C43576-9629-2A7B-0DA2-B473A8EC194C}"/>
              </a:ext>
            </a:extLst>
          </p:cNvPr>
          <p:cNvPicPr>
            <a:picLocks noChangeAspect="1"/>
          </p:cNvPicPr>
          <p:nvPr/>
        </p:nvPicPr>
        <p:blipFill>
          <a:blip r:embed="rId4"/>
          <a:stretch>
            <a:fillRect/>
          </a:stretch>
        </p:blipFill>
        <p:spPr>
          <a:xfrm>
            <a:off x="3255123" y="1441872"/>
            <a:ext cx="2122801" cy="1129878"/>
          </a:xfrm>
          <a:prstGeom prst="rect">
            <a:avLst/>
          </a:prstGeom>
        </p:spPr>
      </p:pic>
      <p:sp>
        <p:nvSpPr>
          <p:cNvPr id="6" name="Rectangle: Rounded Corners 5">
            <a:extLst>
              <a:ext uri="{FF2B5EF4-FFF2-40B4-BE49-F238E27FC236}">
                <a16:creationId xmlns:a16="http://schemas.microsoft.com/office/drawing/2014/main" id="{C5BF3CB0-DB77-4795-26B0-5F8A7B1B662F}"/>
              </a:ext>
            </a:extLst>
          </p:cNvPr>
          <p:cNvSpPr/>
          <p:nvPr/>
        </p:nvSpPr>
        <p:spPr>
          <a:xfrm>
            <a:off x="264052" y="817713"/>
            <a:ext cx="2428843" cy="377026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l-SI" sz="2000" b="1">
                <a:solidFill>
                  <a:schemeClr val="bg1"/>
                </a:solidFill>
                <a:latin typeface="Arial Body"/>
              </a:rPr>
              <a:t>Praktične omejitve</a:t>
            </a:r>
          </a:p>
          <a:p>
            <a:pPr>
              <a:spcBef>
                <a:spcPts val="600"/>
              </a:spcBef>
            </a:pPr>
            <a:r>
              <a:rPr lang="sl-SI" sz="1100" b="1">
                <a:solidFill>
                  <a:schemeClr val="bg1"/>
                </a:solidFill>
                <a:latin typeface="Arial Body"/>
              </a:rPr>
              <a:t>Nepravilno delovanje tehnologij</a:t>
            </a:r>
          </a:p>
          <a:p>
            <a:pPr marL="0" indent="0">
              <a:spcBef>
                <a:spcPts val="600"/>
              </a:spcBef>
              <a:buFont typeface="Arial" panose="020B0604020202020204" pitchFamily="34" charset="0"/>
              <a:buNone/>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sl-SI" sz="1100" b="1">
                <a:solidFill>
                  <a:schemeClr val="bg1"/>
                </a:solidFill>
                <a:latin typeface="Arial Body"/>
              </a:rPr>
              <a:t>Točnost senzorjev</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indent="0">
              <a:spcBef>
                <a:spcPts val="600"/>
              </a:spcBef>
              <a:buFont typeface="Arial" panose="020B0604020202020204" pitchFamily="34" charset="0"/>
              <a:buNone/>
            </a:pPr>
            <a:r>
              <a:rPr lang="sl-SI" sz="1100" b="1">
                <a:solidFill>
                  <a:schemeClr val="bg1"/>
                </a:solidFill>
                <a:latin typeface="Arial Body"/>
              </a:rPr>
              <a:t>Strojna oprema, ki ovira gibanje</a:t>
            </a:r>
          </a:p>
          <a:p>
            <a:pPr marL="0" indent="0">
              <a:spcBef>
                <a:spcPts val="600"/>
              </a:spcBef>
              <a:buFont typeface="Arial" panose="020B0604020202020204" pitchFamily="34" charset="0"/>
              <a:buNone/>
            </a:pPr>
            <a:endParaRPr lang="en-GB" sz="1100" b="1" dirty="0">
              <a:solidFill>
                <a:schemeClr val="bg1"/>
              </a:solidFill>
              <a:latin typeface="Arial Body"/>
            </a:endParaRPr>
          </a:p>
          <a:p>
            <a:pPr marL="0" marR="0" lvl="0" indent="0" algn="l" defTabSz="342900" rtl="0" eaLnBrk="1" fontAlgn="auto" latinLnBrk="0" hangingPunct="1">
              <a:spcBef>
                <a:spcPts val="600"/>
              </a:spcBef>
              <a:buClrTx/>
              <a:buSzTx/>
              <a:buFont typeface="Arial" panose="020B0604020202020204" pitchFamily="34" charset="0"/>
              <a:buNone/>
              <a:tabLst/>
              <a:defRPr/>
            </a:pPr>
            <a:r>
              <a:rPr lang="sl-SI" sz="1100" b="1">
                <a:solidFill>
                  <a:schemeClr val="bg1"/>
                </a:solidFill>
                <a:latin typeface="Arial Body"/>
              </a:rPr>
              <a:t>Tehnološke omejitve sistemov </a:t>
            </a:r>
          </a:p>
          <a:p>
            <a:pPr marL="0" marR="0" lvl="0" indent="0" algn="l" defTabSz="342900" rtl="0" eaLnBrk="1" fontAlgn="auto" latinLnBrk="0" hangingPunct="1">
              <a:spcBef>
                <a:spcPts val="600"/>
              </a:spcBef>
              <a:buClrTx/>
              <a:buSzTx/>
              <a:buFont typeface="Arial" panose="020B0604020202020204" pitchFamily="34" charset="0"/>
              <a:buNone/>
              <a:tabLst/>
              <a:defRPr/>
            </a:pPr>
            <a:endParaRPr lang="en-GB" sz="1100" b="0" dirty="0">
              <a:solidFill>
                <a:schemeClr val="bg1"/>
              </a:solidFill>
              <a:latin typeface="Arial Body"/>
            </a:endParaRPr>
          </a:p>
          <a:p>
            <a:pPr marL="0" marR="0" lvl="0" indent="0" algn="l" defTabSz="342900" rtl="0" eaLnBrk="1" fontAlgn="auto" latinLnBrk="0" hangingPunct="1">
              <a:spcBef>
                <a:spcPts val="600"/>
              </a:spcBef>
              <a:buClrTx/>
              <a:buSzTx/>
              <a:buFontTx/>
              <a:buNone/>
              <a:tabLst/>
              <a:defRPr/>
            </a:pPr>
            <a:r>
              <a:rPr lang="sl-SI" sz="1100" b="1">
                <a:solidFill>
                  <a:schemeClr val="bg1"/>
                </a:solidFill>
                <a:latin typeface="Arial Body"/>
              </a:rPr>
              <a:t>Neto učinki</a:t>
            </a:r>
          </a:p>
        </p:txBody>
      </p:sp>
      <p:sp>
        <p:nvSpPr>
          <p:cNvPr id="7" name="Rectangle: Rounded Corners 6">
            <a:extLst>
              <a:ext uri="{FF2B5EF4-FFF2-40B4-BE49-F238E27FC236}">
                <a16:creationId xmlns:a16="http://schemas.microsoft.com/office/drawing/2014/main" id="{ADD1FDE8-BF2F-F104-8819-3B9A6DEEA2E7}"/>
              </a:ext>
            </a:extLst>
          </p:cNvPr>
          <p:cNvSpPr/>
          <p:nvPr/>
        </p:nvSpPr>
        <p:spPr>
          <a:xfrm>
            <a:off x="5940152" y="817713"/>
            <a:ext cx="2532993" cy="219936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l-SI" sz="2000" b="1" dirty="0">
                <a:solidFill>
                  <a:schemeClr val="bg1"/>
                </a:solidFill>
                <a:latin typeface="Arial Body"/>
                <a:ea typeface="Arial Body"/>
                <a:cs typeface="+mn-cs"/>
              </a:rPr>
              <a:t>Psihosocialna/fizična škoda</a:t>
            </a:r>
          </a:p>
          <a:p>
            <a:br>
              <a:rPr lang="sl-SI" b="1" dirty="0">
                <a:solidFill>
                  <a:schemeClr val="bg1"/>
                </a:solidFill>
                <a:latin typeface="Arial Body"/>
                <a:ea typeface="Arial Body"/>
                <a:cs typeface="+mn-cs"/>
              </a:rPr>
            </a:br>
            <a:r>
              <a:rPr lang="sl-SI" sz="1100" b="1" dirty="0">
                <a:solidFill>
                  <a:schemeClr val="bg1"/>
                </a:solidFill>
                <a:latin typeface="Arial Body"/>
                <a:ea typeface="Arial Body"/>
                <a:cs typeface="+mn-cs"/>
              </a:rPr>
              <a:t>Povečanje intenzivnosti dela</a:t>
            </a:r>
          </a:p>
          <a:p>
            <a:endParaRPr lang="en-GB" sz="1100" b="1" kern="1200" dirty="0">
              <a:solidFill>
                <a:schemeClr val="bg1"/>
              </a:solidFill>
              <a:latin typeface="Arial Body"/>
              <a:ea typeface="+mn-ea"/>
              <a:cs typeface="+mn-cs"/>
            </a:endParaRPr>
          </a:p>
          <a:p>
            <a:pPr marL="0" algn="l" defTabSz="342900" rtl="0" eaLnBrk="1" latinLnBrk="0" hangingPunct="1"/>
            <a:r>
              <a:rPr lang="sl-SI" sz="1100" b="1" dirty="0">
                <a:solidFill>
                  <a:schemeClr val="bg1"/>
                </a:solidFill>
                <a:latin typeface="Arial Body"/>
                <a:ea typeface="Arial Body"/>
                <a:cs typeface="+mn-cs"/>
              </a:rPr>
              <a:t>Odtujenost od dela </a:t>
            </a:r>
          </a:p>
          <a:p>
            <a:pPr algn="ctr"/>
            <a:endParaRPr lang="en-GB" sz="1600" dirty="0">
              <a:solidFill>
                <a:schemeClr val="bg1"/>
              </a:solidFill>
            </a:endParaRPr>
          </a:p>
        </p:txBody>
      </p:sp>
      <p:sp>
        <p:nvSpPr>
          <p:cNvPr id="8" name="Rectangle: Rounded Corners 7">
            <a:extLst>
              <a:ext uri="{FF2B5EF4-FFF2-40B4-BE49-F238E27FC236}">
                <a16:creationId xmlns:a16="http://schemas.microsoft.com/office/drawing/2014/main" id="{B7553843-C5C6-CF80-544B-EDBBF5A1D7FF}"/>
              </a:ext>
            </a:extLst>
          </p:cNvPr>
          <p:cNvSpPr/>
          <p:nvPr/>
        </p:nvSpPr>
        <p:spPr>
          <a:xfrm>
            <a:off x="2891428" y="3154655"/>
            <a:ext cx="3559679" cy="137626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spAutoFit/>
          </a:bodyPr>
          <a:lstStyle/>
          <a:p>
            <a:pPr>
              <a:spcBef>
                <a:spcPts val="300"/>
              </a:spcBef>
              <a:spcAft>
                <a:spcPts val="300"/>
              </a:spcAft>
            </a:pPr>
            <a:r>
              <a:rPr lang="sl-SI" sz="2000" b="1" dirty="0">
                <a:solidFill>
                  <a:schemeClr val="bg1"/>
                </a:solidFill>
                <a:latin typeface="Arial Body"/>
                <a:ea typeface="Arial Body"/>
                <a:cs typeface="+mn-cs"/>
              </a:rPr>
              <a:t>Pomisleki glede podatkov</a:t>
            </a:r>
          </a:p>
          <a:p>
            <a:pPr marL="0" indent="0">
              <a:spcBef>
                <a:spcPts val="200"/>
              </a:spcBef>
              <a:spcAft>
                <a:spcPts val="200"/>
              </a:spcAft>
              <a:buFont typeface="Arial" panose="020B0604020202020204" pitchFamily="34" charset="0"/>
              <a:buNone/>
              <a:defRPr/>
            </a:pPr>
            <a:r>
              <a:rPr lang="sl-SI" sz="1100" b="1" dirty="0">
                <a:solidFill>
                  <a:schemeClr val="bg1"/>
                </a:solidFill>
                <a:latin typeface="Arial Body"/>
                <a:ea typeface="Arial Body"/>
                <a:cs typeface="+mn-cs"/>
              </a:rPr>
              <a:t>Varovanje osebnih podatkov, varnost in točnost podatkov</a:t>
            </a: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endParaRPr lang="en-GB" sz="1100" b="1" kern="1200" dirty="0">
              <a:solidFill>
                <a:schemeClr val="bg1"/>
              </a:solidFill>
              <a:latin typeface="Arial Body"/>
              <a:ea typeface="+mn-ea"/>
              <a:cs typeface="+mn-cs"/>
            </a:endParaRPr>
          </a:p>
          <a:p>
            <a:pPr marL="0" marR="0" lvl="0" indent="0" algn="l" defTabSz="914400" rtl="0" eaLnBrk="1" fontAlgn="auto" latinLnBrk="0" hangingPunct="1">
              <a:spcBef>
                <a:spcPts val="200"/>
              </a:spcBef>
              <a:spcAft>
                <a:spcPts val="200"/>
              </a:spcAft>
              <a:buClrTx/>
              <a:buSzTx/>
              <a:buFont typeface="Arial" panose="020B0604020202020204" pitchFamily="34" charset="0"/>
              <a:buNone/>
              <a:tabLst/>
              <a:defRPr/>
            </a:pPr>
            <a:r>
              <a:rPr lang="sl-SI" sz="1100" b="1" dirty="0">
                <a:solidFill>
                  <a:schemeClr val="bg1"/>
                </a:solidFill>
                <a:latin typeface="Arial Body"/>
                <a:ea typeface="Arial Body"/>
                <a:cs typeface="+mn-cs"/>
              </a:rPr>
              <a:t>Razlaga in (zlo)raba podatkov</a:t>
            </a:r>
          </a:p>
        </p:txBody>
      </p:sp>
      <p:sp>
        <p:nvSpPr>
          <p:cNvPr id="9" name="TextBox 8">
            <a:extLst>
              <a:ext uri="{FF2B5EF4-FFF2-40B4-BE49-F238E27FC236}">
                <a16:creationId xmlns:a16="http://schemas.microsoft.com/office/drawing/2014/main" id="{8ECCAB5A-9B66-4B64-D4D5-93C7C0CD1DDC}"/>
              </a:ext>
            </a:extLst>
          </p:cNvPr>
          <p:cNvSpPr txBox="1"/>
          <p:nvPr/>
        </p:nvSpPr>
        <p:spPr>
          <a:xfrm>
            <a:off x="7020272" y="4325787"/>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sp>
        <p:nvSpPr>
          <p:cNvPr id="10" name="TextBox 9">
            <a:extLst>
              <a:ext uri="{FF2B5EF4-FFF2-40B4-BE49-F238E27FC236}">
                <a16:creationId xmlns:a16="http://schemas.microsoft.com/office/drawing/2014/main" id="{E84E7510-C35D-4B7E-C9C2-E57595AF7F53}"/>
              </a:ext>
            </a:extLst>
          </p:cNvPr>
          <p:cNvSpPr txBox="1"/>
          <p:nvPr/>
        </p:nvSpPr>
        <p:spPr>
          <a:xfrm>
            <a:off x="3347864" y="2576093"/>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85017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FFE59CD-5F26-B50E-CD54-3AB8D4DB3D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4208" y="559934"/>
            <a:ext cx="1920649" cy="1681002"/>
          </a:xfrm>
          <a:prstGeom prst="rect">
            <a:avLst/>
          </a:prstGeom>
        </p:spPr>
      </p:pic>
      <p:pic>
        <p:nvPicPr>
          <p:cNvPr id="20" name="Picture 19">
            <a:extLst>
              <a:ext uri="{FF2B5EF4-FFF2-40B4-BE49-F238E27FC236}">
                <a16:creationId xmlns:a16="http://schemas.microsoft.com/office/drawing/2014/main" id="{78501390-DB21-CF27-E8B1-821C4067C5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26512" y="1695114"/>
            <a:ext cx="1117709" cy="678333"/>
          </a:xfrm>
          <a:prstGeom prst="rect">
            <a:avLst/>
          </a:prstGeom>
        </p:spPr>
      </p:pic>
      <p:sp>
        <p:nvSpPr>
          <p:cNvPr id="2" name="Title 1">
            <a:extLst>
              <a:ext uri="{FF2B5EF4-FFF2-40B4-BE49-F238E27FC236}">
                <a16:creationId xmlns:a16="http://schemas.microsoft.com/office/drawing/2014/main" id="{74CC1970-60D3-4C58-E7BE-B8A93AA3BC30}"/>
              </a:ext>
            </a:extLst>
          </p:cNvPr>
          <p:cNvSpPr>
            <a:spLocks noGrp="1"/>
          </p:cNvSpPr>
          <p:nvPr>
            <p:ph type="title"/>
          </p:nvPr>
        </p:nvSpPr>
        <p:spPr/>
        <p:txBody>
          <a:bodyPr>
            <a:spAutoFit/>
          </a:bodyPr>
          <a:lstStyle/>
          <a:p>
            <a:r>
              <a:rPr lang="sl-SI"/>
              <a:t>Pametna digitalna orodja za spremljanje varnosti in zdravja delavcev: študije primerov</a:t>
            </a:r>
          </a:p>
        </p:txBody>
      </p:sp>
      <p:pic>
        <p:nvPicPr>
          <p:cNvPr id="4" name="Picture 3">
            <a:extLst>
              <a:ext uri="{FF2B5EF4-FFF2-40B4-BE49-F238E27FC236}">
                <a16:creationId xmlns:a16="http://schemas.microsoft.com/office/drawing/2014/main" id="{05DA64E0-7CA6-3B67-3AFC-104548DF4CC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05087" y="2431181"/>
            <a:ext cx="4213657" cy="2642121"/>
          </a:xfrm>
          <a:prstGeom prst="rect">
            <a:avLst/>
          </a:prstGeom>
        </p:spPr>
      </p:pic>
      <p:pic>
        <p:nvPicPr>
          <p:cNvPr id="5" name="Picture 4">
            <a:extLst>
              <a:ext uri="{FF2B5EF4-FFF2-40B4-BE49-F238E27FC236}">
                <a16:creationId xmlns:a16="http://schemas.microsoft.com/office/drawing/2014/main" id="{BFA8E6FC-395C-72F5-1008-CB1BA7BECF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88024" y="1357738"/>
            <a:ext cx="1479690" cy="1033262"/>
          </a:xfrm>
          <a:prstGeom prst="rect">
            <a:avLst/>
          </a:prstGeom>
        </p:spPr>
      </p:pic>
      <p:sp>
        <p:nvSpPr>
          <p:cNvPr id="7" name="TextBox 6">
            <a:extLst>
              <a:ext uri="{FF2B5EF4-FFF2-40B4-BE49-F238E27FC236}">
                <a16:creationId xmlns:a16="http://schemas.microsoft.com/office/drawing/2014/main" id="{376000E3-C091-09B7-A530-C55265A06834}"/>
              </a:ext>
            </a:extLst>
          </p:cNvPr>
          <p:cNvSpPr txBox="1"/>
          <p:nvPr/>
        </p:nvSpPr>
        <p:spPr>
          <a:xfrm>
            <a:off x="377505" y="805343"/>
            <a:ext cx="5243007" cy="1720536"/>
          </a:xfrm>
          <a:prstGeom prst="rect">
            <a:avLst/>
          </a:prstGeom>
          <a:noFill/>
        </p:spPr>
        <p:txBody>
          <a:bodyPr wrap="square">
            <a:spAutoFit/>
          </a:bodyPr>
          <a:lstStyle/>
          <a:p>
            <a:pPr marL="285750" indent="-285750">
              <a:lnSpc>
                <a:spcPct val="110000"/>
              </a:lnSpc>
              <a:spcBef>
                <a:spcPts val="600"/>
              </a:spcBef>
              <a:spcAft>
                <a:spcPts val="600"/>
              </a:spcAft>
              <a:buFont typeface="Wingdings" panose="05000000000000000000" pitchFamily="2" charset="2"/>
              <a:buChar char="§"/>
            </a:pPr>
            <a:r>
              <a:rPr lang="sl-SI" sz="1400" dirty="0">
                <a:solidFill>
                  <a:srgbClr val="283583"/>
                </a:solidFill>
              </a:rPr>
              <a:t>Devet poglobljenih študij primerov podjetij, ki snujejo ali uporabljajo sisteme za spremljanje na delovnem mestu.</a:t>
            </a:r>
          </a:p>
          <a:p>
            <a:pPr marL="285750" indent="-285750">
              <a:lnSpc>
                <a:spcPct val="110000"/>
              </a:lnSpc>
              <a:spcBef>
                <a:spcPts val="600"/>
              </a:spcBef>
              <a:spcAft>
                <a:spcPts val="600"/>
              </a:spcAft>
              <a:buFont typeface="Wingdings" panose="05000000000000000000" pitchFamily="2" charset="2"/>
              <a:buChar char="§"/>
            </a:pPr>
            <a:r>
              <a:rPr lang="sl-SI" sz="1400" dirty="0">
                <a:solidFill>
                  <a:srgbClr val="283583"/>
                </a:solidFill>
              </a:rPr>
              <a:t>Različne lokacije</a:t>
            </a:r>
          </a:p>
          <a:p>
            <a:pPr marL="285750" indent="-285750">
              <a:lnSpc>
                <a:spcPct val="110000"/>
              </a:lnSpc>
              <a:spcBef>
                <a:spcPts val="600"/>
              </a:spcBef>
              <a:spcAft>
                <a:spcPts val="600"/>
              </a:spcAft>
              <a:buFont typeface="Wingdings" panose="05000000000000000000" pitchFamily="2" charset="2"/>
              <a:buChar char="§"/>
            </a:pPr>
            <a:r>
              <a:rPr lang="sl-SI" sz="1400" dirty="0">
                <a:solidFill>
                  <a:srgbClr val="283583"/>
                </a:solidFill>
              </a:rPr>
              <a:t>Različne uporabljene tehnologije</a:t>
            </a:r>
          </a:p>
          <a:p>
            <a:pPr marL="285750" indent="-285750">
              <a:lnSpc>
                <a:spcPct val="110000"/>
              </a:lnSpc>
              <a:spcBef>
                <a:spcPts val="600"/>
              </a:spcBef>
              <a:spcAft>
                <a:spcPts val="600"/>
              </a:spcAft>
              <a:buFont typeface="Wingdings" panose="05000000000000000000" pitchFamily="2" charset="2"/>
              <a:buChar char="§"/>
            </a:pPr>
            <a:r>
              <a:rPr lang="sl-SI" sz="1400" dirty="0">
                <a:solidFill>
                  <a:srgbClr val="283583"/>
                </a:solidFill>
              </a:rPr>
              <a:t>Različne gospodarske dejavnosti</a:t>
            </a:r>
          </a:p>
        </p:txBody>
      </p:sp>
      <p:pic>
        <p:nvPicPr>
          <p:cNvPr id="9" name="Picture 8">
            <a:extLst>
              <a:ext uri="{FF2B5EF4-FFF2-40B4-BE49-F238E27FC236}">
                <a16:creationId xmlns:a16="http://schemas.microsoft.com/office/drawing/2014/main" id="{36E06E55-636E-D66D-4ED9-8814C87355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37161" y="2680050"/>
            <a:ext cx="660414" cy="860025"/>
          </a:xfrm>
          <a:prstGeom prst="rect">
            <a:avLst/>
          </a:prstGeom>
        </p:spPr>
      </p:pic>
      <p:sp>
        <p:nvSpPr>
          <p:cNvPr id="16" name="TextBox 15">
            <a:extLst>
              <a:ext uri="{FF2B5EF4-FFF2-40B4-BE49-F238E27FC236}">
                <a16:creationId xmlns:a16="http://schemas.microsoft.com/office/drawing/2014/main" id="{5D6FD5BA-F009-1C82-A251-B0E9D6526980}"/>
              </a:ext>
            </a:extLst>
          </p:cNvPr>
          <p:cNvSpPr txBox="1"/>
          <p:nvPr/>
        </p:nvSpPr>
        <p:spPr>
          <a:xfrm>
            <a:off x="7325798" y="4793056"/>
            <a:ext cx="1368152" cy="215444"/>
          </a:xfrm>
          <a:prstGeom prst="rect">
            <a:avLst/>
          </a:prstGeom>
          <a:noFill/>
        </p:spPr>
        <p:txBody>
          <a:bodyPr wrap="square" rtlCol="0">
            <a:spAutoFit/>
          </a:bodyPr>
          <a:lstStyle/>
          <a:p>
            <a:r>
              <a:rPr lang="sl-SI" sz="800">
                <a:effectLst/>
                <a:latin typeface="Aptos" panose="020B0004020202020204" pitchFamily="34" charset="0"/>
                <a:ea typeface="Aptos"/>
                <a:cs typeface="Times New Roman" panose="02020603050405020304" pitchFamily="18" charset="0"/>
              </a:rPr>
              <a:t>© EU-OSHA, Drawnalism </a:t>
            </a:r>
          </a:p>
        </p:txBody>
      </p:sp>
    </p:spTree>
    <p:extLst>
      <p:ext uri="{BB962C8B-B14F-4D97-AF65-F5344CB8AC3E}">
        <p14:creationId xmlns:p14="http://schemas.microsoft.com/office/powerpoint/2010/main" val="397910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CD677-0359-BE91-3377-EA2E13235C9C}"/>
              </a:ext>
            </a:extLst>
          </p:cNvPr>
          <p:cNvSpPr>
            <a:spLocks noGrp="1"/>
          </p:cNvSpPr>
          <p:nvPr>
            <p:ph type="title"/>
          </p:nvPr>
        </p:nvSpPr>
        <p:spPr/>
        <p:txBody>
          <a:bodyPr>
            <a:spAutoFit/>
          </a:bodyPr>
          <a:lstStyle/>
          <a:p>
            <a:r>
              <a:rPr lang="sl-SI" dirty="0"/>
              <a:t>Študija primera (1)</a:t>
            </a:r>
          </a:p>
        </p:txBody>
      </p:sp>
      <p:sp>
        <p:nvSpPr>
          <p:cNvPr id="5" name="TextBox 4">
            <a:extLst>
              <a:ext uri="{FF2B5EF4-FFF2-40B4-BE49-F238E27FC236}">
                <a16:creationId xmlns:a16="http://schemas.microsoft.com/office/drawing/2014/main" id="{4F7D7F9E-3E11-04C8-D30E-E23BAA7BBD6E}"/>
              </a:ext>
            </a:extLst>
          </p:cNvPr>
          <p:cNvSpPr txBox="1"/>
          <p:nvPr/>
        </p:nvSpPr>
        <p:spPr>
          <a:xfrm>
            <a:off x="5364088" y="4529703"/>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3D232598-943C-E51A-8E4F-38AF628EE73E}"/>
              </a:ext>
            </a:extLst>
          </p:cNvPr>
          <p:cNvPicPr>
            <a:picLocks noChangeAspect="1"/>
          </p:cNvPicPr>
          <p:nvPr/>
        </p:nvPicPr>
        <p:blipFill>
          <a:blip r:embed="rId3" cstate="print">
            <a:extLst>
              <a:ext uri="{28A0092B-C50C-407E-A947-70E740481C1C}">
                <a14:useLocalDpi xmlns:a14="http://schemas.microsoft.com/office/drawing/2010/main" val="0"/>
              </a:ext>
            </a:extLst>
          </a:blip>
          <a:srcRect t="1513" b="5572"/>
          <a:stretch/>
        </p:blipFill>
        <p:spPr>
          <a:xfrm>
            <a:off x="899592" y="699542"/>
            <a:ext cx="7164288" cy="3744416"/>
          </a:xfrm>
          <a:prstGeom prst="rect">
            <a:avLst/>
          </a:prstGeom>
        </p:spPr>
      </p:pic>
    </p:spTree>
    <p:extLst>
      <p:ext uri="{BB962C8B-B14F-4D97-AF65-F5344CB8AC3E}">
        <p14:creationId xmlns:p14="http://schemas.microsoft.com/office/powerpoint/2010/main" val="4157970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A731-D872-5FF3-5FD8-187C2A9A5B45}"/>
              </a:ext>
            </a:extLst>
          </p:cNvPr>
          <p:cNvSpPr>
            <a:spLocks noGrp="1"/>
          </p:cNvSpPr>
          <p:nvPr>
            <p:ph type="title"/>
          </p:nvPr>
        </p:nvSpPr>
        <p:spPr/>
        <p:txBody>
          <a:bodyPr/>
          <a:lstStyle/>
          <a:p>
            <a:r>
              <a:rPr lang="sl-SI" dirty="0"/>
              <a:t>Študija primera (2)</a:t>
            </a:r>
          </a:p>
        </p:txBody>
      </p:sp>
      <p:sp>
        <p:nvSpPr>
          <p:cNvPr id="5" name="TextBox 4">
            <a:extLst>
              <a:ext uri="{FF2B5EF4-FFF2-40B4-BE49-F238E27FC236}">
                <a16:creationId xmlns:a16="http://schemas.microsoft.com/office/drawing/2014/main" id="{C049E148-7131-6B75-E25B-3A379DBCA289}"/>
              </a:ext>
            </a:extLst>
          </p:cNvPr>
          <p:cNvSpPr txBox="1"/>
          <p:nvPr/>
        </p:nvSpPr>
        <p:spPr>
          <a:xfrm>
            <a:off x="5220072" y="4443958"/>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6" name="Picture 5">
            <a:extLst>
              <a:ext uri="{FF2B5EF4-FFF2-40B4-BE49-F238E27FC236}">
                <a16:creationId xmlns:a16="http://schemas.microsoft.com/office/drawing/2014/main" id="{8760714F-F852-D2FF-161C-518CED0DF9AA}"/>
              </a:ext>
            </a:extLst>
          </p:cNvPr>
          <p:cNvPicPr>
            <a:picLocks noChangeAspect="1"/>
          </p:cNvPicPr>
          <p:nvPr/>
        </p:nvPicPr>
        <p:blipFill>
          <a:blip r:embed="rId3" cstate="print">
            <a:extLst>
              <a:ext uri="{28A0092B-C50C-407E-A947-70E740481C1C}">
                <a14:useLocalDpi xmlns:a14="http://schemas.microsoft.com/office/drawing/2010/main" val="0"/>
              </a:ext>
            </a:extLst>
          </a:blip>
          <a:srcRect l="2151" t="1760" r="1809" b="5305"/>
          <a:stretch/>
        </p:blipFill>
        <p:spPr>
          <a:xfrm>
            <a:off x="755576" y="699542"/>
            <a:ext cx="6984776" cy="3801922"/>
          </a:xfrm>
          <a:prstGeom prst="rect">
            <a:avLst/>
          </a:prstGeom>
        </p:spPr>
      </p:pic>
    </p:spTree>
    <p:extLst>
      <p:ext uri="{BB962C8B-B14F-4D97-AF65-F5344CB8AC3E}">
        <p14:creationId xmlns:p14="http://schemas.microsoft.com/office/powerpoint/2010/main" val="2166923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3E92072-1C9D-4231-984C-A63D15C8C6BD}"/>
              </a:ext>
            </a:extLst>
          </p:cNvPr>
          <p:cNvSpPr txBox="1">
            <a:spLocks/>
          </p:cNvSpPr>
          <p:nvPr/>
        </p:nvSpPr>
        <p:spPr>
          <a:xfrm>
            <a:off x="449263" y="134542"/>
            <a:ext cx="8094970"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(3)</a:t>
            </a:r>
          </a:p>
        </p:txBody>
      </p:sp>
      <p:sp>
        <p:nvSpPr>
          <p:cNvPr id="3" name="TextBox 2">
            <a:extLst>
              <a:ext uri="{FF2B5EF4-FFF2-40B4-BE49-F238E27FC236}">
                <a16:creationId xmlns:a16="http://schemas.microsoft.com/office/drawing/2014/main" id="{5CF36521-7969-1E3D-4EFE-A6939544F50C}"/>
              </a:ext>
            </a:extLst>
          </p:cNvPr>
          <p:cNvSpPr txBox="1"/>
          <p:nvPr/>
        </p:nvSpPr>
        <p:spPr>
          <a:xfrm>
            <a:off x="5580112" y="4425610"/>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056FFB42-CB22-18FF-A03E-D9E547543B55}"/>
              </a:ext>
            </a:extLst>
          </p:cNvPr>
          <p:cNvPicPr>
            <a:picLocks noChangeAspect="1"/>
          </p:cNvPicPr>
          <p:nvPr/>
        </p:nvPicPr>
        <p:blipFill>
          <a:blip r:embed="rId3" cstate="print">
            <a:extLst>
              <a:ext uri="{28A0092B-C50C-407E-A947-70E740481C1C}">
                <a14:useLocalDpi xmlns:a14="http://schemas.microsoft.com/office/drawing/2010/main" val="0"/>
              </a:ext>
            </a:extLst>
          </a:blip>
          <a:srcRect t="1783" b="5513"/>
          <a:stretch/>
        </p:blipFill>
        <p:spPr>
          <a:xfrm>
            <a:off x="827584" y="699541"/>
            <a:ext cx="7180617" cy="3744417"/>
          </a:xfrm>
          <a:prstGeom prst="rect">
            <a:avLst/>
          </a:prstGeom>
        </p:spPr>
      </p:pic>
    </p:spTree>
    <p:extLst>
      <p:ext uri="{BB962C8B-B14F-4D97-AF65-F5344CB8AC3E}">
        <p14:creationId xmlns:p14="http://schemas.microsoft.com/office/powerpoint/2010/main" val="3071790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634C2E-2F22-8234-2EFC-886C34FCDF11}"/>
              </a:ext>
            </a:extLst>
          </p:cNvPr>
          <p:cNvSpPr txBox="1"/>
          <p:nvPr/>
        </p:nvSpPr>
        <p:spPr>
          <a:xfrm>
            <a:off x="5580112" y="4434085"/>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4" name="Picture 3">
            <a:extLst>
              <a:ext uri="{FF2B5EF4-FFF2-40B4-BE49-F238E27FC236}">
                <a16:creationId xmlns:a16="http://schemas.microsoft.com/office/drawing/2014/main" id="{C2BDAFB0-DB98-97A3-22A7-823B6E4C0E57}"/>
              </a:ext>
            </a:extLst>
          </p:cNvPr>
          <p:cNvPicPr>
            <a:picLocks noChangeAspect="1"/>
          </p:cNvPicPr>
          <p:nvPr/>
        </p:nvPicPr>
        <p:blipFill>
          <a:blip r:embed="rId3" cstate="print">
            <a:extLst>
              <a:ext uri="{28A0092B-C50C-407E-A947-70E740481C1C}">
                <a14:useLocalDpi xmlns:a14="http://schemas.microsoft.com/office/drawing/2010/main" val="0"/>
              </a:ext>
            </a:extLst>
          </a:blip>
          <a:srcRect b="5687"/>
          <a:stretch/>
        </p:blipFill>
        <p:spPr>
          <a:xfrm>
            <a:off x="899592" y="771550"/>
            <a:ext cx="6928015" cy="3675369"/>
          </a:xfrm>
          <a:prstGeom prst="rect">
            <a:avLst/>
          </a:prstGeom>
        </p:spPr>
      </p:pic>
      <p:sp>
        <p:nvSpPr>
          <p:cNvPr id="2" name="Title 1">
            <a:extLst>
              <a:ext uri="{FF2B5EF4-FFF2-40B4-BE49-F238E27FC236}">
                <a16:creationId xmlns:a16="http://schemas.microsoft.com/office/drawing/2014/main" id="{3F9F8CB7-7EC1-8D0C-ABFA-2D548787D9AD}"/>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(4)</a:t>
            </a:r>
          </a:p>
        </p:txBody>
      </p:sp>
    </p:spTree>
    <p:extLst>
      <p:ext uri="{BB962C8B-B14F-4D97-AF65-F5344CB8AC3E}">
        <p14:creationId xmlns:p14="http://schemas.microsoft.com/office/powerpoint/2010/main" val="329366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AE2C4C-3AFE-C63C-1401-58944F4475A5}"/>
              </a:ext>
            </a:extLst>
          </p:cNvPr>
          <p:cNvSpPr txBox="1"/>
          <p:nvPr/>
        </p:nvSpPr>
        <p:spPr>
          <a:xfrm>
            <a:off x="5364088" y="4505421"/>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3BE5517C-105F-A0F9-FF8F-6B519E1A9C0A}"/>
              </a:ext>
            </a:extLst>
          </p:cNvPr>
          <p:cNvPicPr>
            <a:picLocks noChangeAspect="1"/>
          </p:cNvPicPr>
          <p:nvPr/>
        </p:nvPicPr>
        <p:blipFill>
          <a:blip r:embed="rId3" cstate="print">
            <a:extLst>
              <a:ext uri="{28A0092B-C50C-407E-A947-70E740481C1C}">
                <a14:useLocalDpi xmlns:a14="http://schemas.microsoft.com/office/drawing/2010/main" val="0"/>
              </a:ext>
            </a:extLst>
          </a:blip>
          <a:srcRect l="2914" t="1967" r="2831" b="6606"/>
          <a:stretch/>
        </p:blipFill>
        <p:spPr>
          <a:xfrm>
            <a:off x="611560" y="721999"/>
            <a:ext cx="6984776" cy="3811130"/>
          </a:xfrm>
          <a:prstGeom prst="rect">
            <a:avLst/>
          </a:prstGeom>
        </p:spPr>
      </p:pic>
      <p:sp>
        <p:nvSpPr>
          <p:cNvPr id="4" name="Title 1">
            <a:extLst>
              <a:ext uri="{FF2B5EF4-FFF2-40B4-BE49-F238E27FC236}">
                <a16:creationId xmlns:a16="http://schemas.microsoft.com/office/drawing/2014/main" id="{387831D3-F2F7-2CDC-8A42-52D62CEA463E}"/>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(5)</a:t>
            </a:r>
          </a:p>
        </p:txBody>
      </p:sp>
    </p:spTree>
    <p:extLst>
      <p:ext uri="{BB962C8B-B14F-4D97-AF65-F5344CB8AC3E}">
        <p14:creationId xmlns:p14="http://schemas.microsoft.com/office/powerpoint/2010/main" val="3618705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F060FAA-BC24-3AB9-A9BE-617C6B1FE42F}"/>
              </a:ext>
            </a:extLst>
          </p:cNvPr>
          <p:cNvSpPr txBox="1"/>
          <p:nvPr/>
        </p:nvSpPr>
        <p:spPr>
          <a:xfrm>
            <a:off x="5436096" y="4483592"/>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17FDBB5C-0001-CDC2-834F-F212766CEBC8}"/>
              </a:ext>
            </a:extLst>
          </p:cNvPr>
          <p:cNvPicPr>
            <a:picLocks noChangeAspect="1"/>
          </p:cNvPicPr>
          <p:nvPr/>
        </p:nvPicPr>
        <p:blipFill>
          <a:blip r:embed="rId3" cstate="print">
            <a:extLst>
              <a:ext uri="{28A0092B-C50C-407E-A947-70E740481C1C}">
                <a14:useLocalDpi xmlns:a14="http://schemas.microsoft.com/office/drawing/2010/main" val="0"/>
              </a:ext>
            </a:extLst>
          </a:blip>
          <a:srcRect l="2384" t="-156" r="2699" b="7071"/>
          <a:stretch/>
        </p:blipFill>
        <p:spPr>
          <a:xfrm>
            <a:off x="1043608" y="683356"/>
            <a:ext cx="6814730" cy="3759291"/>
          </a:xfrm>
          <a:prstGeom prst="rect">
            <a:avLst/>
          </a:prstGeom>
        </p:spPr>
      </p:pic>
      <p:sp>
        <p:nvSpPr>
          <p:cNvPr id="3" name="Title 1">
            <a:extLst>
              <a:ext uri="{FF2B5EF4-FFF2-40B4-BE49-F238E27FC236}">
                <a16:creationId xmlns:a16="http://schemas.microsoft.com/office/drawing/2014/main" id="{16930A79-5749-11CC-A148-BA1A37676FB3}"/>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(6)</a:t>
            </a:r>
          </a:p>
        </p:txBody>
      </p:sp>
    </p:spTree>
    <p:extLst>
      <p:ext uri="{BB962C8B-B14F-4D97-AF65-F5344CB8AC3E}">
        <p14:creationId xmlns:p14="http://schemas.microsoft.com/office/powerpoint/2010/main" val="381275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50EF50-C2CB-34D9-B0F6-323607278758}"/>
              </a:ext>
            </a:extLst>
          </p:cNvPr>
          <p:cNvSpPr txBox="1"/>
          <p:nvPr/>
        </p:nvSpPr>
        <p:spPr>
          <a:xfrm>
            <a:off x="5580112" y="4423190"/>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AD4B4A31-A492-3F24-E6D6-866DE6276700}"/>
              </a:ext>
            </a:extLst>
          </p:cNvPr>
          <p:cNvPicPr>
            <a:picLocks noChangeAspect="1"/>
          </p:cNvPicPr>
          <p:nvPr/>
        </p:nvPicPr>
        <p:blipFill>
          <a:blip r:embed="rId3" cstate="print">
            <a:extLst>
              <a:ext uri="{28A0092B-C50C-407E-A947-70E740481C1C}">
                <a14:useLocalDpi xmlns:a14="http://schemas.microsoft.com/office/drawing/2010/main" val="0"/>
              </a:ext>
            </a:extLst>
          </a:blip>
          <a:srcRect l="3016" t="2342" r="2506" b="2956"/>
          <a:stretch/>
        </p:blipFill>
        <p:spPr>
          <a:xfrm>
            <a:off x="1187624" y="685954"/>
            <a:ext cx="6768752" cy="3816424"/>
          </a:xfrm>
          <a:prstGeom prst="rect">
            <a:avLst/>
          </a:prstGeom>
        </p:spPr>
      </p:pic>
      <p:sp>
        <p:nvSpPr>
          <p:cNvPr id="3" name="Title 1">
            <a:extLst>
              <a:ext uri="{FF2B5EF4-FFF2-40B4-BE49-F238E27FC236}">
                <a16:creationId xmlns:a16="http://schemas.microsoft.com/office/drawing/2014/main" id="{ADE15EC9-4C4F-C800-30C7-E6F586AA0EE0}"/>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(7)</a:t>
            </a:r>
          </a:p>
        </p:txBody>
      </p:sp>
    </p:spTree>
    <p:extLst>
      <p:ext uri="{BB962C8B-B14F-4D97-AF65-F5344CB8AC3E}">
        <p14:creationId xmlns:p14="http://schemas.microsoft.com/office/powerpoint/2010/main" val="710001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1509F725-EC2C-1479-52FD-9CB419E9EBA2}"/>
              </a:ext>
            </a:extLst>
          </p:cNvPr>
          <p:cNvPicPr>
            <a:picLocks noChangeAspect="1"/>
          </p:cNvPicPr>
          <p:nvPr/>
        </p:nvPicPr>
        <p:blipFill>
          <a:blip r:embed="rId3" cstate="print">
            <a:extLst>
              <a:ext uri="{28A0092B-C50C-407E-A947-70E740481C1C}">
                <a14:useLocalDpi xmlns:a14="http://schemas.microsoft.com/office/drawing/2010/main" val="0"/>
              </a:ext>
            </a:extLst>
          </a:blip>
          <a:srcRect l="13359" r="8369"/>
          <a:stretch/>
        </p:blipFill>
        <p:spPr>
          <a:xfrm>
            <a:off x="2611395" y="1615036"/>
            <a:ext cx="2878073" cy="2760643"/>
          </a:xfrm>
          <a:prstGeom prst="rect">
            <a:avLst/>
          </a:prstGeom>
        </p:spPr>
      </p:pic>
      <p:grpSp>
        <p:nvGrpSpPr>
          <p:cNvPr id="49" name="Group 48">
            <a:extLst>
              <a:ext uri="{FF2B5EF4-FFF2-40B4-BE49-F238E27FC236}">
                <a16:creationId xmlns:a16="http://schemas.microsoft.com/office/drawing/2014/main" id="{EBD6B305-8E86-73FB-2EFC-371343DE74AE}"/>
              </a:ext>
            </a:extLst>
          </p:cNvPr>
          <p:cNvGrpSpPr/>
          <p:nvPr/>
        </p:nvGrpSpPr>
        <p:grpSpPr>
          <a:xfrm>
            <a:off x="5206918" y="782869"/>
            <a:ext cx="3973594" cy="4379511"/>
            <a:chOff x="5008630" y="683541"/>
            <a:chExt cx="3973594" cy="4379511"/>
          </a:xfrm>
        </p:grpSpPr>
        <p:pic>
          <p:nvPicPr>
            <p:cNvPr id="48" name="Picture 47" descr="A cartoon of a jar&#10;&#10;Description automatically generated">
              <a:extLst>
                <a:ext uri="{FF2B5EF4-FFF2-40B4-BE49-F238E27FC236}">
                  <a16:creationId xmlns:a16="http://schemas.microsoft.com/office/drawing/2014/main" id="{F29691C8-8169-4FCA-F983-E356682C46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1318" y="683541"/>
              <a:ext cx="3930906" cy="4379511"/>
            </a:xfrm>
            <a:prstGeom prst="rect">
              <a:avLst/>
            </a:prstGeom>
          </p:spPr>
        </p:pic>
        <p:pic>
          <p:nvPicPr>
            <p:cNvPr id="41" name="Picture 40" descr="A white line in the dark&#10;&#10;Description automatically generated">
              <a:extLst>
                <a:ext uri="{FF2B5EF4-FFF2-40B4-BE49-F238E27FC236}">
                  <a16:creationId xmlns:a16="http://schemas.microsoft.com/office/drawing/2014/main" id="{BEC0E9DC-7E0C-0031-56C4-7C4B146BD4D6}"/>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18944" y="3143353"/>
              <a:ext cx="3702782" cy="230684"/>
            </a:xfrm>
            <a:prstGeom prst="rect">
              <a:avLst/>
            </a:prstGeom>
          </p:spPr>
        </p:pic>
        <p:pic>
          <p:nvPicPr>
            <p:cNvPr id="42" name="Picture 41" descr="A white line in the dark&#10;&#10;Description automatically generated">
              <a:extLst>
                <a:ext uri="{FF2B5EF4-FFF2-40B4-BE49-F238E27FC236}">
                  <a16:creationId xmlns:a16="http://schemas.microsoft.com/office/drawing/2014/main" id="{DE2CB96A-A620-D3EB-1CFA-8AFB4CEE4D2E}"/>
                </a:ext>
              </a:extLst>
            </p:cNvPr>
            <p:cNvPicPr>
              <a:picLocks noChangeAspect="1"/>
            </p:cNvPicPr>
            <p:nvPr/>
          </p:nvPicPr>
          <p:blipFill>
            <a:blip r:embed="rId5" cstate="print">
              <a:extLst>
                <a:ext uri="{28A0092B-C50C-407E-A947-70E740481C1C}">
                  <a14:useLocalDpi xmlns:a14="http://schemas.microsoft.com/office/drawing/2010/main" val="0"/>
                </a:ext>
              </a:extLst>
            </a:blip>
            <a:srcRect t="52518" r="11545" b="42637"/>
            <a:stretch/>
          </p:blipFill>
          <p:spPr>
            <a:xfrm>
              <a:off x="5008630" y="3473396"/>
              <a:ext cx="3702782" cy="230684"/>
            </a:xfrm>
            <a:prstGeom prst="rect">
              <a:avLst/>
            </a:prstGeom>
          </p:spPr>
        </p:pic>
      </p:grpSp>
      <p:sp>
        <p:nvSpPr>
          <p:cNvPr id="5" name="Title 1">
            <a:extLst>
              <a:ext uri="{FF2B5EF4-FFF2-40B4-BE49-F238E27FC236}">
                <a16:creationId xmlns:a16="http://schemas.microsoft.com/office/drawing/2014/main" id="{542154CB-3EE5-F4C0-365C-5F716BD0D37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(8)</a:t>
            </a:r>
          </a:p>
        </p:txBody>
      </p:sp>
      <p:sp>
        <p:nvSpPr>
          <p:cNvPr id="28" name="TextBox 27">
            <a:extLst>
              <a:ext uri="{FF2B5EF4-FFF2-40B4-BE49-F238E27FC236}">
                <a16:creationId xmlns:a16="http://schemas.microsoft.com/office/drawing/2014/main" id="{05381673-66AE-B315-3CD1-AA02973C3E9D}"/>
              </a:ext>
            </a:extLst>
          </p:cNvPr>
          <p:cNvSpPr txBox="1"/>
          <p:nvPr/>
        </p:nvSpPr>
        <p:spPr>
          <a:xfrm>
            <a:off x="2646295" y="4341451"/>
            <a:ext cx="1912537" cy="215444"/>
          </a:xfrm>
          <a:prstGeom prst="rect">
            <a:avLst/>
          </a:prstGeom>
          <a:noFill/>
        </p:spPr>
        <p:txBody>
          <a:bodyPr wrap="square" rtlCol="0">
            <a:spAutoFit/>
          </a:bodyPr>
          <a:lstStyle/>
          <a:p>
            <a:r>
              <a:rPr lang="sl-SI" sz="800" b="0" i="0">
                <a:solidFill>
                  <a:srgbClr val="191B26"/>
                </a:solidFill>
                <a:effectLst/>
                <a:latin typeface="Open Sans" panose="020B0606030504020204" pitchFamily="34" charset="0"/>
              </a:rPr>
              <a:t>Avtor: </a:t>
            </a:r>
            <a:r>
              <a:rPr lang="sl-SI" sz="800" b="0" i="0" u="sng">
                <a:solidFill>
                  <a:srgbClr val="191B26"/>
                </a:solidFill>
                <a:effectLst/>
                <a:latin typeface="Open Sans" panose="020B0606030504020204" pitchFamily="34" charset="0"/>
                <a:hlinkClick r:id="rId6"/>
              </a:rPr>
              <a:t>Mohamed Hassan</a:t>
            </a:r>
            <a:r>
              <a:rPr lang="sl-SI" sz="800" b="0" i="0">
                <a:solidFill>
                  <a:srgbClr val="191B26"/>
                </a:solidFill>
                <a:effectLst/>
                <a:latin typeface="Open Sans" panose="020B0606030504020204" pitchFamily="34" charset="0"/>
              </a:rPr>
              <a:t> prek spletišča </a:t>
            </a:r>
            <a:r>
              <a:rPr lang="sl-SI" sz="800" b="0" i="0" u="sng">
                <a:solidFill>
                  <a:srgbClr val="191B26"/>
                </a:solidFill>
                <a:effectLst/>
                <a:latin typeface="Open Sans" panose="020B0606030504020204" pitchFamily="34" charset="0"/>
                <a:hlinkClick r:id="rId7"/>
              </a:rPr>
              <a:t>Pixabay</a:t>
            </a:r>
          </a:p>
        </p:txBody>
      </p:sp>
      <p:pic>
        <p:nvPicPr>
          <p:cNvPr id="30" name="Picture 29" descr="A green rectangle with black border&#10;&#10;Description automatically generated">
            <a:extLst>
              <a:ext uri="{FF2B5EF4-FFF2-40B4-BE49-F238E27FC236}">
                <a16:creationId xmlns:a16="http://schemas.microsoft.com/office/drawing/2014/main" id="{EDFC8FF4-CADA-DE83-F778-D1F5EA812B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3568" y="674860"/>
            <a:ext cx="4336937" cy="794737"/>
          </a:xfrm>
          <a:prstGeom prst="rect">
            <a:avLst/>
          </a:prstGeom>
        </p:spPr>
      </p:pic>
      <p:sp>
        <p:nvSpPr>
          <p:cNvPr id="40" name="Content Placeholder 3">
            <a:extLst>
              <a:ext uri="{FF2B5EF4-FFF2-40B4-BE49-F238E27FC236}">
                <a16:creationId xmlns:a16="http://schemas.microsoft.com/office/drawing/2014/main" id="{DFC029A5-7828-9179-B88F-5BF7FE84B390}"/>
              </a:ext>
            </a:extLst>
          </p:cNvPr>
          <p:cNvSpPr txBox="1">
            <a:spLocks/>
          </p:cNvSpPr>
          <p:nvPr/>
        </p:nvSpPr>
        <p:spPr>
          <a:xfrm>
            <a:off x="5710675" y="1724993"/>
            <a:ext cx="3123119" cy="1597595"/>
          </a:xfrm>
          <a:prstGeom prst="rect">
            <a:avLst/>
          </a:prstGeom>
          <a:no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sl-SI" sz="1000" b="0" dirty="0">
                <a:solidFill>
                  <a:srgbClr val="000000"/>
                </a:solidFill>
                <a:latin typeface="Arial" panose="020B0604020202020204" pitchFamily="34" charset="0"/>
              </a:rPr>
              <a:t>Boljše upravljanje informacij</a:t>
            </a:r>
          </a:p>
          <a:p>
            <a:pPr marL="347472" indent="-347472" fontAlgn="base">
              <a:lnSpc>
                <a:spcPts val="1400"/>
              </a:lnSpc>
              <a:spcBef>
                <a:spcPts val="0"/>
              </a:spcBef>
            </a:pPr>
            <a:r>
              <a:rPr lang="sl-SI" sz="1000" b="0" dirty="0">
                <a:solidFill>
                  <a:srgbClr val="000000"/>
                </a:solidFill>
                <a:latin typeface="Arial" panose="020B0604020202020204" pitchFamily="34" charset="0"/>
              </a:rPr>
              <a:t>Spremljanje podatkov v realnem času</a:t>
            </a:r>
          </a:p>
          <a:p>
            <a:pPr marL="347472" indent="-347472" fontAlgn="base">
              <a:lnSpc>
                <a:spcPts val="1400"/>
              </a:lnSpc>
              <a:spcBef>
                <a:spcPts val="0"/>
              </a:spcBef>
            </a:pPr>
            <a:r>
              <a:rPr lang="sl-SI" sz="1000" b="0" dirty="0">
                <a:solidFill>
                  <a:srgbClr val="000000"/>
                </a:solidFill>
                <a:latin typeface="Arial" panose="020B0604020202020204" pitchFamily="34" charset="0"/>
              </a:rPr>
              <a:t>Gospodarno razporejanje uslužbencev, pristojnih za varnost in zdravje pri delu</a:t>
            </a:r>
          </a:p>
          <a:p>
            <a:pPr marL="347472" indent="-347472" fontAlgn="base">
              <a:lnSpc>
                <a:spcPts val="1400"/>
              </a:lnSpc>
              <a:spcBef>
                <a:spcPts val="0"/>
              </a:spcBef>
            </a:pPr>
            <a:r>
              <a:rPr lang="sl-SI" sz="1000" b="0" dirty="0">
                <a:solidFill>
                  <a:srgbClr val="000000"/>
                </a:solidFill>
                <a:latin typeface="Arial" panose="020B0604020202020204" pitchFamily="34" charset="0"/>
              </a:rPr>
              <a:t>Pristop, prilagojen posebnim potrebam posameznih delovnih mest</a:t>
            </a:r>
          </a:p>
          <a:p>
            <a:pPr marL="347472" indent="-347472" fontAlgn="base">
              <a:lnSpc>
                <a:spcPts val="1400"/>
              </a:lnSpc>
              <a:spcBef>
                <a:spcPts val="0"/>
              </a:spcBef>
            </a:pPr>
            <a:r>
              <a:rPr lang="sl-SI" sz="1000" b="0" dirty="0">
                <a:solidFill>
                  <a:srgbClr val="000000"/>
                </a:solidFill>
                <a:latin typeface="Arial" panose="020B0604020202020204" pitchFamily="34" charset="0"/>
              </a:rPr>
              <a:t>Centraliziran sistem upravljanja varnosti in zdravja pri delu</a:t>
            </a:r>
          </a:p>
          <a:p>
            <a:endParaRPr lang="en-GB" sz="1000" dirty="0"/>
          </a:p>
        </p:txBody>
      </p:sp>
      <p:sp>
        <p:nvSpPr>
          <p:cNvPr id="44" name="Content Placeholder 3">
            <a:extLst>
              <a:ext uri="{FF2B5EF4-FFF2-40B4-BE49-F238E27FC236}">
                <a16:creationId xmlns:a16="http://schemas.microsoft.com/office/drawing/2014/main" id="{50C6A2A2-2A94-67CF-C930-E84A52BBFBA2}"/>
              </a:ext>
            </a:extLst>
          </p:cNvPr>
          <p:cNvSpPr txBox="1">
            <a:spLocks/>
          </p:cNvSpPr>
          <p:nvPr/>
        </p:nvSpPr>
        <p:spPr>
          <a:xfrm>
            <a:off x="5742678" y="3817428"/>
            <a:ext cx="2933778" cy="974306"/>
          </a:xfrm>
          <a:prstGeom prst="rect">
            <a:avLst/>
          </a:prstGeom>
          <a:noFill/>
        </p:spPr>
        <p:txBody>
          <a:bodyPr vert="horz" wrap="square" lIns="91440" tIns="45720" rIns="9144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7472" indent="-347472" fontAlgn="base">
              <a:lnSpc>
                <a:spcPts val="1400"/>
              </a:lnSpc>
              <a:spcBef>
                <a:spcPts val="0"/>
              </a:spcBef>
            </a:pPr>
            <a:r>
              <a:rPr lang="sl-SI" sz="1000" b="0" dirty="0">
                <a:solidFill>
                  <a:srgbClr val="000000"/>
                </a:solidFill>
                <a:latin typeface="Arial" panose="020B0604020202020204" pitchFamily="34" charset="0"/>
              </a:rPr>
              <a:t>Pretirano zanašanje na tehnologijo</a:t>
            </a:r>
          </a:p>
          <a:p>
            <a:pPr marL="347472" indent="-347472" fontAlgn="base">
              <a:lnSpc>
                <a:spcPts val="1400"/>
              </a:lnSpc>
              <a:spcBef>
                <a:spcPts val="0"/>
              </a:spcBef>
            </a:pPr>
            <a:r>
              <a:rPr lang="sl-SI" sz="1000" b="0" dirty="0">
                <a:solidFill>
                  <a:srgbClr val="000000"/>
                </a:solidFill>
                <a:latin typeface="Arial" panose="020B0604020202020204" pitchFamily="34" charset="0"/>
              </a:rPr>
              <a:t>Nezadostno znanje in spretnosti osebja</a:t>
            </a:r>
          </a:p>
          <a:p>
            <a:pPr marL="347472" indent="-347472" fontAlgn="base">
              <a:lnSpc>
                <a:spcPts val="1400"/>
              </a:lnSpc>
              <a:spcBef>
                <a:spcPts val="0"/>
              </a:spcBef>
            </a:pPr>
            <a:r>
              <a:rPr lang="sl-SI" sz="1000" b="0" dirty="0">
                <a:solidFill>
                  <a:srgbClr val="000000"/>
                </a:solidFill>
                <a:latin typeface="Arial" panose="020B0604020202020204" pitchFamily="34" charset="0"/>
              </a:rPr>
              <a:t>Pomisleki glede varovanja osebnih podatkov in varnosti</a:t>
            </a:r>
          </a:p>
          <a:p>
            <a:pPr marL="347472" indent="-347472" fontAlgn="base">
              <a:lnSpc>
                <a:spcPts val="1400"/>
              </a:lnSpc>
              <a:spcBef>
                <a:spcPts val="0"/>
              </a:spcBef>
            </a:pPr>
            <a:r>
              <a:rPr lang="sl-SI" sz="1000" b="0" dirty="0">
                <a:solidFill>
                  <a:srgbClr val="000000"/>
                </a:solidFill>
                <a:latin typeface="Arial" panose="020B0604020202020204" pitchFamily="34" charset="0"/>
              </a:rPr>
              <a:t>Odpor delavcev</a:t>
            </a:r>
          </a:p>
        </p:txBody>
      </p:sp>
      <p:sp>
        <p:nvSpPr>
          <p:cNvPr id="53" name="Content Placeholder 2">
            <a:extLst>
              <a:ext uri="{FF2B5EF4-FFF2-40B4-BE49-F238E27FC236}">
                <a16:creationId xmlns:a16="http://schemas.microsoft.com/office/drawing/2014/main" id="{3D5C2893-2162-2D09-FE22-E97E7E7FF259}"/>
              </a:ext>
            </a:extLst>
          </p:cNvPr>
          <p:cNvSpPr>
            <a:spLocks noGrp="1"/>
          </p:cNvSpPr>
          <p:nvPr>
            <p:ph sz="half" idx="1"/>
          </p:nvPr>
        </p:nvSpPr>
        <p:spPr>
          <a:xfrm>
            <a:off x="310206" y="1636087"/>
            <a:ext cx="1832033" cy="3030975"/>
          </a:xfrm>
        </p:spPr>
        <p:txBody>
          <a:bodyPr>
            <a:normAutofit fontScale="62500" lnSpcReduction="20000"/>
          </a:bodyPr>
          <a:lstStyle/>
          <a:p>
            <a:pPr marL="0" algn="l" rtl="0" eaLnBrk="1" fontAlgn="ctr" latinLnBrk="0" hangingPunct="1">
              <a:lnSpc>
                <a:spcPct val="110000"/>
              </a:lnSpc>
              <a:spcBef>
                <a:spcPts val="600"/>
              </a:spcBef>
              <a:spcAft>
                <a:spcPts val="600"/>
              </a:spcAft>
            </a:pPr>
            <a:r>
              <a:rPr lang="sl-SI" sz="2300" b="0">
                <a:solidFill>
                  <a:srgbClr val="000000"/>
                </a:solidFill>
                <a:latin typeface="Arial" panose="020B0604020202020204" pitchFamily="34" charset="0"/>
              </a:rPr>
              <a:t>Zbiranje podatkov</a:t>
            </a: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sl-SI" sz="2300" b="0" i="0" u="none" strike="noStrike">
                <a:solidFill>
                  <a:srgbClr val="000000"/>
                </a:solidFill>
                <a:effectLst/>
                <a:latin typeface="Arial" panose="020B0604020202020204" pitchFamily="34" charset="0"/>
              </a:rPr>
              <a:t>Analiza podatkov</a:t>
            </a: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sl-SI" sz="2300" b="0" i="0" u="none" strike="noStrike">
                <a:solidFill>
                  <a:srgbClr val="000000"/>
                </a:solidFill>
                <a:effectLst/>
                <a:latin typeface="Arial" panose="020B0604020202020204" pitchFamily="34" charset="0"/>
              </a:rPr>
              <a:t>Prikaz podatkov</a:t>
            </a:r>
          </a:p>
          <a:p>
            <a:pPr marL="0" algn="l" rtl="0" eaLnBrk="1" fontAlgn="ctr" latinLnBrk="0" hangingPunct="1">
              <a:lnSpc>
                <a:spcPct val="110000"/>
              </a:lnSpc>
              <a:spcBef>
                <a:spcPts val="600"/>
              </a:spcBef>
              <a:spcAft>
                <a:spcPts val="600"/>
              </a:spcAft>
            </a:pPr>
            <a:endParaRPr lang="en-GB" sz="2300" b="0" i="0" u="none" strike="noStrike" kern="1200" dirty="0">
              <a:solidFill>
                <a:srgbClr val="000000"/>
              </a:solidFill>
              <a:effectLst/>
              <a:latin typeface="Arial" panose="020B0604020202020204" pitchFamily="34" charset="0"/>
            </a:endParaRPr>
          </a:p>
          <a:p>
            <a:pPr marL="0" algn="l" rtl="0" eaLnBrk="1" fontAlgn="ctr" latinLnBrk="0" hangingPunct="1">
              <a:lnSpc>
                <a:spcPct val="110000"/>
              </a:lnSpc>
              <a:spcBef>
                <a:spcPts val="600"/>
              </a:spcBef>
              <a:spcAft>
                <a:spcPts val="600"/>
              </a:spcAft>
            </a:pPr>
            <a:r>
              <a:rPr lang="sl-SI" sz="2300" b="0" i="0" u="none" strike="noStrike">
                <a:solidFill>
                  <a:srgbClr val="000000"/>
                </a:solidFill>
                <a:effectLst/>
                <a:latin typeface="Arial" panose="020B0604020202020204" pitchFamily="34" charset="0"/>
              </a:rPr>
              <a:t>Odziv na spoznanja na podlagi podatkov</a:t>
            </a:r>
          </a:p>
          <a:p>
            <a:endParaRPr lang="en-GB" dirty="0"/>
          </a:p>
        </p:txBody>
      </p:sp>
      <p:pic>
        <p:nvPicPr>
          <p:cNvPr id="54" name="Picture 53" descr="A black background with a black square&#10;&#10;Description automatically generated with medium confidence">
            <a:extLst>
              <a:ext uri="{FF2B5EF4-FFF2-40B4-BE49-F238E27FC236}">
                <a16:creationId xmlns:a16="http://schemas.microsoft.com/office/drawing/2014/main" id="{3EE7C064-CB91-3163-CFD7-AA8BD5F7B7CC}"/>
              </a:ext>
            </a:extLst>
          </p:cNvPr>
          <p:cNvPicPr>
            <a:picLocks noChangeAspect="1"/>
          </p:cNvPicPr>
          <p:nvPr/>
        </p:nvPicPr>
        <p:blipFill>
          <a:blip r:embed="rId9">
            <a:duotone>
              <a:schemeClr val="accent1">
                <a:shade val="45000"/>
                <a:satMod val="135000"/>
              </a:schemeClr>
              <a:prstClr val="white"/>
            </a:duotone>
          </a:blip>
          <a:stretch>
            <a:fillRect/>
          </a:stretch>
        </p:blipFill>
        <p:spPr>
          <a:xfrm>
            <a:off x="2008264" y="1578702"/>
            <a:ext cx="413910" cy="413910"/>
          </a:xfrm>
          <a:prstGeom prst="rect">
            <a:avLst/>
          </a:prstGeom>
        </p:spPr>
      </p:pic>
      <p:pic>
        <p:nvPicPr>
          <p:cNvPr id="55" name="Picture 54" descr="A black background with a black square&#10;&#10;Description automatically generated with medium confidence">
            <a:extLst>
              <a:ext uri="{FF2B5EF4-FFF2-40B4-BE49-F238E27FC236}">
                <a16:creationId xmlns:a16="http://schemas.microsoft.com/office/drawing/2014/main" id="{8B89F899-548E-8FA4-330D-7D701AADFDAA}"/>
              </a:ext>
            </a:extLst>
          </p:cNvPr>
          <p:cNvPicPr>
            <a:picLocks noChangeAspect="1"/>
          </p:cNvPicPr>
          <p:nvPr/>
        </p:nvPicPr>
        <p:blipFill>
          <a:blip r:embed="rId10">
            <a:duotone>
              <a:schemeClr val="accent1">
                <a:shade val="45000"/>
                <a:satMod val="135000"/>
              </a:schemeClr>
              <a:prstClr val="white"/>
            </a:duotone>
          </a:blip>
          <a:stretch>
            <a:fillRect/>
          </a:stretch>
        </p:blipFill>
        <p:spPr>
          <a:xfrm>
            <a:off x="2008264" y="2324468"/>
            <a:ext cx="413910" cy="413910"/>
          </a:xfrm>
          <a:prstGeom prst="rect">
            <a:avLst/>
          </a:prstGeom>
        </p:spPr>
      </p:pic>
      <p:pic>
        <p:nvPicPr>
          <p:cNvPr id="56" name="Picture 55" descr="A black background with a black square&#10;&#10;Description automatically generated with medium confidence">
            <a:extLst>
              <a:ext uri="{FF2B5EF4-FFF2-40B4-BE49-F238E27FC236}">
                <a16:creationId xmlns:a16="http://schemas.microsoft.com/office/drawing/2014/main" id="{3A768B9A-2577-EC5D-4D61-1B3EE6B71EAE}"/>
              </a:ext>
            </a:extLst>
          </p:cNvPr>
          <p:cNvPicPr>
            <a:picLocks noChangeAspect="1"/>
          </p:cNvPicPr>
          <p:nvPr/>
        </p:nvPicPr>
        <p:blipFill>
          <a:blip r:embed="rId11">
            <a:duotone>
              <a:schemeClr val="accent1">
                <a:shade val="45000"/>
                <a:satMod val="135000"/>
              </a:schemeClr>
              <a:prstClr val="white"/>
            </a:duotone>
          </a:blip>
          <a:stretch>
            <a:fillRect/>
          </a:stretch>
        </p:blipFill>
        <p:spPr>
          <a:xfrm flipH="1">
            <a:off x="1979712" y="3909820"/>
            <a:ext cx="458878" cy="451628"/>
          </a:xfrm>
          <a:prstGeom prst="rect">
            <a:avLst/>
          </a:prstGeom>
        </p:spPr>
      </p:pic>
      <p:pic>
        <p:nvPicPr>
          <p:cNvPr id="57" name="Picture 56" descr="A black background with a black square&#10;&#10;Description automatically generated with medium confidence">
            <a:extLst>
              <a:ext uri="{FF2B5EF4-FFF2-40B4-BE49-F238E27FC236}">
                <a16:creationId xmlns:a16="http://schemas.microsoft.com/office/drawing/2014/main" id="{68D8A732-555C-D43C-F799-A0FB1CFE195D}"/>
              </a:ext>
            </a:extLst>
          </p:cNvPr>
          <p:cNvPicPr>
            <a:picLocks noChangeAspect="1"/>
          </p:cNvPicPr>
          <p:nvPr/>
        </p:nvPicPr>
        <p:blipFill>
          <a:blip r:embed="rId12">
            <a:duotone>
              <a:schemeClr val="accent1">
                <a:shade val="45000"/>
                <a:satMod val="135000"/>
              </a:schemeClr>
              <a:prstClr val="white"/>
            </a:duotone>
          </a:blip>
          <a:stretch>
            <a:fillRect/>
          </a:stretch>
        </p:blipFill>
        <p:spPr>
          <a:xfrm>
            <a:off x="1964920" y="3066864"/>
            <a:ext cx="488462" cy="509121"/>
          </a:xfrm>
          <a:prstGeom prst="rect">
            <a:avLst/>
          </a:prstGeom>
        </p:spPr>
      </p:pic>
    </p:spTree>
    <p:extLst>
      <p:ext uri="{BB962C8B-B14F-4D97-AF65-F5344CB8AC3E}">
        <p14:creationId xmlns:p14="http://schemas.microsoft.com/office/powerpoint/2010/main" val="180576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CBDA5-B7F3-D1D3-F6CB-37A53AD9BE0D}"/>
              </a:ext>
            </a:extLst>
          </p:cNvPr>
          <p:cNvSpPr>
            <a:spLocks noGrp="1"/>
          </p:cNvSpPr>
          <p:nvPr>
            <p:ph type="title"/>
          </p:nvPr>
        </p:nvSpPr>
        <p:spPr/>
        <p:txBody>
          <a:bodyPr>
            <a:spAutoFit/>
          </a:bodyPr>
          <a:lstStyle/>
          <a:p>
            <a:r>
              <a:rPr lang="sl-SI"/>
              <a:t>Pregled</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sz="1200"/>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99579"/>
                <a:ext cx="4229732"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b="0">
                    <a:solidFill>
                      <a:srgbClr val="003399"/>
                    </a:solidFill>
                  </a:rPr>
                  <a:t>Dejstva in številke</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6033" y="1954269"/>
            <a:ext cx="2629569" cy="1774959"/>
          </a:xfrm>
          <a:prstGeom prst="rect">
            <a:avLst/>
          </a:prstGeom>
          <a:noFill/>
          <a:ln w="38100">
            <a:solidFill>
              <a:srgbClr val="ACC700"/>
            </a:solidFill>
          </a:ln>
        </p:spPr>
      </p:pic>
      <p:pic>
        <p:nvPicPr>
          <p:cNvPr id="4" name="Picture 3">
            <a:extLst>
              <a:ext uri="{FF2B5EF4-FFF2-40B4-BE49-F238E27FC236}">
                <a16:creationId xmlns:a16="http://schemas.microsoft.com/office/drawing/2014/main" id="{952BA2BB-3931-774B-1BE8-CB42114CB6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7134" y="1804270"/>
            <a:ext cx="2880763" cy="2143610"/>
          </a:xfrm>
          <a:prstGeom prst="rect">
            <a:avLst/>
          </a:prstGeom>
          <a:blipFill>
            <a:blip r:embed="rId5"/>
            <a:stretch>
              <a:fillRect/>
            </a:stretch>
          </a:blipFill>
          <a:ln w="38100">
            <a:solidFill>
              <a:srgbClr val="ACC700"/>
            </a:solidFill>
          </a:ln>
        </p:spPr>
      </p:pic>
      <p:grpSp>
        <p:nvGrpSpPr>
          <p:cNvPr id="60" name="Group 59">
            <a:extLst>
              <a:ext uri="{FF2B5EF4-FFF2-40B4-BE49-F238E27FC236}">
                <a16:creationId xmlns:a16="http://schemas.microsoft.com/office/drawing/2014/main" id="{207BF268-C51B-CC2A-EE09-A3D240FD2874}"/>
              </a:ext>
            </a:extLst>
          </p:cNvPr>
          <p:cNvGrpSpPr/>
          <p:nvPr/>
        </p:nvGrpSpPr>
        <p:grpSpPr>
          <a:xfrm>
            <a:off x="457200" y="1647954"/>
            <a:ext cx="4976364" cy="430209"/>
            <a:chOff x="450000" y="1779575"/>
            <a:chExt cx="4976364" cy="430209"/>
          </a:xfrm>
        </p:grpSpPr>
        <p:sp>
          <p:nvSpPr>
            <p:cNvPr id="61" name="Rectangle 60">
              <a:extLst>
                <a:ext uri="{FF2B5EF4-FFF2-40B4-BE49-F238E27FC236}">
                  <a16:creationId xmlns:a16="http://schemas.microsoft.com/office/drawing/2014/main" id="{9EEE505F-2410-3A02-F41D-CB3D60B2EE6A}"/>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2" name="Group 61">
              <a:extLst>
                <a:ext uri="{FF2B5EF4-FFF2-40B4-BE49-F238E27FC236}">
                  <a16:creationId xmlns:a16="http://schemas.microsoft.com/office/drawing/2014/main" id="{6ED68435-0265-A6BC-7D94-6617F09A0A88}"/>
                </a:ext>
              </a:extLst>
            </p:cNvPr>
            <p:cNvGrpSpPr/>
            <p:nvPr/>
          </p:nvGrpSpPr>
          <p:grpSpPr>
            <a:xfrm>
              <a:off x="588451" y="1779575"/>
              <a:ext cx="4651907" cy="370957"/>
              <a:chOff x="246858" y="1182580"/>
              <a:chExt cx="4267200" cy="383760"/>
            </a:xfrm>
          </p:grpSpPr>
          <p:sp>
            <p:nvSpPr>
              <p:cNvPr id="63" name="Rectangle: Rounded Corners 62">
                <a:extLst>
                  <a:ext uri="{FF2B5EF4-FFF2-40B4-BE49-F238E27FC236}">
                    <a16:creationId xmlns:a16="http://schemas.microsoft.com/office/drawing/2014/main" id="{4021339D-6002-44D3-515B-80EB53A50F72}"/>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sz="1200"/>
              </a:p>
            </p:txBody>
          </p:sp>
          <p:sp>
            <p:nvSpPr>
              <p:cNvPr id="64" name="Rectangle: Rounded Corners 6">
                <a:extLst>
                  <a:ext uri="{FF2B5EF4-FFF2-40B4-BE49-F238E27FC236}">
                    <a16:creationId xmlns:a16="http://schemas.microsoft.com/office/drawing/2014/main" id="{76AC6FA3-1677-EFB5-15EF-B0348BF287D7}"/>
                  </a:ext>
                </a:extLst>
              </p:cNvPr>
              <p:cNvSpPr txBox="1"/>
              <p:nvPr/>
            </p:nvSpPr>
            <p:spPr>
              <a:xfrm>
                <a:off x="266031" y="1278940"/>
                <a:ext cx="4196882"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a:solidFill>
                      <a:srgbClr val="003399"/>
                    </a:solidFill>
                  </a:rPr>
                  <a:t>Proaktivno in reaktivno spremljanje varnosti in zdravja pri delu </a:t>
                </a:r>
              </a:p>
            </p:txBody>
          </p:sp>
        </p:grpSp>
      </p:grpSp>
      <p:grpSp>
        <p:nvGrpSpPr>
          <p:cNvPr id="65" name="Group 64">
            <a:extLst>
              <a:ext uri="{FF2B5EF4-FFF2-40B4-BE49-F238E27FC236}">
                <a16:creationId xmlns:a16="http://schemas.microsoft.com/office/drawing/2014/main" id="{085FD83E-3C99-A99F-24F5-DC2215ECE342}"/>
              </a:ext>
            </a:extLst>
          </p:cNvPr>
          <p:cNvGrpSpPr/>
          <p:nvPr/>
        </p:nvGrpSpPr>
        <p:grpSpPr>
          <a:xfrm>
            <a:off x="460049" y="2153513"/>
            <a:ext cx="4973516" cy="426346"/>
            <a:chOff x="447624" y="2394779"/>
            <a:chExt cx="4973516" cy="426346"/>
          </a:xfrm>
        </p:grpSpPr>
        <p:sp>
          <p:nvSpPr>
            <p:cNvPr id="66" name="Rectangle 65">
              <a:extLst>
                <a:ext uri="{FF2B5EF4-FFF2-40B4-BE49-F238E27FC236}">
                  <a16:creationId xmlns:a16="http://schemas.microsoft.com/office/drawing/2014/main" id="{3FBE90EB-C723-39FE-64CD-C7E8B5F4C342}"/>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67" name="Group 66">
              <a:extLst>
                <a:ext uri="{FF2B5EF4-FFF2-40B4-BE49-F238E27FC236}">
                  <a16:creationId xmlns:a16="http://schemas.microsoft.com/office/drawing/2014/main" id="{DEC132E4-C8B1-7998-34DF-7292472963A3}"/>
                </a:ext>
              </a:extLst>
            </p:cNvPr>
            <p:cNvGrpSpPr/>
            <p:nvPr/>
          </p:nvGrpSpPr>
          <p:grpSpPr>
            <a:xfrm>
              <a:off x="582857" y="2394779"/>
              <a:ext cx="4672559" cy="370956"/>
              <a:chOff x="241728" y="1772260"/>
              <a:chExt cx="4286144" cy="383760"/>
            </a:xfrm>
          </p:grpSpPr>
          <p:sp>
            <p:nvSpPr>
              <p:cNvPr id="68" name="Rectangle: Rounded Corners 67">
                <a:extLst>
                  <a:ext uri="{FF2B5EF4-FFF2-40B4-BE49-F238E27FC236}">
                    <a16:creationId xmlns:a16="http://schemas.microsoft.com/office/drawing/2014/main" id="{10D6EA13-5815-7129-09E9-2C9B9A404632}"/>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sz="1200"/>
              </a:p>
            </p:txBody>
          </p:sp>
          <p:sp>
            <p:nvSpPr>
              <p:cNvPr id="69" name="Rectangle: Rounded Corners 8">
                <a:extLst>
                  <a:ext uri="{FF2B5EF4-FFF2-40B4-BE49-F238E27FC236}">
                    <a16:creationId xmlns:a16="http://schemas.microsoft.com/office/drawing/2014/main" id="{93F997EC-4D64-C7FE-5A10-B29E1B8E26D7}"/>
                  </a:ext>
                </a:extLst>
              </p:cNvPr>
              <p:cNvSpPr txBox="1"/>
              <p:nvPr/>
            </p:nvSpPr>
            <p:spPr>
              <a:xfrm>
                <a:off x="283642" y="1899316"/>
                <a:ext cx="4244230" cy="1910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b="0">
                    <a:solidFill>
                      <a:srgbClr val="003399"/>
                    </a:solidFill>
                  </a:rPr>
                  <a:t>Priložnosti in izzivi na področju varnosti in zdravja pri delu</a:t>
                </a:r>
              </a:p>
            </p:txBody>
          </p:sp>
        </p:grpSp>
      </p:grpSp>
      <p:grpSp>
        <p:nvGrpSpPr>
          <p:cNvPr id="70" name="Group 69">
            <a:extLst>
              <a:ext uri="{FF2B5EF4-FFF2-40B4-BE49-F238E27FC236}">
                <a16:creationId xmlns:a16="http://schemas.microsoft.com/office/drawing/2014/main" id="{A80BC6EB-04A0-E6E4-861B-23557BB5FF26}"/>
              </a:ext>
            </a:extLst>
          </p:cNvPr>
          <p:cNvGrpSpPr/>
          <p:nvPr/>
        </p:nvGrpSpPr>
        <p:grpSpPr>
          <a:xfrm>
            <a:off x="457201" y="2647299"/>
            <a:ext cx="4973516" cy="429031"/>
            <a:chOff x="446751" y="2750907"/>
            <a:chExt cx="4973516" cy="429031"/>
          </a:xfrm>
        </p:grpSpPr>
        <p:sp>
          <p:nvSpPr>
            <p:cNvPr id="71" name="Rectangle 70">
              <a:extLst>
                <a:ext uri="{FF2B5EF4-FFF2-40B4-BE49-F238E27FC236}">
                  <a16:creationId xmlns:a16="http://schemas.microsoft.com/office/drawing/2014/main" id="{5C36E241-9137-B4AE-0953-F2B07BAB197D}"/>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2" name="Group 71">
              <a:extLst>
                <a:ext uri="{FF2B5EF4-FFF2-40B4-BE49-F238E27FC236}">
                  <a16:creationId xmlns:a16="http://schemas.microsoft.com/office/drawing/2014/main" id="{C39EE908-1E38-511D-2EEA-20443E725ADC}"/>
                </a:ext>
              </a:extLst>
            </p:cNvPr>
            <p:cNvGrpSpPr/>
            <p:nvPr/>
          </p:nvGrpSpPr>
          <p:grpSpPr>
            <a:xfrm>
              <a:off x="584946" y="2750907"/>
              <a:ext cx="4651904" cy="370957"/>
              <a:chOff x="243645" y="2361940"/>
              <a:chExt cx="4267200" cy="383760"/>
            </a:xfrm>
          </p:grpSpPr>
          <p:sp>
            <p:nvSpPr>
              <p:cNvPr id="73" name="Rectangle: Rounded Corners 72">
                <a:extLst>
                  <a:ext uri="{FF2B5EF4-FFF2-40B4-BE49-F238E27FC236}">
                    <a16:creationId xmlns:a16="http://schemas.microsoft.com/office/drawing/2014/main" id="{729D67AF-487D-10A4-6BCE-66F093B33F08}"/>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sz="1200"/>
              </a:p>
            </p:txBody>
          </p:sp>
          <p:sp>
            <p:nvSpPr>
              <p:cNvPr id="74" name="Rectangle: Rounded Corners 10">
                <a:extLst>
                  <a:ext uri="{FF2B5EF4-FFF2-40B4-BE49-F238E27FC236}">
                    <a16:creationId xmlns:a16="http://schemas.microsoft.com/office/drawing/2014/main" id="{9BB99A86-54E2-DAC8-B47B-2FA90F2C421A}"/>
                  </a:ext>
                </a:extLst>
              </p:cNvPr>
              <p:cNvSpPr txBox="1"/>
              <p:nvPr/>
            </p:nvSpPr>
            <p:spPr>
              <a:xfrm>
                <a:off x="261232" y="2458300"/>
                <a:ext cx="4244230"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b="0">
                    <a:solidFill>
                      <a:srgbClr val="003399"/>
                    </a:solidFill>
                  </a:rPr>
                  <a:t>Študije primerov</a:t>
                </a:r>
              </a:p>
            </p:txBody>
          </p:sp>
        </p:grpSp>
      </p:grpSp>
      <p:grpSp>
        <p:nvGrpSpPr>
          <p:cNvPr id="75" name="Group 74">
            <a:extLst>
              <a:ext uri="{FF2B5EF4-FFF2-40B4-BE49-F238E27FC236}">
                <a16:creationId xmlns:a16="http://schemas.microsoft.com/office/drawing/2014/main" id="{D7F0D023-5A52-8A43-5E53-C7CC9239E174}"/>
              </a:ext>
            </a:extLst>
          </p:cNvPr>
          <p:cNvGrpSpPr/>
          <p:nvPr/>
        </p:nvGrpSpPr>
        <p:grpSpPr>
          <a:xfrm>
            <a:off x="457200" y="1167836"/>
            <a:ext cx="4976364" cy="428193"/>
            <a:chOff x="446750" y="1266219"/>
            <a:chExt cx="4976364" cy="428193"/>
          </a:xfrm>
        </p:grpSpPr>
        <p:sp>
          <p:nvSpPr>
            <p:cNvPr id="76" name="Rectangle 75">
              <a:extLst>
                <a:ext uri="{FF2B5EF4-FFF2-40B4-BE49-F238E27FC236}">
                  <a16:creationId xmlns:a16="http://schemas.microsoft.com/office/drawing/2014/main" id="{2305B156-F07A-6840-E57A-780FF2F0B89E}"/>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77" name="Group 76">
              <a:extLst>
                <a:ext uri="{FF2B5EF4-FFF2-40B4-BE49-F238E27FC236}">
                  <a16:creationId xmlns:a16="http://schemas.microsoft.com/office/drawing/2014/main" id="{FFDBC4D2-76CE-E180-654E-2B357B236AE6}"/>
                </a:ext>
              </a:extLst>
            </p:cNvPr>
            <p:cNvGrpSpPr/>
            <p:nvPr/>
          </p:nvGrpSpPr>
          <p:grpSpPr>
            <a:xfrm>
              <a:off x="581955" y="1266219"/>
              <a:ext cx="4672581" cy="374904"/>
              <a:chOff x="259908" y="592899"/>
              <a:chExt cx="4267200" cy="383760"/>
            </a:xfrm>
          </p:grpSpPr>
          <p:sp>
            <p:nvSpPr>
              <p:cNvPr id="78" name="Rectangle: Rounded Corners 77">
                <a:extLst>
                  <a:ext uri="{FF2B5EF4-FFF2-40B4-BE49-F238E27FC236}">
                    <a16:creationId xmlns:a16="http://schemas.microsoft.com/office/drawing/2014/main" id="{A5AC07A3-420B-3F97-A6FE-0F2BAB0CB147}"/>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sz="1200"/>
              </a:p>
            </p:txBody>
          </p:sp>
          <p:sp>
            <p:nvSpPr>
              <p:cNvPr id="79" name="Rectangle: Rounded Corners 4">
                <a:extLst>
                  <a:ext uri="{FF2B5EF4-FFF2-40B4-BE49-F238E27FC236}">
                    <a16:creationId xmlns:a16="http://schemas.microsoft.com/office/drawing/2014/main" id="{6D09DF14-7AEB-4F50-13B8-0FB9865155D5}"/>
                  </a:ext>
                </a:extLst>
              </p:cNvPr>
              <p:cNvSpPr txBox="1"/>
              <p:nvPr/>
            </p:nvSpPr>
            <p:spPr>
              <a:xfrm>
                <a:off x="278640" y="690265"/>
                <a:ext cx="4225447" cy="1890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a:solidFill>
                      <a:srgbClr val="003399"/>
                    </a:solidFill>
                  </a:rPr>
                  <a:t>Opredelitev pametnih sistemov za spremljanje </a:t>
                </a:r>
              </a:p>
            </p:txBody>
          </p:sp>
        </p:grpSp>
      </p:grpSp>
      <p:grpSp>
        <p:nvGrpSpPr>
          <p:cNvPr id="80" name="Group 79">
            <a:extLst>
              <a:ext uri="{FF2B5EF4-FFF2-40B4-BE49-F238E27FC236}">
                <a16:creationId xmlns:a16="http://schemas.microsoft.com/office/drawing/2014/main" id="{569A144F-705F-31ED-86D4-BB241DBA50C3}"/>
              </a:ext>
            </a:extLst>
          </p:cNvPr>
          <p:cNvGrpSpPr/>
          <p:nvPr/>
        </p:nvGrpSpPr>
        <p:grpSpPr>
          <a:xfrm>
            <a:off x="457201" y="3131672"/>
            <a:ext cx="4973516" cy="428254"/>
            <a:chOff x="446751" y="3285839"/>
            <a:chExt cx="4973516" cy="428254"/>
          </a:xfrm>
        </p:grpSpPr>
        <p:sp>
          <p:nvSpPr>
            <p:cNvPr id="81" name="Rectangle 80">
              <a:extLst>
                <a:ext uri="{FF2B5EF4-FFF2-40B4-BE49-F238E27FC236}">
                  <a16:creationId xmlns:a16="http://schemas.microsoft.com/office/drawing/2014/main" id="{B9207AB9-88D7-44FD-B4A8-3D3DD7CCF828}"/>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82" name="Group 81">
              <a:extLst>
                <a:ext uri="{FF2B5EF4-FFF2-40B4-BE49-F238E27FC236}">
                  <a16:creationId xmlns:a16="http://schemas.microsoft.com/office/drawing/2014/main" id="{82B61868-0700-D70A-17F4-7218B8951901}"/>
                </a:ext>
              </a:extLst>
            </p:cNvPr>
            <p:cNvGrpSpPr/>
            <p:nvPr/>
          </p:nvGrpSpPr>
          <p:grpSpPr>
            <a:xfrm>
              <a:off x="554492" y="3285839"/>
              <a:ext cx="4682357" cy="370957"/>
              <a:chOff x="215709" y="2951620"/>
              <a:chExt cx="4295136" cy="383760"/>
            </a:xfrm>
          </p:grpSpPr>
          <p:sp>
            <p:nvSpPr>
              <p:cNvPr id="83" name="Rectangle: Rounded Corners 82">
                <a:extLst>
                  <a:ext uri="{FF2B5EF4-FFF2-40B4-BE49-F238E27FC236}">
                    <a16:creationId xmlns:a16="http://schemas.microsoft.com/office/drawing/2014/main" id="{880DBB0D-6305-19C9-711D-E76AB1EB43D5}"/>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sz="1200"/>
              </a:p>
            </p:txBody>
          </p:sp>
          <p:sp>
            <p:nvSpPr>
              <p:cNvPr id="84" name="Rectangle: Rounded Corners 12">
                <a:extLst>
                  <a:ext uri="{FF2B5EF4-FFF2-40B4-BE49-F238E27FC236}">
                    <a16:creationId xmlns:a16="http://schemas.microsoft.com/office/drawing/2014/main" id="{0B78BFD1-0F7F-03AD-2082-88818C7BD501}"/>
                  </a:ext>
                </a:extLst>
              </p:cNvPr>
              <p:cNvSpPr txBox="1"/>
              <p:nvPr/>
            </p:nvSpPr>
            <p:spPr>
              <a:xfrm>
                <a:off x="215709" y="2952460"/>
                <a:ext cx="4244230" cy="3820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dirty="0">
                    <a:solidFill>
                      <a:srgbClr val="003399"/>
                    </a:solidFill>
                  </a:rPr>
                  <a:t>Poudarek na upravljanju podatkov (varovanju osebnih podatkov) in vključevanju delavcev</a:t>
                </a:r>
              </a:p>
            </p:txBody>
          </p:sp>
        </p:grpSp>
      </p:grpSp>
      <p:grpSp>
        <p:nvGrpSpPr>
          <p:cNvPr id="85" name="Group 84">
            <a:extLst>
              <a:ext uri="{FF2B5EF4-FFF2-40B4-BE49-F238E27FC236}">
                <a16:creationId xmlns:a16="http://schemas.microsoft.com/office/drawing/2014/main" id="{701CBF7A-0D01-7103-DC5E-E065048C8BD8}"/>
              </a:ext>
            </a:extLst>
          </p:cNvPr>
          <p:cNvGrpSpPr/>
          <p:nvPr/>
        </p:nvGrpSpPr>
        <p:grpSpPr>
          <a:xfrm>
            <a:off x="457201" y="3609731"/>
            <a:ext cx="4973516" cy="421811"/>
            <a:chOff x="446751" y="3875519"/>
            <a:chExt cx="4973516" cy="421811"/>
          </a:xfrm>
        </p:grpSpPr>
        <p:sp>
          <p:nvSpPr>
            <p:cNvPr id="86" name="Rectangle 85">
              <a:extLst>
                <a:ext uri="{FF2B5EF4-FFF2-40B4-BE49-F238E27FC236}">
                  <a16:creationId xmlns:a16="http://schemas.microsoft.com/office/drawing/2014/main" id="{5BBEE9DC-02FA-71A1-7DE2-88C6BF6AAFB3}"/>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a:p>
          </p:txBody>
        </p:sp>
        <p:grpSp>
          <p:nvGrpSpPr>
            <p:cNvPr id="87" name="Group 86">
              <a:extLst>
                <a:ext uri="{FF2B5EF4-FFF2-40B4-BE49-F238E27FC236}">
                  <a16:creationId xmlns:a16="http://schemas.microsoft.com/office/drawing/2014/main" id="{33549999-25D5-6B53-FF2E-E5CB05FC82D7}"/>
                </a:ext>
              </a:extLst>
            </p:cNvPr>
            <p:cNvGrpSpPr/>
            <p:nvPr/>
          </p:nvGrpSpPr>
          <p:grpSpPr>
            <a:xfrm>
              <a:off x="584947" y="3875519"/>
              <a:ext cx="4651902" cy="370957"/>
              <a:chOff x="243645" y="3541300"/>
              <a:chExt cx="4267200" cy="383760"/>
            </a:xfrm>
          </p:grpSpPr>
          <p:sp>
            <p:nvSpPr>
              <p:cNvPr id="88" name="Rectangle: Rounded Corners 87">
                <a:extLst>
                  <a:ext uri="{FF2B5EF4-FFF2-40B4-BE49-F238E27FC236}">
                    <a16:creationId xmlns:a16="http://schemas.microsoft.com/office/drawing/2014/main" id="{B087597F-7944-07D5-1999-DAA84BCFEDAE}"/>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sz="1200"/>
              </a:p>
            </p:txBody>
          </p:sp>
          <p:sp>
            <p:nvSpPr>
              <p:cNvPr id="89" name="Rectangle: Rounded Corners 14">
                <a:extLst>
                  <a:ext uri="{FF2B5EF4-FFF2-40B4-BE49-F238E27FC236}">
                    <a16:creationId xmlns:a16="http://schemas.microsoft.com/office/drawing/2014/main" id="{6FEFBFCD-A44E-662D-3852-BFE49086E1C1}"/>
                  </a:ext>
                </a:extLst>
              </p:cNvPr>
              <p:cNvSpPr txBox="1"/>
              <p:nvPr/>
            </p:nvSpPr>
            <p:spPr>
              <a:xfrm>
                <a:off x="259949" y="3637659"/>
                <a:ext cx="4244231" cy="1910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p>
                <a:r>
                  <a:rPr lang="sl-SI" sz="1200" b="0">
                    <a:solidFill>
                      <a:srgbClr val="003399"/>
                    </a:solidFill>
                  </a:rPr>
                  <a:t>Načela za zasnovo in uporabo</a:t>
                </a:r>
              </a:p>
            </p:txBody>
          </p:sp>
        </p:grpSp>
      </p:grpSp>
      <p:grpSp>
        <p:nvGrpSpPr>
          <p:cNvPr id="90" name="Group 89">
            <a:extLst>
              <a:ext uri="{FF2B5EF4-FFF2-40B4-BE49-F238E27FC236}">
                <a16:creationId xmlns:a16="http://schemas.microsoft.com/office/drawing/2014/main" id="{73B59C9A-859F-E23C-FDB1-63774D379E1B}"/>
              </a:ext>
            </a:extLst>
          </p:cNvPr>
          <p:cNvGrpSpPr/>
          <p:nvPr/>
        </p:nvGrpSpPr>
        <p:grpSpPr>
          <a:xfrm>
            <a:off x="467650" y="4078772"/>
            <a:ext cx="4973516" cy="421811"/>
            <a:chOff x="457200" y="4132377"/>
            <a:chExt cx="4973516" cy="421811"/>
          </a:xfrm>
        </p:grpSpPr>
        <p:sp>
          <p:nvSpPr>
            <p:cNvPr id="91" name="Rectangle 90">
              <a:extLst>
                <a:ext uri="{FF2B5EF4-FFF2-40B4-BE49-F238E27FC236}">
                  <a16:creationId xmlns:a16="http://schemas.microsoft.com/office/drawing/2014/main" id="{5F399770-B27C-8848-DEEA-6889083ED7FA}"/>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1200"/>
            </a:p>
          </p:txBody>
        </p:sp>
        <p:grpSp>
          <p:nvGrpSpPr>
            <p:cNvPr id="92" name="Group 91">
              <a:extLst>
                <a:ext uri="{FF2B5EF4-FFF2-40B4-BE49-F238E27FC236}">
                  <a16:creationId xmlns:a16="http://schemas.microsoft.com/office/drawing/2014/main" id="{D603A048-9B40-094F-EEBD-606D1520AE4A}"/>
                </a:ext>
              </a:extLst>
            </p:cNvPr>
            <p:cNvGrpSpPr/>
            <p:nvPr/>
          </p:nvGrpSpPr>
          <p:grpSpPr>
            <a:xfrm>
              <a:off x="595396" y="4132377"/>
              <a:ext cx="4651902" cy="370957"/>
              <a:chOff x="595396" y="4132377"/>
              <a:chExt cx="4651902" cy="370957"/>
            </a:xfrm>
          </p:grpSpPr>
          <p:sp>
            <p:nvSpPr>
              <p:cNvPr id="93" name="Rectangle: Rounded Corners 92">
                <a:extLst>
                  <a:ext uri="{FF2B5EF4-FFF2-40B4-BE49-F238E27FC236}">
                    <a16:creationId xmlns:a16="http://schemas.microsoft.com/office/drawing/2014/main" id="{B4578DB2-640F-254E-F93E-6364B806B4F2}"/>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sz="1200"/>
              </a:p>
            </p:txBody>
          </p:sp>
          <p:sp>
            <p:nvSpPr>
              <p:cNvPr id="94" name="Rectangle: Rounded Corners 14">
                <a:extLst>
                  <a:ext uri="{FF2B5EF4-FFF2-40B4-BE49-F238E27FC236}">
                    <a16:creationId xmlns:a16="http://schemas.microsoft.com/office/drawing/2014/main" id="{A4F29497-D7F0-D785-370C-6B04BBC18887}"/>
                  </a:ext>
                </a:extLst>
              </p:cNvPr>
              <p:cNvSpPr txBox="1"/>
              <p:nvPr/>
            </p:nvSpPr>
            <p:spPr>
              <a:xfrm>
                <a:off x="613170" y="4225522"/>
                <a:ext cx="4626862" cy="18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spAutoFit/>
              </a:bodyPr>
              <a:lstStyle>
                <a:defPPr>
                  <a:defRPr lang="en-US"/>
                </a:defPPr>
                <a:lvl1pPr>
                  <a:defRPr sz="1400" b="0"/>
                </a:lvl1pPr>
              </a:lstStyle>
              <a:p>
                <a:r>
                  <a:rPr lang="sl-SI" sz="1200">
                    <a:solidFill>
                      <a:srgbClr val="003399"/>
                    </a:solidFill>
                  </a:rPr>
                  <a:t>Ključna spoznanja</a:t>
                </a:r>
              </a:p>
            </p:txBody>
          </p:sp>
        </p:grpSp>
      </p:grpSp>
    </p:spTree>
    <p:extLst>
      <p:ext uri="{BB962C8B-B14F-4D97-AF65-F5344CB8AC3E}">
        <p14:creationId xmlns:p14="http://schemas.microsoft.com/office/powerpoint/2010/main" val="32709132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43288E-0721-8F90-2804-EFBC22A10DE9}"/>
              </a:ext>
            </a:extLst>
          </p:cNvPr>
          <p:cNvSpPr txBox="1"/>
          <p:nvPr/>
        </p:nvSpPr>
        <p:spPr>
          <a:xfrm>
            <a:off x="5508104" y="4445659"/>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pic>
        <p:nvPicPr>
          <p:cNvPr id="5" name="Picture 4">
            <a:extLst>
              <a:ext uri="{FF2B5EF4-FFF2-40B4-BE49-F238E27FC236}">
                <a16:creationId xmlns:a16="http://schemas.microsoft.com/office/drawing/2014/main" id="{4AE44C8F-2E87-6F12-25C0-9664E6783F16}"/>
              </a:ext>
            </a:extLst>
          </p:cNvPr>
          <p:cNvPicPr>
            <a:picLocks noChangeAspect="1"/>
          </p:cNvPicPr>
          <p:nvPr/>
        </p:nvPicPr>
        <p:blipFill>
          <a:blip r:embed="rId3" cstate="print">
            <a:extLst>
              <a:ext uri="{28A0092B-C50C-407E-A947-70E740481C1C}">
                <a14:useLocalDpi xmlns:a14="http://schemas.microsoft.com/office/drawing/2010/main" val="0"/>
              </a:ext>
            </a:extLst>
          </a:blip>
          <a:srcRect l="2760" t="1785" r="2760" b="5298"/>
          <a:stretch/>
        </p:blipFill>
        <p:spPr>
          <a:xfrm>
            <a:off x="1187624" y="699541"/>
            <a:ext cx="6768752" cy="3744417"/>
          </a:xfrm>
          <a:prstGeom prst="rect">
            <a:avLst/>
          </a:prstGeom>
        </p:spPr>
      </p:pic>
      <p:sp>
        <p:nvSpPr>
          <p:cNvPr id="3" name="Title 1">
            <a:extLst>
              <a:ext uri="{FF2B5EF4-FFF2-40B4-BE49-F238E27FC236}">
                <a16:creationId xmlns:a16="http://schemas.microsoft.com/office/drawing/2014/main" id="{217C699D-CF32-B92D-A0CF-ABB58FD9A646}"/>
              </a:ext>
            </a:extLst>
          </p:cNvPr>
          <p:cNvSpPr txBox="1">
            <a:spLocks/>
          </p:cNvSpPr>
          <p:nvPr/>
        </p:nvSpPr>
        <p:spPr>
          <a:xfrm>
            <a:off x="449263" y="134542"/>
            <a:ext cx="7561262" cy="367903"/>
          </a:xfrm>
          <a:prstGeom prst="rect">
            <a:avLst/>
          </a:prstGeom>
        </p:spPr>
        <p:txBody>
          <a:bodyPr vert="horz" lIns="9144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dirty="0"/>
              <a:t>Študija primera (9)</a:t>
            </a:r>
          </a:p>
        </p:txBody>
      </p:sp>
    </p:spTree>
    <p:extLst>
      <p:ext uri="{BB962C8B-B14F-4D97-AF65-F5344CB8AC3E}">
        <p14:creationId xmlns:p14="http://schemas.microsoft.com/office/powerpoint/2010/main" val="3077623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21C87-C351-CBEE-931E-E80CD974759C}"/>
              </a:ext>
            </a:extLst>
          </p:cNvPr>
          <p:cNvSpPr>
            <a:spLocks noGrp="1"/>
          </p:cNvSpPr>
          <p:nvPr>
            <p:ph type="title"/>
          </p:nvPr>
        </p:nvSpPr>
        <p:spPr>
          <a:xfrm>
            <a:off x="429716" y="0"/>
            <a:ext cx="7886700" cy="643960"/>
          </a:xfrm>
        </p:spPr>
        <p:txBody>
          <a:bodyPr/>
          <a:lstStyle/>
          <a:p>
            <a:pPr lvl="0"/>
            <a:r>
              <a:rPr lang="sl-SI">
                <a:effectLst/>
                <a:ea typeface=""/>
                <a:cs typeface="ArialMT"/>
              </a:rPr>
              <a:t>Vključevanje delavcev</a:t>
            </a:r>
          </a:p>
        </p:txBody>
      </p:sp>
      <p:graphicFrame>
        <p:nvGraphicFramePr>
          <p:cNvPr id="6" name="Content Placeholder 5">
            <a:extLst>
              <a:ext uri="{FF2B5EF4-FFF2-40B4-BE49-F238E27FC236}">
                <a16:creationId xmlns:a16="http://schemas.microsoft.com/office/drawing/2014/main" id="{AB0518DE-3694-938E-5D19-5273EA878E70}"/>
              </a:ext>
            </a:extLst>
          </p:cNvPr>
          <p:cNvGraphicFramePr>
            <a:graphicFrameLocks noGrp="1"/>
          </p:cNvGraphicFramePr>
          <p:nvPr>
            <p:ph sz="half" idx="1"/>
            <p:extLst>
              <p:ext uri="{D42A27DB-BD31-4B8C-83A1-F6EECF244321}">
                <p14:modId xmlns:p14="http://schemas.microsoft.com/office/powerpoint/2010/main" val="4240129997"/>
              </p:ext>
            </p:extLst>
          </p:nvPr>
        </p:nvGraphicFramePr>
        <p:xfrm>
          <a:off x="2175641" y="768577"/>
          <a:ext cx="4800600" cy="3665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6845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A14557D-BD63-3ABC-658F-D4BC7AC1D864}"/>
              </a:ext>
            </a:extLst>
          </p:cNvPr>
          <p:cNvSpPr/>
          <p:nvPr/>
        </p:nvSpPr>
        <p:spPr>
          <a:xfrm>
            <a:off x="316801" y="668322"/>
            <a:ext cx="3171269" cy="446797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C9843830-94E2-B77D-3DB7-25C31B6082DC}"/>
              </a:ext>
            </a:extLst>
          </p:cNvPr>
          <p:cNvSpPr>
            <a:spLocks noGrp="1"/>
          </p:cNvSpPr>
          <p:nvPr>
            <p:ph type="title"/>
          </p:nvPr>
        </p:nvSpPr>
        <p:spPr>
          <a:xfrm>
            <a:off x="323528" y="29043"/>
            <a:ext cx="8402150" cy="572325"/>
          </a:xfrm>
        </p:spPr>
        <p:txBody>
          <a:bodyPr/>
          <a:lstStyle/>
          <a:p>
            <a:r>
              <a:rPr lang="sl-SI"/>
              <a:t>Izvedbena faza: štiri strategije za delavca</a:t>
            </a:r>
          </a:p>
        </p:txBody>
      </p:sp>
      <p:sp>
        <p:nvSpPr>
          <p:cNvPr id="3" name="Content Placeholder 2">
            <a:extLst>
              <a:ext uri="{FF2B5EF4-FFF2-40B4-BE49-F238E27FC236}">
                <a16:creationId xmlns:a16="http://schemas.microsoft.com/office/drawing/2014/main" id="{18D59BD6-744A-3736-F1E8-B06C2A6C44DE}"/>
              </a:ext>
            </a:extLst>
          </p:cNvPr>
          <p:cNvSpPr>
            <a:spLocks noGrp="1"/>
          </p:cNvSpPr>
          <p:nvPr>
            <p:ph sz="half" idx="1"/>
          </p:nvPr>
        </p:nvSpPr>
        <p:spPr bwMode="gray">
          <a:xfrm>
            <a:off x="477493" y="2068982"/>
            <a:ext cx="2892173" cy="1138773"/>
          </a:xfrm>
        </p:spPr>
        <p:txBody>
          <a:bodyPr>
            <a:spAutoFit/>
          </a:bodyPr>
          <a:lstStyle/>
          <a:p>
            <a:r>
              <a:rPr lang="sl-SI" sz="1700">
                <a:solidFill>
                  <a:schemeClr val="bg1"/>
                </a:solidFill>
                <a:effectLst/>
                <a:ea typeface=""/>
                <a:cs typeface="Times New Roman" panose="02020603050405020304" pitchFamily="18" charset="0"/>
              </a:rPr>
              <a:t>Skrb, da končni uporabniki dobro razumejo, kako tehnologija deluje.</a:t>
            </a:r>
          </a:p>
        </p:txBody>
      </p:sp>
      <p:grpSp>
        <p:nvGrpSpPr>
          <p:cNvPr id="21" name="Group 20">
            <a:extLst>
              <a:ext uri="{FF2B5EF4-FFF2-40B4-BE49-F238E27FC236}">
                <a16:creationId xmlns:a16="http://schemas.microsoft.com/office/drawing/2014/main" id="{B6EFEFA3-B549-FA61-E800-6E695F423133}"/>
              </a:ext>
            </a:extLst>
          </p:cNvPr>
          <p:cNvGrpSpPr/>
          <p:nvPr/>
        </p:nvGrpSpPr>
        <p:grpSpPr>
          <a:xfrm>
            <a:off x="4055297" y="745805"/>
            <a:ext cx="4477143" cy="4346225"/>
            <a:chOff x="4078470" y="613834"/>
            <a:chExt cx="4477143" cy="4346225"/>
          </a:xfrm>
        </p:grpSpPr>
        <p:grpSp>
          <p:nvGrpSpPr>
            <p:cNvPr id="5" name="Group 4">
              <a:extLst>
                <a:ext uri="{FF2B5EF4-FFF2-40B4-BE49-F238E27FC236}">
                  <a16:creationId xmlns:a16="http://schemas.microsoft.com/office/drawing/2014/main" id="{1ED24FBF-2BC6-5C06-7D43-65A4574D9C46}"/>
                </a:ext>
              </a:extLst>
            </p:cNvPr>
            <p:cNvGrpSpPr/>
            <p:nvPr/>
          </p:nvGrpSpPr>
          <p:grpSpPr>
            <a:xfrm>
              <a:off x="4078470" y="613834"/>
              <a:ext cx="4477143" cy="4346225"/>
              <a:chOff x="3274272" y="466930"/>
              <a:chExt cx="4267019" cy="4142248"/>
            </a:xfrm>
          </p:grpSpPr>
          <p:sp>
            <p:nvSpPr>
              <p:cNvPr id="6" name="Oval 5">
                <a:extLst>
                  <a:ext uri="{FF2B5EF4-FFF2-40B4-BE49-F238E27FC236}">
                    <a16:creationId xmlns:a16="http://schemas.microsoft.com/office/drawing/2014/main" id="{969FB8A5-5C94-A04F-9526-4BC633D5424E}"/>
                  </a:ext>
                </a:extLst>
              </p:cNvPr>
              <p:cNvSpPr/>
              <p:nvPr/>
            </p:nvSpPr>
            <p:spPr>
              <a:xfrm>
                <a:off x="4797542" y="466930"/>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l-SI" sz="1100">
                    <a:solidFill>
                      <a:schemeClr val="tx1"/>
                    </a:solidFill>
                  </a:rPr>
                  <a:t>Poskusno obdobje (čas in/ali prostor)</a:t>
                </a:r>
              </a:p>
            </p:txBody>
          </p:sp>
          <p:cxnSp>
            <p:nvCxnSpPr>
              <p:cNvPr id="7" name="Straight Connector 6">
                <a:extLst>
                  <a:ext uri="{FF2B5EF4-FFF2-40B4-BE49-F238E27FC236}">
                    <a16:creationId xmlns:a16="http://schemas.microsoft.com/office/drawing/2014/main" id="{91B449C9-57FE-5131-3EA3-0E74A8C5019C}"/>
                  </a:ext>
                </a:extLst>
              </p:cNvPr>
              <p:cNvCxnSpPr>
                <a:cxnSpLocks/>
              </p:cNvCxnSpPr>
              <p:nvPr/>
            </p:nvCxnSpPr>
            <p:spPr>
              <a:xfrm>
                <a:off x="5406820" y="1685487"/>
                <a:ext cx="0" cy="101355"/>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Oval 7">
                <a:extLst>
                  <a:ext uri="{FF2B5EF4-FFF2-40B4-BE49-F238E27FC236}">
                    <a16:creationId xmlns:a16="http://schemas.microsoft.com/office/drawing/2014/main" id="{24840641-ED57-2FF5-59FD-D354C9E0341F}"/>
                  </a:ext>
                </a:extLst>
              </p:cNvPr>
              <p:cNvSpPr/>
              <p:nvPr/>
            </p:nvSpPr>
            <p:spPr>
              <a:xfrm>
                <a:off x="4690464" y="1786841"/>
                <a:ext cx="1436988" cy="1436988"/>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l-SI" sz="1050">
                    <a:solidFill>
                      <a:schemeClr val="tx1"/>
                    </a:solidFill>
                  </a:rPr>
                  <a:t>PRISTOPI V UVODNI FAZI</a:t>
                </a:r>
              </a:p>
            </p:txBody>
          </p:sp>
          <p:sp>
            <p:nvSpPr>
              <p:cNvPr id="9" name="Oval 8">
                <a:extLst>
                  <a:ext uri="{FF2B5EF4-FFF2-40B4-BE49-F238E27FC236}">
                    <a16:creationId xmlns:a16="http://schemas.microsoft.com/office/drawing/2014/main" id="{C4D7EE60-1507-82BD-27CC-723F50549CCA}"/>
                  </a:ext>
                </a:extLst>
              </p:cNvPr>
              <p:cNvSpPr/>
              <p:nvPr/>
            </p:nvSpPr>
            <p:spPr>
              <a:xfrm>
                <a:off x="4797542" y="3325184"/>
                <a:ext cx="1283993" cy="1283994"/>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l-SI" sz="800" dirty="0">
                    <a:solidFill>
                      <a:schemeClr val="tx1"/>
                    </a:solidFill>
                  </a:rPr>
                  <a:t>Razpoložljiva podpora po uvedbi tehnologije – tehnična pomoč/pomoč za stranke</a:t>
                </a:r>
              </a:p>
            </p:txBody>
          </p:sp>
          <p:sp>
            <p:nvSpPr>
              <p:cNvPr id="11" name="Oval 10">
                <a:extLst>
                  <a:ext uri="{FF2B5EF4-FFF2-40B4-BE49-F238E27FC236}">
                    <a16:creationId xmlns:a16="http://schemas.microsoft.com/office/drawing/2014/main" id="{3D3BBAEF-D0E5-6D17-E97B-275C5D58B07B}"/>
                  </a:ext>
                </a:extLst>
              </p:cNvPr>
              <p:cNvSpPr/>
              <p:nvPr/>
            </p:nvSpPr>
            <p:spPr>
              <a:xfrm>
                <a:off x="6322736"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l-SI" sz="900">
                    <a:solidFill>
                      <a:schemeClr val="tx1"/>
                    </a:solidFill>
                  </a:rPr>
                  <a:t>Vključevanje zaposlenih v proces odločanja</a:t>
                </a:r>
              </a:p>
            </p:txBody>
          </p:sp>
          <p:cxnSp>
            <p:nvCxnSpPr>
              <p:cNvPr id="12" name="Straight Connector 11">
                <a:extLst>
                  <a:ext uri="{FF2B5EF4-FFF2-40B4-BE49-F238E27FC236}">
                    <a16:creationId xmlns:a16="http://schemas.microsoft.com/office/drawing/2014/main" id="{87B823E1-2EF0-C94B-3BC1-AB5E092E6DCB}"/>
                  </a:ext>
                </a:extLst>
              </p:cNvPr>
              <p:cNvCxnSpPr>
                <a:cxnSpLocks/>
                <a:stCxn id="8" idx="6"/>
                <a:endCxn id="11" idx="2"/>
              </p:cNvCxnSpPr>
              <p:nvPr/>
            </p:nvCxnSpPr>
            <p:spPr>
              <a:xfrm>
                <a:off x="6127453" y="2505335"/>
                <a:ext cx="195284" cy="1254"/>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3" name="Oval 12">
                <a:extLst>
                  <a:ext uri="{FF2B5EF4-FFF2-40B4-BE49-F238E27FC236}">
                    <a16:creationId xmlns:a16="http://schemas.microsoft.com/office/drawing/2014/main" id="{BF475813-74F3-B3C6-7D70-1D073AB98EEB}"/>
                  </a:ext>
                </a:extLst>
              </p:cNvPr>
              <p:cNvSpPr/>
              <p:nvPr/>
            </p:nvSpPr>
            <p:spPr>
              <a:xfrm>
                <a:off x="3274272" y="1897311"/>
                <a:ext cx="1218555" cy="1218555"/>
              </a:xfrm>
              <a:prstGeom prst="ellipse">
                <a:avLst/>
              </a:prstGeom>
              <a:solidFill>
                <a:srgbClr val="ACC700">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l-SI" sz="900" dirty="0">
                    <a:solidFill>
                      <a:schemeClr val="tx1"/>
                    </a:solidFill>
                  </a:rPr>
                  <a:t>Postopen pristop k usposabljanju in poučevanju končnih uporabnikov</a:t>
                </a:r>
              </a:p>
            </p:txBody>
          </p:sp>
          <p:cxnSp>
            <p:nvCxnSpPr>
              <p:cNvPr id="14" name="Straight Connector 13">
                <a:extLst>
                  <a:ext uri="{FF2B5EF4-FFF2-40B4-BE49-F238E27FC236}">
                    <a16:creationId xmlns:a16="http://schemas.microsoft.com/office/drawing/2014/main" id="{7AFE09E6-35E8-A3BB-5051-F2AF8461DA4F}"/>
                  </a:ext>
                </a:extLst>
              </p:cNvPr>
              <p:cNvCxnSpPr>
                <a:cxnSpLocks/>
              </p:cNvCxnSpPr>
              <p:nvPr/>
            </p:nvCxnSpPr>
            <p:spPr>
              <a:xfrm>
                <a:off x="4486699" y="2559900"/>
                <a:ext cx="201251" cy="0"/>
              </a:xfrm>
              <a:prstGeom prst="line">
                <a:avLst/>
              </a:prstGeom>
              <a:ln w="38100"/>
            </p:spPr>
            <p:style>
              <a:lnRef idx="1">
                <a:schemeClr val="accent2"/>
              </a:lnRef>
              <a:fillRef idx="0">
                <a:schemeClr val="accent2"/>
              </a:fillRef>
              <a:effectRef idx="0">
                <a:schemeClr val="accent2"/>
              </a:effectRef>
              <a:fontRef idx="minor">
                <a:schemeClr val="tx1"/>
              </a:fontRef>
            </p:style>
          </p:cxnSp>
        </p:grpSp>
        <p:cxnSp>
          <p:nvCxnSpPr>
            <p:cNvPr id="20" name="Straight Connector 19">
              <a:extLst>
                <a:ext uri="{FF2B5EF4-FFF2-40B4-BE49-F238E27FC236}">
                  <a16:creationId xmlns:a16="http://schemas.microsoft.com/office/drawing/2014/main" id="{97EE1AC1-0503-C176-C024-B34830CDA3CD}"/>
                </a:ext>
              </a:extLst>
            </p:cNvPr>
            <p:cNvCxnSpPr>
              <a:cxnSpLocks/>
            </p:cNvCxnSpPr>
            <p:nvPr/>
          </p:nvCxnSpPr>
          <p:spPr>
            <a:xfrm>
              <a:off x="6332336" y="3506492"/>
              <a:ext cx="0" cy="106346"/>
            </a:xfrm>
            <a:prstGeom prst="line">
              <a:avLst/>
            </a:prstGeom>
            <a:ln w="3810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28121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AA93C56-EE95-4576-BD7C-51DCE4DB1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61" y="3723229"/>
            <a:ext cx="508106" cy="508106"/>
          </a:xfrm>
          <a:prstGeom prst="rect">
            <a:avLst/>
          </a:prstGeom>
        </p:spPr>
      </p:pic>
      <p:pic>
        <p:nvPicPr>
          <p:cNvPr id="20" name="Picture 19">
            <a:extLst>
              <a:ext uri="{FF2B5EF4-FFF2-40B4-BE49-F238E27FC236}">
                <a16:creationId xmlns:a16="http://schemas.microsoft.com/office/drawing/2014/main" id="{357B1577-0DB6-7DA3-60F5-448C7DA928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820" y="3054954"/>
            <a:ext cx="508106" cy="508106"/>
          </a:xfrm>
          <a:prstGeom prst="rect">
            <a:avLst/>
          </a:prstGeom>
        </p:spPr>
      </p:pic>
      <p:pic>
        <p:nvPicPr>
          <p:cNvPr id="18" name="Picture 17">
            <a:extLst>
              <a:ext uri="{FF2B5EF4-FFF2-40B4-BE49-F238E27FC236}">
                <a16:creationId xmlns:a16="http://schemas.microsoft.com/office/drawing/2014/main" id="{D78286D4-83FE-3C37-5BF8-ABB5618BC7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820" y="2380839"/>
            <a:ext cx="508106" cy="508106"/>
          </a:xfrm>
          <a:prstGeom prst="rect">
            <a:avLst/>
          </a:prstGeom>
        </p:spPr>
      </p:pic>
      <p:pic>
        <p:nvPicPr>
          <p:cNvPr id="16" name="Picture 15">
            <a:extLst>
              <a:ext uri="{FF2B5EF4-FFF2-40B4-BE49-F238E27FC236}">
                <a16:creationId xmlns:a16="http://schemas.microsoft.com/office/drawing/2014/main" id="{97D2C918-D255-1F2B-B508-81CA5DF949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77820" y="1707801"/>
            <a:ext cx="508106" cy="508106"/>
          </a:xfrm>
          <a:prstGeom prst="rect">
            <a:avLst/>
          </a:prstGeom>
        </p:spPr>
      </p:pic>
      <p:pic>
        <p:nvPicPr>
          <p:cNvPr id="14" name="Picture 13">
            <a:extLst>
              <a:ext uri="{FF2B5EF4-FFF2-40B4-BE49-F238E27FC236}">
                <a16:creationId xmlns:a16="http://schemas.microsoft.com/office/drawing/2014/main" id="{741A1569-9466-41DA-7CE1-89DB0A2415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77820" y="1041625"/>
            <a:ext cx="508106" cy="508106"/>
          </a:xfrm>
          <a:prstGeom prst="rect">
            <a:avLst/>
          </a:prstGeom>
        </p:spPr>
      </p:pic>
      <p:sp>
        <p:nvSpPr>
          <p:cNvPr id="2" name="Title 1">
            <a:extLst>
              <a:ext uri="{FF2B5EF4-FFF2-40B4-BE49-F238E27FC236}">
                <a16:creationId xmlns:a16="http://schemas.microsoft.com/office/drawing/2014/main" id="{99331A60-56BC-5932-18C6-7C4DF5F18A8F}"/>
              </a:ext>
            </a:extLst>
          </p:cNvPr>
          <p:cNvSpPr>
            <a:spLocks noGrp="1"/>
          </p:cNvSpPr>
          <p:nvPr>
            <p:ph type="title"/>
          </p:nvPr>
        </p:nvSpPr>
        <p:spPr>
          <a:xfrm>
            <a:off x="193210" y="768"/>
            <a:ext cx="7886700" cy="646331"/>
          </a:xfrm>
        </p:spPr>
        <p:txBody>
          <a:bodyPr vert="horz" lIns="91440" tIns="45720" rIns="91440" bIns="45720" rtlCol="0" anchor="ctr">
            <a:spAutoFit/>
          </a:bodyPr>
          <a:lstStyle/>
          <a:p>
            <a:r>
              <a:rPr lang="sl-SI" dirty="0"/>
              <a:t> Osredotočenost na upravljanje podatkov: vgrajeno varovanje osebnih podatkov in zasebnosti delavcev</a:t>
            </a:r>
          </a:p>
        </p:txBody>
      </p:sp>
      <p:sp>
        <p:nvSpPr>
          <p:cNvPr id="3" name="Content Placeholder 2">
            <a:extLst>
              <a:ext uri="{FF2B5EF4-FFF2-40B4-BE49-F238E27FC236}">
                <a16:creationId xmlns:a16="http://schemas.microsoft.com/office/drawing/2014/main" id="{1D30996A-C5AB-968A-7AE2-B0DFF6377D8B}"/>
              </a:ext>
            </a:extLst>
          </p:cNvPr>
          <p:cNvSpPr>
            <a:spLocks noGrp="1"/>
          </p:cNvSpPr>
          <p:nvPr>
            <p:ph sz="half" idx="1"/>
          </p:nvPr>
        </p:nvSpPr>
        <p:spPr>
          <a:xfrm>
            <a:off x="1850560" y="1084051"/>
            <a:ext cx="4244280" cy="3240361"/>
          </a:xfrm>
        </p:spPr>
        <p:txBody>
          <a:bodyPr/>
          <a:lstStyle/>
          <a:p>
            <a:pPr marL="285750" indent="-285750">
              <a:buFont typeface="Wingdings" panose="05000000000000000000" pitchFamily="2" charset="2"/>
              <a:buChar char="§"/>
            </a:pPr>
            <a:r>
              <a:rPr lang="sl-SI" sz="1800">
                <a:effectLst/>
                <a:ea typeface=""/>
                <a:cs typeface="Times New Roman" panose="02020603050405020304" pitchFamily="18" charset="0"/>
              </a:rPr>
              <a:t>Anonimizacija</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sl-SI" sz="1800">
                <a:effectLst/>
                <a:ea typeface=""/>
                <a:cs typeface="Times New Roman" panose="02020603050405020304" pitchFamily="18" charset="0"/>
              </a:rPr>
              <a:t>Minimizacija podatkov</a:t>
            </a:r>
          </a:p>
          <a:p>
            <a:pPr marL="285750" indent="-285750">
              <a:buFont typeface="Wingdings" panose="05000000000000000000" pitchFamily="2" charset="2"/>
              <a:buChar char="§"/>
            </a:pPr>
            <a:endParaRPr lang="es-ES" sz="1800" dirty="0">
              <a:effectLst/>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sl-SI" sz="1800">
                <a:effectLst/>
                <a:ea typeface=""/>
                <a:cs typeface="Times New Roman" panose="02020603050405020304" pitchFamily="18" charset="0"/>
              </a:rPr>
              <a:t>Skladnost s predpisi</a:t>
            </a:r>
          </a:p>
          <a:p>
            <a:pPr marL="285750" indent="-285750">
              <a:buFont typeface="Wingdings" panose="05000000000000000000" pitchFamily="2" charset="2"/>
              <a:buChar char="§"/>
            </a:pPr>
            <a:endParaRPr lang="es-ES" sz="1800" dirty="0">
              <a:ea typeface="Aptos" panose="020B0004020202020204" pitchFamily="34" charset="0"/>
              <a:cs typeface="Times New Roman" panose="02020603050405020304" pitchFamily="18" charset="0"/>
            </a:endParaRPr>
          </a:p>
          <a:p>
            <a:pPr marL="285750" indent="-285750">
              <a:buFont typeface="Wingdings" panose="05000000000000000000" pitchFamily="2" charset="2"/>
              <a:buChar char="§"/>
            </a:pPr>
            <a:r>
              <a:rPr lang="sl-SI" sz="1800">
                <a:effectLst/>
                <a:ea typeface=""/>
                <a:cs typeface="Times New Roman" panose="02020603050405020304" pitchFamily="18" charset="0"/>
              </a:rPr>
              <a:t>Hramba in kibernetska varnost</a:t>
            </a:r>
          </a:p>
        </p:txBody>
      </p:sp>
      <p:sp>
        <p:nvSpPr>
          <p:cNvPr id="10" name="TextBox 9">
            <a:extLst>
              <a:ext uri="{FF2B5EF4-FFF2-40B4-BE49-F238E27FC236}">
                <a16:creationId xmlns:a16="http://schemas.microsoft.com/office/drawing/2014/main" id="{A3107F19-7EC5-D0A7-0C7D-DD92F1373117}"/>
              </a:ext>
            </a:extLst>
          </p:cNvPr>
          <p:cNvSpPr txBox="1"/>
          <p:nvPr/>
        </p:nvSpPr>
        <p:spPr>
          <a:xfrm>
            <a:off x="1814600" y="3646560"/>
            <a:ext cx="5637720" cy="584775"/>
          </a:xfrm>
          <a:prstGeom prst="rect">
            <a:avLst/>
          </a:prstGeom>
          <a:noFill/>
        </p:spPr>
        <p:txBody>
          <a:bodyPr wrap="square">
            <a:spAutoFit/>
          </a:bodyPr>
          <a:lstStyle/>
          <a:p>
            <a:r>
              <a:rPr lang="sl-SI" sz="1600" b="1" u="sng" dirty="0">
                <a:solidFill>
                  <a:schemeClr val="tx2"/>
                </a:solidFill>
                <a:latin typeface="Aptos" panose="020B0004020202020204" pitchFamily="34" charset="0"/>
                <a:ea typeface="Aptos"/>
                <a:cs typeface="Times New Roman" panose="02020603050405020304" pitchFamily="18" charset="0"/>
              </a:rPr>
              <a:t>V nekaterih primerih</a:t>
            </a:r>
            <a:r>
              <a:rPr lang="sl-SI" sz="1600" b="1" dirty="0">
                <a:solidFill>
                  <a:schemeClr val="tx2"/>
                </a:solidFill>
                <a:latin typeface="Aptos" panose="020B0004020202020204" pitchFamily="34" charset="0"/>
                <a:ea typeface="Aptos"/>
                <a:cs typeface="Times New Roman" panose="02020603050405020304" pitchFamily="18" charset="0"/>
              </a:rPr>
              <a:t>: omogočanje zasebnost po lastni izbiri; </a:t>
            </a:r>
            <a:r>
              <a:rPr lang="sl-SI" sz="1600" b="1" dirty="0">
                <a:solidFill>
                  <a:schemeClr val="tx2"/>
                </a:solidFill>
                <a:latin typeface="Aptos" panose="020B0004020202020204" pitchFamily="34" charset="0"/>
                <a:cs typeface="Times New Roman" panose="02020603050405020304" pitchFamily="18" charset="0"/>
              </a:rPr>
              <a:t>dostop do podatkov imajo samo določene osebe </a:t>
            </a:r>
          </a:p>
        </p:txBody>
      </p:sp>
    </p:spTree>
    <p:extLst>
      <p:ext uri="{BB962C8B-B14F-4D97-AF65-F5344CB8AC3E}">
        <p14:creationId xmlns:p14="http://schemas.microsoft.com/office/powerpoint/2010/main" val="619053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710DB-B6ED-EF6A-72C6-F4BAAB5E5F6E}"/>
              </a:ext>
            </a:extLst>
          </p:cNvPr>
          <p:cNvSpPr>
            <a:spLocks noGrp="1"/>
          </p:cNvSpPr>
          <p:nvPr>
            <p:ph type="title"/>
          </p:nvPr>
        </p:nvSpPr>
        <p:spPr>
          <a:xfrm>
            <a:off x="321752" y="19931"/>
            <a:ext cx="7222048" cy="646331"/>
          </a:xfrm>
        </p:spPr>
        <p:txBody>
          <a:bodyPr vert="horz" lIns="91440" tIns="45720" rIns="91440" bIns="45720" rtlCol="0" anchor="ctr">
            <a:spAutoFit/>
          </a:bodyPr>
          <a:lstStyle/>
          <a:p>
            <a:r>
              <a:rPr lang="sl-SI"/>
              <a:t>Načela za varno ter zdravo zasnovo in razvoj pametnih digitalnih orodij na delovnem mestu</a:t>
            </a:r>
          </a:p>
        </p:txBody>
      </p:sp>
      <p:sp>
        <p:nvSpPr>
          <p:cNvPr id="9" name="Content Placeholder 2">
            <a:extLst>
              <a:ext uri="{FF2B5EF4-FFF2-40B4-BE49-F238E27FC236}">
                <a16:creationId xmlns:a16="http://schemas.microsoft.com/office/drawing/2014/main" id="{AA285D10-9034-0BE8-D844-0B677059A04E}"/>
              </a:ext>
            </a:extLst>
          </p:cNvPr>
          <p:cNvSpPr txBox="1">
            <a:spLocks/>
          </p:cNvSpPr>
          <p:nvPr/>
        </p:nvSpPr>
        <p:spPr>
          <a:xfrm>
            <a:off x="539552" y="1059582"/>
            <a:ext cx="5891527" cy="3034164"/>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sl-SI" sz="1600" b="0" dirty="0">
                <a:cs typeface="Times New Roman" panose="02020603050405020304" pitchFamily="18" charset="0"/>
              </a:rPr>
              <a:t>Osredotočenost na prednosti z vidika varnosti in zdravja pri delu</a:t>
            </a:r>
          </a:p>
          <a:p>
            <a:r>
              <a:rPr lang="sl-SI" sz="1600" b="0" dirty="0">
                <a:cs typeface="Times New Roman" panose="02020603050405020304" pitchFamily="18" charset="0"/>
              </a:rPr>
              <a:t>Sodelovanje z </a:t>
            </a:r>
            <a:r>
              <a:rPr lang="sl-SI" sz="1600" b="0" dirty="0" err="1">
                <a:cs typeface="Times New Roman" panose="02020603050405020304" pitchFamily="18" charset="0"/>
              </a:rPr>
              <a:t>uvajalskimi</a:t>
            </a:r>
            <a:r>
              <a:rPr lang="sl-SI" sz="1600" b="0" dirty="0">
                <a:cs typeface="Times New Roman" panose="02020603050405020304" pitchFamily="18" charset="0"/>
              </a:rPr>
              <a:t> organizacijami (uvajalci) in delavci glede potreb delavcev</a:t>
            </a:r>
          </a:p>
          <a:p>
            <a:r>
              <a:rPr lang="sl-SI" sz="1600" b="0" dirty="0">
                <a:cs typeface="Times New Roman" panose="02020603050405020304" pitchFamily="18" charset="0"/>
              </a:rPr>
              <a:t>Varovanje osebnih podatkov in varnost podatkov</a:t>
            </a:r>
          </a:p>
          <a:p>
            <a:r>
              <a:rPr lang="sl-SI" sz="1600" b="0" dirty="0">
                <a:cs typeface="Times New Roman" panose="02020603050405020304" pitchFamily="18" charset="0"/>
              </a:rPr>
              <a:t>Zanesljivost </a:t>
            </a:r>
          </a:p>
          <a:p>
            <a:r>
              <a:rPr lang="sl-SI" sz="1600" b="0" dirty="0">
                <a:cs typeface="Times New Roman" panose="02020603050405020304" pitchFamily="18" charset="0"/>
              </a:rPr>
              <a:t>Združljivost in povezljivost</a:t>
            </a:r>
          </a:p>
          <a:p>
            <a:r>
              <a:rPr lang="sl-SI" sz="1600" b="0" dirty="0">
                <a:cs typeface="Times New Roman" panose="02020603050405020304" pitchFamily="18" charset="0"/>
              </a:rPr>
              <a:t>Prilagoditev</a:t>
            </a:r>
          </a:p>
          <a:p>
            <a:r>
              <a:rPr lang="sl-SI" sz="1600" b="0" dirty="0">
                <a:cs typeface="Times New Roman" panose="02020603050405020304" pitchFamily="18" charset="0"/>
              </a:rPr>
              <a:t>Prijaznost do uporabnika </a:t>
            </a:r>
          </a:p>
          <a:p>
            <a:r>
              <a:rPr lang="sl-SI" sz="1600" b="0" dirty="0">
                <a:cs typeface="Times New Roman" panose="02020603050405020304" pitchFamily="18" charset="0"/>
              </a:rPr>
              <a:t>Nadgradljivost uvedene rešitve</a:t>
            </a:r>
          </a:p>
        </p:txBody>
      </p:sp>
      <p:sp>
        <p:nvSpPr>
          <p:cNvPr id="5" name="Rectangle 4">
            <a:extLst>
              <a:ext uri="{FF2B5EF4-FFF2-40B4-BE49-F238E27FC236}">
                <a16:creationId xmlns:a16="http://schemas.microsoft.com/office/drawing/2014/main" id="{6C2BA908-C891-69B6-CCB2-B23430E5B4B0}"/>
              </a:ext>
            </a:extLst>
          </p:cNvPr>
          <p:cNvSpPr/>
          <p:nvPr/>
        </p:nvSpPr>
        <p:spPr>
          <a:xfrm>
            <a:off x="6105832" y="3274142"/>
            <a:ext cx="1061884" cy="560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DC32162B-D754-C4BB-8046-85E1FACE66BD}"/>
              </a:ext>
            </a:extLst>
          </p:cNvPr>
          <p:cNvSpPr txBox="1"/>
          <p:nvPr/>
        </p:nvSpPr>
        <p:spPr>
          <a:xfrm>
            <a:off x="5483365" y="3917100"/>
            <a:ext cx="2022089" cy="215444"/>
          </a:xfrm>
          <a:prstGeom prst="rect">
            <a:avLst/>
          </a:prstGeom>
          <a:noFill/>
        </p:spPr>
        <p:txBody>
          <a:bodyPr wrap="square">
            <a:spAutoFit/>
          </a:bodyPr>
          <a:lstStyle/>
          <a:p>
            <a:pPr defTabSz="342900">
              <a:spcBef>
                <a:spcPts val="450"/>
              </a:spcBef>
              <a:buClr>
                <a:srgbClr val="003399"/>
              </a:buClr>
              <a:defRPr/>
            </a:pPr>
            <a:r>
              <a:rPr lang="sl-SI" sz="800">
                <a:solidFill>
                  <a:srgbClr val="003399"/>
                </a:solidFill>
                <a:latin typeface="Aptos Narrow" panose="020B0004020202020204" pitchFamily="34" charset="0"/>
              </a:rPr>
              <a:t>© EdNurg – stock.adobe.com</a:t>
            </a:r>
          </a:p>
        </p:txBody>
      </p:sp>
      <p:sp>
        <p:nvSpPr>
          <p:cNvPr id="6" name="Rectangle 8">
            <a:extLst>
              <a:ext uri="{FF2B5EF4-FFF2-40B4-BE49-F238E27FC236}">
                <a16:creationId xmlns:a16="http://schemas.microsoft.com/office/drawing/2014/main" id="{64908A87-4BCC-127C-FDBB-C2037BF33A84}"/>
              </a:ext>
            </a:extLst>
          </p:cNvPr>
          <p:cNvSpPr/>
          <p:nvPr/>
        </p:nvSpPr>
        <p:spPr>
          <a:xfrm>
            <a:off x="5556579" y="2036373"/>
            <a:ext cx="3445263" cy="1925035"/>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5263" h="1325379">
                <a:moveTo>
                  <a:pt x="0" y="2073"/>
                </a:moveTo>
                <a:lnTo>
                  <a:pt x="3035980" y="0"/>
                </a:lnTo>
                <a:cubicBezTo>
                  <a:pt x="3086780" y="24293"/>
                  <a:pt x="3493308" y="776175"/>
                  <a:pt x="3440551" y="1325379"/>
                </a:cubicBezTo>
                <a:lnTo>
                  <a:pt x="3175" y="1312679"/>
                </a:lnTo>
                <a:cubicBezTo>
                  <a:pt x="2117" y="872635"/>
                  <a:pt x="1058" y="442117"/>
                  <a:pt x="0" y="2073"/>
                </a:cubicBezTo>
                <a:close/>
              </a:path>
            </a:pathLst>
          </a:custGeom>
          <a:blipFill>
            <a:blip r:embed="rId3" cstate="print">
              <a:extLst>
                <a:ext uri="{28A0092B-C50C-407E-A947-70E740481C1C}">
                  <a14:useLocalDpi xmlns:a14="http://schemas.microsoft.com/office/drawing/2010/main" val="0"/>
                </a:ext>
              </a:extLst>
            </a:blip>
            <a:srcRect/>
            <a:stretch>
              <a:fillRect t="-9657" b="-965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298236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51229BF-F333-91A6-A50C-D5D2F50B2244}"/>
              </a:ext>
            </a:extLst>
          </p:cNvPr>
          <p:cNvSpPr>
            <a:spLocks noGrp="1"/>
          </p:cNvSpPr>
          <p:nvPr>
            <p:ph type="title"/>
          </p:nvPr>
        </p:nvSpPr>
        <p:spPr>
          <a:xfrm>
            <a:off x="387105" y="15757"/>
            <a:ext cx="7309095" cy="646331"/>
          </a:xfrm>
        </p:spPr>
        <p:txBody>
          <a:bodyPr>
            <a:spAutoFit/>
          </a:bodyPr>
          <a:lstStyle/>
          <a:p>
            <a:r>
              <a:rPr lang="sl-SI"/>
              <a:t>Načela za uvedbo in uporabo pametnih digitalnih sistemov za varnost in zdravje pri delu</a:t>
            </a:r>
          </a:p>
        </p:txBody>
      </p:sp>
      <p:sp>
        <p:nvSpPr>
          <p:cNvPr id="10" name="Content Placeholder 2">
            <a:extLst>
              <a:ext uri="{FF2B5EF4-FFF2-40B4-BE49-F238E27FC236}">
                <a16:creationId xmlns:a16="http://schemas.microsoft.com/office/drawing/2014/main" id="{C5E43677-2011-9EEE-186A-4B221D7F957D}"/>
              </a:ext>
            </a:extLst>
          </p:cNvPr>
          <p:cNvSpPr txBox="1">
            <a:spLocks/>
          </p:cNvSpPr>
          <p:nvPr/>
        </p:nvSpPr>
        <p:spPr>
          <a:xfrm>
            <a:off x="534004" y="1097521"/>
            <a:ext cx="4365655" cy="2564805"/>
          </a:xfrm>
          <a:prstGeom prst="rect">
            <a:avLst/>
          </a:prstGeom>
        </p:spPr>
        <p:txBody>
          <a:bodyPr>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sl-SI" sz="1600" b="0" dirty="0">
                <a:cs typeface="Times New Roman" panose="02020603050405020304" pitchFamily="18" charset="0"/>
              </a:rPr>
              <a:t>Vključite delavce.</a:t>
            </a:r>
          </a:p>
          <a:p>
            <a:r>
              <a:rPr lang="sl-SI" sz="1600" b="0" dirty="0">
                <a:cs typeface="Times New Roman" panose="02020603050405020304" pitchFamily="18" charset="0"/>
              </a:rPr>
              <a:t>Zagotovite varnost podatkov in varujte osebne podatke ter zasebnost delavcev.</a:t>
            </a:r>
          </a:p>
          <a:p>
            <a:r>
              <a:rPr lang="sl-SI" sz="1600" b="0" dirty="0">
                <a:cs typeface="Times New Roman" panose="02020603050405020304" pitchFamily="18" charset="0"/>
              </a:rPr>
              <a:t>Opredelite in sporočite namen sistema.</a:t>
            </a:r>
          </a:p>
          <a:p>
            <a:r>
              <a:rPr lang="sl-SI" sz="1600" b="0" dirty="0">
                <a:cs typeface="Times New Roman" panose="02020603050405020304" pitchFamily="18" charset="0"/>
              </a:rPr>
              <a:t>Pazite na povezljivost z obstoječo infrastrukturo ter okviri za varnost in zdravje pri delu.</a:t>
            </a:r>
          </a:p>
          <a:p>
            <a:r>
              <a:rPr lang="sl-SI" sz="1600" b="0" dirty="0">
                <a:cs typeface="Times New Roman" panose="02020603050405020304" pitchFamily="18" charset="0"/>
              </a:rPr>
              <a:t>Sodelujte z izdelovalcem (snovalcem) pri uvajanju in uporabi sistema.</a:t>
            </a:r>
          </a:p>
        </p:txBody>
      </p:sp>
      <p:sp>
        <p:nvSpPr>
          <p:cNvPr id="11" name="TextBox 10">
            <a:extLst>
              <a:ext uri="{FF2B5EF4-FFF2-40B4-BE49-F238E27FC236}">
                <a16:creationId xmlns:a16="http://schemas.microsoft.com/office/drawing/2014/main" id="{D28D0EB4-339A-4ADB-E838-918AC2BD18CE}"/>
              </a:ext>
            </a:extLst>
          </p:cNvPr>
          <p:cNvSpPr txBox="1"/>
          <p:nvPr/>
        </p:nvSpPr>
        <p:spPr>
          <a:xfrm>
            <a:off x="5393070" y="2571749"/>
            <a:ext cx="1780861" cy="215444"/>
          </a:xfrm>
          <a:prstGeom prst="rect">
            <a:avLst/>
          </a:prstGeom>
          <a:noFill/>
        </p:spPr>
        <p:txBody>
          <a:bodyPr wrap="square">
            <a:spAutoFit/>
          </a:bodyPr>
          <a:lstStyle/>
          <a:p>
            <a:pPr algn="r" defTabSz="342900">
              <a:spcBef>
                <a:spcPts val="450"/>
              </a:spcBef>
              <a:buClr>
                <a:srgbClr val="003399"/>
              </a:buClr>
              <a:defRPr/>
            </a:pPr>
            <a:r>
              <a:rPr lang="sl-SI" sz="800">
                <a:solidFill>
                  <a:srgbClr val="003399"/>
                </a:solidFill>
                <a:latin typeface="Aptos Narrow" panose="020B0004020202020204" pitchFamily="34" charset="0"/>
              </a:rPr>
              <a:t>© Sitthiphong – stock.adobe.com</a:t>
            </a:r>
          </a:p>
        </p:txBody>
      </p:sp>
      <p:sp>
        <p:nvSpPr>
          <p:cNvPr id="12" name="Rectangle 8">
            <a:extLst>
              <a:ext uri="{FF2B5EF4-FFF2-40B4-BE49-F238E27FC236}">
                <a16:creationId xmlns:a16="http://schemas.microsoft.com/office/drawing/2014/main" id="{7D33AA39-A26C-9F8C-787E-261C9EF5280D}"/>
              </a:ext>
            </a:extLst>
          </p:cNvPr>
          <p:cNvSpPr/>
          <p:nvPr/>
        </p:nvSpPr>
        <p:spPr>
          <a:xfrm>
            <a:off x="5742155" y="665568"/>
            <a:ext cx="3024073" cy="1922058"/>
          </a:xfrm>
          <a:custGeom>
            <a:avLst/>
            <a:gdLst>
              <a:gd name="connsiteX0" fmla="*/ 0 w 3240360"/>
              <a:gd name="connsiteY0" fmla="*/ 0 h 1323306"/>
              <a:gd name="connsiteX1" fmla="*/ 3240360 w 3240360"/>
              <a:gd name="connsiteY1" fmla="*/ 0 h 1323306"/>
              <a:gd name="connsiteX2" fmla="*/ 3240360 w 3240360"/>
              <a:gd name="connsiteY2" fmla="*/ 1323306 h 1323306"/>
              <a:gd name="connsiteX3" fmla="*/ 0 w 3240360"/>
              <a:gd name="connsiteY3" fmla="*/ 1323306 h 1323306"/>
              <a:gd name="connsiteX4" fmla="*/ 0 w 3240360"/>
              <a:gd name="connsiteY4" fmla="*/ 0 h 1323306"/>
              <a:gd name="connsiteX0" fmla="*/ 0 w 3240360"/>
              <a:gd name="connsiteY0" fmla="*/ 0 h 1323306"/>
              <a:gd name="connsiteX1" fmla="*/ 3240360 w 3240360"/>
              <a:gd name="connsiteY1" fmla="*/ 0 h 1323306"/>
              <a:gd name="connsiteX2" fmla="*/ 3157016 w 3240360"/>
              <a:gd name="connsiteY2" fmla="*/ 1323306 h 1323306"/>
              <a:gd name="connsiteX3" fmla="*/ 0 w 3240360"/>
              <a:gd name="connsiteY3" fmla="*/ 1323306 h 1323306"/>
              <a:gd name="connsiteX4" fmla="*/ 0 w 3240360"/>
              <a:gd name="connsiteY4" fmla="*/ 0 h 1323306"/>
              <a:gd name="connsiteX0" fmla="*/ 0 w 3248064"/>
              <a:gd name="connsiteY0" fmla="*/ 0 h 1323306"/>
              <a:gd name="connsiteX1" fmla="*/ 3240360 w 3248064"/>
              <a:gd name="connsiteY1" fmla="*/ 0 h 1323306"/>
              <a:gd name="connsiteX2" fmla="*/ 3157016 w 3248064"/>
              <a:gd name="connsiteY2" fmla="*/ 1323306 h 1323306"/>
              <a:gd name="connsiteX3" fmla="*/ 0 w 3248064"/>
              <a:gd name="connsiteY3" fmla="*/ 1323306 h 1323306"/>
              <a:gd name="connsiteX4" fmla="*/ 0 w 3248064"/>
              <a:gd name="connsiteY4" fmla="*/ 0 h 1323306"/>
              <a:gd name="connsiteX0" fmla="*/ 0 w 3366567"/>
              <a:gd name="connsiteY0" fmla="*/ 0 h 1323306"/>
              <a:gd name="connsiteX1" fmla="*/ 3366567 w 3366567"/>
              <a:gd name="connsiteY1" fmla="*/ 2381 h 1323306"/>
              <a:gd name="connsiteX2" fmla="*/ 3157016 w 3366567"/>
              <a:gd name="connsiteY2" fmla="*/ 1323306 h 1323306"/>
              <a:gd name="connsiteX3" fmla="*/ 0 w 3366567"/>
              <a:gd name="connsiteY3" fmla="*/ 1323306 h 1323306"/>
              <a:gd name="connsiteX4" fmla="*/ 0 w 3366567"/>
              <a:gd name="connsiteY4" fmla="*/ 0 h 1323306"/>
              <a:gd name="connsiteX0" fmla="*/ 0 w 3371138"/>
              <a:gd name="connsiteY0" fmla="*/ 171881 h 1495187"/>
              <a:gd name="connsiteX1" fmla="*/ 3366567 w 3371138"/>
              <a:gd name="connsiteY1" fmla="*/ 174262 h 1495187"/>
              <a:gd name="connsiteX2" fmla="*/ 3157016 w 3371138"/>
              <a:gd name="connsiteY2" fmla="*/ 1495187 h 1495187"/>
              <a:gd name="connsiteX3" fmla="*/ 0 w 3371138"/>
              <a:gd name="connsiteY3" fmla="*/ 1495187 h 1495187"/>
              <a:gd name="connsiteX4" fmla="*/ 0 w 3371138"/>
              <a:gd name="connsiteY4" fmla="*/ 171881 h 1495187"/>
              <a:gd name="connsiteX0" fmla="*/ 0 w 3495806"/>
              <a:gd name="connsiteY0" fmla="*/ 0 h 1323306"/>
              <a:gd name="connsiteX1" fmla="*/ 3366567 w 3495806"/>
              <a:gd name="connsiteY1" fmla="*/ 2381 h 1323306"/>
              <a:gd name="connsiteX2" fmla="*/ 3157016 w 3495806"/>
              <a:gd name="connsiteY2" fmla="*/ 1323306 h 1323306"/>
              <a:gd name="connsiteX3" fmla="*/ 0 w 3495806"/>
              <a:gd name="connsiteY3" fmla="*/ 1323306 h 1323306"/>
              <a:gd name="connsiteX4" fmla="*/ 0 w 3495806"/>
              <a:gd name="connsiteY4" fmla="*/ 0 h 1323306"/>
              <a:gd name="connsiteX0" fmla="*/ 0 w 3387751"/>
              <a:gd name="connsiteY0" fmla="*/ 0 h 1323306"/>
              <a:gd name="connsiteX1" fmla="*/ 3366567 w 3387751"/>
              <a:gd name="connsiteY1" fmla="*/ 2381 h 1323306"/>
              <a:gd name="connsiteX2" fmla="*/ 3157016 w 3387751"/>
              <a:gd name="connsiteY2" fmla="*/ 1323306 h 1323306"/>
              <a:gd name="connsiteX3" fmla="*/ 0 w 3387751"/>
              <a:gd name="connsiteY3" fmla="*/ 1323306 h 1323306"/>
              <a:gd name="connsiteX4" fmla="*/ 0 w 3387751"/>
              <a:gd name="connsiteY4" fmla="*/ 0 h 1323306"/>
              <a:gd name="connsiteX0" fmla="*/ 0 w 3370471"/>
              <a:gd name="connsiteY0" fmla="*/ 0 h 1323306"/>
              <a:gd name="connsiteX1" fmla="*/ 3366567 w 3370471"/>
              <a:gd name="connsiteY1" fmla="*/ 2381 h 1323306"/>
              <a:gd name="connsiteX2" fmla="*/ 3157016 w 3370471"/>
              <a:gd name="connsiteY2" fmla="*/ 1323306 h 1323306"/>
              <a:gd name="connsiteX3" fmla="*/ 0 w 3370471"/>
              <a:gd name="connsiteY3" fmla="*/ 1323306 h 1323306"/>
              <a:gd name="connsiteX4" fmla="*/ 0 w 3370471"/>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0 w 3371540"/>
              <a:gd name="connsiteY3" fmla="*/ 1323306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20131 h 1323306"/>
              <a:gd name="connsiteX4" fmla="*/ 0 w 3371540"/>
              <a:gd name="connsiteY4" fmla="*/ 0 h 1323306"/>
              <a:gd name="connsiteX0" fmla="*/ 0 w 3371540"/>
              <a:gd name="connsiteY0" fmla="*/ 0 h 1323306"/>
              <a:gd name="connsiteX1" fmla="*/ 3366567 w 3371540"/>
              <a:gd name="connsiteY1" fmla="*/ 2381 h 1323306"/>
              <a:gd name="connsiteX2" fmla="*/ 3157016 w 3371540"/>
              <a:gd name="connsiteY2" fmla="*/ 1323306 h 1323306"/>
              <a:gd name="connsiteX3" fmla="*/ 3175 w 3371540"/>
              <a:gd name="connsiteY3" fmla="*/ 1310606 h 1323306"/>
              <a:gd name="connsiteX4" fmla="*/ 0 w 3371540"/>
              <a:gd name="connsiteY4" fmla="*/ 0 h 1323306"/>
              <a:gd name="connsiteX0" fmla="*/ 0 w 3328692"/>
              <a:gd name="connsiteY0" fmla="*/ 0 h 1323306"/>
              <a:gd name="connsiteX1" fmla="*/ 3318942 w 3328692"/>
              <a:gd name="connsiteY1" fmla="*/ 9798 h 1323306"/>
              <a:gd name="connsiteX2" fmla="*/ 3157016 w 3328692"/>
              <a:gd name="connsiteY2" fmla="*/ 1323306 h 1323306"/>
              <a:gd name="connsiteX3" fmla="*/ 3175 w 3328692"/>
              <a:gd name="connsiteY3" fmla="*/ 1310606 h 1323306"/>
              <a:gd name="connsiteX4" fmla="*/ 0 w 3328692"/>
              <a:gd name="connsiteY4" fmla="*/ 0 h 1323306"/>
              <a:gd name="connsiteX0" fmla="*/ 0 w 3224563"/>
              <a:gd name="connsiteY0" fmla="*/ 0 h 1323306"/>
              <a:gd name="connsiteX1" fmla="*/ 3074467 w 3224563"/>
              <a:gd name="connsiteY1" fmla="*/ 7326 h 1323306"/>
              <a:gd name="connsiteX2" fmla="*/ 3157016 w 3224563"/>
              <a:gd name="connsiteY2" fmla="*/ 1323306 h 1323306"/>
              <a:gd name="connsiteX3" fmla="*/ 3175 w 3224563"/>
              <a:gd name="connsiteY3" fmla="*/ 1310606 h 1323306"/>
              <a:gd name="connsiteX4" fmla="*/ 0 w 3224563"/>
              <a:gd name="connsiteY4" fmla="*/ 0 h 1323306"/>
              <a:gd name="connsiteX0" fmla="*/ 0 w 3229381"/>
              <a:gd name="connsiteY0" fmla="*/ 0 h 1323306"/>
              <a:gd name="connsiteX1" fmla="*/ 3074467 w 3229381"/>
              <a:gd name="connsiteY1" fmla="*/ 7326 h 1323306"/>
              <a:gd name="connsiteX2" fmla="*/ 3157016 w 3229381"/>
              <a:gd name="connsiteY2" fmla="*/ 1323306 h 1323306"/>
              <a:gd name="connsiteX3" fmla="*/ 3175 w 3229381"/>
              <a:gd name="connsiteY3" fmla="*/ 1310606 h 1323306"/>
              <a:gd name="connsiteX4" fmla="*/ 0 w 3229381"/>
              <a:gd name="connsiteY4" fmla="*/ 0 h 1323306"/>
              <a:gd name="connsiteX0" fmla="*/ 0 w 3240926"/>
              <a:gd name="connsiteY0" fmla="*/ 3713 h 1327019"/>
              <a:gd name="connsiteX1" fmla="*/ 3124086 w 3240926"/>
              <a:gd name="connsiteY1" fmla="*/ 0 h 1327019"/>
              <a:gd name="connsiteX2" fmla="*/ 3157016 w 3240926"/>
              <a:gd name="connsiteY2" fmla="*/ 1327019 h 1327019"/>
              <a:gd name="connsiteX3" fmla="*/ 3175 w 3240926"/>
              <a:gd name="connsiteY3" fmla="*/ 1314319 h 1327019"/>
              <a:gd name="connsiteX4" fmla="*/ 0 w 3240926"/>
              <a:gd name="connsiteY4" fmla="*/ 3713 h 1327019"/>
              <a:gd name="connsiteX0" fmla="*/ 0 w 3484027"/>
              <a:gd name="connsiteY0" fmla="*/ 3713 h 1327019"/>
              <a:gd name="connsiteX1" fmla="*/ 3124086 w 3484027"/>
              <a:gd name="connsiteY1" fmla="*/ 0 h 1327019"/>
              <a:gd name="connsiteX2" fmla="*/ 3440551 w 3484027"/>
              <a:gd name="connsiteY2" fmla="*/ 1327019 h 1327019"/>
              <a:gd name="connsiteX3" fmla="*/ 3175 w 3484027"/>
              <a:gd name="connsiteY3" fmla="*/ 1314319 h 1327019"/>
              <a:gd name="connsiteX4" fmla="*/ 0 w 3484027"/>
              <a:gd name="connsiteY4" fmla="*/ 3713 h 1327019"/>
              <a:gd name="connsiteX0" fmla="*/ 0 w 3461109"/>
              <a:gd name="connsiteY0" fmla="*/ 3713 h 1327019"/>
              <a:gd name="connsiteX1" fmla="*/ 3124086 w 3461109"/>
              <a:gd name="connsiteY1" fmla="*/ 0 h 1327019"/>
              <a:gd name="connsiteX2" fmla="*/ 3440551 w 3461109"/>
              <a:gd name="connsiteY2" fmla="*/ 1327019 h 1327019"/>
              <a:gd name="connsiteX3" fmla="*/ 3175 w 3461109"/>
              <a:gd name="connsiteY3" fmla="*/ 1314319 h 1327019"/>
              <a:gd name="connsiteX4" fmla="*/ 0 w 3461109"/>
              <a:gd name="connsiteY4" fmla="*/ 3713 h 1327019"/>
              <a:gd name="connsiteX0" fmla="*/ 0 w 3440551"/>
              <a:gd name="connsiteY0" fmla="*/ 3713 h 1327019"/>
              <a:gd name="connsiteX1" fmla="*/ 3124086 w 3440551"/>
              <a:gd name="connsiteY1" fmla="*/ 0 h 1327019"/>
              <a:gd name="connsiteX2" fmla="*/ 3440551 w 3440551"/>
              <a:gd name="connsiteY2" fmla="*/ 1327019 h 1327019"/>
              <a:gd name="connsiteX3" fmla="*/ 3175 w 3440551"/>
              <a:gd name="connsiteY3" fmla="*/ 1314319 h 1327019"/>
              <a:gd name="connsiteX4" fmla="*/ 0 w 3440551"/>
              <a:gd name="connsiteY4" fmla="*/ 3713 h 1327019"/>
              <a:gd name="connsiteX0" fmla="*/ 0 w 3443190"/>
              <a:gd name="connsiteY0" fmla="*/ 3713 h 1327019"/>
              <a:gd name="connsiteX1" fmla="*/ 3124086 w 3443190"/>
              <a:gd name="connsiteY1" fmla="*/ 0 h 1327019"/>
              <a:gd name="connsiteX2" fmla="*/ 3440551 w 3443190"/>
              <a:gd name="connsiteY2" fmla="*/ 1327019 h 1327019"/>
              <a:gd name="connsiteX3" fmla="*/ 3175 w 3443190"/>
              <a:gd name="connsiteY3" fmla="*/ 1314319 h 1327019"/>
              <a:gd name="connsiteX4" fmla="*/ 0 w 3443190"/>
              <a:gd name="connsiteY4" fmla="*/ 3713 h 1327019"/>
              <a:gd name="connsiteX0" fmla="*/ 0 w 3442625"/>
              <a:gd name="connsiteY0" fmla="*/ 2073 h 1325379"/>
              <a:gd name="connsiteX1" fmla="*/ 3035980 w 3442625"/>
              <a:gd name="connsiteY1" fmla="*/ 0 h 1325379"/>
              <a:gd name="connsiteX2" fmla="*/ 3440551 w 3442625"/>
              <a:gd name="connsiteY2" fmla="*/ 1325379 h 1325379"/>
              <a:gd name="connsiteX3" fmla="*/ 3175 w 3442625"/>
              <a:gd name="connsiteY3" fmla="*/ 1312679 h 1325379"/>
              <a:gd name="connsiteX4" fmla="*/ 0 w 3442625"/>
              <a:gd name="connsiteY4" fmla="*/ 2073 h 1325379"/>
              <a:gd name="connsiteX0" fmla="*/ 0 w 3445652"/>
              <a:gd name="connsiteY0" fmla="*/ 2073 h 1325379"/>
              <a:gd name="connsiteX1" fmla="*/ 3035980 w 3445652"/>
              <a:gd name="connsiteY1" fmla="*/ 0 h 1325379"/>
              <a:gd name="connsiteX2" fmla="*/ 3440551 w 3445652"/>
              <a:gd name="connsiteY2" fmla="*/ 1325379 h 1325379"/>
              <a:gd name="connsiteX3" fmla="*/ 3175 w 3445652"/>
              <a:gd name="connsiteY3" fmla="*/ 1312679 h 1325379"/>
              <a:gd name="connsiteX4" fmla="*/ 0 w 3445652"/>
              <a:gd name="connsiteY4" fmla="*/ 2073 h 1325379"/>
              <a:gd name="connsiteX0" fmla="*/ 0 w 3445263"/>
              <a:gd name="connsiteY0" fmla="*/ 2073 h 1325379"/>
              <a:gd name="connsiteX1" fmla="*/ 3035980 w 3445263"/>
              <a:gd name="connsiteY1" fmla="*/ 0 h 1325379"/>
              <a:gd name="connsiteX2" fmla="*/ 3440551 w 3445263"/>
              <a:gd name="connsiteY2" fmla="*/ 1325379 h 1325379"/>
              <a:gd name="connsiteX3" fmla="*/ 3175 w 3445263"/>
              <a:gd name="connsiteY3" fmla="*/ 1312679 h 1325379"/>
              <a:gd name="connsiteX4" fmla="*/ 0 w 3445263"/>
              <a:gd name="connsiteY4" fmla="*/ 2073 h 1325379"/>
              <a:gd name="connsiteX0" fmla="*/ 0 w 3471174"/>
              <a:gd name="connsiteY0" fmla="*/ 2073 h 1325379"/>
              <a:gd name="connsiteX1" fmla="*/ 3035980 w 3471174"/>
              <a:gd name="connsiteY1" fmla="*/ 0 h 1325379"/>
              <a:gd name="connsiteX2" fmla="*/ 3466724 w 3471174"/>
              <a:gd name="connsiteY2" fmla="*/ 1325379 h 1325379"/>
              <a:gd name="connsiteX3" fmla="*/ 3175 w 3471174"/>
              <a:gd name="connsiteY3" fmla="*/ 1312679 h 1325379"/>
              <a:gd name="connsiteX4" fmla="*/ 0 w 3471174"/>
              <a:gd name="connsiteY4" fmla="*/ 2073 h 1325379"/>
              <a:gd name="connsiteX0" fmla="*/ 0 w 3475827"/>
              <a:gd name="connsiteY0" fmla="*/ 2073 h 1325379"/>
              <a:gd name="connsiteX1" fmla="*/ 3035980 w 3475827"/>
              <a:gd name="connsiteY1" fmla="*/ 0 h 1325379"/>
              <a:gd name="connsiteX2" fmla="*/ 3466724 w 3475827"/>
              <a:gd name="connsiteY2" fmla="*/ 1325379 h 1325379"/>
              <a:gd name="connsiteX3" fmla="*/ 3175 w 3475827"/>
              <a:gd name="connsiteY3" fmla="*/ 1312679 h 1325379"/>
              <a:gd name="connsiteX4" fmla="*/ 0 w 3475827"/>
              <a:gd name="connsiteY4" fmla="*/ 2073 h 1325379"/>
              <a:gd name="connsiteX0" fmla="*/ 0 w 3475370"/>
              <a:gd name="connsiteY0" fmla="*/ 0 h 1323306"/>
              <a:gd name="connsiteX1" fmla="*/ 3008765 w 3475370"/>
              <a:gd name="connsiteY1" fmla="*/ 120 h 1323306"/>
              <a:gd name="connsiteX2" fmla="*/ 3466724 w 3475370"/>
              <a:gd name="connsiteY2" fmla="*/ 1323306 h 1323306"/>
              <a:gd name="connsiteX3" fmla="*/ 3175 w 3475370"/>
              <a:gd name="connsiteY3" fmla="*/ 1310606 h 1323306"/>
              <a:gd name="connsiteX4" fmla="*/ 0 w 3475370"/>
              <a:gd name="connsiteY4" fmla="*/ 0 h 1323306"/>
              <a:gd name="connsiteX0" fmla="*/ 0 w 3477544"/>
              <a:gd name="connsiteY0" fmla="*/ 0 h 1323306"/>
              <a:gd name="connsiteX1" fmla="*/ 3008765 w 3477544"/>
              <a:gd name="connsiteY1" fmla="*/ 120 h 1323306"/>
              <a:gd name="connsiteX2" fmla="*/ 3466724 w 3477544"/>
              <a:gd name="connsiteY2" fmla="*/ 1323306 h 1323306"/>
              <a:gd name="connsiteX3" fmla="*/ 3175 w 3477544"/>
              <a:gd name="connsiteY3" fmla="*/ 1310606 h 1323306"/>
              <a:gd name="connsiteX4" fmla="*/ 0 w 3477544"/>
              <a:gd name="connsiteY4" fmla="*/ 0 h 1323306"/>
              <a:gd name="connsiteX0" fmla="*/ 0 w 3468950"/>
              <a:gd name="connsiteY0" fmla="*/ 0 h 1323306"/>
              <a:gd name="connsiteX1" fmla="*/ 3008765 w 3468950"/>
              <a:gd name="connsiteY1" fmla="*/ 120 h 1323306"/>
              <a:gd name="connsiteX2" fmla="*/ 3466724 w 3468950"/>
              <a:gd name="connsiteY2" fmla="*/ 1323306 h 1323306"/>
              <a:gd name="connsiteX3" fmla="*/ 3175 w 3468950"/>
              <a:gd name="connsiteY3" fmla="*/ 1310606 h 1323306"/>
              <a:gd name="connsiteX4" fmla="*/ 0 w 3468950"/>
              <a:gd name="connsiteY4" fmla="*/ 0 h 1323306"/>
              <a:gd name="connsiteX0" fmla="*/ 0 w 3468793"/>
              <a:gd name="connsiteY0" fmla="*/ 0 h 1323306"/>
              <a:gd name="connsiteX1" fmla="*/ 3008765 w 3468793"/>
              <a:gd name="connsiteY1" fmla="*/ 120 h 1323306"/>
              <a:gd name="connsiteX2" fmla="*/ 3466724 w 3468793"/>
              <a:gd name="connsiteY2" fmla="*/ 1323306 h 1323306"/>
              <a:gd name="connsiteX3" fmla="*/ 3175 w 3468793"/>
              <a:gd name="connsiteY3" fmla="*/ 1310606 h 1323306"/>
              <a:gd name="connsiteX4" fmla="*/ 0 w 3468793"/>
              <a:gd name="connsiteY4" fmla="*/ 0 h 1323306"/>
              <a:gd name="connsiteX0" fmla="*/ 0 w 3468637"/>
              <a:gd name="connsiteY0" fmla="*/ 2073 h 1325379"/>
              <a:gd name="connsiteX1" fmla="*/ 2977897 w 3468637"/>
              <a:gd name="connsiteY1" fmla="*/ 0 h 1325379"/>
              <a:gd name="connsiteX2" fmla="*/ 3466724 w 3468637"/>
              <a:gd name="connsiteY2" fmla="*/ 1325379 h 1325379"/>
              <a:gd name="connsiteX3" fmla="*/ 3175 w 3468637"/>
              <a:gd name="connsiteY3" fmla="*/ 1312679 h 1325379"/>
              <a:gd name="connsiteX4" fmla="*/ 0 w 3468637"/>
              <a:gd name="connsiteY4" fmla="*/ 2073 h 1325379"/>
              <a:gd name="connsiteX0" fmla="*/ 0 w 3676351"/>
              <a:gd name="connsiteY0" fmla="*/ 2073 h 1327572"/>
              <a:gd name="connsiteX1" fmla="*/ 2977897 w 3676351"/>
              <a:gd name="connsiteY1" fmla="*/ 0 h 1327572"/>
              <a:gd name="connsiteX2" fmla="*/ 3675083 w 3676351"/>
              <a:gd name="connsiteY2" fmla="*/ 1327572 h 1327572"/>
              <a:gd name="connsiteX3" fmla="*/ 3175 w 3676351"/>
              <a:gd name="connsiteY3" fmla="*/ 1312679 h 1327572"/>
              <a:gd name="connsiteX4" fmla="*/ 0 w 3676351"/>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 name="connsiteX0" fmla="*/ 0 w 3675083"/>
              <a:gd name="connsiteY0" fmla="*/ 2073 h 1327572"/>
              <a:gd name="connsiteX1" fmla="*/ 2977897 w 3675083"/>
              <a:gd name="connsiteY1" fmla="*/ 0 h 1327572"/>
              <a:gd name="connsiteX2" fmla="*/ 3675083 w 3675083"/>
              <a:gd name="connsiteY2" fmla="*/ 1327572 h 1327572"/>
              <a:gd name="connsiteX3" fmla="*/ 3175 w 3675083"/>
              <a:gd name="connsiteY3" fmla="*/ 1312679 h 1327572"/>
              <a:gd name="connsiteX4" fmla="*/ 0 w 3675083"/>
              <a:gd name="connsiteY4" fmla="*/ 2073 h 1327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5083" h="1327572">
                <a:moveTo>
                  <a:pt x="0" y="2073"/>
                </a:moveTo>
                <a:lnTo>
                  <a:pt x="2977897" y="0"/>
                </a:lnTo>
                <a:cubicBezTo>
                  <a:pt x="3088526" y="353887"/>
                  <a:pt x="3281451" y="785904"/>
                  <a:pt x="3675083" y="1327572"/>
                </a:cubicBezTo>
                <a:lnTo>
                  <a:pt x="3175" y="1312679"/>
                </a:lnTo>
                <a:cubicBezTo>
                  <a:pt x="2117" y="872635"/>
                  <a:pt x="1058" y="442117"/>
                  <a:pt x="0" y="2073"/>
                </a:cubicBezTo>
                <a:close/>
              </a:path>
            </a:pathLst>
          </a:custGeom>
          <a:blipFill>
            <a:blip r:embed="rId3"/>
            <a:srcRect/>
            <a:stretch>
              <a:fillRect l="-2305" r="-230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dirty="0"/>
          </a:p>
        </p:txBody>
      </p:sp>
    </p:spTree>
    <p:extLst>
      <p:ext uri="{BB962C8B-B14F-4D97-AF65-F5344CB8AC3E}">
        <p14:creationId xmlns:p14="http://schemas.microsoft.com/office/powerpoint/2010/main" val="1254863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DBD0590-D8AE-E9AE-5B2B-80152A1D19E2}"/>
              </a:ext>
            </a:extLst>
          </p:cNvPr>
          <p:cNvSpPr>
            <a:spLocks noGrp="1"/>
          </p:cNvSpPr>
          <p:nvPr>
            <p:ph type="title"/>
          </p:nvPr>
        </p:nvSpPr>
        <p:spPr>
          <a:xfrm>
            <a:off x="340273" y="110616"/>
            <a:ext cx="7559873" cy="367200"/>
          </a:xfrm>
        </p:spPr>
        <p:txBody>
          <a:bodyPr>
            <a:spAutoFit/>
          </a:bodyPr>
          <a:lstStyle/>
          <a:p>
            <a:r>
              <a:rPr lang="sl-SI"/>
              <a:t>Pametna digitalna orodja – ključna spoznanja </a:t>
            </a:r>
          </a:p>
        </p:txBody>
      </p:sp>
      <p:sp>
        <p:nvSpPr>
          <p:cNvPr id="12" name="Content Placeholder 2">
            <a:extLst>
              <a:ext uri="{FF2B5EF4-FFF2-40B4-BE49-F238E27FC236}">
                <a16:creationId xmlns:a16="http://schemas.microsoft.com/office/drawing/2014/main" id="{50382414-1043-6F03-73AA-A6B37F350E19}"/>
              </a:ext>
            </a:extLst>
          </p:cNvPr>
          <p:cNvSpPr>
            <a:spLocks noGrp="1"/>
          </p:cNvSpPr>
          <p:nvPr>
            <p:ph sz="half" idx="1"/>
          </p:nvPr>
        </p:nvSpPr>
        <p:spPr>
          <a:xfrm>
            <a:off x="3268981" y="1271820"/>
            <a:ext cx="5710192" cy="3323987"/>
          </a:xfrm>
        </p:spPr>
        <p:txBody>
          <a:bodyPr>
            <a:spAutoFit/>
          </a:bodyPr>
          <a:lstStyle/>
          <a:p>
            <a:pPr lvl="1">
              <a:lnSpc>
                <a:spcPts val="1400"/>
              </a:lnSpc>
              <a:buFont typeface="Wingdings" panose="05000000000000000000" pitchFamily="2" charset="2"/>
              <a:buChar char="§"/>
              <a:tabLst>
                <a:tab pos="408305" algn="l"/>
              </a:tabLst>
            </a:pPr>
            <a:r>
              <a:rPr lang="sl-SI" sz="1200" dirty="0">
                <a:solidFill>
                  <a:schemeClr val="accent1"/>
                </a:solidFill>
              </a:rPr>
              <a:t>S pametnim digitalnim orodjem se lahko izboljša varnost na delovnem mestu.</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sl-SI" sz="1200" b="1" dirty="0">
                <a:solidFill>
                  <a:schemeClr val="accent1"/>
                </a:solidFill>
              </a:rPr>
              <a:t>Pregledna </a:t>
            </a:r>
            <a:r>
              <a:rPr lang="sl-SI" sz="1200" dirty="0">
                <a:solidFill>
                  <a:schemeClr val="accent1"/>
                </a:solidFill>
              </a:rPr>
              <a:t>uporaba tehnologije je bistvenega pomena.</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sl-SI" sz="1200" dirty="0">
                <a:solidFill>
                  <a:schemeClr val="accent1"/>
                </a:solidFill>
              </a:rPr>
              <a:t>Z razlikovanjem med </a:t>
            </a:r>
            <a:r>
              <a:rPr lang="sl-SI" sz="1200" b="1" dirty="0">
                <a:solidFill>
                  <a:schemeClr val="accent1"/>
                </a:solidFill>
              </a:rPr>
              <a:t>merjenjem uspešnosti ter </a:t>
            </a:r>
            <a:br>
              <a:rPr lang="sl-SI" sz="1200" b="1" dirty="0">
                <a:solidFill>
                  <a:schemeClr val="accent1"/>
                </a:solidFill>
              </a:rPr>
            </a:br>
            <a:r>
              <a:rPr lang="sl-SI" sz="1200" b="1" dirty="0">
                <a:solidFill>
                  <a:schemeClr val="accent1"/>
                </a:solidFill>
              </a:rPr>
              <a:t>spremljanjem varnosti in zdravja pri delu</a:t>
            </a:r>
            <a:r>
              <a:rPr lang="sl-SI" sz="1200" dirty="0">
                <a:solidFill>
                  <a:schemeClr val="accent1"/>
                </a:solidFill>
              </a:rPr>
              <a:t> se ohrani in krepi </a:t>
            </a:r>
            <a:r>
              <a:rPr lang="sl-SI" sz="1200" b="1" dirty="0">
                <a:solidFill>
                  <a:schemeClr val="accent1"/>
                </a:solidFill>
              </a:rPr>
              <a:t>zaupanje</a:t>
            </a:r>
            <a:r>
              <a:rPr lang="sl-SI" sz="1200" dirty="0">
                <a:solidFill>
                  <a:schemeClr val="accent1"/>
                </a:solidFill>
              </a:rPr>
              <a:t> delavcev.</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sl-SI" sz="1200" b="1" dirty="0">
                <a:solidFill>
                  <a:schemeClr val="accent1"/>
                </a:solidFill>
              </a:rPr>
              <a:t>Vključevanje in sodelovanje delavcev </a:t>
            </a:r>
            <a:r>
              <a:rPr lang="sl-SI" sz="1200" dirty="0">
                <a:solidFill>
                  <a:schemeClr val="accent1"/>
                </a:solidFill>
              </a:rPr>
              <a:t>v celotnem procesu </a:t>
            </a:r>
            <a:br>
              <a:rPr lang="sl-SI" sz="1200" dirty="0">
                <a:solidFill>
                  <a:schemeClr val="accent1"/>
                </a:solidFill>
              </a:rPr>
            </a:br>
            <a:r>
              <a:rPr lang="sl-SI" sz="1200" dirty="0">
                <a:solidFill>
                  <a:schemeClr val="accent1"/>
                </a:solidFill>
              </a:rPr>
              <a:t>uvajanja digitalnih orodij je pomembno.</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sl-SI" sz="1200" dirty="0">
                <a:solidFill>
                  <a:schemeClr val="accent1"/>
                </a:solidFill>
              </a:rPr>
              <a:t>Pametni digitalni sistemi </a:t>
            </a:r>
            <a:r>
              <a:rPr lang="sl-SI" sz="1200" b="1" dirty="0">
                <a:solidFill>
                  <a:schemeClr val="accent1"/>
                </a:solidFill>
              </a:rPr>
              <a:t>morajo dopolnjevati druge ukrepe na področju varnosti in zdravja pri delu</a:t>
            </a:r>
            <a:r>
              <a:rPr lang="sl-SI" sz="1200" dirty="0">
                <a:solidFill>
                  <a:schemeClr val="accent1"/>
                </a:solidFill>
              </a:rPr>
              <a:t>.</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sl-SI" sz="1200" b="1" dirty="0">
                <a:solidFill>
                  <a:schemeClr val="accent1"/>
                </a:solidFill>
              </a:rPr>
              <a:t>Zakonodaja, inšpekcije dela in raziskave</a:t>
            </a:r>
            <a:r>
              <a:rPr lang="sl-SI" sz="1200" dirty="0">
                <a:solidFill>
                  <a:schemeClr val="accent1"/>
                </a:solidFill>
              </a:rPr>
              <a:t> se morajo razvijati tako, </a:t>
            </a:r>
            <a:br>
              <a:rPr lang="sl-SI" sz="1200" dirty="0">
                <a:solidFill>
                  <a:schemeClr val="accent1"/>
                </a:solidFill>
              </a:rPr>
            </a:br>
            <a:r>
              <a:rPr lang="sl-SI" sz="1200" dirty="0">
                <a:solidFill>
                  <a:schemeClr val="accent1"/>
                </a:solidFill>
              </a:rPr>
              <a:t>da bodo sledile pametnim digitalnim sistemom.</a:t>
            </a:r>
          </a:p>
          <a:p>
            <a:pPr lvl="1">
              <a:lnSpc>
                <a:spcPts val="1400"/>
              </a:lnSpc>
              <a:buFont typeface="Wingdings" panose="05000000000000000000" pitchFamily="2" charset="2"/>
              <a:buChar char="§"/>
              <a:tabLst>
                <a:tab pos="408305" algn="l"/>
              </a:tabLst>
            </a:pPr>
            <a:endParaRPr lang="en-GB" sz="1200" dirty="0">
              <a:solidFill>
                <a:schemeClr val="accent1"/>
              </a:solidFill>
            </a:endParaRPr>
          </a:p>
          <a:p>
            <a:pPr lvl="1">
              <a:lnSpc>
                <a:spcPts val="1400"/>
              </a:lnSpc>
              <a:buFont typeface="Wingdings" panose="05000000000000000000" pitchFamily="2" charset="2"/>
              <a:buChar char="§"/>
              <a:tabLst>
                <a:tab pos="408305" algn="l"/>
              </a:tabLst>
            </a:pPr>
            <a:r>
              <a:rPr lang="sl-SI" sz="1200" dirty="0">
                <a:solidFill>
                  <a:schemeClr val="accent1"/>
                </a:solidFill>
              </a:rPr>
              <a:t>Tehnologije, kot so nosljive naprave, spodbujajo</a:t>
            </a:r>
            <a:r>
              <a:rPr lang="sl-SI" sz="1200" b="1" dirty="0">
                <a:solidFill>
                  <a:schemeClr val="accent1"/>
                </a:solidFill>
              </a:rPr>
              <a:t> vključevanje </a:t>
            </a:r>
            <a:r>
              <a:rPr lang="sl-SI" sz="1200" dirty="0">
                <a:solidFill>
                  <a:schemeClr val="accent1"/>
                </a:solidFill>
              </a:rPr>
              <a:t>in raznolikost.</a:t>
            </a:r>
          </a:p>
        </p:txBody>
      </p:sp>
      <p:sp>
        <p:nvSpPr>
          <p:cNvPr id="13" name="TextBox 12">
            <a:extLst>
              <a:ext uri="{FF2B5EF4-FFF2-40B4-BE49-F238E27FC236}">
                <a16:creationId xmlns:a16="http://schemas.microsoft.com/office/drawing/2014/main" id="{6D55F054-1AEB-86F2-145A-68A85611DEA2}"/>
              </a:ext>
            </a:extLst>
          </p:cNvPr>
          <p:cNvSpPr txBox="1"/>
          <p:nvPr/>
        </p:nvSpPr>
        <p:spPr>
          <a:xfrm>
            <a:off x="58148" y="4175798"/>
            <a:ext cx="2022089" cy="215444"/>
          </a:xfrm>
          <a:prstGeom prst="rect">
            <a:avLst/>
          </a:prstGeom>
          <a:noFill/>
        </p:spPr>
        <p:txBody>
          <a:bodyPr wrap="square">
            <a:spAutoFit/>
          </a:bodyPr>
          <a:lstStyle/>
          <a:p>
            <a:pPr defTabSz="342900">
              <a:spcBef>
                <a:spcPts val="450"/>
              </a:spcBef>
              <a:buClr>
                <a:srgbClr val="003399"/>
              </a:buClr>
              <a:defRPr/>
            </a:pPr>
            <a:r>
              <a:rPr lang="sl-SI" sz="800">
                <a:solidFill>
                  <a:srgbClr val="003399"/>
                </a:solidFill>
                <a:latin typeface="Aptos Narrow" panose="020B0004020202020204" pitchFamily="34" charset="0"/>
              </a:rPr>
              <a:t>© Tomasz – stock.adobe.com </a:t>
            </a:r>
          </a:p>
        </p:txBody>
      </p:sp>
      <p:pic>
        <p:nvPicPr>
          <p:cNvPr id="14" name="Picture 13" descr="A group of people in uniforms walking on a street&#10;&#10;Description automatically generated">
            <a:extLst>
              <a:ext uri="{FF2B5EF4-FFF2-40B4-BE49-F238E27FC236}">
                <a16:creationId xmlns:a16="http://schemas.microsoft.com/office/drawing/2014/main" id="{1ABDA4AB-E4BA-09AE-6331-41289C168973}"/>
              </a:ext>
            </a:extLst>
          </p:cNvPr>
          <p:cNvPicPr>
            <a:picLocks noChangeAspect="1"/>
          </p:cNvPicPr>
          <p:nvPr/>
        </p:nvPicPr>
        <p:blipFill>
          <a:blip r:embed="rId3"/>
          <a:srcRect l="9181" r="13640"/>
          <a:stretch/>
        </p:blipFill>
        <p:spPr>
          <a:xfrm>
            <a:off x="0" y="1271820"/>
            <a:ext cx="3185379" cy="2903978"/>
          </a:xfrm>
          <a:prstGeom prst="rect">
            <a:avLst/>
          </a:prstGeom>
        </p:spPr>
      </p:pic>
    </p:spTree>
    <p:extLst>
      <p:ext uri="{BB962C8B-B14F-4D97-AF65-F5344CB8AC3E}">
        <p14:creationId xmlns:p14="http://schemas.microsoft.com/office/powerpoint/2010/main" val="4112958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33A643-2A97-2FEC-F4B6-1990EC59A778}"/>
              </a:ext>
            </a:extLst>
          </p:cNvPr>
          <p:cNvSpPr>
            <a:spLocks noGrp="1"/>
          </p:cNvSpPr>
          <p:nvPr>
            <p:ph type="title"/>
          </p:nvPr>
        </p:nvSpPr>
        <p:spPr>
          <a:xfrm>
            <a:off x="323528" y="196341"/>
            <a:ext cx="7559873" cy="367200"/>
          </a:xfrm>
        </p:spPr>
        <p:txBody>
          <a:bodyPr vert="horz" lIns="91440" tIns="45720" rIns="91440" bIns="45720" rtlCol="0" anchor="ctr">
            <a:noAutofit/>
          </a:bodyPr>
          <a:lstStyle/>
          <a:p>
            <a:r>
              <a:rPr lang="sl-SI" sz="1800"/>
              <a:t>Viri</a:t>
            </a:r>
          </a:p>
        </p:txBody>
      </p:sp>
      <p:pic>
        <p:nvPicPr>
          <p:cNvPr id="21" name="Picture 20" descr="A green hand with a blue circle and a finger pressing a button&#10;&#10;Description automatically generated">
            <a:extLst>
              <a:ext uri="{FF2B5EF4-FFF2-40B4-BE49-F238E27FC236}">
                <a16:creationId xmlns:a16="http://schemas.microsoft.com/office/drawing/2014/main" id="{26F7D518-4780-AA1F-A0C6-503539CBF6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305" y="955205"/>
            <a:ext cx="1708751" cy="1708751"/>
          </a:xfrm>
          <a:prstGeom prst="rect">
            <a:avLst/>
          </a:prstGeom>
        </p:spPr>
      </p:pic>
      <p:pic>
        <p:nvPicPr>
          <p:cNvPr id="22" name="Picture 21" descr="A computer with a screen on&#10;&#10;Description automatically generated">
            <a:extLst>
              <a:ext uri="{FF2B5EF4-FFF2-40B4-BE49-F238E27FC236}">
                <a16:creationId xmlns:a16="http://schemas.microsoft.com/office/drawing/2014/main" id="{4AA0F40B-AFEE-1549-3055-9FE058A79D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2617" y="698760"/>
            <a:ext cx="3610163" cy="2221639"/>
          </a:xfrm>
          <a:prstGeom prst="rect">
            <a:avLst/>
          </a:prstGeom>
        </p:spPr>
      </p:pic>
      <p:sp>
        <p:nvSpPr>
          <p:cNvPr id="23" name="Content Placeholder 2">
            <a:extLst>
              <a:ext uri="{FF2B5EF4-FFF2-40B4-BE49-F238E27FC236}">
                <a16:creationId xmlns:a16="http://schemas.microsoft.com/office/drawing/2014/main" id="{03B6D68F-7EF8-4B85-6FEB-82FA6F1EC291}"/>
              </a:ext>
            </a:extLst>
          </p:cNvPr>
          <p:cNvSpPr txBox="1">
            <a:spLocks/>
          </p:cNvSpPr>
          <p:nvPr/>
        </p:nvSpPr>
        <p:spPr>
          <a:xfrm>
            <a:off x="457200" y="2920399"/>
            <a:ext cx="8432194" cy="1374735"/>
          </a:xfrm>
          <a:prstGeom prst="rect">
            <a:avLst/>
          </a:prstGeom>
        </p:spPr>
        <p:txBody>
          <a:bodyPr vert="horz" lIns="0" tIns="45720" rIns="0" bIns="45720" rtlCol="0" anchor="t" anchorCtr="0">
            <a:sp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GB" sz="1500" b="0" i="0" u="none" strike="noStrike" kern="1200" cap="none" spc="0" normalizeH="0" baseline="0" noProof="0" dirty="0">
              <a:ln>
                <a:noFill/>
              </a:ln>
              <a:solidFill>
                <a:srgbClr val="899E00"/>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ACC700"/>
              </a:buClr>
              <a:buSzTx/>
              <a:buNone/>
              <a:tabLst/>
              <a:defRPr/>
            </a:pPr>
            <a:r>
              <a:rPr kumimoji="0" lang="sl-SI" sz="2000" b="1" i="0" u="none" strike="noStrike" cap="none" normalizeH="0" baseline="0" noProof="0">
                <a:ln>
                  <a:noFill/>
                </a:ln>
                <a:solidFill>
                  <a:srgbClr val="899E00"/>
                </a:solidFill>
                <a:effectLst/>
                <a:uLnTx/>
                <a:uFillTx/>
                <a:latin typeface="Arial"/>
                <a:ea typeface="Arial"/>
                <a:cs typeface="+mn-cs"/>
              </a:rPr>
              <a:t>Oglejte si vse publikacije na to temo: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sl-SI" sz="2000">
                <a:hlinkClick r:id="rId5" tooltip="https://healthy-workplaces.osha.europa.eu/en/about-topic/priority-area/smart-digital-systems"/>
              </a:rPr>
              <a:t>https://healthy-workplaces.osha.europa.eu/sl/about-topic/priority-area/smart-digital-systems</a:t>
            </a:r>
          </a:p>
        </p:txBody>
      </p:sp>
      <p:pic>
        <p:nvPicPr>
          <p:cNvPr id="24" name="Picture 23">
            <a:extLst>
              <a:ext uri="{FF2B5EF4-FFF2-40B4-BE49-F238E27FC236}">
                <a16:creationId xmlns:a16="http://schemas.microsoft.com/office/drawing/2014/main" id="{321B9608-31F1-A7EF-816D-A4938F5592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62780" y="137442"/>
            <a:ext cx="2424020" cy="3283403"/>
          </a:xfrm>
          <a:prstGeom prst="rect">
            <a:avLst/>
          </a:prstGeom>
        </p:spPr>
      </p:pic>
    </p:spTree>
    <p:extLst>
      <p:ext uri="{BB962C8B-B14F-4D97-AF65-F5344CB8AC3E}">
        <p14:creationId xmlns:p14="http://schemas.microsoft.com/office/powerpoint/2010/main" val="472485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722" y="189184"/>
            <a:ext cx="7559873" cy="367200"/>
          </a:xfrm>
        </p:spPr>
        <p:txBody>
          <a:bodyPr/>
          <a:lstStyle/>
          <a:p>
            <a:r>
              <a:rPr lang="sl-SI"/>
              <a:t>Avtorske pravice</a:t>
            </a:r>
          </a:p>
        </p:txBody>
      </p:sp>
      <p:sp>
        <p:nvSpPr>
          <p:cNvPr id="4" name="TextBox 3">
            <a:extLst>
              <a:ext uri="{FF2B5EF4-FFF2-40B4-BE49-F238E27FC236}">
                <a16:creationId xmlns:a16="http://schemas.microsoft.com/office/drawing/2014/main" id="{F25148AE-C978-AC71-8011-037CD4723C78}"/>
              </a:ext>
            </a:extLst>
          </p:cNvPr>
          <p:cNvSpPr txBox="1"/>
          <p:nvPr/>
        </p:nvSpPr>
        <p:spPr>
          <a:xfrm>
            <a:off x="368722" y="1707654"/>
            <a:ext cx="7194128" cy="2572499"/>
          </a:xfrm>
          <a:prstGeom prst="rect">
            <a:avLst/>
          </a:prstGeom>
          <a:noFill/>
        </p:spPr>
        <p:txBody>
          <a:bodyPr wrap="square" rtlCol="0">
            <a:spAutoFit/>
          </a:body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200" i="0" u="none" strike="noStrike" cap="none" normalizeH="0" baseline="0">
                <a:ln>
                  <a:noFill/>
                </a:ln>
                <a:solidFill>
                  <a:srgbClr val="003399"/>
                </a:solidFill>
                <a:effectLst/>
                <a:uLnTx/>
                <a:uFillTx/>
                <a:latin typeface="Arial"/>
                <a:ea typeface="Arial"/>
                <a:cs typeface="+mn-cs"/>
              </a:rPr>
              <a:t>© Evropska agencija za varnost in zdravje pri delu, 2024</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200" i="0" u="none" strike="noStrike" kern="1200" cap="none" spc="0" normalizeH="0" baseline="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200" i="0" u="none" strike="noStrike" cap="none" normalizeH="0" baseline="0">
                <a:ln>
                  <a:noFill/>
                </a:ln>
                <a:solidFill>
                  <a:srgbClr val="003399"/>
                </a:solidFill>
                <a:effectLst/>
                <a:uLnTx/>
                <a:uFillTx/>
                <a:latin typeface="Arial"/>
                <a:ea typeface="Arial"/>
                <a:cs typeface="+mn-cs"/>
              </a:rPr>
              <a:t>Reprodukcija je dovoljena z navedbo vira.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sl-SI" sz="1200" i="0" u="none" strike="noStrike" cap="none" normalizeH="0" baseline="0">
                <a:ln>
                  <a:noFill/>
                </a:ln>
                <a:solidFill>
                  <a:srgbClr val="003399"/>
                </a:solidFill>
                <a:effectLst/>
                <a:uLnTx/>
                <a:uFillTx/>
                <a:latin typeface="Arial"/>
                <a:ea typeface="Arial"/>
                <a:cs typeface="+mn-cs"/>
              </a:rPr>
              <a:t>Niti Evropska agencija za varnost in zdravje pri delu niti osebe, ki delujejo v njenem imenu, niso odgovorne za morebitno uporabo informacij iz te publikacije.</a:t>
            </a:r>
          </a:p>
          <a:p>
            <a:pPr defTabSz="342900">
              <a:spcBef>
                <a:spcPts val="450"/>
              </a:spcBef>
              <a:buClr>
                <a:srgbClr val="003399"/>
              </a:buClr>
              <a:defRPr/>
            </a:pPr>
            <a:r>
              <a:rPr kumimoji="0" lang="sl-SI" sz="1200" i="0" u="none" strike="noStrike" cap="none" normalizeH="0" baseline="0">
                <a:ln>
                  <a:noFill/>
                </a:ln>
                <a:solidFill>
                  <a:srgbClr val="003399"/>
                </a:solidFill>
                <a:effectLst/>
                <a:uLnTx/>
                <a:uFillTx/>
                <a:latin typeface="Arial"/>
                <a:ea typeface="Arial"/>
                <a:cs typeface="+mn-cs"/>
              </a:rPr>
              <a:t>Za dovoljenje za uporabo ali reprodukcijo fotografij ali drugega gradiva, za katere agencija EU-OSHA nima avtorskih pravic, je treba zaprositi neposredno imetnike avtorskih pravic.</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lang="en-US" sz="1200" dirty="0">
              <a:solidFill>
                <a:srgbClr val="003399"/>
              </a:solidFill>
              <a:latin typeface="Arial"/>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lang="sl-SI" sz="1200">
                <a:solidFill>
                  <a:srgbClr val="003399"/>
                </a:solidFill>
                <a:latin typeface="Arial"/>
              </a:rPr>
              <a:t>Diapozitiv 6 od zgoraj navzdol:</a:t>
            </a:r>
          </a:p>
          <a:p>
            <a:pPr defTabSz="342900">
              <a:spcBef>
                <a:spcPts val="450"/>
              </a:spcBef>
              <a:buClr>
                <a:srgbClr val="003399"/>
              </a:buClr>
              <a:defRPr/>
            </a:pPr>
            <a:r>
              <a:rPr lang="sl-SI" sz="1200">
                <a:solidFill>
                  <a:srgbClr val="003399"/>
                </a:solidFill>
                <a:latin typeface="Arial"/>
              </a:rPr>
              <a:t>© Tierney – stock.adobe.com, © Tostphoto – stock.adobe.com, © Tomasz – stock.adobe.com, </a:t>
            </a:r>
            <a:br>
              <a:rPr lang="sl-SI" sz="1200">
                <a:solidFill>
                  <a:srgbClr val="003399"/>
                </a:solidFill>
                <a:latin typeface="Arial"/>
              </a:rPr>
            </a:br>
            <a:r>
              <a:rPr lang="sl-SI" sz="1200">
                <a:solidFill>
                  <a:srgbClr val="003399"/>
                </a:solidFill>
                <a:latin typeface="Arial"/>
              </a:rPr>
              <a:t>© Sitthiphong – stock.adobe.com, © SFIO CRACHO – stock.adobe.com, © EdNurg – stock.adobe.com</a:t>
            </a:r>
          </a:p>
        </p:txBody>
      </p:sp>
    </p:spTree>
    <p:extLst>
      <p:ext uri="{BB962C8B-B14F-4D97-AF65-F5344CB8AC3E}">
        <p14:creationId xmlns:p14="http://schemas.microsoft.com/office/powerpoint/2010/main" val="2591549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501C5-41B9-C40D-C399-0B42303EB615}"/>
              </a:ext>
            </a:extLst>
          </p:cNvPr>
          <p:cNvSpPr>
            <a:spLocks noGrp="1"/>
          </p:cNvSpPr>
          <p:nvPr>
            <p:ph type="title"/>
          </p:nvPr>
        </p:nvSpPr>
        <p:spPr/>
        <p:txBody>
          <a:bodyPr>
            <a:spAutoFit/>
          </a:bodyPr>
          <a:lstStyle/>
          <a:p>
            <a:r>
              <a:rPr lang="sl-SI" dirty="0"/>
              <a:t>Pričakuje se pogostejša uporaba nosljivih naprav </a:t>
            </a:r>
          </a:p>
        </p:txBody>
      </p:sp>
      <p:graphicFrame>
        <p:nvGraphicFramePr>
          <p:cNvPr id="4" name="Diagram 3">
            <a:extLst>
              <a:ext uri="{FF2B5EF4-FFF2-40B4-BE49-F238E27FC236}">
                <a16:creationId xmlns:a16="http://schemas.microsoft.com/office/drawing/2014/main" id="{06C8FC24-B0D8-C43F-3EED-6589FCA0E50F}"/>
              </a:ext>
            </a:extLst>
          </p:cNvPr>
          <p:cNvGraphicFramePr/>
          <p:nvPr>
            <p:extLst>
              <p:ext uri="{D42A27DB-BD31-4B8C-83A1-F6EECF244321}">
                <p14:modId xmlns:p14="http://schemas.microsoft.com/office/powerpoint/2010/main" val="864782671"/>
              </p:ext>
            </p:extLst>
          </p:nvPr>
        </p:nvGraphicFramePr>
        <p:xfrm>
          <a:off x="231226" y="1242060"/>
          <a:ext cx="5042339" cy="34008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Τίτλος 1">
            <a:extLst>
              <a:ext uri="{FF2B5EF4-FFF2-40B4-BE49-F238E27FC236}">
                <a16:creationId xmlns:a16="http://schemas.microsoft.com/office/drawing/2014/main" id="{D0E621D9-1E8A-0A1C-A920-9A7DC9739442}"/>
              </a:ext>
            </a:extLst>
          </p:cNvPr>
          <p:cNvSpPr txBox="1">
            <a:spLocks/>
          </p:cNvSpPr>
          <p:nvPr/>
        </p:nvSpPr>
        <p:spPr>
          <a:xfrm>
            <a:off x="542646" y="864392"/>
            <a:ext cx="4419498" cy="338554"/>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600"/>
              </a:spcBef>
              <a:spcAft>
                <a:spcPts val="600"/>
              </a:spcAft>
            </a:pPr>
            <a:r>
              <a:rPr lang="sl-SI" sz="1600">
                <a:solidFill>
                  <a:srgbClr val="899E00"/>
                </a:solidFill>
              </a:rPr>
              <a:t>EU-OSHA, ESENER 2019, OSH PULSE 2022</a:t>
            </a:r>
          </a:p>
        </p:txBody>
      </p:sp>
      <p:pic>
        <p:nvPicPr>
          <p:cNvPr id="6" name="Picture Placeholder 6">
            <a:extLst>
              <a:ext uri="{FF2B5EF4-FFF2-40B4-BE49-F238E27FC236}">
                <a16:creationId xmlns:a16="http://schemas.microsoft.com/office/drawing/2014/main" id="{0A578AFA-DB7D-076D-3CFA-3CF201BAA6B9}"/>
              </a:ext>
            </a:extLst>
          </p:cNvPr>
          <p:cNvPicPr>
            <a:picLocks noChangeAspect="1"/>
          </p:cNvPicPr>
          <p:nvPr/>
        </p:nvPicPr>
        <p:blipFill>
          <a:blip r:embed="rId8"/>
          <a:srcRect t="13453" b="13453"/>
          <a:stretch>
            <a:fillRect/>
          </a:stretch>
        </p:blipFill>
        <p:spPr>
          <a:xfrm>
            <a:off x="5417194" y="1591590"/>
            <a:ext cx="3048889" cy="2286667"/>
          </a:xfrm>
          <a:prstGeom prst="rect">
            <a:avLst/>
          </a:prstGeom>
        </p:spPr>
      </p:pic>
      <p:sp>
        <p:nvSpPr>
          <p:cNvPr id="7" name="TextBox 6">
            <a:extLst>
              <a:ext uri="{FF2B5EF4-FFF2-40B4-BE49-F238E27FC236}">
                <a16:creationId xmlns:a16="http://schemas.microsoft.com/office/drawing/2014/main" id="{FCB9FA9D-51E4-F62F-624C-389E020B1220}"/>
              </a:ext>
            </a:extLst>
          </p:cNvPr>
          <p:cNvSpPr txBox="1"/>
          <p:nvPr/>
        </p:nvSpPr>
        <p:spPr>
          <a:xfrm>
            <a:off x="7509070" y="4011910"/>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326777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1D51C7-4E33-5752-4248-0E433C359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86" y="664413"/>
            <a:ext cx="2205497" cy="1326025"/>
          </a:xfrm>
          <a:prstGeom prst="rect">
            <a:avLst/>
          </a:prstGeom>
        </p:spPr>
      </p:pic>
      <p:pic>
        <p:nvPicPr>
          <p:cNvPr id="5" name="Picture 4">
            <a:extLst>
              <a:ext uri="{FF2B5EF4-FFF2-40B4-BE49-F238E27FC236}">
                <a16:creationId xmlns:a16="http://schemas.microsoft.com/office/drawing/2014/main" id="{142EBD85-B73E-13BD-49AB-7938E9D63111}"/>
              </a:ext>
            </a:extLst>
          </p:cNvPr>
          <p:cNvPicPr>
            <a:picLocks noChangeAspect="1"/>
          </p:cNvPicPr>
          <p:nvPr/>
        </p:nvPicPr>
        <p:blipFill>
          <a:blip r:embed="rId4"/>
          <a:stretch>
            <a:fillRect/>
          </a:stretch>
        </p:blipFill>
        <p:spPr>
          <a:xfrm rot="1286423">
            <a:off x="870959" y="2298216"/>
            <a:ext cx="1443985" cy="965005"/>
          </a:xfrm>
          <a:prstGeom prst="rect">
            <a:avLst/>
          </a:prstGeom>
        </p:spPr>
      </p:pic>
      <p:sp>
        <p:nvSpPr>
          <p:cNvPr id="6" name="Title 1">
            <a:extLst>
              <a:ext uri="{FF2B5EF4-FFF2-40B4-BE49-F238E27FC236}">
                <a16:creationId xmlns:a16="http://schemas.microsoft.com/office/drawing/2014/main" id="{230B7D67-6EE3-60F9-724A-FC310BAD63F0}"/>
              </a:ext>
            </a:extLst>
          </p:cNvPr>
          <p:cNvSpPr txBox="1">
            <a:spLocks/>
          </p:cNvSpPr>
          <p:nvPr/>
        </p:nvSpPr>
        <p:spPr>
          <a:xfrm>
            <a:off x="431990" y="8949"/>
            <a:ext cx="7463003" cy="646331"/>
          </a:xfrm>
          <a:prstGeom prst="rect">
            <a:avLst/>
          </a:prstGeom>
        </p:spPr>
        <p:txBody>
          <a:bodyPr vert="horz" lIns="91440" tIns="45720" rIns="91440" bIns="45720" rtlCol="0" anchor="ctr">
            <a:sp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l-SI"/>
              <a:t>Zakaj bi pametna digitalna orodja uporabljali za spremljanje varnosti in zdravja delavcev?</a:t>
            </a:r>
          </a:p>
        </p:txBody>
      </p:sp>
      <p:sp>
        <p:nvSpPr>
          <p:cNvPr id="7" name="Rectangle: Rounded Corners 6">
            <a:extLst>
              <a:ext uri="{FF2B5EF4-FFF2-40B4-BE49-F238E27FC236}">
                <a16:creationId xmlns:a16="http://schemas.microsoft.com/office/drawing/2014/main" id="{B50B8397-1942-2348-F185-247FAE6D1F87}"/>
              </a:ext>
            </a:extLst>
          </p:cNvPr>
          <p:cNvSpPr/>
          <p:nvPr/>
        </p:nvSpPr>
        <p:spPr>
          <a:xfrm>
            <a:off x="2319237" y="896177"/>
            <a:ext cx="3401925" cy="340376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9CF31D3-95AE-FD79-1E85-62276B9E0C4D}"/>
              </a:ext>
            </a:extLst>
          </p:cNvPr>
          <p:cNvPicPr>
            <a:picLocks noChangeAspect="1"/>
          </p:cNvPicPr>
          <p:nvPr/>
        </p:nvPicPr>
        <p:blipFill>
          <a:blip r:embed="rId5"/>
          <a:stretch>
            <a:fillRect/>
          </a:stretch>
        </p:blipFill>
        <p:spPr>
          <a:xfrm>
            <a:off x="5733516" y="2446420"/>
            <a:ext cx="733333" cy="668595"/>
          </a:xfrm>
          <a:prstGeom prst="rect">
            <a:avLst/>
          </a:prstGeom>
        </p:spPr>
      </p:pic>
      <p:pic>
        <p:nvPicPr>
          <p:cNvPr id="10" name="Picture 9">
            <a:extLst>
              <a:ext uri="{FF2B5EF4-FFF2-40B4-BE49-F238E27FC236}">
                <a16:creationId xmlns:a16="http://schemas.microsoft.com/office/drawing/2014/main" id="{F45EE5EB-06ED-8C89-5256-78B0B9A930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0772" y="1423517"/>
            <a:ext cx="3130946" cy="2562696"/>
          </a:xfrm>
          <a:prstGeom prst="rect">
            <a:avLst/>
          </a:prstGeom>
        </p:spPr>
      </p:pic>
      <p:pic>
        <p:nvPicPr>
          <p:cNvPr id="11" name="Picture 10">
            <a:extLst>
              <a:ext uri="{FF2B5EF4-FFF2-40B4-BE49-F238E27FC236}">
                <a16:creationId xmlns:a16="http://schemas.microsoft.com/office/drawing/2014/main" id="{F1809869-9CEB-B049-7018-C47443878C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79203" y="2283926"/>
            <a:ext cx="1325883" cy="1234443"/>
          </a:xfrm>
          <a:prstGeom prst="rect">
            <a:avLst/>
          </a:prstGeom>
        </p:spPr>
      </p:pic>
      <p:sp>
        <p:nvSpPr>
          <p:cNvPr id="14" name="TextBox 13">
            <a:extLst>
              <a:ext uri="{FF2B5EF4-FFF2-40B4-BE49-F238E27FC236}">
                <a16:creationId xmlns:a16="http://schemas.microsoft.com/office/drawing/2014/main" id="{644A3C64-20B9-3E18-6CE9-666C3907A067}"/>
              </a:ext>
            </a:extLst>
          </p:cNvPr>
          <p:cNvSpPr txBox="1"/>
          <p:nvPr/>
        </p:nvSpPr>
        <p:spPr>
          <a:xfrm>
            <a:off x="2652047" y="4303207"/>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69913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FB2F2-ABCC-0DE8-AA29-77DB91E0E1EE}"/>
              </a:ext>
            </a:extLst>
          </p:cNvPr>
          <p:cNvSpPr>
            <a:spLocks noGrp="1"/>
          </p:cNvSpPr>
          <p:nvPr>
            <p:ph type="title"/>
          </p:nvPr>
        </p:nvSpPr>
        <p:spPr/>
        <p:txBody>
          <a:bodyPr>
            <a:spAutoFit/>
          </a:bodyPr>
          <a:lstStyle/>
          <a:p>
            <a:r>
              <a:rPr lang="sl-SI"/>
              <a:t>Kaj mislimo s pametnimi digitalnimi orodji?</a:t>
            </a:r>
          </a:p>
        </p:txBody>
      </p:sp>
      <p:pic>
        <p:nvPicPr>
          <p:cNvPr id="4" name="Picture 3">
            <a:extLst>
              <a:ext uri="{FF2B5EF4-FFF2-40B4-BE49-F238E27FC236}">
                <a16:creationId xmlns:a16="http://schemas.microsoft.com/office/drawing/2014/main" id="{3A3ECBE9-5DCD-72D1-8F75-FCC802D11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951" y="668371"/>
            <a:ext cx="4933333" cy="3638095"/>
          </a:xfrm>
          <a:prstGeom prst="rect">
            <a:avLst/>
          </a:prstGeom>
        </p:spPr>
      </p:pic>
      <p:sp>
        <p:nvSpPr>
          <p:cNvPr id="5" name="TextBox 4">
            <a:extLst>
              <a:ext uri="{FF2B5EF4-FFF2-40B4-BE49-F238E27FC236}">
                <a16:creationId xmlns:a16="http://schemas.microsoft.com/office/drawing/2014/main" id="{430292B5-54C8-8962-594E-1A67B96C19F2}"/>
              </a:ext>
            </a:extLst>
          </p:cNvPr>
          <p:cNvSpPr txBox="1"/>
          <p:nvPr/>
        </p:nvSpPr>
        <p:spPr>
          <a:xfrm>
            <a:off x="5245489" y="1404786"/>
            <a:ext cx="3791007" cy="2564613"/>
          </a:xfrm>
          <a:prstGeom prst="rect">
            <a:avLst/>
          </a:prstGeom>
          <a:noFill/>
        </p:spPr>
        <p:txBody>
          <a:bodyPr wrap="square">
            <a:spAutoFit/>
          </a:bodyPr>
          <a:lstStyle/>
          <a:p>
            <a:pPr marR="0" lvl="0" algn="l" defTabSz="914400" rtl="0" eaLnBrk="1" fontAlgn="auto" latinLnBrk="0" hangingPunct="1">
              <a:buClrTx/>
              <a:buSzTx/>
              <a:tabLst/>
              <a:defRPr/>
            </a:pPr>
            <a:r>
              <a:rPr lang="sl-SI" sz="1400" b="1" dirty="0">
                <a:solidFill>
                  <a:schemeClr val="tx2"/>
                </a:solidFill>
                <a:cs typeface="Times New Roman" panose="02020603050405020304" pitchFamily="18" charset="0"/>
              </a:rPr>
              <a:t>Digitalna tehnologija, s katero se </a:t>
            </a:r>
            <a:br>
              <a:rPr lang="en-US" sz="1400" b="1" dirty="0">
                <a:solidFill>
                  <a:schemeClr val="tx2"/>
                </a:solidFill>
                <a:cs typeface="Times New Roman" panose="02020603050405020304" pitchFamily="18" charset="0"/>
              </a:rPr>
            </a:br>
            <a:r>
              <a:rPr lang="sl-SI" sz="1400" b="1" dirty="0">
                <a:solidFill>
                  <a:schemeClr val="tx2"/>
                </a:solidFill>
                <a:cs typeface="Times New Roman" panose="02020603050405020304" pitchFamily="18" charset="0"/>
              </a:rPr>
              <a:t>zbirajo in analizirajo podatki za: </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sl-SI" sz="1400" b="1" strike="noStrike" cap="none" normalizeH="0" baseline="0" noProof="0" dirty="0">
                <a:ln>
                  <a:noFill/>
                </a:ln>
                <a:solidFill>
                  <a:schemeClr val="tx2"/>
                </a:solidFill>
                <a:effectLst/>
                <a:uLnTx/>
                <a:uFillTx/>
              </a:rPr>
              <a:t>prepoznavanje in oceno </a:t>
            </a:r>
            <a:r>
              <a:rPr kumimoji="0" lang="sl-SI" sz="1400" strike="noStrike" cap="none" normalizeH="0" baseline="0" noProof="0" dirty="0">
                <a:ln>
                  <a:noFill/>
                </a:ln>
                <a:solidFill>
                  <a:schemeClr val="tx2"/>
                </a:solidFill>
                <a:effectLst/>
                <a:uLnTx/>
                <a:uFillTx/>
              </a:rPr>
              <a:t>tveganj,</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lang="sl-SI" sz="1400" b="1" dirty="0">
                <a:solidFill>
                  <a:schemeClr val="tx2"/>
                </a:solidFill>
              </a:rPr>
              <a:t>p</a:t>
            </a:r>
            <a:r>
              <a:rPr kumimoji="0" lang="sl-SI" sz="1400" b="1" strike="noStrike" cap="none" normalizeH="0" baseline="0" noProof="0" dirty="0" err="1">
                <a:ln>
                  <a:noFill/>
                </a:ln>
                <a:solidFill>
                  <a:schemeClr val="tx2"/>
                </a:solidFill>
                <a:effectLst/>
                <a:uLnTx/>
                <a:uFillTx/>
              </a:rPr>
              <a:t>reprečevanje</a:t>
            </a:r>
            <a:r>
              <a:rPr kumimoji="0" lang="sl-SI" sz="1400" b="1" strike="noStrike" cap="none" normalizeH="0" baseline="0" noProof="0" dirty="0">
                <a:ln>
                  <a:noFill/>
                </a:ln>
                <a:solidFill>
                  <a:schemeClr val="tx2"/>
                </a:solidFill>
                <a:effectLst/>
                <a:uLnTx/>
                <a:uFillTx/>
              </a:rPr>
              <a:t> in kar največje zmanjšanje </a:t>
            </a:r>
            <a:r>
              <a:rPr kumimoji="0" lang="sl-SI" sz="1400" strike="noStrike" cap="none" normalizeH="0" baseline="0" noProof="0" dirty="0">
                <a:ln>
                  <a:noFill/>
                </a:ln>
                <a:solidFill>
                  <a:schemeClr val="tx2"/>
                </a:solidFill>
                <a:effectLst/>
                <a:uLnTx/>
                <a:uFillTx/>
              </a:rPr>
              <a:t>škode,</a:t>
            </a:r>
          </a:p>
          <a:p>
            <a:pPr marL="285750" marR="0" lvl="0" indent="-285750" algn="l" defTabSz="914400" rtl="0" eaLnBrk="1" fontAlgn="auto" latinLnBrk="0" hangingPunct="1">
              <a:lnSpc>
                <a:spcPct val="200000"/>
              </a:lnSpc>
              <a:spcBef>
                <a:spcPts val="600"/>
              </a:spcBef>
              <a:spcAft>
                <a:spcPts val="600"/>
              </a:spcAft>
              <a:buClrTx/>
              <a:buSzTx/>
              <a:buFont typeface="Wingdings" panose="05000000000000000000" pitchFamily="2" charset="2"/>
              <a:buChar char="ü"/>
              <a:tabLst/>
              <a:defRPr/>
            </a:pPr>
            <a:r>
              <a:rPr kumimoji="0" lang="sl-SI" sz="1400" b="1" strike="noStrike" cap="none" normalizeH="0" baseline="0" noProof="0" dirty="0">
                <a:ln>
                  <a:noFill/>
                </a:ln>
                <a:solidFill>
                  <a:schemeClr val="tx2"/>
                </a:solidFill>
                <a:effectLst/>
                <a:uLnTx/>
                <a:uFillTx/>
              </a:rPr>
              <a:t>spodbujanje</a:t>
            </a:r>
            <a:r>
              <a:rPr kumimoji="0" lang="sl-SI" sz="1400" strike="noStrike" cap="none" normalizeH="0" baseline="0" noProof="0" dirty="0">
                <a:ln>
                  <a:noFill/>
                </a:ln>
                <a:solidFill>
                  <a:schemeClr val="tx2"/>
                </a:solidFill>
                <a:effectLst/>
                <a:uLnTx/>
                <a:uFillTx/>
              </a:rPr>
              <a:t> varnosti in zdravja pri delu.</a:t>
            </a:r>
          </a:p>
        </p:txBody>
      </p:sp>
      <p:sp>
        <p:nvSpPr>
          <p:cNvPr id="7" name="TextBox 6">
            <a:extLst>
              <a:ext uri="{FF2B5EF4-FFF2-40B4-BE49-F238E27FC236}">
                <a16:creationId xmlns:a16="http://schemas.microsoft.com/office/drawing/2014/main" id="{1C4F0210-B195-BF42-994C-BC4132D8E7C6}"/>
              </a:ext>
            </a:extLst>
          </p:cNvPr>
          <p:cNvSpPr txBox="1"/>
          <p:nvPr/>
        </p:nvSpPr>
        <p:spPr>
          <a:xfrm>
            <a:off x="1187624" y="4198744"/>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51920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1E2C-65E1-76F1-5FDD-600603DF418E}"/>
              </a:ext>
            </a:extLst>
          </p:cNvPr>
          <p:cNvSpPr>
            <a:spLocks noGrp="1"/>
          </p:cNvSpPr>
          <p:nvPr>
            <p:ph type="title"/>
          </p:nvPr>
        </p:nvSpPr>
        <p:spPr>
          <a:xfrm>
            <a:off x="450001" y="-4565"/>
            <a:ext cx="7722399" cy="646331"/>
          </a:xfrm>
        </p:spPr>
        <p:txBody>
          <a:bodyPr>
            <a:spAutoFit/>
          </a:bodyPr>
          <a:lstStyle/>
          <a:p>
            <a:r>
              <a:rPr lang="sl-SI" dirty="0"/>
              <a:t>Primeri pametnih digitalnih orodij s funkcijami za ocenjevanje tveganja v realnem času</a:t>
            </a:r>
          </a:p>
        </p:txBody>
      </p:sp>
      <p:graphicFrame>
        <p:nvGraphicFramePr>
          <p:cNvPr id="4" name="Content Placeholder 6">
            <a:extLst>
              <a:ext uri="{FF2B5EF4-FFF2-40B4-BE49-F238E27FC236}">
                <a16:creationId xmlns:a16="http://schemas.microsoft.com/office/drawing/2014/main" id="{205958DD-5801-054C-0AFC-9EEE723C0DE9}"/>
              </a:ext>
            </a:extLst>
          </p:cNvPr>
          <p:cNvGraphicFramePr>
            <a:graphicFrameLocks noGrp="1"/>
          </p:cNvGraphicFramePr>
          <p:nvPr>
            <p:ph sz="half" idx="1"/>
            <p:extLst>
              <p:ext uri="{D42A27DB-BD31-4B8C-83A1-F6EECF244321}">
                <p14:modId xmlns:p14="http://schemas.microsoft.com/office/powerpoint/2010/main" val="2529499216"/>
              </p:ext>
            </p:extLst>
          </p:nvPr>
        </p:nvGraphicFramePr>
        <p:xfrm>
          <a:off x="212390" y="715617"/>
          <a:ext cx="8739674" cy="3974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2384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D5B-404C-A5BD-3AAF-A4F4971D1EAB}"/>
              </a:ext>
            </a:extLst>
          </p:cNvPr>
          <p:cNvSpPr>
            <a:spLocks noGrp="1"/>
          </p:cNvSpPr>
          <p:nvPr>
            <p:ph type="title"/>
          </p:nvPr>
        </p:nvSpPr>
        <p:spPr/>
        <p:txBody>
          <a:bodyPr>
            <a:spAutoFit/>
          </a:bodyPr>
          <a:lstStyle/>
          <a:p>
            <a:r>
              <a:rPr lang="sl-SI"/>
              <a:t>Pametni digitalni sistemi: proaktivni in reaktivni</a:t>
            </a:r>
          </a:p>
        </p:txBody>
      </p:sp>
      <p:pic>
        <p:nvPicPr>
          <p:cNvPr id="4" name="Picture 3">
            <a:extLst>
              <a:ext uri="{FF2B5EF4-FFF2-40B4-BE49-F238E27FC236}">
                <a16:creationId xmlns:a16="http://schemas.microsoft.com/office/drawing/2014/main" id="{FAFC1D01-11EC-61BE-DB61-88271D68F1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9053" y="1336849"/>
            <a:ext cx="3625702" cy="3037182"/>
          </a:xfrm>
          <a:prstGeom prst="rect">
            <a:avLst/>
          </a:prstGeom>
        </p:spPr>
      </p:pic>
      <p:pic>
        <p:nvPicPr>
          <p:cNvPr id="5" name="Picture 4">
            <a:extLst>
              <a:ext uri="{FF2B5EF4-FFF2-40B4-BE49-F238E27FC236}">
                <a16:creationId xmlns:a16="http://schemas.microsoft.com/office/drawing/2014/main" id="{8854D8EF-22DD-1F8E-97E9-CC7322C51E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24295" y="1421703"/>
            <a:ext cx="4136799" cy="2952328"/>
          </a:xfrm>
          <a:prstGeom prst="rect">
            <a:avLst/>
          </a:prstGeom>
        </p:spPr>
      </p:pic>
      <p:sp>
        <p:nvSpPr>
          <p:cNvPr id="6" name="Rectangle 5">
            <a:extLst>
              <a:ext uri="{FF2B5EF4-FFF2-40B4-BE49-F238E27FC236}">
                <a16:creationId xmlns:a16="http://schemas.microsoft.com/office/drawing/2014/main" id="{58ECCEC3-FE43-426D-6603-CD5FDF59CA7D}"/>
              </a:ext>
            </a:extLst>
          </p:cNvPr>
          <p:cNvSpPr/>
          <p:nvPr/>
        </p:nvSpPr>
        <p:spPr>
          <a:xfrm>
            <a:off x="560212" y="73920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sl-SI" sz="1400" b="1">
                <a:latin typeface="Montserrat" panose="00000500000000000000" pitchFamily="2" charset="0"/>
              </a:rPr>
              <a:t>Proaktivno spremljanje varnosti in zdravja pri delu</a:t>
            </a:r>
          </a:p>
        </p:txBody>
      </p:sp>
      <p:sp>
        <p:nvSpPr>
          <p:cNvPr id="7" name="Rectangle 6">
            <a:extLst>
              <a:ext uri="{FF2B5EF4-FFF2-40B4-BE49-F238E27FC236}">
                <a16:creationId xmlns:a16="http://schemas.microsoft.com/office/drawing/2014/main" id="{98D3C0A1-4AD2-70EC-5D8E-68CB64FE3C42}"/>
              </a:ext>
            </a:extLst>
          </p:cNvPr>
          <p:cNvSpPr/>
          <p:nvPr/>
        </p:nvSpPr>
        <p:spPr>
          <a:xfrm>
            <a:off x="5117705" y="734395"/>
            <a:ext cx="3168399" cy="523220"/>
          </a:xfrm>
          <a:prstGeom prst="rect">
            <a:avLst/>
          </a:prstGeom>
          <a:ln w="6350"/>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lang="sl-SI" sz="1400" b="1">
                <a:latin typeface="Montserrat" panose="00000500000000000000" pitchFamily="2" charset="0"/>
              </a:rPr>
              <a:t>Reaktivno spremljanje varnosti in zdravja pri delu</a:t>
            </a:r>
          </a:p>
        </p:txBody>
      </p:sp>
      <p:sp>
        <p:nvSpPr>
          <p:cNvPr id="8" name="TextBox 7">
            <a:extLst>
              <a:ext uri="{FF2B5EF4-FFF2-40B4-BE49-F238E27FC236}">
                <a16:creationId xmlns:a16="http://schemas.microsoft.com/office/drawing/2014/main" id="{0989B82A-4FD2-6843-9735-44966FB42FB8}"/>
              </a:ext>
            </a:extLst>
          </p:cNvPr>
          <p:cNvSpPr txBox="1"/>
          <p:nvPr/>
        </p:nvSpPr>
        <p:spPr>
          <a:xfrm>
            <a:off x="629245" y="4266309"/>
            <a:ext cx="1368152" cy="215444"/>
          </a:xfrm>
          <a:prstGeom prst="rect">
            <a:avLst/>
          </a:prstGeom>
          <a:noFill/>
        </p:spPr>
        <p:txBody>
          <a:bodyPr wrap="square" rtlCol="0">
            <a:spAutoFit/>
          </a:bodyPr>
          <a:lstStyle/>
          <a:p>
            <a:r>
              <a:rPr lang="sl-SI" sz="800">
                <a:latin typeface="Aptos" panose="020B0004020202020204" pitchFamily="34" charset="0"/>
                <a:cs typeface="Times New Roman" panose="02020603050405020304" pitchFamily="18" charset="0"/>
              </a:rPr>
              <a:t>© EU-OSHA, Drawnalism </a:t>
            </a:r>
          </a:p>
        </p:txBody>
      </p:sp>
    </p:spTree>
    <p:extLst>
      <p:ext uri="{BB962C8B-B14F-4D97-AF65-F5344CB8AC3E}">
        <p14:creationId xmlns:p14="http://schemas.microsoft.com/office/powerpoint/2010/main" val="2073372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3EFE6-CCE8-A19E-D248-7AA155DC6D06}"/>
              </a:ext>
            </a:extLst>
          </p:cNvPr>
          <p:cNvSpPr>
            <a:spLocks noGrp="1"/>
          </p:cNvSpPr>
          <p:nvPr>
            <p:ph type="title"/>
          </p:nvPr>
        </p:nvSpPr>
        <p:spPr/>
        <p:txBody>
          <a:bodyPr>
            <a:spAutoFit/>
          </a:bodyPr>
          <a:lstStyle/>
          <a:p>
            <a:r>
              <a:rPr lang="sl-SI" b="1">
                <a:effectLst/>
                <a:ea typeface=""/>
                <a:cs typeface="Times New Roman" panose="02020603050405020304" pitchFamily="18" charset="0"/>
              </a:rPr>
              <a:t>Priložnosti za varnost in zdravje pri delu</a:t>
            </a:r>
          </a:p>
        </p:txBody>
      </p:sp>
      <p:graphicFrame>
        <p:nvGraphicFramePr>
          <p:cNvPr id="5" name="Content Placeholder 7">
            <a:extLst>
              <a:ext uri="{FF2B5EF4-FFF2-40B4-BE49-F238E27FC236}">
                <a16:creationId xmlns:a16="http://schemas.microsoft.com/office/drawing/2014/main" id="{07040576-4FBF-86F7-98A9-5A9A3E5C6C13}"/>
              </a:ext>
            </a:extLst>
          </p:cNvPr>
          <p:cNvGraphicFramePr>
            <a:graphicFrameLocks noGrp="1"/>
          </p:cNvGraphicFramePr>
          <p:nvPr>
            <p:ph sz="half" idx="1"/>
            <p:extLst>
              <p:ext uri="{D42A27DB-BD31-4B8C-83A1-F6EECF244321}">
                <p14:modId xmlns:p14="http://schemas.microsoft.com/office/powerpoint/2010/main" val="1506571627"/>
              </p:ext>
            </p:extLst>
          </p:nvPr>
        </p:nvGraphicFramePr>
        <p:xfrm>
          <a:off x="380856" y="790230"/>
          <a:ext cx="7560000" cy="1464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486A153-1F23-05D8-A1E0-9AE95DB5FE1E}"/>
              </a:ext>
            </a:extLst>
          </p:cNvPr>
          <p:cNvSpPr txBox="1"/>
          <p:nvPr/>
        </p:nvSpPr>
        <p:spPr>
          <a:xfrm>
            <a:off x="971163" y="2571750"/>
            <a:ext cx="3936501" cy="1579920"/>
          </a:xfrm>
          <a:prstGeom prst="rect">
            <a:avLst/>
          </a:prstGeom>
        </p:spPr>
        <p:txBody>
          <a:bodyPr vert="horz" lIns="91440" tIns="45720" rIns="91440" bIns="45720" rtlCol="0" anchor="t" anchorCtr="0">
            <a:spAutoFit/>
          </a:bodyPr>
          <a:lstStyle/>
          <a:p>
            <a:pPr defTabSz="342900">
              <a:spcBef>
                <a:spcPts val="450"/>
              </a:spcBef>
              <a:buClr>
                <a:schemeClr val="tx2"/>
              </a:buClr>
            </a:pPr>
            <a:r>
              <a:rPr lang="sl-SI" sz="1600" b="1" i="0" u="sng">
                <a:solidFill>
                  <a:schemeClr val="tx2"/>
                </a:solidFill>
              </a:rPr>
              <a:t>Podpora na delovnem mestu:</a:t>
            </a:r>
          </a:p>
          <a:p>
            <a:pPr defTabSz="342900">
              <a:spcBef>
                <a:spcPts val="450"/>
              </a:spcBef>
              <a:buClr>
                <a:schemeClr val="tx2"/>
              </a:buClr>
            </a:pPr>
            <a:endParaRPr lang="en-US" sz="1600" b="1" i="0" dirty="0">
              <a:solidFill>
                <a:schemeClr val="tx2"/>
              </a:solidFill>
            </a:endParaRPr>
          </a:p>
          <a:p>
            <a:pPr marL="189000" indent="-189000" defTabSz="342900">
              <a:spcBef>
                <a:spcPts val="450"/>
              </a:spcBef>
              <a:buClr>
                <a:schemeClr val="tx2"/>
              </a:buClr>
              <a:buFont typeface="Wingdings" pitchFamily="2" charset="2"/>
              <a:buChar char="§"/>
            </a:pPr>
            <a:r>
              <a:rPr lang="sl-SI" sz="1600" b="1" i="0">
                <a:solidFill>
                  <a:schemeClr val="tx2"/>
                </a:solidFill>
              </a:rPr>
              <a:t>večja skladnost s predpisi,</a:t>
            </a:r>
          </a:p>
          <a:p>
            <a:pPr marL="189000" indent="-189000" defTabSz="342900">
              <a:spcBef>
                <a:spcPts val="450"/>
              </a:spcBef>
              <a:buClr>
                <a:schemeClr val="tx2"/>
              </a:buClr>
              <a:buFont typeface="Wingdings" pitchFamily="2" charset="2"/>
              <a:buChar char="§"/>
            </a:pPr>
            <a:r>
              <a:rPr lang="sl-SI" sz="1600" b="1" i="0">
                <a:solidFill>
                  <a:schemeClr val="tx2"/>
                </a:solidFill>
              </a:rPr>
              <a:t>sprejemanje odločitev na podlagi boljše obveščenosti,</a:t>
            </a:r>
          </a:p>
          <a:p>
            <a:pPr marL="189000" indent="-189000" defTabSz="342900">
              <a:spcBef>
                <a:spcPts val="450"/>
              </a:spcBef>
              <a:buClr>
                <a:schemeClr val="tx2"/>
              </a:buClr>
              <a:buFont typeface="Wingdings" pitchFamily="2" charset="2"/>
              <a:buChar char="§"/>
            </a:pPr>
            <a:r>
              <a:rPr lang="sl-SI" sz="1600" b="1" i="0">
                <a:solidFill>
                  <a:schemeClr val="tx2"/>
                </a:solidFill>
              </a:rPr>
              <a:t>več možnosti za usposabljanje.</a:t>
            </a:r>
          </a:p>
        </p:txBody>
      </p:sp>
      <p:pic>
        <p:nvPicPr>
          <p:cNvPr id="7" name="Graphic 6" descr="Exponential Graph outline">
            <a:extLst>
              <a:ext uri="{FF2B5EF4-FFF2-40B4-BE49-F238E27FC236}">
                <a16:creationId xmlns:a16="http://schemas.microsoft.com/office/drawing/2014/main" id="{5D56B911-CDB0-2936-82A4-8EFB067B38E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19245" y="2396005"/>
            <a:ext cx="2210719" cy="2210719"/>
          </a:xfrm>
          <a:prstGeom prst="rect">
            <a:avLst/>
          </a:prstGeom>
        </p:spPr>
      </p:pic>
    </p:spTree>
    <p:extLst>
      <p:ext uri="{BB962C8B-B14F-4D97-AF65-F5344CB8AC3E}">
        <p14:creationId xmlns:p14="http://schemas.microsoft.com/office/powerpoint/2010/main" val="2584642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1EBC-4948-20A3-0E63-817D516B4586}"/>
              </a:ext>
            </a:extLst>
          </p:cNvPr>
          <p:cNvSpPr>
            <a:spLocks noGrp="1"/>
          </p:cNvSpPr>
          <p:nvPr>
            <p:ph type="title"/>
          </p:nvPr>
        </p:nvSpPr>
        <p:spPr/>
        <p:txBody>
          <a:bodyPr>
            <a:spAutoFit/>
          </a:bodyPr>
          <a:lstStyle/>
          <a:p>
            <a:r>
              <a:rPr lang="sl-SI" b="1">
                <a:effectLst/>
                <a:ea typeface=""/>
                <a:cs typeface="Times New Roman" panose="02020603050405020304" pitchFamily="18" charset="0"/>
              </a:rPr>
              <a:t>Izzivi na področju varnosti in zdravja pri delu</a:t>
            </a:r>
          </a:p>
        </p:txBody>
      </p:sp>
      <p:graphicFrame>
        <p:nvGraphicFramePr>
          <p:cNvPr id="4" name="Diagram 3">
            <a:extLst>
              <a:ext uri="{FF2B5EF4-FFF2-40B4-BE49-F238E27FC236}">
                <a16:creationId xmlns:a16="http://schemas.microsoft.com/office/drawing/2014/main" id="{86704EA3-AF0B-EE5E-CFDC-7FBE31680F97}"/>
              </a:ext>
            </a:extLst>
          </p:cNvPr>
          <p:cNvGraphicFramePr/>
          <p:nvPr>
            <p:extLst>
              <p:ext uri="{D42A27DB-BD31-4B8C-83A1-F6EECF244321}">
                <p14:modId xmlns:p14="http://schemas.microsoft.com/office/powerpoint/2010/main" val="577533520"/>
              </p:ext>
            </p:extLst>
          </p:nvPr>
        </p:nvGraphicFramePr>
        <p:xfrm>
          <a:off x="401267" y="987972"/>
          <a:ext cx="8317953" cy="3563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390048"/>
      </p:ext>
    </p:extLst>
  </p:cSld>
  <p:clrMapOvr>
    <a:masterClrMapping/>
  </p:clrMapOvr>
</p:sld>
</file>

<file path=ppt/theme/theme1.xml><?xml version="1.0" encoding="utf-8"?>
<a:theme xmlns:a="http://schemas.openxmlformats.org/drawingml/2006/main" name="EUOSHA Campaign 2013 - Wide">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EUOSHA Campaign 2023.potx" id="{2986573F-65CA-4610-8DFD-5C1FB5869BA4}" vid="{B1C804C9-0D16-479F-A23C-4740B1748D59}"/>
    </a:ext>
  </a:extLst>
</a:theme>
</file>

<file path=ppt/theme/theme2.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5" ma:contentTypeDescription="Create a new document." ma:contentTypeScope="" ma:versionID="737c50897eb2f003683cb00157a01909">
  <xsd:schema xmlns:xsd="http://www.w3.org/2001/XMLSchema" xmlns:xs="http://www.w3.org/2001/XMLSchema" xmlns:p="http://schemas.microsoft.com/office/2006/metadata/properties" xmlns:ns2="8ff776d3-3935-446d-9b58-5f948a54451a" targetNamespace="http://schemas.microsoft.com/office/2006/metadata/properties" ma:root="true" ma:fieldsID="a785c34433f3a89a7981aa0e7533b3f7"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Props1.xml><?xml version="1.0" encoding="utf-8"?>
<ds:datastoreItem xmlns:ds="http://schemas.openxmlformats.org/officeDocument/2006/customXml" ds:itemID="{A4C36DB2-CAD0-44F4-A1AC-EB2EC09DD1B5}">
  <ds:schemaRefs>
    <ds:schemaRef ds:uri="http://schemas.microsoft.com/sharepoint/v3/contenttype/forms"/>
  </ds:schemaRefs>
</ds:datastoreItem>
</file>

<file path=customXml/itemProps2.xml><?xml version="1.0" encoding="utf-8"?>
<ds:datastoreItem xmlns:ds="http://schemas.openxmlformats.org/officeDocument/2006/customXml" ds:itemID="{150C0A01-872E-49F8-B38E-10D1D63A3B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40DDA7D-58F4-45AC-9EC0-1A961918A225}">
  <ds:schemaRefs>
    <ds:schemaRef ds:uri="http://schemas.microsoft.com/office/2006/metadata/properties"/>
    <ds:schemaRef ds:uri="http://schemas.microsoft.com/office/infopath/2007/PartnerControls"/>
    <ds:schemaRef ds:uri="8ff776d3-3935-446d-9b58-5f948a54451a"/>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1370</TotalTime>
  <Words>2715</Words>
  <Application>Microsoft Office PowerPoint</Application>
  <PresentationFormat>On-screen Show (16:9)</PresentationFormat>
  <Paragraphs>290</Paragraphs>
  <Slides>28</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28</vt:i4>
      </vt:variant>
    </vt:vector>
  </HeadingPairs>
  <TitlesOfParts>
    <vt:vector size="39" baseType="lpstr">
      <vt:lpstr>Aptos</vt:lpstr>
      <vt:lpstr>Aptos Narrow</vt:lpstr>
      <vt:lpstr>Arial</vt:lpstr>
      <vt:lpstr>Arial Body</vt:lpstr>
      <vt:lpstr>Courier New</vt:lpstr>
      <vt:lpstr>Montserrat</vt:lpstr>
      <vt:lpstr>Open Sans</vt:lpstr>
      <vt:lpstr>Times New Roman</vt:lpstr>
      <vt:lpstr>Wingdings</vt:lpstr>
      <vt:lpstr>EUOSHA Campaign 2013 - Wide</vt:lpstr>
      <vt:lpstr>Theme1</vt:lpstr>
      <vt:lpstr>Kampanja Zdravo delovno okolje 2023–2025: VARNO IN ZDRAVO DELO V DIGITALNI DOBI </vt:lpstr>
      <vt:lpstr>Pregled</vt:lpstr>
      <vt:lpstr>Pričakuje se pogostejša uporaba nosljivih naprav </vt:lpstr>
      <vt:lpstr>PowerPoint Presentation</vt:lpstr>
      <vt:lpstr>Kaj mislimo s pametnimi digitalnimi orodji?</vt:lpstr>
      <vt:lpstr>Primeri pametnih digitalnih orodij s funkcijami za ocenjevanje tveganja v realnem času</vt:lpstr>
      <vt:lpstr>Pametni digitalni sistemi: proaktivni in reaktivni</vt:lpstr>
      <vt:lpstr>Priložnosti za varnost in zdravje pri delu</vt:lpstr>
      <vt:lpstr>Izzivi na področju varnosti in zdravja pri delu</vt:lpstr>
      <vt:lpstr>Primeri tveganj/izzivov na področju varnosti in zdravja pri delu</vt:lpstr>
      <vt:lpstr>Pametna digitalna orodja za spremljanje varnosti in zdravja delavcev: študije primerov</vt:lpstr>
      <vt:lpstr>Študija primera (1)</vt:lpstr>
      <vt:lpstr>Študija primera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Vključevanje delavcev</vt:lpstr>
      <vt:lpstr>Izvedbena faza: štiri strategije za delavca</vt:lpstr>
      <vt:lpstr> Osredotočenost na upravljanje podatkov: vgrajeno varovanje osebnih podatkov in zasebnosti delavcev</vt:lpstr>
      <vt:lpstr>Načela za varno ter zdravo zasnovo in razvoj pametnih digitalnih orodij na delovnem mestu</vt:lpstr>
      <vt:lpstr>Načela za uvedbo in uporabo pametnih digitalnih sistemov za varnost in zdravje pri delu</vt:lpstr>
      <vt:lpstr>Pametna digitalna orodja – ključna spoznanja </vt:lpstr>
      <vt:lpstr>Viri</vt:lpstr>
      <vt:lpstr>Avtorske pravice</vt:lpstr>
    </vt:vector>
  </TitlesOfParts>
  <Company>CDT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HEALTHY WORK IN THE DIGITAL AGE  Healthy Workplaces Campaign 2023-25</dc:title>
  <dc:creator>CDT</dc:creator>
  <cp:lastModifiedBy>Teresa CARDÁS</cp:lastModifiedBy>
  <cp:revision>57</cp:revision>
  <dcterms:created xsi:type="dcterms:W3CDTF">2024-11-05T08:52:02Z</dcterms:created>
  <dcterms:modified xsi:type="dcterms:W3CDTF">2025-03-14T11:30:54Z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