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3" r:id="rId4"/>
    <p:sldMasterId id="2147483777" r:id="rId5"/>
  </p:sldMasterIdLst>
  <p:notesMasterIdLst>
    <p:notesMasterId r:id="rId34"/>
  </p:notesMasterIdLst>
  <p:sldIdLst>
    <p:sldId id="256" r:id="rId6"/>
    <p:sldId id="257" r:id="rId7"/>
    <p:sldId id="258" r:id="rId8"/>
    <p:sldId id="259" r:id="rId9"/>
    <p:sldId id="260" r:id="rId10"/>
    <p:sldId id="1219" r:id="rId11"/>
    <p:sldId id="262" r:id="rId12"/>
    <p:sldId id="263" r:id="rId13"/>
    <p:sldId id="264" r:id="rId14"/>
    <p:sldId id="265" r:id="rId15"/>
    <p:sldId id="266" r:id="rId16"/>
    <p:sldId id="267" r:id="rId17"/>
    <p:sldId id="268" r:id="rId18"/>
    <p:sldId id="1208" r:id="rId19"/>
    <p:sldId id="1209" r:id="rId20"/>
    <p:sldId id="1185" r:id="rId21"/>
    <p:sldId id="1187" r:id="rId22"/>
    <p:sldId id="1214" r:id="rId23"/>
    <p:sldId id="1222" r:id="rId24"/>
    <p:sldId id="1215" r:id="rId25"/>
    <p:sldId id="1198" r:id="rId26"/>
    <p:sldId id="1218" r:id="rId27"/>
    <p:sldId id="1221" r:id="rId28"/>
    <p:sldId id="1224" r:id="rId29"/>
    <p:sldId id="1226" r:id="rId30"/>
    <p:sldId id="1227" r:id="rId31"/>
    <p:sldId id="347" r:id="rId32"/>
    <p:sldId id="1220" r:id="rId33"/>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DCC2E18-DED5-DC3B-F26D-A942F11863F9}" name="Estelle VIARD" initials="EV" userId="S::viard@osha.europa.eu::83bc0df2-571f-43d6-96fc-ab9b533092c7" providerId="AD"/>
  <p188:author id="{813D85CD-236E-1E04-ACE1-484A39DB15B5}" name="Nahia NEBRA - COMM. &amp; WEB Assistant" initials="NN" userId="S::nebra@ext.osha.europa.eu::d36bbef6-7609-4688-93a8-bd0b74285ca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ACC7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425" autoAdjust="0"/>
    <p:restoredTop sz="91924" autoAdjust="0"/>
  </p:normalViewPr>
  <p:slideViewPr>
    <p:cSldViewPr>
      <p:cViewPr varScale="1">
        <p:scale>
          <a:sx n="91" d="100"/>
          <a:sy n="91" d="100"/>
        </p:scale>
        <p:origin x="900" y="6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microsoft.com/office/2018/10/relationships/authors" Target="authors.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customXml" Target="../customXml/item3.xml"/></Relationships>
</file>

<file path=ppt/diagrams/_rels/data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image" Target="../media/image20.jpeg"/><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diagrams/_rels/data3.xml.rels><?xml version="1.0" encoding="UTF-8" standalone="yes"?>
<Relationships xmlns="http://schemas.openxmlformats.org/package/2006/relationships"><Relationship Id="rId2" Type="http://schemas.openxmlformats.org/officeDocument/2006/relationships/image" Target="../media/image29.svg"/><Relationship Id="rId1" Type="http://schemas.openxmlformats.org/officeDocument/2006/relationships/image" Target="../media/image28.png"/></Relationships>
</file>

<file path=ppt/diagrams/_rels/drawing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image" Target="../media/image20.jpeg"/><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diagrams/_rels/drawing3.xml.rels><?xml version="1.0" encoding="UTF-8" standalone="yes"?>
<Relationships xmlns="http://schemas.openxmlformats.org/package/2006/relationships"><Relationship Id="rId2" Type="http://schemas.openxmlformats.org/officeDocument/2006/relationships/image" Target="../media/image29.svg"/><Relationship Id="rId1" Type="http://schemas.openxmlformats.org/officeDocument/2006/relationships/image" Target="../media/image28.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B6E90E1-6A16-4C79-AB2D-67AFC1C08C7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6A92B9F1-046E-4750-A335-23BA7A5E8A10}">
      <dgm:prSet custT="1"/>
      <dgm:spPr/>
      <dgm:t>
        <a:bodyPr/>
        <a:lstStyle/>
        <a:p>
          <a:r>
            <a:rPr lang="ro-RO" sz="1800" b="1" i="0" baseline="0" dirty="0">
              <a:solidFill>
                <a:schemeClr val="bg1"/>
              </a:solidFill>
            </a:rPr>
            <a:t>11 % </a:t>
          </a:r>
          <a:r>
            <a:rPr lang="ro-RO" sz="1200" b="1" i="0" baseline="0" dirty="0">
              <a:solidFill>
                <a:schemeClr val="bg1"/>
              </a:solidFill>
            </a:rPr>
            <a:t>din lucrători folosesc dispozitive purtabile la locul de muncă și</a:t>
          </a:r>
          <a:br>
            <a:rPr lang="ro-RO" sz="1200" b="1" i="0" baseline="0" dirty="0">
              <a:solidFill>
                <a:schemeClr val="bg1"/>
              </a:solidFill>
            </a:rPr>
          </a:br>
          <a:r>
            <a:rPr lang="ro-RO" sz="1800" b="1" i="0" baseline="0" dirty="0">
              <a:solidFill>
                <a:schemeClr val="bg1"/>
              </a:solidFill>
            </a:rPr>
            <a:t>3 % </a:t>
          </a:r>
          <a:r>
            <a:rPr lang="ro-RO" sz="1200" b="1" i="0" baseline="0" dirty="0">
              <a:solidFill>
                <a:schemeClr val="bg1"/>
              </a:solidFill>
            </a:rPr>
            <a:t>lucrează cu roboți </a:t>
          </a:r>
          <a:r>
            <a:rPr lang="ro-RO" sz="1200" b="1" i="0" baseline="0" dirty="0" err="1">
              <a:solidFill>
                <a:schemeClr val="bg1"/>
              </a:solidFill>
            </a:rPr>
            <a:t>colaborativi</a:t>
          </a:r>
          <a:endParaRPr lang="ro-RO" sz="1800" b="1" i="0" baseline="0" dirty="0">
            <a:solidFill>
              <a:schemeClr val="bg1"/>
            </a:solidFill>
          </a:endParaRPr>
        </a:p>
      </dgm:t>
    </dgm:pt>
    <dgm:pt modelId="{45A995B9-8DE6-4FAD-9503-F68F012A05C7}" type="parTrans" cxnId="{78EDC98B-E207-49C9-BE91-AF976F6EEAC3}">
      <dgm:prSet/>
      <dgm:spPr/>
      <dgm:t>
        <a:bodyPr/>
        <a:lstStyle/>
        <a:p>
          <a:endParaRPr lang="en-GB"/>
        </a:p>
      </dgm:t>
    </dgm:pt>
    <dgm:pt modelId="{05B50EF1-B8EB-4E35-8241-4F6544E23568}" type="sibTrans" cxnId="{78EDC98B-E207-49C9-BE91-AF976F6EEAC3}">
      <dgm:prSet/>
      <dgm:spPr/>
      <dgm:t>
        <a:bodyPr/>
        <a:lstStyle/>
        <a:p>
          <a:endParaRPr lang="en-GB"/>
        </a:p>
      </dgm:t>
    </dgm:pt>
    <dgm:pt modelId="{05459890-16CE-4B0E-9B7F-E4240CCA1F51}">
      <dgm:prSet custT="1"/>
      <dgm:spPr/>
      <dgm:t>
        <a:bodyPr/>
        <a:lstStyle/>
        <a:p>
          <a:r>
            <a:rPr lang="ro-RO" sz="1800" b="1" i="0" baseline="0" dirty="0">
              <a:solidFill>
                <a:schemeClr val="bg1"/>
              </a:solidFill>
            </a:rPr>
            <a:t>19 % </a:t>
          </a:r>
          <a:r>
            <a:rPr lang="ro-RO" sz="1200" b="1" i="0" baseline="0" dirty="0">
              <a:solidFill>
                <a:schemeClr val="bg1"/>
              </a:solidFill>
            </a:rPr>
            <a:t>se folosesc pentru a monitoriza zgomotul, substanțele chimice, praful, gazele și alte substanțe periculoase</a:t>
          </a:r>
        </a:p>
        <a:p>
          <a:br>
            <a:rPr lang="ro-RO" sz="1300" b="1" i="0" baseline="0" dirty="0">
              <a:solidFill>
                <a:schemeClr val="bg1"/>
              </a:solidFill>
            </a:rPr>
          </a:br>
          <a:r>
            <a:rPr lang="ro-RO" b="1" i="0" baseline="0" dirty="0">
              <a:solidFill>
                <a:schemeClr val="bg1"/>
              </a:solidFill>
            </a:rPr>
            <a:t>7 % </a:t>
          </a:r>
          <a:r>
            <a:rPr lang="ro-RO" sz="1200" b="1" i="0" baseline="0" dirty="0">
              <a:solidFill>
                <a:schemeClr val="bg1"/>
              </a:solidFill>
            </a:rPr>
            <a:t>se folosesc pentru a monitoriza ritmul cardiac, tensiunea arterială, postura etc.</a:t>
          </a:r>
          <a:endParaRPr lang="ro-RO" b="1" i="0" baseline="0" dirty="0">
            <a:solidFill>
              <a:schemeClr val="bg1"/>
            </a:solidFill>
          </a:endParaRPr>
        </a:p>
      </dgm:t>
    </dgm:pt>
    <dgm:pt modelId="{A87E503D-EB30-40A2-8319-6D5A41F0EC0A}" type="parTrans" cxnId="{7B6092D5-3341-42D4-9C85-420A2E1E0FCF}">
      <dgm:prSet/>
      <dgm:spPr/>
      <dgm:t>
        <a:bodyPr/>
        <a:lstStyle/>
        <a:p>
          <a:endParaRPr lang="en-GB"/>
        </a:p>
      </dgm:t>
    </dgm:pt>
    <dgm:pt modelId="{96A13A2A-FF59-4CC0-8C0E-4354BC854355}" type="sibTrans" cxnId="{7B6092D5-3341-42D4-9C85-420A2E1E0FCF}">
      <dgm:prSet/>
      <dgm:spPr/>
      <dgm:t>
        <a:bodyPr/>
        <a:lstStyle/>
        <a:p>
          <a:endParaRPr lang="en-GB"/>
        </a:p>
      </dgm:t>
    </dgm:pt>
    <dgm:pt modelId="{D86D50AF-00CB-423E-85BA-A53407A36D1D}">
      <dgm:prSet custT="1"/>
      <dgm:spPr/>
      <dgm:t>
        <a:bodyPr/>
        <a:lstStyle/>
        <a:p>
          <a:r>
            <a:rPr lang="ro-RO" sz="1300" b="1" i="0" baseline="0" dirty="0">
              <a:solidFill>
                <a:srgbClr val="FFFFFF"/>
              </a:solidFill>
              <a:latin typeface="Arial"/>
              <a:ea typeface="Arial"/>
              <a:cs typeface="+mn-cs"/>
            </a:rPr>
            <a:t>Nivelul de adoptare este limitat în prezent, dar acest lucru s-ar putea schimba în curând</a:t>
          </a:r>
        </a:p>
      </dgm:t>
    </dgm:pt>
    <dgm:pt modelId="{DDE1653E-9C65-4450-B3BB-85CE3E201502}" type="parTrans" cxnId="{569A0D5D-E919-430B-82E3-8CC6917D38D8}">
      <dgm:prSet/>
      <dgm:spPr/>
      <dgm:t>
        <a:bodyPr/>
        <a:lstStyle/>
        <a:p>
          <a:endParaRPr lang="en-GB"/>
        </a:p>
      </dgm:t>
    </dgm:pt>
    <dgm:pt modelId="{15485CB0-8C54-4B88-85FB-F8619519228F}" type="sibTrans" cxnId="{569A0D5D-E919-430B-82E3-8CC6917D38D8}">
      <dgm:prSet/>
      <dgm:spPr/>
      <dgm:t>
        <a:bodyPr/>
        <a:lstStyle/>
        <a:p>
          <a:endParaRPr lang="en-GB"/>
        </a:p>
      </dgm:t>
    </dgm:pt>
    <dgm:pt modelId="{30EFCF27-4928-4C87-B78D-DF7C55955BFE}" type="pres">
      <dgm:prSet presAssocID="{7B6E90E1-6A16-4C79-AB2D-67AFC1C08C7E}" presName="diagram" presStyleCnt="0">
        <dgm:presLayoutVars>
          <dgm:dir/>
          <dgm:resizeHandles val="exact"/>
        </dgm:presLayoutVars>
      </dgm:prSet>
      <dgm:spPr/>
    </dgm:pt>
    <dgm:pt modelId="{7286582E-7AD4-4AD2-8361-0DD5E2D176C0}" type="pres">
      <dgm:prSet presAssocID="{6A92B9F1-046E-4750-A335-23BA7A5E8A10}" presName="node" presStyleLbl="node1" presStyleIdx="0" presStyleCnt="3" custScaleY="166384">
        <dgm:presLayoutVars>
          <dgm:bulletEnabled val="1"/>
        </dgm:presLayoutVars>
      </dgm:prSet>
      <dgm:spPr/>
    </dgm:pt>
    <dgm:pt modelId="{3B8DF298-B061-4415-A2D9-DD6B2572A4AA}" type="pres">
      <dgm:prSet presAssocID="{05B50EF1-B8EB-4E35-8241-4F6544E23568}" presName="sibTrans" presStyleCnt="0"/>
      <dgm:spPr/>
    </dgm:pt>
    <dgm:pt modelId="{F0C1C61D-1FEF-4B54-8B48-9C1884E1B72B}" type="pres">
      <dgm:prSet presAssocID="{05459890-16CE-4B0E-9B7F-E4240CCA1F51}" presName="node" presStyleLbl="node1" presStyleIdx="1" presStyleCnt="3" custScaleX="94337" custScaleY="165455">
        <dgm:presLayoutVars>
          <dgm:bulletEnabled val="1"/>
        </dgm:presLayoutVars>
      </dgm:prSet>
      <dgm:spPr/>
    </dgm:pt>
    <dgm:pt modelId="{96E20B5F-40A6-4359-88D7-AA9CE3FB9669}" type="pres">
      <dgm:prSet presAssocID="{96A13A2A-FF59-4CC0-8C0E-4354BC854355}" presName="sibTrans" presStyleCnt="0"/>
      <dgm:spPr/>
    </dgm:pt>
    <dgm:pt modelId="{378CEFB9-7BF3-4DDB-BA45-215E38532774}" type="pres">
      <dgm:prSet presAssocID="{D86D50AF-00CB-423E-85BA-A53407A36D1D}" presName="node" presStyleLbl="node1" presStyleIdx="2" presStyleCnt="3" custScaleY="74160">
        <dgm:presLayoutVars>
          <dgm:bulletEnabled val="1"/>
        </dgm:presLayoutVars>
      </dgm:prSet>
      <dgm:spPr/>
    </dgm:pt>
  </dgm:ptLst>
  <dgm:cxnLst>
    <dgm:cxn modelId="{569A0D5D-E919-430B-82E3-8CC6917D38D8}" srcId="{7B6E90E1-6A16-4C79-AB2D-67AFC1C08C7E}" destId="{D86D50AF-00CB-423E-85BA-A53407A36D1D}" srcOrd="2" destOrd="0" parTransId="{DDE1653E-9C65-4450-B3BB-85CE3E201502}" sibTransId="{15485CB0-8C54-4B88-85FB-F8619519228F}"/>
    <dgm:cxn modelId="{FC15A342-371E-4E8A-B8EB-1796354A52D8}" type="presOf" srcId="{05459890-16CE-4B0E-9B7F-E4240CCA1F51}" destId="{F0C1C61D-1FEF-4B54-8B48-9C1884E1B72B}" srcOrd="0" destOrd="0" presId="urn:microsoft.com/office/officeart/2005/8/layout/default"/>
    <dgm:cxn modelId="{D1A5D16D-9392-4176-8D93-848F35ABD972}" type="presOf" srcId="{D86D50AF-00CB-423E-85BA-A53407A36D1D}" destId="{378CEFB9-7BF3-4DDB-BA45-215E38532774}" srcOrd="0" destOrd="0" presId="urn:microsoft.com/office/officeart/2005/8/layout/default"/>
    <dgm:cxn modelId="{67437887-4BC5-40CC-A08C-9A9D5A9D4C07}" type="presOf" srcId="{6A92B9F1-046E-4750-A335-23BA7A5E8A10}" destId="{7286582E-7AD4-4AD2-8361-0DD5E2D176C0}" srcOrd="0" destOrd="0" presId="urn:microsoft.com/office/officeart/2005/8/layout/default"/>
    <dgm:cxn modelId="{78EDC98B-E207-49C9-BE91-AF976F6EEAC3}" srcId="{7B6E90E1-6A16-4C79-AB2D-67AFC1C08C7E}" destId="{6A92B9F1-046E-4750-A335-23BA7A5E8A10}" srcOrd="0" destOrd="0" parTransId="{45A995B9-8DE6-4FAD-9503-F68F012A05C7}" sibTransId="{05B50EF1-B8EB-4E35-8241-4F6544E23568}"/>
    <dgm:cxn modelId="{E5A087B2-5231-414D-A39E-2C1E61E80F3A}" type="presOf" srcId="{7B6E90E1-6A16-4C79-AB2D-67AFC1C08C7E}" destId="{30EFCF27-4928-4C87-B78D-DF7C55955BFE}" srcOrd="0" destOrd="0" presId="urn:microsoft.com/office/officeart/2005/8/layout/default"/>
    <dgm:cxn modelId="{7B6092D5-3341-42D4-9C85-420A2E1E0FCF}" srcId="{7B6E90E1-6A16-4C79-AB2D-67AFC1C08C7E}" destId="{05459890-16CE-4B0E-9B7F-E4240CCA1F51}" srcOrd="1" destOrd="0" parTransId="{A87E503D-EB30-40A2-8319-6D5A41F0EC0A}" sibTransId="{96A13A2A-FF59-4CC0-8C0E-4354BC854355}"/>
    <dgm:cxn modelId="{60074EA5-10AF-4E35-BFBC-3B44AD8B9B9C}" type="presParOf" srcId="{30EFCF27-4928-4C87-B78D-DF7C55955BFE}" destId="{7286582E-7AD4-4AD2-8361-0DD5E2D176C0}" srcOrd="0" destOrd="0" presId="urn:microsoft.com/office/officeart/2005/8/layout/default"/>
    <dgm:cxn modelId="{708F2ACC-AB10-4F59-BDC9-F90A91E362F7}" type="presParOf" srcId="{30EFCF27-4928-4C87-B78D-DF7C55955BFE}" destId="{3B8DF298-B061-4415-A2D9-DD6B2572A4AA}" srcOrd="1" destOrd="0" presId="urn:microsoft.com/office/officeart/2005/8/layout/default"/>
    <dgm:cxn modelId="{A15BACC5-7ED5-493B-BA85-686742B27B43}" type="presParOf" srcId="{30EFCF27-4928-4C87-B78D-DF7C55955BFE}" destId="{F0C1C61D-1FEF-4B54-8B48-9C1884E1B72B}" srcOrd="2" destOrd="0" presId="urn:microsoft.com/office/officeart/2005/8/layout/default"/>
    <dgm:cxn modelId="{B855FAE0-560D-4EB0-823C-17E2C8A896C6}" type="presParOf" srcId="{30EFCF27-4928-4C87-B78D-DF7C55955BFE}" destId="{96E20B5F-40A6-4359-88D7-AA9CE3FB9669}" srcOrd="3" destOrd="0" presId="urn:microsoft.com/office/officeart/2005/8/layout/default"/>
    <dgm:cxn modelId="{D7729C3C-39A5-464D-AF08-0290C20AB07E}" type="presParOf" srcId="{30EFCF27-4928-4C87-B78D-DF7C55955BFE}" destId="{378CEFB9-7BF3-4DDB-BA45-215E38532774}"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612B4D2-AFB1-4F95-982F-F19CF2FACA41}" type="doc">
      <dgm:prSet loTypeId="urn:microsoft.com/office/officeart/2008/layout/AlternatingPictureBlocks" loCatId="list" qsTypeId="urn:microsoft.com/office/officeart/2005/8/quickstyle/simple1" qsCatId="simple" csTypeId="urn:microsoft.com/office/officeart/2005/8/colors/accent2_2" csCatId="accent2" phldr="1"/>
      <dgm:spPr/>
      <dgm:t>
        <a:bodyPr/>
        <a:lstStyle/>
        <a:p>
          <a:endParaRPr lang="en-GB"/>
        </a:p>
      </dgm:t>
    </dgm:pt>
    <dgm:pt modelId="{B26AB0F9-3214-4ECD-A556-0E7ED33C9EB1}">
      <dgm:prSet custT="1"/>
      <dgm:spPr>
        <a:solidFill>
          <a:srgbClr val="ACC700">
            <a:alpha val="60000"/>
          </a:srgbClr>
        </a:solidFill>
      </dgm:spPr>
      <dgm:t>
        <a:bodyPr/>
        <a:lstStyle/>
        <a:p>
          <a:r>
            <a:rPr lang="ro-RO" sz="1100" b="1" baseline="0">
              <a:solidFill>
                <a:srgbClr val="003399"/>
              </a:solidFill>
            </a:rPr>
            <a:t>Aplicații pentru smartphone</a:t>
          </a:r>
        </a:p>
      </dgm:t>
    </dgm:pt>
    <dgm:pt modelId="{BBC0FDF7-A1DB-429C-9E62-2E0C8D60F348}" type="parTrans" cxnId="{63E1724F-3F0B-4DEE-AD29-E36A4822D904}">
      <dgm:prSet/>
      <dgm:spPr/>
      <dgm:t>
        <a:bodyPr/>
        <a:lstStyle/>
        <a:p>
          <a:endParaRPr lang="en-GB" sz="1600"/>
        </a:p>
      </dgm:t>
    </dgm:pt>
    <dgm:pt modelId="{D6AF47C7-2D10-40D7-8FF1-11627DC0B3AF}" type="sibTrans" cxnId="{63E1724F-3F0B-4DEE-AD29-E36A4822D904}">
      <dgm:prSet/>
      <dgm:spPr/>
      <dgm:t>
        <a:bodyPr/>
        <a:lstStyle/>
        <a:p>
          <a:endParaRPr lang="en-GB" sz="1600"/>
        </a:p>
      </dgm:t>
    </dgm:pt>
    <dgm:pt modelId="{E350469D-47B9-4B78-A891-07F5FD126606}">
      <dgm:prSet custT="1"/>
      <dgm:spPr>
        <a:solidFill>
          <a:srgbClr val="ACC700">
            <a:alpha val="60000"/>
          </a:srgbClr>
        </a:solidFill>
      </dgm:spPr>
      <dgm:t>
        <a:bodyPr/>
        <a:lstStyle/>
        <a:p>
          <a:r>
            <a:rPr lang="ro-RO" sz="1100" b="1" baseline="0">
              <a:solidFill>
                <a:srgbClr val="003399"/>
              </a:solidFill>
            </a:rPr>
            <a:t>Ochelari inteligenți </a:t>
          </a:r>
          <a:r>
            <a:rPr lang="ro-RO" sz="1100" baseline="0">
              <a:solidFill>
                <a:srgbClr val="003399"/>
              </a:solidFill>
            </a:rPr>
            <a:t>sau </a:t>
          </a:r>
          <a:r>
            <a:rPr lang="ro-RO" sz="1100" b="1" baseline="0">
              <a:solidFill>
                <a:srgbClr val="003399"/>
              </a:solidFill>
            </a:rPr>
            <a:t>drone</a:t>
          </a:r>
        </a:p>
      </dgm:t>
    </dgm:pt>
    <dgm:pt modelId="{450976C8-4D0B-453D-AE7B-BC654B0B07E8}" type="parTrans" cxnId="{CCEB53EA-DA70-4BA7-93DF-2F1BF2C27AD4}">
      <dgm:prSet/>
      <dgm:spPr/>
      <dgm:t>
        <a:bodyPr/>
        <a:lstStyle/>
        <a:p>
          <a:endParaRPr lang="en-GB" sz="1600"/>
        </a:p>
      </dgm:t>
    </dgm:pt>
    <dgm:pt modelId="{549134D6-5D5E-4E71-A563-1EB3F11280AC}" type="sibTrans" cxnId="{CCEB53EA-DA70-4BA7-93DF-2F1BF2C27AD4}">
      <dgm:prSet/>
      <dgm:spPr/>
      <dgm:t>
        <a:bodyPr/>
        <a:lstStyle/>
        <a:p>
          <a:endParaRPr lang="en-GB" sz="1600"/>
        </a:p>
      </dgm:t>
    </dgm:pt>
    <dgm:pt modelId="{54CDA36D-24B1-469D-B659-C19916B776BB}">
      <dgm:prSet custT="1"/>
      <dgm:spPr>
        <a:solidFill>
          <a:srgbClr val="ACC700">
            <a:alpha val="60000"/>
          </a:srgbClr>
        </a:solidFill>
      </dgm:spPr>
      <dgm:t>
        <a:bodyPr/>
        <a:lstStyle/>
        <a:p>
          <a:r>
            <a:rPr lang="ro-RO" sz="1100" b="1" baseline="0">
              <a:solidFill>
                <a:srgbClr val="003399"/>
              </a:solidFill>
            </a:rPr>
            <a:t>Tehnologii e-textile</a:t>
          </a:r>
        </a:p>
      </dgm:t>
    </dgm:pt>
    <dgm:pt modelId="{1829FD61-F356-4F3A-B189-CD151069E2E0}" type="parTrans" cxnId="{17434861-7CBC-48BE-99D1-5DD76C2074E6}">
      <dgm:prSet/>
      <dgm:spPr/>
      <dgm:t>
        <a:bodyPr/>
        <a:lstStyle/>
        <a:p>
          <a:endParaRPr lang="en-GB" sz="1600"/>
        </a:p>
      </dgm:t>
    </dgm:pt>
    <dgm:pt modelId="{96A110A0-C9D8-486D-A1FE-6326FD2500C9}" type="sibTrans" cxnId="{17434861-7CBC-48BE-99D1-5DD76C2074E6}">
      <dgm:prSet/>
      <dgm:spPr/>
      <dgm:t>
        <a:bodyPr/>
        <a:lstStyle/>
        <a:p>
          <a:endParaRPr lang="en-GB" sz="1600"/>
        </a:p>
      </dgm:t>
    </dgm:pt>
    <dgm:pt modelId="{9B0AF3E4-1458-4DE6-8877-09F14947B668}">
      <dgm:prSet custT="1"/>
      <dgm:spPr>
        <a:solidFill>
          <a:srgbClr val="ACC700">
            <a:alpha val="60000"/>
          </a:srgbClr>
        </a:solidFill>
      </dgm:spPr>
      <dgm:t>
        <a:bodyPr/>
        <a:lstStyle/>
        <a:p>
          <a:r>
            <a:rPr lang="ro-RO" sz="1100" b="1" baseline="0">
              <a:solidFill>
                <a:srgbClr val="003399"/>
              </a:solidFill>
            </a:rPr>
            <a:t>Ceasuri inteligente</a:t>
          </a:r>
        </a:p>
      </dgm:t>
    </dgm:pt>
    <dgm:pt modelId="{5AE84EBB-7F61-4577-870E-362DA5D787EB}" type="parTrans" cxnId="{B31ED3BF-55B9-4286-9FFB-AFFDC74C547E}">
      <dgm:prSet/>
      <dgm:spPr/>
      <dgm:t>
        <a:bodyPr/>
        <a:lstStyle/>
        <a:p>
          <a:endParaRPr lang="en-GB" sz="1600"/>
        </a:p>
      </dgm:t>
    </dgm:pt>
    <dgm:pt modelId="{366A43EB-CADD-4EDE-B2AF-E04C64EBF917}" type="sibTrans" cxnId="{B31ED3BF-55B9-4286-9FFB-AFFDC74C547E}">
      <dgm:prSet/>
      <dgm:spPr/>
      <dgm:t>
        <a:bodyPr/>
        <a:lstStyle/>
        <a:p>
          <a:endParaRPr lang="en-GB" sz="1600"/>
        </a:p>
      </dgm:t>
    </dgm:pt>
    <dgm:pt modelId="{D37862C1-ECAB-4C0D-A7F2-C156D13BF885}">
      <dgm:prSet custT="1"/>
      <dgm:spPr>
        <a:solidFill>
          <a:srgbClr val="ACC700">
            <a:alpha val="60000"/>
          </a:srgbClr>
        </a:solidFill>
      </dgm:spPr>
      <dgm:t>
        <a:bodyPr/>
        <a:lstStyle/>
        <a:p>
          <a:r>
            <a:rPr lang="ro-RO" sz="1100" b="1" baseline="0">
              <a:solidFill>
                <a:srgbClr val="003399"/>
              </a:solidFill>
            </a:rPr>
            <a:t>Instrumente RV/RA</a:t>
          </a:r>
        </a:p>
      </dgm:t>
    </dgm:pt>
    <dgm:pt modelId="{8854B119-3025-4C69-89AE-B8D6E2459E88}" type="parTrans" cxnId="{A8E8407A-DAC0-4F90-A0BB-6364DF02EED0}">
      <dgm:prSet/>
      <dgm:spPr/>
      <dgm:t>
        <a:bodyPr/>
        <a:lstStyle/>
        <a:p>
          <a:endParaRPr lang="en-GB" sz="1600"/>
        </a:p>
      </dgm:t>
    </dgm:pt>
    <dgm:pt modelId="{42222A29-EE78-49EF-B354-B1EA2192D7DF}" type="sibTrans" cxnId="{A8E8407A-DAC0-4F90-A0BB-6364DF02EED0}">
      <dgm:prSet/>
      <dgm:spPr/>
      <dgm:t>
        <a:bodyPr/>
        <a:lstStyle/>
        <a:p>
          <a:endParaRPr lang="en-GB" sz="1600"/>
        </a:p>
      </dgm:t>
    </dgm:pt>
    <dgm:pt modelId="{7DF74095-23D1-4AC4-A5B2-57BCACD40D1E}">
      <dgm:prSet custT="1"/>
      <dgm:spPr>
        <a:solidFill>
          <a:srgbClr val="ACC700">
            <a:alpha val="60000"/>
          </a:srgbClr>
        </a:solidFill>
      </dgm:spPr>
      <dgm:t>
        <a:bodyPr/>
        <a:lstStyle/>
        <a:p>
          <a:r>
            <a:rPr lang="ro-RO" sz="1100" b="1" baseline="0">
              <a:solidFill>
                <a:srgbClr val="003399"/>
              </a:solidFill>
            </a:rPr>
            <a:t>Dispozitive purtabile</a:t>
          </a:r>
        </a:p>
      </dgm:t>
    </dgm:pt>
    <dgm:pt modelId="{C32FD290-04BB-4300-B4C3-52428AF0E342}" type="parTrans" cxnId="{6C6708AE-1936-483A-919D-ECFC6A1B5610}">
      <dgm:prSet/>
      <dgm:spPr/>
      <dgm:t>
        <a:bodyPr/>
        <a:lstStyle/>
        <a:p>
          <a:endParaRPr lang="en-GB" sz="1600"/>
        </a:p>
      </dgm:t>
    </dgm:pt>
    <dgm:pt modelId="{7DB1DC45-3AB5-4259-8A0E-ED90302A9CB6}" type="sibTrans" cxnId="{6C6708AE-1936-483A-919D-ECFC6A1B5610}">
      <dgm:prSet/>
      <dgm:spPr/>
      <dgm:t>
        <a:bodyPr/>
        <a:lstStyle/>
        <a:p>
          <a:endParaRPr lang="en-GB" sz="1600"/>
        </a:p>
      </dgm:t>
    </dgm:pt>
    <dgm:pt modelId="{C7B483F1-C402-46AE-B10C-80D07CDE36CF}" type="pres">
      <dgm:prSet presAssocID="{2612B4D2-AFB1-4F95-982F-F19CF2FACA41}" presName="linearFlow" presStyleCnt="0">
        <dgm:presLayoutVars>
          <dgm:dir/>
          <dgm:resizeHandles val="exact"/>
        </dgm:presLayoutVars>
      </dgm:prSet>
      <dgm:spPr/>
    </dgm:pt>
    <dgm:pt modelId="{6D863BD2-A369-413B-8824-A9FC56DAA748}" type="pres">
      <dgm:prSet presAssocID="{B26AB0F9-3214-4ECD-A556-0E7ED33C9EB1}" presName="comp" presStyleCnt="0"/>
      <dgm:spPr/>
    </dgm:pt>
    <dgm:pt modelId="{B89430FD-A489-470F-AF22-45ED7E228FCC}" type="pres">
      <dgm:prSet presAssocID="{B26AB0F9-3214-4ECD-A556-0E7ED33C9EB1}" presName="rect2" presStyleLbl="node1" presStyleIdx="0" presStyleCnt="6">
        <dgm:presLayoutVars>
          <dgm:bulletEnabled val="1"/>
        </dgm:presLayoutVars>
      </dgm:prSet>
      <dgm:spPr/>
    </dgm:pt>
    <dgm:pt modelId="{49C759DE-AB9D-47E7-8E9A-CCD624E69DA2}" type="pres">
      <dgm:prSet presAssocID="{B26AB0F9-3214-4ECD-A556-0E7ED33C9EB1}" presName="rect1" presStyleLbl="lnNode1" presStyleIdx="0" presStyleCnt="6"/>
      <dgm:spPr>
        <a:blipFill rotWithShape="1">
          <a:blip xmlns:r="http://schemas.openxmlformats.org/officeDocument/2006/relationships" r:embed="rId1"/>
          <a:srcRect/>
          <a:stretch>
            <a:fillRect l="-27000" r="-27000"/>
          </a:stretch>
        </a:blipFill>
      </dgm:spPr>
    </dgm:pt>
    <dgm:pt modelId="{F3403BC1-0750-4699-8706-E7FD6DA10416}" type="pres">
      <dgm:prSet presAssocID="{D6AF47C7-2D10-40D7-8FF1-11627DC0B3AF}" presName="sibTrans" presStyleCnt="0"/>
      <dgm:spPr/>
    </dgm:pt>
    <dgm:pt modelId="{1BCB9A49-D9AB-4A25-96A3-23BC6919E621}" type="pres">
      <dgm:prSet presAssocID="{E350469D-47B9-4B78-A891-07F5FD126606}" presName="comp" presStyleCnt="0"/>
      <dgm:spPr/>
    </dgm:pt>
    <dgm:pt modelId="{76374FD1-BA3C-4684-8CAC-09CF348C6486}" type="pres">
      <dgm:prSet presAssocID="{E350469D-47B9-4B78-A891-07F5FD126606}" presName="rect2" presStyleLbl="node1" presStyleIdx="1" presStyleCnt="6">
        <dgm:presLayoutVars>
          <dgm:bulletEnabled val="1"/>
        </dgm:presLayoutVars>
      </dgm:prSet>
      <dgm:spPr/>
    </dgm:pt>
    <dgm:pt modelId="{B14CE48C-ECF8-42BE-AC15-E1BB68F60D94}" type="pres">
      <dgm:prSet presAssocID="{E350469D-47B9-4B78-A891-07F5FD126606}" presName="rect1" presStyleLbl="lnNode1" presStyleIdx="1" presStyleCnt="6"/>
      <dgm:spPr>
        <a:blipFill rotWithShape="1">
          <a:blip xmlns:r="http://schemas.openxmlformats.org/officeDocument/2006/relationships" r:embed="rId2"/>
          <a:srcRect/>
          <a:stretch>
            <a:fillRect l="-31000" r="-31000"/>
          </a:stretch>
        </a:blipFill>
      </dgm:spPr>
    </dgm:pt>
    <dgm:pt modelId="{1BD36069-0922-49B7-A0E9-A23CC8022738}" type="pres">
      <dgm:prSet presAssocID="{549134D6-5D5E-4E71-A563-1EB3F11280AC}" presName="sibTrans" presStyleCnt="0"/>
      <dgm:spPr/>
    </dgm:pt>
    <dgm:pt modelId="{20F18E83-6EB3-4891-8395-5F0019EF5B78}" type="pres">
      <dgm:prSet presAssocID="{54CDA36D-24B1-469D-B659-C19916B776BB}" presName="comp" presStyleCnt="0"/>
      <dgm:spPr/>
    </dgm:pt>
    <dgm:pt modelId="{E511D805-3A75-4220-BF12-A1117EE08223}" type="pres">
      <dgm:prSet presAssocID="{54CDA36D-24B1-469D-B659-C19916B776BB}" presName="rect2" presStyleLbl="node1" presStyleIdx="2" presStyleCnt="6">
        <dgm:presLayoutVars>
          <dgm:bulletEnabled val="1"/>
        </dgm:presLayoutVars>
      </dgm:prSet>
      <dgm:spPr/>
    </dgm:pt>
    <dgm:pt modelId="{4F485EE9-07E0-4893-BC7D-F337BC1BFFAB}" type="pres">
      <dgm:prSet presAssocID="{54CDA36D-24B1-469D-B659-C19916B776BB}" presName="rect1" presStyleLbl="lnNode1" presStyleIdx="2" presStyleCnt="6"/>
      <dgm:spPr>
        <a:blipFill rotWithShape="1">
          <a:blip xmlns:r="http://schemas.openxmlformats.org/officeDocument/2006/relationships" r:embed="rId3"/>
          <a:srcRect/>
          <a:stretch>
            <a:fillRect l="-22000" r="-22000"/>
          </a:stretch>
        </a:blipFill>
      </dgm:spPr>
    </dgm:pt>
    <dgm:pt modelId="{BA2A2508-AE22-439C-A5DA-410C19813017}" type="pres">
      <dgm:prSet presAssocID="{96A110A0-C9D8-486D-A1FE-6326FD2500C9}" presName="sibTrans" presStyleCnt="0"/>
      <dgm:spPr/>
    </dgm:pt>
    <dgm:pt modelId="{9AAF24B1-9F57-40B2-9C83-1A4B91D0AB79}" type="pres">
      <dgm:prSet presAssocID="{9B0AF3E4-1458-4DE6-8877-09F14947B668}" presName="comp" presStyleCnt="0"/>
      <dgm:spPr/>
    </dgm:pt>
    <dgm:pt modelId="{F68F5E8C-7AC1-473F-ABAB-BA96764B0A6C}" type="pres">
      <dgm:prSet presAssocID="{9B0AF3E4-1458-4DE6-8877-09F14947B668}" presName="rect2" presStyleLbl="node1" presStyleIdx="3" presStyleCnt="6">
        <dgm:presLayoutVars>
          <dgm:bulletEnabled val="1"/>
        </dgm:presLayoutVars>
      </dgm:prSet>
      <dgm:spPr/>
    </dgm:pt>
    <dgm:pt modelId="{253F97C4-E069-4BE7-A8BA-8F5DF2103A78}" type="pres">
      <dgm:prSet presAssocID="{9B0AF3E4-1458-4DE6-8877-09F14947B668}" presName="rect1" presStyleLbl="lnNode1" presStyleIdx="3" presStyleCnt="6"/>
      <dgm:spPr>
        <a:blipFill rotWithShape="1">
          <a:blip xmlns:r="http://schemas.openxmlformats.org/officeDocument/2006/relationships" r:embed="rId4"/>
          <a:srcRect/>
          <a:stretch>
            <a:fillRect l="-32000" r="-32000"/>
          </a:stretch>
        </a:blipFill>
      </dgm:spPr>
    </dgm:pt>
    <dgm:pt modelId="{313A8583-4979-4468-95AF-1EBD2EE463C5}" type="pres">
      <dgm:prSet presAssocID="{366A43EB-CADD-4EDE-B2AF-E04C64EBF917}" presName="sibTrans" presStyleCnt="0"/>
      <dgm:spPr/>
    </dgm:pt>
    <dgm:pt modelId="{86B7D007-987F-42E9-BDAD-6ECC81E12B39}" type="pres">
      <dgm:prSet presAssocID="{D37862C1-ECAB-4C0D-A7F2-C156D13BF885}" presName="comp" presStyleCnt="0"/>
      <dgm:spPr/>
    </dgm:pt>
    <dgm:pt modelId="{C02B213E-3BC2-4C2C-B5AB-19F6E329B6BB}" type="pres">
      <dgm:prSet presAssocID="{D37862C1-ECAB-4C0D-A7F2-C156D13BF885}" presName="rect2" presStyleLbl="node1" presStyleIdx="4" presStyleCnt="6">
        <dgm:presLayoutVars>
          <dgm:bulletEnabled val="1"/>
        </dgm:presLayoutVars>
      </dgm:prSet>
      <dgm:spPr/>
    </dgm:pt>
    <dgm:pt modelId="{0B9F9675-3D6E-4EDF-B61E-DF6AD2A0F391}" type="pres">
      <dgm:prSet presAssocID="{D37862C1-ECAB-4C0D-A7F2-C156D13BF885}" presName="rect1" presStyleLbl="lnNode1" presStyleIdx="4" presStyleCnt="6"/>
      <dgm:spPr>
        <a:blipFill rotWithShape="1">
          <a:blip xmlns:r="http://schemas.openxmlformats.org/officeDocument/2006/relationships" r:embed="rId5"/>
          <a:srcRect/>
          <a:stretch>
            <a:fillRect l="-33000" r="-33000"/>
          </a:stretch>
        </a:blipFill>
      </dgm:spPr>
    </dgm:pt>
    <dgm:pt modelId="{7AC7C967-0F17-41CA-AFB8-467B88E55313}" type="pres">
      <dgm:prSet presAssocID="{42222A29-EE78-49EF-B354-B1EA2192D7DF}" presName="sibTrans" presStyleCnt="0"/>
      <dgm:spPr/>
    </dgm:pt>
    <dgm:pt modelId="{DFBCC80D-4F4E-456C-ABE6-C07EDFFB69EF}" type="pres">
      <dgm:prSet presAssocID="{7DF74095-23D1-4AC4-A5B2-57BCACD40D1E}" presName="comp" presStyleCnt="0"/>
      <dgm:spPr/>
    </dgm:pt>
    <dgm:pt modelId="{02CBCA8F-3146-4D03-A06C-C4E4C8D0AF1E}" type="pres">
      <dgm:prSet presAssocID="{7DF74095-23D1-4AC4-A5B2-57BCACD40D1E}" presName="rect2" presStyleLbl="node1" presStyleIdx="5" presStyleCnt="6">
        <dgm:presLayoutVars>
          <dgm:bulletEnabled val="1"/>
        </dgm:presLayoutVars>
      </dgm:prSet>
      <dgm:spPr/>
    </dgm:pt>
    <dgm:pt modelId="{3D3B6042-762D-4F77-B0A2-51D72A462EDF}" type="pres">
      <dgm:prSet presAssocID="{7DF74095-23D1-4AC4-A5B2-57BCACD40D1E}" presName="rect1" presStyleLbl="lnNode1" presStyleIdx="5" presStyleCnt="6" custLinFactNeighborX="-5946" custLinFactNeighborY="-3934"/>
      <dgm:spPr>
        <a:blipFill rotWithShape="1">
          <a:blip xmlns:r="http://schemas.openxmlformats.org/officeDocument/2006/relationships" r:embed="rId6" cstate="email">
            <a:extLst>
              <a:ext uri="{28A0092B-C50C-407E-A947-70E740481C1C}">
                <a14:useLocalDpi xmlns:a14="http://schemas.microsoft.com/office/drawing/2010/main"/>
              </a:ext>
            </a:extLst>
          </a:blip>
          <a:srcRect/>
          <a:stretch>
            <a:fillRect l="-1000" r="-1000"/>
          </a:stretch>
        </a:blipFill>
      </dgm:spPr>
    </dgm:pt>
  </dgm:ptLst>
  <dgm:cxnLst>
    <dgm:cxn modelId="{0D78071E-A911-4678-9F66-8EC2DB32278B}" type="presOf" srcId="{7DF74095-23D1-4AC4-A5B2-57BCACD40D1E}" destId="{02CBCA8F-3146-4D03-A06C-C4E4C8D0AF1E}" srcOrd="0" destOrd="0" presId="urn:microsoft.com/office/officeart/2008/layout/AlternatingPictureBlocks"/>
    <dgm:cxn modelId="{36799E2D-1926-4E77-AE3E-647DD77F0D86}" type="presOf" srcId="{B26AB0F9-3214-4ECD-A556-0E7ED33C9EB1}" destId="{B89430FD-A489-470F-AF22-45ED7E228FCC}" srcOrd="0" destOrd="0" presId="urn:microsoft.com/office/officeart/2008/layout/AlternatingPictureBlocks"/>
    <dgm:cxn modelId="{17434861-7CBC-48BE-99D1-5DD76C2074E6}" srcId="{2612B4D2-AFB1-4F95-982F-F19CF2FACA41}" destId="{54CDA36D-24B1-469D-B659-C19916B776BB}" srcOrd="2" destOrd="0" parTransId="{1829FD61-F356-4F3A-B189-CD151069E2E0}" sibTransId="{96A110A0-C9D8-486D-A1FE-6326FD2500C9}"/>
    <dgm:cxn modelId="{34E7A549-ED23-4237-8853-C0D31432BB84}" type="presOf" srcId="{D37862C1-ECAB-4C0D-A7F2-C156D13BF885}" destId="{C02B213E-3BC2-4C2C-B5AB-19F6E329B6BB}" srcOrd="0" destOrd="0" presId="urn:microsoft.com/office/officeart/2008/layout/AlternatingPictureBlocks"/>
    <dgm:cxn modelId="{63E1724F-3F0B-4DEE-AD29-E36A4822D904}" srcId="{2612B4D2-AFB1-4F95-982F-F19CF2FACA41}" destId="{B26AB0F9-3214-4ECD-A556-0E7ED33C9EB1}" srcOrd="0" destOrd="0" parTransId="{BBC0FDF7-A1DB-429C-9E62-2E0C8D60F348}" sibTransId="{D6AF47C7-2D10-40D7-8FF1-11627DC0B3AF}"/>
    <dgm:cxn modelId="{B9FE2771-A33D-44FE-88B1-2DE7153554D9}" type="presOf" srcId="{E350469D-47B9-4B78-A891-07F5FD126606}" destId="{76374FD1-BA3C-4684-8CAC-09CF348C6486}" srcOrd="0" destOrd="0" presId="urn:microsoft.com/office/officeart/2008/layout/AlternatingPictureBlocks"/>
    <dgm:cxn modelId="{78163E77-1EA0-4A4E-B515-101363629BAC}" type="presOf" srcId="{2612B4D2-AFB1-4F95-982F-F19CF2FACA41}" destId="{C7B483F1-C402-46AE-B10C-80D07CDE36CF}" srcOrd="0" destOrd="0" presId="urn:microsoft.com/office/officeart/2008/layout/AlternatingPictureBlocks"/>
    <dgm:cxn modelId="{04867358-CDE5-4C2D-9CE8-4F2D91EC2757}" type="presOf" srcId="{9B0AF3E4-1458-4DE6-8877-09F14947B668}" destId="{F68F5E8C-7AC1-473F-ABAB-BA96764B0A6C}" srcOrd="0" destOrd="0" presId="urn:microsoft.com/office/officeart/2008/layout/AlternatingPictureBlocks"/>
    <dgm:cxn modelId="{A8E8407A-DAC0-4F90-A0BB-6364DF02EED0}" srcId="{2612B4D2-AFB1-4F95-982F-F19CF2FACA41}" destId="{D37862C1-ECAB-4C0D-A7F2-C156D13BF885}" srcOrd="4" destOrd="0" parTransId="{8854B119-3025-4C69-89AE-B8D6E2459E88}" sibTransId="{42222A29-EE78-49EF-B354-B1EA2192D7DF}"/>
    <dgm:cxn modelId="{6C6708AE-1936-483A-919D-ECFC6A1B5610}" srcId="{2612B4D2-AFB1-4F95-982F-F19CF2FACA41}" destId="{7DF74095-23D1-4AC4-A5B2-57BCACD40D1E}" srcOrd="5" destOrd="0" parTransId="{C32FD290-04BB-4300-B4C3-52428AF0E342}" sibTransId="{7DB1DC45-3AB5-4259-8A0E-ED90302A9CB6}"/>
    <dgm:cxn modelId="{F893E8B6-B95A-4587-A92F-765DC47A146A}" type="presOf" srcId="{54CDA36D-24B1-469D-B659-C19916B776BB}" destId="{E511D805-3A75-4220-BF12-A1117EE08223}" srcOrd="0" destOrd="0" presId="urn:microsoft.com/office/officeart/2008/layout/AlternatingPictureBlocks"/>
    <dgm:cxn modelId="{B31ED3BF-55B9-4286-9FFB-AFFDC74C547E}" srcId="{2612B4D2-AFB1-4F95-982F-F19CF2FACA41}" destId="{9B0AF3E4-1458-4DE6-8877-09F14947B668}" srcOrd="3" destOrd="0" parTransId="{5AE84EBB-7F61-4577-870E-362DA5D787EB}" sibTransId="{366A43EB-CADD-4EDE-B2AF-E04C64EBF917}"/>
    <dgm:cxn modelId="{CCEB53EA-DA70-4BA7-93DF-2F1BF2C27AD4}" srcId="{2612B4D2-AFB1-4F95-982F-F19CF2FACA41}" destId="{E350469D-47B9-4B78-A891-07F5FD126606}" srcOrd="1" destOrd="0" parTransId="{450976C8-4D0B-453D-AE7B-BC654B0B07E8}" sibTransId="{549134D6-5D5E-4E71-A563-1EB3F11280AC}"/>
    <dgm:cxn modelId="{C3AB57E2-F523-4DD7-A2D6-D041D1A078F2}" type="presParOf" srcId="{C7B483F1-C402-46AE-B10C-80D07CDE36CF}" destId="{6D863BD2-A369-413B-8824-A9FC56DAA748}" srcOrd="0" destOrd="0" presId="urn:microsoft.com/office/officeart/2008/layout/AlternatingPictureBlocks"/>
    <dgm:cxn modelId="{21F7D4E1-1933-4249-9661-93AD19240D4A}" type="presParOf" srcId="{6D863BD2-A369-413B-8824-A9FC56DAA748}" destId="{B89430FD-A489-470F-AF22-45ED7E228FCC}" srcOrd="0" destOrd="0" presId="urn:microsoft.com/office/officeart/2008/layout/AlternatingPictureBlocks"/>
    <dgm:cxn modelId="{4E0ACAAD-0FEA-47D9-90C3-704394ADF4F9}" type="presParOf" srcId="{6D863BD2-A369-413B-8824-A9FC56DAA748}" destId="{49C759DE-AB9D-47E7-8E9A-CCD624E69DA2}" srcOrd="1" destOrd="0" presId="urn:microsoft.com/office/officeart/2008/layout/AlternatingPictureBlocks"/>
    <dgm:cxn modelId="{B8583411-8CF6-4992-A53C-CF9EC571F010}" type="presParOf" srcId="{C7B483F1-C402-46AE-B10C-80D07CDE36CF}" destId="{F3403BC1-0750-4699-8706-E7FD6DA10416}" srcOrd="1" destOrd="0" presId="urn:microsoft.com/office/officeart/2008/layout/AlternatingPictureBlocks"/>
    <dgm:cxn modelId="{25C98BA4-A51F-411D-BBCE-3A507F4E5CCB}" type="presParOf" srcId="{C7B483F1-C402-46AE-B10C-80D07CDE36CF}" destId="{1BCB9A49-D9AB-4A25-96A3-23BC6919E621}" srcOrd="2" destOrd="0" presId="urn:microsoft.com/office/officeart/2008/layout/AlternatingPictureBlocks"/>
    <dgm:cxn modelId="{6EC903EE-474D-4010-992F-595BBF7B88BF}" type="presParOf" srcId="{1BCB9A49-D9AB-4A25-96A3-23BC6919E621}" destId="{76374FD1-BA3C-4684-8CAC-09CF348C6486}" srcOrd="0" destOrd="0" presId="urn:microsoft.com/office/officeart/2008/layout/AlternatingPictureBlocks"/>
    <dgm:cxn modelId="{3476B0F3-C2FF-4F29-9A94-962ED816B5D5}" type="presParOf" srcId="{1BCB9A49-D9AB-4A25-96A3-23BC6919E621}" destId="{B14CE48C-ECF8-42BE-AC15-E1BB68F60D94}" srcOrd="1" destOrd="0" presId="urn:microsoft.com/office/officeart/2008/layout/AlternatingPictureBlocks"/>
    <dgm:cxn modelId="{3F184F69-F505-4163-A465-BC824381F977}" type="presParOf" srcId="{C7B483F1-C402-46AE-B10C-80D07CDE36CF}" destId="{1BD36069-0922-49B7-A0E9-A23CC8022738}" srcOrd="3" destOrd="0" presId="urn:microsoft.com/office/officeart/2008/layout/AlternatingPictureBlocks"/>
    <dgm:cxn modelId="{16C0CE8C-91D0-42D3-8B4B-40106893E516}" type="presParOf" srcId="{C7B483F1-C402-46AE-B10C-80D07CDE36CF}" destId="{20F18E83-6EB3-4891-8395-5F0019EF5B78}" srcOrd="4" destOrd="0" presId="urn:microsoft.com/office/officeart/2008/layout/AlternatingPictureBlocks"/>
    <dgm:cxn modelId="{01A0B2CC-6916-44DF-BE88-02BD654B88D9}" type="presParOf" srcId="{20F18E83-6EB3-4891-8395-5F0019EF5B78}" destId="{E511D805-3A75-4220-BF12-A1117EE08223}" srcOrd="0" destOrd="0" presId="urn:microsoft.com/office/officeart/2008/layout/AlternatingPictureBlocks"/>
    <dgm:cxn modelId="{06D6B83F-9E19-4777-A17F-B6B41988313C}" type="presParOf" srcId="{20F18E83-6EB3-4891-8395-5F0019EF5B78}" destId="{4F485EE9-07E0-4893-BC7D-F337BC1BFFAB}" srcOrd="1" destOrd="0" presId="urn:microsoft.com/office/officeart/2008/layout/AlternatingPictureBlocks"/>
    <dgm:cxn modelId="{72CBCD88-EC24-4367-AEB5-B735F69431A4}" type="presParOf" srcId="{C7B483F1-C402-46AE-B10C-80D07CDE36CF}" destId="{BA2A2508-AE22-439C-A5DA-410C19813017}" srcOrd="5" destOrd="0" presId="urn:microsoft.com/office/officeart/2008/layout/AlternatingPictureBlocks"/>
    <dgm:cxn modelId="{BA792EEE-9A14-4661-8490-0E97CEE1F1BF}" type="presParOf" srcId="{C7B483F1-C402-46AE-B10C-80D07CDE36CF}" destId="{9AAF24B1-9F57-40B2-9C83-1A4B91D0AB79}" srcOrd="6" destOrd="0" presId="urn:microsoft.com/office/officeart/2008/layout/AlternatingPictureBlocks"/>
    <dgm:cxn modelId="{51066D3A-A284-4869-AA2D-3B45369A829F}" type="presParOf" srcId="{9AAF24B1-9F57-40B2-9C83-1A4B91D0AB79}" destId="{F68F5E8C-7AC1-473F-ABAB-BA96764B0A6C}" srcOrd="0" destOrd="0" presId="urn:microsoft.com/office/officeart/2008/layout/AlternatingPictureBlocks"/>
    <dgm:cxn modelId="{AC2A136E-969E-4ECA-A8F1-6CED1D356FA8}" type="presParOf" srcId="{9AAF24B1-9F57-40B2-9C83-1A4B91D0AB79}" destId="{253F97C4-E069-4BE7-A8BA-8F5DF2103A78}" srcOrd="1" destOrd="0" presId="urn:microsoft.com/office/officeart/2008/layout/AlternatingPictureBlocks"/>
    <dgm:cxn modelId="{0F64BFA9-17A7-4A8A-9E16-6E6A6688FCE7}" type="presParOf" srcId="{C7B483F1-C402-46AE-B10C-80D07CDE36CF}" destId="{313A8583-4979-4468-95AF-1EBD2EE463C5}" srcOrd="7" destOrd="0" presId="urn:microsoft.com/office/officeart/2008/layout/AlternatingPictureBlocks"/>
    <dgm:cxn modelId="{B33CE1ED-F6B6-4540-BD64-C547147E73E7}" type="presParOf" srcId="{C7B483F1-C402-46AE-B10C-80D07CDE36CF}" destId="{86B7D007-987F-42E9-BDAD-6ECC81E12B39}" srcOrd="8" destOrd="0" presId="urn:microsoft.com/office/officeart/2008/layout/AlternatingPictureBlocks"/>
    <dgm:cxn modelId="{388D744E-FAE1-437E-B823-5D8AE65B2A15}" type="presParOf" srcId="{86B7D007-987F-42E9-BDAD-6ECC81E12B39}" destId="{C02B213E-3BC2-4C2C-B5AB-19F6E329B6BB}" srcOrd="0" destOrd="0" presId="urn:microsoft.com/office/officeart/2008/layout/AlternatingPictureBlocks"/>
    <dgm:cxn modelId="{663A1310-8AA1-471D-8629-9F3C08FBA75C}" type="presParOf" srcId="{86B7D007-987F-42E9-BDAD-6ECC81E12B39}" destId="{0B9F9675-3D6E-4EDF-B61E-DF6AD2A0F391}" srcOrd="1" destOrd="0" presId="urn:microsoft.com/office/officeart/2008/layout/AlternatingPictureBlocks"/>
    <dgm:cxn modelId="{B981EDB6-3997-4FE6-ABFA-42CB4888BEB5}" type="presParOf" srcId="{C7B483F1-C402-46AE-B10C-80D07CDE36CF}" destId="{7AC7C967-0F17-41CA-AFB8-467B88E55313}" srcOrd="9" destOrd="0" presId="urn:microsoft.com/office/officeart/2008/layout/AlternatingPictureBlocks"/>
    <dgm:cxn modelId="{8AB65320-62EB-4C2D-8AD7-7AD2C187D1BF}" type="presParOf" srcId="{C7B483F1-C402-46AE-B10C-80D07CDE36CF}" destId="{DFBCC80D-4F4E-456C-ABE6-C07EDFFB69EF}" srcOrd="10" destOrd="0" presId="urn:microsoft.com/office/officeart/2008/layout/AlternatingPictureBlocks"/>
    <dgm:cxn modelId="{8E737807-33A8-401C-895B-8FDC4BED4D0A}" type="presParOf" srcId="{DFBCC80D-4F4E-456C-ABE6-C07EDFFB69EF}" destId="{02CBCA8F-3146-4D03-A06C-C4E4C8D0AF1E}" srcOrd="0" destOrd="0" presId="urn:microsoft.com/office/officeart/2008/layout/AlternatingPictureBlocks"/>
    <dgm:cxn modelId="{993A11C1-08E8-4646-9248-95D4EBE32102}" type="presParOf" srcId="{DFBCC80D-4F4E-456C-ABE6-C07EDFFB69EF}" destId="{3D3B6042-762D-4F77-B0A2-51D72A462EDF}"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870289B-7740-4E1F-8CC6-B90AED626008}" type="doc">
      <dgm:prSet loTypeId="urn:microsoft.com/office/officeart/2005/8/layout/vList3" loCatId="list" qsTypeId="urn:microsoft.com/office/officeart/2005/8/quickstyle/simple1" qsCatId="simple" csTypeId="urn:microsoft.com/office/officeart/2005/8/colors/accent2_2" csCatId="accent2" phldr="1"/>
      <dgm:spPr/>
      <dgm:t>
        <a:bodyPr/>
        <a:lstStyle/>
        <a:p>
          <a:endParaRPr lang="en-GB"/>
        </a:p>
      </dgm:t>
    </dgm:pt>
    <dgm:pt modelId="{8C3ECDF9-588F-4C39-A3D9-ED8DF87F951C}">
      <dgm:prSet/>
      <dgm:spPr>
        <a:solidFill>
          <a:srgbClr val="899E00"/>
        </a:solidFill>
      </dgm:spPr>
      <dgm:t>
        <a:bodyPr/>
        <a:lstStyle/>
        <a:p>
          <a:r>
            <a:rPr lang="ro-RO" b="1" i="0" baseline="0"/>
            <a:t>Date în timp real</a:t>
          </a:r>
        </a:p>
      </dgm:t>
    </dgm:pt>
    <dgm:pt modelId="{FC4CF31D-C17E-4A08-8589-C6F6179725B9}" type="parTrans" cxnId="{E0960AB1-B346-4C58-83D8-1902D400F9B2}">
      <dgm:prSet/>
      <dgm:spPr/>
      <dgm:t>
        <a:bodyPr/>
        <a:lstStyle/>
        <a:p>
          <a:endParaRPr lang="en-GB"/>
        </a:p>
      </dgm:t>
    </dgm:pt>
    <dgm:pt modelId="{882015B8-827F-4804-B752-E61F58D9D3E3}" type="sibTrans" cxnId="{E0960AB1-B346-4C58-83D8-1902D400F9B2}">
      <dgm:prSet/>
      <dgm:spPr/>
      <dgm:t>
        <a:bodyPr/>
        <a:lstStyle/>
        <a:p>
          <a:endParaRPr lang="en-GB"/>
        </a:p>
      </dgm:t>
    </dgm:pt>
    <dgm:pt modelId="{3A9E311A-03E7-409E-9B76-A56DD591C84E}">
      <dgm:prSet/>
      <dgm:spPr>
        <a:solidFill>
          <a:srgbClr val="899E00"/>
        </a:solidFill>
      </dgm:spPr>
      <dgm:t>
        <a:bodyPr/>
        <a:lstStyle/>
        <a:p>
          <a:r>
            <a:rPr lang="ro-RO" b="1" i="0" baseline="0"/>
            <a:t>Informații predictive</a:t>
          </a:r>
        </a:p>
      </dgm:t>
    </dgm:pt>
    <dgm:pt modelId="{5424B950-7852-49ED-BB79-C82BAEF7E678}" type="parTrans" cxnId="{5DE2CFE4-D284-463F-BE9F-CE9EFC8AF348}">
      <dgm:prSet/>
      <dgm:spPr/>
      <dgm:t>
        <a:bodyPr/>
        <a:lstStyle/>
        <a:p>
          <a:endParaRPr lang="en-GB"/>
        </a:p>
      </dgm:t>
    </dgm:pt>
    <dgm:pt modelId="{35F4DA21-A982-4CCD-92F7-84D9903F93BC}" type="sibTrans" cxnId="{5DE2CFE4-D284-463F-BE9F-CE9EFC8AF348}">
      <dgm:prSet/>
      <dgm:spPr/>
      <dgm:t>
        <a:bodyPr/>
        <a:lstStyle/>
        <a:p>
          <a:endParaRPr lang="en-GB"/>
        </a:p>
      </dgm:t>
    </dgm:pt>
    <dgm:pt modelId="{3163B32D-6604-4D62-B9C1-1EC2C2D64C06}">
      <dgm:prSet/>
      <dgm:spPr>
        <a:solidFill>
          <a:srgbClr val="899E00"/>
        </a:solidFill>
      </dgm:spPr>
      <dgm:t>
        <a:bodyPr/>
        <a:lstStyle/>
        <a:p>
          <a:r>
            <a:rPr lang="ro-RO" b="1" i="0" baseline="0"/>
            <a:t>Recomandări concrete</a:t>
          </a:r>
        </a:p>
      </dgm:t>
    </dgm:pt>
    <dgm:pt modelId="{1FF7A246-4B2C-49CB-8D90-52E0A22744C8}" type="parTrans" cxnId="{5D760FBD-F59B-42D2-8C75-0AC1989EFB53}">
      <dgm:prSet/>
      <dgm:spPr/>
      <dgm:t>
        <a:bodyPr/>
        <a:lstStyle/>
        <a:p>
          <a:endParaRPr lang="en-GB"/>
        </a:p>
      </dgm:t>
    </dgm:pt>
    <dgm:pt modelId="{6D5DB93A-232D-4A95-BF68-DAD4D2516ED0}" type="sibTrans" cxnId="{5D760FBD-F59B-42D2-8C75-0AC1989EFB53}">
      <dgm:prSet/>
      <dgm:spPr/>
      <dgm:t>
        <a:bodyPr/>
        <a:lstStyle/>
        <a:p>
          <a:endParaRPr lang="en-GB"/>
        </a:p>
      </dgm:t>
    </dgm:pt>
    <dgm:pt modelId="{0E6704AD-CD9E-418E-95E5-C88472787FED}">
      <dgm:prSet/>
      <dgm:spPr>
        <a:solidFill>
          <a:srgbClr val="899E00"/>
        </a:solidFill>
      </dgm:spPr>
      <dgm:t>
        <a:bodyPr/>
        <a:lstStyle/>
        <a:p>
          <a:r>
            <a:rPr lang="ro-RO" b="1" i="0" baseline="0"/>
            <a:t>Abordare proactivă</a:t>
          </a:r>
        </a:p>
      </dgm:t>
    </dgm:pt>
    <dgm:pt modelId="{F41EE4D8-A23B-496F-B36B-BCC9C2BFEB27}" type="parTrans" cxnId="{7FBCA76A-F54C-4F56-889D-806429AA6F74}">
      <dgm:prSet/>
      <dgm:spPr/>
      <dgm:t>
        <a:bodyPr/>
        <a:lstStyle/>
        <a:p>
          <a:endParaRPr lang="en-GB"/>
        </a:p>
      </dgm:t>
    </dgm:pt>
    <dgm:pt modelId="{548C490A-1274-4C12-8373-4AE8CD427F85}" type="sibTrans" cxnId="{7FBCA76A-F54C-4F56-889D-806429AA6F74}">
      <dgm:prSet/>
      <dgm:spPr/>
      <dgm:t>
        <a:bodyPr/>
        <a:lstStyle/>
        <a:p>
          <a:endParaRPr lang="en-GB"/>
        </a:p>
      </dgm:t>
    </dgm:pt>
    <dgm:pt modelId="{B8EABAF1-EF41-4A5D-9E90-A2806DC1DDFE}" type="pres">
      <dgm:prSet presAssocID="{7870289B-7740-4E1F-8CC6-B90AED626008}" presName="linearFlow" presStyleCnt="0">
        <dgm:presLayoutVars>
          <dgm:dir/>
          <dgm:resizeHandles val="exact"/>
        </dgm:presLayoutVars>
      </dgm:prSet>
      <dgm:spPr/>
    </dgm:pt>
    <dgm:pt modelId="{5B08C2C8-E6BF-407A-A8C4-49447C0C7966}" type="pres">
      <dgm:prSet presAssocID="{8C3ECDF9-588F-4C39-A3D9-ED8DF87F951C}" presName="composite" presStyleCnt="0"/>
      <dgm:spPr/>
    </dgm:pt>
    <dgm:pt modelId="{DB5BB6C8-1178-4E1E-8DF9-068B794A5764}" type="pres">
      <dgm:prSet presAssocID="{8C3ECDF9-588F-4C39-A3D9-ED8DF87F951C}" presName="imgShp" presStyleLbl="fgImgPlace1" presStyleIdx="0"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AE7BF1CE-D7A9-41CD-B7A7-5FE60C7704F3}" type="pres">
      <dgm:prSet presAssocID="{8C3ECDF9-588F-4C39-A3D9-ED8DF87F951C}" presName="txShp" presStyleLbl="node1" presStyleIdx="0" presStyleCnt="4">
        <dgm:presLayoutVars>
          <dgm:bulletEnabled val="1"/>
        </dgm:presLayoutVars>
      </dgm:prSet>
      <dgm:spPr/>
    </dgm:pt>
    <dgm:pt modelId="{6BFA43ED-4485-41F5-B439-5ACEFE8DAA0B}" type="pres">
      <dgm:prSet presAssocID="{882015B8-827F-4804-B752-E61F58D9D3E3}" presName="spacing" presStyleCnt="0"/>
      <dgm:spPr/>
    </dgm:pt>
    <dgm:pt modelId="{EDB3E949-AE58-4E4F-8620-08C8F0E16F6B}" type="pres">
      <dgm:prSet presAssocID="{3A9E311A-03E7-409E-9B76-A56DD591C84E}" presName="composite" presStyleCnt="0"/>
      <dgm:spPr/>
    </dgm:pt>
    <dgm:pt modelId="{D0BACA23-2D21-48E3-9EF1-F111A084D82C}" type="pres">
      <dgm:prSet presAssocID="{3A9E311A-03E7-409E-9B76-A56DD591C84E}" presName="imgShp" presStyleLbl="fgImgPlace1" presStyleIdx="1"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E152BE5C-3FDF-4FB7-92A5-512B3F9BC91D}" type="pres">
      <dgm:prSet presAssocID="{3A9E311A-03E7-409E-9B76-A56DD591C84E}" presName="txShp" presStyleLbl="node1" presStyleIdx="1" presStyleCnt="4">
        <dgm:presLayoutVars>
          <dgm:bulletEnabled val="1"/>
        </dgm:presLayoutVars>
      </dgm:prSet>
      <dgm:spPr/>
    </dgm:pt>
    <dgm:pt modelId="{BA5136D4-52B5-45BB-B106-F0FAD2C8DB99}" type="pres">
      <dgm:prSet presAssocID="{35F4DA21-A982-4CCD-92F7-84D9903F93BC}" presName="spacing" presStyleCnt="0"/>
      <dgm:spPr/>
    </dgm:pt>
    <dgm:pt modelId="{BBE6E831-86D2-471D-B4B6-AA50DA62BAB6}" type="pres">
      <dgm:prSet presAssocID="{3163B32D-6604-4D62-B9C1-1EC2C2D64C06}" presName="composite" presStyleCnt="0"/>
      <dgm:spPr/>
    </dgm:pt>
    <dgm:pt modelId="{C0E02844-842A-4E35-8C12-5542FA4137E7}" type="pres">
      <dgm:prSet presAssocID="{3163B32D-6604-4D62-B9C1-1EC2C2D64C06}" presName="imgShp" presStyleLbl="fgImgPlace1" presStyleIdx="2"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66031328-2423-421D-BD82-19F83B90701F}" type="pres">
      <dgm:prSet presAssocID="{3163B32D-6604-4D62-B9C1-1EC2C2D64C06}" presName="txShp" presStyleLbl="node1" presStyleIdx="2" presStyleCnt="4">
        <dgm:presLayoutVars>
          <dgm:bulletEnabled val="1"/>
        </dgm:presLayoutVars>
      </dgm:prSet>
      <dgm:spPr/>
    </dgm:pt>
    <dgm:pt modelId="{3C77E3DC-6B11-4801-A4A3-4DE55439D30D}" type="pres">
      <dgm:prSet presAssocID="{6D5DB93A-232D-4A95-BF68-DAD4D2516ED0}" presName="spacing" presStyleCnt="0"/>
      <dgm:spPr/>
    </dgm:pt>
    <dgm:pt modelId="{51BC4428-2F2F-4812-8AAB-F6E0665B79A0}" type="pres">
      <dgm:prSet presAssocID="{0E6704AD-CD9E-418E-95E5-C88472787FED}" presName="composite" presStyleCnt="0"/>
      <dgm:spPr/>
    </dgm:pt>
    <dgm:pt modelId="{00699D65-C8FC-403E-A6A6-ADB8A780ED0E}" type="pres">
      <dgm:prSet presAssocID="{0E6704AD-CD9E-418E-95E5-C88472787FED}" presName="imgShp" presStyleLbl="fgImgPlace1" presStyleIdx="3"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F16DB4F5-4DAD-4626-8339-D7791C5DB5A0}" type="pres">
      <dgm:prSet presAssocID="{0E6704AD-CD9E-418E-95E5-C88472787FED}" presName="txShp" presStyleLbl="node1" presStyleIdx="3" presStyleCnt="4">
        <dgm:presLayoutVars>
          <dgm:bulletEnabled val="1"/>
        </dgm:presLayoutVars>
      </dgm:prSet>
      <dgm:spPr/>
    </dgm:pt>
  </dgm:ptLst>
  <dgm:cxnLst>
    <dgm:cxn modelId="{CE096724-3AC4-471F-88FF-6B7BCF29B5D7}" type="presOf" srcId="{3163B32D-6604-4D62-B9C1-1EC2C2D64C06}" destId="{66031328-2423-421D-BD82-19F83B90701F}" srcOrd="0" destOrd="0" presId="urn:microsoft.com/office/officeart/2005/8/layout/vList3"/>
    <dgm:cxn modelId="{560B1B44-41E4-4EFF-A0B3-0DEFD7934075}" type="presOf" srcId="{3A9E311A-03E7-409E-9B76-A56DD591C84E}" destId="{E152BE5C-3FDF-4FB7-92A5-512B3F9BC91D}" srcOrd="0" destOrd="0" presId="urn:microsoft.com/office/officeart/2005/8/layout/vList3"/>
    <dgm:cxn modelId="{7FBCA76A-F54C-4F56-889D-806429AA6F74}" srcId="{7870289B-7740-4E1F-8CC6-B90AED626008}" destId="{0E6704AD-CD9E-418E-95E5-C88472787FED}" srcOrd="3" destOrd="0" parTransId="{F41EE4D8-A23B-496F-B36B-BCC9C2BFEB27}" sibTransId="{548C490A-1274-4C12-8373-4AE8CD427F85}"/>
    <dgm:cxn modelId="{B0C2A083-213C-491F-B871-872A1B72D4DC}" type="presOf" srcId="{7870289B-7740-4E1F-8CC6-B90AED626008}" destId="{B8EABAF1-EF41-4A5D-9E90-A2806DC1DDFE}" srcOrd="0" destOrd="0" presId="urn:microsoft.com/office/officeart/2005/8/layout/vList3"/>
    <dgm:cxn modelId="{A46E3E89-CCB4-466B-AA8E-B4634DA99B17}" type="presOf" srcId="{8C3ECDF9-588F-4C39-A3D9-ED8DF87F951C}" destId="{AE7BF1CE-D7A9-41CD-B7A7-5FE60C7704F3}" srcOrd="0" destOrd="0" presId="urn:microsoft.com/office/officeart/2005/8/layout/vList3"/>
    <dgm:cxn modelId="{E0960AB1-B346-4C58-83D8-1902D400F9B2}" srcId="{7870289B-7740-4E1F-8CC6-B90AED626008}" destId="{8C3ECDF9-588F-4C39-A3D9-ED8DF87F951C}" srcOrd="0" destOrd="0" parTransId="{FC4CF31D-C17E-4A08-8589-C6F6179725B9}" sibTransId="{882015B8-827F-4804-B752-E61F58D9D3E3}"/>
    <dgm:cxn modelId="{21668AB2-4E72-4E05-8CC5-CE754EE04050}" type="presOf" srcId="{0E6704AD-CD9E-418E-95E5-C88472787FED}" destId="{F16DB4F5-4DAD-4626-8339-D7791C5DB5A0}" srcOrd="0" destOrd="0" presId="urn:microsoft.com/office/officeart/2005/8/layout/vList3"/>
    <dgm:cxn modelId="{5D760FBD-F59B-42D2-8C75-0AC1989EFB53}" srcId="{7870289B-7740-4E1F-8CC6-B90AED626008}" destId="{3163B32D-6604-4D62-B9C1-1EC2C2D64C06}" srcOrd="2" destOrd="0" parTransId="{1FF7A246-4B2C-49CB-8D90-52E0A22744C8}" sibTransId="{6D5DB93A-232D-4A95-BF68-DAD4D2516ED0}"/>
    <dgm:cxn modelId="{5DE2CFE4-D284-463F-BE9F-CE9EFC8AF348}" srcId="{7870289B-7740-4E1F-8CC6-B90AED626008}" destId="{3A9E311A-03E7-409E-9B76-A56DD591C84E}" srcOrd="1" destOrd="0" parTransId="{5424B950-7852-49ED-BB79-C82BAEF7E678}" sibTransId="{35F4DA21-A982-4CCD-92F7-84D9903F93BC}"/>
    <dgm:cxn modelId="{B4604E12-0131-4B73-9A9A-CAC2F7A12C79}" type="presParOf" srcId="{B8EABAF1-EF41-4A5D-9E90-A2806DC1DDFE}" destId="{5B08C2C8-E6BF-407A-A8C4-49447C0C7966}" srcOrd="0" destOrd="0" presId="urn:microsoft.com/office/officeart/2005/8/layout/vList3"/>
    <dgm:cxn modelId="{B96195FD-0662-4A8C-91C0-F8BA58D3B8A2}" type="presParOf" srcId="{5B08C2C8-E6BF-407A-A8C4-49447C0C7966}" destId="{DB5BB6C8-1178-4E1E-8DF9-068B794A5764}" srcOrd="0" destOrd="0" presId="urn:microsoft.com/office/officeart/2005/8/layout/vList3"/>
    <dgm:cxn modelId="{A48DA44F-5CC7-4FF9-B7F3-A4831E0F4FA3}" type="presParOf" srcId="{5B08C2C8-E6BF-407A-A8C4-49447C0C7966}" destId="{AE7BF1CE-D7A9-41CD-B7A7-5FE60C7704F3}" srcOrd="1" destOrd="0" presId="urn:microsoft.com/office/officeart/2005/8/layout/vList3"/>
    <dgm:cxn modelId="{A71F4B9C-F1A1-4396-AACD-86834A502419}" type="presParOf" srcId="{B8EABAF1-EF41-4A5D-9E90-A2806DC1DDFE}" destId="{6BFA43ED-4485-41F5-B439-5ACEFE8DAA0B}" srcOrd="1" destOrd="0" presId="urn:microsoft.com/office/officeart/2005/8/layout/vList3"/>
    <dgm:cxn modelId="{7840A0EA-F72E-4984-A634-2D7026D4C0E2}" type="presParOf" srcId="{B8EABAF1-EF41-4A5D-9E90-A2806DC1DDFE}" destId="{EDB3E949-AE58-4E4F-8620-08C8F0E16F6B}" srcOrd="2" destOrd="0" presId="urn:microsoft.com/office/officeart/2005/8/layout/vList3"/>
    <dgm:cxn modelId="{67125413-1FA0-4492-A1B1-8AACFE668D82}" type="presParOf" srcId="{EDB3E949-AE58-4E4F-8620-08C8F0E16F6B}" destId="{D0BACA23-2D21-48E3-9EF1-F111A084D82C}" srcOrd="0" destOrd="0" presId="urn:microsoft.com/office/officeart/2005/8/layout/vList3"/>
    <dgm:cxn modelId="{A29E1879-C880-4163-8CAA-F1DBC6168037}" type="presParOf" srcId="{EDB3E949-AE58-4E4F-8620-08C8F0E16F6B}" destId="{E152BE5C-3FDF-4FB7-92A5-512B3F9BC91D}" srcOrd="1" destOrd="0" presId="urn:microsoft.com/office/officeart/2005/8/layout/vList3"/>
    <dgm:cxn modelId="{3198D1FF-889C-45BF-8887-C1C18F9867F7}" type="presParOf" srcId="{B8EABAF1-EF41-4A5D-9E90-A2806DC1DDFE}" destId="{BA5136D4-52B5-45BB-B106-F0FAD2C8DB99}" srcOrd="3" destOrd="0" presId="urn:microsoft.com/office/officeart/2005/8/layout/vList3"/>
    <dgm:cxn modelId="{623DF452-8D91-43CB-8816-6A817E3F1D3A}" type="presParOf" srcId="{B8EABAF1-EF41-4A5D-9E90-A2806DC1DDFE}" destId="{BBE6E831-86D2-471D-B4B6-AA50DA62BAB6}" srcOrd="4" destOrd="0" presId="urn:microsoft.com/office/officeart/2005/8/layout/vList3"/>
    <dgm:cxn modelId="{83BBEC5A-5343-42B3-8DA6-A2CCA252805E}" type="presParOf" srcId="{BBE6E831-86D2-471D-B4B6-AA50DA62BAB6}" destId="{C0E02844-842A-4E35-8C12-5542FA4137E7}" srcOrd="0" destOrd="0" presId="urn:microsoft.com/office/officeart/2005/8/layout/vList3"/>
    <dgm:cxn modelId="{F5E470BC-A0DB-4846-85C3-14DA506DCB45}" type="presParOf" srcId="{BBE6E831-86D2-471D-B4B6-AA50DA62BAB6}" destId="{66031328-2423-421D-BD82-19F83B90701F}" srcOrd="1" destOrd="0" presId="urn:microsoft.com/office/officeart/2005/8/layout/vList3"/>
    <dgm:cxn modelId="{97960543-353E-48AD-AD4F-B16FB9BE887D}" type="presParOf" srcId="{B8EABAF1-EF41-4A5D-9E90-A2806DC1DDFE}" destId="{3C77E3DC-6B11-4801-A4A3-4DE55439D30D}" srcOrd="5" destOrd="0" presId="urn:microsoft.com/office/officeart/2005/8/layout/vList3"/>
    <dgm:cxn modelId="{40E31188-9A8B-4ED1-B512-10EB54226B24}" type="presParOf" srcId="{B8EABAF1-EF41-4A5D-9E90-A2806DC1DDFE}" destId="{51BC4428-2F2F-4812-8AAB-F6E0665B79A0}" srcOrd="6" destOrd="0" presId="urn:microsoft.com/office/officeart/2005/8/layout/vList3"/>
    <dgm:cxn modelId="{DBAEF57F-F54B-47D5-B224-03D5C91B0F9F}" type="presParOf" srcId="{51BC4428-2F2F-4812-8AAB-F6E0665B79A0}" destId="{00699D65-C8FC-403E-A6A6-ADB8A780ED0E}" srcOrd="0" destOrd="0" presId="urn:microsoft.com/office/officeart/2005/8/layout/vList3"/>
    <dgm:cxn modelId="{1DDA472E-4F8D-4EFB-8ACE-F2339E58EBC7}" type="presParOf" srcId="{51BC4428-2F2F-4812-8AAB-F6E0665B79A0}" destId="{F16DB4F5-4DAD-4626-8339-D7791C5DB5A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C743C46-2BEB-4DF5-BEEA-89F2192BCD0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5A8EB693-FE94-450A-86C0-69B7FC747736}">
      <dgm:prSet custT="1"/>
      <dgm:spPr/>
      <dgm:t>
        <a:bodyPr/>
        <a:lstStyle/>
        <a:p>
          <a:r>
            <a:rPr lang="ro-RO" sz="1800"/>
            <a:t>Utilizarea datelor colectate poate avea limitări</a:t>
          </a:r>
          <a:r>
            <a:rPr lang="ro-RO" sz="1800" b="1"/>
            <a:t> </a:t>
          </a:r>
        </a:p>
      </dgm:t>
    </dgm:pt>
    <dgm:pt modelId="{28C55FAE-98B3-4567-95FA-B661E902CD90}" type="parTrans" cxnId="{02E8D7DE-4882-441E-8756-46AE695CB0B6}">
      <dgm:prSet/>
      <dgm:spPr/>
      <dgm:t>
        <a:bodyPr/>
        <a:lstStyle/>
        <a:p>
          <a:endParaRPr lang="en-GB"/>
        </a:p>
      </dgm:t>
    </dgm:pt>
    <dgm:pt modelId="{B538D817-DEBF-4E22-9A41-BE0A5582FF86}" type="sibTrans" cxnId="{02E8D7DE-4882-441E-8756-46AE695CB0B6}">
      <dgm:prSet/>
      <dgm:spPr/>
      <dgm:t>
        <a:bodyPr/>
        <a:lstStyle/>
        <a:p>
          <a:endParaRPr lang="en-GB"/>
        </a:p>
      </dgm:t>
    </dgm:pt>
    <dgm:pt modelId="{3AD5E226-1A85-4C71-ABFE-3163A1993919}">
      <dgm:prSet custT="1"/>
      <dgm:spPr/>
      <dgm:t>
        <a:bodyPr/>
        <a:lstStyle/>
        <a:p>
          <a:r>
            <a:rPr lang="ro-RO" sz="1800"/>
            <a:t>Sistemele digitale inteligente pot crea noi pericole sau pot mări riscurile existente </a:t>
          </a:r>
        </a:p>
      </dgm:t>
    </dgm:pt>
    <dgm:pt modelId="{295C4733-7402-43A0-9BE4-27F170916715}" type="parTrans" cxnId="{7617D882-91C9-46C9-84B2-D6AFC3C9CD2C}">
      <dgm:prSet/>
      <dgm:spPr/>
      <dgm:t>
        <a:bodyPr/>
        <a:lstStyle/>
        <a:p>
          <a:endParaRPr lang="en-GB"/>
        </a:p>
      </dgm:t>
    </dgm:pt>
    <dgm:pt modelId="{74D510A5-0349-48A8-AC23-D1627DB18218}" type="sibTrans" cxnId="{7617D882-91C9-46C9-84B2-D6AFC3C9CD2C}">
      <dgm:prSet/>
      <dgm:spPr/>
      <dgm:t>
        <a:bodyPr/>
        <a:lstStyle/>
        <a:p>
          <a:endParaRPr lang="en-GB"/>
        </a:p>
      </dgm:t>
    </dgm:pt>
    <dgm:pt modelId="{2482F264-B069-4E2C-A30C-6E3EDC71D20E}">
      <dgm:prSet custT="1"/>
      <dgm:spPr/>
      <dgm:t>
        <a:bodyPr/>
        <a:lstStyle/>
        <a:p>
          <a:r>
            <a:rPr lang="ro-RO" sz="1800"/>
            <a:t>Frustrare</a:t>
          </a:r>
          <a:r>
            <a:rPr lang="ro-RO" sz="1800" b="1"/>
            <a:t> </a:t>
          </a:r>
        </a:p>
      </dgm:t>
    </dgm:pt>
    <dgm:pt modelId="{42F5B7D5-C90E-44F9-9281-6CF02739E32F}" type="parTrans" cxnId="{BA76366C-79DE-4D31-A55D-178B7D814BC0}">
      <dgm:prSet/>
      <dgm:spPr/>
      <dgm:t>
        <a:bodyPr/>
        <a:lstStyle/>
        <a:p>
          <a:endParaRPr lang="en-GB"/>
        </a:p>
      </dgm:t>
    </dgm:pt>
    <dgm:pt modelId="{65733897-79B2-4E9F-868D-A6DAA3462401}" type="sibTrans" cxnId="{BA76366C-79DE-4D31-A55D-178B7D814BC0}">
      <dgm:prSet/>
      <dgm:spPr/>
      <dgm:t>
        <a:bodyPr/>
        <a:lstStyle/>
        <a:p>
          <a:endParaRPr lang="en-GB"/>
        </a:p>
      </dgm:t>
    </dgm:pt>
    <dgm:pt modelId="{9403F3ED-48E3-4E3D-9D00-0ECC8655D9E5}">
      <dgm:prSet custT="1"/>
      <dgm:spPr/>
      <dgm:t>
        <a:bodyPr/>
        <a:lstStyle/>
        <a:p>
          <a:r>
            <a:rPr lang="ro-RO" sz="1800"/>
            <a:t>Poate fi estompată responsabilitatea în materie de SSM</a:t>
          </a:r>
        </a:p>
      </dgm:t>
    </dgm:pt>
    <dgm:pt modelId="{D8C8749B-5A05-480B-92EE-6ECDE280231D}" type="parTrans" cxnId="{E773E5BD-C312-4506-8BAB-BC4B1D981D2C}">
      <dgm:prSet/>
      <dgm:spPr/>
      <dgm:t>
        <a:bodyPr/>
        <a:lstStyle/>
        <a:p>
          <a:endParaRPr lang="en-GB"/>
        </a:p>
      </dgm:t>
    </dgm:pt>
    <dgm:pt modelId="{275AA300-CDC2-4D28-9B9F-5B74988CCCFB}" type="sibTrans" cxnId="{E773E5BD-C312-4506-8BAB-BC4B1D981D2C}">
      <dgm:prSet/>
      <dgm:spPr/>
      <dgm:t>
        <a:bodyPr/>
        <a:lstStyle/>
        <a:p>
          <a:endParaRPr lang="en-GB"/>
        </a:p>
      </dgm:t>
    </dgm:pt>
    <dgm:pt modelId="{2D59CF29-ABAD-45EA-BCCF-842716494336}" type="pres">
      <dgm:prSet presAssocID="{EC743C46-2BEB-4DF5-BEEA-89F2192BCD08}" presName="Name0" presStyleCnt="0">
        <dgm:presLayoutVars>
          <dgm:dir/>
          <dgm:animLvl val="lvl"/>
          <dgm:resizeHandles val="exact"/>
        </dgm:presLayoutVars>
      </dgm:prSet>
      <dgm:spPr/>
    </dgm:pt>
    <dgm:pt modelId="{40819E5D-1D21-45BA-A792-C69C033277FC}" type="pres">
      <dgm:prSet presAssocID="{5A8EB693-FE94-450A-86C0-69B7FC747736}" presName="linNode" presStyleCnt="0"/>
      <dgm:spPr/>
    </dgm:pt>
    <dgm:pt modelId="{266405BD-1332-4309-8894-F9ACFD8EE677}" type="pres">
      <dgm:prSet presAssocID="{5A8EB693-FE94-450A-86C0-69B7FC747736}" presName="parentText" presStyleLbl="node1" presStyleIdx="0" presStyleCnt="4">
        <dgm:presLayoutVars>
          <dgm:chMax val="1"/>
          <dgm:bulletEnabled val="1"/>
        </dgm:presLayoutVars>
      </dgm:prSet>
      <dgm:spPr/>
    </dgm:pt>
    <dgm:pt modelId="{E5A019BC-37D0-478C-8952-594E6F45B7F1}" type="pres">
      <dgm:prSet presAssocID="{B538D817-DEBF-4E22-9A41-BE0A5582FF86}" presName="sp" presStyleCnt="0"/>
      <dgm:spPr/>
    </dgm:pt>
    <dgm:pt modelId="{294C8DAB-2C3A-4423-A605-C83C16B9CD13}" type="pres">
      <dgm:prSet presAssocID="{3AD5E226-1A85-4C71-ABFE-3163A1993919}" presName="linNode" presStyleCnt="0"/>
      <dgm:spPr/>
    </dgm:pt>
    <dgm:pt modelId="{2F4A57F9-D11A-4BE5-85AB-7F4D78576A39}" type="pres">
      <dgm:prSet presAssocID="{3AD5E226-1A85-4C71-ABFE-3163A1993919}" presName="parentText" presStyleLbl="node1" presStyleIdx="1" presStyleCnt="4" custScaleY="151724" custLinFactNeighborX="442" custLinFactNeighborY="1173">
        <dgm:presLayoutVars>
          <dgm:chMax val="1"/>
          <dgm:bulletEnabled val="1"/>
        </dgm:presLayoutVars>
      </dgm:prSet>
      <dgm:spPr/>
    </dgm:pt>
    <dgm:pt modelId="{56D847CB-82D4-4792-9422-CBFFE6140AEB}" type="pres">
      <dgm:prSet presAssocID="{74D510A5-0349-48A8-AC23-D1627DB18218}" presName="sp" presStyleCnt="0"/>
      <dgm:spPr/>
    </dgm:pt>
    <dgm:pt modelId="{C01CFB77-3291-4FFF-8A13-7D1F393AC29A}" type="pres">
      <dgm:prSet presAssocID="{2482F264-B069-4E2C-A30C-6E3EDC71D20E}" presName="linNode" presStyleCnt="0"/>
      <dgm:spPr/>
    </dgm:pt>
    <dgm:pt modelId="{141692E0-09C8-4391-8E84-53BD1FA55847}" type="pres">
      <dgm:prSet presAssocID="{2482F264-B069-4E2C-A30C-6E3EDC71D20E}" presName="parentText" presStyleLbl="node1" presStyleIdx="2" presStyleCnt="4" custScaleY="51603">
        <dgm:presLayoutVars>
          <dgm:chMax val="1"/>
          <dgm:bulletEnabled val="1"/>
        </dgm:presLayoutVars>
      </dgm:prSet>
      <dgm:spPr/>
    </dgm:pt>
    <dgm:pt modelId="{C3784440-F525-4959-A052-F6510923A81A}" type="pres">
      <dgm:prSet presAssocID="{65733897-79B2-4E9F-868D-A6DAA3462401}" presName="sp" presStyleCnt="0"/>
      <dgm:spPr/>
    </dgm:pt>
    <dgm:pt modelId="{6A48D685-99E0-4310-B517-025EA9010EF8}" type="pres">
      <dgm:prSet presAssocID="{9403F3ED-48E3-4E3D-9D00-0ECC8655D9E5}" presName="linNode" presStyleCnt="0"/>
      <dgm:spPr/>
    </dgm:pt>
    <dgm:pt modelId="{9ADBADC6-3013-424E-9347-49A9A49EEEA5}" type="pres">
      <dgm:prSet presAssocID="{9403F3ED-48E3-4E3D-9D00-0ECC8655D9E5}" presName="parentText" presStyleLbl="node1" presStyleIdx="3" presStyleCnt="4">
        <dgm:presLayoutVars>
          <dgm:chMax val="1"/>
          <dgm:bulletEnabled val="1"/>
        </dgm:presLayoutVars>
      </dgm:prSet>
      <dgm:spPr/>
    </dgm:pt>
  </dgm:ptLst>
  <dgm:cxnLst>
    <dgm:cxn modelId="{28B4B308-9394-45BC-82F7-D538AE5B6F56}" type="presOf" srcId="{EC743C46-2BEB-4DF5-BEEA-89F2192BCD08}" destId="{2D59CF29-ABAD-45EA-BCCF-842716494336}" srcOrd="0" destOrd="0" presId="urn:microsoft.com/office/officeart/2005/8/layout/vList5"/>
    <dgm:cxn modelId="{63DE421B-0CDF-493D-9979-92D299D7E110}" type="presOf" srcId="{9403F3ED-48E3-4E3D-9D00-0ECC8655D9E5}" destId="{9ADBADC6-3013-424E-9347-49A9A49EEEA5}" srcOrd="0" destOrd="0" presId="urn:microsoft.com/office/officeart/2005/8/layout/vList5"/>
    <dgm:cxn modelId="{7B17CE2D-0AC3-485F-8D20-172A7D55CCAD}" type="presOf" srcId="{2482F264-B069-4E2C-A30C-6E3EDC71D20E}" destId="{141692E0-09C8-4391-8E84-53BD1FA55847}" srcOrd="0" destOrd="0" presId="urn:microsoft.com/office/officeart/2005/8/layout/vList5"/>
    <dgm:cxn modelId="{84744634-BC03-4A27-B52B-6ACBF59845D1}" type="presOf" srcId="{3AD5E226-1A85-4C71-ABFE-3163A1993919}" destId="{2F4A57F9-D11A-4BE5-85AB-7F4D78576A39}" srcOrd="0" destOrd="0" presId="urn:microsoft.com/office/officeart/2005/8/layout/vList5"/>
    <dgm:cxn modelId="{BA76366C-79DE-4D31-A55D-178B7D814BC0}" srcId="{EC743C46-2BEB-4DF5-BEEA-89F2192BCD08}" destId="{2482F264-B069-4E2C-A30C-6E3EDC71D20E}" srcOrd="2" destOrd="0" parTransId="{42F5B7D5-C90E-44F9-9281-6CF02739E32F}" sibTransId="{65733897-79B2-4E9F-868D-A6DAA3462401}"/>
    <dgm:cxn modelId="{06E86A5A-806F-4E9B-82EF-D8566A0D7AC9}" type="presOf" srcId="{5A8EB693-FE94-450A-86C0-69B7FC747736}" destId="{266405BD-1332-4309-8894-F9ACFD8EE677}" srcOrd="0" destOrd="0" presId="urn:microsoft.com/office/officeart/2005/8/layout/vList5"/>
    <dgm:cxn modelId="{7617D882-91C9-46C9-84B2-D6AFC3C9CD2C}" srcId="{EC743C46-2BEB-4DF5-BEEA-89F2192BCD08}" destId="{3AD5E226-1A85-4C71-ABFE-3163A1993919}" srcOrd="1" destOrd="0" parTransId="{295C4733-7402-43A0-9BE4-27F170916715}" sibTransId="{74D510A5-0349-48A8-AC23-D1627DB18218}"/>
    <dgm:cxn modelId="{E773E5BD-C312-4506-8BAB-BC4B1D981D2C}" srcId="{EC743C46-2BEB-4DF5-BEEA-89F2192BCD08}" destId="{9403F3ED-48E3-4E3D-9D00-0ECC8655D9E5}" srcOrd="3" destOrd="0" parTransId="{D8C8749B-5A05-480B-92EE-6ECDE280231D}" sibTransId="{275AA300-CDC2-4D28-9B9F-5B74988CCCFB}"/>
    <dgm:cxn modelId="{02E8D7DE-4882-441E-8756-46AE695CB0B6}" srcId="{EC743C46-2BEB-4DF5-BEEA-89F2192BCD08}" destId="{5A8EB693-FE94-450A-86C0-69B7FC747736}" srcOrd="0" destOrd="0" parTransId="{28C55FAE-98B3-4567-95FA-B661E902CD90}" sibTransId="{B538D817-DEBF-4E22-9A41-BE0A5582FF86}"/>
    <dgm:cxn modelId="{8308D01B-C701-4C1C-BB8E-55FDC698FFEA}" type="presParOf" srcId="{2D59CF29-ABAD-45EA-BCCF-842716494336}" destId="{40819E5D-1D21-45BA-A792-C69C033277FC}" srcOrd="0" destOrd="0" presId="urn:microsoft.com/office/officeart/2005/8/layout/vList5"/>
    <dgm:cxn modelId="{B3108AB9-52B2-4451-A34C-9D9ED59A2364}" type="presParOf" srcId="{40819E5D-1D21-45BA-A792-C69C033277FC}" destId="{266405BD-1332-4309-8894-F9ACFD8EE677}" srcOrd="0" destOrd="0" presId="urn:microsoft.com/office/officeart/2005/8/layout/vList5"/>
    <dgm:cxn modelId="{BDA114AD-7DF8-46BE-8DF0-3D6FE0F376E0}" type="presParOf" srcId="{2D59CF29-ABAD-45EA-BCCF-842716494336}" destId="{E5A019BC-37D0-478C-8952-594E6F45B7F1}" srcOrd="1" destOrd="0" presId="urn:microsoft.com/office/officeart/2005/8/layout/vList5"/>
    <dgm:cxn modelId="{052402AB-AA1E-42BD-A178-641576855669}" type="presParOf" srcId="{2D59CF29-ABAD-45EA-BCCF-842716494336}" destId="{294C8DAB-2C3A-4423-A605-C83C16B9CD13}" srcOrd="2" destOrd="0" presId="urn:microsoft.com/office/officeart/2005/8/layout/vList5"/>
    <dgm:cxn modelId="{B1C387A6-AD9C-4519-BD2A-820172757E7A}" type="presParOf" srcId="{294C8DAB-2C3A-4423-A605-C83C16B9CD13}" destId="{2F4A57F9-D11A-4BE5-85AB-7F4D78576A39}" srcOrd="0" destOrd="0" presId="urn:microsoft.com/office/officeart/2005/8/layout/vList5"/>
    <dgm:cxn modelId="{B3A5F4A0-3BD5-48B7-92DC-A68EE6DF4552}" type="presParOf" srcId="{2D59CF29-ABAD-45EA-BCCF-842716494336}" destId="{56D847CB-82D4-4792-9422-CBFFE6140AEB}" srcOrd="3" destOrd="0" presId="urn:microsoft.com/office/officeart/2005/8/layout/vList5"/>
    <dgm:cxn modelId="{157E419A-5B84-47C3-969F-DBCF23C63E14}" type="presParOf" srcId="{2D59CF29-ABAD-45EA-BCCF-842716494336}" destId="{C01CFB77-3291-4FFF-8A13-7D1F393AC29A}" srcOrd="4" destOrd="0" presId="urn:microsoft.com/office/officeart/2005/8/layout/vList5"/>
    <dgm:cxn modelId="{B81A3125-AF3E-4AFA-8CEA-039A5EEE5DF9}" type="presParOf" srcId="{C01CFB77-3291-4FFF-8A13-7D1F393AC29A}" destId="{141692E0-09C8-4391-8E84-53BD1FA55847}" srcOrd="0" destOrd="0" presId="urn:microsoft.com/office/officeart/2005/8/layout/vList5"/>
    <dgm:cxn modelId="{FCFAD620-851F-4247-9132-55C0490FCC04}" type="presParOf" srcId="{2D59CF29-ABAD-45EA-BCCF-842716494336}" destId="{C3784440-F525-4959-A052-F6510923A81A}" srcOrd="5" destOrd="0" presId="urn:microsoft.com/office/officeart/2005/8/layout/vList5"/>
    <dgm:cxn modelId="{66304DD7-4211-4BB6-B75A-F71C31F30265}" type="presParOf" srcId="{2D59CF29-ABAD-45EA-BCCF-842716494336}" destId="{6A48D685-99E0-4310-B517-025EA9010EF8}" srcOrd="6" destOrd="0" presId="urn:microsoft.com/office/officeart/2005/8/layout/vList5"/>
    <dgm:cxn modelId="{11932E63-3265-4BD4-A1FF-0DCFB88469C8}" type="presParOf" srcId="{6A48D685-99E0-4310-B517-025EA9010EF8}" destId="{9ADBADC6-3013-424E-9347-49A9A49EEEA5}"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39A5128-B3D5-4098-A429-FCF6BB5A1294}" type="doc">
      <dgm:prSet loTypeId="urn:microsoft.com/office/officeart/2005/8/layout/list1" loCatId="list" qsTypeId="urn:microsoft.com/office/officeart/2005/8/quickstyle/simple1" qsCatId="simple" csTypeId="urn:microsoft.com/office/officeart/2005/8/colors/accent2_2" csCatId="accent2" phldr="1"/>
      <dgm:spPr/>
      <dgm:t>
        <a:bodyPr/>
        <a:lstStyle/>
        <a:p>
          <a:endParaRPr lang="en-GB"/>
        </a:p>
      </dgm:t>
    </dgm:pt>
    <dgm:pt modelId="{E04E71FA-1A53-4368-BF21-C4CE9E3DBE27}">
      <dgm:prSet/>
      <dgm:spPr/>
      <dgm:t>
        <a:bodyPr/>
        <a:lstStyle/>
        <a:p>
          <a:r>
            <a:rPr lang="ro-RO" b="0" i="0" baseline="0">
              <a:solidFill>
                <a:schemeClr val="tx1"/>
              </a:solidFill>
            </a:rPr>
            <a:t>Consultarea prealabilă</a:t>
          </a:r>
        </a:p>
      </dgm:t>
    </dgm:pt>
    <dgm:pt modelId="{8616E459-3BBF-4BFE-911B-7C6B057E265D}" type="parTrans" cxnId="{4EB61597-0F9D-4294-A8A7-7B24BEDB6925}">
      <dgm:prSet/>
      <dgm:spPr/>
      <dgm:t>
        <a:bodyPr/>
        <a:lstStyle/>
        <a:p>
          <a:endParaRPr lang="en-GB"/>
        </a:p>
      </dgm:t>
    </dgm:pt>
    <dgm:pt modelId="{B42C47AA-0817-446B-8497-E4CA7B32BD59}" type="sibTrans" cxnId="{4EB61597-0F9D-4294-A8A7-7B24BEDB6925}">
      <dgm:prSet/>
      <dgm:spPr/>
      <dgm:t>
        <a:bodyPr/>
        <a:lstStyle/>
        <a:p>
          <a:endParaRPr lang="en-GB"/>
        </a:p>
      </dgm:t>
    </dgm:pt>
    <dgm:pt modelId="{77842312-AFC5-4FF7-A927-B1E91AE4FF8F}">
      <dgm:prSet/>
      <dgm:spPr/>
      <dgm:t>
        <a:bodyPr/>
        <a:lstStyle/>
        <a:p>
          <a:r>
            <a:rPr lang="ro-RO" b="0" i="0" baseline="0">
              <a:solidFill>
                <a:schemeClr val="tx1"/>
              </a:solidFill>
            </a:rPr>
            <a:t>Posibilitatea ca lucrătorii să testeze instrumentul sau sistemul în perioade de probă</a:t>
          </a:r>
        </a:p>
      </dgm:t>
    </dgm:pt>
    <dgm:pt modelId="{299D0B39-BFF6-4D75-A1BB-7A0BBA7189A2}" type="parTrans" cxnId="{FE7A25E0-DA7F-48B8-93E1-FFAF1AB76B67}">
      <dgm:prSet/>
      <dgm:spPr/>
      <dgm:t>
        <a:bodyPr/>
        <a:lstStyle/>
        <a:p>
          <a:endParaRPr lang="en-GB"/>
        </a:p>
      </dgm:t>
    </dgm:pt>
    <dgm:pt modelId="{5F28F2DD-225C-4881-8C18-A95E65986492}" type="sibTrans" cxnId="{FE7A25E0-DA7F-48B8-93E1-FFAF1AB76B67}">
      <dgm:prSet/>
      <dgm:spPr/>
      <dgm:t>
        <a:bodyPr/>
        <a:lstStyle/>
        <a:p>
          <a:endParaRPr lang="en-GB"/>
        </a:p>
      </dgm:t>
    </dgm:pt>
    <dgm:pt modelId="{97AFADE2-9EB8-4DFB-8F86-D71E9671DFC2}">
      <dgm:prSet/>
      <dgm:spPr/>
      <dgm:t>
        <a:bodyPr/>
        <a:lstStyle/>
        <a:p>
          <a:r>
            <a:rPr lang="ro-RO" b="0" i="0" baseline="0">
              <a:solidFill>
                <a:schemeClr val="tx1"/>
              </a:solidFill>
            </a:rPr>
            <a:t>Colaborarea cu ambasadorii</a:t>
          </a:r>
        </a:p>
      </dgm:t>
    </dgm:pt>
    <dgm:pt modelId="{2B0E8ACA-BD0F-4E0B-8D92-083ADA0BE92A}" type="parTrans" cxnId="{210DF48F-4E8B-4062-9E0F-2AC0323082EB}">
      <dgm:prSet/>
      <dgm:spPr/>
      <dgm:t>
        <a:bodyPr/>
        <a:lstStyle/>
        <a:p>
          <a:endParaRPr lang="en-GB"/>
        </a:p>
      </dgm:t>
    </dgm:pt>
    <dgm:pt modelId="{F0364376-C06D-4D35-98E7-28BAB3D4DB35}" type="sibTrans" cxnId="{210DF48F-4E8B-4062-9E0F-2AC0323082EB}">
      <dgm:prSet/>
      <dgm:spPr/>
      <dgm:t>
        <a:bodyPr/>
        <a:lstStyle/>
        <a:p>
          <a:endParaRPr lang="en-GB"/>
        </a:p>
      </dgm:t>
    </dgm:pt>
    <dgm:pt modelId="{9E13365E-6545-4311-9BE7-F1607FA4A039}">
      <dgm:prSet/>
      <dgm:spPr/>
      <dgm:t>
        <a:bodyPr/>
        <a:lstStyle/>
        <a:p>
          <a:r>
            <a:rPr lang="ro-RO" b="0" i="0" baseline="0">
              <a:solidFill>
                <a:schemeClr val="tx1"/>
              </a:solidFill>
            </a:rPr>
            <a:t>Găsirea unor diferite oportunități de implicare </a:t>
          </a:r>
        </a:p>
      </dgm:t>
    </dgm:pt>
    <dgm:pt modelId="{23981956-A6CE-42AE-838A-A178AB1E194C}" type="parTrans" cxnId="{2775FD89-4126-4A4A-88B2-CE4210A6CB3E}">
      <dgm:prSet/>
      <dgm:spPr/>
      <dgm:t>
        <a:bodyPr/>
        <a:lstStyle/>
        <a:p>
          <a:endParaRPr lang="en-GB"/>
        </a:p>
      </dgm:t>
    </dgm:pt>
    <dgm:pt modelId="{F22C3ED7-6B95-41DC-8695-9B0EDC9CC587}" type="sibTrans" cxnId="{2775FD89-4126-4A4A-88B2-CE4210A6CB3E}">
      <dgm:prSet/>
      <dgm:spPr/>
      <dgm:t>
        <a:bodyPr/>
        <a:lstStyle/>
        <a:p>
          <a:endParaRPr lang="en-GB"/>
        </a:p>
      </dgm:t>
    </dgm:pt>
    <dgm:pt modelId="{F580C0CD-97DC-4E8F-ACB3-554AFE544708}">
      <dgm:prSet/>
      <dgm:spPr/>
      <dgm:t>
        <a:bodyPr/>
        <a:lstStyle/>
        <a:p>
          <a:r>
            <a:rPr lang="ro-RO" b="0" i="0" baseline="0">
              <a:solidFill>
                <a:schemeClr val="tx1"/>
              </a:solidFill>
            </a:rPr>
            <a:t>Formare la locul de muncă, ședințe de informare a echipei, discuții informale</a:t>
          </a:r>
        </a:p>
      </dgm:t>
    </dgm:pt>
    <dgm:pt modelId="{8B87F91A-B26C-44B5-8957-40B8CEB0CB9A}" type="parTrans" cxnId="{670C727A-5B66-421D-8FE3-A7210B4C2C0D}">
      <dgm:prSet/>
      <dgm:spPr/>
      <dgm:t>
        <a:bodyPr/>
        <a:lstStyle/>
        <a:p>
          <a:endParaRPr lang="en-GB"/>
        </a:p>
      </dgm:t>
    </dgm:pt>
    <dgm:pt modelId="{7063D554-9A8A-481C-ACDF-6B1D59E6281F}" type="sibTrans" cxnId="{670C727A-5B66-421D-8FE3-A7210B4C2C0D}">
      <dgm:prSet/>
      <dgm:spPr/>
      <dgm:t>
        <a:bodyPr/>
        <a:lstStyle/>
        <a:p>
          <a:endParaRPr lang="en-GB"/>
        </a:p>
      </dgm:t>
    </dgm:pt>
    <dgm:pt modelId="{8CED4FE7-F311-4CE4-B455-A1BD79707F1E}">
      <dgm:prSet/>
      <dgm:spPr/>
      <dgm:t>
        <a:bodyPr/>
        <a:lstStyle/>
        <a:p>
          <a:r>
            <a:rPr lang="ro-RO" b="0" i="0" baseline="0">
              <a:solidFill>
                <a:schemeClr val="tx1"/>
              </a:solidFill>
            </a:rPr>
            <a:t>Ateliere de descoperire a tehnologiei </a:t>
          </a:r>
        </a:p>
      </dgm:t>
    </dgm:pt>
    <dgm:pt modelId="{C1DA419F-69E4-4289-B263-5EB0972E182C}" type="parTrans" cxnId="{7F5326D5-59D9-4D32-A861-712AF3E346CD}">
      <dgm:prSet/>
      <dgm:spPr/>
      <dgm:t>
        <a:bodyPr/>
        <a:lstStyle/>
        <a:p>
          <a:endParaRPr lang="en-GB"/>
        </a:p>
      </dgm:t>
    </dgm:pt>
    <dgm:pt modelId="{49206526-1D9E-4AAA-A706-E84E718B9859}" type="sibTrans" cxnId="{7F5326D5-59D9-4D32-A861-712AF3E346CD}">
      <dgm:prSet/>
      <dgm:spPr/>
      <dgm:t>
        <a:bodyPr/>
        <a:lstStyle/>
        <a:p>
          <a:endParaRPr lang="en-GB"/>
        </a:p>
      </dgm:t>
    </dgm:pt>
    <dgm:pt modelId="{B4B689E6-5D1D-4FBB-8F14-23DBBF8AF33C}" type="pres">
      <dgm:prSet presAssocID="{D39A5128-B3D5-4098-A429-FCF6BB5A1294}" presName="linear" presStyleCnt="0">
        <dgm:presLayoutVars>
          <dgm:dir/>
          <dgm:animLvl val="lvl"/>
          <dgm:resizeHandles val="exact"/>
        </dgm:presLayoutVars>
      </dgm:prSet>
      <dgm:spPr/>
    </dgm:pt>
    <dgm:pt modelId="{4D2EC8DF-A732-45AF-A1BE-EE129F78D599}" type="pres">
      <dgm:prSet presAssocID="{E04E71FA-1A53-4368-BF21-C4CE9E3DBE27}" presName="parentLin" presStyleCnt="0"/>
      <dgm:spPr/>
    </dgm:pt>
    <dgm:pt modelId="{91CB8AA9-6EA3-4F12-805A-273A6CE5A371}" type="pres">
      <dgm:prSet presAssocID="{E04E71FA-1A53-4368-BF21-C4CE9E3DBE27}" presName="parentLeftMargin" presStyleLbl="node1" presStyleIdx="0" presStyleCnt="6"/>
      <dgm:spPr/>
    </dgm:pt>
    <dgm:pt modelId="{03C8010D-55B9-4D14-BB9D-C4D1F6A5EFEB}" type="pres">
      <dgm:prSet presAssocID="{E04E71FA-1A53-4368-BF21-C4CE9E3DBE27}" presName="parentText" presStyleLbl="node1" presStyleIdx="0" presStyleCnt="6">
        <dgm:presLayoutVars>
          <dgm:chMax val="0"/>
          <dgm:bulletEnabled val="1"/>
        </dgm:presLayoutVars>
      </dgm:prSet>
      <dgm:spPr/>
    </dgm:pt>
    <dgm:pt modelId="{AE161A3C-5988-4CCD-916C-BB93973135D1}" type="pres">
      <dgm:prSet presAssocID="{E04E71FA-1A53-4368-BF21-C4CE9E3DBE27}" presName="negativeSpace" presStyleCnt="0"/>
      <dgm:spPr/>
    </dgm:pt>
    <dgm:pt modelId="{8CE67E7E-10FB-45CF-9518-B43E4425D2F3}" type="pres">
      <dgm:prSet presAssocID="{E04E71FA-1A53-4368-BF21-C4CE9E3DBE27}" presName="childText" presStyleLbl="conFgAcc1" presStyleIdx="0" presStyleCnt="6">
        <dgm:presLayoutVars>
          <dgm:bulletEnabled val="1"/>
        </dgm:presLayoutVars>
      </dgm:prSet>
      <dgm:spPr/>
    </dgm:pt>
    <dgm:pt modelId="{D8D43FDC-8A2A-4CF1-8247-EC9999C4AE85}" type="pres">
      <dgm:prSet presAssocID="{B42C47AA-0817-446B-8497-E4CA7B32BD59}" presName="spaceBetweenRectangles" presStyleCnt="0"/>
      <dgm:spPr/>
    </dgm:pt>
    <dgm:pt modelId="{FFD448B9-0195-4F18-8755-281E36F7E963}" type="pres">
      <dgm:prSet presAssocID="{77842312-AFC5-4FF7-A927-B1E91AE4FF8F}" presName="parentLin" presStyleCnt="0"/>
      <dgm:spPr/>
    </dgm:pt>
    <dgm:pt modelId="{14732BED-BDD8-44DB-873F-A6E32ABB7A1B}" type="pres">
      <dgm:prSet presAssocID="{77842312-AFC5-4FF7-A927-B1E91AE4FF8F}" presName="parentLeftMargin" presStyleLbl="node1" presStyleIdx="0" presStyleCnt="6"/>
      <dgm:spPr/>
    </dgm:pt>
    <dgm:pt modelId="{4AF4DC86-FF39-45FE-85DB-6A0E4780F99B}" type="pres">
      <dgm:prSet presAssocID="{77842312-AFC5-4FF7-A927-B1E91AE4FF8F}" presName="parentText" presStyleLbl="node1" presStyleIdx="1" presStyleCnt="6">
        <dgm:presLayoutVars>
          <dgm:chMax val="0"/>
          <dgm:bulletEnabled val="1"/>
        </dgm:presLayoutVars>
      </dgm:prSet>
      <dgm:spPr/>
    </dgm:pt>
    <dgm:pt modelId="{4B3AE31C-7ED2-4500-8FCF-542FEA8CCD44}" type="pres">
      <dgm:prSet presAssocID="{77842312-AFC5-4FF7-A927-B1E91AE4FF8F}" presName="negativeSpace" presStyleCnt="0"/>
      <dgm:spPr/>
    </dgm:pt>
    <dgm:pt modelId="{A8B4F407-D179-4B26-8B2F-8ECCA4845690}" type="pres">
      <dgm:prSet presAssocID="{77842312-AFC5-4FF7-A927-B1E91AE4FF8F}" presName="childText" presStyleLbl="conFgAcc1" presStyleIdx="1" presStyleCnt="6">
        <dgm:presLayoutVars>
          <dgm:bulletEnabled val="1"/>
        </dgm:presLayoutVars>
      </dgm:prSet>
      <dgm:spPr/>
    </dgm:pt>
    <dgm:pt modelId="{667FF6A2-AC92-42DE-920E-1DB953E0D46E}" type="pres">
      <dgm:prSet presAssocID="{5F28F2DD-225C-4881-8C18-A95E65986492}" presName="spaceBetweenRectangles" presStyleCnt="0"/>
      <dgm:spPr/>
    </dgm:pt>
    <dgm:pt modelId="{D6592B49-54B2-4799-9F8C-8CB94D9E25EE}" type="pres">
      <dgm:prSet presAssocID="{97AFADE2-9EB8-4DFB-8F86-D71E9671DFC2}" presName="parentLin" presStyleCnt="0"/>
      <dgm:spPr/>
    </dgm:pt>
    <dgm:pt modelId="{2BF04937-1FB0-48F5-9563-11E5EF2B7BF6}" type="pres">
      <dgm:prSet presAssocID="{97AFADE2-9EB8-4DFB-8F86-D71E9671DFC2}" presName="parentLeftMargin" presStyleLbl="node1" presStyleIdx="1" presStyleCnt="6"/>
      <dgm:spPr/>
    </dgm:pt>
    <dgm:pt modelId="{F81635DC-2744-4383-A7C6-5E13FAB54627}" type="pres">
      <dgm:prSet presAssocID="{97AFADE2-9EB8-4DFB-8F86-D71E9671DFC2}" presName="parentText" presStyleLbl="node1" presStyleIdx="2" presStyleCnt="6">
        <dgm:presLayoutVars>
          <dgm:chMax val="0"/>
          <dgm:bulletEnabled val="1"/>
        </dgm:presLayoutVars>
      </dgm:prSet>
      <dgm:spPr/>
    </dgm:pt>
    <dgm:pt modelId="{8A77554E-BC92-4C3A-B645-9C7C37594A23}" type="pres">
      <dgm:prSet presAssocID="{97AFADE2-9EB8-4DFB-8F86-D71E9671DFC2}" presName="negativeSpace" presStyleCnt="0"/>
      <dgm:spPr/>
    </dgm:pt>
    <dgm:pt modelId="{CC02B77D-A22F-49CA-A661-C16DEDB8BCC4}" type="pres">
      <dgm:prSet presAssocID="{97AFADE2-9EB8-4DFB-8F86-D71E9671DFC2}" presName="childText" presStyleLbl="conFgAcc1" presStyleIdx="2" presStyleCnt="6">
        <dgm:presLayoutVars>
          <dgm:bulletEnabled val="1"/>
        </dgm:presLayoutVars>
      </dgm:prSet>
      <dgm:spPr/>
    </dgm:pt>
    <dgm:pt modelId="{6ACD6DC2-A305-453D-A0E6-36493C8687BA}" type="pres">
      <dgm:prSet presAssocID="{F0364376-C06D-4D35-98E7-28BAB3D4DB35}" presName="spaceBetweenRectangles" presStyleCnt="0"/>
      <dgm:spPr/>
    </dgm:pt>
    <dgm:pt modelId="{9CB09ED6-8283-4D66-916A-159C0CFE7B82}" type="pres">
      <dgm:prSet presAssocID="{9E13365E-6545-4311-9BE7-F1607FA4A039}" presName="parentLin" presStyleCnt="0"/>
      <dgm:spPr/>
    </dgm:pt>
    <dgm:pt modelId="{E970BB74-98AA-45CD-8F6E-C020EE7E9144}" type="pres">
      <dgm:prSet presAssocID="{9E13365E-6545-4311-9BE7-F1607FA4A039}" presName="parentLeftMargin" presStyleLbl="node1" presStyleIdx="2" presStyleCnt="6"/>
      <dgm:spPr/>
    </dgm:pt>
    <dgm:pt modelId="{149EFE51-8DE5-4FE1-9694-B5F0BB639D6F}" type="pres">
      <dgm:prSet presAssocID="{9E13365E-6545-4311-9BE7-F1607FA4A039}" presName="parentText" presStyleLbl="node1" presStyleIdx="3" presStyleCnt="6">
        <dgm:presLayoutVars>
          <dgm:chMax val="0"/>
          <dgm:bulletEnabled val="1"/>
        </dgm:presLayoutVars>
      </dgm:prSet>
      <dgm:spPr/>
    </dgm:pt>
    <dgm:pt modelId="{9D254500-851F-4C45-9445-DA6F841DAF4F}" type="pres">
      <dgm:prSet presAssocID="{9E13365E-6545-4311-9BE7-F1607FA4A039}" presName="negativeSpace" presStyleCnt="0"/>
      <dgm:spPr/>
    </dgm:pt>
    <dgm:pt modelId="{87044E54-BAA1-4C4A-BB98-6F568B3BFC61}" type="pres">
      <dgm:prSet presAssocID="{9E13365E-6545-4311-9BE7-F1607FA4A039}" presName="childText" presStyleLbl="conFgAcc1" presStyleIdx="3" presStyleCnt="6">
        <dgm:presLayoutVars>
          <dgm:bulletEnabled val="1"/>
        </dgm:presLayoutVars>
      </dgm:prSet>
      <dgm:spPr/>
    </dgm:pt>
    <dgm:pt modelId="{D76DD4E1-EA90-4D67-A64E-CC3116070BE7}" type="pres">
      <dgm:prSet presAssocID="{F22C3ED7-6B95-41DC-8695-9B0EDC9CC587}" presName="spaceBetweenRectangles" presStyleCnt="0"/>
      <dgm:spPr/>
    </dgm:pt>
    <dgm:pt modelId="{4A82E386-FF63-4C7D-9620-005DF7CCAE1A}" type="pres">
      <dgm:prSet presAssocID="{F580C0CD-97DC-4E8F-ACB3-554AFE544708}" presName="parentLin" presStyleCnt="0"/>
      <dgm:spPr/>
    </dgm:pt>
    <dgm:pt modelId="{7C314954-F2E3-4D8D-A8B9-B68AE247DF09}" type="pres">
      <dgm:prSet presAssocID="{F580C0CD-97DC-4E8F-ACB3-554AFE544708}" presName="parentLeftMargin" presStyleLbl="node1" presStyleIdx="3" presStyleCnt="6"/>
      <dgm:spPr/>
    </dgm:pt>
    <dgm:pt modelId="{5FA4DEA0-A8D1-4D30-B76E-C4B7B666D184}" type="pres">
      <dgm:prSet presAssocID="{F580C0CD-97DC-4E8F-ACB3-554AFE544708}" presName="parentText" presStyleLbl="node1" presStyleIdx="4" presStyleCnt="6">
        <dgm:presLayoutVars>
          <dgm:chMax val="0"/>
          <dgm:bulletEnabled val="1"/>
        </dgm:presLayoutVars>
      </dgm:prSet>
      <dgm:spPr/>
    </dgm:pt>
    <dgm:pt modelId="{D99E3E37-F4A5-4D17-A5E5-610DD9456872}" type="pres">
      <dgm:prSet presAssocID="{F580C0CD-97DC-4E8F-ACB3-554AFE544708}" presName="negativeSpace" presStyleCnt="0"/>
      <dgm:spPr/>
    </dgm:pt>
    <dgm:pt modelId="{C367CCC4-4F2C-4F43-AA61-0263BCBCF33A}" type="pres">
      <dgm:prSet presAssocID="{F580C0CD-97DC-4E8F-ACB3-554AFE544708}" presName="childText" presStyleLbl="conFgAcc1" presStyleIdx="4" presStyleCnt="6">
        <dgm:presLayoutVars>
          <dgm:bulletEnabled val="1"/>
        </dgm:presLayoutVars>
      </dgm:prSet>
      <dgm:spPr/>
    </dgm:pt>
    <dgm:pt modelId="{D0BA441A-1FA3-48DE-8B0D-AF28ECDA6B23}" type="pres">
      <dgm:prSet presAssocID="{7063D554-9A8A-481C-ACDF-6B1D59E6281F}" presName="spaceBetweenRectangles" presStyleCnt="0"/>
      <dgm:spPr/>
    </dgm:pt>
    <dgm:pt modelId="{80874D47-3ACA-46D5-A45E-371C9BF9D0CE}" type="pres">
      <dgm:prSet presAssocID="{8CED4FE7-F311-4CE4-B455-A1BD79707F1E}" presName="parentLin" presStyleCnt="0"/>
      <dgm:spPr/>
    </dgm:pt>
    <dgm:pt modelId="{34769861-77DA-46D1-AEE2-D5B3EBA490CB}" type="pres">
      <dgm:prSet presAssocID="{8CED4FE7-F311-4CE4-B455-A1BD79707F1E}" presName="parentLeftMargin" presStyleLbl="node1" presStyleIdx="4" presStyleCnt="6"/>
      <dgm:spPr/>
    </dgm:pt>
    <dgm:pt modelId="{7781FF33-89D3-4F2B-9F43-205EF94BC3CF}" type="pres">
      <dgm:prSet presAssocID="{8CED4FE7-F311-4CE4-B455-A1BD79707F1E}" presName="parentText" presStyleLbl="node1" presStyleIdx="5" presStyleCnt="6">
        <dgm:presLayoutVars>
          <dgm:chMax val="0"/>
          <dgm:bulletEnabled val="1"/>
        </dgm:presLayoutVars>
      </dgm:prSet>
      <dgm:spPr/>
    </dgm:pt>
    <dgm:pt modelId="{DED5F7C4-BE7E-4015-A42C-B7A522C3896F}" type="pres">
      <dgm:prSet presAssocID="{8CED4FE7-F311-4CE4-B455-A1BD79707F1E}" presName="negativeSpace" presStyleCnt="0"/>
      <dgm:spPr/>
    </dgm:pt>
    <dgm:pt modelId="{C140458A-8435-4704-962B-F60A2D266DCA}" type="pres">
      <dgm:prSet presAssocID="{8CED4FE7-F311-4CE4-B455-A1BD79707F1E}" presName="childText" presStyleLbl="conFgAcc1" presStyleIdx="5" presStyleCnt="6" custLinFactNeighborY="13050">
        <dgm:presLayoutVars>
          <dgm:bulletEnabled val="1"/>
        </dgm:presLayoutVars>
      </dgm:prSet>
      <dgm:spPr/>
    </dgm:pt>
  </dgm:ptLst>
  <dgm:cxnLst>
    <dgm:cxn modelId="{E5E1040E-18F7-497E-9F62-38118E725635}" type="presOf" srcId="{97AFADE2-9EB8-4DFB-8F86-D71E9671DFC2}" destId="{F81635DC-2744-4383-A7C6-5E13FAB54627}" srcOrd="1" destOrd="0" presId="urn:microsoft.com/office/officeart/2005/8/layout/list1"/>
    <dgm:cxn modelId="{5A999316-7294-4B37-9DC1-DC22143C99D2}" type="presOf" srcId="{F580C0CD-97DC-4E8F-ACB3-554AFE544708}" destId="{5FA4DEA0-A8D1-4D30-B76E-C4B7B666D184}" srcOrd="1" destOrd="0" presId="urn:microsoft.com/office/officeart/2005/8/layout/list1"/>
    <dgm:cxn modelId="{BD10C91B-991B-46AD-A8E7-A6C721140592}" type="presOf" srcId="{D39A5128-B3D5-4098-A429-FCF6BB5A1294}" destId="{B4B689E6-5D1D-4FBB-8F14-23DBBF8AF33C}" srcOrd="0" destOrd="0" presId="urn:microsoft.com/office/officeart/2005/8/layout/list1"/>
    <dgm:cxn modelId="{B8452028-367C-48FE-8957-7DB34827EE49}" type="presOf" srcId="{E04E71FA-1A53-4368-BF21-C4CE9E3DBE27}" destId="{91CB8AA9-6EA3-4F12-805A-273A6CE5A371}" srcOrd="0" destOrd="0" presId="urn:microsoft.com/office/officeart/2005/8/layout/list1"/>
    <dgm:cxn modelId="{A742B73A-CEAF-4CEA-8F3D-9EF58B105E1E}" type="presOf" srcId="{77842312-AFC5-4FF7-A927-B1E91AE4FF8F}" destId="{14732BED-BDD8-44DB-873F-A6E32ABB7A1B}" srcOrd="0" destOrd="0" presId="urn:microsoft.com/office/officeart/2005/8/layout/list1"/>
    <dgm:cxn modelId="{DED8806C-D3CD-490B-80B0-B5EDD135A036}" type="presOf" srcId="{F580C0CD-97DC-4E8F-ACB3-554AFE544708}" destId="{7C314954-F2E3-4D8D-A8B9-B68AE247DF09}" srcOrd="0" destOrd="0" presId="urn:microsoft.com/office/officeart/2005/8/layout/list1"/>
    <dgm:cxn modelId="{D74F4251-C7B3-466D-AB29-8FF9EAA4883B}" type="presOf" srcId="{9E13365E-6545-4311-9BE7-F1607FA4A039}" destId="{E970BB74-98AA-45CD-8F6E-C020EE7E9144}" srcOrd="0" destOrd="0" presId="urn:microsoft.com/office/officeart/2005/8/layout/list1"/>
    <dgm:cxn modelId="{670C727A-5B66-421D-8FE3-A7210B4C2C0D}" srcId="{D39A5128-B3D5-4098-A429-FCF6BB5A1294}" destId="{F580C0CD-97DC-4E8F-ACB3-554AFE544708}" srcOrd="4" destOrd="0" parTransId="{8B87F91A-B26C-44B5-8957-40B8CEB0CB9A}" sibTransId="{7063D554-9A8A-481C-ACDF-6B1D59E6281F}"/>
    <dgm:cxn modelId="{317DC27A-B93F-4E70-B657-E6A219161B67}" type="presOf" srcId="{97AFADE2-9EB8-4DFB-8F86-D71E9671DFC2}" destId="{2BF04937-1FB0-48F5-9563-11E5EF2B7BF6}" srcOrd="0" destOrd="0" presId="urn:microsoft.com/office/officeart/2005/8/layout/list1"/>
    <dgm:cxn modelId="{20617E81-F98C-4826-8409-5987C68DCD84}" type="presOf" srcId="{E04E71FA-1A53-4368-BF21-C4CE9E3DBE27}" destId="{03C8010D-55B9-4D14-BB9D-C4D1F6A5EFEB}" srcOrd="1" destOrd="0" presId="urn:microsoft.com/office/officeart/2005/8/layout/list1"/>
    <dgm:cxn modelId="{2775FD89-4126-4A4A-88B2-CE4210A6CB3E}" srcId="{D39A5128-B3D5-4098-A429-FCF6BB5A1294}" destId="{9E13365E-6545-4311-9BE7-F1607FA4A039}" srcOrd="3" destOrd="0" parTransId="{23981956-A6CE-42AE-838A-A178AB1E194C}" sibTransId="{F22C3ED7-6B95-41DC-8695-9B0EDC9CC587}"/>
    <dgm:cxn modelId="{210DF48F-4E8B-4062-9E0F-2AC0323082EB}" srcId="{D39A5128-B3D5-4098-A429-FCF6BB5A1294}" destId="{97AFADE2-9EB8-4DFB-8F86-D71E9671DFC2}" srcOrd="2" destOrd="0" parTransId="{2B0E8ACA-BD0F-4E0B-8D92-083ADA0BE92A}" sibTransId="{F0364376-C06D-4D35-98E7-28BAB3D4DB35}"/>
    <dgm:cxn modelId="{FA163E92-6E1C-4A47-967C-21C7741C2423}" type="presOf" srcId="{8CED4FE7-F311-4CE4-B455-A1BD79707F1E}" destId="{34769861-77DA-46D1-AEE2-D5B3EBA490CB}" srcOrd="0" destOrd="0" presId="urn:microsoft.com/office/officeart/2005/8/layout/list1"/>
    <dgm:cxn modelId="{E818F392-1C40-42D6-884C-A13FCE518838}" type="presOf" srcId="{77842312-AFC5-4FF7-A927-B1E91AE4FF8F}" destId="{4AF4DC86-FF39-45FE-85DB-6A0E4780F99B}" srcOrd="1" destOrd="0" presId="urn:microsoft.com/office/officeart/2005/8/layout/list1"/>
    <dgm:cxn modelId="{BCDF5C96-4134-4DD9-9511-D80CDA9C637D}" type="presOf" srcId="{8CED4FE7-F311-4CE4-B455-A1BD79707F1E}" destId="{7781FF33-89D3-4F2B-9F43-205EF94BC3CF}" srcOrd="1" destOrd="0" presId="urn:microsoft.com/office/officeart/2005/8/layout/list1"/>
    <dgm:cxn modelId="{4EB61597-0F9D-4294-A8A7-7B24BEDB6925}" srcId="{D39A5128-B3D5-4098-A429-FCF6BB5A1294}" destId="{E04E71FA-1A53-4368-BF21-C4CE9E3DBE27}" srcOrd="0" destOrd="0" parTransId="{8616E459-3BBF-4BFE-911B-7C6B057E265D}" sibTransId="{B42C47AA-0817-446B-8497-E4CA7B32BD59}"/>
    <dgm:cxn modelId="{7F5326D5-59D9-4D32-A861-712AF3E346CD}" srcId="{D39A5128-B3D5-4098-A429-FCF6BB5A1294}" destId="{8CED4FE7-F311-4CE4-B455-A1BD79707F1E}" srcOrd="5" destOrd="0" parTransId="{C1DA419F-69E4-4289-B263-5EB0972E182C}" sibTransId="{49206526-1D9E-4AAA-A706-E84E718B9859}"/>
    <dgm:cxn modelId="{F5EAA4DE-E373-4AD4-BE39-AFC520349882}" type="presOf" srcId="{9E13365E-6545-4311-9BE7-F1607FA4A039}" destId="{149EFE51-8DE5-4FE1-9694-B5F0BB639D6F}" srcOrd="1" destOrd="0" presId="urn:microsoft.com/office/officeart/2005/8/layout/list1"/>
    <dgm:cxn modelId="{FE7A25E0-DA7F-48B8-93E1-FFAF1AB76B67}" srcId="{D39A5128-B3D5-4098-A429-FCF6BB5A1294}" destId="{77842312-AFC5-4FF7-A927-B1E91AE4FF8F}" srcOrd="1" destOrd="0" parTransId="{299D0B39-BFF6-4D75-A1BB-7A0BBA7189A2}" sibTransId="{5F28F2DD-225C-4881-8C18-A95E65986492}"/>
    <dgm:cxn modelId="{8DF41A16-5C2E-4AA2-9E84-53CF6C95B6D8}" type="presParOf" srcId="{B4B689E6-5D1D-4FBB-8F14-23DBBF8AF33C}" destId="{4D2EC8DF-A732-45AF-A1BE-EE129F78D599}" srcOrd="0" destOrd="0" presId="urn:microsoft.com/office/officeart/2005/8/layout/list1"/>
    <dgm:cxn modelId="{1B7CE6C5-EEAF-409B-AB72-A78B32EBE94C}" type="presParOf" srcId="{4D2EC8DF-A732-45AF-A1BE-EE129F78D599}" destId="{91CB8AA9-6EA3-4F12-805A-273A6CE5A371}" srcOrd="0" destOrd="0" presId="urn:microsoft.com/office/officeart/2005/8/layout/list1"/>
    <dgm:cxn modelId="{55633B6F-C9FD-49A5-A33E-373D161A3DD7}" type="presParOf" srcId="{4D2EC8DF-A732-45AF-A1BE-EE129F78D599}" destId="{03C8010D-55B9-4D14-BB9D-C4D1F6A5EFEB}" srcOrd="1" destOrd="0" presId="urn:microsoft.com/office/officeart/2005/8/layout/list1"/>
    <dgm:cxn modelId="{70A6CEA1-E866-452A-B0BF-3B362BBE8FEC}" type="presParOf" srcId="{B4B689E6-5D1D-4FBB-8F14-23DBBF8AF33C}" destId="{AE161A3C-5988-4CCD-916C-BB93973135D1}" srcOrd="1" destOrd="0" presId="urn:microsoft.com/office/officeart/2005/8/layout/list1"/>
    <dgm:cxn modelId="{13B47E22-2108-44B2-8D78-93BD910E639F}" type="presParOf" srcId="{B4B689E6-5D1D-4FBB-8F14-23DBBF8AF33C}" destId="{8CE67E7E-10FB-45CF-9518-B43E4425D2F3}" srcOrd="2" destOrd="0" presId="urn:microsoft.com/office/officeart/2005/8/layout/list1"/>
    <dgm:cxn modelId="{0920DBE5-CF1E-48AE-9FB5-C790CBDB3934}" type="presParOf" srcId="{B4B689E6-5D1D-4FBB-8F14-23DBBF8AF33C}" destId="{D8D43FDC-8A2A-4CF1-8247-EC9999C4AE85}" srcOrd="3" destOrd="0" presId="urn:microsoft.com/office/officeart/2005/8/layout/list1"/>
    <dgm:cxn modelId="{E3589227-FA1B-4078-A057-6F83FF24CD05}" type="presParOf" srcId="{B4B689E6-5D1D-4FBB-8F14-23DBBF8AF33C}" destId="{FFD448B9-0195-4F18-8755-281E36F7E963}" srcOrd="4" destOrd="0" presId="urn:microsoft.com/office/officeart/2005/8/layout/list1"/>
    <dgm:cxn modelId="{C04D713E-6894-4BEC-B001-AB0D99B9B654}" type="presParOf" srcId="{FFD448B9-0195-4F18-8755-281E36F7E963}" destId="{14732BED-BDD8-44DB-873F-A6E32ABB7A1B}" srcOrd="0" destOrd="0" presId="urn:microsoft.com/office/officeart/2005/8/layout/list1"/>
    <dgm:cxn modelId="{18FEA0D7-7096-4348-8896-0826E46543C8}" type="presParOf" srcId="{FFD448B9-0195-4F18-8755-281E36F7E963}" destId="{4AF4DC86-FF39-45FE-85DB-6A0E4780F99B}" srcOrd="1" destOrd="0" presId="urn:microsoft.com/office/officeart/2005/8/layout/list1"/>
    <dgm:cxn modelId="{19100BE0-2466-469A-853F-F089288D6266}" type="presParOf" srcId="{B4B689E6-5D1D-4FBB-8F14-23DBBF8AF33C}" destId="{4B3AE31C-7ED2-4500-8FCF-542FEA8CCD44}" srcOrd="5" destOrd="0" presId="urn:microsoft.com/office/officeart/2005/8/layout/list1"/>
    <dgm:cxn modelId="{E1C5BF48-4BBF-4E92-B848-4C45962420E2}" type="presParOf" srcId="{B4B689E6-5D1D-4FBB-8F14-23DBBF8AF33C}" destId="{A8B4F407-D179-4B26-8B2F-8ECCA4845690}" srcOrd="6" destOrd="0" presId="urn:microsoft.com/office/officeart/2005/8/layout/list1"/>
    <dgm:cxn modelId="{71AAE847-D1BB-4010-A46D-82F743CBDC0C}" type="presParOf" srcId="{B4B689E6-5D1D-4FBB-8F14-23DBBF8AF33C}" destId="{667FF6A2-AC92-42DE-920E-1DB953E0D46E}" srcOrd="7" destOrd="0" presId="urn:microsoft.com/office/officeart/2005/8/layout/list1"/>
    <dgm:cxn modelId="{47EC7E2C-2C6A-4493-90B4-C3A8029C3D2B}" type="presParOf" srcId="{B4B689E6-5D1D-4FBB-8F14-23DBBF8AF33C}" destId="{D6592B49-54B2-4799-9F8C-8CB94D9E25EE}" srcOrd="8" destOrd="0" presId="urn:microsoft.com/office/officeart/2005/8/layout/list1"/>
    <dgm:cxn modelId="{AED84D29-A194-4150-84EA-C5DEB8F89385}" type="presParOf" srcId="{D6592B49-54B2-4799-9F8C-8CB94D9E25EE}" destId="{2BF04937-1FB0-48F5-9563-11E5EF2B7BF6}" srcOrd="0" destOrd="0" presId="urn:microsoft.com/office/officeart/2005/8/layout/list1"/>
    <dgm:cxn modelId="{16EFE2E8-2ADA-4F6D-91E5-F1CB4097EAE1}" type="presParOf" srcId="{D6592B49-54B2-4799-9F8C-8CB94D9E25EE}" destId="{F81635DC-2744-4383-A7C6-5E13FAB54627}" srcOrd="1" destOrd="0" presId="urn:microsoft.com/office/officeart/2005/8/layout/list1"/>
    <dgm:cxn modelId="{B4CD8B16-21B9-46C7-A66C-3C8BC1F9C103}" type="presParOf" srcId="{B4B689E6-5D1D-4FBB-8F14-23DBBF8AF33C}" destId="{8A77554E-BC92-4C3A-B645-9C7C37594A23}" srcOrd="9" destOrd="0" presId="urn:microsoft.com/office/officeart/2005/8/layout/list1"/>
    <dgm:cxn modelId="{2BB90F5F-C45E-45B4-951E-2E507BAEF083}" type="presParOf" srcId="{B4B689E6-5D1D-4FBB-8F14-23DBBF8AF33C}" destId="{CC02B77D-A22F-49CA-A661-C16DEDB8BCC4}" srcOrd="10" destOrd="0" presId="urn:microsoft.com/office/officeart/2005/8/layout/list1"/>
    <dgm:cxn modelId="{1812EA6D-090F-462B-8914-BCACC7FC3D9F}" type="presParOf" srcId="{B4B689E6-5D1D-4FBB-8F14-23DBBF8AF33C}" destId="{6ACD6DC2-A305-453D-A0E6-36493C8687BA}" srcOrd="11" destOrd="0" presId="urn:microsoft.com/office/officeart/2005/8/layout/list1"/>
    <dgm:cxn modelId="{0EBDBDC4-AA4B-44C3-9696-E7DF8C06F436}" type="presParOf" srcId="{B4B689E6-5D1D-4FBB-8F14-23DBBF8AF33C}" destId="{9CB09ED6-8283-4D66-916A-159C0CFE7B82}" srcOrd="12" destOrd="0" presId="urn:microsoft.com/office/officeart/2005/8/layout/list1"/>
    <dgm:cxn modelId="{537833A9-E609-4AF3-A582-FC35F2139BE6}" type="presParOf" srcId="{9CB09ED6-8283-4D66-916A-159C0CFE7B82}" destId="{E970BB74-98AA-45CD-8F6E-C020EE7E9144}" srcOrd="0" destOrd="0" presId="urn:microsoft.com/office/officeart/2005/8/layout/list1"/>
    <dgm:cxn modelId="{BE093E74-B139-4E05-9689-DE34488780B0}" type="presParOf" srcId="{9CB09ED6-8283-4D66-916A-159C0CFE7B82}" destId="{149EFE51-8DE5-4FE1-9694-B5F0BB639D6F}" srcOrd="1" destOrd="0" presId="urn:microsoft.com/office/officeart/2005/8/layout/list1"/>
    <dgm:cxn modelId="{988D56B7-A302-479A-860D-E45FFEF9C447}" type="presParOf" srcId="{B4B689E6-5D1D-4FBB-8F14-23DBBF8AF33C}" destId="{9D254500-851F-4C45-9445-DA6F841DAF4F}" srcOrd="13" destOrd="0" presId="urn:microsoft.com/office/officeart/2005/8/layout/list1"/>
    <dgm:cxn modelId="{C6517129-D76E-41D8-A66F-565706F0FFC2}" type="presParOf" srcId="{B4B689E6-5D1D-4FBB-8F14-23DBBF8AF33C}" destId="{87044E54-BAA1-4C4A-BB98-6F568B3BFC61}" srcOrd="14" destOrd="0" presId="urn:microsoft.com/office/officeart/2005/8/layout/list1"/>
    <dgm:cxn modelId="{D5BBBFC7-B756-4580-8315-62649F1C28E3}" type="presParOf" srcId="{B4B689E6-5D1D-4FBB-8F14-23DBBF8AF33C}" destId="{D76DD4E1-EA90-4D67-A64E-CC3116070BE7}" srcOrd="15" destOrd="0" presId="urn:microsoft.com/office/officeart/2005/8/layout/list1"/>
    <dgm:cxn modelId="{A6DA4929-0DF2-403A-B459-61D75F1D3894}" type="presParOf" srcId="{B4B689E6-5D1D-4FBB-8F14-23DBBF8AF33C}" destId="{4A82E386-FF63-4C7D-9620-005DF7CCAE1A}" srcOrd="16" destOrd="0" presId="urn:microsoft.com/office/officeart/2005/8/layout/list1"/>
    <dgm:cxn modelId="{7874A8C7-0207-415C-A490-83F4EB2E90D6}" type="presParOf" srcId="{4A82E386-FF63-4C7D-9620-005DF7CCAE1A}" destId="{7C314954-F2E3-4D8D-A8B9-B68AE247DF09}" srcOrd="0" destOrd="0" presId="urn:microsoft.com/office/officeart/2005/8/layout/list1"/>
    <dgm:cxn modelId="{5AFA5328-24F9-48B3-879A-89D6F257688A}" type="presParOf" srcId="{4A82E386-FF63-4C7D-9620-005DF7CCAE1A}" destId="{5FA4DEA0-A8D1-4D30-B76E-C4B7B666D184}" srcOrd="1" destOrd="0" presId="urn:microsoft.com/office/officeart/2005/8/layout/list1"/>
    <dgm:cxn modelId="{5E7D1510-6776-4E7A-A4FD-C4023DA7A8AC}" type="presParOf" srcId="{B4B689E6-5D1D-4FBB-8F14-23DBBF8AF33C}" destId="{D99E3E37-F4A5-4D17-A5E5-610DD9456872}" srcOrd="17" destOrd="0" presId="urn:microsoft.com/office/officeart/2005/8/layout/list1"/>
    <dgm:cxn modelId="{7C054429-FF0B-4EBB-A530-31F9D05DC4B2}" type="presParOf" srcId="{B4B689E6-5D1D-4FBB-8F14-23DBBF8AF33C}" destId="{C367CCC4-4F2C-4F43-AA61-0263BCBCF33A}" srcOrd="18" destOrd="0" presId="urn:microsoft.com/office/officeart/2005/8/layout/list1"/>
    <dgm:cxn modelId="{0FA3DC4F-1953-40C3-9C95-AE97BC1D0676}" type="presParOf" srcId="{B4B689E6-5D1D-4FBB-8F14-23DBBF8AF33C}" destId="{D0BA441A-1FA3-48DE-8B0D-AF28ECDA6B23}" srcOrd="19" destOrd="0" presId="urn:microsoft.com/office/officeart/2005/8/layout/list1"/>
    <dgm:cxn modelId="{25D9D5B3-8693-4FA9-9C74-F80B5139D672}" type="presParOf" srcId="{B4B689E6-5D1D-4FBB-8F14-23DBBF8AF33C}" destId="{80874D47-3ACA-46D5-A45E-371C9BF9D0CE}" srcOrd="20" destOrd="0" presId="urn:microsoft.com/office/officeart/2005/8/layout/list1"/>
    <dgm:cxn modelId="{F75EFDB4-5B81-4C74-8CEB-E964B6080B2D}" type="presParOf" srcId="{80874D47-3ACA-46D5-A45E-371C9BF9D0CE}" destId="{34769861-77DA-46D1-AEE2-D5B3EBA490CB}" srcOrd="0" destOrd="0" presId="urn:microsoft.com/office/officeart/2005/8/layout/list1"/>
    <dgm:cxn modelId="{EF8BAFC4-8E12-405E-8ECE-5C64E3B5D1CF}" type="presParOf" srcId="{80874D47-3ACA-46D5-A45E-371C9BF9D0CE}" destId="{7781FF33-89D3-4F2B-9F43-205EF94BC3CF}" srcOrd="1" destOrd="0" presId="urn:microsoft.com/office/officeart/2005/8/layout/list1"/>
    <dgm:cxn modelId="{4E4A7B8E-A8A5-4A50-B670-CCD20E00F96A}" type="presParOf" srcId="{B4B689E6-5D1D-4FBB-8F14-23DBBF8AF33C}" destId="{DED5F7C4-BE7E-4015-A42C-B7A522C3896F}" srcOrd="21" destOrd="0" presId="urn:microsoft.com/office/officeart/2005/8/layout/list1"/>
    <dgm:cxn modelId="{C1BCBE7E-1040-488E-85A9-4794DDE5D6E4}" type="presParOf" srcId="{B4B689E6-5D1D-4FBB-8F14-23DBBF8AF33C}" destId="{C140458A-8435-4704-962B-F60A2D266DCA}" srcOrd="2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86582E-7AD4-4AD2-8361-0DD5E2D176C0}">
      <dsp:nvSpPr>
        <dsp:cNvPr id="0" name=""/>
        <dsp:cNvSpPr/>
      </dsp:nvSpPr>
      <dsp:spPr>
        <a:xfrm>
          <a:off x="269824" y="104"/>
          <a:ext cx="2203561" cy="219982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ro-RO" sz="1800" b="1" i="0" kern="1200" baseline="0" dirty="0">
              <a:solidFill>
                <a:schemeClr val="bg1"/>
              </a:solidFill>
            </a:rPr>
            <a:t>11 % </a:t>
          </a:r>
          <a:r>
            <a:rPr lang="ro-RO" sz="1200" b="1" i="0" kern="1200" baseline="0" dirty="0">
              <a:solidFill>
                <a:schemeClr val="bg1"/>
              </a:solidFill>
            </a:rPr>
            <a:t>din lucrători folosesc dispozitive purtabile la locul de muncă și</a:t>
          </a:r>
          <a:br>
            <a:rPr lang="ro-RO" sz="1200" b="1" i="0" kern="1200" baseline="0" dirty="0">
              <a:solidFill>
                <a:schemeClr val="bg1"/>
              </a:solidFill>
            </a:rPr>
          </a:br>
          <a:r>
            <a:rPr lang="ro-RO" sz="1800" b="1" i="0" kern="1200" baseline="0" dirty="0">
              <a:solidFill>
                <a:schemeClr val="bg1"/>
              </a:solidFill>
            </a:rPr>
            <a:t>3 % </a:t>
          </a:r>
          <a:r>
            <a:rPr lang="ro-RO" sz="1200" b="1" i="0" kern="1200" baseline="0" dirty="0">
              <a:solidFill>
                <a:schemeClr val="bg1"/>
              </a:solidFill>
            </a:rPr>
            <a:t>lucrează cu roboți </a:t>
          </a:r>
          <a:r>
            <a:rPr lang="ro-RO" sz="1200" b="1" i="0" kern="1200" baseline="0" dirty="0" err="1">
              <a:solidFill>
                <a:schemeClr val="bg1"/>
              </a:solidFill>
            </a:rPr>
            <a:t>colaborativi</a:t>
          </a:r>
          <a:endParaRPr lang="ro-RO" sz="1800" b="1" i="0" kern="1200" baseline="0" dirty="0">
            <a:solidFill>
              <a:schemeClr val="bg1"/>
            </a:solidFill>
          </a:endParaRPr>
        </a:p>
      </dsp:txBody>
      <dsp:txXfrm>
        <a:off x="269824" y="104"/>
        <a:ext cx="2203561" cy="2199823"/>
      </dsp:txXfrm>
    </dsp:sp>
    <dsp:sp modelId="{F0C1C61D-1FEF-4B54-8B48-9C1884E1B72B}">
      <dsp:nvSpPr>
        <dsp:cNvPr id="0" name=""/>
        <dsp:cNvSpPr/>
      </dsp:nvSpPr>
      <dsp:spPr>
        <a:xfrm>
          <a:off x="2693741" y="6245"/>
          <a:ext cx="2078773" cy="218754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ro-RO" sz="1800" b="1" i="0" kern="1200" baseline="0" dirty="0">
              <a:solidFill>
                <a:schemeClr val="bg1"/>
              </a:solidFill>
            </a:rPr>
            <a:t>19 % </a:t>
          </a:r>
          <a:r>
            <a:rPr lang="ro-RO" sz="1200" b="1" i="0" kern="1200" baseline="0" dirty="0">
              <a:solidFill>
                <a:schemeClr val="bg1"/>
              </a:solidFill>
            </a:rPr>
            <a:t>se folosesc pentru a monitoriza zgomotul, substanțele chimice, praful, gazele și alte substanțe periculoase</a:t>
          </a:r>
        </a:p>
        <a:p>
          <a:pPr marL="0" lvl="0" indent="0" algn="ctr" defTabSz="800100">
            <a:lnSpc>
              <a:spcPct val="90000"/>
            </a:lnSpc>
            <a:spcBef>
              <a:spcPct val="0"/>
            </a:spcBef>
            <a:spcAft>
              <a:spcPct val="35000"/>
            </a:spcAft>
            <a:buNone/>
          </a:pPr>
          <a:br>
            <a:rPr lang="ro-RO" sz="1300" b="1" i="0" kern="1200" baseline="0" dirty="0">
              <a:solidFill>
                <a:schemeClr val="bg1"/>
              </a:solidFill>
            </a:rPr>
          </a:br>
          <a:r>
            <a:rPr lang="ro-RO" b="1" i="0" kern="1200" baseline="0" dirty="0">
              <a:solidFill>
                <a:schemeClr val="bg1"/>
              </a:solidFill>
            </a:rPr>
            <a:t>7 % </a:t>
          </a:r>
          <a:r>
            <a:rPr lang="ro-RO" sz="1200" b="1" i="0" kern="1200" baseline="0" dirty="0">
              <a:solidFill>
                <a:schemeClr val="bg1"/>
              </a:solidFill>
            </a:rPr>
            <a:t>se folosesc pentru a monitoriza ritmul cardiac, tensiunea arterială, postura etc.</a:t>
          </a:r>
          <a:endParaRPr lang="ro-RO" b="1" i="0" kern="1200" baseline="0" dirty="0">
            <a:solidFill>
              <a:schemeClr val="bg1"/>
            </a:solidFill>
          </a:endParaRPr>
        </a:p>
      </dsp:txBody>
      <dsp:txXfrm>
        <a:off x="2693741" y="6245"/>
        <a:ext cx="2078773" cy="2187541"/>
      </dsp:txXfrm>
    </dsp:sp>
    <dsp:sp modelId="{378CEFB9-7BF3-4DDB-BA45-215E38532774}">
      <dsp:nvSpPr>
        <dsp:cNvPr id="0" name=""/>
        <dsp:cNvSpPr/>
      </dsp:nvSpPr>
      <dsp:spPr>
        <a:xfrm>
          <a:off x="1419388" y="2420284"/>
          <a:ext cx="2203561" cy="98049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ro-RO" sz="1300" b="1" i="0" kern="1200" baseline="0" dirty="0">
              <a:solidFill>
                <a:srgbClr val="FFFFFF"/>
              </a:solidFill>
              <a:latin typeface="Arial"/>
              <a:ea typeface="Arial"/>
              <a:cs typeface="+mn-cs"/>
            </a:rPr>
            <a:t>Nivelul de adoptare este limitat în prezent, dar acest lucru s-ar putea schimba în curând</a:t>
          </a:r>
        </a:p>
      </dsp:txBody>
      <dsp:txXfrm>
        <a:off x="1419388" y="2420284"/>
        <a:ext cx="2203561" cy="9804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9430FD-A489-470F-AF22-45ED7E228FCC}">
      <dsp:nvSpPr>
        <dsp:cNvPr id="0" name=""/>
        <dsp:cNvSpPr/>
      </dsp:nvSpPr>
      <dsp:spPr>
        <a:xfrm>
          <a:off x="4043379" y="1507"/>
          <a:ext cx="1286626" cy="581920"/>
        </a:xfrm>
        <a:prstGeom prst="rect">
          <a:avLst/>
        </a:prstGeom>
        <a:solidFill>
          <a:srgbClr val="ACC700">
            <a:alpha val="6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ro-RO" sz="1100" b="1" kern="1200" baseline="0">
              <a:solidFill>
                <a:srgbClr val="003399"/>
              </a:solidFill>
            </a:rPr>
            <a:t>Aplicații pentru smartphone</a:t>
          </a:r>
        </a:p>
      </dsp:txBody>
      <dsp:txXfrm>
        <a:off x="4043379" y="1507"/>
        <a:ext cx="1286626" cy="581920"/>
      </dsp:txXfrm>
    </dsp:sp>
    <dsp:sp modelId="{49C759DE-AB9D-47E7-8E9A-CCD624E69DA2}">
      <dsp:nvSpPr>
        <dsp:cNvPr id="0" name=""/>
        <dsp:cNvSpPr/>
      </dsp:nvSpPr>
      <dsp:spPr>
        <a:xfrm>
          <a:off x="3409667" y="1507"/>
          <a:ext cx="576101" cy="581920"/>
        </a:xfrm>
        <a:prstGeom prst="rect">
          <a:avLst/>
        </a:prstGeom>
        <a:blipFill rotWithShape="1">
          <a:blip xmlns:r="http://schemas.openxmlformats.org/officeDocument/2006/relationships" r:embed="rId1"/>
          <a:srcRect/>
          <a:stretch>
            <a:fillRect l="-27000" r="-2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6374FD1-BA3C-4684-8CAC-09CF348C6486}">
      <dsp:nvSpPr>
        <dsp:cNvPr id="0" name=""/>
        <dsp:cNvSpPr/>
      </dsp:nvSpPr>
      <dsp:spPr>
        <a:xfrm>
          <a:off x="3409667" y="679445"/>
          <a:ext cx="1286626" cy="581920"/>
        </a:xfrm>
        <a:prstGeom prst="rect">
          <a:avLst/>
        </a:prstGeom>
        <a:solidFill>
          <a:srgbClr val="ACC700">
            <a:alpha val="6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ro-RO" sz="1100" b="1" kern="1200" baseline="0">
              <a:solidFill>
                <a:srgbClr val="003399"/>
              </a:solidFill>
            </a:rPr>
            <a:t>Ochelari inteligenți </a:t>
          </a:r>
          <a:r>
            <a:rPr lang="ro-RO" sz="1100" kern="1200" baseline="0">
              <a:solidFill>
                <a:srgbClr val="003399"/>
              </a:solidFill>
            </a:rPr>
            <a:t>sau </a:t>
          </a:r>
          <a:r>
            <a:rPr lang="ro-RO" sz="1100" b="1" kern="1200" baseline="0">
              <a:solidFill>
                <a:srgbClr val="003399"/>
              </a:solidFill>
            </a:rPr>
            <a:t>drone</a:t>
          </a:r>
        </a:p>
      </dsp:txBody>
      <dsp:txXfrm>
        <a:off x="3409667" y="679445"/>
        <a:ext cx="1286626" cy="581920"/>
      </dsp:txXfrm>
    </dsp:sp>
    <dsp:sp modelId="{B14CE48C-ECF8-42BE-AC15-E1BB68F60D94}">
      <dsp:nvSpPr>
        <dsp:cNvPr id="0" name=""/>
        <dsp:cNvSpPr/>
      </dsp:nvSpPr>
      <dsp:spPr>
        <a:xfrm>
          <a:off x="4753904" y="679445"/>
          <a:ext cx="576101" cy="581920"/>
        </a:xfrm>
        <a:prstGeom prst="rect">
          <a:avLst/>
        </a:prstGeom>
        <a:blipFill rotWithShape="1">
          <a:blip xmlns:r="http://schemas.openxmlformats.org/officeDocument/2006/relationships" r:embed="rId2"/>
          <a:srcRect/>
          <a:stretch>
            <a:fillRect l="-31000" r="-3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511D805-3A75-4220-BF12-A1117EE08223}">
      <dsp:nvSpPr>
        <dsp:cNvPr id="0" name=""/>
        <dsp:cNvSpPr/>
      </dsp:nvSpPr>
      <dsp:spPr>
        <a:xfrm>
          <a:off x="4043379" y="1357382"/>
          <a:ext cx="1286626" cy="581920"/>
        </a:xfrm>
        <a:prstGeom prst="rect">
          <a:avLst/>
        </a:prstGeom>
        <a:solidFill>
          <a:srgbClr val="ACC700">
            <a:alpha val="6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ro-RO" sz="1100" b="1" kern="1200" baseline="0">
              <a:solidFill>
                <a:srgbClr val="003399"/>
              </a:solidFill>
            </a:rPr>
            <a:t>Tehnologii e-textile</a:t>
          </a:r>
        </a:p>
      </dsp:txBody>
      <dsp:txXfrm>
        <a:off x="4043379" y="1357382"/>
        <a:ext cx="1286626" cy="581920"/>
      </dsp:txXfrm>
    </dsp:sp>
    <dsp:sp modelId="{4F485EE9-07E0-4893-BC7D-F337BC1BFFAB}">
      <dsp:nvSpPr>
        <dsp:cNvPr id="0" name=""/>
        <dsp:cNvSpPr/>
      </dsp:nvSpPr>
      <dsp:spPr>
        <a:xfrm>
          <a:off x="3409667" y="1357382"/>
          <a:ext cx="576101" cy="581920"/>
        </a:xfrm>
        <a:prstGeom prst="rect">
          <a:avLst/>
        </a:prstGeom>
        <a:blipFill rotWithShape="1">
          <a:blip xmlns:r="http://schemas.openxmlformats.org/officeDocument/2006/relationships" r:embed="rId3"/>
          <a:srcRect/>
          <a:stretch>
            <a:fillRect l="-22000" r="-2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68F5E8C-7AC1-473F-ABAB-BA96764B0A6C}">
      <dsp:nvSpPr>
        <dsp:cNvPr id="0" name=""/>
        <dsp:cNvSpPr/>
      </dsp:nvSpPr>
      <dsp:spPr>
        <a:xfrm>
          <a:off x="3409667" y="2035320"/>
          <a:ext cx="1286626" cy="581920"/>
        </a:xfrm>
        <a:prstGeom prst="rect">
          <a:avLst/>
        </a:prstGeom>
        <a:solidFill>
          <a:srgbClr val="ACC700">
            <a:alpha val="6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ro-RO" sz="1100" b="1" kern="1200" baseline="0">
              <a:solidFill>
                <a:srgbClr val="003399"/>
              </a:solidFill>
            </a:rPr>
            <a:t>Ceasuri inteligente</a:t>
          </a:r>
        </a:p>
      </dsp:txBody>
      <dsp:txXfrm>
        <a:off x="3409667" y="2035320"/>
        <a:ext cx="1286626" cy="581920"/>
      </dsp:txXfrm>
    </dsp:sp>
    <dsp:sp modelId="{253F97C4-E069-4BE7-A8BA-8F5DF2103A78}">
      <dsp:nvSpPr>
        <dsp:cNvPr id="0" name=""/>
        <dsp:cNvSpPr/>
      </dsp:nvSpPr>
      <dsp:spPr>
        <a:xfrm>
          <a:off x="4753904" y="2035320"/>
          <a:ext cx="576101" cy="581920"/>
        </a:xfrm>
        <a:prstGeom prst="rect">
          <a:avLst/>
        </a:prstGeom>
        <a:blipFill rotWithShape="1">
          <a:blip xmlns:r="http://schemas.openxmlformats.org/officeDocument/2006/relationships" r:embed="rId4"/>
          <a:srcRect/>
          <a:stretch>
            <a:fillRect l="-32000" r="-3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02B213E-3BC2-4C2C-B5AB-19F6E329B6BB}">
      <dsp:nvSpPr>
        <dsp:cNvPr id="0" name=""/>
        <dsp:cNvSpPr/>
      </dsp:nvSpPr>
      <dsp:spPr>
        <a:xfrm>
          <a:off x="4043379" y="2713258"/>
          <a:ext cx="1286626" cy="581920"/>
        </a:xfrm>
        <a:prstGeom prst="rect">
          <a:avLst/>
        </a:prstGeom>
        <a:solidFill>
          <a:srgbClr val="ACC700">
            <a:alpha val="6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ro-RO" sz="1100" b="1" kern="1200" baseline="0">
              <a:solidFill>
                <a:srgbClr val="003399"/>
              </a:solidFill>
            </a:rPr>
            <a:t>Instrumente RV/RA</a:t>
          </a:r>
        </a:p>
      </dsp:txBody>
      <dsp:txXfrm>
        <a:off x="4043379" y="2713258"/>
        <a:ext cx="1286626" cy="581920"/>
      </dsp:txXfrm>
    </dsp:sp>
    <dsp:sp modelId="{0B9F9675-3D6E-4EDF-B61E-DF6AD2A0F391}">
      <dsp:nvSpPr>
        <dsp:cNvPr id="0" name=""/>
        <dsp:cNvSpPr/>
      </dsp:nvSpPr>
      <dsp:spPr>
        <a:xfrm>
          <a:off x="3409667" y="2713258"/>
          <a:ext cx="576101" cy="581920"/>
        </a:xfrm>
        <a:prstGeom prst="rect">
          <a:avLst/>
        </a:prstGeom>
        <a:blipFill rotWithShape="1">
          <a:blip xmlns:r="http://schemas.openxmlformats.org/officeDocument/2006/relationships" r:embed="rId5"/>
          <a:srcRect/>
          <a:stretch>
            <a:fillRect l="-33000" r="-3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2CBCA8F-3146-4D03-A06C-C4E4C8D0AF1E}">
      <dsp:nvSpPr>
        <dsp:cNvPr id="0" name=""/>
        <dsp:cNvSpPr/>
      </dsp:nvSpPr>
      <dsp:spPr>
        <a:xfrm>
          <a:off x="3409667" y="3391195"/>
          <a:ext cx="1286626" cy="581920"/>
        </a:xfrm>
        <a:prstGeom prst="rect">
          <a:avLst/>
        </a:prstGeom>
        <a:solidFill>
          <a:srgbClr val="ACC700">
            <a:alpha val="6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ro-RO" sz="1100" b="1" kern="1200" baseline="0">
              <a:solidFill>
                <a:srgbClr val="003399"/>
              </a:solidFill>
            </a:rPr>
            <a:t>Dispozitive purtabile</a:t>
          </a:r>
        </a:p>
      </dsp:txBody>
      <dsp:txXfrm>
        <a:off x="3409667" y="3391195"/>
        <a:ext cx="1286626" cy="581920"/>
      </dsp:txXfrm>
    </dsp:sp>
    <dsp:sp modelId="{3D3B6042-762D-4F77-B0A2-51D72A462EDF}">
      <dsp:nvSpPr>
        <dsp:cNvPr id="0" name=""/>
        <dsp:cNvSpPr/>
      </dsp:nvSpPr>
      <dsp:spPr>
        <a:xfrm>
          <a:off x="4719649" y="3368303"/>
          <a:ext cx="576101" cy="581920"/>
        </a:xfrm>
        <a:prstGeom prst="rect">
          <a:avLst/>
        </a:prstGeom>
        <a:blipFill rotWithShape="1">
          <a:blip xmlns:r="http://schemas.openxmlformats.org/officeDocument/2006/relationships" r:embed="rId6" cstate="email">
            <a:extLst>
              <a:ext uri="{28A0092B-C50C-407E-A947-70E740481C1C}">
                <a14:useLocalDpi xmlns:a14="http://schemas.microsoft.com/office/drawing/2010/main"/>
              </a:ext>
            </a:extLst>
          </a:blip>
          <a:srcRect/>
          <a:stretch>
            <a:fillRect l="-1000" r="-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7BF1CE-D7A9-41CD-B7A7-5FE60C7704F3}">
      <dsp:nvSpPr>
        <dsp:cNvPr id="0" name=""/>
        <dsp:cNvSpPr/>
      </dsp:nvSpPr>
      <dsp:spPr>
        <a:xfrm rot="10800000">
          <a:off x="1343364" y="268"/>
          <a:ext cx="5027400" cy="308258"/>
        </a:xfrm>
        <a:prstGeom prst="homePlate">
          <a:avLst/>
        </a:prstGeom>
        <a:solidFill>
          <a:srgbClr val="899E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934" tIns="53340" rIns="99568" bIns="53340" numCol="1" spcCol="1270" anchor="ctr" anchorCtr="0">
          <a:noAutofit/>
        </a:bodyPr>
        <a:lstStyle/>
        <a:p>
          <a:pPr marL="0" lvl="0" indent="0" algn="ctr" defTabSz="622300">
            <a:lnSpc>
              <a:spcPct val="90000"/>
            </a:lnSpc>
            <a:spcBef>
              <a:spcPct val="0"/>
            </a:spcBef>
            <a:spcAft>
              <a:spcPct val="35000"/>
            </a:spcAft>
            <a:buNone/>
          </a:pPr>
          <a:r>
            <a:rPr lang="ro-RO" sz="1400" b="1" i="0" kern="1200" baseline="0"/>
            <a:t>Date în timp real</a:t>
          </a:r>
        </a:p>
      </dsp:txBody>
      <dsp:txXfrm rot="10800000">
        <a:off x="1420428" y="268"/>
        <a:ext cx="4950336" cy="308258"/>
      </dsp:txXfrm>
    </dsp:sp>
    <dsp:sp modelId="{DB5BB6C8-1178-4E1E-8DF9-068B794A5764}">
      <dsp:nvSpPr>
        <dsp:cNvPr id="0" name=""/>
        <dsp:cNvSpPr/>
      </dsp:nvSpPr>
      <dsp:spPr>
        <a:xfrm>
          <a:off x="1189235" y="268"/>
          <a:ext cx="308258" cy="308258"/>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152BE5C-3FDF-4FB7-92A5-512B3F9BC91D}">
      <dsp:nvSpPr>
        <dsp:cNvPr id="0" name=""/>
        <dsp:cNvSpPr/>
      </dsp:nvSpPr>
      <dsp:spPr>
        <a:xfrm rot="10800000">
          <a:off x="1343364" y="385591"/>
          <a:ext cx="5027400" cy="308258"/>
        </a:xfrm>
        <a:prstGeom prst="homePlate">
          <a:avLst/>
        </a:prstGeom>
        <a:solidFill>
          <a:srgbClr val="899E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934" tIns="53340" rIns="99568" bIns="53340" numCol="1" spcCol="1270" anchor="ctr" anchorCtr="0">
          <a:noAutofit/>
        </a:bodyPr>
        <a:lstStyle/>
        <a:p>
          <a:pPr marL="0" lvl="0" indent="0" algn="ctr" defTabSz="622300">
            <a:lnSpc>
              <a:spcPct val="90000"/>
            </a:lnSpc>
            <a:spcBef>
              <a:spcPct val="0"/>
            </a:spcBef>
            <a:spcAft>
              <a:spcPct val="35000"/>
            </a:spcAft>
            <a:buNone/>
          </a:pPr>
          <a:r>
            <a:rPr lang="ro-RO" sz="1400" b="1" i="0" kern="1200" baseline="0"/>
            <a:t>Informații predictive</a:t>
          </a:r>
        </a:p>
      </dsp:txBody>
      <dsp:txXfrm rot="10800000">
        <a:off x="1420428" y="385591"/>
        <a:ext cx="4950336" cy="308258"/>
      </dsp:txXfrm>
    </dsp:sp>
    <dsp:sp modelId="{D0BACA23-2D21-48E3-9EF1-F111A084D82C}">
      <dsp:nvSpPr>
        <dsp:cNvPr id="0" name=""/>
        <dsp:cNvSpPr/>
      </dsp:nvSpPr>
      <dsp:spPr>
        <a:xfrm>
          <a:off x="1189235" y="385591"/>
          <a:ext cx="308258" cy="308258"/>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6031328-2423-421D-BD82-19F83B90701F}">
      <dsp:nvSpPr>
        <dsp:cNvPr id="0" name=""/>
        <dsp:cNvSpPr/>
      </dsp:nvSpPr>
      <dsp:spPr>
        <a:xfrm rot="10800000">
          <a:off x="1343364" y="770915"/>
          <a:ext cx="5027400" cy="308258"/>
        </a:xfrm>
        <a:prstGeom prst="homePlate">
          <a:avLst/>
        </a:prstGeom>
        <a:solidFill>
          <a:srgbClr val="899E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934" tIns="53340" rIns="99568" bIns="53340" numCol="1" spcCol="1270" anchor="ctr" anchorCtr="0">
          <a:noAutofit/>
        </a:bodyPr>
        <a:lstStyle/>
        <a:p>
          <a:pPr marL="0" lvl="0" indent="0" algn="ctr" defTabSz="622300">
            <a:lnSpc>
              <a:spcPct val="90000"/>
            </a:lnSpc>
            <a:spcBef>
              <a:spcPct val="0"/>
            </a:spcBef>
            <a:spcAft>
              <a:spcPct val="35000"/>
            </a:spcAft>
            <a:buNone/>
          </a:pPr>
          <a:r>
            <a:rPr lang="ro-RO" sz="1400" b="1" i="0" kern="1200" baseline="0"/>
            <a:t>Recomandări concrete</a:t>
          </a:r>
        </a:p>
      </dsp:txBody>
      <dsp:txXfrm rot="10800000">
        <a:off x="1420428" y="770915"/>
        <a:ext cx="4950336" cy="308258"/>
      </dsp:txXfrm>
    </dsp:sp>
    <dsp:sp modelId="{C0E02844-842A-4E35-8C12-5542FA4137E7}">
      <dsp:nvSpPr>
        <dsp:cNvPr id="0" name=""/>
        <dsp:cNvSpPr/>
      </dsp:nvSpPr>
      <dsp:spPr>
        <a:xfrm>
          <a:off x="1189235" y="770915"/>
          <a:ext cx="308258" cy="308258"/>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16DB4F5-4DAD-4626-8339-D7791C5DB5A0}">
      <dsp:nvSpPr>
        <dsp:cNvPr id="0" name=""/>
        <dsp:cNvSpPr/>
      </dsp:nvSpPr>
      <dsp:spPr>
        <a:xfrm rot="10800000">
          <a:off x="1343364" y="1156238"/>
          <a:ext cx="5027400" cy="308258"/>
        </a:xfrm>
        <a:prstGeom prst="homePlate">
          <a:avLst/>
        </a:prstGeom>
        <a:solidFill>
          <a:srgbClr val="899E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934" tIns="53340" rIns="99568" bIns="53340" numCol="1" spcCol="1270" anchor="ctr" anchorCtr="0">
          <a:noAutofit/>
        </a:bodyPr>
        <a:lstStyle/>
        <a:p>
          <a:pPr marL="0" lvl="0" indent="0" algn="ctr" defTabSz="622300">
            <a:lnSpc>
              <a:spcPct val="90000"/>
            </a:lnSpc>
            <a:spcBef>
              <a:spcPct val="0"/>
            </a:spcBef>
            <a:spcAft>
              <a:spcPct val="35000"/>
            </a:spcAft>
            <a:buNone/>
          </a:pPr>
          <a:r>
            <a:rPr lang="ro-RO" sz="1400" b="1" i="0" kern="1200" baseline="0"/>
            <a:t>Abordare proactivă</a:t>
          </a:r>
        </a:p>
      </dsp:txBody>
      <dsp:txXfrm rot="10800000">
        <a:off x="1420428" y="1156238"/>
        <a:ext cx="4950336" cy="308258"/>
      </dsp:txXfrm>
    </dsp:sp>
    <dsp:sp modelId="{00699D65-C8FC-403E-A6A6-ADB8A780ED0E}">
      <dsp:nvSpPr>
        <dsp:cNvPr id="0" name=""/>
        <dsp:cNvSpPr/>
      </dsp:nvSpPr>
      <dsp:spPr>
        <a:xfrm>
          <a:off x="1189235" y="1156238"/>
          <a:ext cx="308258" cy="308258"/>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6405BD-1332-4309-8894-F9ACFD8EE677}">
      <dsp:nvSpPr>
        <dsp:cNvPr id="0" name=""/>
        <dsp:cNvSpPr/>
      </dsp:nvSpPr>
      <dsp:spPr>
        <a:xfrm>
          <a:off x="2661744" y="251"/>
          <a:ext cx="2994463" cy="85160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ro-RO" sz="1800" kern="1200"/>
            <a:t>Utilizarea datelor colectate poate avea limitări</a:t>
          </a:r>
          <a:r>
            <a:rPr lang="ro-RO" sz="1800" b="1" kern="1200"/>
            <a:t> </a:t>
          </a:r>
        </a:p>
      </dsp:txBody>
      <dsp:txXfrm>
        <a:off x="2703316" y="41823"/>
        <a:ext cx="2911319" cy="768463"/>
      </dsp:txXfrm>
    </dsp:sp>
    <dsp:sp modelId="{2F4A57F9-D11A-4BE5-85AB-7F4D78576A39}">
      <dsp:nvSpPr>
        <dsp:cNvPr id="0" name=""/>
        <dsp:cNvSpPr/>
      </dsp:nvSpPr>
      <dsp:spPr>
        <a:xfrm>
          <a:off x="2674967" y="904428"/>
          <a:ext cx="2991538" cy="129209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ro-RO" sz="1800" kern="1200"/>
            <a:t>Sistemele digitale inteligente pot crea noi pericole sau pot mări riscurile existente </a:t>
          </a:r>
        </a:p>
      </dsp:txBody>
      <dsp:txXfrm>
        <a:off x="2738042" y="967503"/>
        <a:ext cx="2865388" cy="1165942"/>
      </dsp:txXfrm>
    </dsp:sp>
    <dsp:sp modelId="{141692E0-09C8-4391-8E84-53BD1FA55847}">
      <dsp:nvSpPr>
        <dsp:cNvPr id="0" name=""/>
        <dsp:cNvSpPr/>
      </dsp:nvSpPr>
      <dsp:spPr>
        <a:xfrm>
          <a:off x="2661744" y="2229112"/>
          <a:ext cx="2994463" cy="43945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ro-RO" sz="1800" kern="1200"/>
            <a:t>Frustrare</a:t>
          </a:r>
          <a:r>
            <a:rPr lang="ro-RO" sz="1800" b="1" kern="1200"/>
            <a:t> </a:t>
          </a:r>
        </a:p>
      </dsp:txBody>
      <dsp:txXfrm>
        <a:off x="2683196" y="2250564"/>
        <a:ext cx="2951559" cy="396550"/>
      </dsp:txXfrm>
    </dsp:sp>
    <dsp:sp modelId="{9ADBADC6-3013-424E-9347-49A9A49EEEA5}">
      <dsp:nvSpPr>
        <dsp:cNvPr id="0" name=""/>
        <dsp:cNvSpPr/>
      </dsp:nvSpPr>
      <dsp:spPr>
        <a:xfrm>
          <a:off x="2661744" y="2711147"/>
          <a:ext cx="2994463" cy="85160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ro-RO" sz="1800" kern="1200"/>
            <a:t>Poate fi estompată responsabilitatea în materie de SSM</a:t>
          </a:r>
        </a:p>
      </dsp:txBody>
      <dsp:txXfrm>
        <a:off x="2703316" y="2752719"/>
        <a:ext cx="2911319" cy="76846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E67E7E-10FB-45CF-9518-B43E4425D2F3}">
      <dsp:nvSpPr>
        <dsp:cNvPr id="0" name=""/>
        <dsp:cNvSpPr/>
      </dsp:nvSpPr>
      <dsp:spPr>
        <a:xfrm>
          <a:off x="0" y="527726"/>
          <a:ext cx="4800600" cy="2772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3C8010D-55B9-4D14-BB9D-C4D1F6A5EFEB}">
      <dsp:nvSpPr>
        <dsp:cNvPr id="0" name=""/>
        <dsp:cNvSpPr/>
      </dsp:nvSpPr>
      <dsp:spPr>
        <a:xfrm>
          <a:off x="240030" y="365366"/>
          <a:ext cx="3360420" cy="32472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16" tIns="0" rIns="127016" bIns="0" numCol="1" spcCol="1270" anchor="ctr" anchorCtr="0">
          <a:noAutofit/>
        </a:bodyPr>
        <a:lstStyle/>
        <a:p>
          <a:pPr marL="0" lvl="0" indent="0" algn="l" defTabSz="488950">
            <a:lnSpc>
              <a:spcPct val="90000"/>
            </a:lnSpc>
            <a:spcBef>
              <a:spcPct val="0"/>
            </a:spcBef>
            <a:spcAft>
              <a:spcPct val="35000"/>
            </a:spcAft>
            <a:buNone/>
          </a:pPr>
          <a:r>
            <a:rPr lang="ro-RO" sz="1100" b="0" i="0" kern="1200" baseline="0">
              <a:solidFill>
                <a:schemeClr val="tx1"/>
              </a:solidFill>
            </a:rPr>
            <a:t>Consultarea prealabilă</a:t>
          </a:r>
        </a:p>
      </dsp:txBody>
      <dsp:txXfrm>
        <a:off x="255882" y="381218"/>
        <a:ext cx="3328716" cy="293016"/>
      </dsp:txXfrm>
    </dsp:sp>
    <dsp:sp modelId="{A8B4F407-D179-4B26-8B2F-8ECCA4845690}">
      <dsp:nvSpPr>
        <dsp:cNvPr id="0" name=""/>
        <dsp:cNvSpPr/>
      </dsp:nvSpPr>
      <dsp:spPr>
        <a:xfrm>
          <a:off x="0" y="1026686"/>
          <a:ext cx="4800600" cy="2772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AF4DC86-FF39-45FE-85DB-6A0E4780F99B}">
      <dsp:nvSpPr>
        <dsp:cNvPr id="0" name=""/>
        <dsp:cNvSpPr/>
      </dsp:nvSpPr>
      <dsp:spPr>
        <a:xfrm>
          <a:off x="240030" y="864326"/>
          <a:ext cx="3360420" cy="32472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16" tIns="0" rIns="127016" bIns="0" numCol="1" spcCol="1270" anchor="ctr" anchorCtr="0">
          <a:noAutofit/>
        </a:bodyPr>
        <a:lstStyle/>
        <a:p>
          <a:pPr marL="0" lvl="0" indent="0" algn="l" defTabSz="488950">
            <a:lnSpc>
              <a:spcPct val="90000"/>
            </a:lnSpc>
            <a:spcBef>
              <a:spcPct val="0"/>
            </a:spcBef>
            <a:spcAft>
              <a:spcPct val="35000"/>
            </a:spcAft>
            <a:buNone/>
          </a:pPr>
          <a:r>
            <a:rPr lang="ro-RO" sz="1100" b="0" i="0" kern="1200" baseline="0">
              <a:solidFill>
                <a:schemeClr val="tx1"/>
              </a:solidFill>
            </a:rPr>
            <a:t>Posibilitatea ca lucrătorii să testeze instrumentul sau sistemul în perioade de probă</a:t>
          </a:r>
        </a:p>
      </dsp:txBody>
      <dsp:txXfrm>
        <a:off x="255882" y="880178"/>
        <a:ext cx="3328716" cy="293016"/>
      </dsp:txXfrm>
    </dsp:sp>
    <dsp:sp modelId="{CC02B77D-A22F-49CA-A661-C16DEDB8BCC4}">
      <dsp:nvSpPr>
        <dsp:cNvPr id="0" name=""/>
        <dsp:cNvSpPr/>
      </dsp:nvSpPr>
      <dsp:spPr>
        <a:xfrm>
          <a:off x="0" y="1525646"/>
          <a:ext cx="4800600" cy="2772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81635DC-2744-4383-A7C6-5E13FAB54627}">
      <dsp:nvSpPr>
        <dsp:cNvPr id="0" name=""/>
        <dsp:cNvSpPr/>
      </dsp:nvSpPr>
      <dsp:spPr>
        <a:xfrm>
          <a:off x="240030" y="1363286"/>
          <a:ext cx="3360420" cy="32472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16" tIns="0" rIns="127016" bIns="0" numCol="1" spcCol="1270" anchor="ctr" anchorCtr="0">
          <a:noAutofit/>
        </a:bodyPr>
        <a:lstStyle/>
        <a:p>
          <a:pPr marL="0" lvl="0" indent="0" algn="l" defTabSz="488950">
            <a:lnSpc>
              <a:spcPct val="90000"/>
            </a:lnSpc>
            <a:spcBef>
              <a:spcPct val="0"/>
            </a:spcBef>
            <a:spcAft>
              <a:spcPct val="35000"/>
            </a:spcAft>
            <a:buNone/>
          </a:pPr>
          <a:r>
            <a:rPr lang="ro-RO" sz="1100" b="0" i="0" kern="1200" baseline="0">
              <a:solidFill>
                <a:schemeClr val="tx1"/>
              </a:solidFill>
            </a:rPr>
            <a:t>Colaborarea cu ambasadorii</a:t>
          </a:r>
        </a:p>
      </dsp:txBody>
      <dsp:txXfrm>
        <a:off x="255882" y="1379138"/>
        <a:ext cx="3328716" cy="293016"/>
      </dsp:txXfrm>
    </dsp:sp>
    <dsp:sp modelId="{87044E54-BAA1-4C4A-BB98-6F568B3BFC61}">
      <dsp:nvSpPr>
        <dsp:cNvPr id="0" name=""/>
        <dsp:cNvSpPr/>
      </dsp:nvSpPr>
      <dsp:spPr>
        <a:xfrm>
          <a:off x="0" y="2024606"/>
          <a:ext cx="4800600" cy="2772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49EFE51-8DE5-4FE1-9694-B5F0BB639D6F}">
      <dsp:nvSpPr>
        <dsp:cNvPr id="0" name=""/>
        <dsp:cNvSpPr/>
      </dsp:nvSpPr>
      <dsp:spPr>
        <a:xfrm>
          <a:off x="240030" y="1862246"/>
          <a:ext cx="3360420" cy="32472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16" tIns="0" rIns="127016" bIns="0" numCol="1" spcCol="1270" anchor="ctr" anchorCtr="0">
          <a:noAutofit/>
        </a:bodyPr>
        <a:lstStyle/>
        <a:p>
          <a:pPr marL="0" lvl="0" indent="0" algn="l" defTabSz="488950">
            <a:lnSpc>
              <a:spcPct val="90000"/>
            </a:lnSpc>
            <a:spcBef>
              <a:spcPct val="0"/>
            </a:spcBef>
            <a:spcAft>
              <a:spcPct val="35000"/>
            </a:spcAft>
            <a:buNone/>
          </a:pPr>
          <a:r>
            <a:rPr lang="ro-RO" sz="1100" b="0" i="0" kern="1200" baseline="0">
              <a:solidFill>
                <a:schemeClr val="tx1"/>
              </a:solidFill>
            </a:rPr>
            <a:t>Găsirea unor diferite oportunități de implicare </a:t>
          </a:r>
        </a:p>
      </dsp:txBody>
      <dsp:txXfrm>
        <a:off x="255882" y="1878098"/>
        <a:ext cx="3328716" cy="293016"/>
      </dsp:txXfrm>
    </dsp:sp>
    <dsp:sp modelId="{C367CCC4-4F2C-4F43-AA61-0263BCBCF33A}">
      <dsp:nvSpPr>
        <dsp:cNvPr id="0" name=""/>
        <dsp:cNvSpPr/>
      </dsp:nvSpPr>
      <dsp:spPr>
        <a:xfrm>
          <a:off x="0" y="2523566"/>
          <a:ext cx="4800600" cy="2772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A4DEA0-A8D1-4D30-B76E-C4B7B666D184}">
      <dsp:nvSpPr>
        <dsp:cNvPr id="0" name=""/>
        <dsp:cNvSpPr/>
      </dsp:nvSpPr>
      <dsp:spPr>
        <a:xfrm>
          <a:off x="240030" y="2361206"/>
          <a:ext cx="3360420" cy="32472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16" tIns="0" rIns="127016" bIns="0" numCol="1" spcCol="1270" anchor="ctr" anchorCtr="0">
          <a:noAutofit/>
        </a:bodyPr>
        <a:lstStyle/>
        <a:p>
          <a:pPr marL="0" lvl="0" indent="0" algn="l" defTabSz="488950">
            <a:lnSpc>
              <a:spcPct val="90000"/>
            </a:lnSpc>
            <a:spcBef>
              <a:spcPct val="0"/>
            </a:spcBef>
            <a:spcAft>
              <a:spcPct val="35000"/>
            </a:spcAft>
            <a:buNone/>
          </a:pPr>
          <a:r>
            <a:rPr lang="ro-RO" sz="1100" b="0" i="0" kern="1200" baseline="0">
              <a:solidFill>
                <a:schemeClr val="tx1"/>
              </a:solidFill>
            </a:rPr>
            <a:t>Formare la locul de muncă, ședințe de informare a echipei, discuții informale</a:t>
          </a:r>
        </a:p>
      </dsp:txBody>
      <dsp:txXfrm>
        <a:off x="255882" y="2377058"/>
        <a:ext cx="3328716" cy="293016"/>
      </dsp:txXfrm>
    </dsp:sp>
    <dsp:sp modelId="{C140458A-8435-4704-962B-F60A2D266DCA}">
      <dsp:nvSpPr>
        <dsp:cNvPr id="0" name=""/>
        <dsp:cNvSpPr/>
      </dsp:nvSpPr>
      <dsp:spPr>
        <a:xfrm>
          <a:off x="0" y="3043713"/>
          <a:ext cx="4800600" cy="2772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781FF33-89D3-4F2B-9F43-205EF94BC3CF}">
      <dsp:nvSpPr>
        <dsp:cNvPr id="0" name=""/>
        <dsp:cNvSpPr/>
      </dsp:nvSpPr>
      <dsp:spPr>
        <a:xfrm>
          <a:off x="240030" y="2860166"/>
          <a:ext cx="3360420" cy="32472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16" tIns="0" rIns="127016" bIns="0" numCol="1" spcCol="1270" anchor="ctr" anchorCtr="0">
          <a:noAutofit/>
        </a:bodyPr>
        <a:lstStyle/>
        <a:p>
          <a:pPr marL="0" lvl="0" indent="0" algn="l" defTabSz="488950">
            <a:lnSpc>
              <a:spcPct val="90000"/>
            </a:lnSpc>
            <a:spcBef>
              <a:spcPct val="0"/>
            </a:spcBef>
            <a:spcAft>
              <a:spcPct val="35000"/>
            </a:spcAft>
            <a:buNone/>
          </a:pPr>
          <a:r>
            <a:rPr lang="ro-RO" sz="1100" b="0" i="0" kern="1200" baseline="0">
              <a:solidFill>
                <a:schemeClr val="tx1"/>
              </a:solidFill>
            </a:rPr>
            <a:t>Ateliere de descoperire a tehnologiei </a:t>
          </a:r>
        </a:p>
      </dsp:txBody>
      <dsp:txXfrm>
        <a:off x="255882" y="2876018"/>
        <a:ext cx="3328716" cy="29301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B2E905-04A0-480B-BFAC-40FD7841B670}" type="datetimeFigureOut">
              <a:rPr lang="en-GB" smtClean="0"/>
              <a:t>14/03/2025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35015A-530C-451B-A9BD-7A8FE50581D2}" type="slidenum">
              <a:rPr lang="en-GB" smtClean="0"/>
              <a:t>‹#›</a:t>
            </a:fld>
            <a:endParaRPr lang="en-GB"/>
          </a:p>
        </p:txBody>
      </p:sp>
    </p:spTree>
    <p:extLst>
      <p:ext uri="{BB962C8B-B14F-4D97-AF65-F5344CB8AC3E}">
        <p14:creationId xmlns:p14="http://schemas.microsoft.com/office/powerpoint/2010/main" val="29464728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735015A-530C-451B-A9BD-7A8FE50581D2}" type="slidenum">
              <a:rPr lang="en-GB" smtClean="0"/>
              <a:t>1</a:t>
            </a:fld>
            <a:endParaRPr lang="en-GB"/>
          </a:p>
        </p:txBody>
      </p:sp>
    </p:spTree>
    <p:extLst>
      <p:ext uri="{BB962C8B-B14F-4D97-AF65-F5344CB8AC3E}">
        <p14:creationId xmlns:p14="http://schemas.microsoft.com/office/powerpoint/2010/main" val="38483912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0"/>
              </a:spcBef>
              <a:spcAft>
                <a:spcPts val="600"/>
              </a:spcAft>
            </a:pPr>
            <a:r>
              <a:rPr lang="ro-RO" sz="1600" b="1">
                <a:solidFill>
                  <a:srgbClr val="7030A0"/>
                </a:solidFill>
                <a:latin typeface="Arial Body"/>
              </a:rPr>
              <a:t>Funcționarea defectuoasă a tehnologiei</a:t>
            </a:r>
          </a:p>
          <a:p>
            <a:pPr marL="0" indent="0">
              <a:spcBef>
                <a:spcPts val="0"/>
              </a:spcBef>
              <a:spcAft>
                <a:spcPts val="0"/>
              </a:spcAft>
              <a:buFont typeface="Arial" panose="020B0604020202020204" pitchFamily="34" charset="0"/>
              <a:buNone/>
            </a:pPr>
            <a:r>
              <a:rPr lang="ro-RO" sz="1200" b="0">
                <a:solidFill>
                  <a:srgbClr val="002060"/>
                </a:solidFill>
                <a:latin typeface="Arial Body"/>
              </a:rPr>
              <a:t>De exemplu, baterii care explodează sau senzori care nu funcționează.</a:t>
            </a:r>
          </a:p>
          <a:p>
            <a:pPr marL="0" indent="0">
              <a:spcBef>
                <a:spcPts val="0"/>
              </a:spcBef>
              <a:spcAft>
                <a:spcPts val="0"/>
              </a:spcAft>
              <a:buFont typeface="Arial" panose="020B0604020202020204" pitchFamily="34" charset="0"/>
              <a:buNone/>
            </a:pPr>
            <a:endParaRPr lang="en-GB" sz="1200" b="0" dirty="0">
              <a:solidFill>
                <a:srgbClr val="002060"/>
              </a:solidFill>
              <a:latin typeface="Arial Body"/>
            </a:endParaRPr>
          </a:p>
          <a:p>
            <a:pPr marL="0" marR="0" lvl="0" indent="0" algn="l" defTabSz="342900" rtl="0" eaLnBrk="1" fontAlgn="auto" latinLnBrk="0" hangingPunct="1">
              <a:lnSpc>
                <a:spcPct val="100000"/>
              </a:lnSpc>
              <a:spcBef>
                <a:spcPts val="600"/>
              </a:spcBef>
              <a:spcAft>
                <a:spcPts val="600"/>
              </a:spcAft>
              <a:buClrTx/>
              <a:buSzTx/>
              <a:buFontTx/>
              <a:buNone/>
              <a:tabLst/>
              <a:defRPr/>
            </a:pPr>
            <a:r>
              <a:rPr lang="ro-RO" sz="1600" b="1">
                <a:solidFill>
                  <a:srgbClr val="7030A0"/>
                </a:solidFill>
                <a:latin typeface="Arial Body"/>
              </a:rPr>
              <a:t>Precizia senzorului</a:t>
            </a:r>
          </a:p>
          <a:p>
            <a:pPr marL="0" marR="0" lvl="0" indent="0" algn="l" defTabSz="342900" rtl="0" eaLnBrk="1" fontAlgn="auto" latinLnBrk="0" hangingPunct="1">
              <a:lnSpc>
                <a:spcPct val="100000"/>
              </a:lnSpc>
              <a:spcBef>
                <a:spcPts val="0"/>
              </a:spcBef>
              <a:spcAft>
                <a:spcPts val="0"/>
              </a:spcAft>
              <a:buClrTx/>
              <a:buSzTx/>
              <a:buFont typeface="Arial" panose="020B0604020202020204" pitchFamily="34" charset="0"/>
              <a:buNone/>
              <a:tabLst/>
              <a:defRPr/>
            </a:pPr>
            <a:r>
              <a:rPr lang="ro-RO" sz="1200" b="0">
                <a:solidFill>
                  <a:srgbClr val="002060"/>
                </a:solidFill>
                <a:latin typeface="Arial Body"/>
              </a:rPr>
              <a:t>Cât de fiabili sunt senzorii în instalațiile cu factori de mediu multipli?</a:t>
            </a:r>
          </a:p>
          <a:p>
            <a:pPr marL="0" marR="0" lvl="0" indent="0" algn="l" defTabSz="3429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dirty="0">
              <a:solidFill>
                <a:srgbClr val="002060"/>
              </a:solidFill>
              <a:latin typeface="Arial Body"/>
            </a:endParaRPr>
          </a:p>
          <a:p>
            <a:pPr marL="0" indent="0">
              <a:spcBef>
                <a:spcPts val="600"/>
              </a:spcBef>
              <a:spcAft>
                <a:spcPts val="600"/>
              </a:spcAft>
              <a:buFont typeface="Arial" panose="020B0604020202020204" pitchFamily="34" charset="0"/>
              <a:buNone/>
            </a:pPr>
            <a:r>
              <a:rPr lang="ro-RO" sz="1600" b="1">
                <a:solidFill>
                  <a:srgbClr val="7030A0"/>
                </a:solidFill>
                <a:latin typeface="Arial Body"/>
              </a:rPr>
              <a:t>Hardware care împiedică mișcarea</a:t>
            </a:r>
          </a:p>
          <a:p>
            <a:pPr marL="0" indent="0">
              <a:spcBef>
                <a:spcPts val="600"/>
              </a:spcBef>
              <a:spcAft>
                <a:spcPts val="600"/>
              </a:spcAft>
              <a:buFont typeface="Arial" panose="020B0604020202020204" pitchFamily="34" charset="0"/>
              <a:buNone/>
            </a:pPr>
            <a:r>
              <a:rPr lang="ro-RO" sz="1200" b="0">
                <a:solidFill>
                  <a:srgbClr val="002060"/>
                </a:solidFill>
                <a:latin typeface="Arial Body"/>
                <a:ea typeface="Arial Body"/>
                <a:cs typeface="+mn-cs"/>
              </a:rPr>
              <a:t>Purtarea de exoschelete sau de echipamente individuale de protecție</a:t>
            </a:r>
          </a:p>
          <a:p>
            <a:pPr marL="0" indent="0">
              <a:spcBef>
                <a:spcPts val="600"/>
              </a:spcBef>
              <a:spcAft>
                <a:spcPts val="600"/>
              </a:spcAft>
              <a:buFont typeface="Arial" panose="020B0604020202020204" pitchFamily="34" charset="0"/>
              <a:buNone/>
            </a:pPr>
            <a:endParaRPr lang="en-GB" sz="1200" b="0" kern="1200" dirty="0">
              <a:solidFill>
                <a:srgbClr val="002060"/>
              </a:solidFill>
              <a:latin typeface="Arial Body"/>
              <a:ea typeface="+mn-ea"/>
              <a:cs typeface="+mn-cs"/>
            </a:endParaRPr>
          </a:p>
          <a:p>
            <a:pPr marL="0" marR="0" lvl="0" indent="0" algn="l" defTabSz="342900" rtl="0" eaLnBrk="1" fontAlgn="auto" latinLnBrk="0" hangingPunct="1">
              <a:lnSpc>
                <a:spcPct val="100000"/>
              </a:lnSpc>
              <a:spcBef>
                <a:spcPts val="600"/>
              </a:spcBef>
              <a:spcAft>
                <a:spcPts val="600"/>
              </a:spcAft>
              <a:buClrTx/>
              <a:buSzTx/>
              <a:buFont typeface="Arial" panose="020B0604020202020204" pitchFamily="34" charset="0"/>
              <a:buNone/>
              <a:tabLst/>
              <a:defRPr/>
            </a:pPr>
            <a:r>
              <a:rPr lang="ro-RO" sz="1600" b="1">
                <a:solidFill>
                  <a:srgbClr val="7030A0"/>
                </a:solidFill>
                <a:latin typeface="Arial Body"/>
              </a:rPr>
              <a:t>Limitările tehnologice ale sistemelor de monitorizare a securității și sănătății în muncă </a:t>
            </a:r>
          </a:p>
          <a:p>
            <a:pPr marL="0" marR="0" lvl="0" indent="0" algn="l" defTabSz="342900" rtl="0" eaLnBrk="1" fontAlgn="auto" latinLnBrk="0" hangingPunct="1">
              <a:lnSpc>
                <a:spcPct val="100000"/>
              </a:lnSpc>
              <a:spcBef>
                <a:spcPts val="0"/>
              </a:spcBef>
              <a:spcAft>
                <a:spcPts val="0"/>
              </a:spcAft>
              <a:buClrTx/>
              <a:buSzTx/>
              <a:buFont typeface="Arial" panose="020B0604020202020204" pitchFamily="34" charset="0"/>
              <a:buNone/>
              <a:tabLst/>
              <a:defRPr/>
            </a:pPr>
            <a:r>
              <a:rPr lang="ro-RO" sz="1200" b="0">
                <a:solidFill>
                  <a:srgbClr val="002060"/>
                </a:solidFill>
                <a:latin typeface="Arial Body"/>
              </a:rPr>
              <a:t>De exemplu, camere cu infraroșu.</a:t>
            </a:r>
          </a:p>
          <a:p>
            <a:pPr marL="0" marR="0" lvl="0" indent="0" algn="l" defTabSz="3429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dirty="0">
              <a:solidFill>
                <a:srgbClr val="002060"/>
              </a:solidFill>
              <a:latin typeface="Arial Body"/>
            </a:endParaRPr>
          </a:p>
          <a:p>
            <a:pPr marL="0" marR="0" lvl="0" indent="0" algn="l" defTabSz="342900" rtl="0" eaLnBrk="1" fontAlgn="auto" latinLnBrk="0" hangingPunct="1">
              <a:lnSpc>
                <a:spcPct val="100000"/>
              </a:lnSpc>
              <a:spcBef>
                <a:spcPts val="600"/>
              </a:spcBef>
              <a:spcAft>
                <a:spcPts val="600"/>
              </a:spcAft>
              <a:buClrTx/>
              <a:buSzTx/>
              <a:buFontTx/>
              <a:buNone/>
              <a:tabLst/>
              <a:defRPr/>
            </a:pPr>
            <a:r>
              <a:rPr lang="ro-RO" sz="1600" b="1">
                <a:solidFill>
                  <a:srgbClr val="7030A0"/>
                </a:solidFill>
                <a:latin typeface="Arial Body"/>
              </a:rPr>
              <a:t>Efectele nete ale sistemelor de monitorizare a SSM</a:t>
            </a:r>
          </a:p>
          <a:p>
            <a:pPr marL="0" marR="0" lvl="0" indent="0" algn="l" defTabSz="342900" rtl="0" eaLnBrk="1" fontAlgn="auto" latinLnBrk="0" hangingPunct="1">
              <a:lnSpc>
                <a:spcPct val="100000"/>
              </a:lnSpc>
              <a:spcBef>
                <a:spcPts val="0"/>
              </a:spcBef>
              <a:spcAft>
                <a:spcPts val="0"/>
              </a:spcAft>
              <a:buClrTx/>
              <a:buSzTx/>
              <a:buFont typeface="Arial" panose="020B0604020202020204" pitchFamily="34" charset="0"/>
              <a:buNone/>
              <a:tabLst/>
              <a:defRPr/>
            </a:pPr>
            <a:r>
              <a:rPr lang="ro-RO" sz="1200" b="0">
                <a:solidFill>
                  <a:srgbClr val="002060"/>
                </a:solidFill>
                <a:latin typeface="Arial Body"/>
              </a:rPr>
              <a:t>De exemplu, impactul redistribuirii greutății prin exoschelete asupra altor părți ale corpului.</a:t>
            </a:r>
          </a:p>
          <a:p>
            <a:pPr marL="0" marR="0" lvl="0" indent="0" algn="l" defTabSz="3429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dirty="0">
              <a:solidFill>
                <a:srgbClr val="002060"/>
              </a:solidFill>
              <a:latin typeface="Arial Body"/>
            </a:endParaRPr>
          </a:p>
          <a:p>
            <a:r>
              <a:rPr lang="ro-RO" b="1">
                <a:latin typeface="Arial Body"/>
                <a:ea typeface="Arial Body"/>
                <a:cs typeface="+mn-cs"/>
              </a:rPr>
              <a:t>Prejudicii psihosociale/fizice</a:t>
            </a:r>
            <a:br>
              <a:rPr lang="ro-RO" b="1">
                <a:latin typeface="Arial Body"/>
                <a:ea typeface="Arial Body"/>
                <a:cs typeface="+mn-cs"/>
              </a:rPr>
            </a:br>
            <a:br>
              <a:rPr lang="ro-RO" b="1">
                <a:latin typeface="Arial Body"/>
                <a:ea typeface="Arial Body"/>
                <a:cs typeface="+mn-cs"/>
              </a:rPr>
            </a:br>
            <a:r>
              <a:rPr lang="ro-RO" sz="1400" b="1">
                <a:solidFill>
                  <a:srgbClr val="FF3399"/>
                </a:solidFill>
                <a:latin typeface="Arial Body"/>
                <a:ea typeface="Arial Body"/>
                <a:cs typeface="+mn-cs"/>
              </a:rPr>
              <a:t>Intensificarea muncii</a:t>
            </a:r>
          </a:p>
          <a:p>
            <a:pPr marL="0" marR="0" lvl="0" indent="0" algn="l" defTabSz="342900" rtl="0" eaLnBrk="1" fontAlgn="auto" latinLnBrk="0" hangingPunct="1">
              <a:lnSpc>
                <a:spcPct val="100000"/>
              </a:lnSpc>
              <a:spcBef>
                <a:spcPts val="600"/>
              </a:spcBef>
              <a:spcAft>
                <a:spcPts val="600"/>
              </a:spcAft>
              <a:buClrTx/>
              <a:buSzTx/>
              <a:buFontTx/>
              <a:buNone/>
              <a:tabLst/>
              <a:defRPr/>
            </a:pPr>
            <a:r>
              <a:rPr lang="ro-RO" sz="1200" b="0">
                <a:solidFill>
                  <a:srgbClr val="002060"/>
                </a:solidFill>
                <a:latin typeface="Arial Body"/>
                <a:ea typeface="Arial Body"/>
                <a:cs typeface="+mn-cs"/>
              </a:rPr>
              <a:t>Locurile de muncă sunt ateliere electronice de exploatare a muncii?</a:t>
            </a:r>
            <a:br>
              <a:rPr lang="ro-RO" sz="1200" b="0">
                <a:solidFill>
                  <a:srgbClr val="002060"/>
                </a:solidFill>
                <a:latin typeface="Arial Body"/>
                <a:ea typeface="Arial Body"/>
                <a:cs typeface="+mn-cs"/>
              </a:rPr>
            </a:br>
            <a:endParaRPr lang="ro-RO" sz="1200" b="0">
              <a:solidFill>
                <a:srgbClr val="002060"/>
              </a:solidFill>
              <a:latin typeface="Arial Body"/>
              <a:ea typeface="Arial Body"/>
              <a:cs typeface="+mn-cs"/>
            </a:endParaRPr>
          </a:p>
          <a:p>
            <a:pPr marL="0" algn="l" defTabSz="342900" rtl="0" eaLnBrk="1" latinLnBrk="0" hangingPunct="1"/>
            <a:r>
              <a:rPr lang="ro-RO" sz="1400" b="1">
                <a:solidFill>
                  <a:srgbClr val="FF3399"/>
                </a:solidFill>
                <a:latin typeface="Arial Body"/>
                <a:ea typeface="Arial Body"/>
                <a:cs typeface="+mn-cs"/>
              </a:rPr>
              <a:t>Alienarea muncii </a:t>
            </a:r>
          </a:p>
          <a:p>
            <a:pPr>
              <a:spcBef>
                <a:spcPts val="600"/>
              </a:spcBef>
              <a:spcAft>
                <a:spcPts val="600"/>
              </a:spcAft>
            </a:pPr>
            <a:r>
              <a:rPr lang="ro-RO" sz="1200" b="0">
                <a:solidFill>
                  <a:srgbClr val="002060"/>
                </a:solidFill>
                <a:latin typeface="Arial Body"/>
                <a:ea typeface="Arial Body"/>
                <a:cs typeface="+mn-cs"/>
              </a:rPr>
              <a:t>Încălcarea vieții private, pierderea controlului, copleșirea managerilor din domeniul SSM cu date și așteptări.</a:t>
            </a:r>
          </a:p>
          <a:p>
            <a:pPr marL="0" marR="0" lvl="0" indent="0" algn="l" defTabSz="3429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dirty="0">
              <a:solidFill>
                <a:srgbClr val="002060"/>
              </a:solidFill>
              <a:latin typeface="Arial Body"/>
            </a:endParaRPr>
          </a:p>
          <a:p>
            <a:endParaRPr lang="en-GB" dirty="0"/>
          </a:p>
        </p:txBody>
      </p:sp>
      <p:sp>
        <p:nvSpPr>
          <p:cNvPr id="4" name="Slide Number Placeholder 3"/>
          <p:cNvSpPr>
            <a:spLocks noGrp="1"/>
          </p:cNvSpPr>
          <p:nvPr>
            <p:ph type="sldNum" sz="quarter" idx="5"/>
          </p:nvPr>
        </p:nvSpPr>
        <p:spPr/>
        <p:txBody>
          <a:bodyPr/>
          <a:lstStyle/>
          <a:p>
            <a:fld id="{0735015A-530C-451B-A9BD-7A8FE50581D2}" type="slidenum">
              <a:rPr lang="en-GB" smtClean="0"/>
              <a:t>10</a:t>
            </a:fld>
            <a:endParaRPr lang="en-GB"/>
          </a:p>
        </p:txBody>
      </p:sp>
    </p:spTree>
    <p:extLst>
      <p:ext uri="{BB962C8B-B14F-4D97-AF65-F5344CB8AC3E}">
        <p14:creationId xmlns:p14="http://schemas.microsoft.com/office/powerpoint/2010/main" val="10208440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11</a:t>
            </a:fld>
            <a:endParaRPr lang="en-GB"/>
          </a:p>
        </p:txBody>
      </p:sp>
    </p:spTree>
    <p:extLst>
      <p:ext uri="{BB962C8B-B14F-4D97-AF65-F5344CB8AC3E}">
        <p14:creationId xmlns:p14="http://schemas.microsoft.com/office/powerpoint/2010/main" val="1234643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12</a:t>
            </a:fld>
            <a:endParaRPr lang="en-GB"/>
          </a:p>
        </p:txBody>
      </p:sp>
    </p:spTree>
    <p:extLst>
      <p:ext uri="{BB962C8B-B14F-4D97-AF65-F5344CB8AC3E}">
        <p14:creationId xmlns:p14="http://schemas.microsoft.com/office/powerpoint/2010/main" val="24164424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13</a:t>
            </a:fld>
            <a:endParaRPr lang="en-GB"/>
          </a:p>
        </p:txBody>
      </p:sp>
    </p:spTree>
    <p:extLst>
      <p:ext uri="{BB962C8B-B14F-4D97-AF65-F5344CB8AC3E}">
        <p14:creationId xmlns:p14="http://schemas.microsoft.com/office/powerpoint/2010/main" val="25398487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14</a:t>
            </a:fld>
            <a:endParaRPr lang="en-GB"/>
          </a:p>
        </p:txBody>
      </p:sp>
    </p:spTree>
    <p:extLst>
      <p:ext uri="{BB962C8B-B14F-4D97-AF65-F5344CB8AC3E}">
        <p14:creationId xmlns:p14="http://schemas.microsoft.com/office/powerpoint/2010/main" val="12271658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15</a:t>
            </a:fld>
            <a:endParaRPr lang="en-GB"/>
          </a:p>
        </p:txBody>
      </p:sp>
    </p:spTree>
    <p:extLst>
      <p:ext uri="{BB962C8B-B14F-4D97-AF65-F5344CB8AC3E}">
        <p14:creationId xmlns:p14="http://schemas.microsoft.com/office/powerpoint/2010/main" val="18925778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16</a:t>
            </a:fld>
            <a:endParaRPr lang="en-GB"/>
          </a:p>
        </p:txBody>
      </p:sp>
    </p:spTree>
    <p:extLst>
      <p:ext uri="{BB962C8B-B14F-4D97-AF65-F5344CB8AC3E}">
        <p14:creationId xmlns:p14="http://schemas.microsoft.com/office/powerpoint/2010/main" val="39906359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17</a:t>
            </a:fld>
            <a:endParaRPr lang="en-GB"/>
          </a:p>
        </p:txBody>
      </p:sp>
    </p:spTree>
    <p:extLst>
      <p:ext uri="{BB962C8B-B14F-4D97-AF65-F5344CB8AC3E}">
        <p14:creationId xmlns:p14="http://schemas.microsoft.com/office/powerpoint/2010/main" val="7210966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18</a:t>
            </a:fld>
            <a:endParaRPr lang="en-GB"/>
          </a:p>
        </p:txBody>
      </p:sp>
    </p:spTree>
    <p:extLst>
      <p:ext uri="{BB962C8B-B14F-4D97-AF65-F5344CB8AC3E}">
        <p14:creationId xmlns:p14="http://schemas.microsoft.com/office/powerpoint/2010/main" val="7609567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19</a:t>
            </a:fld>
            <a:endParaRPr lang="en-GB"/>
          </a:p>
        </p:txBody>
      </p:sp>
    </p:spTree>
    <p:extLst>
      <p:ext uri="{BB962C8B-B14F-4D97-AF65-F5344CB8AC3E}">
        <p14:creationId xmlns:p14="http://schemas.microsoft.com/office/powerpoint/2010/main" val="22850393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2</a:t>
            </a:fld>
            <a:endParaRPr lang="en-GB"/>
          </a:p>
        </p:txBody>
      </p:sp>
    </p:spTree>
    <p:extLst>
      <p:ext uri="{BB962C8B-B14F-4D97-AF65-F5344CB8AC3E}">
        <p14:creationId xmlns:p14="http://schemas.microsoft.com/office/powerpoint/2010/main" val="41542891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20</a:t>
            </a:fld>
            <a:endParaRPr lang="en-GB"/>
          </a:p>
        </p:txBody>
      </p:sp>
    </p:spTree>
    <p:extLst>
      <p:ext uri="{BB962C8B-B14F-4D97-AF65-F5344CB8AC3E}">
        <p14:creationId xmlns:p14="http://schemas.microsoft.com/office/powerpoint/2010/main" val="1613044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21</a:t>
            </a:fld>
            <a:endParaRPr lang="en-GB"/>
          </a:p>
        </p:txBody>
      </p:sp>
    </p:spTree>
    <p:extLst>
      <p:ext uri="{BB962C8B-B14F-4D97-AF65-F5344CB8AC3E}">
        <p14:creationId xmlns:p14="http://schemas.microsoft.com/office/powerpoint/2010/main" val="41656209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22</a:t>
            </a:fld>
            <a:endParaRPr lang="en-GB"/>
          </a:p>
        </p:txBody>
      </p:sp>
    </p:spTree>
    <p:extLst>
      <p:ext uri="{BB962C8B-B14F-4D97-AF65-F5344CB8AC3E}">
        <p14:creationId xmlns:p14="http://schemas.microsoft.com/office/powerpoint/2010/main" val="10716835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23</a:t>
            </a:fld>
            <a:endParaRPr lang="en-GB"/>
          </a:p>
        </p:txBody>
      </p:sp>
    </p:spTree>
    <p:extLst>
      <p:ext uri="{BB962C8B-B14F-4D97-AF65-F5344CB8AC3E}">
        <p14:creationId xmlns:p14="http://schemas.microsoft.com/office/powerpoint/2010/main" val="18594499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24</a:t>
            </a:fld>
            <a:endParaRPr lang="en-GB"/>
          </a:p>
        </p:txBody>
      </p:sp>
    </p:spTree>
    <p:extLst>
      <p:ext uri="{BB962C8B-B14F-4D97-AF65-F5344CB8AC3E}">
        <p14:creationId xmlns:p14="http://schemas.microsoft.com/office/powerpoint/2010/main" val="24858133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800">
                <a:effectLst/>
                <a:latin typeface="Arial" panose="020B0604020202020204" pitchFamily="34" charset="0"/>
                <a:ea typeface="Arial"/>
                <a:cs typeface="Arial" panose="020B0604020202020204" pitchFamily="34" charset="0"/>
              </a:rPr>
              <a:t>Principiile prezentate mai jos au rolul să arate cum pot fi abordate obstacolele din calea implementării și cum pot fi aduse instrumentele digitale inteligente și sistemele de monitorizare a SSM mai aproape de nevoile lucrătorilor și ale locurilor de muncă, crescând astfel adoptarea la nivel global, existând perspectiva creării unor medii de lucru mai sigure.</a:t>
            </a:r>
          </a:p>
          <a:p>
            <a:r>
              <a:rPr lang="ro-RO" sz="1800">
                <a:effectLst/>
                <a:latin typeface="Arial" panose="020B0604020202020204" pitchFamily="34" charset="0"/>
                <a:ea typeface="Arial"/>
                <a:cs typeface="Arial" panose="020B0604020202020204" pitchFamily="34" charset="0"/>
              </a:rPr>
              <a:t> </a:t>
            </a:r>
          </a:p>
          <a:p>
            <a:r>
              <a:rPr lang="ro-RO" sz="1800" b="1">
                <a:effectLst/>
                <a:latin typeface="Arial" panose="020B0604020202020204" pitchFamily="34" charset="0"/>
                <a:ea typeface="Arial"/>
                <a:cs typeface="Arial" panose="020B0604020202020204" pitchFamily="34" charset="0"/>
              </a:rPr>
              <a:t>Securitatea și confidențialitatea datelor </a:t>
            </a:r>
          </a:p>
          <a:p>
            <a:r>
              <a:rPr lang="ro-RO" sz="1800">
                <a:effectLst/>
                <a:latin typeface="Arial" panose="020B0604020202020204" pitchFamily="34" charset="0"/>
                <a:ea typeface="Arial"/>
                <a:cs typeface="Arial" panose="020B0604020202020204" pitchFamily="34" charset="0"/>
              </a:rPr>
              <a:t>Majoritatea instrumentelor digitale inteligente și a sistemelor de monitorizare a SSM încorporează un sistem software care transmite date către o platformă cloud. Acest lucru generează preocupări privind securitatea datelor pentru lucrători, reprezentanții lor și angajatori. De exemplu, luați în considerare scenariul în care o parte externă obține accesul la un nou sistem de monitorizare a SSM în timpul unei operațiuni de salvare, trimițând echipe de salvare într-o zonă periculoasă. Deși acest exemplu poate fi extrem, el subliniază importanța aplicării măsurilor de securitate a datelor pentru a reduce riscul de potențiale încălcări. </a:t>
            </a:r>
          </a:p>
          <a:p>
            <a:r>
              <a:rPr lang="ro-RO" sz="1800">
                <a:effectLst/>
                <a:latin typeface="Arial" panose="020B0604020202020204" pitchFamily="34" charset="0"/>
                <a:ea typeface="Arial"/>
                <a:cs typeface="Arial" panose="020B0604020202020204" pitchFamily="34" charset="0"/>
              </a:rPr>
              <a:t> </a:t>
            </a:r>
          </a:p>
          <a:p>
            <a:r>
              <a:rPr lang="ro-RO" sz="1800" b="1">
                <a:effectLst/>
                <a:latin typeface="Arial" panose="020B0604020202020204" pitchFamily="34" charset="0"/>
                <a:ea typeface="Arial"/>
                <a:cs typeface="Arial" panose="020B0604020202020204" pitchFamily="34" charset="0"/>
              </a:rPr>
              <a:t>Integrarea cu infrastructura existentă</a:t>
            </a:r>
          </a:p>
          <a:p>
            <a:r>
              <a:rPr lang="ro-RO" sz="1800">
                <a:effectLst/>
                <a:latin typeface="Arial" panose="020B0604020202020204" pitchFamily="34" charset="0"/>
                <a:ea typeface="Arial"/>
                <a:cs typeface="Arial" panose="020B0604020202020204" pitchFamily="34" charset="0"/>
              </a:rPr>
              <a:t>Unele instrumente digitale inteligente și sisteme de monitorizare a SSM sunt concepute pentru a se integra în infrastructura de gestionare (a SSM) existentă, inclusiv în sistemele software sau hardware, ceea ce poate contribui la reducerea costurilor și la valorificarea noilor oportunități de creștere a securității și sănătății.</a:t>
            </a:r>
          </a:p>
          <a:p>
            <a:r>
              <a:rPr lang="ro-RO" sz="1800">
                <a:effectLst/>
                <a:latin typeface="Arial" panose="020B0604020202020204" pitchFamily="34" charset="0"/>
                <a:ea typeface="Arial"/>
                <a:cs typeface="Arial" panose="020B0604020202020204" pitchFamily="34" charset="0"/>
              </a:rPr>
              <a:t> </a:t>
            </a:r>
          </a:p>
          <a:p>
            <a:r>
              <a:rPr lang="ro-RO" sz="1800" b="1">
                <a:effectLst/>
                <a:latin typeface="Arial" panose="020B0604020202020204" pitchFamily="34" charset="0"/>
                <a:ea typeface="Arial"/>
                <a:cs typeface="Arial" panose="020B0604020202020204" pitchFamily="34" charset="0"/>
              </a:rPr>
              <a:t>Integrarea cu cadrele de SSM existente</a:t>
            </a:r>
          </a:p>
          <a:p>
            <a:r>
              <a:rPr lang="ro-RO" sz="1800">
                <a:effectLst/>
                <a:latin typeface="Arial" panose="020B0604020202020204" pitchFamily="34" charset="0"/>
                <a:ea typeface="Arial"/>
                <a:cs typeface="Arial" panose="020B0604020202020204" pitchFamily="34" charset="0"/>
              </a:rPr>
              <a:t>SSM este mai degrabă un proces sau un ciclu decât o intervenție compartimentată și, deși sunt capabile să îndeplinească multe funcții, sistemele identificate în cadrul cercetării nu sunt capabile (și nici nu își propun) să ofere soluții complete. Un cadru de SSM ar trebui privit ca un mijloc de învățare continuă, care implică o serie de dependențe, procese și practici. Astfel, este un cadru care cuprinde o gamă mai largă de elemente decât un singur sistem inteligent de monitorizare.</a:t>
            </a:r>
          </a:p>
          <a:p>
            <a:r>
              <a:rPr lang="ro-RO" sz="1800">
                <a:effectLst/>
                <a:latin typeface="Arial" panose="020B0604020202020204" pitchFamily="34" charset="0"/>
                <a:ea typeface="Arial"/>
                <a:cs typeface="Arial" panose="020B0604020202020204" pitchFamily="34" charset="0"/>
              </a:rPr>
              <a:t> </a:t>
            </a:r>
          </a:p>
          <a:p>
            <a:r>
              <a:rPr lang="ro-RO" sz="1800" b="1">
                <a:effectLst/>
                <a:latin typeface="Arial" panose="020B0604020202020204" pitchFamily="34" charset="0"/>
                <a:ea typeface="Arial"/>
                <a:cs typeface="Arial" panose="020B0604020202020204" pitchFamily="34" charset="0"/>
              </a:rPr>
              <a:t>Implementarea ca proces de cooperare cu implicarea lucrătorilor</a:t>
            </a:r>
          </a:p>
          <a:p>
            <a:r>
              <a:rPr lang="ro-RO" sz="1800">
                <a:effectLst/>
                <a:latin typeface="Arial" panose="020B0604020202020204" pitchFamily="34" charset="0"/>
                <a:ea typeface="Arial"/>
                <a:cs typeface="Arial" panose="020B0604020202020204" pitchFamily="34" charset="0"/>
              </a:rPr>
              <a:t>Cooperarea continuă a întreprinderii care se ocupă de implementare cu producătorul produsului pe parcursul implementării și utilizării noului sistem de monitorizare a SSM este considerată o practică comună pentru a adapta sistemul la nevoile specifice ale locului de muncă și ale lucrătorilor, pentru a aborda potențialele provocări și pentru a identifica îmbunătățirile. </a:t>
            </a:r>
          </a:p>
          <a:p>
            <a:r>
              <a:rPr lang="ro-RO" sz="1800">
                <a:effectLst/>
                <a:latin typeface="Arial" panose="020B0604020202020204" pitchFamily="34" charset="0"/>
                <a:ea typeface="Arial"/>
                <a:cs typeface="Arial" panose="020B0604020202020204" pitchFamily="34" charset="0"/>
              </a:rPr>
              <a:t> </a:t>
            </a:r>
          </a:p>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25</a:t>
            </a:fld>
            <a:endParaRPr lang="en-GB"/>
          </a:p>
        </p:txBody>
      </p:sp>
    </p:spTree>
    <p:extLst>
      <p:ext uri="{BB962C8B-B14F-4D97-AF65-F5344CB8AC3E}">
        <p14:creationId xmlns:p14="http://schemas.microsoft.com/office/powerpoint/2010/main" val="21820705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ts val="1400"/>
              </a:lnSpc>
              <a:buFont typeface="+mj-lt"/>
              <a:buAutoNum type="arabicPeriod"/>
              <a:tabLst>
                <a:tab pos="408305" algn="l"/>
              </a:tabLst>
            </a:pPr>
            <a:r>
              <a:rPr lang="ro-RO" sz="1200">
                <a:solidFill>
                  <a:srgbClr val="000000"/>
                </a:solidFill>
                <a:effectLst/>
              </a:rPr>
              <a:t>Sistemele digitale inteligente îmbunătățesc siguranța la locul de muncă prin furnizarea de informații privind condițiile de lucru într-un mod proactiv care nu a fost posibil până de curând.</a:t>
            </a:r>
            <a:r>
              <a:rPr lang="ro-RO" sz="1200">
                <a:solidFill>
                  <a:srgbClr val="000000"/>
                </a:solidFill>
                <a:effectLst/>
                <a:latin typeface="Arial" panose="020B0604020202020204" pitchFamily="34" charset="0"/>
                <a:ea typeface="Arial"/>
                <a:cs typeface="Arial" panose="020B0604020202020204" pitchFamily="34" charset="0"/>
              </a:rPr>
              <a:t> </a:t>
            </a:r>
            <a:r>
              <a:rPr lang="ro-RO" sz="1200">
                <a:solidFill>
                  <a:srgbClr val="000000"/>
                </a:solidFill>
                <a:effectLst/>
              </a:rPr>
              <a:t>Ele pot trimite alerte pentru a reduce timpul de salvare și pentru a facilita raportarea și, de asemenea, îi responsabilizează pe lucrători prin creșterea gradului de conștientizare, ceea ce favorizează sentimentul de siguranță.</a:t>
            </a:r>
            <a:r>
              <a:rPr lang="ro-RO" sz="1200">
                <a:solidFill>
                  <a:srgbClr val="000000"/>
                </a:solidFill>
                <a:effectLst/>
                <a:latin typeface="Arial" panose="020B0604020202020204" pitchFamily="34" charset="0"/>
                <a:ea typeface="Arial"/>
                <a:cs typeface="ArialMT"/>
              </a:rPr>
              <a:t>     </a:t>
            </a:r>
          </a:p>
          <a:p>
            <a:pPr marL="342900" lvl="0" indent="-342900">
              <a:lnSpc>
                <a:spcPts val="1400"/>
              </a:lnSpc>
              <a:buFont typeface="+mj-lt"/>
              <a:buAutoNum type="arabicPeriod"/>
              <a:tabLst>
                <a:tab pos="408305" algn="l"/>
              </a:tabLst>
            </a:pPr>
            <a:r>
              <a:rPr lang="ro-RO" sz="1200">
                <a:solidFill>
                  <a:srgbClr val="000000"/>
                </a:solidFill>
                <a:effectLst/>
                <a:latin typeface="Arial" panose="020B0604020202020204" pitchFamily="34" charset="0"/>
                <a:ea typeface="Arial"/>
                <a:cs typeface="ArialMT"/>
              </a:rPr>
              <a:t>Utilizarea transparentă a tehnologiei este esențială pentru a răspunde preocupărilor legate de confidențialitate, gestionarea datelor și dependența excesivă. </a:t>
            </a:r>
          </a:p>
          <a:p>
            <a:pPr marL="342900" lvl="0" indent="-342900">
              <a:lnSpc>
                <a:spcPts val="1400"/>
              </a:lnSpc>
              <a:buFont typeface="+mj-lt"/>
              <a:buAutoNum type="arabicPeriod"/>
              <a:tabLst>
                <a:tab pos="408305" algn="l"/>
              </a:tabLst>
            </a:pPr>
            <a:r>
              <a:rPr lang="ro-RO" sz="1200">
                <a:solidFill>
                  <a:srgbClr val="000000"/>
                </a:solidFill>
                <a:effectLst/>
                <a:latin typeface="Arial" panose="020B0604020202020204" pitchFamily="34" charset="0"/>
                <a:ea typeface="Arial"/>
                <a:cs typeface="ArialMT"/>
              </a:rPr>
              <a:t>Distincția între măsurarea performanței și monitorizarea SSM este o necesitate pentru a menține și a consolida încrederea lucrătorilor.</a:t>
            </a:r>
          </a:p>
          <a:p>
            <a:pPr marL="342900" lvl="0" indent="-342900">
              <a:lnSpc>
                <a:spcPts val="1400"/>
              </a:lnSpc>
              <a:buFont typeface="+mj-lt"/>
              <a:buAutoNum type="arabicPeriod"/>
              <a:tabLst>
                <a:tab pos="408305" algn="l"/>
              </a:tabLst>
            </a:pPr>
            <a:r>
              <a:rPr lang="ro-RO" sz="1200">
                <a:solidFill>
                  <a:srgbClr val="000000"/>
                </a:solidFill>
                <a:effectLst/>
                <a:latin typeface="Arial" panose="020B0604020202020204" pitchFamily="34" charset="0"/>
                <a:ea typeface="Arial"/>
                <a:cs typeface="ArialMT"/>
              </a:rPr>
              <a:t>Implicarea lucrătorilor și a reprezentanților acestora în proiectarea, utilizarea și ecologia informațională a sistemelor digitale inteligente promovează sănătatea și bunăstarea lucrătorilor prin creșterea controlului acestora asupra deciziilor și prin facilitarea implicării lor. Adaptarea sistemelor la nevoile specifice ale locului de muncă maximizează eficacitatea și impactul pozitiv. Implicarea lucrătorilor în testarea, selectarea și optimizarea noilor sisteme de monitorizare a SSM asigură eficacitatea acestora. </a:t>
            </a:r>
          </a:p>
          <a:p>
            <a:pPr marL="342900" lvl="0" indent="-342900">
              <a:lnSpc>
                <a:spcPts val="1400"/>
              </a:lnSpc>
              <a:buFont typeface="+mj-lt"/>
              <a:buAutoNum type="arabicPeriod"/>
              <a:tabLst>
                <a:tab pos="408305" algn="l"/>
              </a:tabLst>
            </a:pPr>
            <a:r>
              <a:rPr lang="ro-RO" sz="1200">
                <a:solidFill>
                  <a:srgbClr val="000000"/>
                </a:solidFill>
                <a:effectLst/>
                <a:latin typeface="Arial" panose="020B0604020202020204" pitchFamily="34" charset="0"/>
                <a:ea typeface="Arial"/>
                <a:cs typeface="ArialMT"/>
              </a:rPr>
              <a:t>Sistemele digitale inteligente ar trebui să completeze alte măsuri din domeniul SSM, cum ar fi adaptările locului de muncă, acțiunile corective, formarea lucrătorilor și promovarea încrederii, și nu să fie considerate singura soluție sau să le înlocuiască.</a:t>
            </a:r>
          </a:p>
          <a:p>
            <a:pPr marL="342900" lvl="0" indent="-342900">
              <a:lnSpc>
                <a:spcPts val="1400"/>
              </a:lnSpc>
              <a:buFont typeface="+mj-lt"/>
              <a:buAutoNum type="arabicPeriod"/>
              <a:tabLst>
                <a:tab pos="408305" algn="l"/>
              </a:tabLst>
            </a:pPr>
            <a:r>
              <a:rPr lang="ro-RO" sz="1200">
                <a:solidFill>
                  <a:srgbClr val="000000"/>
                </a:solidFill>
                <a:effectLst/>
                <a:latin typeface="Arial" panose="020B0604020202020204" pitchFamily="34" charset="0"/>
                <a:ea typeface="Arial"/>
                <a:cs typeface="ArialMT"/>
              </a:rPr>
              <a:t>Legislația și inspecția muncii trebuie să evolueze pentru a ține pasul cu sistemele digitale inteligente, pentru a asigura integrarea lor într-un sistem eficient de gestionare a SSM, bazat pe responsabilitatea angajatorului și în contextul ierarhiei controalelor. </a:t>
            </a:r>
          </a:p>
          <a:p>
            <a:pPr marL="342900" lvl="0" indent="-342900">
              <a:lnSpc>
                <a:spcPts val="1400"/>
              </a:lnSpc>
              <a:buFont typeface="+mj-lt"/>
              <a:buAutoNum type="arabicPeriod"/>
              <a:tabLst>
                <a:tab pos="408305" algn="l"/>
              </a:tabLst>
            </a:pPr>
            <a:r>
              <a:rPr lang="ro-RO" sz="1200">
                <a:solidFill>
                  <a:srgbClr val="000000"/>
                </a:solidFill>
                <a:effectLst/>
                <a:latin typeface="Arial" panose="020B0604020202020204" pitchFamily="34" charset="0"/>
                <a:ea typeface="Arial"/>
                <a:cs typeface="ArialMT"/>
              </a:rPr>
              <a:t>Tehnologiile precum dispozitivele purtabile pot promova incluziunea și diversitatea răspunzând nevoilor anumitor categorii de lucrători.</a:t>
            </a:r>
          </a:p>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26</a:t>
            </a:fld>
            <a:endParaRPr lang="en-GB"/>
          </a:p>
        </p:txBody>
      </p:sp>
    </p:spTree>
    <p:extLst>
      <p:ext uri="{BB962C8B-B14F-4D97-AF65-F5344CB8AC3E}">
        <p14:creationId xmlns:p14="http://schemas.microsoft.com/office/powerpoint/2010/main" val="22824007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833C4CB-BE14-4280-AD17-7132132A2C34}" type="slidenum">
              <a:rPr lang="en-GB" smtClean="0"/>
              <a:t>27</a:t>
            </a:fld>
            <a:endParaRPr lang="en-GB"/>
          </a:p>
        </p:txBody>
      </p:sp>
    </p:spTree>
    <p:extLst>
      <p:ext uri="{BB962C8B-B14F-4D97-AF65-F5344CB8AC3E}">
        <p14:creationId xmlns:p14="http://schemas.microsoft.com/office/powerpoint/2010/main" val="28441316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28</a:t>
            </a:fld>
            <a:endParaRPr lang="en-GB"/>
          </a:p>
        </p:txBody>
      </p:sp>
    </p:spTree>
    <p:extLst>
      <p:ext uri="{BB962C8B-B14F-4D97-AF65-F5344CB8AC3E}">
        <p14:creationId xmlns:p14="http://schemas.microsoft.com/office/powerpoint/2010/main" val="13062944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1200">
                <a:effectLst/>
              </a:rPr>
              <a:t>La nivel de întreprindere, datele sondajului ESENER 2019 arată că 4,8 % din unitățile care au participat la sondaj foloseau dispozitive purtabile și 3,7 % foloseau roboți colaborativi (coboți).</a:t>
            </a:r>
            <a:r>
              <a:rPr lang="ro-RO" sz="1200">
                <a:effectLst/>
                <a:latin typeface="Arial" panose="020B0604020202020204" pitchFamily="34" charset="0"/>
                <a:ea typeface="Arial"/>
                <a:cs typeface="Arial" panose="020B0604020202020204" pitchFamily="34" charset="0"/>
              </a:rPr>
              <a:t> </a:t>
            </a:r>
            <a:r>
              <a:rPr lang="ro-RO" sz="1200">
                <a:effectLst/>
              </a:rPr>
              <a:t>De asemenea, datele arată o corelație puternică între mărimea unității și nivelul de adoptare a tehnologiilor digitale.</a:t>
            </a:r>
            <a:r>
              <a:rPr lang="ro-RO" sz="1200">
                <a:effectLst/>
                <a:latin typeface="Arial" panose="020B0604020202020204" pitchFamily="34" charset="0"/>
                <a:ea typeface="Arial"/>
                <a:cs typeface="Arial" panose="020B0604020202020204" pitchFamily="34" charset="0"/>
              </a:rPr>
              <a:t> Unitățile mai mari tind să dispună de mai multe resurse financiare pentru cercetare și dezvoltare și pentru digitalizare pe termen lung, precum și de capacitatea tehnică de a integra tehnologiile de monitorizare în toate operațiunile. Dispun, de asemenea, de resursele umane necesare pentru a evalua nevoile, a instala și a implementa tehnologia, precum și pentru a oferi personalului formarea și manualele necesare.</a:t>
            </a:r>
          </a:p>
          <a:p>
            <a:endParaRPr lang="en-GB" dirty="0"/>
          </a:p>
        </p:txBody>
      </p:sp>
      <p:sp>
        <p:nvSpPr>
          <p:cNvPr id="4" name="Slide Number Placeholder 3"/>
          <p:cNvSpPr>
            <a:spLocks noGrp="1"/>
          </p:cNvSpPr>
          <p:nvPr>
            <p:ph type="sldNum" sz="quarter" idx="5"/>
          </p:nvPr>
        </p:nvSpPr>
        <p:spPr/>
        <p:txBody>
          <a:bodyPr/>
          <a:lstStyle/>
          <a:p>
            <a:fld id="{0735015A-530C-451B-A9BD-7A8FE50581D2}" type="slidenum">
              <a:rPr lang="en-GB" smtClean="0"/>
              <a:t>3</a:t>
            </a:fld>
            <a:endParaRPr lang="en-GB"/>
          </a:p>
        </p:txBody>
      </p:sp>
    </p:spTree>
    <p:extLst>
      <p:ext uri="{BB962C8B-B14F-4D97-AF65-F5344CB8AC3E}">
        <p14:creationId xmlns:p14="http://schemas.microsoft.com/office/powerpoint/2010/main" val="29528190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a:t>Ele pot fi (toate) măsurate, dar asta nu înseamnă că trebuie măsurate.</a:t>
            </a:r>
          </a:p>
          <a:p>
            <a:endParaRPr lang="en-GB" dirty="0"/>
          </a:p>
        </p:txBody>
      </p:sp>
      <p:sp>
        <p:nvSpPr>
          <p:cNvPr id="4" name="Slide Number Placeholder 3"/>
          <p:cNvSpPr>
            <a:spLocks noGrp="1"/>
          </p:cNvSpPr>
          <p:nvPr>
            <p:ph type="sldNum" sz="quarter" idx="5"/>
          </p:nvPr>
        </p:nvSpPr>
        <p:spPr/>
        <p:txBody>
          <a:bodyPr/>
          <a:lstStyle/>
          <a:p>
            <a:fld id="{0735015A-530C-451B-A9BD-7A8FE50581D2}" type="slidenum">
              <a:rPr lang="en-GB" smtClean="0"/>
              <a:t>4</a:t>
            </a:fld>
            <a:endParaRPr lang="en-GB"/>
          </a:p>
        </p:txBody>
      </p:sp>
    </p:spTree>
    <p:extLst>
      <p:ext uri="{BB962C8B-B14F-4D97-AF65-F5344CB8AC3E}">
        <p14:creationId xmlns:p14="http://schemas.microsoft.com/office/powerpoint/2010/main" val="42733141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5</a:t>
            </a:fld>
            <a:endParaRPr lang="en-GB"/>
          </a:p>
        </p:txBody>
      </p:sp>
    </p:spTree>
    <p:extLst>
      <p:ext uri="{BB962C8B-B14F-4D97-AF65-F5344CB8AC3E}">
        <p14:creationId xmlns:p14="http://schemas.microsoft.com/office/powerpoint/2010/main" val="33108447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ro-RO" sz="1200" b="1">
                <a:solidFill>
                  <a:srgbClr val="7030A0"/>
                </a:solidFill>
                <a:latin typeface="Arial" panose="020B0604020202020204" pitchFamily="34" charset="0"/>
                <a:cs typeface="Arial" panose="020B0604020202020204" pitchFamily="34" charset="0"/>
              </a:rPr>
              <a:t>Aplicațiile pentru smartphone </a:t>
            </a:r>
            <a:r>
              <a:rPr lang="ro-RO" sz="1200">
                <a:solidFill>
                  <a:srgbClr val="003399"/>
                </a:solidFill>
                <a:latin typeface="Arial" panose="020B0604020202020204" pitchFamily="34" charset="0"/>
                <a:cs typeface="Arial" panose="020B0604020202020204" pitchFamily="34" charset="0"/>
              </a:rPr>
              <a:t>pot îndemna lucrătorii să adopte comportamente mai sănătoase, permițând raportarea cu ușurință și/sau asistența în cazul accidentelor de muncă.</a:t>
            </a:r>
          </a:p>
          <a:p>
            <a:pPr lvl="1"/>
            <a:endParaRPr lang="en-GB" sz="1200" b="1" dirty="0">
              <a:latin typeface="Arial" panose="020B0604020202020204" pitchFamily="34" charset="0"/>
              <a:cs typeface="Arial" panose="020B0604020202020204" pitchFamily="34" charset="0"/>
            </a:endParaRPr>
          </a:p>
          <a:p>
            <a:pPr lvl="1"/>
            <a:r>
              <a:rPr lang="ro-RO" sz="1200" b="1">
                <a:solidFill>
                  <a:srgbClr val="C00000"/>
                </a:solidFill>
                <a:latin typeface="Arial" panose="020B0604020202020204" pitchFamily="34" charset="0"/>
                <a:cs typeface="Arial" panose="020B0604020202020204" pitchFamily="34" charset="0"/>
              </a:rPr>
              <a:t>Ochelarii inteligenți </a:t>
            </a:r>
            <a:r>
              <a:rPr lang="ro-RO" sz="1200">
                <a:solidFill>
                  <a:srgbClr val="003399"/>
                </a:solidFill>
                <a:latin typeface="Arial" panose="020B0604020202020204" pitchFamily="34" charset="0"/>
                <a:cs typeface="Arial" panose="020B0604020202020204" pitchFamily="34" charset="0"/>
              </a:rPr>
              <a:t>sau </a:t>
            </a:r>
            <a:r>
              <a:rPr lang="ro-RO" sz="1200" b="1">
                <a:solidFill>
                  <a:srgbClr val="C00000"/>
                </a:solidFill>
                <a:latin typeface="Arial" panose="020B0604020202020204" pitchFamily="34" charset="0"/>
                <a:cs typeface="Arial" panose="020B0604020202020204" pitchFamily="34" charset="0"/>
              </a:rPr>
              <a:t>dronele</a:t>
            </a:r>
            <a:r>
              <a:rPr lang="ro-RO" sz="1200">
                <a:solidFill>
                  <a:srgbClr val="003399"/>
                </a:solidFill>
                <a:latin typeface="Arial" panose="020B0604020202020204" pitchFamily="34" charset="0"/>
                <a:cs typeface="Arial" panose="020B0604020202020204" pitchFamily="34" charset="0"/>
              </a:rPr>
              <a:t> din industria construcțiilor și din industria minieră pot ajunge în zone periculoase și le pot monitoriza, protejând oamenii de un potențial pericol.</a:t>
            </a:r>
            <a:br>
              <a:rPr lang="ro-RO" sz="1200">
                <a:solidFill>
                  <a:srgbClr val="003399"/>
                </a:solidFill>
                <a:latin typeface="Arial" panose="020B0604020202020204" pitchFamily="34" charset="0"/>
                <a:cs typeface="Arial" panose="020B0604020202020204" pitchFamily="34" charset="0"/>
              </a:rPr>
            </a:br>
            <a:endParaRPr lang="ro-RO" sz="1200">
              <a:solidFill>
                <a:srgbClr val="003399"/>
              </a:solidFill>
              <a:latin typeface="Arial" panose="020B0604020202020204" pitchFamily="34" charset="0"/>
              <a:cs typeface="Arial" panose="020B0604020202020204" pitchFamily="34" charset="0"/>
            </a:endParaRPr>
          </a:p>
          <a:p>
            <a:pPr lvl="1"/>
            <a:r>
              <a:rPr lang="ro-RO" sz="1200" b="1">
                <a:solidFill>
                  <a:schemeClr val="accent1">
                    <a:lumMod val="60000"/>
                    <a:lumOff val="40000"/>
                  </a:schemeClr>
                </a:solidFill>
                <a:latin typeface="Arial" panose="020B0604020202020204" pitchFamily="34" charset="0"/>
                <a:cs typeface="Arial" panose="020B0604020202020204" pitchFamily="34" charset="0"/>
              </a:rPr>
              <a:t>Tehnologiile e-textile </a:t>
            </a:r>
            <a:r>
              <a:rPr lang="ro-RO" sz="1200" b="0">
                <a:solidFill>
                  <a:schemeClr val="accent1">
                    <a:lumMod val="60000"/>
                    <a:lumOff val="40000"/>
                  </a:schemeClr>
                </a:solidFill>
                <a:latin typeface="Arial" panose="020B0604020202020204" pitchFamily="34" charset="0"/>
                <a:cs typeface="Arial" panose="020B0604020202020204" pitchFamily="34" charset="0"/>
              </a:rPr>
              <a:t>pot</a:t>
            </a:r>
            <a:r>
              <a:rPr lang="ro-RO" sz="1200" b="1">
                <a:solidFill>
                  <a:schemeClr val="accent1">
                    <a:lumMod val="60000"/>
                    <a:lumOff val="40000"/>
                  </a:schemeClr>
                </a:solidFill>
                <a:latin typeface="Arial" panose="020B0604020202020204" pitchFamily="34" charset="0"/>
                <a:cs typeface="Arial" panose="020B0604020202020204" pitchFamily="34" charset="0"/>
              </a:rPr>
              <a:t> </a:t>
            </a:r>
            <a:r>
              <a:rPr lang="ro-RO" sz="1200">
                <a:solidFill>
                  <a:srgbClr val="003399"/>
                </a:solidFill>
                <a:latin typeface="Arial" panose="020B0604020202020204" pitchFamily="34" charset="0"/>
                <a:cs typeface="Arial" panose="020B0604020202020204" pitchFamily="34" charset="0"/>
              </a:rPr>
              <a:t>interacționa cu lucrătorii prin senzori care pot fi încorporați în </a:t>
            </a:r>
            <a:r>
              <a:rPr lang="ro-RO" sz="1200" b="1">
                <a:solidFill>
                  <a:srgbClr val="00B050"/>
                </a:solidFill>
                <a:latin typeface="Arial" panose="020B0604020202020204" pitchFamily="34" charset="0"/>
                <a:cs typeface="Arial" panose="020B0604020202020204" pitchFamily="34" charset="0"/>
              </a:rPr>
              <a:t>caschete sau în ochelarii de protecție</a:t>
            </a:r>
            <a:r>
              <a:rPr lang="ro-RO" sz="1200" b="0">
                <a:solidFill>
                  <a:srgbClr val="00B050"/>
                </a:solidFill>
                <a:latin typeface="Arial" panose="020B0604020202020204" pitchFamily="34" charset="0"/>
                <a:cs typeface="Arial" panose="020B0604020202020204" pitchFamily="34" charset="0"/>
              </a:rPr>
              <a:t>.</a:t>
            </a:r>
          </a:p>
          <a:p>
            <a:pPr lvl="1"/>
            <a:endParaRPr lang="en-US" sz="1200" b="1" dirty="0">
              <a:solidFill>
                <a:srgbClr val="00B050"/>
              </a:solidFill>
              <a:latin typeface="Arial" panose="020B0604020202020204" pitchFamily="34" charset="0"/>
              <a:cs typeface="Arial" panose="020B0604020202020204" pitchFamily="34" charset="0"/>
            </a:endParaRPr>
          </a:p>
          <a:p>
            <a:pPr lvl="1"/>
            <a:r>
              <a:rPr lang="ro-RO" sz="1200" b="1">
                <a:solidFill>
                  <a:schemeClr val="accent1">
                    <a:lumMod val="75000"/>
                  </a:schemeClr>
                </a:solidFill>
                <a:latin typeface="Arial" panose="020B0604020202020204" pitchFamily="34" charset="0"/>
                <a:cs typeface="Arial" panose="020B0604020202020204" pitchFamily="34" charset="0"/>
              </a:rPr>
              <a:t>Ceasurile inteligente </a:t>
            </a:r>
            <a:r>
              <a:rPr lang="ro-RO" sz="1200">
                <a:solidFill>
                  <a:srgbClr val="003399"/>
                </a:solidFill>
                <a:latin typeface="Arial" panose="020B0604020202020204" pitchFamily="34" charset="0"/>
                <a:cs typeface="Arial" panose="020B0604020202020204" pitchFamily="34" charset="0"/>
              </a:rPr>
              <a:t>permit colectarea de date fiziologice și legate de emoțiile oamenilor prin IoT.</a:t>
            </a:r>
          </a:p>
          <a:p>
            <a:pPr lvl="1"/>
            <a:endParaRPr lang="en-US" sz="1200" b="1" dirty="0">
              <a:latin typeface="Arial" panose="020B0604020202020204" pitchFamily="34" charset="0"/>
              <a:cs typeface="Arial" panose="020B0604020202020204" pitchFamily="34" charset="0"/>
            </a:endParaRPr>
          </a:p>
          <a:p>
            <a:pPr lvl="1"/>
            <a:r>
              <a:rPr lang="ro-RO" sz="1200" b="1">
                <a:solidFill>
                  <a:schemeClr val="bg2">
                    <a:lumMod val="50000"/>
                  </a:schemeClr>
                </a:solidFill>
                <a:latin typeface="Arial" panose="020B0604020202020204" pitchFamily="34" charset="0"/>
                <a:cs typeface="Arial" panose="020B0604020202020204" pitchFamily="34" charset="0"/>
              </a:rPr>
              <a:t>Instrumentele pentru RV/RA </a:t>
            </a:r>
            <a:r>
              <a:rPr lang="ro-RO" sz="1200" b="0">
                <a:solidFill>
                  <a:schemeClr val="bg2">
                    <a:lumMod val="50000"/>
                  </a:schemeClr>
                </a:solidFill>
                <a:latin typeface="Arial" panose="020B0604020202020204" pitchFamily="34" charset="0"/>
                <a:cs typeface="Arial" panose="020B0604020202020204" pitchFamily="34" charset="0"/>
              </a:rPr>
              <a:t>pot fi </a:t>
            </a:r>
            <a:r>
              <a:rPr lang="ro-RO" sz="1200">
                <a:solidFill>
                  <a:srgbClr val="003399"/>
                </a:solidFill>
                <a:latin typeface="Arial" panose="020B0604020202020204" pitchFamily="34" charset="0"/>
                <a:cs typeface="Arial" panose="020B0604020202020204" pitchFamily="34" charset="0"/>
              </a:rPr>
              <a:t>utilizate pentru formare, ca o interfață care furnizează date de monitorizare.</a:t>
            </a:r>
          </a:p>
          <a:p>
            <a:pPr lvl="1"/>
            <a:endParaRPr lang="en-GB" sz="1200" dirty="0">
              <a:solidFill>
                <a:srgbClr val="003399"/>
              </a:solidFill>
              <a:latin typeface="Arial" panose="020B0604020202020204" pitchFamily="34" charset="0"/>
              <a:cs typeface="Arial" panose="020B0604020202020204" pitchFamily="34" charset="0"/>
            </a:endParaRPr>
          </a:p>
          <a:p>
            <a:pPr lvl="1"/>
            <a:r>
              <a:rPr lang="ro-RO" sz="1200" b="1">
                <a:solidFill>
                  <a:srgbClr val="FFC000"/>
                </a:solidFill>
                <a:latin typeface="Arial" panose="020B0604020202020204" pitchFamily="34" charset="0"/>
                <a:cs typeface="Arial" panose="020B0604020202020204" pitchFamily="34" charset="0"/>
              </a:rPr>
              <a:t>Dispozitivele purtabile </a:t>
            </a:r>
            <a:r>
              <a:rPr lang="ro-RO" sz="1200">
                <a:solidFill>
                  <a:srgbClr val="003399"/>
                </a:solidFill>
                <a:latin typeface="Arial" panose="020B0604020202020204" pitchFamily="34" charset="0"/>
                <a:cs typeface="Arial" panose="020B0604020202020204" pitchFamily="34" charset="0"/>
              </a:rPr>
              <a:t>pot identifica nivelurile de gaze și toxine, nivelurile de zgomot și temperaturile cu risc ridicat. </a:t>
            </a:r>
          </a:p>
          <a:p>
            <a:endParaRPr lang="en-GB" dirty="0"/>
          </a:p>
        </p:txBody>
      </p:sp>
      <p:sp>
        <p:nvSpPr>
          <p:cNvPr id="4" name="Slide Number Placeholder 3"/>
          <p:cNvSpPr>
            <a:spLocks noGrp="1"/>
          </p:cNvSpPr>
          <p:nvPr>
            <p:ph type="sldNum" sz="quarter" idx="5"/>
          </p:nvPr>
        </p:nvSpPr>
        <p:spPr/>
        <p:txBody>
          <a:bodyPr/>
          <a:lstStyle/>
          <a:p>
            <a:fld id="{0735015A-530C-451B-A9BD-7A8FE50581D2}" type="slidenum">
              <a:rPr lang="en-GB" smtClean="0"/>
              <a:t>6</a:t>
            </a:fld>
            <a:endParaRPr lang="en-GB"/>
          </a:p>
        </p:txBody>
      </p:sp>
    </p:spTree>
    <p:extLst>
      <p:ext uri="{BB962C8B-B14F-4D97-AF65-F5344CB8AC3E}">
        <p14:creationId xmlns:p14="http://schemas.microsoft.com/office/powerpoint/2010/main" val="13904058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0" lvl="0" algn="l" defTabSz="914400" rtl="0" eaLnBrk="1" fontAlgn="auto" latinLnBrk="0" hangingPunct="1">
              <a:spcBef>
                <a:spcPts val="200"/>
              </a:spcBef>
              <a:spcAft>
                <a:spcPts val="200"/>
              </a:spcAft>
              <a:buClrTx/>
              <a:buSzTx/>
              <a:tabLst/>
              <a:defRPr/>
            </a:pPr>
            <a:r>
              <a:rPr lang="ro-RO" sz="1400" b="1">
                <a:solidFill>
                  <a:schemeClr val="tx2"/>
                </a:solidFill>
                <a:latin typeface="Arial" panose="020B0604020202020204" pitchFamily="34" charset="0"/>
                <a:cs typeface="Arial" panose="020B0604020202020204" pitchFamily="34" charset="0"/>
              </a:rPr>
              <a:t>Identificarea și prevenirea riscurilor în materie de SSM</a:t>
            </a:r>
          </a:p>
          <a:p>
            <a:pPr marL="285750" indent="-285750">
              <a:spcBef>
                <a:spcPts val="200"/>
              </a:spcBef>
              <a:spcAft>
                <a:spcPts val="200"/>
              </a:spcAft>
              <a:buFont typeface="Arial" panose="020B0604020202020204" pitchFamily="34" charset="0"/>
              <a:buChar char="•"/>
              <a:defRPr/>
            </a:pPr>
            <a:r>
              <a:rPr lang="ro-RO" sz="1200">
                <a:solidFill>
                  <a:schemeClr val="tx2"/>
                </a:solidFill>
                <a:latin typeface="Arial" panose="020B0604020202020204" pitchFamily="34" charset="0"/>
                <a:cs typeface="Arial" panose="020B0604020202020204" pitchFamily="34" charset="0"/>
              </a:rPr>
              <a:t>Monitorizarea riscurilor individuale sau legate de instalație: ritm cardiac, postură, oboseală, emoții</a:t>
            </a:r>
          </a:p>
          <a:p>
            <a:pPr marL="285750" indent="-285750">
              <a:spcBef>
                <a:spcPts val="200"/>
              </a:spcBef>
              <a:spcAft>
                <a:spcPts val="200"/>
              </a:spcAft>
              <a:buFont typeface="Arial" panose="020B0604020202020204" pitchFamily="34" charset="0"/>
              <a:buChar char="•"/>
              <a:defRPr/>
            </a:pPr>
            <a:r>
              <a:rPr lang="ro-RO" sz="1200">
                <a:solidFill>
                  <a:schemeClr val="tx2"/>
                </a:solidFill>
                <a:latin typeface="Arial" panose="020B0604020202020204" pitchFamily="34" charset="0"/>
                <a:cs typeface="Arial" panose="020B0604020202020204" pitchFamily="34" charset="0"/>
              </a:rPr>
              <a:t>Avertizarea lucrătorilor și furnizarea de formare la locul de muncă</a:t>
            </a:r>
          </a:p>
          <a:p>
            <a:pPr marL="285750" marR="0" lvl="0" indent="-285750" algn="l" defTabSz="914400" rtl="0" eaLnBrk="1" fontAlgn="auto" latinLnBrk="0" hangingPunct="1">
              <a:spcBef>
                <a:spcPts val="200"/>
              </a:spcBef>
              <a:spcAft>
                <a:spcPts val="200"/>
              </a:spcAft>
              <a:buClrTx/>
              <a:buSzTx/>
              <a:buFont typeface="Arial" panose="020B0604020202020204" pitchFamily="34" charset="0"/>
              <a:buChar char="•"/>
              <a:tabLst/>
              <a:defRPr/>
            </a:pPr>
            <a:r>
              <a:rPr lang="ro-RO" sz="1200">
                <a:solidFill>
                  <a:schemeClr val="tx2"/>
                </a:solidFill>
                <a:latin typeface="Arial" panose="020B0604020202020204" pitchFamily="34" charset="0"/>
                <a:cs typeface="Arial" panose="020B0604020202020204" pitchFamily="34" charset="0"/>
              </a:rPr>
              <a:t>Evaluări la distanță ale riscurilor</a:t>
            </a:r>
          </a:p>
          <a:p>
            <a:pPr marL="285750" marR="0" lvl="0" indent="-285750" algn="l" defTabSz="914400" rtl="0" eaLnBrk="1" fontAlgn="auto" latinLnBrk="0" hangingPunct="1">
              <a:spcBef>
                <a:spcPts val="200"/>
              </a:spcBef>
              <a:spcAft>
                <a:spcPts val="200"/>
              </a:spcAft>
              <a:buClrTx/>
              <a:buSzTx/>
              <a:buFont typeface="Arial" panose="020B0604020202020204" pitchFamily="34" charset="0"/>
              <a:buChar char="•"/>
              <a:tabLst/>
              <a:defRPr/>
            </a:pPr>
            <a:r>
              <a:rPr lang="ro-RO" sz="1200">
                <a:solidFill>
                  <a:schemeClr val="tx2"/>
                </a:solidFill>
                <a:latin typeface="Arial" panose="020B0604020202020204" pitchFamily="34" charset="0"/>
                <a:cs typeface="Arial" panose="020B0604020202020204" pitchFamily="34" charset="0"/>
              </a:rPr>
              <a:t>Furnizarea de date care pot ajuta locurile de muncă să îmbunătățească SSM</a:t>
            </a:r>
          </a:p>
          <a:p>
            <a:pPr marR="0" lvl="0" algn="l" defTabSz="914400" rtl="0" eaLnBrk="1" fontAlgn="auto" latinLnBrk="0" hangingPunct="1">
              <a:spcBef>
                <a:spcPts val="200"/>
              </a:spcBef>
              <a:spcAft>
                <a:spcPts val="200"/>
              </a:spcAft>
              <a:buClrTx/>
              <a:buSzTx/>
              <a:tabLst/>
              <a:defRPr/>
            </a:pPr>
            <a:r>
              <a:rPr lang="ro-RO" sz="1400" b="1">
                <a:solidFill>
                  <a:schemeClr val="tx2"/>
                </a:solidFill>
                <a:latin typeface="Arial" panose="020B0604020202020204" pitchFamily="34" charset="0"/>
                <a:cs typeface="Arial" panose="020B0604020202020204" pitchFamily="34" charset="0"/>
              </a:rPr>
              <a:t>Reacția la riscurile legate de SSM</a:t>
            </a:r>
          </a:p>
          <a:p>
            <a:pPr marL="285750" marR="0" lvl="0" indent="-285750" algn="l" defTabSz="914400" rtl="0" eaLnBrk="1" fontAlgn="auto" latinLnBrk="0" hangingPunct="1">
              <a:spcBef>
                <a:spcPts val="200"/>
              </a:spcBef>
              <a:spcAft>
                <a:spcPts val="200"/>
              </a:spcAft>
              <a:buClrTx/>
              <a:buSzTx/>
              <a:buFont typeface="Arial" panose="020B0604020202020204" pitchFamily="34" charset="0"/>
              <a:buChar char="•"/>
              <a:tabLst/>
              <a:defRPr/>
            </a:pPr>
            <a:r>
              <a:rPr lang="ro-RO" sz="1200">
                <a:solidFill>
                  <a:schemeClr val="tx2"/>
                </a:solidFill>
                <a:latin typeface="Arial" panose="020B0604020202020204" pitchFamily="34" charset="0"/>
                <a:cs typeface="Arial" panose="020B0604020202020204" pitchFamily="34" charset="0"/>
              </a:rPr>
              <a:t>Localizarea lucrătorilor și răspunsul la urgențe</a:t>
            </a:r>
          </a:p>
          <a:p>
            <a:pPr marL="285750" marR="0" lvl="0" indent="-285750" algn="l" defTabSz="914400" rtl="0" eaLnBrk="1" fontAlgn="auto" latinLnBrk="0" hangingPunct="1">
              <a:spcBef>
                <a:spcPts val="200"/>
              </a:spcBef>
              <a:spcAft>
                <a:spcPts val="200"/>
              </a:spcAft>
              <a:buClrTx/>
              <a:buSzTx/>
              <a:buFont typeface="Arial" panose="020B0604020202020204" pitchFamily="34" charset="0"/>
              <a:buChar char="•"/>
              <a:tabLst/>
              <a:defRPr/>
            </a:pPr>
            <a:r>
              <a:rPr lang="ro-RO" sz="1200">
                <a:solidFill>
                  <a:schemeClr val="tx2"/>
                </a:solidFill>
                <a:latin typeface="Arial" panose="020B0604020202020204" pitchFamily="34" charset="0"/>
                <a:cs typeface="Arial" panose="020B0604020202020204" pitchFamily="34" charset="0"/>
              </a:rPr>
              <a:t>Investigarea și raportarea accidentelor</a:t>
            </a:r>
          </a:p>
          <a:p>
            <a:pPr marL="285750" marR="0" lvl="0" indent="-285750" algn="l" defTabSz="914400" rtl="0" eaLnBrk="1" fontAlgn="auto" latinLnBrk="0" hangingPunct="1">
              <a:spcBef>
                <a:spcPts val="200"/>
              </a:spcBef>
              <a:spcAft>
                <a:spcPts val="200"/>
              </a:spcAft>
              <a:buClrTx/>
              <a:buSzTx/>
              <a:buFont typeface="Arial" panose="020B0604020202020204" pitchFamily="34" charset="0"/>
              <a:buChar char="•"/>
              <a:tabLst/>
              <a:defRPr/>
            </a:pPr>
            <a:r>
              <a:rPr lang="ro-RO" sz="1200">
                <a:solidFill>
                  <a:schemeClr val="tx2"/>
                </a:solidFill>
                <a:latin typeface="Arial" panose="020B0604020202020204" pitchFamily="34" charset="0"/>
                <a:cs typeface="Arial" panose="020B0604020202020204" pitchFamily="34" charset="0"/>
              </a:rPr>
              <a:t>Furnizarea de date care pot duce la măsuri corective în materie de SSM</a:t>
            </a:r>
          </a:p>
          <a:p>
            <a:endParaRPr lang="en-GB" dirty="0"/>
          </a:p>
        </p:txBody>
      </p:sp>
      <p:sp>
        <p:nvSpPr>
          <p:cNvPr id="4" name="Slide Number Placeholder 3"/>
          <p:cNvSpPr>
            <a:spLocks noGrp="1"/>
          </p:cNvSpPr>
          <p:nvPr>
            <p:ph type="sldNum" sz="quarter" idx="5"/>
          </p:nvPr>
        </p:nvSpPr>
        <p:spPr/>
        <p:txBody>
          <a:bodyPr/>
          <a:lstStyle/>
          <a:p>
            <a:fld id="{0735015A-530C-451B-A9BD-7A8FE50581D2}" type="slidenum">
              <a:rPr lang="en-GB" smtClean="0"/>
              <a:t>7</a:t>
            </a:fld>
            <a:endParaRPr lang="en-GB"/>
          </a:p>
        </p:txBody>
      </p:sp>
    </p:spTree>
    <p:extLst>
      <p:ext uri="{BB962C8B-B14F-4D97-AF65-F5344CB8AC3E}">
        <p14:creationId xmlns:p14="http://schemas.microsoft.com/office/powerpoint/2010/main" val="39422379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ro-RO" sz="1200">
                <a:latin typeface="Arial" panose="020B0604020202020204" pitchFamily="34" charset="0"/>
                <a:ea typeface="Arial"/>
                <a:cs typeface="Times New Roman" panose="02020603050405020304" pitchFamily="18" charset="0"/>
              </a:rPr>
              <a:t>Prin furnizarea de </a:t>
            </a:r>
            <a:r>
              <a:rPr lang="ro-RO" sz="1200" b="1">
                <a:latin typeface="Arial" panose="020B0604020202020204" pitchFamily="34" charset="0"/>
                <a:ea typeface="Arial"/>
                <a:cs typeface="Times New Roman" panose="02020603050405020304" pitchFamily="18" charset="0"/>
              </a:rPr>
              <a:t>date în timp real</a:t>
            </a:r>
            <a:r>
              <a:rPr lang="ro-RO" sz="1200">
                <a:latin typeface="Arial" panose="020B0604020202020204" pitchFamily="34" charset="0"/>
                <a:ea typeface="Arial"/>
                <a:cs typeface="Times New Roman" panose="02020603050405020304" pitchFamily="18" charset="0"/>
              </a:rPr>
              <a:t>, de </a:t>
            </a:r>
            <a:r>
              <a:rPr lang="ro-RO" sz="1200" b="1">
                <a:latin typeface="Arial" panose="020B0604020202020204" pitchFamily="34" charset="0"/>
                <a:ea typeface="Arial"/>
                <a:cs typeface="Times New Roman" panose="02020603050405020304" pitchFamily="18" charset="0"/>
              </a:rPr>
              <a:t>informații predictive</a:t>
            </a:r>
            <a:r>
              <a:rPr lang="ro-RO" sz="1200">
                <a:latin typeface="Arial" panose="020B0604020202020204" pitchFamily="34" charset="0"/>
                <a:ea typeface="Arial"/>
                <a:cs typeface="Times New Roman" panose="02020603050405020304" pitchFamily="18" charset="0"/>
              </a:rPr>
              <a:t> și chiar de </a:t>
            </a:r>
            <a:r>
              <a:rPr lang="ro-RO" sz="1200" b="1">
                <a:latin typeface="Arial" panose="020B0604020202020204" pitchFamily="34" charset="0"/>
                <a:ea typeface="Arial"/>
                <a:cs typeface="Times New Roman" panose="02020603050405020304" pitchFamily="18" charset="0"/>
              </a:rPr>
              <a:t>recomandări concrete</a:t>
            </a:r>
            <a:r>
              <a:rPr lang="ro-RO" sz="1200">
                <a:latin typeface="Arial" panose="020B0604020202020204" pitchFamily="34" charset="0"/>
                <a:ea typeface="Arial"/>
                <a:cs typeface="Times New Roman" panose="02020603050405020304" pitchFamily="18" charset="0"/>
              </a:rPr>
              <a:t>, sistemele digitale inteligente pot ajuta companiile să </a:t>
            </a:r>
            <a:r>
              <a:rPr lang="ro-RO" sz="1200" b="1">
                <a:latin typeface="Arial" panose="020B0604020202020204" pitchFamily="34" charset="0"/>
                <a:ea typeface="Arial"/>
                <a:cs typeface="Times New Roman" panose="02020603050405020304" pitchFamily="18" charset="0"/>
              </a:rPr>
              <a:t>adopte o</a:t>
            </a:r>
            <a:r>
              <a:rPr lang="ro-RO" sz="1200">
                <a:latin typeface="Arial" panose="020B0604020202020204" pitchFamily="34" charset="0"/>
                <a:ea typeface="Arial"/>
                <a:cs typeface="Times New Roman" panose="02020603050405020304" pitchFamily="18" charset="0"/>
              </a:rPr>
              <a:t> abordare </a:t>
            </a:r>
            <a:r>
              <a:rPr lang="ro-RO" sz="1200" b="1">
                <a:latin typeface="Arial" panose="020B0604020202020204" pitchFamily="34" charset="0"/>
                <a:ea typeface="Arial"/>
                <a:cs typeface="Times New Roman" panose="02020603050405020304" pitchFamily="18" charset="0"/>
              </a:rPr>
              <a:t>proactivă</a:t>
            </a:r>
            <a:r>
              <a:rPr lang="ro-RO" sz="1200">
                <a:latin typeface="Arial" panose="020B0604020202020204" pitchFamily="34" charset="0"/>
                <a:ea typeface="Arial"/>
                <a:cs typeface="Times New Roman" panose="02020603050405020304" pitchFamily="18" charset="0"/>
              </a:rPr>
              <a:t> a SSM, anticipând riscurile, prevenind accidentele și protejându-și forța de muncă. </a:t>
            </a:r>
          </a:p>
          <a:p>
            <a:pPr>
              <a:lnSpc>
                <a:spcPct val="107000"/>
              </a:lnSpc>
              <a:spcAft>
                <a:spcPts val="800"/>
              </a:spcAft>
            </a:pPr>
            <a:endParaRPr lang="en-GB" sz="1200" dirty="0">
              <a:latin typeface="Arial" panose="020B0604020202020204" pitchFamily="34" charset="0"/>
              <a:cs typeface="Times New Roman" panose="02020603050405020304" pitchFamily="18" charset="0"/>
            </a:endParaRPr>
          </a:p>
          <a:p>
            <a:pPr>
              <a:lnSpc>
                <a:spcPct val="107000"/>
              </a:lnSpc>
              <a:spcAft>
                <a:spcPts val="800"/>
              </a:spcAft>
            </a:pPr>
            <a:r>
              <a:rPr lang="ro-RO" sz="1200">
                <a:latin typeface="Arial" panose="020B0604020202020204" pitchFamily="34" charset="0"/>
                <a:cs typeface="Times New Roman" panose="02020603050405020304" pitchFamily="18" charset="0"/>
              </a:rPr>
              <a:t>Sprijin pentru locul de muncă:</a:t>
            </a:r>
          </a:p>
          <a:p>
            <a:pPr>
              <a:lnSpc>
                <a:spcPct val="107000"/>
              </a:lnSpc>
              <a:spcAft>
                <a:spcPts val="800"/>
              </a:spcAft>
            </a:pPr>
            <a:endParaRPr lang="en-GB" sz="1200" dirty="0">
              <a:latin typeface="Arial" panose="020B060402020202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ro-RO" sz="1200">
                <a:latin typeface="Arial" panose="020B0604020202020204" pitchFamily="34" charset="0"/>
                <a:cs typeface="Times New Roman" panose="02020603050405020304" pitchFamily="18" charset="0"/>
              </a:rPr>
              <a:t>Un nivel mai mare de </a:t>
            </a:r>
            <a:r>
              <a:rPr lang="ro-RO" sz="1200" b="1">
                <a:solidFill>
                  <a:srgbClr val="339933"/>
                </a:solidFill>
                <a:latin typeface="Arial" panose="020B0604020202020204" pitchFamily="34" charset="0"/>
                <a:cs typeface="Times New Roman" panose="02020603050405020304" pitchFamily="18" charset="0"/>
              </a:rPr>
              <a:t>conformitate </a:t>
            </a:r>
            <a:r>
              <a:rPr lang="ro-RO" sz="1200">
                <a:latin typeface="Arial" panose="020B0604020202020204" pitchFamily="34" charset="0"/>
                <a:cs typeface="Times New Roman" panose="02020603050405020304" pitchFamily="18" charset="0"/>
              </a:rPr>
              <a:t>cu reglementările în domeniul SSM (de exemplu, prin furnizarea de date în timp real privind utilizarea adecvată a PPE);</a:t>
            </a:r>
          </a:p>
          <a:p>
            <a:pPr marL="285750" indent="-285750">
              <a:lnSpc>
                <a:spcPct val="107000"/>
              </a:lnSpc>
              <a:spcAft>
                <a:spcPts val="800"/>
              </a:spcAft>
              <a:buFont typeface="Arial" panose="020B0604020202020204" pitchFamily="34" charset="0"/>
              <a:buChar char="•"/>
            </a:pPr>
            <a:endParaRPr lang="en-GB" sz="1200" dirty="0">
              <a:latin typeface="Arial" panose="020B060402020202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ro-RO" sz="1200" b="1">
                <a:solidFill>
                  <a:srgbClr val="339933"/>
                </a:solidFill>
                <a:latin typeface="Arial" panose="020B0604020202020204" pitchFamily="34" charset="0"/>
                <a:cs typeface="Times New Roman" panose="02020603050405020304" pitchFamily="18" charset="0"/>
              </a:rPr>
              <a:t>Un proces de decizie mai bine fundamentat</a:t>
            </a:r>
            <a:r>
              <a:rPr lang="ro-RO" sz="1200">
                <a:latin typeface="Arial" panose="020B0604020202020204" pitchFamily="34" charset="0"/>
                <a:cs typeface="Times New Roman" panose="02020603050405020304" pitchFamily="18" charset="0"/>
              </a:rPr>
              <a:t>, prin generarea de informații (parametri) rapide și precise privind SSM și prin utilizarea de algoritmi predictivi; </a:t>
            </a:r>
          </a:p>
          <a:p>
            <a:pPr marL="285750" indent="-285750">
              <a:lnSpc>
                <a:spcPct val="107000"/>
              </a:lnSpc>
              <a:spcAft>
                <a:spcPts val="800"/>
              </a:spcAft>
              <a:buFont typeface="Arial" panose="020B0604020202020204" pitchFamily="34" charset="0"/>
              <a:buChar char="•"/>
            </a:pPr>
            <a:endParaRPr lang="en-GB" sz="1200" dirty="0">
              <a:latin typeface="Arial" panose="020B060402020202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ro-RO" sz="1200">
                <a:latin typeface="Arial" panose="020B0604020202020204" pitchFamily="34" charset="0"/>
                <a:cs typeface="Times New Roman" panose="02020603050405020304" pitchFamily="18" charset="0"/>
              </a:rPr>
              <a:t>Aplicarea mai eficientă a măsurilor prin identificarea riscurilor la nivel </a:t>
            </a:r>
            <a:r>
              <a:rPr lang="ro-RO" sz="1200" b="1">
                <a:latin typeface="Arial" panose="020B0604020202020204" pitchFamily="34" charset="0"/>
                <a:cs typeface="Times New Roman" panose="02020603050405020304" pitchFamily="18" charset="0"/>
              </a:rPr>
              <a:t>agregat</a:t>
            </a:r>
            <a:r>
              <a:rPr lang="ro-RO" sz="1200">
                <a:latin typeface="Arial" panose="020B0604020202020204" pitchFamily="34" charset="0"/>
                <a:cs typeface="Times New Roman" panose="02020603050405020304" pitchFamily="18" charset="0"/>
              </a:rPr>
              <a:t>; </a:t>
            </a:r>
          </a:p>
          <a:p>
            <a:pPr marL="285750" indent="-285750">
              <a:lnSpc>
                <a:spcPct val="107000"/>
              </a:lnSpc>
              <a:spcAft>
                <a:spcPts val="800"/>
              </a:spcAft>
              <a:buFont typeface="Arial" panose="020B0604020202020204" pitchFamily="34" charset="0"/>
              <a:buChar char="•"/>
            </a:pPr>
            <a:endParaRPr lang="en-GB" sz="1200" dirty="0">
              <a:latin typeface="Arial" panose="020B060402020202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ro-RO" sz="1200" b="1">
                <a:solidFill>
                  <a:srgbClr val="339933"/>
                </a:solidFill>
                <a:latin typeface="Arial" panose="020B0604020202020204" pitchFamily="34" charset="0"/>
                <a:cs typeface="Times New Roman" panose="02020603050405020304" pitchFamily="18" charset="0"/>
              </a:rPr>
              <a:t>Mai multe oportunități de formare</a:t>
            </a:r>
            <a:r>
              <a:rPr lang="ro-RO" sz="1200">
                <a:latin typeface="Arial" panose="020B0604020202020204" pitchFamily="34" charset="0"/>
                <a:cs typeface="Times New Roman" panose="02020603050405020304" pitchFamily="18" charset="0"/>
              </a:rPr>
              <a:t> în medii de realitate virtuală; </a:t>
            </a:r>
          </a:p>
          <a:p>
            <a:pPr marL="285750" indent="-285750">
              <a:lnSpc>
                <a:spcPct val="107000"/>
              </a:lnSpc>
              <a:spcAft>
                <a:spcPts val="800"/>
              </a:spcAft>
              <a:buFont typeface="Arial" panose="020B0604020202020204" pitchFamily="34" charset="0"/>
              <a:buChar char="•"/>
            </a:pPr>
            <a:endParaRPr lang="en-GB" sz="1200" dirty="0">
              <a:latin typeface="Arial" panose="020B060402020202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ro-RO" sz="1200">
                <a:latin typeface="Arial" panose="020B0604020202020204" pitchFamily="34" charset="0"/>
                <a:cs typeface="Times New Roman" panose="02020603050405020304" pitchFamily="18" charset="0"/>
              </a:rPr>
              <a:t>Accesibilitate mai mare pentru lucrătorii cu nevoi specifice (de exemplu, lucrătorii în vârstă sau cei cu probleme de sănătate) și îmbunătățirea generală a stării de bine a personalului .</a:t>
            </a:r>
          </a:p>
          <a:p>
            <a:endParaRPr lang="en-GB" dirty="0"/>
          </a:p>
        </p:txBody>
      </p:sp>
      <p:sp>
        <p:nvSpPr>
          <p:cNvPr id="4" name="Slide Number Placeholder 3"/>
          <p:cNvSpPr>
            <a:spLocks noGrp="1"/>
          </p:cNvSpPr>
          <p:nvPr>
            <p:ph type="sldNum" sz="quarter" idx="5"/>
          </p:nvPr>
        </p:nvSpPr>
        <p:spPr/>
        <p:txBody>
          <a:bodyPr/>
          <a:lstStyle/>
          <a:p>
            <a:fld id="{0735015A-530C-451B-A9BD-7A8FE50581D2}" type="slidenum">
              <a:rPr lang="en-GB" smtClean="0"/>
              <a:t>8</a:t>
            </a:fld>
            <a:endParaRPr lang="en-GB"/>
          </a:p>
        </p:txBody>
      </p:sp>
    </p:spTree>
    <p:extLst>
      <p:ext uri="{BB962C8B-B14F-4D97-AF65-F5344CB8AC3E}">
        <p14:creationId xmlns:p14="http://schemas.microsoft.com/office/powerpoint/2010/main" val="37796059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ro-RO" sz="1200">
                <a:effectLst/>
                <a:latin typeface="Arial" panose="020B0604020202020204" pitchFamily="34" charset="0"/>
                <a:ea typeface="Arial"/>
                <a:cs typeface="Arial" panose="020B0604020202020204" pitchFamily="34" charset="0"/>
              </a:rPr>
              <a:t>În ciuda aspectelor pozitive, există riscuri și provocări care trebuie luate în considerare:</a:t>
            </a:r>
          </a:p>
          <a:p>
            <a:pPr>
              <a:lnSpc>
                <a:spcPct val="107000"/>
              </a:lnSpc>
              <a:spcAft>
                <a:spcPts val="800"/>
              </a:spcAft>
            </a:pPr>
            <a:endParaRPr lang="en-GB" sz="1200"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spcAft>
                <a:spcPts val="800"/>
              </a:spcAft>
              <a:buFont typeface="Arial" panose="020B0604020202020204" pitchFamily="34" charset="0"/>
              <a:buChar char="•"/>
            </a:pPr>
            <a:r>
              <a:rPr lang="ro-RO" sz="1200">
                <a:effectLst/>
                <a:latin typeface="Arial" panose="020B0604020202020204" pitchFamily="34" charset="0"/>
                <a:ea typeface="Arial"/>
                <a:cs typeface="Arial" panose="020B0604020202020204" pitchFamily="34" charset="0"/>
              </a:rPr>
              <a:t>Utilizarea datelor colectate poate avea </a:t>
            </a:r>
            <a:r>
              <a:rPr lang="ro-RO" sz="1200" b="1">
                <a:solidFill>
                  <a:srgbClr val="FF00FF"/>
                </a:solidFill>
                <a:effectLst/>
                <a:latin typeface="Arial" panose="020B0604020202020204" pitchFamily="34" charset="0"/>
                <a:ea typeface="Arial"/>
                <a:cs typeface="Arial" panose="020B0604020202020204" pitchFamily="34" charset="0"/>
              </a:rPr>
              <a:t>limitări</a:t>
            </a:r>
            <a:r>
              <a:rPr lang="ro-RO" sz="1200" b="1">
                <a:solidFill>
                  <a:srgbClr val="7030A0"/>
                </a:solidFill>
                <a:effectLst/>
                <a:latin typeface="Arial" panose="020B0604020202020204" pitchFamily="34" charset="0"/>
                <a:ea typeface="Arial"/>
                <a:cs typeface="Arial" panose="020B0604020202020204" pitchFamily="34" charset="0"/>
              </a:rPr>
              <a:t>, </a:t>
            </a:r>
            <a:r>
              <a:rPr lang="ro-RO" sz="1200">
                <a:effectLst/>
                <a:latin typeface="Arial" panose="020B0604020202020204" pitchFamily="34" charset="0"/>
                <a:ea typeface="Arial"/>
                <a:cs typeface="Arial" panose="020B0604020202020204" pitchFamily="34" charset="0"/>
              </a:rPr>
              <a:t>cum ar fi </a:t>
            </a:r>
            <a:r>
              <a:rPr lang="ro-RO" sz="1200" b="1">
                <a:effectLst/>
                <a:latin typeface="Arial" panose="020B0604020202020204" pitchFamily="34" charset="0"/>
                <a:ea typeface="Arial"/>
                <a:cs typeface="Arial" panose="020B0604020202020204" pitchFamily="34" charset="0"/>
              </a:rPr>
              <a:t>inexactitățile sau dificultățile de interpretare</a:t>
            </a:r>
            <a:r>
              <a:rPr lang="ro-RO" sz="1200">
                <a:effectLst/>
                <a:latin typeface="Arial" panose="020B0604020202020204" pitchFamily="34" charset="0"/>
                <a:ea typeface="Arial"/>
                <a:cs typeface="Arial" panose="020B0604020202020204" pitchFamily="34" charset="0"/>
              </a:rPr>
              <a:t>, și poate îndeplini </a:t>
            </a:r>
            <a:r>
              <a:rPr lang="ro-RO" sz="1200" b="1">
                <a:effectLst/>
                <a:latin typeface="Arial" panose="020B0604020202020204" pitchFamily="34" charset="0"/>
                <a:ea typeface="Arial"/>
                <a:cs typeface="Arial" panose="020B0604020202020204" pitchFamily="34" charset="0"/>
              </a:rPr>
              <a:t>alte obiective</a:t>
            </a:r>
            <a:r>
              <a:rPr lang="ro-RO" sz="1200">
                <a:effectLst/>
                <a:latin typeface="Arial" panose="020B0604020202020204" pitchFamily="34" charset="0"/>
                <a:ea typeface="Arial"/>
                <a:cs typeface="Arial" panose="020B0604020202020204" pitchFamily="34" charset="0"/>
              </a:rPr>
              <a:t> decât prevenția în domeniul SSM.</a:t>
            </a:r>
          </a:p>
          <a:p>
            <a:pPr marL="285750" indent="-285750">
              <a:lnSpc>
                <a:spcPct val="107000"/>
              </a:lnSpc>
              <a:spcAft>
                <a:spcPts val="800"/>
              </a:spcAft>
              <a:buFont typeface="Arial" panose="020B0604020202020204" pitchFamily="34" charset="0"/>
              <a:buChar char="•"/>
            </a:pPr>
            <a:r>
              <a:rPr lang="ro-RO" sz="1200">
                <a:effectLst/>
                <a:latin typeface="Arial" panose="020B0604020202020204" pitchFamily="34" charset="0"/>
                <a:ea typeface="Arial"/>
                <a:cs typeface="Arial" panose="020B0604020202020204" pitchFamily="34" charset="0"/>
              </a:rPr>
              <a:t>Sistemele digitale inteligente pot crea, de asemenea, </a:t>
            </a:r>
            <a:r>
              <a:rPr lang="ro-RO" sz="1200" b="1">
                <a:solidFill>
                  <a:srgbClr val="FF00FF"/>
                </a:solidFill>
                <a:effectLst/>
                <a:latin typeface="Arial" panose="020B0604020202020204" pitchFamily="34" charset="0"/>
                <a:ea typeface="Arial"/>
                <a:cs typeface="Arial" panose="020B0604020202020204" pitchFamily="34" charset="0"/>
              </a:rPr>
              <a:t>noi pericole sau pot mări riscurile existente</a:t>
            </a:r>
            <a:r>
              <a:rPr lang="ro-RO" sz="1200" b="1">
                <a:effectLst/>
                <a:latin typeface="Arial" panose="020B0604020202020204" pitchFamily="34" charset="0"/>
                <a:ea typeface="Arial"/>
                <a:cs typeface="Arial" panose="020B0604020202020204" pitchFamily="34" charset="0"/>
              </a:rPr>
              <a:t>. </a:t>
            </a:r>
            <a:r>
              <a:rPr lang="ro-RO" sz="1200">
                <a:effectLst/>
                <a:latin typeface="Arial" panose="020B0604020202020204" pitchFamily="34" charset="0"/>
                <a:ea typeface="Arial"/>
                <a:cs typeface="Arial" panose="020B0604020202020204" pitchFamily="34" charset="0"/>
              </a:rPr>
              <a:t>De exemplu, pot apărea riscuri fizice și de siguranță dacă sistemele funcționează defectuos, sunt </a:t>
            </a:r>
            <a:r>
              <a:rPr lang="ro-RO" sz="1200" b="1">
                <a:effectLst/>
                <a:latin typeface="Arial" panose="020B0604020202020204" pitchFamily="34" charset="0"/>
                <a:ea typeface="Arial"/>
                <a:cs typeface="Arial" panose="020B0604020202020204" pitchFamily="34" charset="0"/>
              </a:rPr>
              <a:t>atacate </a:t>
            </a:r>
            <a:r>
              <a:rPr lang="ro-RO" sz="1200">
                <a:effectLst/>
                <a:latin typeface="Arial" panose="020B0604020202020204" pitchFamily="34" charset="0"/>
                <a:ea typeface="Arial"/>
                <a:cs typeface="Arial" panose="020B0604020202020204" pitchFamily="34" charset="0"/>
              </a:rPr>
              <a:t>cibernetic, provoacă </a:t>
            </a:r>
            <a:r>
              <a:rPr lang="ro-RO" sz="1200" b="1">
                <a:effectLst/>
                <a:latin typeface="Arial" panose="020B0604020202020204" pitchFamily="34" charset="0"/>
                <a:ea typeface="Arial"/>
                <a:cs typeface="Arial" panose="020B0604020202020204" pitchFamily="34" charset="0"/>
              </a:rPr>
              <a:t>explozii</a:t>
            </a:r>
            <a:r>
              <a:rPr lang="ro-RO" sz="1200">
                <a:effectLst/>
                <a:latin typeface="Arial" panose="020B0604020202020204" pitchFamily="34" charset="0"/>
                <a:ea typeface="Arial"/>
                <a:cs typeface="Arial" panose="020B0604020202020204" pitchFamily="34" charset="0"/>
              </a:rPr>
              <a:t> sau dacă există </a:t>
            </a:r>
            <a:r>
              <a:rPr lang="ro-RO" sz="1200" b="1">
                <a:effectLst/>
                <a:latin typeface="Arial" panose="020B0604020202020204" pitchFamily="34" charset="0"/>
                <a:ea typeface="Arial"/>
                <a:cs typeface="Arial" panose="020B0604020202020204" pitchFamily="34" charset="0"/>
              </a:rPr>
              <a:t>o încredere excesivă</a:t>
            </a:r>
            <a:r>
              <a:rPr lang="ro-RO" sz="1200">
                <a:effectLst/>
                <a:latin typeface="Arial" panose="020B0604020202020204" pitchFamily="34" charset="0"/>
                <a:ea typeface="Arial"/>
                <a:cs typeface="Arial" panose="020B0604020202020204" pitchFamily="34" charset="0"/>
              </a:rPr>
              <a:t> în monitorizarea digitală a SSM în detrimentul altor proceduri de SSM.</a:t>
            </a:r>
          </a:p>
          <a:p>
            <a:pPr marL="285750" indent="-285750">
              <a:lnSpc>
                <a:spcPct val="107000"/>
              </a:lnSpc>
              <a:spcAft>
                <a:spcPts val="800"/>
              </a:spcAft>
              <a:buFont typeface="Arial" panose="020B0604020202020204" pitchFamily="34" charset="0"/>
              <a:buChar char="•"/>
            </a:pPr>
            <a:r>
              <a:rPr lang="ro-RO" sz="1200">
                <a:effectLst/>
                <a:latin typeface="Arial" panose="020B0604020202020204" pitchFamily="34" charset="0"/>
                <a:ea typeface="Arial"/>
                <a:cs typeface="Arial" panose="020B0604020202020204" pitchFamily="34" charset="0"/>
              </a:rPr>
              <a:t>Pot apărea </a:t>
            </a:r>
            <a:r>
              <a:rPr lang="ro-RO" sz="1200" b="1">
                <a:effectLst/>
                <a:latin typeface="Arial" panose="020B0604020202020204" pitchFamily="34" charset="0"/>
                <a:ea typeface="Arial"/>
                <a:cs typeface="Arial" panose="020B0604020202020204" pitchFamily="34" charset="0"/>
              </a:rPr>
              <a:t>frustrări </a:t>
            </a:r>
            <a:r>
              <a:rPr lang="ro-RO" sz="1200">
                <a:effectLst/>
                <a:latin typeface="Arial" panose="020B0604020202020204" pitchFamily="34" charset="0"/>
                <a:ea typeface="Arial"/>
                <a:cs typeface="Arial" panose="020B0604020202020204" pitchFamily="34" charset="0"/>
              </a:rPr>
              <a:t>din cauza </a:t>
            </a:r>
            <a:r>
              <a:rPr lang="ro-RO" sz="1200" b="1">
                <a:effectLst/>
                <a:latin typeface="Arial" panose="020B0604020202020204" pitchFamily="34" charset="0"/>
                <a:ea typeface="Arial"/>
                <a:cs typeface="Arial" panose="020B0604020202020204" pitchFamily="34" charset="0"/>
              </a:rPr>
              <a:t>defectării</a:t>
            </a:r>
            <a:r>
              <a:rPr lang="ro-RO" sz="1200">
                <a:effectLst/>
                <a:latin typeface="Arial" panose="020B0604020202020204" pitchFamily="34" charset="0"/>
                <a:ea typeface="Arial"/>
                <a:cs typeface="Arial" panose="020B0604020202020204" pitchFamily="34" charset="0"/>
              </a:rPr>
              <a:t> echipamentelor, </a:t>
            </a:r>
            <a:r>
              <a:rPr lang="ro-RO" sz="1200" b="1">
                <a:effectLst/>
                <a:latin typeface="Arial" panose="020B0604020202020204" pitchFamily="34" charset="0"/>
                <a:ea typeface="Arial"/>
                <a:cs typeface="Arial" panose="020B0604020202020204" pitchFamily="34" charset="0"/>
              </a:rPr>
              <a:t>a sarcinilor solitare, monotone sau repetitive, a monitorizării continue</a:t>
            </a:r>
            <a:r>
              <a:rPr lang="ro-RO" sz="1200">
                <a:effectLst/>
                <a:latin typeface="Arial" panose="020B0604020202020204" pitchFamily="34" charset="0"/>
                <a:ea typeface="Arial"/>
                <a:cs typeface="Arial" panose="020B0604020202020204" pitchFamily="34" charset="0"/>
              </a:rPr>
              <a:t> a lucrătorilor impuse de sistemul digital, a </a:t>
            </a:r>
            <a:r>
              <a:rPr lang="ro-RO" sz="1200" b="1">
                <a:effectLst/>
                <a:latin typeface="Arial" panose="020B0604020202020204" pitchFamily="34" charset="0"/>
                <a:ea typeface="Arial"/>
                <a:cs typeface="Arial" panose="020B0604020202020204" pitchFamily="34" charset="0"/>
              </a:rPr>
              <a:t>lipsei de competențe</a:t>
            </a:r>
            <a:r>
              <a:rPr lang="ro-RO" sz="1200">
                <a:effectLst/>
                <a:latin typeface="Arial" panose="020B0604020202020204" pitchFamily="34" charset="0"/>
                <a:ea typeface="Arial"/>
                <a:cs typeface="Arial" panose="020B0604020202020204" pitchFamily="34" charset="0"/>
              </a:rPr>
              <a:t> sau de formare pentru utilizarea lor și a </a:t>
            </a:r>
            <a:r>
              <a:rPr lang="ro-RO" sz="1200" b="1">
                <a:effectLst/>
                <a:latin typeface="Arial" panose="020B0604020202020204" pitchFamily="34" charset="0"/>
                <a:ea typeface="Arial"/>
                <a:cs typeface="Arial" panose="020B0604020202020204" pitchFamily="34" charset="0"/>
              </a:rPr>
              <a:t>avertismentelor</a:t>
            </a:r>
            <a:r>
              <a:rPr lang="ro-RO" sz="1200">
                <a:effectLst/>
                <a:latin typeface="Arial" panose="020B0604020202020204" pitchFamily="34" charset="0"/>
                <a:ea typeface="Arial"/>
                <a:cs typeface="Arial" panose="020B0604020202020204" pitchFamily="34" charset="0"/>
              </a:rPr>
              <a:t> frecvente generate de tehnologiile digitale; toate acestea sunt riscuri psihosociale care pot fi asociate cu </a:t>
            </a:r>
            <a:r>
              <a:rPr lang="ro-RO" sz="1200" b="1">
                <a:solidFill>
                  <a:srgbClr val="FF00FF"/>
                </a:solidFill>
                <a:effectLst/>
                <a:latin typeface="Arial" panose="020B0604020202020204" pitchFamily="34" charset="0"/>
                <a:ea typeface="Arial"/>
                <a:cs typeface="Arial" panose="020B0604020202020204" pitchFamily="34" charset="0"/>
              </a:rPr>
              <a:t>creșterea stresului și cu alte probleme de sănătate psihică</a:t>
            </a:r>
            <a:r>
              <a:rPr lang="ro-RO" sz="1200">
                <a:effectLst/>
                <a:latin typeface="Arial" panose="020B0604020202020204" pitchFamily="34" charset="0"/>
                <a:ea typeface="Arial"/>
                <a:cs typeface="Arial" panose="020B0604020202020204" pitchFamily="34" charset="0"/>
              </a:rPr>
              <a:t>.</a:t>
            </a:r>
          </a:p>
          <a:p>
            <a:pPr marL="285750" indent="-285750">
              <a:lnSpc>
                <a:spcPct val="107000"/>
              </a:lnSpc>
              <a:spcAft>
                <a:spcPts val="800"/>
              </a:spcAft>
              <a:buFont typeface="Arial" panose="020B0604020202020204" pitchFamily="34" charset="0"/>
              <a:buChar char="•"/>
            </a:pPr>
            <a:r>
              <a:rPr lang="ro-RO" sz="1400" b="1">
                <a:effectLst/>
                <a:latin typeface="Arial" panose="020B0604020202020204" pitchFamily="34" charset="0"/>
                <a:ea typeface="Arial"/>
                <a:cs typeface="Arial" panose="020B0604020202020204" pitchFamily="34" charset="0"/>
              </a:rPr>
              <a:t>Responsabilitatea în materie de SSM se poate estompa</a:t>
            </a:r>
            <a:r>
              <a:rPr lang="ro-RO" sz="1400">
                <a:effectLst/>
                <a:latin typeface="Arial" panose="020B0604020202020204" pitchFamily="34" charset="0"/>
                <a:ea typeface="Arial"/>
                <a:cs typeface="Arial" panose="020B0604020202020204" pitchFamily="34" charset="0"/>
              </a:rPr>
              <a:t>, în special dacă nu se respectă ierarhia de control. </a:t>
            </a:r>
            <a:r>
              <a:rPr lang="ro-RO" sz="1400" b="1">
                <a:effectLst/>
                <a:latin typeface="Arial" panose="020B0604020202020204" pitchFamily="34" charset="0"/>
                <a:ea typeface="Arial"/>
                <a:cs typeface="Arial" panose="020B0604020202020204" pitchFamily="34" charset="0"/>
              </a:rPr>
              <a:t>Măsurile de siguranță colectivă nu trebuie să fie depășite de accentul pus pe măsurile de control personal. </a:t>
            </a:r>
            <a:r>
              <a:rPr lang="ro-RO" sz="1400">
                <a:effectLst/>
                <a:latin typeface="Arial" panose="020B0604020202020204" pitchFamily="34" charset="0"/>
                <a:ea typeface="Arial"/>
                <a:cs typeface="Arial" panose="020B0604020202020204" pitchFamily="34" charset="0"/>
              </a:rPr>
              <a:t>Angajatorii trebuie, de asemenea, să se asigure că se furnizează formare, pregătire și feedback adecvat pentru a sprijini utilizarea și gestionarea acestor sisteme.</a:t>
            </a:r>
          </a:p>
          <a:p>
            <a:endParaRPr lang="en-GB" dirty="0"/>
          </a:p>
        </p:txBody>
      </p:sp>
      <p:sp>
        <p:nvSpPr>
          <p:cNvPr id="4" name="Slide Number Placeholder 3"/>
          <p:cNvSpPr>
            <a:spLocks noGrp="1"/>
          </p:cNvSpPr>
          <p:nvPr>
            <p:ph type="sldNum" sz="quarter" idx="5"/>
          </p:nvPr>
        </p:nvSpPr>
        <p:spPr/>
        <p:txBody>
          <a:bodyPr/>
          <a:lstStyle/>
          <a:p>
            <a:fld id="{0735015A-530C-451B-A9BD-7A8FE50581D2}" type="slidenum">
              <a:rPr lang="en-GB" smtClean="0"/>
              <a:t>9</a:t>
            </a:fld>
            <a:endParaRPr lang="en-GB"/>
          </a:p>
        </p:txBody>
      </p:sp>
    </p:spTree>
    <p:extLst>
      <p:ext uri="{BB962C8B-B14F-4D97-AF65-F5344CB8AC3E}">
        <p14:creationId xmlns:p14="http://schemas.microsoft.com/office/powerpoint/2010/main" val="22325343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7.jpg"/><Relationship Id="rId5" Type="http://schemas.openxmlformats.org/officeDocument/2006/relationships/image" Target="../media/image3.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9" name="FONDO-PORTADA-PATRON-EUOSHA-2011-16-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9144000" cy="5138927"/>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pic>
        <p:nvPicPr>
          <p:cNvPr id="7" name="Bild 2"/>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450000" y="4429594"/>
            <a:ext cx="863245" cy="244800"/>
          </a:xfrm>
          <a:prstGeom prst="rect">
            <a:avLst/>
          </a:prstGeom>
          <a:noFill/>
          <a:ln w="9525">
            <a:noFill/>
            <a:miter lim="800000"/>
            <a:headEnd/>
            <a:tailEnd/>
          </a:ln>
        </p:spPr>
      </p:pic>
      <p:sp>
        <p:nvSpPr>
          <p:cNvPr id="10"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ro-RO" sz="675"/>
              <a:t>Securitatea și sănătatea în muncă – preocuparea noastră, a tuturor. În avantajul tău. În beneficiul companiilor.</a:t>
            </a:r>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pic>
        <p:nvPicPr>
          <p:cNvPr id="17" name="Bild 4" descr="111004_EU-OSHA_PPT_EU logo.png"/>
          <p:cNvPicPr>
            <a:picLocks noChangeAspect="1"/>
          </p:cNvPicPr>
          <p:nvPr/>
        </p:nvPicPr>
        <p:blipFill>
          <a:blip r:embed="rId4"/>
          <a:srcRect/>
          <a:stretch>
            <a:fillRect/>
          </a:stretch>
        </p:blipFill>
        <p:spPr bwMode="auto">
          <a:xfrm>
            <a:off x="4275138" y="4431506"/>
            <a:ext cx="368870" cy="242888"/>
          </a:xfrm>
          <a:prstGeom prst="rect">
            <a:avLst/>
          </a:prstGeom>
          <a:noFill/>
          <a:ln w="9525">
            <a:noFill/>
            <a:miter lim="800000"/>
            <a:headEnd/>
            <a:tailEnd/>
          </a:ln>
        </p:spPr>
      </p:pic>
      <p:pic>
        <p:nvPicPr>
          <p:cNvPr id="16" name="Bild 5" descr="111004_EU-OSHA_PPT_HW logo.png"/>
          <p:cNvPicPr>
            <a:picLocks noChangeAspect="1"/>
          </p:cNvPicPr>
          <p:nvPr/>
        </p:nvPicPr>
        <p:blipFill>
          <a:blip r:embed="rId5"/>
          <a:srcRect/>
          <a:stretch>
            <a:fillRect/>
          </a:stretch>
        </p:blipFill>
        <p:spPr bwMode="auto">
          <a:xfrm>
            <a:off x="7596336" y="4212432"/>
            <a:ext cx="507853" cy="475060"/>
          </a:xfrm>
          <a:prstGeom prst="rect">
            <a:avLst/>
          </a:prstGeom>
          <a:noFill/>
          <a:ln w="9525">
            <a:noFill/>
            <a:miter lim="800000"/>
            <a:headEnd/>
            <a:tailEnd/>
          </a:ln>
        </p:spPr>
      </p:pic>
      <p:pic>
        <p:nvPicPr>
          <p:cNvPr id="20" name="imagen-portada-EUOSHA-2013-16-9.png"/>
          <p:cNvPicPr>
            <a:picLocks noChangeAspect="1"/>
          </p:cNvPicPr>
          <p:nvPr/>
        </p:nvPicPr>
        <p:blipFill>
          <a:blip r:embed="rId6">
            <a:extLst>
              <a:ext uri="{28A0092B-C50C-407E-A947-70E740481C1C}">
                <a14:useLocalDpi xmlns:a14="http://schemas.microsoft.com/office/drawing/2010/main" val="0"/>
              </a:ext>
            </a:extLst>
          </a:blip>
          <a:srcRect/>
          <a:stretch/>
        </p:blipFill>
        <p:spPr>
          <a:xfrm>
            <a:off x="9127" y="4393"/>
            <a:ext cx="9125745" cy="2495321"/>
          </a:xfrm>
          <a:prstGeom prst="rect">
            <a:avLst/>
          </a:prstGeom>
        </p:spPr>
      </p:pic>
      <p:pic>
        <p:nvPicPr>
          <p:cNvPr id="15" name="Picture 14"/>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42512" y="-31208"/>
            <a:ext cx="694508" cy="5202719"/>
          </a:xfrm>
          <a:prstGeom prst="rect">
            <a:avLst/>
          </a:prstGeom>
        </p:spPr>
      </p:pic>
    </p:spTree>
    <p:extLst>
      <p:ext uri="{BB962C8B-B14F-4D97-AF65-F5344CB8AC3E}">
        <p14:creationId xmlns:p14="http://schemas.microsoft.com/office/powerpoint/2010/main" val="15544109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GB"/>
              <a:t>Click to edit Master title style</a:t>
            </a:r>
            <a:endParaRPr lang="en-US" dirty="0"/>
          </a:p>
        </p:txBody>
      </p:sp>
      <p:sp>
        <p:nvSpPr>
          <p:cNvPr id="3" name="Content Placeholder 2"/>
          <p:cNvSpPr>
            <a:spLocks noGrp="1"/>
          </p:cNvSpPr>
          <p:nvPr>
            <p:ph idx="1"/>
          </p:nvPr>
        </p:nvSpPr>
        <p:spPr>
          <a:xfrm>
            <a:off x="3690001" y="837000"/>
            <a:ext cx="4279869"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extLst>
      <p:ext uri="{BB962C8B-B14F-4D97-AF65-F5344CB8AC3E}">
        <p14:creationId xmlns:p14="http://schemas.microsoft.com/office/powerpoint/2010/main" val="9809703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GB"/>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GB"/>
              <a:t>Click icon to add picture</a:t>
            </a:r>
            <a:endParaRPr lang="en-US" dirty="0"/>
          </a:p>
        </p:txBody>
      </p:sp>
    </p:spTree>
    <p:extLst>
      <p:ext uri="{BB962C8B-B14F-4D97-AF65-F5344CB8AC3E}">
        <p14:creationId xmlns:p14="http://schemas.microsoft.com/office/powerpoint/2010/main" val="41749971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9997254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2395562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 Body Text + Image">
    <p:spTree>
      <p:nvGrpSpPr>
        <p:cNvPr id="1" name=""/>
        <p:cNvGrpSpPr/>
        <p:nvPr/>
      </p:nvGrpSpPr>
      <p:grpSpPr>
        <a:xfrm>
          <a:off x="0" y="0"/>
          <a:ext cx="0" cy="0"/>
          <a:chOff x="0" y="0"/>
          <a:chExt cx="0" cy="0"/>
        </a:xfrm>
      </p:grpSpPr>
      <p:sp>
        <p:nvSpPr>
          <p:cNvPr id="2" name="Title 1"/>
          <p:cNvSpPr>
            <a:spLocks noGrp="1"/>
          </p:cNvSpPr>
          <p:nvPr>
            <p:ph type="title"/>
          </p:nvPr>
        </p:nvSpPr>
        <p:spPr>
          <a:xfrm>
            <a:off x="251520" y="771551"/>
            <a:ext cx="7886700" cy="504056"/>
          </a:xfrm>
        </p:spPr>
        <p:txBody>
          <a:bodyPr/>
          <a:lstStyle/>
          <a:p>
            <a:r>
              <a:rPr lang="en-US" dirty="0"/>
              <a:t>Click to edit Master title style</a:t>
            </a:r>
            <a:endParaRPr lang="en-GB" dirty="0"/>
          </a:p>
        </p:txBody>
      </p:sp>
      <p:sp>
        <p:nvSpPr>
          <p:cNvPr id="4" name="Content Placeholder 2"/>
          <p:cNvSpPr>
            <a:spLocks noGrp="1"/>
          </p:cNvSpPr>
          <p:nvPr>
            <p:ph sz="half" idx="1"/>
          </p:nvPr>
        </p:nvSpPr>
        <p:spPr>
          <a:xfrm>
            <a:off x="251520" y="1635645"/>
            <a:ext cx="4244280" cy="3240361"/>
          </a:xfrm>
        </p:spPr>
        <p:txBody>
          <a:bodyPr>
            <a:normAutofit/>
          </a:bodyPr>
          <a:lstStyle>
            <a:lvl1pPr marL="0" indent="0">
              <a:buNone/>
              <a:defRPr sz="1200" baseline="0"/>
            </a:lvl1pPr>
            <a:lvl2pPr marL="311400" indent="0">
              <a:buNone/>
              <a:defRPr sz="1200" baseline="0"/>
            </a:lvl2pPr>
            <a:lvl3pPr marL="671400" indent="0">
              <a:buNone/>
              <a:defRPr sz="1200" baseline="0"/>
            </a:lvl3pPr>
            <a:lvl4pPr marL="1031400" indent="0">
              <a:buNone/>
              <a:defRPr sz="1200" baseline="0"/>
            </a:lvl4pPr>
            <a:lvl5pPr marL="1391400" indent="0">
              <a:buNone/>
              <a:defRPr sz="1200" baseline="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Picture Placeholder 8"/>
          <p:cNvSpPr>
            <a:spLocks noGrp="1"/>
          </p:cNvSpPr>
          <p:nvPr>
            <p:ph type="pic" sz="quarter" idx="10"/>
          </p:nvPr>
        </p:nvSpPr>
        <p:spPr>
          <a:xfrm>
            <a:off x="4648200" y="1635644"/>
            <a:ext cx="4244280" cy="3240361"/>
          </a:xfrm>
        </p:spPr>
        <p:txBody>
          <a:bodyPr/>
          <a:lstStyle/>
          <a:p>
            <a:endParaRPr lang="en-GB"/>
          </a:p>
        </p:txBody>
      </p:sp>
    </p:spTree>
    <p:extLst>
      <p:ext uri="{BB962C8B-B14F-4D97-AF65-F5344CB8AC3E}">
        <p14:creationId xmlns:p14="http://schemas.microsoft.com/office/powerpoint/2010/main" val="2504225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sz="2700"/>
            </a:lvl1pPr>
          </a:lstStyle>
          <a:p>
            <a:r>
              <a:rPr lang="en-US" dirty="0"/>
              <a:t>Click to edit Master title style</a:t>
            </a:r>
            <a:endParaRPr lang="de-DE" dirty="0"/>
          </a:p>
        </p:txBody>
      </p:sp>
      <p:sp>
        <p:nvSpPr>
          <p:cNvPr id="3" name="Inhaltsplatzhalter 2"/>
          <p:cNvSpPr>
            <a:spLocks noGrp="1"/>
          </p:cNvSpPr>
          <p:nvPr>
            <p:ph idx="1"/>
          </p:nvPr>
        </p:nvSpPr>
        <p:spPr>
          <a:xfrm>
            <a:off x="712789" y="1314450"/>
            <a:ext cx="7177087" cy="3086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Tree>
    <p:extLst>
      <p:ext uri="{BB962C8B-B14F-4D97-AF65-F5344CB8AC3E}">
        <p14:creationId xmlns:p14="http://schemas.microsoft.com/office/powerpoint/2010/main" val="13103481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5435533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Heading Only">
    <p:spTree>
      <p:nvGrpSpPr>
        <p:cNvPr id="1" name=""/>
        <p:cNvGrpSpPr/>
        <p:nvPr/>
      </p:nvGrpSpPr>
      <p:grpSpPr>
        <a:xfrm>
          <a:off x="0" y="0"/>
          <a:ext cx="0" cy="0"/>
          <a:chOff x="0" y="0"/>
          <a:chExt cx="0" cy="0"/>
        </a:xfrm>
      </p:grpSpPr>
      <p:sp>
        <p:nvSpPr>
          <p:cNvPr id="2" name="Title 1"/>
          <p:cNvSpPr>
            <a:spLocks noGrp="1"/>
          </p:cNvSpPr>
          <p:nvPr>
            <p:ph type="title"/>
          </p:nvPr>
        </p:nvSpPr>
        <p:spPr>
          <a:xfrm>
            <a:off x="251520" y="771551"/>
            <a:ext cx="7886700" cy="504056"/>
          </a:xfrm>
        </p:spPr>
        <p:txBody>
          <a:bodyPr/>
          <a:lstStyle/>
          <a:p>
            <a:r>
              <a:rPr lang="en-US" dirty="0"/>
              <a:t>Click to edit Master title style</a:t>
            </a:r>
            <a:endParaRPr lang="en-GB" dirty="0"/>
          </a:p>
        </p:txBody>
      </p:sp>
    </p:spTree>
    <p:extLst>
      <p:ext uri="{BB962C8B-B14F-4D97-AF65-F5344CB8AC3E}">
        <p14:creationId xmlns:p14="http://schemas.microsoft.com/office/powerpoint/2010/main" val="20286888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 Body Text + Image">
    <p:spTree>
      <p:nvGrpSpPr>
        <p:cNvPr id="1" name=""/>
        <p:cNvGrpSpPr/>
        <p:nvPr/>
      </p:nvGrpSpPr>
      <p:grpSpPr>
        <a:xfrm>
          <a:off x="0" y="0"/>
          <a:ext cx="0" cy="0"/>
          <a:chOff x="0" y="0"/>
          <a:chExt cx="0" cy="0"/>
        </a:xfrm>
      </p:grpSpPr>
      <p:sp>
        <p:nvSpPr>
          <p:cNvPr id="2" name="Title 1"/>
          <p:cNvSpPr>
            <a:spLocks noGrp="1"/>
          </p:cNvSpPr>
          <p:nvPr>
            <p:ph type="title"/>
          </p:nvPr>
        </p:nvSpPr>
        <p:spPr>
          <a:xfrm>
            <a:off x="251520" y="771551"/>
            <a:ext cx="7886700" cy="504056"/>
          </a:xfrm>
        </p:spPr>
        <p:txBody>
          <a:bodyPr/>
          <a:lstStyle/>
          <a:p>
            <a:r>
              <a:rPr lang="en-US" dirty="0"/>
              <a:t>Click to edit Master title style</a:t>
            </a:r>
            <a:endParaRPr lang="en-GB" dirty="0"/>
          </a:p>
        </p:txBody>
      </p:sp>
      <p:sp>
        <p:nvSpPr>
          <p:cNvPr id="4" name="Content Placeholder 2"/>
          <p:cNvSpPr>
            <a:spLocks noGrp="1"/>
          </p:cNvSpPr>
          <p:nvPr>
            <p:ph sz="half" idx="1"/>
          </p:nvPr>
        </p:nvSpPr>
        <p:spPr>
          <a:xfrm>
            <a:off x="251520" y="1635645"/>
            <a:ext cx="4244280" cy="3240361"/>
          </a:xfrm>
        </p:spPr>
        <p:txBody>
          <a:bodyPr>
            <a:normAutofit/>
          </a:bodyPr>
          <a:lstStyle>
            <a:lvl1pPr marL="0" indent="0">
              <a:buNone/>
              <a:defRPr sz="1200" baseline="0"/>
            </a:lvl1pPr>
            <a:lvl2pPr marL="311400" indent="0">
              <a:buNone/>
              <a:defRPr sz="1200" baseline="0"/>
            </a:lvl2pPr>
            <a:lvl3pPr marL="671400" indent="0">
              <a:buNone/>
              <a:defRPr sz="1200" baseline="0"/>
            </a:lvl3pPr>
            <a:lvl4pPr marL="1031400" indent="0">
              <a:buNone/>
              <a:defRPr sz="1200" baseline="0"/>
            </a:lvl4pPr>
            <a:lvl5pPr marL="1391400" indent="0">
              <a:buNone/>
              <a:defRPr sz="1200" baseline="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Picture Placeholder 8"/>
          <p:cNvSpPr>
            <a:spLocks noGrp="1"/>
          </p:cNvSpPr>
          <p:nvPr>
            <p:ph type="pic" sz="quarter" idx="10"/>
          </p:nvPr>
        </p:nvSpPr>
        <p:spPr>
          <a:xfrm>
            <a:off x="4648200" y="1635644"/>
            <a:ext cx="4244280" cy="3240361"/>
          </a:xfrm>
        </p:spPr>
        <p:txBody>
          <a:bodyPr/>
          <a:lstStyle/>
          <a:p>
            <a:endParaRPr lang="en-GB"/>
          </a:p>
        </p:txBody>
      </p:sp>
    </p:spTree>
    <p:extLst>
      <p:ext uri="{BB962C8B-B14F-4D97-AF65-F5344CB8AC3E}">
        <p14:creationId xmlns:p14="http://schemas.microsoft.com/office/powerpoint/2010/main" val="10865237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182007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498896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pic>
        <p:nvPicPr>
          <p:cNvPr id="14" name="FONDO-PORTADA-PATRON-EUOSHA-2011-16-9.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048"/>
            <a:ext cx="9144000" cy="5138927"/>
          </a:xfrm>
          <a:prstGeom prst="rect">
            <a:avLst/>
          </a:prstGeom>
        </p:spPr>
      </p:pic>
      <p:sp>
        <p:nvSpPr>
          <p:cNvPr id="2" name="Title 1"/>
          <p:cNvSpPr>
            <a:spLocks noGrp="1"/>
          </p:cNvSpPr>
          <p:nvPr>
            <p:ph type="ctrTitle"/>
          </p:nvPr>
        </p:nvSpPr>
        <p:spPr>
          <a:xfrm>
            <a:off x="450000" y="1020600"/>
            <a:ext cx="7646400" cy="1096200"/>
          </a:xfrm>
        </p:spPr>
        <p:txBody>
          <a:bodyPr lIns="0" tIns="0" rIns="0" bIns="0" anchor="t" anchorCtr="0"/>
          <a:lstStyle>
            <a:lvl1pPr>
              <a:defRPr sz="2400" baseline="0"/>
            </a:lvl1pPr>
          </a:lstStyle>
          <a:p>
            <a:r>
              <a:rPr lang="en-GB"/>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9"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ro-RO" sz="675"/>
              <a:t>Securitatea și sănătatea în muncă – preocuparea noastră, a tuturor. În avantajul tău. În beneficiul companiilor.</a:t>
            </a:r>
          </a:p>
        </p:txBody>
      </p:sp>
      <p:pic>
        <p:nvPicPr>
          <p:cNvPr id="11" name="Bild 2"/>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448901" y="4429594"/>
            <a:ext cx="863242" cy="244800"/>
          </a:xfrm>
          <a:prstGeom prst="rect">
            <a:avLst/>
          </a:prstGeom>
          <a:noFill/>
          <a:ln w="9525">
            <a:noFill/>
            <a:miter lim="800000"/>
            <a:headEnd/>
            <a:tailEnd/>
          </a:ln>
        </p:spPr>
      </p:pic>
      <p:pic>
        <p:nvPicPr>
          <p:cNvPr id="12" name="Bild 4" descr="111004_EU-OSHA_PPT_EU logo.png"/>
          <p:cNvPicPr>
            <a:picLocks noChangeAspect="1"/>
          </p:cNvPicPr>
          <p:nvPr/>
        </p:nvPicPr>
        <p:blipFill>
          <a:blip r:embed="rId4"/>
          <a:srcRect/>
          <a:stretch>
            <a:fillRect/>
          </a:stretch>
        </p:blipFill>
        <p:spPr bwMode="auto">
          <a:xfrm>
            <a:off x="4275138" y="4431506"/>
            <a:ext cx="368870" cy="242888"/>
          </a:xfrm>
          <a:prstGeom prst="rect">
            <a:avLst/>
          </a:prstGeom>
          <a:noFill/>
          <a:ln w="9525">
            <a:noFill/>
            <a:miter lim="800000"/>
            <a:headEnd/>
            <a:tailEnd/>
          </a:ln>
        </p:spPr>
      </p:pic>
      <p:pic>
        <p:nvPicPr>
          <p:cNvPr id="13" name="Bild 5" descr="111004_EU-OSHA_PPT_HW logo.png"/>
          <p:cNvPicPr>
            <a:picLocks noChangeAspect="1"/>
          </p:cNvPicPr>
          <p:nvPr/>
        </p:nvPicPr>
        <p:blipFill>
          <a:blip r:embed="rId5"/>
          <a:srcRect/>
          <a:stretch>
            <a:fillRect/>
          </a:stretch>
        </p:blipFill>
        <p:spPr bwMode="auto">
          <a:xfrm>
            <a:off x="7596336" y="4212432"/>
            <a:ext cx="507853" cy="475060"/>
          </a:xfrm>
          <a:prstGeom prst="rect">
            <a:avLst/>
          </a:prstGeom>
          <a:noFill/>
          <a:ln w="9525">
            <a:noFill/>
            <a:miter lim="800000"/>
            <a:headEnd/>
            <a:tailEnd/>
          </a:ln>
        </p:spPr>
      </p:pic>
    </p:spTree>
    <p:extLst>
      <p:ext uri="{BB962C8B-B14F-4D97-AF65-F5344CB8AC3E}">
        <p14:creationId xmlns:p14="http://schemas.microsoft.com/office/powerpoint/2010/main" val="3423340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ocial Medi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DD3ACD-1988-45B5-B99E-B628ACF905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454" y="0"/>
            <a:ext cx="9130474" cy="5143500"/>
          </a:xfrm>
          <a:prstGeom prst="rect">
            <a:avLst/>
          </a:prstGeom>
        </p:spPr>
      </p:pic>
      <p:sp>
        <p:nvSpPr>
          <p:cNvPr id="4" name="TextBox 3">
            <a:extLst>
              <a:ext uri="{FF2B5EF4-FFF2-40B4-BE49-F238E27FC236}">
                <a16:creationId xmlns:a16="http://schemas.microsoft.com/office/drawing/2014/main" id="{4053E5F9-769F-4724-A14F-0A8FF262142C}"/>
              </a:ext>
            </a:extLst>
          </p:cNvPr>
          <p:cNvSpPr txBox="1"/>
          <p:nvPr userDrawn="1"/>
        </p:nvSpPr>
        <p:spPr>
          <a:xfrm>
            <a:off x="1788820" y="1172240"/>
            <a:ext cx="3960440" cy="369332"/>
          </a:xfrm>
          <a:prstGeom prst="rect">
            <a:avLst/>
          </a:prstGeom>
          <a:noFill/>
        </p:spPr>
        <p:txBody>
          <a:bodyPr wrap="square" rtlCol="0">
            <a:spAutoFit/>
          </a:bodyPr>
          <a:lstStyle/>
          <a:p>
            <a:r>
              <a:rPr lang="ro-RO">
                <a:solidFill>
                  <a:schemeClr val="tx2"/>
                </a:solidFill>
                <a:ea typeface=""/>
                <a:cs typeface="Trebuchet MS"/>
              </a:rPr>
              <a:t>@EU_OSHA</a:t>
            </a:r>
          </a:p>
        </p:txBody>
      </p:sp>
      <p:sp>
        <p:nvSpPr>
          <p:cNvPr id="5" name="TextBox 4">
            <a:extLst>
              <a:ext uri="{FF2B5EF4-FFF2-40B4-BE49-F238E27FC236}">
                <a16:creationId xmlns:a16="http://schemas.microsoft.com/office/drawing/2014/main" id="{B9842893-2903-44D3-9BAF-2AEC21F364A9}"/>
              </a:ext>
            </a:extLst>
          </p:cNvPr>
          <p:cNvSpPr txBox="1"/>
          <p:nvPr userDrawn="1"/>
        </p:nvSpPr>
        <p:spPr>
          <a:xfrm>
            <a:off x="1788820" y="1779662"/>
            <a:ext cx="4968552" cy="369332"/>
          </a:xfrm>
          <a:prstGeom prst="rect">
            <a:avLst/>
          </a:prstGeom>
          <a:noFill/>
        </p:spPr>
        <p:txBody>
          <a:bodyPr wrap="square" rtlCol="0">
            <a:spAutoFit/>
          </a:bodyPr>
          <a:lstStyle/>
          <a:p>
            <a:r>
              <a:rPr lang="ro-RO">
                <a:solidFill>
                  <a:schemeClr val="tx2"/>
                </a:solidFill>
                <a:ea typeface=""/>
                <a:cs typeface="Trebuchet MS"/>
              </a:rPr>
              <a:t>@EuropeanAgencyforSafetyandHealthatWork</a:t>
            </a:r>
          </a:p>
        </p:txBody>
      </p:sp>
      <p:sp>
        <p:nvSpPr>
          <p:cNvPr id="6" name="TextBox 5">
            <a:extLst>
              <a:ext uri="{FF2B5EF4-FFF2-40B4-BE49-F238E27FC236}">
                <a16:creationId xmlns:a16="http://schemas.microsoft.com/office/drawing/2014/main" id="{752E714B-9A10-4C9E-BCC6-84FA7092988A}"/>
              </a:ext>
            </a:extLst>
          </p:cNvPr>
          <p:cNvSpPr txBox="1"/>
          <p:nvPr userDrawn="1"/>
        </p:nvSpPr>
        <p:spPr>
          <a:xfrm>
            <a:off x="1787638" y="2387084"/>
            <a:ext cx="3960440" cy="369332"/>
          </a:xfrm>
          <a:prstGeom prst="rect">
            <a:avLst/>
          </a:prstGeom>
          <a:noFill/>
        </p:spPr>
        <p:txBody>
          <a:bodyPr wrap="square" rtlCol="0">
            <a:spAutoFit/>
          </a:bodyPr>
          <a:lstStyle/>
          <a:p>
            <a:r>
              <a:rPr lang="ro-RO">
                <a:solidFill>
                  <a:schemeClr val="tx2"/>
                </a:solidFill>
                <a:ea typeface=""/>
                <a:cs typeface="Trebuchet MS"/>
              </a:rPr>
              <a:t>@EU_OSHA</a:t>
            </a:r>
          </a:p>
        </p:txBody>
      </p:sp>
      <p:sp>
        <p:nvSpPr>
          <p:cNvPr id="7" name="TextBox 6">
            <a:extLst>
              <a:ext uri="{FF2B5EF4-FFF2-40B4-BE49-F238E27FC236}">
                <a16:creationId xmlns:a16="http://schemas.microsoft.com/office/drawing/2014/main" id="{86D01CC2-3DBB-4D08-9580-AC37FCEF7CBE}"/>
              </a:ext>
            </a:extLst>
          </p:cNvPr>
          <p:cNvSpPr txBox="1"/>
          <p:nvPr userDrawn="1"/>
        </p:nvSpPr>
        <p:spPr>
          <a:xfrm>
            <a:off x="1787638" y="2973204"/>
            <a:ext cx="6456770" cy="369332"/>
          </a:xfrm>
          <a:prstGeom prst="rect">
            <a:avLst/>
          </a:prstGeom>
          <a:noFill/>
        </p:spPr>
        <p:txBody>
          <a:bodyPr wrap="square" rtlCol="0">
            <a:spAutoFit/>
          </a:bodyPr>
          <a:lstStyle/>
          <a:p>
            <a:r>
              <a:rPr lang="ro-RO">
                <a:solidFill>
                  <a:schemeClr val="tx2"/>
                </a:solidFill>
                <a:ea typeface=""/>
                <a:cs typeface="Trebuchet MS"/>
              </a:rPr>
              <a:t>Agenția Europeană pentru Securitate și Sănătate în Muncă (EU-OSHA)</a:t>
            </a:r>
          </a:p>
        </p:txBody>
      </p:sp>
      <p:sp>
        <p:nvSpPr>
          <p:cNvPr id="8" name="TextBox 7">
            <a:extLst>
              <a:ext uri="{FF2B5EF4-FFF2-40B4-BE49-F238E27FC236}">
                <a16:creationId xmlns:a16="http://schemas.microsoft.com/office/drawing/2014/main" id="{14258FC6-CC7F-4F82-A9E1-0608FBFCD56F}"/>
              </a:ext>
            </a:extLst>
          </p:cNvPr>
          <p:cNvSpPr txBox="1"/>
          <p:nvPr userDrawn="1"/>
        </p:nvSpPr>
        <p:spPr>
          <a:xfrm>
            <a:off x="1787638" y="3601928"/>
            <a:ext cx="3960440" cy="369332"/>
          </a:xfrm>
          <a:prstGeom prst="rect">
            <a:avLst/>
          </a:prstGeom>
          <a:noFill/>
        </p:spPr>
        <p:txBody>
          <a:bodyPr wrap="square" rtlCol="0">
            <a:spAutoFit/>
          </a:bodyPr>
          <a:lstStyle/>
          <a:p>
            <a:r>
              <a:rPr lang="ro-RO">
                <a:solidFill>
                  <a:schemeClr val="tx2"/>
                </a:solidFill>
                <a:ea typeface=""/>
                <a:cs typeface="Trebuchet MS"/>
              </a:rPr>
              <a:t>EU_OSHA</a:t>
            </a:r>
          </a:p>
        </p:txBody>
      </p:sp>
      <p:sp>
        <p:nvSpPr>
          <p:cNvPr id="9" name="TextBox 8">
            <a:extLst>
              <a:ext uri="{FF2B5EF4-FFF2-40B4-BE49-F238E27FC236}">
                <a16:creationId xmlns:a16="http://schemas.microsoft.com/office/drawing/2014/main" id="{E0B0BF0C-1C43-40C6-8D79-A79F4C7DC847}"/>
              </a:ext>
            </a:extLst>
          </p:cNvPr>
          <p:cNvSpPr txBox="1"/>
          <p:nvPr userDrawn="1"/>
        </p:nvSpPr>
        <p:spPr>
          <a:xfrm>
            <a:off x="450001" y="85378"/>
            <a:ext cx="3960440" cy="461665"/>
          </a:xfrm>
          <a:prstGeom prst="rect">
            <a:avLst/>
          </a:prstGeom>
          <a:noFill/>
        </p:spPr>
        <p:txBody>
          <a:bodyPr wrap="square" rtlCol="0">
            <a:spAutoFit/>
          </a:bodyPr>
          <a:lstStyle/>
          <a:p>
            <a:r>
              <a:rPr lang="ro-RO" sz="2400" b="1">
                <a:solidFill>
                  <a:schemeClr val="tx2"/>
                </a:solidFill>
                <a:ea typeface=""/>
              </a:rPr>
              <a:t>VĂ MULȚUMIM!</a:t>
            </a:r>
          </a:p>
        </p:txBody>
      </p:sp>
    </p:spTree>
    <p:extLst>
      <p:ext uri="{BB962C8B-B14F-4D97-AF65-F5344CB8AC3E}">
        <p14:creationId xmlns:p14="http://schemas.microsoft.com/office/powerpoint/2010/main" val="37434602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sclaim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B0C08-1D13-F181-4705-69373AFD7455}"/>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A333181F-493E-7A4E-18F2-E49551E109BB}"/>
              </a:ext>
            </a:extLst>
          </p:cNvPr>
          <p:cNvSpPr txBox="1">
            <a:spLocks/>
          </p:cNvSpPr>
          <p:nvPr userDrawn="1"/>
        </p:nvSpPr>
        <p:spPr>
          <a:xfrm>
            <a:off x="450000" y="837000"/>
            <a:ext cx="7560000" cy="3645000"/>
          </a:xfrm>
          <a:prstGeom prst="rect">
            <a:avLst/>
          </a:prstGeom>
        </p:spPr>
        <p:txBody>
          <a:bodyPr vert="horz" lIns="91440" tIns="45720" rIns="91440" bIns="45720" rtlCol="0" anchor="t" anchorCtr="0">
            <a:norm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1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1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1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1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1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1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1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ro-RO" sz="1100" b="1" i="0" u="none" strike="noStrike" cap="none" normalizeH="0" baseline="0" noProof="0">
                <a:ln>
                  <a:noFill/>
                </a:ln>
                <a:solidFill>
                  <a:srgbClr val="003399"/>
                </a:solidFill>
                <a:effectLst/>
                <a:uLnTx/>
                <a:uFillTx/>
                <a:latin typeface="Arial"/>
                <a:ea typeface="Arial"/>
                <a:cs typeface="+mn-cs"/>
              </a:rPr>
              <a:t>Autor:</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ro-RO" sz="1100" b="1" i="0" u="none" strike="noStrike" cap="none" normalizeH="0" baseline="0" noProof="0">
                <a:ln>
                  <a:noFill/>
                </a:ln>
                <a:solidFill>
                  <a:srgbClr val="003399"/>
                </a:solidFill>
                <a:effectLst/>
                <a:uLnTx/>
                <a:uFillTx/>
                <a:latin typeface="Arial"/>
                <a:ea typeface="Arial"/>
                <a:cs typeface="+mn-cs"/>
              </a:rPr>
              <a:t>Coordonatorii proiectului:                                     (EU-OSHA)</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ro-RO" sz="1100" b="1" i="0" u="none" strike="noStrike" cap="none" normalizeH="0" baseline="0" noProof="0">
                <a:ln>
                  <a:noFill/>
                </a:ln>
                <a:solidFill>
                  <a:srgbClr val="003399"/>
                </a:solidFill>
                <a:effectLst/>
                <a:uLnTx/>
                <a:uFillTx/>
                <a:latin typeface="Arial"/>
                <a:ea typeface="Arial"/>
                <a:cs typeface="+mn-cs"/>
              </a:rPr>
              <a:t>Nici Agenția Europeană pentru Securitate și Sănătate în Muncă, nici altă persoană care acționează în numele agenției nu este responsabilă de modul în care ar putea fi utilizate aceste informații.</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ro-RO" sz="1100" b="1" i="0" u="none" strike="noStrike" cap="none" normalizeH="0" baseline="0" noProof="0">
                <a:ln>
                  <a:noFill/>
                </a:ln>
                <a:solidFill>
                  <a:srgbClr val="003399"/>
                </a:solidFill>
                <a:effectLst/>
                <a:uLnTx/>
                <a:uFillTx/>
                <a:latin typeface="Arial"/>
                <a:ea typeface="Arial"/>
                <a:cs typeface="+mn-cs"/>
              </a:rPr>
              <a:t>© Agenția Europeană pentru Securitate și Sănătate în Muncă </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ro-RO" sz="1100" b="1" i="0" u="none" strike="noStrike" cap="none" normalizeH="0" baseline="0" noProof="0">
                <a:ln>
                  <a:noFill/>
                </a:ln>
                <a:solidFill>
                  <a:srgbClr val="003399"/>
                </a:solidFill>
                <a:effectLst/>
                <a:uLnTx/>
                <a:uFillTx/>
                <a:latin typeface="Arial"/>
                <a:ea typeface="Arial"/>
                <a:cs typeface="+mn-cs"/>
              </a:rPr>
              <a:t>Reproducerea textului este autorizată cu condiția menționării sursei.</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ro-RO" sz="1100" b="1" i="0" u="none" strike="noStrike" cap="none" normalizeH="0" baseline="0" noProof="0">
                <a:ln>
                  <a:noFill/>
                </a:ln>
                <a:solidFill>
                  <a:srgbClr val="003399"/>
                </a:solidFill>
                <a:effectLst/>
                <a:uLnTx/>
                <a:uFillTx/>
                <a:latin typeface="Arial"/>
                <a:ea typeface="Arial"/>
                <a:cs typeface="+mn-cs"/>
              </a:rPr>
              <a:t>Pentru utilizarea sau reproducerea în orice fel a fotografiilor sau a altor materiale pentru care Agenția Europeană pentru Securitate și Sănătate în Muncă nu deține drepturile de autor, trebuie obținut acordul direct de la deținătorii drepturilor de autor.</a:t>
            </a:r>
          </a:p>
          <a:p>
            <a:pPr marL="189000" marR="0" lvl="0" indent="-189000" algn="l" defTabSz="342900" rtl="0" eaLnBrk="1" fontAlgn="auto" latinLnBrk="0" hangingPunct="1">
              <a:lnSpc>
                <a:spcPct val="100000"/>
              </a:lnSpc>
              <a:spcBef>
                <a:spcPts val="450"/>
              </a:spcBef>
              <a:spcAft>
                <a:spcPts val="0"/>
              </a:spcAft>
              <a:buClr>
                <a:srgbClr val="003399"/>
              </a:buClr>
              <a:buSzTx/>
              <a:buFont typeface="Wingdings" pitchFamily="2" charset="2"/>
              <a:buChar char="§"/>
              <a:tabLst/>
              <a:defRPr/>
            </a:pPr>
            <a:endParaRPr kumimoji="0" lang="en-GB" sz="1350" b="1" i="0" u="none" strike="noStrike" kern="1200" cap="none" spc="0" normalizeH="0" baseline="0" noProof="0" dirty="0">
              <a:ln>
                <a:noFill/>
              </a:ln>
              <a:solidFill>
                <a:srgbClr val="003399"/>
              </a:solidFill>
              <a:effectLst/>
              <a:uLnTx/>
              <a:uFillTx/>
              <a:latin typeface="Arial"/>
              <a:ea typeface="+mn-ea"/>
              <a:cs typeface="+mn-cs"/>
            </a:endParaRPr>
          </a:p>
        </p:txBody>
      </p:sp>
      <p:sp>
        <p:nvSpPr>
          <p:cNvPr id="4" name="Content Placeholder 2">
            <a:extLst>
              <a:ext uri="{FF2B5EF4-FFF2-40B4-BE49-F238E27FC236}">
                <a16:creationId xmlns:a16="http://schemas.microsoft.com/office/drawing/2014/main" id="{14E43108-E4FC-4CC1-124E-129630EA5B94}"/>
              </a:ext>
            </a:extLst>
          </p:cNvPr>
          <p:cNvSpPr>
            <a:spLocks noGrp="1"/>
          </p:cNvSpPr>
          <p:nvPr>
            <p:ph sz="half" idx="1" hasCustomPrompt="1"/>
          </p:nvPr>
        </p:nvSpPr>
        <p:spPr>
          <a:xfrm>
            <a:off x="1019700" y="2500417"/>
            <a:ext cx="5568524" cy="222583"/>
          </a:xfrm>
        </p:spPr>
        <p:txBody>
          <a:bodyPr>
            <a:normAutofit/>
          </a:bodyPr>
          <a:lstStyle>
            <a:lvl1pPr marL="0" indent="0">
              <a:buNone/>
              <a:defRPr sz="1100"/>
            </a:lvl1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dirty="0"/>
              <a:t>Enter author</a:t>
            </a:r>
          </a:p>
        </p:txBody>
      </p:sp>
      <p:sp>
        <p:nvSpPr>
          <p:cNvPr id="5" name="Content Placeholder 2">
            <a:extLst>
              <a:ext uri="{FF2B5EF4-FFF2-40B4-BE49-F238E27FC236}">
                <a16:creationId xmlns:a16="http://schemas.microsoft.com/office/drawing/2014/main" id="{5971BE78-E9DB-67C0-3E02-A5D0467BFF7A}"/>
              </a:ext>
            </a:extLst>
          </p:cNvPr>
          <p:cNvSpPr>
            <a:spLocks noGrp="1"/>
          </p:cNvSpPr>
          <p:nvPr>
            <p:ph sz="half" idx="10" hasCustomPrompt="1"/>
          </p:nvPr>
        </p:nvSpPr>
        <p:spPr>
          <a:xfrm>
            <a:off x="3842654" y="3360866"/>
            <a:ext cx="1089386" cy="222583"/>
          </a:xfrm>
        </p:spPr>
        <p:txBody>
          <a:bodyPr>
            <a:normAutofit/>
          </a:bodyPr>
          <a:lstStyle>
            <a:lvl1pPr marL="0" indent="0">
              <a:buNone/>
              <a:defRPr sz="1100"/>
            </a:lvl1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dirty="0"/>
              <a:t>Year</a:t>
            </a:r>
          </a:p>
        </p:txBody>
      </p:sp>
      <p:sp>
        <p:nvSpPr>
          <p:cNvPr id="6" name="Content Placeholder 2">
            <a:extLst>
              <a:ext uri="{FF2B5EF4-FFF2-40B4-BE49-F238E27FC236}">
                <a16:creationId xmlns:a16="http://schemas.microsoft.com/office/drawing/2014/main" id="{E185B128-DA71-565F-04F1-DE69A837C7BD}"/>
              </a:ext>
            </a:extLst>
          </p:cNvPr>
          <p:cNvSpPr>
            <a:spLocks noGrp="1"/>
          </p:cNvSpPr>
          <p:nvPr>
            <p:ph sz="half" idx="11" hasCustomPrompt="1"/>
          </p:nvPr>
        </p:nvSpPr>
        <p:spPr>
          <a:xfrm>
            <a:off x="1979712" y="2714342"/>
            <a:ext cx="1296144" cy="222583"/>
          </a:xfrm>
        </p:spPr>
        <p:txBody>
          <a:bodyPr>
            <a:normAutofit/>
          </a:bodyPr>
          <a:lstStyle>
            <a:lvl1pPr marL="0" indent="0">
              <a:buNone/>
              <a:defRPr sz="1100"/>
            </a:lvl1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dirty="0"/>
              <a:t>Enter author</a:t>
            </a:r>
          </a:p>
        </p:txBody>
      </p:sp>
    </p:spTree>
    <p:extLst>
      <p:ext uri="{BB962C8B-B14F-4D97-AF65-F5344CB8AC3E}">
        <p14:creationId xmlns:p14="http://schemas.microsoft.com/office/powerpoint/2010/main" val="1861590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4635083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4819222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427960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047589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8.xml"/><Relationship Id="rId7" Type="http://schemas.openxmlformats.org/officeDocument/2006/relationships/image" Target="../media/image2.png"/><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blackGray">
      <p:bgRef idx="1001">
        <a:schemeClr val="bg1"/>
      </p:bgRef>
    </p:bg>
    <p:spTree>
      <p:nvGrpSpPr>
        <p:cNvPr id="1" name=""/>
        <p:cNvGrpSpPr/>
        <p:nvPr/>
      </p:nvGrpSpPr>
      <p:grpSpPr>
        <a:xfrm>
          <a:off x="0" y="0"/>
          <a:ext cx="0" cy="0"/>
          <a:chOff x="0" y="0"/>
          <a:chExt cx="0" cy="0"/>
        </a:xfrm>
      </p:grpSpPr>
      <p:pic>
        <p:nvPicPr>
          <p:cNvPr id="13" name="FONDO-PATRON-EUOSHA-2011-16-9.png"/>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0" y="3048"/>
            <a:ext cx="9141291" cy="5137404"/>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9" name="Bild 3" descr="111004_EU-OSHA_PPT_Corporate logo_inner slide.png"/>
          <p:cNvPicPr>
            <a:picLocks noChangeAspect="1"/>
          </p:cNvPicPr>
          <p:nvPr/>
        </p:nvPicPr>
        <p:blipFill>
          <a:blip r:embed="rId18" cstate="print"/>
          <a:srcRect/>
          <a:stretch>
            <a:fillRect/>
          </a:stretch>
        </p:blipFill>
        <p:spPr bwMode="auto">
          <a:xfrm>
            <a:off x="442913" y="4705350"/>
            <a:ext cx="744711" cy="233363"/>
          </a:xfrm>
          <a:prstGeom prst="rect">
            <a:avLst/>
          </a:prstGeom>
          <a:noFill/>
          <a:ln w="9525">
            <a:noFill/>
            <a:miter lim="800000"/>
            <a:headEnd/>
            <a:tailEnd/>
          </a:ln>
        </p:spPr>
      </p:pic>
      <p:sp>
        <p:nvSpPr>
          <p:cNvPr id="10" name="Slide Number Placeholder 9"/>
          <p:cNvSpPr txBox="1">
            <a:spLocks/>
          </p:cNvSpPr>
          <p:nvPr/>
        </p:nvSpPr>
        <p:spPr>
          <a:xfrm>
            <a:off x="8532440" y="4877961"/>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a:p>
        </p:txBody>
      </p:sp>
      <p:sp>
        <p:nvSpPr>
          <p:cNvPr id="11" name="Rectangle 11"/>
          <p:cNvSpPr>
            <a:spLocks noChangeArrowheads="1"/>
          </p:cNvSpPr>
          <p:nvPr/>
        </p:nvSpPr>
        <p:spPr bwMode="auto">
          <a:xfrm>
            <a:off x="1392239" y="4857751"/>
            <a:ext cx="6040437" cy="78581"/>
          </a:xfrm>
          <a:prstGeom prst="rect">
            <a:avLst/>
          </a:prstGeom>
          <a:noFill/>
          <a:ln w="9525">
            <a:noFill/>
            <a:miter lim="800000"/>
            <a:headEnd/>
            <a:tailEnd/>
          </a:ln>
        </p:spPr>
        <p:txBody>
          <a:bodyPr lIns="0" tIns="0" rIns="0" bIns="0">
            <a:prstTxWarp prst="textNoShape">
              <a:avLst/>
            </a:prstTxWarp>
          </a:bodyPr>
          <a:lstStyle/>
          <a:p>
            <a:pPr algn="ctr">
              <a:lnSpc>
                <a:spcPct val="90000"/>
              </a:lnSpc>
              <a:spcBef>
                <a:spcPct val="30000"/>
              </a:spcBef>
              <a:buClr>
                <a:srgbClr val="00529F"/>
              </a:buClr>
              <a:defRPr/>
            </a:pPr>
            <a:r>
              <a:rPr lang="ro-RO" sz="675" b="1">
                <a:solidFill>
                  <a:schemeClr val="tx2"/>
                </a:solidFill>
                <a:latin typeface="Arial" pitchFamily="-107" charset="0"/>
                <a:ea typeface="Arial"/>
                <a:cs typeface="ＭＳ Ｐゴシック" pitchFamily="-107" charset="-128"/>
              </a:rPr>
              <a:t>https://healthy-workplaces.eu</a:t>
            </a:r>
          </a:p>
        </p:txBody>
      </p:sp>
      <p:pic>
        <p:nvPicPr>
          <p:cNvPr id="12" name="Bild 5" descr="111004_EU-OSHA_PPT_HW logo.png"/>
          <p:cNvPicPr>
            <a:picLocks noChangeAspect="1"/>
          </p:cNvPicPr>
          <p:nvPr/>
        </p:nvPicPr>
        <p:blipFill>
          <a:blip r:embed="rId19"/>
          <a:srcRect/>
          <a:stretch>
            <a:fillRect/>
          </a:stretch>
        </p:blipFill>
        <p:spPr bwMode="auto">
          <a:xfrm>
            <a:off x="7432676" y="4522144"/>
            <a:ext cx="577199" cy="475059"/>
          </a:xfrm>
          <a:prstGeom prst="rect">
            <a:avLst/>
          </a:prstGeom>
          <a:noFill/>
          <a:ln w="9525">
            <a:noFill/>
            <a:miter lim="800000"/>
            <a:headEnd/>
            <a:tailEnd/>
          </a:ln>
        </p:spPr>
      </p:pic>
    </p:spTree>
    <p:extLst>
      <p:ext uri="{BB962C8B-B14F-4D97-AF65-F5344CB8AC3E}">
        <p14:creationId xmlns:p14="http://schemas.microsoft.com/office/powerpoint/2010/main" val="1172285116"/>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67" r:id="rId4"/>
    <p:sldLayoutId id="2147483768" r:id="rId5"/>
    <p:sldLayoutId id="2147483757" r:id="rId6"/>
    <p:sldLayoutId id="2147483758" r:id="rId7"/>
    <p:sldLayoutId id="2147483759" r:id="rId8"/>
    <p:sldLayoutId id="2147483760" r:id="rId9"/>
    <p:sldLayoutId id="2147483761" r:id="rId10"/>
    <p:sldLayoutId id="2147483762" r:id="rId11"/>
    <p:sldLayoutId id="2147483763" r:id="rId12"/>
    <p:sldLayoutId id="2147483764" r:id="rId13"/>
    <p:sldLayoutId id="2147483769" r:id="rId14"/>
    <p:sldLayoutId id="2147483771" r:id="rId15"/>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FONDO-PATRON-EUOSHA-2011-16-9.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3048"/>
            <a:ext cx="9141291" cy="5137404"/>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Slide Number Placeholder 9"/>
          <p:cNvSpPr txBox="1">
            <a:spLocks/>
          </p:cNvSpPr>
          <p:nvPr/>
        </p:nvSpPr>
        <p:spPr>
          <a:xfrm>
            <a:off x="8532440" y="4877961"/>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a:p>
        </p:txBody>
      </p:sp>
      <p:sp>
        <p:nvSpPr>
          <p:cNvPr id="11" name="Rectangle 11"/>
          <p:cNvSpPr>
            <a:spLocks noChangeArrowheads="1"/>
          </p:cNvSpPr>
          <p:nvPr/>
        </p:nvSpPr>
        <p:spPr bwMode="auto">
          <a:xfrm>
            <a:off x="1392239" y="4857751"/>
            <a:ext cx="6040437" cy="78581"/>
          </a:xfrm>
          <a:prstGeom prst="rect">
            <a:avLst/>
          </a:prstGeom>
          <a:noFill/>
          <a:ln w="9525">
            <a:noFill/>
            <a:miter lim="800000"/>
            <a:headEnd/>
            <a:tailEnd/>
          </a:ln>
        </p:spPr>
        <p:txBody>
          <a:bodyPr lIns="0" tIns="0" rIns="0" bIns="0">
            <a:prstTxWarp prst="textNoShape">
              <a:avLst/>
            </a:prstTxWarp>
          </a:bodyPr>
          <a:lstStyle/>
          <a:p>
            <a:pPr algn="ctr">
              <a:lnSpc>
                <a:spcPct val="90000"/>
              </a:lnSpc>
              <a:spcBef>
                <a:spcPct val="30000"/>
              </a:spcBef>
              <a:buClr>
                <a:srgbClr val="00529F"/>
              </a:buClr>
              <a:defRPr/>
            </a:pPr>
            <a:r>
              <a:rPr lang="ro-RO" sz="675" b="1">
                <a:solidFill>
                  <a:schemeClr val="tx2"/>
                </a:solidFill>
                <a:latin typeface="Arial" pitchFamily="-107" charset="0"/>
                <a:ea typeface="Arial"/>
                <a:cs typeface="ＭＳ Ｐゴシック" pitchFamily="-107" charset="-128"/>
              </a:rPr>
              <a:t>https://healthy-workplaces.eu</a:t>
            </a:r>
          </a:p>
        </p:txBody>
      </p:sp>
      <p:pic>
        <p:nvPicPr>
          <p:cNvPr id="4" name="Bild 3" descr="111004_EU-OSHA_PPT_Corporate logo_inner slide.png">
            <a:extLst>
              <a:ext uri="{FF2B5EF4-FFF2-40B4-BE49-F238E27FC236}">
                <a16:creationId xmlns:a16="http://schemas.microsoft.com/office/drawing/2014/main" id="{83FABCFD-3389-1B1D-FD04-1816EDDB7D09}"/>
              </a:ext>
            </a:extLst>
          </p:cNvPr>
          <p:cNvPicPr>
            <a:picLocks noChangeAspect="1"/>
          </p:cNvPicPr>
          <p:nvPr userDrawn="1"/>
        </p:nvPicPr>
        <p:blipFill>
          <a:blip r:embed="rId7" cstate="print"/>
          <a:srcRect/>
          <a:stretch>
            <a:fillRect/>
          </a:stretch>
        </p:blipFill>
        <p:spPr bwMode="auto">
          <a:xfrm>
            <a:off x="450000" y="4665206"/>
            <a:ext cx="744711" cy="233363"/>
          </a:xfrm>
          <a:prstGeom prst="rect">
            <a:avLst/>
          </a:prstGeom>
          <a:noFill/>
          <a:ln w="9525">
            <a:noFill/>
            <a:miter lim="800000"/>
            <a:headEnd/>
            <a:tailEnd/>
          </a:ln>
        </p:spPr>
      </p:pic>
      <p:pic>
        <p:nvPicPr>
          <p:cNvPr id="5" name="Bild 5" descr="111004_EU-OSHA_PPT_HW logo.png">
            <a:extLst>
              <a:ext uri="{FF2B5EF4-FFF2-40B4-BE49-F238E27FC236}">
                <a16:creationId xmlns:a16="http://schemas.microsoft.com/office/drawing/2014/main" id="{1D3C38EC-AFBA-284C-C7FC-21A5627A0B94}"/>
              </a:ext>
            </a:extLst>
          </p:cNvPr>
          <p:cNvPicPr>
            <a:picLocks noChangeAspect="1"/>
          </p:cNvPicPr>
          <p:nvPr userDrawn="1"/>
        </p:nvPicPr>
        <p:blipFill>
          <a:blip r:embed="rId8"/>
          <a:srcRect/>
          <a:stretch>
            <a:fillRect/>
          </a:stretch>
        </p:blipFill>
        <p:spPr bwMode="auto">
          <a:xfrm>
            <a:off x="7439763" y="4482000"/>
            <a:ext cx="577199" cy="475059"/>
          </a:xfrm>
          <a:prstGeom prst="rect">
            <a:avLst/>
          </a:prstGeom>
          <a:noFill/>
          <a:ln w="9525">
            <a:noFill/>
            <a:miter lim="800000"/>
            <a:headEnd/>
            <a:tailEnd/>
          </a:ln>
        </p:spPr>
      </p:pic>
    </p:spTree>
    <p:extLst>
      <p:ext uri="{BB962C8B-B14F-4D97-AF65-F5344CB8AC3E}">
        <p14:creationId xmlns:p14="http://schemas.microsoft.com/office/powerpoint/2010/main" val="1872770870"/>
      </p:ext>
    </p:extLst>
  </p:cSld>
  <p:clrMap bg1="lt1" tx1="dk1" bg2="lt2" tx2="dk2" accent1="accent1" accent2="accent2" accent3="accent3" accent4="accent4" accent5="accent5" accent6="accent6" hlink="hlink" folHlink="folHlink"/>
  <p:sldLayoutIdLst>
    <p:sldLayoutId id="2147483779" r:id="rId1"/>
    <p:sldLayoutId id="2147483791" r:id="rId2"/>
    <p:sldLayoutId id="2147483790" r:id="rId3"/>
    <p:sldLayoutId id="2147483782" r:id="rId4"/>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6.png"/><Relationship Id="rId7" Type="http://schemas.openxmlformats.org/officeDocument/2006/relationships/hyperlink" Target="https://pixabay.com/es/?utm_source=link-attribution&amp;utm_medium=referral&amp;utm_campaign=image&amp;utm_content=7042739" TargetMode="External"/><Relationship Id="rId12" Type="http://schemas.openxmlformats.org/officeDocument/2006/relationships/image" Target="../media/image53.png"/><Relationship Id="rId2" Type="http://schemas.openxmlformats.org/officeDocument/2006/relationships/notesSlide" Target="../notesSlides/notesSlide19.xml"/><Relationship Id="rId1" Type="http://schemas.openxmlformats.org/officeDocument/2006/relationships/slideLayout" Target="../slideLayouts/slideLayout19.xml"/><Relationship Id="rId6" Type="http://schemas.openxmlformats.org/officeDocument/2006/relationships/hyperlink" Target="https://pixabay.com/es/users/mohamed_hassan-5229782/?utm_source=link-attribution&amp;utm_medium=referral&amp;utm_campaign=image&amp;utm_content=7042739" TargetMode="External"/><Relationship Id="rId11" Type="http://schemas.openxmlformats.org/officeDocument/2006/relationships/image" Target="../media/image52.png"/><Relationship Id="rId5" Type="http://schemas.openxmlformats.org/officeDocument/2006/relationships/image" Target="../media/image48.png"/><Relationship Id="rId10" Type="http://schemas.openxmlformats.org/officeDocument/2006/relationships/image" Target="../media/image51.png"/><Relationship Id="rId4" Type="http://schemas.openxmlformats.org/officeDocument/2006/relationships/image" Target="../media/image47.png"/><Relationship Id="rId9" Type="http://schemas.openxmlformats.org/officeDocument/2006/relationships/image" Target="../media/image50.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1.xml"/><Relationship Id="rId1" Type="http://schemas.openxmlformats.org/officeDocument/2006/relationships/slideLayout" Target="../slideLayouts/slideLayout1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notesSlide" Target="../notesSlides/notesSlide23.xml"/><Relationship Id="rId1" Type="http://schemas.openxmlformats.org/officeDocument/2006/relationships/slideLayout" Target="../slideLayouts/slideLayout14.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4.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6.xml"/><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7.xml"/><Relationship Id="rId1" Type="http://schemas.openxmlformats.org/officeDocument/2006/relationships/slideLayout" Target="../slideLayouts/slideLayout15.xml"/><Relationship Id="rId6" Type="http://schemas.openxmlformats.org/officeDocument/2006/relationships/image" Target="../media/image63.png"/><Relationship Id="rId5" Type="http://schemas.openxmlformats.org/officeDocument/2006/relationships/hyperlink" Target="https://healthy-workplaces.osha.europa.eu/en/about-topic/priority-area/smart-digital-systems" TargetMode="External"/><Relationship Id="rId4" Type="http://schemas.openxmlformats.org/officeDocument/2006/relationships/image" Target="../media/image62.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31.sv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BA5728D-36C0-B577-181C-6892FBDF09C7}"/>
              </a:ext>
            </a:extLst>
          </p:cNvPr>
          <p:cNvSpPr>
            <a:spLocks noGrp="1"/>
          </p:cNvSpPr>
          <p:nvPr>
            <p:ph type="title"/>
          </p:nvPr>
        </p:nvSpPr>
        <p:spPr>
          <a:xfrm>
            <a:off x="462262" y="3507854"/>
            <a:ext cx="7826413" cy="615553"/>
          </a:xfrm>
        </p:spPr>
        <p:txBody>
          <a:bodyPr vert="horz" lIns="0" tIns="0" rIns="0" bIns="0" rtlCol="0" anchor="t" anchorCtr="0">
            <a:spAutoFit/>
          </a:bodyPr>
          <a:lstStyle/>
          <a:p>
            <a:pPr>
              <a:spcBef>
                <a:spcPts val="450"/>
              </a:spcBef>
              <a:buClr>
                <a:schemeClr val="tx2"/>
              </a:buClr>
              <a:buFont typeface="Wingdings" pitchFamily="2" charset="2"/>
            </a:pPr>
            <a:r>
              <a:rPr lang="ro-RO" sz="2000">
                <a:solidFill>
                  <a:srgbClr val="899E00"/>
                </a:solidFill>
                <a:latin typeface="+mn-lt"/>
                <a:ea typeface="+mn-lt"/>
                <a:cs typeface="+mn-cs"/>
              </a:rPr>
              <a:t>O MUNCĂ SIGURĂ ȘI SĂNĂTOASĂ ÎN ERA DIGITALĂ </a:t>
            </a:r>
            <a:br>
              <a:rPr lang="ro-RO" sz="2000">
                <a:solidFill>
                  <a:srgbClr val="899E00"/>
                </a:solidFill>
                <a:latin typeface="+mn-lt"/>
                <a:ea typeface="+mn-lt"/>
                <a:cs typeface="+mn-cs"/>
              </a:rPr>
            </a:br>
            <a:r>
              <a:rPr lang="ro-RO" sz="2000">
                <a:solidFill>
                  <a:srgbClr val="899E00"/>
                </a:solidFill>
                <a:latin typeface="+mn-lt"/>
                <a:ea typeface="+mn-lt"/>
                <a:cs typeface="+mn-cs"/>
              </a:rPr>
              <a:t>Campania „Locuri de muncă sigure și sănătoase” 2023-2025</a:t>
            </a:r>
          </a:p>
        </p:txBody>
      </p:sp>
      <p:sp>
        <p:nvSpPr>
          <p:cNvPr id="5" name="Subtitle 2">
            <a:extLst>
              <a:ext uri="{FF2B5EF4-FFF2-40B4-BE49-F238E27FC236}">
                <a16:creationId xmlns:a16="http://schemas.microsoft.com/office/drawing/2014/main" id="{78591229-3880-2386-55AB-4923B8E78DE5}"/>
              </a:ext>
            </a:extLst>
          </p:cNvPr>
          <p:cNvSpPr>
            <a:spLocks noGrp="1"/>
          </p:cNvSpPr>
          <p:nvPr>
            <p:ph type="subTitle" idx="10"/>
          </p:nvPr>
        </p:nvSpPr>
        <p:spPr>
          <a:xfrm>
            <a:off x="462263" y="2739740"/>
            <a:ext cx="8070178" cy="738664"/>
          </a:xfrm>
        </p:spPr>
        <p:txBody>
          <a:bodyPr vert="horz" lIns="0" tIns="0" rIns="0" bIns="0" rtlCol="0" anchor="t" anchorCtr="0">
            <a:spAutoFit/>
          </a:bodyPr>
          <a:lstStyle/>
          <a:p>
            <a:pPr>
              <a:spcBef>
                <a:spcPct val="0"/>
              </a:spcBef>
            </a:pPr>
            <a:r>
              <a:rPr lang="ro-RO" sz="2400">
                <a:ea typeface=""/>
              </a:rPr>
              <a:t>Sisteme digitale inteligente: implicații pentru securitatea și sănătatea în muncă</a:t>
            </a:r>
          </a:p>
        </p:txBody>
      </p:sp>
    </p:spTree>
    <p:extLst>
      <p:ext uri="{BB962C8B-B14F-4D97-AF65-F5344CB8AC3E}">
        <p14:creationId xmlns:p14="http://schemas.microsoft.com/office/powerpoint/2010/main" val="81847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4D3D4-3D2C-8F26-A8E6-472CEADCA327}"/>
              </a:ext>
            </a:extLst>
          </p:cNvPr>
          <p:cNvSpPr>
            <a:spLocks noGrp="1"/>
          </p:cNvSpPr>
          <p:nvPr>
            <p:ph type="title"/>
          </p:nvPr>
        </p:nvSpPr>
        <p:spPr/>
        <p:txBody>
          <a:bodyPr>
            <a:spAutoFit/>
          </a:bodyPr>
          <a:lstStyle/>
          <a:p>
            <a:r>
              <a:rPr lang="ro-RO" b="1">
                <a:solidFill>
                  <a:schemeClr val="tx2"/>
                </a:solidFill>
                <a:latin typeface="+mj-lt"/>
                <a:ea typeface="+mj-lt"/>
              </a:rPr>
              <a:t>Exemple de riscuri/probleme pentru SSM</a:t>
            </a:r>
          </a:p>
        </p:txBody>
      </p:sp>
      <p:pic>
        <p:nvPicPr>
          <p:cNvPr id="4" name="Picture 3">
            <a:extLst>
              <a:ext uri="{FF2B5EF4-FFF2-40B4-BE49-F238E27FC236}">
                <a16:creationId xmlns:a16="http://schemas.microsoft.com/office/drawing/2014/main" id="{FCF1ABA4-771E-F357-5509-B9C9677DBEA0}"/>
              </a:ext>
            </a:extLst>
          </p:cNvPr>
          <p:cNvPicPr>
            <a:picLocks noChangeAspect="1"/>
          </p:cNvPicPr>
          <p:nvPr/>
        </p:nvPicPr>
        <p:blipFill>
          <a:blip r:embed="rId3"/>
          <a:stretch>
            <a:fillRect/>
          </a:stretch>
        </p:blipFill>
        <p:spPr>
          <a:xfrm>
            <a:off x="7020272" y="3277847"/>
            <a:ext cx="1067107" cy="1129878"/>
          </a:xfrm>
          <a:prstGeom prst="rect">
            <a:avLst/>
          </a:prstGeom>
        </p:spPr>
      </p:pic>
      <p:pic>
        <p:nvPicPr>
          <p:cNvPr id="5" name="Picture 4">
            <a:extLst>
              <a:ext uri="{FF2B5EF4-FFF2-40B4-BE49-F238E27FC236}">
                <a16:creationId xmlns:a16="http://schemas.microsoft.com/office/drawing/2014/main" id="{16C43576-9629-2A7B-0DA2-B473A8EC194C}"/>
              </a:ext>
            </a:extLst>
          </p:cNvPr>
          <p:cNvPicPr>
            <a:picLocks noChangeAspect="1"/>
          </p:cNvPicPr>
          <p:nvPr/>
        </p:nvPicPr>
        <p:blipFill>
          <a:blip r:embed="rId4"/>
          <a:stretch>
            <a:fillRect/>
          </a:stretch>
        </p:blipFill>
        <p:spPr>
          <a:xfrm>
            <a:off x="3255123" y="1441872"/>
            <a:ext cx="2122801" cy="1129878"/>
          </a:xfrm>
          <a:prstGeom prst="rect">
            <a:avLst/>
          </a:prstGeom>
        </p:spPr>
      </p:pic>
      <p:sp>
        <p:nvSpPr>
          <p:cNvPr id="6" name="Rectangle: Rounded Corners 5">
            <a:extLst>
              <a:ext uri="{FF2B5EF4-FFF2-40B4-BE49-F238E27FC236}">
                <a16:creationId xmlns:a16="http://schemas.microsoft.com/office/drawing/2014/main" id="{C5BF3CB0-DB77-4795-26B0-5F8A7B1B662F}"/>
              </a:ext>
            </a:extLst>
          </p:cNvPr>
          <p:cNvSpPr/>
          <p:nvPr/>
        </p:nvSpPr>
        <p:spPr>
          <a:xfrm>
            <a:off x="264052" y="817713"/>
            <a:ext cx="2428843" cy="3770261"/>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ro-RO" sz="2000" b="1">
                <a:solidFill>
                  <a:schemeClr val="bg1"/>
                </a:solidFill>
                <a:latin typeface="Arial Body"/>
              </a:rPr>
              <a:t>Limitări practice</a:t>
            </a:r>
          </a:p>
          <a:p>
            <a:pPr>
              <a:spcBef>
                <a:spcPts val="600"/>
              </a:spcBef>
            </a:pPr>
            <a:r>
              <a:rPr lang="ro-RO" sz="1100" b="1">
                <a:solidFill>
                  <a:schemeClr val="bg1"/>
                </a:solidFill>
                <a:latin typeface="Arial Body"/>
              </a:rPr>
              <a:t>Funcționarea defectuoasă a tehnologiei</a:t>
            </a:r>
          </a:p>
          <a:p>
            <a:pPr marL="0" indent="0">
              <a:spcBef>
                <a:spcPts val="600"/>
              </a:spcBef>
              <a:buFont typeface="Arial" panose="020B0604020202020204" pitchFamily="34" charset="0"/>
              <a:buNone/>
            </a:pPr>
            <a:endParaRPr lang="en-GB" sz="1100" b="0" dirty="0">
              <a:solidFill>
                <a:schemeClr val="bg1"/>
              </a:solidFill>
              <a:latin typeface="Arial Body"/>
            </a:endParaRPr>
          </a:p>
          <a:p>
            <a:pPr marL="0" marR="0" lvl="0" indent="0" algn="l" defTabSz="342900" rtl="0" eaLnBrk="1" fontAlgn="auto" latinLnBrk="0" hangingPunct="1">
              <a:spcBef>
                <a:spcPts val="600"/>
              </a:spcBef>
              <a:buClrTx/>
              <a:buSzTx/>
              <a:buFontTx/>
              <a:buNone/>
              <a:tabLst/>
              <a:defRPr/>
            </a:pPr>
            <a:r>
              <a:rPr lang="ro-RO" sz="1100" b="1">
                <a:solidFill>
                  <a:schemeClr val="bg1"/>
                </a:solidFill>
                <a:latin typeface="Arial Body"/>
              </a:rPr>
              <a:t>Precizia senzorului</a:t>
            </a:r>
          </a:p>
          <a:p>
            <a:pPr marL="0" marR="0" lvl="0" indent="0" algn="l" defTabSz="342900" rtl="0" eaLnBrk="1" fontAlgn="auto" latinLnBrk="0" hangingPunct="1">
              <a:spcBef>
                <a:spcPts val="600"/>
              </a:spcBef>
              <a:buClrTx/>
              <a:buSzTx/>
              <a:buFont typeface="Arial" panose="020B0604020202020204" pitchFamily="34" charset="0"/>
              <a:buNone/>
              <a:tabLst/>
              <a:defRPr/>
            </a:pPr>
            <a:endParaRPr lang="en-GB" sz="1100" b="0" dirty="0">
              <a:solidFill>
                <a:schemeClr val="bg1"/>
              </a:solidFill>
              <a:latin typeface="Arial Body"/>
            </a:endParaRPr>
          </a:p>
          <a:p>
            <a:pPr marL="0" indent="0">
              <a:spcBef>
                <a:spcPts val="600"/>
              </a:spcBef>
              <a:buFont typeface="Arial" panose="020B0604020202020204" pitchFamily="34" charset="0"/>
              <a:buNone/>
            </a:pPr>
            <a:r>
              <a:rPr lang="ro-RO" sz="1100" b="1">
                <a:solidFill>
                  <a:schemeClr val="bg1"/>
                </a:solidFill>
                <a:latin typeface="Arial Body"/>
              </a:rPr>
              <a:t>Hardware care împiedică mișcarea</a:t>
            </a:r>
          </a:p>
          <a:p>
            <a:pPr marL="0" indent="0">
              <a:spcBef>
                <a:spcPts val="600"/>
              </a:spcBef>
              <a:buFont typeface="Arial" panose="020B0604020202020204" pitchFamily="34" charset="0"/>
              <a:buNone/>
            </a:pPr>
            <a:endParaRPr lang="en-GB" sz="1100" b="1" dirty="0">
              <a:solidFill>
                <a:schemeClr val="bg1"/>
              </a:solidFill>
              <a:latin typeface="Arial Body"/>
            </a:endParaRPr>
          </a:p>
          <a:p>
            <a:pPr marL="0" marR="0" lvl="0" indent="0" algn="l" defTabSz="342900" rtl="0" eaLnBrk="1" fontAlgn="auto" latinLnBrk="0" hangingPunct="1">
              <a:spcBef>
                <a:spcPts val="600"/>
              </a:spcBef>
              <a:buClrTx/>
              <a:buSzTx/>
              <a:buFont typeface="Arial" panose="020B0604020202020204" pitchFamily="34" charset="0"/>
              <a:buNone/>
              <a:tabLst/>
              <a:defRPr/>
            </a:pPr>
            <a:r>
              <a:rPr lang="ro-RO" sz="1100" b="1">
                <a:solidFill>
                  <a:schemeClr val="bg1"/>
                </a:solidFill>
                <a:latin typeface="Arial Body"/>
              </a:rPr>
              <a:t>Limitările tehnologice ale sistemelor </a:t>
            </a:r>
          </a:p>
          <a:p>
            <a:pPr marL="0" marR="0" lvl="0" indent="0" algn="l" defTabSz="342900" rtl="0" eaLnBrk="1" fontAlgn="auto" latinLnBrk="0" hangingPunct="1">
              <a:spcBef>
                <a:spcPts val="600"/>
              </a:spcBef>
              <a:buClrTx/>
              <a:buSzTx/>
              <a:buFont typeface="Arial" panose="020B0604020202020204" pitchFamily="34" charset="0"/>
              <a:buNone/>
              <a:tabLst/>
              <a:defRPr/>
            </a:pPr>
            <a:endParaRPr lang="en-GB" sz="1100" b="0" dirty="0">
              <a:solidFill>
                <a:schemeClr val="bg1"/>
              </a:solidFill>
              <a:latin typeface="Arial Body"/>
            </a:endParaRPr>
          </a:p>
          <a:p>
            <a:pPr marL="0" marR="0" lvl="0" indent="0" algn="l" defTabSz="342900" rtl="0" eaLnBrk="1" fontAlgn="auto" latinLnBrk="0" hangingPunct="1">
              <a:spcBef>
                <a:spcPts val="600"/>
              </a:spcBef>
              <a:buClrTx/>
              <a:buSzTx/>
              <a:buFontTx/>
              <a:buNone/>
              <a:tabLst/>
              <a:defRPr/>
            </a:pPr>
            <a:r>
              <a:rPr lang="ro-RO" sz="1100" b="1">
                <a:solidFill>
                  <a:schemeClr val="bg1"/>
                </a:solidFill>
                <a:latin typeface="Arial Body"/>
              </a:rPr>
              <a:t>Efectele nete</a:t>
            </a:r>
          </a:p>
        </p:txBody>
      </p:sp>
      <p:sp>
        <p:nvSpPr>
          <p:cNvPr id="7" name="Rectangle: Rounded Corners 6">
            <a:extLst>
              <a:ext uri="{FF2B5EF4-FFF2-40B4-BE49-F238E27FC236}">
                <a16:creationId xmlns:a16="http://schemas.microsoft.com/office/drawing/2014/main" id="{ADD1FDE8-BF2F-F104-8819-3B9A6DEEA2E7}"/>
              </a:ext>
            </a:extLst>
          </p:cNvPr>
          <p:cNvSpPr/>
          <p:nvPr/>
        </p:nvSpPr>
        <p:spPr>
          <a:xfrm>
            <a:off x="5940152" y="817713"/>
            <a:ext cx="2532993" cy="2199367"/>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ro-RO" sz="2000" b="1" dirty="0">
                <a:solidFill>
                  <a:schemeClr val="bg1"/>
                </a:solidFill>
                <a:latin typeface="Arial Body"/>
                <a:ea typeface="Arial Body"/>
                <a:cs typeface="+mn-cs"/>
              </a:rPr>
              <a:t>Prejudicii psihosociale/</a:t>
            </a:r>
            <a:r>
              <a:rPr lang="en-US" sz="2000" b="1" dirty="0">
                <a:solidFill>
                  <a:schemeClr val="bg1"/>
                </a:solidFill>
                <a:latin typeface="Arial Body"/>
                <a:ea typeface="Arial Body"/>
                <a:cs typeface="+mn-cs"/>
              </a:rPr>
              <a:t> </a:t>
            </a:r>
            <a:r>
              <a:rPr lang="ro-RO" sz="2000" b="1" dirty="0">
                <a:solidFill>
                  <a:schemeClr val="bg1"/>
                </a:solidFill>
                <a:latin typeface="Arial Body"/>
                <a:ea typeface="Arial Body"/>
                <a:cs typeface="+mn-cs"/>
              </a:rPr>
              <a:t>fizice</a:t>
            </a:r>
          </a:p>
          <a:p>
            <a:br>
              <a:rPr lang="ro-RO" b="1" dirty="0">
                <a:solidFill>
                  <a:schemeClr val="bg1"/>
                </a:solidFill>
                <a:latin typeface="Arial Body"/>
                <a:ea typeface="Arial Body"/>
                <a:cs typeface="+mn-cs"/>
              </a:rPr>
            </a:br>
            <a:r>
              <a:rPr lang="ro-RO" sz="1100" b="1" dirty="0">
                <a:solidFill>
                  <a:schemeClr val="bg1"/>
                </a:solidFill>
                <a:latin typeface="Arial Body"/>
                <a:ea typeface="Arial Body"/>
                <a:cs typeface="+mn-cs"/>
              </a:rPr>
              <a:t>Intensificarea muncii</a:t>
            </a:r>
          </a:p>
          <a:p>
            <a:endParaRPr lang="en-GB" sz="1100" b="1" kern="1200" dirty="0">
              <a:solidFill>
                <a:schemeClr val="bg1"/>
              </a:solidFill>
              <a:latin typeface="Arial Body"/>
              <a:ea typeface="+mn-ea"/>
              <a:cs typeface="+mn-cs"/>
            </a:endParaRPr>
          </a:p>
          <a:p>
            <a:pPr marL="0" algn="l" defTabSz="342900" rtl="0" eaLnBrk="1" latinLnBrk="0" hangingPunct="1"/>
            <a:r>
              <a:rPr lang="ro-RO" sz="1100" b="1" dirty="0">
                <a:solidFill>
                  <a:schemeClr val="bg1"/>
                </a:solidFill>
                <a:latin typeface="Arial Body"/>
                <a:ea typeface="Arial Body"/>
                <a:cs typeface="+mn-cs"/>
              </a:rPr>
              <a:t>Alienarea muncii </a:t>
            </a:r>
          </a:p>
          <a:p>
            <a:pPr algn="ctr"/>
            <a:endParaRPr lang="en-GB" sz="1600" dirty="0">
              <a:solidFill>
                <a:schemeClr val="bg1"/>
              </a:solidFill>
            </a:endParaRPr>
          </a:p>
        </p:txBody>
      </p:sp>
      <p:sp>
        <p:nvSpPr>
          <p:cNvPr id="8" name="Rectangle: Rounded Corners 7">
            <a:extLst>
              <a:ext uri="{FF2B5EF4-FFF2-40B4-BE49-F238E27FC236}">
                <a16:creationId xmlns:a16="http://schemas.microsoft.com/office/drawing/2014/main" id="{B7553843-C5C6-CF80-544B-EDBBF5A1D7FF}"/>
              </a:ext>
            </a:extLst>
          </p:cNvPr>
          <p:cNvSpPr/>
          <p:nvPr/>
        </p:nvSpPr>
        <p:spPr>
          <a:xfrm>
            <a:off x="2891428" y="3248297"/>
            <a:ext cx="3827799" cy="1188978"/>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pPr>
              <a:spcBef>
                <a:spcPts val="300"/>
              </a:spcBef>
              <a:spcAft>
                <a:spcPts val="300"/>
              </a:spcAft>
            </a:pPr>
            <a:r>
              <a:rPr lang="ro-RO" sz="2000" b="1" dirty="0">
                <a:solidFill>
                  <a:schemeClr val="bg1"/>
                </a:solidFill>
                <a:latin typeface="Arial Body"/>
                <a:ea typeface="Arial Body"/>
                <a:cs typeface="+mn-cs"/>
              </a:rPr>
              <a:t>Considerații privind datele</a:t>
            </a:r>
          </a:p>
          <a:p>
            <a:pPr marL="0" indent="0">
              <a:spcBef>
                <a:spcPts val="200"/>
              </a:spcBef>
              <a:spcAft>
                <a:spcPts val="200"/>
              </a:spcAft>
              <a:buFont typeface="Arial" panose="020B0604020202020204" pitchFamily="34" charset="0"/>
              <a:buNone/>
              <a:defRPr/>
            </a:pPr>
            <a:r>
              <a:rPr lang="ro-RO" sz="1100" b="1" dirty="0">
                <a:solidFill>
                  <a:schemeClr val="bg1"/>
                </a:solidFill>
                <a:latin typeface="Arial Body"/>
                <a:ea typeface="Arial Body"/>
                <a:cs typeface="+mn-cs"/>
              </a:rPr>
              <a:t>Confidențialitatea, securitatea și exactitatea datelor</a:t>
            </a:r>
          </a:p>
          <a:p>
            <a:pPr marL="0" marR="0" lvl="0" indent="0" algn="l" defTabSz="914400" rtl="0" eaLnBrk="1" fontAlgn="auto" latinLnBrk="0" hangingPunct="1">
              <a:spcBef>
                <a:spcPts val="200"/>
              </a:spcBef>
              <a:spcAft>
                <a:spcPts val="200"/>
              </a:spcAft>
              <a:buClrTx/>
              <a:buSzTx/>
              <a:buFont typeface="Arial" panose="020B0604020202020204" pitchFamily="34" charset="0"/>
              <a:buNone/>
              <a:tabLst/>
              <a:defRPr/>
            </a:pPr>
            <a:endParaRPr lang="en-GB" sz="1100" b="1" kern="1200" dirty="0">
              <a:solidFill>
                <a:schemeClr val="bg1"/>
              </a:solidFill>
              <a:latin typeface="Arial Body"/>
              <a:ea typeface="+mn-ea"/>
              <a:cs typeface="+mn-cs"/>
            </a:endParaRPr>
          </a:p>
          <a:p>
            <a:pPr marL="0" marR="0" lvl="0" indent="0" algn="l" defTabSz="914400" rtl="0" eaLnBrk="1" fontAlgn="auto" latinLnBrk="0" hangingPunct="1">
              <a:spcBef>
                <a:spcPts val="200"/>
              </a:spcBef>
              <a:spcAft>
                <a:spcPts val="200"/>
              </a:spcAft>
              <a:buClrTx/>
              <a:buSzTx/>
              <a:buFont typeface="Arial" panose="020B0604020202020204" pitchFamily="34" charset="0"/>
              <a:buNone/>
              <a:tabLst/>
              <a:defRPr/>
            </a:pPr>
            <a:r>
              <a:rPr lang="ro-RO" sz="1100" b="1" dirty="0">
                <a:solidFill>
                  <a:schemeClr val="bg1"/>
                </a:solidFill>
                <a:latin typeface="Arial Body"/>
                <a:ea typeface="Arial Body"/>
                <a:cs typeface="+mn-cs"/>
              </a:rPr>
              <a:t>Interpretarea și utilizarea (greșită) a datelor</a:t>
            </a:r>
          </a:p>
        </p:txBody>
      </p:sp>
      <p:sp>
        <p:nvSpPr>
          <p:cNvPr id="9" name="TextBox 8">
            <a:extLst>
              <a:ext uri="{FF2B5EF4-FFF2-40B4-BE49-F238E27FC236}">
                <a16:creationId xmlns:a16="http://schemas.microsoft.com/office/drawing/2014/main" id="{8ECCAB5A-9B66-4B64-D4D5-93C7C0CD1DDC}"/>
              </a:ext>
            </a:extLst>
          </p:cNvPr>
          <p:cNvSpPr txBox="1"/>
          <p:nvPr/>
        </p:nvSpPr>
        <p:spPr>
          <a:xfrm>
            <a:off x="7020272" y="4325787"/>
            <a:ext cx="1368152" cy="215444"/>
          </a:xfrm>
          <a:prstGeom prst="rect">
            <a:avLst/>
          </a:prstGeom>
          <a:noFill/>
        </p:spPr>
        <p:txBody>
          <a:bodyPr wrap="square" rtlCol="0">
            <a:spAutoFit/>
          </a:bodyPr>
          <a:lstStyle/>
          <a:p>
            <a:r>
              <a:rPr lang="ro-RO" sz="800">
                <a:latin typeface="Aptos" panose="020B0004020202020204" pitchFamily="34" charset="0"/>
                <a:cs typeface="Times New Roman" panose="02020603050405020304" pitchFamily="18" charset="0"/>
              </a:rPr>
              <a:t>© EU-OSHA, Drawnalism </a:t>
            </a:r>
          </a:p>
        </p:txBody>
      </p:sp>
      <p:sp>
        <p:nvSpPr>
          <p:cNvPr id="10" name="TextBox 9">
            <a:extLst>
              <a:ext uri="{FF2B5EF4-FFF2-40B4-BE49-F238E27FC236}">
                <a16:creationId xmlns:a16="http://schemas.microsoft.com/office/drawing/2014/main" id="{E84E7510-C35D-4B7E-C9C2-E57595AF7F53}"/>
              </a:ext>
            </a:extLst>
          </p:cNvPr>
          <p:cNvSpPr txBox="1"/>
          <p:nvPr/>
        </p:nvSpPr>
        <p:spPr>
          <a:xfrm>
            <a:off x="3347864" y="2576093"/>
            <a:ext cx="1368152" cy="215444"/>
          </a:xfrm>
          <a:prstGeom prst="rect">
            <a:avLst/>
          </a:prstGeom>
          <a:noFill/>
        </p:spPr>
        <p:txBody>
          <a:bodyPr wrap="square" rtlCol="0">
            <a:spAutoFit/>
          </a:bodyPr>
          <a:lstStyle/>
          <a:p>
            <a:r>
              <a:rPr lang="ro-RO" sz="800">
                <a:latin typeface="Aptos" panose="020B0004020202020204" pitchFamily="34" charset="0"/>
                <a:cs typeface="Times New Roman" panose="02020603050405020304" pitchFamily="18" charset="0"/>
              </a:rPr>
              <a:t>© EU-OSHA, Drawnalism </a:t>
            </a:r>
          </a:p>
        </p:txBody>
      </p:sp>
    </p:spTree>
    <p:extLst>
      <p:ext uri="{BB962C8B-B14F-4D97-AF65-F5344CB8AC3E}">
        <p14:creationId xmlns:p14="http://schemas.microsoft.com/office/powerpoint/2010/main" val="8501704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DFFE59CD-5F26-B50E-CD54-3AB8D4DB3D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44208" y="559934"/>
            <a:ext cx="1920649" cy="1681002"/>
          </a:xfrm>
          <a:prstGeom prst="rect">
            <a:avLst/>
          </a:prstGeom>
        </p:spPr>
      </p:pic>
      <p:pic>
        <p:nvPicPr>
          <p:cNvPr id="20" name="Picture 19">
            <a:extLst>
              <a:ext uri="{FF2B5EF4-FFF2-40B4-BE49-F238E27FC236}">
                <a16:creationId xmlns:a16="http://schemas.microsoft.com/office/drawing/2014/main" id="{78501390-DB21-CF27-E8B1-821C4067C5C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26512" y="1695114"/>
            <a:ext cx="1117709" cy="678333"/>
          </a:xfrm>
          <a:prstGeom prst="rect">
            <a:avLst/>
          </a:prstGeom>
        </p:spPr>
      </p:pic>
      <p:sp>
        <p:nvSpPr>
          <p:cNvPr id="2" name="Title 1">
            <a:extLst>
              <a:ext uri="{FF2B5EF4-FFF2-40B4-BE49-F238E27FC236}">
                <a16:creationId xmlns:a16="http://schemas.microsoft.com/office/drawing/2014/main" id="{74CC1970-60D3-4C58-E7BE-B8A93AA3BC30}"/>
              </a:ext>
            </a:extLst>
          </p:cNvPr>
          <p:cNvSpPr>
            <a:spLocks noGrp="1"/>
          </p:cNvSpPr>
          <p:nvPr>
            <p:ph type="title"/>
          </p:nvPr>
        </p:nvSpPr>
        <p:spPr/>
        <p:txBody>
          <a:bodyPr>
            <a:spAutoFit/>
          </a:bodyPr>
          <a:lstStyle/>
          <a:p>
            <a:r>
              <a:rPr lang="ro-RO"/>
              <a:t>Instrumente digitale inteligente pentru monitorizarea SSM a lucrătorilor: studii de caz</a:t>
            </a:r>
          </a:p>
        </p:txBody>
      </p:sp>
      <p:pic>
        <p:nvPicPr>
          <p:cNvPr id="4" name="Picture 3">
            <a:extLst>
              <a:ext uri="{FF2B5EF4-FFF2-40B4-BE49-F238E27FC236}">
                <a16:creationId xmlns:a16="http://schemas.microsoft.com/office/drawing/2014/main" id="{05DA64E0-7CA6-3B67-3AFC-104548DF4CC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05087" y="2431181"/>
            <a:ext cx="4213657" cy="2642121"/>
          </a:xfrm>
          <a:prstGeom prst="rect">
            <a:avLst/>
          </a:prstGeom>
        </p:spPr>
      </p:pic>
      <p:pic>
        <p:nvPicPr>
          <p:cNvPr id="5" name="Picture 4">
            <a:extLst>
              <a:ext uri="{FF2B5EF4-FFF2-40B4-BE49-F238E27FC236}">
                <a16:creationId xmlns:a16="http://schemas.microsoft.com/office/drawing/2014/main" id="{BFA8E6FC-395C-72F5-1008-CB1BA7BECFF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88024" y="1357738"/>
            <a:ext cx="1479690" cy="1033262"/>
          </a:xfrm>
          <a:prstGeom prst="rect">
            <a:avLst/>
          </a:prstGeom>
        </p:spPr>
      </p:pic>
      <p:sp>
        <p:nvSpPr>
          <p:cNvPr id="7" name="TextBox 6">
            <a:extLst>
              <a:ext uri="{FF2B5EF4-FFF2-40B4-BE49-F238E27FC236}">
                <a16:creationId xmlns:a16="http://schemas.microsoft.com/office/drawing/2014/main" id="{376000E3-C091-09B7-A530-C55265A06834}"/>
              </a:ext>
            </a:extLst>
          </p:cNvPr>
          <p:cNvSpPr txBox="1"/>
          <p:nvPr/>
        </p:nvSpPr>
        <p:spPr>
          <a:xfrm>
            <a:off x="377505" y="805343"/>
            <a:ext cx="5243007" cy="1720536"/>
          </a:xfrm>
          <a:prstGeom prst="rect">
            <a:avLst/>
          </a:prstGeom>
          <a:noFill/>
        </p:spPr>
        <p:txBody>
          <a:bodyPr wrap="square">
            <a:spAutoFit/>
          </a:bodyPr>
          <a:lstStyle/>
          <a:p>
            <a:pPr marL="285750" indent="-285750">
              <a:lnSpc>
                <a:spcPct val="110000"/>
              </a:lnSpc>
              <a:spcBef>
                <a:spcPts val="600"/>
              </a:spcBef>
              <a:spcAft>
                <a:spcPts val="600"/>
              </a:spcAft>
              <a:buFont typeface="Wingdings" panose="05000000000000000000" pitchFamily="2" charset="2"/>
              <a:buChar char="§"/>
            </a:pPr>
            <a:r>
              <a:rPr lang="ro-RO" sz="1400">
                <a:solidFill>
                  <a:srgbClr val="283583"/>
                </a:solidFill>
              </a:rPr>
              <a:t>9 studii de caz aprofundate despre întreprinderi care proiectează sau utilizează sisteme de monitorizare la locul de muncă</a:t>
            </a:r>
          </a:p>
          <a:p>
            <a:pPr marL="285750" indent="-285750">
              <a:lnSpc>
                <a:spcPct val="110000"/>
              </a:lnSpc>
              <a:spcBef>
                <a:spcPts val="600"/>
              </a:spcBef>
              <a:spcAft>
                <a:spcPts val="600"/>
              </a:spcAft>
              <a:buFont typeface="Wingdings" panose="05000000000000000000" pitchFamily="2" charset="2"/>
              <a:buChar char="§"/>
            </a:pPr>
            <a:r>
              <a:rPr lang="ro-RO" sz="1400">
                <a:solidFill>
                  <a:srgbClr val="283583"/>
                </a:solidFill>
              </a:rPr>
              <a:t>Varietatea locațiilor</a:t>
            </a:r>
          </a:p>
          <a:p>
            <a:pPr marL="285750" indent="-285750">
              <a:lnSpc>
                <a:spcPct val="110000"/>
              </a:lnSpc>
              <a:spcBef>
                <a:spcPts val="600"/>
              </a:spcBef>
              <a:spcAft>
                <a:spcPts val="600"/>
              </a:spcAft>
              <a:buFont typeface="Wingdings" panose="05000000000000000000" pitchFamily="2" charset="2"/>
              <a:buChar char="§"/>
            </a:pPr>
            <a:r>
              <a:rPr lang="ro-RO" sz="1400">
                <a:solidFill>
                  <a:srgbClr val="283583"/>
                </a:solidFill>
              </a:rPr>
              <a:t>Varietatea tehnologiilor utilizate</a:t>
            </a:r>
          </a:p>
          <a:p>
            <a:pPr marL="285750" indent="-285750">
              <a:lnSpc>
                <a:spcPct val="110000"/>
              </a:lnSpc>
              <a:spcBef>
                <a:spcPts val="600"/>
              </a:spcBef>
              <a:spcAft>
                <a:spcPts val="600"/>
              </a:spcAft>
              <a:buFont typeface="Wingdings" panose="05000000000000000000" pitchFamily="2" charset="2"/>
              <a:buChar char="§"/>
            </a:pPr>
            <a:r>
              <a:rPr lang="ro-RO" sz="1400">
                <a:solidFill>
                  <a:srgbClr val="283583"/>
                </a:solidFill>
              </a:rPr>
              <a:t>Multiple sectoare economice</a:t>
            </a:r>
          </a:p>
        </p:txBody>
      </p:sp>
      <p:pic>
        <p:nvPicPr>
          <p:cNvPr id="9" name="Picture 8">
            <a:extLst>
              <a:ext uri="{FF2B5EF4-FFF2-40B4-BE49-F238E27FC236}">
                <a16:creationId xmlns:a16="http://schemas.microsoft.com/office/drawing/2014/main" id="{36E06E55-636E-D66D-4ED9-8814C873552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037161" y="2680050"/>
            <a:ext cx="660414" cy="860025"/>
          </a:xfrm>
          <a:prstGeom prst="rect">
            <a:avLst/>
          </a:prstGeom>
        </p:spPr>
      </p:pic>
      <p:sp>
        <p:nvSpPr>
          <p:cNvPr id="16" name="TextBox 15">
            <a:extLst>
              <a:ext uri="{FF2B5EF4-FFF2-40B4-BE49-F238E27FC236}">
                <a16:creationId xmlns:a16="http://schemas.microsoft.com/office/drawing/2014/main" id="{5D6FD5BA-F009-1C82-A251-B0E9D6526980}"/>
              </a:ext>
            </a:extLst>
          </p:cNvPr>
          <p:cNvSpPr txBox="1"/>
          <p:nvPr/>
        </p:nvSpPr>
        <p:spPr>
          <a:xfrm>
            <a:off x="7325798" y="4793056"/>
            <a:ext cx="1368152" cy="215444"/>
          </a:xfrm>
          <a:prstGeom prst="rect">
            <a:avLst/>
          </a:prstGeom>
          <a:noFill/>
        </p:spPr>
        <p:txBody>
          <a:bodyPr wrap="square" rtlCol="0">
            <a:spAutoFit/>
          </a:bodyPr>
          <a:lstStyle/>
          <a:p>
            <a:r>
              <a:rPr lang="ro-RO" sz="800">
                <a:effectLst/>
                <a:latin typeface="Aptos" panose="020B0004020202020204" pitchFamily="34" charset="0"/>
                <a:ea typeface="Aptos"/>
                <a:cs typeface="Times New Roman" panose="02020603050405020304" pitchFamily="18" charset="0"/>
              </a:rPr>
              <a:t>© EU-OSHA, Drawnalism </a:t>
            </a:r>
          </a:p>
        </p:txBody>
      </p:sp>
    </p:spTree>
    <p:extLst>
      <p:ext uri="{BB962C8B-B14F-4D97-AF65-F5344CB8AC3E}">
        <p14:creationId xmlns:p14="http://schemas.microsoft.com/office/powerpoint/2010/main" val="3979106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CD677-0359-BE91-3377-EA2E13235C9C}"/>
              </a:ext>
            </a:extLst>
          </p:cNvPr>
          <p:cNvSpPr>
            <a:spLocks noGrp="1"/>
          </p:cNvSpPr>
          <p:nvPr>
            <p:ph type="title"/>
          </p:nvPr>
        </p:nvSpPr>
        <p:spPr/>
        <p:txBody>
          <a:bodyPr>
            <a:spAutoFit/>
          </a:bodyPr>
          <a:lstStyle/>
          <a:p>
            <a:r>
              <a:rPr lang="ro-RO"/>
              <a:t>Studii de caz (1)</a:t>
            </a:r>
          </a:p>
        </p:txBody>
      </p:sp>
      <p:sp>
        <p:nvSpPr>
          <p:cNvPr id="5" name="TextBox 4">
            <a:extLst>
              <a:ext uri="{FF2B5EF4-FFF2-40B4-BE49-F238E27FC236}">
                <a16:creationId xmlns:a16="http://schemas.microsoft.com/office/drawing/2014/main" id="{4F7D7F9E-3E11-04C8-D30E-E23BAA7BBD6E}"/>
              </a:ext>
            </a:extLst>
          </p:cNvPr>
          <p:cNvSpPr txBox="1"/>
          <p:nvPr/>
        </p:nvSpPr>
        <p:spPr>
          <a:xfrm>
            <a:off x="5364088" y="4529703"/>
            <a:ext cx="1368152" cy="215444"/>
          </a:xfrm>
          <a:prstGeom prst="rect">
            <a:avLst/>
          </a:prstGeom>
          <a:noFill/>
        </p:spPr>
        <p:txBody>
          <a:bodyPr wrap="square" rtlCol="0">
            <a:spAutoFit/>
          </a:bodyPr>
          <a:lstStyle/>
          <a:p>
            <a:r>
              <a:rPr lang="ro-RO" sz="800">
                <a:latin typeface="Aptos" panose="020B0004020202020204" pitchFamily="34" charset="0"/>
                <a:cs typeface="Times New Roman" panose="02020603050405020304" pitchFamily="18" charset="0"/>
              </a:rPr>
              <a:t>© EU-OSHA, Drawnalism </a:t>
            </a:r>
          </a:p>
        </p:txBody>
      </p:sp>
      <p:pic>
        <p:nvPicPr>
          <p:cNvPr id="6" name="Picture 5">
            <a:extLst>
              <a:ext uri="{FF2B5EF4-FFF2-40B4-BE49-F238E27FC236}">
                <a16:creationId xmlns:a16="http://schemas.microsoft.com/office/drawing/2014/main" id="{3D232598-943C-E51A-8E4F-38AF628EE73E}"/>
              </a:ext>
            </a:extLst>
          </p:cNvPr>
          <p:cNvPicPr>
            <a:picLocks noChangeAspect="1"/>
          </p:cNvPicPr>
          <p:nvPr/>
        </p:nvPicPr>
        <p:blipFill>
          <a:blip r:embed="rId3" cstate="print">
            <a:extLst>
              <a:ext uri="{28A0092B-C50C-407E-A947-70E740481C1C}">
                <a14:useLocalDpi xmlns:a14="http://schemas.microsoft.com/office/drawing/2010/main" val="0"/>
              </a:ext>
            </a:extLst>
          </a:blip>
          <a:srcRect t="1513" b="5572"/>
          <a:stretch/>
        </p:blipFill>
        <p:spPr>
          <a:xfrm>
            <a:off x="899592" y="699542"/>
            <a:ext cx="7164288" cy="3744416"/>
          </a:xfrm>
          <a:prstGeom prst="rect">
            <a:avLst/>
          </a:prstGeom>
        </p:spPr>
      </p:pic>
    </p:spTree>
    <p:extLst>
      <p:ext uri="{BB962C8B-B14F-4D97-AF65-F5344CB8AC3E}">
        <p14:creationId xmlns:p14="http://schemas.microsoft.com/office/powerpoint/2010/main" val="41579707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CA731-D872-5FF3-5FD8-187C2A9A5B45}"/>
              </a:ext>
            </a:extLst>
          </p:cNvPr>
          <p:cNvSpPr>
            <a:spLocks noGrp="1"/>
          </p:cNvSpPr>
          <p:nvPr>
            <p:ph type="title"/>
          </p:nvPr>
        </p:nvSpPr>
        <p:spPr/>
        <p:txBody>
          <a:bodyPr/>
          <a:lstStyle/>
          <a:p>
            <a:r>
              <a:rPr lang="ro-RO"/>
              <a:t>Studii de caz (2)</a:t>
            </a:r>
          </a:p>
        </p:txBody>
      </p:sp>
      <p:sp>
        <p:nvSpPr>
          <p:cNvPr id="5" name="TextBox 4">
            <a:extLst>
              <a:ext uri="{FF2B5EF4-FFF2-40B4-BE49-F238E27FC236}">
                <a16:creationId xmlns:a16="http://schemas.microsoft.com/office/drawing/2014/main" id="{C049E148-7131-6B75-E25B-3A379DBCA289}"/>
              </a:ext>
            </a:extLst>
          </p:cNvPr>
          <p:cNvSpPr txBox="1"/>
          <p:nvPr/>
        </p:nvSpPr>
        <p:spPr>
          <a:xfrm>
            <a:off x="5220072" y="4443958"/>
            <a:ext cx="1368152" cy="215444"/>
          </a:xfrm>
          <a:prstGeom prst="rect">
            <a:avLst/>
          </a:prstGeom>
          <a:noFill/>
        </p:spPr>
        <p:txBody>
          <a:bodyPr wrap="square" rtlCol="0">
            <a:spAutoFit/>
          </a:bodyPr>
          <a:lstStyle/>
          <a:p>
            <a:r>
              <a:rPr lang="ro-RO" sz="800">
                <a:latin typeface="Aptos" panose="020B0004020202020204" pitchFamily="34" charset="0"/>
                <a:cs typeface="Times New Roman" panose="02020603050405020304" pitchFamily="18" charset="0"/>
              </a:rPr>
              <a:t>© EU-OSHA, Drawnalism </a:t>
            </a:r>
          </a:p>
        </p:txBody>
      </p:sp>
      <p:pic>
        <p:nvPicPr>
          <p:cNvPr id="6" name="Picture 5">
            <a:extLst>
              <a:ext uri="{FF2B5EF4-FFF2-40B4-BE49-F238E27FC236}">
                <a16:creationId xmlns:a16="http://schemas.microsoft.com/office/drawing/2014/main" id="{8760714F-F852-D2FF-161C-518CED0DF9AA}"/>
              </a:ext>
            </a:extLst>
          </p:cNvPr>
          <p:cNvPicPr>
            <a:picLocks noChangeAspect="1"/>
          </p:cNvPicPr>
          <p:nvPr/>
        </p:nvPicPr>
        <p:blipFill>
          <a:blip r:embed="rId3" cstate="print">
            <a:extLst>
              <a:ext uri="{28A0092B-C50C-407E-A947-70E740481C1C}">
                <a14:useLocalDpi xmlns:a14="http://schemas.microsoft.com/office/drawing/2010/main" val="0"/>
              </a:ext>
            </a:extLst>
          </a:blip>
          <a:srcRect l="2151" t="1760" r="1809" b="5305"/>
          <a:stretch/>
        </p:blipFill>
        <p:spPr>
          <a:xfrm>
            <a:off x="755576" y="699542"/>
            <a:ext cx="6984776" cy="3801922"/>
          </a:xfrm>
          <a:prstGeom prst="rect">
            <a:avLst/>
          </a:prstGeom>
        </p:spPr>
      </p:pic>
    </p:spTree>
    <p:extLst>
      <p:ext uri="{BB962C8B-B14F-4D97-AF65-F5344CB8AC3E}">
        <p14:creationId xmlns:p14="http://schemas.microsoft.com/office/powerpoint/2010/main" val="21669235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3E92072-1C9D-4231-984C-A63D15C8C6BD}"/>
              </a:ext>
            </a:extLst>
          </p:cNvPr>
          <p:cNvSpPr txBox="1">
            <a:spLocks/>
          </p:cNvSpPr>
          <p:nvPr/>
        </p:nvSpPr>
        <p:spPr>
          <a:xfrm>
            <a:off x="449263" y="134542"/>
            <a:ext cx="8094970" cy="367903"/>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o-RO"/>
              <a:t>Studii de caz (3)</a:t>
            </a:r>
          </a:p>
        </p:txBody>
      </p:sp>
      <p:sp>
        <p:nvSpPr>
          <p:cNvPr id="3" name="TextBox 2">
            <a:extLst>
              <a:ext uri="{FF2B5EF4-FFF2-40B4-BE49-F238E27FC236}">
                <a16:creationId xmlns:a16="http://schemas.microsoft.com/office/drawing/2014/main" id="{5CF36521-7969-1E3D-4EFE-A6939544F50C}"/>
              </a:ext>
            </a:extLst>
          </p:cNvPr>
          <p:cNvSpPr txBox="1"/>
          <p:nvPr/>
        </p:nvSpPr>
        <p:spPr>
          <a:xfrm>
            <a:off x="5580112" y="4425610"/>
            <a:ext cx="1368152" cy="215444"/>
          </a:xfrm>
          <a:prstGeom prst="rect">
            <a:avLst/>
          </a:prstGeom>
          <a:noFill/>
        </p:spPr>
        <p:txBody>
          <a:bodyPr wrap="square" rtlCol="0">
            <a:spAutoFit/>
          </a:bodyPr>
          <a:lstStyle/>
          <a:p>
            <a:r>
              <a:rPr lang="ro-RO" sz="800">
                <a:latin typeface="Aptos" panose="020B0004020202020204" pitchFamily="34" charset="0"/>
                <a:cs typeface="Times New Roman" panose="02020603050405020304" pitchFamily="18" charset="0"/>
              </a:rPr>
              <a:t>© EU-OSHA, Drawnalism </a:t>
            </a:r>
          </a:p>
        </p:txBody>
      </p:sp>
      <p:pic>
        <p:nvPicPr>
          <p:cNvPr id="4" name="Picture 3">
            <a:extLst>
              <a:ext uri="{FF2B5EF4-FFF2-40B4-BE49-F238E27FC236}">
                <a16:creationId xmlns:a16="http://schemas.microsoft.com/office/drawing/2014/main" id="{056FFB42-CB22-18FF-A03E-D9E547543B55}"/>
              </a:ext>
            </a:extLst>
          </p:cNvPr>
          <p:cNvPicPr>
            <a:picLocks noChangeAspect="1"/>
          </p:cNvPicPr>
          <p:nvPr/>
        </p:nvPicPr>
        <p:blipFill>
          <a:blip r:embed="rId3" cstate="print">
            <a:extLst>
              <a:ext uri="{28A0092B-C50C-407E-A947-70E740481C1C}">
                <a14:useLocalDpi xmlns:a14="http://schemas.microsoft.com/office/drawing/2010/main" val="0"/>
              </a:ext>
            </a:extLst>
          </a:blip>
          <a:srcRect t="1783" b="5513"/>
          <a:stretch/>
        </p:blipFill>
        <p:spPr>
          <a:xfrm>
            <a:off x="827584" y="699541"/>
            <a:ext cx="7180617" cy="3744417"/>
          </a:xfrm>
          <a:prstGeom prst="rect">
            <a:avLst/>
          </a:prstGeom>
        </p:spPr>
      </p:pic>
    </p:spTree>
    <p:extLst>
      <p:ext uri="{BB962C8B-B14F-4D97-AF65-F5344CB8AC3E}">
        <p14:creationId xmlns:p14="http://schemas.microsoft.com/office/powerpoint/2010/main" val="3071790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6634C2E-2F22-8234-2EFC-886C34FCDF11}"/>
              </a:ext>
            </a:extLst>
          </p:cNvPr>
          <p:cNvSpPr txBox="1"/>
          <p:nvPr/>
        </p:nvSpPr>
        <p:spPr>
          <a:xfrm>
            <a:off x="5580112" y="4434085"/>
            <a:ext cx="1368152" cy="215444"/>
          </a:xfrm>
          <a:prstGeom prst="rect">
            <a:avLst/>
          </a:prstGeom>
          <a:noFill/>
        </p:spPr>
        <p:txBody>
          <a:bodyPr wrap="square" rtlCol="0">
            <a:spAutoFit/>
          </a:bodyPr>
          <a:lstStyle/>
          <a:p>
            <a:r>
              <a:rPr lang="ro-RO" sz="800">
                <a:latin typeface="Aptos" panose="020B0004020202020204" pitchFamily="34" charset="0"/>
                <a:cs typeface="Times New Roman" panose="02020603050405020304" pitchFamily="18" charset="0"/>
              </a:rPr>
              <a:t>© EU-OSHA, Drawnalism </a:t>
            </a:r>
          </a:p>
        </p:txBody>
      </p:sp>
      <p:pic>
        <p:nvPicPr>
          <p:cNvPr id="4" name="Picture 3">
            <a:extLst>
              <a:ext uri="{FF2B5EF4-FFF2-40B4-BE49-F238E27FC236}">
                <a16:creationId xmlns:a16="http://schemas.microsoft.com/office/drawing/2014/main" id="{C2BDAFB0-DB98-97A3-22A7-823B6E4C0E57}"/>
              </a:ext>
            </a:extLst>
          </p:cNvPr>
          <p:cNvPicPr>
            <a:picLocks noChangeAspect="1"/>
          </p:cNvPicPr>
          <p:nvPr/>
        </p:nvPicPr>
        <p:blipFill>
          <a:blip r:embed="rId3" cstate="print">
            <a:extLst>
              <a:ext uri="{28A0092B-C50C-407E-A947-70E740481C1C}">
                <a14:useLocalDpi xmlns:a14="http://schemas.microsoft.com/office/drawing/2010/main" val="0"/>
              </a:ext>
            </a:extLst>
          </a:blip>
          <a:srcRect b="5687"/>
          <a:stretch/>
        </p:blipFill>
        <p:spPr>
          <a:xfrm>
            <a:off x="899592" y="771550"/>
            <a:ext cx="6928015" cy="3675369"/>
          </a:xfrm>
          <a:prstGeom prst="rect">
            <a:avLst/>
          </a:prstGeom>
        </p:spPr>
      </p:pic>
      <p:sp>
        <p:nvSpPr>
          <p:cNvPr id="2" name="Title 1">
            <a:extLst>
              <a:ext uri="{FF2B5EF4-FFF2-40B4-BE49-F238E27FC236}">
                <a16:creationId xmlns:a16="http://schemas.microsoft.com/office/drawing/2014/main" id="{3F9F8CB7-7EC1-8D0C-ABFA-2D548787D9AD}"/>
              </a:ext>
            </a:extLst>
          </p:cNvPr>
          <p:cNvSpPr txBox="1">
            <a:spLocks/>
          </p:cNvSpPr>
          <p:nvPr/>
        </p:nvSpPr>
        <p:spPr>
          <a:xfrm>
            <a:off x="449263" y="134542"/>
            <a:ext cx="7561262" cy="367903"/>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o-RO"/>
              <a:t>Studii de caz (4)</a:t>
            </a:r>
          </a:p>
        </p:txBody>
      </p:sp>
    </p:spTree>
    <p:extLst>
      <p:ext uri="{BB962C8B-B14F-4D97-AF65-F5344CB8AC3E}">
        <p14:creationId xmlns:p14="http://schemas.microsoft.com/office/powerpoint/2010/main" val="32936654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1AE2C4C-3AFE-C63C-1401-58944F4475A5}"/>
              </a:ext>
            </a:extLst>
          </p:cNvPr>
          <p:cNvSpPr txBox="1"/>
          <p:nvPr/>
        </p:nvSpPr>
        <p:spPr>
          <a:xfrm>
            <a:off x="5364088" y="4505421"/>
            <a:ext cx="1368152" cy="215444"/>
          </a:xfrm>
          <a:prstGeom prst="rect">
            <a:avLst/>
          </a:prstGeom>
          <a:noFill/>
        </p:spPr>
        <p:txBody>
          <a:bodyPr wrap="square" rtlCol="0">
            <a:spAutoFit/>
          </a:bodyPr>
          <a:lstStyle/>
          <a:p>
            <a:r>
              <a:rPr lang="ro-RO" sz="800">
                <a:latin typeface="Aptos" panose="020B0004020202020204" pitchFamily="34" charset="0"/>
                <a:cs typeface="Times New Roman" panose="02020603050405020304" pitchFamily="18" charset="0"/>
              </a:rPr>
              <a:t>© EU-OSHA, Drawnalism </a:t>
            </a:r>
          </a:p>
        </p:txBody>
      </p:sp>
      <p:pic>
        <p:nvPicPr>
          <p:cNvPr id="5" name="Picture 4">
            <a:extLst>
              <a:ext uri="{FF2B5EF4-FFF2-40B4-BE49-F238E27FC236}">
                <a16:creationId xmlns:a16="http://schemas.microsoft.com/office/drawing/2014/main" id="{3BE5517C-105F-A0F9-FF8F-6B519E1A9C0A}"/>
              </a:ext>
            </a:extLst>
          </p:cNvPr>
          <p:cNvPicPr>
            <a:picLocks noChangeAspect="1"/>
          </p:cNvPicPr>
          <p:nvPr/>
        </p:nvPicPr>
        <p:blipFill>
          <a:blip r:embed="rId3" cstate="print">
            <a:extLst>
              <a:ext uri="{28A0092B-C50C-407E-A947-70E740481C1C}">
                <a14:useLocalDpi xmlns:a14="http://schemas.microsoft.com/office/drawing/2010/main" val="0"/>
              </a:ext>
            </a:extLst>
          </a:blip>
          <a:srcRect l="2914" t="1967" r="2831" b="6606"/>
          <a:stretch/>
        </p:blipFill>
        <p:spPr>
          <a:xfrm>
            <a:off x="611560" y="721999"/>
            <a:ext cx="6984776" cy="3811130"/>
          </a:xfrm>
          <a:prstGeom prst="rect">
            <a:avLst/>
          </a:prstGeom>
        </p:spPr>
      </p:pic>
      <p:sp>
        <p:nvSpPr>
          <p:cNvPr id="4" name="Title 1">
            <a:extLst>
              <a:ext uri="{FF2B5EF4-FFF2-40B4-BE49-F238E27FC236}">
                <a16:creationId xmlns:a16="http://schemas.microsoft.com/office/drawing/2014/main" id="{387831D3-F2F7-2CDC-8A42-52D62CEA463E}"/>
              </a:ext>
            </a:extLst>
          </p:cNvPr>
          <p:cNvSpPr txBox="1">
            <a:spLocks/>
          </p:cNvSpPr>
          <p:nvPr/>
        </p:nvSpPr>
        <p:spPr>
          <a:xfrm>
            <a:off x="449263" y="134542"/>
            <a:ext cx="7561262" cy="367903"/>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o-RO"/>
              <a:t>Studii de caz (5)</a:t>
            </a:r>
          </a:p>
        </p:txBody>
      </p:sp>
    </p:spTree>
    <p:extLst>
      <p:ext uri="{BB962C8B-B14F-4D97-AF65-F5344CB8AC3E}">
        <p14:creationId xmlns:p14="http://schemas.microsoft.com/office/powerpoint/2010/main" val="36187050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F060FAA-BC24-3AB9-A9BE-617C6B1FE42F}"/>
              </a:ext>
            </a:extLst>
          </p:cNvPr>
          <p:cNvSpPr txBox="1"/>
          <p:nvPr/>
        </p:nvSpPr>
        <p:spPr>
          <a:xfrm>
            <a:off x="5436096" y="4483592"/>
            <a:ext cx="1368152" cy="215444"/>
          </a:xfrm>
          <a:prstGeom prst="rect">
            <a:avLst/>
          </a:prstGeom>
          <a:noFill/>
        </p:spPr>
        <p:txBody>
          <a:bodyPr wrap="square" rtlCol="0">
            <a:spAutoFit/>
          </a:bodyPr>
          <a:lstStyle/>
          <a:p>
            <a:r>
              <a:rPr lang="ro-RO" sz="800">
                <a:latin typeface="Aptos" panose="020B0004020202020204" pitchFamily="34" charset="0"/>
                <a:cs typeface="Times New Roman" panose="02020603050405020304" pitchFamily="18" charset="0"/>
              </a:rPr>
              <a:t>© EU-OSHA, Drawnalism </a:t>
            </a:r>
          </a:p>
        </p:txBody>
      </p:sp>
      <p:pic>
        <p:nvPicPr>
          <p:cNvPr id="5" name="Picture 4">
            <a:extLst>
              <a:ext uri="{FF2B5EF4-FFF2-40B4-BE49-F238E27FC236}">
                <a16:creationId xmlns:a16="http://schemas.microsoft.com/office/drawing/2014/main" id="{17FDBB5C-0001-CDC2-834F-F212766CEBC8}"/>
              </a:ext>
            </a:extLst>
          </p:cNvPr>
          <p:cNvPicPr>
            <a:picLocks noChangeAspect="1"/>
          </p:cNvPicPr>
          <p:nvPr/>
        </p:nvPicPr>
        <p:blipFill>
          <a:blip r:embed="rId3" cstate="print">
            <a:extLst>
              <a:ext uri="{28A0092B-C50C-407E-A947-70E740481C1C}">
                <a14:useLocalDpi xmlns:a14="http://schemas.microsoft.com/office/drawing/2010/main" val="0"/>
              </a:ext>
            </a:extLst>
          </a:blip>
          <a:srcRect l="2384" t="-156" r="2699" b="7071"/>
          <a:stretch/>
        </p:blipFill>
        <p:spPr>
          <a:xfrm>
            <a:off x="1043608" y="683356"/>
            <a:ext cx="6814730" cy="3759291"/>
          </a:xfrm>
          <a:prstGeom prst="rect">
            <a:avLst/>
          </a:prstGeom>
        </p:spPr>
      </p:pic>
      <p:sp>
        <p:nvSpPr>
          <p:cNvPr id="3" name="Title 1">
            <a:extLst>
              <a:ext uri="{FF2B5EF4-FFF2-40B4-BE49-F238E27FC236}">
                <a16:creationId xmlns:a16="http://schemas.microsoft.com/office/drawing/2014/main" id="{16930A79-5749-11CC-A148-BA1A37676FB3}"/>
              </a:ext>
            </a:extLst>
          </p:cNvPr>
          <p:cNvSpPr txBox="1">
            <a:spLocks/>
          </p:cNvSpPr>
          <p:nvPr/>
        </p:nvSpPr>
        <p:spPr>
          <a:xfrm>
            <a:off x="449263" y="134542"/>
            <a:ext cx="7561262" cy="367903"/>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o-RO"/>
              <a:t>Studii de caz (6)</a:t>
            </a:r>
          </a:p>
        </p:txBody>
      </p:sp>
    </p:spTree>
    <p:extLst>
      <p:ext uri="{BB962C8B-B14F-4D97-AF65-F5344CB8AC3E}">
        <p14:creationId xmlns:p14="http://schemas.microsoft.com/office/powerpoint/2010/main" val="38127579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350EF50-C2CB-34D9-B0F6-323607278758}"/>
              </a:ext>
            </a:extLst>
          </p:cNvPr>
          <p:cNvSpPr txBox="1"/>
          <p:nvPr/>
        </p:nvSpPr>
        <p:spPr>
          <a:xfrm>
            <a:off x="5580112" y="4423190"/>
            <a:ext cx="1368152" cy="215444"/>
          </a:xfrm>
          <a:prstGeom prst="rect">
            <a:avLst/>
          </a:prstGeom>
          <a:noFill/>
        </p:spPr>
        <p:txBody>
          <a:bodyPr wrap="square" rtlCol="0">
            <a:spAutoFit/>
          </a:bodyPr>
          <a:lstStyle/>
          <a:p>
            <a:r>
              <a:rPr lang="ro-RO" sz="800">
                <a:latin typeface="Aptos" panose="020B0004020202020204" pitchFamily="34" charset="0"/>
                <a:cs typeface="Times New Roman" panose="02020603050405020304" pitchFamily="18" charset="0"/>
              </a:rPr>
              <a:t>© EU-OSHA, Drawnalism </a:t>
            </a:r>
          </a:p>
        </p:txBody>
      </p:sp>
      <p:pic>
        <p:nvPicPr>
          <p:cNvPr id="5" name="Picture 4">
            <a:extLst>
              <a:ext uri="{FF2B5EF4-FFF2-40B4-BE49-F238E27FC236}">
                <a16:creationId xmlns:a16="http://schemas.microsoft.com/office/drawing/2014/main" id="{AD4B4A31-A492-3F24-E6D6-866DE6276700}"/>
              </a:ext>
            </a:extLst>
          </p:cNvPr>
          <p:cNvPicPr>
            <a:picLocks noChangeAspect="1"/>
          </p:cNvPicPr>
          <p:nvPr/>
        </p:nvPicPr>
        <p:blipFill>
          <a:blip r:embed="rId3" cstate="print">
            <a:extLst>
              <a:ext uri="{28A0092B-C50C-407E-A947-70E740481C1C}">
                <a14:useLocalDpi xmlns:a14="http://schemas.microsoft.com/office/drawing/2010/main" val="0"/>
              </a:ext>
            </a:extLst>
          </a:blip>
          <a:srcRect l="3016" t="2342" r="2506" b="2956"/>
          <a:stretch/>
        </p:blipFill>
        <p:spPr>
          <a:xfrm>
            <a:off x="1187624" y="685954"/>
            <a:ext cx="6768752" cy="3816424"/>
          </a:xfrm>
          <a:prstGeom prst="rect">
            <a:avLst/>
          </a:prstGeom>
        </p:spPr>
      </p:pic>
      <p:sp>
        <p:nvSpPr>
          <p:cNvPr id="3" name="Title 1">
            <a:extLst>
              <a:ext uri="{FF2B5EF4-FFF2-40B4-BE49-F238E27FC236}">
                <a16:creationId xmlns:a16="http://schemas.microsoft.com/office/drawing/2014/main" id="{ADE15EC9-4C4F-C800-30C7-E6F586AA0EE0}"/>
              </a:ext>
            </a:extLst>
          </p:cNvPr>
          <p:cNvSpPr txBox="1">
            <a:spLocks/>
          </p:cNvSpPr>
          <p:nvPr/>
        </p:nvSpPr>
        <p:spPr>
          <a:xfrm>
            <a:off x="449263" y="134542"/>
            <a:ext cx="7561262" cy="367903"/>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o-RO"/>
              <a:t>Studii de caz (7)</a:t>
            </a:r>
          </a:p>
        </p:txBody>
      </p:sp>
    </p:spTree>
    <p:extLst>
      <p:ext uri="{BB962C8B-B14F-4D97-AF65-F5344CB8AC3E}">
        <p14:creationId xmlns:p14="http://schemas.microsoft.com/office/powerpoint/2010/main" val="710001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Picture 51">
            <a:extLst>
              <a:ext uri="{FF2B5EF4-FFF2-40B4-BE49-F238E27FC236}">
                <a16:creationId xmlns:a16="http://schemas.microsoft.com/office/drawing/2014/main" id="{1509F725-EC2C-1479-52FD-9CB419E9EBA2}"/>
              </a:ext>
            </a:extLst>
          </p:cNvPr>
          <p:cNvPicPr>
            <a:picLocks noChangeAspect="1"/>
          </p:cNvPicPr>
          <p:nvPr/>
        </p:nvPicPr>
        <p:blipFill>
          <a:blip r:embed="rId3" cstate="print">
            <a:extLst>
              <a:ext uri="{28A0092B-C50C-407E-A947-70E740481C1C}">
                <a14:useLocalDpi xmlns:a14="http://schemas.microsoft.com/office/drawing/2010/main" val="0"/>
              </a:ext>
            </a:extLst>
          </a:blip>
          <a:srcRect l="13359" r="8369"/>
          <a:stretch/>
        </p:blipFill>
        <p:spPr>
          <a:xfrm>
            <a:off x="2611395" y="1615036"/>
            <a:ext cx="2878073" cy="2760643"/>
          </a:xfrm>
          <a:prstGeom prst="rect">
            <a:avLst/>
          </a:prstGeom>
        </p:spPr>
      </p:pic>
      <p:grpSp>
        <p:nvGrpSpPr>
          <p:cNvPr id="49" name="Group 48">
            <a:extLst>
              <a:ext uri="{FF2B5EF4-FFF2-40B4-BE49-F238E27FC236}">
                <a16:creationId xmlns:a16="http://schemas.microsoft.com/office/drawing/2014/main" id="{EBD6B305-8E86-73FB-2EFC-371343DE74AE}"/>
              </a:ext>
            </a:extLst>
          </p:cNvPr>
          <p:cNvGrpSpPr/>
          <p:nvPr/>
        </p:nvGrpSpPr>
        <p:grpSpPr>
          <a:xfrm>
            <a:off x="5206918" y="782869"/>
            <a:ext cx="3973594" cy="4379511"/>
            <a:chOff x="5008630" y="683541"/>
            <a:chExt cx="3973594" cy="4379511"/>
          </a:xfrm>
        </p:grpSpPr>
        <p:pic>
          <p:nvPicPr>
            <p:cNvPr id="48" name="Picture 47" descr="A cartoon of a jar&#10;&#10;Description automatically generated">
              <a:extLst>
                <a:ext uri="{FF2B5EF4-FFF2-40B4-BE49-F238E27FC236}">
                  <a16:creationId xmlns:a16="http://schemas.microsoft.com/office/drawing/2014/main" id="{F29691C8-8169-4FCA-F983-E356682C46B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51318" y="683541"/>
              <a:ext cx="3930906" cy="4379511"/>
            </a:xfrm>
            <a:prstGeom prst="rect">
              <a:avLst/>
            </a:prstGeom>
          </p:spPr>
        </p:pic>
        <p:pic>
          <p:nvPicPr>
            <p:cNvPr id="41" name="Picture 40" descr="A white line in the dark&#10;&#10;Description automatically generated">
              <a:extLst>
                <a:ext uri="{FF2B5EF4-FFF2-40B4-BE49-F238E27FC236}">
                  <a16:creationId xmlns:a16="http://schemas.microsoft.com/office/drawing/2014/main" id="{BEC0E9DC-7E0C-0031-56C4-7C4B146BD4D6}"/>
                </a:ext>
              </a:extLst>
            </p:cNvPr>
            <p:cNvPicPr>
              <a:picLocks noChangeAspect="1"/>
            </p:cNvPicPr>
            <p:nvPr/>
          </p:nvPicPr>
          <p:blipFill>
            <a:blip r:embed="rId5" cstate="print">
              <a:extLst>
                <a:ext uri="{28A0092B-C50C-407E-A947-70E740481C1C}">
                  <a14:useLocalDpi xmlns:a14="http://schemas.microsoft.com/office/drawing/2010/main" val="0"/>
                </a:ext>
              </a:extLst>
            </a:blip>
            <a:srcRect t="52518" r="11545" b="42637"/>
            <a:stretch/>
          </p:blipFill>
          <p:spPr>
            <a:xfrm>
              <a:off x="5018944" y="3143353"/>
              <a:ext cx="3702782" cy="230684"/>
            </a:xfrm>
            <a:prstGeom prst="rect">
              <a:avLst/>
            </a:prstGeom>
          </p:spPr>
        </p:pic>
        <p:pic>
          <p:nvPicPr>
            <p:cNvPr id="42" name="Picture 41" descr="A white line in the dark&#10;&#10;Description automatically generated">
              <a:extLst>
                <a:ext uri="{FF2B5EF4-FFF2-40B4-BE49-F238E27FC236}">
                  <a16:creationId xmlns:a16="http://schemas.microsoft.com/office/drawing/2014/main" id="{DE2CB96A-A620-D3EB-1CFA-8AFB4CEE4D2E}"/>
                </a:ext>
              </a:extLst>
            </p:cNvPr>
            <p:cNvPicPr>
              <a:picLocks noChangeAspect="1"/>
            </p:cNvPicPr>
            <p:nvPr/>
          </p:nvPicPr>
          <p:blipFill>
            <a:blip r:embed="rId5" cstate="print">
              <a:extLst>
                <a:ext uri="{28A0092B-C50C-407E-A947-70E740481C1C}">
                  <a14:useLocalDpi xmlns:a14="http://schemas.microsoft.com/office/drawing/2010/main" val="0"/>
                </a:ext>
              </a:extLst>
            </a:blip>
            <a:srcRect t="52518" r="11545" b="42637"/>
            <a:stretch/>
          </p:blipFill>
          <p:spPr>
            <a:xfrm>
              <a:off x="5008630" y="3473396"/>
              <a:ext cx="3702782" cy="230684"/>
            </a:xfrm>
            <a:prstGeom prst="rect">
              <a:avLst/>
            </a:prstGeom>
          </p:spPr>
        </p:pic>
      </p:grpSp>
      <p:sp>
        <p:nvSpPr>
          <p:cNvPr id="5" name="Title 1">
            <a:extLst>
              <a:ext uri="{FF2B5EF4-FFF2-40B4-BE49-F238E27FC236}">
                <a16:creationId xmlns:a16="http://schemas.microsoft.com/office/drawing/2014/main" id="{542154CB-3EE5-F4C0-365C-5F716BD0D376}"/>
              </a:ext>
            </a:extLst>
          </p:cNvPr>
          <p:cNvSpPr txBox="1">
            <a:spLocks/>
          </p:cNvSpPr>
          <p:nvPr/>
        </p:nvSpPr>
        <p:spPr>
          <a:xfrm>
            <a:off x="449263" y="134542"/>
            <a:ext cx="7561262" cy="367903"/>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o-RO"/>
              <a:t>Studii de caz (8)</a:t>
            </a:r>
          </a:p>
        </p:txBody>
      </p:sp>
      <p:sp>
        <p:nvSpPr>
          <p:cNvPr id="28" name="TextBox 27">
            <a:extLst>
              <a:ext uri="{FF2B5EF4-FFF2-40B4-BE49-F238E27FC236}">
                <a16:creationId xmlns:a16="http://schemas.microsoft.com/office/drawing/2014/main" id="{05381673-66AE-B315-3CD1-AA02973C3E9D}"/>
              </a:ext>
            </a:extLst>
          </p:cNvPr>
          <p:cNvSpPr txBox="1"/>
          <p:nvPr/>
        </p:nvSpPr>
        <p:spPr>
          <a:xfrm>
            <a:off x="2646295" y="4341451"/>
            <a:ext cx="1912537" cy="215444"/>
          </a:xfrm>
          <a:prstGeom prst="rect">
            <a:avLst/>
          </a:prstGeom>
          <a:noFill/>
        </p:spPr>
        <p:txBody>
          <a:bodyPr wrap="square" rtlCol="0">
            <a:spAutoFit/>
          </a:bodyPr>
          <a:lstStyle/>
          <a:p>
            <a:r>
              <a:rPr lang="ro-RO" sz="800" b="0" i="0">
                <a:solidFill>
                  <a:srgbClr val="191B26"/>
                </a:solidFill>
                <a:effectLst/>
                <a:latin typeface="Open Sans" panose="020B0606030504020204" pitchFamily="34" charset="0"/>
              </a:rPr>
              <a:t>Autor: </a:t>
            </a:r>
            <a:r>
              <a:rPr lang="ro-RO" sz="800" b="0" i="0" u="sng">
                <a:solidFill>
                  <a:srgbClr val="191B26"/>
                </a:solidFill>
                <a:effectLst/>
                <a:latin typeface="Open Sans" panose="020B0606030504020204" pitchFamily="34" charset="0"/>
                <a:hlinkClick r:id="rId6"/>
              </a:rPr>
              <a:t>Mohamed Hassan</a:t>
            </a:r>
            <a:r>
              <a:rPr lang="ro-RO" sz="800" b="0" i="0">
                <a:solidFill>
                  <a:srgbClr val="191B26"/>
                </a:solidFill>
                <a:effectLst/>
                <a:latin typeface="Open Sans" panose="020B0606030504020204" pitchFamily="34" charset="0"/>
              </a:rPr>
              <a:t> via </a:t>
            </a:r>
            <a:r>
              <a:rPr lang="ro-RO" sz="800" b="0" i="0" u="sng">
                <a:solidFill>
                  <a:srgbClr val="191B26"/>
                </a:solidFill>
                <a:effectLst/>
                <a:latin typeface="Open Sans" panose="020B0606030504020204" pitchFamily="34" charset="0"/>
                <a:hlinkClick r:id="rId7"/>
              </a:rPr>
              <a:t>Pixabay</a:t>
            </a:r>
          </a:p>
        </p:txBody>
      </p:sp>
      <p:pic>
        <p:nvPicPr>
          <p:cNvPr id="30" name="Picture 29" descr="A green rectangle with black border&#10;&#10;Description automatically generated">
            <a:extLst>
              <a:ext uri="{FF2B5EF4-FFF2-40B4-BE49-F238E27FC236}">
                <a16:creationId xmlns:a16="http://schemas.microsoft.com/office/drawing/2014/main" id="{EDFC8FF4-CADA-DE83-F778-D1F5EA812B4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83568" y="674860"/>
            <a:ext cx="4336937" cy="794737"/>
          </a:xfrm>
          <a:prstGeom prst="rect">
            <a:avLst/>
          </a:prstGeom>
        </p:spPr>
      </p:pic>
      <p:sp>
        <p:nvSpPr>
          <p:cNvPr id="40" name="Content Placeholder 3">
            <a:extLst>
              <a:ext uri="{FF2B5EF4-FFF2-40B4-BE49-F238E27FC236}">
                <a16:creationId xmlns:a16="http://schemas.microsoft.com/office/drawing/2014/main" id="{DFC029A5-7828-9179-B88F-5BF7FE84B390}"/>
              </a:ext>
            </a:extLst>
          </p:cNvPr>
          <p:cNvSpPr txBox="1">
            <a:spLocks/>
          </p:cNvSpPr>
          <p:nvPr/>
        </p:nvSpPr>
        <p:spPr>
          <a:xfrm>
            <a:off x="5710675" y="1724993"/>
            <a:ext cx="3123119" cy="1597595"/>
          </a:xfrm>
          <a:prstGeom prst="rect">
            <a:avLst/>
          </a:prstGeom>
          <a:noFill/>
        </p:spPr>
        <p:txBody>
          <a:bodyPr vert="horz" lIns="91440" tIns="45720" rIns="91440" bIns="45720" rtlCol="0" anchor="t" anchorCtr="0">
            <a:norm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347472" indent="-347472" fontAlgn="base">
              <a:lnSpc>
                <a:spcPts val="1400"/>
              </a:lnSpc>
              <a:spcBef>
                <a:spcPts val="0"/>
              </a:spcBef>
            </a:pPr>
            <a:r>
              <a:rPr lang="ro-RO" sz="1000" b="0" dirty="0">
                <a:solidFill>
                  <a:srgbClr val="000000"/>
                </a:solidFill>
                <a:latin typeface="Arial" panose="020B0604020202020204" pitchFamily="34" charset="0"/>
              </a:rPr>
              <a:t>O mai bună gestionare a informațiilor</a:t>
            </a:r>
          </a:p>
          <a:p>
            <a:pPr marL="347472" indent="-347472" fontAlgn="base">
              <a:lnSpc>
                <a:spcPts val="1400"/>
              </a:lnSpc>
              <a:spcBef>
                <a:spcPts val="0"/>
              </a:spcBef>
            </a:pPr>
            <a:r>
              <a:rPr lang="ro-RO" sz="1000" b="0" dirty="0">
                <a:solidFill>
                  <a:srgbClr val="000000"/>
                </a:solidFill>
                <a:latin typeface="Arial" panose="020B0604020202020204" pitchFamily="34" charset="0"/>
              </a:rPr>
              <a:t>Monitorizarea datelor în timp real</a:t>
            </a:r>
          </a:p>
          <a:p>
            <a:pPr marL="347472" indent="-347472" fontAlgn="base">
              <a:lnSpc>
                <a:spcPts val="1400"/>
              </a:lnSpc>
              <a:spcBef>
                <a:spcPts val="0"/>
              </a:spcBef>
            </a:pPr>
            <a:r>
              <a:rPr lang="ro-RO" sz="1000" b="0" dirty="0">
                <a:solidFill>
                  <a:srgbClr val="000000"/>
                </a:solidFill>
                <a:latin typeface="Arial" panose="020B0604020202020204" pitchFamily="34" charset="0"/>
              </a:rPr>
              <a:t>Alocarea eficientă din punctul de vedere al utilizării resurselor a personalului din domeniul </a:t>
            </a:r>
            <a:r>
              <a:rPr lang="ro-RO" sz="1000" b="0" dirty="0" err="1">
                <a:solidFill>
                  <a:srgbClr val="000000"/>
                </a:solidFill>
                <a:latin typeface="Arial" panose="020B0604020202020204" pitchFamily="34" charset="0"/>
              </a:rPr>
              <a:t>SSM</a:t>
            </a:r>
            <a:endParaRPr lang="ro-RO" sz="1000" b="0" dirty="0">
              <a:solidFill>
                <a:srgbClr val="000000"/>
              </a:solidFill>
              <a:latin typeface="Arial" panose="020B0604020202020204" pitchFamily="34" charset="0"/>
            </a:endParaRPr>
          </a:p>
          <a:p>
            <a:pPr marL="347472" indent="-347472" fontAlgn="base">
              <a:lnSpc>
                <a:spcPts val="1400"/>
              </a:lnSpc>
              <a:spcBef>
                <a:spcPts val="0"/>
              </a:spcBef>
            </a:pPr>
            <a:r>
              <a:rPr lang="ro-RO" sz="1000" b="0" dirty="0">
                <a:solidFill>
                  <a:srgbClr val="000000"/>
                </a:solidFill>
                <a:latin typeface="Arial" panose="020B0604020202020204" pitchFamily="34" charset="0"/>
              </a:rPr>
              <a:t>Abordare adaptată la nevoile specifice ale locurilor de muncă</a:t>
            </a:r>
          </a:p>
          <a:p>
            <a:pPr marL="347472" indent="-347472" fontAlgn="base">
              <a:lnSpc>
                <a:spcPts val="1400"/>
              </a:lnSpc>
              <a:spcBef>
                <a:spcPts val="0"/>
              </a:spcBef>
            </a:pPr>
            <a:r>
              <a:rPr lang="ro-RO" sz="1000" b="0" dirty="0">
                <a:solidFill>
                  <a:srgbClr val="000000"/>
                </a:solidFill>
                <a:latin typeface="Arial" panose="020B0604020202020204" pitchFamily="34" charset="0"/>
              </a:rPr>
              <a:t>Sistem centralizat de gestionare a </a:t>
            </a:r>
            <a:r>
              <a:rPr lang="ro-RO" sz="1000" b="0" dirty="0" err="1">
                <a:solidFill>
                  <a:srgbClr val="000000"/>
                </a:solidFill>
                <a:latin typeface="Arial" panose="020B0604020202020204" pitchFamily="34" charset="0"/>
              </a:rPr>
              <a:t>SSM</a:t>
            </a:r>
            <a:endParaRPr lang="ro-RO" sz="1000" b="0" dirty="0">
              <a:solidFill>
                <a:srgbClr val="000000"/>
              </a:solidFill>
              <a:latin typeface="Arial" panose="020B0604020202020204" pitchFamily="34" charset="0"/>
            </a:endParaRPr>
          </a:p>
          <a:p>
            <a:endParaRPr lang="en-GB" sz="1000" dirty="0"/>
          </a:p>
        </p:txBody>
      </p:sp>
      <p:sp>
        <p:nvSpPr>
          <p:cNvPr id="44" name="Content Placeholder 3">
            <a:extLst>
              <a:ext uri="{FF2B5EF4-FFF2-40B4-BE49-F238E27FC236}">
                <a16:creationId xmlns:a16="http://schemas.microsoft.com/office/drawing/2014/main" id="{50C6A2A2-2A94-67CF-C930-E84A52BBFBA2}"/>
              </a:ext>
            </a:extLst>
          </p:cNvPr>
          <p:cNvSpPr txBox="1">
            <a:spLocks/>
          </p:cNvSpPr>
          <p:nvPr/>
        </p:nvSpPr>
        <p:spPr>
          <a:xfrm>
            <a:off x="5742678" y="3817428"/>
            <a:ext cx="3091116" cy="974306"/>
          </a:xfrm>
          <a:prstGeom prst="rect">
            <a:avLst/>
          </a:prstGeom>
          <a:noFill/>
        </p:spPr>
        <p:txBody>
          <a:bodyPr vert="horz" wrap="square" lIns="91440" tIns="45720" rIns="91440" bIns="45720" rtlCol="0" anchor="t" anchorCtr="0">
            <a:sp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347472" indent="-347472" fontAlgn="base">
              <a:lnSpc>
                <a:spcPts val="1400"/>
              </a:lnSpc>
              <a:spcBef>
                <a:spcPts val="0"/>
              </a:spcBef>
            </a:pPr>
            <a:r>
              <a:rPr lang="ro-RO" sz="1000" b="0" dirty="0">
                <a:solidFill>
                  <a:srgbClr val="000000"/>
                </a:solidFill>
                <a:latin typeface="Arial" panose="020B0604020202020204" pitchFamily="34" charset="0"/>
              </a:rPr>
              <a:t>Dependența excesivă de tehnologie</a:t>
            </a:r>
          </a:p>
          <a:p>
            <a:pPr marL="347472" indent="-347472" fontAlgn="base">
              <a:lnSpc>
                <a:spcPts val="1400"/>
              </a:lnSpc>
              <a:spcBef>
                <a:spcPts val="0"/>
              </a:spcBef>
            </a:pPr>
            <a:r>
              <a:rPr lang="ro-RO" sz="1000" b="0" dirty="0">
                <a:solidFill>
                  <a:srgbClr val="000000"/>
                </a:solidFill>
                <a:latin typeface="Arial" panose="020B0604020202020204" pitchFamily="34" charset="0"/>
              </a:rPr>
              <a:t>Insuficiența competențelor personalului</a:t>
            </a:r>
          </a:p>
          <a:p>
            <a:pPr marL="347472" indent="-347472" fontAlgn="base">
              <a:lnSpc>
                <a:spcPts val="1400"/>
              </a:lnSpc>
              <a:spcBef>
                <a:spcPts val="0"/>
              </a:spcBef>
            </a:pPr>
            <a:r>
              <a:rPr lang="ro-RO" sz="1000" b="0" dirty="0">
                <a:solidFill>
                  <a:srgbClr val="000000"/>
                </a:solidFill>
                <a:latin typeface="Arial" panose="020B0604020202020204" pitchFamily="34" charset="0"/>
              </a:rPr>
              <a:t>Preocupări legate de confidențialitate și securitate</a:t>
            </a:r>
          </a:p>
          <a:p>
            <a:pPr marL="347472" indent="-347472" fontAlgn="base">
              <a:lnSpc>
                <a:spcPts val="1400"/>
              </a:lnSpc>
              <a:spcBef>
                <a:spcPts val="0"/>
              </a:spcBef>
            </a:pPr>
            <a:r>
              <a:rPr lang="ro-RO" sz="1000" b="0" dirty="0">
                <a:solidFill>
                  <a:srgbClr val="000000"/>
                </a:solidFill>
                <a:latin typeface="Arial" panose="020B0604020202020204" pitchFamily="34" charset="0"/>
              </a:rPr>
              <a:t>Rezistența din partea lucrătorilor</a:t>
            </a:r>
          </a:p>
        </p:txBody>
      </p:sp>
      <p:sp>
        <p:nvSpPr>
          <p:cNvPr id="53" name="Content Placeholder 2">
            <a:extLst>
              <a:ext uri="{FF2B5EF4-FFF2-40B4-BE49-F238E27FC236}">
                <a16:creationId xmlns:a16="http://schemas.microsoft.com/office/drawing/2014/main" id="{3D5C2893-2162-2D09-FE22-E97E7E7FF259}"/>
              </a:ext>
            </a:extLst>
          </p:cNvPr>
          <p:cNvSpPr>
            <a:spLocks noGrp="1"/>
          </p:cNvSpPr>
          <p:nvPr>
            <p:ph sz="half" idx="1"/>
          </p:nvPr>
        </p:nvSpPr>
        <p:spPr>
          <a:xfrm>
            <a:off x="310206" y="1636087"/>
            <a:ext cx="1832033" cy="3030975"/>
          </a:xfrm>
        </p:spPr>
        <p:txBody>
          <a:bodyPr>
            <a:normAutofit/>
          </a:bodyPr>
          <a:lstStyle/>
          <a:p>
            <a:pPr marL="0" algn="l" rtl="0" eaLnBrk="1" fontAlgn="ctr" latinLnBrk="0" hangingPunct="1">
              <a:lnSpc>
                <a:spcPct val="110000"/>
              </a:lnSpc>
              <a:spcBef>
                <a:spcPts val="600"/>
              </a:spcBef>
              <a:spcAft>
                <a:spcPts val="600"/>
              </a:spcAft>
            </a:pPr>
            <a:r>
              <a:rPr lang="ro-RO" sz="1200" b="0" dirty="0">
                <a:solidFill>
                  <a:srgbClr val="000000"/>
                </a:solidFill>
                <a:latin typeface="Arial" panose="020B0604020202020204" pitchFamily="34" charset="0"/>
              </a:rPr>
              <a:t>Colectarea datelor</a:t>
            </a:r>
          </a:p>
          <a:p>
            <a:pPr marL="0" algn="l" rtl="0" eaLnBrk="1" fontAlgn="ctr" latinLnBrk="0" hangingPunct="1">
              <a:lnSpc>
                <a:spcPct val="110000"/>
              </a:lnSpc>
              <a:spcBef>
                <a:spcPts val="600"/>
              </a:spcBef>
              <a:spcAft>
                <a:spcPts val="600"/>
              </a:spcAft>
            </a:pPr>
            <a:endParaRPr lang="en-GB" sz="1200" b="0" i="0" u="none" strike="noStrike" kern="1200" dirty="0">
              <a:solidFill>
                <a:srgbClr val="000000"/>
              </a:solidFill>
              <a:effectLst/>
              <a:latin typeface="Arial" panose="020B0604020202020204" pitchFamily="34" charset="0"/>
            </a:endParaRPr>
          </a:p>
          <a:p>
            <a:pPr marL="0" algn="l" rtl="0" eaLnBrk="1" fontAlgn="ctr" latinLnBrk="0" hangingPunct="1">
              <a:lnSpc>
                <a:spcPct val="110000"/>
              </a:lnSpc>
              <a:spcBef>
                <a:spcPts val="600"/>
              </a:spcBef>
              <a:spcAft>
                <a:spcPts val="600"/>
              </a:spcAft>
            </a:pPr>
            <a:r>
              <a:rPr lang="ro-RO" sz="1200" b="0" i="0" u="none" strike="noStrike" dirty="0">
                <a:solidFill>
                  <a:srgbClr val="000000"/>
                </a:solidFill>
                <a:effectLst/>
                <a:latin typeface="Arial" panose="020B0604020202020204" pitchFamily="34" charset="0"/>
              </a:rPr>
              <a:t>Analiza datelor</a:t>
            </a:r>
          </a:p>
          <a:p>
            <a:pPr marL="0" algn="l" rtl="0" eaLnBrk="1" fontAlgn="ctr" latinLnBrk="0" hangingPunct="1">
              <a:lnSpc>
                <a:spcPct val="110000"/>
              </a:lnSpc>
              <a:spcBef>
                <a:spcPts val="600"/>
              </a:spcBef>
              <a:spcAft>
                <a:spcPts val="600"/>
              </a:spcAft>
            </a:pPr>
            <a:endParaRPr lang="en-GB" sz="1200" b="0" i="0" u="none" strike="noStrike" kern="1200" dirty="0">
              <a:solidFill>
                <a:srgbClr val="000000"/>
              </a:solidFill>
              <a:effectLst/>
              <a:latin typeface="Arial" panose="020B0604020202020204" pitchFamily="34" charset="0"/>
            </a:endParaRPr>
          </a:p>
          <a:p>
            <a:pPr marL="0" algn="l" rtl="0" eaLnBrk="1" fontAlgn="ctr" latinLnBrk="0" hangingPunct="1">
              <a:lnSpc>
                <a:spcPct val="110000"/>
              </a:lnSpc>
              <a:spcBef>
                <a:spcPts val="600"/>
              </a:spcBef>
              <a:spcAft>
                <a:spcPts val="600"/>
              </a:spcAft>
            </a:pPr>
            <a:r>
              <a:rPr lang="ro-RO" sz="1200" b="0" i="0" u="none" strike="noStrike" dirty="0">
                <a:solidFill>
                  <a:srgbClr val="000000"/>
                </a:solidFill>
                <a:effectLst/>
                <a:latin typeface="Arial" panose="020B0604020202020204" pitchFamily="34" charset="0"/>
              </a:rPr>
              <a:t>Afișarea datelor</a:t>
            </a:r>
          </a:p>
          <a:p>
            <a:pPr marL="0" algn="l" rtl="0" eaLnBrk="1" fontAlgn="ctr" latinLnBrk="0" hangingPunct="1">
              <a:lnSpc>
                <a:spcPct val="110000"/>
              </a:lnSpc>
              <a:spcBef>
                <a:spcPts val="600"/>
              </a:spcBef>
              <a:spcAft>
                <a:spcPts val="600"/>
              </a:spcAft>
            </a:pPr>
            <a:endParaRPr lang="en-GB" sz="1200" b="0" i="0" u="none" strike="noStrike" kern="1200" dirty="0">
              <a:solidFill>
                <a:srgbClr val="000000"/>
              </a:solidFill>
              <a:effectLst/>
              <a:latin typeface="Arial" panose="020B0604020202020204" pitchFamily="34" charset="0"/>
            </a:endParaRPr>
          </a:p>
          <a:p>
            <a:pPr marL="0" algn="l" rtl="0" eaLnBrk="1" fontAlgn="ctr" latinLnBrk="0" hangingPunct="1">
              <a:lnSpc>
                <a:spcPct val="110000"/>
              </a:lnSpc>
              <a:spcBef>
                <a:spcPts val="600"/>
              </a:spcBef>
              <a:spcAft>
                <a:spcPts val="600"/>
              </a:spcAft>
            </a:pPr>
            <a:r>
              <a:rPr lang="ro-RO" sz="1200" b="0" i="0" u="none" strike="noStrike" dirty="0">
                <a:solidFill>
                  <a:srgbClr val="000000"/>
                </a:solidFill>
                <a:effectLst/>
                <a:latin typeface="Arial" panose="020B0604020202020204" pitchFamily="34" charset="0"/>
              </a:rPr>
              <a:t>Răspuns privind înțelegerea datelor</a:t>
            </a:r>
          </a:p>
          <a:p>
            <a:endParaRPr lang="en-GB" sz="1200" dirty="0"/>
          </a:p>
        </p:txBody>
      </p:sp>
      <p:pic>
        <p:nvPicPr>
          <p:cNvPr id="54" name="Picture 53" descr="A black background with a black square&#10;&#10;Description automatically generated with medium confidence">
            <a:extLst>
              <a:ext uri="{FF2B5EF4-FFF2-40B4-BE49-F238E27FC236}">
                <a16:creationId xmlns:a16="http://schemas.microsoft.com/office/drawing/2014/main" id="{3EE7C064-CB91-3163-CFD7-AA8BD5F7B7CC}"/>
              </a:ext>
            </a:extLst>
          </p:cNvPr>
          <p:cNvPicPr>
            <a:picLocks noChangeAspect="1"/>
          </p:cNvPicPr>
          <p:nvPr/>
        </p:nvPicPr>
        <p:blipFill>
          <a:blip r:embed="rId9">
            <a:duotone>
              <a:schemeClr val="accent1">
                <a:shade val="45000"/>
                <a:satMod val="135000"/>
              </a:schemeClr>
              <a:prstClr val="white"/>
            </a:duotone>
          </a:blip>
          <a:stretch>
            <a:fillRect/>
          </a:stretch>
        </p:blipFill>
        <p:spPr>
          <a:xfrm>
            <a:off x="2008264" y="1578702"/>
            <a:ext cx="413910" cy="413910"/>
          </a:xfrm>
          <a:prstGeom prst="rect">
            <a:avLst/>
          </a:prstGeom>
        </p:spPr>
      </p:pic>
      <p:pic>
        <p:nvPicPr>
          <p:cNvPr id="55" name="Picture 54" descr="A black background with a black square&#10;&#10;Description automatically generated with medium confidence">
            <a:extLst>
              <a:ext uri="{FF2B5EF4-FFF2-40B4-BE49-F238E27FC236}">
                <a16:creationId xmlns:a16="http://schemas.microsoft.com/office/drawing/2014/main" id="{8B89F899-548E-8FA4-330D-7D701AADFDAA}"/>
              </a:ext>
            </a:extLst>
          </p:cNvPr>
          <p:cNvPicPr>
            <a:picLocks noChangeAspect="1"/>
          </p:cNvPicPr>
          <p:nvPr/>
        </p:nvPicPr>
        <p:blipFill>
          <a:blip r:embed="rId10">
            <a:duotone>
              <a:schemeClr val="accent1">
                <a:shade val="45000"/>
                <a:satMod val="135000"/>
              </a:schemeClr>
              <a:prstClr val="white"/>
            </a:duotone>
          </a:blip>
          <a:stretch>
            <a:fillRect/>
          </a:stretch>
        </p:blipFill>
        <p:spPr>
          <a:xfrm>
            <a:off x="2008264" y="2324468"/>
            <a:ext cx="413910" cy="413910"/>
          </a:xfrm>
          <a:prstGeom prst="rect">
            <a:avLst/>
          </a:prstGeom>
        </p:spPr>
      </p:pic>
      <p:pic>
        <p:nvPicPr>
          <p:cNvPr id="56" name="Picture 55" descr="A black background with a black square&#10;&#10;Description automatically generated with medium confidence">
            <a:extLst>
              <a:ext uri="{FF2B5EF4-FFF2-40B4-BE49-F238E27FC236}">
                <a16:creationId xmlns:a16="http://schemas.microsoft.com/office/drawing/2014/main" id="{3A768B9A-2577-EC5D-4D61-1B3EE6B71EAE}"/>
              </a:ext>
            </a:extLst>
          </p:cNvPr>
          <p:cNvPicPr>
            <a:picLocks noChangeAspect="1"/>
          </p:cNvPicPr>
          <p:nvPr/>
        </p:nvPicPr>
        <p:blipFill>
          <a:blip r:embed="rId11">
            <a:duotone>
              <a:schemeClr val="accent1">
                <a:shade val="45000"/>
                <a:satMod val="135000"/>
              </a:schemeClr>
              <a:prstClr val="white"/>
            </a:duotone>
          </a:blip>
          <a:stretch>
            <a:fillRect/>
          </a:stretch>
        </p:blipFill>
        <p:spPr>
          <a:xfrm flipH="1">
            <a:off x="1979712" y="3909820"/>
            <a:ext cx="458878" cy="451628"/>
          </a:xfrm>
          <a:prstGeom prst="rect">
            <a:avLst/>
          </a:prstGeom>
        </p:spPr>
      </p:pic>
      <p:pic>
        <p:nvPicPr>
          <p:cNvPr id="57" name="Picture 56" descr="A black background with a black square&#10;&#10;Description automatically generated with medium confidence">
            <a:extLst>
              <a:ext uri="{FF2B5EF4-FFF2-40B4-BE49-F238E27FC236}">
                <a16:creationId xmlns:a16="http://schemas.microsoft.com/office/drawing/2014/main" id="{68D8A732-555C-D43C-F799-A0FB1CFE195D}"/>
              </a:ext>
            </a:extLst>
          </p:cNvPr>
          <p:cNvPicPr>
            <a:picLocks noChangeAspect="1"/>
          </p:cNvPicPr>
          <p:nvPr/>
        </p:nvPicPr>
        <p:blipFill>
          <a:blip r:embed="rId12">
            <a:duotone>
              <a:schemeClr val="accent1">
                <a:shade val="45000"/>
                <a:satMod val="135000"/>
              </a:schemeClr>
              <a:prstClr val="white"/>
            </a:duotone>
          </a:blip>
          <a:stretch>
            <a:fillRect/>
          </a:stretch>
        </p:blipFill>
        <p:spPr>
          <a:xfrm>
            <a:off x="1964920" y="3066864"/>
            <a:ext cx="488462" cy="509121"/>
          </a:xfrm>
          <a:prstGeom prst="rect">
            <a:avLst/>
          </a:prstGeom>
        </p:spPr>
      </p:pic>
    </p:spTree>
    <p:extLst>
      <p:ext uri="{BB962C8B-B14F-4D97-AF65-F5344CB8AC3E}">
        <p14:creationId xmlns:p14="http://schemas.microsoft.com/office/powerpoint/2010/main" val="18057677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CBDA5-B7F3-D1D3-F6CB-37A53AD9BE0D}"/>
              </a:ext>
            </a:extLst>
          </p:cNvPr>
          <p:cNvSpPr>
            <a:spLocks noGrp="1"/>
          </p:cNvSpPr>
          <p:nvPr>
            <p:ph type="title"/>
          </p:nvPr>
        </p:nvSpPr>
        <p:spPr/>
        <p:txBody>
          <a:bodyPr>
            <a:spAutoFit/>
          </a:bodyPr>
          <a:lstStyle/>
          <a:p>
            <a:r>
              <a:rPr lang="ro-RO"/>
              <a:t>Prezentare generală</a:t>
            </a:r>
          </a:p>
        </p:txBody>
      </p:sp>
      <p:grpSp>
        <p:nvGrpSpPr>
          <p:cNvPr id="46" name="Group 45">
            <a:extLst>
              <a:ext uri="{FF2B5EF4-FFF2-40B4-BE49-F238E27FC236}">
                <a16:creationId xmlns:a16="http://schemas.microsoft.com/office/drawing/2014/main" id="{C05A8BC0-CE8D-42C1-B45A-3F01353E262F}"/>
              </a:ext>
            </a:extLst>
          </p:cNvPr>
          <p:cNvGrpSpPr/>
          <p:nvPr/>
        </p:nvGrpSpPr>
        <p:grpSpPr>
          <a:xfrm>
            <a:off x="450000" y="729731"/>
            <a:ext cx="4976364" cy="436807"/>
            <a:chOff x="450000" y="768538"/>
            <a:chExt cx="4976364" cy="436807"/>
          </a:xfrm>
        </p:grpSpPr>
        <p:sp>
          <p:nvSpPr>
            <p:cNvPr id="6" name="Rectangle 5">
              <a:extLst>
                <a:ext uri="{FF2B5EF4-FFF2-40B4-BE49-F238E27FC236}">
                  <a16:creationId xmlns:a16="http://schemas.microsoft.com/office/drawing/2014/main" id="{25F9D497-2323-461B-8AD6-51E151E6B46B}"/>
                </a:ext>
              </a:extLst>
            </p:cNvPr>
            <p:cNvSpPr/>
            <p:nvPr/>
          </p:nvSpPr>
          <p:spPr>
            <a:xfrm>
              <a:off x="450000" y="955964"/>
              <a:ext cx="4976364"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sz="1200" dirty="0"/>
            </a:p>
          </p:txBody>
        </p:sp>
        <p:grpSp>
          <p:nvGrpSpPr>
            <p:cNvPr id="7" name="Group 6">
              <a:extLst>
                <a:ext uri="{FF2B5EF4-FFF2-40B4-BE49-F238E27FC236}">
                  <a16:creationId xmlns:a16="http://schemas.microsoft.com/office/drawing/2014/main" id="{56A0C498-7BFB-49D6-BE3E-D4190F40BE2E}"/>
                </a:ext>
              </a:extLst>
            </p:cNvPr>
            <p:cNvGrpSpPr/>
            <p:nvPr/>
          </p:nvGrpSpPr>
          <p:grpSpPr>
            <a:xfrm>
              <a:off x="583720" y="768538"/>
              <a:ext cx="4670640" cy="370956"/>
              <a:chOff x="259890" y="3219"/>
              <a:chExt cx="4267200" cy="383760"/>
            </a:xfrm>
          </p:grpSpPr>
          <p:sp>
            <p:nvSpPr>
              <p:cNvPr id="8" name="Rectangle: Rounded Corners 7">
                <a:extLst>
                  <a:ext uri="{FF2B5EF4-FFF2-40B4-BE49-F238E27FC236}">
                    <a16:creationId xmlns:a16="http://schemas.microsoft.com/office/drawing/2014/main" id="{C4558ADF-26EF-4B94-81D5-8D47A130FCB9}"/>
                  </a:ext>
                </a:extLst>
              </p:cNvPr>
              <p:cNvSpPr/>
              <p:nvPr/>
            </p:nvSpPr>
            <p:spPr>
              <a:xfrm>
                <a:off x="259890" y="3219"/>
                <a:ext cx="4267200" cy="383760"/>
              </a:xfrm>
              <a:prstGeom prst="roundRect">
                <a:avLst/>
              </a:prstGeom>
            </p:spPr>
            <p:style>
              <a:lnRef idx="2">
                <a:schemeClr val="lt1">
                  <a:hueOff val="0"/>
                  <a:satOff val="0"/>
                  <a:lumOff val="0"/>
                  <a:alphaOff val="0"/>
                </a:schemeClr>
              </a:lnRef>
              <a:fillRef idx="1">
                <a:schemeClr val="accent2">
                  <a:shade val="80000"/>
                  <a:hueOff val="0"/>
                  <a:satOff val="0"/>
                  <a:lumOff val="0"/>
                  <a:alphaOff val="0"/>
                </a:schemeClr>
              </a:fillRef>
              <a:effectRef idx="0">
                <a:schemeClr val="accent2">
                  <a:shade val="80000"/>
                  <a:hueOff val="0"/>
                  <a:satOff val="0"/>
                  <a:lumOff val="0"/>
                  <a:alphaOff val="0"/>
                </a:schemeClr>
              </a:effectRef>
              <a:fontRef idx="minor">
                <a:schemeClr val="lt1"/>
              </a:fontRef>
            </p:style>
            <p:txBody>
              <a:bodyPr/>
              <a:lstStyle/>
              <a:p>
                <a:endParaRPr lang="en-GB" sz="1200"/>
              </a:p>
            </p:txBody>
          </p:sp>
          <p:sp>
            <p:nvSpPr>
              <p:cNvPr id="10" name="Rectangle: Rounded Corners 4">
                <a:extLst>
                  <a:ext uri="{FF2B5EF4-FFF2-40B4-BE49-F238E27FC236}">
                    <a16:creationId xmlns:a16="http://schemas.microsoft.com/office/drawing/2014/main" id="{AEC9443D-151D-48C7-A443-1D360FCBB877}"/>
                  </a:ext>
                </a:extLst>
              </p:cNvPr>
              <p:cNvSpPr txBox="1"/>
              <p:nvPr/>
            </p:nvSpPr>
            <p:spPr>
              <a:xfrm>
                <a:off x="281927" y="99579"/>
                <a:ext cx="4229732" cy="1910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ro-RO" sz="1200" b="0">
                    <a:solidFill>
                      <a:srgbClr val="003399"/>
                    </a:solidFill>
                  </a:rPr>
                  <a:t>Date și cifre</a:t>
                </a:r>
              </a:p>
            </p:txBody>
          </p:sp>
        </p:grpSp>
      </p:grpSp>
      <p:pic>
        <p:nvPicPr>
          <p:cNvPr id="39" name="Picture 38" descr="A cartoon of a person wearing a helmet and vest&#10;&#10;Description automatically generated">
            <a:extLst>
              <a:ext uri="{FF2B5EF4-FFF2-40B4-BE49-F238E27FC236}">
                <a16:creationId xmlns:a16="http://schemas.microsoft.com/office/drawing/2014/main" id="{91339272-2EE1-468D-B557-548206EC25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36033" y="1954269"/>
            <a:ext cx="2629569" cy="1774959"/>
          </a:xfrm>
          <a:prstGeom prst="rect">
            <a:avLst/>
          </a:prstGeom>
          <a:noFill/>
          <a:ln w="38100">
            <a:solidFill>
              <a:srgbClr val="ACC700"/>
            </a:solidFill>
          </a:ln>
        </p:spPr>
      </p:pic>
      <p:pic>
        <p:nvPicPr>
          <p:cNvPr id="4" name="Picture 3">
            <a:extLst>
              <a:ext uri="{FF2B5EF4-FFF2-40B4-BE49-F238E27FC236}">
                <a16:creationId xmlns:a16="http://schemas.microsoft.com/office/drawing/2014/main" id="{952BA2BB-3931-774B-1BE8-CB42114CB60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57134" y="1804270"/>
            <a:ext cx="2880763" cy="2143610"/>
          </a:xfrm>
          <a:prstGeom prst="rect">
            <a:avLst/>
          </a:prstGeom>
          <a:blipFill>
            <a:blip r:embed="rId5"/>
            <a:stretch>
              <a:fillRect/>
            </a:stretch>
          </a:blipFill>
          <a:ln w="38100">
            <a:solidFill>
              <a:srgbClr val="ACC700"/>
            </a:solidFill>
          </a:ln>
        </p:spPr>
      </p:pic>
      <p:grpSp>
        <p:nvGrpSpPr>
          <p:cNvPr id="60" name="Group 59">
            <a:extLst>
              <a:ext uri="{FF2B5EF4-FFF2-40B4-BE49-F238E27FC236}">
                <a16:creationId xmlns:a16="http://schemas.microsoft.com/office/drawing/2014/main" id="{207BF268-C51B-CC2A-EE09-A3D240FD2874}"/>
              </a:ext>
            </a:extLst>
          </p:cNvPr>
          <p:cNvGrpSpPr/>
          <p:nvPr/>
        </p:nvGrpSpPr>
        <p:grpSpPr>
          <a:xfrm>
            <a:off x="457200" y="1647954"/>
            <a:ext cx="4976364" cy="430209"/>
            <a:chOff x="450000" y="1779575"/>
            <a:chExt cx="4976364" cy="430209"/>
          </a:xfrm>
        </p:grpSpPr>
        <p:sp>
          <p:nvSpPr>
            <p:cNvPr id="61" name="Rectangle 60">
              <a:extLst>
                <a:ext uri="{FF2B5EF4-FFF2-40B4-BE49-F238E27FC236}">
                  <a16:creationId xmlns:a16="http://schemas.microsoft.com/office/drawing/2014/main" id="{9EEE505F-2410-3A02-F41D-CB3D60B2EE6A}"/>
                </a:ext>
              </a:extLst>
            </p:cNvPr>
            <p:cNvSpPr/>
            <p:nvPr/>
          </p:nvSpPr>
          <p:spPr>
            <a:xfrm>
              <a:off x="450000" y="1960403"/>
              <a:ext cx="4976364"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200"/>
            </a:p>
          </p:txBody>
        </p:sp>
        <p:grpSp>
          <p:nvGrpSpPr>
            <p:cNvPr id="62" name="Group 61">
              <a:extLst>
                <a:ext uri="{FF2B5EF4-FFF2-40B4-BE49-F238E27FC236}">
                  <a16:creationId xmlns:a16="http://schemas.microsoft.com/office/drawing/2014/main" id="{6ED68435-0265-A6BC-7D94-6617F09A0A88}"/>
                </a:ext>
              </a:extLst>
            </p:cNvPr>
            <p:cNvGrpSpPr/>
            <p:nvPr/>
          </p:nvGrpSpPr>
          <p:grpSpPr>
            <a:xfrm>
              <a:off x="588451" y="1779575"/>
              <a:ext cx="4651907" cy="370957"/>
              <a:chOff x="246858" y="1182580"/>
              <a:chExt cx="4267200" cy="383760"/>
            </a:xfrm>
          </p:grpSpPr>
          <p:sp>
            <p:nvSpPr>
              <p:cNvPr id="63" name="Rectangle: Rounded Corners 62">
                <a:extLst>
                  <a:ext uri="{FF2B5EF4-FFF2-40B4-BE49-F238E27FC236}">
                    <a16:creationId xmlns:a16="http://schemas.microsoft.com/office/drawing/2014/main" id="{4021339D-6002-44D3-515B-80EB53A50F72}"/>
                  </a:ext>
                </a:extLst>
              </p:cNvPr>
              <p:cNvSpPr/>
              <p:nvPr/>
            </p:nvSpPr>
            <p:spPr>
              <a:xfrm>
                <a:off x="246858" y="1182580"/>
                <a:ext cx="4267200" cy="383760"/>
              </a:xfrm>
              <a:prstGeom prst="roundRect">
                <a:avLst/>
              </a:prstGeom>
            </p:spPr>
            <p:style>
              <a:lnRef idx="2">
                <a:schemeClr val="lt1">
                  <a:hueOff val="0"/>
                  <a:satOff val="0"/>
                  <a:lumOff val="0"/>
                  <a:alphaOff val="0"/>
                </a:schemeClr>
              </a:lnRef>
              <a:fillRef idx="1">
                <a:schemeClr val="accent2">
                  <a:shade val="80000"/>
                  <a:hueOff val="116263"/>
                  <a:satOff val="-17298"/>
                  <a:lumOff val="12197"/>
                  <a:alphaOff val="0"/>
                </a:schemeClr>
              </a:fillRef>
              <a:effectRef idx="0">
                <a:schemeClr val="accent2">
                  <a:shade val="80000"/>
                  <a:hueOff val="116263"/>
                  <a:satOff val="-17298"/>
                  <a:lumOff val="12197"/>
                  <a:alphaOff val="0"/>
                </a:schemeClr>
              </a:effectRef>
              <a:fontRef idx="minor">
                <a:schemeClr val="lt1"/>
              </a:fontRef>
            </p:style>
            <p:txBody>
              <a:bodyPr/>
              <a:lstStyle/>
              <a:p>
                <a:endParaRPr lang="en-GB" sz="1200"/>
              </a:p>
            </p:txBody>
          </p:sp>
          <p:sp>
            <p:nvSpPr>
              <p:cNvPr id="64" name="Rectangle: Rounded Corners 6">
                <a:extLst>
                  <a:ext uri="{FF2B5EF4-FFF2-40B4-BE49-F238E27FC236}">
                    <a16:creationId xmlns:a16="http://schemas.microsoft.com/office/drawing/2014/main" id="{76AC6FA3-1677-EFB5-15EF-B0348BF287D7}"/>
                  </a:ext>
                </a:extLst>
              </p:cNvPr>
              <p:cNvSpPr txBox="1"/>
              <p:nvPr/>
            </p:nvSpPr>
            <p:spPr>
              <a:xfrm>
                <a:off x="266031" y="1278940"/>
                <a:ext cx="4196882" cy="1910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ro-RO" sz="1200">
                    <a:solidFill>
                      <a:srgbClr val="003399"/>
                    </a:solidFill>
                  </a:rPr>
                  <a:t>Monitorizarea proactivă și reactivă a SSM </a:t>
                </a:r>
              </a:p>
            </p:txBody>
          </p:sp>
        </p:grpSp>
      </p:grpSp>
      <p:grpSp>
        <p:nvGrpSpPr>
          <p:cNvPr id="65" name="Group 64">
            <a:extLst>
              <a:ext uri="{FF2B5EF4-FFF2-40B4-BE49-F238E27FC236}">
                <a16:creationId xmlns:a16="http://schemas.microsoft.com/office/drawing/2014/main" id="{085FD83E-3C99-A99F-24F5-DC2215ECE342}"/>
              </a:ext>
            </a:extLst>
          </p:cNvPr>
          <p:cNvGrpSpPr/>
          <p:nvPr/>
        </p:nvGrpSpPr>
        <p:grpSpPr>
          <a:xfrm>
            <a:off x="460049" y="2153513"/>
            <a:ext cx="4973516" cy="426346"/>
            <a:chOff x="447624" y="2394779"/>
            <a:chExt cx="4973516" cy="426346"/>
          </a:xfrm>
        </p:grpSpPr>
        <p:sp>
          <p:nvSpPr>
            <p:cNvPr id="66" name="Rectangle 65">
              <a:extLst>
                <a:ext uri="{FF2B5EF4-FFF2-40B4-BE49-F238E27FC236}">
                  <a16:creationId xmlns:a16="http://schemas.microsoft.com/office/drawing/2014/main" id="{3FBE90EB-C723-39FE-64CD-C7E8B5F4C342}"/>
                </a:ext>
              </a:extLst>
            </p:cNvPr>
            <p:cNvSpPr/>
            <p:nvPr/>
          </p:nvSpPr>
          <p:spPr>
            <a:xfrm>
              <a:off x="447624" y="2571744"/>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200"/>
            </a:p>
          </p:txBody>
        </p:sp>
        <p:grpSp>
          <p:nvGrpSpPr>
            <p:cNvPr id="67" name="Group 66">
              <a:extLst>
                <a:ext uri="{FF2B5EF4-FFF2-40B4-BE49-F238E27FC236}">
                  <a16:creationId xmlns:a16="http://schemas.microsoft.com/office/drawing/2014/main" id="{DEC132E4-C8B1-7998-34DF-7292472963A3}"/>
                </a:ext>
              </a:extLst>
            </p:cNvPr>
            <p:cNvGrpSpPr/>
            <p:nvPr/>
          </p:nvGrpSpPr>
          <p:grpSpPr>
            <a:xfrm>
              <a:off x="582857" y="2394779"/>
              <a:ext cx="4672559" cy="370956"/>
              <a:chOff x="241728" y="1772260"/>
              <a:chExt cx="4286144" cy="383760"/>
            </a:xfrm>
          </p:grpSpPr>
          <p:sp>
            <p:nvSpPr>
              <p:cNvPr id="68" name="Rectangle: Rounded Corners 67">
                <a:extLst>
                  <a:ext uri="{FF2B5EF4-FFF2-40B4-BE49-F238E27FC236}">
                    <a16:creationId xmlns:a16="http://schemas.microsoft.com/office/drawing/2014/main" id="{10D6EA13-5815-7129-09E9-2C9B9A404632}"/>
                  </a:ext>
                </a:extLst>
              </p:cNvPr>
              <p:cNvSpPr/>
              <p:nvPr/>
            </p:nvSpPr>
            <p:spPr>
              <a:xfrm>
                <a:off x="241728" y="1772260"/>
                <a:ext cx="4267200" cy="383760"/>
              </a:xfrm>
              <a:prstGeom prst="roundRect">
                <a:avLst/>
              </a:prstGeom>
            </p:spPr>
            <p:style>
              <a:lnRef idx="2">
                <a:schemeClr val="lt1">
                  <a:hueOff val="0"/>
                  <a:satOff val="0"/>
                  <a:lumOff val="0"/>
                  <a:alphaOff val="0"/>
                </a:schemeClr>
              </a:lnRef>
              <a:fillRef idx="1">
                <a:schemeClr val="accent2">
                  <a:shade val="80000"/>
                  <a:hueOff val="174394"/>
                  <a:satOff val="-25946"/>
                  <a:lumOff val="18295"/>
                  <a:alphaOff val="0"/>
                </a:schemeClr>
              </a:fillRef>
              <a:effectRef idx="0">
                <a:schemeClr val="accent2">
                  <a:shade val="80000"/>
                  <a:hueOff val="174394"/>
                  <a:satOff val="-25946"/>
                  <a:lumOff val="18295"/>
                  <a:alphaOff val="0"/>
                </a:schemeClr>
              </a:effectRef>
              <a:fontRef idx="minor">
                <a:schemeClr val="lt1"/>
              </a:fontRef>
            </p:style>
            <p:txBody>
              <a:bodyPr/>
              <a:lstStyle/>
              <a:p>
                <a:endParaRPr lang="en-GB" sz="1200"/>
              </a:p>
            </p:txBody>
          </p:sp>
          <p:sp>
            <p:nvSpPr>
              <p:cNvPr id="69" name="Rectangle: Rounded Corners 8">
                <a:extLst>
                  <a:ext uri="{FF2B5EF4-FFF2-40B4-BE49-F238E27FC236}">
                    <a16:creationId xmlns:a16="http://schemas.microsoft.com/office/drawing/2014/main" id="{93F997EC-4D64-C7FE-5A10-B29E1B8E26D7}"/>
                  </a:ext>
                </a:extLst>
              </p:cNvPr>
              <p:cNvSpPr txBox="1"/>
              <p:nvPr/>
            </p:nvSpPr>
            <p:spPr>
              <a:xfrm>
                <a:off x="283642" y="1899316"/>
                <a:ext cx="4244230" cy="1910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ro-RO" sz="1200" b="0">
                    <a:solidFill>
                      <a:srgbClr val="003399"/>
                    </a:solidFill>
                  </a:rPr>
                  <a:t>Oportunități și provocări pentru SSM</a:t>
                </a:r>
              </a:p>
            </p:txBody>
          </p:sp>
        </p:grpSp>
      </p:grpSp>
      <p:grpSp>
        <p:nvGrpSpPr>
          <p:cNvPr id="70" name="Group 69">
            <a:extLst>
              <a:ext uri="{FF2B5EF4-FFF2-40B4-BE49-F238E27FC236}">
                <a16:creationId xmlns:a16="http://schemas.microsoft.com/office/drawing/2014/main" id="{A80BC6EB-04A0-E6E4-861B-23557BB5FF26}"/>
              </a:ext>
            </a:extLst>
          </p:cNvPr>
          <p:cNvGrpSpPr/>
          <p:nvPr/>
        </p:nvGrpSpPr>
        <p:grpSpPr>
          <a:xfrm>
            <a:off x="457201" y="2647299"/>
            <a:ext cx="4973516" cy="429031"/>
            <a:chOff x="446751" y="2750907"/>
            <a:chExt cx="4973516" cy="429031"/>
          </a:xfrm>
        </p:grpSpPr>
        <p:sp>
          <p:nvSpPr>
            <p:cNvPr id="71" name="Rectangle 70">
              <a:extLst>
                <a:ext uri="{FF2B5EF4-FFF2-40B4-BE49-F238E27FC236}">
                  <a16:creationId xmlns:a16="http://schemas.microsoft.com/office/drawing/2014/main" id="{5C36E241-9137-B4AE-0953-F2B07BAB197D}"/>
                </a:ext>
              </a:extLst>
            </p:cNvPr>
            <p:cNvSpPr/>
            <p:nvPr/>
          </p:nvSpPr>
          <p:spPr>
            <a:xfrm>
              <a:off x="446751" y="2930557"/>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200"/>
            </a:p>
          </p:txBody>
        </p:sp>
        <p:grpSp>
          <p:nvGrpSpPr>
            <p:cNvPr id="72" name="Group 71">
              <a:extLst>
                <a:ext uri="{FF2B5EF4-FFF2-40B4-BE49-F238E27FC236}">
                  <a16:creationId xmlns:a16="http://schemas.microsoft.com/office/drawing/2014/main" id="{C39EE908-1E38-511D-2EEA-20443E725ADC}"/>
                </a:ext>
              </a:extLst>
            </p:cNvPr>
            <p:cNvGrpSpPr/>
            <p:nvPr/>
          </p:nvGrpSpPr>
          <p:grpSpPr>
            <a:xfrm>
              <a:off x="584946" y="2750907"/>
              <a:ext cx="4651904" cy="370957"/>
              <a:chOff x="243645" y="2361940"/>
              <a:chExt cx="4267200" cy="383760"/>
            </a:xfrm>
          </p:grpSpPr>
          <p:sp>
            <p:nvSpPr>
              <p:cNvPr id="73" name="Rectangle: Rounded Corners 72">
                <a:extLst>
                  <a:ext uri="{FF2B5EF4-FFF2-40B4-BE49-F238E27FC236}">
                    <a16:creationId xmlns:a16="http://schemas.microsoft.com/office/drawing/2014/main" id="{729D67AF-487D-10A4-6BCE-66F093B33F08}"/>
                  </a:ext>
                </a:extLst>
              </p:cNvPr>
              <p:cNvSpPr/>
              <p:nvPr/>
            </p:nvSpPr>
            <p:spPr>
              <a:xfrm>
                <a:off x="243645" y="2361940"/>
                <a:ext cx="4267200" cy="383760"/>
              </a:xfrm>
              <a:prstGeom prst="roundRect">
                <a:avLst/>
              </a:prstGeom>
            </p:spPr>
            <p:style>
              <a:lnRef idx="2">
                <a:schemeClr val="lt1">
                  <a:hueOff val="0"/>
                  <a:satOff val="0"/>
                  <a:lumOff val="0"/>
                  <a:alphaOff val="0"/>
                </a:schemeClr>
              </a:lnRef>
              <a:fillRef idx="1">
                <a:schemeClr val="accent2">
                  <a:shade val="80000"/>
                  <a:hueOff val="232525"/>
                  <a:satOff val="-34595"/>
                  <a:lumOff val="24393"/>
                  <a:alphaOff val="0"/>
                </a:schemeClr>
              </a:fillRef>
              <a:effectRef idx="0">
                <a:schemeClr val="accent2">
                  <a:shade val="80000"/>
                  <a:hueOff val="232525"/>
                  <a:satOff val="-34595"/>
                  <a:lumOff val="24393"/>
                  <a:alphaOff val="0"/>
                </a:schemeClr>
              </a:effectRef>
              <a:fontRef idx="minor">
                <a:schemeClr val="lt1"/>
              </a:fontRef>
            </p:style>
            <p:txBody>
              <a:bodyPr/>
              <a:lstStyle/>
              <a:p>
                <a:endParaRPr lang="en-GB" sz="1200"/>
              </a:p>
            </p:txBody>
          </p:sp>
          <p:sp>
            <p:nvSpPr>
              <p:cNvPr id="74" name="Rectangle: Rounded Corners 10">
                <a:extLst>
                  <a:ext uri="{FF2B5EF4-FFF2-40B4-BE49-F238E27FC236}">
                    <a16:creationId xmlns:a16="http://schemas.microsoft.com/office/drawing/2014/main" id="{9BB99A86-54E2-DAC8-B47B-2FA90F2C421A}"/>
                  </a:ext>
                </a:extLst>
              </p:cNvPr>
              <p:cNvSpPr txBox="1"/>
              <p:nvPr/>
            </p:nvSpPr>
            <p:spPr>
              <a:xfrm>
                <a:off x="261232" y="2458300"/>
                <a:ext cx="4244230" cy="1910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ro-RO" sz="1200" b="0">
                    <a:solidFill>
                      <a:srgbClr val="003399"/>
                    </a:solidFill>
                  </a:rPr>
                  <a:t>Studii de caz</a:t>
                </a:r>
              </a:p>
            </p:txBody>
          </p:sp>
        </p:grpSp>
      </p:grpSp>
      <p:grpSp>
        <p:nvGrpSpPr>
          <p:cNvPr id="75" name="Group 74">
            <a:extLst>
              <a:ext uri="{FF2B5EF4-FFF2-40B4-BE49-F238E27FC236}">
                <a16:creationId xmlns:a16="http://schemas.microsoft.com/office/drawing/2014/main" id="{D7F0D023-5A52-8A43-5E53-C7CC9239E174}"/>
              </a:ext>
            </a:extLst>
          </p:cNvPr>
          <p:cNvGrpSpPr/>
          <p:nvPr/>
        </p:nvGrpSpPr>
        <p:grpSpPr>
          <a:xfrm>
            <a:off x="457200" y="1167836"/>
            <a:ext cx="4976364" cy="428193"/>
            <a:chOff x="446750" y="1266219"/>
            <a:chExt cx="4976364" cy="428193"/>
          </a:xfrm>
        </p:grpSpPr>
        <p:sp>
          <p:nvSpPr>
            <p:cNvPr id="76" name="Rectangle 75">
              <a:extLst>
                <a:ext uri="{FF2B5EF4-FFF2-40B4-BE49-F238E27FC236}">
                  <a16:creationId xmlns:a16="http://schemas.microsoft.com/office/drawing/2014/main" id="{2305B156-F07A-6840-E57A-780FF2F0B89E}"/>
                </a:ext>
              </a:extLst>
            </p:cNvPr>
            <p:cNvSpPr/>
            <p:nvPr/>
          </p:nvSpPr>
          <p:spPr>
            <a:xfrm>
              <a:off x="446750" y="1445031"/>
              <a:ext cx="4976364"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200"/>
            </a:p>
          </p:txBody>
        </p:sp>
        <p:grpSp>
          <p:nvGrpSpPr>
            <p:cNvPr id="77" name="Group 76">
              <a:extLst>
                <a:ext uri="{FF2B5EF4-FFF2-40B4-BE49-F238E27FC236}">
                  <a16:creationId xmlns:a16="http://schemas.microsoft.com/office/drawing/2014/main" id="{FFDBC4D2-76CE-E180-654E-2B357B236AE6}"/>
                </a:ext>
              </a:extLst>
            </p:cNvPr>
            <p:cNvGrpSpPr/>
            <p:nvPr/>
          </p:nvGrpSpPr>
          <p:grpSpPr>
            <a:xfrm>
              <a:off x="581955" y="1266219"/>
              <a:ext cx="4672581" cy="374904"/>
              <a:chOff x="259908" y="592899"/>
              <a:chExt cx="4267200" cy="383760"/>
            </a:xfrm>
          </p:grpSpPr>
          <p:sp>
            <p:nvSpPr>
              <p:cNvPr id="78" name="Rectangle: Rounded Corners 77">
                <a:extLst>
                  <a:ext uri="{FF2B5EF4-FFF2-40B4-BE49-F238E27FC236}">
                    <a16:creationId xmlns:a16="http://schemas.microsoft.com/office/drawing/2014/main" id="{A5AC07A3-420B-3F97-A6FE-0F2BAB0CB147}"/>
                  </a:ext>
                </a:extLst>
              </p:cNvPr>
              <p:cNvSpPr/>
              <p:nvPr/>
            </p:nvSpPr>
            <p:spPr>
              <a:xfrm>
                <a:off x="259908" y="592899"/>
                <a:ext cx="4267200" cy="383760"/>
              </a:xfrm>
              <a:prstGeom prst="roundRect">
                <a:avLst/>
              </a:prstGeom>
            </p:spPr>
            <p:style>
              <a:lnRef idx="2">
                <a:schemeClr val="lt1">
                  <a:hueOff val="0"/>
                  <a:satOff val="0"/>
                  <a:lumOff val="0"/>
                  <a:alphaOff val="0"/>
                </a:schemeClr>
              </a:lnRef>
              <a:fillRef idx="1">
                <a:schemeClr val="accent2">
                  <a:shade val="80000"/>
                  <a:hueOff val="58131"/>
                  <a:satOff val="-8649"/>
                  <a:lumOff val="6098"/>
                  <a:alphaOff val="0"/>
                </a:schemeClr>
              </a:fillRef>
              <a:effectRef idx="0">
                <a:schemeClr val="accent2">
                  <a:shade val="80000"/>
                  <a:hueOff val="58131"/>
                  <a:satOff val="-8649"/>
                  <a:lumOff val="6098"/>
                  <a:alphaOff val="0"/>
                </a:schemeClr>
              </a:effectRef>
              <a:fontRef idx="minor">
                <a:schemeClr val="lt1"/>
              </a:fontRef>
            </p:style>
            <p:txBody>
              <a:bodyPr/>
              <a:lstStyle/>
              <a:p>
                <a:endParaRPr lang="en-GB" sz="1200"/>
              </a:p>
            </p:txBody>
          </p:sp>
          <p:sp>
            <p:nvSpPr>
              <p:cNvPr id="79" name="Rectangle: Rounded Corners 4">
                <a:extLst>
                  <a:ext uri="{FF2B5EF4-FFF2-40B4-BE49-F238E27FC236}">
                    <a16:creationId xmlns:a16="http://schemas.microsoft.com/office/drawing/2014/main" id="{6D09DF14-7AEB-4F50-13B8-0FB9865155D5}"/>
                  </a:ext>
                </a:extLst>
              </p:cNvPr>
              <p:cNvSpPr txBox="1"/>
              <p:nvPr/>
            </p:nvSpPr>
            <p:spPr>
              <a:xfrm>
                <a:off x="278640" y="690265"/>
                <a:ext cx="4225447" cy="18902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ro-RO" sz="1200">
                    <a:solidFill>
                      <a:srgbClr val="003399"/>
                    </a:solidFill>
                  </a:rPr>
                  <a:t>Definiția sistemelor inteligente de monitorizare </a:t>
                </a:r>
              </a:p>
            </p:txBody>
          </p:sp>
        </p:grpSp>
      </p:grpSp>
      <p:grpSp>
        <p:nvGrpSpPr>
          <p:cNvPr id="80" name="Group 79">
            <a:extLst>
              <a:ext uri="{FF2B5EF4-FFF2-40B4-BE49-F238E27FC236}">
                <a16:creationId xmlns:a16="http://schemas.microsoft.com/office/drawing/2014/main" id="{569A144F-705F-31ED-86D4-BB241DBA50C3}"/>
              </a:ext>
            </a:extLst>
          </p:cNvPr>
          <p:cNvGrpSpPr/>
          <p:nvPr/>
        </p:nvGrpSpPr>
        <p:grpSpPr>
          <a:xfrm>
            <a:off x="457201" y="3131672"/>
            <a:ext cx="4973516" cy="428254"/>
            <a:chOff x="446751" y="3285839"/>
            <a:chExt cx="4973516" cy="428254"/>
          </a:xfrm>
        </p:grpSpPr>
        <p:sp>
          <p:nvSpPr>
            <p:cNvPr id="81" name="Rectangle 80">
              <a:extLst>
                <a:ext uri="{FF2B5EF4-FFF2-40B4-BE49-F238E27FC236}">
                  <a16:creationId xmlns:a16="http://schemas.microsoft.com/office/drawing/2014/main" id="{B9207AB9-88D7-44FD-B4A8-3D3DD7CCF828}"/>
                </a:ext>
              </a:extLst>
            </p:cNvPr>
            <p:cNvSpPr/>
            <p:nvPr/>
          </p:nvSpPr>
          <p:spPr>
            <a:xfrm>
              <a:off x="446751" y="3464712"/>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200"/>
            </a:p>
          </p:txBody>
        </p:sp>
        <p:grpSp>
          <p:nvGrpSpPr>
            <p:cNvPr id="82" name="Group 81">
              <a:extLst>
                <a:ext uri="{FF2B5EF4-FFF2-40B4-BE49-F238E27FC236}">
                  <a16:creationId xmlns:a16="http://schemas.microsoft.com/office/drawing/2014/main" id="{82B61868-0700-D70A-17F4-7218B8951901}"/>
                </a:ext>
              </a:extLst>
            </p:cNvPr>
            <p:cNvGrpSpPr/>
            <p:nvPr/>
          </p:nvGrpSpPr>
          <p:grpSpPr>
            <a:xfrm>
              <a:off x="554492" y="3285839"/>
              <a:ext cx="4682357" cy="370957"/>
              <a:chOff x="215709" y="2951620"/>
              <a:chExt cx="4295136" cy="383760"/>
            </a:xfrm>
          </p:grpSpPr>
          <p:sp>
            <p:nvSpPr>
              <p:cNvPr id="83" name="Rectangle: Rounded Corners 82">
                <a:extLst>
                  <a:ext uri="{FF2B5EF4-FFF2-40B4-BE49-F238E27FC236}">
                    <a16:creationId xmlns:a16="http://schemas.microsoft.com/office/drawing/2014/main" id="{880DBB0D-6305-19C9-711D-E76AB1EB43D5}"/>
                  </a:ext>
                </a:extLst>
              </p:cNvPr>
              <p:cNvSpPr/>
              <p:nvPr/>
            </p:nvSpPr>
            <p:spPr>
              <a:xfrm>
                <a:off x="243645" y="2951620"/>
                <a:ext cx="4267200" cy="383760"/>
              </a:xfrm>
              <a:prstGeom prst="roundRect">
                <a:avLst/>
              </a:prstGeom>
            </p:spPr>
            <p:style>
              <a:lnRef idx="2">
                <a:schemeClr val="lt1">
                  <a:hueOff val="0"/>
                  <a:satOff val="0"/>
                  <a:lumOff val="0"/>
                  <a:alphaOff val="0"/>
                </a:schemeClr>
              </a:lnRef>
              <a:fillRef idx="1">
                <a:schemeClr val="accent2">
                  <a:shade val="80000"/>
                  <a:hueOff val="290657"/>
                  <a:satOff val="-43244"/>
                  <a:lumOff val="30492"/>
                  <a:alphaOff val="0"/>
                </a:schemeClr>
              </a:fillRef>
              <a:effectRef idx="0">
                <a:schemeClr val="accent2">
                  <a:shade val="80000"/>
                  <a:hueOff val="290657"/>
                  <a:satOff val="-43244"/>
                  <a:lumOff val="30492"/>
                  <a:alphaOff val="0"/>
                </a:schemeClr>
              </a:effectRef>
              <a:fontRef idx="minor">
                <a:schemeClr val="lt1"/>
              </a:fontRef>
            </p:style>
            <p:txBody>
              <a:bodyPr/>
              <a:lstStyle/>
              <a:p>
                <a:endParaRPr lang="en-GB" sz="1200"/>
              </a:p>
            </p:txBody>
          </p:sp>
          <p:sp>
            <p:nvSpPr>
              <p:cNvPr id="84" name="Rectangle: Rounded Corners 12">
                <a:extLst>
                  <a:ext uri="{FF2B5EF4-FFF2-40B4-BE49-F238E27FC236}">
                    <a16:creationId xmlns:a16="http://schemas.microsoft.com/office/drawing/2014/main" id="{0B78BFD1-0F7F-03AD-2082-88818C7BD501}"/>
                  </a:ext>
                </a:extLst>
              </p:cNvPr>
              <p:cNvSpPr txBox="1"/>
              <p:nvPr/>
            </p:nvSpPr>
            <p:spPr>
              <a:xfrm>
                <a:off x="215709" y="3047980"/>
                <a:ext cx="4244230" cy="1910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ro-RO" sz="1200">
                    <a:solidFill>
                      <a:srgbClr val="003399"/>
                    </a:solidFill>
                  </a:rPr>
                  <a:t>Accent pe gestionarea datelor (confidențialitate) și implicarea lucrătorilor</a:t>
                </a:r>
              </a:p>
            </p:txBody>
          </p:sp>
        </p:grpSp>
      </p:grpSp>
      <p:grpSp>
        <p:nvGrpSpPr>
          <p:cNvPr id="85" name="Group 84">
            <a:extLst>
              <a:ext uri="{FF2B5EF4-FFF2-40B4-BE49-F238E27FC236}">
                <a16:creationId xmlns:a16="http://schemas.microsoft.com/office/drawing/2014/main" id="{701CBF7A-0D01-7103-DC5E-E065048C8BD8}"/>
              </a:ext>
            </a:extLst>
          </p:cNvPr>
          <p:cNvGrpSpPr/>
          <p:nvPr/>
        </p:nvGrpSpPr>
        <p:grpSpPr>
          <a:xfrm>
            <a:off x="457201" y="3609731"/>
            <a:ext cx="4973516" cy="421811"/>
            <a:chOff x="446751" y="3875519"/>
            <a:chExt cx="4973516" cy="421811"/>
          </a:xfrm>
        </p:grpSpPr>
        <p:sp>
          <p:nvSpPr>
            <p:cNvPr id="86" name="Rectangle 85">
              <a:extLst>
                <a:ext uri="{FF2B5EF4-FFF2-40B4-BE49-F238E27FC236}">
                  <a16:creationId xmlns:a16="http://schemas.microsoft.com/office/drawing/2014/main" id="{5BBEE9DC-02FA-71A1-7DE2-88C6BF6AAFB3}"/>
                </a:ext>
              </a:extLst>
            </p:cNvPr>
            <p:cNvSpPr/>
            <p:nvPr/>
          </p:nvSpPr>
          <p:spPr>
            <a:xfrm>
              <a:off x="446751" y="4047949"/>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sz="1200"/>
            </a:p>
          </p:txBody>
        </p:sp>
        <p:grpSp>
          <p:nvGrpSpPr>
            <p:cNvPr id="87" name="Group 86">
              <a:extLst>
                <a:ext uri="{FF2B5EF4-FFF2-40B4-BE49-F238E27FC236}">
                  <a16:creationId xmlns:a16="http://schemas.microsoft.com/office/drawing/2014/main" id="{33549999-25D5-6B53-FF2E-E5CB05FC82D7}"/>
                </a:ext>
              </a:extLst>
            </p:cNvPr>
            <p:cNvGrpSpPr/>
            <p:nvPr/>
          </p:nvGrpSpPr>
          <p:grpSpPr>
            <a:xfrm>
              <a:off x="584947" y="3875519"/>
              <a:ext cx="4651902" cy="370957"/>
              <a:chOff x="243645" y="3541300"/>
              <a:chExt cx="4267200" cy="383760"/>
            </a:xfrm>
          </p:grpSpPr>
          <p:sp>
            <p:nvSpPr>
              <p:cNvPr id="88" name="Rectangle: Rounded Corners 87">
                <a:extLst>
                  <a:ext uri="{FF2B5EF4-FFF2-40B4-BE49-F238E27FC236}">
                    <a16:creationId xmlns:a16="http://schemas.microsoft.com/office/drawing/2014/main" id="{B087597F-7944-07D5-1999-DAA84BCFEDAE}"/>
                  </a:ext>
                </a:extLst>
              </p:cNvPr>
              <p:cNvSpPr/>
              <p:nvPr/>
            </p:nvSpPr>
            <p:spPr>
              <a:xfrm>
                <a:off x="243645" y="3541300"/>
                <a:ext cx="4267200" cy="383760"/>
              </a:xfrm>
              <a:prstGeom prst="roundRect">
                <a:avLst/>
              </a:prstGeom>
            </p:spPr>
            <p:style>
              <a:lnRef idx="2">
                <a:schemeClr val="lt1">
                  <a:hueOff val="0"/>
                  <a:satOff val="0"/>
                  <a:lumOff val="0"/>
                  <a:alphaOff val="0"/>
                </a:schemeClr>
              </a:lnRef>
              <a:fillRef idx="1">
                <a:schemeClr val="accent2">
                  <a:shade val="80000"/>
                  <a:hueOff val="348788"/>
                  <a:satOff val="-51893"/>
                  <a:lumOff val="36590"/>
                  <a:alphaOff val="0"/>
                </a:schemeClr>
              </a:fillRef>
              <a:effectRef idx="0">
                <a:schemeClr val="accent2">
                  <a:shade val="80000"/>
                  <a:hueOff val="348788"/>
                  <a:satOff val="-51893"/>
                  <a:lumOff val="36590"/>
                  <a:alphaOff val="0"/>
                </a:schemeClr>
              </a:effectRef>
              <a:fontRef idx="minor">
                <a:schemeClr val="lt1"/>
              </a:fontRef>
            </p:style>
            <p:txBody>
              <a:bodyPr/>
              <a:lstStyle/>
              <a:p>
                <a:endParaRPr lang="en-US" sz="1200"/>
              </a:p>
            </p:txBody>
          </p:sp>
          <p:sp>
            <p:nvSpPr>
              <p:cNvPr id="89" name="Rectangle: Rounded Corners 14">
                <a:extLst>
                  <a:ext uri="{FF2B5EF4-FFF2-40B4-BE49-F238E27FC236}">
                    <a16:creationId xmlns:a16="http://schemas.microsoft.com/office/drawing/2014/main" id="{6FEFBFCD-A44E-662D-3852-BFE49086E1C1}"/>
                  </a:ext>
                </a:extLst>
              </p:cNvPr>
              <p:cNvSpPr txBox="1"/>
              <p:nvPr/>
            </p:nvSpPr>
            <p:spPr>
              <a:xfrm>
                <a:off x="259949" y="3637659"/>
                <a:ext cx="4244231" cy="1910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ro-RO" sz="1200" b="0">
                    <a:solidFill>
                      <a:srgbClr val="003399"/>
                    </a:solidFill>
                  </a:rPr>
                  <a:t>Principii pentru proiectare și utilizare</a:t>
                </a:r>
              </a:p>
            </p:txBody>
          </p:sp>
        </p:grpSp>
      </p:grpSp>
      <p:grpSp>
        <p:nvGrpSpPr>
          <p:cNvPr id="90" name="Group 89">
            <a:extLst>
              <a:ext uri="{FF2B5EF4-FFF2-40B4-BE49-F238E27FC236}">
                <a16:creationId xmlns:a16="http://schemas.microsoft.com/office/drawing/2014/main" id="{73B59C9A-859F-E23C-FDB1-63774D379E1B}"/>
              </a:ext>
            </a:extLst>
          </p:cNvPr>
          <p:cNvGrpSpPr/>
          <p:nvPr/>
        </p:nvGrpSpPr>
        <p:grpSpPr>
          <a:xfrm>
            <a:off x="467650" y="4078772"/>
            <a:ext cx="4973516" cy="421811"/>
            <a:chOff x="457200" y="4132377"/>
            <a:chExt cx="4973516" cy="421811"/>
          </a:xfrm>
        </p:grpSpPr>
        <p:sp>
          <p:nvSpPr>
            <p:cNvPr id="91" name="Rectangle 90">
              <a:extLst>
                <a:ext uri="{FF2B5EF4-FFF2-40B4-BE49-F238E27FC236}">
                  <a16:creationId xmlns:a16="http://schemas.microsoft.com/office/drawing/2014/main" id="{5F399770-B27C-8848-DEEA-6889083ED7FA}"/>
                </a:ext>
              </a:extLst>
            </p:cNvPr>
            <p:cNvSpPr/>
            <p:nvPr/>
          </p:nvSpPr>
          <p:spPr>
            <a:xfrm>
              <a:off x="457200" y="4304807"/>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200"/>
            </a:p>
          </p:txBody>
        </p:sp>
        <p:grpSp>
          <p:nvGrpSpPr>
            <p:cNvPr id="92" name="Group 91">
              <a:extLst>
                <a:ext uri="{FF2B5EF4-FFF2-40B4-BE49-F238E27FC236}">
                  <a16:creationId xmlns:a16="http://schemas.microsoft.com/office/drawing/2014/main" id="{D603A048-9B40-094F-EEBD-606D1520AE4A}"/>
                </a:ext>
              </a:extLst>
            </p:cNvPr>
            <p:cNvGrpSpPr/>
            <p:nvPr/>
          </p:nvGrpSpPr>
          <p:grpSpPr>
            <a:xfrm>
              <a:off x="595396" y="4132377"/>
              <a:ext cx="4651902" cy="370957"/>
              <a:chOff x="595396" y="4132377"/>
              <a:chExt cx="4651902" cy="370957"/>
            </a:xfrm>
          </p:grpSpPr>
          <p:sp>
            <p:nvSpPr>
              <p:cNvPr id="93" name="Rectangle: Rounded Corners 92">
                <a:extLst>
                  <a:ext uri="{FF2B5EF4-FFF2-40B4-BE49-F238E27FC236}">
                    <a16:creationId xmlns:a16="http://schemas.microsoft.com/office/drawing/2014/main" id="{B4578DB2-640F-254E-F93E-6364B806B4F2}"/>
                  </a:ext>
                </a:extLst>
              </p:cNvPr>
              <p:cNvSpPr/>
              <p:nvPr/>
            </p:nvSpPr>
            <p:spPr>
              <a:xfrm>
                <a:off x="595396" y="4132377"/>
                <a:ext cx="4651902" cy="370957"/>
              </a:xfrm>
              <a:prstGeom prst="roundRect">
                <a:avLst/>
              </a:prstGeom>
              <a:solidFill>
                <a:srgbClr val="D7E3AF"/>
              </a:solidFill>
            </p:spPr>
            <p:style>
              <a:lnRef idx="2">
                <a:schemeClr val="lt1">
                  <a:hueOff val="0"/>
                  <a:satOff val="0"/>
                  <a:lumOff val="0"/>
                  <a:alphaOff val="0"/>
                </a:schemeClr>
              </a:lnRef>
              <a:fillRef idx="1">
                <a:schemeClr val="accent2">
                  <a:shade val="80000"/>
                  <a:hueOff val="348788"/>
                  <a:satOff val="-51893"/>
                  <a:lumOff val="36590"/>
                  <a:alphaOff val="0"/>
                </a:schemeClr>
              </a:fillRef>
              <a:effectRef idx="0">
                <a:schemeClr val="accent2">
                  <a:shade val="80000"/>
                  <a:hueOff val="348788"/>
                  <a:satOff val="-51893"/>
                  <a:lumOff val="36590"/>
                  <a:alphaOff val="0"/>
                </a:schemeClr>
              </a:effectRef>
              <a:fontRef idx="minor">
                <a:schemeClr val="lt1"/>
              </a:fontRef>
            </p:style>
            <p:txBody>
              <a:bodyPr/>
              <a:lstStyle/>
              <a:p>
                <a:endParaRPr lang="en-GB" sz="1200"/>
              </a:p>
            </p:txBody>
          </p:sp>
          <p:sp>
            <p:nvSpPr>
              <p:cNvPr id="94" name="Rectangle: Rounded Corners 14">
                <a:extLst>
                  <a:ext uri="{FF2B5EF4-FFF2-40B4-BE49-F238E27FC236}">
                    <a16:creationId xmlns:a16="http://schemas.microsoft.com/office/drawing/2014/main" id="{A4F29497-D7F0-D785-370C-6B04BBC18887}"/>
                  </a:ext>
                </a:extLst>
              </p:cNvPr>
              <p:cNvSpPr txBox="1"/>
              <p:nvPr/>
            </p:nvSpPr>
            <p:spPr>
              <a:xfrm>
                <a:off x="613170" y="4225522"/>
                <a:ext cx="4626862" cy="18466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defPPr>
                  <a:defRPr lang="en-US"/>
                </a:defPPr>
                <a:lvl1pPr>
                  <a:defRPr sz="1400" b="0"/>
                </a:lvl1pPr>
              </a:lstStyle>
              <a:p>
                <a:r>
                  <a:rPr lang="ro-RO" sz="1200">
                    <a:solidFill>
                      <a:srgbClr val="003399"/>
                    </a:solidFill>
                  </a:rPr>
                  <a:t>Principalele concluzii</a:t>
                </a:r>
              </a:p>
            </p:txBody>
          </p:sp>
        </p:grpSp>
      </p:grpSp>
    </p:spTree>
    <p:extLst>
      <p:ext uri="{BB962C8B-B14F-4D97-AF65-F5344CB8AC3E}">
        <p14:creationId xmlns:p14="http://schemas.microsoft.com/office/powerpoint/2010/main" val="32709132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243288E-0721-8F90-2804-EFBC22A10DE9}"/>
              </a:ext>
            </a:extLst>
          </p:cNvPr>
          <p:cNvSpPr txBox="1"/>
          <p:nvPr/>
        </p:nvSpPr>
        <p:spPr>
          <a:xfrm>
            <a:off x="5508104" y="4445659"/>
            <a:ext cx="1368152" cy="215444"/>
          </a:xfrm>
          <a:prstGeom prst="rect">
            <a:avLst/>
          </a:prstGeom>
          <a:noFill/>
        </p:spPr>
        <p:txBody>
          <a:bodyPr wrap="square" rtlCol="0">
            <a:spAutoFit/>
          </a:bodyPr>
          <a:lstStyle/>
          <a:p>
            <a:r>
              <a:rPr lang="ro-RO" sz="800">
                <a:latin typeface="Aptos" panose="020B0004020202020204" pitchFamily="34" charset="0"/>
                <a:cs typeface="Times New Roman" panose="02020603050405020304" pitchFamily="18" charset="0"/>
              </a:rPr>
              <a:t>© EU-OSHA, Drawnalism </a:t>
            </a:r>
          </a:p>
        </p:txBody>
      </p:sp>
      <p:pic>
        <p:nvPicPr>
          <p:cNvPr id="5" name="Picture 4">
            <a:extLst>
              <a:ext uri="{FF2B5EF4-FFF2-40B4-BE49-F238E27FC236}">
                <a16:creationId xmlns:a16="http://schemas.microsoft.com/office/drawing/2014/main" id="{4AE44C8F-2E87-6F12-25C0-9664E6783F16}"/>
              </a:ext>
            </a:extLst>
          </p:cNvPr>
          <p:cNvPicPr>
            <a:picLocks noChangeAspect="1"/>
          </p:cNvPicPr>
          <p:nvPr/>
        </p:nvPicPr>
        <p:blipFill>
          <a:blip r:embed="rId3" cstate="print">
            <a:extLst>
              <a:ext uri="{28A0092B-C50C-407E-A947-70E740481C1C}">
                <a14:useLocalDpi xmlns:a14="http://schemas.microsoft.com/office/drawing/2010/main" val="0"/>
              </a:ext>
            </a:extLst>
          </a:blip>
          <a:srcRect l="2760" t="1785" r="2760" b="5298"/>
          <a:stretch/>
        </p:blipFill>
        <p:spPr>
          <a:xfrm>
            <a:off x="1187624" y="699541"/>
            <a:ext cx="6768752" cy="3744417"/>
          </a:xfrm>
          <a:prstGeom prst="rect">
            <a:avLst/>
          </a:prstGeom>
        </p:spPr>
      </p:pic>
      <p:sp>
        <p:nvSpPr>
          <p:cNvPr id="3" name="Title 1">
            <a:extLst>
              <a:ext uri="{FF2B5EF4-FFF2-40B4-BE49-F238E27FC236}">
                <a16:creationId xmlns:a16="http://schemas.microsoft.com/office/drawing/2014/main" id="{217C699D-CF32-B92D-A0CF-ABB58FD9A646}"/>
              </a:ext>
            </a:extLst>
          </p:cNvPr>
          <p:cNvSpPr txBox="1">
            <a:spLocks/>
          </p:cNvSpPr>
          <p:nvPr/>
        </p:nvSpPr>
        <p:spPr>
          <a:xfrm>
            <a:off x="449263" y="134542"/>
            <a:ext cx="7561262" cy="367903"/>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o-RO"/>
              <a:t>Studii de caz (9)</a:t>
            </a:r>
          </a:p>
        </p:txBody>
      </p:sp>
    </p:spTree>
    <p:extLst>
      <p:ext uri="{BB962C8B-B14F-4D97-AF65-F5344CB8AC3E}">
        <p14:creationId xmlns:p14="http://schemas.microsoft.com/office/powerpoint/2010/main" val="30776238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21C87-C351-CBEE-931E-E80CD974759C}"/>
              </a:ext>
            </a:extLst>
          </p:cNvPr>
          <p:cNvSpPr>
            <a:spLocks noGrp="1"/>
          </p:cNvSpPr>
          <p:nvPr>
            <p:ph type="title"/>
          </p:nvPr>
        </p:nvSpPr>
        <p:spPr>
          <a:xfrm>
            <a:off x="429716" y="0"/>
            <a:ext cx="7886700" cy="643960"/>
          </a:xfrm>
        </p:spPr>
        <p:txBody>
          <a:bodyPr/>
          <a:lstStyle/>
          <a:p>
            <a:pPr lvl="0"/>
            <a:r>
              <a:rPr lang="ro-RO">
                <a:effectLst/>
                <a:ea typeface=""/>
                <a:cs typeface="ArialMT"/>
              </a:rPr>
              <a:t>Implicarea lucrătorilor</a:t>
            </a:r>
          </a:p>
        </p:txBody>
      </p:sp>
      <p:graphicFrame>
        <p:nvGraphicFramePr>
          <p:cNvPr id="6" name="Content Placeholder 5">
            <a:extLst>
              <a:ext uri="{FF2B5EF4-FFF2-40B4-BE49-F238E27FC236}">
                <a16:creationId xmlns:a16="http://schemas.microsoft.com/office/drawing/2014/main" id="{AB0518DE-3694-938E-5D19-5273EA878E70}"/>
              </a:ext>
            </a:extLst>
          </p:cNvPr>
          <p:cNvGraphicFramePr>
            <a:graphicFrameLocks noGrp="1"/>
          </p:cNvGraphicFramePr>
          <p:nvPr>
            <p:ph sz="half" idx="1"/>
          </p:nvPr>
        </p:nvGraphicFramePr>
        <p:xfrm>
          <a:off x="2175641" y="768577"/>
          <a:ext cx="4800600" cy="36650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368452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8A14557D-BD63-3ABC-658F-D4BC7AC1D864}"/>
              </a:ext>
            </a:extLst>
          </p:cNvPr>
          <p:cNvSpPr/>
          <p:nvPr/>
        </p:nvSpPr>
        <p:spPr>
          <a:xfrm>
            <a:off x="316801" y="668322"/>
            <a:ext cx="3171269" cy="446797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C9843830-94E2-B77D-3DB7-25C31B6082DC}"/>
              </a:ext>
            </a:extLst>
          </p:cNvPr>
          <p:cNvSpPr>
            <a:spLocks noGrp="1"/>
          </p:cNvSpPr>
          <p:nvPr>
            <p:ph type="title"/>
          </p:nvPr>
        </p:nvSpPr>
        <p:spPr>
          <a:xfrm>
            <a:off x="323528" y="29043"/>
            <a:ext cx="8402150" cy="572325"/>
          </a:xfrm>
        </p:spPr>
        <p:txBody>
          <a:bodyPr/>
          <a:lstStyle/>
          <a:p>
            <a:r>
              <a:rPr lang="ro-RO"/>
              <a:t>Etapa de implementare: patru strategii pentru lucrători</a:t>
            </a:r>
          </a:p>
        </p:txBody>
      </p:sp>
      <p:sp>
        <p:nvSpPr>
          <p:cNvPr id="3" name="Content Placeholder 2">
            <a:extLst>
              <a:ext uri="{FF2B5EF4-FFF2-40B4-BE49-F238E27FC236}">
                <a16:creationId xmlns:a16="http://schemas.microsoft.com/office/drawing/2014/main" id="{18D59BD6-744A-3736-F1E8-B06C2A6C44DE}"/>
              </a:ext>
            </a:extLst>
          </p:cNvPr>
          <p:cNvSpPr>
            <a:spLocks noGrp="1"/>
          </p:cNvSpPr>
          <p:nvPr>
            <p:ph sz="half" idx="1"/>
          </p:nvPr>
        </p:nvSpPr>
        <p:spPr bwMode="gray">
          <a:xfrm>
            <a:off x="477493" y="2068982"/>
            <a:ext cx="2892173" cy="1138773"/>
          </a:xfrm>
        </p:spPr>
        <p:txBody>
          <a:bodyPr>
            <a:spAutoFit/>
          </a:bodyPr>
          <a:lstStyle/>
          <a:p>
            <a:r>
              <a:rPr lang="ro-RO" sz="1700">
                <a:solidFill>
                  <a:schemeClr val="bg1"/>
                </a:solidFill>
                <a:effectLst/>
                <a:ea typeface=""/>
                <a:cs typeface="Times New Roman" panose="02020603050405020304" pitchFamily="18" charset="0"/>
              </a:rPr>
              <a:t>Asigurarea faptului că utilizatorii finali au o înțelegere solidă a modului în care funcționează tehnologia</a:t>
            </a:r>
          </a:p>
        </p:txBody>
      </p:sp>
      <p:grpSp>
        <p:nvGrpSpPr>
          <p:cNvPr id="21" name="Group 20">
            <a:extLst>
              <a:ext uri="{FF2B5EF4-FFF2-40B4-BE49-F238E27FC236}">
                <a16:creationId xmlns:a16="http://schemas.microsoft.com/office/drawing/2014/main" id="{B6EFEFA3-B549-FA61-E800-6E695F423133}"/>
              </a:ext>
            </a:extLst>
          </p:cNvPr>
          <p:cNvGrpSpPr/>
          <p:nvPr/>
        </p:nvGrpSpPr>
        <p:grpSpPr>
          <a:xfrm>
            <a:off x="3761670" y="707598"/>
            <a:ext cx="4477143" cy="4346225"/>
            <a:chOff x="4078470" y="613834"/>
            <a:chExt cx="4477143" cy="4346225"/>
          </a:xfrm>
        </p:grpSpPr>
        <p:grpSp>
          <p:nvGrpSpPr>
            <p:cNvPr id="5" name="Group 4">
              <a:extLst>
                <a:ext uri="{FF2B5EF4-FFF2-40B4-BE49-F238E27FC236}">
                  <a16:creationId xmlns:a16="http://schemas.microsoft.com/office/drawing/2014/main" id="{1ED24FBF-2BC6-5C06-7D43-65A4574D9C46}"/>
                </a:ext>
              </a:extLst>
            </p:cNvPr>
            <p:cNvGrpSpPr/>
            <p:nvPr/>
          </p:nvGrpSpPr>
          <p:grpSpPr>
            <a:xfrm>
              <a:off x="4078470" y="613834"/>
              <a:ext cx="4477143" cy="4346225"/>
              <a:chOff x="3274272" y="466930"/>
              <a:chExt cx="4267019" cy="4142248"/>
            </a:xfrm>
          </p:grpSpPr>
          <p:sp>
            <p:nvSpPr>
              <p:cNvPr id="6" name="Oval 5">
                <a:extLst>
                  <a:ext uri="{FF2B5EF4-FFF2-40B4-BE49-F238E27FC236}">
                    <a16:creationId xmlns:a16="http://schemas.microsoft.com/office/drawing/2014/main" id="{969FB8A5-5C94-A04F-9526-4BC633D5424E}"/>
                  </a:ext>
                </a:extLst>
              </p:cNvPr>
              <p:cNvSpPr/>
              <p:nvPr/>
            </p:nvSpPr>
            <p:spPr>
              <a:xfrm>
                <a:off x="4797542" y="466930"/>
                <a:ext cx="1218555" cy="1218555"/>
              </a:xfrm>
              <a:prstGeom prst="ellipse">
                <a:avLst/>
              </a:prstGeom>
              <a:solidFill>
                <a:srgbClr val="ACC700">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ro-RO" sz="1200">
                    <a:solidFill>
                      <a:schemeClr val="tx1"/>
                    </a:solidFill>
                  </a:rPr>
                  <a:t>Perioada de probă (timp și/sau spațiu)</a:t>
                </a:r>
              </a:p>
            </p:txBody>
          </p:sp>
          <p:cxnSp>
            <p:nvCxnSpPr>
              <p:cNvPr id="7" name="Straight Connector 6">
                <a:extLst>
                  <a:ext uri="{FF2B5EF4-FFF2-40B4-BE49-F238E27FC236}">
                    <a16:creationId xmlns:a16="http://schemas.microsoft.com/office/drawing/2014/main" id="{91B449C9-57FE-5131-3EA3-0E74A8C5019C}"/>
                  </a:ext>
                </a:extLst>
              </p:cNvPr>
              <p:cNvCxnSpPr>
                <a:cxnSpLocks/>
              </p:cNvCxnSpPr>
              <p:nvPr/>
            </p:nvCxnSpPr>
            <p:spPr>
              <a:xfrm>
                <a:off x="5406820" y="1685487"/>
                <a:ext cx="0" cy="101355"/>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8" name="Oval 7">
                <a:extLst>
                  <a:ext uri="{FF2B5EF4-FFF2-40B4-BE49-F238E27FC236}">
                    <a16:creationId xmlns:a16="http://schemas.microsoft.com/office/drawing/2014/main" id="{24840641-ED57-2FF5-59FD-D354C9E0341F}"/>
                  </a:ext>
                </a:extLst>
              </p:cNvPr>
              <p:cNvSpPr/>
              <p:nvPr/>
            </p:nvSpPr>
            <p:spPr>
              <a:xfrm>
                <a:off x="4690464" y="1786841"/>
                <a:ext cx="1436988" cy="1436988"/>
              </a:xfrm>
              <a:prstGeom prst="ellipse">
                <a:avLst/>
              </a:prstGeom>
              <a:solidFill>
                <a:srgbClr val="ACC700">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ro-RO" sz="1100">
                    <a:solidFill>
                      <a:schemeClr val="tx1"/>
                    </a:solidFill>
                  </a:rPr>
                  <a:t>ABORDĂRI PENTRU ETAPA DE INTEGRARE</a:t>
                </a:r>
              </a:p>
            </p:txBody>
          </p:sp>
          <p:sp>
            <p:nvSpPr>
              <p:cNvPr id="9" name="Oval 8">
                <a:extLst>
                  <a:ext uri="{FF2B5EF4-FFF2-40B4-BE49-F238E27FC236}">
                    <a16:creationId xmlns:a16="http://schemas.microsoft.com/office/drawing/2014/main" id="{C4D7EE60-1507-82BD-27CC-723F50549CCA}"/>
                  </a:ext>
                </a:extLst>
              </p:cNvPr>
              <p:cNvSpPr/>
              <p:nvPr/>
            </p:nvSpPr>
            <p:spPr>
              <a:xfrm>
                <a:off x="4797542" y="3325184"/>
                <a:ext cx="1283993" cy="1283994"/>
              </a:xfrm>
              <a:prstGeom prst="ellipse">
                <a:avLst/>
              </a:prstGeom>
              <a:solidFill>
                <a:srgbClr val="ACC700">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ro-RO" sz="900">
                    <a:solidFill>
                      <a:schemeClr val="tx1"/>
                    </a:solidFill>
                  </a:rPr>
                  <a:t>Sprijin disponibil după implementarea tehnologiei – asistență tehnică/serviciu pentru clienți</a:t>
                </a:r>
              </a:p>
            </p:txBody>
          </p:sp>
          <p:sp>
            <p:nvSpPr>
              <p:cNvPr id="11" name="Oval 10">
                <a:extLst>
                  <a:ext uri="{FF2B5EF4-FFF2-40B4-BE49-F238E27FC236}">
                    <a16:creationId xmlns:a16="http://schemas.microsoft.com/office/drawing/2014/main" id="{3D3BBAEF-D0E5-6D17-E97B-275C5D58B07B}"/>
                  </a:ext>
                </a:extLst>
              </p:cNvPr>
              <p:cNvSpPr/>
              <p:nvPr/>
            </p:nvSpPr>
            <p:spPr>
              <a:xfrm>
                <a:off x="6322736" y="1897311"/>
                <a:ext cx="1218555" cy="1218555"/>
              </a:xfrm>
              <a:prstGeom prst="ellipse">
                <a:avLst/>
              </a:prstGeom>
              <a:solidFill>
                <a:srgbClr val="ACC700">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ro-RO" sz="1000">
                    <a:solidFill>
                      <a:schemeClr val="tx1"/>
                    </a:solidFill>
                  </a:rPr>
                  <a:t>Implicarea angajaților în luarea deciziilor</a:t>
                </a:r>
              </a:p>
            </p:txBody>
          </p:sp>
          <p:cxnSp>
            <p:nvCxnSpPr>
              <p:cNvPr id="12" name="Straight Connector 11">
                <a:extLst>
                  <a:ext uri="{FF2B5EF4-FFF2-40B4-BE49-F238E27FC236}">
                    <a16:creationId xmlns:a16="http://schemas.microsoft.com/office/drawing/2014/main" id="{87B823E1-2EF0-C94B-3BC1-AB5E092E6DCB}"/>
                  </a:ext>
                </a:extLst>
              </p:cNvPr>
              <p:cNvCxnSpPr>
                <a:cxnSpLocks/>
                <a:stCxn id="8" idx="6"/>
                <a:endCxn id="11" idx="2"/>
              </p:cNvCxnSpPr>
              <p:nvPr/>
            </p:nvCxnSpPr>
            <p:spPr>
              <a:xfrm>
                <a:off x="6127453" y="2505335"/>
                <a:ext cx="195284" cy="1254"/>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13" name="Oval 12">
                <a:extLst>
                  <a:ext uri="{FF2B5EF4-FFF2-40B4-BE49-F238E27FC236}">
                    <a16:creationId xmlns:a16="http://schemas.microsoft.com/office/drawing/2014/main" id="{BF475813-74F3-B3C6-7D70-1D073AB98EEB}"/>
                  </a:ext>
                </a:extLst>
              </p:cNvPr>
              <p:cNvSpPr/>
              <p:nvPr/>
            </p:nvSpPr>
            <p:spPr>
              <a:xfrm>
                <a:off x="3274272" y="1897311"/>
                <a:ext cx="1218555" cy="1218555"/>
              </a:xfrm>
              <a:prstGeom prst="ellipse">
                <a:avLst/>
              </a:prstGeom>
              <a:solidFill>
                <a:srgbClr val="ACC700">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ro-RO" sz="1000">
                    <a:solidFill>
                      <a:schemeClr val="tx1"/>
                    </a:solidFill>
                  </a:rPr>
                  <a:t>Abordarea pas cu pas a formării și a îndrumării utilizatorilor finali</a:t>
                </a:r>
              </a:p>
            </p:txBody>
          </p:sp>
          <p:cxnSp>
            <p:nvCxnSpPr>
              <p:cNvPr id="14" name="Straight Connector 13">
                <a:extLst>
                  <a:ext uri="{FF2B5EF4-FFF2-40B4-BE49-F238E27FC236}">
                    <a16:creationId xmlns:a16="http://schemas.microsoft.com/office/drawing/2014/main" id="{7AFE09E6-35E8-A3BB-5051-F2AF8461DA4F}"/>
                  </a:ext>
                </a:extLst>
              </p:cNvPr>
              <p:cNvCxnSpPr>
                <a:cxnSpLocks/>
              </p:cNvCxnSpPr>
              <p:nvPr/>
            </p:nvCxnSpPr>
            <p:spPr>
              <a:xfrm>
                <a:off x="4486699" y="2559900"/>
                <a:ext cx="201251" cy="0"/>
              </a:xfrm>
              <a:prstGeom prst="line">
                <a:avLst/>
              </a:prstGeom>
              <a:ln w="38100"/>
            </p:spPr>
            <p:style>
              <a:lnRef idx="1">
                <a:schemeClr val="accent2"/>
              </a:lnRef>
              <a:fillRef idx="0">
                <a:schemeClr val="accent2"/>
              </a:fillRef>
              <a:effectRef idx="0">
                <a:schemeClr val="accent2"/>
              </a:effectRef>
              <a:fontRef idx="minor">
                <a:schemeClr val="tx1"/>
              </a:fontRef>
            </p:style>
          </p:cxnSp>
        </p:grpSp>
        <p:cxnSp>
          <p:nvCxnSpPr>
            <p:cNvPr id="20" name="Straight Connector 19">
              <a:extLst>
                <a:ext uri="{FF2B5EF4-FFF2-40B4-BE49-F238E27FC236}">
                  <a16:creationId xmlns:a16="http://schemas.microsoft.com/office/drawing/2014/main" id="{97EE1AC1-0503-C176-C024-B34830CDA3CD}"/>
                </a:ext>
              </a:extLst>
            </p:cNvPr>
            <p:cNvCxnSpPr>
              <a:cxnSpLocks/>
            </p:cNvCxnSpPr>
            <p:nvPr/>
          </p:nvCxnSpPr>
          <p:spPr>
            <a:xfrm>
              <a:off x="6332336" y="3506492"/>
              <a:ext cx="0" cy="106346"/>
            </a:xfrm>
            <a:prstGeom prst="line">
              <a:avLst/>
            </a:prstGeom>
            <a:ln w="38100"/>
          </p:spPr>
          <p:style>
            <a:lnRef idx="1">
              <a:schemeClr val="accent2"/>
            </a:lnRef>
            <a:fillRef idx="0">
              <a:schemeClr val="accent2"/>
            </a:fillRef>
            <a:effectRef idx="0">
              <a:schemeClr val="accent2"/>
            </a:effectRef>
            <a:fontRef idx="minor">
              <a:schemeClr val="tx1"/>
            </a:fontRef>
          </p:style>
        </p:cxnSp>
      </p:grpSp>
    </p:spTree>
    <p:extLst>
      <p:ext uri="{BB962C8B-B14F-4D97-AF65-F5344CB8AC3E}">
        <p14:creationId xmlns:p14="http://schemas.microsoft.com/office/powerpoint/2010/main" val="22812189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EAA93C56-EE95-4576-BD7C-51DCE4DB18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7461" y="3723229"/>
            <a:ext cx="508106" cy="508106"/>
          </a:xfrm>
          <a:prstGeom prst="rect">
            <a:avLst/>
          </a:prstGeom>
        </p:spPr>
      </p:pic>
      <p:pic>
        <p:nvPicPr>
          <p:cNvPr id="20" name="Picture 19">
            <a:extLst>
              <a:ext uri="{FF2B5EF4-FFF2-40B4-BE49-F238E27FC236}">
                <a16:creationId xmlns:a16="http://schemas.microsoft.com/office/drawing/2014/main" id="{357B1577-0DB6-7DA3-60F5-448C7DA928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77820" y="3054954"/>
            <a:ext cx="508106" cy="508106"/>
          </a:xfrm>
          <a:prstGeom prst="rect">
            <a:avLst/>
          </a:prstGeom>
        </p:spPr>
      </p:pic>
      <p:pic>
        <p:nvPicPr>
          <p:cNvPr id="18" name="Picture 17">
            <a:extLst>
              <a:ext uri="{FF2B5EF4-FFF2-40B4-BE49-F238E27FC236}">
                <a16:creationId xmlns:a16="http://schemas.microsoft.com/office/drawing/2014/main" id="{D78286D4-83FE-3C37-5BF8-ABB5618BC75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77820" y="2380839"/>
            <a:ext cx="508106" cy="508106"/>
          </a:xfrm>
          <a:prstGeom prst="rect">
            <a:avLst/>
          </a:prstGeom>
        </p:spPr>
      </p:pic>
      <p:pic>
        <p:nvPicPr>
          <p:cNvPr id="16" name="Picture 15">
            <a:extLst>
              <a:ext uri="{FF2B5EF4-FFF2-40B4-BE49-F238E27FC236}">
                <a16:creationId xmlns:a16="http://schemas.microsoft.com/office/drawing/2014/main" id="{97D2C918-D255-1F2B-B508-81CA5DF9497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77820" y="1707801"/>
            <a:ext cx="508106" cy="508106"/>
          </a:xfrm>
          <a:prstGeom prst="rect">
            <a:avLst/>
          </a:prstGeom>
        </p:spPr>
      </p:pic>
      <p:pic>
        <p:nvPicPr>
          <p:cNvPr id="14" name="Picture 13">
            <a:extLst>
              <a:ext uri="{FF2B5EF4-FFF2-40B4-BE49-F238E27FC236}">
                <a16:creationId xmlns:a16="http://schemas.microsoft.com/office/drawing/2014/main" id="{741A1569-9466-41DA-7CE1-89DB0A2415E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77820" y="1041625"/>
            <a:ext cx="508106" cy="508106"/>
          </a:xfrm>
          <a:prstGeom prst="rect">
            <a:avLst/>
          </a:prstGeom>
        </p:spPr>
      </p:pic>
      <p:sp>
        <p:nvSpPr>
          <p:cNvPr id="2" name="Title 1">
            <a:extLst>
              <a:ext uri="{FF2B5EF4-FFF2-40B4-BE49-F238E27FC236}">
                <a16:creationId xmlns:a16="http://schemas.microsoft.com/office/drawing/2014/main" id="{99331A60-56BC-5932-18C6-7C4DF5F18A8F}"/>
              </a:ext>
            </a:extLst>
          </p:cNvPr>
          <p:cNvSpPr>
            <a:spLocks noGrp="1"/>
          </p:cNvSpPr>
          <p:nvPr>
            <p:ph type="title"/>
          </p:nvPr>
        </p:nvSpPr>
        <p:spPr>
          <a:xfrm>
            <a:off x="193210" y="139267"/>
            <a:ext cx="7886700" cy="369332"/>
          </a:xfrm>
        </p:spPr>
        <p:txBody>
          <a:bodyPr vert="horz" lIns="91440" tIns="45720" rIns="91440" bIns="45720" rtlCol="0" anchor="ctr">
            <a:spAutoFit/>
          </a:bodyPr>
          <a:lstStyle/>
          <a:p>
            <a:r>
              <a:rPr lang="ro-RO"/>
              <a:t> Accentul pe gestionarea datelor: protejarea vieții private din faza de proiectare</a:t>
            </a:r>
          </a:p>
        </p:txBody>
      </p:sp>
      <p:sp>
        <p:nvSpPr>
          <p:cNvPr id="3" name="Content Placeholder 2">
            <a:extLst>
              <a:ext uri="{FF2B5EF4-FFF2-40B4-BE49-F238E27FC236}">
                <a16:creationId xmlns:a16="http://schemas.microsoft.com/office/drawing/2014/main" id="{1D30996A-C5AB-968A-7AE2-B0DFF6377D8B}"/>
              </a:ext>
            </a:extLst>
          </p:cNvPr>
          <p:cNvSpPr>
            <a:spLocks noGrp="1"/>
          </p:cNvSpPr>
          <p:nvPr>
            <p:ph sz="half" idx="1"/>
          </p:nvPr>
        </p:nvSpPr>
        <p:spPr>
          <a:xfrm>
            <a:off x="1850560" y="1084051"/>
            <a:ext cx="4244280" cy="3240361"/>
          </a:xfrm>
        </p:spPr>
        <p:txBody>
          <a:bodyPr/>
          <a:lstStyle/>
          <a:p>
            <a:pPr marL="285750" indent="-285750">
              <a:buFont typeface="Wingdings" panose="05000000000000000000" pitchFamily="2" charset="2"/>
              <a:buChar char="§"/>
            </a:pPr>
            <a:r>
              <a:rPr lang="ro-RO" sz="1800">
                <a:effectLst/>
                <a:ea typeface=""/>
                <a:cs typeface="Times New Roman" panose="02020603050405020304" pitchFamily="18" charset="0"/>
              </a:rPr>
              <a:t>Anonimizarea</a:t>
            </a:r>
          </a:p>
          <a:p>
            <a:pPr marL="285750" indent="-285750">
              <a:buFont typeface="Wingdings" panose="05000000000000000000" pitchFamily="2" charset="2"/>
              <a:buChar char="§"/>
            </a:pPr>
            <a:endParaRPr lang="es-ES" sz="1800" dirty="0">
              <a:effectLst/>
              <a:ea typeface="Aptos" panose="020B0004020202020204" pitchFamily="34" charset="0"/>
              <a:cs typeface="Times New Roman" panose="02020603050405020304" pitchFamily="18" charset="0"/>
            </a:endParaRPr>
          </a:p>
          <a:p>
            <a:pPr marL="285750" indent="-285750">
              <a:buFont typeface="Wingdings" panose="05000000000000000000" pitchFamily="2" charset="2"/>
              <a:buChar char="§"/>
            </a:pPr>
            <a:r>
              <a:rPr lang="ro-RO" sz="1800">
                <a:effectLst/>
                <a:ea typeface=""/>
                <a:cs typeface="Times New Roman" panose="02020603050405020304" pitchFamily="18" charset="0"/>
              </a:rPr>
              <a:t>Minimizarea datelor</a:t>
            </a:r>
          </a:p>
          <a:p>
            <a:pPr marL="285750" indent="-285750">
              <a:buFont typeface="Wingdings" panose="05000000000000000000" pitchFamily="2" charset="2"/>
              <a:buChar char="§"/>
            </a:pPr>
            <a:endParaRPr lang="es-ES" sz="1800" dirty="0">
              <a:effectLst/>
              <a:ea typeface="Aptos" panose="020B0004020202020204" pitchFamily="34" charset="0"/>
              <a:cs typeface="Times New Roman" panose="02020603050405020304" pitchFamily="18" charset="0"/>
            </a:endParaRPr>
          </a:p>
          <a:p>
            <a:pPr marL="285750" indent="-285750">
              <a:buFont typeface="Wingdings" panose="05000000000000000000" pitchFamily="2" charset="2"/>
              <a:buChar char="§"/>
            </a:pPr>
            <a:r>
              <a:rPr lang="ro-RO" sz="1800">
                <a:effectLst/>
                <a:ea typeface=""/>
                <a:cs typeface="Times New Roman" panose="02020603050405020304" pitchFamily="18" charset="0"/>
              </a:rPr>
              <a:t>Conformitatea</a:t>
            </a:r>
          </a:p>
          <a:p>
            <a:pPr marL="285750" indent="-285750">
              <a:buFont typeface="Wingdings" panose="05000000000000000000" pitchFamily="2" charset="2"/>
              <a:buChar char="§"/>
            </a:pPr>
            <a:endParaRPr lang="es-ES" sz="1800" dirty="0">
              <a:ea typeface="Aptos" panose="020B0004020202020204" pitchFamily="34" charset="0"/>
              <a:cs typeface="Times New Roman" panose="02020603050405020304" pitchFamily="18" charset="0"/>
            </a:endParaRPr>
          </a:p>
          <a:p>
            <a:pPr marL="285750" indent="-285750">
              <a:buFont typeface="Wingdings" panose="05000000000000000000" pitchFamily="2" charset="2"/>
              <a:buChar char="§"/>
            </a:pPr>
            <a:r>
              <a:rPr lang="ro-RO" sz="1800">
                <a:effectLst/>
                <a:ea typeface=""/>
                <a:cs typeface="Times New Roman" panose="02020603050405020304" pitchFamily="18" charset="0"/>
              </a:rPr>
              <a:t>Stocarea și securitatea cibernetică</a:t>
            </a:r>
          </a:p>
        </p:txBody>
      </p:sp>
      <p:sp>
        <p:nvSpPr>
          <p:cNvPr id="10" name="TextBox 9">
            <a:extLst>
              <a:ext uri="{FF2B5EF4-FFF2-40B4-BE49-F238E27FC236}">
                <a16:creationId xmlns:a16="http://schemas.microsoft.com/office/drawing/2014/main" id="{A3107F19-7EC5-D0A7-0C7D-DD92F1373117}"/>
              </a:ext>
            </a:extLst>
          </p:cNvPr>
          <p:cNvSpPr txBox="1"/>
          <p:nvPr/>
        </p:nvSpPr>
        <p:spPr>
          <a:xfrm>
            <a:off x="1814600" y="3646560"/>
            <a:ext cx="6265310" cy="584775"/>
          </a:xfrm>
          <a:prstGeom prst="rect">
            <a:avLst/>
          </a:prstGeom>
          <a:noFill/>
        </p:spPr>
        <p:txBody>
          <a:bodyPr wrap="square">
            <a:spAutoFit/>
          </a:bodyPr>
          <a:lstStyle/>
          <a:p>
            <a:r>
              <a:rPr lang="ro-RO" sz="1600" b="1" u="sng" dirty="0">
                <a:solidFill>
                  <a:schemeClr val="tx2"/>
                </a:solidFill>
                <a:latin typeface="Aptos" panose="020B0004020202020204" pitchFamily="34" charset="0"/>
                <a:ea typeface="Aptos"/>
                <a:cs typeface="Times New Roman" panose="02020603050405020304" pitchFamily="18" charset="0"/>
              </a:rPr>
              <a:t>În unele cazuri: confidențialitatea prin alegere; </a:t>
            </a:r>
          </a:p>
          <a:p>
            <a:r>
              <a:rPr lang="ro-RO" sz="1600" b="1" dirty="0">
                <a:solidFill>
                  <a:schemeClr val="tx2"/>
                </a:solidFill>
                <a:latin typeface="Aptos" panose="020B0004020202020204" pitchFamily="34" charset="0"/>
                <a:cs typeface="Times New Roman" panose="02020603050405020304" pitchFamily="18" charset="0"/>
              </a:rPr>
              <a:t>restricționarea accesului la date pentru persoane desemnate </a:t>
            </a:r>
          </a:p>
        </p:txBody>
      </p:sp>
    </p:spTree>
    <p:extLst>
      <p:ext uri="{BB962C8B-B14F-4D97-AF65-F5344CB8AC3E}">
        <p14:creationId xmlns:p14="http://schemas.microsoft.com/office/powerpoint/2010/main" val="6190532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710DB-B6ED-EF6A-72C6-F4BAAB5E5F6E}"/>
              </a:ext>
            </a:extLst>
          </p:cNvPr>
          <p:cNvSpPr>
            <a:spLocks noGrp="1"/>
          </p:cNvSpPr>
          <p:nvPr>
            <p:ph type="title"/>
          </p:nvPr>
        </p:nvSpPr>
        <p:spPr>
          <a:xfrm>
            <a:off x="321752" y="19931"/>
            <a:ext cx="7778640" cy="646331"/>
          </a:xfrm>
        </p:spPr>
        <p:txBody>
          <a:bodyPr vert="horz" wrap="square" lIns="91440" tIns="45720" rIns="91440" bIns="45720" rtlCol="0" anchor="ctr">
            <a:spAutoFit/>
          </a:bodyPr>
          <a:lstStyle/>
          <a:p>
            <a:r>
              <a:rPr lang="ro-RO" dirty="0"/>
              <a:t>Principii pentru proiectarea și dezvoltarea în condiții de siguranță și sănătate a instrumentelor digitale inteligente pentru locul de muncă</a:t>
            </a:r>
          </a:p>
        </p:txBody>
      </p:sp>
      <p:sp>
        <p:nvSpPr>
          <p:cNvPr id="9" name="Content Placeholder 2">
            <a:extLst>
              <a:ext uri="{FF2B5EF4-FFF2-40B4-BE49-F238E27FC236}">
                <a16:creationId xmlns:a16="http://schemas.microsoft.com/office/drawing/2014/main" id="{AA285D10-9034-0BE8-D844-0B677059A04E}"/>
              </a:ext>
            </a:extLst>
          </p:cNvPr>
          <p:cNvSpPr txBox="1">
            <a:spLocks/>
          </p:cNvSpPr>
          <p:nvPr/>
        </p:nvSpPr>
        <p:spPr>
          <a:xfrm>
            <a:off x="539552" y="1059582"/>
            <a:ext cx="5891527" cy="2757165"/>
          </a:xfrm>
          <a:prstGeom prst="rect">
            <a:avLst/>
          </a:prstGeom>
        </p:spPr>
        <p:txBody>
          <a:bodyPr>
            <a:sp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r>
              <a:rPr lang="ro-RO" sz="1600" b="0" dirty="0">
                <a:cs typeface="Times New Roman" panose="02020603050405020304" pitchFamily="18" charset="0"/>
              </a:rPr>
              <a:t>Accentul pe beneficiile în materie de </a:t>
            </a:r>
            <a:r>
              <a:rPr lang="ro-RO" sz="1600" b="0" dirty="0" err="1">
                <a:cs typeface="Times New Roman" panose="02020603050405020304" pitchFamily="18" charset="0"/>
              </a:rPr>
              <a:t>SSM</a:t>
            </a:r>
            <a:endParaRPr lang="ro-RO" sz="1600" b="0" dirty="0">
              <a:cs typeface="Times New Roman" panose="02020603050405020304" pitchFamily="18" charset="0"/>
            </a:endParaRPr>
          </a:p>
          <a:p>
            <a:r>
              <a:rPr lang="ro-RO" sz="1600" b="0" dirty="0">
                <a:cs typeface="Times New Roman" panose="02020603050405020304" pitchFamily="18" charset="0"/>
              </a:rPr>
              <a:t>Cooperarea cu organizațiile de implementare (operatorii) și cu lucrătorii cu privire la nevoile lucrătorilor</a:t>
            </a:r>
          </a:p>
          <a:p>
            <a:r>
              <a:rPr lang="ro-RO" sz="1600" b="0" dirty="0">
                <a:cs typeface="Times New Roman" panose="02020603050405020304" pitchFamily="18" charset="0"/>
              </a:rPr>
              <a:t>Securitatea și confidențialitatea datelor</a:t>
            </a:r>
          </a:p>
          <a:p>
            <a:r>
              <a:rPr lang="ro-RO" sz="1600" b="0" dirty="0">
                <a:cs typeface="Times New Roman" panose="02020603050405020304" pitchFamily="18" charset="0"/>
              </a:rPr>
              <a:t>Fiabilitate </a:t>
            </a:r>
          </a:p>
          <a:p>
            <a:r>
              <a:rPr lang="ro-RO" sz="1600" b="0" dirty="0">
                <a:cs typeface="Times New Roman" panose="02020603050405020304" pitchFamily="18" charset="0"/>
              </a:rPr>
              <a:t>Compatibilitate și integrare</a:t>
            </a:r>
          </a:p>
          <a:p>
            <a:r>
              <a:rPr lang="ro-RO" sz="1600" b="0" dirty="0">
                <a:cs typeface="Times New Roman" panose="02020603050405020304" pitchFamily="18" charset="0"/>
              </a:rPr>
              <a:t>Personalizare</a:t>
            </a:r>
          </a:p>
          <a:p>
            <a:r>
              <a:rPr lang="ro-RO" sz="1600" b="0" dirty="0">
                <a:cs typeface="Times New Roman" panose="02020603050405020304" pitchFamily="18" charset="0"/>
              </a:rPr>
              <a:t>Ușurința în utilizare </a:t>
            </a:r>
          </a:p>
          <a:p>
            <a:r>
              <a:rPr lang="ro-RO" sz="1600" b="0" dirty="0" err="1">
                <a:cs typeface="Times New Roman" panose="02020603050405020304" pitchFamily="18" charset="0"/>
              </a:rPr>
              <a:t>Scalabilitatea</a:t>
            </a:r>
            <a:r>
              <a:rPr lang="ro-RO" sz="1600" b="0" dirty="0">
                <a:cs typeface="Times New Roman" panose="02020603050405020304" pitchFamily="18" charset="0"/>
              </a:rPr>
              <a:t> soluției implementate</a:t>
            </a:r>
          </a:p>
        </p:txBody>
      </p:sp>
      <p:sp>
        <p:nvSpPr>
          <p:cNvPr id="5" name="Rectangle 4">
            <a:extLst>
              <a:ext uri="{FF2B5EF4-FFF2-40B4-BE49-F238E27FC236}">
                <a16:creationId xmlns:a16="http://schemas.microsoft.com/office/drawing/2014/main" id="{6C2BA908-C891-69B6-CCB2-B23430E5B4B0}"/>
              </a:ext>
            </a:extLst>
          </p:cNvPr>
          <p:cNvSpPr/>
          <p:nvPr/>
        </p:nvSpPr>
        <p:spPr>
          <a:xfrm>
            <a:off x="6105832" y="3274142"/>
            <a:ext cx="1061884" cy="5604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Box 2">
            <a:extLst>
              <a:ext uri="{FF2B5EF4-FFF2-40B4-BE49-F238E27FC236}">
                <a16:creationId xmlns:a16="http://schemas.microsoft.com/office/drawing/2014/main" id="{DC32162B-D754-C4BB-8046-85E1FACE66BD}"/>
              </a:ext>
            </a:extLst>
          </p:cNvPr>
          <p:cNvSpPr txBox="1"/>
          <p:nvPr/>
        </p:nvSpPr>
        <p:spPr>
          <a:xfrm>
            <a:off x="5483365" y="3917100"/>
            <a:ext cx="2022089" cy="215444"/>
          </a:xfrm>
          <a:prstGeom prst="rect">
            <a:avLst/>
          </a:prstGeom>
          <a:noFill/>
        </p:spPr>
        <p:txBody>
          <a:bodyPr wrap="square">
            <a:spAutoFit/>
          </a:bodyPr>
          <a:lstStyle/>
          <a:p>
            <a:pPr defTabSz="342900">
              <a:spcBef>
                <a:spcPts val="450"/>
              </a:spcBef>
              <a:buClr>
                <a:srgbClr val="003399"/>
              </a:buClr>
              <a:defRPr/>
            </a:pPr>
            <a:r>
              <a:rPr lang="ro-RO" sz="800">
                <a:solidFill>
                  <a:srgbClr val="003399"/>
                </a:solidFill>
                <a:latin typeface="Aptos Narrow" panose="020B0004020202020204" pitchFamily="34" charset="0"/>
              </a:rPr>
              <a:t>© EdNurg - stock.adobe.com</a:t>
            </a:r>
          </a:p>
        </p:txBody>
      </p:sp>
      <p:sp>
        <p:nvSpPr>
          <p:cNvPr id="6" name="Rectangle 8">
            <a:extLst>
              <a:ext uri="{FF2B5EF4-FFF2-40B4-BE49-F238E27FC236}">
                <a16:creationId xmlns:a16="http://schemas.microsoft.com/office/drawing/2014/main" id="{64908A87-4BCC-127C-FDBB-C2037BF33A84}"/>
              </a:ext>
            </a:extLst>
          </p:cNvPr>
          <p:cNvSpPr/>
          <p:nvPr/>
        </p:nvSpPr>
        <p:spPr>
          <a:xfrm>
            <a:off x="5556579" y="2036373"/>
            <a:ext cx="3445263" cy="1925035"/>
          </a:xfrm>
          <a:custGeom>
            <a:avLst/>
            <a:gdLst>
              <a:gd name="connsiteX0" fmla="*/ 0 w 3240360"/>
              <a:gd name="connsiteY0" fmla="*/ 0 h 1323306"/>
              <a:gd name="connsiteX1" fmla="*/ 3240360 w 3240360"/>
              <a:gd name="connsiteY1" fmla="*/ 0 h 1323306"/>
              <a:gd name="connsiteX2" fmla="*/ 3240360 w 3240360"/>
              <a:gd name="connsiteY2" fmla="*/ 1323306 h 1323306"/>
              <a:gd name="connsiteX3" fmla="*/ 0 w 3240360"/>
              <a:gd name="connsiteY3" fmla="*/ 1323306 h 1323306"/>
              <a:gd name="connsiteX4" fmla="*/ 0 w 3240360"/>
              <a:gd name="connsiteY4" fmla="*/ 0 h 1323306"/>
              <a:gd name="connsiteX0" fmla="*/ 0 w 3240360"/>
              <a:gd name="connsiteY0" fmla="*/ 0 h 1323306"/>
              <a:gd name="connsiteX1" fmla="*/ 3240360 w 3240360"/>
              <a:gd name="connsiteY1" fmla="*/ 0 h 1323306"/>
              <a:gd name="connsiteX2" fmla="*/ 3157016 w 3240360"/>
              <a:gd name="connsiteY2" fmla="*/ 1323306 h 1323306"/>
              <a:gd name="connsiteX3" fmla="*/ 0 w 3240360"/>
              <a:gd name="connsiteY3" fmla="*/ 1323306 h 1323306"/>
              <a:gd name="connsiteX4" fmla="*/ 0 w 3240360"/>
              <a:gd name="connsiteY4" fmla="*/ 0 h 1323306"/>
              <a:gd name="connsiteX0" fmla="*/ 0 w 3248064"/>
              <a:gd name="connsiteY0" fmla="*/ 0 h 1323306"/>
              <a:gd name="connsiteX1" fmla="*/ 3240360 w 3248064"/>
              <a:gd name="connsiteY1" fmla="*/ 0 h 1323306"/>
              <a:gd name="connsiteX2" fmla="*/ 3157016 w 3248064"/>
              <a:gd name="connsiteY2" fmla="*/ 1323306 h 1323306"/>
              <a:gd name="connsiteX3" fmla="*/ 0 w 3248064"/>
              <a:gd name="connsiteY3" fmla="*/ 1323306 h 1323306"/>
              <a:gd name="connsiteX4" fmla="*/ 0 w 3248064"/>
              <a:gd name="connsiteY4" fmla="*/ 0 h 1323306"/>
              <a:gd name="connsiteX0" fmla="*/ 0 w 3366567"/>
              <a:gd name="connsiteY0" fmla="*/ 0 h 1323306"/>
              <a:gd name="connsiteX1" fmla="*/ 3366567 w 3366567"/>
              <a:gd name="connsiteY1" fmla="*/ 2381 h 1323306"/>
              <a:gd name="connsiteX2" fmla="*/ 3157016 w 3366567"/>
              <a:gd name="connsiteY2" fmla="*/ 1323306 h 1323306"/>
              <a:gd name="connsiteX3" fmla="*/ 0 w 3366567"/>
              <a:gd name="connsiteY3" fmla="*/ 1323306 h 1323306"/>
              <a:gd name="connsiteX4" fmla="*/ 0 w 3366567"/>
              <a:gd name="connsiteY4" fmla="*/ 0 h 1323306"/>
              <a:gd name="connsiteX0" fmla="*/ 0 w 3371138"/>
              <a:gd name="connsiteY0" fmla="*/ 171881 h 1495187"/>
              <a:gd name="connsiteX1" fmla="*/ 3366567 w 3371138"/>
              <a:gd name="connsiteY1" fmla="*/ 174262 h 1495187"/>
              <a:gd name="connsiteX2" fmla="*/ 3157016 w 3371138"/>
              <a:gd name="connsiteY2" fmla="*/ 1495187 h 1495187"/>
              <a:gd name="connsiteX3" fmla="*/ 0 w 3371138"/>
              <a:gd name="connsiteY3" fmla="*/ 1495187 h 1495187"/>
              <a:gd name="connsiteX4" fmla="*/ 0 w 3371138"/>
              <a:gd name="connsiteY4" fmla="*/ 171881 h 1495187"/>
              <a:gd name="connsiteX0" fmla="*/ 0 w 3495806"/>
              <a:gd name="connsiteY0" fmla="*/ 0 h 1323306"/>
              <a:gd name="connsiteX1" fmla="*/ 3366567 w 3495806"/>
              <a:gd name="connsiteY1" fmla="*/ 2381 h 1323306"/>
              <a:gd name="connsiteX2" fmla="*/ 3157016 w 3495806"/>
              <a:gd name="connsiteY2" fmla="*/ 1323306 h 1323306"/>
              <a:gd name="connsiteX3" fmla="*/ 0 w 3495806"/>
              <a:gd name="connsiteY3" fmla="*/ 1323306 h 1323306"/>
              <a:gd name="connsiteX4" fmla="*/ 0 w 3495806"/>
              <a:gd name="connsiteY4" fmla="*/ 0 h 1323306"/>
              <a:gd name="connsiteX0" fmla="*/ 0 w 3387751"/>
              <a:gd name="connsiteY0" fmla="*/ 0 h 1323306"/>
              <a:gd name="connsiteX1" fmla="*/ 3366567 w 3387751"/>
              <a:gd name="connsiteY1" fmla="*/ 2381 h 1323306"/>
              <a:gd name="connsiteX2" fmla="*/ 3157016 w 3387751"/>
              <a:gd name="connsiteY2" fmla="*/ 1323306 h 1323306"/>
              <a:gd name="connsiteX3" fmla="*/ 0 w 3387751"/>
              <a:gd name="connsiteY3" fmla="*/ 1323306 h 1323306"/>
              <a:gd name="connsiteX4" fmla="*/ 0 w 3387751"/>
              <a:gd name="connsiteY4" fmla="*/ 0 h 1323306"/>
              <a:gd name="connsiteX0" fmla="*/ 0 w 3370471"/>
              <a:gd name="connsiteY0" fmla="*/ 0 h 1323306"/>
              <a:gd name="connsiteX1" fmla="*/ 3366567 w 3370471"/>
              <a:gd name="connsiteY1" fmla="*/ 2381 h 1323306"/>
              <a:gd name="connsiteX2" fmla="*/ 3157016 w 3370471"/>
              <a:gd name="connsiteY2" fmla="*/ 1323306 h 1323306"/>
              <a:gd name="connsiteX3" fmla="*/ 0 w 3370471"/>
              <a:gd name="connsiteY3" fmla="*/ 1323306 h 1323306"/>
              <a:gd name="connsiteX4" fmla="*/ 0 w 3370471"/>
              <a:gd name="connsiteY4" fmla="*/ 0 h 1323306"/>
              <a:gd name="connsiteX0" fmla="*/ 0 w 3371540"/>
              <a:gd name="connsiteY0" fmla="*/ 0 h 1323306"/>
              <a:gd name="connsiteX1" fmla="*/ 3366567 w 3371540"/>
              <a:gd name="connsiteY1" fmla="*/ 2381 h 1323306"/>
              <a:gd name="connsiteX2" fmla="*/ 3157016 w 3371540"/>
              <a:gd name="connsiteY2" fmla="*/ 1323306 h 1323306"/>
              <a:gd name="connsiteX3" fmla="*/ 0 w 3371540"/>
              <a:gd name="connsiteY3" fmla="*/ 1323306 h 1323306"/>
              <a:gd name="connsiteX4" fmla="*/ 0 w 3371540"/>
              <a:gd name="connsiteY4" fmla="*/ 0 h 1323306"/>
              <a:gd name="connsiteX0" fmla="*/ 0 w 3371540"/>
              <a:gd name="connsiteY0" fmla="*/ 0 h 1323306"/>
              <a:gd name="connsiteX1" fmla="*/ 3366567 w 3371540"/>
              <a:gd name="connsiteY1" fmla="*/ 2381 h 1323306"/>
              <a:gd name="connsiteX2" fmla="*/ 3157016 w 3371540"/>
              <a:gd name="connsiteY2" fmla="*/ 1323306 h 1323306"/>
              <a:gd name="connsiteX3" fmla="*/ 3175 w 3371540"/>
              <a:gd name="connsiteY3" fmla="*/ 1320131 h 1323306"/>
              <a:gd name="connsiteX4" fmla="*/ 0 w 3371540"/>
              <a:gd name="connsiteY4" fmla="*/ 0 h 1323306"/>
              <a:gd name="connsiteX0" fmla="*/ 0 w 3371540"/>
              <a:gd name="connsiteY0" fmla="*/ 0 h 1323306"/>
              <a:gd name="connsiteX1" fmla="*/ 3366567 w 3371540"/>
              <a:gd name="connsiteY1" fmla="*/ 2381 h 1323306"/>
              <a:gd name="connsiteX2" fmla="*/ 3157016 w 3371540"/>
              <a:gd name="connsiteY2" fmla="*/ 1323306 h 1323306"/>
              <a:gd name="connsiteX3" fmla="*/ 3175 w 3371540"/>
              <a:gd name="connsiteY3" fmla="*/ 1310606 h 1323306"/>
              <a:gd name="connsiteX4" fmla="*/ 0 w 3371540"/>
              <a:gd name="connsiteY4" fmla="*/ 0 h 1323306"/>
              <a:gd name="connsiteX0" fmla="*/ 0 w 3328692"/>
              <a:gd name="connsiteY0" fmla="*/ 0 h 1323306"/>
              <a:gd name="connsiteX1" fmla="*/ 3318942 w 3328692"/>
              <a:gd name="connsiteY1" fmla="*/ 9798 h 1323306"/>
              <a:gd name="connsiteX2" fmla="*/ 3157016 w 3328692"/>
              <a:gd name="connsiteY2" fmla="*/ 1323306 h 1323306"/>
              <a:gd name="connsiteX3" fmla="*/ 3175 w 3328692"/>
              <a:gd name="connsiteY3" fmla="*/ 1310606 h 1323306"/>
              <a:gd name="connsiteX4" fmla="*/ 0 w 3328692"/>
              <a:gd name="connsiteY4" fmla="*/ 0 h 1323306"/>
              <a:gd name="connsiteX0" fmla="*/ 0 w 3224563"/>
              <a:gd name="connsiteY0" fmla="*/ 0 h 1323306"/>
              <a:gd name="connsiteX1" fmla="*/ 3074467 w 3224563"/>
              <a:gd name="connsiteY1" fmla="*/ 7326 h 1323306"/>
              <a:gd name="connsiteX2" fmla="*/ 3157016 w 3224563"/>
              <a:gd name="connsiteY2" fmla="*/ 1323306 h 1323306"/>
              <a:gd name="connsiteX3" fmla="*/ 3175 w 3224563"/>
              <a:gd name="connsiteY3" fmla="*/ 1310606 h 1323306"/>
              <a:gd name="connsiteX4" fmla="*/ 0 w 3224563"/>
              <a:gd name="connsiteY4" fmla="*/ 0 h 1323306"/>
              <a:gd name="connsiteX0" fmla="*/ 0 w 3229381"/>
              <a:gd name="connsiteY0" fmla="*/ 0 h 1323306"/>
              <a:gd name="connsiteX1" fmla="*/ 3074467 w 3229381"/>
              <a:gd name="connsiteY1" fmla="*/ 7326 h 1323306"/>
              <a:gd name="connsiteX2" fmla="*/ 3157016 w 3229381"/>
              <a:gd name="connsiteY2" fmla="*/ 1323306 h 1323306"/>
              <a:gd name="connsiteX3" fmla="*/ 3175 w 3229381"/>
              <a:gd name="connsiteY3" fmla="*/ 1310606 h 1323306"/>
              <a:gd name="connsiteX4" fmla="*/ 0 w 3229381"/>
              <a:gd name="connsiteY4" fmla="*/ 0 h 1323306"/>
              <a:gd name="connsiteX0" fmla="*/ 0 w 3240926"/>
              <a:gd name="connsiteY0" fmla="*/ 3713 h 1327019"/>
              <a:gd name="connsiteX1" fmla="*/ 3124086 w 3240926"/>
              <a:gd name="connsiteY1" fmla="*/ 0 h 1327019"/>
              <a:gd name="connsiteX2" fmla="*/ 3157016 w 3240926"/>
              <a:gd name="connsiteY2" fmla="*/ 1327019 h 1327019"/>
              <a:gd name="connsiteX3" fmla="*/ 3175 w 3240926"/>
              <a:gd name="connsiteY3" fmla="*/ 1314319 h 1327019"/>
              <a:gd name="connsiteX4" fmla="*/ 0 w 3240926"/>
              <a:gd name="connsiteY4" fmla="*/ 3713 h 1327019"/>
              <a:gd name="connsiteX0" fmla="*/ 0 w 3484027"/>
              <a:gd name="connsiteY0" fmla="*/ 3713 h 1327019"/>
              <a:gd name="connsiteX1" fmla="*/ 3124086 w 3484027"/>
              <a:gd name="connsiteY1" fmla="*/ 0 h 1327019"/>
              <a:gd name="connsiteX2" fmla="*/ 3440551 w 3484027"/>
              <a:gd name="connsiteY2" fmla="*/ 1327019 h 1327019"/>
              <a:gd name="connsiteX3" fmla="*/ 3175 w 3484027"/>
              <a:gd name="connsiteY3" fmla="*/ 1314319 h 1327019"/>
              <a:gd name="connsiteX4" fmla="*/ 0 w 3484027"/>
              <a:gd name="connsiteY4" fmla="*/ 3713 h 1327019"/>
              <a:gd name="connsiteX0" fmla="*/ 0 w 3461109"/>
              <a:gd name="connsiteY0" fmla="*/ 3713 h 1327019"/>
              <a:gd name="connsiteX1" fmla="*/ 3124086 w 3461109"/>
              <a:gd name="connsiteY1" fmla="*/ 0 h 1327019"/>
              <a:gd name="connsiteX2" fmla="*/ 3440551 w 3461109"/>
              <a:gd name="connsiteY2" fmla="*/ 1327019 h 1327019"/>
              <a:gd name="connsiteX3" fmla="*/ 3175 w 3461109"/>
              <a:gd name="connsiteY3" fmla="*/ 1314319 h 1327019"/>
              <a:gd name="connsiteX4" fmla="*/ 0 w 3461109"/>
              <a:gd name="connsiteY4" fmla="*/ 3713 h 1327019"/>
              <a:gd name="connsiteX0" fmla="*/ 0 w 3440551"/>
              <a:gd name="connsiteY0" fmla="*/ 3713 h 1327019"/>
              <a:gd name="connsiteX1" fmla="*/ 3124086 w 3440551"/>
              <a:gd name="connsiteY1" fmla="*/ 0 h 1327019"/>
              <a:gd name="connsiteX2" fmla="*/ 3440551 w 3440551"/>
              <a:gd name="connsiteY2" fmla="*/ 1327019 h 1327019"/>
              <a:gd name="connsiteX3" fmla="*/ 3175 w 3440551"/>
              <a:gd name="connsiteY3" fmla="*/ 1314319 h 1327019"/>
              <a:gd name="connsiteX4" fmla="*/ 0 w 3440551"/>
              <a:gd name="connsiteY4" fmla="*/ 3713 h 1327019"/>
              <a:gd name="connsiteX0" fmla="*/ 0 w 3443190"/>
              <a:gd name="connsiteY0" fmla="*/ 3713 h 1327019"/>
              <a:gd name="connsiteX1" fmla="*/ 3124086 w 3443190"/>
              <a:gd name="connsiteY1" fmla="*/ 0 h 1327019"/>
              <a:gd name="connsiteX2" fmla="*/ 3440551 w 3443190"/>
              <a:gd name="connsiteY2" fmla="*/ 1327019 h 1327019"/>
              <a:gd name="connsiteX3" fmla="*/ 3175 w 3443190"/>
              <a:gd name="connsiteY3" fmla="*/ 1314319 h 1327019"/>
              <a:gd name="connsiteX4" fmla="*/ 0 w 3443190"/>
              <a:gd name="connsiteY4" fmla="*/ 3713 h 1327019"/>
              <a:gd name="connsiteX0" fmla="*/ 0 w 3442625"/>
              <a:gd name="connsiteY0" fmla="*/ 2073 h 1325379"/>
              <a:gd name="connsiteX1" fmla="*/ 3035980 w 3442625"/>
              <a:gd name="connsiteY1" fmla="*/ 0 h 1325379"/>
              <a:gd name="connsiteX2" fmla="*/ 3440551 w 3442625"/>
              <a:gd name="connsiteY2" fmla="*/ 1325379 h 1325379"/>
              <a:gd name="connsiteX3" fmla="*/ 3175 w 3442625"/>
              <a:gd name="connsiteY3" fmla="*/ 1312679 h 1325379"/>
              <a:gd name="connsiteX4" fmla="*/ 0 w 3442625"/>
              <a:gd name="connsiteY4" fmla="*/ 2073 h 1325379"/>
              <a:gd name="connsiteX0" fmla="*/ 0 w 3445652"/>
              <a:gd name="connsiteY0" fmla="*/ 2073 h 1325379"/>
              <a:gd name="connsiteX1" fmla="*/ 3035980 w 3445652"/>
              <a:gd name="connsiteY1" fmla="*/ 0 h 1325379"/>
              <a:gd name="connsiteX2" fmla="*/ 3440551 w 3445652"/>
              <a:gd name="connsiteY2" fmla="*/ 1325379 h 1325379"/>
              <a:gd name="connsiteX3" fmla="*/ 3175 w 3445652"/>
              <a:gd name="connsiteY3" fmla="*/ 1312679 h 1325379"/>
              <a:gd name="connsiteX4" fmla="*/ 0 w 3445652"/>
              <a:gd name="connsiteY4" fmla="*/ 2073 h 1325379"/>
              <a:gd name="connsiteX0" fmla="*/ 0 w 3445263"/>
              <a:gd name="connsiteY0" fmla="*/ 2073 h 1325379"/>
              <a:gd name="connsiteX1" fmla="*/ 3035980 w 3445263"/>
              <a:gd name="connsiteY1" fmla="*/ 0 h 1325379"/>
              <a:gd name="connsiteX2" fmla="*/ 3440551 w 3445263"/>
              <a:gd name="connsiteY2" fmla="*/ 1325379 h 1325379"/>
              <a:gd name="connsiteX3" fmla="*/ 3175 w 3445263"/>
              <a:gd name="connsiteY3" fmla="*/ 1312679 h 1325379"/>
              <a:gd name="connsiteX4" fmla="*/ 0 w 3445263"/>
              <a:gd name="connsiteY4" fmla="*/ 2073 h 1325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5263" h="1325379">
                <a:moveTo>
                  <a:pt x="0" y="2073"/>
                </a:moveTo>
                <a:lnTo>
                  <a:pt x="3035980" y="0"/>
                </a:lnTo>
                <a:cubicBezTo>
                  <a:pt x="3086780" y="24293"/>
                  <a:pt x="3493308" y="776175"/>
                  <a:pt x="3440551" y="1325379"/>
                </a:cubicBezTo>
                <a:lnTo>
                  <a:pt x="3175" y="1312679"/>
                </a:lnTo>
                <a:cubicBezTo>
                  <a:pt x="2117" y="872635"/>
                  <a:pt x="1058" y="442117"/>
                  <a:pt x="0" y="2073"/>
                </a:cubicBezTo>
                <a:close/>
              </a:path>
            </a:pathLst>
          </a:custGeom>
          <a:blipFill>
            <a:blip r:embed="rId3" cstate="print">
              <a:extLst>
                <a:ext uri="{28A0092B-C50C-407E-A947-70E740481C1C}">
                  <a14:useLocalDpi xmlns:a14="http://schemas.microsoft.com/office/drawing/2010/main" val="0"/>
                </a:ext>
              </a:extLst>
            </a:blip>
            <a:srcRect/>
            <a:stretch>
              <a:fillRect t="-9657" b="-965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p>
        </p:txBody>
      </p:sp>
    </p:spTree>
    <p:extLst>
      <p:ext uri="{BB962C8B-B14F-4D97-AF65-F5344CB8AC3E}">
        <p14:creationId xmlns:p14="http://schemas.microsoft.com/office/powerpoint/2010/main" val="29823673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651229BF-F333-91A6-A50C-D5D2F50B2244}"/>
              </a:ext>
            </a:extLst>
          </p:cNvPr>
          <p:cNvSpPr>
            <a:spLocks noGrp="1"/>
          </p:cNvSpPr>
          <p:nvPr>
            <p:ph type="title"/>
          </p:nvPr>
        </p:nvSpPr>
        <p:spPr>
          <a:xfrm>
            <a:off x="387105" y="15757"/>
            <a:ext cx="7309095" cy="646331"/>
          </a:xfrm>
        </p:spPr>
        <p:txBody>
          <a:bodyPr>
            <a:spAutoFit/>
          </a:bodyPr>
          <a:lstStyle/>
          <a:p>
            <a:r>
              <a:rPr lang="ro-RO"/>
              <a:t>Principii de implementare și utilizare a sistemelor digitale inteligente pentru SSM</a:t>
            </a:r>
          </a:p>
        </p:txBody>
      </p:sp>
      <p:sp>
        <p:nvSpPr>
          <p:cNvPr id="10" name="Content Placeholder 2">
            <a:extLst>
              <a:ext uri="{FF2B5EF4-FFF2-40B4-BE49-F238E27FC236}">
                <a16:creationId xmlns:a16="http://schemas.microsoft.com/office/drawing/2014/main" id="{C5E43677-2011-9EEE-186A-4B221D7F957D}"/>
              </a:ext>
            </a:extLst>
          </p:cNvPr>
          <p:cNvSpPr txBox="1">
            <a:spLocks/>
          </p:cNvSpPr>
          <p:nvPr/>
        </p:nvSpPr>
        <p:spPr>
          <a:xfrm>
            <a:off x="534004" y="1097521"/>
            <a:ext cx="4365655" cy="2841804"/>
          </a:xfrm>
          <a:prstGeom prst="rect">
            <a:avLst/>
          </a:prstGeom>
        </p:spPr>
        <p:txBody>
          <a:bodyPr>
            <a:sp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r>
              <a:rPr lang="ro-RO" sz="1600" b="0" dirty="0">
                <a:cs typeface="Times New Roman" panose="02020603050405020304" pitchFamily="18" charset="0"/>
              </a:rPr>
              <a:t>Implicarea lucrătorilor</a:t>
            </a:r>
          </a:p>
          <a:p>
            <a:r>
              <a:rPr lang="ro-RO" sz="1600" b="0" dirty="0">
                <a:cs typeface="Times New Roman" panose="02020603050405020304" pitchFamily="18" charset="0"/>
              </a:rPr>
              <a:t>Respectarea securității și confidențialității datelor</a:t>
            </a:r>
          </a:p>
          <a:p>
            <a:r>
              <a:rPr lang="ro-RO" sz="1600" b="0" dirty="0">
                <a:cs typeface="Times New Roman" panose="02020603050405020304" pitchFamily="18" charset="0"/>
              </a:rPr>
              <a:t>Definirea și comunicarea scopului sistemului</a:t>
            </a:r>
          </a:p>
          <a:p>
            <a:r>
              <a:rPr lang="ro-RO" sz="1600" b="0" dirty="0">
                <a:cs typeface="Times New Roman" panose="02020603050405020304" pitchFamily="18" charset="0"/>
              </a:rPr>
              <a:t>Asigurarea integrării cu infrastructura și cadrele de </a:t>
            </a:r>
            <a:r>
              <a:rPr lang="ro-RO" sz="1600" b="0" dirty="0" err="1">
                <a:cs typeface="Times New Roman" panose="02020603050405020304" pitchFamily="18" charset="0"/>
              </a:rPr>
              <a:t>SSM</a:t>
            </a:r>
            <a:r>
              <a:rPr lang="ro-RO" sz="1600" b="0" dirty="0">
                <a:cs typeface="Times New Roman" panose="02020603050405020304" pitchFamily="18" charset="0"/>
              </a:rPr>
              <a:t> existente</a:t>
            </a:r>
          </a:p>
          <a:p>
            <a:r>
              <a:rPr lang="ro-RO" sz="1600" b="0" dirty="0">
                <a:cs typeface="Times New Roman" panose="02020603050405020304" pitchFamily="18" charset="0"/>
              </a:rPr>
              <a:t>Cooperarea cu producătorul (proiectantul) pe perioada implementării și utilizării sistemului</a:t>
            </a:r>
          </a:p>
        </p:txBody>
      </p:sp>
      <p:sp>
        <p:nvSpPr>
          <p:cNvPr id="11" name="TextBox 10">
            <a:extLst>
              <a:ext uri="{FF2B5EF4-FFF2-40B4-BE49-F238E27FC236}">
                <a16:creationId xmlns:a16="http://schemas.microsoft.com/office/drawing/2014/main" id="{D28D0EB4-339A-4ADB-E838-918AC2BD18CE}"/>
              </a:ext>
            </a:extLst>
          </p:cNvPr>
          <p:cNvSpPr txBox="1"/>
          <p:nvPr/>
        </p:nvSpPr>
        <p:spPr>
          <a:xfrm>
            <a:off x="5393070" y="2571749"/>
            <a:ext cx="1780861" cy="215444"/>
          </a:xfrm>
          <a:prstGeom prst="rect">
            <a:avLst/>
          </a:prstGeom>
          <a:noFill/>
        </p:spPr>
        <p:txBody>
          <a:bodyPr wrap="square">
            <a:spAutoFit/>
          </a:bodyPr>
          <a:lstStyle/>
          <a:p>
            <a:pPr algn="r" defTabSz="342900">
              <a:spcBef>
                <a:spcPts val="450"/>
              </a:spcBef>
              <a:buClr>
                <a:srgbClr val="003399"/>
              </a:buClr>
              <a:defRPr/>
            </a:pPr>
            <a:r>
              <a:rPr lang="ro-RO" sz="800">
                <a:solidFill>
                  <a:srgbClr val="003399"/>
                </a:solidFill>
                <a:latin typeface="Aptos Narrow" panose="020B0004020202020204" pitchFamily="34" charset="0"/>
              </a:rPr>
              <a:t>© Sitthiphong - stock.adobe.com</a:t>
            </a:r>
          </a:p>
        </p:txBody>
      </p:sp>
      <p:sp>
        <p:nvSpPr>
          <p:cNvPr id="12" name="Rectangle 8">
            <a:extLst>
              <a:ext uri="{FF2B5EF4-FFF2-40B4-BE49-F238E27FC236}">
                <a16:creationId xmlns:a16="http://schemas.microsoft.com/office/drawing/2014/main" id="{7D33AA39-A26C-9F8C-787E-261C9EF5280D}"/>
              </a:ext>
            </a:extLst>
          </p:cNvPr>
          <p:cNvSpPr/>
          <p:nvPr/>
        </p:nvSpPr>
        <p:spPr>
          <a:xfrm>
            <a:off x="5742155" y="665568"/>
            <a:ext cx="3024073" cy="1922058"/>
          </a:xfrm>
          <a:custGeom>
            <a:avLst/>
            <a:gdLst>
              <a:gd name="connsiteX0" fmla="*/ 0 w 3240360"/>
              <a:gd name="connsiteY0" fmla="*/ 0 h 1323306"/>
              <a:gd name="connsiteX1" fmla="*/ 3240360 w 3240360"/>
              <a:gd name="connsiteY1" fmla="*/ 0 h 1323306"/>
              <a:gd name="connsiteX2" fmla="*/ 3240360 w 3240360"/>
              <a:gd name="connsiteY2" fmla="*/ 1323306 h 1323306"/>
              <a:gd name="connsiteX3" fmla="*/ 0 w 3240360"/>
              <a:gd name="connsiteY3" fmla="*/ 1323306 h 1323306"/>
              <a:gd name="connsiteX4" fmla="*/ 0 w 3240360"/>
              <a:gd name="connsiteY4" fmla="*/ 0 h 1323306"/>
              <a:gd name="connsiteX0" fmla="*/ 0 w 3240360"/>
              <a:gd name="connsiteY0" fmla="*/ 0 h 1323306"/>
              <a:gd name="connsiteX1" fmla="*/ 3240360 w 3240360"/>
              <a:gd name="connsiteY1" fmla="*/ 0 h 1323306"/>
              <a:gd name="connsiteX2" fmla="*/ 3157016 w 3240360"/>
              <a:gd name="connsiteY2" fmla="*/ 1323306 h 1323306"/>
              <a:gd name="connsiteX3" fmla="*/ 0 w 3240360"/>
              <a:gd name="connsiteY3" fmla="*/ 1323306 h 1323306"/>
              <a:gd name="connsiteX4" fmla="*/ 0 w 3240360"/>
              <a:gd name="connsiteY4" fmla="*/ 0 h 1323306"/>
              <a:gd name="connsiteX0" fmla="*/ 0 w 3248064"/>
              <a:gd name="connsiteY0" fmla="*/ 0 h 1323306"/>
              <a:gd name="connsiteX1" fmla="*/ 3240360 w 3248064"/>
              <a:gd name="connsiteY1" fmla="*/ 0 h 1323306"/>
              <a:gd name="connsiteX2" fmla="*/ 3157016 w 3248064"/>
              <a:gd name="connsiteY2" fmla="*/ 1323306 h 1323306"/>
              <a:gd name="connsiteX3" fmla="*/ 0 w 3248064"/>
              <a:gd name="connsiteY3" fmla="*/ 1323306 h 1323306"/>
              <a:gd name="connsiteX4" fmla="*/ 0 w 3248064"/>
              <a:gd name="connsiteY4" fmla="*/ 0 h 1323306"/>
              <a:gd name="connsiteX0" fmla="*/ 0 w 3366567"/>
              <a:gd name="connsiteY0" fmla="*/ 0 h 1323306"/>
              <a:gd name="connsiteX1" fmla="*/ 3366567 w 3366567"/>
              <a:gd name="connsiteY1" fmla="*/ 2381 h 1323306"/>
              <a:gd name="connsiteX2" fmla="*/ 3157016 w 3366567"/>
              <a:gd name="connsiteY2" fmla="*/ 1323306 h 1323306"/>
              <a:gd name="connsiteX3" fmla="*/ 0 w 3366567"/>
              <a:gd name="connsiteY3" fmla="*/ 1323306 h 1323306"/>
              <a:gd name="connsiteX4" fmla="*/ 0 w 3366567"/>
              <a:gd name="connsiteY4" fmla="*/ 0 h 1323306"/>
              <a:gd name="connsiteX0" fmla="*/ 0 w 3371138"/>
              <a:gd name="connsiteY0" fmla="*/ 171881 h 1495187"/>
              <a:gd name="connsiteX1" fmla="*/ 3366567 w 3371138"/>
              <a:gd name="connsiteY1" fmla="*/ 174262 h 1495187"/>
              <a:gd name="connsiteX2" fmla="*/ 3157016 w 3371138"/>
              <a:gd name="connsiteY2" fmla="*/ 1495187 h 1495187"/>
              <a:gd name="connsiteX3" fmla="*/ 0 w 3371138"/>
              <a:gd name="connsiteY3" fmla="*/ 1495187 h 1495187"/>
              <a:gd name="connsiteX4" fmla="*/ 0 w 3371138"/>
              <a:gd name="connsiteY4" fmla="*/ 171881 h 1495187"/>
              <a:gd name="connsiteX0" fmla="*/ 0 w 3495806"/>
              <a:gd name="connsiteY0" fmla="*/ 0 h 1323306"/>
              <a:gd name="connsiteX1" fmla="*/ 3366567 w 3495806"/>
              <a:gd name="connsiteY1" fmla="*/ 2381 h 1323306"/>
              <a:gd name="connsiteX2" fmla="*/ 3157016 w 3495806"/>
              <a:gd name="connsiteY2" fmla="*/ 1323306 h 1323306"/>
              <a:gd name="connsiteX3" fmla="*/ 0 w 3495806"/>
              <a:gd name="connsiteY3" fmla="*/ 1323306 h 1323306"/>
              <a:gd name="connsiteX4" fmla="*/ 0 w 3495806"/>
              <a:gd name="connsiteY4" fmla="*/ 0 h 1323306"/>
              <a:gd name="connsiteX0" fmla="*/ 0 w 3387751"/>
              <a:gd name="connsiteY0" fmla="*/ 0 h 1323306"/>
              <a:gd name="connsiteX1" fmla="*/ 3366567 w 3387751"/>
              <a:gd name="connsiteY1" fmla="*/ 2381 h 1323306"/>
              <a:gd name="connsiteX2" fmla="*/ 3157016 w 3387751"/>
              <a:gd name="connsiteY2" fmla="*/ 1323306 h 1323306"/>
              <a:gd name="connsiteX3" fmla="*/ 0 w 3387751"/>
              <a:gd name="connsiteY3" fmla="*/ 1323306 h 1323306"/>
              <a:gd name="connsiteX4" fmla="*/ 0 w 3387751"/>
              <a:gd name="connsiteY4" fmla="*/ 0 h 1323306"/>
              <a:gd name="connsiteX0" fmla="*/ 0 w 3370471"/>
              <a:gd name="connsiteY0" fmla="*/ 0 h 1323306"/>
              <a:gd name="connsiteX1" fmla="*/ 3366567 w 3370471"/>
              <a:gd name="connsiteY1" fmla="*/ 2381 h 1323306"/>
              <a:gd name="connsiteX2" fmla="*/ 3157016 w 3370471"/>
              <a:gd name="connsiteY2" fmla="*/ 1323306 h 1323306"/>
              <a:gd name="connsiteX3" fmla="*/ 0 w 3370471"/>
              <a:gd name="connsiteY3" fmla="*/ 1323306 h 1323306"/>
              <a:gd name="connsiteX4" fmla="*/ 0 w 3370471"/>
              <a:gd name="connsiteY4" fmla="*/ 0 h 1323306"/>
              <a:gd name="connsiteX0" fmla="*/ 0 w 3371540"/>
              <a:gd name="connsiteY0" fmla="*/ 0 h 1323306"/>
              <a:gd name="connsiteX1" fmla="*/ 3366567 w 3371540"/>
              <a:gd name="connsiteY1" fmla="*/ 2381 h 1323306"/>
              <a:gd name="connsiteX2" fmla="*/ 3157016 w 3371540"/>
              <a:gd name="connsiteY2" fmla="*/ 1323306 h 1323306"/>
              <a:gd name="connsiteX3" fmla="*/ 0 w 3371540"/>
              <a:gd name="connsiteY3" fmla="*/ 1323306 h 1323306"/>
              <a:gd name="connsiteX4" fmla="*/ 0 w 3371540"/>
              <a:gd name="connsiteY4" fmla="*/ 0 h 1323306"/>
              <a:gd name="connsiteX0" fmla="*/ 0 w 3371540"/>
              <a:gd name="connsiteY0" fmla="*/ 0 h 1323306"/>
              <a:gd name="connsiteX1" fmla="*/ 3366567 w 3371540"/>
              <a:gd name="connsiteY1" fmla="*/ 2381 h 1323306"/>
              <a:gd name="connsiteX2" fmla="*/ 3157016 w 3371540"/>
              <a:gd name="connsiteY2" fmla="*/ 1323306 h 1323306"/>
              <a:gd name="connsiteX3" fmla="*/ 3175 w 3371540"/>
              <a:gd name="connsiteY3" fmla="*/ 1320131 h 1323306"/>
              <a:gd name="connsiteX4" fmla="*/ 0 w 3371540"/>
              <a:gd name="connsiteY4" fmla="*/ 0 h 1323306"/>
              <a:gd name="connsiteX0" fmla="*/ 0 w 3371540"/>
              <a:gd name="connsiteY0" fmla="*/ 0 h 1323306"/>
              <a:gd name="connsiteX1" fmla="*/ 3366567 w 3371540"/>
              <a:gd name="connsiteY1" fmla="*/ 2381 h 1323306"/>
              <a:gd name="connsiteX2" fmla="*/ 3157016 w 3371540"/>
              <a:gd name="connsiteY2" fmla="*/ 1323306 h 1323306"/>
              <a:gd name="connsiteX3" fmla="*/ 3175 w 3371540"/>
              <a:gd name="connsiteY3" fmla="*/ 1310606 h 1323306"/>
              <a:gd name="connsiteX4" fmla="*/ 0 w 3371540"/>
              <a:gd name="connsiteY4" fmla="*/ 0 h 1323306"/>
              <a:gd name="connsiteX0" fmla="*/ 0 w 3328692"/>
              <a:gd name="connsiteY0" fmla="*/ 0 h 1323306"/>
              <a:gd name="connsiteX1" fmla="*/ 3318942 w 3328692"/>
              <a:gd name="connsiteY1" fmla="*/ 9798 h 1323306"/>
              <a:gd name="connsiteX2" fmla="*/ 3157016 w 3328692"/>
              <a:gd name="connsiteY2" fmla="*/ 1323306 h 1323306"/>
              <a:gd name="connsiteX3" fmla="*/ 3175 w 3328692"/>
              <a:gd name="connsiteY3" fmla="*/ 1310606 h 1323306"/>
              <a:gd name="connsiteX4" fmla="*/ 0 w 3328692"/>
              <a:gd name="connsiteY4" fmla="*/ 0 h 1323306"/>
              <a:gd name="connsiteX0" fmla="*/ 0 w 3224563"/>
              <a:gd name="connsiteY0" fmla="*/ 0 h 1323306"/>
              <a:gd name="connsiteX1" fmla="*/ 3074467 w 3224563"/>
              <a:gd name="connsiteY1" fmla="*/ 7326 h 1323306"/>
              <a:gd name="connsiteX2" fmla="*/ 3157016 w 3224563"/>
              <a:gd name="connsiteY2" fmla="*/ 1323306 h 1323306"/>
              <a:gd name="connsiteX3" fmla="*/ 3175 w 3224563"/>
              <a:gd name="connsiteY3" fmla="*/ 1310606 h 1323306"/>
              <a:gd name="connsiteX4" fmla="*/ 0 w 3224563"/>
              <a:gd name="connsiteY4" fmla="*/ 0 h 1323306"/>
              <a:gd name="connsiteX0" fmla="*/ 0 w 3229381"/>
              <a:gd name="connsiteY0" fmla="*/ 0 h 1323306"/>
              <a:gd name="connsiteX1" fmla="*/ 3074467 w 3229381"/>
              <a:gd name="connsiteY1" fmla="*/ 7326 h 1323306"/>
              <a:gd name="connsiteX2" fmla="*/ 3157016 w 3229381"/>
              <a:gd name="connsiteY2" fmla="*/ 1323306 h 1323306"/>
              <a:gd name="connsiteX3" fmla="*/ 3175 w 3229381"/>
              <a:gd name="connsiteY3" fmla="*/ 1310606 h 1323306"/>
              <a:gd name="connsiteX4" fmla="*/ 0 w 3229381"/>
              <a:gd name="connsiteY4" fmla="*/ 0 h 1323306"/>
              <a:gd name="connsiteX0" fmla="*/ 0 w 3240926"/>
              <a:gd name="connsiteY0" fmla="*/ 3713 h 1327019"/>
              <a:gd name="connsiteX1" fmla="*/ 3124086 w 3240926"/>
              <a:gd name="connsiteY1" fmla="*/ 0 h 1327019"/>
              <a:gd name="connsiteX2" fmla="*/ 3157016 w 3240926"/>
              <a:gd name="connsiteY2" fmla="*/ 1327019 h 1327019"/>
              <a:gd name="connsiteX3" fmla="*/ 3175 w 3240926"/>
              <a:gd name="connsiteY3" fmla="*/ 1314319 h 1327019"/>
              <a:gd name="connsiteX4" fmla="*/ 0 w 3240926"/>
              <a:gd name="connsiteY4" fmla="*/ 3713 h 1327019"/>
              <a:gd name="connsiteX0" fmla="*/ 0 w 3484027"/>
              <a:gd name="connsiteY0" fmla="*/ 3713 h 1327019"/>
              <a:gd name="connsiteX1" fmla="*/ 3124086 w 3484027"/>
              <a:gd name="connsiteY1" fmla="*/ 0 h 1327019"/>
              <a:gd name="connsiteX2" fmla="*/ 3440551 w 3484027"/>
              <a:gd name="connsiteY2" fmla="*/ 1327019 h 1327019"/>
              <a:gd name="connsiteX3" fmla="*/ 3175 w 3484027"/>
              <a:gd name="connsiteY3" fmla="*/ 1314319 h 1327019"/>
              <a:gd name="connsiteX4" fmla="*/ 0 w 3484027"/>
              <a:gd name="connsiteY4" fmla="*/ 3713 h 1327019"/>
              <a:gd name="connsiteX0" fmla="*/ 0 w 3461109"/>
              <a:gd name="connsiteY0" fmla="*/ 3713 h 1327019"/>
              <a:gd name="connsiteX1" fmla="*/ 3124086 w 3461109"/>
              <a:gd name="connsiteY1" fmla="*/ 0 h 1327019"/>
              <a:gd name="connsiteX2" fmla="*/ 3440551 w 3461109"/>
              <a:gd name="connsiteY2" fmla="*/ 1327019 h 1327019"/>
              <a:gd name="connsiteX3" fmla="*/ 3175 w 3461109"/>
              <a:gd name="connsiteY3" fmla="*/ 1314319 h 1327019"/>
              <a:gd name="connsiteX4" fmla="*/ 0 w 3461109"/>
              <a:gd name="connsiteY4" fmla="*/ 3713 h 1327019"/>
              <a:gd name="connsiteX0" fmla="*/ 0 w 3440551"/>
              <a:gd name="connsiteY0" fmla="*/ 3713 h 1327019"/>
              <a:gd name="connsiteX1" fmla="*/ 3124086 w 3440551"/>
              <a:gd name="connsiteY1" fmla="*/ 0 h 1327019"/>
              <a:gd name="connsiteX2" fmla="*/ 3440551 w 3440551"/>
              <a:gd name="connsiteY2" fmla="*/ 1327019 h 1327019"/>
              <a:gd name="connsiteX3" fmla="*/ 3175 w 3440551"/>
              <a:gd name="connsiteY3" fmla="*/ 1314319 h 1327019"/>
              <a:gd name="connsiteX4" fmla="*/ 0 w 3440551"/>
              <a:gd name="connsiteY4" fmla="*/ 3713 h 1327019"/>
              <a:gd name="connsiteX0" fmla="*/ 0 w 3443190"/>
              <a:gd name="connsiteY0" fmla="*/ 3713 h 1327019"/>
              <a:gd name="connsiteX1" fmla="*/ 3124086 w 3443190"/>
              <a:gd name="connsiteY1" fmla="*/ 0 h 1327019"/>
              <a:gd name="connsiteX2" fmla="*/ 3440551 w 3443190"/>
              <a:gd name="connsiteY2" fmla="*/ 1327019 h 1327019"/>
              <a:gd name="connsiteX3" fmla="*/ 3175 w 3443190"/>
              <a:gd name="connsiteY3" fmla="*/ 1314319 h 1327019"/>
              <a:gd name="connsiteX4" fmla="*/ 0 w 3443190"/>
              <a:gd name="connsiteY4" fmla="*/ 3713 h 1327019"/>
              <a:gd name="connsiteX0" fmla="*/ 0 w 3442625"/>
              <a:gd name="connsiteY0" fmla="*/ 2073 h 1325379"/>
              <a:gd name="connsiteX1" fmla="*/ 3035980 w 3442625"/>
              <a:gd name="connsiteY1" fmla="*/ 0 h 1325379"/>
              <a:gd name="connsiteX2" fmla="*/ 3440551 w 3442625"/>
              <a:gd name="connsiteY2" fmla="*/ 1325379 h 1325379"/>
              <a:gd name="connsiteX3" fmla="*/ 3175 w 3442625"/>
              <a:gd name="connsiteY3" fmla="*/ 1312679 h 1325379"/>
              <a:gd name="connsiteX4" fmla="*/ 0 w 3442625"/>
              <a:gd name="connsiteY4" fmla="*/ 2073 h 1325379"/>
              <a:gd name="connsiteX0" fmla="*/ 0 w 3445652"/>
              <a:gd name="connsiteY0" fmla="*/ 2073 h 1325379"/>
              <a:gd name="connsiteX1" fmla="*/ 3035980 w 3445652"/>
              <a:gd name="connsiteY1" fmla="*/ 0 h 1325379"/>
              <a:gd name="connsiteX2" fmla="*/ 3440551 w 3445652"/>
              <a:gd name="connsiteY2" fmla="*/ 1325379 h 1325379"/>
              <a:gd name="connsiteX3" fmla="*/ 3175 w 3445652"/>
              <a:gd name="connsiteY3" fmla="*/ 1312679 h 1325379"/>
              <a:gd name="connsiteX4" fmla="*/ 0 w 3445652"/>
              <a:gd name="connsiteY4" fmla="*/ 2073 h 1325379"/>
              <a:gd name="connsiteX0" fmla="*/ 0 w 3445263"/>
              <a:gd name="connsiteY0" fmla="*/ 2073 h 1325379"/>
              <a:gd name="connsiteX1" fmla="*/ 3035980 w 3445263"/>
              <a:gd name="connsiteY1" fmla="*/ 0 h 1325379"/>
              <a:gd name="connsiteX2" fmla="*/ 3440551 w 3445263"/>
              <a:gd name="connsiteY2" fmla="*/ 1325379 h 1325379"/>
              <a:gd name="connsiteX3" fmla="*/ 3175 w 3445263"/>
              <a:gd name="connsiteY3" fmla="*/ 1312679 h 1325379"/>
              <a:gd name="connsiteX4" fmla="*/ 0 w 3445263"/>
              <a:gd name="connsiteY4" fmla="*/ 2073 h 1325379"/>
              <a:gd name="connsiteX0" fmla="*/ 0 w 3471174"/>
              <a:gd name="connsiteY0" fmla="*/ 2073 h 1325379"/>
              <a:gd name="connsiteX1" fmla="*/ 3035980 w 3471174"/>
              <a:gd name="connsiteY1" fmla="*/ 0 h 1325379"/>
              <a:gd name="connsiteX2" fmla="*/ 3466724 w 3471174"/>
              <a:gd name="connsiteY2" fmla="*/ 1325379 h 1325379"/>
              <a:gd name="connsiteX3" fmla="*/ 3175 w 3471174"/>
              <a:gd name="connsiteY3" fmla="*/ 1312679 h 1325379"/>
              <a:gd name="connsiteX4" fmla="*/ 0 w 3471174"/>
              <a:gd name="connsiteY4" fmla="*/ 2073 h 1325379"/>
              <a:gd name="connsiteX0" fmla="*/ 0 w 3475827"/>
              <a:gd name="connsiteY0" fmla="*/ 2073 h 1325379"/>
              <a:gd name="connsiteX1" fmla="*/ 3035980 w 3475827"/>
              <a:gd name="connsiteY1" fmla="*/ 0 h 1325379"/>
              <a:gd name="connsiteX2" fmla="*/ 3466724 w 3475827"/>
              <a:gd name="connsiteY2" fmla="*/ 1325379 h 1325379"/>
              <a:gd name="connsiteX3" fmla="*/ 3175 w 3475827"/>
              <a:gd name="connsiteY3" fmla="*/ 1312679 h 1325379"/>
              <a:gd name="connsiteX4" fmla="*/ 0 w 3475827"/>
              <a:gd name="connsiteY4" fmla="*/ 2073 h 1325379"/>
              <a:gd name="connsiteX0" fmla="*/ 0 w 3475370"/>
              <a:gd name="connsiteY0" fmla="*/ 0 h 1323306"/>
              <a:gd name="connsiteX1" fmla="*/ 3008765 w 3475370"/>
              <a:gd name="connsiteY1" fmla="*/ 120 h 1323306"/>
              <a:gd name="connsiteX2" fmla="*/ 3466724 w 3475370"/>
              <a:gd name="connsiteY2" fmla="*/ 1323306 h 1323306"/>
              <a:gd name="connsiteX3" fmla="*/ 3175 w 3475370"/>
              <a:gd name="connsiteY3" fmla="*/ 1310606 h 1323306"/>
              <a:gd name="connsiteX4" fmla="*/ 0 w 3475370"/>
              <a:gd name="connsiteY4" fmla="*/ 0 h 1323306"/>
              <a:gd name="connsiteX0" fmla="*/ 0 w 3477544"/>
              <a:gd name="connsiteY0" fmla="*/ 0 h 1323306"/>
              <a:gd name="connsiteX1" fmla="*/ 3008765 w 3477544"/>
              <a:gd name="connsiteY1" fmla="*/ 120 h 1323306"/>
              <a:gd name="connsiteX2" fmla="*/ 3466724 w 3477544"/>
              <a:gd name="connsiteY2" fmla="*/ 1323306 h 1323306"/>
              <a:gd name="connsiteX3" fmla="*/ 3175 w 3477544"/>
              <a:gd name="connsiteY3" fmla="*/ 1310606 h 1323306"/>
              <a:gd name="connsiteX4" fmla="*/ 0 w 3477544"/>
              <a:gd name="connsiteY4" fmla="*/ 0 h 1323306"/>
              <a:gd name="connsiteX0" fmla="*/ 0 w 3468950"/>
              <a:gd name="connsiteY0" fmla="*/ 0 h 1323306"/>
              <a:gd name="connsiteX1" fmla="*/ 3008765 w 3468950"/>
              <a:gd name="connsiteY1" fmla="*/ 120 h 1323306"/>
              <a:gd name="connsiteX2" fmla="*/ 3466724 w 3468950"/>
              <a:gd name="connsiteY2" fmla="*/ 1323306 h 1323306"/>
              <a:gd name="connsiteX3" fmla="*/ 3175 w 3468950"/>
              <a:gd name="connsiteY3" fmla="*/ 1310606 h 1323306"/>
              <a:gd name="connsiteX4" fmla="*/ 0 w 3468950"/>
              <a:gd name="connsiteY4" fmla="*/ 0 h 1323306"/>
              <a:gd name="connsiteX0" fmla="*/ 0 w 3468793"/>
              <a:gd name="connsiteY0" fmla="*/ 0 h 1323306"/>
              <a:gd name="connsiteX1" fmla="*/ 3008765 w 3468793"/>
              <a:gd name="connsiteY1" fmla="*/ 120 h 1323306"/>
              <a:gd name="connsiteX2" fmla="*/ 3466724 w 3468793"/>
              <a:gd name="connsiteY2" fmla="*/ 1323306 h 1323306"/>
              <a:gd name="connsiteX3" fmla="*/ 3175 w 3468793"/>
              <a:gd name="connsiteY3" fmla="*/ 1310606 h 1323306"/>
              <a:gd name="connsiteX4" fmla="*/ 0 w 3468793"/>
              <a:gd name="connsiteY4" fmla="*/ 0 h 1323306"/>
              <a:gd name="connsiteX0" fmla="*/ 0 w 3468637"/>
              <a:gd name="connsiteY0" fmla="*/ 2073 h 1325379"/>
              <a:gd name="connsiteX1" fmla="*/ 2977897 w 3468637"/>
              <a:gd name="connsiteY1" fmla="*/ 0 h 1325379"/>
              <a:gd name="connsiteX2" fmla="*/ 3466724 w 3468637"/>
              <a:gd name="connsiteY2" fmla="*/ 1325379 h 1325379"/>
              <a:gd name="connsiteX3" fmla="*/ 3175 w 3468637"/>
              <a:gd name="connsiteY3" fmla="*/ 1312679 h 1325379"/>
              <a:gd name="connsiteX4" fmla="*/ 0 w 3468637"/>
              <a:gd name="connsiteY4" fmla="*/ 2073 h 1325379"/>
              <a:gd name="connsiteX0" fmla="*/ 0 w 3676351"/>
              <a:gd name="connsiteY0" fmla="*/ 2073 h 1327572"/>
              <a:gd name="connsiteX1" fmla="*/ 2977897 w 3676351"/>
              <a:gd name="connsiteY1" fmla="*/ 0 h 1327572"/>
              <a:gd name="connsiteX2" fmla="*/ 3675083 w 3676351"/>
              <a:gd name="connsiteY2" fmla="*/ 1327572 h 1327572"/>
              <a:gd name="connsiteX3" fmla="*/ 3175 w 3676351"/>
              <a:gd name="connsiteY3" fmla="*/ 1312679 h 1327572"/>
              <a:gd name="connsiteX4" fmla="*/ 0 w 3676351"/>
              <a:gd name="connsiteY4" fmla="*/ 2073 h 1327572"/>
              <a:gd name="connsiteX0" fmla="*/ 0 w 3675083"/>
              <a:gd name="connsiteY0" fmla="*/ 2073 h 1327572"/>
              <a:gd name="connsiteX1" fmla="*/ 2977897 w 3675083"/>
              <a:gd name="connsiteY1" fmla="*/ 0 h 1327572"/>
              <a:gd name="connsiteX2" fmla="*/ 3675083 w 3675083"/>
              <a:gd name="connsiteY2" fmla="*/ 1327572 h 1327572"/>
              <a:gd name="connsiteX3" fmla="*/ 3175 w 3675083"/>
              <a:gd name="connsiteY3" fmla="*/ 1312679 h 1327572"/>
              <a:gd name="connsiteX4" fmla="*/ 0 w 3675083"/>
              <a:gd name="connsiteY4" fmla="*/ 2073 h 1327572"/>
              <a:gd name="connsiteX0" fmla="*/ 0 w 3675083"/>
              <a:gd name="connsiteY0" fmla="*/ 2073 h 1327572"/>
              <a:gd name="connsiteX1" fmla="*/ 2977897 w 3675083"/>
              <a:gd name="connsiteY1" fmla="*/ 0 h 1327572"/>
              <a:gd name="connsiteX2" fmla="*/ 3675083 w 3675083"/>
              <a:gd name="connsiteY2" fmla="*/ 1327572 h 1327572"/>
              <a:gd name="connsiteX3" fmla="*/ 3175 w 3675083"/>
              <a:gd name="connsiteY3" fmla="*/ 1312679 h 1327572"/>
              <a:gd name="connsiteX4" fmla="*/ 0 w 3675083"/>
              <a:gd name="connsiteY4" fmla="*/ 2073 h 1327572"/>
              <a:gd name="connsiteX0" fmla="*/ 0 w 3675083"/>
              <a:gd name="connsiteY0" fmla="*/ 2073 h 1327572"/>
              <a:gd name="connsiteX1" fmla="*/ 2977897 w 3675083"/>
              <a:gd name="connsiteY1" fmla="*/ 0 h 1327572"/>
              <a:gd name="connsiteX2" fmla="*/ 3675083 w 3675083"/>
              <a:gd name="connsiteY2" fmla="*/ 1327572 h 1327572"/>
              <a:gd name="connsiteX3" fmla="*/ 3175 w 3675083"/>
              <a:gd name="connsiteY3" fmla="*/ 1312679 h 1327572"/>
              <a:gd name="connsiteX4" fmla="*/ 0 w 3675083"/>
              <a:gd name="connsiteY4" fmla="*/ 2073 h 1327572"/>
              <a:gd name="connsiteX0" fmla="*/ 0 w 3675083"/>
              <a:gd name="connsiteY0" fmla="*/ 2073 h 1327572"/>
              <a:gd name="connsiteX1" fmla="*/ 2977897 w 3675083"/>
              <a:gd name="connsiteY1" fmla="*/ 0 h 1327572"/>
              <a:gd name="connsiteX2" fmla="*/ 3675083 w 3675083"/>
              <a:gd name="connsiteY2" fmla="*/ 1327572 h 1327572"/>
              <a:gd name="connsiteX3" fmla="*/ 3175 w 3675083"/>
              <a:gd name="connsiteY3" fmla="*/ 1312679 h 1327572"/>
              <a:gd name="connsiteX4" fmla="*/ 0 w 3675083"/>
              <a:gd name="connsiteY4" fmla="*/ 2073 h 1327572"/>
              <a:gd name="connsiteX0" fmla="*/ 0 w 3675083"/>
              <a:gd name="connsiteY0" fmla="*/ 2073 h 1327572"/>
              <a:gd name="connsiteX1" fmla="*/ 2977897 w 3675083"/>
              <a:gd name="connsiteY1" fmla="*/ 0 h 1327572"/>
              <a:gd name="connsiteX2" fmla="*/ 3675083 w 3675083"/>
              <a:gd name="connsiteY2" fmla="*/ 1327572 h 1327572"/>
              <a:gd name="connsiteX3" fmla="*/ 3175 w 3675083"/>
              <a:gd name="connsiteY3" fmla="*/ 1312679 h 1327572"/>
              <a:gd name="connsiteX4" fmla="*/ 0 w 3675083"/>
              <a:gd name="connsiteY4" fmla="*/ 2073 h 1327572"/>
              <a:gd name="connsiteX0" fmla="*/ 0 w 3675083"/>
              <a:gd name="connsiteY0" fmla="*/ 2073 h 1327572"/>
              <a:gd name="connsiteX1" fmla="*/ 2977897 w 3675083"/>
              <a:gd name="connsiteY1" fmla="*/ 0 h 1327572"/>
              <a:gd name="connsiteX2" fmla="*/ 3675083 w 3675083"/>
              <a:gd name="connsiteY2" fmla="*/ 1327572 h 1327572"/>
              <a:gd name="connsiteX3" fmla="*/ 3175 w 3675083"/>
              <a:gd name="connsiteY3" fmla="*/ 1312679 h 1327572"/>
              <a:gd name="connsiteX4" fmla="*/ 0 w 3675083"/>
              <a:gd name="connsiteY4" fmla="*/ 2073 h 1327572"/>
              <a:gd name="connsiteX0" fmla="*/ 0 w 3675083"/>
              <a:gd name="connsiteY0" fmla="*/ 2073 h 1327572"/>
              <a:gd name="connsiteX1" fmla="*/ 2977897 w 3675083"/>
              <a:gd name="connsiteY1" fmla="*/ 0 h 1327572"/>
              <a:gd name="connsiteX2" fmla="*/ 3675083 w 3675083"/>
              <a:gd name="connsiteY2" fmla="*/ 1327572 h 1327572"/>
              <a:gd name="connsiteX3" fmla="*/ 3175 w 3675083"/>
              <a:gd name="connsiteY3" fmla="*/ 1312679 h 1327572"/>
              <a:gd name="connsiteX4" fmla="*/ 0 w 3675083"/>
              <a:gd name="connsiteY4" fmla="*/ 2073 h 1327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75083" h="1327572">
                <a:moveTo>
                  <a:pt x="0" y="2073"/>
                </a:moveTo>
                <a:lnTo>
                  <a:pt x="2977897" y="0"/>
                </a:lnTo>
                <a:cubicBezTo>
                  <a:pt x="3088526" y="353887"/>
                  <a:pt x="3281451" y="785904"/>
                  <a:pt x="3675083" y="1327572"/>
                </a:cubicBezTo>
                <a:lnTo>
                  <a:pt x="3175" y="1312679"/>
                </a:lnTo>
                <a:cubicBezTo>
                  <a:pt x="2117" y="872635"/>
                  <a:pt x="1058" y="442117"/>
                  <a:pt x="0" y="2073"/>
                </a:cubicBezTo>
                <a:close/>
              </a:path>
            </a:pathLst>
          </a:custGeom>
          <a:blipFill>
            <a:blip r:embed="rId3"/>
            <a:srcRect/>
            <a:stretch>
              <a:fillRect l="-2305" r="-230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p>
        </p:txBody>
      </p:sp>
    </p:spTree>
    <p:extLst>
      <p:ext uri="{BB962C8B-B14F-4D97-AF65-F5344CB8AC3E}">
        <p14:creationId xmlns:p14="http://schemas.microsoft.com/office/powerpoint/2010/main" val="12548632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ADBD0590-D8AE-E9AE-5B2B-80152A1D19E2}"/>
              </a:ext>
            </a:extLst>
          </p:cNvPr>
          <p:cNvSpPr>
            <a:spLocks noGrp="1"/>
          </p:cNvSpPr>
          <p:nvPr>
            <p:ph type="title"/>
          </p:nvPr>
        </p:nvSpPr>
        <p:spPr>
          <a:xfrm>
            <a:off x="340273" y="110616"/>
            <a:ext cx="7559873" cy="367200"/>
          </a:xfrm>
        </p:spPr>
        <p:txBody>
          <a:bodyPr>
            <a:spAutoFit/>
          </a:bodyPr>
          <a:lstStyle/>
          <a:p>
            <a:r>
              <a:rPr lang="ro-RO"/>
              <a:t>Instrumente digitale inteligente – principalele concluzii </a:t>
            </a:r>
          </a:p>
        </p:txBody>
      </p:sp>
      <p:sp>
        <p:nvSpPr>
          <p:cNvPr id="12" name="Content Placeholder 2">
            <a:extLst>
              <a:ext uri="{FF2B5EF4-FFF2-40B4-BE49-F238E27FC236}">
                <a16:creationId xmlns:a16="http://schemas.microsoft.com/office/drawing/2014/main" id="{50382414-1043-6F03-73AA-A6B37F350E19}"/>
              </a:ext>
            </a:extLst>
          </p:cNvPr>
          <p:cNvSpPr>
            <a:spLocks noGrp="1"/>
          </p:cNvSpPr>
          <p:nvPr>
            <p:ph sz="half" idx="1"/>
          </p:nvPr>
        </p:nvSpPr>
        <p:spPr>
          <a:xfrm>
            <a:off x="3268981" y="1271820"/>
            <a:ext cx="5710192" cy="3144451"/>
          </a:xfrm>
        </p:spPr>
        <p:txBody>
          <a:bodyPr>
            <a:spAutoFit/>
          </a:bodyPr>
          <a:lstStyle/>
          <a:p>
            <a:pPr lvl="1">
              <a:lnSpc>
                <a:spcPts val="1400"/>
              </a:lnSpc>
              <a:buFont typeface="Wingdings" panose="05000000000000000000" pitchFamily="2" charset="2"/>
              <a:buChar char="§"/>
              <a:tabLst>
                <a:tab pos="408305" algn="l"/>
              </a:tabLst>
            </a:pPr>
            <a:r>
              <a:rPr lang="ro-RO" sz="1200" dirty="0">
                <a:solidFill>
                  <a:schemeClr val="accent1"/>
                </a:solidFill>
              </a:rPr>
              <a:t>Instrumentele digitale inteligente pot îmbunătăți siguranța la locul de muncă</a:t>
            </a:r>
          </a:p>
          <a:p>
            <a:pPr lvl="1">
              <a:lnSpc>
                <a:spcPts val="1400"/>
              </a:lnSpc>
              <a:buFont typeface="Wingdings" panose="05000000000000000000" pitchFamily="2" charset="2"/>
              <a:buChar char="§"/>
              <a:tabLst>
                <a:tab pos="408305" algn="l"/>
              </a:tabLst>
            </a:pPr>
            <a:endParaRPr lang="en-GB" sz="1200" dirty="0">
              <a:solidFill>
                <a:schemeClr val="accent1"/>
              </a:solidFill>
            </a:endParaRPr>
          </a:p>
          <a:p>
            <a:pPr lvl="1">
              <a:lnSpc>
                <a:spcPts val="1400"/>
              </a:lnSpc>
              <a:buFont typeface="Wingdings" panose="05000000000000000000" pitchFamily="2" charset="2"/>
              <a:buChar char="§"/>
              <a:tabLst>
                <a:tab pos="408305" algn="l"/>
              </a:tabLst>
            </a:pPr>
            <a:r>
              <a:rPr lang="ro-RO" sz="1200" dirty="0">
                <a:solidFill>
                  <a:schemeClr val="accent1"/>
                </a:solidFill>
              </a:rPr>
              <a:t>Utilizarea </a:t>
            </a:r>
            <a:r>
              <a:rPr lang="ro-RO" sz="1200" b="1" dirty="0">
                <a:solidFill>
                  <a:schemeClr val="accent1"/>
                </a:solidFill>
              </a:rPr>
              <a:t>transparentă</a:t>
            </a:r>
            <a:r>
              <a:rPr lang="ro-RO" sz="1200" dirty="0">
                <a:solidFill>
                  <a:schemeClr val="accent1"/>
                </a:solidFill>
              </a:rPr>
              <a:t> a tehnologiei este esențială</a:t>
            </a:r>
          </a:p>
          <a:p>
            <a:pPr lvl="1">
              <a:lnSpc>
                <a:spcPts val="1400"/>
              </a:lnSpc>
              <a:buFont typeface="Wingdings" panose="05000000000000000000" pitchFamily="2" charset="2"/>
              <a:buChar char="§"/>
              <a:tabLst>
                <a:tab pos="408305" algn="l"/>
              </a:tabLst>
            </a:pPr>
            <a:endParaRPr lang="en-GB" sz="1200" dirty="0">
              <a:solidFill>
                <a:schemeClr val="accent1"/>
              </a:solidFill>
            </a:endParaRPr>
          </a:p>
          <a:p>
            <a:pPr lvl="1">
              <a:lnSpc>
                <a:spcPts val="1400"/>
              </a:lnSpc>
              <a:buFont typeface="Wingdings" panose="05000000000000000000" pitchFamily="2" charset="2"/>
              <a:buChar char="§"/>
              <a:tabLst>
                <a:tab pos="408305" algn="l"/>
              </a:tabLst>
            </a:pPr>
            <a:r>
              <a:rPr lang="ro-RO" sz="1200" dirty="0">
                <a:solidFill>
                  <a:schemeClr val="accent1"/>
                </a:solidFill>
              </a:rPr>
              <a:t>Distincția între </a:t>
            </a:r>
            <a:r>
              <a:rPr lang="ro-RO" sz="1200" b="1" dirty="0">
                <a:solidFill>
                  <a:schemeClr val="accent1"/>
                </a:solidFill>
              </a:rPr>
              <a:t>măsurarea performanței și</a:t>
            </a:r>
            <a:r>
              <a:rPr lang="ro-RO" sz="1200" dirty="0">
                <a:solidFill>
                  <a:schemeClr val="accent1"/>
                </a:solidFill>
              </a:rPr>
              <a:t> </a:t>
            </a:r>
            <a:r>
              <a:rPr lang="ro-RO" sz="1200" b="1" dirty="0">
                <a:solidFill>
                  <a:schemeClr val="accent1"/>
                </a:solidFill>
              </a:rPr>
              <a:t>monitorizarea </a:t>
            </a:r>
            <a:r>
              <a:rPr lang="ro-RO" sz="1200" b="1" dirty="0" err="1">
                <a:solidFill>
                  <a:schemeClr val="accent1"/>
                </a:solidFill>
              </a:rPr>
              <a:t>SSM</a:t>
            </a:r>
            <a:r>
              <a:rPr lang="ro-RO" sz="1200" dirty="0">
                <a:solidFill>
                  <a:schemeClr val="accent1"/>
                </a:solidFill>
              </a:rPr>
              <a:t> contribuie la menținerea și consolidarea </a:t>
            </a:r>
            <a:r>
              <a:rPr lang="ro-RO" sz="1200" b="1" dirty="0">
                <a:solidFill>
                  <a:schemeClr val="accent1"/>
                </a:solidFill>
              </a:rPr>
              <a:t>încrederii </a:t>
            </a:r>
            <a:r>
              <a:rPr lang="ro-RO" sz="1200" dirty="0">
                <a:solidFill>
                  <a:schemeClr val="accent1"/>
                </a:solidFill>
              </a:rPr>
              <a:t>lucrătorilor</a:t>
            </a:r>
          </a:p>
          <a:p>
            <a:pPr lvl="1">
              <a:lnSpc>
                <a:spcPts val="1400"/>
              </a:lnSpc>
              <a:buFont typeface="Wingdings" panose="05000000000000000000" pitchFamily="2" charset="2"/>
              <a:buChar char="§"/>
              <a:tabLst>
                <a:tab pos="408305" algn="l"/>
              </a:tabLst>
            </a:pPr>
            <a:endParaRPr lang="en-GB" sz="1200" dirty="0">
              <a:solidFill>
                <a:schemeClr val="accent1"/>
              </a:solidFill>
            </a:endParaRPr>
          </a:p>
          <a:p>
            <a:pPr lvl="1">
              <a:lnSpc>
                <a:spcPts val="1400"/>
              </a:lnSpc>
              <a:buFont typeface="Wingdings" panose="05000000000000000000" pitchFamily="2" charset="2"/>
              <a:buChar char="§"/>
              <a:tabLst>
                <a:tab pos="408305" algn="l"/>
              </a:tabLst>
            </a:pPr>
            <a:r>
              <a:rPr lang="ro-RO" sz="1200" b="1" dirty="0">
                <a:solidFill>
                  <a:schemeClr val="accent1"/>
                </a:solidFill>
              </a:rPr>
              <a:t>Angajamentul și implicarea lucrătorilor </a:t>
            </a:r>
            <a:r>
              <a:rPr lang="ro-RO" sz="1200" dirty="0">
                <a:solidFill>
                  <a:schemeClr val="accent1"/>
                </a:solidFill>
              </a:rPr>
              <a:t>în întregul proces </a:t>
            </a:r>
            <a:br>
              <a:rPr lang="ro-RO" sz="1200" dirty="0">
                <a:solidFill>
                  <a:schemeClr val="accent1"/>
                </a:solidFill>
              </a:rPr>
            </a:br>
            <a:r>
              <a:rPr lang="ro-RO" sz="1200" dirty="0">
                <a:solidFill>
                  <a:schemeClr val="accent1"/>
                </a:solidFill>
              </a:rPr>
              <a:t>de integrare a instrumentelor digitale inteligente este importantă</a:t>
            </a:r>
          </a:p>
          <a:p>
            <a:pPr lvl="1">
              <a:lnSpc>
                <a:spcPts val="1400"/>
              </a:lnSpc>
              <a:buFont typeface="Wingdings" panose="05000000000000000000" pitchFamily="2" charset="2"/>
              <a:buChar char="§"/>
              <a:tabLst>
                <a:tab pos="408305" algn="l"/>
              </a:tabLst>
            </a:pPr>
            <a:endParaRPr lang="en-GB" sz="1200" dirty="0">
              <a:solidFill>
                <a:schemeClr val="accent1"/>
              </a:solidFill>
            </a:endParaRPr>
          </a:p>
          <a:p>
            <a:pPr lvl="1">
              <a:lnSpc>
                <a:spcPts val="1400"/>
              </a:lnSpc>
              <a:buFont typeface="Wingdings" panose="05000000000000000000" pitchFamily="2" charset="2"/>
              <a:buChar char="§"/>
              <a:tabLst>
                <a:tab pos="408305" algn="l"/>
              </a:tabLst>
            </a:pPr>
            <a:r>
              <a:rPr lang="ro-RO" sz="1200" dirty="0">
                <a:solidFill>
                  <a:schemeClr val="accent1"/>
                </a:solidFill>
              </a:rPr>
              <a:t>Sistemele digitale inteligente </a:t>
            </a:r>
            <a:r>
              <a:rPr lang="ro-RO" sz="1200" b="1" dirty="0">
                <a:solidFill>
                  <a:schemeClr val="accent1"/>
                </a:solidFill>
              </a:rPr>
              <a:t>trebuie să completeze alte măsuri de </a:t>
            </a:r>
            <a:r>
              <a:rPr lang="ro-RO" sz="1200" b="1" dirty="0" err="1">
                <a:solidFill>
                  <a:schemeClr val="accent1"/>
                </a:solidFill>
              </a:rPr>
              <a:t>SSM</a:t>
            </a:r>
            <a:endParaRPr lang="ro-RO" sz="1200" b="1" dirty="0">
              <a:solidFill>
                <a:schemeClr val="accent1"/>
              </a:solidFill>
            </a:endParaRPr>
          </a:p>
          <a:p>
            <a:pPr lvl="1">
              <a:lnSpc>
                <a:spcPts val="1400"/>
              </a:lnSpc>
              <a:buFont typeface="Wingdings" panose="05000000000000000000" pitchFamily="2" charset="2"/>
              <a:buChar char="§"/>
              <a:tabLst>
                <a:tab pos="408305" algn="l"/>
              </a:tabLst>
            </a:pPr>
            <a:endParaRPr lang="en-GB" sz="1200" dirty="0">
              <a:solidFill>
                <a:schemeClr val="accent1"/>
              </a:solidFill>
            </a:endParaRPr>
          </a:p>
          <a:p>
            <a:pPr lvl="1">
              <a:lnSpc>
                <a:spcPts val="1400"/>
              </a:lnSpc>
              <a:buFont typeface="Wingdings" panose="05000000000000000000" pitchFamily="2" charset="2"/>
              <a:buChar char="§"/>
              <a:tabLst>
                <a:tab pos="408305" algn="l"/>
              </a:tabLst>
            </a:pPr>
            <a:r>
              <a:rPr lang="ro-RO" sz="1200" b="1" dirty="0">
                <a:solidFill>
                  <a:schemeClr val="accent1"/>
                </a:solidFill>
              </a:rPr>
              <a:t>Legislația, inspecția muncii și cercetarea</a:t>
            </a:r>
            <a:r>
              <a:rPr lang="ro-RO" sz="1200" dirty="0">
                <a:solidFill>
                  <a:schemeClr val="accent1"/>
                </a:solidFill>
              </a:rPr>
              <a:t> trebuie să evolueze </a:t>
            </a:r>
            <a:br>
              <a:rPr lang="ro-RO" sz="1200" dirty="0">
                <a:solidFill>
                  <a:schemeClr val="accent1"/>
                </a:solidFill>
              </a:rPr>
            </a:br>
            <a:r>
              <a:rPr lang="ro-RO" sz="1200" dirty="0">
                <a:solidFill>
                  <a:schemeClr val="accent1"/>
                </a:solidFill>
              </a:rPr>
              <a:t>pentru a ține pasul cu sistemele digitale inteligente</a:t>
            </a:r>
          </a:p>
          <a:p>
            <a:pPr lvl="1">
              <a:lnSpc>
                <a:spcPts val="1400"/>
              </a:lnSpc>
              <a:buFont typeface="Wingdings" panose="05000000000000000000" pitchFamily="2" charset="2"/>
              <a:buChar char="§"/>
              <a:tabLst>
                <a:tab pos="408305" algn="l"/>
              </a:tabLst>
            </a:pPr>
            <a:endParaRPr lang="en-GB" sz="1200" dirty="0">
              <a:solidFill>
                <a:schemeClr val="accent1"/>
              </a:solidFill>
            </a:endParaRPr>
          </a:p>
          <a:p>
            <a:pPr lvl="1">
              <a:lnSpc>
                <a:spcPts val="1400"/>
              </a:lnSpc>
              <a:buFont typeface="Wingdings" panose="05000000000000000000" pitchFamily="2" charset="2"/>
              <a:buChar char="§"/>
              <a:tabLst>
                <a:tab pos="408305" algn="l"/>
              </a:tabLst>
            </a:pPr>
            <a:r>
              <a:rPr lang="ro-RO" sz="1200" dirty="0">
                <a:solidFill>
                  <a:schemeClr val="accent1"/>
                </a:solidFill>
              </a:rPr>
              <a:t>Tehnologiile precum dispozitivele purtabile promovează</a:t>
            </a:r>
            <a:r>
              <a:rPr lang="ro-RO" sz="1200" b="1" dirty="0">
                <a:solidFill>
                  <a:schemeClr val="accent1"/>
                </a:solidFill>
              </a:rPr>
              <a:t> incluziunea </a:t>
            </a:r>
            <a:r>
              <a:rPr lang="ro-RO" sz="1200" dirty="0">
                <a:solidFill>
                  <a:schemeClr val="accent1"/>
                </a:solidFill>
              </a:rPr>
              <a:t>și diversitatea</a:t>
            </a:r>
          </a:p>
        </p:txBody>
      </p:sp>
      <p:sp>
        <p:nvSpPr>
          <p:cNvPr id="13" name="TextBox 12">
            <a:extLst>
              <a:ext uri="{FF2B5EF4-FFF2-40B4-BE49-F238E27FC236}">
                <a16:creationId xmlns:a16="http://schemas.microsoft.com/office/drawing/2014/main" id="{6D55F054-1AEB-86F2-145A-68A85611DEA2}"/>
              </a:ext>
            </a:extLst>
          </p:cNvPr>
          <p:cNvSpPr txBox="1"/>
          <p:nvPr/>
        </p:nvSpPr>
        <p:spPr>
          <a:xfrm>
            <a:off x="58148" y="4175798"/>
            <a:ext cx="2022089" cy="215444"/>
          </a:xfrm>
          <a:prstGeom prst="rect">
            <a:avLst/>
          </a:prstGeom>
          <a:noFill/>
        </p:spPr>
        <p:txBody>
          <a:bodyPr wrap="square">
            <a:spAutoFit/>
          </a:bodyPr>
          <a:lstStyle/>
          <a:p>
            <a:pPr defTabSz="342900">
              <a:spcBef>
                <a:spcPts val="450"/>
              </a:spcBef>
              <a:buClr>
                <a:srgbClr val="003399"/>
              </a:buClr>
              <a:defRPr/>
            </a:pPr>
            <a:r>
              <a:rPr lang="ro-RO" sz="800">
                <a:solidFill>
                  <a:srgbClr val="003399"/>
                </a:solidFill>
                <a:latin typeface="Aptos Narrow" panose="020B0004020202020204" pitchFamily="34" charset="0"/>
              </a:rPr>
              <a:t>© Tomasz -stock.adobe.com </a:t>
            </a:r>
          </a:p>
        </p:txBody>
      </p:sp>
      <p:pic>
        <p:nvPicPr>
          <p:cNvPr id="14" name="Picture 13" descr="A group of people in uniforms walking on a street&#10;&#10;Description automatically generated">
            <a:extLst>
              <a:ext uri="{FF2B5EF4-FFF2-40B4-BE49-F238E27FC236}">
                <a16:creationId xmlns:a16="http://schemas.microsoft.com/office/drawing/2014/main" id="{1ABDA4AB-E4BA-09AE-6331-41289C168973}"/>
              </a:ext>
            </a:extLst>
          </p:cNvPr>
          <p:cNvPicPr>
            <a:picLocks noChangeAspect="1"/>
          </p:cNvPicPr>
          <p:nvPr/>
        </p:nvPicPr>
        <p:blipFill>
          <a:blip r:embed="rId3"/>
          <a:srcRect l="9181" r="13640"/>
          <a:stretch/>
        </p:blipFill>
        <p:spPr>
          <a:xfrm>
            <a:off x="0" y="1271820"/>
            <a:ext cx="3185379" cy="2903978"/>
          </a:xfrm>
          <a:prstGeom prst="rect">
            <a:avLst/>
          </a:prstGeom>
        </p:spPr>
      </p:pic>
    </p:spTree>
    <p:extLst>
      <p:ext uri="{BB962C8B-B14F-4D97-AF65-F5344CB8AC3E}">
        <p14:creationId xmlns:p14="http://schemas.microsoft.com/office/powerpoint/2010/main" val="41129589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933A643-2A97-2FEC-F4B6-1990EC59A778}"/>
              </a:ext>
            </a:extLst>
          </p:cNvPr>
          <p:cNvSpPr>
            <a:spLocks noGrp="1"/>
          </p:cNvSpPr>
          <p:nvPr>
            <p:ph type="title"/>
          </p:nvPr>
        </p:nvSpPr>
        <p:spPr>
          <a:xfrm>
            <a:off x="323528" y="196341"/>
            <a:ext cx="7559873" cy="367200"/>
          </a:xfrm>
        </p:spPr>
        <p:txBody>
          <a:bodyPr vert="horz" lIns="91440" tIns="45720" rIns="91440" bIns="45720" rtlCol="0" anchor="ctr">
            <a:noAutofit/>
          </a:bodyPr>
          <a:lstStyle/>
          <a:p>
            <a:r>
              <a:rPr lang="ro-RO" sz="1800"/>
              <a:t>Resurse</a:t>
            </a:r>
          </a:p>
        </p:txBody>
      </p:sp>
      <p:pic>
        <p:nvPicPr>
          <p:cNvPr id="21" name="Picture 20" descr="A green hand with a blue circle and a finger pressing a button&#10;&#10;Description automatically generated">
            <a:extLst>
              <a:ext uri="{FF2B5EF4-FFF2-40B4-BE49-F238E27FC236}">
                <a16:creationId xmlns:a16="http://schemas.microsoft.com/office/drawing/2014/main" id="{26F7D518-4780-AA1F-A0C6-503539CBF67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3305" y="955205"/>
            <a:ext cx="1708751" cy="1708751"/>
          </a:xfrm>
          <a:prstGeom prst="rect">
            <a:avLst/>
          </a:prstGeom>
        </p:spPr>
      </p:pic>
      <p:pic>
        <p:nvPicPr>
          <p:cNvPr id="22" name="Picture 21" descr="A computer with a screen on&#10;&#10;Description automatically generated">
            <a:extLst>
              <a:ext uri="{FF2B5EF4-FFF2-40B4-BE49-F238E27FC236}">
                <a16:creationId xmlns:a16="http://schemas.microsoft.com/office/drawing/2014/main" id="{4AA0F40B-AFEE-1549-3055-9FE058A79D1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52617" y="698760"/>
            <a:ext cx="3610163" cy="2221639"/>
          </a:xfrm>
          <a:prstGeom prst="rect">
            <a:avLst/>
          </a:prstGeom>
        </p:spPr>
      </p:pic>
      <p:sp>
        <p:nvSpPr>
          <p:cNvPr id="23" name="Content Placeholder 2">
            <a:extLst>
              <a:ext uri="{FF2B5EF4-FFF2-40B4-BE49-F238E27FC236}">
                <a16:creationId xmlns:a16="http://schemas.microsoft.com/office/drawing/2014/main" id="{03B6D68F-7EF8-4B85-6FEB-82FA6F1EC291}"/>
              </a:ext>
            </a:extLst>
          </p:cNvPr>
          <p:cNvSpPr txBox="1">
            <a:spLocks/>
          </p:cNvSpPr>
          <p:nvPr/>
        </p:nvSpPr>
        <p:spPr>
          <a:xfrm>
            <a:off x="457200" y="2920399"/>
            <a:ext cx="8432194" cy="1374735"/>
          </a:xfrm>
          <a:prstGeom prst="rect">
            <a:avLst/>
          </a:prstGeom>
        </p:spPr>
        <p:txBody>
          <a:bodyPr vert="horz" lIns="0" tIns="45720" rIns="0" bIns="45720" rtlCol="0" anchor="t" anchorCtr="0">
            <a:sp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GB" sz="1500" b="0" i="0" u="none" strike="noStrike" kern="1200" cap="none" spc="0" normalizeH="0" baseline="0" noProof="0" dirty="0">
              <a:ln>
                <a:noFill/>
              </a:ln>
              <a:solidFill>
                <a:srgbClr val="899E00"/>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ACC700"/>
              </a:buClr>
              <a:buSzTx/>
              <a:buNone/>
              <a:tabLst/>
              <a:defRPr/>
            </a:pPr>
            <a:r>
              <a:rPr kumimoji="0" lang="ro-RO" sz="2000" b="1" i="0" u="none" strike="noStrike" cap="none" normalizeH="0" baseline="0" noProof="0">
                <a:ln>
                  <a:noFill/>
                </a:ln>
                <a:solidFill>
                  <a:srgbClr val="899E00"/>
                </a:solidFill>
                <a:effectLst/>
                <a:uLnTx/>
                <a:uFillTx/>
                <a:latin typeface="Arial"/>
                <a:ea typeface="Arial"/>
                <a:cs typeface="+mn-cs"/>
              </a:rPr>
              <a:t>Consultați toate publicațiile pe această temă: </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lang="ro-RO" sz="2000">
                <a:hlinkClick r:id="rId5" tooltip="https://healthy-workplaces.osha.europa.eu/en/about-topic/priority-area/smart-digital-systems"/>
              </a:rPr>
              <a:t>https://healthy-workplaces.osha.europa.eu/en/about-topic/priority-area/smart-digital-systems</a:t>
            </a:r>
          </a:p>
        </p:txBody>
      </p:sp>
      <p:pic>
        <p:nvPicPr>
          <p:cNvPr id="24" name="Picture 23">
            <a:extLst>
              <a:ext uri="{FF2B5EF4-FFF2-40B4-BE49-F238E27FC236}">
                <a16:creationId xmlns:a16="http://schemas.microsoft.com/office/drawing/2014/main" id="{321B9608-31F1-A7EF-816D-A4938F55928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262780" y="137442"/>
            <a:ext cx="2424020" cy="3283403"/>
          </a:xfrm>
          <a:prstGeom prst="rect">
            <a:avLst/>
          </a:prstGeom>
        </p:spPr>
      </p:pic>
    </p:spTree>
    <p:extLst>
      <p:ext uri="{BB962C8B-B14F-4D97-AF65-F5344CB8AC3E}">
        <p14:creationId xmlns:p14="http://schemas.microsoft.com/office/powerpoint/2010/main" val="4724859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722" y="189184"/>
            <a:ext cx="7559873" cy="367200"/>
          </a:xfrm>
        </p:spPr>
        <p:txBody>
          <a:bodyPr/>
          <a:lstStyle/>
          <a:p>
            <a:r>
              <a:rPr lang="ro-RO"/>
              <a:t>Drepturi de autor</a:t>
            </a:r>
          </a:p>
        </p:txBody>
      </p:sp>
      <p:sp>
        <p:nvSpPr>
          <p:cNvPr id="4" name="TextBox 3">
            <a:extLst>
              <a:ext uri="{FF2B5EF4-FFF2-40B4-BE49-F238E27FC236}">
                <a16:creationId xmlns:a16="http://schemas.microsoft.com/office/drawing/2014/main" id="{F25148AE-C978-AC71-8011-037CD4723C78}"/>
              </a:ext>
            </a:extLst>
          </p:cNvPr>
          <p:cNvSpPr txBox="1"/>
          <p:nvPr/>
        </p:nvSpPr>
        <p:spPr>
          <a:xfrm>
            <a:off x="368722" y="1707654"/>
            <a:ext cx="7194128" cy="2572499"/>
          </a:xfrm>
          <a:prstGeom prst="rect">
            <a:avLst/>
          </a:prstGeom>
          <a:noFill/>
        </p:spPr>
        <p:txBody>
          <a:bodyPr wrap="square" rtlCol="0">
            <a:spAutoFit/>
          </a:bodyPr>
          <a:lstStyle/>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ro-RO" sz="1200" i="0" u="none" strike="noStrike" cap="none" normalizeH="0" baseline="0">
                <a:ln>
                  <a:noFill/>
                </a:ln>
                <a:solidFill>
                  <a:srgbClr val="003399"/>
                </a:solidFill>
                <a:effectLst/>
                <a:uLnTx/>
                <a:uFillTx/>
                <a:latin typeface="Arial"/>
                <a:ea typeface="Arial"/>
                <a:cs typeface="+mn-cs"/>
              </a:rPr>
              <a:t>© Agenția Europeană pentru Securitate și Sănătate în Muncă, 2024</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200" i="0" u="none" strike="noStrike" kern="1200" cap="none" spc="0" normalizeH="0" baseline="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ro-RO" sz="1200" i="0" u="none" strike="noStrike" cap="none" normalizeH="0" baseline="0">
                <a:ln>
                  <a:noFill/>
                </a:ln>
                <a:solidFill>
                  <a:srgbClr val="003399"/>
                </a:solidFill>
                <a:effectLst/>
                <a:uLnTx/>
                <a:uFillTx/>
                <a:latin typeface="Arial"/>
                <a:ea typeface="Arial"/>
                <a:cs typeface="+mn-cs"/>
              </a:rPr>
              <a:t>Reproducerea textului este autorizată cu condiția menționării sursei.</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ro-RO" sz="1200" i="0" u="none" strike="noStrike" cap="none" normalizeH="0" baseline="0">
                <a:ln>
                  <a:noFill/>
                </a:ln>
                <a:solidFill>
                  <a:srgbClr val="003399"/>
                </a:solidFill>
                <a:effectLst/>
                <a:uLnTx/>
                <a:uFillTx/>
                <a:latin typeface="Arial"/>
                <a:ea typeface="Arial"/>
                <a:cs typeface="+mn-cs"/>
              </a:rPr>
              <a:t>Nici Agenția Europeană pentru Securitate și Sănătate în Muncă, nici altă persoană care acționează în numele agenției nu este responsabilă de modul în care aceste informații ar putea fi utilizate.</a:t>
            </a:r>
          </a:p>
          <a:p>
            <a:pPr defTabSz="342900">
              <a:spcBef>
                <a:spcPts val="450"/>
              </a:spcBef>
              <a:buClr>
                <a:srgbClr val="003399"/>
              </a:buClr>
              <a:defRPr/>
            </a:pPr>
            <a:r>
              <a:rPr kumimoji="0" lang="ro-RO" sz="1200" i="0" u="none" strike="noStrike" cap="none" normalizeH="0" baseline="0">
                <a:ln>
                  <a:noFill/>
                </a:ln>
                <a:solidFill>
                  <a:srgbClr val="003399"/>
                </a:solidFill>
                <a:effectLst/>
                <a:uLnTx/>
                <a:uFillTx/>
                <a:latin typeface="Arial"/>
                <a:ea typeface="Arial"/>
                <a:cs typeface="+mn-cs"/>
              </a:rPr>
              <a:t>Pentru reproducerea sau utilizarea oricăror fotografii pentru care EU-OSHA nu deține drepturi de autor, trebuie solicitat acordul direct de la deținătorii drepturilor de autor.</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lang="en-US" sz="1200" dirty="0">
              <a:solidFill>
                <a:srgbClr val="003399"/>
              </a:solidFill>
              <a:latin typeface="Arial"/>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lang="ro-RO" sz="1200">
                <a:solidFill>
                  <a:srgbClr val="003399"/>
                </a:solidFill>
                <a:latin typeface="Arial"/>
              </a:rPr>
              <a:t>Slide-ul 6 de sus în jos:</a:t>
            </a:r>
          </a:p>
          <a:p>
            <a:pPr defTabSz="342900">
              <a:spcBef>
                <a:spcPts val="450"/>
              </a:spcBef>
              <a:buClr>
                <a:srgbClr val="003399"/>
              </a:buClr>
              <a:defRPr/>
            </a:pPr>
            <a:r>
              <a:rPr lang="ro-RO" sz="1200">
                <a:solidFill>
                  <a:srgbClr val="003399"/>
                </a:solidFill>
                <a:latin typeface="Arial"/>
              </a:rPr>
              <a:t>© Tierney - stock.adobe.com, © Tostphoto - stock.adobe.com, © Tomasz -stock.adobe.com, </a:t>
            </a:r>
            <a:br>
              <a:rPr lang="ro-RO" sz="1200">
                <a:solidFill>
                  <a:srgbClr val="003399"/>
                </a:solidFill>
                <a:latin typeface="Arial"/>
              </a:rPr>
            </a:br>
            <a:r>
              <a:rPr lang="ro-RO" sz="1200">
                <a:solidFill>
                  <a:srgbClr val="003399"/>
                </a:solidFill>
                <a:latin typeface="Arial"/>
              </a:rPr>
              <a:t>© Sitthiphong - stock.adobe.com, © SFIO CRACHO - stock.adobe.com, © EdNurg - stock.adobe.com</a:t>
            </a:r>
          </a:p>
        </p:txBody>
      </p:sp>
    </p:spTree>
    <p:extLst>
      <p:ext uri="{BB962C8B-B14F-4D97-AF65-F5344CB8AC3E}">
        <p14:creationId xmlns:p14="http://schemas.microsoft.com/office/powerpoint/2010/main" val="25915498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501C5-41B9-C40D-C399-0B42303EB615}"/>
              </a:ext>
            </a:extLst>
          </p:cNvPr>
          <p:cNvSpPr>
            <a:spLocks noGrp="1"/>
          </p:cNvSpPr>
          <p:nvPr>
            <p:ph type="title"/>
          </p:nvPr>
        </p:nvSpPr>
        <p:spPr/>
        <p:txBody>
          <a:bodyPr>
            <a:spAutoFit/>
          </a:bodyPr>
          <a:lstStyle/>
          <a:p>
            <a:r>
              <a:rPr lang="ro-RO"/>
              <a:t>Se așteaptă o creștere a utilizării dispozitivelor purtabile </a:t>
            </a:r>
          </a:p>
        </p:txBody>
      </p:sp>
      <p:graphicFrame>
        <p:nvGraphicFramePr>
          <p:cNvPr id="4" name="Diagram 3">
            <a:extLst>
              <a:ext uri="{FF2B5EF4-FFF2-40B4-BE49-F238E27FC236}">
                <a16:creationId xmlns:a16="http://schemas.microsoft.com/office/drawing/2014/main" id="{06C8FC24-B0D8-C43F-3EED-6589FCA0E50F}"/>
              </a:ext>
            </a:extLst>
          </p:cNvPr>
          <p:cNvGraphicFramePr/>
          <p:nvPr>
            <p:extLst>
              <p:ext uri="{D42A27DB-BD31-4B8C-83A1-F6EECF244321}">
                <p14:modId xmlns:p14="http://schemas.microsoft.com/office/powerpoint/2010/main" val="2048220258"/>
              </p:ext>
            </p:extLst>
          </p:nvPr>
        </p:nvGraphicFramePr>
        <p:xfrm>
          <a:off x="231225" y="1238428"/>
          <a:ext cx="5042339" cy="34008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Τίτλος 1">
            <a:extLst>
              <a:ext uri="{FF2B5EF4-FFF2-40B4-BE49-F238E27FC236}">
                <a16:creationId xmlns:a16="http://schemas.microsoft.com/office/drawing/2014/main" id="{D0E621D9-1E8A-0A1C-A920-9A7DC9739442}"/>
              </a:ext>
            </a:extLst>
          </p:cNvPr>
          <p:cNvSpPr txBox="1">
            <a:spLocks/>
          </p:cNvSpPr>
          <p:nvPr/>
        </p:nvSpPr>
        <p:spPr>
          <a:xfrm>
            <a:off x="542646" y="864392"/>
            <a:ext cx="5541522" cy="338554"/>
          </a:xfrm>
          <a:prstGeom prst="rect">
            <a:avLst/>
          </a:prstGeom>
        </p:spPr>
        <p:txBody>
          <a:bodyPr vert="horz" wrap="square" lIns="91440" tIns="45720" rIns="91440" bIns="45720" rtlCol="0" anchor="b">
            <a:sp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Bef>
                <a:spcPts val="600"/>
              </a:spcBef>
              <a:spcAft>
                <a:spcPts val="600"/>
              </a:spcAft>
            </a:pPr>
            <a:r>
              <a:rPr lang="ro-RO" sz="1600" dirty="0">
                <a:solidFill>
                  <a:srgbClr val="899E00"/>
                </a:solidFill>
              </a:rPr>
              <a:t>EU-</a:t>
            </a:r>
            <a:r>
              <a:rPr lang="ro-RO" sz="1600" dirty="0" err="1">
                <a:solidFill>
                  <a:srgbClr val="899E00"/>
                </a:solidFill>
              </a:rPr>
              <a:t>OSHA</a:t>
            </a:r>
            <a:r>
              <a:rPr lang="ro-RO" sz="1600" dirty="0">
                <a:solidFill>
                  <a:srgbClr val="899E00"/>
                </a:solidFill>
              </a:rPr>
              <a:t>, </a:t>
            </a:r>
            <a:r>
              <a:rPr lang="ro-RO" sz="1600" dirty="0" err="1">
                <a:solidFill>
                  <a:srgbClr val="899E00"/>
                </a:solidFill>
              </a:rPr>
              <a:t>ESENER</a:t>
            </a:r>
            <a:r>
              <a:rPr lang="ro-RO" sz="1600" dirty="0">
                <a:solidFill>
                  <a:srgbClr val="899E00"/>
                </a:solidFill>
              </a:rPr>
              <a:t> 2019, PULSUL </a:t>
            </a:r>
            <a:r>
              <a:rPr lang="ro-RO" sz="1600" dirty="0" err="1">
                <a:solidFill>
                  <a:srgbClr val="899E00"/>
                </a:solidFill>
              </a:rPr>
              <a:t>SSM</a:t>
            </a:r>
            <a:r>
              <a:rPr lang="ro-RO" sz="1600" dirty="0">
                <a:solidFill>
                  <a:srgbClr val="899E00"/>
                </a:solidFill>
              </a:rPr>
              <a:t> 2022</a:t>
            </a:r>
          </a:p>
        </p:txBody>
      </p:sp>
      <p:pic>
        <p:nvPicPr>
          <p:cNvPr id="6" name="Picture Placeholder 6">
            <a:extLst>
              <a:ext uri="{FF2B5EF4-FFF2-40B4-BE49-F238E27FC236}">
                <a16:creationId xmlns:a16="http://schemas.microsoft.com/office/drawing/2014/main" id="{0A578AFA-DB7D-076D-3CFA-3CF201BAA6B9}"/>
              </a:ext>
            </a:extLst>
          </p:cNvPr>
          <p:cNvPicPr>
            <a:picLocks noChangeAspect="1"/>
          </p:cNvPicPr>
          <p:nvPr/>
        </p:nvPicPr>
        <p:blipFill>
          <a:blip r:embed="rId8"/>
          <a:srcRect t="13453" b="13453"/>
          <a:stretch>
            <a:fillRect/>
          </a:stretch>
        </p:blipFill>
        <p:spPr>
          <a:xfrm>
            <a:off x="5417194" y="1591590"/>
            <a:ext cx="3048889" cy="2286667"/>
          </a:xfrm>
          <a:prstGeom prst="rect">
            <a:avLst/>
          </a:prstGeom>
        </p:spPr>
      </p:pic>
      <p:sp>
        <p:nvSpPr>
          <p:cNvPr id="7" name="TextBox 6">
            <a:extLst>
              <a:ext uri="{FF2B5EF4-FFF2-40B4-BE49-F238E27FC236}">
                <a16:creationId xmlns:a16="http://schemas.microsoft.com/office/drawing/2014/main" id="{FCB9FA9D-51E4-F62F-624C-389E020B1220}"/>
              </a:ext>
            </a:extLst>
          </p:cNvPr>
          <p:cNvSpPr txBox="1"/>
          <p:nvPr/>
        </p:nvSpPr>
        <p:spPr>
          <a:xfrm>
            <a:off x="7509070" y="4011910"/>
            <a:ext cx="1368152" cy="215444"/>
          </a:xfrm>
          <a:prstGeom prst="rect">
            <a:avLst/>
          </a:prstGeom>
          <a:noFill/>
        </p:spPr>
        <p:txBody>
          <a:bodyPr wrap="square" rtlCol="0">
            <a:spAutoFit/>
          </a:bodyPr>
          <a:lstStyle/>
          <a:p>
            <a:r>
              <a:rPr lang="ro-RO" sz="800">
                <a:latin typeface="Aptos" panose="020B0004020202020204" pitchFamily="34" charset="0"/>
                <a:cs typeface="Times New Roman" panose="02020603050405020304" pitchFamily="18" charset="0"/>
              </a:rPr>
              <a:t>© EU-OSHA, Drawnalism </a:t>
            </a:r>
          </a:p>
        </p:txBody>
      </p:sp>
    </p:spTree>
    <p:extLst>
      <p:ext uri="{BB962C8B-B14F-4D97-AF65-F5344CB8AC3E}">
        <p14:creationId xmlns:p14="http://schemas.microsoft.com/office/powerpoint/2010/main" val="32677733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41D51C7-4E33-5752-4248-0E433C3595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386" y="664413"/>
            <a:ext cx="2205497" cy="1326025"/>
          </a:xfrm>
          <a:prstGeom prst="rect">
            <a:avLst/>
          </a:prstGeom>
        </p:spPr>
      </p:pic>
      <p:pic>
        <p:nvPicPr>
          <p:cNvPr id="5" name="Picture 4">
            <a:extLst>
              <a:ext uri="{FF2B5EF4-FFF2-40B4-BE49-F238E27FC236}">
                <a16:creationId xmlns:a16="http://schemas.microsoft.com/office/drawing/2014/main" id="{142EBD85-B73E-13BD-49AB-7938E9D63111}"/>
              </a:ext>
            </a:extLst>
          </p:cNvPr>
          <p:cNvPicPr>
            <a:picLocks noChangeAspect="1"/>
          </p:cNvPicPr>
          <p:nvPr/>
        </p:nvPicPr>
        <p:blipFill>
          <a:blip r:embed="rId4"/>
          <a:stretch>
            <a:fillRect/>
          </a:stretch>
        </p:blipFill>
        <p:spPr>
          <a:xfrm rot="1286423">
            <a:off x="870959" y="2298216"/>
            <a:ext cx="1443985" cy="965005"/>
          </a:xfrm>
          <a:prstGeom prst="rect">
            <a:avLst/>
          </a:prstGeom>
        </p:spPr>
      </p:pic>
      <p:sp>
        <p:nvSpPr>
          <p:cNvPr id="6" name="Title 1">
            <a:extLst>
              <a:ext uri="{FF2B5EF4-FFF2-40B4-BE49-F238E27FC236}">
                <a16:creationId xmlns:a16="http://schemas.microsoft.com/office/drawing/2014/main" id="{230B7D67-6EE3-60F9-724A-FC310BAD63F0}"/>
              </a:ext>
            </a:extLst>
          </p:cNvPr>
          <p:cNvSpPr txBox="1">
            <a:spLocks/>
          </p:cNvSpPr>
          <p:nvPr/>
        </p:nvSpPr>
        <p:spPr>
          <a:xfrm>
            <a:off x="431990" y="8949"/>
            <a:ext cx="7463003" cy="646331"/>
          </a:xfrm>
          <a:prstGeom prst="rect">
            <a:avLst/>
          </a:prstGeom>
        </p:spPr>
        <p:txBody>
          <a:bodyPr vert="horz" lIns="91440" tIns="45720" rIns="91440" bIns="45720" rtlCol="0" anchor="ctr">
            <a:sp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o-RO"/>
              <a:t>De ce să utilizați instrumente digitale inteligente pentru monitorizarea securității și sănătății lucrătorilor?</a:t>
            </a:r>
          </a:p>
        </p:txBody>
      </p:sp>
      <p:sp>
        <p:nvSpPr>
          <p:cNvPr id="7" name="Rectangle: Rounded Corners 6">
            <a:extLst>
              <a:ext uri="{FF2B5EF4-FFF2-40B4-BE49-F238E27FC236}">
                <a16:creationId xmlns:a16="http://schemas.microsoft.com/office/drawing/2014/main" id="{B50B8397-1942-2348-F185-247FAE6D1F87}"/>
              </a:ext>
            </a:extLst>
          </p:cNvPr>
          <p:cNvSpPr/>
          <p:nvPr/>
        </p:nvSpPr>
        <p:spPr>
          <a:xfrm>
            <a:off x="2319237" y="896177"/>
            <a:ext cx="3401925" cy="340376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a:extLst>
              <a:ext uri="{FF2B5EF4-FFF2-40B4-BE49-F238E27FC236}">
                <a16:creationId xmlns:a16="http://schemas.microsoft.com/office/drawing/2014/main" id="{E9CF31D3-95AE-FD79-1E85-62276B9E0C4D}"/>
              </a:ext>
            </a:extLst>
          </p:cNvPr>
          <p:cNvPicPr>
            <a:picLocks noChangeAspect="1"/>
          </p:cNvPicPr>
          <p:nvPr/>
        </p:nvPicPr>
        <p:blipFill>
          <a:blip r:embed="rId5"/>
          <a:stretch>
            <a:fillRect/>
          </a:stretch>
        </p:blipFill>
        <p:spPr>
          <a:xfrm>
            <a:off x="5733516" y="2446420"/>
            <a:ext cx="733333" cy="668595"/>
          </a:xfrm>
          <a:prstGeom prst="rect">
            <a:avLst/>
          </a:prstGeom>
        </p:spPr>
      </p:pic>
      <p:pic>
        <p:nvPicPr>
          <p:cNvPr id="10" name="Picture 9">
            <a:extLst>
              <a:ext uri="{FF2B5EF4-FFF2-40B4-BE49-F238E27FC236}">
                <a16:creationId xmlns:a16="http://schemas.microsoft.com/office/drawing/2014/main" id="{F45EE5EB-06ED-8C89-5256-78B0B9A930D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40772" y="1423517"/>
            <a:ext cx="3130946" cy="2562696"/>
          </a:xfrm>
          <a:prstGeom prst="rect">
            <a:avLst/>
          </a:prstGeom>
        </p:spPr>
      </p:pic>
      <p:pic>
        <p:nvPicPr>
          <p:cNvPr id="11" name="Picture 10">
            <a:extLst>
              <a:ext uri="{FF2B5EF4-FFF2-40B4-BE49-F238E27FC236}">
                <a16:creationId xmlns:a16="http://schemas.microsoft.com/office/drawing/2014/main" id="{F1809869-9CEB-B049-7018-C47443878CB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479203" y="2283926"/>
            <a:ext cx="1325883" cy="1234443"/>
          </a:xfrm>
          <a:prstGeom prst="rect">
            <a:avLst/>
          </a:prstGeom>
        </p:spPr>
      </p:pic>
      <p:sp>
        <p:nvSpPr>
          <p:cNvPr id="14" name="TextBox 13">
            <a:extLst>
              <a:ext uri="{FF2B5EF4-FFF2-40B4-BE49-F238E27FC236}">
                <a16:creationId xmlns:a16="http://schemas.microsoft.com/office/drawing/2014/main" id="{644A3C64-20B9-3E18-6CE9-666C3907A067}"/>
              </a:ext>
            </a:extLst>
          </p:cNvPr>
          <p:cNvSpPr txBox="1"/>
          <p:nvPr/>
        </p:nvSpPr>
        <p:spPr>
          <a:xfrm>
            <a:off x="2652047" y="4303207"/>
            <a:ext cx="1368152" cy="215444"/>
          </a:xfrm>
          <a:prstGeom prst="rect">
            <a:avLst/>
          </a:prstGeom>
          <a:noFill/>
        </p:spPr>
        <p:txBody>
          <a:bodyPr wrap="square" rtlCol="0">
            <a:spAutoFit/>
          </a:bodyPr>
          <a:lstStyle/>
          <a:p>
            <a:r>
              <a:rPr lang="ro-RO" sz="800">
                <a:latin typeface="Aptos" panose="020B0004020202020204" pitchFamily="34" charset="0"/>
                <a:cs typeface="Times New Roman" panose="02020603050405020304" pitchFamily="18" charset="0"/>
              </a:rPr>
              <a:t>© EU-OSHA, Drawnalism </a:t>
            </a:r>
          </a:p>
        </p:txBody>
      </p:sp>
    </p:spTree>
    <p:extLst>
      <p:ext uri="{BB962C8B-B14F-4D97-AF65-F5344CB8AC3E}">
        <p14:creationId xmlns:p14="http://schemas.microsoft.com/office/powerpoint/2010/main" val="6991310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FB2F2-ABCC-0DE8-AA29-77DB91E0E1EE}"/>
              </a:ext>
            </a:extLst>
          </p:cNvPr>
          <p:cNvSpPr>
            <a:spLocks noGrp="1"/>
          </p:cNvSpPr>
          <p:nvPr>
            <p:ph type="title"/>
          </p:nvPr>
        </p:nvSpPr>
        <p:spPr/>
        <p:txBody>
          <a:bodyPr>
            <a:spAutoFit/>
          </a:bodyPr>
          <a:lstStyle/>
          <a:p>
            <a:r>
              <a:rPr lang="ro-RO"/>
              <a:t>Ce înseamnă instrumente digitale inteligente?</a:t>
            </a:r>
          </a:p>
        </p:txBody>
      </p:sp>
      <p:pic>
        <p:nvPicPr>
          <p:cNvPr id="4" name="Picture 3">
            <a:extLst>
              <a:ext uri="{FF2B5EF4-FFF2-40B4-BE49-F238E27FC236}">
                <a16:creationId xmlns:a16="http://schemas.microsoft.com/office/drawing/2014/main" id="{3A3ECBE9-5DCD-72D1-8F75-FCC802D118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6951" y="668371"/>
            <a:ext cx="4933333" cy="3638095"/>
          </a:xfrm>
          <a:prstGeom prst="rect">
            <a:avLst/>
          </a:prstGeom>
        </p:spPr>
      </p:pic>
      <p:sp>
        <p:nvSpPr>
          <p:cNvPr id="5" name="TextBox 4">
            <a:extLst>
              <a:ext uri="{FF2B5EF4-FFF2-40B4-BE49-F238E27FC236}">
                <a16:creationId xmlns:a16="http://schemas.microsoft.com/office/drawing/2014/main" id="{430292B5-54C8-8962-594E-1A67B96C19F2}"/>
              </a:ext>
            </a:extLst>
          </p:cNvPr>
          <p:cNvSpPr txBox="1"/>
          <p:nvPr/>
        </p:nvSpPr>
        <p:spPr>
          <a:xfrm>
            <a:off x="5271776" y="1289443"/>
            <a:ext cx="3430967" cy="2564613"/>
          </a:xfrm>
          <a:prstGeom prst="rect">
            <a:avLst/>
          </a:prstGeom>
          <a:noFill/>
        </p:spPr>
        <p:txBody>
          <a:bodyPr wrap="square">
            <a:spAutoFit/>
          </a:bodyPr>
          <a:lstStyle/>
          <a:p>
            <a:pPr marR="0" lvl="0" algn="l" defTabSz="914400" rtl="0" eaLnBrk="1" fontAlgn="auto" latinLnBrk="0" hangingPunct="1">
              <a:buClrTx/>
              <a:buSzTx/>
              <a:tabLst/>
              <a:defRPr/>
            </a:pPr>
            <a:r>
              <a:rPr lang="ro-RO" sz="1400" b="1" dirty="0">
                <a:solidFill>
                  <a:schemeClr val="tx2"/>
                </a:solidFill>
                <a:cs typeface="Times New Roman" panose="02020603050405020304" pitchFamily="18" charset="0"/>
              </a:rPr>
              <a:t>Tehnologie digitală care colectează și analizează date pentru: </a:t>
            </a:r>
          </a:p>
          <a:p>
            <a:pPr marL="285750" marR="0" lvl="0" indent="-285750" algn="l" defTabSz="914400" rtl="0" eaLnBrk="1" fontAlgn="auto" latinLnBrk="0" hangingPunct="1">
              <a:lnSpc>
                <a:spcPct val="200000"/>
              </a:lnSpc>
              <a:spcBef>
                <a:spcPts val="600"/>
              </a:spcBef>
              <a:spcAft>
                <a:spcPts val="600"/>
              </a:spcAft>
              <a:buClrTx/>
              <a:buSzTx/>
              <a:buFont typeface="Wingdings" panose="05000000000000000000" pitchFamily="2" charset="2"/>
              <a:buChar char="ü"/>
              <a:tabLst/>
              <a:defRPr/>
            </a:pPr>
            <a:r>
              <a:rPr kumimoji="0" lang="ro-RO" sz="1400" b="1" strike="noStrike" cap="none" normalizeH="0" baseline="0" noProof="0" dirty="0">
                <a:ln>
                  <a:noFill/>
                </a:ln>
                <a:solidFill>
                  <a:schemeClr val="tx2"/>
                </a:solidFill>
                <a:effectLst/>
                <a:uLnTx/>
                <a:uFillTx/>
              </a:rPr>
              <a:t>Identificarea și evaluarea </a:t>
            </a:r>
            <a:r>
              <a:rPr kumimoji="0" lang="ro-RO" sz="1400" strike="noStrike" cap="none" normalizeH="0" baseline="0" noProof="0" dirty="0">
                <a:ln>
                  <a:noFill/>
                </a:ln>
                <a:solidFill>
                  <a:schemeClr val="tx2"/>
                </a:solidFill>
                <a:effectLst/>
                <a:uLnTx/>
                <a:uFillTx/>
              </a:rPr>
              <a:t>riscurilor</a:t>
            </a:r>
          </a:p>
          <a:p>
            <a:pPr marL="285750" marR="0" lvl="0" indent="-285750" algn="l" defTabSz="914400" rtl="0" eaLnBrk="1" fontAlgn="auto" latinLnBrk="0" hangingPunct="1">
              <a:lnSpc>
                <a:spcPct val="200000"/>
              </a:lnSpc>
              <a:spcBef>
                <a:spcPts val="600"/>
              </a:spcBef>
              <a:spcAft>
                <a:spcPts val="600"/>
              </a:spcAft>
              <a:buClrTx/>
              <a:buSzTx/>
              <a:buFont typeface="Wingdings" panose="05000000000000000000" pitchFamily="2" charset="2"/>
              <a:buChar char="ü"/>
              <a:tabLst/>
              <a:defRPr/>
            </a:pPr>
            <a:r>
              <a:rPr kumimoji="0" lang="ro-RO" sz="1400" b="1" strike="noStrike" cap="none" normalizeH="0" baseline="0" noProof="0" dirty="0">
                <a:ln>
                  <a:noFill/>
                </a:ln>
                <a:solidFill>
                  <a:schemeClr val="tx2"/>
                </a:solidFill>
                <a:effectLst/>
                <a:uLnTx/>
                <a:uFillTx/>
              </a:rPr>
              <a:t>Prevenirea/reducerea la minimum </a:t>
            </a:r>
            <a:r>
              <a:rPr kumimoji="0" lang="ro-RO" sz="1400" strike="noStrike" cap="none" normalizeH="0" baseline="0" noProof="0" dirty="0">
                <a:ln>
                  <a:noFill/>
                </a:ln>
                <a:solidFill>
                  <a:schemeClr val="tx2"/>
                </a:solidFill>
                <a:effectLst/>
                <a:uLnTx/>
                <a:uFillTx/>
              </a:rPr>
              <a:t>a daunelor</a:t>
            </a:r>
          </a:p>
          <a:p>
            <a:pPr marL="285750" marR="0" lvl="0" indent="-285750" algn="l" defTabSz="914400" rtl="0" eaLnBrk="1" fontAlgn="auto" latinLnBrk="0" hangingPunct="1">
              <a:lnSpc>
                <a:spcPct val="200000"/>
              </a:lnSpc>
              <a:spcBef>
                <a:spcPts val="600"/>
              </a:spcBef>
              <a:spcAft>
                <a:spcPts val="600"/>
              </a:spcAft>
              <a:buClrTx/>
              <a:buSzTx/>
              <a:buFont typeface="Wingdings" panose="05000000000000000000" pitchFamily="2" charset="2"/>
              <a:buChar char="ü"/>
              <a:tabLst/>
              <a:defRPr/>
            </a:pPr>
            <a:r>
              <a:rPr kumimoji="0" lang="ro-RO" sz="1400" b="1" strike="noStrike" cap="none" normalizeH="0" baseline="0" noProof="0" dirty="0">
                <a:ln>
                  <a:noFill/>
                </a:ln>
                <a:solidFill>
                  <a:schemeClr val="tx2"/>
                </a:solidFill>
                <a:effectLst/>
                <a:uLnTx/>
                <a:uFillTx/>
              </a:rPr>
              <a:t>Promovarea </a:t>
            </a:r>
            <a:r>
              <a:rPr kumimoji="0" lang="ro-RO" sz="1400" strike="noStrike" cap="none" normalizeH="0" baseline="0" noProof="0" dirty="0" err="1">
                <a:ln>
                  <a:noFill/>
                </a:ln>
                <a:solidFill>
                  <a:schemeClr val="tx2"/>
                </a:solidFill>
                <a:effectLst/>
                <a:uLnTx/>
                <a:uFillTx/>
              </a:rPr>
              <a:t>SSM</a:t>
            </a:r>
            <a:endParaRPr kumimoji="0" lang="ro-RO" sz="1400" strike="noStrike" cap="none" normalizeH="0" baseline="0" noProof="0" dirty="0">
              <a:ln>
                <a:noFill/>
              </a:ln>
              <a:solidFill>
                <a:schemeClr val="tx2"/>
              </a:solidFill>
              <a:effectLst/>
              <a:uLnTx/>
              <a:uFillTx/>
            </a:endParaRPr>
          </a:p>
        </p:txBody>
      </p:sp>
      <p:sp>
        <p:nvSpPr>
          <p:cNvPr id="7" name="TextBox 6">
            <a:extLst>
              <a:ext uri="{FF2B5EF4-FFF2-40B4-BE49-F238E27FC236}">
                <a16:creationId xmlns:a16="http://schemas.microsoft.com/office/drawing/2014/main" id="{1C4F0210-B195-BF42-994C-BC4132D8E7C6}"/>
              </a:ext>
            </a:extLst>
          </p:cNvPr>
          <p:cNvSpPr txBox="1"/>
          <p:nvPr/>
        </p:nvSpPr>
        <p:spPr>
          <a:xfrm>
            <a:off x="1187624" y="4198744"/>
            <a:ext cx="1368152" cy="215444"/>
          </a:xfrm>
          <a:prstGeom prst="rect">
            <a:avLst/>
          </a:prstGeom>
          <a:noFill/>
        </p:spPr>
        <p:txBody>
          <a:bodyPr wrap="square" rtlCol="0">
            <a:spAutoFit/>
          </a:bodyPr>
          <a:lstStyle/>
          <a:p>
            <a:r>
              <a:rPr lang="ro-RO" sz="800">
                <a:latin typeface="Aptos" panose="020B0004020202020204" pitchFamily="34" charset="0"/>
                <a:cs typeface="Times New Roman" panose="02020603050405020304" pitchFamily="18" charset="0"/>
              </a:rPr>
              <a:t>© EU-OSHA, Drawnalism </a:t>
            </a:r>
          </a:p>
        </p:txBody>
      </p:sp>
    </p:spTree>
    <p:extLst>
      <p:ext uri="{BB962C8B-B14F-4D97-AF65-F5344CB8AC3E}">
        <p14:creationId xmlns:p14="http://schemas.microsoft.com/office/powerpoint/2010/main" val="25192039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B1E2C-65E1-76F1-5FDD-600603DF418E}"/>
              </a:ext>
            </a:extLst>
          </p:cNvPr>
          <p:cNvSpPr>
            <a:spLocks noGrp="1"/>
          </p:cNvSpPr>
          <p:nvPr>
            <p:ph type="title"/>
          </p:nvPr>
        </p:nvSpPr>
        <p:spPr>
          <a:xfrm>
            <a:off x="450001" y="135000"/>
            <a:ext cx="7722399" cy="367200"/>
          </a:xfrm>
        </p:spPr>
        <p:txBody>
          <a:bodyPr>
            <a:spAutoFit/>
          </a:bodyPr>
          <a:lstStyle/>
          <a:p>
            <a:r>
              <a:rPr lang="ro-RO"/>
              <a:t>Exemple de instrumente digitale inteligente cu funcții de evaluare în timp real</a:t>
            </a:r>
          </a:p>
        </p:txBody>
      </p:sp>
      <p:graphicFrame>
        <p:nvGraphicFramePr>
          <p:cNvPr id="4" name="Content Placeholder 6">
            <a:extLst>
              <a:ext uri="{FF2B5EF4-FFF2-40B4-BE49-F238E27FC236}">
                <a16:creationId xmlns:a16="http://schemas.microsoft.com/office/drawing/2014/main" id="{205958DD-5801-054C-0AFC-9EEE723C0DE9}"/>
              </a:ext>
            </a:extLst>
          </p:cNvPr>
          <p:cNvGraphicFramePr>
            <a:graphicFrameLocks noGrp="1"/>
          </p:cNvGraphicFramePr>
          <p:nvPr>
            <p:ph sz="half" idx="1"/>
            <p:extLst>
              <p:ext uri="{D42A27DB-BD31-4B8C-83A1-F6EECF244321}">
                <p14:modId xmlns:p14="http://schemas.microsoft.com/office/powerpoint/2010/main" val="2643927897"/>
              </p:ext>
            </p:extLst>
          </p:nvPr>
        </p:nvGraphicFramePr>
        <p:xfrm>
          <a:off x="212390" y="715617"/>
          <a:ext cx="8739674" cy="39746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923842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99D5B-404C-A5BD-3AAF-A4F4971D1EAB}"/>
              </a:ext>
            </a:extLst>
          </p:cNvPr>
          <p:cNvSpPr>
            <a:spLocks noGrp="1"/>
          </p:cNvSpPr>
          <p:nvPr>
            <p:ph type="title"/>
          </p:nvPr>
        </p:nvSpPr>
        <p:spPr/>
        <p:txBody>
          <a:bodyPr>
            <a:spAutoFit/>
          </a:bodyPr>
          <a:lstStyle/>
          <a:p>
            <a:r>
              <a:rPr lang="ro-RO"/>
              <a:t>Sisteme digitale inteligente: proactive versus reactive</a:t>
            </a:r>
          </a:p>
        </p:txBody>
      </p:sp>
      <p:pic>
        <p:nvPicPr>
          <p:cNvPr id="4" name="Picture 3">
            <a:extLst>
              <a:ext uri="{FF2B5EF4-FFF2-40B4-BE49-F238E27FC236}">
                <a16:creationId xmlns:a16="http://schemas.microsoft.com/office/drawing/2014/main" id="{FAFC1D01-11EC-61BE-DB61-88271D68F14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89053" y="1336849"/>
            <a:ext cx="3625702" cy="3037182"/>
          </a:xfrm>
          <a:prstGeom prst="rect">
            <a:avLst/>
          </a:prstGeom>
        </p:spPr>
      </p:pic>
      <p:pic>
        <p:nvPicPr>
          <p:cNvPr id="5" name="Picture 4">
            <a:extLst>
              <a:ext uri="{FF2B5EF4-FFF2-40B4-BE49-F238E27FC236}">
                <a16:creationId xmlns:a16="http://schemas.microsoft.com/office/drawing/2014/main" id="{8854D8EF-22DD-1F8E-97E9-CC7322C51EC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224295" y="1421703"/>
            <a:ext cx="4136799" cy="2952328"/>
          </a:xfrm>
          <a:prstGeom prst="rect">
            <a:avLst/>
          </a:prstGeom>
        </p:spPr>
      </p:pic>
      <p:sp>
        <p:nvSpPr>
          <p:cNvPr id="6" name="Rectangle 5">
            <a:extLst>
              <a:ext uri="{FF2B5EF4-FFF2-40B4-BE49-F238E27FC236}">
                <a16:creationId xmlns:a16="http://schemas.microsoft.com/office/drawing/2014/main" id="{58ECCEC3-FE43-426D-6603-CD5FDF59CA7D}"/>
              </a:ext>
            </a:extLst>
          </p:cNvPr>
          <p:cNvSpPr/>
          <p:nvPr/>
        </p:nvSpPr>
        <p:spPr>
          <a:xfrm>
            <a:off x="560212" y="739205"/>
            <a:ext cx="3168399" cy="523220"/>
          </a:xfrm>
          <a:prstGeom prst="rect">
            <a:avLst/>
          </a:prstGeom>
          <a:ln w="6350"/>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lang="ro-RO" sz="1400" b="1">
                <a:latin typeface="Montserrat" panose="00000500000000000000" pitchFamily="2" charset="0"/>
              </a:rPr>
              <a:t>Sisteme proactive de monitorizare a SSM</a:t>
            </a:r>
          </a:p>
        </p:txBody>
      </p:sp>
      <p:sp>
        <p:nvSpPr>
          <p:cNvPr id="7" name="Rectangle 6">
            <a:extLst>
              <a:ext uri="{FF2B5EF4-FFF2-40B4-BE49-F238E27FC236}">
                <a16:creationId xmlns:a16="http://schemas.microsoft.com/office/drawing/2014/main" id="{98D3C0A1-4AD2-70EC-5D8E-68CB64FE3C42}"/>
              </a:ext>
            </a:extLst>
          </p:cNvPr>
          <p:cNvSpPr/>
          <p:nvPr/>
        </p:nvSpPr>
        <p:spPr>
          <a:xfrm>
            <a:off x="5117705" y="734395"/>
            <a:ext cx="3168399" cy="523220"/>
          </a:xfrm>
          <a:prstGeom prst="rect">
            <a:avLst/>
          </a:prstGeom>
          <a:ln w="6350"/>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lang="ro-RO" sz="1400" b="1">
                <a:latin typeface="Montserrat" panose="00000500000000000000" pitchFamily="2" charset="0"/>
              </a:rPr>
              <a:t>Sisteme reactive de monitorizare a SSM</a:t>
            </a:r>
          </a:p>
        </p:txBody>
      </p:sp>
      <p:sp>
        <p:nvSpPr>
          <p:cNvPr id="8" name="TextBox 7">
            <a:extLst>
              <a:ext uri="{FF2B5EF4-FFF2-40B4-BE49-F238E27FC236}">
                <a16:creationId xmlns:a16="http://schemas.microsoft.com/office/drawing/2014/main" id="{0989B82A-4FD2-6843-9735-44966FB42FB8}"/>
              </a:ext>
            </a:extLst>
          </p:cNvPr>
          <p:cNvSpPr txBox="1"/>
          <p:nvPr/>
        </p:nvSpPr>
        <p:spPr>
          <a:xfrm>
            <a:off x="629245" y="4266309"/>
            <a:ext cx="1368152" cy="215444"/>
          </a:xfrm>
          <a:prstGeom prst="rect">
            <a:avLst/>
          </a:prstGeom>
          <a:noFill/>
        </p:spPr>
        <p:txBody>
          <a:bodyPr wrap="square" rtlCol="0">
            <a:spAutoFit/>
          </a:bodyPr>
          <a:lstStyle/>
          <a:p>
            <a:r>
              <a:rPr lang="ro-RO" sz="800">
                <a:latin typeface="Aptos" panose="020B0004020202020204" pitchFamily="34" charset="0"/>
                <a:cs typeface="Times New Roman" panose="02020603050405020304" pitchFamily="18" charset="0"/>
              </a:rPr>
              <a:t>© EU-OSHA, Drawnalism </a:t>
            </a:r>
          </a:p>
        </p:txBody>
      </p:sp>
    </p:spTree>
    <p:extLst>
      <p:ext uri="{BB962C8B-B14F-4D97-AF65-F5344CB8AC3E}">
        <p14:creationId xmlns:p14="http://schemas.microsoft.com/office/powerpoint/2010/main" val="20733724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3EFE6-CCE8-A19E-D248-7AA155DC6D06}"/>
              </a:ext>
            </a:extLst>
          </p:cNvPr>
          <p:cNvSpPr>
            <a:spLocks noGrp="1"/>
          </p:cNvSpPr>
          <p:nvPr>
            <p:ph type="title"/>
          </p:nvPr>
        </p:nvSpPr>
        <p:spPr/>
        <p:txBody>
          <a:bodyPr>
            <a:spAutoFit/>
          </a:bodyPr>
          <a:lstStyle/>
          <a:p>
            <a:r>
              <a:rPr lang="ro-RO" b="1">
                <a:effectLst/>
                <a:ea typeface=""/>
                <a:cs typeface="Times New Roman" panose="02020603050405020304" pitchFamily="18" charset="0"/>
              </a:rPr>
              <a:t>Oportunități pentru SSM</a:t>
            </a:r>
          </a:p>
        </p:txBody>
      </p:sp>
      <p:graphicFrame>
        <p:nvGraphicFramePr>
          <p:cNvPr id="5" name="Content Placeholder 7">
            <a:extLst>
              <a:ext uri="{FF2B5EF4-FFF2-40B4-BE49-F238E27FC236}">
                <a16:creationId xmlns:a16="http://schemas.microsoft.com/office/drawing/2014/main" id="{07040576-4FBF-86F7-98A9-5A9A3E5C6C13}"/>
              </a:ext>
            </a:extLst>
          </p:cNvPr>
          <p:cNvGraphicFramePr>
            <a:graphicFrameLocks noGrp="1"/>
          </p:cNvGraphicFramePr>
          <p:nvPr>
            <p:ph sz="half" idx="1"/>
            <p:extLst>
              <p:ext uri="{D42A27DB-BD31-4B8C-83A1-F6EECF244321}">
                <p14:modId xmlns:p14="http://schemas.microsoft.com/office/powerpoint/2010/main" val="223613668"/>
              </p:ext>
            </p:extLst>
          </p:nvPr>
        </p:nvGraphicFramePr>
        <p:xfrm>
          <a:off x="380856" y="790230"/>
          <a:ext cx="7560000" cy="14647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B486A153-1F23-05D8-A1E0-9AE95DB5FE1E}"/>
              </a:ext>
            </a:extLst>
          </p:cNvPr>
          <p:cNvSpPr txBox="1"/>
          <p:nvPr/>
        </p:nvSpPr>
        <p:spPr>
          <a:xfrm>
            <a:off x="971163" y="2571750"/>
            <a:ext cx="3936501" cy="1579920"/>
          </a:xfrm>
          <a:prstGeom prst="rect">
            <a:avLst/>
          </a:prstGeom>
        </p:spPr>
        <p:txBody>
          <a:bodyPr vert="horz" lIns="91440" tIns="45720" rIns="91440" bIns="45720" rtlCol="0" anchor="t" anchorCtr="0">
            <a:spAutoFit/>
          </a:bodyPr>
          <a:lstStyle/>
          <a:p>
            <a:pPr defTabSz="342900">
              <a:spcBef>
                <a:spcPts val="450"/>
              </a:spcBef>
              <a:buClr>
                <a:schemeClr val="tx2"/>
              </a:buClr>
            </a:pPr>
            <a:r>
              <a:rPr lang="ro-RO" sz="1600" b="1" i="0" u="sng">
                <a:solidFill>
                  <a:schemeClr val="tx2"/>
                </a:solidFill>
              </a:rPr>
              <a:t>Sprijin pentru locul de muncă:</a:t>
            </a:r>
          </a:p>
          <a:p>
            <a:pPr defTabSz="342900">
              <a:spcBef>
                <a:spcPts val="450"/>
              </a:spcBef>
              <a:buClr>
                <a:schemeClr val="tx2"/>
              </a:buClr>
            </a:pPr>
            <a:endParaRPr lang="en-US" sz="1600" b="1" i="0" dirty="0">
              <a:solidFill>
                <a:schemeClr val="tx2"/>
              </a:solidFill>
            </a:endParaRPr>
          </a:p>
          <a:p>
            <a:pPr marL="189000" indent="-189000" defTabSz="342900">
              <a:spcBef>
                <a:spcPts val="450"/>
              </a:spcBef>
              <a:buClr>
                <a:schemeClr val="tx2"/>
              </a:buClr>
              <a:buFont typeface="Wingdings" pitchFamily="2" charset="2"/>
              <a:buChar char="§"/>
            </a:pPr>
            <a:r>
              <a:rPr lang="ro-RO" sz="1600" b="1" i="0">
                <a:solidFill>
                  <a:schemeClr val="tx2"/>
                </a:solidFill>
              </a:rPr>
              <a:t>Un nivel mai mare de conformitate</a:t>
            </a:r>
          </a:p>
          <a:p>
            <a:pPr marL="189000" indent="-189000" defTabSz="342900">
              <a:spcBef>
                <a:spcPts val="450"/>
              </a:spcBef>
              <a:buClr>
                <a:schemeClr val="tx2"/>
              </a:buClr>
              <a:buFont typeface="Wingdings" pitchFamily="2" charset="2"/>
              <a:buChar char="§"/>
            </a:pPr>
            <a:r>
              <a:rPr lang="ro-RO" sz="1600" b="1" i="0">
                <a:solidFill>
                  <a:schemeClr val="tx2"/>
                </a:solidFill>
              </a:rPr>
              <a:t>Decizii mai bine fundamentate</a:t>
            </a:r>
          </a:p>
          <a:p>
            <a:pPr marL="189000" indent="-189000" defTabSz="342900">
              <a:spcBef>
                <a:spcPts val="450"/>
              </a:spcBef>
              <a:buClr>
                <a:schemeClr val="tx2"/>
              </a:buClr>
              <a:buFont typeface="Wingdings" pitchFamily="2" charset="2"/>
              <a:buChar char="§"/>
            </a:pPr>
            <a:r>
              <a:rPr lang="ro-RO" sz="1600" b="1" i="0">
                <a:solidFill>
                  <a:schemeClr val="tx2"/>
                </a:solidFill>
              </a:rPr>
              <a:t>Mai multe oportunități de formare</a:t>
            </a:r>
          </a:p>
        </p:txBody>
      </p:sp>
      <p:pic>
        <p:nvPicPr>
          <p:cNvPr id="7" name="Graphic 6" descr="Exponential Graph outline">
            <a:extLst>
              <a:ext uri="{FF2B5EF4-FFF2-40B4-BE49-F238E27FC236}">
                <a16:creationId xmlns:a16="http://schemas.microsoft.com/office/drawing/2014/main" id="{5D56B911-CDB0-2936-82A4-8EFB067B38E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919245" y="2396005"/>
            <a:ext cx="2210719" cy="2210719"/>
          </a:xfrm>
          <a:prstGeom prst="rect">
            <a:avLst/>
          </a:prstGeom>
        </p:spPr>
      </p:pic>
    </p:spTree>
    <p:extLst>
      <p:ext uri="{BB962C8B-B14F-4D97-AF65-F5344CB8AC3E}">
        <p14:creationId xmlns:p14="http://schemas.microsoft.com/office/powerpoint/2010/main" val="25846429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A1EBC-4948-20A3-0E63-817D516B4586}"/>
              </a:ext>
            </a:extLst>
          </p:cNvPr>
          <p:cNvSpPr>
            <a:spLocks noGrp="1"/>
          </p:cNvSpPr>
          <p:nvPr>
            <p:ph type="title"/>
          </p:nvPr>
        </p:nvSpPr>
        <p:spPr/>
        <p:txBody>
          <a:bodyPr>
            <a:spAutoFit/>
          </a:bodyPr>
          <a:lstStyle/>
          <a:p>
            <a:r>
              <a:rPr lang="ro-RO" b="1">
                <a:effectLst/>
                <a:ea typeface=""/>
                <a:cs typeface="Times New Roman" panose="02020603050405020304" pitchFamily="18" charset="0"/>
              </a:rPr>
              <a:t>Probleme pentru SSM</a:t>
            </a:r>
          </a:p>
        </p:txBody>
      </p:sp>
      <p:graphicFrame>
        <p:nvGraphicFramePr>
          <p:cNvPr id="4" name="Diagram 3">
            <a:extLst>
              <a:ext uri="{FF2B5EF4-FFF2-40B4-BE49-F238E27FC236}">
                <a16:creationId xmlns:a16="http://schemas.microsoft.com/office/drawing/2014/main" id="{86704EA3-AF0B-EE5E-CFDC-7FBE31680F97}"/>
              </a:ext>
            </a:extLst>
          </p:cNvPr>
          <p:cNvGraphicFramePr/>
          <p:nvPr>
            <p:extLst>
              <p:ext uri="{D42A27DB-BD31-4B8C-83A1-F6EECF244321}">
                <p14:modId xmlns:p14="http://schemas.microsoft.com/office/powerpoint/2010/main" val="1400752981"/>
              </p:ext>
            </p:extLst>
          </p:nvPr>
        </p:nvGraphicFramePr>
        <p:xfrm>
          <a:off x="401267" y="987972"/>
          <a:ext cx="8317953" cy="35630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44390048"/>
      </p:ext>
    </p:extLst>
  </p:cSld>
  <p:clrMapOvr>
    <a:masterClrMapping/>
  </p:clrMapOvr>
</p:sld>
</file>

<file path=ppt/theme/theme1.xml><?xml version="1.0" encoding="utf-8"?>
<a:theme xmlns:a="http://schemas.openxmlformats.org/drawingml/2006/main" name="EUOSHA Campaign 2013 - Wide">
  <a:themeElements>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extraClrScheme>
  </a:extraClrSchemeLst>
  <a:extLst>
    <a:ext uri="{05A4C25C-085E-4340-85A3-A5531E510DB2}">
      <thm15:themeFamily xmlns:thm15="http://schemas.microsoft.com/office/thememl/2012/main" name="EUOSHA Campaign 2023.potx" id="{2986573F-65CA-4610-8DFD-5C1FB5869BA4}" vid="{B1C804C9-0D16-479F-A23C-4740B1748D59}"/>
    </a:ext>
  </a:extLst>
</a:theme>
</file>

<file path=ppt/theme/theme2.xml><?xml version="1.0" encoding="utf-8"?>
<a:theme xmlns:a="http://schemas.openxmlformats.org/drawingml/2006/main" name="Theme1">
  <a:themeElements>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extraClrScheme>
  </a:extraClrSchemeLst>
  <a:extLst>
    <a:ext uri="{05A4C25C-085E-4340-85A3-A5531E510DB2}">
      <thm15:themeFamily xmlns:thm15="http://schemas.microsoft.com/office/thememl/2012/main" name="Theme1" id="{8F8230E2-4D34-4ECE-8215-EF7515102C95}" vid="{397A8749-CF1D-46BD-B85F-D3F557073F2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humbnail xmlns="8ff776d3-3935-446d-9b58-5f948a54451a"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881DB25DE12134B97E5D1F249AA49F3" ma:contentTypeVersion="5" ma:contentTypeDescription="Create a new document." ma:contentTypeScope="" ma:versionID="737c50897eb2f003683cb00157a01909">
  <xsd:schema xmlns:xsd="http://www.w3.org/2001/XMLSchema" xmlns:xs="http://www.w3.org/2001/XMLSchema" xmlns:p="http://schemas.microsoft.com/office/2006/metadata/properties" xmlns:ns2="8ff776d3-3935-446d-9b58-5f948a54451a" targetNamespace="http://schemas.microsoft.com/office/2006/metadata/properties" ma:root="true" ma:fieldsID="a785c34433f3a89a7981aa0e7533b3f7" ns2:_="">
    <xsd:import namespace="8ff776d3-3935-446d-9b58-5f948a54451a"/>
    <xsd:element name="properties">
      <xsd:complexType>
        <xsd:sequence>
          <xsd:element name="documentManagement">
            <xsd:complexType>
              <xsd:all>
                <xsd:element ref="ns2:MediaServiceMetadata" minOccurs="0"/>
                <xsd:element ref="ns2:MediaServiceFastMetadata" minOccurs="0"/>
                <xsd:element ref="ns2:Thumbnai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ff776d3-3935-446d-9b58-5f948a54451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Thumbnail" ma:index="10" nillable="true" ma:displayName="Thumbnail" ma:internalName="Thumbnail">
      <xsd:simpleType>
        <xsd:restriction base="dms:Unknown"/>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SearchProperties" ma:index="12"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40DDA7D-58F4-45AC-9EC0-1A961918A225}">
  <ds:schemaRefs>
    <ds:schemaRef ds:uri="http://schemas.microsoft.com/office/2006/metadata/properties"/>
    <ds:schemaRef ds:uri="http://schemas.microsoft.com/office/infopath/2007/PartnerControls"/>
    <ds:schemaRef ds:uri="8ff776d3-3935-446d-9b58-5f948a54451a"/>
  </ds:schemaRefs>
</ds:datastoreItem>
</file>

<file path=customXml/itemProps2.xml><?xml version="1.0" encoding="utf-8"?>
<ds:datastoreItem xmlns:ds="http://schemas.openxmlformats.org/officeDocument/2006/customXml" ds:itemID="{A4C36DB2-CAD0-44F4-A1AC-EB2EC09DD1B5}">
  <ds:schemaRefs>
    <ds:schemaRef ds:uri="http://schemas.microsoft.com/sharepoint/v3/contenttype/forms"/>
  </ds:schemaRefs>
</ds:datastoreItem>
</file>

<file path=customXml/itemProps3.xml><?xml version="1.0" encoding="utf-8"?>
<ds:datastoreItem xmlns:ds="http://schemas.openxmlformats.org/officeDocument/2006/customXml" ds:itemID="{150C0A01-872E-49F8-B38E-10D1D63A3BA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ff776d3-3935-446d-9b58-5f948a54451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EUOSHA Campaign 2023</Template>
  <TotalTime>1234</TotalTime>
  <Words>2645</Words>
  <Application>Microsoft Office PowerPoint</Application>
  <PresentationFormat>On-screen Show (16:9)</PresentationFormat>
  <Paragraphs>290</Paragraphs>
  <Slides>28</Slides>
  <Notes>28</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28</vt:i4>
      </vt:variant>
    </vt:vector>
  </HeadingPairs>
  <TitlesOfParts>
    <vt:vector size="39" baseType="lpstr">
      <vt:lpstr>Aptos</vt:lpstr>
      <vt:lpstr>Aptos Narrow</vt:lpstr>
      <vt:lpstr>Arial</vt:lpstr>
      <vt:lpstr>Arial Body</vt:lpstr>
      <vt:lpstr>Courier New</vt:lpstr>
      <vt:lpstr>Montserrat</vt:lpstr>
      <vt:lpstr>Open Sans</vt:lpstr>
      <vt:lpstr>Times New Roman</vt:lpstr>
      <vt:lpstr>Wingdings</vt:lpstr>
      <vt:lpstr>EUOSHA Campaign 2013 - Wide</vt:lpstr>
      <vt:lpstr>Theme1</vt:lpstr>
      <vt:lpstr>O MUNCĂ SIGURĂ ȘI SĂNĂTOASĂ ÎN ERA DIGITALĂ  Campania „Locuri de muncă sigure și sănătoase” 2023-2025</vt:lpstr>
      <vt:lpstr>Prezentare generală</vt:lpstr>
      <vt:lpstr>Se așteaptă o creștere a utilizării dispozitivelor purtabile </vt:lpstr>
      <vt:lpstr>PowerPoint Presentation</vt:lpstr>
      <vt:lpstr>Ce înseamnă instrumente digitale inteligente?</vt:lpstr>
      <vt:lpstr>Exemple de instrumente digitale inteligente cu funcții de evaluare în timp real</vt:lpstr>
      <vt:lpstr>Sisteme digitale inteligente: proactive versus reactive</vt:lpstr>
      <vt:lpstr>Oportunități pentru SSM</vt:lpstr>
      <vt:lpstr>Probleme pentru SSM</vt:lpstr>
      <vt:lpstr>Exemple de riscuri/probleme pentru SSM</vt:lpstr>
      <vt:lpstr>Instrumente digitale inteligente pentru monitorizarea SSM a lucrătorilor: studii de caz</vt:lpstr>
      <vt:lpstr>Studii de caz (1)</vt:lpstr>
      <vt:lpstr>Studii de caz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Implicarea lucrătorilor</vt:lpstr>
      <vt:lpstr>Etapa de implementare: patru strategii pentru lucrători</vt:lpstr>
      <vt:lpstr> Accentul pe gestionarea datelor: protejarea vieții private din faza de proiectare</vt:lpstr>
      <vt:lpstr>Principii pentru proiectarea și dezvoltarea în condiții de siguranță și sănătate a instrumentelor digitale inteligente pentru locul de muncă</vt:lpstr>
      <vt:lpstr>Principii de implementare și utilizare a sistemelor digitale inteligente pentru SSM</vt:lpstr>
      <vt:lpstr>Instrumente digitale inteligente – principalele concluzii </vt:lpstr>
      <vt:lpstr>Resurse</vt:lpstr>
      <vt:lpstr>Drepturi de autor</vt:lpstr>
    </vt:vector>
  </TitlesOfParts>
  <Company>CDT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 AND HEALTHY WORK IN THE DIGITAL AGE  Healthy Workplaces Campaign 2023-25</dc:title>
  <dc:creator>CDT</dc:creator>
  <cp:lastModifiedBy>Teresa CARDÁS</cp:lastModifiedBy>
  <cp:revision>42</cp:revision>
  <dcterms:created xsi:type="dcterms:W3CDTF">2024-11-05T08:52:02Z</dcterms:created>
  <dcterms:modified xsi:type="dcterms:W3CDTF">2025-03-14T11:29:11Z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0x0101001881DB25DE12134B97E5D1F249AA49F3</vt:lpwstr>
  </property>
</Properties>
</file>