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3" r:id="rId4"/>
    <p:sldMasterId id="2147483777" r:id="rId5"/>
  </p:sldMasterIdLst>
  <p:notesMasterIdLst>
    <p:notesMasterId r:id="rId34"/>
  </p:notesMasterIdLst>
  <p:sldIdLst>
    <p:sldId id="256" r:id="rId6"/>
    <p:sldId id="257" r:id="rId7"/>
    <p:sldId id="258" r:id="rId8"/>
    <p:sldId id="259" r:id="rId9"/>
    <p:sldId id="260" r:id="rId10"/>
    <p:sldId id="1219" r:id="rId11"/>
    <p:sldId id="262" r:id="rId12"/>
    <p:sldId id="263" r:id="rId13"/>
    <p:sldId id="264" r:id="rId14"/>
    <p:sldId id="265" r:id="rId15"/>
    <p:sldId id="266" r:id="rId16"/>
    <p:sldId id="267" r:id="rId17"/>
    <p:sldId id="268" r:id="rId18"/>
    <p:sldId id="1208" r:id="rId19"/>
    <p:sldId id="1209" r:id="rId20"/>
    <p:sldId id="1185" r:id="rId21"/>
    <p:sldId id="1187" r:id="rId22"/>
    <p:sldId id="1214" r:id="rId23"/>
    <p:sldId id="1222" r:id="rId24"/>
    <p:sldId id="1215" r:id="rId25"/>
    <p:sldId id="1198" r:id="rId26"/>
    <p:sldId id="1218" r:id="rId27"/>
    <p:sldId id="1221" r:id="rId28"/>
    <p:sldId id="1224" r:id="rId29"/>
    <p:sldId id="1226" r:id="rId30"/>
    <p:sldId id="1227" r:id="rId31"/>
    <p:sldId id="347" r:id="rId32"/>
    <p:sldId id="1220" r:id="rId3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DCC2E18-DED5-DC3B-F26D-A942F11863F9}" name="Estelle VIARD" initials="EV" userId="S::viard@osha.europa.eu::83bc0df2-571f-43d6-96fc-ab9b533092c7" providerId="AD"/>
  <p188:author id="{813D85CD-236E-1E04-ACE1-484A39DB15B5}" name="Nahia NEBRA - COMM. &amp; WEB Assistant" initials="NN" userId="S::nebra@ext.osha.europa.eu::d36bbef6-7609-4688-93a8-bd0b74285ca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ACC7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425" autoAdjust="0"/>
    <p:restoredTop sz="91027" autoAdjust="0"/>
  </p:normalViewPr>
  <p:slideViewPr>
    <p:cSldViewPr>
      <p:cViewPr varScale="1">
        <p:scale>
          <a:sx n="91" d="100"/>
          <a:sy n="91" d="100"/>
        </p:scale>
        <p:origin x="900" y="4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8/10/relationships/authors" Target="authors.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s>
</file>

<file path=ppt/diagrams/_rels/data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diagrams/_rels/data3.xml.rels><?xml version="1.0" encoding="UTF-8" standalone="yes"?>
<Relationships xmlns="http://schemas.openxmlformats.org/package/2006/relationships"><Relationship Id="rId2" Type="http://schemas.openxmlformats.org/officeDocument/2006/relationships/image" Target="../media/image29.svg"/><Relationship Id="rId1" Type="http://schemas.openxmlformats.org/officeDocument/2006/relationships/image" Target="../media/image28.png"/></Relationships>
</file>

<file path=ppt/diagrams/_rels/drawing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diagrams/_rels/drawing3.xml.rels><?xml version="1.0" encoding="UTF-8" standalone="yes"?>
<Relationships xmlns="http://schemas.openxmlformats.org/package/2006/relationships"><Relationship Id="rId2" Type="http://schemas.openxmlformats.org/officeDocument/2006/relationships/image" Target="../media/image29.svg"/><Relationship Id="rId1" Type="http://schemas.openxmlformats.org/officeDocument/2006/relationships/image" Target="../media/image28.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6E90E1-6A16-4C79-AB2D-67AFC1C08C7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6A92B9F1-046E-4750-A335-23BA7A5E8A10}">
      <dgm:prSet custT="1"/>
      <dgm:spPr/>
      <dgm:t>
        <a:bodyPr/>
        <a:lstStyle/>
        <a:p>
          <a:r>
            <a:rPr lang="pt-PT" sz="1400" b="1" i="0" kern="1200" baseline="0" dirty="0">
              <a:solidFill>
                <a:schemeClr val="bg1"/>
              </a:solidFill>
            </a:rPr>
            <a:t>11 %</a:t>
          </a:r>
          <a:r>
            <a:rPr lang="pt-PT" sz="1100" b="1" i="0" kern="1200" baseline="0" dirty="0">
              <a:solidFill>
                <a:schemeClr val="bg1"/>
              </a:solidFill>
            </a:rPr>
            <a:t> dos </a:t>
          </a:r>
          <a:r>
            <a:rPr lang="pt-PT" sz="1100" b="1" i="0" kern="1200" baseline="0" dirty="0">
              <a:solidFill>
                <a:srgbClr val="FFFFFF"/>
              </a:solidFill>
              <a:latin typeface="Arial"/>
              <a:ea typeface="+mn-ea"/>
              <a:cs typeface="+mn-cs"/>
            </a:rPr>
            <a:t>trabalhadores utilizam dispositivos vestíveis no trabalho </a:t>
          </a:r>
          <a:r>
            <a:rPr lang="pt-PT" sz="1100" b="1" i="0" kern="1200" baseline="0" dirty="0">
              <a:solidFill>
                <a:schemeClr val="bg1"/>
              </a:solidFill>
            </a:rPr>
            <a:t>e</a:t>
          </a:r>
          <a:br>
            <a:rPr lang="pt-PT" sz="1100" b="1" i="0" kern="1200" baseline="0" dirty="0">
              <a:solidFill>
                <a:schemeClr val="bg1"/>
              </a:solidFill>
            </a:rPr>
          </a:br>
          <a:r>
            <a:rPr lang="pt-PT" sz="1400" b="1" i="0" kern="1200" baseline="0" dirty="0">
              <a:solidFill>
                <a:schemeClr val="bg1"/>
              </a:solidFill>
            </a:rPr>
            <a:t>3 %</a:t>
          </a:r>
          <a:r>
            <a:rPr lang="pt-PT" sz="1100" b="1" i="0" kern="1200" baseline="0" dirty="0">
              <a:solidFill>
                <a:schemeClr val="bg1"/>
              </a:solidFill>
            </a:rPr>
            <a:t> trabalham com «</a:t>
          </a:r>
          <a:r>
            <a:rPr lang="pt-PT" sz="1100" b="1" i="0" kern="1200" baseline="0" dirty="0" err="1">
              <a:solidFill>
                <a:schemeClr val="bg1"/>
              </a:solidFill>
            </a:rPr>
            <a:t>cobôs</a:t>
          </a:r>
          <a:r>
            <a:rPr lang="pt-PT" sz="1100" b="1" i="0" kern="1200" baseline="0" dirty="0">
              <a:solidFill>
                <a:schemeClr val="bg1"/>
              </a:solidFill>
            </a:rPr>
            <a:t>»</a:t>
          </a:r>
        </a:p>
      </dgm:t>
    </dgm:pt>
    <dgm:pt modelId="{45A995B9-8DE6-4FAD-9503-F68F012A05C7}" type="parTrans" cxnId="{78EDC98B-E207-49C9-BE91-AF976F6EEAC3}">
      <dgm:prSet/>
      <dgm:spPr/>
      <dgm:t>
        <a:bodyPr/>
        <a:lstStyle/>
        <a:p>
          <a:endParaRPr lang="en-GB" sz="1400"/>
        </a:p>
      </dgm:t>
    </dgm:pt>
    <dgm:pt modelId="{05B50EF1-B8EB-4E35-8241-4F6544E23568}" type="sibTrans" cxnId="{78EDC98B-E207-49C9-BE91-AF976F6EEAC3}">
      <dgm:prSet/>
      <dgm:spPr/>
      <dgm:t>
        <a:bodyPr/>
        <a:lstStyle/>
        <a:p>
          <a:endParaRPr lang="en-GB" sz="1400"/>
        </a:p>
      </dgm:t>
    </dgm:pt>
    <dgm:pt modelId="{05459890-16CE-4B0E-9B7F-E4240CCA1F51}">
      <dgm:prSet custT="1"/>
      <dgm:spPr/>
      <dgm:t>
        <a:bodyPr/>
        <a:lstStyle/>
        <a:p>
          <a:r>
            <a:rPr lang="pt-PT" sz="1400" b="1" i="0" baseline="0" dirty="0">
              <a:solidFill>
                <a:schemeClr val="bg1"/>
              </a:solidFill>
            </a:rPr>
            <a:t>19 % </a:t>
          </a:r>
          <a:r>
            <a:rPr lang="pt-PT" sz="1100" b="1" i="0" baseline="0" dirty="0">
              <a:solidFill>
                <a:srgbClr val="FFFFFF"/>
              </a:solidFill>
              <a:latin typeface="Arial"/>
              <a:ea typeface="Arial"/>
              <a:cs typeface="+mn-cs"/>
            </a:rPr>
            <a:t>utilizados para monitorizar o ruído, os produtos químicos, as poeiras, os gases e outras substâncias perigosas</a:t>
          </a:r>
        </a:p>
        <a:p>
          <a:br>
            <a:rPr lang="pt-PT" sz="1100" b="1" i="0" baseline="0" dirty="0">
              <a:solidFill>
                <a:schemeClr val="bg1"/>
              </a:solidFill>
            </a:rPr>
          </a:br>
          <a:r>
            <a:rPr lang="pt-PT" sz="1400" b="1" i="0" baseline="0" dirty="0">
              <a:solidFill>
                <a:schemeClr val="bg1"/>
              </a:solidFill>
            </a:rPr>
            <a:t>7 % </a:t>
          </a:r>
          <a:r>
            <a:rPr lang="pt-PT" sz="1100" b="1" i="0" baseline="0" dirty="0">
              <a:solidFill>
                <a:schemeClr val="bg1"/>
              </a:solidFill>
            </a:rPr>
            <a:t>utilizados para monitorizar o ritmo cardíaco, a tensão arterial, a postura, etc.</a:t>
          </a:r>
        </a:p>
      </dgm:t>
    </dgm:pt>
    <dgm:pt modelId="{A87E503D-EB30-40A2-8319-6D5A41F0EC0A}" type="parTrans" cxnId="{7B6092D5-3341-42D4-9C85-420A2E1E0FCF}">
      <dgm:prSet/>
      <dgm:spPr/>
      <dgm:t>
        <a:bodyPr/>
        <a:lstStyle/>
        <a:p>
          <a:endParaRPr lang="en-GB" sz="1400"/>
        </a:p>
      </dgm:t>
    </dgm:pt>
    <dgm:pt modelId="{96A13A2A-FF59-4CC0-8C0E-4354BC854355}" type="sibTrans" cxnId="{7B6092D5-3341-42D4-9C85-420A2E1E0FCF}">
      <dgm:prSet/>
      <dgm:spPr/>
      <dgm:t>
        <a:bodyPr/>
        <a:lstStyle/>
        <a:p>
          <a:endParaRPr lang="en-GB" sz="1400"/>
        </a:p>
      </dgm:t>
    </dgm:pt>
    <dgm:pt modelId="{D86D50AF-00CB-423E-85BA-A53407A36D1D}">
      <dgm:prSet custT="1"/>
      <dgm:spPr/>
      <dgm:t>
        <a:bodyPr/>
        <a:lstStyle/>
        <a:p>
          <a:r>
            <a:rPr lang="pt-PT" sz="1100" b="1" i="0" baseline="0">
              <a:solidFill>
                <a:srgbClr val="FFFFFF"/>
              </a:solidFill>
              <a:latin typeface="Arial"/>
              <a:ea typeface="Arial"/>
              <a:cs typeface="+mn-cs"/>
            </a:rPr>
            <a:t>A adoção é atualmente limitada, mas esta situação poderá mudar em breve</a:t>
          </a:r>
        </a:p>
      </dgm:t>
    </dgm:pt>
    <dgm:pt modelId="{DDE1653E-9C65-4450-B3BB-85CE3E201502}" type="parTrans" cxnId="{569A0D5D-E919-430B-82E3-8CC6917D38D8}">
      <dgm:prSet/>
      <dgm:spPr/>
      <dgm:t>
        <a:bodyPr/>
        <a:lstStyle/>
        <a:p>
          <a:endParaRPr lang="en-GB" sz="1400"/>
        </a:p>
      </dgm:t>
    </dgm:pt>
    <dgm:pt modelId="{15485CB0-8C54-4B88-85FB-F8619519228F}" type="sibTrans" cxnId="{569A0D5D-E919-430B-82E3-8CC6917D38D8}">
      <dgm:prSet/>
      <dgm:spPr/>
      <dgm:t>
        <a:bodyPr/>
        <a:lstStyle/>
        <a:p>
          <a:endParaRPr lang="en-GB" sz="1400"/>
        </a:p>
      </dgm:t>
    </dgm:pt>
    <dgm:pt modelId="{30EFCF27-4928-4C87-B78D-DF7C55955BFE}" type="pres">
      <dgm:prSet presAssocID="{7B6E90E1-6A16-4C79-AB2D-67AFC1C08C7E}" presName="diagram" presStyleCnt="0">
        <dgm:presLayoutVars>
          <dgm:dir/>
          <dgm:resizeHandles val="exact"/>
        </dgm:presLayoutVars>
      </dgm:prSet>
      <dgm:spPr/>
    </dgm:pt>
    <dgm:pt modelId="{7286582E-7AD4-4AD2-8361-0DD5E2D176C0}" type="pres">
      <dgm:prSet presAssocID="{6A92B9F1-046E-4750-A335-23BA7A5E8A10}" presName="node" presStyleLbl="node1" presStyleIdx="0" presStyleCnt="3" custScaleY="116280">
        <dgm:presLayoutVars>
          <dgm:bulletEnabled val="1"/>
        </dgm:presLayoutVars>
      </dgm:prSet>
      <dgm:spPr/>
    </dgm:pt>
    <dgm:pt modelId="{3B8DF298-B061-4415-A2D9-DD6B2572A4AA}" type="pres">
      <dgm:prSet presAssocID="{05B50EF1-B8EB-4E35-8241-4F6544E23568}" presName="sibTrans" presStyleCnt="0"/>
      <dgm:spPr/>
    </dgm:pt>
    <dgm:pt modelId="{F0C1C61D-1FEF-4B54-8B48-9C1884E1B72B}" type="pres">
      <dgm:prSet presAssocID="{05459890-16CE-4B0E-9B7F-E4240CCA1F51}" presName="node" presStyleLbl="node1" presStyleIdx="1" presStyleCnt="3" custScaleY="116280">
        <dgm:presLayoutVars>
          <dgm:bulletEnabled val="1"/>
        </dgm:presLayoutVars>
      </dgm:prSet>
      <dgm:spPr/>
    </dgm:pt>
    <dgm:pt modelId="{96E20B5F-40A6-4359-88D7-AA9CE3FB9669}" type="pres">
      <dgm:prSet presAssocID="{96A13A2A-FF59-4CC0-8C0E-4354BC854355}" presName="sibTrans" presStyleCnt="0"/>
      <dgm:spPr/>
    </dgm:pt>
    <dgm:pt modelId="{378CEFB9-7BF3-4DDB-BA45-215E38532774}" type="pres">
      <dgm:prSet presAssocID="{D86D50AF-00CB-423E-85BA-A53407A36D1D}" presName="node" presStyleLbl="node1" presStyleIdx="2" presStyleCnt="3">
        <dgm:presLayoutVars>
          <dgm:bulletEnabled val="1"/>
        </dgm:presLayoutVars>
      </dgm:prSet>
      <dgm:spPr/>
    </dgm:pt>
  </dgm:ptLst>
  <dgm:cxnLst>
    <dgm:cxn modelId="{569A0D5D-E919-430B-82E3-8CC6917D38D8}" srcId="{7B6E90E1-6A16-4C79-AB2D-67AFC1C08C7E}" destId="{D86D50AF-00CB-423E-85BA-A53407A36D1D}" srcOrd="2" destOrd="0" parTransId="{DDE1653E-9C65-4450-B3BB-85CE3E201502}" sibTransId="{15485CB0-8C54-4B88-85FB-F8619519228F}"/>
    <dgm:cxn modelId="{FC15A342-371E-4E8A-B8EB-1796354A52D8}" type="presOf" srcId="{05459890-16CE-4B0E-9B7F-E4240CCA1F51}" destId="{F0C1C61D-1FEF-4B54-8B48-9C1884E1B72B}" srcOrd="0" destOrd="0" presId="urn:microsoft.com/office/officeart/2005/8/layout/default"/>
    <dgm:cxn modelId="{D1A5D16D-9392-4176-8D93-848F35ABD972}" type="presOf" srcId="{D86D50AF-00CB-423E-85BA-A53407A36D1D}" destId="{378CEFB9-7BF3-4DDB-BA45-215E38532774}" srcOrd="0" destOrd="0" presId="urn:microsoft.com/office/officeart/2005/8/layout/default"/>
    <dgm:cxn modelId="{67437887-4BC5-40CC-A08C-9A9D5A9D4C07}" type="presOf" srcId="{6A92B9F1-046E-4750-A335-23BA7A5E8A10}" destId="{7286582E-7AD4-4AD2-8361-0DD5E2D176C0}" srcOrd="0" destOrd="0" presId="urn:microsoft.com/office/officeart/2005/8/layout/default"/>
    <dgm:cxn modelId="{78EDC98B-E207-49C9-BE91-AF976F6EEAC3}" srcId="{7B6E90E1-6A16-4C79-AB2D-67AFC1C08C7E}" destId="{6A92B9F1-046E-4750-A335-23BA7A5E8A10}" srcOrd="0" destOrd="0" parTransId="{45A995B9-8DE6-4FAD-9503-F68F012A05C7}" sibTransId="{05B50EF1-B8EB-4E35-8241-4F6544E23568}"/>
    <dgm:cxn modelId="{E5A087B2-5231-414D-A39E-2C1E61E80F3A}" type="presOf" srcId="{7B6E90E1-6A16-4C79-AB2D-67AFC1C08C7E}" destId="{30EFCF27-4928-4C87-B78D-DF7C55955BFE}" srcOrd="0" destOrd="0" presId="urn:microsoft.com/office/officeart/2005/8/layout/default"/>
    <dgm:cxn modelId="{7B6092D5-3341-42D4-9C85-420A2E1E0FCF}" srcId="{7B6E90E1-6A16-4C79-AB2D-67AFC1C08C7E}" destId="{05459890-16CE-4B0E-9B7F-E4240CCA1F51}" srcOrd="1" destOrd="0" parTransId="{A87E503D-EB30-40A2-8319-6D5A41F0EC0A}" sibTransId="{96A13A2A-FF59-4CC0-8C0E-4354BC854355}"/>
    <dgm:cxn modelId="{60074EA5-10AF-4E35-BFBC-3B44AD8B9B9C}" type="presParOf" srcId="{30EFCF27-4928-4C87-B78D-DF7C55955BFE}" destId="{7286582E-7AD4-4AD2-8361-0DD5E2D176C0}" srcOrd="0" destOrd="0" presId="urn:microsoft.com/office/officeart/2005/8/layout/default"/>
    <dgm:cxn modelId="{708F2ACC-AB10-4F59-BDC9-F90A91E362F7}" type="presParOf" srcId="{30EFCF27-4928-4C87-B78D-DF7C55955BFE}" destId="{3B8DF298-B061-4415-A2D9-DD6B2572A4AA}" srcOrd="1" destOrd="0" presId="urn:microsoft.com/office/officeart/2005/8/layout/default"/>
    <dgm:cxn modelId="{A15BACC5-7ED5-493B-BA85-686742B27B43}" type="presParOf" srcId="{30EFCF27-4928-4C87-B78D-DF7C55955BFE}" destId="{F0C1C61D-1FEF-4B54-8B48-9C1884E1B72B}" srcOrd="2" destOrd="0" presId="urn:microsoft.com/office/officeart/2005/8/layout/default"/>
    <dgm:cxn modelId="{B855FAE0-560D-4EB0-823C-17E2C8A896C6}" type="presParOf" srcId="{30EFCF27-4928-4C87-B78D-DF7C55955BFE}" destId="{96E20B5F-40A6-4359-88D7-AA9CE3FB9669}" srcOrd="3" destOrd="0" presId="urn:microsoft.com/office/officeart/2005/8/layout/default"/>
    <dgm:cxn modelId="{D7729C3C-39A5-464D-AF08-0290C20AB07E}" type="presParOf" srcId="{30EFCF27-4928-4C87-B78D-DF7C55955BFE}" destId="{378CEFB9-7BF3-4DDB-BA45-215E38532774}"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612B4D2-AFB1-4F95-982F-F19CF2FACA41}" type="doc">
      <dgm:prSet loTypeId="urn:microsoft.com/office/officeart/2008/layout/AlternatingPictureBlocks" loCatId="list" qsTypeId="urn:microsoft.com/office/officeart/2005/8/quickstyle/simple1" qsCatId="simple" csTypeId="urn:microsoft.com/office/officeart/2005/8/colors/accent2_2" csCatId="accent2" phldr="1"/>
      <dgm:spPr/>
      <dgm:t>
        <a:bodyPr/>
        <a:lstStyle/>
        <a:p>
          <a:endParaRPr lang="en-GB"/>
        </a:p>
      </dgm:t>
    </dgm:pt>
    <dgm:pt modelId="{B26AB0F9-3214-4ECD-A556-0E7ED33C9EB1}">
      <dgm:prSet custT="1"/>
      <dgm:spPr>
        <a:solidFill>
          <a:srgbClr val="ACC700">
            <a:alpha val="60000"/>
          </a:srgbClr>
        </a:solidFill>
      </dgm:spPr>
      <dgm:t>
        <a:bodyPr/>
        <a:lstStyle/>
        <a:p>
          <a:r>
            <a:rPr lang="pt-PT" sz="1100" b="1" baseline="0" dirty="0">
              <a:solidFill>
                <a:srgbClr val="003399"/>
              </a:solidFill>
            </a:rPr>
            <a:t>Aplicações para telemóveis inteligentes</a:t>
          </a:r>
        </a:p>
      </dgm:t>
    </dgm:pt>
    <dgm:pt modelId="{BBC0FDF7-A1DB-429C-9E62-2E0C8D60F348}" type="parTrans" cxnId="{63E1724F-3F0B-4DEE-AD29-E36A4822D904}">
      <dgm:prSet/>
      <dgm:spPr/>
      <dgm:t>
        <a:bodyPr/>
        <a:lstStyle/>
        <a:p>
          <a:endParaRPr lang="en-GB" sz="1600"/>
        </a:p>
      </dgm:t>
    </dgm:pt>
    <dgm:pt modelId="{D6AF47C7-2D10-40D7-8FF1-11627DC0B3AF}" type="sibTrans" cxnId="{63E1724F-3F0B-4DEE-AD29-E36A4822D904}">
      <dgm:prSet/>
      <dgm:spPr/>
      <dgm:t>
        <a:bodyPr/>
        <a:lstStyle/>
        <a:p>
          <a:endParaRPr lang="en-GB" sz="1600"/>
        </a:p>
      </dgm:t>
    </dgm:pt>
    <dgm:pt modelId="{E350469D-47B9-4B78-A891-07F5FD126606}">
      <dgm:prSet custT="1"/>
      <dgm:spPr>
        <a:solidFill>
          <a:srgbClr val="ACC700">
            <a:alpha val="60000"/>
          </a:srgbClr>
        </a:solidFill>
      </dgm:spPr>
      <dgm:t>
        <a:bodyPr/>
        <a:lstStyle/>
        <a:p>
          <a:r>
            <a:rPr lang="pt-PT" sz="1100" b="1" baseline="0">
              <a:solidFill>
                <a:srgbClr val="003399"/>
              </a:solidFill>
            </a:rPr>
            <a:t>Óculos inteligentes </a:t>
          </a:r>
          <a:r>
            <a:rPr lang="pt-PT" sz="1100" baseline="0">
              <a:solidFill>
                <a:srgbClr val="003399"/>
              </a:solidFill>
            </a:rPr>
            <a:t>ou </a:t>
          </a:r>
          <a:r>
            <a:rPr lang="pt-PT" sz="1100" b="1" baseline="0">
              <a:solidFill>
                <a:srgbClr val="003399"/>
              </a:solidFill>
            </a:rPr>
            <a:t>drones</a:t>
          </a:r>
        </a:p>
      </dgm:t>
    </dgm:pt>
    <dgm:pt modelId="{450976C8-4D0B-453D-AE7B-BC654B0B07E8}" type="parTrans" cxnId="{CCEB53EA-DA70-4BA7-93DF-2F1BF2C27AD4}">
      <dgm:prSet/>
      <dgm:spPr/>
      <dgm:t>
        <a:bodyPr/>
        <a:lstStyle/>
        <a:p>
          <a:endParaRPr lang="en-GB" sz="1600"/>
        </a:p>
      </dgm:t>
    </dgm:pt>
    <dgm:pt modelId="{549134D6-5D5E-4E71-A563-1EB3F11280AC}" type="sibTrans" cxnId="{CCEB53EA-DA70-4BA7-93DF-2F1BF2C27AD4}">
      <dgm:prSet/>
      <dgm:spPr/>
      <dgm:t>
        <a:bodyPr/>
        <a:lstStyle/>
        <a:p>
          <a:endParaRPr lang="en-GB" sz="1600"/>
        </a:p>
      </dgm:t>
    </dgm:pt>
    <dgm:pt modelId="{54CDA36D-24B1-469D-B659-C19916B776BB}">
      <dgm:prSet custT="1"/>
      <dgm:spPr>
        <a:solidFill>
          <a:srgbClr val="ACC700">
            <a:alpha val="60000"/>
          </a:srgbClr>
        </a:solidFill>
      </dgm:spPr>
      <dgm:t>
        <a:bodyPr/>
        <a:lstStyle/>
        <a:p>
          <a:r>
            <a:rPr lang="pt-PT" sz="1100" b="1" baseline="0" dirty="0">
              <a:solidFill>
                <a:srgbClr val="003399"/>
              </a:solidFill>
            </a:rPr>
            <a:t>Tecnologias eletrónicas em têxteis</a:t>
          </a:r>
        </a:p>
      </dgm:t>
    </dgm:pt>
    <dgm:pt modelId="{1829FD61-F356-4F3A-B189-CD151069E2E0}" type="parTrans" cxnId="{17434861-7CBC-48BE-99D1-5DD76C2074E6}">
      <dgm:prSet/>
      <dgm:spPr/>
      <dgm:t>
        <a:bodyPr/>
        <a:lstStyle/>
        <a:p>
          <a:endParaRPr lang="en-GB" sz="1600"/>
        </a:p>
      </dgm:t>
    </dgm:pt>
    <dgm:pt modelId="{96A110A0-C9D8-486D-A1FE-6326FD2500C9}" type="sibTrans" cxnId="{17434861-7CBC-48BE-99D1-5DD76C2074E6}">
      <dgm:prSet/>
      <dgm:spPr/>
      <dgm:t>
        <a:bodyPr/>
        <a:lstStyle/>
        <a:p>
          <a:endParaRPr lang="en-GB" sz="1600"/>
        </a:p>
      </dgm:t>
    </dgm:pt>
    <dgm:pt modelId="{9B0AF3E4-1458-4DE6-8877-09F14947B668}">
      <dgm:prSet custT="1"/>
      <dgm:spPr>
        <a:solidFill>
          <a:srgbClr val="ACC700">
            <a:alpha val="60000"/>
          </a:srgbClr>
        </a:solidFill>
      </dgm:spPr>
      <dgm:t>
        <a:bodyPr/>
        <a:lstStyle/>
        <a:p>
          <a:r>
            <a:rPr lang="pt-PT" sz="1100" b="1" baseline="0">
              <a:solidFill>
                <a:srgbClr val="003399"/>
              </a:solidFill>
            </a:rPr>
            <a:t>Relógios inteligentes</a:t>
          </a:r>
        </a:p>
      </dgm:t>
    </dgm:pt>
    <dgm:pt modelId="{5AE84EBB-7F61-4577-870E-362DA5D787EB}" type="parTrans" cxnId="{B31ED3BF-55B9-4286-9FFB-AFFDC74C547E}">
      <dgm:prSet/>
      <dgm:spPr/>
      <dgm:t>
        <a:bodyPr/>
        <a:lstStyle/>
        <a:p>
          <a:endParaRPr lang="en-GB" sz="1600"/>
        </a:p>
      </dgm:t>
    </dgm:pt>
    <dgm:pt modelId="{366A43EB-CADD-4EDE-B2AF-E04C64EBF917}" type="sibTrans" cxnId="{B31ED3BF-55B9-4286-9FFB-AFFDC74C547E}">
      <dgm:prSet/>
      <dgm:spPr/>
      <dgm:t>
        <a:bodyPr/>
        <a:lstStyle/>
        <a:p>
          <a:endParaRPr lang="en-GB" sz="1600"/>
        </a:p>
      </dgm:t>
    </dgm:pt>
    <dgm:pt modelId="{D37862C1-ECAB-4C0D-A7F2-C156D13BF885}">
      <dgm:prSet custT="1"/>
      <dgm:spPr>
        <a:solidFill>
          <a:srgbClr val="ACC700">
            <a:alpha val="60000"/>
          </a:srgbClr>
        </a:solidFill>
      </dgm:spPr>
      <dgm:t>
        <a:bodyPr/>
        <a:lstStyle/>
        <a:p>
          <a:r>
            <a:rPr lang="pt-PT" sz="1100" b="1" baseline="0">
              <a:solidFill>
                <a:srgbClr val="003399"/>
              </a:solidFill>
            </a:rPr>
            <a:t>Ferramentas de RV/RA</a:t>
          </a:r>
        </a:p>
      </dgm:t>
    </dgm:pt>
    <dgm:pt modelId="{8854B119-3025-4C69-89AE-B8D6E2459E88}" type="parTrans" cxnId="{A8E8407A-DAC0-4F90-A0BB-6364DF02EED0}">
      <dgm:prSet/>
      <dgm:spPr/>
      <dgm:t>
        <a:bodyPr/>
        <a:lstStyle/>
        <a:p>
          <a:endParaRPr lang="en-GB" sz="1600"/>
        </a:p>
      </dgm:t>
    </dgm:pt>
    <dgm:pt modelId="{42222A29-EE78-49EF-B354-B1EA2192D7DF}" type="sibTrans" cxnId="{A8E8407A-DAC0-4F90-A0BB-6364DF02EED0}">
      <dgm:prSet/>
      <dgm:spPr/>
      <dgm:t>
        <a:bodyPr/>
        <a:lstStyle/>
        <a:p>
          <a:endParaRPr lang="en-GB" sz="1600"/>
        </a:p>
      </dgm:t>
    </dgm:pt>
    <dgm:pt modelId="{7DF74095-23D1-4AC4-A5B2-57BCACD40D1E}">
      <dgm:prSet custT="1"/>
      <dgm:spPr>
        <a:solidFill>
          <a:srgbClr val="ACC700">
            <a:alpha val="60000"/>
          </a:srgbClr>
        </a:solidFill>
      </dgm:spPr>
      <dgm:t>
        <a:bodyPr/>
        <a:lstStyle/>
        <a:p>
          <a:r>
            <a:rPr lang="pt-PT" sz="1100" b="1" kern="1200" baseline="0" dirty="0">
              <a:solidFill>
                <a:srgbClr val="003399"/>
              </a:solidFill>
            </a:rPr>
            <a:t>Dispositivos </a:t>
          </a:r>
          <a:r>
            <a:rPr lang="pt-PT" sz="1100" b="1" kern="1200" baseline="0" dirty="0">
              <a:solidFill>
                <a:srgbClr val="003399"/>
              </a:solidFill>
              <a:latin typeface="Arial"/>
              <a:ea typeface="+mn-ea"/>
              <a:cs typeface="+mn-cs"/>
            </a:rPr>
            <a:t>vestíve</a:t>
          </a:r>
          <a:r>
            <a:rPr lang="pt-PT" sz="1100" b="1" kern="1200" baseline="0" dirty="0">
              <a:solidFill>
                <a:srgbClr val="003399"/>
              </a:solidFill>
            </a:rPr>
            <a:t>is</a:t>
          </a:r>
        </a:p>
      </dgm:t>
    </dgm:pt>
    <dgm:pt modelId="{C32FD290-04BB-4300-B4C3-52428AF0E342}" type="parTrans" cxnId="{6C6708AE-1936-483A-919D-ECFC6A1B5610}">
      <dgm:prSet/>
      <dgm:spPr/>
      <dgm:t>
        <a:bodyPr/>
        <a:lstStyle/>
        <a:p>
          <a:endParaRPr lang="en-GB" sz="1600"/>
        </a:p>
      </dgm:t>
    </dgm:pt>
    <dgm:pt modelId="{7DB1DC45-3AB5-4259-8A0E-ED90302A9CB6}" type="sibTrans" cxnId="{6C6708AE-1936-483A-919D-ECFC6A1B5610}">
      <dgm:prSet/>
      <dgm:spPr/>
      <dgm:t>
        <a:bodyPr/>
        <a:lstStyle/>
        <a:p>
          <a:endParaRPr lang="en-GB" sz="1600"/>
        </a:p>
      </dgm:t>
    </dgm:pt>
    <dgm:pt modelId="{C7B483F1-C402-46AE-B10C-80D07CDE36CF}" type="pres">
      <dgm:prSet presAssocID="{2612B4D2-AFB1-4F95-982F-F19CF2FACA41}" presName="linearFlow" presStyleCnt="0">
        <dgm:presLayoutVars>
          <dgm:dir/>
          <dgm:resizeHandles val="exact"/>
        </dgm:presLayoutVars>
      </dgm:prSet>
      <dgm:spPr/>
    </dgm:pt>
    <dgm:pt modelId="{6D863BD2-A369-413B-8824-A9FC56DAA748}" type="pres">
      <dgm:prSet presAssocID="{B26AB0F9-3214-4ECD-A556-0E7ED33C9EB1}" presName="comp" presStyleCnt="0"/>
      <dgm:spPr/>
    </dgm:pt>
    <dgm:pt modelId="{B89430FD-A489-470F-AF22-45ED7E228FCC}" type="pres">
      <dgm:prSet presAssocID="{B26AB0F9-3214-4ECD-A556-0E7ED33C9EB1}" presName="rect2" presStyleLbl="node1" presStyleIdx="0" presStyleCnt="6">
        <dgm:presLayoutVars>
          <dgm:bulletEnabled val="1"/>
        </dgm:presLayoutVars>
      </dgm:prSet>
      <dgm:spPr/>
    </dgm:pt>
    <dgm:pt modelId="{49C759DE-AB9D-47E7-8E9A-CCD624E69DA2}" type="pres">
      <dgm:prSet presAssocID="{B26AB0F9-3214-4ECD-A556-0E7ED33C9EB1}" presName="rect1" presStyleLbl="lnNode1" presStyleIdx="0" presStyleCnt="6"/>
      <dgm:spPr>
        <a:blipFill rotWithShape="1">
          <a:blip xmlns:r="http://schemas.openxmlformats.org/officeDocument/2006/relationships" r:embed="rId1"/>
          <a:srcRect/>
          <a:stretch>
            <a:fillRect l="-27000" r="-27000"/>
          </a:stretch>
        </a:blipFill>
      </dgm:spPr>
    </dgm:pt>
    <dgm:pt modelId="{F3403BC1-0750-4699-8706-E7FD6DA10416}" type="pres">
      <dgm:prSet presAssocID="{D6AF47C7-2D10-40D7-8FF1-11627DC0B3AF}" presName="sibTrans" presStyleCnt="0"/>
      <dgm:spPr/>
    </dgm:pt>
    <dgm:pt modelId="{1BCB9A49-D9AB-4A25-96A3-23BC6919E621}" type="pres">
      <dgm:prSet presAssocID="{E350469D-47B9-4B78-A891-07F5FD126606}" presName="comp" presStyleCnt="0"/>
      <dgm:spPr/>
    </dgm:pt>
    <dgm:pt modelId="{76374FD1-BA3C-4684-8CAC-09CF348C6486}" type="pres">
      <dgm:prSet presAssocID="{E350469D-47B9-4B78-A891-07F5FD126606}" presName="rect2" presStyleLbl="node1" presStyleIdx="1" presStyleCnt="6">
        <dgm:presLayoutVars>
          <dgm:bulletEnabled val="1"/>
        </dgm:presLayoutVars>
      </dgm:prSet>
      <dgm:spPr/>
    </dgm:pt>
    <dgm:pt modelId="{B14CE48C-ECF8-42BE-AC15-E1BB68F60D94}" type="pres">
      <dgm:prSet presAssocID="{E350469D-47B9-4B78-A891-07F5FD126606}" presName="rect1" presStyleLbl="lnNode1" presStyleIdx="1" presStyleCnt="6"/>
      <dgm:spPr>
        <a:blipFill rotWithShape="1">
          <a:blip xmlns:r="http://schemas.openxmlformats.org/officeDocument/2006/relationships" r:embed="rId2"/>
          <a:srcRect/>
          <a:stretch>
            <a:fillRect l="-31000" r="-31000"/>
          </a:stretch>
        </a:blipFill>
      </dgm:spPr>
    </dgm:pt>
    <dgm:pt modelId="{1BD36069-0922-49B7-A0E9-A23CC8022738}" type="pres">
      <dgm:prSet presAssocID="{549134D6-5D5E-4E71-A563-1EB3F11280AC}" presName="sibTrans" presStyleCnt="0"/>
      <dgm:spPr/>
    </dgm:pt>
    <dgm:pt modelId="{20F18E83-6EB3-4891-8395-5F0019EF5B78}" type="pres">
      <dgm:prSet presAssocID="{54CDA36D-24B1-469D-B659-C19916B776BB}" presName="comp" presStyleCnt="0"/>
      <dgm:spPr/>
    </dgm:pt>
    <dgm:pt modelId="{E511D805-3A75-4220-BF12-A1117EE08223}" type="pres">
      <dgm:prSet presAssocID="{54CDA36D-24B1-469D-B659-C19916B776BB}" presName="rect2" presStyleLbl="node1" presStyleIdx="2" presStyleCnt="6">
        <dgm:presLayoutVars>
          <dgm:bulletEnabled val="1"/>
        </dgm:presLayoutVars>
      </dgm:prSet>
      <dgm:spPr/>
    </dgm:pt>
    <dgm:pt modelId="{4F485EE9-07E0-4893-BC7D-F337BC1BFFAB}" type="pres">
      <dgm:prSet presAssocID="{54CDA36D-24B1-469D-B659-C19916B776BB}" presName="rect1" presStyleLbl="lnNode1" presStyleIdx="2" presStyleCnt="6"/>
      <dgm:spPr>
        <a:blipFill rotWithShape="1">
          <a:blip xmlns:r="http://schemas.openxmlformats.org/officeDocument/2006/relationships" r:embed="rId3"/>
          <a:srcRect/>
          <a:stretch>
            <a:fillRect l="-22000" r="-22000"/>
          </a:stretch>
        </a:blipFill>
      </dgm:spPr>
    </dgm:pt>
    <dgm:pt modelId="{BA2A2508-AE22-439C-A5DA-410C19813017}" type="pres">
      <dgm:prSet presAssocID="{96A110A0-C9D8-486D-A1FE-6326FD2500C9}" presName="sibTrans" presStyleCnt="0"/>
      <dgm:spPr/>
    </dgm:pt>
    <dgm:pt modelId="{9AAF24B1-9F57-40B2-9C83-1A4B91D0AB79}" type="pres">
      <dgm:prSet presAssocID="{9B0AF3E4-1458-4DE6-8877-09F14947B668}" presName="comp" presStyleCnt="0"/>
      <dgm:spPr/>
    </dgm:pt>
    <dgm:pt modelId="{F68F5E8C-7AC1-473F-ABAB-BA96764B0A6C}" type="pres">
      <dgm:prSet presAssocID="{9B0AF3E4-1458-4DE6-8877-09F14947B668}" presName="rect2" presStyleLbl="node1" presStyleIdx="3" presStyleCnt="6">
        <dgm:presLayoutVars>
          <dgm:bulletEnabled val="1"/>
        </dgm:presLayoutVars>
      </dgm:prSet>
      <dgm:spPr/>
    </dgm:pt>
    <dgm:pt modelId="{253F97C4-E069-4BE7-A8BA-8F5DF2103A78}" type="pres">
      <dgm:prSet presAssocID="{9B0AF3E4-1458-4DE6-8877-09F14947B668}" presName="rect1" presStyleLbl="lnNode1" presStyleIdx="3" presStyleCnt="6"/>
      <dgm:spPr>
        <a:blipFill rotWithShape="1">
          <a:blip xmlns:r="http://schemas.openxmlformats.org/officeDocument/2006/relationships" r:embed="rId4"/>
          <a:srcRect/>
          <a:stretch>
            <a:fillRect l="-32000" r="-32000"/>
          </a:stretch>
        </a:blipFill>
      </dgm:spPr>
    </dgm:pt>
    <dgm:pt modelId="{313A8583-4979-4468-95AF-1EBD2EE463C5}" type="pres">
      <dgm:prSet presAssocID="{366A43EB-CADD-4EDE-B2AF-E04C64EBF917}" presName="sibTrans" presStyleCnt="0"/>
      <dgm:spPr/>
    </dgm:pt>
    <dgm:pt modelId="{86B7D007-987F-42E9-BDAD-6ECC81E12B39}" type="pres">
      <dgm:prSet presAssocID="{D37862C1-ECAB-4C0D-A7F2-C156D13BF885}" presName="comp" presStyleCnt="0"/>
      <dgm:spPr/>
    </dgm:pt>
    <dgm:pt modelId="{C02B213E-3BC2-4C2C-B5AB-19F6E329B6BB}" type="pres">
      <dgm:prSet presAssocID="{D37862C1-ECAB-4C0D-A7F2-C156D13BF885}" presName="rect2" presStyleLbl="node1" presStyleIdx="4" presStyleCnt="6">
        <dgm:presLayoutVars>
          <dgm:bulletEnabled val="1"/>
        </dgm:presLayoutVars>
      </dgm:prSet>
      <dgm:spPr/>
    </dgm:pt>
    <dgm:pt modelId="{0B9F9675-3D6E-4EDF-B61E-DF6AD2A0F391}" type="pres">
      <dgm:prSet presAssocID="{D37862C1-ECAB-4C0D-A7F2-C156D13BF885}" presName="rect1" presStyleLbl="lnNode1" presStyleIdx="4" presStyleCnt="6"/>
      <dgm:spPr>
        <a:blipFill rotWithShape="1">
          <a:blip xmlns:r="http://schemas.openxmlformats.org/officeDocument/2006/relationships" r:embed="rId5"/>
          <a:srcRect/>
          <a:stretch>
            <a:fillRect l="-33000" r="-33000"/>
          </a:stretch>
        </a:blipFill>
      </dgm:spPr>
    </dgm:pt>
    <dgm:pt modelId="{7AC7C967-0F17-41CA-AFB8-467B88E55313}" type="pres">
      <dgm:prSet presAssocID="{42222A29-EE78-49EF-B354-B1EA2192D7DF}" presName="sibTrans" presStyleCnt="0"/>
      <dgm:spPr/>
    </dgm:pt>
    <dgm:pt modelId="{DFBCC80D-4F4E-456C-ABE6-C07EDFFB69EF}" type="pres">
      <dgm:prSet presAssocID="{7DF74095-23D1-4AC4-A5B2-57BCACD40D1E}" presName="comp" presStyleCnt="0"/>
      <dgm:spPr/>
    </dgm:pt>
    <dgm:pt modelId="{02CBCA8F-3146-4D03-A06C-C4E4C8D0AF1E}" type="pres">
      <dgm:prSet presAssocID="{7DF74095-23D1-4AC4-A5B2-57BCACD40D1E}" presName="rect2" presStyleLbl="node1" presStyleIdx="5" presStyleCnt="6">
        <dgm:presLayoutVars>
          <dgm:bulletEnabled val="1"/>
        </dgm:presLayoutVars>
      </dgm:prSet>
      <dgm:spPr/>
    </dgm:pt>
    <dgm:pt modelId="{3D3B6042-762D-4F77-B0A2-51D72A462EDF}" type="pres">
      <dgm:prSet presAssocID="{7DF74095-23D1-4AC4-A5B2-57BCACD40D1E}" presName="rect1" presStyleLbl="lnNode1" presStyleIdx="5" presStyleCnt="6" custLinFactNeighborX="-5946" custLinFactNeighborY="-3934"/>
      <dgm:spPr>
        <a:blipFill rotWithShape="1">
          <a:blip xmlns:r="http://schemas.openxmlformats.org/officeDocument/2006/relationships" r:embed="rId6" cstate="email">
            <a:extLst>
              <a:ext uri="{28A0092B-C50C-407E-A947-70E740481C1C}">
                <a14:useLocalDpi xmlns:a14="http://schemas.microsoft.com/office/drawing/2010/main"/>
              </a:ext>
            </a:extLst>
          </a:blip>
          <a:srcRect/>
          <a:stretch>
            <a:fillRect l="-1000" r="-1000"/>
          </a:stretch>
        </a:blipFill>
      </dgm:spPr>
    </dgm:pt>
  </dgm:ptLst>
  <dgm:cxnLst>
    <dgm:cxn modelId="{0D78071E-A911-4678-9F66-8EC2DB32278B}" type="presOf" srcId="{7DF74095-23D1-4AC4-A5B2-57BCACD40D1E}" destId="{02CBCA8F-3146-4D03-A06C-C4E4C8D0AF1E}" srcOrd="0" destOrd="0" presId="urn:microsoft.com/office/officeart/2008/layout/AlternatingPictureBlocks"/>
    <dgm:cxn modelId="{36799E2D-1926-4E77-AE3E-647DD77F0D86}" type="presOf" srcId="{B26AB0F9-3214-4ECD-A556-0E7ED33C9EB1}" destId="{B89430FD-A489-470F-AF22-45ED7E228FCC}" srcOrd="0" destOrd="0" presId="urn:microsoft.com/office/officeart/2008/layout/AlternatingPictureBlocks"/>
    <dgm:cxn modelId="{17434861-7CBC-48BE-99D1-5DD76C2074E6}" srcId="{2612B4D2-AFB1-4F95-982F-F19CF2FACA41}" destId="{54CDA36D-24B1-469D-B659-C19916B776BB}" srcOrd="2" destOrd="0" parTransId="{1829FD61-F356-4F3A-B189-CD151069E2E0}" sibTransId="{96A110A0-C9D8-486D-A1FE-6326FD2500C9}"/>
    <dgm:cxn modelId="{34E7A549-ED23-4237-8853-C0D31432BB84}" type="presOf" srcId="{D37862C1-ECAB-4C0D-A7F2-C156D13BF885}" destId="{C02B213E-3BC2-4C2C-B5AB-19F6E329B6BB}" srcOrd="0" destOrd="0" presId="urn:microsoft.com/office/officeart/2008/layout/AlternatingPictureBlocks"/>
    <dgm:cxn modelId="{63E1724F-3F0B-4DEE-AD29-E36A4822D904}" srcId="{2612B4D2-AFB1-4F95-982F-F19CF2FACA41}" destId="{B26AB0F9-3214-4ECD-A556-0E7ED33C9EB1}" srcOrd="0" destOrd="0" parTransId="{BBC0FDF7-A1DB-429C-9E62-2E0C8D60F348}" sibTransId="{D6AF47C7-2D10-40D7-8FF1-11627DC0B3AF}"/>
    <dgm:cxn modelId="{B9FE2771-A33D-44FE-88B1-2DE7153554D9}" type="presOf" srcId="{E350469D-47B9-4B78-A891-07F5FD126606}" destId="{76374FD1-BA3C-4684-8CAC-09CF348C6486}" srcOrd="0" destOrd="0" presId="urn:microsoft.com/office/officeart/2008/layout/AlternatingPictureBlocks"/>
    <dgm:cxn modelId="{78163E77-1EA0-4A4E-B515-101363629BAC}" type="presOf" srcId="{2612B4D2-AFB1-4F95-982F-F19CF2FACA41}" destId="{C7B483F1-C402-46AE-B10C-80D07CDE36CF}" srcOrd="0" destOrd="0" presId="urn:microsoft.com/office/officeart/2008/layout/AlternatingPictureBlocks"/>
    <dgm:cxn modelId="{04867358-CDE5-4C2D-9CE8-4F2D91EC2757}" type="presOf" srcId="{9B0AF3E4-1458-4DE6-8877-09F14947B668}" destId="{F68F5E8C-7AC1-473F-ABAB-BA96764B0A6C}" srcOrd="0" destOrd="0" presId="urn:microsoft.com/office/officeart/2008/layout/AlternatingPictureBlocks"/>
    <dgm:cxn modelId="{A8E8407A-DAC0-4F90-A0BB-6364DF02EED0}" srcId="{2612B4D2-AFB1-4F95-982F-F19CF2FACA41}" destId="{D37862C1-ECAB-4C0D-A7F2-C156D13BF885}" srcOrd="4" destOrd="0" parTransId="{8854B119-3025-4C69-89AE-B8D6E2459E88}" sibTransId="{42222A29-EE78-49EF-B354-B1EA2192D7DF}"/>
    <dgm:cxn modelId="{6C6708AE-1936-483A-919D-ECFC6A1B5610}" srcId="{2612B4D2-AFB1-4F95-982F-F19CF2FACA41}" destId="{7DF74095-23D1-4AC4-A5B2-57BCACD40D1E}" srcOrd="5" destOrd="0" parTransId="{C32FD290-04BB-4300-B4C3-52428AF0E342}" sibTransId="{7DB1DC45-3AB5-4259-8A0E-ED90302A9CB6}"/>
    <dgm:cxn modelId="{F893E8B6-B95A-4587-A92F-765DC47A146A}" type="presOf" srcId="{54CDA36D-24B1-469D-B659-C19916B776BB}" destId="{E511D805-3A75-4220-BF12-A1117EE08223}" srcOrd="0" destOrd="0" presId="urn:microsoft.com/office/officeart/2008/layout/AlternatingPictureBlocks"/>
    <dgm:cxn modelId="{B31ED3BF-55B9-4286-9FFB-AFFDC74C547E}" srcId="{2612B4D2-AFB1-4F95-982F-F19CF2FACA41}" destId="{9B0AF3E4-1458-4DE6-8877-09F14947B668}" srcOrd="3" destOrd="0" parTransId="{5AE84EBB-7F61-4577-870E-362DA5D787EB}" sibTransId="{366A43EB-CADD-4EDE-B2AF-E04C64EBF917}"/>
    <dgm:cxn modelId="{CCEB53EA-DA70-4BA7-93DF-2F1BF2C27AD4}" srcId="{2612B4D2-AFB1-4F95-982F-F19CF2FACA41}" destId="{E350469D-47B9-4B78-A891-07F5FD126606}" srcOrd="1" destOrd="0" parTransId="{450976C8-4D0B-453D-AE7B-BC654B0B07E8}" sibTransId="{549134D6-5D5E-4E71-A563-1EB3F11280AC}"/>
    <dgm:cxn modelId="{C3AB57E2-F523-4DD7-A2D6-D041D1A078F2}" type="presParOf" srcId="{C7B483F1-C402-46AE-B10C-80D07CDE36CF}" destId="{6D863BD2-A369-413B-8824-A9FC56DAA748}" srcOrd="0" destOrd="0" presId="urn:microsoft.com/office/officeart/2008/layout/AlternatingPictureBlocks"/>
    <dgm:cxn modelId="{21F7D4E1-1933-4249-9661-93AD19240D4A}" type="presParOf" srcId="{6D863BD2-A369-413B-8824-A9FC56DAA748}" destId="{B89430FD-A489-470F-AF22-45ED7E228FCC}" srcOrd="0" destOrd="0" presId="urn:microsoft.com/office/officeart/2008/layout/AlternatingPictureBlocks"/>
    <dgm:cxn modelId="{4E0ACAAD-0FEA-47D9-90C3-704394ADF4F9}" type="presParOf" srcId="{6D863BD2-A369-413B-8824-A9FC56DAA748}" destId="{49C759DE-AB9D-47E7-8E9A-CCD624E69DA2}" srcOrd="1" destOrd="0" presId="urn:microsoft.com/office/officeart/2008/layout/AlternatingPictureBlocks"/>
    <dgm:cxn modelId="{B8583411-8CF6-4992-A53C-CF9EC571F010}" type="presParOf" srcId="{C7B483F1-C402-46AE-B10C-80D07CDE36CF}" destId="{F3403BC1-0750-4699-8706-E7FD6DA10416}" srcOrd="1" destOrd="0" presId="urn:microsoft.com/office/officeart/2008/layout/AlternatingPictureBlocks"/>
    <dgm:cxn modelId="{25C98BA4-A51F-411D-BBCE-3A507F4E5CCB}" type="presParOf" srcId="{C7B483F1-C402-46AE-B10C-80D07CDE36CF}" destId="{1BCB9A49-D9AB-4A25-96A3-23BC6919E621}" srcOrd="2" destOrd="0" presId="urn:microsoft.com/office/officeart/2008/layout/AlternatingPictureBlocks"/>
    <dgm:cxn modelId="{6EC903EE-474D-4010-992F-595BBF7B88BF}" type="presParOf" srcId="{1BCB9A49-D9AB-4A25-96A3-23BC6919E621}" destId="{76374FD1-BA3C-4684-8CAC-09CF348C6486}" srcOrd="0" destOrd="0" presId="urn:microsoft.com/office/officeart/2008/layout/AlternatingPictureBlocks"/>
    <dgm:cxn modelId="{3476B0F3-C2FF-4F29-9A94-962ED816B5D5}" type="presParOf" srcId="{1BCB9A49-D9AB-4A25-96A3-23BC6919E621}" destId="{B14CE48C-ECF8-42BE-AC15-E1BB68F60D94}" srcOrd="1" destOrd="0" presId="urn:microsoft.com/office/officeart/2008/layout/AlternatingPictureBlocks"/>
    <dgm:cxn modelId="{3F184F69-F505-4163-A465-BC824381F977}" type="presParOf" srcId="{C7B483F1-C402-46AE-B10C-80D07CDE36CF}" destId="{1BD36069-0922-49B7-A0E9-A23CC8022738}" srcOrd="3" destOrd="0" presId="urn:microsoft.com/office/officeart/2008/layout/AlternatingPictureBlocks"/>
    <dgm:cxn modelId="{16C0CE8C-91D0-42D3-8B4B-40106893E516}" type="presParOf" srcId="{C7B483F1-C402-46AE-B10C-80D07CDE36CF}" destId="{20F18E83-6EB3-4891-8395-5F0019EF5B78}" srcOrd="4" destOrd="0" presId="urn:microsoft.com/office/officeart/2008/layout/AlternatingPictureBlocks"/>
    <dgm:cxn modelId="{01A0B2CC-6916-44DF-BE88-02BD654B88D9}" type="presParOf" srcId="{20F18E83-6EB3-4891-8395-5F0019EF5B78}" destId="{E511D805-3A75-4220-BF12-A1117EE08223}" srcOrd="0" destOrd="0" presId="urn:microsoft.com/office/officeart/2008/layout/AlternatingPictureBlocks"/>
    <dgm:cxn modelId="{06D6B83F-9E19-4777-A17F-B6B41988313C}" type="presParOf" srcId="{20F18E83-6EB3-4891-8395-5F0019EF5B78}" destId="{4F485EE9-07E0-4893-BC7D-F337BC1BFFAB}" srcOrd="1" destOrd="0" presId="urn:microsoft.com/office/officeart/2008/layout/AlternatingPictureBlocks"/>
    <dgm:cxn modelId="{72CBCD88-EC24-4367-AEB5-B735F69431A4}" type="presParOf" srcId="{C7B483F1-C402-46AE-B10C-80D07CDE36CF}" destId="{BA2A2508-AE22-439C-A5DA-410C19813017}" srcOrd="5" destOrd="0" presId="urn:microsoft.com/office/officeart/2008/layout/AlternatingPictureBlocks"/>
    <dgm:cxn modelId="{BA792EEE-9A14-4661-8490-0E97CEE1F1BF}" type="presParOf" srcId="{C7B483F1-C402-46AE-B10C-80D07CDE36CF}" destId="{9AAF24B1-9F57-40B2-9C83-1A4B91D0AB79}" srcOrd="6" destOrd="0" presId="urn:microsoft.com/office/officeart/2008/layout/AlternatingPictureBlocks"/>
    <dgm:cxn modelId="{51066D3A-A284-4869-AA2D-3B45369A829F}" type="presParOf" srcId="{9AAF24B1-9F57-40B2-9C83-1A4B91D0AB79}" destId="{F68F5E8C-7AC1-473F-ABAB-BA96764B0A6C}" srcOrd="0" destOrd="0" presId="urn:microsoft.com/office/officeart/2008/layout/AlternatingPictureBlocks"/>
    <dgm:cxn modelId="{AC2A136E-969E-4ECA-A8F1-6CED1D356FA8}" type="presParOf" srcId="{9AAF24B1-9F57-40B2-9C83-1A4B91D0AB79}" destId="{253F97C4-E069-4BE7-A8BA-8F5DF2103A78}" srcOrd="1" destOrd="0" presId="urn:microsoft.com/office/officeart/2008/layout/AlternatingPictureBlocks"/>
    <dgm:cxn modelId="{0F64BFA9-17A7-4A8A-9E16-6E6A6688FCE7}" type="presParOf" srcId="{C7B483F1-C402-46AE-B10C-80D07CDE36CF}" destId="{313A8583-4979-4468-95AF-1EBD2EE463C5}" srcOrd="7" destOrd="0" presId="urn:microsoft.com/office/officeart/2008/layout/AlternatingPictureBlocks"/>
    <dgm:cxn modelId="{B33CE1ED-F6B6-4540-BD64-C547147E73E7}" type="presParOf" srcId="{C7B483F1-C402-46AE-B10C-80D07CDE36CF}" destId="{86B7D007-987F-42E9-BDAD-6ECC81E12B39}" srcOrd="8" destOrd="0" presId="urn:microsoft.com/office/officeart/2008/layout/AlternatingPictureBlocks"/>
    <dgm:cxn modelId="{388D744E-FAE1-437E-B823-5D8AE65B2A15}" type="presParOf" srcId="{86B7D007-987F-42E9-BDAD-6ECC81E12B39}" destId="{C02B213E-3BC2-4C2C-B5AB-19F6E329B6BB}" srcOrd="0" destOrd="0" presId="urn:microsoft.com/office/officeart/2008/layout/AlternatingPictureBlocks"/>
    <dgm:cxn modelId="{663A1310-8AA1-471D-8629-9F3C08FBA75C}" type="presParOf" srcId="{86B7D007-987F-42E9-BDAD-6ECC81E12B39}" destId="{0B9F9675-3D6E-4EDF-B61E-DF6AD2A0F391}" srcOrd="1" destOrd="0" presId="urn:microsoft.com/office/officeart/2008/layout/AlternatingPictureBlocks"/>
    <dgm:cxn modelId="{B981EDB6-3997-4FE6-ABFA-42CB4888BEB5}" type="presParOf" srcId="{C7B483F1-C402-46AE-B10C-80D07CDE36CF}" destId="{7AC7C967-0F17-41CA-AFB8-467B88E55313}" srcOrd="9" destOrd="0" presId="urn:microsoft.com/office/officeart/2008/layout/AlternatingPictureBlocks"/>
    <dgm:cxn modelId="{8AB65320-62EB-4C2D-8AD7-7AD2C187D1BF}" type="presParOf" srcId="{C7B483F1-C402-46AE-B10C-80D07CDE36CF}" destId="{DFBCC80D-4F4E-456C-ABE6-C07EDFFB69EF}" srcOrd="10" destOrd="0" presId="urn:microsoft.com/office/officeart/2008/layout/AlternatingPictureBlocks"/>
    <dgm:cxn modelId="{8E737807-33A8-401C-895B-8FDC4BED4D0A}" type="presParOf" srcId="{DFBCC80D-4F4E-456C-ABE6-C07EDFFB69EF}" destId="{02CBCA8F-3146-4D03-A06C-C4E4C8D0AF1E}" srcOrd="0" destOrd="0" presId="urn:microsoft.com/office/officeart/2008/layout/AlternatingPictureBlocks"/>
    <dgm:cxn modelId="{993A11C1-08E8-4646-9248-95D4EBE32102}" type="presParOf" srcId="{DFBCC80D-4F4E-456C-ABE6-C07EDFFB69EF}" destId="{3D3B6042-762D-4F77-B0A2-51D72A462EDF}"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870289B-7740-4E1F-8CC6-B90AED626008}" type="doc">
      <dgm:prSet loTypeId="urn:microsoft.com/office/officeart/2005/8/layout/vList3" loCatId="list" qsTypeId="urn:microsoft.com/office/officeart/2005/8/quickstyle/simple1" qsCatId="simple" csTypeId="urn:microsoft.com/office/officeart/2005/8/colors/accent2_2" csCatId="accent2" phldr="1"/>
      <dgm:spPr/>
      <dgm:t>
        <a:bodyPr/>
        <a:lstStyle/>
        <a:p>
          <a:endParaRPr lang="en-GB"/>
        </a:p>
      </dgm:t>
    </dgm:pt>
    <dgm:pt modelId="{8C3ECDF9-588F-4C39-A3D9-ED8DF87F951C}">
      <dgm:prSet/>
      <dgm:spPr>
        <a:solidFill>
          <a:srgbClr val="899E00"/>
        </a:solidFill>
      </dgm:spPr>
      <dgm:t>
        <a:bodyPr/>
        <a:lstStyle/>
        <a:p>
          <a:r>
            <a:rPr lang="pt-PT" b="1" i="0" baseline="0"/>
            <a:t>Dados em tempo real</a:t>
          </a:r>
        </a:p>
      </dgm:t>
    </dgm:pt>
    <dgm:pt modelId="{FC4CF31D-C17E-4A08-8589-C6F6179725B9}" type="parTrans" cxnId="{E0960AB1-B346-4C58-83D8-1902D400F9B2}">
      <dgm:prSet/>
      <dgm:spPr/>
      <dgm:t>
        <a:bodyPr/>
        <a:lstStyle/>
        <a:p>
          <a:endParaRPr lang="en-GB"/>
        </a:p>
      </dgm:t>
    </dgm:pt>
    <dgm:pt modelId="{882015B8-827F-4804-B752-E61F58D9D3E3}" type="sibTrans" cxnId="{E0960AB1-B346-4C58-83D8-1902D400F9B2}">
      <dgm:prSet/>
      <dgm:spPr/>
      <dgm:t>
        <a:bodyPr/>
        <a:lstStyle/>
        <a:p>
          <a:endParaRPr lang="en-GB"/>
        </a:p>
      </dgm:t>
    </dgm:pt>
    <dgm:pt modelId="{3A9E311A-03E7-409E-9B76-A56DD591C84E}">
      <dgm:prSet/>
      <dgm:spPr>
        <a:solidFill>
          <a:srgbClr val="899E00"/>
        </a:solidFill>
      </dgm:spPr>
      <dgm:t>
        <a:bodyPr/>
        <a:lstStyle/>
        <a:p>
          <a:r>
            <a:rPr lang="pt-PT" b="1" i="0" baseline="0"/>
            <a:t>Análises preditivas</a:t>
          </a:r>
        </a:p>
      </dgm:t>
    </dgm:pt>
    <dgm:pt modelId="{5424B950-7852-49ED-BB79-C82BAEF7E678}" type="parTrans" cxnId="{5DE2CFE4-D284-463F-BE9F-CE9EFC8AF348}">
      <dgm:prSet/>
      <dgm:spPr/>
      <dgm:t>
        <a:bodyPr/>
        <a:lstStyle/>
        <a:p>
          <a:endParaRPr lang="en-GB"/>
        </a:p>
      </dgm:t>
    </dgm:pt>
    <dgm:pt modelId="{35F4DA21-A982-4CCD-92F7-84D9903F93BC}" type="sibTrans" cxnId="{5DE2CFE4-D284-463F-BE9F-CE9EFC8AF348}">
      <dgm:prSet/>
      <dgm:spPr/>
      <dgm:t>
        <a:bodyPr/>
        <a:lstStyle/>
        <a:p>
          <a:endParaRPr lang="en-GB"/>
        </a:p>
      </dgm:t>
    </dgm:pt>
    <dgm:pt modelId="{3163B32D-6604-4D62-B9C1-1EC2C2D64C06}">
      <dgm:prSet/>
      <dgm:spPr>
        <a:solidFill>
          <a:srgbClr val="899E00"/>
        </a:solidFill>
      </dgm:spPr>
      <dgm:t>
        <a:bodyPr/>
        <a:lstStyle/>
        <a:p>
          <a:r>
            <a:rPr lang="pt-PT" b="1" i="0" baseline="0"/>
            <a:t>Recomendações executáveis</a:t>
          </a:r>
        </a:p>
      </dgm:t>
    </dgm:pt>
    <dgm:pt modelId="{1FF7A246-4B2C-49CB-8D90-52E0A22744C8}" type="parTrans" cxnId="{5D760FBD-F59B-42D2-8C75-0AC1989EFB53}">
      <dgm:prSet/>
      <dgm:spPr/>
      <dgm:t>
        <a:bodyPr/>
        <a:lstStyle/>
        <a:p>
          <a:endParaRPr lang="en-GB"/>
        </a:p>
      </dgm:t>
    </dgm:pt>
    <dgm:pt modelId="{6D5DB93A-232D-4A95-BF68-DAD4D2516ED0}" type="sibTrans" cxnId="{5D760FBD-F59B-42D2-8C75-0AC1989EFB53}">
      <dgm:prSet/>
      <dgm:spPr/>
      <dgm:t>
        <a:bodyPr/>
        <a:lstStyle/>
        <a:p>
          <a:endParaRPr lang="en-GB"/>
        </a:p>
      </dgm:t>
    </dgm:pt>
    <dgm:pt modelId="{0E6704AD-CD9E-418E-95E5-C88472787FED}">
      <dgm:prSet/>
      <dgm:spPr>
        <a:solidFill>
          <a:srgbClr val="899E00"/>
        </a:solidFill>
      </dgm:spPr>
      <dgm:t>
        <a:bodyPr/>
        <a:lstStyle/>
        <a:p>
          <a:r>
            <a:rPr lang="pt-PT" b="1" i="0" baseline="0"/>
            <a:t>Proatividade</a:t>
          </a:r>
        </a:p>
      </dgm:t>
    </dgm:pt>
    <dgm:pt modelId="{F41EE4D8-A23B-496F-B36B-BCC9C2BFEB27}" type="parTrans" cxnId="{7FBCA76A-F54C-4F56-889D-806429AA6F74}">
      <dgm:prSet/>
      <dgm:spPr/>
      <dgm:t>
        <a:bodyPr/>
        <a:lstStyle/>
        <a:p>
          <a:endParaRPr lang="en-GB"/>
        </a:p>
      </dgm:t>
    </dgm:pt>
    <dgm:pt modelId="{548C490A-1274-4C12-8373-4AE8CD427F85}" type="sibTrans" cxnId="{7FBCA76A-F54C-4F56-889D-806429AA6F74}">
      <dgm:prSet/>
      <dgm:spPr/>
      <dgm:t>
        <a:bodyPr/>
        <a:lstStyle/>
        <a:p>
          <a:endParaRPr lang="en-GB"/>
        </a:p>
      </dgm:t>
    </dgm:pt>
    <dgm:pt modelId="{B8EABAF1-EF41-4A5D-9E90-A2806DC1DDFE}" type="pres">
      <dgm:prSet presAssocID="{7870289B-7740-4E1F-8CC6-B90AED626008}" presName="linearFlow" presStyleCnt="0">
        <dgm:presLayoutVars>
          <dgm:dir/>
          <dgm:resizeHandles val="exact"/>
        </dgm:presLayoutVars>
      </dgm:prSet>
      <dgm:spPr/>
    </dgm:pt>
    <dgm:pt modelId="{5B08C2C8-E6BF-407A-A8C4-49447C0C7966}" type="pres">
      <dgm:prSet presAssocID="{8C3ECDF9-588F-4C39-A3D9-ED8DF87F951C}" presName="composite" presStyleCnt="0"/>
      <dgm:spPr/>
    </dgm:pt>
    <dgm:pt modelId="{DB5BB6C8-1178-4E1E-8DF9-068B794A5764}" type="pres">
      <dgm:prSet presAssocID="{8C3ECDF9-588F-4C39-A3D9-ED8DF87F951C}" presName="imgShp" presStyleLbl="fgImgPlac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AE7BF1CE-D7A9-41CD-B7A7-5FE60C7704F3}" type="pres">
      <dgm:prSet presAssocID="{8C3ECDF9-588F-4C39-A3D9-ED8DF87F951C}" presName="txShp" presStyleLbl="node1" presStyleIdx="0" presStyleCnt="4">
        <dgm:presLayoutVars>
          <dgm:bulletEnabled val="1"/>
        </dgm:presLayoutVars>
      </dgm:prSet>
      <dgm:spPr/>
    </dgm:pt>
    <dgm:pt modelId="{6BFA43ED-4485-41F5-B439-5ACEFE8DAA0B}" type="pres">
      <dgm:prSet presAssocID="{882015B8-827F-4804-B752-E61F58D9D3E3}" presName="spacing" presStyleCnt="0"/>
      <dgm:spPr/>
    </dgm:pt>
    <dgm:pt modelId="{EDB3E949-AE58-4E4F-8620-08C8F0E16F6B}" type="pres">
      <dgm:prSet presAssocID="{3A9E311A-03E7-409E-9B76-A56DD591C84E}" presName="composite" presStyleCnt="0"/>
      <dgm:spPr/>
    </dgm:pt>
    <dgm:pt modelId="{D0BACA23-2D21-48E3-9EF1-F111A084D82C}" type="pres">
      <dgm:prSet presAssocID="{3A9E311A-03E7-409E-9B76-A56DD591C84E}" presName="imgShp" presStyleLbl="fgImgPlace1" presStyleIdx="1"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E152BE5C-3FDF-4FB7-92A5-512B3F9BC91D}" type="pres">
      <dgm:prSet presAssocID="{3A9E311A-03E7-409E-9B76-A56DD591C84E}" presName="txShp" presStyleLbl="node1" presStyleIdx="1" presStyleCnt="4">
        <dgm:presLayoutVars>
          <dgm:bulletEnabled val="1"/>
        </dgm:presLayoutVars>
      </dgm:prSet>
      <dgm:spPr/>
    </dgm:pt>
    <dgm:pt modelId="{BA5136D4-52B5-45BB-B106-F0FAD2C8DB99}" type="pres">
      <dgm:prSet presAssocID="{35F4DA21-A982-4CCD-92F7-84D9903F93BC}" presName="spacing" presStyleCnt="0"/>
      <dgm:spPr/>
    </dgm:pt>
    <dgm:pt modelId="{BBE6E831-86D2-471D-B4B6-AA50DA62BAB6}" type="pres">
      <dgm:prSet presAssocID="{3163B32D-6604-4D62-B9C1-1EC2C2D64C06}" presName="composite" presStyleCnt="0"/>
      <dgm:spPr/>
    </dgm:pt>
    <dgm:pt modelId="{C0E02844-842A-4E35-8C12-5542FA4137E7}" type="pres">
      <dgm:prSet presAssocID="{3163B32D-6604-4D62-B9C1-1EC2C2D64C06}" presName="imgShp" presStyleLbl="fgImgPlace1" presStyleIdx="2"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66031328-2423-421D-BD82-19F83B90701F}" type="pres">
      <dgm:prSet presAssocID="{3163B32D-6604-4D62-B9C1-1EC2C2D64C06}" presName="txShp" presStyleLbl="node1" presStyleIdx="2" presStyleCnt="4">
        <dgm:presLayoutVars>
          <dgm:bulletEnabled val="1"/>
        </dgm:presLayoutVars>
      </dgm:prSet>
      <dgm:spPr/>
    </dgm:pt>
    <dgm:pt modelId="{3C77E3DC-6B11-4801-A4A3-4DE55439D30D}" type="pres">
      <dgm:prSet presAssocID="{6D5DB93A-232D-4A95-BF68-DAD4D2516ED0}" presName="spacing" presStyleCnt="0"/>
      <dgm:spPr/>
    </dgm:pt>
    <dgm:pt modelId="{51BC4428-2F2F-4812-8AAB-F6E0665B79A0}" type="pres">
      <dgm:prSet presAssocID="{0E6704AD-CD9E-418E-95E5-C88472787FED}" presName="composite" presStyleCnt="0"/>
      <dgm:spPr/>
    </dgm:pt>
    <dgm:pt modelId="{00699D65-C8FC-403E-A6A6-ADB8A780ED0E}" type="pres">
      <dgm:prSet presAssocID="{0E6704AD-CD9E-418E-95E5-C88472787FED}" presName="imgShp" presStyleLbl="fgImgPlace1" presStyleIdx="3"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F16DB4F5-4DAD-4626-8339-D7791C5DB5A0}" type="pres">
      <dgm:prSet presAssocID="{0E6704AD-CD9E-418E-95E5-C88472787FED}" presName="txShp" presStyleLbl="node1" presStyleIdx="3" presStyleCnt="4">
        <dgm:presLayoutVars>
          <dgm:bulletEnabled val="1"/>
        </dgm:presLayoutVars>
      </dgm:prSet>
      <dgm:spPr/>
    </dgm:pt>
  </dgm:ptLst>
  <dgm:cxnLst>
    <dgm:cxn modelId="{CE096724-3AC4-471F-88FF-6B7BCF29B5D7}" type="presOf" srcId="{3163B32D-6604-4D62-B9C1-1EC2C2D64C06}" destId="{66031328-2423-421D-BD82-19F83B90701F}" srcOrd="0" destOrd="0" presId="urn:microsoft.com/office/officeart/2005/8/layout/vList3"/>
    <dgm:cxn modelId="{560B1B44-41E4-4EFF-A0B3-0DEFD7934075}" type="presOf" srcId="{3A9E311A-03E7-409E-9B76-A56DD591C84E}" destId="{E152BE5C-3FDF-4FB7-92A5-512B3F9BC91D}" srcOrd="0" destOrd="0" presId="urn:microsoft.com/office/officeart/2005/8/layout/vList3"/>
    <dgm:cxn modelId="{7FBCA76A-F54C-4F56-889D-806429AA6F74}" srcId="{7870289B-7740-4E1F-8CC6-B90AED626008}" destId="{0E6704AD-CD9E-418E-95E5-C88472787FED}" srcOrd="3" destOrd="0" parTransId="{F41EE4D8-A23B-496F-B36B-BCC9C2BFEB27}" sibTransId="{548C490A-1274-4C12-8373-4AE8CD427F85}"/>
    <dgm:cxn modelId="{B0C2A083-213C-491F-B871-872A1B72D4DC}" type="presOf" srcId="{7870289B-7740-4E1F-8CC6-B90AED626008}" destId="{B8EABAF1-EF41-4A5D-9E90-A2806DC1DDFE}" srcOrd="0" destOrd="0" presId="urn:microsoft.com/office/officeart/2005/8/layout/vList3"/>
    <dgm:cxn modelId="{A46E3E89-CCB4-466B-AA8E-B4634DA99B17}" type="presOf" srcId="{8C3ECDF9-588F-4C39-A3D9-ED8DF87F951C}" destId="{AE7BF1CE-D7A9-41CD-B7A7-5FE60C7704F3}" srcOrd="0" destOrd="0" presId="urn:microsoft.com/office/officeart/2005/8/layout/vList3"/>
    <dgm:cxn modelId="{E0960AB1-B346-4C58-83D8-1902D400F9B2}" srcId="{7870289B-7740-4E1F-8CC6-B90AED626008}" destId="{8C3ECDF9-588F-4C39-A3D9-ED8DF87F951C}" srcOrd="0" destOrd="0" parTransId="{FC4CF31D-C17E-4A08-8589-C6F6179725B9}" sibTransId="{882015B8-827F-4804-B752-E61F58D9D3E3}"/>
    <dgm:cxn modelId="{21668AB2-4E72-4E05-8CC5-CE754EE04050}" type="presOf" srcId="{0E6704AD-CD9E-418E-95E5-C88472787FED}" destId="{F16DB4F5-4DAD-4626-8339-D7791C5DB5A0}" srcOrd="0" destOrd="0" presId="urn:microsoft.com/office/officeart/2005/8/layout/vList3"/>
    <dgm:cxn modelId="{5D760FBD-F59B-42D2-8C75-0AC1989EFB53}" srcId="{7870289B-7740-4E1F-8CC6-B90AED626008}" destId="{3163B32D-6604-4D62-B9C1-1EC2C2D64C06}" srcOrd="2" destOrd="0" parTransId="{1FF7A246-4B2C-49CB-8D90-52E0A22744C8}" sibTransId="{6D5DB93A-232D-4A95-BF68-DAD4D2516ED0}"/>
    <dgm:cxn modelId="{5DE2CFE4-D284-463F-BE9F-CE9EFC8AF348}" srcId="{7870289B-7740-4E1F-8CC6-B90AED626008}" destId="{3A9E311A-03E7-409E-9B76-A56DD591C84E}" srcOrd="1" destOrd="0" parTransId="{5424B950-7852-49ED-BB79-C82BAEF7E678}" sibTransId="{35F4DA21-A982-4CCD-92F7-84D9903F93BC}"/>
    <dgm:cxn modelId="{B4604E12-0131-4B73-9A9A-CAC2F7A12C79}" type="presParOf" srcId="{B8EABAF1-EF41-4A5D-9E90-A2806DC1DDFE}" destId="{5B08C2C8-E6BF-407A-A8C4-49447C0C7966}" srcOrd="0" destOrd="0" presId="urn:microsoft.com/office/officeart/2005/8/layout/vList3"/>
    <dgm:cxn modelId="{B96195FD-0662-4A8C-91C0-F8BA58D3B8A2}" type="presParOf" srcId="{5B08C2C8-E6BF-407A-A8C4-49447C0C7966}" destId="{DB5BB6C8-1178-4E1E-8DF9-068B794A5764}" srcOrd="0" destOrd="0" presId="urn:microsoft.com/office/officeart/2005/8/layout/vList3"/>
    <dgm:cxn modelId="{A48DA44F-5CC7-4FF9-B7F3-A4831E0F4FA3}" type="presParOf" srcId="{5B08C2C8-E6BF-407A-A8C4-49447C0C7966}" destId="{AE7BF1CE-D7A9-41CD-B7A7-5FE60C7704F3}" srcOrd="1" destOrd="0" presId="urn:microsoft.com/office/officeart/2005/8/layout/vList3"/>
    <dgm:cxn modelId="{A71F4B9C-F1A1-4396-AACD-86834A502419}" type="presParOf" srcId="{B8EABAF1-EF41-4A5D-9E90-A2806DC1DDFE}" destId="{6BFA43ED-4485-41F5-B439-5ACEFE8DAA0B}" srcOrd="1" destOrd="0" presId="urn:microsoft.com/office/officeart/2005/8/layout/vList3"/>
    <dgm:cxn modelId="{7840A0EA-F72E-4984-A634-2D7026D4C0E2}" type="presParOf" srcId="{B8EABAF1-EF41-4A5D-9E90-A2806DC1DDFE}" destId="{EDB3E949-AE58-4E4F-8620-08C8F0E16F6B}" srcOrd="2" destOrd="0" presId="urn:microsoft.com/office/officeart/2005/8/layout/vList3"/>
    <dgm:cxn modelId="{67125413-1FA0-4492-A1B1-8AACFE668D82}" type="presParOf" srcId="{EDB3E949-AE58-4E4F-8620-08C8F0E16F6B}" destId="{D0BACA23-2D21-48E3-9EF1-F111A084D82C}" srcOrd="0" destOrd="0" presId="urn:microsoft.com/office/officeart/2005/8/layout/vList3"/>
    <dgm:cxn modelId="{A29E1879-C880-4163-8CAA-F1DBC6168037}" type="presParOf" srcId="{EDB3E949-AE58-4E4F-8620-08C8F0E16F6B}" destId="{E152BE5C-3FDF-4FB7-92A5-512B3F9BC91D}" srcOrd="1" destOrd="0" presId="urn:microsoft.com/office/officeart/2005/8/layout/vList3"/>
    <dgm:cxn modelId="{3198D1FF-889C-45BF-8887-C1C18F9867F7}" type="presParOf" srcId="{B8EABAF1-EF41-4A5D-9E90-A2806DC1DDFE}" destId="{BA5136D4-52B5-45BB-B106-F0FAD2C8DB99}" srcOrd="3" destOrd="0" presId="urn:microsoft.com/office/officeart/2005/8/layout/vList3"/>
    <dgm:cxn modelId="{623DF452-8D91-43CB-8816-6A817E3F1D3A}" type="presParOf" srcId="{B8EABAF1-EF41-4A5D-9E90-A2806DC1DDFE}" destId="{BBE6E831-86D2-471D-B4B6-AA50DA62BAB6}" srcOrd="4" destOrd="0" presId="urn:microsoft.com/office/officeart/2005/8/layout/vList3"/>
    <dgm:cxn modelId="{83BBEC5A-5343-42B3-8DA6-A2CCA252805E}" type="presParOf" srcId="{BBE6E831-86D2-471D-B4B6-AA50DA62BAB6}" destId="{C0E02844-842A-4E35-8C12-5542FA4137E7}" srcOrd="0" destOrd="0" presId="urn:microsoft.com/office/officeart/2005/8/layout/vList3"/>
    <dgm:cxn modelId="{F5E470BC-A0DB-4846-85C3-14DA506DCB45}" type="presParOf" srcId="{BBE6E831-86D2-471D-B4B6-AA50DA62BAB6}" destId="{66031328-2423-421D-BD82-19F83B90701F}" srcOrd="1" destOrd="0" presId="urn:microsoft.com/office/officeart/2005/8/layout/vList3"/>
    <dgm:cxn modelId="{97960543-353E-48AD-AD4F-B16FB9BE887D}" type="presParOf" srcId="{B8EABAF1-EF41-4A5D-9E90-A2806DC1DDFE}" destId="{3C77E3DC-6B11-4801-A4A3-4DE55439D30D}" srcOrd="5" destOrd="0" presId="urn:microsoft.com/office/officeart/2005/8/layout/vList3"/>
    <dgm:cxn modelId="{40E31188-9A8B-4ED1-B512-10EB54226B24}" type="presParOf" srcId="{B8EABAF1-EF41-4A5D-9E90-A2806DC1DDFE}" destId="{51BC4428-2F2F-4812-8AAB-F6E0665B79A0}" srcOrd="6" destOrd="0" presId="urn:microsoft.com/office/officeart/2005/8/layout/vList3"/>
    <dgm:cxn modelId="{DBAEF57F-F54B-47D5-B224-03D5C91B0F9F}" type="presParOf" srcId="{51BC4428-2F2F-4812-8AAB-F6E0665B79A0}" destId="{00699D65-C8FC-403E-A6A6-ADB8A780ED0E}" srcOrd="0" destOrd="0" presId="urn:microsoft.com/office/officeart/2005/8/layout/vList3"/>
    <dgm:cxn modelId="{1DDA472E-4F8D-4EFB-8ACE-F2339E58EBC7}" type="presParOf" srcId="{51BC4428-2F2F-4812-8AAB-F6E0665B79A0}" destId="{F16DB4F5-4DAD-4626-8339-D7791C5DB5A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C743C46-2BEB-4DF5-BEEA-89F2192BCD0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5A8EB693-FE94-450A-86C0-69B7FC747736}">
      <dgm:prSet custT="1"/>
      <dgm:spPr/>
      <dgm:t>
        <a:bodyPr/>
        <a:lstStyle/>
        <a:p>
          <a:r>
            <a:rPr lang="pt-PT" sz="1800"/>
            <a:t>A utilização dos dados recolhidos pode ter limitações</a:t>
          </a:r>
          <a:r>
            <a:rPr lang="pt-PT" sz="1800" b="1"/>
            <a:t> </a:t>
          </a:r>
        </a:p>
      </dgm:t>
    </dgm:pt>
    <dgm:pt modelId="{28C55FAE-98B3-4567-95FA-B661E902CD90}" type="parTrans" cxnId="{02E8D7DE-4882-441E-8756-46AE695CB0B6}">
      <dgm:prSet/>
      <dgm:spPr/>
      <dgm:t>
        <a:bodyPr/>
        <a:lstStyle/>
        <a:p>
          <a:endParaRPr lang="en-GB"/>
        </a:p>
      </dgm:t>
    </dgm:pt>
    <dgm:pt modelId="{B538D817-DEBF-4E22-9A41-BE0A5582FF86}" type="sibTrans" cxnId="{02E8D7DE-4882-441E-8756-46AE695CB0B6}">
      <dgm:prSet/>
      <dgm:spPr/>
      <dgm:t>
        <a:bodyPr/>
        <a:lstStyle/>
        <a:p>
          <a:endParaRPr lang="en-GB"/>
        </a:p>
      </dgm:t>
    </dgm:pt>
    <dgm:pt modelId="{3AD5E226-1A85-4C71-ABFE-3163A1993919}">
      <dgm:prSet custT="1"/>
      <dgm:spPr/>
      <dgm:t>
        <a:bodyPr/>
        <a:lstStyle/>
        <a:p>
          <a:r>
            <a:rPr lang="pt-PT" sz="1800"/>
            <a:t>Os sistemas digitais inteligentes podem criar novos perigos ou aumentar os riscos existentes </a:t>
          </a:r>
        </a:p>
      </dgm:t>
    </dgm:pt>
    <dgm:pt modelId="{295C4733-7402-43A0-9BE4-27F170916715}" type="parTrans" cxnId="{7617D882-91C9-46C9-84B2-D6AFC3C9CD2C}">
      <dgm:prSet/>
      <dgm:spPr/>
      <dgm:t>
        <a:bodyPr/>
        <a:lstStyle/>
        <a:p>
          <a:endParaRPr lang="en-GB"/>
        </a:p>
      </dgm:t>
    </dgm:pt>
    <dgm:pt modelId="{74D510A5-0349-48A8-AC23-D1627DB18218}" type="sibTrans" cxnId="{7617D882-91C9-46C9-84B2-D6AFC3C9CD2C}">
      <dgm:prSet/>
      <dgm:spPr/>
      <dgm:t>
        <a:bodyPr/>
        <a:lstStyle/>
        <a:p>
          <a:endParaRPr lang="en-GB"/>
        </a:p>
      </dgm:t>
    </dgm:pt>
    <dgm:pt modelId="{2482F264-B069-4E2C-A30C-6E3EDC71D20E}">
      <dgm:prSet custT="1"/>
      <dgm:spPr/>
      <dgm:t>
        <a:bodyPr/>
        <a:lstStyle/>
        <a:p>
          <a:r>
            <a:rPr lang="pt-PT" sz="1800"/>
            <a:t>Frustração</a:t>
          </a:r>
          <a:r>
            <a:rPr lang="pt-PT" sz="1800" b="1"/>
            <a:t> </a:t>
          </a:r>
        </a:p>
      </dgm:t>
    </dgm:pt>
    <dgm:pt modelId="{42F5B7D5-C90E-44F9-9281-6CF02739E32F}" type="parTrans" cxnId="{BA76366C-79DE-4D31-A55D-178B7D814BC0}">
      <dgm:prSet/>
      <dgm:spPr/>
      <dgm:t>
        <a:bodyPr/>
        <a:lstStyle/>
        <a:p>
          <a:endParaRPr lang="en-GB"/>
        </a:p>
      </dgm:t>
    </dgm:pt>
    <dgm:pt modelId="{65733897-79B2-4E9F-868D-A6DAA3462401}" type="sibTrans" cxnId="{BA76366C-79DE-4D31-A55D-178B7D814BC0}">
      <dgm:prSet/>
      <dgm:spPr/>
      <dgm:t>
        <a:bodyPr/>
        <a:lstStyle/>
        <a:p>
          <a:endParaRPr lang="en-GB"/>
        </a:p>
      </dgm:t>
    </dgm:pt>
    <dgm:pt modelId="{9403F3ED-48E3-4E3D-9D00-0ECC8655D9E5}">
      <dgm:prSet custT="1"/>
      <dgm:spPr/>
      <dgm:t>
        <a:bodyPr/>
        <a:lstStyle/>
        <a:p>
          <a:r>
            <a:rPr lang="pt-PT" sz="1800"/>
            <a:t>Pode confundir a responsabilidade em matéria de SST</a:t>
          </a:r>
        </a:p>
      </dgm:t>
    </dgm:pt>
    <dgm:pt modelId="{D8C8749B-5A05-480B-92EE-6ECDE280231D}" type="parTrans" cxnId="{E773E5BD-C312-4506-8BAB-BC4B1D981D2C}">
      <dgm:prSet/>
      <dgm:spPr/>
      <dgm:t>
        <a:bodyPr/>
        <a:lstStyle/>
        <a:p>
          <a:endParaRPr lang="en-GB"/>
        </a:p>
      </dgm:t>
    </dgm:pt>
    <dgm:pt modelId="{275AA300-CDC2-4D28-9B9F-5B74988CCCFB}" type="sibTrans" cxnId="{E773E5BD-C312-4506-8BAB-BC4B1D981D2C}">
      <dgm:prSet/>
      <dgm:spPr/>
      <dgm:t>
        <a:bodyPr/>
        <a:lstStyle/>
        <a:p>
          <a:endParaRPr lang="en-GB"/>
        </a:p>
      </dgm:t>
    </dgm:pt>
    <dgm:pt modelId="{2D59CF29-ABAD-45EA-BCCF-842716494336}" type="pres">
      <dgm:prSet presAssocID="{EC743C46-2BEB-4DF5-BEEA-89F2192BCD08}" presName="Name0" presStyleCnt="0">
        <dgm:presLayoutVars>
          <dgm:dir/>
          <dgm:animLvl val="lvl"/>
          <dgm:resizeHandles val="exact"/>
        </dgm:presLayoutVars>
      </dgm:prSet>
      <dgm:spPr/>
    </dgm:pt>
    <dgm:pt modelId="{40819E5D-1D21-45BA-A792-C69C033277FC}" type="pres">
      <dgm:prSet presAssocID="{5A8EB693-FE94-450A-86C0-69B7FC747736}" presName="linNode" presStyleCnt="0"/>
      <dgm:spPr/>
    </dgm:pt>
    <dgm:pt modelId="{266405BD-1332-4309-8894-F9ACFD8EE677}" type="pres">
      <dgm:prSet presAssocID="{5A8EB693-FE94-450A-86C0-69B7FC747736}" presName="parentText" presStyleLbl="node1" presStyleIdx="0" presStyleCnt="4">
        <dgm:presLayoutVars>
          <dgm:chMax val="1"/>
          <dgm:bulletEnabled val="1"/>
        </dgm:presLayoutVars>
      </dgm:prSet>
      <dgm:spPr/>
    </dgm:pt>
    <dgm:pt modelId="{E5A019BC-37D0-478C-8952-594E6F45B7F1}" type="pres">
      <dgm:prSet presAssocID="{B538D817-DEBF-4E22-9A41-BE0A5582FF86}" presName="sp" presStyleCnt="0"/>
      <dgm:spPr/>
    </dgm:pt>
    <dgm:pt modelId="{294C8DAB-2C3A-4423-A605-C83C16B9CD13}" type="pres">
      <dgm:prSet presAssocID="{3AD5E226-1A85-4C71-ABFE-3163A1993919}" presName="linNode" presStyleCnt="0"/>
      <dgm:spPr/>
    </dgm:pt>
    <dgm:pt modelId="{2F4A57F9-D11A-4BE5-85AB-7F4D78576A39}" type="pres">
      <dgm:prSet presAssocID="{3AD5E226-1A85-4C71-ABFE-3163A1993919}" presName="parentText" presStyleLbl="node1" presStyleIdx="1" presStyleCnt="4" custScaleY="151724" custLinFactNeighborX="442" custLinFactNeighborY="1173">
        <dgm:presLayoutVars>
          <dgm:chMax val="1"/>
          <dgm:bulletEnabled val="1"/>
        </dgm:presLayoutVars>
      </dgm:prSet>
      <dgm:spPr/>
    </dgm:pt>
    <dgm:pt modelId="{56D847CB-82D4-4792-9422-CBFFE6140AEB}" type="pres">
      <dgm:prSet presAssocID="{74D510A5-0349-48A8-AC23-D1627DB18218}" presName="sp" presStyleCnt="0"/>
      <dgm:spPr/>
    </dgm:pt>
    <dgm:pt modelId="{C01CFB77-3291-4FFF-8A13-7D1F393AC29A}" type="pres">
      <dgm:prSet presAssocID="{2482F264-B069-4E2C-A30C-6E3EDC71D20E}" presName="linNode" presStyleCnt="0"/>
      <dgm:spPr/>
    </dgm:pt>
    <dgm:pt modelId="{141692E0-09C8-4391-8E84-53BD1FA55847}" type="pres">
      <dgm:prSet presAssocID="{2482F264-B069-4E2C-A30C-6E3EDC71D20E}" presName="parentText" presStyleLbl="node1" presStyleIdx="2" presStyleCnt="4" custScaleY="51603">
        <dgm:presLayoutVars>
          <dgm:chMax val="1"/>
          <dgm:bulletEnabled val="1"/>
        </dgm:presLayoutVars>
      </dgm:prSet>
      <dgm:spPr/>
    </dgm:pt>
    <dgm:pt modelId="{C3784440-F525-4959-A052-F6510923A81A}" type="pres">
      <dgm:prSet presAssocID="{65733897-79B2-4E9F-868D-A6DAA3462401}" presName="sp" presStyleCnt="0"/>
      <dgm:spPr/>
    </dgm:pt>
    <dgm:pt modelId="{6A48D685-99E0-4310-B517-025EA9010EF8}" type="pres">
      <dgm:prSet presAssocID="{9403F3ED-48E3-4E3D-9D00-0ECC8655D9E5}" presName="linNode" presStyleCnt="0"/>
      <dgm:spPr/>
    </dgm:pt>
    <dgm:pt modelId="{9ADBADC6-3013-424E-9347-49A9A49EEEA5}" type="pres">
      <dgm:prSet presAssocID="{9403F3ED-48E3-4E3D-9D00-0ECC8655D9E5}" presName="parentText" presStyleLbl="node1" presStyleIdx="3" presStyleCnt="4">
        <dgm:presLayoutVars>
          <dgm:chMax val="1"/>
          <dgm:bulletEnabled val="1"/>
        </dgm:presLayoutVars>
      </dgm:prSet>
      <dgm:spPr/>
    </dgm:pt>
  </dgm:ptLst>
  <dgm:cxnLst>
    <dgm:cxn modelId="{28B4B308-9394-45BC-82F7-D538AE5B6F56}" type="presOf" srcId="{EC743C46-2BEB-4DF5-BEEA-89F2192BCD08}" destId="{2D59CF29-ABAD-45EA-BCCF-842716494336}" srcOrd="0" destOrd="0" presId="urn:microsoft.com/office/officeart/2005/8/layout/vList5"/>
    <dgm:cxn modelId="{63DE421B-0CDF-493D-9979-92D299D7E110}" type="presOf" srcId="{9403F3ED-48E3-4E3D-9D00-0ECC8655D9E5}" destId="{9ADBADC6-3013-424E-9347-49A9A49EEEA5}" srcOrd="0" destOrd="0" presId="urn:microsoft.com/office/officeart/2005/8/layout/vList5"/>
    <dgm:cxn modelId="{7B17CE2D-0AC3-485F-8D20-172A7D55CCAD}" type="presOf" srcId="{2482F264-B069-4E2C-A30C-6E3EDC71D20E}" destId="{141692E0-09C8-4391-8E84-53BD1FA55847}" srcOrd="0" destOrd="0" presId="urn:microsoft.com/office/officeart/2005/8/layout/vList5"/>
    <dgm:cxn modelId="{84744634-BC03-4A27-B52B-6ACBF59845D1}" type="presOf" srcId="{3AD5E226-1A85-4C71-ABFE-3163A1993919}" destId="{2F4A57F9-D11A-4BE5-85AB-7F4D78576A39}" srcOrd="0" destOrd="0" presId="urn:microsoft.com/office/officeart/2005/8/layout/vList5"/>
    <dgm:cxn modelId="{BA76366C-79DE-4D31-A55D-178B7D814BC0}" srcId="{EC743C46-2BEB-4DF5-BEEA-89F2192BCD08}" destId="{2482F264-B069-4E2C-A30C-6E3EDC71D20E}" srcOrd="2" destOrd="0" parTransId="{42F5B7D5-C90E-44F9-9281-6CF02739E32F}" sibTransId="{65733897-79B2-4E9F-868D-A6DAA3462401}"/>
    <dgm:cxn modelId="{06E86A5A-806F-4E9B-82EF-D8566A0D7AC9}" type="presOf" srcId="{5A8EB693-FE94-450A-86C0-69B7FC747736}" destId="{266405BD-1332-4309-8894-F9ACFD8EE677}" srcOrd="0" destOrd="0" presId="urn:microsoft.com/office/officeart/2005/8/layout/vList5"/>
    <dgm:cxn modelId="{7617D882-91C9-46C9-84B2-D6AFC3C9CD2C}" srcId="{EC743C46-2BEB-4DF5-BEEA-89F2192BCD08}" destId="{3AD5E226-1A85-4C71-ABFE-3163A1993919}" srcOrd="1" destOrd="0" parTransId="{295C4733-7402-43A0-9BE4-27F170916715}" sibTransId="{74D510A5-0349-48A8-AC23-D1627DB18218}"/>
    <dgm:cxn modelId="{E773E5BD-C312-4506-8BAB-BC4B1D981D2C}" srcId="{EC743C46-2BEB-4DF5-BEEA-89F2192BCD08}" destId="{9403F3ED-48E3-4E3D-9D00-0ECC8655D9E5}" srcOrd="3" destOrd="0" parTransId="{D8C8749B-5A05-480B-92EE-6ECDE280231D}" sibTransId="{275AA300-CDC2-4D28-9B9F-5B74988CCCFB}"/>
    <dgm:cxn modelId="{02E8D7DE-4882-441E-8756-46AE695CB0B6}" srcId="{EC743C46-2BEB-4DF5-BEEA-89F2192BCD08}" destId="{5A8EB693-FE94-450A-86C0-69B7FC747736}" srcOrd="0" destOrd="0" parTransId="{28C55FAE-98B3-4567-95FA-B661E902CD90}" sibTransId="{B538D817-DEBF-4E22-9A41-BE0A5582FF86}"/>
    <dgm:cxn modelId="{8308D01B-C701-4C1C-BB8E-55FDC698FFEA}" type="presParOf" srcId="{2D59CF29-ABAD-45EA-BCCF-842716494336}" destId="{40819E5D-1D21-45BA-A792-C69C033277FC}" srcOrd="0" destOrd="0" presId="urn:microsoft.com/office/officeart/2005/8/layout/vList5"/>
    <dgm:cxn modelId="{B3108AB9-52B2-4451-A34C-9D9ED59A2364}" type="presParOf" srcId="{40819E5D-1D21-45BA-A792-C69C033277FC}" destId="{266405BD-1332-4309-8894-F9ACFD8EE677}" srcOrd="0" destOrd="0" presId="urn:microsoft.com/office/officeart/2005/8/layout/vList5"/>
    <dgm:cxn modelId="{BDA114AD-7DF8-46BE-8DF0-3D6FE0F376E0}" type="presParOf" srcId="{2D59CF29-ABAD-45EA-BCCF-842716494336}" destId="{E5A019BC-37D0-478C-8952-594E6F45B7F1}" srcOrd="1" destOrd="0" presId="urn:microsoft.com/office/officeart/2005/8/layout/vList5"/>
    <dgm:cxn modelId="{052402AB-AA1E-42BD-A178-641576855669}" type="presParOf" srcId="{2D59CF29-ABAD-45EA-BCCF-842716494336}" destId="{294C8DAB-2C3A-4423-A605-C83C16B9CD13}" srcOrd="2" destOrd="0" presId="urn:microsoft.com/office/officeart/2005/8/layout/vList5"/>
    <dgm:cxn modelId="{B1C387A6-AD9C-4519-BD2A-820172757E7A}" type="presParOf" srcId="{294C8DAB-2C3A-4423-A605-C83C16B9CD13}" destId="{2F4A57F9-D11A-4BE5-85AB-7F4D78576A39}" srcOrd="0" destOrd="0" presId="urn:microsoft.com/office/officeart/2005/8/layout/vList5"/>
    <dgm:cxn modelId="{B3A5F4A0-3BD5-48B7-92DC-A68EE6DF4552}" type="presParOf" srcId="{2D59CF29-ABAD-45EA-BCCF-842716494336}" destId="{56D847CB-82D4-4792-9422-CBFFE6140AEB}" srcOrd="3" destOrd="0" presId="urn:microsoft.com/office/officeart/2005/8/layout/vList5"/>
    <dgm:cxn modelId="{157E419A-5B84-47C3-969F-DBCF23C63E14}" type="presParOf" srcId="{2D59CF29-ABAD-45EA-BCCF-842716494336}" destId="{C01CFB77-3291-4FFF-8A13-7D1F393AC29A}" srcOrd="4" destOrd="0" presId="urn:microsoft.com/office/officeart/2005/8/layout/vList5"/>
    <dgm:cxn modelId="{B81A3125-AF3E-4AFA-8CEA-039A5EEE5DF9}" type="presParOf" srcId="{C01CFB77-3291-4FFF-8A13-7D1F393AC29A}" destId="{141692E0-09C8-4391-8E84-53BD1FA55847}" srcOrd="0" destOrd="0" presId="urn:microsoft.com/office/officeart/2005/8/layout/vList5"/>
    <dgm:cxn modelId="{FCFAD620-851F-4247-9132-55C0490FCC04}" type="presParOf" srcId="{2D59CF29-ABAD-45EA-BCCF-842716494336}" destId="{C3784440-F525-4959-A052-F6510923A81A}" srcOrd="5" destOrd="0" presId="urn:microsoft.com/office/officeart/2005/8/layout/vList5"/>
    <dgm:cxn modelId="{66304DD7-4211-4BB6-B75A-F71C31F30265}" type="presParOf" srcId="{2D59CF29-ABAD-45EA-BCCF-842716494336}" destId="{6A48D685-99E0-4310-B517-025EA9010EF8}" srcOrd="6" destOrd="0" presId="urn:microsoft.com/office/officeart/2005/8/layout/vList5"/>
    <dgm:cxn modelId="{11932E63-3265-4BD4-A1FF-0DCFB88469C8}" type="presParOf" srcId="{6A48D685-99E0-4310-B517-025EA9010EF8}" destId="{9ADBADC6-3013-424E-9347-49A9A49EEEA5}"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39A5128-B3D5-4098-A429-FCF6BB5A1294}" type="doc">
      <dgm:prSet loTypeId="urn:microsoft.com/office/officeart/2005/8/layout/list1" loCatId="list" qsTypeId="urn:microsoft.com/office/officeart/2005/8/quickstyle/simple1" qsCatId="simple" csTypeId="urn:microsoft.com/office/officeart/2005/8/colors/accent2_2" csCatId="accent2" phldr="1"/>
      <dgm:spPr/>
      <dgm:t>
        <a:bodyPr/>
        <a:lstStyle/>
        <a:p>
          <a:endParaRPr lang="en-GB"/>
        </a:p>
      </dgm:t>
    </dgm:pt>
    <dgm:pt modelId="{E04E71FA-1A53-4368-BF21-C4CE9E3DBE27}">
      <dgm:prSet/>
      <dgm:spPr/>
      <dgm:t>
        <a:bodyPr/>
        <a:lstStyle/>
        <a:p>
          <a:r>
            <a:rPr lang="pt-PT" b="0" i="0" baseline="0">
              <a:solidFill>
                <a:schemeClr val="tx1"/>
              </a:solidFill>
            </a:rPr>
            <a:t>Consulta prévia</a:t>
          </a:r>
        </a:p>
      </dgm:t>
    </dgm:pt>
    <dgm:pt modelId="{8616E459-3BBF-4BFE-911B-7C6B057E265D}" type="parTrans" cxnId="{4EB61597-0F9D-4294-A8A7-7B24BEDB6925}">
      <dgm:prSet/>
      <dgm:spPr/>
      <dgm:t>
        <a:bodyPr/>
        <a:lstStyle/>
        <a:p>
          <a:endParaRPr lang="en-GB"/>
        </a:p>
      </dgm:t>
    </dgm:pt>
    <dgm:pt modelId="{B42C47AA-0817-446B-8497-E4CA7B32BD59}" type="sibTrans" cxnId="{4EB61597-0F9D-4294-A8A7-7B24BEDB6925}">
      <dgm:prSet/>
      <dgm:spPr/>
      <dgm:t>
        <a:bodyPr/>
        <a:lstStyle/>
        <a:p>
          <a:endParaRPr lang="en-GB"/>
        </a:p>
      </dgm:t>
    </dgm:pt>
    <dgm:pt modelId="{77842312-AFC5-4FF7-A927-B1E91AE4FF8F}">
      <dgm:prSet/>
      <dgm:spPr/>
      <dgm:t>
        <a:bodyPr/>
        <a:lstStyle/>
        <a:p>
          <a:r>
            <a:rPr lang="pt-PT" b="0" i="0" baseline="0">
              <a:solidFill>
                <a:schemeClr val="tx1"/>
              </a:solidFill>
            </a:rPr>
            <a:t>Permitir que os trabalhadores testem a ferramenta ou o sistema durante os períodos experimentais</a:t>
          </a:r>
        </a:p>
      </dgm:t>
    </dgm:pt>
    <dgm:pt modelId="{299D0B39-BFF6-4D75-A1BB-7A0BBA7189A2}" type="parTrans" cxnId="{FE7A25E0-DA7F-48B8-93E1-FFAF1AB76B67}">
      <dgm:prSet/>
      <dgm:spPr/>
      <dgm:t>
        <a:bodyPr/>
        <a:lstStyle/>
        <a:p>
          <a:endParaRPr lang="en-GB"/>
        </a:p>
      </dgm:t>
    </dgm:pt>
    <dgm:pt modelId="{5F28F2DD-225C-4881-8C18-A95E65986492}" type="sibTrans" cxnId="{FE7A25E0-DA7F-48B8-93E1-FFAF1AB76B67}">
      <dgm:prSet/>
      <dgm:spPr/>
      <dgm:t>
        <a:bodyPr/>
        <a:lstStyle/>
        <a:p>
          <a:endParaRPr lang="en-GB"/>
        </a:p>
      </dgm:t>
    </dgm:pt>
    <dgm:pt modelId="{97AFADE2-9EB8-4DFB-8F86-D71E9671DFC2}">
      <dgm:prSet/>
      <dgm:spPr/>
      <dgm:t>
        <a:bodyPr/>
        <a:lstStyle/>
        <a:p>
          <a:r>
            <a:rPr lang="pt-PT" b="0" i="0" baseline="0">
              <a:solidFill>
                <a:schemeClr val="tx1"/>
              </a:solidFill>
            </a:rPr>
            <a:t>Trabalhar com embaixadores</a:t>
          </a:r>
        </a:p>
      </dgm:t>
    </dgm:pt>
    <dgm:pt modelId="{2B0E8ACA-BD0F-4E0B-8D92-083ADA0BE92A}" type="parTrans" cxnId="{210DF48F-4E8B-4062-9E0F-2AC0323082EB}">
      <dgm:prSet/>
      <dgm:spPr/>
      <dgm:t>
        <a:bodyPr/>
        <a:lstStyle/>
        <a:p>
          <a:endParaRPr lang="en-GB"/>
        </a:p>
      </dgm:t>
    </dgm:pt>
    <dgm:pt modelId="{F0364376-C06D-4D35-98E7-28BAB3D4DB35}" type="sibTrans" cxnId="{210DF48F-4E8B-4062-9E0F-2AC0323082EB}">
      <dgm:prSet/>
      <dgm:spPr/>
      <dgm:t>
        <a:bodyPr/>
        <a:lstStyle/>
        <a:p>
          <a:endParaRPr lang="en-GB"/>
        </a:p>
      </dgm:t>
    </dgm:pt>
    <dgm:pt modelId="{9E13365E-6545-4311-9BE7-F1607FA4A039}">
      <dgm:prSet/>
      <dgm:spPr/>
      <dgm:t>
        <a:bodyPr/>
        <a:lstStyle/>
        <a:p>
          <a:r>
            <a:rPr lang="pt-PT" b="0" i="0" baseline="0">
              <a:solidFill>
                <a:schemeClr val="tx1"/>
              </a:solidFill>
            </a:rPr>
            <a:t>Encontrar diferentes oportunidades de participação </a:t>
          </a:r>
        </a:p>
      </dgm:t>
    </dgm:pt>
    <dgm:pt modelId="{23981956-A6CE-42AE-838A-A178AB1E194C}" type="parTrans" cxnId="{2775FD89-4126-4A4A-88B2-CE4210A6CB3E}">
      <dgm:prSet/>
      <dgm:spPr/>
      <dgm:t>
        <a:bodyPr/>
        <a:lstStyle/>
        <a:p>
          <a:endParaRPr lang="en-GB"/>
        </a:p>
      </dgm:t>
    </dgm:pt>
    <dgm:pt modelId="{F22C3ED7-6B95-41DC-8695-9B0EDC9CC587}" type="sibTrans" cxnId="{2775FD89-4126-4A4A-88B2-CE4210A6CB3E}">
      <dgm:prSet/>
      <dgm:spPr/>
      <dgm:t>
        <a:bodyPr/>
        <a:lstStyle/>
        <a:p>
          <a:endParaRPr lang="en-GB"/>
        </a:p>
      </dgm:t>
    </dgm:pt>
    <dgm:pt modelId="{F580C0CD-97DC-4E8F-ACB3-554AFE544708}">
      <dgm:prSet custT="1"/>
      <dgm:spPr/>
      <dgm:t>
        <a:bodyPr/>
        <a:lstStyle/>
        <a:p>
          <a:r>
            <a:rPr lang="pt-PT" sz="1000" b="0" i="0" kern="1200" baseline="0" dirty="0">
              <a:solidFill>
                <a:schemeClr val="tx1"/>
              </a:solidFill>
            </a:rPr>
            <a:t>Formação em contexto </a:t>
          </a:r>
          <a:r>
            <a:rPr lang="pt-PT" sz="1000" b="0" i="0" kern="1200" baseline="0" dirty="0">
              <a:solidFill>
                <a:srgbClr val="000000"/>
              </a:solidFill>
              <a:latin typeface="Arial"/>
              <a:ea typeface="+mn-ea"/>
              <a:cs typeface="+mn-cs"/>
            </a:rPr>
            <a:t>laboral, sessões de informação em equipa, conversas informais/casuais</a:t>
          </a:r>
        </a:p>
      </dgm:t>
    </dgm:pt>
    <dgm:pt modelId="{8B87F91A-B26C-44B5-8957-40B8CEB0CB9A}" type="parTrans" cxnId="{670C727A-5B66-421D-8FE3-A7210B4C2C0D}">
      <dgm:prSet/>
      <dgm:spPr/>
      <dgm:t>
        <a:bodyPr/>
        <a:lstStyle/>
        <a:p>
          <a:endParaRPr lang="en-GB"/>
        </a:p>
      </dgm:t>
    </dgm:pt>
    <dgm:pt modelId="{7063D554-9A8A-481C-ACDF-6B1D59E6281F}" type="sibTrans" cxnId="{670C727A-5B66-421D-8FE3-A7210B4C2C0D}">
      <dgm:prSet/>
      <dgm:spPr/>
      <dgm:t>
        <a:bodyPr/>
        <a:lstStyle/>
        <a:p>
          <a:endParaRPr lang="en-GB"/>
        </a:p>
      </dgm:t>
    </dgm:pt>
    <dgm:pt modelId="{8CED4FE7-F311-4CE4-B455-A1BD79707F1E}">
      <dgm:prSet/>
      <dgm:spPr/>
      <dgm:t>
        <a:bodyPr/>
        <a:lstStyle/>
        <a:p>
          <a:r>
            <a:rPr lang="pt-PT" b="0" i="0" baseline="0" dirty="0">
              <a:solidFill>
                <a:schemeClr val="tx1"/>
              </a:solidFill>
            </a:rPr>
            <a:t>Workshops sobre tecnologias </a:t>
          </a:r>
        </a:p>
      </dgm:t>
    </dgm:pt>
    <dgm:pt modelId="{C1DA419F-69E4-4289-B263-5EB0972E182C}" type="parTrans" cxnId="{7F5326D5-59D9-4D32-A861-712AF3E346CD}">
      <dgm:prSet/>
      <dgm:spPr/>
      <dgm:t>
        <a:bodyPr/>
        <a:lstStyle/>
        <a:p>
          <a:endParaRPr lang="en-GB"/>
        </a:p>
      </dgm:t>
    </dgm:pt>
    <dgm:pt modelId="{49206526-1D9E-4AAA-A706-E84E718B9859}" type="sibTrans" cxnId="{7F5326D5-59D9-4D32-A861-712AF3E346CD}">
      <dgm:prSet/>
      <dgm:spPr/>
      <dgm:t>
        <a:bodyPr/>
        <a:lstStyle/>
        <a:p>
          <a:endParaRPr lang="en-GB"/>
        </a:p>
      </dgm:t>
    </dgm:pt>
    <dgm:pt modelId="{B4B689E6-5D1D-4FBB-8F14-23DBBF8AF33C}" type="pres">
      <dgm:prSet presAssocID="{D39A5128-B3D5-4098-A429-FCF6BB5A1294}" presName="linear" presStyleCnt="0">
        <dgm:presLayoutVars>
          <dgm:dir/>
          <dgm:animLvl val="lvl"/>
          <dgm:resizeHandles val="exact"/>
        </dgm:presLayoutVars>
      </dgm:prSet>
      <dgm:spPr/>
    </dgm:pt>
    <dgm:pt modelId="{4D2EC8DF-A732-45AF-A1BE-EE129F78D599}" type="pres">
      <dgm:prSet presAssocID="{E04E71FA-1A53-4368-BF21-C4CE9E3DBE27}" presName="parentLin" presStyleCnt="0"/>
      <dgm:spPr/>
    </dgm:pt>
    <dgm:pt modelId="{91CB8AA9-6EA3-4F12-805A-273A6CE5A371}" type="pres">
      <dgm:prSet presAssocID="{E04E71FA-1A53-4368-BF21-C4CE9E3DBE27}" presName="parentLeftMargin" presStyleLbl="node1" presStyleIdx="0" presStyleCnt="6"/>
      <dgm:spPr/>
    </dgm:pt>
    <dgm:pt modelId="{03C8010D-55B9-4D14-BB9D-C4D1F6A5EFEB}" type="pres">
      <dgm:prSet presAssocID="{E04E71FA-1A53-4368-BF21-C4CE9E3DBE27}" presName="parentText" presStyleLbl="node1" presStyleIdx="0" presStyleCnt="6">
        <dgm:presLayoutVars>
          <dgm:chMax val="0"/>
          <dgm:bulletEnabled val="1"/>
        </dgm:presLayoutVars>
      </dgm:prSet>
      <dgm:spPr/>
    </dgm:pt>
    <dgm:pt modelId="{AE161A3C-5988-4CCD-916C-BB93973135D1}" type="pres">
      <dgm:prSet presAssocID="{E04E71FA-1A53-4368-BF21-C4CE9E3DBE27}" presName="negativeSpace" presStyleCnt="0"/>
      <dgm:spPr/>
    </dgm:pt>
    <dgm:pt modelId="{8CE67E7E-10FB-45CF-9518-B43E4425D2F3}" type="pres">
      <dgm:prSet presAssocID="{E04E71FA-1A53-4368-BF21-C4CE9E3DBE27}" presName="childText" presStyleLbl="conFgAcc1" presStyleIdx="0" presStyleCnt="6">
        <dgm:presLayoutVars>
          <dgm:bulletEnabled val="1"/>
        </dgm:presLayoutVars>
      </dgm:prSet>
      <dgm:spPr/>
    </dgm:pt>
    <dgm:pt modelId="{D8D43FDC-8A2A-4CF1-8247-EC9999C4AE85}" type="pres">
      <dgm:prSet presAssocID="{B42C47AA-0817-446B-8497-E4CA7B32BD59}" presName="spaceBetweenRectangles" presStyleCnt="0"/>
      <dgm:spPr/>
    </dgm:pt>
    <dgm:pt modelId="{FFD448B9-0195-4F18-8755-281E36F7E963}" type="pres">
      <dgm:prSet presAssocID="{77842312-AFC5-4FF7-A927-B1E91AE4FF8F}" presName="parentLin" presStyleCnt="0"/>
      <dgm:spPr/>
    </dgm:pt>
    <dgm:pt modelId="{14732BED-BDD8-44DB-873F-A6E32ABB7A1B}" type="pres">
      <dgm:prSet presAssocID="{77842312-AFC5-4FF7-A927-B1E91AE4FF8F}" presName="parentLeftMargin" presStyleLbl="node1" presStyleIdx="0" presStyleCnt="6"/>
      <dgm:spPr/>
    </dgm:pt>
    <dgm:pt modelId="{4AF4DC86-FF39-45FE-85DB-6A0E4780F99B}" type="pres">
      <dgm:prSet presAssocID="{77842312-AFC5-4FF7-A927-B1E91AE4FF8F}" presName="parentText" presStyleLbl="node1" presStyleIdx="1" presStyleCnt="6">
        <dgm:presLayoutVars>
          <dgm:chMax val="0"/>
          <dgm:bulletEnabled val="1"/>
        </dgm:presLayoutVars>
      </dgm:prSet>
      <dgm:spPr/>
    </dgm:pt>
    <dgm:pt modelId="{4B3AE31C-7ED2-4500-8FCF-542FEA8CCD44}" type="pres">
      <dgm:prSet presAssocID="{77842312-AFC5-4FF7-A927-B1E91AE4FF8F}" presName="negativeSpace" presStyleCnt="0"/>
      <dgm:spPr/>
    </dgm:pt>
    <dgm:pt modelId="{A8B4F407-D179-4B26-8B2F-8ECCA4845690}" type="pres">
      <dgm:prSet presAssocID="{77842312-AFC5-4FF7-A927-B1E91AE4FF8F}" presName="childText" presStyleLbl="conFgAcc1" presStyleIdx="1" presStyleCnt="6">
        <dgm:presLayoutVars>
          <dgm:bulletEnabled val="1"/>
        </dgm:presLayoutVars>
      </dgm:prSet>
      <dgm:spPr/>
    </dgm:pt>
    <dgm:pt modelId="{667FF6A2-AC92-42DE-920E-1DB953E0D46E}" type="pres">
      <dgm:prSet presAssocID="{5F28F2DD-225C-4881-8C18-A95E65986492}" presName="spaceBetweenRectangles" presStyleCnt="0"/>
      <dgm:spPr/>
    </dgm:pt>
    <dgm:pt modelId="{D6592B49-54B2-4799-9F8C-8CB94D9E25EE}" type="pres">
      <dgm:prSet presAssocID="{97AFADE2-9EB8-4DFB-8F86-D71E9671DFC2}" presName="parentLin" presStyleCnt="0"/>
      <dgm:spPr/>
    </dgm:pt>
    <dgm:pt modelId="{2BF04937-1FB0-48F5-9563-11E5EF2B7BF6}" type="pres">
      <dgm:prSet presAssocID="{97AFADE2-9EB8-4DFB-8F86-D71E9671DFC2}" presName="parentLeftMargin" presStyleLbl="node1" presStyleIdx="1" presStyleCnt="6"/>
      <dgm:spPr/>
    </dgm:pt>
    <dgm:pt modelId="{F81635DC-2744-4383-A7C6-5E13FAB54627}" type="pres">
      <dgm:prSet presAssocID="{97AFADE2-9EB8-4DFB-8F86-D71E9671DFC2}" presName="parentText" presStyleLbl="node1" presStyleIdx="2" presStyleCnt="6">
        <dgm:presLayoutVars>
          <dgm:chMax val="0"/>
          <dgm:bulletEnabled val="1"/>
        </dgm:presLayoutVars>
      </dgm:prSet>
      <dgm:spPr/>
    </dgm:pt>
    <dgm:pt modelId="{8A77554E-BC92-4C3A-B645-9C7C37594A23}" type="pres">
      <dgm:prSet presAssocID="{97AFADE2-9EB8-4DFB-8F86-D71E9671DFC2}" presName="negativeSpace" presStyleCnt="0"/>
      <dgm:spPr/>
    </dgm:pt>
    <dgm:pt modelId="{CC02B77D-A22F-49CA-A661-C16DEDB8BCC4}" type="pres">
      <dgm:prSet presAssocID="{97AFADE2-9EB8-4DFB-8F86-D71E9671DFC2}" presName="childText" presStyleLbl="conFgAcc1" presStyleIdx="2" presStyleCnt="6">
        <dgm:presLayoutVars>
          <dgm:bulletEnabled val="1"/>
        </dgm:presLayoutVars>
      </dgm:prSet>
      <dgm:spPr/>
    </dgm:pt>
    <dgm:pt modelId="{6ACD6DC2-A305-453D-A0E6-36493C8687BA}" type="pres">
      <dgm:prSet presAssocID="{F0364376-C06D-4D35-98E7-28BAB3D4DB35}" presName="spaceBetweenRectangles" presStyleCnt="0"/>
      <dgm:spPr/>
    </dgm:pt>
    <dgm:pt modelId="{9CB09ED6-8283-4D66-916A-159C0CFE7B82}" type="pres">
      <dgm:prSet presAssocID="{9E13365E-6545-4311-9BE7-F1607FA4A039}" presName="parentLin" presStyleCnt="0"/>
      <dgm:spPr/>
    </dgm:pt>
    <dgm:pt modelId="{E970BB74-98AA-45CD-8F6E-C020EE7E9144}" type="pres">
      <dgm:prSet presAssocID="{9E13365E-6545-4311-9BE7-F1607FA4A039}" presName="parentLeftMargin" presStyleLbl="node1" presStyleIdx="2" presStyleCnt="6"/>
      <dgm:spPr/>
    </dgm:pt>
    <dgm:pt modelId="{149EFE51-8DE5-4FE1-9694-B5F0BB639D6F}" type="pres">
      <dgm:prSet presAssocID="{9E13365E-6545-4311-9BE7-F1607FA4A039}" presName="parentText" presStyleLbl="node1" presStyleIdx="3" presStyleCnt="6">
        <dgm:presLayoutVars>
          <dgm:chMax val="0"/>
          <dgm:bulletEnabled val="1"/>
        </dgm:presLayoutVars>
      </dgm:prSet>
      <dgm:spPr/>
    </dgm:pt>
    <dgm:pt modelId="{9D254500-851F-4C45-9445-DA6F841DAF4F}" type="pres">
      <dgm:prSet presAssocID="{9E13365E-6545-4311-9BE7-F1607FA4A039}" presName="negativeSpace" presStyleCnt="0"/>
      <dgm:spPr/>
    </dgm:pt>
    <dgm:pt modelId="{87044E54-BAA1-4C4A-BB98-6F568B3BFC61}" type="pres">
      <dgm:prSet presAssocID="{9E13365E-6545-4311-9BE7-F1607FA4A039}" presName="childText" presStyleLbl="conFgAcc1" presStyleIdx="3" presStyleCnt="6">
        <dgm:presLayoutVars>
          <dgm:bulletEnabled val="1"/>
        </dgm:presLayoutVars>
      </dgm:prSet>
      <dgm:spPr/>
    </dgm:pt>
    <dgm:pt modelId="{D76DD4E1-EA90-4D67-A64E-CC3116070BE7}" type="pres">
      <dgm:prSet presAssocID="{F22C3ED7-6B95-41DC-8695-9B0EDC9CC587}" presName="spaceBetweenRectangles" presStyleCnt="0"/>
      <dgm:spPr/>
    </dgm:pt>
    <dgm:pt modelId="{4A82E386-FF63-4C7D-9620-005DF7CCAE1A}" type="pres">
      <dgm:prSet presAssocID="{F580C0CD-97DC-4E8F-ACB3-554AFE544708}" presName="parentLin" presStyleCnt="0"/>
      <dgm:spPr/>
    </dgm:pt>
    <dgm:pt modelId="{7C314954-F2E3-4D8D-A8B9-B68AE247DF09}" type="pres">
      <dgm:prSet presAssocID="{F580C0CD-97DC-4E8F-ACB3-554AFE544708}" presName="parentLeftMargin" presStyleLbl="node1" presStyleIdx="3" presStyleCnt="6"/>
      <dgm:spPr/>
    </dgm:pt>
    <dgm:pt modelId="{5FA4DEA0-A8D1-4D30-B76E-C4B7B666D184}" type="pres">
      <dgm:prSet presAssocID="{F580C0CD-97DC-4E8F-ACB3-554AFE544708}" presName="parentText" presStyleLbl="node1" presStyleIdx="4" presStyleCnt="6">
        <dgm:presLayoutVars>
          <dgm:chMax val="0"/>
          <dgm:bulletEnabled val="1"/>
        </dgm:presLayoutVars>
      </dgm:prSet>
      <dgm:spPr/>
    </dgm:pt>
    <dgm:pt modelId="{D99E3E37-F4A5-4D17-A5E5-610DD9456872}" type="pres">
      <dgm:prSet presAssocID="{F580C0CD-97DC-4E8F-ACB3-554AFE544708}" presName="negativeSpace" presStyleCnt="0"/>
      <dgm:spPr/>
    </dgm:pt>
    <dgm:pt modelId="{C367CCC4-4F2C-4F43-AA61-0263BCBCF33A}" type="pres">
      <dgm:prSet presAssocID="{F580C0CD-97DC-4E8F-ACB3-554AFE544708}" presName="childText" presStyleLbl="conFgAcc1" presStyleIdx="4" presStyleCnt="6">
        <dgm:presLayoutVars>
          <dgm:bulletEnabled val="1"/>
        </dgm:presLayoutVars>
      </dgm:prSet>
      <dgm:spPr/>
    </dgm:pt>
    <dgm:pt modelId="{D0BA441A-1FA3-48DE-8B0D-AF28ECDA6B23}" type="pres">
      <dgm:prSet presAssocID="{7063D554-9A8A-481C-ACDF-6B1D59E6281F}" presName="spaceBetweenRectangles" presStyleCnt="0"/>
      <dgm:spPr/>
    </dgm:pt>
    <dgm:pt modelId="{80874D47-3ACA-46D5-A45E-371C9BF9D0CE}" type="pres">
      <dgm:prSet presAssocID="{8CED4FE7-F311-4CE4-B455-A1BD79707F1E}" presName="parentLin" presStyleCnt="0"/>
      <dgm:spPr/>
    </dgm:pt>
    <dgm:pt modelId="{34769861-77DA-46D1-AEE2-D5B3EBA490CB}" type="pres">
      <dgm:prSet presAssocID="{8CED4FE7-F311-4CE4-B455-A1BD79707F1E}" presName="parentLeftMargin" presStyleLbl="node1" presStyleIdx="4" presStyleCnt="6"/>
      <dgm:spPr/>
    </dgm:pt>
    <dgm:pt modelId="{7781FF33-89D3-4F2B-9F43-205EF94BC3CF}" type="pres">
      <dgm:prSet presAssocID="{8CED4FE7-F311-4CE4-B455-A1BD79707F1E}" presName="parentText" presStyleLbl="node1" presStyleIdx="5" presStyleCnt="6">
        <dgm:presLayoutVars>
          <dgm:chMax val="0"/>
          <dgm:bulletEnabled val="1"/>
        </dgm:presLayoutVars>
      </dgm:prSet>
      <dgm:spPr/>
    </dgm:pt>
    <dgm:pt modelId="{DED5F7C4-BE7E-4015-A42C-B7A522C3896F}" type="pres">
      <dgm:prSet presAssocID="{8CED4FE7-F311-4CE4-B455-A1BD79707F1E}" presName="negativeSpace" presStyleCnt="0"/>
      <dgm:spPr/>
    </dgm:pt>
    <dgm:pt modelId="{C140458A-8435-4704-962B-F60A2D266DCA}" type="pres">
      <dgm:prSet presAssocID="{8CED4FE7-F311-4CE4-B455-A1BD79707F1E}" presName="childText" presStyleLbl="conFgAcc1" presStyleIdx="5" presStyleCnt="6" custLinFactNeighborY="13050">
        <dgm:presLayoutVars>
          <dgm:bulletEnabled val="1"/>
        </dgm:presLayoutVars>
      </dgm:prSet>
      <dgm:spPr/>
    </dgm:pt>
  </dgm:ptLst>
  <dgm:cxnLst>
    <dgm:cxn modelId="{E5E1040E-18F7-497E-9F62-38118E725635}" type="presOf" srcId="{97AFADE2-9EB8-4DFB-8F86-D71E9671DFC2}" destId="{F81635DC-2744-4383-A7C6-5E13FAB54627}" srcOrd="1" destOrd="0" presId="urn:microsoft.com/office/officeart/2005/8/layout/list1"/>
    <dgm:cxn modelId="{5A999316-7294-4B37-9DC1-DC22143C99D2}" type="presOf" srcId="{F580C0CD-97DC-4E8F-ACB3-554AFE544708}" destId="{5FA4DEA0-A8D1-4D30-B76E-C4B7B666D184}" srcOrd="1" destOrd="0" presId="urn:microsoft.com/office/officeart/2005/8/layout/list1"/>
    <dgm:cxn modelId="{BD10C91B-991B-46AD-A8E7-A6C721140592}" type="presOf" srcId="{D39A5128-B3D5-4098-A429-FCF6BB5A1294}" destId="{B4B689E6-5D1D-4FBB-8F14-23DBBF8AF33C}" srcOrd="0" destOrd="0" presId="urn:microsoft.com/office/officeart/2005/8/layout/list1"/>
    <dgm:cxn modelId="{B8452028-367C-48FE-8957-7DB34827EE49}" type="presOf" srcId="{E04E71FA-1A53-4368-BF21-C4CE9E3DBE27}" destId="{91CB8AA9-6EA3-4F12-805A-273A6CE5A371}" srcOrd="0" destOrd="0" presId="urn:microsoft.com/office/officeart/2005/8/layout/list1"/>
    <dgm:cxn modelId="{A742B73A-CEAF-4CEA-8F3D-9EF58B105E1E}" type="presOf" srcId="{77842312-AFC5-4FF7-A927-B1E91AE4FF8F}" destId="{14732BED-BDD8-44DB-873F-A6E32ABB7A1B}" srcOrd="0" destOrd="0" presId="urn:microsoft.com/office/officeart/2005/8/layout/list1"/>
    <dgm:cxn modelId="{DED8806C-D3CD-490B-80B0-B5EDD135A036}" type="presOf" srcId="{F580C0CD-97DC-4E8F-ACB3-554AFE544708}" destId="{7C314954-F2E3-4D8D-A8B9-B68AE247DF09}" srcOrd="0" destOrd="0" presId="urn:microsoft.com/office/officeart/2005/8/layout/list1"/>
    <dgm:cxn modelId="{D74F4251-C7B3-466D-AB29-8FF9EAA4883B}" type="presOf" srcId="{9E13365E-6545-4311-9BE7-F1607FA4A039}" destId="{E970BB74-98AA-45CD-8F6E-C020EE7E9144}" srcOrd="0" destOrd="0" presId="urn:microsoft.com/office/officeart/2005/8/layout/list1"/>
    <dgm:cxn modelId="{670C727A-5B66-421D-8FE3-A7210B4C2C0D}" srcId="{D39A5128-B3D5-4098-A429-FCF6BB5A1294}" destId="{F580C0CD-97DC-4E8F-ACB3-554AFE544708}" srcOrd="4" destOrd="0" parTransId="{8B87F91A-B26C-44B5-8957-40B8CEB0CB9A}" sibTransId="{7063D554-9A8A-481C-ACDF-6B1D59E6281F}"/>
    <dgm:cxn modelId="{317DC27A-B93F-4E70-B657-E6A219161B67}" type="presOf" srcId="{97AFADE2-9EB8-4DFB-8F86-D71E9671DFC2}" destId="{2BF04937-1FB0-48F5-9563-11E5EF2B7BF6}" srcOrd="0" destOrd="0" presId="urn:microsoft.com/office/officeart/2005/8/layout/list1"/>
    <dgm:cxn modelId="{20617E81-F98C-4826-8409-5987C68DCD84}" type="presOf" srcId="{E04E71FA-1A53-4368-BF21-C4CE9E3DBE27}" destId="{03C8010D-55B9-4D14-BB9D-C4D1F6A5EFEB}" srcOrd="1" destOrd="0" presId="urn:microsoft.com/office/officeart/2005/8/layout/list1"/>
    <dgm:cxn modelId="{2775FD89-4126-4A4A-88B2-CE4210A6CB3E}" srcId="{D39A5128-B3D5-4098-A429-FCF6BB5A1294}" destId="{9E13365E-6545-4311-9BE7-F1607FA4A039}" srcOrd="3" destOrd="0" parTransId="{23981956-A6CE-42AE-838A-A178AB1E194C}" sibTransId="{F22C3ED7-6B95-41DC-8695-9B0EDC9CC587}"/>
    <dgm:cxn modelId="{210DF48F-4E8B-4062-9E0F-2AC0323082EB}" srcId="{D39A5128-B3D5-4098-A429-FCF6BB5A1294}" destId="{97AFADE2-9EB8-4DFB-8F86-D71E9671DFC2}" srcOrd="2" destOrd="0" parTransId="{2B0E8ACA-BD0F-4E0B-8D92-083ADA0BE92A}" sibTransId="{F0364376-C06D-4D35-98E7-28BAB3D4DB35}"/>
    <dgm:cxn modelId="{FA163E92-6E1C-4A47-967C-21C7741C2423}" type="presOf" srcId="{8CED4FE7-F311-4CE4-B455-A1BD79707F1E}" destId="{34769861-77DA-46D1-AEE2-D5B3EBA490CB}" srcOrd="0" destOrd="0" presId="urn:microsoft.com/office/officeart/2005/8/layout/list1"/>
    <dgm:cxn modelId="{E818F392-1C40-42D6-884C-A13FCE518838}" type="presOf" srcId="{77842312-AFC5-4FF7-A927-B1E91AE4FF8F}" destId="{4AF4DC86-FF39-45FE-85DB-6A0E4780F99B}" srcOrd="1" destOrd="0" presId="urn:microsoft.com/office/officeart/2005/8/layout/list1"/>
    <dgm:cxn modelId="{BCDF5C96-4134-4DD9-9511-D80CDA9C637D}" type="presOf" srcId="{8CED4FE7-F311-4CE4-B455-A1BD79707F1E}" destId="{7781FF33-89D3-4F2B-9F43-205EF94BC3CF}" srcOrd="1" destOrd="0" presId="urn:microsoft.com/office/officeart/2005/8/layout/list1"/>
    <dgm:cxn modelId="{4EB61597-0F9D-4294-A8A7-7B24BEDB6925}" srcId="{D39A5128-B3D5-4098-A429-FCF6BB5A1294}" destId="{E04E71FA-1A53-4368-BF21-C4CE9E3DBE27}" srcOrd="0" destOrd="0" parTransId="{8616E459-3BBF-4BFE-911B-7C6B057E265D}" sibTransId="{B42C47AA-0817-446B-8497-E4CA7B32BD59}"/>
    <dgm:cxn modelId="{7F5326D5-59D9-4D32-A861-712AF3E346CD}" srcId="{D39A5128-B3D5-4098-A429-FCF6BB5A1294}" destId="{8CED4FE7-F311-4CE4-B455-A1BD79707F1E}" srcOrd="5" destOrd="0" parTransId="{C1DA419F-69E4-4289-B263-5EB0972E182C}" sibTransId="{49206526-1D9E-4AAA-A706-E84E718B9859}"/>
    <dgm:cxn modelId="{F5EAA4DE-E373-4AD4-BE39-AFC520349882}" type="presOf" srcId="{9E13365E-6545-4311-9BE7-F1607FA4A039}" destId="{149EFE51-8DE5-4FE1-9694-B5F0BB639D6F}" srcOrd="1" destOrd="0" presId="urn:microsoft.com/office/officeart/2005/8/layout/list1"/>
    <dgm:cxn modelId="{FE7A25E0-DA7F-48B8-93E1-FFAF1AB76B67}" srcId="{D39A5128-B3D5-4098-A429-FCF6BB5A1294}" destId="{77842312-AFC5-4FF7-A927-B1E91AE4FF8F}" srcOrd="1" destOrd="0" parTransId="{299D0B39-BFF6-4D75-A1BB-7A0BBA7189A2}" sibTransId="{5F28F2DD-225C-4881-8C18-A95E65986492}"/>
    <dgm:cxn modelId="{8DF41A16-5C2E-4AA2-9E84-53CF6C95B6D8}" type="presParOf" srcId="{B4B689E6-5D1D-4FBB-8F14-23DBBF8AF33C}" destId="{4D2EC8DF-A732-45AF-A1BE-EE129F78D599}" srcOrd="0" destOrd="0" presId="urn:microsoft.com/office/officeart/2005/8/layout/list1"/>
    <dgm:cxn modelId="{1B7CE6C5-EEAF-409B-AB72-A78B32EBE94C}" type="presParOf" srcId="{4D2EC8DF-A732-45AF-A1BE-EE129F78D599}" destId="{91CB8AA9-6EA3-4F12-805A-273A6CE5A371}" srcOrd="0" destOrd="0" presId="urn:microsoft.com/office/officeart/2005/8/layout/list1"/>
    <dgm:cxn modelId="{55633B6F-C9FD-49A5-A33E-373D161A3DD7}" type="presParOf" srcId="{4D2EC8DF-A732-45AF-A1BE-EE129F78D599}" destId="{03C8010D-55B9-4D14-BB9D-C4D1F6A5EFEB}" srcOrd="1" destOrd="0" presId="urn:microsoft.com/office/officeart/2005/8/layout/list1"/>
    <dgm:cxn modelId="{70A6CEA1-E866-452A-B0BF-3B362BBE8FEC}" type="presParOf" srcId="{B4B689E6-5D1D-4FBB-8F14-23DBBF8AF33C}" destId="{AE161A3C-5988-4CCD-916C-BB93973135D1}" srcOrd="1" destOrd="0" presId="urn:microsoft.com/office/officeart/2005/8/layout/list1"/>
    <dgm:cxn modelId="{13B47E22-2108-44B2-8D78-93BD910E639F}" type="presParOf" srcId="{B4B689E6-5D1D-4FBB-8F14-23DBBF8AF33C}" destId="{8CE67E7E-10FB-45CF-9518-B43E4425D2F3}" srcOrd="2" destOrd="0" presId="urn:microsoft.com/office/officeart/2005/8/layout/list1"/>
    <dgm:cxn modelId="{0920DBE5-CF1E-48AE-9FB5-C790CBDB3934}" type="presParOf" srcId="{B4B689E6-5D1D-4FBB-8F14-23DBBF8AF33C}" destId="{D8D43FDC-8A2A-4CF1-8247-EC9999C4AE85}" srcOrd="3" destOrd="0" presId="urn:microsoft.com/office/officeart/2005/8/layout/list1"/>
    <dgm:cxn modelId="{E3589227-FA1B-4078-A057-6F83FF24CD05}" type="presParOf" srcId="{B4B689E6-5D1D-4FBB-8F14-23DBBF8AF33C}" destId="{FFD448B9-0195-4F18-8755-281E36F7E963}" srcOrd="4" destOrd="0" presId="urn:microsoft.com/office/officeart/2005/8/layout/list1"/>
    <dgm:cxn modelId="{C04D713E-6894-4BEC-B001-AB0D99B9B654}" type="presParOf" srcId="{FFD448B9-0195-4F18-8755-281E36F7E963}" destId="{14732BED-BDD8-44DB-873F-A6E32ABB7A1B}" srcOrd="0" destOrd="0" presId="urn:microsoft.com/office/officeart/2005/8/layout/list1"/>
    <dgm:cxn modelId="{18FEA0D7-7096-4348-8896-0826E46543C8}" type="presParOf" srcId="{FFD448B9-0195-4F18-8755-281E36F7E963}" destId="{4AF4DC86-FF39-45FE-85DB-6A0E4780F99B}" srcOrd="1" destOrd="0" presId="urn:microsoft.com/office/officeart/2005/8/layout/list1"/>
    <dgm:cxn modelId="{19100BE0-2466-469A-853F-F089288D6266}" type="presParOf" srcId="{B4B689E6-5D1D-4FBB-8F14-23DBBF8AF33C}" destId="{4B3AE31C-7ED2-4500-8FCF-542FEA8CCD44}" srcOrd="5" destOrd="0" presId="urn:microsoft.com/office/officeart/2005/8/layout/list1"/>
    <dgm:cxn modelId="{E1C5BF48-4BBF-4E92-B848-4C45962420E2}" type="presParOf" srcId="{B4B689E6-5D1D-4FBB-8F14-23DBBF8AF33C}" destId="{A8B4F407-D179-4B26-8B2F-8ECCA4845690}" srcOrd="6" destOrd="0" presId="urn:microsoft.com/office/officeart/2005/8/layout/list1"/>
    <dgm:cxn modelId="{71AAE847-D1BB-4010-A46D-82F743CBDC0C}" type="presParOf" srcId="{B4B689E6-5D1D-4FBB-8F14-23DBBF8AF33C}" destId="{667FF6A2-AC92-42DE-920E-1DB953E0D46E}" srcOrd="7" destOrd="0" presId="urn:microsoft.com/office/officeart/2005/8/layout/list1"/>
    <dgm:cxn modelId="{47EC7E2C-2C6A-4493-90B4-C3A8029C3D2B}" type="presParOf" srcId="{B4B689E6-5D1D-4FBB-8F14-23DBBF8AF33C}" destId="{D6592B49-54B2-4799-9F8C-8CB94D9E25EE}" srcOrd="8" destOrd="0" presId="urn:microsoft.com/office/officeart/2005/8/layout/list1"/>
    <dgm:cxn modelId="{AED84D29-A194-4150-84EA-C5DEB8F89385}" type="presParOf" srcId="{D6592B49-54B2-4799-9F8C-8CB94D9E25EE}" destId="{2BF04937-1FB0-48F5-9563-11E5EF2B7BF6}" srcOrd="0" destOrd="0" presId="urn:microsoft.com/office/officeart/2005/8/layout/list1"/>
    <dgm:cxn modelId="{16EFE2E8-2ADA-4F6D-91E5-F1CB4097EAE1}" type="presParOf" srcId="{D6592B49-54B2-4799-9F8C-8CB94D9E25EE}" destId="{F81635DC-2744-4383-A7C6-5E13FAB54627}" srcOrd="1" destOrd="0" presId="urn:microsoft.com/office/officeart/2005/8/layout/list1"/>
    <dgm:cxn modelId="{B4CD8B16-21B9-46C7-A66C-3C8BC1F9C103}" type="presParOf" srcId="{B4B689E6-5D1D-4FBB-8F14-23DBBF8AF33C}" destId="{8A77554E-BC92-4C3A-B645-9C7C37594A23}" srcOrd="9" destOrd="0" presId="urn:microsoft.com/office/officeart/2005/8/layout/list1"/>
    <dgm:cxn modelId="{2BB90F5F-C45E-45B4-951E-2E507BAEF083}" type="presParOf" srcId="{B4B689E6-5D1D-4FBB-8F14-23DBBF8AF33C}" destId="{CC02B77D-A22F-49CA-A661-C16DEDB8BCC4}" srcOrd="10" destOrd="0" presId="urn:microsoft.com/office/officeart/2005/8/layout/list1"/>
    <dgm:cxn modelId="{1812EA6D-090F-462B-8914-BCACC7FC3D9F}" type="presParOf" srcId="{B4B689E6-5D1D-4FBB-8F14-23DBBF8AF33C}" destId="{6ACD6DC2-A305-453D-A0E6-36493C8687BA}" srcOrd="11" destOrd="0" presId="urn:microsoft.com/office/officeart/2005/8/layout/list1"/>
    <dgm:cxn modelId="{0EBDBDC4-AA4B-44C3-9696-E7DF8C06F436}" type="presParOf" srcId="{B4B689E6-5D1D-4FBB-8F14-23DBBF8AF33C}" destId="{9CB09ED6-8283-4D66-916A-159C0CFE7B82}" srcOrd="12" destOrd="0" presId="urn:microsoft.com/office/officeart/2005/8/layout/list1"/>
    <dgm:cxn modelId="{537833A9-E609-4AF3-A582-FC35F2139BE6}" type="presParOf" srcId="{9CB09ED6-8283-4D66-916A-159C0CFE7B82}" destId="{E970BB74-98AA-45CD-8F6E-C020EE7E9144}" srcOrd="0" destOrd="0" presId="urn:microsoft.com/office/officeart/2005/8/layout/list1"/>
    <dgm:cxn modelId="{BE093E74-B139-4E05-9689-DE34488780B0}" type="presParOf" srcId="{9CB09ED6-8283-4D66-916A-159C0CFE7B82}" destId="{149EFE51-8DE5-4FE1-9694-B5F0BB639D6F}" srcOrd="1" destOrd="0" presId="urn:microsoft.com/office/officeart/2005/8/layout/list1"/>
    <dgm:cxn modelId="{988D56B7-A302-479A-860D-E45FFEF9C447}" type="presParOf" srcId="{B4B689E6-5D1D-4FBB-8F14-23DBBF8AF33C}" destId="{9D254500-851F-4C45-9445-DA6F841DAF4F}" srcOrd="13" destOrd="0" presId="urn:microsoft.com/office/officeart/2005/8/layout/list1"/>
    <dgm:cxn modelId="{C6517129-D76E-41D8-A66F-565706F0FFC2}" type="presParOf" srcId="{B4B689E6-5D1D-4FBB-8F14-23DBBF8AF33C}" destId="{87044E54-BAA1-4C4A-BB98-6F568B3BFC61}" srcOrd="14" destOrd="0" presId="urn:microsoft.com/office/officeart/2005/8/layout/list1"/>
    <dgm:cxn modelId="{D5BBBFC7-B756-4580-8315-62649F1C28E3}" type="presParOf" srcId="{B4B689E6-5D1D-4FBB-8F14-23DBBF8AF33C}" destId="{D76DD4E1-EA90-4D67-A64E-CC3116070BE7}" srcOrd="15" destOrd="0" presId="urn:microsoft.com/office/officeart/2005/8/layout/list1"/>
    <dgm:cxn modelId="{A6DA4929-0DF2-403A-B459-61D75F1D3894}" type="presParOf" srcId="{B4B689E6-5D1D-4FBB-8F14-23DBBF8AF33C}" destId="{4A82E386-FF63-4C7D-9620-005DF7CCAE1A}" srcOrd="16" destOrd="0" presId="urn:microsoft.com/office/officeart/2005/8/layout/list1"/>
    <dgm:cxn modelId="{7874A8C7-0207-415C-A490-83F4EB2E90D6}" type="presParOf" srcId="{4A82E386-FF63-4C7D-9620-005DF7CCAE1A}" destId="{7C314954-F2E3-4D8D-A8B9-B68AE247DF09}" srcOrd="0" destOrd="0" presId="urn:microsoft.com/office/officeart/2005/8/layout/list1"/>
    <dgm:cxn modelId="{5AFA5328-24F9-48B3-879A-89D6F257688A}" type="presParOf" srcId="{4A82E386-FF63-4C7D-9620-005DF7CCAE1A}" destId="{5FA4DEA0-A8D1-4D30-B76E-C4B7B666D184}" srcOrd="1" destOrd="0" presId="urn:microsoft.com/office/officeart/2005/8/layout/list1"/>
    <dgm:cxn modelId="{5E7D1510-6776-4E7A-A4FD-C4023DA7A8AC}" type="presParOf" srcId="{B4B689E6-5D1D-4FBB-8F14-23DBBF8AF33C}" destId="{D99E3E37-F4A5-4D17-A5E5-610DD9456872}" srcOrd="17" destOrd="0" presId="urn:microsoft.com/office/officeart/2005/8/layout/list1"/>
    <dgm:cxn modelId="{7C054429-FF0B-4EBB-A530-31F9D05DC4B2}" type="presParOf" srcId="{B4B689E6-5D1D-4FBB-8F14-23DBBF8AF33C}" destId="{C367CCC4-4F2C-4F43-AA61-0263BCBCF33A}" srcOrd="18" destOrd="0" presId="urn:microsoft.com/office/officeart/2005/8/layout/list1"/>
    <dgm:cxn modelId="{0FA3DC4F-1953-40C3-9C95-AE97BC1D0676}" type="presParOf" srcId="{B4B689E6-5D1D-4FBB-8F14-23DBBF8AF33C}" destId="{D0BA441A-1FA3-48DE-8B0D-AF28ECDA6B23}" srcOrd="19" destOrd="0" presId="urn:microsoft.com/office/officeart/2005/8/layout/list1"/>
    <dgm:cxn modelId="{25D9D5B3-8693-4FA9-9C74-F80B5139D672}" type="presParOf" srcId="{B4B689E6-5D1D-4FBB-8F14-23DBBF8AF33C}" destId="{80874D47-3ACA-46D5-A45E-371C9BF9D0CE}" srcOrd="20" destOrd="0" presId="urn:microsoft.com/office/officeart/2005/8/layout/list1"/>
    <dgm:cxn modelId="{F75EFDB4-5B81-4C74-8CEB-E964B6080B2D}" type="presParOf" srcId="{80874D47-3ACA-46D5-A45E-371C9BF9D0CE}" destId="{34769861-77DA-46D1-AEE2-D5B3EBA490CB}" srcOrd="0" destOrd="0" presId="urn:microsoft.com/office/officeart/2005/8/layout/list1"/>
    <dgm:cxn modelId="{EF8BAFC4-8E12-405E-8ECE-5C64E3B5D1CF}" type="presParOf" srcId="{80874D47-3ACA-46D5-A45E-371C9BF9D0CE}" destId="{7781FF33-89D3-4F2B-9F43-205EF94BC3CF}" srcOrd="1" destOrd="0" presId="urn:microsoft.com/office/officeart/2005/8/layout/list1"/>
    <dgm:cxn modelId="{4E4A7B8E-A8A5-4A50-B670-CCD20E00F96A}" type="presParOf" srcId="{B4B689E6-5D1D-4FBB-8F14-23DBBF8AF33C}" destId="{DED5F7C4-BE7E-4015-A42C-B7A522C3896F}" srcOrd="21" destOrd="0" presId="urn:microsoft.com/office/officeart/2005/8/layout/list1"/>
    <dgm:cxn modelId="{C1BCBE7E-1040-488E-85A9-4794DDE5D6E4}" type="presParOf" srcId="{B4B689E6-5D1D-4FBB-8F14-23DBBF8AF33C}" destId="{C140458A-8435-4704-962B-F60A2D266DCA}" srcOrd="2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86582E-7AD4-4AD2-8361-0DD5E2D176C0}">
      <dsp:nvSpPr>
        <dsp:cNvPr id="0" name=""/>
        <dsp:cNvSpPr/>
      </dsp:nvSpPr>
      <dsp:spPr>
        <a:xfrm>
          <a:off x="615" y="22857"/>
          <a:ext cx="2400527" cy="16748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PT" sz="1400" b="1" i="0" kern="1200" baseline="0" dirty="0">
              <a:solidFill>
                <a:schemeClr val="bg1"/>
              </a:solidFill>
            </a:rPr>
            <a:t>11 %</a:t>
          </a:r>
          <a:r>
            <a:rPr lang="pt-PT" sz="1100" b="1" i="0" kern="1200" baseline="0" dirty="0">
              <a:solidFill>
                <a:schemeClr val="bg1"/>
              </a:solidFill>
            </a:rPr>
            <a:t> dos </a:t>
          </a:r>
          <a:r>
            <a:rPr lang="pt-PT" sz="1100" b="1" i="0" kern="1200" baseline="0" dirty="0">
              <a:solidFill>
                <a:srgbClr val="FFFFFF"/>
              </a:solidFill>
              <a:latin typeface="Arial"/>
              <a:ea typeface="+mn-ea"/>
              <a:cs typeface="+mn-cs"/>
            </a:rPr>
            <a:t>trabalhadores utilizam dispositivos vestíveis no trabalho </a:t>
          </a:r>
          <a:r>
            <a:rPr lang="pt-PT" sz="1100" b="1" i="0" kern="1200" baseline="0" dirty="0">
              <a:solidFill>
                <a:schemeClr val="bg1"/>
              </a:solidFill>
            </a:rPr>
            <a:t>e</a:t>
          </a:r>
          <a:br>
            <a:rPr lang="pt-PT" sz="1100" b="1" i="0" kern="1200" baseline="0" dirty="0">
              <a:solidFill>
                <a:schemeClr val="bg1"/>
              </a:solidFill>
            </a:rPr>
          </a:br>
          <a:r>
            <a:rPr lang="pt-PT" sz="1400" b="1" i="0" kern="1200" baseline="0" dirty="0">
              <a:solidFill>
                <a:schemeClr val="bg1"/>
              </a:solidFill>
            </a:rPr>
            <a:t>3 %</a:t>
          </a:r>
          <a:r>
            <a:rPr lang="pt-PT" sz="1100" b="1" i="0" kern="1200" baseline="0" dirty="0">
              <a:solidFill>
                <a:schemeClr val="bg1"/>
              </a:solidFill>
            </a:rPr>
            <a:t> trabalham com «</a:t>
          </a:r>
          <a:r>
            <a:rPr lang="pt-PT" sz="1100" b="1" i="0" kern="1200" baseline="0" dirty="0" err="1">
              <a:solidFill>
                <a:schemeClr val="bg1"/>
              </a:solidFill>
            </a:rPr>
            <a:t>cobôs</a:t>
          </a:r>
          <a:r>
            <a:rPr lang="pt-PT" sz="1100" b="1" i="0" kern="1200" baseline="0" dirty="0">
              <a:solidFill>
                <a:schemeClr val="bg1"/>
              </a:solidFill>
            </a:rPr>
            <a:t>»</a:t>
          </a:r>
        </a:p>
      </dsp:txBody>
      <dsp:txXfrm>
        <a:off x="615" y="22857"/>
        <a:ext cx="2400527" cy="1674800"/>
      </dsp:txXfrm>
    </dsp:sp>
    <dsp:sp modelId="{F0C1C61D-1FEF-4B54-8B48-9C1884E1B72B}">
      <dsp:nvSpPr>
        <dsp:cNvPr id="0" name=""/>
        <dsp:cNvSpPr/>
      </dsp:nvSpPr>
      <dsp:spPr>
        <a:xfrm>
          <a:off x="2641195" y="22857"/>
          <a:ext cx="2400527" cy="16748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PT" sz="1400" b="1" i="0" kern="1200" baseline="0" dirty="0">
              <a:solidFill>
                <a:schemeClr val="bg1"/>
              </a:solidFill>
            </a:rPr>
            <a:t>19 % </a:t>
          </a:r>
          <a:r>
            <a:rPr lang="pt-PT" sz="1100" b="1" i="0" kern="1200" baseline="0" dirty="0">
              <a:solidFill>
                <a:srgbClr val="FFFFFF"/>
              </a:solidFill>
              <a:latin typeface="Arial"/>
              <a:ea typeface="Arial"/>
              <a:cs typeface="+mn-cs"/>
            </a:rPr>
            <a:t>utilizados para monitorizar o ruído, os produtos químicos, as poeiras, os gases e outras substâncias perigosas</a:t>
          </a:r>
        </a:p>
        <a:p>
          <a:pPr marL="0" lvl="0" indent="0" algn="ctr" defTabSz="622300">
            <a:lnSpc>
              <a:spcPct val="90000"/>
            </a:lnSpc>
            <a:spcBef>
              <a:spcPct val="0"/>
            </a:spcBef>
            <a:spcAft>
              <a:spcPct val="35000"/>
            </a:spcAft>
            <a:buNone/>
          </a:pPr>
          <a:br>
            <a:rPr lang="pt-PT" sz="1100" b="1" i="0" kern="1200" baseline="0" dirty="0">
              <a:solidFill>
                <a:schemeClr val="bg1"/>
              </a:solidFill>
            </a:rPr>
          </a:br>
          <a:r>
            <a:rPr lang="pt-PT" sz="1400" b="1" i="0" kern="1200" baseline="0" dirty="0">
              <a:solidFill>
                <a:schemeClr val="bg1"/>
              </a:solidFill>
            </a:rPr>
            <a:t>7 % </a:t>
          </a:r>
          <a:r>
            <a:rPr lang="pt-PT" sz="1100" b="1" i="0" kern="1200" baseline="0" dirty="0">
              <a:solidFill>
                <a:schemeClr val="bg1"/>
              </a:solidFill>
            </a:rPr>
            <a:t>utilizados para monitorizar o ritmo cardíaco, a tensão arterial, a postura, etc.</a:t>
          </a:r>
        </a:p>
      </dsp:txBody>
      <dsp:txXfrm>
        <a:off x="2641195" y="22857"/>
        <a:ext cx="2400527" cy="1674800"/>
      </dsp:txXfrm>
    </dsp:sp>
    <dsp:sp modelId="{378CEFB9-7BF3-4DDB-BA45-215E38532774}">
      <dsp:nvSpPr>
        <dsp:cNvPr id="0" name=""/>
        <dsp:cNvSpPr/>
      </dsp:nvSpPr>
      <dsp:spPr>
        <a:xfrm>
          <a:off x="1320905" y="1937710"/>
          <a:ext cx="2400527" cy="144031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pt-PT" sz="1100" b="1" i="0" kern="1200" baseline="0">
              <a:solidFill>
                <a:srgbClr val="FFFFFF"/>
              </a:solidFill>
              <a:latin typeface="Arial"/>
              <a:ea typeface="Arial"/>
              <a:cs typeface="+mn-cs"/>
            </a:rPr>
            <a:t>A adoção é atualmente limitada, mas esta situação poderá mudar em breve</a:t>
          </a:r>
        </a:p>
      </dsp:txBody>
      <dsp:txXfrm>
        <a:off x="1320905" y="1937710"/>
        <a:ext cx="2400527" cy="14403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430FD-A489-470F-AF22-45ED7E228FCC}">
      <dsp:nvSpPr>
        <dsp:cNvPr id="0" name=""/>
        <dsp:cNvSpPr/>
      </dsp:nvSpPr>
      <dsp:spPr>
        <a:xfrm>
          <a:off x="4043379" y="1507"/>
          <a:ext cx="1286626" cy="581920"/>
        </a:xfrm>
        <a:prstGeom prst="rect">
          <a:avLst/>
        </a:prstGeom>
        <a:solidFill>
          <a:srgbClr val="ACC700">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pt-PT" sz="1100" b="1" kern="1200" baseline="0" dirty="0">
              <a:solidFill>
                <a:srgbClr val="003399"/>
              </a:solidFill>
            </a:rPr>
            <a:t>Aplicações para telemóveis inteligentes</a:t>
          </a:r>
        </a:p>
      </dsp:txBody>
      <dsp:txXfrm>
        <a:off x="4043379" y="1507"/>
        <a:ext cx="1286626" cy="581920"/>
      </dsp:txXfrm>
    </dsp:sp>
    <dsp:sp modelId="{49C759DE-AB9D-47E7-8E9A-CCD624E69DA2}">
      <dsp:nvSpPr>
        <dsp:cNvPr id="0" name=""/>
        <dsp:cNvSpPr/>
      </dsp:nvSpPr>
      <dsp:spPr>
        <a:xfrm>
          <a:off x="3409667" y="1507"/>
          <a:ext cx="576101" cy="581920"/>
        </a:xfrm>
        <a:prstGeom prst="rect">
          <a:avLst/>
        </a:prstGeom>
        <a:blipFill rotWithShape="1">
          <a:blip xmlns:r="http://schemas.openxmlformats.org/officeDocument/2006/relationships" r:embed="rId1"/>
          <a:srcRect/>
          <a:stretch>
            <a:fillRect l="-27000" r="-2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374FD1-BA3C-4684-8CAC-09CF348C6486}">
      <dsp:nvSpPr>
        <dsp:cNvPr id="0" name=""/>
        <dsp:cNvSpPr/>
      </dsp:nvSpPr>
      <dsp:spPr>
        <a:xfrm>
          <a:off x="3409667" y="679445"/>
          <a:ext cx="1286626" cy="581920"/>
        </a:xfrm>
        <a:prstGeom prst="rect">
          <a:avLst/>
        </a:prstGeom>
        <a:solidFill>
          <a:srgbClr val="ACC700">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pt-PT" sz="1100" b="1" kern="1200" baseline="0">
              <a:solidFill>
                <a:srgbClr val="003399"/>
              </a:solidFill>
            </a:rPr>
            <a:t>Óculos inteligentes </a:t>
          </a:r>
          <a:r>
            <a:rPr lang="pt-PT" sz="1100" kern="1200" baseline="0">
              <a:solidFill>
                <a:srgbClr val="003399"/>
              </a:solidFill>
            </a:rPr>
            <a:t>ou </a:t>
          </a:r>
          <a:r>
            <a:rPr lang="pt-PT" sz="1100" b="1" kern="1200" baseline="0">
              <a:solidFill>
                <a:srgbClr val="003399"/>
              </a:solidFill>
            </a:rPr>
            <a:t>drones</a:t>
          </a:r>
        </a:p>
      </dsp:txBody>
      <dsp:txXfrm>
        <a:off x="3409667" y="679445"/>
        <a:ext cx="1286626" cy="581920"/>
      </dsp:txXfrm>
    </dsp:sp>
    <dsp:sp modelId="{B14CE48C-ECF8-42BE-AC15-E1BB68F60D94}">
      <dsp:nvSpPr>
        <dsp:cNvPr id="0" name=""/>
        <dsp:cNvSpPr/>
      </dsp:nvSpPr>
      <dsp:spPr>
        <a:xfrm>
          <a:off x="4753904" y="679445"/>
          <a:ext cx="576101" cy="581920"/>
        </a:xfrm>
        <a:prstGeom prst="rect">
          <a:avLst/>
        </a:prstGeom>
        <a:blipFill rotWithShape="1">
          <a:blip xmlns:r="http://schemas.openxmlformats.org/officeDocument/2006/relationships" r:embed="rId2"/>
          <a:srcRect/>
          <a:stretch>
            <a:fillRect l="-31000" r="-3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11D805-3A75-4220-BF12-A1117EE08223}">
      <dsp:nvSpPr>
        <dsp:cNvPr id="0" name=""/>
        <dsp:cNvSpPr/>
      </dsp:nvSpPr>
      <dsp:spPr>
        <a:xfrm>
          <a:off x="4043379" y="1357382"/>
          <a:ext cx="1286626" cy="581920"/>
        </a:xfrm>
        <a:prstGeom prst="rect">
          <a:avLst/>
        </a:prstGeom>
        <a:solidFill>
          <a:srgbClr val="ACC700">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pt-PT" sz="1100" b="1" kern="1200" baseline="0" dirty="0">
              <a:solidFill>
                <a:srgbClr val="003399"/>
              </a:solidFill>
            </a:rPr>
            <a:t>Tecnologias eletrónicas em têxteis</a:t>
          </a:r>
        </a:p>
      </dsp:txBody>
      <dsp:txXfrm>
        <a:off x="4043379" y="1357382"/>
        <a:ext cx="1286626" cy="581920"/>
      </dsp:txXfrm>
    </dsp:sp>
    <dsp:sp modelId="{4F485EE9-07E0-4893-BC7D-F337BC1BFFAB}">
      <dsp:nvSpPr>
        <dsp:cNvPr id="0" name=""/>
        <dsp:cNvSpPr/>
      </dsp:nvSpPr>
      <dsp:spPr>
        <a:xfrm>
          <a:off x="3409667" y="1357382"/>
          <a:ext cx="576101" cy="581920"/>
        </a:xfrm>
        <a:prstGeom prst="rect">
          <a:avLst/>
        </a:prstGeom>
        <a:blipFill rotWithShape="1">
          <a:blip xmlns:r="http://schemas.openxmlformats.org/officeDocument/2006/relationships" r:embed="rId3"/>
          <a:srcRect/>
          <a:stretch>
            <a:fillRect l="-22000" r="-2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68F5E8C-7AC1-473F-ABAB-BA96764B0A6C}">
      <dsp:nvSpPr>
        <dsp:cNvPr id="0" name=""/>
        <dsp:cNvSpPr/>
      </dsp:nvSpPr>
      <dsp:spPr>
        <a:xfrm>
          <a:off x="3409667" y="2035320"/>
          <a:ext cx="1286626" cy="581920"/>
        </a:xfrm>
        <a:prstGeom prst="rect">
          <a:avLst/>
        </a:prstGeom>
        <a:solidFill>
          <a:srgbClr val="ACC700">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pt-PT" sz="1100" b="1" kern="1200" baseline="0">
              <a:solidFill>
                <a:srgbClr val="003399"/>
              </a:solidFill>
            </a:rPr>
            <a:t>Relógios inteligentes</a:t>
          </a:r>
        </a:p>
      </dsp:txBody>
      <dsp:txXfrm>
        <a:off x="3409667" y="2035320"/>
        <a:ext cx="1286626" cy="581920"/>
      </dsp:txXfrm>
    </dsp:sp>
    <dsp:sp modelId="{253F97C4-E069-4BE7-A8BA-8F5DF2103A78}">
      <dsp:nvSpPr>
        <dsp:cNvPr id="0" name=""/>
        <dsp:cNvSpPr/>
      </dsp:nvSpPr>
      <dsp:spPr>
        <a:xfrm>
          <a:off x="4753904" y="2035320"/>
          <a:ext cx="576101" cy="581920"/>
        </a:xfrm>
        <a:prstGeom prst="rect">
          <a:avLst/>
        </a:prstGeom>
        <a:blipFill rotWithShape="1">
          <a:blip xmlns:r="http://schemas.openxmlformats.org/officeDocument/2006/relationships" r:embed="rId4"/>
          <a:srcRect/>
          <a:stretch>
            <a:fillRect l="-32000" r="-3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02B213E-3BC2-4C2C-B5AB-19F6E329B6BB}">
      <dsp:nvSpPr>
        <dsp:cNvPr id="0" name=""/>
        <dsp:cNvSpPr/>
      </dsp:nvSpPr>
      <dsp:spPr>
        <a:xfrm>
          <a:off x="4043379" y="2713258"/>
          <a:ext cx="1286626" cy="581920"/>
        </a:xfrm>
        <a:prstGeom prst="rect">
          <a:avLst/>
        </a:prstGeom>
        <a:solidFill>
          <a:srgbClr val="ACC700">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pt-PT" sz="1100" b="1" kern="1200" baseline="0">
              <a:solidFill>
                <a:srgbClr val="003399"/>
              </a:solidFill>
            </a:rPr>
            <a:t>Ferramentas de RV/RA</a:t>
          </a:r>
        </a:p>
      </dsp:txBody>
      <dsp:txXfrm>
        <a:off x="4043379" y="2713258"/>
        <a:ext cx="1286626" cy="581920"/>
      </dsp:txXfrm>
    </dsp:sp>
    <dsp:sp modelId="{0B9F9675-3D6E-4EDF-B61E-DF6AD2A0F391}">
      <dsp:nvSpPr>
        <dsp:cNvPr id="0" name=""/>
        <dsp:cNvSpPr/>
      </dsp:nvSpPr>
      <dsp:spPr>
        <a:xfrm>
          <a:off x="3409667" y="2713258"/>
          <a:ext cx="576101" cy="581920"/>
        </a:xfrm>
        <a:prstGeom prst="rect">
          <a:avLst/>
        </a:prstGeom>
        <a:blipFill rotWithShape="1">
          <a:blip xmlns:r="http://schemas.openxmlformats.org/officeDocument/2006/relationships" r:embed="rId5"/>
          <a:srcRect/>
          <a:stretch>
            <a:fillRect l="-33000" r="-3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CBCA8F-3146-4D03-A06C-C4E4C8D0AF1E}">
      <dsp:nvSpPr>
        <dsp:cNvPr id="0" name=""/>
        <dsp:cNvSpPr/>
      </dsp:nvSpPr>
      <dsp:spPr>
        <a:xfrm>
          <a:off x="3409667" y="3391195"/>
          <a:ext cx="1286626" cy="581920"/>
        </a:xfrm>
        <a:prstGeom prst="rect">
          <a:avLst/>
        </a:prstGeom>
        <a:solidFill>
          <a:srgbClr val="ACC700">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pt-PT" sz="1100" b="1" kern="1200" baseline="0" dirty="0">
              <a:solidFill>
                <a:srgbClr val="003399"/>
              </a:solidFill>
            </a:rPr>
            <a:t>Dispositivos </a:t>
          </a:r>
          <a:r>
            <a:rPr lang="pt-PT" sz="1100" b="1" kern="1200" baseline="0" dirty="0">
              <a:solidFill>
                <a:srgbClr val="003399"/>
              </a:solidFill>
              <a:latin typeface="Arial"/>
              <a:ea typeface="+mn-ea"/>
              <a:cs typeface="+mn-cs"/>
            </a:rPr>
            <a:t>vestíve</a:t>
          </a:r>
          <a:r>
            <a:rPr lang="pt-PT" sz="1100" b="1" kern="1200" baseline="0" dirty="0">
              <a:solidFill>
                <a:srgbClr val="003399"/>
              </a:solidFill>
            </a:rPr>
            <a:t>is</a:t>
          </a:r>
        </a:p>
      </dsp:txBody>
      <dsp:txXfrm>
        <a:off x="3409667" y="3391195"/>
        <a:ext cx="1286626" cy="581920"/>
      </dsp:txXfrm>
    </dsp:sp>
    <dsp:sp modelId="{3D3B6042-762D-4F77-B0A2-51D72A462EDF}">
      <dsp:nvSpPr>
        <dsp:cNvPr id="0" name=""/>
        <dsp:cNvSpPr/>
      </dsp:nvSpPr>
      <dsp:spPr>
        <a:xfrm>
          <a:off x="4719649" y="3368303"/>
          <a:ext cx="576101" cy="581920"/>
        </a:xfrm>
        <a:prstGeom prst="rect">
          <a:avLst/>
        </a:prstGeom>
        <a:blipFill rotWithShape="1">
          <a:blip xmlns:r="http://schemas.openxmlformats.org/officeDocument/2006/relationships" r:embed="rId6" cstate="email">
            <a:extLst>
              <a:ext uri="{28A0092B-C50C-407E-A947-70E740481C1C}">
                <a14:useLocalDpi xmlns:a14="http://schemas.microsoft.com/office/drawing/2010/main"/>
              </a:ext>
            </a:extLst>
          </a:blip>
          <a:srcRect/>
          <a:stretch>
            <a:fillRect l="-1000" r="-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7BF1CE-D7A9-41CD-B7A7-5FE60C7704F3}">
      <dsp:nvSpPr>
        <dsp:cNvPr id="0" name=""/>
        <dsp:cNvSpPr/>
      </dsp:nvSpPr>
      <dsp:spPr>
        <a:xfrm rot="10800000">
          <a:off x="1343364" y="268"/>
          <a:ext cx="5027400" cy="308258"/>
        </a:xfrm>
        <a:prstGeom prst="homePlate">
          <a:avLst/>
        </a:prstGeom>
        <a:solidFill>
          <a:srgbClr val="899E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934" tIns="53340" rIns="99568" bIns="53340" numCol="1" spcCol="1270" anchor="ctr" anchorCtr="0">
          <a:noAutofit/>
        </a:bodyPr>
        <a:lstStyle/>
        <a:p>
          <a:pPr marL="0" lvl="0" indent="0" algn="ctr" defTabSz="622300">
            <a:lnSpc>
              <a:spcPct val="90000"/>
            </a:lnSpc>
            <a:spcBef>
              <a:spcPct val="0"/>
            </a:spcBef>
            <a:spcAft>
              <a:spcPct val="35000"/>
            </a:spcAft>
            <a:buNone/>
          </a:pPr>
          <a:r>
            <a:rPr lang="pt-PT" sz="1400" b="1" i="0" kern="1200" baseline="0"/>
            <a:t>Dados em tempo real</a:t>
          </a:r>
        </a:p>
      </dsp:txBody>
      <dsp:txXfrm rot="10800000">
        <a:off x="1420428" y="268"/>
        <a:ext cx="4950336" cy="308258"/>
      </dsp:txXfrm>
    </dsp:sp>
    <dsp:sp modelId="{DB5BB6C8-1178-4E1E-8DF9-068B794A5764}">
      <dsp:nvSpPr>
        <dsp:cNvPr id="0" name=""/>
        <dsp:cNvSpPr/>
      </dsp:nvSpPr>
      <dsp:spPr>
        <a:xfrm>
          <a:off x="1189235" y="268"/>
          <a:ext cx="308258" cy="308258"/>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152BE5C-3FDF-4FB7-92A5-512B3F9BC91D}">
      <dsp:nvSpPr>
        <dsp:cNvPr id="0" name=""/>
        <dsp:cNvSpPr/>
      </dsp:nvSpPr>
      <dsp:spPr>
        <a:xfrm rot="10800000">
          <a:off x="1343364" y="385591"/>
          <a:ext cx="5027400" cy="308258"/>
        </a:xfrm>
        <a:prstGeom prst="homePlate">
          <a:avLst/>
        </a:prstGeom>
        <a:solidFill>
          <a:srgbClr val="899E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934" tIns="53340" rIns="99568" bIns="53340" numCol="1" spcCol="1270" anchor="ctr" anchorCtr="0">
          <a:noAutofit/>
        </a:bodyPr>
        <a:lstStyle/>
        <a:p>
          <a:pPr marL="0" lvl="0" indent="0" algn="ctr" defTabSz="622300">
            <a:lnSpc>
              <a:spcPct val="90000"/>
            </a:lnSpc>
            <a:spcBef>
              <a:spcPct val="0"/>
            </a:spcBef>
            <a:spcAft>
              <a:spcPct val="35000"/>
            </a:spcAft>
            <a:buNone/>
          </a:pPr>
          <a:r>
            <a:rPr lang="pt-PT" sz="1400" b="1" i="0" kern="1200" baseline="0"/>
            <a:t>Análises preditivas</a:t>
          </a:r>
        </a:p>
      </dsp:txBody>
      <dsp:txXfrm rot="10800000">
        <a:off x="1420428" y="385591"/>
        <a:ext cx="4950336" cy="308258"/>
      </dsp:txXfrm>
    </dsp:sp>
    <dsp:sp modelId="{D0BACA23-2D21-48E3-9EF1-F111A084D82C}">
      <dsp:nvSpPr>
        <dsp:cNvPr id="0" name=""/>
        <dsp:cNvSpPr/>
      </dsp:nvSpPr>
      <dsp:spPr>
        <a:xfrm>
          <a:off x="1189235" y="385591"/>
          <a:ext cx="308258" cy="308258"/>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6031328-2423-421D-BD82-19F83B90701F}">
      <dsp:nvSpPr>
        <dsp:cNvPr id="0" name=""/>
        <dsp:cNvSpPr/>
      </dsp:nvSpPr>
      <dsp:spPr>
        <a:xfrm rot="10800000">
          <a:off x="1343364" y="770915"/>
          <a:ext cx="5027400" cy="308258"/>
        </a:xfrm>
        <a:prstGeom prst="homePlate">
          <a:avLst/>
        </a:prstGeom>
        <a:solidFill>
          <a:srgbClr val="899E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934" tIns="53340" rIns="99568" bIns="53340" numCol="1" spcCol="1270" anchor="ctr" anchorCtr="0">
          <a:noAutofit/>
        </a:bodyPr>
        <a:lstStyle/>
        <a:p>
          <a:pPr marL="0" lvl="0" indent="0" algn="ctr" defTabSz="622300">
            <a:lnSpc>
              <a:spcPct val="90000"/>
            </a:lnSpc>
            <a:spcBef>
              <a:spcPct val="0"/>
            </a:spcBef>
            <a:spcAft>
              <a:spcPct val="35000"/>
            </a:spcAft>
            <a:buNone/>
          </a:pPr>
          <a:r>
            <a:rPr lang="pt-PT" sz="1400" b="1" i="0" kern="1200" baseline="0"/>
            <a:t>Recomendações executáveis</a:t>
          </a:r>
        </a:p>
      </dsp:txBody>
      <dsp:txXfrm rot="10800000">
        <a:off x="1420428" y="770915"/>
        <a:ext cx="4950336" cy="308258"/>
      </dsp:txXfrm>
    </dsp:sp>
    <dsp:sp modelId="{C0E02844-842A-4E35-8C12-5542FA4137E7}">
      <dsp:nvSpPr>
        <dsp:cNvPr id="0" name=""/>
        <dsp:cNvSpPr/>
      </dsp:nvSpPr>
      <dsp:spPr>
        <a:xfrm>
          <a:off x="1189235" y="770915"/>
          <a:ext cx="308258" cy="308258"/>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16DB4F5-4DAD-4626-8339-D7791C5DB5A0}">
      <dsp:nvSpPr>
        <dsp:cNvPr id="0" name=""/>
        <dsp:cNvSpPr/>
      </dsp:nvSpPr>
      <dsp:spPr>
        <a:xfrm rot="10800000">
          <a:off x="1343364" y="1156238"/>
          <a:ext cx="5027400" cy="308258"/>
        </a:xfrm>
        <a:prstGeom prst="homePlate">
          <a:avLst/>
        </a:prstGeom>
        <a:solidFill>
          <a:srgbClr val="899E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934" tIns="53340" rIns="99568" bIns="53340" numCol="1" spcCol="1270" anchor="ctr" anchorCtr="0">
          <a:noAutofit/>
        </a:bodyPr>
        <a:lstStyle/>
        <a:p>
          <a:pPr marL="0" lvl="0" indent="0" algn="ctr" defTabSz="622300">
            <a:lnSpc>
              <a:spcPct val="90000"/>
            </a:lnSpc>
            <a:spcBef>
              <a:spcPct val="0"/>
            </a:spcBef>
            <a:spcAft>
              <a:spcPct val="35000"/>
            </a:spcAft>
            <a:buNone/>
          </a:pPr>
          <a:r>
            <a:rPr lang="pt-PT" sz="1400" b="1" i="0" kern="1200" baseline="0"/>
            <a:t>Proatividade</a:t>
          </a:r>
        </a:p>
      </dsp:txBody>
      <dsp:txXfrm rot="10800000">
        <a:off x="1420428" y="1156238"/>
        <a:ext cx="4950336" cy="308258"/>
      </dsp:txXfrm>
    </dsp:sp>
    <dsp:sp modelId="{00699D65-C8FC-403E-A6A6-ADB8A780ED0E}">
      <dsp:nvSpPr>
        <dsp:cNvPr id="0" name=""/>
        <dsp:cNvSpPr/>
      </dsp:nvSpPr>
      <dsp:spPr>
        <a:xfrm>
          <a:off x="1189235" y="1156238"/>
          <a:ext cx="308258" cy="308258"/>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6405BD-1332-4309-8894-F9ACFD8EE677}">
      <dsp:nvSpPr>
        <dsp:cNvPr id="0" name=""/>
        <dsp:cNvSpPr/>
      </dsp:nvSpPr>
      <dsp:spPr>
        <a:xfrm>
          <a:off x="2661744" y="251"/>
          <a:ext cx="2994463" cy="85160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pt-PT" sz="1800" kern="1200"/>
            <a:t>A utilização dos dados recolhidos pode ter limitações</a:t>
          </a:r>
          <a:r>
            <a:rPr lang="pt-PT" sz="1800" b="1" kern="1200"/>
            <a:t> </a:t>
          </a:r>
        </a:p>
      </dsp:txBody>
      <dsp:txXfrm>
        <a:off x="2703316" y="41823"/>
        <a:ext cx="2911319" cy="768463"/>
      </dsp:txXfrm>
    </dsp:sp>
    <dsp:sp modelId="{2F4A57F9-D11A-4BE5-85AB-7F4D78576A39}">
      <dsp:nvSpPr>
        <dsp:cNvPr id="0" name=""/>
        <dsp:cNvSpPr/>
      </dsp:nvSpPr>
      <dsp:spPr>
        <a:xfrm>
          <a:off x="2674967" y="904428"/>
          <a:ext cx="2991538" cy="129209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pt-PT" sz="1800" kern="1200"/>
            <a:t>Os sistemas digitais inteligentes podem criar novos perigos ou aumentar os riscos existentes </a:t>
          </a:r>
        </a:p>
      </dsp:txBody>
      <dsp:txXfrm>
        <a:off x="2738042" y="967503"/>
        <a:ext cx="2865388" cy="1165942"/>
      </dsp:txXfrm>
    </dsp:sp>
    <dsp:sp modelId="{141692E0-09C8-4391-8E84-53BD1FA55847}">
      <dsp:nvSpPr>
        <dsp:cNvPr id="0" name=""/>
        <dsp:cNvSpPr/>
      </dsp:nvSpPr>
      <dsp:spPr>
        <a:xfrm>
          <a:off x="2661744" y="2229112"/>
          <a:ext cx="2994463" cy="43945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pt-PT" sz="1800" kern="1200"/>
            <a:t>Frustração</a:t>
          </a:r>
          <a:r>
            <a:rPr lang="pt-PT" sz="1800" b="1" kern="1200"/>
            <a:t> </a:t>
          </a:r>
        </a:p>
      </dsp:txBody>
      <dsp:txXfrm>
        <a:off x="2683196" y="2250564"/>
        <a:ext cx="2951559" cy="396550"/>
      </dsp:txXfrm>
    </dsp:sp>
    <dsp:sp modelId="{9ADBADC6-3013-424E-9347-49A9A49EEEA5}">
      <dsp:nvSpPr>
        <dsp:cNvPr id="0" name=""/>
        <dsp:cNvSpPr/>
      </dsp:nvSpPr>
      <dsp:spPr>
        <a:xfrm>
          <a:off x="2661744" y="2711147"/>
          <a:ext cx="2994463" cy="85160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pt-PT" sz="1800" kern="1200"/>
            <a:t>Pode confundir a responsabilidade em matéria de SST</a:t>
          </a:r>
        </a:p>
      </dsp:txBody>
      <dsp:txXfrm>
        <a:off x="2703316" y="2752719"/>
        <a:ext cx="2911319" cy="76846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E67E7E-10FB-45CF-9518-B43E4425D2F3}">
      <dsp:nvSpPr>
        <dsp:cNvPr id="0" name=""/>
        <dsp:cNvSpPr/>
      </dsp:nvSpPr>
      <dsp:spPr>
        <a:xfrm>
          <a:off x="0" y="646346"/>
          <a:ext cx="4800600" cy="2520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3C8010D-55B9-4D14-BB9D-C4D1F6A5EFEB}">
      <dsp:nvSpPr>
        <dsp:cNvPr id="0" name=""/>
        <dsp:cNvSpPr/>
      </dsp:nvSpPr>
      <dsp:spPr>
        <a:xfrm>
          <a:off x="240030" y="498745"/>
          <a:ext cx="3360420" cy="2952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16" tIns="0" rIns="127016" bIns="0" numCol="1" spcCol="1270" anchor="ctr" anchorCtr="0">
          <a:noAutofit/>
        </a:bodyPr>
        <a:lstStyle/>
        <a:p>
          <a:pPr marL="0" lvl="0" indent="0" algn="l" defTabSz="444500">
            <a:lnSpc>
              <a:spcPct val="90000"/>
            </a:lnSpc>
            <a:spcBef>
              <a:spcPct val="0"/>
            </a:spcBef>
            <a:spcAft>
              <a:spcPct val="35000"/>
            </a:spcAft>
            <a:buNone/>
          </a:pPr>
          <a:r>
            <a:rPr lang="pt-PT" sz="1000" b="0" i="0" kern="1200" baseline="0">
              <a:solidFill>
                <a:schemeClr val="tx1"/>
              </a:solidFill>
            </a:rPr>
            <a:t>Consulta prévia</a:t>
          </a:r>
        </a:p>
      </dsp:txBody>
      <dsp:txXfrm>
        <a:off x="254440" y="513155"/>
        <a:ext cx="3331600" cy="266380"/>
      </dsp:txXfrm>
    </dsp:sp>
    <dsp:sp modelId="{A8B4F407-D179-4B26-8B2F-8ECCA4845690}">
      <dsp:nvSpPr>
        <dsp:cNvPr id="0" name=""/>
        <dsp:cNvSpPr/>
      </dsp:nvSpPr>
      <dsp:spPr>
        <a:xfrm>
          <a:off x="0" y="1099946"/>
          <a:ext cx="4800600" cy="2520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AF4DC86-FF39-45FE-85DB-6A0E4780F99B}">
      <dsp:nvSpPr>
        <dsp:cNvPr id="0" name=""/>
        <dsp:cNvSpPr/>
      </dsp:nvSpPr>
      <dsp:spPr>
        <a:xfrm>
          <a:off x="240030" y="952346"/>
          <a:ext cx="3360420" cy="2952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16" tIns="0" rIns="127016" bIns="0" numCol="1" spcCol="1270" anchor="ctr" anchorCtr="0">
          <a:noAutofit/>
        </a:bodyPr>
        <a:lstStyle/>
        <a:p>
          <a:pPr marL="0" lvl="0" indent="0" algn="l" defTabSz="444500">
            <a:lnSpc>
              <a:spcPct val="90000"/>
            </a:lnSpc>
            <a:spcBef>
              <a:spcPct val="0"/>
            </a:spcBef>
            <a:spcAft>
              <a:spcPct val="35000"/>
            </a:spcAft>
            <a:buNone/>
          </a:pPr>
          <a:r>
            <a:rPr lang="pt-PT" sz="1000" b="0" i="0" kern="1200" baseline="0">
              <a:solidFill>
                <a:schemeClr val="tx1"/>
              </a:solidFill>
            </a:rPr>
            <a:t>Permitir que os trabalhadores testem a ferramenta ou o sistema durante os períodos experimentais</a:t>
          </a:r>
        </a:p>
      </dsp:txBody>
      <dsp:txXfrm>
        <a:off x="254440" y="966756"/>
        <a:ext cx="3331600" cy="266380"/>
      </dsp:txXfrm>
    </dsp:sp>
    <dsp:sp modelId="{CC02B77D-A22F-49CA-A661-C16DEDB8BCC4}">
      <dsp:nvSpPr>
        <dsp:cNvPr id="0" name=""/>
        <dsp:cNvSpPr/>
      </dsp:nvSpPr>
      <dsp:spPr>
        <a:xfrm>
          <a:off x="0" y="1553546"/>
          <a:ext cx="4800600" cy="2520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81635DC-2744-4383-A7C6-5E13FAB54627}">
      <dsp:nvSpPr>
        <dsp:cNvPr id="0" name=""/>
        <dsp:cNvSpPr/>
      </dsp:nvSpPr>
      <dsp:spPr>
        <a:xfrm>
          <a:off x="240030" y="1405946"/>
          <a:ext cx="3360420" cy="2952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16" tIns="0" rIns="127016" bIns="0" numCol="1" spcCol="1270" anchor="ctr" anchorCtr="0">
          <a:noAutofit/>
        </a:bodyPr>
        <a:lstStyle/>
        <a:p>
          <a:pPr marL="0" lvl="0" indent="0" algn="l" defTabSz="444500">
            <a:lnSpc>
              <a:spcPct val="90000"/>
            </a:lnSpc>
            <a:spcBef>
              <a:spcPct val="0"/>
            </a:spcBef>
            <a:spcAft>
              <a:spcPct val="35000"/>
            </a:spcAft>
            <a:buNone/>
          </a:pPr>
          <a:r>
            <a:rPr lang="pt-PT" sz="1000" b="0" i="0" kern="1200" baseline="0">
              <a:solidFill>
                <a:schemeClr val="tx1"/>
              </a:solidFill>
            </a:rPr>
            <a:t>Trabalhar com embaixadores</a:t>
          </a:r>
        </a:p>
      </dsp:txBody>
      <dsp:txXfrm>
        <a:off x="254440" y="1420356"/>
        <a:ext cx="3331600" cy="266380"/>
      </dsp:txXfrm>
    </dsp:sp>
    <dsp:sp modelId="{87044E54-BAA1-4C4A-BB98-6F568B3BFC61}">
      <dsp:nvSpPr>
        <dsp:cNvPr id="0" name=""/>
        <dsp:cNvSpPr/>
      </dsp:nvSpPr>
      <dsp:spPr>
        <a:xfrm>
          <a:off x="0" y="2007146"/>
          <a:ext cx="4800600" cy="2520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49EFE51-8DE5-4FE1-9694-B5F0BB639D6F}">
      <dsp:nvSpPr>
        <dsp:cNvPr id="0" name=""/>
        <dsp:cNvSpPr/>
      </dsp:nvSpPr>
      <dsp:spPr>
        <a:xfrm>
          <a:off x="240030" y="1859546"/>
          <a:ext cx="3360420" cy="2952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16" tIns="0" rIns="127016" bIns="0" numCol="1" spcCol="1270" anchor="ctr" anchorCtr="0">
          <a:noAutofit/>
        </a:bodyPr>
        <a:lstStyle/>
        <a:p>
          <a:pPr marL="0" lvl="0" indent="0" algn="l" defTabSz="444500">
            <a:lnSpc>
              <a:spcPct val="90000"/>
            </a:lnSpc>
            <a:spcBef>
              <a:spcPct val="0"/>
            </a:spcBef>
            <a:spcAft>
              <a:spcPct val="35000"/>
            </a:spcAft>
            <a:buNone/>
          </a:pPr>
          <a:r>
            <a:rPr lang="pt-PT" sz="1000" b="0" i="0" kern="1200" baseline="0">
              <a:solidFill>
                <a:schemeClr val="tx1"/>
              </a:solidFill>
            </a:rPr>
            <a:t>Encontrar diferentes oportunidades de participação </a:t>
          </a:r>
        </a:p>
      </dsp:txBody>
      <dsp:txXfrm>
        <a:off x="254440" y="1873956"/>
        <a:ext cx="3331600" cy="266380"/>
      </dsp:txXfrm>
    </dsp:sp>
    <dsp:sp modelId="{C367CCC4-4F2C-4F43-AA61-0263BCBCF33A}">
      <dsp:nvSpPr>
        <dsp:cNvPr id="0" name=""/>
        <dsp:cNvSpPr/>
      </dsp:nvSpPr>
      <dsp:spPr>
        <a:xfrm>
          <a:off x="0" y="2460746"/>
          <a:ext cx="4800600" cy="2520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A4DEA0-A8D1-4D30-B76E-C4B7B666D184}">
      <dsp:nvSpPr>
        <dsp:cNvPr id="0" name=""/>
        <dsp:cNvSpPr/>
      </dsp:nvSpPr>
      <dsp:spPr>
        <a:xfrm>
          <a:off x="240030" y="2313146"/>
          <a:ext cx="3360420" cy="2952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16" tIns="0" rIns="127016" bIns="0" numCol="1" spcCol="1270" anchor="ctr" anchorCtr="0">
          <a:noAutofit/>
        </a:bodyPr>
        <a:lstStyle/>
        <a:p>
          <a:pPr marL="0" lvl="0" indent="0" algn="l" defTabSz="444500">
            <a:lnSpc>
              <a:spcPct val="90000"/>
            </a:lnSpc>
            <a:spcBef>
              <a:spcPct val="0"/>
            </a:spcBef>
            <a:spcAft>
              <a:spcPct val="35000"/>
            </a:spcAft>
            <a:buNone/>
          </a:pPr>
          <a:r>
            <a:rPr lang="pt-PT" sz="1000" b="0" i="0" kern="1200" baseline="0" dirty="0">
              <a:solidFill>
                <a:schemeClr val="tx1"/>
              </a:solidFill>
            </a:rPr>
            <a:t>Formação em contexto </a:t>
          </a:r>
          <a:r>
            <a:rPr lang="pt-PT" sz="1000" b="0" i="0" kern="1200" baseline="0" dirty="0">
              <a:solidFill>
                <a:srgbClr val="000000"/>
              </a:solidFill>
              <a:latin typeface="Arial"/>
              <a:ea typeface="+mn-ea"/>
              <a:cs typeface="+mn-cs"/>
            </a:rPr>
            <a:t>laboral, sessões de informação em equipa, conversas informais/casuais</a:t>
          </a:r>
        </a:p>
      </dsp:txBody>
      <dsp:txXfrm>
        <a:off x="254440" y="2327556"/>
        <a:ext cx="3331600" cy="266380"/>
      </dsp:txXfrm>
    </dsp:sp>
    <dsp:sp modelId="{C140458A-8435-4704-962B-F60A2D266DCA}">
      <dsp:nvSpPr>
        <dsp:cNvPr id="0" name=""/>
        <dsp:cNvSpPr/>
      </dsp:nvSpPr>
      <dsp:spPr>
        <a:xfrm>
          <a:off x="0" y="2933607"/>
          <a:ext cx="4800600" cy="2520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781FF33-89D3-4F2B-9F43-205EF94BC3CF}">
      <dsp:nvSpPr>
        <dsp:cNvPr id="0" name=""/>
        <dsp:cNvSpPr/>
      </dsp:nvSpPr>
      <dsp:spPr>
        <a:xfrm>
          <a:off x="240030" y="2766746"/>
          <a:ext cx="3360420" cy="2952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16" tIns="0" rIns="127016" bIns="0" numCol="1" spcCol="1270" anchor="ctr" anchorCtr="0">
          <a:noAutofit/>
        </a:bodyPr>
        <a:lstStyle/>
        <a:p>
          <a:pPr marL="0" lvl="0" indent="0" algn="l" defTabSz="444500">
            <a:lnSpc>
              <a:spcPct val="90000"/>
            </a:lnSpc>
            <a:spcBef>
              <a:spcPct val="0"/>
            </a:spcBef>
            <a:spcAft>
              <a:spcPct val="35000"/>
            </a:spcAft>
            <a:buNone/>
          </a:pPr>
          <a:r>
            <a:rPr lang="pt-PT" sz="1000" b="0" i="0" kern="1200" baseline="0" dirty="0">
              <a:solidFill>
                <a:schemeClr val="tx1"/>
              </a:solidFill>
            </a:rPr>
            <a:t>Workshops sobre tecnologias </a:t>
          </a:r>
        </a:p>
      </dsp:txBody>
      <dsp:txXfrm>
        <a:off x="254440" y="2781156"/>
        <a:ext cx="3331600" cy="26638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B2E905-04A0-480B-BFAC-40FD7841B670}" type="datetimeFigureOut">
              <a:rPr lang="en-GB" smtClean="0"/>
              <a:t>14/03/2025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35015A-530C-451B-A9BD-7A8FE50581D2}" type="slidenum">
              <a:rPr lang="en-GB" smtClean="0"/>
              <a:t>‹#›</a:t>
            </a:fld>
            <a:endParaRPr lang="en-GB"/>
          </a:p>
        </p:txBody>
      </p:sp>
    </p:spTree>
    <p:extLst>
      <p:ext uri="{BB962C8B-B14F-4D97-AF65-F5344CB8AC3E}">
        <p14:creationId xmlns:p14="http://schemas.microsoft.com/office/powerpoint/2010/main" val="2946472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1</a:t>
            </a:fld>
            <a:endParaRPr lang="en-GB"/>
          </a:p>
        </p:txBody>
      </p:sp>
    </p:spTree>
    <p:extLst>
      <p:ext uri="{BB962C8B-B14F-4D97-AF65-F5344CB8AC3E}">
        <p14:creationId xmlns:p14="http://schemas.microsoft.com/office/powerpoint/2010/main" val="38483912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spcAft>
                <a:spcPts val="600"/>
              </a:spcAft>
            </a:pPr>
            <a:r>
              <a:rPr lang="pt-PT" sz="1600" b="1" dirty="0">
                <a:solidFill>
                  <a:srgbClr val="7030A0"/>
                </a:solidFill>
                <a:latin typeface="Arial Body"/>
              </a:rPr>
              <a:t>Avaria da tecnologia</a:t>
            </a:r>
          </a:p>
          <a:p>
            <a:pPr marL="0" indent="0">
              <a:spcBef>
                <a:spcPts val="0"/>
              </a:spcBef>
              <a:spcAft>
                <a:spcPts val="0"/>
              </a:spcAft>
              <a:buFont typeface="Arial" panose="020B0604020202020204" pitchFamily="34" charset="0"/>
              <a:buNone/>
            </a:pPr>
            <a:r>
              <a:rPr lang="pt-PT" sz="1200" b="0" dirty="0">
                <a:solidFill>
                  <a:srgbClr val="002060"/>
                </a:solidFill>
                <a:latin typeface="Arial Body"/>
              </a:rPr>
              <a:t>Por exemplo, baterias que explodem ou sensores que não funcionam.</a:t>
            </a:r>
          </a:p>
          <a:p>
            <a:pPr marL="0" indent="0">
              <a:spcBef>
                <a:spcPts val="0"/>
              </a:spcBef>
              <a:spcAft>
                <a:spcPts val="0"/>
              </a:spcAft>
              <a:buFont typeface="Arial" panose="020B0604020202020204" pitchFamily="34" charset="0"/>
              <a:buNone/>
            </a:pPr>
            <a:endParaRPr lang="en-GB" sz="1200" b="0" dirty="0">
              <a:solidFill>
                <a:srgbClr val="002060"/>
              </a:solidFill>
              <a:latin typeface="Arial Body"/>
            </a:endParaRPr>
          </a:p>
          <a:p>
            <a:pPr marL="0" marR="0" lvl="0" indent="0" algn="l" defTabSz="342900" rtl="0" eaLnBrk="1" fontAlgn="auto" latinLnBrk="0" hangingPunct="1">
              <a:lnSpc>
                <a:spcPct val="100000"/>
              </a:lnSpc>
              <a:spcBef>
                <a:spcPts val="600"/>
              </a:spcBef>
              <a:spcAft>
                <a:spcPts val="600"/>
              </a:spcAft>
              <a:buClrTx/>
              <a:buSzTx/>
              <a:buFontTx/>
              <a:buNone/>
              <a:tabLst/>
              <a:defRPr/>
            </a:pPr>
            <a:r>
              <a:rPr lang="pt-PT" sz="1600" b="1" dirty="0">
                <a:solidFill>
                  <a:srgbClr val="7030A0"/>
                </a:solidFill>
                <a:latin typeface="Arial Body"/>
              </a:rPr>
              <a:t>Precisão dos sensores</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r>
              <a:rPr lang="pt-PT" sz="1200" b="0" dirty="0">
                <a:solidFill>
                  <a:srgbClr val="002060"/>
                </a:solidFill>
                <a:latin typeface="Arial Body"/>
              </a:rPr>
              <a:t>O quanto são fiáveis os sensores em instalações com múltiplos fatores ambientais?</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dirty="0">
              <a:solidFill>
                <a:srgbClr val="002060"/>
              </a:solidFill>
              <a:latin typeface="Arial Body"/>
            </a:endParaRPr>
          </a:p>
          <a:p>
            <a:pPr marL="0" indent="0">
              <a:spcBef>
                <a:spcPts val="600"/>
              </a:spcBef>
              <a:spcAft>
                <a:spcPts val="600"/>
              </a:spcAft>
              <a:buFont typeface="Arial" panose="020B0604020202020204" pitchFamily="34" charset="0"/>
              <a:buNone/>
            </a:pPr>
            <a:r>
              <a:rPr lang="pt-PT" sz="1600" b="1" i="1" dirty="0">
                <a:solidFill>
                  <a:srgbClr val="7030A0"/>
                </a:solidFill>
                <a:latin typeface="Arial Body"/>
              </a:rPr>
              <a:t>Hardware</a:t>
            </a:r>
            <a:r>
              <a:rPr lang="pt-PT" sz="1600" b="1" dirty="0">
                <a:solidFill>
                  <a:srgbClr val="7030A0"/>
                </a:solidFill>
                <a:latin typeface="Arial Body"/>
              </a:rPr>
              <a:t> que impede o movimento</a:t>
            </a:r>
          </a:p>
          <a:p>
            <a:pPr marL="0" indent="0">
              <a:spcBef>
                <a:spcPts val="600"/>
              </a:spcBef>
              <a:spcAft>
                <a:spcPts val="600"/>
              </a:spcAft>
              <a:buFont typeface="Arial" panose="020B0604020202020204" pitchFamily="34" charset="0"/>
              <a:buNone/>
            </a:pPr>
            <a:r>
              <a:rPr lang="pt-PT" sz="1200" b="0" dirty="0">
                <a:solidFill>
                  <a:srgbClr val="002060"/>
                </a:solidFill>
                <a:latin typeface="Arial Body"/>
                <a:ea typeface="Arial Body"/>
                <a:cs typeface="+mn-cs"/>
              </a:rPr>
              <a:t>Utilização de exosqueletos ou EPI</a:t>
            </a:r>
          </a:p>
          <a:p>
            <a:pPr marL="0" indent="0">
              <a:spcBef>
                <a:spcPts val="600"/>
              </a:spcBef>
              <a:spcAft>
                <a:spcPts val="600"/>
              </a:spcAft>
              <a:buFont typeface="Arial" panose="020B0604020202020204" pitchFamily="34" charset="0"/>
              <a:buNone/>
            </a:pPr>
            <a:endParaRPr lang="en-GB" sz="1200" b="0" kern="1200" dirty="0">
              <a:solidFill>
                <a:srgbClr val="002060"/>
              </a:solidFill>
              <a:latin typeface="Arial Body"/>
              <a:ea typeface="+mn-ea"/>
              <a:cs typeface="+mn-cs"/>
            </a:endParaRPr>
          </a:p>
          <a:p>
            <a:pPr marL="0" marR="0" lvl="0" indent="0" algn="l" defTabSz="342900" rtl="0" eaLnBrk="1" fontAlgn="auto" latinLnBrk="0" hangingPunct="1">
              <a:lnSpc>
                <a:spcPct val="100000"/>
              </a:lnSpc>
              <a:spcBef>
                <a:spcPts val="600"/>
              </a:spcBef>
              <a:spcAft>
                <a:spcPts val="600"/>
              </a:spcAft>
              <a:buClrTx/>
              <a:buSzTx/>
              <a:buFont typeface="Arial" panose="020B0604020202020204" pitchFamily="34" charset="0"/>
              <a:buNone/>
              <a:tabLst/>
              <a:defRPr/>
            </a:pPr>
            <a:r>
              <a:rPr lang="pt-PT" sz="1600" b="1" dirty="0">
                <a:solidFill>
                  <a:srgbClr val="7030A0"/>
                </a:solidFill>
                <a:latin typeface="Arial Body"/>
              </a:rPr>
              <a:t>Limitações tecnológicas dos sistemas de monitorização da SST </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r>
              <a:rPr lang="pt-PT" sz="1200" b="0" dirty="0">
                <a:solidFill>
                  <a:srgbClr val="002060"/>
                </a:solidFill>
                <a:latin typeface="Arial Body"/>
              </a:rPr>
              <a:t>Por exemplo, câmaras de infravermelhos.</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dirty="0">
              <a:solidFill>
                <a:srgbClr val="002060"/>
              </a:solidFill>
              <a:latin typeface="Arial Body"/>
            </a:endParaRPr>
          </a:p>
          <a:p>
            <a:pPr marL="0" marR="0" lvl="0" indent="0" algn="l" defTabSz="342900" rtl="0" eaLnBrk="1" fontAlgn="auto" latinLnBrk="0" hangingPunct="1">
              <a:lnSpc>
                <a:spcPct val="100000"/>
              </a:lnSpc>
              <a:spcBef>
                <a:spcPts val="600"/>
              </a:spcBef>
              <a:spcAft>
                <a:spcPts val="600"/>
              </a:spcAft>
              <a:buClrTx/>
              <a:buSzTx/>
              <a:buFontTx/>
              <a:buNone/>
              <a:tabLst/>
              <a:defRPr/>
            </a:pPr>
            <a:r>
              <a:rPr lang="pt-PT" sz="1600" b="1" dirty="0">
                <a:solidFill>
                  <a:srgbClr val="7030A0"/>
                </a:solidFill>
                <a:latin typeface="Arial Body"/>
              </a:rPr>
              <a:t>Efeitos de rede dos sistemas de monitorização da SST</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r>
              <a:rPr lang="pt-PT" sz="1200" b="0" dirty="0">
                <a:solidFill>
                  <a:srgbClr val="002060"/>
                </a:solidFill>
                <a:latin typeface="Arial Body"/>
              </a:rPr>
              <a:t>Por exemplo, o impacto da redistribuição do peso através dos exosqueletos noutras partes do corpo.</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dirty="0">
              <a:solidFill>
                <a:srgbClr val="002060"/>
              </a:solidFill>
              <a:latin typeface="Arial Body"/>
            </a:endParaRPr>
          </a:p>
          <a:p>
            <a:r>
              <a:rPr lang="pt-PT" sz="1800" b="1" dirty="0">
                <a:solidFill>
                  <a:schemeClr val="tx1"/>
                </a:solidFill>
                <a:latin typeface="Arial Body"/>
                <a:ea typeface="Arial Body"/>
                <a:cs typeface="+mn-cs"/>
              </a:rPr>
              <a:t>Danos psicossociais/físicos</a:t>
            </a:r>
            <a:br>
              <a:rPr lang="pt-PT" sz="1600" b="1" dirty="0">
                <a:solidFill>
                  <a:schemeClr val="tx1"/>
                </a:solidFill>
                <a:latin typeface="Arial Body"/>
                <a:ea typeface="Arial Body"/>
                <a:cs typeface="+mn-cs"/>
              </a:rPr>
            </a:br>
            <a:br>
              <a:rPr lang="pt-PT" sz="1600" b="1" dirty="0">
                <a:solidFill>
                  <a:schemeClr val="tx1"/>
                </a:solidFill>
                <a:latin typeface="Arial Body"/>
                <a:ea typeface="Arial Body"/>
                <a:cs typeface="+mn-cs"/>
              </a:rPr>
            </a:br>
            <a:r>
              <a:rPr lang="pt-PT" sz="1400" b="1" dirty="0">
                <a:solidFill>
                  <a:srgbClr val="FF3399"/>
                </a:solidFill>
                <a:latin typeface="Arial Body"/>
                <a:ea typeface="Arial Body"/>
                <a:cs typeface="+mn-cs"/>
              </a:rPr>
              <a:t>Intensificação do trabalho</a:t>
            </a:r>
          </a:p>
          <a:p>
            <a:pPr marL="0" marR="0" lvl="0" indent="0" algn="l" defTabSz="342900" rtl="0" eaLnBrk="1" fontAlgn="auto" latinLnBrk="0" hangingPunct="1">
              <a:lnSpc>
                <a:spcPct val="100000"/>
              </a:lnSpc>
              <a:spcBef>
                <a:spcPts val="600"/>
              </a:spcBef>
              <a:spcAft>
                <a:spcPts val="600"/>
              </a:spcAft>
              <a:buClrTx/>
              <a:buSzTx/>
              <a:buFontTx/>
              <a:buNone/>
              <a:tabLst/>
              <a:defRPr/>
            </a:pPr>
            <a:r>
              <a:rPr lang="pt-PT" sz="1200" b="0" dirty="0">
                <a:solidFill>
                  <a:srgbClr val="002060"/>
                </a:solidFill>
                <a:latin typeface="Arial Body"/>
                <a:ea typeface="Arial Body"/>
                <a:cs typeface="+mn-cs"/>
              </a:rPr>
              <a:t>Locais de trabalho como fábricas clandestinas eletrónicas?
</a:t>
            </a:r>
            <a:br>
              <a:rPr lang="pt-PT" sz="1200" b="0" dirty="0">
                <a:solidFill>
                  <a:srgbClr val="002060"/>
                </a:solidFill>
                <a:latin typeface="Arial Body"/>
                <a:ea typeface="Arial Body"/>
                <a:cs typeface="+mn-cs"/>
              </a:rPr>
            </a:br>
            <a:endParaRPr lang="pt-PT" sz="1200" b="0" dirty="0">
              <a:solidFill>
                <a:srgbClr val="002060"/>
              </a:solidFill>
              <a:latin typeface="Arial Body"/>
              <a:ea typeface="Arial Body"/>
              <a:cs typeface="+mn-cs"/>
            </a:endParaRPr>
          </a:p>
          <a:p>
            <a:pPr marL="0" algn="l" defTabSz="342900" rtl="0" eaLnBrk="1" latinLnBrk="0" hangingPunct="1"/>
            <a:r>
              <a:rPr lang="pt-PT" sz="1400" b="1" dirty="0">
                <a:solidFill>
                  <a:srgbClr val="FF3399"/>
                </a:solidFill>
                <a:latin typeface="Arial Body"/>
                <a:ea typeface="Arial Body"/>
                <a:cs typeface="+mn-cs"/>
              </a:rPr>
              <a:t>Alienação do trabalho </a:t>
            </a:r>
          </a:p>
          <a:p>
            <a:pPr>
              <a:spcBef>
                <a:spcPts val="600"/>
              </a:spcBef>
              <a:spcAft>
                <a:spcPts val="600"/>
              </a:spcAft>
            </a:pPr>
            <a:r>
              <a:rPr lang="pt-PT" sz="1200" b="0" dirty="0">
                <a:solidFill>
                  <a:srgbClr val="002060"/>
                </a:solidFill>
                <a:latin typeface="Arial Body"/>
                <a:ea typeface="Arial Body"/>
                <a:cs typeface="+mn-cs"/>
              </a:rPr>
              <a:t>Invasão da privacidade, perda de propriedade, sobrecarga dos gestores de SST com dados e expectativas.</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dirty="0">
              <a:solidFill>
                <a:srgbClr val="002060"/>
              </a:solidFill>
              <a:latin typeface="Arial Body"/>
            </a:endParaRP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10</a:t>
            </a:fld>
            <a:endParaRPr lang="en-GB"/>
          </a:p>
        </p:txBody>
      </p:sp>
    </p:spTree>
    <p:extLst>
      <p:ext uri="{BB962C8B-B14F-4D97-AF65-F5344CB8AC3E}">
        <p14:creationId xmlns:p14="http://schemas.microsoft.com/office/powerpoint/2010/main" val="10208440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11</a:t>
            </a:fld>
            <a:endParaRPr lang="en-GB"/>
          </a:p>
        </p:txBody>
      </p:sp>
    </p:spTree>
    <p:extLst>
      <p:ext uri="{BB962C8B-B14F-4D97-AF65-F5344CB8AC3E}">
        <p14:creationId xmlns:p14="http://schemas.microsoft.com/office/powerpoint/2010/main" val="1234643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12</a:t>
            </a:fld>
            <a:endParaRPr lang="en-GB"/>
          </a:p>
        </p:txBody>
      </p:sp>
    </p:spTree>
    <p:extLst>
      <p:ext uri="{BB962C8B-B14F-4D97-AF65-F5344CB8AC3E}">
        <p14:creationId xmlns:p14="http://schemas.microsoft.com/office/powerpoint/2010/main" val="24164424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13</a:t>
            </a:fld>
            <a:endParaRPr lang="en-GB"/>
          </a:p>
        </p:txBody>
      </p:sp>
    </p:spTree>
    <p:extLst>
      <p:ext uri="{BB962C8B-B14F-4D97-AF65-F5344CB8AC3E}">
        <p14:creationId xmlns:p14="http://schemas.microsoft.com/office/powerpoint/2010/main" val="25398487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14</a:t>
            </a:fld>
            <a:endParaRPr lang="en-GB"/>
          </a:p>
        </p:txBody>
      </p:sp>
    </p:spTree>
    <p:extLst>
      <p:ext uri="{BB962C8B-B14F-4D97-AF65-F5344CB8AC3E}">
        <p14:creationId xmlns:p14="http://schemas.microsoft.com/office/powerpoint/2010/main" val="12271658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15</a:t>
            </a:fld>
            <a:endParaRPr lang="en-GB"/>
          </a:p>
        </p:txBody>
      </p:sp>
    </p:spTree>
    <p:extLst>
      <p:ext uri="{BB962C8B-B14F-4D97-AF65-F5344CB8AC3E}">
        <p14:creationId xmlns:p14="http://schemas.microsoft.com/office/powerpoint/2010/main" val="18925778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16</a:t>
            </a:fld>
            <a:endParaRPr lang="en-GB"/>
          </a:p>
        </p:txBody>
      </p:sp>
    </p:spTree>
    <p:extLst>
      <p:ext uri="{BB962C8B-B14F-4D97-AF65-F5344CB8AC3E}">
        <p14:creationId xmlns:p14="http://schemas.microsoft.com/office/powerpoint/2010/main" val="39906359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17</a:t>
            </a:fld>
            <a:endParaRPr lang="en-GB"/>
          </a:p>
        </p:txBody>
      </p:sp>
    </p:spTree>
    <p:extLst>
      <p:ext uri="{BB962C8B-B14F-4D97-AF65-F5344CB8AC3E}">
        <p14:creationId xmlns:p14="http://schemas.microsoft.com/office/powerpoint/2010/main" val="7210966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18</a:t>
            </a:fld>
            <a:endParaRPr lang="en-GB"/>
          </a:p>
        </p:txBody>
      </p:sp>
    </p:spTree>
    <p:extLst>
      <p:ext uri="{BB962C8B-B14F-4D97-AF65-F5344CB8AC3E}">
        <p14:creationId xmlns:p14="http://schemas.microsoft.com/office/powerpoint/2010/main" val="7609567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19</a:t>
            </a:fld>
            <a:endParaRPr lang="en-GB"/>
          </a:p>
        </p:txBody>
      </p:sp>
    </p:spTree>
    <p:extLst>
      <p:ext uri="{BB962C8B-B14F-4D97-AF65-F5344CB8AC3E}">
        <p14:creationId xmlns:p14="http://schemas.microsoft.com/office/powerpoint/2010/main" val="2285039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2</a:t>
            </a:fld>
            <a:endParaRPr lang="en-GB"/>
          </a:p>
        </p:txBody>
      </p:sp>
    </p:spTree>
    <p:extLst>
      <p:ext uri="{BB962C8B-B14F-4D97-AF65-F5344CB8AC3E}">
        <p14:creationId xmlns:p14="http://schemas.microsoft.com/office/powerpoint/2010/main" val="41542891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20</a:t>
            </a:fld>
            <a:endParaRPr lang="en-GB"/>
          </a:p>
        </p:txBody>
      </p:sp>
    </p:spTree>
    <p:extLst>
      <p:ext uri="{BB962C8B-B14F-4D97-AF65-F5344CB8AC3E}">
        <p14:creationId xmlns:p14="http://schemas.microsoft.com/office/powerpoint/2010/main" val="1613044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21</a:t>
            </a:fld>
            <a:endParaRPr lang="en-GB"/>
          </a:p>
        </p:txBody>
      </p:sp>
    </p:spTree>
    <p:extLst>
      <p:ext uri="{BB962C8B-B14F-4D97-AF65-F5344CB8AC3E}">
        <p14:creationId xmlns:p14="http://schemas.microsoft.com/office/powerpoint/2010/main" val="41656209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22</a:t>
            </a:fld>
            <a:endParaRPr lang="en-GB"/>
          </a:p>
        </p:txBody>
      </p:sp>
    </p:spTree>
    <p:extLst>
      <p:ext uri="{BB962C8B-B14F-4D97-AF65-F5344CB8AC3E}">
        <p14:creationId xmlns:p14="http://schemas.microsoft.com/office/powerpoint/2010/main" val="10716835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23</a:t>
            </a:fld>
            <a:endParaRPr lang="en-GB"/>
          </a:p>
        </p:txBody>
      </p:sp>
    </p:spTree>
    <p:extLst>
      <p:ext uri="{BB962C8B-B14F-4D97-AF65-F5344CB8AC3E}">
        <p14:creationId xmlns:p14="http://schemas.microsoft.com/office/powerpoint/2010/main" val="18594499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24</a:t>
            </a:fld>
            <a:endParaRPr lang="en-GB"/>
          </a:p>
        </p:txBody>
      </p:sp>
    </p:spTree>
    <p:extLst>
      <p:ext uri="{BB962C8B-B14F-4D97-AF65-F5344CB8AC3E}">
        <p14:creationId xmlns:p14="http://schemas.microsoft.com/office/powerpoint/2010/main" val="24858133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PT" sz="1800" dirty="0">
                <a:effectLst/>
                <a:latin typeface="Arial" panose="020B0604020202020204" pitchFamily="34" charset="0"/>
                <a:ea typeface="Arial"/>
                <a:cs typeface="Arial" panose="020B0604020202020204" pitchFamily="34" charset="0"/>
              </a:rPr>
              <a:t>Os princípios apresentados a seguir destinam-se a mostrar de que forma os obstáculos à implementação podem ser abordados e como aproximar as ferramentas digitais inteligentes e os sistemas de monitorização da SST das necessidades dos trabalhadores e dos locais de trabalho, aumentando assim a sua adoção global, com a perspetiva de criar ambientes de trabalho mais seguros.</a:t>
            </a:r>
          </a:p>
          <a:p>
            <a:r>
              <a:rPr lang="pt-PT" sz="1800" dirty="0">
                <a:effectLst/>
                <a:latin typeface="Arial" panose="020B0604020202020204" pitchFamily="34" charset="0"/>
                <a:ea typeface="Arial"/>
                <a:cs typeface="Arial" panose="020B0604020202020204" pitchFamily="34" charset="0"/>
              </a:rPr>
              <a:t> </a:t>
            </a:r>
          </a:p>
          <a:p>
            <a:r>
              <a:rPr lang="pt-PT" sz="1800" b="1" dirty="0">
                <a:effectLst/>
                <a:latin typeface="Arial" panose="020B0604020202020204" pitchFamily="34" charset="0"/>
                <a:ea typeface="Arial"/>
                <a:cs typeface="Arial" panose="020B0604020202020204" pitchFamily="34" charset="0"/>
              </a:rPr>
              <a:t>Privacidade e segurança dos dados </a:t>
            </a:r>
          </a:p>
          <a:p>
            <a:r>
              <a:rPr lang="pt-PT" sz="1800" dirty="0">
                <a:effectLst/>
                <a:latin typeface="Arial" panose="020B0604020202020204" pitchFamily="34" charset="0"/>
                <a:ea typeface="Arial"/>
                <a:cs typeface="Arial" panose="020B0604020202020204" pitchFamily="34" charset="0"/>
              </a:rPr>
              <a:t>A maioria das ferramentas digitais inteligentes e dos sistemas de monitorização da SST incorpora um sistema de </a:t>
            </a:r>
            <a:r>
              <a:rPr lang="pt-PT" sz="1800" i="1" dirty="0">
                <a:effectLst/>
                <a:latin typeface="Arial" panose="020B0604020202020204" pitchFamily="34" charset="0"/>
                <a:ea typeface="Arial"/>
                <a:cs typeface="Arial" panose="020B0604020202020204" pitchFamily="34" charset="0"/>
              </a:rPr>
              <a:t>software</a:t>
            </a:r>
            <a:r>
              <a:rPr lang="pt-PT" sz="1800" dirty="0">
                <a:effectLst/>
                <a:latin typeface="Arial" panose="020B0604020202020204" pitchFamily="34" charset="0"/>
                <a:ea typeface="Arial"/>
                <a:cs typeface="Arial" panose="020B0604020202020204" pitchFamily="34" charset="0"/>
              </a:rPr>
              <a:t> que transmite dados para uma plataforma em nuvem. Tal suscita preocupações no que diz respeito à segurança dos dados para os trabalhadores, os seus representantes e os empregadores. Por exemplo, considere o cenário em que uma parte externa obtém acesso a um novo sistema de monitorização da SST durante uma operação de salvamento, enviando equipas de salvamento para uma zona perigosa. Embora este exemplo possa ser extremo, realça a importância de implementar medidas de segurança de dados para mitigar o risco de potenciais violações. </a:t>
            </a:r>
          </a:p>
          <a:p>
            <a:r>
              <a:rPr lang="pt-PT" sz="1800" dirty="0">
                <a:effectLst/>
                <a:latin typeface="Arial" panose="020B0604020202020204" pitchFamily="34" charset="0"/>
                <a:ea typeface="Arial"/>
                <a:cs typeface="Arial" panose="020B0604020202020204" pitchFamily="34" charset="0"/>
              </a:rPr>
              <a:t> </a:t>
            </a:r>
          </a:p>
          <a:p>
            <a:r>
              <a:rPr lang="pt-PT" sz="1800" b="1" dirty="0">
                <a:effectLst/>
                <a:latin typeface="Arial" panose="020B0604020202020204" pitchFamily="34" charset="0"/>
                <a:ea typeface="Arial"/>
                <a:cs typeface="Arial" panose="020B0604020202020204" pitchFamily="34" charset="0"/>
              </a:rPr>
              <a:t>Integração nas infraestruturas existentes</a:t>
            </a:r>
          </a:p>
          <a:p>
            <a:r>
              <a:rPr lang="pt-PT" sz="1800" dirty="0">
                <a:effectLst/>
                <a:latin typeface="Arial" panose="020B0604020202020204" pitchFamily="34" charset="0"/>
                <a:ea typeface="Arial"/>
                <a:cs typeface="Arial" panose="020B0604020202020204" pitchFamily="34" charset="0"/>
              </a:rPr>
              <a:t>Algumas ferramentas digitais inteligentes e sistemas de monitorização da SST são concebidos para serem integrados na infraestrutura de gestão (de SST) existente, incluindo sistemas de </a:t>
            </a:r>
            <a:r>
              <a:rPr lang="pt-PT" sz="1800" i="1" dirty="0">
                <a:effectLst/>
                <a:latin typeface="Arial" panose="020B0604020202020204" pitchFamily="34" charset="0"/>
                <a:ea typeface="Arial"/>
                <a:cs typeface="Arial" panose="020B0604020202020204" pitchFamily="34" charset="0"/>
              </a:rPr>
              <a:t>software</a:t>
            </a:r>
            <a:r>
              <a:rPr lang="pt-PT" sz="1800" dirty="0">
                <a:effectLst/>
                <a:latin typeface="Arial" panose="020B0604020202020204" pitchFamily="34" charset="0"/>
                <a:ea typeface="Arial"/>
                <a:cs typeface="Arial" panose="020B0604020202020204" pitchFamily="34" charset="0"/>
              </a:rPr>
              <a:t> ou </a:t>
            </a:r>
            <a:r>
              <a:rPr lang="pt-PT" sz="1800" i="1" dirty="0">
                <a:effectLst/>
                <a:latin typeface="Arial" panose="020B0604020202020204" pitchFamily="34" charset="0"/>
                <a:ea typeface="Arial"/>
                <a:cs typeface="Arial" panose="020B0604020202020204" pitchFamily="34" charset="0"/>
              </a:rPr>
              <a:t>hardware</a:t>
            </a:r>
            <a:r>
              <a:rPr lang="pt-PT" sz="1800" dirty="0">
                <a:effectLst/>
                <a:latin typeface="Arial" panose="020B0604020202020204" pitchFamily="34" charset="0"/>
                <a:ea typeface="Arial"/>
                <a:cs typeface="Arial" panose="020B0604020202020204" pitchFamily="34" charset="0"/>
              </a:rPr>
              <a:t>, o que pode ajudar a reduzir os custos e a explorar novas oportunidades para aumentar a segurança e a saúde.</a:t>
            </a:r>
          </a:p>
          <a:p>
            <a:r>
              <a:rPr lang="pt-PT" sz="1800" dirty="0">
                <a:effectLst/>
                <a:latin typeface="Arial" panose="020B0604020202020204" pitchFamily="34" charset="0"/>
                <a:ea typeface="Arial"/>
                <a:cs typeface="Arial" panose="020B0604020202020204" pitchFamily="34" charset="0"/>
              </a:rPr>
              <a:t> </a:t>
            </a:r>
          </a:p>
          <a:p>
            <a:r>
              <a:rPr lang="pt-PT" sz="1800" b="1" dirty="0">
                <a:effectLst/>
                <a:latin typeface="Arial" panose="020B0604020202020204" pitchFamily="34" charset="0"/>
                <a:ea typeface="Arial"/>
                <a:cs typeface="Arial" panose="020B0604020202020204" pitchFamily="34" charset="0"/>
              </a:rPr>
              <a:t>Integração nos quadros de SST existentes</a:t>
            </a:r>
          </a:p>
          <a:p>
            <a:r>
              <a:rPr lang="pt-PT" sz="1800" dirty="0">
                <a:effectLst/>
                <a:latin typeface="Arial" panose="020B0604020202020204" pitchFamily="34" charset="0"/>
                <a:ea typeface="Arial"/>
                <a:cs typeface="Arial" panose="020B0604020202020204" pitchFamily="34" charset="0"/>
              </a:rPr>
              <a:t>A SST é um processo ou ciclo e não uma intervenção compartimentada e, embora sejam capazes de desempenhar muitas funções, os sistemas identificados na investigação não são capazes (nem pretendem) fornecer soluções multifuncionais. Uma estratégia de SST deve ser vista como um meio de aprendizagem contínua, que envolve uma série de dependências, processos e práticas. Trata-se, portanto, de uma estratégia que engloba uma gama mais vasta de elementos do que um único sistema de monitorização inteligente.</a:t>
            </a:r>
          </a:p>
          <a:p>
            <a:r>
              <a:rPr lang="pt-PT" sz="1800" dirty="0">
                <a:effectLst/>
                <a:latin typeface="Arial" panose="020B0604020202020204" pitchFamily="34" charset="0"/>
                <a:ea typeface="Arial"/>
                <a:cs typeface="Arial" panose="020B0604020202020204" pitchFamily="34" charset="0"/>
              </a:rPr>
              <a:t> </a:t>
            </a:r>
          </a:p>
          <a:p>
            <a:r>
              <a:rPr lang="pt-PT" sz="1800" b="1" dirty="0">
                <a:effectLst/>
                <a:latin typeface="Arial" panose="020B0604020202020204" pitchFamily="34" charset="0"/>
                <a:ea typeface="Arial"/>
                <a:cs typeface="Arial" panose="020B0604020202020204" pitchFamily="34" charset="0"/>
              </a:rPr>
              <a:t>Implementação como um processo cooperativo com a participação dos trabalhadores</a:t>
            </a:r>
          </a:p>
          <a:p>
            <a:r>
              <a:rPr lang="pt-PT" sz="1800" dirty="0">
                <a:effectLst/>
                <a:latin typeface="Arial" panose="020B0604020202020204" pitchFamily="34" charset="0"/>
                <a:ea typeface="Arial"/>
                <a:cs typeface="Arial" panose="020B0604020202020204" pitchFamily="34" charset="0"/>
              </a:rPr>
              <a:t>Considerou-se a cooperação contínua da empresa responsável pela implementação com o fabricante do produto durante a implementação e utilização do novo sistema de monitorização da SST como uma prática comum para adaptar o sistema às necessidades específicas do local de trabalho e dos trabalhadores, responder a potenciais desafios e identificar melhorias. </a:t>
            </a:r>
          </a:p>
          <a:p>
            <a:r>
              <a:rPr lang="pt-PT" sz="1800" dirty="0">
                <a:effectLst/>
                <a:latin typeface="Arial" panose="020B0604020202020204" pitchFamily="34" charset="0"/>
                <a:ea typeface="Arial"/>
                <a:cs typeface="Arial" panose="020B0604020202020204" pitchFamily="34" charset="0"/>
              </a:rPr>
              <a:t> </a:t>
            </a:r>
          </a:p>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25</a:t>
            </a:fld>
            <a:endParaRPr lang="en-GB"/>
          </a:p>
        </p:txBody>
      </p:sp>
    </p:spTree>
    <p:extLst>
      <p:ext uri="{BB962C8B-B14F-4D97-AF65-F5344CB8AC3E}">
        <p14:creationId xmlns:p14="http://schemas.microsoft.com/office/powerpoint/2010/main" val="21820705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ts val="1400"/>
              </a:lnSpc>
              <a:buFont typeface="+mj-lt"/>
              <a:buAutoNum type="arabicPeriod"/>
              <a:tabLst>
                <a:tab pos="408305" algn="l"/>
              </a:tabLst>
            </a:pPr>
            <a:r>
              <a:rPr lang="pt-PT" sz="1200" dirty="0">
                <a:solidFill>
                  <a:srgbClr val="000000"/>
                </a:solidFill>
                <a:effectLst/>
                <a:latin typeface="Arial" panose="020B0604020202020204" pitchFamily="34" charset="0"/>
                <a:ea typeface="Arial"/>
                <a:cs typeface="ArialMT"/>
              </a:rPr>
              <a:t>Os sistemas digitais inteligentes melhoram a segurança no local de trabalho, fornecendo informações sobre as condições de trabalho de uma forma proativa</a:t>
            </a:r>
            <a:r>
              <a:rPr lang="pt-PT" sz="1200" dirty="0">
                <a:solidFill>
                  <a:srgbClr val="000000"/>
                </a:solidFill>
                <a:effectLst/>
                <a:latin typeface="Arial" panose="020B0604020202020204" pitchFamily="34" charset="0"/>
                <a:ea typeface="Arial"/>
                <a:cs typeface="Arial" panose="020B0604020202020204" pitchFamily="34" charset="0"/>
              </a:rPr>
              <a:t>, o que não era possível até muito recentemente. Podem</a:t>
            </a:r>
            <a:r>
              <a:rPr lang="pt-PT" sz="1200" dirty="0">
                <a:solidFill>
                  <a:srgbClr val="000000"/>
                </a:solidFill>
                <a:effectLst/>
                <a:latin typeface="Arial" panose="020B0604020202020204" pitchFamily="34" charset="0"/>
                <a:ea typeface="Arial"/>
                <a:cs typeface="ArialMT"/>
              </a:rPr>
              <a:t> enviar alertas para reduzir o tempo de salvamento e facilitar a comunicação, e também capacitam os trabalhadores através de uma maior sensibilização, o que promove um sentimento de segurança.     </a:t>
            </a:r>
          </a:p>
          <a:p>
            <a:pPr marL="342900" lvl="0" indent="-342900">
              <a:lnSpc>
                <a:spcPts val="1400"/>
              </a:lnSpc>
              <a:buFont typeface="+mj-lt"/>
              <a:buAutoNum type="arabicPeriod"/>
              <a:tabLst>
                <a:tab pos="408305" algn="l"/>
              </a:tabLst>
            </a:pPr>
            <a:r>
              <a:rPr lang="pt-PT" sz="1200" dirty="0">
                <a:solidFill>
                  <a:srgbClr val="000000"/>
                </a:solidFill>
                <a:effectLst/>
                <a:latin typeface="Arial" panose="020B0604020202020204" pitchFamily="34" charset="0"/>
                <a:ea typeface="Arial"/>
                <a:cs typeface="ArialMT"/>
              </a:rPr>
              <a:t>A utilização transparente da tecnologia é essencial para responder às preocupações em matéria de privacidade, tratamento de dados e excesso de confiança. </a:t>
            </a:r>
          </a:p>
          <a:p>
            <a:pPr marL="342900" lvl="0" indent="-342900">
              <a:lnSpc>
                <a:spcPts val="1400"/>
              </a:lnSpc>
              <a:buFont typeface="+mj-lt"/>
              <a:buAutoNum type="arabicPeriod"/>
              <a:tabLst>
                <a:tab pos="408305" algn="l"/>
              </a:tabLst>
            </a:pPr>
            <a:r>
              <a:rPr lang="pt-PT" sz="1200" dirty="0">
                <a:solidFill>
                  <a:srgbClr val="000000"/>
                </a:solidFill>
                <a:effectLst/>
                <a:latin typeface="Arial" panose="020B0604020202020204" pitchFamily="34" charset="0"/>
                <a:ea typeface="Arial"/>
                <a:cs typeface="ArialMT"/>
              </a:rPr>
              <a:t>A distinção entre a medição do desempenho e a monitorização da SST é essencial para manter e reforçar a confiança dos trabalhadores.</a:t>
            </a:r>
          </a:p>
          <a:p>
            <a:pPr marL="342900" lvl="0" indent="-342900">
              <a:lnSpc>
                <a:spcPts val="1400"/>
              </a:lnSpc>
              <a:buFont typeface="+mj-lt"/>
              <a:buAutoNum type="arabicPeriod"/>
              <a:tabLst>
                <a:tab pos="408305" algn="l"/>
              </a:tabLst>
            </a:pPr>
            <a:r>
              <a:rPr lang="pt-PT" sz="1200" dirty="0">
                <a:solidFill>
                  <a:srgbClr val="000000"/>
                </a:solidFill>
                <a:effectLst/>
                <a:latin typeface="Arial" panose="020B0604020202020204" pitchFamily="34" charset="0"/>
                <a:ea typeface="Arial"/>
                <a:cs typeface="ArialMT"/>
              </a:rPr>
              <a:t>A participação dos trabalhadores e dos seus representantes na conceção, utilização e ecologia da informação dos sistemas digitais inteligentes promove a saúde e o bem-estar dos trabalhadores, aumentando o seu controlo sobre as decisões e facilitando a sua adesão. A adaptação dos sistemas às necessidades específicas do local de trabalho maximiza a eficácia e os impactos positivos. A participação dos trabalhadores nos testes, na seleção e na otimização de novos sistemas de monitorização da SST garante a sua eficácia. </a:t>
            </a:r>
          </a:p>
          <a:p>
            <a:pPr marL="342900" lvl="0" indent="-342900">
              <a:lnSpc>
                <a:spcPts val="1400"/>
              </a:lnSpc>
              <a:buFont typeface="+mj-lt"/>
              <a:buAutoNum type="arabicPeriod"/>
              <a:tabLst>
                <a:tab pos="408305" algn="l"/>
              </a:tabLst>
            </a:pPr>
            <a:r>
              <a:rPr lang="pt-PT" sz="1200" dirty="0">
                <a:solidFill>
                  <a:srgbClr val="000000"/>
                </a:solidFill>
                <a:effectLst/>
                <a:latin typeface="Arial" panose="020B0604020202020204" pitchFamily="34" charset="0"/>
                <a:ea typeface="Arial"/>
                <a:cs typeface="ArialMT"/>
              </a:rPr>
              <a:t>Os sistemas digitais inteligentes devem complementar outras medidas de SST, tais como adaptações no local de trabalho, medidas corretivas, formação dos trabalhadores e promoção da confiança, em vez de serem utilizados como solução única ou substituí-las.</a:t>
            </a:r>
          </a:p>
          <a:p>
            <a:pPr marL="342900" lvl="0" indent="-342900">
              <a:lnSpc>
                <a:spcPts val="1400"/>
              </a:lnSpc>
              <a:buFont typeface="+mj-lt"/>
              <a:buAutoNum type="arabicPeriod"/>
              <a:tabLst>
                <a:tab pos="408305" algn="l"/>
              </a:tabLst>
            </a:pPr>
            <a:r>
              <a:rPr lang="pt-PT" sz="1200" dirty="0">
                <a:solidFill>
                  <a:srgbClr val="000000"/>
                </a:solidFill>
                <a:effectLst/>
                <a:latin typeface="Arial" panose="020B0604020202020204" pitchFamily="34" charset="0"/>
                <a:ea typeface="Arial"/>
                <a:cs typeface="ArialMT"/>
              </a:rPr>
              <a:t>A legislação e as inspeções do trabalho devem evoluir para acompanhar o ritmo dos sistemas digitais inteligentes, a fim de assegurar a sua integração num sistema eficaz de gestão da SST, com base na responsabilidade do empregador e no contexto da hierarquia dos controlos. </a:t>
            </a:r>
          </a:p>
          <a:p>
            <a:pPr marL="342900" lvl="0" indent="-342900">
              <a:lnSpc>
                <a:spcPts val="1400"/>
              </a:lnSpc>
              <a:buFont typeface="+mj-lt"/>
              <a:buAutoNum type="arabicPeriod"/>
              <a:tabLst>
                <a:tab pos="408305" algn="l"/>
              </a:tabLst>
            </a:pPr>
            <a:r>
              <a:rPr lang="pt-PT" sz="1200" dirty="0">
                <a:solidFill>
                  <a:srgbClr val="000000"/>
                </a:solidFill>
                <a:effectLst/>
                <a:latin typeface="Arial" panose="020B0604020202020204" pitchFamily="34" charset="0"/>
                <a:ea typeface="Arial"/>
                <a:cs typeface="ArialMT"/>
              </a:rPr>
              <a:t>Tecnologias como os dispositivos vestíveis podem promover a inclusão e a diversidade, respondendo às necessidades de grupos específicos de trabalhadores.</a:t>
            </a:r>
          </a:p>
          <a:p>
            <a:pPr marL="0" lvl="0" indent="0">
              <a:lnSpc>
                <a:spcPts val="1400"/>
              </a:lnSpc>
              <a:buFont typeface="+mj-lt"/>
              <a:buNone/>
              <a:tabLst>
                <a:tab pos="408305" algn="l"/>
              </a:tabLst>
            </a:pPr>
            <a:endParaRPr lang="pt-PT" sz="1200" dirty="0">
              <a:solidFill>
                <a:srgbClr val="000000"/>
              </a:solidFill>
              <a:effectLst/>
              <a:latin typeface="Arial" panose="020B0604020202020204" pitchFamily="34" charset="0"/>
              <a:ea typeface="Arial"/>
              <a:cs typeface="ArialMT"/>
            </a:endParaRPr>
          </a:p>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26</a:t>
            </a:fld>
            <a:endParaRPr lang="en-GB"/>
          </a:p>
        </p:txBody>
      </p:sp>
    </p:spTree>
    <p:extLst>
      <p:ext uri="{BB962C8B-B14F-4D97-AF65-F5344CB8AC3E}">
        <p14:creationId xmlns:p14="http://schemas.microsoft.com/office/powerpoint/2010/main" val="22824007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833C4CB-BE14-4280-AD17-7132132A2C34}" type="slidenum">
              <a:rPr lang="en-GB" smtClean="0"/>
              <a:t>27</a:t>
            </a:fld>
            <a:endParaRPr lang="en-GB"/>
          </a:p>
        </p:txBody>
      </p:sp>
    </p:spTree>
    <p:extLst>
      <p:ext uri="{BB962C8B-B14F-4D97-AF65-F5344CB8AC3E}">
        <p14:creationId xmlns:p14="http://schemas.microsoft.com/office/powerpoint/2010/main" val="28441316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28</a:t>
            </a:fld>
            <a:endParaRPr lang="en-GB"/>
          </a:p>
        </p:txBody>
      </p:sp>
    </p:spTree>
    <p:extLst>
      <p:ext uri="{BB962C8B-B14F-4D97-AF65-F5344CB8AC3E}">
        <p14:creationId xmlns:p14="http://schemas.microsoft.com/office/powerpoint/2010/main" val="13062944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dirty="0">
                <a:effectLst/>
                <a:latin typeface="Arial" panose="020B0604020202020204" pitchFamily="34" charset="0"/>
                <a:ea typeface="Arial"/>
                <a:cs typeface="Arial" panose="020B0604020202020204" pitchFamily="34" charset="0"/>
              </a:rPr>
              <a:t>Ao nível das empresas, os dados do ESENER 2019 mostram que 4,8 % dos estabelecimentos inquiridos utilizaram dispositivos vestíveis e 3,7 % utilizaram robôs colaborativos («</a:t>
            </a:r>
            <a:r>
              <a:rPr lang="pt-PT" sz="1200" dirty="0" err="1">
                <a:effectLst/>
                <a:latin typeface="Arial" panose="020B0604020202020204" pitchFamily="34" charset="0"/>
                <a:ea typeface="Arial"/>
                <a:cs typeface="Arial" panose="020B0604020202020204" pitchFamily="34" charset="0"/>
              </a:rPr>
              <a:t>cobôs</a:t>
            </a:r>
            <a:r>
              <a:rPr lang="pt-PT" sz="1200" dirty="0">
                <a:effectLst/>
                <a:latin typeface="Arial" panose="020B0604020202020204" pitchFamily="34" charset="0"/>
                <a:ea typeface="Arial"/>
                <a:cs typeface="Arial" panose="020B0604020202020204" pitchFamily="34" charset="0"/>
              </a:rPr>
              <a:t>»). Mostram também uma forte correlação entre a dimensão de um estabelecimento e a adoção de tecnologias digitais. Os estabelecimentos de maior dimensão tendem a dispor de mais recursos financeiros para a I&amp;D e a digitalização a longo prazo, bem como a capacidade técnica para integrar tecnologias de monitorização nas suas operações. Dispõem também dos recursos humanos necessários para avaliar as necessidades, instalar e implementar a tecnologia e fornecer a formação e os manuais necessários aos trabalhadores.</a:t>
            </a: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3</a:t>
            </a:fld>
            <a:endParaRPr lang="en-GB"/>
          </a:p>
        </p:txBody>
      </p:sp>
    </p:spTree>
    <p:extLst>
      <p:ext uri="{BB962C8B-B14F-4D97-AF65-F5344CB8AC3E}">
        <p14:creationId xmlns:p14="http://schemas.microsoft.com/office/powerpoint/2010/main" val="29528190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a:t>Podem (todos) ser medidos, mas tal não significa que devam ser medidos.</a:t>
            </a: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4</a:t>
            </a:fld>
            <a:endParaRPr lang="en-GB"/>
          </a:p>
        </p:txBody>
      </p:sp>
    </p:spTree>
    <p:extLst>
      <p:ext uri="{BB962C8B-B14F-4D97-AF65-F5344CB8AC3E}">
        <p14:creationId xmlns:p14="http://schemas.microsoft.com/office/powerpoint/2010/main" val="42733141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5</a:t>
            </a:fld>
            <a:endParaRPr lang="en-GB"/>
          </a:p>
        </p:txBody>
      </p:sp>
    </p:spTree>
    <p:extLst>
      <p:ext uri="{BB962C8B-B14F-4D97-AF65-F5344CB8AC3E}">
        <p14:creationId xmlns:p14="http://schemas.microsoft.com/office/powerpoint/2010/main" val="33108447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pt-PT" sz="1200" b="1" dirty="0">
                <a:solidFill>
                  <a:srgbClr val="7030A0"/>
                </a:solidFill>
                <a:latin typeface="Arial" panose="020B0604020202020204" pitchFamily="34" charset="0"/>
                <a:cs typeface="Arial" panose="020B0604020202020204" pitchFamily="34" charset="0"/>
              </a:rPr>
              <a:t>As aplicações para telemóveis inteligentes </a:t>
            </a:r>
            <a:r>
              <a:rPr lang="pt-PT" sz="1200" dirty="0">
                <a:solidFill>
                  <a:srgbClr val="003399"/>
                </a:solidFill>
                <a:latin typeface="Arial" panose="020B0604020202020204" pitchFamily="34" charset="0"/>
                <a:cs typeface="Arial" panose="020B0604020202020204" pitchFamily="34" charset="0"/>
              </a:rPr>
              <a:t>podem incentivar os trabalhadores a adotar comportamentos mais saudáveis, permitindo uma comunicação fácil e/ou assistência em caso de acidentes de trabalho</a:t>
            </a:r>
            <a:r>
              <a:rPr lang="pt-PT" sz="1400" dirty="0">
                <a:solidFill>
                  <a:srgbClr val="003399"/>
                </a:solidFill>
                <a:latin typeface="Arial" panose="020B0604020202020204" pitchFamily="34" charset="0"/>
                <a:cs typeface="Arial" panose="020B0604020202020204" pitchFamily="34" charset="0"/>
              </a:rPr>
              <a:t>.</a:t>
            </a:r>
          </a:p>
          <a:p>
            <a:pPr lvl="1"/>
            <a:endParaRPr lang="en-GB" sz="1200" b="1" dirty="0">
              <a:latin typeface="Arial" panose="020B0604020202020204" pitchFamily="34" charset="0"/>
              <a:cs typeface="Arial" panose="020B0604020202020204" pitchFamily="34" charset="0"/>
            </a:endParaRPr>
          </a:p>
          <a:p>
            <a:pPr lvl="1"/>
            <a:r>
              <a:rPr lang="pt-PT" sz="1200" b="1" dirty="0">
                <a:solidFill>
                  <a:srgbClr val="C00000"/>
                </a:solidFill>
                <a:latin typeface="Arial" panose="020B0604020202020204" pitchFamily="34" charset="0"/>
                <a:cs typeface="Arial" panose="020B0604020202020204" pitchFamily="34" charset="0"/>
              </a:rPr>
              <a:t>Os óculos inteligentes </a:t>
            </a:r>
            <a:r>
              <a:rPr lang="pt-PT" sz="1200" dirty="0">
                <a:solidFill>
                  <a:srgbClr val="003399"/>
                </a:solidFill>
                <a:latin typeface="Arial" panose="020B0604020202020204" pitchFamily="34" charset="0"/>
                <a:cs typeface="Arial" panose="020B0604020202020204" pitchFamily="34" charset="0"/>
              </a:rPr>
              <a:t>ou </a:t>
            </a:r>
            <a:r>
              <a:rPr lang="pt-PT" sz="1200" b="1" dirty="0" err="1">
                <a:solidFill>
                  <a:srgbClr val="C00000"/>
                </a:solidFill>
                <a:latin typeface="Arial" panose="020B0604020202020204" pitchFamily="34" charset="0"/>
                <a:cs typeface="Arial" panose="020B0604020202020204" pitchFamily="34" charset="0"/>
              </a:rPr>
              <a:t>drones</a:t>
            </a:r>
            <a:r>
              <a:rPr lang="pt-PT" sz="1200" dirty="0">
                <a:solidFill>
                  <a:srgbClr val="003399"/>
                </a:solidFill>
                <a:latin typeface="Arial" panose="020B0604020202020204" pitchFamily="34" charset="0"/>
                <a:cs typeface="Arial" panose="020B0604020202020204" pitchFamily="34" charset="0"/>
              </a:rPr>
              <a:t> nos setores da construção e da exploração mineira podem alcançar e monitorizar áreas perigosas, protegendo os seres humanos de potenciais perigos.
</a:t>
            </a:r>
            <a:br>
              <a:rPr lang="pt-PT" sz="1200" dirty="0">
                <a:solidFill>
                  <a:srgbClr val="003399"/>
                </a:solidFill>
                <a:latin typeface="Arial" panose="020B0604020202020204" pitchFamily="34" charset="0"/>
                <a:cs typeface="Arial" panose="020B0604020202020204" pitchFamily="34" charset="0"/>
              </a:rPr>
            </a:br>
            <a:endParaRPr lang="pt-PT" sz="1200" dirty="0">
              <a:solidFill>
                <a:srgbClr val="003399"/>
              </a:solidFill>
              <a:latin typeface="Arial" panose="020B0604020202020204" pitchFamily="34" charset="0"/>
              <a:cs typeface="Arial" panose="020B0604020202020204" pitchFamily="34" charset="0"/>
            </a:endParaRPr>
          </a:p>
          <a:p>
            <a:pPr lvl="1"/>
            <a:r>
              <a:rPr lang="pt-PT" sz="1200" b="1" dirty="0">
                <a:solidFill>
                  <a:schemeClr val="accent1">
                    <a:lumMod val="60000"/>
                    <a:lumOff val="40000"/>
                  </a:schemeClr>
                </a:solidFill>
                <a:latin typeface="Arial" panose="020B0604020202020204" pitchFamily="34" charset="0"/>
                <a:cs typeface="Arial" panose="020B0604020202020204" pitchFamily="34" charset="0"/>
              </a:rPr>
              <a:t>As tecnologias eletrónicas de têxteis </a:t>
            </a:r>
            <a:r>
              <a:rPr lang="pt-PT" sz="1200" b="0" dirty="0">
                <a:solidFill>
                  <a:schemeClr val="accent1">
                    <a:lumMod val="60000"/>
                    <a:lumOff val="40000"/>
                  </a:schemeClr>
                </a:solidFill>
                <a:latin typeface="Arial" panose="020B0604020202020204" pitchFamily="34" charset="0"/>
                <a:cs typeface="Arial" panose="020B0604020202020204" pitchFamily="34" charset="0"/>
              </a:rPr>
              <a:t>podem</a:t>
            </a:r>
            <a:r>
              <a:rPr lang="pt-PT" sz="1200" b="1" dirty="0">
                <a:solidFill>
                  <a:schemeClr val="accent1">
                    <a:lumMod val="60000"/>
                    <a:lumOff val="40000"/>
                  </a:schemeClr>
                </a:solidFill>
                <a:latin typeface="Arial" panose="020B0604020202020204" pitchFamily="34" charset="0"/>
                <a:cs typeface="Arial" panose="020B0604020202020204" pitchFamily="34" charset="0"/>
              </a:rPr>
              <a:t> </a:t>
            </a:r>
            <a:r>
              <a:rPr lang="pt-PT" sz="1200" dirty="0">
                <a:solidFill>
                  <a:srgbClr val="003399"/>
                </a:solidFill>
                <a:latin typeface="Arial" panose="020B0604020202020204" pitchFamily="34" charset="0"/>
                <a:cs typeface="Arial" panose="020B0604020202020204" pitchFamily="34" charset="0"/>
              </a:rPr>
              <a:t>interagir com os trabalhadores através de sensores que podem ser integrados em </a:t>
            </a:r>
            <a:r>
              <a:rPr lang="pt-PT" sz="1200" b="1" dirty="0">
                <a:solidFill>
                  <a:srgbClr val="00B050"/>
                </a:solidFill>
                <a:latin typeface="Arial" panose="020B0604020202020204" pitchFamily="34" charset="0"/>
                <a:cs typeface="Arial" panose="020B0604020202020204" pitchFamily="34" charset="0"/>
              </a:rPr>
              <a:t>capacetes ou óculos de proteção</a:t>
            </a:r>
            <a:r>
              <a:rPr lang="pt-PT" sz="1200" b="0" dirty="0">
                <a:solidFill>
                  <a:srgbClr val="00B050"/>
                </a:solidFill>
                <a:latin typeface="Arial" panose="020B0604020202020204" pitchFamily="34" charset="0"/>
                <a:cs typeface="Arial" panose="020B0604020202020204" pitchFamily="34" charset="0"/>
              </a:rPr>
              <a:t>.</a:t>
            </a:r>
          </a:p>
          <a:p>
            <a:pPr lvl="1"/>
            <a:endParaRPr lang="en-US" sz="1200" b="1" dirty="0">
              <a:solidFill>
                <a:srgbClr val="00B050"/>
              </a:solidFill>
              <a:latin typeface="Arial" panose="020B0604020202020204" pitchFamily="34" charset="0"/>
              <a:cs typeface="Arial" panose="020B0604020202020204" pitchFamily="34" charset="0"/>
            </a:endParaRPr>
          </a:p>
          <a:p>
            <a:pPr lvl="1"/>
            <a:r>
              <a:rPr lang="pt-PT" sz="1200" b="1" dirty="0">
                <a:solidFill>
                  <a:schemeClr val="accent1">
                    <a:lumMod val="75000"/>
                  </a:schemeClr>
                </a:solidFill>
                <a:latin typeface="Arial" panose="020B0604020202020204" pitchFamily="34" charset="0"/>
                <a:cs typeface="Arial" panose="020B0604020202020204" pitchFamily="34" charset="0"/>
              </a:rPr>
              <a:t>Os relógios inteligentes </a:t>
            </a:r>
            <a:r>
              <a:rPr lang="pt-PT" sz="1200" dirty="0">
                <a:solidFill>
                  <a:srgbClr val="003399"/>
                </a:solidFill>
                <a:latin typeface="Arial" panose="020B0604020202020204" pitchFamily="34" charset="0"/>
                <a:cs typeface="Arial" panose="020B0604020202020204" pitchFamily="34" charset="0"/>
              </a:rPr>
              <a:t>permitem a recolha de dados fisiológicos e emocionais das pessoas através da </a:t>
            </a:r>
            <a:r>
              <a:rPr lang="pt-PT" sz="1200" dirty="0" err="1">
                <a:solidFill>
                  <a:srgbClr val="003399"/>
                </a:solidFill>
                <a:latin typeface="Arial" panose="020B0604020202020204" pitchFamily="34" charset="0"/>
                <a:cs typeface="Arial" panose="020B0604020202020204" pitchFamily="34" charset="0"/>
              </a:rPr>
              <a:t>IdC</a:t>
            </a:r>
            <a:r>
              <a:rPr lang="pt-PT" sz="1200" dirty="0">
                <a:solidFill>
                  <a:srgbClr val="003399"/>
                </a:solidFill>
                <a:latin typeface="Arial" panose="020B0604020202020204" pitchFamily="34" charset="0"/>
                <a:cs typeface="Arial" panose="020B0604020202020204" pitchFamily="34" charset="0"/>
              </a:rPr>
              <a:t> (Internet das Coisas).</a:t>
            </a:r>
          </a:p>
          <a:p>
            <a:pPr lvl="1"/>
            <a:endParaRPr lang="en-US" sz="1200" b="1" dirty="0">
              <a:latin typeface="Arial" panose="020B0604020202020204" pitchFamily="34" charset="0"/>
              <a:cs typeface="Arial" panose="020B0604020202020204" pitchFamily="34" charset="0"/>
            </a:endParaRPr>
          </a:p>
          <a:p>
            <a:pPr lvl="1"/>
            <a:r>
              <a:rPr lang="pt-PT" sz="1200" b="1" dirty="0">
                <a:solidFill>
                  <a:schemeClr val="bg2">
                    <a:lumMod val="50000"/>
                  </a:schemeClr>
                </a:solidFill>
                <a:latin typeface="Arial" panose="020B0604020202020204" pitchFamily="34" charset="0"/>
                <a:cs typeface="Arial" panose="020B0604020202020204" pitchFamily="34" charset="0"/>
              </a:rPr>
              <a:t>As ferramentas de Virtual/Realidade Aumentada (RV/RA) </a:t>
            </a:r>
            <a:r>
              <a:rPr lang="pt-PT" sz="1200" b="0" dirty="0">
                <a:solidFill>
                  <a:schemeClr val="bg2">
                    <a:lumMod val="50000"/>
                  </a:schemeClr>
                </a:solidFill>
                <a:latin typeface="Arial" panose="020B0604020202020204" pitchFamily="34" charset="0"/>
                <a:cs typeface="Arial" panose="020B0604020202020204" pitchFamily="34" charset="0"/>
              </a:rPr>
              <a:t>podem ser </a:t>
            </a:r>
            <a:r>
              <a:rPr lang="pt-PT" sz="1200" dirty="0">
                <a:solidFill>
                  <a:srgbClr val="003399"/>
                </a:solidFill>
                <a:latin typeface="Arial" panose="020B0604020202020204" pitchFamily="34" charset="0"/>
                <a:cs typeface="Arial" panose="020B0604020202020204" pitchFamily="34" charset="0"/>
              </a:rPr>
              <a:t>utilizadas para formação, como uma interface que fornece dados de monitorização.</a:t>
            </a:r>
          </a:p>
          <a:p>
            <a:pPr lvl="1"/>
            <a:endParaRPr lang="en-GB" sz="1200" dirty="0">
              <a:solidFill>
                <a:srgbClr val="003399"/>
              </a:solidFill>
              <a:latin typeface="Arial" panose="020B0604020202020204" pitchFamily="34" charset="0"/>
              <a:cs typeface="Arial" panose="020B0604020202020204" pitchFamily="34"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pt-PT" sz="1200" b="1" dirty="0">
                <a:solidFill>
                  <a:srgbClr val="FFC000"/>
                </a:solidFill>
                <a:latin typeface="Arial" panose="020B0604020202020204" pitchFamily="34" charset="0"/>
                <a:cs typeface="Arial" panose="020B0604020202020204" pitchFamily="34" charset="0"/>
              </a:rPr>
              <a:t>Os dispositivos vestíveis </a:t>
            </a:r>
            <a:r>
              <a:rPr lang="pt-PT" sz="1200" dirty="0">
                <a:solidFill>
                  <a:srgbClr val="003399"/>
                </a:solidFill>
                <a:latin typeface="Arial" panose="020B0604020202020204" pitchFamily="34" charset="0"/>
                <a:cs typeface="Arial" panose="020B0604020202020204" pitchFamily="34" charset="0"/>
              </a:rPr>
              <a:t>podem identificar níveis de gases, toxinas, níveis de ruído e temperaturas de risco elevado. </a:t>
            </a:r>
          </a:p>
          <a:p>
            <a:pPr lvl="1"/>
            <a:endParaRPr lang="pt-PT" sz="1200" dirty="0">
              <a:solidFill>
                <a:srgbClr val="003399"/>
              </a:solidFill>
              <a:latin typeface="Arial" panose="020B060402020202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6</a:t>
            </a:fld>
            <a:endParaRPr lang="en-GB"/>
          </a:p>
        </p:txBody>
      </p:sp>
    </p:spTree>
    <p:extLst>
      <p:ext uri="{BB962C8B-B14F-4D97-AF65-F5344CB8AC3E}">
        <p14:creationId xmlns:p14="http://schemas.microsoft.com/office/powerpoint/2010/main" val="13904058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lvl="0" algn="l" defTabSz="914400" rtl="0" eaLnBrk="1" fontAlgn="auto" latinLnBrk="0" hangingPunct="1">
              <a:spcBef>
                <a:spcPts val="200"/>
              </a:spcBef>
              <a:spcAft>
                <a:spcPts val="200"/>
              </a:spcAft>
              <a:buClrTx/>
              <a:buSzTx/>
              <a:tabLst/>
              <a:defRPr/>
            </a:pPr>
            <a:r>
              <a:rPr lang="pt-PT" sz="1400" b="1" dirty="0">
                <a:solidFill>
                  <a:schemeClr val="tx2"/>
                </a:solidFill>
                <a:latin typeface="Arial" panose="020B0604020202020204" pitchFamily="34" charset="0"/>
                <a:cs typeface="Arial" panose="020B0604020202020204" pitchFamily="34" charset="0"/>
              </a:rPr>
              <a:t>Identificação e prevenção dos riscos em matéria de SST</a:t>
            </a:r>
          </a:p>
          <a:p>
            <a:pPr marL="285750" indent="-285750">
              <a:spcBef>
                <a:spcPts val="200"/>
              </a:spcBef>
              <a:spcAft>
                <a:spcPts val="200"/>
              </a:spcAft>
              <a:buFont typeface="Arial" panose="020B0604020202020204" pitchFamily="34" charset="0"/>
              <a:buChar char="•"/>
              <a:defRPr/>
            </a:pPr>
            <a:r>
              <a:rPr lang="pt-PT" sz="1200" dirty="0">
                <a:solidFill>
                  <a:schemeClr val="tx2"/>
                </a:solidFill>
                <a:latin typeface="Arial" panose="020B0604020202020204" pitchFamily="34" charset="0"/>
                <a:cs typeface="Arial" panose="020B0604020202020204" pitchFamily="34" charset="0"/>
              </a:rPr>
              <a:t>Monitorização dos riscos individuais ou relacionados com a instalação: frequência cardíaca, postura, fadiga, emoção</a:t>
            </a:r>
          </a:p>
          <a:p>
            <a:pPr marL="285750" indent="-285750">
              <a:spcBef>
                <a:spcPts val="200"/>
              </a:spcBef>
              <a:spcAft>
                <a:spcPts val="200"/>
              </a:spcAft>
              <a:buFont typeface="Arial" panose="020B0604020202020204" pitchFamily="34" charset="0"/>
              <a:buChar char="•"/>
              <a:defRPr/>
            </a:pPr>
            <a:r>
              <a:rPr lang="pt-PT" sz="1200" dirty="0">
                <a:solidFill>
                  <a:schemeClr val="tx2"/>
                </a:solidFill>
                <a:latin typeface="Arial" panose="020B0604020202020204" pitchFamily="34" charset="0"/>
                <a:cs typeface="Arial" panose="020B0604020202020204" pitchFamily="34" charset="0"/>
              </a:rPr>
              <a:t>Alertar os trabalhadores e dar-lhes formação em contexto laboral</a:t>
            </a:r>
          </a:p>
          <a:p>
            <a:pPr marL="285750" marR="0" lvl="0" indent="-285750" algn="l" defTabSz="914400" rtl="0" eaLnBrk="1" fontAlgn="auto" latinLnBrk="0" hangingPunct="1">
              <a:spcBef>
                <a:spcPts val="200"/>
              </a:spcBef>
              <a:spcAft>
                <a:spcPts val="200"/>
              </a:spcAft>
              <a:buClrTx/>
              <a:buSzTx/>
              <a:buFont typeface="Arial" panose="020B0604020202020204" pitchFamily="34" charset="0"/>
              <a:buChar char="•"/>
              <a:tabLst/>
              <a:defRPr/>
            </a:pPr>
            <a:r>
              <a:rPr lang="pt-PT" sz="1200" dirty="0">
                <a:solidFill>
                  <a:schemeClr val="tx2"/>
                </a:solidFill>
                <a:latin typeface="Arial" panose="020B0604020202020204" pitchFamily="34" charset="0"/>
                <a:cs typeface="Arial" panose="020B0604020202020204" pitchFamily="34" charset="0"/>
              </a:rPr>
              <a:t>Avaliação dos riscos à distância</a:t>
            </a:r>
          </a:p>
          <a:p>
            <a:pPr marL="285750" marR="0" lvl="0" indent="-285750" algn="l" defTabSz="914400" rtl="0" eaLnBrk="1" fontAlgn="auto" latinLnBrk="0" hangingPunct="1">
              <a:spcBef>
                <a:spcPts val="200"/>
              </a:spcBef>
              <a:spcAft>
                <a:spcPts val="200"/>
              </a:spcAft>
              <a:buClrTx/>
              <a:buSzTx/>
              <a:buFont typeface="Arial" panose="020B0604020202020204" pitchFamily="34" charset="0"/>
              <a:buChar char="•"/>
              <a:tabLst/>
              <a:defRPr/>
            </a:pPr>
            <a:r>
              <a:rPr lang="pt-PT" sz="1200" dirty="0">
                <a:solidFill>
                  <a:schemeClr val="tx2"/>
                </a:solidFill>
                <a:latin typeface="Arial" panose="020B0604020202020204" pitchFamily="34" charset="0"/>
                <a:cs typeface="Arial" panose="020B0604020202020204" pitchFamily="34" charset="0"/>
              </a:rPr>
              <a:t>Fornecer análises de dados que possam ajudar os locais de trabalho a melhorar a SST</a:t>
            </a:r>
          </a:p>
          <a:p>
            <a:pPr marR="0" lvl="0" algn="l" defTabSz="914400" rtl="0" eaLnBrk="1" fontAlgn="auto" latinLnBrk="0" hangingPunct="1">
              <a:spcBef>
                <a:spcPts val="200"/>
              </a:spcBef>
              <a:spcAft>
                <a:spcPts val="200"/>
              </a:spcAft>
              <a:buClrTx/>
              <a:buSzTx/>
              <a:tabLst/>
              <a:defRPr/>
            </a:pPr>
            <a:r>
              <a:rPr lang="pt-PT" sz="1400" b="1" dirty="0">
                <a:solidFill>
                  <a:schemeClr val="tx2"/>
                </a:solidFill>
                <a:latin typeface="Arial" panose="020B0604020202020204" pitchFamily="34" charset="0"/>
                <a:cs typeface="Arial" panose="020B0604020202020204" pitchFamily="34" charset="0"/>
              </a:rPr>
              <a:t>Reação aos riscos em matéria de SST</a:t>
            </a:r>
          </a:p>
          <a:p>
            <a:pPr marL="285750" marR="0" lvl="0" indent="-285750" algn="l" defTabSz="914400" rtl="0" eaLnBrk="1" fontAlgn="auto" latinLnBrk="0" hangingPunct="1">
              <a:spcBef>
                <a:spcPts val="200"/>
              </a:spcBef>
              <a:spcAft>
                <a:spcPts val="200"/>
              </a:spcAft>
              <a:buClrTx/>
              <a:buSzTx/>
              <a:buFont typeface="Arial" panose="020B0604020202020204" pitchFamily="34" charset="0"/>
              <a:buChar char="•"/>
              <a:tabLst/>
              <a:defRPr/>
            </a:pPr>
            <a:r>
              <a:rPr lang="pt-PT" sz="1200" dirty="0">
                <a:solidFill>
                  <a:schemeClr val="tx2"/>
                </a:solidFill>
                <a:latin typeface="Arial" panose="020B0604020202020204" pitchFamily="34" charset="0"/>
                <a:cs typeface="Arial" panose="020B0604020202020204" pitchFamily="34" charset="0"/>
              </a:rPr>
              <a:t>Localização de trabalhadores e resposta a situações de emergência</a:t>
            </a:r>
          </a:p>
          <a:p>
            <a:pPr marL="285750" marR="0" lvl="0" indent="-285750" algn="l" defTabSz="914400" rtl="0" eaLnBrk="1" fontAlgn="auto" latinLnBrk="0" hangingPunct="1">
              <a:spcBef>
                <a:spcPts val="200"/>
              </a:spcBef>
              <a:spcAft>
                <a:spcPts val="200"/>
              </a:spcAft>
              <a:buClrTx/>
              <a:buSzTx/>
              <a:buFont typeface="Arial" panose="020B0604020202020204" pitchFamily="34" charset="0"/>
              <a:buChar char="•"/>
              <a:tabLst/>
              <a:defRPr/>
            </a:pPr>
            <a:r>
              <a:rPr lang="pt-PT" sz="1200" dirty="0">
                <a:solidFill>
                  <a:schemeClr val="tx2"/>
                </a:solidFill>
                <a:latin typeface="Arial" panose="020B0604020202020204" pitchFamily="34" charset="0"/>
                <a:cs typeface="Arial" panose="020B0604020202020204" pitchFamily="34" charset="0"/>
              </a:rPr>
              <a:t>Investigação de acidentes e apresentação de relatórios</a:t>
            </a:r>
          </a:p>
          <a:p>
            <a:pPr marL="285750" marR="0" lvl="0" indent="-285750" algn="l" defTabSz="914400" rtl="0" eaLnBrk="1" fontAlgn="auto" latinLnBrk="0" hangingPunct="1">
              <a:spcBef>
                <a:spcPts val="200"/>
              </a:spcBef>
              <a:spcAft>
                <a:spcPts val="200"/>
              </a:spcAft>
              <a:buClrTx/>
              <a:buSzTx/>
              <a:buFont typeface="Arial" panose="020B0604020202020204" pitchFamily="34" charset="0"/>
              <a:buChar char="•"/>
              <a:tabLst/>
              <a:defRPr/>
            </a:pPr>
            <a:r>
              <a:rPr lang="pt-PT" sz="1200" dirty="0">
                <a:solidFill>
                  <a:schemeClr val="tx2"/>
                </a:solidFill>
                <a:latin typeface="Arial" panose="020B0604020202020204" pitchFamily="34" charset="0"/>
                <a:cs typeface="Arial" panose="020B0604020202020204" pitchFamily="34" charset="0"/>
              </a:rPr>
              <a:t>Fornecer análises de dados que possam conduzir a medidas corretivas em matéria de SST</a:t>
            </a: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7</a:t>
            </a:fld>
            <a:endParaRPr lang="en-GB"/>
          </a:p>
        </p:txBody>
      </p:sp>
    </p:spTree>
    <p:extLst>
      <p:ext uri="{BB962C8B-B14F-4D97-AF65-F5344CB8AC3E}">
        <p14:creationId xmlns:p14="http://schemas.microsoft.com/office/powerpoint/2010/main" val="39422379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pt-PT" sz="1200">
                <a:effectLst/>
                <a:latin typeface="Arial" panose="020B0604020202020204" pitchFamily="34" charset="0"/>
                <a:ea typeface="Arial"/>
                <a:cs typeface="Times New Roman" panose="02020603050405020304" pitchFamily="18" charset="0"/>
              </a:rPr>
              <a:t>Ao fornecerem </a:t>
            </a:r>
            <a:r>
              <a:rPr lang="pt-PT" sz="1200" b="1">
                <a:effectLst/>
                <a:latin typeface="Arial" panose="020B0604020202020204" pitchFamily="34" charset="0"/>
                <a:ea typeface="Arial"/>
                <a:cs typeface="Times New Roman" panose="02020603050405020304" pitchFamily="18" charset="0"/>
              </a:rPr>
              <a:t>dados em tempo real</a:t>
            </a:r>
            <a:r>
              <a:rPr lang="pt-PT" sz="1200">
                <a:effectLst/>
                <a:latin typeface="Arial" panose="020B0604020202020204" pitchFamily="34" charset="0"/>
                <a:ea typeface="Arial"/>
                <a:cs typeface="Times New Roman" panose="02020603050405020304" pitchFamily="18" charset="0"/>
              </a:rPr>
              <a:t>, </a:t>
            </a:r>
            <a:r>
              <a:rPr lang="pt-PT" sz="1200" b="1">
                <a:effectLst/>
                <a:latin typeface="Arial" panose="020B0604020202020204" pitchFamily="34" charset="0"/>
                <a:ea typeface="Arial"/>
                <a:cs typeface="Times New Roman" panose="02020603050405020304" pitchFamily="18" charset="0"/>
              </a:rPr>
              <a:t>análises preditivas</a:t>
            </a:r>
            <a:r>
              <a:rPr lang="pt-PT" sz="1200">
                <a:effectLst/>
                <a:latin typeface="Arial" panose="020B0604020202020204" pitchFamily="34" charset="0"/>
                <a:ea typeface="Arial"/>
                <a:cs typeface="Times New Roman" panose="02020603050405020304" pitchFamily="18" charset="0"/>
              </a:rPr>
              <a:t> e mesmo </a:t>
            </a:r>
            <a:r>
              <a:rPr lang="pt-PT" sz="1200" b="1">
                <a:effectLst/>
                <a:latin typeface="Arial" panose="020B0604020202020204" pitchFamily="34" charset="0"/>
                <a:ea typeface="Arial"/>
                <a:cs typeface="Times New Roman" panose="02020603050405020304" pitchFamily="18" charset="0"/>
              </a:rPr>
              <a:t>recomendações executáveis</a:t>
            </a:r>
            <a:r>
              <a:rPr lang="pt-PT" sz="1200">
                <a:effectLst/>
                <a:latin typeface="Arial" panose="020B0604020202020204" pitchFamily="34" charset="0"/>
                <a:ea typeface="Arial"/>
                <a:cs typeface="Times New Roman" panose="02020603050405020304" pitchFamily="18" charset="0"/>
              </a:rPr>
              <a:t>, os sistemas digitais inteligentes podem ajudar as empresas a </a:t>
            </a:r>
            <a:r>
              <a:rPr lang="pt-PT" sz="1200" b="1">
                <a:latin typeface="Arial" panose="020B0604020202020204" pitchFamily="34" charset="0"/>
                <a:ea typeface="Arial"/>
                <a:cs typeface="Times New Roman" panose="02020603050405020304" pitchFamily="18" charset="0"/>
              </a:rPr>
              <a:t>adotar uma abordagem proativa</a:t>
            </a:r>
            <a:r>
              <a:rPr lang="pt-PT" sz="1200">
                <a:effectLst/>
                <a:latin typeface="Arial" panose="020B0604020202020204" pitchFamily="34" charset="0"/>
                <a:ea typeface="Arial"/>
                <a:cs typeface="Times New Roman" panose="02020603050405020304" pitchFamily="18" charset="0"/>
              </a:rPr>
              <a:t> </a:t>
            </a:r>
            <a:r>
              <a:rPr lang="pt-PT" sz="1200">
                <a:latin typeface="Arial" panose="020B0604020202020204" pitchFamily="34" charset="0"/>
                <a:ea typeface="Arial"/>
                <a:cs typeface="Times New Roman" panose="02020603050405020304" pitchFamily="18" charset="0"/>
              </a:rPr>
              <a:t>da SST, antecipando riscos, prevenindo acidentes e salvaguardando a sua força de trabalho. </a:t>
            </a:r>
          </a:p>
          <a:p>
            <a:pPr>
              <a:lnSpc>
                <a:spcPct val="107000"/>
              </a:lnSpc>
              <a:spcAft>
                <a:spcPts val="800"/>
              </a:spcAft>
            </a:pPr>
            <a:endParaRPr lang="en-GB" sz="1200" dirty="0">
              <a:latin typeface="Arial" panose="020B0604020202020204" pitchFamily="34" charset="0"/>
              <a:cs typeface="Times New Roman" panose="02020603050405020304" pitchFamily="18" charset="0"/>
            </a:endParaRPr>
          </a:p>
          <a:p>
            <a:pPr>
              <a:lnSpc>
                <a:spcPct val="107000"/>
              </a:lnSpc>
              <a:spcAft>
                <a:spcPts val="800"/>
              </a:spcAft>
            </a:pPr>
            <a:r>
              <a:rPr lang="pt-PT" sz="1200">
                <a:latin typeface="Arial" panose="020B0604020202020204" pitchFamily="34" charset="0"/>
                <a:cs typeface="Times New Roman" panose="02020603050405020304" pitchFamily="18" charset="0"/>
              </a:rPr>
              <a:t>Apoio para o local de trabalho:</a:t>
            </a:r>
          </a:p>
          <a:p>
            <a:pPr>
              <a:lnSpc>
                <a:spcPct val="107000"/>
              </a:lnSpc>
              <a:spcAft>
                <a:spcPts val="800"/>
              </a:spcAft>
            </a:pPr>
            <a:endParaRPr lang="en-GB" sz="1200" dirty="0">
              <a:latin typeface="Arial" panose="020B060402020202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pt-PT" sz="1200">
                <a:latin typeface="Arial" panose="020B0604020202020204" pitchFamily="34" charset="0"/>
                <a:cs typeface="Times New Roman" panose="02020603050405020304" pitchFamily="18" charset="0"/>
              </a:rPr>
              <a:t>Melhoria da </a:t>
            </a:r>
            <a:r>
              <a:rPr lang="pt-PT" sz="1200" b="1">
                <a:solidFill>
                  <a:srgbClr val="339933"/>
                </a:solidFill>
                <a:latin typeface="Arial" panose="020B0604020202020204" pitchFamily="34" charset="0"/>
                <a:cs typeface="Times New Roman" panose="02020603050405020304" pitchFamily="18" charset="0"/>
              </a:rPr>
              <a:t>conformidade</a:t>
            </a:r>
            <a:r>
              <a:rPr lang="pt-PT" sz="1200">
                <a:latin typeface="Arial" panose="020B0604020202020204" pitchFamily="34" charset="0"/>
                <a:cs typeface="Times New Roman" panose="02020603050405020304" pitchFamily="18" charset="0"/>
              </a:rPr>
              <a:t> com os regulamentos em matéria de SST (por exemplo, ao fornecer dados em tempo real sobre a utilização correta de EPI);</a:t>
            </a:r>
          </a:p>
          <a:p>
            <a:pPr marL="285750" indent="-285750">
              <a:lnSpc>
                <a:spcPct val="107000"/>
              </a:lnSpc>
              <a:spcAft>
                <a:spcPts val="800"/>
              </a:spcAft>
              <a:buFont typeface="Arial" panose="020B0604020202020204" pitchFamily="34" charset="0"/>
              <a:buChar char="•"/>
            </a:pPr>
            <a:endParaRPr lang="en-GB" sz="1200" dirty="0">
              <a:latin typeface="Arial" panose="020B060402020202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pt-PT" sz="1200" b="1">
                <a:solidFill>
                  <a:srgbClr val="339933"/>
                </a:solidFill>
                <a:latin typeface="Arial" panose="020B0604020202020204" pitchFamily="34" charset="0"/>
                <a:cs typeface="Times New Roman" panose="02020603050405020304" pitchFamily="18" charset="0"/>
              </a:rPr>
              <a:t>Tomada de decisões mais bem informada</a:t>
            </a:r>
            <a:r>
              <a:rPr lang="pt-PT" sz="1200">
                <a:latin typeface="Arial" panose="020B0604020202020204" pitchFamily="34" charset="0"/>
                <a:cs typeface="Times New Roman" panose="02020603050405020304" pitchFamily="18" charset="0"/>
              </a:rPr>
              <a:t>, através da produção de informações rigorosas e rápidas sobre SST (parâmetros) e da utilização de algoritmos preditivos; </a:t>
            </a:r>
          </a:p>
          <a:p>
            <a:pPr marL="285750" indent="-285750">
              <a:lnSpc>
                <a:spcPct val="107000"/>
              </a:lnSpc>
              <a:spcAft>
                <a:spcPts val="800"/>
              </a:spcAft>
              <a:buFont typeface="Arial" panose="020B0604020202020204" pitchFamily="34" charset="0"/>
              <a:buChar char="•"/>
            </a:pPr>
            <a:endParaRPr lang="en-GB" sz="1200" dirty="0">
              <a:latin typeface="Arial" panose="020B060402020202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pt-PT" sz="1200">
                <a:latin typeface="Arial" panose="020B0604020202020204" pitchFamily="34" charset="0"/>
                <a:cs typeface="Times New Roman" panose="02020603050405020304" pitchFamily="18" charset="0"/>
              </a:rPr>
              <a:t>Aplicação mais eficaz das medidas através da identificação de riscos a um nível </a:t>
            </a:r>
            <a:r>
              <a:rPr lang="pt-PT" sz="1200" b="1">
                <a:latin typeface="Arial" panose="020B0604020202020204" pitchFamily="34" charset="0"/>
                <a:cs typeface="Times New Roman" panose="02020603050405020304" pitchFamily="18" charset="0"/>
              </a:rPr>
              <a:t>agregado</a:t>
            </a:r>
            <a:r>
              <a:rPr lang="pt-PT" sz="1200">
                <a:latin typeface="Arial" panose="020B0604020202020204" pitchFamily="34" charset="0"/>
                <a:cs typeface="Times New Roman" panose="02020603050405020304" pitchFamily="18" charset="0"/>
              </a:rPr>
              <a:t>; </a:t>
            </a:r>
          </a:p>
          <a:p>
            <a:pPr marL="285750" indent="-285750">
              <a:lnSpc>
                <a:spcPct val="107000"/>
              </a:lnSpc>
              <a:spcAft>
                <a:spcPts val="800"/>
              </a:spcAft>
              <a:buFont typeface="Arial" panose="020B0604020202020204" pitchFamily="34" charset="0"/>
              <a:buChar char="•"/>
            </a:pPr>
            <a:endParaRPr lang="en-GB" sz="1200" dirty="0">
              <a:latin typeface="Arial" panose="020B060402020202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pt-PT" sz="1200" b="1">
                <a:solidFill>
                  <a:srgbClr val="339933"/>
                </a:solidFill>
                <a:latin typeface="Arial" panose="020B0604020202020204" pitchFamily="34" charset="0"/>
                <a:cs typeface="Times New Roman" panose="02020603050405020304" pitchFamily="18" charset="0"/>
              </a:rPr>
              <a:t>Aumento das oportunidades de formação </a:t>
            </a:r>
            <a:r>
              <a:rPr lang="pt-PT" sz="1200">
                <a:latin typeface="Arial" panose="020B0604020202020204" pitchFamily="34" charset="0"/>
                <a:cs typeface="Times New Roman" panose="02020603050405020304" pitchFamily="18" charset="0"/>
              </a:rPr>
              <a:t>em ambientes de realidade virtual; </a:t>
            </a:r>
          </a:p>
          <a:p>
            <a:pPr marL="285750" indent="-285750">
              <a:lnSpc>
                <a:spcPct val="107000"/>
              </a:lnSpc>
              <a:spcAft>
                <a:spcPts val="800"/>
              </a:spcAft>
              <a:buFont typeface="Arial" panose="020B0604020202020204" pitchFamily="34" charset="0"/>
              <a:buChar char="•"/>
            </a:pPr>
            <a:endParaRPr lang="en-GB" sz="1200" dirty="0">
              <a:latin typeface="Arial" panose="020B060402020202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pt-PT" sz="1200">
                <a:latin typeface="Arial" panose="020B0604020202020204" pitchFamily="34" charset="0"/>
                <a:cs typeface="Times New Roman" panose="02020603050405020304" pitchFamily="18" charset="0"/>
              </a:rPr>
              <a:t>Maior acessibilidade para os trabalhadores com necessidades específicas (por exemplo, trabalhadores idosos ou com problemas de saúde) e melhorias globais no bem-estar da força de trabalho.</a:t>
            </a: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8</a:t>
            </a:fld>
            <a:endParaRPr lang="en-GB"/>
          </a:p>
        </p:txBody>
      </p:sp>
    </p:spTree>
    <p:extLst>
      <p:ext uri="{BB962C8B-B14F-4D97-AF65-F5344CB8AC3E}">
        <p14:creationId xmlns:p14="http://schemas.microsoft.com/office/powerpoint/2010/main" val="37796059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pt-PT" sz="1200" dirty="0">
                <a:effectLst/>
                <a:latin typeface="Arial" panose="020B0604020202020204" pitchFamily="34" charset="0"/>
                <a:ea typeface="Arial"/>
                <a:cs typeface="Arial" panose="020B0604020202020204" pitchFamily="34" charset="0"/>
              </a:rPr>
              <a:t>Apesar dos aspetos positivos, há riscos e desafios que devem ser tidos em conta:</a:t>
            </a:r>
          </a:p>
          <a:p>
            <a:pPr>
              <a:lnSpc>
                <a:spcPct val="107000"/>
              </a:lnSpc>
              <a:spcAft>
                <a:spcPts val="800"/>
              </a:spcAft>
            </a:pPr>
            <a:endParaRPr lang="en-GB" sz="1200"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spcAft>
                <a:spcPts val="800"/>
              </a:spcAft>
              <a:buFont typeface="Arial" panose="020B0604020202020204" pitchFamily="34" charset="0"/>
              <a:buChar char="•"/>
            </a:pPr>
            <a:r>
              <a:rPr lang="pt-PT" sz="1200" dirty="0">
                <a:effectLst/>
                <a:latin typeface="Arial" panose="020B0604020202020204" pitchFamily="34" charset="0"/>
                <a:ea typeface="Arial"/>
                <a:cs typeface="Arial" panose="020B0604020202020204" pitchFamily="34" charset="0"/>
              </a:rPr>
              <a:t>A utilização de dados recolhidos pode ter </a:t>
            </a:r>
            <a:r>
              <a:rPr lang="pt-PT" sz="1200" b="1" dirty="0">
                <a:solidFill>
                  <a:srgbClr val="FF00FF"/>
                </a:solidFill>
                <a:effectLst/>
                <a:latin typeface="Arial" panose="020B0604020202020204" pitchFamily="34" charset="0"/>
                <a:ea typeface="Arial"/>
                <a:cs typeface="Arial" panose="020B0604020202020204" pitchFamily="34" charset="0"/>
              </a:rPr>
              <a:t>limitações</a:t>
            </a:r>
            <a:r>
              <a:rPr lang="pt-PT" sz="1200" b="1" dirty="0">
                <a:solidFill>
                  <a:srgbClr val="7030A0"/>
                </a:solidFill>
                <a:effectLst/>
                <a:latin typeface="Arial" panose="020B0604020202020204" pitchFamily="34" charset="0"/>
                <a:ea typeface="Arial"/>
                <a:cs typeface="Arial" panose="020B0604020202020204" pitchFamily="34" charset="0"/>
              </a:rPr>
              <a:t>, </a:t>
            </a:r>
            <a:r>
              <a:rPr lang="pt-PT" sz="1200" dirty="0">
                <a:effectLst/>
                <a:latin typeface="Arial" panose="020B0604020202020204" pitchFamily="34" charset="0"/>
                <a:ea typeface="Arial"/>
                <a:cs typeface="Arial" panose="020B0604020202020204" pitchFamily="34" charset="0"/>
              </a:rPr>
              <a:t>tais como </a:t>
            </a:r>
            <a:r>
              <a:rPr lang="pt-PT" sz="1200" b="1" dirty="0">
                <a:effectLst/>
                <a:latin typeface="Arial" panose="020B0604020202020204" pitchFamily="34" charset="0"/>
                <a:ea typeface="Arial"/>
                <a:cs typeface="Arial" panose="020B0604020202020204" pitchFamily="34" charset="0"/>
              </a:rPr>
              <a:t>imprecisões ou dificuldades de interpretação</a:t>
            </a:r>
            <a:r>
              <a:rPr lang="pt-PT" sz="1200" dirty="0">
                <a:effectLst/>
                <a:latin typeface="Arial" panose="020B0604020202020204" pitchFamily="34" charset="0"/>
                <a:ea typeface="Arial"/>
                <a:cs typeface="Arial" panose="020B0604020202020204" pitchFamily="34" charset="0"/>
              </a:rPr>
              <a:t>, e pode cumprir </a:t>
            </a:r>
            <a:r>
              <a:rPr lang="pt-PT" sz="1200" b="1" dirty="0">
                <a:effectLst/>
                <a:latin typeface="Arial" panose="020B0604020202020204" pitchFamily="34" charset="0"/>
                <a:ea typeface="Arial"/>
                <a:cs typeface="Arial" panose="020B0604020202020204" pitchFamily="34" charset="0"/>
              </a:rPr>
              <a:t>objetivos diferentes da </a:t>
            </a:r>
            <a:r>
              <a:rPr lang="pt-PT" sz="1200" dirty="0">
                <a:effectLst/>
                <a:latin typeface="Arial" panose="020B0604020202020204" pitchFamily="34" charset="0"/>
                <a:ea typeface="Arial"/>
                <a:cs typeface="Arial" panose="020B0604020202020204" pitchFamily="34" charset="0"/>
              </a:rPr>
              <a:t>prevenção de riscos em matéria de SST.</a:t>
            </a:r>
          </a:p>
          <a:p>
            <a:pPr marL="285750" indent="-285750">
              <a:lnSpc>
                <a:spcPct val="107000"/>
              </a:lnSpc>
              <a:spcAft>
                <a:spcPts val="800"/>
              </a:spcAft>
              <a:buFont typeface="Arial" panose="020B0604020202020204" pitchFamily="34" charset="0"/>
              <a:buChar char="•"/>
            </a:pPr>
            <a:r>
              <a:rPr lang="pt-PT" sz="1200" dirty="0">
                <a:effectLst/>
                <a:latin typeface="Arial" panose="020B0604020202020204" pitchFamily="34" charset="0"/>
                <a:ea typeface="Arial"/>
                <a:cs typeface="Arial" panose="020B0604020202020204" pitchFamily="34" charset="0"/>
              </a:rPr>
              <a:t>Os sistemas digitais inteligentes também podem criar </a:t>
            </a:r>
            <a:r>
              <a:rPr lang="pt-PT" sz="1200" b="1" dirty="0">
                <a:solidFill>
                  <a:srgbClr val="FF00FF"/>
                </a:solidFill>
                <a:effectLst/>
                <a:latin typeface="Arial" panose="020B0604020202020204" pitchFamily="34" charset="0"/>
                <a:ea typeface="Arial"/>
                <a:cs typeface="Arial" panose="020B0604020202020204" pitchFamily="34" charset="0"/>
              </a:rPr>
              <a:t>novos perigos ou aumentar os riscos existentes</a:t>
            </a:r>
            <a:r>
              <a:rPr lang="pt-PT" sz="1200" b="1" dirty="0">
                <a:effectLst/>
                <a:latin typeface="Arial" panose="020B0604020202020204" pitchFamily="34" charset="0"/>
                <a:ea typeface="Arial"/>
                <a:cs typeface="Arial" panose="020B0604020202020204" pitchFamily="34" charset="0"/>
              </a:rPr>
              <a:t>. </a:t>
            </a:r>
            <a:r>
              <a:rPr lang="pt-PT" sz="1200" dirty="0">
                <a:effectLst/>
                <a:latin typeface="Arial" panose="020B0604020202020204" pitchFamily="34" charset="0"/>
                <a:ea typeface="Arial"/>
                <a:cs typeface="Arial" panose="020B0604020202020204" pitchFamily="34" charset="0"/>
              </a:rPr>
              <a:t>Por exemplo, podem surgir riscos físicos e na segurança se os sistemas funcionarem mal, se forem </a:t>
            </a:r>
            <a:r>
              <a:rPr lang="pt-PT" sz="1200" b="1" dirty="0">
                <a:effectLst/>
                <a:latin typeface="Arial" panose="020B0604020202020204" pitchFamily="34" charset="0"/>
                <a:ea typeface="Arial"/>
                <a:cs typeface="Arial" panose="020B0604020202020204" pitchFamily="34" charset="0"/>
              </a:rPr>
              <a:t>pirateados </a:t>
            </a:r>
            <a:r>
              <a:rPr lang="pt-PT" sz="1200" dirty="0">
                <a:effectLst/>
                <a:latin typeface="Arial" panose="020B0604020202020204" pitchFamily="34" charset="0"/>
                <a:ea typeface="Arial"/>
                <a:cs typeface="Arial" panose="020B0604020202020204" pitchFamily="34" charset="0"/>
              </a:rPr>
              <a:t>por ciberataques, se provocarem </a:t>
            </a:r>
            <a:r>
              <a:rPr lang="pt-PT" sz="1200" b="1" dirty="0">
                <a:effectLst/>
                <a:latin typeface="Arial" panose="020B0604020202020204" pitchFamily="34" charset="0"/>
                <a:ea typeface="Arial"/>
                <a:cs typeface="Arial" panose="020B0604020202020204" pitchFamily="34" charset="0"/>
              </a:rPr>
              <a:t>explosões ou</a:t>
            </a:r>
            <a:r>
              <a:rPr lang="pt-PT" sz="1200" dirty="0">
                <a:effectLst/>
                <a:latin typeface="Arial" panose="020B0604020202020204" pitchFamily="34" charset="0"/>
                <a:ea typeface="Arial"/>
                <a:cs typeface="Arial" panose="020B0604020202020204" pitchFamily="34" charset="0"/>
              </a:rPr>
              <a:t> se existir uma </a:t>
            </a:r>
            <a:r>
              <a:rPr lang="pt-PT" sz="1200" b="1" dirty="0">
                <a:effectLst/>
                <a:latin typeface="Arial" panose="020B0604020202020204" pitchFamily="34" charset="0"/>
                <a:ea typeface="Arial"/>
                <a:cs typeface="Arial" panose="020B0604020202020204" pitchFamily="34" charset="0"/>
              </a:rPr>
              <a:t>dependência excessiva</a:t>
            </a:r>
            <a:r>
              <a:rPr lang="pt-PT" sz="1200" dirty="0">
                <a:effectLst/>
                <a:latin typeface="Arial" panose="020B0604020202020204" pitchFamily="34" charset="0"/>
                <a:ea typeface="Arial"/>
                <a:cs typeface="Arial" panose="020B0604020202020204" pitchFamily="34" charset="0"/>
              </a:rPr>
              <a:t> da monitorização digital da SST em detrimento de outros procedimentos de SST.</a:t>
            </a:r>
          </a:p>
          <a:p>
            <a:pPr marL="285750" indent="-285750">
              <a:lnSpc>
                <a:spcPct val="107000"/>
              </a:lnSpc>
              <a:spcAft>
                <a:spcPts val="800"/>
              </a:spcAft>
              <a:buFont typeface="Arial" panose="020B0604020202020204" pitchFamily="34" charset="0"/>
              <a:buChar char="•"/>
            </a:pPr>
            <a:r>
              <a:rPr lang="pt-PT" sz="1200" b="1" dirty="0">
                <a:effectLst/>
                <a:latin typeface="Arial" panose="020B0604020202020204" pitchFamily="34" charset="0"/>
                <a:ea typeface="Arial"/>
                <a:cs typeface="Arial" panose="020B0604020202020204" pitchFamily="34" charset="0"/>
              </a:rPr>
              <a:t>A frustração </a:t>
            </a:r>
            <a:r>
              <a:rPr lang="pt-PT" sz="1200" b="0" dirty="0">
                <a:solidFill>
                  <a:schemeClr val="tx1"/>
                </a:solidFill>
                <a:effectLst/>
                <a:latin typeface="Arial" panose="020B0604020202020204" pitchFamily="34" charset="0"/>
                <a:ea typeface="Arial"/>
                <a:cs typeface="Arial" panose="020B0604020202020204" pitchFamily="34" charset="0"/>
              </a:rPr>
              <a:t>pode surgir </a:t>
            </a:r>
            <a:r>
              <a:rPr lang="pt-PT" sz="1200" b="0" dirty="0">
                <a:effectLst/>
                <a:latin typeface="Arial" panose="020B0604020202020204" pitchFamily="34" charset="0"/>
                <a:ea typeface="Arial"/>
                <a:cs typeface="Arial" panose="020B0604020202020204" pitchFamily="34" charset="0"/>
              </a:rPr>
              <a:t>devido a </a:t>
            </a:r>
            <a:r>
              <a:rPr lang="pt-PT" sz="1200" b="1" dirty="0">
                <a:effectLst/>
                <a:latin typeface="Arial" panose="020B0604020202020204" pitchFamily="34" charset="0"/>
                <a:ea typeface="Arial"/>
                <a:cs typeface="Arial" panose="020B0604020202020204" pitchFamily="34" charset="0"/>
              </a:rPr>
              <a:t>avarias do equipamento, tarefas solitárias, monótonas ou repetitivas</a:t>
            </a:r>
            <a:r>
              <a:rPr lang="pt-PT" sz="1200" dirty="0">
                <a:effectLst/>
                <a:latin typeface="Arial" panose="020B0604020202020204" pitchFamily="34" charset="0"/>
                <a:ea typeface="Arial"/>
                <a:cs typeface="Arial" panose="020B0604020202020204" pitchFamily="34" charset="0"/>
              </a:rPr>
              <a:t>, a </a:t>
            </a:r>
            <a:r>
              <a:rPr lang="pt-PT" sz="1200" b="1" dirty="0">
                <a:effectLst/>
                <a:latin typeface="Arial" panose="020B0604020202020204" pitchFamily="34" charset="0"/>
                <a:ea typeface="Arial"/>
                <a:cs typeface="Arial" panose="020B0604020202020204" pitchFamily="34" charset="0"/>
              </a:rPr>
              <a:t>monitorização contínua </a:t>
            </a:r>
            <a:r>
              <a:rPr lang="pt-PT" sz="1200" dirty="0">
                <a:effectLst/>
                <a:latin typeface="Arial" panose="020B0604020202020204" pitchFamily="34" charset="0"/>
                <a:ea typeface="Arial"/>
                <a:cs typeface="Arial" panose="020B0604020202020204" pitchFamily="34" charset="0"/>
              </a:rPr>
              <a:t>dos trabalhadores exigida pelo sistema digital, a </a:t>
            </a:r>
            <a:r>
              <a:rPr lang="pt-PT" sz="1200" b="1" dirty="0">
                <a:effectLst/>
                <a:latin typeface="Arial" panose="020B0604020202020204" pitchFamily="34" charset="0"/>
                <a:ea typeface="Arial"/>
                <a:cs typeface="Arial" panose="020B0604020202020204" pitchFamily="34" charset="0"/>
              </a:rPr>
              <a:t>falta de competências </a:t>
            </a:r>
            <a:r>
              <a:rPr lang="pt-PT" sz="1200" dirty="0">
                <a:effectLst/>
                <a:latin typeface="Arial" panose="020B0604020202020204" pitchFamily="34" charset="0"/>
                <a:ea typeface="Arial"/>
                <a:cs typeface="Arial" panose="020B0604020202020204" pitchFamily="34" charset="0"/>
              </a:rPr>
              <a:t>ou de formação para a sua utilização e os </a:t>
            </a:r>
            <a:r>
              <a:rPr lang="pt-PT" sz="1200" b="1" dirty="0">
                <a:effectLst/>
                <a:latin typeface="Arial" panose="020B0604020202020204" pitchFamily="34" charset="0"/>
                <a:ea typeface="Arial"/>
                <a:cs typeface="Arial" panose="020B0604020202020204" pitchFamily="34" charset="0"/>
              </a:rPr>
              <a:t>avisos</a:t>
            </a:r>
            <a:r>
              <a:rPr lang="pt-PT" sz="1200" dirty="0">
                <a:effectLst/>
                <a:latin typeface="Arial" panose="020B0604020202020204" pitchFamily="34" charset="0"/>
                <a:ea typeface="Arial"/>
                <a:cs typeface="Arial" panose="020B0604020202020204" pitchFamily="34" charset="0"/>
              </a:rPr>
              <a:t> frequentes gerados pelas tecnologias digitais, todos eles riscos psicossociais que podem estar associados ao </a:t>
            </a:r>
            <a:r>
              <a:rPr lang="pt-PT" sz="1200" b="1" dirty="0">
                <a:solidFill>
                  <a:srgbClr val="FF00FF"/>
                </a:solidFill>
                <a:effectLst/>
                <a:latin typeface="Arial" panose="020B0604020202020204" pitchFamily="34" charset="0"/>
                <a:ea typeface="Arial"/>
                <a:cs typeface="Arial" panose="020B0604020202020204" pitchFamily="34" charset="0"/>
              </a:rPr>
              <a:t>aumento do stresse e a outros problemas de saúde mental</a:t>
            </a:r>
            <a:r>
              <a:rPr lang="pt-PT" sz="1200" dirty="0">
                <a:effectLst/>
                <a:latin typeface="Arial" panose="020B0604020202020204" pitchFamily="34" charset="0"/>
                <a:ea typeface="Arial"/>
                <a:cs typeface="Arial" panose="020B0604020202020204" pitchFamily="34" charset="0"/>
              </a:rPr>
              <a:t>.</a:t>
            </a:r>
          </a:p>
          <a:p>
            <a:pPr marL="285750" indent="-285750">
              <a:lnSpc>
                <a:spcPct val="107000"/>
              </a:lnSpc>
              <a:spcAft>
                <a:spcPts val="800"/>
              </a:spcAft>
              <a:buFont typeface="Arial" panose="020B0604020202020204" pitchFamily="34" charset="0"/>
              <a:buChar char="•"/>
            </a:pPr>
            <a:r>
              <a:rPr lang="pt-PT" sz="1400" b="1" dirty="0">
                <a:effectLst/>
                <a:latin typeface="Arial" panose="020B0604020202020204" pitchFamily="34" charset="0"/>
                <a:ea typeface="Arial"/>
                <a:cs typeface="Arial" panose="020B0604020202020204" pitchFamily="34" charset="0"/>
              </a:rPr>
              <a:t>A responsabilidade em matéria de SST pode tornar-se confusa</a:t>
            </a:r>
            <a:r>
              <a:rPr lang="pt-PT" sz="1400" dirty="0">
                <a:effectLst/>
                <a:latin typeface="Arial" panose="020B0604020202020204" pitchFamily="34" charset="0"/>
                <a:ea typeface="Arial"/>
                <a:cs typeface="Arial" panose="020B0604020202020204" pitchFamily="34" charset="0"/>
              </a:rPr>
              <a:t>, especialmente se a hierarquia de controlo não for respeitada. </a:t>
            </a:r>
            <a:r>
              <a:rPr lang="pt-PT" sz="1400" b="1" dirty="0">
                <a:effectLst/>
                <a:latin typeface="Arial" panose="020B0604020202020204" pitchFamily="34" charset="0"/>
                <a:ea typeface="Arial"/>
                <a:cs typeface="Arial" panose="020B0604020202020204" pitchFamily="34" charset="0"/>
              </a:rPr>
              <a:t>As medidas de segurança coletiva não devem ser ultrapassadas por um enfoque nas medidas de controlo individual. </a:t>
            </a:r>
            <a:r>
              <a:rPr lang="pt-PT" sz="1400" dirty="0">
                <a:effectLst/>
                <a:latin typeface="Arial" panose="020B0604020202020204" pitchFamily="34" charset="0"/>
                <a:ea typeface="Arial"/>
                <a:cs typeface="Arial" panose="020B0604020202020204" pitchFamily="34" charset="0"/>
              </a:rPr>
              <a:t>Os empregadores têm igualmente de assegurar a disponibilização de formação, orientação e comentários adequados para apoiar a utilização e gestão destes sistemas.</a:t>
            </a: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9</a:t>
            </a:fld>
            <a:endParaRPr lang="en-GB"/>
          </a:p>
        </p:txBody>
      </p:sp>
    </p:spTree>
    <p:extLst>
      <p:ext uri="{BB962C8B-B14F-4D97-AF65-F5344CB8AC3E}">
        <p14:creationId xmlns:p14="http://schemas.microsoft.com/office/powerpoint/2010/main" val="22325343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7.jpg"/><Relationship Id="rId5" Type="http://schemas.openxmlformats.org/officeDocument/2006/relationships/image" Target="../media/image3.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9"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pic>
        <p:nvPicPr>
          <p:cNvPr id="7" name="Bild 2"/>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sp>
        <p:nvSpPr>
          <p:cNvPr id="10"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pt-PT" sz="675"/>
              <a:t>Segurança e saúde no trabalho diz respeito a todos. Bom para si. Bom para as empresas.</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pic>
        <p:nvPicPr>
          <p:cNvPr id="17"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6"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pic>
        <p:nvPicPr>
          <p:cNvPr id="20" name="imagen-portada-EUOSHA-2013-16-9.png"/>
          <p:cNvPicPr>
            <a:picLocks noChangeAspect="1"/>
          </p:cNvPicPr>
          <p:nvPr/>
        </p:nvPicPr>
        <p:blipFill>
          <a:blip r:embed="rId6">
            <a:extLst>
              <a:ext uri="{28A0092B-C50C-407E-A947-70E740481C1C}">
                <a14:useLocalDpi xmlns:a14="http://schemas.microsoft.com/office/drawing/2010/main" val="0"/>
              </a:ext>
            </a:extLst>
          </a:blip>
          <a:srcRect/>
          <a:stretch/>
        </p:blipFill>
        <p:spPr>
          <a:xfrm>
            <a:off x="9127" y="4393"/>
            <a:ext cx="9125745" cy="2495321"/>
          </a:xfrm>
          <a:prstGeom prst="rect">
            <a:avLst/>
          </a:prstGeom>
        </p:spPr>
      </p:pic>
      <p:pic>
        <p:nvPicPr>
          <p:cNvPr id="15" name="Picture 14"/>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1208"/>
            <a:ext cx="694508" cy="5202719"/>
          </a:xfrm>
          <a:prstGeom prst="rect">
            <a:avLst/>
          </a:prstGeom>
        </p:spPr>
      </p:pic>
    </p:spTree>
    <p:extLst>
      <p:ext uri="{BB962C8B-B14F-4D97-AF65-F5344CB8AC3E}">
        <p14:creationId xmlns:p14="http://schemas.microsoft.com/office/powerpoint/2010/main" val="15544109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9809703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a:t>Click icon to add picture</a:t>
            </a:r>
            <a:endParaRPr lang="en-US" dirty="0"/>
          </a:p>
        </p:txBody>
      </p:sp>
    </p:spTree>
    <p:extLst>
      <p:ext uri="{BB962C8B-B14F-4D97-AF65-F5344CB8AC3E}">
        <p14:creationId xmlns:p14="http://schemas.microsoft.com/office/powerpoint/2010/main" val="41749971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9997254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2395562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 Body Text + Image">
    <p:spTree>
      <p:nvGrpSpPr>
        <p:cNvPr id="1" name=""/>
        <p:cNvGrpSpPr/>
        <p:nvPr/>
      </p:nvGrpSpPr>
      <p:grpSpPr>
        <a:xfrm>
          <a:off x="0" y="0"/>
          <a:ext cx="0" cy="0"/>
          <a:chOff x="0" y="0"/>
          <a:chExt cx="0" cy="0"/>
        </a:xfrm>
      </p:grpSpPr>
      <p:sp>
        <p:nvSpPr>
          <p:cNvPr id="2" name="Title 1"/>
          <p:cNvSpPr>
            <a:spLocks noGrp="1"/>
          </p:cNvSpPr>
          <p:nvPr>
            <p:ph type="title"/>
          </p:nvPr>
        </p:nvSpPr>
        <p:spPr>
          <a:xfrm>
            <a:off x="251520" y="771551"/>
            <a:ext cx="7886700" cy="504056"/>
          </a:xfrm>
        </p:spPr>
        <p:txBody>
          <a:bodyPr/>
          <a:lstStyle/>
          <a:p>
            <a:r>
              <a:rPr lang="en-US" dirty="0"/>
              <a:t>Click to edit Master title style</a:t>
            </a:r>
            <a:endParaRPr lang="en-GB" dirty="0"/>
          </a:p>
        </p:txBody>
      </p:sp>
      <p:sp>
        <p:nvSpPr>
          <p:cNvPr id="4" name="Content Placeholder 2"/>
          <p:cNvSpPr>
            <a:spLocks noGrp="1"/>
          </p:cNvSpPr>
          <p:nvPr>
            <p:ph sz="half" idx="1"/>
          </p:nvPr>
        </p:nvSpPr>
        <p:spPr>
          <a:xfrm>
            <a:off x="251520" y="1635645"/>
            <a:ext cx="4244280" cy="3240361"/>
          </a:xfrm>
        </p:spPr>
        <p:txBody>
          <a:bodyPr>
            <a:normAutofit/>
          </a:bodyPr>
          <a:lstStyle>
            <a:lvl1pPr marL="0" indent="0">
              <a:buNone/>
              <a:defRPr sz="1200" baseline="0"/>
            </a:lvl1pPr>
            <a:lvl2pPr marL="311400" indent="0">
              <a:buNone/>
              <a:defRPr sz="1200" baseline="0"/>
            </a:lvl2pPr>
            <a:lvl3pPr marL="671400" indent="0">
              <a:buNone/>
              <a:defRPr sz="1200" baseline="0"/>
            </a:lvl3pPr>
            <a:lvl4pPr marL="1031400" indent="0">
              <a:buNone/>
              <a:defRPr sz="1200" baseline="0"/>
            </a:lvl4pPr>
            <a:lvl5pPr marL="1391400" indent="0">
              <a:buNone/>
              <a:defRPr sz="1200" baseline="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Picture Placeholder 8"/>
          <p:cNvSpPr>
            <a:spLocks noGrp="1"/>
          </p:cNvSpPr>
          <p:nvPr>
            <p:ph type="pic" sz="quarter" idx="10"/>
          </p:nvPr>
        </p:nvSpPr>
        <p:spPr>
          <a:xfrm>
            <a:off x="4648200" y="1635644"/>
            <a:ext cx="4244280" cy="3240361"/>
          </a:xfrm>
        </p:spPr>
        <p:txBody>
          <a:bodyPr/>
          <a:lstStyle/>
          <a:p>
            <a:endParaRPr lang="en-GB"/>
          </a:p>
        </p:txBody>
      </p:sp>
    </p:spTree>
    <p:extLst>
      <p:ext uri="{BB962C8B-B14F-4D97-AF65-F5344CB8AC3E}">
        <p14:creationId xmlns:p14="http://schemas.microsoft.com/office/powerpoint/2010/main" val="2504225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sz="2700"/>
            </a:lvl1pPr>
          </a:lstStyle>
          <a:p>
            <a:r>
              <a:rPr lang="en-US" dirty="0"/>
              <a:t>Click to edit Master title style</a:t>
            </a:r>
            <a:endParaRPr lang="de-DE" dirty="0"/>
          </a:p>
        </p:txBody>
      </p:sp>
      <p:sp>
        <p:nvSpPr>
          <p:cNvPr id="3" name="Inhaltsplatzhalter 2"/>
          <p:cNvSpPr>
            <a:spLocks noGrp="1"/>
          </p:cNvSpPr>
          <p:nvPr>
            <p:ph idx="1"/>
          </p:nvPr>
        </p:nvSpPr>
        <p:spPr>
          <a:xfrm>
            <a:off x="712789" y="1314450"/>
            <a:ext cx="7177087" cy="3086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Tree>
    <p:extLst>
      <p:ext uri="{BB962C8B-B14F-4D97-AF65-F5344CB8AC3E}">
        <p14:creationId xmlns:p14="http://schemas.microsoft.com/office/powerpoint/2010/main" val="13103481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5435533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Heading Only">
    <p:spTree>
      <p:nvGrpSpPr>
        <p:cNvPr id="1" name=""/>
        <p:cNvGrpSpPr/>
        <p:nvPr/>
      </p:nvGrpSpPr>
      <p:grpSpPr>
        <a:xfrm>
          <a:off x="0" y="0"/>
          <a:ext cx="0" cy="0"/>
          <a:chOff x="0" y="0"/>
          <a:chExt cx="0" cy="0"/>
        </a:xfrm>
      </p:grpSpPr>
      <p:sp>
        <p:nvSpPr>
          <p:cNvPr id="2" name="Title 1"/>
          <p:cNvSpPr>
            <a:spLocks noGrp="1"/>
          </p:cNvSpPr>
          <p:nvPr>
            <p:ph type="title"/>
          </p:nvPr>
        </p:nvSpPr>
        <p:spPr>
          <a:xfrm>
            <a:off x="251520" y="771551"/>
            <a:ext cx="7886700" cy="504056"/>
          </a:xfrm>
        </p:spPr>
        <p:txBody>
          <a:bodyPr/>
          <a:lstStyle/>
          <a:p>
            <a:r>
              <a:rPr lang="en-US" dirty="0"/>
              <a:t>Click to edit Master title style</a:t>
            </a:r>
            <a:endParaRPr lang="en-GB" dirty="0"/>
          </a:p>
        </p:txBody>
      </p:sp>
    </p:spTree>
    <p:extLst>
      <p:ext uri="{BB962C8B-B14F-4D97-AF65-F5344CB8AC3E}">
        <p14:creationId xmlns:p14="http://schemas.microsoft.com/office/powerpoint/2010/main" val="20286888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 Body Text + Image">
    <p:spTree>
      <p:nvGrpSpPr>
        <p:cNvPr id="1" name=""/>
        <p:cNvGrpSpPr/>
        <p:nvPr/>
      </p:nvGrpSpPr>
      <p:grpSpPr>
        <a:xfrm>
          <a:off x="0" y="0"/>
          <a:ext cx="0" cy="0"/>
          <a:chOff x="0" y="0"/>
          <a:chExt cx="0" cy="0"/>
        </a:xfrm>
      </p:grpSpPr>
      <p:sp>
        <p:nvSpPr>
          <p:cNvPr id="2" name="Title 1"/>
          <p:cNvSpPr>
            <a:spLocks noGrp="1"/>
          </p:cNvSpPr>
          <p:nvPr>
            <p:ph type="title"/>
          </p:nvPr>
        </p:nvSpPr>
        <p:spPr>
          <a:xfrm>
            <a:off x="251520" y="771551"/>
            <a:ext cx="7886700" cy="504056"/>
          </a:xfrm>
        </p:spPr>
        <p:txBody>
          <a:bodyPr/>
          <a:lstStyle/>
          <a:p>
            <a:r>
              <a:rPr lang="en-US" dirty="0"/>
              <a:t>Click to edit Master title style</a:t>
            </a:r>
            <a:endParaRPr lang="en-GB" dirty="0"/>
          </a:p>
        </p:txBody>
      </p:sp>
      <p:sp>
        <p:nvSpPr>
          <p:cNvPr id="4" name="Content Placeholder 2"/>
          <p:cNvSpPr>
            <a:spLocks noGrp="1"/>
          </p:cNvSpPr>
          <p:nvPr>
            <p:ph sz="half" idx="1"/>
          </p:nvPr>
        </p:nvSpPr>
        <p:spPr>
          <a:xfrm>
            <a:off x="251520" y="1635645"/>
            <a:ext cx="4244280" cy="3240361"/>
          </a:xfrm>
        </p:spPr>
        <p:txBody>
          <a:bodyPr>
            <a:normAutofit/>
          </a:bodyPr>
          <a:lstStyle>
            <a:lvl1pPr marL="0" indent="0">
              <a:buNone/>
              <a:defRPr sz="1200" baseline="0"/>
            </a:lvl1pPr>
            <a:lvl2pPr marL="311400" indent="0">
              <a:buNone/>
              <a:defRPr sz="1200" baseline="0"/>
            </a:lvl2pPr>
            <a:lvl3pPr marL="671400" indent="0">
              <a:buNone/>
              <a:defRPr sz="1200" baseline="0"/>
            </a:lvl3pPr>
            <a:lvl4pPr marL="1031400" indent="0">
              <a:buNone/>
              <a:defRPr sz="1200" baseline="0"/>
            </a:lvl4pPr>
            <a:lvl5pPr marL="1391400" indent="0">
              <a:buNone/>
              <a:defRPr sz="1200" baseline="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Picture Placeholder 8"/>
          <p:cNvSpPr>
            <a:spLocks noGrp="1"/>
          </p:cNvSpPr>
          <p:nvPr>
            <p:ph type="pic" sz="quarter" idx="10"/>
          </p:nvPr>
        </p:nvSpPr>
        <p:spPr>
          <a:xfrm>
            <a:off x="4648200" y="1635644"/>
            <a:ext cx="4244280" cy="3240361"/>
          </a:xfrm>
        </p:spPr>
        <p:txBody>
          <a:bodyPr/>
          <a:lstStyle/>
          <a:p>
            <a:endParaRPr lang="en-GB"/>
          </a:p>
        </p:txBody>
      </p:sp>
    </p:spTree>
    <p:extLst>
      <p:ext uri="{BB962C8B-B14F-4D97-AF65-F5344CB8AC3E}">
        <p14:creationId xmlns:p14="http://schemas.microsoft.com/office/powerpoint/2010/main" val="10865237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182007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498896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14" name="FONDO-PORTADA-PATRON-EUOSHA-2011-16-9.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9"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pt-PT" sz="675"/>
              <a:t>Segurança e saúde no trabalho diz respeito a todos. Bom para si. Bom para as empresas.</a:t>
            </a:r>
          </a:p>
        </p:txBody>
      </p:sp>
      <p:pic>
        <p:nvPicPr>
          <p:cNvPr id="11" name="Bild 2"/>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48901" y="4429594"/>
            <a:ext cx="863242" cy="244800"/>
          </a:xfrm>
          <a:prstGeom prst="rect">
            <a:avLst/>
          </a:prstGeom>
          <a:noFill/>
          <a:ln w="9525">
            <a:noFill/>
            <a:miter lim="800000"/>
            <a:headEnd/>
            <a:tailEnd/>
          </a:ln>
        </p:spPr>
      </p:pic>
      <p:pic>
        <p:nvPicPr>
          <p:cNvPr id="12"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3"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spTree>
    <p:extLst>
      <p:ext uri="{BB962C8B-B14F-4D97-AF65-F5344CB8AC3E}">
        <p14:creationId xmlns:p14="http://schemas.microsoft.com/office/powerpoint/2010/main" val="342334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ocial Medi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DD3ACD-1988-45B5-B99E-B628ACF905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454" y="0"/>
            <a:ext cx="9130474" cy="5143500"/>
          </a:xfrm>
          <a:prstGeom prst="rect">
            <a:avLst/>
          </a:prstGeom>
        </p:spPr>
      </p:pic>
      <p:sp>
        <p:nvSpPr>
          <p:cNvPr id="4" name="TextBox 3">
            <a:extLst>
              <a:ext uri="{FF2B5EF4-FFF2-40B4-BE49-F238E27FC236}">
                <a16:creationId xmlns:a16="http://schemas.microsoft.com/office/drawing/2014/main" id="{4053E5F9-769F-4724-A14F-0A8FF262142C}"/>
              </a:ext>
            </a:extLst>
          </p:cNvPr>
          <p:cNvSpPr txBox="1"/>
          <p:nvPr userDrawn="1"/>
        </p:nvSpPr>
        <p:spPr>
          <a:xfrm>
            <a:off x="1788820" y="1172240"/>
            <a:ext cx="3960440" cy="369332"/>
          </a:xfrm>
          <a:prstGeom prst="rect">
            <a:avLst/>
          </a:prstGeom>
          <a:noFill/>
        </p:spPr>
        <p:txBody>
          <a:bodyPr wrap="square" rtlCol="0">
            <a:spAutoFit/>
          </a:bodyPr>
          <a:lstStyle/>
          <a:p>
            <a:r>
              <a:rPr lang="pt-PT">
                <a:solidFill>
                  <a:schemeClr val="tx2"/>
                </a:solidFill>
                <a:ea typeface=""/>
                <a:cs typeface="Trebuchet MS"/>
              </a:rPr>
              <a:t>@EU_OSHA</a:t>
            </a:r>
          </a:p>
        </p:txBody>
      </p:sp>
      <p:sp>
        <p:nvSpPr>
          <p:cNvPr id="5" name="TextBox 4">
            <a:extLst>
              <a:ext uri="{FF2B5EF4-FFF2-40B4-BE49-F238E27FC236}">
                <a16:creationId xmlns:a16="http://schemas.microsoft.com/office/drawing/2014/main" id="{B9842893-2903-44D3-9BAF-2AEC21F364A9}"/>
              </a:ext>
            </a:extLst>
          </p:cNvPr>
          <p:cNvSpPr txBox="1"/>
          <p:nvPr userDrawn="1"/>
        </p:nvSpPr>
        <p:spPr>
          <a:xfrm>
            <a:off x="1788820" y="1779662"/>
            <a:ext cx="4968552" cy="369332"/>
          </a:xfrm>
          <a:prstGeom prst="rect">
            <a:avLst/>
          </a:prstGeom>
          <a:noFill/>
        </p:spPr>
        <p:txBody>
          <a:bodyPr wrap="square" rtlCol="0">
            <a:spAutoFit/>
          </a:bodyPr>
          <a:lstStyle/>
          <a:p>
            <a:r>
              <a:rPr lang="pt-PT">
                <a:solidFill>
                  <a:schemeClr val="tx2"/>
                </a:solidFill>
                <a:ea typeface=""/>
                <a:cs typeface="Trebuchet MS"/>
              </a:rPr>
              <a:t>@AgênciaEuropeiaparaaSegurançaeSaúdenoTrabalho</a:t>
            </a:r>
          </a:p>
        </p:txBody>
      </p:sp>
      <p:sp>
        <p:nvSpPr>
          <p:cNvPr id="6" name="TextBox 5">
            <a:extLst>
              <a:ext uri="{FF2B5EF4-FFF2-40B4-BE49-F238E27FC236}">
                <a16:creationId xmlns:a16="http://schemas.microsoft.com/office/drawing/2014/main" id="{752E714B-9A10-4C9E-BCC6-84FA7092988A}"/>
              </a:ext>
            </a:extLst>
          </p:cNvPr>
          <p:cNvSpPr txBox="1"/>
          <p:nvPr userDrawn="1"/>
        </p:nvSpPr>
        <p:spPr>
          <a:xfrm>
            <a:off x="1787638" y="2387084"/>
            <a:ext cx="3960440" cy="369332"/>
          </a:xfrm>
          <a:prstGeom prst="rect">
            <a:avLst/>
          </a:prstGeom>
          <a:noFill/>
        </p:spPr>
        <p:txBody>
          <a:bodyPr wrap="square" rtlCol="0">
            <a:spAutoFit/>
          </a:bodyPr>
          <a:lstStyle/>
          <a:p>
            <a:r>
              <a:rPr lang="pt-PT">
                <a:solidFill>
                  <a:schemeClr val="tx2"/>
                </a:solidFill>
                <a:ea typeface=""/>
                <a:cs typeface="Trebuchet MS"/>
              </a:rPr>
              <a:t>@EU_OSHA</a:t>
            </a:r>
          </a:p>
        </p:txBody>
      </p:sp>
      <p:sp>
        <p:nvSpPr>
          <p:cNvPr id="7" name="TextBox 6">
            <a:extLst>
              <a:ext uri="{FF2B5EF4-FFF2-40B4-BE49-F238E27FC236}">
                <a16:creationId xmlns:a16="http://schemas.microsoft.com/office/drawing/2014/main" id="{86D01CC2-3DBB-4D08-9580-AC37FCEF7CBE}"/>
              </a:ext>
            </a:extLst>
          </p:cNvPr>
          <p:cNvSpPr txBox="1"/>
          <p:nvPr userDrawn="1"/>
        </p:nvSpPr>
        <p:spPr>
          <a:xfrm>
            <a:off x="1787638" y="2973204"/>
            <a:ext cx="6456770" cy="369332"/>
          </a:xfrm>
          <a:prstGeom prst="rect">
            <a:avLst/>
          </a:prstGeom>
          <a:noFill/>
        </p:spPr>
        <p:txBody>
          <a:bodyPr wrap="square" rtlCol="0">
            <a:spAutoFit/>
          </a:bodyPr>
          <a:lstStyle/>
          <a:p>
            <a:r>
              <a:rPr lang="pt-PT">
                <a:solidFill>
                  <a:schemeClr val="tx2"/>
                </a:solidFill>
                <a:ea typeface=""/>
                <a:cs typeface="Trebuchet MS"/>
              </a:rPr>
              <a:t>Agência Europeia para a Segurança e Saúde no Trabalho (EU-OSHA)</a:t>
            </a:r>
          </a:p>
        </p:txBody>
      </p:sp>
      <p:sp>
        <p:nvSpPr>
          <p:cNvPr id="8" name="TextBox 7">
            <a:extLst>
              <a:ext uri="{FF2B5EF4-FFF2-40B4-BE49-F238E27FC236}">
                <a16:creationId xmlns:a16="http://schemas.microsoft.com/office/drawing/2014/main" id="{14258FC6-CC7F-4F82-A9E1-0608FBFCD56F}"/>
              </a:ext>
            </a:extLst>
          </p:cNvPr>
          <p:cNvSpPr txBox="1"/>
          <p:nvPr userDrawn="1"/>
        </p:nvSpPr>
        <p:spPr>
          <a:xfrm>
            <a:off x="1787638" y="3601928"/>
            <a:ext cx="3960440" cy="369332"/>
          </a:xfrm>
          <a:prstGeom prst="rect">
            <a:avLst/>
          </a:prstGeom>
          <a:noFill/>
        </p:spPr>
        <p:txBody>
          <a:bodyPr wrap="square" rtlCol="0">
            <a:spAutoFit/>
          </a:bodyPr>
          <a:lstStyle/>
          <a:p>
            <a:r>
              <a:rPr lang="pt-PT">
                <a:solidFill>
                  <a:schemeClr val="tx2"/>
                </a:solidFill>
                <a:ea typeface=""/>
                <a:cs typeface="Trebuchet MS"/>
              </a:rPr>
              <a:t>EU_OSHA</a:t>
            </a:r>
          </a:p>
        </p:txBody>
      </p:sp>
      <p:sp>
        <p:nvSpPr>
          <p:cNvPr id="9" name="TextBox 8">
            <a:extLst>
              <a:ext uri="{FF2B5EF4-FFF2-40B4-BE49-F238E27FC236}">
                <a16:creationId xmlns:a16="http://schemas.microsoft.com/office/drawing/2014/main" id="{E0B0BF0C-1C43-40C6-8D79-A79F4C7DC847}"/>
              </a:ext>
            </a:extLst>
          </p:cNvPr>
          <p:cNvSpPr txBox="1"/>
          <p:nvPr userDrawn="1"/>
        </p:nvSpPr>
        <p:spPr>
          <a:xfrm>
            <a:off x="450001" y="85378"/>
            <a:ext cx="3960440" cy="461665"/>
          </a:xfrm>
          <a:prstGeom prst="rect">
            <a:avLst/>
          </a:prstGeom>
          <a:noFill/>
        </p:spPr>
        <p:txBody>
          <a:bodyPr wrap="square" rtlCol="0">
            <a:spAutoFit/>
          </a:bodyPr>
          <a:lstStyle/>
          <a:p>
            <a:r>
              <a:rPr lang="pt-PT" sz="2400" b="1">
                <a:solidFill>
                  <a:schemeClr val="tx2"/>
                </a:solidFill>
                <a:ea typeface=""/>
              </a:rPr>
              <a:t>OBRIGADO!</a:t>
            </a:r>
          </a:p>
        </p:txBody>
      </p:sp>
    </p:spTree>
    <p:extLst>
      <p:ext uri="{BB962C8B-B14F-4D97-AF65-F5344CB8AC3E}">
        <p14:creationId xmlns:p14="http://schemas.microsoft.com/office/powerpoint/2010/main" val="3743460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B0C08-1D13-F181-4705-69373AFD7455}"/>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333181F-493E-7A4E-18F2-E49551E109BB}"/>
              </a:ext>
            </a:extLst>
          </p:cNvPr>
          <p:cNvSpPr txBox="1">
            <a:spLocks/>
          </p:cNvSpPr>
          <p:nvPr userDrawn="1"/>
        </p:nvSpPr>
        <p:spPr>
          <a:xfrm>
            <a:off x="450000" y="837000"/>
            <a:ext cx="7560000" cy="3645000"/>
          </a:xfrm>
          <a:prstGeom prst="rect">
            <a:avLst/>
          </a:prstGeom>
        </p:spPr>
        <p:txBody>
          <a:bodyPr vert="horz" lIns="91440" tIns="45720" rIns="91440" bIns="45720" rtlCol="0" anchor="t" anchorCtr="0">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pt-PT" sz="1100" b="1" i="0" u="none" strike="noStrike" cap="none" normalizeH="0" baseline="0" noProof="0">
                <a:ln>
                  <a:noFill/>
                </a:ln>
                <a:solidFill>
                  <a:srgbClr val="003399"/>
                </a:solidFill>
                <a:effectLst/>
                <a:uLnTx/>
                <a:uFillTx/>
                <a:latin typeface="Arial"/>
                <a:ea typeface="Arial"/>
                <a:cs typeface="+mn-cs"/>
              </a:rPr>
              <a:t>Autor:</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pt-PT" sz="1100" b="1" i="0" u="none" strike="noStrike" cap="none" normalizeH="0" baseline="0" noProof="0">
                <a:ln>
                  <a:noFill/>
                </a:ln>
                <a:solidFill>
                  <a:srgbClr val="003399"/>
                </a:solidFill>
                <a:effectLst/>
                <a:uLnTx/>
                <a:uFillTx/>
                <a:latin typeface="Arial"/>
                <a:ea typeface="Arial"/>
                <a:cs typeface="+mn-cs"/>
              </a:rPr>
              <a:t>Gestão do projeto:                                     (EU-OSHA)</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pt-PT" sz="1100" b="1" i="0" u="none" strike="noStrike" cap="none" normalizeH="0" baseline="0" noProof="0">
                <a:ln>
                  <a:noFill/>
                </a:ln>
                <a:solidFill>
                  <a:srgbClr val="003399"/>
                </a:solidFill>
                <a:effectLst/>
                <a:uLnTx/>
                <a:uFillTx/>
                <a:latin typeface="Arial"/>
                <a:ea typeface="Arial"/>
                <a:cs typeface="+mn-cs"/>
              </a:rPr>
              <a:t>Nem a Agência Europeia para a Segurança e Saúde no Trabalho nem qualquer pessoa que aja em seu nome assumem responsabilidade por eventuais utilizações da informação que se segue.</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pt-PT" sz="1100" b="1" i="0" u="none" strike="noStrike" cap="none" normalizeH="0" baseline="0" noProof="0">
                <a:ln>
                  <a:noFill/>
                </a:ln>
                <a:solidFill>
                  <a:srgbClr val="003399"/>
                </a:solidFill>
                <a:effectLst/>
                <a:uLnTx/>
                <a:uFillTx/>
                <a:latin typeface="Arial"/>
                <a:ea typeface="Arial"/>
                <a:cs typeface="+mn-cs"/>
              </a:rPr>
              <a:t>© Agência Europeia para a Segurança e Saúde no Trabalho, </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pt-PT" sz="1100" b="1" i="0" u="none" strike="noStrike" cap="none" normalizeH="0" baseline="0" noProof="0">
                <a:ln>
                  <a:noFill/>
                </a:ln>
                <a:solidFill>
                  <a:srgbClr val="003399"/>
                </a:solidFill>
                <a:effectLst/>
                <a:uLnTx/>
                <a:uFillTx/>
                <a:latin typeface="Arial"/>
                <a:ea typeface="Arial"/>
                <a:cs typeface="+mn-cs"/>
              </a:rPr>
              <a:t>Reprodução autorizada mediante indicação da fonte.</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pt-PT" sz="1100" b="1" i="0" u="none" strike="noStrike" cap="none" normalizeH="0" baseline="0" noProof="0">
                <a:ln>
                  <a:noFill/>
                </a:ln>
                <a:solidFill>
                  <a:srgbClr val="003399"/>
                </a:solidFill>
                <a:effectLst/>
                <a:uLnTx/>
                <a:uFillTx/>
                <a:latin typeface="Arial"/>
                <a:ea typeface="Arial"/>
                <a:cs typeface="+mn-cs"/>
              </a:rPr>
              <a:t>A utilização ou reprodução de fotografias ou de outros materiais não protegidos por direitos de autor da Agência Europeia para a Segurança e Saúde no Trabalho deve ser autorizada diretamente pelos titulares dos direitos de autor.</a:t>
            </a:r>
          </a:p>
          <a:p>
            <a:pPr marL="189000" marR="0" lvl="0" indent="-189000" algn="l" defTabSz="342900" rtl="0" eaLnBrk="1" fontAlgn="auto" latinLnBrk="0" hangingPunct="1">
              <a:lnSpc>
                <a:spcPct val="100000"/>
              </a:lnSpc>
              <a:spcBef>
                <a:spcPts val="450"/>
              </a:spcBef>
              <a:spcAft>
                <a:spcPts val="0"/>
              </a:spcAft>
              <a:buClr>
                <a:srgbClr val="003399"/>
              </a:buClr>
              <a:buSzTx/>
              <a:buFont typeface="Wingdings" pitchFamily="2" charset="2"/>
              <a:buChar char="§"/>
              <a:tabLst/>
              <a:defRPr/>
            </a:pPr>
            <a:endParaRPr kumimoji="0" lang="en-GB" sz="1350" b="1" i="0" u="none" strike="noStrike" kern="1200" cap="none" spc="0" normalizeH="0" baseline="0" noProof="0" dirty="0">
              <a:ln>
                <a:noFill/>
              </a:ln>
              <a:solidFill>
                <a:srgbClr val="003399"/>
              </a:solidFill>
              <a:effectLst/>
              <a:uLnTx/>
              <a:uFillTx/>
              <a:latin typeface="Arial"/>
              <a:ea typeface="+mn-ea"/>
              <a:cs typeface="+mn-cs"/>
            </a:endParaRPr>
          </a:p>
        </p:txBody>
      </p:sp>
      <p:sp>
        <p:nvSpPr>
          <p:cNvPr id="4" name="Content Placeholder 2">
            <a:extLst>
              <a:ext uri="{FF2B5EF4-FFF2-40B4-BE49-F238E27FC236}">
                <a16:creationId xmlns:a16="http://schemas.microsoft.com/office/drawing/2014/main" id="{14E43108-E4FC-4CC1-124E-129630EA5B94}"/>
              </a:ext>
            </a:extLst>
          </p:cNvPr>
          <p:cNvSpPr>
            <a:spLocks noGrp="1"/>
          </p:cNvSpPr>
          <p:nvPr>
            <p:ph sz="half" idx="1" hasCustomPrompt="1"/>
          </p:nvPr>
        </p:nvSpPr>
        <p:spPr>
          <a:xfrm>
            <a:off x="1019700" y="2500417"/>
            <a:ext cx="5568524" cy="222583"/>
          </a:xfrm>
        </p:spPr>
        <p:txBody>
          <a:bodyPr>
            <a:normAutofit/>
          </a:bodyPr>
          <a:lstStyle>
            <a:lvl1pPr marL="0" indent="0">
              <a:buNone/>
              <a:defRPr sz="1100"/>
            </a:lvl1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dirty="0"/>
              <a:t>Enter author</a:t>
            </a:r>
          </a:p>
        </p:txBody>
      </p:sp>
      <p:sp>
        <p:nvSpPr>
          <p:cNvPr id="5" name="Content Placeholder 2">
            <a:extLst>
              <a:ext uri="{FF2B5EF4-FFF2-40B4-BE49-F238E27FC236}">
                <a16:creationId xmlns:a16="http://schemas.microsoft.com/office/drawing/2014/main" id="{5971BE78-E9DB-67C0-3E02-A5D0467BFF7A}"/>
              </a:ext>
            </a:extLst>
          </p:cNvPr>
          <p:cNvSpPr>
            <a:spLocks noGrp="1"/>
          </p:cNvSpPr>
          <p:nvPr>
            <p:ph sz="half" idx="10" hasCustomPrompt="1"/>
          </p:nvPr>
        </p:nvSpPr>
        <p:spPr>
          <a:xfrm>
            <a:off x="3842654" y="3360866"/>
            <a:ext cx="1089386" cy="222583"/>
          </a:xfrm>
        </p:spPr>
        <p:txBody>
          <a:bodyPr>
            <a:normAutofit/>
          </a:bodyPr>
          <a:lstStyle>
            <a:lvl1pPr marL="0" indent="0">
              <a:buNone/>
              <a:defRPr sz="1100"/>
            </a:lvl1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dirty="0"/>
              <a:t>Year</a:t>
            </a:r>
          </a:p>
        </p:txBody>
      </p:sp>
      <p:sp>
        <p:nvSpPr>
          <p:cNvPr id="6" name="Content Placeholder 2">
            <a:extLst>
              <a:ext uri="{FF2B5EF4-FFF2-40B4-BE49-F238E27FC236}">
                <a16:creationId xmlns:a16="http://schemas.microsoft.com/office/drawing/2014/main" id="{E185B128-DA71-565F-04F1-DE69A837C7BD}"/>
              </a:ext>
            </a:extLst>
          </p:cNvPr>
          <p:cNvSpPr>
            <a:spLocks noGrp="1"/>
          </p:cNvSpPr>
          <p:nvPr>
            <p:ph sz="half" idx="11" hasCustomPrompt="1"/>
          </p:nvPr>
        </p:nvSpPr>
        <p:spPr>
          <a:xfrm>
            <a:off x="1979712" y="2714342"/>
            <a:ext cx="1296144" cy="222583"/>
          </a:xfrm>
        </p:spPr>
        <p:txBody>
          <a:bodyPr>
            <a:normAutofit/>
          </a:bodyPr>
          <a:lstStyle>
            <a:lvl1pPr marL="0" indent="0">
              <a:buNone/>
              <a:defRPr sz="1100"/>
            </a:lvl1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dirty="0"/>
              <a:t>Enter author</a:t>
            </a:r>
          </a:p>
        </p:txBody>
      </p:sp>
    </p:spTree>
    <p:extLst>
      <p:ext uri="{BB962C8B-B14F-4D97-AF65-F5344CB8AC3E}">
        <p14:creationId xmlns:p14="http://schemas.microsoft.com/office/powerpoint/2010/main" val="1861590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463508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481922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427960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047589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8.xml"/><Relationship Id="rId7" Type="http://schemas.openxmlformats.org/officeDocument/2006/relationships/image" Target="../media/image2.png"/><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blackGray">
      <p:bgRef idx="1001">
        <a:schemeClr val="bg1"/>
      </p:bgRef>
    </p:bg>
    <p:spTree>
      <p:nvGrpSpPr>
        <p:cNvPr id="1" name=""/>
        <p:cNvGrpSpPr/>
        <p:nvPr/>
      </p:nvGrpSpPr>
      <p:grpSpPr>
        <a:xfrm>
          <a:off x="0" y="0"/>
          <a:ext cx="0" cy="0"/>
          <a:chOff x="0" y="0"/>
          <a:chExt cx="0" cy="0"/>
        </a:xfrm>
      </p:grpSpPr>
      <p:pic>
        <p:nvPicPr>
          <p:cNvPr id="13" name="FONDO-PATRON-EUOSHA-2011-16-9.png"/>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0" y="3048"/>
            <a:ext cx="9141291" cy="5137404"/>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9" name="Bild 3" descr="111004_EU-OSHA_PPT_Corporate logo_inner slide.png"/>
          <p:cNvPicPr>
            <a:picLocks noChangeAspect="1"/>
          </p:cNvPicPr>
          <p:nvPr/>
        </p:nvPicPr>
        <p:blipFill>
          <a:blip r:embed="rId18" cstate="print"/>
          <a:srcRect/>
          <a:stretch>
            <a:fillRect/>
          </a:stretch>
        </p:blipFill>
        <p:spPr bwMode="auto">
          <a:xfrm>
            <a:off x="442913" y="4705350"/>
            <a:ext cx="744711" cy="233363"/>
          </a:xfrm>
          <a:prstGeom prst="rect">
            <a:avLst/>
          </a:prstGeom>
          <a:noFill/>
          <a:ln w="9525">
            <a:noFill/>
            <a:miter lim="800000"/>
            <a:headEnd/>
            <a:tailEnd/>
          </a:ln>
        </p:spPr>
      </p:pic>
      <p:sp>
        <p:nvSpPr>
          <p:cNvPr id="10" name="Slide Number Placeholder 9"/>
          <p:cNvSpPr txBox="1">
            <a:spLocks/>
          </p:cNvSpPr>
          <p:nvPr/>
        </p:nvSpPr>
        <p:spPr>
          <a:xfrm>
            <a:off x="8532440" y="4877961"/>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1392239" y="4857751"/>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pt-PT" sz="675" b="1">
                <a:solidFill>
                  <a:schemeClr val="tx2"/>
                </a:solidFill>
                <a:latin typeface="Arial" pitchFamily="-107" charset="0"/>
                <a:ea typeface="Arial"/>
                <a:cs typeface="ＭＳ Ｐゴシック" pitchFamily="-107" charset="-128"/>
              </a:rPr>
              <a:t>https://healthy-workplaces.eu</a:t>
            </a:r>
          </a:p>
        </p:txBody>
      </p:sp>
      <p:pic>
        <p:nvPicPr>
          <p:cNvPr id="12" name="Bild 5" descr="111004_EU-OSHA_PPT_HW logo.png"/>
          <p:cNvPicPr>
            <a:picLocks noChangeAspect="1"/>
          </p:cNvPicPr>
          <p:nvPr/>
        </p:nvPicPr>
        <p:blipFill>
          <a:blip r:embed="rId19"/>
          <a:srcRect/>
          <a:stretch>
            <a:fillRect/>
          </a:stretch>
        </p:blipFill>
        <p:spPr bwMode="auto">
          <a:xfrm>
            <a:off x="7432676" y="4522144"/>
            <a:ext cx="577199" cy="475059"/>
          </a:xfrm>
          <a:prstGeom prst="rect">
            <a:avLst/>
          </a:prstGeom>
          <a:noFill/>
          <a:ln w="9525">
            <a:noFill/>
            <a:miter lim="800000"/>
            <a:headEnd/>
            <a:tailEnd/>
          </a:ln>
        </p:spPr>
      </p:pic>
    </p:spTree>
    <p:extLst>
      <p:ext uri="{BB962C8B-B14F-4D97-AF65-F5344CB8AC3E}">
        <p14:creationId xmlns:p14="http://schemas.microsoft.com/office/powerpoint/2010/main" val="1172285116"/>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67" r:id="rId4"/>
    <p:sldLayoutId id="2147483768" r:id="rId5"/>
    <p:sldLayoutId id="2147483757" r:id="rId6"/>
    <p:sldLayoutId id="2147483758" r:id="rId7"/>
    <p:sldLayoutId id="2147483759" r:id="rId8"/>
    <p:sldLayoutId id="2147483760" r:id="rId9"/>
    <p:sldLayoutId id="2147483761" r:id="rId10"/>
    <p:sldLayoutId id="2147483762" r:id="rId11"/>
    <p:sldLayoutId id="2147483763" r:id="rId12"/>
    <p:sldLayoutId id="2147483764" r:id="rId13"/>
    <p:sldLayoutId id="2147483769" r:id="rId14"/>
    <p:sldLayoutId id="2147483771" r:id="rId15"/>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FONDO-PATRON-EUOSHA-2011-16-9.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3048"/>
            <a:ext cx="9141291" cy="5137404"/>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Slide Number Placeholder 9"/>
          <p:cNvSpPr txBox="1">
            <a:spLocks/>
          </p:cNvSpPr>
          <p:nvPr/>
        </p:nvSpPr>
        <p:spPr>
          <a:xfrm>
            <a:off x="8532440" y="4877961"/>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1392239" y="4857751"/>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pt-PT" sz="675" b="1">
                <a:solidFill>
                  <a:schemeClr val="tx2"/>
                </a:solidFill>
                <a:latin typeface="Arial" pitchFamily="-107" charset="0"/>
                <a:ea typeface="Arial"/>
                <a:cs typeface="ＭＳ Ｐゴシック" pitchFamily="-107" charset="-128"/>
              </a:rPr>
              <a:t>https://healthy-workplaces.eu</a:t>
            </a:r>
          </a:p>
        </p:txBody>
      </p:sp>
      <p:pic>
        <p:nvPicPr>
          <p:cNvPr id="4" name="Bild 3" descr="111004_EU-OSHA_PPT_Corporate logo_inner slide.png">
            <a:extLst>
              <a:ext uri="{FF2B5EF4-FFF2-40B4-BE49-F238E27FC236}">
                <a16:creationId xmlns:a16="http://schemas.microsoft.com/office/drawing/2014/main" id="{83FABCFD-3389-1B1D-FD04-1816EDDB7D09}"/>
              </a:ext>
            </a:extLst>
          </p:cNvPr>
          <p:cNvPicPr>
            <a:picLocks noChangeAspect="1"/>
          </p:cNvPicPr>
          <p:nvPr userDrawn="1"/>
        </p:nvPicPr>
        <p:blipFill>
          <a:blip r:embed="rId7" cstate="print"/>
          <a:srcRect/>
          <a:stretch>
            <a:fillRect/>
          </a:stretch>
        </p:blipFill>
        <p:spPr bwMode="auto">
          <a:xfrm>
            <a:off x="450000" y="4665206"/>
            <a:ext cx="744711" cy="233363"/>
          </a:xfrm>
          <a:prstGeom prst="rect">
            <a:avLst/>
          </a:prstGeom>
          <a:noFill/>
          <a:ln w="9525">
            <a:noFill/>
            <a:miter lim="800000"/>
            <a:headEnd/>
            <a:tailEnd/>
          </a:ln>
        </p:spPr>
      </p:pic>
      <p:pic>
        <p:nvPicPr>
          <p:cNvPr id="5" name="Bild 5" descr="111004_EU-OSHA_PPT_HW logo.png">
            <a:extLst>
              <a:ext uri="{FF2B5EF4-FFF2-40B4-BE49-F238E27FC236}">
                <a16:creationId xmlns:a16="http://schemas.microsoft.com/office/drawing/2014/main" id="{1D3C38EC-AFBA-284C-C7FC-21A5627A0B94}"/>
              </a:ext>
            </a:extLst>
          </p:cNvPr>
          <p:cNvPicPr>
            <a:picLocks noChangeAspect="1"/>
          </p:cNvPicPr>
          <p:nvPr userDrawn="1"/>
        </p:nvPicPr>
        <p:blipFill>
          <a:blip r:embed="rId8"/>
          <a:srcRect/>
          <a:stretch>
            <a:fillRect/>
          </a:stretch>
        </p:blipFill>
        <p:spPr bwMode="auto">
          <a:xfrm>
            <a:off x="7439763" y="4482000"/>
            <a:ext cx="577199" cy="475059"/>
          </a:xfrm>
          <a:prstGeom prst="rect">
            <a:avLst/>
          </a:prstGeom>
          <a:noFill/>
          <a:ln w="9525">
            <a:noFill/>
            <a:miter lim="800000"/>
            <a:headEnd/>
            <a:tailEnd/>
          </a:ln>
        </p:spPr>
      </p:pic>
    </p:spTree>
    <p:extLst>
      <p:ext uri="{BB962C8B-B14F-4D97-AF65-F5344CB8AC3E}">
        <p14:creationId xmlns:p14="http://schemas.microsoft.com/office/powerpoint/2010/main" val="1872770870"/>
      </p:ext>
    </p:extLst>
  </p:cSld>
  <p:clrMap bg1="lt1" tx1="dk1" bg2="lt2" tx2="dk2" accent1="accent1" accent2="accent2" accent3="accent3" accent4="accent4" accent5="accent5" accent6="accent6" hlink="hlink" folHlink="folHlink"/>
  <p:sldLayoutIdLst>
    <p:sldLayoutId id="2147483779" r:id="rId1"/>
    <p:sldLayoutId id="2147483791" r:id="rId2"/>
    <p:sldLayoutId id="2147483790" r:id="rId3"/>
    <p:sldLayoutId id="2147483782" r:id="rId4"/>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6.png"/><Relationship Id="rId7" Type="http://schemas.openxmlformats.org/officeDocument/2006/relationships/hyperlink" Target="https://pixabay.com/es/?utm_source=link-attribution&amp;utm_medium=referral&amp;utm_campaign=image&amp;utm_content=7042739" TargetMode="External"/><Relationship Id="rId12" Type="http://schemas.openxmlformats.org/officeDocument/2006/relationships/image" Target="../media/image53.png"/><Relationship Id="rId2" Type="http://schemas.openxmlformats.org/officeDocument/2006/relationships/notesSlide" Target="../notesSlides/notesSlide19.xml"/><Relationship Id="rId1" Type="http://schemas.openxmlformats.org/officeDocument/2006/relationships/slideLayout" Target="../slideLayouts/slideLayout19.xml"/><Relationship Id="rId6" Type="http://schemas.openxmlformats.org/officeDocument/2006/relationships/hyperlink" Target="https://pixabay.com/es/users/mohamed_hassan-5229782/?utm_source=link-attribution&amp;utm_medium=referral&amp;utm_campaign=image&amp;utm_content=7042739" TargetMode="External"/><Relationship Id="rId11" Type="http://schemas.openxmlformats.org/officeDocument/2006/relationships/image" Target="../media/image52.png"/><Relationship Id="rId5" Type="http://schemas.openxmlformats.org/officeDocument/2006/relationships/image" Target="../media/image48.png"/><Relationship Id="rId10" Type="http://schemas.openxmlformats.org/officeDocument/2006/relationships/image" Target="../media/image51.png"/><Relationship Id="rId4" Type="http://schemas.openxmlformats.org/officeDocument/2006/relationships/image" Target="../media/image47.png"/><Relationship Id="rId9" Type="http://schemas.openxmlformats.org/officeDocument/2006/relationships/image" Target="../media/image50.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1.xml"/><Relationship Id="rId1" Type="http://schemas.openxmlformats.org/officeDocument/2006/relationships/slideLayout" Target="../slideLayouts/slideLayout1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notesSlide" Target="../notesSlides/notesSlide23.xml"/><Relationship Id="rId1" Type="http://schemas.openxmlformats.org/officeDocument/2006/relationships/slideLayout" Target="../slideLayouts/slideLayout14.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7.xml"/><Relationship Id="rId1" Type="http://schemas.openxmlformats.org/officeDocument/2006/relationships/slideLayout" Target="../slideLayouts/slideLayout15.xml"/><Relationship Id="rId6" Type="http://schemas.openxmlformats.org/officeDocument/2006/relationships/image" Target="../media/image63.png"/><Relationship Id="rId5" Type="http://schemas.openxmlformats.org/officeDocument/2006/relationships/hyperlink" Target="https://healthy-workplaces.osha.europa.eu/en/about-topic/priority-area/smart-digital-systems" TargetMode="External"/><Relationship Id="rId4" Type="http://schemas.openxmlformats.org/officeDocument/2006/relationships/image" Target="../media/image62.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31.sv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BA5728D-36C0-B577-181C-6892FBDF09C7}"/>
              </a:ext>
            </a:extLst>
          </p:cNvPr>
          <p:cNvSpPr>
            <a:spLocks noGrp="1"/>
          </p:cNvSpPr>
          <p:nvPr>
            <p:ph type="title"/>
          </p:nvPr>
        </p:nvSpPr>
        <p:spPr>
          <a:xfrm>
            <a:off x="462262" y="3476253"/>
            <a:ext cx="8502226" cy="679673"/>
          </a:xfrm>
        </p:spPr>
        <p:txBody>
          <a:bodyPr vert="horz" wrap="square" lIns="0" tIns="0" rIns="0" bIns="0" rtlCol="0" anchor="t" anchorCtr="0">
            <a:spAutoFit/>
          </a:bodyPr>
          <a:lstStyle/>
          <a:p>
            <a:pPr>
              <a:spcBef>
                <a:spcPts val="450"/>
              </a:spcBef>
              <a:buClr>
                <a:schemeClr val="tx2"/>
              </a:buClr>
              <a:buFont typeface="Wingdings" pitchFamily="2" charset="2"/>
            </a:pPr>
            <a:r>
              <a:rPr lang="pt-PT" sz="2000" dirty="0">
                <a:solidFill>
                  <a:srgbClr val="899E00"/>
                </a:solidFill>
                <a:latin typeface="+mn-lt"/>
                <a:ea typeface="+mn-lt"/>
                <a:cs typeface="+mn-cs"/>
              </a:rPr>
              <a:t>TRABALHAR COM SEGURANÇA E SAÚDE NA ERA DIGITAL
Campanha «Locais de Trabalho Seguros e Saudáveis 2023-2025»</a:t>
            </a:r>
          </a:p>
        </p:txBody>
      </p:sp>
      <p:sp>
        <p:nvSpPr>
          <p:cNvPr id="5" name="Subtitle 2">
            <a:extLst>
              <a:ext uri="{FF2B5EF4-FFF2-40B4-BE49-F238E27FC236}">
                <a16:creationId xmlns:a16="http://schemas.microsoft.com/office/drawing/2014/main" id="{78591229-3880-2386-55AB-4923B8E78DE5}"/>
              </a:ext>
            </a:extLst>
          </p:cNvPr>
          <p:cNvSpPr>
            <a:spLocks noGrp="1"/>
          </p:cNvSpPr>
          <p:nvPr>
            <p:ph type="subTitle" idx="10"/>
          </p:nvPr>
        </p:nvSpPr>
        <p:spPr>
          <a:xfrm>
            <a:off x="462263" y="2708139"/>
            <a:ext cx="8070178" cy="738664"/>
          </a:xfrm>
        </p:spPr>
        <p:txBody>
          <a:bodyPr vert="horz" lIns="0" tIns="0" rIns="0" bIns="0" rtlCol="0" anchor="t" anchorCtr="0">
            <a:spAutoFit/>
          </a:bodyPr>
          <a:lstStyle/>
          <a:p>
            <a:pPr>
              <a:spcBef>
                <a:spcPct val="0"/>
              </a:spcBef>
            </a:pPr>
            <a:r>
              <a:rPr lang="pt-PT" sz="2400" dirty="0">
                <a:ea typeface=""/>
              </a:rPr>
              <a:t>Sistemas digitais inteligentes: implicações para a </a:t>
            </a:r>
            <a:r>
              <a:rPr lang="pt-PT" sz="2400" dirty="0"/>
              <a:t>segurança e saúde no </a:t>
            </a:r>
            <a:r>
              <a:rPr lang="pt-PT" sz="2400" dirty="0">
                <a:ea typeface=""/>
              </a:rPr>
              <a:t>trabalho</a:t>
            </a:r>
          </a:p>
        </p:txBody>
      </p:sp>
    </p:spTree>
    <p:extLst>
      <p:ext uri="{BB962C8B-B14F-4D97-AF65-F5344CB8AC3E}">
        <p14:creationId xmlns:p14="http://schemas.microsoft.com/office/powerpoint/2010/main" val="81847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4D3D4-3D2C-8F26-A8E6-472CEADCA327}"/>
              </a:ext>
            </a:extLst>
          </p:cNvPr>
          <p:cNvSpPr>
            <a:spLocks noGrp="1"/>
          </p:cNvSpPr>
          <p:nvPr>
            <p:ph type="title"/>
          </p:nvPr>
        </p:nvSpPr>
        <p:spPr/>
        <p:txBody>
          <a:bodyPr>
            <a:spAutoFit/>
          </a:bodyPr>
          <a:lstStyle/>
          <a:p>
            <a:r>
              <a:rPr lang="pt-PT" b="1">
                <a:solidFill>
                  <a:schemeClr val="tx2"/>
                </a:solidFill>
                <a:latin typeface="+mj-lt"/>
                <a:ea typeface="+mj-lt"/>
              </a:rPr>
              <a:t>Exemplos de riscos/desafios para a SST</a:t>
            </a:r>
          </a:p>
        </p:txBody>
      </p:sp>
      <p:pic>
        <p:nvPicPr>
          <p:cNvPr id="4" name="Picture 3">
            <a:extLst>
              <a:ext uri="{FF2B5EF4-FFF2-40B4-BE49-F238E27FC236}">
                <a16:creationId xmlns:a16="http://schemas.microsoft.com/office/drawing/2014/main" id="{FCF1ABA4-771E-F357-5509-B9C9677DBEA0}"/>
              </a:ext>
            </a:extLst>
          </p:cNvPr>
          <p:cNvPicPr>
            <a:picLocks noChangeAspect="1"/>
          </p:cNvPicPr>
          <p:nvPr/>
        </p:nvPicPr>
        <p:blipFill>
          <a:blip r:embed="rId3"/>
          <a:stretch>
            <a:fillRect/>
          </a:stretch>
        </p:blipFill>
        <p:spPr>
          <a:xfrm>
            <a:off x="7020272" y="3277847"/>
            <a:ext cx="1067107" cy="1129878"/>
          </a:xfrm>
          <a:prstGeom prst="rect">
            <a:avLst/>
          </a:prstGeom>
        </p:spPr>
      </p:pic>
      <p:pic>
        <p:nvPicPr>
          <p:cNvPr id="5" name="Picture 4">
            <a:extLst>
              <a:ext uri="{FF2B5EF4-FFF2-40B4-BE49-F238E27FC236}">
                <a16:creationId xmlns:a16="http://schemas.microsoft.com/office/drawing/2014/main" id="{16C43576-9629-2A7B-0DA2-B473A8EC194C}"/>
              </a:ext>
            </a:extLst>
          </p:cNvPr>
          <p:cNvPicPr>
            <a:picLocks noChangeAspect="1"/>
          </p:cNvPicPr>
          <p:nvPr/>
        </p:nvPicPr>
        <p:blipFill>
          <a:blip r:embed="rId4"/>
          <a:stretch>
            <a:fillRect/>
          </a:stretch>
        </p:blipFill>
        <p:spPr>
          <a:xfrm>
            <a:off x="3255123" y="1441872"/>
            <a:ext cx="2122801" cy="1129878"/>
          </a:xfrm>
          <a:prstGeom prst="rect">
            <a:avLst/>
          </a:prstGeom>
        </p:spPr>
      </p:pic>
      <p:sp>
        <p:nvSpPr>
          <p:cNvPr id="6" name="Rectangle: Rounded Corners 5">
            <a:extLst>
              <a:ext uri="{FF2B5EF4-FFF2-40B4-BE49-F238E27FC236}">
                <a16:creationId xmlns:a16="http://schemas.microsoft.com/office/drawing/2014/main" id="{C5BF3CB0-DB77-4795-26B0-5F8A7B1B662F}"/>
              </a:ext>
            </a:extLst>
          </p:cNvPr>
          <p:cNvSpPr/>
          <p:nvPr/>
        </p:nvSpPr>
        <p:spPr>
          <a:xfrm>
            <a:off x="264052" y="817713"/>
            <a:ext cx="2428843" cy="3770261"/>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pt-PT" sz="2000" b="1">
                <a:solidFill>
                  <a:schemeClr val="bg1"/>
                </a:solidFill>
                <a:latin typeface="Arial Body"/>
              </a:rPr>
              <a:t>Limitações práticas</a:t>
            </a:r>
          </a:p>
          <a:p>
            <a:pPr>
              <a:spcBef>
                <a:spcPts val="600"/>
              </a:spcBef>
            </a:pPr>
            <a:r>
              <a:rPr lang="pt-PT" sz="1100" b="1">
                <a:solidFill>
                  <a:schemeClr val="bg1"/>
                </a:solidFill>
                <a:latin typeface="Arial Body"/>
              </a:rPr>
              <a:t>Avaria da tecnologia</a:t>
            </a:r>
          </a:p>
          <a:p>
            <a:pPr marL="0" indent="0">
              <a:spcBef>
                <a:spcPts val="600"/>
              </a:spcBef>
              <a:buFont typeface="Arial" panose="020B0604020202020204" pitchFamily="34" charset="0"/>
              <a:buNone/>
            </a:pPr>
            <a:endParaRPr lang="en-GB" sz="1100" b="0" dirty="0">
              <a:solidFill>
                <a:schemeClr val="bg1"/>
              </a:solidFill>
              <a:latin typeface="Arial Body"/>
            </a:endParaRPr>
          </a:p>
          <a:p>
            <a:pPr marL="0" marR="0" lvl="0" indent="0" algn="l" defTabSz="342900" rtl="0" eaLnBrk="1" fontAlgn="auto" latinLnBrk="0" hangingPunct="1">
              <a:spcBef>
                <a:spcPts val="600"/>
              </a:spcBef>
              <a:buClrTx/>
              <a:buSzTx/>
              <a:buFontTx/>
              <a:buNone/>
              <a:tabLst/>
              <a:defRPr/>
            </a:pPr>
            <a:r>
              <a:rPr lang="pt-PT" sz="1100" b="1">
                <a:solidFill>
                  <a:schemeClr val="bg1"/>
                </a:solidFill>
                <a:latin typeface="Arial Body"/>
              </a:rPr>
              <a:t>Precisão dos sensores</a:t>
            </a:r>
          </a:p>
          <a:p>
            <a:pPr marL="0" marR="0" lvl="0" indent="0" algn="l" defTabSz="342900" rtl="0" eaLnBrk="1" fontAlgn="auto" latinLnBrk="0" hangingPunct="1">
              <a:spcBef>
                <a:spcPts val="600"/>
              </a:spcBef>
              <a:buClrTx/>
              <a:buSzTx/>
              <a:buFont typeface="Arial" panose="020B0604020202020204" pitchFamily="34" charset="0"/>
              <a:buNone/>
              <a:tabLst/>
              <a:defRPr/>
            </a:pPr>
            <a:endParaRPr lang="en-GB" sz="1100" b="0" dirty="0">
              <a:solidFill>
                <a:schemeClr val="bg1"/>
              </a:solidFill>
              <a:latin typeface="Arial Body"/>
            </a:endParaRPr>
          </a:p>
          <a:p>
            <a:pPr marL="0" indent="0">
              <a:spcBef>
                <a:spcPts val="600"/>
              </a:spcBef>
              <a:buFont typeface="Arial" panose="020B0604020202020204" pitchFamily="34" charset="0"/>
              <a:buNone/>
            </a:pPr>
            <a:r>
              <a:rPr lang="pt-PT" sz="1100" b="1" i="1">
                <a:solidFill>
                  <a:schemeClr val="bg1"/>
                </a:solidFill>
                <a:latin typeface="Arial Body"/>
              </a:rPr>
              <a:t>Hardware</a:t>
            </a:r>
            <a:r>
              <a:rPr lang="pt-PT" sz="1100" b="1">
                <a:solidFill>
                  <a:schemeClr val="bg1"/>
                </a:solidFill>
                <a:latin typeface="Arial Body"/>
              </a:rPr>
              <a:t> que impede o movimento</a:t>
            </a:r>
          </a:p>
          <a:p>
            <a:pPr marL="0" indent="0">
              <a:spcBef>
                <a:spcPts val="600"/>
              </a:spcBef>
              <a:buFont typeface="Arial" panose="020B0604020202020204" pitchFamily="34" charset="0"/>
              <a:buNone/>
            </a:pPr>
            <a:endParaRPr lang="en-GB" sz="1100" b="1" dirty="0">
              <a:solidFill>
                <a:schemeClr val="bg1"/>
              </a:solidFill>
              <a:latin typeface="Arial Body"/>
            </a:endParaRPr>
          </a:p>
          <a:p>
            <a:pPr marL="0" marR="0" lvl="0" indent="0" algn="l" defTabSz="342900" rtl="0" eaLnBrk="1" fontAlgn="auto" latinLnBrk="0" hangingPunct="1">
              <a:spcBef>
                <a:spcPts val="600"/>
              </a:spcBef>
              <a:buClrTx/>
              <a:buSzTx/>
              <a:buFont typeface="Arial" panose="020B0604020202020204" pitchFamily="34" charset="0"/>
              <a:buNone/>
              <a:tabLst/>
              <a:defRPr/>
            </a:pPr>
            <a:r>
              <a:rPr lang="pt-PT" sz="1100" b="1">
                <a:solidFill>
                  <a:schemeClr val="bg1"/>
                </a:solidFill>
                <a:latin typeface="Arial Body"/>
              </a:rPr>
              <a:t>Limitações tecnológicas dos sistemas </a:t>
            </a:r>
          </a:p>
          <a:p>
            <a:pPr marL="0" marR="0" lvl="0" indent="0" algn="l" defTabSz="342900" rtl="0" eaLnBrk="1" fontAlgn="auto" latinLnBrk="0" hangingPunct="1">
              <a:spcBef>
                <a:spcPts val="600"/>
              </a:spcBef>
              <a:buClrTx/>
              <a:buSzTx/>
              <a:buFont typeface="Arial" panose="020B0604020202020204" pitchFamily="34" charset="0"/>
              <a:buNone/>
              <a:tabLst/>
              <a:defRPr/>
            </a:pPr>
            <a:endParaRPr lang="en-GB" sz="1100" b="0" dirty="0">
              <a:solidFill>
                <a:schemeClr val="bg1"/>
              </a:solidFill>
              <a:latin typeface="Arial Body"/>
            </a:endParaRPr>
          </a:p>
          <a:p>
            <a:pPr marL="0" marR="0" lvl="0" indent="0" algn="l" defTabSz="342900" rtl="0" eaLnBrk="1" fontAlgn="auto" latinLnBrk="0" hangingPunct="1">
              <a:spcBef>
                <a:spcPts val="600"/>
              </a:spcBef>
              <a:buClrTx/>
              <a:buSzTx/>
              <a:buFontTx/>
              <a:buNone/>
              <a:tabLst/>
              <a:defRPr/>
            </a:pPr>
            <a:r>
              <a:rPr lang="pt-PT" sz="1100" b="1">
                <a:solidFill>
                  <a:schemeClr val="bg1"/>
                </a:solidFill>
                <a:latin typeface="Arial Body"/>
              </a:rPr>
              <a:t>Efeitos de rede</a:t>
            </a:r>
          </a:p>
        </p:txBody>
      </p:sp>
      <p:sp>
        <p:nvSpPr>
          <p:cNvPr id="7" name="Rectangle: Rounded Corners 6">
            <a:extLst>
              <a:ext uri="{FF2B5EF4-FFF2-40B4-BE49-F238E27FC236}">
                <a16:creationId xmlns:a16="http://schemas.microsoft.com/office/drawing/2014/main" id="{ADD1FDE8-BF2F-F104-8819-3B9A6DEEA2E7}"/>
              </a:ext>
            </a:extLst>
          </p:cNvPr>
          <p:cNvSpPr/>
          <p:nvPr/>
        </p:nvSpPr>
        <p:spPr>
          <a:xfrm>
            <a:off x="5940152" y="817713"/>
            <a:ext cx="2532993" cy="2126819"/>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pt-PT" sz="2000" b="1" dirty="0">
                <a:solidFill>
                  <a:schemeClr val="bg1"/>
                </a:solidFill>
                <a:latin typeface="Arial Body"/>
                <a:ea typeface="Arial Body"/>
                <a:cs typeface="+mn-cs"/>
              </a:rPr>
              <a:t>Danos psicossociais/ físicos</a:t>
            </a:r>
          </a:p>
          <a:p>
            <a:br>
              <a:rPr lang="pt-PT" b="1" dirty="0">
                <a:solidFill>
                  <a:schemeClr val="bg1"/>
                </a:solidFill>
                <a:latin typeface="Arial Body"/>
                <a:ea typeface="Arial Body"/>
                <a:cs typeface="+mn-cs"/>
              </a:rPr>
            </a:br>
            <a:r>
              <a:rPr lang="pt-PT" sz="1100" b="1" dirty="0">
                <a:solidFill>
                  <a:schemeClr val="bg1"/>
                </a:solidFill>
                <a:latin typeface="Arial Body"/>
                <a:ea typeface="Arial Body"/>
                <a:cs typeface="+mn-cs"/>
              </a:rPr>
              <a:t>Intensificação do trabalho</a:t>
            </a:r>
          </a:p>
          <a:p>
            <a:endParaRPr lang="en-GB" sz="1100" b="1" kern="1200" dirty="0">
              <a:solidFill>
                <a:schemeClr val="bg1"/>
              </a:solidFill>
              <a:latin typeface="Arial Body"/>
              <a:ea typeface="+mn-ea"/>
              <a:cs typeface="+mn-cs"/>
            </a:endParaRPr>
          </a:p>
          <a:p>
            <a:pPr marL="0" algn="l" defTabSz="342900" rtl="0" eaLnBrk="1" latinLnBrk="0" hangingPunct="1"/>
            <a:r>
              <a:rPr lang="pt-PT" sz="1100" b="1" dirty="0">
                <a:solidFill>
                  <a:schemeClr val="bg1"/>
                </a:solidFill>
                <a:latin typeface="Arial Body"/>
                <a:ea typeface="Arial Body"/>
                <a:cs typeface="+mn-cs"/>
              </a:rPr>
              <a:t>Alienação do trabalho </a:t>
            </a:r>
          </a:p>
          <a:p>
            <a:pPr algn="ctr"/>
            <a:endParaRPr lang="en-GB" sz="1600" dirty="0">
              <a:solidFill>
                <a:schemeClr val="bg1"/>
              </a:solidFill>
            </a:endParaRPr>
          </a:p>
        </p:txBody>
      </p:sp>
      <p:sp>
        <p:nvSpPr>
          <p:cNvPr id="8" name="Rectangle: Rounded Corners 7">
            <a:extLst>
              <a:ext uri="{FF2B5EF4-FFF2-40B4-BE49-F238E27FC236}">
                <a16:creationId xmlns:a16="http://schemas.microsoft.com/office/drawing/2014/main" id="{B7553843-C5C6-CF80-544B-EDBBF5A1D7FF}"/>
              </a:ext>
            </a:extLst>
          </p:cNvPr>
          <p:cNvSpPr/>
          <p:nvPr/>
        </p:nvSpPr>
        <p:spPr>
          <a:xfrm>
            <a:off x="2891428" y="3078038"/>
            <a:ext cx="3559679" cy="1529497"/>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spAutoFit/>
          </a:bodyPr>
          <a:lstStyle/>
          <a:p>
            <a:pPr>
              <a:spcBef>
                <a:spcPts val="300"/>
              </a:spcBef>
              <a:spcAft>
                <a:spcPts val="300"/>
              </a:spcAft>
            </a:pPr>
            <a:r>
              <a:rPr lang="pt-PT" sz="2000" b="1">
                <a:solidFill>
                  <a:schemeClr val="bg1"/>
                </a:solidFill>
                <a:latin typeface="Arial Body"/>
                <a:ea typeface="Arial Body"/>
                <a:cs typeface="+mn-cs"/>
              </a:rPr>
              <a:t>Considerações relativas aos dados</a:t>
            </a:r>
          </a:p>
          <a:p>
            <a:pPr marL="0" indent="0">
              <a:spcBef>
                <a:spcPts val="200"/>
              </a:spcBef>
              <a:spcAft>
                <a:spcPts val="200"/>
              </a:spcAft>
              <a:buFont typeface="Arial" panose="020B0604020202020204" pitchFamily="34" charset="0"/>
              <a:buNone/>
              <a:defRPr/>
            </a:pPr>
            <a:r>
              <a:rPr lang="pt-PT" sz="1100" b="1">
                <a:solidFill>
                  <a:schemeClr val="bg1"/>
                </a:solidFill>
                <a:latin typeface="Arial Body"/>
                <a:ea typeface="Arial Body"/>
                <a:cs typeface="+mn-cs"/>
              </a:rPr>
              <a:t>Privacidade, segurança e exatidão dos dados</a:t>
            </a:r>
          </a:p>
          <a:p>
            <a:pPr marL="0" marR="0" lvl="0" indent="0" algn="l" defTabSz="914400" rtl="0" eaLnBrk="1" fontAlgn="auto" latinLnBrk="0" hangingPunct="1">
              <a:spcBef>
                <a:spcPts val="200"/>
              </a:spcBef>
              <a:spcAft>
                <a:spcPts val="200"/>
              </a:spcAft>
              <a:buClrTx/>
              <a:buSzTx/>
              <a:buFont typeface="Arial" panose="020B0604020202020204" pitchFamily="34" charset="0"/>
              <a:buNone/>
              <a:tabLst/>
              <a:defRPr/>
            </a:pPr>
            <a:endParaRPr lang="en-GB" sz="1100" b="1" kern="1200" dirty="0">
              <a:solidFill>
                <a:schemeClr val="bg1"/>
              </a:solidFill>
              <a:latin typeface="Arial Body"/>
              <a:ea typeface="+mn-ea"/>
              <a:cs typeface="+mn-cs"/>
            </a:endParaRPr>
          </a:p>
          <a:p>
            <a:pPr marL="0" marR="0" lvl="0" indent="0" algn="l" defTabSz="914400" rtl="0" eaLnBrk="1" fontAlgn="auto" latinLnBrk="0" hangingPunct="1">
              <a:spcBef>
                <a:spcPts val="200"/>
              </a:spcBef>
              <a:spcAft>
                <a:spcPts val="200"/>
              </a:spcAft>
              <a:buClrTx/>
              <a:buSzTx/>
              <a:buFont typeface="Arial" panose="020B0604020202020204" pitchFamily="34" charset="0"/>
              <a:buNone/>
              <a:tabLst/>
              <a:defRPr/>
            </a:pPr>
            <a:r>
              <a:rPr lang="pt-PT" sz="1100" b="1">
                <a:solidFill>
                  <a:schemeClr val="bg1"/>
                </a:solidFill>
                <a:latin typeface="Arial Body"/>
                <a:ea typeface="Arial Body"/>
                <a:cs typeface="+mn-cs"/>
              </a:rPr>
              <a:t>Interpretação e utilização (abusiva) dos dados</a:t>
            </a:r>
          </a:p>
        </p:txBody>
      </p:sp>
      <p:sp>
        <p:nvSpPr>
          <p:cNvPr id="9" name="TextBox 8">
            <a:extLst>
              <a:ext uri="{FF2B5EF4-FFF2-40B4-BE49-F238E27FC236}">
                <a16:creationId xmlns:a16="http://schemas.microsoft.com/office/drawing/2014/main" id="{8ECCAB5A-9B66-4B64-D4D5-93C7C0CD1DDC}"/>
              </a:ext>
            </a:extLst>
          </p:cNvPr>
          <p:cNvSpPr txBox="1"/>
          <p:nvPr/>
        </p:nvSpPr>
        <p:spPr>
          <a:xfrm>
            <a:off x="7020272" y="4325787"/>
            <a:ext cx="1368152" cy="215444"/>
          </a:xfrm>
          <a:prstGeom prst="rect">
            <a:avLst/>
          </a:prstGeom>
          <a:noFill/>
        </p:spPr>
        <p:txBody>
          <a:bodyPr wrap="square" rtlCol="0">
            <a:spAutoFit/>
          </a:bodyPr>
          <a:lstStyle/>
          <a:p>
            <a:r>
              <a:rPr lang="pt-PT" sz="800">
                <a:latin typeface="Aptos" panose="020B0004020202020204" pitchFamily="34" charset="0"/>
                <a:cs typeface="Times New Roman" panose="02020603050405020304" pitchFamily="18" charset="0"/>
              </a:rPr>
              <a:t>© EU-OSHA, Drawnalism </a:t>
            </a:r>
          </a:p>
        </p:txBody>
      </p:sp>
      <p:sp>
        <p:nvSpPr>
          <p:cNvPr id="10" name="TextBox 9">
            <a:extLst>
              <a:ext uri="{FF2B5EF4-FFF2-40B4-BE49-F238E27FC236}">
                <a16:creationId xmlns:a16="http://schemas.microsoft.com/office/drawing/2014/main" id="{E84E7510-C35D-4B7E-C9C2-E57595AF7F53}"/>
              </a:ext>
            </a:extLst>
          </p:cNvPr>
          <p:cNvSpPr txBox="1"/>
          <p:nvPr/>
        </p:nvSpPr>
        <p:spPr>
          <a:xfrm>
            <a:off x="3347864" y="2576093"/>
            <a:ext cx="1368152" cy="215444"/>
          </a:xfrm>
          <a:prstGeom prst="rect">
            <a:avLst/>
          </a:prstGeom>
          <a:noFill/>
        </p:spPr>
        <p:txBody>
          <a:bodyPr wrap="square" rtlCol="0">
            <a:spAutoFit/>
          </a:bodyPr>
          <a:lstStyle/>
          <a:p>
            <a:r>
              <a:rPr lang="pt-PT" sz="800">
                <a:latin typeface="Aptos" panose="020B0004020202020204" pitchFamily="34" charset="0"/>
                <a:cs typeface="Times New Roman" panose="02020603050405020304" pitchFamily="18" charset="0"/>
              </a:rPr>
              <a:t>© EU-OSHA, Drawnalism </a:t>
            </a:r>
          </a:p>
        </p:txBody>
      </p:sp>
    </p:spTree>
    <p:extLst>
      <p:ext uri="{BB962C8B-B14F-4D97-AF65-F5344CB8AC3E}">
        <p14:creationId xmlns:p14="http://schemas.microsoft.com/office/powerpoint/2010/main" val="8501704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DFFE59CD-5F26-B50E-CD54-3AB8D4DB3D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4208" y="559934"/>
            <a:ext cx="1920649" cy="1681002"/>
          </a:xfrm>
          <a:prstGeom prst="rect">
            <a:avLst/>
          </a:prstGeom>
        </p:spPr>
      </p:pic>
      <p:pic>
        <p:nvPicPr>
          <p:cNvPr id="20" name="Picture 19">
            <a:extLst>
              <a:ext uri="{FF2B5EF4-FFF2-40B4-BE49-F238E27FC236}">
                <a16:creationId xmlns:a16="http://schemas.microsoft.com/office/drawing/2014/main" id="{78501390-DB21-CF27-E8B1-821C4067C5C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26512" y="1695114"/>
            <a:ext cx="1117709" cy="678333"/>
          </a:xfrm>
          <a:prstGeom prst="rect">
            <a:avLst/>
          </a:prstGeom>
        </p:spPr>
      </p:pic>
      <p:sp>
        <p:nvSpPr>
          <p:cNvPr id="2" name="Title 1">
            <a:extLst>
              <a:ext uri="{FF2B5EF4-FFF2-40B4-BE49-F238E27FC236}">
                <a16:creationId xmlns:a16="http://schemas.microsoft.com/office/drawing/2014/main" id="{74CC1970-60D3-4C58-E7BE-B8A93AA3BC30}"/>
              </a:ext>
            </a:extLst>
          </p:cNvPr>
          <p:cNvSpPr>
            <a:spLocks noGrp="1"/>
          </p:cNvSpPr>
          <p:nvPr>
            <p:ph type="title"/>
          </p:nvPr>
        </p:nvSpPr>
        <p:spPr/>
        <p:txBody>
          <a:bodyPr>
            <a:spAutoFit/>
          </a:bodyPr>
          <a:lstStyle/>
          <a:p>
            <a:r>
              <a:rPr lang="pt-PT"/>
              <a:t>Ferramentas digitais inteligentes para monitorizar a SST dos trabalhadores: estudos de casos</a:t>
            </a:r>
          </a:p>
        </p:txBody>
      </p:sp>
      <p:pic>
        <p:nvPicPr>
          <p:cNvPr id="4" name="Picture 3">
            <a:extLst>
              <a:ext uri="{FF2B5EF4-FFF2-40B4-BE49-F238E27FC236}">
                <a16:creationId xmlns:a16="http://schemas.microsoft.com/office/drawing/2014/main" id="{05DA64E0-7CA6-3B67-3AFC-104548DF4CC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05087" y="2431181"/>
            <a:ext cx="4213657" cy="2642121"/>
          </a:xfrm>
          <a:prstGeom prst="rect">
            <a:avLst/>
          </a:prstGeom>
        </p:spPr>
      </p:pic>
      <p:pic>
        <p:nvPicPr>
          <p:cNvPr id="5" name="Picture 4">
            <a:extLst>
              <a:ext uri="{FF2B5EF4-FFF2-40B4-BE49-F238E27FC236}">
                <a16:creationId xmlns:a16="http://schemas.microsoft.com/office/drawing/2014/main" id="{BFA8E6FC-395C-72F5-1008-CB1BA7BECFF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88024" y="1357738"/>
            <a:ext cx="1479690" cy="1033262"/>
          </a:xfrm>
          <a:prstGeom prst="rect">
            <a:avLst/>
          </a:prstGeom>
        </p:spPr>
      </p:pic>
      <p:sp>
        <p:nvSpPr>
          <p:cNvPr id="7" name="TextBox 6">
            <a:extLst>
              <a:ext uri="{FF2B5EF4-FFF2-40B4-BE49-F238E27FC236}">
                <a16:creationId xmlns:a16="http://schemas.microsoft.com/office/drawing/2014/main" id="{376000E3-C091-09B7-A530-C55265A06834}"/>
              </a:ext>
            </a:extLst>
          </p:cNvPr>
          <p:cNvSpPr txBox="1"/>
          <p:nvPr/>
        </p:nvSpPr>
        <p:spPr>
          <a:xfrm>
            <a:off x="377505" y="805343"/>
            <a:ext cx="5243007" cy="1720536"/>
          </a:xfrm>
          <a:prstGeom prst="rect">
            <a:avLst/>
          </a:prstGeom>
          <a:noFill/>
        </p:spPr>
        <p:txBody>
          <a:bodyPr wrap="square">
            <a:spAutoFit/>
          </a:bodyPr>
          <a:lstStyle/>
          <a:p>
            <a:pPr marL="285750" indent="-285750">
              <a:lnSpc>
                <a:spcPct val="110000"/>
              </a:lnSpc>
              <a:spcBef>
                <a:spcPts val="600"/>
              </a:spcBef>
              <a:spcAft>
                <a:spcPts val="600"/>
              </a:spcAft>
              <a:buFont typeface="Wingdings" panose="05000000000000000000" pitchFamily="2" charset="2"/>
              <a:buChar char="§"/>
            </a:pPr>
            <a:r>
              <a:rPr lang="pt-PT" sz="1400">
                <a:solidFill>
                  <a:srgbClr val="283583"/>
                </a:solidFill>
              </a:rPr>
              <a:t>9 estudos de casos aprofundados com empresas que concebem ou utilizam sistemas de monitorização no local de trabalho</a:t>
            </a:r>
          </a:p>
          <a:p>
            <a:pPr marL="285750" indent="-285750">
              <a:lnSpc>
                <a:spcPct val="110000"/>
              </a:lnSpc>
              <a:spcBef>
                <a:spcPts val="600"/>
              </a:spcBef>
              <a:spcAft>
                <a:spcPts val="600"/>
              </a:spcAft>
              <a:buFont typeface="Wingdings" panose="05000000000000000000" pitchFamily="2" charset="2"/>
              <a:buChar char="§"/>
            </a:pPr>
            <a:r>
              <a:rPr lang="pt-PT" sz="1400">
                <a:solidFill>
                  <a:srgbClr val="283583"/>
                </a:solidFill>
              </a:rPr>
              <a:t>Variedade de localizações</a:t>
            </a:r>
          </a:p>
          <a:p>
            <a:pPr marL="285750" indent="-285750">
              <a:lnSpc>
                <a:spcPct val="110000"/>
              </a:lnSpc>
              <a:spcBef>
                <a:spcPts val="600"/>
              </a:spcBef>
              <a:spcAft>
                <a:spcPts val="600"/>
              </a:spcAft>
              <a:buFont typeface="Wingdings" panose="05000000000000000000" pitchFamily="2" charset="2"/>
              <a:buChar char="§"/>
            </a:pPr>
            <a:r>
              <a:rPr lang="pt-PT" sz="1400">
                <a:solidFill>
                  <a:srgbClr val="283583"/>
                </a:solidFill>
              </a:rPr>
              <a:t>Variedade de tecnologias utilizadas</a:t>
            </a:r>
          </a:p>
          <a:p>
            <a:pPr marL="285750" indent="-285750">
              <a:lnSpc>
                <a:spcPct val="110000"/>
              </a:lnSpc>
              <a:spcBef>
                <a:spcPts val="600"/>
              </a:spcBef>
              <a:spcAft>
                <a:spcPts val="600"/>
              </a:spcAft>
              <a:buFont typeface="Wingdings" panose="05000000000000000000" pitchFamily="2" charset="2"/>
              <a:buChar char="§"/>
            </a:pPr>
            <a:r>
              <a:rPr lang="pt-PT" sz="1400">
                <a:solidFill>
                  <a:srgbClr val="283583"/>
                </a:solidFill>
              </a:rPr>
              <a:t>Múltiplos setores económicos</a:t>
            </a:r>
          </a:p>
        </p:txBody>
      </p:sp>
      <p:pic>
        <p:nvPicPr>
          <p:cNvPr id="9" name="Picture 8">
            <a:extLst>
              <a:ext uri="{FF2B5EF4-FFF2-40B4-BE49-F238E27FC236}">
                <a16:creationId xmlns:a16="http://schemas.microsoft.com/office/drawing/2014/main" id="{36E06E55-636E-D66D-4ED9-8814C873552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37161" y="2680050"/>
            <a:ext cx="660414" cy="860025"/>
          </a:xfrm>
          <a:prstGeom prst="rect">
            <a:avLst/>
          </a:prstGeom>
        </p:spPr>
      </p:pic>
      <p:sp>
        <p:nvSpPr>
          <p:cNvPr id="16" name="TextBox 15">
            <a:extLst>
              <a:ext uri="{FF2B5EF4-FFF2-40B4-BE49-F238E27FC236}">
                <a16:creationId xmlns:a16="http://schemas.microsoft.com/office/drawing/2014/main" id="{5D6FD5BA-F009-1C82-A251-B0E9D6526980}"/>
              </a:ext>
            </a:extLst>
          </p:cNvPr>
          <p:cNvSpPr txBox="1"/>
          <p:nvPr/>
        </p:nvSpPr>
        <p:spPr>
          <a:xfrm>
            <a:off x="7325798" y="4793056"/>
            <a:ext cx="1368152" cy="215444"/>
          </a:xfrm>
          <a:prstGeom prst="rect">
            <a:avLst/>
          </a:prstGeom>
          <a:noFill/>
        </p:spPr>
        <p:txBody>
          <a:bodyPr wrap="square" rtlCol="0">
            <a:spAutoFit/>
          </a:bodyPr>
          <a:lstStyle/>
          <a:p>
            <a:r>
              <a:rPr lang="pt-PT" sz="800">
                <a:effectLst/>
                <a:latin typeface="Aptos" panose="020B0004020202020204" pitchFamily="34" charset="0"/>
                <a:ea typeface="Aptos"/>
                <a:cs typeface="Times New Roman" panose="02020603050405020304" pitchFamily="18" charset="0"/>
              </a:rPr>
              <a:t>© EU-OSHA, Drawnalism </a:t>
            </a:r>
          </a:p>
        </p:txBody>
      </p:sp>
    </p:spTree>
    <p:extLst>
      <p:ext uri="{BB962C8B-B14F-4D97-AF65-F5344CB8AC3E}">
        <p14:creationId xmlns:p14="http://schemas.microsoft.com/office/powerpoint/2010/main" val="397910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CD677-0359-BE91-3377-EA2E13235C9C}"/>
              </a:ext>
            </a:extLst>
          </p:cNvPr>
          <p:cNvSpPr>
            <a:spLocks noGrp="1"/>
          </p:cNvSpPr>
          <p:nvPr>
            <p:ph type="title"/>
          </p:nvPr>
        </p:nvSpPr>
        <p:spPr/>
        <p:txBody>
          <a:bodyPr>
            <a:spAutoFit/>
          </a:bodyPr>
          <a:lstStyle/>
          <a:p>
            <a:r>
              <a:rPr lang="pt-PT"/>
              <a:t>Estudos de casos (1)</a:t>
            </a:r>
          </a:p>
        </p:txBody>
      </p:sp>
      <p:sp>
        <p:nvSpPr>
          <p:cNvPr id="5" name="TextBox 4">
            <a:extLst>
              <a:ext uri="{FF2B5EF4-FFF2-40B4-BE49-F238E27FC236}">
                <a16:creationId xmlns:a16="http://schemas.microsoft.com/office/drawing/2014/main" id="{4F7D7F9E-3E11-04C8-D30E-E23BAA7BBD6E}"/>
              </a:ext>
            </a:extLst>
          </p:cNvPr>
          <p:cNvSpPr txBox="1"/>
          <p:nvPr/>
        </p:nvSpPr>
        <p:spPr>
          <a:xfrm>
            <a:off x="5364088" y="4529703"/>
            <a:ext cx="1368152" cy="215444"/>
          </a:xfrm>
          <a:prstGeom prst="rect">
            <a:avLst/>
          </a:prstGeom>
          <a:noFill/>
        </p:spPr>
        <p:txBody>
          <a:bodyPr wrap="square" rtlCol="0">
            <a:spAutoFit/>
          </a:bodyPr>
          <a:lstStyle/>
          <a:p>
            <a:r>
              <a:rPr lang="pt-PT" sz="800">
                <a:latin typeface="Aptos" panose="020B0004020202020204" pitchFamily="34" charset="0"/>
                <a:cs typeface="Times New Roman" panose="02020603050405020304" pitchFamily="18" charset="0"/>
              </a:rPr>
              <a:t>© EU-OSHA, Drawnalism </a:t>
            </a:r>
          </a:p>
        </p:txBody>
      </p:sp>
      <p:pic>
        <p:nvPicPr>
          <p:cNvPr id="6" name="Picture 5">
            <a:extLst>
              <a:ext uri="{FF2B5EF4-FFF2-40B4-BE49-F238E27FC236}">
                <a16:creationId xmlns:a16="http://schemas.microsoft.com/office/drawing/2014/main" id="{3D232598-943C-E51A-8E4F-38AF628EE73E}"/>
              </a:ext>
            </a:extLst>
          </p:cNvPr>
          <p:cNvPicPr>
            <a:picLocks noChangeAspect="1"/>
          </p:cNvPicPr>
          <p:nvPr/>
        </p:nvPicPr>
        <p:blipFill>
          <a:blip r:embed="rId3" cstate="print">
            <a:extLst>
              <a:ext uri="{28A0092B-C50C-407E-A947-70E740481C1C}">
                <a14:useLocalDpi xmlns:a14="http://schemas.microsoft.com/office/drawing/2010/main" val="0"/>
              </a:ext>
            </a:extLst>
          </a:blip>
          <a:srcRect t="1513" b="5572"/>
          <a:stretch/>
        </p:blipFill>
        <p:spPr>
          <a:xfrm>
            <a:off x="899592" y="699542"/>
            <a:ext cx="7164288" cy="3744416"/>
          </a:xfrm>
          <a:prstGeom prst="rect">
            <a:avLst/>
          </a:prstGeom>
        </p:spPr>
      </p:pic>
    </p:spTree>
    <p:extLst>
      <p:ext uri="{BB962C8B-B14F-4D97-AF65-F5344CB8AC3E}">
        <p14:creationId xmlns:p14="http://schemas.microsoft.com/office/powerpoint/2010/main" val="4157970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CA731-D872-5FF3-5FD8-187C2A9A5B45}"/>
              </a:ext>
            </a:extLst>
          </p:cNvPr>
          <p:cNvSpPr>
            <a:spLocks noGrp="1"/>
          </p:cNvSpPr>
          <p:nvPr>
            <p:ph type="title"/>
          </p:nvPr>
        </p:nvSpPr>
        <p:spPr/>
        <p:txBody>
          <a:bodyPr/>
          <a:lstStyle/>
          <a:p>
            <a:r>
              <a:rPr lang="pt-PT"/>
              <a:t>Estudos de casos (2)</a:t>
            </a:r>
          </a:p>
        </p:txBody>
      </p:sp>
      <p:sp>
        <p:nvSpPr>
          <p:cNvPr id="5" name="TextBox 4">
            <a:extLst>
              <a:ext uri="{FF2B5EF4-FFF2-40B4-BE49-F238E27FC236}">
                <a16:creationId xmlns:a16="http://schemas.microsoft.com/office/drawing/2014/main" id="{C049E148-7131-6B75-E25B-3A379DBCA289}"/>
              </a:ext>
            </a:extLst>
          </p:cNvPr>
          <p:cNvSpPr txBox="1"/>
          <p:nvPr/>
        </p:nvSpPr>
        <p:spPr>
          <a:xfrm>
            <a:off x="5220072" y="4443958"/>
            <a:ext cx="1368152" cy="215444"/>
          </a:xfrm>
          <a:prstGeom prst="rect">
            <a:avLst/>
          </a:prstGeom>
          <a:noFill/>
        </p:spPr>
        <p:txBody>
          <a:bodyPr wrap="square" rtlCol="0">
            <a:spAutoFit/>
          </a:bodyPr>
          <a:lstStyle/>
          <a:p>
            <a:r>
              <a:rPr lang="pt-PT" sz="800">
                <a:latin typeface="Aptos" panose="020B0004020202020204" pitchFamily="34" charset="0"/>
                <a:cs typeface="Times New Roman" panose="02020603050405020304" pitchFamily="18" charset="0"/>
              </a:rPr>
              <a:t>© EU-OSHA, Drawnalism </a:t>
            </a:r>
          </a:p>
        </p:txBody>
      </p:sp>
      <p:pic>
        <p:nvPicPr>
          <p:cNvPr id="6" name="Picture 5">
            <a:extLst>
              <a:ext uri="{FF2B5EF4-FFF2-40B4-BE49-F238E27FC236}">
                <a16:creationId xmlns:a16="http://schemas.microsoft.com/office/drawing/2014/main" id="{8760714F-F852-D2FF-161C-518CED0DF9AA}"/>
              </a:ext>
            </a:extLst>
          </p:cNvPr>
          <p:cNvPicPr>
            <a:picLocks noChangeAspect="1"/>
          </p:cNvPicPr>
          <p:nvPr/>
        </p:nvPicPr>
        <p:blipFill>
          <a:blip r:embed="rId3" cstate="print">
            <a:extLst>
              <a:ext uri="{28A0092B-C50C-407E-A947-70E740481C1C}">
                <a14:useLocalDpi xmlns:a14="http://schemas.microsoft.com/office/drawing/2010/main" val="0"/>
              </a:ext>
            </a:extLst>
          </a:blip>
          <a:srcRect l="2151" t="1760" r="1809" b="5305"/>
          <a:stretch/>
        </p:blipFill>
        <p:spPr>
          <a:xfrm>
            <a:off x="755576" y="699542"/>
            <a:ext cx="6984776" cy="3801922"/>
          </a:xfrm>
          <a:prstGeom prst="rect">
            <a:avLst/>
          </a:prstGeom>
        </p:spPr>
      </p:pic>
    </p:spTree>
    <p:extLst>
      <p:ext uri="{BB962C8B-B14F-4D97-AF65-F5344CB8AC3E}">
        <p14:creationId xmlns:p14="http://schemas.microsoft.com/office/powerpoint/2010/main" val="21669235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3E92072-1C9D-4231-984C-A63D15C8C6BD}"/>
              </a:ext>
            </a:extLst>
          </p:cNvPr>
          <p:cNvSpPr txBox="1">
            <a:spLocks/>
          </p:cNvSpPr>
          <p:nvPr/>
        </p:nvSpPr>
        <p:spPr>
          <a:xfrm>
            <a:off x="449263" y="134542"/>
            <a:ext cx="8094970"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t-PT"/>
              <a:t>Estudos de casos (3)</a:t>
            </a:r>
          </a:p>
        </p:txBody>
      </p:sp>
      <p:sp>
        <p:nvSpPr>
          <p:cNvPr id="3" name="TextBox 2">
            <a:extLst>
              <a:ext uri="{FF2B5EF4-FFF2-40B4-BE49-F238E27FC236}">
                <a16:creationId xmlns:a16="http://schemas.microsoft.com/office/drawing/2014/main" id="{5CF36521-7969-1E3D-4EFE-A6939544F50C}"/>
              </a:ext>
            </a:extLst>
          </p:cNvPr>
          <p:cNvSpPr txBox="1"/>
          <p:nvPr/>
        </p:nvSpPr>
        <p:spPr>
          <a:xfrm>
            <a:off x="5580112" y="4425610"/>
            <a:ext cx="1368152" cy="215444"/>
          </a:xfrm>
          <a:prstGeom prst="rect">
            <a:avLst/>
          </a:prstGeom>
          <a:noFill/>
        </p:spPr>
        <p:txBody>
          <a:bodyPr wrap="square" rtlCol="0">
            <a:spAutoFit/>
          </a:bodyPr>
          <a:lstStyle/>
          <a:p>
            <a:r>
              <a:rPr lang="pt-PT" sz="800">
                <a:latin typeface="Aptos" panose="020B0004020202020204" pitchFamily="34" charset="0"/>
                <a:cs typeface="Times New Roman" panose="02020603050405020304" pitchFamily="18" charset="0"/>
              </a:rPr>
              <a:t>© EU-OSHA, Drawnalism </a:t>
            </a:r>
          </a:p>
        </p:txBody>
      </p:sp>
      <p:pic>
        <p:nvPicPr>
          <p:cNvPr id="4" name="Picture 3">
            <a:extLst>
              <a:ext uri="{FF2B5EF4-FFF2-40B4-BE49-F238E27FC236}">
                <a16:creationId xmlns:a16="http://schemas.microsoft.com/office/drawing/2014/main" id="{056FFB42-CB22-18FF-A03E-D9E547543B55}"/>
              </a:ext>
            </a:extLst>
          </p:cNvPr>
          <p:cNvPicPr>
            <a:picLocks noChangeAspect="1"/>
          </p:cNvPicPr>
          <p:nvPr/>
        </p:nvPicPr>
        <p:blipFill>
          <a:blip r:embed="rId3" cstate="print">
            <a:extLst>
              <a:ext uri="{28A0092B-C50C-407E-A947-70E740481C1C}">
                <a14:useLocalDpi xmlns:a14="http://schemas.microsoft.com/office/drawing/2010/main" val="0"/>
              </a:ext>
            </a:extLst>
          </a:blip>
          <a:srcRect t="1783" b="5513"/>
          <a:stretch/>
        </p:blipFill>
        <p:spPr>
          <a:xfrm>
            <a:off x="827584" y="699541"/>
            <a:ext cx="7180617" cy="3744417"/>
          </a:xfrm>
          <a:prstGeom prst="rect">
            <a:avLst/>
          </a:prstGeom>
        </p:spPr>
      </p:pic>
    </p:spTree>
    <p:extLst>
      <p:ext uri="{BB962C8B-B14F-4D97-AF65-F5344CB8AC3E}">
        <p14:creationId xmlns:p14="http://schemas.microsoft.com/office/powerpoint/2010/main" val="3071790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6634C2E-2F22-8234-2EFC-886C34FCDF11}"/>
              </a:ext>
            </a:extLst>
          </p:cNvPr>
          <p:cNvSpPr txBox="1"/>
          <p:nvPr/>
        </p:nvSpPr>
        <p:spPr>
          <a:xfrm>
            <a:off x="5580112" y="4434085"/>
            <a:ext cx="1368152" cy="215444"/>
          </a:xfrm>
          <a:prstGeom prst="rect">
            <a:avLst/>
          </a:prstGeom>
          <a:noFill/>
        </p:spPr>
        <p:txBody>
          <a:bodyPr wrap="square" rtlCol="0">
            <a:spAutoFit/>
          </a:bodyPr>
          <a:lstStyle/>
          <a:p>
            <a:r>
              <a:rPr lang="pt-PT" sz="800">
                <a:latin typeface="Aptos" panose="020B0004020202020204" pitchFamily="34" charset="0"/>
                <a:cs typeface="Times New Roman" panose="02020603050405020304" pitchFamily="18" charset="0"/>
              </a:rPr>
              <a:t>© EU-OSHA, Drawnalism </a:t>
            </a:r>
          </a:p>
        </p:txBody>
      </p:sp>
      <p:pic>
        <p:nvPicPr>
          <p:cNvPr id="4" name="Picture 3">
            <a:extLst>
              <a:ext uri="{FF2B5EF4-FFF2-40B4-BE49-F238E27FC236}">
                <a16:creationId xmlns:a16="http://schemas.microsoft.com/office/drawing/2014/main" id="{C2BDAFB0-DB98-97A3-22A7-823B6E4C0E57}"/>
              </a:ext>
            </a:extLst>
          </p:cNvPr>
          <p:cNvPicPr>
            <a:picLocks noChangeAspect="1"/>
          </p:cNvPicPr>
          <p:nvPr/>
        </p:nvPicPr>
        <p:blipFill>
          <a:blip r:embed="rId3" cstate="print">
            <a:extLst>
              <a:ext uri="{28A0092B-C50C-407E-A947-70E740481C1C}">
                <a14:useLocalDpi xmlns:a14="http://schemas.microsoft.com/office/drawing/2010/main" val="0"/>
              </a:ext>
            </a:extLst>
          </a:blip>
          <a:srcRect b="5687"/>
          <a:stretch/>
        </p:blipFill>
        <p:spPr>
          <a:xfrm>
            <a:off x="899592" y="771550"/>
            <a:ext cx="6928015" cy="3675369"/>
          </a:xfrm>
          <a:prstGeom prst="rect">
            <a:avLst/>
          </a:prstGeom>
        </p:spPr>
      </p:pic>
      <p:sp>
        <p:nvSpPr>
          <p:cNvPr id="2" name="Title 1">
            <a:extLst>
              <a:ext uri="{FF2B5EF4-FFF2-40B4-BE49-F238E27FC236}">
                <a16:creationId xmlns:a16="http://schemas.microsoft.com/office/drawing/2014/main" id="{3F9F8CB7-7EC1-8D0C-ABFA-2D548787D9AD}"/>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t-PT"/>
              <a:t>Estudos de casos (4)</a:t>
            </a:r>
          </a:p>
        </p:txBody>
      </p:sp>
    </p:spTree>
    <p:extLst>
      <p:ext uri="{BB962C8B-B14F-4D97-AF65-F5344CB8AC3E}">
        <p14:creationId xmlns:p14="http://schemas.microsoft.com/office/powerpoint/2010/main" val="32936654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1AE2C4C-3AFE-C63C-1401-58944F4475A5}"/>
              </a:ext>
            </a:extLst>
          </p:cNvPr>
          <p:cNvSpPr txBox="1"/>
          <p:nvPr/>
        </p:nvSpPr>
        <p:spPr>
          <a:xfrm>
            <a:off x="5364088" y="4505421"/>
            <a:ext cx="1368152" cy="215444"/>
          </a:xfrm>
          <a:prstGeom prst="rect">
            <a:avLst/>
          </a:prstGeom>
          <a:noFill/>
        </p:spPr>
        <p:txBody>
          <a:bodyPr wrap="square" rtlCol="0">
            <a:spAutoFit/>
          </a:bodyPr>
          <a:lstStyle/>
          <a:p>
            <a:r>
              <a:rPr lang="pt-PT" sz="800">
                <a:latin typeface="Aptos" panose="020B0004020202020204" pitchFamily="34" charset="0"/>
                <a:cs typeface="Times New Roman" panose="02020603050405020304" pitchFamily="18" charset="0"/>
              </a:rPr>
              <a:t>© EU-OSHA, Drawnalism </a:t>
            </a:r>
          </a:p>
        </p:txBody>
      </p:sp>
      <p:pic>
        <p:nvPicPr>
          <p:cNvPr id="5" name="Picture 4">
            <a:extLst>
              <a:ext uri="{FF2B5EF4-FFF2-40B4-BE49-F238E27FC236}">
                <a16:creationId xmlns:a16="http://schemas.microsoft.com/office/drawing/2014/main" id="{3BE5517C-105F-A0F9-FF8F-6B519E1A9C0A}"/>
              </a:ext>
            </a:extLst>
          </p:cNvPr>
          <p:cNvPicPr>
            <a:picLocks noChangeAspect="1"/>
          </p:cNvPicPr>
          <p:nvPr/>
        </p:nvPicPr>
        <p:blipFill>
          <a:blip r:embed="rId3" cstate="print">
            <a:extLst>
              <a:ext uri="{28A0092B-C50C-407E-A947-70E740481C1C}">
                <a14:useLocalDpi xmlns:a14="http://schemas.microsoft.com/office/drawing/2010/main" val="0"/>
              </a:ext>
            </a:extLst>
          </a:blip>
          <a:srcRect l="2914" t="1967" r="2831" b="6606"/>
          <a:stretch/>
        </p:blipFill>
        <p:spPr>
          <a:xfrm>
            <a:off x="611560" y="721999"/>
            <a:ext cx="6984776" cy="3811130"/>
          </a:xfrm>
          <a:prstGeom prst="rect">
            <a:avLst/>
          </a:prstGeom>
        </p:spPr>
      </p:pic>
      <p:sp>
        <p:nvSpPr>
          <p:cNvPr id="4" name="Title 1">
            <a:extLst>
              <a:ext uri="{FF2B5EF4-FFF2-40B4-BE49-F238E27FC236}">
                <a16:creationId xmlns:a16="http://schemas.microsoft.com/office/drawing/2014/main" id="{387831D3-F2F7-2CDC-8A42-52D62CEA463E}"/>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t-PT"/>
              <a:t>Estudos de casos (5)</a:t>
            </a:r>
          </a:p>
        </p:txBody>
      </p:sp>
    </p:spTree>
    <p:extLst>
      <p:ext uri="{BB962C8B-B14F-4D97-AF65-F5344CB8AC3E}">
        <p14:creationId xmlns:p14="http://schemas.microsoft.com/office/powerpoint/2010/main" val="36187050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060FAA-BC24-3AB9-A9BE-617C6B1FE42F}"/>
              </a:ext>
            </a:extLst>
          </p:cNvPr>
          <p:cNvSpPr txBox="1"/>
          <p:nvPr/>
        </p:nvSpPr>
        <p:spPr>
          <a:xfrm>
            <a:off x="5436096" y="4483592"/>
            <a:ext cx="1368152" cy="215444"/>
          </a:xfrm>
          <a:prstGeom prst="rect">
            <a:avLst/>
          </a:prstGeom>
          <a:noFill/>
        </p:spPr>
        <p:txBody>
          <a:bodyPr wrap="square" rtlCol="0">
            <a:spAutoFit/>
          </a:bodyPr>
          <a:lstStyle/>
          <a:p>
            <a:r>
              <a:rPr lang="pt-PT" sz="800">
                <a:latin typeface="Aptos" panose="020B0004020202020204" pitchFamily="34" charset="0"/>
                <a:cs typeface="Times New Roman" panose="02020603050405020304" pitchFamily="18" charset="0"/>
              </a:rPr>
              <a:t>© EU-OSHA, Drawnalism </a:t>
            </a:r>
          </a:p>
        </p:txBody>
      </p:sp>
      <p:pic>
        <p:nvPicPr>
          <p:cNvPr id="5" name="Picture 4">
            <a:extLst>
              <a:ext uri="{FF2B5EF4-FFF2-40B4-BE49-F238E27FC236}">
                <a16:creationId xmlns:a16="http://schemas.microsoft.com/office/drawing/2014/main" id="{17FDBB5C-0001-CDC2-834F-F212766CEBC8}"/>
              </a:ext>
            </a:extLst>
          </p:cNvPr>
          <p:cNvPicPr>
            <a:picLocks noChangeAspect="1"/>
          </p:cNvPicPr>
          <p:nvPr/>
        </p:nvPicPr>
        <p:blipFill>
          <a:blip r:embed="rId3" cstate="print">
            <a:extLst>
              <a:ext uri="{28A0092B-C50C-407E-A947-70E740481C1C}">
                <a14:useLocalDpi xmlns:a14="http://schemas.microsoft.com/office/drawing/2010/main" val="0"/>
              </a:ext>
            </a:extLst>
          </a:blip>
          <a:srcRect l="2384" t="-156" r="2699" b="7071"/>
          <a:stretch/>
        </p:blipFill>
        <p:spPr>
          <a:xfrm>
            <a:off x="1043608" y="683356"/>
            <a:ext cx="6814730" cy="3759291"/>
          </a:xfrm>
          <a:prstGeom prst="rect">
            <a:avLst/>
          </a:prstGeom>
        </p:spPr>
      </p:pic>
      <p:sp>
        <p:nvSpPr>
          <p:cNvPr id="3" name="Title 1">
            <a:extLst>
              <a:ext uri="{FF2B5EF4-FFF2-40B4-BE49-F238E27FC236}">
                <a16:creationId xmlns:a16="http://schemas.microsoft.com/office/drawing/2014/main" id="{16930A79-5749-11CC-A148-BA1A37676FB3}"/>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t-PT"/>
              <a:t>Estudos de casos (6)</a:t>
            </a:r>
          </a:p>
        </p:txBody>
      </p:sp>
    </p:spTree>
    <p:extLst>
      <p:ext uri="{BB962C8B-B14F-4D97-AF65-F5344CB8AC3E}">
        <p14:creationId xmlns:p14="http://schemas.microsoft.com/office/powerpoint/2010/main" val="38127579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350EF50-C2CB-34D9-B0F6-323607278758}"/>
              </a:ext>
            </a:extLst>
          </p:cNvPr>
          <p:cNvSpPr txBox="1"/>
          <p:nvPr/>
        </p:nvSpPr>
        <p:spPr>
          <a:xfrm>
            <a:off x="5580112" y="4423190"/>
            <a:ext cx="1368152" cy="215444"/>
          </a:xfrm>
          <a:prstGeom prst="rect">
            <a:avLst/>
          </a:prstGeom>
          <a:noFill/>
        </p:spPr>
        <p:txBody>
          <a:bodyPr wrap="square" rtlCol="0">
            <a:spAutoFit/>
          </a:bodyPr>
          <a:lstStyle/>
          <a:p>
            <a:r>
              <a:rPr lang="pt-PT" sz="800">
                <a:latin typeface="Aptos" panose="020B0004020202020204" pitchFamily="34" charset="0"/>
                <a:cs typeface="Times New Roman" panose="02020603050405020304" pitchFamily="18" charset="0"/>
              </a:rPr>
              <a:t>© EU-OSHA, Drawnalism </a:t>
            </a:r>
          </a:p>
        </p:txBody>
      </p:sp>
      <p:pic>
        <p:nvPicPr>
          <p:cNvPr id="5" name="Picture 4">
            <a:extLst>
              <a:ext uri="{FF2B5EF4-FFF2-40B4-BE49-F238E27FC236}">
                <a16:creationId xmlns:a16="http://schemas.microsoft.com/office/drawing/2014/main" id="{AD4B4A31-A492-3F24-E6D6-866DE6276700}"/>
              </a:ext>
            </a:extLst>
          </p:cNvPr>
          <p:cNvPicPr>
            <a:picLocks noChangeAspect="1"/>
          </p:cNvPicPr>
          <p:nvPr/>
        </p:nvPicPr>
        <p:blipFill>
          <a:blip r:embed="rId3" cstate="print">
            <a:extLst>
              <a:ext uri="{28A0092B-C50C-407E-A947-70E740481C1C}">
                <a14:useLocalDpi xmlns:a14="http://schemas.microsoft.com/office/drawing/2010/main" val="0"/>
              </a:ext>
            </a:extLst>
          </a:blip>
          <a:srcRect l="3016" t="2342" r="2506" b="2956"/>
          <a:stretch/>
        </p:blipFill>
        <p:spPr>
          <a:xfrm>
            <a:off x="1187624" y="685954"/>
            <a:ext cx="6768752" cy="3816424"/>
          </a:xfrm>
          <a:prstGeom prst="rect">
            <a:avLst/>
          </a:prstGeom>
        </p:spPr>
      </p:pic>
      <p:sp>
        <p:nvSpPr>
          <p:cNvPr id="3" name="Title 1">
            <a:extLst>
              <a:ext uri="{FF2B5EF4-FFF2-40B4-BE49-F238E27FC236}">
                <a16:creationId xmlns:a16="http://schemas.microsoft.com/office/drawing/2014/main" id="{ADE15EC9-4C4F-C800-30C7-E6F586AA0EE0}"/>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t-PT"/>
              <a:t>Estudos de casos (7)</a:t>
            </a:r>
          </a:p>
        </p:txBody>
      </p:sp>
    </p:spTree>
    <p:extLst>
      <p:ext uri="{BB962C8B-B14F-4D97-AF65-F5344CB8AC3E}">
        <p14:creationId xmlns:p14="http://schemas.microsoft.com/office/powerpoint/2010/main" val="710001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Picture 51">
            <a:extLst>
              <a:ext uri="{FF2B5EF4-FFF2-40B4-BE49-F238E27FC236}">
                <a16:creationId xmlns:a16="http://schemas.microsoft.com/office/drawing/2014/main" id="{1509F725-EC2C-1479-52FD-9CB419E9EBA2}"/>
              </a:ext>
            </a:extLst>
          </p:cNvPr>
          <p:cNvPicPr>
            <a:picLocks noChangeAspect="1"/>
          </p:cNvPicPr>
          <p:nvPr/>
        </p:nvPicPr>
        <p:blipFill>
          <a:blip r:embed="rId3" cstate="print">
            <a:extLst>
              <a:ext uri="{28A0092B-C50C-407E-A947-70E740481C1C}">
                <a14:useLocalDpi xmlns:a14="http://schemas.microsoft.com/office/drawing/2010/main" val="0"/>
              </a:ext>
            </a:extLst>
          </a:blip>
          <a:srcRect l="13359" r="8369"/>
          <a:stretch/>
        </p:blipFill>
        <p:spPr>
          <a:xfrm>
            <a:off x="2611395" y="1615036"/>
            <a:ext cx="2878073" cy="2760643"/>
          </a:xfrm>
          <a:prstGeom prst="rect">
            <a:avLst/>
          </a:prstGeom>
        </p:spPr>
      </p:pic>
      <p:grpSp>
        <p:nvGrpSpPr>
          <p:cNvPr id="49" name="Group 48">
            <a:extLst>
              <a:ext uri="{FF2B5EF4-FFF2-40B4-BE49-F238E27FC236}">
                <a16:creationId xmlns:a16="http://schemas.microsoft.com/office/drawing/2014/main" id="{EBD6B305-8E86-73FB-2EFC-371343DE74AE}"/>
              </a:ext>
            </a:extLst>
          </p:cNvPr>
          <p:cNvGrpSpPr/>
          <p:nvPr/>
        </p:nvGrpSpPr>
        <p:grpSpPr>
          <a:xfrm>
            <a:off x="5206918" y="782869"/>
            <a:ext cx="3973594" cy="4379511"/>
            <a:chOff x="5008630" y="683541"/>
            <a:chExt cx="3973594" cy="4379511"/>
          </a:xfrm>
        </p:grpSpPr>
        <p:pic>
          <p:nvPicPr>
            <p:cNvPr id="48" name="Picture 47" descr="A cartoon of a jar&#10;&#10;Description automatically generated">
              <a:extLst>
                <a:ext uri="{FF2B5EF4-FFF2-40B4-BE49-F238E27FC236}">
                  <a16:creationId xmlns:a16="http://schemas.microsoft.com/office/drawing/2014/main" id="{F29691C8-8169-4FCA-F983-E356682C46B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51318" y="683541"/>
              <a:ext cx="3930906" cy="4379511"/>
            </a:xfrm>
            <a:prstGeom prst="rect">
              <a:avLst/>
            </a:prstGeom>
          </p:spPr>
        </p:pic>
        <p:pic>
          <p:nvPicPr>
            <p:cNvPr id="41" name="Picture 40" descr="A white line in the dark&#10;&#10;Description automatically generated">
              <a:extLst>
                <a:ext uri="{FF2B5EF4-FFF2-40B4-BE49-F238E27FC236}">
                  <a16:creationId xmlns:a16="http://schemas.microsoft.com/office/drawing/2014/main" id="{BEC0E9DC-7E0C-0031-56C4-7C4B146BD4D6}"/>
                </a:ext>
              </a:extLst>
            </p:cNvPr>
            <p:cNvPicPr>
              <a:picLocks noChangeAspect="1"/>
            </p:cNvPicPr>
            <p:nvPr/>
          </p:nvPicPr>
          <p:blipFill>
            <a:blip r:embed="rId5" cstate="print">
              <a:extLst>
                <a:ext uri="{28A0092B-C50C-407E-A947-70E740481C1C}">
                  <a14:useLocalDpi xmlns:a14="http://schemas.microsoft.com/office/drawing/2010/main" val="0"/>
                </a:ext>
              </a:extLst>
            </a:blip>
            <a:srcRect t="52518" r="11545" b="42637"/>
            <a:stretch/>
          </p:blipFill>
          <p:spPr>
            <a:xfrm>
              <a:off x="5018944" y="3143353"/>
              <a:ext cx="3702782" cy="230684"/>
            </a:xfrm>
            <a:prstGeom prst="rect">
              <a:avLst/>
            </a:prstGeom>
          </p:spPr>
        </p:pic>
        <p:pic>
          <p:nvPicPr>
            <p:cNvPr id="42" name="Picture 41" descr="A white line in the dark&#10;&#10;Description automatically generated">
              <a:extLst>
                <a:ext uri="{FF2B5EF4-FFF2-40B4-BE49-F238E27FC236}">
                  <a16:creationId xmlns:a16="http://schemas.microsoft.com/office/drawing/2014/main" id="{DE2CB96A-A620-D3EB-1CFA-8AFB4CEE4D2E}"/>
                </a:ext>
              </a:extLst>
            </p:cNvPr>
            <p:cNvPicPr>
              <a:picLocks noChangeAspect="1"/>
            </p:cNvPicPr>
            <p:nvPr/>
          </p:nvPicPr>
          <p:blipFill>
            <a:blip r:embed="rId5" cstate="print">
              <a:extLst>
                <a:ext uri="{28A0092B-C50C-407E-A947-70E740481C1C}">
                  <a14:useLocalDpi xmlns:a14="http://schemas.microsoft.com/office/drawing/2010/main" val="0"/>
                </a:ext>
              </a:extLst>
            </a:blip>
            <a:srcRect t="52518" r="11545" b="42637"/>
            <a:stretch/>
          </p:blipFill>
          <p:spPr>
            <a:xfrm>
              <a:off x="5008630" y="3473396"/>
              <a:ext cx="3702782" cy="230684"/>
            </a:xfrm>
            <a:prstGeom prst="rect">
              <a:avLst/>
            </a:prstGeom>
          </p:spPr>
        </p:pic>
      </p:grpSp>
      <p:sp>
        <p:nvSpPr>
          <p:cNvPr id="5" name="Title 1">
            <a:extLst>
              <a:ext uri="{FF2B5EF4-FFF2-40B4-BE49-F238E27FC236}">
                <a16:creationId xmlns:a16="http://schemas.microsoft.com/office/drawing/2014/main" id="{542154CB-3EE5-F4C0-365C-5F716BD0D376}"/>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t-PT"/>
              <a:t>Estudos de casos (8)</a:t>
            </a:r>
          </a:p>
        </p:txBody>
      </p:sp>
      <p:sp>
        <p:nvSpPr>
          <p:cNvPr id="28" name="TextBox 27">
            <a:extLst>
              <a:ext uri="{FF2B5EF4-FFF2-40B4-BE49-F238E27FC236}">
                <a16:creationId xmlns:a16="http://schemas.microsoft.com/office/drawing/2014/main" id="{05381673-66AE-B315-3CD1-AA02973C3E9D}"/>
              </a:ext>
            </a:extLst>
          </p:cNvPr>
          <p:cNvSpPr txBox="1"/>
          <p:nvPr/>
        </p:nvSpPr>
        <p:spPr>
          <a:xfrm>
            <a:off x="2646295" y="4341451"/>
            <a:ext cx="1912537" cy="215444"/>
          </a:xfrm>
          <a:prstGeom prst="rect">
            <a:avLst/>
          </a:prstGeom>
          <a:noFill/>
        </p:spPr>
        <p:txBody>
          <a:bodyPr wrap="square" rtlCol="0">
            <a:spAutoFit/>
          </a:bodyPr>
          <a:lstStyle/>
          <a:p>
            <a:r>
              <a:rPr lang="pt-PT" sz="800" b="0" i="0">
                <a:solidFill>
                  <a:srgbClr val="191B26"/>
                </a:solidFill>
                <a:effectLst/>
                <a:latin typeface="Open Sans" panose="020B0606030504020204" pitchFamily="34" charset="0"/>
              </a:rPr>
              <a:t>De </a:t>
            </a:r>
            <a:r>
              <a:rPr lang="pt-PT" sz="800" b="0" i="0" u="sng">
                <a:solidFill>
                  <a:srgbClr val="191B26"/>
                </a:solidFill>
                <a:effectLst/>
                <a:latin typeface="Open Sans" panose="020B0606030504020204" pitchFamily="34" charset="0"/>
                <a:hlinkClick r:id="rId6"/>
              </a:rPr>
              <a:t>Mohamed Hassan</a:t>
            </a:r>
            <a:r>
              <a:rPr lang="pt-PT" sz="800" b="0" i="0">
                <a:solidFill>
                  <a:srgbClr val="191B26"/>
                </a:solidFill>
                <a:effectLst/>
                <a:latin typeface="Open Sans" panose="020B0606030504020204" pitchFamily="34" charset="0"/>
              </a:rPr>
              <a:t> via </a:t>
            </a:r>
            <a:r>
              <a:rPr lang="pt-PT" sz="800" b="0" i="0" u="sng">
                <a:solidFill>
                  <a:srgbClr val="191B26"/>
                </a:solidFill>
                <a:effectLst/>
                <a:latin typeface="Open Sans" panose="020B0606030504020204" pitchFamily="34" charset="0"/>
                <a:hlinkClick r:id="rId7"/>
              </a:rPr>
              <a:t>Pixabay</a:t>
            </a:r>
          </a:p>
        </p:txBody>
      </p:sp>
      <p:pic>
        <p:nvPicPr>
          <p:cNvPr id="30" name="Picture 29" descr="A green rectangle with black border&#10;&#10;Description automatically generated">
            <a:extLst>
              <a:ext uri="{FF2B5EF4-FFF2-40B4-BE49-F238E27FC236}">
                <a16:creationId xmlns:a16="http://schemas.microsoft.com/office/drawing/2014/main" id="{EDFC8FF4-CADA-DE83-F778-D1F5EA812B4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83568" y="674860"/>
            <a:ext cx="4336937" cy="794737"/>
          </a:xfrm>
          <a:prstGeom prst="rect">
            <a:avLst/>
          </a:prstGeom>
        </p:spPr>
      </p:pic>
      <p:sp>
        <p:nvSpPr>
          <p:cNvPr id="40" name="Content Placeholder 3">
            <a:extLst>
              <a:ext uri="{FF2B5EF4-FFF2-40B4-BE49-F238E27FC236}">
                <a16:creationId xmlns:a16="http://schemas.microsoft.com/office/drawing/2014/main" id="{DFC029A5-7828-9179-B88F-5BF7FE84B390}"/>
              </a:ext>
            </a:extLst>
          </p:cNvPr>
          <p:cNvSpPr txBox="1">
            <a:spLocks/>
          </p:cNvSpPr>
          <p:nvPr/>
        </p:nvSpPr>
        <p:spPr>
          <a:xfrm>
            <a:off x="5710675" y="1724993"/>
            <a:ext cx="2965781" cy="1597595"/>
          </a:xfrm>
          <a:prstGeom prst="rect">
            <a:avLst/>
          </a:prstGeom>
          <a:noFill/>
        </p:spPr>
        <p:txBody>
          <a:bodyPr vert="horz" lIns="91440" tIns="45720" rIns="91440" bIns="45720" rtlCol="0" anchor="t" anchorCtr="0">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347472" indent="-347472" fontAlgn="base">
              <a:lnSpc>
                <a:spcPts val="1400"/>
              </a:lnSpc>
              <a:spcBef>
                <a:spcPts val="0"/>
              </a:spcBef>
            </a:pPr>
            <a:r>
              <a:rPr lang="pt-PT" sz="1000" b="0" dirty="0">
                <a:solidFill>
                  <a:srgbClr val="000000"/>
                </a:solidFill>
                <a:latin typeface="Arial" panose="020B0604020202020204" pitchFamily="34" charset="0"/>
              </a:rPr>
              <a:t>Melhoria da gestão da informação</a:t>
            </a:r>
          </a:p>
          <a:p>
            <a:pPr marL="347472" indent="-347472" fontAlgn="base">
              <a:lnSpc>
                <a:spcPts val="1400"/>
              </a:lnSpc>
              <a:spcBef>
                <a:spcPts val="0"/>
              </a:spcBef>
            </a:pPr>
            <a:r>
              <a:rPr lang="pt-PT" sz="1000" b="0" dirty="0">
                <a:solidFill>
                  <a:srgbClr val="000000"/>
                </a:solidFill>
                <a:latin typeface="Arial" panose="020B0604020202020204" pitchFamily="34" charset="0"/>
              </a:rPr>
              <a:t>Monitorização de dados em tempo real</a:t>
            </a:r>
          </a:p>
          <a:p>
            <a:pPr marL="347472" indent="-347472" fontAlgn="base">
              <a:lnSpc>
                <a:spcPts val="1400"/>
              </a:lnSpc>
              <a:spcBef>
                <a:spcPts val="0"/>
              </a:spcBef>
            </a:pPr>
            <a:r>
              <a:rPr lang="pt-PT" sz="1000" b="0" dirty="0">
                <a:solidFill>
                  <a:srgbClr val="000000"/>
                </a:solidFill>
                <a:latin typeface="Arial" panose="020B0604020202020204" pitchFamily="34" charset="0"/>
              </a:rPr>
              <a:t>Afetação eficiente em termos de recursos do pessoal de SST</a:t>
            </a:r>
          </a:p>
          <a:p>
            <a:pPr marL="347472" indent="-347472" fontAlgn="base">
              <a:lnSpc>
                <a:spcPts val="1400"/>
              </a:lnSpc>
              <a:spcBef>
                <a:spcPts val="0"/>
              </a:spcBef>
            </a:pPr>
            <a:r>
              <a:rPr lang="pt-PT" sz="1000" b="0" dirty="0">
                <a:solidFill>
                  <a:srgbClr val="000000"/>
                </a:solidFill>
                <a:latin typeface="Arial" panose="020B0604020202020204" pitchFamily="34" charset="0"/>
              </a:rPr>
              <a:t>Abordagem adaptada às necessidades específicas dos locais de trabalho</a:t>
            </a:r>
          </a:p>
          <a:p>
            <a:pPr marL="347472" indent="-347472" fontAlgn="base">
              <a:lnSpc>
                <a:spcPts val="1400"/>
              </a:lnSpc>
              <a:spcBef>
                <a:spcPts val="0"/>
              </a:spcBef>
            </a:pPr>
            <a:r>
              <a:rPr lang="pt-PT" sz="1000" b="0" dirty="0">
                <a:solidFill>
                  <a:srgbClr val="000000"/>
                </a:solidFill>
                <a:latin typeface="Arial" panose="020B0604020202020204" pitchFamily="34" charset="0"/>
              </a:rPr>
              <a:t>Sistema centralizado de gestão da </a:t>
            </a:r>
            <a:r>
              <a:rPr lang="pt-PT" sz="1000" b="0" dirty="0" err="1">
                <a:solidFill>
                  <a:srgbClr val="000000"/>
                </a:solidFill>
                <a:latin typeface="Arial" panose="020B0604020202020204" pitchFamily="34" charset="0"/>
              </a:rPr>
              <a:t>SST</a:t>
            </a:r>
            <a:endParaRPr lang="pt-PT" sz="1000" b="0" dirty="0">
              <a:solidFill>
                <a:srgbClr val="000000"/>
              </a:solidFill>
              <a:latin typeface="Arial" panose="020B0604020202020204" pitchFamily="34" charset="0"/>
            </a:endParaRPr>
          </a:p>
          <a:p>
            <a:endParaRPr lang="en-GB" sz="1000" dirty="0"/>
          </a:p>
        </p:txBody>
      </p:sp>
      <p:sp>
        <p:nvSpPr>
          <p:cNvPr id="44" name="Content Placeholder 3">
            <a:extLst>
              <a:ext uri="{FF2B5EF4-FFF2-40B4-BE49-F238E27FC236}">
                <a16:creationId xmlns:a16="http://schemas.microsoft.com/office/drawing/2014/main" id="{50C6A2A2-2A94-67CF-C930-E84A52BBFBA2}"/>
              </a:ext>
            </a:extLst>
          </p:cNvPr>
          <p:cNvSpPr txBox="1">
            <a:spLocks/>
          </p:cNvSpPr>
          <p:nvPr/>
        </p:nvSpPr>
        <p:spPr>
          <a:xfrm>
            <a:off x="5742678" y="3817428"/>
            <a:ext cx="3077794" cy="1153842"/>
          </a:xfrm>
          <a:prstGeom prst="rect">
            <a:avLst/>
          </a:prstGeom>
          <a:noFill/>
        </p:spPr>
        <p:txBody>
          <a:bodyPr vert="horz" wrap="square" lIns="91440" tIns="45720" rIns="91440" bIns="45720" rtlCol="0" anchor="t" anchorCtr="0">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347472" indent="-347472" fontAlgn="base">
              <a:lnSpc>
                <a:spcPts val="1400"/>
              </a:lnSpc>
              <a:spcBef>
                <a:spcPts val="0"/>
              </a:spcBef>
            </a:pPr>
            <a:r>
              <a:rPr lang="pt-PT" sz="1000" b="0" dirty="0">
                <a:solidFill>
                  <a:srgbClr val="000000"/>
                </a:solidFill>
                <a:latin typeface="Arial" panose="020B0604020202020204" pitchFamily="34" charset="0"/>
              </a:rPr>
              <a:t>Dependência excessiva da tecnologia</a:t>
            </a:r>
          </a:p>
          <a:p>
            <a:pPr marL="347472" indent="-347472" fontAlgn="base">
              <a:lnSpc>
                <a:spcPts val="1400"/>
              </a:lnSpc>
              <a:spcBef>
                <a:spcPts val="0"/>
              </a:spcBef>
            </a:pPr>
            <a:r>
              <a:rPr lang="pt-PT" sz="1000" b="0" dirty="0">
                <a:solidFill>
                  <a:srgbClr val="000000"/>
                </a:solidFill>
                <a:latin typeface="Arial" panose="020B0604020202020204" pitchFamily="34" charset="0"/>
              </a:rPr>
              <a:t>Competências insuficientes</a:t>
            </a:r>
          </a:p>
          <a:p>
            <a:pPr marL="347472" indent="-347472" fontAlgn="base">
              <a:lnSpc>
                <a:spcPts val="1400"/>
              </a:lnSpc>
              <a:spcBef>
                <a:spcPts val="0"/>
              </a:spcBef>
            </a:pPr>
            <a:r>
              <a:rPr lang="pt-PT" sz="1000" b="0" dirty="0">
                <a:solidFill>
                  <a:srgbClr val="000000"/>
                </a:solidFill>
                <a:latin typeface="Arial" panose="020B0604020202020204" pitchFamily="34" charset="0"/>
              </a:rPr>
              <a:t> dos trabalhadores </a:t>
            </a:r>
          </a:p>
          <a:p>
            <a:pPr marL="347472" indent="-347472" fontAlgn="base">
              <a:lnSpc>
                <a:spcPts val="1400"/>
              </a:lnSpc>
              <a:spcBef>
                <a:spcPts val="0"/>
              </a:spcBef>
            </a:pPr>
            <a:r>
              <a:rPr lang="pt-PT" sz="1000" b="0" dirty="0">
                <a:solidFill>
                  <a:srgbClr val="000000"/>
                </a:solidFill>
                <a:latin typeface="Arial" panose="020B0604020202020204" pitchFamily="34" charset="0"/>
              </a:rPr>
              <a:t>Preocupações em matéria de privacidade e segurança</a:t>
            </a:r>
          </a:p>
          <a:p>
            <a:pPr marL="347472" indent="-347472" fontAlgn="base">
              <a:lnSpc>
                <a:spcPts val="1400"/>
              </a:lnSpc>
              <a:spcBef>
                <a:spcPts val="0"/>
              </a:spcBef>
            </a:pPr>
            <a:r>
              <a:rPr lang="pt-PT" sz="1000" b="0" dirty="0">
                <a:solidFill>
                  <a:srgbClr val="000000"/>
                </a:solidFill>
                <a:latin typeface="Arial" panose="020B0604020202020204" pitchFamily="34" charset="0"/>
              </a:rPr>
              <a:t>Resistência dos trabalhadores</a:t>
            </a:r>
          </a:p>
        </p:txBody>
      </p:sp>
      <p:sp>
        <p:nvSpPr>
          <p:cNvPr id="53" name="Content Placeholder 2">
            <a:extLst>
              <a:ext uri="{FF2B5EF4-FFF2-40B4-BE49-F238E27FC236}">
                <a16:creationId xmlns:a16="http://schemas.microsoft.com/office/drawing/2014/main" id="{3D5C2893-2162-2D09-FE22-E97E7E7FF259}"/>
              </a:ext>
            </a:extLst>
          </p:cNvPr>
          <p:cNvSpPr>
            <a:spLocks noGrp="1"/>
          </p:cNvSpPr>
          <p:nvPr>
            <p:ph sz="half" idx="1"/>
          </p:nvPr>
        </p:nvSpPr>
        <p:spPr>
          <a:xfrm>
            <a:off x="234300" y="1636087"/>
            <a:ext cx="1907939" cy="3030975"/>
          </a:xfrm>
        </p:spPr>
        <p:txBody>
          <a:bodyPr>
            <a:normAutofit/>
          </a:bodyPr>
          <a:lstStyle/>
          <a:p>
            <a:pPr marL="0" algn="l" rtl="0" eaLnBrk="1" fontAlgn="ctr" latinLnBrk="0" hangingPunct="1">
              <a:lnSpc>
                <a:spcPct val="110000"/>
              </a:lnSpc>
              <a:spcBef>
                <a:spcPts val="600"/>
              </a:spcBef>
              <a:spcAft>
                <a:spcPts val="600"/>
              </a:spcAft>
            </a:pPr>
            <a:r>
              <a:rPr lang="pt-PT" sz="1200" b="0" dirty="0">
                <a:solidFill>
                  <a:srgbClr val="000000"/>
                </a:solidFill>
                <a:latin typeface="Arial" panose="020B0604020202020204" pitchFamily="34" charset="0"/>
              </a:rPr>
              <a:t>Recolha de dados</a:t>
            </a:r>
          </a:p>
          <a:p>
            <a:pPr marL="0" algn="l" rtl="0" eaLnBrk="1" fontAlgn="ctr" latinLnBrk="0" hangingPunct="1">
              <a:lnSpc>
                <a:spcPct val="110000"/>
              </a:lnSpc>
              <a:spcBef>
                <a:spcPts val="600"/>
              </a:spcBef>
              <a:spcAft>
                <a:spcPts val="600"/>
              </a:spcAft>
            </a:pPr>
            <a:endParaRPr lang="en-GB" sz="1200" b="0" i="0" u="none" strike="noStrike" kern="1200" dirty="0">
              <a:solidFill>
                <a:srgbClr val="000000"/>
              </a:solidFill>
              <a:effectLst/>
              <a:latin typeface="Arial" panose="020B0604020202020204" pitchFamily="34" charset="0"/>
            </a:endParaRPr>
          </a:p>
          <a:p>
            <a:pPr marL="0" algn="l" rtl="0" eaLnBrk="1" fontAlgn="ctr" latinLnBrk="0" hangingPunct="1">
              <a:lnSpc>
                <a:spcPct val="110000"/>
              </a:lnSpc>
              <a:spcBef>
                <a:spcPts val="600"/>
              </a:spcBef>
              <a:spcAft>
                <a:spcPts val="600"/>
              </a:spcAft>
            </a:pPr>
            <a:r>
              <a:rPr lang="pt-PT" sz="1200" b="0" i="0" u="none" strike="noStrike" dirty="0">
                <a:solidFill>
                  <a:srgbClr val="000000"/>
                </a:solidFill>
                <a:effectLst/>
                <a:latin typeface="Arial" panose="020B0604020202020204" pitchFamily="34" charset="0"/>
              </a:rPr>
              <a:t>Análise de dados</a:t>
            </a:r>
          </a:p>
          <a:p>
            <a:pPr marL="0" algn="l" rtl="0" eaLnBrk="1" fontAlgn="ctr" latinLnBrk="0" hangingPunct="1">
              <a:lnSpc>
                <a:spcPct val="110000"/>
              </a:lnSpc>
              <a:spcBef>
                <a:spcPts val="600"/>
              </a:spcBef>
              <a:spcAft>
                <a:spcPts val="600"/>
              </a:spcAft>
            </a:pPr>
            <a:endParaRPr lang="en-GB" sz="1200" b="0" i="0" u="none" strike="noStrike" kern="1200" dirty="0">
              <a:solidFill>
                <a:srgbClr val="000000"/>
              </a:solidFill>
              <a:effectLst/>
              <a:latin typeface="Arial" panose="020B0604020202020204" pitchFamily="34" charset="0"/>
            </a:endParaRPr>
          </a:p>
          <a:p>
            <a:pPr marL="0" algn="l" rtl="0" eaLnBrk="1" fontAlgn="ctr" latinLnBrk="0" hangingPunct="1">
              <a:lnSpc>
                <a:spcPct val="110000"/>
              </a:lnSpc>
              <a:spcBef>
                <a:spcPts val="600"/>
              </a:spcBef>
              <a:spcAft>
                <a:spcPts val="600"/>
              </a:spcAft>
            </a:pPr>
            <a:r>
              <a:rPr lang="pt-PT" sz="1200" b="0" i="0" u="none" strike="noStrike" dirty="0">
                <a:solidFill>
                  <a:srgbClr val="000000"/>
                </a:solidFill>
                <a:effectLst/>
                <a:latin typeface="Arial" panose="020B0604020202020204" pitchFamily="34" charset="0"/>
              </a:rPr>
              <a:t>Apresentação de dados</a:t>
            </a:r>
          </a:p>
          <a:p>
            <a:pPr marL="0" algn="l" rtl="0" eaLnBrk="1" fontAlgn="ctr" latinLnBrk="0" hangingPunct="1">
              <a:lnSpc>
                <a:spcPct val="110000"/>
              </a:lnSpc>
              <a:spcBef>
                <a:spcPts val="600"/>
              </a:spcBef>
              <a:spcAft>
                <a:spcPts val="600"/>
              </a:spcAft>
            </a:pPr>
            <a:endParaRPr lang="en-GB" sz="1200" b="0" i="0" u="none" strike="noStrike" kern="1200" dirty="0">
              <a:solidFill>
                <a:srgbClr val="000000"/>
              </a:solidFill>
              <a:effectLst/>
              <a:latin typeface="Arial" panose="020B0604020202020204" pitchFamily="34" charset="0"/>
            </a:endParaRPr>
          </a:p>
          <a:p>
            <a:pPr marL="0" algn="l" rtl="0" eaLnBrk="1" fontAlgn="ctr" latinLnBrk="0" hangingPunct="1">
              <a:lnSpc>
                <a:spcPct val="110000"/>
              </a:lnSpc>
              <a:spcBef>
                <a:spcPts val="600"/>
              </a:spcBef>
              <a:spcAft>
                <a:spcPts val="600"/>
              </a:spcAft>
            </a:pPr>
            <a:r>
              <a:rPr lang="pt-PT" sz="1200" b="0" i="0" u="none" strike="noStrike" dirty="0">
                <a:solidFill>
                  <a:srgbClr val="000000"/>
                </a:solidFill>
                <a:effectLst/>
                <a:latin typeface="Arial" panose="020B0604020202020204" pitchFamily="34" charset="0"/>
              </a:rPr>
              <a:t>Resposta à análise dos dados</a:t>
            </a:r>
          </a:p>
          <a:p>
            <a:endParaRPr lang="en-GB" sz="700" dirty="0"/>
          </a:p>
        </p:txBody>
      </p:sp>
      <p:pic>
        <p:nvPicPr>
          <p:cNvPr id="54" name="Picture 53" descr="A black background with a black square&#10;&#10;Description automatically generated with medium confidence">
            <a:extLst>
              <a:ext uri="{FF2B5EF4-FFF2-40B4-BE49-F238E27FC236}">
                <a16:creationId xmlns:a16="http://schemas.microsoft.com/office/drawing/2014/main" id="{3EE7C064-CB91-3163-CFD7-AA8BD5F7B7CC}"/>
              </a:ext>
            </a:extLst>
          </p:cNvPr>
          <p:cNvPicPr>
            <a:picLocks noChangeAspect="1"/>
          </p:cNvPicPr>
          <p:nvPr/>
        </p:nvPicPr>
        <p:blipFill>
          <a:blip r:embed="rId9">
            <a:duotone>
              <a:schemeClr val="accent1">
                <a:shade val="45000"/>
                <a:satMod val="135000"/>
              </a:schemeClr>
              <a:prstClr val="white"/>
            </a:duotone>
          </a:blip>
          <a:stretch>
            <a:fillRect/>
          </a:stretch>
        </p:blipFill>
        <p:spPr>
          <a:xfrm>
            <a:off x="2008264" y="1578702"/>
            <a:ext cx="413910" cy="413910"/>
          </a:xfrm>
          <a:prstGeom prst="rect">
            <a:avLst/>
          </a:prstGeom>
        </p:spPr>
      </p:pic>
      <p:pic>
        <p:nvPicPr>
          <p:cNvPr id="55" name="Picture 54" descr="A black background with a black square&#10;&#10;Description automatically generated with medium confidence">
            <a:extLst>
              <a:ext uri="{FF2B5EF4-FFF2-40B4-BE49-F238E27FC236}">
                <a16:creationId xmlns:a16="http://schemas.microsoft.com/office/drawing/2014/main" id="{8B89F899-548E-8FA4-330D-7D701AADFDAA}"/>
              </a:ext>
            </a:extLst>
          </p:cNvPr>
          <p:cNvPicPr>
            <a:picLocks noChangeAspect="1"/>
          </p:cNvPicPr>
          <p:nvPr/>
        </p:nvPicPr>
        <p:blipFill>
          <a:blip r:embed="rId10">
            <a:duotone>
              <a:schemeClr val="accent1">
                <a:shade val="45000"/>
                <a:satMod val="135000"/>
              </a:schemeClr>
              <a:prstClr val="white"/>
            </a:duotone>
          </a:blip>
          <a:stretch>
            <a:fillRect/>
          </a:stretch>
        </p:blipFill>
        <p:spPr>
          <a:xfrm>
            <a:off x="2008264" y="2324468"/>
            <a:ext cx="413910" cy="413910"/>
          </a:xfrm>
          <a:prstGeom prst="rect">
            <a:avLst/>
          </a:prstGeom>
        </p:spPr>
      </p:pic>
      <p:pic>
        <p:nvPicPr>
          <p:cNvPr id="56" name="Picture 55" descr="A black background with a black square&#10;&#10;Description automatically generated with medium confidence">
            <a:extLst>
              <a:ext uri="{FF2B5EF4-FFF2-40B4-BE49-F238E27FC236}">
                <a16:creationId xmlns:a16="http://schemas.microsoft.com/office/drawing/2014/main" id="{3A768B9A-2577-EC5D-4D61-1B3EE6B71EAE}"/>
              </a:ext>
            </a:extLst>
          </p:cNvPr>
          <p:cNvPicPr>
            <a:picLocks noChangeAspect="1"/>
          </p:cNvPicPr>
          <p:nvPr/>
        </p:nvPicPr>
        <p:blipFill>
          <a:blip r:embed="rId11">
            <a:duotone>
              <a:schemeClr val="accent1">
                <a:shade val="45000"/>
                <a:satMod val="135000"/>
              </a:schemeClr>
              <a:prstClr val="white"/>
            </a:duotone>
          </a:blip>
          <a:stretch>
            <a:fillRect/>
          </a:stretch>
        </p:blipFill>
        <p:spPr>
          <a:xfrm flipH="1">
            <a:off x="1979712" y="3909820"/>
            <a:ext cx="458878" cy="451628"/>
          </a:xfrm>
          <a:prstGeom prst="rect">
            <a:avLst/>
          </a:prstGeom>
        </p:spPr>
      </p:pic>
      <p:pic>
        <p:nvPicPr>
          <p:cNvPr id="57" name="Picture 56" descr="A black background with a black square&#10;&#10;Description automatically generated with medium confidence">
            <a:extLst>
              <a:ext uri="{FF2B5EF4-FFF2-40B4-BE49-F238E27FC236}">
                <a16:creationId xmlns:a16="http://schemas.microsoft.com/office/drawing/2014/main" id="{68D8A732-555C-D43C-F799-A0FB1CFE195D}"/>
              </a:ext>
            </a:extLst>
          </p:cNvPr>
          <p:cNvPicPr>
            <a:picLocks noChangeAspect="1"/>
          </p:cNvPicPr>
          <p:nvPr/>
        </p:nvPicPr>
        <p:blipFill>
          <a:blip r:embed="rId12">
            <a:duotone>
              <a:schemeClr val="accent1">
                <a:shade val="45000"/>
                <a:satMod val="135000"/>
              </a:schemeClr>
              <a:prstClr val="white"/>
            </a:duotone>
          </a:blip>
          <a:stretch>
            <a:fillRect/>
          </a:stretch>
        </p:blipFill>
        <p:spPr>
          <a:xfrm>
            <a:off x="1964920" y="3066864"/>
            <a:ext cx="488462" cy="509121"/>
          </a:xfrm>
          <a:prstGeom prst="rect">
            <a:avLst/>
          </a:prstGeom>
        </p:spPr>
      </p:pic>
    </p:spTree>
    <p:extLst>
      <p:ext uri="{BB962C8B-B14F-4D97-AF65-F5344CB8AC3E}">
        <p14:creationId xmlns:p14="http://schemas.microsoft.com/office/powerpoint/2010/main" val="18057677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CBDA5-B7F3-D1D3-F6CB-37A53AD9BE0D}"/>
              </a:ext>
            </a:extLst>
          </p:cNvPr>
          <p:cNvSpPr>
            <a:spLocks noGrp="1"/>
          </p:cNvSpPr>
          <p:nvPr>
            <p:ph type="title"/>
          </p:nvPr>
        </p:nvSpPr>
        <p:spPr/>
        <p:txBody>
          <a:bodyPr>
            <a:spAutoFit/>
          </a:bodyPr>
          <a:lstStyle/>
          <a:p>
            <a:r>
              <a:rPr lang="pt-PT"/>
              <a:t>Visão geral</a:t>
            </a:r>
          </a:p>
        </p:txBody>
      </p:sp>
      <p:grpSp>
        <p:nvGrpSpPr>
          <p:cNvPr id="46" name="Group 45">
            <a:extLst>
              <a:ext uri="{FF2B5EF4-FFF2-40B4-BE49-F238E27FC236}">
                <a16:creationId xmlns:a16="http://schemas.microsoft.com/office/drawing/2014/main" id="{C05A8BC0-CE8D-42C1-B45A-3F01353E262F}"/>
              </a:ext>
            </a:extLst>
          </p:cNvPr>
          <p:cNvGrpSpPr/>
          <p:nvPr/>
        </p:nvGrpSpPr>
        <p:grpSpPr>
          <a:xfrm>
            <a:off x="450000" y="729731"/>
            <a:ext cx="4976364" cy="436807"/>
            <a:chOff x="450000" y="768538"/>
            <a:chExt cx="4976364" cy="436807"/>
          </a:xfrm>
        </p:grpSpPr>
        <p:sp>
          <p:nvSpPr>
            <p:cNvPr id="6" name="Rectangle 5">
              <a:extLst>
                <a:ext uri="{FF2B5EF4-FFF2-40B4-BE49-F238E27FC236}">
                  <a16:creationId xmlns:a16="http://schemas.microsoft.com/office/drawing/2014/main" id="{25F9D497-2323-461B-8AD6-51E151E6B46B}"/>
                </a:ext>
              </a:extLst>
            </p:cNvPr>
            <p:cNvSpPr/>
            <p:nvPr/>
          </p:nvSpPr>
          <p:spPr>
            <a:xfrm>
              <a:off x="450000" y="955964"/>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sz="1200" dirty="0"/>
            </a:p>
          </p:txBody>
        </p:sp>
        <p:grpSp>
          <p:nvGrpSpPr>
            <p:cNvPr id="7" name="Group 6">
              <a:extLst>
                <a:ext uri="{FF2B5EF4-FFF2-40B4-BE49-F238E27FC236}">
                  <a16:creationId xmlns:a16="http://schemas.microsoft.com/office/drawing/2014/main" id="{56A0C498-7BFB-49D6-BE3E-D4190F40BE2E}"/>
                </a:ext>
              </a:extLst>
            </p:cNvPr>
            <p:cNvGrpSpPr/>
            <p:nvPr/>
          </p:nvGrpSpPr>
          <p:grpSpPr>
            <a:xfrm>
              <a:off x="583720" y="768538"/>
              <a:ext cx="4670640" cy="370956"/>
              <a:chOff x="259890" y="3219"/>
              <a:chExt cx="4267200" cy="383760"/>
            </a:xfrm>
          </p:grpSpPr>
          <p:sp>
            <p:nvSpPr>
              <p:cNvPr id="8" name="Rectangle: Rounded Corners 7">
                <a:extLst>
                  <a:ext uri="{FF2B5EF4-FFF2-40B4-BE49-F238E27FC236}">
                    <a16:creationId xmlns:a16="http://schemas.microsoft.com/office/drawing/2014/main" id="{C4558ADF-26EF-4B94-81D5-8D47A130FCB9}"/>
                  </a:ext>
                </a:extLst>
              </p:cNvPr>
              <p:cNvSpPr/>
              <p:nvPr/>
            </p:nvSpPr>
            <p:spPr>
              <a:xfrm>
                <a:off x="259890" y="3219"/>
                <a:ext cx="4267200" cy="383760"/>
              </a:xfrm>
              <a:prstGeom prst="roundRect">
                <a:avLst/>
              </a:prstGeom>
            </p:spPr>
            <p:style>
              <a:lnRef idx="2">
                <a:schemeClr val="lt1">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fontRef>
            </p:style>
            <p:txBody>
              <a:bodyPr/>
              <a:lstStyle/>
              <a:p>
                <a:endParaRPr lang="en-GB" sz="1200"/>
              </a:p>
            </p:txBody>
          </p:sp>
          <p:sp>
            <p:nvSpPr>
              <p:cNvPr id="10" name="Rectangle: Rounded Corners 4">
                <a:extLst>
                  <a:ext uri="{FF2B5EF4-FFF2-40B4-BE49-F238E27FC236}">
                    <a16:creationId xmlns:a16="http://schemas.microsoft.com/office/drawing/2014/main" id="{AEC9443D-151D-48C7-A443-1D360FCBB877}"/>
                  </a:ext>
                </a:extLst>
              </p:cNvPr>
              <p:cNvSpPr txBox="1"/>
              <p:nvPr/>
            </p:nvSpPr>
            <p:spPr>
              <a:xfrm>
                <a:off x="281927" y="99579"/>
                <a:ext cx="4229732" cy="1910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pt-PT" sz="1200" b="0">
                    <a:solidFill>
                      <a:srgbClr val="003399"/>
                    </a:solidFill>
                  </a:rPr>
                  <a:t>Factos e números</a:t>
                </a:r>
              </a:p>
            </p:txBody>
          </p:sp>
        </p:grpSp>
      </p:grpSp>
      <p:pic>
        <p:nvPicPr>
          <p:cNvPr id="39" name="Picture 38" descr="A cartoon of a person wearing a helmet and vest&#10;&#10;Description automatically generated">
            <a:extLst>
              <a:ext uri="{FF2B5EF4-FFF2-40B4-BE49-F238E27FC236}">
                <a16:creationId xmlns:a16="http://schemas.microsoft.com/office/drawing/2014/main" id="{91339272-2EE1-468D-B557-548206EC25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36033" y="1954269"/>
            <a:ext cx="2629569" cy="1774959"/>
          </a:xfrm>
          <a:prstGeom prst="rect">
            <a:avLst/>
          </a:prstGeom>
          <a:noFill/>
          <a:ln w="38100">
            <a:solidFill>
              <a:srgbClr val="ACC700"/>
            </a:solidFill>
          </a:ln>
        </p:spPr>
      </p:pic>
      <p:pic>
        <p:nvPicPr>
          <p:cNvPr id="4" name="Picture 3">
            <a:extLst>
              <a:ext uri="{FF2B5EF4-FFF2-40B4-BE49-F238E27FC236}">
                <a16:creationId xmlns:a16="http://schemas.microsoft.com/office/drawing/2014/main" id="{952BA2BB-3931-774B-1BE8-CB42114CB60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57134" y="1804270"/>
            <a:ext cx="2880763" cy="2143610"/>
          </a:xfrm>
          <a:prstGeom prst="rect">
            <a:avLst/>
          </a:prstGeom>
          <a:blipFill>
            <a:blip r:embed="rId5"/>
            <a:stretch>
              <a:fillRect/>
            </a:stretch>
          </a:blipFill>
          <a:ln w="38100">
            <a:solidFill>
              <a:srgbClr val="ACC700"/>
            </a:solidFill>
          </a:ln>
        </p:spPr>
      </p:pic>
      <p:grpSp>
        <p:nvGrpSpPr>
          <p:cNvPr id="60" name="Group 59">
            <a:extLst>
              <a:ext uri="{FF2B5EF4-FFF2-40B4-BE49-F238E27FC236}">
                <a16:creationId xmlns:a16="http://schemas.microsoft.com/office/drawing/2014/main" id="{207BF268-C51B-CC2A-EE09-A3D240FD2874}"/>
              </a:ext>
            </a:extLst>
          </p:cNvPr>
          <p:cNvGrpSpPr/>
          <p:nvPr/>
        </p:nvGrpSpPr>
        <p:grpSpPr>
          <a:xfrm>
            <a:off x="457200" y="1647954"/>
            <a:ext cx="4976364" cy="430209"/>
            <a:chOff x="450000" y="1779575"/>
            <a:chExt cx="4976364" cy="430209"/>
          </a:xfrm>
        </p:grpSpPr>
        <p:sp>
          <p:nvSpPr>
            <p:cNvPr id="61" name="Rectangle 60">
              <a:extLst>
                <a:ext uri="{FF2B5EF4-FFF2-40B4-BE49-F238E27FC236}">
                  <a16:creationId xmlns:a16="http://schemas.microsoft.com/office/drawing/2014/main" id="{9EEE505F-2410-3A02-F41D-CB3D60B2EE6A}"/>
                </a:ext>
              </a:extLst>
            </p:cNvPr>
            <p:cNvSpPr/>
            <p:nvPr/>
          </p:nvSpPr>
          <p:spPr>
            <a:xfrm>
              <a:off x="450000" y="1960403"/>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200"/>
            </a:p>
          </p:txBody>
        </p:sp>
        <p:grpSp>
          <p:nvGrpSpPr>
            <p:cNvPr id="62" name="Group 61">
              <a:extLst>
                <a:ext uri="{FF2B5EF4-FFF2-40B4-BE49-F238E27FC236}">
                  <a16:creationId xmlns:a16="http://schemas.microsoft.com/office/drawing/2014/main" id="{6ED68435-0265-A6BC-7D94-6617F09A0A88}"/>
                </a:ext>
              </a:extLst>
            </p:cNvPr>
            <p:cNvGrpSpPr/>
            <p:nvPr/>
          </p:nvGrpSpPr>
          <p:grpSpPr>
            <a:xfrm>
              <a:off x="588451" y="1779575"/>
              <a:ext cx="4651907" cy="370957"/>
              <a:chOff x="246858" y="1182580"/>
              <a:chExt cx="4267200" cy="383760"/>
            </a:xfrm>
          </p:grpSpPr>
          <p:sp>
            <p:nvSpPr>
              <p:cNvPr id="63" name="Rectangle: Rounded Corners 62">
                <a:extLst>
                  <a:ext uri="{FF2B5EF4-FFF2-40B4-BE49-F238E27FC236}">
                    <a16:creationId xmlns:a16="http://schemas.microsoft.com/office/drawing/2014/main" id="{4021339D-6002-44D3-515B-80EB53A50F72}"/>
                  </a:ext>
                </a:extLst>
              </p:cNvPr>
              <p:cNvSpPr/>
              <p:nvPr/>
            </p:nvSpPr>
            <p:spPr>
              <a:xfrm>
                <a:off x="246858" y="1182580"/>
                <a:ext cx="4267200" cy="383760"/>
              </a:xfrm>
              <a:prstGeom prst="roundRect">
                <a:avLst/>
              </a:prstGeom>
            </p:spPr>
            <p:style>
              <a:lnRef idx="2">
                <a:schemeClr val="lt1">
                  <a:hueOff val="0"/>
                  <a:satOff val="0"/>
                  <a:lumOff val="0"/>
                  <a:alphaOff val="0"/>
                </a:schemeClr>
              </a:lnRef>
              <a:fillRef idx="1">
                <a:schemeClr val="accent2">
                  <a:shade val="80000"/>
                  <a:hueOff val="116263"/>
                  <a:satOff val="-17298"/>
                  <a:lumOff val="12197"/>
                  <a:alphaOff val="0"/>
                </a:schemeClr>
              </a:fillRef>
              <a:effectRef idx="0">
                <a:schemeClr val="accent2">
                  <a:shade val="80000"/>
                  <a:hueOff val="116263"/>
                  <a:satOff val="-17298"/>
                  <a:lumOff val="12197"/>
                  <a:alphaOff val="0"/>
                </a:schemeClr>
              </a:effectRef>
              <a:fontRef idx="minor">
                <a:schemeClr val="lt1"/>
              </a:fontRef>
            </p:style>
            <p:txBody>
              <a:bodyPr/>
              <a:lstStyle/>
              <a:p>
                <a:endParaRPr lang="en-GB" sz="1200"/>
              </a:p>
            </p:txBody>
          </p:sp>
          <p:sp>
            <p:nvSpPr>
              <p:cNvPr id="64" name="Rectangle: Rounded Corners 6">
                <a:extLst>
                  <a:ext uri="{FF2B5EF4-FFF2-40B4-BE49-F238E27FC236}">
                    <a16:creationId xmlns:a16="http://schemas.microsoft.com/office/drawing/2014/main" id="{76AC6FA3-1677-EFB5-15EF-B0348BF287D7}"/>
                  </a:ext>
                </a:extLst>
              </p:cNvPr>
              <p:cNvSpPr txBox="1"/>
              <p:nvPr/>
            </p:nvSpPr>
            <p:spPr>
              <a:xfrm>
                <a:off x="266031" y="1278940"/>
                <a:ext cx="4196882" cy="1910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pt-PT" sz="1200">
                    <a:solidFill>
                      <a:srgbClr val="003399"/>
                    </a:solidFill>
                  </a:rPr>
                  <a:t>Monitorização proativa e reativa da SST </a:t>
                </a:r>
              </a:p>
            </p:txBody>
          </p:sp>
        </p:grpSp>
      </p:grpSp>
      <p:grpSp>
        <p:nvGrpSpPr>
          <p:cNvPr id="65" name="Group 64">
            <a:extLst>
              <a:ext uri="{FF2B5EF4-FFF2-40B4-BE49-F238E27FC236}">
                <a16:creationId xmlns:a16="http://schemas.microsoft.com/office/drawing/2014/main" id="{085FD83E-3C99-A99F-24F5-DC2215ECE342}"/>
              </a:ext>
            </a:extLst>
          </p:cNvPr>
          <p:cNvGrpSpPr/>
          <p:nvPr/>
        </p:nvGrpSpPr>
        <p:grpSpPr>
          <a:xfrm>
            <a:off x="460049" y="2153513"/>
            <a:ext cx="4973516" cy="426346"/>
            <a:chOff x="447624" y="2394779"/>
            <a:chExt cx="4973516" cy="426346"/>
          </a:xfrm>
        </p:grpSpPr>
        <p:sp>
          <p:nvSpPr>
            <p:cNvPr id="66" name="Rectangle 65">
              <a:extLst>
                <a:ext uri="{FF2B5EF4-FFF2-40B4-BE49-F238E27FC236}">
                  <a16:creationId xmlns:a16="http://schemas.microsoft.com/office/drawing/2014/main" id="{3FBE90EB-C723-39FE-64CD-C7E8B5F4C342}"/>
                </a:ext>
              </a:extLst>
            </p:cNvPr>
            <p:cNvSpPr/>
            <p:nvPr/>
          </p:nvSpPr>
          <p:spPr>
            <a:xfrm>
              <a:off x="447624" y="2571744"/>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200"/>
            </a:p>
          </p:txBody>
        </p:sp>
        <p:grpSp>
          <p:nvGrpSpPr>
            <p:cNvPr id="67" name="Group 66">
              <a:extLst>
                <a:ext uri="{FF2B5EF4-FFF2-40B4-BE49-F238E27FC236}">
                  <a16:creationId xmlns:a16="http://schemas.microsoft.com/office/drawing/2014/main" id="{DEC132E4-C8B1-7998-34DF-7292472963A3}"/>
                </a:ext>
              </a:extLst>
            </p:cNvPr>
            <p:cNvGrpSpPr/>
            <p:nvPr/>
          </p:nvGrpSpPr>
          <p:grpSpPr>
            <a:xfrm>
              <a:off x="582857" y="2394779"/>
              <a:ext cx="4672559" cy="370956"/>
              <a:chOff x="241728" y="1772260"/>
              <a:chExt cx="4286144" cy="383760"/>
            </a:xfrm>
          </p:grpSpPr>
          <p:sp>
            <p:nvSpPr>
              <p:cNvPr id="68" name="Rectangle: Rounded Corners 67">
                <a:extLst>
                  <a:ext uri="{FF2B5EF4-FFF2-40B4-BE49-F238E27FC236}">
                    <a16:creationId xmlns:a16="http://schemas.microsoft.com/office/drawing/2014/main" id="{10D6EA13-5815-7129-09E9-2C9B9A404632}"/>
                  </a:ext>
                </a:extLst>
              </p:cNvPr>
              <p:cNvSpPr/>
              <p:nvPr/>
            </p:nvSpPr>
            <p:spPr>
              <a:xfrm>
                <a:off x="241728" y="1772260"/>
                <a:ext cx="4267200" cy="383760"/>
              </a:xfrm>
              <a:prstGeom prst="roundRect">
                <a:avLst/>
              </a:prstGeom>
            </p:spPr>
            <p:style>
              <a:lnRef idx="2">
                <a:schemeClr val="lt1">
                  <a:hueOff val="0"/>
                  <a:satOff val="0"/>
                  <a:lumOff val="0"/>
                  <a:alphaOff val="0"/>
                </a:schemeClr>
              </a:lnRef>
              <a:fillRef idx="1">
                <a:schemeClr val="accent2">
                  <a:shade val="80000"/>
                  <a:hueOff val="174394"/>
                  <a:satOff val="-25946"/>
                  <a:lumOff val="18295"/>
                  <a:alphaOff val="0"/>
                </a:schemeClr>
              </a:fillRef>
              <a:effectRef idx="0">
                <a:schemeClr val="accent2">
                  <a:shade val="80000"/>
                  <a:hueOff val="174394"/>
                  <a:satOff val="-25946"/>
                  <a:lumOff val="18295"/>
                  <a:alphaOff val="0"/>
                </a:schemeClr>
              </a:effectRef>
              <a:fontRef idx="minor">
                <a:schemeClr val="lt1"/>
              </a:fontRef>
            </p:style>
            <p:txBody>
              <a:bodyPr/>
              <a:lstStyle/>
              <a:p>
                <a:endParaRPr lang="en-GB" sz="1200"/>
              </a:p>
            </p:txBody>
          </p:sp>
          <p:sp>
            <p:nvSpPr>
              <p:cNvPr id="69" name="Rectangle: Rounded Corners 8">
                <a:extLst>
                  <a:ext uri="{FF2B5EF4-FFF2-40B4-BE49-F238E27FC236}">
                    <a16:creationId xmlns:a16="http://schemas.microsoft.com/office/drawing/2014/main" id="{93F997EC-4D64-C7FE-5A10-B29E1B8E26D7}"/>
                  </a:ext>
                </a:extLst>
              </p:cNvPr>
              <p:cNvSpPr txBox="1"/>
              <p:nvPr/>
            </p:nvSpPr>
            <p:spPr>
              <a:xfrm>
                <a:off x="283642" y="1899316"/>
                <a:ext cx="4244230" cy="1910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pt-PT" sz="1200" b="0">
                    <a:solidFill>
                      <a:srgbClr val="003399"/>
                    </a:solidFill>
                  </a:rPr>
                  <a:t>Oportunidades e desafios para a SST</a:t>
                </a:r>
              </a:p>
            </p:txBody>
          </p:sp>
        </p:grpSp>
      </p:grpSp>
      <p:grpSp>
        <p:nvGrpSpPr>
          <p:cNvPr id="70" name="Group 69">
            <a:extLst>
              <a:ext uri="{FF2B5EF4-FFF2-40B4-BE49-F238E27FC236}">
                <a16:creationId xmlns:a16="http://schemas.microsoft.com/office/drawing/2014/main" id="{A80BC6EB-04A0-E6E4-861B-23557BB5FF26}"/>
              </a:ext>
            </a:extLst>
          </p:cNvPr>
          <p:cNvGrpSpPr/>
          <p:nvPr/>
        </p:nvGrpSpPr>
        <p:grpSpPr>
          <a:xfrm>
            <a:off x="457201" y="2647299"/>
            <a:ext cx="4973516" cy="429031"/>
            <a:chOff x="446751" y="2750907"/>
            <a:chExt cx="4973516" cy="429031"/>
          </a:xfrm>
        </p:grpSpPr>
        <p:sp>
          <p:nvSpPr>
            <p:cNvPr id="71" name="Rectangle 70">
              <a:extLst>
                <a:ext uri="{FF2B5EF4-FFF2-40B4-BE49-F238E27FC236}">
                  <a16:creationId xmlns:a16="http://schemas.microsoft.com/office/drawing/2014/main" id="{5C36E241-9137-B4AE-0953-F2B07BAB197D}"/>
                </a:ext>
              </a:extLst>
            </p:cNvPr>
            <p:cNvSpPr/>
            <p:nvPr/>
          </p:nvSpPr>
          <p:spPr>
            <a:xfrm>
              <a:off x="446751" y="2930557"/>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200"/>
            </a:p>
          </p:txBody>
        </p:sp>
        <p:grpSp>
          <p:nvGrpSpPr>
            <p:cNvPr id="72" name="Group 71">
              <a:extLst>
                <a:ext uri="{FF2B5EF4-FFF2-40B4-BE49-F238E27FC236}">
                  <a16:creationId xmlns:a16="http://schemas.microsoft.com/office/drawing/2014/main" id="{C39EE908-1E38-511D-2EEA-20443E725ADC}"/>
                </a:ext>
              </a:extLst>
            </p:cNvPr>
            <p:cNvGrpSpPr/>
            <p:nvPr/>
          </p:nvGrpSpPr>
          <p:grpSpPr>
            <a:xfrm>
              <a:off x="584946" y="2750907"/>
              <a:ext cx="4651904" cy="370957"/>
              <a:chOff x="243645" y="2361940"/>
              <a:chExt cx="4267200" cy="383760"/>
            </a:xfrm>
          </p:grpSpPr>
          <p:sp>
            <p:nvSpPr>
              <p:cNvPr id="73" name="Rectangle: Rounded Corners 72">
                <a:extLst>
                  <a:ext uri="{FF2B5EF4-FFF2-40B4-BE49-F238E27FC236}">
                    <a16:creationId xmlns:a16="http://schemas.microsoft.com/office/drawing/2014/main" id="{729D67AF-487D-10A4-6BCE-66F093B33F08}"/>
                  </a:ext>
                </a:extLst>
              </p:cNvPr>
              <p:cNvSpPr/>
              <p:nvPr/>
            </p:nvSpPr>
            <p:spPr>
              <a:xfrm>
                <a:off x="243645" y="2361940"/>
                <a:ext cx="4267200" cy="383760"/>
              </a:xfrm>
              <a:prstGeom prst="roundRect">
                <a:avLst/>
              </a:prstGeom>
            </p:spPr>
            <p:style>
              <a:lnRef idx="2">
                <a:schemeClr val="lt1">
                  <a:hueOff val="0"/>
                  <a:satOff val="0"/>
                  <a:lumOff val="0"/>
                  <a:alphaOff val="0"/>
                </a:schemeClr>
              </a:lnRef>
              <a:fillRef idx="1">
                <a:schemeClr val="accent2">
                  <a:shade val="80000"/>
                  <a:hueOff val="232525"/>
                  <a:satOff val="-34595"/>
                  <a:lumOff val="24393"/>
                  <a:alphaOff val="0"/>
                </a:schemeClr>
              </a:fillRef>
              <a:effectRef idx="0">
                <a:schemeClr val="accent2">
                  <a:shade val="80000"/>
                  <a:hueOff val="232525"/>
                  <a:satOff val="-34595"/>
                  <a:lumOff val="24393"/>
                  <a:alphaOff val="0"/>
                </a:schemeClr>
              </a:effectRef>
              <a:fontRef idx="minor">
                <a:schemeClr val="lt1"/>
              </a:fontRef>
            </p:style>
            <p:txBody>
              <a:bodyPr/>
              <a:lstStyle/>
              <a:p>
                <a:endParaRPr lang="en-GB" sz="1200"/>
              </a:p>
            </p:txBody>
          </p:sp>
          <p:sp>
            <p:nvSpPr>
              <p:cNvPr id="74" name="Rectangle: Rounded Corners 10">
                <a:extLst>
                  <a:ext uri="{FF2B5EF4-FFF2-40B4-BE49-F238E27FC236}">
                    <a16:creationId xmlns:a16="http://schemas.microsoft.com/office/drawing/2014/main" id="{9BB99A86-54E2-DAC8-B47B-2FA90F2C421A}"/>
                  </a:ext>
                </a:extLst>
              </p:cNvPr>
              <p:cNvSpPr txBox="1"/>
              <p:nvPr/>
            </p:nvSpPr>
            <p:spPr>
              <a:xfrm>
                <a:off x="261232" y="2458300"/>
                <a:ext cx="4244230" cy="1910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pt-PT" sz="1200" b="0">
                    <a:solidFill>
                      <a:srgbClr val="003399"/>
                    </a:solidFill>
                  </a:rPr>
                  <a:t>Estudos de casos</a:t>
                </a:r>
              </a:p>
            </p:txBody>
          </p:sp>
        </p:grpSp>
      </p:grpSp>
      <p:grpSp>
        <p:nvGrpSpPr>
          <p:cNvPr id="75" name="Group 74">
            <a:extLst>
              <a:ext uri="{FF2B5EF4-FFF2-40B4-BE49-F238E27FC236}">
                <a16:creationId xmlns:a16="http://schemas.microsoft.com/office/drawing/2014/main" id="{D7F0D023-5A52-8A43-5E53-C7CC9239E174}"/>
              </a:ext>
            </a:extLst>
          </p:cNvPr>
          <p:cNvGrpSpPr/>
          <p:nvPr/>
        </p:nvGrpSpPr>
        <p:grpSpPr>
          <a:xfrm>
            <a:off x="457200" y="1167836"/>
            <a:ext cx="4976364" cy="428193"/>
            <a:chOff x="446750" y="1266219"/>
            <a:chExt cx="4976364" cy="428193"/>
          </a:xfrm>
        </p:grpSpPr>
        <p:sp>
          <p:nvSpPr>
            <p:cNvPr id="76" name="Rectangle 75">
              <a:extLst>
                <a:ext uri="{FF2B5EF4-FFF2-40B4-BE49-F238E27FC236}">
                  <a16:creationId xmlns:a16="http://schemas.microsoft.com/office/drawing/2014/main" id="{2305B156-F07A-6840-E57A-780FF2F0B89E}"/>
                </a:ext>
              </a:extLst>
            </p:cNvPr>
            <p:cNvSpPr/>
            <p:nvPr/>
          </p:nvSpPr>
          <p:spPr>
            <a:xfrm>
              <a:off x="446750" y="1445031"/>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200"/>
            </a:p>
          </p:txBody>
        </p:sp>
        <p:grpSp>
          <p:nvGrpSpPr>
            <p:cNvPr id="77" name="Group 76">
              <a:extLst>
                <a:ext uri="{FF2B5EF4-FFF2-40B4-BE49-F238E27FC236}">
                  <a16:creationId xmlns:a16="http://schemas.microsoft.com/office/drawing/2014/main" id="{FFDBC4D2-76CE-E180-654E-2B357B236AE6}"/>
                </a:ext>
              </a:extLst>
            </p:cNvPr>
            <p:cNvGrpSpPr/>
            <p:nvPr/>
          </p:nvGrpSpPr>
          <p:grpSpPr>
            <a:xfrm>
              <a:off x="581955" y="1266219"/>
              <a:ext cx="4672581" cy="374904"/>
              <a:chOff x="259908" y="592899"/>
              <a:chExt cx="4267200" cy="383760"/>
            </a:xfrm>
          </p:grpSpPr>
          <p:sp>
            <p:nvSpPr>
              <p:cNvPr id="78" name="Rectangle: Rounded Corners 77">
                <a:extLst>
                  <a:ext uri="{FF2B5EF4-FFF2-40B4-BE49-F238E27FC236}">
                    <a16:creationId xmlns:a16="http://schemas.microsoft.com/office/drawing/2014/main" id="{A5AC07A3-420B-3F97-A6FE-0F2BAB0CB147}"/>
                  </a:ext>
                </a:extLst>
              </p:cNvPr>
              <p:cNvSpPr/>
              <p:nvPr/>
            </p:nvSpPr>
            <p:spPr>
              <a:xfrm>
                <a:off x="259908" y="592899"/>
                <a:ext cx="4267200" cy="383760"/>
              </a:xfrm>
              <a:prstGeom prst="roundRect">
                <a:avLst/>
              </a:prstGeom>
            </p:spPr>
            <p:style>
              <a:lnRef idx="2">
                <a:schemeClr val="lt1">
                  <a:hueOff val="0"/>
                  <a:satOff val="0"/>
                  <a:lumOff val="0"/>
                  <a:alphaOff val="0"/>
                </a:schemeClr>
              </a:lnRef>
              <a:fillRef idx="1">
                <a:schemeClr val="accent2">
                  <a:shade val="80000"/>
                  <a:hueOff val="58131"/>
                  <a:satOff val="-8649"/>
                  <a:lumOff val="6098"/>
                  <a:alphaOff val="0"/>
                </a:schemeClr>
              </a:fillRef>
              <a:effectRef idx="0">
                <a:schemeClr val="accent2">
                  <a:shade val="80000"/>
                  <a:hueOff val="58131"/>
                  <a:satOff val="-8649"/>
                  <a:lumOff val="6098"/>
                  <a:alphaOff val="0"/>
                </a:schemeClr>
              </a:effectRef>
              <a:fontRef idx="minor">
                <a:schemeClr val="lt1"/>
              </a:fontRef>
            </p:style>
            <p:txBody>
              <a:bodyPr/>
              <a:lstStyle/>
              <a:p>
                <a:endParaRPr lang="en-GB" sz="1200"/>
              </a:p>
            </p:txBody>
          </p:sp>
          <p:sp>
            <p:nvSpPr>
              <p:cNvPr id="79" name="Rectangle: Rounded Corners 4">
                <a:extLst>
                  <a:ext uri="{FF2B5EF4-FFF2-40B4-BE49-F238E27FC236}">
                    <a16:creationId xmlns:a16="http://schemas.microsoft.com/office/drawing/2014/main" id="{6D09DF14-7AEB-4F50-13B8-0FB9865155D5}"/>
                  </a:ext>
                </a:extLst>
              </p:cNvPr>
              <p:cNvSpPr txBox="1"/>
              <p:nvPr/>
            </p:nvSpPr>
            <p:spPr>
              <a:xfrm>
                <a:off x="278640" y="690265"/>
                <a:ext cx="4225447" cy="18902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pt-PT" sz="1200">
                    <a:solidFill>
                      <a:srgbClr val="003399"/>
                    </a:solidFill>
                  </a:rPr>
                  <a:t>Definição de sistemas de monitorização inteligentes </a:t>
                </a:r>
              </a:p>
            </p:txBody>
          </p:sp>
        </p:grpSp>
      </p:grpSp>
      <p:grpSp>
        <p:nvGrpSpPr>
          <p:cNvPr id="80" name="Group 79">
            <a:extLst>
              <a:ext uri="{FF2B5EF4-FFF2-40B4-BE49-F238E27FC236}">
                <a16:creationId xmlns:a16="http://schemas.microsoft.com/office/drawing/2014/main" id="{569A144F-705F-31ED-86D4-BB241DBA50C3}"/>
              </a:ext>
            </a:extLst>
          </p:cNvPr>
          <p:cNvGrpSpPr/>
          <p:nvPr/>
        </p:nvGrpSpPr>
        <p:grpSpPr>
          <a:xfrm>
            <a:off x="457201" y="3131672"/>
            <a:ext cx="4973516" cy="428254"/>
            <a:chOff x="446751" y="3285839"/>
            <a:chExt cx="4973516" cy="428254"/>
          </a:xfrm>
        </p:grpSpPr>
        <p:sp>
          <p:nvSpPr>
            <p:cNvPr id="81" name="Rectangle 80">
              <a:extLst>
                <a:ext uri="{FF2B5EF4-FFF2-40B4-BE49-F238E27FC236}">
                  <a16:creationId xmlns:a16="http://schemas.microsoft.com/office/drawing/2014/main" id="{B9207AB9-88D7-44FD-B4A8-3D3DD7CCF828}"/>
                </a:ext>
              </a:extLst>
            </p:cNvPr>
            <p:cNvSpPr/>
            <p:nvPr/>
          </p:nvSpPr>
          <p:spPr>
            <a:xfrm>
              <a:off x="446751" y="3464712"/>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200"/>
            </a:p>
          </p:txBody>
        </p:sp>
        <p:grpSp>
          <p:nvGrpSpPr>
            <p:cNvPr id="82" name="Group 81">
              <a:extLst>
                <a:ext uri="{FF2B5EF4-FFF2-40B4-BE49-F238E27FC236}">
                  <a16:creationId xmlns:a16="http://schemas.microsoft.com/office/drawing/2014/main" id="{82B61868-0700-D70A-17F4-7218B8951901}"/>
                </a:ext>
              </a:extLst>
            </p:cNvPr>
            <p:cNvGrpSpPr/>
            <p:nvPr/>
          </p:nvGrpSpPr>
          <p:grpSpPr>
            <a:xfrm>
              <a:off x="554492" y="3285839"/>
              <a:ext cx="4682357" cy="370957"/>
              <a:chOff x="215709" y="2951620"/>
              <a:chExt cx="4295136" cy="383760"/>
            </a:xfrm>
          </p:grpSpPr>
          <p:sp>
            <p:nvSpPr>
              <p:cNvPr id="83" name="Rectangle: Rounded Corners 82">
                <a:extLst>
                  <a:ext uri="{FF2B5EF4-FFF2-40B4-BE49-F238E27FC236}">
                    <a16:creationId xmlns:a16="http://schemas.microsoft.com/office/drawing/2014/main" id="{880DBB0D-6305-19C9-711D-E76AB1EB43D5}"/>
                  </a:ext>
                </a:extLst>
              </p:cNvPr>
              <p:cNvSpPr/>
              <p:nvPr/>
            </p:nvSpPr>
            <p:spPr>
              <a:xfrm>
                <a:off x="243645" y="2951620"/>
                <a:ext cx="4267200" cy="383760"/>
              </a:xfrm>
              <a:prstGeom prst="roundRect">
                <a:avLst/>
              </a:prstGeom>
            </p:spPr>
            <p:style>
              <a:lnRef idx="2">
                <a:schemeClr val="lt1">
                  <a:hueOff val="0"/>
                  <a:satOff val="0"/>
                  <a:lumOff val="0"/>
                  <a:alphaOff val="0"/>
                </a:schemeClr>
              </a:lnRef>
              <a:fillRef idx="1">
                <a:schemeClr val="accent2">
                  <a:shade val="80000"/>
                  <a:hueOff val="290657"/>
                  <a:satOff val="-43244"/>
                  <a:lumOff val="30492"/>
                  <a:alphaOff val="0"/>
                </a:schemeClr>
              </a:fillRef>
              <a:effectRef idx="0">
                <a:schemeClr val="accent2">
                  <a:shade val="80000"/>
                  <a:hueOff val="290657"/>
                  <a:satOff val="-43244"/>
                  <a:lumOff val="30492"/>
                  <a:alphaOff val="0"/>
                </a:schemeClr>
              </a:effectRef>
              <a:fontRef idx="minor">
                <a:schemeClr val="lt1"/>
              </a:fontRef>
            </p:style>
            <p:txBody>
              <a:bodyPr/>
              <a:lstStyle/>
              <a:p>
                <a:endParaRPr lang="en-GB" sz="1200"/>
              </a:p>
            </p:txBody>
          </p:sp>
          <p:sp>
            <p:nvSpPr>
              <p:cNvPr id="84" name="Rectangle: Rounded Corners 12">
                <a:extLst>
                  <a:ext uri="{FF2B5EF4-FFF2-40B4-BE49-F238E27FC236}">
                    <a16:creationId xmlns:a16="http://schemas.microsoft.com/office/drawing/2014/main" id="{0B78BFD1-0F7F-03AD-2082-88818C7BD501}"/>
                  </a:ext>
                </a:extLst>
              </p:cNvPr>
              <p:cNvSpPr txBox="1"/>
              <p:nvPr/>
            </p:nvSpPr>
            <p:spPr>
              <a:xfrm>
                <a:off x="215709" y="3047980"/>
                <a:ext cx="4244230" cy="1910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pt-PT" sz="1200">
                    <a:solidFill>
                      <a:srgbClr val="003399"/>
                    </a:solidFill>
                  </a:rPr>
                  <a:t>Enfoque na gestão de dados (privacidade) e na participação dos trabalhadores</a:t>
                </a:r>
              </a:p>
            </p:txBody>
          </p:sp>
        </p:grpSp>
      </p:grpSp>
      <p:grpSp>
        <p:nvGrpSpPr>
          <p:cNvPr id="85" name="Group 84">
            <a:extLst>
              <a:ext uri="{FF2B5EF4-FFF2-40B4-BE49-F238E27FC236}">
                <a16:creationId xmlns:a16="http://schemas.microsoft.com/office/drawing/2014/main" id="{701CBF7A-0D01-7103-DC5E-E065048C8BD8}"/>
              </a:ext>
            </a:extLst>
          </p:cNvPr>
          <p:cNvGrpSpPr/>
          <p:nvPr/>
        </p:nvGrpSpPr>
        <p:grpSpPr>
          <a:xfrm>
            <a:off x="457201" y="3609731"/>
            <a:ext cx="4973516" cy="421811"/>
            <a:chOff x="446751" y="3875519"/>
            <a:chExt cx="4973516" cy="421811"/>
          </a:xfrm>
        </p:grpSpPr>
        <p:sp>
          <p:nvSpPr>
            <p:cNvPr id="86" name="Rectangle 85">
              <a:extLst>
                <a:ext uri="{FF2B5EF4-FFF2-40B4-BE49-F238E27FC236}">
                  <a16:creationId xmlns:a16="http://schemas.microsoft.com/office/drawing/2014/main" id="{5BBEE9DC-02FA-71A1-7DE2-88C6BF6AAFB3}"/>
                </a:ext>
              </a:extLst>
            </p:cNvPr>
            <p:cNvSpPr/>
            <p:nvPr/>
          </p:nvSpPr>
          <p:spPr>
            <a:xfrm>
              <a:off x="446751" y="4047949"/>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sz="1200"/>
            </a:p>
          </p:txBody>
        </p:sp>
        <p:grpSp>
          <p:nvGrpSpPr>
            <p:cNvPr id="87" name="Group 86">
              <a:extLst>
                <a:ext uri="{FF2B5EF4-FFF2-40B4-BE49-F238E27FC236}">
                  <a16:creationId xmlns:a16="http://schemas.microsoft.com/office/drawing/2014/main" id="{33549999-25D5-6B53-FF2E-E5CB05FC82D7}"/>
                </a:ext>
              </a:extLst>
            </p:cNvPr>
            <p:cNvGrpSpPr/>
            <p:nvPr/>
          </p:nvGrpSpPr>
          <p:grpSpPr>
            <a:xfrm>
              <a:off x="584947" y="3875519"/>
              <a:ext cx="4651902" cy="370957"/>
              <a:chOff x="243645" y="3541300"/>
              <a:chExt cx="4267200" cy="383760"/>
            </a:xfrm>
          </p:grpSpPr>
          <p:sp>
            <p:nvSpPr>
              <p:cNvPr id="88" name="Rectangle: Rounded Corners 87">
                <a:extLst>
                  <a:ext uri="{FF2B5EF4-FFF2-40B4-BE49-F238E27FC236}">
                    <a16:creationId xmlns:a16="http://schemas.microsoft.com/office/drawing/2014/main" id="{B087597F-7944-07D5-1999-DAA84BCFEDAE}"/>
                  </a:ext>
                </a:extLst>
              </p:cNvPr>
              <p:cNvSpPr/>
              <p:nvPr/>
            </p:nvSpPr>
            <p:spPr>
              <a:xfrm>
                <a:off x="243645" y="3541300"/>
                <a:ext cx="4267200" cy="383760"/>
              </a:xfrm>
              <a:prstGeom prst="roundRect">
                <a:avLst/>
              </a:prstGeom>
            </p:spPr>
            <p:style>
              <a:lnRef idx="2">
                <a:schemeClr val="lt1">
                  <a:hueOff val="0"/>
                  <a:satOff val="0"/>
                  <a:lumOff val="0"/>
                  <a:alphaOff val="0"/>
                </a:schemeClr>
              </a:lnRef>
              <a:fillRef idx="1">
                <a:schemeClr val="accent2">
                  <a:shade val="80000"/>
                  <a:hueOff val="348788"/>
                  <a:satOff val="-51893"/>
                  <a:lumOff val="36590"/>
                  <a:alphaOff val="0"/>
                </a:schemeClr>
              </a:fillRef>
              <a:effectRef idx="0">
                <a:schemeClr val="accent2">
                  <a:shade val="80000"/>
                  <a:hueOff val="348788"/>
                  <a:satOff val="-51893"/>
                  <a:lumOff val="36590"/>
                  <a:alphaOff val="0"/>
                </a:schemeClr>
              </a:effectRef>
              <a:fontRef idx="minor">
                <a:schemeClr val="lt1"/>
              </a:fontRef>
            </p:style>
            <p:txBody>
              <a:bodyPr/>
              <a:lstStyle/>
              <a:p>
                <a:endParaRPr lang="en-US" sz="1200"/>
              </a:p>
            </p:txBody>
          </p:sp>
          <p:sp>
            <p:nvSpPr>
              <p:cNvPr id="89" name="Rectangle: Rounded Corners 14">
                <a:extLst>
                  <a:ext uri="{FF2B5EF4-FFF2-40B4-BE49-F238E27FC236}">
                    <a16:creationId xmlns:a16="http://schemas.microsoft.com/office/drawing/2014/main" id="{6FEFBFCD-A44E-662D-3852-BFE49086E1C1}"/>
                  </a:ext>
                </a:extLst>
              </p:cNvPr>
              <p:cNvSpPr txBox="1"/>
              <p:nvPr/>
            </p:nvSpPr>
            <p:spPr>
              <a:xfrm>
                <a:off x="259949" y="3637659"/>
                <a:ext cx="4244231" cy="1910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pt-PT" sz="1200" b="0">
                    <a:solidFill>
                      <a:srgbClr val="003399"/>
                    </a:solidFill>
                  </a:rPr>
                  <a:t>Princípios de conceção e utilização</a:t>
                </a:r>
              </a:p>
            </p:txBody>
          </p:sp>
        </p:grpSp>
      </p:grpSp>
      <p:grpSp>
        <p:nvGrpSpPr>
          <p:cNvPr id="90" name="Group 89">
            <a:extLst>
              <a:ext uri="{FF2B5EF4-FFF2-40B4-BE49-F238E27FC236}">
                <a16:creationId xmlns:a16="http://schemas.microsoft.com/office/drawing/2014/main" id="{73B59C9A-859F-E23C-FDB1-63774D379E1B}"/>
              </a:ext>
            </a:extLst>
          </p:cNvPr>
          <p:cNvGrpSpPr/>
          <p:nvPr/>
        </p:nvGrpSpPr>
        <p:grpSpPr>
          <a:xfrm>
            <a:off x="467650" y="4078772"/>
            <a:ext cx="4973516" cy="421811"/>
            <a:chOff x="457200" y="4132377"/>
            <a:chExt cx="4973516" cy="421811"/>
          </a:xfrm>
        </p:grpSpPr>
        <p:sp>
          <p:nvSpPr>
            <p:cNvPr id="91" name="Rectangle 90">
              <a:extLst>
                <a:ext uri="{FF2B5EF4-FFF2-40B4-BE49-F238E27FC236}">
                  <a16:creationId xmlns:a16="http://schemas.microsoft.com/office/drawing/2014/main" id="{5F399770-B27C-8848-DEEA-6889083ED7FA}"/>
                </a:ext>
              </a:extLst>
            </p:cNvPr>
            <p:cNvSpPr/>
            <p:nvPr/>
          </p:nvSpPr>
          <p:spPr>
            <a:xfrm>
              <a:off x="457200" y="4304807"/>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200"/>
            </a:p>
          </p:txBody>
        </p:sp>
        <p:grpSp>
          <p:nvGrpSpPr>
            <p:cNvPr id="92" name="Group 91">
              <a:extLst>
                <a:ext uri="{FF2B5EF4-FFF2-40B4-BE49-F238E27FC236}">
                  <a16:creationId xmlns:a16="http://schemas.microsoft.com/office/drawing/2014/main" id="{D603A048-9B40-094F-EEBD-606D1520AE4A}"/>
                </a:ext>
              </a:extLst>
            </p:cNvPr>
            <p:cNvGrpSpPr/>
            <p:nvPr/>
          </p:nvGrpSpPr>
          <p:grpSpPr>
            <a:xfrm>
              <a:off x="595396" y="4132377"/>
              <a:ext cx="4651902" cy="370957"/>
              <a:chOff x="595396" y="4132377"/>
              <a:chExt cx="4651902" cy="370957"/>
            </a:xfrm>
          </p:grpSpPr>
          <p:sp>
            <p:nvSpPr>
              <p:cNvPr id="93" name="Rectangle: Rounded Corners 92">
                <a:extLst>
                  <a:ext uri="{FF2B5EF4-FFF2-40B4-BE49-F238E27FC236}">
                    <a16:creationId xmlns:a16="http://schemas.microsoft.com/office/drawing/2014/main" id="{B4578DB2-640F-254E-F93E-6364B806B4F2}"/>
                  </a:ext>
                </a:extLst>
              </p:cNvPr>
              <p:cNvSpPr/>
              <p:nvPr/>
            </p:nvSpPr>
            <p:spPr>
              <a:xfrm>
                <a:off x="595396" y="4132377"/>
                <a:ext cx="4651902" cy="370957"/>
              </a:xfrm>
              <a:prstGeom prst="roundRect">
                <a:avLst/>
              </a:prstGeom>
              <a:solidFill>
                <a:srgbClr val="D7E3AF"/>
              </a:solidFill>
            </p:spPr>
            <p:style>
              <a:lnRef idx="2">
                <a:schemeClr val="lt1">
                  <a:hueOff val="0"/>
                  <a:satOff val="0"/>
                  <a:lumOff val="0"/>
                  <a:alphaOff val="0"/>
                </a:schemeClr>
              </a:lnRef>
              <a:fillRef idx="1">
                <a:schemeClr val="accent2">
                  <a:shade val="80000"/>
                  <a:hueOff val="348788"/>
                  <a:satOff val="-51893"/>
                  <a:lumOff val="36590"/>
                  <a:alphaOff val="0"/>
                </a:schemeClr>
              </a:fillRef>
              <a:effectRef idx="0">
                <a:schemeClr val="accent2">
                  <a:shade val="80000"/>
                  <a:hueOff val="348788"/>
                  <a:satOff val="-51893"/>
                  <a:lumOff val="36590"/>
                  <a:alphaOff val="0"/>
                </a:schemeClr>
              </a:effectRef>
              <a:fontRef idx="minor">
                <a:schemeClr val="lt1"/>
              </a:fontRef>
            </p:style>
            <p:txBody>
              <a:bodyPr/>
              <a:lstStyle/>
              <a:p>
                <a:endParaRPr lang="en-GB" sz="1200"/>
              </a:p>
            </p:txBody>
          </p:sp>
          <p:sp>
            <p:nvSpPr>
              <p:cNvPr id="94" name="Rectangle: Rounded Corners 14">
                <a:extLst>
                  <a:ext uri="{FF2B5EF4-FFF2-40B4-BE49-F238E27FC236}">
                    <a16:creationId xmlns:a16="http://schemas.microsoft.com/office/drawing/2014/main" id="{A4F29497-D7F0-D785-370C-6B04BBC18887}"/>
                  </a:ext>
                </a:extLst>
              </p:cNvPr>
              <p:cNvSpPr txBox="1"/>
              <p:nvPr/>
            </p:nvSpPr>
            <p:spPr>
              <a:xfrm>
                <a:off x="613170" y="4225522"/>
                <a:ext cx="4626862" cy="18466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defPPr>
                  <a:defRPr lang="en-US"/>
                </a:defPPr>
                <a:lvl1pPr>
                  <a:defRPr sz="1400" b="0"/>
                </a:lvl1pPr>
              </a:lstStyle>
              <a:p>
                <a:r>
                  <a:rPr lang="pt-PT" sz="1200">
                    <a:solidFill>
                      <a:srgbClr val="003399"/>
                    </a:solidFill>
                  </a:rPr>
                  <a:t>Principais conclusões</a:t>
                </a:r>
              </a:p>
            </p:txBody>
          </p:sp>
        </p:grpSp>
      </p:grpSp>
    </p:spTree>
    <p:extLst>
      <p:ext uri="{BB962C8B-B14F-4D97-AF65-F5344CB8AC3E}">
        <p14:creationId xmlns:p14="http://schemas.microsoft.com/office/powerpoint/2010/main" val="32709132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243288E-0721-8F90-2804-EFBC22A10DE9}"/>
              </a:ext>
            </a:extLst>
          </p:cNvPr>
          <p:cNvSpPr txBox="1"/>
          <p:nvPr/>
        </p:nvSpPr>
        <p:spPr>
          <a:xfrm>
            <a:off x="5508104" y="4445659"/>
            <a:ext cx="1368152" cy="215444"/>
          </a:xfrm>
          <a:prstGeom prst="rect">
            <a:avLst/>
          </a:prstGeom>
          <a:noFill/>
        </p:spPr>
        <p:txBody>
          <a:bodyPr wrap="square" rtlCol="0">
            <a:spAutoFit/>
          </a:bodyPr>
          <a:lstStyle/>
          <a:p>
            <a:r>
              <a:rPr lang="pt-PT" sz="800">
                <a:latin typeface="Aptos" panose="020B0004020202020204" pitchFamily="34" charset="0"/>
                <a:cs typeface="Times New Roman" panose="02020603050405020304" pitchFamily="18" charset="0"/>
              </a:rPr>
              <a:t>© EU-OSHA, Drawnalism </a:t>
            </a:r>
          </a:p>
        </p:txBody>
      </p:sp>
      <p:pic>
        <p:nvPicPr>
          <p:cNvPr id="5" name="Picture 4">
            <a:extLst>
              <a:ext uri="{FF2B5EF4-FFF2-40B4-BE49-F238E27FC236}">
                <a16:creationId xmlns:a16="http://schemas.microsoft.com/office/drawing/2014/main" id="{4AE44C8F-2E87-6F12-25C0-9664E6783F16}"/>
              </a:ext>
            </a:extLst>
          </p:cNvPr>
          <p:cNvPicPr>
            <a:picLocks noChangeAspect="1"/>
          </p:cNvPicPr>
          <p:nvPr/>
        </p:nvPicPr>
        <p:blipFill>
          <a:blip r:embed="rId3" cstate="print">
            <a:extLst>
              <a:ext uri="{28A0092B-C50C-407E-A947-70E740481C1C}">
                <a14:useLocalDpi xmlns:a14="http://schemas.microsoft.com/office/drawing/2010/main" val="0"/>
              </a:ext>
            </a:extLst>
          </a:blip>
          <a:srcRect l="2760" t="1785" r="2760" b="5298"/>
          <a:stretch/>
        </p:blipFill>
        <p:spPr>
          <a:xfrm>
            <a:off x="1187624" y="699541"/>
            <a:ext cx="6768752" cy="3744417"/>
          </a:xfrm>
          <a:prstGeom prst="rect">
            <a:avLst/>
          </a:prstGeom>
        </p:spPr>
      </p:pic>
      <p:sp>
        <p:nvSpPr>
          <p:cNvPr id="3" name="Title 1">
            <a:extLst>
              <a:ext uri="{FF2B5EF4-FFF2-40B4-BE49-F238E27FC236}">
                <a16:creationId xmlns:a16="http://schemas.microsoft.com/office/drawing/2014/main" id="{217C699D-CF32-B92D-A0CF-ABB58FD9A646}"/>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t-PT"/>
              <a:t>Estudos de casos (9)</a:t>
            </a:r>
          </a:p>
        </p:txBody>
      </p:sp>
    </p:spTree>
    <p:extLst>
      <p:ext uri="{BB962C8B-B14F-4D97-AF65-F5344CB8AC3E}">
        <p14:creationId xmlns:p14="http://schemas.microsoft.com/office/powerpoint/2010/main" val="30776238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21C87-C351-CBEE-931E-E80CD974759C}"/>
              </a:ext>
            </a:extLst>
          </p:cNvPr>
          <p:cNvSpPr>
            <a:spLocks noGrp="1"/>
          </p:cNvSpPr>
          <p:nvPr>
            <p:ph type="title"/>
          </p:nvPr>
        </p:nvSpPr>
        <p:spPr>
          <a:xfrm>
            <a:off x="429716" y="0"/>
            <a:ext cx="7886700" cy="643960"/>
          </a:xfrm>
        </p:spPr>
        <p:txBody>
          <a:bodyPr/>
          <a:lstStyle/>
          <a:p>
            <a:pPr lvl="0"/>
            <a:r>
              <a:rPr lang="pt-PT">
                <a:effectLst/>
                <a:ea typeface=""/>
                <a:cs typeface="ArialMT"/>
              </a:rPr>
              <a:t>Participação dos trabalhadores</a:t>
            </a:r>
          </a:p>
        </p:txBody>
      </p:sp>
      <p:graphicFrame>
        <p:nvGraphicFramePr>
          <p:cNvPr id="6" name="Content Placeholder 5">
            <a:extLst>
              <a:ext uri="{FF2B5EF4-FFF2-40B4-BE49-F238E27FC236}">
                <a16:creationId xmlns:a16="http://schemas.microsoft.com/office/drawing/2014/main" id="{AB0518DE-3694-938E-5D19-5273EA878E70}"/>
              </a:ext>
            </a:extLst>
          </p:cNvPr>
          <p:cNvGraphicFramePr>
            <a:graphicFrameLocks noGrp="1"/>
          </p:cNvGraphicFramePr>
          <p:nvPr>
            <p:ph sz="half" idx="1"/>
            <p:extLst>
              <p:ext uri="{D42A27DB-BD31-4B8C-83A1-F6EECF244321}">
                <p14:modId xmlns:p14="http://schemas.microsoft.com/office/powerpoint/2010/main" val="2439455530"/>
              </p:ext>
            </p:extLst>
          </p:nvPr>
        </p:nvGraphicFramePr>
        <p:xfrm>
          <a:off x="2175641" y="768577"/>
          <a:ext cx="4800600" cy="36650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368452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A14557D-BD63-3ABC-658F-D4BC7AC1D864}"/>
              </a:ext>
            </a:extLst>
          </p:cNvPr>
          <p:cNvSpPr/>
          <p:nvPr/>
        </p:nvSpPr>
        <p:spPr>
          <a:xfrm>
            <a:off x="316801" y="668322"/>
            <a:ext cx="3171269" cy="446797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C9843830-94E2-B77D-3DB7-25C31B6082DC}"/>
              </a:ext>
            </a:extLst>
          </p:cNvPr>
          <p:cNvSpPr>
            <a:spLocks noGrp="1"/>
          </p:cNvSpPr>
          <p:nvPr>
            <p:ph type="title"/>
          </p:nvPr>
        </p:nvSpPr>
        <p:spPr>
          <a:xfrm>
            <a:off x="323528" y="29043"/>
            <a:ext cx="8402150" cy="572325"/>
          </a:xfrm>
        </p:spPr>
        <p:txBody>
          <a:bodyPr/>
          <a:lstStyle/>
          <a:p>
            <a:r>
              <a:rPr lang="pt-PT"/>
              <a:t>Fase de implementação: quatro estratégias para o trabalhador</a:t>
            </a:r>
          </a:p>
        </p:txBody>
      </p:sp>
      <p:sp>
        <p:nvSpPr>
          <p:cNvPr id="3" name="Content Placeholder 2">
            <a:extLst>
              <a:ext uri="{FF2B5EF4-FFF2-40B4-BE49-F238E27FC236}">
                <a16:creationId xmlns:a16="http://schemas.microsoft.com/office/drawing/2014/main" id="{18D59BD6-744A-3736-F1E8-B06C2A6C44DE}"/>
              </a:ext>
            </a:extLst>
          </p:cNvPr>
          <p:cNvSpPr>
            <a:spLocks noGrp="1"/>
          </p:cNvSpPr>
          <p:nvPr>
            <p:ph sz="half" idx="1"/>
          </p:nvPr>
        </p:nvSpPr>
        <p:spPr bwMode="gray">
          <a:xfrm>
            <a:off x="477493" y="2068982"/>
            <a:ext cx="2892173" cy="1138773"/>
          </a:xfrm>
        </p:spPr>
        <p:txBody>
          <a:bodyPr>
            <a:spAutoFit/>
          </a:bodyPr>
          <a:lstStyle/>
          <a:p>
            <a:r>
              <a:rPr lang="pt-PT" sz="1700">
                <a:solidFill>
                  <a:schemeClr val="bg1"/>
                </a:solidFill>
                <a:effectLst/>
                <a:ea typeface=""/>
                <a:cs typeface="Times New Roman" panose="02020603050405020304" pitchFamily="18" charset="0"/>
              </a:rPr>
              <a:t>Garantir que os utilizadores finais tenham uma compreensão sólida do funcionamento da tecnologia</a:t>
            </a:r>
          </a:p>
        </p:txBody>
      </p:sp>
      <p:grpSp>
        <p:nvGrpSpPr>
          <p:cNvPr id="21" name="Group 20">
            <a:extLst>
              <a:ext uri="{FF2B5EF4-FFF2-40B4-BE49-F238E27FC236}">
                <a16:creationId xmlns:a16="http://schemas.microsoft.com/office/drawing/2014/main" id="{B6EFEFA3-B549-FA61-E800-6E695F423133}"/>
              </a:ext>
            </a:extLst>
          </p:cNvPr>
          <p:cNvGrpSpPr/>
          <p:nvPr/>
        </p:nvGrpSpPr>
        <p:grpSpPr>
          <a:xfrm>
            <a:off x="3761670" y="707598"/>
            <a:ext cx="4477143" cy="4346225"/>
            <a:chOff x="4078470" y="613834"/>
            <a:chExt cx="4477143" cy="4346225"/>
          </a:xfrm>
        </p:grpSpPr>
        <p:grpSp>
          <p:nvGrpSpPr>
            <p:cNvPr id="5" name="Group 4">
              <a:extLst>
                <a:ext uri="{FF2B5EF4-FFF2-40B4-BE49-F238E27FC236}">
                  <a16:creationId xmlns:a16="http://schemas.microsoft.com/office/drawing/2014/main" id="{1ED24FBF-2BC6-5C06-7D43-65A4574D9C46}"/>
                </a:ext>
              </a:extLst>
            </p:cNvPr>
            <p:cNvGrpSpPr/>
            <p:nvPr/>
          </p:nvGrpSpPr>
          <p:grpSpPr>
            <a:xfrm>
              <a:off x="4078470" y="613834"/>
              <a:ext cx="4477143" cy="4346225"/>
              <a:chOff x="3274272" y="466930"/>
              <a:chExt cx="4267019" cy="4142248"/>
            </a:xfrm>
          </p:grpSpPr>
          <p:sp>
            <p:nvSpPr>
              <p:cNvPr id="6" name="Oval 5">
                <a:extLst>
                  <a:ext uri="{FF2B5EF4-FFF2-40B4-BE49-F238E27FC236}">
                    <a16:creationId xmlns:a16="http://schemas.microsoft.com/office/drawing/2014/main" id="{969FB8A5-5C94-A04F-9526-4BC633D5424E}"/>
                  </a:ext>
                </a:extLst>
              </p:cNvPr>
              <p:cNvSpPr/>
              <p:nvPr/>
            </p:nvSpPr>
            <p:spPr>
              <a:xfrm>
                <a:off x="4797542" y="466930"/>
                <a:ext cx="1218555" cy="1218555"/>
              </a:xfrm>
              <a:prstGeom prst="ellipse">
                <a:avLst/>
              </a:prstGeom>
              <a:solidFill>
                <a:srgbClr val="ACC700">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pt-PT" sz="1200">
                    <a:solidFill>
                      <a:schemeClr val="tx1"/>
                    </a:solidFill>
                  </a:rPr>
                  <a:t>Período experimental (tempo e/ou espaço)</a:t>
                </a:r>
              </a:p>
            </p:txBody>
          </p:sp>
          <p:cxnSp>
            <p:nvCxnSpPr>
              <p:cNvPr id="7" name="Straight Connector 6">
                <a:extLst>
                  <a:ext uri="{FF2B5EF4-FFF2-40B4-BE49-F238E27FC236}">
                    <a16:creationId xmlns:a16="http://schemas.microsoft.com/office/drawing/2014/main" id="{91B449C9-57FE-5131-3EA3-0E74A8C5019C}"/>
                  </a:ext>
                </a:extLst>
              </p:cNvPr>
              <p:cNvCxnSpPr>
                <a:cxnSpLocks/>
              </p:cNvCxnSpPr>
              <p:nvPr/>
            </p:nvCxnSpPr>
            <p:spPr>
              <a:xfrm>
                <a:off x="5406820" y="1685487"/>
                <a:ext cx="0" cy="101355"/>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8" name="Oval 7">
                <a:extLst>
                  <a:ext uri="{FF2B5EF4-FFF2-40B4-BE49-F238E27FC236}">
                    <a16:creationId xmlns:a16="http://schemas.microsoft.com/office/drawing/2014/main" id="{24840641-ED57-2FF5-59FD-D354C9E0341F}"/>
                  </a:ext>
                </a:extLst>
              </p:cNvPr>
              <p:cNvSpPr/>
              <p:nvPr/>
            </p:nvSpPr>
            <p:spPr>
              <a:xfrm>
                <a:off x="4690464" y="1786841"/>
                <a:ext cx="1436988" cy="1436988"/>
              </a:xfrm>
              <a:prstGeom prst="ellipse">
                <a:avLst/>
              </a:prstGeom>
              <a:solidFill>
                <a:srgbClr val="ACC700">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pt-PT" sz="1100">
                    <a:solidFill>
                      <a:schemeClr val="tx1"/>
                    </a:solidFill>
                  </a:rPr>
                  <a:t>ABORDAGENS DA FASE DE FORMAÇÃO INICIAL</a:t>
                </a:r>
              </a:p>
            </p:txBody>
          </p:sp>
          <p:sp>
            <p:nvSpPr>
              <p:cNvPr id="9" name="Oval 8">
                <a:extLst>
                  <a:ext uri="{FF2B5EF4-FFF2-40B4-BE49-F238E27FC236}">
                    <a16:creationId xmlns:a16="http://schemas.microsoft.com/office/drawing/2014/main" id="{C4D7EE60-1507-82BD-27CC-723F50549CCA}"/>
                  </a:ext>
                </a:extLst>
              </p:cNvPr>
              <p:cNvSpPr/>
              <p:nvPr/>
            </p:nvSpPr>
            <p:spPr>
              <a:xfrm>
                <a:off x="4797542" y="3325184"/>
                <a:ext cx="1283993" cy="1283994"/>
              </a:xfrm>
              <a:prstGeom prst="ellipse">
                <a:avLst/>
              </a:prstGeom>
              <a:solidFill>
                <a:srgbClr val="ACC700">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pt-PT" sz="900">
                    <a:solidFill>
                      <a:schemeClr val="tx1"/>
                    </a:solidFill>
                  </a:rPr>
                  <a:t>Apoio disponível após a implementação da tecnologia – assistência técnica/serviço de apoio ao cliente</a:t>
                </a:r>
              </a:p>
            </p:txBody>
          </p:sp>
          <p:sp>
            <p:nvSpPr>
              <p:cNvPr id="11" name="Oval 10">
                <a:extLst>
                  <a:ext uri="{FF2B5EF4-FFF2-40B4-BE49-F238E27FC236}">
                    <a16:creationId xmlns:a16="http://schemas.microsoft.com/office/drawing/2014/main" id="{3D3BBAEF-D0E5-6D17-E97B-275C5D58B07B}"/>
                  </a:ext>
                </a:extLst>
              </p:cNvPr>
              <p:cNvSpPr/>
              <p:nvPr/>
            </p:nvSpPr>
            <p:spPr>
              <a:xfrm>
                <a:off x="6322736" y="1897311"/>
                <a:ext cx="1218555" cy="1218555"/>
              </a:xfrm>
              <a:prstGeom prst="ellipse">
                <a:avLst/>
              </a:prstGeom>
              <a:solidFill>
                <a:srgbClr val="ACC700">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pt-PT" sz="1000">
                    <a:solidFill>
                      <a:schemeClr val="tx1"/>
                    </a:solidFill>
                  </a:rPr>
                  <a:t>Envolver os trabalhadores no processo de tomada de decisões</a:t>
                </a:r>
              </a:p>
            </p:txBody>
          </p:sp>
          <p:cxnSp>
            <p:nvCxnSpPr>
              <p:cNvPr id="12" name="Straight Connector 11">
                <a:extLst>
                  <a:ext uri="{FF2B5EF4-FFF2-40B4-BE49-F238E27FC236}">
                    <a16:creationId xmlns:a16="http://schemas.microsoft.com/office/drawing/2014/main" id="{87B823E1-2EF0-C94B-3BC1-AB5E092E6DCB}"/>
                  </a:ext>
                </a:extLst>
              </p:cNvPr>
              <p:cNvCxnSpPr>
                <a:cxnSpLocks/>
                <a:stCxn id="8" idx="6"/>
                <a:endCxn id="11" idx="2"/>
              </p:cNvCxnSpPr>
              <p:nvPr/>
            </p:nvCxnSpPr>
            <p:spPr>
              <a:xfrm>
                <a:off x="6127453" y="2505335"/>
                <a:ext cx="195284" cy="1254"/>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13" name="Oval 12">
                <a:extLst>
                  <a:ext uri="{FF2B5EF4-FFF2-40B4-BE49-F238E27FC236}">
                    <a16:creationId xmlns:a16="http://schemas.microsoft.com/office/drawing/2014/main" id="{BF475813-74F3-B3C6-7D70-1D073AB98EEB}"/>
                  </a:ext>
                </a:extLst>
              </p:cNvPr>
              <p:cNvSpPr/>
              <p:nvPr/>
            </p:nvSpPr>
            <p:spPr>
              <a:xfrm>
                <a:off x="3274272" y="1897311"/>
                <a:ext cx="1218555" cy="1218555"/>
              </a:xfrm>
              <a:prstGeom prst="ellipse">
                <a:avLst/>
              </a:prstGeom>
              <a:solidFill>
                <a:srgbClr val="ACC700">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pt-PT" sz="1000">
                    <a:solidFill>
                      <a:schemeClr val="tx1"/>
                    </a:solidFill>
                  </a:rPr>
                  <a:t>Abordagem passo a passo para a formação e orientação dos utilizadores finais</a:t>
                </a:r>
              </a:p>
            </p:txBody>
          </p:sp>
          <p:cxnSp>
            <p:nvCxnSpPr>
              <p:cNvPr id="14" name="Straight Connector 13">
                <a:extLst>
                  <a:ext uri="{FF2B5EF4-FFF2-40B4-BE49-F238E27FC236}">
                    <a16:creationId xmlns:a16="http://schemas.microsoft.com/office/drawing/2014/main" id="{7AFE09E6-35E8-A3BB-5051-F2AF8461DA4F}"/>
                  </a:ext>
                </a:extLst>
              </p:cNvPr>
              <p:cNvCxnSpPr>
                <a:cxnSpLocks/>
              </p:cNvCxnSpPr>
              <p:nvPr/>
            </p:nvCxnSpPr>
            <p:spPr>
              <a:xfrm>
                <a:off x="4486699" y="2559900"/>
                <a:ext cx="201251" cy="0"/>
              </a:xfrm>
              <a:prstGeom prst="line">
                <a:avLst/>
              </a:prstGeom>
              <a:ln w="38100"/>
            </p:spPr>
            <p:style>
              <a:lnRef idx="1">
                <a:schemeClr val="accent2"/>
              </a:lnRef>
              <a:fillRef idx="0">
                <a:schemeClr val="accent2"/>
              </a:fillRef>
              <a:effectRef idx="0">
                <a:schemeClr val="accent2"/>
              </a:effectRef>
              <a:fontRef idx="minor">
                <a:schemeClr val="tx1"/>
              </a:fontRef>
            </p:style>
          </p:cxnSp>
        </p:grpSp>
        <p:cxnSp>
          <p:nvCxnSpPr>
            <p:cNvPr id="20" name="Straight Connector 19">
              <a:extLst>
                <a:ext uri="{FF2B5EF4-FFF2-40B4-BE49-F238E27FC236}">
                  <a16:creationId xmlns:a16="http://schemas.microsoft.com/office/drawing/2014/main" id="{97EE1AC1-0503-C176-C024-B34830CDA3CD}"/>
                </a:ext>
              </a:extLst>
            </p:cNvPr>
            <p:cNvCxnSpPr>
              <a:cxnSpLocks/>
            </p:cNvCxnSpPr>
            <p:nvPr/>
          </p:nvCxnSpPr>
          <p:spPr>
            <a:xfrm>
              <a:off x="6332336" y="3506492"/>
              <a:ext cx="0" cy="106346"/>
            </a:xfrm>
            <a:prstGeom prst="line">
              <a:avLst/>
            </a:prstGeom>
            <a:ln w="38100"/>
          </p:spPr>
          <p:style>
            <a:lnRef idx="1">
              <a:schemeClr val="accent2"/>
            </a:lnRef>
            <a:fillRef idx="0">
              <a:schemeClr val="accent2"/>
            </a:fillRef>
            <a:effectRef idx="0">
              <a:schemeClr val="accent2"/>
            </a:effectRef>
            <a:fontRef idx="minor">
              <a:schemeClr val="tx1"/>
            </a:fontRef>
          </p:style>
        </p:cxnSp>
      </p:grpSp>
    </p:spTree>
    <p:extLst>
      <p:ext uri="{BB962C8B-B14F-4D97-AF65-F5344CB8AC3E}">
        <p14:creationId xmlns:p14="http://schemas.microsoft.com/office/powerpoint/2010/main" val="22812189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EAA93C56-EE95-4576-BD7C-51DCE4DB18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7461" y="3723229"/>
            <a:ext cx="508106" cy="508106"/>
          </a:xfrm>
          <a:prstGeom prst="rect">
            <a:avLst/>
          </a:prstGeom>
        </p:spPr>
      </p:pic>
      <p:pic>
        <p:nvPicPr>
          <p:cNvPr id="20" name="Picture 19">
            <a:extLst>
              <a:ext uri="{FF2B5EF4-FFF2-40B4-BE49-F238E27FC236}">
                <a16:creationId xmlns:a16="http://schemas.microsoft.com/office/drawing/2014/main" id="{357B1577-0DB6-7DA3-60F5-448C7DA928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7820" y="3054954"/>
            <a:ext cx="508106" cy="508106"/>
          </a:xfrm>
          <a:prstGeom prst="rect">
            <a:avLst/>
          </a:prstGeom>
        </p:spPr>
      </p:pic>
      <p:pic>
        <p:nvPicPr>
          <p:cNvPr id="18" name="Picture 17">
            <a:extLst>
              <a:ext uri="{FF2B5EF4-FFF2-40B4-BE49-F238E27FC236}">
                <a16:creationId xmlns:a16="http://schemas.microsoft.com/office/drawing/2014/main" id="{D78286D4-83FE-3C37-5BF8-ABB5618BC7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77820" y="2380839"/>
            <a:ext cx="508106" cy="508106"/>
          </a:xfrm>
          <a:prstGeom prst="rect">
            <a:avLst/>
          </a:prstGeom>
        </p:spPr>
      </p:pic>
      <p:pic>
        <p:nvPicPr>
          <p:cNvPr id="16" name="Picture 15">
            <a:extLst>
              <a:ext uri="{FF2B5EF4-FFF2-40B4-BE49-F238E27FC236}">
                <a16:creationId xmlns:a16="http://schemas.microsoft.com/office/drawing/2014/main" id="{97D2C918-D255-1F2B-B508-81CA5DF9497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77820" y="1707801"/>
            <a:ext cx="508106" cy="508106"/>
          </a:xfrm>
          <a:prstGeom prst="rect">
            <a:avLst/>
          </a:prstGeom>
        </p:spPr>
      </p:pic>
      <p:pic>
        <p:nvPicPr>
          <p:cNvPr id="14" name="Picture 13">
            <a:extLst>
              <a:ext uri="{FF2B5EF4-FFF2-40B4-BE49-F238E27FC236}">
                <a16:creationId xmlns:a16="http://schemas.microsoft.com/office/drawing/2014/main" id="{741A1569-9466-41DA-7CE1-89DB0A2415E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77820" y="1041625"/>
            <a:ext cx="508106" cy="508106"/>
          </a:xfrm>
          <a:prstGeom prst="rect">
            <a:avLst/>
          </a:prstGeom>
        </p:spPr>
      </p:pic>
      <p:sp>
        <p:nvSpPr>
          <p:cNvPr id="2" name="Title 1">
            <a:extLst>
              <a:ext uri="{FF2B5EF4-FFF2-40B4-BE49-F238E27FC236}">
                <a16:creationId xmlns:a16="http://schemas.microsoft.com/office/drawing/2014/main" id="{99331A60-56BC-5932-18C6-7C4DF5F18A8F}"/>
              </a:ext>
            </a:extLst>
          </p:cNvPr>
          <p:cNvSpPr>
            <a:spLocks noGrp="1"/>
          </p:cNvSpPr>
          <p:nvPr>
            <p:ph type="title"/>
          </p:nvPr>
        </p:nvSpPr>
        <p:spPr>
          <a:xfrm>
            <a:off x="193210" y="139267"/>
            <a:ext cx="7886700" cy="369332"/>
          </a:xfrm>
        </p:spPr>
        <p:txBody>
          <a:bodyPr vert="horz" lIns="91440" tIns="45720" rIns="91440" bIns="45720" rtlCol="0" anchor="ctr">
            <a:spAutoFit/>
          </a:bodyPr>
          <a:lstStyle/>
          <a:p>
            <a:r>
              <a:rPr lang="pt-PT"/>
              <a:t> Enfoque na gestão de dados: privacidade desde a conceção</a:t>
            </a:r>
          </a:p>
        </p:txBody>
      </p:sp>
      <p:sp>
        <p:nvSpPr>
          <p:cNvPr id="3" name="Content Placeholder 2">
            <a:extLst>
              <a:ext uri="{FF2B5EF4-FFF2-40B4-BE49-F238E27FC236}">
                <a16:creationId xmlns:a16="http://schemas.microsoft.com/office/drawing/2014/main" id="{1D30996A-C5AB-968A-7AE2-B0DFF6377D8B}"/>
              </a:ext>
            </a:extLst>
          </p:cNvPr>
          <p:cNvSpPr>
            <a:spLocks noGrp="1"/>
          </p:cNvSpPr>
          <p:nvPr>
            <p:ph sz="half" idx="1"/>
          </p:nvPr>
        </p:nvSpPr>
        <p:spPr>
          <a:xfrm>
            <a:off x="1850560" y="1084051"/>
            <a:ext cx="4244280" cy="3240361"/>
          </a:xfrm>
        </p:spPr>
        <p:txBody>
          <a:bodyPr/>
          <a:lstStyle/>
          <a:p>
            <a:pPr marL="285750" indent="-285750">
              <a:buFont typeface="Wingdings" panose="05000000000000000000" pitchFamily="2" charset="2"/>
              <a:buChar char="§"/>
            </a:pPr>
            <a:r>
              <a:rPr lang="pt-PT" sz="1800" dirty="0">
                <a:effectLst/>
                <a:ea typeface=""/>
                <a:cs typeface="Times New Roman" panose="02020603050405020304" pitchFamily="18" charset="0"/>
              </a:rPr>
              <a:t>Anonimização de dados</a:t>
            </a:r>
          </a:p>
          <a:p>
            <a:pPr marL="285750" indent="-285750">
              <a:buFont typeface="Wingdings" panose="05000000000000000000" pitchFamily="2" charset="2"/>
              <a:buChar char="§"/>
            </a:pPr>
            <a:endParaRPr lang="es-ES" sz="1800" dirty="0">
              <a:effectLst/>
              <a:ea typeface="Aptos" panose="020B0004020202020204" pitchFamily="34" charset="0"/>
              <a:cs typeface="Times New Roman" panose="02020603050405020304" pitchFamily="18" charset="0"/>
            </a:endParaRPr>
          </a:p>
          <a:p>
            <a:pPr marL="285750" indent="-285750">
              <a:buFont typeface="Wingdings" panose="05000000000000000000" pitchFamily="2" charset="2"/>
              <a:buChar char="§"/>
            </a:pPr>
            <a:r>
              <a:rPr lang="pt-PT" sz="1800" dirty="0">
                <a:effectLst/>
                <a:ea typeface=""/>
                <a:cs typeface="Times New Roman" panose="02020603050405020304" pitchFamily="18" charset="0"/>
              </a:rPr>
              <a:t>Minimização de dados</a:t>
            </a:r>
          </a:p>
          <a:p>
            <a:pPr marL="285750" indent="-285750">
              <a:buFont typeface="Wingdings" panose="05000000000000000000" pitchFamily="2" charset="2"/>
              <a:buChar char="§"/>
            </a:pPr>
            <a:endParaRPr lang="es-ES" sz="1800" dirty="0">
              <a:effectLst/>
              <a:ea typeface="Aptos" panose="020B0004020202020204" pitchFamily="34" charset="0"/>
              <a:cs typeface="Times New Roman" panose="02020603050405020304" pitchFamily="18" charset="0"/>
            </a:endParaRPr>
          </a:p>
          <a:p>
            <a:pPr marL="285750" indent="-285750">
              <a:buFont typeface="Wingdings" panose="05000000000000000000" pitchFamily="2" charset="2"/>
              <a:buChar char="§"/>
            </a:pPr>
            <a:r>
              <a:rPr lang="pt-PT" sz="1800" dirty="0">
                <a:effectLst/>
                <a:ea typeface=""/>
                <a:cs typeface="Times New Roman" panose="02020603050405020304" pitchFamily="18" charset="0"/>
              </a:rPr>
              <a:t>Conformidade</a:t>
            </a:r>
          </a:p>
          <a:p>
            <a:pPr marL="285750" indent="-285750">
              <a:buFont typeface="Wingdings" panose="05000000000000000000" pitchFamily="2" charset="2"/>
              <a:buChar char="§"/>
            </a:pPr>
            <a:endParaRPr lang="es-ES" sz="1800" dirty="0">
              <a:ea typeface="Aptos" panose="020B0004020202020204" pitchFamily="34" charset="0"/>
              <a:cs typeface="Times New Roman" panose="02020603050405020304" pitchFamily="18" charset="0"/>
            </a:endParaRPr>
          </a:p>
          <a:p>
            <a:pPr marL="285750" indent="-285750">
              <a:buFont typeface="Wingdings" panose="05000000000000000000" pitchFamily="2" charset="2"/>
              <a:buChar char="§"/>
            </a:pPr>
            <a:r>
              <a:rPr lang="pt-PT" sz="1800" dirty="0">
                <a:effectLst/>
                <a:ea typeface=""/>
                <a:cs typeface="Times New Roman" panose="02020603050405020304" pitchFamily="18" charset="0"/>
              </a:rPr>
              <a:t>Armazenamento e </a:t>
            </a:r>
            <a:r>
              <a:rPr lang="pt-PT" sz="1800" dirty="0" err="1">
                <a:effectLst/>
                <a:ea typeface=""/>
                <a:cs typeface="Times New Roman" panose="02020603050405020304" pitchFamily="18" charset="0"/>
              </a:rPr>
              <a:t>cibersegurança</a:t>
            </a:r>
            <a:endParaRPr lang="pt-PT" sz="1800" dirty="0">
              <a:effectLst/>
              <a:ea typeface=""/>
              <a:cs typeface="Times New Roman" panose="02020603050405020304" pitchFamily="18" charset="0"/>
            </a:endParaRPr>
          </a:p>
        </p:txBody>
      </p:sp>
      <p:sp>
        <p:nvSpPr>
          <p:cNvPr id="10" name="TextBox 9">
            <a:extLst>
              <a:ext uri="{FF2B5EF4-FFF2-40B4-BE49-F238E27FC236}">
                <a16:creationId xmlns:a16="http://schemas.microsoft.com/office/drawing/2014/main" id="{A3107F19-7EC5-D0A7-0C7D-DD92F1373117}"/>
              </a:ext>
            </a:extLst>
          </p:cNvPr>
          <p:cNvSpPr txBox="1"/>
          <p:nvPr/>
        </p:nvSpPr>
        <p:spPr>
          <a:xfrm>
            <a:off x="1814600" y="3646560"/>
            <a:ext cx="4572000" cy="584775"/>
          </a:xfrm>
          <a:prstGeom prst="rect">
            <a:avLst/>
          </a:prstGeom>
          <a:noFill/>
        </p:spPr>
        <p:txBody>
          <a:bodyPr wrap="square">
            <a:spAutoFit/>
          </a:bodyPr>
          <a:lstStyle/>
          <a:p>
            <a:r>
              <a:rPr lang="pt-PT" sz="1600" b="1" u="sng" dirty="0">
                <a:solidFill>
                  <a:schemeClr val="tx2"/>
                </a:solidFill>
                <a:latin typeface="Aptos" panose="020B0004020202020204" pitchFamily="34" charset="0"/>
                <a:ea typeface="Aptos"/>
                <a:cs typeface="Times New Roman" panose="02020603050405020304" pitchFamily="18" charset="0"/>
              </a:rPr>
              <a:t>Em algumas ocasiões: privacidade por escolha; </a:t>
            </a:r>
          </a:p>
          <a:p>
            <a:r>
              <a:rPr lang="pt-PT" sz="1600" b="1" dirty="0">
                <a:solidFill>
                  <a:schemeClr val="tx2"/>
                </a:solidFill>
                <a:latin typeface="Aptos" panose="020B0004020202020204" pitchFamily="34" charset="0"/>
                <a:cs typeface="Times New Roman" panose="02020603050405020304" pitchFamily="18" charset="0"/>
              </a:rPr>
              <a:t>restrição do acesso a dados a pessoas designadas </a:t>
            </a:r>
          </a:p>
        </p:txBody>
      </p:sp>
    </p:spTree>
    <p:extLst>
      <p:ext uri="{BB962C8B-B14F-4D97-AF65-F5344CB8AC3E}">
        <p14:creationId xmlns:p14="http://schemas.microsoft.com/office/powerpoint/2010/main" val="6190532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710DB-B6ED-EF6A-72C6-F4BAAB5E5F6E}"/>
              </a:ext>
            </a:extLst>
          </p:cNvPr>
          <p:cNvSpPr>
            <a:spLocks noGrp="1"/>
          </p:cNvSpPr>
          <p:nvPr>
            <p:ph type="title"/>
          </p:nvPr>
        </p:nvSpPr>
        <p:spPr>
          <a:xfrm>
            <a:off x="321752" y="19931"/>
            <a:ext cx="7850648" cy="646331"/>
          </a:xfrm>
        </p:spPr>
        <p:txBody>
          <a:bodyPr vert="horz" wrap="square" lIns="91440" tIns="45720" rIns="91440" bIns="45720" rtlCol="0" anchor="ctr">
            <a:spAutoFit/>
          </a:bodyPr>
          <a:lstStyle/>
          <a:p>
            <a:r>
              <a:rPr lang="pt-PT" dirty="0"/>
              <a:t>Princípios para a conceção e o desenvolvimento seguros e saudáveis de ferramentas digitais inteligentes para o local de trabalho</a:t>
            </a:r>
          </a:p>
        </p:txBody>
      </p:sp>
      <p:sp>
        <p:nvSpPr>
          <p:cNvPr id="9" name="Content Placeholder 2">
            <a:extLst>
              <a:ext uri="{FF2B5EF4-FFF2-40B4-BE49-F238E27FC236}">
                <a16:creationId xmlns:a16="http://schemas.microsoft.com/office/drawing/2014/main" id="{AA285D10-9034-0BE8-D844-0B677059A04E}"/>
              </a:ext>
            </a:extLst>
          </p:cNvPr>
          <p:cNvSpPr txBox="1">
            <a:spLocks/>
          </p:cNvSpPr>
          <p:nvPr/>
        </p:nvSpPr>
        <p:spPr>
          <a:xfrm>
            <a:off x="539552" y="1059582"/>
            <a:ext cx="5891527" cy="3034164"/>
          </a:xfrm>
          <a:prstGeom prst="rect">
            <a:avLst/>
          </a:prstGeom>
        </p:spPr>
        <p:txBody>
          <a:bodyPr>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pt-PT" sz="1600" b="0" dirty="0">
                <a:cs typeface="Times New Roman" panose="02020603050405020304" pitchFamily="18" charset="0"/>
              </a:rPr>
              <a:t>Enfoque nos benefícios da </a:t>
            </a:r>
            <a:r>
              <a:rPr lang="pt-PT" sz="1600" b="0" dirty="0" err="1">
                <a:cs typeface="Times New Roman" panose="02020603050405020304" pitchFamily="18" charset="0"/>
              </a:rPr>
              <a:t>SST</a:t>
            </a:r>
            <a:endParaRPr lang="pt-PT" sz="1600" b="0" dirty="0">
              <a:cs typeface="Times New Roman" panose="02020603050405020304" pitchFamily="18" charset="0"/>
            </a:endParaRPr>
          </a:p>
          <a:p>
            <a:r>
              <a:rPr lang="pt-PT" sz="1600" b="0" dirty="0">
                <a:cs typeface="Times New Roman" panose="02020603050405020304" pitchFamily="18" charset="0"/>
              </a:rPr>
              <a:t>Cooperação com as organizações de execução (responsáveis pela implantação) e com os trabalhadores sobre as necessidades destes</a:t>
            </a:r>
          </a:p>
          <a:p>
            <a:r>
              <a:rPr lang="pt-PT" sz="1600" b="0" dirty="0">
                <a:cs typeface="Times New Roman" panose="02020603050405020304" pitchFamily="18" charset="0"/>
              </a:rPr>
              <a:t>Privacidade e segurança dos dados</a:t>
            </a:r>
          </a:p>
          <a:p>
            <a:r>
              <a:rPr lang="pt-PT" sz="1600" b="0" dirty="0">
                <a:cs typeface="Times New Roman" panose="02020603050405020304" pitchFamily="18" charset="0"/>
              </a:rPr>
              <a:t>Fiabilidade </a:t>
            </a:r>
          </a:p>
          <a:p>
            <a:r>
              <a:rPr lang="pt-PT" sz="1600" b="0" dirty="0">
                <a:cs typeface="Times New Roman" panose="02020603050405020304" pitchFamily="18" charset="0"/>
              </a:rPr>
              <a:t>Compatibilidade e integração</a:t>
            </a:r>
          </a:p>
          <a:p>
            <a:r>
              <a:rPr lang="pt-PT" sz="1600" b="0" dirty="0">
                <a:cs typeface="Times New Roman" panose="02020603050405020304" pitchFamily="18" charset="0"/>
              </a:rPr>
              <a:t>Personalização</a:t>
            </a:r>
          </a:p>
          <a:p>
            <a:r>
              <a:rPr lang="pt-PT" sz="1600" b="0" dirty="0">
                <a:cs typeface="Times New Roman" panose="02020603050405020304" pitchFamily="18" charset="0"/>
              </a:rPr>
              <a:t>Facilidade de utilização </a:t>
            </a:r>
          </a:p>
          <a:p>
            <a:r>
              <a:rPr lang="pt-PT" sz="1600" b="0" dirty="0">
                <a:cs typeface="Times New Roman" panose="02020603050405020304" pitchFamily="18" charset="0"/>
              </a:rPr>
              <a:t>Escalabilidade da solução implementada</a:t>
            </a:r>
          </a:p>
        </p:txBody>
      </p:sp>
      <p:sp>
        <p:nvSpPr>
          <p:cNvPr id="5" name="Rectangle 4">
            <a:extLst>
              <a:ext uri="{FF2B5EF4-FFF2-40B4-BE49-F238E27FC236}">
                <a16:creationId xmlns:a16="http://schemas.microsoft.com/office/drawing/2014/main" id="{6C2BA908-C891-69B6-CCB2-B23430E5B4B0}"/>
              </a:ext>
            </a:extLst>
          </p:cNvPr>
          <p:cNvSpPr/>
          <p:nvPr/>
        </p:nvSpPr>
        <p:spPr>
          <a:xfrm>
            <a:off x="6105832" y="3274142"/>
            <a:ext cx="1061884" cy="5604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a:extLst>
              <a:ext uri="{FF2B5EF4-FFF2-40B4-BE49-F238E27FC236}">
                <a16:creationId xmlns:a16="http://schemas.microsoft.com/office/drawing/2014/main" id="{DC32162B-D754-C4BB-8046-85E1FACE66BD}"/>
              </a:ext>
            </a:extLst>
          </p:cNvPr>
          <p:cNvSpPr txBox="1"/>
          <p:nvPr/>
        </p:nvSpPr>
        <p:spPr>
          <a:xfrm>
            <a:off x="5483365" y="3917100"/>
            <a:ext cx="2022089" cy="215444"/>
          </a:xfrm>
          <a:prstGeom prst="rect">
            <a:avLst/>
          </a:prstGeom>
          <a:noFill/>
        </p:spPr>
        <p:txBody>
          <a:bodyPr wrap="square">
            <a:spAutoFit/>
          </a:bodyPr>
          <a:lstStyle/>
          <a:p>
            <a:pPr defTabSz="342900">
              <a:spcBef>
                <a:spcPts val="450"/>
              </a:spcBef>
              <a:buClr>
                <a:srgbClr val="003399"/>
              </a:buClr>
              <a:defRPr/>
            </a:pPr>
            <a:r>
              <a:rPr lang="pt-PT" sz="800">
                <a:solidFill>
                  <a:srgbClr val="003399"/>
                </a:solidFill>
                <a:latin typeface="Aptos Narrow" panose="020B0004020202020204" pitchFamily="34" charset="0"/>
              </a:rPr>
              <a:t>© EdNurg - stock.adobe.com</a:t>
            </a:r>
          </a:p>
        </p:txBody>
      </p:sp>
      <p:sp>
        <p:nvSpPr>
          <p:cNvPr id="6" name="Rectangle 8">
            <a:extLst>
              <a:ext uri="{FF2B5EF4-FFF2-40B4-BE49-F238E27FC236}">
                <a16:creationId xmlns:a16="http://schemas.microsoft.com/office/drawing/2014/main" id="{64908A87-4BCC-127C-FDBB-C2037BF33A84}"/>
              </a:ext>
            </a:extLst>
          </p:cNvPr>
          <p:cNvSpPr/>
          <p:nvPr/>
        </p:nvSpPr>
        <p:spPr>
          <a:xfrm>
            <a:off x="5556579" y="2036373"/>
            <a:ext cx="3445263" cy="1925035"/>
          </a:xfrm>
          <a:custGeom>
            <a:avLst/>
            <a:gdLst>
              <a:gd name="connsiteX0" fmla="*/ 0 w 3240360"/>
              <a:gd name="connsiteY0" fmla="*/ 0 h 1323306"/>
              <a:gd name="connsiteX1" fmla="*/ 3240360 w 3240360"/>
              <a:gd name="connsiteY1" fmla="*/ 0 h 1323306"/>
              <a:gd name="connsiteX2" fmla="*/ 3240360 w 3240360"/>
              <a:gd name="connsiteY2" fmla="*/ 1323306 h 1323306"/>
              <a:gd name="connsiteX3" fmla="*/ 0 w 3240360"/>
              <a:gd name="connsiteY3" fmla="*/ 1323306 h 1323306"/>
              <a:gd name="connsiteX4" fmla="*/ 0 w 3240360"/>
              <a:gd name="connsiteY4" fmla="*/ 0 h 1323306"/>
              <a:gd name="connsiteX0" fmla="*/ 0 w 3240360"/>
              <a:gd name="connsiteY0" fmla="*/ 0 h 1323306"/>
              <a:gd name="connsiteX1" fmla="*/ 3240360 w 3240360"/>
              <a:gd name="connsiteY1" fmla="*/ 0 h 1323306"/>
              <a:gd name="connsiteX2" fmla="*/ 3157016 w 3240360"/>
              <a:gd name="connsiteY2" fmla="*/ 1323306 h 1323306"/>
              <a:gd name="connsiteX3" fmla="*/ 0 w 3240360"/>
              <a:gd name="connsiteY3" fmla="*/ 1323306 h 1323306"/>
              <a:gd name="connsiteX4" fmla="*/ 0 w 3240360"/>
              <a:gd name="connsiteY4" fmla="*/ 0 h 1323306"/>
              <a:gd name="connsiteX0" fmla="*/ 0 w 3248064"/>
              <a:gd name="connsiteY0" fmla="*/ 0 h 1323306"/>
              <a:gd name="connsiteX1" fmla="*/ 3240360 w 3248064"/>
              <a:gd name="connsiteY1" fmla="*/ 0 h 1323306"/>
              <a:gd name="connsiteX2" fmla="*/ 3157016 w 3248064"/>
              <a:gd name="connsiteY2" fmla="*/ 1323306 h 1323306"/>
              <a:gd name="connsiteX3" fmla="*/ 0 w 3248064"/>
              <a:gd name="connsiteY3" fmla="*/ 1323306 h 1323306"/>
              <a:gd name="connsiteX4" fmla="*/ 0 w 3248064"/>
              <a:gd name="connsiteY4" fmla="*/ 0 h 1323306"/>
              <a:gd name="connsiteX0" fmla="*/ 0 w 3366567"/>
              <a:gd name="connsiteY0" fmla="*/ 0 h 1323306"/>
              <a:gd name="connsiteX1" fmla="*/ 3366567 w 3366567"/>
              <a:gd name="connsiteY1" fmla="*/ 2381 h 1323306"/>
              <a:gd name="connsiteX2" fmla="*/ 3157016 w 3366567"/>
              <a:gd name="connsiteY2" fmla="*/ 1323306 h 1323306"/>
              <a:gd name="connsiteX3" fmla="*/ 0 w 3366567"/>
              <a:gd name="connsiteY3" fmla="*/ 1323306 h 1323306"/>
              <a:gd name="connsiteX4" fmla="*/ 0 w 3366567"/>
              <a:gd name="connsiteY4" fmla="*/ 0 h 1323306"/>
              <a:gd name="connsiteX0" fmla="*/ 0 w 3371138"/>
              <a:gd name="connsiteY0" fmla="*/ 171881 h 1495187"/>
              <a:gd name="connsiteX1" fmla="*/ 3366567 w 3371138"/>
              <a:gd name="connsiteY1" fmla="*/ 174262 h 1495187"/>
              <a:gd name="connsiteX2" fmla="*/ 3157016 w 3371138"/>
              <a:gd name="connsiteY2" fmla="*/ 1495187 h 1495187"/>
              <a:gd name="connsiteX3" fmla="*/ 0 w 3371138"/>
              <a:gd name="connsiteY3" fmla="*/ 1495187 h 1495187"/>
              <a:gd name="connsiteX4" fmla="*/ 0 w 3371138"/>
              <a:gd name="connsiteY4" fmla="*/ 171881 h 1495187"/>
              <a:gd name="connsiteX0" fmla="*/ 0 w 3495806"/>
              <a:gd name="connsiteY0" fmla="*/ 0 h 1323306"/>
              <a:gd name="connsiteX1" fmla="*/ 3366567 w 3495806"/>
              <a:gd name="connsiteY1" fmla="*/ 2381 h 1323306"/>
              <a:gd name="connsiteX2" fmla="*/ 3157016 w 3495806"/>
              <a:gd name="connsiteY2" fmla="*/ 1323306 h 1323306"/>
              <a:gd name="connsiteX3" fmla="*/ 0 w 3495806"/>
              <a:gd name="connsiteY3" fmla="*/ 1323306 h 1323306"/>
              <a:gd name="connsiteX4" fmla="*/ 0 w 3495806"/>
              <a:gd name="connsiteY4" fmla="*/ 0 h 1323306"/>
              <a:gd name="connsiteX0" fmla="*/ 0 w 3387751"/>
              <a:gd name="connsiteY0" fmla="*/ 0 h 1323306"/>
              <a:gd name="connsiteX1" fmla="*/ 3366567 w 3387751"/>
              <a:gd name="connsiteY1" fmla="*/ 2381 h 1323306"/>
              <a:gd name="connsiteX2" fmla="*/ 3157016 w 3387751"/>
              <a:gd name="connsiteY2" fmla="*/ 1323306 h 1323306"/>
              <a:gd name="connsiteX3" fmla="*/ 0 w 3387751"/>
              <a:gd name="connsiteY3" fmla="*/ 1323306 h 1323306"/>
              <a:gd name="connsiteX4" fmla="*/ 0 w 3387751"/>
              <a:gd name="connsiteY4" fmla="*/ 0 h 1323306"/>
              <a:gd name="connsiteX0" fmla="*/ 0 w 3370471"/>
              <a:gd name="connsiteY0" fmla="*/ 0 h 1323306"/>
              <a:gd name="connsiteX1" fmla="*/ 3366567 w 3370471"/>
              <a:gd name="connsiteY1" fmla="*/ 2381 h 1323306"/>
              <a:gd name="connsiteX2" fmla="*/ 3157016 w 3370471"/>
              <a:gd name="connsiteY2" fmla="*/ 1323306 h 1323306"/>
              <a:gd name="connsiteX3" fmla="*/ 0 w 3370471"/>
              <a:gd name="connsiteY3" fmla="*/ 1323306 h 1323306"/>
              <a:gd name="connsiteX4" fmla="*/ 0 w 3370471"/>
              <a:gd name="connsiteY4" fmla="*/ 0 h 1323306"/>
              <a:gd name="connsiteX0" fmla="*/ 0 w 3371540"/>
              <a:gd name="connsiteY0" fmla="*/ 0 h 1323306"/>
              <a:gd name="connsiteX1" fmla="*/ 3366567 w 3371540"/>
              <a:gd name="connsiteY1" fmla="*/ 2381 h 1323306"/>
              <a:gd name="connsiteX2" fmla="*/ 3157016 w 3371540"/>
              <a:gd name="connsiteY2" fmla="*/ 1323306 h 1323306"/>
              <a:gd name="connsiteX3" fmla="*/ 0 w 3371540"/>
              <a:gd name="connsiteY3" fmla="*/ 1323306 h 1323306"/>
              <a:gd name="connsiteX4" fmla="*/ 0 w 3371540"/>
              <a:gd name="connsiteY4" fmla="*/ 0 h 1323306"/>
              <a:gd name="connsiteX0" fmla="*/ 0 w 3371540"/>
              <a:gd name="connsiteY0" fmla="*/ 0 h 1323306"/>
              <a:gd name="connsiteX1" fmla="*/ 3366567 w 3371540"/>
              <a:gd name="connsiteY1" fmla="*/ 2381 h 1323306"/>
              <a:gd name="connsiteX2" fmla="*/ 3157016 w 3371540"/>
              <a:gd name="connsiteY2" fmla="*/ 1323306 h 1323306"/>
              <a:gd name="connsiteX3" fmla="*/ 3175 w 3371540"/>
              <a:gd name="connsiteY3" fmla="*/ 1320131 h 1323306"/>
              <a:gd name="connsiteX4" fmla="*/ 0 w 3371540"/>
              <a:gd name="connsiteY4" fmla="*/ 0 h 1323306"/>
              <a:gd name="connsiteX0" fmla="*/ 0 w 3371540"/>
              <a:gd name="connsiteY0" fmla="*/ 0 h 1323306"/>
              <a:gd name="connsiteX1" fmla="*/ 3366567 w 3371540"/>
              <a:gd name="connsiteY1" fmla="*/ 2381 h 1323306"/>
              <a:gd name="connsiteX2" fmla="*/ 3157016 w 3371540"/>
              <a:gd name="connsiteY2" fmla="*/ 1323306 h 1323306"/>
              <a:gd name="connsiteX3" fmla="*/ 3175 w 3371540"/>
              <a:gd name="connsiteY3" fmla="*/ 1310606 h 1323306"/>
              <a:gd name="connsiteX4" fmla="*/ 0 w 3371540"/>
              <a:gd name="connsiteY4" fmla="*/ 0 h 1323306"/>
              <a:gd name="connsiteX0" fmla="*/ 0 w 3328692"/>
              <a:gd name="connsiteY0" fmla="*/ 0 h 1323306"/>
              <a:gd name="connsiteX1" fmla="*/ 3318942 w 3328692"/>
              <a:gd name="connsiteY1" fmla="*/ 9798 h 1323306"/>
              <a:gd name="connsiteX2" fmla="*/ 3157016 w 3328692"/>
              <a:gd name="connsiteY2" fmla="*/ 1323306 h 1323306"/>
              <a:gd name="connsiteX3" fmla="*/ 3175 w 3328692"/>
              <a:gd name="connsiteY3" fmla="*/ 1310606 h 1323306"/>
              <a:gd name="connsiteX4" fmla="*/ 0 w 3328692"/>
              <a:gd name="connsiteY4" fmla="*/ 0 h 1323306"/>
              <a:gd name="connsiteX0" fmla="*/ 0 w 3224563"/>
              <a:gd name="connsiteY0" fmla="*/ 0 h 1323306"/>
              <a:gd name="connsiteX1" fmla="*/ 3074467 w 3224563"/>
              <a:gd name="connsiteY1" fmla="*/ 7326 h 1323306"/>
              <a:gd name="connsiteX2" fmla="*/ 3157016 w 3224563"/>
              <a:gd name="connsiteY2" fmla="*/ 1323306 h 1323306"/>
              <a:gd name="connsiteX3" fmla="*/ 3175 w 3224563"/>
              <a:gd name="connsiteY3" fmla="*/ 1310606 h 1323306"/>
              <a:gd name="connsiteX4" fmla="*/ 0 w 3224563"/>
              <a:gd name="connsiteY4" fmla="*/ 0 h 1323306"/>
              <a:gd name="connsiteX0" fmla="*/ 0 w 3229381"/>
              <a:gd name="connsiteY0" fmla="*/ 0 h 1323306"/>
              <a:gd name="connsiteX1" fmla="*/ 3074467 w 3229381"/>
              <a:gd name="connsiteY1" fmla="*/ 7326 h 1323306"/>
              <a:gd name="connsiteX2" fmla="*/ 3157016 w 3229381"/>
              <a:gd name="connsiteY2" fmla="*/ 1323306 h 1323306"/>
              <a:gd name="connsiteX3" fmla="*/ 3175 w 3229381"/>
              <a:gd name="connsiteY3" fmla="*/ 1310606 h 1323306"/>
              <a:gd name="connsiteX4" fmla="*/ 0 w 3229381"/>
              <a:gd name="connsiteY4" fmla="*/ 0 h 1323306"/>
              <a:gd name="connsiteX0" fmla="*/ 0 w 3240926"/>
              <a:gd name="connsiteY0" fmla="*/ 3713 h 1327019"/>
              <a:gd name="connsiteX1" fmla="*/ 3124086 w 3240926"/>
              <a:gd name="connsiteY1" fmla="*/ 0 h 1327019"/>
              <a:gd name="connsiteX2" fmla="*/ 3157016 w 3240926"/>
              <a:gd name="connsiteY2" fmla="*/ 1327019 h 1327019"/>
              <a:gd name="connsiteX3" fmla="*/ 3175 w 3240926"/>
              <a:gd name="connsiteY3" fmla="*/ 1314319 h 1327019"/>
              <a:gd name="connsiteX4" fmla="*/ 0 w 3240926"/>
              <a:gd name="connsiteY4" fmla="*/ 3713 h 1327019"/>
              <a:gd name="connsiteX0" fmla="*/ 0 w 3484027"/>
              <a:gd name="connsiteY0" fmla="*/ 3713 h 1327019"/>
              <a:gd name="connsiteX1" fmla="*/ 3124086 w 3484027"/>
              <a:gd name="connsiteY1" fmla="*/ 0 h 1327019"/>
              <a:gd name="connsiteX2" fmla="*/ 3440551 w 3484027"/>
              <a:gd name="connsiteY2" fmla="*/ 1327019 h 1327019"/>
              <a:gd name="connsiteX3" fmla="*/ 3175 w 3484027"/>
              <a:gd name="connsiteY3" fmla="*/ 1314319 h 1327019"/>
              <a:gd name="connsiteX4" fmla="*/ 0 w 3484027"/>
              <a:gd name="connsiteY4" fmla="*/ 3713 h 1327019"/>
              <a:gd name="connsiteX0" fmla="*/ 0 w 3461109"/>
              <a:gd name="connsiteY0" fmla="*/ 3713 h 1327019"/>
              <a:gd name="connsiteX1" fmla="*/ 3124086 w 3461109"/>
              <a:gd name="connsiteY1" fmla="*/ 0 h 1327019"/>
              <a:gd name="connsiteX2" fmla="*/ 3440551 w 3461109"/>
              <a:gd name="connsiteY2" fmla="*/ 1327019 h 1327019"/>
              <a:gd name="connsiteX3" fmla="*/ 3175 w 3461109"/>
              <a:gd name="connsiteY3" fmla="*/ 1314319 h 1327019"/>
              <a:gd name="connsiteX4" fmla="*/ 0 w 3461109"/>
              <a:gd name="connsiteY4" fmla="*/ 3713 h 1327019"/>
              <a:gd name="connsiteX0" fmla="*/ 0 w 3440551"/>
              <a:gd name="connsiteY0" fmla="*/ 3713 h 1327019"/>
              <a:gd name="connsiteX1" fmla="*/ 3124086 w 3440551"/>
              <a:gd name="connsiteY1" fmla="*/ 0 h 1327019"/>
              <a:gd name="connsiteX2" fmla="*/ 3440551 w 3440551"/>
              <a:gd name="connsiteY2" fmla="*/ 1327019 h 1327019"/>
              <a:gd name="connsiteX3" fmla="*/ 3175 w 3440551"/>
              <a:gd name="connsiteY3" fmla="*/ 1314319 h 1327019"/>
              <a:gd name="connsiteX4" fmla="*/ 0 w 3440551"/>
              <a:gd name="connsiteY4" fmla="*/ 3713 h 1327019"/>
              <a:gd name="connsiteX0" fmla="*/ 0 w 3443190"/>
              <a:gd name="connsiteY0" fmla="*/ 3713 h 1327019"/>
              <a:gd name="connsiteX1" fmla="*/ 3124086 w 3443190"/>
              <a:gd name="connsiteY1" fmla="*/ 0 h 1327019"/>
              <a:gd name="connsiteX2" fmla="*/ 3440551 w 3443190"/>
              <a:gd name="connsiteY2" fmla="*/ 1327019 h 1327019"/>
              <a:gd name="connsiteX3" fmla="*/ 3175 w 3443190"/>
              <a:gd name="connsiteY3" fmla="*/ 1314319 h 1327019"/>
              <a:gd name="connsiteX4" fmla="*/ 0 w 3443190"/>
              <a:gd name="connsiteY4" fmla="*/ 3713 h 1327019"/>
              <a:gd name="connsiteX0" fmla="*/ 0 w 3442625"/>
              <a:gd name="connsiteY0" fmla="*/ 2073 h 1325379"/>
              <a:gd name="connsiteX1" fmla="*/ 3035980 w 3442625"/>
              <a:gd name="connsiteY1" fmla="*/ 0 h 1325379"/>
              <a:gd name="connsiteX2" fmla="*/ 3440551 w 3442625"/>
              <a:gd name="connsiteY2" fmla="*/ 1325379 h 1325379"/>
              <a:gd name="connsiteX3" fmla="*/ 3175 w 3442625"/>
              <a:gd name="connsiteY3" fmla="*/ 1312679 h 1325379"/>
              <a:gd name="connsiteX4" fmla="*/ 0 w 3442625"/>
              <a:gd name="connsiteY4" fmla="*/ 2073 h 1325379"/>
              <a:gd name="connsiteX0" fmla="*/ 0 w 3445652"/>
              <a:gd name="connsiteY0" fmla="*/ 2073 h 1325379"/>
              <a:gd name="connsiteX1" fmla="*/ 3035980 w 3445652"/>
              <a:gd name="connsiteY1" fmla="*/ 0 h 1325379"/>
              <a:gd name="connsiteX2" fmla="*/ 3440551 w 3445652"/>
              <a:gd name="connsiteY2" fmla="*/ 1325379 h 1325379"/>
              <a:gd name="connsiteX3" fmla="*/ 3175 w 3445652"/>
              <a:gd name="connsiteY3" fmla="*/ 1312679 h 1325379"/>
              <a:gd name="connsiteX4" fmla="*/ 0 w 3445652"/>
              <a:gd name="connsiteY4" fmla="*/ 2073 h 1325379"/>
              <a:gd name="connsiteX0" fmla="*/ 0 w 3445263"/>
              <a:gd name="connsiteY0" fmla="*/ 2073 h 1325379"/>
              <a:gd name="connsiteX1" fmla="*/ 3035980 w 3445263"/>
              <a:gd name="connsiteY1" fmla="*/ 0 h 1325379"/>
              <a:gd name="connsiteX2" fmla="*/ 3440551 w 3445263"/>
              <a:gd name="connsiteY2" fmla="*/ 1325379 h 1325379"/>
              <a:gd name="connsiteX3" fmla="*/ 3175 w 3445263"/>
              <a:gd name="connsiteY3" fmla="*/ 1312679 h 1325379"/>
              <a:gd name="connsiteX4" fmla="*/ 0 w 3445263"/>
              <a:gd name="connsiteY4" fmla="*/ 2073 h 1325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5263" h="1325379">
                <a:moveTo>
                  <a:pt x="0" y="2073"/>
                </a:moveTo>
                <a:lnTo>
                  <a:pt x="3035980" y="0"/>
                </a:lnTo>
                <a:cubicBezTo>
                  <a:pt x="3086780" y="24293"/>
                  <a:pt x="3493308" y="776175"/>
                  <a:pt x="3440551" y="1325379"/>
                </a:cubicBezTo>
                <a:lnTo>
                  <a:pt x="3175" y="1312679"/>
                </a:lnTo>
                <a:cubicBezTo>
                  <a:pt x="2117" y="872635"/>
                  <a:pt x="1058" y="442117"/>
                  <a:pt x="0" y="2073"/>
                </a:cubicBezTo>
                <a:close/>
              </a:path>
            </a:pathLst>
          </a:custGeom>
          <a:blipFill>
            <a:blip r:embed="rId3" cstate="print">
              <a:extLst>
                <a:ext uri="{28A0092B-C50C-407E-A947-70E740481C1C}">
                  <a14:useLocalDpi xmlns:a14="http://schemas.microsoft.com/office/drawing/2010/main" val="0"/>
                </a:ext>
              </a:extLst>
            </a:blip>
            <a:srcRect/>
            <a:stretch>
              <a:fillRect t="-9657" b="-965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p>
        </p:txBody>
      </p:sp>
    </p:spTree>
    <p:extLst>
      <p:ext uri="{BB962C8B-B14F-4D97-AF65-F5344CB8AC3E}">
        <p14:creationId xmlns:p14="http://schemas.microsoft.com/office/powerpoint/2010/main" val="29823673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651229BF-F333-91A6-A50C-D5D2F50B2244}"/>
              </a:ext>
            </a:extLst>
          </p:cNvPr>
          <p:cNvSpPr>
            <a:spLocks noGrp="1"/>
          </p:cNvSpPr>
          <p:nvPr>
            <p:ph type="title"/>
          </p:nvPr>
        </p:nvSpPr>
        <p:spPr>
          <a:xfrm>
            <a:off x="387105" y="15757"/>
            <a:ext cx="7309095" cy="646331"/>
          </a:xfrm>
        </p:spPr>
        <p:txBody>
          <a:bodyPr>
            <a:spAutoFit/>
          </a:bodyPr>
          <a:lstStyle/>
          <a:p>
            <a:r>
              <a:rPr lang="pt-PT"/>
              <a:t>Princípios para a implementação e utilização de sistemas digitais inteligentes para a SST</a:t>
            </a:r>
          </a:p>
        </p:txBody>
      </p:sp>
      <p:sp>
        <p:nvSpPr>
          <p:cNvPr id="10" name="Content Placeholder 2">
            <a:extLst>
              <a:ext uri="{FF2B5EF4-FFF2-40B4-BE49-F238E27FC236}">
                <a16:creationId xmlns:a16="http://schemas.microsoft.com/office/drawing/2014/main" id="{C5E43677-2011-9EEE-186A-4B221D7F957D}"/>
              </a:ext>
            </a:extLst>
          </p:cNvPr>
          <p:cNvSpPr txBox="1">
            <a:spLocks/>
          </p:cNvSpPr>
          <p:nvPr/>
        </p:nvSpPr>
        <p:spPr>
          <a:xfrm>
            <a:off x="534004" y="1097521"/>
            <a:ext cx="4365655" cy="2564805"/>
          </a:xfrm>
          <a:prstGeom prst="rect">
            <a:avLst/>
          </a:prstGeom>
        </p:spPr>
        <p:txBody>
          <a:bodyPr>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pt-PT" sz="1600" b="0" dirty="0">
                <a:cs typeface="Times New Roman" panose="02020603050405020304" pitchFamily="18" charset="0"/>
              </a:rPr>
              <a:t>Envolver os trabalhadores</a:t>
            </a:r>
          </a:p>
          <a:p>
            <a:r>
              <a:rPr lang="pt-PT" sz="1600" b="0" dirty="0">
                <a:cs typeface="Times New Roman" panose="02020603050405020304" pitchFamily="18" charset="0"/>
              </a:rPr>
              <a:t>Respeitar a privacidade e segurança dos dados</a:t>
            </a:r>
          </a:p>
          <a:p>
            <a:r>
              <a:rPr lang="pt-PT" sz="1600" b="0" dirty="0">
                <a:cs typeface="Times New Roman" panose="02020603050405020304" pitchFamily="18" charset="0"/>
              </a:rPr>
              <a:t>Definir e comunicar a finalidade do sistema</a:t>
            </a:r>
          </a:p>
          <a:p>
            <a:r>
              <a:rPr lang="pt-PT" sz="1600" b="0" dirty="0">
                <a:cs typeface="Times New Roman" panose="02020603050405020304" pitchFamily="18" charset="0"/>
              </a:rPr>
              <a:t>Assegurar a integração nas infraestruturas existentes e nas estratégias de SST</a:t>
            </a:r>
          </a:p>
          <a:p>
            <a:r>
              <a:rPr lang="pt-PT" sz="1600" b="0" dirty="0">
                <a:cs typeface="Times New Roman" panose="02020603050405020304" pitchFamily="18" charset="0"/>
              </a:rPr>
              <a:t>Cooperar com o fabricante (</a:t>
            </a:r>
            <a:r>
              <a:rPr lang="pt-PT" sz="1600" b="0" i="1" dirty="0">
                <a:cs typeface="Times New Roman" panose="02020603050405020304" pitchFamily="18" charset="0"/>
              </a:rPr>
              <a:t>designer</a:t>
            </a:r>
            <a:r>
              <a:rPr lang="pt-PT" sz="1600" b="0" dirty="0">
                <a:cs typeface="Times New Roman" panose="02020603050405020304" pitchFamily="18" charset="0"/>
              </a:rPr>
              <a:t>) durante a implementação e utilização do sistema</a:t>
            </a:r>
          </a:p>
        </p:txBody>
      </p:sp>
      <p:sp>
        <p:nvSpPr>
          <p:cNvPr id="11" name="TextBox 10">
            <a:extLst>
              <a:ext uri="{FF2B5EF4-FFF2-40B4-BE49-F238E27FC236}">
                <a16:creationId xmlns:a16="http://schemas.microsoft.com/office/drawing/2014/main" id="{D28D0EB4-339A-4ADB-E838-918AC2BD18CE}"/>
              </a:ext>
            </a:extLst>
          </p:cNvPr>
          <p:cNvSpPr txBox="1"/>
          <p:nvPr/>
        </p:nvSpPr>
        <p:spPr>
          <a:xfrm>
            <a:off x="5393070" y="2571749"/>
            <a:ext cx="1780861" cy="215444"/>
          </a:xfrm>
          <a:prstGeom prst="rect">
            <a:avLst/>
          </a:prstGeom>
          <a:noFill/>
        </p:spPr>
        <p:txBody>
          <a:bodyPr wrap="square">
            <a:spAutoFit/>
          </a:bodyPr>
          <a:lstStyle/>
          <a:p>
            <a:pPr algn="r" defTabSz="342900">
              <a:spcBef>
                <a:spcPts val="450"/>
              </a:spcBef>
              <a:buClr>
                <a:srgbClr val="003399"/>
              </a:buClr>
              <a:defRPr/>
            </a:pPr>
            <a:r>
              <a:rPr lang="pt-PT" sz="800">
                <a:solidFill>
                  <a:srgbClr val="003399"/>
                </a:solidFill>
                <a:latin typeface="Aptos Narrow" panose="020B0004020202020204" pitchFamily="34" charset="0"/>
              </a:rPr>
              <a:t>© Sitthiphong - stock.adobe.com</a:t>
            </a:r>
          </a:p>
        </p:txBody>
      </p:sp>
      <p:sp>
        <p:nvSpPr>
          <p:cNvPr id="12" name="Rectangle 8">
            <a:extLst>
              <a:ext uri="{FF2B5EF4-FFF2-40B4-BE49-F238E27FC236}">
                <a16:creationId xmlns:a16="http://schemas.microsoft.com/office/drawing/2014/main" id="{7D33AA39-A26C-9F8C-787E-261C9EF5280D}"/>
              </a:ext>
            </a:extLst>
          </p:cNvPr>
          <p:cNvSpPr/>
          <p:nvPr/>
        </p:nvSpPr>
        <p:spPr>
          <a:xfrm>
            <a:off x="5742155" y="665568"/>
            <a:ext cx="3024073" cy="1922058"/>
          </a:xfrm>
          <a:custGeom>
            <a:avLst/>
            <a:gdLst>
              <a:gd name="connsiteX0" fmla="*/ 0 w 3240360"/>
              <a:gd name="connsiteY0" fmla="*/ 0 h 1323306"/>
              <a:gd name="connsiteX1" fmla="*/ 3240360 w 3240360"/>
              <a:gd name="connsiteY1" fmla="*/ 0 h 1323306"/>
              <a:gd name="connsiteX2" fmla="*/ 3240360 w 3240360"/>
              <a:gd name="connsiteY2" fmla="*/ 1323306 h 1323306"/>
              <a:gd name="connsiteX3" fmla="*/ 0 w 3240360"/>
              <a:gd name="connsiteY3" fmla="*/ 1323306 h 1323306"/>
              <a:gd name="connsiteX4" fmla="*/ 0 w 3240360"/>
              <a:gd name="connsiteY4" fmla="*/ 0 h 1323306"/>
              <a:gd name="connsiteX0" fmla="*/ 0 w 3240360"/>
              <a:gd name="connsiteY0" fmla="*/ 0 h 1323306"/>
              <a:gd name="connsiteX1" fmla="*/ 3240360 w 3240360"/>
              <a:gd name="connsiteY1" fmla="*/ 0 h 1323306"/>
              <a:gd name="connsiteX2" fmla="*/ 3157016 w 3240360"/>
              <a:gd name="connsiteY2" fmla="*/ 1323306 h 1323306"/>
              <a:gd name="connsiteX3" fmla="*/ 0 w 3240360"/>
              <a:gd name="connsiteY3" fmla="*/ 1323306 h 1323306"/>
              <a:gd name="connsiteX4" fmla="*/ 0 w 3240360"/>
              <a:gd name="connsiteY4" fmla="*/ 0 h 1323306"/>
              <a:gd name="connsiteX0" fmla="*/ 0 w 3248064"/>
              <a:gd name="connsiteY0" fmla="*/ 0 h 1323306"/>
              <a:gd name="connsiteX1" fmla="*/ 3240360 w 3248064"/>
              <a:gd name="connsiteY1" fmla="*/ 0 h 1323306"/>
              <a:gd name="connsiteX2" fmla="*/ 3157016 w 3248064"/>
              <a:gd name="connsiteY2" fmla="*/ 1323306 h 1323306"/>
              <a:gd name="connsiteX3" fmla="*/ 0 w 3248064"/>
              <a:gd name="connsiteY3" fmla="*/ 1323306 h 1323306"/>
              <a:gd name="connsiteX4" fmla="*/ 0 w 3248064"/>
              <a:gd name="connsiteY4" fmla="*/ 0 h 1323306"/>
              <a:gd name="connsiteX0" fmla="*/ 0 w 3366567"/>
              <a:gd name="connsiteY0" fmla="*/ 0 h 1323306"/>
              <a:gd name="connsiteX1" fmla="*/ 3366567 w 3366567"/>
              <a:gd name="connsiteY1" fmla="*/ 2381 h 1323306"/>
              <a:gd name="connsiteX2" fmla="*/ 3157016 w 3366567"/>
              <a:gd name="connsiteY2" fmla="*/ 1323306 h 1323306"/>
              <a:gd name="connsiteX3" fmla="*/ 0 w 3366567"/>
              <a:gd name="connsiteY3" fmla="*/ 1323306 h 1323306"/>
              <a:gd name="connsiteX4" fmla="*/ 0 w 3366567"/>
              <a:gd name="connsiteY4" fmla="*/ 0 h 1323306"/>
              <a:gd name="connsiteX0" fmla="*/ 0 w 3371138"/>
              <a:gd name="connsiteY0" fmla="*/ 171881 h 1495187"/>
              <a:gd name="connsiteX1" fmla="*/ 3366567 w 3371138"/>
              <a:gd name="connsiteY1" fmla="*/ 174262 h 1495187"/>
              <a:gd name="connsiteX2" fmla="*/ 3157016 w 3371138"/>
              <a:gd name="connsiteY2" fmla="*/ 1495187 h 1495187"/>
              <a:gd name="connsiteX3" fmla="*/ 0 w 3371138"/>
              <a:gd name="connsiteY3" fmla="*/ 1495187 h 1495187"/>
              <a:gd name="connsiteX4" fmla="*/ 0 w 3371138"/>
              <a:gd name="connsiteY4" fmla="*/ 171881 h 1495187"/>
              <a:gd name="connsiteX0" fmla="*/ 0 w 3495806"/>
              <a:gd name="connsiteY0" fmla="*/ 0 h 1323306"/>
              <a:gd name="connsiteX1" fmla="*/ 3366567 w 3495806"/>
              <a:gd name="connsiteY1" fmla="*/ 2381 h 1323306"/>
              <a:gd name="connsiteX2" fmla="*/ 3157016 w 3495806"/>
              <a:gd name="connsiteY2" fmla="*/ 1323306 h 1323306"/>
              <a:gd name="connsiteX3" fmla="*/ 0 w 3495806"/>
              <a:gd name="connsiteY3" fmla="*/ 1323306 h 1323306"/>
              <a:gd name="connsiteX4" fmla="*/ 0 w 3495806"/>
              <a:gd name="connsiteY4" fmla="*/ 0 h 1323306"/>
              <a:gd name="connsiteX0" fmla="*/ 0 w 3387751"/>
              <a:gd name="connsiteY0" fmla="*/ 0 h 1323306"/>
              <a:gd name="connsiteX1" fmla="*/ 3366567 w 3387751"/>
              <a:gd name="connsiteY1" fmla="*/ 2381 h 1323306"/>
              <a:gd name="connsiteX2" fmla="*/ 3157016 w 3387751"/>
              <a:gd name="connsiteY2" fmla="*/ 1323306 h 1323306"/>
              <a:gd name="connsiteX3" fmla="*/ 0 w 3387751"/>
              <a:gd name="connsiteY3" fmla="*/ 1323306 h 1323306"/>
              <a:gd name="connsiteX4" fmla="*/ 0 w 3387751"/>
              <a:gd name="connsiteY4" fmla="*/ 0 h 1323306"/>
              <a:gd name="connsiteX0" fmla="*/ 0 w 3370471"/>
              <a:gd name="connsiteY0" fmla="*/ 0 h 1323306"/>
              <a:gd name="connsiteX1" fmla="*/ 3366567 w 3370471"/>
              <a:gd name="connsiteY1" fmla="*/ 2381 h 1323306"/>
              <a:gd name="connsiteX2" fmla="*/ 3157016 w 3370471"/>
              <a:gd name="connsiteY2" fmla="*/ 1323306 h 1323306"/>
              <a:gd name="connsiteX3" fmla="*/ 0 w 3370471"/>
              <a:gd name="connsiteY3" fmla="*/ 1323306 h 1323306"/>
              <a:gd name="connsiteX4" fmla="*/ 0 w 3370471"/>
              <a:gd name="connsiteY4" fmla="*/ 0 h 1323306"/>
              <a:gd name="connsiteX0" fmla="*/ 0 w 3371540"/>
              <a:gd name="connsiteY0" fmla="*/ 0 h 1323306"/>
              <a:gd name="connsiteX1" fmla="*/ 3366567 w 3371540"/>
              <a:gd name="connsiteY1" fmla="*/ 2381 h 1323306"/>
              <a:gd name="connsiteX2" fmla="*/ 3157016 w 3371540"/>
              <a:gd name="connsiteY2" fmla="*/ 1323306 h 1323306"/>
              <a:gd name="connsiteX3" fmla="*/ 0 w 3371540"/>
              <a:gd name="connsiteY3" fmla="*/ 1323306 h 1323306"/>
              <a:gd name="connsiteX4" fmla="*/ 0 w 3371540"/>
              <a:gd name="connsiteY4" fmla="*/ 0 h 1323306"/>
              <a:gd name="connsiteX0" fmla="*/ 0 w 3371540"/>
              <a:gd name="connsiteY0" fmla="*/ 0 h 1323306"/>
              <a:gd name="connsiteX1" fmla="*/ 3366567 w 3371540"/>
              <a:gd name="connsiteY1" fmla="*/ 2381 h 1323306"/>
              <a:gd name="connsiteX2" fmla="*/ 3157016 w 3371540"/>
              <a:gd name="connsiteY2" fmla="*/ 1323306 h 1323306"/>
              <a:gd name="connsiteX3" fmla="*/ 3175 w 3371540"/>
              <a:gd name="connsiteY3" fmla="*/ 1320131 h 1323306"/>
              <a:gd name="connsiteX4" fmla="*/ 0 w 3371540"/>
              <a:gd name="connsiteY4" fmla="*/ 0 h 1323306"/>
              <a:gd name="connsiteX0" fmla="*/ 0 w 3371540"/>
              <a:gd name="connsiteY0" fmla="*/ 0 h 1323306"/>
              <a:gd name="connsiteX1" fmla="*/ 3366567 w 3371540"/>
              <a:gd name="connsiteY1" fmla="*/ 2381 h 1323306"/>
              <a:gd name="connsiteX2" fmla="*/ 3157016 w 3371540"/>
              <a:gd name="connsiteY2" fmla="*/ 1323306 h 1323306"/>
              <a:gd name="connsiteX3" fmla="*/ 3175 w 3371540"/>
              <a:gd name="connsiteY3" fmla="*/ 1310606 h 1323306"/>
              <a:gd name="connsiteX4" fmla="*/ 0 w 3371540"/>
              <a:gd name="connsiteY4" fmla="*/ 0 h 1323306"/>
              <a:gd name="connsiteX0" fmla="*/ 0 w 3328692"/>
              <a:gd name="connsiteY0" fmla="*/ 0 h 1323306"/>
              <a:gd name="connsiteX1" fmla="*/ 3318942 w 3328692"/>
              <a:gd name="connsiteY1" fmla="*/ 9798 h 1323306"/>
              <a:gd name="connsiteX2" fmla="*/ 3157016 w 3328692"/>
              <a:gd name="connsiteY2" fmla="*/ 1323306 h 1323306"/>
              <a:gd name="connsiteX3" fmla="*/ 3175 w 3328692"/>
              <a:gd name="connsiteY3" fmla="*/ 1310606 h 1323306"/>
              <a:gd name="connsiteX4" fmla="*/ 0 w 3328692"/>
              <a:gd name="connsiteY4" fmla="*/ 0 h 1323306"/>
              <a:gd name="connsiteX0" fmla="*/ 0 w 3224563"/>
              <a:gd name="connsiteY0" fmla="*/ 0 h 1323306"/>
              <a:gd name="connsiteX1" fmla="*/ 3074467 w 3224563"/>
              <a:gd name="connsiteY1" fmla="*/ 7326 h 1323306"/>
              <a:gd name="connsiteX2" fmla="*/ 3157016 w 3224563"/>
              <a:gd name="connsiteY2" fmla="*/ 1323306 h 1323306"/>
              <a:gd name="connsiteX3" fmla="*/ 3175 w 3224563"/>
              <a:gd name="connsiteY3" fmla="*/ 1310606 h 1323306"/>
              <a:gd name="connsiteX4" fmla="*/ 0 w 3224563"/>
              <a:gd name="connsiteY4" fmla="*/ 0 h 1323306"/>
              <a:gd name="connsiteX0" fmla="*/ 0 w 3229381"/>
              <a:gd name="connsiteY0" fmla="*/ 0 h 1323306"/>
              <a:gd name="connsiteX1" fmla="*/ 3074467 w 3229381"/>
              <a:gd name="connsiteY1" fmla="*/ 7326 h 1323306"/>
              <a:gd name="connsiteX2" fmla="*/ 3157016 w 3229381"/>
              <a:gd name="connsiteY2" fmla="*/ 1323306 h 1323306"/>
              <a:gd name="connsiteX3" fmla="*/ 3175 w 3229381"/>
              <a:gd name="connsiteY3" fmla="*/ 1310606 h 1323306"/>
              <a:gd name="connsiteX4" fmla="*/ 0 w 3229381"/>
              <a:gd name="connsiteY4" fmla="*/ 0 h 1323306"/>
              <a:gd name="connsiteX0" fmla="*/ 0 w 3240926"/>
              <a:gd name="connsiteY0" fmla="*/ 3713 h 1327019"/>
              <a:gd name="connsiteX1" fmla="*/ 3124086 w 3240926"/>
              <a:gd name="connsiteY1" fmla="*/ 0 h 1327019"/>
              <a:gd name="connsiteX2" fmla="*/ 3157016 w 3240926"/>
              <a:gd name="connsiteY2" fmla="*/ 1327019 h 1327019"/>
              <a:gd name="connsiteX3" fmla="*/ 3175 w 3240926"/>
              <a:gd name="connsiteY3" fmla="*/ 1314319 h 1327019"/>
              <a:gd name="connsiteX4" fmla="*/ 0 w 3240926"/>
              <a:gd name="connsiteY4" fmla="*/ 3713 h 1327019"/>
              <a:gd name="connsiteX0" fmla="*/ 0 w 3484027"/>
              <a:gd name="connsiteY0" fmla="*/ 3713 h 1327019"/>
              <a:gd name="connsiteX1" fmla="*/ 3124086 w 3484027"/>
              <a:gd name="connsiteY1" fmla="*/ 0 h 1327019"/>
              <a:gd name="connsiteX2" fmla="*/ 3440551 w 3484027"/>
              <a:gd name="connsiteY2" fmla="*/ 1327019 h 1327019"/>
              <a:gd name="connsiteX3" fmla="*/ 3175 w 3484027"/>
              <a:gd name="connsiteY3" fmla="*/ 1314319 h 1327019"/>
              <a:gd name="connsiteX4" fmla="*/ 0 w 3484027"/>
              <a:gd name="connsiteY4" fmla="*/ 3713 h 1327019"/>
              <a:gd name="connsiteX0" fmla="*/ 0 w 3461109"/>
              <a:gd name="connsiteY0" fmla="*/ 3713 h 1327019"/>
              <a:gd name="connsiteX1" fmla="*/ 3124086 w 3461109"/>
              <a:gd name="connsiteY1" fmla="*/ 0 h 1327019"/>
              <a:gd name="connsiteX2" fmla="*/ 3440551 w 3461109"/>
              <a:gd name="connsiteY2" fmla="*/ 1327019 h 1327019"/>
              <a:gd name="connsiteX3" fmla="*/ 3175 w 3461109"/>
              <a:gd name="connsiteY3" fmla="*/ 1314319 h 1327019"/>
              <a:gd name="connsiteX4" fmla="*/ 0 w 3461109"/>
              <a:gd name="connsiteY4" fmla="*/ 3713 h 1327019"/>
              <a:gd name="connsiteX0" fmla="*/ 0 w 3440551"/>
              <a:gd name="connsiteY0" fmla="*/ 3713 h 1327019"/>
              <a:gd name="connsiteX1" fmla="*/ 3124086 w 3440551"/>
              <a:gd name="connsiteY1" fmla="*/ 0 h 1327019"/>
              <a:gd name="connsiteX2" fmla="*/ 3440551 w 3440551"/>
              <a:gd name="connsiteY2" fmla="*/ 1327019 h 1327019"/>
              <a:gd name="connsiteX3" fmla="*/ 3175 w 3440551"/>
              <a:gd name="connsiteY3" fmla="*/ 1314319 h 1327019"/>
              <a:gd name="connsiteX4" fmla="*/ 0 w 3440551"/>
              <a:gd name="connsiteY4" fmla="*/ 3713 h 1327019"/>
              <a:gd name="connsiteX0" fmla="*/ 0 w 3443190"/>
              <a:gd name="connsiteY0" fmla="*/ 3713 h 1327019"/>
              <a:gd name="connsiteX1" fmla="*/ 3124086 w 3443190"/>
              <a:gd name="connsiteY1" fmla="*/ 0 h 1327019"/>
              <a:gd name="connsiteX2" fmla="*/ 3440551 w 3443190"/>
              <a:gd name="connsiteY2" fmla="*/ 1327019 h 1327019"/>
              <a:gd name="connsiteX3" fmla="*/ 3175 w 3443190"/>
              <a:gd name="connsiteY3" fmla="*/ 1314319 h 1327019"/>
              <a:gd name="connsiteX4" fmla="*/ 0 w 3443190"/>
              <a:gd name="connsiteY4" fmla="*/ 3713 h 1327019"/>
              <a:gd name="connsiteX0" fmla="*/ 0 w 3442625"/>
              <a:gd name="connsiteY0" fmla="*/ 2073 h 1325379"/>
              <a:gd name="connsiteX1" fmla="*/ 3035980 w 3442625"/>
              <a:gd name="connsiteY1" fmla="*/ 0 h 1325379"/>
              <a:gd name="connsiteX2" fmla="*/ 3440551 w 3442625"/>
              <a:gd name="connsiteY2" fmla="*/ 1325379 h 1325379"/>
              <a:gd name="connsiteX3" fmla="*/ 3175 w 3442625"/>
              <a:gd name="connsiteY3" fmla="*/ 1312679 h 1325379"/>
              <a:gd name="connsiteX4" fmla="*/ 0 w 3442625"/>
              <a:gd name="connsiteY4" fmla="*/ 2073 h 1325379"/>
              <a:gd name="connsiteX0" fmla="*/ 0 w 3445652"/>
              <a:gd name="connsiteY0" fmla="*/ 2073 h 1325379"/>
              <a:gd name="connsiteX1" fmla="*/ 3035980 w 3445652"/>
              <a:gd name="connsiteY1" fmla="*/ 0 h 1325379"/>
              <a:gd name="connsiteX2" fmla="*/ 3440551 w 3445652"/>
              <a:gd name="connsiteY2" fmla="*/ 1325379 h 1325379"/>
              <a:gd name="connsiteX3" fmla="*/ 3175 w 3445652"/>
              <a:gd name="connsiteY3" fmla="*/ 1312679 h 1325379"/>
              <a:gd name="connsiteX4" fmla="*/ 0 w 3445652"/>
              <a:gd name="connsiteY4" fmla="*/ 2073 h 1325379"/>
              <a:gd name="connsiteX0" fmla="*/ 0 w 3445263"/>
              <a:gd name="connsiteY0" fmla="*/ 2073 h 1325379"/>
              <a:gd name="connsiteX1" fmla="*/ 3035980 w 3445263"/>
              <a:gd name="connsiteY1" fmla="*/ 0 h 1325379"/>
              <a:gd name="connsiteX2" fmla="*/ 3440551 w 3445263"/>
              <a:gd name="connsiteY2" fmla="*/ 1325379 h 1325379"/>
              <a:gd name="connsiteX3" fmla="*/ 3175 w 3445263"/>
              <a:gd name="connsiteY3" fmla="*/ 1312679 h 1325379"/>
              <a:gd name="connsiteX4" fmla="*/ 0 w 3445263"/>
              <a:gd name="connsiteY4" fmla="*/ 2073 h 1325379"/>
              <a:gd name="connsiteX0" fmla="*/ 0 w 3471174"/>
              <a:gd name="connsiteY0" fmla="*/ 2073 h 1325379"/>
              <a:gd name="connsiteX1" fmla="*/ 3035980 w 3471174"/>
              <a:gd name="connsiteY1" fmla="*/ 0 h 1325379"/>
              <a:gd name="connsiteX2" fmla="*/ 3466724 w 3471174"/>
              <a:gd name="connsiteY2" fmla="*/ 1325379 h 1325379"/>
              <a:gd name="connsiteX3" fmla="*/ 3175 w 3471174"/>
              <a:gd name="connsiteY3" fmla="*/ 1312679 h 1325379"/>
              <a:gd name="connsiteX4" fmla="*/ 0 w 3471174"/>
              <a:gd name="connsiteY4" fmla="*/ 2073 h 1325379"/>
              <a:gd name="connsiteX0" fmla="*/ 0 w 3475827"/>
              <a:gd name="connsiteY0" fmla="*/ 2073 h 1325379"/>
              <a:gd name="connsiteX1" fmla="*/ 3035980 w 3475827"/>
              <a:gd name="connsiteY1" fmla="*/ 0 h 1325379"/>
              <a:gd name="connsiteX2" fmla="*/ 3466724 w 3475827"/>
              <a:gd name="connsiteY2" fmla="*/ 1325379 h 1325379"/>
              <a:gd name="connsiteX3" fmla="*/ 3175 w 3475827"/>
              <a:gd name="connsiteY3" fmla="*/ 1312679 h 1325379"/>
              <a:gd name="connsiteX4" fmla="*/ 0 w 3475827"/>
              <a:gd name="connsiteY4" fmla="*/ 2073 h 1325379"/>
              <a:gd name="connsiteX0" fmla="*/ 0 w 3475370"/>
              <a:gd name="connsiteY0" fmla="*/ 0 h 1323306"/>
              <a:gd name="connsiteX1" fmla="*/ 3008765 w 3475370"/>
              <a:gd name="connsiteY1" fmla="*/ 120 h 1323306"/>
              <a:gd name="connsiteX2" fmla="*/ 3466724 w 3475370"/>
              <a:gd name="connsiteY2" fmla="*/ 1323306 h 1323306"/>
              <a:gd name="connsiteX3" fmla="*/ 3175 w 3475370"/>
              <a:gd name="connsiteY3" fmla="*/ 1310606 h 1323306"/>
              <a:gd name="connsiteX4" fmla="*/ 0 w 3475370"/>
              <a:gd name="connsiteY4" fmla="*/ 0 h 1323306"/>
              <a:gd name="connsiteX0" fmla="*/ 0 w 3477544"/>
              <a:gd name="connsiteY0" fmla="*/ 0 h 1323306"/>
              <a:gd name="connsiteX1" fmla="*/ 3008765 w 3477544"/>
              <a:gd name="connsiteY1" fmla="*/ 120 h 1323306"/>
              <a:gd name="connsiteX2" fmla="*/ 3466724 w 3477544"/>
              <a:gd name="connsiteY2" fmla="*/ 1323306 h 1323306"/>
              <a:gd name="connsiteX3" fmla="*/ 3175 w 3477544"/>
              <a:gd name="connsiteY3" fmla="*/ 1310606 h 1323306"/>
              <a:gd name="connsiteX4" fmla="*/ 0 w 3477544"/>
              <a:gd name="connsiteY4" fmla="*/ 0 h 1323306"/>
              <a:gd name="connsiteX0" fmla="*/ 0 w 3468950"/>
              <a:gd name="connsiteY0" fmla="*/ 0 h 1323306"/>
              <a:gd name="connsiteX1" fmla="*/ 3008765 w 3468950"/>
              <a:gd name="connsiteY1" fmla="*/ 120 h 1323306"/>
              <a:gd name="connsiteX2" fmla="*/ 3466724 w 3468950"/>
              <a:gd name="connsiteY2" fmla="*/ 1323306 h 1323306"/>
              <a:gd name="connsiteX3" fmla="*/ 3175 w 3468950"/>
              <a:gd name="connsiteY3" fmla="*/ 1310606 h 1323306"/>
              <a:gd name="connsiteX4" fmla="*/ 0 w 3468950"/>
              <a:gd name="connsiteY4" fmla="*/ 0 h 1323306"/>
              <a:gd name="connsiteX0" fmla="*/ 0 w 3468793"/>
              <a:gd name="connsiteY0" fmla="*/ 0 h 1323306"/>
              <a:gd name="connsiteX1" fmla="*/ 3008765 w 3468793"/>
              <a:gd name="connsiteY1" fmla="*/ 120 h 1323306"/>
              <a:gd name="connsiteX2" fmla="*/ 3466724 w 3468793"/>
              <a:gd name="connsiteY2" fmla="*/ 1323306 h 1323306"/>
              <a:gd name="connsiteX3" fmla="*/ 3175 w 3468793"/>
              <a:gd name="connsiteY3" fmla="*/ 1310606 h 1323306"/>
              <a:gd name="connsiteX4" fmla="*/ 0 w 3468793"/>
              <a:gd name="connsiteY4" fmla="*/ 0 h 1323306"/>
              <a:gd name="connsiteX0" fmla="*/ 0 w 3468637"/>
              <a:gd name="connsiteY0" fmla="*/ 2073 h 1325379"/>
              <a:gd name="connsiteX1" fmla="*/ 2977897 w 3468637"/>
              <a:gd name="connsiteY1" fmla="*/ 0 h 1325379"/>
              <a:gd name="connsiteX2" fmla="*/ 3466724 w 3468637"/>
              <a:gd name="connsiteY2" fmla="*/ 1325379 h 1325379"/>
              <a:gd name="connsiteX3" fmla="*/ 3175 w 3468637"/>
              <a:gd name="connsiteY3" fmla="*/ 1312679 h 1325379"/>
              <a:gd name="connsiteX4" fmla="*/ 0 w 3468637"/>
              <a:gd name="connsiteY4" fmla="*/ 2073 h 1325379"/>
              <a:gd name="connsiteX0" fmla="*/ 0 w 3676351"/>
              <a:gd name="connsiteY0" fmla="*/ 2073 h 1327572"/>
              <a:gd name="connsiteX1" fmla="*/ 2977897 w 3676351"/>
              <a:gd name="connsiteY1" fmla="*/ 0 h 1327572"/>
              <a:gd name="connsiteX2" fmla="*/ 3675083 w 3676351"/>
              <a:gd name="connsiteY2" fmla="*/ 1327572 h 1327572"/>
              <a:gd name="connsiteX3" fmla="*/ 3175 w 3676351"/>
              <a:gd name="connsiteY3" fmla="*/ 1312679 h 1327572"/>
              <a:gd name="connsiteX4" fmla="*/ 0 w 3676351"/>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5083" h="1327572">
                <a:moveTo>
                  <a:pt x="0" y="2073"/>
                </a:moveTo>
                <a:lnTo>
                  <a:pt x="2977897" y="0"/>
                </a:lnTo>
                <a:cubicBezTo>
                  <a:pt x="3088526" y="353887"/>
                  <a:pt x="3281451" y="785904"/>
                  <a:pt x="3675083" y="1327572"/>
                </a:cubicBezTo>
                <a:lnTo>
                  <a:pt x="3175" y="1312679"/>
                </a:lnTo>
                <a:cubicBezTo>
                  <a:pt x="2117" y="872635"/>
                  <a:pt x="1058" y="442117"/>
                  <a:pt x="0" y="2073"/>
                </a:cubicBezTo>
                <a:close/>
              </a:path>
            </a:pathLst>
          </a:custGeom>
          <a:blipFill>
            <a:blip r:embed="rId3"/>
            <a:srcRect/>
            <a:stretch>
              <a:fillRect l="-2305" r="-230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p>
        </p:txBody>
      </p:sp>
    </p:spTree>
    <p:extLst>
      <p:ext uri="{BB962C8B-B14F-4D97-AF65-F5344CB8AC3E}">
        <p14:creationId xmlns:p14="http://schemas.microsoft.com/office/powerpoint/2010/main" val="12548632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DBD0590-D8AE-E9AE-5B2B-80152A1D19E2}"/>
              </a:ext>
            </a:extLst>
          </p:cNvPr>
          <p:cNvSpPr>
            <a:spLocks noGrp="1"/>
          </p:cNvSpPr>
          <p:nvPr>
            <p:ph type="title"/>
          </p:nvPr>
        </p:nvSpPr>
        <p:spPr>
          <a:xfrm>
            <a:off x="340273" y="110616"/>
            <a:ext cx="7559873" cy="367200"/>
          </a:xfrm>
        </p:spPr>
        <p:txBody>
          <a:bodyPr>
            <a:spAutoFit/>
          </a:bodyPr>
          <a:lstStyle/>
          <a:p>
            <a:r>
              <a:rPr lang="pt-PT"/>
              <a:t>Ferramentas digitais inteligentes – principais conclusões </a:t>
            </a:r>
          </a:p>
        </p:txBody>
      </p:sp>
      <p:sp>
        <p:nvSpPr>
          <p:cNvPr id="12" name="Content Placeholder 2">
            <a:extLst>
              <a:ext uri="{FF2B5EF4-FFF2-40B4-BE49-F238E27FC236}">
                <a16:creationId xmlns:a16="http://schemas.microsoft.com/office/drawing/2014/main" id="{50382414-1043-6F03-73AA-A6B37F350E19}"/>
              </a:ext>
            </a:extLst>
          </p:cNvPr>
          <p:cNvSpPr>
            <a:spLocks noGrp="1"/>
          </p:cNvSpPr>
          <p:nvPr>
            <p:ph sz="half" idx="1"/>
          </p:nvPr>
        </p:nvSpPr>
        <p:spPr>
          <a:xfrm>
            <a:off x="3268981" y="843558"/>
            <a:ext cx="5710192" cy="3683060"/>
          </a:xfrm>
        </p:spPr>
        <p:txBody>
          <a:bodyPr>
            <a:spAutoFit/>
          </a:bodyPr>
          <a:lstStyle/>
          <a:p>
            <a:pPr lvl="1">
              <a:lnSpc>
                <a:spcPts val="1400"/>
              </a:lnSpc>
              <a:buFont typeface="Wingdings" panose="05000000000000000000" pitchFamily="2" charset="2"/>
              <a:buChar char="§"/>
              <a:tabLst>
                <a:tab pos="408305" algn="l"/>
              </a:tabLst>
            </a:pPr>
            <a:r>
              <a:rPr lang="pt-PT" sz="1200" dirty="0">
                <a:solidFill>
                  <a:schemeClr val="accent1"/>
                </a:solidFill>
              </a:rPr>
              <a:t>As ferramentas digitais inteligentes podem melhorar a segurança no local de trabalho</a:t>
            </a:r>
          </a:p>
          <a:p>
            <a:pPr lvl="1">
              <a:lnSpc>
                <a:spcPts val="1400"/>
              </a:lnSpc>
              <a:buFont typeface="Wingdings" panose="05000000000000000000" pitchFamily="2" charset="2"/>
              <a:buChar char="§"/>
              <a:tabLst>
                <a:tab pos="408305" algn="l"/>
              </a:tabLst>
            </a:pPr>
            <a:endParaRPr lang="en-GB" sz="1200" dirty="0">
              <a:solidFill>
                <a:schemeClr val="accent1"/>
              </a:solidFill>
            </a:endParaRPr>
          </a:p>
          <a:p>
            <a:pPr lvl="1">
              <a:lnSpc>
                <a:spcPts val="1400"/>
              </a:lnSpc>
              <a:buFont typeface="Wingdings" panose="05000000000000000000" pitchFamily="2" charset="2"/>
              <a:buChar char="§"/>
              <a:tabLst>
                <a:tab pos="408305" algn="l"/>
              </a:tabLst>
            </a:pPr>
            <a:r>
              <a:rPr lang="pt-PT" sz="1200" dirty="0">
                <a:solidFill>
                  <a:schemeClr val="accent1"/>
                </a:solidFill>
              </a:rPr>
              <a:t>A utilização </a:t>
            </a:r>
            <a:r>
              <a:rPr lang="pt-PT" sz="1200" b="1" dirty="0">
                <a:solidFill>
                  <a:schemeClr val="accent1"/>
                </a:solidFill>
              </a:rPr>
              <a:t>transparente </a:t>
            </a:r>
            <a:r>
              <a:rPr lang="pt-PT" sz="1200" dirty="0">
                <a:solidFill>
                  <a:schemeClr val="accent1"/>
                </a:solidFill>
              </a:rPr>
              <a:t>da tecnologia é essencial</a:t>
            </a:r>
          </a:p>
          <a:p>
            <a:pPr lvl="1">
              <a:lnSpc>
                <a:spcPts val="1400"/>
              </a:lnSpc>
              <a:buFont typeface="Wingdings" panose="05000000000000000000" pitchFamily="2" charset="2"/>
              <a:buChar char="§"/>
              <a:tabLst>
                <a:tab pos="408305" algn="l"/>
              </a:tabLst>
            </a:pPr>
            <a:endParaRPr lang="en-GB" sz="1200" dirty="0">
              <a:solidFill>
                <a:schemeClr val="accent1"/>
              </a:solidFill>
            </a:endParaRPr>
          </a:p>
          <a:p>
            <a:pPr lvl="1">
              <a:lnSpc>
                <a:spcPts val="1400"/>
              </a:lnSpc>
              <a:buFont typeface="Wingdings" panose="05000000000000000000" pitchFamily="2" charset="2"/>
              <a:buChar char="§"/>
              <a:tabLst>
                <a:tab pos="408305" algn="l"/>
              </a:tabLst>
            </a:pPr>
            <a:r>
              <a:rPr lang="pt-PT" sz="1200" dirty="0">
                <a:solidFill>
                  <a:schemeClr val="accent1"/>
                </a:solidFill>
              </a:rPr>
              <a:t>A distinção entre </a:t>
            </a:r>
            <a:r>
              <a:rPr lang="pt-PT" sz="1200" b="1" dirty="0">
                <a:solidFill>
                  <a:schemeClr val="accent1"/>
                </a:solidFill>
              </a:rPr>
              <a:t>medição do desempenho e </a:t>
            </a:r>
            <a:br>
              <a:rPr lang="pt-PT" sz="1200" b="1" dirty="0">
                <a:solidFill>
                  <a:schemeClr val="accent1"/>
                </a:solidFill>
              </a:rPr>
            </a:br>
            <a:r>
              <a:rPr lang="pt-PT" sz="1200" b="1" dirty="0">
                <a:solidFill>
                  <a:schemeClr val="accent1"/>
                </a:solidFill>
              </a:rPr>
              <a:t>monitorização da </a:t>
            </a:r>
            <a:r>
              <a:rPr lang="pt-PT" sz="1200" b="1" dirty="0" err="1">
                <a:solidFill>
                  <a:schemeClr val="accent1"/>
                </a:solidFill>
              </a:rPr>
              <a:t>SST</a:t>
            </a:r>
            <a:r>
              <a:rPr lang="pt-PT" sz="1200" b="1" dirty="0">
                <a:solidFill>
                  <a:schemeClr val="accent1"/>
                </a:solidFill>
              </a:rPr>
              <a:t> </a:t>
            </a:r>
            <a:r>
              <a:rPr lang="pt-PT" sz="1200" dirty="0">
                <a:solidFill>
                  <a:schemeClr val="accent1"/>
                </a:solidFill>
              </a:rPr>
              <a:t>ajuda a manter e reforçar a </a:t>
            </a:r>
            <a:r>
              <a:rPr lang="pt-PT" sz="1200" b="1" dirty="0">
                <a:solidFill>
                  <a:schemeClr val="accent1"/>
                </a:solidFill>
              </a:rPr>
              <a:t>confiança</a:t>
            </a:r>
            <a:r>
              <a:rPr lang="pt-PT" sz="1200" dirty="0">
                <a:solidFill>
                  <a:schemeClr val="accent1"/>
                </a:solidFill>
              </a:rPr>
              <a:t> dos trabalhadores</a:t>
            </a:r>
          </a:p>
          <a:p>
            <a:pPr lvl="1">
              <a:lnSpc>
                <a:spcPts val="1400"/>
              </a:lnSpc>
              <a:buFont typeface="Wingdings" panose="05000000000000000000" pitchFamily="2" charset="2"/>
              <a:buChar char="§"/>
              <a:tabLst>
                <a:tab pos="408305" algn="l"/>
              </a:tabLst>
            </a:pPr>
            <a:endParaRPr lang="en-GB" sz="1200" dirty="0">
              <a:solidFill>
                <a:schemeClr val="accent1"/>
              </a:solidFill>
            </a:endParaRPr>
          </a:p>
          <a:p>
            <a:pPr lvl="1">
              <a:lnSpc>
                <a:spcPts val="1400"/>
              </a:lnSpc>
              <a:buFont typeface="Wingdings" panose="05000000000000000000" pitchFamily="2" charset="2"/>
              <a:buChar char="§"/>
              <a:tabLst>
                <a:tab pos="408305" algn="l"/>
              </a:tabLst>
            </a:pPr>
            <a:r>
              <a:rPr lang="pt-PT" sz="1200" b="1" dirty="0">
                <a:solidFill>
                  <a:schemeClr val="accent1"/>
                </a:solidFill>
              </a:rPr>
              <a:t>O envolvimento e a participação dos trabalhadores </a:t>
            </a:r>
            <a:r>
              <a:rPr lang="pt-PT" sz="1200" dirty="0">
                <a:solidFill>
                  <a:schemeClr val="accent1"/>
                </a:solidFill>
              </a:rPr>
              <a:t>em todo o processo </a:t>
            </a:r>
            <a:br>
              <a:rPr lang="pt-PT" sz="1200" dirty="0">
                <a:solidFill>
                  <a:schemeClr val="accent1"/>
                </a:solidFill>
              </a:rPr>
            </a:br>
            <a:r>
              <a:rPr lang="pt-PT" sz="1200" dirty="0">
                <a:solidFill>
                  <a:schemeClr val="accent1"/>
                </a:solidFill>
              </a:rPr>
              <a:t>de integração de ferramentas digitais inteligentes são importantes</a:t>
            </a:r>
          </a:p>
          <a:p>
            <a:pPr lvl="1">
              <a:lnSpc>
                <a:spcPts val="1400"/>
              </a:lnSpc>
              <a:buFont typeface="Wingdings" panose="05000000000000000000" pitchFamily="2" charset="2"/>
              <a:buChar char="§"/>
              <a:tabLst>
                <a:tab pos="408305" algn="l"/>
              </a:tabLst>
            </a:pPr>
            <a:endParaRPr lang="en-GB" sz="1200" dirty="0">
              <a:solidFill>
                <a:schemeClr val="accent1"/>
              </a:solidFill>
            </a:endParaRPr>
          </a:p>
          <a:p>
            <a:pPr lvl="1">
              <a:lnSpc>
                <a:spcPts val="1400"/>
              </a:lnSpc>
              <a:buFont typeface="Wingdings" panose="05000000000000000000" pitchFamily="2" charset="2"/>
              <a:buChar char="§"/>
              <a:tabLst>
                <a:tab pos="408305" algn="l"/>
              </a:tabLst>
            </a:pPr>
            <a:r>
              <a:rPr lang="pt-PT" sz="1200" dirty="0">
                <a:solidFill>
                  <a:schemeClr val="accent1"/>
                </a:solidFill>
              </a:rPr>
              <a:t>Os sistemas digitais inteligentes </a:t>
            </a:r>
            <a:r>
              <a:rPr lang="pt-PT" sz="1200" b="1" dirty="0">
                <a:solidFill>
                  <a:schemeClr val="accent1"/>
                </a:solidFill>
              </a:rPr>
              <a:t>têm de complementar outras medidas de </a:t>
            </a:r>
            <a:r>
              <a:rPr lang="pt-PT" sz="1200" b="1" dirty="0" err="1">
                <a:solidFill>
                  <a:schemeClr val="accent1"/>
                </a:solidFill>
              </a:rPr>
              <a:t>SST</a:t>
            </a:r>
            <a:endParaRPr lang="pt-PT" sz="1200" b="1" dirty="0">
              <a:solidFill>
                <a:schemeClr val="accent1"/>
              </a:solidFill>
            </a:endParaRPr>
          </a:p>
          <a:p>
            <a:pPr lvl="1">
              <a:lnSpc>
                <a:spcPts val="1400"/>
              </a:lnSpc>
              <a:buFont typeface="Wingdings" panose="05000000000000000000" pitchFamily="2" charset="2"/>
              <a:buChar char="§"/>
              <a:tabLst>
                <a:tab pos="408305" algn="l"/>
              </a:tabLst>
            </a:pPr>
            <a:endParaRPr lang="en-GB" sz="1200" dirty="0">
              <a:solidFill>
                <a:schemeClr val="accent1"/>
              </a:solidFill>
            </a:endParaRPr>
          </a:p>
          <a:p>
            <a:pPr lvl="1">
              <a:lnSpc>
                <a:spcPts val="1400"/>
              </a:lnSpc>
              <a:buFont typeface="Wingdings" panose="05000000000000000000" pitchFamily="2" charset="2"/>
              <a:buChar char="§"/>
              <a:tabLst>
                <a:tab pos="408305" algn="l"/>
              </a:tabLst>
            </a:pPr>
            <a:r>
              <a:rPr lang="pt-PT" sz="1200" b="1" dirty="0">
                <a:solidFill>
                  <a:schemeClr val="accent1"/>
                </a:solidFill>
              </a:rPr>
              <a:t>A legislação, as inspeções do trabalho e a investigação</a:t>
            </a:r>
            <a:r>
              <a:rPr lang="pt-PT" sz="1200" dirty="0">
                <a:solidFill>
                  <a:schemeClr val="accent1"/>
                </a:solidFill>
              </a:rPr>
              <a:t> têm de evoluir </a:t>
            </a:r>
            <a:br>
              <a:rPr lang="pt-PT" sz="1200" dirty="0">
                <a:solidFill>
                  <a:schemeClr val="accent1"/>
                </a:solidFill>
              </a:rPr>
            </a:br>
            <a:r>
              <a:rPr lang="pt-PT" sz="1200" dirty="0">
                <a:solidFill>
                  <a:schemeClr val="accent1"/>
                </a:solidFill>
              </a:rPr>
              <a:t>para acompanhar o ritmo dos sistemas digitais inteligentes</a:t>
            </a:r>
          </a:p>
          <a:p>
            <a:pPr lvl="1">
              <a:lnSpc>
                <a:spcPts val="1400"/>
              </a:lnSpc>
              <a:buFont typeface="Wingdings" panose="05000000000000000000" pitchFamily="2" charset="2"/>
              <a:buChar char="§"/>
              <a:tabLst>
                <a:tab pos="408305" algn="l"/>
              </a:tabLst>
            </a:pPr>
            <a:endParaRPr lang="en-GB" sz="1200" dirty="0">
              <a:solidFill>
                <a:schemeClr val="accent1"/>
              </a:solidFill>
            </a:endParaRPr>
          </a:p>
          <a:p>
            <a:pPr lvl="1">
              <a:lnSpc>
                <a:spcPts val="1400"/>
              </a:lnSpc>
              <a:buFont typeface="Wingdings" panose="05000000000000000000" pitchFamily="2" charset="2"/>
              <a:buChar char="§"/>
              <a:tabLst>
                <a:tab pos="408305" algn="l"/>
              </a:tabLst>
            </a:pPr>
            <a:r>
              <a:rPr lang="pt-PT" sz="1200" dirty="0">
                <a:solidFill>
                  <a:schemeClr val="accent1"/>
                </a:solidFill>
              </a:rPr>
              <a:t>Tecnologias como os dispositivos vestíveis promovem a inclusão e a diversidade</a:t>
            </a:r>
          </a:p>
        </p:txBody>
      </p:sp>
      <p:sp>
        <p:nvSpPr>
          <p:cNvPr id="13" name="TextBox 12">
            <a:extLst>
              <a:ext uri="{FF2B5EF4-FFF2-40B4-BE49-F238E27FC236}">
                <a16:creationId xmlns:a16="http://schemas.microsoft.com/office/drawing/2014/main" id="{6D55F054-1AEB-86F2-145A-68A85611DEA2}"/>
              </a:ext>
            </a:extLst>
          </p:cNvPr>
          <p:cNvSpPr txBox="1"/>
          <p:nvPr/>
        </p:nvSpPr>
        <p:spPr>
          <a:xfrm>
            <a:off x="58148" y="4175798"/>
            <a:ext cx="2022089" cy="215444"/>
          </a:xfrm>
          <a:prstGeom prst="rect">
            <a:avLst/>
          </a:prstGeom>
          <a:noFill/>
        </p:spPr>
        <p:txBody>
          <a:bodyPr wrap="square">
            <a:spAutoFit/>
          </a:bodyPr>
          <a:lstStyle/>
          <a:p>
            <a:pPr defTabSz="342900">
              <a:spcBef>
                <a:spcPts val="450"/>
              </a:spcBef>
              <a:buClr>
                <a:srgbClr val="003399"/>
              </a:buClr>
              <a:defRPr/>
            </a:pPr>
            <a:r>
              <a:rPr lang="pt-PT" sz="800">
                <a:solidFill>
                  <a:srgbClr val="003399"/>
                </a:solidFill>
                <a:latin typeface="Aptos Narrow" panose="020B0004020202020204" pitchFamily="34" charset="0"/>
              </a:rPr>
              <a:t>© Tomasz -stock.adobe.com </a:t>
            </a:r>
          </a:p>
        </p:txBody>
      </p:sp>
      <p:pic>
        <p:nvPicPr>
          <p:cNvPr id="14" name="Picture 13" descr="A group of people in uniforms walking on a street&#10;&#10;Description automatically generated">
            <a:extLst>
              <a:ext uri="{FF2B5EF4-FFF2-40B4-BE49-F238E27FC236}">
                <a16:creationId xmlns:a16="http://schemas.microsoft.com/office/drawing/2014/main" id="{1ABDA4AB-E4BA-09AE-6331-41289C168973}"/>
              </a:ext>
            </a:extLst>
          </p:cNvPr>
          <p:cNvPicPr>
            <a:picLocks noChangeAspect="1"/>
          </p:cNvPicPr>
          <p:nvPr/>
        </p:nvPicPr>
        <p:blipFill>
          <a:blip r:embed="rId3"/>
          <a:srcRect l="9181" r="13640"/>
          <a:stretch/>
        </p:blipFill>
        <p:spPr>
          <a:xfrm>
            <a:off x="0" y="1271820"/>
            <a:ext cx="3185379" cy="2903978"/>
          </a:xfrm>
          <a:prstGeom prst="rect">
            <a:avLst/>
          </a:prstGeom>
        </p:spPr>
      </p:pic>
    </p:spTree>
    <p:extLst>
      <p:ext uri="{BB962C8B-B14F-4D97-AF65-F5344CB8AC3E}">
        <p14:creationId xmlns:p14="http://schemas.microsoft.com/office/powerpoint/2010/main" val="41129589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933A643-2A97-2FEC-F4B6-1990EC59A778}"/>
              </a:ext>
            </a:extLst>
          </p:cNvPr>
          <p:cNvSpPr>
            <a:spLocks noGrp="1"/>
          </p:cNvSpPr>
          <p:nvPr>
            <p:ph type="title"/>
          </p:nvPr>
        </p:nvSpPr>
        <p:spPr>
          <a:xfrm>
            <a:off x="323528" y="196341"/>
            <a:ext cx="7559873" cy="367200"/>
          </a:xfrm>
        </p:spPr>
        <p:txBody>
          <a:bodyPr vert="horz" lIns="91440" tIns="45720" rIns="91440" bIns="45720" rtlCol="0" anchor="ctr">
            <a:noAutofit/>
          </a:bodyPr>
          <a:lstStyle/>
          <a:p>
            <a:r>
              <a:rPr lang="pt-PT" sz="1800"/>
              <a:t>Recursos</a:t>
            </a:r>
          </a:p>
        </p:txBody>
      </p:sp>
      <p:pic>
        <p:nvPicPr>
          <p:cNvPr id="21" name="Picture 20" descr="A green hand with a blue circle and a finger pressing a button&#10;&#10;Description automatically generated">
            <a:extLst>
              <a:ext uri="{FF2B5EF4-FFF2-40B4-BE49-F238E27FC236}">
                <a16:creationId xmlns:a16="http://schemas.microsoft.com/office/drawing/2014/main" id="{26F7D518-4780-AA1F-A0C6-503539CBF67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3305" y="955205"/>
            <a:ext cx="1708751" cy="1708751"/>
          </a:xfrm>
          <a:prstGeom prst="rect">
            <a:avLst/>
          </a:prstGeom>
        </p:spPr>
      </p:pic>
      <p:pic>
        <p:nvPicPr>
          <p:cNvPr id="22" name="Picture 21" descr="A computer with a screen on&#10;&#10;Description automatically generated">
            <a:extLst>
              <a:ext uri="{FF2B5EF4-FFF2-40B4-BE49-F238E27FC236}">
                <a16:creationId xmlns:a16="http://schemas.microsoft.com/office/drawing/2014/main" id="{4AA0F40B-AFEE-1549-3055-9FE058A79D1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52617" y="698760"/>
            <a:ext cx="3610163" cy="2221639"/>
          </a:xfrm>
          <a:prstGeom prst="rect">
            <a:avLst/>
          </a:prstGeom>
        </p:spPr>
      </p:pic>
      <p:sp>
        <p:nvSpPr>
          <p:cNvPr id="23" name="Content Placeholder 2">
            <a:extLst>
              <a:ext uri="{FF2B5EF4-FFF2-40B4-BE49-F238E27FC236}">
                <a16:creationId xmlns:a16="http://schemas.microsoft.com/office/drawing/2014/main" id="{03B6D68F-7EF8-4B85-6FEB-82FA6F1EC291}"/>
              </a:ext>
            </a:extLst>
          </p:cNvPr>
          <p:cNvSpPr txBox="1">
            <a:spLocks/>
          </p:cNvSpPr>
          <p:nvPr/>
        </p:nvSpPr>
        <p:spPr>
          <a:xfrm>
            <a:off x="457200" y="2920399"/>
            <a:ext cx="8432194" cy="1374735"/>
          </a:xfrm>
          <a:prstGeom prst="rect">
            <a:avLst/>
          </a:prstGeom>
        </p:spPr>
        <p:txBody>
          <a:bodyPr vert="horz" lIns="0" tIns="45720" rIns="0" bIns="45720" rtlCol="0" anchor="t" anchorCtr="0">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GB" sz="1500" b="0" i="0" u="none" strike="noStrike" kern="1200" cap="none" spc="0" normalizeH="0" baseline="0" noProof="0" dirty="0">
              <a:ln>
                <a:noFill/>
              </a:ln>
              <a:solidFill>
                <a:srgbClr val="899E00"/>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ACC700"/>
              </a:buClr>
              <a:buSzTx/>
              <a:buNone/>
              <a:tabLst/>
              <a:defRPr/>
            </a:pPr>
            <a:r>
              <a:rPr kumimoji="0" lang="pt-PT" sz="2000" b="1" i="0" u="none" strike="noStrike" cap="none" normalizeH="0" baseline="0" noProof="0" dirty="0">
                <a:ln>
                  <a:noFill/>
                </a:ln>
                <a:solidFill>
                  <a:srgbClr val="899E00"/>
                </a:solidFill>
                <a:effectLst/>
                <a:uLnTx/>
                <a:uFillTx/>
                <a:latin typeface="Arial"/>
                <a:ea typeface="Arial"/>
                <a:cs typeface="+mn-cs"/>
              </a:rPr>
              <a:t>Consulte todas as publicações sobre o tema: </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lang="pt-PT" sz="2000" dirty="0">
                <a:hlinkClick r:id="rId5" tooltip="https://healthy-workplaces.osha.europa.eu/en/about-topic/priority-area/smart-digital-systems"/>
              </a:rPr>
              <a:t>https://healthy-workplaces.osha.europa.eu/pt/about-topic/priority-area/smart-digital-systems</a:t>
            </a:r>
          </a:p>
        </p:txBody>
      </p:sp>
      <p:pic>
        <p:nvPicPr>
          <p:cNvPr id="24" name="Picture 23">
            <a:extLst>
              <a:ext uri="{FF2B5EF4-FFF2-40B4-BE49-F238E27FC236}">
                <a16:creationId xmlns:a16="http://schemas.microsoft.com/office/drawing/2014/main" id="{321B9608-31F1-A7EF-816D-A4938F55928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262780" y="137442"/>
            <a:ext cx="2424020" cy="3283403"/>
          </a:xfrm>
          <a:prstGeom prst="rect">
            <a:avLst/>
          </a:prstGeom>
        </p:spPr>
      </p:pic>
    </p:spTree>
    <p:extLst>
      <p:ext uri="{BB962C8B-B14F-4D97-AF65-F5344CB8AC3E}">
        <p14:creationId xmlns:p14="http://schemas.microsoft.com/office/powerpoint/2010/main" val="4724859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722" y="189184"/>
            <a:ext cx="7559873" cy="367200"/>
          </a:xfrm>
        </p:spPr>
        <p:txBody>
          <a:bodyPr/>
          <a:lstStyle/>
          <a:p>
            <a:r>
              <a:rPr lang="pt-PT"/>
              <a:t>Direitos de autor</a:t>
            </a:r>
          </a:p>
        </p:txBody>
      </p:sp>
      <p:sp>
        <p:nvSpPr>
          <p:cNvPr id="4" name="TextBox 3">
            <a:extLst>
              <a:ext uri="{FF2B5EF4-FFF2-40B4-BE49-F238E27FC236}">
                <a16:creationId xmlns:a16="http://schemas.microsoft.com/office/drawing/2014/main" id="{F25148AE-C978-AC71-8011-037CD4723C78}"/>
              </a:ext>
            </a:extLst>
          </p:cNvPr>
          <p:cNvSpPr txBox="1"/>
          <p:nvPr/>
        </p:nvSpPr>
        <p:spPr>
          <a:xfrm>
            <a:off x="368722" y="1707654"/>
            <a:ext cx="7194128" cy="2572499"/>
          </a:xfrm>
          <a:prstGeom prst="rect">
            <a:avLst/>
          </a:prstGeom>
          <a:noFill/>
        </p:spPr>
        <p:txBody>
          <a:bodyPr wrap="square" rtlCol="0">
            <a:spAutoFit/>
          </a:bodyPr>
          <a:lstStyle/>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pt-PT" sz="1200" i="0" u="none" strike="noStrike" cap="none" normalizeH="0" baseline="0">
                <a:ln>
                  <a:noFill/>
                </a:ln>
                <a:solidFill>
                  <a:srgbClr val="003399"/>
                </a:solidFill>
                <a:effectLst/>
                <a:uLnTx/>
                <a:uFillTx/>
                <a:latin typeface="Arial"/>
                <a:ea typeface="Arial"/>
                <a:cs typeface="+mn-cs"/>
              </a:rPr>
              <a:t>© Agência Europeia para a Segurança e Saúde no Trabalho, 2024</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200" i="0" u="none" strike="noStrike" kern="1200" cap="none" spc="0" normalizeH="0" baseline="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pt-PT" sz="1200" i="0" u="none" strike="noStrike" cap="none" normalizeH="0" baseline="0">
                <a:ln>
                  <a:noFill/>
                </a:ln>
                <a:solidFill>
                  <a:srgbClr val="003399"/>
                </a:solidFill>
                <a:effectLst/>
                <a:uLnTx/>
                <a:uFillTx/>
                <a:latin typeface="Arial"/>
                <a:ea typeface="Arial"/>
                <a:cs typeface="+mn-cs"/>
              </a:rPr>
              <a:t>Reprodução autorizada mediante indicação da fonte.</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pt-PT" sz="1200" i="0" u="none" strike="noStrike" cap="none" normalizeH="0" baseline="0">
                <a:ln>
                  <a:noFill/>
                </a:ln>
                <a:solidFill>
                  <a:srgbClr val="003399"/>
                </a:solidFill>
                <a:effectLst/>
                <a:uLnTx/>
                <a:uFillTx/>
                <a:latin typeface="Arial"/>
                <a:ea typeface="Arial"/>
                <a:cs typeface="+mn-cs"/>
              </a:rPr>
              <a:t>Nem a Agência Europeia para a Segurança e Saúde no Trabalho nem qualquer pessoa que aja em seu nome assumem responsabilidade por eventuais utilizações da informação que se segue.</a:t>
            </a:r>
          </a:p>
          <a:p>
            <a:pPr defTabSz="342900">
              <a:spcBef>
                <a:spcPts val="450"/>
              </a:spcBef>
              <a:buClr>
                <a:srgbClr val="003399"/>
              </a:buClr>
              <a:defRPr/>
            </a:pPr>
            <a:r>
              <a:rPr kumimoji="0" lang="pt-PT" sz="1200" i="0" u="none" strike="noStrike" cap="none" normalizeH="0" baseline="0">
                <a:ln>
                  <a:noFill/>
                </a:ln>
                <a:solidFill>
                  <a:srgbClr val="003399"/>
                </a:solidFill>
                <a:effectLst/>
                <a:uLnTx/>
                <a:uFillTx/>
                <a:latin typeface="Arial"/>
                <a:ea typeface="Arial"/>
                <a:cs typeface="+mn-cs"/>
              </a:rPr>
              <a:t>Para a reprodução ou utilização de qualquer fotografia que tenha outros direitos de autor que não da EU-OSHA, a autorização deve ser solicitada diretamente ao titular dos direitos de autor.</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lang="en-US" sz="1200" dirty="0">
              <a:solidFill>
                <a:srgbClr val="003399"/>
              </a:solidFill>
              <a:latin typeface="Arial"/>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lang="pt-PT" sz="1200">
                <a:solidFill>
                  <a:srgbClr val="003399"/>
                </a:solidFill>
                <a:latin typeface="Arial"/>
              </a:rPr>
              <a:t>Diapositivo 6 de cima para baixo:</a:t>
            </a:r>
          </a:p>
          <a:p>
            <a:pPr defTabSz="342900">
              <a:spcBef>
                <a:spcPts val="450"/>
              </a:spcBef>
              <a:buClr>
                <a:srgbClr val="003399"/>
              </a:buClr>
              <a:defRPr/>
            </a:pPr>
            <a:r>
              <a:rPr lang="pt-PT" sz="1200">
                <a:solidFill>
                  <a:srgbClr val="003399"/>
                </a:solidFill>
                <a:latin typeface="Arial"/>
              </a:rPr>
              <a:t>© Tierney - stock.adobe.com, © Tostphoto - stock.adobe.com, © Tomasz -stock.adobe.com, </a:t>
            </a:r>
            <a:br>
              <a:rPr lang="pt-PT" sz="1200">
                <a:solidFill>
                  <a:srgbClr val="003399"/>
                </a:solidFill>
                <a:latin typeface="Arial"/>
              </a:rPr>
            </a:br>
            <a:r>
              <a:rPr lang="pt-PT" sz="1200">
                <a:solidFill>
                  <a:srgbClr val="003399"/>
                </a:solidFill>
                <a:latin typeface="Arial"/>
              </a:rPr>
              <a:t>© Sitthiphong - stock.adobe.com, © SFIO CRACHO - stock.adobe.com, © EdNurg - stock.adobe.com</a:t>
            </a:r>
          </a:p>
        </p:txBody>
      </p:sp>
    </p:spTree>
    <p:extLst>
      <p:ext uri="{BB962C8B-B14F-4D97-AF65-F5344CB8AC3E}">
        <p14:creationId xmlns:p14="http://schemas.microsoft.com/office/powerpoint/2010/main" val="25915498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501C5-41B9-C40D-C399-0B42303EB615}"/>
              </a:ext>
            </a:extLst>
          </p:cNvPr>
          <p:cNvSpPr>
            <a:spLocks noGrp="1"/>
          </p:cNvSpPr>
          <p:nvPr>
            <p:ph type="title"/>
          </p:nvPr>
        </p:nvSpPr>
        <p:spPr/>
        <p:txBody>
          <a:bodyPr>
            <a:spAutoFit/>
          </a:bodyPr>
          <a:lstStyle/>
          <a:p>
            <a:r>
              <a:rPr lang="pt-PT" dirty="0"/>
              <a:t>Aumento esperado da utilização de dispositivos vestíveis </a:t>
            </a:r>
          </a:p>
        </p:txBody>
      </p:sp>
      <p:graphicFrame>
        <p:nvGraphicFramePr>
          <p:cNvPr id="4" name="Diagram 3">
            <a:extLst>
              <a:ext uri="{FF2B5EF4-FFF2-40B4-BE49-F238E27FC236}">
                <a16:creationId xmlns:a16="http://schemas.microsoft.com/office/drawing/2014/main" id="{06C8FC24-B0D8-C43F-3EED-6589FCA0E50F}"/>
              </a:ext>
            </a:extLst>
          </p:cNvPr>
          <p:cNvGraphicFramePr/>
          <p:nvPr>
            <p:extLst>
              <p:ext uri="{D42A27DB-BD31-4B8C-83A1-F6EECF244321}">
                <p14:modId xmlns:p14="http://schemas.microsoft.com/office/powerpoint/2010/main" val="1131184352"/>
              </p:ext>
            </p:extLst>
          </p:nvPr>
        </p:nvGraphicFramePr>
        <p:xfrm>
          <a:off x="231226" y="1242060"/>
          <a:ext cx="5042339" cy="34008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Τίτλος 1">
            <a:extLst>
              <a:ext uri="{FF2B5EF4-FFF2-40B4-BE49-F238E27FC236}">
                <a16:creationId xmlns:a16="http://schemas.microsoft.com/office/drawing/2014/main" id="{D0E621D9-1E8A-0A1C-A920-9A7DC9739442}"/>
              </a:ext>
            </a:extLst>
          </p:cNvPr>
          <p:cNvSpPr txBox="1">
            <a:spLocks/>
          </p:cNvSpPr>
          <p:nvPr/>
        </p:nvSpPr>
        <p:spPr>
          <a:xfrm>
            <a:off x="542646" y="864392"/>
            <a:ext cx="4419498" cy="338554"/>
          </a:xfrm>
          <a:prstGeom prst="rect">
            <a:avLst/>
          </a:prstGeom>
        </p:spPr>
        <p:txBody>
          <a:bodyPr vert="horz" lIns="91440" tIns="45720" rIns="91440" bIns="45720" rtlCol="0" anchor="b">
            <a:sp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ts val="600"/>
              </a:spcBef>
              <a:spcAft>
                <a:spcPts val="600"/>
              </a:spcAft>
            </a:pPr>
            <a:r>
              <a:rPr lang="pt-PT" sz="1600">
                <a:solidFill>
                  <a:srgbClr val="899E00"/>
                </a:solidFill>
              </a:rPr>
              <a:t>EU-OSHA, ESENER 2019, OSH PULSE 2022</a:t>
            </a:r>
          </a:p>
        </p:txBody>
      </p:sp>
      <p:pic>
        <p:nvPicPr>
          <p:cNvPr id="6" name="Picture Placeholder 6">
            <a:extLst>
              <a:ext uri="{FF2B5EF4-FFF2-40B4-BE49-F238E27FC236}">
                <a16:creationId xmlns:a16="http://schemas.microsoft.com/office/drawing/2014/main" id="{0A578AFA-DB7D-076D-3CFA-3CF201BAA6B9}"/>
              </a:ext>
            </a:extLst>
          </p:cNvPr>
          <p:cNvPicPr>
            <a:picLocks noChangeAspect="1"/>
          </p:cNvPicPr>
          <p:nvPr/>
        </p:nvPicPr>
        <p:blipFill>
          <a:blip r:embed="rId8"/>
          <a:srcRect t="13453" b="13453"/>
          <a:stretch>
            <a:fillRect/>
          </a:stretch>
        </p:blipFill>
        <p:spPr>
          <a:xfrm>
            <a:off x="5417194" y="1591590"/>
            <a:ext cx="3048889" cy="2286667"/>
          </a:xfrm>
          <a:prstGeom prst="rect">
            <a:avLst/>
          </a:prstGeom>
        </p:spPr>
      </p:pic>
      <p:sp>
        <p:nvSpPr>
          <p:cNvPr id="7" name="TextBox 6">
            <a:extLst>
              <a:ext uri="{FF2B5EF4-FFF2-40B4-BE49-F238E27FC236}">
                <a16:creationId xmlns:a16="http://schemas.microsoft.com/office/drawing/2014/main" id="{FCB9FA9D-51E4-F62F-624C-389E020B1220}"/>
              </a:ext>
            </a:extLst>
          </p:cNvPr>
          <p:cNvSpPr txBox="1"/>
          <p:nvPr/>
        </p:nvSpPr>
        <p:spPr>
          <a:xfrm>
            <a:off x="7509070" y="4011910"/>
            <a:ext cx="1368152" cy="215444"/>
          </a:xfrm>
          <a:prstGeom prst="rect">
            <a:avLst/>
          </a:prstGeom>
          <a:noFill/>
        </p:spPr>
        <p:txBody>
          <a:bodyPr wrap="square" rtlCol="0">
            <a:spAutoFit/>
          </a:bodyPr>
          <a:lstStyle/>
          <a:p>
            <a:r>
              <a:rPr lang="pt-PT" sz="800">
                <a:latin typeface="Aptos" panose="020B0004020202020204" pitchFamily="34" charset="0"/>
                <a:cs typeface="Times New Roman" panose="02020603050405020304" pitchFamily="18" charset="0"/>
              </a:rPr>
              <a:t>© EU-OSHA, Drawnalism </a:t>
            </a:r>
          </a:p>
        </p:txBody>
      </p:sp>
    </p:spTree>
    <p:extLst>
      <p:ext uri="{BB962C8B-B14F-4D97-AF65-F5344CB8AC3E}">
        <p14:creationId xmlns:p14="http://schemas.microsoft.com/office/powerpoint/2010/main" val="3267773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41D51C7-4E33-5752-4248-0E433C3595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86" y="664413"/>
            <a:ext cx="2205497" cy="1326025"/>
          </a:xfrm>
          <a:prstGeom prst="rect">
            <a:avLst/>
          </a:prstGeom>
        </p:spPr>
      </p:pic>
      <p:pic>
        <p:nvPicPr>
          <p:cNvPr id="5" name="Picture 4">
            <a:extLst>
              <a:ext uri="{FF2B5EF4-FFF2-40B4-BE49-F238E27FC236}">
                <a16:creationId xmlns:a16="http://schemas.microsoft.com/office/drawing/2014/main" id="{142EBD85-B73E-13BD-49AB-7938E9D63111}"/>
              </a:ext>
            </a:extLst>
          </p:cNvPr>
          <p:cNvPicPr>
            <a:picLocks noChangeAspect="1"/>
          </p:cNvPicPr>
          <p:nvPr/>
        </p:nvPicPr>
        <p:blipFill>
          <a:blip r:embed="rId4"/>
          <a:stretch>
            <a:fillRect/>
          </a:stretch>
        </p:blipFill>
        <p:spPr>
          <a:xfrm rot="1286423">
            <a:off x="870959" y="2298216"/>
            <a:ext cx="1443985" cy="965005"/>
          </a:xfrm>
          <a:prstGeom prst="rect">
            <a:avLst/>
          </a:prstGeom>
        </p:spPr>
      </p:pic>
      <p:sp>
        <p:nvSpPr>
          <p:cNvPr id="6" name="Title 1">
            <a:extLst>
              <a:ext uri="{FF2B5EF4-FFF2-40B4-BE49-F238E27FC236}">
                <a16:creationId xmlns:a16="http://schemas.microsoft.com/office/drawing/2014/main" id="{230B7D67-6EE3-60F9-724A-FC310BAD63F0}"/>
              </a:ext>
            </a:extLst>
          </p:cNvPr>
          <p:cNvSpPr txBox="1">
            <a:spLocks/>
          </p:cNvSpPr>
          <p:nvPr/>
        </p:nvSpPr>
        <p:spPr>
          <a:xfrm>
            <a:off x="431990" y="8949"/>
            <a:ext cx="7463003" cy="646331"/>
          </a:xfrm>
          <a:prstGeom prst="rect">
            <a:avLst/>
          </a:prstGeom>
        </p:spPr>
        <p:txBody>
          <a:bodyPr vert="horz" lIns="91440" tIns="45720" rIns="91440" bIns="45720" rtlCol="0" anchor="ctr">
            <a:sp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t-PT"/>
              <a:t>Porquê utilizar ferramentas digitais inteligentes para monitorizar a segurança e a saúde dos trabalhadores?</a:t>
            </a:r>
          </a:p>
        </p:txBody>
      </p:sp>
      <p:sp>
        <p:nvSpPr>
          <p:cNvPr id="7" name="Rectangle: Rounded Corners 6">
            <a:extLst>
              <a:ext uri="{FF2B5EF4-FFF2-40B4-BE49-F238E27FC236}">
                <a16:creationId xmlns:a16="http://schemas.microsoft.com/office/drawing/2014/main" id="{B50B8397-1942-2348-F185-247FAE6D1F87}"/>
              </a:ext>
            </a:extLst>
          </p:cNvPr>
          <p:cNvSpPr/>
          <p:nvPr/>
        </p:nvSpPr>
        <p:spPr>
          <a:xfrm>
            <a:off x="2319237" y="896177"/>
            <a:ext cx="3401925" cy="340376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E9CF31D3-95AE-FD79-1E85-62276B9E0C4D}"/>
              </a:ext>
            </a:extLst>
          </p:cNvPr>
          <p:cNvPicPr>
            <a:picLocks noChangeAspect="1"/>
          </p:cNvPicPr>
          <p:nvPr/>
        </p:nvPicPr>
        <p:blipFill>
          <a:blip r:embed="rId5"/>
          <a:stretch>
            <a:fillRect/>
          </a:stretch>
        </p:blipFill>
        <p:spPr>
          <a:xfrm>
            <a:off x="5733516" y="2446420"/>
            <a:ext cx="733333" cy="668595"/>
          </a:xfrm>
          <a:prstGeom prst="rect">
            <a:avLst/>
          </a:prstGeom>
        </p:spPr>
      </p:pic>
      <p:pic>
        <p:nvPicPr>
          <p:cNvPr id="10" name="Picture 9">
            <a:extLst>
              <a:ext uri="{FF2B5EF4-FFF2-40B4-BE49-F238E27FC236}">
                <a16:creationId xmlns:a16="http://schemas.microsoft.com/office/drawing/2014/main" id="{F45EE5EB-06ED-8C89-5256-78B0B9A930D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40772" y="1423517"/>
            <a:ext cx="3130946" cy="2562696"/>
          </a:xfrm>
          <a:prstGeom prst="rect">
            <a:avLst/>
          </a:prstGeom>
        </p:spPr>
      </p:pic>
      <p:pic>
        <p:nvPicPr>
          <p:cNvPr id="11" name="Picture 10">
            <a:extLst>
              <a:ext uri="{FF2B5EF4-FFF2-40B4-BE49-F238E27FC236}">
                <a16:creationId xmlns:a16="http://schemas.microsoft.com/office/drawing/2014/main" id="{F1809869-9CEB-B049-7018-C47443878CB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79203" y="2283926"/>
            <a:ext cx="1325883" cy="1234443"/>
          </a:xfrm>
          <a:prstGeom prst="rect">
            <a:avLst/>
          </a:prstGeom>
        </p:spPr>
      </p:pic>
      <p:sp>
        <p:nvSpPr>
          <p:cNvPr id="14" name="TextBox 13">
            <a:extLst>
              <a:ext uri="{FF2B5EF4-FFF2-40B4-BE49-F238E27FC236}">
                <a16:creationId xmlns:a16="http://schemas.microsoft.com/office/drawing/2014/main" id="{644A3C64-20B9-3E18-6CE9-666C3907A067}"/>
              </a:ext>
            </a:extLst>
          </p:cNvPr>
          <p:cNvSpPr txBox="1"/>
          <p:nvPr/>
        </p:nvSpPr>
        <p:spPr>
          <a:xfrm>
            <a:off x="2652047" y="4303207"/>
            <a:ext cx="1368152" cy="215444"/>
          </a:xfrm>
          <a:prstGeom prst="rect">
            <a:avLst/>
          </a:prstGeom>
          <a:noFill/>
        </p:spPr>
        <p:txBody>
          <a:bodyPr wrap="square" rtlCol="0">
            <a:spAutoFit/>
          </a:bodyPr>
          <a:lstStyle/>
          <a:p>
            <a:r>
              <a:rPr lang="pt-PT" sz="800">
                <a:latin typeface="Aptos" panose="020B0004020202020204" pitchFamily="34" charset="0"/>
                <a:cs typeface="Times New Roman" panose="02020603050405020304" pitchFamily="18" charset="0"/>
              </a:rPr>
              <a:t>© EU-OSHA, Drawnalism </a:t>
            </a:r>
          </a:p>
        </p:txBody>
      </p:sp>
    </p:spTree>
    <p:extLst>
      <p:ext uri="{BB962C8B-B14F-4D97-AF65-F5344CB8AC3E}">
        <p14:creationId xmlns:p14="http://schemas.microsoft.com/office/powerpoint/2010/main" val="699131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FB2F2-ABCC-0DE8-AA29-77DB91E0E1EE}"/>
              </a:ext>
            </a:extLst>
          </p:cNvPr>
          <p:cNvSpPr>
            <a:spLocks noGrp="1"/>
          </p:cNvSpPr>
          <p:nvPr>
            <p:ph type="title"/>
          </p:nvPr>
        </p:nvSpPr>
        <p:spPr/>
        <p:txBody>
          <a:bodyPr>
            <a:spAutoFit/>
          </a:bodyPr>
          <a:lstStyle/>
          <a:p>
            <a:r>
              <a:rPr lang="pt-PT"/>
              <a:t>Ferramentas digitais inteligentes, o que queremos dizer?</a:t>
            </a:r>
          </a:p>
        </p:txBody>
      </p:sp>
      <p:pic>
        <p:nvPicPr>
          <p:cNvPr id="4" name="Picture 3">
            <a:extLst>
              <a:ext uri="{FF2B5EF4-FFF2-40B4-BE49-F238E27FC236}">
                <a16:creationId xmlns:a16="http://schemas.microsoft.com/office/drawing/2014/main" id="{3A3ECBE9-5DCD-72D1-8F75-FCC802D118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6951" y="668371"/>
            <a:ext cx="4933333" cy="3638095"/>
          </a:xfrm>
          <a:prstGeom prst="rect">
            <a:avLst/>
          </a:prstGeom>
        </p:spPr>
      </p:pic>
      <p:sp>
        <p:nvSpPr>
          <p:cNvPr id="5" name="TextBox 4">
            <a:extLst>
              <a:ext uri="{FF2B5EF4-FFF2-40B4-BE49-F238E27FC236}">
                <a16:creationId xmlns:a16="http://schemas.microsoft.com/office/drawing/2014/main" id="{430292B5-54C8-8962-594E-1A67B96C19F2}"/>
              </a:ext>
            </a:extLst>
          </p:cNvPr>
          <p:cNvSpPr txBox="1"/>
          <p:nvPr/>
        </p:nvSpPr>
        <p:spPr>
          <a:xfrm>
            <a:off x="5245489" y="1404786"/>
            <a:ext cx="3430967" cy="2607124"/>
          </a:xfrm>
          <a:prstGeom prst="rect">
            <a:avLst/>
          </a:prstGeom>
          <a:noFill/>
        </p:spPr>
        <p:txBody>
          <a:bodyPr wrap="square">
            <a:spAutoFit/>
          </a:bodyPr>
          <a:lstStyle/>
          <a:p>
            <a:pPr marR="0" lvl="0" algn="l" defTabSz="914400" rtl="0" eaLnBrk="1" fontAlgn="auto" latinLnBrk="0" hangingPunct="1">
              <a:buClrTx/>
              <a:buSzTx/>
              <a:tabLst/>
              <a:defRPr/>
            </a:pPr>
            <a:r>
              <a:rPr lang="pt-PT" b="1" dirty="0">
                <a:solidFill>
                  <a:schemeClr val="tx2"/>
                </a:solidFill>
                <a:cs typeface="Times New Roman" panose="02020603050405020304" pitchFamily="18" charset="0"/>
              </a:rPr>
              <a:t>Tecnologia digital que recolhe e analisa dados para: </a:t>
            </a:r>
          </a:p>
          <a:p>
            <a:pPr marL="285750" marR="0" lvl="0" indent="-285750" algn="l" defTabSz="914400" rtl="0" eaLnBrk="1" fontAlgn="auto" latinLnBrk="0" hangingPunct="1">
              <a:lnSpc>
                <a:spcPct val="200000"/>
              </a:lnSpc>
              <a:spcBef>
                <a:spcPts val="600"/>
              </a:spcBef>
              <a:spcAft>
                <a:spcPts val="600"/>
              </a:spcAft>
              <a:buClrTx/>
              <a:buSzTx/>
              <a:buFont typeface="Wingdings" panose="05000000000000000000" pitchFamily="2" charset="2"/>
              <a:buChar char="ü"/>
              <a:tabLst/>
              <a:defRPr/>
            </a:pPr>
            <a:r>
              <a:rPr kumimoji="0" lang="pt-PT" b="1" strike="noStrike" cap="none" normalizeH="0" baseline="0" noProof="0" dirty="0">
                <a:ln>
                  <a:noFill/>
                </a:ln>
                <a:solidFill>
                  <a:schemeClr val="tx2"/>
                </a:solidFill>
                <a:effectLst/>
                <a:uLnTx/>
                <a:uFillTx/>
              </a:rPr>
              <a:t>Identificar e avaliar </a:t>
            </a:r>
            <a:r>
              <a:rPr kumimoji="0" lang="pt-PT" strike="noStrike" cap="none" normalizeH="0" baseline="0" noProof="0" dirty="0">
                <a:ln>
                  <a:noFill/>
                </a:ln>
                <a:solidFill>
                  <a:schemeClr val="tx2"/>
                </a:solidFill>
                <a:effectLst/>
                <a:uLnTx/>
                <a:uFillTx/>
              </a:rPr>
              <a:t>riscos</a:t>
            </a:r>
          </a:p>
          <a:p>
            <a:pPr marL="285750" marR="0" lvl="0" indent="-285750" algn="l" defTabSz="914400" rtl="0" eaLnBrk="1" fontAlgn="auto" latinLnBrk="0" hangingPunct="1">
              <a:lnSpc>
                <a:spcPct val="200000"/>
              </a:lnSpc>
              <a:spcBef>
                <a:spcPts val="600"/>
              </a:spcBef>
              <a:spcAft>
                <a:spcPts val="600"/>
              </a:spcAft>
              <a:buClrTx/>
              <a:buSzTx/>
              <a:buFont typeface="Wingdings" panose="05000000000000000000" pitchFamily="2" charset="2"/>
              <a:buChar char="ü"/>
              <a:tabLst/>
              <a:defRPr/>
            </a:pPr>
            <a:r>
              <a:rPr kumimoji="0" lang="pt-PT" b="1" strike="noStrike" cap="none" normalizeH="0" baseline="0" noProof="0" dirty="0">
                <a:ln>
                  <a:noFill/>
                </a:ln>
                <a:solidFill>
                  <a:schemeClr val="tx2"/>
                </a:solidFill>
                <a:effectLst/>
                <a:uLnTx/>
                <a:uFillTx/>
              </a:rPr>
              <a:t>Prevenir/minimizar </a:t>
            </a:r>
            <a:r>
              <a:rPr kumimoji="0" lang="pt-PT" strike="noStrike" cap="none" normalizeH="0" baseline="0" noProof="0" dirty="0">
                <a:ln>
                  <a:noFill/>
                </a:ln>
                <a:solidFill>
                  <a:schemeClr val="tx2"/>
                </a:solidFill>
                <a:effectLst/>
                <a:uLnTx/>
                <a:uFillTx/>
              </a:rPr>
              <a:t>danos</a:t>
            </a:r>
          </a:p>
          <a:p>
            <a:pPr marL="285750" marR="0" lvl="0" indent="-285750" algn="l" defTabSz="914400" rtl="0" eaLnBrk="1" fontAlgn="auto" latinLnBrk="0" hangingPunct="1">
              <a:lnSpc>
                <a:spcPct val="200000"/>
              </a:lnSpc>
              <a:spcBef>
                <a:spcPts val="600"/>
              </a:spcBef>
              <a:spcAft>
                <a:spcPts val="600"/>
              </a:spcAft>
              <a:buClrTx/>
              <a:buSzTx/>
              <a:buFont typeface="Wingdings" panose="05000000000000000000" pitchFamily="2" charset="2"/>
              <a:buChar char="ü"/>
              <a:tabLst/>
              <a:defRPr/>
            </a:pPr>
            <a:r>
              <a:rPr kumimoji="0" lang="pt-PT" b="1" strike="noStrike" cap="none" normalizeH="0" baseline="0" noProof="0" dirty="0">
                <a:ln>
                  <a:noFill/>
                </a:ln>
                <a:solidFill>
                  <a:schemeClr val="tx2"/>
                </a:solidFill>
                <a:effectLst/>
                <a:uLnTx/>
                <a:uFillTx/>
              </a:rPr>
              <a:t>Promover a</a:t>
            </a:r>
            <a:r>
              <a:rPr kumimoji="0" lang="pt-PT" strike="noStrike" cap="none" normalizeH="0" baseline="0" noProof="0" dirty="0">
                <a:ln>
                  <a:noFill/>
                </a:ln>
                <a:solidFill>
                  <a:schemeClr val="tx2"/>
                </a:solidFill>
                <a:effectLst/>
                <a:uLnTx/>
                <a:uFillTx/>
              </a:rPr>
              <a:t> </a:t>
            </a:r>
            <a:r>
              <a:rPr kumimoji="0" lang="pt-PT" strike="noStrike" cap="none" normalizeH="0" baseline="0" noProof="0" dirty="0" err="1">
                <a:ln>
                  <a:noFill/>
                </a:ln>
                <a:solidFill>
                  <a:schemeClr val="tx2"/>
                </a:solidFill>
                <a:effectLst/>
                <a:uLnTx/>
                <a:uFillTx/>
              </a:rPr>
              <a:t>SST</a:t>
            </a:r>
            <a:endParaRPr kumimoji="0" lang="pt-PT" strike="noStrike" cap="none" normalizeH="0" baseline="0" noProof="0" dirty="0">
              <a:ln>
                <a:noFill/>
              </a:ln>
              <a:solidFill>
                <a:schemeClr val="tx2"/>
              </a:solidFill>
              <a:effectLst/>
              <a:uLnTx/>
              <a:uFillTx/>
            </a:endParaRPr>
          </a:p>
        </p:txBody>
      </p:sp>
      <p:sp>
        <p:nvSpPr>
          <p:cNvPr id="7" name="TextBox 6">
            <a:extLst>
              <a:ext uri="{FF2B5EF4-FFF2-40B4-BE49-F238E27FC236}">
                <a16:creationId xmlns:a16="http://schemas.microsoft.com/office/drawing/2014/main" id="{1C4F0210-B195-BF42-994C-BC4132D8E7C6}"/>
              </a:ext>
            </a:extLst>
          </p:cNvPr>
          <p:cNvSpPr txBox="1"/>
          <p:nvPr/>
        </p:nvSpPr>
        <p:spPr>
          <a:xfrm>
            <a:off x="1187624" y="4198744"/>
            <a:ext cx="1368152" cy="215444"/>
          </a:xfrm>
          <a:prstGeom prst="rect">
            <a:avLst/>
          </a:prstGeom>
          <a:noFill/>
        </p:spPr>
        <p:txBody>
          <a:bodyPr wrap="square" rtlCol="0">
            <a:spAutoFit/>
          </a:bodyPr>
          <a:lstStyle/>
          <a:p>
            <a:r>
              <a:rPr lang="pt-PT" sz="800">
                <a:latin typeface="Aptos" panose="020B0004020202020204" pitchFamily="34" charset="0"/>
                <a:cs typeface="Times New Roman" panose="02020603050405020304" pitchFamily="18" charset="0"/>
              </a:rPr>
              <a:t>© EU-OSHA, Drawnalism </a:t>
            </a:r>
          </a:p>
        </p:txBody>
      </p:sp>
    </p:spTree>
    <p:extLst>
      <p:ext uri="{BB962C8B-B14F-4D97-AF65-F5344CB8AC3E}">
        <p14:creationId xmlns:p14="http://schemas.microsoft.com/office/powerpoint/2010/main" val="2519203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B1E2C-65E1-76F1-5FDD-600603DF418E}"/>
              </a:ext>
            </a:extLst>
          </p:cNvPr>
          <p:cNvSpPr>
            <a:spLocks noGrp="1"/>
          </p:cNvSpPr>
          <p:nvPr>
            <p:ph type="title"/>
          </p:nvPr>
        </p:nvSpPr>
        <p:spPr>
          <a:xfrm>
            <a:off x="450001" y="135000"/>
            <a:ext cx="7722399" cy="367200"/>
          </a:xfrm>
        </p:spPr>
        <p:txBody>
          <a:bodyPr>
            <a:spAutoFit/>
          </a:bodyPr>
          <a:lstStyle/>
          <a:p>
            <a:r>
              <a:rPr lang="pt-PT"/>
              <a:t>Exemplos de ferramentas digitais inteligentes com funções de avaliação em tempo real</a:t>
            </a:r>
          </a:p>
        </p:txBody>
      </p:sp>
      <p:graphicFrame>
        <p:nvGraphicFramePr>
          <p:cNvPr id="4" name="Content Placeholder 6">
            <a:extLst>
              <a:ext uri="{FF2B5EF4-FFF2-40B4-BE49-F238E27FC236}">
                <a16:creationId xmlns:a16="http://schemas.microsoft.com/office/drawing/2014/main" id="{205958DD-5801-054C-0AFC-9EEE723C0DE9}"/>
              </a:ext>
            </a:extLst>
          </p:cNvPr>
          <p:cNvGraphicFramePr>
            <a:graphicFrameLocks noGrp="1"/>
          </p:cNvGraphicFramePr>
          <p:nvPr>
            <p:ph sz="half" idx="1"/>
            <p:extLst>
              <p:ext uri="{D42A27DB-BD31-4B8C-83A1-F6EECF244321}">
                <p14:modId xmlns:p14="http://schemas.microsoft.com/office/powerpoint/2010/main" val="3641658180"/>
              </p:ext>
            </p:extLst>
          </p:nvPr>
        </p:nvGraphicFramePr>
        <p:xfrm>
          <a:off x="212390" y="715617"/>
          <a:ext cx="8739674" cy="39746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923842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99D5B-404C-A5BD-3AAF-A4F4971D1EAB}"/>
              </a:ext>
            </a:extLst>
          </p:cNvPr>
          <p:cNvSpPr>
            <a:spLocks noGrp="1"/>
          </p:cNvSpPr>
          <p:nvPr>
            <p:ph type="title"/>
          </p:nvPr>
        </p:nvSpPr>
        <p:spPr/>
        <p:txBody>
          <a:bodyPr>
            <a:spAutoFit/>
          </a:bodyPr>
          <a:lstStyle/>
          <a:p>
            <a:r>
              <a:rPr lang="pt-PT"/>
              <a:t>Sistemas digitais inteligentes: proativos ou reativos</a:t>
            </a:r>
          </a:p>
        </p:txBody>
      </p:sp>
      <p:pic>
        <p:nvPicPr>
          <p:cNvPr id="4" name="Picture 3">
            <a:extLst>
              <a:ext uri="{FF2B5EF4-FFF2-40B4-BE49-F238E27FC236}">
                <a16:creationId xmlns:a16="http://schemas.microsoft.com/office/drawing/2014/main" id="{FAFC1D01-11EC-61BE-DB61-88271D68F14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89053" y="1336849"/>
            <a:ext cx="3625702" cy="3037182"/>
          </a:xfrm>
          <a:prstGeom prst="rect">
            <a:avLst/>
          </a:prstGeom>
        </p:spPr>
      </p:pic>
      <p:pic>
        <p:nvPicPr>
          <p:cNvPr id="5" name="Picture 4">
            <a:extLst>
              <a:ext uri="{FF2B5EF4-FFF2-40B4-BE49-F238E27FC236}">
                <a16:creationId xmlns:a16="http://schemas.microsoft.com/office/drawing/2014/main" id="{8854D8EF-22DD-1F8E-97E9-CC7322C51EC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24295" y="1421703"/>
            <a:ext cx="4136799" cy="2952328"/>
          </a:xfrm>
          <a:prstGeom prst="rect">
            <a:avLst/>
          </a:prstGeom>
        </p:spPr>
      </p:pic>
      <p:sp>
        <p:nvSpPr>
          <p:cNvPr id="6" name="Rectangle 5">
            <a:extLst>
              <a:ext uri="{FF2B5EF4-FFF2-40B4-BE49-F238E27FC236}">
                <a16:creationId xmlns:a16="http://schemas.microsoft.com/office/drawing/2014/main" id="{58ECCEC3-FE43-426D-6603-CD5FDF59CA7D}"/>
              </a:ext>
            </a:extLst>
          </p:cNvPr>
          <p:cNvSpPr/>
          <p:nvPr/>
        </p:nvSpPr>
        <p:spPr>
          <a:xfrm>
            <a:off x="560212" y="739205"/>
            <a:ext cx="3168399" cy="523220"/>
          </a:xfrm>
          <a:prstGeom prst="rect">
            <a:avLst/>
          </a:prstGeom>
          <a:ln w="6350"/>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lang="pt-PT" sz="1400" b="1">
                <a:latin typeface="Montserrat" panose="00000500000000000000" pitchFamily="2" charset="0"/>
              </a:rPr>
              <a:t>Sistemas de monitorização da SST proativos</a:t>
            </a:r>
          </a:p>
        </p:txBody>
      </p:sp>
      <p:sp>
        <p:nvSpPr>
          <p:cNvPr id="7" name="Rectangle 6">
            <a:extLst>
              <a:ext uri="{FF2B5EF4-FFF2-40B4-BE49-F238E27FC236}">
                <a16:creationId xmlns:a16="http://schemas.microsoft.com/office/drawing/2014/main" id="{98D3C0A1-4AD2-70EC-5D8E-68CB64FE3C42}"/>
              </a:ext>
            </a:extLst>
          </p:cNvPr>
          <p:cNvSpPr/>
          <p:nvPr/>
        </p:nvSpPr>
        <p:spPr>
          <a:xfrm>
            <a:off x="5117705" y="734395"/>
            <a:ext cx="3168399" cy="523220"/>
          </a:xfrm>
          <a:prstGeom prst="rect">
            <a:avLst/>
          </a:prstGeom>
          <a:ln w="6350"/>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lang="pt-PT" sz="1400" b="1">
                <a:latin typeface="Montserrat" panose="00000500000000000000" pitchFamily="2" charset="0"/>
              </a:rPr>
              <a:t>Sistemas de monitorização da SST reativos</a:t>
            </a:r>
          </a:p>
        </p:txBody>
      </p:sp>
      <p:sp>
        <p:nvSpPr>
          <p:cNvPr id="8" name="TextBox 7">
            <a:extLst>
              <a:ext uri="{FF2B5EF4-FFF2-40B4-BE49-F238E27FC236}">
                <a16:creationId xmlns:a16="http://schemas.microsoft.com/office/drawing/2014/main" id="{0989B82A-4FD2-6843-9735-44966FB42FB8}"/>
              </a:ext>
            </a:extLst>
          </p:cNvPr>
          <p:cNvSpPr txBox="1"/>
          <p:nvPr/>
        </p:nvSpPr>
        <p:spPr>
          <a:xfrm>
            <a:off x="629245" y="4266309"/>
            <a:ext cx="1368152" cy="215444"/>
          </a:xfrm>
          <a:prstGeom prst="rect">
            <a:avLst/>
          </a:prstGeom>
          <a:noFill/>
        </p:spPr>
        <p:txBody>
          <a:bodyPr wrap="square" rtlCol="0">
            <a:spAutoFit/>
          </a:bodyPr>
          <a:lstStyle/>
          <a:p>
            <a:r>
              <a:rPr lang="pt-PT" sz="800">
                <a:latin typeface="Aptos" panose="020B0004020202020204" pitchFamily="34" charset="0"/>
                <a:cs typeface="Times New Roman" panose="02020603050405020304" pitchFamily="18" charset="0"/>
              </a:rPr>
              <a:t>© EU-OSHA, Drawnalism </a:t>
            </a:r>
          </a:p>
        </p:txBody>
      </p:sp>
    </p:spTree>
    <p:extLst>
      <p:ext uri="{BB962C8B-B14F-4D97-AF65-F5344CB8AC3E}">
        <p14:creationId xmlns:p14="http://schemas.microsoft.com/office/powerpoint/2010/main" val="20733724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3EFE6-CCE8-A19E-D248-7AA155DC6D06}"/>
              </a:ext>
            </a:extLst>
          </p:cNvPr>
          <p:cNvSpPr>
            <a:spLocks noGrp="1"/>
          </p:cNvSpPr>
          <p:nvPr>
            <p:ph type="title"/>
          </p:nvPr>
        </p:nvSpPr>
        <p:spPr/>
        <p:txBody>
          <a:bodyPr>
            <a:spAutoFit/>
          </a:bodyPr>
          <a:lstStyle/>
          <a:p>
            <a:r>
              <a:rPr lang="pt-PT" b="1">
                <a:effectLst/>
                <a:ea typeface=""/>
                <a:cs typeface="Times New Roman" panose="02020603050405020304" pitchFamily="18" charset="0"/>
              </a:rPr>
              <a:t>Oportunidades para a SST</a:t>
            </a:r>
          </a:p>
        </p:txBody>
      </p:sp>
      <p:graphicFrame>
        <p:nvGraphicFramePr>
          <p:cNvPr id="5" name="Content Placeholder 7">
            <a:extLst>
              <a:ext uri="{FF2B5EF4-FFF2-40B4-BE49-F238E27FC236}">
                <a16:creationId xmlns:a16="http://schemas.microsoft.com/office/drawing/2014/main" id="{07040576-4FBF-86F7-98A9-5A9A3E5C6C13}"/>
              </a:ext>
            </a:extLst>
          </p:cNvPr>
          <p:cNvGraphicFramePr>
            <a:graphicFrameLocks noGrp="1"/>
          </p:cNvGraphicFramePr>
          <p:nvPr>
            <p:ph sz="half" idx="1"/>
            <p:extLst>
              <p:ext uri="{D42A27DB-BD31-4B8C-83A1-F6EECF244321}">
                <p14:modId xmlns:p14="http://schemas.microsoft.com/office/powerpoint/2010/main" val="223613668"/>
              </p:ext>
            </p:extLst>
          </p:nvPr>
        </p:nvGraphicFramePr>
        <p:xfrm>
          <a:off x="380856" y="790230"/>
          <a:ext cx="7560000" cy="14647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B486A153-1F23-05D8-A1E0-9AE95DB5FE1E}"/>
              </a:ext>
            </a:extLst>
          </p:cNvPr>
          <p:cNvSpPr txBox="1"/>
          <p:nvPr/>
        </p:nvSpPr>
        <p:spPr>
          <a:xfrm>
            <a:off x="971163" y="2571750"/>
            <a:ext cx="5113005" cy="1579920"/>
          </a:xfrm>
          <a:prstGeom prst="rect">
            <a:avLst/>
          </a:prstGeom>
        </p:spPr>
        <p:txBody>
          <a:bodyPr vert="horz" wrap="square" lIns="91440" tIns="45720" rIns="91440" bIns="45720" rtlCol="0" anchor="t" anchorCtr="0">
            <a:spAutoFit/>
          </a:bodyPr>
          <a:lstStyle/>
          <a:p>
            <a:pPr defTabSz="342900">
              <a:spcBef>
                <a:spcPts val="450"/>
              </a:spcBef>
              <a:buClr>
                <a:schemeClr val="tx2"/>
              </a:buClr>
            </a:pPr>
            <a:r>
              <a:rPr lang="pt-PT" sz="1600" b="1" i="0" u="sng" dirty="0">
                <a:solidFill>
                  <a:schemeClr val="tx2"/>
                </a:solidFill>
              </a:rPr>
              <a:t>Apoio para o local de trabalho:</a:t>
            </a:r>
          </a:p>
          <a:p>
            <a:pPr defTabSz="342900">
              <a:spcBef>
                <a:spcPts val="450"/>
              </a:spcBef>
              <a:buClr>
                <a:schemeClr val="tx2"/>
              </a:buClr>
            </a:pPr>
            <a:endParaRPr lang="en-US" sz="1600" b="1" i="0" dirty="0">
              <a:solidFill>
                <a:schemeClr val="tx2"/>
              </a:solidFill>
            </a:endParaRPr>
          </a:p>
          <a:p>
            <a:pPr marL="189000" indent="-189000" defTabSz="342900">
              <a:spcBef>
                <a:spcPts val="450"/>
              </a:spcBef>
              <a:buClr>
                <a:schemeClr val="tx2"/>
              </a:buClr>
              <a:buFont typeface="Wingdings" pitchFamily="2" charset="2"/>
              <a:buChar char="§"/>
            </a:pPr>
            <a:r>
              <a:rPr lang="pt-PT" sz="1600" b="1" i="0" dirty="0">
                <a:solidFill>
                  <a:schemeClr val="tx2"/>
                </a:solidFill>
              </a:rPr>
              <a:t>Melhoria da conformidade</a:t>
            </a:r>
          </a:p>
          <a:p>
            <a:pPr marL="189000" indent="-189000" defTabSz="342900">
              <a:spcBef>
                <a:spcPts val="450"/>
              </a:spcBef>
              <a:buClr>
                <a:schemeClr val="tx2"/>
              </a:buClr>
              <a:buFont typeface="Wingdings" pitchFamily="2" charset="2"/>
              <a:buChar char="§"/>
            </a:pPr>
            <a:r>
              <a:rPr lang="pt-PT" sz="1600" b="1" i="0" dirty="0">
                <a:solidFill>
                  <a:schemeClr val="tx2"/>
                </a:solidFill>
              </a:rPr>
              <a:t>Tomada de decisões mais bem informada</a:t>
            </a:r>
          </a:p>
          <a:p>
            <a:pPr marL="189000" indent="-189000" defTabSz="342900">
              <a:spcBef>
                <a:spcPts val="450"/>
              </a:spcBef>
              <a:buClr>
                <a:schemeClr val="tx2"/>
              </a:buClr>
              <a:buFont typeface="Wingdings" pitchFamily="2" charset="2"/>
              <a:buChar char="§"/>
            </a:pPr>
            <a:r>
              <a:rPr lang="pt-PT" sz="1600" b="1" i="0" dirty="0">
                <a:solidFill>
                  <a:schemeClr val="tx2"/>
                </a:solidFill>
              </a:rPr>
              <a:t>Aumento das oportunidades de formação</a:t>
            </a:r>
          </a:p>
        </p:txBody>
      </p:sp>
      <p:pic>
        <p:nvPicPr>
          <p:cNvPr id="7" name="Graphic 6" descr="Exponential Graph outline">
            <a:extLst>
              <a:ext uri="{FF2B5EF4-FFF2-40B4-BE49-F238E27FC236}">
                <a16:creationId xmlns:a16="http://schemas.microsoft.com/office/drawing/2014/main" id="{5D56B911-CDB0-2936-82A4-8EFB067B38E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220072" y="2396005"/>
            <a:ext cx="2210719" cy="2210719"/>
          </a:xfrm>
          <a:prstGeom prst="rect">
            <a:avLst/>
          </a:prstGeom>
        </p:spPr>
      </p:pic>
    </p:spTree>
    <p:extLst>
      <p:ext uri="{BB962C8B-B14F-4D97-AF65-F5344CB8AC3E}">
        <p14:creationId xmlns:p14="http://schemas.microsoft.com/office/powerpoint/2010/main" val="25846429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A1EBC-4948-20A3-0E63-817D516B4586}"/>
              </a:ext>
            </a:extLst>
          </p:cNvPr>
          <p:cNvSpPr>
            <a:spLocks noGrp="1"/>
          </p:cNvSpPr>
          <p:nvPr>
            <p:ph type="title"/>
          </p:nvPr>
        </p:nvSpPr>
        <p:spPr/>
        <p:txBody>
          <a:bodyPr>
            <a:spAutoFit/>
          </a:bodyPr>
          <a:lstStyle/>
          <a:p>
            <a:r>
              <a:rPr lang="pt-PT" b="1">
                <a:effectLst/>
                <a:ea typeface=""/>
                <a:cs typeface="Times New Roman" panose="02020603050405020304" pitchFamily="18" charset="0"/>
              </a:rPr>
              <a:t>Desafios para a SST</a:t>
            </a:r>
          </a:p>
        </p:txBody>
      </p:sp>
      <p:graphicFrame>
        <p:nvGraphicFramePr>
          <p:cNvPr id="4" name="Diagram 3">
            <a:extLst>
              <a:ext uri="{FF2B5EF4-FFF2-40B4-BE49-F238E27FC236}">
                <a16:creationId xmlns:a16="http://schemas.microsoft.com/office/drawing/2014/main" id="{86704EA3-AF0B-EE5E-CFDC-7FBE31680F97}"/>
              </a:ext>
            </a:extLst>
          </p:cNvPr>
          <p:cNvGraphicFramePr/>
          <p:nvPr>
            <p:extLst>
              <p:ext uri="{D42A27DB-BD31-4B8C-83A1-F6EECF244321}">
                <p14:modId xmlns:p14="http://schemas.microsoft.com/office/powerpoint/2010/main" val="1400752981"/>
              </p:ext>
            </p:extLst>
          </p:nvPr>
        </p:nvGraphicFramePr>
        <p:xfrm>
          <a:off x="401267" y="987972"/>
          <a:ext cx="8317953" cy="35630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44390048"/>
      </p:ext>
    </p:extLst>
  </p:cSld>
  <p:clrMapOvr>
    <a:masterClrMapping/>
  </p:clrMapOvr>
</p:sld>
</file>

<file path=ppt/theme/theme1.xml><?xml version="1.0" encoding="utf-8"?>
<a:theme xmlns:a="http://schemas.openxmlformats.org/drawingml/2006/main" name="EUOSHA Campaign 2013 - Wide">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EUOSHA Campaign 2023.potx" id="{2986573F-65CA-4610-8DFD-5C1FB5869BA4}" vid="{B1C804C9-0D16-479F-A23C-4740B1748D59}"/>
    </a:ext>
  </a:extLst>
</a:theme>
</file>

<file path=ppt/theme/theme2.xml><?xml version="1.0" encoding="utf-8"?>
<a:theme xmlns:a="http://schemas.openxmlformats.org/drawingml/2006/main" name="Theme1">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Theme1" id="{8F8230E2-4D34-4ECE-8215-EF7515102C95}" vid="{397A8749-CF1D-46BD-B85F-D3F557073F2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976e29a-8670-4f9c-afee-c255a09d55c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A19DEDF6EB9C8443AA1E9BF77FC79F68" ma:contentTypeVersion="18" ma:contentTypeDescription="Crear nuevo documento." ma:contentTypeScope="" ma:versionID="8d6ba4107cabb9549b57c181345698df">
  <xsd:schema xmlns:xsd="http://www.w3.org/2001/XMLSchema" xmlns:xs="http://www.w3.org/2001/XMLSchema" xmlns:p="http://schemas.microsoft.com/office/2006/metadata/properties" xmlns:ns2="80b70bcf-9351-4e71-b19f-1201847c9328" xmlns:ns3="6976e29a-8670-4f9c-afee-c255a09d55c2" targetNamespace="http://schemas.microsoft.com/office/2006/metadata/properties" ma:root="true" ma:fieldsID="22ea20f4dc1ce360e065b5cdeed1ad95" ns2:_="" ns3:_="">
    <xsd:import namespace="80b70bcf-9351-4e71-b19f-1201847c9328"/>
    <xsd:import namespace="6976e29a-8670-4f9c-afee-c255a09d55c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LengthInSeconds"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b70bcf-9351-4e71-b19f-1201847c932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Location" ma:index="24"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976e29a-8670-4f9c-afee-c255a09d55c2" elementFormDefault="qualified">
    <xsd:import namespace="http://schemas.microsoft.com/office/2006/documentManagement/types"/>
    <xsd:import namespace="http://schemas.microsoft.com/office/infopath/2007/PartnerControls"/>
    <xsd:element name="SharedWithUsers" ma:index="12"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Detalles de uso compartido" ma:internalName="SharedWithDetails" ma:readOnly="true">
      <xsd:simpleType>
        <xsd:restriction base="dms:Note">
          <xsd:maxLength value="255"/>
        </xsd:restriction>
      </xsd:simpleType>
    </xsd:element>
    <xsd:element name="TaxCatchAll" ma:index="18" nillable="true" ma:displayName="Taxonomy Catch All Column" ma:hidden="true" ma:list="{48c66782-86c3-4f9c-b0ff-d3e6d9a322a8}" ma:internalName="TaxCatchAll" ma:showField="CatchAllData" ma:web="6976e29a-8670-4f9c-afee-c255a09d55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40DDA7D-58F4-45AC-9EC0-1A961918A225}">
  <ds:schemaRefs>
    <ds:schemaRef ds:uri="http://schemas.microsoft.com/office/infopath/2007/PartnerControls"/>
    <ds:schemaRef ds:uri="6976e29a-8670-4f9c-afee-c255a09d55c2"/>
    <ds:schemaRef ds:uri="http://schemas.microsoft.com/office/2006/documentManagement/types"/>
    <ds:schemaRef ds:uri="http://schemas.microsoft.com/office/2006/metadata/properties"/>
    <ds:schemaRef ds:uri="80b70bcf-9351-4e71-b19f-1201847c9328"/>
    <ds:schemaRef ds:uri="http://purl.org/dc/terms/"/>
    <ds:schemaRef ds:uri="http://purl.org/dc/elements/1.1/"/>
    <ds:schemaRef ds:uri="http://purl.org/dc/dcmitype/"/>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A4C36DB2-CAD0-44F4-A1AC-EB2EC09DD1B5}">
  <ds:schemaRefs>
    <ds:schemaRef ds:uri="http://schemas.microsoft.com/sharepoint/v3/contenttype/forms"/>
  </ds:schemaRefs>
</ds:datastoreItem>
</file>

<file path=customXml/itemProps3.xml><?xml version="1.0" encoding="utf-8"?>
<ds:datastoreItem xmlns:ds="http://schemas.openxmlformats.org/officeDocument/2006/customXml" ds:itemID="{FF6DFD5F-85F0-42AB-BEF3-01D58100F4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0b70bcf-9351-4e71-b19f-1201847c9328"/>
    <ds:schemaRef ds:uri="6976e29a-8670-4f9c-afee-c255a09d55c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EUOSHA Campaign 2023</Template>
  <TotalTime>1348</TotalTime>
  <Words>2809</Words>
  <Application>Microsoft Office PowerPoint</Application>
  <PresentationFormat>On-screen Show (16:9)</PresentationFormat>
  <Paragraphs>291</Paragraphs>
  <Slides>28</Slides>
  <Notes>28</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28</vt:i4>
      </vt:variant>
    </vt:vector>
  </HeadingPairs>
  <TitlesOfParts>
    <vt:vector size="39" baseType="lpstr">
      <vt:lpstr>Aptos</vt:lpstr>
      <vt:lpstr>Aptos Narrow</vt:lpstr>
      <vt:lpstr>Arial</vt:lpstr>
      <vt:lpstr>Arial Body</vt:lpstr>
      <vt:lpstr>Courier New</vt:lpstr>
      <vt:lpstr>Montserrat</vt:lpstr>
      <vt:lpstr>Open Sans</vt:lpstr>
      <vt:lpstr>Times New Roman</vt:lpstr>
      <vt:lpstr>Wingdings</vt:lpstr>
      <vt:lpstr>EUOSHA Campaign 2013 - Wide</vt:lpstr>
      <vt:lpstr>Theme1</vt:lpstr>
      <vt:lpstr>TRABALHAR COM SEGURANÇA E SAÚDE NA ERA DIGITAL
Campanha «Locais de Trabalho Seguros e Saudáveis 2023-2025»</vt:lpstr>
      <vt:lpstr>Visão geral</vt:lpstr>
      <vt:lpstr>Aumento esperado da utilização de dispositivos vestíveis </vt:lpstr>
      <vt:lpstr>PowerPoint Presentation</vt:lpstr>
      <vt:lpstr>Ferramentas digitais inteligentes, o que queremos dizer?</vt:lpstr>
      <vt:lpstr>Exemplos de ferramentas digitais inteligentes com funções de avaliação em tempo real</vt:lpstr>
      <vt:lpstr>Sistemas digitais inteligentes: proativos ou reativos</vt:lpstr>
      <vt:lpstr>Oportunidades para a SST</vt:lpstr>
      <vt:lpstr>Desafios para a SST</vt:lpstr>
      <vt:lpstr>Exemplos de riscos/desafios para a SST</vt:lpstr>
      <vt:lpstr>Ferramentas digitais inteligentes para monitorizar a SST dos trabalhadores: estudos de casos</vt:lpstr>
      <vt:lpstr>Estudos de casos (1)</vt:lpstr>
      <vt:lpstr>Estudos de casos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Participação dos trabalhadores</vt:lpstr>
      <vt:lpstr>Fase de implementação: quatro estratégias para o trabalhador</vt:lpstr>
      <vt:lpstr> Enfoque na gestão de dados: privacidade desde a conceção</vt:lpstr>
      <vt:lpstr>Princípios para a conceção e o desenvolvimento seguros e saudáveis de ferramentas digitais inteligentes para o local de trabalho</vt:lpstr>
      <vt:lpstr>Princípios para a implementação e utilização de sistemas digitais inteligentes para a SST</vt:lpstr>
      <vt:lpstr>Ferramentas digitais inteligentes – principais conclusões </vt:lpstr>
      <vt:lpstr>Recursos</vt:lpstr>
      <vt:lpstr>Direitos de autor</vt:lpstr>
    </vt:vector>
  </TitlesOfParts>
  <Company>CDT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 AND HEALTHY WORK IN THE DIGITAL AGE  Healthy Workplaces Campaign 2023-25</dc:title>
  <dc:creator>CDT</dc:creator>
  <cp:lastModifiedBy>Teresa CARDÁS</cp:lastModifiedBy>
  <cp:revision>58</cp:revision>
  <dcterms:created xsi:type="dcterms:W3CDTF">2024-11-05T08:52:02Z</dcterms:created>
  <dcterms:modified xsi:type="dcterms:W3CDTF">2025-03-14T11:27:21Z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0x010100A19DEDF6EB9C8443AA1E9BF77FC79F68</vt:lpwstr>
  </property>
</Properties>
</file>