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77" r:id="rId5"/>
  </p:sldMasterIdLst>
  <p:notesMasterIdLst>
    <p:notesMasterId r:id="rId34"/>
  </p:notesMasterIdLst>
  <p:sldIdLst>
    <p:sldId id="256" r:id="rId6"/>
    <p:sldId id="257" r:id="rId7"/>
    <p:sldId id="258" r:id="rId8"/>
    <p:sldId id="259" r:id="rId9"/>
    <p:sldId id="260" r:id="rId10"/>
    <p:sldId id="1219" r:id="rId11"/>
    <p:sldId id="262" r:id="rId12"/>
    <p:sldId id="263" r:id="rId13"/>
    <p:sldId id="264" r:id="rId14"/>
    <p:sldId id="265" r:id="rId15"/>
    <p:sldId id="266" r:id="rId16"/>
    <p:sldId id="267" r:id="rId17"/>
    <p:sldId id="268" r:id="rId18"/>
    <p:sldId id="1208" r:id="rId19"/>
    <p:sldId id="1209" r:id="rId20"/>
    <p:sldId id="1185" r:id="rId21"/>
    <p:sldId id="1187" r:id="rId22"/>
    <p:sldId id="1214" r:id="rId23"/>
    <p:sldId id="1222" r:id="rId24"/>
    <p:sldId id="1215" r:id="rId25"/>
    <p:sldId id="1198" r:id="rId26"/>
    <p:sldId id="1218" r:id="rId27"/>
    <p:sldId id="1221" r:id="rId28"/>
    <p:sldId id="1224" r:id="rId29"/>
    <p:sldId id="1226" r:id="rId30"/>
    <p:sldId id="1227" r:id="rId31"/>
    <p:sldId id="347" r:id="rId32"/>
    <p:sldId id="1220"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813D85CD-236E-1E04-ACE1-484A39DB15B5}" name="Nahia NEBRA - COMM. &amp; WEB Assistant" initials="NN" userId="S::nebra@ext.osha.europa.eu::d36bbef6-7609-4688-93a8-bd0b74285ca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oszy" initials="d" lastIdx="5" clrIdx="0">
    <p:extLst>
      <p:ext uri="{19B8F6BF-5375-455C-9EA6-DF929625EA0E}">
        <p15:presenceInfo xmlns:p15="http://schemas.microsoft.com/office/powerpoint/2012/main" userId="dosz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25" autoAdjust="0"/>
    <p:restoredTop sz="91924" autoAdjust="0"/>
  </p:normalViewPr>
  <p:slideViewPr>
    <p:cSldViewPr>
      <p:cViewPr varScale="1">
        <p:scale>
          <a:sx n="92" d="100"/>
          <a:sy n="92" d="100"/>
        </p:scale>
        <p:origin x="88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pl-PL" sz="1600" b="1" i="0" baseline="0">
              <a:solidFill>
                <a:schemeClr val="bg1"/>
              </a:solidFill>
            </a:rPr>
            <a:t>11%</a:t>
          </a:r>
          <a:r>
            <a:rPr lang="pl-PL" sz="1200" b="1" i="0" baseline="0">
              <a:solidFill>
                <a:schemeClr val="bg1"/>
              </a:solidFill>
            </a:rPr>
            <a:t> pracowników korzysta z urządzeń ubieralnych podczas pracy,
</a:t>
          </a:r>
          <a:br>
            <a:rPr lang="pl-PL" sz="1200" b="1" i="0" baseline="0">
              <a:solidFill>
                <a:schemeClr val="bg1"/>
              </a:solidFill>
            </a:rPr>
          </a:br>
          <a:r>
            <a:rPr lang="pl-PL" sz="1200" b="1" i="0" baseline="0">
              <a:solidFill>
                <a:schemeClr val="bg1"/>
              </a:solidFill>
            </a:rPr>
            <a:t>a </a:t>
          </a:r>
          <a:r>
            <a:rPr lang="pl-PL" sz="1600" b="1" i="0" baseline="0">
              <a:solidFill>
                <a:schemeClr val="bg1"/>
              </a:solidFill>
            </a:rPr>
            <a:t>3%</a:t>
          </a:r>
          <a:r>
            <a:rPr lang="pl-PL" sz="1200" b="1" i="0" baseline="0">
              <a:solidFill>
                <a:schemeClr val="bg1"/>
              </a:solidFill>
            </a:rPr>
            <a:t> pracuje z kobotami</a:t>
          </a:r>
        </a:p>
      </dgm:t>
    </dgm:pt>
    <dgm:pt modelId="{45A995B9-8DE6-4FAD-9503-F68F012A05C7}" type="parTrans" cxnId="{78EDC98B-E207-49C9-BE91-AF976F6EEAC3}">
      <dgm:prSet/>
      <dgm:spPr/>
      <dgm:t>
        <a:bodyPr/>
        <a:lstStyle/>
        <a:p>
          <a:endParaRPr lang="en-GB" sz="1600"/>
        </a:p>
      </dgm:t>
    </dgm:pt>
    <dgm:pt modelId="{05B50EF1-B8EB-4E35-8241-4F6544E23568}" type="sibTrans" cxnId="{78EDC98B-E207-49C9-BE91-AF976F6EEAC3}">
      <dgm:prSet/>
      <dgm:spPr/>
      <dgm:t>
        <a:bodyPr/>
        <a:lstStyle/>
        <a:p>
          <a:endParaRPr lang="en-GB" sz="1600"/>
        </a:p>
      </dgm:t>
    </dgm:pt>
    <dgm:pt modelId="{05459890-16CE-4B0E-9B7F-E4240CCA1F51}">
      <dgm:prSet custT="1"/>
      <dgm:spPr/>
      <dgm:t>
        <a:bodyPr/>
        <a:lstStyle/>
        <a:p>
          <a:r>
            <a:rPr lang="pl-PL" sz="1600" b="1" i="0" baseline="0" dirty="0">
              <a:solidFill>
                <a:schemeClr val="bg1"/>
              </a:solidFill>
            </a:rPr>
            <a:t>19% </a:t>
          </a:r>
          <a:r>
            <a:rPr lang="pl-PL" sz="1200" b="1" i="0" baseline="0" dirty="0">
              <a:solidFill>
                <a:srgbClr val="FFFFFF"/>
              </a:solidFill>
              <a:latin typeface="Arial"/>
              <a:ea typeface="Arial"/>
              <a:cs typeface="+mn-cs"/>
            </a:rPr>
            <a:t>stosowane do monitorowania hałasu, chemikaliów, pyłu, gazów i innych substancji niebezpiecznych</a:t>
          </a:r>
        </a:p>
        <a:p>
          <a:r>
            <a:rPr lang="pl-PL" sz="1600" b="1" i="0" baseline="0" dirty="0">
              <a:solidFill>
                <a:schemeClr val="bg1"/>
              </a:solidFill>
            </a:rPr>
            <a:t>7% </a:t>
          </a:r>
          <a:r>
            <a:rPr lang="pl-PL" sz="1200" b="1" i="0" baseline="0" dirty="0">
              <a:solidFill>
                <a:schemeClr val="bg1"/>
              </a:solidFill>
            </a:rPr>
            <a:t>stosowane do monitorowania tętna, ciśnienia krwi, postawy itp.</a:t>
          </a:r>
        </a:p>
      </dgm:t>
    </dgm:pt>
    <dgm:pt modelId="{A87E503D-EB30-40A2-8319-6D5A41F0EC0A}" type="parTrans" cxnId="{7B6092D5-3341-42D4-9C85-420A2E1E0FCF}">
      <dgm:prSet/>
      <dgm:spPr/>
      <dgm:t>
        <a:bodyPr/>
        <a:lstStyle/>
        <a:p>
          <a:endParaRPr lang="en-GB" sz="1600"/>
        </a:p>
      </dgm:t>
    </dgm:pt>
    <dgm:pt modelId="{96A13A2A-FF59-4CC0-8C0E-4354BC854355}" type="sibTrans" cxnId="{7B6092D5-3341-42D4-9C85-420A2E1E0FCF}">
      <dgm:prSet/>
      <dgm:spPr/>
      <dgm:t>
        <a:bodyPr/>
        <a:lstStyle/>
        <a:p>
          <a:endParaRPr lang="en-GB" sz="1600"/>
        </a:p>
      </dgm:t>
    </dgm:pt>
    <dgm:pt modelId="{D86D50AF-00CB-423E-85BA-A53407A36D1D}">
      <dgm:prSet custT="1"/>
      <dgm:spPr/>
      <dgm:t>
        <a:bodyPr/>
        <a:lstStyle/>
        <a:p>
          <a:r>
            <a:rPr lang="pl-PL" sz="1200" b="1" i="0" baseline="0">
              <a:solidFill>
                <a:srgbClr val="FFFFFF"/>
              </a:solidFill>
              <a:latin typeface="Arial"/>
              <a:ea typeface="Arial"/>
              <a:cs typeface="+mn-cs"/>
            </a:rPr>
            <a:t>Ich stosowanie jest obecnie ograniczone, ale może się to wkrótce zmienić</a:t>
          </a:r>
        </a:p>
      </dgm:t>
    </dgm:pt>
    <dgm:pt modelId="{DDE1653E-9C65-4450-B3BB-85CE3E201502}" type="parTrans" cxnId="{569A0D5D-E919-430B-82E3-8CC6917D38D8}">
      <dgm:prSet/>
      <dgm:spPr/>
      <dgm:t>
        <a:bodyPr/>
        <a:lstStyle/>
        <a:p>
          <a:endParaRPr lang="en-GB" sz="1600"/>
        </a:p>
      </dgm:t>
    </dgm:pt>
    <dgm:pt modelId="{15485CB0-8C54-4B88-85FB-F8619519228F}" type="sibTrans" cxnId="{569A0D5D-E919-430B-82E3-8CC6917D38D8}">
      <dgm:prSet/>
      <dgm:spPr/>
      <dgm:t>
        <a:bodyPr/>
        <a:lstStyle/>
        <a:p>
          <a:endParaRPr lang="en-GB" sz="1600"/>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16280">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Y="116280">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dgm:spPr>
        <a:solidFill>
          <a:srgbClr val="ACC700">
            <a:alpha val="60000"/>
          </a:srgbClr>
        </a:solidFill>
      </dgm:spPr>
      <dgm:t>
        <a:bodyPr/>
        <a:lstStyle/>
        <a:p>
          <a:r>
            <a:rPr lang="pl-PL" b="1" baseline="0">
              <a:solidFill>
                <a:srgbClr val="003399"/>
              </a:solidFill>
            </a:rPr>
            <a:t>Aplikacje na smartfony</a:t>
          </a:r>
        </a:p>
      </dgm:t>
    </dgm:pt>
    <dgm:pt modelId="{BBC0FDF7-A1DB-429C-9E62-2E0C8D60F348}" type="parTrans" cxnId="{63E1724F-3F0B-4DEE-AD29-E36A4822D904}">
      <dgm:prSet/>
      <dgm:spPr/>
      <dgm:t>
        <a:bodyPr/>
        <a:lstStyle/>
        <a:p>
          <a:endParaRPr lang="en-GB"/>
        </a:p>
      </dgm:t>
    </dgm:pt>
    <dgm:pt modelId="{D6AF47C7-2D10-40D7-8FF1-11627DC0B3AF}" type="sibTrans" cxnId="{63E1724F-3F0B-4DEE-AD29-E36A4822D904}">
      <dgm:prSet/>
      <dgm:spPr/>
      <dgm:t>
        <a:bodyPr/>
        <a:lstStyle/>
        <a:p>
          <a:endParaRPr lang="en-GB"/>
        </a:p>
      </dgm:t>
    </dgm:pt>
    <dgm:pt modelId="{E350469D-47B9-4B78-A891-07F5FD126606}">
      <dgm:prSet/>
      <dgm:spPr>
        <a:solidFill>
          <a:srgbClr val="ACC700">
            <a:alpha val="60000"/>
          </a:srgbClr>
        </a:solidFill>
      </dgm:spPr>
      <dgm:t>
        <a:bodyPr/>
        <a:lstStyle/>
        <a:p>
          <a:r>
            <a:rPr lang="pl-PL" b="1" baseline="0">
              <a:solidFill>
                <a:srgbClr val="003399"/>
              </a:solidFill>
            </a:rPr>
            <a:t>Inteligentne okulary </a:t>
          </a:r>
          <a:r>
            <a:rPr lang="pl-PL" baseline="0">
              <a:solidFill>
                <a:srgbClr val="003399"/>
              </a:solidFill>
            </a:rPr>
            <a:t>lub </a:t>
          </a:r>
          <a:r>
            <a:rPr lang="pl-PL" b="1" baseline="0">
              <a:solidFill>
                <a:srgbClr val="003399"/>
              </a:solidFill>
            </a:rPr>
            <a:t>drony</a:t>
          </a:r>
        </a:p>
      </dgm:t>
    </dgm:pt>
    <dgm:pt modelId="{450976C8-4D0B-453D-AE7B-BC654B0B07E8}" type="parTrans" cxnId="{CCEB53EA-DA70-4BA7-93DF-2F1BF2C27AD4}">
      <dgm:prSet/>
      <dgm:spPr/>
      <dgm:t>
        <a:bodyPr/>
        <a:lstStyle/>
        <a:p>
          <a:endParaRPr lang="en-GB"/>
        </a:p>
      </dgm:t>
    </dgm:pt>
    <dgm:pt modelId="{549134D6-5D5E-4E71-A563-1EB3F11280AC}" type="sibTrans" cxnId="{CCEB53EA-DA70-4BA7-93DF-2F1BF2C27AD4}">
      <dgm:prSet/>
      <dgm:spPr/>
      <dgm:t>
        <a:bodyPr/>
        <a:lstStyle/>
        <a:p>
          <a:endParaRPr lang="en-GB"/>
        </a:p>
      </dgm:t>
    </dgm:pt>
    <dgm:pt modelId="{54CDA36D-24B1-469D-B659-C19916B776BB}">
      <dgm:prSet/>
      <dgm:spPr>
        <a:solidFill>
          <a:srgbClr val="ACC700">
            <a:alpha val="60000"/>
          </a:srgbClr>
        </a:solidFill>
      </dgm:spPr>
      <dgm:t>
        <a:bodyPr/>
        <a:lstStyle/>
        <a:p>
          <a:r>
            <a:rPr lang="pl-PL" b="1" baseline="0">
              <a:solidFill>
                <a:srgbClr val="003399"/>
              </a:solidFill>
            </a:rPr>
            <a:t>Technologie e-tkanin</a:t>
          </a:r>
        </a:p>
      </dgm:t>
    </dgm:pt>
    <dgm:pt modelId="{1829FD61-F356-4F3A-B189-CD151069E2E0}" type="parTrans" cxnId="{17434861-7CBC-48BE-99D1-5DD76C2074E6}">
      <dgm:prSet/>
      <dgm:spPr/>
      <dgm:t>
        <a:bodyPr/>
        <a:lstStyle/>
        <a:p>
          <a:endParaRPr lang="en-GB"/>
        </a:p>
      </dgm:t>
    </dgm:pt>
    <dgm:pt modelId="{96A110A0-C9D8-486D-A1FE-6326FD2500C9}" type="sibTrans" cxnId="{17434861-7CBC-48BE-99D1-5DD76C2074E6}">
      <dgm:prSet/>
      <dgm:spPr/>
      <dgm:t>
        <a:bodyPr/>
        <a:lstStyle/>
        <a:p>
          <a:endParaRPr lang="en-GB"/>
        </a:p>
      </dgm:t>
    </dgm:pt>
    <dgm:pt modelId="{9B0AF3E4-1458-4DE6-8877-09F14947B668}">
      <dgm:prSet/>
      <dgm:spPr>
        <a:solidFill>
          <a:srgbClr val="ACC700">
            <a:alpha val="60000"/>
          </a:srgbClr>
        </a:solidFill>
      </dgm:spPr>
      <dgm:t>
        <a:bodyPr/>
        <a:lstStyle/>
        <a:p>
          <a:r>
            <a:rPr lang="pl-PL" b="1" baseline="0">
              <a:solidFill>
                <a:srgbClr val="003399"/>
              </a:solidFill>
            </a:rPr>
            <a:t>Inteligentne zegarki</a:t>
          </a:r>
        </a:p>
      </dgm:t>
    </dgm:pt>
    <dgm:pt modelId="{5AE84EBB-7F61-4577-870E-362DA5D787EB}" type="parTrans" cxnId="{B31ED3BF-55B9-4286-9FFB-AFFDC74C547E}">
      <dgm:prSet/>
      <dgm:spPr/>
      <dgm:t>
        <a:bodyPr/>
        <a:lstStyle/>
        <a:p>
          <a:endParaRPr lang="en-GB"/>
        </a:p>
      </dgm:t>
    </dgm:pt>
    <dgm:pt modelId="{366A43EB-CADD-4EDE-B2AF-E04C64EBF917}" type="sibTrans" cxnId="{B31ED3BF-55B9-4286-9FFB-AFFDC74C547E}">
      <dgm:prSet/>
      <dgm:spPr/>
      <dgm:t>
        <a:bodyPr/>
        <a:lstStyle/>
        <a:p>
          <a:endParaRPr lang="en-GB"/>
        </a:p>
      </dgm:t>
    </dgm:pt>
    <dgm:pt modelId="{D37862C1-ECAB-4C0D-A7F2-C156D13BF885}">
      <dgm:prSet/>
      <dgm:spPr>
        <a:solidFill>
          <a:srgbClr val="ACC700">
            <a:alpha val="60000"/>
          </a:srgbClr>
        </a:solidFill>
      </dgm:spPr>
      <dgm:t>
        <a:bodyPr/>
        <a:lstStyle/>
        <a:p>
          <a:r>
            <a:rPr lang="pl-PL" b="1" baseline="0" dirty="0">
              <a:solidFill>
                <a:srgbClr val="003399"/>
              </a:solidFill>
            </a:rPr>
            <a:t>Narzędzia rzeczywistości wirtualnej/rozszerzonej (</a:t>
          </a:r>
          <a:r>
            <a:rPr lang="pl-PL" b="1" baseline="0" dirty="0" err="1">
              <a:solidFill>
                <a:srgbClr val="003399"/>
              </a:solidFill>
            </a:rPr>
            <a:t>VR</a:t>
          </a:r>
          <a:r>
            <a:rPr lang="pl-PL" b="1" baseline="0" dirty="0">
              <a:solidFill>
                <a:srgbClr val="003399"/>
              </a:solidFill>
            </a:rPr>
            <a:t>/AR)</a:t>
          </a:r>
        </a:p>
      </dgm:t>
    </dgm:pt>
    <dgm:pt modelId="{8854B119-3025-4C69-89AE-B8D6E2459E88}" type="parTrans" cxnId="{A8E8407A-DAC0-4F90-A0BB-6364DF02EED0}">
      <dgm:prSet/>
      <dgm:spPr/>
      <dgm:t>
        <a:bodyPr/>
        <a:lstStyle/>
        <a:p>
          <a:endParaRPr lang="en-GB"/>
        </a:p>
      </dgm:t>
    </dgm:pt>
    <dgm:pt modelId="{42222A29-EE78-49EF-B354-B1EA2192D7DF}" type="sibTrans" cxnId="{A8E8407A-DAC0-4F90-A0BB-6364DF02EED0}">
      <dgm:prSet/>
      <dgm:spPr/>
      <dgm:t>
        <a:bodyPr/>
        <a:lstStyle/>
        <a:p>
          <a:endParaRPr lang="en-GB"/>
        </a:p>
      </dgm:t>
    </dgm:pt>
    <dgm:pt modelId="{7DF74095-23D1-4AC4-A5B2-57BCACD40D1E}">
      <dgm:prSet/>
      <dgm:spPr>
        <a:solidFill>
          <a:srgbClr val="ACC700">
            <a:alpha val="60000"/>
          </a:srgbClr>
        </a:solidFill>
      </dgm:spPr>
      <dgm:t>
        <a:bodyPr/>
        <a:lstStyle/>
        <a:p>
          <a:r>
            <a:rPr lang="pl-PL" b="1" baseline="0">
              <a:solidFill>
                <a:srgbClr val="003399"/>
              </a:solidFill>
            </a:rPr>
            <a:t>Urządzenia ubieralne</a:t>
          </a:r>
        </a:p>
      </dgm:t>
    </dgm:pt>
    <dgm:pt modelId="{C32FD290-04BB-4300-B4C3-52428AF0E342}" type="parTrans" cxnId="{6C6708AE-1936-483A-919D-ECFC6A1B5610}">
      <dgm:prSet/>
      <dgm:spPr/>
      <dgm:t>
        <a:bodyPr/>
        <a:lstStyle/>
        <a:p>
          <a:endParaRPr lang="en-GB"/>
        </a:p>
      </dgm:t>
    </dgm:pt>
    <dgm:pt modelId="{7DB1DC45-3AB5-4259-8A0E-ED90302A9CB6}" type="sibTrans" cxnId="{6C6708AE-1936-483A-919D-ECFC6A1B5610}">
      <dgm:prSet/>
      <dgm:spPr/>
      <dgm:t>
        <a:bodyPr/>
        <a:lstStyle/>
        <a:p>
          <a:endParaRPr lang="en-GB"/>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rotWithShape="1">
          <a:blip xmlns:r="http://schemas.openxmlformats.org/officeDocument/2006/relationships" r:embed="rId1"/>
          <a:srcRect/>
          <a:stretch>
            <a:fillRect l="-27000" r="-27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rotWithShape="1">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rotWithShape="1">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rotWithShape="1">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rotWithShape="1">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custLinFactNeighborX="-5946" custLinFactNeighborY="-3934"/>
      <dgm:spPr>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pl-PL" b="1" i="0" baseline="0"/>
            <a:t>Dane w czasie rzeczywistym</a:t>
          </a:r>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pl-PL" b="1" i="0" baseline="0"/>
            <a:t>Informacje predykcyjne</a:t>
          </a:r>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pl-PL" b="1" i="0" baseline="0"/>
            <a:t>Zalecenia użyteczne w praktyce</a:t>
          </a:r>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pl-PL" b="1" i="0" baseline="0"/>
            <a:t>Proaktywność</a:t>
          </a:r>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pl-PL" sz="1800" dirty="0"/>
            <a:t>Wykorzystanie zgromadzonych danych może mieć ograniczenia</a:t>
          </a:r>
          <a:r>
            <a:rPr lang="pl-PL" sz="1800" b="1" dirty="0"/>
            <a:t> </a:t>
          </a:r>
        </a:p>
      </dgm:t>
    </dgm:pt>
    <dgm:pt modelId="{28C55FAE-98B3-4567-95FA-B661E902CD90}" type="parTrans" cxnId="{02E8D7DE-4882-441E-8756-46AE695CB0B6}">
      <dgm:prSet/>
      <dgm:spPr/>
      <dgm:t>
        <a:bodyPr/>
        <a:lstStyle/>
        <a:p>
          <a:endParaRPr lang="en-GB"/>
        </a:p>
      </dgm:t>
    </dgm:pt>
    <dgm:pt modelId="{B538D817-DEBF-4E22-9A41-BE0A5582FF86}" type="sibTrans" cxnId="{02E8D7DE-4882-441E-8756-46AE695CB0B6}">
      <dgm:prSet/>
      <dgm:spPr/>
      <dgm:t>
        <a:bodyPr/>
        <a:lstStyle/>
        <a:p>
          <a:endParaRPr lang="en-GB"/>
        </a:p>
      </dgm:t>
    </dgm:pt>
    <dgm:pt modelId="{3AD5E226-1A85-4C71-ABFE-3163A1993919}">
      <dgm:prSet custT="1"/>
      <dgm:spPr/>
      <dgm:t>
        <a:bodyPr/>
        <a:lstStyle/>
        <a:p>
          <a:r>
            <a:rPr lang="pl-PL" sz="1800"/>
            <a:t>Inteligentne systemy cyfrowe mogą stwarzać nowe zagrożenia lub zwiększać istniejące ryzyko </a:t>
          </a:r>
        </a:p>
      </dgm:t>
    </dgm:pt>
    <dgm:pt modelId="{295C4733-7402-43A0-9BE4-27F170916715}" type="parTrans" cxnId="{7617D882-91C9-46C9-84B2-D6AFC3C9CD2C}">
      <dgm:prSet/>
      <dgm:spPr/>
      <dgm:t>
        <a:bodyPr/>
        <a:lstStyle/>
        <a:p>
          <a:endParaRPr lang="en-GB"/>
        </a:p>
      </dgm:t>
    </dgm:pt>
    <dgm:pt modelId="{74D510A5-0349-48A8-AC23-D1627DB18218}" type="sibTrans" cxnId="{7617D882-91C9-46C9-84B2-D6AFC3C9CD2C}">
      <dgm:prSet/>
      <dgm:spPr/>
      <dgm:t>
        <a:bodyPr/>
        <a:lstStyle/>
        <a:p>
          <a:endParaRPr lang="en-GB"/>
        </a:p>
      </dgm:t>
    </dgm:pt>
    <dgm:pt modelId="{2482F264-B069-4E2C-A30C-6E3EDC71D20E}">
      <dgm:prSet custT="1"/>
      <dgm:spPr/>
      <dgm:t>
        <a:bodyPr/>
        <a:lstStyle/>
        <a:p>
          <a:r>
            <a:rPr lang="pl-PL" sz="1800"/>
            <a:t>Frustracja</a:t>
          </a:r>
          <a:r>
            <a:rPr lang="pl-PL" sz="1800" b="1"/>
            <a:t> </a:t>
          </a:r>
        </a:p>
      </dgm:t>
    </dgm:pt>
    <dgm:pt modelId="{42F5B7D5-C90E-44F9-9281-6CF02739E32F}" type="parTrans" cxnId="{BA76366C-79DE-4D31-A55D-178B7D814BC0}">
      <dgm:prSet/>
      <dgm:spPr/>
      <dgm:t>
        <a:bodyPr/>
        <a:lstStyle/>
        <a:p>
          <a:endParaRPr lang="en-GB"/>
        </a:p>
      </dgm:t>
    </dgm:pt>
    <dgm:pt modelId="{65733897-79B2-4E9F-868D-A6DAA3462401}" type="sibTrans" cxnId="{BA76366C-79DE-4D31-A55D-178B7D814BC0}">
      <dgm:prSet/>
      <dgm:spPr/>
      <dgm:t>
        <a:bodyPr/>
        <a:lstStyle/>
        <a:p>
          <a:endParaRPr lang="en-GB"/>
        </a:p>
      </dgm:t>
    </dgm:pt>
    <dgm:pt modelId="{9403F3ED-48E3-4E3D-9D00-0ECC8655D9E5}">
      <dgm:prSet custT="1"/>
      <dgm:spPr/>
      <dgm:t>
        <a:bodyPr/>
        <a:lstStyle/>
        <a:p>
          <a:r>
            <a:rPr lang="pl-PL" sz="1800"/>
            <a:t>Możliwość rozmycia odpowiedzialności w zakresie BHP</a:t>
          </a:r>
        </a:p>
      </dgm:t>
    </dgm:pt>
    <dgm:pt modelId="{D8C8749B-5A05-480B-92EE-6ECDE280231D}" type="parTrans" cxnId="{E773E5BD-C312-4506-8BAB-BC4B1D981D2C}">
      <dgm:prSet/>
      <dgm:spPr/>
      <dgm:t>
        <a:bodyPr/>
        <a:lstStyle/>
        <a:p>
          <a:endParaRPr lang="en-GB"/>
        </a:p>
      </dgm:t>
    </dgm:pt>
    <dgm:pt modelId="{275AA300-CDC2-4D28-9B9F-5B74988CCCFB}" type="sibTrans" cxnId="{E773E5BD-C312-4506-8BAB-BC4B1D981D2C}">
      <dgm:prSet/>
      <dgm:spPr/>
      <dgm:t>
        <a:bodyPr/>
        <a:lstStyle/>
        <a:p>
          <a:endParaRPr lang="en-GB"/>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dgm:spPr/>
      <dgm:t>
        <a:bodyPr/>
        <a:lstStyle/>
        <a:p>
          <a:r>
            <a:rPr lang="pl-PL" b="0" i="0" baseline="0" dirty="0">
              <a:solidFill>
                <a:schemeClr val="tx1"/>
              </a:solidFill>
            </a:rPr>
            <a:t>Uprzednie konsultacje</a:t>
          </a:r>
        </a:p>
      </dgm:t>
    </dgm:pt>
    <dgm:pt modelId="{8616E459-3BBF-4BFE-911B-7C6B057E265D}" type="parTrans" cxnId="{4EB61597-0F9D-4294-A8A7-7B24BEDB6925}">
      <dgm:prSet/>
      <dgm:spPr/>
      <dgm:t>
        <a:bodyPr/>
        <a:lstStyle/>
        <a:p>
          <a:endParaRPr lang="en-GB"/>
        </a:p>
      </dgm:t>
    </dgm:pt>
    <dgm:pt modelId="{B42C47AA-0817-446B-8497-E4CA7B32BD59}" type="sibTrans" cxnId="{4EB61597-0F9D-4294-A8A7-7B24BEDB6925}">
      <dgm:prSet/>
      <dgm:spPr/>
      <dgm:t>
        <a:bodyPr/>
        <a:lstStyle/>
        <a:p>
          <a:endParaRPr lang="en-GB"/>
        </a:p>
      </dgm:t>
    </dgm:pt>
    <dgm:pt modelId="{77842312-AFC5-4FF7-A927-B1E91AE4FF8F}">
      <dgm:prSet/>
      <dgm:spPr/>
      <dgm:t>
        <a:bodyPr/>
        <a:lstStyle/>
        <a:p>
          <a:r>
            <a:rPr lang="pl-PL" b="0" i="0" baseline="0">
              <a:solidFill>
                <a:schemeClr val="tx1"/>
              </a:solidFill>
            </a:rPr>
            <a:t>Umożliwienie pracownikom przetestowania narzędzia lub systemu w okresach próbnych</a:t>
          </a:r>
        </a:p>
      </dgm:t>
    </dgm:pt>
    <dgm:pt modelId="{299D0B39-BFF6-4D75-A1BB-7A0BBA7189A2}" type="parTrans" cxnId="{FE7A25E0-DA7F-48B8-93E1-FFAF1AB76B67}">
      <dgm:prSet/>
      <dgm:spPr/>
      <dgm:t>
        <a:bodyPr/>
        <a:lstStyle/>
        <a:p>
          <a:endParaRPr lang="en-GB"/>
        </a:p>
      </dgm:t>
    </dgm:pt>
    <dgm:pt modelId="{5F28F2DD-225C-4881-8C18-A95E65986492}" type="sibTrans" cxnId="{FE7A25E0-DA7F-48B8-93E1-FFAF1AB76B67}">
      <dgm:prSet/>
      <dgm:spPr/>
      <dgm:t>
        <a:bodyPr/>
        <a:lstStyle/>
        <a:p>
          <a:endParaRPr lang="en-GB"/>
        </a:p>
      </dgm:t>
    </dgm:pt>
    <dgm:pt modelId="{97AFADE2-9EB8-4DFB-8F86-D71E9671DFC2}">
      <dgm:prSet/>
      <dgm:spPr/>
      <dgm:t>
        <a:bodyPr/>
        <a:lstStyle/>
        <a:p>
          <a:r>
            <a:rPr lang="pl-PL" b="0" i="0" baseline="0">
              <a:solidFill>
                <a:schemeClr val="tx1"/>
              </a:solidFill>
            </a:rPr>
            <a:t>Współpraca z ambasadorami</a:t>
          </a:r>
        </a:p>
      </dgm:t>
    </dgm:pt>
    <dgm:pt modelId="{2B0E8ACA-BD0F-4E0B-8D92-083ADA0BE92A}" type="parTrans" cxnId="{210DF48F-4E8B-4062-9E0F-2AC0323082EB}">
      <dgm:prSet/>
      <dgm:spPr/>
      <dgm:t>
        <a:bodyPr/>
        <a:lstStyle/>
        <a:p>
          <a:endParaRPr lang="en-GB"/>
        </a:p>
      </dgm:t>
    </dgm:pt>
    <dgm:pt modelId="{F0364376-C06D-4D35-98E7-28BAB3D4DB35}" type="sibTrans" cxnId="{210DF48F-4E8B-4062-9E0F-2AC0323082EB}">
      <dgm:prSet/>
      <dgm:spPr/>
      <dgm:t>
        <a:bodyPr/>
        <a:lstStyle/>
        <a:p>
          <a:endParaRPr lang="en-GB"/>
        </a:p>
      </dgm:t>
    </dgm:pt>
    <dgm:pt modelId="{9E13365E-6545-4311-9BE7-F1607FA4A039}">
      <dgm:prSet/>
      <dgm:spPr/>
      <dgm:t>
        <a:bodyPr/>
        <a:lstStyle/>
        <a:p>
          <a:r>
            <a:rPr lang="pl-PL" b="0" i="0" baseline="0">
              <a:solidFill>
                <a:schemeClr val="tx1"/>
              </a:solidFill>
            </a:rPr>
            <a:t>Znalezienie różnych możliwości zaangażowania </a:t>
          </a:r>
        </a:p>
      </dgm:t>
    </dgm:pt>
    <dgm:pt modelId="{23981956-A6CE-42AE-838A-A178AB1E194C}" type="parTrans" cxnId="{2775FD89-4126-4A4A-88B2-CE4210A6CB3E}">
      <dgm:prSet/>
      <dgm:spPr/>
      <dgm:t>
        <a:bodyPr/>
        <a:lstStyle/>
        <a:p>
          <a:endParaRPr lang="en-GB"/>
        </a:p>
      </dgm:t>
    </dgm:pt>
    <dgm:pt modelId="{F22C3ED7-6B95-41DC-8695-9B0EDC9CC587}" type="sibTrans" cxnId="{2775FD89-4126-4A4A-88B2-CE4210A6CB3E}">
      <dgm:prSet/>
      <dgm:spPr/>
      <dgm:t>
        <a:bodyPr/>
        <a:lstStyle/>
        <a:p>
          <a:endParaRPr lang="en-GB"/>
        </a:p>
      </dgm:t>
    </dgm:pt>
    <dgm:pt modelId="{F580C0CD-97DC-4E8F-ACB3-554AFE544708}">
      <dgm:prSet/>
      <dgm:spPr/>
      <dgm:t>
        <a:bodyPr/>
        <a:lstStyle/>
        <a:p>
          <a:r>
            <a:rPr lang="pl-PL" b="0" i="0" baseline="0">
              <a:solidFill>
                <a:schemeClr val="tx1"/>
              </a:solidFill>
            </a:rPr>
            <a:t>Szkolenia w miejscu pracy, briefingi zespołowe, oprowadzanie z objaśnieniem</a:t>
          </a:r>
        </a:p>
      </dgm:t>
    </dgm:pt>
    <dgm:pt modelId="{8B87F91A-B26C-44B5-8957-40B8CEB0CB9A}" type="parTrans" cxnId="{670C727A-5B66-421D-8FE3-A7210B4C2C0D}">
      <dgm:prSet/>
      <dgm:spPr/>
      <dgm:t>
        <a:bodyPr/>
        <a:lstStyle/>
        <a:p>
          <a:endParaRPr lang="en-GB"/>
        </a:p>
      </dgm:t>
    </dgm:pt>
    <dgm:pt modelId="{7063D554-9A8A-481C-ACDF-6B1D59E6281F}" type="sibTrans" cxnId="{670C727A-5B66-421D-8FE3-A7210B4C2C0D}">
      <dgm:prSet/>
      <dgm:spPr/>
      <dgm:t>
        <a:bodyPr/>
        <a:lstStyle/>
        <a:p>
          <a:endParaRPr lang="en-GB"/>
        </a:p>
      </dgm:t>
    </dgm:pt>
    <dgm:pt modelId="{8CED4FE7-F311-4CE4-B455-A1BD79707F1E}">
      <dgm:prSet/>
      <dgm:spPr/>
      <dgm:t>
        <a:bodyPr/>
        <a:lstStyle/>
        <a:p>
          <a:r>
            <a:rPr lang="pl-PL" b="0" i="0" baseline="0" dirty="0">
              <a:solidFill>
                <a:schemeClr val="tx1"/>
              </a:solidFill>
            </a:rPr>
            <a:t>Warsztaty poświęcone odkrywaniu technologii </a:t>
          </a:r>
        </a:p>
      </dgm:t>
    </dgm:pt>
    <dgm:pt modelId="{C1DA419F-69E4-4289-B263-5EB0972E182C}" type="parTrans" cxnId="{7F5326D5-59D9-4D32-A861-712AF3E346CD}">
      <dgm:prSet/>
      <dgm:spPr/>
      <dgm:t>
        <a:bodyPr/>
        <a:lstStyle/>
        <a:p>
          <a:endParaRPr lang="en-GB"/>
        </a:p>
      </dgm:t>
    </dgm:pt>
    <dgm:pt modelId="{49206526-1D9E-4AAA-A706-E84E718B9859}" type="sibTrans" cxnId="{7F5326D5-59D9-4D32-A861-712AF3E346CD}">
      <dgm:prSet/>
      <dgm:spPr/>
      <dgm:t>
        <a:bodyPr/>
        <a:lstStyle/>
        <a:p>
          <a:endParaRPr lang="en-GB"/>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61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i="0" kern="1200" baseline="0">
              <a:solidFill>
                <a:schemeClr val="bg1"/>
              </a:solidFill>
            </a:rPr>
            <a:t>11%</a:t>
          </a:r>
          <a:r>
            <a:rPr lang="pl-PL" sz="1200" b="1" i="0" kern="1200" baseline="0">
              <a:solidFill>
                <a:schemeClr val="bg1"/>
              </a:solidFill>
            </a:rPr>
            <a:t> pracowników korzysta z urządzeń ubieralnych podczas pracy,
</a:t>
          </a:r>
          <a:br>
            <a:rPr lang="pl-PL" sz="1200" b="1" i="0" kern="1200" baseline="0">
              <a:solidFill>
                <a:schemeClr val="bg1"/>
              </a:solidFill>
            </a:rPr>
          </a:br>
          <a:r>
            <a:rPr lang="pl-PL" sz="1200" b="1" i="0" kern="1200" baseline="0">
              <a:solidFill>
                <a:schemeClr val="bg1"/>
              </a:solidFill>
            </a:rPr>
            <a:t>a </a:t>
          </a:r>
          <a:r>
            <a:rPr lang="pl-PL" sz="1600" b="1" i="0" kern="1200" baseline="0">
              <a:solidFill>
                <a:schemeClr val="bg1"/>
              </a:solidFill>
            </a:rPr>
            <a:t>3%</a:t>
          </a:r>
          <a:r>
            <a:rPr lang="pl-PL" sz="1200" b="1" i="0" kern="1200" baseline="0">
              <a:solidFill>
                <a:schemeClr val="bg1"/>
              </a:solidFill>
            </a:rPr>
            <a:t> pracuje z kobotami</a:t>
          </a:r>
        </a:p>
      </dsp:txBody>
      <dsp:txXfrm>
        <a:off x="615" y="22857"/>
        <a:ext cx="2400527" cy="1674800"/>
      </dsp:txXfrm>
    </dsp:sp>
    <dsp:sp modelId="{F0C1C61D-1FEF-4B54-8B48-9C1884E1B72B}">
      <dsp:nvSpPr>
        <dsp:cNvPr id="0" name=""/>
        <dsp:cNvSpPr/>
      </dsp:nvSpPr>
      <dsp:spPr>
        <a:xfrm>
          <a:off x="264119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i="0" kern="1200" baseline="0" dirty="0">
              <a:solidFill>
                <a:schemeClr val="bg1"/>
              </a:solidFill>
            </a:rPr>
            <a:t>19% </a:t>
          </a:r>
          <a:r>
            <a:rPr lang="pl-PL" sz="1200" b="1" i="0" kern="1200" baseline="0" dirty="0">
              <a:solidFill>
                <a:srgbClr val="FFFFFF"/>
              </a:solidFill>
              <a:latin typeface="Arial"/>
              <a:ea typeface="Arial"/>
              <a:cs typeface="+mn-cs"/>
            </a:rPr>
            <a:t>stosowane do monitorowania hałasu, chemikaliów, pyłu, gazów i innych substancji niebezpiecznych</a:t>
          </a:r>
        </a:p>
        <a:p>
          <a:pPr marL="0" lvl="0" indent="0" algn="ctr" defTabSz="711200">
            <a:lnSpc>
              <a:spcPct val="90000"/>
            </a:lnSpc>
            <a:spcBef>
              <a:spcPct val="0"/>
            </a:spcBef>
            <a:spcAft>
              <a:spcPct val="35000"/>
            </a:spcAft>
            <a:buNone/>
          </a:pPr>
          <a:r>
            <a:rPr lang="pl-PL" sz="1600" b="1" i="0" kern="1200" baseline="0" dirty="0">
              <a:solidFill>
                <a:schemeClr val="bg1"/>
              </a:solidFill>
            </a:rPr>
            <a:t>7% </a:t>
          </a:r>
          <a:r>
            <a:rPr lang="pl-PL" sz="1200" b="1" i="0" kern="1200" baseline="0" dirty="0">
              <a:solidFill>
                <a:schemeClr val="bg1"/>
              </a:solidFill>
            </a:rPr>
            <a:t>stosowane do monitorowania tętna, ciśnienia krwi, postawy itp.</a:t>
          </a:r>
        </a:p>
      </dsp:txBody>
      <dsp:txXfrm>
        <a:off x="2641195" y="22857"/>
        <a:ext cx="2400527" cy="1674800"/>
      </dsp:txXfrm>
    </dsp:sp>
    <dsp:sp modelId="{378CEFB9-7BF3-4DDB-BA45-215E38532774}">
      <dsp:nvSpPr>
        <dsp:cNvPr id="0" name=""/>
        <dsp:cNvSpPr/>
      </dsp:nvSpPr>
      <dsp:spPr>
        <a:xfrm>
          <a:off x="1320905" y="1937710"/>
          <a:ext cx="2400527" cy="1440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l-PL" sz="1200" b="1" i="0" kern="1200" baseline="0">
              <a:solidFill>
                <a:srgbClr val="FFFFFF"/>
              </a:solidFill>
              <a:latin typeface="Arial"/>
              <a:ea typeface="Arial"/>
              <a:cs typeface="+mn-cs"/>
            </a:rPr>
            <a:t>Ich stosowanie jest obecnie ograniczone, ale może się to wkrótce zmienić</a:t>
          </a:r>
        </a:p>
      </dsp:txBody>
      <dsp:txXfrm>
        <a:off x="1320905" y="1937710"/>
        <a:ext cx="2400527" cy="144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pl-PL" sz="800" b="1" kern="1200" baseline="0">
              <a:solidFill>
                <a:srgbClr val="003399"/>
              </a:solidFill>
            </a:rPr>
            <a:t>Aplikacje na smartfony</a:t>
          </a: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rotWithShape="1">
          <a:blip xmlns:r="http://schemas.openxmlformats.org/officeDocument/2006/relationships" r:embed="rId1"/>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pl-PL" sz="800" b="1" kern="1200" baseline="0">
              <a:solidFill>
                <a:srgbClr val="003399"/>
              </a:solidFill>
            </a:rPr>
            <a:t>Inteligentne okulary </a:t>
          </a:r>
          <a:r>
            <a:rPr lang="pl-PL" sz="800" kern="1200" baseline="0">
              <a:solidFill>
                <a:srgbClr val="003399"/>
              </a:solidFill>
            </a:rPr>
            <a:t>lub </a:t>
          </a:r>
          <a:r>
            <a:rPr lang="pl-PL" sz="800" b="1" kern="1200" baseline="0">
              <a:solidFill>
                <a:srgbClr val="003399"/>
              </a:solidFill>
            </a:rPr>
            <a:t>drony</a:t>
          </a: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rotWithShape="1">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pl-PL" sz="800" b="1" kern="1200" baseline="0">
              <a:solidFill>
                <a:srgbClr val="003399"/>
              </a:solidFill>
            </a:rPr>
            <a:t>Technologie e-tkanin</a:t>
          </a: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rotWithShape="1">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pl-PL" sz="800" b="1" kern="1200" baseline="0">
              <a:solidFill>
                <a:srgbClr val="003399"/>
              </a:solidFill>
            </a:rPr>
            <a:t>Inteligentne zegarki</a:t>
          </a: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rotWithShape="1">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pl-PL" sz="800" b="1" kern="1200" baseline="0" dirty="0">
              <a:solidFill>
                <a:srgbClr val="003399"/>
              </a:solidFill>
            </a:rPr>
            <a:t>Narzędzia rzeczywistości wirtualnej/rozszerzonej (</a:t>
          </a:r>
          <a:r>
            <a:rPr lang="pl-PL" sz="800" b="1" kern="1200" baseline="0" dirty="0" err="1">
              <a:solidFill>
                <a:srgbClr val="003399"/>
              </a:solidFill>
            </a:rPr>
            <a:t>VR</a:t>
          </a:r>
          <a:r>
            <a:rPr lang="pl-PL" sz="800" b="1" kern="1200" baseline="0" dirty="0">
              <a:solidFill>
                <a:srgbClr val="003399"/>
              </a:solidFill>
            </a:rPr>
            <a:t>/AR)</a:t>
          </a: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rotWithShape="1">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pl-PL" sz="800" b="1" kern="1200" baseline="0">
              <a:solidFill>
                <a:srgbClr val="003399"/>
              </a:solidFill>
            </a:rPr>
            <a:t>Urządzenia ubieralne</a:t>
          </a:r>
        </a:p>
      </dsp:txBody>
      <dsp:txXfrm>
        <a:off x="3409667" y="3391195"/>
        <a:ext cx="1286626" cy="581920"/>
      </dsp:txXfrm>
    </dsp:sp>
    <dsp:sp modelId="{3D3B6042-762D-4F77-B0A2-51D72A462EDF}">
      <dsp:nvSpPr>
        <dsp:cNvPr id="0" name=""/>
        <dsp:cNvSpPr/>
      </dsp:nvSpPr>
      <dsp:spPr>
        <a:xfrm>
          <a:off x="4719649" y="3368303"/>
          <a:ext cx="576101" cy="581920"/>
        </a:xfrm>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l-PL" sz="1400" b="1" i="0" kern="1200" baseline="0"/>
            <a:t>Dane w czasie rzeczywistym</a:t>
          </a:r>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l-PL" sz="1400" b="1" i="0" kern="1200" baseline="0"/>
            <a:t>Informacje predykcyjne</a:t>
          </a:r>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l-PL" sz="1400" b="1" i="0" kern="1200" baseline="0"/>
            <a:t>Zalecenia użyteczne w praktyce</a:t>
          </a:r>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l-PL" sz="1400" b="1" i="0" kern="1200" baseline="0"/>
            <a:t>Proaktywność</a:t>
          </a:r>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l-PL" sz="1800" kern="1200" dirty="0"/>
            <a:t>Wykorzystanie zgromadzonych danych może mieć ograniczenia</a:t>
          </a:r>
          <a:r>
            <a:rPr lang="pl-PL" sz="1800" b="1" kern="1200" dirty="0"/>
            <a:t> </a:t>
          </a:r>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l-PL" sz="1800" kern="1200"/>
            <a:t>Inteligentne systemy cyfrowe mogą stwarzać nowe zagrożenia lub zwiększać istniejące ryzyko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l-PL" sz="1800" kern="1200"/>
            <a:t>Frustracja</a:t>
          </a:r>
          <a:r>
            <a:rPr lang="pl-PL" sz="1800" b="1" kern="1200"/>
            <a:t> </a:t>
          </a:r>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l-PL" sz="1800" kern="1200"/>
            <a:t>Możliwość rozmycia odpowiedzialności w zakresie BHP</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409106"/>
          <a:ext cx="5060655"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53032" y="231986"/>
          <a:ext cx="3542458"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896" tIns="0" rIns="133896" bIns="0" numCol="1" spcCol="1270" anchor="ctr" anchorCtr="0">
          <a:noAutofit/>
        </a:bodyPr>
        <a:lstStyle/>
        <a:p>
          <a:pPr marL="0" lvl="0" indent="0" algn="l" defTabSz="533400">
            <a:lnSpc>
              <a:spcPct val="90000"/>
            </a:lnSpc>
            <a:spcBef>
              <a:spcPct val="0"/>
            </a:spcBef>
            <a:spcAft>
              <a:spcPct val="35000"/>
            </a:spcAft>
            <a:buNone/>
          </a:pPr>
          <a:r>
            <a:rPr lang="pl-PL" sz="1200" b="0" i="0" kern="1200" baseline="0" dirty="0">
              <a:solidFill>
                <a:schemeClr val="tx1"/>
              </a:solidFill>
            </a:rPr>
            <a:t>Uprzednie konsultacje</a:t>
          </a:r>
        </a:p>
      </dsp:txBody>
      <dsp:txXfrm>
        <a:off x="270325" y="249279"/>
        <a:ext cx="3507872" cy="319654"/>
      </dsp:txXfrm>
    </dsp:sp>
    <dsp:sp modelId="{A8B4F407-D179-4B26-8B2F-8ECCA4845690}">
      <dsp:nvSpPr>
        <dsp:cNvPr id="0" name=""/>
        <dsp:cNvSpPr/>
      </dsp:nvSpPr>
      <dsp:spPr>
        <a:xfrm>
          <a:off x="0" y="953426"/>
          <a:ext cx="5060655"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53032" y="776306"/>
          <a:ext cx="3542458"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896" tIns="0" rIns="133896" bIns="0" numCol="1" spcCol="1270" anchor="ctr" anchorCtr="0">
          <a:noAutofit/>
        </a:bodyPr>
        <a:lstStyle/>
        <a:p>
          <a:pPr marL="0" lvl="0" indent="0" algn="l" defTabSz="533400">
            <a:lnSpc>
              <a:spcPct val="90000"/>
            </a:lnSpc>
            <a:spcBef>
              <a:spcPct val="0"/>
            </a:spcBef>
            <a:spcAft>
              <a:spcPct val="35000"/>
            </a:spcAft>
            <a:buNone/>
          </a:pPr>
          <a:r>
            <a:rPr lang="pl-PL" sz="1200" b="0" i="0" kern="1200" baseline="0">
              <a:solidFill>
                <a:schemeClr val="tx1"/>
              </a:solidFill>
            </a:rPr>
            <a:t>Umożliwienie pracownikom przetestowania narzędzia lub systemu w okresach próbnych</a:t>
          </a:r>
        </a:p>
      </dsp:txBody>
      <dsp:txXfrm>
        <a:off x="270325" y="793599"/>
        <a:ext cx="3507872" cy="319654"/>
      </dsp:txXfrm>
    </dsp:sp>
    <dsp:sp modelId="{CC02B77D-A22F-49CA-A661-C16DEDB8BCC4}">
      <dsp:nvSpPr>
        <dsp:cNvPr id="0" name=""/>
        <dsp:cNvSpPr/>
      </dsp:nvSpPr>
      <dsp:spPr>
        <a:xfrm>
          <a:off x="0" y="1497746"/>
          <a:ext cx="5060655"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53032" y="1320626"/>
          <a:ext cx="3542458"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896" tIns="0" rIns="133896" bIns="0" numCol="1" spcCol="1270" anchor="ctr" anchorCtr="0">
          <a:noAutofit/>
        </a:bodyPr>
        <a:lstStyle/>
        <a:p>
          <a:pPr marL="0" lvl="0" indent="0" algn="l" defTabSz="533400">
            <a:lnSpc>
              <a:spcPct val="90000"/>
            </a:lnSpc>
            <a:spcBef>
              <a:spcPct val="0"/>
            </a:spcBef>
            <a:spcAft>
              <a:spcPct val="35000"/>
            </a:spcAft>
            <a:buNone/>
          </a:pPr>
          <a:r>
            <a:rPr lang="pl-PL" sz="1200" b="0" i="0" kern="1200" baseline="0">
              <a:solidFill>
                <a:schemeClr val="tx1"/>
              </a:solidFill>
            </a:rPr>
            <a:t>Współpraca z ambasadorami</a:t>
          </a:r>
        </a:p>
      </dsp:txBody>
      <dsp:txXfrm>
        <a:off x="270325" y="1337919"/>
        <a:ext cx="3507872" cy="319654"/>
      </dsp:txXfrm>
    </dsp:sp>
    <dsp:sp modelId="{87044E54-BAA1-4C4A-BB98-6F568B3BFC61}">
      <dsp:nvSpPr>
        <dsp:cNvPr id="0" name=""/>
        <dsp:cNvSpPr/>
      </dsp:nvSpPr>
      <dsp:spPr>
        <a:xfrm>
          <a:off x="0" y="2042066"/>
          <a:ext cx="5060655"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53032" y="1864946"/>
          <a:ext cx="3542458"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896" tIns="0" rIns="133896" bIns="0" numCol="1" spcCol="1270" anchor="ctr" anchorCtr="0">
          <a:noAutofit/>
        </a:bodyPr>
        <a:lstStyle/>
        <a:p>
          <a:pPr marL="0" lvl="0" indent="0" algn="l" defTabSz="533400">
            <a:lnSpc>
              <a:spcPct val="90000"/>
            </a:lnSpc>
            <a:spcBef>
              <a:spcPct val="0"/>
            </a:spcBef>
            <a:spcAft>
              <a:spcPct val="35000"/>
            </a:spcAft>
            <a:buNone/>
          </a:pPr>
          <a:r>
            <a:rPr lang="pl-PL" sz="1200" b="0" i="0" kern="1200" baseline="0">
              <a:solidFill>
                <a:schemeClr val="tx1"/>
              </a:solidFill>
            </a:rPr>
            <a:t>Znalezienie różnych możliwości zaangażowania </a:t>
          </a:r>
        </a:p>
      </dsp:txBody>
      <dsp:txXfrm>
        <a:off x="270325" y="1882239"/>
        <a:ext cx="3507872" cy="319654"/>
      </dsp:txXfrm>
    </dsp:sp>
    <dsp:sp modelId="{C367CCC4-4F2C-4F43-AA61-0263BCBCF33A}">
      <dsp:nvSpPr>
        <dsp:cNvPr id="0" name=""/>
        <dsp:cNvSpPr/>
      </dsp:nvSpPr>
      <dsp:spPr>
        <a:xfrm>
          <a:off x="0" y="2586385"/>
          <a:ext cx="5060655"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53032" y="2409265"/>
          <a:ext cx="3542458"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896" tIns="0" rIns="133896" bIns="0" numCol="1" spcCol="1270" anchor="ctr" anchorCtr="0">
          <a:noAutofit/>
        </a:bodyPr>
        <a:lstStyle/>
        <a:p>
          <a:pPr marL="0" lvl="0" indent="0" algn="l" defTabSz="533400">
            <a:lnSpc>
              <a:spcPct val="90000"/>
            </a:lnSpc>
            <a:spcBef>
              <a:spcPct val="0"/>
            </a:spcBef>
            <a:spcAft>
              <a:spcPct val="35000"/>
            </a:spcAft>
            <a:buNone/>
          </a:pPr>
          <a:r>
            <a:rPr lang="pl-PL" sz="1200" b="0" i="0" kern="1200" baseline="0">
              <a:solidFill>
                <a:schemeClr val="tx1"/>
              </a:solidFill>
            </a:rPr>
            <a:t>Szkolenia w miejscu pracy, briefingi zespołowe, oprowadzanie z objaśnieniem</a:t>
          </a:r>
        </a:p>
      </dsp:txBody>
      <dsp:txXfrm>
        <a:off x="270325" y="2426558"/>
        <a:ext cx="3507872" cy="319654"/>
      </dsp:txXfrm>
    </dsp:sp>
    <dsp:sp modelId="{C140458A-8435-4704-962B-F60A2D266DCA}">
      <dsp:nvSpPr>
        <dsp:cNvPr id="0" name=""/>
        <dsp:cNvSpPr/>
      </dsp:nvSpPr>
      <dsp:spPr>
        <a:xfrm>
          <a:off x="0" y="3153820"/>
          <a:ext cx="5060655"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53032" y="2953585"/>
          <a:ext cx="3542458"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896" tIns="0" rIns="133896" bIns="0" numCol="1" spcCol="1270" anchor="ctr" anchorCtr="0">
          <a:noAutofit/>
        </a:bodyPr>
        <a:lstStyle/>
        <a:p>
          <a:pPr marL="0" lvl="0" indent="0" algn="l" defTabSz="533400">
            <a:lnSpc>
              <a:spcPct val="90000"/>
            </a:lnSpc>
            <a:spcBef>
              <a:spcPct val="0"/>
            </a:spcBef>
            <a:spcAft>
              <a:spcPct val="35000"/>
            </a:spcAft>
            <a:buNone/>
          </a:pPr>
          <a:r>
            <a:rPr lang="pl-PL" sz="1200" b="0" i="0" kern="1200" baseline="0" dirty="0">
              <a:solidFill>
                <a:schemeClr val="tx1"/>
              </a:solidFill>
            </a:rPr>
            <a:t>Warsztaty poświęcone odkrywaniu technologii </a:t>
          </a:r>
        </a:p>
      </dsp:txBody>
      <dsp:txXfrm>
        <a:off x="270325" y="2970878"/>
        <a:ext cx="3507872"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2E905-04A0-480B-BFAC-40FD7841B670}"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5015A-530C-451B-A9BD-7A8FE50581D2}" type="slidenum">
              <a:rPr lang="en-GB" smtClean="0"/>
              <a:t>‹#›</a:t>
            </a:fld>
            <a:endParaRPr lang="en-GB"/>
          </a:p>
        </p:txBody>
      </p:sp>
    </p:spTree>
    <p:extLst>
      <p:ext uri="{BB962C8B-B14F-4D97-AF65-F5344CB8AC3E}">
        <p14:creationId xmlns:p14="http://schemas.microsoft.com/office/powerpoint/2010/main" val="294647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pl-PL" sz="1600" b="1">
                <a:solidFill>
                  <a:srgbClr val="7030A0"/>
                </a:solidFill>
                <a:latin typeface="Arial Body"/>
              </a:rPr>
              <a:t>Nieprawidłowe działanie technologii</a:t>
            </a:r>
          </a:p>
          <a:p>
            <a:pPr marL="0" indent="0">
              <a:spcBef>
                <a:spcPts val="0"/>
              </a:spcBef>
              <a:spcAft>
                <a:spcPts val="0"/>
              </a:spcAft>
              <a:buFont typeface="Arial" panose="020B0604020202020204" pitchFamily="34" charset="0"/>
              <a:buNone/>
            </a:pPr>
            <a:r>
              <a:rPr lang="pl-PL" sz="1200" b="0">
                <a:solidFill>
                  <a:srgbClr val="002060"/>
                </a:solidFill>
                <a:latin typeface="Arial Body"/>
              </a:rPr>
              <a:t>Np. wybuchające baterie lub niedziałające czujniki.</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pl-PL" sz="1600" b="1">
                <a:solidFill>
                  <a:srgbClr val="7030A0"/>
                </a:solidFill>
                <a:latin typeface="Arial Body"/>
              </a:rPr>
              <a:t>Dokładność czujników</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pl-PL" sz="1200" b="0">
                <a:solidFill>
                  <a:srgbClr val="002060"/>
                </a:solidFill>
                <a:latin typeface="Arial Body"/>
              </a:rPr>
              <a:t>Jak niezawodne są czujniki w obiektach o wielu czynnikach środowiskowych?</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pl-PL" sz="1600" b="1">
                <a:solidFill>
                  <a:srgbClr val="7030A0"/>
                </a:solidFill>
                <a:latin typeface="Arial Body"/>
              </a:rPr>
              <a:t>Sprzęt utrudniający poruszanie się</a:t>
            </a:r>
          </a:p>
          <a:p>
            <a:pPr marL="0" indent="0">
              <a:spcBef>
                <a:spcPts val="600"/>
              </a:spcBef>
              <a:spcAft>
                <a:spcPts val="600"/>
              </a:spcAft>
              <a:buFont typeface="Arial" panose="020B0604020202020204" pitchFamily="34" charset="0"/>
              <a:buNone/>
            </a:pPr>
            <a:r>
              <a:rPr lang="pl-PL" sz="1200" b="0">
                <a:solidFill>
                  <a:srgbClr val="002060"/>
                </a:solidFill>
                <a:latin typeface="Arial Body"/>
                <a:ea typeface="Arial Body"/>
                <a:cs typeface="+mn-cs"/>
              </a:rPr>
              <a:t>Noszenie egzoszkieletów lub środków ochrony indywidualnej</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pl-PL" sz="1600" b="1">
                <a:solidFill>
                  <a:srgbClr val="7030A0"/>
                </a:solidFill>
                <a:latin typeface="Arial Body"/>
              </a:rPr>
              <a:t>Ograniczenia technologiczne systemów monitorowania BHP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pl-PL" sz="1200" b="0">
                <a:solidFill>
                  <a:srgbClr val="002060"/>
                </a:solidFill>
                <a:latin typeface="Arial Body"/>
              </a:rPr>
              <a:t>Np. kamery na podczerwień.</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pl-PL" sz="1600" b="1">
                <a:solidFill>
                  <a:srgbClr val="7030A0"/>
                </a:solidFill>
                <a:latin typeface="Arial Body"/>
              </a:rPr>
              <a:t>Efekty netto systemów monitorowania BHP</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pl-PL" sz="1200" b="0">
                <a:solidFill>
                  <a:srgbClr val="002060"/>
                </a:solidFill>
                <a:latin typeface="Arial Body"/>
              </a:rPr>
              <a:t>Np. wpływ redystrybucji ciężaru przez egzoszkielety na inne części ciała.</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pl-PL" sz="1800" b="1">
                <a:solidFill>
                  <a:schemeClr val="tx1"/>
                </a:solidFill>
                <a:latin typeface="Arial Body"/>
                <a:ea typeface="Arial Body"/>
                <a:cs typeface="+mn-cs"/>
              </a:rPr>
              <a:t>Szkody psychospołeczne/fizyczne</a:t>
            </a:r>
            <a:r>
              <a:rPr lang="pl-PL" sz="1600" b="1">
                <a:solidFill>
                  <a:schemeClr val="tx1"/>
                </a:solidFill>
                <a:latin typeface="Arial Body"/>
                <a:ea typeface="Arial Body"/>
                <a:cs typeface="+mn-cs"/>
              </a:rPr>
              <a:t>
</a:t>
            </a:r>
            <a:br>
              <a:rPr lang="pl-PL" sz="1600" b="1">
                <a:solidFill>
                  <a:schemeClr val="tx1"/>
                </a:solidFill>
                <a:latin typeface="Arial Body"/>
                <a:ea typeface="Arial Body"/>
                <a:cs typeface="+mn-cs"/>
              </a:rPr>
            </a:br>
            <a:r>
              <a:rPr lang="pl-PL" sz="1600" b="1">
                <a:solidFill>
                  <a:schemeClr val="tx1"/>
                </a:solidFill>
                <a:latin typeface="Arial Body"/>
                <a:ea typeface="Arial Body"/>
                <a:cs typeface="+mn-cs"/>
              </a:rPr>
              <a:t>
</a:t>
            </a:r>
            <a:br>
              <a:rPr lang="pl-PL" sz="1600" b="1">
                <a:solidFill>
                  <a:schemeClr val="tx1"/>
                </a:solidFill>
                <a:latin typeface="Arial Body"/>
                <a:ea typeface="Arial Body"/>
                <a:cs typeface="+mn-cs"/>
              </a:rPr>
            </a:br>
            <a:r>
              <a:rPr lang="pl-PL" sz="1400" b="1">
                <a:solidFill>
                  <a:srgbClr val="FF3399"/>
                </a:solidFill>
                <a:latin typeface="Arial Body"/>
                <a:ea typeface="Arial Body"/>
                <a:cs typeface="+mn-cs"/>
              </a:rPr>
              <a:t>Intensyfikacja pracy</a:t>
            </a:r>
          </a:p>
          <a:p>
            <a:pPr marL="0" marR="0" lvl="0" indent="0" algn="l" defTabSz="342900" rtl="0" eaLnBrk="1" fontAlgn="auto" latinLnBrk="0" hangingPunct="1">
              <a:lnSpc>
                <a:spcPct val="100000"/>
              </a:lnSpc>
              <a:spcBef>
                <a:spcPts val="600"/>
              </a:spcBef>
              <a:spcAft>
                <a:spcPts val="600"/>
              </a:spcAft>
              <a:buClrTx/>
              <a:buSzTx/>
              <a:buFontTx/>
              <a:buNone/>
              <a:tabLst/>
              <a:defRPr/>
            </a:pPr>
            <a:r>
              <a:rPr lang="pl-PL" sz="1200" b="0">
                <a:solidFill>
                  <a:srgbClr val="002060"/>
                </a:solidFill>
                <a:latin typeface="Arial Body"/>
                <a:ea typeface="Arial Body"/>
                <a:cs typeface="+mn-cs"/>
              </a:rPr>
              <a:t>Miejsca pracy jako elektroniczne sweatshopy?</a:t>
            </a:r>
          </a:p>
          <a:p>
            <a:pPr marL="0" algn="l" defTabSz="342900" rtl="0" eaLnBrk="1" latinLnBrk="0" hangingPunct="1"/>
            <a:r>
              <a:rPr lang="pl-PL" sz="1400" b="1">
                <a:solidFill>
                  <a:srgbClr val="FF3399"/>
                </a:solidFill>
                <a:latin typeface="Arial Body"/>
                <a:ea typeface="Arial Body"/>
                <a:cs typeface="+mn-cs"/>
              </a:rPr>
              <a:t>Alienacja w pracy </a:t>
            </a:r>
          </a:p>
          <a:p>
            <a:pPr>
              <a:spcBef>
                <a:spcPts val="600"/>
              </a:spcBef>
              <a:spcAft>
                <a:spcPts val="600"/>
              </a:spcAft>
            </a:pPr>
            <a:r>
              <a:rPr lang="pl-PL" sz="1200" b="0">
                <a:solidFill>
                  <a:srgbClr val="002060"/>
                </a:solidFill>
                <a:latin typeface="Arial Body"/>
                <a:ea typeface="Arial Body"/>
                <a:cs typeface="+mn-cs"/>
              </a:rPr>
              <a:t>Naruszenie prywatności, utrata poczucia sprawczości, przytłoczenie kierowników ds. BHP danymi i oczekiwaniami.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11</a:t>
            </a:fld>
            <a:endParaRPr lang="en-GB"/>
          </a:p>
        </p:txBody>
      </p:sp>
    </p:spTree>
    <p:extLst>
      <p:ext uri="{BB962C8B-B14F-4D97-AF65-F5344CB8AC3E}">
        <p14:creationId xmlns:p14="http://schemas.microsoft.com/office/powerpoint/2010/main" val="12346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12</a:t>
            </a:fld>
            <a:endParaRPr lang="en-GB"/>
          </a:p>
        </p:txBody>
      </p:sp>
    </p:spTree>
    <p:extLst>
      <p:ext uri="{BB962C8B-B14F-4D97-AF65-F5344CB8AC3E}">
        <p14:creationId xmlns:p14="http://schemas.microsoft.com/office/powerpoint/2010/main" val="241644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13</a:t>
            </a:fld>
            <a:endParaRPr lang="en-GB"/>
          </a:p>
        </p:txBody>
      </p:sp>
    </p:spTree>
    <p:extLst>
      <p:ext uri="{BB962C8B-B14F-4D97-AF65-F5344CB8AC3E}">
        <p14:creationId xmlns:p14="http://schemas.microsoft.com/office/powerpoint/2010/main" val="253984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14</a:t>
            </a:fld>
            <a:endParaRPr lang="en-GB"/>
          </a:p>
        </p:txBody>
      </p:sp>
    </p:spTree>
    <p:extLst>
      <p:ext uri="{BB962C8B-B14F-4D97-AF65-F5344CB8AC3E}">
        <p14:creationId xmlns:p14="http://schemas.microsoft.com/office/powerpoint/2010/main" val="122716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15</a:t>
            </a:fld>
            <a:endParaRPr lang="en-GB"/>
          </a:p>
        </p:txBody>
      </p:sp>
    </p:spTree>
    <p:extLst>
      <p:ext uri="{BB962C8B-B14F-4D97-AF65-F5344CB8AC3E}">
        <p14:creationId xmlns:p14="http://schemas.microsoft.com/office/powerpoint/2010/main" val="189257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16</a:t>
            </a:fld>
            <a:endParaRPr lang="en-GB"/>
          </a:p>
        </p:txBody>
      </p:sp>
    </p:spTree>
    <p:extLst>
      <p:ext uri="{BB962C8B-B14F-4D97-AF65-F5344CB8AC3E}">
        <p14:creationId xmlns:p14="http://schemas.microsoft.com/office/powerpoint/2010/main" val="39906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17</a:t>
            </a:fld>
            <a:endParaRPr lang="en-GB"/>
          </a:p>
        </p:txBody>
      </p:sp>
    </p:spTree>
    <p:extLst>
      <p:ext uri="{BB962C8B-B14F-4D97-AF65-F5344CB8AC3E}">
        <p14:creationId xmlns:p14="http://schemas.microsoft.com/office/powerpoint/2010/main" val="7210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18</a:t>
            </a:fld>
            <a:endParaRPr lang="en-GB"/>
          </a:p>
        </p:txBody>
      </p:sp>
    </p:spTree>
    <p:extLst>
      <p:ext uri="{BB962C8B-B14F-4D97-AF65-F5344CB8AC3E}">
        <p14:creationId xmlns:p14="http://schemas.microsoft.com/office/powerpoint/2010/main" val="760956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a:t>
            </a:fld>
            <a:endParaRPr lang="en-GB"/>
          </a:p>
        </p:txBody>
      </p:sp>
    </p:spTree>
    <p:extLst>
      <p:ext uri="{BB962C8B-B14F-4D97-AF65-F5344CB8AC3E}">
        <p14:creationId xmlns:p14="http://schemas.microsoft.com/office/powerpoint/2010/main" val="4154289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20</a:t>
            </a:fld>
            <a:endParaRPr lang="en-GB"/>
          </a:p>
        </p:txBody>
      </p:sp>
    </p:spTree>
    <p:extLst>
      <p:ext uri="{BB962C8B-B14F-4D97-AF65-F5344CB8AC3E}">
        <p14:creationId xmlns:p14="http://schemas.microsoft.com/office/powerpoint/2010/main" val="161304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21</a:t>
            </a:fld>
            <a:endParaRPr lang="en-GB"/>
          </a:p>
        </p:txBody>
      </p:sp>
    </p:spTree>
    <p:extLst>
      <p:ext uri="{BB962C8B-B14F-4D97-AF65-F5344CB8AC3E}">
        <p14:creationId xmlns:p14="http://schemas.microsoft.com/office/powerpoint/2010/main" val="416562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800">
                <a:effectLst/>
                <a:latin typeface="Arial" panose="020B0604020202020204" pitchFamily="34" charset="0"/>
                <a:ea typeface="Arial"/>
                <a:cs typeface="Arial" panose="020B0604020202020204" pitchFamily="34" charset="0"/>
              </a:rPr>
              <a:t>Poniższe zasady przedstawiono, aby pokazać, w jaki sposób można zaradzić barierom utrudniającym wdrażanie oraz jak przybliżyć inteligentne narzędzia cyfrowe i systemy monitorowania BHP do potrzeb pracowników i miejsc pracy, co pozwoli zwiększyć ich ogólne przyjęcie z myślą o stworzeniu bezpieczniejszego środowiska pracy.</a:t>
            </a:r>
          </a:p>
          <a:p>
            <a:r>
              <a:rPr lang="pl-PL" sz="1800">
                <a:effectLst/>
                <a:latin typeface="Arial" panose="020B0604020202020204" pitchFamily="34" charset="0"/>
                <a:ea typeface="Arial"/>
                <a:cs typeface="Arial" panose="020B0604020202020204" pitchFamily="34" charset="0"/>
              </a:rPr>
              <a:t> </a:t>
            </a:r>
          </a:p>
          <a:p>
            <a:r>
              <a:rPr lang="pl-PL" sz="1800" b="1">
                <a:effectLst/>
                <a:latin typeface="Arial" panose="020B0604020202020204" pitchFamily="34" charset="0"/>
                <a:ea typeface="Arial"/>
                <a:cs typeface="Arial" panose="020B0604020202020204" pitchFamily="34" charset="0"/>
              </a:rPr>
              <a:t>Bezpieczeństwo i prywatność danych </a:t>
            </a:r>
          </a:p>
          <a:p>
            <a:r>
              <a:rPr lang="pl-PL" sz="1800">
                <a:effectLst/>
                <a:latin typeface="Arial" panose="020B0604020202020204" pitchFamily="34" charset="0"/>
                <a:ea typeface="Arial"/>
                <a:cs typeface="Arial" panose="020B0604020202020204" pitchFamily="34" charset="0"/>
              </a:rPr>
              <a:t>Większość inteligentnych narzędzi cyfrowych i systemów monitorowania BHP obejmuje oprogramowanie, które przekazuje dane do platformy w chmurze. Budzi to obawy pracowników, ich przedstawicieli i pracodawców dotyczące bezpieczeństwa danych. Rozważmy na przykład scenariusz, w którym podmiot zewnętrzny uzyskuje dostęp do nowego systemu monitorowania BHP podczas operacji ratowniczej, wysyłając zespoły ratownicze do niebezpiecznego obszaru. Chociaż przykład ten może być skrajny, uwydatnia, jak ważne jest wdrożenie środków bezpieczeństwa danych w celu zmniejszenia ryzyka potencjalnych naruszeń. </a:t>
            </a:r>
          </a:p>
          <a:p>
            <a:r>
              <a:rPr lang="pl-PL" sz="1800">
                <a:effectLst/>
                <a:latin typeface="Arial" panose="020B0604020202020204" pitchFamily="34" charset="0"/>
                <a:ea typeface="Arial"/>
                <a:cs typeface="Arial" panose="020B0604020202020204" pitchFamily="34" charset="0"/>
              </a:rPr>
              <a:t> </a:t>
            </a:r>
          </a:p>
          <a:p>
            <a:r>
              <a:rPr lang="pl-PL" sz="1800" b="1">
                <a:effectLst/>
                <a:latin typeface="Arial" panose="020B0604020202020204" pitchFamily="34" charset="0"/>
                <a:ea typeface="Arial"/>
                <a:cs typeface="Arial" panose="020B0604020202020204" pitchFamily="34" charset="0"/>
              </a:rPr>
              <a:t>Integracja z istniejącą infrastrukturą</a:t>
            </a:r>
          </a:p>
          <a:p>
            <a:r>
              <a:rPr lang="pl-PL" sz="1800">
                <a:effectLst/>
                <a:latin typeface="Arial" panose="020B0604020202020204" pitchFamily="34" charset="0"/>
                <a:ea typeface="Arial"/>
                <a:cs typeface="Arial" panose="020B0604020202020204" pitchFamily="34" charset="0"/>
              </a:rPr>
              <a:t>Niektóre inteligentne narzędzia cyfrowe i systemy monitorowania BHP są zaprojektowane w taki sposób, aby można je było zintegrować z istniejącą infrastrukturą zarządzania (BHP), w tym z systemami oprogramowania lub sprzętu komputerowego, co może pomóc ograniczyć koszty i wykorzystać nowe możliwości w zakresie poprawy bezpieczeństwa i zdrowia.</a:t>
            </a:r>
          </a:p>
          <a:p>
            <a:r>
              <a:rPr lang="pl-PL" sz="1800">
                <a:effectLst/>
                <a:latin typeface="Arial" panose="020B0604020202020204" pitchFamily="34" charset="0"/>
                <a:ea typeface="Arial"/>
                <a:cs typeface="Arial" panose="020B0604020202020204" pitchFamily="34" charset="0"/>
              </a:rPr>
              <a:t> </a:t>
            </a:r>
          </a:p>
          <a:p>
            <a:r>
              <a:rPr lang="pl-PL" sz="1800" b="1">
                <a:effectLst/>
                <a:latin typeface="Arial" panose="020B0604020202020204" pitchFamily="34" charset="0"/>
                <a:ea typeface="Arial"/>
                <a:cs typeface="Arial" panose="020B0604020202020204" pitchFamily="34" charset="0"/>
              </a:rPr>
              <a:t>Integracja z istniejącymi ramami BHP</a:t>
            </a:r>
          </a:p>
          <a:p>
            <a:r>
              <a:rPr lang="pl-PL" sz="1800">
                <a:effectLst/>
                <a:latin typeface="Arial" panose="020B0604020202020204" pitchFamily="34" charset="0"/>
                <a:ea typeface="Arial"/>
                <a:cs typeface="Arial" panose="020B0604020202020204" pitchFamily="34" charset="0"/>
              </a:rPr>
              <a:t>BHP jest raczej procesem lub cyklem, a nie oddzielną interwencją, a systemy określone w badaniu, choć mogą pełnić wiele funkcji, nie są w stanie zapewnić uniwersalnych rozwiązań (ani nie jest to ich celem). Ramy BHP należy postrzegać jako środek ciągłego kształcenia, który obejmuje szereg zależności, procesów i praktyk. Jest to zatem struktura obejmująca szerszy zakres elementów niż pojedynczy inteligentny system monitorowania.</a:t>
            </a:r>
          </a:p>
          <a:p>
            <a:r>
              <a:rPr lang="pl-PL" sz="1800">
                <a:effectLst/>
                <a:latin typeface="Arial" panose="020B0604020202020204" pitchFamily="34" charset="0"/>
                <a:ea typeface="Arial"/>
                <a:cs typeface="Arial" panose="020B0604020202020204" pitchFamily="34" charset="0"/>
              </a:rPr>
              <a:t> </a:t>
            </a:r>
          </a:p>
          <a:p>
            <a:r>
              <a:rPr lang="pl-PL" sz="1800" b="1">
                <a:effectLst/>
                <a:latin typeface="Arial" panose="020B0604020202020204" pitchFamily="34" charset="0"/>
                <a:ea typeface="Arial"/>
                <a:cs typeface="Arial" panose="020B0604020202020204" pitchFamily="34" charset="0"/>
              </a:rPr>
              <a:t>Wdrożenie jako proces współpracy z zaangażowaniem pracowników</a:t>
            </a:r>
          </a:p>
          <a:p>
            <a:r>
              <a:rPr lang="pl-PL" sz="1800">
                <a:effectLst/>
                <a:latin typeface="Arial" panose="020B0604020202020204" pitchFamily="34" charset="0"/>
                <a:ea typeface="Arial"/>
                <a:cs typeface="Arial" panose="020B0604020202020204" pitchFamily="34" charset="0"/>
              </a:rPr>
              <a:t>Stałą współpracę przedsiębiorstwa wdrażającego z producentem produktu podczas wdrażania i używania nowego systemu monitorowania BHP uznano za powszechną praktykę umożliwiającą dostosowanie systemu do konkretnych potrzeb miejsca pracy i pracowników, sprostanie potencjalnym wyzwaniom i wskazanie ulepszeń. </a:t>
            </a:r>
          </a:p>
          <a:p>
            <a:r>
              <a:rPr lang="pl-PL" sz="1800">
                <a:effectLst/>
                <a:latin typeface="Arial" panose="020B0604020202020204" pitchFamily="34" charset="0"/>
                <a:ea typeface="Arial"/>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Inteligentne systemy cyfrowe poprawiają bezpieczeństwo w miejscu pracy dzięki proaktywnemu zapewnianiu wglądu w warunki pracy</a:t>
            </a:r>
            <a:r>
              <a:rPr lang="pl-PL" sz="1200">
                <a:solidFill>
                  <a:srgbClr val="000000"/>
                </a:solidFill>
                <a:effectLst/>
                <a:latin typeface="Arial" panose="020B0604020202020204" pitchFamily="34" charset="0"/>
                <a:ea typeface="Arial"/>
                <a:cs typeface="Arial" panose="020B0604020202020204" pitchFamily="34" charset="0"/>
              </a:rPr>
              <a:t>, co do bardzo niedawna nie było możliwe. Mogą wysyłać ostrzeżenia</a:t>
            </a:r>
            <a:r>
              <a:rPr lang="pl-PL" sz="1200">
                <a:solidFill>
                  <a:srgbClr val="000000"/>
                </a:solidFill>
                <a:effectLst/>
                <a:latin typeface="Arial" panose="020B0604020202020204" pitchFamily="34" charset="0"/>
                <a:ea typeface="Arial"/>
                <a:cs typeface="ArialMT"/>
              </a:rPr>
              <a:t>, aby skrócić czas akcji ratunkowej i ułatwić zgłaszanie, a także wzmacniają pozycję pracowników poprzez zwiększoną świadomość, co sprzyja poczuciu bezpieczeństwa.     </a:t>
            </a:r>
          </a:p>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Przejrzyste korzystanie z technologii jest niezbędne, aby rozwiać obawy dotyczące prywatności, przetwarzania danych i nadmiernego polegania na technologii. </a:t>
            </a:r>
          </a:p>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Konieczne jest rozróżnienie między pomiarem wyników a monitorowaniem BHP, by utrzymać i budować zaufanie pracowników.</a:t>
            </a:r>
          </a:p>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Angażowanie pracowników i ich przedstawicieli w projektowanie, używanie i ekologię informacji inteligentnych systemów cyfrowych promuje zdrowie i dobrostan pracowników, zwiększając ich kontrolę nad decyzjami i ułatwiając ich akceptację. Dostosowanie systemów do konkretnych potrzeb miejsca pracy maksymalizuje skuteczność i pozytywny wpływ. Zaangażowanie pracowników w testowanie, wybór i optymalizację nowych systemów monitorowania BHP zapewnia ich skuteczność. </a:t>
            </a:r>
          </a:p>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Inteligentne systemy cyfrowe powinny uzupełniać inne środki w zakresie BHP, takie jak: dostosowanie miejsca pracy, działania naprawcze, szkolenia pracowników i budowanie zaufania, a nie stanowić jedyne rozwiązanie lub zastępować takie środki.</a:t>
            </a:r>
          </a:p>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Przepisy i inspekcje pracy muszą ewoluować, aby dotrzymać kroku inteligentnym systemom cyfrowym w celu zapewnienia ich integracji ze skutecznym systemem zarządzania BHP, opartym na odpowiedzialności pracodawcy i w kontekście hierarchii środków kontroli. </a:t>
            </a:r>
          </a:p>
          <a:p>
            <a:pPr marL="342900" lvl="0" indent="-342900">
              <a:lnSpc>
                <a:spcPts val="1400"/>
              </a:lnSpc>
              <a:buFont typeface="+mj-lt"/>
              <a:buAutoNum type="arabicPeriod"/>
              <a:tabLst>
                <a:tab pos="408305" algn="l"/>
              </a:tabLst>
            </a:pPr>
            <a:r>
              <a:rPr lang="pl-PL" sz="1200">
                <a:solidFill>
                  <a:srgbClr val="000000"/>
                </a:solidFill>
                <a:effectLst/>
                <a:latin typeface="Arial" panose="020B0604020202020204" pitchFamily="34" charset="0"/>
                <a:ea typeface="Arial"/>
                <a:cs typeface="ArialMT"/>
              </a:rPr>
              <a:t>Technologie takie jak urządzenia ubieralne mogą promować włączenie i różnorodność poprzez zaspokajanie potrzeb określonych grup pracowników.</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28</a:t>
            </a:fld>
            <a:endParaRPr lang="en-GB"/>
          </a:p>
        </p:txBody>
      </p:sp>
    </p:spTree>
    <p:extLst>
      <p:ext uri="{BB962C8B-B14F-4D97-AF65-F5344CB8AC3E}">
        <p14:creationId xmlns:p14="http://schemas.microsoft.com/office/powerpoint/2010/main" val="130629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effectLst/>
                <a:latin typeface="Arial" panose="020B0604020202020204" pitchFamily="34" charset="0"/>
                <a:ea typeface="Arial"/>
                <a:cs typeface="Arial" panose="020B0604020202020204" pitchFamily="34" charset="0"/>
              </a:rPr>
              <a:t>Na poziomie przedsiębiorstw, jak wynika z danych z badania ESENER z 2019 r., w 4,8% badanych zakładów wykorzystywano urządzenia ubieralne, a w 3,7% korzystano z robotów współpracujących (</a:t>
            </a:r>
            <a:r>
              <a:rPr lang="pl-PL" sz="1200" dirty="0" err="1">
                <a:effectLst/>
                <a:latin typeface="Arial" panose="020B0604020202020204" pitchFamily="34" charset="0"/>
                <a:ea typeface="Arial"/>
                <a:cs typeface="Arial" panose="020B0604020202020204" pitchFamily="34" charset="0"/>
              </a:rPr>
              <a:t>kobotów</a:t>
            </a:r>
            <a:r>
              <a:rPr lang="pl-PL" sz="1200" dirty="0">
                <a:effectLst/>
                <a:latin typeface="Arial" panose="020B0604020202020204" pitchFamily="34" charset="0"/>
                <a:ea typeface="Arial"/>
                <a:cs typeface="Arial" panose="020B0604020202020204" pitchFamily="34" charset="0"/>
              </a:rPr>
              <a:t>). Dane te wskazują również na silną korelację między wielkością zakładu a wdrażaniem technologii cyfrowych. Większe zakłady zazwyczaj dysponują większymi zasobami finansowymi na długoterminowe badania i rozwój oraz cyfryzację, a także zdolnościami technicznymi umożliwiającymi integrację technologii monitorowania w całej ich działalności. Dysponują one również zasobami ludzkimi umożliwiającymi ocenę potrzeb, instalację i wdrożenie technologii oraz zapewnienie niezbędnych szkoleń i podręczników dla personelu.</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Można je (wszystkie) zmierzyć, ale to nie znaczy, że należy je mierzyć.</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4</a:t>
            </a:fld>
            <a:endParaRPr lang="en-GB"/>
          </a:p>
        </p:txBody>
      </p:sp>
    </p:spTree>
    <p:extLst>
      <p:ext uri="{BB962C8B-B14F-4D97-AF65-F5344CB8AC3E}">
        <p14:creationId xmlns:p14="http://schemas.microsoft.com/office/powerpoint/2010/main" val="427331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5</a:t>
            </a:fld>
            <a:endParaRPr lang="en-GB"/>
          </a:p>
        </p:txBody>
      </p:sp>
    </p:spTree>
    <p:extLst>
      <p:ext uri="{BB962C8B-B14F-4D97-AF65-F5344CB8AC3E}">
        <p14:creationId xmlns:p14="http://schemas.microsoft.com/office/powerpoint/2010/main" val="331084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l-PL" sz="1200" b="1">
                <a:solidFill>
                  <a:srgbClr val="7030A0"/>
                </a:solidFill>
                <a:latin typeface="Arial" panose="020B0604020202020204" pitchFamily="34" charset="0"/>
                <a:cs typeface="Arial" panose="020B0604020202020204" pitchFamily="34" charset="0"/>
              </a:rPr>
              <a:t>Aplikacje na smartfony </a:t>
            </a:r>
            <a:r>
              <a:rPr lang="pl-PL" sz="1200">
                <a:solidFill>
                  <a:srgbClr val="003399"/>
                </a:solidFill>
                <a:latin typeface="Arial" panose="020B0604020202020204" pitchFamily="34" charset="0"/>
                <a:cs typeface="Arial" panose="020B0604020202020204" pitchFamily="34" charset="0"/>
              </a:rPr>
              <a:t>mogą nakłaniać pracowników do zdrowszych zachowań, umożliwiając łatwe zgłaszanie lub pomoc zadaniową w razie wypadków przy pracy</a:t>
            </a:r>
            <a:r>
              <a:rPr lang="pl-PL" sz="1400">
                <a:solidFill>
                  <a:srgbClr val="003399"/>
                </a:solidFill>
                <a:latin typeface="Arial" panose="020B0604020202020204" pitchFamily="34" charset="0"/>
                <a:cs typeface="Arial" panose="020B0604020202020204" pitchFamily="34" charset="0"/>
              </a:rPr>
              <a:t>.</a:t>
            </a:r>
          </a:p>
          <a:p>
            <a:pPr lvl="1"/>
            <a:endParaRPr lang="en-GB" sz="1200" b="1" dirty="0">
              <a:latin typeface="Arial" panose="020B0604020202020204" pitchFamily="34" charset="0"/>
              <a:cs typeface="Arial" panose="020B0604020202020204" pitchFamily="34" charset="0"/>
            </a:endParaRPr>
          </a:p>
          <a:p>
            <a:pPr lvl="1"/>
            <a:r>
              <a:rPr lang="pl-PL" sz="1200" b="1">
                <a:solidFill>
                  <a:srgbClr val="C00000"/>
                </a:solidFill>
                <a:latin typeface="Arial" panose="020B0604020202020204" pitchFamily="34" charset="0"/>
                <a:cs typeface="Arial" panose="020B0604020202020204" pitchFamily="34" charset="0"/>
              </a:rPr>
              <a:t>Inteligentne okulary </a:t>
            </a:r>
            <a:r>
              <a:rPr lang="pl-PL" sz="1200">
                <a:solidFill>
                  <a:srgbClr val="003399"/>
                </a:solidFill>
                <a:latin typeface="Arial" panose="020B0604020202020204" pitchFamily="34" charset="0"/>
                <a:cs typeface="Arial" panose="020B0604020202020204" pitchFamily="34" charset="0"/>
              </a:rPr>
              <a:t>lub </a:t>
            </a:r>
            <a:r>
              <a:rPr lang="pl-PL" sz="1200" b="1">
                <a:solidFill>
                  <a:srgbClr val="C00000"/>
                </a:solidFill>
                <a:latin typeface="Arial" panose="020B0604020202020204" pitchFamily="34" charset="0"/>
                <a:cs typeface="Arial" panose="020B0604020202020204" pitchFamily="34" charset="0"/>
              </a:rPr>
              <a:t>drony</a:t>
            </a:r>
            <a:r>
              <a:rPr lang="pl-PL" sz="1200">
                <a:solidFill>
                  <a:srgbClr val="003399"/>
                </a:solidFill>
                <a:latin typeface="Arial" panose="020B0604020202020204" pitchFamily="34" charset="0"/>
                <a:cs typeface="Arial" panose="020B0604020202020204" pitchFamily="34" charset="0"/>
              </a:rPr>
              <a:t> w budownictwie i górnictwie mogą docierać do obszarów niebezpiecznych i monitorować je, chroniąc ludzi przed potencjalnym niebezpieczeństwem.</a:t>
            </a:r>
          </a:p>
          <a:p>
            <a:pPr lvl="1"/>
            <a:r>
              <a:rPr lang="pl-PL" sz="1200" b="1">
                <a:solidFill>
                  <a:schemeClr val="accent1">
                    <a:lumMod val="60000"/>
                    <a:lumOff val="40000"/>
                  </a:schemeClr>
                </a:solidFill>
                <a:latin typeface="Arial" panose="020B0604020202020204" pitchFamily="34" charset="0"/>
                <a:cs typeface="Arial" panose="020B0604020202020204" pitchFamily="34" charset="0"/>
              </a:rPr>
              <a:t>Technologie e-tkanin </a:t>
            </a:r>
            <a:r>
              <a:rPr lang="pl-PL" sz="1200" b="0">
                <a:solidFill>
                  <a:schemeClr val="accent1">
                    <a:lumMod val="60000"/>
                    <a:lumOff val="40000"/>
                  </a:schemeClr>
                </a:solidFill>
                <a:latin typeface="Arial" panose="020B0604020202020204" pitchFamily="34" charset="0"/>
                <a:cs typeface="Arial" panose="020B0604020202020204" pitchFamily="34" charset="0"/>
              </a:rPr>
              <a:t>mogą</a:t>
            </a:r>
            <a:r>
              <a:rPr lang="pl-PL" sz="1200" b="1">
                <a:solidFill>
                  <a:schemeClr val="accent1">
                    <a:lumMod val="60000"/>
                    <a:lumOff val="40000"/>
                  </a:schemeClr>
                </a:solidFill>
                <a:latin typeface="Arial" panose="020B0604020202020204" pitchFamily="34" charset="0"/>
                <a:cs typeface="Arial" panose="020B0604020202020204" pitchFamily="34" charset="0"/>
              </a:rPr>
              <a:t> </a:t>
            </a:r>
            <a:r>
              <a:rPr lang="pl-PL" sz="1200">
                <a:solidFill>
                  <a:srgbClr val="003399"/>
                </a:solidFill>
                <a:latin typeface="Arial" panose="020B0604020202020204" pitchFamily="34" charset="0"/>
                <a:cs typeface="Arial" panose="020B0604020202020204" pitchFamily="34" charset="0"/>
              </a:rPr>
              <a:t>wchodzić w interakcje z pracownikami za pośrednictwem czujników, które mogą być wbudowane w </a:t>
            </a:r>
            <a:r>
              <a:rPr lang="pl-PL" sz="1200" b="1">
                <a:solidFill>
                  <a:srgbClr val="00B050"/>
                </a:solidFill>
                <a:latin typeface="Arial" panose="020B0604020202020204" pitchFamily="34" charset="0"/>
                <a:cs typeface="Arial" panose="020B0604020202020204" pitchFamily="34" charset="0"/>
              </a:rPr>
              <a:t>kaski lub okulary ochronne</a:t>
            </a:r>
            <a:r>
              <a:rPr lang="pl-PL" sz="1200" b="0">
                <a:solidFill>
                  <a:srgbClr val="00B050"/>
                </a:solidFill>
                <a:latin typeface="Arial" panose="020B0604020202020204" pitchFamily="34" charset="0"/>
                <a:cs typeface="Arial" panose="020B0604020202020204" pitchFamily="34" charset="0"/>
              </a:rPr>
              <a:t>.</a:t>
            </a:r>
          </a:p>
          <a:p>
            <a:pPr lvl="1"/>
            <a:endParaRPr lang="en-US" sz="1200" b="1" dirty="0">
              <a:solidFill>
                <a:srgbClr val="00B050"/>
              </a:solidFill>
              <a:latin typeface="Arial" panose="020B0604020202020204" pitchFamily="34" charset="0"/>
              <a:cs typeface="Arial" panose="020B0604020202020204" pitchFamily="34" charset="0"/>
            </a:endParaRPr>
          </a:p>
          <a:p>
            <a:pPr lvl="1"/>
            <a:r>
              <a:rPr lang="pl-PL" sz="1200" b="1">
                <a:solidFill>
                  <a:schemeClr val="accent1">
                    <a:lumMod val="75000"/>
                  </a:schemeClr>
                </a:solidFill>
                <a:latin typeface="Arial" panose="020B0604020202020204" pitchFamily="34" charset="0"/>
                <a:cs typeface="Arial" panose="020B0604020202020204" pitchFamily="34" charset="0"/>
              </a:rPr>
              <a:t>Inteligentne zegarki</a:t>
            </a:r>
            <a:r>
              <a:rPr lang="pl-PL" sz="1200">
                <a:solidFill>
                  <a:srgbClr val="003399"/>
                </a:solidFill>
                <a:latin typeface="Arial" panose="020B0604020202020204" pitchFamily="34" charset="0"/>
                <a:cs typeface="Arial" panose="020B0604020202020204" pitchFamily="34" charset="0"/>
              </a:rPr>
              <a:t> umożliwiają gromadzenie danych osobowych dotyczących stanów fizjologicznych i emocjonalnych za pośrednictwem internetu rzeczy.</a:t>
            </a:r>
          </a:p>
          <a:p>
            <a:pPr lvl="1"/>
            <a:endParaRPr lang="en-US" sz="1200" b="1" dirty="0">
              <a:latin typeface="Arial" panose="020B0604020202020204" pitchFamily="34" charset="0"/>
              <a:cs typeface="Arial" panose="020B0604020202020204" pitchFamily="34" charset="0"/>
            </a:endParaRPr>
          </a:p>
          <a:p>
            <a:pPr lvl="1"/>
            <a:r>
              <a:rPr lang="pl-PL" sz="1200" b="1">
                <a:solidFill>
                  <a:schemeClr val="bg2">
                    <a:lumMod val="50000"/>
                  </a:schemeClr>
                </a:solidFill>
                <a:latin typeface="Arial" panose="020B0604020202020204" pitchFamily="34" charset="0"/>
                <a:cs typeface="Arial" panose="020B0604020202020204" pitchFamily="34" charset="0"/>
              </a:rPr>
              <a:t>Narzędzia rzeczywistości wirtualnej/rozszerzonej (VR/AR) </a:t>
            </a:r>
            <a:r>
              <a:rPr lang="pl-PL" sz="1200" b="0">
                <a:solidFill>
                  <a:schemeClr val="bg2">
                    <a:lumMod val="50000"/>
                  </a:schemeClr>
                </a:solidFill>
                <a:latin typeface="Arial" panose="020B0604020202020204" pitchFamily="34" charset="0"/>
                <a:cs typeface="Arial" panose="020B0604020202020204" pitchFamily="34" charset="0"/>
              </a:rPr>
              <a:t>mogą być </a:t>
            </a:r>
            <a:r>
              <a:rPr lang="pl-PL" sz="1200">
                <a:solidFill>
                  <a:srgbClr val="003399"/>
                </a:solidFill>
                <a:latin typeface="Arial" panose="020B0604020202020204" pitchFamily="34" charset="0"/>
                <a:cs typeface="Arial" panose="020B0604020202020204" pitchFamily="34" charset="0"/>
              </a:rPr>
              <a:t>wykorzystywane do szkolenia jako interfejs zapewniający dane z monitorowania.</a:t>
            </a:r>
          </a:p>
          <a:p>
            <a:pPr lvl="1"/>
            <a:endParaRPr lang="en-GB" sz="1200" dirty="0">
              <a:solidFill>
                <a:srgbClr val="003399"/>
              </a:solidFill>
              <a:latin typeface="Arial" panose="020B0604020202020204" pitchFamily="34" charset="0"/>
              <a:cs typeface="Arial" panose="020B0604020202020204" pitchFamily="34" charset="0"/>
            </a:endParaRPr>
          </a:p>
          <a:p>
            <a:pPr lvl="1"/>
            <a:r>
              <a:rPr lang="pl-PL" sz="1200" b="1">
                <a:solidFill>
                  <a:srgbClr val="FFC000"/>
                </a:solidFill>
                <a:latin typeface="Arial" panose="020B0604020202020204" pitchFamily="34" charset="0"/>
                <a:cs typeface="Arial" panose="020B0604020202020204" pitchFamily="34" charset="0"/>
              </a:rPr>
              <a:t>Urządzenia ubieralne </a:t>
            </a:r>
            <a:r>
              <a:rPr lang="pl-PL" sz="1200">
                <a:solidFill>
                  <a:srgbClr val="003399"/>
                </a:solidFill>
                <a:latin typeface="Arial" panose="020B0604020202020204" pitchFamily="34" charset="0"/>
                <a:cs typeface="Arial" panose="020B0604020202020204" pitchFamily="34" charset="0"/>
              </a:rPr>
              <a:t>mogą identyfikować stężenia gazów, toksyn, poziomy hałasu i temperatury wysokiego ryzyka.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pl-PL" sz="1400" b="1">
                <a:solidFill>
                  <a:schemeClr val="tx2"/>
                </a:solidFill>
                <a:latin typeface="Arial" panose="020B0604020202020204" pitchFamily="34" charset="0"/>
                <a:cs typeface="Arial" panose="020B0604020202020204" pitchFamily="34" charset="0"/>
              </a:rPr>
              <a:t>Identyfikacja zagrożeń dla BHP i zapobieganie im</a:t>
            </a:r>
          </a:p>
          <a:p>
            <a:pPr marL="285750" indent="-285750">
              <a:spcBef>
                <a:spcPts val="200"/>
              </a:spcBef>
              <a:spcAft>
                <a:spcPts val="200"/>
              </a:spcAft>
              <a:buFont typeface="Arial" panose="020B0604020202020204" pitchFamily="34" charset="0"/>
              <a:buChar char="•"/>
              <a:defRPr/>
            </a:pPr>
            <a:r>
              <a:rPr lang="pl-PL" sz="1200">
                <a:solidFill>
                  <a:schemeClr val="tx2"/>
                </a:solidFill>
                <a:latin typeface="Arial" panose="020B0604020202020204" pitchFamily="34" charset="0"/>
                <a:cs typeface="Arial" panose="020B0604020202020204" pitchFamily="34" charset="0"/>
              </a:rPr>
              <a:t>Monitorowanie zagrożeń indywidualnych lub związanych z zakładem: tętno, postawa, zmęczenie, emocje</a:t>
            </a:r>
          </a:p>
          <a:p>
            <a:pPr marL="285750" indent="-285750">
              <a:spcBef>
                <a:spcPts val="200"/>
              </a:spcBef>
              <a:spcAft>
                <a:spcPts val="200"/>
              </a:spcAft>
              <a:buFont typeface="Arial" panose="020B0604020202020204" pitchFamily="34" charset="0"/>
              <a:buChar char="•"/>
              <a:defRPr/>
            </a:pPr>
            <a:r>
              <a:rPr lang="pl-PL" sz="1200">
                <a:solidFill>
                  <a:schemeClr val="tx2"/>
                </a:solidFill>
                <a:latin typeface="Arial" panose="020B0604020202020204" pitchFamily="34" charset="0"/>
                <a:cs typeface="Arial" panose="020B0604020202020204" pitchFamily="34" charset="0"/>
              </a:rPr>
              <a:t>Ostrzeganie pracowników i zapewnienie szkoleń w miejscu pracy</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l-PL" sz="1200">
                <a:solidFill>
                  <a:schemeClr val="tx2"/>
                </a:solidFill>
                <a:latin typeface="Arial" panose="020B0604020202020204" pitchFamily="34" charset="0"/>
                <a:cs typeface="Arial" panose="020B0604020202020204" pitchFamily="34" charset="0"/>
              </a:rPr>
              <a:t>Zdalne oceny ryzyka</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l-PL" sz="1200">
                <a:solidFill>
                  <a:schemeClr val="tx2"/>
                </a:solidFill>
                <a:latin typeface="Arial" panose="020B0604020202020204" pitchFamily="34" charset="0"/>
                <a:cs typeface="Arial" panose="020B0604020202020204" pitchFamily="34" charset="0"/>
              </a:rPr>
              <a:t>Dostarczanie opartych na danych spostrzeżeń, które mogą pomóc w poprawie BHP w miejscach pracy</a:t>
            </a:r>
          </a:p>
          <a:p>
            <a:pPr marR="0" lvl="0" algn="l" defTabSz="914400" rtl="0" eaLnBrk="1" fontAlgn="auto" latinLnBrk="0" hangingPunct="1">
              <a:spcBef>
                <a:spcPts val="200"/>
              </a:spcBef>
              <a:spcAft>
                <a:spcPts val="200"/>
              </a:spcAft>
              <a:buClrTx/>
              <a:buSzTx/>
              <a:tabLst/>
              <a:defRPr/>
            </a:pPr>
            <a:r>
              <a:rPr lang="pl-PL" sz="1400" b="1">
                <a:solidFill>
                  <a:schemeClr val="tx2"/>
                </a:solidFill>
                <a:latin typeface="Arial" panose="020B0604020202020204" pitchFamily="34" charset="0"/>
                <a:cs typeface="Arial" panose="020B0604020202020204" pitchFamily="34" charset="0"/>
              </a:rPr>
              <a:t>Reagowanie na zagrożenia dla BHP</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l-PL" sz="1200">
                <a:solidFill>
                  <a:schemeClr val="tx2"/>
                </a:solidFill>
                <a:latin typeface="Arial" panose="020B0604020202020204" pitchFamily="34" charset="0"/>
                <a:cs typeface="Arial" panose="020B0604020202020204" pitchFamily="34" charset="0"/>
              </a:rPr>
              <a:t>Lokalizowanie pracowników i reagowanie na sytuacje wyjątkowe</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l-PL" sz="1200">
                <a:solidFill>
                  <a:schemeClr val="tx2"/>
                </a:solidFill>
                <a:latin typeface="Arial" panose="020B0604020202020204" pitchFamily="34" charset="0"/>
                <a:cs typeface="Arial" panose="020B0604020202020204" pitchFamily="34" charset="0"/>
              </a:rPr>
              <a:t>Zgłaszanie wypadków i postępowanie powypadkowe</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l-PL" sz="1200">
                <a:solidFill>
                  <a:schemeClr val="tx2"/>
                </a:solidFill>
                <a:latin typeface="Arial" panose="020B0604020202020204" pitchFamily="34" charset="0"/>
                <a:cs typeface="Arial" panose="020B0604020202020204" pitchFamily="34" charset="0"/>
              </a:rPr>
              <a:t>Dostarczanie opartych na danych spostrzeżeń, które mogą prowadzić do działań naprawczych w zakresie BHP</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7</a:t>
            </a:fld>
            <a:endParaRPr lang="en-GB"/>
          </a:p>
        </p:txBody>
      </p:sp>
    </p:spTree>
    <p:extLst>
      <p:ext uri="{BB962C8B-B14F-4D97-AF65-F5344CB8AC3E}">
        <p14:creationId xmlns:p14="http://schemas.microsoft.com/office/powerpoint/2010/main" val="394223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pl-PL" sz="1200">
                <a:effectLst/>
                <a:latin typeface="Arial" panose="020B0604020202020204" pitchFamily="34" charset="0"/>
                <a:ea typeface="Arial"/>
                <a:cs typeface="Times New Roman" panose="02020603050405020304" pitchFamily="18" charset="0"/>
              </a:rPr>
              <a:t>Dzięki dostarczaniu </a:t>
            </a:r>
            <a:r>
              <a:rPr lang="pl-PL" sz="1200" b="1">
                <a:effectLst/>
                <a:latin typeface="Arial" panose="020B0604020202020204" pitchFamily="34" charset="0"/>
                <a:ea typeface="Arial"/>
                <a:cs typeface="Times New Roman" panose="02020603050405020304" pitchFamily="18" charset="0"/>
              </a:rPr>
              <a:t>danych w czasie rzeczywistym</a:t>
            </a:r>
            <a:r>
              <a:rPr lang="pl-PL" sz="1200">
                <a:effectLst/>
                <a:latin typeface="Arial" panose="020B0604020202020204" pitchFamily="34" charset="0"/>
                <a:ea typeface="Arial"/>
                <a:cs typeface="Times New Roman" panose="02020603050405020304" pitchFamily="18" charset="0"/>
              </a:rPr>
              <a:t>, </a:t>
            </a:r>
            <a:r>
              <a:rPr lang="pl-PL" sz="1200" b="1">
                <a:effectLst/>
                <a:latin typeface="Arial" panose="020B0604020202020204" pitchFamily="34" charset="0"/>
                <a:ea typeface="Arial"/>
                <a:cs typeface="Times New Roman" panose="02020603050405020304" pitchFamily="18" charset="0"/>
              </a:rPr>
              <a:t>informacji predykcyjnych</a:t>
            </a:r>
            <a:r>
              <a:rPr lang="pl-PL" sz="1200">
                <a:effectLst/>
                <a:latin typeface="Arial" panose="020B0604020202020204" pitchFamily="34" charset="0"/>
                <a:ea typeface="Arial"/>
                <a:cs typeface="Times New Roman" panose="02020603050405020304" pitchFamily="18" charset="0"/>
              </a:rPr>
              <a:t>, a nawet </a:t>
            </a:r>
            <a:r>
              <a:rPr lang="pl-PL" sz="1200" b="1">
                <a:effectLst/>
                <a:latin typeface="Arial" panose="020B0604020202020204" pitchFamily="34" charset="0"/>
                <a:ea typeface="Arial"/>
                <a:cs typeface="Times New Roman" panose="02020603050405020304" pitchFamily="18" charset="0"/>
              </a:rPr>
              <a:t>zaleceń użytecznych w praktyce</a:t>
            </a:r>
            <a:r>
              <a:rPr lang="pl-PL" sz="1200">
                <a:effectLst/>
                <a:latin typeface="Arial" panose="020B0604020202020204" pitchFamily="34" charset="0"/>
                <a:ea typeface="Arial"/>
                <a:cs typeface="Times New Roman" panose="02020603050405020304" pitchFamily="18" charset="0"/>
              </a:rPr>
              <a:t> inteligentne systemy cyfrowe mogą pomóc przedsiębiorstwom </a:t>
            </a:r>
            <a:r>
              <a:rPr lang="pl-PL" sz="1200" b="1">
                <a:latin typeface="Arial" panose="020B0604020202020204" pitchFamily="34" charset="0"/>
                <a:ea typeface="Arial"/>
                <a:cs typeface="Times New Roman" panose="02020603050405020304" pitchFamily="18" charset="0"/>
              </a:rPr>
              <a:t>w przyjęciu proaktywnego</a:t>
            </a:r>
            <a:r>
              <a:rPr lang="pl-PL" sz="1200">
                <a:effectLst/>
                <a:latin typeface="Arial" panose="020B0604020202020204" pitchFamily="34" charset="0"/>
                <a:ea typeface="Arial"/>
                <a:cs typeface="Times New Roman" panose="02020603050405020304" pitchFamily="18" charset="0"/>
              </a:rPr>
              <a:t> </a:t>
            </a:r>
            <a:r>
              <a:rPr lang="pl-PL" sz="1200">
                <a:latin typeface="Arial" panose="020B0604020202020204" pitchFamily="34" charset="0"/>
                <a:ea typeface="Arial"/>
                <a:cs typeface="Times New Roman" panose="02020603050405020304" pitchFamily="18" charset="0"/>
              </a:rPr>
              <a:t>podejścia do BHP dzięki przewidywaniu ryzyka, zapobieganiu wypadkom i ochronie ich siły roboczej.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pl-PL" sz="1200">
                <a:latin typeface="Arial" panose="020B0604020202020204" pitchFamily="34" charset="0"/>
                <a:cs typeface="Times New Roman" panose="02020603050405020304" pitchFamily="18" charset="0"/>
              </a:rPr>
              <a:t>Wsparcie dla miejsca pracy:</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l-PL" sz="1200">
                <a:latin typeface="Arial" panose="020B0604020202020204" pitchFamily="34" charset="0"/>
                <a:cs typeface="Times New Roman" panose="02020603050405020304" pitchFamily="18" charset="0"/>
              </a:rPr>
              <a:t>lepsza </a:t>
            </a:r>
            <a:r>
              <a:rPr lang="pl-PL" sz="1200" b="1">
                <a:solidFill>
                  <a:srgbClr val="339933"/>
                </a:solidFill>
                <a:latin typeface="Arial" panose="020B0604020202020204" pitchFamily="34" charset="0"/>
                <a:cs typeface="Times New Roman" panose="02020603050405020304" pitchFamily="18" charset="0"/>
              </a:rPr>
              <a:t>zgodność</a:t>
            </a:r>
            <a:r>
              <a:rPr lang="pl-PL" sz="1200">
                <a:latin typeface="Arial" panose="020B0604020202020204" pitchFamily="34" charset="0"/>
                <a:cs typeface="Times New Roman" panose="02020603050405020304" pitchFamily="18" charset="0"/>
              </a:rPr>
              <a:t> z przepisami BHP (np. dzięki przekazywaniu w czasie rzeczywistym danych dotyczących właściwego stosowania środków ochrony indywidualnej);</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l-PL" sz="1200" b="1">
                <a:solidFill>
                  <a:srgbClr val="339933"/>
                </a:solidFill>
                <a:latin typeface="Arial" panose="020B0604020202020204" pitchFamily="34" charset="0"/>
                <a:cs typeface="Times New Roman" panose="02020603050405020304" pitchFamily="18" charset="0"/>
              </a:rPr>
              <a:t>podejmowanie decyzji na podstawie lepszych informacji</a:t>
            </a:r>
            <a:r>
              <a:rPr lang="pl-PL" sz="1200">
                <a:latin typeface="Arial" panose="020B0604020202020204" pitchFamily="34" charset="0"/>
                <a:cs typeface="Times New Roman" panose="02020603050405020304" pitchFamily="18" charset="0"/>
              </a:rPr>
              <a:t> dzięki generowaniu dokładnych i szybkich informacji (parametrów) dotyczących BHP oraz stosowaniu algorytmów predykcyjnych;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l-PL" sz="1200">
                <a:latin typeface="Arial" panose="020B0604020202020204" pitchFamily="34" charset="0"/>
                <a:cs typeface="Times New Roman" panose="02020603050405020304" pitchFamily="18" charset="0"/>
              </a:rPr>
              <a:t>skuteczniejsze egzekwowanie środków dzięki identyfikacji zagrożeń na poziomie </a:t>
            </a:r>
            <a:r>
              <a:rPr lang="pl-PL" sz="1200" b="1">
                <a:latin typeface="Arial" panose="020B0604020202020204" pitchFamily="34" charset="0"/>
                <a:cs typeface="Times New Roman" panose="02020603050405020304" pitchFamily="18" charset="0"/>
              </a:rPr>
              <a:t>zagregowanym</a:t>
            </a:r>
            <a:r>
              <a:rPr lang="pl-PL" sz="1200">
                <a:latin typeface="Arial" panose="020B0604020202020204" pitchFamily="34" charset="0"/>
                <a:cs typeface="Times New Roman" panose="02020603050405020304" pitchFamily="18" charset="0"/>
              </a:rPr>
              <a:t>;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l-PL" sz="1200" b="1">
                <a:solidFill>
                  <a:srgbClr val="339933"/>
                </a:solidFill>
                <a:latin typeface="Arial" panose="020B0604020202020204" pitchFamily="34" charset="0"/>
                <a:cs typeface="Times New Roman" panose="02020603050405020304" pitchFamily="18" charset="0"/>
              </a:rPr>
              <a:t>zwiększone możliwości szkoleniowe</a:t>
            </a:r>
            <a:r>
              <a:rPr lang="pl-PL" sz="1200">
                <a:latin typeface="Arial" panose="020B0604020202020204" pitchFamily="34" charset="0"/>
                <a:cs typeface="Times New Roman" panose="02020603050405020304" pitchFamily="18" charset="0"/>
              </a:rPr>
              <a:t> w środowisku rzeczywistości wirtualnej,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l-PL" sz="1200">
                <a:latin typeface="Arial" panose="020B0604020202020204" pitchFamily="34" charset="0"/>
                <a:cs typeface="Times New Roman" panose="02020603050405020304" pitchFamily="18" charset="0"/>
              </a:rPr>
              <a:t>większa dostępność dla pracowników o szczególnych potrzebach (np. starzejących się lub cierpiących na schorzenia zdrowotne) i ogólna poprawa dobrostanu pracowników.</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pl-PL" sz="1200">
                <a:effectLst/>
                <a:latin typeface="Arial" panose="020B0604020202020204" pitchFamily="34" charset="0"/>
                <a:ea typeface="Arial"/>
                <a:cs typeface="Arial" panose="020B0604020202020204" pitchFamily="34" charset="0"/>
              </a:rPr>
              <a:t>Pomimo pozytywnych aspektów istnieją zagrożenia i wyzwania, które należy wziąć pod uwagę:</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pl-PL" sz="1200">
                <a:effectLst/>
                <a:latin typeface="Arial" panose="020B0604020202020204" pitchFamily="34" charset="0"/>
                <a:ea typeface="Arial"/>
                <a:cs typeface="Arial" panose="020B0604020202020204" pitchFamily="34" charset="0"/>
              </a:rPr>
              <a:t>Wykorzystanie zgromadzonych danych może mieć </a:t>
            </a:r>
            <a:r>
              <a:rPr lang="pl-PL" sz="1200" b="1">
                <a:solidFill>
                  <a:srgbClr val="FF00FF"/>
                </a:solidFill>
                <a:effectLst/>
                <a:latin typeface="Arial" panose="020B0604020202020204" pitchFamily="34" charset="0"/>
                <a:ea typeface="Arial"/>
                <a:cs typeface="Arial" panose="020B0604020202020204" pitchFamily="34" charset="0"/>
              </a:rPr>
              <a:t>ograniczenia</a:t>
            </a:r>
            <a:r>
              <a:rPr lang="pl-PL" sz="1200" b="1">
                <a:solidFill>
                  <a:srgbClr val="7030A0"/>
                </a:solidFill>
                <a:effectLst/>
                <a:latin typeface="Arial" panose="020B0604020202020204" pitchFamily="34" charset="0"/>
                <a:ea typeface="Arial"/>
                <a:cs typeface="Arial" panose="020B0604020202020204" pitchFamily="34" charset="0"/>
              </a:rPr>
              <a:t>, </a:t>
            </a:r>
            <a:r>
              <a:rPr lang="pl-PL" sz="1200">
                <a:effectLst/>
                <a:latin typeface="Arial" panose="020B0604020202020204" pitchFamily="34" charset="0"/>
                <a:ea typeface="Arial"/>
                <a:cs typeface="Arial" panose="020B0604020202020204" pitchFamily="34" charset="0"/>
              </a:rPr>
              <a:t>takie jak </a:t>
            </a:r>
            <a:r>
              <a:rPr lang="pl-PL" sz="1200" b="1">
                <a:effectLst/>
                <a:latin typeface="Arial" panose="020B0604020202020204" pitchFamily="34" charset="0"/>
                <a:ea typeface="Arial"/>
                <a:cs typeface="Arial" panose="020B0604020202020204" pitchFamily="34" charset="0"/>
              </a:rPr>
              <a:t>niedokładności lub trudności w interpretacji</a:t>
            </a:r>
            <a:r>
              <a:rPr lang="pl-PL" sz="1200">
                <a:effectLst/>
                <a:latin typeface="Arial" panose="020B0604020202020204" pitchFamily="34" charset="0"/>
                <a:ea typeface="Arial"/>
                <a:cs typeface="Arial" panose="020B0604020202020204" pitchFamily="34" charset="0"/>
              </a:rPr>
              <a:t>, i może spełniać </a:t>
            </a:r>
            <a:r>
              <a:rPr lang="pl-PL" sz="1200" b="1">
                <a:effectLst/>
                <a:latin typeface="Arial" panose="020B0604020202020204" pitchFamily="34" charset="0"/>
                <a:ea typeface="Arial"/>
                <a:cs typeface="Arial" panose="020B0604020202020204" pitchFamily="34" charset="0"/>
              </a:rPr>
              <a:t>inne cele</a:t>
            </a:r>
            <a:r>
              <a:rPr lang="pl-PL" sz="1200">
                <a:effectLst/>
                <a:latin typeface="Arial" panose="020B0604020202020204" pitchFamily="34" charset="0"/>
                <a:ea typeface="Arial"/>
                <a:cs typeface="Arial" panose="020B0604020202020204" pitchFamily="34" charset="0"/>
              </a:rPr>
              <a:t> niż zapobieganie zagrożeniom dla BHP.</a:t>
            </a:r>
          </a:p>
          <a:p>
            <a:pPr marL="285750" indent="-285750">
              <a:lnSpc>
                <a:spcPct val="107000"/>
              </a:lnSpc>
              <a:spcAft>
                <a:spcPts val="800"/>
              </a:spcAft>
              <a:buFont typeface="Arial" panose="020B0604020202020204" pitchFamily="34" charset="0"/>
              <a:buChar char="•"/>
            </a:pPr>
            <a:r>
              <a:rPr lang="pl-PL" sz="1200">
                <a:effectLst/>
                <a:latin typeface="Arial" panose="020B0604020202020204" pitchFamily="34" charset="0"/>
                <a:ea typeface="Arial"/>
                <a:cs typeface="Arial" panose="020B0604020202020204" pitchFamily="34" charset="0"/>
              </a:rPr>
              <a:t>Inteligentne systemy cyfrowe mogą również stwarzać </a:t>
            </a:r>
            <a:r>
              <a:rPr lang="pl-PL" sz="1200" b="1">
                <a:solidFill>
                  <a:srgbClr val="FF00FF"/>
                </a:solidFill>
                <a:effectLst/>
                <a:latin typeface="Arial" panose="020B0604020202020204" pitchFamily="34" charset="0"/>
                <a:ea typeface="Arial"/>
                <a:cs typeface="Arial" panose="020B0604020202020204" pitchFamily="34" charset="0"/>
              </a:rPr>
              <a:t>nowe zagrożenia lub zwiększać istniejące ryzyko</a:t>
            </a:r>
            <a:r>
              <a:rPr lang="pl-PL" sz="1200" b="1">
                <a:effectLst/>
                <a:latin typeface="Arial" panose="020B0604020202020204" pitchFamily="34" charset="0"/>
                <a:ea typeface="Arial"/>
                <a:cs typeface="Arial" panose="020B0604020202020204" pitchFamily="34" charset="0"/>
              </a:rPr>
              <a:t>. </a:t>
            </a:r>
            <a:r>
              <a:rPr lang="pl-PL" sz="1200">
                <a:effectLst/>
                <a:latin typeface="Arial" panose="020B0604020202020204" pitchFamily="34" charset="0"/>
                <a:ea typeface="Arial"/>
                <a:cs typeface="Arial" panose="020B0604020202020204" pitchFamily="34" charset="0"/>
              </a:rPr>
              <a:t>Na przykład zagrożenia fizyczne i zagrożenia dla bezpieczeństwa mogą pojawić się, jeśli systemy będą działać nieprawidłowo, zostaną </a:t>
            </a:r>
            <a:r>
              <a:rPr lang="pl-PL" sz="1200" b="1">
                <a:effectLst/>
                <a:latin typeface="Arial" panose="020B0604020202020204" pitchFamily="34" charset="0"/>
                <a:ea typeface="Arial"/>
                <a:cs typeface="Arial" panose="020B0604020202020204" pitchFamily="34" charset="0"/>
              </a:rPr>
              <a:t>zhakowane w </a:t>
            </a:r>
            <a:r>
              <a:rPr lang="pl-PL" sz="1200">
                <a:effectLst/>
                <a:latin typeface="Arial" panose="020B0604020202020204" pitchFamily="34" charset="0"/>
                <a:ea typeface="Arial"/>
                <a:cs typeface="Arial" panose="020B0604020202020204" pitchFamily="34" charset="0"/>
              </a:rPr>
              <a:t>drodze cyberataków bądź spowodują </a:t>
            </a:r>
            <a:r>
              <a:rPr lang="pl-PL" sz="1200" b="1">
                <a:effectLst/>
                <a:latin typeface="Arial" panose="020B0604020202020204" pitchFamily="34" charset="0"/>
                <a:ea typeface="Arial"/>
                <a:cs typeface="Arial" panose="020B0604020202020204" pitchFamily="34" charset="0"/>
              </a:rPr>
              <a:t>wybuchy</a:t>
            </a:r>
            <a:r>
              <a:rPr lang="pl-PL" sz="1200">
                <a:effectLst/>
                <a:latin typeface="Arial" panose="020B0604020202020204" pitchFamily="34" charset="0"/>
                <a:ea typeface="Arial"/>
                <a:cs typeface="Arial" panose="020B0604020202020204" pitchFamily="34" charset="0"/>
              </a:rPr>
              <a:t> lub jeśli ma miejsce </a:t>
            </a:r>
            <a:r>
              <a:rPr lang="pl-PL" sz="1200" b="1">
                <a:effectLst/>
                <a:latin typeface="Arial" panose="020B0604020202020204" pitchFamily="34" charset="0"/>
                <a:ea typeface="Arial"/>
                <a:cs typeface="Arial" panose="020B0604020202020204" pitchFamily="34" charset="0"/>
              </a:rPr>
              <a:t>nadmierne poleganie</a:t>
            </a:r>
            <a:r>
              <a:rPr lang="pl-PL" sz="1200">
                <a:effectLst/>
                <a:latin typeface="Arial" panose="020B0604020202020204" pitchFamily="34" charset="0"/>
                <a:ea typeface="Arial"/>
                <a:cs typeface="Arial" panose="020B0604020202020204" pitchFamily="34" charset="0"/>
              </a:rPr>
              <a:t> na cyfrowym monitorowaniu BHP kosztem innych procedur BHP.</a:t>
            </a:r>
          </a:p>
          <a:p>
            <a:pPr marL="285750" indent="-285750">
              <a:lnSpc>
                <a:spcPct val="107000"/>
              </a:lnSpc>
              <a:spcAft>
                <a:spcPts val="800"/>
              </a:spcAft>
              <a:buFont typeface="Arial" panose="020B0604020202020204" pitchFamily="34" charset="0"/>
              <a:buChar char="•"/>
            </a:pPr>
            <a:r>
              <a:rPr lang="pl-PL" sz="1200">
                <a:effectLst/>
                <a:latin typeface="Arial" panose="020B0604020202020204" pitchFamily="34" charset="0"/>
                <a:ea typeface="Arial"/>
                <a:cs typeface="Arial" panose="020B0604020202020204" pitchFamily="34" charset="0"/>
              </a:rPr>
              <a:t>Może pojawić się </a:t>
            </a:r>
            <a:r>
              <a:rPr lang="pl-PL" sz="1200" b="1">
                <a:effectLst/>
                <a:latin typeface="Arial" panose="020B0604020202020204" pitchFamily="34" charset="0"/>
                <a:ea typeface="Arial"/>
                <a:cs typeface="Arial" panose="020B0604020202020204" pitchFamily="34" charset="0"/>
              </a:rPr>
              <a:t>Frustracja </a:t>
            </a:r>
            <a:r>
              <a:rPr lang="pl-PL" sz="1200" b="0">
                <a:solidFill>
                  <a:schemeClr val="tx1"/>
                </a:solidFill>
                <a:effectLst/>
                <a:latin typeface="Arial" panose="020B0604020202020204" pitchFamily="34" charset="0"/>
                <a:ea typeface="Arial"/>
                <a:cs typeface="Arial" panose="020B0604020202020204" pitchFamily="34" charset="0"/>
              </a:rPr>
              <a:t> z powodu</a:t>
            </a:r>
            <a:r>
              <a:rPr lang="pl-PL" sz="1200" b="0">
                <a:effectLst/>
                <a:latin typeface="Arial" panose="020B0604020202020204" pitchFamily="34" charset="0"/>
                <a:ea typeface="Arial"/>
                <a:cs typeface="Arial" panose="020B0604020202020204" pitchFamily="34" charset="0"/>
              </a:rPr>
              <a:t> </a:t>
            </a:r>
            <a:r>
              <a:rPr lang="pl-PL" sz="1200" b="1">
                <a:effectLst/>
                <a:latin typeface="Arial" panose="020B0604020202020204" pitchFamily="34" charset="0"/>
                <a:ea typeface="Arial"/>
                <a:cs typeface="Arial" panose="020B0604020202020204" pitchFamily="34" charset="0"/>
              </a:rPr>
              <a:t>nieprawidłowego działania </a:t>
            </a:r>
            <a:r>
              <a:rPr lang="pl-PL" sz="1200">
                <a:effectLst/>
                <a:latin typeface="Arial" panose="020B0604020202020204" pitchFamily="34" charset="0"/>
                <a:ea typeface="Arial"/>
                <a:cs typeface="Arial" panose="020B0604020202020204" pitchFamily="34" charset="0"/>
              </a:rPr>
              <a:t>sprzętu,</a:t>
            </a:r>
            <a:r>
              <a:rPr lang="pl-PL" sz="1200" b="1">
                <a:effectLst/>
                <a:latin typeface="Arial" panose="020B0604020202020204" pitchFamily="34" charset="0"/>
                <a:ea typeface="Arial"/>
                <a:cs typeface="Arial" panose="020B0604020202020204" pitchFamily="34" charset="0"/>
              </a:rPr>
              <a:t> samotnie wykonywanych, monotonnych lub powtarzalnych zadań</a:t>
            </a:r>
            <a:r>
              <a:rPr lang="pl-PL" sz="1200">
                <a:effectLst/>
                <a:latin typeface="Arial" panose="020B0604020202020204" pitchFamily="34" charset="0"/>
                <a:ea typeface="Arial"/>
                <a:cs typeface="Arial" panose="020B0604020202020204" pitchFamily="34" charset="0"/>
              </a:rPr>
              <a:t>, </a:t>
            </a:r>
            <a:r>
              <a:rPr lang="pl-PL" sz="1200" b="1">
                <a:effectLst/>
                <a:latin typeface="Arial" panose="020B0604020202020204" pitchFamily="34" charset="0"/>
                <a:ea typeface="Arial"/>
                <a:cs typeface="Arial" panose="020B0604020202020204" pitchFamily="34" charset="0"/>
              </a:rPr>
              <a:t>ciągłego monitorowania </a:t>
            </a:r>
            <a:r>
              <a:rPr lang="pl-PL" sz="1200">
                <a:effectLst/>
                <a:latin typeface="Arial" panose="020B0604020202020204" pitchFamily="34" charset="0"/>
                <a:ea typeface="Arial"/>
                <a:cs typeface="Arial" panose="020B0604020202020204" pitchFamily="34" charset="0"/>
              </a:rPr>
              <a:t>pracowników wymaganego przez system cyfrowy, </a:t>
            </a:r>
            <a:r>
              <a:rPr lang="pl-PL" sz="1200" b="1">
                <a:effectLst/>
                <a:latin typeface="Arial" panose="020B0604020202020204" pitchFamily="34" charset="0"/>
                <a:ea typeface="Arial"/>
                <a:cs typeface="Arial" panose="020B0604020202020204" pitchFamily="34" charset="0"/>
              </a:rPr>
              <a:t>braku umiejętności </a:t>
            </a:r>
            <a:r>
              <a:rPr lang="pl-PL" sz="1200">
                <a:effectLst/>
                <a:latin typeface="Arial" panose="020B0604020202020204" pitchFamily="34" charset="0"/>
                <a:ea typeface="Arial"/>
                <a:cs typeface="Arial" panose="020B0604020202020204" pitchFamily="34" charset="0"/>
              </a:rPr>
              <a:t>lub szkolenia w zakresie korzystania z nich oraz częstych </a:t>
            </a:r>
            <a:r>
              <a:rPr lang="pl-PL" sz="1200" b="1">
                <a:effectLst/>
                <a:latin typeface="Arial" panose="020B0604020202020204" pitchFamily="34" charset="0"/>
                <a:ea typeface="Arial"/>
                <a:cs typeface="Arial" panose="020B0604020202020204" pitchFamily="34" charset="0"/>
              </a:rPr>
              <a:t>ostrzeżeń</a:t>
            </a:r>
            <a:r>
              <a:rPr lang="pl-PL" sz="1200">
                <a:effectLst/>
                <a:latin typeface="Arial" panose="020B0604020202020204" pitchFamily="34" charset="0"/>
                <a:ea typeface="Arial"/>
                <a:cs typeface="Arial" panose="020B0604020202020204" pitchFamily="34" charset="0"/>
              </a:rPr>
              <a:t> generowanych przez technologie cyfrowe; wszystkie te czynniki to zagrożenia psychospołeczne, które mogą wiązać się ze </a:t>
            </a:r>
            <a:r>
              <a:rPr lang="pl-PL" sz="1200" b="1">
                <a:solidFill>
                  <a:srgbClr val="FF00FF"/>
                </a:solidFill>
                <a:effectLst/>
                <a:latin typeface="Arial" panose="020B0604020202020204" pitchFamily="34" charset="0"/>
                <a:ea typeface="Arial"/>
                <a:cs typeface="Arial" panose="020B0604020202020204" pitchFamily="34" charset="0"/>
              </a:rPr>
              <a:t>zwiększonym stresem i innymi problemami ze zdrowiem psychicznym</a:t>
            </a:r>
            <a:r>
              <a:rPr lang="pl-PL" sz="1200">
                <a:effectLst/>
                <a:latin typeface="Arial" panose="020B0604020202020204" pitchFamily="34" charset="0"/>
                <a:ea typeface="Arial"/>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pl-PL" sz="1400" b="1">
                <a:effectLst/>
                <a:latin typeface="Arial" panose="020B0604020202020204" pitchFamily="34" charset="0"/>
                <a:ea typeface="Arial"/>
                <a:cs typeface="Arial" panose="020B0604020202020204" pitchFamily="34" charset="0"/>
              </a:rPr>
              <a:t>Odpowiedzialność w zakresie BHP może ulec rozmyciu</a:t>
            </a:r>
            <a:r>
              <a:rPr lang="pl-PL" sz="1400">
                <a:effectLst/>
                <a:latin typeface="Arial" panose="020B0604020202020204" pitchFamily="34" charset="0"/>
                <a:ea typeface="Arial"/>
                <a:cs typeface="Arial" panose="020B0604020202020204" pitchFamily="34" charset="0"/>
              </a:rPr>
              <a:t>, szczególnie jeśli hierarchia kontroli nie jest przestrzegana. </a:t>
            </a:r>
            <a:r>
              <a:rPr lang="pl-PL" sz="1400" b="1">
                <a:effectLst/>
                <a:latin typeface="Arial" panose="020B0604020202020204" pitchFamily="34" charset="0"/>
                <a:ea typeface="Arial"/>
                <a:cs typeface="Arial" panose="020B0604020202020204" pitchFamily="34" charset="0"/>
              </a:rPr>
              <a:t>Zbiorowe środki bezpieczeństwa nie powinny być wypierane przez skupienie się na osobistych środkach kontroli. </a:t>
            </a:r>
            <a:r>
              <a:rPr lang="pl-PL" sz="1400">
                <a:effectLst/>
                <a:latin typeface="Arial" panose="020B0604020202020204" pitchFamily="34" charset="0"/>
                <a:ea typeface="Arial"/>
                <a:cs typeface="Arial" panose="020B0604020202020204" pitchFamily="34" charset="0"/>
              </a:rPr>
              <a:t>Pracodawcy muszą również zapewnić odpowiednie szkolenia, coaching i informacje zwrotne w celu wsparcia korzystania z tych systemów i zarządzania nimi.</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9</a:t>
            </a:fld>
            <a:endParaRPr lang="en-GB"/>
          </a:p>
        </p:txBody>
      </p:sp>
    </p:spTree>
    <p:extLst>
      <p:ext uri="{BB962C8B-B14F-4D97-AF65-F5344CB8AC3E}">
        <p14:creationId xmlns:p14="http://schemas.microsoft.com/office/powerpoint/2010/main" val="2232534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25042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31034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pl-PL">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pl-PL">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pl-PL">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pl-PL">
                <a:solidFill>
                  <a:schemeClr val="tx2"/>
                </a:solidFill>
                <a:ea typeface=""/>
                <a:cs typeface="Trebuchet MS"/>
              </a:rPr>
              <a:t>Europejska Agencja Bezpieczeństwa i Zdrowia w Pracy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pl-PL">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pl-PL" sz="2400" b="1">
                <a:solidFill>
                  <a:schemeClr val="tx2"/>
                </a:solidFill>
                <a:ea typeface=""/>
              </a:rPr>
              <a:t>DZIĘKUJEMY!</a:t>
            </a:r>
          </a:p>
        </p:txBody>
      </p:sp>
    </p:spTree>
    <p:extLst>
      <p:ext uri="{BB962C8B-B14F-4D97-AF65-F5344CB8AC3E}">
        <p14:creationId xmlns:p14="http://schemas.microsoft.com/office/powerpoint/2010/main" val="374346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100" b="1" i="0" u="none" strike="noStrike" cap="none" normalizeH="0" baseline="0" noProof="0">
                <a:ln>
                  <a:noFill/>
                </a:ln>
                <a:solidFill>
                  <a:srgbClr val="003399"/>
                </a:solidFill>
                <a:effectLst/>
                <a:uLnTx/>
                <a:uFillTx/>
                <a:latin typeface="Arial"/>
                <a:ea typeface="Arial"/>
                <a:cs typeface="+mn-cs"/>
              </a:rPr>
              <a:t>Autor: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100" b="1" i="0" u="none" strike="noStrike" cap="none" normalizeH="0" baseline="0" noProof="0">
                <a:ln>
                  <a:noFill/>
                </a:ln>
                <a:solidFill>
                  <a:srgbClr val="003399"/>
                </a:solidFill>
                <a:effectLst/>
                <a:uLnTx/>
                <a:uFillTx/>
                <a:latin typeface="Arial"/>
                <a:ea typeface="Arial"/>
                <a:cs typeface="+mn-cs"/>
              </a:rPr>
              <a:t>Zarządzanie projektem: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100" b="1" i="0" u="none" strike="noStrike" cap="none" normalizeH="0" baseline="0" noProof="0">
                <a:ln>
                  <a:noFill/>
                </a:ln>
                <a:solidFill>
                  <a:srgbClr val="003399"/>
                </a:solidFill>
                <a:effectLst/>
                <a:uLnTx/>
                <a:uFillTx/>
                <a:latin typeface="Arial"/>
                <a:ea typeface="Arial"/>
                <a:cs typeface="+mn-cs"/>
              </a:rPr>
              <a:t>Europejska Agencja Bezpieczeństwa i Zdrowia w Pracy ani żadna osoba działająca w jej imieniu nie ponosi odpowiedzialności za sposób wykorzystania poniższych informacji.</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100" b="1" i="0" u="none" strike="noStrike" cap="none" normalizeH="0" baseline="0" noProof="0">
                <a:ln>
                  <a:noFill/>
                </a:ln>
                <a:solidFill>
                  <a:srgbClr val="003399"/>
                </a:solidFill>
                <a:effectLst/>
                <a:uLnTx/>
                <a:uFillTx/>
                <a:latin typeface="Arial"/>
                <a:ea typeface="Arial"/>
                <a:cs typeface="+mn-cs"/>
              </a:rPr>
              <a:t>© Europejska Agencja Bezpieczeństwa i Zdrowia w Pracy,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100" b="1" i="0" u="none" strike="noStrike" cap="none" normalizeH="0" baseline="0" noProof="0">
                <a:ln>
                  <a:noFill/>
                </a:ln>
                <a:solidFill>
                  <a:srgbClr val="003399"/>
                </a:solidFill>
                <a:effectLst/>
                <a:uLnTx/>
                <a:uFillTx/>
                <a:latin typeface="Arial"/>
                <a:ea typeface="Arial"/>
                <a:cs typeface="+mn-cs"/>
              </a:rPr>
              <a:t>Powielanie jest dozwolone pod warunkiem podania źródła.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100" b="1" i="0" u="none" strike="noStrike" cap="none" normalizeH="0" baseline="0" noProof="0">
                <a:ln>
                  <a:noFill/>
                </a:ln>
                <a:solidFill>
                  <a:srgbClr val="003399"/>
                </a:solidFill>
                <a:effectLst/>
                <a:uLnTx/>
                <a:uFillTx/>
                <a:latin typeface="Arial"/>
                <a:ea typeface="Arial"/>
                <a:cs typeface="+mn-cs"/>
              </a:rPr>
              <a:t>Kopiowanie lub korzystanie ze zdjęć, które nie są objęte prawami autorskimi EU-OSHA, wymaga uzyskania pozwolenia od właściciela praw autorskich.</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186159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l-PL"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9"/>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7" r:id="rId4"/>
    <p:sldLayoutId id="2147483768"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9" r:id="rId14"/>
    <p:sldLayoutId id="2147483771"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l-PL" sz="675" b="1">
                <a:solidFill>
                  <a:schemeClr val="tx2"/>
                </a:solidFill>
                <a:latin typeface="Arial" pitchFamily="-107" charset="0"/>
                <a:ea typeface="Arial"/>
                <a:cs typeface="ＭＳ Ｐゴシック" pitchFamily="-107" charset="-128"/>
              </a:rPr>
              <a:t>https://healthy-workplaces.eu</a:t>
            </a: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7"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8"/>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9" r:id="rId1"/>
    <p:sldLayoutId id="2147483791" r:id="rId2"/>
    <p:sldLayoutId id="2147483790" r:id="rId3"/>
    <p:sldLayoutId id="2147483782" r:id="rId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hyperlink" Target="https://pixabay.com/es/?utm_source=link-attribution&amp;utm_medium=referral&amp;utm_campaign=image&amp;utm_content=7042739" TargetMode="External"/><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pixabay.com/es/users/mohamed_hassan-5229782/?utm_source=link-attribution&amp;utm_medium=referral&amp;utm_campaign=image&amp;utm_content=7042739" TargetMode="External"/><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3.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507854"/>
            <a:ext cx="8681738" cy="679673"/>
          </a:xfrm>
        </p:spPr>
        <p:txBody>
          <a:bodyPr vert="horz" wrap="square" lIns="0" tIns="0" rIns="0" bIns="0" rtlCol="0" anchor="t" anchorCtr="0">
            <a:spAutoFit/>
          </a:bodyPr>
          <a:lstStyle/>
          <a:p>
            <a:pPr>
              <a:spcBef>
                <a:spcPts val="450"/>
              </a:spcBef>
              <a:buClr>
                <a:schemeClr val="tx2"/>
              </a:buClr>
              <a:buFont typeface="Wingdings" pitchFamily="2" charset="2"/>
            </a:pPr>
            <a:r>
              <a:rPr lang="pl-PL" sz="2000" dirty="0">
                <a:solidFill>
                  <a:srgbClr val="899E00"/>
                </a:solidFill>
                <a:latin typeface="+mn-lt"/>
                <a:ea typeface="+mn-lt"/>
                <a:cs typeface="+mn-cs"/>
              </a:rPr>
              <a:t>BEZPIECZEŃSTWO PRACY W ŚWIECIE CYFROWYM 
Kampania „Zdrowe i bezpieczne miejsce pracy” na lata 2023–2025</a:t>
            </a: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3" y="2739740"/>
            <a:ext cx="8070177" cy="738664"/>
          </a:xfrm>
        </p:spPr>
        <p:txBody>
          <a:bodyPr vert="horz" wrap="square" lIns="0" tIns="0" rIns="0" bIns="0" rtlCol="0" anchor="t" anchorCtr="0">
            <a:spAutoFit/>
          </a:bodyPr>
          <a:lstStyle/>
          <a:p>
            <a:pPr>
              <a:spcBef>
                <a:spcPct val="0"/>
              </a:spcBef>
            </a:pPr>
            <a:r>
              <a:rPr lang="pl-PL" sz="2400" dirty="0">
                <a:ea typeface=""/>
              </a:rPr>
              <a:t>Inteligentne systemy cyfrowe: </a:t>
            </a:r>
          </a:p>
          <a:p>
            <a:pPr>
              <a:spcBef>
                <a:spcPct val="0"/>
              </a:spcBef>
            </a:pPr>
            <a:r>
              <a:rPr lang="pl-PL" sz="2400" dirty="0">
                <a:ea typeface=""/>
              </a:rPr>
              <a:t>skutki dla bezpieczeństwa i higieny pracy</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spAutoFit/>
          </a:bodyPr>
          <a:lstStyle/>
          <a:p>
            <a:r>
              <a:rPr lang="pl-PL" b="1">
                <a:solidFill>
                  <a:schemeClr val="tx2"/>
                </a:solidFill>
                <a:latin typeface="+mj-lt"/>
                <a:ea typeface="+mj-lt"/>
              </a:rPr>
              <a:t>Przykłady zagrożeń/wyzwań dla BHP</a:t>
            </a:r>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pl-PL" sz="2000" b="1" dirty="0">
                <a:solidFill>
                  <a:schemeClr val="bg1"/>
                </a:solidFill>
                <a:latin typeface="Arial Body"/>
              </a:rPr>
              <a:t>Ograniczenia praktyczne</a:t>
            </a:r>
          </a:p>
          <a:p>
            <a:pPr>
              <a:spcBef>
                <a:spcPts val="600"/>
              </a:spcBef>
            </a:pPr>
            <a:r>
              <a:rPr lang="pl-PL" sz="1100" b="1" dirty="0">
                <a:solidFill>
                  <a:schemeClr val="bg1"/>
                </a:solidFill>
                <a:latin typeface="Arial Body"/>
              </a:rPr>
              <a:t>Nieprawidłowe działanie technologii</a:t>
            </a:r>
          </a:p>
          <a:p>
            <a:pPr marL="0" indent="0">
              <a:spcBef>
                <a:spcPts val="600"/>
              </a:spcBef>
              <a:buFont typeface="Arial" panose="020B0604020202020204" pitchFamily="34" charset="0"/>
              <a:buNone/>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pl-PL" sz="1100" b="1" dirty="0">
                <a:solidFill>
                  <a:schemeClr val="bg1"/>
                </a:solidFill>
                <a:latin typeface="Arial Body"/>
              </a:rPr>
              <a:t>Dokładność czujników</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indent="0">
              <a:spcBef>
                <a:spcPts val="600"/>
              </a:spcBef>
              <a:buFont typeface="Arial" panose="020B0604020202020204" pitchFamily="34" charset="0"/>
              <a:buNone/>
            </a:pPr>
            <a:r>
              <a:rPr lang="pl-PL" sz="1100" b="1" dirty="0">
                <a:solidFill>
                  <a:schemeClr val="bg1"/>
                </a:solidFill>
                <a:latin typeface="Arial Body"/>
              </a:rPr>
              <a:t>Sprzęt utrudniający poruszanie się</a:t>
            </a:r>
          </a:p>
          <a:p>
            <a:pPr marL="0" indent="0">
              <a:spcBef>
                <a:spcPts val="600"/>
              </a:spcBef>
              <a:buFont typeface="Arial" panose="020B0604020202020204" pitchFamily="34" charset="0"/>
              <a:buNone/>
            </a:pPr>
            <a:endParaRPr lang="en-GB" sz="1100" b="1" dirty="0">
              <a:solidFill>
                <a:schemeClr val="bg1"/>
              </a:solidFill>
              <a:latin typeface="Arial Body"/>
            </a:endParaRPr>
          </a:p>
          <a:p>
            <a:pPr marL="0" marR="0" lvl="0" indent="0" algn="l" defTabSz="342900" rtl="0" eaLnBrk="1" fontAlgn="auto" latinLnBrk="0" hangingPunct="1">
              <a:spcBef>
                <a:spcPts val="600"/>
              </a:spcBef>
              <a:buClrTx/>
              <a:buSzTx/>
              <a:buFont typeface="Arial" panose="020B0604020202020204" pitchFamily="34" charset="0"/>
              <a:buNone/>
              <a:tabLst/>
              <a:defRPr/>
            </a:pPr>
            <a:r>
              <a:rPr lang="pl-PL" sz="1100" b="1" dirty="0">
                <a:solidFill>
                  <a:schemeClr val="bg1"/>
                </a:solidFill>
                <a:latin typeface="Arial Body"/>
              </a:rPr>
              <a:t>Ograniczenia technologiczne systemów </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pl-PL" sz="1100" b="1" dirty="0">
                <a:solidFill>
                  <a:schemeClr val="bg1"/>
                </a:solidFill>
                <a:latin typeface="Arial Body"/>
              </a:rPr>
              <a:t>Efekty netto</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940152" y="817714"/>
            <a:ext cx="2532993" cy="193953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pl-PL" sz="2000" b="1" dirty="0">
                <a:solidFill>
                  <a:schemeClr val="bg1"/>
                </a:solidFill>
                <a:latin typeface="Arial Body"/>
                <a:ea typeface="Arial Body"/>
                <a:cs typeface="+mn-cs"/>
              </a:rPr>
              <a:t>Szkody psychospołeczne/fizyczne</a:t>
            </a:r>
            <a:endParaRPr lang="en-US" sz="2000" b="1" dirty="0">
              <a:solidFill>
                <a:schemeClr val="bg1"/>
              </a:solidFill>
              <a:latin typeface="Arial Body"/>
              <a:ea typeface="Arial Body"/>
              <a:cs typeface="+mn-cs"/>
            </a:endParaRPr>
          </a:p>
          <a:p>
            <a:endParaRPr lang="pl-PL" sz="2000" b="1" dirty="0">
              <a:solidFill>
                <a:schemeClr val="bg1"/>
              </a:solidFill>
              <a:latin typeface="Arial Body"/>
              <a:ea typeface="Arial Body"/>
              <a:cs typeface="+mn-cs"/>
            </a:endParaRPr>
          </a:p>
          <a:p>
            <a:r>
              <a:rPr lang="pl-PL" sz="1100" b="1" dirty="0">
                <a:solidFill>
                  <a:schemeClr val="bg1"/>
                </a:solidFill>
                <a:latin typeface="Arial Body"/>
                <a:ea typeface="Arial Body"/>
                <a:cs typeface="+mn-cs"/>
              </a:rPr>
              <a:t>Intensyfikacja pracy</a:t>
            </a:r>
          </a:p>
          <a:p>
            <a:endParaRPr lang="en-GB" sz="1100" b="1" kern="1200" dirty="0">
              <a:solidFill>
                <a:schemeClr val="bg1"/>
              </a:solidFill>
              <a:latin typeface="Arial Body"/>
              <a:ea typeface="+mn-ea"/>
              <a:cs typeface="+mn-cs"/>
            </a:endParaRPr>
          </a:p>
          <a:p>
            <a:pPr marL="0" algn="l" defTabSz="342900" rtl="0" eaLnBrk="1" latinLnBrk="0" hangingPunct="1"/>
            <a:r>
              <a:rPr lang="pl-PL" sz="1100" b="1" dirty="0">
                <a:solidFill>
                  <a:schemeClr val="bg1"/>
                </a:solidFill>
                <a:latin typeface="Arial Body"/>
                <a:ea typeface="Arial Body"/>
                <a:cs typeface="+mn-cs"/>
              </a:rPr>
              <a:t>Alienacja w pracy </a:t>
            </a: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3248297"/>
            <a:ext cx="3768804" cy="118897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spcBef>
                <a:spcPts val="300"/>
              </a:spcBef>
              <a:spcAft>
                <a:spcPts val="300"/>
              </a:spcAft>
            </a:pPr>
            <a:r>
              <a:rPr lang="pl-PL" sz="2000" b="1" dirty="0">
                <a:solidFill>
                  <a:schemeClr val="bg1"/>
                </a:solidFill>
                <a:latin typeface="Arial Body"/>
                <a:ea typeface="Arial Body"/>
                <a:cs typeface="+mn-cs"/>
              </a:rPr>
              <a:t>Kwestie związane z danymi</a:t>
            </a:r>
          </a:p>
          <a:p>
            <a:pPr marL="0" indent="0">
              <a:spcBef>
                <a:spcPts val="200"/>
              </a:spcBef>
              <a:spcAft>
                <a:spcPts val="200"/>
              </a:spcAft>
              <a:buFont typeface="Arial" panose="020B0604020202020204" pitchFamily="34" charset="0"/>
              <a:buNone/>
              <a:defRPr/>
            </a:pPr>
            <a:r>
              <a:rPr lang="pl-PL" sz="1100" b="1" dirty="0">
                <a:solidFill>
                  <a:schemeClr val="bg1"/>
                </a:solidFill>
                <a:latin typeface="Arial Body"/>
                <a:ea typeface="Arial Body"/>
                <a:cs typeface="+mn-cs"/>
              </a:rPr>
              <a:t>Prywatność, bezpieczeństwo i dokładność danych</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1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pl-PL" sz="1100" b="1" dirty="0">
                <a:solidFill>
                  <a:schemeClr val="bg1"/>
                </a:solidFill>
                <a:latin typeface="Arial Body"/>
                <a:ea typeface="Arial Body"/>
                <a:cs typeface="+mn-cs"/>
              </a:rPr>
              <a:t>Interpretacja i (niewłaściwe) wykorzystanie danych</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FE59CD-5F26-B50E-CD54-3AB8D4DB3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59934"/>
            <a:ext cx="1920649" cy="1681002"/>
          </a:xfrm>
          <a:prstGeom prst="rect">
            <a:avLst/>
          </a:prstGeom>
        </p:spPr>
      </p:pic>
      <p:pic>
        <p:nvPicPr>
          <p:cNvPr id="20" name="Picture 19">
            <a:extLst>
              <a:ext uri="{FF2B5EF4-FFF2-40B4-BE49-F238E27FC236}">
                <a16:creationId xmlns:a16="http://schemas.microsoft.com/office/drawing/2014/main" id="{78501390-DB21-CF27-E8B1-821C4067C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512" y="1695114"/>
            <a:ext cx="1117709" cy="678333"/>
          </a:xfrm>
          <a:prstGeom prst="rect">
            <a:avLst/>
          </a:prstGeom>
        </p:spPr>
      </p:pic>
      <p:sp>
        <p:nvSpPr>
          <p:cNvPr id="2" name="Title 1">
            <a:extLst>
              <a:ext uri="{FF2B5EF4-FFF2-40B4-BE49-F238E27FC236}">
                <a16:creationId xmlns:a16="http://schemas.microsoft.com/office/drawing/2014/main" id="{74CC1970-60D3-4C58-E7BE-B8A93AA3BC30}"/>
              </a:ext>
            </a:extLst>
          </p:cNvPr>
          <p:cNvSpPr>
            <a:spLocks noGrp="1"/>
          </p:cNvSpPr>
          <p:nvPr>
            <p:ph type="title"/>
          </p:nvPr>
        </p:nvSpPr>
        <p:spPr/>
        <p:txBody>
          <a:bodyPr>
            <a:spAutoFit/>
          </a:bodyPr>
          <a:lstStyle/>
          <a:p>
            <a:r>
              <a:rPr lang="pl-PL"/>
              <a:t>Inteligentne cyfrowe narzędzia do monitorowania BHP pracowników: studia przypadków</a:t>
            </a:r>
          </a:p>
        </p:txBody>
      </p:sp>
      <p:pic>
        <p:nvPicPr>
          <p:cNvPr id="4" name="Picture 3">
            <a:extLst>
              <a:ext uri="{FF2B5EF4-FFF2-40B4-BE49-F238E27FC236}">
                <a16:creationId xmlns:a16="http://schemas.microsoft.com/office/drawing/2014/main" id="{05DA64E0-7CA6-3B67-3AFC-104548DF4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5087" y="2431181"/>
            <a:ext cx="4213657" cy="2642121"/>
          </a:xfrm>
          <a:prstGeom prst="rect">
            <a:avLst/>
          </a:prstGeom>
        </p:spPr>
      </p:pic>
      <p:pic>
        <p:nvPicPr>
          <p:cNvPr id="5" name="Picture 4">
            <a:extLst>
              <a:ext uri="{FF2B5EF4-FFF2-40B4-BE49-F238E27FC236}">
                <a16:creationId xmlns:a16="http://schemas.microsoft.com/office/drawing/2014/main" id="{BFA8E6FC-395C-72F5-1008-CB1BA7BECF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1357738"/>
            <a:ext cx="1479690" cy="1033262"/>
          </a:xfrm>
          <a:prstGeom prst="rect">
            <a:avLst/>
          </a:prstGeom>
        </p:spPr>
      </p:pic>
      <p:sp>
        <p:nvSpPr>
          <p:cNvPr id="7" name="TextBox 6">
            <a:extLst>
              <a:ext uri="{FF2B5EF4-FFF2-40B4-BE49-F238E27FC236}">
                <a16:creationId xmlns:a16="http://schemas.microsoft.com/office/drawing/2014/main" id="{376000E3-C091-09B7-A530-C55265A06834}"/>
              </a:ext>
            </a:extLst>
          </p:cNvPr>
          <p:cNvSpPr txBox="1"/>
          <p:nvPr/>
        </p:nvSpPr>
        <p:spPr>
          <a:xfrm>
            <a:off x="377505" y="805343"/>
            <a:ext cx="5243007" cy="1720536"/>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pl-PL" sz="1400" dirty="0">
                <a:solidFill>
                  <a:srgbClr val="283583"/>
                </a:solidFill>
              </a:rPr>
              <a:t>9 pogłębionych studiów przypadków z udziałem przedsiębiorstw projektujących lub wykorzystujących systemy monitorowania w miejscu pracy</a:t>
            </a:r>
          </a:p>
          <a:p>
            <a:pPr marL="285750" indent="-285750">
              <a:lnSpc>
                <a:spcPct val="110000"/>
              </a:lnSpc>
              <a:spcBef>
                <a:spcPts val="600"/>
              </a:spcBef>
              <a:spcAft>
                <a:spcPts val="600"/>
              </a:spcAft>
              <a:buFont typeface="Wingdings" panose="05000000000000000000" pitchFamily="2" charset="2"/>
              <a:buChar char="§"/>
            </a:pPr>
            <a:r>
              <a:rPr lang="pl-PL" sz="1400" dirty="0">
                <a:solidFill>
                  <a:srgbClr val="283583"/>
                </a:solidFill>
              </a:rPr>
              <a:t>Różnorodność lokalizacji</a:t>
            </a:r>
          </a:p>
          <a:p>
            <a:pPr marL="285750" indent="-285750">
              <a:lnSpc>
                <a:spcPct val="110000"/>
              </a:lnSpc>
              <a:spcBef>
                <a:spcPts val="600"/>
              </a:spcBef>
              <a:spcAft>
                <a:spcPts val="600"/>
              </a:spcAft>
              <a:buFont typeface="Wingdings" panose="05000000000000000000" pitchFamily="2" charset="2"/>
              <a:buChar char="§"/>
            </a:pPr>
            <a:r>
              <a:rPr lang="pl-PL" sz="1400" dirty="0">
                <a:solidFill>
                  <a:srgbClr val="283583"/>
                </a:solidFill>
              </a:rPr>
              <a:t>Różnorodność stosowanych technologii</a:t>
            </a:r>
          </a:p>
          <a:p>
            <a:pPr marL="285750" indent="-285750">
              <a:lnSpc>
                <a:spcPct val="110000"/>
              </a:lnSpc>
              <a:spcBef>
                <a:spcPts val="600"/>
              </a:spcBef>
              <a:spcAft>
                <a:spcPts val="600"/>
              </a:spcAft>
              <a:buFont typeface="Wingdings" panose="05000000000000000000" pitchFamily="2" charset="2"/>
              <a:buChar char="§"/>
            </a:pPr>
            <a:r>
              <a:rPr lang="pl-PL" sz="1400" dirty="0">
                <a:solidFill>
                  <a:srgbClr val="283583"/>
                </a:solidFill>
              </a:rPr>
              <a:t>Wiele sektorów gospodarki</a:t>
            </a:r>
          </a:p>
        </p:txBody>
      </p:sp>
      <p:pic>
        <p:nvPicPr>
          <p:cNvPr id="9" name="Picture 8">
            <a:extLst>
              <a:ext uri="{FF2B5EF4-FFF2-40B4-BE49-F238E27FC236}">
                <a16:creationId xmlns:a16="http://schemas.microsoft.com/office/drawing/2014/main" id="{36E06E55-636E-D66D-4ED9-8814C87355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161" y="2680050"/>
            <a:ext cx="660414" cy="860025"/>
          </a:xfrm>
          <a:prstGeom prst="rect">
            <a:avLst/>
          </a:prstGeom>
        </p:spPr>
      </p:pic>
      <p:sp>
        <p:nvSpPr>
          <p:cNvPr id="16" name="TextBox 15">
            <a:extLst>
              <a:ext uri="{FF2B5EF4-FFF2-40B4-BE49-F238E27FC236}">
                <a16:creationId xmlns:a16="http://schemas.microsoft.com/office/drawing/2014/main" id="{5D6FD5BA-F009-1C82-A251-B0E9D6526980}"/>
              </a:ext>
            </a:extLst>
          </p:cNvPr>
          <p:cNvSpPr txBox="1"/>
          <p:nvPr/>
        </p:nvSpPr>
        <p:spPr>
          <a:xfrm>
            <a:off x="7325798" y="4793056"/>
            <a:ext cx="1368152" cy="215444"/>
          </a:xfrm>
          <a:prstGeom prst="rect">
            <a:avLst/>
          </a:prstGeom>
          <a:noFill/>
        </p:spPr>
        <p:txBody>
          <a:bodyPr wrap="square" rtlCol="0">
            <a:spAutoFit/>
          </a:bodyPr>
          <a:lstStyle/>
          <a:p>
            <a:r>
              <a:rPr lang="pl-PL" sz="800">
                <a:effectLst/>
                <a:latin typeface="Aptos" panose="020B0004020202020204" pitchFamily="34" charset="0"/>
                <a:ea typeface="Aptos"/>
                <a:cs typeface="Times New Roman" panose="02020603050405020304" pitchFamily="18" charset="0"/>
              </a:rPr>
              <a:t>© EU-OSHA, Drawnalism </a:t>
            </a:r>
          </a:p>
        </p:txBody>
      </p:sp>
    </p:spTree>
    <p:extLst>
      <p:ext uri="{BB962C8B-B14F-4D97-AF65-F5344CB8AC3E}">
        <p14:creationId xmlns:p14="http://schemas.microsoft.com/office/powerpoint/2010/main" val="39791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D677-0359-BE91-3377-EA2E13235C9C}"/>
              </a:ext>
            </a:extLst>
          </p:cNvPr>
          <p:cNvSpPr>
            <a:spLocks noGrp="1"/>
          </p:cNvSpPr>
          <p:nvPr>
            <p:ph type="title"/>
          </p:nvPr>
        </p:nvSpPr>
        <p:spPr/>
        <p:txBody>
          <a:bodyPr>
            <a:spAutoFit/>
          </a:bodyPr>
          <a:lstStyle/>
          <a:p>
            <a:r>
              <a:rPr lang="pl-PL"/>
              <a:t>Studia przypadków (1)</a:t>
            </a:r>
          </a:p>
        </p:txBody>
      </p:sp>
      <p:sp>
        <p:nvSpPr>
          <p:cNvPr id="5" name="TextBox 4">
            <a:extLst>
              <a:ext uri="{FF2B5EF4-FFF2-40B4-BE49-F238E27FC236}">
                <a16:creationId xmlns:a16="http://schemas.microsoft.com/office/drawing/2014/main" id="{4F7D7F9E-3E11-04C8-D30E-E23BAA7BBD6E}"/>
              </a:ext>
            </a:extLst>
          </p:cNvPr>
          <p:cNvSpPr txBox="1"/>
          <p:nvPr/>
        </p:nvSpPr>
        <p:spPr>
          <a:xfrm>
            <a:off x="5364088" y="4529703"/>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3D232598-943C-E51A-8E4F-38AF628EE73E}"/>
              </a:ext>
            </a:extLst>
          </p:cNvPr>
          <p:cNvPicPr>
            <a:picLocks noChangeAspect="1"/>
          </p:cNvPicPr>
          <p:nvPr/>
        </p:nvPicPr>
        <p:blipFill>
          <a:blip r:embed="rId3" cstate="print">
            <a:extLst>
              <a:ext uri="{28A0092B-C50C-407E-A947-70E740481C1C}">
                <a14:useLocalDpi xmlns:a14="http://schemas.microsoft.com/office/drawing/2010/main" val="0"/>
              </a:ext>
            </a:extLst>
          </a:blip>
          <a:srcRect t="1513" b="5572"/>
          <a:stretch/>
        </p:blipFill>
        <p:spPr>
          <a:xfrm>
            <a:off x="899592" y="699542"/>
            <a:ext cx="7164288" cy="3744416"/>
          </a:xfrm>
          <a:prstGeom prst="rect">
            <a:avLst/>
          </a:prstGeom>
        </p:spPr>
      </p:pic>
    </p:spTree>
    <p:extLst>
      <p:ext uri="{BB962C8B-B14F-4D97-AF65-F5344CB8AC3E}">
        <p14:creationId xmlns:p14="http://schemas.microsoft.com/office/powerpoint/2010/main" val="415797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A731-D872-5FF3-5FD8-187C2A9A5B45}"/>
              </a:ext>
            </a:extLst>
          </p:cNvPr>
          <p:cNvSpPr>
            <a:spLocks noGrp="1"/>
          </p:cNvSpPr>
          <p:nvPr>
            <p:ph type="title"/>
          </p:nvPr>
        </p:nvSpPr>
        <p:spPr/>
        <p:txBody>
          <a:bodyPr/>
          <a:lstStyle/>
          <a:p>
            <a:r>
              <a:rPr lang="pl-PL"/>
              <a:t>Studia przypadków (2)</a:t>
            </a:r>
          </a:p>
        </p:txBody>
      </p:sp>
      <p:sp>
        <p:nvSpPr>
          <p:cNvPr id="5" name="TextBox 4">
            <a:extLst>
              <a:ext uri="{FF2B5EF4-FFF2-40B4-BE49-F238E27FC236}">
                <a16:creationId xmlns:a16="http://schemas.microsoft.com/office/drawing/2014/main" id="{C049E148-7131-6B75-E25B-3A379DBCA289}"/>
              </a:ext>
            </a:extLst>
          </p:cNvPr>
          <p:cNvSpPr txBox="1"/>
          <p:nvPr/>
        </p:nvSpPr>
        <p:spPr>
          <a:xfrm>
            <a:off x="5220072" y="4443958"/>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8760714F-F852-D2FF-161C-518CED0DF9AA}"/>
              </a:ext>
            </a:extLst>
          </p:cNvPr>
          <p:cNvPicPr>
            <a:picLocks noChangeAspect="1"/>
          </p:cNvPicPr>
          <p:nvPr/>
        </p:nvPicPr>
        <p:blipFill>
          <a:blip r:embed="rId3" cstate="print">
            <a:extLst>
              <a:ext uri="{28A0092B-C50C-407E-A947-70E740481C1C}">
                <a14:useLocalDpi xmlns:a14="http://schemas.microsoft.com/office/drawing/2010/main" val="0"/>
              </a:ext>
            </a:extLst>
          </a:blip>
          <a:srcRect l="2151" t="1760" r="1809" b="5305"/>
          <a:stretch/>
        </p:blipFill>
        <p:spPr>
          <a:xfrm>
            <a:off x="755576" y="699542"/>
            <a:ext cx="6984776" cy="3801922"/>
          </a:xfrm>
          <a:prstGeom prst="rect">
            <a:avLst/>
          </a:prstGeom>
        </p:spPr>
      </p:pic>
    </p:spTree>
    <p:extLst>
      <p:ext uri="{BB962C8B-B14F-4D97-AF65-F5344CB8AC3E}">
        <p14:creationId xmlns:p14="http://schemas.microsoft.com/office/powerpoint/2010/main" val="216692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8094970"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(3)</a:t>
            </a:r>
          </a:p>
        </p:txBody>
      </p:sp>
      <p:sp>
        <p:nvSpPr>
          <p:cNvPr id="3" name="TextBox 2">
            <a:extLst>
              <a:ext uri="{FF2B5EF4-FFF2-40B4-BE49-F238E27FC236}">
                <a16:creationId xmlns:a16="http://schemas.microsoft.com/office/drawing/2014/main" id="{5CF36521-7969-1E3D-4EFE-A6939544F50C}"/>
              </a:ext>
            </a:extLst>
          </p:cNvPr>
          <p:cNvSpPr txBox="1"/>
          <p:nvPr/>
        </p:nvSpPr>
        <p:spPr>
          <a:xfrm>
            <a:off x="5580112" y="4425610"/>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056FFB42-CB22-18FF-A03E-D9E547543B55}"/>
              </a:ext>
            </a:extLst>
          </p:cNvPr>
          <p:cNvPicPr>
            <a:picLocks noChangeAspect="1"/>
          </p:cNvPicPr>
          <p:nvPr/>
        </p:nvPicPr>
        <p:blipFill>
          <a:blip r:embed="rId3" cstate="print">
            <a:extLst>
              <a:ext uri="{28A0092B-C50C-407E-A947-70E740481C1C}">
                <a14:useLocalDpi xmlns:a14="http://schemas.microsoft.com/office/drawing/2010/main" val="0"/>
              </a:ext>
            </a:extLst>
          </a:blip>
          <a:srcRect t="1783" b="5513"/>
          <a:stretch/>
        </p:blipFill>
        <p:spPr>
          <a:xfrm>
            <a:off x="827584" y="699541"/>
            <a:ext cx="7180617" cy="3744417"/>
          </a:xfrm>
          <a:prstGeom prst="rect">
            <a:avLst/>
          </a:prstGeom>
        </p:spPr>
      </p:pic>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634C2E-2F22-8234-2EFC-886C34FCDF11}"/>
              </a:ext>
            </a:extLst>
          </p:cNvPr>
          <p:cNvSpPr txBox="1"/>
          <p:nvPr/>
        </p:nvSpPr>
        <p:spPr>
          <a:xfrm>
            <a:off x="5580112" y="4434085"/>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C2BDAFB0-DB98-97A3-22A7-823B6E4C0E57}"/>
              </a:ext>
            </a:extLst>
          </p:cNvPr>
          <p:cNvPicPr>
            <a:picLocks noChangeAspect="1"/>
          </p:cNvPicPr>
          <p:nvPr/>
        </p:nvPicPr>
        <p:blipFill>
          <a:blip r:embed="rId3" cstate="print">
            <a:extLst>
              <a:ext uri="{28A0092B-C50C-407E-A947-70E740481C1C}">
                <a14:useLocalDpi xmlns:a14="http://schemas.microsoft.com/office/drawing/2010/main" val="0"/>
              </a:ext>
            </a:extLst>
          </a:blip>
          <a:srcRect b="5687"/>
          <a:stretch/>
        </p:blipFill>
        <p:spPr>
          <a:xfrm>
            <a:off x="899592" y="771550"/>
            <a:ext cx="6928015" cy="3675369"/>
          </a:xfrm>
          <a:prstGeom prst="rect">
            <a:avLst/>
          </a:prstGeom>
        </p:spPr>
      </p:pic>
      <p:sp>
        <p:nvSpPr>
          <p:cNvPr id="2" name="Title 1">
            <a:extLst>
              <a:ext uri="{FF2B5EF4-FFF2-40B4-BE49-F238E27FC236}">
                <a16:creationId xmlns:a16="http://schemas.microsoft.com/office/drawing/2014/main" id="{3F9F8CB7-7EC1-8D0C-ABFA-2D548787D9A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(4)</a:t>
            </a:r>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E2C4C-3AFE-C63C-1401-58944F4475A5}"/>
              </a:ext>
            </a:extLst>
          </p:cNvPr>
          <p:cNvSpPr txBox="1"/>
          <p:nvPr/>
        </p:nvSpPr>
        <p:spPr>
          <a:xfrm>
            <a:off x="5364088" y="4505421"/>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3BE5517C-105F-A0F9-FF8F-6B519E1A9C0A}"/>
              </a:ext>
            </a:extLst>
          </p:cNvPr>
          <p:cNvPicPr>
            <a:picLocks noChangeAspect="1"/>
          </p:cNvPicPr>
          <p:nvPr/>
        </p:nvPicPr>
        <p:blipFill>
          <a:blip r:embed="rId3" cstate="print">
            <a:extLst>
              <a:ext uri="{28A0092B-C50C-407E-A947-70E740481C1C}">
                <a14:useLocalDpi xmlns:a14="http://schemas.microsoft.com/office/drawing/2010/main" val="0"/>
              </a:ext>
            </a:extLst>
          </a:blip>
          <a:srcRect l="2914" t="1967" r="2831" b="6606"/>
          <a:stretch/>
        </p:blipFill>
        <p:spPr>
          <a:xfrm>
            <a:off x="611560" y="721999"/>
            <a:ext cx="6984776" cy="3811130"/>
          </a:xfrm>
          <a:prstGeom prst="rect">
            <a:avLst/>
          </a:prstGeom>
        </p:spPr>
      </p:pic>
      <p:sp>
        <p:nvSpPr>
          <p:cNvPr id="4" name="Title 1">
            <a:extLst>
              <a:ext uri="{FF2B5EF4-FFF2-40B4-BE49-F238E27FC236}">
                <a16:creationId xmlns:a16="http://schemas.microsoft.com/office/drawing/2014/main" id="{387831D3-F2F7-2CDC-8A42-52D62CEA463E}"/>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(5)</a:t>
            </a:r>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060FAA-BC24-3AB9-A9BE-617C6B1FE42F}"/>
              </a:ext>
            </a:extLst>
          </p:cNvPr>
          <p:cNvSpPr txBox="1"/>
          <p:nvPr/>
        </p:nvSpPr>
        <p:spPr>
          <a:xfrm>
            <a:off x="5436096" y="4483592"/>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17FDBB5C-0001-CDC2-834F-F212766CEBC8}"/>
              </a:ext>
            </a:extLst>
          </p:cNvPr>
          <p:cNvPicPr>
            <a:picLocks noChangeAspect="1"/>
          </p:cNvPicPr>
          <p:nvPr/>
        </p:nvPicPr>
        <p:blipFill>
          <a:blip r:embed="rId3" cstate="print">
            <a:extLst>
              <a:ext uri="{28A0092B-C50C-407E-A947-70E740481C1C}">
                <a14:useLocalDpi xmlns:a14="http://schemas.microsoft.com/office/drawing/2010/main" val="0"/>
              </a:ext>
            </a:extLst>
          </a:blip>
          <a:srcRect l="2384" t="-156" r="2699" b="7071"/>
          <a:stretch/>
        </p:blipFill>
        <p:spPr>
          <a:xfrm>
            <a:off x="1043608" y="683356"/>
            <a:ext cx="6814730" cy="3759291"/>
          </a:xfrm>
          <a:prstGeom prst="rect">
            <a:avLst/>
          </a:prstGeom>
        </p:spPr>
      </p:pic>
      <p:sp>
        <p:nvSpPr>
          <p:cNvPr id="3" name="Title 1">
            <a:extLst>
              <a:ext uri="{FF2B5EF4-FFF2-40B4-BE49-F238E27FC236}">
                <a16:creationId xmlns:a16="http://schemas.microsoft.com/office/drawing/2014/main" id="{16930A79-5749-11CC-A148-BA1A37676FB3}"/>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(6)</a:t>
            </a:r>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50EF50-C2CB-34D9-B0F6-323607278758}"/>
              </a:ext>
            </a:extLst>
          </p:cNvPr>
          <p:cNvSpPr txBox="1"/>
          <p:nvPr/>
        </p:nvSpPr>
        <p:spPr>
          <a:xfrm>
            <a:off x="5580112" y="4423190"/>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AD4B4A31-A492-3F24-E6D6-866DE6276700}"/>
              </a:ext>
            </a:extLst>
          </p:cNvPr>
          <p:cNvPicPr>
            <a:picLocks noChangeAspect="1"/>
          </p:cNvPicPr>
          <p:nvPr/>
        </p:nvPicPr>
        <p:blipFill>
          <a:blip r:embed="rId3" cstate="print">
            <a:extLst>
              <a:ext uri="{28A0092B-C50C-407E-A947-70E740481C1C}">
                <a14:useLocalDpi xmlns:a14="http://schemas.microsoft.com/office/drawing/2010/main" val="0"/>
              </a:ext>
            </a:extLst>
          </a:blip>
          <a:srcRect l="3016" t="2342" r="2506" b="2956"/>
          <a:stretch/>
        </p:blipFill>
        <p:spPr>
          <a:xfrm>
            <a:off x="1187624" y="685954"/>
            <a:ext cx="6768752" cy="3816424"/>
          </a:xfrm>
          <a:prstGeom prst="rect">
            <a:avLst/>
          </a:prstGeom>
        </p:spPr>
      </p:pic>
      <p:sp>
        <p:nvSpPr>
          <p:cNvPr id="3" name="Title 1">
            <a:extLst>
              <a:ext uri="{FF2B5EF4-FFF2-40B4-BE49-F238E27FC236}">
                <a16:creationId xmlns:a16="http://schemas.microsoft.com/office/drawing/2014/main" id="{ADE15EC9-4C4F-C800-30C7-E6F586AA0EE0}"/>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(7)</a:t>
            </a:r>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1509F725-EC2C-1479-52FD-9CB419E9EBA2}"/>
              </a:ext>
            </a:extLst>
          </p:cNvPr>
          <p:cNvPicPr>
            <a:picLocks noChangeAspect="1"/>
          </p:cNvPicPr>
          <p:nvPr/>
        </p:nvPicPr>
        <p:blipFill>
          <a:blip r:embed="rId3" cstate="print">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49" name="Group 48">
            <a:extLst>
              <a:ext uri="{FF2B5EF4-FFF2-40B4-BE49-F238E27FC236}">
                <a16:creationId xmlns:a16="http://schemas.microsoft.com/office/drawing/2014/main" id="{EBD6B305-8E86-73FB-2EFC-371343DE74AE}"/>
              </a:ext>
            </a:extLst>
          </p:cNvPr>
          <p:cNvGrpSpPr/>
          <p:nvPr/>
        </p:nvGrpSpPr>
        <p:grpSpPr>
          <a:xfrm>
            <a:off x="5206918" y="782869"/>
            <a:ext cx="3973594" cy="4379511"/>
            <a:chOff x="5008630" y="683541"/>
            <a:chExt cx="3973594" cy="4379511"/>
          </a:xfrm>
        </p:grpSpPr>
        <p:pic>
          <p:nvPicPr>
            <p:cNvPr id="48" name="Picture 47" descr="A cartoon of a jar&#10;&#10;Description automatically generated">
              <a:extLst>
                <a:ext uri="{FF2B5EF4-FFF2-40B4-BE49-F238E27FC236}">
                  <a16:creationId xmlns:a16="http://schemas.microsoft.com/office/drawing/2014/main" id="{F29691C8-8169-4FCA-F983-E356682C46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318" y="683541"/>
              <a:ext cx="3930906" cy="4379511"/>
            </a:xfrm>
            <a:prstGeom prst="rect">
              <a:avLst/>
            </a:prstGeom>
          </p:spPr>
        </p:pic>
        <p:pic>
          <p:nvPicPr>
            <p:cNvPr id="41" name="Picture 40" descr="A white line in the dark&#10;&#10;Description automatically generated">
              <a:extLst>
                <a:ext uri="{FF2B5EF4-FFF2-40B4-BE49-F238E27FC236}">
                  <a16:creationId xmlns:a16="http://schemas.microsoft.com/office/drawing/2014/main" id="{BEC0E9DC-7E0C-0031-56C4-7C4B146BD4D6}"/>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42" name="Picture 41" descr="A white line in the dark&#10;&#10;Description automatically generated">
              <a:extLst>
                <a:ext uri="{FF2B5EF4-FFF2-40B4-BE49-F238E27FC236}">
                  <a16:creationId xmlns:a16="http://schemas.microsoft.com/office/drawing/2014/main" id="{DE2CB96A-A620-D3EB-1CFA-8AFB4CEE4D2E}"/>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gr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(8)</a:t>
            </a:r>
          </a:p>
        </p:txBody>
      </p:sp>
      <p:sp>
        <p:nvSpPr>
          <p:cNvPr id="28" name="TextBox 27">
            <a:extLst>
              <a:ext uri="{FF2B5EF4-FFF2-40B4-BE49-F238E27FC236}">
                <a16:creationId xmlns:a16="http://schemas.microsoft.com/office/drawing/2014/main" id="{05381673-66AE-B315-3CD1-AA02973C3E9D}"/>
              </a:ext>
            </a:extLst>
          </p:cNvPr>
          <p:cNvSpPr txBox="1"/>
          <p:nvPr/>
        </p:nvSpPr>
        <p:spPr>
          <a:xfrm>
            <a:off x="2646295" y="4341451"/>
            <a:ext cx="1912537" cy="215444"/>
          </a:xfrm>
          <a:prstGeom prst="rect">
            <a:avLst/>
          </a:prstGeom>
          <a:noFill/>
        </p:spPr>
        <p:txBody>
          <a:bodyPr wrap="square" rtlCol="0">
            <a:spAutoFit/>
          </a:bodyPr>
          <a:lstStyle/>
          <a:p>
            <a:r>
              <a:rPr lang="pl-PL" sz="800" b="0" i="0">
                <a:solidFill>
                  <a:srgbClr val="191B26"/>
                </a:solidFill>
                <a:effectLst/>
                <a:latin typeface="Open Sans" panose="020B0606030504020204" pitchFamily="34" charset="0"/>
              </a:rPr>
              <a:t>Autor: </a:t>
            </a:r>
            <a:r>
              <a:rPr lang="pl-PL" sz="800" b="0" i="0" u="sng">
                <a:solidFill>
                  <a:srgbClr val="191B26"/>
                </a:solidFill>
                <a:effectLst/>
                <a:latin typeface="Open Sans" panose="020B0606030504020204" pitchFamily="34" charset="0"/>
                <a:hlinkClick r:id="rId6"/>
              </a:rPr>
              <a:t>Mohamed Hassan</a:t>
            </a:r>
            <a:r>
              <a:rPr lang="pl-PL" sz="800" b="0" i="0">
                <a:solidFill>
                  <a:srgbClr val="191B26"/>
                </a:solidFill>
                <a:effectLst/>
                <a:latin typeface="Open Sans" panose="020B0606030504020204" pitchFamily="34" charset="0"/>
              </a:rPr>
              <a:t> via </a:t>
            </a:r>
            <a:r>
              <a:rPr lang="pl-PL" sz="800" b="0" i="0" u="sng">
                <a:solidFill>
                  <a:srgbClr val="191B26"/>
                </a:solidFill>
                <a:effectLst/>
                <a:latin typeface="Open Sans" panose="020B0606030504020204" pitchFamily="34" charset="0"/>
                <a:hlinkClick r:id="rId7"/>
              </a:rPr>
              <a:t>Pixabay</a:t>
            </a:r>
          </a:p>
        </p:txBody>
      </p:sp>
      <p:pic>
        <p:nvPicPr>
          <p:cNvPr id="30" name="Picture 29" descr="A green rectangle with black border&#10;&#10;Description automatically generated">
            <a:extLst>
              <a:ext uri="{FF2B5EF4-FFF2-40B4-BE49-F238E27FC236}">
                <a16:creationId xmlns:a16="http://schemas.microsoft.com/office/drawing/2014/main" id="{EDFC8FF4-CADA-DE83-F778-D1F5EA812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674860"/>
            <a:ext cx="4336937" cy="794737"/>
          </a:xfrm>
          <a:prstGeom prst="rect">
            <a:avLst/>
          </a:prstGeom>
        </p:spPr>
      </p:pic>
      <p:sp>
        <p:nvSpPr>
          <p:cNvPr id="40" name="Content Placeholder 3">
            <a:extLst>
              <a:ext uri="{FF2B5EF4-FFF2-40B4-BE49-F238E27FC236}">
                <a16:creationId xmlns:a16="http://schemas.microsoft.com/office/drawing/2014/main" id="{DFC029A5-7828-9179-B88F-5BF7FE84B390}"/>
              </a:ext>
            </a:extLst>
          </p:cNvPr>
          <p:cNvSpPr txBox="1">
            <a:spLocks/>
          </p:cNvSpPr>
          <p:nvPr/>
        </p:nvSpPr>
        <p:spPr>
          <a:xfrm>
            <a:off x="5710675" y="1724993"/>
            <a:ext cx="3123119" cy="1597595"/>
          </a:xfrm>
          <a:prstGeom prst="rect">
            <a:avLst/>
          </a:prstGeom>
          <a:noFill/>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pl-PL" sz="1000" b="0" dirty="0">
                <a:solidFill>
                  <a:srgbClr val="000000"/>
                </a:solidFill>
                <a:latin typeface="Arial" panose="020B0604020202020204" pitchFamily="34" charset="0"/>
              </a:rPr>
              <a:t>Ulepszone zarządzanie informacją</a:t>
            </a:r>
          </a:p>
          <a:p>
            <a:pPr marL="347472" indent="-347472" fontAlgn="base">
              <a:lnSpc>
                <a:spcPts val="1400"/>
              </a:lnSpc>
              <a:spcBef>
                <a:spcPts val="0"/>
              </a:spcBef>
            </a:pPr>
            <a:r>
              <a:rPr lang="pl-PL" sz="1000" b="0" dirty="0">
                <a:solidFill>
                  <a:srgbClr val="000000"/>
                </a:solidFill>
                <a:latin typeface="Arial" panose="020B0604020202020204" pitchFamily="34" charset="0"/>
              </a:rPr>
              <a:t>Monitorowanie danych w czasie rzeczywistym</a:t>
            </a:r>
          </a:p>
          <a:p>
            <a:pPr marL="347472" indent="-347472" fontAlgn="base">
              <a:lnSpc>
                <a:spcPts val="1400"/>
              </a:lnSpc>
              <a:spcBef>
                <a:spcPts val="0"/>
              </a:spcBef>
            </a:pPr>
            <a:r>
              <a:rPr lang="pl-PL" sz="1000" b="0" dirty="0" err="1">
                <a:solidFill>
                  <a:srgbClr val="000000"/>
                </a:solidFill>
                <a:latin typeface="Arial" panose="020B0604020202020204" pitchFamily="34" charset="0"/>
              </a:rPr>
              <a:t>Zasobooszczędna</a:t>
            </a:r>
            <a:r>
              <a:rPr lang="pl-PL" sz="1000" b="0" dirty="0">
                <a:solidFill>
                  <a:srgbClr val="000000"/>
                </a:solidFill>
                <a:latin typeface="Arial" panose="020B0604020202020204" pitchFamily="34" charset="0"/>
              </a:rPr>
              <a:t> alokacja personelu ds. BHP</a:t>
            </a:r>
          </a:p>
          <a:p>
            <a:pPr marL="347472" indent="-347472" fontAlgn="base">
              <a:lnSpc>
                <a:spcPts val="1400"/>
              </a:lnSpc>
              <a:spcBef>
                <a:spcPts val="0"/>
              </a:spcBef>
            </a:pPr>
            <a:r>
              <a:rPr lang="pl-PL" sz="1000" b="0" dirty="0">
                <a:solidFill>
                  <a:srgbClr val="000000"/>
                </a:solidFill>
                <a:latin typeface="Arial" panose="020B0604020202020204" pitchFamily="34" charset="0"/>
              </a:rPr>
              <a:t>Podejście dostosowane do szczególnych potrzeb miejsc pracy powiązanych z lokalizacją</a:t>
            </a:r>
          </a:p>
          <a:p>
            <a:pPr marL="347472" indent="-347472" fontAlgn="base">
              <a:lnSpc>
                <a:spcPts val="1400"/>
              </a:lnSpc>
              <a:spcBef>
                <a:spcPts val="0"/>
              </a:spcBef>
            </a:pPr>
            <a:r>
              <a:rPr lang="pl-PL" sz="1000" b="0" dirty="0">
                <a:solidFill>
                  <a:srgbClr val="000000"/>
                </a:solidFill>
                <a:latin typeface="Arial" panose="020B0604020202020204" pitchFamily="34" charset="0"/>
              </a:rPr>
              <a:t>Scentralizowany system zarządzania BHP</a:t>
            </a:r>
          </a:p>
          <a:p>
            <a:endParaRPr lang="en-GB" sz="1000" dirty="0"/>
          </a:p>
        </p:txBody>
      </p:sp>
      <p:sp>
        <p:nvSpPr>
          <p:cNvPr id="44" name="Content Placeholder 3">
            <a:extLst>
              <a:ext uri="{FF2B5EF4-FFF2-40B4-BE49-F238E27FC236}">
                <a16:creationId xmlns:a16="http://schemas.microsoft.com/office/drawing/2014/main" id="{50C6A2A2-2A94-67CF-C930-E84A52BBFBA2}"/>
              </a:ext>
            </a:extLst>
          </p:cNvPr>
          <p:cNvSpPr txBox="1">
            <a:spLocks/>
          </p:cNvSpPr>
          <p:nvPr/>
        </p:nvSpPr>
        <p:spPr>
          <a:xfrm>
            <a:off x="5742678" y="3817428"/>
            <a:ext cx="3167022" cy="974306"/>
          </a:xfrm>
          <a:prstGeom prst="rect">
            <a:avLst/>
          </a:prstGeom>
          <a:noFill/>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pl-PL" sz="1000" b="0" dirty="0">
                <a:solidFill>
                  <a:srgbClr val="000000"/>
                </a:solidFill>
                <a:latin typeface="Arial" panose="020B0604020202020204" pitchFamily="34" charset="0"/>
              </a:rPr>
              <a:t>Nadmierne poleganie na technologii</a:t>
            </a:r>
          </a:p>
          <a:p>
            <a:pPr marL="347472" indent="-347472" fontAlgn="base">
              <a:lnSpc>
                <a:spcPts val="1400"/>
              </a:lnSpc>
              <a:spcBef>
                <a:spcPts val="0"/>
              </a:spcBef>
            </a:pPr>
            <a:r>
              <a:rPr lang="pl-PL" sz="1000" b="0" dirty="0">
                <a:solidFill>
                  <a:srgbClr val="000000"/>
                </a:solidFill>
                <a:latin typeface="Arial" panose="020B0604020202020204" pitchFamily="34" charset="0"/>
              </a:rPr>
              <a:t>Niewystarczające umiejętności pracowników</a:t>
            </a:r>
          </a:p>
          <a:p>
            <a:pPr marL="347472" indent="-347472" fontAlgn="base">
              <a:lnSpc>
                <a:spcPts val="1400"/>
              </a:lnSpc>
              <a:spcBef>
                <a:spcPts val="0"/>
              </a:spcBef>
            </a:pPr>
            <a:r>
              <a:rPr lang="pl-PL" sz="1000" b="0" dirty="0">
                <a:solidFill>
                  <a:srgbClr val="000000"/>
                </a:solidFill>
                <a:latin typeface="Arial" panose="020B0604020202020204" pitchFamily="34" charset="0"/>
              </a:rPr>
              <a:t>Obawy dotyczące prywatności i bezpieczeństwa</a:t>
            </a:r>
          </a:p>
          <a:p>
            <a:pPr marL="347472" indent="-347472" fontAlgn="base">
              <a:lnSpc>
                <a:spcPts val="1400"/>
              </a:lnSpc>
              <a:spcBef>
                <a:spcPts val="0"/>
              </a:spcBef>
            </a:pPr>
            <a:r>
              <a:rPr lang="pl-PL" sz="1000" b="0" dirty="0">
                <a:solidFill>
                  <a:srgbClr val="000000"/>
                </a:solidFill>
                <a:latin typeface="Arial" panose="020B0604020202020204" pitchFamily="34" charset="0"/>
              </a:rPr>
              <a:t>Opór ze strony pracowników</a:t>
            </a:r>
          </a:p>
        </p:txBody>
      </p:sp>
      <p:sp>
        <p:nvSpPr>
          <p:cNvPr id="53" name="Content Placeholder 2">
            <a:extLst>
              <a:ext uri="{FF2B5EF4-FFF2-40B4-BE49-F238E27FC236}">
                <a16:creationId xmlns:a16="http://schemas.microsoft.com/office/drawing/2014/main" id="{3D5C2893-2162-2D09-FE22-E97E7E7FF259}"/>
              </a:ext>
            </a:extLst>
          </p:cNvPr>
          <p:cNvSpPr>
            <a:spLocks noGrp="1"/>
          </p:cNvSpPr>
          <p:nvPr>
            <p:ph sz="half" idx="1"/>
          </p:nvPr>
        </p:nvSpPr>
        <p:spPr>
          <a:xfrm>
            <a:off x="310206" y="1636087"/>
            <a:ext cx="1832033" cy="3030975"/>
          </a:xfrm>
        </p:spPr>
        <p:txBody>
          <a:bodyPr>
            <a:normAutofit fontScale="47500" lnSpcReduction="20000"/>
          </a:bodyPr>
          <a:lstStyle/>
          <a:p>
            <a:pPr marL="0" algn="l" rtl="0" eaLnBrk="1" fontAlgn="ctr" latinLnBrk="0" hangingPunct="1">
              <a:lnSpc>
                <a:spcPct val="110000"/>
              </a:lnSpc>
              <a:spcBef>
                <a:spcPts val="600"/>
              </a:spcBef>
              <a:spcAft>
                <a:spcPts val="600"/>
              </a:spcAft>
            </a:pPr>
            <a:r>
              <a:rPr lang="pl-PL" sz="2300" b="0" dirty="0">
                <a:solidFill>
                  <a:srgbClr val="000000"/>
                </a:solidFill>
                <a:latin typeface="Arial" panose="020B0604020202020204" pitchFamily="34" charset="0"/>
              </a:rPr>
              <a:t>Gromadzenie danych</a:t>
            </a:r>
          </a:p>
          <a:p>
            <a:pPr marL="0" algn="l" rtl="0" eaLnBrk="1" fontAlgn="ctr" latinLnBrk="0" hangingPunct="1">
              <a:lnSpc>
                <a:spcPct val="110000"/>
              </a:lnSpc>
              <a:spcBef>
                <a:spcPts val="600"/>
              </a:spcBef>
              <a:spcAft>
                <a:spcPts val="600"/>
              </a:spcAft>
            </a:pPr>
            <a:endParaRPr lang="en-GB" sz="4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pl-PL" sz="2300" b="0" i="0" u="none" strike="noStrike" dirty="0">
                <a:solidFill>
                  <a:srgbClr val="000000"/>
                </a:solidFill>
                <a:effectLst/>
                <a:latin typeface="Arial" panose="020B0604020202020204" pitchFamily="34" charset="0"/>
              </a:rPr>
              <a:t>Analiza danych</a:t>
            </a:r>
          </a:p>
          <a:p>
            <a:pPr marL="0" algn="l" rtl="0" eaLnBrk="1" fontAlgn="ctr" latinLnBrk="0" hangingPunct="1">
              <a:lnSpc>
                <a:spcPct val="110000"/>
              </a:lnSpc>
              <a:spcBef>
                <a:spcPts val="600"/>
              </a:spcBef>
              <a:spcAft>
                <a:spcPts val="600"/>
              </a:spcAft>
            </a:pPr>
            <a:endParaRPr lang="en-GB" sz="67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pl-PL" sz="2300" b="0" i="0" u="none" strike="noStrike" dirty="0">
                <a:solidFill>
                  <a:srgbClr val="000000"/>
                </a:solidFill>
                <a:effectLst/>
                <a:latin typeface="Arial" panose="020B0604020202020204" pitchFamily="34" charset="0"/>
              </a:rPr>
              <a:t>Wyświetlanie danych</a:t>
            </a: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pl-PL" sz="2300" b="0" i="0" u="none" strike="noStrike" dirty="0">
                <a:solidFill>
                  <a:srgbClr val="000000"/>
                </a:solidFill>
                <a:effectLst/>
                <a:latin typeface="Arial" panose="020B0604020202020204" pitchFamily="34" charset="0"/>
              </a:rPr>
              <a:t>Reakcja na spostrzeżenie oparte na danych</a:t>
            </a:r>
          </a:p>
          <a:p>
            <a:endParaRPr lang="en-GB" dirty="0"/>
          </a:p>
        </p:txBody>
      </p:sp>
      <p:pic>
        <p:nvPicPr>
          <p:cNvPr id="54" name="Picture 53" descr="A black background with a black square&#10;&#10;Description automatically generated with medium confidence">
            <a:extLst>
              <a:ext uri="{FF2B5EF4-FFF2-40B4-BE49-F238E27FC236}">
                <a16:creationId xmlns:a16="http://schemas.microsoft.com/office/drawing/2014/main" id="{3EE7C064-CB91-3163-CFD7-AA8BD5F7B7CC}"/>
              </a:ext>
            </a:extLst>
          </p:cNvPr>
          <p:cNvPicPr>
            <a:picLocks noChangeAspect="1"/>
          </p:cNvPicPr>
          <p:nvPr/>
        </p:nvPicPr>
        <p:blipFill>
          <a:blip r:embed="rId9">
            <a:duotone>
              <a:schemeClr val="accent1">
                <a:shade val="45000"/>
                <a:satMod val="135000"/>
              </a:schemeClr>
              <a:prstClr val="white"/>
            </a:duotone>
          </a:blip>
          <a:stretch>
            <a:fillRect/>
          </a:stretch>
        </p:blipFill>
        <p:spPr>
          <a:xfrm>
            <a:off x="2008264" y="1578702"/>
            <a:ext cx="413910" cy="413910"/>
          </a:xfrm>
          <a:prstGeom prst="rect">
            <a:avLst/>
          </a:prstGeom>
        </p:spPr>
      </p:pic>
      <p:pic>
        <p:nvPicPr>
          <p:cNvPr id="55" name="Picture 54" descr="A black background with a black square&#10;&#10;Description automatically generated with medium confidence">
            <a:extLst>
              <a:ext uri="{FF2B5EF4-FFF2-40B4-BE49-F238E27FC236}">
                <a16:creationId xmlns:a16="http://schemas.microsoft.com/office/drawing/2014/main" id="{8B89F899-548E-8FA4-330D-7D701AADFDAA}"/>
              </a:ext>
            </a:extLst>
          </p:cNvPr>
          <p:cNvPicPr>
            <a:picLocks noChangeAspect="1"/>
          </p:cNvPicPr>
          <p:nvPr/>
        </p:nvPicPr>
        <p:blipFill>
          <a:blip r:embed="rId10">
            <a:duotone>
              <a:schemeClr val="accent1">
                <a:shade val="45000"/>
                <a:satMod val="135000"/>
              </a:schemeClr>
              <a:prstClr val="white"/>
            </a:duotone>
          </a:blip>
          <a:stretch>
            <a:fillRect/>
          </a:stretch>
        </p:blipFill>
        <p:spPr>
          <a:xfrm>
            <a:off x="2008264" y="2324468"/>
            <a:ext cx="413910" cy="413910"/>
          </a:xfrm>
          <a:prstGeom prst="rect">
            <a:avLst/>
          </a:prstGeom>
        </p:spPr>
      </p:pic>
      <p:pic>
        <p:nvPicPr>
          <p:cNvPr id="56" name="Picture 55" descr="A black background with a black square&#10;&#10;Description automatically generated with medium confidence">
            <a:extLst>
              <a:ext uri="{FF2B5EF4-FFF2-40B4-BE49-F238E27FC236}">
                <a16:creationId xmlns:a16="http://schemas.microsoft.com/office/drawing/2014/main" id="{3A768B9A-2577-EC5D-4D61-1B3EE6B71EAE}"/>
              </a:ext>
            </a:extLst>
          </p:cNvPr>
          <p:cNvPicPr>
            <a:picLocks noChangeAspect="1"/>
          </p:cNvPicPr>
          <p:nvPr/>
        </p:nvPicPr>
        <p:blipFill>
          <a:blip r:embed="rId11">
            <a:duotone>
              <a:schemeClr val="accent1">
                <a:shade val="45000"/>
                <a:satMod val="135000"/>
              </a:schemeClr>
              <a:prstClr val="white"/>
            </a:duotone>
          </a:blip>
          <a:stretch>
            <a:fillRect/>
          </a:stretch>
        </p:blipFill>
        <p:spPr>
          <a:xfrm flipH="1">
            <a:off x="1979712" y="3909820"/>
            <a:ext cx="458878" cy="451628"/>
          </a:xfrm>
          <a:prstGeom prst="rect">
            <a:avLst/>
          </a:prstGeom>
        </p:spPr>
      </p:pic>
      <p:pic>
        <p:nvPicPr>
          <p:cNvPr id="57" name="Picture 56" descr="A black background with a black square&#10;&#10;Description automatically generated with medium confidence">
            <a:extLst>
              <a:ext uri="{FF2B5EF4-FFF2-40B4-BE49-F238E27FC236}">
                <a16:creationId xmlns:a16="http://schemas.microsoft.com/office/drawing/2014/main" id="{68D8A732-555C-D43C-F799-A0FB1CFE195D}"/>
              </a:ext>
            </a:extLst>
          </p:cNvPr>
          <p:cNvPicPr>
            <a:picLocks noChangeAspect="1"/>
          </p:cNvPicPr>
          <p:nvPr/>
        </p:nvPicPr>
        <p:blipFill>
          <a:blip r:embed="rId12">
            <a:duotone>
              <a:schemeClr val="accent1">
                <a:shade val="45000"/>
                <a:satMod val="135000"/>
              </a:schemeClr>
              <a:prstClr val="white"/>
            </a:duotone>
          </a:blip>
          <a:stretch>
            <a:fillRect/>
          </a:stretch>
        </p:blipFill>
        <p:spPr>
          <a:xfrm>
            <a:off x="1964920" y="3066864"/>
            <a:ext cx="488462" cy="509121"/>
          </a:xfrm>
          <a:prstGeom prst="rect">
            <a:avLst/>
          </a:prstGeom>
        </p:spPr>
      </p:pic>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BDA5-B7F3-D1D3-F6CB-37A53AD9BE0D}"/>
              </a:ext>
            </a:extLst>
          </p:cNvPr>
          <p:cNvSpPr>
            <a:spLocks noGrp="1"/>
          </p:cNvSpPr>
          <p:nvPr>
            <p:ph type="title"/>
          </p:nvPr>
        </p:nvSpPr>
        <p:spPr/>
        <p:txBody>
          <a:bodyPr>
            <a:spAutoFit/>
          </a:bodyPr>
          <a:lstStyle/>
          <a:p>
            <a:r>
              <a:rPr lang="pl-PL"/>
              <a:t>Informacje ogólne</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b="0">
                    <a:solidFill>
                      <a:srgbClr val="003399"/>
                    </a:solidFill>
                  </a:rPr>
                  <a:t>Fakty i liczby</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4" name="Picture 3">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78940"/>
                <a:ext cx="4196882"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a:solidFill>
                      <a:srgbClr val="003399"/>
                    </a:solidFill>
                  </a:rPr>
                  <a:t>Proaktywne i reaktywne monitorowanie BHP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70956"/>
              <a:chOff x="241728" y="1772260"/>
              <a:chExt cx="4286144" cy="383760"/>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99316"/>
                <a:ext cx="4244230"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b="0">
                    <a:solidFill>
                      <a:srgbClr val="003399"/>
                    </a:solidFill>
                  </a:rPr>
                  <a:t>Możliwości i wyzwania dla BHP</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b="0">
                    <a:solidFill>
                      <a:srgbClr val="003399"/>
                    </a:solidFill>
                  </a:rPr>
                  <a:t>Studia przypadków</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a:solidFill>
                      <a:srgbClr val="003399"/>
                    </a:solidFill>
                  </a:rPr>
                  <a:t>Definicja inteligentnych systemów monitorowania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54492" y="3285839"/>
              <a:ext cx="4682357" cy="370957"/>
              <a:chOff x="215709" y="2951620"/>
              <a:chExt cx="4295136" cy="38376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15709" y="304798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a:solidFill>
                      <a:srgbClr val="003399"/>
                    </a:solidFill>
                  </a:rPr>
                  <a:t>Skupienie się na zarządzaniu danymi (prywatności) i zaangażowaniu pracowników</a:t>
                </a: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637659"/>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l-PL" sz="1200" b="0">
                    <a:solidFill>
                      <a:srgbClr val="003399"/>
                    </a:solidFill>
                  </a:rPr>
                  <a:t>Zasady projektowania i użytkowania</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pl-PL" sz="1200">
                    <a:solidFill>
                      <a:srgbClr val="003399"/>
                    </a:solidFill>
                  </a:rPr>
                  <a:t>Kluczowe spostrzeżenia</a:t>
                </a:r>
              </a:p>
            </p:txBody>
          </p:sp>
        </p:grpSp>
      </p:grpSp>
    </p:spTree>
    <p:extLst>
      <p:ext uri="{BB962C8B-B14F-4D97-AF65-F5344CB8AC3E}">
        <p14:creationId xmlns:p14="http://schemas.microsoft.com/office/powerpoint/2010/main" val="32709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288E-0721-8F90-2804-EFBC22A10DE9}"/>
              </a:ext>
            </a:extLst>
          </p:cNvPr>
          <p:cNvSpPr txBox="1"/>
          <p:nvPr/>
        </p:nvSpPr>
        <p:spPr>
          <a:xfrm>
            <a:off x="5508104" y="4445659"/>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4AE44C8F-2E87-6F12-25C0-9664E6783F16}"/>
              </a:ext>
            </a:extLst>
          </p:cNvPr>
          <p:cNvPicPr>
            <a:picLocks noChangeAspect="1"/>
          </p:cNvPicPr>
          <p:nvPr/>
        </p:nvPicPr>
        <p:blipFill>
          <a:blip r:embed="rId3" cstate="print">
            <a:extLst>
              <a:ext uri="{28A0092B-C50C-407E-A947-70E740481C1C}">
                <a14:useLocalDpi xmlns:a14="http://schemas.microsoft.com/office/drawing/2010/main" val="0"/>
              </a:ext>
            </a:extLst>
          </a:blip>
          <a:srcRect l="2760" t="1785" r="2760" b="5298"/>
          <a:stretch/>
        </p:blipFill>
        <p:spPr>
          <a:xfrm>
            <a:off x="1187624" y="699541"/>
            <a:ext cx="6768752" cy="3744417"/>
          </a:xfrm>
          <a:prstGeom prst="rect">
            <a:avLst/>
          </a:prstGeom>
        </p:spPr>
      </p:pic>
      <p:sp>
        <p:nvSpPr>
          <p:cNvPr id="3" name="Title 1">
            <a:extLst>
              <a:ext uri="{FF2B5EF4-FFF2-40B4-BE49-F238E27FC236}">
                <a16:creationId xmlns:a16="http://schemas.microsoft.com/office/drawing/2014/main" id="{217C699D-CF32-B92D-A0CF-ABB58FD9A64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t>Studia przypadków (9)</a:t>
            </a:r>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429716" y="0"/>
            <a:ext cx="7886700" cy="643960"/>
          </a:xfrm>
        </p:spPr>
        <p:txBody>
          <a:bodyPr/>
          <a:lstStyle/>
          <a:p>
            <a:pPr lvl="0"/>
            <a:r>
              <a:rPr lang="pl-PL">
                <a:effectLst/>
                <a:ea typeface=""/>
                <a:cs typeface="ArialMT"/>
              </a:rPr>
              <a:t>Zaangażowanie pracowników</a:t>
            </a:r>
          </a:p>
        </p:txBody>
      </p:sp>
      <p:graphicFrame>
        <p:nvGraphicFramePr>
          <p:cNvPr id="6" name="Content Placeholder 5">
            <a:extLst>
              <a:ext uri="{FF2B5EF4-FFF2-40B4-BE49-F238E27FC236}">
                <a16:creationId xmlns:a16="http://schemas.microsoft.com/office/drawing/2014/main" id="{AB0518DE-3694-938E-5D19-5273EA878E70}"/>
              </a:ext>
            </a:extLst>
          </p:cNvPr>
          <p:cNvGraphicFramePr>
            <a:graphicFrameLocks noGrp="1"/>
          </p:cNvGraphicFramePr>
          <p:nvPr>
            <p:ph sz="half" idx="1"/>
            <p:extLst>
              <p:ext uri="{D42A27DB-BD31-4B8C-83A1-F6EECF244321}">
                <p14:modId xmlns:p14="http://schemas.microsoft.com/office/powerpoint/2010/main" val="1807174978"/>
              </p:ext>
            </p:extLst>
          </p:nvPr>
        </p:nvGraphicFramePr>
        <p:xfrm>
          <a:off x="2175640" y="768577"/>
          <a:ext cx="5060655" cy="366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23528" y="29043"/>
            <a:ext cx="8402150" cy="572325"/>
          </a:xfrm>
        </p:spPr>
        <p:txBody>
          <a:bodyPr/>
          <a:lstStyle/>
          <a:p>
            <a:r>
              <a:rPr lang="pl-PL"/>
              <a:t>Faza wdrażania: cztery strategie dla pracowników</a:t>
            </a:r>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bwMode="gray">
          <a:xfrm>
            <a:off x="477493" y="2068982"/>
            <a:ext cx="2892173" cy="1138773"/>
          </a:xfrm>
        </p:spPr>
        <p:txBody>
          <a:bodyPr>
            <a:spAutoFit/>
          </a:bodyPr>
          <a:lstStyle/>
          <a:p>
            <a:r>
              <a:rPr lang="pl-PL" sz="1700">
                <a:solidFill>
                  <a:schemeClr val="bg1"/>
                </a:solidFill>
                <a:effectLst/>
                <a:ea typeface=""/>
                <a:cs typeface="Times New Roman" panose="02020603050405020304" pitchFamily="18" charset="0"/>
              </a:rPr>
              <a:t>Zapewnienie, aby użytkownicy końcowi dobrze rozumieli, jak działa technologia</a:t>
            </a:r>
          </a:p>
        </p:txBody>
      </p:sp>
      <p:grpSp>
        <p:nvGrpSpPr>
          <p:cNvPr id="21" name="Group 20">
            <a:extLst>
              <a:ext uri="{FF2B5EF4-FFF2-40B4-BE49-F238E27FC236}">
                <a16:creationId xmlns:a16="http://schemas.microsoft.com/office/drawing/2014/main" id="{B6EFEFA3-B549-FA61-E800-6E695F423133}"/>
              </a:ext>
            </a:extLst>
          </p:cNvPr>
          <p:cNvGrpSpPr/>
          <p:nvPr/>
        </p:nvGrpSpPr>
        <p:grpSpPr>
          <a:xfrm>
            <a:off x="3761670" y="707598"/>
            <a:ext cx="4477143" cy="4346225"/>
            <a:chOff x="4078470" y="613834"/>
            <a:chExt cx="4477143" cy="4346225"/>
          </a:xfrm>
        </p:grpSpPr>
        <p:grpSp>
          <p:nvGrpSpPr>
            <p:cNvPr id="5" name="Group 4">
              <a:extLst>
                <a:ext uri="{FF2B5EF4-FFF2-40B4-BE49-F238E27FC236}">
                  <a16:creationId xmlns:a16="http://schemas.microsoft.com/office/drawing/2014/main" id="{1ED24FBF-2BC6-5C06-7D43-65A4574D9C46}"/>
                </a:ext>
              </a:extLst>
            </p:cNvPr>
            <p:cNvGrpSpPr/>
            <p:nvPr/>
          </p:nvGrpSpPr>
          <p:grpSpPr>
            <a:xfrm>
              <a:off x="4078470" y="613834"/>
              <a:ext cx="4477143" cy="4346225"/>
              <a:chOff x="3274272" y="466930"/>
              <a:chExt cx="4267019" cy="4142248"/>
            </a:xfrm>
          </p:grpSpPr>
          <p:sp>
            <p:nvSpPr>
              <p:cNvPr id="6" name="Oval 5">
                <a:extLst>
                  <a:ext uri="{FF2B5EF4-FFF2-40B4-BE49-F238E27FC236}">
                    <a16:creationId xmlns:a16="http://schemas.microsoft.com/office/drawing/2014/main" id="{969FB8A5-5C94-A04F-9526-4BC633D5424E}"/>
                  </a:ext>
                </a:extLst>
              </p:cNvPr>
              <p:cNvSpPr/>
              <p:nvPr/>
            </p:nvSpPr>
            <p:spPr>
              <a:xfrm>
                <a:off x="4797542" y="46693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l-PL" sz="1200">
                    <a:solidFill>
                      <a:schemeClr val="tx1"/>
                    </a:solidFill>
                  </a:rPr>
                  <a:t>Okres próbny (czas lub przestrzeń)</a:t>
                </a:r>
              </a:p>
            </p:txBody>
          </p:sp>
          <p:cxnSp>
            <p:nvCxnSpPr>
              <p:cNvPr id="7" name="Straight Connector 6">
                <a:extLst>
                  <a:ext uri="{FF2B5EF4-FFF2-40B4-BE49-F238E27FC236}">
                    <a16:creationId xmlns:a16="http://schemas.microsoft.com/office/drawing/2014/main" id="{91B449C9-57FE-5131-3EA3-0E74A8C5019C}"/>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Oval 7">
                <a:extLst>
                  <a:ext uri="{FF2B5EF4-FFF2-40B4-BE49-F238E27FC236}">
                    <a16:creationId xmlns:a16="http://schemas.microsoft.com/office/drawing/2014/main" id="{24840641-ED57-2FF5-59FD-D354C9E0341F}"/>
                  </a:ext>
                </a:extLst>
              </p:cNvPr>
              <p:cNvSpPr/>
              <p:nvPr/>
            </p:nvSpPr>
            <p:spPr>
              <a:xfrm>
                <a:off x="4690464" y="1786841"/>
                <a:ext cx="1436988"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l-PL" sz="1100">
                    <a:solidFill>
                      <a:schemeClr val="tx1"/>
                    </a:solidFill>
                  </a:rPr>
                  <a:t>PODEJŚCIE DO FAZY INDUKCYJNEJ</a:t>
                </a:r>
              </a:p>
            </p:txBody>
          </p:sp>
          <p:sp>
            <p:nvSpPr>
              <p:cNvPr id="9" name="Oval 8">
                <a:extLst>
                  <a:ext uri="{FF2B5EF4-FFF2-40B4-BE49-F238E27FC236}">
                    <a16:creationId xmlns:a16="http://schemas.microsoft.com/office/drawing/2014/main" id="{C4D7EE60-1507-82BD-27CC-723F50549CCA}"/>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l-PL" sz="900">
                    <a:solidFill>
                      <a:schemeClr val="tx1"/>
                    </a:solidFill>
                  </a:rPr>
                  <a:t>Dostępne wsparcie po wdrożeniu technologii – pomoc techniczna / obsługa klienta</a:t>
                </a:r>
              </a:p>
            </p:txBody>
          </p:sp>
          <p:sp>
            <p:nvSpPr>
              <p:cNvPr id="11" name="Oval 10">
                <a:extLst>
                  <a:ext uri="{FF2B5EF4-FFF2-40B4-BE49-F238E27FC236}">
                    <a16:creationId xmlns:a16="http://schemas.microsoft.com/office/drawing/2014/main" id="{3D3BBAEF-D0E5-6D17-E97B-275C5D58B07B}"/>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l-PL" sz="1000">
                    <a:solidFill>
                      <a:schemeClr val="tx1"/>
                    </a:solidFill>
                  </a:rPr>
                  <a:t>Angażowanie pracowników w proces podejmowania decyzji</a:t>
                </a:r>
              </a:p>
            </p:txBody>
          </p:sp>
          <p:cxnSp>
            <p:nvCxnSpPr>
              <p:cNvPr id="12" name="Straight Connector 11">
                <a:extLst>
                  <a:ext uri="{FF2B5EF4-FFF2-40B4-BE49-F238E27FC236}">
                    <a16:creationId xmlns:a16="http://schemas.microsoft.com/office/drawing/2014/main" id="{87B823E1-2EF0-C94B-3BC1-AB5E092E6DCB}"/>
                  </a:ext>
                </a:extLst>
              </p:cNvPr>
              <p:cNvCxnSpPr>
                <a:cxnSpLocks/>
                <a:stCxn id="8" idx="6"/>
                <a:endCxn id="11" idx="2"/>
              </p:cNvCxnSpPr>
              <p:nvPr/>
            </p:nvCxnSpPr>
            <p:spPr>
              <a:xfrm>
                <a:off x="6127453" y="2505335"/>
                <a:ext cx="195284" cy="125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 name="Oval 12">
                <a:extLst>
                  <a:ext uri="{FF2B5EF4-FFF2-40B4-BE49-F238E27FC236}">
                    <a16:creationId xmlns:a16="http://schemas.microsoft.com/office/drawing/2014/main" id="{BF475813-74F3-B3C6-7D70-1D073AB98EEB}"/>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l-PL" sz="1000">
                    <a:solidFill>
                      <a:schemeClr val="tx1"/>
                    </a:solidFill>
                  </a:rPr>
                  <a:t>Podejście krok po kroku do szkolenia i prowadzenia użytkowników końcowych</a:t>
                </a:r>
              </a:p>
            </p:txBody>
          </p:sp>
          <p:cxnSp>
            <p:nvCxnSpPr>
              <p:cNvPr id="14" name="Straight Connector 13">
                <a:extLst>
                  <a:ext uri="{FF2B5EF4-FFF2-40B4-BE49-F238E27FC236}">
                    <a16:creationId xmlns:a16="http://schemas.microsoft.com/office/drawing/2014/main" id="{7AFE09E6-35E8-A3BB-5051-F2AF8461DA4F}"/>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20" name="Straight Connector 19">
              <a:extLst>
                <a:ext uri="{FF2B5EF4-FFF2-40B4-BE49-F238E27FC236}">
                  <a16:creationId xmlns:a16="http://schemas.microsoft.com/office/drawing/2014/main" id="{97EE1AC1-0503-C176-C024-B34830CDA3CD}"/>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28121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768"/>
            <a:ext cx="7886700" cy="646331"/>
          </a:xfrm>
        </p:spPr>
        <p:txBody>
          <a:bodyPr vert="horz" lIns="91440" tIns="45720" rIns="91440" bIns="45720" rtlCol="0" anchor="ctr">
            <a:spAutoFit/>
          </a:bodyPr>
          <a:lstStyle/>
          <a:p>
            <a:r>
              <a:rPr lang="pl-PL" dirty="0"/>
              <a:t>Skupienie się na zarządzaniu danymi: uwzględnienie ochrony prywatności już w fazie projektowania</a:t>
            </a:r>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5745776" cy="3240361"/>
          </a:xfrm>
        </p:spPr>
        <p:txBody>
          <a:bodyPr/>
          <a:lstStyle/>
          <a:p>
            <a:pPr marL="285750" indent="-285750">
              <a:buFont typeface="Wingdings" panose="05000000000000000000" pitchFamily="2" charset="2"/>
              <a:buChar char="§"/>
            </a:pPr>
            <a:r>
              <a:rPr lang="pl-PL" sz="1800" dirty="0" err="1">
                <a:effectLst/>
                <a:ea typeface=""/>
                <a:cs typeface="Times New Roman" panose="02020603050405020304" pitchFamily="18" charset="0"/>
              </a:rPr>
              <a:t>Anonimizacja</a:t>
            </a:r>
            <a:endParaRPr lang="pl-PL" sz="1800" dirty="0">
              <a:effectLst/>
              <a:ea typeface=""/>
              <a:cs typeface="Times New Roman" panose="02020603050405020304" pitchFamily="18" charset="0"/>
            </a:endParaRP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pl-PL" sz="1800" dirty="0">
                <a:effectLst/>
                <a:ea typeface=""/>
                <a:cs typeface="Times New Roman" panose="02020603050405020304" pitchFamily="18" charset="0"/>
              </a:rPr>
              <a:t>Minimalizacja danych</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pl-PL" sz="1800" dirty="0">
                <a:effectLst/>
                <a:ea typeface=""/>
                <a:cs typeface="Times New Roman" panose="02020603050405020304" pitchFamily="18" charset="0"/>
              </a:rPr>
              <a:t>Zgodność z przepisami</a:t>
            </a:r>
          </a:p>
          <a:p>
            <a:pPr marL="285750" indent="-285750">
              <a:buFont typeface="Wingdings" panose="05000000000000000000" pitchFamily="2" charset="2"/>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pl-PL" sz="1800" dirty="0">
                <a:effectLst/>
                <a:ea typeface=""/>
                <a:cs typeface="Times New Roman" panose="02020603050405020304" pitchFamily="18" charset="0"/>
              </a:rPr>
              <a:t>Przechowywanie i </a:t>
            </a:r>
            <a:r>
              <a:rPr lang="pl-PL" sz="1800" dirty="0" err="1">
                <a:effectLst/>
                <a:ea typeface=""/>
                <a:cs typeface="Times New Roman" panose="02020603050405020304" pitchFamily="18" charset="0"/>
              </a:rPr>
              <a:t>cyberbezpieczeństwo</a:t>
            </a:r>
            <a:endParaRPr lang="pl-PL" sz="1800" dirty="0">
              <a:effectLst/>
              <a:ea typeface=""/>
              <a:cs typeface="Times New Roman" panose="02020603050405020304" pitchFamily="18" charset="0"/>
            </a:endParaRPr>
          </a:p>
        </p:txBody>
      </p:sp>
      <p:sp>
        <p:nvSpPr>
          <p:cNvPr id="10" name="TextBox 9">
            <a:extLst>
              <a:ext uri="{FF2B5EF4-FFF2-40B4-BE49-F238E27FC236}">
                <a16:creationId xmlns:a16="http://schemas.microsoft.com/office/drawing/2014/main" id="{A3107F19-7EC5-D0A7-0C7D-DD92F1373117}"/>
              </a:ext>
            </a:extLst>
          </p:cNvPr>
          <p:cNvSpPr txBox="1"/>
          <p:nvPr/>
        </p:nvSpPr>
        <p:spPr>
          <a:xfrm>
            <a:off x="1814600" y="3646560"/>
            <a:ext cx="5637720" cy="584775"/>
          </a:xfrm>
          <a:prstGeom prst="rect">
            <a:avLst/>
          </a:prstGeom>
          <a:noFill/>
        </p:spPr>
        <p:txBody>
          <a:bodyPr wrap="square">
            <a:spAutoFit/>
          </a:bodyPr>
          <a:lstStyle/>
          <a:p>
            <a:r>
              <a:rPr lang="pl-PL" sz="1600" b="1" u="sng" dirty="0">
                <a:solidFill>
                  <a:schemeClr val="tx2"/>
                </a:solidFill>
                <a:latin typeface="Aptos" panose="020B0004020202020204" pitchFamily="34" charset="0"/>
                <a:ea typeface="Aptos"/>
                <a:cs typeface="Times New Roman" panose="02020603050405020304" pitchFamily="18" charset="0"/>
              </a:rPr>
              <a:t>W niektórych przypadkach: prywatność z wyboru; </a:t>
            </a:r>
          </a:p>
          <a:p>
            <a:r>
              <a:rPr lang="pl-PL" sz="1600" b="1" dirty="0">
                <a:solidFill>
                  <a:schemeClr val="tx2"/>
                </a:solidFill>
                <a:latin typeface="Aptos" panose="020B0004020202020204" pitchFamily="34" charset="0"/>
                <a:cs typeface="Times New Roman" panose="02020603050405020304" pitchFamily="18" charset="0"/>
              </a:rPr>
              <a:t>ograniczenie dostępu do danych do wyznaczonych osób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19931"/>
            <a:ext cx="7222048" cy="646331"/>
          </a:xfrm>
        </p:spPr>
        <p:txBody>
          <a:bodyPr vert="horz" lIns="91440" tIns="45720" rIns="91440" bIns="45720" rtlCol="0" anchor="ctr">
            <a:spAutoFit/>
          </a:bodyPr>
          <a:lstStyle/>
          <a:p>
            <a:r>
              <a:rPr lang="pl-PL" dirty="0"/>
              <a:t>Zasady bezpiecznego i zdrowego projektowania oraz rozwoju inteligentnych narzędzi cyfrowych na potrzeby miejsca pracy</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539552" y="1059582"/>
            <a:ext cx="5891527" cy="275716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pl-PL" sz="1600" b="0" dirty="0">
                <a:cs typeface="Times New Roman" panose="02020603050405020304" pitchFamily="18" charset="0"/>
              </a:rPr>
              <a:t>Skupienie się na korzyściach dla BHP</a:t>
            </a:r>
          </a:p>
          <a:p>
            <a:r>
              <a:rPr lang="pl-PL" sz="1600" b="0" dirty="0">
                <a:cs typeface="Times New Roman" panose="02020603050405020304" pitchFamily="18" charset="0"/>
              </a:rPr>
              <a:t>Współpraca z organizacjami wdrażającymi (podmiotami stosującymi) i pracownikami w zakresie potrzeb pracowników</a:t>
            </a:r>
          </a:p>
          <a:p>
            <a:r>
              <a:rPr lang="pl-PL" sz="1600" b="0" dirty="0">
                <a:cs typeface="Times New Roman" panose="02020603050405020304" pitchFamily="18" charset="0"/>
              </a:rPr>
              <a:t>Bezpieczeństwo i prywatność danych</a:t>
            </a:r>
          </a:p>
          <a:p>
            <a:r>
              <a:rPr lang="pl-PL" sz="1600" b="0" dirty="0">
                <a:cs typeface="Times New Roman" panose="02020603050405020304" pitchFamily="18" charset="0"/>
              </a:rPr>
              <a:t>Niezawodność </a:t>
            </a:r>
          </a:p>
          <a:p>
            <a:r>
              <a:rPr lang="pl-PL" sz="1600" b="0" dirty="0">
                <a:cs typeface="Times New Roman" panose="02020603050405020304" pitchFamily="18" charset="0"/>
              </a:rPr>
              <a:t>Kompatybilność i integracja</a:t>
            </a:r>
          </a:p>
          <a:p>
            <a:r>
              <a:rPr lang="pl-PL" sz="1600" b="0" dirty="0">
                <a:cs typeface="Times New Roman" panose="02020603050405020304" pitchFamily="18" charset="0"/>
              </a:rPr>
              <a:t>Personalizacja</a:t>
            </a:r>
          </a:p>
          <a:p>
            <a:r>
              <a:rPr lang="pl-PL" sz="1600" b="0" dirty="0">
                <a:cs typeface="Times New Roman" panose="02020603050405020304" pitchFamily="18" charset="0"/>
              </a:rPr>
              <a:t>Przyjazność dla użytkownika </a:t>
            </a:r>
          </a:p>
          <a:p>
            <a:r>
              <a:rPr lang="pl-PL" sz="1600" b="0" dirty="0">
                <a:cs typeface="Times New Roman" panose="02020603050405020304" pitchFamily="18" charset="0"/>
              </a:rPr>
              <a:t>Skalowalność wdrożonego rozwiązania</a:t>
            </a:r>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C32162B-D754-C4BB-8046-85E1FACE66BD}"/>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pl-PL" sz="800">
                <a:solidFill>
                  <a:srgbClr val="003399"/>
                </a:solidFill>
                <a:latin typeface="Aptos Narrow" panose="020B0004020202020204" pitchFamily="34" charset="0"/>
              </a:rPr>
              <a:t>© EdNurg – stock.adobe.com</a:t>
            </a:r>
          </a:p>
        </p:txBody>
      </p:sp>
      <p:sp>
        <p:nvSpPr>
          <p:cNvPr id="6" name="Rectangle 8">
            <a:extLst>
              <a:ext uri="{FF2B5EF4-FFF2-40B4-BE49-F238E27FC236}">
                <a16:creationId xmlns:a16="http://schemas.microsoft.com/office/drawing/2014/main" id="{64908A87-4BCC-127C-FDBB-C2037BF33A84}"/>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cstate="print">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298236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1229BF-F333-91A6-A50C-D5D2F50B2244}"/>
              </a:ext>
            </a:extLst>
          </p:cNvPr>
          <p:cNvSpPr>
            <a:spLocks noGrp="1"/>
          </p:cNvSpPr>
          <p:nvPr>
            <p:ph type="title"/>
          </p:nvPr>
        </p:nvSpPr>
        <p:spPr>
          <a:xfrm>
            <a:off x="387105" y="15757"/>
            <a:ext cx="7309095" cy="646331"/>
          </a:xfrm>
        </p:spPr>
        <p:txBody>
          <a:bodyPr>
            <a:spAutoFit/>
          </a:bodyPr>
          <a:lstStyle/>
          <a:p>
            <a:r>
              <a:rPr lang="pl-PL"/>
              <a:t>Zasady wdrażania i używania inteligentnych systemów cyfrowych na potrzeby BHP</a:t>
            </a:r>
          </a:p>
        </p:txBody>
      </p:sp>
      <p:sp>
        <p:nvSpPr>
          <p:cNvPr id="10" name="Content Placeholder 2">
            <a:extLst>
              <a:ext uri="{FF2B5EF4-FFF2-40B4-BE49-F238E27FC236}">
                <a16:creationId xmlns:a16="http://schemas.microsoft.com/office/drawing/2014/main" id="{C5E43677-2011-9EEE-186A-4B221D7F957D}"/>
              </a:ext>
            </a:extLst>
          </p:cNvPr>
          <p:cNvSpPr txBox="1">
            <a:spLocks/>
          </p:cNvSpPr>
          <p:nvPr/>
        </p:nvSpPr>
        <p:spPr>
          <a:xfrm>
            <a:off x="534004" y="1097521"/>
            <a:ext cx="4365655" cy="2318583"/>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pl-PL" sz="1600" b="0" dirty="0">
                <a:cs typeface="Times New Roman" panose="02020603050405020304" pitchFamily="18" charset="0"/>
              </a:rPr>
              <a:t>Zaangażowanie pracowników</a:t>
            </a:r>
          </a:p>
          <a:p>
            <a:r>
              <a:rPr lang="pl-PL" sz="1600" b="0" dirty="0">
                <a:cs typeface="Times New Roman" panose="02020603050405020304" pitchFamily="18" charset="0"/>
              </a:rPr>
              <a:t>Poszanowanie bezpieczeństwa i prywatności danych</a:t>
            </a:r>
          </a:p>
          <a:p>
            <a:r>
              <a:rPr lang="pl-PL" sz="1600" b="0" dirty="0">
                <a:cs typeface="Times New Roman" panose="02020603050405020304" pitchFamily="18" charset="0"/>
              </a:rPr>
              <a:t>Określenie i zakomunikowanie celu systemu</a:t>
            </a:r>
          </a:p>
          <a:p>
            <a:r>
              <a:rPr lang="pl-PL" sz="1600" b="0" dirty="0">
                <a:cs typeface="Times New Roman" panose="02020603050405020304" pitchFamily="18" charset="0"/>
              </a:rPr>
              <a:t>Zapewnienie integracji z istniejącą infrastrukturą i ramami BHP</a:t>
            </a:r>
          </a:p>
          <a:p>
            <a:r>
              <a:rPr lang="pl-PL" sz="1600" b="0" dirty="0">
                <a:cs typeface="Times New Roman" panose="02020603050405020304" pitchFamily="18" charset="0"/>
              </a:rPr>
              <a:t>Współpraca z producentem (projektantem) podczas wdrażania i użytkowania systemu</a:t>
            </a:r>
          </a:p>
        </p:txBody>
      </p:sp>
      <p:sp>
        <p:nvSpPr>
          <p:cNvPr id="11" name="TextBox 10">
            <a:extLst>
              <a:ext uri="{FF2B5EF4-FFF2-40B4-BE49-F238E27FC236}">
                <a16:creationId xmlns:a16="http://schemas.microsoft.com/office/drawing/2014/main" id="{D28D0EB4-339A-4ADB-E838-918AC2BD18CE}"/>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pl-PL" sz="800">
                <a:solidFill>
                  <a:srgbClr val="003399"/>
                </a:solidFill>
                <a:latin typeface="Aptos Narrow" panose="020B0004020202020204" pitchFamily="34" charset="0"/>
              </a:rPr>
              <a:t>© Sitthiphong – stock.adobe.com</a:t>
            </a:r>
          </a:p>
        </p:txBody>
      </p:sp>
      <p:sp>
        <p:nvSpPr>
          <p:cNvPr id="12" name="Rectangle 8">
            <a:extLst>
              <a:ext uri="{FF2B5EF4-FFF2-40B4-BE49-F238E27FC236}">
                <a16:creationId xmlns:a16="http://schemas.microsoft.com/office/drawing/2014/main" id="{7D33AA39-A26C-9F8C-787E-261C9EF5280D}"/>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125486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BD0590-D8AE-E9AE-5B2B-80152A1D19E2}"/>
              </a:ext>
            </a:extLst>
          </p:cNvPr>
          <p:cNvSpPr>
            <a:spLocks noGrp="1"/>
          </p:cNvSpPr>
          <p:nvPr>
            <p:ph type="title"/>
          </p:nvPr>
        </p:nvSpPr>
        <p:spPr>
          <a:xfrm>
            <a:off x="340273" y="110616"/>
            <a:ext cx="7559873" cy="367200"/>
          </a:xfrm>
        </p:spPr>
        <p:txBody>
          <a:bodyPr>
            <a:spAutoFit/>
          </a:bodyPr>
          <a:lstStyle/>
          <a:p>
            <a:r>
              <a:rPr lang="pl-PL"/>
              <a:t>Inteligentne narzędzia cyfrowe – kluczowe spostrzeżenia </a:t>
            </a:r>
          </a:p>
        </p:txBody>
      </p:sp>
      <p:sp>
        <p:nvSpPr>
          <p:cNvPr id="12" name="Content Placeholder 2">
            <a:extLst>
              <a:ext uri="{FF2B5EF4-FFF2-40B4-BE49-F238E27FC236}">
                <a16:creationId xmlns:a16="http://schemas.microsoft.com/office/drawing/2014/main" id="{50382414-1043-6F03-73AA-A6B37F350E19}"/>
              </a:ext>
            </a:extLst>
          </p:cNvPr>
          <p:cNvSpPr>
            <a:spLocks noGrp="1"/>
          </p:cNvSpPr>
          <p:nvPr>
            <p:ph sz="half" idx="1"/>
          </p:nvPr>
        </p:nvSpPr>
        <p:spPr>
          <a:xfrm>
            <a:off x="3268981" y="915566"/>
            <a:ext cx="5710192" cy="3503523"/>
          </a:xfrm>
        </p:spPr>
        <p:txBody>
          <a:bodyPr>
            <a:spAutoFit/>
          </a:bodyPr>
          <a:lstStyle/>
          <a:p>
            <a:pPr lvl="1">
              <a:lnSpc>
                <a:spcPts val="1400"/>
              </a:lnSpc>
              <a:buFont typeface="Wingdings" panose="05000000000000000000" pitchFamily="2" charset="2"/>
              <a:buChar char="§"/>
              <a:tabLst>
                <a:tab pos="408305" algn="l"/>
              </a:tabLst>
            </a:pPr>
            <a:r>
              <a:rPr lang="pl-PL" sz="1200" dirty="0">
                <a:solidFill>
                  <a:schemeClr val="accent1"/>
                </a:solidFill>
              </a:rPr>
              <a:t>Inteligentne narzędzia cyfrowe mogą poprawić bezpieczeństwo w miejscu pracy</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l-PL" sz="1200" dirty="0">
                <a:solidFill>
                  <a:schemeClr val="accent1"/>
                </a:solidFill>
              </a:rPr>
              <a:t>Niezbędne jest </a:t>
            </a:r>
            <a:r>
              <a:rPr lang="pl-PL" sz="1200" b="1" dirty="0">
                <a:solidFill>
                  <a:schemeClr val="accent1"/>
                </a:solidFill>
              </a:rPr>
              <a:t>przejrzyste </a:t>
            </a:r>
            <a:r>
              <a:rPr lang="pl-PL" sz="1200" dirty="0">
                <a:solidFill>
                  <a:schemeClr val="accent1"/>
                </a:solidFill>
              </a:rPr>
              <a:t>korzystanie z technologii</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l-PL" sz="1200" dirty="0">
                <a:solidFill>
                  <a:schemeClr val="accent1"/>
                </a:solidFill>
              </a:rPr>
              <a:t>Rozróżnienie między </a:t>
            </a:r>
            <a:r>
              <a:rPr lang="pl-PL" sz="1200" b="1" dirty="0">
                <a:solidFill>
                  <a:schemeClr val="accent1"/>
                </a:solidFill>
              </a:rPr>
              <a:t>pomiarem wyników a monitorowaniem BHP </a:t>
            </a:r>
            <a:r>
              <a:rPr lang="pl-PL" sz="1200" dirty="0">
                <a:solidFill>
                  <a:schemeClr val="accent1"/>
                </a:solidFill>
              </a:rPr>
              <a:t>pomaga utrzymać i budować </a:t>
            </a:r>
            <a:r>
              <a:rPr lang="pl-PL" sz="1200" b="1" dirty="0">
                <a:solidFill>
                  <a:schemeClr val="accent1"/>
                </a:solidFill>
              </a:rPr>
              <a:t>zaufanie</a:t>
            </a:r>
            <a:r>
              <a:rPr lang="pl-PL" sz="1200" dirty="0">
                <a:solidFill>
                  <a:schemeClr val="accent1"/>
                </a:solidFill>
              </a:rPr>
              <a:t> pracowników</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l-PL" sz="1200" dirty="0">
                <a:solidFill>
                  <a:schemeClr val="accent1"/>
                </a:solidFill>
              </a:rPr>
              <a:t>Ważne są </a:t>
            </a:r>
            <a:r>
              <a:rPr lang="pl-PL" sz="1200" b="1" dirty="0">
                <a:solidFill>
                  <a:schemeClr val="accent1"/>
                </a:solidFill>
              </a:rPr>
              <a:t>zaangażowanie i udział pracowników </a:t>
            </a:r>
            <a:r>
              <a:rPr lang="pl-PL" sz="1200" dirty="0">
                <a:solidFill>
                  <a:schemeClr val="accent1"/>
                </a:solidFill>
              </a:rPr>
              <a:t>w całym procesie wdrażania inteligentnych narzędzi cyfrowych</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l-PL" sz="1200" dirty="0">
                <a:solidFill>
                  <a:schemeClr val="accent1"/>
                </a:solidFill>
              </a:rPr>
              <a:t>Inteligentne systemy cyfrowe </a:t>
            </a:r>
            <a:r>
              <a:rPr lang="pl-PL" sz="1200" b="1" dirty="0">
                <a:solidFill>
                  <a:schemeClr val="accent1"/>
                </a:solidFill>
              </a:rPr>
              <a:t>muszą uzupełniać inne środki w zakresie BHP</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l-PL" sz="1200" b="1" dirty="0">
                <a:solidFill>
                  <a:schemeClr val="accent1"/>
                </a:solidFill>
              </a:rPr>
              <a:t>Przepisy, inspekcje pracy i badania</a:t>
            </a:r>
            <a:r>
              <a:rPr lang="pl-PL" sz="1200" dirty="0">
                <a:solidFill>
                  <a:schemeClr val="accent1"/>
                </a:solidFill>
              </a:rPr>
              <a:t> muszą ewoluować, aby dotrzymać kroku inteligentnym systemom cyfrowym</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l-PL" sz="1200" dirty="0">
                <a:solidFill>
                  <a:schemeClr val="accent1"/>
                </a:solidFill>
              </a:rPr>
              <a:t>Technologie takie jak urządzenia ubieralne /noszone na ciele/ promują</a:t>
            </a:r>
            <a:r>
              <a:rPr lang="pl-PL" sz="1200" b="1" dirty="0">
                <a:solidFill>
                  <a:schemeClr val="accent1"/>
                </a:solidFill>
              </a:rPr>
              <a:t> włączenie</a:t>
            </a:r>
            <a:r>
              <a:rPr lang="pl-PL" sz="1200" dirty="0">
                <a:solidFill>
                  <a:schemeClr val="accent1"/>
                </a:solidFill>
              </a:rPr>
              <a:t> i różnorodność</a:t>
            </a:r>
          </a:p>
        </p:txBody>
      </p:sp>
      <p:sp>
        <p:nvSpPr>
          <p:cNvPr id="13" name="TextBox 12">
            <a:extLst>
              <a:ext uri="{FF2B5EF4-FFF2-40B4-BE49-F238E27FC236}">
                <a16:creationId xmlns:a16="http://schemas.microsoft.com/office/drawing/2014/main" id="{6D55F054-1AEB-86F2-145A-68A85611DEA2}"/>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pl-PL" sz="800">
                <a:solidFill>
                  <a:srgbClr val="003399"/>
                </a:solidFill>
                <a:latin typeface="Aptos Narrow" panose="020B0004020202020204" pitchFamily="34" charset="0"/>
              </a:rPr>
              <a:t>© Tomasz – stock.adobe.com </a:t>
            </a:r>
          </a:p>
        </p:txBody>
      </p:sp>
      <p:pic>
        <p:nvPicPr>
          <p:cNvPr id="14" name="Picture 13" descr="A group of people in uniforms walking on a street&#10;&#10;Description automatically generated">
            <a:extLst>
              <a:ext uri="{FF2B5EF4-FFF2-40B4-BE49-F238E27FC236}">
                <a16:creationId xmlns:a16="http://schemas.microsoft.com/office/drawing/2014/main" id="{1ABDA4AB-E4BA-09AE-6331-41289C168973}"/>
              </a:ext>
            </a:extLst>
          </p:cNvPr>
          <p:cNvPicPr>
            <a:picLocks noChangeAspect="1"/>
          </p:cNvPicPr>
          <p:nvPr/>
        </p:nvPicPr>
        <p:blipFill>
          <a:blip r:embed="rId3"/>
          <a:srcRect l="9181" r="13640"/>
          <a:stretch/>
        </p:blipFill>
        <p:spPr>
          <a:xfrm>
            <a:off x="0" y="1271820"/>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vert="horz" lIns="91440" tIns="45720" rIns="91440" bIns="45720" rtlCol="0" anchor="ctr">
            <a:noAutofit/>
          </a:bodyPr>
          <a:lstStyle/>
          <a:p>
            <a:r>
              <a:rPr lang="pl-PL" sz="1800"/>
              <a:t>Zasoby</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3104936"/>
            <a:ext cx="8432194" cy="1267014"/>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4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pl-PL" sz="1800" b="1" i="0" u="none" strike="noStrike" cap="none" normalizeH="0" baseline="0" noProof="0" dirty="0">
                <a:ln>
                  <a:noFill/>
                </a:ln>
                <a:solidFill>
                  <a:srgbClr val="899E00"/>
                </a:solidFill>
                <a:effectLst/>
                <a:uLnTx/>
                <a:uFillTx/>
                <a:latin typeface="Arial"/>
                <a:ea typeface="Arial"/>
                <a:cs typeface="+mn-cs"/>
              </a:rPr>
              <a:t>Zapoznaj się ze wszystkimi publikacjami na ten temat: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pl-PL" sz="1800" dirty="0" err="1">
                <a:hlinkClick r:id="rId5" tooltip="https://healthy-workplaces.osha.europa.eu/en/about-topic/priority-area/smart-digital-systems"/>
              </a:rPr>
              <a:t>https</a:t>
            </a:r>
            <a:r>
              <a:rPr lang="pl-PL" sz="1800" dirty="0">
                <a:hlinkClick r:id="rId5" tooltip="https://healthy-workplaces.osha.europa.eu/en/about-topic/priority-area/smart-digital-systems"/>
              </a:rPr>
              <a:t>://</a:t>
            </a:r>
            <a:r>
              <a:rPr lang="pl-PL" sz="1800" dirty="0" err="1">
                <a:hlinkClick r:id="rId5" tooltip="https://healthy-workplaces.osha.europa.eu/en/about-topic/priority-area/smart-digital-systems"/>
              </a:rPr>
              <a:t>healthy-workplaces.osha.europa.eu</a:t>
            </a:r>
            <a:r>
              <a:rPr lang="pl-PL" sz="1800" dirty="0">
                <a:hlinkClick r:id="rId5" tooltip="https://healthy-workplaces.osha.europa.eu/en/about-topic/priority-area/smart-digital-systems"/>
              </a:rPr>
              <a:t>/en/</a:t>
            </a:r>
            <a:r>
              <a:rPr lang="pl-PL" sz="1800" dirty="0" err="1">
                <a:hlinkClick r:id="rId5" tooltip="https://healthy-workplaces.osha.europa.eu/en/about-topic/priority-area/smart-digital-systems"/>
              </a:rPr>
              <a:t>about-topic</a:t>
            </a:r>
            <a:r>
              <a:rPr lang="pl-PL" sz="1800" dirty="0">
                <a:hlinkClick r:id="rId5" tooltip="https://healthy-workplaces.osha.europa.eu/en/about-topic/priority-area/smart-digital-systems"/>
              </a:rPr>
              <a:t>/</a:t>
            </a:r>
            <a:r>
              <a:rPr lang="pl-PL" sz="1800" dirty="0" err="1">
                <a:hlinkClick r:id="rId5" tooltip="https://healthy-workplaces.osha.europa.eu/en/about-topic/priority-area/smart-digital-systems"/>
              </a:rPr>
              <a:t>priority-area</a:t>
            </a:r>
            <a:r>
              <a:rPr lang="pl-PL" sz="1800" dirty="0">
                <a:hlinkClick r:id="rId5" tooltip="https://healthy-workplaces.osha.europa.eu/en/about-topic/priority-area/smart-digital-systems"/>
              </a:rPr>
              <a:t>/smart-</a:t>
            </a:r>
            <a:r>
              <a:rPr lang="pl-PL" sz="1800" dirty="0" err="1">
                <a:hlinkClick r:id="rId5" tooltip="https://healthy-workplaces.osha.europa.eu/en/about-topic/priority-area/smart-digital-systems"/>
              </a:rPr>
              <a:t>digital</a:t>
            </a:r>
            <a:r>
              <a:rPr lang="pl-PL" sz="1800" dirty="0">
                <a:hlinkClick r:id="rId5" tooltip="https://healthy-workplaces.osha.europa.eu/en/about-topic/priority-area/smart-digital-systems"/>
              </a:rPr>
              <a:t>-</a:t>
            </a:r>
            <a:r>
              <a:rPr lang="pl-PL" sz="1800" dirty="0" err="1">
                <a:hlinkClick r:id="rId5" tooltip="https://healthy-workplaces.osha.europa.eu/en/about-topic/priority-area/smart-digital-systems"/>
              </a:rPr>
              <a:t>systems</a:t>
            </a:r>
            <a:endParaRPr lang="pl-PL" sz="1800" dirty="0">
              <a:hlinkClick r:id="rId5" tooltip="https://healthy-workplaces.osha.europa.eu/en/about-topic/priority-area/smart-digital-systems"/>
            </a:endParaRP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pl-PL"/>
              <a:t>Prawa autorskie</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707654"/>
            <a:ext cx="7194128" cy="2572499"/>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200" i="0" u="none" strike="noStrike" cap="none" normalizeH="0" baseline="0">
                <a:ln>
                  <a:noFill/>
                </a:ln>
                <a:solidFill>
                  <a:srgbClr val="003399"/>
                </a:solidFill>
                <a:effectLst/>
                <a:uLnTx/>
                <a:uFillTx/>
                <a:latin typeface="Arial"/>
                <a:ea typeface="Arial"/>
                <a:cs typeface="+mn-cs"/>
              </a:rPr>
              <a:t>© Europejska Agencja Bezpieczeństwa i Zdrowia w Pracy,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200" i="0" u="none" strike="noStrike" cap="none" normalizeH="0" baseline="0">
                <a:ln>
                  <a:noFill/>
                </a:ln>
                <a:solidFill>
                  <a:srgbClr val="003399"/>
                </a:solidFill>
                <a:effectLst/>
                <a:uLnTx/>
                <a:uFillTx/>
                <a:latin typeface="Arial"/>
                <a:ea typeface="Arial"/>
                <a:cs typeface="+mn-cs"/>
              </a:rPr>
              <a:t>Powielanie jest dozwolone pod warunkiem podania źródła.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l-PL" sz="1200" i="0" u="none" strike="noStrike" cap="none" normalizeH="0" baseline="0">
                <a:ln>
                  <a:noFill/>
                </a:ln>
                <a:solidFill>
                  <a:srgbClr val="003399"/>
                </a:solidFill>
                <a:effectLst/>
                <a:uLnTx/>
                <a:uFillTx/>
                <a:latin typeface="Arial"/>
                <a:ea typeface="Arial"/>
                <a:cs typeface="+mn-cs"/>
              </a:rPr>
              <a:t>Europejska Agencja Bezpieczeństwa i Zdrowia w Pracy ani żadna osoba działająca w jej imieniu nie ponosi odpowiedzialności za sposób wykorzystania poniższych informacji.</a:t>
            </a:r>
          </a:p>
          <a:p>
            <a:pPr defTabSz="342900">
              <a:spcBef>
                <a:spcPts val="450"/>
              </a:spcBef>
              <a:buClr>
                <a:srgbClr val="003399"/>
              </a:buClr>
              <a:defRPr/>
            </a:pPr>
            <a:r>
              <a:rPr kumimoji="0" lang="pl-PL" sz="1200" i="0" u="none" strike="noStrike" cap="none" normalizeH="0" baseline="0">
                <a:ln>
                  <a:noFill/>
                </a:ln>
                <a:solidFill>
                  <a:srgbClr val="003399"/>
                </a:solidFill>
                <a:effectLst/>
                <a:uLnTx/>
                <a:uFillTx/>
                <a:latin typeface="Arial"/>
                <a:ea typeface="Arial"/>
                <a:cs typeface="+mn-cs"/>
              </a:rPr>
              <a:t>Kopiowanie lub korzystanie ze zdjęć, które nie są objęte prawami autorskimi EU-OSHA, wymaga uzyskania pozwolenia bezpośrednio od właściciela praw autorskich.</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pl-PL" sz="1200">
                <a:solidFill>
                  <a:srgbClr val="003399"/>
                </a:solidFill>
                <a:latin typeface="Arial"/>
              </a:rPr>
              <a:t>Slajd 6 od góry do dołu:</a:t>
            </a:r>
          </a:p>
          <a:p>
            <a:pPr defTabSz="342900">
              <a:spcBef>
                <a:spcPts val="450"/>
              </a:spcBef>
              <a:buClr>
                <a:srgbClr val="003399"/>
              </a:buClr>
              <a:defRPr/>
            </a:pPr>
            <a:r>
              <a:rPr lang="pl-PL" sz="1200">
                <a:solidFill>
                  <a:srgbClr val="003399"/>
                </a:solidFill>
                <a:latin typeface="Arial"/>
              </a:rPr>
              <a:t>© Tierney – stock.adobe.com, © Tostphoto – stock.adobe.com, © Tomasz – stock.adobe.com, 
</a:t>
            </a:r>
            <a:br>
              <a:rPr lang="pl-PL" sz="1200">
                <a:solidFill>
                  <a:srgbClr val="003399"/>
                </a:solidFill>
                <a:latin typeface="Arial"/>
              </a:rPr>
            </a:br>
            <a:r>
              <a:rPr lang="pl-PL" sz="1200">
                <a:solidFill>
                  <a:srgbClr val="003399"/>
                </a:solidFill>
                <a:latin typeface="Arial"/>
              </a:rPr>
              <a:t>© Sitthiphong – stock.adobe.com, © SFIO CRACHO – stock.adobe.com, © EdNurg – stock.adobe.com</a:t>
            </a:r>
          </a:p>
        </p:txBody>
      </p:sp>
    </p:spTree>
    <p:extLst>
      <p:ext uri="{BB962C8B-B14F-4D97-AF65-F5344CB8AC3E}">
        <p14:creationId xmlns:p14="http://schemas.microsoft.com/office/powerpoint/2010/main" val="259154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a:xfrm>
            <a:off x="450001" y="-4565"/>
            <a:ext cx="7559873" cy="646331"/>
          </a:xfrm>
        </p:spPr>
        <p:txBody>
          <a:bodyPr>
            <a:spAutoFit/>
          </a:bodyPr>
          <a:lstStyle/>
          <a:p>
            <a:r>
              <a:rPr lang="pl-PL" dirty="0"/>
              <a:t>Spodziewane zwiększenie stopnia wykorzystania urządzeń ubieralnych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1086916791"/>
              </p:ext>
            </p:extLst>
          </p:nvPr>
        </p:nvGraphicFramePr>
        <p:xfrm>
          <a:off x="231226" y="1242060"/>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42646" y="864392"/>
            <a:ext cx="4419498" cy="338554"/>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pl-PL" sz="1600">
                <a:solidFill>
                  <a:srgbClr val="899E00"/>
                </a:solidFill>
              </a:rPr>
              <a:t>EU-OSHA, ESENER 2019, OSH PULSE 2022</a:t>
            </a: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419622"/>
            <a:ext cx="3048889" cy="2458635"/>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509070" y="4011910"/>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1D51C7-4E33-5752-4248-0E433C359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6" y="664413"/>
            <a:ext cx="2205497" cy="1326025"/>
          </a:xfrm>
          <a:prstGeom prst="rect">
            <a:avLst/>
          </a:prstGeom>
        </p:spPr>
      </p:pic>
      <p:pic>
        <p:nvPicPr>
          <p:cNvPr id="5" name="Picture 4">
            <a:extLst>
              <a:ext uri="{FF2B5EF4-FFF2-40B4-BE49-F238E27FC236}">
                <a16:creationId xmlns:a16="http://schemas.microsoft.com/office/drawing/2014/main" id="{142EBD85-B73E-13BD-49AB-7938E9D63111}"/>
              </a:ext>
            </a:extLst>
          </p:cNvPr>
          <p:cNvPicPr>
            <a:picLocks noChangeAspect="1"/>
          </p:cNvPicPr>
          <p:nvPr/>
        </p:nvPicPr>
        <p:blipFill>
          <a:blip r:embed="rId4"/>
          <a:stretch>
            <a:fillRect/>
          </a:stretch>
        </p:blipFill>
        <p:spPr>
          <a:xfrm rot="1286423">
            <a:off x="870959" y="2298216"/>
            <a:ext cx="1443985" cy="965005"/>
          </a:xfrm>
          <a:prstGeom prst="rect">
            <a:avLst/>
          </a:prstGeom>
        </p:spPr>
      </p:pic>
      <p:sp>
        <p:nvSpPr>
          <p:cNvPr id="6" name="Title 1">
            <a:extLst>
              <a:ext uri="{FF2B5EF4-FFF2-40B4-BE49-F238E27FC236}">
                <a16:creationId xmlns:a16="http://schemas.microsoft.com/office/drawing/2014/main" id="{230B7D67-6EE3-60F9-724A-FC310BAD63F0}"/>
              </a:ext>
            </a:extLst>
          </p:cNvPr>
          <p:cNvSpPr txBox="1">
            <a:spLocks/>
          </p:cNvSpPr>
          <p:nvPr/>
        </p:nvSpPr>
        <p:spPr>
          <a:xfrm>
            <a:off x="431990" y="8949"/>
            <a:ext cx="7463003" cy="646331"/>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Dlaczego wykorzystuje się inteligentne narzędzia cyfrowe </a:t>
            </a:r>
          </a:p>
          <a:p>
            <a:r>
              <a:rPr lang="pl-PL" dirty="0"/>
              <a:t>do monitorowania bezpieczeństwa i zdrowia pracowników?</a:t>
            </a:r>
          </a:p>
        </p:txBody>
      </p:sp>
      <p:sp>
        <p:nvSpPr>
          <p:cNvPr id="7" name="Rectangle: Rounded Corners 6">
            <a:extLst>
              <a:ext uri="{FF2B5EF4-FFF2-40B4-BE49-F238E27FC236}">
                <a16:creationId xmlns:a16="http://schemas.microsoft.com/office/drawing/2014/main" id="{B50B8397-1942-2348-F185-247FAE6D1F87}"/>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9CF31D3-95AE-FD79-1E85-62276B9E0C4D}"/>
              </a:ext>
            </a:extLst>
          </p:cNvPr>
          <p:cNvPicPr>
            <a:picLocks noChangeAspect="1"/>
          </p:cNvPicPr>
          <p:nvPr/>
        </p:nvPicPr>
        <p:blipFill>
          <a:blip r:embed="rId5"/>
          <a:stretch>
            <a:fillRect/>
          </a:stretch>
        </p:blipFill>
        <p:spPr>
          <a:xfrm>
            <a:off x="5733516" y="2446420"/>
            <a:ext cx="733333" cy="668595"/>
          </a:xfrm>
          <a:prstGeom prst="rect">
            <a:avLst/>
          </a:prstGeom>
        </p:spPr>
      </p:pic>
      <p:pic>
        <p:nvPicPr>
          <p:cNvPr id="10" name="Picture 9">
            <a:extLst>
              <a:ext uri="{FF2B5EF4-FFF2-40B4-BE49-F238E27FC236}">
                <a16:creationId xmlns:a16="http://schemas.microsoft.com/office/drawing/2014/main" id="{F45EE5EB-06ED-8C89-5256-78B0B9A930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772" y="1423517"/>
            <a:ext cx="3130946" cy="2562696"/>
          </a:xfrm>
          <a:prstGeom prst="rect">
            <a:avLst/>
          </a:prstGeom>
        </p:spPr>
      </p:pic>
      <p:pic>
        <p:nvPicPr>
          <p:cNvPr id="11" name="Picture 10">
            <a:extLst>
              <a:ext uri="{FF2B5EF4-FFF2-40B4-BE49-F238E27FC236}">
                <a16:creationId xmlns:a16="http://schemas.microsoft.com/office/drawing/2014/main" id="{F1809869-9CEB-B049-7018-C47443878C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9203" y="2283926"/>
            <a:ext cx="1325883" cy="1234443"/>
          </a:xfrm>
          <a:prstGeom prst="rect">
            <a:avLst/>
          </a:prstGeom>
        </p:spPr>
      </p:pic>
      <p:sp>
        <p:nvSpPr>
          <p:cNvPr id="14" name="TextBox 13">
            <a:extLst>
              <a:ext uri="{FF2B5EF4-FFF2-40B4-BE49-F238E27FC236}">
                <a16:creationId xmlns:a16="http://schemas.microsoft.com/office/drawing/2014/main" id="{644A3C64-20B9-3E18-6CE9-666C3907A067}"/>
              </a:ext>
            </a:extLst>
          </p:cNvPr>
          <p:cNvSpPr txBox="1"/>
          <p:nvPr/>
        </p:nvSpPr>
        <p:spPr>
          <a:xfrm>
            <a:off x="2652047" y="4303207"/>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69913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B2F2-ABCC-0DE8-AA29-77DB91E0E1EE}"/>
              </a:ext>
            </a:extLst>
          </p:cNvPr>
          <p:cNvSpPr>
            <a:spLocks noGrp="1"/>
          </p:cNvSpPr>
          <p:nvPr>
            <p:ph type="title"/>
          </p:nvPr>
        </p:nvSpPr>
        <p:spPr/>
        <p:txBody>
          <a:bodyPr>
            <a:spAutoFit/>
          </a:bodyPr>
          <a:lstStyle/>
          <a:p>
            <a:r>
              <a:rPr lang="pl-PL"/>
              <a:t>Inteligentne narzędzia cyfrowe – co mamy na myśli?</a:t>
            </a:r>
          </a:p>
        </p:txBody>
      </p:sp>
      <p:pic>
        <p:nvPicPr>
          <p:cNvPr id="4" name="Picture 3">
            <a:extLst>
              <a:ext uri="{FF2B5EF4-FFF2-40B4-BE49-F238E27FC236}">
                <a16:creationId xmlns:a16="http://schemas.microsoft.com/office/drawing/2014/main" id="{3A3ECBE9-5DCD-72D1-8F75-FCC802D11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51" y="668371"/>
            <a:ext cx="4933333" cy="3638095"/>
          </a:xfrm>
          <a:prstGeom prst="rect">
            <a:avLst/>
          </a:prstGeom>
        </p:spPr>
      </p:pic>
      <p:sp>
        <p:nvSpPr>
          <p:cNvPr id="5" name="TextBox 4">
            <a:extLst>
              <a:ext uri="{FF2B5EF4-FFF2-40B4-BE49-F238E27FC236}">
                <a16:creationId xmlns:a16="http://schemas.microsoft.com/office/drawing/2014/main" id="{430292B5-54C8-8962-594E-1A67B96C19F2}"/>
              </a:ext>
            </a:extLst>
          </p:cNvPr>
          <p:cNvSpPr txBox="1"/>
          <p:nvPr/>
        </p:nvSpPr>
        <p:spPr>
          <a:xfrm>
            <a:off x="5245489" y="1404786"/>
            <a:ext cx="3430967" cy="3109056"/>
          </a:xfrm>
          <a:prstGeom prst="rect">
            <a:avLst/>
          </a:prstGeom>
          <a:noFill/>
        </p:spPr>
        <p:txBody>
          <a:bodyPr wrap="square">
            <a:spAutoFit/>
          </a:bodyPr>
          <a:lstStyle/>
          <a:p>
            <a:pPr marR="0" lvl="0" algn="l" defTabSz="914400" rtl="0" eaLnBrk="1" fontAlgn="auto" latinLnBrk="0" hangingPunct="1">
              <a:buClrTx/>
              <a:buSzTx/>
              <a:tabLst/>
              <a:defRPr/>
            </a:pPr>
            <a:r>
              <a:rPr lang="pl-PL" sz="1600" b="1" dirty="0">
                <a:solidFill>
                  <a:schemeClr val="tx2"/>
                </a:solidFill>
                <a:cs typeface="Times New Roman" panose="02020603050405020304" pitchFamily="18" charset="0"/>
              </a:rPr>
              <a:t>Technologia cyfrowa, która służy do gromadzenia i analizowania danych w celu: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pl-PL" sz="1600" b="1" strike="noStrike" cap="none" normalizeH="0" baseline="0" noProof="0" dirty="0">
                <a:ln>
                  <a:noFill/>
                </a:ln>
                <a:solidFill>
                  <a:schemeClr val="tx2"/>
                </a:solidFill>
                <a:effectLst/>
                <a:uLnTx/>
                <a:uFillTx/>
              </a:rPr>
              <a:t>identyfikacji i oceny </a:t>
            </a:r>
            <a:r>
              <a:rPr kumimoji="0" lang="pl-PL" sz="1600" strike="noStrike" cap="none" normalizeH="0" baseline="0" noProof="0" dirty="0">
                <a:ln>
                  <a:noFill/>
                </a:ln>
                <a:solidFill>
                  <a:schemeClr val="tx2"/>
                </a:solidFill>
                <a:effectLst/>
                <a:uLnTx/>
                <a:uFillTx/>
              </a:rPr>
              <a:t>zagrożeń</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pl-PL" sz="1600" b="1" strike="noStrike" cap="none" normalizeH="0" baseline="0" noProof="0" dirty="0">
                <a:ln>
                  <a:noFill/>
                </a:ln>
                <a:solidFill>
                  <a:schemeClr val="tx2"/>
                </a:solidFill>
                <a:effectLst/>
                <a:uLnTx/>
                <a:uFillTx/>
              </a:rPr>
              <a:t>zapobiegania</a:t>
            </a:r>
            <a:r>
              <a:rPr kumimoji="0" lang="pl-PL" sz="1600" strike="noStrike" cap="none" normalizeH="0" baseline="0" noProof="0" dirty="0">
                <a:ln>
                  <a:noFill/>
                </a:ln>
                <a:solidFill>
                  <a:schemeClr val="tx2"/>
                </a:solidFill>
                <a:effectLst/>
                <a:uLnTx/>
                <a:uFillTx/>
              </a:rPr>
              <a:t> szkodom / </a:t>
            </a:r>
            <a:r>
              <a:rPr kumimoji="0" lang="pl-PL" sz="1600" b="1" strike="noStrike" cap="none" normalizeH="0" baseline="0" noProof="0" dirty="0">
                <a:ln>
                  <a:noFill/>
                </a:ln>
                <a:solidFill>
                  <a:schemeClr val="tx2"/>
                </a:solidFill>
                <a:effectLst/>
                <a:uLnTx/>
                <a:uFillTx/>
              </a:rPr>
              <a:t>minimalizowania</a:t>
            </a:r>
            <a:r>
              <a:rPr kumimoji="0" lang="pl-PL" sz="1600" strike="noStrike" cap="none" normalizeH="0" baseline="0" noProof="0" dirty="0">
                <a:ln>
                  <a:noFill/>
                </a:ln>
                <a:solidFill>
                  <a:schemeClr val="tx2"/>
                </a:solidFill>
                <a:effectLst/>
                <a:uLnTx/>
                <a:uFillTx/>
              </a:rPr>
              <a:t> szkód</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pl-PL" sz="1600" b="1" strike="noStrike" cap="none" normalizeH="0" baseline="0" noProof="0" dirty="0">
                <a:ln>
                  <a:noFill/>
                </a:ln>
                <a:solidFill>
                  <a:schemeClr val="tx2"/>
                </a:solidFill>
                <a:effectLst/>
                <a:uLnTx/>
                <a:uFillTx/>
              </a:rPr>
              <a:t>promowania</a:t>
            </a:r>
            <a:r>
              <a:rPr kumimoji="0" lang="pl-PL" sz="1600" strike="noStrike" cap="none" normalizeH="0" baseline="0" noProof="0" dirty="0">
                <a:ln>
                  <a:noFill/>
                </a:ln>
                <a:solidFill>
                  <a:schemeClr val="tx2"/>
                </a:solidFill>
                <a:effectLst/>
                <a:uLnTx/>
                <a:uFillTx/>
              </a:rPr>
              <a:t> BHP</a:t>
            </a:r>
          </a:p>
        </p:txBody>
      </p:sp>
      <p:sp>
        <p:nvSpPr>
          <p:cNvPr id="7" name="TextBox 6">
            <a:extLst>
              <a:ext uri="{FF2B5EF4-FFF2-40B4-BE49-F238E27FC236}">
                <a16:creationId xmlns:a16="http://schemas.microsoft.com/office/drawing/2014/main" id="{1C4F0210-B195-BF42-994C-BC4132D8E7C6}"/>
              </a:ext>
            </a:extLst>
          </p:cNvPr>
          <p:cNvSpPr txBox="1"/>
          <p:nvPr/>
        </p:nvSpPr>
        <p:spPr>
          <a:xfrm>
            <a:off x="1187624" y="4198744"/>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51920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135000"/>
            <a:ext cx="7722399" cy="367200"/>
          </a:xfrm>
        </p:spPr>
        <p:txBody>
          <a:bodyPr>
            <a:spAutoFit/>
          </a:bodyPr>
          <a:lstStyle/>
          <a:p>
            <a:r>
              <a:rPr lang="pl-PL"/>
              <a:t>Przykłady inteligentnych narzędzi cyfrowych z funkcjami oceny w czasie rzeczywistym</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409157800"/>
              </p:ext>
            </p:extLst>
          </p:nvPr>
        </p:nvGraphicFramePr>
        <p:xfrm>
          <a:off x="212390" y="757366"/>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238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D5B-404C-A5BD-3AAF-A4F4971D1EAB}"/>
              </a:ext>
            </a:extLst>
          </p:cNvPr>
          <p:cNvSpPr>
            <a:spLocks noGrp="1"/>
          </p:cNvSpPr>
          <p:nvPr>
            <p:ph type="title"/>
          </p:nvPr>
        </p:nvSpPr>
        <p:spPr/>
        <p:txBody>
          <a:bodyPr>
            <a:spAutoFit/>
          </a:bodyPr>
          <a:lstStyle/>
          <a:p>
            <a:r>
              <a:rPr lang="pl-PL"/>
              <a:t>Inteligentne systemy cyfrowe: proaktywne i reaktywne</a:t>
            </a:r>
          </a:p>
        </p:txBody>
      </p:sp>
      <p:pic>
        <p:nvPicPr>
          <p:cNvPr id="4" name="Picture 3">
            <a:extLst>
              <a:ext uri="{FF2B5EF4-FFF2-40B4-BE49-F238E27FC236}">
                <a16:creationId xmlns:a16="http://schemas.microsoft.com/office/drawing/2014/main" id="{FAFC1D01-11EC-61BE-DB61-88271D68F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9053" y="1336849"/>
            <a:ext cx="3625702" cy="3037182"/>
          </a:xfrm>
          <a:prstGeom prst="rect">
            <a:avLst/>
          </a:prstGeom>
        </p:spPr>
      </p:pic>
      <p:pic>
        <p:nvPicPr>
          <p:cNvPr id="5" name="Picture 4">
            <a:extLst>
              <a:ext uri="{FF2B5EF4-FFF2-40B4-BE49-F238E27FC236}">
                <a16:creationId xmlns:a16="http://schemas.microsoft.com/office/drawing/2014/main" id="{8854D8EF-22DD-1F8E-97E9-CC7322C51E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4295" y="1421703"/>
            <a:ext cx="4136799" cy="2952328"/>
          </a:xfrm>
          <a:prstGeom prst="rect">
            <a:avLst/>
          </a:prstGeom>
        </p:spPr>
      </p:pic>
      <p:sp>
        <p:nvSpPr>
          <p:cNvPr id="6" name="Rectangle 5">
            <a:extLst>
              <a:ext uri="{FF2B5EF4-FFF2-40B4-BE49-F238E27FC236}">
                <a16:creationId xmlns:a16="http://schemas.microsoft.com/office/drawing/2014/main" id="{58ECCEC3-FE43-426D-6603-CD5FDF59CA7D}"/>
              </a:ext>
            </a:extLst>
          </p:cNvPr>
          <p:cNvSpPr/>
          <p:nvPr/>
        </p:nvSpPr>
        <p:spPr>
          <a:xfrm>
            <a:off x="560212" y="73920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pl-PL" sz="1400" b="1">
                <a:latin typeface="Montserrat" panose="00000500000000000000" pitchFamily="2" charset="0"/>
              </a:rPr>
              <a:t>Systemy proaktywnego monitorowania BHP</a:t>
            </a:r>
          </a:p>
        </p:txBody>
      </p:sp>
      <p:sp>
        <p:nvSpPr>
          <p:cNvPr id="7" name="Rectangle 6">
            <a:extLst>
              <a:ext uri="{FF2B5EF4-FFF2-40B4-BE49-F238E27FC236}">
                <a16:creationId xmlns:a16="http://schemas.microsoft.com/office/drawing/2014/main" id="{98D3C0A1-4AD2-70EC-5D8E-68CB64FE3C42}"/>
              </a:ext>
            </a:extLst>
          </p:cNvPr>
          <p:cNvSpPr/>
          <p:nvPr/>
        </p:nvSpPr>
        <p:spPr>
          <a:xfrm>
            <a:off x="5117705" y="73439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pl-PL" sz="1400" b="1">
                <a:latin typeface="Montserrat" panose="00000500000000000000" pitchFamily="2" charset="0"/>
              </a:rPr>
              <a:t>Systemy reaktywnego monitorowania BHP</a:t>
            </a:r>
          </a:p>
        </p:txBody>
      </p:sp>
      <p:sp>
        <p:nvSpPr>
          <p:cNvPr id="8" name="TextBox 7">
            <a:extLst>
              <a:ext uri="{FF2B5EF4-FFF2-40B4-BE49-F238E27FC236}">
                <a16:creationId xmlns:a16="http://schemas.microsoft.com/office/drawing/2014/main" id="{0989B82A-4FD2-6843-9735-44966FB42FB8}"/>
              </a:ext>
            </a:extLst>
          </p:cNvPr>
          <p:cNvSpPr txBox="1"/>
          <p:nvPr/>
        </p:nvSpPr>
        <p:spPr>
          <a:xfrm>
            <a:off x="629245" y="4266309"/>
            <a:ext cx="1368152" cy="215444"/>
          </a:xfrm>
          <a:prstGeom prst="rect">
            <a:avLst/>
          </a:prstGeom>
          <a:noFill/>
        </p:spPr>
        <p:txBody>
          <a:bodyPr wrap="square" rtlCol="0">
            <a:spAutoFit/>
          </a:bodyPr>
          <a:lstStyle/>
          <a:p>
            <a:r>
              <a:rPr lang="pl-P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07337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spAutoFit/>
          </a:bodyPr>
          <a:lstStyle/>
          <a:p>
            <a:r>
              <a:rPr lang="pl-PL" b="1">
                <a:effectLst/>
                <a:ea typeface=""/>
                <a:cs typeface="Times New Roman" panose="02020603050405020304" pitchFamily="18" charset="0"/>
              </a:rPr>
              <a:t>Możliwości dla BHP</a:t>
            </a:r>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extLst>
              <p:ext uri="{D42A27DB-BD31-4B8C-83A1-F6EECF244321}">
                <p14:modId xmlns:p14="http://schemas.microsoft.com/office/powerpoint/2010/main" val="223613668"/>
              </p:ext>
            </p:extLst>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3936501" cy="1579920"/>
          </a:xfrm>
          <a:prstGeom prst="rect">
            <a:avLst/>
          </a:prstGeom>
        </p:spPr>
        <p:txBody>
          <a:bodyPr vert="horz" lIns="91440" tIns="45720" rIns="91440" bIns="45720" rtlCol="0" anchor="t" anchorCtr="0">
            <a:spAutoFit/>
          </a:bodyPr>
          <a:lstStyle/>
          <a:p>
            <a:pPr defTabSz="342900">
              <a:spcBef>
                <a:spcPts val="450"/>
              </a:spcBef>
              <a:buClr>
                <a:schemeClr val="tx2"/>
              </a:buClr>
            </a:pPr>
            <a:r>
              <a:rPr lang="pl-PL" sz="1600" b="1" i="0" u="sng">
                <a:solidFill>
                  <a:schemeClr val="tx2"/>
                </a:solidFill>
              </a:rPr>
              <a:t>Wsparcie dla miejsca pracy:</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pl-PL" sz="1600" b="1" i="0">
                <a:solidFill>
                  <a:schemeClr val="tx2"/>
                </a:solidFill>
              </a:rPr>
              <a:t>Lepsza zgodność z przepisami</a:t>
            </a:r>
          </a:p>
          <a:p>
            <a:pPr marL="189000" indent="-189000" defTabSz="342900">
              <a:spcBef>
                <a:spcPts val="450"/>
              </a:spcBef>
              <a:buClr>
                <a:schemeClr val="tx2"/>
              </a:buClr>
              <a:buFont typeface="Wingdings" pitchFamily="2" charset="2"/>
              <a:buChar char="§"/>
            </a:pPr>
            <a:r>
              <a:rPr lang="pl-PL" sz="1600" b="1" i="0">
                <a:solidFill>
                  <a:schemeClr val="tx2"/>
                </a:solidFill>
              </a:rPr>
              <a:t>Podejmowanie decyzji na podstawie lepszych informacji</a:t>
            </a:r>
          </a:p>
          <a:p>
            <a:pPr marL="189000" indent="-189000" defTabSz="342900">
              <a:spcBef>
                <a:spcPts val="450"/>
              </a:spcBef>
              <a:buClr>
                <a:schemeClr val="tx2"/>
              </a:buClr>
              <a:buFont typeface="Wingdings" pitchFamily="2" charset="2"/>
              <a:buChar char="§"/>
            </a:pPr>
            <a:r>
              <a:rPr lang="pl-PL" sz="1600" b="1" i="0">
                <a:solidFill>
                  <a:schemeClr val="tx2"/>
                </a:solidFill>
              </a:rPr>
              <a:t>Zwiększone możliwości szkoleniowe</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19245"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1EBC-4948-20A3-0E63-817D516B4586}"/>
              </a:ext>
            </a:extLst>
          </p:cNvPr>
          <p:cNvSpPr>
            <a:spLocks noGrp="1"/>
          </p:cNvSpPr>
          <p:nvPr>
            <p:ph type="title"/>
          </p:nvPr>
        </p:nvSpPr>
        <p:spPr/>
        <p:txBody>
          <a:bodyPr>
            <a:spAutoFit/>
          </a:bodyPr>
          <a:lstStyle/>
          <a:p>
            <a:r>
              <a:rPr lang="pl-PL" b="1">
                <a:effectLst/>
                <a:ea typeface=""/>
                <a:cs typeface="Times New Roman" panose="02020603050405020304" pitchFamily="18" charset="0"/>
              </a:rPr>
              <a:t>Wyzwania dla BHP</a:t>
            </a:r>
          </a:p>
        </p:txBody>
      </p:sp>
      <p:graphicFrame>
        <p:nvGraphicFramePr>
          <p:cNvPr id="4" name="Diagram 3">
            <a:extLst>
              <a:ext uri="{FF2B5EF4-FFF2-40B4-BE49-F238E27FC236}">
                <a16:creationId xmlns:a16="http://schemas.microsoft.com/office/drawing/2014/main" id="{86704EA3-AF0B-EE5E-CFDC-7FBE31680F97}"/>
              </a:ext>
            </a:extLst>
          </p:cNvPr>
          <p:cNvGraphicFramePr/>
          <p:nvPr>
            <p:extLst>
              <p:ext uri="{D42A27DB-BD31-4B8C-83A1-F6EECF244321}">
                <p14:modId xmlns:p14="http://schemas.microsoft.com/office/powerpoint/2010/main" val="1400752981"/>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900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5" ma:contentTypeDescription="Create a new document." ma:contentTypeScope="" ma:versionID="737c50897eb2f003683cb00157a01909">
  <xsd:schema xmlns:xsd="http://www.w3.org/2001/XMLSchema" xmlns:xs="http://www.w3.org/2001/XMLSchema" xmlns:p="http://schemas.microsoft.com/office/2006/metadata/properties" xmlns:ns2="8ff776d3-3935-446d-9b58-5f948a54451a" targetNamespace="http://schemas.microsoft.com/office/2006/metadata/properties" ma:root="true" ma:fieldsID="a785c34433f3a89a7981aa0e7533b3f7"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C0A01-872E-49F8-B38E-10D1D63A3B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0DDA7D-58F4-45AC-9EC0-1A961918A225}">
  <ds:schemaRefs>
    <ds:schemaRef ds:uri="8ff776d3-3935-446d-9b58-5f948a54451a"/>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4C36DB2-CAD0-44F4-A1AC-EB2EC09DD1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1322</TotalTime>
  <Words>2357</Words>
  <Application>Microsoft Office PowerPoint</Application>
  <PresentationFormat>On-screen Show (16:9)</PresentationFormat>
  <Paragraphs>293</Paragraphs>
  <Slides>28</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Arial Body</vt:lpstr>
      <vt:lpstr>Courier New</vt:lpstr>
      <vt:lpstr>Montserrat</vt:lpstr>
      <vt:lpstr>Open Sans</vt:lpstr>
      <vt:lpstr>Times New Roman</vt:lpstr>
      <vt:lpstr>Wingdings</vt:lpstr>
      <vt:lpstr>EUOSHA Campaign 2013 - Wide</vt:lpstr>
      <vt:lpstr>Theme1</vt:lpstr>
      <vt:lpstr>BEZPIECZEŃSTWO PRACY W ŚWIECIE CYFROWYM 
Kampania „Zdrowe i bezpieczne miejsce pracy” na lata 2023–2025</vt:lpstr>
      <vt:lpstr>Informacje ogólne</vt:lpstr>
      <vt:lpstr>Spodziewane zwiększenie stopnia wykorzystania urządzeń ubieralnych </vt:lpstr>
      <vt:lpstr>PowerPoint Presentation</vt:lpstr>
      <vt:lpstr>Inteligentne narzędzia cyfrowe – co mamy na myśli?</vt:lpstr>
      <vt:lpstr>Przykłady inteligentnych narzędzi cyfrowych z funkcjami oceny w czasie rzeczywistym</vt:lpstr>
      <vt:lpstr>Inteligentne systemy cyfrowe: proaktywne i reaktywne</vt:lpstr>
      <vt:lpstr>Możliwości dla BHP</vt:lpstr>
      <vt:lpstr>Wyzwania dla BHP</vt:lpstr>
      <vt:lpstr>Przykłady zagrożeń/wyzwań dla BHP</vt:lpstr>
      <vt:lpstr>Inteligentne cyfrowe narzędzia do monitorowania BHP pracowników: studia przypadków</vt:lpstr>
      <vt:lpstr>Studia przypadków (1)</vt:lpstr>
      <vt:lpstr>Studia przypadków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Zaangażowanie pracowników</vt:lpstr>
      <vt:lpstr>Faza wdrażania: cztery strategie dla pracowników</vt:lpstr>
      <vt:lpstr>Skupienie się na zarządzaniu danymi: uwzględnienie ochrony prywatności już w fazie projektowania</vt:lpstr>
      <vt:lpstr>Zasady bezpiecznego i zdrowego projektowania oraz rozwoju inteligentnych narzędzi cyfrowych na potrzeby miejsca pracy</vt:lpstr>
      <vt:lpstr>Zasady wdrażania i używania inteligentnych systemów cyfrowych na potrzeby BHP</vt:lpstr>
      <vt:lpstr>Inteligentne narzędzia cyfrowe – kluczowe spostrzeżenia </vt:lpstr>
      <vt:lpstr>Zasoby</vt:lpstr>
      <vt:lpstr>Prawa autorskie</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HEALTHY WORK IN THE DIGITAL AGE  Healthy Workplaces Campaign 2023-25</dc:title>
  <dc:creator>CDT</dc:creator>
  <cp:lastModifiedBy>Teresa CARDÁS</cp:lastModifiedBy>
  <cp:revision>49</cp:revision>
  <dcterms:created xsi:type="dcterms:W3CDTF">2024-11-05T08:52:02Z</dcterms:created>
  <dcterms:modified xsi:type="dcterms:W3CDTF">2025-03-14T11:25:27Z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