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5"/>
    <p:sldMasterId id="2147483777" r:id="rId6"/>
  </p:sldMasterIdLst>
  <p:notesMasterIdLst>
    <p:notesMasterId r:id="rId35"/>
  </p:notesMasterIdLst>
  <p:sldIdLst>
    <p:sldId id="256" r:id="rId7"/>
    <p:sldId id="257" r:id="rId8"/>
    <p:sldId id="258" r:id="rId9"/>
    <p:sldId id="259" r:id="rId10"/>
    <p:sldId id="260" r:id="rId11"/>
    <p:sldId id="1219" r:id="rId12"/>
    <p:sldId id="262" r:id="rId13"/>
    <p:sldId id="263" r:id="rId14"/>
    <p:sldId id="264" r:id="rId15"/>
    <p:sldId id="265" r:id="rId16"/>
    <p:sldId id="266" r:id="rId17"/>
    <p:sldId id="267" r:id="rId18"/>
    <p:sldId id="268" r:id="rId19"/>
    <p:sldId id="1208" r:id="rId20"/>
    <p:sldId id="1209" r:id="rId21"/>
    <p:sldId id="1185" r:id="rId22"/>
    <p:sldId id="1187" r:id="rId23"/>
    <p:sldId id="1214" r:id="rId24"/>
    <p:sldId id="1222" r:id="rId25"/>
    <p:sldId id="1215" r:id="rId26"/>
    <p:sldId id="1198" r:id="rId27"/>
    <p:sldId id="1218" r:id="rId28"/>
    <p:sldId id="1221" r:id="rId29"/>
    <p:sldId id="1224" r:id="rId30"/>
    <p:sldId id="1226" r:id="rId31"/>
    <p:sldId id="1227" r:id="rId32"/>
    <p:sldId id="347" r:id="rId33"/>
    <p:sldId id="1220" r:id="rId3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CC2E18-DED5-DC3B-F26D-A942F11863F9}" name="Estelle VIARD" initials="EV" userId="S::viard@osha.europa.eu::83bc0df2-571f-43d6-96fc-ab9b533092c7" providerId="AD"/>
  <p188:author id="{EBD3364B-4747-E7B6-946A-18137D080576}" name="Nadia Corryn (FOD Werkgelegenheid - SPF Emploi)" initials="NC" userId="S::Nadia.CORRYN@meta.fgov.be::8e514c2b-6191-42f8-8e41-f9b228e2d866" providerId="AD"/>
  <p188:author id="{813D85CD-236E-1E04-ACE1-484A39DB15B5}" name="Nahia NEBRA - COMM. &amp; WEB Assistant" initials="NN" userId="S::nebra@ext.osha.europa.eu::d36bbef6-7609-4688-93a8-bd0b74285cab" providerId="AD"/>
  <p188:author id="{E5F208E6-0E1F-C68E-3893-666865338ABE}" name="Vernooij, A.M.J. (Amber)" initials="AV" userId="S::amber.vernooij@tno.nl::1d4f1f86-5fc2-435c-82e7-83ed43aed88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ACC7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06" autoAdjust="0"/>
    <p:restoredTop sz="91924" autoAdjust="0"/>
  </p:normalViewPr>
  <p:slideViewPr>
    <p:cSldViewPr>
      <p:cViewPr varScale="1">
        <p:scale>
          <a:sx n="91" d="100"/>
          <a:sy n="91" d="100"/>
        </p:scale>
        <p:origin x="752" y="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8" Type="http://schemas.openxmlformats.org/officeDocument/2006/relationships/slide" Target="slides/slide2.xml"/><Relationship Id="rId3" Type="http://schemas.openxmlformats.org/officeDocument/2006/relationships/customXml" Target="../customXml/item3.xml"/></Relationships>
</file>

<file path=ppt/diagrams/_rels/data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diagrams/_rels/data3.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image" Target="../media/image2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6E90E1-6A16-4C79-AB2D-67AFC1C08C7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6A92B9F1-046E-4750-A335-23BA7A5E8A10}">
      <dgm:prSet custT="1"/>
      <dgm:spPr/>
      <dgm:t>
        <a:bodyPr/>
        <a:lstStyle/>
        <a:p>
          <a:r>
            <a:rPr lang="nl-NL" sz="1800" b="1" i="0" baseline="0" dirty="0">
              <a:solidFill>
                <a:schemeClr val="bg1"/>
              </a:solidFill>
            </a:rPr>
            <a:t>11%</a:t>
          </a:r>
          <a:r>
            <a:rPr lang="nl-NL" sz="1300" b="1" i="0" baseline="0" dirty="0">
              <a:solidFill>
                <a:schemeClr val="bg1"/>
              </a:solidFill>
            </a:rPr>
            <a:t> van de werknemers gebruikt wearables op het werk en </a:t>
          </a:r>
          <a:r>
            <a:rPr lang="nl-NL" sz="1800" b="1" i="0" baseline="0" dirty="0">
              <a:solidFill>
                <a:schemeClr val="bg1"/>
              </a:solidFill>
            </a:rPr>
            <a:t>3%</a:t>
          </a:r>
          <a:r>
            <a:rPr lang="nl-NL" sz="1300" b="1" i="0" baseline="0" dirty="0">
              <a:solidFill>
                <a:schemeClr val="bg1"/>
              </a:solidFill>
            </a:rPr>
            <a:t> werkt met </a:t>
          </a:r>
          <a:r>
            <a:rPr lang="nl-NL" sz="1300" b="1" i="0" baseline="0" dirty="0" err="1">
              <a:solidFill>
                <a:schemeClr val="bg1"/>
              </a:solidFill>
            </a:rPr>
            <a:t>cobots</a:t>
          </a:r>
          <a:endParaRPr lang="nl-NL" sz="1300" b="1" i="0" baseline="0" dirty="0">
            <a:solidFill>
              <a:schemeClr val="bg1"/>
            </a:solidFill>
          </a:endParaRPr>
        </a:p>
      </dgm:t>
    </dgm:pt>
    <dgm:pt modelId="{45A995B9-8DE6-4FAD-9503-F68F012A05C7}" type="parTrans" cxnId="{78EDC98B-E207-49C9-BE91-AF976F6EEAC3}">
      <dgm:prSet/>
      <dgm:spPr/>
      <dgm:t>
        <a:bodyPr/>
        <a:lstStyle/>
        <a:p>
          <a:endParaRPr lang="en-GB"/>
        </a:p>
      </dgm:t>
    </dgm:pt>
    <dgm:pt modelId="{05B50EF1-B8EB-4E35-8241-4F6544E23568}" type="sibTrans" cxnId="{78EDC98B-E207-49C9-BE91-AF976F6EEAC3}">
      <dgm:prSet/>
      <dgm:spPr/>
      <dgm:t>
        <a:bodyPr/>
        <a:lstStyle/>
        <a:p>
          <a:endParaRPr lang="en-GB"/>
        </a:p>
      </dgm:t>
    </dgm:pt>
    <dgm:pt modelId="{05459890-16CE-4B0E-9B7F-E4240CCA1F51}">
      <dgm:prSet custT="1"/>
      <dgm:spPr/>
      <dgm:t>
        <a:bodyPr/>
        <a:lstStyle/>
        <a:p>
          <a:r>
            <a:rPr lang="nl-NL" sz="1800" b="1" i="0" kern="1200" baseline="0" dirty="0">
              <a:solidFill>
                <a:schemeClr val="bg1"/>
              </a:solidFill>
            </a:rPr>
            <a:t>19% </a:t>
          </a:r>
          <a:r>
            <a:rPr lang="nl-NL" sz="1300" b="1" i="0" kern="1200" baseline="0" dirty="0">
              <a:solidFill>
                <a:srgbClr val="FFFFFF"/>
              </a:solidFill>
              <a:latin typeface="Arial"/>
              <a:ea typeface="Arial"/>
              <a:cs typeface="+mn-cs"/>
            </a:rPr>
            <a:t>voor monitoren van lawaai, chemische stoffen, stof, gassen en andere gevaarlijke stoffen</a:t>
          </a:r>
        </a:p>
        <a:p>
          <a:br>
            <a:rPr lang="nl-NL" sz="1300" b="1" i="0" kern="1200" baseline="0" dirty="0">
              <a:solidFill>
                <a:schemeClr val="bg1"/>
              </a:solidFill>
            </a:rPr>
          </a:br>
          <a:r>
            <a:rPr lang="nl-NL" sz="1800" b="1" i="0" kern="1200" baseline="0" dirty="0">
              <a:solidFill>
                <a:schemeClr val="bg1"/>
              </a:solidFill>
            </a:rPr>
            <a:t>7% </a:t>
          </a:r>
          <a:r>
            <a:rPr lang="nl-NL" sz="1300" b="1" i="0" kern="1200" baseline="0" dirty="0">
              <a:solidFill>
                <a:schemeClr val="bg1"/>
              </a:solidFill>
            </a:rPr>
            <a:t>voor monitoren van hartslag, bloeddruk, houding enz.</a:t>
          </a:r>
        </a:p>
      </dgm:t>
    </dgm:pt>
    <dgm:pt modelId="{A87E503D-EB30-40A2-8319-6D5A41F0EC0A}" type="parTrans" cxnId="{7B6092D5-3341-42D4-9C85-420A2E1E0FCF}">
      <dgm:prSet/>
      <dgm:spPr/>
      <dgm:t>
        <a:bodyPr/>
        <a:lstStyle/>
        <a:p>
          <a:endParaRPr lang="en-GB"/>
        </a:p>
      </dgm:t>
    </dgm:pt>
    <dgm:pt modelId="{96A13A2A-FF59-4CC0-8C0E-4354BC854355}" type="sibTrans" cxnId="{7B6092D5-3341-42D4-9C85-420A2E1E0FCF}">
      <dgm:prSet/>
      <dgm:spPr/>
      <dgm:t>
        <a:bodyPr/>
        <a:lstStyle/>
        <a:p>
          <a:endParaRPr lang="en-GB"/>
        </a:p>
      </dgm:t>
    </dgm:pt>
    <dgm:pt modelId="{D86D50AF-00CB-423E-85BA-A53407A36D1D}">
      <dgm:prSet custT="1"/>
      <dgm:spPr/>
      <dgm:t>
        <a:bodyPr/>
        <a:lstStyle/>
        <a:p>
          <a:r>
            <a:rPr lang="nl-NL" sz="1300" b="1" i="0" baseline="0">
              <a:solidFill>
                <a:srgbClr val="FFFFFF"/>
              </a:solidFill>
              <a:latin typeface="Arial"/>
              <a:ea typeface="Arial"/>
              <a:cs typeface="+mn-cs"/>
            </a:rPr>
            <a:t>De ingebruikname ervan is momenteel beperkt, maar dit kan snel veranderen</a:t>
          </a:r>
        </a:p>
      </dgm:t>
    </dgm:pt>
    <dgm:pt modelId="{DDE1653E-9C65-4450-B3BB-85CE3E201502}" type="parTrans" cxnId="{569A0D5D-E919-430B-82E3-8CC6917D38D8}">
      <dgm:prSet/>
      <dgm:spPr/>
      <dgm:t>
        <a:bodyPr/>
        <a:lstStyle/>
        <a:p>
          <a:endParaRPr lang="en-GB"/>
        </a:p>
      </dgm:t>
    </dgm:pt>
    <dgm:pt modelId="{15485CB0-8C54-4B88-85FB-F8619519228F}" type="sibTrans" cxnId="{569A0D5D-E919-430B-82E3-8CC6917D38D8}">
      <dgm:prSet/>
      <dgm:spPr/>
      <dgm:t>
        <a:bodyPr/>
        <a:lstStyle/>
        <a:p>
          <a:endParaRPr lang="en-GB"/>
        </a:p>
      </dgm:t>
    </dgm:pt>
    <dgm:pt modelId="{30EFCF27-4928-4C87-B78D-DF7C55955BFE}" type="pres">
      <dgm:prSet presAssocID="{7B6E90E1-6A16-4C79-AB2D-67AFC1C08C7E}" presName="diagram" presStyleCnt="0">
        <dgm:presLayoutVars>
          <dgm:dir/>
          <dgm:resizeHandles val="exact"/>
        </dgm:presLayoutVars>
      </dgm:prSet>
      <dgm:spPr/>
    </dgm:pt>
    <dgm:pt modelId="{7286582E-7AD4-4AD2-8361-0DD5E2D176C0}" type="pres">
      <dgm:prSet presAssocID="{6A92B9F1-046E-4750-A335-23BA7A5E8A10}" presName="node" presStyleLbl="node1" presStyleIdx="0" presStyleCnt="3" custScaleY="116280">
        <dgm:presLayoutVars>
          <dgm:bulletEnabled val="1"/>
        </dgm:presLayoutVars>
      </dgm:prSet>
      <dgm:spPr/>
    </dgm:pt>
    <dgm:pt modelId="{3B8DF298-B061-4415-A2D9-DD6B2572A4AA}" type="pres">
      <dgm:prSet presAssocID="{05B50EF1-B8EB-4E35-8241-4F6544E23568}" presName="sibTrans" presStyleCnt="0"/>
      <dgm:spPr/>
    </dgm:pt>
    <dgm:pt modelId="{F0C1C61D-1FEF-4B54-8B48-9C1884E1B72B}" type="pres">
      <dgm:prSet presAssocID="{05459890-16CE-4B0E-9B7F-E4240CCA1F51}" presName="node" presStyleLbl="node1" presStyleIdx="1" presStyleCnt="3" custScaleY="116280">
        <dgm:presLayoutVars>
          <dgm:bulletEnabled val="1"/>
        </dgm:presLayoutVars>
      </dgm:prSet>
      <dgm:spPr/>
    </dgm:pt>
    <dgm:pt modelId="{96E20B5F-40A6-4359-88D7-AA9CE3FB9669}" type="pres">
      <dgm:prSet presAssocID="{96A13A2A-FF59-4CC0-8C0E-4354BC854355}" presName="sibTrans" presStyleCnt="0"/>
      <dgm:spPr/>
    </dgm:pt>
    <dgm:pt modelId="{378CEFB9-7BF3-4DDB-BA45-215E38532774}" type="pres">
      <dgm:prSet presAssocID="{D86D50AF-00CB-423E-85BA-A53407A36D1D}" presName="node" presStyleLbl="node1" presStyleIdx="2" presStyleCnt="3">
        <dgm:presLayoutVars>
          <dgm:bulletEnabled val="1"/>
        </dgm:presLayoutVars>
      </dgm:prSet>
      <dgm:spPr/>
    </dgm:pt>
  </dgm:ptLst>
  <dgm:cxnLst>
    <dgm:cxn modelId="{569A0D5D-E919-430B-82E3-8CC6917D38D8}" srcId="{7B6E90E1-6A16-4C79-AB2D-67AFC1C08C7E}" destId="{D86D50AF-00CB-423E-85BA-A53407A36D1D}" srcOrd="2" destOrd="0" parTransId="{DDE1653E-9C65-4450-B3BB-85CE3E201502}" sibTransId="{15485CB0-8C54-4B88-85FB-F8619519228F}"/>
    <dgm:cxn modelId="{FC15A342-371E-4E8A-B8EB-1796354A52D8}" type="presOf" srcId="{05459890-16CE-4B0E-9B7F-E4240CCA1F51}" destId="{F0C1C61D-1FEF-4B54-8B48-9C1884E1B72B}" srcOrd="0" destOrd="0" presId="urn:microsoft.com/office/officeart/2005/8/layout/default"/>
    <dgm:cxn modelId="{D1A5D16D-9392-4176-8D93-848F35ABD972}" type="presOf" srcId="{D86D50AF-00CB-423E-85BA-A53407A36D1D}" destId="{378CEFB9-7BF3-4DDB-BA45-215E38532774}" srcOrd="0" destOrd="0" presId="urn:microsoft.com/office/officeart/2005/8/layout/default"/>
    <dgm:cxn modelId="{67437887-4BC5-40CC-A08C-9A9D5A9D4C07}" type="presOf" srcId="{6A92B9F1-046E-4750-A335-23BA7A5E8A10}" destId="{7286582E-7AD4-4AD2-8361-0DD5E2D176C0}" srcOrd="0" destOrd="0" presId="urn:microsoft.com/office/officeart/2005/8/layout/default"/>
    <dgm:cxn modelId="{78EDC98B-E207-49C9-BE91-AF976F6EEAC3}" srcId="{7B6E90E1-6A16-4C79-AB2D-67AFC1C08C7E}" destId="{6A92B9F1-046E-4750-A335-23BA7A5E8A10}" srcOrd="0" destOrd="0" parTransId="{45A995B9-8DE6-4FAD-9503-F68F012A05C7}" sibTransId="{05B50EF1-B8EB-4E35-8241-4F6544E23568}"/>
    <dgm:cxn modelId="{E5A087B2-5231-414D-A39E-2C1E61E80F3A}" type="presOf" srcId="{7B6E90E1-6A16-4C79-AB2D-67AFC1C08C7E}" destId="{30EFCF27-4928-4C87-B78D-DF7C55955BFE}" srcOrd="0" destOrd="0" presId="urn:microsoft.com/office/officeart/2005/8/layout/default"/>
    <dgm:cxn modelId="{7B6092D5-3341-42D4-9C85-420A2E1E0FCF}" srcId="{7B6E90E1-6A16-4C79-AB2D-67AFC1C08C7E}" destId="{05459890-16CE-4B0E-9B7F-E4240CCA1F51}" srcOrd="1" destOrd="0" parTransId="{A87E503D-EB30-40A2-8319-6D5A41F0EC0A}" sibTransId="{96A13A2A-FF59-4CC0-8C0E-4354BC854355}"/>
    <dgm:cxn modelId="{60074EA5-10AF-4E35-BFBC-3B44AD8B9B9C}" type="presParOf" srcId="{30EFCF27-4928-4C87-B78D-DF7C55955BFE}" destId="{7286582E-7AD4-4AD2-8361-0DD5E2D176C0}" srcOrd="0" destOrd="0" presId="urn:microsoft.com/office/officeart/2005/8/layout/default"/>
    <dgm:cxn modelId="{708F2ACC-AB10-4F59-BDC9-F90A91E362F7}" type="presParOf" srcId="{30EFCF27-4928-4C87-B78D-DF7C55955BFE}" destId="{3B8DF298-B061-4415-A2D9-DD6B2572A4AA}" srcOrd="1" destOrd="0" presId="urn:microsoft.com/office/officeart/2005/8/layout/default"/>
    <dgm:cxn modelId="{A15BACC5-7ED5-493B-BA85-686742B27B43}" type="presParOf" srcId="{30EFCF27-4928-4C87-B78D-DF7C55955BFE}" destId="{F0C1C61D-1FEF-4B54-8B48-9C1884E1B72B}" srcOrd="2" destOrd="0" presId="urn:microsoft.com/office/officeart/2005/8/layout/default"/>
    <dgm:cxn modelId="{B855FAE0-560D-4EB0-823C-17E2C8A896C6}" type="presParOf" srcId="{30EFCF27-4928-4C87-B78D-DF7C55955BFE}" destId="{96E20B5F-40A6-4359-88D7-AA9CE3FB9669}" srcOrd="3" destOrd="0" presId="urn:microsoft.com/office/officeart/2005/8/layout/default"/>
    <dgm:cxn modelId="{D7729C3C-39A5-464D-AF08-0290C20AB07E}" type="presParOf" srcId="{30EFCF27-4928-4C87-B78D-DF7C55955BFE}" destId="{378CEFB9-7BF3-4DDB-BA45-215E3853277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12B4D2-AFB1-4F95-982F-F19CF2FACA41}" type="doc">
      <dgm:prSet loTypeId="urn:microsoft.com/office/officeart/2008/layout/AlternatingPictureBlocks" loCatId="list" qsTypeId="urn:microsoft.com/office/officeart/2005/8/quickstyle/simple1" qsCatId="simple" csTypeId="urn:microsoft.com/office/officeart/2005/8/colors/accent2_2" csCatId="accent2" phldr="1"/>
      <dgm:spPr/>
      <dgm:t>
        <a:bodyPr/>
        <a:lstStyle/>
        <a:p>
          <a:endParaRPr lang="en-GB"/>
        </a:p>
      </dgm:t>
    </dgm:pt>
    <dgm:pt modelId="{B26AB0F9-3214-4ECD-A556-0E7ED33C9EB1}">
      <dgm:prSet/>
      <dgm:spPr>
        <a:solidFill>
          <a:srgbClr val="ACC700">
            <a:alpha val="60000"/>
          </a:srgbClr>
        </a:solidFill>
      </dgm:spPr>
      <dgm:t>
        <a:bodyPr/>
        <a:lstStyle/>
        <a:p>
          <a:r>
            <a:rPr lang="nl-NL" b="1" baseline="0">
              <a:solidFill>
                <a:srgbClr val="003399"/>
              </a:solidFill>
            </a:rPr>
            <a:t>Smartphone-apps</a:t>
          </a:r>
        </a:p>
      </dgm:t>
    </dgm:pt>
    <dgm:pt modelId="{BBC0FDF7-A1DB-429C-9E62-2E0C8D60F348}" type="parTrans" cxnId="{63E1724F-3F0B-4DEE-AD29-E36A4822D904}">
      <dgm:prSet/>
      <dgm:spPr/>
      <dgm:t>
        <a:bodyPr/>
        <a:lstStyle/>
        <a:p>
          <a:endParaRPr lang="en-GB"/>
        </a:p>
      </dgm:t>
    </dgm:pt>
    <dgm:pt modelId="{D6AF47C7-2D10-40D7-8FF1-11627DC0B3AF}" type="sibTrans" cxnId="{63E1724F-3F0B-4DEE-AD29-E36A4822D904}">
      <dgm:prSet/>
      <dgm:spPr/>
      <dgm:t>
        <a:bodyPr/>
        <a:lstStyle/>
        <a:p>
          <a:endParaRPr lang="en-GB"/>
        </a:p>
      </dgm:t>
    </dgm:pt>
    <dgm:pt modelId="{E350469D-47B9-4B78-A891-07F5FD126606}">
      <dgm:prSet/>
      <dgm:spPr>
        <a:solidFill>
          <a:srgbClr val="ACC700">
            <a:alpha val="60000"/>
          </a:srgbClr>
        </a:solidFill>
      </dgm:spPr>
      <dgm:t>
        <a:bodyPr/>
        <a:lstStyle/>
        <a:p>
          <a:r>
            <a:rPr lang="nl-NL" b="1" baseline="0">
              <a:solidFill>
                <a:srgbClr val="003399"/>
              </a:solidFill>
            </a:rPr>
            <a:t>Slimme brillen </a:t>
          </a:r>
          <a:r>
            <a:rPr lang="nl-NL" baseline="0">
              <a:solidFill>
                <a:srgbClr val="003399"/>
              </a:solidFill>
            </a:rPr>
            <a:t>of </a:t>
          </a:r>
          <a:r>
            <a:rPr lang="nl-NL" b="1" baseline="0">
              <a:solidFill>
                <a:srgbClr val="003399"/>
              </a:solidFill>
            </a:rPr>
            <a:t>drones</a:t>
          </a:r>
        </a:p>
      </dgm:t>
    </dgm:pt>
    <dgm:pt modelId="{450976C8-4D0B-453D-AE7B-BC654B0B07E8}" type="parTrans" cxnId="{CCEB53EA-DA70-4BA7-93DF-2F1BF2C27AD4}">
      <dgm:prSet/>
      <dgm:spPr/>
      <dgm:t>
        <a:bodyPr/>
        <a:lstStyle/>
        <a:p>
          <a:endParaRPr lang="en-GB"/>
        </a:p>
      </dgm:t>
    </dgm:pt>
    <dgm:pt modelId="{549134D6-5D5E-4E71-A563-1EB3F11280AC}" type="sibTrans" cxnId="{CCEB53EA-DA70-4BA7-93DF-2F1BF2C27AD4}">
      <dgm:prSet/>
      <dgm:spPr/>
      <dgm:t>
        <a:bodyPr/>
        <a:lstStyle/>
        <a:p>
          <a:endParaRPr lang="en-GB"/>
        </a:p>
      </dgm:t>
    </dgm:pt>
    <dgm:pt modelId="{54CDA36D-24B1-469D-B659-C19916B776BB}">
      <dgm:prSet/>
      <dgm:spPr>
        <a:solidFill>
          <a:srgbClr val="ACC700">
            <a:alpha val="60000"/>
          </a:srgbClr>
        </a:solidFill>
      </dgm:spPr>
      <dgm:t>
        <a:bodyPr/>
        <a:lstStyle/>
        <a:p>
          <a:r>
            <a:rPr lang="nl-NL" b="1" baseline="0" dirty="0">
              <a:solidFill>
                <a:srgbClr val="003399"/>
              </a:solidFill>
            </a:rPr>
            <a:t>E-textiel technologieën</a:t>
          </a:r>
        </a:p>
      </dgm:t>
    </dgm:pt>
    <dgm:pt modelId="{1829FD61-F356-4F3A-B189-CD151069E2E0}" type="parTrans" cxnId="{17434861-7CBC-48BE-99D1-5DD76C2074E6}">
      <dgm:prSet/>
      <dgm:spPr/>
      <dgm:t>
        <a:bodyPr/>
        <a:lstStyle/>
        <a:p>
          <a:endParaRPr lang="en-GB"/>
        </a:p>
      </dgm:t>
    </dgm:pt>
    <dgm:pt modelId="{96A110A0-C9D8-486D-A1FE-6326FD2500C9}" type="sibTrans" cxnId="{17434861-7CBC-48BE-99D1-5DD76C2074E6}">
      <dgm:prSet/>
      <dgm:spPr/>
      <dgm:t>
        <a:bodyPr/>
        <a:lstStyle/>
        <a:p>
          <a:endParaRPr lang="en-GB"/>
        </a:p>
      </dgm:t>
    </dgm:pt>
    <dgm:pt modelId="{9B0AF3E4-1458-4DE6-8877-09F14947B668}">
      <dgm:prSet/>
      <dgm:spPr>
        <a:solidFill>
          <a:srgbClr val="ACC700">
            <a:alpha val="60000"/>
          </a:srgbClr>
        </a:solidFill>
      </dgm:spPr>
      <dgm:t>
        <a:bodyPr/>
        <a:lstStyle/>
        <a:p>
          <a:r>
            <a:rPr lang="nl-NL" b="1" baseline="0">
              <a:solidFill>
                <a:srgbClr val="003399"/>
              </a:solidFill>
            </a:rPr>
            <a:t>Slimme horloges</a:t>
          </a:r>
        </a:p>
      </dgm:t>
    </dgm:pt>
    <dgm:pt modelId="{5AE84EBB-7F61-4577-870E-362DA5D787EB}" type="parTrans" cxnId="{B31ED3BF-55B9-4286-9FFB-AFFDC74C547E}">
      <dgm:prSet/>
      <dgm:spPr/>
      <dgm:t>
        <a:bodyPr/>
        <a:lstStyle/>
        <a:p>
          <a:endParaRPr lang="en-GB"/>
        </a:p>
      </dgm:t>
    </dgm:pt>
    <dgm:pt modelId="{366A43EB-CADD-4EDE-B2AF-E04C64EBF917}" type="sibTrans" cxnId="{B31ED3BF-55B9-4286-9FFB-AFFDC74C547E}">
      <dgm:prSet/>
      <dgm:spPr/>
      <dgm:t>
        <a:bodyPr/>
        <a:lstStyle/>
        <a:p>
          <a:endParaRPr lang="en-GB"/>
        </a:p>
      </dgm:t>
    </dgm:pt>
    <dgm:pt modelId="{D37862C1-ECAB-4C0D-A7F2-C156D13BF885}">
      <dgm:prSet/>
      <dgm:spPr>
        <a:solidFill>
          <a:srgbClr val="ACC700">
            <a:alpha val="60000"/>
          </a:srgbClr>
        </a:solidFill>
      </dgm:spPr>
      <dgm:t>
        <a:bodyPr/>
        <a:lstStyle/>
        <a:p>
          <a:r>
            <a:rPr lang="nl-NL" b="1" baseline="0">
              <a:solidFill>
                <a:srgbClr val="003399"/>
              </a:solidFill>
            </a:rPr>
            <a:t>VR/AR-instrumenten</a:t>
          </a:r>
        </a:p>
      </dgm:t>
    </dgm:pt>
    <dgm:pt modelId="{8854B119-3025-4C69-89AE-B8D6E2459E88}" type="parTrans" cxnId="{A8E8407A-DAC0-4F90-A0BB-6364DF02EED0}">
      <dgm:prSet/>
      <dgm:spPr/>
      <dgm:t>
        <a:bodyPr/>
        <a:lstStyle/>
        <a:p>
          <a:endParaRPr lang="en-GB"/>
        </a:p>
      </dgm:t>
    </dgm:pt>
    <dgm:pt modelId="{42222A29-EE78-49EF-B354-B1EA2192D7DF}" type="sibTrans" cxnId="{A8E8407A-DAC0-4F90-A0BB-6364DF02EED0}">
      <dgm:prSet/>
      <dgm:spPr/>
      <dgm:t>
        <a:bodyPr/>
        <a:lstStyle/>
        <a:p>
          <a:endParaRPr lang="en-GB"/>
        </a:p>
      </dgm:t>
    </dgm:pt>
    <dgm:pt modelId="{7DF74095-23D1-4AC4-A5B2-57BCACD40D1E}">
      <dgm:prSet/>
      <dgm:spPr>
        <a:solidFill>
          <a:srgbClr val="ACC700">
            <a:alpha val="60000"/>
          </a:srgbClr>
        </a:solidFill>
      </dgm:spPr>
      <dgm:t>
        <a:bodyPr/>
        <a:lstStyle/>
        <a:p>
          <a:r>
            <a:rPr lang="nl-NL" b="1" baseline="0">
              <a:solidFill>
                <a:srgbClr val="003399"/>
              </a:solidFill>
            </a:rPr>
            <a:t>Wearables</a:t>
          </a:r>
        </a:p>
      </dgm:t>
    </dgm:pt>
    <dgm:pt modelId="{C32FD290-04BB-4300-B4C3-52428AF0E342}" type="parTrans" cxnId="{6C6708AE-1936-483A-919D-ECFC6A1B5610}">
      <dgm:prSet/>
      <dgm:spPr/>
      <dgm:t>
        <a:bodyPr/>
        <a:lstStyle/>
        <a:p>
          <a:endParaRPr lang="en-GB"/>
        </a:p>
      </dgm:t>
    </dgm:pt>
    <dgm:pt modelId="{7DB1DC45-3AB5-4259-8A0E-ED90302A9CB6}" type="sibTrans" cxnId="{6C6708AE-1936-483A-919D-ECFC6A1B5610}">
      <dgm:prSet/>
      <dgm:spPr/>
      <dgm:t>
        <a:bodyPr/>
        <a:lstStyle/>
        <a:p>
          <a:endParaRPr lang="en-GB"/>
        </a:p>
      </dgm:t>
    </dgm:pt>
    <dgm:pt modelId="{C7B483F1-C402-46AE-B10C-80D07CDE36CF}" type="pres">
      <dgm:prSet presAssocID="{2612B4D2-AFB1-4F95-982F-F19CF2FACA41}" presName="linearFlow" presStyleCnt="0">
        <dgm:presLayoutVars>
          <dgm:dir/>
          <dgm:resizeHandles val="exact"/>
        </dgm:presLayoutVars>
      </dgm:prSet>
      <dgm:spPr/>
    </dgm:pt>
    <dgm:pt modelId="{6D863BD2-A369-413B-8824-A9FC56DAA748}" type="pres">
      <dgm:prSet presAssocID="{B26AB0F9-3214-4ECD-A556-0E7ED33C9EB1}" presName="comp" presStyleCnt="0"/>
      <dgm:spPr/>
    </dgm:pt>
    <dgm:pt modelId="{B89430FD-A489-470F-AF22-45ED7E228FCC}" type="pres">
      <dgm:prSet presAssocID="{B26AB0F9-3214-4ECD-A556-0E7ED33C9EB1}" presName="rect2" presStyleLbl="node1" presStyleIdx="0" presStyleCnt="6">
        <dgm:presLayoutVars>
          <dgm:bulletEnabled val="1"/>
        </dgm:presLayoutVars>
      </dgm:prSet>
      <dgm:spPr/>
    </dgm:pt>
    <dgm:pt modelId="{49C759DE-AB9D-47E7-8E9A-CCD624E69DA2}" type="pres">
      <dgm:prSet presAssocID="{B26AB0F9-3214-4ECD-A556-0E7ED33C9EB1}" presName="rect1" presStyleLbl="lnNode1" presStyleIdx="0" presStyleCnt="6"/>
      <dgm:spPr>
        <a:blipFill rotWithShape="1">
          <a:blip xmlns:r="http://schemas.openxmlformats.org/officeDocument/2006/relationships" r:embed="rId1"/>
          <a:srcRect/>
          <a:stretch>
            <a:fillRect l="-27000" r="-27000"/>
          </a:stretch>
        </a:blipFill>
      </dgm:spPr>
    </dgm:pt>
    <dgm:pt modelId="{F3403BC1-0750-4699-8706-E7FD6DA10416}" type="pres">
      <dgm:prSet presAssocID="{D6AF47C7-2D10-40D7-8FF1-11627DC0B3AF}" presName="sibTrans" presStyleCnt="0"/>
      <dgm:spPr/>
    </dgm:pt>
    <dgm:pt modelId="{1BCB9A49-D9AB-4A25-96A3-23BC6919E621}" type="pres">
      <dgm:prSet presAssocID="{E350469D-47B9-4B78-A891-07F5FD126606}" presName="comp" presStyleCnt="0"/>
      <dgm:spPr/>
    </dgm:pt>
    <dgm:pt modelId="{76374FD1-BA3C-4684-8CAC-09CF348C6486}" type="pres">
      <dgm:prSet presAssocID="{E350469D-47B9-4B78-A891-07F5FD126606}" presName="rect2" presStyleLbl="node1" presStyleIdx="1" presStyleCnt="6">
        <dgm:presLayoutVars>
          <dgm:bulletEnabled val="1"/>
        </dgm:presLayoutVars>
      </dgm:prSet>
      <dgm:spPr/>
    </dgm:pt>
    <dgm:pt modelId="{B14CE48C-ECF8-42BE-AC15-E1BB68F60D94}" type="pres">
      <dgm:prSet presAssocID="{E350469D-47B9-4B78-A891-07F5FD126606}" presName="rect1" presStyleLbl="lnNode1" presStyleIdx="1" presStyleCnt="6"/>
      <dgm:spPr>
        <a:blipFill rotWithShape="1">
          <a:blip xmlns:r="http://schemas.openxmlformats.org/officeDocument/2006/relationships" r:embed="rId2"/>
          <a:srcRect/>
          <a:stretch>
            <a:fillRect l="-31000" r="-31000"/>
          </a:stretch>
        </a:blipFill>
      </dgm:spPr>
    </dgm:pt>
    <dgm:pt modelId="{1BD36069-0922-49B7-A0E9-A23CC8022738}" type="pres">
      <dgm:prSet presAssocID="{549134D6-5D5E-4E71-A563-1EB3F11280AC}" presName="sibTrans" presStyleCnt="0"/>
      <dgm:spPr/>
    </dgm:pt>
    <dgm:pt modelId="{20F18E83-6EB3-4891-8395-5F0019EF5B78}" type="pres">
      <dgm:prSet presAssocID="{54CDA36D-24B1-469D-B659-C19916B776BB}" presName="comp" presStyleCnt="0"/>
      <dgm:spPr/>
    </dgm:pt>
    <dgm:pt modelId="{E511D805-3A75-4220-BF12-A1117EE08223}" type="pres">
      <dgm:prSet presAssocID="{54CDA36D-24B1-469D-B659-C19916B776BB}" presName="rect2" presStyleLbl="node1" presStyleIdx="2" presStyleCnt="6">
        <dgm:presLayoutVars>
          <dgm:bulletEnabled val="1"/>
        </dgm:presLayoutVars>
      </dgm:prSet>
      <dgm:spPr/>
    </dgm:pt>
    <dgm:pt modelId="{4F485EE9-07E0-4893-BC7D-F337BC1BFFAB}" type="pres">
      <dgm:prSet presAssocID="{54CDA36D-24B1-469D-B659-C19916B776BB}" presName="rect1" presStyleLbl="lnNode1" presStyleIdx="2" presStyleCnt="6"/>
      <dgm:spPr>
        <a:blipFill rotWithShape="1">
          <a:blip xmlns:r="http://schemas.openxmlformats.org/officeDocument/2006/relationships" r:embed="rId3"/>
          <a:srcRect/>
          <a:stretch>
            <a:fillRect l="-22000" r="-22000"/>
          </a:stretch>
        </a:blipFill>
      </dgm:spPr>
    </dgm:pt>
    <dgm:pt modelId="{BA2A2508-AE22-439C-A5DA-410C19813017}" type="pres">
      <dgm:prSet presAssocID="{96A110A0-C9D8-486D-A1FE-6326FD2500C9}" presName="sibTrans" presStyleCnt="0"/>
      <dgm:spPr/>
    </dgm:pt>
    <dgm:pt modelId="{9AAF24B1-9F57-40B2-9C83-1A4B91D0AB79}" type="pres">
      <dgm:prSet presAssocID="{9B0AF3E4-1458-4DE6-8877-09F14947B668}" presName="comp" presStyleCnt="0"/>
      <dgm:spPr/>
    </dgm:pt>
    <dgm:pt modelId="{F68F5E8C-7AC1-473F-ABAB-BA96764B0A6C}" type="pres">
      <dgm:prSet presAssocID="{9B0AF3E4-1458-4DE6-8877-09F14947B668}" presName="rect2" presStyleLbl="node1" presStyleIdx="3" presStyleCnt="6">
        <dgm:presLayoutVars>
          <dgm:bulletEnabled val="1"/>
        </dgm:presLayoutVars>
      </dgm:prSet>
      <dgm:spPr/>
    </dgm:pt>
    <dgm:pt modelId="{253F97C4-E069-4BE7-A8BA-8F5DF2103A78}" type="pres">
      <dgm:prSet presAssocID="{9B0AF3E4-1458-4DE6-8877-09F14947B668}" presName="rect1" presStyleLbl="lnNode1" presStyleIdx="3" presStyleCnt="6"/>
      <dgm:spPr>
        <a:blipFill rotWithShape="1">
          <a:blip xmlns:r="http://schemas.openxmlformats.org/officeDocument/2006/relationships" r:embed="rId4"/>
          <a:srcRect/>
          <a:stretch>
            <a:fillRect l="-32000" r="-32000"/>
          </a:stretch>
        </a:blipFill>
      </dgm:spPr>
    </dgm:pt>
    <dgm:pt modelId="{313A8583-4979-4468-95AF-1EBD2EE463C5}" type="pres">
      <dgm:prSet presAssocID="{366A43EB-CADD-4EDE-B2AF-E04C64EBF917}" presName="sibTrans" presStyleCnt="0"/>
      <dgm:spPr/>
    </dgm:pt>
    <dgm:pt modelId="{86B7D007-987F-42E9-BDAD-6ECC81E12B39}" type="pres">
      <dgm:prSet presAssocID="{D37862C1-ECAB-4C0D-A7F2-C156D13BF885}" presName="comp" presStyleCnt="0"/>
      <dgm:spPr/>
    </dgm:pt>
    <dgm:pt modelId="{C02B213E-3BC2-4C2C-B5AB-19F6E329B6BB}" type="pres">
      <dgm:prSet presAssocID="{D37862C1-ECAB-4C0D-A7F2-C156D13BF885}" presName="rect2" presStyleLbl="node1" presStyleIdx="4" presStyleCnt="6">
        <dgm:presLayoutVars>
          <dgm:bulletEnabled val="1"/>
        </dgm:presLayoutVars>
      </dgm:prSet>
      <dgm:spPr/>
    </dgm:pt>
    <dgm:pt modelId="{0B9F9675-3D6E-4EDF-B61E-DF6AD2A0F391}" type="pres">
      <dgm:prSet presAssocID="{D37862C1-ECAB-4C0D-A7F2-C156D13BF885}" presName="rect1" presStyleLbl="lnNode1" presStyleIdx="4" presStyleCnt="6"/>
      <dgm:spPr>
        <a:blipFill rotWithShape="1">
          <a:blip xmlns:r="http://schemas.openxmlformats.org/officeDocument/2006/relationships" r:embed="rId5"/>
          <a:srcRect/>
          <a:stretch>
            <a:fillRect l="-33000" r="-33000"/>
          </a:stretch>
        </a:blipFill>
      </dgm:spPr>
    </dgm:pt>
    <dgm:pt modelId="{7AC7C967-0F17-41CA-AFB8-467B88E55313}" type="pres">
      <dgm:prSet presAssocID="{42222A29-EE78-49EF-B354-B1EA2192D7DF}" presName="sibTrans" presStyleCnt="0"/>
      <dgm:spPr/>
    </dgm:pt>
    <dgm:pt modelId="{DFBCC80D-4F4E-456C-ABE6-C07EDFFB69EF}" type="pres">
      <dgm:prSet presAssocID="{7DF74095-23D1-4AC4-A5B2-57BCACD40D1E}" presName="comp" presStyleCnt="0"/>
      <dgm:spPr/>
    </dgm:pt>
    <dgm:pt modelId="{02CBCA8F-3146-4D03-A06C-C4E4C8D0AF1E}" type="pres">
      <dgm:prSet presAssocID="{7DF74095-23D1-4AC4-A5B2-57BCACD40D1E}" presName="rect2" presStyleLbl="node1" presStyleIdx="5" presStyleCnt="6">
        <dgm:presLayoutVars>
          <dgm:bulletEnabled val="1"/>
        </dgm:presLayoutVars>
      </dgm:prSet>
      <dgm:spPr/>
    </dgm:pt>
    <dgm:pt modelId="{3D3B6042-762D-4F77-B0A2-51D72A462EDF}" type="pres">
      <dgm:prSet presAssocID="{7DF74095-23D1-4AC4-A5B2-57BCACD40D1E}" presName="rect1" presStyleLbl="lnNode1" presStyleIdx="5" presStyleCnt="6" custLinFactNeighborX="-5946" custLinFactNeighborY="-3934"/>
      <dgm:spPr>
        <a:blipFill rotWithShape="1">
          <a:blip xmlns:r="http://schemas.openxmlformats.org/officeDocument/2006/relationships" r:embed="rId6" cstate="email">
            <a:extLst>
              <a:ext uri="{28A0092B-C50C-407E-A947-70E740481C1C}">
                <a14:useLocalDpi xmlns:a14="http://schemas.microsoft.com/office/drawing/2010/main"/>
              </a:ext>
            </a:extLst>
          </a:blip>
          <a:srcRect/>
          <a:stretch>
            <a:fillRect l="-1000" r="-1000"/>
          </a:stretch>
        </a:blipFill>
      </dgm:spPr>
    </dgm:pt>
  </dgm:ptLst>
  <dgm:cxnLst>
    <dgm:cxn modelId="{0D78071E-A911-4678-9F66-8EC2DB32278B}" type="presOf" srcId="{7DF74095-23D1-4AC4-A5B2-57BCACD40D1E}" destId="{02CBCA8F-3146-4D03-A06C-C4E4C8D0AF1E}" srcOrd="0" destOrd="0" presId="urn:microsoft.com/office/officeart/2008/layout/AlternatingPictureBlocks"/>
    <dgm:cxn modelId="{36799E2D-1926-4E77-AE3E-647DD77F0D86}" type="presOf" srcId="{B26AB0F9-3214-4ECD-A556-0E7ED33C9EB1}" destId="{B89430FD-A489-470F-AF22-45ED7E228FCC}" srcOrd="0" destOrd="0" presId="urn:microsoft.com/office/officeart/2008/layout/AlternatingPictureBlocks"/>
    <dgm:cxn modelId="{17434861-7CBC-48BE-99D1-5DD76C2074E6}" srcId="{2612B4D2-AFB1-4F95-982F-F19CF2FACA41}" destId="{54CDA36D-24B1-469D-B659-C19916B776BB}" srcOrd="2" destOrd="0" parTransId="{1829FD61-F356-4F3A-B189-CD151069E2E0}" sibTransId="{96A110A0-C9D8-486D-A1FE-6326FD2500C9}"/>
    <dgm:cxn modelId="{34E7A549-ED23-4237-8853-C0D31432BB84}" type="presOf" srcId="{D37862C1-ECAB-4C0D-A7F2-C156D13BF885}" destId="{C02B213E-3BC2-4C2C-B5AB-19F6E329B6BB}" srcOrd="0" destOrd="0" presId="urn:microsoft.com/office/officeart/2008/layout/AlternatingPictureBlocks"/>
    <dgm:cxn modelId="{63E1724F-3F0B-4DEE-AD29-E36A4822D904}" srcId="{2612B4D2-AFB1-4F95-982F-F19CF2FACA41}" destId="{B26AB0F9-3214-4ECD-A556-0E7ED33C9EB1}" srcOrd="0" destOrd="0" parTransId="{BBC0FDF7-A1DB-429C-9E62-2E0C8D60F348}" sibTransId="{D6AF47C7-2D10-40D7-8FF1-11627DC0B3AF}"/>
    <dgm:cxn modelId="{B9FE2771-A33D-44FE-88B1-2DE7153554D9}" type="presOf" srcId="{E350469D-47B9-4B78-A891-07F5FD126606}" destId="{76374FD1-BA3C-4684-8CAC-09CF348C6486}" srcOrd="0" destOrd="0" presId="urn:microsoft.com/office/officeart/2008/layout/AlternatingPictureBlocks"/>
    <dgm:cxn modelId="{78163E77-1EA0-4A4E-B515-101363629BAC}" type="presOf" srcId="{2612B4D2-AFB1-4F95-982F-F19CF2FACA41}" destId="{C7B483F1-C402-46AE-B10C-80D07CDE36CF}" srcOrd="0" destOrd="0" presId="urn:microsoft.com/office/officeart/2008/layout/AlternatingPictureBlocks"/>
    <dgm:cxn modelId="{04867358-CDE5-4C2D-9CE8-4F2D91EC2757}" type="presOf" srcId="{9B0AF3E4-1458-4DE6-8877-09F14947B668}" destId="{F68F5E8C-7AC1-473F-ABAB-BA96764B0A6C}" srcOrd="0" destOrd="0" presId="urn:microsoft.com/office/officeart/2008/layout/AlternatingPictureBlocks"/>
    <dgm:cxn modelId="{A8E8407A-DAC0-4F90-A0BB-6364DF02EED0}" srcId="{2612B4D2-AFB1-4F95-982F-F19CF2FACA41}" destId="{D37862C1-ECAB-4C0D-A7F2-C156D13BF885}" srcOrd="4" destOrd="0" parTransId="{8854B119-3025-4C69-89AE-B8D6E2459E88}" sibTransId="{42222A29-EE78-49EF-B354-B1EA2192D7DF}"/>
    <dgm:cxn modelId="{6C6708AE-1936-483A-919D-ECFC6A1B5610}" srcId="{2612B4D2-AFB1-4F95-982F-F19CF2FACA41}" destId="{7DF74095-23D1-4AC4-A5B2-57BCACD40D1E}" srcOrd="5" destOrd="0" parTransId="{C32FD290-04BB-4300-B4C3-52428AF0E342}" sibTransId="{7DB1DC45-3AB5-4259-8A0E-ED90302A9CB6}"/>
    <dgm:cxn modelId="{F893E8B6-B95A-4587-A92F-765DC47A146A}" type="presOf" srcId="{54CDA36D-24B1-469D-B659-C19916B776BB}" destId="{E511D805-3A75-4220-BF12-A1117EE08223}" srcOrd="0" destOrd="0" presId="urn:microsoft.com/office/officeart/2008/layout/AlternatingPictureBlocks"/>
    <dgm:cxn modelId="{B31ED3BF-55B9-4286-9FFB-AFFDC74C547E}" srcId="{2612B4D2-AFB1-4F95-982F-F19CF2FACA41}" destId="{9B0AF3E4-1458-4DE6-8877-09F14947B668}" srcOrd="3" destOrd="0" parTransId="{5AE84EBB-7F61-4577-870E-362DA5D787EB}" sibTransId="{366A43EB-CADD-4EDE-B2AF-E04C64EBF917}"/>
    <dgm:cxn modelId="{CCEB53EA-DA70-4BA7-93DF-2F1BF2C27AD4}" srcId="{2612B4D2-AFB1-4F95-982F-F19CF2FACA41}" destId="{E350469D-47B9-4B78-A891-07F5FD126606}" srcOrd="1" destOrd="0" parTransId="{450976C8-4D0B-453D-AE7B-BC654B0B07E8}" sibTransId="{549134D6-5D5E-4E71-A563-1EB3F11280AC}"/>
    <dgm:cxn modelId="{C3AB57E2-F523-4DD7-A2D6-D041D1A078F2}" type="presParOf" srcId="{C7B483F1-C402-46AE-B10C-80D07CDE36CF}" destId="{6D863BD2-A369-413B-8824-A9FC56DAA748}" srcOrd="0" destOrd="0" presId="urn:microsoft.com/office/officeart/2008/layout/AlternatingPictureBlocks"/>
    <dgm:cxn modelId="{21F7D4E1-1933-4249-9661-93AD19240D4A}" type="presParOf" srcId="{6D863BD2-A369-413B-8824-A9FC56DAA748}" destId="{B89430FD-A489-470F-AF22-45ED7E228FCC}" srcOrd="0" destOrd="0" presId="urn:microsoft.com/office/officeart/2008/layout/AlternatingPictureBlocks"/>
    <dgm:cxn modelId="{4E0ACAAD-0FEA-47D9-90C3-704394ADF4F9}" type="presParOf" srcId="{6D863BD2-A369-413B-8824-A9FC56DAA748}" destId="{49C759DE-AB9D-47E7-8E9A-CCD624E69DA2}" srcOrd="1" destOrd="0" presId="urn:microsoft.com/office/officeart/2008/layout/AlternatingPictureBlocks"/>
    <dgm:cxn modelId="{B8583411-8CF6-4992-A53C-CF9EC571F010}" type="presParOf" srcId="{C7B483F1-C402-46AE-B10C-80D07CDE36CF}" destId="{F3403BC1-0750-4699-8706-E7FD6DA10416}" srcOrd="1" destOrd="0" presId="urn:microsoft.com/office/officeart/2008/layout/AlternatingPictureBlocks"/>
    <dgm:cxn modelId="{25C98BA4-A51F-411D-BBCE-3A507F4E5CCB}" type="presParOf" srcId="{C7B483F1-C402-46AE-B10C-80D07CDE36CF}" destId="{1BCB9A49-D9AB-4A25-96A3-23BC6919E621}" srcOrd="2" destOrd="0" presId="urn:microsoft.com/office/officeart/2008/layout/AlternatingPictureBlocks"/>
    <dgm:cxn modelId="{6EC903EE-474D-4010-992F-595BBF7B88BF}" type="presParOf" srcId="{1BCB9A49-D9AB-4A25-96A3-23BC6919E621}" destId="{76374FD1-BA3C-4684-8CAC-09CF348C6486}" srcOrd="0" destOrd="0" presId="urn:microsoft.com/office/officeart/2008/layout/AlternatingPictureBlocks"/>
    <dgm:cxn modelId="{3476B0F3-C2FF-4F29-9A94-962ED816B5D5}" type="presParOf" srcId="{1BCB9A49-D9AB-4A25-96A3-23BC6919E621}" destId="{B14CE48C-ECF8-42BE-AC15-E1BB68F60D94}" srcOrd="1" destOrd="0" presId="urn:microsoft.com/office/officeart/2008/layout/AlternatingPictureBlocks"/>
    <dgm:cxn modelId="{3F184F69-F505-4163-A465-BC824381F977}" type="presParOf" srcId="{C7B483F1-C402-46AE-B10C-80D07CDE36CF}" destId="{1BD36069-0922-49B7-A0E9-A23CC8022738}" srcOrd="3" destOrd="0" presId="urn:microsoft.com/office/officeart/2008/layout/AlternatingPictureBlocks"/>
    <dgm:cxn modelId="{16C0CE8C-91D0-42D3-8B4B-40106893E516}" type="presParOf" srcId="{C7B483F1-C402-46AE-B10C-80D07CDE36CF}" destId="{20F18E83-6EB3-4891-8395-5F0019EF5B78}" srcOrd="4" destOrd="0" presId="urn:microsoft.com/office/officeart/2008/layout/AlternatingPictureBlocks"/>
    <dgm:cxn modelId="{01A0B2CC-6916-44DF-BE88-02BD654B88D9}" type="presParOf" srcId="{20F18E83-6EB3-4891-8395-5F0019EF5B78}" destId="{E511D805-3A75-4220-BF12-A1117EE08223}" srcOrd="0" destOrd="0" presId="urn:microsoft.com/office/officeart/2008/layout/AlternatingPictureBlocks"/>
    <dgm:cxn modelId="{06D6B83F-9E19-4777-A17F-B6B41988313C}" type="presParOf" srcId="{20F18E83-6EB3-4891-8395-5F0019EF5B78}" destId="{4F485EE9-07E0-4893-BC7D-F337BC1BFFAB}" srcOrd="1" destOrd="0" presId="urn:microsoft.com/office/officeart/2008/layout/AlternatingPictureBlocks"/>
    <dgm:cxn modelId="{72CBCD88-EC24-4367-AEB5-B735F69431A4}" type="presParOf" srcId="{C7B483F1-C402-46AE-B10C-80D07CDE36CF}" destId="{BA2A2508-AE22-439C-A5DA-410C19813017}" srcOrd="5" destOrd="0" presId="urn:microsoft.com/office/officeart/2008/layout/AlternatingPictureBlocks"/>
    <dgm:cxn modelId="{BA792EEE-9A14-4661-8490-0E97CEE1F1BF}" type="presParOf" srcId="{C7B483F1-C402-46AE-B10C-80D07CDE36CF}" destId="{9AAF24B1-9F57-40B2-9C83-1A4B91D0AB79}" srcOrd="6" destOrd="0" presId="urn:microsoft.com/office/officeart/2008/layout/AlternatingPictureBlocks"/>
    <dgm:cxn modelId="{51066D3A-A284-4869-AA2D-3B45369A829F}" type="presParOf" srcId="{9AAF24B1-9F57-40B2-9C83-1A4B91D0AB79}" destId="{F68F5E8C-7AC1-473F-ABAB-BA96764B0A6C}" srcOrd="0" destOrd="0" presId="urn:microsoft.com/office/officeart/2008/layout/AlternatingPictureBlocks"/>
    <dgm:cxn modelId="{AC2A136E-969E-4ECA-A8F1-6CED1D356FA8}" type="presParOf" srcId="{9AAF24B1-9F57-40B2-9C83-1A4B91D0AB79}" destId="{253F97C4-E069-4BE7-A8BA-8F5DF2103A78}" srcOrd="1" destOrd="0" presId="urn:microsoft.com/office/officeart/2008/layout/AlternatingPictureBlocks"/>
    <dgm:cxn modelId="{0F64BFA9-17A7-4A8A-9E16-6E6A6688FCE7}" type="presParOf" srcId="{C7B483F1-C402-46AE-B10C-80D07CDE36CF}" destId="{313A8583-4979-4468-95AF-1EBD2EE463C5}" srcOrd="7" destOrd="0" presId="urn:microsoft.com/office/officeart/2008/layout/AlternatingPictureBlocks"/>
    <dgm:cxn modelId="{B33CE1ED-F6B6-4540-BD64-C547147E73E7}" type="presParOf" srcId="{C7B483F1-C402-46AE-B10C-80D07CDE36CF}" destId="{86B7D007-987F-42E9-BDAD-6ECC81E12B39}" srcOrd="8" destOrd="0" presId="urn:microsoft.com/office/officeart/2008/layout/AlternatingPictureBlocks"/>
    <dgm:cxn modelId="{388D744E-FAE1-437E-B823-5D8AE65B2A15}" type="presParOf" srcId="{86B7D007-987F-42E9-BDAD-6ECC81E12B39}" destId="{C02B213E-3BC2-4C2C-B5AB-19F6E329B6BB}" srcOrd="0" destOrd="0" presId="urn:microsoft.com/office/officeart/2008/layout/AlternatingPictureBlocks"/>
    <dgm:cxn modelId="{663A1310-8AA1-471D-8629-9F3C08FBA75C}" type="presParOf" srcId="{86B7D007-987F-42E9-BDAD-6ECC81E12B39}" destId="{0B9F9675-3D6E-4EDF-B61E-DF6AD2A0F391}" srcOrd="1" destOrd="0" presId="urn:microsoft.com/office/officeart/2008/layout/AlternatingPictureBlocks"/>
    <dgm:cxn modelId="{B981EDB6-3997-4FE6-ABFA-42CB4888BEB5}" type="presParOf" srcId="{C7B483F1-C402-46AE-B10C-80D07CDE36CF}" destId="{7AC7C967-0F17-41CA-AFB8-467B88E55313}" srcOrd="9" destOrd="0" presId="urn:microsoft.com/office/officeart/2008/layout/AlternatingPictureBlocks"/>
    <dgm:cxn modelId="{8AB65320-62EB-4C2D-8AD7-7AD2C187D1BF}" type="presParOf" srcId="{C7B483F1-C402-46AE-B10C-80D07CDE36CF}" destId="{DFBCC80D-4F4E-456C-ABE6-C07EDFFB69EF}" srcOrd="10" destOrd="0" presId="urn:microsoft.com/office/officeart/2008/layout/AlternatingPictureBlocks"/>
    <dgm:cxn modelId="{8E737807-33A8-401C-895B-8FDC4BED4D0A}" type="presParOf" srcId="{DFBCC80D-4F4E-456C-ABE6-C07EDFFB69EF}" destId="{02CBCA8F-3146-4D03-A06C-C4E4C8D0AF1E}" srcOrd="0" destOrd="0" presId="urn:microsoft.com/office/officeart/2008/layout/AlternatingPictureBlocks"/>
    <dgm:cxn modelId="{993A11C1-08E8-4646-9248-95D4EBE32102}" type="presParOf" srcId="{DFBCC80D-4F4E-456C-ABE6-C07EDFFB69EF}" destId="{3D3B6042-762D-4F77-B0A2-51D72A462EDF}"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70289B-7740-4E1F-8CC6-B90AED626008}" type="doc">
      <dgm:prSet loTypeId="urn:microsoft.com/office/officeart/2005/8/layout/vList3" loCatId="list" qsTypeId="urn:microsoft.com/office/officeart/2005/8/quickstyle/simple1" qsCatId="simple" csTypeId="urn:microsoft.com/office/officeart/2005/8/colors/accent2_2" csCatId="accent2" phldr="1"/>
      <dgm:spPr/>
      <dgm:t>
        <a:bodyPr/>
        <a:lstStyle/>
        <a:p>
          <a:endParaRPr lang="en-GB"/>
        </a:p>
      </dgm:t>
    </dgm:pt>
    <dgm:pt modelId="{8C3ECDF9-588F-4C39-A3D9-ED8DF87F951C}">
      <dgm:prSet/>
      <dgm:spPr>
        <a:solidFill>
          <a:srgbClr val="899E00"/>
        </a:solidFill>
      </dgm:spPr>
      <dgm:t>
        <a:bodyPr/>
        <a:lstStyle/>
        <a:p>
          <a:r>
            <a:rPr lang="nl-NL" b="1" i="0" baseline="0"/>
            <a:t>Realtimegegevens</a:t>
          </a:r>
        </a:p>
      </dgm:t>
    </dgm:pt>
    <dgm:pt modelId="{FC4CF31D-C17E-4A08-8589-C6F6179725B9}" type="parTrans" cxnId="{E0960AB1-B346-4C58-83D8-1902D400F9B2}">
      <dgm:prSet/>
      <dgm:spPr/>
      <dgm:t>
        <a:bodyPr/>
        <a:lstStyle/>
        <a:p>
          <a:endParaRPr lang="en-GB"/>
        </a:p>
      </dgm:t>
    </dgm:pt>
    <dgm:pt modelId="{882015B8-827F-4804-B752-E61F58D9D3E3}" type="sibTrans" cxnId="{E0960AB1-B346-4C58-83D8-1902D400F9B2}">
      <dgm:prSet/>
      <dgm:spPr/>
      <dgm:t>
        <a:bodyPr/>
        <a:lstStyle/>
        <a:p>
          <a:endParaRPr lang="en-GB"/>
        </a:p>
      </dgm:t>
    </dgm:pt>
    <dgm:pt modelId="{3A9E311A-03E7-409E-9B76-A56DD591C84E}">
      <dgm:prSet/>
      <dgm:spPr>
        <a:solidFill>
          <a:srgbClr val="899E00"/>
        </a:solidFill>
      </dgm:spPr>
      <dgm:t>
        <a:bodyPr/>
        <a:lstStyle/>
        <a:p>
          <a:r>
            <a:rPr lang="nl-NL" b="1" i="0" baseline="0"/>
            <a:t>Voorspellende inzichten</a:t>
          </a:r>
        </a:p>
      </dgm:t>
    </dgm:pt>
    <dgm:pt modelId="{5424B950-7852-49ED-BB79-C82BAEF7E678}" type="parTrans" cxnId="{5DE2CFE4-D284-463F-BE9F-CE9EFC8AF348}">
      <dgm:prSet/>
      <dgm:spPr/>
      <dgm:t>
        <a:bodyPr/>
        <a:lstStyle/>
        <a:p>
          <a:endParaRPr lang="en-GB"/>
        </a:p>
      </dgm:t>
    </dgm:pt>
    <dgm:pt modelId="{35F4DA21-A982-4CCD-92F7-84D9903F93BC}" type="sibTrans" cxnId="{5DE2CFE4-D284-463F-BE9F-CE9EFC8AF348}">
      <dgm:prSet/>
      <dgm:spPr/>
      <dgm:t>
        <a:bodyPr/>
        <a:lstStyle/>
        <a:p>
          <a:endParaRPr lang="en-GB"/>
        </a:p>
      </dgm:t>
    </dgm:pt>
    <dgm:pt modelId="{3163B32D-6604-4D62-B9C1-1EC2C2D64C06}">
      <dgm:prSet/>
      <dgm:spPr>
        <a:solidFill>
          <a:srgbClr val="899E00"/>
        </a:solidFill>
      </dgm:spPr>
      <dgm:t>
        <a:bodyPr/>
        <a:lstStyle/>
        <a:p>
          <a:r>
            <a:rPr lang="nl-NL" b="1" i="0" baseline="0"/>
            <a:t>Uitvoerbare aanbevelingen</a:t>
          </a:r>
        </a:p>
      </dgm:t>
    </dgm:pt>
    <dgm:pt modelId="{1FF7A246-4B2C-49CB-8D90-52E0A22744C8}" type="parTrans" cxnId="{5D760FBD-F59B-42D2-8C75-0AC1989EFB53}">
      <dgm:prSet/>
      <dgm:spPr/>
      <dgm:t>
        <a:bodyPr/>
        <a:lstStyle/>
        <a:p>
          <a:endParaRPr lang="en-GB"/>
        </a:p>
      </dgm:t>
    </dgm:pt>
    <dgm:pt modelId="{6D5DB93A-232D-4A95-BF68-DAD4D2516ED0}" type="sibTrans" cxnId="{5D760FBD-F59B-42D2-8C75-0AC1989EFB53}">
      <dgm:prSet/>
      <dgm:spPr/>
      <dgm:t>
        <a:bodyPr/>
        <a:lstStyle/>
        <a:p>
          <a:endParaRPr lang="en-GB"/>
        </a:p>
      </dgm:t>
    </dgm:pt>
    <dgm:pt modelId="{0E6704AD-CD9E-418E-95E5-C88472787FED}">
      <dgm:prSet/>
      <dgm:spPr>
        <a:solidFill>
          <a:srgbClr val="899E00"/>
        </a:solidFill>
      </dgm:spPr>
      <dgm:t>
        <a:bodyPr/>
        <a:lstStyle/>
        <a:p>
          <a:r>
            <a:rPr lang="nl-NL" b="1" i="0" baseline="0"/>
            <a:t>Proactiviteit</a:t>
          </a:r>
        </a:p>
      </dgm:t>
    </dgm:pt>
    <dgm:pt modelId="{F41EE4D8-A23B-496F-B36B-BCC9C2BFEB27}" type="parTrans" cxnId="{7FBCA76A-F54C-4F56-889D-806429AA6F74}">
      <dgm:prSet/>
      <dgm:spPr/>
      <dgm:t>
        <a:bodyPr/>
        <a:lstStyle/>
        <a:p>
          <a:endParaRPr lang="en-GB"/>
        </a:p>
      </dgm:t>
    </dgm:pt>
    <dgm:pt modelId="{548C490A-1274-4C12-8373-4AE8CD427F85}" type="sibTrans" cxnId="{7FBCA76A-F54C-4F56-889D-806429AA6F74}">
      <dgm:prSet/>
      <dgm:spPr/>
      <dgm:t>
        <a:bodyPr/>
        <a:lstStyle/>
        <a:p>
          <a:endParaRPr lang="en-GB"/>
        </a:p>
      </dgm:t>
    </dgm:pt>
    <dgm:pt modelId="{B8EABAF1-EF41-4A5D-9E90-A2806DC1DDFE}" type="pres">
      <dgm:prSet presAssocID="{7870289B-7740-4E1F-8CC6-B90AED626008}" presName="linearFlow" presStyleCnt="0">
        <dgm:presLayoutVars>
          <dgm:dir/>
          <dgm:resizeHandles val="exact"/>
        </dgm:presLayoutVars>
      </dgm:prSet>
      <dgm:spPr/>
    </dgm:pt>
    <dgm:pt modelId="{5B08C2C8-E6BF-407A-A8C4-49447C0C7966}" type="pres">
      <dgm:prSet presAssocID="{8C3ECDF9-588F-4C39-A3D9-ED8DF87F951C}" presName="composite" presStyleCnt="0"/>
      <dgm:spPr/>
    </dgm:pt>
    <dgm:pt modelId="{DB5BB6C8-1178-4E1E-8DF9-068B794A5764}" type="pres">
      <dgm:prSet presAssocID="{8C3ECDF9-588F-4C39-A3D9-ED8DF87F951C}" presName="imgShp"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AE7BF1CE-D7A9-41CD-B7A7-5FE60C7704F3}" type="pres">
      <dgm:prSet presAssocID="{8C3ECDF9-588F-4C39-A3D9-ED8DF87F951C}" presName="txShp" presStyleLbl="node1" presStyleIdx="0" presStyleCnt="4">
        <dgm:presLayoutVars>
          <dgm:bulletEnabled val="1"/>
        </dgm:presLayoutVars>
      </dgm:prSet>
      <dgm:spPr/>
    </dgm:pt>
    <dgm:pt modelId="{6BFA43ED-4485-41F5-B439-5ACEFE8DAA0B}" type="pres">
      <dgm:prSet presAssocID="{882015B8-827F-4804-B752-E61F58D9D3E3}" presName="spacing" presStyleCnt="0"/>
      <dgm:spPr/>
    </dgm:pt>
    <dgm:pt modelId="{EDB3E949-AE58-4E4F-8620-08C8F0E16F6B}" type="pres">
      <dgm:prSet presAssocID="{3A9E311A-03E7-409E-9B76-A56DD591C84E}" presName="composite" presStyleCnt="0"/>
      <dgm:spPr/>
    </dgm:pt>
    <dgm:pt modelId="{D0BACA23-2D21-48E3-9EF1-F111A084D82C}" type="pres">
      <dgm:prSet presAssocID="{3A9E311A-03E7-409E-9B76-A56DD591C84E}" presName="imgShp" presStyleLbl="fgImgPlace1" presStyleIdx="1"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E152BE5C-3FDF-4FB7-92A5-512B3F9BC91D}" type="pres">
      <dgm:prSet presAssocID="{3A9E311A-03E7-409E-9B76-A56DD591C84E}" presName="txShp" presStyleLbl="node1" presStyleIdx="1" presStyleCnt="4">
        <dgm:presLayoutVars>
          <dgm:bulletEnabled val="1"/>
        </dgm:presLayoutVars>
      </dgm:prSet>
      <dgm:spPr/>
    </dgm:pt>
    <dgm:pt modelId="{BA5136D4-52B5-45BB-B106-F0FAD2C8DB99}" type="pres">
      <dgm:prSet presAssocID="{35F4DA21-A982-4CCD-92F7-84D9903F93BC}" presName="spacing" presStyleCnt="0"/>
      <dgm:spPr/>
    </dgm:pt>
    <dgm:pt modelId="{BBE6E831-86D2-471D-B4B6-AA50DA62BAB6}" type="pres">
      <dgm:prSet presAssocID="{3163B32D-6604-4D62-B9C1-1EC2C2D64C06}" presName="composite" presStyleCnt="0"/>
      <dgm:spPr/>
    </dgm:pt>
    <dgm:pt modelId="{C0E02844-842A-4E35-8C12-5542FA4137E7}" type="pres">
      <dgm:prSet presAssocID="{3163B32D-6604-4D62-B9C1-1EC2C2D64C06}" presName="imgShp" presStyleLbl="fgImgPlace1" presStyleIdx="2"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66031328-2423-421D-BD82-19F83B90701F}" type="pres">
      <dgm:prSet presAssocID="{3163B32D-6604-4D62-B9C1-1EC2C2D64C06}" presName="txShp" presStyleLbl="node1" presStyleIdx="2" presStyleCnt="4">
        <dgm:presLayoutVars>
          <dgm:bulletEnabled val="1"/>
        </dgm:presLayoutVars>
      </dgm:prSet>
      <dgm:spPr/>
    </dgm:pt>
    <dgm:pt modelId="{3C77E3DC-6B11-4801-A4A3-4DE55439D30D}" type="pres">
      <dgm:prSet presAssocID="{6D5DB93A-232D-4A95-BF68-DAD4D2516ED0}" presName="spacing" presStyleCnt="0"/>
      <dgm:spPr/>
    </dgm:pt>
    <dgm:pt modelId="{51BC4428-2F2F-4812-8AAB-F6E0665B79A0}" type="pres">
      <dgm:prSet presAssocID="{0E6704AD-CD9E-418E-95E5-C88472787FED}" presName="composite" presStyleCnt="0"/>
      <dgm:spPr/>
    </dgm:pt>
    <dgm:pt modelId="{00699D65-C8FC-403E-A6A6-ADB8A780ED0E}" type="pres">
      <dgm:prSet presAssocID="{0E6704AD-CD9E-418E-95E5-C88472787FED}" presName="imgShp" presStyleLbl="fgImgPlace1" presStyleIdx="3"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16DB4F5-4DAD-4626-8339-D7791C5DB5A0}" type="pres">
      <dgm:prSet presAssocID="{0E6704AD-CD9E-418E-95E5-C88472787FED}" presName="txShp" presStyleLbl="node1" presStyleIdx="3" presStyleCnt="4">
        <dgm:presLayoutVars>
          <dgm:bulletEnabled val="1"/>
        </dgm:presLayoutVars>
      </dgm:prSet>
      <dgm:spPr/>
    </dgm:pt>
  </dgm:ptLst>
  <dgm:cxnLst>
    <dgm:cxn modelId="{CE096724-3AC4-471F-88FF-6B7BCF29B5D7}" type="presOf" srcId="{3163B32D-6604-4D62-B9C1-1EC2C2D64C06}" destId="{66031328-2423-421D-BD82-19F83B90701F}" srcOrd="0" destOrd="0" presId="urn:microsoft.com/office/officeart/2005/8/layout/vList3"/>
    <dgm:cxn modelId="{560B1B44-41E4-4EFF-A0B3-0DEFD7934075}" type="presOf" srcId="{3A9E311A-03E7-409E-9B76-A56DD591C84E}" destId="{E152BE5C-3FDF-4FB7-92A5-512B3F9BC91D}" srcOrd="0" destOrd="0" presId="urn:microsoft.com/office/officeart/2005/8/layout/vList3"/>
    <dgm:cxn modelId="{7FBCA76A-F54C-4F56-889D-806429AA6F74}" srcId="{7870289B-7740-4E1F-8CC6-B90AED626008}" destId="{0E6704AD-CD9E-418E-95E5-C88472787FED}" srcOrd="3" destOrd="0" parTransId="{F41EE4D8-A23B-496F-B36B-BCC9C2BFEB27}" sibTransId="{548C490A-1274-4C12-8373-4AE8CD427F85}"/>
    <dgm:cxn modelId="{B0C2A083-213C-491F-B871-872A1B72D4DC}" type="presOf" srcId="{7870289B-7740-4E1F-8CC6-B90AED626008}" destId="{B8EABAF1-EF41-4A5D-9E90-A2806DC1DDFE}" srcOrd="0" destOrd="0" presId="urn:microsoft.com/office/officeart/2005/8/layout/vList3"/>
    <dgm:cxn modelId="{A46E3E89-CCB4-466B-AA8E-B4634DA99B17}" type="presOf" srcId="{8C3ECDF9-588F-4C39-A3D9-ED8DF87F951C}" destId="{AE7BF1CE-D7A9-41CD-B7A7-5FE60C7704F3}" srcOrd="0" destOrd="0" presId="urn:microsoft.com/office/officeart/2005/8/layout/vList3"/>
    <dgm:cxn modelId="{E0960AB1-B346-4C58-83D8-1902D400F9B2}" srcId="{7870289B-7740-4E1F-8CC6-B90AED626008}" destId="{8C3ECDF9-588F-4C39-A3D9-ED8DF87F951C}" srcOrd="0" destOrd="0" parTransId="{FC4CF31D-C17E-4A08-8589-C6F6179725B9}" sibTransId="{882015B8-827F-4804-B752-E61F58D9D3E3}"/>
    <dgm:cxn modelId="{21668AB2-4E72-4E05-8CC5-CE754EE04050}" type="presOf" srcId="{0E6704AD-CD9E-418E-95E5-C88472787FED}" destId="{F16DB4F5-4DAD-4626-8339-D7791C5DB5A0}" srcOrd="0" destOrd="0" presId="urn:microsoft.com/office/officeart/2005/8/layout/vList3"/>
    <dgm:cxn modelId="{5D760FBD-F59B-42D2-8C75-0AC1989EFB53}" srcId="{7870289B-7740-4E1F-8CC6-B90AED626008}" destId="{3163B32D-6604-4D62-B9C1-1EC2C2D64C06}" srcOrd="2" destOrd="0" parTransId="{1FF7A246-4B2C-49CB-8D90-52E0A22744C8}" sibTransId="{6D5DB93A-232D-4A95-BF68-DAD4D2516ED0}"/>
    <dgm:cxn modelId="{5DE2CFE4-D284-463F-BE9F-CE9EFC8AF348}" srcId="{7870289B-7740-4E1F-8CC6-B90AED626008}" destId="{3A9E311A-03E7-409E-9B76-A56DD591C84E}" srcOrd="1" destOrd="0" parTransId="{5424B950-7852-49ED-BB79-C82BAEF7E678}" sibTransId="{35F4DA21-A982-4CCD-92F7-84D9903F93BC}"/>
    <dgm:cxn modelId="{B4604E12-0131-4B73-9A9A-CAC2F7A12C79}" type="presParOf" srcId="{B8EABAF1-EF41-4A5D-9E90-A2806DC1DDFE}" destId="{5B08C2C8-E6BF-407A-A8C4-49447C0C7966}" srcOrd="0" destOrd="0" presId="urn:microsoft.com/office/officeart/2005/8/layout/vList3"/>
    <dgm:cxn modelId="{B96195FD-0662-4A8C-91C0-F8BA58D3B8A2}" type="presParOf" srcId="{5B08C2C8-E6BF-407A-A8C4-49447C0C7966}" destId="{DB5BB6C8-1178-4E1E-8DF9-068B794A5764}" srcOrd="0" destOrd="0" presId="urn:microsoft.com/office/officeart/2005/8/layout/vList3"/>
    <dgm:cxn modelId="{A48DA44F-5CC7-4FF9-B7F3-A4831E0F4FA3}" type="presParOf" srcId="{5B08C2C8-E6BF-407A-A8C4-49447C0C7966}" destId="{AE7BF1CE-D7A9-41CD-B7A7-5FE60C7704F3}" srcOrd="1" destOrd="0" presId="urn:microsoft.com/office/officeart/2005/8/layout/vList3"/>
    <dgm:cxn modelId="{A71F4B9C-F1A1-4396-AACD-86834A502419}" type="presParOf" srcId="{B8EABAF1-EF41-4A5D-9E90-A2806DC1DDFE}" destId="{6BFA43ED-4485-41F5-B439-5ACEFE8DAA0B}" srcOrd="1" destOrd="0" presId="urn:microsoft.com/office/officeart/2005/8/layout/vList3"/>
    <dgm:cxn modelId="{7840A0EA-F72E-4984-A634-2D7026D4C0E2}" type="presParOf" srcId="{B8EABAF1-EF41-4A5D-9E90-A2806DC1DDFE}" destId="{EDB3E949-AE58-4E4F-8620-08C8F0E16F6B}" srcOrd="2" destOrd="0" presId="urn:microsoft.com/office/officeart/2005/8/layout/vList3"/>
    <dgm:cxn modelId="{67125413-1FA0-4492-A1B1-8AACFE668D82}" type="presParOf" srcId="{EDB3E949-AE58-4E4F-8620-08C8F0E16F6B}" destId="{D0BACA23-2D21-48E3-9EF1-F111A084D82C}" srcOrd="0" destOrd="0" presId="urn:microsoft.com/office/officeart/2005/8/layout/vList3"/>
    <dgm:cxn modelId="{A29E1879-C880-4163-8CAA-F1DBC6168037}" type="presParOf" srcId="{EDB3E949-AE58-4E4F-8620-08C8F0E16F6B}" destId="{E152BE5C-3FDF-4FB7-92A5-512B3F9BC91D}" srcOrd="1" destOrd="0" presId="urn:microsoft.com/office/officeart/2005/8/layout/vList3"/>
    <dgm:cxn modelId="{3198D1FF-889C-45BF-8887-C1C18F9867F7}" type="presParOf" srcId="{B8EABAF1-EF41-4A5D-9E90-A2806DC1DDFE}" destId="{BA5136D4-52B5-45BB-B106-F0FAD2C8DB99}" srcOrd="3" destOrd="0" presId="urn:microsoft.com/office/officeart/2005/8/layout/vList3"/>
    <dgm:cxn modelId="{623DF452-8D91-43CB-8816-6A817E3F1D3A}" type="presParOf" srcId="{B8EABAF1-EF41-4A5D-9E90-A2806DC1DDFE}" destId="{BBE6E831-86D2-471D-B4B6-AA50DA62BAB6}" srcOrd="4" destOrd="0" presId="urn:microsoft.com/office/officeart/2005/8/layout/vList3"/>
    <dgm:cxn modelId="{83BBEC5A-5343-42B3-8DA6-A2CCA252805E}" type="presParOf" srcId="{BBE6E831-86D2-471D-B4B6-AA50DA62BAB6}" destId="{C0E02844-842A-4E35-8C12-5542FA4137E7}" srcOrd="0" destOrd="0" presId="urn:microsoft.com/office/officeart/2005/8/layout/vList3"/>
    <dgm:cxn modelId="{F5E470BC-A0DB-4846-85C3-14DA506DCB45}" type="presParOf" srcId="{BBE6E831-86D2-471D-B4B6-AA50DA62BAB6}" destId="{66031328-2423-421D-BD82-19F83B90701F}" srcOrd="1" destOrd="0" presId="urn:microsoft.com/office/officeart/2005/8/layout/vList3"/>
    <dgm:cxn modelId="{97960543-353E-48AD-AD4F-B16FB9BE887D}" type="presParOf" srcId="{B8EABAF1-EF41-4A5D-9E90-A2806DC1DDFE}" destId="{3C77E3DC-6B11-4801-A4A3-4DE55439D30D}" srcOrd="5" destOrd="0" presId="urn:microsoft.com/office/officeart/2005/8/layout/vList3"/>
    <dgm:cxn modelId="{40E31188-9A8B-4ED1-B512-10EB54226B24}" type="presParOf" srcId="{B8EABAF1-EF41-4A5D-9E90-A2806DC1DDFE}" destId="{51BC4428-2F2F-4812-8AAB-F6E0665B79A0}" srcOrd="6" destOrd="0" presId="urn:microsoft.com/office/officeart/2005/8/layout/vList3"/>
    <dgm:cxn modelId="{DBAEF57F-F54B-47D5-B224-03D5C91B0F9F}" type="presParOf" srcId="{51BC4428-2F2F-4812-8AAB-F6E0665B79A0}" destId="{00699D65-C8FC-403E-A6A6-ADB8A780ED0E}" srcOrd="0" destOrd="0" presId="urn:microsoft.com/office/officeart/2005/8/layout/vList3"/>
    <dgm:cxn modelId="{1DDA472E-4F8D-4EFB-8ACE-F2339E58EBC7}" type="presParOf" srcId="{51BC4428-2F2F-4812-8AAB-F6E0665B79A0}" destId="{F16DB4F5-4DAD-4626-8339-D7791C5DB5A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743C46-2BEB-4DF5-BEEA-89F2192BCD0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5A8EB693-FE94-450A-86C0-69B7FC747736}">
      <dgm:prSet custT="1"/>
      <dgm:spPr/>
      <dgm:t>
        <a:bodyPr/>
        <a:lstStyle/>
        <a:p>
          <a:r>
            <a:rPr lang="nl-NL" sz="1600"/>
            <a:t>Gebruik van verzamelde gegevens kan beperkingen hebben</a:t>
          </a:r>
          <a:r>
            <a:rPr lang="nl-NL" sz="1600" b="1"/>
            <a:t> </a:t>
          </a:r>
        </a:p>
      </dgm:t>
    </dgm:pt>
    <dgm:pt modelId="{28C55FAE-98B3-4567-95FA-B661E902CD90}" type="parTrans" cxnId="{02E8D7DE-4882-441E-8756-46AE695CB0B6}">
      <dgm:prSet/>
      <dgm:spPr/>
      <dgm:t>
        <a:bodyPr/>
        <a:lstStyle/>
        <a:p>
          <a:endParaRPr lang="en-GB" sz="1600"/>
        </a:p>
      </dgm:t>
    </dgm:pt>
    <dgm:pt modelId="{B538D817-DEBF-4E22-9A41-BE0A5582FF86}" type="sibTrans" cxnId="{02E8D7DE-4882-441E-8756-46AE695CB0B6}">
      <dgm:prSet/>
      <dgm:spPr/>
      <dgm:t>
        <a:bodyPr/>
        <a:lstStyle/>
        <a:p>
          <a:endParaRPr lang="en-GB" sz="1600"/>
        </a:p>
      </dgm:t>
    </dgm:pt>
    <dgm:pt modelId="{3AD5E226-1A85-4C71-ABFE-3163A1993919}">
      <dgm:prSet custT="1"/>
      <dgm:spPr/>
      <dgm:t>
        <a:bodyPr/>
        <a:lstStyle/>
        <a:p>
          <a:r>
            <a:rPr lang="nl-NL" sz="1600" dirty="0"/>
            <a:t>Slimme digitale systemen kunnen nieuwe gevaren creëren of bestaande risico’s vergroten </a:t>
          </a:r>
        </a:p>
      </dgm:t>
    </dgm:pt>
    <dgm:pt modelId="{295C4733-7402-43A0-9BE4-27F170916715}" type="parTrans" cxnId="{7617D882-91C9-46C9-84B2-D6AFC3C9CD2C}">
      <dgm:prSet/>
      <dgm:spPr/>
      <dgm:t>
        <a:bodyPr/>
        <a:lstStyle/>
        <a:p>
          <a:endParaRPr lang="en-GB" sz="1600"/>
        </a:p>
      </dgm:t>
    </dgm:pt>
    <dgm:pt modelId="{74D510A5-0349-48A8-AC23-D1627DB18218}" type="sibTrans" cxnId="{7617D882-91C9-46C9-84B2-D6AFC3C9CD2C}">
      <dgm:prSet/>
      <dgm:spPr/>
      <dgm:t>
        <a:bodyPr/>
        <a:lstStyle/>
        <a:p>
          <a:endParaRPr lang="en-GB" sz="1600"/>
        </a:p>
      </dgm:t>
    </dgm:pt>
    <dgm:pt modelId="{2482F264-B069-4E2C-A30C-6E3EDC71D20E}">
      <dgm:prSet custT="1"/>
      <dgm:spPr/>
      <dgm:t>
        <a:bodyPr/>
        <a:lstStyle/>
        <a:p>
          <a:r>
            <a:rPr lang="nl-NL" sz="1600"/>
            <a:t>Frustratie</a:t>
          </a:r>
          <a:r>
            <a:rPr lang="nl-NL" sz="1600" b="1"/>
            <a:t> </a:t>
          </a:r>
        </a:p>
      </dgm:t>
    </dgm:pt>
    <dgm:pt modelId="{42F5B7D5-C90E-44F9-9281-6CF02739E32F}" type="parTrans" cxnId="{BA76366C-79DE-4D31-A55D-178B7D814BC0}">
      <dgm:prSet/>
      <dgm:spPr/>
      <dgm:t>
        <a:bodyPr/>
        <a:lstStyle/>
        <a:p>
          <a:endParaRPr lang="en-GB" sz="1600"/>
        </a:p>
      </dgm:t>
    </dgm:pt>
    <dgm:pt modelId="{65733897-79B2-4E9F-868D-A6DAA3462401}" type="sibTrans" cxnId="{BA76366C-79DE-4D31-A55D-178B7D814BC0}">
      <dgm:prSet/>
      <dgm:spPr/>
      <dgm:t>
        <a:bodyPr/>
        <a:lstStyle/>
        <a:p>
          <a:endParaRPr lang="en-GB" sz="1600"/>
        </a:p>
      </dgm:t>
    </dgm:pt>
    <dgm:pt modelId="{9403F3ED-48E3-4E3D-9D00-0ECC8655D9E5}">
      <dgm:prSet custT="1"/>
      <dgm:spPr/>
      <dgm:t>
        <a:bodyPr/>
        <a:lstStyle/>
        <a:p>
          <a:r>
            <a:rPr lang="nl-NL" sz="1600" dirty="0"/>
            <a:t>De verantwoordelijkheid op </a:t>
          </a:r>
          <a:r>
            <a:rPr lang="nl-NL" sz="1600" strike="sngStrike" baseline="0" dirty="0"/>
            <a:t>het</a:t>
          </a:r>
          <a:r>
            <a:rPr lang="nl-NL" sz="1600" dirty="0"/>
            <a:t> gebied van VGW kan onduidelijk worden</a:t>
          </a:r>
        </a:p>
      </dgm:t>
    </dgm:pt>
    <dgm:pt modelId="{D8C8749B-5A05-480B-92EE-6ECDE280231D}" type="parTrans" cxnId="{E773E5BD-C312-4506-8BAB-BC4B1D981D2C}">
      <dgm:prSet/>
      <dgm:spPr/>
      <dgm:t>
        <a:bodyPr/>
        <a:lstStyle/>
        <a:p>
          <a:endParaRPr lang="en-GB" sz="1600"/>
        </a:p>
      </dgm:t>
    </dgm:pt>
    <dgm:pt modelId="{275AA300-CDC2-4D28-9B9F-5B74988CCCFB}" type="sibTrans" cxnId="{E773E5BD-C312-4506-8BAB-BC4B1D981D2C}">
      <dgm:prSet/>
      <dgm:spPr/>
      <dgm:t>
        <a:bodyPr/>
        <a:lstStyle/>
        <a:p>
          <a:endParaRPr lang="en-GB" sz="1600"/>
        </a:p>
      </dgm:t>
    </dgm:pt>
    <dgm:pt modelId="{2D59CF29-ABAD-45EA-BCCF-842716494336}" type="pres">
      <dgm:prSet presAssocID="{EC743C46-2BEB-4DF5-BEEA-89F2192BCD08}" presName="Name0" presStyleCnt="0">
        <dgm:presLayoutVars>
          <dgm:dir/>
          <dgm:animLvl val="lvl"/>
          <dgm:resizeHandles val="exact"/>
        </dgm:presLayoutVars>
      </dgm:prSet>
      <dgm:spPr/>
    </dgm:pt>
    <dgm:pt modelId="{40819E5D-1D21-45BA-A792-C69C033277FC}" type="pres">
      <dgm:prSet presAssocID="{5A8EB693-FE94-450A-86C0-69B7FC747736}" presName="linNode" presStyleCnt="0"/>
      <dgm:spPr/>
    </dgm:pt>
    <dgm:pt modelId="{266405BD-1332-4309-8894-F9ACFD8EE677}" type="pres">
      <dgm:prSet presAssocID="{5A8EB693-FE94-450A-86C0-69B7FC747736}" presName="parentText" presStyleLbl="node1" presStyleIdx="0" presStyleCnt="4">
        <dgm:presLayoutVars>
          <dgm:chMax val="1"/>
          <dgm:bulletEnabled val="1"/>
        </dgm:presLayoutVars>
      </dgm:prSet>
      <dgm:spPr/>
    </dgm:pt>
    <dgm:pt modelId="{E5A019BC-37D0-478C-8952-594E6F45B7F1}" type="pres">
      <dgm:prSet presAssocID="{B538D817-DEBF-4E22-9A41-BE0A5582FF86}" presName="sp" presStyleCnt="0"/>
      <dgm:spPr/>
    </dgm:pt>
    <dgm:pt modelId="{294C8DAB-2C3A-4423-A605-C83C16B9CD13}" type="pres">
      <dgm:prSet presAssocID="{3AD5E226-1A85-4C71-ABFE-3163A1993919}" presName="linNode" presStyleCnt="0"/>
      <dgm:spPr/>
    </dgm:pt>
    <dgm:pt modelId="{2F4A57F9-D11A-4BE5-85AB-7F4D78576A39}" type="pres">
      <dgm:prSet presAssocID="{3AD5E226-1A85-4C71-ABFE-3163A1993919}" presName="parentText" presStyleLbl="node1" presStyleIdx="1" presStyleCnt="4" custScaleY="151724" custLinFactNeighborX="442" custLinFactNeighborY="1173">
        <dgm:presLayoutVars>
          <dgm:chMax val="1"/>
          <dgm:bulletEnabled val="1"/>
        </dgm:presLayoutVars>
      </dgm:prSet>
      <dgm:spPr/>
    </dgm:pt>
    <dgm:pt modelId="{56D847CB-82D4-4792-9422-CBFFE6140AEB}" type="pres">
      <dgm:prSet presAssocID="{74D510A5-0349-48A8-AC23-D1627DB18218}" presName="sp" presStyleCnt="0"/>
      <dgm:spPr/>
    </dgm:pt>
    <dgm:pt modelId="{C01CFB77-3291-4FFF-8A13-7D1F393AC29A}" type="pres">
      <dgm:prSet presAssocID="{2482F264-B069-4E2C-A30C-6E3EDC71D20E}" presName="linNode" presStyleCnt="0"/>
      <dgm:spPr/>
    </dgm:pt>
    <dgm:pt modelId="{141692E0-09C8-4391-8E84-53BD1FA55847}" type="pres">
      <dgm:prSet presAssocID="{2482F264-B069-4E2C-A30C-6E3EDC71D20E}" presName="parentText" presStyleLbl="node1" presStyleIdx="2" presStyleCnt="4" custScaleY="51603">
        <dgm:presLayoutVars>
          <dgm:chMax val="1"/>
          <dgm:bulletEnabled val="1"/>
        </dgm:presLayoutVars>
      </dgm:prSet>
      <dgm:spPr/>
    </dgm:pt>
    <dgm:pt modelId="{C3784440-F525-4959-A052-F6510923A81A}" type="pres">
      <dgm:prSet presAssocID="{65733897-79B2-4E9F-868D-A6DAA3462401}" presName="sp" presStyleCnt="0"/>
      <dgm:spPr/>
    </dgm:pt>
    <dgm:pt modelId="{6A48D685-99E0-4310-B517-025EA9010EF8}" type="pres">
      <dgm:prSet presAssocID="{9403F3ED-48E3-4E3D-9D00-0ECC8655D9E5}" presName="linNode" presStyleCnt="0"/>
      <dgm:spPr/>
    </dgm:pt>
    <dgm:pt modelId="{9ADBADC6-3013-424E-9347-49A9A49EEEA5}" type="pres">
      <dgm:prSet presAssocID="{9403F3ED-48E3-4E3D-9D00-0ECC8655D9E5}" presName="parentText" presStyleLbl="node1" presStyleIdx="3" presStyleCnt="4">
        <dgm:presLayoutVars>
          <dgm:chMax val="1"/>
          <dgm:bulletEnabled val="1"/>
        </dgm:presLayoutVars>
      </dgm:prSet>
      <dgm:spPr/>
    </dgm:pt>
  </dgm:ptLst>
  <dgm:cxnLst>
    <dgm:cxn modelId="{28B4B308-9394-45BC-82F7-D538AE5B6F56}" type="presOf" srcId="{EC743C46-2BEB-4DF5-BEEA-89F2192BCD08}" destId="{2D59CF29-ABAD-45EA-BCCF-842716494336}" srcOrd="0" destOrd="0" presId="urn:microsoft.com/office/officeart/2005/8/layout/vList5"/>
    <dgm:cxn modelId="{63DE421B-0CDF-493D-9979-92D299D7E110}" type="presOf" srcId="{9403F3ED-48E3-4E3D-9D00-0ECC8655D9E5}" destId="{9ADBADC6-3013-424E-9347-49A9A49EEEA5}" srcOrd="0" destOrd="0" presId="urn:microsoft.com/office/officeart/2005/8/layout/vList5"/>
    <dgm:cxn modelId="{7B17CE2D-0AC3-485F-8D20-172A7D55CCAD}" type="presOf" srcId="{2482F264-B069-4E2C-A30C-6E3EDC71D20E}" destId="{141692E0-09C8-4391-8E84-53BD1FA55847}" srcOrd="0" destOrd="0" presId="urn:microsoft.com/office/officeart/2005/8/layout/vList5"/>
    <dgm:cxn modelId="{84744634-BC03-4A27-B52B-6ACBF59845D1}" type="presOf" srcId="{3AD5E226-1A85-4C71-ABFE-3163A1993919}" destId="{2F4A57F9-D11A-4BE5-85AB-7F4D78576A39}" srcOrd="0" destOrd="0" presId="urn:microsoft.com/office/officeart/2005/8/layout/vList5"/>
    <dgm:cxn modelId="{BA76366C-79DE-4D31-A55D-178B7D814BC0}" srcId="{EC743C46-2BEB-4DF5-BEEA-89F2192BCD08}" destId="{2482F264-B069-4E2C-A30C-6E3EDC71D20E}" srcOrd="2" destOrd="0" parTransId="{42F5B7D5-C90E-44F9-9281-6CF02739E32F}" sibTransId="{65733897-79B2-4E9F-868D-A6DAA3462401}"/>
    <dgm:cxn modelId="{06E86A5A-806F-4E9B-82EF-D8566A0D7AC9}" type="presOf" srcId="{5A8EB693-FE94-450A-86C0-69B7FC747736}" destId="{266405BD-1332-4309-8894-F9ACFD8EE677}" srcOrd="0" destOrd="0" presId="urn:microsoft.com/office/officeart/2005/8/layout/vList5"/>
    <dgm:cxn modelId="{7617D882-91C9-46C9-84B2-D6AFC3C9CD2C}" srcId="{EC743C46-2BEB-4DF5-BEEA-89F2192BCD08}" destId="{3AD5E226-1A85-4C71-ABFE-3163A1993919}" srcOrd="1" destOrd="0" parTransId="{295C4733-7402-43A0-9BE4-27F170916715}" sibTransId="{74D510A5-0349-48A8-AC23-D1627DB18218}"/>
    <dgm:cxn modelId="{E773E5BD-C312-4506-8BAB-BC4B1D981D2C}" srcId="{EC743C46-2BEB-4DF5-BEEA-89F2192BCD08}" destId="{9403F3ED-48E3-4E3D-9D00-0ECC8655D9E5}" srcOrd="3" destOrd="0" parTransId="{D8C8749B-5A05-480B-92EE-6ECDE280231D}" sibTransId="{275AA300-CDC2-4D28-9B9F-5B74988CCCFB}"/>
    <dgm:cxn modelId="{02E8D7DE-4882-441E-8756-46AE695CB0B6}" srcId="{EC743C46-2BEB-4DF5-BEEA-89F2192BCD08}" destId="{5A8EB693-FE94-450A-86C0-69B7FC747736}" srcOrd="0" destOrd="0" parTransId="{28C55FAE-98B3-4567-95FA-B661E902CD90}" sibTransId="{B538D817-DEBF-4E22-9A41-BE0A5582FF86}"/>
    <dgm:cxn modelId="{8308D01B-C701-4C1C-BB8E-55FDC698FFEA}" type="presParOf" srcId="{2D59CF29-ABAD-45EA-BCCF-842716494336}" destId="{40819E5D-1D21-45BA-A792-C69C033277FC}" srcOrd="0" destOrd="0" presId="urn:microsoft.com/office/officeart/2005/8/layout/vList5"/>
    <dgm:cxn modelId="{B3108AB9-52B2-4451-A34C-9D9ED59A2364}" type="presParOf" srcId="{40819E5D-1D21-45BA-A792-C69C033277FC}" destId="{266405BD-1332-4309-8894-F9ACFD8EE677}" srcOrd="0" destOrd="0" presId="urn:microsoft.com/office/officeart/2005/8/layout/vList5"/>
    <dgm:cxn modelId="{BDA114AD-7DF8-46BE-8DF0-3D6FE0F376E0}" type="presParOf" srcId="{2D59CF29-ABAD-45EA-BCCF-842716494336}" destId="{E5A019BC-37D0-478C-8952-594E6F45B7F1}" srcOrd="1" destOrd="0" presId="urn:microsoft.com/office/officeart/2005/8/layout/vList5"/>
    <dgm:cxn modelId="{052402AB-AA1E-42BD-A178-641576855669}" type="presParOf" srcId="{2D59CF29-ABAD-45EA-BCCF-842716494336}" destId="{294C8DAB-2C3A-4423-A605-C83C16B9CD13}" srcOrd="2" destOrd="0" presId="urn:microsoft.com/office/officeart/2005/8/layout/vList5"/>
    <dgm:cxn modelId="{B1C387A6-AD9C-4519-BD2A-820172757E7A}" type="presParOf" srcId="{294C8DAB-2C3A-4423-A605-C83C16B9CD13}" destId="{2F4A57F9-D11A-4BE5-85AB-7F4D78576A39}" srcOrd="0" destOrd="0" presId="urn:microsoft.com/office/officeart/2005/8/layout/vList5"/>
    <dgm:cxn modelId="{B3A5F4A0-3BD5-48B7-92DC-A68EE6DF4552}" type="presParOf" srcId="{2D59CF29-ABAD-45EA-BCCF-842716494336}" destId="{56D847CB-82D4-4792-9422-CBFFE6140AEB}" srcOrd="3" destOrd="0" presId="urn:microsoft.com/office/officeart/2005/8/layout/vList5"/>
    <dgm:cxn modelId="{157E419A-5B84-47C3-969F-DBCF23C63E14}" type="presParOf" srcId="{2D59CF29-ABAD-45EA-BCCF-842716494336}" destId="{C01CFB77-3291-4FFF-8A13-7D1F393AC29A}" srcOrd="4" destOrd="0" presId="urn:microsoft.com/office/officeart/2005/8/layout/vList5"/>
    <dgm:cxn modelId="{B81A3125-AF3E-4AFA-8CEA-039A5EEE5DF9}" type="presParOf" srcId="{C01CFB77-3291-4FFF-8A13-7D1F393AC29A}" destId="{141692E0-09C8-4391-8E84-53BD1FA55847}" srcOrd="0" destOrd="0" presId="urn:microsoft.com/office/officeart/2005/8/layout/vList5"/>
    <dgm:cxn modelId="{FCFAD620-851F-4247-9132-55C0490FCC04}" type="presParOf" srcId="{2D59CF29-ABAD-45EA-BCCF-842716494336}" destId="{C3784440-F525-4959-A052-F6510923A81A}" srcOrd="5" destOrd="0" presId="urn:microsoft.com/office/officeart/2005/8/layout/vList5"/>
    <dgm:cxn modelId="{66304DD7-4211-4BB6-B75A-F71C31F30265}" type="presParOf" srcId="{2D59CF29-ABAD-45EA-BCCF-842716494336}" destId="{6A48D685-99E0-4310-B517-025EA9010EF8}" srcOrd="6" destOrd="0" presId="urn:microsoft.com/office/officeart/2005/8/layout/vList5"/>
    <dgm:cxn modelId="{11932E63-3265-4BD4-A1FF-0DCFB88469C8}" type="presParOf" srcId="{6A48D685-99E0-4310-B517-025EA9010EF8}" destId="{9ADBADC6-3013-424E-9347-49A9A49EEEA5}"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9A5128-B3D5-4098-A429-FCF6BB5A1294}"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GB"/>
        </a:p>
      </dgm:t>
    </dgm:pt>
    <dgm:pt modelId="{E04E71FA-1A53-4368-BF21-C4CE9E3DBE27}">
      <dgm:prSet custT="1"/>
      <dgm:spPr/>
      <dgm:t>
        <a:bodyPr/>
        <a:lstStyle/>
        <a:p>
          <a:r>
            <a:rPr lang="nl-NL" sz="1300" b="0" i="0" baseline="0" dirty="0">
              <a:solidFill>
                <a:schemeClr val="tx1"/>
              </a:solidFill>
            </a:rPr>
            <a:t>Voorafgaande raadpleging</a:t>
          </a:r>
        </a:p>
      </dgm:t>
    </dgm:pt>
    <dgm:pt modelId="{8616E459-3BBF-4BFE-911B-7C6B057E265D}" type="parTrans" cxnId="{4EB61597-0F9D-4294-A8A7-7B24BEDB6925}">
      <dgm:prSet/>
      <dgm:spPr/>
      <dgm:t>
        <a:bodyPr/>
        <a:lstStyle/>
        <a:p>
          <a:endParaRPr lang="en-GB" sz="1300"/>
        </a:p>
      </dgm:t>
    </dgm:pt>
    <dgm:pt modelId="{B42C47AA-0817-446B-8497-E4CA7B32BD59}" type="sibTrans" cxnId="{4EB61597-0F9D-4294-A8A7-7B24BEDB6925}">
      <dgm:prSet/>
      <dgm:spPr/>
      <dgm:t>
        <a:bodyPr/>
        <a:lstStyle/>
        <a:p>
          <a:endParaRPr lang="en-GB" sz="1300"/>
        </a:p>
      </dgm:t>
    </dgm:pt>
    <dgm:pt modelId="{77842312-AFC5-4FF7-A927-B1E91AE4FF8F}">
      <dgm:prSet custT="1"/>
      <dgm:spPr/>
      <dgm:t>
        <a:bodyPr/>
        <a:lstStyle/>
        <a:p>
          <a:r>
            <a:rPr lang="nl-NL" sz="1300" b="0" i="0" baseline="0">
              <a:solidFill>
                <a:schemeClr val="tx1"/>
              </a:solidFill>
            </a:rPr>
            <a:t>Werknemers mogen hulpmiddel of systeem testen in proefperiodes</a:t>
          </a:r>
        </a:p>
      </dgm:t>
    </dgm:pt>
    <dgm:pt modelId="{299D0B39-BFF6-4D75-A1BB-7A0BBA7189A2}" type="parTrans" cxnId="{FE7A25E0-DA7F-48B8-93E1-FFAF1AB76B67}">
      <dgm:prSet/>
      <dgm:spPr/>
      <dgm:t>
        <a:bodyPr/>
        <a:lstStyle/>
        <a:p>
          <a:endParaRPr lang="en-GB" sz="1300"/>
        </a:p>
      </dgm:t>
    </dgm:pt>
    <dgm:pt modelId="{5F28F2DD-225C-4881-8C18-A95E65986492}" type="sibTrans" cxnId="{FE7A25E0-DA7F-48B8-93E1-FFAF1AB76B67}">
      <dgm:prSet/>
      <dgm:spPr/>
      <dgm:t>
        <a:bodyPr/>
        <a:lstStyle/>
        <a:p>
          <a:endParaRPr lang="en-GB" sz="1300"/>
        </a:p>
      </dgm:t>
    </dgm:pt>
    <dgm:pt modelId="{97AFADE2-9EB8-4DFB-8F86-D71E9671DFC2}">
      <dgm:prSet custT="1"/>
      <dgm:spPr/>
      <dgm:t>
        <a:bodyPr/>
        <a:lstStyle/>
        <a:p>
          <a:r>
            <a:rPr lang="nl-NL" sz="1300" b="0" i="0" baseline="0">
              <a:solidFill>
                <a:schemeClr val="tx1"/>
              </a:solidFill>
            </a:rPr>
            <a:t>Werken met ambassadeurs</a:t>
          </a:r>
        </a:p>
      </dgm:t>
    </dgm:pt>
    <dgm:pt modelId="{2B0E8ACA-BD0F-4E0B-8D92-083ADA0BE92A}" type="parTrans" cxnId="{210DF48F-4E8B-4062-9E0F-2AC0323082EB}">
      <dgm:prSet/>
      <dgm:spPr/>
      <dgm:t>
        <a:bodyPr/>
        <a:lstStyle/>
        <a:p>
          <a:endParaRPr lang="en-GB" sz="1300"/>
        </a:p>
      </dgm:t>
    </dgm:pt>
    <dgm:pt modelId="{F0364376-C06D-4D35-98E7-28BAB3D4DB35}" type="sibTrans" cxnId="{210DF48F-4E8B-4062-9E0F-2AC0323082EB}">
      <dgm:prSet/>
      <dgm:spPr/>
      <dgm:t>
        <a:bodyPr/>
        <a:lstStyle/>
        <a:p>
          <a:endParaRPr lang="en-GB" sz="1300"/>
        </a:p>
      </dgm:t>
    </dgm:pt>
    <dgm:pt modelId="{9E13365E-6545-4311-9BE7-F1607FA4A039}">
      <dgm:prSet custT="1"/>
      <dgm:spPr/>
      <dgm:t>
        <a:bodyPr/>
        <a:lstStyle/>
        <a:p>
          <a:r>
            <a:rPr lang="nl-NL" sz="1300" b="0" i="0" baseline="0">
              <a:solidFill>
                <a:schemeClr val="tx1"/>
              </a:solidFill>
            </a:rPr>
            <a:t>Andere mogelijkheden voor betrokkenheid zoeken </a:t>
          </a:r>
        </a:p>
      </dgm:t>
    </dgm:pt>
    <dgm:pt modelId="{23981956-A6CE-42AE-838A-A178AB1E194C}" type="parTrans" cxnId="{2775FD89-4126-4A4A-88B2-CE4210A6CB3E}">
      <dgm:prSet/>
      <dgm:spPr/>
      <dgm:t>
        <a:bodyPr/>
        <a:lstStyle/>
        <a:p>
          <a:endParaRPr lang="en-GB" sz="1300"/>
        </a:p>
      </dgm:t>
    </dgm:pt>
    <dgm:pt modelId="{F22C3ED7-6B95-41DC-8695-9B0EDC9CC587}" type="sibTrans" cxnId="{2775FD89-4126-4A4A-88B2-CE4210A6CB3E}">
      <dgm:prSet/>
      <dgm:spPr/>
      <dgm:t>
        <a:bodyPr/>
        <a:lstStyle/>
        <a:p>
          <a:endParaRPr lang="en-GB" sz="1300"/>
        </a:p>
      </dgm:t>
    </dgm:pt>
    <dgm:pt modelId="{F580C0CD-97DC-4E8F-ACB3-554AFE544708}">
      <dgm:prSet custT="1"/>
      <dgm:spPr/>
      <dgm:t>
        <a:bodyPr/>
        <a:lstStyle/>
        <a:p>
          <a:r>
            <a:rPr lang="nl-NL" sz="1300" b="0" i="0" baseline="0">
              <a:solidFill>
                <a:schemeClr val="tx1"/>
              </a:solidFill>
            </a:rPr>
            <a:t>Opleiding op de werkplek, teambriefings, walks &amp; talks</a:t>
          </a:r>
        </a:p>
      </dgm:t>
    </dgm:pt>
    <dgm:pt modelId="{8B87F91A-B26C-44B5-8957-40B8CEB0CB9A}" type="parTrans" cxnId="{670C727A-5B66-421D-8FE3-A7210B4C2C0D}">
      <dgm:prSet/>
      <dgm:spPr/>
      <dgm:t>
        <a:bodyPr/>
        <a:lstStyle/>
        <a:p>
          <a:endParaRPr lang="en-GB" sz="1300"/>
        </a:p>
      </dgm:t>
    </dgm:pt>
    <dgm:pt modelId="{7063D554-9A8A-481C-ACDF-6B1D59E6281F}" type="sibTrans" cxnId="{670C727A-5B66-421D-8FE3-A7210B4C2C0D}">
      <dgm:prSet/>
      <dgm:spPr/>
      <dgm:t>
        <a:bodyPr/>
        <a:lstStyle/>
        <a:p>
          <a:endParaRPr lang="en-GB" sz="1300"/>
        </a:p>
      </dgm:t>
    </dgm:pt>
    <dgm:pt modelId="{8CED4FE7-F311-4CE4-B455-A1BD79707F1E}">
      <dgm:prSet custT="1"/>
      <dgm:spPr/>
      <dgm:t>
        <a:bodyPr/>
        <a:lstStyle/>
        <a:p>
          <a:r>
            <a:rPr lang="nl-NL" sz="1300" b="0" i="0" baseline="0" dirty="0">
              <a:solidFill>
                <a:schemeClr val="tx1"/>
              </a:solidFill>
            </a:rPr>
            <a:t>Workshops om technologie te ontdekken </a:t>
          </a:r>
        </a:p>
      </dgm:t>
    </dgm:pt>
    <dgm:pt modelId="{C1DA419F-69E4-4289-B263-5EB0972E182C}" type="parTrans" cxnId="{7F5326D5-59D9-4D32-A861-712AF3E346CD}">
      <dgm:prSet/>
      <dgm:spPr/>
      <dgm:t>
        <a:bodyPr/>
        <a:lstStyle/>
        <a:p>
          <a:endParaRPr lang="en-GB" sz="1300"/>
        </a:p>
      </dgm:t>
    </dgm:pt>
    <dgm:pt modelId="{49206526-1D9E-4AAA-A706-E84E718B9859}" type="sibTrans" cxnId="{7F5326D5-59D9-4D32-A861-712AF3E346CD}">
      <dgm:prSet/>
      <dgm:spPr/>
      <dgm:t>
        <a:bodyPr/>
        <a:lstStyle/>
        <a:p>
          <a:endParaRPr lang="en-GB" sz="1300"/>
        </a:p>
      </dgm:t>
    </dgm:pt>
    <dgm:pt modelId="{B4B689E6-5D1D-4FBB-8F14-23DBBF8AF33C}" type="pres">
      <dgm:prSet presAssocID="{D39A5128-B3D5-4098-A429-FCF6BB5A1294}" presName="linear" presStyleCnt="0">
        <dgm:presLayoutVars>
          <dgm:dir/>
          <dgm:animLvl val="lvl"/>
          <dgm:resizeHandles val="exact"/>
        </dgm:presLayoutVars>
      </dgm:prSet>
      <dgm:spPr/>
    </dgm:pt>
    <dgm:pt modelId="{4D2EC8DF-A732-45AF-A1BE-EE129F78D599}" type="pres">
      <dgm:prSet presAssocID="{E04E71FA-1A53-4368-BF21-C4CE9E3DBE27}" presName="parentLin" presStyleCnt="0"/>
      <dgm:spPr/>
    </dgm:pt>
    <dgm:pt modelId="{91CB8AA9-6EA3-4F12-805A-273A6CE5A371}" type="pres">
      <dgm:prSet presAssocID="{E04E71FA-1A53-4368-BF21-C4CE9E3DBE27}" presName="parentLeftMargin" presStyleLbl="node1" presStyleIdx="0" presStyleCnt="6"/>
      <dgm:spPr/>
    </dgm:pt>
    <dgm:pt modelId="{03C8010D-55B9-4D14-BB9D-C4D1F6A5EFEB}" type="pres">
      <dgm:prSet presAssocID="{E04E71FA-1A53-4368-BF21-C4CE9E3DBE27}" presName="parentText" presStyleLbl="node1" presStyleIdx="0" presStyleCnt="6">
        <dgm:presLayoutVars>
          <dgm:chMax val="0"/>
          <dgm:bulletEnabled val="1"/>
        </dgm:presLayoutVars>
      </dgm:prSet>
      <dgm:spPr/>
    </dgm:pt>
    <dgm:pt modelId="{AE161A3C-5988-4CCD-916C-BB93973135D1}" type="pres">
      <dgm:prSet presAssocID="{E04E71FA-1A53-4368-BF21-C4CE9E3DBE27}" presName="negativeSpace" presStyleCnt="0"/>
      <dgm:spPr/>
    </dgm:pt>
    <dgm:pt modelId="{8CE67E7E-10FB-45CF-9518-B43E4425D2F3}" type="pres">
      <dgm:prSet presAssocID="{E04E71FA-1A53-4368-BF21-C4CE9E3DBE27}" presName="childText" presStyleLbl="conFgAcc1" presStyleIdx="0" presStyleCnt="6">
        <dgm:presLayoutVars>
          <dgm:bulletEnabled val="1"/>
        </dgm:presLayoutVars>
      </dgm:prSet>
      <dgm:spPr/>
    </dgm:pt>
    <dgm:pt modelId="{D8D43FDC-8A2A-4CF1-8247-EC9999C4AE85}" type="pres">
      <dgm:prSet presAssocID="{B42C47AA-0817-446B-8497-E4CA7B32BD59}" presName="spaceBetweenRectangles" presStyleCnt="0"/>
      <dgm:spPr/>
    </dgm:pt>
    <dgm:pt modelId="{FFD448B9-0195-4F18-8755-281E36F7E963}" type="pres">
      <dgm:prSet presAssocID="{77842312-AFC5-4FF7-A927-B1E91AE4FF8F}" presName="parentLin" presStyleCnt="0"/>
      <dgm:spPr/>
    </dgm:pt>
    <dgm:pt modelId="{14732BED-BDD8-44DB-873F-A6E32ABB7A1B}" type="pres">
      <dgm:prSet presAssocID="{77842312-AFC5-4FF7-A927-B1E91AE4FF8F}" presName="parentLeftMargin" presStyleLbl="node1" presStyleIdx="0" presStyleCnt="6"/>
      <dgm:spPr/>
    </dgm:pt>
    <dgm:pt modelId="{4AF4DC86-FF39-45FE-85DB-6A0E4780F99B}" type="pres">
      <dgm:prSet presAssocID="{77842312-AFC5-4FF7-A927-B1E91AE4FF8F}" presName="parentText" presStyleLbl="node1" presStyleIdx="1" presStyleCnt="6">
        <dgm:presLayoutVars>
          <dgm:chMax val="0"/>
          <dgm:bulletEnabled val="1"/>
        </dgm:presLayoutVars>
      </dgm:prSet>
      <dgm:spPr/>
    </dgm:pt>
    <dgm:pt modelId="{4B3AE31C-7ED2-4500-8FCF-542FEA8CCD44}" type="pres">
      <dgm:prSet presAssocID="{77842312-AFC5-4FF7-A927-B1E91AE4FF8F}" presName="negativeSpace" presStyleCnt="0"/>
      <dgm:spPr/>
    </dgm:pt>
    <dgm:pt modelId="{A8B4F407-D179-4B26-8B2F-8ECCA4845690}" type="pres">
      <dgm:prSet presAssocID="{77842312-AFC5-4FF7-A927-B1E91AE4FF8F}" presName="childText" presStyleLbl="conFgAcc1" presStyleIdx="1" presStyleCnt="6">
        <dgm:presLayoutVars>
          <dgm:bulletEnabled val="1"/>
        </dgm:presLayoutVars>
      </dgm:prSet>
      <dgm:spPr/>
    </dgm:pt>
    <dgm:pt modelId="{667FF6A2-AC92-42DE-920E-1DB953E0D46E}" type="pres">
      <dgm:prSet presAssocID="{5F28F2DD-225C-4881-8C18-A95E65986492}" presName="spaceBetweenRectangles" presStyleCnt="0"/>
      <dgm:spPr/>
    </dgm:pt>
    <dgm:pt modelId="{D6592B49-54B2-4799-9F8C-8CB94D9E25EE}" type="pres">
      <dgm:prSet presAssocID="{97AFADE2-9EB8-4DFB-8F86-D71E9671DFC2}" presName="parentLin" presStyleCnt="0"/>
      <dgm:spPr/>
    </dgm:pt>
    <dgm:pt modelId="{2BF04937-1FB0-48F5-9563-11E5EF2B7BF6}" type="pres">
      <dgm:prSet presAssocID="{97AFADE2-9EB8-4DFB-8F86-D71E9671DFC2}" presName="parentLeftMargin" presStyleLbl="node1" presStyleIdx="1" presStyleCnt="6"/>
      <dgm:spPr/>
    </dgm:pt>
    <dgm:pt modelId="{F81635DC-2744-4383-A7C6-5E13FAB54627}" type="pres">
      <dgm:prSet presAssocID="{97AFADE2-9EB8-4DFB-8F86-D71E9671DFC2}" presName="parentText" presStyleLbl="node1" presStyleIdx="2" presStyleCnt="6">
        <dgm:presLayoutVars>
          <dgm:chMax val="0"/>
          <dgm:bulletEnabled val="1"/>
        </dgm:presLayoutVars>
      </dgm:prSet>
      <dgm:spPr/>
    </dgm:pt>
    <dgm:pt modelId="{8A77554E-BC92-4C3A-B645-9C7C37594A23}" type="pres">
      <dgm:prSet presAssocID="{97AFADE2-9EB8-4DFB-8F86-D71E9671DFC2}" presName="negativeSpace" presStyleCnt="0"/>
      <dgm:spPr/>
    </dgm:pt>
    <dgm:pt modelId="{CC02B77D-A22F-49CA-A661-C16DEDB8BCC4}" type="pres">
      <dgm:prSet presAssocID="{97AFADE2-9EB8-4DFB-8F86-D71E9671DFC2}" presName="childText" presStyleLbl="conFgAcc1" presStyleIdx="2" presStyleCnt="6">
        <dgm:presLayoutVars>
          <dgm:bulletEnabled val="1"/>
        </dgm:presLayoutVars>
      </dgm:prSet>
      <dgm:spPr/>
    </dgm:pt>
    <dgm:pt modelId="{6ACD6DC2-A305-453D-A0E6-36493C8687BA}" type="pres">
      <dgm:prSet presAssocID="{F0364376-C06D-4D35-98E7-28BAB3D4DB35}" presName="spaceBetweenRectangles" presStyleCnt="0"/>
      <dgm:spPr/>
    </dgm:pt>
    <dgm:pt modelId="{9CB09ED6-8283-4D66-916A-159C0CFE7B82}" type="pres">
      <dgm:prSet presAssocID="{9E13365E-6545-4311-9BE7-F1607FA4A039}" presName="parentLin" presStyleCnt="0"/>
      <dgm:spPr/>
    </dgm:pt>
    <dgm:pt modelId="{E970BB74-98AA-45CD-8F6E-C020EE7E9144}" type="pres">
      <dgm:prSet presAssocID="{9E13365E-6545-4311-9BE7-F1607FA4A039}" presName="parentLeftMargin" presStyleLbl="node1" presStyleIdx="2" presStyleCnt="6"/>
      <dgm:spPr/>
    </dgm:pt>
    <dgm:pt modelId="{149EFE51-8DE5-4FE1-9694-B5F0BB639D6F}" type="pres">
      <dgm:prSet presAssocID="{9E13365E-6545-4311-9BE7-F1607FA4A039}" presName="parentText" presStyleLbl="node1" presStyleIdx="3" presStyleCnt="6">
        <dgm:presLayoutVars>
          <dgm:chMax val="0"/>
          <dgm:bulletEnabled val="1"/>
        </dgm:presLayoutVars>
      </dgm:prSet>
      <dgm:spPr/>
    </dgm:pt>
    <dgm:pt modelId="{9D254500-851F-4C45-9445-DA6F841DAF4F}" type="pres">
      <dgm:prSet presAssocID="{9E13365E-6545-4311-9BE7-F1607FA4A039}" presName="negativeSpace" presStyleCnt="0"/>
      <dgm:spPr/>
    </dgm:pt>
    <dgm:pt modelId="{87044E54-BAA1-4C4A-BB98-6F568B3BFC61}" type="pres">
      <dgm:prSet presAssocID="{9E13365E-6545-4311-9BE7-F1607FA4A039}" presName="childText" presStyleLbl="conFgAcc1" presStyleIdx="3" presStyleCnt="6">
        <dgm:presLayoutVars>
          <dgm:bulletEnabled val="1"/>
        </dgm:presLayoutVars>
      </dgm:prSet>
      <dgm:spPr/>
    </dgm:pt>
    <dgm:pt modelId="{D76DD4E1-EA90-4D67-A64E-CC3116070BE7}" type="pres">
      <dgm:prSet presAssocID="{F22C3ED7-6B95-41DC-8695-9B0EDC9CC587}" presName="spaceBetweenRectangles" presStyleCnt="0"/>
      <dgm:spPr/>
    </dgm:pt>
    <dgm:pt modelId="{4A82E386-FF63-4C7D-9620-005DF7CCAE1A}" type="pres">
      <dgm:prSet presAssocID="{F580C0CD-97DC-4E8F-ACB3-554AFE544708}" presName="parentLin" presStyleCnt="0"/>
      <dgm:spPr/>
    </dgm:pt>
    <dgm:pt modelId="{7C314954-F2E3-4D8D-A8B9-B68AE247DF09}" type="pres">
      <dgm:prSet presAssocID="{F580C0CD-97DC-4E8F-ACB3-554AFE544708}" presName="parentLeftMargin" presStyleLbl="node1" presStyleIdx="3" presStyleCnt="6"/>
      <dgm:spPr/>
    </dgm:pt>
    <dgm:pt modelId="{5FA4DEA0-A8D1-4D30-B76E-C4B7B666D184}" type="pres">
      <dgm:prSet presAssocID="{F580C0CD-97DC-4E8F-ACB3-554AFE544708}" presName="parentText" presStyleLbl="node1" presStyleIdx="4" presStyleCnt="6">
        <dgm:presLayoutVars>
          <dgm:chMax val="0"/>
          <dgm:bulletEnabled val="1"/>
        </dgm:presLayoutVars>
      </dgm:prSet>
      <dgm:spPr/>
    </dgm:pt>
    <dgm:pt modelId="{D99E3E37-F4A5-4D17-A5E5-610DD9456872}" type="pres">
      <dgm:prSet presAssocID="{F580C0CD-97DC-4E8F-ACB3-554AFE544708}" presName="negativeSpace" presStyleCnt="0"/>
      <dgm:spPr/>
    </dgm:pt>
    <dgm:pt modelId="{C367CCC4-4F2C-4F43-AA61-0263BCBCF33A}" type="pres">
      <dgm:prSet presAssocID="{F580C0CD-97DC-4E8F-ACB3-554AFE544708}" presName="childText" presStyleLbl="conFgAcc1" presStyleIdx="4" presStyleCnt="6">
        <dgm:presLayoutVars>
          <dgm:bulletEnabled val="1"/>
        </dgm:presLayoutVars>
      </dgm:prSet>
      <dgm:spPr/>
    </dgm:pt>
    <dgm:pt modelId="{D0BA441A-1FA3-48DE-8B0D-AF28ECDA6B23}" type="pres">
      <dgm:prSet presAssocID="{7063D554-9A8A-481C-ACDF-6B1D59E6281F}" presName="spaceBetweenRectangles" presStyleCnt="0"/>
      <dgm:spPr/>
    </dgm:pt>
    <dgm:pt modelId="{80874D47-3ACA-46D5-A45E-371C9BF9D0CE}" type="pres">
      <dgm:prSet presAssocID="{8CED4FE7-F311-4CE4-B455-A1BD79707F1E}" presName="parentLin" presStyleCnt="0"/>
      <dgm:spPr/>
    </dgm:pt>
    <dgm:pt modelId="{34769861-77DA-46D1-AEE2-D5B3EBA490CB}" type="pres">
      <dgm:prSet presAssocID="{8CED4FE7-F311-4CE4-B455-A1BD79707F1E}" presName="parentLeftMargin" presStyleLbl="node1" presStyleIdx="4" presStyleCnt="6"/>
      <dgm:spPr/>
    </dgm:pt>
    <dgm:pt modelId="{7781FF33-89D3-4F2B-9F43-205EF94BC3CF}" type="pres">
      <dgm:prSet presAssocID="{8CED4FE7-F311-4CE4-B455-A1BD79707F1E}" presName="parentText" presStyleLbl="node1" presStyleIdx="5" presStyleCnt="6">
        <dgm:presLayoutVars>
          <dgm:chMax val="0"/>
          <dgm:bulletEnabled val="1"/>
        </dgm:presLayoutVars>
      </dgm:prSet>
      <dgm:spPr/>
    </dgm:pt>
    <dgm:pt modelId="{DED5F7C4-BE7E-4015-A42C-B7A522C3896F}" type="pres">
      <dgm:prSet presAssocID="{8CED4FE7-F311-4CE4-B455-A1BD79707F1E}" presName="negativeSpace" presStyleCnt="0"/>
      <dgm:spPr/>
    </dgm:pt>
    <dgm:pt modelId="{C140458A-8435-4704-962B-F60A2D266DCA}" type="pres">
      <dgm:prSet presAssocID="{8CED4FE7-F311-4CE4-B455-A1BD79707F1E}" presName="childText" presStyleLbl="conFgAcc1" presStyleIdx="5" presStyleCnt="6" custLinFactNeighborY="13050">
        <dgm:presLayoutVars>
          <dgm:bulletEnabled val="1"/>
        </dgm:presLayoutVars>
      </dgm:prSet>
      <dgm:spPr/>
    </dgm:pt>
  </dgm:ptLst>
  <dgm:cxnLst>
    <dgm:cxn modelId="{E5E1040E-18F7-497E-9F62-38118E725635}" type="presOf" srcId="{97AFADE2-9EB8-4DFB-8F86-D71E9671DFC2}" destId="{F81635DC-2744-4383-A7C6-5E13FAB54627}" srcOrd="1" destOrd="0" presId="urn:microsoft.com/office/officeart/2005/8/layout/list1"/>
    <dgm:cxn modelId="{5A999316-7294-4B37-9DC1-DC22143C99D2}" type="presOf" srcId="{F580C0CD-97DC-4E8F-ACB3-554AFE544708}" destId="{5FA4DEA0-A8D1-4D30-B76E-C4B7B666D184}" srcOrd="1" destOrd="0" presId="urn:microsoft.com/office/officeart/2005/8/layout/list1"/>
    <dgm:cxn modelId="{BD10C91B-991B-46AD-A8E7-A6C721140592}" type="presOf" srcId="{D39A5128-B3D5-4098-A429-FCF6BB5A1294}" destId="{B4B689E6-5D1D-4FBB-8F14-23DBBF8AF33C}" srcOrd="0" destOrd="0" presId="urn:microsoft.com/office/officeart/2005/8/layout/list1"/>
    <dgm:cxn modelId="{B8452028-367C-48FE-8957-7DB34827EE49}" type="presOf" srcId="{E04E71FA-1A53-4368-BF21-C4CE9E3DBE27}" destId="{91CB8AA9-6EA3-4F12-805A-273A6CE5A371}" srcOrd="0" destOrd="0" presId="urn:microsoft.com/office/officeart/2005/8/layout/list1"/>
    <dgm:cxn modelId="{A742B73A-CEAF-4CEA-8F3D-9EF58B105E1E}" type="presOf" srcId="{77842312-AFC5-4FF7-A927-B1E91AE4FF8F}" destId="{14732BED-BDD8-44DB-873F-A6E32ABB7A1B}" srcOrd="0" destOrd="0" presId="urn:microsoft.com/office/officeart/2005/8/layout/list1"/>
    <dgm:cxn modelId="{DED8806C-D3CD-490B-80B0-B5EDD135A036}" type="presOf" srcId="{F580C0CD-97DC-4E8F-ACB3-554AFE544708}" destId="{7C314954-F2E3-4D8D-A8B9-B68AE247DF09}" srcOrd="0" destOrd="0" presId="urn:microsoft.com/office/officeart/2005/8/layout/list1"/>
    <dgm:cxn modelId="{D74F4251-C7B3-466D-AB29-8FF9EAA4883B}" type="presOf" srcId="{9E13365E-6545-4311-9BE7-F1607FA4A039}" destId="{E970BB74-98AA-45CD-8F6E-C020EE7E9144}" srcOrd="0" destOrd="0" presId="urn:microsoft.com/office/officeart/2005/8/layout/list1"/>
    <dgm:cxn modelId="{670C727A-5B66-421D-8FE3-A7210B4C2C0D}" srcId="{D39A5128-B3D5-4098-A429-FCF6BB5A1294}" destId="{F580C0CD-97DC-4E8F-ACB3-554AFE544708}" srcOrd="4" destOrd="0" parTransId="{8B87F91A-B26C-44B5-8957-40B8CEB0CB9A}" sibTransId="{7063D554-9A8A-481C-ACDF-6B1D59E6281F}"/>
    <dgm:cxn modelId="{317DC27A-B93F-4E70-B657-E6A219161B67}" type="presOf" srcId="{97AFADE2-9EB8-4DFB-8F86-D71E9671DFC2}" destId="{2BF04937-1FB0-48F5-9563-11E5EF2B7BF6}" srcOrd="0" destOrd="0" presId="urn:microsoft.com/office/officeart/2005/8/layout/list1"/>
    <dgm:cxn modelId="{20617E81-F98C-4826-8409-5987C68DCD84}" type="presOf" srcId="{E04E71FA-1A53-4368-BF21-C4CE9E3DBE27}" destId="{03C8010D-55B9-4D14-BB9D-C4D1F6A5EFEB}" srcOrd="1" destOrd="0" presId="urn:microsoft.com/office/officeart/2005/8/layout/list1"/>
    <dgm:cxn modelId="{2775FD89-4126-4A4A-88B2-CE4210A6CB3E}" srcId="{D39A5128-B3D5-4098-A429-FCF6BB5A1294}" destId="{9E13365E-6545-4311-9BE7-F1607FA4A039}" srcOrd="3" destOrd="0" parTransId="{23981956-A6CE-42AE-838A-A178AB1E194C}" sibTransId="{F22C3ED7-6B95-41DC-8695-9B0EDC9CC587}"/>
    <dgm:cxn modelId="{210DF48F-4E8B-4062-9E0F-2AC0323082EB}" srcId="{D39A5128-B3D5-4098-A429-FCF6BB5A1294}" destId="{97AFADE2-9EB8-4DFB-8F86-D71E9671DFC2}" srcOrd="2" destOrd="0" parTransId="{2B0E8ACA-BD0F-4E0B-8D92-083ADA0BE92A}" sibTransId="{F0364376-C06D-4D35-98E7-28BAB3D4DB35}"/>
    <dgm:cxn modelId="{FA163E92-6E1C-4A47-967C-21C7741C2423}" type="presOf" srcId="{8CED4FE7-F311-4CE4-B455-A1BD79707F1E}" destId="{34769861-77DA-46D1-AEE2-D5B3EBA490CB}" srcOrd="0" destOrd="0" presId="urn:microsoft.com/office/officeart/2005/8/layout/list1"/>
    <dgm:cxn modelId="{E818F392-1C40-42D6-884C-A13FCE518838}" type="presOf" srcId="{77842312-AFC5-4FF7-A927-B1E91AE4FF8F}" destId="{4AF4DC86-FF39-45FE-85DB-6A0E4780F99B}" srcOrd="1" destOrd="0" presId="urn:microsoft.com/office/officeart/2005/8/layout/list1"/>
    <dgm:cxn modelId="{BCDF5C96-4134-4DD9-9511-D80CDA9C637D}" type="presOf" srcId="{8CED4FE7-F311-4CE4-B455-A1BD79707F1E}" destId="{7781FF33-89D3-4F2B-9F43-205EF94BC3CF}" srcOrd="1" destOrd="0" presId="urn:microsoft.com/office/officeart/2005/8/layout/list1"/>
    <dgm:cxn modelId="{4EB61597-0F9D-4294-A8A7-7B24BEDB6925}" srcId="{D39A5128-B3D5-4098-A429-FCF6BB5A1294}" destId="{E04E71FA-1A53-4368-BF21-C4CE9E3DBE27}" srcOrd="0" destOrd="0" parTransId="{8616E459-3BBF-4BFE-911B-7C6B057E265D}" sibTransId="{B42C47AA-0817-446B-8497-E4CA7B32BD59}"/>
    <dgm:cxn modelId="{7F5326D5-59D9-4D32-A861-712AF3E346CD}" srcId="{D39A5128-B3D5-4098-A429-FCF6BB5A1294}" destId="{8CED4FE7-F311-4CE4-B455-A1BD79707F1E}" srcOrd="5" destOrd="0" parTransId="{C1DA419F-69E4-4289-B263-5EB0972E182C}" sibTransId="{49206526-1D9E-4AAA-A706-E84E718B9859}"/>
    <dgm:cxn modelId="{F5EAA4DE-E373-4AD4-BE39-AFC520349882}" type="presOf" srcId="{9E13365E-6545-4311-9BE7-F1607FA4A039}" destId="{149EFE51-8DE5-4FE1-9694-B5F0BB639D6F}" srcOrd="1" destOrd="0" presId="urn:microsoft.com/office/officeart/2005/8/layout/list1"/>
    <dgm:cxn modelId="{FE7A25E0-DA7F-48B8-93E1-FFAF1AB76B67}" srcId="{D39A5128-B3D5-4098-A429-FCF6BB5A1294}" destId="{77842312-AFC5-4FF7-A927-B1E91AE4FF8F}" srcOrd="1" destOrd="0" parTransId="{299D0B39-BFF6-4D75-A1BB-7A0BBA7189A2}" sibTransId="{5F28F2DD-225C-4881-8C18-A95E65986492}"/>
    <dgm:cxn modelId="{8DF41A16-5C2E-4AA2-9E84-53CF6C95B6D8}" type="presParOf" srcId="{B4B689E6-5D1D-4FBB-8F14-23DBBF8AF33C}" destId="{4D2EC8DF-A732-45AF-A1BE-EE129F78D599}" srcOrd="0" destOrd="0" presId="urn:microsoft.com/office/officeart/2005/8/layout/list1"/>
    <dgm:cxn modelId="{1B7CE6C5-EEAF-409B-AB72-A78B32EBE94C}" type="presParOf" srcId="{4D2EC8DF-A732-45AF-A1BE-EE129F78D599}" destId="{91CB8AA9-6EA3-4F12-805A-273A6CE5A371}" srcOrd="0" destOrd="0" presId="urn:microsoft.com/office/officeart/2005/8/layout/list1"/>
    <dgm:cxn modelId="{55633B6F-C9FD-49A5-A33E-373D161A3DD7}" type="presParOf" srcId="{4D2EC8DF-A732-45AF-A1BE-EE129F78D599}" destId="{03C8010D-55B9-4D14-BB9D-C4D1F6A5EFEB}" srcOrd="1" destOrd="0" presId="urn:microsoft.com/office/officeart/2005/8/layout/list1"/>
    <dgm:cxn modelId="{70A6CEA1-E866-452A-B0BF-3B362BBE8FEC}" type="presParOf" srcId="{B4B689E6-5D1D-4FBB-8F14-23DBBF8AF33C}" destId="{AE161A3C-5988-4CCD-916C-BB93973135D1}" srcOrd="1" destOrd="0" presId="urn:microsoft.com/office/officeart/2005/8/layout/list1"/>
    <dgm:cxn modelId="{13B47E22-2108-44B2-8D78-93BD910E639F}" type="presParOf" srcId="{B4B689E6-5D1D-4FBB-8F14-23DBBF8AF33C}" destId="{8CE67E7E-10FB-45CF-9518-B43E4425D2F3}" srcOrd="2" destOrd="0" presId="urn:microsoft.com/office/officeart/2005/8/layout/list1"/>
    <dgm:cxn modelId="{0920DBE5-CF1E-48AE-9FB5-C790CBDB3934}" type="presParOf" srcId="{B4B689E6-5D1D-4FBB-8F14-23DBBF8AF33C}" destId="{D8D43FDC-8A2A-4CF1-8247-EC9999C4AE85}" srcOrd="3" destOrd="0" presId="urn:microsoft.com/office/officeart/2005/8/layout/list1"/>
    <dgm:cxn modelId="{E3589227-FA1B-4078-A057-6F83FF24CD05}" type="presParOf" srcId="{B4B689E6-5D1D-4FBB-8F14-23DBBF8AF33C}" destId="{FFD448B9-0195-4F18-8755-281E36F7E963}" srcOrd="4" destOrd="0" presId="urn:microsoft.com/office/officeart/2005/8/layout/list1"/>
    <dgm:cxn modelId="{C04D713E-6894-4BEC-B001-AB0D99B9B654}" type="presParOf" srcId="{FFD448B9-0195-4F18-8755-281E36F7E963}" destId="{14732BED-BDD8-44DB-873F-A6E32ABB7A1B}" srcOrd="0" destOrd="0" presId="urn:microsoft.com/office/officeart/2005/8/layout/list1"/>
    <dgm:cxn modelId="{18FEA0D7-7096-4348-8896-0826E46543C8}" type="presParOf" srcId="{FFD448B9-0195-4F18-8755-281E36F7E963}" destId="{4AF4DC86-FF39-45FE-85DB-6A0E4780F99B}" srcOrd="1" destOrd="0" presId="urn:microsoft.com/office/officeart/2005/8/layout/list1"/>
    <dgm:cxn modelId="{19100BE0-2466-469A-853F-F089288D6266}" type="presParOf" srcId="{B4B689E6-5D1D-4FBB-8F14-23DBBF8AF33C}" destId="{4B3AE31C-7ED2-4500-8FCF-542FEA8CCD44}" srcOrd="5" destOrd="0" presId="urn:microsoft.com/office/officeart/2005/8/layout/list1"/>
    <dgm:cxn modelId="{E1C5BF48-4BBF-4E92-B848-4C45962420E2}" type="presParOf" srcId="{B4B689E6-5D1D-4FBB-8F14-23DBBF8AF33C}" destId="{A8B4F407-D179-4B26-8B2F-8ECCA4845690}" srcOrd="6" destOrd="0" presId="urn:microsoft.com/office/officeart/2005/8/layout/list1"/>
    <dgm:cxn modelId="{71AAE847-D1BB-4010-A46D-82F743CBDC0C}" type="presParOf" srcId="{B4B689E6-5D1D-4FBB-8F14-23DBBF8AF33C}" destId="{667FF6A2-AC92-42DE-920E-1DB953E0D46E}" srcOrd="7" destOrd="0" presId="urn:microsoft.com/office/officeart/2005/8/layout/list1"/>
    <dgm:cxn modelId="{47EC7E2C-2C6A-4493-90B4-C3A8029C3D2B}" type="presParOf" srcId="{B4B689E6-5D1D-4FBB-8F14-23DBBF8AF33C}" destId="{D6592B49-54B2-4799-9F8C-8CB94D9E25EE}" srcOrd="8" destOrd="0" presId="urn:microsoft.com/office/officeart/2005/8/layout/list1"/>
    <dgm:cxn modelId="{AED84D29-A194-4150-84EA-C5DEB8F89385}" type="presParOf" srcId="{D6592B49-54B2-4799-9F8C-8CB94D9E25EE}" destId="{2BF04937-1FB0-48F5-9563-11E5EF2B7BF6}" srcOrd="0" destOrd="0" presId="urn:microsoft.com/office/officeart/2005/8/layout/list1"/>
    <dgm:cxn modelId="{16EFE2E8-2ADA-4F6D-91E5-F1CB4097EAE1}" type="presParOf" srcId="{D6592B49-54B2-4799-9F8C-8CB94D9E25EE}" destId="{F81635DC-2744-4383-A7C6-5E13FAB54627}" srcOrd="1" destOrd="0" presId="urn:microsoft.com/office/officeart/2005/8/layout/list1"/>
    <dgm:cxn modelId="{B4CD8B16-21B9-46C7-A66C-3C8BC1F9C103}" type="presParOf" srcId="{B4B689E6-5D1D-4FBB-8F14-23DBBF8AF33C}" destId="{8A77554E-BC92-4C3A-B645-9C7C37594A23}" srcOrd="9" destOrd="0" presId="urn:microsoft.com/office/officeart/2005/8/layout/list1"/>
    <dgm:cxn modelId="{2BB90F5F-C45E-45B4-951E-2E507BAEF083}" type="presParOf" srcId="{B4B689E6-5D1D-4FBB-8F14-23DBBF8AF33C}" destId="{CC02B77D-A22F-49CA-A661-C16DEDB8BCC4}" srcOrd="10" destOrd="0" presId="urn:microsoft.com/office/officeart/2005/8/layout/list1"/>
    <dgm:cxn modelId="{1812EA6D-090F-462B-8914-BCACC7FC3D9F}" type="presParOf" srcId="{B4B689E6-5D1D-4FBB-8F14-23DBBF8AF33C}" destId="{6ACD6DC2-A305-453D-A0E6-36493C8687BA}" srcOrd="11" destOrd="0" presId="urn:microsoft.com/office/officeart/2005/8/layout/list1"/>
    <dgm:cxn modelId="{0EBDBDC4-AA4B-44C3-9696-E7DF8C06F436}" type="presParOf" srcId="{B4B689E6-5D1D-4FBB-8F14-23DBBF8AF33C}" destId="{9CB09ED6-8283-4D66-916A-159C0CFE7B82}" srcOrd="12" destOrd="0" presId="urn:microsoft.com/office/officeart/2005/8/layout/list1"/>
    <dgm:cxn modelId="{537833A9-E609-4AF3-A582-FC35F2139BE6}" type="presParOf" srcId="{9CB09ED6-8283-4D66-916A-159C0CFE7B82}" destId="{E970BB74-98AA-45CD-8F6E-C020EE7E9144}" srcOrd="0" destOrd="0" presId="urn:microsoft.com/office/officeart/2005/8/layout/list1"/>
    <dgm:cxn modelId="{BE093E74-B139-4E05-9689-DE34488780B0}" type="presParOf" srcId="{9CB09ED6-8283-4D66-916A-159C0CFE7B82}" destId="{149EFE51-8DE5-4FE1-9694-B5F0BB639D6F}" srcOrd="1" destOrd="0" presId="urn:microsoft.com/office/officeart/2005/8/layout/list1"/>
    <dgm:cxn modelId="{988D56B7-A302-479A-860D-E45FFEF9C447}" type="presParOf" srcId="{B4B689E6-5D1D-4FBB-8F14-23DBBF8AF33C}" destId="{9D254500-851F-4C45-9445-DA6F841DAF4F}" srcOrd="13" destOrd="0" presId="urn:microsoft.com/office/officeart/2005/8/layout/list1"/>
    <dgm:cxn modelId="{C6517129-D76E-41D8-A66F-565706F0FFC2}" type="presParOf" srcId="{B4B689E6-5D1D-4FBB-8F14-23DBBF8AF33C}" destId="{87044E54-BAA1-4C4A-BB98-6F568B3BFC61}" srcOrd="14" destOrd="0" presId="urn:microsoft.com/office/officeart/2005/8/layout/list1"/>
    <dgm:cxn modelId="{D5BBBFC7-B756-4580-8315-62649F1C28E3}" type="presParOf" srcId="{B4B689E6-5D1D-4FBB-8F14-23DBBF8AF33C}" destId="{D76DD4E1-EA90-4D67-A64E-CC3116070BE7}" srcOrd="15" destOrd="0" presId="urn:microsoft.com/office/officeart/2005/8/layout/list1"/>
    <dgm:cxn modelId="{A6DA4929-0DF2-403A-B459-61D75F1D3894}" type="presParOf" srcId="{B4B689E6-5D1D-4FBB-8F14-23DBBF8AF33C}" destId="{4A82E386-FF63-4C7D-9620-005DF7CCAE1A}" srcOrd="16" destOrd="0" presId="urn:microsoft.com/office/officeart/2005/8/layout/list1"/>
    <dgm:cxn modelId="{7874A8C7-0207-415C-A490-83F4EB2E90D6}" type="presParOf" srcId="{4A82E386-FF63-4C7D-9620-005DF7CCAE1A}" destId="{7C314954-F2E3-4D8D-A8B9-B68AE247DF09}" srcOrd="0" destOrd="0" presId="urn:microsoft.com/office/officeart/2005/8/layout/list1"/>
    <dgm:cxn modelId="{5AFA5328-24F9-48B3-879A-89D6F257688A}" type="presParOf" srcId="{4A82E386-FF63-4C7D-9620-005DF7CCAE1A}" destId="{5FA4DEA0-A8D1-4D30-B76E-C4B7B666D184}" srcOrd="1" destOrd="0" presId="urn:microsoft.com/office/officeart/2005/8/layout/list1"/>
    <dgm:cxn modelId="{5E7D1510-6776-4E7A-A4FD-C4023DA7A8AC}" type="presParOf" srcId="{B4B689E6-5D1D-4FBB-8F14-23DBBF8AF33C}" destId="{D99E3E37-F4A5-4D17-A5E5-610DD9456872}" srcOrd="17" destOrd="0" presId="urn:microsoft.com/office/officeart/2005/8/layout/list1"/>
    <dgm:cxn modelId="{7C054429-FF0B-4EBB-A530-31F9D05DC4B2}" type="presParOf" srcId="{B4B689E6-5D1D-4FBB-8F14-23DBBF8AF33C}" destId="{C367CCC4-4F2C-4F43-AA61-0263BCBCF33A}" srcOrd="18" destOrd="0" presId="urn:microsoft.com/office/officeart/2005/8/layout/list1"/>
    <dgm:cxn modelId="{0FA3DC4F-1953-40C3-9C95-AE97BC1D0676}" type="presParOf" srcId="{B4B689E6-5D1D-4FBB-8F14-23DBBF8AF33C}" destId="{D0BA441A-1FA3-48DE-8B0D-AF28ECDA6B23}" srcOrd="19" destOrd="0" presId="urn:microsoft.com/office/officeart/2005/8/layout/list1"/>
    <dgm:cxn modelId="{25D9D5B3-8693-4FA9-9C74-F80B5139D672}" type="presParOf" srcId="{B4B689E6-5D1D-4FBB-8F14-23DBBF8AF33C}" destId="{80874D47-3ACA-46D5-A45E-371C9BF9D0CE}" srcOrd="20" destOrd="0" presId="urn:microsoft.com/office/officeart/2005/8/layout/list1"/>
    <dgm:cxn modelId="{F75EFDB4-5B81-4C74-8CEB-E964B6080B2D}" type="presParOf" srcId="{80874D47-3ACA-46D5-A45E-371C9BF9D0CE}" destId="{34769861-77DA-46D1-AEE2-D5B3EBA490CB}" srcOrd="0" destOrd="0" presId="urn:microsoft.com/office/officeart/2005/8/layout/list1"/>
    <dgm:cxn modelId="{EF8BAFC4-8E12-405E-8ECE-5C64E3B5D1CF}" type="presParOf" srcId="{80874D47-3ACA-46D5-A45E-371C9BF9D0CE}" destId="{7781FF33-89D3-4F2B-9F43-205EF94BC3CF}" srcOrd="1" destOrd="0" presId="urn:microsoft.com/office/officeart/2005/8/layout/list1"/>
    <dgm:cxn modelId="{4E4A7B8E-A8A5-4A50-B670-CCD20E00F96A}" type="presParOf" srcId="{B4B689E6-5D1D-4FBB-8F14-23DBBF8AF33C}" destId="{DED5F7C4-BE7E-4015-A42C-B7A522C3896F}" srcOrd="21" destOrd="0" presId="urn:microsoft.com/office/officeart/2005/8/layout/list1"/>
    <dgm:cxn modelId="{C1BCBE7E-1040-488E-85A9-4794DDE5D6E4}" type="presParOf" srcId="{B4B689E6-5D1D-4FBB-8F14-23DBBF8AF33C}" destId="{C140458A-8435-4704-962B-F60A2D266DCA}"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86582E-7AD4-4AD2-8361-0DD5E2D176C0}">
      <dsp:nvSpPr>
        <dsp:cNvPr id="0" name=""/>
        <dsp:cNvSpPr/>
      </dsp:nvSpPr>
      <dsp:spPr>
        <a:xfrm>
          <a:off x="615" y="22857"/>
          <a:ext cx="2400527" cy="16748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b="1" i="0" kern="1200" baseline="0" dirty="0">
              <a:solidFill>
                <a:schemeClr val="bg1"/>
              </a:solidFill>
            </a:rPr>
            <a:t>11%</a:t>
          </a:r>
          <a:r>
            <a:rPr lang="nl-NL" sz="1300" b="1" i="0" kern="1200" baseline="0" dirty="0">
              <a:solidFill>
                <a:schemeClr val="bg1"/>
              </a:solidFill>
            </a:rPr>
            <a:t> van de werknemers gebruikt wearables op het werk en </a:t>
          </a:r>
          <a:r>
            <a:rPr lang="nl-NL" sz="1800" b="1" i="0" kern="1200" baseline="0" dirty="0">
              <a:solidFill>
                <a:schemeClr val="bg1"/>
              </a:solidFill>
            </a:rPr>
            <a:t>3%</a:t>
          </a:r>
          <a:r>
            <a:rPr lang="nl-NL" sz="1300" b="1" i="0" kern="1200" baseline="0" dirty="0">
              <a:solidFill>
                <a:schemeClr val="bg1"/>
              </a:solidFill>
            </a:rPr>
            <a:t> werkt met </a:t>
          </a:r>
          <a:r>
            <a:rPr lang="nl-NL" sz="1300" b="1" i="0" kern="1200" baseline="0" dirty="0" err="1">
              <a:solidFill>
                <a:schemeClr val="bg1"/>
              </a:solidFill>
            </a:rPr>
            <a:t>cobots</a:t>
          </a:r>
          <a:endParaRPr lang="nl-NL" sz="1300" b="1" i="0" kern="1200" baseline="0" dirty="0">
            <a:solidFill>
              <a:schemeClr val="bg1"/>
            </a:solidFill>
          </a:endParaRPr>
        </a:p>
      </dsp:txBody>
      <dsp:txXfrm>
        <a:off x="615" y="22857"/>
        <a:ext cx="2400527" cy="1674800"/>
      </dsp:txXfrm>
    </dsp:sp>
    <dsp:sp modelId="{F0C1C61D-1FEF-4B54-8B48-9C1884E1B72B}">
      <dsp:nvSpPr>
        <dsp:cNvPr id="0" name=""/>
        <dsp:cNvSpPr/>
      </dsp:nvSpPr>
      <dsp:spPr>
        <a:xfrm>
          <a:off x="2641195" y="22857"/>
          <a:ext cx="2400527" cy="16748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nl-NL" sz="1800" b="1" i="0" kern="1200" baseline="0" dirty="0">
              <a:solidFill>
                <a:schemeClr val="bg1"/>
              </a:solidFill>
            </a:rPr>
            <a:t>19% </a:t>
          </a:r>
          <a:r>
            <a:rPr lang="nl-NL" sz="1300" b="1" i="0" kern="1200" baseline="0" dirty="0">
              <a:solidFill>
                <a:srgbClr val="FFFFFF"/>
              </a:solidFill>
              <a:latin typeface="Arial"/>
              <a:ea typeface="Arial"/>
              <a:cs typeface="+mn-cs"/>
            </a:rPr>
            <a:t>voor monitoren van lawaai, chemische stoffen, stof, gassen en andere gevaarlijke stoffen</a:t>
          </a:r>
        </a:p>
        <a:p>
          <a:pPr marL="0" lvl="0" indent="0" algn="ctr" defTabSz="800100">
            <a:lnSpc>
              <a:spcPct val="90000"/>
            </a:lnSpc>
            <a:spcBef>
              <a:spcPct val="0"/>
            </a:spcBef>
            <a:spcAft>
              <a:spcPct val="35000"/>
            </a:spcAft>
            <a:buNone/>
          </a:pPr>
          <a:br>
            <a:rPr lang="nl-NL" sz="1300" b="1" i="0" kern="1200" baseline="0" dirty="0">
              <a:solidFill>
                <a:schemeClr val="bg1"/>
              </a:solidFill>
            </a:rPr>
          </a:br>
          <a:r>
            <a:rPr lang="nl-NL" sz="1800" b="1" i="0" kern="1200" baseline="0" dirty="0">
              <a:solidFill>
                <a:schemeClr val="bg1"/>
              </a:solidFill>
            </a:rPr>
            <a:t>7% </a:t>
          </a:r>
          <a:r>
            <a:rPr lang="nl-NL" sz="1300" b="1" i="0" kern="1200" baseline="0" dirty="0">
              <a:solidFill>
                <a:schemeClr val="bg1"/>
              </a:solidFill>
            </a:rPr>
            <a:t>voor monitoren van hartslag, bloeddruk, houding enz.</a:t>
          </a:r>
        </a:p>
      </dsp:txBody>
      <dsp:txXfrm>
        <a:off x="2641195" y="22857"/>
        <a:ext cx="2400527" cy="1674800"/>
      </dsp:txXfrm>
    </dsp:sp>
    <dsp:sp modelId="{378CEFB9-7BF3-4DDB-BA45-215E38532774}">
      <dsp:nvSpPr>
        <dsp:cNvPr id="0" name=""/>
        <dsp:cNvSpPr/>
      </dsp:nvSpPr>
      <dsp:spPr>
        <a:xfrm>
          <a:off x="1320905" y="1937710"/>
          <a:ext cx="2400527" cy="14403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b="1" i="0" kern="1200" baseline="0">
              <a:solidFill>
                <a:srgbClr val="FFFFFF"/>
              </a:solidFill>
              <a:latin typeface="Arial"/>
              <a:ea typeface="Arial"/>
              <a:cs typeface="+mn-cs"/>
            </a:rPr>
            <a:t>De ingebruikname ervan is momenteel beperkt, maar dit kan snel veranderen</a:t>
          </a:r>
        </a:p>
      </dsp:txBody>
      <dsp:txXfrm>
        <a:off x="1320905" y="1937710"/>
        <a:ext cx="2400527" cy="14403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30FD-A489-470F-AF22-45ED7E228FCC}">
      <dsp:nvSpPr>
        <dsp:cNvPr id="0" name=""/>
        <dsp:cNvSpPr/>
      </dsp:nvSpPr>
      <dsp:spPr>
        <a:xfrm>
          <a:off x="4043379" y="1507"/>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b="1" kern="1200" baseline="0">
              <a:solidFill>
                <a:srgbClr val="003399"/>
              </a:solidFill>
            </a:rPr>
            <a:t>Smartphone-apps</a:t>
          </a:r>
        </a:p>
      </dsp:txBody>
      <dsp:txXfrm>
        <a:off x="4043379" y="1507"/>
        <a:ext cx="1286626" cy="581920"/>
      </dsp:txXfrm>
    </dsp:sp>
    <dsp:sp modelId="{49C759DE-AB9D-47E7-8E9A-CCD624E69DA2}">
      <dsp:nvSpPr>
        <dsp:cNvPr id="0" name=""/>
        <dsp:cNvSpPr/>
      </dsp:nvSpPr>
      <dsp:spPr>
        <a:xfrm>
          <a:off x="3409667" y="1507"/>
          <a:ext cx="576101" cy="581920"/>
        </a:xfrm>
        <a:prstGeom prst="rect">
          <a:avLst/>
        </a:prstGeom>
        <a:blipFill rotWithShape="1">
          <a:blip xmlns:r="http://schemas.openxmlformats.org/officeDocument/2006/relationships" r:embed="rId1"/>
          <a:srcRect/>
          <a:stretch>
            <a:fillRect l="-27000" r="-2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374FD1-BA3C-4684-8CAC-09CF348C6486}">
      <dsp:nvSpPr>
        <dsp:cNvPr id="0" name=""/>
        <dsp:cNvSpPr/>
      </dsp:nvSpPr>
      <dsp:spPr>
        <a:xfrm>
          <a:off x="3409667" y="679445"/>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b="1" kern="1200" baseline="0">
              <a:solidFill>
                <a:srgbClr val="003399"/>
              </a:solidFill>
            </a:rPr>
            <a:t>Slimme brillen </a:t>
          </a:r>
          <a:r>
            <a:rPr lang="nl-NL" sz="1300" kern="1200" baseline="0">
              <a:solidFill>
                <a:srgbClr val="003399"/>
              </a:solidFill>
            </a:rPr>
            <a:t>of </a:t>
          </a:r>
          <a:r>
            <a:rPr lang="nl-NL" sz="1300" b="1" kern="1200" baseline="0">
              <a:solidFill>
                <a:srgbClr val="003399"/>
              </a:solidFill>
            </a:rPr>
            <a:t>drones</a:t>
          </a:r>
        </a:p>
      </dsp:txBody>
      <dsp:txXfrm>
        <a:off x="3409667" y="679445"/>
        <a:ext cx="1286626" cy="581920"/>
      </dsp:txXfrm>
    </dsp:sp>
    <dsp:sp modelId="{B14CE48C-ECF8-42BE-AC15-E1BB68F60D94}">
      <dsp:nvSpPr>
        <dsp:cNvPr id="0" name=""/>
        <dsp:cNvSpPr/>
      </dsp:nvSpPr>
      <dsp:spPr>
        <a:xfrm>
          <a:off x="4753904" y="679445"/>
          <a:ext cx="576101" cy="581920"/>
        </a:xfrm>
        <a:prstGeom prst="rect">
          <a:avLst/>
        </a:prstGeom>
        <a:blipFill rotWithShape="1">
          <a:blip xmlns:r="http://schemas.openxmlformats.org/officeDocument/2006/relationships" r:embed="rId2"/>
          <a:srcRect/>
          <a:stretch>
            <a:fillRect l="-31000" r="-3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11D805-3A75-4220-BF12-A1117EE08223}">
      <dsp:nvSpPr>
        <dsp:cNvPr id="0" name=""/>
        <dsp:cNvSpPr/>
      </dsp:nvSpPr>
      <dsp:spPr>
        <a:xfrm>
          <a:off x="4043379" y="1357382"/>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b="1" kern="1200" baseline="0" dirty="0">
              <a:solidFill>
                <a:srgbClr val="003399"/>
              </a:solidFill>
            </a:rPr>
            <a:t>E-textiel technologieën</a:t>
          </a:r>
        </a:p>
      </dsp:txBody>
      <dsp:txXfrm>
        <a:off x="4043379" y="1357382"/>
        <a:ext cx="1286626" cy="581920"/>
      </dsp:txXfrm>
    </dsp:sp>
    <dsp:sp modelId="{4F485EE9-07E0-4893-BC7D-F337BC1BFFAB}">
      <dsp:nvSpPr>
        <dsp:cNvPr id="0" name=""/>
        <dsp:cNvSpPr/>
      </dsp:nvSpPr>
      <dsp:spPr>
        <a:xfrm>
          <a:off x="3409667" y="1357382"/>
          <a:ext cx="576101" cy="581920"/>
        </a:xfrm>
        <a:prstGeom prst="rect">
          <a:avLst/>
        </a:prstGeom>
        <a:blipFill rotWithShape="1">
          <a:blip xmlns:r="http://schemas.openxmlformats.org/officeDocument/2006/relationships" r:embed="rId3"/>
          <a:srcRect/>
          <a:stretch>
            <a:fillRect l="-22000" r="-2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8F5E8C-7AC1-473F-ABAB-BA96764B0A6C}">
      <dsp:nvSpPr>
        <dsp:cNvPr id="0" name=""/>
        <dsp:cNvSpPr/>
      </dsp:nvSpPr>
      <dsp:spPr>
        <a:xfrm>
          <a:off x="3409667" y="2035320"/>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b="1" kern="1200" baseline="0">
              <a:solidFill>
                <a:srgbClr val="003399"/>
              </a:solidFill>
            </a:rPr>
            <a:t>Slimme horloges</a:t>
          </a:r>
        </a:p>
      </dsp:txBody>
      <dsp:txXfrm>
        <a:off x="3409667" y="2035320"/>
        <a:ext cx="1286626" cy="581920"/>
      </dsp:txXfrm>
    </dsp:sp>
    <dsp:sp modelId="{253F97C4-E069-4BE7-A8BA-8F5DF2103A78}">
      <dsp:nvSpPr>
        <dsp:cNvPr id="0" name=""/>
        <dsp:cNvSpPr/>
      </dsp:nvSpPr>
      <dsp:spPr>
        <a:xfrm>
          <a:off x="4753904" y="2035320"/>
          <a:ext cx="576101" cy="581920"/>
        </a:xfrm>
        <a:prstGeom prst="rect">
          <a:avLst/>
        </a:prstGeom>
        <a:blipFill rotWithShape="1">
          <a:blip xmlns:r="http://schemas.openxmlformats.org/officeDocument/2006/relationships" r:embed="rId4"/>
          <a:srcRect/>
          <a:stretch>
            <a:fillRect l="-32000" r="-3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2B213E-3BC2-4C2C-B5AB-19F6E329B6BB}">
      <dsp:nvSpPr>
        <dsp:cNvPr id="0" name=""/>
        <dsp:cNvSpPr/>
      </dsp:nvSpPr>
      <dsp:spPr>
        <a:xfrm>
          <a:off x="4043379" y="2713258"/>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b="1" kern="1200" baseline="0">
              <a:solidFill>
                <a:srgbClr val="003399"/>
              </a:solidFill>
            </a:rPr>
            <a:t>VR/AR-instrumenten</a:t>
          </a:r>
        </a:p>
      </dsp:txBody>
      <dsp:txXfrm>
        <a:off x="4043379" y="2713258"/>
        <a:ext cx="1286626" cy="581920"/>
      </dsp:txXfrm>
    </dsp:sp>
    <dsp:sp modelId="{0B9F9675-3D6E-4EDF-B61E-DF6AD2A0F391}">
      <dsp:nvSpPr>
        <dsp:cNvPr id="0" name=""/>
        <dsp:cNvSpPr/>
      </dsp:nvSpPr>
      <dsp:spPr>
        <a:xfrm>
          <a:off x="3409667" y="2713258"/>
          <a:ext cx="576101" cy="581920"/>
        </a:xfrm>
        <a:prstGeom prst="rect">
          <a:avLst/>
        </a:prstGeom>
        <a:blipFill rotWithShape="1">
          <a:blip xmlns:r="http://schemas.openxmlformats.org/officeDocument/2006/relationships" r:embed="rId5"/>
          <a:srcRect/>
          <a:stretch>
            <a:fillRect l="-33000" r="-3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CBCA8F-3146-4D03-A06C-C4E4C8D0AF1E}">
      <dsp:nvSpPr>
        <dsp:cNvPr id="0" name=""/>
        <dsp:cNvSpPr/>
      </dsp:nvSpPr>
      <dsp:spPr>
        <a:xfrm>
          <a:off x="3409667" y="3391195"/>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nl-NL" sz="1300" b="1" kern="1200" baseline="0">
              <a:solidFill>
                <a:srgbClr val="003399"/>
              </a:solidFill>
            </a:rPr>
            <a:t>Wearables</a:t>
          </a:r>
        </a:p>
      </dsp:txBody>
      <dsp:txXfrm>
        <a:off x="3409667" y="3391195"/>
        <a:ext cx="1286626" cy="581920"/>
      </dsp:txXfrm>
    </dsp:sp>
    <dsp:sp modelId="{3D3B6042-762D-4F77-B0A2-51D72A462EDF}">
      <dsp:nvSpPr>
        <dsp:cNvPr id="0" name=""/>
        <dsp:cNvSpPr/>
      </dsp:nvSpPr>
      <dsp:spPr>
        <a:xfrm>
          <a:off x="4719649" y="3368303"/>
          <a:ext cx="576101" cy="581920"/>
        </a:xfrm>
        <a:prstGeom prst="rect">
          <a:avLst/>
        </a:prstGeom>
        <a:blipFill rotWithShape="1">
          <a:blip xmlns:r="http://schemas.openxmlformats.org/officeDocument/2006/relationships" r:embed="rId6" cstate="email">
            <a:extLst>
              <a:ext uri="{28A0092B-C50C-407E-A947-70E740481C1C}">
                <a14:useLocalDpi xmlns:a14="http://schemas.microsoft.com/office/drawing/2010/main"/>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BF1CE-D7A9-41CD-B7A7-5FE60C7704F3}">
      <dsp:nvSpPr>
        <dsp:cNvPr id="0" name=""/>
        <dsp:cNvSpPr/>
      </dsp:nvSpPr>
      <dsp:spPr>
        <a:xfrm rot="10800000">
          <a:off x="1343364" y="268"/>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nl-NL" sz="1400" b="1" i="0" kern="1200" baseline="0"/>
            <a:t>Realtimegegevens</a:t>
          </a:r>
        </a:p>
      </dsp:txBody>
      <dsp:txXfrm rot="10800000">
        <a:off x="1420428" y="268"/>
        <a:ext cx="4950336" cy="308258"/>
      </dsp:txXfrm>
    </dsp:sp>
    <dsp:sp modelId="{DB5BB6C8-1178-4E1E-8DF9-068B794A5764}">
      <dsp:nvSpPr>
        <dsp:cNvPr id="0" name=""/>
        <dsp:cNvSpPr/>
      </dsp:nvSpPr>
      <dsp:spPr>
        <a:xfrm>
          <a:off x="1189235" y="268"/>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52BE5C-3FDF-4FB7-92A5-512B3F9BC91D}">
      <dsp:nvSpPr>
        <dsp:cNvPr id="0" name=""/>
        <dsp:cNvSpPr/>
      </dsp:nvSpPr>
      <dsp:spPr>
        <a:xfrm rot="10800000">
          <a:off x="1343364" y="385591"/>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nl-NL" sz="1400" b="1" i="0" kern="1200" baseline="0"/>
            <a:t>Voorspellende inzichten</a:t>
          </a:r>
        </a:p>
      </dsp:txBody>
      <dsp:txXfrm rot="10800000">
        <a:off x="1420428" y="385591"/>
        <a:ext cx="4950336" cy="308258"/>
      </dsp:txXfrm>
    </dsp:sp>
    <dsp:sp modelId="{D0BACA23-2D21-48E3-9EF1-F111A084D82C}">
      <dsp:nvSpPr>
        <dsp:cNvPr id="0" name=""/>
        <dsp:cNvSpPr/>
      </dsp:nvSpPr>
      <dsp:spPr>
        <a:xfrm>
          <a:off x="1189235" y="385591"/>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031328-2423-421D-BD82-19F83B90701F}">
      <dsp:nvSpPr>
        <dsp:cNvPr id="0" name=""/>
        <dsp:cNvSpPr/>
      </dsp:nvSpPr>
      <dsp:spPr>
        <a:xfrm rot="10800000">
          <a:off x="1343364" y="770915"/>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nl-NL" sz="1400" b="1" i="0" kern="1200" baseline="0"/>
            <a:t>Uitvoerbare aanbevelingen</a:t>
          </a:r>
        </a:p>
      </dsp:txBody>
      <dsp:txXfrm rot="10800000">
        <a:off x="1420428" y="770915"/>
        <a:ext cx="4950336" cy="308258"/>
      </dsp:txXfrm>
    </dsp:sp>
    <dsp:sp modelId="{C0E02844-842A-4E35-8C12-5542FA4137E7}">
      <dsp:nvSpPr>
        <dsp:cNvPr id="0" name=""/>
        <dsp:cNvSpPr/>
      </dsp:nvSpPr>
      <dsp:spPr>
        <a:xfrm>
          <a:off x="1189235" y="770915"/>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6DB4F5-4DAD-4626-8339-D7791C5DB5A0}">
      <dsp:nvSpPr>
        <dsp:cNvPr id="0" name=""/>
        <dsp:cNvSpPr/>
      </dsp:nvSpPr>
      <dsp:spPr>
        <a:xfrm rot="10800000">
          <a:off x="1343364" y="1156238"/>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nl-NL" sz="1400" b="1" i="0" kern="1200" baseline="0"/>
            <a:t>Proactiviteit</a:t>
          </a:r>
        </a:p>
      </dsp:txBody>
      <dsp:txXfrm rot="10800000">
        <a:off x="1420428" y="1156238"/>
        <a:ext cx="4950336" cy="308258"/>
      </dsp:txXfrm>
    </dsp:sp>
    <dsp:sp modelId="{00699D65-C8FC-403E-A6A6-ADB8A780ED0E}">
      <dsp:nvSpPr>
        <dsp:cNvPr id="0" name=""/>
        <dsp:cNvSpPr/>
      </dsp:nvSpPr>
      <dsp:spPr>
        <a:xfrm>
          <a:off x="1189235" y="1156238"/>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405BD-1332-4309-8894-F9ACFD8EE677}">
      <dsp:nvSpPr>
        <dsp:cNvPr id="0" name=""/>
        <dsp:cNvSpPr/>
      </dsp:nvSpPr>
      <dsp:spPr>
        <a:xfrm>
          <a:off x="2661744" y="251"/>
          <a:ext cx="2994463" cy="8516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nl-NL" sz="1600" kern="1200"/>
            <a:t>Gebruik van verzamelde gegevens kan beperkingen hebben</a:t>
          </a:r>
          <a:r>
            <a:rPr lang="nl-NL" sz="1600" b="1" kern="1200"/>
            <a:t> </a:t>
          </a:r>
        </a:p>
      </dsp:txBody>
      <dsp:txXfrm>
        <a:off x="2703316" y="41823"/>
        <a:ext cx="2911319" cy="768463"/>
      </dsp:txXfrm>
    </dsp:sp>
    <dsp:sp modelId="{2F4A57F9-D11A-4BE5-85AB-7F4D78576A39}">
      <dsp:nvSpPr>
        <dsp:cNvPr id="0" name=""/>
        <dsp:cNvSpPr/>
      </dsp:nvSpPr>
      <dsp:spPr>
        <a:xfrm>
          <a:off x="2674967" y="904428"/>
          <a:ext cx="2991538" cy="129209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nl-NL" sz="1600" kern="1200" dirty="0"/>
            <a:t>Slimme digitale systemen kunnen nieuwe gevaren creëren of bestaande risico’s vergroten </a:t>
          </a:r>
        </a:p>
      </dsp:txBody>
      <dsp:txXfrm>
        <a:off x="2738042" y="967503"/>
        <a:ext cx="2865388" cy="1165942"/>
      </dsp:txXfrm>
    </dsp:sp>
    <dsp:sp modelId="{141692E0-09C8-4391-8E84-53BD1FA55847}">
      <dsp:nvSpPr>
        <dsp:cNvPr id="0" name=""/>
        <dsp:cNvSpPr/>
      </dsp:nvSpPr>
      <dsp:spPr>
        <a:xfrm>
          <a:off x="2661744" y="2229112"/>
          <a:ext cx="2994463" cy="4394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nl-NL" sz="1600" kern="1200"/>
            <a:t>Frustratie</a:t>
          </a:r>
          <a:r>
            <a:rPr lang="nl-NL" sz="1600" b="1" kern="1200"/>
            <a:t> </a:t>
          </a:r>
        </a:p>
      </dsp:txBody>
      <dsp:txXfrm>
        <a:off x="2683196" y="2250564"/>
        <a:ext cx="2951559" cy="396550"/>
      </dsp:txXfrm>
    </dsp:sp>
    <dsp:sp modelId="{9ADBADC6-3013-424E-9347-49A9A49EEEA5}">
      <dsp:nvSpPr>
        <dsp:cNvPr id="0" name=""/>
        <dsp:cNvSpPr/>
      </dsp:nvSpPr>
      <dsp:spPr>
        <a:xfrm>
          <a:off x="2661744" y="2711147"/>
          <a:ext cx="2994463" cy="8516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nl-NL" sz="1600" kern="1200" dirty="0"/>
            <a:t>De verantwoordelijkheid op </a:t>
          </a:r>
          <a:r>
            <a:rPr lang="nl-NL" sz="1600" strike="sngStrike" kern="1200" baseline="0" dirty="0"/>
            <a:t>het</a:t>
          </a:r>
          <a:r>
            <a:rPr lang="nl-NL" sz="1600" kern="1200" dirty="0"/>
            <a:t> gebied van VGW kan onduidelijk worden</a:t>
          </a:r>
        </a:p>
      </dsp:txBody>
      <dsp:txXfrm>
        <a:off x="2703316" y="2752719"/>
        <a:ext cx="2911319" cy="7684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67E7E-10FB-45CF-9518-B43E4425D2F3}">
      <dsp:nvSpPr>
        <dsp:cNvPr id="0" name=""/>
        <dsp:cNvSpPr/>
      </dsp:nvSpPr>
      <dsp:spPr>
        <a:xfrm>
          <a:off x="0" y="290485"/>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C8010D-55B9-4D14-BB9D-C4D1F6A5EFEB}">
      <dsp:nvSpPr>
        <dsp:cNvPr id="0" name=""/>
        <dsp:cNvSpPr/>
      </dsp:nvSpPr>
      <dsp:spPr>
        <a:xfrm>
          <a:off x="240030" y="98605"/>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nl-NL" sz="1300" b="0" i="0" kern="1200" baseline="0" dirty="0">
              <a:solidFill>
                <a:schemeClr val="tx1"/>
              </a:solidFill>
            </a:rPr>
            <a:t>Voorafgaande raadpleging</a:t>
          </a:r>
        </a:p>
      </dsp:txBody>
      <dsp:txXfrm>
        <a:off x="258764" y="117339"/>
        <a:ext cx="3322952" cy="346292"/>
      </dsp:txXfrm>
    </dsp:sp>
    <dsp:sp modelId="{A8B4F407-D179-4B26-8B2F-8ECCA4845690}">
      <dsp:nvSpPr>
        <dsp:cNvPr id="0" name=""/>
        <dsp:cNvSpPr/>
      </dsp:nvSpPr>
      <dsp:spPr>
        <a:xfrm>
          <a:off x="0" y="880166"/>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F4DC86-FF39-45FE-85DB-6A0E4780F99B}">
      <dsp:nvSpPr>
        <dsp:cNvPr id="0" name=""/>
        <dsp:cNvSpPr/>
      </dsp:nvSpPr>
      <dsp:spPr>
        <a:xfrm>
          <a:off x="240030" y="688286"/>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nl-NL" sz="1300" b="0" i="0" kern="1200" baseline="0">
              <a:solidFill>
                <a:schemeClr val="tx1"/>
              </a:solidFill>
            </a:rPr>
            <a:t>Werknemers mogen hulpmiddel of systeem testen in proefperiodes</a:t>
          </a:r>
        </a:p>
      </dsp:txBody>
      <dsp:txXfrm>
        <a:off x="258764" y="707020"/>
        <a:ext cx="3322952" cy="346292"/>
      </dsp:txXfrm>
    </dsp:sp>
    <dsp:sp modelId="{CC02B77D-A22F-49CA-A661-C16DEDB8BCC4}">
      <dsp:nvSpPr>
        <dsp:cNvPr id="0" name=""/>
        <dsp:cNvSpPr/>
      </dsp:nvSpPr>
      <dsp:spPr>
        <a:xfrm>
          <a:off x="0" y="1469846"/>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1635DC-2744-4383-A7C6-5E13FAB54627}">
      <dsp:nvSpPr>
        <dsp:cNvPr id="0" name=""/>
        <dsp:cNvSpPr/>
      </dsp:nvSpPr>
      <dsp:spPr>
        <a:xfrm>
          <a:off x="240030" y="1277966"/>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nl-NL" sz="1300" b="0" i="0" kern="1200" baseline="0">
              <a:solidFill>
                <a:schemeClr val="tx1"/>
              </a:solidFill>
            </a:rPr>
            <a:t>Werken met ambassadeurs</a:t>
          </a:r>
        </a:p>
      </dsp:txBody>
      <dsp:txXfrm>
        <a:off x="258764" y="1296700"/>
        <a:ext cx="3322952" cy="346292"/>
      </dsp:txXfrm>
    </dsp:sp>
    <dsp:sp modelId="{87044E54-BAA1-4C4A-BB98-6F568B3BFC61}">
      <dsp:nvSpPr>
        <dsp:cNvPr id="0" name=""/>
        <dsp:cNvSpPr/>
      </dsp:nvSpPr>
      <dsp:spPr>
        <a:xfrm>
          <a:off x="0" y="2059526"/>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9EFE51-8DE5-4FE1-9694-B5F0BB639D6F}">
      <dsp:nvSpPr>
        <dsp:cNvPr id="0" name=""/>
        <dsp:cNvSpPr/>
      </dsp:nvSpPr>
      <dsp:spPr>
        <a:xfrm>
          <a:off x="240030" y="1867646"/>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nl-NL" sz="1300" b="0" i="0" kern="1200" baseline="0">
              <a:solidFill>
                <a:schemeClr val="tx1"/>
              </a:solidFill>
            </a:rPr>
            <a:t>Andere mogelijkheden voor betrokkenheid zoeken </a:t>
          </a:r>
        </a:p>
      </dsp:txBody>
      <dsp:txXfrm>
        <a:off x="258764" y="1886380"/>
        <a:ext cx="3322952" cy="346292"/>
      </dsp:txXfrm>
    </dsp:sp>
    <dsp:sp modelId="{C367CCC4-4F2C-4F43-AA61-0263BCBCF33A}">
      <dsp:nvSpPr>
        <dsp:cNvPr id="0" name=""/>
        <dsp:cNvSpPr/>
      </dsp:nvSpPr>
      <dsp:spPr>
        <a:xfrm>
          <a:off x="0" y="2649206"/>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A4DEA0-A8D1-4D30-B76E-C4B7B666D184}">
      <dsp:nvSpPr>
        <dsp:cNvPr id="0" name=""/>
        <dsp:cNvSpPr/>
      </dsp:nvSpPr>
      <dsp:spPr>
        <a:xfrm>
          <a:off x="240030" y="2457326"/>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nl-NL" sz="1300" b="0" i="0" kern="1200" baseline="0">
              <a:solidFill>
                <a:schemeClr val="tx1"/>
              </a:solidFill>
            </a:rPr>
            <a:t>Opleiding op de werkplek, teambriefings, walks &amp; talks</a:t>
          </a:r>
        </a:p>
      </dsp:txBody>
      <dsp:txXfrm>
        <a:off x="258764" y="2476060"/>
        <a:ext cx="3322952" cy="346292"/>
      </dsp:txXfrm>
    </dsp:sp>
    <dsp:sp modelId="{C140458A-8435-4704-962B-F60A2D266DCA}">
      <dsp:nvSpPr>
        <dsp:cNvPr id="0" name=""/>
        <dsp:cNvSpPr/>
      </dsp:nvSpPr>
      <dsp:spPr>
        <a:xfrm>
          <a:off x="0" y="3263926"/>
          <a:ext cx="4800600" cy="327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81FF33-89D3-4F2B-9F43-205EF94BC3CF}">
      <dsp:nvSpPr>
        <dsp:cNvPr id="0" name=""/>
        <dsp:cNvSpPr/>
      </dsp:nvSpPr>
      <dsp:spPr>
        <a:xfrm>
          <a:off x="240030" y="3047006"/>
          <a:ext cx="3360420" cy="3837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77850">
            <a:lnSpc>
              <a:spcPct val="90000"/>
            </a:lnSpc>
            <a:spcBef>
              <a:spcPct val="0"/>
            </a:spcBef>
            <a:spcAft>
              <a:spcPct val="35000"/>
            </a:spcAft>
            <a:buNone/>
          </a:pPr>
          <a:r>
            <a:rPr lang="nl-NL" sz="1300" b="0" i="0" kern="1200" baseline="0" dirty="0">
              <a:solidFill>
                <a:schemeClr val="tx1"/>
              </a:solidFill>
            </a:rPr>
            <a:t>Workshops om technologie te ontdekken </a:t>
          </a:r>
        </a:p>
      </dsp:txBody>
      <dsp:txXfrm>
        <a:off x="258764" y="3065740"/>
        <a:ext cx="3322952" cy="34629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B2E905-04A0-480B-BFAC-40FD7841B670}" type="datetimeFigureOut">
              <a:rPr lang="en-GB" smtClean="0"/>
              <a:t>14/03/2025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35015A-530C-451B-A9BD-7A8FE50581D2}" type="slidenum">
              <a:rPr lang="en-GB" smtClean="0"/>
              <a:t>‹#›</a:t>
            </a:fld>
            <a:endParaRPr lang="en-GB"/>
          </a:p>
        </p:txBody>
      </p:sp>
    </p:spTree>
    <p:extLst>
      <p:ext uri="{BB962C8B-B14F-4D97-AF65-F5344CB8AC3E}">
        <p14:creationId xmlns:p14="http://schemas.microsoft.com/office/powerpoint/2010/main" val="2946472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1</a:t>
            </a:fld>
            <a:endParaRPr lang="en-GB"/>
          </a:p>
        </p:txBody>
      </p:sp>
    </p:spTree>
    <p:extLst>
      <p:ext uri="{BB962C8B-B14F-4D97-AF65-F5344CB8AC3E}">
        <p14:creationId xmlns:p14="http://schemas.microsoft.com/office/powerpoint/2010/main" val="3848391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nl-NL" sz="1600" b="1">
                <a:solidFill>
                  <a:srgbClr val="7030A0"/>
                </a:solidFill>
                <a:latin typeface="Arial Body"/>
              </a:rPr>
              <a:t>Slecht functionerende technologie</a:t>
            </a:r>
          </a:p>
          <a:p>
            <a:pPr marL="0" indent="0">
              <a:spcBef>
                <a:spcPts val="0"/>
              </a:spcBef>
              <a:spcAft>
                <a:spcPts val="0"/>
              </a:spcAft>
              <a:buFont typeface="Arial" panose="020B0604020202020204" pitchFamily="34" charset="0"/>
              <a:buNone/>
            </a:pPr>
            <a:r>
              <a:rPr lang="nl-NL" sz="1200" b="0">
                <a:solidFill>
                  <a:srgbClr val="002060"/>
                </a:solidFill>
                <a:latin typeface="Arial Body"/>
              </a:rPr>
              <a:t>Bv. ontploffende batterijen of sensoren die niet werken.</a:t>
            </a:r>
          </a:p>
          <a:p>
            <a:pPr marL="0" indent="0">
              <a:spcBef>
                <a:spcPts val="0"/>
              </a:spcBef>
              <a:spcAft>
                <a:spcPts val="0"/>
              </a:spcAft>
              <a:buFont typeface="Arial" panose="020B0604020202020204" pitchFamily="34" charset="0"/>
              <a:buNone/>
            </a:pPr>
            <a:endParaRPr lang="en-GB" sz="1200" b="0" dirty="0">
              <a:solidFill>
                <a:srgbClr val="002060"/>
              </a:solidFill>
              <a:latin typeface="Arial Body"/>
            </a:endParaRPr>
          </a:p>
          <a:p>
            <a:pPr marL="0" marR="0" lvl="0" indent="0" algn="l" defTabSz="342900" rtl="0" eaLnBrk="1" fontAlgn="auto" latinLnBrk="0" hangingPunct="1">
              <a:lnSpc>
                <a:spcPct val="100000"/>
              </a:lnSpc>
              <a:spcBef>
                <a:spcPts val="600"/>
              </a:spcBef>
              <a:spcAft>
                <a:spcPts val="600"/>
              </a:spcAft>
              <a:buClrTx/>
              <a:buSzTx/>
              <a:buFontTx/>
              <a:buNone/>
              <a:tabLst/>
              <a:defRPr/>
            </a:pPr>
            <a:r>
              <a:rPr lang="nl-NL" sz="1600" b="1">
                <a:solidFill>
                  <a:srgbClr val="7030A0"/>
                </a:solidFill>
                <a:latin typeface="Arial Body"/>
              </a:rPr>
              <a:t>Nauwkeurigheid van de sensor</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200" b="0">
                <a:solidFill>
                  <a:srgbClr val="002060"/>
                </a:solidFill>
                <a:latin typeface="Arial Body"/>
              </a:rPr>
              <a:t>Hoe betrouwbaar zijn sensoren in faciliteiten met meerdere omgevingsfactoren?</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pPr marL="0" indent="0">
              <a:spcBef>
                <a:spcPts val="600"/>
              </a:spcBef>
              <a:spcAft>
                <a:spcPts val="600"/>
              </a:spcAft>
              <a:buFont typeface="Arial" panose="020B0604020202020204" pitchFamily="34" charset="0"/>
              <a:buNone/>
            </a:pPr>
            <a:r>
              <a:rPr lang="nl-NL" sz="1600" b="1">
                <a:solidFill>
                  <a:srgbClr val="7030A0"/>
                </a:solidFill>
                <a:latin typeface="Arial Body"/>
              </a:rPr>
              <a:t>Hardware belemmert beweging</a:t>
            </a:r>
          </a:p>
          <a:p>
            <a:pPr marL="0" indent="0">
              <a:spcBef>
                <a:spcPts val="600"/>
              </a:spcBef>
              <a:spcAft>
                <a:spcPts val="600"/>
              </a:spcAft>
              <a:buFont typeface="Arial" panose="020B0604020202020204" pitchFamily="34" charset="0"/>
              <a:buNone/>
            </a:pPr>
            <a:r>
              <a:rPr lang="nl-NL" sz="1200" b="0">
                <a:solidFill>
                  <a:srgbClr val="002060"/>
                </a:solidFill>
                <a:latin typeface="Arial Body"/>
                <a:ea typeface="Arial Body"/>
                <a:cs typeface="+mn-cs"/>
              </a:rPr>
              <a:t>Het dragen van exoskeletten of PBM.</a:t>
            </a:r>
          </a:p>
          <a:p>
            <a:pPr marL="0" indent="0">
              <a:spcBef>
                <a:spcPts val="600"/>
              </a:spcBef>
              <a:spcAft>
                <a:spcPts val="600"/>
              </a:spcAft>
              <a:buFont typeface="Arial" panose="020B0604020202020204" pitchFamily="34" charset="0"/>
              <a:buNone/>
            </a:pPr>
            <a:endParaRPr lang="en-GB" sz="1200" b="0" kern="1200" dirty="0">
              <a:solidFill>
                <a:srgbClr val="002060"/>
              </a:solidFill>
              <a:latin typeface="Arial Body"/>
              <a:ea typeface="+mn-ea"/>
              <a:cs typeface="+mn-cs"/>
            </a:endParaRPr>
          </a:p>
          <a:p>
            <a:pPr marL="0" marR="0" lvl="0" indent="0" algn="l" defTabSz="3429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nl-NL" sz="1600" b="1">
                <a:solidFill>
                  <a:srgbClr val="7030A0"/>
                </a:solidFill>
                <a:latin typeface="Arial Body"/>
              </a:rPr>
              <a:t>Technologische beperkingen van VGW-monitoringsystemen </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200" b="0">
                <a:solidFill>
                  <a:srgbClr val="002060"/>
                </a:solidFill>
                <a:latin typeface="Arial Body"/>
              </a:rPr>
              <a:t>Bv. infraroodcamera’s.</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pPr marL="0" marR="0" lvl="0" indent="0" algn="l" defTabSz="342900" rtl="0" eaLnBrk="1" fontAlgn="auto" latinLnBrk="0" hangingPunct="1">
              <a:lnSpc>
                <a:spcPct val="100000"/>
              </a:lnSpc>
              <a:spcBef>
                <a:spcPts val="600"/>
              </a:spcBef>
              <a:spcAft>
                <a:spcPts val="600"/>
              </a:spcAft>
              <a:buClrTx/>
              <a:buSzTx/>
              <a:buFontTx/>
              <a:buNone/>
              <a:tabLst/>
              <a:defRPr/>
            </a:pPr>
            <a:r>
              <a:rPr lang="nl-NL" sz="1600" b="1">
                <a:solidFill>
                  <a:srgbClr val="7030A0"/>
                </a:solidFill>
                <a:latin typeface="Arial Body"/>
              </a:rPr>
              <a:t>Netto-effecten van VGW-monitoringsystemen</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sz="1200" b="0">
                <a:solidFill>
                  <a:srgbClr val="002060"/>
                </a:solidFill>
                <a:latin typeface="Arial Body"/>
              </a:rPr>
              <a:t>Bv. invloed van herverdeling van gewicht naar andere delen van het lichaam door exoskeletten.</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r>
              <a:rPr lang="nl-NL" sz="1800" b="1">
                <a:solidFill>
                  <a:schemeClr val="tx1"/>
                </a:solidFill>
                <a:latin typeface="Arial Body"/>
                <a:ea typeface="Arial Body"/>
                <a:cs typeface="+mn-cs"/>
              </a:rPr>
              <a:t>Psychosociale/lichamelijke schade</a:t>
            </a:r>
            <a:br>
              <a:rPr lang="nl-NL" sz="1600" b="1">
                <a:solidFill>
                  <a:schemeClr val="tx1"/>
                </a:solidFill>
                <a:latin typeface="Arial Body"/>
                <a:ea typeface="Arial Body"/>
                <a:cs typeface="+mn-cs"/>
              </a:rPr>
            </a:br>
            <a:br>
              <a:rPr lang="nl-NL" sz="1600" b="1">
                <a:solidFill>
                  <a:schemeClr val="tx1"/>
                </a:solidFill>
                <a:latin typeface="Arial Body"/>
                <a:ea typeface="Arial Body"/>
                <a:cs typeface="+mn-cs"/>
              </a:rPr>
            </a:br>
            <a:r>
              <a:rPr lang="nl-NL" sz="1400" b="1">
                <a:solidFill>
                  <a:srgbClr val="FF3399"/>
                </a:solidFill>
                <a:latin typeface="Arial Body"/>
                <a:ea typeface="Arial Body"/>
                <a:cs typeface="+mn-cs"/>
              </a:rPr>
              <a:t>Intensivering van het werk</a:t>
            </a:r>
          </a:p>
          <a:p>
            <a:pPr marL="0" marR="0" lvl="0" indent="0" algn="l" defTabSz="342900" rtl="0" eaLnBrk="1" fontAlgn="auto" latinLnBrk="0" hangingPunct="1">
              <a:lnSpc>
                <a:spcPct val="100000"/>
              </a:lnSpc>
              <a:spcBef>
                <a:spcPts val="600"/>
              </a:spcBef>
              <a:spcAft>
                <a:spcPts val="600"/>
              </a:spcAft>
              <a:buClrTx/>
              <a:buSzTx/>
              <a:buFontTx/>
              <a:buNone/>
              <a:tabLst/>
              <a:defRPr/>
            </a:pPr>
            <a:r>
              <a:rPr lang="nl-NL" sz="1200" b="0">
                <a:solidFill>
                  <a:srgbClr val="002060"/>
                </a:solidFill>
                <a:latin typeface="Arial Body"/>
                <a:ea typeface="Arial Body"/>
                <a:cs typeface="+mn-cs"/>
              </a:rPr>
              <a:t>Werkplekken als elektronische sweatshops?</a:t>
            </a:r>
            <a:br>
              <a:rPr lang="nl-NL" sz="1200" b="0">
                <a:solidFill>
                  <a:srgbClr val="002060"/>
                </a:solidFill>
                <a:latin typeface="Arial Body"/>
                <a:ea typeface="Arial Body"/>
                <a:cs typeface="+mn-cs"/>
              </a:rPr>
            </a:br>
            <a:endParaRPr lang="nl-NL" sz="1200" b="0">
              <a:solidFill>
                <a:srgbClr val="002060"/>
              </a:solidFill>
              <a:latin typeface="Arial Body"/>
              <a:ea typeface="Arial Body"/>
              <a:cs typeface="+mn-cs"/>
            </a:endParaRPr>
          </a:p>
          <a:p>
            <a:pPr marL="0" algn="l" defTabSz="342900" rtl="0" eaLnBrk="1" latinLnBrk="0" hangingPunct="1"/>
            <a:r>
              <a:rPr lang="nl-NL" sz="1400" b="1">
                <a:solidFill>
                  <a:srgbClr val="FF3399"/>
                </a:solidFill>
                <a:latin typeface="Arial Body"/>
                <a:ea typeface="Arial Body"/>
                <a:cs typeface="+mn-cs"/>
              </a:rPr>
              <a:t>Werkvervreemding </a:t>
            </a:r>
          </a:p>
          <a:p>
            <a:pPr>
              <a:spcBef>
                <a:spcPts val="600"/>
              </a:spcBef>
              <a:spcAft>
                <a:spcPts val="600"/>
              </a:spcAft>
            </a:pPr>
            <a:r>
              <a:rPr lang="nl-NL" sz="1200" b="0">
                <a:solidFill>
                  <a:srgbClr val="002060"/>
                </a:solidFill>
                <a:latin typeface="Arial Body"/>
                <a:ea typeface="Arial Body"/>
                <a:cs typeface="+mn-cs"/>
              </a:rPr>
              <a:t>Inbreuk op de privacy, verlies van verantwoordelijkheidsgevoel, overstelpen van VGW-managers met gegevens en verwachtingen.</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10</a:t>
            </a:fld>
            <a:endParaRPr lang="en-GB"/>
          </a:p>
        </p:txBody>
      </p:sp>
    </p:spTree>
    <p:extLst>
      <p:ext uri="{BB962C8B-B14F-4D97-AF65-F5344CB8AC3E}">
        <p14:creationId xmlns:p14="http://schemas.microsoft.com/office/powerpoint/2010/main" val="1020844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11</a:t>
            </a:fld>
            <a:endParaRPr lang="en-GB"/>
          </a:p>
        </p:txBody>
      </p:sp>
    </p:spTree>
    <p:extLst>
      <p:ext uri="{BB962C8B-B14F-4D97-AF65-F5344CB8AC3E}">
        <p14:creationId xmlns:p14="http://schemas.microsoft.com/office/powerpoint/2010/main" val="123464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12</a:t>
            </a:fld>
            <a:endParaRPr lang="en-GB"/>
          </a:p>
        </p:txBody>
      </p:sp>
    </p:spTree>
    <p:extLst>
      <p:ext uri="{BB962C8B-B14F-4D97-AF65-F5344CB8AC3E}">
        <p14:creationId xmlns:p14="http://schemas.microsoft.com/office/powerpoint/2010/main" val="2416442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13</a:t>
            </a:fld>
            <a:endParaRPr lang="en-GB"/>
          </a:p>
        </p:txBody>
      </p:sp>
    </p:spTree>
    <p:extLst>
      <p:ext uri="{BB962C8B-B14F-4D97-AF65-F5344CB8AC3E}">
        <p14:creationId xmlns:p14="http://schemas.microsoft.com/office/powerpoint/2010/main" val="2539848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14</a:t>
            </a:fld>
            <a:endParaRPr lang="en-GB"/>
          </a:p>
        </p:txBody>
      </p:sp>
    </p:spTree>
    <p:extLst>
      <p:ext uri="{BB962C8B-B14F-4D97-AF65-F5344CB8AC3E}">
        <p14:creationId xmlns:p14="http://schemas.microsoft.com/office/powerpoint/2010/main" val="1227165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15</a:t>
            </a:fld>
            <a:endParaRPr lang="en-GB"/>
          </a:p>
        </p:txBody>
      </p:sp>
    </p:spTree>
    <p:extLst>
      <p:ext uri="{BB962C8B-B14F-4D97-AF65-F5344CB8AC3E}">
        <p14:creationId xmlns:p14="http://schemas.microsoft.com/office/powerpoint/2010/main" val="18925778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16</a:t>
            </a:fld>
            <a:endParaRPr lang="en-GB"/>
          </a:p>
        </p:txBody>
      </p:sp>
    </p:spTree>
    <p:extLst>
      <p:ext uri="{BB962C8B-B14F-4D97-AF65-F5344CB8AC3E}">
        <p14:creationId xmlns:p14="http://schemas.microsoft.com/office/powerpoint/2010/main" val="3990635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17</a:t>
            </a:fld>
            <a:endParaRPr lang="en-GB"/>
          </a:p>
        </p:txBody>
      </p:sp>
    </p:spTree>
    <p:extLst>
      <p:ext uri="{BB962C8B-B14F-4D97-AF65-F5344CB8AC3E}">
        <p14:creationId xmlns:p14="http://schemas.microsoft.com/office/powerpoint/2010/main" val="721096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18</a:t>
            </a:fld>
            <a:endParaRPr lang="en-GB"/>
          </a:p>
        </p:txBody>
      </p:sp>
    </p:spTree>
    <p:extLst>
      <p:ext uri="{BB962C8B-B14F-4D97-AF65-F5344CB8AC3E}">
        <p14:creationId xmlns:p14="http://schemas.microsoft.com/office/powerpoint/2010/main" val="760956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2285039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a:t>
            </a:fld>
            <a:endParaRPr lang="en-GB"/>
          </a:p>
        </p:txBody>
      </p:sp>
    </p:spTree>
    <p:extLst>
      <p:ext uri="{BB962C8B-B14F-4D97-AF65-F5344CB8AC3E}">
        <p14:creationId xmlns:p14="http://schemas.microsoft.com/office/powerpoint/2010/main" val="4154289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20</a:t>
            </a:fld>
            <a:endParaRPr lang="en-GB"/>
          </a:p>
        </p:txBody>
      </p:sp>
    </p:spTree>
    <p:extLst>
      <p:ext uri="{BB962C8B-B14F-4D97-AF65-F5344CB8AC3E}">
        <p14:creationId xmlns:p14="http://schemas.microsoft.com/office/powerpoint/2010/main" val="161304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21</a:t>
            </a:fld>
            <a:endParaRPr lang="en-GB"/>
          </a:p>
        </p:txBody>
      </p:sp>
    </p:spTree>
    <p:extLst>
      <p:ext uri="{BB962C8B-B14F-4D97-AF65-F5344CB8AC3E}">
        <p14:creationId xmlns:p14="http://schemas.microsoft.com/office/powerpoint/2010/main" val="4165620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22</a:t>
            </a:fld>
            <a:endParaRPr lang="en-GB"/>
          </a:p>
        </p:txBody>
      </p:sp>
    </p:spTree>
    <p:extLst>
      <p:ext uri="{BB962C8B-B14F-4D97-AF65-F5344CB8AC3E}">
        <p14:creationId xmlns:p14="http://schemas.microsoft.com/office/powerpoint/2010/main" val="1071683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23</a:t>
            </a:fld>
            <a:endParaRPr lang="en-GB"/>
          </a:p>
        </p:txBody>
      </p:sp>
    </p:spTree>
    <p:extLst>
      <p:ext uri="{BB962C8B-B14F-4D97-AF65-F5344CB8AC3E}">
        <p14:creationId xmlns:p14="http://schemas.microsoft.com/office/powerpoint/2010/main" val="1859449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24</a:t>
            </a:fld>
            <a:endParaRPr lang="en-GB"/>
          </a:p>
        </p:txBody>
      </p:sp>
    </p:spTree>
    <p:extLst>
      <p:ext uri="{BB962C8B-B14F-4D97-AF65-F5344CB8AC3E}">
        <p14:creationId xmlns:p14="http://schemas.microsoft.com/office/powerpoint/2010/main" val="24858133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800">
                <a:effectLst/>
                <a:latin typeface="Arial" panose="020B0604020202020204" pitchFamily="34" charset="0"/>
                <a:ea typeface="Arial"/>
                <a:cs typeface="Arial" panose="020B0604020202020204" pitchFamily="34" charset="0"/>
              </a:rPr>
              <a:t>De hieronder vermelde beginselen zijn bedoeld om aan te tonen hoe de belemmeringen voor invoering kunnen worden aangepakt en hoe slimme digitale hulpmiddelen en VGW-monitoringsystemen beter kunnen worden afgestemd op de behoeften van werknemers en werkplekken, waardoor de algemene toepassing ervan toeneemt, wat op zijn beurt vooruitzichten biedt op de totstandbrenging van veiligere werkomgevingen.</a:t>
            </a:r>
          </a:p>
          <a:p>
            <a:r>
              <a:rPr lang="nl-NL" sz="1800">
                <a:effectLst/>
                <a:latin typeface="Arial" panose="020B0604020202020204" pitchFamily="34" charset="0"/>
                <a:ea typeface="Arial"/>
                <a:cs typeface="Arial" panose="020B0604020202020204" pitchFamily="34" charset="0"/>
              </a:rPr>
              <a:t> </a:t>
            </a:r>
          </a:p>
          <a:p>
            <a:r>
              <a:rPr lang="nl-NL" sz="1800" b="1">
                <a:effectLst/>
                <a:latin typeface="Arial" panose="020B0604020202020204" pitchFamily="34" charset="0"/>
                <a:ea typeface="Arial"/>
                <a:cs typeface="Arial" panose="020B0604020202020204" pitchFamily="34" charset="0"/>
              </a:rPr>
              <a:t>Gegevensbescherming en privacy </a:t>
            </a:r>
          </a:p>
          <a:p>
            <a:r>
              <a:rPr lang="nl-NL" sz="1800">
                <a:effectLst/>
                <a:latin typeface="Arial" panose="020B0604020202020204" pitchFamily="34" charset="0"/>
                <a:ea typeface="Arial"/>
                <a:cs typeface="Arial" panose="020B0604020202020204" pitchFamily="34" charset="0"/>
              </a:rPr>
              <a:t>De meeste slimme digitale hulpmiddelen en VGW-monitoringsystemen bevatten een softwaresysteem dat gegevens doorstuurt naar een cloudplatform. Dit leidt tot bezorgdheid over gegevensbeveiliging bij werknemers, hun vertegenwoordigers en werkgevers. Denk bijvoorbeeld aan het scenario waarbij een externe partij toegang krijgt tot een nieuw VGW-monitoringsysteem tijdens een reddingsoperatie, waarbij reddingsteams naar een gevaarlijk gebied worden gestuurd. Hoewel dit misschien een extreem voorbeeld is, benadrukt het hoe belangrijk het is om maatregelen te nemen op het gebied van gegevensbescherming om het risico op mogelijke inbreuken te beperken. </a:t>
            </a:r>
          </a:p>
          <a:p>
            <a:r>
              <a:rPr lang="nl-NL" sz="1800">
                <a:effectLst/>
                <a:latin typeface="Arial" panose="020B0604020202020204" pitchFamily="34" charset="0"/>
                <a:ea typeface="Arial"/>
                <a:cs typeface="Arial" panose="020B0604020202020204" pitchFamily="34" charset="0"/>
              </a:rPr>
              <a:t> </a:t>
            </a:r>
          </a:p>
          <a:p>
            <a:r>
              <a:rPr lang="nl-NL" sz="1800" b="1">
                <a:effectLst/>
                <a:latin typeface="Arial" panose="020B0604020202020204" pitchFamily="34" charset="0"/>
                <a:ea typeface="Arial"/>
                <a:cs typeface="Arial" panose="020B0604020202020204" pitchFamily="34" charset="0"/>
              </a:rPr>
              <a:t>Integratie met bestaande infrastructuur</a:t>
            </a:r>
          </a:p>
          <a:p>
            <a:r>
              <a:rPr lang="nl-NL" sz="1800">
                <a:effectLst/>
                <a:latin typeface="Arial" panose="020B0604020202020204" pitchFamily="34" charset="0"/>
                <a:ea typeface="Arial"/>
                <a:cs typeface="Arial" panose="020B0604020202020204" pitchFamily="34" charset="0"/>
              </a:rPr>
              <a:t>Sommige slimme digitale hulpmiddelen en VGW-monitoringsystemen zijn ontworpen met het oog op integratie met bestaande (VGW-)beheersinfrastructuur, waaronder software- of hardwaresystemen, wat kan helpen om kosten te besparen en nieuwe mogelijkheden te benutten om de veiligheid en gezondheid te verbeteren.</a:t>
            </a:r>
          </a:p>
          <a:p>
            <a:r>
              <a:rPr lang="nl-NL" sz="1800">
                <a:effectLst/>
                <a:latin typeface="Arial" panose="020B0604020202020204" pitchFamily="34" charset="0"/>
                <a:ea typeface="Arial"/>
                <a:cs typeface="Arial" panose="020B0604020202020204" pitchFamily="34" charset="0"/>
              </a:rPr>
              <a:t> </a:t>
            </a:r>
          </a:p>
          <a:p>
            <a:r>
              <a:rPr lang="nl-NL" sz="1800" b="1">
                <a:effectLst/>
                <a:latin typeface="Arial" panose="020B0604020202020204" pitchFamily="34" charset="0"/>
                <a:ea typeface="Arial"/>
                <a:cs typeface="Arial" panose="020B0604020202020204" pitchFamily="34" charset="0"/>
              </a:rPr>
              <a:t>Integratie met bestaande VGW-kaders</a:t>
            </a:r>
          </a:p>
          <a:p>
            <a:r>
              <a:rPr lang="nl-NL" sz="1800">
                <a:effectLst/>
                <a:latin typeface="Arial" panose="020B0604020202020204" pitchFamily="34" charset="0"/>
                <a:ea typeface="Arial"/>
                <a:cs typeface="Arial" panose="020B0604020202020204" pitchFamily="34" charset="0"/>
              </a:rPr>
              <a:t>VGW is veeleer een proces of cyclus dan een reeks afzonderlijke interventies, en hoewel de in het onderzoek in kaart gebrachte systemen veel functies kunnen vervullen, zijn zij niet in staat (noch bedoeld) om alles-in-éénoplossingen aan te reiken. Een VGW-kader moet worden gezien als een middel voor permanent leren, dat een aantal afhankelijkheden, processen en praktijken met zich meebrengt. Het is dus een kader dat een breder scala aan elementen omvat dan één systeem voor slimme monitoring.</a:t>
            </a:r>
          </a:p>
          <a:p>
            <a:r>
              <a:rPr lang="nl-NL" sz="1800">
                <a:effectLst/>
                <a:latin typeface="Arial" panose="020B0604020202020204" pitchFamily="34" charset="0"/>
                <a:ea typeface="Arial"/>
                <a:cs typeface="Arial" panose="020B0604020202020204" pitchFamily="34" charset="0"/>
              </a:rPr>
              <a:t> </a:t>
            </a:r>
          </a:p>
          <a:p>
            <a:r>
              <a:rPr lang="nl-NL" sz="1800" b="1">
                <a:effectLst/>
                <a:latin typeface="Arial" panose="020B0604020202020204" pitchFamily="34" charset="0"/>
                <a:ea typeface="Arial"/>
                <a:cs typeface="Arial" panose="020B0604020202020204" pitchFamily="34" charset="0"/>
              </a:rPr>
              <a:t>Invoering als een samenwerkingsproces met betrokkenheid van werknemers</a:t>
            </a:r>
          </a:p>
          <a:p>
            <a:r>
              <a:rPr lang="nl-NL" sz="1800">
                <a:effectLst/>
                <a:latin typeface="Arial" panose="020B0604020202020204" pitchFamily="34" charset="0"/>
                <a:ea typeface="Arial"/>
                <a:cs typeface="Arial" panose="020B0604020202020204" pitchFamily="34" charset="0"/>
              </a:rPr>
              <a:t>Gebleken is dat voortdurende samenwerking tussen de implementerende onderneming en de productfabrikant tijdens de invoering en het gebruik van het nieuwe VGW-monitoringsysteem een gangbare praktijk is om het systeem af te stemmen op de specifieke behoeften van de werkplek en de werknemers, potentiële uitdagingen aan te pakken en verbeteringen vast te stellen. </a:t>
            </a:r>
          </a:p>
          <a:p>
            <a:r>
              <a:rPr lang="nl-NL" sz="1800">
                <a:effectLst/>
                <a:latin typeface="Arial" panose="020B0604020202020204" pitchFamily="34" charset="0"/>
                <a:ea typeface="Arial"/>
                <a:cs typeface="Arial" panose="020B0604020202020204" pitchFamily="34" charset="0"/>
              </a:rPr>
              <a:t> </a:t>
            </a: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21820705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ts val="1400"/>
              </a:lnSpc>
              <a:buFont typeface="+mj-lt"/>
              <a:buAutoNum type="arabicPeriod"/>
              <a:tabLst>
                <a:tab pos="408305" algn="l"/>
              </a:tabLst>
            </a:pPr>
            <a:r>
              <a:rPr lang="nl-NL" sz="1200">
                <a:solidFill>
                  <a:srgbClr val="000000"/>
                </a:solidFill>
                <a:effectLst/>
                <a:latin typeface="Arial" panose="020B0604020202020204" pitchFamily="34" charset="0"/>
                <a:ea typeface="Arial"/>
                <a:cs typeface="ArialMT"/>
              </a:rPr>
              <a:t>Slimme digitale systemen verbeteren de veiligheid op de werkplek door op een proactieve manier inzicht te verschaffen in de arbeidsomstandigheden</a:t>
            </a:r>
            <a:r>
              <a:rPr lang="nl-NL" sz="1200">
                <a:solidFill>
                  <a:srgbClr val="000000"/>
                </a:solidFill>
                <a:effectLst/>
              </a:rPr>
              <a:t>,</a:t>
            </a:r>
            <a:r>
              <a:rPr lang="nl-NL" sz="1200">
                <a:solidFill>
                  <a:srgbClr val="000000"/>
                </a:solidFill>
                <a:effectLst/>
                <a:latin typeface="Arial" panose="020B0604020202020204" pitchFamily="34" charset="0"/>
                <a:ea typeface="Arial"/>
                <a:cs typeface="Arial" panose="020B0604020202020204" pitchFamily="34" charset="0"/>
              </a:rPr>
              <a:t> wat pas zeer onlangs mogelijk is geworden. Ze kunnen</a:t>
            </a:r>
            <a:r>
              <a:rPr lang="nl-NL" sz="1200">
                <a:solidFill>
                  <a:srgbClr val="000000"/>
                </a:solidFill>
                <a:effectLst/>
                <a:latin typeface="Arial" panose="020B0604020202020204" pitchFamily="34" charset="0"/>
                <a:ea typeface="Arial"/>
                <a:cs typeface="ArialMT"/>
              </a:rPr>
              <a:t> waarschuwingen versturen om de reddingstijd te verkorten en meldingen te vergemakkelijken, en ze versterken ook de positie van werknemers dankzij een groter bewustzijn, wat het gevoel van veiligheid bevordert.     </a:t>
            </a:r>
          </a:p>
          <a:p>
            <a:pPr marL="342900" lvl="0" indent="-342900">
              <a:lnSpc>
                <a:spcPts val="1400"/>
              </a:lnSpc>
              <a:buFont typeface="+mj-lt"/>
              <a:buAutoNum type="arabicPeriod"/>
              <a:tabLst>
                <a:tab pos="408305" algn="l"/>
              </a:tabLst>
            </a:pPr>
            <a:r>
              <a:rPr lang="nl-NL" sz="1200">
                <a:solidFill>
                  <a:srgbClr val="000000"/>
                </a:solidFill>
                <a:effectLst/>
                <a:latin typeface="Arial" panose="020B0604020202020204" pitchFamily="34" charset="0"/>
                <a:ea typeface="Arial"/>
                <a:cs typeface="ArialMT"/>
              </a:rPr>
              <a:t>Transparant gebruik van technologie is van essentieel belang om zorgen over privacy, gegevensverwerking en een te grote afhankelijkheid aan te pakken. </a:t>
            </a:r>
          </a:p>
          <a:p>
            <a:pPr marL="342900" lvl="0" indent="-342900">
              <a:lnSpc>
                <a:spcPts val="1400"/>
              </a:lnSpc>
              <a:buFont typeface="+mj-lt"/>
              <a:buAutoNum type="arabicPeriod"/>
              <a:tabLst>
                <a:tab pos="408305" algn="l"/>
              </a:tabLst>
            </a:pPr>
            <a:r>
              <a:rPr lang="nl-NL" sz="1200">
                <a:solidFill>
                  <a:srgbClr val="000000"/>
                </a:solidFill>
                <a:effectLst/>
                <a:latin typeface="Arial" panose="020B0604020202020204" pitchFamily="34" charset="0"/>
                <a:ea typeface="Arial"/>
                <a:cs typeface="ArialMT"/>
              </a:rPr>
              <a:t>Een onderscheid maken tussen prestatiemeting en VGW-monitoring is een must om het vertrouwen van werknemers te behouden en op te bouwen.</a:t>
            </a:r>
          </a:p>
          <a:p>
            <a:pPr marL="342900" lvl="0" indent="-342900">
              <a:lnSpc>
                <a:spcPts val="1400"/>
              </a:lnSpc>
              <a:buFont typeface="+mj-lt"/>
              <a:buAutoNum type="arabicPeriod"/>
              <a:tabLst>
                <a:tab pos="408305" algn="l"/>
              </a:tabLst>
            </a:pPr>
            <a:r>
              <a:rPr lang="nl-NL" sz="1200">
                <a:solidFill>
                  <a:srgbClr val="000000"/>
                </a:solidFill>
                <a:effectLst/>
                <a:latin typeface="Arial" panose="020B0604020202020204" pitchFamily="34" charset="0"/>
                <a:ea typeface="Arial"/>
                <a:cs typeface="ArialMT"/>
              </a:rPr>
              <a:t>Werknemers en hun vertegenwoordigers betrekken bij het ontwerp, het gebruik en de informatie-ecologie van slimme digitale systemen bevordert de gezondheid en het welzijn van werknemers door hun controle over beslissingen te vergroten en het voor hen gemakkelijker te maken het gebruik van deze systemen te steunen. Door systemen af te stemmen op specifieke behoeften op de werkplek worden de doeltreffendheid en de positieve effecten gemaximaliseerd. Het betrekken van werknemers bij het testen, selecteren en optimaliseren van nieuwe VGW-monitoringsystemen waarborgt de doeltreffendheid ervan. </a:t>
            </a:r>
          </a:p>
          <a:p>
            <a:pPr marL="342900" lvl="0" indent="-342900">
              <a:lnSpc>
                <a:spcPts val="1400"/>
              </a:lnSpc>
              <a:buFont typeface="+mj-lt"/>
              <a:buAutoNum type="arabicPeriod"/>
              <a:tabLst>
                <a:tab pos="408305" algn="l"/>
              </a:tabLst>
            </a:pPr>
            <a:r>
              <a:rPr lang="nl-NL" sz="1200">
                <a:solidFill>
                  <a:srgbClr val="000000"/>
                </a:solidFill>
                <a:effectLst/>
                <a:latin typeface="Arial" panose="020B0604020202020204" pitchFamily="34" charset="0"/>
                <a:ea typeface="Arial"/>
                <a:cs typeface="ArialMT"/>
              </a:rPr>
              <a:t>Slimme digitale systemen moeten een aanvulling vormen op andere VGW-maatregelen, zoals aanpassingen op de werkplek, corrigerende maatregelen, opleiding van werknemers en het bevorderen van vertrouwen, en mogen niet dienen als enige oplossing of als vervanging van de andere VGW-maatregelen.</a:t>
            </a:r>
          </a:p>
          <a:p>
            <a:pPr marL="342900" lvl="0" indent="-342900">
              <a:lnSpc>
                <a:spcPts val="1400"/>
              </a:lnSpc>
              <a:buFont typeface="+mj-lt"/>
              <a:buAutoNum type="arabicPeriod"/>
              <a:tabLst>
                <a:tab pos="408305" algn="l"/>
              </a:tabLst>
            </a:pPr>
            <a:r>
              <a:rPr lang="nl-NL" sz="1200">
                <a:solidFill>
                  <a:srgbClr val="000000"/>
                </a:solidFill>
                <a:effectLst/>
                <a:latin typeface="Arial" panose="020B0604020202020204" pitchFamily="34" charset="0"/>
                <a:ea typeface="Arial"/>
                <a:cs typeface="ArialMT"/>
              </a:rPr>
              <a:t>De wetgeving en arbeidsinspecties moeten evolueren om gelijke tred te houden met slimme digitale systemen om ervoor te zorgen dat deze worden geïntegreerd in een doeltreffend VGW-beheersysteem, op basis van de verantwoordelijkheid van de werkgever en in de context van de controlehiërarchie. </a:t>
            </a:r>
          </a:p>
          <a:p>
            <a:pPr marL="342900" lvl="0" indent="-342900">
              <a:lnSpc>
                <a:spcPts val="1400"/>
              </a:lnSpc>
              <a:buFont typeface="+mj-lt"/>
              <a:buAutoNum type="arabicPeriod"/>
              <a:tabLst>
                <a:tab pos="408305" algn="l"/>
              </a:tabLst>
            </a:pPr>
            <a:r>
              <a:rPr lang="nl-NL" sz="1200">
                <a:solidFill>
                  <a:srgbClr val="000000"/>
                </a:solidFill>
                <a:effectLst/>
                <a:latin typeface="Arial" panose="020B0604020202020204" pitchFamily="34" charset="0"/>
                <a:ea typeface="Arial"/>
                <a:cs typeface="ArialMT"/>
              </a:rPr>
              <a:t>Technologieën zoals wearables kunnen inclusie en diversiteit bevorderen door tegemoet te komen aan de behoeften van specifieke groepen werknemers.</a:t>
            </a: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22824007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27</a:t>
            </a:fld>
            <a:endParaRPr lang="en-GB"/>
          </a:p>
        </p:txBody>
      </p:sp>
    </p:spTree>
    <p:extLst>
      <p:ext uri="{BB962C8B-B14F-4D97-AF65-F5344CB8AC3E}">
        <p14:creationId xmlns:p14="http://schemas.microsoft.com/office/powerpoint/2010/main" val="28441316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28</a:t>
            </a:fld>
            <a:endParaRPr lang="en-GB"/>
          </a:p>
        </p:txBody>
      </p:sp>
    </p:spTree>
    <p:extLst>
      <p:ext uri="{BB962C8B-B14F-4D97-AF65-F5344CB8AC3E}">
        <p14:creationId xmlns:p14="http://schemas.microsoft.com/office/powerpoint/2010/main" val="1306294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a:effectLst/>
                <a:latin typeface="Arial" panose="020B0604020202020204" pitchFamily="34" charset="0"/>
                <a:ea typeface="Arial"/>
                <a:cs typeface="Arial" panose="020B0604020202020204" pitchFamily="34" charset="0"/>
              </a:rPr>
              <a:t>Op bedrijfsniveau blijkt uit Esener-gegevens voor 2019 dat 4,8 % van de ondervraagde bedrijfsvestigingen draagbare apparaten gebruikte en 3,7 % gebruik maakte van collaboratieve robots (cobots). Uit de cijfers blijkt ook een sterke correlatie tussen de omvang van een bedrijfsvestiging en de mate waarin digitale technologieën in gebruik worden genomen. Grotere bedrijfsvestigingen beschikken doorgaans over meer financiële middelen voor O&amp;O en digitalisering op lange termijn, en over de technische capaciteit om monitoringtechnologieën in hun activiteiten te integreren. Zij beschikken ook over de vereiste personele middelen om behoeften te beoordelen, de technologie te installeren en uit te rollen en te voorzien in de nodige opleidingen en handleidingen voor het personeel.</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3</a:t>
            </a:fld>
            <a:endParaRPr lang="en-GB"/>
          </a:p>
        </p:txBody>
      </p:sp>
    </p:spTree>
    <p:extLst>
      <p:ext uri="{BB962C8B-B14F-4D97-AF65-F5344CB8AC3E}">
        <p14:creationId xmlns:p14="http://schemas.microsoft.com/office/powerpoint/2010/main" val="2952819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Ze kunnen (allemaal) worden gemeten, maar dat betekent niet dat ze per se moeten worden gemeten.</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4</a:t>
            </a:fld>
            <a:endParaRPr lang="en-GB"/>
          </a:p>
        </p:txBody>
      </p:sp>
    </p:spTree>
    <p:extLst>
      <p:ext uri="{BB962C8B-B14F-4D97-AF65-F5344CB8AC3E}">
        <p14:creationId xmlns:p14="http://schemas.microsoft.com/office/powerpoint/2010/main" val="4273314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5</a:t>
            </a:fld>
            <a:endParaRPr lang="en-GB"/>
          </a:p>
        </p:txBody>
      </p:sp>
    </p:spTree>
    <p:extLst>
      <p:ext uri="{BB962C8B-B14F-4D97-AF65-F5344CB8AC3E}">
        <p14:creationId xmlns:p14="http://schemas.microsoft.com/office/powerpoint/2010/main" val="3310844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nl-NL" sz="1200" b="1">
                <a:solidFill>
                  <a:srgbClr val="7030A0"/>
                </a:solidFill>
                <a:latin typeface="Arial" panose="020B0604020202020204" pitchFamily="34" charset="0"/>
                <a:cs typeface="Arial" panose="020B0604020202020204" pitchFamily="34" charset="0"/>
              </a:rPr>
              <a:t>Smartphone-apps </a:t>
            </a:r>
            <a:r>
              <a:rPr lang="nl-NL" sz="1200">
                <a:solidFill>
                  <a:srgbClr val="003399"/>
                </a:solidFill>
                <a:latin typeface="Arial" panose="020B0604020202020204" pitchFamily="34" charset="0"/>
                <a:cs typeface="Arial" panose="020B0604020202020204" pitchFamily="34" charset="0"/>
              </a:rPr>
              <a:t>kunnen werknemers aansporen tot gezonder gedrag, en maken gemakkelijke meldingen en/of taakondersteuning mogelijk in het geval van arbeidsongevallen</a:t>
            </a:r>
            <a:r>
              <a:rPr lang="nl-NL" sz="1400">
                <a:solidFill>
                  <a:srgbClr val="003399"/>
                </a:solidFill>
                <a:latin typeface="Arial" panose="020B0604020202020204" pitchFamily="34" charset="0"/>
                <a:cs typeface="Arial" panose="020B0604020202020204" pitchFamily="34" charset="0"/>
              </a:rPr>
              <a:t>.</a:t>
            </a:r>
          </a:p>
          <a:p>
            <a:pPr lvl="1"/>
            <a:endParaRPr lang="en-GB" sz="1200" b="1" dirty="0">
              <a:latin typeface="Arial" panose="020B0604020202020204" pitchFamily="34" charset="0"/>
              <a:cs typeface="Arial" panose="020B0604020202020204" pitchFamily="34" charset="0"/>
            </a:endParaRPr>
          </a:p>
          <a:p>
            <a:pPr lvl="1"/>
            <a:r>
              <a:rPr lang="nl-NL" sz="1200" b="1">
                <a:solidFill>
                  <a:srgbClr val="C00000"/>
                </a:solidFill>
                <a:latin typeface="Arial" panose="020B0604020202020204" pitchFamily="34" charset="0"/>
                <a:cs typeface="Arial" panose="020B0604020202020204" pitchFamily="34" charset="0"/>
              </a:rPr>
              <a:t>Slimme brillen </a:t>
            </a:r>
            <a:r>
              <a:rPr lang="nl-NL" sz="1200">
                <a:solidFill>
                  <a:srgbClr val="003399"/>
                </a:solidFill>
                <a:latin typeface="Arial" panose="020B0604020202020204" pitchFamily="34" charset="0"/>
                <a:cs typeface="Arial" panose="020B0604020202020204" pitchFamily="34" charset="0"/>
              </a:rPr>
              <a:t>of </a:t>
            </a:r>
            <a:r>
              <a:rPr lang="nl-NL" sz="1200" b="1">
                <a:solidFill>
                  <a:srgbClr val="C00000"/>
                </a:solidFill>
                <a:latin typeface="Arial" panose="020B0604020202020204" pitchFamily="34" charset="0"/>
                <a:cs typeface="Arial" panose="020B0604020202020204" pitchFamily="34" charset="0"/>
              </a:rPr>
              <a:t>drones</a:t>
            </a:r>
            <a:r>
              <a:rPr lang="nl-NL" sz="1200">
                <a:solidFill>
                  <a:srgbClr val="003399"/>
                </a:solidFill>
                <a:latin typeface="Arial" panose="020B0604020202020204" pitchFamily="34" charset="0"/>
                <a:cs typeface="Arial" panose="020B0604020202020204" pitchFamily="34" charset="0"/>
              </a:rPr>
              <a:t> in de bouw- en mijnbouwsector kunnen gevaarlijke gebieden bereiken en monitoren, waardoor mensen worden beschermd tegen potentieel gevaar.</a:t>
            </a:r>
            <a:br>
              <a:rPr lang="nl-NL" sz="1200">
                <a:solidFill>
                  <a:srgbClr val="003399"/>
                </a:solidFill>
                <a:latin typeface="Arial" panose="020B0604020202020204" pitchFamily="34" charset="0"/>
                <a:cs typeface="Arial" panose="020B0604020202020204" pitchFamily="34" charset="0"/>
              </a:rPr>
            </a:br>
            <a:endParaRPr lang="nl-NL" sz="1200">
              <a:solidFill>
                <a:srgbClr val="003399"/>
              </a:solidFill>
              <a:latin typeface="Arial" panose="020B0604020202020204" pitchFamily="34" charset="0"/>
              <a:cs typeface="Arial" panose="020B0604020202020204" pitchFamily="34" charset="0"/>
            </a:endParaRPr>
          </a:p>
          <a:p>
            <a:pPr lvl="1"/>
            <a:r>
              <a:rPr lang="nl-NL" sz="1200" b="1">
                <a:solidFill>
                  <a:schemeClr val="accent1">
                    <a:lumMod val="60000"/>
                    <a:lumOff val="40000"/>
                  </a:schemeClr>
                </a:solidFill>
                <a:latin typeface="Arial" panose="020B0604020202020204" pitchFamily="34" charset="0"/>
                <a:cs typeface="Arial" panose="020B0604020202020204" pitchFamily="34" charset="0"/>
              </a:rPr>
              <a:t>E-textieltechnologieën </a:t>
            </a:r>
            <a:r>
              <a:rPr lang="nl-NL" sz="1200" b="0">
                <a:solidFill>
                  <a:schemeClr val="accent1">
                    <a:lumMod val="60000"/>
                    <a:lumOff val="40000"/>
                  </a:schemeClr>
                </a:solidFill>
                <a:latin typeface="Arial" panose="020B0604020202020204" pitchFamily="34" charset="0"/>
                <a:cs typeface="Arial" panose="020B0604020202020204" pitchFamily="34" charset="0"/>
              </a:rPr>
              <a:t>kunnen</a:t>
            </a:r>
            <a:r>
              <a:rPr lang="nl-NL" sz="1200" b="1">
                <a:solidFill>
                  <a:schemeClr val="accent1">
                    <a:lumMod val="60000"/>
                    <a:lumOff val="40000"/>
                  </a:schemeClr>
                </a:solidFill>
                <a:latin typeface="Arial" panose="020B0604020202020204" pitchFamily="34" charset="0"/>
                <a:cs typeface="Arial" panose="020B0604020202020204" pitchFamily="34" charset="0"/>
              </a:rPr>
              <a:t> </a:t>
            </a:r>
            <a:r>
              <a:rPr lang="nl-NL" sz="1200">
                <a:solidFill>
                  <a:srgbClr val="003399"/>
                </a:solidFill>
                <a:latin typeface="Arial" panose="020B0604020202020204" pitchFamily="34" charset="0"/>
                <a:cs typeface="Arial" panose="020B0604020202020204" pitchFamily="34" charset="0"/>
              </a:rPr>
              <a:t>interageren met werknemers via in</a:t>
            </a:r>
            <a:r>
              <a:rPr lang="nl-NL" sz="1200">
                <a:latin typeface="Arial" panose="020B0604020202020204" pitchFamily="34" charset="0"/>
                <a:cs typeface="Arial" panose="020B0604020202020204" pitchFamily="34" charset="0"/>
              </a:rPr>
              <a:t> </a:t>
            </a:r>
            <a:r>
              <a:rPr lang="nl-NL" sz="1200" b="1">
                <a:solidFill>
                  <a:srgbClr val="00B050"/>
                </a:solidFill>
                <a:latin typeface="Arial" panose="020B0604020202020204" pitchFamily="34" charset="0"/>
                <a:cs typeface="Arial" panose="020B0604020202020204" pitchFamily="34" charset="0"/>
              </a:rPr>
              <a:t>helmen of veiligheidsbrillen</a:t>
            </a:r>
            <a:r>
              <a:rPr lang="nl-NL" sz="1200" b="0">
                <a:solidFill>
                  <a:srgbClr val="003399"/>
                </a:solidFill>
                <a:latin typeface="Arial" panose="020B0604020202020204" pitchFamily="34" charset="0"/>
                <a:cs typeface="Arial" panose="020B0604020202020204" pitchFamily="34" charset="0"/>
              </a:rPr>
              <a:t> verwerkte sensoren.</a:t>
            </a:r>
          </a:p>
          <a:p>
            <a:pPr lvl="1"/>
            <a:endParaRPr lang="en-US" sz="1200" b="1" dirty="0">
              <a:solidFill>
                <a:srgbClr val="00B050"/>
              </a:solidFill>
              <a:latin typeface="Arial" panose="020B0604020202020204" pitchFamily="34" charset="0"/>
              <a:cs typeface="Arial" panose="020B0604020202020204" pitchFamily="34" charset="0"/>
            </a:endParaRPr>
          </a:p>
          <a:p>
            <a:pPr lvl="1"/>
            <a:r>
              <a:rPr lang="nl-NL" sz="1200" b="1">
                <a:solidFill>
                  <a:schemeClr val="accent1">
                    <a:lumMod val="75000"/>
                  </a:schemeClr>
                </a:solidFill>
                <a:latin typeface="Arial" panose="020B0604020202020204" pitchFamily="34" charset="0"/>
                <a:cs typeface="Arial" panose="020B0604020202020204" pitchFamily="34" charset="0"/>
              </a:rPr>
              <a:t>Slimme horloges </a:t>
            </a:r>
            <a:r>
              <a:rPr lang="nl-NL" sz="1200">
                <a:solidFill>
                  <a:srgbClr val="003399"/>
                </a:solidFill>
                <a:latin typeface="Arial" panose="020B0604020202020204" pitchFamily="34" charset="0"/>
                <a:cs typeface="Arial" panose="020B0604020202020204" pitchFamily="34" charset="0"/>
              </a:rPr>
              <a:t>maken het mogelijk om via het IoT fysiologische en emotionele gegevens van mensen te verzamelen.</a:t>
            </a:r>
          </a:p>
          <a:p>
            <a:pPr lvl="1"/>
            <a:endParaRPr lang="en-US" sz="1200" b="1" dirty="0">
              <a:latin typeface="Arial" panose="020B0604020202020204" pitchFamily="34" charset="0"/>
              <a:cs typeface="Arial" panose="020B0604020202020204" pitchFamily="34" charset="0"/>
            </a:endParaRPr>
          </a:p>
          <a:p>
            <a:pPr lvl="1"/>
            <a:r>
              <a:rPr lang="nl-NL" sz="1200" b="1">
                <a:solidFill>
                  <a:schemeClr val="bg2">
                    <a:lumMod val="50000"/>
                  </a:schemeClr>
                </a:solidFill>
                <a:latin typeface="Arial" panose="020B0604020202020204" pitchFamily="34" charset="0"/>
                <a:cs typeface="Arial" panose="020B0604020202020204" pitchFamily="34" charset="0"/>
              </a:rPr>
              <a:t>VR/AR-instrumenten </a:t>
            </a:r>
            <a:r>
              <a:rPr lang="nl-NL" sz="1200" b="0">
                <a:solidFill>
                  <a:schemeClr val="bg2">
                    <a:lumMod val="50000"/>
                  </a:schemeClr>
                </a:solidFill>
                <a:latin typeface="Arial" panose="020B0604020202020204" pitchFamily="34" charset="0"/>
                <a:cs typeface="Arial" panose="020B0604020202020204" pitchFamily="34" charset="0"/>
              </a:rPr>
              <a:t>kunnen worden </a:t>
            </a:r>
            <a:r>
              <a:rPr lang="nl-NL" sz="1200">
                <a:solidFill>
                  <a:srgbClr val="003399"/>
                </a:solidFill>
                <a:latin typeface="Arial" panose="020B0604020202020204" pitchFamily="34" charset="0"/>
                <a:cs typeface="Arial" panose="020B0604020202020204" pitchFamily="34" charset="0"/>
              </a:rPr>
              <a:t>gebruikt voor opleiding, als interface voor het verstrekken van monitoringgegevens.</a:t>
            </a:r>
          </a:p>
          <a:p>
            <a:pPr lvl="1"/>
            <a:endParaRPr lang="en-GB" sz="1200" dirty="0">
              <a:solidFill>
                <a:srgbClr val="003399"/>
              </a:solidFill>
              <a:latin typeface="Arial" panose="020B0604020202020204" pitchFamily="34" charset="0"/>
              <a:cs typeface="Arial" panose="020B0604020202020204" pitchFamily="34" charset="0"/>
            </a:endParaRPr>
          </a:p>
          <a:p>
            <a:pPr lvl="1"/>
            <a:r>
              <a:rPr lang="nl-NL" sz="1200" b="1">
                <a:solidFill>
                  <a:srgbClr val="FFC000"/>
                </a:solidFill>
                <a:latin typeface="Arial" panose="020B0604020202020204" pitchFamily="34" charset="0"/>
                <a:cs typeface="Arial" panose="020B0604020202020204" pitchFamily="34" charset="0"/>
              </a:rPr>
              <a:t>Wearables </a:t>
            </a:r>
            <a:r>
              <a:rPr lang="nl-NL" sz="1200">
                <a:solidFill>
                  <a:srgbClr val="003399"/>
                </a:solidFill>
                <a:latin typeface="Arial" panose="020B0604020202020204" pitchFamily="34" charset="0"/>
                <a:cs typeface="Arial" panose="020B0604020202020204" pitchFamily="34" charset="0"/>
              </a:rPr>
              <a:t>kunnen niveaus van gassen en giftige stoffen, geluidsniveaus en temperaturen met een hoog risico detecteren. </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6</a:t>
            </a:fld>
            <a:endParaRPr lang="en-GB"/>
          </a:p>
        </p:txBody>
      </p:sp>
    </p:spTree>
    <p:extLst>
      <p:ext uri="{BB962C8B-B14F-4D97-AF65-F5344CB8AC3E}">
        <p14:creationId xmlns:p14="http://schemas.microsoft.com/office/powerpoint/2010/main" val="1390405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914400" rtl="0" eaLnBrk="1" fontAlgn="auto" latinLnBrk="0" hangingPunct="1">
              <a:spcBef>
                <a:spcPts val="200"/>
              </a:spcBef>
              <a:spcAft>
                <a:spcPts val="200"/>
              </a:spcAft>
              <a:buClrTx/>
              <a:buSzTx/>
              <a:tabLst/>
              <a:defRPr/>
            </a:pPr>
            <a:r>
              <a:rPr lang="nl-NL" sz="1400" b="1">
                <a:solidFill>
                  <a:schemeClr val="tx2"/>
                </a:solidFill>
                <a:latin typeface="Arial" panose="020B0604020202020204" pitchFamily="34" charset="0"/>
                <a:cs typeface="Arial" panose="020B0604020202020204" pitchFamily="34" charset="0"/>
              </a:rPr>
              <a:t>VGW-risico’s in kaart brengen en voorkomen</a:t>
            </a:r>
          </a:p>
          <a:p>
            <a:pPr marL="285750" indent="-285750">
              <a:spcBef>
                <a:spcPts val="200"/>
              </a:spcBef>
              <a:spcAft>
                <a:spcPts val="200"/>
              </a:spcAft>
              <a:buFont typeface="Arial" panose="020B0604020202020204" pitchFamily="34" charset="0"/>
              <a:buChar char="•"/>
              <a:defRPr/>
            </a:pPr>
            <a:r>
              <a:rPr lang="nl-NL" sz="1200">
                <a:solidFill>
                  <a:schemeClr val="tx2"/>
                </a:solidFill>
                <a:latin typeface="Arial" panose="020B0604020202020204" pitchFamily="34" charset="0"/>
                <a:cs typeface="Arial" panose="020B0604020202020204" pitchFamily="34" charset="0"/>
              </a:rPr>
              <a:t>Individuele of vestigingsgerelateerde risico’s monitoren: hartslag, houding, vermoeidheid, emotie</a:t>
            </a:r>
          </a:p>
          <a:p>
            <a:pPr marL="285750" indent="-285750">
              <a:spcBef>
                <a:spcPts val="200"/>
              </a:spcBef>
              <a:spcAft>
                <a:spcPts val="200"/>
              </a:spcAft>
              <a:buFont typeface="Arial" panose="020B0604020202020204" pitchFamily="34" charset="0"/>
              <a:buChar char="•"/>
              <a:defRPr/>
            </a:pPr>
            <a:r>
              <a:rPr lang="nl-NL" sz="1200">
                <a:solidFill>
                  <a:schemeClr val="tx2"/>
                </a:solidFill>
                <a:latin typeface="Arial" panose="020B0604020202020204" pitchFamily="34" charset="0"/>
                <a:cs typeface="Arial" panose="020B0604020202020204" pitchFamily="34" charset="0"/>
              </a:rPr>
              <a:t>Werknemers waarschuwen en opleidingen op de werkplek aanbieden</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nl-NL" sz="1200">
                <a:solidFill>
                  <a:schemeClr val="tx2"/>
                </a:solidFill>
                <a:latin typeface="Arial" panose="020B0604020202020204" pitchFamily="34" charset="0"/>
                <a:cs typeface="Arial" panose="020B0604020202020204" pitchFamily="34" charset="0"/>
              </a:rPr>
              <a:t>Risicobeoordelingen op afstand uitvoeren</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nl-NL" sz="1200">
                <a:solidFill>
                  <a:schemeClr val="tx2"/>
                </a:solidFill>
                <a:latin typeface="Arial" panose="020B0604020202020204" pitchFamily="34" charset="0"/>
                <a:cs typeface="Arial" panose="020B0604020202020204" pitchFamily="34" charset="0"/>
              </a:rPr>
              <a:t>Gegevensinzichten verschaffen die werkplekken kunnen helpen om de VGW te verbeteren</a:t>
            </a:r>
          </a:p>
          <a:p>
            <a:pPr marR="0" lvl="0" algn="l" defTabSz="914400" rtl="0" eaLnBrk="1" fontAlgn="auto" latinLnBrk="0" hangingPunct="1">
              <a:spcBef>
                <a:spcPts val="200"/>
              </a:spcBef>
              <a:spcAft>
                <a:spcPts val="200"/>
              </a:spcAft>
              <a:buClrTx/>
              <a:buSzTx/>
              <a:tabLst/>
              <a:defRPr/>
            </a:pPr>
            <a:r>
              <a:rPr lang="nl-NL" sz="1400" b="1">
                <a:solidFill>
                  <a:schemeClr val="tx2"/>
                </a:solidFill>
                <a:latin typeface="Arial" panose="020B0604020202020204" pitchFamily="34" charset="0"/>
                <a:cs typeface="Arial" panose="020B0604020202020204" pitchFamily="34" charset="0"/>
              </a:rPr>
              <a:t>Reageren op VGW-risico’s</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nl-NL" sz="1200">
                <a:solidFill>
                  <a:schemeClr val="tx2"/>
                </a:solidFill>
                <a:latin typeface="Arial" panose="020B0604020202020204" pitchFamily="34" charset="0"/>
                <a:cs typeface="Arial" panose="020B0604020202020204" pitchFamily="34" charset="0"/>
              </a:rPr>
              <a:t>Werknemers lokaliseren en reageren op noodsituaties</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nl-NL" sz="1200">
                <a:solidFill>
                  <a:schemeClr val="tx2"/>
                </a:solidFill>
                <a:latin typeface="Arial" panose="020B0604020202020204" pitchFamily="34" charset="0"/>
                <a:cs typeface="Arial" panose="020B0604020202020204" pitchFamily="34" charset="0"/>
              </a:rPr>
              <a:t>Ongevallen onderzoeken en melden</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nl-NL" sz="1200">
                <a:solidFill>
                  <a:schemeClr val="tx2"/>
                </a:solidFill>
                <a:latin typeface="Arial" panose="020B0604020202020204" pitchFamily="34" charset="0"/>
                <a:cs typeface="Arial" panose="020B0604020202020204" pitchFamily="34" charset="0"/>
              </a:rPr>
              <a:t>Gegevensinzichten verschaffen die kunnen leiden tot corrigerende maatregelen op VGW-gebied</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7</a:t>
            </a:fld>
            <a:endParaRPr lang="en-GB"/>
          </a:p>
        </p:txBody>
      </p:sp>
    </p:spTree>
    <p:extLst>
      <p:ext uri="{BB962C8B-B14F-4D97-AF65-F5344CB8AC3E}">
        <p14:creationId xmlns:p14="http://schemas.microsoft.com/office/powerpoint/2010/main" val="3942237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nl-NL" sz="1200">
                <a:effectLst/>
                <a:latin typeface="Arial" panose="020B0604020202020204" pitchFamily="34" charset="0"/>
                <a:ea typeface="Arial"/>
                <a:cs typeface="Times New Roman" panose="02020603050405020304" pitchFamily="18" charset="0"/>
              </a:rPr>
              <a:t>Dankzij de verstrekking van </a:t>
            </a:r>
            <a:r>
              <a:rPr lang="nl-NL" sz="1200" b="1">
                <a:effectLst/>
                <a:latin typeface="Arial" panose="020B0604020202020204" pitchFamily="34" charset="0"/>
                <a:ea typeface="Arial"/>
                <a:cs typeface="Times New Roman" panose="02020603050405020304" pitchFamily="18" charset="0"/>
              </a:rPr>
              <a:t>realtimegegevens</a:t>
            </a:r>
            <a:r>
              <a:rPr lang="nl-NL" sz="1200">
                <a:effectLst/>
                <a:latin typeface="Arial" panose="020B0604020202020204" pitchFamily="34" charset="0"/>
                <a:ea typeface="Arial"/>
                <a:cs typeface="Times New Roman" panose="02020603050405020304" pitchFamily="18" charset="0"/>
              </a:rPr>
              <a:t>, </a:t>
            </a:r>
            <a:r>
              <a:rPr lang="nl-NL" sz="1200" b="1">
                <a:effectLst/>
                <a:latin typeface="Arial" panose="020B0604020202020204" pitchFamily="34" charset="0"/>
                <a:ea typeface="Arial"/>
                <a:cs typeface="Times New Roman" panose="02020603050405020304" pitchFamily="18" charset="0"/>
              </a:rPr>
              <a:t>voorspellende inzichten</a:t>
            </a:r>
            <a:r>
              <a:rPr lang="nl-NL" sz="1200">
                <a:effectLst/>
                <a:latin typeface="Arial" panose="020B0604020202020204" pitchFamily="34" charset="0"/>
                <a:ea typeface="Arial"/>
                <a:cs typeface="Times New Roman" panose="02020603050405020304" pitchFamily="18" charset="0"/>
              </a:rPr>
              <a:t> en zelfs </a:t>
            </a:r>
            <a:r>
              <a:rPr lang="nl-NL" sz="1200" b="1">
                <a:effectLst/>
                <a:latin typeface="Arial" panose="020B0604020202020204" pitchFamily="34" charset="0"/>
                <a:ea typeface="Arial"/>
                <a:cs typeface="Times New Roman" panose="02020603050405020304" pitchFamily="18" charset="0"/>
              </a:rPr>
              <a:t>uitvoerbare aanbevelingen</a:t>
            </a:r>
            <a:r>
              <a:rPr lang="nl-NL" sz="1200">
                <a:effectLst/>
                <a:latin typeface="Arial" panose="020B0604020202020204" pitchFamily="34" charset="0"/>
                <a:ea typeface="Arial"/>
                <a:cs typeface="Times New Roman" panose="02020603050405020304" pitchFamily="18" charset="0"/>
              </a:rPr>
              <a:t>, kunnen slimme digitale systemen bedrijven helpen om VGW </a:t>
            </a:r>
            <a:r>
              <a:rPr lang="nl-NL" sz="1200" b="1">
                <a:latin typeface="Arial" panose="020B0604020202020204" pitchFamily="34" charset="0"/>
                <a:ea typeface="Arial"/>
                <a:cs typeface="Times New Roman" panose="02020603050405020304" pitchFamily="18" charset="0"/>
              </a:rPr>
              <a:t>proactief</a:t>
            </a:r>
            <a:r>
              <a:rPr lang="nl-NL" sz="1200">
                <a:effectLst/>
                <a:latin typeface="Arial" panose="020B0604020202020204" pitchFamily="34" charset="0"/>
                <a:ea typeface="Arial"/>
                <a:cs typeface="Times New Roman" panose="02020603050405020304" pitchFamily="18" charset="0"/>
              </a:rPr>
              <a:t> </a:t>
            </a:r>
            <a:r>
              <a:rPr lang="nl-NL" sz="1200">
                <a:latin typeface="Arial" panose="020B0604020202020204" pitchFamily="34" charset="0"/>
                <a:ea typeface="Arial"/>
                <a:cs typeface="Times New Roman" panose="02020603050405020304" pitchFamily="18" charset="0"/>
              </a:rPr>
              <a:t>te benaderen, waarbij zij anticiperen op risico’s, ongevallen voorkomen en hun personeel beschermen. </a:t>
            </a:r>
          </a:p>
          <a:p>
            <a:pPr>
              <a:lnSpc>
                <a:spcPct val="107000"/>
              </a:lnSpc>
              <a:spcAft>
                <a:spcPts val="800"/>
              </a:spcAft>
            </a:pPr>
            <a:endParaRPr lang="en-GB" sz="1200" dirty="0">
              <a:latin typeface="Arial" panose="020B0604020202020204" pitchFamily="34" charset="0"/>
              <a:cs typeface="Times New Roman" panose="02020603050405020304" pitchFamily="18" charset="0"/>
            </a:endParaRPr>
          </a:p>
          <a:p>
            <a:pPr>
              <a:lnSpc>
                <a:spcPct val="107000"/>
              </a:lnSpc>
              <a:spcAft>
                <a:spcPts val="800"/>
              </a:spcAft>
            </a:pPr>
            <a:r>
              <a:rPr lang="nl-NL" sz="1200">
                <a:latin typeface="Arial" panose="020B0604020202020204" pitchFamily="34" charset="0"/>
                <a:cs typeface="Times New Roman" panose="02020603050405020304" pitchFamily="18" charset="0"/>
              </a:rPr>
              <a:t>Ondersteuning op de werkplek:</a:t>
            </a:r>
          </a:p>
          <a:p>
            <a:pPr>
              <a:lnSpc>
                <a:spcPct val="107000"/>
              </a:lnSpc>
              <a:spcAft>
                <a:spcPts val="800"/>
              </a:spcAft>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nl-NL" sz="1200">
                <a:latin typeface="Arial" panose="020B0604020202020204" pitchFamily="34" charset="0"/>
                <a:cs typeface="Times New Roman" panose="02020603050405020304" pitchFamily="18" charset="0"/>
              </a:rPr>
              <a:t>betere </a:t>
            </a:r>
            <a:r>
              <a:rPr lang="nl-NL" sz="1200" b="1">
                <a:solidFill>
                  <a:srgbClr val="339933"/>
                </a:solidFill>
                <a:latin typeface="Arial" panose="020B0604020202020204" pitchFamily="34" charset="0"/>
                <a:cs typeface="Times New Roman" panose="02020603050405020304" pitchFamily="18" charset="0"/>
              </a:rPr>
              <a:t>naleving</a:t>
            </a:r>
            <a:r>
              <a:rPr lang="nl-NL" sz="1200">
                <a:latin typeface="Arial" panose="020B0604020202020204" pitchFamily="34" charset="0"/>
                <a:cs typeface="Times New Roman" panose="02020603050405020304" pitchFamily="18" charset="0"/>
              </a:rPr>
              <a:t> van VGW-voorschriften (bv. door het verstrekken van real-timegegevens over het correcte gebruik van PBM);</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nl-NL" sz="1200" b="1">
                <a:solidFill>
                  <a:srgbClr val="339933"/>
                </a:solidFill>
                <a:latin typeface="Arial" panose="020B0604020202020204" pitchFamily="34" charset="0"/>
                <a:cs typeface="Times New Roman" panose="02020603050405020304" pitchFamily="18" charset="0"/>
              </a:rPr>
              <a:t>beter onderbouwde besluitvorming</a:t>
            </a:r>
            <a:r>
              <a:rPr lang="nl-NL" sz="1200">
                <a:latin typeface="Arial" panose="020B0604020202020204" pitchFamily="34" charset="0"/>
                <a:cs typeface="Times New Roman" panose="02020603050405020304" pitchFamily="18" charset="0"/>
              </a:rPr>
              <a:t>, door het genereren van nauwkeurige en snelle informatie over VGW (parameters) en het gebruik van voorspellende algoritmen;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nl-NL" sz="1200">
                <a:latin typeface="Arial" panose="020B0604020202020204" pitchFamily="34" charset="0"/>
                <a:cs typeface="Times New Roman" panose="02020603050405020304" pitchFamily="18" charset="0"/>
              </a:rPr>
              <a:t>doeltreffendere handhaving van maatregelen door het in kaart brengen van risico’s op </a:t>
            </a:r>
            <a:r>
              <a:rPr lang="nl-NL" sz="1200" b="1">
                <a:latin typeface="Arial" panose="020B0604020202020204" pitchFamily="34" charset="0"/>
                <a:cs typeface="Times New Roman" panose="02020603050405020304" pitchFamily="18" charset="0"/>
              </a:rPr>
              <a:t>geaggregeerd</a:t>
            </a:r>
            <a:r>
              <a:rPr lang="nl-NL" sz="1200">
                <a:latin typeface="Arial" panose="020B0604020202020204" pitchFamily="34" charset="0"/>
                <a:cs typeface="Times New Roman" panose="02020603050405020304" pitchFamily="18" charset="0"/>
              </a:rPr>
              <a:t> niveau;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nl-NL" sz="1200" b="1">
                <a:solidFill>
                  <a:srgbClr val="339933"/>
                </a:solidFill>
                <a:latin typeface="Arial" panose="020B0604020202020204" pitchFamily="34" charset="0"/>
                <a:cs typeface="Times New Roman" panose="02020603050405020304" pitchFamily="18" charset="0"/>
              </a:rPr>
              <a:t>meer opleidingsmogelijkheden</a:t>
            </a:r>
            <a:r>
              <a:rPr lang="nl-NL" sz="1200">
                <a:latin typeface="Arial" panose="020B0604020202020204" pitchFamily="34" charset="0"/>
                <a:cs typeface="Times New Roman" panose="02020603050405020304" pitchFamily="18" charset="0"/>
              </a:rPr>
              <a:t> in een VR-omgeving;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nl-NL" sz="1200">
                <a:latin typeface="Arial" panose="020B0604020202020204" pitchFamily="34" charset="0"/>
                <a:cs typeface="Times New Roman" panose="02020603050405020304" pitchFamily="18" charset="0"/>
              </a:rPr>
              <a:t>grotere toegankelijkheid voor werknemers met specifieke behoeften (bv. oudere werknemers of werknemers met gezondheidsproblemen) en algehele verbeteringen in het welzijn van het personeel.</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8</a:t>
            </a:fld>
            <a:endParaRPr lang="en-GB"/>
          </a:p>
        </p:txBody>
      </p:sp>
    </p:spTree>
    <p:extLst>
      <p:ext uri="{BB962C8B-B14F-4D97-AF65-F5344CB8AC3E}">
        <p14:creationId xmlns:p14="http://schemas.microsoft.com/office/powerpoint/2010/main" val="3779605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nl-NL" sz="1200">
                <a:effectLst/>
                <a:latin typeface="Arial" panose="020B0604020202020204" pitchFamily="34" charset="0"/>
                <a:ea typeface="Arial"/>
                <a:cs typeface="Arial" panose="020B0604020202020204" pitchFamily="34" charset="0"/>
              </a:rPr>
              <a:t>Ondanks de positieve kanten zijn er ook risico's en uitdagingen waarmee rekening moet worden gehouden:</a:t>
            </a:r>
          </a:p>
          <a:p>
            <a:pPr>
              <a:lnSpc>
                <a:spcPct val="107000"/>
              </a:lnSpc>
              <a:spcAft>
                <a:spcPts val="800"/>
              </a:spcAft>
            </a:pP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nl-NL" sz="1200">
                <a:effectLst/>
                <a:latin typeface="Arial" panose="020B0604020202020204" pitchFamily="34" charset="0"/>
                <a:ea typeface="Arial"/>
                <a:cs typeface="Arial" panose="020B0604020202020204" pitchFamily="34" charset="0"/>
              </a:rPr>
              <a:t>Het gebruik van de verzamelde gegevens kan gepaard gaan met </a:t>
            </a:r>
            <a:r>
              <a:rPr lang="nl-NL" sz="1200" b="1">
                <a:solidFill>
                  <a:srgbClr val="FF00FF"/>
                </a:solidFill>
                <a:effectLst/>
                <a:latin typeface="Arial" panose="020B0604020202020204" pitchFamily="34" charset="0"/>
                <a:ea typeface="Arial"/>
                <a:cs typeface="Arial" panose="020B0604020202020204" pitchFamily="34" charset="0"/>
              </a:rPr>
              <a:t>beperkingen</a:t>
            </a:r>
            <a:r>
              <a:rPr lang="nl-NL" sz="1200" b="1">
                <a:solidFill>
                  <a:srgbClr val="7030A0"/>
                </a:solidFill>
                <a:effectLst/>
                <a:latin typeface="Arial" panose="020B0604020202020204" pitchFamily="34" charset="0"/>
                <a:ea typeface="Arial"/>
                <a:cs typeface="Arial" panose="020B0604020202020204" pitchFamily="34" charset="0"/>
              </a:rPr>
              <a:t>, </a:t>
            </a:r>
            <a:r>
              <a:rPr lang="nl-NL" sz="1200">
                <a:effectLst/>
                <a:latin typeface="Arial" panose="020B0604020202020204" pitchFamily="34" charset="0"/>
                <a:ea typeface="Arial"/>
                <a:cs typeface="Arial" panose="020B0604020202020204" pitchFamily="34" charset="0"/>
              </a:rPr>
              <a:t>zoals </a:t>
            </a:r>
            <a:r>
              <a:rPr lang="nl-NL" sz="1200" b="1">
                <a:effectLst/>
                <a:latin typeface="Arial" panose="020B0604020202020204" pitchFamily="34" charset="0"/>
                <a:ea typeface="Arial"/>
                <a:cs typeface="Arial" panose="020B0604020202020204" pitchFamily="34" charset="0"/>
              </a:rPr>
              <a:t>onnauwkeurigheden of moeilijkheden bij de interpretatie</a:t>
            </a:r>
            <a:r>
              <a:rPr lang="nl-NL" sz="1200">
                <a:effectLst/>
                <a:latin typeface="Arial" panose="020B0604020202020204" pitchFamily="34" charset="0"/>
                <a:ea typeface="Arial"/>
                <a:cs typeface="Arial" panose="020B0604020202020204" pitchFamily="34" charset="0"/>
              </a:rPr>
              <a:t>, en kan bijdragen tot </a:t>
            </a:r>
            <a:r>
              <a:rPr lang="nl-NL" sz="1200" b="1">
                <a:effectLst/>
                <a:latin typeface="Arial" panose="020B0604020202020204" pitchFamily="34" charset="0"/>
                <a:ea typeface="Arial"/>
                <a:cs typeface="Arial" panose="020B0604020202020204" pitchFamily="34" charset="0"/>
              </a:rPr>
              <a:t>andere doelstellingen </a:t>
            </a:r>
            <a:r>
              <a:rPr lang="nl-NL" sz="1200">
                <a:effectLst/>
                <a:latin typeface="Arial" panose="020B0604020202020204" pitchFamily="34" charset="0"/>
                <a:ea typeface="Arial"/>
                <a:cs typeface="Arial" panose="020B0604020202020204" pitchFamily="34" charset="0"/>
              </a:rPr>
              <a:t>dan preventie op het gebied van VGW.</a:t>
            </a:r>
          </a:p>
          <a:p>
            <a:pPr marL="285750" indent="-285750">
              <a:lnSpc>
                <a:spcPct val="107000"/>
              </a:lnSpc>
              <a:spcAft>
                <a:spcPts val="800"/>
              </a:spcAft>
              <a:buFont typeface="Arial" panose="020B0604020202020204" pitchFamily="34" charset="0"/>
              <a:buChar char="•"/>
            </a:pPr>
            <a:r>
              <a:rPr lang="nl-NL" sz="1200">
                <a:effectLst/>
                <a:latin typeface="Arial" panose="020B0604020202020204" pitchFamily="34" charset="0"/>
                <a:ea typeface="Arial"/>
                <a:cs typeface="Arial" panose="020B0604020202020204" pitchFamily="34" charset="0"/>
              </a:rPr>
              <a:t>Slimme digitale systemen kunnen ook </a:t>
            </a:r>
            <a:r>
              <a:rPr lang="nl-NL" sz="1200" b="1">
                <a:solidFill>
                  <a:srgbClr val="FF00FF"/>
                </a:solidFill>
                <a:effectLst/>
                <a:latin typeface="Arial" panose="020B0604020202020204" pitchFamily="34" charset="0"/>
                <a:ea typeface="Arial"/>
                <a:cs typeface="Arial" panose="020B0604020202020204" pitchFamily="34" charset="0"/>
              </a:rPr>
              <a:t>nieuwe gevaren creëren of bestaande risico's vergroten</a:t>
            </a:r>
            <a:r>
              <a:rPr lang="nl-NL" sz="1200" b="1">
                <a:effectLst/>
                <a:latin typeface="Arial" panose="020B0604020202020204" pitchFamily="34" charset="0"/>
                <a:ea typeface="Arial"/>
                <a:cs typeface="Arial" panose="020B0604020202020204" pitchFamily="34" charset="0"/>
              </a:rPr>
              <a:t>. </a:t>
            </a:r>
            <a:r>
              <a:rPr lang="nl-NL" sz="1200">
                <a:effectLst/>
                <a:latin typeface="Arial" panose="020B0604020202020204" pitchFamily="34" charset="0"/>
                <a:ea typeface="Arial"/>
                <a:cs typeface="Arial" panose="020B0604020202020204" pitchFamily="34" charset="0"/>
              </a:rPr>
              <a:t>Er kunnen bijvoorbeeld fysieke en veiligheidsrisico’s ontstaan als de systemen slecht functioneren, worden </a:t>
            </a:r>
            <a:r>
              <a:rPr lang="nl-NL" sz="1200" b="1">
                <a:effectLst/>
                <a:latin typeface="Arial" panose="020B0604020202020204" pitchFamily="34" charset="0"/>
                <a:ea typeface="Arial"/>
                <a:cs typeface="Arial" panose="020B0604020202020204" pitchFamily="34" charset="0"/>
              </a:rPr>
              <a:t>gehackt </a:t>
            </a:r>
            <a:r>
              <a:rPr lang="nl-NL" sz="1200">
                <a:effectLst/>
                <a:latin typeface="Arial" panose="020B0604020202020204" pitchFamily="34" charset="0"/>
                <a:ea typeface="Arial"/>
                <a:cs typeface="Arial" panose="020B0604020202020204" pitchFamily="34" charset="0"/>
              </a:rPr>
              <a:t>in het kader van cyberaanvallen of </a:t>
            </a:r>
            <a:r>
              <a:rPr lang="nl-NL" sz="1200" b="1">
                <a:effectLst/>
                <a:latin typeface="Arial" panose="020B0604020202020204" pitchFamily="34" charset="0"/>
                <a:ea typeface="Arial"/>
                <a:cs typeface="Arial" panose="020B0604020202020204" pitchFamily="34" charset="0"/>
              </a:rPr>
              <a:t>ontploffingen</a:t>
            </a:r>
            <a:r>
              <a:rPr lang="nl-NL" sz="1200">
                <a:effectLst/>
                <a:latin typeface="Arial" panose="020B0604020202020204" pitchFamily="34" charset="0"/>
                <a:ea typeface="Arial"/>
                <a:cs typeface="Arial" panose="020B0604020202020204" pitchFamily="34" charset="0"/>
              </a:rPr>
              <a:t> veroorzaken, of wanneer men </a:t>
            </a:r>
            <a:r>
              <a:rPr lang="nl-NL" sz="1200" b="1">
                <a:effectLst/>
                <a:latin typeface="Arial" panose="020B0604020202020204" pitchFamily="34" charset="0"/>
                <a:ea typeface="Arial"/>
                <a:cs typeface="Arial" panose="020B0604020202020204" pitchFamily="34" charset="0"/>
              </a:rPr>
              <a:t>te afhankelijk</a:t>
            </a:r>
            <a:r>
              <a:rPr lang="nl-NL" sz="1200">
                <a:effectLst/>
                <a:latin typeface="Arial" panose="020B0604020202020204" pitchFamily="34" charset="0"/>
                <a:ea typeface="Arial"/>
                <a:cs typeface="Arial" panose="020B0604020202020204" pitchFamily="34" charset="0"/>
              </a:rPr>
              <a:t> is van digitale VGW-monitoring ten koste van andere VGW-procedures.</a:t>
            </a:r>
          </a:p>
          <a:p>
            <a:pPr marL="285750" indent="-285750">
              <a:lnSpc>
                <a:spcPct val="107000"/>
              </a:lnSpc>
              <a:spcAft>
                <a:spcPts val="800"/>
              </a:spcAft>
              <a:buFont typeface="Arial" panose="020B0604020202020204" pitchFamily="34" charset="0"/>
              <a:buChar char="•"/>
            </a:pPr>
            <a:r>
              <a:rPr lang="nl-NL" sz="1200">
                <a:effectLst/>
                <a:latin typeface="Arial" panose="020B0604020202020204" pitchFamily="34" charset="0"/>
                <a:ea typeface="Arial"/>
                <a:cs typeface="Arial" panose="020B0604020202020204" pitchFamily="34" charset="0"/>
              </a:rPr>
              <a:t>Er kan </a:t>
            </a:r>
            <a:r>
              <a:rPr lang="nl-NL" sz="1200" b="1">
                <a:effectLst/>
                <a:latin typeface="Arial" panose="020B0604020202020204" pitchFamily="34" charset="0"/>
                <a:ea typeface="Arial"/>
                <a:cs typeface="Arial" panose="020B0604020202020204" pitchFamily="34" charset="0"/>
              </a:rPr>
              <a:t>frustratie </a:t>
            </a:r>
            <a:r>
              <a:rPr lang="nl-NL" sz="1200" b="0">
                <a:solidFill>
                  <a:schemeClr val="tx1"/>
                </a:solidFill>
                <a:effectLst/>
                <a:latin typeface="Arial" panose="020B0604020202020204" pitchFamily="34" charset="0"/>
                <a:ea typeface="Arial"/>
                <a:cs typeface="Arial" panose="020B0604020202020204" pitchFamily="34" charset="0"/>
              </a:rPr>
              <a:t>ontstaan </a:t>
            </a:r>
            <a:r>
              <a:rPr lang="nl-NL" sz="1200" b="0">
                <a:effectLst/>
                <a:latin typeface="Arial" panose="020B0604020202020204" pitchFamily="34" charset="0"/>
                <a:ea typeface="Arial"/>
                <a:cs typeface="Arial" panose="020B0604020202020204" pitchFamily="34" charset="0"/>
              </a:rPr>
              <a:t>door </a:t>
            </a:r>
            <a:r>
              <a:rPr lang="nl-NL" sz="1200" b="1">
                <a:effectLst/>
                <a:latin typeface="Arial" panose="020B0604020202020204" pitchFamily="34" charset="0"/>
                <a:ea typeface="Arial"/>
                <a:cs typeface="Arial" panose="020B0604020202020204" pitchFamily="34" charset="0"/>
              </a:rPr>
              <a:t>storingen </a:t>
            </a:r>
            <a:r>
              <a:rPr lang="nl-NL" sz="1200">
                <a:effectLst/>
                <a:latin typeface="Arial" panose="020B0604020202020204" pitchFamily="34" charset="0"/>
                <a:ea typeface="Arial"/>
                <a:cs typeface="Arial" panose="020B0604020202020204" pitchFamily="34" charset="0"/>
              </a:rPr>
              <a:t>van de apparatuur</a:t>
            </a:r>
            <a:r>
              <a:rPr lang="nl-NL" sz="1200" b="1">
                <a:effectLst/>
                <a:latin typeface="Arial" panose="020B0604020202020204" pitchFamily="34" charset="0"/>
                <a:ea typeface="Arial"/>
                <a:cs typeface="Arial" panose="020B0604020202020204" pitchFamily="34" charset="0"/>
              </a:rPr>
              <a:t>, door eenzame, monotone of repetitieve taken</a:t>
            </a:r>
            <a:r>
              <a:rPr lang="nl-NL" sz="1200">
                <a:effectLst/>
                <a:latin typeface="Arial" panose="020B0604020202020204" pitchFamily="34" charset="0"/>
                <a:ea typeface="Arial"/>
                <a:cs typeface="Arial" panose="020B0604020202020204" pitchFamily="34" charset="0"/>
              </a:rPr>
              <a:t>, door de door het systeem vereiste </a:t>
            </a:r>
            <a:r>
              <a:rPr lang="nl-NL" sz="1200" b="1">
                <a:effectLst/>
                <a:latin typeface="Arial" panose="020B0604020202020204" pitchFamily="34" charset="0"/>
                <a:ea typeface="Arial"/>
                <a:cs typeface="Arial" panose="020B0604020202020204" pitchFamily="34" charset="0"/>
              </a:rPr>
              <a:t>voortdurende monitoring</a:t>
            </a:r>
            <a:r>
              <a:rPr lang="nl-NL" sz="1200">
                <a:effectLst/>
                <a:latin typeface="Arial" panose="020B0604020202020204" pitchFamily="34" charset="0"/>
                <a:ea typeface="Arial"/>
                <a:cs typeface="Arial" panose="020B0604020202020204" pitchFamily="34" charset="0"/>
              </a:rPr>
              <a:t> van werknemers, door het </a:t>
            </a:r>
            <a:r>
              <a:rPr lang="nl-NL" sz="1200" b="1">
                <a:effectLst/>
                <a:latin typeface="Arial" panose="020B0604020202020204" pitchFamily="34" charset="0"/>
                <a:ea typeface="Arial"/>
                <a:cs typeface="Arial" panose="020B0604020202020204" pitchFamily="34" charset="0"/>
              </a:rPr>
              <a:t>gebrek aan vaardigheden </a:t>
            </a:r>
            <a:r>
              <a:rPr lang="nl-NL" sz="1200">
                <a:effectLst/>
                <a:latin typeface="Arial" panose="020B0604020202020204" pitchFamily="34" charset="0"/>
                <a:ea typeface="Arial"/>
                <a:cs typeface="Arial" panose="020B0604020202020204" pitchFamily="34" charset="0"/>
              </a:rPr>
              <a:t>of opleidingen om de vaardigheden te kunnen inzetten, en door de frequente </a:t>
            </a:r>
            <a:r>
              <a:rPr lang="nl-NL" sz="1200" b="1">
                <a:effectLst/>
                <a:latin typeface="Arial" panose="020B0604020202020204" pitchFamily="34" charset="0"/>
                <a:ea typeface="Arial"/>
                <a:cs typeface="Arial" panose="020B0604020202020204" pitchFamily="34" charset="0"/>
              </a:rPr>
              <a:t>waarschuwingen</a:t>
            </a:r>
            <a:r>
              <a:rPr lang="nl-NL" sz="1200">
                <a:effectLst/>
                <a:latin typeface="Arial" panose="020B0604020202020204" pitchFamily="34" charset="0"/>
                <a:ea typeface="Arial"/>
                <a:cs typeface="Arial" panose="020B0604020202020204" pitchFamily="34" charset="0"/>
              </a:rPr>
              <a:t> die door de digitale technologieën worden gegenereerd; dit zijn allemaal psychosociale risico’s die in verband kunnen worden gebracht met </a:t>
            </a:r>
            <a:r>
              <a:rPr lang="nl-NL" sz="1200" b="1">
                <a:solidFill>
                  <a:srgbClr val="FF00FF"/>
                </a:solidFill>
                <a:effectLst/>
                <a:latin typeface="Arial" panose="020B0604020202020204" pitchFamily="34" charset="0"/>
                <a:ea typeface="Arial"/>
                <a:cs typeface="Arial" panose="020B0604020202020204" pitchFamily="34" charset="0"/>
              </a:rPr>
              <a:t>verhoogde stressniveaus en andere problemen met de geestelijke gezondheid</a:t>
            </a:r>
            <a:r>
              <a:rPr lang="nl-NL" sz="1200">
                <a:effectLst/>
                <a:latin typeface="Arial" panose="020B0604020202020204" pitchFamily="34" charset="0"/>
                <a:ea typeface="Arial"/>
                <a:cs typeface="Arial" panose="020B0604020202020204" pitchFamily="34" charset="0"/>
              </a:rPr>
              <a:t>.</a:t>
            </a:r>
          </a:p>
          <a:p>
            <a:pPr marL="285750" indent="-285750">
              <a:lnSpc>
                <a:spcPct val="107000"/>
              </a:lnSpc>
              <a:spcAft>
                <a:spcPts val="800"/>
              </a:spcAft>
              <a:buFont typeface="Arial" panose="020B0604020202020204" pitchFamily="34" charset="0"/>
              <a:buChar char="•"/>
            </a:pPr>
            <a:r>
              <a:rPr lang="nl-NL" sz="1400" b="1">
                <a:effectLst/>
                <a:latin typeface="Arial" panose="020B0604020202020204" pitchFamily="34" charset="0"/>
                <a:ea typeface="Arial"/>
                <a:cs typeface="Arial" panose="020B0604020202020204" pitchFamily="34" charset="0"/>
              </a:rPr>
              <a:t>De verantwoordelijkheid op het gebied van VGW wordt mogelijk onduidelijk</a:t>
            </a:r>
            <a:r>
              <a:rPr lang="nl-NL" sz="1400">
                <a:effectLst/>
                <a:latin typeface="Arial" panose="020B0604020202020204" pitchFamily="34" charset="0"/>
                <a:ea typeface="Arial"/>
                <a:cs typeface="Arial" panose="020B0604020202020204" pitchFamily="34" charset="0"/>
              </a:rPr>
              <a:t>, met name als de controlehiërarchie niet in acht wordt genomen. </a:t>
            </a:r>
            <a:r>
              <a:rPr lang="nl-NL" sz="1400" b="1">
                <a:effectLst/>
                <a:latin typeface="Arial" panose="020B0604020202020204" pitchFamily="34" charset="0"/>
                <a:ea typeface="Arial"/>
                <a:cs typeface="Arial" panose="020B0604020202020204" pitchFamily="34" charset="0"/>
              </a:rPr>
              <a:t>Collectieve veiligheidsmaatregelen mogen niet opzij worden geschoven voor een focus op persoonlijke controlemaatregelen. </a:t>
            </a:r>
            <a:r>
              <a:rPr lang="nl-NL" sz="1400">
                <a:effectLst/>
                <a:latin typeface="Arial" panose="020B0604020202020204" pitchFamily="34" charset="0"/>
                <a:ea typeface="Arial"/>
                <a:cs typeface="Arial" panose="020B0604020202020204" pitchFamily="34" charset="0"/>
              </a:rPr>
              <a:t>Werkgevers moeten er ook voor zorgen dat passende opleidingen, coaching en feedback worden verstrekt om het gebruik en het beheer van deze systemen te ondersteunen.</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9</a:t>
            </a:fld>
            <a:endParaRPr lang="en-GB"/>
          </a:p>
        </p:txBody>
      </p:sp>
    </p:spTree>
    <p:extLst>
      <p:ext uri="{BB962C8B-B14F-4D97-AF65-F5344CB8AC3E}">
        <p14:creationId xmlns:p14="http://schemas.microsoft.com/office/powerpoint/2010/main" val="22325343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spTree>
    <p:extLst>
      <p:ext uri="{BB962C8B-B14F-4D97-AF65-F5344CB8AC3E}">
        <p14:creationId xmlns:p14="http://schemas.microsoft.com/office/powerpoint/2010/main" val="1554410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980970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41749971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99725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39556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251520" y="1635645"/>
            <a:ext cx="4244280" cy="3240361"/>
          </a:xfrm>
        </p:spPr>
        <p:txBody>
          <a:bodyPr>
            <a:normAutofit/>
          </a:bodyPr>
          <a:lstStyle>
            <a:lvl1pPr marL="0" indent="0">
              <a:buNone/>
              <a:defRPr sz="1200" baseline="0"/>
            </a:lvl1pPr>
            <a:lvl2pPr marL="311400" indent="0">
              <a:buNone/>
              <a:defRPr sz="1200" baseline="0"/>
            </a:lvl2pPr>
            <a:lvl3pPr marL="671400" indent="0">
              <a:buNone/>
              <a:defRPr sz="1200" baseline="0"/>
            </a:lvl3pPr>
            <a:lvl4pPr marL="1031400" indent="0">
              <a:buNone/>
              <a:defRPr sz="1200" baseline="0"/>
            </a:lvl4pPr>
            <a:lvl5pPr marL="1391400" indent="0">
              <a:buNone/>
              <a:defRPr sz="12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Picture Placeholder 8"/>
          <p:cNvSpPr>
            <a:spLocks noGrp="1"/>
          </p:cNvSpPr>
          <p:nvPr>
            <p:ph type="pic" sz="quarter" idx="10"/>
          </p:nvPr>
        </p:nvSpPr>
        <p:spPr>
          <a:xfrm>
            <a:off x="4648200" y="1635644"/>
            <a:ext cx="4244280" cy="3240361"/>
          </a:xfrm>
        </p:spPr>
        <p:txBody>
          <a:bodyPr/>
          <a:lstStyle/>
          <a:p>
            <a:endParaRPr lang="en-GB"/>
          </a:p>
        </p:txBody>
      </p:sp>
    </p:spTree>
    <p:extLst>
      <p:ext uri="{BB962C8B-B14F-4D97-AF65-F5344CB8AC3E}">
        <p14:creationId xmlns:p14="http://schemas.microsoft.com/office/powerpoint/2010/main" val="250422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2700"/>
            </a:lvl1pPr>
          </a:lstStyle>
          <a:p>
            <a:r>
              <a:rPr lang="en-US" dirty="0"/>
              <a:t>Click to edit Master title style</a:t>
            </a:r>
            <a:endParaRPr lang="de-DE" dirty="0"/>
          </a:p>
        </p:txBody>
      </p:sp>
      <p:sp>
        <p:nvSpPr>
          <p:cNvPr id="3" name="Inhaltsplatzhalter 2"/>
          <p:cNvSpPr>
            <a:spLocks noGrp="1"/>
          </p:cNvSpPr>
          <p:nvPr>
            <p:ph idx="1"/>
          </p:nvPr>
        </p:nvSpPr>
        <p:spPr>
          <a:xfrm>
            <a:off x="712789" y="1314450"/>
            <a:ext cx="7177087" cy="3086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13103481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3553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0286888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251520" y="1635645"/>
            <a:ext cx="4244280" cy="3240361"/>
          </a:xfrm>
        </p:spPr>
        <p:txBody>
          <a:bodyPr>
            <a:normAutofit/>
          </a:bodyPr>
          <a:lstStyle>
            <a:lvl1pPr marL="0" indent="0">
              <a:buNone/>
              <a:defRPr sz="1200" baseline="0"/>
            </a:lvl1pPr>
            <a:lvl2pPr marL="311400" indent="0">
              <a:buNone/>
              <a:defRPr sz="1200" baseline="0"/>
            </a:lvl2pPr>
            <a:lvl3pPr marL="671400" indent="0">
              <a:buNone/>
              <a:defRPr sz="1200" baseline="0"/>
            </a:lvl3pPr>
            <a:lvl4pPr marL="1031400" indent="0">
              <a:buNone/>
              <a:defRPr sz="1200" baseline="0"/>
            </a:lvl4pPr>
            <a:lvl5pPr marL="1391400" indent="0">
              <a:buNone/>
              <a:defRPr sz="12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Picture Placeholder 8"/>
          <p:cNvSpPr>
            <a:spLocks noGrp="1"/>
          </p:cNvSpPr>
          <p:nvPr>
            <p:ph type="pic" sz="quarter" idx="10"/>
          </p:nvPr>
        </p:nvSpPr>
        <p:spPr>
          <a:xfrm>
            <a:off x="4648200" y="1635644"/>
            <a:ext cx="4244280" cy="3240361"/>
          </a:xfrm>
        </p:spPr>
        <p:txBody>
          <a:bodyPr/>
          <a:lstStyle/>
          <a:p>
            <a:endParaRPr lang="en-GB"/>
          </a:p>
        </p:txBody>
      </p:sp>
    </p:spTree>
    <p:extLst>
      <p:ext uri="{BB962C8B-B14F-4D97-AF65-F5344CB8AC3E}">
        <p14:creationId xmlns:p14="http://schemas.microsoft.com/office/powerpoint/2010/main" val="1086523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2007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98896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nl-NL" sz="675"/>
              <a:t>Veilig en gezond aan ’t werk, dat raakt iedereen. Goed voor jou en voor de zaak.</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42334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DD3ACD-1988-45B5-B99E-B628ACF905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454" y="0"/>
            <a:ext cx="9130474" cy="5143500"/>
          </a:xfrm>
          <a:prstGeom prst="rect">
            <a:avLst/>
          </a:prstGeom>
        </p:spPr>
      </p:pic>
      <p:sp>
        <p:nvSpPr>
          <p:cNvPr id="4" name="TextBox 3">
            <a:extLst>
              <a:ext uri="{FF2B5EF4-FFF2-40B4-BE49-F238E27FC236}">
                <a16:creationId xmlns:a16="http://schemas.microsoft.com/office/drawing/2014/main" id="{4053E5F9-769F-4724-A14F-0A8FF262142C}"/>
              </a:ext>
            </a:extLst>
          </p:cNvPr>
          <p:cNvSpPr txBox="1"/>
          <p:nvPr userDrawn="1"/>
        </p:nvSpPr>
        <p:spPr>
          <a:xfrm>
            <a:off x="1788820" y="1172240"/>
            <a:ext cx="3960440" cy="369332"/>
          </a:xfrm>
          <a:prstGeom prst="rect">
            <a:avLst/>
          </a:prstGeom>
          <a:noFill/>
        </p:spPr>
        <p:txBody>
          <a:bodyPr wrap="square" rtlCol="0">
            <a:spAutoFit/>
          </a:bodyPr>
          <a:lstStyle/>
          <a:p>
            <a:r>
              <a:rPr lang="nl-NL">
                <a:solidFill>
                  <a:schemeClr val="tx2"/>
                </a:solidFill>
                <a:ea typeface=""/>
                <a:cs typeface="Trebuchet MS"/>
              </a:rPr>
              <a:t>@EU_OSHA</a:t>
            </a:r>
          </a:p>
        </p:txBody>
      </p:sp>
      <p:sp>
        <p:nvSpPr>
          <p:cNvPr id="5" name="TextBox 4">
            <a:extLst>
              <a:ext uri="{FF2B5EF4-FFF2-40B4-BE49-F238E27FC236}">
                <a16:creationId xmlns:a16="http://schemas.microsoft.com/office/drawing/2014/main" id="{B9842893-2903-44D3-9BAF-2AEC21F364A9}"/>
              </a:ext>
            </a:extLst>
          </p:cNvPr>
          <p:cNvSpPr txBox="1"/>
          <p:nvPr userDrawn="1"/>
        </p:nvSpPr>
        <p:spPr>
          <a:xfrm>
            <a:off x="1788820" y="1779662"/>
            <a:ext cx="4968552" cy="369332"/>
          </a:xfrm>
          <a:prstGeom prst="rect">
            <a:avLst/>
          </a:prstGeom>
          <a:noFill/>
        </p:spPr>
        <p:txBody>
          <a:bodyPr wrap="square" rtlCol="0">
            <a:spAutoFit/>
          </a:bodyPr>
          <a:lstStyle/>
          <a:p>
            <a:r>
              <a:rPr lang="nl-NL">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752E714B-9A10-4C9E-BCC6-84FA7092988A}"/>
              </a:ext>
            </a:extLst>
          </p:cNvPr>
          <p:cNvSpPr txBox="1"/>
          <p:nvPr userDrawn="1"/>
        </p:nvSpPr>
        <p:spPr>
          <a:xfrm>
            <a:off x="1787638" y="2387084"/>
            <a:ext cx="3960440" cy="369332"/>
          </a:xfrm>
          <a:prstGeom prst="rect">
            <a:avLst/>
          </a:prstGeom>
          <a:noFill/>
        </p:spPr>
        <p:txBody>
          <a:bodyPr wrap="square" rtlCol="0">
            <a:spAutoFit/>
          </a:bodyPr>
          <a:lstStyle/>
          <a:p>
            <a:r>
              <a:rPr lang="nl-NL">
                <a:solidFill>
                  <a:schemeClr val="tx2"/>
                </a:solidFill>
                <a:ea typeface=""/>
                <a:cs typeface="Trebuchet MS"/>
              </a:rPr>
              <a:t>@EU_OSHA</a:t>
            </a:r>
          </a:p>
        </p:txBody>
      </p:sp>
      <p:sp>
        <p:nvSpPr>
          <p:cNvPr id="7" name="TextBox 6">
            <a:extLst>
              <a:ext uri="{FF2B5EF4-FFF2-40B4-BE49-F238E27FC236}">
                <a16:creationId xmlns:a16="http://schemas.microsoft.com/office/drawing/2014/main" id="{86D01CC2-3DBB-4D08-9580-AC37FCEF7CBE}"/>
              </a:ext>
            </a:extLst>
          </p:cNvPr>
          <p:cNvSpPr txBox="1"/>
          <p:nvPr userDrawn="1"/>
        </p:nvSpPr>
        <p:spPr>
          <a:xfrm>
            <a:off x="1787638" y="2973204"/>
            <a:ext cx="6456770" cy="369332"/>
          </a:xfrm>
          <a:prstGeom prst="rect">
            <a:avLst/>
          </a:prstGeom>
          <a:noFill/>
        </p:spPr>
        <p:txBody>
          <a:bodyPr wrap="square" rtlCol="0">
            <a:spAutoFit/>
          </a:bodyPr>
          <a:lstStyle/>
          <a:p>
            <a:r>
              <a:rPr lang="nl-NL">
                <a:solidFill>
                  <a:schemeClr val="tx2"/>
                </a:solidFill>
                <a:ea typeface=""/>
                <a:cs typeface="Trebuchet MS"/>
              </a:rPr>
              <a:t>Europees Agentschap voor veiligheid en gezondheid op het werk (EU-OSHA)</a:t>
            </a:r>
          </a:p>
        </p:txBody>
      </p:sp>
      <p:sp>
        <p:nvSpPr>
          <p:cNvPr id="8" name="TextBox 7">
            <a:extLst>
              <a:ext uri="{FF2B5EF4-FFF2-40B4-BE49-F238E27FC236}">
                <a16:creationId xmlns:a16="http://schemas.microsoft.com/office/drawing/2014/main" id="{14258FC6-CC7F-4F82-A9E1-0608FBFCD56F}"/>
              </a:ext>
            </a:extLst>
          </p:cNvPr>
          <p:cNvSpPr txBox="1"/>
          <p:nvPr userDrawn="1"/>
        </p:nvSpPr>
        <p:spPr>
          <a:xfrm>
            <a:off x="1787638" y="3601928"/>
            <a:ext cx="3960440" cy="369332"/>
          </a:xfrm>
          <a:prstGeom prst="rect">
            <a:avLst/>
          </a:prstGeom>
          <a:noFill/>
        </p:spPr>
        <p:txBody>
          <a:bodyPr wrap="square" rtlCol="0">
            <a:spAutoFit/>
          </a:bodyPr>
          <a:lstStyle/>
          <a:p>
            <a:r>
              <a:rPr lang="nl-NL">
                <a:solidFill>
                  <a:schemeClr val="tx2"/>
                </a:solidFill>
                <a:ea typeface=""/>
                <a:cs typeface="Trebuchet MS"/>
              </a:rPr>
              <a:t>EU_OSHA</a:t>
            </a:r>
          </a:p>
        </p:txBody>
      </p:sp>
      <p:sp>
        <p:nvSpPr>
          <p:cNvPr id="9" name="TextBox 8">
            <a:extLst>
              <a:ext uri="{FF2B5EF4-FFF2-40B4-BE49-F238E27FC236}">
                <a16:creationId xmlns:a16="http://schemas.microsoft.com/office/drawing/2014/main" id="{E0B0BF0C-1C43-40C6-8D79-A79F4C7DC847}"/>
              </a:ext>
            </a:extLst>
          </p:cNvPr>
          <p:cNvSpPr txBox="1"/>
          <p:nvPr userDrawn="1"/>
        </p:nvSpPr>
        <p:spPr>
          <a:xfrm>
            <a:off x="450001" y="85378"/>
            <a:ext cx="3960440" cy="461665"/>
          </a:xfrm>
          <a:prstGeom prst="rect">
            <a:avLst/>
          </a:prstGeom>
          <a:noFill/>
        </p:spPr>
        <p:txBody>
          <a:bodyPr wrap="square" rtlCol="0">
            <a:spAutoFit/>
          </a:bodyPr>
          <a:lstStyle/>
          <a:p>
            <a:r>
              <a:rPr lang="nl-NL" sz="2400" b="1">
                <a:solidFill>
                  <a:schemeClr val="tx2"/>
                </a:solidFill>
                <a:ea typeface=""/>
              </a:rPr>
              <a:t>HARTELIJK DANK!</a:t>
            </a:r>
          </a:p>
        </p:txBody>
      </p:sp>
    </p:spTree>
    <p:extLst>
      <p:ext uri="{BB962C8B-B14F-4D97-AF65-F5344CB8AC3E}">
        <p14:creationId xmlns:p14="http://schemas.microsoft.com/office/powerpoint/2010/main" val="3743460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B0C08-1D13-F181-4705-69373AFD745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333181F-493E-7A4E-18F2-E49551E109BB}"/>
              </a:ext>
            </a:extLst>
          </p:cNvPr>
          <p:cNvSpPr txBox="1">
            <a:spLocks/>
          </p:cNvSpPr>
          <p:nvPr userDrawn="1"/>
        </p:nvSpPr>
        <p:spPr>
          <a:xfrm>
            <a:off x="450000" y="837000"/>
            <a:ext cx="7560000" cy="364500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100" b="1" i="0" u="none" strike="noStrike" cap="none" normalizeH="0" baseline="0" noProof="0">
                <a:ln>
                  <a:noFill/>
                </a:ln>
                <a:solidFill>
                  <a:srgbClr val="003399"/>
                </a:solidFill>
                <a:effectLst/>
                <a:uLnTx/>
                <a:uFillTx/>
                <a:latin typeface="Arial"/>
                <a:ea typeface="Arial"/>
                <a:cs typeface="+mn-cs"/>
              </a:rPr>
              <a:t>Auteur:</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100" b="1" i="0" u="none" strike="noStrike" cap="none" normalizeH="0" baseline="0" noProof="0">
                <a:ln>
                  <a:noFill/>
                </a:ln>
                <a:solidFill>
                  <a:srgbClr val="003399"/>
                </a:solidFill>
                <a:effectLst/>
                <a:uLnTx/>
                <a:uFillTx/>
                <a:latin typeface="Arial"/>
                <a:ea typeface="Arial"/>
                <a:cs typeface="+mn-cs"/>
              </a:rPr>
              <a:t>Projectbeheer:                                     (EU-OSHA)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100" b="1" i="0" u="none" strike="noStrike" cap="none" normalizeH="0" baseline="0" noProof="0">
                <a:ln>
                  <a:noFill/>
                </a:ln>
                <a:solidFill>
                  <a:srgbClr val="003399"/>
                </a:solidFill>
                <a:effectLst/>
                <a:uLnTx/>
                <a:uFillTx/>
                <a:latin typeface="Arial"/>
                <a:ea typeface="Arial"/>
                <a:cs typeface="+mn-cs"/>
              </a:rPr>
              <a:t>Het Europees Agentschap voor veiligheid en gezondheid op het werk noch personen die namens het Agentschap optreden zijn aansprakelijk voor gebruik van de volgende informatie.</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100" b="1" i="0" u="none" strike="noStrike" cap="none" normalizeH="0" baseline="0" noProof="0">
                <a:ln>
                  <a:noFill/>
                </a:ln>
                <a:solidFill>
                  <a:srgbClr val="003399"/>
                </a:solidFill>
                <a:effectLst/>
                <a:uLnTx/>
                <a:uFillTx/>
                <a:latin typeface="Arial"/>
                <a:ea typeface="Arial"/>
                <a:cs typeface="+mn-cs"/>
              </a:rPr>
              <a:t>© Europees Agentschap voor veiligheid en gezondheid op het werk.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100" b="1" i="0" u="none" strike="noStrike" cap="none" normalizeH="0" baseline="0" noProof="0">
                <a:ln>
                  <a:noFill/>
                </a:ln>
                <a:solidFill>
                  <a:srgbClr val="003399"/>
                </a:solidFill>
                <a:effectLst/>
                <a:uLnTx/>
                <a:uFillTx/>
                <a:latin typeface="Arial"/>
                <a:ea typeface="Arial"/>
                <a:cs typeface="+mn-cs"/>
              </a:rPr>
              <a:t>Overname met bronvermelding toegestaan.</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100" b="1" i="0" u="none" strike="noStrike" cap="none" normalizeH="0" baseline="0" noProof="0">
                <a:ln>
                  <a:noFill/>
                </a:ln>
                <a:solidFill>
                  <a:srgbClr val="003399"/>
                </a:solidFill>
                <a:effectLst/>
                <a:uLnTx/>
                <a:uFillTx/>
                <a:latin typeface="Arial"/>
                <a:ea typeface="Arial"/>
                <a:cs typeface="+mn-cs"/>
              </a:rPr>
              <a:t>Voor gebruik of overname van foto’s of ander materiaal dat niet onder het auteursrecht van het Europees Agentschap voor veiligheid en gezondheid op het werk valt, is rechtstreekse toestemming van de rechthebbenden nodig.</a:t>
            </a:r>
          </a:p>
          <a:p>
            <a:pPr marL="189000" marR="0" lvl="0" indent="-189000" algn="l" defTabSz="342900" rtl="0" eaLnBrk="1" fontAlgn="auto" latinLnBrk="0" hangingPunct="1">
              <a:lnSpc>
                <a:spcPct val="100000"/>
              </a:lnSpc>
              <a:spcBef>
                <a:spcPts val="450"/>
              </a:spcBef>
              <a:spcAft>
                <a:spcPts val="0"/>
              </a:spcAft>
              <a:buClr>
                <a:srgbClr val="003399"/>
              </a:buClr>
              <a:buSzTx/>
              <a:buFont typeface="Wingdings" pitchFamily="2" charset="2"/>
              <a:buChar char="§"/>
              <a:tabLst/>
              <a:defRPr/>
            </a:pPr>
            <a:endParaRPr kumimoji="0" lang="en-GB" sz="1350" b="1" i="0" u="none" strike="noStrike" kern="1200" cap="none" spc="0" normalizeH="0" baseline="0" noProof="0" dirty="0">
              <a:ln>
                <a:noFill/>
              </a:ln>
              <a:solidFill>
                <a:srgbClr val="003399"/>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14E43108-E4FC-4CC1-124E-129630EA5B94}"/>
              </a:ext>
            </a:extLst>
          </p:cNvPr>
          <p:cNvSpPr>
            <a:spLocks noGrp="1"/>
          </p:cNvSpPr>
          <p:nvPr>
            <p:ph sz="half" idx="1" hasCustomPrompt="1"/>
          </p:nvPr>
        </p:nvSpPr>
        <p:spPr>
          <a:xfrm>
            <a:off x="1019700" y="2500417"/>
            <a:ext cx="5568524"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Enter author</a:t>
            </a:r>
          </a:p>
        </p:txBody>
      </p:sp>
      <p:sp>
        <p:nvSpPr>
          <p:cNvPr id="5" name="Content Placeholder 2">
            <a:extLst>
              <a:ext uri="{FF2B5EF4-FFF2-40B4-BE49-F238E27FC236}">
                <a16:creationId xmlns:a16="http://schemas.microsoft.com/office/drawing/2014/main" id="{5971BE78-E9DB-67C0-3E02-A5D0467BFF7A}"/>
              </a:ext>
            </a:extLst>
          </p:cNvPr>
          <p:cNvSpPr>
            <a:spLocks noGrp="1"/>
          </p:cNvSpPr>
          <p:nvPr>
            <p:ph sz="half" idx="10" hasCustomPrompt="1"/>
          </p:nvPr>
        </p:nvSpPr>
        <p:spPr>
          <a:xfrm>
            <a:off x="3842654" y="3360866"/>
            <a:ext cx="1089386"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Year</a:t>
            </a:r>
          </a:p>
        </p:txBody>
      </p:sp>
      <p:sp>
        <p:nvSpPr>
          <p:cNvPr id="6" name="Content Placeholder 2">
            <a:extLst>
              <a:ext uri="{FF2B5EF4-FFF2-40B4-BE49-F238E27FC236}">
                <a16:creationId xmlns:a16="http://schemas.microsoft.com/office/drawing/2014/main" id="{E185B128-DA71-565F-04F1-DE69A837C7BD}"/>
              </a:ext>
            </a:extLst>
          </p:cNvPr>
          <p:cNvSpPr>
            <a:spLocks noGrp="1"/>
          </p:cNvSpPr>
          <p:nvPr>
            <p:ph sz="half" idx="11" hasCustomPrompt="1"/>
          </p:nvPr>
        </p:nvSpPr>
        <p:spPr>
          <a:xfrm>
            <a:off x="1979712" y="2714342"/>
            <a:ext cx="1296144"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Enter author</a:t>
            </a:r>
          </a:p>
        </p:txBody>
      </p:sp>
    </p:spTree>
    <p:extLst>
      <p:ext uri="{BB962C8B-B14F-4D97-AF65-F5344CB8AC3E}">
        <p14:creationId xmlns:p14="http://schemas.microsoft.com/office/powerpoint/2010/main" val="1861590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350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81922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27960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04758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8.xml"/><Relationship Id="rId7" Type="http://schemas.openxmlformats.org/officeDocument/2006/relationships/image" Target="../media/image2.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8"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nl-NL" sz="675" b="1">
                <a:solidFill>
                  <a:schemeClr val="tx2"/>
                </a:solidFill>
                <a:latin typeface="Arial" pitchFamily="-107" charset="0"/>
                <a:ea typeface="Arial"/>
                <a:cs typeface="ＭＳ Ｐゴシック" pitchFamily="-107" charset="-128"/>
              </a:rPr>
              <a:t>https://healthy-workplaces.eu</a:t>
            </a:r>
          </a:p>
        </p:txBody>
      </p:sp>
      <p:pic>
        <p:nvPicPr>
          <p:cNvPr id="12" name="Bild 5" descr="111004_EU-OSHA_PPT_HW logo.png"/>
          <p:cNvPicPr>
            <a:picLocks noChangeAspect="1"/>
          </p:cNvPicPr>
          <p:nvPr/>
        </p:nvPicPr>
        <p:blipFill>
          <a:blip r:embed="rId19"/>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1172285116"/>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67" r:id="rId4"/>
    <p:sldLayoutId id="2147483768"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9" r:id="rId14"/>
    <p:sldLayoutId id="2147483771" r:id="rId15"/>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nl-NL" sz="675" b="1">
                <a:solidFill>
                  <a:schemeClr val="tx2"/>
                </a:solidFill>
                <a:latin typeface="Arial" pitchFamily="-107" charset="0"/>
                <a:ea typeface="Arial"/>
                <a:cs typeface="ＭＳ Ｐゴシック" pitchFamily="-107" charset="-128"/>
              </a:rPr>
              <a:t>https://healthy-workplaces.eu</a:t>
            </a:r>
          </a:p>
        </p:txBody>
      </p:sp>
      <p:pic>
        <p:nvPicPr>
          <p:cNvPr id="4" name="Bild 3" descr="111004_EU-OSHA_PPT_Corporate logo_inner slide.png">
            <a:extLst>
              <a:ext uri="{FF2B5EF4-FFF2-40B4-BE49-F238E27FC236}">
                <a16:creationId xmlns:a16="http://schemas.microsoft.com/office/drawing/2014/main" id="{83FABCFD-3389-1B1D-FD04-1816EDDB7D09}"/>
              </a:ext>
            </a:extLst>
          </p:cNvPr>
          <p:cNvPicPr>
            <a:picLocks noChangeAspect="1"/>
          </p:cNvPicPr>
          <p:nvPr userDrawn="1"/>
        </p:nvPicPr>
        <p:blipFill>
          <a:blip r:embed="rId7" cstate="print"/>
          <a:srcRect/>
          <a:stretch>
            <a:fillRect/>
          </a:stretch>
        </p:blipFill>
        <p:spPr bwMode="auto">
          <a:xfrm>
            <a:off x="450000" y="4665206"/>
            <a:ext cx="744711" cy="233363"/>
          </a:xfrm>
          <a:prstGeom prst="rect">
            <a:avLst/>
          </a:prstGeom>
          <a:noFill/>
          <a:ln w="9525">
            <a:noFill/>
            <a:miter lim="800000"/>
            <a:headEnd/>
            <a:tailEnd/>
          </a:ln>
        </p:spPr>
      </p:pic>
      <p:pic>
        <p:nvPicPr>
          <p:cNvPr id="5" name="Bild 5" descr="111004_EU-OSHA_PPT_HW logo.png">
            <a:extLst>
              <a:ext uri="{FF2B5EF4-FFF2-40B4-BE49-F238E27FC236}">
                <a16:creationId xmlns:a16="http://schemas.microsoft.com/office/drawing/2014/main" id="{1D3C38EC-AFBA-284C-C7FC-21A5627A0B94}"/>
              </a:ext>
            </a:extLst>
          </p:cNvPr>
          <p:cNvPicPr>
            <a:picLocks noChangeAspect="1"/>
          </p:cNvPicPr>
          <p:nvPr userDrawn="1"/>
        </p:nvPicPr>
        <p:blipFill>
          <a:blip r:embed="rId8"/>
          <a:srcRect/>
          <a:stretch>
            <a:fillRect/>
          </a:stretch>
        </p:blipFill>
        <p:spPr bwMode="auto">
          <a:xfrm>
            <a:off x="7439763" y="4482000"/>
            <a:ext cx="577199" cy="475059"/>
          </a:xfrm>
          <a:prstGeom prst="rect">
            <a:avLst/>
          </a:prstGeom>
          <a:noFill/>
          <a:ln w="9525">
            <a:noFill/>
            <a:miter lim="800000"/>
            <a:headEnd/>
            <a:tailEnd/>
          </a:ln>
        </p:spPr>
      </p:pic>
    </p:spTree>
    <p:extLst>
      <p:ext uri="{BB962C8B-B14F-4D97-AF65-F5344CB8AC3E}">
        <p14:creationId xmlns:p14="http://schemas.microsoft.com/office/powerpoint/2010/main" val="1872770870"/>
      </p:ext>
    </p:extLst>
  </p:cSld>
  <p:clrMap bg1="lt1" tx1="dk1" bg2="lt2" tx2="dk2" accent1="accent1" accent2="accent2" accent3="accent3" accent4="accent4" accent5="accent5" accent6="accent6" hlink="hlink" folHlink="folHlink"/>
  <p:sldLayoutIdLst>
    <p:sldLayoutId id="2147483779" r:id="rId1"/>
    <p:sldLayoutId id="2147483791" r:id="rId2"/>
    <p:sldLayoutId id="2147483790" r:id="rId3"/>
    <p:sldLayoutId id="2147483782" r:id="rId4"/>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6.png"/><Relationship Id="rId7" Type="http://schemas.openxmlformats.org/officeDocument/2006/relationships/hyperlink" Target="https://pixabay.com/es/?utm_source=link-attribution&amp;utm_medium=referral&amp;utm_campaign=image&amp;utm_content=7042739" TargetMode="External"/><Relationship Id="rId12"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hyperlink" Target="https://pixabay.com/es/users/mohamed_hassan-5229782/?utm_source=link-attribution&amp;utm_medium=referral&amp;utm_campaign=image&amp;utm_content=7042739" TargetMode="External"/><Relationship Id="rId11" Type="http://schemas.openxmlformats.org/officeDocument/2006/relationships/image" Target="../media/image52.png"/><Relationship Id="rId5" Type="http://schemas.openxmlformats.org/officeDocument/2006/relationships/image" Target="../media/image48.png"/><Relationship Id="rId10" Type="http://schemas.openxmlformats.org/officeDocument/2006/relationships/image" Target="../media/image51.png"/><Relationship Id="rId4" Type="http://schemas.openxmlformats.org/officeDocument/2006/relationships/image" Target="../media/image47.png"/><Relationship Id="rId9"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15.xml"/><Relationship Id="rId6" Type="http://schemas.openxmlformats.org/officeDocument/2006/relationships/image" Target="../media/image63.png"/><Relationship Id="rId5" Type="http://schemas.openxmlformats.org/officeDocument/2006/relationships/hyperlink" Target="https://healthy-workplaces.osha.europa.eu/en/about-topic/priority-area/smart-digital-systems" TargetMode="External"/><Relationship Id="rId4" Type="http://schemas.openxmlformats.org/officeDocument/2006/relationships/image" Target="../media/image62.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31.sv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BA5728D-36C0-B577-181C-6892FBDF09C7}"/>
              </a:ext>
            </a:extLst>
          </p:cNvPr>
          <p:cNvSpPr>
            <a:spLocks noGrp="1"/>
          </p:cNvSpPr>
          <p:nvPr>
            <p:ph type="title"/>
          </p:nvPr>
        </p:nvSpPr>
        <p:spPr>
          <a:xfrm>
            <a:off x="462262" y="3507854"/>
            <a:ext cx="7826413" cy="615553"/>
          </a:xfrm>
        </p:spPr>
        <p:txBody>
          <a:bodyPr vert="horz" lIns="0" tIns="0" rIns="0" bIns="0" rtlCol="0" anchor="t" anchorCtr="0">
            <a:spAutoFit/>
          </a:bodyPr>
          <a:lstStyle/>
          <a:p>
            <a:pPr>
              <a:spcBef>
                <a:spcPts val="450"/>
              </a:spcBef>
              <a:buClr>
                <a:schemeClr val="tx2"/>
              </a:buClr>
              <a:buFont typeface="Wingdings" pitchFamily="2" charset="2"/>
            </a:pPr>
            <a:r>
              <a:rPr lang="nl-NL" sz="2000" dirty="0">
                <a:solidFill>
                  <a:srgbClr val="899E00"/>
                </a:solidFill>
                <a:latin typeface="+mn-lt"/>
                <a:ea typeface="+mn-lt"/>
                <a:cs typeface="+mn-cs"/>
              </a:rPr>
              <a:t>VEILIG EN GEZOND WERK IN EEN DIGITALE SAMENLEVING</a:t>
            </a:r>
            <a:br>
              <a:rPr lang="nl-NL" sz="2000" cap="all" dirty="0">
                <a:solidFill>
                  <a:srgbClr val="FF0000"/>
                </a:solidFill>
                <a:latin typeface="+mn-lt"/>
                <a:ea typeface="+mn-lt"/>
                <a:cs typeface="+mn-cs"/>
              </a:rPr>
            </a:br>
            <a:r>
              <a:rPr lang="nl-NL" sz="2000" dirty="0">
                <a:solidFill>
                  <a:srgbClr val="899E00"/>
                </a:solidFill>
                <a:latin typeface="+mn-lt"/>
                <a:ea typeface="+mn-lt"/>
                <a:cs typeface="+mn-cs"/>
              </a:rPr>
              <a:t>Campagne voor een gezonde werkplek 2023-25</a:t>
            </a:r>
          </a:p>
        </p:txBody>
      </p:sp>
      <p:sp>
        <p:nvSpPr>
          <p:cNvPr id="5" name="Subtitle 2">
            <a:extLst>
              <a:ext uri="{FF2B5EF4-FFF2-40B4-BE49-F238E27FC236}">
                <a16:creationId xmlns:a16="http://schemas.microsoft.com/office/drawing/2014/main" id="{78591229-3880-2386-55AB-4923B8E78DE5}"/>
              </a:ext>
            </a:extLst>
          </p:cNvPr>
          <p:cNvSpPr>
            <a:spLocks noGrp="1"/>
          </p:cNvSpPr>
          <p:nvPr>
            <p:ph type="subTitle" idx="10"/>
          </p:nvPr>
        </p:nvSpPr>
        <p:spPr>
          <a:xfrm>
            <a:off x="462263" y="2643758"/>
            <a:ext cx="8070178" cy="738664"/>
          </a:xfrm>
        </p:spPr>
        <p:txBody>
          <a:bodyPr vert="horz" lIns="0" tIns="0" rIns="0" bIns="0" rtlCol="0" anchor="t" anchorCtr="0">
            <a:spAutoFit/>
          </a:bodyPr>
          <a:lstStyle/>
          <a:p>
            <a:pPr>
              <a:spcBef>
                <a:spcPct val="0"/>
              </a:spcBef>
            </a:pPr>
            <a:r>
              <a:rPr lang="nl-NL" sz="2400" dirty="0">
                <a:ea typeface=""/>
              </a:rPr>
              <a:t>Slimme digitale systemen: implicaties voor veiligheid en gezondheid op het werk</a:t>
            </a:r>
          </a:p>
        </p:txBody>
      </p:sp>
    </p:spTree>
    <p:extLst>
      <p:ext uri="{BB962C8B-B14F-4D97-AF65-F5344CB8AC3E}">
        <p14:creationId xmlns:p14="http://schemas.microsoft.com/office/powerpoint/2010/main" val="8184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4D3D4-3D2C-8F26-A8E6-472CEADCA327}"/>
              </a:ext>
            </a:extLst>
          </p:cNvPr>
          <p:cNvSpPr>
            <a:spLocks noGrp="1"/>
          </p:cNvSpPr>
          <p:nvPr>
            <p:ph type="title"/>
          </p:nvPr>
        </p:nvSpPr>
        <p:spPr/>
        <p:txBody>
          <a:bodyPr>
            <a:spAutoFit/>
          </a:bodyPr>
          <a:lstStyle/>
          <a:p>
            <a:r>
              <a:rPr lang="nl-NL" b="1" dirty="0">
                <a:solidFill>
                  <a:schemeClr val="tx2"/>
                </a:solidFill>
                <a:latin typeface="+mj-lt"/>
                <a:ea typeface="+mj-lt"/>
              </a:rPr>
              <a:t>Voorbeelden van risico’s/uitdagingen op </a:t>
            </a:r>
            <a:r>
              <a:rPr lang="nl-NL" b="1" strike="sngStrike" dirty="0">
                <a:solidFill>
                  <a:schemeClr val="tx2"/>
                </a:solidFill>
                <a:latin typeface="+mj-lt"/>
                <a:ea typeface="+mj-lt"/>
              </a:rPr>
              <a:t>het</a:t>
            </a:r>
            <a:r>
              <a:rPr lang="nl-NL" b="1" dirty="0">
                <a:solidFill>
                  <a:schemeClr val="tx2"/>
                </a:solidFill>
                <a:latin typeface="+mj-lt"/>
                <a:ea typeface="+mj-lt"/>
              </a:rPr>
              <a:t> gebied van VGW</a:t>
            </a:r>
          </a:p>
        </p:txBody>
      </p:sp>
      <p:pic>
        <p:nvPicPr>
          <p:cNvPr id="4" name="Picture 3">
            <a:extLst>
              <a:ext uri="{FF2B5EF4-FFF2-40B4-BE49-F238E27FC236}">
                <a16:creationId xmlns:a16="http://schemas.microsoft.com/office/drawing/2014/main" id="{FCF1ABA4-771E-F357-5509-B9C9677DBEA0}"/>
              </a:ext>
            </a:extLst>
          </p:cNvPr>
          <p:cNvPicPr>
            <a:picLocks noChangeAspect="1"/>
          </p:cNvPicPr>
          <p:nvPr/>
        </p:nvPicPr>
        <p:blipFill>
          <a:blip r:embed="rId3"/>
          <a:stretch>
            <a:fillRect/>
          </a:stretch>
        </p:blipFill>
        <p:spPr>
          <a:xfrm>
            <a:off x="7020272" y="3277847"/>
            <a:ext cx="1067107" cy="1129878"/>
          </a:xfrm>
          <a:prstGeom prst="rect">
            <a:avLst/>
          </a:prstGeom>
        </p:spPr>
      </p:pic>
      <p:pic>
        <p:nvPicPr>
          <p:cNvPr id="5" name="Picture 4">
            <a:extLst>
              <a:ext uri="{FF2B5EF4-FFF2-40B4-BE49-F238E27FC236}">
                <a16:creationId xmlns:a16="http://schemas.microsoft.com/office/drawing/2014/main" id="{16C43576-9629-2A7B-0DA2-B473A8EC194C}"/>
              </a:ext>
            </a:extLst>
          </p:cNvPr>
          <p:cNvPicPr>
            <a:picLocks noChangeAspect="1"/>
          </p:cNvPicPr>
          <p:nvPr/>
        </p:nvPicPr>
        <p:blipFill>
          <a:blip r:embed="rId4"/>
          <a:stretch>
            <a:fillRect/>
          </a:stretch>
        </p:blipFill>
        <p:spPr>
          <a:xfrm>
            <a:off x="3255123" y="1441872"/>
            <a:ext cx="2122801" cy="1129878"/>
          </a:xfrm>
          <a:prstGeom prst="rect">
            <a:avLst/>
          </a:prstGeom>
        </p:spPr>
      </p:pic>
      <p:sp>
        <p:nvSpPr>
          <p:cNvPr id="6" name="Rectangle: Rounded Corners 5">
            <a:extLst>
              <a:ext uri="{FF2B5EF4-FFF2-40B4-BE49-F238E27FC236}">
                <a16:creationId xmlns:a16="http://schemas.microsoft.com/office/drawing/2014/main" id="{C5BF3CB0-DB77-4795-26B0-5F8A7B1B662F}"/>
              </a:ext>
            </a:extLst>
          </p:cNvPr>
          <p:cNvSpPr/>
          <p:nvPr/>
        </p:nvSpPr>
        <p:spPr>
          <a:xfrm>
            <a:off x="264052" y="817713"/>
            <a:ext cx="2428843" cy="377026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2000" b="1">
                <a:solidFill>
                  <a:schemeClr val="bg1"/>
                </a:solidFill>
                <a:latin typeface="Arial Body"/>
              </a:rPr>
              <a:t>Praktische beperkingen</a:t>
            </a:r>
          </a:p>
          <a:p>
            <a:pPr>
              <a:spcBef>
                <a:spcPts val="600"/>
              </a:spcBef>
            </a:pPr>
            <a:r>
              <a:rPr lang="nl-NL" sz="1100" b="1">
                <a:solidFill>
                  <a:schemeClr val="bg1"/>
                </a:solidFill>
                <a:latin typeface="Arial Body"/>
              </a:rPr>
              <a:t>Slecht functionerende technologie</a:t>
            </a:r>
          </a:p>
          <a:p>
            <a:pPr marL="0" indent="0">
              <a:spcBef>
                <a:spcPts val="600"/>
              </a:spcBef>
              <a:buFont typeface="Arial" panose="020B0604020202020204" pitchFamily="34" charset="0"/>
              <a:buNone/>
            </a:pPr>
            <a:endParaRPr lang="en-GB" sz="1100" b="0" dirty="0">
              <a:solidFill>
                <a:schemeClr val="bg1"/>
              </a:solidFill>
              <a:latin typeface="Arial Body"/>
            </a:endParaRPr>
          </a:p>
          <a:p>
            <a:pPr marL="0" marR="0" lvl="0" indent="0" algn="l" defTabSz="342900" rtl="0" eaLnBrk="1" fontAlgn="auto" latinLnBrk="0" hangingPunct="1">
              <a:spcBef>
                <a:spcPts val="600"/>
              </a:spcBef>
              <a:buClrTx/>
              <a:buSzTx/>
              <a:buFontTx/>
              <a:buNone/>
              <a:tabLst/>
              <a:defRPr/>
            </a:pPr>
            <a:r>
              <a:rPr lang="nl-NL" sz="1100" b="1">
                <a:solidFill>
                  <a:schemeClr val="bg1"/>
                </a:solidFill>
                <a:latin typeface="Arial Body"/>
              </a:rPr>
              <a:t>Nauwkeurigheid van de sensor</a:t>
            </a:r>
          </a:p>
          <a:p>
            <a:pPr marL="0" marR="0" lvl="0" indent="0" algn="l" defTabSz="342900" rtl="0" eaLnBrk="1" fontAlgn="auto" latinLnBrk="0" hangingPunct="1">
              <a:spcBef>
                <a:spcPts val="600"/>
              </a:spcBef>
              <a:buClrTx/>
              <a:buSzTx/>
              <a:buFont typeface="Arial" panose="020B0604020202020204" pitchFamily="34" charset="0"/>
              <a:buNone/>
              <a:tabLst/>
              <a:defRPr/>
            </a:pPr>
            <a:endParaRPr lang="en-GB" sz="1100" b="0" dirty="0">
              <a:solidFill>
                <a:schemeClr val="bg1"/>
              </a:solidFill>
              <a:latin typeface="Arial Body"/>
            </a:endParaRPr>
          </a:p>
          <a:p>
            <a:pPr marL="0" indent="0">
              <a:spcBef>
                <a:spcPts val="600"/>
              </a:spcBef>
              <a:buFont typeface="Arial" panose="020B0604020202020204" pitchFamily="34" charset="0"/>
              <a:buNone/>
            </a:pPr>
            <a:r>
              <a:rPr lang="nl-NL" sz="1100" b="1">
                <a:solidFill>
                  <a:schemeClr val="bg1"/>
                </a:solidFill>
                <a:latin typeface="Arial Body"/>
              </a:rPr>
              <a:t>Hardware belemmert beweging</a:t>
            </a:r>
          </a:p>
          <a:p>
            <a:pPr marL="0" indent="0">
              <a:spcBef>
                <a:spcPts val="600"/>
              </a:spcBef>
              <a:buFont typeface="Arial" panose="020B0604020202020204" pitchFamily="34" charset="0"/>
              <a:buNone/>
            </a:pPr>
            <a:endParaRPr lang="en-GB" sz="1100" b="1" dirty="0">
              <a:solidFill>
                <a:schemeClr val="bg1"/>
              </a:solidFill>
              <a:latin typeface="Arial Body"/>
            </a:endParaRPr>
          </a:p>
          <a:p>
            <a:pPr marL="0" marR="0" lvl="0" indent="0" algn="l" defTabSz="342900" rtl="0" eaLnBrk="1" fontAlgn="auto" latinLnBrk="0" hangingPunct="1">
              <a:spcBef>
                <a:spcPts val="600"/>
              </a:spcBef>
              <a:buClrTx/>
              <a:buSzTx/>
              <a:buFont typeface="Arial" panose="020B0604020202020204" pitchFamily="34" charset="0"/>
              <a:buNone/>
              <a:tabLst/>
              <a:defRPr/>
            </a:pPr>
            <a:r>
              <a:rPr lang="nl-NL" sz="1100" b="1">
                <a:solidFill>
                  <a:schemeClr val="bg1"/>
                </a:solidFill>
                <a:latin typeface="Arial Body"/>
              </a:rPr>
              <a:t>Technologische beperkingen van de systemen </a:t>
            </a:r>
          </a:p>
          <a:p>
            <a:pPr marL="0" marR="0" lvl="0" indent="0" algn="l" defTabSz="342900" rtl="0" eaLnBrk="1" fontAlgn="auto" latinLnBrk="0" hangingPunct="1">
              <a:spcBef>
                <a:spcPts val="600"/>
              </a:spcBef>
              <a:buClrTx/>
              <a:buSzTx/>
              <a:buFont typeface="Arial" panose="020B0604020202020204" pitchFamily="34" charset="0"/>
              <a:buNone/>
              <a:tabLst/>
              <a:defRPr/>
            </a:pPr>
            <a:endParaRPr lang="en-GB" sz="1100" b="0" dirty="0">
              <a:solidFill>
                <a:schemeClr val="bg1"/>
              </a:solidFill>
              <a:latin typeface="Arial Body"/>
            </a:endParaRPr>
          </a:p>
          <a:p>
            <a:pPr marL="0" marR="0" lvl="0" indent="0" algn="l" defTabSz="342900" rtl="0" eaLnBrk="1" fontAlgn="auto" latinLnBrk="0" hangingPunct="1">
              <a:spcBef>
                <a:spcPts val="600"/>
              </a:spcBef>
              <a:buClrTx/>
              <a:buSzTx/>
              <a:buFontTx/>
              <a:buNone/>
              <a:tabLst/>
              <a:defRPr/>
            </a:pPr>
            <a:r>
              <a:rPr lang="nl-NL" sz="1100" b="1">
                <a:solidFill>
                  <a:schemeClr val="bg1"/>
                </a:solidFill>
                <a:latin typeface="Arial Body"/>
              </a:rPr>
              <a:t>Netto-effecten</a:t>
            </a:r>
          </a:p>
        </p:txBody>
      </p:sp>
      <p:sp>
        <p:nvSpPr>
          <p:cNvPr id="7" name="Rectangle: Rounded Corners 6">
            <a:extLst>
              <a:ext uri="{FF2B5EF4-FFF2-40B4-BE49-F238E27FC236}">
                <a16:creationId xmlns:a16="http://schemas.microsoft.com/office/drawing/2014/main" id="{ADD1FDE8-BF2F-F104-8819-3B9A6DEEA2E7}"/>
              </a:ext>
            </a:extLst>
          </p:cNvPr>
          <p:cNvSpPr/>
          <p:nvPr/>
        </p:nvSpPr>
        <p:spPr>
          <a:xfrm>
            <a:off x="5724128" y="771550"/>
            <a:ext cx="2952328" cy="2126818"/>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2000" b="1" dirty="0">
                <a:solidFill>
                  <a:schemeClr val="bg1"/>
                </a:solidFill>
                <a:latin typeface="Arial Body"/>
                <a:ea typeface="Arial Body"/>
                <a:cs typeface="+mn-cs"/>
              </a:rPr>
              <a:t>Psychosociale/</a:t>
            </a:r>
          </a:p>
          <a:p>
            <a:r>
              <a:rPr lang="nl-NL" sz="2000" b="1" dirty="0">
                <a:solidFill>
                  <a:schemeClr val="bg1"/>
                </a:solidFill>
                <a:latin typeface="Arial Body"/>
                <a:ea typeface="Arial Body"/>
                <a:cs typeface="+mn-cs"/>
              </a:rPr>
              <a:t>lichamelijke schade</a:t>
            </a:r>
          </a:p>
          <a:p>
            <a:br>
              <a:rPr lang="nl-NL" b="1" dirty="0">
                <a:solidFill>
                  <a:schemeClr val="bg1"/>
                </a:solidFill>
                <a:latin typeface="Arial Body"/>
                <a:ea typeface="Arial Body"/>
                <a:cs typeface="+mn-cs"/>
              </a:rPr>
            </a:br>
            <a:r>
              <a:rPr lang="nl-NL" sz="1100" b="1" dirty="0">
                <a:solidFill>
                  <a:schemeClr val="bg1"/>
                </a:solidFill>
                <a:latin typeface="Arial Body"/>
                <a:ea typeface="Arial Body"/>
                <a:cs typeface="+mn-cs"/>
              </a:rPr>
              <a:t>Intensivering van het werk</a:t>
            </a:r>
          </a:p>
          <a:p>
            <a:endParaRPr lang="en-GB" sz="1100" b="1" kern="1200" dirty="0">
              <a:solidFill>
                <a:schemeClr val="bg1"/>
              </a:solidFill>
              <a:latin typeface="Arial Body"/>
              <a:ea typeface="+mn-ea"/>
              <a:cs typeface="+mn-cs"/>
            </a:endParaRPr>
          </a:p>
          <a:p>
            <a:pPr marL="0" algn="l" defTabSz="342900" rtl="0" eaLnBrk="1" latinLnBrk="0" hangingPunct="1"/>
            <a:r>
              <a:rPr lang="nl-NL" sz="1100" b="1" dirty="0">
                <a:solidFill>
                  <a:schemeClr val="bg1"/>
                </a:solidFill>
                <a:latin typeface="Arial Body"/>
                <a:ea typeface="Arial Body"/>
                <a:cs typeface="+mn-cs"/>
              </a:rPr>
              <a:t>Werkvervreemding </a:t>
            </a:r>
          </a:p>
          <a:p>
            <a:pPr algn="ctr"/>
            <a:endParaRPr lang="en-GB" sz="1600" dirty="0">
              <a:solidFill>
                <a:schemeClr val="bg1"/>
              </a:solidFill>
            </a:endParaRPr>
          </a:p>
        </p:txBody>
      </p:sp>
      <p:sp>
        <p:nvSpPr>
          <p:cNvPr id="8" name="Rectangle: Rounded Corners 7">
            <a:extLst>
              <a:ext uri="{FF2B5EF4-FFF2-40B4-BE49-F238E27FC236}">
                <a16:creationId xmlns:a16="http://schemas.microsoft.com/office/drawing/2014/main" id="{B7553843-C5C6-CF80-544B-EDBBF5A1D7FF}"/>
              </a:ext>
            </a:extLst>
          </p:cNvPr>
          <p:cNvSpPr/>
          <p:nvPr/>
        </p:nvSpPr>
        <p:spPr>
          <a:xfrm>
            <a:off x="2891428" y="3078037"/>
            <a:ext cx="3559679" cy="152949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spAutoFit/>
          </a:bodyPr>
          <a:lstStyle/>
          <a:p>
            <a:pPr>
              <a:spcBef>
                <a:spcPts val="300"/>
              </a:spcBef>
              <a:spcAft>
                <a:spcPts val="300"/>
              </a:spcAft>
            </a:pPr>
            <a:r>
              <a:rPr lang="nl-NL" sz="2000" b="1">
                <a:solidFill>
                  <a:schemeClr val="bg1"/>
                </a:solidFill>
                <a:latin typeface="Arial Body"/>
                <a:ea typeface="Arial Body"/>
                <a:cs typeface="+mn-cs"/>
              </a:rPr>
              <a:t>Overwegingen m.b.t. gegevens</a:t>
            </a:r>
          </a:p>
          <a:p>
            <a:pPr marL="0" indent="0">
              <a:spcBef>
                <a:spcPts val="200"/>
              </a:spcBef>
              <a:spcAft>
                <a:spcPts val="200"/>
              </a:spcAft>
              <a:buFont typeface="Arial" panose="020B0604020202020204" pitchFamily="34" charset="0"/>
              <a:buNone/>
              <a:defRPr/>
            </a:pPr>
            <a:r>
              <a:rPr lang="nl-NL" sz="1100" b="1">
                <a:solidFill>
                  <a:schemeClr val="bg1"/>
                </a:solidFill>
                <a:latin typeface="Arial Body"/>
                <a:ea typeface="Arial Body"/>
                <a:cs typeface="+mn-cs"/>
              </a:rPr>
              <a:t>Bescherming, beveiliging en nauwkeurigheid</a:t>
            </a:r>
          </a:p>
          <a:p>
            <a:pPr marL="0" marR="0" lvl="0" indent="0" algn="l" defTabSz="914400" rtl="0" eaLnBrk="1" fontAlgn="auto" latinLnBrk="0" hangingPunct="1">
              <a:spcBef>
                <a:spcPts val="200"/>
              </a:spcBef>
              <a:spcAft>
                <a:spcPts val="200"/>
              </a:spcAft>
              <a:buClrTx/>
              <a:buSzTx/>
              <a:buFont typeface="Arial" panose="020B0604020202020204" pitchFamily="34" charset="0"/>
              <a:buNone/>
              <a:tabLst/>
              <a:defRPr/>
            </a:pPr>
            <a:endParaRPr lang="en-GB" sz="1100" b="1" kern="1200" dirty="0">
              <a:solidFill>
                <a:schemeClr val="bg1"/>
              </a:solidFill>
              <a:latin typeface="Arial Body"/>
              <a:ea typeface="+mn-ea"/>
              <a:cs typeface="+mn-cs"/>
            </a:endParaRPr>
          </a:p>
          <a:p>
            <a:pPr marL="0" marR="0" lvl="0" indent="0" algn="l" defTabSz="914400" rtl="0" eaLnBrk="1" fontAlgn="auto" latinLnBrk="0" hangingPunct="1">
              <a:spcBef>
                <a:spcPts val="200"/>
              </a:spcBef>
              <a:spcAft>
                <a:spcPts val="200"/>
              </a:spcAft>
              <a:buClrTx/>
              <a:buSzTx/>
              <a:buFont typeface="Arial" panose="020B0604020202020204" pitchFamily="34" charset="0"/>
              <a:buNone/>
              <a:tabLst/>
              <a:defRPr/>
            </a:pPr>
            <a:r>
              <a:rPr lang="nl-NL" sz="1100" b="1">
                <a:solidFill>
                  <a:schemeClr val="bg1"/>
                </a:solidFill>
                <a:latin typeface="Arial Body"/>
                <a:ea typeface="Arial Body"/>
                <a:cs typeface="+mn-cs"/>
              </a:rPr>
              <a:t>Interpretatie en (verkeerd) gebruik</a:t>
            </a:r>
          </a:p>
        </p:txBody>
      </p:sp>
      <p:sp>
        <p:nvSpPr>
          <p:cNvPr id="9" name="TextBox 8">
            <a:extLst>
              <a:ext uri="{FF2B5EF4-FFF2-40B4-BE49-F238E27FC236}">
                <a16:creationId xmlns:a16="http://schemas.microsoft.com/office/drawing/2014/main" id="{8ECCAB5A-9B66-4B64-D4D5-93C7C0CD1DDC}"/>
              </a:ext>
            </a:extLst>
          </p:cNvPr>
          <p:cNvSpPr txBox="1"/>
          <p:nvPr/>
        </p:nvSpPr>
        <p:spPr>
          <a:xfrm>
            <a:off x="7020272" y="4325787"/>
            <a:ext cx="1368152" cy="215444"/>
          </a:xfrm>
          <a:prstGeom prst="rect">
            <a:avLst/>
          </a:prstGeom>
          <a:noFill/>
        </p:spPr>
        <p:txBody>
          <a:bodyPr wrap="square" rtlCol="0">
            <a:spAutoFit/>
          </a:bodyPr>
          <a:lstStyle/>
          <a:p>
            <a:r>
              <a:rPr lang="nl-NL" sz="800">
                <a:latin typeface="Aptos" panose="020B0004020202020204" pitchFamily="34" charset="0"/>
                <a:cs typeface="Times New Roman" panose="02020603050405020304" pitchFamily="18" charset="0"/>
              </a:rPr>
              <a:t>© EU-OSHA, Drawnalism </a:t>
            </a:r>
          </a:p>
        </p:txBody>
      </p:sp>
      <p:sp>
        <p:nvSpPr>
          <p:cNvPr id="10" name="TextBox 9">
            <a:extLst>
              <a:ext uri="{FF2B5EF4-FFF2-40B4-BE49-F238E27FC236}">
                <a16:creationId xmlns:a16="http://schemas.microsoft.com/office/drawing/2014/main" id="{E84E7510-C35D-4B7E-C9C2-E57595AF7F53}"/>
              </a:ext>
            </a:extLst>
          </p:cNvPr>
          <p:cNvSpPr txBox="1"/>
          <p:nvPr/>
        </p:nvSpPr>
        <p:spPr>
          <a:xfrm>
            <a:off x="3347864" y="2576093"/>
            <a:ext cx="1368152" cy="215444"/>
          </a:xfrm>
          <a:prstGeom prst="rect">
            <a:avLst/>
          </a:prstGeom>
          <a:noFill/>
        </p:spPr>
        <p:txBody>
          <a:bodyPr wrap="square" rtlCol="0">
            <a:spAutoFit/>
          </a:bodyPr>
          <a:lstStyle/>
          <a:p>
            <a:r>
              <a:rPr lang="nl-NL"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850170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FFE59CD-5F26-B50E-CD54-3AB8D4DB3D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208" y="559934"/>
            <a:ext cx="1920649" cy="1681002"/>
          </a:xfrm>
          <a:prstGeom prst="rect">
            <a:avLst/>
          </a:prstGeom>
        </p:spPr>
      </p:pic>
      <p:pic>
        <p:nvPicPr>
          <p:cNvPr id="20" name="Picture 19">
            <a:extLst>
              <a:ext uri="{FF2B5EF4-FFF2-40B4-BE49-F238E27FC236}">
                <a16:creationId xmlns:a16="http://schemas.microsoft.com/office/drawing/2014/main" id="{78501390-DB21-CF27-E8B1-821C4067C5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6512" y="1695114"/>
            <a:ext cx="1117709" cy="678333"/>
          </a:xfrm>
          <a:prstGeom prst="rect">
            <a:avLst/>
          </a:prstGeom>
        </p:spPr>
      </p:pic>
      <p:sp>
        <p:nvSpPr>
          <p:cNvPr id="2" name="Title 1">
            <a:extLst>
              <a:ext uri="{FF2B5EF4-FFF2-40B4-BE49-F238E27FC236}">
                <a16:creationId xmlns:a16="http://schemas.microsoft.com/office/drawing/2014/main" id="{74CC1970-60D3-4C58-E7BE-B8A93AA3BC30}"/>
              </a:ext>
            </a:extLst>
          </p:cNvPr>
          <p:cNvSpPr>
            <a:spLocks noGrp="1"/>
          </p:cNvSpPr>
          <p:nvPr>
            <p:ph type="title"/>
          </p:nvPr>
        </p:nvSpPr>
        <p:spPr/>
        <p:txBody>
          <a:bodyPr>
            <a:spAutoFit/>
          </a:bodyPr>
          <a:lstStyle/>
          <a:p>
            <a:r>
              <a:rPr lang="nl-NL"/>
              <a:t>Slimme digitale hulpmiddelen voor VGW-monitoring bij werknemers: casestudy’s</a:t>
            </a:r>
          </a:p>
        </p:txBody>
      </p:sp>
      <p:pic>
        <p:nvPicPr>
          <p:cNvPr id="4" name="Picture 3">
            <a:extLst>
              <a:ext uri="{FF2B5EF4-FFF2-40B4-BE49-F238E27FC236}">
                <a16:creationId xmlns:a16="http://schemas.microsoft.com/office/drawing/2014/main" id="{05DA64E0-7CA6-3B67-3AFC-104548DF4C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05087" y="2431181"/>
            <a:ext cx="4213657" cy="2642121"/>
          </a:xfrm>
          <a:prstGeom prst="rect">
            <a:avLst/>
          </a:prstGeom>
        </p:spPr>
      </p:pic>
      <p:pic>
        <p:nvPicPr>
          <p:cNvPr id="5" name="Picture 4">
            <a:extLst>
              <a:ext uri="{FF2B5EF4-FFF2-40B4-BE49-F238E27FC236}">
                <a16:creationId xmlns:a16="http://schemas.microsoft.com/office/drawing/2014/main" id="{BFA8E6FC-395C-72F5-1008-CB1BA7BECFF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88024" y="1357738"/>
            <a:ext cx="1479690" cy="1033262"/>
          </a:xfrm>
          <a:prstGeom prst="rect">
            <a:avLst/>
          </a:prstGeom>
        </p:spPr>
      </p:pic>
      <p:sp>
        <p:nvSpPr>
          <p:cNvPr id="7" name="TextBox 6">
            <a:extLst>
              <a:ext uri="{FF2B5EF4-FFF2-40B4-BE49-F238E27FC236}">
                <a16:creationId xmlns:a16="http://schemas.microsoft.com/office/drawing/2014/main" id="{376000E3-C091-09B7-A530-C55265A06834}"/>
              </a:ext>
            </a:extLst>
          </p:cNvPr>
          <p:cNvSpPr txBox="1"/>
          <p:nvPr/>
        </p:nvSpPr>
        <p:spPr>
          <a:xfrm>
            <a:off x="415657" y="752906"/>
            <a:ext cx="5243007" cy="1720536"/>
          </a:xfrm>
          <a:prstGeom prst="rect">
            <a:avLst/>
          </a:prstGeom>
          <a:noFill/>
        </p:spPr>
        <p:txBody>
          <a:bodyPr wrap="square">
            <a:spAutoFit/>
          </a:bodyPr>
          <a:lstStyle/>
          <a:p>
            <a:pPr marL="285750" indent="-285750">
              <a:lnSpc>
                <a:spcPct val="110000"/>
              </a:lnSpc>
              <a:spcBef>
                <a:spcPts val="600"/>
              </a:spcBef>
              <a:spcAft>
                <a:spcPts val="600"/>
              </a:spcAft>
              <a:buFont typeface="Wingdings" panose="05000000000000000000" pitchFamily="2" charset="2"/>
              <a:buChar char="§"/>
            </a:pPr>
            <a:r>
              <a:rPr lang="nl-NL" sz="1400" dirty="0">
                <a:solidFill>
                  <a:srgbClr val="283583"/>
                </a:solidFill>
              </a:rPr>
              <a:t>Negen diepgaande casestudy’s met bedrijven die monitoringsystemen op de werkplek ontwerpen of gebruiken</a:t>
            </a:r>
          </a:p>
          <a:p>
            <a:pPr marL="285750" indent="-285750">
              <a:lnSpc>
                <a:spcPct val="110000"/>
              </a:lnSpc>
              <a:spcBef>
                <a:spcPts val="600"/>
              </a:spcBef>
              <a:spcAft>
                <a:spcPts val="600"/>
              </a:spcAft>
              <a:buFont typeface="Wingdings" panose="05000000000000000000" pitchFamily="2" charset="2"/>
              <a:buChar char="§"/>
            </a:pPr>
            <a:r>
              <a:rPr lang="nl-NL" sz="1400" dirty="0">
                <a:solidFill>
                  <a:srgbClr val="283583"/>
                </a:solidFill>
              </a:rPr>
              <a:t>Verschillende locaties</a:t>
            </a:r>
          </a:p>
          <a:p>
            <a:pPr marL="285750" indent="-285750">
              <a:lnSpc>
                <a:spcPct val="110000"/>
              </a:lnSpc>
              <a:spcBef>
                <a:spcPts val="600"/>
              </a:spcBef>
              <a:spcAft>
                <a:spcPts val="600"/>
              </a:spcAft>
              <a:buFont typeface="Wingdings" panose="05000000000000000000" pitchFamily="2" charset="2"/>
              <a:buChar char="§"/>
            </a:pPr>
            <a:r>
              <a:rPr lang="nl-NL" sz="1400" dirty="0">
                <a:solidFill>
                  <a:srgbClr val="283583"/>
                </a:solidFill>
              </a:rPr>
              <a:t>Verschillende gebruikte technologieën</a:t>
            </a:r>
          </a:p>
          <a:p>
            <a:pPr marL="285750" indent="-285750">
              <a:lnSpc>
                <a:spcPct val="110000"/>
              </a:lnSpc>
              <a:spcBef>
                <a:spcPts val="600"/>
              </a:spcBef>
              <a:spcAft>
                <a:spcPts val="600"/>
              </a:spcAft>
              <a:buFont typeface="Wingdings" panose="05000000000000000000" pitchFamily="2" charset="2"/>
              <a:buChar char="§"/>
            </a:pPr>
            <a:r>
              <a:rPr lang="nl-NL" sz="1400" dirty="0">
                <a:solidFill>
                  <a:srgbClr val="283583"/>
                </a:solidFill>
              </a:rPr>
              <a:t>Meerdere economische sectoren</a:t>
            </a:r>
          </a:p>
        </p:txBody>
      </p:sp>
      <p:pic>
        <p:nvPicPr>
          <p:cNvPr id="9" name="Picture 8">
            <a:extLst>
              <a:ext uri="{FF2B5EF4-FFF2-40B4-BE49-F238E27FC236}">
                <a16:creationId xmlns:a16="http://schemas.microsoft.com/office/drawing/2014/main" id="{36E06E55-636E-D66D-4ED9-8814C873552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37161" y="2680050"/>
            <a:ext cx="660414" cy="860025"/>
          </a:xfrm>
          <a:prstGeom prst="rect">
            <a:avLst/>
          </a:prstGeom>
        </p:spPr>
      </p:pic>
      <p:sp>
        <p:nvSpPr>
          <p:cNvPr id="16" name="TextBox 15">
            <a:extLst>
              <a:ext uri="{FF2B5EF4-FFF2-40B4-BE49-F238E27FC236}">
                <a16:creationId xmlns:a16="http://schemas.microsoft.com/office/drawing/2014/main" id="{5D6FD5BA-F009-1C82-A251-B0E9D6526980}"/>
              </a:ext>
            </a:extLst>
          </p:cNvPr>
          <p:cNvSpPr txBox="1"/>
          <p:nvPr/>
        </p:nvSpPr>
        <p:spPr>
          <a:xfrm>
            <a:off x="7325798" y="4793056"/>
            <a:ext cx="1368152" cy="215444"/>
          </a:xfrm>
          <a:prstGeom prst="rect">
            <a:avLst/>
          </a:prstGeom>
          <a:noFill/>
        </p:spPr>
        <p:txBody>
          <a:bodyPr wrap="square" rtlCol="0">
            <a:spAutoFit/>
          </a:bodyPr>
          <a:lstStyle/>
          <a:p>
            <a:r>
              <a:rPr lang="nl-NL" sz="800">
                <a:effectLst/>
                <a:latin typeface="Aptos" panose="020B0004020202020204" pitchFamily="34" charset="0"/>
                <a:ea typeface="Aptos"/>
                <a:cs typeface="Times New Roman" panose="02020603050405020304" pitchFamily="18" charset="0"/>
              </a:rPr>
              <a:t>© EU-OSHA, Drawnalism </a:t>
            </a:r>
          </a:p>
        </p:txBody>
      </p:sp>
    </p:spTree>
    <p:extLst>
      <p:ext uri="{BB962C8B-B14F-4D97-AF65-F5344CB8AC3E}">
        <p14:creationId xmlns:p14="http://schemas.microsoft.com/office/powerpoint/2010/main" val="397910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CD677-0359-BE91-3377-EA2E13235C9C}"/>
              </a:ext>
            </a:extLst>
          </p:cNvPr>
          <p:cNvSpPr>
            <a:spLocks noGrp="1"/>
          </p:cNvSpPr>
          <p:nvPr>
            <p:ph type="title"/>
          </p:nvPr>
        </p:nvSpPr>
        <p:spPr/>
        <p:txBody>
          <a:bodyPr>
            <a:spAutoFit/>
          </a:bodyPr>
          <a:lstStyle/>
          <a:p>
            <a:r>
              <a:rPr lang="nl-NL"/>
              <a:t>Casestudy’s (1)</a:t>
            </a:r>
          </a:p>
        </p:txBody>
      </p:sp>
      <p:sp>
        <p:nvSpPr>
          <p:cNvPr id="5" name="TextBox 4">
            <a:extLst>
              <a:ext uri="{FF2B5EF4-FFF2-40B4-BE49-F238E27FC236}">
                <a16:creationId xmlns:a16="http://schemas.microsoft.com/office/drawing/2014/main" id="{4F7D7F9E-3E11-04C8-D30E-E23BAA7BBD6E}"/>
              </a:ext>
            </a:extLst>
          </p:cNvPr>
          <p:cNvSpPr txBox="1"/>
          <p:nvPr/>
        </p:nvSpPr>
        <p:spPr>
          <a:xfrm>
            <a:off x="5364088" y="4529703"/>
            <a:ext cx="1368152" cy="215444"/>
          </a:xfrm>
          <a:prstGeom prst="rect">
            <a:avLst/>
          </a:prstGeom>
          <a:noFill/>
        </p:spPr>
        <p:txBody>
          <a:bodyPr wrap="square" rtlCol="0">
            <a:spAutoFit/>
          </a:bodyPr>
          <a:lstStyle/>
          <a:p>
            <a:r>
              <a:rPr lang="nl-NL" sz="800">
                <a:latin typeface="Aptos" panose="020B0004020202020204" pitchFamily="34" charset="0"/>
                <a:cs typeface="Times New Roman" panose="02020603050405020304" pitchFamily="18" charset="0"/>
              </a:rPr>
              <a:t>© EU-OSHA, Drawnalism </a:t>
            </a:r>
          </a:p>
        </p:txBody>
      </p:sp>
      <p:pic>
        <p:nvPicPr>
          <p:cNvPr id="6" name="Picture 5">
            <a:extLst>
              <a:ext uri="{FF2B5EF4-FFF2-40B4-BE49-F238E27FC236}">
                <a16:creationId xmlns:a16="http://schemas.microsoft.com/office/drawing/2014/main" id="{3D232598-943C-E51A-8E4F-38AF628EE73E}"/>
              </a:ext>
            </a:extLst>
          </p:cNvPr>
          <p:cNvPicPr>
            <a:picLocks noChangeAspect="1"/>
          </p:cNvPicPr>
          <p:nvPr/>
        </p:nvPicPr>
        <p:blipFill>
          <a:blip r:embed="rId3" cstate="print">
            <a:extLst>
              <a:ext uri="{28A0092B-C50C-407E-A947-70E740481C1C}">
                <a14:useLocalDpi xmlns:a14="http://schemas.microsoft.com/office/drawing/2010/main" val="0"/>
              </a:ext>
            </a:extLst>
          </a:blip>
          <a:srcRect t="1513" b="5572"/>
          <a:stretch/>
        </p:blipFill>
        <p:spPr>
          <a:xfrm>
            <a:off x="899592" y="699542"/>
            <a:ext cx="7164288" cy="3744416"/>
          </a:xfrm>
          <a:prstGeom prst="rect">
            <a:avLst/>
          </a:prstGeom>
        </p:spPr>
      </p:pic>
    </p:spTree>
    <p:extLst>
      <p:ext uri="{BB962C8B-B14F-4D97-AF65-F5344CB8AC3E}">
        <p14:creationId xmlns:p14="http://schemas.microsoft.com/office/powerpoint/2010/main" val="4157970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CA731-D872-5FF3-5FD8-187C2A9A5B45}"/>
              </a:ext>
            </a:extLst>
          </p:cNvPr>
          <p:cNvSpPr>
            <a:spLocks noGrp="1"/>
          </p:cNvSpPr>
          <p:nvPr>
            <p:ph type="title"/>
          </p:nvPr>
        </p:nvSpPr>
        <p:spPr/>
        <p:txBody>
          <a:bodyPr/>
          <a:lstStyle/>
          <a:p>
            <a:r>
              <a:rPr lang="nl-NL"/>
              <a:t>Casestudy’s (2)</a:t>
            </a:r>
          </a:p>
        </p:txBody>
      </p:sp>
      <p:sp>
        <p:nvSpPr>
          <p:cNvPr id="5" name="TextBox 4">
            <a:extLst>
              <a:ext uri="{FF2B5EF4-FFF2-40B4-BE49-F238E27FC236}">
                <a16:creationId xmlns:a16="http://schemas.microsoft.com/office/drawing/2014/main" id="{C049E148-7131-6B75-E25B-3A379DBCA289}"/>
              </a:ext>
            </a:extLst>
          </p:cNvPr>
          <p:cNvSpPr txBox="1"/>
          <p:nvPr/>
        </p:nvSpPr>
        <p:spPr>
          <a:xfrm>
            <a:off x="5220072" y="4443958"/>
            <a:ext cx="1368152" cy="215444"/>
          </a:xfrm>
          <a:prstGeom prst="rect">
            <a:avLst/>
          </a:prstGeom>
          <a:noFill/>
        </p:spPr>
        <p:txBody>
          <a:bodyPr wrap="square" rtlCol="0">
            <a:spAutoFit/>
          </a:bodyPr>
          <a:lstStyle/>
          <a:p>
            <a:r>
              <a:rPr lang="nl-NL" sz="800">
                <a:latin typeface="Aptos" panose="020B0004020202020204" pitchFamily="34" charset="0"/>
                <a:cs typeface="Times New Roman" panose="02020603050405020304" pitchFamily="18" charset="0"/>
              </a:rPr>
              <a:t>© EU-OSHA, Drawnalism </a:t>
            </a:r>
          </a:p>
        </p:txBody>
      </p:sp>
      <p:pic>
        <p:nvPicPr>
          <p:cNvPr id="6" name="Picture 5">
            <a:extLst>
              <a:ext uri="{FF2B5EF4-FFF2-40B4-BE49-F238E27FC236}">
                <a16:creationId xmlns:a16="http://schemas.microsoft.com/office/drawing/2014/main" id="{8760714F-F852-D2FF-161C-518CED0DF9AA}"/>
              </a:ext>
            </a:extLst>
          </p:cNvPr>
          <p:cNvPicPr>
            <a:picLocks noChangeAspect="1"/>
          </p:cNvPicPr>
          <p:nvPr/>
        </p:nvPicPr>
        <p:blipFill>
          <a:blip r:embed="rId3" cstate="print">
            <a:extLst>
              <a:ext uri="{28A0092B-C50C-407E-A947-70E740481C1C}">
                <a14:useLocalDpi xmlns:a14="http://schemas.microsoft.com/office/drawing/2010/main" val="0"/>
              </a:ext>
            </a:extLst>
          </a:blip>
          <a:srcRect l="2151" t="1760" r="1809" b="5305"/>
          <a:stretch/>
        </p:blipFill>
        <p:spPr>
          <a:xfrm>
            <a:off x="755576" y="699542"/>
            <a:ext cx="6984776" cy="3801922"/>
          </a:xfrm>
          <a:prstGeom prst="rect">
            <a:avLst/>
          </a:prstGeom>
        </p:spPr>
      </p:pic>
    </p:spTree>
    <p:extLst>
      <p:ext uri="{BB962C8B-B14F-4D97-AF65-F5344CB8AC3E}">
        <p14:creationId xmlns:p14="http://schemas.microsoft.com/office/powerpoint/2010/main" val="2166923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3E92072-1C9D-4231-984C-A63D15C8C6BD}"/>
              </a:ext>
            </a:extLst>
          </p:cNvPr>
          <p:cNvSpPr txBox="1">
            <a:spLocks/>
          </p:cNvSpPr>
          <p:nvPr/>
        </p:nvSpPr>
        <p:spPr>
          <a:xfrm>
            <a:off x="449263" y="134542"/>
            <a:ext cx="8094970"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a:t>Casestudy’s (3)</a:t>
            </a:r>
          </a:p>
        </p:txBody>
      </p:sp>
      <p:sp>
        <p:nvSpPr>
          <p:cNvPr id="3" name="TextBox 2">
            <a:extLst>
              <a:ext uri="{FF2B5EF4-FFF2-40B4-BE49-F238E27FC236}">
                <a16:creationId xmlns:a16="http://schemas.microsoft.com/office/drawing/2014/main" id="{5CF36521-7969-1E3D-4EFE-A6939544F50C}"/>
              </a:ext>
            </a:extLst>
          </p:cNvPr>
          <p:cNvSpPr txBox="1"/>
          <p:nvPr/>
        </p:nvSpPr>
        <p:spPr>
          <a:xfrm>
            <a:off x="5580112" y="4425610"/>
            <a:ext cx="1368152" cy="215444"/>
          </a:xfrm>
          <a:prstGeom prst="rect">
            <a:avLst/>
          </a:prstGeom>
          <a:noFill/>
        </p:spPr>
        <p:txBody>
          <a:bodyPr wrap="square" rtlCol="0">
            <a:spAutoFit/>
          </a:bodyPr>
          <a:lstStyle/>
          <a:p>
            <a:r>
              <a:rPr lang="nl-NL" sz="800">
                <a:latin typeface="Aptos" panose="020B0004020202020204" pitchFamily="34" charset="0"/>
                <a:cs typeface="Times New Roman" panose="02020603050405020304" pitchFamily="18" charset="0"/>
              </a:rPr>
              <a:t>© EU-OSHA, Drawnalism </a:t>
            </a:r>
          </a:p>
        </p:txBody>
      </p:sp>
      <p:pic>
        <p:nvPicPr>
          <p:cNvPr id="4" name="Picture 3">
            <a:extLst>
              <a:ext uri="{FF2B5EF4-FFF2-40B4-BE49-F238E27FC236}">
                <a16:creationId xmlns:a16="http://schemas.microsoft.com/office/drawing/2014/main" id="{056FFB42-CB22-18FF-A03E-D9E547543B55}"/>
              </a:ext>
            </a:extLst>
          </p:cNvPr>
          <p:cNvPicPr>
            <a:picLocks noChangeAspect="1"/>
          </p:cNvPicPr>
          <p:nvPr/>
        </p:nvPicPr>
        <p:blipFill>
          <a:blip r:embed="rId3" cstate="print">
            <a:extLst>
              <a:ext uri="{28A0092B-C50C-407E-A947-70E740481C1C}">
                <a14:useLocalDpi xmlns:a14="http://schemas.microsoft.com/office/drawing/2010/main" val="0"/>
              </a:ext>
            </a:extLst>
          </a:blip>
          <a:srcRect t="1783" b="5513"/>
          <a:stretch/>
        </p:blipFill>
        <p:spPr>
          <a:xfrm>
            <a:off x="827584" y="699541"/>
            <a:ext cx="7180617" cy="3744417"/>
          </a:xfrm>
          <a:prstGeom prst="rect">
            <a:avLst/>
          </a:prstGeom>
        </p:spPr>
      </p:pic>
    </p:spTree>
    <p:extLst>
      <p:ext uri="{BB962C8B-B14F-4D97-AF65-F5344CB8AC3E}">
        <p14:creationId xmlns:p14="http://schemas.microsoft.com/office/powerpoint/2010/main" val="307179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634C2E-2F22-8234-2EFC-886C34FCDF11}"/>
              </a:ext>
            </a:extLst>
          </p:cNvPr>
          <p:cNvSpPr txBox="1"/>
          <p:nvPr/>
        </p:nvSpPr>
        <p:spPr>
          <a:xfrm>
            <a:off x="5580112" y="4434085"/>
            <a:ext cx="1368152" cy="215444"/>
          </a:xfrm>
          <a:prstGeom prst="rect">
            <a:avLst/>
          </a:prstGeom>
          <a:noFill/>
        </p:spPr>
        <p:txBody>
          <a:bodyPr wrap="square" rtlCol="0">
            <a:spAutoFit/>
          </a:bodyPr>
          <a:lstStyle/>
          <a:p>
            <a:r>
              <a:rPr lang="nl-NL" sz="800">
                <a:latin typeface="Aptos" panose="020B0004020202020204" pitchFamily="34" charset="0"/>
                <a:cs typeface="Times New Roman" panose="02020603050405020304" pitchFamily="18" charset="0"/>
              </a:rPr>
              <a:t>© EU-OSHA, Drawnalism </a:t>
            </a:r>
          </a:p>
        </p:txBody>
      </p:sp>
      <p:pic>
        <p:nvPicPr>
          <p:cNvPr id="4" name="Picture 3">
            <a:extLst>
              <a:ext uri="{FF2B5EF4-FFF2-40B4-BE49-F238E27FC236}">
                <a16:creationId xmlns:a16="http://schemas.microsoft.com/office/drawing/2014/main" id="{C2BDAFB0-DB98-97A3-22A7-823B6E4C0E57}"/>
              </a:ext>
            </a:extLst>
          </p:cNvPr>
          <p:cNvPicPr>
            <a:picLocks noChangeAspect="1"/>
          </p:cNvPicPr>
          <p:nvPr/>
        </p:nvPicPr>
        <p:blipFill>
          <a:blip r:embed="rId3" cstate="print">
            <a:extLst>
              <a:ext uri="{28A0092B-C50C-407E-A947-70E740481C1C}">
                <a14:useLocalDpi xmlns:a14="http://schemas.microsoft.com/office/drawing/2010/main" val="0"/>
              </a:ext>
            </a:extLst>
          </a:blip>
          <a:srcRect b="5687"/>
          <a:stretch/>
        </p:blipFill>
        <p:spPr>
          <a:xfrm>
            <a:off x="899592" y="771550"/>
            <a:ext cx="6928015" cy="3675369"/>
          </a:xfrm>
          <a:prstGeom prst="rect">
            <a:avLst/>
          </a:prstGeom>
        </p:spPr>
      </p:pic>
      <p:sp>
        <p:nvSpPr>
          <p:cNvPr id="2" name="Title 1">
            <a:extLst>
              <a:ext uri="{FF2B5EF4-FFF2-40B4-BE49-F238E27FC236}">
                <a16:creationId xmlns:a16="http://schemas.microsoft.com/office/drawing/2014/main" id="{3F9F8CB7-7EC1-8D0C-ABFA-2D548787D9AD}"/>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a:t>Casestudy’s (4)</a:t>
            </a:r>
          </a:p>
        </p:txBody>
      </p:sp>
    </p:spTree>
    <p:extLst>
      <p:ext uri="{BB962C8B-B14F-4D97-AF65-F5344CB8AC3E}">
        <p14:creationId xmlns:p14="http://schemas.microsoft.com/office/powerpoint/2010/main" val="3293665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1AE2C4C-3AFE-C63C-1401-58944F4475A5}"/>
              </a:ext>
            </a:extLst>
          </p:cNvPr>
          <p:cNvSpPr txBox="1"/>
          <p:nvPr/>
        </p:nvSpPr>
        <p:spPr>
          <a:xfrm>
            <a:off x="5364088" y="4505421"/>
            <a:ext cx="1368152" cy="215444"/>
          </a:xfrm>
          <a:prstGeom prst="rect">
            <a:avLst/>
          </a:prstGeom>
          <a:noFill/>
        </p:spPr>
        <p:txBody>
          <a:bodyPr wrap="square" rtlCol="0">
            <a:spAutoFit/>
          </a:bodyPr>
          <a:lstStyle/>
          <a:p>
            <a:r>
              <a:rPr lang="nl-NL"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3BE5517C-105F-A0F9-FF8F-6B519E1A9C0A}"/>
              </a:ext>
            </a:extLst>
          </p:cNvPr>
          <p:cNvPicPr>
            <a:picLocks noChangeAspect="1"/>
          </p:cNvPicPr>
          <p:nvPr/>
        </p:nvPicPr>
        <p:blipFill>
          <a:blip r:embed="rId3" cstate="print">
            <a:extLst>
              <a:ext uri="{28A0092B-C50C-407E-A947-70E740481C1C}">
                <a14:useLocalDpi xmlns:a14="http://schemas.microsoft.com/office/drawing/2010/main" val="0"/>
              </a:ext>
            </a:extLst>
          </a:blip>
          <a:srcRect l="2914" t="1967" r="2831" b="6606"/>
          <a:stretch/>
        </p:blipFill>
        <p:spPr>
          <a:xfrm>
            <a:off x="611560" y="721999"/>
            <a:ext cx="6984776" cy="3811130"/>
          </a:xfrm>
          <a:prstGeom prst="rect">
            <a:avLst/>
          </a:prstGeom>
        </p:spPr>
      </p:pic>
      <p:sp>
        <p:nvSpPr>
          <p:cNvPr id="4" name="Title 1">
            <a:extLst>
              <a:ext uri="{FF2B5EF4-FFF2-40B4-BE49-F238E27FC236}">
                <a16:creationId xmlns:a16="http://schemas.microsoft.com/office/drawing/2014/main" id="{387831D3-F2F7-2CDC-8A42-52D62CEA463E}"/>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a:t>Casestudy’s (5)</a:t>
            </a:r>
          </a:p>
        </p:txBody>
      </p:sp>
    </p:spTree>
    <p:extLst>
      <p:ext uri="{BB962C8B-B14F-4D97-AF65-F5344CB8AC3E}">
        <p14:creationId xmlns:p14="http://schemas.microsoft.com/office/powerpoint/2010/main" val="3618705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060FAA-BC24-3AB9-A9BE-617C6B1FE42F}"/>
              </a:ext>
            </a:extLst>
          </p:cNvPr>
          <p:cNvSpPr txBox="1"/>
          <p:nvPr/>
        </p:nvSpPr>
        <p:spPr>
          <a:xfrm>
            <a:off x="5436096" y="4483592"/>
            <a:ext cx="1368152" cy="215444"/>
          </a:xfrm>
          <a:prstGeom prst="rect">
            <a:avLst/>
          </a:prstGeom>
          <a:noFill/>
        </p:spPr>
        <p:txBody>
          <a:bodyPr wrap="square" rtlCol="0">
            <a:spAutoFit/>
          </a:bodyPr>
          <a:lstStyle/>
          <a:p>
            <a:r>
              <a:rPr lang="nl-NL"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17FDBB5C-0001-CDC2-834F-F212766CEBC8}"/>
              </a:ext>
            </a:extLst>
          </p:cNvPr>
          <p:cNvPicPr>
            <a:picLocks noChangeAspect="1"/>
          </p:cNvPicPr>
          <p:nvPr/>
        </p:nvPicPr>
        <p:blipFill>
          <a:blip r:embed="rId3" cstate="print">
            <a:extLst>
              <a:ext uri="{28A0092B-C50C-407E-A947-70E740481C1C}">
                <a14:useLocalDpi xmlns:a14="http://schemas.microsoft.com/office/drawing/2010/main" val="0"/>
              </a:ext>
            </a:extLst>
          </a:blip>
          <a:srcRect l="2384" t="-156" r="2699" b="7071"/>
          <a:stretch/>
        </p:blipFill>
        <p:spPr>
          <a:xfrm>
            <a:off x="1043608" y="683356"/>
            <a:ext cx="6814730" cy="3759291"/>
          </a:xfrm>
          <a:prstGeom prst="rect">
            <a:avLst/>
          </a:prstGeom>
        </p:spPr>
      </p:pic>
      <p:sp>
        <p:nvSpPr>
          <p:cNvPr id="3" name="Title 1">
            <a:extLst>
              <a:ext uri="{FF2B5EF4-FFF2-40B4-BE49-F238E27FC236}">
                <a16:creationId xmlns:a16="http://schemas.microsoft.com/office/drawing/2014/main" id="{16930A79-5749-11CC-A148-BA1A37676FB3}"/>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a:t>Casestudy’s (6)</a:t>
            </a:r>
          </a:p>
        </p:txBody>
      </p:sp>
    </p:spTree>
    <p:extLst>
      <p:ext uri="{BB962C8B-B14F-4D97-AF65-F5344CB8AC3E}">
        <p14:creationId xmlns:p14="http://schemas.microsoft.com/office/powerpoint/2010/main" val="381275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50EF50-C2CB-34D9-B0F6-323607278758}"/>
              </a:ext>
            </a:extLst>
          </p:cNvPr>
          <p:cNvSpPr txBox="1"/>
          <p:nvPr/>
        </p:nvSpPr>
        <p:spPr>
          <a:xfrm>
            <a:off x="5580112" y="4423190"/>
            <a:ext cx="1368152" cy="215444"/>
          </a:xfrm>
          <a:prstGeom prst="rect">
            <a:avLst/>
          </a:prstGeom>
          <a:noFill/>
        </p:spPr>
        <p:txBody>
          <a:bodyPr wrap="square" rtlCol="0">
            <a:spAutoFit/>
          </a:bodyPr>
          <a:lstStyle/>
          <a:p>
            <a:r>
              <a:rPr lang="nl-NL"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AD4B4A31-A492-3F24-E6D6-866DE6276700}"/>
              </a:ext>
            </a:extLst>
          </p:cNvPr>
          <p:cNvPicPr>
            <a:picLocks noChangeAspect="1"/>
          </p:cNvPicPr>
          <p:nvPr/>
        </p:nvPicPr>
        <p:blipFill>
          <a:blip r:embed="rId3" cstate="print">
            <a:extLst>
              <a:ext uri="{28A0092B-C50C-407E-A947-70E740481C1C}">
                <a14:useLocalDpi xmlns:a14="http://schemas.microsoft.com/office/drawing/2010/main" val="0"/>
              </a:ext>
            </a:extLst>
          </a:blip>
          <a:srcRect l="3016" t="2342" r="2506" b="2956"/>
          <a:stretch/>
        </p:blipFill>
        <p:spPr>
          <a:xfrm>
            <a:off x="1187624" y="685954"/>
            <a:ext cx="6768752" cy="3816424"/>
          </a:xfrm>
          <a:prstGeom prst="rect">
            <a:avLst/>
          </a:prstGeom>
        </p:spPr>
      </p:pic>
      <p:sp>
        <p:nvSpPr>
          <p:cNvPr id="3" name="Title 1">
            <a:extLst>
              <a:ext uri="{FF2B5EF4-FFF2-40B4-BE49-F238E27FC236}">
                <a16:creationId xmlns:a16="http://schemas.microsoft.com/office/drawing/2014/main" id="{ADE15EC9-4C4F-C800-30C7-E6F586AA0EE0}"/>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a:t>Casestudy’s (7)</a:t>
            </a:r>
          </a:p>
        </p:txBody>
      </p:sp>
    </p:spTree>
    <p:extLst>
      <p:ext uri="{BB962C8B-B14F-4D97-AF65-F5344CB8AC3E}">
        <p14:creationId xmlns:p14="http://schemas.microsoft.com/office/powerpoint/2010/main" val="710001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a:extLst>
              <a:ext uri="{FF2B5EF4-FFF2-40B4-BE49-F238E27FC236}">
                <a16:creationId xmlns:a16="http://schemas.microsoft.com/office/drawing/2014/main" id="{1509F725-EC2C-1479-52FD-9CB419E9EBA2}"/>
              </a:ext>
            </a:extLst>
          </p:cNvPr>
          <p:cNvPicPr>
            <a:picLocks noChangeAspect="1"/>
          </p:cNvPicPr>
          <p:nvPr/>
        </p:nvPicPr>
        <p:blipFill>
          <a:blip r:embed="rId3" cstate="print">
            <a:extLst>
              <a:ext uri="{28A0092B-C50C-407E-A947-70E740481C1C}">
                <a14:useLocalDpi xmlns:a14="http://schemas.microsoft.com/office/drawing/2010/main" val="0"/>
              </a:ext>
            </a:extLst>
          </a:blip>
          <a:srcRect l="13359" r="8369"/>
          <a:stretch/>
        </p:blipFill>
        <p:spPr>
          <a:xfrm>
            <a:off x="2611395" y="1615036"/>
            <a:ext cx="2878073" cy="2760643"/>
          </a:xfrm>
          <a:prstGeom prst="rect">
            <a:avLst/>
          </a:prstGeom>
        </p:spPr>
      </p:pic>
      <p:grpSp>
        <p:nvGrpSpPr>
          <p:cNvPr id="49" name="Group 48">
            <a:extLst>
              <a:ext uri="{FF2B5EF4-FFF2-40B4-BE49-F238E27FC236}">
                <a16:creationId xmlns:a16="http://schemas.microsoft.com/office/drawing/2014/main" id="{EBD6B305-8E86-73FB-2EFC-371343DE74AE}"/>
              </a:ext>
            </a:extLst>
          </p:cNvPr>
          <p:cNvGrpSpPr/>
          <p:nvPr/>
        </p:nvGrpSpPr>
        <p:grpSpPr>
          <a:xfrm>
            <a:off x="5206918" y="782869"/>
            <a:ext cx="3973594" cy="4379511"/>
            <a:chOff x="5008630" y="683541"/>
            <a:chExt cx="3973594" cy="4379511"/>
          </a:xfrm>
        </p:grpSpPr>
        <p:pic>
          <p:nvPicPr>
            <p:cNvPr id="48" name="Picture 47" descr="A cartoon of a jar&#10;&#10;Description automatically generated">
              <a:extLst>
                <a:ext uri="{FF2B5EF4-FFF2-40B4-BE49-F238E27FC236}">
                  <a16:creationId xmlns:a16="http://schemas.microsoft.com/office/drawing/2014/main" id="{F29691C8-8169-4FCA-F983-E356682C46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1318" y="683541"/>
              <a:ext cx="3930906" cy="4379511"/>
            </a:xfrm>
            <a:prstGeom prst="rect">
              <a:avLst/>
            </a:prstGeom>
          </p:spPr>
        </p:pic>
        <p:pic>
          <p:nvPicPr>
            <p:cNvPr id="41" name="Picture 40" descr="A white line in the dark&#10;&#10;Description automatically generated">
              <a:extLst>
                <a:ext uri="{FF2B5EF4-FFF2-40B4-BE49-F238E27FC236}">
                  <a16:creationId xmlns:a16="http://schemas.microsoft.com/office/drawing/2014/main" id="{BEC0E9DC-7E0C-0031-56C4-7C4B146BD4D6}"/>
                </a:ext>
              </a:extLst>
            </p:cNvPr>
            <p:cNvPicPr>
              <a:picLocks noChangeAspect="1"/>
            </p:cNvPicPr>
            <p:nvPr/>
          </p:nvPicPr>
          <p:blipFill>
            <a:blip r:embed="rId5" cstate="print">
              <a:extLst>
                <a:ext uri="{28A0092B-C50C-407E-A947-70E740481C1C}">
                  <a14:useLocalDpi xmlns:a14="http://schemas.microsoft.com/office/drawing/2010/main" val="0"/>
                </a:ext>
              </a:extLst>
            </a:blip>
            <a:srcRect t="52518" r="11545" b="42637"/>
            <a:stretch/>
          </p:blipFill>
          <p:spPr>
            <a:xfrm>
              <a:off x="5018944" y="3143353"/>
              <a:ext cx="3702782" cy="230684"/>
            </a:xfrm>
            <a:prstGeom prst="rect">
              <a:avLst/>
            </a:prstGeom>
          </p:spPr>
        </p:pic>
        <p:pic>
          <p:nvPicPr>
            <p:cNvPr id="42" name="Picture 41" descr="A white line in the dark&#10;&#10;Description automatically generated">
              <a:extLst>
                <a:ext uri="{FF2B5EF4-FFF2-40B4-BE49-F238E27FC236}">
                  <a16:creationId xmlns:a16="http://schemas.microsoft.com/office/drawing/2014/main" id="{DE2CB96A-A620-D3EB-1CFA-8AFB4CEE4D2E}"/>
                </a:ext>
              </a:extLst>
            </p:cNvPr>
            <p:cNvPicPr>
              <a:picLocks noChangeAspect="1"/>
            </p:cNvPicPr>
            <p:nvPr/>
          </p:nvPicPr>
          <p:blipFill>
            <a:blip r:embed="rId5" cstate="print">
              <a:extLst>
                <a:ext uri="{28A0092B-C50C-407E-A947-70E740481C1C}">
                  <a14:useLocalDpi xmlns:a14="http://schemas.microsoft.com/office/drawing/2010/main" val="0"/>
                </a:ext>
              </a:extLst>
            </a:blip>
            <a:srcRect t="52518" r="11545" b="42637"/>
            <a:stretch/>
          </p:blipFill>
          <p:spPr>
            <a:xfrm>
              <a:off x="5008630" y="3473396"/>
              <a:ext cx="3702782" cy="230684"/>
            </a:xfrm>
            <a:prstGeom prst="rect">
              <a:avLst/>
            </a:prstGeom>
          </p:spPr>
        </p:pic>
      </p:grpSp>
      <p:sp>
        <p:nvSpPr>
          <p:cNvPr id="5" name="Title 1">
            <a:extLst>
              <a:ext uri="{FF2B5EF4-FFF2-40B4-BE49-F238E27FC236}">
                <a16:creationId xmlns:a16="http://schemas.microsoft.com/office/drawing/2014/main" id="{542154CB-3EE5-F4C0-365C-5F716BD0D376}"/>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a:t>Casestudy’s (8)</a:t>
            </a:r>
          </a:p>
        </p:txBody>
      </p:sp>
      <p:sp>
        <p:nvSpPr>
          <p:cNvPr id="28" name="TextBox 27">
            <a:extLst>
              <a:ext uri="{FF2B5EF4-FFF2-40B4-BE49-F238E27FC236}">
                <a16:creationId xmlns:a16="http://schemas.microsoft.com/office/drawing/2014/main" id="{05381673-66AE-B315-3CD1-AA02973C3E9D}"/>
              </a:ext>
            </a:extLst>
          </p:cNvPr>
          <p:cNvSpPr txBox="1"/>
          <p:nvPr/>
        </p:nvSpPr>
        <p:spPr>
          <a:xfrm>
            <a:off x="2646295" y="4341451"/>
            <a:ext cx="1912537" cy="215444"/>
          </a:xfrm>
          <a:prstGeom prst="rect">
            <a:avLst/>
          </a:prstGeom>
          <a:noFill/>
        </p:spPr>
        <p:txBody>
          <a:bodyPr wrap="square" rtlCol="0">
            <a:spAutoFit/>
          </a:bodyPr>
          <a:lstStyle/>
          <a:p>
            <a:r>
              <a:rPr lang="nl-NL" sz="800" b="0" i="0" u="sng">
                <a:solidFill>
                  <a:srgbClr val="191B26"/>
                </a:solidFill>
                <a:effectLst/>
                <a:latin typeface="Open Sans" panose="020B0606030504020204" pitchFamily="34" charset="0"/>
                <a:hlinkClick r:id="rId6"/>
              </a:rPr>
              <a:t>Mohamed Hassan</a:t>
            </a:r>
            <a:r>
              <a:rPr lang="nl-NL" sz="800" b="0" i="0">
                <a:solidFill>
                  <a:srgbClr val="191B26"/>
                </a:solidFill>
                <a:effectLst/>
                <a:latin typeface="Open Sans" panose="020B0606030504020204" pitchFamily="34" charset="0"/>
              </a:rPr>
              <a:t> via </a:t>
            </a:r>
            <a:r>
              <a:rPr lang="nl-NL" sz="800" b="0" i="0" u="sng">
                <a:solidFill>
                  <a:srgbClr val="191B26"/>
                </a:solidFill>
                <a:effectLst/>
                <a:latin typeface="Open Sans" panose="020B0606030504020204" pitchFamily="34" charset="0"/>
                <a:hlinkClick r:id="rId7"/>
              </a:rPr>
              <a:t>Pixabay</a:t>
            </a:r>
          </a:p>
        </p:txBody>
      </p:sp>
      <p:pic>
        <p:nvPicPr>
          <p:cNvPr id="30" name="Picture 29" descr="A green rectangle with black border&#10;&#10;Description automatically generated">
            <a:extLst>
              <a:ext uri="{FF2B5EF4-FFF2-40B4-BE49-F238E27FC236}">
                <a16:creationId xmlns:a16="http://schemas.microsoft.com/office/drawing/2014/main" id="{EDFC8FF4-CADA-DE83-F778-D1F5EA812B4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3568" y="674860"/>
            <a:ext cx="4336937" cy="794737"/>
          </a:xfrm>
          <a:prstGeom prst="rect">
            <a:avLst/>
          </a:prstGeom>
        </p:spPr>
      </p:pic>
      <p:sp>
        <p:nvSpPr>
          <p:cNvPr id="40" name="Content Placeholder 3">
            <a:extLst>
              <a:ext uri="{FF2B5EF4-FFF2-40B4-BE49-F238E27FC236}">
                <a16:creationId xmlns:a16="http://schemas.microsoft.com/office/drawing/2014/main" id="{DFC029A5-7828-9179-B88F-5BF7FE84B390}"/>
              </a:ext>
            </a:extLst>
          </p:cNvPr>
          <p:cNvSpPr txBox="1">
            <a:spLocks/>
          </p:cNvSpPr>
          <p:nvPr/>
        </p:nvSpPr>
        <p:spPr>
          <a:xfrm>
            <a:off x="5710675" y="1724993"/>
            <a:ext cx="3094658" cy="1597595"/>
          </a:xfrm>
          <a:prstGeom prst="rect">
            <a:avLst/>
          </a:prstGeom>
          <a:noFill/>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7472" indent="-347472" fontAlgn="base">
              <a:lnSpc>
                <a:spcPts val="1400"/>
              </a:lnSpc>
              <a:spcBef>
                <a:spcPts val="0"/>
              </a:spcBef>
            </a:pPr>
            <a:r>
              <a:rPr lang="nl-NL" sz="1100" b="0" dirty="0">
                <a:solidFill>
                  <a:srgbClr val="000000"/>
                </a:solidFill>
                <a:latin typeface="Arial" panose="020B0604020202020204" pitchFamily="34" charset="0"/>
              </a:rPr>
              <a:t>Verbeterd informatiebeheer</a:t>
            </a:r>
          </a:p>
          <a:p>
            <a:pPr marL="347472" indent="-347472" fontAlgn="base">
              <a:lnSpc>
                <a:spcPts val="1400"/>
              </a:lnSpc>
              <a:spcBef>
                <a:spcPts val="0"/>
              </a:spcBef>
            </a:pPr>
            <a:r>
              <a:rPr lang="nl-NL" sz="1100" b="0" dirty="0" err="1">
                <a:solidFill>
                  <a:srgbClr val="000000"/>
                </a:solidFill>
                <a:latin typeface="Arial" panose="020B0604020202020204" pitchFamily="34" charset="0"/>
              </a:rPr>
              <a:t>Realtime</a:t>
            </a:r>
            <a:r>
              <a:rPr lang="nl-NL" sz="1100" b="0" dirty="0">
                <a:solidFill>
                  <a:srgbClr val="000000"/>
                </a:solidFill>
                <a:latin typeface="Arial" panose="020B0604020202020204" pitchFamily="34" charset="0"/>
              </a:rPr>
              <a:t>-monitoring van gegevens</a:t>
            </a:r>
          </a:p>
          <a:p>
            <a:pPr marL="347472" indent="-347472" fontAlgn="base">
              <a:lnSpc>
                <a:spcPts val="1400"/>
              </a:lnSpc>
              <a:spcBef>
                <a:spcPts val="0"/>
              </a:spcBef>
            </a:pPr>
            <a:r>
              <a:rPr lang="nl-NL" sz="1100" b="0" dirty="0">
                <a:solidFill>
                  <a:srgbClr val="000000"/>
                </a:solidFill>
                <a:latin typeface="Arial" panose="020B0604020202020204" pitchFamily="34" charset="0"/>
              </a:rPr>
              <a:t>Efficiënte toewijzing van VGW-personeel</a:t>
            </a:r>
          </a:p>
          <a:p>
            <a:pPr marL="347472" indent="-347472" fontAlgn="base">
              <a:lnSpc>
                <a:spcPts val="1400"/>
              </a:lnSpc>
              <a:spcBef>
                <a:spcPts val="0"/>
              </a:spcBef>
            </a:pPr>
            <a:r>
              <a:rPr lang="nl-NL" sz="1100" b="0" dirty="0">
                <a:solidFill>
                  <a:srgbClr val="000000"/>
                </a:solidFill>
                <a:latin typeface="Arial" panose="020B0604020202020204" pitchFamily="34" charset="0"/>
              </a:rPr>
              <a:t>Aanpak op maat voor specifieke behoeften van werklocaties</a:t>
            </a:r>
          </a:p>
          <a:p>
            <a:pPr marL="347472" indent="-347472" fontAlgn="base">
              <a:lnSpc>
                <a:spcPts val="1400"/>
              </a:lnSpc>
              <a:spcBef>
                <a:spcPts val="0"/>
              </a:spcBef>
            </a:pPr>
            <a:r>
              <a:rPr lang="nl-NL" sz="1100" b="0" dirty="0">
                <a:solidFill>
                  <a:srgbClr val="000000"/>
                </a:solidFill>
                <a:latin typeface="Arial" panose="020B0604020202020204" pitchFamily="34" charset="0"/>
              </a:rPr>
              <a:t>Gecentraliseerd systeem voor VGW-beheer</a:t>
            </a:r>
          </a:p>
          <a:p>
            <a:endParaRPr lang="en-GB" sz="800" dirty="0"/>
          </a:p>
        </p:txBody>
      </p:sp>
      <p:sp>
        <p:nvSpPr>
          <p:cNvPr id="44" name="Content Placeholder 3">
            <a:extLst>
              <a:ext uri="{FF2B5EF4-FFF2-40B4-BE49-F238E27FC236}">
                <a16:creationId xmlns:a16="http://schemas.microsoft.com/office/drawing/2014/main" id="{50C6A2A2-2A94-67CF-C930-E84A52BBFBA2}"/>
              </a:ext>
            </a:extLst>
          </p:cNvPr>
          <p:cNvSpPr txBox="1">
            <a:spLocks/>
          </p:cNvSpPr>
          <p:nvPr/>
        </p:nvSpPr>
        <p:spPr>
          <a:xfrm>
            <a:off x="5742678" y="3817428"/>
            <a:ext cx="3062655" cy="977255"/>
          </a:xfrm>
          <a:prstGeom prst="rect">
            <a:avLst/>
          </a:prstGeom>
          <a:noFill/>
        </p:spPr>
        <p:txBody>
          <a:bodyPr vert="horz" wrap="square"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7472" indent="-347472" fontAlgn="base">
              <a:lnSpc>
                <a:spcPts val="1400"/>
              </a:lnSpc>
              <a:spcBef>
                <a:spcPts val="0"/>
              </a:spcBef>
            </a:pPr>
            <a:r>
              <a:rPr lang="nl-NL" sz="1100" b="0" dirty="0">
                <a:solidFill>
                  <a:srgbClr val="000000"/>
                </a:solidFill>
                <a:latin typeface="Arial" panose="020B0604020202020204" pitchFamily="34" charset="0"/>
              </a:rPr>
              <a:t>Te grote afhankelijkheid van technologie</a:t>
            </a:r>
          </a:p>
          <a:p>
            <a:pPr marL="347472" indent="-347472" fontAlgn="base">
              <a:lnSpc>
                <a:spcPts val="1400"/>
              </a:lnSpc>
              <a:spcBef>
                <a:spcPts val="0"/>
              </a:spcBef>
            </a:pPr>
            <a:r>
              <a:rPr lang="nl-NL" sz="1100" b="0" dirty="0">
                <a:solidFill>
                  <a:srgbClr val="000000"/>
                </a:solidFill>
                <a:latin typeface="Arial" panose="020B0604020202020204" pitchFamily="34" charset="0"/>
              </a:rPr>
              <a:t>Onvoldoende vaardigheden bij personeel</a:t>
            </a:r>
          </a:p>
          <a:p>
            <a:pPr marL="347472" indent="-347472" fontAlgn="base">
              <a:lnSpc>
                <a:spcPts val="1400"/>
              </a:lnSpc>
              <a:spcBef>
                <a:spcPts val="0"/>
              </a:spcBef>
            </a:pPr>
            <a:r>
              <a:rPr lang="nl-NL" sz="1100" b="0" dirty="0">
                <a:solidFill>
                  <a:srgbClr val="000000"/>
                </a:solidFill>
                <a:latin typeface="Arial" panose="020B0604020202020204" pitchFamily="34" charset="0"/>
              </a:rPr>
              <a:t>Zorgen over privacy en veiligheid</a:t>
            </a:r>
          </a:p>
          <a:p>
            <a:pPr marL="347472" indent="-347472" fontAlgn="base">
              <a:lnSpc>
                <a:spcPts val="1400"/>
              </a:lnSpc>
              <a:spcBef>
                <a:spcPts val="0"/>
              </a:spcBef>
            </a:pPr>
            <a:r>
              <a:rPr lang="nl-NL" sz="1100" b="0" dirty="0">
                <a:solidFill>
                  <a:srgbClr val="000000"/>
                </a:solidFill>
                <a:latin typeface="Arial" panose="020B0604020202020204" pitchFamily="34" charset="0"/>
              </a:rPr>
              <a:t>Weerstand van werknemers</a:t>
            </a:r>
          </a:p>
        </p:txBody>
      </p:sp>
      <p:sp>
        <p:nvSpPr>
          <p:cNvPr id="53" name="Content Placeholder 2">
            <a:extLst>
              <a:ext uri="{FF2B5EF4-FFF2-40B4-BE49-F238E27FC236}">
                <a16:creationId xmlns:a16="http://schemas.microsoft.com/office/drawing/2014/main" id="{3D5C2893-2162-2D09-FE22-E97E7E7FF259}"/>
              </a:ext>
            </a:extLst>
          </p:cNvPr>
          <p:cNvSpPr>
            <a:spLocks noGrp="1"/>
          </p:cNvSpPr>
          <p:nvPr>
            <p:ph sz="half" idx="1"/>
          </p:nvPr>
        </p:nvSpPr>
        <p:spPr>
          <a:xfrm>
            <a:off x="449263" y="1636087"/>
            <a:ext cx="1692976" cy="3030975"/>
          </a:xfrm>
        </p:spPr>
        <p:txBody>
          <a:bodyPr>
            <a:noAutofit/>
          </a:bodyPr>
          <a:lstStyle/>
          <a:p>
            <a:pPr marL="0" algn="l" rtl="0" eaLnBrk="1" fontAlgn="ctr" latinLnBrk="0" hangingPunct="1">
              <a:lnSpc>
                <a:spcPct val="110000"/>
              </a:lnSpc>
              <a:spcBef>
                <a:spcPts val="600"/>
              </a:spcBef>
              <a:spcAft>
                <a:spcPts val="600"/>
              </a:spcAft>
            </a:pPr>
            <a:r>
              <a:rPr lang="nl-NL" sz="1100" b="0" dirty="0">
                <a:solidFill>
                  <a:srgbClr val="000000"/>
                </a:solidFill>
                <a:latin typeface="Arial" panose="020B0604020202020204" pitchFamily="34" charset="0"/>
              </a:rPr>
              <a:t>Verzameling </a:t>
            </a:r>
            <a:br>
              <a:rPr lang="nl-NL" sz="1100" b="0" dirty="0">
                <a:solidFill>
                  <a:srgbClr val="000000"/>
                </a:solidFill>
                <a:latin typeface="Arial" panose="020B0604020202020204" pitchFamily="34" charset="0"/>
              </a:rPr>
            </a:br>
            <a:r>
              <a:rPr lang="nl-NL" sz="1100" b="0" dirty="0">
                <a:solidFill>
                  <a:srgbClr val="000000"/>
                </a:solidFill>
                <a:latin typeface="Arial" panose="020B0604020202020204" pitchFamily="34" charset="0"/>
              </a:rPr>
              <a:t>van gegevens</a:t>
            </a:r>
          </a:p>
          <a:p>
            <a:pPr marL="0" algn="l" rtl="0" eaLnBrk="1" fontAlgn="ctr" latinLnBrk="0" hangingPunct="1">
              <a:lnSpc>
                <a:spcPct val="110000"/>
              </a:lnSpc>
              <a:spcBef>
                <a:spcPts val="600"/>
              </a:spcBef>
              <a:spcAft>
                <a:spcPts val="600"/>
              </a:spcAft>
            </a:pPr>
            <a:endParaRPr lang="en-GB" sz="1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nl-NL" sz="1100" b="0" i="0" u="none" strike="noStrike" dirty="0">
                <a:solidFill>
                  <a:srgbClr val="000000"/>
                </a:solidFill>
                <a:effectLst/>
                <a:latin typeface="Arial" panose="020B0604020202020204" pitchFamily="34" charset="0"/>
              </a:rPr>
              <a:t>Analyse</a:t>
            </a:r>
            <a:br>
              <a:rPr lang="nl-NL" sz="1100" b="0" i="0" u="none" strike="noStrike" dirty="0">
                <a:solidFill>
                  <a:srgbClr val="000000"/>
                </a:solidFill>
                <a:effectLst/>
                <a:latin typeface="Arial" panose="020B0604020202020204" pitchFamily="34" charset="0"/>
              </a:rPr>
            </a:br>
            <a:r>
              <a:rPr lang="nl-NL" sz="1100" b="0" i="0" u="none" strike="noStrike" dirty="0">
                <a:solidFill>
                  <a:srgbClr val="000000"/>
                </a:solidFill>
                <a:effectLst/>
                <a:latin typeface="Arial" panose="020B0604020202020204" pitchFamily="34" charset="0"/>
              </a:rPr>
              <a:t>van gegevens</a:t>
            </a:r>
          </a:p>
          <a:p>
            <a:pPr marL="0" algn="l" rtl="0" eaLnBrk="1" fontAlgn="ctr" latinLnBrk="0" hangingPunct="1">
              <a:lnSpc>
                <a:spcPct val="110000"/>
              </a:lnSpc>
              <a:spcBef>
                <a:spcPts val="600"/>
              </a:spcBef>
              <a:spcAft>
                <a:spcPts val="600"/>
              </a:spcAft>
            </a:pPr>
            <a:endParaRPr lang="en-GB" sz="4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nl-NL" sz="1100" b="0" i="0" u="none" strike="noStrike" dirty="0">
                <a:solidFill>
                  <a:srgbClr val="000000"/>
                </a:solidFill>
                <a:effectLst/>
                <a:latin typeface="Arial" panose="020B0604020202020204" pitchFamily="34" charset="0"/>
              </a:rPr>
              <a:t>Weergave</a:t>
            </a:r>
            <a:br>
              <a:rPr lang="nl-NL" sz="1100" b="0" i="0" u="none" strike="noStrike" dirty="0">
                <a:solidFill>
                  <a:srgbClr val="000000"/>
                </a:solidFill>
                <a:effectLst/>
                <a:latin typeface="Arial" panose="020B0604020202020204" pitchFamily="34" charset="0"/>
              </a:rPr>
            </a:br>
            <a:r>
              <a:rPr lang="nl-NL" sz="1100" b="0" i="0" u="none" strike="noStrike" dirty="0">
                <a:solidFill>
                  <a:srgbClr val="000000"/>
                </a:solidFill>
                <a:effectLst/>
                <a:latin typeface="Arial" panose="020B0604020202020204" pitchFamily="34" charset="0"/>
              </a:rPr>
              <a:t>van gegevens</a:t>
            </a:r>
          </a:p>
          <a:p>
            <a:pPr marL="0" algn="l" rtl="0" eaLnBrk="1" fontAlgn="ctr" latinLnBrk="0" hangingPunct="1">
              <a:lnSpc>
                <a:spcPct val="110000"/>
              </a:lnSpc>
              <a:spcBef>
                <a:spcPts val="600"/>
              </a:spcBef>
              <a:spcAft>
                <a:spcPts val="600"/>
              </a:spcAft>
            </a:pPr>
            <a:endParaRPr lang="en-GB" sz="7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nl-NL" sz="1100" b="0" i="0" u="none" strike="noStrike" dirty="0">
                <a:solidFill>
                  <a:srgbClr val="000000"/>
                </a:solidFill>
                <a:effectLst/>
                <a:latin typeface="Arial" panose="020B0604020202020204" pitchFamily="34" charset="0"/>
              </a:rPr>
              <a:t>Respons met </a:t>
            </a:r>
            <a:br>
              <a:rPr lang="nl-NL" sz="1100" b="0" i="0" u="none" strike="noStrike" dirty="0">
                <a:solidFill>
                  <a:srgbClr val="000000"/>
                </a:solidFill>
                <a:effectLst/>
                <a:latin typeface="Arial" panose="020B0604020202020204" pitchFamily="34" charset="0"/>
              </a:rPr>
            </a:br>
            <a:r>
              <a:rPr lang="nl-NL" sz="1100" b="0" i="0" u="none" strike="noStrike" dirty="0">
                <a:solidFill>
                  <a:srgbClr val="000000"/>
                </a:solidFill>
                <a:effectLst/>
                <a:latin typeface="Arial" panose="020B0604020202020204" pitchFamily="34" charset="0"/>
              </a:rPr>
              <a:t>inzicht in gegevens</a:t>
            </a:r>
          </a:p>
          <a:p>
            <a:endParaRPr lang="en-GB" sz="1100" dirty="0"/>
          </a:p>
        </p:txBody>
      </p:sp>
      <p:pic>
        <p:nvPicPr>
          <p:cNvPr id="54" name="Picture 53" descr="A black background with a black square&#10;&#10;Description automatically generated with medium confidence">
            <a:extLst>
              <a:ext uri="{FF2B5EF4-FFF2-40B4-BE49-F238E27FC236}">
                <a16:creationId xmlns:a16="http://schemas.microsoft.com/office/drawing/2014/main" id="{3EE7C064-CB91-3163-CFD7-AA8BD5F7B7CC}"/>
              </a:ext>
            </a:extLst>
          </p:cNvPr>
          <p:cNvPicPr>
            <a:picLocks noChangeAspect="1"/>
          </p:cNvPicPr>
          <p:nvPr/>
        </p:nvPicPr>
        <p:blipFill>
          <a:blip r:embed="rId9">
            <a:duotone>
              <a:schemeClr val="accent1">
                <a:shade val="45000"/>
                <a:satMod val="135000"/>
              </a:schemeClr>
              <a:prstClr val="white"/>
            </a:duotone>
          </a:blip>
          <a:stretch>
            <a:fillRect/>
          </a:stretch>
        </p:blipFill>
        <p:spPr>
          <a:xfrm>
            <a:off x="2008264" y="1578702"/>
            <a:ext cx="413910" cy="413910"/>
          </a:xfrm>
          <a:prstGeom prst="rect">
            <a:avLst/>
          </a:prstGeom>
        </p:spPr>
      </p:pic>
      <p:pic>
        <p:nvPicPr>
          <p:cNvPr id="55" name="Picture 54" descr="A black background with a black square&#10;&#10;Description automatically generated with medium confidence">
            <a:extLst>
              <a:ext uri="{FF2B5EF4-FFF2-40B4-BE49-F238E27FC236}">
                <a16:creationId xmlns:a16="http://schemas.microsoft.com/office/drawing/2014/main" id="{8B89F899-548E-8FA4-330D-7D701AADFDAA}"/>
              </a:ext>
            </a:extLst>
          </p:cNvPr>
          <p:cNvPicPr>
            <a:picLocks noChangeAspect="1"/>
          </p:cNvPicPr>
          <p:nvPr/>
        </p:nvPicPr>
        <p:blipFill>
          <a:blip r:embed="rId10">
            <a:duotone>
              <a:schemeClr val="accent1">
                <a:shade val="45000"/>
                <a:satMod val="135000"/>
              </a:schemeClr>
              <a:prstClr val="white"/>
            </a:duotone>
          </a:blip>
          <a:stretch>
            <a:fillRect/>
          </a:stretch>
        </p:blipFill>
        <p:spPr>
          <a:xfrm>
            <a:off x="2008264" y="2324468"/>
            <a:ext cx="413910" cy="413910"/>
          </a:xfrm>
          <a:prstGeom prst="rect">
            <a:avLst/>
          </a:prstGeom>
        </p:spPr>
      </p:pic>
      <p:pic>
        <p:nvPicPr>
          <p:cNvPr id="56" name="Picture 55" descr="A black background with a black square&#10;&#10;Description automatically generated with medium confidence">
            <a:extLst>
              <a:ext uri="{FF2B5EF4-FFF2-40B4-BE49-F238E27FC236}">
                <a16:creationId xmlns:a16="http://schemas.microsoft.com/office/drawing/2014/main" id="{3A768B9A-2577-EC5D-4D61-1B3EE6B71EAE}"/>
              </a:ext>
            </a:extLst>
          </p:cNvPr>
          <p:cNvPicPr>
            <a:picLocks noChangeAspect="1"/>
          </p:cNvPicPr>
          <p:nvPr/>
        </p:nvPicPr>
        <p:blipFill>
          <a:blip r:embed="rId11">
            <a:duotone>
              <a:schemeClr val="accent1">
                <a:shade val="45000"/>
                <a:satMod val="135000"/>
              </a:schemeClr>
              <a:prstClr val="white"/>
            </a:duotone>
          </a:blip>
          <a:stretch>
            <a:fillRect/>
          </a:stretch>
        </p:blipFill>
        <p:spPr>
          <a:xfrm flipH="1">
            <a:off x="1979712" y="3909820"/>
            <a:ext cx="458878" cy="451628"/>
          </a:xfrm>
          <a:prstGeom prst="rect">
            <a:avLst/>
          </a:prstGeom>
        </p:spPr>
      </p:pic>
      <p:pic>
        <p:nvPicPr>
          <p:cNvPr id="57" name="Picture 56" descr="A black background with a black square&#10;&#10;Description automatically generated with medium confidence">
            <a:extLst>
              <a:ext uri="{FF2B5EF4-FFF2-40B4-BE49-F238E27FC236}">
                <a16:creationId xmlns:a16="http://schemas.microsoft.com/office/drawing/2014/main" id="{68D8A732-555C-D43C-F799-A0FB1CFE195D}"/>
              </a:ext>
            </a:extLst>
          </p:cNvPr>
          <p:cNvPicPr>
            <a:picLocks noChangeAspect="1"/>
          </p:cNvPicPr>
          <p:nvPr/>
        </p:nvPicPr>
        <p:blipFill>
          <a:blip r:embed="rId12">
            <a:duotone>
              <a:schemeClr val="accent1">
                <a:shade val="45000"/>
                <a:satMod val="135000"/>
              </a:schemeClr>
              <a:prstClr val="white"/>
            </a:duotone>
          </a:blip>
          <a:stretch>
            <a:fillRect/>
          </a:stretch>
        </p:blipFill>
        <p:spPr>
          <a:xfrm>
            <a:off x="1964920" y="3066864"/>
            <a:ext cx="488462" cy="509121"/>
          </a:xfrm>
          <a:prstGeom prst="rect">
            <a:avLst/>
          </a:prstGeom>
        </p:spPr>
      </p:pic>
    </p:spTree>
    <p:extLst>
      <p:ext uri="{BB962C8B-B14F-4D97-AF65-F5344CB8AC3E}">
        <p14:creationId xmlns:p14="http://schemas.microsoft.com/office/powerpoint/2010/main" val="1805767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CBDA5-B7F3-D1D3-F6CB-37A53AD9BE0D}"/>
              </a:ext>
            </a:extLst>
          </p:cNvPr>
          <p:cNvSpPr>
            <a:spLocks noGrp="1"/>
          </p:cNvSpPr>
          <p:nvPr>
            <p:ph type="title"/>
          </p:nvPr>
        </p:nvSpPr>
        <p:spPr/>
        <p:txBody>
          <a:bodyPr>
            <a:spAutoFit/>
          </a:bodyPr>
          <a:lstStyle/>
          <a:p>
            <a:r>
              <a:rPr lang="nl-NL"/>
              <a:t>Overzicht</a:t>
            </a:r>
          </a:p>
        </p:txBody>
      </p:sp>
      <p:grpSp>
        <p:nvGrpSpPr>
          <p:cNvPr id="46" name="Group 45">
            <a:extLst>
              <a:ext uri="{FF2B5EF4-FFF2-40B4-BE49-F238E27FC236}">
                <a16:creationId xmlns:a16="http://schemas.microsoft.com/office/drawing/2014/main" id="{C05A8BC0-CE8D-42C1-B45A-3F01353E262F}"/>
              </a:ext>
            </a:extLst>
          </p:cNvPr>
          <p:cNvGrpSpPr/>
          <p:nvPr/>
        </p:nvGrpSpPr>
        <p:grpSpPr>
          <a:xfrm>
            <a:off x="450000" y="729731"/>
            <a:ext cx="4976364" cy="436807"/>
            <a:chOff x="450000" y="768538"/>
            <a:chExt cx="4976364" cy="436807"/>
          </a:xfrm>
        </p:grpSpPr>
        <p:sp>
          <p:nvSpPr>
            <p:cNvPr id="6" name="Rectangle 5">
              <a:extLst>
                <a:ext uri="{FF2B5EF4-FFF2-40B4-BE49-F238E27FC236}">
                  <a16:creationId xmlns:a16="http://schemas.microsoft.com/office/drawing/2014/main" id="{25F9D497-2323-461B-8AD6-51E151E6B46B}"/>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200" dirty="0"/>
            </a:p>
          </p:txBody>
        </p:sp>
        <p:grpSp>
          <p:nvGrpSpPr>
            <p:cNvPr id="7" name="Group 6">
              <a:extLst>
                <a:ext uri="{FF2B5EF4-FFF2-40B4-BE49-F238E27FC236}">
                  <a16:creationId xmlns:a16="http://schemas.microsoft.com/office/drawing/2014/main" id="{56A0C498-7BFB-49D6-BE3E-D4190F40BE2E}"/>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C4558ADF-26EF-4B94-81D5-8D47A130FCB9}"/>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sz="1200"/>
              </a:p>
            </p:txBody>
          </p:sp>
          <p:sp>
            <p:nvSpPr>
              <p:cNvPr id="10" name="Rectangle: Rounded Corners 4">
                <a:extLst>
                  <a:ext uri="{FF2B5EF4-FFF2-40B4-BE49-F238E27FC236}">
                    <a16:creationId xmlns:a16="http://schemas.microsoft.com/office/drawing/2014/main" id="{AEC9443D-151D-48C7-A443-1D360FCBB877}"/>
                  </a:ext>
                </a:extLst>
              </p:cNvPr>
              <p:cNvSpPr txBox="1"/>
              <p:nvPr/>
            </p:nvSpPr>
            <p:spPr>
              <a:xfrm>
                <a:off x="281927" y="99579"/>
                <a:ext cx="4229732" cy="1910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nl-NL" sz="1200" b="0">
                    <a:solidFill>
                      <a:srgbClr val="003399"/>
                    </a:solidFill>
                  </a:rPr>
                  <a:t>Feiten en cijfers</a:t>
                </a:r>
              </a:p>
            </p:txBody>
          </p:sp>
        </p:grpSp>
      </p:grpSp>
      <p:pic>
        <p:nvPicPr>
          <p:cNvPr id="39" name="Picture 38" descr="A cartoon of a person wearing a helmet and vest&#10;&#10;Description automatically generated">
            <a:extLst>
              <a:ext uri="{FF2B5EF4-FFF2-40B4-BE49-F238E27FC236}">
                <a16:creationId xmlns:a16="http://schemas.microsoft.com/office/drawing/2014/main" id="{91339272-2EE1-468D-B557-548206EC25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6033" y="1954269"/>
            <a:ext cx="2629569" cy="1774959"/>
          </a:xfrm>
          <a:prstGeom prst="rect">
            <a:avLst/>
          </a:prstGeom>
          <a:noFill/>
          <a:ln w="38100">
            <a:solidFill>
              <a:srgbClr val="ACC700"/>
            </a:solidFill>
          </a:ln>
        </p:spPr>
      </p:pic>
      <p:pic>
        <p:nvPicPr>
          <p:cNvPr id="4" name="Picture 3">
            <a:extLst>
              <a:ext uri="{FF2B5EF4-FFF2-40B4-BE49-F238E27FC236}">
                <a16:creationId xmlns:a16="http://schemas.microsoft.com/office/drawing/2014/main" id="{952BA2BB-3931-774B-1BE8-CB42114CB6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7134" y="1804270"/>
            <a:ext cx="2880763" cy="2143610"/>
          </a:xfrm>
          <a:prstGeom prst="rect">
            <a:avLst/>
          </a:prstGeom>
          <a:blipFill>
            <a:blip r:embed="rId5"/>
            <a:stretch>
              <a:fillRect/>
            </a:stretch>
          </a:blipFill>
          <a:ln w="38100">
            <a:solidFill>
              <a:srgbClr val="ACC700"/>
            </a:solidFill>
          </a:ln>
        </p:spPr>
      </p:pic>
      <p:grpSp>
        <p:nvGrpSpPr>
          <p:cNvPr id="60" name="Group 59">
            <a:extLst>
              <a:ext uri="{FF2B5EF4-FFF2-40B4-BE49-F238E27FC236}">
                <a16:creationId xmlns:a16="http://schemas.microsoft.com/office/drawing/2014/main" id="{207BF268-C51B-CC2A-EE09-A3D240FD2874}"/>
              </a:ext>
            </a:extLst>
          </p:cNvPr>
          <p:cNvGrpSpPr/>
          <p:nvPr/>
        </p:nvGrpSpPr>
        <p:grpSpPr>
          <a:xfrm>
            <a:off x="457200" y="1647954"/>
            <a:ext cx="4976364" cy="430209"/>
            <a:chOff x="450000" y="1779575"/>
            <a:chExt cx="4976364" cy="430209"/>
          </a:xfrm>
        </p:grpSpPr>
        <p:sp>
          <p:nvSpPr>
            <p:cNvPr id="61" name="Rectangle 60">
              <a:extLst>
                <a:ext uri="{FF2B5EF4-FFF2-40B4-BE49-F238E27FC236}">
                  <a16:creationId xmlns:a16="http://schemas.microsoft.com/office/drawing/2014/main" id="{9EEE505F-2410-3A02-F41D-CB3D60B2EE6A}"/>
                </a:ext>
              </a:extLst>
            </p:cNvPr>
            <p:cNvSpPr/>
            <p:nvPr/>
          </p:nvSpPr>
          <p:spPr>
            <a:xfrm>
              <a:off x="450000" y="1960403"/>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62" name="Group 61">
              <a:extLst>
                <a:ext uri="{FF2B5EF4-FFF2-40B4-BE49-F238E27FC236}">
                  <a16:creationId xmlns:a16="http://schemas.microsoft.com/office/drawing/2014/main" id="{6ED68435-0265-A6BC-7D94-6617F09A0A88}"/>
                </a:ext>
              </a:extLst>
            </p:cNvPr>
            <p:cNvGrpSpPr/>
            <p:nvPr/>
          </p:nvGrpSpPr>
          <p:grpSpPr>
            <a:xfrm>
              <a:off x="588451" y="1779575"/>
              <a:ext cx="4651907" cy="370957"/>
              <a:chOff x="246858" y="1182580"/>
              <a:chExt cx="4267200" cy="383760"/>
            </a:xfrm>
          </p:grpSpPr>
          <p:sp>
            <p:nvSpPr>
              <p:cNvPr id="63" name="Rectangle: Rounded Corners 62">
                <a:extLst>
                  <a:ext uri="{FF2B5EF4-FFF2-40B4-BE49-F238E27FC236}">
                    <a16:creationId xmlns:a16="http://schemas.microsoft.com/office/drawing/2014/main" id="{4021339D-6002-44D3-515B-80EB53A50F72}"/>
                  </a:ext>
                </a:extLst>
              </p:cNvPr>
              <p:cNvSpPr/>
              <p:nvPr/>
            </p:nvSpPr>
            <p:spPr>
              <a:xfrm>
                <a:off x="246858" y="1182580"/>
                <a:ext cx="4267200" cy="383760"/>
              </a:xfrm>
              <a:prstGeom prst="roundRect">
                <a:avLst/>
              </a:prstGeom>
            </p:spPr>
            <p:style>
              <a:lnRef idx="2">
                <a:schemeClr val="lt1">
                  <a:hueOff val="0"/>
                  <a:satOff val="0"/>
                  <a:lumOff val="0"/>
                  <a:alphaOff val="0"/>
                </a:schemeClr>
              </a:lnRef>
              <a:fillRef idx="1">
                <a:schemeClr val="accent2">
                  <a:shade val="80000"/>
                  <a:hueOff val="116263"/>
                  <a:satOff val="-17298"/>
                  <a:lumOff val="12197"/>
                  <a:alphaOff val="0"/>
                </a:schemeClr>
              </a:fillRef>
              <a:effectRef idx="0">
                <a:schemeClr val="accent2">
                  <a:shade val="80000"/>
                  <a:hueOff val="116263"/>
                  <a:satOff val="-17298"/>
                  <a:lumOff val="12197"/>
                  <a:alphaOff val="0"/>
                </a:schemeClr>
              </a:effectRef>
              <a:fontRef idx="minor">
                <a:schemeClr val="lt1"/>
              </a:fontRef>
            </p:style>
            <p:txBody>
              <a:bodyPr/>
              <a:lstStyle/>
              <a:p>
                <a:endParaRPr lang="en-GB" sz="1200"/>
              </a:p>
            </p:txBody>
          </p:sp>
          <p:sp>
            <p:nvSpPr>
              <p:cNvPr id="64" name="Rectangle: Rounded Corners 6">
                <a:extLst>
                  <a:ext uri="{FF2B5EF4-FFF2-40B4-BE49-F238E27FC236}">
                    <a16:creationId xmlns:a16="http://schemas.microsoft.com/office/drawing/2014/main" id="{76AC6FA3-1677-EFB5-15EF-B0348BF287D7}"/>
                  </a:ext>
                </a:extLst>
              </p:cNvPr>
              <p:cNvSpPr txBox="1"/>
              <p:nvPr/>
            </p:nvSpPr>
            <p:spPr>
              <a:xfrm>
                <a:off x="266031" y="1278940"/>
                <a:ext cx="4196882"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nl-NL" sz="1200">
                    <a:solidFill>
                      <a:srgbClr val="003399"/>
                    </a:solidFill>
                  </a:rPr>
                  <a:t>Proactieve en reactieve VGW-monitoring </a:t>
                </a:r>
              </a:p>
            </p:txBody>
          </p:sp>
        </p:grpSp>
      </p:grpSp>
      <p:grpSp>
        <p:nvGrpSpPr>
          <p:cNvPr id="65" name="Group 64">
            <a:extLst>
              <a:ext uri="{FF2B5EF4-FFF2-40B4-BE49-F238E27FC236}">
                <a16:creationId xmlns:a16="http://schemas.microsoft.com/office/drawing/2014/main" id="{085FD83E-3C99-A99F-24F5-DC2215ECE342}"/>
              </a:ext>
            </a:extLst>
          </p:cNvPr>
          <p:cNvGrpSpPr/>
          <p:nvPr/>
        </p:nvGrpSpPr>
        <p:grpSpPr>
          <a:xfrm>
            <a:off x="460049" y="2153513"/>
            <a:ext cx="4973516" cy="426346"/>
            <a:chOff x="447624" y="2394779"/>
            <a:chExt cx="4973516" cy="426346"/>
          </a:xfrm>
        </p:grpSpPr>
        <p:sp>
          <p:nvSpPr>
            <p:cNvPr id="66" name="Rectangle 65">
              <a:extLst>
                <a:ext uri="{FF2B5EF4-FFF2-40B4-BE49-F238E27FC236}">
                  <a16:creationId xmlns:a16="http://schemas.microsoft.com/office/drawing/2014/main" id="{3FBE90EB-C723-39FE-64CD-C7E8B5F4C342}"/>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67" name="Group 66">
              <a:extLst>
                <a:ext uri="{FF2B5EF4-FFF2-40B4-BE49-F238E27FC236}">
                  <a16:creationId xmlns:a16="http://schemas.microsoft.com/office/drawing/2014/main" id="{DEC132E4-C8B1-7998-34DF-7292472963A3}"/>
                </a:ext>
              </a:extLst>
            </p:cNvPr>
            <p:cNvGrpSpPr/>
            <p:nvPr/>
          </p:nvGrpSpPr>
          <p:grpSpPr>
            <a:xfrm>
              <a:off x="582857" y="2394779"/>
              <a:ext cx="4672559" cy="370956"/>
              <a:chOff x="241728" y="1772260"/>
              <a:chExt cx="4286144" cy="383760"/>
            </a:xfrm>
          </p:grpSpPr>
          <p:sp>
            <p:nvSpPr>
              <p:cNvPr id="68" name="Rectangle: Rounded Corners 67">
                <a:extLst>
                  <a:ext uri="{FF2B5EF4-FFF2-40B4-BE49-F238E27FC236}">
                    <a16:creationId xmlns:a16="http://schemas.microsoft.com/office/drawing/2014/main" id="{10D6EA13-5815-7129-09E9-2C9B9A404632}"/>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sz="1200"/>
              </a:p>
            </p:txBody>
          </p:sp>
          <p:sp>
            <p:nvSpPr>
              <p:cNvPr id="69" name="Rectangle: Rounded Corners 8">
                <a:extLst>
                  <a:ext uri="{FF2B5EF4-FFF2-40B4-BE49-F238E27FC236}">
                    <a16:creationId xmlns:a16="http://schemas.microsoft.com/office/drawing/2014/main" id="{93F997EC-4D64-C7FE-5A10-B29E1B8E26D7}"/>
                  </a:ext>
                </a:extLst>
              </p:cNvPr>
              <p:cNvSpPr txBox="1"/>
              <p:nvPr/>
            </p:nvSpPr>
            <p:spPr>
              <a:xfrm>
                <a:off x="283642" y="1899316"/>
                <a:ext cx="4244230" cy="1910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nl-NL" sz="1200" b="0">
                    <a:solidFill>
                      <a:srgbClr val="003399"/>
                    </a:solidFill>
                  </a:rPr>
                  <a:t>Kansen en uitdagingen voor VGW</a:t>
                </a:r>
              </a:p>
            </p:txBody>
          </p:sp>
        </p:grpSp>
      </p:grpSp>
      <p:grpSp>
        <p:nvGrpSpPr>
          <p:cNvPr id="70" name="Group 69">
            <a:extLst>
              <a:ext uri="{FF2B5EF4-FFF2-40B4-BE49-F238E27FC236}">
                <a16:creationId xmlns:a16="http://schemas.microsoft.com/office/drawing/2014/main" id="{A80BC6EB-04A0-E6E4-861B-23557BB5FF26}"/>
              </a:ext>
            </a:extLst>
          </p:cNvPr>
          <p:cNvGrpSpPr/>
          <p:nvPr/>
        </p:nvGrpSpPr>
        <p:grpSpPr>
          <a:xfrm>
            <a:off x="457201" y="2647299"/>
            <a:ext cx="4973516" cy="429031"/>
            <a:chOff x="446751" y="2750907"/>
            <a:chExt cx="4973516" cy="429031"/>
          </a:xfrm>
        </p:grpSpPr>
        <p:sp>
          <p:nvSpPr>
            <p:cNvPr id="71" name="Rectangle 70">
              <a:extLst>
                <a:ext uri="{FF2B5EF4-FFF2-40B4-BE49-F238E27FC236}">
                  <a16:creationId xmlns:a16="http://schemas.microsoft.com/office/drawing/2014/main" id="{5C36E241-9137-B4AE-0953-F2B07BAB197D}"/>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72" name="Group 71">
              <a:extLst>
                <a:ext uri="{FF2B5EF4-FFF2-40B4-BE49-F238E27FC236}">
                  <a16:creationId xmlns:a16="http://schemas.microsoft.com/office/drawing/2014/main" id="{C39EE908-1E38-511D-2EEA-20443E725ADC}"/>
                </a:ext>
              </a:extLst>
            </p:cNvPr>
            <p:cNvGrpSpPr/>
            <p:nvPr/>
          </p:nvGrpSpPr>
          <p:grpSpPr>
            <a:xfrm>
              <a:off x="584946" y="2750907"/>
              <a:ext cx="4651904" cy="370957"/>
              <a:chOff x="243645" y="2361940"/>
              <a:chExt cx="4267200" cy="383760"/>
            </a:xfrm>
          </p:grpSpPr>
          <p:sp>
            <p:nvSpPr>
              <p:cNvPr id="73" name="Rectangle: Rounded Corners 72">
                <a:extLst>
                  <a:ext uri="{FF2B5EF4-FFF2-40B4-BE49-F238E27FC236}">
                    <a16:creationId xmlns:a16="http://schemas.microsoft.com/office/drawing/2014/main" id="{729D67AF-487D-10A4-6BCE-66F093B33F08}"/>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sz="1200"/>
              </a:p>
            </p:txBody>
          </p:sp>
          <p:sp>
            <p:nvSpPr>
              <p:cNvPr id="74" name="Rectangle: Rounded Corners 10">
                <a:extLst>
                  <a:ext uri="{FF2B5EF4-FFF2-40B4-BE49-F238E27FC236}">
                    <a16:creationId xmlns:a16="http://schemas.microsoft.com/office/drawing/2014/main" id="{9BB99A86-54E2-DAC8-B47B-2FA90F2C421A}"/>
                  </a:ext>
                </a:extLst>
              </p:cNvPr>
              <p:cNvSpPr txBox="1"/>
              <p:nvPr/>
            </p:nvSpPr>
            <p:spPr>
              <a:xfrm>
                <a:off x="261232" y="2458300"/>
                <a:ext cx="4244230"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nl-NL" sz="1200" b="0">
                    <a:solidFill>
                      <a:srgbClr val="003399"/>
                    </a:solidFill>
                  </a:rPr>
                  <a:t>Casestudy’s</a:t>
                </a:r>
              </a:p>
            </p:txBody>
          </p:sp>
        </p:grpSp>
      </p:grpSp>
      <p:grpSp>
        <p:nvGrpSpPr>
          <p:cNvPr id="75" name="Group 74">
            <a:extLst>
              <a:ext uri="{FF2B5EF4-FFF2-40B4-BE49-F238E27FC236}">
                <a16:creationId xmlns:a16="http://schemas.microsoft.com/office/drawing/2014/main" id="{D7F0D023-5A52-8A43-5E53-C7CC9239E174}"/>
              </a:ext>
            </a:extLst>
          </p:cNvPr>
          <p:cNvGrpSpPr/>
          <p:nvPr/>
        </p:nvGrpSpPr>
        <p:grpSpPr>
          <a:xfrm>
            <a:off x="457200" y="1167836"/>
            <a:ext cx="4976364" cy="428193"/>
            <a:chOff x="446750" y="1266219"/>
            <a:chExt cx="4976364" cy="428193"/>
          </a:xfrm>
        </p:grpSpPr>
        <p:sp>
          <p:nvSpPr>
            <p:cNvPr id="76" name="Rectangle 75">
              <a:extLst>
                <a:ext uri="{FF2B5EF4-FFF2-40B4-BE49-F238E27FC236}">
                  <a16:creationId xmlns:a16="http://schemas.microsoft.com/office/drawing/2014/main" id="{2305B156-F07A-6840-E57A-780FF2F0B89E}"/>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77" name="Group 76">
              <a:extLst>
                <a:ext uri="{FF2B5EF4-FFF2-40B4-BE49-F238E27FC236}">
                  <a16:creationId xmlns:a16="http://schemas.microsoft.com/office/drawing/2014/main" id="{FFDBC4D2-76CE-E180-654E-2B357B236AE6}"/>
                </a:ext>
              </a:extLst>
            </p:cNvPr>
            <p:cNvGrpSpPr/>
            <p:nvPr/>
          </p:nvGrpSpPr>
          <p:grpSpPr>
            <a:xfrm>
              <a:off x="581955" y="1266219"/>
              <a:ext cx="4672581" cy="374904"/>
              <a:chOff x="259908" y="592899"/>
              <a:chExt cx="4267200" cy="383760"/>
            </a:xfrm>
          </p:grpSpPr>
          <p:sp>
            <p:nvSpPr>
              <p:cNvPr id="78" name="Rectangle: Rounded Corners 77">
                <a:extLst>
                  <a:ext uri="{FF2B5EF4-FFF2-40B4-BE49-F238E27FC236}">
                    <a16:creationId xmlns:a16="http://schemas.microsoft.com/office/drawing/2014/main" id="{A5AC07A3-420B-3F97-A6FE-0F2BAB0CB147}"/>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sz="1200"/>
              </a:p>
            </p:txBody>
          </p:sp>
          <p:sp>
            <p:nvSpPr>
              <p:cNvPr id="79" name="Rectangle: Rounded Corners 4">
                <a:extLst>
                  <a:ext uri="{FF2B5EF4-FFF2-40B4-BE49-F238E27FC236}">
                    <a16:creationId xmlns:a16="http://schemas.microsoft.com/office/drawing/2014/main" id="{6D09DF14-7AEB-4F50-13B8-0FB9865155D5}"/>
                  </a:ext>
                </a:extLst>
              </p:cNvPr>
              <p:cNvSpPr txBox="1"/>
              <p:nvPr/>
            </p:nvSpPr>
            <p:spPr>
              <a:xfrm>
                <a:off x="278640" y="690265"/>
                <a:ext cx="4225447" cy="1890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nl-NL" sz="1200">
                    <a:solidFill>
                      <a:srgbClr val="003399"/>
                    </a:solidFill>
                  </a:rPr>
                  <a:t>Definitie van slimme monitoringsystemen </a:t>
                </a:r>
              </a:p>
            </p:txBody>
          </p:sp>
        </p:grpSp>
      </p:grpSp>
      <p:grpSp>
        <p:nvGrpSpPr>
          <p:cNvPr id="80" name="Group 79">
            <a:extLst>
              <a:ext uri="{FF2B5EF4-FFF2-40B4-BE49-F238E27FC236}">
                <a16:creationId xmlns:a16="http://schemas.microsoft.com/office/drawing/2014/main" id="{569A144F-705F-31ED-86D4-BB241DBA50C3}"/>
              </a:ext>
            </a:extLst>
          </p:cNvPr>
          <p:cNvGrpSpPr/>
          <p:nvPr/>
        </p:nvGrpSpPr>
        <p:grpSpPr>
          <a:xfrm>
            <a:off x="457201" y="3131672"/>
            <a:ext cx="4973516" cy="428254"/>
            <a:chOff x="446751" y="3285839"/>
            <a:chExt cx="4973516" cy="428254"/>
          </a:xfrm>
        </p:grpSpPr>
        <p:sp>
          <p:nvSpPr>
            <p:cNvPr id="81" name="Rectangle 80">
              <a:extLst>
                <a:ext uri="{FF2B5EF4-FFF2-40B4-BE49-F238E27FC236}">
                  <a16:creationId xmlns:a16="http://schemas.microsoft.com/office/drawing/2014/main" id="{B9207AB9-88D7-44FD-B4A8-3D3DD7CCF828}"/>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82" name="Group 81">
              <a:extLst>
                <a:ext uri="{FF2B5EF4-FFF2-40B4-BE49-F238E27FC236}">
                  <a16:creationId xmlns:a16="http://schemas.microsoft.com/office/drawing/2014/main" id="{82B61868-0700-D70A-17F4-7218B8951901}"/>
                </a:ext>
              </a:extLst>
            </p:cNvPr>
            <p:cNvGrpSpPr/>
            <p:nvPr/>
          </p:nvGrpSpPr>
          <p:grpSpPr>
            <a:xfrm>
              <a:off x="554492" y="3285839"/>
              <a:ext cx="4682357" cy="370957"/>
              <a:chOff x="215709" y="2951620"/>
              <a:chExt cx="4295136" cy="383760"/>
            </a:xfrm>
          </p:grpSpPr>
          <p:sp>
            <p:nvSpPr>
              <p:cNvPr id="83" name="Rectangle: Rounded Corners 82">
                <a:extLst>
                  <a:ext uri="{FF2B5EF4-FFF2-40B4-BE49-F238E27FC236}">
                    <a16:creationId xmlns:a16="http://schemas.microsoft.com/office/drawing/2014/main" id="{880DBB0D-6305-19C9-711D-E76AB1EB43D5}"/>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sz="1200"/>
              </a:p>
            </p:txBody>
          </p:sp>
          <p:sp>
            <p:nvSpPr>
              <p:cNvPr id="84" name="Rectangle: Rounded Corners 12">
                <a:extLst>
                  <a:ext uri="{FF2B5EF4-FFF2-40B4-BE49-F238E27FC236}">
                    <a16:creationId xmlns:a16="http://schemas.microsoft.com/office/drawing/2014/main" id="{0B78BFD1-0F7F-03AD-2082-88818C7BD501}"/>
                  </a:ext>
                </a:extLst>
              </p:cNvPr>
              <p:cNvSpPr txBox="1"/>
              <p:nvPr/>
            </p:nvSpPr>
            <p:spPr>
              <a:xfrm>
                <a:off x="215709" y="3047980"/>
                <a:ext cx="4244230"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nl-NL" sz="1200">
                    <a:solidFill>
                      <a:srgbClr val="003399"/>
                    </a:solidFill>
                  </a:rPr>
                  <a:t>Focus op gegevensbeheer en betrokkenheid van werknemers</a:t>
                </a:r>
              </a:p>
            </p:txBody>
          </p:sp>
        </p:grpSp>
      </p:grpSp>
      <p:grpSp>
        <p:nvGrpSpPr>
          <p:cNvPr id="85" name="Group 84">
            <a:extLst>
              <a:ext uri="{FF2B5EF4-FFF2-40B4-BE49-F238E27FC236}">
                <a16:creationId xmlns:a16="http://schemas.microsoft.com/office/drawing/2014/main" id="{701CBF7A-0D01-7103-DC5E-E065048C8BD8}"/>
              </a:ext>
            </a:extLst>
          </p:cNvPr>
          <p:cNvGrpSpPr/>
          <p:nvPr/>
        </p:nvGrpSpPr>
        <p:grpSpPr>
          <a:xfrm>
            <a:off x="457201" y="3609731"/>
            <a:ext cx="4973516" cy="421811"/>
            <a:chOff x="446751" y="3875519"/>
            <a:chExt cx="4973516" cy="421811"/>
          </a:xfrm>
        </p:grpSpPr>
        <p:sp>
          <p:nvSpPr>
            <p:cNvPr id="86" name="Rectangle 85">
              <a:extLst>
                <a:ext uri="{FF2B5EF4-FFF2-40B4-BE49-F238E27FC236}">
                  <a16:creationId xmlns:a16="http://schemas.microsoft.com/office/drawing/2014/main" id="{5BBEE9DC-02FA-71A1-7DE2-88C6BF6AAFB3}"/>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200"/>
            </a:p>
          </p:txBody>
        </p:sp>
        <p:grpSp>
          <p:nvGrpSpPr>
            <p:cNvPr id="87" name="Group 86">
              <a:extLst>
                <a:ext uri="{FF2B5EF4-FFF2-40B4-BE49-F238E27FC236}">
                  <a16:creationId xmlns:a16="http://schemas.microsoft.com/office/drawing/2014/main" id="{33549999-25D5-6B53-FF2E-E5CB05FC82D7}"/>
                </a:ext>
              </a:extLst>
            </p:cNvPr>
            <p:cNvGrpSpPr/>
            <p:nvPr/>
          </p:nvGrpSpPr>
          <p:grpSpPr>
            <a:xfrm>
              <a:off x="584947" y="3875519"/>
              <a:ext cx="4651902" cy="370957"/>
              <a:chOff x="243645" y="3541300"/>
              <a:chExt cx="4267200" cy="383760"/>
            </a:xfrm>
          </p:grpSpPr>
          <p:sp>
            <p:nvSpPr>
              <p:cNvPr id="88" name="Rectangle: Rounded Corners 87">
                <a:extLst>
                  <a:ext uri="{FF2B5EF4-FFF2-40B4-BE49-F238E27FC236}">
                    <a16:creationId xmlns:a16="http://schemas.microsoft.com/office/drawing/2014/main" id="{B087597F-7944-07D5-1999-DAA84BCFEDAE}"/>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sz="1200"/>
              </a:p>
            </p:txBody>
          </p:sp>
          <p:sp>
            <p:nvSpPr>
              <p:cNvPr id="89" name="Rectangle: Rounded Corners 14">
                <a:extLst>
                  <a:ext uri="{FF2B5EF4-FFF2-40B4-BE49-F238E27FC236}">
                    <a16:creationId xmlns:a16="http://schemas.microsoft.com/office/drawing/2014/main" id="{6FEFBFCD-A44E-662D-3852-BFE49086E1C1}"/>
                  </a:ext>
                </a:extLst>
              </p:cNvPr>
              <p:cNvSpPr txBox="1"/>
              <p:nvPr/>
            </p:nvSpPr>
            <p:spPr>
              <a:xfrm>
                <a:off x="259949" y="3637659"/>
                <a:ext cx="4244231"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nl-NL" sz="1200" b="0">
                    <a:solidFill>
                      <a:srgbClr val="003399"/>
                    </a:solidFill>
                  </a:rPr>
                  <a:t>Beginselen voor ontwerp en gebruik</a:t>
                </a:r>
              </a:p>
            </p:txBody>
          </p:sp>
        </p:grpSp>
      </p:grpSp>
      <p:grpSp>
        <p:nvGrpSpPr>
          <p:cNvPr id="90" name="Group 89">
            <a:extLst>
              <a:ext uri="{FF2B5EF4-FFF2-40B4-BE49-F238E27FC236}">
                <a16:creationId xmlns:a16="http://schemas.microsoft.com/office/drawing/2014/main" id="{73B59C9A-859F-E23C-FDB1-63774D379E1B}"/>
              </a:ext>
            </a:extLst>
          </p:cNvPr>
          <p:cNvGrpSpPr/>
          <p:nvPr/>
        </p:nvGrpSpPr>
        <p:grpSpPr>
          <a:xfrm>
            <a:off x="467650" y="4078772"/>
            <a:ext cx="4973516" cy="421811"/>
            <a:chOff x="457200" y="4132377"/>
            <a:chExt cx="4973516" cy="421811"/>
          </a:xfrm>
        </p:grpSpPr>
        <p:sp>
          <p:nvSpPr>
            <p:cNvPr id="91" name="Rectangle 90">
              <a:extLst>
                <a:ext uri="{FF2B5EF4-FFF2-40B4-BE49-F238E27FC236}">
                  <a16:creationId xmlns:a16="http://schemas.microsoft.com/office/drawing/2014/main" id="{5F399770-B27C-8848-DEEA-6889083ED7FA}"/>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92" name="Group 91">
              <a:extLst>
                <a:ext uri="{FF2B5EF4-FFF2-40B4-BE49-F238E27FC236}">
                  <a16:creationId xmlns:a16="http://schemas.microsoft.com/office/drawing/2014/main" id="{D603A048-9B40-094F-EEBD-606D1520AE4A}"/>
                </a:ext>
              </a:extLst>
            </p:cNvPr>
            <p:cNvGrpSpPr/>
            <p:nvPr/>
          </p:nvGrpSpPr>
          <p:grpSpPr>
            <a:xfrm>
              <a:off x="595396" y="4132377"/>
              <a:ext cx="4651902" cy="370957"/>
              <a:chOff x="595396" y="4132377"/>
              <a:chExt cx="4651902" cy="370957"/>
            </a:xfrm>
          </p:grpSpPr>
          <p:sp>
            <p:nvSpPr>
              <p:cNvPr id="93" name="Rectangle: Rounded Corners 92">
                <a:extLst>
                  <a:ext uri="{FF2B5EF4-FFF2-40B4-BE49-F238E27FC236}">
                    <a16:creationId xmlns:a16="http://schemas.microsoft.com/office/drawing/2014/main" id="{B4578DB2-640F-254E-F93E-6364B806B4F2}"/>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sz="1200"/>
              </a:p>
            </p:txBody>
          </p:sp>
          <p:sp>
            <p:nvSpPr>
              <p:cNvPr id="94" name="Rectangle: Rounded Corners 14">
                <a:extLst>
                  <a:ext uri="{FF2B5EF4-FFF2-40B4-BE49-F238E27FC236}">
                    <a16:creationId xmlns:a16="http://schemas.microsoft.com/office/drawing/2014/main" id="{A4F29497-D7F0-D785-370C-6B04BBC18887}"/>
                  </a:ext>
                </a:extLst>
              </p:cNvPr>
              <p:cNvSpPr txBox="1"/>
              <p:nvPr/>
            </p:nvSpPr>
            <p:spPr>
              <a:xfrm>
                <a:off x="613170" y="4225522"/>
                <a:ext cx="4626862" cy="1846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defPPr>
                  <a:defRPr lang="en-US"/>
                </a:defPPr>
                <a:lvl1pPr>
                  <a:defRPr sz="1400" b="0"/>
                </a:lvl1pPr>
              </a:lstStyle>
              <a:p>
                <a:r>
                  <a:rPr lang="nl-NL" sz="1200">
                    <a:solidFill>
                      <a:srgbClr val="003399"/>
                    </a:solidFill>
                  </a:rPr>
                  <a:t>Belangrijkste aandachtspunten</a:t>
                </a:r>
              </a:p>
            </p:txBody>
          </p:sp>
        </p:grpSp>
      </p:grpSp>
    </p:spTree>
    <p:extLst>
      <p:ext uri="{BB962C8B-B14F-4D97-AF65-F5344CB8AC3E}">
        <p14:creationId xmlns:p14="http://schemas.microsoft.com/office/powerpoint/2010/main" val="3270913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43288E-0721-8F90-2804-EFBC22A10DE9}"/>
              </a:ext>
            </a:extLst>
          </p:cNvPr>
          <p:cNvSpPr txBox="1"/>
          <p:nvPr/>
        </p:nvSpPr>
        <p:spPr>
          <a:xfrm>
            <a:off x="5508104" y="4445659"/>
            <a:ext cx="1368152" cy="215444"/>
          </a:xfrm>
          <a:prstGeom prst="rect">
            <a:avLst/>
          </a:prstGeom>
          <a:noFill/>
        </p:spPr>
        <p:txBody>
          <a:bodyPr wrap="square" rtlCol="0">
            <a:spAutoFit/>
          </a:bodyPr>
          <a:lstStyle/>
          <a:p>
            <a:r>
              <a:rPr lang="nl-NL"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4AE44C8F-2E87-6F12-25C0-9664E6783F16}"/>
              </a:ext>
            </a:extLst>
          </p:cNvPr>
          <p:cNvPicPr>
            <a:picLocks noChangeAspect="1"/>
          </p:cNvPicPr>
          <p:nvPr/>
        </p:nvPicPr>
        <p:blipFill>
          <a:blip r:embed="rId3" cstate="print">
            <a:extLst>
              <a:ext uri="{28A0092B-C50C-407E-A947-70E740481C1C}">
                <a14:useLocalDpi xmlns:a14="http://schemas.microsoft.com/office/drawing/2010/main" val="0"/>
              </a:ext>
            </a:extLst>
          </a:blip>
          <a:srcRect l="2760" t="1785" r="2760" b="5298"/>
          <a:stretch/>
        </p:blipFill>
        <p:spPr>
          <a:xfrm>
            <a:off x="1187624" y="699541"/>
            <a:ext cx="6768752" cy="3744417"/>
          </a:xfrm>
          <a:prstGeom prst="rect">
            <a:avLst/>
          </a:prstGeom>
        </p:spPr>
      </p:pic>
      <p:sp>
        <p:nvSpPr>
          <p:cNvPr id="3" name="Title 1">
            <a:extLst>
              <a:ext uri="{FF2B5EF4-FFF2-40B4-BE49-F238E27FC236}">
                <a16:creationId xmlns:a16="http://schemas.microsoft.com/office/drawing/2014/main" id="{217C699D-CF32-B92D-A0CF-ABB58FD9A646}"/>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a:t>Casestudy’s (9)</a:t>
            </a:r>
          </a:p>
        </p:txBody>
      </p:sp>
    </p:spTree>
    <p:extLst>
      <p:ext uri="{BB962C8B-B14F-4D97-AF65-F5344CB8AC3E}">
        <p14:creationId xmlns:p14="http://schemas.microsoft.com/office/powerpoint/2010/main" val="3077623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21C87-C351-CBEE-931E-E80CD974759C}"/>
              </a:ext>
            </a:extLst>
          </p:cNvPr>
          <p:cNvSpPr>
            <a:spLocks noGrp="1"/>
          </p:cNvSpPr>
          <p:nvPr>
            <p:ph type="title"/>
          </p:nvPr>
        </p:nvSpPr>
        <p:spPr>
          <a:xfrm>
            <a:off x="429716" y="0"/>
            <a:ext cx="7886700" cy="643960"/>
          </a:xfrm>
        </p:spPr>
        <p:txBody>
          <a:bodyPr/>
          <a:lstStyle/>
          <a:p>
            <a:pPr lvl="0"/>
            <a:r>
              <a:rPr lang="nl-NL">
                <a:effectLst/>
                <a:ea typeface=""/>
                <a:cs typeface="ArialMT"/>
              </a:rPr>
              <a:t>Betrokkenheid van werknemers</a:t>
            </a:r>
          </a:p>
        </p:txBody>
      </p:sp>
      <p:graphicFrame>
        <p:nvGraphicFramePr>
          <p:cNvPr id="6" name="Content Placeholder 5">
            <a:extLst>
              <a:ext uri="{FF2B5EF4-FFF2-40B4-BE49-F238E27FC236}">
                <a16:creationId xmlns:a16="http://schemas.microsoft.com/office/drawing/2014/main" id="{AB0518DE-3694-938E-5D19-5273EA878E70}"/>
              </a:ext>
            </a:extLst>
          </p:cNvPr>
          <p:cNvGraphicFramePr>
            <a:graphicFrameLocks noGrp="1"/>
          </p:cNvGraphicFramePr>
          <p:nvPr>
            <p:ph sz="half" idx="1"/>
            <p:extLst>
              <p:ext uri="{D42A27DB-BD31-4B8C-83A1-F6EECF244321}">
                <p14:modId xmlns:p14="http://schemas.microsoft.com/office/powerpoint/2010/main" val="951843931"/>
              </p:ext>
            </p:extLst>
          </p:nvPr>
        </p:nvGraphicFramePr>
        <p:xfrm>
          <a:off x="2175641" y="768577"/>
          <a:ext cx="4800600" cy="3665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6845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A14557D-BD63-3ABC-658F-D4BC7AC1D864}"/>
              </a:ext>
            </a:extLst>
          </p:cNvPr>
          <p:cNvSpPr/>
          <p:nvPr/>
        </p:nvSpPr>
        <p:spPr>
          <a:xfrm>
            <a:off x="316801" y="668322"/>
            <a:ext cx="3171269" cy="446797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9843830-94E2-B77D-3DB7-25C31B6082DC}"/>
              </a:ext>
            </a:extLst>
          </p:cNvPr>
          <p:cNvSpPr>
            <a:spLocks noGrp="1"/>
          </p:cNvSpPr>
          <p:nvPr>
            <p:ph type="title"/>
          </p:nvPr>
        </p:nvSpPr>
        <p:spPr>
          <a:xfrm>
            <a:off x="323528" y="29043"/>
            <a:ext cx="8402150" cy="572325"/>
          </a:xfrm>
        </p:spPr>
        <p:txBody>
          <a:bodyPr/>
          <a:lstStyle/>
          <a:p>
            <a:r>
              <a:rPr lang="nl-NL"/>
              <a:t>Uitvoeringsfase: vier strategieën voor werknemers</a:t>
            </a:r>
          </a:p>
        </p:txBody>
      </p:sp>
      <p:sp>
        <p:nvSpPr>
          <p:cNvPr id="3" name="Content Placeholder 2">
            <a:extLst>
              <a:ext uri="{FF2B5EF4-FFF2-40B4-BE49-F238E27FC236}">
                <a16:creationId xmlns:a16="http://schemas.microsoft.com/office/drawing/2014/main" id="{18D59BD6-744A-3736-F1E8-B06C2A6C44DE}"/>
              </a:ext>
            </a:extLst>
          </p:cNvPr>
          <p:cNvSpPr>
            <a:spLocks noGrp="1"/>
          </p:cNvSpPr>
          <p:nvPr>
            <p:ph sz="half" idx="1"/>
          </p:nvPr>
        </p:nvSpPr>
        <p:spPr bwMode="gray">
          <a:xfrm>
            <a:off x="477493" y="2068982"/>
            <a:ext cx="2892173" cy="1138773"/>
          </a:xfrm>
        </p:spPr>
        <p:txBody>
          <a:bodyPr>
            <a:spAutoFit/>
          </a:bodyPr>
          <a:lstStyle/>
          <a:p>
            <a:r>
              <a:rPr lang="nl-NL" sz="1700" dirty="0">
                <a:solidFill>
                  <a:schemeClr val="bg1"/>
                </a:solidFill>
                <a:effectLst/>
                <a:ea typeface=""/>
                <a:cs typeface="Times New Roman" panose="02020603050405020304" pitchFamily="18" charset="0"/>
              </a:rPr>
              <a:t>Ervoor zorgen dat eindgebruikers </a:t>
            </a:r>
            <a:r>
              <a:rPr lang="nl-NL" sz="1700" dirty="0">
                <a:solidFill>
                  <a:schemeClr val="bg1"/>
                </a:solidFill>
                <a:cs typeface="Times New Roman" panose="02020603050405020304" pitchFamily="18" charset="0"/>
              </a:rPr>
              <a:t>een goed </a:t>
            </a:r>
            <a:r>
              <a:rPr lang="nl-NL" sz="1700" dirty="0">
                <a:solidFill>
                  <a:schemeClr val="bg1"/>
                </a:solidFill>
                <a:effectLst/>
                <a:ea typeface=""/>
                <a:cs typeface="Times New Roman" panose="02020603050405020304" pitchFamily="18" charset="0"/>
              </a:rPr>
              <a:t>inzicht hebben in de wijze waarop technologie werkt</a:t>
            </a:r>
          </a:p>
        </p:txBody>
      </p:sp>
      <p:grpSp>
        <p:nvGrpSpPr>
          <p:cNvPr id="21" name="Group 20">
            <a:extLst>
              <a:ext uri="{FF2B5EF4-FFF2-40B4-BE49-F238E27FC236}">
                <a16:creationId xmlns:a16="http://schemas.microsoft.com/office/drawing/2014/main" id="{B6EFEFA3-B549-FA61-E800-6E695F423133}"/>
              </a:ext>
            </a:extLst>
          </p:cNvPr>
          <p:cNvGrpSpPr/>
          <p:nvPr/>
        </p:nvGrpSpPr>
        <p:grpSpPr>
          <a:xfrm>
            <a:off x="3761670" y="707598"/>
            <a:ext cx="4477143" cy="4346225"/>
            <a:chOff x="4078470" y="613834"/>
            <a:chExt cx="4477143" cy="4346225"/>
          </a:xfrm>
        </p:grpSpPr>
        <p:grpSp>
          <p:nvGrpSpPr>
            <p:cNvPr id="5" name="Group 4">
              <a:extLst>
                <a:ext uri="{FF2B5EF4-FFF2-40B4-BE49-F238E27FC236}">
                  <a16:creationId xmlns:a16="http://schemas.microsoft.com/office/drawing/2014/main" id="{1ED24FBF-2BC6-5C06-7D43-65A4574D9C46}"/>
                </a:ext>
              </a:extLst>
            </p:cNvPr>
            <p:cNvGrpSpPr/>
            <p:nvPr/>
          </p:nvGrpSpPr>
          <p:grpSpPr>
            <a:xfrm>
              <a:off x="4078470" y="613834"/>
              <a:ext cx="4477143" cy="4346225"/>
              <a:chOff x="3274272" y="466930"/>
              <a:chExt cx="4267019" cy="4142248"/>
            </a:xfrm>
          </p:grpSpPr>
          <p:sp>
            <p:nvSpPr>
              <p:cNvPr id="6" name="Oval 5">
                <a:extLst>
                  <a:ext uri="{FF2B5EF4-FFF2-40B4-BE49-F238E27FC236}">
                    <a16:creationId xmlns:a16="http://schemas.microsoft.com/office/drawing/2014/main" id="{969FB8A5-5C94-A04F-9526-4BC633D5424E}"/>
                  </a:ext>
                </a:extLst>
              </p:cNvPr>
              <p:cNvSpPr/>
              <p:nvPr/>
            </p:nvSpPr>
            <p:spPr>
              <a:xfrm>
                <a:off x="4797542" y="466930"/>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a:solidFill>
                      <a:schemeClr val="tx1"/>
                    </a:solidFill>
                  </a:rPr>
                  <a:t>Proefperiode (tijd en/of ruimte)</a:t>
                </a:r>
              </a:p>
            </p:txBody>
          </p:sp>
          <p:cxnSp>
            <p:nvCxnSpPr>
              <p:cNvPr id="7" name="Straight Connector 6">
                <a:extLst>
                  <a:ext uri="{FF2B5EF4-FFF2-40B4-BE49-F238E27FC236}">
                    <a16:creationId xmlns:a16="http://schemas.microsoft.com/office/drawing/2014/main" id="{91B449C9-57FE-5131-3EA3-0E74A8C5019C}"/>
                  </a:ext>
                </a:extLst>
              </p:cNvPr>
              <p:cNvCxnSpPr>
                <a:cxnSpLocks/>
              </p:cNvCxnSpPr>
              <p:nvPr/>
            </p:nvCxnSpPr>
            <p:spPr>
              <a:xfrm>
                <a:off x="5406820" y="1685487"/>
                <a:ext cx="0" cy="1013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8" name="Oval 7">
                <a:extLst>
                  <a:ext uri="{FF2B5EF4-FFF2-40B4-BE49-F238E27FC236}">
                    <a16:creationId xmlns:a16="http://schemas.microsoft.com/office/drawing/2014/main" id="{24840641-ED57-2FF5-59FD-D354C9E0341F}"/>
                  </a:ext>
                </a:extLst>
              </p:cNvPr>
              <p:cNvSpPr/>
              <p:nvPr/>
            </p:nvSpPr>
            <p:spPr>
              <a:xfrm>
                <a:off x="4690464" y="1786841"/>
                <a:ext cx="1437147" cy="1436988"/>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000" dirty="0">
                    <a:solidFill>
                      <a:schemeClr val="tx1"/>
                    </a:solidFill>
                  </a:rPr>
                  <a:t>BENADERINGEN BIJ INGEBRUIKNAME</a:t>
                </a:r>
              </a:p>
            </p:txBody>
          </p:sp>
          <p:sp>
            <p:nvSpPr>
              <p:cNvPr id="9" name="Oval 8">
                <a:extLst>
                  <a:ext uri="{FF2B5EF4-FFF2-40B4-BE49-F238E27FC236}">
                    <a16:creationId xmlns:a16="http://schemas.microsoft.com/office/drawing/2014/main" id="{C4D7EE60-1507-82BD-27CC-723F50549CCA}"/>
                  </a:ext>
                </a:extLst>
              </p:cNvPr>
              <p:cNvSpPr/>
              <p:nvPr/>
            </p:nvSpPr>
            <p:spPr>
              <a:xfrm>
                <a:off x="4797542" y="3325184"/>
                <a:ext cx="1283993" cy="1283994"/>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800" dirty="0">
                    <a:solidFill>
                      <a:schemeClr val="tx1"/>
                    </a:solidFill>
                  </a:rPr>
                  <a:t>Beschikbare ondersteuning na invoering technologie – technische bijstand/ klantendienst</a:t>
                </a:r>
              </a:p>
            </p:txBody>
          </p:sp>
          <p:sp>
            <p:nvSpPr>
              <p:cNvPr id="11" name="Oval 10">
                <a:extLst>
                  <a:ext uri="{FF2B5EF4-FFF2-40B4-BE49-F238E27FC236}">
                    <a16:creationId xmlns:a16="http://schemas.microsoft.com/office/drawing/2014/main" id="{3D3BBAEF-D0E5-6D17-E97B-275C5D58B07B}"/>
                  </a:ext>
                </a:extLst>
              </p:cNvPr>
              <p:cNvSpPr/>
              <p:nvPr/>
            </p:nvSpPr>
            <p:spPr>
              <a:xfrm>
                <a:off x="6322736" y="1897311"/>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900" dirty="0">
                    <a:solidFill>
                      <a:schemeClr val="tx1"/>
                    </a:solidFill>
                  </a:rPr>
                  <a:t>Werknemers betrekken bij het </a:t>
                </a:r>
                <a:r>
                  <a:rPr lang="nl-NL" sz="900" dirty="0" err="1">
                    <a:solidFill>
                      <a:schemeClr val="tx1"/>
                    </a:solidFill>
                  </a:rPr>
                  <a:t>besluitvormings-proces</a:t>
                </a:r>
                <a:endParaRPr lang="nl-NL" sz="900" dirty="0">
                  <a:solidFill>
                    <a:schemeClr val="tx1"/>
                  </a:solidFill>
                </a:endParaRPr>
              </a:p>
            </p:txBody>
          </p:sp>
          <p:cxnSp>
            <p:nvCxnSpPr>
              <p:cNvPr id="12" name="Straight Connector 11">
                <a:extLst>
                  <a:ext uri="{FF2B5EF4-FFF2-40B4-BE49-F238E27FC236}">
                    <a16:creationId xmlns:a16="http://schemas.microsoft.com/office/drawing/2014/main" id="{87B823E1-2EF0-C94B-3BC1-AB5E092E6DCB}"/>
                  </a:ext>
                </a:extLst>
              </p:cNvPr>
              <p:cNvCxnSpPr>
                <a:cxnSpLocks/>
                <a:stCxn id="8" idx="6"/>
                <a:endCxn id="11" idx="2"/>
              </p:cNvCxnSpPr>
              <p:nvPr/>
            </p:nvCxnSpPr>
            <p:spPr>
              <a:xfrm>
                <a:off x="6127612" y="2505335"/>
                <a:ext cx="195124" cy="1253"/>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3" name="Oval 12">
                <a:extLst>
                  <a:ext uri="{FF2B5EF4-FFF2-40B4-BE49-F238E27FC236}">
                    <a16:creationId xmlns:a16="http://schemas.microsoft.com/office/drawing/2014/main" id="{BF475813-74F3-B3C6-7D70-1D073AB98EEB}"/>
                  </a:ext>
                </a:extLst>
              </p:cNvPr>
              <p:cNvSpPr/>
              <p:nvPr/>
            </p:nvSpPr>
            <p:spPr>
              <a:xfrm>
                <a:off x="3274272" y="1897311"/>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900" dirty="0">
                    <a:solidFill>
                      <a:schemeClr val="tx1"/>
                    </a:solidFill>
                  </a:rPr>
                  <a:t>Stapsgewijze opleiding en begeleiding van eindgebruikers</a:t>
                </a:r>
              </a:p>
            </p:txBody>
          </p:sp>
          <p:cxnSp>
            <p:nvCxnSpPr>
              <p:cNvPr id="14" name="Straight Connector 13">
                <a:extLst>
                  <a:ext uri="{FF2B5EF4-FFF2-40B4-BE49-F238E27FC236}">
                    <a16:creationId xmlns:a16="http://schemas.microsoft.com/office/drawing/2014/main" id="{7AFE09E6-35E8-A3BB-5051-F2AF8461DA4F}"/>
                  </a:ext>
                </a:extLst>
              </p:cNvPr>
              <p:cNvCxnSpPr>
                <a:cxnSpLocks/>
              </p:cNvCxnSpPr>
              <p:nvPr/>
            </p:nvCxnSpPr>
            <p:spPr>
              <a:xfrm>
                <a:off x="4486699" y="2559900"/>
                <a:ext cx="201251" cy="0"/>
              </a:xfrm>
              <a:prstGeom prst="line">
                <a:avLst/>
              </a:prstGeom>
              <a:ln w="38100"/>
            </p:spPr>
            <p:style>
              <a:lnRef idx="1">
                <a:schemeClr val="accent2"/>
              </a:lnRef>
              <a:fillRef idx="0">
                <a:schemeClr val="accent2"/>
              </a:fillRef>
              <a:effectRef idx="0">
                <a:schemeClr val="accent2"/>
              </a:effectRef>
              <a:fontRef idx="minor">
                <a:schemeClr val="tx1"/>
              </a:fontRef>
            </p:style>
          </p:cxnSp>
        </p:grpSp>
        <p:cxnSp>
          <p:nvCxnSpPr>
            <p:cNvPr id="20" name="Straight Connector 19">
              <a:extLst>
                <a:ext uri="{FF2B5EF4-FFF2-40B4-BE49-F238E27FC236}">
                  <a16:creationId xmlns:a16="http://schemas.microsoft.com/office/drawing/2014/main" id="{97EE1AC1-0503-C176-C024-B34830CDA3CD}"/>
                </a:ext>
              </a:extLst>
            </p:cNvPr>
            <p:cNvCxnSpPr>
              <a:cxnSpLocks/>
            </p:cNvCxnSpPr>
            <p:nvPr/>
          </p:nvCxnSpPr>
          <p:spPr>
            <a:xfrm>
              <a:off x="6332336" y="3506492"/>
              <a:ext cx="0" cy="106346"/>
            </a:xfrm>
            <a:prstGeom prst="line">
              <a:avLst/>
            </a:prstGeom>
            <a:ln w="38100"/>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2281218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EAA93C56-EE95-4576-BD7C-51DCE4DB18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461" y="3723229"/>
            <a:ext cx="508106" cy="508106"/>
          </a:xfrm>
          <a:prstGeom prst="rect">
            <a:avLst/>
          </a:prstGeom>
        </p:spPr>
      </p:pic>
      <p:pic>
        <p:nvPicPr>
          <p:cNvPr id="20" name="Picture 19">
            <a:extLst>
              <a:ext uri="{FF2B5EF4-FFF2-40B4-BE49-F238E27FC236}">
                <a16:creationId xmlns:a16="http://schemas.microsoft.com/office/drawing/2014/main" id="{357B1577-0DB6-7DA3-60F5-448C7DA928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7820" y="3054954"/>
            <a:ext cx="508106" cy="508106"/>
          </a:xfrm>
          <a:prstGeom prst="rect">
            <a:avLst/>
          </a:prstGeom>
        </p:spPr>
      </p:pic>
      <p:pic>
        <p:nvPicPr>
          <p:cNvPr id="18" name="Picture 17">
            <a:extLst>
              <a:ext uri="{FF2B5EF4-FFF2-40B4-BE49-F238E27FC236}">
                <a16:creationId xmlns:a16="http://schemas.microsoft.com/office/drawing/2014/main" id="{D78286D4-83FE-3C37-5BF8-ABB5618BC7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7820" y="2380839"/>
            <a:ext cx="508106" cy="508106"/>
          </a:xfrm>
          <a:prstGeom prst="rect">
            <a:avLst/>
          </a:prstGeom>
        </p:spPr>
      </p:pic>
      <p:pic>
        <p:nvPicPr>
          <p:cNvPr id="16" name="Picture 15">
            <a:extLst>
              <a:ext uri="{FF2B5EF4-FFF2-40B4-BE49-F238E27FC236}">
                <a16:creationId xmlns:a16="http://schemas.microsoft.com/office/drawing/2014/main" id="{97D2C918-D255-1F2B-B508-81CA5DF949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7820" y="1707801"/>
            <a:ext cx="508106" cy="508106"/>
          </a:xfrm>
          <a:prstGeom prst="rect">
            <a:avLst/>
          </a:prstGeom>
        </p:spPr>
      </p:pic>
      <p:pic>
        <p:nvPicPr>
          <p:cNvPr id="14" name="Picture 13">
            <a:extLst>
              <a:ext uri="{FF2B5EF4-FFF2-40B4-BE49-F238E27FC236}">
                <a16:creationId xmlns:a16="http://schemas.microsoft.com/office/drawing/2014/main" id="{741A1569-9466-41DA-7CE1-89DB0A2415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77820" y="1041625"/>
            <a:ext cx="508106" cy="508106"/>
          </a:xfrm>
          <a:prstGeom prst="rect">
            <a:avLst/>
          </a:prstGeom>
        </p:spPr>
      </p:pic>
      <p:sp>
        <p:nvSpPr>
          <p:cNvPr id="2" name="Title 1">
            <a:extLst>
              <a:ext uri="{FF2B5EF4-FFF2-40B4-BE49-F238E27FC236}">
                <a16:creationId xmlns:a16="http://schemas.microsoft.com/office/drawing/2014/main" id="{99331A60-56BC-5932-18C6-7C4DF5F18A8F}"/>
              </a:ext>
            </a:extLst>
          </p:cNvPr>
          <p:cNvSpPr>
            <a:spLocks noGrp="1"/>
          </p:cNvSpPr>
          <p:nvPr>
            <p:ph type="title"/>
          </p:nvPr>
        </p:nvSpPr>
        <p:spPr>
          <a:xfrm>
            <a:off x="193210" y="139267"/>
            <a:ext cx="7886700" cy="369332"/>
          </a:xfrm>
        </p:spPr>
        <p:txBody>
          <a:bodyPr vert="horz" lIns="91440" tIns="45720" rIns="91440" bIns="45720" rtlCol="0" anchor="ctr">
            <a:spAutoFit/>
          </a:bodyPr>
          <a:lstStyle/>
          <a:p>
            <a:r>
              <a:rPr lang="nl-NL"/>
              <a:t> Focus op gegevensbeheer: privacy door ontwerp</a:t>
            </a:r>
          </a:p>
        </p:txBody>
      </p:sp>
      <p:sp>
        <p:nvSpPr>
          <p:cNvPr id="3" name="Content Placeholder 2">
            <a:extLst>
              <a:ext uri="{FF2B5EF4-FFF2-40B4-BE49-F238E27FC236}">
                <a16:creationId xmlns:a16="http://schemas.microsoft.com/office/drawing/2014/main" id="{1D30996A-C5AB-968A-7AE2-B0DFF6377D8B}"/>
              </a:ext>
            </a:extLst>
          </p:cNvPr>
          <p:cNvSpPr>
            <a:spLocks noGrp="1"/>
          </p:cNvSpPr>
          <p:nvPr>
            <p:ph sz="half" idx="1"/>
          </p:nvPr>
        </p:nvSpPr>
        <p:spPr>
          <a:xfrm>
            <a:off x="1850560" y="1084051"/>
            <a:ext cx="4953688" cy="3240361"/>
          </a:xfrm>
        </p:spPr>
        <p:txBody>
          <a:bodyPr/>
          <a:lstStyle/>
          <a:p>
            <a:pPr marL="285750" indent="-285750">
              <a:buFont typeface="Wingdings" panose="05000000000000000000" pitchFamily="2" charset="2"/>
              <a:buChar char="§"/>
            </a:pPr>
            <a:r>
              <a:rPr lang="nl-NL" sz="1800" dirty="0" err="1">
                <a:effectLst/>
                <a:ea typeface=""/>
                <a:cs typeface="Times New Roman" panose="02020603050405020304" pitchFamily="18" charset="0"/>
              </a:rPr>
              <a:t>Anonimisering</a:t>
            </a:r>
            <a:endParaRPr lang="nl-NL" sz="1800" dirty="0">
              <a:effectLst/>
              <a:ea typeface=""/>
              <a:cs typeface="Times New Roman" panose="02020603050405020304" pitchFamily="18" charset="0"/>
            </a:endParaRPr>
          </a:p>
          <a:p>
            <a:pPr marL="285750" indent="-285750">
              <a:buFont typeface="Wingdings" panose="05000000000000000000" pitchFamily="2" charset="2"/>
              <a:buChar char="§"/>
            </a:pPr>
            <a:endParaRPr lang="es-ES" sz="1800" dirty="0">
              <a:effectLst/>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nl-NL" sz="1800" dirty="0">
                <a:effectLst/>
                <a:ea typeface=""/>
                <a:cs typeface="Times New Roman" panose="02020603050405020304" pitchFamily="18" charset="0"/>
              </a:rPr>
              <a:t>Minimalisering van gegevens</a:t>
            </a:r>
          </a:p>
          <a:p>
            <a:pPr marL="285750" indent="-285750">
              <a:buFont typeface="Wingdings" panose="05000000000000000000" pitchFamily="2" charset="2"/>
              <a:buChar char="§"/>
            </a:pPr>
            <a:endParaRPr lang="es-ES" sz="1800" dirty="0">
              <a:effectLst/>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nl-NL" sz="1800" dirty="0">
                <a:effectLst/>
                <a:ea typeface=""/>
                <a:cs typeface="Times New Roman" panose="02020603050405020304" pitchFamily="18" charset="0"/>
              </a:rPr>
              <a:t>Naleving</a:t>
            </a:r>
          </a:p>
          <a:p>
            <a:pPr marL="285750" indent="-285750">
              <a:buFont typeface="Wingdings" panose="05000000000000000000" pitchFamily="2" charset="2"/>
              <a:buChar char="§"/>
            </a:pPr>
            <a:endParaRPr lang="es-ES" sz="1800" dirty="0">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nl-NL" sz="1800" dirty="0">
                <a:effectLst/>
                <a:ea typeface=""/>
                <a:cs typeface="Times New Roman" panose="02020603050405020304" pitchFamily="18" charset="0"/>
              </a:rPr>
              <a:t>Opslag en cyberbeveiliging</a:t>
            </a:r>
          </a:p>
        </p:txBody>
      </p:sp>
      <p:sp>
        <p:nvSpPr>
          <p:cNvPr id="10" name="TextBox 9">
            <a:extLst>
              <a:ext uri="{FF2B5EF4-FFF2-40B4-BE49-F238E27FC236}">
                <a16:creationId xmlns:a16="http://schemas.microsoft.com/office/drawing/2014/main" id="{A3107F19-7EC5-D0A7-0C7D-DD92F1373117}"/>
              </a:ext>
            </a:extLst>
          </p:cNvPr>
          <p:cNvSpPr txBox="1"/>
          <p:nvPr/>
        </p:nvSpPr>
        <p:spPr>
          <a:xfrm>
            <a:off x="1814600" y="3646560"/>
            <a:ext cx="6357800" cy="584775"/>
          </a:xfrm>
          <a:prstGeom prst="rect">
            <a:avLst/>
          </a:prstGeom>
          <a:noFill/>
        </p:spPr>
        <p:txBody>
          <a:bodyPr wrap="square">
            <a:spAutoFit/>
          </a:bodyPr>
          <a:lstStyle/>
          <a:p>
            <a:r>
              <a:rPr lang="nl-NL" sz="1600" b="1" u="sng" dirty="0">
                <a:solidFill>
                  <a:schemeClr val="tx2"/>
                </a:solidFill>
                <a:latin typeface="Aptos" panose="020B0004020202020204" pitchFamily="34" charset="0"/>
                <a:ea typeface="Aptos"/>
                <a:cs typeface="Times New Roman" panose="02020603050405020304" pitchFamily="18" charset="0"/>
              </a:rPr>
              <a:t>In sommige gevallen:</a:t>
            </a:r>
            <a:r>
              <a:rPr lang="nl-NL" sz="1600" b="1" dirty="0">
                <a:solidFill>
                  <a:schemeClr val="tx2"/>
                </a:solidFill>
                <a:latin typeface="Aptos" panose="020B0004020202020204" pitchFamily="34" charset="0"/>
                <a:ea typeface="Aptos"/>
                <a:cs typeface="Times New Roman" panose="02020603050405020304" pitchFamily="18" charset="0"/>
              </a:rPr>
              <a:t> privacy door keuze; </a:t>
            </a:r>
          </a:p>
          <a:p>
            <a:r>
              <a:rPr lang="nl-NL" sz="1600" b="1" dirty="0">
                <a:solidFill>
                  <a:schemeClr val="tx2"/>
                </a:solidFill>
                <a:latin typeface="Aptos" panose="020B0004020202020204" pitchFamily="34" charset="0"/>
                <a:cs typeface="Times New Roman" panose="02020603050405020304" pitchFamily="18" charset="0"/>
              </a:rPr>
              <a:t>gegevenstoegang beperken tot bepaalde, aangewezen personen </a:t>
            </a:r>
          </a:p>
        </p:txBody>
      </p:sp>
    </p:spTree>
    <p:extLst>
      <p:ext uri="{BB962C8B-B14F-4D97-AF65-F5344CB8AC3E}">
        <p14:creationId xmlns:p14="http://schemas.microsoft.com/office/powerpoint/2010/main" val="619053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710DB-B6ED-EF6A-72C6-F4BAAB5E5F6E}"/>
              </a:ext>
            </a:extLst>
          </p:cNvPr>
          <p:cNvSpPr>
            <a:spLocks noGrp="1"/>
          </p:cNvSpPr>
          <p:nvPr>
            <p:ph type="title"/>
          </p:nvPr>
        </p:nvSpPr>
        <p:spPr>
          <a:xfrm>
            <a:off x="321752" y="19931"/>
            <a:ext cx="7222048" cy="646331"/>
          </a:xfrm>
        </p:spPr>
        <p:txBody>
          <a:bodyPr vert="horz" lIns="91440" tIns="45720" rIns="91440" bIns="45720" rtlCol="0" anchor="ctr">
            <a:spAutoFit/>
          </a:bodyPr>
          <a:lstStyle/>
          <a:p>
            <a:r>
              <a:rPr lang="nl-NL" dirty="0"/>
              <a:t>Principes voor een veilig en gezond ontwerp- en ontwikkelingsproces van slimme digitale hulpmiddelen</a:t>
            </a:r>
          </a:p>
        </p:txBody>
      </p:sp>
      <p:sp>
        <p:nvSpPr>
          <p:cNvPr id="9" name="Content Placeholder 2">
            <a:extLst>
              <a:ext uri="{FF2B5EF4-FFF2-40B4-BE49-F238E27FC236}">
                <a16:creationId xmlns:a16="http://schemas.microsoft.com/office/drawing/2014/main" id="{AA285D10-9034-0BE8-D844-0B677059A04E}"/>
              </a:ext>
            </a:extLst>
          </p:cNvPr>
          <p:cNvSpPr txBox="1">
            <a:spLocks/>
          </p:cNvSpPr>
          <p:nvPr/>
        </p:nvSpPr>
        <p:spPr>
          <a:xfrm>
            <a:off x="539552" y="1059582"/>
            <a:ext cx="5891527" cy="2757165"/>
          </a:xfrm>
          <a:prstGeom prst="rect">
            <a:avLst/>
          </a:prstGeom>
        </p:spPr>
        <p:txBody>
          <a:bodyPr>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nl-NL" sz="1600" b="0" dirty="0">
                <a:cs typeface="Times New Roman" panose="02020603050405020304" pitchFamily="18" charset="0"/>
              </a:rPr>
              <a:t>Nadruk op VGW-voordelen</a:t>
            </a:r>
          </a:p>
          <a:p>
            <a:r>
              <a:rPr lang="nl-NL" sz="1600" b="0" dirty="0">
                <a:cs typeface="Times New Roman" panose="02020603050405020304" pitchFamily="18" charset="0"/>
              </a:rPr>
              <a:t>Samenwerking met uitvoerende organisaties en werknemers over de werknemersbehoeften</a:t>
            </a:r>
          </a:p>
          <a:p>
            <a:r>
              <a:rPr lang="nl-NL" sz="1600" b="0" dirty="0">
                <a:cs typeface="Times New Roman" panose="02020603050405020304" pitchFamily="18" charset="0"/>
              </a:rPr>
              <a:t>Gegevensbescherming en privacy</a:t>
            </a:r>
          </a:p>
          <a:p>
            <a:r>
              <a:rPr lang="nl-NL" sz="1600" b="0" dirty="0">
                <a:cs typeface="Times New Roman" panose="02020603050405020304" pitchFamily="18" charset="0"/>
              </a:rPr>
              <a:t>Betrouwbaarheid </a:t>
            </a:r>
          </a:p>
          <a:p>
            <a:r>
              <a:rPr lang="nl-NL" sz="1600" b="0" dirty="0">
                <a:cs typeface="Times New Roman" panose="02020603050405020304" pitchFamily="18" charset="0"/>
              </a:rPr>
              <a:t>Compatibiliteit en integratie</a:t>
            </a:r>
          </a:p>
          <a:p>
            <a:r>
              <a:rPr lang="nl-NL" sz="1600" b="0" dirty="0">
                <a:cs typeface="Times New Roman" panose="02020603050405020304" pitchFamily="18" charset="0"/>
              </a:rPr>
              <a:t>Aanpassingsmogelijkheden</a:t>
            </a:r>
          </a:p>
          <a:p>
            <a:r>
              <a:rPr lang="nl-NL" sz="1600" b="0" dirty="0">
                <a:cs typeface="Times New Roman" panose="02020603050405020304" pitchFamily="18" charset="0"/>
              </a:rPr>
              <a:t>Gebruik</a:t>
            </a:r>
            <a:r>
              <a:rPr lang="nl-NL" sz="1600" b="0" strike="sngStrike" dirty="0">
                <a:cs typeface="Times New Roman" panose="02020603050405020304" pitchFamily="18" charset="0"/>
              </a:rPr>
              <a:t>er</a:t>
            </a:r>
            <a:r>
              <a:rPr lang="nl-NL" sz="1600" b="0" dirty="0">
                <a:cs typeface="Times New Roman" panose="02020603050405020304" pitchFamily="18" charset="0"/>
              </a:rPr>
              <a:t>svriendelijkheid </a:t>
            </a:r>
          </a:p>
          <a:p>
            <a:r>
              <a:rPr lang="nl-NL" sz="1600" b="0" dirty="0">
                <a:cs typeface="Times New Roman" panose="02020603050405020304" pitchFamily="18" charset="0"/>
              </a:rPr>
              <a:t>Schaalbaarheid van de toegepaste oplossing</a:t>
            </a:r>
          </a:p>
        </p:txBody>
      </p:sp>
      <p:sp>
        <p:nvSpPr>
          <p:cNvPr id="5" name="Rectangle 4">
            <a:extLst>
              <a:ext uri="{FF2B5EF4-FFF2-40B4-BE49-F238E27FC236}">
                <a16:creationId xmlns:a16="http://schemas.microsoft.com/office/drawing/2014/main" id="{6C2BA908-C891-69B6-CCB2-B23430E5B4B0}"/>
              </a:ext>
            </a:extLst>
          </p:cNvPr>
          <p:cNvSpPr/>
          <p:nvPr/>
        </p:nvSpPr>
        <p:spPr>
          <a:xfrm>
            <a:off x="6105832" y="3274142"/>
            <a:ext cx="1061884" cy="5604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DC32162B-D754-C4BB-8046-85E1FACE66BD}"/>
              </a:ext>
            </a:extLst>
          </p:cNvPr>
          <p:cNvSpPr txBox="1"/>
          <p:nvPr/>
        </p:nvSpPr>
        <p:spPr>
          <a:xfrm>
            <a:off x="5483365" y="3917100"/>
            <a:ext cx="2022089" cy="215444"/>
          </a:xfrm>
          <a:prstGeom prst="rect">
            <a:avLst/>
          </a:prstGeom>
          <a:noFill/>
        </p:spPr>
        <p:txBody>
          <a:bodyPr wrap="square">
            <a:spAutoFit/>
          </a:bodyPr>
          <a:lstStyle/>
          <a:p>
            <a:pPr defTabSz="342900">
              <a:spcBef>
                <a:spcPts val="450"/>
              </a:spcBef>
              <a:buClr>
                <a:srgbClr val="003399"/>
              </a:buClr>
              <a:defRPr/>
            </a:pPr>
            <a:r>
              <a:rPr lang="nl-NL" sz="800">
                <a:solidFill>
                  <a:srgbClr val="003399"/>
                </a:solidFill>
                <a:latin typeface="Aptos Narrow" panose="020B0004020202020204" pitchFamily="34" charset="0"/>
              </a:rPr>
              <a:t>© EdNurg – stock.adobe.com</a:t>
            </a:r>
          </a:p>
        </p:txBody>
      </p:sp>
      <p:sp>
        <p:nvSpPr>
          <p:cNvPr id="6" name="Rectangle 8">
            <a:extLst>
              <a:ext uri="{FF2B5EF4-FFF2-40B4-BE49-F238E27FC236}">
                <a16:creationId xmlns:a16="http://schemas.microsoft.com/office/drawing/2014/main" id="{64908A87-4BCC-127C-FDBB-C2037BF33A84}"/>
              </a:ext>
            </a:extLst>
          </p:cNvPr>
          <p:cNvSpPr/>
          <p:nvPr/>
        </p:nvSpPr>
        <p:spPr>
          <a:xfrm>
            <a:off x="5556579" y="2036373"/>
            <a:ext cx="3445263" cy="1925035"/>
          </a:xfrm>
          <a:custGeom>
            <a:avLst/>
            <a:gdLst>
              <a:gd name="connsiteX0" fmla="*/ 0 w 3240360"/>
              <a:gd name="connsiteY0" fmla="*/ 0 h 1323306"/>
              <a:gd name="connsiteX1" fmla="*/ 3240360 w 3240360"/>
              <a:gd name="connsiteY1" fmla="*/ 0 h 1323306"/>
              <a:gd name="connsiteX2" fmla="*/ 3240360 w 3240360"/>
              <a:gd name="connsiteY2" fmla="*/ 1323306 h 1323306"/>
              <a:gd name="connsiteX3" fmla="*/ 0 w 3240360"/>
              <a:gd name="connsiteY3" fmla="*/ 1323306 h 1323306"/>
              <a:gd name="connsiteX4" fmla="*/ 0 w 3240360"/>
              <a:gd name="connsiteY4" fmla="*/ 0 h 1323306"/>
              <a:gd name="connsiteX0" fmla="*/ 0 w 3240360"/>
              <a:gd name="connsiteY0" fmla="*/ 0 h 1323306"/>
              <a:gd name="connsiteX1" fmla="*/ 3240360 w 3240360"/>
              <a:gd name="connsiteY1" fmla="*/ 0 h 1323306"/>
              <a:gd name="connsiteX2" fmla="*/ 3157016 w 3240360"/>
              <a:gd name="connsiteY2" fmla="*/ 1323306 h 1323306"/>
              <a:gd name="connsiteX3" fmla="*/ 0 w 3240360"/>
              <a:gd name="connsiteY3" fmla="*/ 1323306 h 1323306"/>
              <a:gd name="connsiteX4" fmla="*/ 0 w 3240360"/>
              <a:gd name="connsiteY4" fmla="*/ 0 h 1323306"/>
              <a:gd name="connsiteX0" fmla="*/ 0 w 3248064"/>
              <a:gd name="connsiteY0" fmla="*/ 0 h 1323306"/>
              <a:gd name="connsiteX1" fmla="*/ 3240360 w 3248064"/>
              <a:gd name="connsiteY1" fmla="*/ 0 h 1323306"/>
              <a:gd name="connsiteX2" fmla="*/ 3157016 w 3248064"/>
              <a:gd name="connsiteY2" fmla="*/ 1323306 h 1323306"/>
              <a:gd name="connsiteX3" fmla="*/ 0 w 3248064"/>
              <a:gd name="connsiteY3" fmla="*/ 1323306 h 1323306"/>
              <a:gd name="connsiteX4" fmla="*/ 0 w 3248064"/>
              <a:gd name="connsiteY4" fmla="*/ 0 h 1323306"/>
              <a:gd name="connsiteX0" fmla="*/ 0 w 3366567"/>
              <a:gd name="connsiteY0" fmla="*/ 0 h 1323306"/>
              <a:gd name="connsiteX1" fmla="*/ 3366567 w 3366567"/>
              <a:gd name="connsiteY1" fmla="*/ 2381 h 1323306"/>
              <a:gd name="connsiteX2" fmla="*/ 3157016 w 3366567"/>
              <a:gd name="connsiteY2" fmla="*/ 1323306 h 1323306"/>
              <a:gd name="connsiteX3" fmla="*/ 0 w 3366567"/>
              <a:gd name="connsiteY3" fmla="*/ 1323306 h 1323306"/>
              <a:gd name="connsiteX4" fmla="*/ 0 w 3366567"/>
              <a:gd name="connsiteY4" fmla="*/ 0 h 1323306"/>
              <a:gd name="connsiteX0" fmla="*/ 0 w 3371138"/>
              <a:gd name="connsiteY0" fmla="*/ 171881 h 1495187"/>
              <a:gd name="connsiteX1" fmla="*/ 3366567 w 3371138"/>
              <a:gd name="connsiteY1" fmla="*/ 174262 h 1495187"/>
              <a:gd name="connsiteX2" fmla="*/ 3157016 w 3371138"/>
              <a:gd name="connsiteY2" fmla="*/ 1495187 h 1495187"/>
              <a:gd name="connsiteX3" fmla="*/ 0 w 3371138"/>
              <a:gd name="connsiteY3" fmla="*/ 1495187 h 1495187"/>
              <a:gd name="connsiteX4" fmla="*/ 0 w 3371138"/>
              <a:gd name="connsiteY4" fmla="*/ 171881 h 1495187"/>
              <a:gd name="connsiteX0" fmla="*/ 0 w 3495806"/>
              <a:gd name="connsiteY0" fmla="*/ 0 h 1323306"/>
              <a:gd name="connsiteX1" fmla="*/ 3366567 w 3495806"/>
              <a:gd name="connsiteY1" fmla="*/ 2381 h 1323306"/>
              <a:gd name="connsiteX2" fmla="*/ 3157016 w 3495806"/>
              <a:gd name="connsiteY2" fmla="*/ 1323306 h 1323306"/>
              <a:gd name="connsiteX3" fmla="*/ 0 w 3495806"/>
              <a:gd name="connsiteY3" fmla="*/ 1323306 h 1323306"/>
              <a:gd name="connsiteX4" fmla="*/ 0 w 3495806"/>
              <a:gd name="connsiteY4" fmla="*/ 0 h 1323306"/>
              <a:gd name="connsiteX0" fmla="*/ 0 w 3387751"/>
              <a:gd name="connsiteY0" fmla="*/ 0 h 1323306"/>
              <a:gd name="connsiteX1" fmla="*/ 3366567 w 3387751"/>
              <a:gd name="connsiteY1" fmla="*/ 2381 h 1323306"/>
              <a:gd name="connsiteX2" fmla="*/ 3157016 w 3387751"/>
              <a:gd name="connsiteY2" fmla="*/ 1323306 h 1323306"/>
              <a:gd name="connsiteX3" fmla="*/ 0 w 3387751"/>
              <a:gd name="connsiteY3" fmla="*/ 1323306 h 1323306"/>
              <a:gd name="connsiteX4" fmla="*/ 0 w 3387751"/>
              <a:gd name="connsiteY4" fmla="*/ 0 h 1323306"/>
              <a:gd name="connsiteX0" fmla="*/ 0 w 3370471"/>
              <a:gd name="connsiteY0" fmla="*/ 0 h 1323306"/>
              <a:gd name="connsiteX1" fmla="*/ 3366567 w 3370471"/>
              <a:gd name="connsiteY1" fmla="*/ 2381 h 1323306"/>
              <a:gd name="connsiteX2" fmla="*/ 3157016 w 3370471"/>
              <a:gd name="connsiteY2" fmla="*/ 1323306 h 1323306"/>
              <a:gd name="connsiteX3" fmla="*/ 0 w 3370471"/>
              <a:gd name="connsiteY3" fmla="*/ 1323306 h 1323306"/>
              <a:gd name="connsiteX4" fmla="*/ 0 w 3370471"/>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0 w 3371540"/>
              <a:gd name="connsiteY3" fmla="*/ 1323306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20131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10606 h 1323306"/>
              <a:gd name="connsiteX4" fmla="*/ 0 w 3371540"/>
              <a:gd name="connsiteY4" fmla="*/ 0 h 1323306"/>
              <a:gd name="connsiteX0" fmla="*/ 0 w 3328692"/>
              <a:gd name="connsiteY0" fmla="*/ 0 h 1323306"/>
              <a:gd name="connsiteX1" fmla="*/ 3318942 w 3328692"/>
              <a:gd name="connsiteY1" fmla="*/ 9798 h 1323306"/>
              <a:gd name="connsiteX2" fmla="*/ 3157016 w 3328692"/>
              <a:gd name="connsiteY2" fmla="*/ 1323306 h 1323306"/>
              <a:gd name="connsiteX3" fmla="*/ 3175 w 3328692"/>
              <a:gd name="connsiteY3" fmla="*/ 1310606 h 1323306"/>
              <a:gd name="connsiteX4" fmla="*/ 0 w 3328692"/>
              <a:gd name="connsiteY4" fmla="*/ 0 h 1323306"/>
              <a:gd name="connsiteX0" fmla="*/ 0 w 3224563"/>
              <a:gd name="connsiteY0" fmla="*/ 0 h 1323306"/>
              <a:gd name="connsiteX1" fmla="*/ 3074467 w 3224563"/>
              <a:gd name="connsiteY1" fmla="*/ 7326 h 1323306"/>
              <a:gd name="connsiteX2" fmla="*/ 3157016 w 3224563"/>
              <a:gd name="connsiteY2" fmla="*/ 1323306 h 1323306"/>
              <a:gd name="connsiteX3" fmla="*/ 3175 w 3224563"/>
              <a:gd name="connsiteY3" fmla="*/ 1310606 h 1323306"/>
              <a:gd name="connsiteX4" fmla="*/ 0 w 3224563"/>
              <a:gd name="connsiteY4" fmla="*/ 0 h 1323306"/>
              <a:gd name="connsiteX0" fmla="*/ 0 w 3229381"/>
              <a:gd name="connsiteY0" fmla="*/ 0 h 1323306"/>
              <a:gd name="connsiteX1" fmla="*/ 3074467 w 3229381"/>
              <a:gd name="connsiteY1" fmla="*/ 7326 h 1323306"/>
              <a:gd name="connsiteX2" fmla="*/ 3157016 w 3229381"/>
              <a:gd name="connsiteY2" fmla="*/ 1323306 h 1323306"/>
              <a:gd name="connsiteX3" fmla="*/ 3175 w 3229381"/>
              <a:gd name="connsiteY3" fmla="*/ 1310606 h 1323306"/>
              <a:gd name="connsiteX4" fmla="*/ 0 w 3229381"/>
              <a:gd name="connsiteY4" fmla="*/ 0 h 1323306"/>
              <a:gd name="connsiteX0" fmla="*/ 0 w 3240926"/>
              <a:gd name="connsiteY0" fmla="*/ 3713 h 1327019"/>
              <a:gd name="connsiteX1" fmla="*/ 3124086 w 3240926"/>
              <a:gd name="connsiteY1" fmla="*/ 0 h 1327019"/>
              <a:gd name="connsiteX2" fmla="*/ 3157016 w 3240926"/>
              <a:gd name="connsiteY2" fmla="*/ 1327019 h 1327019"/>
              <a:gd name="connsiteX3" fmla="*/ 3175 w 3240926"/>
              <a:gd name="connsiteY3" fmla="*/ 1314319 h 1327019"/>
              <a:gd name="connsiteX4" fmla="*/ 0 w 3240926"/>
              <a:gd name="connsiteY4" fmla="*/ 3713 h 1327019"/>
              <a:gd name="connsiteX0" fmla="*/ 0 w 3484027"/>
              <a:gd name="connsiteY0" fmla="*/ 3713 h 1327019"/>
              <a:gd name="connsiteX1" fmla="*/ 3124086 w 3484027"/>
              <a:gd name="connsiteY1" fmla="*/ 0 h 1327019"/>
              <a:gd name="connsiteX2" fmla="*/ 3440551 w 3484027"/>
              <a:gd name="connsiteY2" fmla="*/ 1327019 h 1327019"/>
              <a:gd name="connsiteX3" fmla="*/ 3175 w 3484027"/>
              <a:gd name="connsiteY3" fmla="*/ 1314319 h 1327019"/>
              <a:gd name="connsiteX4" fmla="*/ 0 w 3484027"/>
              <a:gd name="connsiteY4" fmla="*/ 3713 h 1327019"/>
              <a:gd name="connsiteX0" fmla="*/ 0 w 3461109"/>
              <a:gd name="connsiteY0" fmla="*/ 3713 h 1327019"/>
              <a:gd name="connsiteX1" fmla="*/ 3124086 w 3461109"/>
              <a:gd name="connsiteY1" fmla="*/ 0 h 1327019"/>
              <a:gd name="connsiteX2" fmla="*/ 3440551 w 3461109"/>
              <a:gd name="connsiteY2" fmla="*/ 1327019 h 1327019"/>
              <a:gd name="connsiteX3" fmla="*/ 3175 w 3461109"/>
              <a:gd name="connsiteY3" fmla="*/ 1314319 h 1327019"/>
              <a:gd name="connsiteX4" fmla="*/ 0 w 3461109"/>
              <a:gd name="connsiteY4" fmla="*/ 3713 h 1327019"/>
              <a:gd name="connsiteX0" fmla="*/ 0 w 3440551"/>
              <a:gd name="connsiteY0" fmla="*/ 3713 h 1327019"/>
              <a:gd name="connsiteX1" fmla="*/ 3124086 w 3440551"/>
              <a:gd name="connsiteY1" fmla="*/ 0 h 1327019"/>
              <a:gd name="connsiteX2" fmla="*/ 3440551 w 3440551"/>
              <a:gd name="connsiteY2" fmla="*/ 1327019 h 1327019"/>
              <a:gd name="connsiteX3" fmla="*/ 3175 w 3440551"/>
              <a:gd name="connsiteY3" fmla="*/ 1314319 h 1327019"/>
              <a:gd name="connsiteX4" fmla="*/ 0 w 3440551"/>
              <a:gd name="connsiteY4" fmla="*/ 3713 h 1327019"/>
              <a:gd name="connsiteX0" fmla="*/ 0 w 3443190"/>
              <a:gd name="connsiteY0" fmla="*/ 3713 h 1327019"/>
              <a:gd name="connsiteX1" fmla="*/ 3124086 w 3443190"/>
              <a:gd name="connsiteY1" fmla="*/ 0 h 1327019"/>
              <a:gd name="connsiteX2" fmla="*/ 3440551 w 3443190"/>
              <a:gd name="connsiteY2" fmla="*/ 1327019 h 1327019"/>
              <a:gd name="connsiteX3" fmla="*/ 3175 w 3443190"/>
              <a:gd name="connsiteY3" fmla="*/ 1314319 h 1327019"/>
              <a:gd name="connsiteX4" fmla="*/ 0 w 3443190"/>
              <a:gd name="connsiteY4" fmla="*/ 3713 h 1327019"/>
              <a:gd name="connsiteX0" fmla="*/ 0 w 3442625"/>
              <a:gd name="connsiteY0" fmla="*/ 2073 h 1325379"/>
              <a:gd name="connsiteX1" fmla="*/ 3035980 w 3442625"/>
              <a:gd name="connsiteY1" fmla="*/ 0 h 1325379"/>
              <a:gd name="connsiteX2" fmla="*/ 3440551 w 3442625"/>
              <a:gd name="connsiteY2" fmla="*/ 1325379 h 1325379"/>
              <a:gd name="connsiteX3" fmla="*/ 3175 w 3442625"/>
              <a:gd name="connsiteY3" fmla="*/ 1312679 h 1325379"/>
              <a:gd name="connsiteX4" fmla="*/ 0 w 3442625"/>
              <a:gd name="connsiteY4" fmla="*/ 2073 h 1325379"/>
              <a:gd name="connsiteX0" fmla="*/ 0 w 3445652"/>
              <a:gd name="connsiteY0" fmla="*/ 2073 h 1325379"/>
              <a:gd name="connsiteX1" fmla="*/ 3035980 w 3445652"/>
              <a:gd name="connsiteY1" fmla="*/ 0 h 1325379"/>
              <a:gd name="connsiteX2" fmla="*/ 3440551 w 3445652"/>
              <a:gd name="connsiteY2" fmla="*/ 1325379 h 1325379"/>
              <a:gd name="connsiteX3" fmla="*/ 3175 w 3445652"/>
              <a:gd name="connsiteY3" fmla="*/ 1312679 h 1325379"/>
              <a:gd name="connsiteX4" fmla="*/ 0 w 3445652"/>
              <a:gd name="connsiteY4" fmla="*/ 2073 h 1325379"/>
              <a:gd name="connsiteX0" fmla="*/ 0 w 3445263"/>
              <a:gd name="connsiteY0" fmla="*/ 2073 h 1325379"/>
              <a:gd name="connsiteX1" fmla="*/ 3035980 w 3445263"/>
              <a:gd name="connsiteY1" fmla="*/ 0 h 1325379"/>
              <a:gd name="connsiteX2" fmla="*/ 3440551 w 3445263"/>
              <a:gd name="connsiteY2" fmla="*/ 1325379 h 1325379"/>
              <a:gd name="connsiteX3" fmla="*/ 3175 w 3445263"/>
              <a:gd name="connsiteY3" fmla="*/ 1312679 h 1325379"/>
              <a:gd name="connsiteX4" fmla="*/ 0 w 3445263"/>
              <a:gd name="connsiteY4" fmla="*/ 2073 h 1325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5263" h="1325379">
                <a:moveTo>
                  <a:pt x="0" y="2073"/>
                </a:moveTo>
                <a:lnTo>
                  <a:pt x="3035980" y="0"/>
                </a:lnTo>
                <a:cubicBezTo>
                  <a:pt x="3086780" y="24293"/>
                  <a:pt x="3493308" y="776175"/>
                  <a:pt x="3440551" y="1325379"/>
                </a:cubicBezTo>
                <a:lnTo>
                  <a:pt x="3175" y="1312679"/>
                </a:lnTo>
                <a:cubicBezTo>
                  <a:pt x="2117" y="872635"/>
                  <a:pt x="1058" y="442117"/>
                  <a:pt x="0" y="2073"/>
                </a:cubicBezTo>
                <a:close/>
              </a:path>
            </a:pathLst>
          </a:custGeom>
          <a:blipFill>
            <a:blip r:embed="rId3" cstate="print">
              <a:extLst>
                <a:ext uri="{28A0092B-C50C-407E-A947-70E740481C1C}">
                  <a14:useLocalDpi xmlns:a14="http://schemas.microsoft.com/office/drawing/2010/main" val="0"/>
                </a:ext>
              </a:extLst>
            </a:blip>
            <a:srcRect/>
            <a:stretch>
              <a:fillRect t="-9657" b="-965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Tree>
    <p:extLst>
      <p:ext uri="{BB962C8B-B14F-4D97-AF65-F5344CB8AC3E}">
        <p14:creationId xmlns:p14="http://schemas.microsoft.com/office/powerpoint/2010/main" val="2982367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51229BF-F333-91A6-A50C-D5D2F50B2244}"/>
              </a:ext>
            </a:extLst>
          </p:cNvPr>
          <p:cNvSpPr>
            <a:spLocks noGrp="1"/>
          </p:cNvSpPr>
          <p:nvPr>
            <p:ph type="title"/>
          </p:nvPr>
        </p:nvSpPr>
        <p:spPr>
          <a:xfrm>
            <a:off x="387105" y="15757"/>
            <a:ext cx="7309095" cy="646331"/>
          </a:xfrm>
        </p:spPr>
        <p:txBody>
          <a:bodyPr>
            <a:spAutoFit/>
          </a:bodyPr>
          <a:lstStyle/>
          <a:p>
            <a:r>
              <a:rPr lang="nl-NL" dirty="0"/>
              <a:t>Principes voor de implementatie en het gebruik van slimme digitale systemen voor VGW</a:t>
            </a:r>
          </a:p>
        </p:txBody>
      </p:sp>
      <p:sp>
        <p:nvSpPr>
          <p:cNvPr id="10" name="Content Placeholder 2">
            <a:extLst>
              <a:ext uri="{FF2B5EF4-FFF2-40B4-BE49-F238E27FC236}">
                <a16:creationId xmlns:a16="http://schemas.microsoft.com/office/drawing/2014/main" id="{C5E43677-2011-9EEE-186A-4B221D7F957D}"/>
              </a:ext>
            </a:extLst>
          </p:cNvPr>
          <p:cNvSpPr txBox="1">
            <a:spLocks/>
          </p:cNvSpPr>
          <p:nvPr/>
        </p:nvSpPr>
        <p:spPr>
          <a:xfrm>
            <a:off x="534004" y="1097521"/>
            <a:ext cx="4365655" cy="2841804"/>
          </a:xfrm>
          <a:prstGeom prst="rect">
            <a:avLst/>
          </a:prstGeom>
        </p:spPr>
        <p:txBody>
          <a:bodyPr>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nl-NL" sz="1600" b="0" dirty="0">
                <a:cs typeface="Times New Roman" panose="02020603050405020304" pitchFamily="18" charset="0"/>
              </a:rPr>
              <a:t>Betrek de werknemers</a:t>
            </a:r>
          </a:p>
          <a:p>
            <a:r>
              <a:rPr lang="nl-NL" sz="1600" b="0" dirty="0">
                <a:cs typeface="Times New Roman" panose="02020603050405020304" pitchFamily="18" charset="0"/>
              </a:rPr>
              <a:t>Respecteer gegevensbescherming en privacy</a:t>
            </a:r>
          </a:p>
          <a:p>
            <a:r>
              <a:rPr lang="nl-NL" sz="1600" b="0" dirty="0">
                <a:cs typeface="Times New Roman" panose="02020603050405020304" pitchFamily="18" charset="0"/>
              </a:rPr>
              <a:t>Bepaal de bedoeling van het systeem en communiceer hierover</a:t>
            </a:r>
          </a:p>
          <a:p>
            <a:r>
              <a:rPr lang="nl-NL" sz="1600" b="0" dirty="0">
                <a:cs typeface="Times New Roman" panose="02020603050405020304" pitchFamily="18" charset="0"/>
              </a:rPr>
              <a:t>Zorg voor integratie met bestaande infrastructuur en VGW-kaders</a:t>
            </a:r>
          </a:p>
          <a:p>
            <a:r>
              <a:rPr lang="nl-NL" sz="1600" b="0" dirty="0">
                <a:cs typeface="Times New Roman" panose="02020603050405020304" pitchFamily="18" charset="0"/>
              </a:rPr>
              <a:t>Werk samen met de fabrikant (ontwerper) tijdens de implementatie en het gebruik van het systeem</a:t>
            </a:r>
          </a:p>
        </p:txBody>
      </p:sp>
      <p:sp>
        <p:nvSpPr>
          <p:cNvPr id="11" name="TextBox 10">
            <a:extLst>
              <a:ext uri="{FF2B5EF4-FFF2-40B4-BE49-F238E27FC236}">
                <a16:creationId xmlns:a16="http://schemas.microsoft.com/office/drawing/2014/main" id="{D28D0EB4-339A-4ADB-E838-918AC2BD18CE}"/>
              </a:ext>
            </a:extLst>
          </p:cNvPr>
          <p:cNvSpPr txBox="1"/>
          <p:nvPr/>
        </p:nvSpPr>
        <p:spPr>
          <a:xfrm>
            <a:off x="5393070" y="2571749"/>
            <a:ext cx="1780861" cy="215444"/>
          </a:xfrm>
          <a:prstGeom prst="rect">
            <a:avLst/>
          </a:prstGeom>
          <a:noFill/>
        </p:spPr>
        <p:txBody>
          <a:bodyPr wrap="square">
            <a:spAutoFit/>
          </a:bodyPr>
          <a:lstStyle/>
          <a:p>
            <a:pPr algn="r" defTabSz="342900">
              <a:spcBef>
                <a:spcPts val="450"/>
              </a:spcBef>
              <a:buClr>
                <a:srgbClr val="003399"/>
              </a:buClr>
              <a:defRPr/>
            </a:pPr>
            <a:r>
              <a:rPr lang="nl-NL" sz="800">
                <a:solidFill>
                  <a:srgbClr val="003399"/>
                </a:solidFill>
                <a:latin typeface="Aptos Narrow" panose="020B0004020202020204" pitchFamily="34" charset="0"/>
              </a:rPr>
              <a:t>© Sitthiphong – stock.adobe.com</a:t>
            </a:r>
          </a:p>
        </p:txBody>
      </p:sp>
      <p:sp>
        <p:nvSpPr>
          <p:cNvPr id="12" name="Rectangle 8">
            <a:extLst>
              <a:ext uri="{FF2B5EF4-FFF2-40B4-BE49-F238E27FC236}">
                <a16:creationId xmlns:a16="http://schemas.microsoft.com/office/drawing/2014/main" id="{7D33AA39-A26C-9F8C-787E-261C9EF5280D}"/>
              </a:ext>
            </a:extLst>
          </p:cNvPr>
          <p:cNvSpPr/>
          <p:nvPr/>
        </p:nvSpPr>
        <p:spPr>
          <a:xfrm>
            <a:off x="5742155" y="665568"/>
            <a:ext cx="3024073" cy="1922058"/>
          </a:xfrm>
          <a:custGeom>
            <a:avLst/>
            <a:gdLst>
              <a:gd name="connsiteX0" fmla="*/ 0 w 3240360"/>
              <a:gd name="connsiteY0" fmla="*/ 0 h 1323306"/>
              <a:gd name="connsiteX1" fmla="*/ 3240360 w 3240360"/>
              <a:gd name="connsiteY1" fmla="*/ 0 h 1323306"/>
              <a:gd name="connsiteX2" fmla="*/ 3240360 w 3240360"/>
              <a:gd name="connsiteY2" fmla="*/ 1323306 h 1323306"/>
              <a:gd name="connsiteX3" fmla="*/ 0 w 3240360"/>
              <a:gd name="connsiteY3" fmla="*/ 1323306 h 1323306"/>
              <a:gd name="connsiteX4" fmla="*/ 0 w 3240360"/>
              <a:gd name="connsiteY4" fmla="*/ 0 h 1323306"/>
              <a:gd name="connsiteX0" fmla="*/ 0 w 3240360"/>
              <a:gd name="connsiteY0" fmla="*/ 0 h 1323306"/>
              <a:gd name="connsiteX1" fmla="*/ 3240360 w 3240360"/>
              <a:gd name="connsiteY1" fmla="*/ 0 h 1323306"/>
              <a:gd name="connsiteX2" fmla="*/ 3157016 w 3240360"/>
              <a:gd name="connsiteY2" fmla="*/ 1323306 h 1323306"/>
              <a:gd name="connsiteX3" fmla="*/ 0 w 3240360"/>
              <a:gd name="connsiteY3" fmla="*/ 1323306 h 1323306"/>
              <a:gd name="connsiteX4" fmla="*/ 0 w 3240360"/>
              <a:gd name="connsiteY4" fmla="*/ 0 h 1323306"/>
              <a:gd name="connsiteX0" fmla="*/ 0 w 3248064"/>
              <a:gd name="connsiteY0" fmla="*/ 0 h 1323306"/>
              <a:gd name="connsiteX1" fmla="*/ 3240360 w 3248064"/>
              <a:gd name="connsiteY1" fmla="*/ 0 h 1323306"/>
              <a:gd name="connsiteX2" fmla="*/ 3157016 w 3248064"/>
              <a:gd name="connsiteY2" fmla="*/ 1323306 h 1323306"/>
              <a:gd name="connsiteX3" fmla="*/ 0 w 3248064"/>
              <a:gd name="connsiteY3" fmla="*/ 1323306 h 1323306"/>
              <a:gd name="connsiteX4" fmla="*/ 0 w 3248064"/>
              <a:gd name="connsiteY4" fmla="*/ 0 h 1323306"/>
              <a:gd name="connsiteX0" fmla="*/ 0 w 3366567"/>
              <a:gd name="connsiteY0" fmla="*/ 0 h 1323306"/>
              <a:gd name="connsiteX1" fmla="*/ 3366567 w 3366567"/>
              <a:gd name="connsiteY1" fmla="*/ 2381 h 1323306"/>
              <a:gd name="connsiteX2" fmla="*/ 3157016 w 3366567"/>
              <a:gd name="connsiteY2" fmla="*/ 1323306 h 1323306"/>
              <a:gd name="connsiteX3" fmla="*/ 0 w 3366567"/>
              <a:gd name="connsiteY3" fmla="*/ 1323306 h 1323306"/>
              <a:gd name="connsiteX4" fmla="*/ 0 w 3366567"/>
              <a:gd name="connsiteY4" fmla="*/ 0 h 1323306"/>
              <a:gd name="connsiteX0" fmla="*/ 0 w 3371138"/>
              <a:gd name="connsiteY0" fmla="*/ 171881 h 1495187"/>
              <a:gd name="connsiteX1" fmla="*/ 3366567 w 3371138"/>
              <a:gd name="connsiteY1" fmla="*/ 174262 h 1495187"/>
              <a:gd name="connsiteX2" fmla="*/ 3157016 w 3371138"/>
              <a:gd name="connsiteY2" fmla="*/ 1495187 h 1495187"/>
              <a:gd name="connsiteX3" fmla="*/ 0 w 3371138"/>
              <a:gd name="connsiteY3" fmla="*/ 1495187 h 1495187"/>
              <a:gd name="connsiteX4" fmla="*/ 0 w 3371138"/>
              <a:gd name="connsiteY4" fmla="*/ 171881 h 1495187"/>
              <a:gd name="connsiteX0" fmla="*/ 0 w 3495806"/>
              <a:gd name="connsiteY0" fmla="*/ 0 h 1323306"/>
              <a:gd name="connsiteX1" fmla="*/ 3366567 w 3495806"/>
              <a:gd name="connsiteY1" fmla="*/ 2381 h 1323306"/>
              <a:gd name="connsiteX2" fmla="*/ 3157016 w 3495806"/>
              <a:gd name="connsiteY2" fmla="*/ 1323306 h 1323306"/>
              <a:gd name="connsiteX3" fmla="*/ 0 w 3495806"/>
              <a:gd name="connsiteY3" fmla="*/ 1323306 h 1323306"/>
              <a:gd name="connsiteX4" fmla="*/ 0 w 3495806"/>
              <a:gd name="connsiteY4" fmla="*/ 0 h 1323306"/>
              <a:gd name="connsiteX0" fmla="*/ 0 w 3387751"/>
              <a:gd name="connsiteY0" fmla="*/ 0 h 1323306"/>
              <a:gd name="connsiteX1" fmla="*/ 3366567 w 3387751"/>
              <a:gd name="connsiteY1" fmla="*/ 2381 h 1323306"/>
              <a:gd name="connsiteX2" fmla="*/ 3157016 w 3387751"/>
              <a:gd name="connsiteY2" fmla="*/ 1323306 h 1323306"/>
              <a:gd name="connsiteX3" fmla="*/ 0 w 3387751"/>
              <a:gd name="connsiteY3" fmla="*/ 1323306 h 1323306"/>
              <a:gd name="connsiteX4" fmla="*/ 0 w 3387751"/>
              <a:gd name="connsiteY4" fmla="*/ 0 h 1323306"/>
              <a:gd name="connsiteX0" fmla="*/ 0 w 3370471"/>
              <a:gd name="connsiteY0" fmla="*/ 0 h 1323306"/>
              <a:gd name="connsiteX1" fmla="*/ 3366567 w 3370471"/>
              <a:gd name="connsiteY1" fmla="*/ 2381 h 1323306"/>
              <a:gd name="connsiteX2" fmla="*/ 3157016 w 3370471"/>
              <a:gd name="connsiteY2" fmla="*/ 1323306 h 1323306"/>
              <a:gd name="connsiteX3" fmla="*/ 0 w 3370471"/>
              <a:gd name="connsiteY3" fmla="*/ 1323306 h 1323306"/>
              <a:gd name="connsiteX4" fmla="*/ 0 w 3370471"/>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0 w 3371540"/>
              <a:gd name="connsiteY3" fmla="*/ 1323306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20131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10606 h 1323306"/>
              <a:gd name="connsiteX4" fmla="*/ 0 w 3371540"/>
              <a:gd name="connsiteY4" fmla="*/ 0 h 1323306"/>
              <a:gd name="connsiteX0" fmla="*/ 0 w 3328692"/>
              <a:gd name="connsiteY0" fmla="*/ 0 h 1323306"/>
              <a:gd name="connsiteX1" fmla="*/ 3318942 w 3328692"/>
              <a:gd name="connsiteY1" fmla="*/ 9798 h 1323306"/>
              <a:gd name="connsiteX2" fmla="*/ 3157016 w 3328692"/>
              <a:gd name="connsiteY2" fmla="*/ 1323306 h 1323306"/>
              <a:gd name="connsiteX3" fmla="*/ 3175 w 3328692"/>
              <a:gd name="connsiteY3" fmla="*/ 1310606 h 1323306"/>
              <a:gd name="connsiteX4" fmla="*/ 0 w 3328692"/>
              <a:gd name="connsiteY4" fmla="*/ 0 h 1323306"/>
              <a:gd name="connsiteX0" fmla="*/ 0 w 3224563"/>
              <a:gd name="connsiteY0" fmla="*/ 0 h 1323306"/>
              <a:gd name="connsiteX1" fmla="*/ 3074467 w 3224563"/>
              <a:gd name="connsiteY1" fmla="*/ 7326 h 1323306"/>
              <a:gd name="connsiteX2" fmla="*/ 3157016 w 3224563"/>
              <a:gd name="connsiteY2" fmla="*/ 1323306 h 1323306"/>
              <a:gd name="connsiteX3" fmla="*/ 3175 w 3224563"/>
              <a:gd name="connsiteY3" fmla="*/ 1310606 h 1323306"/>
              <a:gd name="connsiteX4" fmla="*/ 0 w 3224563"/>
              <a:gd name="connsiteY4" fmla="*/ 0 h 1323306"/>
              <a:gd name="connsiteX0" fmla="*/ 0 w 3229381"/>
              <a:gd name="connsiteY0" fmla="*/ 0 h 1323306"/>
              <a:gd name="connsiteX1" fmla="*/ 3074467 w 3229381"/>
              <a:gd name="connsiteY1" fmla="*/ 7326 h 1323306"/>
              <a:gd name="connsiteX2" fmla="*/ 3157016 w 3229381"/>
              <a:gd name="connsiteY2" fmla="*/ 1323306 h 1323306"/>
              <a:gd name="connsiteX3" fmla="*/ 3175 w 3229381"/>
              <a:gd name="connsiteY3" fmla="*/ 1310606 h 1323306"/>
              <a:gd name="connsiteX4" fmla="*/ 0 w 3229381"/>
              <a:gd name="connsiteY4" fmla="*/ 0 h 1323306"/>
              <a:gd name="connsiteX0" fmla="*/ 0 w 3240926"/>
              <a:gd name="connsiteY0" fmla="*/ 3713 h 1327019"/>
              <a:gd name="connsiteX1" fmla="*/ 3124086 w 3240926"/>
              <a:gd name="connsiteY1" fmla="*/ 0 h 1327019"/>
              <a:gd name="connsiteX2" fmla="*/ 3157016 w 3240926"/>
              <a:gd name="connsiteY2" fmla="*/ 1327019 h 1327019"/>
              <a:gd name="connsiteX3" fmla="*/ 3175 w 3240926"/>
              <a:gd name="connsiteY3" fmla="*/ 1314319 h 1327019"/>
              <a:gd name="connsiteX4" fmla="*/ 0 w 3240926"/>
              <a:gd name="connsiteY4" fmla="*/ 3713 h 1327019"/>
              <a:gd name="connsiteX0" fmla="*/ 0 w 3484027"/>
              <a:gd name="connsiteY0" fmla="*/ 3713 h 1327019"/>
              <a:gd name="connsiteX1" fmla="*/ 3124086 w 3484027"/>
              <a:gd name="connsiteY1" fmla="*/ 0 h 1327019"/>
              <a:gd name="connsiteX2" fmla="*/ 3440551 w 3484027"/>
              <a:gd name="connsiteY2" fmla="*/ 1327019 h 1327019"/>
              <a:gd name="connsiteX3" fmla="*/ 3175 w 3484027"/>
              <a:gd name="connsiteY3" fmla="*/ 1314319 h 1327019"/>
              <a:gd name="connsiteX4" fmla="*/ 0 w 3484027"/>
              <a:gd name="connsiteY4" fmla="*/ 3713 h 1327019"/>
              <a:gd name="connsiteX0" fmla="*/ 0 w 3461109"/>
              <a:gd name="connsiteY0" fmla="*/ 3713 h 1327019"/>
              <a:gd name="connsiteX1" fmla="*/ 3124086 w 3461109"/>
              <a:gd name="connsiteY1" fmla="*/ 0 h 1327019"/>
              <a:gd name="connsiteX2" fmla="*/ 3440551 w 3461109"/>
              <a:gd name="connsiteY2" fmla="*/ 1327019 h 1327019"/>
              <a:gd name="connsiteX3" fmla="*/ 3175 w 3461109"/>
              <a:gd name="connsiteY3" fmla="*/ 1314319 h 1327019"/>
              <a:gd name="connsiteX4" fmla="*/ 0 w 3461109"/>
              <a:gd name="connsiteY4" fmla="*/ 3713 h 1327019"/>
              <a:gd name="connsiteX0" fmla="*/ 0 w 3440551"/>
              <a:gd name="connsiteY0" fmla="*/ 3713 h 1327019"/>
              <a:gd name="connsiteX1" fmla="*/ 3124086 w 3440551"/>
              <a:gd name="connsiteY1" fmla="*/ 0 h 1327019"/>
              <a:gd name="connsiteX2" fmla="*/ 3440551 w 3440551"/>
              <a:gd name="connsiteY2" fmla="*/ 1327019 h 1327019"/>
              <a:gd name="connsiteX3" fmla="*/ 3175 w 3440551"/>
              <a:gd name="connsiteY3" fmla="*/ 1314319 h 1327019"/>
              <a:gd name="connsiteX4" fmla="*/ 0 w 3440551"/>
              <a:gd name="connsiteY4" fmla="*/ 3713 h 1327019"/>
              <a:gd name="connsiteX0" fmla="*/ 0 w 3443190"/>
              <a:gd name="connsiteY0" fmla="*/ 3713 h 1327019"/>
              <a:gd name="connsiteX1" fmla="*/ 3124086 w 3443190"/>
              <a:gd name="connsiteY1" fmla="*/ 0 h 1327019"/>
              <a:gd name="connsiteX2" fmla="*/ 3440551 w 3443190"/>
              <a:gd name="connsiteY2" fmla="*/ 1327019 h 1327019"/>
              <a:gd name="connsiteX3" fmla="*/ 3175 w 3443190"/>
              <a:gd name="connsiteY3" fmla="*/ 1314319 h 1327019"/>
              <a:gd name="connsiteX4" fmla="*/ 0 w 3443190"/>
              <a:gd name="connsiteY4" fmla="*/ 3713 h 1327019"/>
              <a:gd name="connsiteX0" fmla="*/ 0 w 3442625"/>
              <a:gd name="connsiteY0" fmla="*/ 2073 h 1325379"/>
              <a:gd name="connsiteX1" fmla="*/ 3035980 w 3442625"/>
              <a:gd name="connsiteY1" fmla="*/ 0 h 1325379"/>
              <a:gd name="connsiteX2" fmla="*/ 3440551 w 3442625"/>
              <a:gd name="connsiteY2" fmla="*/ 1325379 h 1325379"/>
              <a:gd name="connsiteX3" fmla="*/ 3175 w 3442625"/>
              <a:gd name="connsiteY3" fmla="*/ 1312679 h 1325379"/>
              <a:gd name="connsiteX4" fmla="*/ 0 w 3442625"/>
              <a:gd name="connsiteY4" fmla="*/ 2073 h 1325379"/>
              <a:gd name="connsiteX0" fmla="*/ 0 w 3445652"/>
              <a:gd name="connsiteY0" fmla="*/ 2073 h 1325379"/>
              <a:gd name="connsiteX1" fmla="*/ 3035980 w 3445652"/>
              <a:gd name="connsiteY1" fmla="*/ 0 h 1325379"/>
              <a:gd name="connsiteX2" fmla="*/ 3440551 w 3445652"/>
              <a:gd name="connsiteY2" fmla="*/ 1325379 h 1325379"/>
              <a:gd name="connsiteX3" fmla="*/ 3175 w 3445652"/>
              <a:gd name="connsiteY3" fmla="*/ 1312679 h 1325379"/>
              <a:gd name="connsiteX4" fmla="*/ 0 w 3445652"/>
              <a:gd name="connsiteY4" fmla="*/ 2073 h 1325379"/>
              <a:gd name="connsiteX0" fmla="*/ 0 w 3445263"/>
              <a:gd name="connsiteY0" fmla="*/ 2073 h 1325379"/>
              <a:gd name="connsiteX1" fmla="*/ 3035980 w 3445263"/>
              <a:gd name="connsiteY1" fmla="*/ 0 h 1325379"/>
              <a:gd name="connsiteX2" fmla="*/ 3440551 w 3445263"/>
              <a:gd name="connsiteY2" fmla="*/ 1325379 h 1325379"/>
              <a:gd name="connsiteX3" fmla="*/ 3175 w 3445263"/>
              <a:gd name="connsiteY3" fmla="*/ 1312679 h 1325379"/>
              <a:gd name="connsiteX4" fmla="*/ 0 w 3445263"/>
              <a:gd name="connsiteY4" fmla="*/ 2073 h 1325379"/>
              <a:gd name="connsiteX0" fmla="*/ 0 w 3471174"/>
              <a:gd name="connsiteY0" fmla="*/ 2073 h 1325379"/>
              <a:gd name="connsiteX1" fmla="*/ 3035980 w 3471174"/>
              <a:gd name="connsiteY1" fmla="*/ 0 h 1325379"/>
              <a:gd name="connsiteX2" fmla="*/ 3466724 w 3471174"/>
              <a:gd name="connsiteY2" fmla="*/ 1325379 h 1325379"/>
              <a:gd name="connsiteX3" fmla="*/ 3175 w 3471174"/>
              <a:gd name="connsiteY3" fmla="*/ 1312679 h 1325379"/>
              <a:gd name="connsiteX4" fmla="*/ 0 w 3471174"/>
              <a:gd name="connsiteY4" fmla="*/ 2073 h 1325379"/>
              <a:gd name="connsiteX0" fmla="*/ 0 w 3475827"/>
              <a:gd name="connsiteY0" fmla="*/ 2073 h 1325379"/>
              <a:gd name="connsiteX1" fmla="*/ 3035980 w 3475827"/>
              <a:gd name="connsiteY1" fmla="*/ 0 h 1325379"/>
              <a:gd name="connsiteX2" fmla="*/ 3466724 w 3475827"/>
              <a:gd name="connsiteY2" fmla="*/ 1325379 h 1325379"/>
              <a:gd name="connsiteX3" fmla="*/ 3175 w 3475827"/>
              <a:gd name="connsiteY3" fmla="*/ 1312679 h 1325379"/>
              <a:gd name="connsiteX4" fmla="*/ 0 w 3475827"/>
              <a:gd name="connsiteY4" fmla="*/ 2073 h 1325379"/>
              <a:gd name="connsiteX0" fmla="*/ 0 w 3475370"/>
              <a:gd name="connsiteY0" fmla="*/ 0 h 1323306"/>
              <a:gd name="connsiteX1" fmla="*/ 3008765 w 3475370"/>
              <a:gd name="connsiteY1" fmla="*/ 120 h 1323306"/>
              <a:gd name="connsiteX2" fmla="*/ 3466724 w 3475370"/>
              <a:gd name="connsiteY2" fmla="*/ 1323306 h 1323306"/>
              <a:gd name="connsiteX3" fmla="*/ 3175 w 3475370"/>
              <a:gd name="connsiteY3" fmla="*/ 1310606 h 1323306"/>
              <a:gd name="connsiteX4" fmla="*/ 0 w 3475370"/>
              <a:gd name="connsiteY4" fmla="*/ 0 h 1323306"/>
              <a:gd name="connsiteX0" fmla="*/ 0 w 3477544"/>
              <a:gd name="connsiteY0" fmla="*/ 0 h 1323306"/>
              <a:gd name="connsiteX1" fmla="*/ 3008765 w 3477544"/>
              <a:gd name="connsiteY1" fmla="*/ 120 h 1323306"/>
              <a:gd name="connsiteX2" fmla="*/ 3466724 w 3477544"/>
              <a:gd name="connsiteY2" fmla="*/ 1323306 h 1323306"/>
              <a:gd name="connsiteX3" fmla="*/ 3175 w 3477544"/>
              <a:gd name="connsiteY3" fmla="*/ 1310606 h 1323306"/>
              <a:gd name="connsiteX4" fmla="*/ 0 w 3477544"/>
              <a:gd name="connsiteY4" fmla="*/ 0 h 1323306"/>
              <a:gd name="connsiteX0" fmla="*/ 0 w 3468950"/>
              <a:gd name="connsiteY0" fmla="*/ 0 h 1323306"/>
              <a:gd name="connsiteX1" fmla="*/ 3008765 w 3468950"/>
              <a:gd name="connsiteY1" fmla="*/ 120 h 1323306"/>
              <a:gd name="connsiteX2" fmla="*/ 3466724 w 3468950"/>
              <a:gd name="connsiteY2" fmla="*/ 1323306 h 1323306"/>
              <a:gd name="connsiteX3" fmla="*/ 3175 w 3468950"/>
              <a:gd name="connsiteY3" fmla="*/ 1310606 h 1323306"/>
              <a:gd name="connsiteX4" fmla="*/ 0 w 3468950"/>
              <a:gd name="connsiteY4" fmla="*/ 0 h 1323306"/>
              <a:gd name="connsiteX0" fmla="*/ 0 w 3468793"/>
              <a:gd name="connsiteY0" fmla="*/ 0 h 1323306"/>
              <a:gd name="connsiteX1" fmla="*/ 3008765 w 3468793"/>
              <a:gd name="connsiteY1" fmla="*/ 120 h 1323306"/>
              <a:gd name="connsiteX2" fmla="*/ 3466724 w 3468793"/>
              <a:gd name="connsiteY2" fmla="*/ 1323306 h 1323306"/>
              <a:gd name="connsiteX3" fmla="*/ 3175 w 3468793"/>
              <a:gd name="connsiteY3" fmla="*/ 1310606 h 1323306"/>
              <a:gd name="connsiteX4" fmla="*/ 0 w 3468793"/>
              <a:gd name="connsiteY4" fmla="*/ 0 h 1323306"/>
              <a:gd name="connsiteX0" fmla="*/ 0 w 3468637"/>
              <a:gd name="connsiteY0" fmla="*/ 2073 h 1325379"/>
              <a:gd name="connsiteX1" fmla="*/ 2977897 w 3468637"/>
              <a:gd name="connsiteY1" fmla="*/ 0 h 1325379"/>
              <a:gd name="connsiteX2" fmla="*/ 3466724 w 3468637"/>
              <a:gd name="connsiteY2" fmla="*/ 1325379 h 1325379"/>
              <a:gd name="connsiteX3" fmla="*/ 3175 w 3468637"/>
              <a:gd name="connsiteY3" fmla="*/ 1312679 h 1325379"/>
              <a:gd name="connsiteX4" fmla="*/ 0 w 3468637"/>
              <a:gd name="connsiteY4" fmla="*/ 2073 h 1325379"/>
              <a:gd name="connsiteX0" fmla="*/ 0 w 3676351"/>
              <a:gd name="connsiteY0" fmla="*/ 2073 h 1327572"/>
              <a:gd name="connsiteX1" fmla="*/ 2977897 w 3676351"/>
              <a:gd name="connsiteY1" fmla="*/ 0 h 1327572"/>
              <a:gd name="connsiteX2" fmla="*/ 3675083 w 3676351"/>
              <a:gd name="connsiteY2" fmla="*/ 1327572 h 1327572"/>
              <a:gd name="connsiteX3" fmla="*/ 3175 w 3676351"/>
              <a:gd name="connsiteY3" fmla="*/ 1312679 h 1327572"/>
              <a:gd name="connsiteX4" fmla="*/ 0 w 3676351"/>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5083" h="1327572">
                <a:moveTo>
                  <a:pt x="0" y="2073"/>
                </a:moveTo>
                <a:lnTo>
                  <a:pt x="2977897" y="0"/>
                </a:lnTo>
                <a:cubicBezTo>
                  <a:pt x="3088526" y="353887"/>
                  <a:pt x="3281451" y="785904"/>
                  <a:pt x="3675083" y="1327572"/>
                </a:cubicBezTo>
                <a:lnTo>
                  <a:pt x="3175" y="1312679"/>
                </a:lnTo>
                <a:cubicBezTo>
                  <a:pt x="2117" y="872635"/>
                  <a:pt x="1058" y="442117"/>
                  <a:pt x="0" y="2073"/>
                </a:cubicBezTo>
                <a:close/>
              </a:path>
            </a:pathLst>
          </a:custGeom>
          <a:blipFill>
            <a:blip r:embed="rId3"/>
            <a:srcRect/>
            <a:stretch>
              <a:fillRect l="-2305" r="-230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Tree>
    <p:extLst>
      <p:ext uri="{BB962C8B-B14F-4D97-AF65-F5344CB8AC3E}">
        <p14:creationId xmlns:p14="http://schemas.microsoft.com/office/powerpoint/2010/main" val="1254863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DBD0590-D8AE-E9AE-5B2B-80152A1D19E2}"/>
              </a:ext>
            </a:extLst>
          </p:cNvPr>
          <p:cNvSpPr>
            <a:spLocks noGrp="1"/>
          </p:cNvSpPr>
          <p:nvPr>
            <p:ph type="title"/>
          </p:nvPr>
        </p:nvSpPr>
        <p:spPr>
          <a:xfrm>
            <a:off x="340273" y="110616"/>
            <a:ext cx="7559873" cy="367200"/>
          </a:xfrm>
        </p:spPr>
        <p:txBody>
          <a:bodyPr>
            <a:spAutoFit/>
          </a:bodyPr>
          <a:lstStyle/>
          <a:p>
            <a:r>
              <a:rPr lang="nl-NL"/>
              <a:t>Slimme digitale hulpmiddelen – belangrijkste aandachtspunten </a:t>
            </a:r>
          </a:p>
        </p:txBody>
      </p:sp>
      <p:sp>
        <p:nvSpPr>
          <p:cNvPr id="12" name="Content Placeholder 2">
            <a:extLst>
              <a:ext uri="{FF2B5EF4-FFF2-40B4-BE49-F238E27FC236}">
                <a16:creationId xmlns:a16="http://schemas.microsoft.com/office/drawing/2014/main" id="{50382414-1043-6F03-73AA-A6B37F350E19}"/>
              </a:ext>
            </a:extLst>
          </p:cNvPr>
          <p:cNvSpPr>
            <a:spLocks noGrp="1"/>
          </p:cNvSpPr>
          <p:nvPr>
            <p:ph sz="half" idx="1"/>
          </p:nvPr>
        </p:nvSpPr>
        <p:spPr>
          <a:xfrm>
            <a:off x="3268981" y="1271820"/>
            <a:ext cx="5710192" cy="3144451"/>
          </a:xfrm>
        </p:spPr>
        <p:txBody>
          <a:bodyPr>
            <a:spAutoFit/>
          </a:bodyPr>
          <a:lstStyle/>
          <a:p>
            <a:pPr lvl="1">
              <a:lnSpc>
                <a:spcPts val="1400"/>
              </a:lnSpc>
              <a:buFont typeface="Wingdings" panose="05000000000000000000" pitchFamily="2" charset="2"/>
              <a:buChar char="§"/>
              <a:tabLst>
                <a:tab pos="408305" algn="l"/>
              </a:tabLst>
            </a:pPr>
            <a:r>
              <a:rPr lang="nl-NL" sz="1200" dirty="0">
                <a:solidFill>
                  <a:schemeClr val="accent1"/>
                </a:solidFill>
              </a:rPr>
              <a:t>Kunnen de veiligheid op de werkplek verbeteren</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nl-NL" sz="1200" b="1" dirty="0">
                <a:solidFill>
                  <a:schemeClr val="accent1"/>
                </a:solidFill>
              </a:rPr>
              <a:t>Transparant</a:t>
            </a:r>
            <a:r>
              <a:rPr lang="nl-NL" sz="1200" dirty="0">
                <a:solidFill>
                  <a:schemeClr val="accent1"/>
                </a:solidFill>
              </a:rPr>
              <a:t> gebruik van technologie is essentieel</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nl-NL" sz="1200" dirty="0">
                <a:solidFill>
                  <a:schemeClr val="accent1"/>
                </a:solidFill>
              </a:rPr>
              <a:t>Onderscheid tussen </a:t>
            </a:r>
            <a:r>
              <a:rPr lang="nl-NL" sz="1200" b="1" dirty="0">
                <a:solidFill>
                  <a:schemeClr val="accent1"/>
                </a:solidFill>
              </a:rPr>
              <a:t>prestatiemeting en VGW-monitoring </a:t>
            </a:r>
            <a:r>
              <a:rPr lang="nl-NL" sz="1200" dirty="0">
                <a:solidFill>
                  <a:schemeClr val="accent1"/>
                </a:solidFill>
              </a:rPr>
              <a:t>helpt bij behouden en opbouwen van </a:t>
            </a:r>
            <a:r>
              <a:rPr lang="nl-NL" sz="1200" b="1" dirty="0">
                <a:solidFill>
                  <a:schemeClr val="accent1"/>
                </a:solidFill>
              </a:rPr>
              <a:t>werknemersvertrouwen</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nl-NL" sz="1200" b="1" dirty="0">
                <a:solidFill>
                  <a:schemeClr val="accent1"/>
                </a:solidFill>
              </a:rPr>
              <a:t>Betrokkenheid van werknemers </a:t>
            </a:r>
            <a:r>
              <a:rPr lang="nl-NL" sz="1200" dirty="0">
                <a:solidFill>
                  <a:schemeClr val="accent1"/>
                </a:solidFill>
              </a:rPr>
              <a:t>bij het hele implementatieproces van slimme digitale hulpmiddelen is belangrijk</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nl-NL" sz="1200" dirty="0">
                <a:solidFill>
                  <a:schemeClr val="accent1"/>
                </a:solidFill>
              </a:rPr>
              <a:t>Slimme digitale systemen </a:t>
            </a:r>
            <a:r>
              <a:rPr lang="nl-NL" sz="1200" b="1" dirty="0">
                <a:solidFill>
                  <a:schemeClr val="accent1"/>
                </a:solidFill>
              </a:rPr>
              <a:t>moeten een aanvulling vormen op andere VGW-maatregelen</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nl-NL" sz="1200" b="1" dirty="0">
                <a:solidFill>
                  <a:schemeClr val="accent1"/>
                </a:solidFill>
              </a:rPr>
              <a:t>Wetgeving, arbeidsinspecties en onderzoek</a:t>
            </a:r>
            <a:r>
              <a:rPr lang="nl-NL" sz="1200" dirty="0">
                <a:solidFill>
                  <a:schemeClr val="accent1"/>
                </a:solidFill>
              </a:rPr>
              <a:t> moeten evolueren om gelijke tred te houden met slimme digitale systemen</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nl-NL" sz="1200" dirty="0">
                <a:solidFill>
                  <a:schemeClr val="accent1"/>
                </a:solidFill>
              </a:rPr>
              <a:t>Technologieën als wearables bevorderen</a:t>
            </a:r>
            <a:r>
              <a:rPr lang="nl-NL" sz="1200" b="1" dirty="0">
                <a:solidFill>
                  <a:schemeClr val="accent1"/>
                </a:solidFill>
              </a:rPr>
              <a:t> inclusie </a:t>
            </a:r>
            <a:r>
              <a:rPr lang="nl-NL" sz="1200" dirty="0">
                <a:solidFill>
                  <a:schemeClr val="accent1"/>
                </a:solidFill>
              </a:rPr>
              <a:t>en diversiteit</a:t>
            </a:r>
          </a:p>
        </p:txBody>
      </p:sp>
      <p:sp>
        <p:nvSpPr>
          <p:cNvPr id="13" name="TextBox 12">
            <a:extLst>
              <a:ext uri="{FF2B5EF4-FFF2-40B4-BE49-F238E27FC236}">
                <a16:creationId xmlns:a16="http://schemas.microsoft.com/office/drawing/2014/main" id="{6D55F054-1AEB-86F2-145A-68A85611DEA2}"/>
              </a:ext>
            </a:extLst>
          </p:cNvPr>
          <p:cNvSpPr txBox="1"/>
          <p:nvPr/>
        </p:nvSpPr>
        <p:spPr>
          <a:xfrm>
            <a:off x="58148" y="4175798"/>
            <a:ext cx="2022089" cy="215444"/>
          </a:xfrm>
          <a:prstGeom prst="rect">
            <a:avLst/>
          </a:prstGeom>
          <a:noFill/>
        </p:spPr>
        <p:txBody>
          <a:bodyPr wrap="square">
            <a:spAutoFit/>
          </a:bodyPr>
          <a:lstStyle/>
          <a:p>
            <a:pPr defTabSz="342900">
              <a:spcBef>
                <a:spcPts val="450"/>
              </a:spcBef>
              <a:buClr>
                <a:srgbClr val="003399"/>
              </a:buClr>
              <a:defRPr/>
            </a:pPr>
            <a:r>
              <a:rPr lang="nl-NL" sz="800">
                <a:solidFill>
                  <a:srgbClr val="003399"/>
                </a:solidFill>
                <a:latin typeface="Aptos Narrow" panose="020B0004020202020204" pitchFamily="34" charset="0"/>
              </a:rPr>
              <a:t>© Tomasz – stock.adobe.com </a:t>
            </a:r>
          </a:p>
        </p:txBody>
      </p:sp>
      <p:pic>
        <p:nvPicPr>
          <p:cNvPr id="14" name="Picture 13" descr="A group of people in uniforms walking on a street&#10;&#10;Description automatically generated">
            <a:extLst>
              <a:ext uri="{FF2B5EF4-FFF2-40B4-BE49-F238E27FC236}">
                <a16:creationId xmlns:a16="http://schemas.microsoft.com/office/drawing/2014/main" id="{1ABDA4AB-E4BA-09AE-6331-41289C168973}"/>
              </a:ext>
            </a:extLst>
          </p:cNvPr>
          <p:cNvPicPr>
            <a:picLocks noChangeAspect="1"/>
          </p:cNvPicPr>
          <p:nvPr/>
        </p:nvPicPr>
        <p:blipFill>
          <a:blip r:embed="rId3"/>
          <a:srcRect l="9181" r="13640"/>
          <a:stretch/>
        </p:blipFill>
        <p:spPr>
          <a:xfrm>
            <a:off x="0" y="1275606"/>
            <a:ext cx="3185379" cy="2903978"/>
          </a:xfrm>
          <a:prstGeom prst="rect">
            <a:avLst/>
          </a:prstGeom>
        </p:spPr>
      </p:pic>
    </p:spTree>
    <p:extLst>
      <p:ext uri="{BB962C8B-B14F-4D97-AF65-F5344CB8AC3E}">
        <p14:creationId xmlns:p14="http://schemas.microsoft.com/office/powerpoint/2010/main" val="4112958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933A643-2A97-2FEC-F4B6-1990EC59A778}"/>
              </a:ext>
            </a:extLst>
          </p:cNvPr>
          <p:cNvSpPr>
            <a:spLocks noGrp="1"/>
          </p:cNvSpPr>
          <p:nvPr>
            <p:ph type="title"/>
          </p:nvPr>
        </p:nvSpPr>
        <p:spPr>
          <a:xfrm>
            <a:off x="323528" y="196341"/>
            <a:ext cx="7559873" cy="367200"/>
          </a:xfrm>
        </p:spPr>
        <p:txBody>
          <a:bodyPr vert="horz" lIns="91440" tIns="45720" rIns="91440" bIns="45720" rtlCol="0" anchor="ctr">
            <a:noAutofit/>
          </a:bodyPr>
          <a:lstStyle/>
          <a:p>
            <a:r>
              <a:rPr lang="nl-NL" sz="1800"/>
              <a:t>Bronnen</a:t>
            </a:r>
          </a:p>
        </p:txBody>
      </p:sp>
      <p:pic>
        <p:nvPicPr>
          <p:cNvPr id="21" name="Picture 20" descr="A green hand with a blue circle and a finger pressing a button&#10;&#10;Description automatically generated">
            <a:extLst>
              <a:ext uri="{FF2B5EF4-FFF2-40B4-BE49-F238E27FC236}">
                <a16:creationId xmlns:a16="http://schemas.microsoft.com/office/drawing/2014/main" id="{26F7D518-4780-AA1F-A0C6-503539CBF6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305" y="955205"/>
            <a:ext cx="1708751" cy="1708751"/>
          </a:xfrm>
          <a:prstGeom prst="rect">
            <a:avLst/>
          </a:prstGeom>
        </p:spPr>
      </p:pic>
      <p:pic>
        <p:nvPicPr>
          <p:cNvPr id="22" name="Picture 21" descr="A computer with a screen on&#10;&#10;Description automatically generated">
            <a:extLst>
              <a:ext uri="{FF2B5EF4-FFF2-40B4-BE49-F238E27FC236}">
                <a16:creationId xmlns:a16="http://schemas.microsoft.com/office/drawing/2014/main" id="{4AA0F40B-AFEE-1549-3055-9FE058A79D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2617" y="698760"/>
            <a:ext cx="3610163" cy="2221639"/>
          </a:xfrm>
          <a:prstGeom prst="rect">
            <a:avLst/>
          </a:prstGeom>
        </p:spPr>
      </p:pic>
      <p:sp>
        <p:nvSpPr>
          <p:cNvPr id="23" name="Content Placeholder 2">
            <a:extLst>
              <a:ext uri="{FF2B5EF4-FFF2-40B4-BE49-F238E27FC236}">
                <a16:creationId xmlns:a16="http://schemas.microsoft.com/office/drawing/2014/main" id="{03B6D68F-7EF8-4B85-6FEB-82FA6F1EC291}"/>
              </a:ext>
            </a:extLst>
          </p:cNvPr>
          <p:cNvSpPr txBox="1">
            <a:spLocks/>
          </p:cNvSpPr>
          <p:nvPr/>
        </p:nvSpPr>
        <p:spPr>
          <a:xfrm>
            <a:off x="457200" y="2920399"/>
            <a:ext cx="8432194" cy="1374735"/>
          </a:xfrm>
          <a:prstGeom prst="rect">
            <a:avLst/>
          </a:prstGeom>
        </p:spPr>
        <p:txBody>
          <a:bodyPr vert="horz" lIns="0" tIns="45720" rIns="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GB" sz="1500" b="0" i="0" u="none" strike="noStrike" kern="1200" cap="none" spc="0" normalizeH="0" baseline="0" noProof="0" dirty="0">
              <a:ln>
                <a:noFill/>
              </a:ln>
              <a:solidFill>
                <a:srgbClr val="899E00"/>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ACC700"/>
              </a:buClr>
              <a:buSzTx/>
              <a:buNone/>
              <a:tabLst/>
              <a:defRPr/>
            </a:pPr>
            <a:r>
              <a:rPr kumimoji="0" lang="nl-NL" sz="2000" b="1" i="0" u="none" strike="noStrike" cap="none" normalizeH="0" baseline="0" noProof="0">
                <a:ln>
                  <a:noFill/>
                </a:ln>
                <a:solidFill>
                  <a:srgbClr val="899E00"/>
                </a:solidFill>
                <a:effectLst/>
                <a:uLnTx/>
                <a:uFillTx/>
                <a:latin typeface="Arial"/>
                <a:ea typeface="Arial"/>
                <a:cs typeface="+mn-cs"/>
              </a:rPr>
              <a:t>Bekijk alle publicaties over dit onderwerp: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nl-NL" sz="2000">
                <a:hlinkClick r:id="rId5" tooltip="https://healthy-workplaces.osha.europa.eu/en/about-topic/priority-area/smart-digital-systems"/>
              </a:rPr>
              <a:t>https://healthy-workplaces.osha.europa.eu/nl/about-topic/priority-area/smart-digital-systems</a:t>
            </a:r>
          </a:p>
        </p:txBody>
      </p:sp>
      <p:pic>
        <p:nvPicPr>
          <p:cNvPr id="24" name="Picture 23">
            <a:extLst>
              <a:ext uri="{FF2B5EF4-FFF2-40B4-BE49-F238E27FC236}">
                <a16:creationId xmlns:a16="http://schemas.microsoft.com/office/drawing/2014/main" id="{321B9608-31F1-A7EF-816D-A4938F55928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62780" y="137442"/>
            <a:ext cx="2424020" cy="3283403"/>
          </a:xfrm>
          <a:prstGeom prst="rect">
            <a:avLst/>
          </a:prstGeom>
        </p:spPr>
      </p:pic>
    </p:spTree>
    <p:extLst>
      <p:ext uri="{BB962C8B-B14F-4D97-AF65-F5344CB8AC3E}">
        <p14:creationId xmlns:p14="http://schemas.microsoft.com/office/powerpoint/2010/main" val="472485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722" y="189184"/>
            <a:ext cx="7559873" cy="367200"/>
          </a:xfrm>
        </p:spPr>
        <p:txBody>
          <a:bodyPr/>
          <a:lstStyle/>
          <a:p>
            <a:r>
              <a:rPr lang="nl-NL"/>
              <a:t>Auteursrechten</a:t>
            </a:r>
          </a:p>
        </p:txBody>
      </p:sp>
      <p:sp>
        <p:nvSpPr>
          <p:cNvPr id="4" name="TextBox 3">
            <a:extLst>
              <a:ext uri="{FF2B5EF4-FFF2-40B4-BE49-F238E27FC236}">
                <a16:creationId xmlns:a16="http://schemas.microsoft.com/office/drawing/2014/main" id="{F25148AE-C978-AC71-8011-037CD4723C78}"/>
              </a:ext>
            </a:extLst>
          </p:cNvPr>
          <p:cNvSpPr txBox="1"/>
          <p:nvPr/>
        </p:nvSpPr>
        <p:spPr>
          <a:xfrm>
            <a:off x="368722" y="1707654"/>
            <a:ext cx="7194128" cy="2572499"/>
          </a:xfrm>
          <a:prstGeom prst="rect">
            <a:avLst/>
          </a:prstGeom>
          <a:noFill/>
        </p:spPr>
        <p:txBody>
          <a:bodyPr wrap="square" rtlCol="0">
            <a:spAutoFit/>
          </a:body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200" i="0" u="none" strike="noStrike" cap="none" normalizeH="0" baseline="0">
                <a:ln>
                  <a:noFill/>
                </a:ln>
                <a:solidFill>
                  <a:srgbClr val="003399"/>
                </a:solidFill>
                <a:effectLst/>
                <a:uLnTx/>
                <a:uFillTx/>
                <a:latin typeface="Arial"/>
                <a:ea typeface="Arial"/>
                <a:cs typeface="+mn-cs"/>
              </a:rPr>
              <a:t>© Europees Agentschap voor veiligheid en gezondheid op het werk, 2024</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200" i="0" u="none" strike="noStrike" kern="1200" cap="none" spc="0" normalizeH="0" baseline="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200" i="0" u="none" strike="noStrike" cap="none" normalizeH="0" baseline="0">
                <a:ln>
                  <a:noFill/>
                </a:ln>
                <a:solidFill>
                  <a:srgbClr val="003399"/>
                </a:solidFill>
                <a:effectLst/>
                <a:uLnTx/>
                <a:uFillTx/>
                <a:latin typeface="Arial"/>
                <a:ea typeface="Arial"/>
                <a:cs typeface="+mn-cs"/>
              </a:rPr>
              <a:t>Overname met bronvermelding toegestaan.</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nl-NL" sz="1200" i="0" u="none" strike="noStrike" cap="none" normalizeH="0" baseline="0">
                <a:ln>
                  <a:noFill/>
                </a:ln>
                <a:solidFill>
                  <a:srgbClr val="003399"/>
                </a:solidFill>
                <a:effectLst/>
                <a:uLnTx/>
                <a:uFillTx/>
                <a:latin typeface="Arial"/>
                <a:ea typeface="Arial"/>
                <a:cs typeface="+mn-cs"/>
              </a:rPr>
              <a:t>Het Europees Agentschap voor veiligheid en gezondheid op het werk noch personen die namens het Agentschap optreden zijn aansprakelijk voor gebruik van de volgende informatie.</a:t>
            </a:r>
          </a:p>
          <a:p>
            <a:pPr defTabSz="342900">
              <a:spcBef>
                <a:spcPts val="450"/>
              </a:spcBef>
              <a:buClr>
                <a:srgbClr val="003399"/>
              </a:buClr>
              <a:defRPr/>
            </a:pPr>
            <a:r>
              <a:rPr kumimoji="0" lang="nl-NL" sz="1200" i="0" u="none" strike="noStrike" cap="none" normalizeH="0" baseline="0">
                <a:ln>
                  <a:noFill/>
                </a:ln>
                <a:solidFill>
                  <a:srgbClr val="003399"/>
                </a:solidFill>
                <a:effectLst/>
                <a:uLnTx/>
                <a:uFillTx/>
                <a:latin typeface="Arial"/>
                <a:ea typeface="Arial"/>
                <a:cs typeface="+mn-cs"/>
              </a:rPr>
              <a:t>Voor reproductie of gebruik van foto’s die onder enig ander auteursrecht vallen dan dat van EU-OSHA, moet rechtstreeks toestemming worden verkregen van de rechthebbenden.</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lang="en-US" sz="1200" dirty="0">
              <a:solidFill>
                <a:srgbClr val="003399"/>
              </a:solidFill>
              <a:latin typeface="Arial"/>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nl-NL" sz="1200">
                <a:solidFill>
                  <a:srgbClr val="003399"/>
                </a:solidFill>
                <a:latin typeface="Arial"/>
              </a:rPr>
              <a:t>Dia 6 van boven naar beneden:</a:t>
            </a:r>
          </a:p>
          <a:p>
            <a:pPr defTabSz="342900">
              <a:spcBef>
                <a:spcPts val="450"/>
              </a:spcBef>
              <a:buClr>
                <a:srgbClr val="003399"/>
              </a:buClr>
              <a:defRPr/>
            </a:pPr>
            <a:r>
              <a:rPr lang="nl-NL" sz="1200">
                <a:solidFill>
                  <a:srgbClr val="003399"/>
                </a:solidFill>
                <a:latin typeface="Arial"/>
              </a:rPr>
              <a:t>© Tierney – stock.adobe.com, © Tostphoto – stock.adobe.com, © Tomasz – stock.adobe.com,</a:t>
            </a:r>
            <a:br>
              <a:rPr lang="nl-NL" sz="1200">
                <a:solidFill>
                  <a:srgbClr val="003399"/>
                </a:solidFill>
                <a:latin typeface="Arial"/>
              </a:rPr>
            </a:br>
            <a:r>
              <a:rPr lang="nl-NL" sz="1200">
                <a:solidFill>
                  <a:srgbClr val="003399"/>
                </a:solidFill>
                <a:latin typeface="Arial"/>
              </a:rPr>
              <a:t>© Sitthiphong – stock.adobe.com, © SFIO CRACHO – stock.adobe.com, © EdNurg – stock.adobe.com</a:t>
            </a:r>
          </a:p>
        </p:txBody>
      </p:sp>
    </p:spTree>
    <p:extLst>
      <p:ext uri="{BB962C8B-B14F-4D97-AF65-F5344CB8AC3E}">
        <p14:creationId xmlns:p14="http://schemas.microsoft.com/office/powerpoint/2010/main" val="2591549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501C5-41B9-C40D-C399-0B42303EB615}"/>
              </a:ext>
            </a:extLst>
          </p:cNvPr>
          <p:cNvSpPr>
            <a:spLocks noGrp="1"/>
          </p:cNvSpPr>
          <p:nvPr>
            <p:ph type="title"/>
          </p:nvPr>
        </p:nvSpPr>
        <p:spPr/>
        <p:txBody>
          <a:bodyPr>
            <a:spAutoFit/>
          </a:bodyPr>
          <a:lstStyle/>
          <a:p>
            <a:r>
              <a:rPr lang="nl-NL"/>
              <a:t>Het gebruik van wearables zal naar verwachting toenemen </a:t>
            </a:r>
          </a:p>
        </p:txBody>
      </p:sp>
      <p:graphicFrame>
        <p:nvGraphicFramePr>
          <p:cNvPr id="4" name="Diagram 3">
            <a:extLst>
              <a:ext uri="{FF2B5EF4-FFF2-40B4-BE49-F238E27FC236}">
                <a16:creationId xmlns:a16="http://schemas.microsoft.com/office/drawing/2014/main" id="{06C8FC24-B0D8-C43F-3EED-6589FCA0E50F}"/>
              </a:ext>
            </a:extLst>
          </p:cNvPr>
          <p:cNvGraphicFramePr/>
          <p:nvPr>
            <p:extLst>
              <p:ext uri="{D42A27DB-BD31-4B8C-83A1-F6EECF244321}">
                <p14:modId xmlns:p14="http://schemas.microsoft.com/office/powerpoint/2010/main" val="3332958560"/>
              </p:ext>
            </p:extLst>
          </p:nvPr>
        </p:nvGraphicFramePr>
        <p:xfrm>
          <a:off x="231226" y="1242060"/>
          <a:ext cx="5042339" cy="34008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Τίτλος 1">
            <a:extLst>
              <a:ext uri="{FF2B5EF4-FFF2-40B4-BE49-F238E27FC236}">
                <a16:creationId xmlns:a16="http://schemas.microsoft.com/office/drawing/2014/main" id="{D0E621D9-1E8A-0A1C-A920-9A7DC9739442}"/>
              </a:ext>
            </a:extLst>
          </p:cNvPr>
          <p:cNvSpPr txBox="1">
            <a:spLocks/>
          </p:cNvSpPr>
          <p:nvPr/>
        </p:nvSpPr>
        <p:spPr>
          <a:xfrm>
            <a:off x="542646" y="864392"/>
            <a:ext cx="4419498" cy="338554"/>
          </a:xfrm>
          <a:prstGeom prst="rect">
            <a:avLst/>
          </a:prstGeom>
        </p:spPr>
        <p:txBody>
          <a:bodyPr vert="horz" lIns="91440" tIns="45720" rIns="91440" bIns="45720" rtlCol="0" anchor="b">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spcAft>
                <a:spcPts val="600"/>
              </a:spcAft>
            </a:pPr>
            <a:r>
              <a:rPr lang="nl-NL" sz="1600">
                <a:solidFill>
                  <a:srgbClr val="899E00"/>
                </a:solidFill>
              </a:rPr>
              <a:t>EU-OSHA, ESENER 2019, OSH PULSE 2022</a:t>
            </a:r>
          </a:p>
        </p:txBody>
      </p:sp>
      <p:pic>
        <p:nvPicPr>
          <p:cNvPr id="6" name="Picture Placeholder 6">
            <a:extLst>
              <a:ext uri="{FF2B5EF4-FFF2-40B4-BE49-F238E27FC236}">
                <a16:creationId xmlns:a16="http://schemas.microsoft.com/office/drawing/2014/main" id="{0A578AFA-DB7D-076D-3CFA-3CF201BAA6B9}"/>
              </a:ext>
            </a:extLst>
          </p:cNvPr>
          <p:cNvPicPr>
            <a:picLocks noChangeAspect="1"/>
          </p:cNvPicPr>
          <p:nvPr/>
        </p:nvPicPr>
        <p:blipFill>
          <a:blip r:embed="rId8"/>
          <a:srcRect t="13453" b="13453"/>
          <a:stretch>
            <a:fillRect/>
          </a:stretch>
        </p:blipFill>
        <p:spPr>
          <a:xfrm>
            <a:off x="5417194" y="1591590"/>
            <a:ext cx="3048889" cy="2286667"/>
          </a:xfrm>
          <a:prstGeom prst="rect">
            <a:avLst/>
          </a:prstGeom>
        </p:spPr>
      </p:pic>
      <p:sp>
        <p:nvSpPr>
          <p:cNvPr id="7" name="TextBox 6">
            <a:extLst>
              <a:ext uri="{FF2B5EF4-FFF2-40B4-BE49-F238E27FC236}">
                <a16:creationId xmlns:a16="http://schemas.microsoft.com/office/drawing/2014/main" id="{FCB9FA9D-51E4-F62F-624C-389E020B1220}"/>
              </a:ext>
            </a:extLst>
          </p:cNvPr>
          <p:cNvSpPr txBox="1"/>
          <p:nvPr/>
        </p:nvSpPr>
        <p:spPr>
          <a:xfrm>
            <a:off x="7509070" y="4011910"/>
            <a:ext cx="1368152" cy="215444"/>
          </a:xfrm>
          <a:prstGeom prst="rect">
            <a:avLst/>
          </a:prstGeom>
          <a:noFill/>
        </p:spPr>
        <p:txBody>
          <a:bodyPr wrap="square" rtlCol="0">
            <a:spAutoFit/>
          </a:bodyPr>
          <a:lstStyle/>
          <a:p>
            <a:r>
              <a:rPr lang="nl-NL"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3267773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1D51C7-4E33-5752-4248-0E433C3595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86" y="664413"/>
            <a:ext cx="2205497" cy="1326025"/>
          </a:xfrm>
          <a:prstGeom prst="rect">
            <a:avLst/>
          </a:prstGeom>
        </p:spPr>
      </p:pic>
      <p:pic>
        <p:nvPicPr>
          <p:cNvPr id="5" name="Picture 4">
            <a:extLst>
              <a:ext uri="{FF2B5EF4-FFF2-40B4-BE49-F238E27FC236}">
                <a16:creationId xmlns:a16="http://schemas.microsoft.com/office/drawing/2014/main" id="{142EBD85-B73E-13BD-49AB-7938E9D63111}"/>
              </a:ext>
            </a:extLst>
          </p:cNvPr>
          <p:cNvPicPr>
            <a:picLocks noChangeAspect="1"/>
          </p:cNvPicPr>
          <p:nvPr/>
        </p:nvPicPr>
        <p:blipFill>
          <a:blip r:embed="rId4"/>
          <a:stretch>
            <a:fillRect/>
          </a:stretch>
        </p:blipFill>
        <p:spPr>
          <a:xfrm rot="1286423">
            <a:off x="870959" y="2298216"/>
            <a:ext cx="1443985" cy="965005"/>
          </a:xfrm>
          <a:prstGeom prst="rect">
            <a:avLst/>
          </a:prstGeom>
        </p:spPr>
      </p:pic>
      <p:sp>
        <p:nvSpPr>
          <p:cNvPr id="6" name="Title 1">
            <a:extLst>
              <a:ext uri="{FF2B5EF4-FFF2-40B4-BE49-F238E27FC236}">
                <a16:creationId xmlns:a16="http://schemas.microsoft.com/office/drawing/2014/main" id="{230B7D67-6EE3-60F9-724A-FC310BAD63F0}"/>
              </a:ext>
            </a:extLst>
          </p:cNvPr>
          <p:cNvSpPr txBox="1">
            <a:spLocks/>
          </p:cNvSpPr>
          <p:nvPr/>
        </p:nvSpPr>
        <p:spPr>
          <a:xfrm>
            <a:off x="431990" y="8949"/>
            <a:ext cx="7463003" cy="646331"/>
          </a:xfrm>
          <a:prstGeom prst="rect">
            <a:avLst/>
          </a:prstGeom>
        </p:spPr>
        <p:txBody>
          <a:bodyPr vert="horz"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a:t>Waarom gebruik maken van slimme digitale hulpmiddelen om veiligheid en gezondheid van werknemers te monitoren?</a:t>
            </a:r>
          </a:p>
        </p:txBody>
      </p:sp>
      <p:sp>
        <p:nvSpPr>
          <p:cNvPr id="7" name="Rectangle: Rounded Corners 6">
            <a:extLst>
              <a:ext uri="{FF2B5EF4-FFF2-40B4-BE49-F238E27FC236}">
                <a16:creationId xmlns:a16="http://schemas.microsoft.com/office/drawing/2014/main" id="{B50B8397-1942-2348-F185-247FAE6D1F87}"/>
              </a:ext>
            </a:extLst>
          </p:cNvPr>
          <p:cNvSpPr/>
          <p:nvPr/>
        </p:nvSpPr>
        <p:spPr>
          <a:xfrm>
            <a:off x="2319237" y="896177"/>
            <a:ext cx="3401925" cy="340376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E9CF31D3-95AE-FD79-1E85-62276B9E0C4D}"/>
              </a:ext>
            </a:extLst>
          </p:cNvPr>
          <p:cNvPicPr>
            <a:picLocks noChangeAspect="1"/>
          </p:cNvPicPr>
          <p:nvPr/>
        </p:nvPicPr>
        <p:blipFill>
          <a:blip r:embed="rId5"/>
          <a:stretch>
            <a:fillRect/>
          </a:stretch>
        </p:blipFill>
        <p:spPr>
          <a:xfrm>
            <a:off x="5733516" y="2446420"/>
            <a:ext cx="733333" cy="668595"/>
          </a:xfrm>
          <a:prstGeom prst="rect">
            <a:avLst/>
          </a:prstGeom>
        </p:spPr>
      </p:pic>
      <p:pic>
        <p:nvPicPr>
          <p:cNvPr id="10" name="Picture 9">
            <a:extLst>
              <a:ext uri="{FF2B5EF4-FFF2-40B4-BE49-F238E27FC236}">
                <a16:creationId xmlns:a16="http://schemas.microsoft.com/office/drawing/2014/main" id="{F45EE5EB-06ED-8C89-5256-78B0B9A930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40772" y="1423517"/>
            <a:ext cx="3130946" cy="2562696"/>
          </a:xfrm>
          <a:prstGeom prst="rect">
            <a:avLst/>
          </a:prstGeom>
        </p:spPr>
      </p:pic>
      <p:pic>
        <p:nvPicPr>
          <p:cNvPr id="11" name="Picture 10">
            <a:extLst>
              <a:ext uri="{FF2B5EF4-FFF2-40B4-BE49-F238E27FC236}">
                <a16:creationId xmlns:a16="http://schemas.microsoft.com/office/drawing/2014/main" id="{F1809869-9CEB-B049-7018-C47443878C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79203" y="2283926"/>
            <a:ext cx="1325883" cy="1234443"/>
          </a:xfrm>
          <a:prstGeom prst="rect">
            <a:avLst/>
          </a:prstGeom>
        </p:spPr>
      </p:pic>
      <p:sp>
        <p:nvSpPr>
          <p:cNvPr id="14" name="TextBox 13">
            <a:extLst>
              <a:ext uri="{FF2B5EF4-FFF2-40B4-BE49-F238E27FC236}">
                <a16:creationId xmlns:a16="http://schemas.microsoft.com/office/drawing/2014/main" id="{644A3C64-20B9-3E18-6CE9-666C3907A067}"/>
              </a:ext>
            </a:extLst>
          </p:cNvPr>
          <p:cNvSpPr txBox="1"/>
          <p:nvPr/>
        </p:nvSpPr>
        <p:spPr>
          <a:xfrm>
            <a:off x="2652047" y="4303207"/>
            <a:ext cx="1368152" cy="215444"/>
          </a:xfrm>
          <a:prstGeom prst="rect">
            <a:avLst/>
          </a:prstGeom>
          <a:noFill/>
        </p:spPr>
        <p:txBody>
          <a:bodyPr wrap="square" rtlCol="0">
            <a:spAutoFit/>
          </a:bodyPr>
          <a:lstStyle/>
          <a:p>
            <a:r>
              <a:rPr lang="nl-NL"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699131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FB2F2-ABCC-0DE8-AA29-77DB91E0E1EE}"/>
              </a:ext>
            </a:extLst>
          </p:cNvPr>
          <p:cNvSpPr>
            <a:spLocks noGrp="1"/>
          </p:cNvSpPr>
          <p:nvPr>
            <p:ph type="title"/>
          </p:nvPr>
        </p:nvSpPr>
        <p:spPr/>
        <p:txBody>
          <a:bodyPr>
            <a:spAutoFit/>
          </a:bodyPr>
          <a:lstStyle/>
          <a:p>
            <a:r>
              <a:rPr lang="nl-NL"/>
              <a:t>Slimme digitale hulpmiddelen: wat bedoelen we daarmee?</a:t>
            </a:r>
          </a:p>
        </p:txBody>
      </p:sp>
      <p:pic>
        <p:nvPicPr>
          <p:cNvPr id="4" name="Picture 3">
            <a:extLst>
              <a:ext uri="{FF2B5EF4-FFF2-40B4-BE49-F238E27FC236}">
                <a16:creationId xmlns:a16="http://schemas.microsoft.com/office/drawing/2014/main" id="{3A3ECBE9-5DCD-72D1-8F75-FCC802D118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951" y="668371"/>
            <a:ext cx="4933333" cy="3638095"/>
          </a:xfrm>
          <a:prstGeom prst="rect">
            <a:avLst/>
          </a:prstGeom>
        </p:spPr>
      </p:pic>
      <p:sp>
        <p:nvSpPr>
          <p:cNvPr id="5" name="TextBox 4">
            <a:extLst>
              <a:ext uri="{FF2B5EF4-FFF2-40B4-BE49-F238E27FC236}">
                <a16:creationId xmlns:a16="http://schemas.microsoft.com/office/drawing/2014/main" id="{430292B5-54C8-8962-594E-1A67B96C19F2}"/>
              </a:ext>
            </a:extLst>
          </p:cNvPr>
          <p:cNvSpPr txBox="1"/>
          <p:nvPr/>
        </p:nvSpPr>
        <p:spPr>
          <a:xfrm>
            <a:off x="5292080" y="843558"/>
            <a:ext cx="3282156" cy="3653564"/>
          </a:xfrm>
          <a:prstGeom prst="rect">
            <a:avLst/>
          </a:prstGeom>
          <a:noFill/>
        </p:spPr>
        <p:txBody>
          <a:bodyPr wrap="square">
            <a:spAutoFit/>
          </a:bodyPr>
          <a:lstStyle/>
          <a:p>
            <a:pPr marR="0" lvl="0" algn="l" defTabSz="914400" rtl="0" eaLnBrk="1" fontAlgn="auto" latinLnBrk="0" hangingPunct="1">
              <a:buClrTx/>
              <a:buSzTx/>
              <a:tabLst/>
              <a:defRPr/>
            </a:pPr>
            <a:r>
              <a:rPr lang="nl-NL" sz="1600" b="1" dirty="0">
                <a:solidFill>
                  <a:schemeClr val="tx2"/>
                </a:solidFill>
                <a:cs typeface="Times New Roman" panose="02020603050405020304" pitchFamily="18" charset="0"/>
              </a:rPr>
              <a:t>Digitale technologie die gegevens verzamelt en analyseert om: </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nl-NL" sz="1600" strike="noStrike" cap="none" normalizeH="0" baseline="0" noProof="0" dirty="0">
                <a:ln>
                  <a:noFill/>
                </a:ln>
                <a:solidFill>
                  <a:schemeClr val="tx2"/>
                </a:solidFill>
                <a:effectLst/>
                <a:uLnTx/>
                <a:uFillTx/>
              </a:rPr>
              <a:t>risico’s te </a:t>
            </a:r>
            <a:r>
              <a:rPr kumimoji="0" lang="nl-NL" sz="1600" b="1" strike="noStrike" cap="none" normalizeH="0" baseline="0" noProof="0" dirty="0">
                <a:ln>
                  <a:noFill/>
                </a:ln>
                <a:solidFill>
                  <a:schemeClr val="tx2"/>
                </a:solidFill>
                <a:effectLst/>
                <a:uLnTx/>
                <a:uFillTx/>
              </a:rPr>
              <a:t>identificeren en beoordelen;</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nl-NL" sz="1600" strike="noStrike" cap="none" normalizeH="0" baseline="0" noProof="0" dirty="0">
                <a:ln>
                  <a:noFill/>
                </a:ln>
                <a:solidFill>
                  <a:schemeClr val="tx2"/>
                </a:solidFill>
                <a:effectLst/>
                <a:uLnTx/>
                <a:uFillTx/>
              </a:rPr>
              <a:t>schade te </a:t>
            </a:r>
            <a:r>
              <a:rPr lang="nl-NL" sz="1600" b="1" dirty="0">
                <a:solidFill>
                  <a:schemeClr val="tx2"/>
                </a:solidFill>
              </a:rPr>
              <a:t>voorkomen of te </a:t>
            </a:r>
            <a:r>
              <a:rPr kumimoji="0" lang="nl-NL" sz="1600" b="1" strike="noStrike" cap="none" normalizeH="0" baseline="0" noProof="0" dirty="0">
                <a:ln>
                  <a:noFill/>
                </a:ln>
                <a:solidFill>
                  <a:schemeClr val="tx2"/>
                </a:solidFill>
                <a:effectLst/>
                <a:uLnTx/>
                <a:uFillTx/>
              </a:rPr>
              <a:t>minimaliseren;</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nl-NL" sz="1600" strike="noStrike" cap="none" normalizeH="0" baseline="0" noProof="0" dirty="0">
                <a:ln>
                  <a:noFill/>
                </a:ln>
                <a:solidFill>
                  <a:schemeClr val="tx2"/>
                </a:solidFill>
                <a:effectLst/>
                <a:uLnTx/>
                <a:uFillTx/>
              </a:rPr>
              <a:t>VGW te </a:t>
            </a:r>
            <a:r>
              <a:rPr kumimoji="0" lang="nl-NL" sz="1600" b="1" strike="noStrike" cap="none" normalizeH="0" baseline="0" noProof="0" dirty="0">
                <a:ln>
                  <a:noFill/>
                </a:ln>
                <a:solidFill>
                  <a:schemeClr val="tx2"/>
                </a:solidFill>
                <a:effectLst/>
                <a:uLnTx/>
                <a:uFillTx/>
              </a:rPr>
              <a:t>bevorderen.</a:t>
            </a:r>
          </a:p>
        </p:txBody>
      </p:sp>
      <p:sp>
        <p:nvSpPr>
          <p:cNvPr id="7" name="TextBox 6">
            <a:extLst>
              <a:ext uri="{FF2B5EF4-FFF2-40B4-BE49-F238E27FC236}">
                <a16:creationId xmlns:a16="http://schemas.microsoft.com/office/drawing/2014/main" id="{1C4F0210-B195-BF42-994C-BC4132D8E7C6}"/>
              </a:ext>
            </a:extLst>
          </p:cNvPr>
          <p:cNvSpPr txBox="1"/>
          <p:nvPr/>
        </p:nvSpPr>
        <p:spPr>
          <a:xfrm>
            <a:off x="1187624" y="4198744"/>
            <a:ext cx="1368152" cy="215444"/>
          </a:xfrm>
          <a:prstGeom prst="rect">
            <a:avLst/>
          </a:prstGeom>
          <a:noFill/>
        </p:spPr>
        <p:txBody>
          <a:bodyPr wrap="square" rtlCol="0">
            <a:spAutoFit/>
          </a:bodyPr>
          <a:lstStyle/>
          <a:p>
            <a:r>
              <a:rPr lang="nl-NL"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2519203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B1E2C-65E1-76F1-5FDD-600603DF418E}"/>
              </a:ext>
            </a:extLst>
          </p:cNvPr>
          <p:cNvSpPr>
            <a:spLocks noGrp="1"/>
          </p:cNvSpPr>
          <p:nvPr>
            <p:ph type="title"/>
          </p:nvPr>
        </p:nvSpPr>
        <p:spPr>
          <a:xfrm>
            <a:off x="450001" y="135000"/>
            <a:ext cx="7722399" cy="367200"/>
          </a:xfrm>
        </p:spPr>
        <p:txBody>
          <a:bodyPr>
            <a:spAutoFit/>
          </a:bodyPr>
          <a:lstStyle/>
          <a:p>
            <a:r>
              <a:rPr lang="nl-NL"/>
              <a:t>Voorbeelden van slimme digitale hulpmiddelen met functies voor realtime-beoordeling</a:t>
            </a:r>
          </a:p>
        </p:txBody>
      </p:sp>
      <p:graphicFrame>
        <p:nvGraphicFramePr>
          <p:cNvPr id="4" name="Content Placeholder 6">
            <a:extLst>
              <a:ext uri="{FF2B5EF4-FFF2-40B4-BE49-F238E27FC236}">
                <a16:creationId xmlns:a16="http://schemas.microsoft.com/office/drawing/2014/main" id="{205958DD-5801-054C-0AFC-9EEE723C0DE9}"/>
              </a:ext>
            </a:extLst>
          </p:cNvPr>
          <p:cNvGraphicFramePr>
            <a:graphicFrameLocks noGrp="1"/>
          </p:cNvGraphicFramePr>
          <p:nvPr>
            <p:ph sz="half" idx="1"/>
            <p:extLst>
              <p:ext uri="{D42A27DB-BD31-4B8C-83A1-F6EECF244321}">
                <p14:modId xmlns:p14="http://schemas.microsoft.com/office/powerpoint/2010/main" val="2899040642"/>
              </p:ext>
            </p:extLst>
          </p:nvPr>
        </p:nvGraphicFramePr>
        <p:xfrm>
          <a:off x="212390" y="715617"/>
          <a:ext cx="8739674" cy="3974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2384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99D5B-404C-A5BD-3AAF-A4F4971D1EAB}"/>
              </a:ext>
            </a:extLst>
          </p:cNvPr>
          <p:cNvSpPr>
            <a:spLocks noGrp="1"/>
          </p:cNvSpPr>
          <p:nvPr>
            <p:ph type="title"/>
          </p:nvPr>
        </p:nvSpPr>
        <p:spPr/>
        <p:txBody>
          <a:bodyPr>
            <a:spAutoFit/>
          </a:bodyPr>
          <a:lstStyle/>
          <a:p>
            <a:r>
              <a:rPr lang="nl-NL"/>
              <a:t>Slimme digitale systemen: proactief versus reactief</a:t>
            </a:r>
          </a:p>
        </p:txBody>
      </p:sp>
      <p:pic>
        <p:nvPicPr>
          <p:cNvPr id="4" name="Picture 3">
            <a:extLst>
              <a:ext uri="{FF2B5EF4-FFF2-40B4-BE49-F238E27FC236}">
                <a16:creationId xmlns:a16="http://schemas.microsoft.com/office/drawing/2014/main" id="{FAFC1D01-11EC-61BE-DB61-88271D68F1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9053" y="1336849"/>
            <a:ext cx="3625702" cy="3037182"/>
          </a:xfrm>
          <a:prstGeom prst="rect">
            <a:avLst/>
          </a:prstGeom>
        </p:spPr>
      </p:pic>
      <p:pic>
        <p:nvPicPr>
          <p:cNvPr id="5" name="Picture 4">
            <a:extLst>
              <a:ext uri="{FF2B5EF4-FFF2-40B4-BE49-F238E27FC236}">
                <a16:creationId xmlns:a16="http://schemas.microsoft.com/office/drawing/2014/main" id="{8854D8EF-22DD-1F8E-97E9-CC7322C51EC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24295" y="1421703"/>
            <a:ext cx="4136799" cy="2952328"/>
          </a:xfrm>
          <a:prstGeom prst="rect">
            <a:avLst/>
          </a:prstGeom>
        </p:spPr>
      </p:pic>
      <p:sp>
        <p:nvSpPr>
          <p:cNvPr id="6" name="Rectangle 5">
            <a:extLst>
              <a:ext uri="{FF2B5EF4-FFF2-40B4-BE49-F238E27FC236}">
                <a16:creationId xmlns:a16="http://schemas.microsoft.com/office/drawing/2014/main" id="{58ECCEC3-FE43-426D-6603-CD5FDF59CA7D}"/>
              </a:ext>
            </a:extLst>
          </p:cNvPr>
          <p:cNvSpPr/>
          <p:nvPr/>
        </p:nvSpPr>
        <p:spPr>
          <a:xfrm>
            <a:off x="560212" y="739205"/>
            <a:ext cx="3168399" cy="523220"/>
          </a:xfrm>
          <a:prstGeom prst="rect">
            <a:avLst/>
          </a:prstGeom>
          <a:ln w="6350"/>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nl-NL" sz="1400" b="1">
                <a:latin typeface="Montserrat" panose="00000500000000000000" pitchFamily="2" charset="0"/>
              </a:rPr>
              <a:t>Proactieve VGW-monitoringsystemen</a:t>
            </a:r>
          </a:p>
        </p:txBody>
      </p:sp>
      <p:sp>
        <p:nvSpPr>
          <p:cNvPr id="7" name="Rectangle 6">
            <a:extLst>
              <a:ext uri="{FF2B5EF4-FFF2-40B4-BE49-F238E27FC236}">
                <a16:creationId xmlns:a16="http://schemas.microsoft.com/office/drawing/2014/main" id="{98D3C0A1-4AD2-70EC-5D8E-68CB64FE3C42}"/>
              </a:ext>
            </a:extLst>
          </p:cNvPr>
          <p:cNvSpPr/>
          <p:nvPr/>
        </p:nvSpPr>
        <p:spPr>
          <a:xfrm>
            <a:off x="5117705" y="734395"/>
            <a:ext cx="3168399" cy="523220"/>
          </a:xfrm>
          <a:prstGeom prst="rect">
            <a:avLst/>
          </a:prstGeom>
          <a:ln w="6350"/>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nl-NL" sz="1400" b="1">
                <a:latin typeface="Montserrat" panose="00000500000000000000" pitchFamily="2" charset="0"/>
              </a:rPr>
              <a:t>Reactieve VGW-monitoringsystemen</a:t>
            </a:r>
          </a:p>
        </p:txBody>
      </p:sp>
      <p:sp>
        <p:nvSpPr>
          <p:cNvPr id="8" name="TextBox 7">
            <a:extLst>
              <a:ext uri="{FF2B5EF4-FFF2-40B4-BE49-F238E27FC236}">
                <a16:creationId xmlns:a16="http://schemas.microsoft.com/office/drawing/2014/main" id="{0989B82A-4FD2-6843-9735-44966FB42FB8}"/>
              </a:ext>
            </a:extLst>
          </p:cNvPr>
          <p:cNvSpPr txBox="1"/>
          <p:nvPr/>
        </p:nvSpPr>
        <p:spPr>
          <a:xfrm>
            <a:off x="629245" y="4266309"/>
            <a:ext cx="1368152" cy="215444"/>
          </a:xfrm>
          <a:prstGeom prst="rect">
            <a:avLst/>
          </a:prstGeom>
          <a:noFill/>
        </p:spPr>
        <p:txBody>
          <a:bodyPr wrap="square" rtlCol="0">
            <a:spAutoFit/>
          </a:bodyPr>
          <a:lstStyle/>
          <a:p>
            <a:r>
              <a:rPr lang="nl-NL"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2073372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3EFE6-CCE8-A19E-D248-7AA155DC6D06}"/>
              </a:ext>
            </a:extLst>
          </p:cNvPr>
          <p:cNvSpPr>
            <a:spLocks noGrp="1"/>
          </p:cNvSpPr>
          <p:nvPr>
            <p:ph type="title"/>
          </p:nvPr>
        </p:nvSpPr>
        <p:spPr/>
        <p:txBody>
          <a:bodyPr>
            <a:spAutoFit/>
          </a:bodyPr>
          <a:lstStyle/>
          <a:p>
            <a:r>
              <a:rPr lang="nl-NL" b="1" dirty="0">
                <a:effectLst/>
                <a:ea typeface=""/>
                <a:cs typeface="Times New Roman" panose="02020603050405020304" pitchFamily="18" charset="0"/>
              </a:rPr>
              <a:t>Kansen op gebied van VGW</a:t>
            </a:r>
          </a:p>
        </p:txBody>
      </p:sp>
      <p:graphicFrame>
        <p:nvGraphicFramePr>
          <p:cNvPr id="5" name="Content Placeholder 7">
            <a:extLst>
              <a:ext uri="{FF2B5EF4-FFF2-40B4-BE49-F238E27FC236}">
                <a16:creationId xmlns:a16="http://schemas.microsoft.com/office/drawing/2014/main" id="{07040576-4FBF-86F7-98A9-5A9A3E5C6C13}"/>
              </a:ext>
            </a:extLst>
          </p:cNvPr>
          <p:cNvGraphicFramePr>
            <a:graphicFrameLocks noGrp="1"/>
          </p:cNvGraphicFramePr>
          <p:nvPr>
            <p:ph sz="half" idx="1"/>
            <p:extLst>
              <p:ext uri="{D42A27DB-BD31-4B8C-83A1-F6EECF244321}">
                <p14:modId xmlns:p14="http://schemas.microsoft.com/office/powerpoint/2010/main" val="223613668"/>
              </p:ext>
            </p:extLst>
          </p:nvPr>
        </p:nvGraphicFramePr>
        <p:xfrm>
          <a:off x="380856" y="790230"/>
          <a:ext cx="7560000" cy="1464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B486A153-1F23-05D8-A1E0-9AE95DB5FE1E}"/>
              </a:ext>
            </a:extLst>
          </p:cNvPr>
          <p:cNvSpPr txBox="1"/>
          <p:nvPr/>
        </p:nvSpPr>
        <p:spPr>
          <a:xfrm>
            <a:off x="971163" y="2571750"/>
            <a:ext cx="3936501" cy="1579920"/>
          </a:xfrm>
          <a:prstGeom prst="rect">
            <a:avLst/>
          </a:prstGeom>
        </p:spPr>
        <p:txBody>
          <a:bodyPr vert="horz" lIns="91440" tIns="45720" rIns="91440" bIns="45720" rtlCol="0" anchor="t" anchorCtr="0">
            <a:spAutoFit/>
          </a:bodyPr>
          <a:lstStyle/>
          <a:p>
            <a:pPr defTabSz="342900">
              <a:spcBef>
                <a:spcPts val="450"/>
              </a:spcBef>
              <a:buClr>
                <a:schemeClr val="tx2"/>
              </a:buClr>
            </a:pPr>
            <a:r>
              <a:rPr lang="nl-NL" sz="1600" b="1" i="0" u="sng">
                <a:solidFill>
                  <a:schemeClr val="tx2"/>
                </a:solidFill>
              </a:rPr>
              <a:t>Ondersteuning op de werkplek:</a:t>
            </a:r>
          </a:p>
          <a:p>
            <a:pPr defTabSz="342900">
              <a:spcBef>
                <a:spcPts val="450"/>
              </a:spcBef>
              <a:buClr>
                <a:schemeClr val="tx2"/>
              </a:buClr>
            </a:pPr>
            <a:endParaRPr lang="en-US" sz="1600" b="1" i="0" dirty="0">
              <a:solidFill>
                <a:schemeClr val="tx2"/>
              </a:solidFill>
            </a:endParaRPr>
          </a:p>
          <a:p>
            <a:pPr marL="189000" indent="-189000" defTabSz="342900">
              <a:spcBef>
                <a:spcPts val="450"/>
              </a:spcBef>
              <a:buClr>
                <a:schemeClr val="tx2"/>
              </a:buClr>
              <a:buFont typeface="Wingdings" pitchFamily="2" charset="2"/>
              <a:buChar char="§"/>
            </a:pPr>
            <a:r>
              <a:rPr lang="nl-NL" sz="1600" b="1" i="0">
                <a:solidFill>
                  <a:schemeClr val="tx2"/>
                </a:solidFill>
              </a:rPr>
              <a:t>Verbeterde naleving</a:t>
            </a:r>
          </a:p>
          <a:p>
            <a:pPr marL="189000" indent="-189000" defTabSz="342900">
              <a:spcBef>
                <a:spcPts val="450"/>
              </a:spcBef>
              <a:buClr>
                <a:schemeClr val="tx2"/>
              </a:buClr>
              <a:buFont typeface="Wingdings" pitchFamily="2" charset="2"/>
              <a:buChar char="§"/>
            </a:pPr>
            <a:r>
              <a:rPr lang="nl-NL" sz="1600" b="1" i="0">
                <a:solidFill>
                  <a:schemeClr val="tx2"/>
                </a:solidFill>
              </a:rPr>
              <a:t>Beter onderbouwde besluitvorming</a:t>
            </a:r>
          </a:p>
          <a:p>
            <a:pPr marL="189000" indent="-189000" defTabSz="342900">
              <a:spcBef>
                <a:spcPts val="450"/>
              </a:spcBef>
              <a:buClr>
                <a:schemeClr val="tx2"/>
              </a:buClr>
              <a:buFont typeface="Wingdings" pitchFamily="2" charset="2"/>
              <a:buChar char="§"/>
            </a:pPr>
            <a:r>
              <a:rPr lang="nl-NL" sz="1600" b="1" i="0">
                <a:solidFill>
                  <a:schemeClr val="tx2"/>
                </a:solidFill>
              </a:rPr>
              <a:t>Meer opleidingsmogelijkheden</a:t>
            </a:r>
          </a:p>
        </p:txBody>
      </p:sp>
      <p:pic>
        <p:nvPicPr>
          <p:cNvPr id="7" name="Graphic 6" descr="Exponential Graph outline">
            <a:extLst>
              <a:ext uri="{FF2B5EF4-FFF2-40B4-BE49-F238E27FC236}">
                <a16:creationId xmlns:a16="http://schemas.microsoft.com/office/drawing/2014/main" id="{5D56B911-CDB0-2936-82A4-8EFB067B38E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19245" y="2396005"/>
            <a:ext cx="2210719" cy="2210719"/>
          </a:xfrm>
          <a:prstGeom prst="rect">
            <a:avLst/>
          </a:prstGeom>
        </p:spPr>
      </p:pic>
    </p:spTree>
    <p:extLst>
      <p:ext uri="{BB962C8B-B14F-4D97-AF65-F5344CB8AC3E}">
        <p14:creationId xmlns:p14="http://schemas.microsoft.com/office/powerpoint/2010/main" val="2584642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1EBC-4948-20A3-0E63-817D516B4586}"/>
              </a:ext>
            </a:extLst>
          </p:cNvPr>
          <p:cNvSpPr>
            <a:spLocks noGrp="1"/>
          </p:cNvSpPr>
          <p:nvPr>
            <p:ph type="title"/>
          </p:nvPr>
        </p:nvSpPr>
        <p:spPr/>
        <p:txBody>
          <a:bodyPr>
            <a:spAutoFit/>
          </a:bodyPr>
          <a:lstStyle/>
          <a:p>
            <a:r>
              <a:rPr lang="nl-NL" b="1" dirty="0">
                <a:effectLst/>
                <a:ea typeface=""/>
                <a:cs typeface="Times New Roman" panose="02020603050405020304" pitchFamily="18" charset="0"/>
              </a:rPr>
              <a:t>Uitdagingen op </a:t>
            </a:r>
            <a:r>
              <a:rPr lang="nl-NL" b="1" strike="sngStrike" dirty="0">
                <a:effectLst/>
                <a:ea typeface=""/>
                <a:cs typeface="Times New Roman" panose="02020603050405020304" pitchFamily="18" charset="0"/>
              </a:rPr>
              <a:t>het</a:t>
            </a:r>
            <a:r>
              <a:rPr lang="nl-NL" b="1" dirty="0">
                <a:effectLst/>
                <a:ea typeface=""/>
                <a:cs typeface="Times New Roman" panose="02020603050405020304" pitchFamily="18" charset="0"/>
              </a:rPr>
              <a:t> gebied van VGW</a:t>
            </a:r>
          </a:p>
        </p:txBody>
      </p:sp>
      <p:graphicFrame>
        <p:nvGraphicFramePr>
          <p:cNvPr id="4" name="Diagram 3">
            <a:extLst>
              <a:ext uri="{FF2B5EF4-FFF2-40B4-BE49-F238E27FC236}">
                <a16:creationId xmlns:a16="http://schemas.microsoft.com/office/drawing/2014/main" id="{86704EA3-AF0B-EE5E-CFDC-7FBE31680F97}"/>
              </a:ext>
            </a:extLst>
          </p:cNvPr>
          <p:cNvGraphicFramePr/>
          <p:nvPr>
            <p:extLst>
              <p:ext uri="{D42A27DB-BD31-4B8C-83A1-F6EECF244321}">
                <p14:modId xmlns:p14="http://schemas.microsoft.com/office/powerpoint/2010/main" val="1135218345"/>
              </p:ext>
            </p:extLst>
          </p:nvPr>
        </p:nvGraphicFramePr>
        <p:xfrm>
          <a:off x="401267" y="987972"/>
          <a:ext cx="8317953" cy="3563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4390048"/>
      </p:ext>
    </p:extLst>
  </p:cSld>
  <p:clrMapOvr>
    <a:masterClrMapping/>
  </p:clrMapOvr>
</p:sld>
</file>

<file path=ppt/theme/theme1.xml><?xml version="1.0" encoding="utf-8"?>
<a:theme xmlns:a="http://schemas.openxmlformats.org/drawingml/2006/main" name="EUOSHA Campaign 2013 - Wide">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23.potx" id="{2986573F-65CA-4610-8DFD-5C1FB5869BA4}" vid="{B1C804C9-0D16-479F-A23C-4740B1748D59}"/>
    </a:ext>
  </a:extLst>
</a:theme>
</file>

<file path=ppt/theme/theme2.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Cluster Document" ma:contentTypeID="0x010100A35317DCC28344A7B82488658A034A5C0100F83B4838C21870438ACB844626024341" ma:contentTypeVersion="19" ma:contentTypeDescription="Een nieuw document maken." ma:contentTypeScope="" ma:versionID="b8d307d1884e953e28224d62c8b96be3">
  <xsd:schema xmlns:xsd="http://www.w3.org/2001/XMLSchema" xmlns:xs="http://www.w3.org/2001/XMLSchema" xmlns:p="http://schemas.microsoft.com/office/2006/metadata/properties" xmlns:ns2="2f6a910d-138e-42c1-8e8a-320c1b7cf3f7" xmlns:ns3="bf7e4b94-62c1-4de9-8939-5888f3af2073" xmlns:ns5="8d53fafa-b76b-4280-8ac2-093ee138e72c" targetNamespace="http://schemas.microsoft.com/office/2006/metadata/properties" ma:root="true" ma:fieldsID="a392c3bd0f115d81492a628fce22d1fb" ns2:_="" ns3:_="" ns5:_="">
    <xsd:import namespace="2f6a910d-138e-42c1-8e8a-320c1b7cf3f7"/>
    <xsd:import namespace="bf7e4b94-62c1-4de9-8939-5888f3af2073"/>
    <xsd:import namespace="8d53fafa-b76b-4280-8ac2-093ee138e72c"/>
    <xsd:element name="properties">
      <xsd:complexType>
        <xsd:sequence>
          <xsd:element name="documentManagement">
            <xsd:complexType>
              <xsd:all>
                <xsd:element ref="ns2:TNOC_ClusterName" minOccurs="0"/>
                <xsd:element ref="ns2:TNOC_ClusterId" minOccurs="0"/>
                <xsd:element ref="ns3:h15fbb78f4cb41d290e72f301ea2865f" minOccurs="0"/>
                <xsd:element ref="ns3:TaxCatchAll" minOccurs="0"/>
                <xsd:element ref="ns3:TaxCatchAllLabel" minOccurs="0"/>
                <xsd:element ref="ns3:_dlc_DocIdPersistId" minOccurs="0"/>
                <xsd:element ref="ns3:n2a7a23bcc2241cb9261f9a914c7c1bb" minOccurs="0"/>
                <xsd:element ref="ns3:lca20d149a844688b6abf34073d5c21d" minOccurs="0"/>
                <xsd:element ref="ns3:_dlc_DocIdUrl" minOccurs="0"/>
                <xsd:element ref="ns3:bac4ab11065f4f6c809c820c57e320e5" minOccurs="0"/>
                <xsd:element ref="ns3:_dlc_DocId" minOccurs="0"/>
                <xsd:element ref="ns5:MediaServiceMetadata" minOccurs="0"/>
                <xsd:element ref="ns5:MediaServiceFastMetadata" minOccurs="0"/>
                <xsd:element ref="ns5:MediaServiceSearchProperties" minOccurs="0"/>
                <xsd:element ref="ns5:MediaServiceObjectDetectorVersions" minOccurs="0"/>
                <xsd:element ref="ns5:MediaServiceDateTaken" minOccurs="0"/>
                <xsd:element ref="ns5:MediaServiceGenerationTime" minOccurs="0"/>
                <xsd:element ref="ns5:MediaServiceEventHashCode" minOccurs="0"/>
                <xsd:element ref="ns5:MediaLengthInSeconds" minOccurs="0"/>
                <xsd:element ref="ns5:lcf76f155ced4ddcb4097134ff3c332f" minOccurs="0"/>
                <xsd:element ref="ns5:MediaServiceOCR" minOccurs="0"/>
                <xsd:element ref="ns5: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6a910d-138e-42c1-8e8a-320c1b7cf3f7" elementFormDefault="qualified">
    <xsd:import namespace="http://schemas.microsoft.com/office/2006/documentManagement/types"/>
    <xsd:import namespace="http://schemas.microsoft.com/office/infopath/2007/PartnerControls"/>
    <xsd:element name="TNOC_ClusterName" ma:index="6" nillable="true" ma:displayName="Cluster name" ma:internalName="TNOC_ClusterName">
      <xsd:simpleType>
        <xsd:restriction base="dms:Text">
          <xsd:maxLength value="255"/>
        </xsd:restriction>
      </xsd:simpleType>
    </xsd:element>
    <xsd:element name="TNOC_ClusterId" ma:index="7" nillable="true" ma:displayName="Cluster ID" ma:internalName="TNOC_ClusterI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f7e4b94-62c1-4de9-8939-5888f3af2073" elementFormDefault="qualified">
    <xsd:import namespace="http://schemas.microsoft.com/office/2006/documentManagement/types"/>
    <xsd:import namespace="http://schemas.microsoft.com/office/infopath/2007/PartnerControls"/>
    <xsd:element name="h15fbb78f4cb41d290e72f301ea2865f" ma:index="13" nillable="true" ma:taxonomy="true" ma:internalName="h15fbb78f4cb41d290e72f301ea2865f" ma:taxonomyFieldName="TNOC_ClusterType" ma:displayName="Cluster type" ma:fieldId="{115fbb78-f4cb-41d2-90e7-2f301ea2865f}" ma:sspId="7378aa68-586f-4892-bb77-0985b40f41a6" ma:termSetId="e7feef8e-5ede-44cd-b7d5-7ed7dacef0b4" ma:anchorId="00000000-0000-0000-0000-000000000000" ma:open="false" ma:isKeyword="false">
      <xsd:complexType>
        <xsd:sequence>
          <xsd:element ref="pc:Terms" minOccurs="0" maxOccurs="1"/>
        </xsd:sequence>
      </xsd:complexType>
    </xsd:element>
    <xsd:element name="TaxCatchAll" ma:index="14" nillable="true" ma:displayName="Taxonomy Catch All Column" ma:hidden="true" ma:list="{28c07463-fbf5-4ccb-acef-d6f5af2c1b3c}" ma:internalName="TaxCatchAll" ma:showField="CatchAllData" ma:web="bf7e4b94-62c1-4de9-8939-5888f3af2073">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28c07463-fbf5-4ccb-acef-d6f5af2c1b3c}" ma:internalName="TaxCatchAllLabel" ma:readOnly="true" ma:showField="CatchAllDataLabel" ma:web="bf7e4b94-62c1-4de9-8939-5888f3af2073">
      <xsd:complexType>
        <xsd:complexContent>
          <xsd:extension base="dms:MultiChoiceLookup">
            <xsd:sequence>
              <xsd:element name="Value" type="dms:Lookup" maxOccurs="unbounded" minOccurs="0" nillable="true"/>
            </xsd:sequence>
          </xsd:extension>
        </xsd:complexContent>
      </xsd:complexType>
    </xsd:element>
    <xsd:element name="_dlc_DocIdPersistId" ma:index="16" nillable="true" ma:displayName="Persist ID" ma:description="Keep ID on add." ma:hidden="true" ma:internalName="_dlc_DocIdPersistId" ma:readOnly="true">
      <xsd:simpleType>
        <xsd:restriction base="dms:Boolean"/>
      </xsd:simpleType>
    </xsd:element>
    <xsd:element name="n2a7a23bcc2241cb9261f9a914c7c1bb" ma:index="17" nillable="true" ma:taxonomy="true" ma:internalName="n2a7a23bcc2241cb9261f9a914c7c1bb" ma:taxonomyFieldName="TNOC_DocumentClassification" ma:displayName="Document classification" ma:fieldId="{72a7a23b-cc22-41cb-9261-f9a914c7c1bb}" ma:sspId="7378aa68-586f-4892-bb77-0985b40f41a6" ma:termSetId="ff8f31fd-7572-41dc-9fe4-bd4c6d280f39" ma:anchorId="00000000-0000-0000-0000-000000000000" ma:open="false" ma:isKeyword="false">
      <xsd:complexType>
        <xsd:sequence>
          <xsd:element ref="pc:Terms" minOccurs="0" maxOccurs="1"/>
        </xsd:sequence>
      </xsd:complexType>
    </xsd:element>
    <xsd:element name="lca20d149a844688b6abf34073d5c21d" ma:index="19" nillable="true" ma:taxonomy="true" ma:internalName="lca20d149a844688b6abf34073d5c21d" ma:taxonomyFieldName="TNOC_DocumentType" ma:displayName="Document type" ma:fieldId="{5ca20d14-9a84-4688-b6ab-f34073d5c21d}" ma:sspId="7378aa68-586f-4892-bb77-0985b40f41a6" ma:termSetId="e8a13a9e-c4f3-4184-b8d9-8210abad4948" ma:anchorId="00000000-0000-0000-0000-000000000000" ma:open="false" ma:isKeyword="false">
      <xsd:complexType>
        <xsd:sequence>
          <xsd:element ref="pc:Terms" minOccurs="0" maxOccurs="1"/>
        </xsd:sequence>
      </xsd:complexType>
    </xsd:element>
    <xsd:element name="_dlc_DocIdUrl" ma:index="20"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bac4ab11065f4f6c809c820c57e320e5" ma:index="22" nillable="true" ma:taxonomy="true" ma:internalName="bac4ab11065f4f6c809c820c57e320e5" ma:taxonomyFieldName="TNOC_DocumentCategory" ma:displayName="Document category" ma:fieldId="{bac4ab11-065f-4f6c-809c-820c57e320e5}" ma:sspId="7378aa68-586f-4892-bb77-0985b40f41a6" ma:termSetId="94d42b6a-4155-4fa6-95e9-087bc306ceb3" ma:anchorId="00000000-0000-0000-0000-000000000000" ma:open="false" ma:isKeyword="false">
      <xsd:complexType>
        <xsd:sequence>
          <xsd:element ref="pc:Terms" minOccurs="0" maxOccurs="1"/>
        </xsd:sequence>
      </xsd:complexType>
    </xsd:element>
    <xsd:element name="_dlc_DocId" ma:index="23" nillable="true" ma:displayName="Waarde van de document-id" ma:description="De waarde van de document-id die aan dit item is toegewezen." ma:indexed="true" ma:internalName="_dlc_DocId"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53fafa-b76b-4280-8ac2-093ee138e72c" elementFormDefault="qualified">
    <xsd:import namespace="http://schemas.microsoft.com/office/2006/documentManagement/types"/>
    <xsd:import namespace="http://schemas.microsoft.com/office/infopath/2007/PartnerControls"/>
    <xsd:element name="MediaServiceMetadata" ma:index="24" nillable="true" ma:displayName="MediaServiceMetadata" ma:hidden="true" ma:internalName="MediaServiceMetadata" ma:readOnly="true">
      <xsd:simpleType>
        <xsd:restriction base="dms:Note"/>
      </xsd:simpleType>
    </xsd:element>
    <xsd:element name="MediaServiceFastMetadata" ma:index="25" nillable="true" ma:displayName="MediaServiceFastMetadata" ma:hidden="true" ma:internalName="MediaServiceFastMetadata" ma:readOnly="true">
      <xsd:simpleType>
        <xsd:restriction base="dms:Note"/>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DateTaken" ma:index="28" nillable="true" ma:displayName="MediaServiceDateTaken" ma:hidden="true" ma:indexed="true" ma:internalName="MediaServiceDateTaken" ma:readOnly="true">
      <xsd:simpleType>
        <xsd:restriction base="dms:Text"/>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lcf76f155ced4ddcb4097134ff3c332f" ma:index="33" nillable="true" ma:taxonomy="true" ma:internalName="lcf76f155ced4ddcb4097134ff3c332f" ma:taxonomyFieldName="MediaServiceImageTags" ma:displayName="Afbeeldingtags" ma:readOnly="false" ma:fieldId="{5cf76f15-5ced-4ddc-b409-7134ff3c332f}" ma:taxonomyMulti="true" ma:sspId="7378aa68-586f-4892-bb77-0985b40f41a6" ma:termSetId="09814cd3-568e-fe90-9814-8d621ff8fb84" ma:anchorId="fba54fb3-c3e1-fe81-a776-ca4b69148c4d" ma:open="true" ma:isKeyword="false">
      <xsd:complexType>
        <xsd:sequence>
          <xsd:element ref="pc:Terms" minOccurs="0" maxOccurs="1"/>
        </xsd:sequence>
      </xsd:complexType>
    </xsd:element>
    <xsd:element name="MediaServiceOCR" ma:index="34" nillable="true" ma:displayName="Extracted Text" ma:internalName="MediaServiceOCR" ma:readOnly="true">
      <xsd:simpleType>
        <xsd:restriction base="dms:Note">
          <xsd:maxLength value="255"/>
        </xsd:restriction>
      </xsd:simpleType>
    </xsd:element>
    <xsd:element name="MediaServiceLocation" ma:index="3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11" ma:displayName="Auteur"/>
        <xsd:element ref="dcterms:created" minOccurs="0" maxOccurs="1"/>
        <xsd:element ref="dc:identifier" minOccurs="0" maxOccurs="1"/>
        <xsd:element name="contentType" minOccurs="0" maxOccurs="1" type="xsd:string" ma:index="0" ma:displayName="Inhoudstype"/>
        <xsd:element ref="dc:title" minOccurs="0" maxOccurs="1" ma:index="3"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8d53fafa-b76b-4280-8ac2-093ee138e72c">
      <Terms xmlns="http://schemas.microsoft.com/office/infopath/2007/PartnerControls"/>
    </lcf76f155ced4ddcb4097134ff3c332f>
    <TNOC_ClusterName xmlns="2f6a910d-138e-42c1-8e8a-320c1b7cf3f7">25.204.1-14 WH ps MAPA Netw G-VW</TNOC_ClusterName>
    <TNOC_ClusterId xmlns="2f6a910d-138e-42c1-8e8a-320c1b7cf3f7">P060.63803</TNOC_ClusterId>
    <n2a7a23bcc2241cb9261f9a914c7c1bb xmlns="bf7e4b94-62c1-4de9-8939-5888f3af2073">
      <Terms xmlns="http://schemas.microsoft.com/office/infopath/2007/PartnerControls">
        <TermInfo xmlns="http://schemas.microsoft.com/office/infopath/2007/PartnerControls">
          <TermName xmlns="http://schemas.microsoft.com/office/infopath/2007/PartnerControls">TNO Internal</TermName>
          <TermId xmlns="http://schemas.microsoft.com/office/infopath/2007/PartnerControls">1a23c89f-ef54-4907-86fd-8242403ff722</TermId>
        </TermInfo>
      </Terms>
    </n2a7a23bcc2241cb9261f9a914c7c1bb>
    <bac4ab11065f4f6c809c820c57e320e5 xmlns="bf7e4b94-62c1-4de9-8939-5888f3af2073">
      <Terms xmlns="http://schemas.microsoft.com/office/infopath/2007/PartnerControls"/>
    </bac4ab11065f4f6c809c820c57e320e5>
    <TaxCatchAll xmlns="bf7e4b94-62c1-4de9-8939-5888f3af2073">
      <Value>5</Value>
      <Value>1</Value>
    </TaxCatchAll>
    <lca20d149a844688b6abf34073d5c21d xmlns="bf7e4b94-62c1-4de9-8939-5888f3af2073">
      <Terms xmlns="http://schemas.microsoft.com/office/infopath/2007/PartnerControls"/>
    </lca20d149a844688b6abf34073d5c21d>
    <h15fbb78f4cb41d290e72f301ea2865f xmlns="bf7e4b94-62c1-4de9-8939-5888f3af2073">
      <Terms xmlns="http://schemas.microsoft.com/office/infopath/2007/PartnerControls">
        <TermInfo xmlns="http://schemas.microsoft.com/office/infopath/2007/PartnerControls">
          <TermName xmlns="http://schemas.microsoft.com/office/infopath/2007/PartnerControls">Project</TermName>
          <TermId xmlns="http://schemas.microsoft.com/office/infopath/2007/PartnerControls">fa11c4c9-105f-402c-bb40-9a56b4989397</TermId>
        </TermInfo>
      </Terms>
    </h15fbb78f4cb41d290e72f301ea2865f>
    <_dlc_DocId xmlns="bf7e4b94-62c1-4de9-8939-5888f3af2073">SR4QCQNXEX3F-1495618640-2157</_dlc_DocId>
    <_dlc_DocIdUrl xmlns="bf7e4b94-62c1-4de9-8939-5888f3af2073">
      <Url>https://365tno.sharepoint.com/teams/P060.63803/_layouts/15/DocIdRedir.aspx?ID=SR4QCQNXEX3F-1495618640-2157</Url>
      <Description>SR4QCQNXEX3F-1495618640-2157</Description>
    </_dlc_DocIdUrl>
  </documentManagement>
</p:properties>
</file>

<file path=customXml/itemProps1.xml><?xml version="1.0" encoding="utf-8"?>
<ds:datastoreItem xmlns:ds="http://schemas.openxmlformats.org/officeDocument/2006/customXml" ds:itemID="{A4C36DB2-CAD0-44F4-A1AC-EB2EC09DD1B5}">
  <ds:schemaRefs>
    <ds:schemaRef ds:uri="http://schemas.microsoft.com/sharepoint/v3/contenttype/forms"/>
  </ds:schemaRefs>
</ds:datastoreItem>
</file>

<file path=customXml/itemProps2.xml><?xml version="1.0" encoding="utf-8"?>
<ds:datastoreItem xmlns:ds="http://schemas.openxmlformats.org/officeDocument/2006/customXml" ds:itemID="{0175C059-4F09-454E-B884-F0C162CF5496}">
  <ds:schemaRefs>
    <ds:schemaRef ds:uri="http://schemas.microsoft.com/sharepoint/events"/>
  </ds:schemaRefs>
</ds:datastoreItem>
</file>

<file path=customXml/itemProps3.xml><?xml version="1.0" encoding="utf-8"?>
<ds:datastoreItem xmlns:ds="http://schemas.openxmlformats.org/officeDocument/2006/customXml" ds:itemID="{3C159575-0EA3-4F60-9B02-1481793B29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6a910d-138e-42c1-8e8a-320c1b7cf3f7"/>
    <ds:schemaRef ds:uri="bf7e4b94-62c1-4de9-8939-5888f3af2073"/>
    <ds:schemaRef ds:uri="8d53fafa-b76b-4280-8ac2-093ee138e7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740DDA7D-58F4-45AC-9EC0-1A961918A225}">
  <ds:schemaRefs>
    <ds:schemaRef ds:uri="http://schemas.microsoft.com/office/2006/metadata/properties"/>
    <ds:schemaRef ds:uri="http://schemas.microsoft.com/office/infopath/2007/PartnerControls"/>
    <ds:schemaRef ds:uri="8ff776d3-3935-446d-9b58-5f948a54451a"/>
    <ds:schemaRef ds:uri="8d53fafa-b76b-4280-8ac2-093ee138e72c"/>
    <ds:schemaRef ds:uri="2f6a910d-138e-42c1-8e8a-320c1b7cf3f7"/>
    <ds:schemaRef ds:uri="bf7e4b94-62c1-4de9-8939-5888f3af2073"/>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1411</TotalTime>
  <Words>2468</Words>
  <Application>Microsoft Office PowerPoint</Application>
  <PresentationFormat>On-screen Show (16:9)</PresentationFormat>
  <Paragraphs>291</Paragraphs>
  <Slides>28</Slides>
  <Notes>28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28</vt:i4>
      </vt:variant>
    </vt:vector>
  </HeadingPairs>
  <TitlesOfParts>
    <vt:vector size="39" baseType="lpstr">
      <vt:lpstr>Aptos</vt:lpstr>
      <vt:lpstr>Aptos Narrow</vt:lpstr>
      <vt:lpstr>Arial</vt:lpstr>
      <vt:lpstr>Arial Body</vt:lpstr>
      <vt:lpstr>Courier New</vt:lpstr>
      <vt:lpstr>Montserrat</vt:lpstr>
      <vt:lpstr>Open Sans</vt:lpstr>
      <vt:lpstr>Times New Roman</vt:lpstr>
      <vt:lpstr>Wingdings</vt:lpstr>
      <vt:lpstr>EUOSHA Campaign 2013 - Wide</vt:lpstr>
      <vt:lpstr>Theme1</vt:lpstr>
      <vt:lpstr>VEILIG EN GEZOND WERK IN EEN DIGITALE SAMENLEVING Campagne voor een gezonde werkplek 2023-25</vt:lpstr>
      <vt:lpstr>Overzicht</vt:lpstr>
      <vt:lpstr>Het gebruik van wearables zal naar verwachting toenemen </vt:lpstr>
      <vt:lpstr>PowerPoint Presentation</vt:lpstr>
      <vt:lpstr>Slimme digitale hulpmiddelen: wat bedoelen we daarmee?</vt:lpstr>
      <vt:lpstr>Voorbeelden van slimme digitale hulpmiddelen met functies voor realtime-beoordeling</vt:lpstr>
      <vt:lpstr>Slimme digitale systemen: proactief versus reactief</vt:lpstr>
      <vt:lpstr>Kansen op gebied van VGW</vt:lpstr>
      <vt:lpstr>Uitdagingen op het gebied van VGW</vt:lpstr>
      <vt:lpstr>Voorbeelden van risico’s/uitdagingen op het gebied van VGW</vt:lpstr>
      <vt:lpstr>Slimme digitale hulpmiddelen voor VGW-monitoring bij werknemers: casestudy’s</vt:lpstr>
      <vt:lpstr>Casestudy’s (1)</vt:lpstr>
      <vt:lpstr>Casestudy’s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Betrokkenheid van werknemers</vt:lpstr>
      <vt:lpstr>Uitvoeringsfase: vier strategieën voor werknemers</vt:lpstr>
      <vt:lpstr> Focus op gegevensbeheer: privacy door ontwerp</vt:lpstr>
      <vt:lpstr>Principes voor een veilig en gezond ontwerp- en ontwikkelingsproces van slimme digitale hulpmiddelen</vt:lpstr>
      <vt:lpstr>Principes voor de implementatie en het gebruik van slimme digitale systemen voor VGW</vt:lpstr>
      <vt:lpstr>Slimme digitale hulpmiddelen – belangrijkste aandachtspunten </vt:lpstr>
      <vt:lpstr>Bronnen</vt:lpstr>
      <vt:lpstr>Auteursrechten</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 AND HEALTHY WORK IN THE DIGITAL AGE  Healthy Workplaces Campaign 2023-25</dc:title>
  <dc:creator>CDT</dc:creator>
  <cp:lastModifiedBy>Teresa CARDÁS</cp:lastModifiedBy>
  <cp:revision>62</cp:revision>
  <dcterms:created xsi:type="dcterms:W3CDTF">2024-11-05T08:52:02Z</dcterms:created>
  <dcterms:modified xsi:type="dcterms:W3CDTF">2025-03-14T11:09:51Z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0x010100A35317DCC28344A7B82488658A034A5C0100F83B4838C21870438ACB844626024341</vt:lpwstr>
  </property>
  <property fmtid="{D5CDD505-2E9C-101B-9397-08002B2CF9AE}" pid="3" name="MediaServiceImageTags">
    <vt:lpwstr/>
  </property>
  <property fmtid="{D5CDD505-2E9C-101B-9397-08002B2CF9AE}" pid="4" name="TNOC_DocumentType">
    <vt:lpwstr/>
  </property>
  <property fmtid="{D5CDD505-2E9C-101B-9397-08002B2CF9AE}" pid="5" name="_dlc_DocIdItemGuid">
    <vt:lpwstr>30afcd53-9056-4d65-a8f8-909f39c20186</vt:lpwstr>
  </property>
  <property fmtid="{D5CDD505-2E9C-101B-9397-08002B2CF9AE}" pid="6" name="TNOC_DocumentCategory">
    <vt:lpwstr/>
  </property>
  <property fmtid="{D5CDD505-2E9C-101B-9397-08002B2CF9AE}" pid="7" name="TNOC_ClusterType">
    <vt:lpwstr>1;#Project|fa11c4c9-105f-402c-bb40-9a56b4989397</vt:lpwstr>
  </property>
  <property fmtid="{D5CDD505-2E9C-101B-9397-08002B2CF9AE}" pid="8" name="TNOC_DocumentClassification">
    <vt:lpwstr>5;#TNO Internal|1a23c89f-ef54-4907-86fd-8242403ff722</vt:lpwstr>
  </property>
</Properties>
</file>