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4"/>
    <p:sldMasterId id="2147483777" r:id="rId5"/>
  </p:sldMasterIdLst>
  <p:notesMasterIdLst>
    <p:notesMasterId r:id="rId34"/>
  </p:notesMasterIdLst>
  <p:sldIdLst>
    <p:sldId id="256" r:id="rId6"/>
    <p:sldId id="257" r:id="rId7"/>
    <p:sldId id="258" r:id="rId8"/>
    <p:sldId id="259" r:id="rId9"/>
    <p:sldId id="260" r:id="rId10"/>
    <p:sldId id="1219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1208" r:id="rId19"/>
    <p:sldId id="1209" r:id="rId20"/>
    <p:sldId id="1185" r:id="rId21"/>
    <p:sldId id="1187" r:id="rId22"/>
    <p:sldId id="1214" r:id="rId23"/>
    <p:sldId id="1222" r:id="rId24"/>
    <p:sldId id="1215" r:id="rId25"/>
    <p:sldId id="1198" r:id="rId26"/>
    <p:sldId id="1218" r:id="rId27"/>
    <p:sldId id="1221" r:id="rId28"/>
    <p:sldId id="1224" r:id="rId29"/>
    <p:sldId id="1226" r:id="rId30"/>
    <p:sldId id="1227" r:id="rId31"/>
    <p:sldId id="347" r:id="rId32"/>
    <p:sldId id="1220" r:id="rId3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DCC2E18-DED5-DC3B-F26D-A942F11863F9}" name="Estelle VIARD" initials="EV" userId="S::viard@osha.europa.eu::83bc0df2-571f-43d6-96fc-ab9b533092c7" providerId="AD"/>
  <p188:author id="{813D85CD-236E-1E04-ACE1-484A39DB15B5}" name="Nahia NEBRA - COMM. &amp; WEB Assistant" initials="NN" userId="S::nebra@ext.osha.europa.eu::d36bbef6-7609-4688-93a8-bd0b74285ca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ACC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25" autoAdjust="0"/>
    <p:restoredTop sz="91924" autoAdjust="0"/>
  </p:normalViewPr>
  <p:slideViewPr>
    <p:cSldViewPr>
      <p:cViewPr varScale="1">
        <p:scale>
          <a:sx n="92" d="100"/>
          <a:sy n="92" d="100"/>
        </p:scale>
        <p:origin x="88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8/10/relationships/authors" Target="authors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svg"/><Relationship Id="rId1" Type="http://schemas.openxmlformats.org/officeDocument/2006/relationships/image" Target="../media/image28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svg"/><Relationship Id="rId1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6E90E1-6A16-4C79-AB2D-67AFC1C08C7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A92B9F1-046E-4750-A335-23BA7A5E8A10}">
      <dgm:prSet custT="1"/>
      <dgm:spPr/>
      <dgm:t>
        <a:bodyPr/>
        <a:lstStyle/>
        <a:p>
          <a:r>
            <a:rPr lang="hr-HR" sz="1600" b="1" i="0" baseline="0">
              <a:solidFill>
                <a:schemeClr val="bg1"/>
              </a:solidFill>
            </a:rPr>
            <a:t>11 %</a:t>
          </a:r>
          <a:r>
            <a:rPr lang="hr-HR" sz="1200" b="1" i="0" baseline="0">
              <a:solidFill>
                <a:schemeClr val="bg1"/>
              </a:solidFill>
            </a:rPr>
            <a:t> radnika upotrebljava nosive uređaje na poslu i</a:t>
          </a:r>
          <a:br>
            <a:rPr lang="hr-HR" sz="1200" b="1" i="0" baseline="0">
              <a:solidFill>
                <a:schemeClr val="bg1"/>
              </a:solidFill>
            </a:rPr>
          </a:br>
          <a:r>
            <a:rPr lang="hr-HR" sz="1600" b="1" i="0" baseline="0">
              <a:solidFill>
                <a:schemeClr val="bg1"/>
              </a:solidFill>
            </a:rPr>
            <a:t>3 %</a:t>
          </a:r>
          <a:r>
            <a:rPr lang="hr-HR" sz="1200" b="1" i="0" baseline="0">
              <a:solidFill>
                <a:schemeClr val="bg1"/>
              </a:solidFill>
            </a:rPr>
            <a:t> ih radi s kobotima</a:t>
          </a:r>
        </a:p>
      </dgm:t>
    </dgm:pt>
    <dgm:pt modelId="{45A995B9-8DE6-4FAD-9503-F68F012A05C7}" type="parTrans" cxnId="{78EDC98B-E207-49C9-BE91-AF976F6EEAC3}">
      <dgm:prSet/>
      <dgm:spPr/>
      <dgm:t>
        <a:bodyPr/>
        <a:lstStyle/>
        <a:p>
          <a:endParaRPr lang="en-GB" sz="1600"/>
        </a:p>
      </dgm:t>
    </dgm:pt>
    <dgm:pt modelId="{05B50EF1-B8EB-4E35-8241-4F6544E23568}" type="sibTrans" cxnId="{78EDC98B-E207-49C9-BE91-AF976F6EEAC3}">
      <dgm:prSet/>
      <dgm:spPr/>
      <dgm:t>
        <a:bodyPr/>
        <a:lstStyle/>
        <a:p>
          <a:endParaRPr lang="en-GB" sz="1600"/>
        </a:p>
      </dgm:t>
    </dgm:pt>
    <dgm:pt modelId="{05459890-16CE-4B0E-9B7F-E4240CCA1F51}">
      <dgm:prSet custT="1"/>
      <dgm:spPr/>
      <dgm:t>
        <a:bodyPr/>
        <a:lstStyle/>
        <a:p>
          <a:r>
            <a:rPr lang="hr-HR" sz="1600" b="1" i="0" baseline="0" dirty="0">
              <a:solidFill>
                <a:schemeClr val="bg1"/>
              </a:solidFill>
            </a:rPr>
            <a:t>19 % </a:t>
          </a:r>
          <a:r>
            <a:rPr lang="hr-HR" sz="1200" b="1" i="0" baseline="0" dirty="0">
              <a:solidFill>
                <a:srgbClr val="FFFFFF"/>
              </a:solidFill>
              <a:latin typeface="Arial"/>
              <a:ea typeface="Arial"/>
              <a:cs typeface="+mn-cs"/>
            </a:rPr>
            <a:t>tih uređaja upotrebljava se za praćenje buke, kemikalija, prašine, plinova i drugih opasnih tvari</a:t>
          </a:r>
        </a:p>
        <a:p>
          <a:br>
            <a:rPr lang="hr-HR" sz="1200" b="1" i="0" baseline="0" dirty="0">
              <a:solidFill>
                <a:schemeClr val="bg1"/>
              </a:solidFill>
            </a:rPr>
          </a:br>
          <a:r>
            <a:rPr lang="hr-HR" sz="1600" b="1" i="0" baseline="0" dirty="0">
              <a:solidFill>
                <a:schemeClr val="bg1"/>
              </a:solidFill>
            </a:rPr>
            <a:t>7 % </a:t>
          </a:r>
          <a:r>
            <a:rPr lang="hr-HR" sz="1200" b="1" i="0" baseline="0" dirty="0">
              <a:solidFill>
                <a:schemeClr val="bg1"/>
              </a:solidFill>
            </a:rPr>
            <a:t>upotrebljava se za praćenje brzine otkucaja srca, krvnog tlaka, položaja tijela itd.</a:t>
          </a:r>
        </a:p>
      </dgm:t>
    </dgm:pt>
    <dgm:pt modelId="{A87E503D-EB30-40A2-8319-6D5A41F0EC0A}" type="parTrans" cxnId="{7B6092D5-3341-42D4-9C85-420A2E1E0FCF}">
      <dgm:prSet/>
      <dgm:spPr/>
      <dgm:t>
        <a:bodyPr/>
        <a:lstStyle/>
        <a:p>
          <a:endParaRPr lang="en-GB" sz="1600"/>
        </a:p>
      </dgm:t>
    </dgm:pt>
    <dgm:pt modelId="{96A13A2A-FF59-4CC0-8C0E-4354BC854355}" type="sibTrans" cxnId="{7B6092D5-3341-42D4-9C85-420A2E1E0FCF}">
      <dgm:prSet/>
      <dgm:spPr/>
      <dgm:t>
        <a:bodyPr/>
        <a:lstStyle/>
        <a:p>
          <a:endParaRPr lang="en-GB" sz="1600"/>
        </a:p>
      </dgm:t>
    </dgm:pt>
    <dgm:pt modelId="{D86D50AF-00CB-423E-85BA-A53407A36D1D}">
      <dgm:prSet custT="1"/>
      <dgm:spPr/>
      <dgm:t>
        <a:bodyPr/>
        <a:lstStyle/>
        <a:p>
          <a:r>
            <a:rPr lang="hr-HR" sz="1200" b="1" i="0" baseline="0" dirty="0">
              <a:solidFill>
                <a:srgbClr val="FFFFFF"/>
              </a:solidFill>
              <a:latin typeface="Arial"/>
              <a:ea typeface="Arial"/>
              <a:cs typeface="+mn-cs"/>
            </a:rPr>
            <a:t>Usvajanje je trenutačno ograničeno, to bi se moglo uskoro promijeniti</a:t>
          </a:r>
        </a:p>
      </dgm:t>
    </dgm:pt>
    <dgm:pt modelId="{DDE1653E-9C65-4450-B3BB-85CE3E201502}" type="parTrans" cxnId="{569A0D5D-E919-430B-82E3-8CC6917D38D8}">
      <dgm:prSet/>
      <dgm:spPr/>
      <dgm:t>
        <a:bodyPr/>
        <a:lstStyle/>
        <a:p>
          <a:endParaRPr lang="en-GB" sz="1600"/>
        </a:p>
      </dgm:t>
    </dgm:pt>
    <dgm:pt modelId="{15485CB0-8C54-4B88-85FB-F8619519228F}" type="sibTrans" cxnId="{569A0D5D-E919-430B-82E3-8CC6917D38D8}">
      <dgm:prSet/>
      <dgm:spPr/>
      <dgm:t>
        <a:bodyPr/>
        <a:lstStyle/>
        <a:p>
          <a:endParaRPr lang="en-GB" sz="1600"/>
        </a:p>
      </dgm:t>
    </dgm:pt>
    <dgm:pt modelId="{30EFCF27-4928-4C87-B78D-DF7C55955BFE}" type="pres">
      <dgm:prSet presAssocID="{7B6E90E1-6A16-4C79-AB2D-67AFC1C08C7E}" presName="diagram" presStyleCnt="0">
        <dgm:presLayoutVars>
          <dgm:dir/>
          <dgm:resizeHandles val="exact"/>
        </dgm:presLayoutVars>
      </dgm:prSet>
      <dgm:spPr/>
    </dgm:pt>
    <dgm:pt modelId="{7286582E-7AD4-4AD2-8361-0DD5E2D176C0}" type="pres">
      <dgm:prSet presAssocID="{6A92B9F1-046E-4750-A335-23BA7A5E8A10}" presName="node" presStyleLbl="node1" presStyleIdx="0" presStyleCnt="3" custScaleY="116280">
        <dgm:presLayoutVars>
          <dgm:bulletEnabled val="1"/>
        </dgm:presLayoutVars>
      </dgm:prSet>
      <dgm:spPr/>
    </dgm:pt>
    <dgm:pt modelId="{3B8DF298-B061-4415-A2D9-DD6B2572A4AA}" type="pres">
      <dgm:prSet presAssocID="{05B50EF1-B8EB-4E35-8241-4F6544E23568}" presName="sibTrans" presStyleCnt="0"/>
      <dgm:spPr/>
    </dgm:pt>
    <dgm:pt modelId="{F0C1C61D-1FEF-4B54-8B48-9C1884E1B72B}" type="pres">
      <dgm:prSet presAssocID="{05459890-16CE-4B0E-9B7F-E4240CCA1F51}" presName="node" presStyleLbl="node1" presStyleIdx="1" presStyleCnt="3" custScaleY="116280">
        <dgm:presLayoutVars>
          <dgm:bulletEnabled val="1"/>
        </dgm:presLayoutVars>
      </dgm:prSet>
      <dgm:spPr/>
    </dgm:pt>
    <dgm:pt modelId="{96E20B5F-40A6-4359-88D7-AA9CE3FB9669}" type="pres">
      <dgm:prSet presAssocID="{96A13A2A-FF59-4CC0-8C0E-4354BC854355}" presName="sibTrans" presStyleCnt="0"/>
      <dgm:spPr/>
    </dgm:pt>
    <dgm:pt modelId="{378CEFB9-7BF3-4DDB-BA45-215E38532774}" type="pres">
      <dgm:prSet presAssocID="{D86D50AF-00CB-423E-85BA-A53407A36D1D}" presName="node" presStyleLbl="node1" presStyleIdx="2" presStyleCnt="3">
        <dgm:presLayoutVars>
          <dgm:bulletEnabled val="1"/>
        </dgm:presLayoutVars>
      </dgm:prSet>
      <dgm:spPr/>
    </dgm:pt>
  </dgm:ptLst>
  <dgm:cxnLst>
    <dgm:cxn modelId="{569A0D5D-E919-430B-82E3-8CC6917D38D8}" srcId="{7B6E90E1-6A16-4C79-AB2D-67AFC1C08C7E}" destId="{D86D50AF-00CB-423E-85BA-A53407A36D1D}" srcOrd="2" destOrd="0" parTransId="{DDE1653E-9C65-4450-B3BB-85CE3E201502}" sibTransId="{15485CB0-8C54-4B88-85FB-F8619519228F}"/>
    <dgm:cxn modelId="{FC15A342-371E-4E8A-B8EB-1796354A52D8}" type="presOf" srcId="{05459890-16CE-4B0E-9B7F-E4240CCA1F51}" destId="{F0C1C61D-1FEF-4B54-8B48-9C1884E1B72B}" srcOrd="0" destOrd="0" presId="urn:microsoft.com/office/officeart/2005/8/layout/default"/>
    <dgm:cxn modelId="{D1A5D16D-9392-4176-8D93-848F35ABD972}" type="presOf" srcId="{D86D50AF-00CB-423E-85BA-A53407A36D1D}" destId="{378CEFB9-7BF3-4DDB-BA45-215E38532774}" srcOrd="0" destOrd="0" presId="urn:microsoft.com/office/officeart/2005/8/layout/default"/>
    <dgm:cxn modelId="{67437887-4BC5-40CC-A08C-9A9D5A9D4C07}" type="presOf" srcId="{6A92B9F1-046E-4750-A335-23BA7A5E8A10}" destId="{7286582E-7AD4-4AD2-8361-0DD5E2D176C0}" srcOrd="0" destOrd="0" presId="urn:microsoft.com/office/officeart/2005/8/layout/default"/>
    <dgm:cxn modelId="{78EDC98B-E207-49C9-BE91-AF976F6EEAC3}" srcId="{7B6E90E1-6A16-4C79-AB2D-67AFC1C08C7E}" destId="{6A92B9F1-046E-4750-A335-23BA7A5E8A10}" srcOrd="0" destOrd="0" parTransId="{45A995B9-8DE6-4FAD-9503-F68F012A05C7}" sibTransId="{05B50EF1-B8EB-4E35-8241-4F6544E23568}"/>
    <dgm:cxn modelId="{E5A087B2-5231-414D-A39E-2C1E61E80F3A}" type="presOf" srcId="{7B6E90E1-6A16-4C79-AB2D-67AFC1C08C7E}" destId="{30EFCF27-4928-4C87-B78D-DF7C55955BFE}" srcOrd="0" destOrd="0" presId="urn:microsoft.com/office/officeart/2005/8/layout/default"/>
    <dgm:cxn modelId="{7B6092D5-3341-42D4-9C85-420A2E1E0FCF}" srcId="{7B6E90E1-6A16-4C79-AB2D-67AFC1C08C7E}" destId="{05459890-16CE-4B0E-9B7F-E4240CCA1F51}" srcOrd="1" destOrd="0" parTransId="{A87E503D-EB30-40A2-8319-6D5A41F0EC0A}" sibTransId="{96A13A2A-FF59-4CC0-8C0E-4354BC854355}"/>
    <dgm:cxn modelId="{60074EA5-10AF-4E35-BFBC-3B44AD8B9B9C}" type="presParOf" srcId="{30EFCF27-4928-4C87-B78D-DF7C55955BFE}" destId="{7286582E-7AD4-4AD2-8361-0DD5E2D176C0}" srcOrd="0" destOrd="0" presId="urn:microsoft.com/office/officeart/2005/8/layout/default"/>
    <dgm:cxn modelId="{708F2ACC-AB10-4F59-BDC9-F90A91E362F7}" type="presParOf" srcId="{30EFCF27-4928-4C87-B78D-DF7C55955BFE}" destId="{3B8DF298-B061-4415-A2D9-DD6B2572A4AA}" srcOrd="1" destOrd="0" presId="urn:microsoft.com/office/officeart/2005/8/layout/default"/>
    <dgm:cxn modelId="{A15BACC5-7ED5-493B-BA85-686742B27B43}" type="presParOf" srcId="{30EFCF27-4928-4C87-B78D-DF7C55955BFE}" destId="{F0C1C61D-1FEF-4B54-8B48-9C1884E1B72B}" srcOrd="2" destOrd="0" presId="urn:microsoft.com/office/officeart/2005/8/layout/default"/>
    <dgm:cxn modelId="{B855FAE0-560D-4EB0-823C-17E2C8A896C6}" type="presParOf" srcId="{30EFCF27-4928-4C87-B78D-DF7C55955BFE}" destId="{96E20B5F-40A6-4359-88D7-AA9CE3FB9669}" srcOrd="3" destOrd="0" presId="urn:microsoft.com/office/officeart/2005/8/layout/default"/>
    <dgm:cxn modelId="{D7729C3C-39A5-464D-AF08-0290C20AB07E}" type="presParOf" srcId="{30EFCF27-4928-4C87-B78D-DF7C55955BFE}" destId="{378CEFB9-7BF3-4DDB-BA45-215E38532774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12B4D2-AFB1-4F95-982F-F19CF2FACA41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B26AB0F9-3214-4ECD-A556-0E7ED33C9EB1}">
      <dgm:prSet/>
      <dgm:spPr>
        <a:solidFill>
          <a:srgbClr val="ACC700">
            <a:alpha val="60000"/>
          </a:srgbClr>
        </a:solidFill>
      </dgm:spPr>
      <dgm:t>
        <a:bodyPr/>
        <a:lstStyle/>
        <a:p>
          <a:r>
            <a:rPr lang="hr-HR" b="1" baseline="0">
              <a:solidFill>
                <a:srgbClr val="003399"/>
              </a:solidFill>
            </a:rPr>
            <a:t>Aplikacije za pametne telefone</a:t>
          </a:r>
        </a:p>
      </dgm:t>
    </dgm:pt>
    <dgm:pt modelId="{BBC0FDF7-A1DB-429C-9E62-2E0C8D60F348}" type="parTrans" cxnId="{63E1724F-3F0B-4DEE-AD29-E36A4822D904}">
      <dgm:prSet/>
      <dgm:spPr/>
      <dgm:t>
        <a:bodyPr/>
        <a:lstStyle/>
        <a:p>
          <a:endParaRPr lang="en-GB"/>
        </a:p>
      </dgm:t>
    </dgm:pt>
    <dgm:pt modelId="{D6AF47C7-2D10-40D7-8FF1-11627DC0B3AF}" type="sibTrans" cxnId="{63E1724F-3F0B-4DEE-AD29-E36A4822D904}">
      <dgm:prSet/>
      <dgm:spPr/>
      <dgm:t>
        <a:bodyPr/>
        <a:lstStyle/>
        <a:p>
          <a:endParaRPr lang="en-GB"/>
        </a:p>
      </dgm:t>
    </dgm:pt>
    <dgm:pt modelId="{E350469D-47B9-4B78-A891-07F5FD126606}">
      <dgm:prSet/>
      <dgm:spPr>
        <a:solidFill>
          <a:srgbClr val="ACC700">
            <a:alpha val="60000"/>
          </a:srgbClr>
        </a:solidFill>
      </dgm:spPr>
      <dgm:t>
        <a:bodyPr/>
        <a:lstStyle/>
        <a:p>
          <a:r>
            <a:rPr lang="hr-HR" b="1" baseline="0">
              <a:solidFill>
                <a:srgbClr val="003399"/>
              </a:solidFill>
            </a:rPr>
            <a:t>Pametne naočale </a:t>
          </a:r>
          <a:r>
            <a:rPr lang="hr-HR" baseline="0">
              <a:solidFill>
                <a:srgbClr val="003399"/>
              </a:solidFill>
            </a:rPr>
            <a:t>ili </a:t>
          </a:r>
          <a:r>
            <a:rPr lang="hr-HR" b="1" baseline="0">
              <a:solidFill>
                <a:srgbClr val="003399"/>
              </a:solidFill>
            </a:rPr>
            <a:t>bespilotne letjelice</a:t>
          </a:r>
        </a:p>
      </dgm:t>
    </dgm:pt>
    <dgm:pt modelId="{450976C8-4D0B-453D-AE7B-BC654B0B07E8}" type="parTrans" cxnId="{CCEB53EA-DA70-4BA7-93DF-2F1BF2C27AD4}">
      <dgm:prSet/>
      <dgm:spPr/>
      <dgm:t>
        <a:bodyPr/>
        <a:lstStyle/>
        <a:p>
          <a:endParaRPr lang="en-GB"/>
        </a:p>
      </dgm:t>
    </dgm:pt>
    <dgm:pt modelId="{549134D6-5D5E-4E71-A563-1EB3F11280AC}" type="sibTrans" cxnId="{CCEB53EA-DA70-4BA7-93DF-2F1BF2C27AD4}">
      <dgm:prSet/>
      <dgm:spPr/>
      <dgm:t>
        <a:bodyPr/>
        <a:lstStyle/>
        <a:p>
          <a:endParaRPr lang="en-GB"/>
        </a:p>
      </dgm:t>
    </dgm:pt>
    <dgm:pt modelId="{54CDA36D-24B1-469D-B659-C19916B776BB}">
      <dgm:prSet/>
      <dgm:spPr>
        <a:solidFill>
          <a:srgbClr val="ACC700">
            <a:alpha val="60000"/>
          </a:srgbClr>
        </a:solidFill>
      </dgm:spPr>
      <dgm:t>
        <a:bodyPr/>
        <a:lstStyle/>
        <a:p>
          <a:r>
            <a:rPr lang="hr-HR" b="1" baseline="0">
              <a:solidFill>
                <a:srgbClr val="003399"/>
              </a:solidFill>
            </a:rPr>
            <a:t>Tehnologije e-tekstila</a:t>
          </a:r>
        </a:p>
      </dgm:t>
    </dgm:pt>
    <dgm:pt modelId="{1829FD61-F356-4F3A-B189-CD151069E2E0}" type="parTrans" cxnId="{17434861-7CBC-48BE-99D1-5DD76C2074E6}">
      <dgm:prSet/>
      <dgm:spPr/>
      <dgm:t>
        <a:bodyPr/>
        <a:lstStyle/>
        <a:p>
          <a:endParaRPr lang="en-GB"/>
        </a:p>
      </dgm:t>
    </dgm:pt>
    <dgm:pt modelId="{96A110A0-C9D8-486D-A1FE-6326FD2500C9}" type="sibTrans" cxnId="{17434861-7CBC-48BE-99D1-5DD76C2074E6}">
      <dgm:prSet/>
      <dgm:spPr/>
      <dgm:t>
        <a:bodyPr/>
        <a:lstStyle/>
        <a:p>
          <a:endParaRPr lang="en-GB"/>
        </a:p>
      </dgm:t>
    </dgm:pt>
    <dgm:pt modelId="{9B0AF3E4-1458-4DE6-8877-09F14947B668}">
      <dgm:prSet/>
      <dgm:spPr>
        <a:solidFill>
          <a:srgbClr val="ACC700">
            <a:alpha val="60000"/>
          </a:srgbClr>
        </a:solidFill>
      </dgm:spPr>
      <dgm:t>
        <a:bodyPr/>
        <a:lstStyle/>
        <a:p>
          <a:r>
            <a:rPr lang="hr-HR" b="1" baseline="0">
              <a:solidFill>
                <a:srgbClr val="003399"/>
              </a:solidFill>
            </a:rPr>
            <a:t>Pametni satovi</a:t>
          </a:r>
        </a:p>
      </dgm:t>
    </dgm:pt>
    <dgm:pt modelId="{5AE84EBB-7F61-4577-870E-362DA5D787EB}" type="parTrans" cxnId="{B31ED3BF-55B9-4286-9FFB-AFFDC74C547E}">
      <dgm:prSet/>
      <dgm:spPr/>
      <dgm:t>
        <a:bodyPr/>
        <a:lstStyle/>
        <a:p>
          <a:endParaRPr lang="en-GB"/>
        </a:p>
      </dgm:t>
    </dgm:pt>
    <dgm:pt modelId="{366A43EB-CADD-4EDE-B2AF-E04C64EBF917}" type="sibTrans" cxnId="{B31ED3BF-55B9-4286-9FFB-AFFDC74C547E}">
      <dgm:prSet/>
      <dgm:spPr/>
      <dgm:t>
        <a:bodyPr/>
        <a:lstStyle/>
        <a:p>
          <a:endParaRPr lang="en-GB"/>
        </a:p>
      </dgm:t>
    </dgm:pt>
    <dgm:pt modelId="{D37862C1-ECAB-4C0D-A7F2-C156D13BF885}">
      <dgm:prSet/>
      <dgm:spPr>
        <a:solidFill>
          <a:srgbClr val="ACC700">
            <a:alpha val="60000"/>
          </a:srgbClr>
        </a:solidFill>
      </dgm:spPr>
      <dgm:t>
        <a:bodyPr/>
        <a:lstStyle/>
        <a:p>
          <a:r>
            <a:rPr lang="hr-HR" b="1" baseline="0">
              <a:solidFill>
                <a:srgbClr val="003399"/>
              </a:solidFill>
            </a:rPr>
            <a:t>Alati za virtualnu stvarnost (VR) / proširenu stvarnost (AR)</a:t>
          </a:r>
        </a:p>
      </dgm:t>
    </dgm:pt>
    <dgm:pt modelId="{8854B119-3025-4C69-89AE-B8D6E2459E88}" type="parTrans" cxnId="{A8E8407A-DAC0-4F90-A0BB-6364DF02EED0}">
      <dgm:prSet/>
      <dgm:spPr/>
      <dgm:t>
        <a:bodyPr/>
        <a:lstStyle/>
        <a:p>
          <a:endParaRPr lang="en-GB"/>
        </a:p>
      </dgm:t>
    </dgm:pt>
    <dgm:pt modelId="{42222A29-EE78-49EF-B354-B1EA2192D7DF}" type="sibTrans" cxnId="{A8E8407A-DAC0-4F90-A0BB-6364DF02EED0}">
      <dgm:prSet/>
      <dgm:spPr/>
      <dgm:t>
        <a:bodyPr/>
        <a:lstStyle/>
        <a:p>
          <a:endParaRPr lang="en-GB"/>
        </a:p>
      </dgm:t>
    </dgm:pt>
    <dgm:pt modelId="{7DF74095-23D1-4AC4-A5B2-57BCACD40D1E}">
      <dgm:prSet/>
      <dgm:spPr>
        <a:solidFill>
          <a:srgbClr val="ACC700">
            <a:alpha val="60000"/>
          </a:srgbClr>
        </a:solidFill>
      </dgm:spPr>
      <dgm:t>
        <a:bodyPr/>
        <a:lstStyle/>
        <a:p>
          <a:r>
            <a:rPr lang="hr-HR" b="1" baseline="0">
              <a:solidFill>
                <a:srgbClr val="003399"/>
              </a:solidFill>
            </a:rPr>
            <a:t>Nosivi uređaji</a:t>
          </a:r>
        </a:p>
      </dgm:t>
    </dgm:pt>
    <dgm:pt modelId="{C32FD290-04BB-4300-B4C3-52428AF0E342}" type="parTrans" cxnId="{6C6708AE-1936-483A-919D-ECFC6A1B5610}">
      <dgm:prSet/>
      <dgm:spPr/>
      <dgm:t>
        <a:bodyPr/>
        <a:lstStyle/>
        <a:p>
          <a:endParaRPr lang="en-GB"/>
        </a:p>
      </dgm:t>
    </dgm:pt>
    <dgm:pt modelId="{7DB1DC45-3AB5-4259-8A0E-ED90302A9CB6}" type="sibTrans" cxnId="{6C6708AE-1936-483A-919D-ECFC6A1B5610}">
      <dgm:prSet/>
      <dgm:spPr/>
      <dgm:t>
        <a:bodyPr/>
        <a:lstStyle/>
        <a:p>
          <a:endParaRPr lang="en-GB"/>
        </a:p>
      </dgm:t>
    </dgm:pt>
    <dgm:pt modelId="{C7B483F1-C402-46AE-B10C-80D07CDE36CF}" type="pres">
      <dgm:prSet presAssocID="{2612B4D2-AFB1-4F95-982F-F19CF2FACA41}" presName="linearFlow" presStyleCnt="0">
        <dgm:presLayoutVars>
          <dgm:dir/>
          <dgm:resizeHandles val="exact"/>
        </dgm:presLayoutVars>
      </dgm:prSet>
      <dgm:spPr/>
    </dgm:pt>
    <dgm:pt modelId="{6D863BD2-A369-413B-8824-A9FC56DAA748}" type="pres">
      <dgm:prSet presAssocID="{B26AB0F9-3214-4ECD-A556-0E7ED33C9EB1}" presName="comp" presStyleCnt="0"/>
      <dgm:spPr/>
    </dgm:pt>
    <dgm:pt modelId="{B89430FD-A489-470F-AF22-45ED7E228FCC}" type="pres">
      <dgm:prSet presAssocID="{B26AB0F9-3214-4ECD-A556-0E7ED33C9EB1}" presName="rect2" presStyleLbl="node1" presStyleIdx="0" presStyleCnt="6">
        <dgm:presLayoutVars>
          <dgm:bulletEnabled val="1"/>
        </dgm:presLayoutVars>
      </dgm:prSet>
      <dgm:spPr/>
    </dgm:pt>
    <dgm:pt modelId="{49C759DE-AB9D-47E7-8E9A-CCD624E69DA2}" type="pres">
      <dgm:prSet presAssocID="{B26AB0F9-3214-4ECD-A556-0E7ED33C9EB1}" presName="rect1" presStyleLbl="lnNode1" presStyleIdx="0" presStyleCnt="6"/>
      <dgm:spPr>
        <a:blipFill rotWithShape="1">
          <a:blip xmlns:r="http://schemas.openxmlformats.org/officeDocument/2006/relationships" r:embed="rId1"/>
          <a:srcRect/>
          <a:stretch>
            <a:fillRect l="-27000" r="-27000"/>
          </a:stretch>
        </a:blipFill>
      </dgm:spPr>
    </dgm:pt>
    <dgm:pt modelId="{F3403BC1-0750-4699-8706-E7FD6DA10416}" type="pres">
      <dgm:prSet presAssocID="{D6AF47C7-2D10-40D7-8FF1-11627DC0B3AF}" presName="sibTrans" presStyleCnt="0"/>
      <dgm:spPr/>
    </dgm:pt>
    <dgm:pt modelId="{1BCB9A49-D9AB-4A25-96A3-23BC6919E621}" type="pres">
      <dgm:prSet presAssocID="{E350469D-47B9-4B78-A891-07F5FD126606}" presName="comp" presStyleCnt="0"/>
      <dgm:spPr/>
    </dgm:pt>
    <dgm:pt modelId="{76374FD1-BA3C-4684-8CAC-09CF348C6486}" type="pres">
      <dgm:prSet presAssocID="{E350469D-47B9-4B78-A891-07F5FD126606}" presName="rect2" presStyleLbl="node1" presStyleIdx="1" presStyleCnt="6">
        <dgm:presLayoutVars>
          <dgm:bulletEnabled val="1"/>
        </dgm:presLayoutVars>
      </dgm:prSet>
      <dgm:spPr/>
    </dgm:pt>
    <dgm:pt modelId="{B14CE48C-ECF8-42BE-AC15-E1BB68F60D94}" type="pres">
      <dgm:prSet presAssocID="{E350469D-47B9-4B78-A891-07F5FD126606}" presName="rect1" presStyleLbl="lnNode1" presStyleIdx="1" presStyleCnt="6"/>
      <dgm:spPr>
        <a:blipFill rotWithShape="1">
          <a:blip xmlns:r="http://schemas.openxmlformats.org/officeDocument/2006/relationships" r:embed="rId2"/>
          <a:srcRect/>
          <a:stretch>
            <a:fillRect l="-31000" r="-31000"/>
          </a:stretch>
        </a:blipFill>
      </dgm:spPr>
    </dgm:pt>
    <dgm:pt modelId="{1BD36069-0922-49B7-A0E9-A23CC8022738}" type="pres">
      <dgm:prSet presAssocID="{549134D6-5D5E-4E71-A563-1EB3F11280AC}" presName="sibTrans" presStyleCnt="0"/>
      <dgm:spPr/>
    </dgm:pt>
    <dgm:pt modelId="{20F18E83-6EB3-4891-8395-5F0019EF5B78}" type="pres">
      <dgm:prSet presAssocID="{54CDA36D-24B1-469D-B659-C19916B776BB}" presName="comp" presStyleCnt="0"/>
      <dgm:spPr/>
    </dgm:pt>
    <dgm:pt modelId="{E511D805-3A75-4220-BF12-A1117EE08223}" type="pres">
      <dgm:prSet presAssocID="{54CDA36D-24B1-469D-B659-C19916B776BB}" presName="rect2" presStyleLbl="node1" presStyleIdx="2" presStyleCnt="6">
        <dgm:presLayoutVars>
          <dgm:bulletEnabled val="1"/>
        </dgm:presLayoutVars>
      </dgm:prSet>
      <dgm:spPr/>
    </dgm:pt>
    <dgm:pt modelId="{4F485EE9-07E0-4893-BC7D-F337BC1BFFAB}" type="pres">
      <dgm:prSet presAssocID="{54CDA36D-24B1-469D-B659-C19916B776BB}" presName="rect1" presStyleLbl="lnNode1" presStyleIdx="2" presStyleCnt="6"/>
      <dgm:spPr>
        <a:blipFill rotWithShape="1">
          <a:blip xmlns:r="http://schemas.openxmlformats.org/officeDocument/2006/relationships" r:embed="rId3"/>
          <a:srcRect/>
          <a:stretch>
            <a:fillRect l="-22000" r="-22000"/>
          </a:stretch>
        </a:blipFill>
      </dgm:spPr>
    </dgm:pt>
    <dgm:pt modelId="{BA2A2508-AE22-439C-A5DA-410C19813017}" type="pres">
      <dgm:prSet presAssocID="{96A110A0-C9D8-486D-A1FE-6326FD2500C9}" presName="sibTrans" presStyleCnt="0"/>
      <dgm:spPr/>
    </dgm:pt>
    <dgm:pt modelId="{9AAF24B1-9F57-40B2-9C83-1A4B91D0AB79}" type="pres">
      <dgm:prSet presAssocID="{9B0AF3E4-1458-4DE6-8877-09F14947B668}" presName="comp" presStyleCnt="0"/>
      <dgm:spPr/>
    </dgm:pt>
    <dgm:pt modelId="{F68F5E8C-7AC1-473F-ABAB-BA96764B0A6C}" type="pres">
      <dgm:prSet presAssocID="{9B0AF3E4-1458-4DE6-8877-09F14947B668}" presName="rect2" presStyleLbl="node1" presStyleIdx="3" presStyleCnt="6">
        <dgm:presLayoutVars>
          <dgm:bulletEnabled val="1"/>
        </dgm:presLayoutVars>
      </dgm:prSet>
      <dgm:spPr/>
    </dgm:pt>
    <dgm:pt modelId="{253F97C4-E069-4BE7-A8BA-8F5DF2103A78}" type="pres">
      <dgm:prSet presAssocID="{9B0AF3E4-1458-4DE6-8877-09F14947B668}" presName="rect1" presStyleLbl="lnNode1" presStyleIdx="3" presStyleCnt="6"/>
      <dgm:spPr>
        <a:blipFill rotWithShape="1">
          <a:blip xmlns:r="http://schemas.openxmlformats.org/officeDocument/2006/relationships" r:embed="rId4"/>
          <a:srcRect/>
          <a:stretch>
            <a:fillRect l="-32000" r="-32000"/>
          </a:stretch>
        </a:blipFill>
      </dgm:spPr>
    </dgm:pt>
    <dgm:pt modelId="{313A8583-4979-4468-95AF-1EBD2EE463C5}" type="pres">
      <dgm:prSet presAssocID="{366A43EB-CADD-4EDE-B2AF-E04C64EBF917}" presName="sibTrans" presStyleCnt="0"/>
      <dgm:spPr/>
    </dgm:pt>
    <dgm:pt modelId="{86B7D007-987F-42E9-BDAD-6ECC81E12B39}" type="pres">
      <dgm:prSet presAssocID="{D37862C1-ECAB-4C0D-A7F2-C156D13BF885}" presName="comp" presStyleCnt="0"/>
      <dgm:spPr/>
    </dgm:pt>
    <dgm:pt modelId="{C02B213E-3BC2-4C2C-B5AB-19F6E329B6BB}" type="pres">
      <dgm:prSet presAssocID="{D37862C1-ECAB-4C0D-A7F2-C156D13BF885}" presName="rect2" presStyleLbl="node1" presStyleIdx="4" presStyleCnt="6">
        <dgm:presLayoutVars>
          <dgm:bulletEnabled val="1"/>
        </dgm:presLayoutVars>
      </dgm:prSet>
      <dgm:spPr/>
    </dgm:pt>
    <dgm:pt modelId="{0B9F9675-3D6E-4EDF-B61E-DF6AD2A0F391}" type="pres">
      <dgm:prSet presAssocID="{D37862C1-ECAB-4C0D-A7F2-C156D13BF885}" presName="rect1" presStyleLbl="lnNode1" presStyleIdx="4" presStyleCnt="6"/>
      <dgm:spPr>
        <a:blipFill rotWithShape="1">
          <a:blip xmlns:r="http://schemas.openxmlformats.org/officeDocument/2006/relationships" r:embed="rId5"/>
          <a:srcRect/>
          <a:stretch>
            <a:fillRect l="-33000" r="-33000"/>
          </a:stretch>
        </a:blipFill>
      </dgm:spPr>
    </dgm:pt>
    <dgm:pt modelId="{7AC7C967-0F17-41CA-AFB8-467B88E55313}" type="pres">
      <dgm:prSet presAssocID="{42222A29-EE78-49EF-B354-B1EA2192D7DF}" presName="sibTrans" presStyleCnt="0"/>
      <dgm:spPr/>
    </dgm:pt>
    <dgm:pt modelId="{DFBCC80D-4F4E-456C-ABE6-C07EDFFB69EF}" type="pres">
      <dgm:prSet presAssocID="{7DF74095-23D1-4AC4-A5B2-57BCACD40D1E}" presName="comp" presStyleCnt="0"/>
      <dgm:spPr/>
    </dgm:pt>
    <dgm:pt modelId="{02CBCA8F-3146-4D03-A06C-C4E4C8D0AF1E}" type="pres">
      <dgm:prSet presAssocID="{7DF74095-23D1-4AC4-A5B2-57BCACD40D1E}" presName="rect2" presStyleLbl="node1" presStyleIdx="5" presStyleCnt="6">
        <dgm:presLayoutVars>
          <dgm:bulletEnabled val="1"/>
        </dgm:presLayoutVars>
      </dgm:prSet>
      <dgm:spPr/>
    </dgm:pt>
    <dgm:pt modelId="{3D3B6042-762D-4F77-B0A2-51D72A462EDF}" type="pres">
      <dgm:prSet presAssocID="{7DF74095-23D1-4AC4-A5B2-57BCACD40D1E}" presName="rect1" presStyleLbl="lnNode1" presStyleIdx="5" presStyleCnt="6" custLinFactNeighborX="-5946" custLinFactNeighborY="-3934"/>
      <dgm:spPr>
        <a:blipFill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000" r="-1000"/>
          </a:stretch>
        </a:blipFill>
      </dgm:spPr>
    </dgm:pt>
  </dgm:ptLst>
  <dgm:cxnLst>
    <dgm:cxn modelId="{0D78071E-A911-4678-9F66-8EC2DB32278B}" type="presOf" srcId="{7DF74095-23D1-4AC4-A5B2-57BCACD40D1E}" destId="{02CBCA8F-3146-4D03-A06C-C4E4C8D0AF1E}" srcOrd="0" destOrd="0" presId="urn:microsoft.com/office/officeart/2008/layout/AlternatingPictureBlocks"/>
    <dgm:cxn modelId="{36799E2D-1926-4E77-AE3E-647DD77F0D86}" type="presOf" srcId="{B26AB0F9-3214-4ECD-A556-0E7ED33C9EB1}" destId="{B89430FD-A489-470F-AF22-45ED7E228FCC}" srcOrd="0" destOrd="0" presId="urn:microsoft.com/office/officeart/2008/layout/AlternatingPictureBlocks"/>
    <dgm:cxn modelId="{17434861-7CBC-48BE-99D1-5DD76C2074E6}" srcId="{2612B4D2-AFB1-4F95-982F-F19CF2FACA41}" destId="{54CDA36D-24B1-469D-B659-C19916B776BB}" srcOrd="2" destOrd="0" parTransId="{1829FD61-F356-4F3A-B189-CD151069E2E0}" sibTransId="{96A110A0-C9D8-486D-A1FE-6326FD2500C9}"/>
    <dgm:cxn modelId="{34E7A549-ED23-4237-8853-C0D31432BB84}" type="presOf" srcId="{D37862C1-ECAB-4C0D-A7F2-C156D13BF885}" destId="{C02B213E-3BC2-4C2C-B5AB-19F6E329B6BB}" srcOrd="0" destOrd="0" presId="urn:microsoft.com/office/officeart/2008/layout/AlternatingPictureBlocks"/>
    <dgm:cxn modelId="{63E1724F-3F0B-4DEE-AD29-E36A4822D904}" srcId="{2612B4D2-AFB1-4F95-982F-F19CF2FACA41}" destId="{B26AB0F9-3214-4ECD-A556-0E7ED33C9EB1}" srcOrd="0" destOrd="0" parTransId="{BBC0FDF7-A1DB-429C-9E62-2E0C8D60F348}" sibTransId="{D6AF47C7-2D10-40D7-8FF1-11627DC0B3AF}"/>
    <dgm:cxn modelId="{B9FE2771-A33D-44FE-88B1-2DE7153554D9}" type="presOf" srcId="{E350469D-47B9-4B78-A891-07F5FD126606}" destId="{76374FD1-BA3C-4684-8CAC-09CF348C6486}" srcOrd="0" destOrd="0" presId="urn:microsoft.com/office/officeart/2008/layout/AlternatingPictureBlocks"/>
    <dgm:cxn modelId="{78163E77-1EA0-4A4E-B515-101363629BAC}" type="presOf" srcId="{2612B4D2-AFB1-4F95-982F-F19CF2FACA41}" destId="{C7B483F1-C402-46AE-B10C-80D07CDE36CF}" srcOrd="0" destOrd="0" presId="urn:microsoft.com/office/officeart/2008/layout/AlternatingPictureBlocks"/>
    <dgm:cxn modelId="{04867358-CDE5-4C2D-9CE8-4F2D91EC2757}" type="presOf" srcId="{9B0AF3E4-1458-4DE6-8877-09F14947B668}" destId="{F68F5E8C-7AC1-473F-ABAB-BA96764B0A6C}" srcOrd="0" destOrd="0" presId="urn:microsoft.com/office/officeart/2008/layout/AlternatingPictureBlocks"/>
    <dgm:cxn modelId="{A8E8407A-DAC0-4F90-A0BB-6364DF02EED0}" srcId="{2612B4D2-AFB1-4F95-982F-F19CF2FACA41}" destId="{D37862C1-ECAB-4C0D-A7F2-C156D13BF885}" srcOrd="4" destOrd="0" parTransId="{8854B119-3025-4C69-89AE-B8D6E2459E88}" sibTransId="{42222A29-EE78-49EF-B354-B1EA2192D7DF}"/>
    <dgm:cxn modelId="{6C6708AE-1936-483A-919D-ECFC6A1B5610}" srcId="{2612B4D2-AFB1-4F95-982F-F19CF2FACA41}" destId="{7DF74095-23D1-4AC4-A5B2-57BCACD40D1E}" srcOrd="5" destOrd="0" parTransId="{C32FD290-04BB-4300-B4C3-52428AF0E342}" sibTransId="{7DB1DC45-3AB5-4259-8A0E-ED90302A9CB6}"/>
    <dgm:cxn modelId="{F893E8B6-B95A-4587-A92F-765DC47A146A}" type="presOf" srcId="{54CDA36D-24B1-469D-B659-C19916B776BB}" destId="{E511D805-3A75-4220-BF12-A1117EE08223}" srcOrd="0" destOrd="0" presId="urn:microsoft.com/office/officeart/2008/layout/AlternatingPictureBlocks"/>
    <dgm:cxn modelId="{B31ED3BF-55B9-4286-9FFB-AFFDC74C547E}" srcId="{2612B4D2-AFB1-4F95-982F-F19CF2FACA41}" destId="{9B0AF3E4-1458-4DE6-8877-09F14947B668}" srcOrd="3" destOrd="0" parTransId="{5AE84EBB-7F61-4577-870E-362DA5D787EB}" sibTransId="{366A43EB-CADD-4EDE-B2AF-E04C64EBF917}"/>
    <dgm:cxn modelId="{CCEB53EA-DA70-4BA7-93DF-2F1BF2C27AD4}" srcId="{2612B4D2-AFB1-4F95-982F-F19CF2FACA41}" destId="{E350469D-47B9-4B78-A891-07F5FD126606}" srcOrd="1" destOrd="0" parTransId="{450976C8-4D0B-453D-AE7B-BC654B0B07E8}" sibTransId="{549134D6-5D5E-4E71-A563-1EB3F11280AC}"/>
    <dgm:cxn modelId="{C3AB57E2-F523-4DD7-A2D6-D041D1A078F2}" type="presParOf" srcId="{C7B483F1-C402-46AE-B10C-80D07CDE36CF}" destId="{6D863BD2-A369-413B-8824-A9FC56DAA748}" srcOrd="0" destOrd="0" presId="urn:microsoft.com/office/officeart/2008/layout/AlternatingPictureBlocks"/>
    <dgm:cxn modelId="{21F7D4E1-1933-4249-9661-93AD19240D4A}" type="presParOf" srcId="{6D863BD2-A369-413B-8824-A9FC56DAA748}" destId="{B89430FD-A489-470F-AF22-45ED7E228FCC}" srcOrd="0" destOrd="0" presId="urn:microsoft.com/office/officeart/2008/layout/AlternatingPictureBlocks"/>
    <dgm:cxn modelId="{4E0ACAAD-0FEA-47D9-90C3-704394ADF4F9}" type="presParOf" srcId="{6D863BD2-A369-413B-8824-A9FC56DAA748}" destId="{49C759DE-AB9D-47E7-8E9A-CCD624E69DA2}" srcOrd="1" destOrd="0" presId="urn:microsoft.com/office/officeart/2008/layout/AlternatingPictureBlocks"/>
    <dgm:cxn modelId="{B8583411-8CF6-4992-A53C-CF9EC571F010}" type="presParOf" srcId="{C7B483F1-C402-46AE-B10C-80D07CDE36CF}" destId="{F3403BC1-0750-4699-8706-E7FD6DA10416}" srcOrd="1" destOrd="0" presId="urn:microsoft.com/office/officeart/2008/layout/AlternatingPictureBlocks"/>
    <dgm:cxn modelId="{25C98BA4-A51F-411D-BBCE-3A507F4E5CCB}" type="presParOf" srcId="{C7B483F1-C402-46AE-B10C-80D07CDE36CF}" destId="{1BCB9A49-D9AB-4A25-96A3-23BC6919E621}" srcOrd="2" destOrd="0" presId="urn:microsoft.com/office/officeart/2008/layout/AlternatingPictureBlocks"/>
    <dgm:cxn modelId="{6EC903EE-474D-4010-992F-595BBF7B88BF}" type="presParOf" srcId="{1BCB9A49-D9AB-4A25-96A3-23BC6919E621}" destId="{76374FD1-BA3C-4684-8CAC-09CF348C6486}" srcOrd="0" destOrd="0" presId="urn:microsoft.com/office/officeart/2008/layout/AlternatingPictureBlocks"/>
    <dgm:cxn modelId="{3476B0F3-C2FF-4F29-9A94-962ED816B5D5}" type="presParOf" srcId="{1BCB9A49-D9AB-4A25-96A3-23BC6919E621}" destId="{B14CE48C-ECF8-42BE-AC15-E1BB68F60D94}" srcOrd="1" destOrd="0" presId="urn:microsoft.com/office/officeart/2008/layout/AlternatingPictureBlocks"/>
    <dgm:cxn modelId="{3F184F69-F505-4163-A465-BC824381F977}" type="presParOf" srcId="{C7B483F1-C402-46AE-B10C-80D07CDE36CF}" destId="{1BD36069-0922-49B7-A0E9-A23CC8022738}" srcOrd="3" destOrd="0" presId="urn:microsoft.com/office/officeart/2008/layout/AlternatingPictureBlocks"/>
    <dgm:cxn modelId="{16C0CE8C-91D0-42D3-8B4B-40106893E516}" type="presParOf" srcId="{C7B483F1-C402-46AE-B10C-80D07CDE36CF}" destId="{20F18E83-6EB3-4891-8395-5F0019EF5B78}" srcOrd="4" destOrd="0" presId="urn:microsoft.com/office/officeart/2008/layout/AlternatingPictureBlocks"/>
    <dgm:cxn modelId="{01A0B2CC-6916-44DF-BE88-02BD654B88D9}" type="presParOf" srcId="{20F18E83-6EB3-4891-8395-5F0019EF5B78}" destId="{E511D805-3A75-4220-BF12-A1117EE08223}" srcOrd="0" destOrd="0" presId="urn:microsoft.com/office/officeart/2008/layout/AlternatingPictureBlocks"/>
    <dgm:cxn modelId="{06D6B83F-9E19-4777-A17F-B6B41988313C}" type="presParOf" srcId="{20F18E83-6EB3-4891-8395-5F0019EF5B78}" destId="{4F485EE9-07E0-4893-BC7D-F337BC1BFFAB}" srcOrd="1" destOrd="0" presId="urn:microsoft.com/office/officeart/2008/layout/AlternatingPictureBlocks"/>
    <dgm:cxn modelId="{72CBCD88-EC24-4367-AEB5-B735F69431A4}" type="presParOf" srcId="{C7B483F1-C402-46AE-B10C-80D07CDE36CF}" destId="{BA2A2508-AE22-439C-A5DA-410C19813017}" srcOrd="5" destOrd="0" presId="urn:microsoft.com/office/officeart/2008/layout/AlternatingPictureBlocks"/>
    <dgm:cxn modelId="{BA792EEE-9A14-4661-8490-0E97CEE1F1BF}" type="presParOf" srcId="{C7B483F1-C402-46AE-B10C-80D07CDE36CF}" destId="{9AAF24B1-9F57-40B2-9C83-1A4B91D0AB79}" srcOrd="6" destOrd="0" presId="urn:microsoft.com/office/officeart/2008/layout/AlternatingPictureBlocks"/>
    <dgm:cxn modelId="{51066D3A-A284-4869-AA2D-3B45369A829F}" type="presParOf" srcId="{9AAF24B1-9F57-40B2-9C83-1A4B91D0AB79}" destId="{F68F5E8C-7AC1-473F-ABAB-BA96764B0A6C}" srcOrd="0" destOrd="0" presId="urn:microsoft.com/office/officeart/2008/layout/AlternatingPictureBlocks"/>
    <dgm:cxn modelId="{AC2A136E-969E-4ECA-A8F1-6CED1D356FA8}" type="presParOf" srcId="{9AAF24B1-9F57-40B2-9C83-1A4B91D0AB79}" destId="{253F97C4-E069-4BE7-A8BA-8F5DF2103A78}" srcOrd="1" destOrd="0" presId="urn:microsoft.com/office/officeart/2008/layout/AlternatingPictureBlocks"/>
    <dgm:cxn modelId="{0F64BFA9-17A7-4A8A-9E16-6E6A6688FCE7}" type="presParOf" srcId="{C7B483F1-C402-46AE-B10C-80D07CDE36CF}" destId="{313A8583-4979-4468-95AF-1EBD2EE463C5}" srcOrd="7" destOrd="0" presId="urn:microsoft.com/office/officeart/2008/layout/AlternatingPictureBlocks"/>
    <dgm:cxn modelId="{B33CE1ED-F6B6-4540-BD64-C547147E73E7}" type="presParOf" srcId="{C7B483F1-C402-46AE-B10C-80D07CDE36CF}" destId="{86B7D007-987F-42E9-BDAD-6ECC81E12B39}" srcOrd="8" destOrd="0" presId="urn:microsoft.com/office/officeart/2008/layout/AlternatingPictureBlocks"/>
    <dgm:cxn modelId="{388D744E-FAE1-437E-B823-5D8AE65B2A15}" type="presParOf" srcId="{86B7D007-987F-42E9-BDAD-6ECC81E12B39}" destId="{C02B213E-3BC2-4C2C-B5AB-19F6E329B6BB}" srcOrd="0" destOrd="0" presId="urn:microsoft.com/office/officeart/2008/layout/AlternatingPictureBlocks"/>
    <dgm:cxn modelId="{663A1310-8AA1-471D-8629-9F3C08FBA75C}" type="presParOf" srcId="{86B7D007-987F-42E9-BDAD-6ECC81E12B39}" destId="{0B9F9675-3D6E-4EDF-B61E-DF6AD2A0F391}" srcOrd="1" destOrd="0" presId="urn:microsoft.com/office/officeart/2008/layout/AlternatingPictureBlocks"/>
    <dgm:cxn modelId="{B981EDB6-3997-4FE6-ABFA-42CB4888BEB5}" type="presParOf" srcId="{C7B483F1-C402-46AE-B10C-80D07CDE36CF}" destId="{7AC7C967-0F17-41CA-AFB8-467B88E55313}" srcOrd="9" destOrd="0" presId="urn:microsoft.com/office/officeart/2008/layout/AlternatingPictureBlocks"/>
    <dgm:cxn modelId="{8AB65320-62EB-4C2D-8AD7-7AD2C187D1BF}" type="presParOf" srcId="{C7B483F1-C402-46AE-B10C-80D07CDE36CF}" destId="{DFBCC80D-4F4E-456C-ABE6-C07EDFFB69EF}" srcOrd="10" destOrd="0" presId="urn:microsoft.com/office/officeart/2008/layout/AlternatingPictureBlocks"/>
    <dgm:cxn modelId="{8E737807-33A8-401C-895B-8FDC4BED4D0A}" type="presParOf" srcId="{DFBCC80D-4F4E-456C-ABE6-C07EDFFB69EF}" destId="{02CBCA8F-3146-4D03-A06C-C4E4C8D0AF1E}" srcOrd="0" destOrd="0" presId="urn:microsoft.com/office/officeart/2008/layout/AlternatingPictureBlocks"/>
    <dgm:cxn modelId="{993A11C1-08E8-4646-9248-95D4EBE32102}" type="presParOf" srcId="{DFBCC80D-4F4E-456C-ABE6-C07EDFFB69EF}" destId="{3D3B6042-762D-4F77-B0A2-51D72A462EDF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70289B-7740-4E1F-8CC6-B90AED626008}" type="doc">
      <dgm:prSet loTypeId="urn:microsoft.com/office/officeart/2005/8/layout/vList3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8C3ECDF9-588F-4C39-A3D9-ED8DF87F951C}">
      <dgm:prSet/>
      <dgm:spPr>
        <a:solidFill>
          <a:srgbClr val="899E00"/>
        </a:solidFill>
      </dgm:spPr>
      <dgm:t>
        <a:bodyPr/>
        <a:lstStyle/>
        <a:p>
          <a:r>
            <a:rPr lang="hr-HR" b="1" i="0" baseline="0" dirty="0"/>
            <a:t>Podaci u stvarnom vremenu</a:t>
          </a:r>
        </a:p>
      </dgm:t>
    </dgm:pt>
    <dgm:pt modelId="{FC4CF31D-C17E-4A08-8589-C6F6179725B9}" type="parTrans" cxnId="{E0960AB1-B346-4C58-83D8-1902D400F9B2}">
      <dgm:prSet/>
      <dgm:spPr/>
      <dgm:t>
        <a:bodyPr/>
        <a:lstStyle/>
        <a:p>
          <a:endParaRPr lang="en-GB"/>
        </a:p>
      </dgm:t>
    </dgm:pt>
    <dgm:pt modelId="{882015B8-827F-4804-B752-E61F58D9D3E3}" type="sibTrans" cxnId="{E0960AB1-B346-4C58-83D8-1902D400F9B2}">
      <dgm:prSet/>
      <dgm:spPr/>
      <dgm:t>
        <a:bodyPr/>
        <a:lstStyle/>
        <a:p>
          <a:endParaRPr lang="en-GB"/>
        </a:p>
      </dgm:t>
    </dgm:pt>
    <dgm:pt modelId="{3A9E311A-03E7-409E-9B76-A56DD591C84E}">
      <dgm:prSet/>
      <dgm:spPr>
        <a:solidFill>
          <a:srgbClr val="899E00"/>
        </a:solidFill>
      </dgm:spPr>
      <dgm:t>
        <a:bodyPr/>
        <a:lstStyle/>
        <a:p>
          <a:r>
            <a:rPr lang="hr-HR" b="1" i="0" baseline="0" dirty="0"/>
            <a:t>Prognostički podaci</a:t>
          </a:r>
        </a:p>
      </dgm:t>
    </dgm:pt>
    <dgm:pt modelId="{5424B950-7852-49ED-BB79-C82BAEF7E678}" type="parTrans" cxnId="{5DE2CFE4-D284-463F-BE9F-CE9EFC8AF348}">
      <dgm:prSet/>
      <dgm:spPr/>
      <dgm:t>
        <a:bodyPr/>
        <a:lstStyle/>
        <a:p>
          <a:endParaRPr lang="en-GB"/>
        </a:p>
      </dgm:t>
    </dgm:pt>
    <dgm:pt modelId="{35F4DA21-A982-4CCD-92F7-84D9903F93BC}" type="sibTrans" cxnId="{5DE2CFE4-D284-463F-BE9F-CE9EFC8AF348}">
      <dgm:prSet/>
      <dgm:spPr/>
      <dgm:t>
        <a:bodyPr/>
        <a:lstStyle/>
        <a:p>
          <a:endParaRPr lang="en-GB"/>
        </a:p>
      </dgm:t>
    </dgm:pt>
    <dgm:pt modelId="{3163B32D-6604-4D62-B9C1-1EC2C2D64C06}">
      <dgm:prSet/>
      <dgm:spPr>
        <a:solidFill>
          <a:srgbClr val="899E00"/>
        </a:solidFill>
      </dgm:spPr>
      <dgm:t>
        <a:bodyPr/>
        <a:lstStyle/>
        <a:p>
          <a:r>
            <a:rPr lang="hr-HR" b="1" i="0" baseline="0"/>
            <a:t>Provedive preporuke</a:t>
          </a:r>
        </a:p>
      </dgm:t>
    </dgm:pt>
    <dgm:pt modelId="{1FF7A246-4B2C-49CB-8D90-52E0A22744C8}" type="parTrans" cxnId="{5D760FBD-F59B-42D2-8C75-0AC1989EFB53}">
      <dgm:prSet/>
      <dgm:spPr/>
      <dgm:t>
        <a:bodyPr/>
        <a:lstStyle/>
        <a:p>
          <a:endParaRPr lang="en-GB"/>
        </a:p>
      </dgm:t>
    </dgm:pt>
    <dgm:pt modelId="{6D5DB93A-232D-4A95-BF68-DAD4D2516ED0}" type="sibTrans" cxnId="{5D760FBD-F59B-42D2-8C75-0AC1989EFB53}">
      <dgm:prSet/>
      <dgm:spPr/>
      <dgm:t>
        <a:bodyPr/>
        <a:lstStyle/>
        <a:p>
          <a:endParaRPr lang="en-GB"/>
        </a:p>
      </dgm:t>
    </dgm:pt>
    <dgm:pt modelId="{0E6704AD-CD9E-418E-95E5-C88472787FED}">
      <dgm:prSet/>
      <dgm:spPr>
        <a:solidFill>
          <a:srgbClr val="899E00"/>
        </a:solidFill>
      </dgm:spPr>
      <dgm:t>
        <a:bodyPr/>
        <a:lstStyle/>
        <a:p>
          <a:r>
            <a:rPr lang="hr-HR" b="1" i="0" baseline="0"/>
            <a:t>Proaktivnost</a:t>
          </a:r>
        </a:p>
      </dgm:t>
    </dgm:pt>
    <dgm:pt modelId="{F41EE4D8-A23B-496F-B36B-BCC9C2BFEB27}" type="parTrans" cxnId="{7FBCA76A-F54C-4F56-889D-806429AA6F74}">
      <dgm:prSet/>
      <dgm:spPr/>
      <dgm:t>
        <a:bodyPr/>
        <a:lstStyle/>
        <a:p>
          <a:endParaRPr lang="en-GB"/>
        </a:p>
      </dgm:t>
    </dgm:pt>
    <dgm:pt modelId="{548C490A-1274-4C12-8373-4AE8CD427F85}" type="sibTrans" cxnId="{7FBCA76A-F54C-4F56-889D-806429AA6F74}">
      <dgm:prSet/>
      <dgm:spPr/>
      <dgm:t>
        <a:bodyPr/>
        <a:lstStyle/>
        <a:p>
          <a:endParaRPr lang="en-GB"/>
        </a:p>
      </dgm:t>
    </dgm:pt>
    <dgm:pt modelId="{B8EABAF1-EF41-4A5D-9E90-A2806DC1DDFE}" type="pres">
      <dgm:prSet presAssocID="{7870289B-7740-4E1F-8CC6-B90AED626008}" presName="linearFlow" presStyleCnt="0">
        <dgm:presLayoutVars>
          <dgm:dir/>
          <dgm:resizeHandles val="exact"/>
        </dgm:presLayoutVars>
      </dgm:prSet>
      <dgm:spPr/>
    </dgm:pt>
    <dgm:pt modelId="{5B08C2C8-E6BF-407A-A8C4-49447C0C7966}" type="pres">
      <dgm:prSet presAssocID="{8C3ECDF9-588F-4C39-A3D9-ED8DF87F951C}" presName="composite" presStyleCnt="0"/>
      <dgm:spPr/>
    </dgm:pt>
    <dgm:pt modelId="{DB5BB6C8-1178-4E1E-8DF9-068B794A5764}" type="pres">
      <dgm:prSet presAssocID="{8C3ECDF9-588F-4C39-A3D9-ED8DF87F951C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AE7BF1CE-D7A9-41CD-B7A7-5FE60C7704F3}" type="pres">
      <dgm:prSet presAssocID="{8C3ECDF9-588F-4C39-A3D9-ED8DF87F951C}" presName="txShp" presStyleLbl="node1" presStyleIdx="0" presStyleCnt="4">
        <dgm:presLayoutVars>
          <dgm:bulletEnabled val="1"/>
        </dgm:presLayoutVars>
      </dgm:prSet>
      <dgm:spPr/>
    </dgm:pt>
    <dgm:pt modelId="{6BFA43ED-4485-41F5-B439-5ACEFE8DAA0B}" type="pres">
      <dgm:prSet presAssocID="{882015B8-827F-4804-B752-E61F58D9D3E3}" presName="spacing" presStyleCnt="0"/>
      <dgm:spPr/>
    </dgm:pt>
    <dgm:pt modelId="{EDB3E949-AE58-4E4F-8620-08C8F0E16F6B}" type="pres">
      <dgm:prSet presAssocID="{3A9E311A-03E7-409E-9B76-A56DD591C84E}" presName="composite" presStyleCnt="0"/>
      <dgm:spPr/>
    </dgm:pt>
    <dgm:pt modelId="{D0BACA23-2D21-48E3-9EF1-F111A084D82C}" type="pres">
      <dgm:prSet presAssocID="{3A9E311A-03E7-409E-9B76-A56DD591C84E}" presName="imgShp" presStyleLbl="fgImgPlace1" presStyleIdx="1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E152BE5C-3FDF-4FB7-92A5-512B3F9BC91D}" type="pres">
      <dgm:prSet presAssocID="{3A9E311A-03E7-409E-9B76-A56DD591C84E}" presName="txShp" presStyleLbl="node1" presStyleIdx="1" presStyleCnt="4">
        <dgm:presLayoutVars>
          <dgm:bulletEnabled val="1"/>
        </dgm:presLayoutVars>
      </dgm:prSet>
      <dgm:spPr/>
    </dgm:pt>
    <dgm:pt modelId="{BA5136D4-52B5-45BB-B106-F0FAD2C8DB99}" type="pres">
      <dgm:prSet presAssocID="{35F4DA21-A982-4CCD-92F7-84D9903F93BC}" presName="spacing" presStyleCnt="0"/>
      <dgm:spPr/>
    </dgm:pt>
    <dgm:pt modelId="{BBE6E831-86D2-471D-B4B6-AA50DA62BAB6}" type="pres">
      <dgm:prSet presAssocID="{3163B32D-6604-4D62-B9C1-1EC2C2D64C06}" presName="composite" presStyleCnt="0"/>
      <dgm:spPr/>
    </dgm:pt>
    <dgm:pt modelId="{C0E02844-842A-4E35-8C12-5542FA4137E7}" type="pres">
      <dgm:prSet presAssocID="{3163B32D-6604-4D62-B9C1-1EC2C2D64C06}" presName="imgShp" presStyleLbl="fgImgPlace1" presStyleIdx="2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66031328-2423-421D-BD82-19F83B90701F}" type="pres">
      <dgm:prSet presAssocID="{3163B32D-6604-4D62-B9C1-1EC2C2D64C06}" presName="txShp" presStyleLbl="node1" presStyleIdx="2" presStyleCnt="4">
        <dgm:presLayoutVars>
          <dgm:bulletEnabled val="1"/>
        </dgm:presLayoutVars>
      </dgm:prSet>
      <dgm:spPr/>
    </dgm:pt>
    <dgm:pt modelId="{3C77E3DC-6B11-4801-A4A3-4DE55439D30D}" type="pres">
      <dgm:prSet presAssocID="{6D5DB93A-232D-4A95-BF68-DAD4D2516ED0}" presName="spacing" presStyleCnt="0"/>
      <dgm:spPr/>
    </dgm:pt>
    <dgm:pt modelId="{51BC4428-2F2F-4812-8AAB-F6E0665B79A0}" type="pres">
      <dgm:prSet presAssocID="{0E6704AD-CD9E-418E-95E5-C88472787FED}" presName="composite" presStyleCnt="0"/>
      <dgm:spPr/>
    </dgm:pt>
    <dgm:pt modelId="{00699D65-C8FC-403E-A6A6-ADB8A780ED0E}" type="pres">
      <dgm:prSet presAssocID="{0E6704AD-CD9E-418E-95E5-C88472787FED}" presName="imgShp" presStyleLbl="fgImgPlace1" presStyleIdx="3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  <dgm:pt modelId="{F16DB4F5-4DAD-4626-8339-D7791C5DB5A0}" type="pres">
      <dgm:prSet presAssocID="{0E6704AD-CD9E-418E-95E5-C88472787FED}" presName="txShp" presStyleLbl="node1" presStyleIdx="3" presStyleCnt="4">
        <dgm:presLayoutVars>
          <dgm:bulletEnabled val="1"/>
        </dgm:presLayoutVars>
      </dgm:prSet>
      <dgm:spPr/>
    </dgm:pt>
  </dgm:ptLst>
  <dgm:cxnLst>
    <dgm:cxn modelId="{CE096724-3AC4-471F-88FF-6B7BCF29B5D7}" type="presOf" srcId="{3163B32D-6604-4D62-B9C1-1EC2C2D64C06}" destId="{66031328-2423-421D-BD82-19F83B90701F}" srcOrd="0" destOrd="0" presId="urn:microsoft.com/office/officeart/2005/8/layout/vList3"/>
    <dgm:cxn modelId="{560B1B44-41E4-4EFF-A0B3-0DEFD7934075}" type="presOf" srcId="{3A9E311A-03E7-409E-9B76-A56DD591C84E}" destId="{E152BE5C-3FDF-4FB7-92A5-512B3F9BC91D}" srcOrd="0" destOrd="0" presId="urn:microsoft.com/office/officeart/2005/8/layout/vList3"/>
    <dgm:cxn modelId="{7FBCA76A-F54C-4F56-889D-806429AA6F74}" srcId="{7870289B-7740-4E1F-8CC6-B90AED626008}" destId="{0E6704AD-CD9E-418E-95E5-C88472787FED}" srcOrd="3" destOrd="0" parTransId="{F41EE4D8-A23B-496F-B36B-BCC9C2BFEB27}" sibTransId="{548C490A-1274-4C12-8373-4AE8CD427F85}"/>
    <dgm:cxn modelId="{B0C2A083-213C-491F-B871-872A1B72D4DC}" type="presOf" srcId="{7870289B-7740-4E1F-8CC6-B90AED626008}" destId="{B8EABAF1-EF41-4A5D-9E90-A2806DC1DDFE}" srcOrd="0" destOrd="0" presId="urn:microsoft.com/office/officeart/2005/8/layout/vList3"/>
    <dgm:cxn modelId="{A46E3E89-CCB4-466B-AA8E-B4634DA99B17}" type="presOf" srcId="{8C3ECDF9-588F-4C39-A3D9-ED8DF87F951C}" destId="{AE7BF1CE-D7A9-41CD-B7A7-5FE60C7704F3}" srcOrd="0" destOrd="0" presId="urn:microsoft.com/office/officeart/2005/8/layout/vList3"/>
    <dgm:cxn modelId="{E0960AB1-B346-4C58-83D8-1902D400F9B2}" srcId="{7870289B-7740-4E1F-8CC6-B90AED626008}" destId="{8C3ECDF9-588F-4C39-A3D9-ED8DF87F951C}" srcOrd="0" destOrd="0" parTransId="{FC4CF31D-C17E-4A08-8589-C6F6179725B9}" sibTransId="{882015B8-827F-4804-B752-E61F58D9D3E3}"/>
    <dgm:cxn modelId="{21668AB2-4E72-4E05-8CC5-CE754EE04050}" type="presOf" srcId="{0E6704AD-CD9E-418E-95E5-C88472787FED}" destId="{F16DB4F5-4DAD-4626-8339-D7791C5DB5A0}" srcOrd="0" destOrd="0" presId="urn:microsoft.com/office/officeart/2005/8/layout/vList3"/>
    <dgm:cxn modelId="{5D760FBD-F59B-42D2-8C75-0AC1989EFB53}" srcId="{7870289B-7740-4E1F-8CC6-B90AED626008}" destId="{3163B32D-6604-4D62-B9C1-1EC2C2D64C06}" srcOrd="2" destOrd="0" parTransId="{1FF7A246-4B2C-49CB-8D90-52E0A22744C8}" sibTransId="{6D5DB93A-232D-4A95-BF68-DAD4D2516ED0}"/>
    <dgm:cxn modelId="{5DE2CFE4-D284-463F-BE9F-CE9EFC8AF348}" srcId="{7870289B-7740-4E1F-8CC6-B90AED626008}" destId="{3A9E311A-03E7-409E-9B76-A56DD591C84E}" srcOrd="1" destOrd="0" parTransId="{5424B950-7852-49ED-BB79-C82BAEF7E678}" sibTransId="{35F4DA21-A982-4CCD-92F7-84D9903F93BC}"/>
    <dgm:cxn modelId="{B4604E12-0131-4B73-9A9A-CAC2F7A12C79}" type="presParOf" srcId="{B8EABAF1-EF41-4A5D-9E90-A2806DC1DDFE}" destId="{5B08C2C8-E6BF-407A-A8C4-49447C0C7966}" srcOrd="0" destOrd="0" presId="urn:microsoft.com/office/officeart/2005/8/layout/vList3"/>
    <dgm:cxn modelId="{B96195FD-0662-4A8C-91C0-F8BA58D3B8A2}" type="presParOf" srcId="{5B08C2C8-E6BF-407A-A8C4-49447C0C7966}" destId="{DB5BB6C8-1178-4E1E-8DF9-068B794A5764}" srcOrd="0" destOrd="0" presId="urn:microsoft.com/office/officeart/2005/8/layout/vList3"/>
    <dgm:cxn modelId="{A48DA44F-5CC7-4FF9-B7F3-A4831E0F4FA3}" type="presParOf" srcId="{5B08C2C8-E6BF-407A-A8C4-49447C0C7966}" destId="{AE7BF1CE-D7A9-41CD-B7A7-5FE60C7704F3}" srcOrd="1" destOrd="0" presId="urn:microsoft.com/office/officeart/2005/8/layout/vList3"/>
    <dgm:cxn modelId="{A71F4B9C-F1A1-4396-AACD-86834A502419}" type="presParOf" srcId="{B8EABAF1-EF41-4A5D-9E90-A2806DC1DDFE}" destId="{6BFA43ED-4485-41F5-B439-5ACEFE8DAA0B}" srcOrd="1" destOrd="0" presId="urn:microsoft.com/office/officeart/2005/8/layout/vList3"/>
    <dgm:cxn modelId="{7840A0EA-F72E-4984-A634-2D7026D4C0E2}" type="presParOf" srcId="{B8EABAF1-EF41-4A5D-9E90-A2806DC1DDFE}" destId="{EDB3E949-AE58-4E4F-8620-08C8F0E16F6B}" srcOrd="2" destOrd="0" presId="urn:microsoft.com/office/officeart/2005/8/layout/vList3"/>
    <dgm:cxn modelId="{67125413-1FA0-4492-A1B1-8AACFE668D82}" type="presParOf" srcId="{EDB3E949-AE58-4E4F-8620-08C8F0E16F6B}" destId="{D0BACA23-2D21-48E3-9EF1-F111A084D82C}" srcOrd="0" destOrd="0" presId="urn:microsoft.com/office/officeart/2005/8/layout/vList3"/>
    <dgm:cxn modelId="{A29E1879-C880-4163-8CAA-F1DBC6168037}" type="presParOf" srcId="{EDB3E949-AE58-4E4F-8620-08C8F0E16F6B}" destId="{E152BE5C-3FDF-4FB7-92A5-512B3F9BC91D}" srcOrd="1" destOrd="0" presId="urn:microsoft.com/office/officeart/2005/8/layout/vList3"/>
    <dgm:cxn modelId="{3198D1FF-889C-45BF-8887-C1C18F9867F7}" type="presParOf" srcId="{B8EABAF1-EF41-4A5D-9E90-A2806DC1DDFE}" destId="{BA5136D4-52B5-45BB-B106-F0FAD2C8DB99}" srcOrd="3" destOrd="0" presId="urn:microsoft.com/office/officeart/2005/8/layout/vList3"/>
    <dgm:cxn modelId="{623DF452-8D91-43CB-8816-6A817E3F1D3A}" type="presParOf" srcId="{B8EABAF1-EF41-4A5D-9E90-A2806DC1DDFE}" destId="{BBE6E831-86D2-471D-B4B6-AA50DA62BAB6}" srcOrd="4" destOrd="0" presId="urn:microsoft.com/office/officeart/2005/8/layout/vList3"/>
    <dgm:cxn modelId="{83BBEC5A-5343-42B3-8DA6-A2CCA252805E}" type="presParOf" srcId="{BBE6E831-86D2-471D-B4B6-AA50DA62BAB6}" destId="{C0E02844-842A-4E35-8C12-5542FA4137E7}" srcOrd="0" destOrd="0" presId="urn:microsoft.com/office/officeart/2005/8/layout/vList3"/>
    <dgm:cxn modelId="{F5E470BC-A0DB-4846-85C3-14DA506DCB45}" type="presParOf" srcId="{BBE6E831-86D2-471D-B4B6-AA50DA62BAB6}" destId="{66031328-2423-421D-BD82-19F83B90701F}" srcOrd="1" destOrd="0" presId="urn:microsoft.com/office/officeart/2005/8/layout/vList3"/>
    <dgm:cxn modelId="{97960543-353E-48AD-AD4F-B16FB9BE887D}" type="presParOf" srcId="{B8EABAF1-EF41-4A5D-9E90-A2806DC1DDFE}" destId="{3C77E3DC-6B11-4801-A4A3-4DE55439D30D}" srcOrd="5" destOrd="0" presId="urn:microsoft.com/office/officeart/2005/8/layout/vList3"/>
    <dgm:cxn modelId="{40E31188-9A8B-4ED1-B512-10EB54226B24}" type="presParOf" srcId="{B8EABAF1-EF41-4A5D-9E90-A2806DC1DDFE}" destId="{51BC4428-2F2F-4812-8AAB-F6E0665B79A0}" srcOrd="6" destOrd="0" presId="urn:microsoft.com/office/officeart/2005/8/layout/vList3"/>
    <dgm:cxn modelId="{DBAEF57F-F54B-47D5-B224-03D5C91B0F9F}" type="presParOf" srcId="{51BC4428-2F2F-4812-8AAB-F6E0665B79A0}" destId="{00699D65-C8FC-403E-A6A6-ADB8A780ED0E}" srcOrd="0" destOrd="0" presId="urn:microsoft.com/office/officeart/2005/8/layout/vList3"/>
    <dgm:cxn modelId="{1DDA472E-4F8D-4EFB-8ACE-F2339E58EBC7}" type="presParOf" srcId="{51BC4428-2F2F-4812-8AAB-F6E0665B79A0}" destId="{F16DB4F5-4DAD-4626-8339-D7791C5DB5A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C743C46-2BEB-4DF5-BEEA-89F2192BCD0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A8EB693-FE94-450A-86C0-69B7FC747736}">
      <dgm:prSet custT="1"/>
      <dgm:spPr/>
      <dgm:t>
        <a:bodyPr/>
        <a:lstStyle/>
        <a:p>
          <a:r>
            <a:rPr lang="hr-HR" sz="1600"/>
            <a:t>Upotreba prikupljenih podataka može imati ograničenja</a:t>
          </a:r>
          <a:r>
            <a:rPr lang="hr-HR" sz="1600" b="1"/>
            <a:t> </a:t>
          </a:r>
        </a:p>
      </dgm:t>
    </dgm:pt>
    <dgm:pt modelId="{28C55FAE-98B3-4567-95FA-B661E902CD90}" type="parTrans" cxnId="{02E8D7DE-4882-441E-8756-46AE695CB0B6}">
      <dgm:prSet/>
      <dgm:spPr/>
      <dgm:t>
        <a:bodyPr/>
        <a:lstStyle/>
        <a:p>
          <a:endParaRPr lang="en-GB" sz="1600"/>
        </a:p>
      </dgm:t>
    </dgm:pt>
    <dgm:pt modelId="{B538D817-DEBF-4E22-9A41-BE0A5582FF86}" type="sibTrans" cxnId="{02E8D7DE-4882-441E-8756-46AE695CB0B6}">
      <dgm:prSet/>
      <dgm:spPr/>
      <dgm:t>
        <a:bodyPr/>
        <a:lstStyle/>
        <a:p>
          <a:endParaRPr lang="en-GB" sz="1600"/>
        </a:p>
      </dgm:t>
    </dgm:pt>
    <dgm:pt modelId="{3AD5E226-1A85-4C71-ABFE-3163A1993919}">
      <dgm:prSet custT="1"/>
      <dgm:spPr/>
      <dgm:t>
        <a:bodyPr/>
        <a:lstStyle/>
        <a:p>
          <a:r>
            <a:rPr lang="hr-HR" sz="1600" dirty="0"/>
            <a:t>Pametni digitalni sustavi mogu stvoriti nove opasnosti ili povećati postojeće rizike </a:t>
          </a:r>
        </a:p>
      </dgm:t>
    </dgm:pt>
    <dgm:pt modelId="{295C4733-7402-43A0-9BE4-27F170916715}" type="parTrans" cxnId="{7617D882-91C9-46C9-84B2-D6AFC3C9CD2C}">
      <dgm:prSet/>
      <dgm:spPr/>
      <dgm:t>
        <a:bodyPr/>
        <a:lstStyle/>
        <a:p>
          <a:endParaRPr lang="en-GB" sz="1600"/>
        </a:p>
      </dgm:t>
    </dgm:pt>
    <dgm:pt modelId="{74D510A5-0349-48A8-AC23-D1627DB18218}" type="sibTrans" cxnId="{7617D882-91C9-46C9-84B2-D6AFC3C9CD2C}">
      <dgm:prSet/>
      <dgm:spPr/>
      <dgm:t>
        <a:bodyPr/>
        <a:lstStyle/>
        <a:p>
          <a:endParaRPr lang="en-GB" sz="1600"/>
        </a:p>
      </dgm:t>
    </dgm:pt>
    <dgm:pt modelId="{2482F264-B069-4E2C-A30C-6E3EDC71D20E}">
      <dgm:prSet custT="1"/>
      <dgm:spPr/>
      <dgm:t>
        <a:bodyPr/>
        <a:lstStyle/>
        <a:p>
          <a:r>
            <a:rPr lang="hr-HR" sz="1600"/>
            <a:t>Frustracija</a:t>
          </a:r>
          <a:r>
            <a:rPr lang="hr-HR" sz="1600" b="1"/>
            <a:t> </a:t>
          </a:r>
        </a:p>
      </dgm:t>
    </dgm:pt>
    <dgm:pt modelId="{42F5B7D5-C90E-44F9-9281-6CF02739E32F}" type="parTrans" cxnId="{BA76366C-79DE-4D31-A55D-178B7D814BC0}">
      <dgm:prSet/>
      <dgm:spPr/>
      <dgm:t>
        <a:bodyPr/>
        <a:lstStyle/>
        <a:p>
          <a:endParaRPr lang="en-GB" sz="1600"/>
        </a:p>
      </dgm:t>
    </dgm:pt>
    <dgm:pt modelId="{65733897-79B2-4E9F-868D-A6DAA3462401}" type="sibTrans" cxnId="{BA76366C-79DE-4D31-A55D-178B7D814BC0}">
      <dgm:prSet/>
      <dgm:spPr/>
      <dgm:t>
        <a:bodyPr/>
        <a:lstStyle/>
        <a:p>
          <a:endParaRPr lang="en-GB" sz="1600"/>
        </a:p>
      </dgm:t>
    </dgm:pt>
    <dgm:pt modelId="{9403F3ED-48E3-4E3D-9D00-0ECC8655D9E5}">
      <dgm:prSet custT="1"/>
      <dgm:spPr/>
      <dgm:t>
        <a:bodyPr/>
        <a:lstStyle/>
        <a:p>
          <a:r>
            <a:rPr lang="hr-HR" sz="1600"/>
            <a:t>Odgovornost za sigurnost i zdravlje na radu može postati nejasna</a:t>
          </a:r>
        </a:p>
      </dgm:t>
    </dgm:pt>
    <dgm:pt modelId="{D8C8749B-5A05-480B-92EE-6ECDE280231D}" type="parTrans" cxnId="{E773E5BD-C312-4506-8BAB-BC4B1D981D2C}">
      <dgm:prSet/>
      <dgm:spPr/>
      <dgm:t>
        <a:bodyPr/>
        <a:lstStyle/>
        <a:p>
          <a:endParaRPr lang="en-GB" sz="1600"/>
        </a:p>
      </dgm:t>
    </dgm:pt>
    <dgm:pt modelId="{275AA300-CDC2-4D28-9B9F-5B74988CCCFB}" type="sibTrans" cxnId="{E773E5BD-C312-4506-8BAB-BC4B1D981D2C}">
      <dgm:prSet/>
      <dgm:spPr/>
      <dgm:t>
        <a:bodyPr/>
        <a:lstStyle/>
        <a:p>
          <a:endParaRPr lang="en-GB" sz="1600"/>
        </a:p>
      </dgm:t>
    </dgm:pt>
    <dgm:pt modelId="{2D59CF29-ABAD-45EA-BCCF-842716494336}" type="pres">
      <dgm:prSet presAssocID="{EC743C46-2BEB-4DF5-BEEA-89F2192BCD08}" presName="Name0" presStyleCnt="0">
        <dgm:presLayoutVars>
          <dgm:dir/>
          <dgm:animLvl val="lvl"/>
          <dgm:resizeHandles val="exact"/>
        </dgm:presLayoutVars>
      </dgm:prSet>
      <dgm:spPr/>
    </dgm:pt>
    <dgm:pt modelId="{40819E5D-1D21-45BA-A792-C69C033277FC}" type="pres">
      <dgm:prSet presAssocID="{5A8EB693-FE94-450A-86C0-69B7FC747736}" presName="linNode" presStyleCnt="0"/>
      <dgm:spPr/>
    </dgm:pt>
    <dgm:pt modelId="{266405BD-1332-4309-8894-F9ACFD8EE677}" type="pres">
      <dgm:prSet presAssocID="{5A8EB693-FE94-450A-86C0-69B7FC747736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E5A019BC-37D0-478C-8952-594E6F45B7F1}" type="pres">
      <dgm:prSet presAssocID="{B538D817-DEBF-4E22-9A41-BE0A5582FF86}" presName="sp" presStyleCnt="0"/>
      <dgm:spPr/>
    </dgm:pt>
    <dgm:pt modelId="{294C8DAB-2C3A-4423-A605-C83C16B9CD13}" type="pres">
      <dgm:prSet presAssocID="{3AD5E226-1A85-4C71-ABFE-3163A1993919}" presName="linNode" presStyleCnt="0"/>
      <dgm:spPr/>
    </dgm:pt>
    <dgm:pt modelId="{2F4A57F9-D11A-4BE5-85AB-7F4D78576A39}" type="pres">
      <dgm:prSet presAssocID="{3AD5E226-1A85-4C71-ABFE-3163A1993919}" presName="parentText" presStyleLbl="node1" presStyleIdx="1" presStyleCnt="4" custScaleY="151724" custLinFactNeighborX="442" custLinFactNeighborY="1173">
        <dgm:presLayoutVars>
          <dgm:chMax val="1"/>
          <dgm:bulletEnabled val="1"/>
        </dgm:presLayoutVars>
      </dgm:prSet>
      <dgm:spPr/>
    </dgm:pt>
    <dgm:pt modelId="{56D847CB-82D4-4792-9422-CBFFE6140AEB}" type="pres">
      <dgm:prSet presAssocID="{74D510A5-0349-48A8-AC23-D1627DB18218}" presName="sp" presStyleCnt="0"/>
      <dgm:spPr/>
    </dgm:pt>
    <dgm:pt modelId="{C01CFB77-3291-4FFF-8A13-7D1F393AC29A}" type="pres">
      <dgm:prSet presAssocID="{2482F264-B069-4E2C-A30C-6E3EDC71D20E}" presName="linNode" presStyleCnt="0"/>
      <dgm:spPr/>
    </dgm:pt>
    <dgm:pt modelId="{141692E0-09C8-4391-8E84-53BD1FA55847}" type="pres">
      <dgm:prSet presAssocID="{2482F264-B069-4E2C-A30C-6E3EDC71D20E}" presName="parentText" presStyleLbl="node1" presStyleIdx="2" presStyleCnt="4" custScaleY="51603">
        <dgm:presLayoutVars>
          <dgm:chMax val="1"/>
          <dgm:bulletEnabled val="1"/>
        </dgm:presLayoutVars>
      </dgm:prSet>
      <dgm:spPr/>
    </dgm:pt>
    <dgm:pt modelId="{C3784440-F525-4959-A052-F6510923A81A}" type="pres">
      <dgm:prSet presAssocID="{65733897-79B2-4E9F-868D-A6DAA3462401}" presName="sp" presStyleCnt="0"/>
      <dgm:spPr/>
    </dgm:pt>
    <dgm:pt modelId="{6A48D685-99E0-4310-B517-025EA9010EF8}" type="pres">
      <dgm:prSet presAssocID="{9403F3ED-48E3-4E3D-9D00-0ECC8655D9E5}" presName="linNode" presStyleCnt="0"/>
      <dgm:spPr/>
    </dgm:pt>
    <dgm:pt modelId="{9ADBADC6-3013-424E-9347-49A9A49EEEA5}" type="pres">
      <dgm:prSet presAssocID="{9403F3ED-48E3-4E3D-9D00-0ECC8655D9E5}" presName="parentText" presStyleLbl="node1" presStyleIdx="3" presStyleCnt="4">
        <dgm:presLayoutVars>
          <dgm:chMax val="1"/>
          <dgm:bulletEnabled val="1"/>
        </dgm:presLayoutVars>
      </dgm:prSet>
      <dgm:spPr/>
    </dgm:pt>
  </dgm:ptLst>
  <dgm:cxnLst>
    <dgm:cxn modelId="{28B4B308-9394-45BC-82F7-D538AE5B6F56}" type="presOf" srcId="{EC743C46-2BEB-4DF5-BEEA-89F2192BCD08}" destId="{2D59CF29-ABAD-45EA-BCCF-842716494336}" srcOrd="0" destOrd="0" presId="urn:microsoft.com/office/officeart/2005/8/layout/vList5"/>
    <dgm:cxn modelId="{63DE421B-0CDF-493D-9979-92D299D7E110}" type="presOf" srcId="{9403F3ED-48E3-4E3D-9D00-0ECC8655D9E5}" destId="{9ADBADC6-3013-424E-9347-49A9A49EEEA5}" srcOrd="0" destOrd="0" presId="urn:microsoft.com/office/officeart/2005/8/layout/vList5"/>
    <dgm:cxn modelId="{7B17CE2D-0AC3-485F-8D20-172A7D55CCAD}" type="presOf" srcId="{2482F264-B069-4E2C-A30C-6E3EDC71D20E}" destId="{141692E0-09C8-4391-8E84-53BD1FA55847}" srcOrd="0" destOrd="0" presId="urn:microsoft.com/office/officeart/2005/8/layout/vList5"/>
    <dgm:cxn modelId="{84744634-BC03-4A27-B52B-6ACBF59845D1}" type="presOf" srcId="{3AD5E226-1A85-4C71-ABFE-3163A1993919}" destId="{2F4A57F9-D11A-4BE5-85AB-7F4D78576A39}" srcOrd="0" destOrd="0" presId="urn:microsoft.com/office/officeart/2005/8/layout/vList5"/>
    <dgm:cxn modelId="{BA76366C-79DE-4D31-A55D-178B7D814BC0}" srcId="{EC743C46-2BEB-4DF5-BEEA-89F2192BCD08}" destId="{2482F264-B069-4E2C-A30C-6E3EDC71D20E}" srcOrd="2" destOrd="0" parTransId="{42F5B7D5-C90E-44F9-9281-6CF02739E32F}" sibTransId="{65733897-79B2-4E9F-868D-A6DAA3462401}"/>
    <dgm:cxn modelId="{06E86A5A-806F-4E9B-82EF-D8566A0D7AC9}" type="presOf" srcId="{5A8EB693-FE94-450A-86C0-69B7FC747736}" destId="{266405BD-1332-4309-8894-F9ACFD8EE677}" srcOrd="0" destOrd="0" presId="urn:microsoft.com/office/officeart/2005/8/layout/vList5"/>
    <dgm:cxn modelId="{7617D882-91C9-46C9-84B2-D6AFC3C9CD2C}" srcId="{EC743C46-2BEB-4DF5-BEEA-89F2192BCD08}" destId="{3AD5E226-1A85-4C71-ABFE-3163A1993919}" srcOrd="1" destOrd="0" parTransId="{295C4733-7402-43A0-9BE4-27F170916715}" sibTransId="{74D510A5-0349-48A8-AC23-D1627DB18218}"/>
    <dgm:cxn modelId="{E773E5BD-C312-4506-8BAB-BC4B1D981D2C}" srcId="{EC743C46-2BEB-4DF5-BEEA-89F2192BCD08}" destId="{9403F3ED-48E3-4E3D-9D00-0ECC8655D9E5}" srcOrd="3" destOrd="0" parTransId="{D8C8749B-5A05-480B-92EE-6ECDE280231D}" sibTransId="{275AA300-CDC2-4D28-9B9F-5B74988CCCFB}"/>
    <dgm:cxn modelId="{02E8D7DE-4882-441E-8756-46AE695CB0B6}" srcId="{EC743C46-2BEB-4DF5-BEEA-89F2192BCD08}" destId="{5A8EB693-FE94-450A-86C0-69B7FC747736}" srcOrd="0" destOrd="0" parTransId="{28C55FAE-98B3-4567-95FA-B661E902CD90}" sibTransId="{B538D817-DEBF-4E22-9A41-BE0A5582FF86}"/>
    <dgm:cxn modelId="{8308D01B-C701-4C1C-BB8E-55FDC698FFEA}" type="presParOf" srcId="{2D59CF29-ABAD-45EA-BCCF-842716494336}" destId="{40819E5D-1D21-45BA-A792-C69C033277FC}" srcOrd="0" destOrd="0" presId="urn:microsoft.com/office/officeart/2005/8/layout/vList5"/>
    <dgm:cxn modelId="{B3108AB9-52B2-4451-A34C-9D9ED59A2364}" type="presParOf" srcId="{40819E5D-1D21-45BA-A792-C69C033277FC}" destId="{266405BD-1332-4309-8894-F9ACFD8EE677}" srcOrd="0" destOrd="0" presId="urn:microsoft.com/office/officeart/2005/8/layout/vList5"/>
    <dgm:cxn modelId="{BDA114AD-7DF8-46BE-8DF0-3D6FE0F376E0}" type="presParOf" srcId="{2D59CF29-ABAD-45EA-BCCF-842716494336}" destId="{E5A019BC-37D0-478C-8952-594E6F45B7F1}" srcOrd="1" destOrd="0" presId="urn:microsoft.com/office/officeart/2005/8/layout/vList5"/>
    <dgm:cxn modelId="{052402AB-AA1E-42BD-A178-641576855669}" type="presParOf" srcId="{2D59CF29-ABAD-45EA-BCCF-842716494336}" destId="{294C8DAB-2C3A-4423-A605-C83C16B9CD13}" srcOrd="2" destOrd="0" presId="urn:microsoft.com/office/officeart/2005/8/layout/vList5"/>
    <dgm:cxn modelId="{B1C387A6-AD9C-4519-BD2A-820172757E7A}" type="presParOf" srcId="{294C8DAB-2C3A-4423-A605-C83C16B9CD13}" destId="{2F4A57F9-D11A-4BE5-85AB-7F4D78576A39}" srcOrd="0" destOrd="0" presId="urn:microsoft.com/office/officeart/2005/8/layout/vList5"/>
    <dgm:cxn modelId="{B3A5F4A0-3BD5-48B7-92DC-A68EE6DF4552}" type="presParOf" srcId="{2D59CF29-ABAD-45EA-BCCF-842716494336}" destId="{56D847CB-82D4-4792-9422-CBFFE6140AEB}" srcOrd="3" destOrd="0" presId="urn:microsoft.com/office/officeart/2005/8/layout/vList5"/>
    <dgm:cxn modelId="{157E419A-5B84-47C3-969F-DBCF23C63E14}" type="presParOf" srcId="{2D59CF29-ABAD-45EA-BCCF-842716494336}" destId="{C01CFB77-3291-4FFF-8A13-7D1F393AC29A}" srcOrd="4" destOrd="0" presId="urn:microsoft.com/office/officeart/2005/8/layout/vList5"/>
    <dgm:cxn modelId="{B81A3125-AF3E-4AFA-8CEA-039A5EEE5DF9}" type="presParOf" srcId="{C01CFB77-3291-4FFF-8A13-7D1F393AC29A}" destId="{141692E0-09C8-4391-8E84-53BD1FA55847}" srcOrd="0" destOrd="0" presId="urn:microsoft.com/office/officeart/2005/8/layout/vList5"/>
    <dgm:cxn modelId="{FCFAD620-851F-4247-9132-55C0490FCC04}" type="presParOf" srcId="{2D59CF29-ABAD-45EA-BCCF-842716494336}" destId="{C3784440-F525-4959-A052-F6510923A81A}" srcOrd="5" destOrd="0" presId="urn:microsoft.com/office/officeart/2005/8/layout/vList5"/>
    <dgm:cxn modelId="{66304DD7-4211-4BB6-B75A-F71C31F30265}" type="presParOf" srcId="{2D59CF29-ABAD-45EA-BCCF-842716494336}" destId="{6A48D685-99E0-4310-B517-025EA9010EF8}" srcOrd="6" destOrd="0" presId="urn:microsoft.com/office/officeart/2005/8/layout/vList5"/>
    <dgm:cxn modelId="{11932E63-3265-4BD4-A1FF-0DCFB88469C8}" type="presParOf" srcId="{6A48D685-99E0-4310-B517-025EA9010EF8}" destId="{9ADBADC6-3013-424E-9347-49A9A49EEEA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39A5128-B3D5-4098-A429-FCF6BB5A1294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E04E71FA-1A53-4368-BF21-C4CE9E3DBE27}">
      <dgm:prSet/>
      <dgm:spPr/>
      <dgm:t>
        <a:bodyPr/>
        <a:lstStyle/>
        <a:p>
          <a:r>
            <a:rPr lang="hr-HR" b="0" i="0" baseline="0">
              <a:solidFill>
                <a:schemeClr val="tx1"/>
              </a:solidFill>
            </a:rPr>
            <a:t>Prethodno savjetovanje</a:t>
          </a:r>
        </a:p>
      </dgm:t>
    </dgm:pt>
    <dgm:pt modelId="{8616E459-3BBF-4BFE-911B-7C6B057E265D}" type="parTrans" cxnId="{4EB61597-0F9D-4294-A8A7-7B24BEDB6925}">
      <dgm:prSet/>
      <dgm:spPr/>
      <dgm:t>
        <a:bodyPr/>
        <a:lstStyle/>
        <a:p>
          <a:endParaRPr lang="en-GB"/>
        </a:p>
      </dgm:t>
    </dgm:pt>
    <dgm:pt modelId="{B42C47AA-0817-446B-8497-E4CA7B32BD59}" type="sibTrans" cxnId="{4EB61597-0F9D-4294-A8A7-7B24BEDB6925}">
      <dgm:prSet/>
      <dgm:spPr/>
      <dgm:t>
        <a:bodyPr/>
        <a:lstStyle/>
        <a:p>
          <a:endParaRPr lang="en-GB"/>
        </a:p>
      </dgm:t>
    </dgm:pt>
    <dgm:pt modelId="{77842312-AFC5-4FF7-A927-B1E91AE4FF8F}">
      <dgm:prSet/>
      <dgm:spPr/>
      <dgm:t>
        <a:bodyPr/>
        <a:lstStyle/>
        <a:p>
          <a:r>
            <a:rPr lang="hr-HR" b="0" i="0" baseline="0">
              <a:solidFill>
                <a:schemeClr val="tx1"/>
              </a:solidFill>
            </a:rPr>
            <a:t>Omogućavanje radnicima da testiraju alat ili sustav tijekom probnih razdoblja</a:t>
          </a:r>
        </a:p>
      </dgm:t>
    </dgm:pt>
    <dgm:pt modelId="{299D0B39-BFF6-4D75-A1BB-7A0BBA7189A2}" type="parTrans" cxnId="{FE7A25E0-DA7F-48B8-93E1-FFAF1AB76B67}">
      <dgm:prSet/>
      <dgm:spPr/>
      <dgm:t>
        <a:bodyPr/>
        <a:lstStyle/>
        <a:p>
          <a:endParaRPr lang="en-GB"/>
        </a:p>
      </dgm:t>
    </dgm:pt>
    <dgm:pt modelId="{5F28F2DD-225C-4881-8C18-A95E65986492}" type="sibTrans" cxnId="{FE7A25E0-DA7F-48B8-93E1-FFAF1AB76B67}">
      <dgm:prSet/>
      <dgm:spPr/>
      <dgm:t>
        <a:bodyPr/>
        <a:lstStyle/>
        <a:p>
          <a:endParaRPr lang="en-GB"/>
        </a:p>
      </dgm:t>
    </dgm:pt>
    <dgm:pt modelId="{97AFADE2-9EB8-4DFB-8F86-D71E9671DFC2}">
      <dgm:prSet/>
      <dgm:spPr/>
      <dgm:t>
        <a:bodyPr/>
        <a:lstStyle/>
        <a:p>
          <a:r>
            <a:rPr lang="hr-HR" b="0" i="0" baseline="0">
              <a:solidFill>
                <a:schemeClr val="tx1"/>
              </a:solidFill>
            </a:rPr>
            <a:t>Suradnja s radnicima ambasadorima</a:t>
          </a:r>
        </a:p>
      </dgm:t>
    </dgm:pt>
    <dgm:pt modelId="{2B0E8ACA-BD0F-4E0B-8D92-083ADA0BE92A}" type="parTrans" cxnId="{210DF48F-4E8B-4062-9E0F-2AC0323082EB}">
      <dgm:prSet/>
      <dgm:spPr/>
      <dgm:t>
        <a:bodyPr/>
        <a:lstStyle/>
        <a:p>
          <a:endParaRPr lang="en-GB"/>
        </a:p>
      </dgm:t>
    </dgm:pt>
    <dgm:pt modelId="{F0364376-C06D-4D35-98E7-28BAB3D4DB35}" type="sibTrans" cxnId="{210DF48F-4E8B-4062-9E0F-2AC0323082EB}">
      <dgm:prSet/>
      <dgm:spPr/>
      <dgm:t>
        <a:bodyPr/>
        <a:lstStyle/>
        <a:p>
          <a:endParaRPr lang="en-GB"/>
        </a:p>
      </dgm:t>
    </dgm:pt>
    <dgm:pt modelId="{9E13365E-6545-4311-9BE7-F1607FA4A039}">
      <dgm:prSet/>
      <dgm:spPr/>
      <dgm:t>
        <a:bodyPr/>
        <a:lstStyle/>
        <a:p>
          <a:r>
            <a:rPr lang="hr-HR" b="0" i="0" baseline="0">
              <a:solidFill>
                <a:schemeClr val="tx1"/>
              </a:solidFill>
            </a:rPr>
            <a:t>Pronalaženje različitih mogućnosti angažmana </a:t>
          </a:r>
        </a:p>
      </dgm:t>
    </dgm:pt>
    <dgm:pt modelId="{23981956-A6CE-42AE-838A-A178AB1E194C}" type="parTrans" cxnId="{2775FD89-4126-4A4A-88B2-CE4210A6CB3E}">
      <dgm:prSet/>
      <dgm:spPr/>
      <dgm:t>
        <a:bodyPr/>
        <a:lstStyle/>
        <a:p>
          <a:endParaRPr lang="en-GB"/>
        </a:p>
      </dgm:t>
    </dgm:pt>
    <dgm:pt modelId="{F22C3ED7-6B95-41DC-8695-9B0EDC9CC587}" type="sibTrans" cxnId="{2775FD89-4126-4A4A-88B2-CE4210A6CB3E}">
      <dgm:prSet/>
      <dgm:spPr/>
      <dgm:t>
        <a:bodyPr/>
        <a:lstStyle/>
        <a:p>
          <a:endParaRPr lang="en-GB"/>
        </a:p>
      </dgm:t>
    </dgm:pt>
    <dgm:pt modelId="{F580C0CD-97DC-4E8F-ACB3-554AFE544708}">
      <dgm:prSet/>
      <dgm:spPr/>
      <dgm:t>
        <a:bodyPr/>
        <a:lstStyle/>
        <a:p>
          <a:r>
            <a:rPr lang="hr-HR" b="0" i="0" baseline="0" dirty="0">
              <a:solidFill>
                <a:schemeClr val="tx1"/>
              </a:solidFill>
            </a:rPr>
            <a:t>Osposobljavanje na mjestu rada, brifinzi tima, savjetovanja u šetnji (engl. </a:t>
          </a:r>
          <a:r>
            <a:rPr lang="hr-HR" b="0" i="1" baseline="0" dirty="0" err="1">
              <a:solidFill>
                <a:schemeClr val="tx1"/>
              </a:solidFill>
            </a:rPr>
            <a:t>walks</a:t>
          </a:r>
          <a:r>
            <a:rPr lang="hr-HR" b="0" i="1" baseline="0" dirty="0">
              <a:solidFill>
                <a:schemeClr val="tx1"/>
              </a:solidFill>
            </a:rPr>
            <a:t> &amp; </a:t>
          </a:r>
          <a:r>
            <a:rPr lang="hr-HR" b="0" i="1" baseline="0" dirty="0" err="1">
              <a:solidFill>
                <a:schemeClr val="tx1"/>
              </a:solidFill>
            </a:rPr>
            <a:t>talks</a:t>
          </a:r>
          <a:r>
            <a:rPr lang="hr-HR" b="0" i="0" baseline="0" dirty="0">
              <a:solidFill>
                <a:schemeClr val="tx1"/>
              </a:solidFill>
            </a:rPr>
            <a:t>)</a:t>
          </a:r>
        </a:p>
      </dgm:t>
    </dgm:pt>
    <dgm:pt modelId="{8B87F91A-B26C-44B5-8957-40B8CEB0CB9A}" type="parTrans" cxnId="{670C727A-5B66-421D-8FE3-A7210B4C2C0D}">
      <dgm:prSet/>
      <dgm:spPr/>
      <dgm:t>
        <a:bodyPr/>
        <a:lstStyle/>
        <a:p>
          <a:endParaRPr lang="en-GB"/>
        </a:p>
      </dgm:t>
    </dgm:pt>
    <dgm:pt modelId="{7063D554-9A8A-481C-ACDF-6B1D59E6281F}" type="sibTrans" cxnId="{670C727A-5B66-421D-8FE3-A7210B4C2C0D}">
      <dgm:prSet/>
      <dgm:spPr/>
      <dgm:t>
        <a:bodyPr/>
        <a:lstStyle/>
        <a:p>
          <a:endParaRPr lang="en-GB"/>
        </a:p>
      </dgm:t>
    </dgm:pt>
    <dgm:pt modelId="{8CED4FE7-F311-4CE4-B455-A1BD79707F1E}">
      <dgm:prSet/>
      <dgm:spPr/>
      <dgm:t>
        <a:bodyPr/>
        <a:lstStyle/>
        <a:p>
          <a:r>
            <a:rPr lang="hr-HR" b="0" i="0" baseline="0">
              <a:solidFill>
                <a:schemeClr val="tx1"/>
              </a:solidFill>
            </a:rPr>
            <a:t>Radionice za upoznavanje s tehnologijom </a:t>
          </a:r>
        </a:p>
      </dgm:t>
    </dgm:pt>
    <dgm:pt modelId="{C1DA419F-69E4-4289-B263-5EB0972E182C}" type="parTrans" cxnId="{7F5326D5-59D9-4D32-A861-712AF3E346CD}">
      <dgm:prSet/>
      <dgm:spPr/>
      <dgm:t>
        <a:bodyPr/>
        <a:lstStyle/>
        <a:p>
          <a:endParaRPr lang="en-GB"/>
        </a:p>
      </dgm:t>
    </dgm:pt>
    <dgm:pt modelId="{49206526-1D9E-4AAA-A706-E84E718B9859}" type="sibTrans" cxnId="{7F5326D5-59D9-4D32-A861-712AF3E346CD}">
      <dgm:prSet/>
      <dgm:spPr/>
      <dgm:t>
        <a:bodyPr/>
        <a:lstStyle/>
        <a:p>
          <a:endParaRPr lang="en-GB"/>
        </a:p>
      </dgm:t>
    </dgm:pt>
    <dgm:pt modelId="{B4B689E6-5D1D-4FBB-8F14-23DBBF8AF33C}" type="pres">
      <dgm:prSet presAssocID="{D39A5128-B3D5-4098-A429-FCF6BB5A1294}" presName="linear" presStyleCnt="0">
        <dgm:presLayoutVars>
          <dgm:dir/>
          <dgm:animLvl val="lvl"/>
          <dgm:resizeHandles val="exact"/>
        </dgm:presLayoutVars>
      </dgm:prSet>
      <dgm:spPr/>
    </dgm:pt>
    <dgm:pt modelId="{4D2EC8DF-A732-45AF-A1BE-EE129F78D599}" type="pres">
      <dgm:prSet presAssocID="{E04E71FA-1A53-4368-BF21-C4CE9E3DBE27}" presName="parentLin" presStyleCnt="0"/>
      <dgm:spPr/>
    </dgm:pt>
    <dgm:pt modelId="{91CB8AA9-6EA3-4F12-805A-273A6CE5A371}" type="pres">
      <dgm:prSet presAssocID="{E04E71FA-1A53-4368-BF21-C4CE9E3DBE27}" presName="parentLeftMargin" presStyleLbl="node1" presStyleIdx="0" presStyleCnt="6"/>
      <dgm:spPr/>
    </dgm:pt>
    <dgm:pt modelId="{03C8010D-55B9-4D14-BB9D-C4D1F6A5EFEB}" type="pres">
      <dgm:prSet presAssocID="{E04E71FA-1A53-4368-BF21-C4CE9E3DBE27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AE161A3C-5988-4CCD-916C-BB93973135D1}" type="pres">
      <dgm:prSet presAssocID="{E04E71FA-1A53-4368-BF21-C4CE9E3DBE27}" presName="negativeSpace" presStyleCnt="0"/>
      <dgm:spPr/>
    </dgm:pt>
    <dgm:pt modelId="{8CE67E7E-10FB-45CF-9518-B43E4425D2F3}" type="pres">
      <dgm:prSet presAssocID="{E04E71FA-1A53-4368-BF21-C4CE9E3DBE27}" presName="childText" presStyleLbl="conFgAcc1" presStyleIdx="0" presStyleCnt="6">
        <dgm:presLayoutVars>
          <dgm:bulletEnabled val="1"/>
        </dgm:presLayoutVars>
      </dgm:prSet>
      <dgm:spPr/>
    </dgm:pt>
    <dgm:pt modelId="{D8D43FDC-8A2A-4CF1-8247-EC9999C4AE85}" type="pres">
      <dgm:prSet presAssocID="{B42C47AA-0817-446B-8497-E4CA7B32BD59}" presName="spaceBetweenRectangles" presStyleCnt="0"/>
      <dgm:spPr/>
    </dgm:pt>
    <dgm:pt modelId="{FFD448B9-0195-4F18-8755-281E36F7E963}" type="pres">
      <dgm:prSet presAssocID="{77842312-AFC5-4FF7-A927-B1E91AE4FF8F}" presName="parentLin" presStyleCnt="0"/>
      <dgm:spPr/>
    </dgm:pt>
    <dgm:pt modelId="{14732BED-BDD8-44DB-873F-A6E32ABB7A1B}" type="pres">
      <dgm:prSet presAssocID="{77842312-AFC5-4FF7-A927-B1E91AE4FF8F}" presName="parentLeftMargin" presStyleLbl="node1" presStyleIdx="0" presStyleCnt="6"/>
      <dgm:spPr/>
    </dgm:pt>
    <dgm:pt modelId="{4AF4DC86-FF39-45FE-85DB-6A0E4780F99B}" type="pres">
      <dgm:prSet presAssocID="{77842312-AFC5-4FF7-A927-B1E91AE4FF8F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4B3AE31C-7ED2-4500-8FCF-542FEA8CCD44}" type="pres">
      <dgm:prSet presAssocID="{77842312-AFC5-4FF7-A927-B1E91AE4FF8F}" presName="negativeSpace" presStyleCnt="0"/>
      <dgm:spPr/>
    </dgm:pt>
    <dgm:pt modelId="{A8B4F407-D179-4B26-8B2F-8ECCA4845690}" type="pres">
      <dgm:prSet presAssocID="{77842312-AFC5-4FF7-A927-B1E91AE4FF8F}" presName="childText" presStyleLbl="conFgAcc1" presStyleIdx="1" presStyleCnt="6">
        <dgm:presLayoutVars>
          <dgm:bulletEnabled val="1"/>
        </dgm:presLayoutVars>
      </dgm:prSet>
      <dgm:spPr/>
    </dgm:pt>
    <dgm:pt modelId="{667FF6A2-AC92-42DE-920E-1DB953E0D46E}" type="pres">
      <dgm:prSet presAssocID="{5F28F2DD-225C-4881-8C18-A95E65986492}" presName="spaceBetweenRectangles" presStyleCnt="0"/>
      <dgm:spPr/>
    </dgm:pt>
    <dgm:pt modelId="{D6592B49-54B2-4799-9F8C-8CB94D9E25EE}" type="pres">
      <dgm:prSet presAssocID="{97AFADE2-9EB8-4DFB-8F86-D71E9671DFC2}" presName="parentLin" presStyleCnt="0"/>
      <dgm:spPr/>
    </dgm:pt>
    <dgm:pt modelId="{2BF04937-1FB0-48F5-9563-11E5EF2B7BF6}" type="pres">
      <dgm:prSet presAssocID="{97AFADE2-9EB8-4DFB-8F86-D71E9671DFC2}" presName="parentLeftMargin" presStyleLbl="node1" presStyleIdx="1" presStyleCnt="6"/>
      <dgm:spPr/>
    </dgm:pt>
    <dgm:pt modelId="{F81635DC-2744-4383-A7C6-5E13FAB54627}" type="pres">
      <dgm:prSet presAssocID="{97AFADE2-9EB8-4DFB-8F86-D71E9671DFC2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A77554E-BC92-4C3A-B645-9C7C37594A23}" type="pres">
      <dgm:prSet presAssocID="{97AFADE2-9EB8-4DFB-8F86-D71E9671DFC2}" presName="negativeSpace" presStyleCnt="0"/>
      <dgm:spPr/>
    </dgm:pt>
    <dgm:pt modelId="{CC02B77D-A22F-49CA-A661-C16DEDB8BCC4}" type="pres">
      <dgm:prSet presAssocID="{97AFADE2-9EB8-4DFB-8F86-D71E9671DFC2}" presName="childText" presStyleLbl="conFgAcc1" presStyleIdx="2" presStyleCnt="6">
        <dgm:presLayoutVars>
          <dgm:bulletEnabled val="1"/>
        </dgm:presLayoutVars>
      </dgm:prSet>
      <dgm:spPr/>
    </dgm:pt>
    <dgm:pt modelId="{6ACD6DC2-A305-453D-A0E6-36493C8687BA}" type="pres">
      <dgm:prSet presAssocID="{F0364376-C06D-4D35-98E7-28BAB3D4DB35}" presName="spaceBetweenRectangles" presStyleCnt="0"/>
      <dgm:spPr/>
    </dgm:pt>
    <dgm:pt modelId="{9CB09ED6-8283-4D66-916A-159C0CFE7B82}" type="pres">
      <dgm:prSet presAssocID="{9E13365E-6545-4311-9BE7-F1607FA4A039}" presName="parentLin" presStyleCnt="0"/>
      <dgm:spPr/>
    </dgm:pt>
    <dgm:pt modelId="{E970BB74-98AA-45CD-8F6E-C020EE7E9144}" type="pres">
      <dgm:prSet presAssocID="{9E13365E-6545-4311-9BE7-F1607FA4A039}" presName="parentLeftMargin" presStyleLbl="node1" presStyleIdx="2" presStyleCnt="6"/>
      <dgm:spPr/>
    </dgm:pt>
    <dgm:pt modelId="{149EFE51-8DE5-4FE1-9694-B5F0BB639D6F}" type="pres">
      <dgm:prSet presAssocID="{9E13365E-6545-4311-9BE7-F1607FA4A039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9D254500-851F-4C45-9445-DA6F841DAF4F}" type="pres">
      <dgm:prSet presAssocID="{9E13365E-6545-4311-9BE7-F1607FA4A039}" presName="negativeSpace" presStyleCnt="0"/>
      <dgm:spPr/>
    </dgm:pt>
    <dgm:pt modelId="{87044E54-BAA1-4C4A-BB98-6F568B3BFC61}" type="pres">
      <dgm:prSet presAssocID="{9E13365E-6545-4311-9BE7-F1607FA4A039}" presName="childText" presStyleLbl="conFgAcc1" presStyleIdx="3" presStyleCnt="6">
        <dgm:presLayoutVars>
          <dgm:bulletEnabled val="1"/>
        </dgm:presLayoutVars>
      </dgm:prSet>
      <dgm:spPr/>
    </dgm:pt>
    <dgm:pt modelId="{D76DD4E1-EA90-4D67-A64E-CC3116070BE7}" type="pres">
      <dgm:prSet presAssocID="{F22C3ED7-6B95-41DC-8695-9B0EDC9CC587}" presName="spaceBetweenRectangles" presStyleCnt="0"/>
      <dgm:spPr/>
    </dgm:pt>
    <dgm:pt modelId="{4A82E386-FF63-4C7D-9620-005DF7CCAE1A}" type="pres">
      <dgm:prSet presAssocID="{F580C0CD-97DC-4E8F-ACB3-554AFE544708}" presName="parentLin" presStyleCnt="0"/>
      <dgm:spPr/>
    </dgm:pt>
    <dgm:pt modelId="{7C314954-F2E3-4D8D-A8B9-B68AE247DF09}" type="pres">
      <dgm:prSet presAssocID="{F580C0CD-97DC-4E8F-ACB3-554AFE544708}" presName="parentLeftMargin" presStyleLbl="node1" presStyleIdx="3" presStyleCnt="6"/>
      <dgm:spPr/>
    </dgm:pt>
    <dgm:pt modelId="{5FA4DEA0-A8D1-4D30-B76E-C4B7B666D184}" type="pres">
      <dgm:prSet presAssocID="{F580C0CD-97DC-4E8F-ACB3-554AFE544708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D99E3E37-F4A5-4D17-A5E5-610DD9456872}" type="pres">
      <dgm:prSet presAssocID="{F580C0CD-97DC-4E8F-ACB3-554AFE544708}" presName="negativeSpace" presStyleCnt="0"/>
      <dgm:spPr/>
    </dgm:pt>
    <dgm:pt modelId="{C367CCC4-4F2C-4F43-AA61-0263BCBCF33A}" type="pres">
      <dgm:prSet presAssocID="{F580C0CD-97DC-4E8F-ACB3-554AFE544708}" presName="childText" presStyleLbl="conFgAcc1" presStyleIdx="4" presStyleCnt="6">
        <dgm:presLayoutVars>
          <dgm:bulletEnabled val="1"/>
        </dgm:presLayoutVars>
      </dgm:prSet>
      <dgm:spPr/>
    </dgm:pt>
    <dgm:pt modelId="{D0BA441A-1FA3-48DE-8B0D-AF28ECDA6B23}" type="pres">
      <dgm:prSet presAssocID="{7063D554-9A8A-481C-ACDF-6B1D59E6281F}" presName="spaceBetweenRectangles" presStyleCnt="0"/>
      <dgm:spPr/>
    </dgm:pt>
    <dgm:pt modelId="{80874D47-3ACA-46D5-A45E-371C9BF9D0CE}" type="pres">
      <dgm:prSet presAssocID="{8CED4FE7-F311-4CE4-B455-A1BD79707F1E}" presName="parentLin" presStyleCnt="0"/>
      <dgm:spPr/>
    </dgm:pt>
    <dgm:pt modelId="{34769861-77DA-46D1-AEE2-D5B3EBA490CB}" type="pres">
      <dgm:prSet presAssocID="{8CED4FE7-F311-4CE4-B455-A1BD79707F1E}" presName="parentLeftMargin" presStyleLbl="node1" presStyleIdx="4" presStyleCnt="6"/>
      <dgm:spPr/>
    </dgm:pt>
    <dgm:pt modelId="{7781FF33-89D3-4F2B-9F43-205EF94BC3CF}" type="pres">
      <dgm:prSet presAssocID="{8CED4FE7-F311-4CE4-B455-A1BD79707F1E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DED5F7C4-BE7E-4015-A42C-B7A522C3896F}" type="pres">
      <dgm:prSet presAssocID="{8CED4FE7-F311-4CE4-B455-A1BD79707F1E}" presName="negativeSpace" presStyleCnt="0"/>
      <dgm:spPr/>
    </dgm:pt>
    <dgm:pt modelId="{C140458A-8435-4704-962B-F60A2D266DCA}" type="pres">
      <dgm:prSet presAssocID="{8CED4FE7-F311-4CE4-B455-A1BD79707F1E}" presName="childText" presStyleLbl="conFgAcc1" presStyleIdx="5" presStyleCnt="6" custLinFactNeighborY="13050">
        <dgm:presLayoutVars>
          <dgm:bulletEnabled val="1"/>
        </dgm:presLayoutVars>
      </dgm:prSet>
      <dgm:spPr/>
    </dgm:pt>
  </dgm:ptLst>
  <dgm:cxnLst>
    <dgm:cxn modelId="{E5E1040E-18F7-497E-9F62-38118E725635}" type="presOf" srcId="{97AFADE2-9EB8-4DFB-8F86-D71E9671DFC2}" destId="{F81635DC-2744-4383-A7C6-5E13FAB54627}" srcOrd="1" destOrd="0" presId="urn:microsoft.com/office/officeart/2005/8/layout/list1"/>
    <dgm:cxn modelId="{5A999316-7294-4B37-9DC1-DC22143C99D2}" type="presOf" srcId="{F580C0CD-97DC-4E8F-ACB3-554AFE544708}" destId="{5FA4DEA0-A8D1-4D30-B76E-C4B7B666D184}" srcOrd="1" destOrd="0" presId="urn:microsoft.com/office/officeart/2005/8/layout/list1"/>
    <dgm:cxn modelId="{BD10C91B-991B-46AD-A8E7-A6C721140592}" type="presOf" srcId="{D39A5128-B3D5-4098-A429-FCF6BB5A1294}" destId="{B4B689E6-5D1D-4FBB-8F14-23DBBF8AF33C}" srcOrd="0" destOrd="0" presId="urn:microsoft.com/office/officeart/2005/8/layout/list1"/>
    <dgm:cxn modelId="{B8452028-367C-48FE-8957-7DB34827EE49}" type="presOf" srcId="{E04E71FA-1A53-4368-BF21-C4CE9E3DBE27}" destId="{91CB8AA9-6EA3-4F12-805A-273A6CE5A371}" srcOrd="0" destOrd="0" presId="urn:microsoft.com/office/officeart/2005/8/layout/list1"/>
    <dgm:cxn modelId="{A742B73A-CEAF-4CEA-8F3D-9EF58B105E1E}" type="presOf" srcId="{77842312-AFC5-4FF7-A927-B1E91AE4FF8F}" destId="{14732BED-BDD8-44DB-873F-A6E32ABB7A1B}" srcOrd="0" destOrd="0" presId="urn:microsoft.com/office/officeart/2005/8/layout/list1"/>
    <dgm:cxn modelId="{DED8806C-D3CD-490B-80B0-B5EDD135A036}" type="presOf" srcId="{F580C0CD-97DC-4E8F-ACB3-554AFE544708}" destId="{7C314954-F2E3-4D8D-A8B9-B68AE247DF09}" srcOrd="0" destOrd="0" presId="urn:microsoft.com/office/officeart/2005/8/layout/list1"/>
    <dgm:cxn modelId="{D74F4251-C7B3-466D-AB29-8FF9EAA4883B}" type="presOf" srcId="{9E13365E-6545-4311-9BE7-F1607FA4A039}" destId="{E970BB74-98AA-45CD-8F6E-C020EE7E9144}" srcOrd="0" destOrd="0" presId="urn:microsoft.com/office/officeart/2005/8/layout/list1"/>
    <dgm:cxn modelId="{670C727A-5B66-421D-8FE3-A7210B4C2C0D}" srcId="{D39A5128-B3D5-4098-A429-FCF6BB5A1294}" destId="{F580C0CD-97DC-4E8F-ACB3-554AFE544708}" srcOrd="4" destOrd="0" parTransId="{8B87F91A-B26C-44B5-8957-40B8CEB0CB9A}" sibTransId="{7063D554-9A8A-481C-ACDF-6B1D59E6281F}"/>
    <dgm:cxn modelId="{317DC27A-B93F-4E70-B657-E6A219161B67}" type="presOf" srcId="{97AFADE2-9EB8-4DFB-8F86-D71E9671DFC2}" destId="{2BF04937-1FB0-48F5-9563-11E5EF2B7BF6}" srcOrd="0" destOrd="0" presId="urn:microsoft.com/office/officeart/2005/8/layout/list1"/>
    <dgm:cxn modelId="{20617E81-F98C-4826-8409-5987C68DCD84}" type="presOf" srcId="{E04E71FA-1A53-4368-BF21-C4CE9E3DBE27}" destId="{03C8010D-55B9-4D14-BB9D-C4D1F6A5EFEB}" srcOrd="1" destOrd="0" presId="urn:microsoft.com/office/officeart/2005/8/layout/list1"/>
    <dgm:cxn modelId="{2775FD89-4126-4A4A-88B2-CE4210A6CB3E}" srcId="{D39A5128-B3D5-4098-A429-FCF6BB5A1294}" destId="{9E13365E-6545-4311-9BE7-F1607FA4A039}" srcOrd="3" destOrd="0" parTransId="{23981956-A6CE-42AE-838A-A178AB1E194C}" sibTransId="{F22C3ED7-6B95-41DC-8695-9B0EDC9CC587}"/>
    <dgm:cxn modelId="{210DF48F-4E8B-4062-9E0F-2AC0323082EB}" srcId="{D39A5128-B3D5-4098-A429-FCF6BB5A1294}" destId="{97AFADE2-9EB8-4DFB-8F86-D71E9671DFC2}" srcOrd="2" destOrd="0" parTransId="{2B0E8ACA-BD0F-4E0B-8D92-083ADA0BE92A}" sibTransId="{F0364376-C06D-4D35-98E7-28BAB3D4DB35}"/>
    <dgm:cxn modelId="{FA163E92-6E1C-4A47-967C-21C7741C2423}" type="presOf" srcId="{8CED4FE7-F311-4CE4-B455-A1BD79707F1E}" destId="{34769861-77DA-46D1-AEE2-D5B3EBA490CB}" srcOrd="0" destOrd="0" presId="urn:microsoft.com/office/officeart/2005/8/layout/list1"/>
    <dgm:cxn modelId="{E818F392-1C40-42D6-884C-A13FCE518838}" type="presOf" srcId="{77842312-AFC5-4FF7-A927-B1E91AE4FF8F}" destId="{4AF4DC86-FF39-45FE-85DB-6A0E4780F99B}" srcOrd="1" destOrd="0" presId="urn:microsoft.com/office/officeart/2005/8/layout/list1"/>
    <dgm:cxn modelId="{BCDF5C96-4134-4DD9-9511-D80CDA9C637D}" type="presOf" srcId="{8CED4FE7-F311-4CE4-B455-A1BD79707F1E}" destId="{7781FF33-89D3-4F2B-9F43-205EF94BC3CF}" srcOrd="1" destOrd="0" presId="urn:microsoft.com/office/officeart/2005/8/layout/list1"/>
    <dgm:cxn modelId="{4EB61597-0F9D-4294-A8A7-7B24BEDB6925}" srcId="{D39A5128-B3D5-4098-A429-FCF6BB5A1294}" destId="{E04E71FA-1A53-4368-BF21-C4CE9E3DBE27}" srcOrd="0" destOrd="0" parTransId="{8616E459-3BBF-4BFE-911B-7C6B057E265D}" sibTransId="{B42C47AA-0817-446B-8497-E4CA7B32BD59}"/>
    <dgm:cxn modelId="{7F5326D5-59D9-4D32-A861-712AF3E346CD}" srcId="{D39A5128-B3D5-4098-A429-FCF6BB5A1294}" destId="{8CED4FE7-F311-4CE4-B455-A1BD79707F1E}" srcOrd="5" destOrd="0" parTransId="{C1DA419F-69E4-4289-B263-5EB0972E182C}" sibTransId="{49206526-1D9E-4AAA-A706-E84E718B9859}"/>
    <dgm:cxn modelId="{F5EAA4DE-E373-4AD4-BE39-AFC520349882}" type="presOf" srcId="{9E13365E-6545-4311-9BE7-F1607FA4A039}" destId="{149EFE51-8DE5-4FE1-9694-B5F0BB639D6F}" srcOrd="1" destOrd="0" presId="urn:microsoft.com/office/officeart/2005/8/layout/list1"/>
    <dgm:cxn modelId="{FE7A25E0-DA7F-48B8-93E1-FFAF1AB76B67}" srcId="{D39A5128-B3D5-4098-A429-FCF6BB5A1294}" destId="{77842312-AFC5-4FF7-A927-B1E91AE4FF8F}" srcOrd="1" destOrd="0" parTransId="{299D0B39-BFF6-4D75-A1BB-7A0BBA7189A2}" sibTransId="{5F28F2DD-225C-4881-8C18-A95E65986492}"/>
    <dgm:cxn modelId="{8DF41A16-5C2E-4AA2-9E84-53CF6C95B6D8}" type="presParOf" srcId="{B4B689E6-5D1D-4FBB-8F14-23DBBF8AF33C}" destId="{4D2EC8DF-A732-45AF-A1BE-EE129F78D599}" srcOrd="0" destOrd="0" presId="urn:microsoft.com/office/officeart/2005/8/layout/list1"/>
    <dgm:cxn modelId="{1B7CE6C5-EEAF-409B-AB72-A78B32EBE94C}" type="presParOf" srcId="{4D2EC8DF-A732-45AF-A1BE-EE129F78D599}" destId="{91CB8AA9-6EA3-4F12-805A-273A6CE5A371}" srcOrd="0" destOrd="0" presId="urn:microsoft.com/office/officeart/2005/8/layout/list1"/>
    <dgm:cxn modelId="{55633B6F-C9FD-49A5-A33E-373D161A3DD7}" type="presParOf" srcId="{4D2EC8DF-A732-45AF-A1BE-EE129F78D599}" destId="{03C8010D-55B9-4D14-BB9D-C4D1F6A5EFEB}" srcOrd="1" destOrd="0" presId="urn:microsoft.com/office/officeart/2005/8/layout/list1"/>
    <dgm:cxn modelId="{70A6CEA1-E866-452A-B0BF-3B362BBE8FEC}" type="presParOf" srcId="{B4B689E6-5D1D-4FBB-8F14-23DBBF8AF33C}" destId="{AE161A3C-5988-4CCD-916C-BB93973135D1}" srcOrd="1" destOrd="0" presId="urn:microsoft.com/office/officeart/2005/8/layout/list1"/>
    <dgm:cxn modelId="{13B47E22-2108-44B2-8D78-93BD910E639F}" type="presParOf" srcId="{B4B689E6-5D1D-4FBB-8F14-23DBBF8AF33C}" destId="{8CE67E7E-10FB-45CF-9518-B43E4425D2F3}" srcOrd="2" destOrd="0" presId="urn:microsoft.com/office/officeart/2005/8/layout/list1"/>
    <dgm:cxn modelId="{0920DBE5-CF1E-48AE-9FB5-C790CBDB3934}" type="presParOf" srcId="{B4B689E6-5D1D-4FBB-8F14-23DBBF8AF33C}" destId="{D8D43FDC-8A2A-4CF1-8247-EC9999C4AE85}" srcOrd="3" destOrd="0" presId="urn:microsoft.com/office/officeart/2005/8/layout/list1"/>
    <dgm:cxn modelId="{E3589227-FA1B-4078-A057-6F83FF24CD05}" type="presParOf" srcId="{B4B689E6-5D1D-4FBB-8F14-23DBBF8AF33C}" destId="{FFD448B9-0195-4F18-8755-281E36F7E963}" srcOrd="4" destOrd="0" presId="urn:microsoft.com/office/officeart/2005/8/layout/list1"/>
    <dgm:cxn modelId="{C04D713E-6894-4BEC-B001-AB0D99B9B654}" type="presParOf" srcId="{FFD448B9-0195-4F18-8755-281E36F7E963}" destId="{14732BED-BDD8-44DB-873F-A6E32ABB7A1B}" srcOrd="0" destOrd="0" presId="urn:microsoft.com/office/officeart/2005/8/layout/list1"/>
    <dgm:cxn modelId="{18FEA0D7-7096-4348-8896-0826E46543C8}" type="presParOf" srcId="{FFD448B9-0195-4F18-8755-281E36F7E963}" destId="{4AF4DC86-FF39-45FE-85DB-6A0E4780F99B}" srcOrd="1" destOrd="0" presId="urn:microsoft.com/office/officeart/2005/8/layout/list1"/>
    <dgm:cxn modelId="{19100BE0-2466-469A-853F-F089288D6266}" type="presParOf" srcId="{B4B689E6-5D1D-4FBB-8F14-23DBBF8AF33C}" destId="{4B3AE31C-7ED2-4500-8FCF-542FEA8CCD44}" srcOrd="5" destOrd="0" presId="urn:microsoft.com/office/officeart/2005/8/layout/list1"/>
    <dgm:cxn modelId="{E1C5BF48-4BBF-4E92-B848-4C45962420E2}" type="presParOf" srcId="{B4B689E6-5D1D-4FBB-8F14-23DBBF8AF33C}" destId="{A8B4F407-D179-4B26-8B2F-8ECCA4845690}" srcOrd="6" destOrd="0" presId="urn:microsoft.com/office/officeart/2005/8/layout/list1"/>
    <dgm:cxn modelId="{71AAE847-D1BB-4010-A46D-82F743CBDC0C}" type="presParOf" srcId="{B4B689E6-5D1D-4FBB-8F14-23DBBF8AF33C}" destId="{667FF6A2-AC92-42DE-920E-1DB953E0D46E}" srcOrd="7" destOrd="0" presId="urn:microsoft.com/office/officeart/2005/8/layout/list1"/>
    <dgm:cxn modelId="{47EC7E2C-2C6A-4493-90B4-C3A8029C3D2B}" type="presParOf" srcId="{B4B689E6-5D1D-4FBB-8F14-23DBBF8AF33C}" destId="{D6592B49-54B2-4799-9F8C-8CB94D9E25EE}" srcOrd="8" destOrd="0" presId="urn:microsoft.com/office/officeart/2005/8/layout/list1"/>
    <dgm:cxn modelId="{AED84D29-A194-4150-84EA-C5DEB8F89385}" type="presParOf" srcId="{D6592B49-54B2-4799-9F8C-8CB94D9E25EE}" destId="{2BF04937-1FB0-48F5-9563-11E5EF2B7BF6}" srcOrd="0" destOrd="0" presId="urn:microsoft.com/office/officeart/2005/8/layout/list1"/>
    <dgm:cxn modelId="{16EFE2E8-2ADA-4F6D-91E5-F1CB4097EAE1}" type="presParOf" srcId="{D6592B49-54B2-4799-9F8C-8CB94D9E25EE}" destId="{F81635DC-2744-4383-A7C6-5E13FAB54627}" srcOrd="1" destOrd="0" presId="urn:microsoft.com/office/officeart/2005/8/layout/list1"/>
    <dgm:cxn modelId="{B4CD8B16-21B9-46C7-A66C-3C8BC1F9C103}" type="presParOf" srcId="{B4B689E6-5D1D-4FBB-8F14-23DBBF8AF33C}" destId="{8A77554E-BC92-4C3A-B645-9C7C37594A23}" srcOrd="9" destOrd="0" presId="urn:microsoft.com/office/officeart/2005/8/layout/list1"/>
    <dgm:cxn modelId="{2BB90F5F-C45E-45B4-951E-2E507BAEF083}" type="presParOf" srcId="{B4B689E6-5D1D-4FBB-8F14-23DBBF8AF33C}" destId="{CC02B77D-A22F-49CA-A661-C16DEDB8BCC4}" srcOrd="10" destOrd="0" presId="urn:microsoft.com/office/officeart/2005/8/layout/list1"/>
    <dgm:cxn modelId="{1812EA6D-090F-462B-8914-BCACC7FC3D9F}" type="presParOf" srcId="{B4B689E6-5D1D-4FBB-8F14-23DBBF8AF33C}" destId="{6ACD6DC2-A305-453D-A0E6-36493C8687BA}" srcOrd="11" destOrd="0" presId="urn:microsoft.com/office/officeart/2005/8/layout/list1"/>
    <dgm:cxn modelId="{0EBDBDC4-AA4B-44C3-9696-E7DF8C06F436}" type="presParOf" srcId="{B4B689E6-5D1D-4FBB-8F14-23DBBF8AF33C}" destId="{9CB09ED6-8283-4D66-916A-159C0CFE7B82}" srcOrd="12" destOrd="0" presId="urn:microsoft.com/office/officeart/2005/8/layout/list1"/>
    <dgm:cxn modelId="{537833A9-E609-4AF3-A582-FC35F2139BE6}" type="presParOf" srcId="{9CB09ED6-8283-4D66-916A-159C0CFE7B82}" destId="{E970BB74-98AA-45CD-8F6E-C020EE7E9144}" srcOrd="0" destOrd="0" presId="urn:microsoft.com/office/officeart/2005/8/layout/list1"/>
    <dgm:cxn modelId="{BE093E74-B139-4E05-9689-DE34488780B0}" type="presParOf" srcId="{9CB09ED6-8283-4D66-916A-159C0CFE7B82}" destId="{149EFE51-8DE5-4FE1-9694-B5F0BB639D6F}" srcOrd="1" destOrd="0" presId="urn:microsoft.com/office/officeart/2005/8/layout/list1"/>
    <dgm:cxn modelId="{988D56B7-A302-479A-860D-E45FFEF9C447}" type="presParOf" srcId="{B4B689E6-5D1D-4FBB-8F14-23DBBF8AF33C}" destId="{9D254500-851F-4C45-9445-DA6F841DAF4F}" srcOrd="13" destOrd="0" presId="urn:microsoft.com/office/officeart/2005/8/layout/list1"/>
    <dgm:cxn modelId="{C6517129-D76E-41D8-A66F-565706F0FFC2}" type="presParOf" srcId="{B4B689E6-5D1D-4FBB-8F14-23DBBF8AF33C}" destId="{87044E54-BAA1-4C4A-BB98-6F568B3BFC61}" srcOrd="14" destOrd="0" presId="urn:microsoft.com/office/officeart/2005/8/layout/list1"/>
    <dgm:cxn modelId="{D5BBBFC7-B756-4580-8315-62649F1C28E3}" type="presParOf" srcId="{B4B689E6-5D1D-4FBB-8F14-23DBBF8AF33C}" destId="{D76DD4E1-EA90-4D67-A64E-CC3116070BE7}" srcOrd="15" destOrd="0" presId="urn:microsoft.com/office/officeart/2005/8/layout/list1"/>
    <dgm:cxn modelId="{A6DA4929-0DF2-403A-B459-61D75F1D3894}" type="presParOf" srcId="{B4B689E6-5D1D-4FBB-8F14-23DBBF8AF33C}" destId="{4A82E386-FF63-4C7D-9620-005DF7CCAE1A}" srcOrd="16" destOrd="0" presId="urn:microsoft.com/office/officeart/2005/8/layout/list1"/>
    <dgm:cxn modelId="{7874A8C7-0207-415C-A490-83F4EB2E90D6}" type="presParOf" srcId="{4A82E386-FF63-4C7D-9620-005DF7CCAE1A}" destId="{7C314954-F2E3-4D8D-A8B9-B68AE247DF09}" srcOrd="0" destOrd="0" presId="urn:microsoft.com/office/officeart/2005/8/layout/list1"/>
    <dgm:cxn modelId="{5AFA5328-24F9-48B3-879A-89D6F257688A}" type="presParOf" srcId="{4A82E386-FF63-4C7D-9620-005DF7CCAE1A}" destId="{5FA4DEA0-A8D1-4D30-B76E-C4B7B666D184}" srcOrd="1" destOrd="0" presId="urn:microsoft.com/office/officeart/2005/8/layout/list1"/>
    <dgm:cxn modelId="{5E7D1510-6776-4E7A-A4FD-C4023DA7A8AC}" type="presParOf" srcId="{B4B689E6-5D1D-4FBB-8F14-23DBBF8AF33C}" destId="{D99E3E37-F4A5-4D17-A5E5-610DD9456872}" srcOrd="17" destOrd="0" presId="urn:microsoft.com/office/officeart/2005/8/layout/list1"/>
    <dgm:cxn modelId="{7C054429-FF0B-4EBB-A530-31F9D05DC4B2}" type="presParOf" srcId="{B4B689E6-5D1D-4FBB-8F14-23DBBF8AF33C}" destId="{C367CCC4-4F2C-4F43-AA61-0263BCBCF33A}" srcOrd="18" destOrd="0" presId="urn:microsoft.com/office/officeart/2005/8/layout/list1"/>
    <dgm:cxn modelId="{0FA3DC4F-1953-40C3-9C95-AE97BC1D0676}" type="presParOf" srcId="{B4B689E6-5D1D-4FBB-8F14-23DBBF8AF33C}" destId="{D0BA441A-1FA3-48DE-8B0D-AF28ECDA6B23}" srcOrd="19" destOrd="0" presId="urn:microsoft.com/office/officeart/2005/8/layout/list1"/>
    <dgm:cxn modelId="{25D9D5B3-8693-4FA9-9C74-F80B5139D672}" type="presParOf" srcId="{B4B689E6-5D1D-4FBB-8F14-23DBBF8AF33C}" destId="{80874D47-3ACA-46D5-A45E-371C9BF9D0CE}" srcOrd="20" destOrd="0" presId="urn:microsoft.com/office/officeart/2005/8/layout/list1"/>
    <dgm:cxn modelId="{F75EFDB4-5B81-4C74-8CEB-E964B6080B2D}" type="presParOf" srcId="{80874D47-3ACA-46D5-A45E-371C9BF9D0CE}" destId="{34769861-77DA-46D1-AEE2-D5B3EBA490CB}" srcOrd="0" destOrd="0" presId="urn:microsoft.com/office/officeart/2005/8/layout/list1"/>
    <dgm:cxn modelId="{EF8BAFC4-8E12-405E-8ECE-5C64E3B5D1CF}" type="presParOf" srcId="{80874D47-3ACA-46D5-A45E-371C9BF9D0CE}" destId="{7781FF33-89D3-4F2B-9F43-205EF94BC3CF}" srcOrd="1" destOrd="0" presId="urn:microsoft.com/office/officeart/2005/8/layout/list1"/>
    <dgm:cxn modelId="{4E4A7B8E-A8A5-4A50-B670-CCD20E00F96A}" type="presParOf" srcId="{B4B689E6-5D1D-4FBB-8F14-23DBBF8AF33C}" destId="{DED5F7C4-BE7E-4015-A42C-B7A522C3896F}" srcOrd="21" destOrd="0" presId="urn:microsoft.com/office/officeart/2005/8/layout/list1"/>
    <dgm:cxn modelId="{C1BCBE7E-1040-488E-85A9-4794DDE5D6E4}" type="presParOf" srcId="{B4B689E6-5D1D-4FBB-8F14-23DBBF8AF33C}" destId="{C140458A-8435-4704-962B-F60A2D266DCA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86582E-7AD4-4AD2-8361-0DD5E2D176C0}">
      <dsp:nvSpPr>
        <dsp:cNvPr id="0" name=""/>
        <dsp:cNvSpPr/>
      </dsp:nvSpPr>
      <dsp:spPr>
        <a:xfrm>
          <a:off x="615" y="22857"/>
          <a:ext cx="2400527" cy="167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b="1" i="0" kern="1200" baseline="0">
              <a:solidFill>
                <a:schemeClr val="bg1"/>
              </a:solidFill>
            </a:rPr>
            <a:t>11 %</a:t>
          </a:r>
          <a:r>
            <a:rPr lang="hr-HR" sz="1200" b="1" i="0" kern="1200" baseline="0">
              <a:solidFill>
                <a:schemeClr val="bg1"/>
              </a:solidFill>
            </a:rPr>
            <a:t> radnika upotrebljava nosive uređaje na poslu i</a:t>
          </a:r>
          <a:br>
            <a:rPr lang="hr-HR" sz="1200" b="1" i="0" kern="1200" baseline="0">
              <a:solidFill>
                <a:schemeClr val="bg1"/>
              </a:solidFill>
            </a:rPr>
          </a:br>
          <a:r>
            <a:rPr lang="hr-HR" sz="1600" b="1" i="0" kern="1200" baseline="0">
              <a:solidFill>
                <a:schemeClr val="bg1"/>
              </a:solidFill>
            </a:rPr>
            <a:t>3 %</a:t>
          </a:r>
          <a:r>
            <a:rPr lang="hr-HR" sz="1200" b="1" i="0" kern="1200" baseline="0">
              <a:solidFill>
                <a:schemeClr val="bg1"/>
              </a:solidFill>
            </a:rPr>
            <a:t> ih radi s kobotima</a:t>
          </a:r>
        </a:p>
      </dsp:txBody>
      <dsp:txXfrm>
        <a:off x="615" y="22857"/>
        <a:ext cx="2400527" cy="1674800"/>
      </dsp:txXfrm>
    </dsp:sp>
    <dsp:sp modelId="{F0C1C61D-1FEF-4B54-8B48-9C1884E1B72B}">
      <dsp:nvSpPr>
        <dsp:cNvPr id="0" name=""/>
        <dsp:cNvSpPr/>
      </dsp:nvSpPr>
      <dsp:spPr>
        <a:xfrm>
          <a:off x="2641195" y="22857"/>
          <a:ext cx="2400527" cy="167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b="1" i="0" kern="1200" baseline="0" dirty="0">
              <a:solidFill>
                <a:schemeClr val="bg1"/>
              </a:solidFill>
            </a:rPr>
            <a:t>19 % </a:t>
          </a:r>
          <a:r>
            <a:rPr lang="hr-HR" sz="1200" b="1" i="0" kern="1200" baseline="0" dirty="0">
              <a:solidFill>
                <a:srgbClr val="FFFFFF"/>
              </a:solidFill>
              <a:latin typeface="Arial"/>
              <a:ea typeface="Arial"/>
              <a:cs typeface="+mn-cs"/>
            </a:rPr>
            <a:t>tih uređaja upotrebljava se za praćenje buke, kemikalija, prašine, plinova i drugih opasnih tvari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hr-HR" sz="1200" b="1" i="0" kern="1200" baseline="0" dirty="0">
              <a:solidFill>
                <a:schemeClr val="bg1"/>
              </a:solidFill>
            </a:rPr>
          </a:br>
          <a:r>
            <a:rPr lang="hr-HR" sz="1600" b="1" i="0" kern="1200" baseline="0" dirty="0">
              <a:solidFill>
                <a:schemeClr val="bg1"/>
              </a:solidFill>
            </a:rPr>
            <a:t>7 % </a:t>
          </a:r>
          <a:r>
            <a:rPr lang="hr-HR" sz="1200" b="1" i="0" kern="1200" baseline="0" dirty="0">
              <a:solidFill>
                <a:schemeClr val="bg1"/>
              </a:solidFill>
            </a:rPr>
            <a:t>upotrebljava se za praćenje brzine otkucaja srca, krvnog tlaka, položaja tijela itd.</a:t>
          </a:r>
        </a:p>
      </dsp:txBody>
      <dsp:txXfrm>
        <a:off x="2641195" y="22857"/>
        <a:ext cx="2400527" cy="1674800"/>
      </dsp:txXfrm>
    </dsp:sp>
    <dsp:sp modelId="{378CEFB9-7BF3-4DDB-BA45-215E38532774}">
      <dsp:nvSpPr>
        <dsp:cNvPr id="0" name=""/>
        <dsp:cNvSpPr/>
      </dsp:nvSpPr>
      <dsp:spPr>
        <a:xfrm>
          <a:off x="1320905" y="1937710"/>
          <a:ext cx="2400527" cy="14403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1" i="0" kern="1200" baseline="0" dirty="0">
              <a:solidFill>
                <a:srgbClr val="FFFFFF"/>
              </a:solidFill>
              <a:latin typeface="Arial"/>
              <a:ea typeface="Arial"/>
              <a:cs typeface="+mn-cs"/>
            </a:rPr>
            <a:t>Usvajanje je trenutačno ograničeno, to bi se moglo uskoro promijeniti</a:t>
          </a:r>
        </a:p>
      </dsp:txBody>
      <dsp:txXfrm>
        <a:off x="1320905" y="1937710"/>
        <a:ext cx="2400527" cy="14403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30FD-A489-470F-AF22-45ED7E228FCC}">
      <dsp:nvSpPr>
        <dsp:cNvPr id="0" name=""/>
        <dsp:cNvSpPr/>
      </dsp:nvSpPr>
      <dsp:spPr>
        <a:xfrm>
          <a:off x="4043379" y="1507"/>
          <a:ext cx="1286626" cy="581920"/>
        </a:xfrm>
        <a:prstGeom prst="rect">
          <a:avLst/>
        </a:prstGeom>
        <a:solidFill>
          <a:srgbClr val="ACC700">
            <a:alpha val="6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900" b="1" kern="1200" baseline="0">
              <a:solidFill>
                <a:srgbClr val="003399"/>
              </a:solidFill>
            </a:rPr>
            <a:t>Aplikacije za pametne telefone</a:t>
          </a:r>
        </a:p>
      </dsp:txBody>
      <dsp:txXfrm>
        <a:off x="4043379" y="1507"/>
        <a:ext cx="1286626" cy="581920"/>
      </dsp:txXfrm>
    </dsp:sp>
    <dsp:sp modelId="{49C759DE-AB9D-47E7-8E9A-CCD624E69DA2}">
      <dsp:nvSpPr>
        <dsp:cNvPr id="0" name=""/>
        <dsp:cNvSpPr/>
      </dsp:nvSpPr>
      <dsp:spPr>
        <a:xfrm>
          <a:off x="3409667" y="1507"/>
          <a:ext cx="576101" cy="581920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l="-27000" r="-2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374FD1-BA3C-4684-8CAC-09CF348C6486}">
      <dsp:nvSpPr>
        <dsp:cNvPr id="0" name=""/>
        <dsp:cNvSpPr/>
      </dsp:nvSpPr>
      <dsp:spPr>
        <a:xfrm>
          <a:off x="3409667" y="679445"/>
          <a:ext cx="1286626" cy="581920"/>
        </a:xfrm>
        <a:prstGeom prst="rect">
          <a:avLst/>
        </a:prstGeom>
        <a:solidFill>
          <a:srgbClr val="ACC700">
            <a:alpha val="6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900" b="1" kern="1200" baseline="0">
              <a:solidFill>
                <a:srgbClr val="003399"/>
              </a:solidFill>
            </a:rPr>
            <a:t>Pametne naočale </a:t>
          </a:r>
          <a:r>
            <a:rPr lang="hr-HR" sz="900" kern="1200" baseline="0">
              <a:solidFill>
                <a:srgbClr val="003399"/>
              </a:solidFill>
            </a:rPr>
            <a:t>ili </a:t>
          </a:r>
          <a:r>
            <a:rPr lang="hr-HR" sz="900" b="1" kern="1200" baseline="0">
              <a:solidFill>
                <a:srgbClr val="003399"/>
              </a:solidFill>
            </a:rPr>
            <a:t>bespilotne letjelice</a:t>
          </a:r>
        </a:p>
      </dsp:txBody>
      <dsp:txXfrm>
        <a:off x="3409667" y="679445"/>
        <a:ext cx="1286626" cy="581920"/>
      </dsp:txXfrm>
    </dsp:sp>
    <dsp:sp modelId="{B14CE48C-ECF8-42BE-AC15-E1BB68F60D94}">
      <dsp:nvSpPr>
        <dsp:cNvPr id="0" name=""/>
        <dsp:cNvSpPr/>
      </dsp:nvSpPr>
      <dsp:spPr>
        <a:xfrm>
          <a:off x="4753904" y="679445"/>
          <a:ext cx="576101" cy="581920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31000" r="-3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11D805-3A75-4220-BF12-A1117EE08223}">
      <dsp:nvSpPr>
        <dsp:cNvPr id="0" name=""/>
        <dsp:cNvSpPr/>
      </dsp:nvSpPr>
      <dsp:spPr>
        <a:xfrm>
          <a:off x="4043379" y="1357382"/>
          <a:ext cx="1286626" cy="581920"/>
        </a:xfrm>
        <a:prstGeom prst="rect">
          <a:avLst/>
        </a:prstGeom>
        <a:solidFill>
          <a:srgbClr val="ACC700">
            <a:alpha val="6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900" b="1" kern="1200" baseline="0">
              <a:solidFill>
                <a:srgbClr val="003399"/>
              </a:solidFill>
            </a:rPr>
            <a:t>Tehnologije e-tekstila</a:t>
          </a:r>
        </a:p>
      </dsp:txBody>
      <dsp:txXfrm>
        <a:off x="4043379" y="1357382"/>
        <a:ext cx="1286626" cy="581920"/>
      </dsp:txXfrm>
    </dsp:sp>
    <dsp:sp modelId="{4F485EE9-07E0-4893-BC7D-F337BC1BFFAB}">
      <dsp:nvSpPr>
        <dsp:cNvPr id="0" name=""/>
        <dsp:cNvSpPr/>
      </dsp:nvSpPr>
      <dsp:spPr>
        <a:xfrm>
          <a:off x="3409667" y="1357382"/>
          <a:ext cx="576101" cy="581920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 l="-22000" r="-2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8F5E8C-7AC1-473F-ABAB-BA96764B0A6C}">
      <dsp:nvSpPr>
        <dsp:cNvPr id="0" name=""/>
        <dsp:cNvSpPr/>
      </dsp:nvSpPr>
      <dsp:spPr>
        <a:xfrm>
          <a:off x="3409667" y="2035320"/>
          <a:ext cx="1286626" cy="581920"/>
        </a:xfrm>
        <a:prstGeom prst="rect">
          <a:avLst/>
        </a:prstGeom>
        <a:solidFill>
          <a:srgbClr val="ACC700">
            <a:alpha val="6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900" b="1" kern="1200" baseline="0">
              <a:solidFill>
                <a:srgbClr val="003399"/>
              </a:solidFill>
            </a:rPr>
            <a:t>Pametni satovi</a:t>
          </a:r>
        </a:p>
      </dsp:txBody>
      <dsp:txXfrm>
        <a:off x="3409667" y="2035320"/>
        <a:ext cx="1286626" cy="581920"/>
      </dsp:txXfrm>
    </dsp:sp>
    <dsp:sp modelId="{253F97C4-E069-4BE7-A8BA-8F5DF2103A78}">
      <dsp:nvSpPr>
        <dsp:cNvPr id="0" name=""/>
        <dsp:cNvSpPr/>
      </dsp:nvSpPr>
      <dsp:spPr>
        <a:xfrm>
          <a:off x="4753904" y="2035320"/>
          <a:ext cx="576101" cy="581920"/>
        </a:xfrm>
        <a:prstGeom prst="rect">
          <a:avLst/>
        </a:prstGeom>
        <a:blipFill rotWithShape="1">
          <a:blip xmlns:r="http://schemas.openxmlformats.org/officeDocument/2006/relationships" r:embed="rId4"/>
          <a:srcRect/>
          <a:stretch>
            <a:fillRect l="-32000" r="-3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2B213E-3BC2-4C2C-B5AB-19F6E329B6BB}">
      <dsp:nvSpPr>
        <dsp:cNvPr id="0" name=""/>
        <dsp:cNvSpPr/>
      </dsp:nvSpPr>
      <dsp:spPr>
        <a:xfrm>
          <a:off x="4043379" y="2713258"/>
          <a:ext cx="1286626" cy="581920"/>
        </a:xfrm>
        <a:prstGeom prst="rect">
          <a:avLst/>
        </a:prstGeom>
        <a:solidFill>
          <a:srgbClr val="ACC700">
            <a:alpha val="6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900" b="1" kern="1200" baseline="0">
              <a:solidFill>
                <a:srgbClr val="003399"/>
              </a:solidFill>
            </a:rPr>
            <a:t>Alati za virtualnu stvarnost (VR) / proširenu stvarnost (AR)</a:t>
          </a:r>
        </a:p>
      </dsp:txBody>
      <dsp:txXfrm>
        <a:off x="4043379" y="2713258"/>
        <a:ext cx="1286626" cy="581920"/>
      </dsp:txXfrm>
    </dsp:sp>
    <dsp:sp modelId="{0B9F9675-3D6E-4EDF-B61E-DF6AD2A0F391}">
      <dsp:nvSpPr>
        <dsp:cNvPr id="0" name=""/>
        <dsp:cNvSpPr/>
      </dsp:nvSpPr>
      <dsp:spPr>
        <a:xfrm>
          <a:off x="3409667" y="2713258"/>
          <a:ext cx="576101" cy="581920"/>
        </a:xfrm>
        <a:prstGeom prst="rect">
          <a:avLst/>
        </a:prstGeom>
        <a:blipFill rotWithShape="1">
          <a:blip xmlns:r="http://schemas.openxmlformats.org/officeDocument/2006/relationships" r:embed="rId5"/>
          <a:srcRect/>
          <a:stretch>
            <a:fillRect l="-33000" r="-3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CBCA8F-3146-4D03-A06C-C4E4C8D0AF1E}">
      <dsp:nvSpPr>
        <dsp:cNvPr id="0" name=""/>
        <dsp:cNvSpPr/>
      </dsp:nvSpPr>
      <dsp:spPr>
        <a:xfrm>
          <a:off x="3409667" y="3391195"/>
          <a:ext cx="1286626" cy="581920"/>
        </a:xfrm>
        <a:prstGeom prst="rect">
          <a:avLst/>
        </a:prstGeom>
        <a:solidFill>
          <a:srgbClr val="ACC700">
            <a:alpha val="6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900" b="1" kern="1200" baseline="0">
              <a:solidFill>
                <a:srgbClr val="003399"/>
              </a:solidFill>
            </a:rPr>
            <a:t>Nosivi uređaji</a:t>
          </a:r>
        </a:p>
      </dsp:txBody>
      <dsp:txXfrm>
        <a:off x="3409667" y="3391195"/>
        <a:ext cx="1286626" cy="581920"/>
      </dsp:txXfrm>
    </dsp:sp>
    <dsp:sp modelId="{3D3B6042-762D-4F77-B0A2-51D72A462EDF}">
      <dsp:nvSpPr>
        <dsp:cNvPr id="0" name=""/>
        <dsp:cNvSpPr/>
      </dsp:nvSpPr>
      <dsp:spPr>
        <a:xfrm>
          <a:off x="4719649" y="3368303"/>
          <a:ext cx="576101" cy="581920"/>
        </a:xfrm>
        <a:prstGeom prst="rect">
          <a:avLst/>
        </a:prstGeom>
        <a:blipFill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7BF1CE-D7A9-41CD-B7A7-5FE60C7704F3}">
      <dsp:nvSpPr>
        <dsp:cNvPr id="0" name=""/>
        <dsp:cNvSpPr/>
      </dsp:nvSpPr>
      <dsp:spPr>
        <a:xfrm rot="10800000">
          <a:off x="1343364" y="268"/>
          <a:ext cx="5027400" cy="308258"/>
        </a:xfrm>
        <a:prstGeom prst="homePlate">
          <a:avLst/>
        </a:prstGeom>
        <a:solidFill>
          <a:srgbClr val="899E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934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i="0" kern="1200" baseline="0" dirty="0"/>
            <a:t>Podaci u stvarnom vremenu</a:t>
          </a:r>
        </a:p>
      </dsp:txBody>
      <dsp:txXfrm rot="10800000">
        <a:off x="1420428" y="268"/>
        <a:ext cx="4950336" cy="308258"/>
      </dsp:txXfrm>
    </dsp:sp>
    <dsp:sp modelId="{DB5BB6C8-1178-4E1E-8DF9-068B794A5764}">
      <dsp:nvSpPr>
        <dsp:cNvPr id="0" name=""/>
        <dsp:cNvSpPr/>
      </dsp:nvSpPr>
      <dsp:spPr>
        <a:xfrm>
          <a:off x="1189235" y="268"/>
          <a:ext cx="308258" cy="30825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52BE5C-3FDF-4FB7-92A5-512B3F9BC91D}">
      <dsp:nvSpPr>
        <dsp:cNvPr id="0" name=""/>
        <dsp:cNvSpPr/>
      </dsp:nvSpPr>
      <dsp:spPr>
        <a:xfrm rot="10800000">
          <a:off x="1343364" y="385591"/>
          <a:ext cx="5027400" cy="308258"/>
        </a:xfrm>
        <a:prstGeom prst="homePlate">
          <a:avLst/>
        </a:prstGeom>
        <a:solidFill>
          <a:srgbClr val="899E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934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i="0" kern="1200" baseline="0" dirty="0"/>
            <a:t>Prognostički podaci</a:t>
          </a:r>
        </a:p>
      </dsp:txBody>
      <dsp:txXfrm rot="10800000">
        <a:off x="1420428" y="385591"/>
        <a:ext cx="4950336" cy="308258"/>
      </dsp:txXfrm>
    </dsp:sp>
    <dsp:sp modelId="{D0BACA23-2D21-48E3-9EF1-F111A084D82C}">
      <dsp:nvSpPr>
        <dsp:cNvPr id="0" name=""/>
        <dsp:cNvSpPr/>
      </dsp:nvSpPr>
      <dsp:spPr>
        <a:xfrm>
          <a:off x="1189235" y="385591"/>
          <a:ext cx="308258" cy="30825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031328-2423-421D-BD82-19F83B90701F}">
      <dsp:nvSpPr>
        <dsp:cNvPr id="0" name=""/>
        <dsp:cNvSpPr/>
      </dsp:nvSpPr>
      <dsp:spPr>
        <a:xfrm rot="10800000">
          <a:off x="1343364" y="770915"/>
          <a:ext cx="5027400" cy="308258"/>
        </a:xfrm>
        <a:prstGeom prst="homePlate">
          <a:avLst/>
        </a:prstGeom>
        <a:solidFill>
          <a:srgbClr val="899E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934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i="0" kern="1200" baseline="0"/>
            <a:t>Provedive preporuke</a:t>
          </a:r>
        </a:p>
      </dsp:txBody>
      <dsp:txXfrm rot="10800000">
        <a:off x="1420428" y="770915"/>
        <a:ext cx="4950336" cy="308258"/>
      </dsp:txXfrm>
    </dsp:sp>
    <dsp:sp modelId="{C0E02844-842A-4E35-8C12-5542FA4137E7}">
      <dsp:nvSpPr>
        <dsp:cNvPr id="0" name=""/>
        <dsp:cNvSpPr/>
      </dsp:nvSpPr>
      <dsp:spPr>
        <a:xfrm>
          <a:off x="1189235" y="770915"/>
          <a:ext cx="308258" cy="30825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6DB4F5-4DAD-4626-8339-D7791C5DB5A0}">
      <dsp:nvSpPr>
        <dsp:cNvPr id="0" name=""/>
        <dsp:cNvSpPr/>
      </dsp:nvSpPr>
      <dsp:spPr>
        <a:xfrm rot="10800000">
          <a:off x="1343364" y="1156238"/>
          <a:ext cx="5027400" cy="308258"/>
        </a:xfrm>
        <a:prstGeom prst="homePlate">
          <a:avLst/>
        </a:prstGeom>
        <a:solidFill>
          <a:srgbClr val="899E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934" tIns="53340" rIns="99568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b="1" i="0" kern="1200" baseline="0"/>
            <a:t>Proaktivnost</a:t>
          </a:r>
        </a:p>
      </dsp:txBody>
      <dsp:txXfrm rot="10800000">
        <a:off x="1420428" y="1156238"/>
        <a:ext cx="4950336" cy="308258"/>
      </dsp:txXfrm>
    </dsp:sp>
    <dsp:sp modelId="{00699D65-C8FC-403E-A6A6-ADB8A780ED0E}">
      <dsp:nvSpPr>
        <dsp:cNvPr id="0" name=""/>
        <dsp:cNvSpPr/>
      </dsp:nvSpPr>
      <dsp:spPr>
        <a:xfrm>
          <a:off x="1189235" y="1156238"/>
          <a:ext cx="308258" cy="30825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6405BD-1332-4309-8894-F9ACFD8EE677}">
      <dsp:nvSpPr>
        <dsp:cNvPr id="0" name=""/>
        <dsp:cNvSpPr/>
      </dsp:nvSpPr>
      <dsp:spPr>
        <a:xfrm>
          <a:off x="2661744" y="251"/>
          <a:ext cx="2994463" cy="8516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kern="1200"/>
            <a:t>Upotreba prikupljenih podataka može imati ograničenja</a:t>
          </a:r>
          <a:r>
            <a:rPr lang="hr-HR" sz="1600" b="1" kern="1200"/>
            <a:t> </a:t>
          </a:r>
        </a:p>
      </dsp:txBody>
      <dsp:txXfrm>
        <a:off x="2703316" y="41823"/>
        <a:ext cx="2911319" cy="768463"/>
      </dsp:txXfrm>
    </dsp:sp>
    <dsp:sp modelId="{2F4A57F9-D11A-4BE5-85AB-7F4D78576A39}">
      <dsp:nvSpPr>
        <dsp:cNvPr id="0" name=""/>
        <dsp:cNvSpPr/>
      </dsp:nvSpPr>
      <dsp:spPr>
        <a:xfrm>
          <a:off x="2674967" y="904428"/>
          <a:ext cx="2991538" cy="12920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kern="1200" dirty="0"/>
            <a:t>Pametni digitalni sustavi mogu stvoriti nove opasnosti ili povećati postojeće rizike </a:t>
          </a:r>
        </a:p>
      </dsp:txBody>
      <dsp:txXfrm>
        <a:off x="2738042" y="967503"/>
        <a:ext cx="2865388" cy="1165942"/>
      </dsp:txXfrm>
    </dsp:sp>
    <dsp:sp modelId="{141692E0-09C8-4391-8E84-53BD1FA55847}">
      <dsp:nvSpPr>
        <dsp:cNvPr id="0" name=""/>
        <dsp:cNvSpPr/>
      </dsp:nvSpPr>
      <dsp:spPr>
        <a:xfrm>
          <a:off x="2661744" y="2229112"/>
          <a:ext cx="2994463" cy="4394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kern="1200"/>
            <a:t>Frustracija</a:t>
          </a:r>
          <a:r>
            <a:rPr lang="hr-HR" sz="1600" b="1" kern="1200"/>
            <a:t> </a:t>
          </a:r>
        </a:p>
      </dsp:txBody>
      <dsp:txXfrm>
        <a:off x="2683196" y="2250564"/>
        <a:ext cx="2951559" cy="396550"/>
      </dsp:txXfrm>
    </dsp:sp>
    <dsp:sp modelId="{9ADBADC6-3013-424E-9347-49A9A49EEEA5}">
      <dsp:nvSpPr>
        <dsp:cNvPr id="0" name=""/>
        <dsp:cNvSpPr/>
      </dsp:nvSpPr>
      <dsp:spPr>
        <a:xfrm>
          <a:off x="2661744" y="2711147"/>
          <a:ext cx="2994463" cy="8516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kern="1200"/>
            <a:t>Odgovornost za sigurnost i zdravlje na radu može postati nejasna</a:t>
          </a:r>
        </a:p>
      </dsp:txBody>
      <dsp:txXfrm>
        <a:off x="2703316" y="2752719"/>
        <a:ext cx="2911319" cy="7684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E67E7E-10FB-45CF-9518-B43E4425D2F3}">
      <dsp:nvSpPr>
        <dsp:cNvPr id="0" name=""/>
        <dsp:cNvSpPr/>
      </dsp:nvSpPr>
      <dsp:spPr>
        <a:xfrm>
          <a:off x="0" y="527726"/>
          <a:ext cx="4800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C8010D-55B9-4D14-BB9D-C4D1F6A5EFEB}">
      <dsp:nvSpPr>
        <dsp:cNvPr id="0" name=""/>
        <dsp:cNvSpPr/>
      </dsp:nvSpPr>
      <dsp:spPr>
        <a:xfrm>
          <a:off x="240030" y="365366"/>
          <a:ext cx="3360420" cy="3247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16" tIns="0" rIns="127016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100" b="0" i="0" kern="1200" baseline="0">
              <a:solidFill>
                <a:schemeClr val="tx1"/>
              </a:solidFill>
            </a:rPr>
            <a:t>Prethodno savjetovanje</a:t>
          </a:r>
        </a:p>
      </dsp:txBody>
      <dsp:txXfrm>
        <a:off x="255882" y="381218"/>
        <a:ext cx="3328716" cy="293016"/>
      </dsp:txXfrm>
    </dsp:sp>
    <dsp:sp modelId="{A8B4F407-D179-4B26-8B2F-8ECCA4845690}">
      <dsp:nvSpPr>
        <dsp:cNvPr id="0" name=""/>
        <dsp:cNvSpPr/>
      </dsp:nvSpPr>
      <dsp:spPr>
        <a:xfrm>
          <a:off x="0" y="1026686"/>
          <a:ext cx="4800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F4DC86-FF39-45FE-85DB-6A0E4780F99B}">
      <dsp:nvSpPr>
        <dsp:cNvPr id="0" name=""/>
        <dsp:cNvSpPr/>
      </dsp:nvSpPr>
      <dsp:spPr>
        <a:xfrm>
          <a:off x="240030" y="864326"/>
          <a:ext cx="3360420" cy="3247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16" tIns="0" rIns="127016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100" b="0" i="0" kern="1200" baseline="0">
              <a:solidFill>
                <a:schemeClr val="tx1"/>
              </a:solidFill>
            </a:rPr>
            <a:t>Omogućavanje radnicima da testiraju alat ili sustav tijekom probnih razdoblja</a:t>
          </a:r>
        </a:p>
      </dsp:txBody>
      <dsp:txXfrm>
        <a:off x="255882" y="880178"/>
        <a:ext cx="3328716" cy="293016"/>
      </dsp:txXfrm>
    </dsp:sp>
    <dsp:sp modelId="{CC02B77D-A22F-49CA-A661-C16DEDB8BCC4}">
      <dsp:nvSpPr>
        <dsp:cNvPr id="0" name=""/>
        <dsp:cNvSpPr/>
      </dsp:nvSpPr>
      <dsp:spPr>
        <a:xfrm>
          <a:off x="0" y="1525646"/>
          <a:ext cx="4800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1635DC-2744-4383-A7C6-5E13FAB54627}">
      <dsp:nvSpPr>
        <dsp:cNvPr id="0" name=""/>
        <dsp:cNvSpPr/>
      </dsp:nvSpPr>
      <dsp:spPr>
        <a:xfrm>
          <a:off x="240030" y="1363286"/>
          <a:ext cx="3360420" cy="3247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16" tIns="0" rIns="127016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100" b="0" i="0" kern="1200" baseline="0">
              <a:solidFill>
                <a:schemeClr val="tx1"/>
              </a:solidFill>
            </a:rPr>
            <a:t>Suradnja s radnicima ambasadorima</a:t>
          </a:r>
        </a:p>
      </dsp:txBody>
      <dsp:txXfrm>
        <a:off x="255882" y="1379138"/>
        <a:ext cx="3328716" cy="293016"/>
      </dsp:txXfrm>
    </dsp:sp>
    <dsp:sp modelId="{87044E54-BAA1-4C4A-BB98-6F568B3BFC61}">
      <dsp:nvSpPr>
        <dsp:cNvPr id="0" name=""/>
        <dsp:cNvSpPr/>
      </dsp:nvSpPr>
      <dsp:spPr>
        <a:xfrm>
          <a:off x="0" y="2024606"/>
          <a:ext cx="4800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9EFE51-8DE5-4FE1-9694-B5F0BB639D6F}">
      <dsp:nvSpPr>
        <dsp:cNvPr id="0" name=""/>
        <dsp:cNvSpPr/>
      </dsp:nvSpPr>
      <dsp:spPr>
        <a:xfrm>
          <a:off x="240030" y="1862246"/>
          <a:ext cx="3360420" cy="3247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16" tIns="0" rIns="127016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100" b="0" i="0" kern="1200" baseline="0">
              <a:solidFill>
                <a:schemeClr val="tx1"/>
              </a:solidFill>
            </a:rPr>
            <a:t>Pronalaženje različitih mogućnosti angažmana </a:t>
          </a:r>
        </a:p>
      </dsp:txBody>
      <dsp:txXfrm>
        <a:off x="255882" y="1878098"/>
        <a:ext cx="3328716" cy="293016"/>
      </dsp:txXfrm>
    </dsp:sp>
    <dsp:sp modelId="{C367CCC4-4F2C-4F43-AA61-0263BCBCF33A}">
      <dsp:nvSpPr>
        <dsp:cNvPr id="0" name=""/>
        <dsp:cNvSpPr/>
      </dsp:nvSpPr>
      <dsp:spPr>
        <a:xfrm>
          <a:off x="0" y="2523566"/>
          <a:ext cx="4800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A4DEA0-A8D1-4D30-B76E-C4B7B666D184}">
      <dsp:nvSpPr>
        <dsp:cNvPr id="0" name=""/>
        <dsp:cNvSpPr/>
      </dsp:nvSpPr>
      <dsp:spPr>
        <a:xfrm>
          <a:off x="240030" y="2361206"/>
          <a:ext cx="3360420" cy="3247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16" tIns="0" rIns="127016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100" b="0" i="0" kern="1200" baseline="0" dirty="0">
              <a:solidFill>
                <a:schemeClr val="tx1"/>
              </a:solidFill>
            </a:rPr>
            <a:t>Osposobljavanje na mjestu rada, brifinzi tima, savjetovanja u šetnji (engl. </a:t>
          </a:r>
          <a:r>
            <a:rPr lang="hr-HR" sz="1100" b="0" i="1" kern="1200" baseline="0" dirty="0" err="1">
              <a:solidFill>
                <a:schemeClr val="tx1"/>
              </a:solidFill>
            </a:rPr>
            <a:t>walks</a:t>
          </a:r>
          <a:r>
            <a:rPr lang="hr-HR" sz="1100" b="0" i="1" kern="1200" baseline="0" dirty="0">
              <a:solidFill>
                <a:schemeClr val="tx1"/>
              </a:solidFill>
            </a:rPr>
            <a:t> &amp; </a:t>
          </a:r>
          <a:r>
            <a:rPr lang="hr-HR" sz="1100" b="0" i="1" kern="1200" baseline="0" dirty="0" err="1">
              <a:solidFill>
                <a:schemeClr val="tx1"/>
              </a:solidFill>
            </a:rPr>
            <a:t>talks</a:t>
          </a:r>
          <a:r>
            <a:rPr lang="hr-HR" sz="1100" b="0" i="0" kern="1200" baseline="0" dirty="0">
              <a:solidFill>
                <a:schemeClr val="tx1"/>
              </a:solidFill>
            </a:rPr>
            <a:t>)</a:t>
          </a:r>
        </a:p>
      </dsp:txBody>
      <dsp:txXfrm>
        <a:off x="255882" y="2377058"/>
        <a:ext cx="3328716" cy="293016"/>
      </dsp:txXfrm>
    </dsp:sp>
    <dsp:sp modelId="{C140458A-8435-4704-962B-F60A2D266DCA}">
      <dsp:nvSpPr>
        <dsp:cNvPr id="0" name=""/>
        <dsp:cNvSpPr/>
      </dsp:nvSpPr>
      <dsp:spPr>
        <a:xfrm>
          <a:off x="0" y="3043713"/>
          <a:ext cx="48006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81FF33-89D3-4F2B-9F43-205EF94BC3CF}">
      <dsp:nvSpPr>
        <dsp:cNvPr id="0" name=""/>
        <dsp:cNvSpPr/>
      </dsp:nvSpPr>
      <dsp:spPr>
        <a:xfrm>
          <a:off x="240030" y="2860166"/>
          <a:ext cx="3360420" cy="3247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16" tIns="0" rIns="127016" bIns="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100" b="0" i="0" kern="1200" baseline="0">
              <a:solidFill>
                <a:schemeClr val="tx1"/>
              </a:solidFill>
            </a:rPr>
            <a:t>Radionice za upoznavanje s tehnologijom </a:t>
          </a:r>
        </a:p>
      </dsp:txBody>
      <dsp:txXfrm>
        <a:off x="255882" y="2876018"/>
        <a:ext cx="3328716" cy="293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2E905-04A0-480B-BFAC-40FD7841B670}" type="datetimeFigureOut">
              <a:rPr lang="en-GB" smtClean="0"/>
              <a:t>14/03/2025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5015A-530C-451B-A9BD-7A8FE50581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472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3912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r-HR" sz="1600" b="1">
                <a:solidFill>
                  <a:srgbClr val="7030A0"/>
                </a:solidFill>
                <a:latin typeface="Arial Body"/>
              </a:rPr>
              <a:t>Neispravnost tehnologije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hr-HR" sz="1200" b="0">
                <a:solidFill>
                  <a:srgbClr val="002060"/>
                </a:solidFill>
                <a:latin typeface="Arial Body"/>
              </a:rPr>
              <a:t>Npr. eksplozija baterija ili senzori koji ne rade.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en-GB" sz="1200" b="0" dirty="0">
              <a:solidFill>
                <a:srgbClr val="002060"/>
              </a:solidFill>
              <a:latin typeface="Arial Body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hr-HR" sz="1600" b="1">
                <a:solidFill>
                  <a:srgbClr val="7030A0"/>
                </a:solidFill>
                <a:latin typeface="Arial Body"/>
              </a:rPr>
              <a:t>Preciznost senzora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r-HR" sz="1200" b="0">
                <a:solidFill>
                  <a:srgbClr val="002060"/>
                </a:solidFill>
                <a:latin typeface="Arial Body"/>
              </a:rPr>
              <a:t>Koliko su pouzdani senzori u postrojenjima s više okolišnih čimbenika?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200" b="0" dirty="0">
              <a:solidFill>
                <a:srgbClr val="002060"/>
              </a:solidFill>
              <a:latin typeface="Arial Body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hr-HR" sz="1600" b="1">
                <a:solidFill>
                  <a:srgbClr val="7030A0"/>
                </a:solidFill>
                <a:latin typeface="Arial Body"/>
              </a:rPr>
              <a:t>Hardver koji ometa kretanje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hr-HR" sz="1200" b="0">
                <a:solidFill>
                  <a:srgbClr val="002060"/>
                </a:solidFill>
                <a:latin typeface="Arial Body"/>
                <a:ea typeface="Arial Body"/>
                <a:cs typeface="+mn-cs"/>
              </a:rPr>
              <a:t>Nošenje egzoskeleta ili OZO-a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GB" sz="1200" b="0" kern="1200" dirty="0">
              <a:solidFill>
                <a:srgbClr val="002060"/>
              </a:solidFill>
              <a:latin typeface="Arial Body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r-HR" sz="1600" b="1">
                <a:solidFill>
                  <a:srgbClr val="7030A0"/>
                </a:solidFill>
                <a:latin typeface="Arial Body"/>
              </a:rPr>
              <a:t>Tehnološka ograničenja sustava za praćenje sigurnosti i zdravlja na radu 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r-HR" sz="1200" b="0">
                <a:solidFill>
                  <a:srgbClr val="002060"/>
                </a:solidFill>
                <a:latin typeface="Arial Body"/>
              </a:rPr>
              <a:t>Npr. infracrvene kamere.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200" b="0" dirty="0">
              <a:solidFill>
                <a:srgbClr val="002060"/>
              </a:solidFill>
              <a:latin typeface="Arial Body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hr-HR" sz="1600" b="1">
                <a:solidFill>
                  <a:srgbClr val="7030A0"/>
                </a:solidFill>
                <a:latin typeface="Arial Body"/>
              </a:rPr>
              <a:t>Neto učinci sustava za praćenje sigurnosti i zdravlja na radu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r-HR" sz="1200" b="0">
                <a:solidFill>
                  <a:srgbClr val="002060"/>
                </a:solidFill>
                <a:latin typeface="Arial Body"/>
              </a:rPr>
              <a:t>Npr. utjecaj preraspodjele težine kroz egzoskelete na druge dijelove tijela.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200" b="0" dirty="0">
              <a:solidFill>
                <a:srgbClr val="002060"/>
              </a:solidFill>
              <a:latin typeface="Arial Body"/>
            </a:endParaRPr>
          </a:p>
          <a:p>
            <a:r>
              <a:rPr lang="hr-HR" sz="1800" b="1">
                <a:solidFill>
                  <a:schemeClr val="tx1"/>
                </a:solidFill>
                <a:latin typeface="Arial Body"/>
                <a:ea typeface="Arial Body"/>
                <a:cs typeface="+mn-cs"/>
              </a:rPr>
              <a:t>Psihosocijalne/tjelesne posljedice</a:t>
            </a:r>
            <a:br>
              <a:rPr lang="hr-HR" sz="1800" b="1">
                <a:solidFill>
                  <a:schemeClr val="tx1"/>
                </a:solidFill>
                <a:latin typeface="Arial Body"/>
                <a:ea typeface="Arial Body"/>
                <a:cs typeface="+mn-cs"/>
              </a:rPr>
            </a:br>
            <a:br>
              <a:rPr lang="hr-HR" sz="1800" b="1">
                <a:solidFill>
                  <a:schemeClr val="tx1"/>
                </a:solidFill>
                <a:latin typeface="Arial Body"/>
                <a:ea typeface="Arial Body"/>
                <a:cs typeface="+mn-cs"/>
              </a:rPr>
            </a:br>
            <a:r>
              <a:rPr lang="hr-HR" sz="1400" b="1">
                <a:solidFill>
                  <a:srgbClr val="FF3399"/>
                </a:solidFill>
                <a:latin typeface="Arial Body"/>
                <a:ea typeface="Arial Body"/>
                <a:cs typeface="+mn-cs"/>
              </a:rPr>
              <a:t>Intenziviranje rada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hr-HR" sz="1200" b="0">
                <a:solidFill>
                  <a:srgbClr val="002060"/>
                </a:solidFill>
                <a:latin typeface="Arial Body"/>
                <a:ea typeface="Arial Body"/>
                <a:cs typeface="+mn-cs"/>
              </a:rPr>
              <a:t>Radna mjesta kao elektronički pogoni s lošim uvjetima rada?</a:t>
            </a:r>
            <a:br>
              <a:rPr lang="hr-HR" sz="1200" b="0">
                <a:solidFill>
                  <a:srgbClr val="002060"/>
                </a:solidFill>
                <a:latin typeface="Arial Body"/>
                <a:ea typeface="Arial Body"/>
                <a:cs typeface="+mn-cs"/>
              </a:rPr>
            </a:br>
            <a:endParaRPr lang="hr-HR" sz="1200" b="0">
              <a:solidFill>
                <a:srgbClr val="002060"/>
              </a:solidFill>
              <a:latin typeface="Arial Body"/>
              <a:ea typeface="Arial Body"/>
              <a:cs typeface="+mn-cs"/>
            </a:endParaRPr>
          </a:p>
          <a:p>
            <a:pPr marL="0" algn="l" defTabSz="342900" rtl="0" eaLnBrk="1" latinLnBrk="0" hangingPunct="1"/>
            <a:r>
              <a:rPr lang="hr-HR" sz="1400" b="1">
                <a:solidFill>
                  <a:srgbClr val="FF3399"/>
                </a:solidFill>
                <a:latin typeface="Arial Body"/>
                <a:ea typeface="Arial Body"/>
                <a:cs typeface="+mn-cs"/>
              </a:rPr>
              <a:t>Otuđenje na radu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r-HR" sz="1200" b="0">
                <a:solidFill>
                  <a:srgbClr val="002060"/>
                </a:solidFill>
                <a:latin typeface="Arial Body"/>
                <a:ea typeface="Arial Body"/>
                <a:cs typeface="+mn-cs"/>
              </a:rPr>
              <a:t>Narušavanje privatnosti, gubitak odgovornosti, preopterećenost rukovoditelja za sigurnost i zdravlje na radu podatcima i očekivanjima.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200" b="0" dirty="0">
              <a:solidFill>
                <a:srgbClr val="002060"/>
              </a:solidFill>
              <a:latin typeface="Arial Body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8440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643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4424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8487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1658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5778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6359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0966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9567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039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2891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044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6209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6835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449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58133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8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Svrha je načela navedenih u nastavku pokazati kako se prepreke za provedbu mogu otkloniti te kako pametne digitalne alate i sustave za praćenje sigurnosti i zdravlja na radu približiti potrebama radnika i radnih mjesta, čime se povećava njihovo opće usvajanje, uz izglede za stvaranje sigurnijih radnih okruženja.</a:t>
            </a:r>
          </a:p>
          <a:p>
            <a:r>
              <a:rPr lang="hr-HR" sz="18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 </a:t>
            </a:r>
          </a:p>
          <a:p>
            <a:r>
              <a:rPr lang="hr-HR" sz="1800" b="1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Sigurnost i privatnost podataka </a:t>
            </a:r>
          </a:p>
          <a:p>
            <a:r>
              <a:rPr lang="hr-HR" sz="18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Većina pametnih digitalnih alata i sustava za praćenje sigurnosti i zdravlja na radu uključuje softverski sustav koji prenosi podatke na platformu u oblaku. To izaziva zabrinutost u pogledu sigurnosti podataka za radnike, njihove predstavnike i poslodavce. Na primjer, razmotrite scenarij u kojem vanjska strana dobiva pristup novom sustavu za praćenje sigurnosti i zdravlja na radu tijekom operacije spašavanja te spasilačke timove šalje u opasno područje. Iako taj primjer može biti ekstreman, naglašava se važnost provedbe mjera za sigurnost podataka kako bi se ublažio rizik od mogućih povreda. </a:t>
            </a:r>
          </a:p>
          <a:p>
            <a:r>
              <a:rPr lang="hr-HR" sz="18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 </a:t>
            </a:r>
          </a:p>
          <a:p>
            <a:r>
              <a:rPr lang="hr-HR" sz="1800" b="1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Integracija s postojećom infrastrukturom</a:t>
            </a:r>
          </a:p>
          <a:p>
            <a:r>
              <a:rPr lang="hr-HR" sz="18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Neki pametni digitalni alati i sustavi za praćenje sigurnosti i zdravlja na radu osmišljeni su tako da se integriraju s postojećom infrastrukturom za upravljanje sigurnošću i zdravljem na radu, uključujući softverske ili hardverske sustave, što može pomoći u smanjenju troškova i iskorištavanju novih mogućnosti za povećanje sigurnosti i zdravlja.</a:t>
            </a:r>
          </a:p>
          <a:p>
            <a:r>
              <a:rPr lang="hr-HR" sz="18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 </a:t>
            </a:r>
          </a:p>
          <a:p>
            <a:r>
              <a:rPr lang="hr-HR" sz="1800" b="1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Integracija s postojećim okvirima za sigurnost i zdravlje na radu</a:t>
            </a:r>
          </a:p>
          <a:p>
            <a:r>
              <a:rPr lang="hr-HR" sz="18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Sigurnost i zdravlje na radu predstavlja proces ili ciklus, a ne segmentiranu intervenciju. Iako mogu obavljati mnoge funkcije, sustavi utvrđeni u istraživanju ne mogu (niti im je cilj) ponuditi sveobuhvatna rješenja. Okvir za sigurnost i zdravlje na radu trebalo bi promatrati kao sredstvo za kontinuirano učenje koje uključuje niz ovisnosti, procesa i praksi. Stoga je to okvir koji obuhvaća širi raspon elemenata od jednog pametnog sustava za praćenje.</a:t>
            </a:r>
          </a:p>
          <a:p>
            <a:r>
              <a:rPr lang="hr-HR" sz="18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 </a:t>
            </a:r>
          </a:p>
          <a:p>
            <a:r>
              <a:rPr lang="hr-HR" sz="1800" b="1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Provedba kao proces suradnje uz sudjelovanje radnika</a:t>
            </a:r>
          </a:p>
          <a:p>
            <a:r>
              <a:rPr lang="hr-HR" sz="18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Stalna suradnja provedbenog poduzeća s proizvođačem proizvoda tijekom provedbe i uporabe novog sustava za praćenje sigurnosti i zdravlja na radu utvrđena je kao uobičajena praksa za prilagodbu sustava posebnim potrebama radnog mjesta i radnika, rješavanje mogućih izazova i utvrđivanje poboljšanja. </a:t>
            </a:r>
          </a:p>
          <a:p>
            <a:r>
              <a:rPr lang="hr-HR" sz="18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0705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ts val="1400"/>
              </a:lnSpc>
              <a:buFont typeface="+mj-lt"/>
              <a:buAutoNum type="arabicPeriod"/>
              <a:tabLst>
                <a:tab pos="408305" algn="l"/>
              </a:tabLst>
            </a:pPr>
            <a:r>
              <a:rPr lang="hr-HR" sz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/>
                <a:cs typeface="ArialMT"/>
              </a:rPr>
              <a:t>Pametni digitalni sustavi poboljšavaju sigurnost na radnom mjestu pružanjem uvida u radne uvjete na proaktivan način koji do nedavno </a:t>
            </a:r>
            <a:r>
              <a:rPr lang="hr-HR" sz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nije bio moguć. Mogu</a:t>
            </a:r>
            <a:r>
              <a:rPr lang="hr-HR" sz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/>
                <a:cs typeface="ArialMT"/>
              </a:rPr>
              <a:t> slati upozorenja kako bi se skratilo vrijeme spašavanja i olakšalo prijavljivanje, a i osnažuju radnike podizanjem svijesti, čime se potiče osjećaj sigurnosti.     </a:t>
            </a:r>
          </a:p>
          <a:p>
            <a:pPr marL="342900" lvl="0" indent="-342900">
              <a:lnSpc>
                <a:spcPts val="1400"/>
              </a:lnSpc>
              <a:buFont typeface="+mj-lt"/>
              <a:buAutoNum type="arabicPeriod"/>
              <a:tabLst>
                <a:tab pos="408305" algn="l"/>
              </a:tabLst>
            </a:pPr>
            <a:r>
              <a:rPr lang="hr-HR" sz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/>
                <a:cs typeface="ArialMT"/>
              </a:rPr>
              <a:t>Transparentna uporaba tehnologije ključna je za otklanjanje zabrinutosti u pogledu privatnosti, postupanja s podatcima i prekomjernog oslanjanja na tehnologiju. </a:t>
            </a:r>
          </a:p>
          <a:p>
            <a:pPr marL="342900" lvl="0" indent="-342900">
              <a:lnSpc>
                <a:spcPts val="1400"/>
              </a:lnSpc>
              <a:buFont typeface="+mj-lt"/>
              <a:buAutoNum type="arabicPeriod"/>
              <a:tabLst>
                <a:tab pos="408305" algn="l"/>
              </a:tabLst>
            </a:pPr>
            <a:r>
              <a:rPr lang="hr-HR" sz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/>
                <a:cs typeface="ArialMT"/>
              </a:rPr>
              <a:t>Razlikovanje mjerenja uspješnosti od praćenja sigurnosti i zdravlja na radu nužno je radi održavanja i izgradnje povjerenja radnika.</a:t>
            </a:r>
          </a:p>
          <a:p>
            <a:pPr marL="342900" lvl="0" indent="-342900">
              <a:lnSpc>
                <a:spcPts val="1400"/>
              </a:lnSpc>
              <a:buFont typeface="+mj-lt"/>
              <a:buAutoNum type="arabicPeriod"/>
              <a:tabLst>
                <a:tab pos="408305" algn="l"/>
              </a:tabLst>
            </a:pPr>
            <a:r>
              <a:rPr lang="hr-HR" sz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/>
                <a:cs typeface="ArialMT"/>
              </a:rPr>
              <a:t>Angažiranjem radnika i njihovih predstavnika u osmišljavanje, uporabu i informacijsku ekologiju pametnih digitalnih sustava promiče se zdravlje i dobrobit radnika tako što se povećava njihova kontrola nad odlukama i olakšava njihovo prihvaćanje. Prilagođavanjem sustava posebnim potrebama radnog mjesta povećava se učinkovitost i pozitivni učinci. Uključivanjem radnika u testiranje, odabir i optimizaciju novih sustava za praćenje sigurnosti i zdravlja na radu postiže se njihova učinkovitost. </a:t>
            </a:r>
          </a:p>
          <a:p>
            <a:pPr marL="342900" lvl="0" indent="-342900">
              <a:lnSpc>
                <a:spcPts val="1400"/>
              </a:lnSpc>
              <a:buFont typeface="+mj-lt"/>
              <a:buAutoNum type="arabicPeriod"/>
              <a:tabLst>
                <a:tab pos="408305" algn="l"/>
              </a:tabLst>
            </a:pPr>
            <a:r>
              <a:rPr lang="hr-HR" sz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/>
                <a:cs typeface="ArialMT"/>
              </a:rPr>
              <a:t>Pametni digitalni sustavi trebali bi nadopunjavati druge mjere sigurnosti i zdravlja na radu, kao što su prilagodbe radnog mjesta, korektivne mjere, osposobljavanje radnika i stvaranje povjerenja, umjesto da se na njih oslanja kao da su jedino rješenje ili zamjena za te mjere.</a:t>
            </a:r>
          </a:p>
          <a:p>
            <a:pPr marL="342900" lvl="0" indent="-342900">
              <a:lnSpc>
                <a:spcPts val="1400"/>
              </a:lnSpc>
              <a:buFont typeface="+mj-lt"/>
              <a:buAutoNum type="arabicPeriod"/>
              <a:tabLst>
                <a:tab pos="408305" algn="l"/>
              </a:tabLst>
            </a:pPr>
            <a:r>
              <a:rPr lang="hr-HR" sz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/>
                <a:cs typeface="ArialMT"/>
              </a:rPr>
              <a:t>Zakonodavstvo i inspekcije rada moraju se razvijati kako bi se održao korak s pametnim digitalnim sustavima radi njihove integracije u učinkovit sustav upravljanja sigurnošću i zdravljem na radu, na temelju odgovornosti poslodavaca i u kontekstu hijerarhije kontrola. </a:t>
            </a:r>
          </a:p>
          <a:p>
            <a:pPr marL="342900" lvl="0" indent="-342900">
              <a:lnSpc>
                <a:spcPts val="1400"/>
              </a:lnSpc>
              <a:buFont typeface="+mj-lt"/>
              <a:buAutoNum type="arabicPeriod"/>
              <a:tabLst>
                <a:tab pos="408305" algn="l"/>
              </a:tabLst>
            </a:pPr>
            <a:r>
              <a:rPr lang="hr-HR" sz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/>
                <a:cs typeface="ArialMT"/>
              </a:rPr>
              <a:t>Tehnologije kao što su nosivi uređaji mogu promicati uključivost i raznolikost odgovaranjem na potrebe određenih skupina radnika.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3DD4C7-C698-4A80-B76C-A9FD89019653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4007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33C4CB-BE14-4280-AD17-7132132A2C34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1316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294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Na razini poduzeća, podatci iz istraživanja ESENER 2019. pokazuju da je 4,8 % ispitanih poduzeća upotrebljavalo nosive uređaje, a 3,7 % suradničke robote (kobote). Pokazuju </a:t>
            </a:r>
            <a:r>
              <a:rPr lang="hr-HR" sz="1200">
                <a:effectLst/>
              </a:rPr>
              <a:t>i </a:t>
            </a:r>
            <a:r>
              <a:rPr lang="hr-HR" sz="12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snažnu korelaciju između veličine poduzeća i primjene digitalnih tehnologija. Veća poduzeća obično imaju više financijskih resursa za dugoročno istraživanje i razvoj te digitalizaciju, kao i tehničke kapacitete za integraciju tehnologija za praćenje u svoje poslovanje. Raspolažu i ljudskim resursima za procjenu potreba, uvođenje i primjenu tehnologije te pružaju potrebno osposobljavanje i priručnike za osoblje.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819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/>
              <a:t>To se (sve) može mjeriti, ali to ne znači da se treba mjeriti.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314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844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2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Aplikacije za pametne telefone </a:t>
            </a:r>
            <a:r>
              <a:rPr lang="hr-HR" sz="12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mogu potaknuti radnike na zdravije ponašanje, omogućujući jednostavno izvješćivanje i/ili pomoć pri obavljanju zadataka u slučaju nesreća na radu</a:t>
            </a:r>
            <a:r>
              <a:rPr lang="hr-HR"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hr-HR" sz="1200">
                <a:latin typeface="Arial" panose="020B0604020202020204" pitchFamily="34" charset="0"/>
                <a:cs typeface="Arial" panose="020B0604020202020204" pitchFamily="34" charset="0"/>
              </a:rPr>
              <a:t>Uz pomoć </a:t>
            </a:r>
            <a:r>
              <a:rPr lang="hr-HR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pametnih naočala </a:t>
            </a:r>
            <a:r>
              <a:rPr lang="hr-HR" sz="12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 </a:t>
            </a:r>
            <a:r>
              <a:rPr lang="hr-HR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bespilotnih letjelica</a:t>
            </a:r>
            <a:r>
              <a:rPr lang="hr-HR" sz="12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građevinskoj i rudarskoj industriji može se doprijeti do ‎opasnih područja i pratiti ih, čime se ljudi štite od potencijalne opasnosti.</a:t>
            </a:r>
            <a:br>
              <a:rPr lang="hr-HR" sz="12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r-HR" sz="120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hr-HR" sz="1200" b="1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Tehnologijama e-tekstila </a:t>
            </a:r>
            <a:r>
              <a:rPr lang="hr-HR" sz="12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omogućuje se interakcija s radnicima putem senzora koji mogu biti ugrađeni u </a:t>
            </a:r>
            <a:r>
              <a:rPr lang="hr-HR" sz="12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zaštitne kacige ili sigurnosne naočale</a:t>
            </a:r>
            <a:r>
              <a:rPr lang="hr-HR" sz="1200" b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endParaRPr lang="en-US" sz="1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hr-HR" sz="12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Pametni satovi </a:t>
            </a:r>
            <a:r>
              <a:rPr lang="hr-HR" sz="12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omogućuju prikupljanje fizioloških i emocionalnih podataka o ljudima putem interneta stvari.</a:t>
            </a:r>
          </a:p>
          <a:p>
            <a:pPr lvl="1"/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hr-HR" sz="1200" b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Alati za VR/AR </a:t>
            </a:r>
            <a:r>
              <a:rPr lang="hr-HR" sz="12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mogu se </a:t>
            </a:r>
            <a:r>
              <a:rPr lang="hr-HR" sz="12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upotrebljavati za osposobljavanje kao sučelje koje pruža podatke o praćenju.</a:t>
            </a:r>
          </a:p>
          <a:p>
            <a:pPr lvl="1"/>
            <a:endParaRPr lang="en-GB" sz="1200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hr-HR" sz="1200"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Nosivi uređaji </a:t>
            </a:r>
            <a:r>
              <a:rPr lang="hr-HR" sz="12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mogu identificirati razine plinova, toksina, razine buke i visokorizične temperature.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4058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algn="l" defTabSz="914400" rtl="0" eaLnBrk="1" fontAlgn="auto" latinLnBrk="0" hangingPunct="1">
              <a:spcBef>
                <a:spcPts val="200"/>
              </a:spcBef>
              <a:spcAft>
                <a:spcPts val="200"/>
              </a:spcAft>
              <a:buClrTx/>
              <a:buSzTx/>
              <a:tabLst/>
              <a:defRPr/>
            </a:pPr>
            <a:r>
              <a:rPr lang="hr-HR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Utvrđivanje i sprječavanje rizika za sigurnost i zdravlje na radu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hr-HR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Praćenje pojedinačnih rizika ili rizika povezanih s biljkama: brzina otkucaja srca, položaj tijela, umor, emocije</a:t>
            </a:r>
          </a:p>
          <a:p>
            <a:pPr marL="285750" indent="-2857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hr-HR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Upozoravanje radnika i omogućavanje osposobljavanja na radnom mjestu</a:t>
            </a:r>
          </a:p>
          <a:p>
            <a:pPr marL="285750" marR="0" lvl="0" indent="-285750" algn="l" defTabSz="914400" rtl="0" eaLnBrk="1" fontAlgn="auto" latinLnBrk="0" hangingPunct="1"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-HR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Procjene rizika na daljinu</a:t>
            </a:r>
          </a:p>
          <a:p>
            <a:pPr marL="285750" marR="0" lvl="0" indent="-285750" algn="l" defTabSz="914400" rtl="0" eaLnBrk="1" fontAlgn="auto" latinLnBrk="0" hangingPunct="1"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-HR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Pružanje uvida u podatke koji mogu pomoći poduzećima da poboljšaju sigurnost i zdravlje na radu</a:t>
            </a:r>
          </a:p>
          <a:p>
            <a:pPr marR="0" lvl="0" algn="l" defTabSz="914400" rtl="0" eaLnBrk="1" fontAlgn="auto" latinLnBrk="0" hangingPunct="1">
              <a:spcBef>
                <a:spcPts val="200"/>
              </a:spcBef>
              <a:spcAft>
                <a:spcPts val="200"/>
              </a:spcAft>
              <a:buClrTx/>
              <a:buSzTx/>
              <a:tabLst/>
              <a:defRPr/>
            </a:pPr>
            <a:r>
              <a:rPr lang="hr-HR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Reagiranje na rizike za sigurnost i zdravlje na radu</a:t>
            </a:r>
          </a:p>
          <a:p>
            <a:pPr marL="285750" marR="0" lvl="0" indent="-285750" algn="l" defTabSz="914400" rtl="0" eaLnBrk="1" fontAlgn="auto" latinLnBrk="0" hangingPunct="1"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-HR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Lociranje radnika i odgovor na hitne situacije</a:t>
            </a:r>
          </a:p>
          <a:p>
            <a:pPr marL="285750" marR="0" lvl="0" indent="-285750" algn="l" defTabSz="914400" rtl="0" eaLnBrk="1" fontAlgn="auto" latinLnBrk="0" hangingPunct="1"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-HR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Istraživanje nesreća i izvješćivanje o njima</a:t>
            </a:r>
          </a:p>
          <a:p>
            <a:pPr marL="285750" marR="0" lvl="0" indent="-285750" algn="l" defTabSz="914400" rtl="0" eaLnBrk="1" fontAlgn="auto" latinLnBrk="0" hangingPunct="1"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-HR"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Pružanje uvida u podatke koji mogu dovesti do korektivnih mjera za sigurnost i zdravlje na radu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2379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120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Pružanjem </a:t>
            </a:r>
            <a:r>
              <a:rPr lang="hr-HR" sz="1200" b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podataka u stvarnom vremenu</a:t>
            </a:r>
            <a:r>
              <a:rPr lang="hr-HR" sz="120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, </a:t>
            </a:r>
            <a:r>
              <a:rPr lang="hr-HR" sz="1200" b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prognostičkih podataka</a:t>
            </a:r>
            <a:r>
              <a:rPr lang="hr-HR" sz="120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, pa čak i </a:t>
            </a:r>
            <a:r>
              <a:rPr lang="hr-HR" sz="1200" b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provedivih preporuka</a:t>
            </a:r>
            <a:r>
              <a:rPr lang="hr-HR" sz="120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, pametni digitalni sustavi mogu pomoći poduzećima da </a:t>
            </a:r>
            <a:r>
              <a:rPr lang="hr-HR" sz="1200" b="1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uvedu proaktivan</a:t>
            </a:r>
            <a:r>
              <a:rPr lang="hr-HR" sz="120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pristup sigurnosti i zdravlju na radu kojim se predviđaju rizici, sprječavaju nesreće i štiti radna snaga.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2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1200">
                <a:latin typeface="Arial" panose="020B0604020202020204" pitchFamily="34" charset="0"/>
                <a:cs typeface="Times New Roman" panose="02020603050405020304" pitchFamily="18" charset="0"/>
              </a:rPr>
              <a:t>Podrška za radna mjesta: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2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sz="1200">
                <a:latin typeface="Arial" panose="020B0604020202020204" pitchFamily="34" charset="0"/>
                <a:cs typeface="Times New Roman" panose="02020603050405020304" pitchFamily="18" charset="0"/>
              </a:rPr>
              <a:t>bolja </a:t>
            </a:r>
            <a:r>
              <a:rPr lang="hr-HR" sz="1200" b="1">
                <a:solidFill>
                  <a:srgbClr val="339933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usklađenost</a:t>
            </a:r>
            <a:r>
              <a:rPr lang="hr-HR" sz="1200">
                <a:latin typeface="Arial" panose="020B0604020202020204" pitchFamily="34" charset="0"/>
                <a:cs typeface="Times New Roman" panose="02020603050405020304" pitchFamily="18" charset="0"/>
              </a:rPr>
              <a:t> s propisima o sigurnosti i zdravlju na radu (npr. pružanjem podataka u stvarnom vremenu o pravilnoj upotrebi osobne zaštitne opreme (OZO))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12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sz="1200" b="1">
                <a:solidFill>
                  <a:srgbClr val="339933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utemeljenije donošenje odluka </a:t>
            </a:r>
            <a:r>
              <a:rPr lang="hr-HR" sz="1200">
                <a:latin typeface="Arial" panose="020B0604020202020204" pitchFamily="34" charset="0"/>
                <a:cs typeface="Times New Roman" panose="02020603050405020304" pitchFamily="18" charset="0"/>
              </a:rPr>
              <a:t>stvaranjem točnih i brzih informacija (parametara) o sigurnosti i zdravlju na radu i upotrebom prognostičkih algoritama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12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sz="1200">
                <a:latin typeface="Arial" panose="020B0604020202020204" pitchFamily="34" charset="0"/>
                <a:cs typeface="Times New Roman" panose="02020603050405020304" pitchFamily="18" charset="0"/>
              </a:rPr>
              <a:t>učinkovitija provedba mjera utvrđivanjem rizika na </a:t>
            </a:r>
            <a:r>
              <a:rPr lang="hr-HR" sz="1200" b="1">
                <a:latin typeface="Arial" panose="020B0604020202020204" pitchFamily="34" charset="0"/>
                <a:cs typeface="Times New Roman" panose="02020603050405020304" pitchFamily="18" charset="0"/>
              </a:rPr>
              <a:t>skupnoj </a:t>
            </a:r>
            <a:r>
              <a:rPr lang="hr-HR" sz="1200">
                <a:latin typeface="Arial" panose="020B0604020202020204" pitchFamily="34" charset="0"/>
                <a:cs typeface="Times New Roman" panose="02020603050405020304" pitchFamily="18" charset="0"/>
              </a:rPr>
              <a:t>razini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12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sz="1200" b="1">
                <a:solidFill>
                  <a:srgbClr val="339933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veće mogućnosti za osposobljavanje </a:t>
            </a:r>
            <a:r>
              <a:rPr lang="hr-HR" sz="1200">
                <a:latin typeface="Arial" panose="020B0604020202020204" pitchFamily="34" charset="0"/>
                <a:cs typeface="Times New Roman" panose="02020603050405020304" pitchFamily="18" charset="0"/>
              </a:rPr>
              <a:t>u okruženjima virtualne stvarnosti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12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sz="1200">
                <a:latin typeface="Arial" panose="020B0604020202020204" pitchFamily="34" charset="0"/>
                <a:cs typeface="Times New Roman" panose="02020603050405020304" pitchFamily="18" charset="0"/>
              </a:rPr>
              <a:t>veća pristupačnost za radnike s posebnim potrebama (npr. starija radna snaga ili radnici sa zdravstvenim problemima) i općenito poboljšanje dobrobiti radne snage.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6059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hr-HR" sz="12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Unatoč pozitivnim rezultatima, postoje rizici i izazovi koje je potrebno razmotriti: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sz="12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Upotreba prikupljenih podataka može imati </a:t>
            </a:r>
            <a:r>
              <a:rPr lang="hr-HR" sz="1200" b="1">
                <a:solidFill>
                  <a:srgbClr val="FF00FF"/>
                </a:solidFill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ograničenja</a:t>
            </a:r>
            <a:r>
              <a:rPr lang="hr-HR" sz="1200" b="1">
                <a:solidFill>
                  <a:srgbClr val="7030A0"/>
                </a:solidFill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, </a:t>
            </a:r>
            <a:r>
              <a:rPr lang="hr-HR" sz="12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kao što su </a:t>
            </a:r>
            <a:r>
              <a:rPr lang="hr-HR" sz="1200" b="1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netočnosti ili poteškoće u tumačenju</a:t>
            </a:r>
            <a:r>
              <a:rPr lang="hr-HR" sz="12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, te može ispunjavati i druge </a:t>
            </a:r>
            <a:r>
              <a:rPr lang="hr-HR" sz="1200" b="1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ciljeve osim</a:t>
            </a:r>
            <a:r>
              <a:rPr lang="hr-HR" sz="12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prevencije u području sigurnosti i zdravlja na radu.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sz="12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Pametni digitalni sustavi mogu i stvoriti </a:t>
            </a:r>
            <a:r>
              <a:rPr lang="hr-HR" sz="1200" b="1">
                <a:solidFill>
                  <a:srgbClr val="FF00FF"/>
                </a:solidFill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nove opasnosti ili povećati postojeće rizike</a:t>
            </a:r>
            <a:r>
              <a:rPr lang="hr-HR" sz="1200" b="1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. </a:t>
            </a:r>
            <a:r>
              <a:rPr lang="hr-HR" sz="12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Na primjer, mogu nastati fizički i sigurnosni rizici ako dođe do kvara sustava, ako su sustavi </a:t>
            </a:r>
            <a:r>
              <a:rPr lang="hr-HR" sz="1200" b="1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hakirani </a:t>
            </a:r>
            <a:r>
              <a:rPr lang="hr-HR" sz="12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kibernapadima, ako uzrokuju </a:t>
            </a:r>
            <a:r>
              <a:rPr lang="hr-HR" sz="1200" b="1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eksplozije</a:t>
            </a:r>
            <a:r>
              <a:rPr lang="hr-HR" sz="12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ili ako postoji </a:t>
            </a:r>
            <a:r>
              <a:rPr lang="hr-HR" sz="1200" b="1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prekomjerno oslanjanje</a:t>
            </a:r>
            <a:r>
              <a:rPr lang="hr-HR" sz="12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na digitalno praćenje sigurnosti i zdravlja na radu na štetu drugih postupaka u području sigurnosti i zdravlja na radu.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sz="120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Može doći do </a:t>
            </a:r>
            <a:r>
              <a:rPr lang="hr-HR" sz="1200" b="1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frustracije</a:t>
            </a:r>
            <a:r>
              <a:rPr lang="hr-HR" sz="1200" b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zbog </a:t>
            </a:r>
            <a:r>
              <a:rPr lang="hr-HR" sz="1200" b="1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neispravnosti opreme</a:t>
            </a:r>
            <a:r>
              <a:rPr lang="hr-HR" sz="12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, </a:t>
            </a:r>
            <a:r>
              <a:rPr lang="hr-HR" sz="1200" b="1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usamljeničkih, monotonih ili repetitivnih zadataka, kontinuiranog praćenja </a:t>
            </a:r>
            <a:r>
              <a:rPr lang="hr-HR" sz="12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radnika koje zahtijeva digitalni sustav, zbog </a:t>
            </a:r>
            <a:r>
              <a:rPr lang="hr-HR" sz="1200" b="1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nedostatka vještina </a:t>
            </a:r>
            <a:r>
              <a:rPr lang="hr-HR" sz="12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ili osposobljenosti za njihovu upotrebu te čestih </a:t>
            </a:r>
            <a:r>
              <a:rPr lang="hr-HR" sz="1200" b="1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upozorenja</a:t>
            </a:r>
            <a:r>
              <a:rPr lang="hr-HR" sz="12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koja proizlaze iz digitalnih tehnologija; to su sve psihosocijalni rizici koji se mogu povezati s </a:t>
            </a:r>
            <a:r>
              <a:rPr lang="hr-HR" sz="1200" b="1">
                <a:solidFill>
                  <a:srgbClr val="FF00FF"/>
                </a:solidFill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povećanim stresom i drugim problemima mentalnog zdravlja.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r-HR" sz="1400" b="1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Odgovornost za sigurnost i zdravlje na radu može postati nejasna</a:t>
            </a:r>
            <a:r>
              <a:rPr lang="hr-HR" sz="14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, posebno ako se ne poštuje hijerarhija kontrole. </a:t>
            </a:r>
            <a:r>
              <a:rPr lang="hr-HR" sz="1400" b="1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Kolektivne sigurnosne mjere ne bi se trebale zanemarivati stavljanjem naglaska na osobne kontrolne mjere. </a:t>
            </a:r>
            <a:r>
              <a:rPr lang="hr-HR" sz="1400">
                <a:effectLst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Poslodavci moraju omogućiti i odgovarajuće osposobljavanje, podučavanje i povratne informacije kako bi se podržala upotreba tih sustava i upravljanje njima.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5015A-530C-451B-A9BD-7A8FE50581D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534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FONDO-PORTADA-PATRON-EUOSHA-2011-16-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7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r-HR" sz="675"/>
              <a:t>Zaštita na radu važna je svima. Dobra je za vas. Dobra je za posao.</a:t>
            </a:r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17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n-portada-EUOSHA-2013-16-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27" y="4393"/>
            <a:ext cx="9125745" cy="249532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1208"/>
            <a:ext cx="694508" cy="520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10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0970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997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725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556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Body 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771551"/>
            <a:ext cx="7886700" cy="50405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635645"/>
            <a:ext cx="4244280" cy="3240361"/>
          </a:xfrm>
        </p:spPr>
        <p:txBody>
          <a:bodyPr>
            <a:normAutofit/>
          </a:bodyPr>
          <a:lstStyle>
            <a:lvl1pPr marL="0" indent="0">
              <a:buNone/>
              <a:defRPr sz="1200" baseline="0"/>
            </a:lvl1pPr>
            <a:lvl2pPr marL="311400" indent="0">
              <a:buNone/>
              <a:defRPr sz="1200" baseline="0"/>
            </a:lvl2pPr>
            <a:lvl3pPr marL="671400" indent="0">
              <a:buNone/>
              <a:defRPr sz="1200" baseline="0"/>
            </a:lvl3pPr>
            <a:lvl4pPr marL="1031400" indent="0">
              <a:buNone/>
              <a:defRPr sz="1200" baseline="0"/>
            </a:lvl4pPr>
            <a:lvl5pPr marL="1391400" indent="0">
              <a:buNone/>
              <a:defRPr sz="1200" baseline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4648200" y="1635644"/>
            <a:ext cx="4244280" cy="3240361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22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12789" y="1314450"/>
            <a:ext cx="7177087" cy="3086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0348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5533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ing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771551"/>
            <a:ext cx="7886700" cy="50405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86888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Body 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771551"/>
            <a:ext cx="7886700" cy="50405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635645"/>
            <a:ext cx="4244280" cy="3240361"/>
          </a:xfrm>
        </p:spPr>
        <p:txBody>
          <a:bodyPr>
            <a:normAutofit/>
          </a:bodyPr>
          <a:lstStyle>
            <a:lvl1pPr marL="0" indent="0">
              <a:buNone/>
              <a:defRPr sz="1200" baseline="0"/>
            </a:lvl1pPr>
            <a:lvl2pPr marL="311400" indent="0">
              <a:buNone/>
              <a:defRPr sz="1200" baseline="0"/>
            </a:lvl2pPr>
            <a:lvl3pPr marL="671400" indent="0">
              <a:buNone/>
              <a:defRPr sz="1200" baseline="0"/>
            </a:lvl3pPr>
            <a:lvl4pPr marL="1031400" indent="0">
              <a:buNone/>
              <a:defRPr sz="1200" baseline="0"/>
            </a:lvl4pPr>
            <a:lvl5pPr marL="1391400" indent="0">
              <a:buNone/>
              <a:defRPr sz="1200" baseline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4648200" y="1635644"/>
            <a:ext cx="4244280" cy="3240361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5237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007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896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FONDO-PORTADA-PATRON-EUOSHA-2011-16-9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4000" cy="51389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9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hr-HR" sz="675"/>
              <a:t>Zaštita na radu važna je svima. Dobra je za vas. Dobra je za posao.</a:t>
            </a:r>
          </a:p>
        </p:txBody>
      </p:sp>
      <p:pic>
        <p:nvPicPr>
          <p:cNvPr id="11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901" y="4429594"/>
            <a:ext cx="863242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Bild 4" descr="111004_EU-OSHA_PPT_EU logo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75138" y="4431506"/>
            <a:ext cx="36887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Bild 5" descr="111004_EU-OSHA_PPT_HW logo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336" y="4212432"/>
            <a:ext cx="507853" cy="47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334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cial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DD3ACD-1988-45B5-B99E-B628ACF905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454" y="0"/>
            <a:ext cx="9130474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53E5F9-769F-4724-A14F-0A8FF262142C}"/>
              </a:ext>
            </a:extLst>
          </p:cNvPr>
          <p:cNvSpPr txBox="1"/>
          <p:nvPr userDrawn="1"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842893-2903-44D3-9BAF-2AEC21F364A9}"/>
              </a:ext>
            </a:extLst>
          </p:cNvPr>
          <p:cNvSpPr txBox="1"/>
          <p:nvPr userDrawn="1"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>
                <a:solidFill>
                  <a:schemeClr val="tx2"/>
                </a:solidFill>
                <a:ea typeface="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2E714B-9A10-4C9E-BCC6-84FA7092988A}"/>
              </a:ext>
            </a:extLst>
          </p:cNvPr>
          <p:cNvSpPr txBox="1"/>
          <p:nvPr userDrawn="1"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D01CC2-3DBB-4D08-9580-AC37FCEF7CBE}"/>
              </a:ext>
            </a:extLst>
          </p:cNvPr>
          <p:cNvSpPr txBox="1"/>
          <p:nvPr userDrawn="1"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>
                <a:solidFill>
                  <a:schemeClr val="tx2"/>
                </a:solidFill>
                <a:ea typeface=""/>
                <a:cs typeface="Trebuchet MS"/>
              </a:rPr>
              <a:t>Europska agencija za sigurnost i zdravlje na radu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258FC6-CC7F-4F82-A9E1-0608FBFCD56F}"/>
              </a:ext>
            </a:extLst>
          </p:cNvPr>
          <p:cNvSpPr txBox="1"/>
          <p:nvPr userDrawn="1"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>
                <a:solidFill>
                  <a:schemeClr val="tx2"/>
                </a:solidFill>
                <a:ea typeface="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B0BF0C-1C43-40C6-8D79-A79F4C7DC847}"/>
              </a:ext>
            </a:extLst>
          </p:cNvPr>
          <p:cNvSpPr txBox="1"/>
          <p:nvPr userDrawn="1"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>
                <a:solidFill>
                  <a:schemeClr val="tx2"/>
                </a:solidFill>
                <a:ea typeface=""/>
              </a:rPr>
              <a:t>Hvala!</a:t>
            </a:r>
          </a:p>
        </p:txBody>
      </p:sp>
    </p:spTree>
    <p:extLst>
      <p:ext uri="{BB962C8B-B14F-4D97-AF65-F5344CB8AC3E}">
        <p14:creationId xmlns:p14="http://schemas.microsoft.com/office/powerpoint/2010/main" val="3743460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B0C08-1D13-F181-4705-69373AFD7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3181F-493E-7A4E-18F2-E49551E109BB}"/>
              </a:ext>
            </a:extLst>
          </p:cNvPr>
          <p:cNvSpPr txBox="1">
            <a:spLocks/>
          </p:cNvSpPr>
          <p:nvPr userDrawn="1"/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r-HR" sz="11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Autor: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r-HR" sz="11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Upravljanje projektom:                                     (EU-OSHA)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r-HR" sz="11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Ni Europska agencija za sigurnost i zdravlje na radu ni osobe koje djeluju u njezino ime nisu odgovorne za način upotrebe navedenih informacija.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r-HR" sz="11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© Europska agencija za sigurnost i zdravlje na radu, 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r-HR" sz="11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Umnožavanje je dopušteno ako se navede izvor.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r-HR" sz="11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Za svaku upotrebu ili umnožavanje fotografija ili drugog materijala koji nije zaštićen autorskim pravom Europske agencije za sigurnost i zdravlje na radu potrebno je zatražiti dopuštenje izravno od nositeljâ autorskih prava.</a:t>
            </a:r>
          </a:p>
          <a:p>
            <a:pPr marL="189000" marR="0" lvl="0" indent="-18900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GB" sz="135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4E43108-E4FC-4CC1-124E-129630EA5B9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019700" y="2500417"/>
            <a:ext cx="5568524" cy="222583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dirty="0"/>
              <a:t>Enter author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971BE78-E9DB-67C0-3E02-A5D0467BFF7A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3842654" y="3360866"/>
            <a:ext cx="1089386" cy="222583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dirty="0"/>
              <a:t>Year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85B128-DA71-565F-04F1-DE69A837C7BD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1979712" y="2714342"/>
            <a:ext cx="1296144" cy="222583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 dirty="0"/>
              <a:t>Enter author</a:t>
            </a:r>
          </a:p>
        </p:txBody>
      </p:sp>
    </p:spTree>
    <p:extLst>
      <p:ext uri="{BB962C8B-B14F-4D97-AF65-F5344CB8AC3E}">
        <p14:creationId xmlns:p14="http://schemas.microsoft.com/office/powerpoint/2010/main" val="1861590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508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22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0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4758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1291" cy="51374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442913" y="4705350"/>
            <a:ext cx="744711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39" y="4857751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hr-HR" sz="675" b="1">
                <a:solidFill>
                  <a:schemeClr val="tx2"/>
                </a:solidFill>
                <a:latin typeface="Arial" pitchFamily="-107" charset="0"/>
                <a:ea typeface="Arial"/>
                <a:cs typeface="ＭＳ Ｐゴシック" pitchFamily="-107" charset="-128"/>
              </a:rPr>
              <a:t>https://healthy-workplaces.eu</a:t>
            </a:r>
          </a:p>
        </p:txBody>
      </p:sp>
      <p:pic>
        <p:nvPicPr>
          <p:cNvPr id="12" name="Bild 5" descr="111004_EU-OSHA_PPT_HW logo.p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7432676" y="4522144"/>
            <a:ext cx="577199" cy="47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72285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67" r:id="rId4"/>
    <p:sldLayoutId id="2147483768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  <p:sldLayoutId id="2147483769" r:id="rId14"/>
    <p:sldLayoutId id="2147483771" r:id="rId15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FONDO-PATRON-EUOSHA-2011-16-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9141291" cy="513740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Slide Number Placeholder 9"/>
          <p:cNvSpPr txBox="1">
            <a:spLocks/>
          </p:cNvSpPr>
          <p:nvPr/>
        </p:nvSpPr>
        <p:spPr>
          <a:xfrm>
            <a:off x="8532440" y="4877961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92239" y="4857751"/>
            <a:ext cx="604043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hr-HR" sz="675" b="1">
                <a:solidFill>
                  <a:schemeClr val="tx2"/>
                </a:solidFill>
                <a:latin typeface="Arial" pitchFamily="-107" charset="0"/>
                <a:ea typeface="Arial"/>
                <a:cs typeface="ＭＳ Ｐゴシック" pitchFamily="-107" charset="-128"/>
              </a:rPr>
              <a:t>https://healthy-workplaces.eu</a:t>
            </a:r>
          </a:p>
        </p:txBody>
      </p:sp>
      <p:pic>
        <p:nvPicPr>
          <p:cNvPr id="4" name="Bild 3" descr="111004_EU-OSHA_PPT_Corporate logo_inner slide.png">
            <a:extLst>
              <a:ext uri="{FF2B5EF4-FFF2-40B4-BE49-F238E27FC236}">
                <a16:creationId xmlns:a16="http://schemas.microsoft.com/office/drawing/2014/main" id="{83FABCFD-3389-1B1D-FD04-1816EDDB7D0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0000" y="4665206"/>
            <a:ext cx="744711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Bild 5" descr="111004_EU-OSHA_PPT_HW logo.png">
            <a:extLst>
              <a:ext uri="{FF2B5EF4-FFF2-40B4-BE49-F238E27FC236}">
                <a16:creationId xmlns:a16="http://schemas.microsoft.com/office/drawing/2014/main" id="{1D3C38EC-AFBA-284C-C7FC-21A5627A0B94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7439763" y="4482000"/>
            <a:ext cx="577199" cy="475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277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91" r:id="rId2"/>
    <p:sldLayoutId id="2147483790" r:id="rId3"/>
    <p:sldLayoutId id="2147483782" r:id="rId4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6.png"/><Relationship Id="rId7" Type="http://schemas.openxmlformats.org/officeDocument/2006/relationships/hyperlink" Target="https://pixabay.com/es/?utm_source=link-attribution&amp;utm_medium=referral&amp;utm_campaign=image&amp;utm_content=7042739" TargetMode="External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pixabay.com/es/users/mohamed_hassan-5229782/?utm_source=link-attribution&amp;utm_medium=referral&amp;utm_campaign=image&amp;utm_content=7042739" TargetMode="External"/><Relationship Id="rId11" Type="http://schemas.openxmlformats.org/officeDocument/2006/relationships/image" Target="../media/image52.png"/><Relationship Id="rId5" Type="http://schemas.openxmlformats.org/officeDocument/2006/relationships/image" Target="../media/image48.png"/><Relationship Id="rId10" Type="http://schemas.openxmlformats.org/officeDocument/2006/relationships/image" Target="../media/image51.png"/><Relationship Id="rId4" Type="http://schemas.openxmlformats.org/officeDocument/2006/relationships/image" Target="../media/image47.png"/><Relationship Id="rId9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3.png"/><Relationship Id="rId5" Type="http://schemas.openxmlformats.org/officeDocument/2006/relationships/hyperlink" Target="https://healthy-workplaces.osha.europa.eu/en/about-topic/priority-area/smart-digital-systems" TargetMode="External"/><Relationship Id="rId4" Type="http://schemas.openxmlformats.org/officeDocument/2006/relationships/image" Target="../media/image6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3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BA5728D-36C0-B577-181C-6892FBDF0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262" y="3507854"/>
            <a:ext cx="7826413" cy="615553"/>
          </a:xfrm>
        </p:spPr>
        <p:txBody>
          <a:bodyPr vert="horz" lIns="0" tIns="0" rIns="0" bIns="0" rtlCol="0" anchor="t" anchorCtr="0">
            <a:spAutoFit/>
          </a:bodyPr>
          <a:lstStyle/>
          <a:p>
            <a:pPr>
              <a:spcBef>
                <a:spcPts val="450"/>
              </a:spcBef>
              <a:buClr>
                <a:schemeClr val="tx2"/>
              </a:buClr>
              <a:buFont typeface="Wingdings" pitchFamily="2" charset="2"/>
            </a:pPr>
            <a:r>
              <a:rPr lang="hr-HR" sz="2000" dirty="0">
                <a:solidFill>
                  <a:srgbClr val="899E00"/>
                </a:solidFill>
                <a:latin typeface="+mn-lt"/>
                <a:ea typeface="+mn-lt"/>
                <a:cs typeface="+mn-cs"/>
              </a:rPr>
              <a:t>SIGURAN I ZDRAV RAD U DIGITALNO DOBA </a:t>
            </a:r>
            <a:br>
              <a:rPr lang="hr-HR" sz="2000" dirty="0">
                <a:solidFill>
                  <a:srgbClr val="899E00"/>
                </a:solidFill>
                <a:latin typeface="+mn-lt"/>
                <a:ea typeface="+mn-lt"/>
                <a:cs typeface="+mn-cs"/>
              </a:rPr>
            </a:br>
            <a:r>
              <a:rPr lang="hr-HR" sz="2000" dirty="0">
                <a:solidFill>
                  <a:srgbClr val="899E00"/>
                </a:solidFill>
                <a:latin typeface="+mn-lt"/>
                <a:ea typeface="+mn-lt"/>
                <a:cs typeface="+mn-cs"/>
              </a:rPr>
              <a:t>Kampanja za zdrava mjesta rada 2023. – 2025.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8591229-3880-2386-55AB-4923B8E78DE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462263" y="2739740"/>
            <a:ext cx="8070178" cy="738664"/>
          </a:xfrm>
        </p:spPr>
        <p:txBody>
          <a:bodyPr vert="horz" lIns="0" tIns="0" rIns="0" bIns="0" rtlCol="0" anchor="t" anchorCtr="0">
            <a:spAutoFit/>
          </a:bodyPr>
          <a:lstStyle/>
          <a:p>
            <a:pPr>
              <a:spcBef>
                <a:spcPct val="0"/>
              </a:spcBef>
            </a:pPr>
            <a:r>
              <a:rPr lang="hr-HR" sz="2400">
                <a:ea typeface=""/>
              </a:rPr>
              <a:t>Pametni digitalni sustavi: posljedice za sigurnost i zdravlje na radu</a:t>
            </a:r>
          </a:p>
        </p:txBody>
      </p:sp>
    </p:spTree>
    <p:extLst>
      <p:ext uri="{BB962C8B-B14F-4D97-AF65-F5344CB8AC3E}">
        <p14:creationId xmlns:p14="http://schemas.microsoft.com/office/powerpoint/2010/main" val="8184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4D3D4-3D2C-8F26-A8E6-472CEADCA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r-HR" b="1">
                <a:solidFill>
                  <a:schemeClr val="tx2"/>
                </a:solidFill>
                <a:latin typeface="+mj-lt"/>
                <a:ea typeface="+mj-lt"/>
              </a:rPr>
              <a:t>Primjeri rizika/izazova za sigurnost i zdravlje na radu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F1ABA4-771E-F357-5509-B9C9677DB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272" y="3277847"/>
            <a:ext cx="1067107" cy="11298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C43576-9629-2A7B-0DA2-B473A8EC19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123" y="1441872"/>
            <a:ext cx="2122801" cy="112987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5BF3CB0-DB77-4795-26B0-5F8A7B1B662F}"/>
              </a:ext>
            </a:extLst>
          </p:cNvPr>
          <p:cNvSpPr/>
          <p:nvPr/>
        </p:nvSpPr>
        <p:spPr>
          <a:xfrm>
            <a:off x="264052" y="817713"/>
            <a:ext cx="2428843" cy="377026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000" b="1">
                <a:solidFill>
                  <a:schemeClr val="bg1"/>
                </a:solidFill>
                <a:latin typeface="Arial Body"/>
              </a:rPr>
              <a:t>Praktična ograničenja</a:t>
            </a:r>
          </a:p>
          <a:p>
            <a:pPr>
              <a:spcBef>
                <a:spcPts val="600"/>
              </a:spcBef>
            </a:pPr>
            <a:r>
              <a:rPr lang="hr-HR" sz="1100" b="1">
                <a:solidFill>
                  <a:schemeClr val="bg1"/>
                </a:solidFill>
                <a:latin typeface="Arial Body"/>
              </a:rPr>
              <a:t>Neispravnost tehnologije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endParaRPr lang="en-GB" sz="1100" b="0" dirty="0">
              <a:solidFill>
                <a:schemeClr val="bg1"/>
              </a:solidFill>
              <a:latin typeface="Arial Body"/>
            </a:endParaRPr>
          </a:p>
          <a:p>
            <a:pPr marL="0" marR="0" lvl="0" indent="0" algn="l" defTabSz="342900" rtl="0" eaLnBrk="1" fontAlgn="auto" latinLnBrk="0" hangingPunct="1">
              <a:spcBef>
                <a:spcPts val="600"/>
              </a:spcBef>
              <a:buClrTx/>
              <a:buSzTx/>
              <a:buFontTx/>
              <a:buNone/>
              <a:tabLst/>
              <a:defRPr/>
            </a:pPr>
            <a:r>
              <a:rPr lang="hr-HR" sz="1100" b="1">
                <a:solidFill>
                  <a:schemeClr val="bg1"/>
                </a:solidFill>
                <a:latin typeface="Arial Body"/>
              </a:rPr>
              <a:t>Preciznost senzora</a:t>
            </a:r>
          </a:p>
          <a:p>
            <a:pPr marL="0" marR="0" lvl="0" indent="0" algn="l" defTabSz="342900" rtl="0" eaLnBrk="1" fontAlgn="auto" latinLnBrk="0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100" b="0" dirty="0">
              <a:solidFill>
                <a:schemeClr val="bg1"/>
              </a:solidFill>
              <a:latin typeface="Arial Body"/>
            </a:endParaRP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hr-HR" sz="1100" b="1">
                <a:solidFill>
                  <a:schemeClr val="bg1"/>
                </a:solidFill>
                <a:latin typeface="Arial Body"/>
              </a:rPr>
              <a:t>Hardver koji ometa kretanje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endParaRPr lang="en-GB" sz="1100" b="1" dirty="0">
              <a:solidFill>
                <a:schemeClr val="bg1"/>
              </a:solidFill>
              <a:latin typeface="Arial Body"/>
            </a:endParaRPr>
          </a:p>
          <a:p>
            <a:pPr marL="0" marR="0" lvl="0" indent="0" algn="l" defTabSz="342900" rtl="0" eaLnBrk="1" fontAlgn="auto" latinLnBrk="0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r-HR" sz="1100" b="1">
                <a:solidFill>
                  <a:schemeClr val="bg1"/>
                </a:solidFill>
                <a:latin typeface="Arial Body"/>
              </a:rPr>
              <a:t>Tehnološka ograničenja sustava </a:t>
            </a:r>
          </a:p>
          <a:p>
            <a:pPr marL="0" marR="0" lvl="0" indent="0" algn="l" defTabSz="342900" rtl="0" eaLnBrk="1" fontAlgn="auto" latinLnBrk="0" hangingPunct="1">
              <a:spcBef>
                <a:spcPts val="60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100" b="0" dirty="0">
              <a:solidFill>
                <a:schemeClr val="bg1"/>
              </a:solidFill>
              <a:latin typeface="Arial Body"/>
            </a:endParaRPr>
          </a:p>
          <a:p>
            <a:pPr marL="0" marR="0" lvl="0" indent="0" algn="l" defTabSz="342900" rtl="0" eaLnBrk="1" fontAlgn="auto" latinLnBrk="0" hangingPunct="1">
              <a:spcBef>
                <a:spcPts val="600"/>
              </a:spcBef>
              <a:buClrTx/>
              <a:buSzTx/>
              <a:buFontTx/>
              <a:buNone/>
              <a:tabLst/>
              <a:defRPr/>
            </a:pPr>
            <a:r>
              <a:rPr lang="hr-HR" sz="1100" b="1">
                <a:solidFill>
                  <a:schemeClr val="bg1"/>
                </a:solidFill>
                <a:latin typeface="Arial Body"/>
              </a:rPr>
              <a:t>Neto učinci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DD1FDE8-BF2F-F104-8819-3B9A6DEEA2E7}"/>
              </a:ext>
            </a:extLst>
          </p:cNvPr>
          <p:cNvSpPr/>
          <p:nvPr/>
        </p:nvSpPr>
        <p:spPr>
          <a:xfrm>
            <a:off x="5940152" y="817713"/>
            <a:ext cx="2532993" cy="219936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2000" b="1" dirty="0">
                <a:solidFill>
                  <a:schemeClr val="bg1"/>
                </a:solidFill>
                <a:latin typeface="Arial Body"/>
                <a:ea typeface="Arial Body"/>
                <a:cs typeface="+mn-cs"/>
              </a:rPr>
              <a:t>Psihosocijalne /tjelesne štetne posljedice</a:t>
            </a:r>
          </a:p>
          <a:p>
            <a:br>
              <a:rPr lang="hr-HR" b="1" dirty="0">
                <a:solidFill>
                  <a:schemeClr val="bg1"/>
                </a:solidFill>
                <a:latin typeface="Arial Body"/>
                <a:ea typeface="Arial Body"/>
                <a:cs typeface="+mn-cs"/>
              </a:rPr>
            </a:br>
            <a:r>
              <a:rPr lang="hr-HR" sz="1100" b="1" dirty="0">
                <a:solidFill>
                  <a:schemeClr val="bg1"/>
                </a:solidFill>
                <a:latin typeface="Arial Body"/>
                <a:ea typeface="Arial Body"/>
                <a:cs typeface="+mn-cs"/>
              </a:rPr>
              <a:t>Intenziviranje rada</a:t>
            </a:r>
          </a:p>
          <a:p>
            <a:endParaRPr lang="en-GB" sz="1100" b="1" kern="1200" dirty="0">
              <a:solidFill>
                <a:schemeClr val="bg1"/>
              </a:solidFill>
              <a:latin typeface="Arial Body"/>
              <a:ea typeface="+mn-ea"/>
              <a:cs typeface="+mn-cs"/>
            </a:endParaRPr>
          </a:p>
          <a:p>
            <a:pPr marL="0" algn="l" defTabSz="342900" rtl="0" eaLnBrk="1" latinLnBrk="0" hangingPunct="1"/>
            <a:r>
              <a:rPr lang="hr-HR" sz="1100" b="1" dirty="0">
                <a:solidFill>
                  <a:schemeClr val="bg1"/>
                </a:solidFill>
                <a:latin typeface="Arial Body"/>
                <a:ea typeface="Arial Body"/>
                <a:cs typeface="+mn-cs"/>
              </a:rPr>
              <a:t>Otuđenje na radu </a:t>
            </a:r>
          </a:p>
          <a:p>
            <a:pPr algn="ctr"/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7553843-C5C6-CF80-544B-EDBBF5A1D7FF}"/>
              </a:ext>
            </a:extLst>
          </p:cNvPr>
          <p:cNvSpPr/>
          <p:nvPr/>
        </p:nvSpPr>
        <p:spPr>
          <a:xfrm>
            <a:off x="2891428" y="2984395"/>
            <a:ext cx="3559679" cy="171678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hr-HR" sz="2000" b="1" dirty="0">
                <a:solidFill>
                  <a:schemeClr val="bg1"/>
                </a:solidFill>
                <a:latin typeface="Arial Body"/>
                <a:ea typeface="Arial Body"/>
                <a:cs typeface="+mn-cs"/>
              </a:rPr>
              <a:t>Pitanja koja se odnose na podatke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None/>
              <a:defRPr/>
            </a:pPr>
            <a:r>
              <a:rPr lang="hr-HR" sz="1100" b="1" dirty="0">
                <a:solidFill>
                  <a:schemeClr val="bg1"/>
                </a:solidFill>
                <a:latin typeface="Arial Body"/>
                <a:ea typeface="Arial Body"/>
                <a:cs typeface="+mn-cs"/>
              </a:rPr>
              <a:t>Privatnost podataka, sigurnost i točnost podataka</a:t>
            </a:r>
          </a:p>
          <a:p>
            <a:pPr marL="0" marR="0" lvl="0" indent="0" algn="l" defTabSz="914400" rtl="0" eaLnBrk="1" fontAlgn="auto" latinLnBrk="0" hangingPunct="1"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100" b="1" kern="1200" dirty="0">
              <a:solidFill>
                <a:schemeClr val="bg1"/>
              </a:solidFill>
              <a:latin typeface="Arial Body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hr-HR" sz="1100" b="1" dirty="0">
                <a:solidFill>
                  <a:schemeClr val="bg1"/>
                </a:solidFill>
                <a:latin typeface="Arial Body"/>
                <a:ea typeface="Arial Body"/>
                <a:cs typeface="+mn-cs"/>
              </a:rPr>
              <a:t>Tumačenje podataka i (zlo)uporaba podataka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CCAB5A-9B66-4B64-D4D5-93C7C0CD1DDC}"/>
              </a:ext>
            </a:extLst>
          </p:cNvPr>
          <p:cNvSpPr txBox="1"/>
          <p:nvPr/>
        </p:nvSpPr>
        <p:spPr>
          <a:xfrm>
            <a:off x="7020272" y="4325787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>
                <a:latin typeface="Aptos" panose="020B0004020202020204" pitchFamily="34" charset="0"/>
                <a:cs typeface="Times New Roman" panose="02020603050405020304" pitchFamily="18" charset="0"/>
              </a:rPr>
              <a:t>© EU-OSHA, Drawnalism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4E7510-C35D-4B7E-C9C2-E57595AF7F53}"/>
              </a:ext>
            </a:extLst>
          </p:cNvPr>
          <p:cNvSpPr txBox="1"/>
          <p:nvPr/>
        </p:nvSpPr>
        <p:spPr>
          <a:xfrm>
            <a:off x="3347864" y="2576093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>
                <a:latin typeface="Aptos" panose="020B0004020202020204" pitchFamily="34" charset="0"/>
                <a:cs typeface="Times New Roman" panose="02020603050405020304" pitchFamily="18" charset="0"/>
              </a:rPr>
              <a:t>© EU-OSHA, Drawnalism </a:t>
            </a:r>
          </a:p>
        </p:txBody>
      </p:sp>
    </p:spTree>
    <p:extLst>
      <p:ext uri="{BB962C8B-B14F-4D97-AF65-F5344CB8AC3E}">
        <p14:creationId xmlns:p14="http://schemas.microsoft.com/office/powerpoint/2010/main" val="850170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DFFE59CD-5F26-B50E-CD54-3AB8D4DB3D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559934"/>
            <a:ext cx="1920649" cy="168100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8501390-DB21-CF27-E8B1-821C4067C5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512" y="1695114"/>
            <a:ext cx="1117709" cy="6783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CC1970-60D3-4C58-E7BE-B8A93AA3B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r-HR"/>
              <a:t>Pametni digitalni alati za praćenje sigurnosti i zdravlja radnika na radu: studije slučaja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DA64E0-7CA6-3B67-3AFC-104548DF4C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087" y="2431181"/>
            <a:ext cx="4213657" cy="26421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A8E6FC-395C-72F5-1008-CB1BA7BECF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357738"/>
            <a:ext cx="1479690" cy="10332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6000E3-C091-09B7-A530-C55265A06834}"/>
              </a:ext>
            </a:extLst>
          </p:cNvPr>
          <p:cNvSpPr txBox="1"/>
          <p:nvPr/>
        </p:nvSpPr>
        <p:spPr>
          <a:xfrm>
            <a:off x="377505" y="805343"/>
            <a:ext cx="5243007" cy="1957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sz="1400" dirty="0">
                <a:solidFill>
                  <a:srgbClr val="283583"/>
                </a:solidFill>
              </a:rPr>
              <a:t>Devet detaljnih studija slučaja s poduzećima koja osmišljavaju ili upotrebljavaju sustave praćenja na mjestu rada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sz="1400" dirty="0">
                <a:solidFill>
                  <a:srgbClr val="283583"/>
                </a:solidFill>
              </a:rPr>
              <a:t>Razne lokacije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sz="1400" dirty="0">
                <a:solidFill>
                  <a:srgbClr val="283583"/>
                </a:solidFill>
              </a:rPr>
              <a:t>Raznolikost korištenih tehnologija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sz="1400" dirty="0">
                <a:solidFill>
                  <a:srgbClr val="283583"/>
                </a:solidFill>
              </a:rPr>
              <a:t>Više gospodarskih sektora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E06E55-636E-D66D-4ED9-8814C873552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161" y="2680050"/>
            <a:ext cx="660414" cy="8600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D6FD5BA-F009-1C82-A251-B0E9D6526980}"/>
              </a:ext>
            </a:extLst>
          </p:cNvPr>
          <p:cNvSpPr txBox="1"/>
          <p:nvPr/>
        </p:nvSpPr>
        <p:spPr>
          <a:xfrm>
            <a:off x="7325798" y="4793056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>
                <a:effectLst/>
                <a:latin typeface="Aptos" panose="020B0004020202020204" pitchFamily="34" charset="0"/>
                <a:ea typeface="Aptos"/>
                <a:cs typeface="Times New Roman" panose="02020603050405020304" pitchFamily="18" charset="0"/>
              </a:rPr>
              <a:t>© EU-OSHA, Drawnalism </a:t>
            </a:r>
          </a:p>
        </p:txBody>
      </p:sp>
    </p:spTree>
    <p:extLst>
      <p:ext uri="{BB962C8B-B14F-4D97-AF65-F5344CB8AC3E}">
        <p14:creationId xmlns:p14="http://schemas.microsoft.com/office/powerpoint/2010/main" val="397910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CD677-0359-BE91-3377-EA2E13235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r-HR"/>
              <a:t>Studije slučaja (1)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7D7F9E-3E11-04C8-D30E-E23BAA7BBD6E}"/>
              </a:ext>
            </a:extLst>
          </p:cNvPr>
          <p:cNvSpPr txBox="1"/>
          <p:nvPr/>
        </p:nvSpPr>
        <p:spPr>
          <a:xfrm>
            <a:off x="5364088" y="4529703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>
                <a:latin typeface="Aptos" panose="020B0004020202020204" pitchFamily="34" charset="0"/>
                <a:cs typeface="Times New Roman" panose="02020603050405020304" pitchFamily="18" charset="0"/>
              </a:rPr>
              <a:t>© EU-OSHA, Drawnalism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232598-943C-E51A-8E4F-38AF628EE7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3" b="5572"/>
          <a:stretch/>
        </p:blipFill>
        <p:spPr>
          <a:xfrm>
            <a:off x="899592" y="699542"/>
            <a:ext cx="7164288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970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CA731-D872-5FF3-5FD8-187C2A9A5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Studije slučaja (2)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49E148-7131-6B75-E25B-3A379DBCA289}"/>
              </a:ext>
            </a:extLst>
          </p:cNvPr>
          <p:cNvSpPr txBox="1"/>
          <p:nvPr/>
        </p:nvSpPr>
        <p:spPr>
          <a:xfrm>
            <a:off x="5220072" y="4443958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>
                <a:latin typeface="Aptos" panose="020B0004020202020204" pitchFamily="34" charset="0"/>
                <a:cs typeface="Times New Roman" panose="02020603050405020304" pitchFamily="18" charset="0"/>
              </a:rPr>
              <a:t>© EU-OSHA, Drawnalism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60714F-F852-D2FF-161C-518CED0DF9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" t="1760" r="1809" b="5305"/>
          <a:stretch/>
        </p:blipFill>
        <p:spPr>
          <a:xfrm>
            <a:off x="755576" y="699542"/>
            <a:ext cx="6984776" cy="380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23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3E92072-1C9D-4231-984C-A63D15C8C6BD}"/>
              </a:ext>
            </a:extLst>
          </p:cNvPr>
          <p:cNvSpPr txBox="1">
            <a:spLocks/>
          </p:cNvSpPr>
          <p:nvPr/>
        </p:nvSpPr>
        <p:spPr>
          <a:xfrm>
            <a:off x="449263" y="134542"/>
            <a:ext cx="8094970" cy="367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r-HR"/>
              <a:t>Studije slučaja (3)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F36521-7969-1E3D-4EFE-A6939544F50C}"/>
              </a:ext>
            </a:extLst>
          </p:cNvPr>
          <p:cNvSpPr txBox="1"/>
          <p:nvPr/>
        </p:nvSpPr>
        <p:spPr>
          <a:xfrm>
            <a:off x="5580112" y="4425610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>
                <a:latin typeface="Aptos" panose="020B0004020202020204" pitchFamily="34" charset="0"/>
                <a:cs typeface="Times New Roman" panose="02020603050405020304" pitchFamily="18" charset="0"/>
              </a:rPr>
              <a:t>© EU-OSHA, Drawnalism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6FFB42-CB22-18FF-A03E-D9E547543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" b="5513"/>
          <a:stretch/>
        </p:blipFill>
        <p:spPr>
          <a:xfrm>
            <a:off x="827584" y="699541"/>
            <a:ext cx="7180617" cy="374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79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6634C2E-2F22-8234-2EFC-886C34FCDF11}"/>
              </a:ext>
            </a:extLst>
          </p:cNvPr>
          <p:cNvSpPr txBox="1"/>
          <p:nvPr/>
        </p:nvSpPr>
        <p:spPr>
          <a:xfrm>
            <a:off x="5580112" y="4434085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>
                <a:latin typeface="Aptos" panose="020B0004020202020204" pitchFamily="34" charset="0"/>
                <a:cs typeface="Times New Roman" panose="02020603050405020304" pitchFamily="18" charset="0"/>
              </a:rPr>
              <a:t>© EU-OSHA, Drawnalism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BDAFB0-DB98-97A3-22A7-823B6E4C0E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87"/>
          <a:stretch/>
        </p:blipFill>
        <p:spPr>
          <a:xfrm>
            <a:off x="899592" y="771550"/>
            <a:ext cx="6928015" cy="36753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9F8CB7-7EC1-8D0C-ABFA-2D548787D9AD}"/>
              </a:ext>
            </a:extLst>
          </p:cNvPr>
          <p:cNvSpPr txBox="1">
            <a:spLocks/>
          </p:cNvSpPr>
          <p:nvPr/>
        </p:nvSpPr>
        <p:spPr>
          <a:xfrm>
            <a:off x="449263" y="134542"/>
            <a:ext cx="7561262" cy="367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r-HR"/>
              <a:t>Studije slučaja (4)</a:t>
            </a:r>
          </a:p>
        </p:txBody>
      </p:sp>
    </p:spTree>
    <p:extLst>
      <p:ext uri="{BB962C8B-B14F-4D97-AF65-F5344CB8AC3E}">
        <p14:creationId xmlns:p14="http://schemas.microsoft.com/office/powerpoint/2010/main" val="3293665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AE2C4C-3AFE-C63C-1401-58944F4475A5}"/>
              </a:ext>
            </a:extLst>
          </p:cNvPr>
          <p:cNvSpPr txBox="1"/>
          <p:nvPr/>
        </p:nvSpPr>
        <p:spPr>
          <a:xfrm>
            <a:off x="5364088" y="4505421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>
                <a:latin typeface="Aptos" panose="020B0004020202020204" pitchFamily="34" charset="0"/>
                <a:cs typeface="Times New Roman" panose="02020603050405020304" pitchFamily="18" charset="0"/>
              </a:rPr>
              <a:t>© EU-OSHA, Drawnalism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E5517C-105F-A0F9-FF8F-6B519E1A9C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4" t="1967" r="2831" b="6606"/>
          <a:stretch/>
        </p:blipFill>
        <p:spPr>
          <a:xfrm>
            <a:off x="611560" y="721999"/>
            <a:ext cx="6984776" cy="381113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87831D3-F2F7-2CDC-8A42-52D62CEA463E}"/>
              </a:ext>
            </a:extLst>
          </p:cNvPr>
          <p:cNvSpPr txBox="1">
            <a:spLocks/>
          </p:cNvSpPr>
          <p:nvPr/>
        </p:nvSpPr>
        <p:spPr>
          <a:xfrm>
            <a:off x="449263" y="134542"/>
            <a:ext cx="7561262" cy="367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r-HR"/>
              <a:t>Studije slučaja (5)</a:t>
            </a:r>
          </a:p>
        </p:txBody>
      </p:sp>
    </p:spTree>
    <p:extLst>
      <p:ext uri="{BB962C8B-B14F-4D97-AF65-F5344CB8AC3E}">
        <p14:creationId xmlns:p14="http://schemas.microsoft.com/office/powerpoint/2010/main" val="3618705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060FAA-BC24-3AB9-A9BE-617C6B1FE42F}"/>
              </a:ext>
            </a:extLst>
          </p:cNvPr>
          <p:cNvSpPr txBox="1"/>
          <p:nvPr/>
        </p:nvSpPr>
        <p:spPr>
          <a:xfrm>
            <a:off x="5436096" y="4483592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>
                <a:latin typeface="Aptos" panose="020B0004020202020204" pitchFamily="34" charset="0"/>
                <a:cs typeface="Times New Roman" panose="02020603050405020304" pitchFamily="18" charset="0"/>
              </a:rPr>
              <a:t>© EU-OSHA, Drawnalism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FDBB5C-0001-CDC2-834F-F212766CEB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" t="-156" r="2699" b="7071"/>
          <a:stretch/>
        </p:blipFill>
        <p:spPr>
          <a:xfrm>
            <a:off x="1043608" y="683356"/>
            <a:ext cx="6814730" cy="375929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6930A79-5749-11CC-A148-BA1A37676FB3}"/>
              </a:ext>
            </a:extLst>
          </p:cNvPr>
          <p:cNvSpPr txBox="1">
            <a:spLocks/>
          </p:cNvSpPr>
          <p:nvPr/>
        </p:nvSpPr>
        <p:spPr>
          <a:xfrm>
            <a:off x="449263" y="134542"/>
            <a:ext cx="7561262" cy="367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r-HR"/>
              <a:t>Studije slučaja (6)</a:t>
            </a:r>
          </a:p>
        </p:txBody>
      </p:sp>
    </p:spTree>
    <p:extLst>
      <p:ext uri="{BB962C8B-B14F-4D97-AF65-F5344CB8AC3E}">
        <p14:creationId xmlns:p14="http://schemas.microsoft.com/office/powerpoint/2010/main" val="38127579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50EF50-C2CB-34D9-B0F6-323607278758}"/>
              </a:ext>
            </a:extLst>
          </p:cNvPr>
          <p:cNvSpPr txBox="1"/>
          <p:nvPr/>
        </p:nvSpPr>
        <p:spPr>
          <a:xfrm>
            <a:off x="5580112" y="4423190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>
                <a:latin typeface="Aptos" panose="020B0004020202020204" pitchFamily="34" charset="0"/>
                <a:cs typeface="Times New Roman" panose="02020603050405020304" pitchFamily="18" charset="0"/>
              </a:rPr>
              <a:t>© EU-OSHA, Drawnalism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4B4A31-A492-3F24-E6D6-866DE62767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6" t="2342" r="2506" b="2956"/>
          <a:stretch/>
        </p:blipFill>
        <p:spPr>
          <a:xfrm>
            <a:off x="1187624" y="685954"/>
            <a:ext cx="6768752" cy="381642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DE15EC9-4C4F-C800-30C7-E6F586AA0EE0}"/>
              </a:ext>
            </a:extLst>
          </p:cNvPr>
          <p:cNvSpPr txBox="1">
            <a:spLocks/>
          </p:cNvSpPr>
          <p:nvPr/>
        </p:nvSpPr>
        <p:spPr>
          <a:xfrm>
            <a:off x="449263" y="134542"/>
            <a:ext cx="7561262" cy="367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r-HR"/>
              <a:t>Studije slučaja (7)</a:t>
            </a:r>
          </a:p>
        </p:txBody>
      </p:sp>
    </p:spTree>
    <p:extLst>
      <p:ext uri="{BB962C8B-B14F-4D97-AF65-F5344CB8AC3E}">
        <p14:creationId xmlns:p14="http://schemas.microsoft.com/office/powerpoint/2010/main" val="710001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extLst>
              <a:ext uri="{FF2B5EF4-FFF2-40B4-BE49-F238E27FC236}">
                <a16:creationId xmlns:a16="http://schemas.microsoft.com/office/drawing/2014/main" id="{1509F725-EC2C-1479-52FD-9CB419E9EB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9" r="8369"/>
          <a:stretch/>
        </p:blipFill>
        <p:spPr>
          <a:xfrm>
            <a:off x="2611395" y="1615036"/>
            <a:ext cx="2878073" cy="2760643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EBD6B305-8E86-73FB-2EFC-371343DE74AE}"/>
              </a:ext>
            </a:extLst>
          </p:cNvPr>
          <p:cNvGrpSpPr/>
          <p:nvPr/>
        </p:nvGrpSpPr>
        <p:grpSpPr>
          <a:xfrm>
            <a:off x="5206918" y="782869"/>
            <a:ext cx="3973594" cy="4379511"/>
            <a:chOff x="5008630" y="683541"/>
            <a:chExt cx="3973594" cy="4379511"/>
          </a:xfrm>
        </p:grpSpPr>
        <p:pic>
          <p:nvPicPr>
            <p:cNvPr id="48" name="Picture 47" descr="A cartoon of a jar&#10;&#10;Description automatically generated">
              <a:extLst>
                <a:ext uri="{FF2B5EF4-FFF2-40B4-BE49-F238E27FC236}">
                  <a16:creationId xmlns:a16="http://schemas.microsoft.com/office/drawing/2014/main" id="{F29691C8-8169-4FCA-F983-E356682C4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1318" y="683541"/>
              <a:ext cx="3930906" cy="4379511"/>
            </a:xfrm>
            <a:prstGeom prst="rect">
              <a:avLst/>
            </a:prstGeom>
          </p:spPr>
        </p:pic>
        <p:pic>
          <p:nvPicPr>
            <p:cNvPr id="41" name="Picture 40" descr="A white line in the dark&#10;&#10;Description automatically generated">
              <a:extLst>
                <a:ext uri="{FF2B5EF4-FFF2-40B4-BE49-F238E27FC236}">
                  <a16:creationId xmlns:a16="http://schemas.microsoft.com/office/drawing/2014/main" id="{BEC0E9DC-7E0C-0031-56C4-7C4B146BD4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518" r="11545" b="42637"/>
            <a:stretch/>
          </p:blipFill>
          <p:spPr>
            <a:xfrm>
              <a:off x="5018944" y="3143353"/>
              <a:ext cx="3702782" cy="230684"/>
            </a:xfrm>
            <a:prstGeom prst="rect">
              <a:avLst/>
            </a:prstGeom>
          </p:spPr>
        </p:pic>
        <p:pic>
          <p:nvPicPr>
            <p:cNvPr id="42" name="Picture 41" descr="A white line in the dark&#10;&#10;Description automatically generated">
              <a:extLst>
                <a:ext uri="{FF2B5EF4-FFF2-40B4-BE49-F238E27FC236}">
                  <a16:creationId xmlns:a16="http://schemas.microsoft.com/office/drawing/2014/main" id="{DE2CB96A-A620-D3EB-1CFA-8AFB4CEE4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518" r="11545" b="42637"/>
            <a:stretch/>
          </p:blipFill>
          <p:spPr>
            <a:xfrm>
              <a:off x="5008630" y="3473396"/>
              <a:ext cx="3702782" cy="230684"/>
            </a:xfrm>
            <a:prstGeom prst="rect">
              <a:avLst/>
            </a:prstGeom>
          </p:spPr>
        </p:pic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542154CB-3EE5-F4C0-365C-5F716BD0D376}"/>
              </a:ext>
            </a:extLst>
          </p:cNvPr>
          <p:cNvSpPr txBox="1">
            <a:spLocks/>
          </p:cNvSpPr>
          <p:nvPr/>
        </p:nvSpPr>
        <p:spPr>
          <a:xfrm>
            <a:off x="449263" y="134542"/>
            <a:ext cx="7561262" cy="367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r-HR"/>
              <a:t>Studije slučaja (8)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381673-66AE-B315-3CD1-AA02973C3E9D}"/>
              </a:ext>
            </a:extLst>
          </p:cNvPr>
          <p:cNvSpPr txBox="1"/>
          <p:nvPr/>
        </p:nvSpPr>
        <p:spPr>
          <a:xfrm>
            <a:off x="2646295" y="4341451"/>
            <a:ext cx="19125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 b="0" i="0">
                <a:solidFill>
                  <a:srgbClr val="191B26"/>
                </a:solidFill>
                <a:effectLst/>
                <a:latin typeface="Open Sans" panose="020B0606030504020204" pitchFamily="34" charset="0"/>
              </a:rPr>
              <a:t>Ilustracija</a:t>
            </a:r>
            <a:r>
              <a:rPr lang="hr-HR" sz="800" b="0" i="0" u="sng">
                <a:solidFill>
                  <a:srgbClr val="191B26"/>
                </a:solidFill>
                <a:effectLst/>
                <a:latin typeface="Open Sans" panose="020B0606030504020204" pitchFamily="34" charset="0"/>
                <a:hlinkClick r:id="rId6"/>
              </a:rPr>
              <a:t> Mohameda Hassana</a:t>
            </a:r>
            <a:r>
              <a:rPr lang="hr-HR" sz="800" b="0" i="0">
                <a:solidFill>
                  <a:srgbClr val="191B26"/>
                </a:solidFill>
                <a:effectLst/>
                <a:latin typeface="Open Sans" panose="020B0606030504020204" pitchFamily="34" charset="0"/>
              </a:rPr>
              <a:t> s platforme </a:t>
            </a:r>
            <a:r>
              <a:rPr lang="hr-HR" sz="800" b="0" i="0" u="sng">
                <a:solidFill>
                  <a:srgbClr val="191B26"/>
                </a:solidFill>
                <a:effectLst/>
                <a:latin typeface="Open Sans" panose="020B0606030504020204" pitchFamily="34" charset="0"/>
                <a:hlinkClick r:id="rId7"/>
              </a:rPr>
              <a:t>Pixabay</a:t>
            </a:r>
          </a:p>
        </p:txBody>
      </p:sp>
      <p:pic>
        <p:nvPicPr>
          <p:cNvPr id="30" name="Picture 29" descr="A green rectangle with black border&#10;&#10;Description automatically generated">
            <a:extLst>
              <a:ext uri="{FF2B5EF4-FFF2-40B4-BE49-F238E27FC236}">
                <a16:creationId xmlns:a16="http://schemas.microsoft.com/office/drawing/2014/main" id="{EDFC8FF4-CADA-DE83-F778-D1F5EA812B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74860"/>
            <a:ext cx="4336937" cy="794737"/>
          </a:xfrm>
          <a:prstGeom prst="rect">
            <a:avLst/>
          </a:prstGeom>
        </p:spPr>
      </p:pic>
      <p:sp>
        <p:nvSpPr>
          <p:cNvPr id="40" name="Content Placeholder 3">
            <a:extLst>
              <a:ext uri="{FF2B5EF4-FFF2-40B4-BE49-F238E27FC236}">
                <a16:creationId xmlns:a16="http://schemas.microsoft.com/office/drawing/2014/main" id="{DFC029A5-7828-9179-B88F-5BF7FE84B390}"/>
              </a:ext>
            </a:extLst>
          </p:cNvPr>
          <p:cNvSpPr txBox="1">
            <a:spLocks/>
          </p:cNvSpPr>
          <p:nvPr/>
        </p:nvSpPr>
        <p:spPr>
          <a:xfrm>
            <a:off x="5710675" y="1724993"/>
            <a:ext cx="3199025" cy="1597595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rmAutofit fontScale="62500" lnSpcReduction="20000"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 fontAlgn="base">
              <a:lnSpc>
                <a:spcPts val="1400"/>
              </a:lnSpc>
              <a:spcBef>
                <a:spcPts val="0"/>
              </a:spcBef>
            </a:pPr>
            <a:r>
              <a:rPr lang="hr-HR" sz="1700" b="0" dirty="0">
                <a:solidFill>
                  <a:srgbClr val="000000"/>
                </a:solidFill>
                <a:latin typeface="Arial" panose="020B0604020202020204" pitchFamily="34" charset="0"/>
              </a:rPr>
              <a:t>Poboljšano upravljanje informacijama</a:t>
            </a:r>
          </a:p>
          <a:p>
            <a:pPr marL="347472" indent="-347472" fontAlgn="base">
              <a:lnSpc>
                <a:spcPts val="1400"/>
              </a:lnSpc>
              <a:spcBef>
                <a:spcPts val="0"/>
              </a:spcBef>
            </a:pPr>
            <a:r>
              <a:rPr lang="hr-HR" sz="1700" b="0" dirty="0">
                <a:solidFill>
                  <a:srgbClr val="000000"/>
                </a:solidFill>
                <a:latin typeface="Arial" panose="020B0604020202020204" pitchFamily="34" charset="0"/>
              </a:rPr>
              <a:t>Praćenje podataka u stvarnom vremenu</a:t>
            </a:r>
          </a:p>
          <a:p>
            <a:pPr marL="347472" indent="-347472" fontAlgn="base">
              <a:lnSpc>
                <a:spcPts val="1400"/>
              </a:lnSpc>
              <a:spcBef>
                <a:spcPts val="0"/>
              </a:spcBef>
            </a:pPr>
            <a:r>
              <a:rPr lang="hr-HR" sz="1700" b="0" dirty="0">
                <a:solidFill>
                  <a:srgbClr val="000000"/>
                </a:solidFill>
                <a:latin typeface="Arial" panose="020B0604020202020204" pitchFamily="34" charset="0"/>
              </a:rPr>
              <a:t>Resursno učinkovita raspodjela osoblja u području sigurnosti i zdravlja na radu</a:t>
            </a:r>
          </a:p>
          <a:p>
            <a:pPr marL="347472" indent="-347472" fontAlgn="base">
              <a:lnSpc>
                <a:spcPts val="1400"/>
              </a:lnSpc>
              <a:spcBef>
                <a:spcPts val="0"/>
              </a:spcBef>
            </a:pPr>
            <a:r>
              <a:rPr lang="hr-HR" sz="1700" b="0" dirty="0">
                <a:solidFill>
                  <a:srgbClr val="000000"/>
                </a:solidFill>
                <a:latin typeface="Arial" panose="020B0604020202020204" pitchFamily="34" charset="0"/>
              </a:rPr>
              <a:t>Prilagođeni pristup specifičnim potrebama lokacija mjesta rada</a:t>
            </a:r>
          </a:p>
          <a:p>
            <a:pPr marL="347472" indent="-347472" fontAlgn="base">
              <a:lnSpc>
                <a:spcPts val="1400"/>
              </a:lnSpc>
              <a:spcBef>
                <a:spcPts val="0"/>
              </a:spcBef>
            </a:pPr>
            <a:r>
              <a:rPr lang="hr-HR" sz="1700" b="0" dirty="0">
                <a:solidFill>
                  <a:srgbClr val="000000"/>
                </a:solidFill>
                <a:latin typeface="Arial" panose="020B0604020202020204" pitchFamily="34" charset="0"/>
              </a:rPr>
              <a:t>Centralizirani sustav upravljanja sigurnošću i zdravljem na radu</a:t>
            </a:r>
          </a:p>
          <a:p>
            <a:endParaRPr lang="en-GB" dirty="0"/>
          </a:p>
        </p:txBody>
      </p:sp>
      <p:sp>
        <p:nvSpPr>
          <p:cNvPr id="44" name="Content Placeholder 3">
            <a:extLst>
              <a:ext uri="{FF2B5EF4-FFF2-40B4-BE49-F238E27FC236}">
                <a16:creationId xmlns:a16="http://schemas.microsoft.com/office/drawing/2014/main" id="{50C6A2A2-2A94-67CF-C930-E84A52BBFBA2}"/>
              </a:ext>
            </a:extLst>
          </p:cNvPr>
          <p:cNvSpPr txBox="1">
            <a:spLocks/>
          </p:cNvSpPr>
          <p:nvPr/>
        </p:nvSpPr>
        <p:spPr>
          <a:xfrm>
            <a:off x="5742677" y="3817428"/>
            <a:ext cx="2984851" cy="97430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7472" indent="-347472" fontAlgn="base">
              <a:lnSpc>
                <a:spcPts val="1400"/>
              </a:lnSpc>
              <a:spcBef>
                <a:spcPts val="0"/>
              </a:spcBef>
            </a:pPr>
            <a:r>
              <a:rPr lang="hr-HR" sz="1100" b="0" dirty="0">
                <a:solidFill>
                  <a:srgbClr val="000000"/>
                </a:solidFill>
                <a:latin typeface="Arial" panose="020B0604020202020204" pitchFamily="34" charset="0"/>
              </a:rPr>
              <a:t>Prekomjerno oslanjanje na tehnologiju</a:t>
            </a:r>
          </a:p>
          <a:p>
            <a:pPr marL="347472" indent="-347472" fontAlgn="base">
              <a:lnSpc>
                <a:spcPts val="1400"/>
              </a:lnSpc>
              <a:spcBef>
                <a:spcPts val="0"/>
              </a:spcBef>
            </a:pPr>
            <a:r>
              <a:rPr lang="hr-HR" sz="1100" b="0" dirty="0">
                <a:solidFill>
                  <a:srgbClr val="000000"/>
                </a:solidFill>
                <a:latin typeface="Arial" panose="020B0604020202020204" pitchFamily="34" charset="0"/>
              </a:rPr>
              <a:t>Nedostatne vještine osoblja</a:t>
            </a:r>
          </a:p>
          <a:p>
            <a:pPr marL="347472" indent="-347472" fontAlgn="base">
              <a:lnSpc>
                <a:spcPts val="1400"/>
              </a:lnSpc>
              <a:spcBef>
                <a:spcPts val="0"/>
              </a:spcBef>
            </a:pPr>
            <a:r>
              <a:rPr lang="hr-HR" sz="1100" b="0" dirty="0">
                <a:solidFill>
                  <a:srgbClr val="000000"/>
                </a:solidFill>
                <a:latin typeface="Arial" panose="020B0604020202020204" pitchFamily="34" charset="0"/>
              </a:rPr>
              <a:t>Pitanja koja se odnose na privatnost i sigurnost</a:t>
            </a:r>
          </a:p>
          <a:p>
            <a:pPr marL="347472" indent="-347472" fontAlgn="base">
              <a:lnSpc>
                <a:spcPts val="1400"/>
              </a:lnSpc>
              <a:spcBef>
                <a:spcPts val="0"/>
              </a:spcBef>
            </a:pPr>
            <a:r>
              <a:rPr lang="hr-HR" sz="1100" b="0" dirty="0">
                <a:solidFill>
                  <a:srgbClr val="000000"/>
                </a:solidFill>
                <a:latin typeface="Arial" panose="020B0604020202020204" pitchFamily="34" charset="0"/>
              </a:rPr>
              <a:t>Otpor radnika</a:t>
            </a:r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3D5C2893-2162-2D09-FE22-E97E7E7FF2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512" y="1636087"/>
            <a:ext cx="1832033" cy="3030975"/>
          </a:xfrm>
        </p:spPr>
        <p:txBody>
          <a:bodyPr>
            <a:normAutofit/>
          </a:bodyPr>
          <a:lstStyle/>
          <a:p>
            <a:pPr marL="0" algn="l" rtl="0" eaLnBrk="1" fontAlgn="ctr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hr-HR" sz="1200" b="0" dirty="0">
                <a:solidFill>
                  <a:srgbClr val="000000"/>
                </a:solidFill>
                <a:latin typeface="Arial" panose="020B0604020202020204" pitchFamily="34" charset="0"/>
              </a:rPr>
              <a:t>Prikupljanje podataka</a:t>
            </a:r>
          </a:p>
          <a:p>
            <a:pPr marL="0" algn="l" rtl="0" eaLnBrk="1" fontAlgn="ctr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 b="0" i="0" u="none" strike="noStrike" kern="120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algn="l" rtl="0" eaLnBrk="1" fontAlgn="ctr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hr-HR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Analiza podataka</a:t>
            </a:r>
          </a:p>
          <a:p>
            <a:pPr marL="0" algn="l" rtl="0" eaLnBrk="1" fontAlgn="ctr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 b="0" i="0" u="none" strike="noStrike" kern="120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algn="l" rtl="0" eaLnBrk="1" fontAlgn="ctr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hr-HR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Prikaz podataka</a:t>
            </a:r>
          </a:p>
          <a:p>
            <a:pPr marL="0" algn="l" rtl="0" eaLnBrk="1" fontAlgn="ctr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 b="0" i="0" u="none" strike="noStrike" kern="120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algn="l" rtl="0" eaLnBrk="1" fontAlgn="ctr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hr-HR" sz="1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Odgovor nakon uvida u podatke</a:t>
            </a:r>
          </a:p>
          <a:p>
            <a:endParaRPr lang="en-GB" sz="700" dirty="0"/>
          </a:p>
        </p:txBody>
      </p:sp>
      <p:pic>
        <p:nvPicPr>
          <p:cNvPr id="54" name="Picture 5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EE7C064-CB91-3163-CFD7-AA8BD5F7B7CC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08264" y="1578702"/>
            <a:ext cx="413910" cy="413910"/>
          </a:xfrm>
          <a:prstGeom prst="rect">
            <a:avLst/>
          </a:prstGeom>
        </p:spPr>
      </p:pic>
      <p:pic>
        <p:nvPicPr>
          <p:cNvPr id="55" name="Picture 5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B89F899-548E-8FA4-330D-7D701AADFDAA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08264" y="2324468"/>
            <a:ext cx="413910" cy="413910"/>
          </a:xfrm>
          <a:prstGeom prst="rect">
            <a:avLst/>
          </a:prstGeom>
        </p:spPr>
      </p:pic>
      <p:pic>
        <p:nvPicPr>
          <p:cNvPr id="56" name="Picture 5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A768B9A-2577-EC5D-4D61-1B3EE6B71EAE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979712" y="3909820"/>
            <a:ext cx="458878" cy="451628"/>
          </a:xfrm>
          <a:prstGeom prst="rect">
            <a:avLst/>
          </a:prstGeom>
        </p:spPr>
      </p:pic>
      <p:pic>
        <p:nvPicPr>
          <p:cNvPr id="57" name="Picture 5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8D8A732-555C-D43C-F799-A0FB1CFE195D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964920" y="3066864"/>
            <a:ext cx="488462" cy="50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67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CBDA5-B7F3-D1D3-F6CB-37A53AD9B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r-HR"/>
              <a:t>Pregled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05A8BC0-CE8D-42C1-B45A-3F01353E262F}"/>
              </a:ext>
            </a:extLst>
          </p:cNvPr>
          <p:cNvGrpSpPr/>
          <p:nvPr/>
        </p:nvGrpSpPr>
        <p:grpSpPr>
          <a:xfrm>
            <a:off x="450000" y="729731"/>
            <a:ext cx="4976364" cy="436807"/>
            <a:chOff x="450000" y="768538"/>
            <a:chExt cx="4976364" cy="43680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5F9D497-2323-461B-8AD6-51E151E6B46B}"/>
                </a:ext>
              </a:extLst>
            </p:cNvPr>
            <p:cNvSpPr/>
            <p:nvPr/>
          </p:nvSpPr>
          <p:spPr>
            <a:xfrm>
              <a:off x="450000" y="955964"/>
              <a:ext cx="4976364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sz="1200" dirty="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6A0C498-7BFB-49D6-BE3E-D4190F40BE2E}"/>
                </a:ext>
              </a:extLst>
            </p:cNvPr>
            <p:cNvGrpSpPr/>
            <p:nvPr/>
          </p:nvGrpSpPr>
          <p:grpSpPr>
            <a:xfrm>
              <a:off x="583720" y="768538"/>
              <a:ext cx="4670640" cy="370956"/>
              <a:chOff x="259890" y="3219"/>
              <a:chExt cx="4267200" cy="383760"/>
            </a:xfrm>
          </p:grpSpPr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C4558ADF-26EF-4B94-81D5-8D47A130FCB9}"/>
                  </a:ext>
                </a:extLst>
              </p:cNvPr>
              <p:cNvSpPr/>
              <p:nvPr/>
            </p:nvSpPr>
            <p:spPr>
              <a:xfrm>
                <a:off x="259890" y="3219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sz="1200"/>
              </a:p>
            </p:txBody>
          </p:sp>
          <p:sp>
            <p:nvSpPr>
              <p:cNvPr id="10" name="Rectangle: Rounded Corners 4">
                <a:extLst>
                  <a:ext uri="{FF2B5EF4-FFF2-40B4-BE49-F238E27FC236}">
                    <a16:creationId xmlns:a16="http://schemas.microsoft.com/office/drawing/2014/main" id="{AEC9443D-151D-48C7-A443-1D360FCBB877}"/>
                  </a:ext>
                </a:extLst>
              </p:cNvPr>
              <p:cNvSpPr txBox="1"/>
              <p:nvPr/>
            </p:nvSpPr>
            <p:spPr>
              <a:xfrm>
                <a:off x="281927" y="99579"/>
                <a:ext cx="4229732" cy="19104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/>
              <a:p>
                <a:r>
                  <a:rPr lang="hr-HR" sz="1200" b="0">
                    <a:solidFill>
                      <a:srgbClr val="003399"/>
                    </a:solidFill>
                  </a:rPr>
                  <a:t>Činjenice i brojke</a:t>
                </a:r>
              </a:p>
            </p:txBody>
          </p:sp>
        </p:grpSp>
      </p:grpSp>
      <p:pic>
        <p:nvPicPr>
          <p:cNvPr id="39" name="Picture 38" descr="A cartoon of a person wearing a helmet and vest&#10;&#10;Description automatically generated">
            <a:extLst>
              <a:ext uri="{FF2B5EF4-FFF2-40B4-BE49-F238E27FC236}">
                <a16:creationId xmlns:a16="http://schemas.microsoft.com/office/drawing/2014/main" id="{91339272-2EE1-468D-B557-548206EC25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033" y="1954269"/>
            <a:ext cx="2629569" cy="1774959"/>
          </a:xfrm>
          <a:prstGeom prst="rect">
            <a:avLst/>
          </a:prstGeom>
          <a:noFill/>
          <a:ln w="38100">
            <a:solidFill>
              <a:srgbClr val="ACC700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2BA2BB-3931-774B-1BE8-CB42114CB6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134" y="1804270"/>
            <a:ext cx="2880763" cy="214361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solidFill>
              <a:srgbClr val="ACC700"/>
            </a:solidFill>
          </a:ln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207BF268-C51B-CC2A-EE09-A3D240FD2874}"/>
              </a:ext>
            </a:extLst>
          </p:cNvPr>
          <p:cNvGrpSpPr/>
          <p:nvPr/>
        </p:nvGrpSpPr>
        <p:grpSpPr>
          <a:xfrm>
            <a:off x="457200" y="1647954"/>
            <a:ext cx="4976364" cy="430209"/>
            <a:chOff x="450000" y="1779575"/>
            <a:chExt cx="4976364" cy="430209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EEE505F-2410-3A02-F41D-CB3D60B2EE6A}"/>
                </a:ext>
              </a:extLst>
            </p:cNvPr>
            <p:cNvSpPr/>
            <p:nvPr/>
          </p:nvSpPr>
          <p:spPr>
            <a:xfrm>
              <a:off x="450000" y="1960403"/>
              <a:ext cx="4976364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200"/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6ED68435-0265-A6BC-7D94-6617F09A0A88}"/>
                </a:ext>
              </a:extLst>
            </p:cNvPr>
            <p:cNvGrpSpPr/>
            <p:nvPr/>
          </p:nvGrpSpPr>
          <p:grpSpPr>
            <a:xfrm>
              <a:off x="588451" y="1779575"/>
              <a:ext cx="4651907" cy="370957"/>
              <a:chOff x="246858" y="1182580"/>
              <a:chExt cx="4267200" cy="383760"/>
            </a:xfrm>
          </p:grpSpPr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4021339D-6002-44D3-515B-80EB53A50F72}"/>
                  </a:ext>
                </a:extLst>
              </p:cNvPr>
              <p:cNvSpPr/>
              <p:nvPr/>
            </p:nvSpPr>
            <p:spPr>
              <a:xfrm>
                <a:off x="246858" y="118258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116263"/>
                  <a:satOff val="-17298"/>
                  <a:lumOff val="12197"/>
                  <a:alphaOff val="0"/>
                </a:schemeClr>
              </a:fillRef>
              <a:effectRef idx="0">
                <a:schemeClr val="accent2">
                  <a:shade val="80000"/>
                  <a:hueOff val="116263"/>
                  <a:satOff val="-17298"/>
                  <a:lumOff val="12197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sz="1200"/>
              </a:p>
            </p:txBody>
          </p:sp>
          <p:sp>
            <p:nvSpPr>
              <p:cNvPr id="64" name="Rectangle: Rounded Corners 6">
                <a:extLst>
                  <a:ext uri="{FF2B5EF4-FFF2-40B4-BE49-F238E27FC236}">
                    <a16:creationId xmlns:a16="http://schemas.microsoft.com/office/drawing/2014/main" id="{76AC6FA3-1677-EFB5-15EF-B0348BF287D7}"/>
                  </a:ext>
                </a:extLst>
              </p:cNvPr>
              <p:cNvSpPr txBox="1"/>
              <p:nvPr/>
            </p:nvSpPr>
            <p:spPr>
              <a:xfrm>
                <a:off x="266031" y="1278940"/>
                <a:ext cx="4196882" cy="19103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/>
              <a:p>
                <a:r>
                  <a:rPr lang="hr-HR" sz="1200">
                    <a:solidFill>
                      <a:srgbClr val="003399"/>
                    </a:solidFill>
                  </a:rPr>
                  <a:t>Proaktivno i reaktivno praćenje sigurnosti i zdravlja na radu </a:t>
                </a:r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85FD83E-3C99-A99F-24F5-DC2215ECE342}"/>
              </a:ext>
            </a:extLst>
          </p:cNvPr>
          <p:cNvGrpSpPr/>
          <p:nvPr/>
        </p:nvGrpSpPr>
        <p:grpSpPr>
          <a:xfrm>
            <a:off x="460049" y="2153513"/>
            <a:ext cx="4973516" cy="426346"/>
            <a:chOff x="447624" y="2394779"/>
            <a:chExt cx="4973516" cy="426346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FBE90EB-C723-39FE-64CD-C7E8B5F4C342}"/>
                </a:ext>
              </a:extLst>
            </p:cNvPr>
            <p:cNvSpPr/>
            <p:nvPr/>
          </p:nvSpPr>
          <p:spPr>
            <a:xfrm>
              <a:off x="447624" y="2571744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200"/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DEC132E4-C8B1-7998-34DF-7292472963A3}"/>
                </a:ext>
              </a:extLst>
            </p:cNvPr>
            <p:cNvGrpSpPr/>
            <p:nvPr/>
          </p:nvGrpSpPr>
          <p:grpSpPr>
            <a:xfrm>
              <a:off x="582857" y="2394779"/>
              <a:ext cx="4672559" cy="370956"/>
              <a:chOff x="241728" y="1772260"/>
              <a:chExt cx="4286144" cy="383760"/>
            </a:xfrm>
          </p:grpSpPr>
          <p:sp>
            <p:nvSpPr>
              <p:cNvPr id="68" name="Rectangle: Rounded Corners 67">
                <a:extLst>
                  <a:ext uri="{FF2B5EF4-FFF2-40B4-BE49-F238E27FC236}">
                    <a16:creationId xmlns:a16="http://schemas.microsoft.com/office/drawing/2014/main" id="{10D6EA13-5815-7129-09E9-2C9B9A404632}"/>
                  </a:ext>
                </a:extLst>
              </p:cNvPr>
              <p:cNvSpPr/>
              <p:nvPr/>
            </p:nvSpPr>
            <p:spPr>
              <a:xfrm>
                <a:off x="241728" y="177226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174394"/>
                  <a:satOff val="-25946"/>
                  <a:lumOff val="18295"/>
                  <a:alphaOff val="0"/>
                </a:schemeClr>
              </a:fillRef>
              <a:effectRef idx="0">
                <a:schemeClr val="accent2">
                  <a:shade val="80000"/>
                  <a:hueOff val="174394"/>
                  <a:satOff val="-25946"/>
                  <a:lumOff val="18295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sz="1200"/>
              </a:p>
            </p:txBody>
          </p:sp>
          <p:sp>
            <p:nvSpPr>
              <p:cNvPr id="69" name="Rectangle: Rounded Corners 8">
                <a:extLst>
                  <a:ext uri="{FF2B5EF4-FFF2-40B4-BE49-F238E27FC236}">
                    <a16:creationId xmlns:a16="http://schemas.microsoft.com/office/drawing/2014/main" id="{93F997EC-4D64-C7FE-5A10-B29E1B8E26D7}"/>
                  </a:ext>
                </a:extLst>
              </p:cNvPr>
              <p:cNvSpPr txBox="1"/>
              <p:nvPr/>
            </p:nvSpPr>
            <p:spPr>
              <a:xfrm>
                <a:off x="283642" y="1899316"/>
                <a:ext cx="4244230" cy="19104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/>
              <a:p>
                <a:r>
                  <a:rPr lang="hr-HR" sz="1200" b="0">
                    <a:solidFill>
                      <a:srgbClr val="003399"/>
                    </a:solidFill>
                  </a:rPr>
                  <a:t>Mogućnosti i izazovi za sigurnost i zdravlje na radu</a:t>
                </a:r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0BC6EB-04A0-E6E4-861B-23557BB5FF26}"/>
              </a:ext>
            </a:extLst>
          </p:cNvPr>
          <p:cNvGrpSpPr/>
          <p:nvPr/>
        </p:nvGrpSpPr>
        <p:grpSpPr>
          <a:xfrm>
            <a:off x="457201" y="2647299"/>
            <a:ext cx="4973516" cy="429031"/>
            <a:chOff x="446751" y="2750907"/>
            <a:chExt cx="4973516" cy="42903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5C36E241-9137-B4AE-0953-F2B07BAB197D}"/>
                </a:ext>
              </a:extLst>
            </p:cNvPr>
            <p:cNvSpPr/>
            <p:nvPr/>
          </p:nvSpPr>
          <p:spPr>
            <a:xfrm>
              <a:off x="446751" y="2930557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200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C39EE908-1E38-511D-2EEA-20443E725ADC}"/>
                </a:ext>
              </a:extLst>
            </p:cNvPr>
            <p:cNvGrpSpPr/>
            <p:nvPr/>
          </p:nvGrpSpPr>
          <p:grpSpPr>
            <a:xfrm>
              <a:off x="584946" y="2750907"/>
              <a:ext cx="4651904" cy="370957"/>
              <a:chOff x="243645" y="2361940"/>
              <a:chExt cx="4267200" cy="383760"/>
            </a:xfrm>
          </p:grpSpPr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729D67AF-487D-10A4-6BCE-66F093B33F08}"/>
                  </a:ext>
                </a:extLst>
              </p:cNvPr>
              <p:cNvSpPr/>
              <p:nvPr/>
            </p:nvSpPr>
            <p:spPr>
              <a:xfrm>
                <a:off x="243645" y="236194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232525"/>
                  <a:satOff val="-34595"/>
                  <a:lumOff val="24393"/>
                  <a:alphaOff val="0"/>
                </a:schemeClr>
              </a:fillRef>
              <a:effectRef idx="0">
                <a:schemeClr val="accent2">
                  <a:shade val="80000"/>
                  <a:hueOff val="232525"/>
                  <a:satOff val="-34595"/>
                  <a:lumOff val="2439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sz="1200"/>
              </a:p>
            </p:txBody>
          </p:sp>
          <p:sp>
            <p:nvSpPr>
              <p:cNvPr id="74" name="Rectangle: Rounded Corners 10">
                <a:extLst>
                  <a:ext uri="{FF2B5EF4-FFF2-40B4-BE49-F238E27FC236}">
                    <a16:creationId xmlns:a16="http://schemas.microsoft.com/office/drawing/2014/main" id="{9BB99A86-54E2-DAC8-B47B-2FA90F2C421A}"/>
                  </a:ext>
                </a:extLst>
              </p:cNvPr>
              <p:cNvSpPr txBox="1"/>
              <p:nvPr/>
            </p:nvSpPr>
            <p:spPr>
              <a:xfrm>
                <a:off x="261232" y="2458300"/>
                <a:ext cx="4244230" cy="19103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/>
              <a:p>
                <a:r>
                  <a:rPr lang="hr-HR" sz="1200" b="0">
                    <a:solidFill>
                      <a:srgbClr val="003399"/>
                    </a:solidFill>
                  </a:rPr>
                  <a:t>Studije slučaja</a:t>
                </a:r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D7F0D023-5A52-8A43-5E53-C7CC9239E174}"/>
              </a:ext>
            </a:extLst>
          </p:cNvPr>
          <p:cNvGrpSpPr/>
          <p:nvPr/>
        </p:nvGrpSpPr>
        <p:grpSpPr>
          <a:xfrm>
            <a:off x="457200" y="1167836"/>
            <a:ext cx="4976364" cy="428193"/>
            <a:chOff x="446750" y="1266219"/>
            <a:chExt cx="4976364" cy="428193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305B156-F07A-6840-E57A-780FF2F0B89E}"/>
                </a:ext>
              </a:extLst>
            </p:cNvPr>
            <p:cNvSpPr/>
            <p:nvPr/>
          </p:nvSpPr>
          <p:spPr>
            <a:xfrm>
              <a:off x="446750" y="1445031"/>
              <a:ext cx="4976364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200"/>
            </a:p>
          </p:txBody>
        </p: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FFDBC4D2-76CE-E180-654E-2B357B236AE6}"/>
                </a:ext>
              </a:extLst>
            </p:cNvPr>
            <p:cNvGrpSpPr/>
            <p:nvPr/>
          </p:nvGrpSpPr>
          <p:grpSpPr>
            <a:xfrm>
              <a:off x="581955" y="1266219"/>
              <a:ext cx="4672581" cy="374904"/>
              <a:chOff x="259908" y="592899"/>
              <a:chExt cx="4267200" cy="383760"/>
            </a:xfrm>
          </p:grpSpPr>
          <p:sp>
            <p:nvSpPr>
              <p:cNvPr id="78" name="Rectangle: Rounded Corners 77">
                <a:extLst>
                  <a:ext uri="{FF2B5EF4-FFF2-40B4-BE49-F238E27FC236}">
                    <a16:creationId xmlns:a16="http://schemas.microsoft.com/office/drawing/2014/main" id="{A5AC07A3-420B-3F97-A6FE-0F2BAB0CB147}"/>
                  </a:ext>
                </a:extLst>
              </p:cNvPr>
              <p:cNvSpPr/>
              <p:nvPr/>
            </p:nvSpPr>
            <p:spPr>
              <a:xfrm>
                <a:off x="259908" y="592899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58131"/>
                  <a:satOff val="-8649"/>
                  <a:lumOff val="6098"/>
                  <a:alphaOff val="0"/>
                </a:schemeClr>
              </a:fillRef>
              <a:effectRef idx="0">
                <a:schemeClr val="accent2">
                  <a:shade val="80000"/>
                  <a:hueOff val="58131"/>
                  <a:satOff val="-8649"/>
                  <a:lumOff val="6098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sz="1200"/>
              </a:p>
            </p:txBody>
          </p:sp>
          <p:sp>
            <p:nvSpPr>
              <p:cNvPr id="79" name="Rectangle: Rounded Corners 4">
                <a:extLst>
                  <a:ext uri="{FF2B5EF4-FFF2-40B4-BE49-F238E27FC236}">
                    <a16:creationId xmlns:a16="http://schemas.microsoft.com/office/drawing/2014/main" id="{6D09DF14-7AEB-4F50-13B8-0FB9865155D5}"/>
                  </a:ext>
                </a:extLst>
              </p:cNvPr>
              <p:cNvSpPr txBox="1"/>
              <p:nvPr/>
            </p:nvSpPr>
            <p:spPr>
              <a:xfrm>
                <a:off x="278640" y="690265"/>
                <a:ext cx="4225447" cy="18902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/>
              <a:p>
                <a:r>
                  <a:rPr lang="hr-HR" sz="1200">
                    <a:solidFill>
                      <a:srgbClr val="003399"/>
                    </a:solidFill>
                  </a:rPr>
                  <a:t>Definicija pametnih sustava za praćenje </a:t>
                </a:r>
              </a:p>
            </p:txBody>
          </p:sp>
        </p:grp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569A144F-705F-31ED-86D4-BB241DBA50C3}"/>
              </a:ext>
            </a:extLst>
          </p:cNvPr>
          <p:cNvGrpSpPr/>
          <p:nvPr/>
        </p:nvGrpSpPr>
        <p:grpSpPr>
          <a:xfrm>
            <a:off x="457201" y="3131672"/>
            <a:ext cx="4973516" cy="428254"/>
            <a:chOff x="446751" y="3285839"/>
            <a:chExt cx="4973516" cy="428254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B9207AB9-88D7-44FD-B4A8-3D3DD7CCF828}"/>
                </a:ext>
              </a:extLst>
            </p:cNvPr>
            <p:cNvSpPr/>
            <p:nvPr/>
          </p:nvSpPr>
          <p:spPr>
            <a:xfrm>
              <a:off x="446751" y="3464712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200"/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82B61868-0700-D70A-17F4-7218B8951901}"/>
                </a:ext>
              </a:extLst>
            </p:cNvPr>
            <p:cNvGrpSpPr/>
            <p:nvPr/>
          </p:nvGrpSpPr>
          <p:grpSpPr>
            <a:xfrm>
              <a:off x="554492" y="3285839"/>
              <a:ext cx="4682357" cy="370957"/>
              <a:chOff x="215709" y="2951620"/>
              <a:chExt cx="4295136" cy="383760"/>
            </a:xfrm>
          </p:grpSpPr>
          <p:sp>
            <p:nvSpPr>
              <p:cNvPr id="83" name="Rectangle: Rounded Corners 82">
                <a:extLst>
                  <a:ext uri="{FF2B5EF4-FFF2-40B4-BE49-F238E27FC236}">
                    <a16:creationId xmlns:a16="http://schemas.microsoft.com/office/drawing/2014/main" id="{880DBB0D-6305-19C9-711D-E76AB1EB43D5}"/>
                  </a:ext>
                </a:extLst>
              </p:cNvPr>
              <p:cNvSpPr/>
              <p:nvPr/>
            </p:nvSpPr>
            <p:spPr>
              <a:xfrm>
                <a:off x="243645" y="295162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290657"/>
                  <a:satOff val="-43244"/>
                  <a:lumOff val="30492"/>
                  <a:alphaOff val="0"/>
                </a:schemeClr>
              </a:fillRef>
              <a:effectRef idx="0">
                <a:schemeClr val="accent2">
                  <a:shade val="80000"/>
                  <a:hueOff val="290657"/>
                  <a:satOff val="-43244"/>
                  <a:lumOff val="30492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sz="1200"/>
              </a:p>
            </p:txBody>
          </p:sp>
          <p:sp>
            <p:nvSpPr>
              <p:cNvPr id="84" name="Rectangle: Rounded Corners 12">
                <a:extLst>
                  <a:ext uri="{FF2B5EF4-FFF2-40B4-BE49-F238E27FC236}">
                    <a16:creationId xmlns:a16="http://schemas.microsoft.com/office/drawing/2014/main" id="{0B78BFD1-0F7F-03AD-2082-88818C7BD501}"/>
                  </a:ext>
                </a:extLst>
              </p:cNvPr>
              <p:cNvSpPr txBox="1"/>
              <p:nvPr/>
            </p:nvSpPr>
            <p:spPr>
              <a:xfrm>
                <a:off x="215709" y="2952460"/>
                <a:ext cx="4244230" cy="38207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/>
              <a:p>
                <a:r>
                  <a:rPr lang="hr-HR" sz="1200" dirty="0">
                    <a:solidFill>
                      <a:srgbClr val="003399"/>
                    </a:solidFill>
                  </a:rPr>
                  <a:t>Usmjerenost na upravljanje podacima (privatnost) i sudjelovanje radnika</a:t>
                </a:r>
              </a:p>
            </p:txBody>
          </p:sp>
        </p:grp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701CBF7A-0D01-7103-DC5E-E065048C8BD8}"/>
              </a:ext>
            </a:extLst>
          </p:cNvPr>
          <p:cNvGrpSpPr/>
          <p:nvPr/>
        </p:nvGrpSpPr>
        <p:grpSpPr>
          <a:xfrm>
            <a:off x="457201" y="3609731"/>
            <a:ext cx="4973516" cy="421811"/>
            <a:chOff x="446751" y="3875519"/>
            <a:chExt cx="4973516" cy="421811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5BBEE9DC-02FA-71A1-7DE2-88C6BF6AAFB3}"/>
                </a:ext>
              </a:extLst>
            </p:cNvPr>
            <p:cNvSpPr/>
            <p:nvPr/>
          </p:nvSpPr>
          <p:spPr>
            <a:xfrm>
              <a:off x="446751" y="4047949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sz="1200"/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33549999-25D5-6B53-FF2E-E5CB05FC82D7}"/>
                </a:ext>
              </a:extLst>
            </p:cNvPr>
            <p:cNvGrpSpPr/>
            <p:nvPr/>
          </p:nvGrpSpPr>
          <p:grpSpPr>
            <a:xfrm>
              <a:off x="584947" y="3875519"/>
              <a:ext cx="4651902" cy="370957"/>
              <a:chOff x="243645" y="3541300"/>
              <a:chExt cx="4267200" cy="383760"/>
            </a:xfrm>
          </p:grpSpPr>
          <p:sp>
            <p:nvSpPr>
              <p:cNvPr id="88" name="Rectangle: Rounded Corners 87">
                <a:extLst>
                  <a:ext uri="{FF2B5EF4-FFF2-40B4-BE49-F238E27FC236}">
                    <a16:creationId xmlns:a16="http://schemas.microsoft.com/office/drawing/2014/main" id="{B087597F-7944-07D5-1999-DAA84BCFEDAE}"/>
                  </a:ext>
                </a:extLst>
              </p:cNvPr>
              <p:cNvSpPr/>
              <p:nvPr/>
            </p:nvSpPr>
            <p:spPr>
              <a:xfrm>
                <a:off x="243645" y="3541300"/>
                <a:ext cx="4267200" cy="38376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fillRef>
              <a:effectRef idx="0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89" name="Rectangle: Rounded Corners 14">
                <a:extLst>
                  <a:ext uri="{FF2B5EF4-FFF2-40B4-BE49-F238E27FC236}">
                    <a16:creationId xmlns:a16="http://schemas.microsoft.com/office/drawing/2014/main" id="{6FEFBFCD-A44E-662D-3852-BFE49086E1C1}"/>
                  </a:ext>
                </a:extLst>
              </p:cNvPr>
              <p:cNvSpPr txBox="1"/>
              <p:nvPr/>
            </p:nvSpPr>
            <p:spPr>
              <a:xfrm>
                <a:off x="259949" y="3637659"/>
                <a:ext cx="4244231" cy="19103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/>
              <a:p>
                <a:r>
                  <a:rPr lang="hr-HR" sz="1200" b="0">
                    <a:solidFill>
                      <a:srgbClr val="003399"/>
                    </a:solidFill>
                  </a:rPr>
                  <a:t>Načela za projektiranje i uporabu</a:t>
                </a:r>
              </a:p>
            </p:txBody>
          </p:sp>
        </p:grp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73B59C9A-859F-E23C-FDB1-63774D379E1B}"/>
              </a:ext>
            </a:extLst>
          </p:cNvPr>
          <p:cNvGrpSpPr/>
          <p:nvPr/>
        </p:nvGrpSpPr>
        <p:grpSpPr>
          <a:xfrm>
            <a:off x="467650" y="4078772"/>
            <a:ext cx="4973516" cy="421811"/>
            <a:chOff x="457200" y="4132377"/>
            <a:chExt cx="4973516" cy="421811"/>
          </a:xfrm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5F399770-B27C-8848-DEEA-6889083ED7FA}"/>
                </a:ext>
              </a:extLst>
            </p:cNvPr>
            <p:cNvSpPr/>
            <p:nvPr/>
          </p:nvSpPr>
          <p:spPr>
            <a:xfrm>
              <a:off x="457200" y="4304807"/>
              <a:ext cx="4973516" cy="249381"/>
            </a:xfrm>
            <a:prstGeom prst="rect">
              <a:avLst/>
            </a:prstGeom>
            <a:ln w="15875"/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200"/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D603A048-9B40-094F-EEBD-606D1520AE4A}"/>
                </a:ext>
              </a:extLst>
            </p:cNvPr>
            <p:cNvGrpSpPr/>
            <p:nvPr/>
          </p:nvGrpSpPr>
          <p:grpSpPr>
            <a:xfrm>
              <a:off x="595396" y="4132377"/>
              <a:ext cx="4651902" cy="370957"/>
              <a:chOff x="595396" y="4132377"/>
              <a:chExt cx="4651902" cy="370957"/>
            </a:xfrm>
          </p:grpSpPr>
          <p:sp>
            <p:nvSpPr>
              <p:cNvPr id="93" name="Rectangle: Rounded Corners 92">
                <a:extLst>
                  <a:ext uri="{FF2B5EF4-FFF2-40B4-BE49-F238E27FC236}">
                    <a16:creationId xmlns:a16="http://schemas.microsoft.com/office/drawing/2014/main" id="{B4578DB2-640F-254E-F93E-6364B806B4F2}"/>
                  </a:ext>
                </a:extLst>
              </p:cNvPr>
              <p:cNvSpPr/>
              <p:nvPr/>
            </p:nvSpPr>
            <p:spPr>
              <a:xfrm>
                <a:off x="595396" y="4132377"/>
                <a:ext cx="4651902" cy="370957"/>
              </a:xfrm>
              <a:prstGeom prst="roundRect">
                <a:avLst/>
              </a:prstGeom>
              <a:solidFill>
                <a:srgbClr val="D7E3AF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fillRef>
              <a:effectRef idx="0">
                <a:schemeClr val="accent2">
                  <a:shade val="80000"/>
                  <a:hueOff val="348788"/>
                  <a:satOff val="-51893"/>
                  <a:lumOff val="3659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GB" sz="1200"/>
              </a:p>
            </p:txBody>
          </p:sp>
          <p:sp>
            <p:nvSpPr>
              <p:cNvPr id="94" name="Rectangle: Rounded Corners 14">
                <a:extLst>
                  <a:ext uri="{FF2B5EF4-FFF2-40B4-BE49-F238E27FC236}">
                    <a16:creationId xmlns:a16="http://schemas.microsoft.com/office/drawing/2014/main" id="{A4F29497-D7F0-D785-370C-6B04BBC18887}"/>
                  </a:ext>
                </a:extLst>
              </p:cNvPr>
              <p:cNvSpPr txBox="1"/>
              <p:nvPr/>
            </p:nvSpPr>
            <p:spPr>
              <a:xfrm>
                <a:off x="613170" y="4225522"/>
                <a:ext cx="4626862" cy="18466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61290" tIns="0" rIns="161290" bIns="0" numCol="1" spcCol="1270" anchor="ctr" anchorCtr="0">
                <a:spAutoFit/>
              </a:bodyPr>
              <a:lstStyle>
                <a:defPPr>
                  <a:defRPr lang="en-US"/>
                </a:defPPr>
                <a:lvl1pPr>
                  <a:defRPr sz="1400" b="0"/>
                </a:lvl1pPr>
              </a:lstStyle>
              <a:p>
                <a:r>
                  <a:rPr lang="hr-HR" sz="1200">
                    <a:solidFill>
                      <a:srgbClr val="003399"/>
                    </a:solidFill>
                  </a:rPr>
                  <a:t>Glavni zaključci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709132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43288E-0721-8F90-2804-EFBC22A10DE9}"/>
              </a:ext>
            </a:extLst>
          </p:cNvPr>
          <p:cNvSpPr txBox="1"/>
          <p:nvPr/>
        </p:nvSpPr>
        <p:spPr>
          <a:xfrm>
            <a:off x="5508104" y="4445659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>
                <a:latin typeface="Aptos" panose="020B0004020202020204" pitchFamily="34" charset="0"/>
                <a:cs typeface="Times New Roman" panose="02020603050405020304" pitchFamily="18" charset="0"/>
              </a:rPr>
              <a:t>© EU-OSHA, Drawnalism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E44C8F-2E87-6F12-25C0-9664E6783F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" t="1785" r="2760" b="5298"/>
          <a:stretch/>
        </p:blipFill>
        <p:spPr>
          <a:xfrm>
            <a:off x="1187624" y="699541"/>
            <a:ext cx="6768752" cy="374441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17C699D-CF32-B92D-A0CF-ABB58FD9A646}"/>
              </a:ext>
            </a:extLst>
          </p:cNvPr>
          <p:cNvSpPr txBox="1">
            <a:spLocks/>
          </p:cNvSpPr>
          <p:nvPr/>
        </p:nvSpPr>
        <p:spPr>
          <a:xfrm>
            <a:off x="449263" y="134542"/>
            <a:ext cx="7561262" cy="367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r-HR"/>
              <a:t>Studije slučaja (9)</a:t>
            </a:r>
          </a:p>
        </p:txBody>
      </p:sp>
    </p:spTree>
    <p:extLst>
      <p:ext uri="{BB962C8B-B14F-4D97-AF65-F5344CB8AC3E}">
        <p14:creationId xmlns:p14="http://schemas.microsoft.com/office/powerpoint/2010/main" val="3077623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21C87-C351-CBEE-931E-E80CD9747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16" y="0"/>
            <a:ext cx="7886700" cy="643960"/>
          </a:xfrm>
        </p:spPr>
        <p:txBody>
          <a:bodyPr/>
          <a:lstStyle/>
          <a:p>
            <a:pPr lvl="0"/>
            <a:r>
              <a:rPr lang="hr-HR">
                <a:effectLst/>
                <a:ea typeface=""/>
                <a:cs typeface="ArialMT"/>
              </a:rPr>
              <a:t>Sudjelovanje radnika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B0518DE-3694-938E-5D19-5273EA878E7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31704846"/>
              </p:ext>
            </p:extLst>
          </p:nvPr>
        </p:nvGraphicFramePr>
        <p:xfrm>
          <a:off x="2175641" y="768577"/>
          <a:ext cx="4800600" cy="3665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368452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A14557D-BD63-3ABC-658F-D4BC7AC1D864}"/>
              </a:ext>
            </a:extLst>
          </p:cNvPr>
          <p:cNvSpPr/>
          <p:nvPr/>
        </p:nvSpPr>
        <p:spPr>
          <a:xfrm>
            <a:off x="316801" y="668322"/>
            <a:ext cx="3171269" cy="44679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843830-94E2-B77D-3DB7-25C31B608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9043"/>
            <a:ext cx="8402150" cy="572325"/>
          </a:xfrm>
        </p:spPr>
        <p:txBody>
          <a:bodyPr/>
          <a:lstStyle/>
          <a:p>
            <a:r>
              <a:rPr lang="hr-HR"/>
              <a:t>Faza provedbe: četiri strategije za radnike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59BD6-744A-3736-F1E8-B06C2A6C44DE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477493" y="2068982"/>
            <a:ext cx="2892173" cy="1138773"/>
          </a:xfrm>
        </p:spPr>
        <p:txBody>
          <a:bodyPr>
            <a:spAutoFit/>
          </a:bodyPr>
          <a:lstStyle/>
          <a:p>
            <a:r>
              <a:rPr lang="hr-HR" sz="1700">
                <a:solidFill>
                  <a:schemeClr val="bg1"/>
                </a:solidFill>
                <a:effectLst/>
                <a:ea typeface=""/>
                <a:cs typeface="Times New Roman" panose="02020603050405020304" pitchFamily="18" charset="0"/>
              </a:rPr>
              <a:t>Osiguravanje da krajnji korisnici dobro razumiju kako tehnologija funkcionira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6EFEFA3-B549-FA61-E800-6E695F423133}"/>
              </a:ext>
            </a:extLst>
          </p:cNvPr>
          <p:cNvGrpSpPr/>
          <p:nvPr/>
        </p:nvGrpSpPr>
        <p:grpSpPr>
          <a:xfrm>
            <a:off x="3761670" y="707598"/>
            <a:ext cx="4477143" cy="4346225"/>
            <a:chOff x="4078470" y="613834"/>
            <a:chExt cx="4477143" cy="434622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ED24FBF-2BC6-5C06-7D43-65A4574D9C46}"/>
                </a:ext>
              </a:extLst>
            </p:cNvPr>
            <p:cNvGrpSpPr/>
            <p:nvPr/>
          </p:nvGrpSpPr>
          <p:grpSpPr>
            <a:xfrm>
              <a:off x="4078470" y="613834"/>
              <a:ext cx="4477143" cy="4346225"/>
              <a:chOff x="3274272" y="466930"/>
              <a:chExt cx="4267019" cy="4142248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969FB8A5-5C94-A04F-9526-4BC633D5424E}"/>
                  </a:ext>
                </a:extLst>
              </p:cNvPr>
              <p:cNvSpPr/>
              <p:nvPr/>
            </p:nvSpPr>
            <p:spPr>
              <a:xfrm>
                <a:off x="4797542" y="466930"/>
                <a:ext cx="1218555" cy="1218555"/>
              </a:xfrm>
              <a:prstGeom prst="ellipse">
                <a:avLst/>
              </a:prstGeom>
              <a:solidFill>
                <a:srgbClr val="ACC700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hr-HR" sz="1050" dirty="0">
                    <a:solidFill>
                      <a:schemeClr val="tx1"/>
                    </a:solidFill>
                  </a:rPr>
                  <a:t>Probno razdoblje (vremenski i/ili prostorno određeno)</a:t>
                </a:r>
              </a:p>
            </p:txBody>
          </p: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91B449C9-57FE-5131-3EA3-0E74A8C501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06820" y="1685487"/>
                <a:ext cx="0" cy="101355"/>
              </a:xfrm>
              <a:prstGeom prst="line">
                <a:avLst/>
              </a:prstGeom>
              <a:ln w="381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24840641-ED57-2FF5-59FD-D354C9E0341F}"/>
                  </a:ext>
                </a:extLst>
              </p:cNvPr>
              <p:cNvSpPr/>
              <p:nvPr/>
            </p:nvSpPr>
            <p:spPr>
              <a:xfrm>
                <a:off x="4690464" y="1786841"/>
                <a:ext cx="1436988" cy="1436988"/>
              </a:xfrm>
              <a:prstGeom prst="ellipse">
                <a:avLst/>
              </a:prstGeom>
              <a:solidFill>
                <a:srgbClr val="ACC700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hr-HR" sz="1100">
                    <a:solidFill>
                      <a:schemeClr val="tx1"/>
                    </a:solidFill>
                  </a:rPr>
                  <a:t>PRISTUPI FAZI UVOĐENJA</a:t>
                </a: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4D7EE60-1507-82BD-27CC-723F50549CCA}"/>
                  </a:ext>
                </a:extLst>
              </p:cNvPr>
              <p:cNvSpPr/>
              <p:nvPr/>
            </p:nvSpPr>
            <p:spPr>
              <a:xfrm>
                <a:off x="4797542" y="3325184"/>
                <a:ext cx="1283993" cy="1283994"/>
              </a:xfrm>
              <a:prstGeom prst="ellipse">
                <a:avLst/>
              </a:prstGeom>
              <a:solidFill>
                <a:srgbClr val="ACC700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hr-HR" sz="900" dirty="0">
                    <a:solidFill>
                      <a:schemeClr val="tx1"/>
                    </a:solidFill>
                  </a:rPr>
                  <a:t>Dostupna podrška nakon uvođenja tehnologije – tehnička pomoć / služba za korisnike</a:t>
                </a: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3D3BBAEF-D0E5-6D17-E97B-275C5D58B07B}"/>
                  </a:ext>
                </a:extLst>
              </p:cNvPr>
              <p:cNvSpPr/>
              <p:nvPr/>
            </p:nvSpPr>
            <p:spPr>
              <a:xfrm>
                <a:off x="6322736" y="1897311"/>
                <a:ext cx="1218555" cy="1218555"/>
              </a:xfrm>
              <a:prstGeom prst="ellipse">
                <a:avLst/>
              </a:prstGeom>
              <a:solidFill>
                <a:srgbClr val="ACC700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hr-HR" sz="900" dirty="0">
                    <a:solidFill>
                      <a:schemeClr val="tx1"/>
                    </a:solidFill>
                  </a:rPr>
                  <a:t>Uključivanje zaposlenika u postupak donošenja odluka</a:t>
                </a: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87B823E1-2EF0-C94B-3BC1-AB5E092E6DCB}"/>
                  </a:ext>
                </a:extLst>
              </p:cNvPr>
              <p:cNvCxnSpPr>
                <a:cxnSpLocks/>
                <a:stCxn id="8" idx="6"/>
                <a:endCxn id="11" idx="2"/>
              </p:cNvCxnSpPr>
              <p:nvPr/>
            </p:nvCxnSpPr>
            <p:spPr>
              <a:xfrm>
                <a:off x="6127453" y="2505335"/>
                <a:ext cx="195284" cy="1254"/>
              </a:xfrm>
              <a:prstGeom prst="line">
                <a:avLst/>
              </a:prstGeom>
              <a:ln w="381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F475813-74F3-B3C6-7D70-1D073AB98EEB}"/>
                  </a:ext>
                </a:extLst>
              </p:cNvPr>
              <p:cNvSpPr/>
              <p:nvPr/>
            </p:nvSpPr>
            <p:spPr>
              <a:xfrm>
                <a:off x="3274272" y="1897311"/>
                <a:ext cx="1218555" cy="1218555"/>
              </a:xfrm>
              <a:prstGeom prst="ellipse">
                <a:avLst/>
              </a:prstGeom>
              <a:solidFill>
                <a:srgbClr val="ACC700">
                  <a:alpha val="69804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hr-HR" sz="900" dirty="0">
                    <a:solidFill>
                      <a:schemeClr val="tx1"/>
                    </a:solidFill>
                  </a:rPr>
                  <a:t>Postupni pristup osposobljavanju i usmjeravanju krajnjih korisnika</a:t>
                </a:r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7AFE09E6-35E8-A3BB-5051-F2AF8461DA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6699" y="2559900"/>
                <a:ext cx="201251" cy="0"/>
              </a:xfrm>
              <a:prstGeom prst="line">
                <a:avLst/>
              </a:prstGeom>
              <a:ln w="381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7EE1AC1-0503-C176-C024-B34830CDA3CD}"/>
                </a:ext>
              </a:extLst>
            </p:cNvPr>
            <p:cNvCxnSpPr>
              <a:cxnSpLocks/>
            </p:cNvCxnSpPr>
            <p:nvPr/>
          </p:nvCxnSpPr>
          <p:spPr>
            <a:xfrm>
              <a:off x="6332336" y="3506492"/>
              <a:ext cx="0" cy="106346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812189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EAA93C56-EE95-4576-BD7C-51DCE4DB18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61" y="3723229"/>
            <a:ext cx="508106" cy="50810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57B1577-0DB6-7DA3-60F5-448C7DA928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20" y="3054954"/>
            <a:ext cx="508106" cy="50810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78286D4-83FE-3C37-5BF8-ABB5618BC7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20" y="2380839"/>
            <a:ext cx="508106" cy="50810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7D2C918-D255-1F2B-B508-81CA5DF949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20" y="1707801"/>
            <a:ext cx="508106" cy="5081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41A1569-9466-41DA-7CE1-89DB0A2415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20" y="1041625"/>
            <a:ext cx="508106" cy="5081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331A60-56BC-5932-18C6-7C4DF5F18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210" y="139267"/>
            <a:ext cx="7886700" cy="369332"/>
          </a:xfrm>
        </p:spPr>
        <p:txBody>
          <a:bodyPr vert="horz" lIns="91440" tIns="45720" rIns="91440" bIns="45720" rtlCol="0" anchor="ctr">
            <a:spAutoFit/>
          </a:bodyPr>
          <a:lstStyle/>
          <a:p>
            <a:r>
              <a:rPr lang="hr-HR" dirty="0"/>
              <a:t> Usmjerenost na upravljanje podacima: integrirana privatnost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0996A-C5AB-968A-7AE2-B0DFF6377D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50560" y="1084051"/>
            <a:ext cx="4244280" cy="3240361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1800" dirty="0" err="1">
                <a:effectLst/>
                <a:ea typeface=""/>
                <a:cs typeface="Times New Roman" panose="02020603050405020304" pitchFamily="18" charset="0"/>
              </a:rPr>
              <a:t>Anonimizacija</a:t>
            </a:r>
            <a:endParaRPr lang="hr-HR" sz="1800" dirty="0">
              <a:effectLst/>
              <a:ea typeface="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ES" sz="18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1800" dirty="0">
                <a:effectLst/>
                <a:ea typeface=""/>
                <a:cs typeface="Times New Roman" panose="02020603050405020304" pitchFamily="18" charset="0"/>
              </a:rPr>
              <a:t>Smanjenje količine podataka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ES" sz="18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1800" dirty="0">
                <a:effectLst/>
                <a:ea typeface=""/>
                <a:cs typeface="Times New Roman" panose="02020603050405020304" pitchFamily="18" charset="0"/>
              </a:rPr>
              <a:t>Usklađenost s propisima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s-ES" sz="18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1800" dirty="0">
                <a:effectLst/>
                <a:ea typeface=""/>
                <a:cs typeface="Times New Roman" panose="02020603050405020304" pitchFamily="18" charset="0"/>
              </a:rPr>
              <a:t>Pohrana i kibernetička sigurnost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107F19-7EC5-D0A7-0C7D-DD92F1373117}"/>
              </a:ext>
            </a:extLst>
          </p:cNvPr>
          <p:cNvSpPr txBox="1"/>
          <p:nvPr/>
        </p:nvSpPr>
        <p:spPr>
          <a:xfrm>
            <a:off x="1814600" y="3646560"/>
            <a:ext cx="54216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600" b="1" u="sng" dirty="0">
                <a:solidFill>
                  <a:schemeClr val="tx2"/>
                </a:solidFill>
                <a:latin typeface="Aptos" panose="020B0004020202020204" pitchFamily="34" charset="0"/>
                <a:ea typeface="Aptos"/>
                <a:cs typeface="Times New Roman" panose="02020603050405020304" pitchFamily="18" charset="0"/>
              </a:rPr>
              <a:t>U nekim slučajevima: privatnost po izboru; </a:t>
            </a:r>
          </a:p>
          <a:p>
            <a:r>
              <a:rPr lang="hr-HR" sz="1600" b="1" dirty="0">
                <a:solidFill>
                  <a:schemeClr val="tx2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ograničavanje pristupa podacima za imenovane osobe </a:t>
            </a:r>
          </a:p>
        </p:txBody>
      </p:sp>
    </p:spTree>
    <p:extLst>
      <p:ext uri="{BB962C8B-B14F-4D97-AF65-F5344CB8AC3E}">
        <p14:creationId xmlns:p14="http://schemas.microsoft.com/office/powerpoint/2010/main" val="619053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710DB-B6ED-EF6A-72C6-F4BAAB5E5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52" y="19931"/>
            <a:ext cx="7222048" cy="646331"/>
          </a:xfrm>
        </p:spPr>
        <p:txBody>
          <a:bodyPr vert="horz" lIns="91440" tIns="45720" rIns="91440" bIns="45720" rtlCol="0" anchor="ctr">
            <a:spAutoFit/>
          </a:bodyPr>
          <a:lstStyle/>
          <a:p>
            <a:r>
              <a:rPr lang="hr-HR" dirty="0"/>
              <a:t>Načela za sigurno i zdravo projektiranje i razvoj pametnih digitalnih alata za mjesto rada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A285D10-9034-0BE8-D844-0B677059A04E}"/>
              </a:ext>
            </a:extLst>
          </p:cNvPr>
          <p:cNvSpPr txBox="1">
            <a:spLocks/>
          </p:cNvSpPr>
          <p:nvPr/>
        </p:nvSpPr>
        <p:spPr>
          <a:xfrm>
            <a:off x="539552" y="1059582"/>
            <a:ext cx="5891527" cy="2757165"/>
          </a:xfrm>
          <a:prstGeom prst="rect">
            <a:avLst/>
          </a:prstGeom>
        </p:spPr>
        <p:txBody>
          <a:bodyPr>
            <a:sp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43313" indent="-214313" algn="l" defTabSz="342900" rtl="0" eaLnBrk="1" latinLnBrk="0" hangingPunct="1">
              <a:spcBef>
                <a:spcPts val="0"/>
              </a:spcBef>
              <a:buFont typeface="Arial" pitchFamily="34" charset="0"/>
              <a:buChar char="•"/>
              <a:defRPr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99000" indent="-135000" algn="l" defTabSz="342900" rtl="0" eaLnBrk="1" latinLnBrk="0" hangingPunct="1">
              <a:spcBef>
                <a:spcPts val="0"/>
              </a:spcBef>
              <a:buFont typeface="Arial" pitchFamily="34" charset="0"/>
              <a:buChar char="−"/>
              <a:defRPr sz="9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600" b="0" dirty="0">
                <a:cs typeface="Times New Roman" panose="02020603050405020304" pitchFamily="18" charset="0"/>
              </a:rPr>
              <a:t>Naglasak na koristima za sigurnosti i zdravlje na radu</a:t>
            </a:r>
          </a:p>
          <a:p>
            <a:r>
              <a:rPr lang="hr-HR" sz="1600" b="0" dirty="0">
                <a:cs typeface="Times New Roman" panose="02020603050405020304" pitchFamily="18" charset="0"/>
              </a:rPr>
              <a:t>Suradnja s provedbenim organizacijama (subjektima koji uvode sustav) i radnicima u pogledu potreba radnika</a:t>
            </a:r>
          </a:p>
          <a:p>
            <a:r>
              <a:rPr lang="hr-HR" sz="1600" b="0" dirty="0">
                <a:cs typeface="Times New Roman" panose="02020603050405020304" pitchFamily="18" charset="0"/>
              </a:rPr>
              <a:t>Sigurnost i privatnost podataka</a:t>
            </a:r>
          </a:p>
          <a:p>
            <a:r>
              <a:rPr lang="hr-HR" sz="1600" b="0" dirty="0">
                <a:cs typeface="Times New Roman" panose="02020603050405020304" pitchFamily="18" charset="0"/>
              </a:rPr>
              <a:t>Pouzdanost </a:t>
            </a:r>
          </a:p>
          <a:p>
            <a:r>
              <a:rPr lang="hr-HR" sz="1600" b="0" dirty="0">
                <a:cs typeface="Times New Roman" panose="02020603050405020304" pitchFamily="18" charset="0"/>
              </a:rPr>
              <a:t>Kompatibilnost i integracija</a:t>
            </a:r>
          </a:p>
          <a:p>
            <a:r>
              <a:rPr lang="hr-HR" sz="1600" b="0" dirty="0">
                <a:cs typeface="Times New Roman" panose="02020603050405020304" pitchFamily="18" charset="0"/>
              </a:rPr>
              <a:t>Prilagodba</a:t>
            </a:r>
          </a:p>
          <a:p>
            <a:r>
              <a:rPr lang="hr-HR" sz="1600" b="0" dirty="0">
                <a:cs typeface="Times New Roman" panose="02020603050405020304" pitchFamily="18" charset="0"/>
              </a:rPr>
              <a:t>Prilagođenost korisnicima </a:t>
            </a:r>
          </a:p>
          <a:p>
            <a:r>
              <a:rPr lang="hr-HR" sz="1600" b="0" dirty="0">
                <a:cs typeface="Times New Roman" panose="02020603050405020304" pitchFamily="18" charset="0"/>
              </a:rPr>
              <a:t>Prilagodljivost primijenjenog rješenja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2BA908-C891-69B6-CCB2-B23430E5B4B0}"/>
              </a:ext>
            </a:extLst>
          </p:cNvPr>
          <p:cNvSpPr/>
          <p:nvPr/>
        </p:nvSpPr>
        <p:spPr>
          <a:xfrm>
            <a:off x="6105832" y="3274142"/>
            <a:ext cx="1061884" cy="560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32162B-D754-C4BB-8046-85E1FACE66BD}"/>
              </a:ext>
            </a:extLst>
          </p:cNvPr>
          <p:cNvSpPr txBox="1"/>
          <p:nvPr/>
        </p:nvSpPr>
        <p:spPr>
          <a:xfrm>
            <a:off x="5483365" y="3917100"/>
            <a:ext cx="202208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Bef>
                <a:spcPts val="450"/>
              </a:spcBef>
              <a:buClr>
                <a:srgbClr val="003399"/>
              </a:buClr>
              <a:defRPr/>
            </a:pPr>
            <a:r>
              <a:rPr lang="hr-HR" sz="800">
                <a:solidFill>
                  <a:srgbClr val="003399"/>
                </a:solidFill>
                <a:latin typeface="Aptos Narrow" panose="020B0004020202020204" pitchFamily="34" charset="0"/>
              </a:rPr>
              <a:t>© EdNurg – stock.adobe.com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64908A87-4BCC-127C-FDBB-C2037BF33A84}"/>
              </a:ext>
            </a:extLst>
          </p:cNvPr>
          <p:cNvSpPr/>
          <p:nvPr/>
        </p:nvSpPr>
        <p:spPr>
          <a:xfrm>
            <a:off x="5556579" y="2036373"/>
            <a:ext cx="3445263" cy="1925035"/>
          </a:xfrm>
          <a:custGeom>
            <a:avLst/>
            <a:gdLst>
              <a:gd name="connsiteX0" fmla="*/ 0 w 3240360"/>
              <a:gd name="connsiteY0" fmla="*/ 0 h 1323306"/>
              <a:gd name="connsiteX1" fmla="*/ 3240360 w 3240360"/>
              <a:gd name="connsiteY1" fmla="*/ 0 h 1323306"/>
              <a:gd name="connsiteX2" fmla="*/ 3240360 w 3240360"/>
              <a:gd name="connsiteY2" fmla="*/ 1323306 h 1323306"/>
              <a:gd name="connsiteX3" fmla="*/ 0 w 3240360"/>
              <a:gd name="connsiteY3" fmla="*/ 1323306 h 1323306"/>
              <a:gd name="connsiteX4" fmla="*/ 0 w 3240360"/>
              <a:gd name="connsiteY4" fmla="*/ 0 h 1323306"/>
              <a:gd name="connsiteX0" fmla="*/ 0 w 3240360"/>
              <a:gd name="connsiteY0" fmla="*/ 0 h 1323306"/>
              <a:gd name="connsiteX1" fmla="*/ 3240360 w 3240360"/>
              <a:gd name="connsiteY1" fmla="*/ 0 h 1323306"/>
              <a:gd name="connsiteX2" fmla="*/ 3157016 w 3240360"/>
              <a:gd name="connsiteY2" fmla="*/ 1323306 h 1323306"/>
              <a:gd name="connsiteX3" fmla="*/ 0 w 3240360"/>
              <a:gd name="connsiteY3" fmla="*/ 1323306 h 1323306"/>
              <a:gd name="connsiteX4" fmla="*/ 0 w 3240360"/>
              <a:gd name="connsiteY4" fmla="*/ 0 h 1323306"/>
              <a:gd name="connsiteX0" fmla="*/ 0 w 3248064"/>
              <a:gd name="connsiteY0" fmla="*/ 0 h 1323306"/>
              <a:gd name="connsiteX1" fmla="*/ 3240360 w 3248064"/>
              <a:gd name="connsiteY1" fmla="*/ 0 h 1323306"/>
              <a:gd name="connsiteX2" fmla="*/ 3157016 w 3248064"/>
              <a:gd name="connsiteY2" fmla="*/ 1323306 h 1323306"/>
              <a:gd name="connsiteX3" fmla="*/ 0 w 3248064"/>
              <a:gd name="connsiteY3" fmla="*/ 1323306 h 1323306"/>
              <a:gd name="connsiteX4" fmla="*/ 0 w 3248064"/>
              <a:gd name="connsiteY4" fmla="*/ 0 h 1323306"/>
              <a:gd name="connsiteX0" fmla="*/ 0 w 3366567"/>
              <a:gd name="connsiteY0" fmla="*/ 0 h 1323306"/>
              <a:gd name="connsiteX1" fmla="*/ 3366567 w 3366567"/>
              <a:gd name="connsiteY1" fmla="*/ 2381 h 1323306"/>
              <a:gd name="connsiteX2" fmla="*/ 3157016 w 3366567"/>
              <a:gd name="connsiteY2" fmla="*/ 1323306 h 1323306"/>
              <a:gd name="connsiteX3" fmla="*/ 0 w 3366567"/>
              <a:gd name="connsiteY3" fmla="*/ 1323306 h 1323306"/>
              <a:gd name="connsiteX4" fmla="*/ 0 w 3366567"/>
              <a:gd name="connsiteY4" fmla="*/ 0 h 1323306"/>
              <a:gd name="connsiteX0" fmla="*/ 0 w 3371138"/>
              <a:gd name="connsiteY0" fmla="*/ 171881 h 1495187"/>
              <a:gd name="connsiteX1" fmla="*/ 3366567 w 3371138"/>
              <a:gd name="connsiteY1" fmla="*/ 174262 h 1495187"/>
              <a:gd name="connsiteX2" fmla="*/ 3157016 w 3371138"/>
              <a:gd name="connsiteY2" fmla="*/ 1495187 h 1495187"/>
              <a:gd name="connsiteX3" fmla="*/ 0 w 3371138"/>
              <a:gd name="connsiteY3" fmla="*/ 1495187 h 1495187"/>
              <a:gd name="connsiteX4" fmla="*/ 0 w 3371138"/>
              <a:gd name="connsiteY4" fmla="*/ 171881 h 1495187"/>
              <a:gd name="connsiteX0" fmla="*/ 0 w 3495806"/>
              <a:gd name="connsiteY0" fmla="*/ 0 h 1323306"/>
              <a:gd name="connsiteX1" fmla="*/ 3366567 w 3495806"/>
              <a:gd name="connsiteY1" fmla="*/ 2381 h 1323306"/>
              <a:gd name="connsiteX2" fmla="*/ 3157016 w 3495806"/>
              <a:gd name="connsiteY2" fmla="*/ 1323306 h 1323306"/>
              <a:gd name="connsiteX3" fmla="*/ 0 w 3495806"/>
              <a:gd name="connsiteY3" fmla="*/ 1323306 h 1323306"/>
              <a:gd name="connsiteX4" fmla="*/ 0 w 3495806"/>
              <a:gd name="connsiteY4" fmla="*/ 0 h 1323306"/>
              <a:gd name="connsiteX0" fmla="*/ 0 w 3387751"/>
              <a:gd name="connsiteY0" fmla="*/ 0 h 1323306"/>
              <a:gd name="connsiteX1" fmla="*/ 3366567 w 3387751"/>
              <a:gd name="connsiteY1" fmla="*/ 2381 h 1323306"/>
              <a:gd name="connsiteX2" fmla="*/ 3157016 w 3387751"/>
              <a:gd name="connsiteY2" fmla="*/ 1323306 h 1323306"/>
              <a:gd name="connsiteX3" fmla="*/ 0 w 3387751"/>
              <a:gd name="connsiteY3" fmla="*/ 1323306 h 1323306"/>
              <a:gd name="connsiteX4" fmla="*/ 0 w 3387751"/>
              <a:gd name="connsiteY4" fmla="*/ 0 h 1323306"/>
              <a:gd name="connsiteX0" fmla="*/ 0 w 3370471"/>
              <a:gd name="connsiteY0" fmla="*/ 0 h 1323306"/>
              <a:gd name="connsiteX1" fmla="*/ 3366567 w 3370471"/>
              <a:gd name="connsiteY1" fmla="*/ 2381 h 1323306"/>
              <a:gd name="connsiteX2" fmla="*/ 3157016 w 3370471"/>
              <a:gd name="connsiteY2" fmla="*/ 1323306 h 1323306"/>
              <a:gd name="connsiteX3" fmla="*/ 0 w 3370471"/>
              <a:gd name="connsiteY3" fmla="*/ 1323306 h 1323306"/>
              <a:gd name="connsiteX4" fmla="*/ 0 w 3370471"/>
              <a:gd name="connsiteY4" fmla="*/ 0 h 1323306"/>
              <a:gd name="connsiteX0" fmla="*/ 0 w 3371540"/>
              <a:gd name="connsiteY0" fmla="*/ 0 h 1323306"/>
              <a:gd name="connsiteX1" fmla="*/ 3366567 w 3371540"/>
              <a:gd name="connsiteY1" fmla="*/ 2381 h 1323306"/>
              <a:gd name="connsiteX2" fmla="*/ 3157016 w 3371540"/>
              <a:gd name="connsiteY2" fmla="*/ 1323306 h 1323306"/>
              <a:gd name="connsiteX3" fmla="*/ 0 w 3371540"/>
              <a:gd name="connsiteY3" fmla="*/ 1323306 h 1323306"/>
              <a:gd name="connsiteX4" fmla="*/ 0 w 3371540"/>
              <a:gd name="connsiteY4" fmla="*/ 0 h 1323306"/>
              <a:gd name="connsiteX0" fmla="*/ 0 w 3371540"/>
              <a:gd name="connsiteY0" fmla="*/ 0 h 1323306"/>
              <a:gd name="connsiteX1" fmla="*/ 3366567 w 3371540"/>
              <a:gd name="connsiteY1" fmla="*/ 2381 h 1323306"/>
              <a:gd name="connsiteX2" fmla="*/ 3157016 w 3371540"/>
              <a:gd name="connsiteY2" fmla="*/ 1323306 h 1323306"/>
              <a:gd name="connsiteX3" fmla="*/ 3175 w 3371540"/>
              <a:gd name="connsiteY3" fmla="*/ 1320131 h 1323306"/>
              <a:gd name="connsiteX4" fmla="*/ 0 w 3371540"/>
              <a:gd name="connsiteY4" fmla="*/ 0 h 1323306"/>
              <a:gd name="connsiteX0" fmla="*/ 0 w 3371540"/>
              <a:gd name="connsiteY0" fmla="*/ 0 h 1323306"/>
              <a:gd name="connsiteX1" fmla="*/ 3366567 w 3371540"/>
              <a:gd name="connsiteY1" fmla="*/ 2381 h 1323306"/>
              <a:gd name="connsiteX2" fmla="*/ 3157016 w 3371540"/>
              <a:gd name="connsiteY2" fmla="*/ 1323306 h 1323306"/>
              <a:gd name="connsiteX3" fmla="*/ 3175 w 3371540"/>
              <a:gd name="connsiteY3" fmla="*/ 1310606 h 1323306"/>
              <a:gd name="connsiteX4" fmla="*/ 0 w 3371540"/>
              <a:gd name="connsiteY4" fmla="*/ 0 h 1323306"/>
              <a:gd name="connsiteX0" fmla="*/ 0 w 3328692"/>
              <a:gd name="connsiteY0" fmla="*/ 0 h 1323306"/>
              <a:gd name="connsiteX1" fmla="*/ 3318942 w 3328692"/>
              <a:gd name="connsiteY1" fmla="*/ 9798 h 1323306"/>
              <a:gd name="connsiteX2" fmla="*/ 3157016 w 3328692"/>
              <a:gd name="connsiteY2" fmla="*/ 1323306 h 1323306"/>
              <a:gd name="connsiteX3" fmla="*/ 3175 w 3328692"/>
              <a:gd name="connsiteY3" fmla="*/ 1310606 h 1323306"/>
              <a:gd name="connsiteX4" fmla="*/ 0 w 3328692"/>
              <a:gd name="connsiteY4" fmla="*/ 0 h 1323306"/>
              <a:gd name="connsiteX0" fmla="*/ 0 w 3224563"/>
              <a:gd name="connsiteY0" fmla="*/ 0 h 1323306"/>
              <a:gd name="connsiteX1" fmla="*/ 3074467 w 3224563"/>
              <a:gd name="connsiteY1" fmla="*/ 7326 h 1323306"/>
              <a:gd name="connsiteX2" fmla="*/ 3157016 w 3224563"/>
              <a:gd name="connsiteY2" fmla="*/ 1323306 h 1323306"/>
              <a:gd name="connsiteX3" fmla="*/ 3175 w 3224563"/>
              <a:gd name="connsiteY3" fmla="*/ 1310606 h 1323306"/>
              <a:gd name="connsiteX4" fmla="*/ 0 w 3224563"/>
              <a:gd name="connsiteY4" fmla="*/ 0 h 1323306"/>
              <a:gd name="connsiteX0" fmla="*/ 0 w 3229381"/>
              <a:gd name="connsiteY0" fmla="*/ 0 h 1323306"/>
              <a:gd name="connsiteX1" fmla="*/ 3074467 w 3229381"/>
              <a:gd name="connsiteY1" fmla="*/ 7326 h 1323306"/>
              <a:gd name="connsiteX2" fmla="*/ 3157016 w 3229381"/>
              <a:gd name="connsiteY2" fmla="*/ 1323306 h 1323306"/>
              <a:gd name="connsiteX3" fmla="*/ 3175 w 3229381"/>
              <a:gd name="connsiteY3" fmla="*/ 1310606 h 1323306"/>
              <a:gd name="connsiteX4" fmla="*/ 0 w 3229381"/>
              <a:gd name="connsiteY4" fmla="*/ 0 h 1323306"/>
              <a:gd name="connsiteX0" fmla="*/ 0 w 3240926"/>
              <a:gd name="connsiteY0" fmla="*/ 3713 h 1327019"/>
              <a:gd name="connsiteX1" fmla="*/ 3124086 w 3240926"/>
              <a:gd name="connsiteY1" fmla="*/ 0 h 1327019"/>
              <a:gd name="connsiteX2" fmla="*/ 3157016 w 3240926"/>
              <a:gd name="connsiteY2" fmla="*/ 1327019 h 1327019"/>
              <a:gd name="connsiteX3" fmla="*/ 3175 w 3240926"/>
              <a:gd name="connsiteY3" fmla="*/ 1314319 h 1327019"/>
              <a:gd name="connsiteX4" fmla="*/ 0 w 3240926"/>
              <a:gd name="connsiteY4" fmla="*/ 3713 h 1327019"/>
              <a:gd name="connsiteX0" fmla="*/ 0 w 3484027"/>
              <a:gd name="connsiteY0" fmla="*/ 3713 h 1327019"/>
              <a:gd name="connsiteX1" fmla="*/ 3124086 w 3484027"/>
              <a:gd name="connsiteY1" fmla="*/ 0 h 1327019"/>
              <a:gd name="connsiteX2" fmla="*/ 3440551 w 3484027"/>
              <a:gd name="connsiteY2" fmla="*/ 1327019 h 1327019"/>
              <a:gd name="connsiteX3" fmla="*/ 3175 w 3484027"/>
              <a:gd name="connsiteY3" fmla="*/ 1314319 h 1327019"/>
              <a:gd name="connsiteX4" fmla="*/ 0 w 3484027"/>
              <a:gd name="connsiteY4" fmla="*/ 3713 h 1327019"/>
              <a:gd name="connsiteX0" fmla="*/ 0 w 3461109"/>
              <a:gd name="connsiteY0" fmla="*/ 3713 h 1327019"/>
              <a:gd name="connsiteX1" fmla="*/ 3124086 w 3461109"/>
              <a:gd name="connsiteY1" fmla="*/ 0 h 1327019"/>
              <a:gd name="connsiteX2" fmla="*/ 3440551 w 3461109"/>
              <a:gd name="connsiteY2" fmla="*/ 1327019 h 1327019"/>
              <a:gd name="connsiteX3" fmla="*/ 3175 w 3461109"/>
              <a:gd name="connsiteY3" fmla="*/ 1314319 h 1327019"/>
              <a:gd name="connsiteX4" fmla="*/ 0 w 3461109"/>
              <a:gd name="connsiteY4" fmla="*/ 3713 h 1327019"/>
              <a:gd name="connsiteX0" fmla="*/ 0 w 3440551"/>
              <a:gd name="connsiteY0" fmla="*/ 3713 h 1327019"/>
              <a:gd name="connsiteX1" fmla="*/ 3124086 w 3440551"/>
              <a:gd name="connsiteY1" fmla="*/ 0 h 1327019"/>
              <a:gd name="connsiteX2" fmla="*/ 3440551 w 3440551"/>
              <a:gd name="connsiteY2" fmla="*/ 1327019 h 1327019"/>
              <a:gd name="connsiteX3" fmla="*/ 3175 w 3440551"/>
              <a:gd name="connsiteY3" fmla="*/ 1314319 h 1327019"/>
              <a:gd name="connsiteX4" fmla="*/ 0 w 3440551"/>
              <a:gd name="connsiteY4" fmla="*/ 3713 h 1327019"/>
              <a:gd name="connsiteX0" fmla="*/ 0 w 3443190"/>
              <a:gd name="connsiteY0" fmla="*/ 3713 h 1327019"/>
              <a:gd name="connsiteX1" fmla="*/ 3124086 w 3443190"/>
              <a:gd name="connsiteY1" fmla="*/ 0 h 1327019"/>
              <a:gd name="connsiteX2" fmla="*/ 3440551 w 3443190"/>
              <a:gd name="connsiteY2" fmla="*/ 1327019 h 1327019"/>
              <a:gd name="connsiteX3" fmla="*/ 3175 w 3443190"/>
              <a:gd name="connsiteY3" fmla="*/ 1314319 h 1327019"/>
              <a:gd name="connsiteX4" fmla="*/ 0 w 3443190"/>
              <a:gd name="connsiteY4" fmla="*/ 3713 h 1327019"/>
              <a:gd name="connsiteX0" fmla="*/ 0 w 3442625"/>
              <a:gd name="connsiteY0" fmla="*/ 2073 h 1325379"/>
              <a:gd name="connsiteX1" fmla="*/ 3035980 w 3442625"/>
              <a:gd name="connsiteY1" fmla="*/ 0 h 1325379"/>
              <a:gd name="connsiteX2" fmla="*/ 3440551 w 3442625"/>
              <a:gd name="connsiteY2" fmla="*/ 1325379 h 1325379"/>
              <a:gd name="connsiteX3" fmla="*/ 3175 w 3442625"/>
              <a:gd name="connsiteY3" fmla="*/ 1312679 h 1325379"/>
              <a:gd name="connsiteX4" fmla="*/ 0 w 3442625"/>
              <a:gd name="connsiteY4" fmla="*/ 2073 h 1325379"/>
              <a:gd name="connsiteX0" fmla="*/ 0 w 3445652"/>
              <a:gd name="connsiteY0" fmla="*/ 2073 h 1325379"/>
              <a:gd name="connsiteX1" fmla="*/ 3035980 w 3445652"/>
              <a:gd name="connsiteY1" fmla="*/ 0 h 1325379"/>
              <a:gd name="connsiteX2" fmla="*/ 3440551 w 3445652"/>
              <a:gd name="connsiteY2" fmla="*/ 1325379 h 1325379"/>
              <a:gd name="connsiteX3" fmla="*/ 3175 w 3445652"/>
              <a:gd name="connsiteY3" fmla="*/ 1312679 h 1325379"/>
              <a:gd name="connsiteX4" fmla="*/ 0 w 3445652"/>
              <a:gd name="connsiteY4" fmla="*/ 2073 h 1325379"/>
              <a:gd name="connsiteX0" fmla="*/ 0 w 3445263"/>
              <a:gd name="connsiteY0" fmla="*/ 2073 h 1325379"/>
              <a:gd name="connsiteX1" fmla="*/ 3035980 w 3445263"/>
              <a:gd name="connsiteY1" fmla="*/ 0 h 1325379"/>
              <a:gd name="connsiteX2" fmla="*/ 3440551 w 3445263"/>
              <a:gd name="connsiteY2" fmla="*/ 1325379 h 1325379"/>
              <a:gd name="connsiteX3" fmla="*/ 3175 w 3445263"/>
              <a:gd name="connsiteY3" fmla="*/ 1312679 h 1325379"/>
              <a:gd name="connsiteX4" fmla="*/ 0 w 3445263"/>
              <a:gd name="connsiteY4" fmla="*/ 2073 h 132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5263" h="1325379">
                <a:moveTo>
                  <a:pt x="0" y="2073"/>
                </a:moveTo>
                <a:lnTo>
                  <a:pt x="3035980" y="0"/>
                </a:lnTo>
                <a:cubicBezTo>
                  <a:pt x="3086780" y="24293"/>
                  <a:pt x="3493308" y="776175"/>
                  <a:pt x="3440551" y="1325379"/>
                </a:cubicBezTo>
                <a:lnTo>
                  <a:pt x="3175" y="1312679"/>
                </a:lnTo>
                <a:cubicBezTo>
                  <a:pt x="2117" y="872635"/>
                  <a:pt x="1058" y="442117"/>
                  <a:pt x="0" y="2073"/>
                </a:cubicBez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9657" b="-9657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23673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51229BF-F333-91A6-A50C-D5D2F50B2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105" y="15757"/>
            <a:ext cx="7309095" cy="646331"/>
          </a:xfrm>
        </p:spPr>
        <p:txBody>
          <a:bodyPr>
            <a:spAutoFit/>
          </a:bodyPr>
          <a:lstStyle/>
          <a:p>
            <a:r>
              <a:rPr lang="hr-HR"/>
              <a:t>Načela provedbe i uporabe pametnih digitalnih sustava za sigurnost i zdravlje na radu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E43677-2011-9EEE-186A-4B221D7F957D}"/>
              </a:ext>
            </a:extLst>
          </p:cNvPr>
          <p:cNvSpPr txBox="1">
            <a:spLocks/>
          </p:cNvSpPr>
          <p:nvPr/>
        </p:nvSpPr>
        <p:spPr>
          <a:xfrm>
            <a:off x="534004" y="1097521"/>
            <a:ext cx="4974100" cy="231858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43313" indent="-214313" algn="l" defTabSz="342900" rtl="0" eaLnBrk="1" latinLnBrk="0" hangingPunct="1">
              <a:spcBef>
                <a:spcPts val="0"/>
              </a:spcBef>
              <a:buFont typeface="Arial" pitchFamily="34" charset="0"/>
              <a:buChar char="•"/>
              <a:defRPr sz="10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99000" indent="-135000" algn="l" defTabSz="342900" rtl="0" eaLnBrk="1" latinLnBrk="0" hangingPunct="1">
              <a:spcBef>
                <a:spcPts val="0"/>
              </a:spcBef>
              <a:buFont typeface="Arial" pitchFamily="34" charset="0"/>
              <a:buChar char="−"/>
              <a:defRPr sz="9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600" b="0" dirty="0">
                <a:cs typeface="Times New Roman" panose="02020603050405020304" pitchFamily="18" charset="0"/>
              </a:rPr>
              <a:t>Uključivanje radnika</a:t>
            </a:r>
          </a:p>
          <a:p>
            <a:r>
              <a:rPr lang="hr-HR" sz="1600" b="0" dirty="0">
                <a:cs typeface="Times New Roman" panose="02020603050405020304" pitchFamily="18" charset="0"/>
              </a:rPr>
              <a:t>Poštovanje sigurnosti i privatnosti podataka</a:t>
            </a:r>
          </a:p>
          <a:p>
            <a:r>
              <a:rPr lang="hr-HR" sz="1600" b="0" dirty="0">
                <a:cs typeface="Times New Roman" panose="02020603050405020304" pitchFamily="18" charset="0"/>
              </a:rPr>
              <a:t>Definiranje svrhe sustava i obavještavanje o njoj</a:t>
            </a:r>
          </a:p>
          <a:p>
            <a:r>
              <a:rPr lang="hr-HR" sz="1600" b="0" dirty="0">
                <a:cs typeface="Times New Roman" panose="02020603050405020304" pitchFamily="18" charset="0"/>
              </a:rPr>
              <a:t>Omogućavanje integracije s postojećom infrastrukturom i okvirima za sigurnost i zdravlje na radu</a:t>
            </a:r>
          </a:p>
          <a:p>
            <a:r>
              <a:rPr lang="hr-HR" sz="1600" b="0" dirty="0">
                <a:cs typeface="Times New Roman" panose="02020603050405020304" pitchFamily="18" charset="0"/>
              </a:rPr>
              <a:t>Suradnja s proizvođačem (dizajnerom) tijekom provedbe i uporabe sustava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8D0EB4-339A-4ADB-E838-918AC2BD18CE}"/>
              </a:ext>
            </a:extLst>
          </p:cNvPr>
          <p:cNvSpPr txBox="1"/>
          <p:nvPr/>
        </p:nvSpPr>
        <p:spPr>
          <a:xfrm>
            <a:off x="5393070" y="2571749"/>
            <a:ext cx="178086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342900">
              <a:spcBef>
                <a:spcPts val="450"/>
              </a:spcBef>
              <a:buClr>
                <a:srgbClr val="003399"/>
              </a:buClr>
              <a:defRPr/>
            </a:pPr>
            <a:r>
              <a:rPr lang="hr-HR" sz="800">
                <a:solidFill>
                  <a:srgbClr val="003399"/>
                </a:solidFill>
                <a:latin typeface="Aptos Narrow" panose="020B0004020202020204" pitchFamily="34" charset="0"/>
              </a:rPr>
              <a:t>© Sitthiphong – stock.adobe.com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7D33AA39-A26C-9F8C-787E-261C9EF5280D}"/>
              </a:ext>
            </a:extLst>
          </p:cNvPr>
          <p:cNvSpPr/>
          <p:nvPr/>
        </p:nvSpPr>
        <p:spPr>
          <a:xfrm>
            <a:off x="5742155" y="665568"/>
            <a:ext cx="3024073" cy="1922058"/>
          </a:xfrm>
          <a:custGeom>
            <a:avLst/>
            <a:gdLst>
              <a:gd name="connsiteX0" fmla="*/ 0 w 3240360"/>
              <a:gd name="connsiteY0" fmla="*/ 0 h 1323306"/>
              <a:gd name="connsiteX1" fmla="*/ 3240360 w 3240360"/>
              <a:gd name="connsiteY1" fmla="*/ 0 h 1323306"/>
              <a:gd name="connsiteX2" fmla="*/ 3240360 w 3240360"/>
              <a:gd name="connsiteY2" fmla="*/ 1323306 h 1323306"/>
              <a:gd name="connsiteX3" fmla="*/ 0 w 3240360"/>
              <a:gd name="connsiteY3" fmla="*/ 1323306 h 1323306"/>
              <a:gd name="connsiteX4" fmla="*/ 0 w 3240360"/>
              <a:gd name="connsiteY4" fmla="*/ 0 h 1323306"/>
              <a:gd name="connsiteX0" fmla="*/ 0 w 3240360"/>
              <a:gd name="connsiteY0" fmla="*/ 0 h 1323306"/>
              <a:gd name="connsiteX1" fmla="*/ 3240360 w 3240360"/>
              <a:gd name="connsiteY1" fmla="*/ 0 h 1323306"/>
              <a:gd name="connsiteX2" fmla="*/ 3157016 w 3240360"/>
              <a:gd name="connsiteY2" fmla="*/ 1323306 h 1323306"/>
              <a:gd name="connsiteX3" fmla="*/ 0 w 3240360"/>
              <a:gd name="connsiteY3" fmla="*/ 1323306 h 1323306"/>
              <a:gd name="connsiteX4" fmla="*/ 0 w 3240360"/>
              <a:gd name="connsiteY4" fmla="*/ 0 h 1323306"/>
              <a:gd name="connsiteX0" fmla="*/ 0 w 3248064"/>
              <a:gd name="connsiteY0" fmla="*/ 0 h 1323306"/>
              <a:gd name="connsiteX1" fmla="*/ 3240360 w 3248064"/>
              <a:gd name="connsiteY1" fmla="*/ 0 h 1323306"/>
              <a:gd name="connsiteX2" fmla="*/ 3157016 w 3248064"/>
              <a:gd name="connsiteY2" fmla="*/ 1323306 h 1323306"/>
              <a:gd name="connsiteX3" fmla="*/ 0 w 3248064"/>
              <a:gd name="connsiteY3" fmla="*/ 1323306 h 1323306"/>
              <a:gd name="connsiteX4" fmla="*/ 0 w 3248064"/>
              <a:gd name="connsiteY4" fmla="*/ 0 h 1323306"/>
              <a:gd name="connsiteX0" fmla="*/ 0 w 3366567"/>
              <a:gd name="connsiteY0" fmla="*/ 0 h 1323306"/>
              <a:gd name="connsiteX1" fmla="*/ 3366567 w 3366567"/>
              <a:gd name="connsiteY1" fmla="*/ 2381 h 1323306"/>
              <a:gd name="connsiteX2" fmla="*/ 3157016 w 3366567"/>
              <a:gd name="connsiteY2" fmla="*/ 1323306 h 1323306"/>
              <a:gd name="connsiteX3" fmla="*/ 0 w 3366567"/>
              <a:gd name="connsiteY3" fmla="*/ 1323306 h 1323306"/>
              <a:gd name="connsiteX4" fmla="*/ 0 w 3366567"/>
              <a:gd name="connsiteY4" fmla="*/ 0 h 1323306"/>
              <a:gd name="connsiteX0" fmla="*/ 0 w 3371138"/>
              <a:gd name="connsiteY0" fmla="*/ 171881 h 1495187"/>
              <a:gd name="connsiteX1" fmla="*/ 3366567 w 3371138"/>
              <a:gd name="connsiteY1" fmla="*/ 174262 h 1495187"/>
              <a:gd name="connsiteX2" fmla="*/ 3157016 w 3371138"/>
              <a:gd name="connsiteY2" fmla="*/ 1495187 h 1495187"/>
              <a:gd name="connsiteX3" fmla="*/ 0 w 3371138"/>
              <a:gd name="connsiteY3" fmla="*/ 1495187 h 1495187"/>
              <a:gd name="connsiteX4" fmla="*/ 0 w 3371138"/>
              <a:gd name="connsiteY4" fmla="*/ 171881 h 1495187"/>
              <a:gd name="connsiteX0" fmla="*/ 0 w 3495806"/>
              <a:gd name="connsiteY0" fmla="*/ 0 h 1323306"/>
              <a:gd name="connsiteX1" fmla="*/ 3366567 w 3495806"/>
              <a:gd name="connsiteY1" fmla="*/ 2381 h 1323306"/>
              <a:gd name="connsiteX2" fmla="*/ 3157016 w 3495806"/>
              <a:gd name="connsiteY2" fmla="*/ 1323306 h 1323306"/>
              <a:gd name="connsiteX3" fmla="*/ 0 w 3495806"/>
              <a:gd name="connsiteY3" fmla="*/ 1323306 h 1323306"/>
              <a:gd name="connsiteX4" fmla="*/ 0 w 3495806"/>
              <a:gd name="connsiteY4" fmla="*/ 0 h 1323306"/>
              <a:gd name="connsiteX0" fmla="*/ 0 w 3387751"/>
              <a:gd name="connsiteY0" fmla="*/ 0 h 1323306"/>
              <a:gd name="connsiteX1" fmla="*/ 3366567 w 3387751"/>
              <a:gd name="connsiteY1" fmla="*/ 2381 h 1323306"/>
              <a:gd name="connsiteX2" fmla="*/ 3157016 w 3387751"/>
              <a:gd name="connsiteY2" fmla="*/ 1323306 h 1323306"/>
              <a:gd name="connsiteX3" fmla="*/ 0 w 3387751"/>
              <a:gd name="connsiteY3" fmla="*/ 1323306 h 1323306"/>
              <a:gd name="connsiteX4" fmla="*/ 0 w 3387751"/>
              <a:gd name="connsiteY4" fmla="*/ 0 h 1323306"/>
              <a:gd name="connsiteX0" fmla="*/ 0 w 3370471"/>
              <a:gd name="connsiteY0" fmla="*/ 0 h 1323306"/>
              <a:gd name="connsiteX1" fmla="*/ 3366567 w 3370471"/>
              <a:gd name="connsiteY1" fmla="*/ 2381 h 1323306"/>
              <a:gd name="connsiteX2" fmla="*/ 3157016 w 3370471"/>
              <a:gd name="connsiteY2" fmla="*/ 1323306 h 1323306"/>
              <a:gd name="connsiteX3" fmla="*/ 0 w 3370471"/>
              <a:gd name="connsiteY3" fmla="*/ 1323306 h 1323306"/>
              <a:gd name="connsiteX4" fmla="*/ 0 w 3370471"/>
              <a:gd name="connsiteY4" fmla="*/ 0 h 1323306"/>
              <a:gd name="connsiteX0" fmla="*/ 0 w 3371540"/>
              <a:gd name="connsiteY0" fmla="*/ 0 h 1323306"/>
              <a:gd name="connsiteX1" fmla="*/ 3366567 w 3371540"/>
              <a:gd name="connsiteY1" fmla="*/ 2381 h 1323306"/>
              <a:gd name="connsiteX2" fmla="*/ 3157016 w 3371540"/>
              <a:gd name="connsiteY2" fmla="*/ 1323306 h 1323306"/>
              <a:gd name="connsiteX3" fmla="*/ 0 w 3371540"/>
              <a:gd name="connsiteY3" fmla="*/ 1323306 h 1323306"/>
              <a:gd name="connsiteX4" fmla="*/ 0 w 3371540"/>
              <a:gd name="connsiteY4" fmla="*/ 0 h 1323306"/>
              <a:gd name="connsiteX0" fmla="*/ 0 w 3371540"/>
              <a:gd name="connsiteY0" fmla="*/ 0 h 1323306"/>
              <a:gd name="connsiteX1" fmla="*/ 3366567 w 3371540"/>
              <a:gd name="connsiteY1" fmla="*/ 2381 h 1323306"/>
              <a:gd name="connsiteX2" fmla="*/ 3157016 w 3371540"/>
              <a:gd name="connsiteY2" fmla="*/ 1323306 h 1323306"/>
              <a:gd name="connsiteX3" fmla="*/ 3175 w 3371540"/>
              <a:gd name="connsiteY3" fmla="*/ 1320131 h 1323306"/>
              <a:gd name="connsiteX4" fmla="*/ 0 w 3371540"/>
              <a:gd name="connsiteY4" fmla="*/ 0 h 1323306"/>
              <a:gd name="connsiteX0" fmla="*/ 0 w 3371540"/>
              <a:gd name="connsiteY0" fmla="*/ 0 h 1323306"/>
              <a:gd name="connsiteX1" fmla="*/ 3366567 w 3371540"/>
              <a:gd name="connsiteY1" fmla="*/ 2381 h 1323306"/>
              <a:gd name="connsiteX2" fmla="*/ 3157016 w 3371540"/>
              <a:gd name="connsiteY2" fmla="*/ 1323306 h 1323306"/>
              <a:gd name="connsiteX3" fmla="*/ 3175 w 3371540"/>
              <a:gd name="connsiteY3" fmla="*/ 1310606 h 1323306"/>
              <a:gd name="connsiteX4" fmla="*/ 0 w 3371540"/>
              <a:gd name="connsiteY4" fmla="*/ 0 h 1323306"/>
              <a:gd name="connsiteX0" fmla="*/ 0 w 3328692"/>
              <a:gd name="connsiteY0" fmla="*/ 0 h 1323306"/>
              <a:gd name="connsiteX1" fmla="*/ 3318942 w 3328692"/>
              <a:gd name="connsiteY1" fmla="*/ 9798 h 1323306"/>
              <a:gd name="connsiteX2" fmla="*/ 3157016 w 3328692"/>
              <a:gd name="connsiteY2" fmla="*/ 1323306 h 1323306"/>
              <a:gd name="connsiteX3" fmla="*/ 3175 w 3328692"/>
              <a:gd name="connsiteY3" fmla="*/ 1310606 h 1323306"/>
              <a:gd name="connsiteX4" fmla="*/ 0 w 3328692"/>
              <a:gd name="connsiteY4" fmla="*/ 0 h 1323306"/>
              <a:gd name="connsiteX0" fmla="*/ 0 w 3224563"/>
              <a:gd name="connsiteY0" fmla="*/ 0 h 1323306"/>
              <a:gd name="connsiteX1" fmla="*/ 3074467 w 3224563"/>
              <a:gd name="connsiteY1" fmla="*/ 7326 h 1323306"/>
              <a:gd name="connsiteX2" fmla="*/ 3157016 w 3224563"/>
              <a:gd name="connsiteY2" fmla="*/ 1323306 h 1323306"/>
              <a:gd name="connsiteX3" fmla="*/ 3175 w 3224563"/>
              <a:gd name="connsiteY3" fmla="*/ 1310606 h 1323306"/>
              <a:gd name="connsiteX4" fmla="*/ 0 w 3224563"/>
              <a:gd name="connsiteY4" fmla="*/ 0 h 1323306"/>
              <a:gd name="connsiteX0" fmla="*/ 0 w 3229381"/>
              <a:gd name="connsiteY0" fmla="*/ 0 h 1323306"/>
              <a:gd name="connsiteX1" fmla="*/ 3074467 w 3229381"/>
              <a:gd name="connsiteY1" fmla="*/ 7326 h 1323306"/>
              <a:gd name="connsiteX2" fmla="*/ 3157016 w 3229381"/>
              <a:gd name="connsiteY2" fmla="*/ 1323306 h 1323306"/>
              <a:gd name="connsiteX3" fmla="*/ 3175 w 3229381"/>
              <a:gd name="connsiteY3" fmla="*/ 1310606 h 1323306"/>
              <a:gd name="connsiteX4" fmla="*/ 0 w 3229381"/>
              <a:gd name="connsiteY4" fmla="*/ 0 h 1323306"/>
              <a:gd name="connsiteX0" fmla="*/ 0 w 3240926"/>
              <a:gd name="connsiteY0" fmla="*/ 3713 h 1327019"/>
              <a:gd name="connsiteX1" fmla="*/ 3124086 w 3240926"/>
              <a:gd name="connsiteY1" fmla="*/ 0 h 1327019"/>
              <a:gd name="connsiteX2" fmla="*/ 3157016 w 3240926"/>
              <a:gd name="connsiteY2" fmla="*/ 1327019 h 1327019"/>
              <a:gd name="connsiteX3" fmla="*/ 3175 w 3240926"/>
              <a:gd name="connsiteY3" fmla="*/ 1314319 h 1327019"/>
              <a:gd name="connsiteX4" fmla="*/ 0 w 3240926"/>
              <a:gd name="connsiteY4" fmla="*/ 3713 h 1327019"/>
              <a:gd name="connsiteX0" fmla="*/ 0 w 3484027"/>
              <a:gd name="connsiteY0" fmla="*/ 3713 h 1327019"/>
              <a:gd name="connsiteX1" fmla="*/ 3124086 w 3484027"/>
              <a:gd name="connsiteY1" fmla="*/ 0 h 1327019"/>
              <a:gd name="connsiteX2" fmla="*/ 3440551 w 3484027"/>
              <a:gd name="connsiteY2" fmla="*/ 1327019 h 1327019"/>
              <a:gd name="connsiteX3" fmla="*/ 3175 w 3484027"/>
              <a:gd name="connsiteY3" fmla="*/ 1314319 h 1327019"/>
              <a:gd name="connsiteX4" fmla="*/ 0 w 3484027"/>
              <a:gd name="connsiteY4" fmla="*/ 3713 h 1327019"/>
              <a:gd name="connsiteX0" fmla="*/ 0 w 3461109"/>
              <a:gd name="connsiteY0" fmla="*/ 3713 h 1327019"/>
              <a:gd name="connsiteX1" fmla="*/ 3124086 w 3461109"/>
              <a:gd name="connsiteY1" fmla="*/ 0 h 1327019"/>
              <a:gd name="connsiteX2" fmla="*/ 3440551 w 3461109"/>
              <a:gd name="connsiteY2" fmla="*/ 1327019 h 1327019"/>
              <a:gd name="connsiteX3" fmla="*/ 3175 w 3461109"/>
              <a:gd name="connsiteY3" fmla="*/ 1314319 h 1327019"/>
              <a:gd name="connsiteX4" fmla="*/ 0 w 3461109"/>
              <a:gd name="connsiteY4" fmla="*/ 3713 h 1327019"/>
              <a:gd name="connsiteX0" fmla="*/ 0 w 3440551"/>
              <a:gd name="connsiteY0" fmla="*/ 3713 h 1327019"/>
              <a:gd name="connsiteX1" fmla="*/ 3124086 w 3440551"/>
              <a:gd name="connsiteY1" fmla="*/ 0 h 1327019"/>
              <a:gd name="connsiteX2" fmla="*/ 3440551 w 3440551"/>
              <a:gd name="connsiteY2" fmla="*/ 1327019 h 1327019"/>
              <a:gd name="connsiteX3" fmla="*/ 3175 w 3440551"/>
              <a:gd name="connsiteY3" fmla="*/ 1314319 h 1327019"/>
              <a:gd name="connsiteX4" fmla="*/ 0 w 3440551"/>
              <a:gd name="connsiteY4" fmla="*/ 3713 h 1327019"/>
              <a:gd name="connsiteX0" fmla="*/ 0 w 3443190"/>
              <a:gd name="connsiteY0" fmla="*/ 3713 h 1327019"/>
              <a:gd name="connsiteX1" fmla="*/ 3124086 w 3443190"/>
              <a:gd name="connsiteY1" fmla="*/ 0 h 1327019"/>
              <a:gd name="connsiteX2" fmla="*/ 3440551 w 3443190"/>
              <a:gd name="connsiteY2" fmla="*/ 1327019 h 1327019"/>
              <a:gd name="connsiteX3" fmla="*/ 3175 w 3443190"/>
              <a:gd name="connsiteY3" fmla="*/ 1314319 h 1327019"/>
              <a:gd name="connsiteX4" fmla="*/ 0 w 3443190"/>
              <a:gd name="connsiteY4" fmla="*/ 3713 h 1327019"/>
              <a:gd name="connsiteX0" fmla="*/ 0 w 3442625"/>
              <a:gd name="connsiteY0" fmla="*/ 2073 h 1325379"/>
              <a:gd name="connsiteX1" fmla="*/ 3035980 w 3442625"/>
              <a:gd name="connsiteY1" fmla="*/ 0 h 1325379"/>
              <a:gd name="connsiteX2" fmla="*/ 3440551 w 3442625"/>
              <a:gd name="connsiteY2" fmla="*/ 1325379 h 1325379"/>
              <a:gd name="connsiteX3" fmla="*/ 3175 w 3442625"/>
              <a:gd name="connsiteY3" fmla="*/ 1312679 h 1325379"/>
              <a:gd name="connsiteX4" fmla="*/ 0 w 3442625"/>
              <a:gd name="connsiteY4" fmla="*/ 2073 h 1325379"/>
              <a:gd name="connsiteX0" fmla="*/ 0 w 3445652"/>
              <a:gd name="connsiteY0" fmla="*/ 2073 h 1325379"/>
              <a:gd name="connsiteX1" fmla="*/ 3035980 w 3445652"/>
              <a:gd name="connsiteY1" fmla="*/ 0 h 1325379"/>
              <a:gd name="connsiteX2" fmla="*/ 3440551 w 3445652"/>
              <a:gd name="connsiteY2" fmla="*/ 1325379 h 1325379"/>
              <a:gd name="connsiteX3" fmla="*/ 3175 w 3445652"/>
              <a:gd name="connsiteY3" fmla="*/ 1312679 h 1325379"/>
              <a:gd name="connsiteX4" fmla="*/ 0 w 3445652"/>
              <a:gd name="connsiteY4" fmla="*/ 2073 h 1325379"/>
              <a:gd name="connsiteX0" fmla="*/ 0 w 3445263"/>
              <a:gd name="connsiteY0" fmla="*/ 2073 h 1325379"/>
              <a:gd name="connsiteX1" fmla="*/ 3035980 w 3445263"/>
              <a:gd name="connsiteY1" fmla="*/ 0 h 1325379"/>
              <a:gd name="connsiteX2" fmla="*/ 3440551 w 3445263"/>
              <a:gd name="connsiteY2" fmla="*/ 1325379 h 1325379"/>
              <a:gd name="connsiteX3" fmla="*/ 3175 w 3445263"/>
              <a:gd name="connsiteY3" fmla="*/ 1312679 h 1325379"/>
              <a:gd name="connsiteX4" fmla="*/ 0 w 3445263"/>
              <a:gd name="connsiteY4" fmla="*/ 2073 h 1325379"/>
              <a:gd name="connsiteX0" fmla="*/ 0 w 3471174"/>
              <a:gd name="connsiteY0" fmla="*/ 2073 h 1325379"/>
              <a:gd name="connsiteX1" fmla="*/ 3035980 w 3471174"/>
              <a:gd name="connsiteY1" fmla="*/ 0 h 1325379"/>
              <a:gd name="connsiteX2" fmla="*/ 3466724 w 3471174"/>
              <a:gd name="connsiteY2" fmla="*/ 1325379 h 1325379"/>
              <a:gd name="connsiteX3" fmla="*/ 3175 w 3471174"/>
              <a:gd name="connsiteY3" fmla="*/ 1312679 h 1325379"/>
              <a:gd name="connsiteX4" fmla="*/ 0 w 3471174"/>
              <a:gd name="connsiteY4" fmla="*/ 2073 h 1325379"/>
              <a:gd name="connsiteX0" fmla="*/ 0 w 3475827"/>
              <a:gd name="connsiteY0" fmla="*/ 2073 h 1325379"/>
              <a:gd name="connsiteX1" fmla="*/ 3035980 w 3475827"/>
              <a:gd name="connsiteY1" fmla="*/ 0 h 1325379"/>
              <a:gd name="connsiteX2" fmla="*/ 3466724 w 3475827"/>
              <a:gd name="connsiteY2" fmla="*/ 1325379 h 1325379"/>
              <a:gd name="connsiteX3" fmla="*/ 3175 w 3475827"/>
              <a:gd name="connsiteY3" fmla="*/ 1312679 h 1325379"/>
              <a:gd name="connsiteX4" fmla="*/ 0 w 3475827"/>
              <a:gd name="connsiteY4" fmla="*/ 2073 h 1325379"/>
              <a:gd name="connsiteX0" fmla="*/ 0 w 3475370"/>
              <a:gd name="connsiteY0" fmla="*/ 0 h 1323306"/>
              <a:gd name="connsiteX1" fmla="*/ 3008765 w 3475370"/>
              <a:gd name="connsiteY1" fmla="*/ 120 h 1323306"/>
              <a:gd name="connsiteX2" fmla="*/ 3466724 w 3475370"/>
              <a:gd name="connsiteY2" fmla="*/ 1323306 h 1323306"/>
              <a:gd name="connsiteX3" fmla="*/ 3175 w 3475370"/>
              <a:gd name="connsiteY3" fmla="*/ 1310606 h 1323306"/>
              <a:gd name="connsiteX4" fmla="*/ 0 w 3475370"/>
              <a:gd name="connsiteY4" fmla="*/ 0 h 1323306"/>
              <a:gd name="connsiteX0" fmla="*/ 0 w 3477544"/>
              <a:gd name="connsiteY0" fmla="*/ 0 h 1323306"/>
              <a:gd name="connsiteX1" fmla="*/ 3008765 w 3477544"/>
              <a:gd name="connsiteY1" fmla="*/ 120 h 1323306"/>
              <a:gd name="connsiteX2" fmla="*/ 3466724 w 3477544"/>
              <a:gd name="connsiteY2" fmla="*/ 1323306 h 1323306"/>
              <a:gd name="connsiteX3" fmla="*/ 3175 w 3477544"/>
              <a:gd name="connsiteY3" fmla="*/ 1310606 h 1323306"/>
              <a:gd name="connsiteX4" fmla="*/ 0 w 3477544"/>
              <a:gd name="connsiteY4" fmla="*/ 0 h 1323306"/>
              <a:gd name="connsiteX0" fmla="*/ 0 w 3468950"/>
              <a:gd name="connsiteY0" fmla="*/ 0 h 1323306"/>
              <a:gd name="connsiteX1" fmla="*/ 3008765 w 3468950"/>
              <a:gd name="connsiteY1" fmla="*/ 120 h 1323306"/>
              <a:gd name="connsiteX2" fmla="*/ 3466724 w 3468950"/>
              <a:gd name="connsiteY2" fmla="*/ 1323306 h 1323306"/>
              <a:gd name="connsiteX3" fmla="*/ 3175 w 3468950"/>
              <a:gd name="connsiteY3" fmla="*/ 1310606 h 1323306"/>
              <a:gd name="connsiteX4" fmla="*/ 0 w 3468950"/>
              <a:gd name="connsiteY4" fmla="*/ 0 h 1323306"/>
              <a:gd name="connsiteX0" fmla="*/ 0 w 3468793"/>
              <a:gd name="connsiteY0" fmla="*/ 0 h 1323306"/>
              <a:gd name="connsiteX1" fmla="*/ 3008765 w 3468793"/>
              <a:gd name="connsiteY1" fmla="*/ 120 h 1323306"/>
              <a:gd name="connsiteX2" fmla="*/ 3466724 w 3468793"/>
              <a:gd name="connsiteY2" fmla="*/ 1323306 h 1323306"/>
              <a:gd name="connsiteX3" fmla="*/ 3175 w 3468793"/>
              <a:gd name="connsiteY3" fmla="*/ 1310606 h 1323306"/>
              <a:gd name="connsiteX4" fmla="*/ 0 w 3468793"/>
              <a:gd name="connsiteY4" fmla="*/ 0 h 1323306"/>
              <a:gd name="connsiteX0" fmla="*/ 0 w 3468637"/>
              <a:gd name="connsiteY0" fmla="*/ 2073 h 1325379"/>
              <a:gd name="connsiteX1" fmla="*/ 2977897 w 3468637"/>
              <a:gd name="connsiteY1" fmla="*/ 0 h 1325379"/>
              <a:gd name="connsiteX2" fmla="*/ 3466724 w 3468637"/>
              <a:gd name="connsiteY2" fmla="*/ 1325379 h 1325379"/>
              <a:gd name="connsiteX3" fmla="*/ 3175 w 3468637"/>
              <a:gd name="connsiteY3" fmla="*/ 1312679 h 1325379"/>
              <a:gd name="connsiteX4" fmla="*/ 0 w 3468637"/>
              <a:gd name="connsiteY4" fmla="*/ 2073 h 1325379"/>
              <a:gd name="connsiteX0" fmla="*/ 0 w 3676351"/>
              <a:gd name="connsiteY0" fmla="*/ 2073 h 1327572"/>
              <a:gd name="connsiteX1" fmla="*/ 2977897 w 3676351"/>
              <a:gd name="connsiteY1" fmla="*/ 0 h 1327572"/>
              <a:gd name="connsiteX2" fmla="*/ 3675083 w 3676351"/>
              <a:gd name="connsiteY2" fmla="*/ 1327572 h 1327572"/>
              <a:gd name="connsiteX3" fmla="*/ 3175 w 3676351"/>
              <a:gd name="connsiteY3" fmla="*/ 1312679 h 1327572"/>
              <a:gd name="connsiteX4" fmla="*/ 0 w 3676351"/>
              <a:gd name="connsiteY4" fmla="*/ 2073 h 1327572"/>
              <a:gd name="connsiteX0" fmla="*/ 0 w 3675083"/>
              <a:gd name="connsiteY0" fmla="*/ 2073 h 1327572"/>
              <a:gd name="connsiteX1" fmla="*/ 2977897 w 3675083"/>
              <a:gd name="connsiteY1" fmla="*/ 0 h 1327572"/>
              <a:gd name="connsiteX2" fmla="*/ 3675083 w 3675083"/>
              <a:gd name="connsiteY2" fmla="*/ 1327572 h 1327572"/>
              <a:gd name="connsiteX3" fmla="*/ 3175 w 3675083"/>
              <a:gd name="connsiteY3" fmla="*/ 1312679 h 1327572"/>
              <a:gd name="connsiteX4" fmla="*/ 0 w 3675083"/>
              <a:gd name="connsiteY4" fmla="*/ 2073 h 1327572"/>
              <a:gd name="connsiteX0" fmla="*/ 0 w 3675083"/>
              <a:gd name="connsiteY0" fmla="*/ 2073 h 1327572"/>
              <a:gd name="connsiteX1" fmla="*/ 2977897 w 3675083"/>
              <a:gd name="connsiteY1" fmla="*/ 0 h 1327572"/>
              <a:gd name="connsiteX2" fmla="*/ 3675083 w 3675083"/>
              <a:gd name="connsiteY2" fmla="*/ 1327572 h 1327572"/>
              <a:gd name="connsiteX3" fmla="*/ 3175 w 3675083"/>
              <a:gd name="connsiteY3" fmla="*/ 1312679 h 1327572"/>
              <a:gd name="connsiteX4" fmla="*/ 0 w 3675083"/>
              <a:gd name="connsiteY4" fmla="*/ 2073 h 1327572"/>
              <a:gd name="connsiteX0" fmla="*/ 0 w 3675083"/>
              <a:gd name="connsiteY0" fmla="*/ 2073 h 1327572"/>
              <a:gd name="connsiteX1" fmla="*/ 2977897 w 3675083"/>
              <a:gd name="connsiteY1" fmla="*/ 0 h 1327572"/>
              <a:gd name="connsiteX2" fmla="*/ 3675083 w 3675083"/>
              <a:gd name="connsiteY2" fmla="*/ 1327572 h 1327572"/>
              <a:gd name="connsiteX3" fmla="*/ 3175 w 3675083"/>
              <a:gd name="connsiteY3" fmla="*/ 1312679 h 1327572"/>
              <a:gd name="connsiteX4" fmla="*/ 0 w 3675083"/>
              <a:gd name="connsiteY4" fmla="*/ 2073 h 1327572"/>
              <a:gd name="connsiteX0" fmla="*/ 0 w 3675083"/>
              <a:gd name="connsiteY0" fmla="*/ 2073 h 1327572"/>
              <a:gd name="connsiteX1" fmla="*/ 2977897 w 3675083"/>
              <a:gd name="connsiteY1" fmla="*/ 0 h 1327572"/>
              <a:gd name="connsiteX2" fmla="*/ 3675083 w 3675083"/>
              <a:gd name="connsiteY2" fmla="*/ 1327572 h 1327572"/>
              <a:gd name="connsiteX3" fmla="*/ 3175 w 3675083"/>
              <a:gd name="connsiteY3" fmla="*/ 1312679 h 1327572"/>
              <a:gd name="connsiteX4" fmla="*/ 0 w 3675083"/>
              <a:gd name="connsiteY4" fmla="*/ 2073 h 1327572"/>
              <a:gd name="connsiteX0" fmla="*/ 0 w 3675083"/>
              <a:gd name="connsiteY0" fmla="*/ 2073 h 1327572"/>
              <a:gd name="connsiteX1" fmla="*/ 2977897 w 3675083"/>
              <a:gd name="connsiteY1" fmla="*/ 0 h 1327572"/>
              <a:gd name="connsiteX2" fmla="*/ 3675083 w 3675083"/>
              <a:gd name="connsiteY2" fmla="*/ 1327572 h 1327572"/>
              <a:gd name="connsiteX3" fmla="*/ 3175 w 3675083"/>
              <a:gd name="connsiteY3" fmla="*/ 1312679 h 1327572"/>
              <a:gd name="connsiteX4" fmla="*/ 0 w 3675083"/>
              <a:gd name="connsiteY4" fmla="*/ 2073 h 1327572"/>
              <a:gd name="connsiteX0" fmla="*/ 0 w 3675083"/>
              <a:gd name="connsiteY0" fmla="*/ 2073 h 1327572"/>
              <a:gd name="connsiteX1" fmla="*/ 2977897 w 3675083"/>
              <a:gd name="connsiteY1" fmla="*/ 0 h 1327572"/>
              <a:gd name="connsiteX2" fmla="*/ 3675083 w 3675083"/>
              <a:gd name="connsiteY2" fmla="*/ 1327572 h 1327572"/>
              <a:gd name="connsiteX3" fmla="*/ 3175 w 3675083"/>
              <a:gd name="connsiteY3" fmla="*/ 1312679 h 1327572"/>
              <a:gd name="connsiteX4" fmla="*/ 0 w 3675083"/>
              <a:gd name="connsiteY4" fmla="*/ 2073 h 1327572"/>
              <a:gd name="connsiteX0" fmla="*/ 0 w 3675083"/>
              <a:gd name="connsiteY0" fmla="*/ 2073 h 1327572"/>
              <a:gd name="connsiteX1" fmla="*/ 2977897 w 3675083"/>
              <a:gd name="connsiteY1" fmla="*/ 0 h 1327572"/>
              <a:gd name="connsiteX2" fmla="*/ 3675083 w 3675083"/>
              <a:gd name="connsiteY2" fmla="*/ 1327572 h 1327572"/>
              <a:gd name="connsiteX3" fmla="*/ 3175 w 3675083"/>
              <a:gd name="connsiteY3" fmla="*/ 1312679 h 1327572"/>
              <a:gd name="connsiteX4" fmla="*/ 0 w 3675083"/>
              <a:gd name="connsiteY4" fmla="*/ 2073 h 1327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5083" h="1327572">
                <a:moveTo>
                  <a:pt x="0" y="2073"/>
                </a:moveTo>
                <a:lnTo>
                  <a:pt x="2977897" y="0"/>
                </a:lnTo>
                <a:cubicBezTo>
                  <a:pt x="3088526" y="353887"/>
                  <a:pt x="3281451" y="785904"/>
                  <a:pt x="3675083" y="1327572"/>
                </a:cubicBezTo>
                <a:lnTo>
                  <a:pt x="3175" y="1312679"/>
                </a:lnTo>
                <a:cubicBezTo>
                  <a:pt x="2117" y="872635"/>
                  <a:pt x="1058" y="442117"/>
                  <a:pt x="0" y="2073"/>
                </a:cubicBezTo>
                <a:close/>
              </a:path>
            </a:pathLst>
          </a:custGeom>
          <a:blipFill>
            <a:blip r:embed="rId3"/>
            <a:srcRect/>
            <a:stretch>
              <a:fillRect l="-2305" r="-230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48632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DBD0590-D8AE-E9AE-5B2B-80152A1D1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273" y="110616"/>
            <a:ext cx="7559873" cy="367200"/>
          </a:xfrm>
        </p:spPr>
        <p:txBody>
          <a:bodyPr>
            <a:spAutoFit/>
          </a:bodyPr>
          <a:lstStyle/>
          <a:p>
            <a:r>
              <a:rPr lang="hr-HR"/>
              <a:t>Pametni digitalni alati – glavni zaključci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0382414-1043-6F03-73AA-A6B37F350E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68981" y="1271820"/>
            <a:ext cx="5710192" cy="3144451"/>
          </a:xfrm>
        </p:spPr>
        <p:txBody>
          <a:bodyPr>
            <a:spAutoFit/>
          </a:bodyPr>
          <a:lstStyle/>
          <a:p>
            <a:pPr lvl="1">
              <a:lnSpc>
                <a:spcPts val="1400"/>
              </a:lnSpc>
              <a:buFont typeface="Wingdings" panose="05000000000000000000" pitchFamily="2" charset="2"/>
              <a:buChar char="§"/>
              <a:tabLst>
                <a:tab pos="408305" algn="l"/>
              </a:tabLst>
            </a:pPr>
            <a:r>
              <a:rPr lang="hr-HR" sz="1200" dirty="0">
                <a:solidFill>
                  <a:schemeClr val="accent1"/>
                </a:solidFill>
              </a:rPr>
              <a:t>Pametni digitalni alati mogu poboljšati sigurnost na mjestu rada</a:t>
            </a:r>
          </a:p>
          <a:p>
            <a:pPr lvl="1">
              <a:lnSpc>
                <a:spcPts val="1400"/>
              </a:lnSpc>
              <a:buFont typeface="Wingdings" panose="05000000000000000000" pitchFamily="2" charset="2"/>
              <a:buChar char="§"/>
              <a:tabLst>
                <a:tab pos="408305" algn="l"/>
              </a:tabLst>
            </a:pPr>
            <a:endParaRPr lang="en-GB" sz="1200" dirty="0">
              <a:solidFill>
                <a:schemeClr val="accent1"/>
              </a:solidFill>
            </a:endParaRPr>
          </a:p>
          <a:p>
            <a:pPr lvl="1">
              <a:lnSpc>
                <a:spcPts val="1400"/>
              </a:lnSpc>
              <a:buFont typeface="Wingdings" panose="05000000000000000000" pitchFamily="2" charset="2"/>
              <a:buChar char="§"/>
              <a:tabLst>
                <a:tab pos="408305" algn="l"/>
              </a:tabLst>
            </a:pPr>
            <a:r>
              <a:rPr lang="hr-HR" sz="1200" b="1" dirty="0">
                <a:solidFill>
                  <a:schemeClr val="accent1"/>
                </a:solidFill>
              </a:rPr>
              <a:t>Transparentna </a:t>
            </a:r>
            <a:r>
              <a:rPr lang="hr-HR" sz="1200" dirty="0">
                <a:solidFill>
                  <a:schemeClr val="accent1"/>
                </a:solidFill>
              </a:rPr>
              <a:t>uporaba tehnologije od ključne je važnosti</a:t>
            </a:r>
          </a:p>
          <a:p>
            <a:pPr lvl="1">
              <a:lnSpc>
                <a:spcPts val="1400"/>
              </a:lnSpc>
              <a:buFont typeface="Wingdings" panose="05000000000000000000" pitchFamily="2" charset="2"/>
              <a:buChar char="§"/>
              <a:tabLst>
                <a:tab pos="408305" algn="l"/>
              </a:tabLst>
            </a:pPr>
            <a:endParaRPr lang="en-GB" sz="1200" dirty="0">
              <a:solidFill>
                <a:schemeClr val="accent1"/>
              </a:solidFill>
            </a:endParaRPr>
          </a:p>
          <a:p>
            <a:pPr lvl="1">
              <a:lnSpc>
                <a:spcPts val="1400"/>
              </a:lnSpc>
              <a:buFont typeface="Wingdings" panose="05000000000000000000" pitchFamily="2" charset="2"/>
              <a:buChar char="§"/>
              <a:tabLst>
                <a:tab pos="408305" algn="l"/>
              </a:tabLst>
            </a:pPr>
            <a:r>
              <a:rPr lang="hr-HR" sz="1200" dirty="0">
                <a:solidFill>
                  <a:schemeClr val="accent1"/>
                </a:solidFill>
              </a:rPr>
              <a:t>Razlikovanje </a:t>
            </a:r>
            <a:r>
              <a:rPr lang="hr-HR" sz="1200" b="1" dirty="0">
                <a:solidFill>
                  <a:schemeClr val="accent1"/>
                </a:solidFill>
              </a:rPr>
              <a:t>mjerenja uspješnosti od praćenja sigurnosti i zdravlja na radu </a:t>
            </a:r>
            <a:r>
              <a:rPr lang="hr-HR" sz="1200" dirty="0">
                <a:solidFill>
                  <a:schemeClr val="accent1"/>
                </a:solidFill>
              </a:rPr>
              <a:t>pomaže u održavanju i izgradnji </a:t>
            </a:r>
            <a:r>
              <a:rPr lang="hr-HR" sz="1200" b="1" dirty="0">
                <a:solidFill>
                  <a:schemeClr val="accent1"/>
                </a:solidFill>
              </a:rPr>
              <a:t>povjerenja</a:t>
            </a:r>
            <a:r>
              <a:rPr lang="hr-HR" sz="1200" dirty="0">
                <a:solidFill>
                  <a:schemeClr val="accent1"/>
                </a:solidFill>
              </a:rPr>
              <a:t> radnika</a:t>
            </a:r>
          </a:p>
          <a:p>
            <a:pPr lvl="1">
              <a:lnSpc>
                <a:spcPts val="1400"/>
              </a:lnSpc>
              <a:buFont typeface="Wingdings" panose="05000000000000000000" pitchFamily="2" charset="2"/>
              <a:buChar char="§"/>
              <a:tabLst>
                <a:tab pos="408305" algn="l"/>
              </a:tabLst>
            </a:pPr>
            <a:endParaRPr lang="en-GB" sz="1200" dirty="0">
              <a:solidFill>
                <a:schemeClr val="accent1"/>
              </a:solidFill>
            </a:endParaRPr>
          </a:p>
          <a:p>
            <a:pPr lvl="1">
              <a:lnSpc>
                <a:spcPts val="1400"/>
              </a:lnSpc>
              <a:buFont typeface="Wingdings" panose="05000000000000000000" pitchFamily="2" charset="2"/>
              <a:buChar char="§"/>
              <a:tabLst>
                <a:tab pos="408305" algn="l"/>
              </a:tabLst>
            </a:pPr>
            <a:r>
              <a:rPr lang="hr-HR" sz="1200" b="1" dirty="0">
                <a:solidFill>
                  <a:schemeClr val="accent1"/>
                </a:solidFill>
              </a:rPr>
              <a:t>Važan je angažman radnika i njihovo sudjelovanje </a:t>
            </a:r>
            <a:r>
              <a:rPr lang="hr-HR" sz="1200" dirty="0">
                <a:solidFill>
                  <a:schemeClr val="accent1"/>
                </a:solidFill>
              </a:rPr>
              <a:t>u cijelom procesu uvođenja pametnog digitalnog alata</a:t>
            </a:r>
          </a:p>
          <a:p>
            <a:pPr lvl="1">
              <a:lnSpc>
                <a:spcPts val="1400"/>
              </a:lnSpc>
              <a:buFont typeface="Wingdings" panose="05000000000000000000" pitchFamily="2" charset="2"/>
              <a:buChar char="§"/>
              <a:tabLst>
                <a:tab pos="408305" algn="l"/>
              </a:tabLst>
            </a:pPr>
            <a:endParaRPr lang="en-GB" sz="1200" dirty="0">
              <a:solidFill>
                <a:schemeClr val="accent1"/>
              </a:solidFill>
            </a:endParaRPr>
          </a:p>
          <a:p>
            <a:pPr lvl="1">
              <a:lnSpc>
                <a:spcPts val="1400"/>
              </a:lnSpc>
              <a:buFont typeface="Wingdings" panose="05000000000000000000" pitchFamily="2" charset="2"/>
              <a:buChar char="§"/>
              <a:tabLst>
                <a:tab pos="408305" algn="l"/>
              </a:tabLst>
            </a:pPr>
            <a:r>
              <a:rPr lang="hr-HR" sz="1200" dirty="0">
                <a:solidFill>
                  <a:schemeClr val="accent1"/>
                </a:solidFill>
              </a:rPr>
              <a:t>Pametni digitalni sustavi </a:t>
            </a:r>
            <a:r>
              <a:rPr lang="hr-HR" sz="1200" b="1" dirty="0">
                <a:solidFill>
                  <a:schemeClr val="accent1"/>
                </a:solidFill>
              </a:rPr>
              <a:t>moraju nadopunjavati druge mjere sigurnosti i zdravlja na radu</a:t>
            </a:r>
          </a:p>
          <a:p>
            <a:pPr lvl="1">
              <a:lnSpc>
                <a:spcPts val="1400"/>
              </a:lnSpc>
              <a:buFont typeface="Wingdings" panose="05000000000000000000" pitchFamily="2" charset="2"/>
              <a:buChar char="§"/>
              <a:tabLst>
                <a:tab pos="408305" algn="l"/>
              </a:tabLst>
            </a:pPr>
            <a:endParaRPr lang="en-GB" sz="1200" dirty="0">
              <a:solidFill>
                <a:schemeClr val="accent1"/>
              </a:solidFill>
            </a:endParaRPr>
          </a:p>
          <a:p>
            <a:pPr lvl="1">
              <a:lnSpc>
                <a:spcPts val="1400"/>
              </a:lnSpc>
              <a:buFont typeface="Wingdings" panose="05000000000000000000" pitchFamily="2" charset="2"/>
              <a:buChar char="§"/>
              <a:tabLst>
                <a:tab pos="408305" algn="l"/>
              </a:tabLst>
            </a:pPr>
            <a:r>
              <a:rPr lang="hr-HR" sz="1200" b="1" dirty="0">
                <a:solidFill>
                  <a:schemeClr val="accent1"/>
                </a:solidFill>
              </a:rPr>
              <a:t>Zakonodavstvo, inspekcije rada i istraživanja</a:t>
            </a:r>
            <a:r>
              <a:rPr lang="hr-HR" sz="1200" dirty="0">
                <a:solidFill>
                  <a:schemeClr val="accent1"/>
                </a:solidFill>
              </a:rPr>
              <a:t> moraju se razvijati </a:t>
            </a:r>
            <a:br>
              <a:rPr lang="hr-HR" sz="1200" dirty="0">
                <a:solidFill>
                  <a:schemeClr val="accent1"/>
                </a:solidFill>
              </a:rPr>
            </a:br>
            <a:r>
              <a:rPr lang="hr-HR" sz="1200" dirty="0">
                <a:solidFill>
                  <a:schemeClr val="accent1"/>
                </a:solidFill>
              </a:rPr>
              <a:t>kako bi se održao korak s pametnim digitalnim sustavima</a:t>
            </a:r>
          </a:p>
          <a:p>
            <a:pPr lvl="1">
              <a:lnSpc>
                <a:spcPts val="1400"/>
              </a:lnSpc>
              <a:buFont typeface="Wingdings" panose="05000000000000000000" pitchFamily="2" charset="2"/>
              <a:buChar char="§"/>
              <a:tabLst>
                <a:tab pos="408305" algn="l"/>
              </a:tabLst>
            </a:pPr>
            <a:endParaRPr lang="en-GB" sz="1200" dirty="0">
              <a:solidFill>
                <a:schemeClr val="accent1"/>
              </a:solidFill>
            </a:endParaRPr>
          </a:p>
          <a:p>
            <a:pPr lvl="1">
              <a:lnSpc>
                <a:spcPts val="1400"/>
              </a:lnSpc>
              <a:buFont typeface="Wingdings" panose="05000000000000000000" pitchFamily="2" charset="2"/>
              <a:buChar char="§"/>
              <a:tabLst>
                <a:tab pos="408305" algn="l"/>
              </a:tabLst>
            </a:pPr>
            <a:r>
              <a:rPr lang="hr-HR" sz="1200" dirty="0">
                <a:solidFill>
                  <a:schemeClr val="accent1"/>
                </a:solidFill>
              </a:rPr>
              <a:t>Tehnologije kao što su nosivi uređaji promiču</a:t>
            </a:r>
            <a:r>
              <a:rPr lang="hr-HR" sz="1200" b="1" dirty="0">
                <a:solidFill>
                  <a:schemeClr val="accent1"/>
                </a:solidFill>
              </a:rPr>
              <a:t> uključivanje </a:t>
            </a:r>
            <a:r>
              <a:rPr lang="hr-HR" sz="1200" dirty="0">
                <a:solidFill>
                  <a:schemeClr val="accent1"/>
                </a:solidFill>
              </a:rPr>
              <a:t>i raznolikost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55F054-1AEB-86F2-145A-68A85611DEA2}"/>
              </a:ext>
            </a:extLst>
          </p:cNvPr>
          <p:cNvSpPr txBox="1"/>
          <p:nvPr/>
        </p:nvSpPr>
        <p:spPr>
          <a:xfrm>
            <a:off x="58148" y="4175798"/>
            <a:ext cx="202208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Bef>
                <a:spcPts val="450"/>
              </a:spcBef>
              <a:buClr>
                <a:srgbClr val="003399"/>
              </a:buClr>
              <a:defRPr/>
            </a:pPr>
            <a:r>
              <a:rPr lang="hr-HR" sz="800">
                <a:solidFill>
                  <a:srgbClr val="003399"/>
                </a:solidFill>
                <a:latin typeface="Aptos Narrow" panose="020B0004020202020204" pitchFamily="34" charset="0"/>
              </a:rPr>
              <a:t>© Tomasz -stock.adobe.com </a:t>
            </a:r>
          </a:p>
        </p:txBody>
      </p:sp>
      <p:pic>
        <p:nvPicPr>
          <p:cNvPr id="14" name="Picture 13" descr="A group of people in uniforms walking on a street&#10;&#10;Description automatically generated">
            <a:extLst>
              <a:ext uri="{FF2B5EF4-FFF2-40B4-BE49-F238E27FC236}">
                <a16:creationId xmlns:a16="http://schemas.microsoft.com/office/drawing/2014/main" id="{1ABDA4AB-E4BA-09AE-6331-41289C1689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181" r="13640"/>
          <a:stretch/>
        </p:blipFill>
        <p:spPr>
          <a:xfrm>
            <a:off x="0" y="1271820"/>
            <a:ext cx="3185379" cy="2903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9589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933A643-2A97-2FEC-F4B6-1990EC59A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96341"/>
            <a:ext cx="7559873" cy="3672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r-HR" sz="1800"/>
              <a:t>Izvori</a:t>
            </a:r>
          </a:p>
        </p:txBody>
      </p:sp>
      <p:pic>
        <p:nvPicPr>
          <p:cNvPr id="21" name="Picture 20" descr="A green hand with a blue circle and a finger pressing a button&#10;&#10;Description automatically generated">
            <a:extLst>
              <a:ext uri="{FF2B5EF4-FFF2-40B4-BE49-F238E27FC236}">
                <a16:creationId xmlns:a16="http://schemas.microsoft.com/office/drawing/2014/main" id="{26F7D518-4780-AA1F-A0C6-503539CBF6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305" y="955205"/>
            <a:ext cx="1708751" cy="1708751"/>
          </a:xfrm>
          <a:prstGeom prst="rect">
            <a:avLst/>
          </a:prstGeom>
        </p:spPr>
      </p:pic>
      <p:pic>
        <p:nvPicPr>
          <p:cNvPr id="22" name="Picture 21" descr="A computer with a screen on&#10;&#10;Description automatically generated">
            <a:extLst>
              <a:ext uri="{FF2B5EF4-FFF2-40B4-BE49-F238E27FC236}">
                <a16:creationId xmlns:a16="http://schemas.microsoft.com/office/drawing/2014/main" id="{4AA0F40B-AFEE-1549-3055-9FE058A79D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617" y="698760"/>
            <a:ext cx="3610163" cy="2221639"/>
          </a:xfrm>
          <a:prstGeom prst="rect">
            <a:avLst/>
          </a:prstGeom>
        </p:spPr>
      </p:pic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03B6D68F-7EF8-4B85-6FEB-82FA6F1EC291}"/>
              </a:ext>
            </a:extLst>
          </p:cNvPr>
          <p:cNvSpPr txBox="1">
            <a:spLocks/>
          </p:cNvSpPr>
          <p:nvPr/>
        </p:nvSpPr>
        <p:spPr>
          <a:xfrm>
            <a:off x="457200" y="2920399"/>
            <a:ext cx="8432194" cy="1374735"/>
          </a:xfrm>
          <a:prstGeom prst="rect">
            <a:avLst/>
          </a:prstGeom>
        </p:spPr>
        <p:txBody>
          <a:bodyPr vert="horz" lIns="0" tIns="45720" rIns="0" bIns="45720" rtlCol="0" anchor="t" anchorCtr="0">
            <a:sp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GB" sz="1500" b="0" i="0" u="none" strike="noStrike" kern="1200" cap="none" spc="0" normalizeH="0" baseline="0" noProof="0" dirty="0">
              <a:ln>
                <a:noFill/>
              </a:ln>
              <a:solidFill>
                <a:srgbClr val="899E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ACC700"/>
              </a:buClr>
              <a:buSzTx/>
              <a:buNone/>
              <a:tabLst/>
              <a:defRPr/>
            </a:pPr>
            <a:r>
              <a:rPr kumimoji="0" lang="hr-HR" sz="2000" b="1" i="0" u="none" strike="noStrike" cap="none" normalizeH="0" baseline="0" noProof="0">
                <a:ln>
                  <a:noFill/>
                </a:ln>
                <a:solidFill>
                  <a:srgbClr val="899E00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Pogledajte sve publikacije o ovoj temi: 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lang="hr-HR" sz="2000">
                <a:hlinkClick r:id="rId5" tooltip="https://healthy-workplaces.osha.europa.eu/en/about-topic/priority-area/smart-digital-systems"/>
              </a:rPr>
              <a:t>https://healthy-workplaces.osha.europa.eu/hr/about-topic/priority-area/smart-digital-systems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21B9608-31F1-A7EF-816D-A4938F55928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2780" y="137442"/>
            <a:ext cx="2424020" cy="328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4859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722" y="189184"/>
            <a:ext cx="7559873" cy="367200"/>
          </a:xfrm>
        </p:spPr>
        <p:txBody>
          <a:bodyPr/>
          <a:lstStyle/>
          <a:p>
            <a:r>
              <a:rPr lang="hr-HR"/>
              <a:t>Autorsko pravo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5148AE-C978-AC71-8011-037CD4723C78}"/>
              </a:ext>
            </a:extLst>
          </p:cNvPr>
          <p:cNvSpPr txBox="1"/>
          <p:nvPr/>
        </p:nvSpPr>
        <p:spPr>
          <a:xfrm>
            <a:off x="368722" y="1707654"/>
            <a:ext cx="7194128" cy="2572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r-HR" sz="120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© Europska agencija za sigurnost i zdravlje na radu, 2024.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200" i="0" u="none" strike="noStrike" kern="1200" cap="none" spc="0" normalizeH="0" baseline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r-HR" sz="120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Umnožavanje je dopušteno ako se navede izvor.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hr-HR" sz="120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Ni Europska agencija za sigurnost i zdravlje na radu ni osobe koje djeluju u njezino ime nisu odgovorne za način upotrebe navedenih informacija.</a:t>
            </a:r>
          </a:p>
          <a:p>
            <a:pPr defTabSz="342900">
              <a:spcBef>
                <a:spcPts val="450"/>
              </a:spcBef>
              <a:buClr>
                <a:srgbClr val="003399"/>
              </a:buClr>
              <a:defRPr/>
            </a:pPr>
            <a:r>
              <a:rPr kumimoji="0" lang="hr-HR" sz="120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Za umnožavanje ili upotrebu fotografija koje nisu zaštićene autorskim pravom EU-OSHA-e potrebno je zatražiti dopuštenje izravno od nositelja autorskih prava.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lang="en-US" sz="1200" dirty="0">
              <a:solidFill>
                <a:srgbClr val="003399"/>
              </a:solidFill>
              <a:latin typeface="Arial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lang="hr-HR" sz="1200">
                <a:solidFill>
                  <a:srgbClr val="003399"/>
                </a:solidFill>
                <a:latin typeface="Arial"/>
              </a:rPr>
              <a:t>Slajd 6 odozgo prema dolje:</a:t>
            </a:r>
          </a:p>
          <a:p>
            <a:pPr defTabSz="342900">
              <a:spcBef>
                <a:spcPts val="450"/>
              </a:spcBef>
              <a:buClr>
                <a:srgbClr val="003399"/>
              </a:buClr>
              <a:defRPr/>
            </a:pPr>
            <a:r>
              <a:rPr lang="hr-HR" sz="1200">
                <a:solidFill>
                  <a:srgbClr val="003399"/>
                </a:solidFill>
                <a:latin typeface="Arial"/>
              </a:rPr>
              <a:t>© Tierney – stock.adobe.com, © Tostphoto – stock.adobe.com, © Tomasz – stock.adobe.com, © Sitthiphong – stock.adobe.com, © SFIO CRACHO – stock.adobe.com, © EdNurg – stock.adobe.com</a:t>
            </a:r>
          </a:p>
        </p:txBody>
      </p:sp>
    </p:spTree>
    <p:extLst>
      <p:ext uri="{BB962C8B-B14F-4D97-AF65-F5344CB8AC3E}">
        <p14:creationId xmlns:p14="http://schemas.microsoft.com/office/powerpoint/2010/main" val="2591549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501C5-41B9-C40D-C399-0B42303EB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r-HR"/>
              <a:t>Očekuje se porast primjene nosivih uređaja 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6C8FC24-B0D8-C43F-3EED-6589FCA0E5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4237442"/>
              </p:ext>
            </p:extLst>
          </p:nvPr>
        </p:nvGraphicFramePr>
        <p:xfrm>
          <a:off x="231226" y="1242060"/>
          <a:ext cx="5042339" cy="3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Τίτλος 1">
            <a:extLst>
              <a:ext uri="{FF2B5EF4-FFF2-40B4-BE49-F238E27FC236}">
                <a16:creationId xmlns:a16="http://schemas.microsoft.com/office/drawing/2014/main" id="{D0E621D9-1E8A-0A1C-A920-9A7DC9739442}"/>
              </a:ext>
            </a:extLst>
          </p:cNvPr>
          <p:cNvSpPr txBox="1">
            <a:spLocks/>
          </p:cNvSpPr>
          <p:nvPr/>
        </p:nvSpPr>
        <p:spPr>
          <a:xfrm>
            <a:off x="542646" y="864392"/>
            <a:ext cx="5469514" cy="338554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257175" rtl="0" eaLnBrk="1" latinLnBrk="0" hangingPunct="1">
              <a:spcBef>
                <a:spcPct val="0"/>
              </a:spcBef>
              <a:buNone/>
              <a:defRPr sz="135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r-HR" sz="1600" dirty="0">
                <a:solidFill>
                  <a:srgbClr val="899E00"/>
                </a:solidFill>
              </a:rPr>
              <a:t>EU-</a:t>
            </a:r>
            <a:r>
              <a:rPr lang="hr-HR" sz="1600" dirty="0" err="1">
                <a:solidFill>
                  <a:srgbClr val="899E00"/>
                </a:solidFill>
              </a:rPr>
              <a:t>OSHA</a:t>
            </a:r>
            <a:r>
              <a:rPr lang="hr-HR" sz="1600" dirty="0">
                <a:solidFill>
                  <a:srgbClr val="899E00"/>
                </a:solidFill>
              </a:rPr>
              <a:t>, </a:t>
            </a:r>
            <a:r>
              <a:rPr lang="hr-HR" sz="1600" dirty="0" err="1">
                <a:solidFill>
                  <a:srgbClr val="899E00"/>
                </a:solidFill>
              </a:rPr>
              <a:t>ESENER</a:t>
            </a:r>
            <a:r>
              <a:rPr lang="hr-HR" sz="1600" dirty="0">
                <a:solidFill>
                  <a:srgbClr val="899E00"/>
                </a:solidFill>
              </a:rPr>
              <a:t> 2019., </a:t>
            </a:r>
            <a:r>
              <a:rPr lang="hr-HR" sz="1600" dirty="0" err="1">
                <a:solidFill>
                  <a:srgbClr val="899E00"/>
                </a:solidFill>
              </a:rPr>
              <a:t>OSH</a:t>
            </a:r>
            <a:r>
              <a:rPr lang="hr-HR" sz="1600" dirty="0">
                <a:solidFill>
                  <a:srgbClr val="899E00"/>
                </a:solidFill>
              </a:rPr>
              <a:t> PULSE 2022.</a:t>
            </a:r>
          </a:p>
        </p:txBody>
      </p:sp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0A578AFA-DB7D-076D-3CFA-3CF201BAA6B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3453" b="13453"/>
          <a:stretch>
            <a:fillRect/>
          </a:stretch>
        </p:blipFill>
        <p:spPr>
          <a:xfrm>
            <a:off x="5417194" y="1591590"/>
            <a:ext cx="3048889" cy="22866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B9FA9D-51E4-F62F-624C-389E020B1220}"/>
              </a:ext>
            </a:extLst>
          </p:cNvPr>
          <p:cNvSpPr txBox="1"/>
          <p:nvPr/>
        </p:nvSpPr>
        <p:spPr>
          <a:xfrm>
            <a:off x="7509070" y="4011910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>
                <a:latin typeface="Aptos" panose="020B0004020202020204" pitchFamily="34" charset="0"/>
                <a:cs typeface="Times New Roman" panose="02020603050405020304" pitchFamily="18" charset="0"/>
              </a:rPr>
              <a:t>© EU-OSHA, Drawnalism </a:t>
            </a:r>
          </a:p>
        </p:txBody>
      </p:sp>
    </p:spTree>
    <p:extLst>
      <p:ext uri="{BB962C8B-B14F-4D97-AF65-F5344CB8AC3E}">
        <p14:creationId xmlns:p14="http://schemas.microsoft.com/office/powerpoint/2010/main" val="3267773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1D51C7-4E33-5752-4248-0E433C3595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6" y="664413"/>
            <a:ext cx="2205497" cy="13260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2EBD85-B73E-13BD-49AB-7938E9D631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286423">
            <a:off x="870959" y="2298216"/>
            <a:ext cx="1443985" cy="96500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30B7D67-6EE3-60F9-724A-FC310BAD63F0}"/>
              </a:ext>
            </a:extLst>
          </p:cNvPr>
          <p:cNvSpPr txBox="1">
            <a:spLocks/>
          </p:cNvSpPr>
          <p:nvPr/>
        </p:nvSpPr>
        <p:spPr>
          <a:xfrm>
            <a:off x="431990" y="8949"/>
            <a:ext cx="7463003" cy="646331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r-HR"/>
              <a:t>Zašto upotrebljavati pametne digitalne alate za praćenje sigurnosti i zdravlja radnika?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50B8397-1942-2348-F185-247FAE6D1F87}"/>
              </a:ext>
            </a:extLst>
          </p:cNvPr>
          <p:cNvSpPr/>
          <p:nvPr/>
        </p:nvSpPr>
        <p:spPr>
          <a:xfrm>
            <a:off x="2319237" y="896177"/>
            <a:ext cx="3401925" cy="34037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CF31D3-95AE-FD79-1E85-62276B9E0C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3516" y="2446420"/>
            <a:ext cx="733333" cy="6685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5EE5EB-06ED-8C89-5256-78B0B9A930D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772" y="1423517"/>
            <a:ext cx="3130946" cy="25626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809869-9CEB-B049-7018-C47443878C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203" y="2283926"/>
            <a:ext cx="1325883" cy="123444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44A3C64-20B9-3E18-6CE9-666C3907A067}"/>
              </a:ext>
            </a:extLst>
          </p:cNvPr>
          <p:cNvSpPr txBox="1"/>
          <p:nvPr/>
        </p:nvSpPr>
        <p:spPr>
          <a:xfrm>
            <a:off x="2652047" y="4303207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>
                <a:latin typeface="Aptos" panose="020B0004020202020204" pitchFamily="34" charset="0"/>
                <a:cs typeface="Times New Roman" panose="02020603050405020304" pitchFamily="18" charset="0"/>
              </a:rPr>
              <a:t>© EU-OSHA, Drawnalism </a:t>
            </a:r>
          </a:p>
        </p:txBody>
      </p:sp>
    </p:spTree>
    <p:extLst>
      <p:ext uri="{BB962C8B-B14F-4D97-AF65-F5344CB8AC3E}">
        <p14:creationId xmlns:p14="http://schemas.microsoft.com/office/powerpoint/2010/main" val="699131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FB2F2-ABCC-0DE8-AA29-77DB91E0E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r-HR"/>
              <a:t>Pametni digitalni alati, na što mislimo?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3ECBE9-5DCD-72D1-8F75-FCC802D118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51" y="668371"/>
            <a:ext cx="4933333" cy="36380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0292B5-54C8-8962-594E-1A67B96C19F2}"/>
              </a:ext>
            </a:extLst>
          </p:cNvPr>
          <p:cNvSpPr txBox="1"/>
          <p:nvPr/>
        </p:nvSpPr>
        <p:spPr>
          <a:xfrm>
            <a:off x="5245489" y="1404786"/>
            <a:ext cx="3430967" cy="2995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buClrTx/>
              <a:buSzTx/>
              <a:tabLst/>
              <a:defRPr/>
            </a:pPr>
            <a:r>
              <a:rPr lang="hr-HR" sz="1400" b="1" dirty="0">
                <a:solidFill>
                  <a:schemeClr val="tx2"/>
                </a:solidFill>
                <a:cs typeface="Times New Roman" panose="02020603050405020304" pitchFamily="18" charset="0"/>
              </a:rPr>
              <a:t>Digitalna tehnologija koja prikuplja i analizira podatke radi: 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hr-HR" sz="1400" b="1" strike="noStrike" cap="none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utvrđivanja i procjene </a:t>
            </a:r>
            <a:r>
              <a:rPr kumimoji="0" lang="hr-HR" sz="1400" strike="noStrike" cap="none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rizika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hr-HR" sz="1400" b="1" strike="noStrike" cap="none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sprječavanja / minimiziranja </a:t>
            </a:r>
            <a:r>
              <a:rPr kumimoji="0" lang="hr-HR" sz="1400" strike="noStrike" cap="none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štetnih događaja</a:t>
            </a:r>
          </a:p>
          <a:p>
            <a:pPr marL="285750" marR="0" lvl="0" indent="-285750" algn="l" defTabSz="914400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hr-HR" sz="1400" b="1" strike="noStrike" cap="none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promicanja</a:t>
            </a:r>
            <a:r>
              <a:rPr kumimoji="0" lang="hr-HR" sz="1400" strike="noStrike" cap="none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sigurnosti i zdravlja na radu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4F0210-B195-BF42-994C-BC4132D8E7C6}"/>
              </a:ext>
            </a:extLst>
          </p:cNvPr>
          <p:cNvSpPr txBox="1"/>
          <p:nvPr/>
        </p:nvSpPr>
        <p:spPr>
          <a:xfrm>
            <a:off x="1187624" y="4198744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>
                <a:latin typeface="Aptos" panose="020B0004020202020204" pitchFamily="34" charset="0"/>
                <a:cs typeface="Times New Roman" panose="02020603050405020304" pitchFamily="18" charset="0"/>
              </a:rPr>
              <a:t>© EU-OSHA, Drawnalism </a:t>
            </a:r>
          </a:p>
        </p:txBody>
      </p:sp>
    </p:spTree>
    <p:extLst>
      <p:ext uri="{BB962C8B-B14F-4D97-AF65-F5344CB8AC3E}">
        <p14:creationId xmlns:p14="http://schemas.microsoft.com/office/powerpoint/2010/main" val="2519203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B1E2C-65E1-76F1-5FDD-600603DF4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7722399" cy="367200"/>
          </a:xfrm>
        </p:spPr>
        <p:txBody>
          <a:bodyPr>
            <a:spAutoFit/>
          </a:bodyPr>
          <a:lstStyle/>
          <a:p>
            <a:r>
              <a:rPr lang="hr-HR"/>
              <a:t>Primjeri pametnih digitalnih alata s funkcijama procjene u stvarnom vremenu</a:t>
            </a:r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205958DD-5801-054C-0AFC-9EEE723C0DE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63981488"/>
              </p:ext>
            </p:extLst>
          </p:nvPr>
        </p:nvGraphicFramePr>
        <p:xfrm>
          <a:off x="212390" y="715617"/>
          <a:ext cx="8739674" cy="3974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92384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99D5B-404C-A5BD-3AAF-A4F4971D1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r-HR"/>
              <a:t>Pametni digitalni sustavi: proaktivno u odnosu na reaktivno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FC1D01-11EC-61BE-DB61-88271D68F1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9053" y="1336849"/>
            <a:ext cx="3625702" cy="30371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54D8EF-22DD-1F8E-97E9-CC7322C51EC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295" y="1421703"/>
            <a:ext cx="4136799" cy="2952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8ECCEC3-FE43-426D-6603-CD5FDF59CA7D}"/>
              </a:ext>
            </a:extLst>
          </p:cNvPr>
          <p:cNvSpPr/>
          <p:nvPr/>
        </p:nvSpPr>
        <p:spPr>
          <a:xfrm>
            <a:off x="560212" y="739205"/>
            <a:ext cx="3168399" cy="523220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hr-HR" sz="1400" b="1">
                <a:latin typeface="Montserrat" panose="00000500000000000000" pitchFamily="2" charset="0"/>
              </a:rPr>
              <a:t>Proaktivno praćenje sigurnosti i zdravlja na radu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D3C0A1-4AD2-70EC-5D8E-68CB64FE3C42}"/>
              </a:ext>
            </a:extLst>
          </p:cNvPr>
          <p:cNvSpPr/>
          <p:nvPr/>
        </p:nvSpPr>
        <p:spPr>
          <a:xfrm>
            <a:off x="5117705" y="734395"/>
            <a:ext cx="3168399" cy="523220"/>
          </a:xfrm>
          <a:prstGeom prst="rect">
            <a:avLst/>
          </a:prstGeom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hr-HR" sz="1400" b="1">
                <a:latin typeface="Montserrat" panose="00000500000000000000" pitchFamily="2" charset="0"/>
              </a:rPr>
              <a:t>Reaktivno praćenje sigurnosti i zdravlja na radu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89B82A-4FD2-6843-9735-44966FB42FB8}"/>
              </a:ext>
            </a:extLst>
          </p:cNvPr>
          <p:cNvSpPr txBox="1"/>
          <p:nvPr/>
        </p:nvSpPr>
        <p:spPr>
          <a:xfrm>
            <a:off x="629245" y="4266309"/>
            <a:ext cx="13681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800">
                <a:latin typeface="Aptos" panose="020B0004020202020204" pitchFamily="34" charset="0"/>
                <a:cs typeface="Times New Roman" panose="02020603050405020304" pitchFamily="18" charset="0"/>
              </a:rPr>
              <a:t>© EU-OSHA, Drawnalism </a:t>
            </a:r>
          </a:p>
        </p:txBody>
      </p:sp>
    </p:spTree>
    <p:extLst>
      <p:ext uri="{BB962C8B-B14F-4D97-AF65-F5344CB8AC3E}">
        <p14:creationId xmlns:p14="http://schemas.microsoft.com/office/powerpoint/2010/main" val="2073372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3EFE6-CCE8-A19E-D248-7AA155DC6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r-HR" b="1">
                <a:effectLst/>
                <a:ea typeface=""/>
                <a:cs typeface="Times New Roman" panose="02020603050405020304" pitchFamily="18" charset="0"/>
              </a:rPr>
              <a:t>Mogućnosti za sigurnost i zdravlje na radu</a:t>
            </a:r>
          </a:p>
        </p:txBody>
      </p:sp>
      <p:graphicFrame>
        <p:nvGraphicFramePr>
          <p:cNvPr id="5" name="Content Placeholder 7">
            <a:extLst>
              <a:ext uri="{FF2B5EF4-FFF2-40B4-BE49-F238E27FC236}">
                <a16:creationId xmlns:a16="http://schemas.microsoft.com/office/drawing/2014/main" id="{07040576-4FBF-86F7-98A9-5A9A3E5C6C1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17388859"/>
              </p:ext>
            </p:extLst>
          </p:nvPr>
        </p:nvGraphicFramePr>
        <p:xfrm>
          <a:off x="380856" y="790230"/>
          <a:ext cx="7560000" cy="1464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486A153-1F23-05D8-A1E0-9AE95DB5FE1E}"/>
              </a:ext>
            </a:extLst>
          </p:cNvPr>
          <p:cNvSpPr txBox="1"/>
          <p:nvPr/>
        </p:nvSpPr>
        <p:spPr>
          <a:xfrm>
            <a:off x="971163" y="2571750"/>
            <a:ext cx="4176901" cy="157992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defTabSz="342900">
              <a:spcBef>
                <a:spcPts val="450"/>
              </a:spcBef>
              <a:buClr>
                <a:schemeClr val="tx2"/>
              </a:buClr>
            </a:pPr>
            <a:r>
              <a:rPr lang="hr-HR" sz="1600" b="1" i="0" u="sng" dirty="0">
                <a:solidFill>
                  <a:schemeClr val="tx2"/>
                </a:solidFill>
              </a:rPr>
              <a:t>Podrška za mjesta rada:</a:t>
            </a:r>
          </a:p>
          <a:p>
            <a:pPr defTabSz="342900">
              <a:spcBef>
                <a:spcPts val="450"/>
              </a:spcBef>
              <a:buClr>
                <a:schemeClr val="tx2"/>
              </a:buClr>
            </a:pPr>
            <a:endParaRPr lang="en-US" sz="1600" b="1" i="0" dirty="0">
              <a:solidFill>
                <a:schemeClr val="tx2"/>
              </a:solidFill>
            </a:endParaRPr>
          </a:p>
          <a:p>
            <a:pPr marL="189000" indent="-189000" defTabSz="342900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hr-HR" sz="1600" b="1" i="0" dirty="0">
                <a:solidFill>
                  <a:schemeClr val="tx2"/>
                </a:solidFill>
              </a:rPr>
              <a:t>Bolja usklađenost</a:t>
            </a:r>
          </a:p>
          <a:p>
            <a:pPr marL="189000" indent="-189000" defTabSz="342900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hr-HR" sz="1600" b="1" i="0" dirty="0">
                <a:solidFill>
                  <a:schemeClr val="tx2"/>
                </a:solidFill>
              </a:rPr>
              <a:t>Donošenje informiranijih odluka</a:t>
            </a:r>
          </a:p>
          <a:p>
            <a:pPr marL="189000" indent="-189000" defTabSz="342900">
              <a:spcBef>
                <a:spcPts val="45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hr-HR" sz="1600" b="1" i="0" dirty="0">
                <a:solidFill>
                  <a:schemeClr val="tx2"/>
                </a:solidFill>
              </a:rPr>
              <a:t>Veće mogućnosti za osposobljavanje</a:t>
            </a:r>
          </a:p>
        </p:txBody>
      </p:sp>
      <p:pic>
        <p:nvPicPr>
          <p:cNvPr id="7" name="Graphic 6" descr="Exponential Graph outline">
            <a:extLst>
              <a:ext uri="{FF2B5EF4-FFF2-40B4-BE49-F238E27FC236}">
                <a16:creationId xmlns:a16="http://schemas.microsoft.com/office/drawing/2014/main" id="{5D56B911-CDB0-2936-82A4-8EFB067B38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19245" y="2396005"/>
            <a:ext cx="2210719" cy="221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642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A1EBC-4948-20A3-0E63-817D516B4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/>
          <a:p>
            <a:r>
              <a:rPr lang="hr-HR" b="1">
                <a:effectLst/>
                <a:ea typeface=""/>
                <a:cs typeface="Times New Roman" panose="02020603050405020304" pitchFamily="18" charset="0"/>
              </a:rPr>
              <a:t>Izazovi za sigurnost i zdravlje na radu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6704EA3-AF0B-EE5E-CFDC-7FBE31680F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6553790"/>
              </p:ext>
            </p:extLst>
          </p:nvPr>
        </p:nvGraphicFramePr>
        <p:xfrm>
          <a:off x="401267" y="987972"/>
          <a:ext cx="8317953" cy="3563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44390048"/>
      </p:ext>
    </p:extLst>
  </p:cSld>
  <p:clrMapOvr>
    <a:masterClrMapping/>
  </p:clrMapOvr>
</p:sld>
</file>

<file path=ppt/theme/theme1.xml><?xml version="1.0" encoding="utf-8"?>
<a:theme xmlns:a="http://schemas.openxmlformats.org/drawingml/2006/main" name="EUOSHA Campaign 2013 - Wide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Campaign 2023.potx" id="{2986573F-65CA-4610-8DFD-5C1FB5869BA4}" vid="{B1C804C9-0D16-479F-A23C-4740B1748D59}"/>
    </a:ext>
  </a:extLst>
</a:theme>
</file>

<file path=ppt/theme/theme2.xml><?xml version="1.0" encoding="utf-8"?>
<a:theme xmlns:a="http://schemas.openxmlformats.org/drawingml/2006/main" name="Theme1">
  <a:themeElements>
    <a:clrScheme name="EU-OSHA Healthy Workplaces Campaign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ACC700"/>
      </a:accent2>
      <a:accent3>
        <a:srgbClr val="B1B3B4"/>
      </a:accent3>
      <a:accent4>
        <a:srgbClr val="E64715"/>
      </a:accent4>
      <a:accent5>
        <a:srgbClr val="58585A"/>
      </a:accent5>
      <a:accent6>
        <a:srgbClr val="DEE9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Healthy Workplaces Campaign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ACC700"/>
        </a:accent2>
        <a:accent3>
          <a:srgbClr val="B1B3B4"/>
        </a:accent3>
        <a:accent4>
          <a:srgbClr val="E64715"/>
        </a:accent4>
        <a:accent5>
          <a:srgbClr val="58585A"/>
        </a:accent5>
        <a:accent6>
          <a:srgbClr val="DEE9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Theme1" id="{8F8230E2-4D34-4ECE-8215-EF7515102C95}" vid="{397A8749-CF1D-46BD-B85F-D3F557073F2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76e29a-8670-4f9c-afee-c255a09d55c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19DEDF6EB9C8443AA1E9BF77FC79F68" ma:contentTypeVersion="18" ma:contentTypeDescription="Crear nuevo documento." ma:contentTypeScope="" ma:versionID="8d6ba4107cabb9549b57c181345698df">
  <xsd:schema xmlns:xsd="http://www.w3.org/2001/XMLSchema" xmlns:xs="http://www.w3.org/2001/XMLSchema" xmlns:p="http://schemas.microsoft.com/office/2006/metadata/properties" xmlns:ns2="80b70bcf-9351-4e71-b19f-1201847c9328" xmlns:ns3="6976e29a-8670-4f9c-afee-c255a09d55c2" targetNamespace="http://schemas.microsoft.com/office/2006/metadata/properties" ma:root="true" ma:fieldsID="22ea20f4dc1ce360e065b5cdeed1ad95" ns2:_="" ns3:_="">
    <xsd:import namespace="80b70bcf-9351-4e71-b19f-1201847c9328"/>
    <xsd:import namespace="6976e29a-8670-4f9c-afee-c255a09d55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70bcf-9351-4e71-b19f-1201847c93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6e29a-8670-4f9c-afee-c255a09d55c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48c66782-86c3-4f9c-b0ff-d3e6d9a322a8}" ma:internalName="TaxCatchAll" ma:showField="CatchAllData" ma:web="6976e29a-8670-4f9c-afee-c255a09d55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40DDA7D-58F4-45AC-9EC0-1A961918A225}">
  <ds:schemaRefs>
    <ds:schemaRef ds:uri="http://schemas.microsoft.com/office/2006/metadata/properties"/>
    <ds:schemaRef ds:uri="http://schemas.microsoft.com/office/infopath/2007/PartnerControls"/>
    <ds:schemaRef ds:uri="8ff776d3-3935-446d-9b58-5f948a54451a"/>
    <ds:schemaRef ds:uri="6976e29a-8670-4f9c-afee-c255a09d55c2"/>
  </ds:schemaRefs>
</ds:datastoreItem>
</file>

<file path=customXml/itemProps2.xml><?xml version="1.0" encoding="utf-8"?>
<ds:datastoreItem xmlns:ds="http://schemas.openxmlformats.org/officeDocument/2006/customXml" ds:itemID="{E39894F3-95D2-4DD2-82AF-7A6D05CAF4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b70bcf-9351-4e71-b19f-1201847c9328"/>
    <ds:schemaRef ds:uri="6976e29a-8670-4f9c-afee-c255a09d55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4C36DB2-CAD0-44F4-A1AC-EB2EC09DD1B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EUOSHA Campaign 2023</Template>
  <TotalTime>1382</TotalTime>
  <Words>2527</Words>
  <Application>Microsoft Office PowerPoint</Application>
  <PresentationFormat>On-screen Show (16:9)</PresentationFormat>
  <Paragraphs>290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Aptos</vt:lpstr>
      <vt:lpstr>Aptos Narrow</vt:lpstr>
      <vt:lpstr>Arial</vt:lpstr>
      <vt:lpstr>Arial Body</vt:lpstr>
      <vt:lpstr>Courier New</vt:lpstr>
      <vt:lpstr>Montserrat</vt:lpstr>
      <vt:lpstr>Open Sans</vt:lpstr>
      <vt:lpstr>Times New Roman</vt:lpstr>
      <vt:lpstr>Wingdings</vt:lpstr>
      <vt:lpstr>EUOSHA Campaign 2013 - Wide</vt:lpstr>
      <vt:lpstr>Theme1</vt:lpstr>
      <vt:lpstr>SIGURAN I ZDRAV RAD U DIGITALNO DOBA  Kampanja za zdrava mjesta rada 2023. – 2025.</vt:lpstr>
      <vt:lpstr>Pregled</vt:lpstr>
      <vt:lpstr>Očekuje se porast primjene nosivih uređaja </vt:lpstr>
      <vt:lpstr>PowerPoint Presentation</vt:lpstr>
      <vt:lpstr>Pametni digitalni alati, na što mislimo?</vt:lpstr>
      <vt:lpstr>Primjeri pametnih digitalnih alata s funkcijama procjene u stvarnom vremenu</vt:lpstr>
      <vt:lpstr>Pametni digitalni sustavi: proaktivno u odnosu na reaktivno</vt:lpstr>
      <vt:lpstr>Mogućnosti za sigurnost i zdravlje na radu</vt:lpstr>
      <vt:lpstr>Izazovi za sigurnost i zdravlje na radu</vt:lpstr>
      <vt:lpstr>Primjeri rizika/izazova za sigurnost i zdravlje na radu</vt:lpstr>
      <vt:lpstr>Pametni digitalni alati za praćenje sigurnosti i zdravlja radnika na radu: studije slučaja</vt:lpstr>
      <vt:lpstr>Studije slučaja (1)</vt:lpstr>
      <vt:lpstr>Studije slučaja (2)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Sudjelovanje radnika</vt:lpstr>
      <vt:lpstr>Faza provedbe: četiri strategije za radnike</vt:lpstr>
      <vt:lpstr> Usmjerenost na upravljanje podacima: integrirana privatnost</vt:lpstr>
      <vt:lpstr>Načela za sigurno i zdravo projektiranje i razvoj pametnih digitalnih alata za mjesto rada</vt:lpstr>
      <vt:lpstr>Načela provedbe i uporabe pametnih digitalnih sustava za sigurnost i zdravlje na radu</vt:lpstr>
      <vt:lpstr>Pametni digitalni alati – glavni zaključci </vt:lpstr>
      <vt:lpstr>Izvori</vt:lpstr>
      <vt:lpstr>Autorsko pravo</vt:lpstr>
    </vt:vector>
  </TitlesOfParts>
  <Company>CDT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 AND HEALTHY WORK IN THE DIGITAL AGE  Healthy Workplaces Campaign 2023-25</dc:title>
  <dc:creator>CDT</dc:creator>
  <cp:lastModifiedBy>Teresa CARDÁS</cp:lastModifiedBy>
  <cp:revision>51</cp:revision>
  <dcterms:created xsi:type="dcterms:W3CDTF">2024-11-05T08:52:02Z</dcterms:created>
  <dcterms:modified xsi:type="dcterms:W3CDTF">2025-03-14T09:34:19Z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0x010100A19DEDF6EB9C8443AA1E9BF77FC79F68</vt:lpwstr>
  </property>
</Properties>
</file>