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7" r:id="rId5"/>
    <p:sldMasterId id="2147483753" r:id="rId6"/>
  </p:sldMasterIdLst>
  <p:notesMasterIdLst>
    <p:notesMasterId r:id="rId35"/>
  </p:notesMasterIdLst>
  <p:handoutMasterIdLst>
    <p:handoutMasterId r:id="rId36"/>
  </p:handoutMasterIdLst>
  <p:sldIdLst>
    <p:sldId id="1221" r:id="rId7"/>
    <p:sldId id="365" r:id="rId8"/>
    <p:sldId id="258" r:id="rId9"/>
    <p:sldId id="738" r:id="rId10"/>
    <p:sldId id="1204" r:id="rId11"/>
    <p:sldId id="261" r:id="rId12"/>
    <p:sldId id="739" r:id="rId13"/>
    <p:sldId id="263" r:id="rId14"/>
    <p:sldId id="1196" r:id="rId15"/>
    <p:sldId id="265" r:id="rId16"/>
    <p:sldId id="743" r:id="rId17"/>
    <p:sldId id="816" r:id="rId18"/>
    <p:sldId id="1182" r:id="rId19"/>
    <p:sldId id="1208" r:id="rId20"/>
    <p:sldId id="1209" r:id="rId21"/>
    <p:sldId id="1185" r:id="rId22"/>
    <p:sldId id="1187" r:id="rId23"/>
    <p:sldId id="1214" r:id="rId24"/>
    <p:sldId id="1217" r:id="rId25"/>
    <p:sldId id="1215" r:id="rId26"/>
    <p:sldId id="1198" r:id="rId27"/>
    <p:sldId id="1216" r:id="rId28"/>
    <p:sldId id="1218" r:id="rId29"/>
    <p:sldId id="1200" r:id="rId30"/>
    <p:sldId id="1219" r:id="rId31"/>
    <p:sldId id="1220" r:id="rId32"/>
    <p:sldId id="347" r:id="rId33"/>
    <p:sldId id="359" r:id="rId34"/>
  </p:sldIdLst>
  <p:sldSz cx="9144000" cy="5143500" type="screen16x9"/>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72" userDrawn="1">
          <p15:clr>
            <a:srgbClr val="A4A3A4"/>
          </p15:clr>
        </p15:guide>
        <p15:guide id="2" pos="5193" userDrawn="1">
          <p15:clr>
            <a:srgbClr val="A4A3A4"/>
          </p15:clr>
        </p15:guide>
        <p15:guide id="3" pos="340" userDrawn="1">
          <p15:clr>
            <a:srgbClr val="A4A3A4"/>
          </p15:clr>
        </p15:guide>
        <p15:guide id="4" orient="horz" pos="57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0A4A710-5839-6FF8-28B9-1AC30E9627CA}" name="EU-OSHA" initials="MaC" userId="EU-OSHA" providerId="None"/>
  <p188:author id="{1DCC2E18-DED5-DC3B-F26D-A942F11863F9}" name="Estelle VIARD" initials="EV" userId="S::viard@osha.europa.eu::83bc0df2-571f-43d6-96fc-ab9b533092c7" providerId="AD"/>
  <p188:author id="{EBD3364B-4747-E7B6-946A-18137D080576}" name="Nadia Corryn (FOD Werkgelegenheid - SPF Emploi)" initials="NC(WSE" userId="S::Nadia.CORRYN@meta.fgov.be::8e514c2b-6191-42f8-8e41-f9b228e2d866" providerId="AD"/>
  <p188:author id="{DABE6657-BD1E-D9FC-934B-683867F03CFE}" name="Laura MRČELA" initials="LM" userId="S::mrcela@osha.europa.eu::544a201c-d8e8-40ab-a33f-4e1fff986620" providerId="AD"/>
  <p188:author id="{E3AF8B5E-6464-7A57-D579-2ADE157D5A95}" name="Heike KLEMPA" initials="HK" userId="S::klempa@osha.europa.eu::61c18091-9ed8-47f8-8b2a-a5900ab75e2c" providerId="AD"/>
  <p188:author id="{EB7A7783-83E6-5AF5-C374-ABC101373D56}" name="Rory HARRINGTON" initials="RH" userId="S::harrington@osha.europa.eu::d569cd07-5a89-4f8f-87e5-9cb6b4be315e" providerId="AD"/>
  <p188:author id="{4C33A4B1-C268-F1BD-0829-87CAFD544B64}" name="Annick STARREN" initials="AS" userId="S::starren@osha.europa.eu::739a982a-6ad1-4cf1-91fb-2ca8bdda17e3" providerId="AD"/>
  <p188:author id="{57B2A2B2-E8D3-4FFB-84E6-86662AFA8290}" name="Rosario ORTIZ - PRU Assistant" initials="RO" userId="S::ortiz@ext.osha.europa.eu::899cb4ed-9a19-4f9e-813f-eb5719a691e6" providerId="AD"/>
  <p188:author id="{D6B5ADB7-9E3A-0025-FE53-870FB29C9B41}" name="Zwaan, H.M.M. (Marga) van der" initials="ZH(vd" userId="S::marga.vanderzwaan@tno.nl::c59e52a0-8f65-496b-be2b-10083234e46c" providerId="AD"/>
  <p188:author id="{D972DAC6-3877-2B9C-E77E-2ABD50148D8A}" name="Marta URRUTIA" initials="MU" userId="S::urrutia@osha.europa.eu::5f8685cd-4754-4eba-9f14-470da4a7d9a9" providerId="AD"/>
  <p188:author id="{813D85CD-236E-1E04-ACE1-484A39DB15B5}" name="Nahia NEBRA - COMM. &amp; WEB Assistant" initials="NN" userId="S::nebra@ext.osha.europa.eu::d36bbef6-7609-4688-93a8-bd0b74285cab" providerId="AD"/>
  <p188:author id="{6FACAED9-E0EB-8C13-CB74-ED4007A6C8FE}" name="Andrew Smith" initials="AS" userId="Andrew Smith" providerId="None"/>
  <p188:author id="{FA41AADB-5E2C-52F3-E82B-3E9D258CC945}" name="Birgit" initials="BM" userId="Birgit"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CDT" initials="CDT" lastIdx="23" clrIdx="6">
    <p:extLst>
      <p:ext uri="{19B8F6BF-5375-455C-9EA6-DF929625EA0E}">
        <p15:presenceInfo xmlns:p15="http://schemas.microsoft.com/office/powerpoint/2012/main" userId="CDT"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C700"/>
    <a:srgbClr val="003399"/>
    <a:srgbClr val="DEE999"/>
    <a:srgbClr val="339933"/>
    <a:srgbClr val="899E00"/>
    <a:srgbClr val="E64715"/>
    <a:srgbClr val="B1B3B4"/>
    <a:srgbClr val="F6A400"/>
    <a:srgbClr val="D4502A"/>
    <a:srgbClr val="89C1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3103" autoAdjust="0"/>
  </p:normalViewPr>
  <p:slideViewPr>
    <p:cSldViewPr snapToGrid="0">
      <p:cViewPr varScale="1">
        <p:scale>
          <a:sx n="129" d="100"/>
          <a:sy n="129" d="100"/>
        </p:scale>
        <p:origin x="120" y="282"/>
      </p:cViewPr>
      <p:guideLst>
        <p:guide orient="horz" pos="2772"/>
        <p:guide pos="5193"/>
        <p:guide pos="340"/>
        <p:guide orient="horz" pos="577"/>
      </p:guideLst>
    </p:cSldViewPr>
  </p:slideViewPr>
  <p:notesTextViewPr>
    <p:cViewPr>
      <p:scale>
        <a:sx n="1" d="1"/>
        <a:sy n="1" d="1"/>
      </p:scale>
      <p:origin x="0" y="0"/>
    </p:cViewPr>
  </p:notesTextViewPr>
  <p:sorterViewPr>
    <p:cViewPr>
      <p:scale>
        <a:sx n="130" d="100"/>
        <a:sy n="130" d="100"/>
      </p:scale>
      <p:origin x="0" y="-21773"/>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viewProps" Target="viewProps.xml"/><Relationship Id="rId21" Type="http://schemas.openxmlformats.org/officeDocument/2006/relationships/slide" Target="slides/slide15.xml"/><Relationship Id="rId34" Type="http://schemas.openxmlformats.org/officeDocument/2006/relationships/slide" Target="slides/slide28.xml"/><Relationship Id="rId42" Type="http://schemas.microsoft.com/office/2018/10/relationships/authors" Target="author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handoutMaster" Target="handoutMasters/handout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notesMaster" Target="notesMasters/notesMaster1.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presProps" Target="presProps.xml"/></Relationships>
</file>

<file path=ppt/diagrams/_rels/data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image" Target="../media/image25.jpeg"/><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diagrams/_rels/data3.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image" Target="../media/image33.png"/></Relationships>
</file>

<file path=ppt/diagrams/_rels/drawing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image" Target="../media/image25.jpeg"/><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diagrams/_rels/drawing3.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image" Target="../media/image33.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6E90E1-6A16-4C79-AB2D-67AFC1C08C7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6A92B9F1-046E-4750-A335-23BA7A5E8A10}">
      <dgm:prSet custT="1"/>
      <dgm:spPr/>
      <dgm:t>
        <a:bodyPr/>
        <a:lstStyle/>
        <a:p>
          <a:r>
            <a:rPr lang="en-GB" sz="1800" b="1" i="0" baseline="0" dirty="0">
              <a:solidFill>
                <a:schemeClr val="bg1"/>
              </a:solidFill>
            </a:rPr>
            <a:t>11%</a:t>
          </a:r>
          <a:r>
            <a:rPr lang="en-GB" sz="1300" b="1" i="0" baseline="0" dirty="0">
              <a:solidFill>
                <a:schemeClr val="bg1"/>
              </a:solidFill>
            </a:rPr>
            <a:t> of workers use wearables at work and </a:t>
          </a:r>
          <a:r>
            <a:rPr lang="en-GB" sz="1800" b="1" i="0" baseline="0" dirty="0">
              <a:solidFill>
                <a:schemeClr val="bg1"/>
              </a:solidFill>
            </a:rPr>
            <a:t>3%</a:t>
          </a:r>
          <a:r>
            <a:rPr lang="en-GB" sz="1300" b="1" i="0" baseline="0" dirty="0">
              <a:solidFill>
                <a:schemeClr val="bg1"/>
              </a:solidFill>
            </a:rPr>
            <a:t> work with </a:t>
          </a:r>
          <a:r>
            <a:rPr lang="en-GB" sz="1300" b="1" i="0" baseline="0" dirty="0" err="1">
              <a:solidFill>
                <a:schemeClr val="bg1"/>
              </a:solidFill>
            </a:rPr>
            <a:t>cobots</a:t>
          </a:r>
          <a:r>
            <a:rPr lang="en-GB" sz="1300" b="1" i="0" baseline="0" dirty="0">
              <a:solidFill>
                <a:schemeClr val="bg1"/>
              </a:solidFill>
            </a:rPr>
            <a:t> </a:t>
          </a:r>
          <a:endParaRPr lang="en-GB" sz="1300" dirty="0">
            <a:solidFill>
              <a:schemeClr val="bg1"/>
            </a:solidFill>
          </a:endParaRPr>
        </a:p>
      </dgm:t>
    </dgm:pt>
    <dgm:pt modelId="{45A995B9-8DE6-4FAD-9503-F68F012A05C7}" type="parTrans" cxnId="{78EDC98B-E207-49C9-BE91-AF976F6EEAC3}">
      <dgm:prSet/>
      <dgm:spPr/>
      <dgm:t>
        <a:bodyPr/>
        <a:lstStyle/>
        <a:p>
          <a:endParaRPr lang="en-GB"/>
        </a:p>
      </dgm:t>
    </dgm:pt>
    <dgm:pt modelId="{05B50EF1-B8EB-4E35-8241-4F6544E23568}" type="sibTrans" cxnId="{78EDC98B-E207-49C9-BE91-AF976F6EEAC3}">
      <dgm:prSet/>
      <dgm:spPr/>
      <dgm:t>
        <a:bodyPr/>
        <a:lstStyle/>
        <a:p>
          <a:endParaRPr lang="en-GB"/>
        </a:p>
      </dgm:t>
    </dgm:pt>
    <dgm:pt modelId="{05459890-16CE-4B0E-9B7F-E4240CCA1F51}">
      <dgm:prSet custT="1"/>
      <dgm:spPr/>
      <dgm:t>
        <a:bodyPr/>
        <a:lstStyle/>
        <a:p>
          <a:r>
            <a:rPr lang="en-GB" sz="1800" b="1" i="0" baseline="0" dirty="0">
              <a:solidFill>
                <a:schemeClr val="bg1"/>
              </a:solidFill>
            </a:rPr>
            <a:t>19% </a:t>
          </a:r>
          <a:r>
            <a:rPr lang="en-GB" sz="1300" b="1" i="0" baseline="0" dirty="0">
              <a:solidFill>
                <a:schemeClr val="bg1"/>
              </a:solidFill>
            </a:rPr>
            <a:t>used to monitor noise, chemicals, dust, gases, and other hazardous substances</a:t>
          </a:r>
        </a:p>
        <a:p>
          <a:br>
            <a:rPr lang="en-GB" sz="1300" b="1" i="0" baseline="0" dirty="0">
              <a:solidFill>
                <a:schemeClr val="bg1"/>
              </a:solidFill>
            </a:rPr>
          </a:br>
          <a:r>
            <a:rPr lang="en-GB" sz="1800" b="1" i="0" baseline="0" dirty="0">
              <a:solidFill>
                <a:schemeClr val="bg1"/>
              </a:solidFill>
            </a:rPr>
            <a:t>7% </a:t>
          </a:r>
          <a:r>
            <a:rPr lang="en-GB" sz="1300" b="1" i="0" baseline="0" dirty="0">
              <a:solidFill>
                <a:schemeClr val="bg1"/>
              </a:solidFill>
            </a:rPr>
            <a:t>used to monitor heart rate, blood pressure, posture, etc</a:t>
          </a:r>
          <a:endParaRPr lang="en-GB" sz="1300" dirty="0">
            <a:solidFill>
              <a:schemeClr val="bg1"/>
            </a:solidFill>
          </a:endParaRPr>
        </a:p>
      </dgm:t>
    </dgm:pt>
    <dgm:pt modelId="{A87E503D-EB30-40A2-8319-6D5A41F0EC0A}" type="parTrans" cxnId="{7B6092D5-3341-42D4-9C85-420A2E1E0FCF}">
      <dgm:prSet/>
      <dgm:spPr/>
      <dgm:t>
        <a:bodyPr/>
        <a:lstStyle/>
        <a:p>
          <a:endParaRPr lang="en-GB"/>
        </a:p>
      </dgm:t>
    </dgm:pt>
    <dgm:pt modelId="{96A13A2A-FF59-4CC0-8C0E-4354BC854355}" type="sibTrans" cxnId="{7B6092D5-3341-42D4-9C85-420A2E1E0FCF}">
      <dgm:prSet/>
      <dgm:spPr/>
      <dgm:t>
        <a:bodyPr/>
        <a:lstStyle/>
        <a:p>
          <a:endParaRPr lang="en-GB"/>
        </a:p>
      </dgm:t>
    </dgm:pt>
    <dgm:pt modelId="{D86D50AF-00CB-423E-85BA-A53407A36D1D}">
      <dgm:prSet custT="1"/>
      <dgm:spPr/>
      <dgm:t>
        <a:bodyPr/>
        <a:lstStyle/>
        <a:p>
          <a:r>
            <a:rPr lang="en-GB" sz="1300" b="1" i="0" baseline="0" dirty="0"/>
            <a:t>Adoption is currently limited, this could change soon</a:t>
          </a:r>
          <a:endParaRPr lang="en-GB" sz="1300" dirty="0"/>
        </a:p>
      </dgm:t>
    </dgm:pt>
    <dgm:pt modelId="{DDE1653E-9C65-4450-B3BB-85CE3E201502}" type="parTrans" cxnId="{569A0D5D-E919-430B-82E3-8CC6917D38D8}">
      <dgm:prSet/>
      <dgm:spPr/>
      <dgm:t>
        <a:bodyPr/>
        <a:lstStyle/>
        <a:p>
          <a:endParaRPr lang="en-GB"/>
        </a:p>
      </dgm:t>
    </dgm:pt>
    <dgm:pt modelId="{15485CB0-8C54-4B88-85FB-F8619519228F}" type="sibTrans" cxnId="{569A0D5D-E919-430B-82E3-8CC6917D38D8}">
      <dgm:prSet/>
      <dgm:spPr/>
      <dgm:t>
        <a:bodyPr/>
        <a:lstStyle/>
        <a:p>
          <a:endParaRPr lang="en-GB"/>
        </a:p>
      </dgm:t>
    </dgm:pt>
    <dgm:pt modelId="{30EFCF27-4928-4C87-B78D-DF7C55955BFE}" type="pres">
      <dgm:prSet presAssocID="{7B6E90E1-6A16-4C79-AB2D-67AFC1C08C7E}" presName="diagram" presStyleCnt="0">
        <dgm:presLayoutVars>
          <dgm:dir/>
          <dgm:resizeHandles val="exact"/>
        </dgm:presLayoutVars>
      </dgm:prSet>
      <dgm:spPr/>
    </dgm:pt>
    <dgm:pt modelId="{7286582E-7AD4-4AD2-8361-0DD5E2D176C0}" type="pres">
      <dgm:prSet presAssocID="{6A92B9F1-046E-4750-A335-23BA7A5E8A10}" presName="node" presStyleLbl="node1" presStyleIdx="0" presStyleCnt="3" custScaleY="116280">
        <dgm:presLayoutVars>
          <dgm:bulletEnabled val="1"/>
        </dgm:presLayoutVars>
      </dgm:prSet>
      <dgm:spPr/>
    </dgm:pt>
    <dgm:pt modelId="{3B8DF298-B061-4415-A2D9-DD6B2572A4AA}" type="pres">
      <dgm:prSet presAssocID="{05B50EF1-B8EB-4E35-8241-4F6544E23568}" presName="sibTrans" presStyleCnt="0"/>
      <dgm:spPr/>
    </dgm:pt>
    <dgm:pt modelId="{F0C1C61D-1FEF-4B54-8B48-9C1884E1B72B}" type="pres">
      <dgm:prSet presAssocID="{05459890-16CE-4B0E-9B7F-E4240CCA1F51}" presName="node" presStyleLbl="node1" presStyleIdx="1" presStyleCnt="3" custScaleY="116280">
        <dgm:presLayoutVars>
          <dgm:bulletEnabled val="1"/>
        </dgm:presLayoutVars>
      </dgm:prSet>
      <dgm:spPr/>
    </dgm:pt>
    <dgm:pt modelId="{96E20B5F-40A6-4359-88D7-AA9CE3FB9669}" type="pres">
      <dgm:prSet presAssocID="{96A13A2A-FF59-4CC0-8C0E-4354BC854355}" presName="sibTrans" presStyleCnt="0"/>
      <dgm:spPr/>
    </dgm:pt>
    <dgm:pt modelId="{378CEFB9-7BF3-4DDB-BA45-215E38532774}" type="pres">
      <dgm:prSet presAssocID="{D86D50AF-00CB-423E-85BA-A53407A36D1D}" presName="node" presStyleLbl="node1" presStyleIdx="2" presStyleCnt="3">
        <dgm:presLayoutVars>
          <dgm:bulletEnabled val="1"/>
        </dgm:presLayoutVars>
      </dgm:prSet>
      <dgm:spPr/>
    </dgm:pt>
  </dgm:ptLst>
  <dgm:cxnLst>
    <dgm:cxn modelId="{569A0D5D-E919-430B-82E3-8CC6917D38D8}" srcId="{7B6E90E1-6A16-4C79-AB2D-67AFC1C08C7E}" destId="{D86D50AF-00CB-423E-85BA-A53407A36D1D}" srcOrd="2" destOrd="0" parTransId="{DDE1653E-9C65-4450-B3BB-85CE3E201502}" sibTransId="{15485CB0-8C54-4B88-85FB-F8619519228F}"/>
    <dgm:cxn modelId="{FC15A342-371E-4E8A-B8EB-1796354A52D8}" type="presOf" srcId="{05459890-16CE-4B0E-9B7F-E4240CCA1F51}" destId="{F0C1C61D-1FEF-4B54-8B48-9C1884E1B72B}" srcOrd="0" destOrd="0" presId="urn:microsoft.com/office/officeart/2005/8/layout/default"/>
    <dgm:cxn modelId="{D1A5D16D-9392-4176-8D93-848F35ABD972}" type="presOf" srcId="{D86D50AF-00CB-423E-85BA-A53407A36D1D}" destId="{378CEFB9-7BF3-4DDB-BA45-215E38532774}" srcOrd="0" destOrd="0" presId="urn:microsoft.com/office/officeart/2005/8/layout/default"/>
    <dgm:cxn modelId="{67437887-4BC5-40CC-A08C-9A9D5A9D4C07}" type="presOf" srcId="{6A92B9F1-046E-4750-A335-23BA7A5E8A10}" destId="{7286582E-7AD4-4AD2-8361-0DD5E2D176C0}" srcOrd="0" destOrd="0" presId="urn:microsoft.com/office/officeart/2005/8/layout/default"/>
    <dgm:cxn modelId="{78EDC98B-E207-49C9-BE91-AF976F6EEAC3}" srcId="{7B6E90E1-6A16-4C79-AB2D-67AFC1C08C7E}" destId="{6A92B9F1-046E-4750-A335-23BA7A5E8A10}" srcOrd="0" destOrd="0" parTransId="{45A995B9-8DE6-4FAD-9503-F68F012A05C7}" sibTransId="{05B50EF1-B8EB-4E35-8241-4F6544E23568}"/>
    <dgm:cxn modelId="{E5A087B2-5231-414D-A39E-2C1E61E80F3A}" type="presOf" srcId="{7B6E90E1-6A16-4C79-AB2D-67AFC1C08C7E}" destId="{30EFCF27-4928-4C87-B78D-DF7C55955BFE}" srcOrd="0" destOrd="0" presId="urn:microsoft.com/office/officeart/2005/8/layout/default"/>
    <dgm:cxn modelId="{7B6092D5-3341-42D4-9C85-420A2E1E0FCF}" srcId="{7B6E90E1-6A16-4C79-AB2D-67AFC1C08C7E}" destId="{05459890-16CE-4B0E-9B7F-E4240CCA1F51}" srcOrd="1" destOrd="0" parTransId="{A87E503D-EB30-40A2-8319-6D5A41F0EC0A}" sibTransId="{96A13A2A-FF59-4CC0-8C0E-4354BC854355}"/>
    <dgm:cxn modelId="{60074EA5-10AF-4E35-BFBC-3B44AD8B9B9C}" type="presParOf" srcId="{30EFCF27-4928-4C87-B78D-DF7C55955BFE}" destId="{7286582E-7AD4-4AD2-8361-0DD5E2D176C0}" srcOrd="0" destOrd="0" presId="urn:microsoft.com/office/officeart/2005/8/layout/default"/>
    <dgm:cxn modelId="{708F2ACC-AB10-4F59-BDC9-F90A91E362F7}" type="presParOf" srcId="{30EFCF27-4928-4C87-B78D-DF7C55955BFE}" destId="{3B8DF298-B061-4415-A2D9-DD6B2572A4AA}" srcOrd="1" destOrd="0" presId="urn:microsoft.com/office/officeart/2005/8/layout/default"/>
    <dgm:cxn modelId="{A15BACC5-7ED5-493B-BA85-686742B27B43}" type="presParOf" srcId="{30EFCF27-4928-4C87-B78D-DF7C55955BFE}" destId="{F0C1C61D-1FEF-4B54-8B48-9C1884E1B72B}" srcOrd="2" destOrd="0" presId="urn:microsoft.com/office/officeart/2005/8/layout/default"/>
    <dgm:cxn modelId="{B855FAE0-560D-4EB0-823C-17E2C8A896C6}" type="presParOf" srcId="{30EFCF27-4928-4C87-B78D-DF7C55955BFE}" destId="{96E20B5F-40A6-4359-88D7-AA9CE3FB9669}" srcOrd="3" destOrd="0" presId="urn:microsoft.com/office/officeart/2005/8/layout/default"/>
    <dgm:cxn modelId="{D7729C3C-39A5-464D-AF08-0290C20AB07E}" type="presParOf" srcId="{30EFCF27-4928-4C87-B78D-DF7C55955BFE}" destId="{378CEFB9-7BF3-4DDB-BA45-215E38532774}"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612B4D2-AFB1-4F95-982F-F19CF2FACA41}" type="doc">
      <dgm:prSet loTypeId="urn:microsoft.com/office/officeart/2008/layout/AlternatingPictureBlocks" loCatId="list" qsTypeId="urn:microsoft.com/office/officeart/2005/8/quickstyle/simple1" qsCatId="simple" csTypeId="urn:microsoft.com/office/officeart/2005/8/colors/accent2_2" csCatId="accent2" phldr="1"/>
      <dgm:spPr/>
      <dgm:t>
        <a:bodyPr/>
        <a:lstStyle/>
        <a:p>
          <a:endParaRPr lang="en-GB"/>
        </a:p>
      </dgm:t>
    </dgm:pt>
    <dgm:pt modelId="{B26AB0F9-3214-4ECD-A556-0E7ED33C9EB1}">
      <dgm:prSet/>
      <dgm:spPr>
        <a:solidFill>
          <a:srgbClr val="ACC700">
            <a:alpha val="60000"/>
          </a:srgbClr>
        </a:solidFill>
      </dgm:spPr>
      <dgm:t>
        <a:bodyPr/>
        <a:lstStyle/>
        <a:p>
          <a:r>
            <a:rPr lang="en-GB" b="1" baseline="0" dirty="0">
              <a:solidFill>
                <a:srgbClr val="003399"/>
              </a:solidFill>
            </a:rPr>
            <a:t>Smartphone apps</a:t>
          </a:r>
          <a:endParaRPr lang="en-GB" dirty="0">
            <a:solidFill>
              <a:srgbClr val="003399"/>
            </a:solidFill>
          </a:endParaRPr>
        </a:p>
      </dgm:t>
    </dgm:pt>
    <dgm:pt modelId="{BBC0FDF7-A1DB-429C-9E62-2E0C8D60F348}" type="parTrans" cxnId="{63E1724F-3F0B-4DEE-AD29-E36A4822D904}">
      <dgm:prSet/>
      <dgm:spPr/>
      <dgm:t>
        <a:bodyPr/>
        <a:lstStyle/>
        <a:p>
          <a:endParaRPr lang="en-GB"/>
        </a:p>
      </dgm:t>
    </dgm:pt>
    <dgm:pt modelId="{D6AF47C7-2D10-40D7-8FF1-11627DC0B3AF}" type="sibTrans" cxnId="{63E1724F-3F0B-4DEE-AD29-E36A4822D904}">
      <dgm:prSet/>
      <dgm:spPr/>
      <dgm:t>
        <a:bodyPr/>
        <a:lstStyle/>
        <a:p>
          <a:endParaRPr lang="en-GB"/>
        </a:p>
      </dgm:t>
    </dgm:pt>
    <dgm:pt modelId="{E350469D-47B9-4B78-A891-07F5FD126606}">
      <dgm:prSet/>
      <dgm:spPr>
        <a:solidFill>
          <a:srgbClr val="ACC700">
            <a:alpha val="60000"/>
          </a:srgbClr>
        </a:solidFill>
      </dgm:spPr>
      <dgm:t>
        <a:bodyPr/>
        <a:lstStyle/>
        <a:p>
          <a:r>
            <a:rPr lang="en-GB" b="1" baseline="0" dirty="0">
              <a:solidFill>
                <a:srgbClr val="003399"/>
              </a:solidFill>
            </a:rPr>
            <a:t>Smart glasses </a:t>
          </a:r>
          <a:r>
            <a:rPr lang="en-GB" baseline="0" dirty="0">
              <a:solidFill>
                <a:srgbClr val="003399"/>
              </a:solidFill>
            </a:rPr>
            <a:t>or </a:t>
          </a:r>
          <a:r>
            <a:rPr lang="en-GB" b="1" baseline="0" dirty="0">
              <a:solidFill>
                <a:srgbClr val="003399"/>
              </a:solidFill>
            </a:rPr>
            <a:t>drones</a:t>
          </a:r>
          <a:endParaRPr lang="en-GB" dirty="0">
            <a:solidFill>
              <a:srgbClr val="003399"/>
            </a:solidFill>
          </a:endParaRPr>
        </a:p>
      </dgm:t>
    </dgm:pt>
    <dgm:pt modelId="{450976C8-4D0B-453D-AE7B-BC654B0B07E8}" type="parTrans" cxnId="{CCEB53EA-DA70-4BA7-93DF-2F1BF2C27AD4}">
      <dgm:prSet/>
      <dgm:spPr/>
      <dgm:t>
        <a:bodyPr/>
        <a:lstStyle/>
        <a:p>
          <a:endParaRPr lang="en-GB"/>
        </a:p>
      </dgm:t>
    </dgm:pt>
    <dgm:pt modelId="{549134D6-5D5E-4E71-A563-1EB3F11280AC}" type="sibTrans" cxnId="{CCEB53EA-DA70-4BA7-93DF-2F1BF2C27AD4}">
      <dgm:prSet/>
      <dgm:spPr/>
      <dgm:t>
        <a:bodyPr/>
        <a:lstStyle/>
        <a:p>
          <a:endParaRPr lang="en-GB"/>
        </a:p>
      </dgm:t>
    </dgm:pt>
    <dgm:pt modelId="{54CDA36D-24B1-469D-B659-C19916B776BB}">
      <dgm:prSet/>
      <dgm:spPr>
        <a:solidFill>
          <a:srgbClr val="ACC700">
            <a:alpha val="60000"/>
          </a:srgbClr>
        </a:solidFill>
      </dgm:spPr>
      <dgm:t>
        <a:bodyPr/>
        <a:lstStyle/>
        <a:p>
          <a:r>
            <a:rPr lang="en-US" b="1" baseline="0" dirty="0">
              <a:solidFill>
                <a:srgbClr val="003399"/>
              </a:solidFill>
            </a:rPr>
            <a:t>E</a:t>
          </a:r>
          <a:r>
            <a:rPr lang="en-GB" b="1" baseline="0" dirty="0">
              <a:solidFill>
                <a:srgbClr val="003399"/>
              </a:solidFill>
            </a:rPr>
            <a:t>-textile technologies</a:t>
          </a:r>
          <a:endParaRPr lang="en-GB" dirty="0">
            <a:solidFill>
              <a:srgbClr val="003399"/>
            </a:solidFill>
          </a:endParaRPr>
        </a:p>
      </dgm:t>
    </dgm:pt>
    <dgm:pt modelId="{1829FD61-F356-4F3A-B189-CD151069E2E0}" type="parTrans" cxnId="{17434861-7CBC-48BE-99D1-5DD76C2074E6}">
      <dgm:prSet/>
      <dgm:spPr/>
      <dgm:t>
        <a:bodyPr/>
        <a:lstStyle/>
        <a:p>
          <a:endParaRPr lang="en-GB"/>
        </a:p>
      </dgm:t>
    </dgm:pt>
    <dgm:pt modelId="{96A110A0-C9D8-486D-A1FE-6326FD2500C9}" type="sibTrans" cxnId="{17434861-7CBC-48BE-99D1-5DD76C2074E6}">
      <dgm:prSet/>
      <dgm:spPr/>
      <dgm:t>
        <a:bodyPr/>
        <a:lstStyle/>
        <a:p>
          <a:endParaRPr lang="en-GB"/>
        </a:p>
      </dgm:t>
    </dgm:pt>
    <dgm:pt modelId="{9B0AF3E4-1458-4DE6-8877-09F14947B668}">
      <dgm:prSet/>
      <dgm:spPr>
        <a:solidFill>
          <a:srgbClr val="ACC700">
            <a:alpha val="60000"/>
          </a:srgbClr>
        </a:solidFill>
      </dgm:spPr>
      <dgm:t>
        <a:bodyPr/>
        <a:lstStyle/>
        <a:p>
          <a:r>
            <a:rPr lang="en-US" b="1" baseline="0" dirty="0">
              <a:solidFill>
                <a:srgbClr val="003399"/>
              </a:solidFill>
            </a:rPr>
            <a:t>Smart watches</a:t>
          </a:r>
          <a:endParaRPr lang="en-GB" dirty="0">
            <a:solidFill>
              <a:srgbClr val="003399"/>
            </a:solidFill>
          </a:endParaRPr>
        </a:p>
      </dgm:t>
    </dgm:pt>
    <dgm:pt modelId="{5AE84EBB-7F61-4577-870E-362DA5D787EB}" type="parTrans" cxnId="{B31ED3BF-55B9-4286-9FFB-AFFDC74C547E}">
      <dgm:prSet/>
      <dgm:spPr/>
      <dgm:t>
        <a:bodyPr/>
        <a:lstStyle/>
        <a:p>
          <a:endParaRPr lang="en-GB"/>
        </a:p>
      </dgm:t>
    </dgm:pt>
    <dgm:pt modelId="{366A43EB-CADD-4EDE-B2AF-E04C64EBF917}" type="sibTrans" cxnId="{B31ED3BF-55B9-4286-9FFB-AFFDC74C547E}">
      <dgm:prSet/>
      <dgm:spPr/>
      <dgm:t>
        <a:bodyPr/>
        <a:lstStyle/>
        <a:p>
          <a:endParaRPr lang="en-GB"/>
        </a:p>
      </dgm:t>
    </dgm:pt>
    <dgm:pt modelId="{D37862C1-ECAB-4C0D-A7F2-C156D13BF885}">
      <dgm:prSet/>
      <dgm:spPr>
        <a:solidFill>
          <a:srgbClr val="ACC700">
            <a:alpha val="60000"/>
          </a:srgbClr>
        </a:solidFill>
      </dgm:spPr>
      <dgm:t>
        <a:bodyPr/>
        <a:lstStyle/>
        <a:p>
          <a:r>
            <a:rPr lang="en-GB" b="1" baseline="0" dirty="0">
              <a:solidFill>
                <a:srgbClr val="003399"/>
              </a:solidFill>
            </a:rPr>
            <a:t>VR/AR tools</a:t>
          </a:r>
          <a:endParaRPr lang="en-GB" dirty="0">
            <a:solidFill>
              <a:srgbClr val="003399"/>
            </a:solidFill>
          </a:endParaRPr>
        </a:p>
      </dgm:t>
    </dgm:pt>
    <dgm:pt modelId="{8854B119-3025-4C69-89AE-B8D6E2459E88}" type="parTrans" cxnId="{A8E8407A-DAC0-4F90-A0BB-6364DF02EED0}">
      <dgm:prSet/>
      <dgm:spPr/>
      <dgm:t>
        <a:bodyPr/>
        <a:lstStyle/>
        <a:p>
          <a:endParaRPr lang="en-GB"/>
        </a:p>
      </dgm:t>
    </dgm:pt>
    <dgm:pt modelId="{42222A29-EE78-49EF-B354-B1EA2192D7DF}" type="sibTrans" cxnId="{A8E8407A-DAC0-4F90-A0BB-6364DF02EED0}">
      <dgm:prSet/>
      <dgm:spPr/>
      <dgm:t>
        <a:bodyPr/>
        <a:lstStyle/>
        <a:p>
          <a:endParaRPr lang="en-GB"/>
        </a:p>
      </dgm:t>
    </dgm:pt>
    <dgm:pt modelId="{7DF74095-23D1-4AC4-A5B2-57BCACD40D1E}">
      <dgm:prSet/>
      <dgm:spPr>
        <a:solidFill>
          <a:srgbClr val="ACC700">
            <a:alpha val="60000"/>
          </a:srgbClr>
        </a:solidFill>
      </dgm:spPr>
      <dgm:t>
        <a:bodyPr/>
        <a:lstStyle/>
        <a:p>
          <a:r>
            <a:rPr lang="en-CA" b="1" baseline="0" dirty="0">
              <a:solidFill>
                <a:srgbClr val="003399"/>
              </a:solidFill>
            </a:rPr>
            <a:t>Wearable devices</a:t>
          </a:r>
          <a:endParaRPr lang="en-GB" dirty="0">
            <a:solidFill>
              <a:srgbClr val="003399"/>
            </a:solidFill>
          </a:endParaRPr>
        </a:p>
      </dgm:t>
    </dgm:pt>
    <dgm:pt modelId="{C32FD290-04BB-4300-B4C3-52428AF0E342}" type="parTrans" cxnId="{6C6708AE-1936-483A-919D-ECFC6A1B5610}">
      <dgm:prSet/>
      <dgm:spPr/>
      <dgm:t>
        <a:bodyPr/>
        <a:lstStyle/>
        <a:p>
          <a:endParaRPr lang="en-GB"/>
        </a:p>
      </dgm:t>
    </dgm:pt>
    <dgm:pt modelId="{7DB1DC45-3AB5-4259-8A0E-ED90302A9CB6}" type="sibTrans" cxnId="{6C6708AE-1936-483A-919D-ECFC6A1B5610}">
      <dgm:prSet/>
      <dgm:spPr/>
      <dgm:t>
        <a:bodyPr/>
        <a:lstStyle/>
        <a:p>
          <a:endParaRPr lang="en-GB"/>
        </a:p>
      </dgm:t>
    </dgm:pt>
    <dgm:pt modelId="{C7B483F1-C402-46AE-B10C-80D07CDE36CF}" type="pres">
      <dgm:prSet presAssocID="{2612B4D2-AFB1-4F95-982F-F19CF2FACA41}" presName="linearFlow" presStyleCnt="0">
        <dgm:presLayoutVars>
          <dgm:dir/>
          <dgm:resizeHandles val="exact"/>
        </dgm:presLayoutVars>
      </dgm:prSet>
      <dgm:spPr/>
    </dgm:pt>
    <dgm:pt modelId="{6D863BD2-A369-413B-8824-A9FC56DAA748}" type="pres">
      <dgm:prSet presAssocID="{B26AB0F9-3214-4ECD-A556-0E7ED33C9EB1}" presName="comp" presStyleCnt="0"/>
      <dgm:spPr/>
    </dgm:pt>
    <dgm:pt modelId="{B89430FD-A489-470F-AF22-45ED7E228FCC}" type="pres">
      <dgm:prSet presAssocID="{B26AB0F9-3214-4ECD-A556-0E7ED33C9EB1}" presName="rect2" presStyleLbl="node1" presStyleIdx="0" presStyleCnt="6">
        <dgm:presLayoutVars>
          <dgm:bulletEnabled val="1"/>
        </dgm:presLayoutVars>
      </dgm:prSet>
      <dgm:spPr/>
    </dgm:pt>
    <dgm:pt modelId="{49C759DE-AB9D-47E7-8E9A-CCD624E69DA2}" type="pres">
      <dgm:prSet presAssocID="{B26AB0F9-3214-4ECD-A556-0E7ED33C9EB1}" presName="rect1" presStyleLbl="lnNode1" presStyleIdx="0" presStyleCnt="6"/>
      <dgm:spPr>
        <a:blipFill>
          <a:blip xmlns:r="http://schemas.openxmlformats.org/officeDocument/2006/relationships" r:embed="rId1"/>
          <a:srcRect/>
          <a:stretch>
            <a:fillRect l="-27000" r="-27000"/>
          </a:stretch>
        </a:blipFill>
      </dgm:spPr>
    </dgm:pt>
    <dgm:pt modelId="{F3403BC1-0750-4699-8706-E7FD6DA10416}" type="pres">
      <dgm:prSet presAssocID="{D6AF47C7-2D10-40D7-8FF1-11627DC0B3AF}" presName="sibTrans" presStyleCnt="0"/>
      <dgm:spPr/>
    </dgm:pt>
    <dgm:pt modelId="{1BCB9A49-D9AB-4A25-96A3-23BC6919E621}" type="pres">
      <dgm:prSet presAssocID="{E350469D-47B9-4B78-A891-07F5FD126606}" presName="comp" presStyleCnt="0"/>
      <dgm:spPr/>
    </dgm:pt>
    <dgm:pt modelId="{76374FD1-BA3C-4684-8CAC-09CF348C6486}" type="pres">
      <dgm:prSet presAssocID="{E350469D-47B9-4B78-A891-07F5FD126606}" presName="rect2" presStyleLbl="node1" presStyleIdx="1" presStyleCnt="6">
        <dgm:presLayoutVars>
          <dgm:bulletEnabled val="1"/>
        </dgm:presLayoutVars>
      </dgm:prSet>
      <dgm:spPr/>
    </dgm:pt>
    <dgm:pt modelId="{B14CE48C-ECF8-42BE-AC15-E1BB68F60D94}" type="pres">
      <dgm:prSet presAssocID="{E350469D-47B9-4B78-A891-07F5FD126606}" presName="rect1" presStyleLbl="lnNode1" presStyleIdx="1" presStyleCnt="6"/>
      <dgm:spPr>
        <a:blipFill>
          <a:blip xmlns:r="http://schemas.openxmlformats.org/officeDocument/2006/relationships" r:embed="rId2"/>
          <a:srcRect/>
          <a:stretch>
            <a:fillRect l="-31000" r="-31000"/>
          </a:stretch>
        </a:blipFill>
      </dgm:spPr>
    </dgm:pt>
    <dgm:pt modelId="{1BD36069-0922-49B7-A0E9-A23CC8022738}" type="pres">
      <dgm:prSet presAssocID="{549134D6-5D5E-4E71-A563-1EB3F11280AC}" presName="sibTrans" presStyleCnt="0"/>
      <dgm:spPr/>
    </dgm:pt>
    <dgm:pt modelId="{20F18E83-6EB3-4891-8395-5F0019EF5B78}" type="pres">
      <dgm:prSet presAssocID="{54CDA36D-24B1-469D-B659-C19916B776BB}" presName="comp" presStyleCnt="0"/>
      <dgm:spPr/>
    </dgm:pt>
    <dgm:pt modelId="{E511D805-3A75-4220-BF12-A1117EE08223}" type="pres">
      <dgm:prSet presAssocID="{54CDA36D-24B1-469D-B659-C19916B776BB}" presName="rect2" presStyleLbl="node1" presStyleIdx="2" presStyleCnt="6">
        <dgm:presLayoutVars>
          <dgm:bulletEnabled val="1"/>
        </dgm:presLayoutVars>
      </dgm:prSet>
      <dgm:spPr/>
    </dgm:pt>
    <dgm:pt modelId="{4F485EE9-07E0-4893-BC7D-F337BC1BFFAB}" type="pres">
      <dgm:prSet presAssocID="{54CDA36D-24B1-469D-B659-C19916B776BB}" presName="rect1" presStyleLbl="lnNode1" presStyleIdx="2" presStyleCnt="6"/>
      <dgm:spPr>
        <a:blipFill>
          <a:blip xmlns:r="http://schemas.openxmlformats.org/officeDocument/2006/relationships" r:embed="rId3"/>
          <a:srcRect/>
          <a:stretch>
            <a:fillRect l="-22000" r="-22000"/>
          </a:stretch>
        </a:blipFill>
      </dgm:spPr>
    </dgm:pt>
    <dgm:pt modelId="{BA2A2508-AE22-439C-A5DA-410C19813017}" type="pres">
      <dgm:prSet presAssocID="{96A110A0-C9D8-486D-A1FE-6326FD2500C9}" presName="sibTrans" presStyleCnt="0"/>
      <dgm:spPr/>
    </dgm:pt>
    <dgm:pt modelId="{9AAF24B1-9F57-40B2-9C83-1A4B91D0AB79}" type="pres">
      <dgm:prSet presAssocID="{9B0AF3E4-1458-4DE6-8877-09F14947B668}" presName="comp" presStyleCnt="0"/>
      <dgm:spPr/>
    </dgm:pt>
    <dgm:pt modelId="{F68F5E8C-7AC1-473F-ABAB-BA96764B0A6C}" type="pres">
      <dgm:prSet presAssocID="{9B0AF3E4-1458-4DE6-8877-09F14947B668}" presName="rect2" presStyleLbl="node1" presStyleIdx="3" presStyleCnt="6">
        <dgm:presLayoutVars>
          <dgm:bulletEnabled val="1"/>
        </dgm:presLayoutVars>
      </dgm:prSet>
      <dgm:spPr/>
    </dgm:pt>
    <dgm:pt modelId="{253F97C4-E069-4BE7-A8BA-8F5DF2103A78}" type="pres">
      <dgm:prSet presAssocID="{9B0AF3E4-1458-4DE6-8877-09F14947B668}" presName="rect1" presStyleLbl="lnNode1" presStyleIdx="3" presStyleCnt="6"/>
      <dgm:spPr>
        <a:blipFill>
          <a:blip xmlns:r="http://schemas.openxmlformats.org/officeDocument/2006/relationships" r:embed="rId4"/>
          <a:srcRect/>
          <a:stretch>
            <a:fillRect l="-32000" r="-32000"/>
          </a:stretch>
        </a:blipFill>
      </dgm:spPr>
    </dgm:pt>
    <dgm:pt modelId="{313A8583-4979-4468-95AF-1EBD2EE463C5}" type="pres">
      <dgm:prSet presAssocID="{366A43EB-CADD-4EDE-B2AF-E04C64EBF917}" presName="sibTrans" presStyleCnt="0"/>
      <dgm:spPr/>
    </dgm:pt>
    <dgm:pt modelId="{86B7D007-987F-42E9-BDAD-6ECC81E12B39}" type="pres">
      <dgm:prSet presAssocID="{D37862C1-ECAB-4C0D-A7F2-C156D13BF885}" presName="comp" presStyleCnt="0"/>
      <dgm:spPr/>
    </dgm:pt>
    <dgm:pt modelId="{C02B213E-3BC2-4C2C-B5AB-19F6E329B6BB}" type="pres">
      <dgm:prSet presAssocID="{D37862C1-ECAB-4C0D-A7F2-C156D13BF885}" presName="rect2" presStyleLbl="node1" presStyleIdx="4" presStyleCnt="6">
        <dgm:presLayoutVars>
          <dgm:bulletEnabled val="1"/>
        </dgm:presLayoutVars>
      </dgm:prSet>
      <dgm:spPr/>
    </dgm:pt>
    <dgm:pt modelId="{0B9F9675-3D6E-4EDF-B61E-DF6AD2A0F391}" type="pres">
      <dgm:prSet presAssocID="{D37862C1-ECAB-4C0D-A7F2-C156D13BF885}" presName="rect1" presStyleLbl="lnNode1" presStyleIdx="4" presStyleCnt="6"/>
      <dgm:spPr>
        <a:blipFill>
          <a:blip xmlns:r="http://schemas.openxmlformats.org/officeDocument/2006/relationships" r:embed="rId5"/>
          <a:srcRect/>
          <a:stretch>
            <a:fillRect l="-33000" r="-33000"/>
          </a:stretch>
        </a:blipFill>
      </dgm:spPr>
    </dgm:pt>
    <dgm:pt modelId="{7AC7C967-0F17-41CA-AFB8-467B88E55313}" type="pres">
      <dgm:prSet presAssocID="{42222A29-EE78-49EF-B354-B1EA2192D7DF}" presName="sibTrans" presStyleCnt="0"/>
      <dgm:spPr/>
    </dgm:pt>
    <dgm:pt modelId="{DFBCC80D-4F4E-456C-ABE6-C07EDFFB69EF}" type="pres">
      <dgm:prSet presAssocID="{7DF74095-23D1-4AC4-A5B2-57BCACD40D1E}" presName="comp" presStyleCnt="0"/>
      <dgm:spPr/>
    </dgm:pt>
    <dgm:pt modelId="{02CBCA8F-3146-4D03-A06C-C4E4C8D0AF1E}" type="pres">
      <dgm:prSet presAssocID="{7DF74095-23D1-4AC4-A5B2-57BCACD40D1E}" presName="rect2" presStyleLbl="node1" presStyleIdx="5" presStyleCnt="6">
        <dgm:presLayoutVars>
          <dgm:bulletEnabled val="1"/>
        </dgm:presLayoutVars>
      </dgm:prSet>
      <dgm:spPr/>
    </dgm:pt>
    <dgm:pt modelId="{3D3B6042-762D-4F77-B0A2-51D72A462EDF}" type="pres">
      <dgm:prSet presAssocID="{7DF74095-23D1-4AC4-A5B2-57BCACD40D1E}" presName="rect1" presStyleLbl="lnNode1" presStyleIdx="5" presStyleCnt="6"/>
      <dgm:spPr>
        <a:blipFill>
          <a:blip xmlns:r="http://schemas.openxmlformats.org/officeDocument/2006/relationships" r:embed="rId6">
            <a:extLst>
              <a:ext uri="{28A0092B-C50C-407E-A947-70E740481C1C}">
                <a14:useLocalDpi xmlns:a14="http://schemas.microsoft.com/office/drawing/2010/main" val="0"/>
              </a:ext>
            </a:extLst>
          </a:blip>
          <a:srcRect/>
          <a:stretch>
            <a:fillRect l="-26000" r="-26000"/>
          </a:stretch>
        </a:blipFill>
      </dgm:spPr>
    </dgm:pt>
  </dgm:ptLst>
  <dgm:cxnLst>
    <dgm:cxn modelId="{0D78071E-A911-4678-9F66-8EC2DB32278B}" type="presOf" srcId="{7DF74095-23D1-4AC4-A5B2-57BCACD40D1E}" destId="{02CBCA8F-3146-4D03-A06C-C4E4C8D0AF1E}" srcOrd="0" destOrd="0" presId="urn:microsoft.com/office/officeart/2008/layout/AlternatingPictureBlocks"/>
    <dgm:cxn modelId="{36799E2D-1926-4E77-AE3E-647DD77F0D86}" type="presOf" srcId="{B26AB0F9-3214-4ECD-A556-0E7ED33C9EB1}" destId="{B89430FD-A489-470F-AF22-45ED7E228FCC}" srcOrd="0" destOrd="0" presId="urn:microsoft.com/office/officeart/2008/layout/AlternatingPictureBlocks"/>
    <dgm:cxn modelId="{17434861-7CBC-48BE-99D1-5DD76C2074E6}" srcId="{2612B4D2-AFB1-4F95-982F-F19CF2FACA41}" destId="{54CDA36D-24B1-469D-B659-C19916B776BB}" srcOrd="2" destOrd="0" parTransId="{1829FD61-F356-4F3A-B189-CD151069E2E0}" sibTransId="{96A110A0-C9D8-486D-A1FE-6326FD2500C9}"/>
    <dgm:cxn modelId="{34E7A549-ED23-4237-8853-C0D31432BB84}" type="presOf" srcId="{D37862C1-ECAB-4C0D-A7F2-C156D13BF885}" destId="{C02B213E-3BC2-4C2C-B5AB-19F6E329B6BB}" srcOrd="0" destOrd="0" presId="urn:microsoft.com/office/officeart/2008/layout/AlternatingPictureBlocks"/>
    <dgm:cxn modelId="{63E1724F-3F0B-4DEE-AD29-E36A4822D904}" srcId="{2612B4D2-AFB1-4F95-982F-F19CF2FACA41}" destId="{B26AB0F9-3214-4ECD-A556-0E7ED33C9EB1}" srcOrd="0" destOrd="0" parTransId="{BBC0FDF7-A1DB-429C-9E62-2E0C8D60F348}" sibTransId="{D6AF47C7-2D10-40D7-8FF1-11627DC0B3AF}"/>
    <dgm:cxn modelId="{B9FE2771-A33D-44FE-88B1-2DE7153554D9}" type="presOf" srcId="{E350469D-47B9-4B78-A891-07F5FD126606}" destId="{76374FD1-BA3C-4684-8CAC-09CF348C6486}" srcOrd="0" destOrd="0" presId="urn:microsoft.com/office/officeart/2008/layout/AlternatingPictureBlocks"/>
    <dgm:cxn modelId="{78163E77-1EA0-4A4E-B515-101363629BAC}" type="presOf" srcId="{2612B4D2-AFB1-4F95-982F-F19CF2FACA41}" destId="{C7B483F1-C402-46AE-B10C-80D07CDE36CF}" srcOrd="0" destOrd="0" presId="urn:microsoft.com/office/officeart/2008/layout/AlternatingPictureBlocks"/>
    <dgm:cxn modelId="{04867358-CDE5-4C2D-9CE8-4F2D91EC2757}" type="presOf" srcId="{9B0AF3E4-1458-4DE6-8877-09F14947B668}" destId="{F68F5E8C-7AC1-473F-ABAB-BA96764B0A6C}" srcOrd="0" destOrd="0" presId="urn:microsoft.com/office/officeart/2008/layout/AlternatingPictureBlocks"/>
    <dgm:cxn modelId="{A8E8407A-DAC0-4F90-A0BB-6364DF02EED0}" srcId="{2612B4D2-AFB1-4F95-982F-F19CF2FACA41}" destId="{D37862C1-ECAB-4C0D-A7F2-C156D13BF885}" srcOrd="4" destOrd="0" parTransId="{8854B119-3025-4C69-89AE-B8D6E2459E88}" sibTransId="{42222A29-EE78-49EF-B354-B1EA2192D7DF}"/>
    <dgm:cxn modelId="{6C6708AE-1936-483A-919D-ECFC6A1B5610}" srcId="{2612B4D2-AFB1-4F95-982F-F19CF2FACA41}" destId="{7DF74095-23D1-4AC4-A5B2-57BCACD40D1E}" srcOrd="5" destOrd="0" parTransId="{C32FD290-04BB-4300-B4C3-52428AF0E342}" sibTransId="{7DB1DC45-3AB5-4259-8A0E-ED90302A9CB6}"/>
    <dgm:cxn modelId="{F893E8B6-B95A-4587-A92F-765DC47A146A}" type="presOf" srcId="{54CDA36D-24B1-469D-B659-C19916B776BB}" destId="{E511D805-3A75-4220-BF12-A1117EE08223}" srcOrd="0" destOrd="0" presId="urn:microsoft.com/office/officeart/2008/layout/AlternatingPictureBlocks"/>
    <dgm:cxn modelId="{B31ED3BF-55B9-4286-9FFB-AFFDC74C547E}" srcId="{2612B4D2-AFB1-4F95-982F-F19CF2FACA41}" destId="{9B0AF3E4-1458-4DE6-8877-09F14947B668}" srcOrd="3" destOrd="0" parTransId="{5AE84EBB-7F61-4577-870E-362DA5D787EB}" sibTransId="{366A43EB-CADD-4EDE-B2AF-E04C64EBF917}"/>
    <dgm:cxn modelId="{CCEB53EA-DA70-4BA7-93DF-2F1BF2C27AD4}" srcId="{2612B4D2-AFB1-4F95-982F-F19CF2FACA41}" destId="{E350469D-47B9-4B78-A891-07F5FD126606}" srcOrd="1" destOrd="0" parTransId="{450976C8-4D0B-453D-AE7B-BC654B0B07E8}" sibTransId="{549134D6-5D5E-4E71-A563-1EB3F11280AC}"/>
    <dgm:cxn modelId="{C3AB57E2-F523-4DD7-A2D6-D041D1A078F2}" type="presParOf" srcId="{C7B483F1-C402-46AE-B10C-80D07CDE36CF}" destId="{6D863BD2-A369-413B-8824-A9FC56DAA748}" srcOrd="0" destOrd="0" presId="urn:microsoft.com/office/officeart/2008/layout/AlternatingPictureBlocks"/>
    <dgm:cxn modelId="{21F7D4E1-1933-4249-9661-93AD19240D4A}" type="presParOf" srcId="{6D863BD2-A369-413B-8824-A9FC56DAA748}" destId="{B89430FD-A489-470F-AF22-45ED7E228FCC}" srcOrd="0" destOrd="0" presId="urn:microsoft.com/office/officeart/2008/layout/AlternatingPictureBlocks"/>
    <dgm:cxn modelId="{4E0ACAAD-0FEA-47D9-90C3-704394ADF4F9}" type="presParOf" srcId="{6D863BD2-A369-413B-8824-A9FC56DAA748}" destId="{49C759DE-AB9D-47E7-8E9A-CCD624E69DA2}" srcOrd="1" destOrd="0" presId="urn:microsoft.com/office/officeart/2008/layout/AlternatingPictureBlocks"/>
    <dgm:cxn modelId="{B8583411-8CF6-4992-A53C-CF9EC571F010}" type="presParOf" srcId="{C7B483F1-C402-46AE-B10C-80D07CDE36CF}" destId="{F3403BC1-0750-4699-8706-E7FD6DA10416}" srcOrd="1" destOrd="0" presId="urn:microsoft.com/office/officeart/2008/layout/AlternatingPictureBlocks"/>
    <dgm:cxn modelId="{25C98BA4-A51F-411D-BBCE-3A507F4E5CCB}" type="presParOf" srcId="{C7B483F1-C402-46AE-B10C-80D07CDE36CF}" destId="{1BCB9A49-D9AB-4A25-96A3-23BC6919E621}" srcOrd="2" destOrd="0" presId="urn:microsoft.com/office/officeart/2008/layout/AlternatingPictureBlocks"/>
    <dgm:cxn modelId="{6EC903EE-474D-4010-992F-595BBF7B88BF}" type="presParOf" srcId="{1BCB9A49-D9AB-4A25-96A3-23BC6919E621}" destId="{76374FD1-BA3C-4684-8CAC-09CF348C6486}" srcOrd="0" destOrd="0" presId="urn:microsoft.com/office/officeart/2008/layout/AlternatingPictureBlocks"/>
    <dgm:cxn modelId="{3476B0F3-C2FF-4F29-9A94-962ED816B5D5}" type="presParOf" srcId="{1BCB9A49-D9AB-4A25-96A3-23BC6919E621}" destId="{B14CE48C-ECF8-42BE-AC15-E1BB68F60D94}" srcOrd="1" destOrd="0" presId="urn:microsoft.com/office/officeart/2008/layout/AlternatingPictureBlocks"/>
    <dgm:cxn modelId="{3F184F69-F505-4163-A465-BC824381F977}" type="presParOf" srcId="{C7B483F1-C402-46AE-B10C-80D07CDE36CF}" destId="{1BD36069-0922-49B7-A0E9-A23CC8022738}" srcOrd="3" destOrd="0" presId="urn:microsoft.com/office/officeart/2008/layout/AlternatingPictureBlocks"/>
    <dgm:cxn modelId="{16C0CE8C-91D0-42D3-8B4B-40106893E516}" type="presParOf" srcId="{C7B483F1-C402-46AE-B10C-80D07CDE36CF}" destId="{20F18E83-6EB3-4891-8395-5F0019EF5B78}" srcOrd="4" destOrd="0" presId="urn:microsoft.com/office/officeart/2008/layout/AlternatingPictureBlocks"/>
    <dgm:cxn modelId="{01A0B2CC-6916-44DF-BE88-02BD654B88D9}" type="presParOf" srcId="{20F18E83-6EB3-4891-8395-5F0019EF5B78}" destId="{E511D805-3A75-4220-BF12-A1117EE08223}" srcOrd="0" destOrd="0" presId="urn:microsoft.com/office/officeart/2008/layout/AlternatingPictureBlocks"/>
    <dgm:cxn modelId="{06D6B83F-9E19-4777-A17F-B6B41988313C}" type="presParOf" srcId="{20F18E83-6EB3-4891-8395-5F0019EF5B78}" destId="{4F485EE9-07E0-4893-BC7D-F337BC1BFFAB}" srcOrd="1" destOrd="0" presId="urn:microsoft.com/office/officeart/2008/layout/AlternatingPictureBlocks"/>
    <dgm:cxn modelId="{72CBCD88-EC24-4367-AEB5-B735F69431A4}" type="presParOf" srcId="{C7B483F1-C402-46AE-B10C-80D07CDE36CF}" destId="{BA2A2508-AE22-439C-A5DA-410C19813017}" srcOrd="5" destOrd="0" presId="urn:microsoft.com/office/officeart/2008/layout/AlternatingPictureBlocks"/>
    <dgm:cxn modelId="{BA792EEE-9A14-4661-8490-0E97CEE1F1BF}" type="presParOf" srcId="{C7B483F1-C402-46AE-B10C-80D07CDE36CF}" destId="{9AAF24B1-9F57-40B2-9C83-1A4B91D0AB79}" srcOrd="6" destOrd="0" presId="urn:microsoft.com/office/officeart/2008/layout/AlternatingPictureBlocks"/>
    <dgm:cxn modelId="{51066D3A-A284-4869-AA2D-3B45369A829F}" type="presParOf" srcId="{9AAF24B1-9F57-40B2-9C83-1A4B91D0AB79}" destId="{F68F5E8C-7AC1-473F-ABAB-BA96764B0A6C}" srcOrd="0" destOrd="0" presId="urn:microsoft.com/office/officeart/2008/layout/AlternatingPictureBlocks"/>
    <dgm:cxn modelId="{AC2A136E-969E-4ECA-A8F1-6CED1D356FA8}" type="presParOf" srcId="{9AAF24B1-9F57-40B2-9C83-1A4B91D0AB79}" destId="{253F97C4-E069-4BE7-A8BA-8F5DF2103A78}" srcOrd="1" destOrd="0" presId="urn:microsoft.com/office/officeart/2008/layout/AlternatingPictureBlocks"/>
    <dgm:cxn modelId="{0F64BFA9-17A7-4A8A-9E16-6E6A6688FCE7}" type="presParOf" srcId="{C7B483F1-C402-46AE-B10C-80D07CDE36CF}" destId="{313A8583-4979-4468-95AF-1EBD2EE463C5}" srcOrd="7" destOrd="0" presId="urn:microsoft.com/office/officeart/2008/layout/AlternatingPictureBlocks"/>
    <dgm:cxn modelId="{B33CE1ED-F6B6-4540-BD64-C547147E73E7}" type="presParOf" srcId="{C7B483F1-C402-46AE-B10C-80D07CDE36CF}" destId="{86B7D007-987F-42E9-BDAD-6ECC81E12B39}" srcOrd="8" destOrd="0" presId="urn:microsoft.com/office/officeart/2008/layout/AlternatingPictureBlocks"/>
    <dgm:cxn modelId="{388D744E-FAE1-437E-B823-5D8AE65B2A15}" type="presParOf" srcId="{86B7D007-987F-42E9-BDAD-6ECC81E12B39}" destId="{C02B213E-3BC2-4C2C-B5AB-19F6E329B6BB}" srcOrd="0" destOrd="0" presId="urn:microsoft.com/office/officeart/2008/layout/AlternatingPictureBlocks"/>
    <dgm:cxn modelId="{663A1310-8AA1-471D-8629-9F3C08FBA75C}" type="presParOf" srcId="{86B7D007-987F-42E9-BDAD-6ECC81E12B39}" destId="{0B9F9675-3D6E-4EDF-B61E-DF6AD2A0F391}" srcOrd="1" destOrd="0" presId="urn:microsoft.com/office/officeart/2008/layout/AlternatingPictureBlocks"/>
    <dgm:cxn modelId="{B981EDB6-3997-4FE6-ABFA-42CB4888BEB5}" type="presParOf" srcId="{C7B483F1-C402-46AE-B10C-80D07CDE36CF}" destId="{7AC7C967-0F17-41CA-AFB8-467B88E55313}" srcOrd="9" destOrd="0" presId="urn:microsoft.com/office/officeart/2008/layout/AlternatingPictureBlocks"/>
    <dgm:cxn modelId="{8AB65320-62EB-4C2D-8AD7-7AD2C187D1BF}" type="presParOf" srcId="{C7B483F1-C402-46AE-B10C-80D07CDE36CF}" destId="{DFBCC80D-4F4E-456C-ABE6-C07EDFFB69EF}" srcOrd="10" destOrd="0" presId="urn:microsoft.com/office/officeart/2008/layout/AlternatingPictureBlocks"/>
    <dgm:cxn modelId="{8E737807-33A8-401C-895B-8FDC4BED4D0A}" type="presParOf" srcId="{DFBCC80D-4F4E-456C-ABE6-C07EDFFB69EF}" destId="{02CBCA8F-3146-4D03-A06C-C4E4C8D0AF1E}" srcOrd="0" destOrd="0" presId="urn:microsoft.com/office/officeart/2008/layout/AlternatingPictureBlocks"/>
    <dgm:cxn modelId="{993A11C1-08E8-4646-9248-95D4EBE32102}" type="presParOf" srcId="{DFBCC80D-4F4E-456C-ABE6-C07EDFFB69EF}" destId="{3D3B6042-762D-4F77-B0A2-51D72A462EDF}"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870289B-7740-4E1F-8CC6-B90AED626008}" type="doc">
      <dgm:prSet loTypeId="urn:microsoft.com/office/officeart/2005/8/layout/vList3" loCatId="list" qsTypeId="urn:microsoft.com/office/officeart/2005/8/quickstyle/simple1" qsCatId="simple" csTypeId="urn:microsoft.com/office/officeart/2005/8/colors/accent2_2" csCatId="accent2" phldr="1"/>
      <dgm:spPr/>
      <dgm:t>
        <a:bodyPr/>
        <a:lstStyle/>
        <a:p>
          <a:endParaRPr lang="en-GB"/>
        </a:p>
      </dgm:t>
    </dgm:pt>
    <dgm:pt modelId="{8C3ECDF9-588F-4C39-A3D9-ED8DF87F951C}">
      <dgm:prSet/>
      <dgm:spPr>
        <a:solidFill>
          <a:srgbClr val="899E00"/>
        </a:solidFill>
      </dgm:spPr>
      <dgm:t>
        <a:bodyPr/>
        <a:lstStyle/>
        <a:p>
          <a:r>
            <a:rPr lang="en-GB" b="1" i="0" baseline="0" dirty="0"/>
            <a:t>Real-time data</a:t>
          </a:r>
          <a:endParaRPr lang="en-GB" dirty="0"/>
        </a:p>
      </dgm:t>
    </dgm:pt>
    <dgm:pt modelId="{FC4CF31D-C17E-4A08-8589-C6F6179725B9}" type="parTrans" cxnId="{E0960AB1-B346-4C58-83D8-1902D400F9B2}">
      <dgm:prSet/>
      <dgm:spPr/>
      <dgm:t>
        <a:bodyPr/>
        <a:lstStyle/>
        <a:p>
          <a:endParaRPr lang="en-GB"/>
        </a:p>
      </dgm:t>
    </dgm:pt>
    <dgm:pt modelId="{882015B8-827F-4804-B752-E61F58D9D3E3}" type="sibTrans" cxnId="{E0960AB1-B346-4C58-83D8-1902D400F9B2}">
      <dgm:prSet/>
      <dgm:spPr/>
      <dgm:t>
        <a:bodyPr/>
        <a:lstStyle/>
        <a:p>
          <a:endParaRPr lang="en-GB"/>
        </a:p>
      </dgm:t>
    </dgm:pt>
    <dgm:pt modelId="{3A9E311A-03E7-409E-9B76-A56DD591C84E}">
      <dgm:prSet/>
      <dgm:spPr>
        <a:solidFill>
          <a:srgbClr val="899E00"/>
        </a:solidFill>
      </dgm:spPr>
      <dgm:t>
        <a:bodyPr/>
        <a:lstStyle/>
        <a:p>
          <a:r>
            <a:rPr lang="en-GB" b="1" i="0" baseline="0" dirty="0"/>
            <a:t>Predictive insights</a:t>
          </a:r>
          <a:endParaRPr lang="en-GB" dirty="0"/>
        </a:p>
      </dgm:t>
    </dgm:pt>
    <dgm:pt modelId="{5424B950-7852-49ED-BB79-C82BAEF7E678}" type="parTrans" cxnId="{5DE2CFE4-D284-463F-BE9F-CE9EFC8AF348}">
      <dgm:prSet/>
      <dgm:spPr/>
      <dgm:t>
        <a:bodyPr/>
        <a:lstStyle/>
        <a:p>
          <a:endParaRPr lang="en-GB"/>
        </a:p>
      </dgm:t>
    </dgm:pt>
    <dgm:pt modelId="{35F4DA21-A982-4CCD-92F7-84D9903F93BC}" type="sibTrans" cxnId="{5DE2CFE4-D284-463F-BE9F-CE9EFC8AF348}">
      <dgm:prSet/>
      <dgm:spPr/>
      <dgm:t>
        <a:bodyPr/>
        <a:lstStyle/>
        <a:p>
          <a:endParaRPr lang="en-GB"/>
        </a:p>
      </dgm:t>
    </dgm:pt>
    <dgm:pt modelId="{3163B32D-6604-4D62-B9C1-1EC2C2D64C06}">
      <dgm:prSet/>
      <dgm:spPr>
        <a:solidFill>
          <a:srgbClr val="899E00"/>
        </a:solidFill>
      </dgm:spPr>
      <dgm:t>
        <a:bodyPr/>
        <a:lstStyle/>
        <a:p>
          <a:r>
            <a:rPr lang="en-GB" b="1" i="0" baseline="0"/>
            <a:t>Actionable recommendations</a:t>
          </a:r>
          <a:endParaRPr lang="en-GB"/>
        </a:p>
      </dgm:t>
    </dgm:pt>
    <dgm:pt modelId="{1FF7A246-4B2C-49CB-8D90-52E0A22744C8}" type="parTrans" cxnId="{5D760FBD-F59B-42D2-8C75-0AC1989EFB53}">
      <dgm:prSet/>
      <dgm:spPr/>
      <dgm:t>
        <a:bodyPr/>
        <a:lstStyle/>
        <a:p>
          <a:endParaRPr lang="en-GB"/>
        </a:p>
      </dgm:t>
    </dgm:pt>
    <dgm:pt modelId="{6D5DB93A-232D-4A95-BF68-DAD4D2516ED0}" type="sibTrans" cxnId="{5D760FBD-F59B-42D2-8C75-0AC1989EFB53}">
      <dgm:prSet/>
      <dgm:spPr/>
      <dgm:t>
        <a:bodyPr/>
        <a:lstStyle/>
        <a:p>
          <a:endParaRPr lang="en-GB"/>
        </a:p>
      </dgm:t>
    </dgm:pt>
    <dgm:pt modelId="{0E6704AD-CD9E-418E-95E5-C88472787FED}">
      <dgm:prSet/>
      <dgm:spPr>
        <a:solidFill>
          <a:srgbClr val="899E00"/>
        </a:solidFill>
      </dgm:spPr>
      <dgm:t>
        <a:bodyPr/>
        <a:lstStyle/>
        <a:p>
          <a:r>
            <a:rPr lang="en-GB" b="1" i="0" baseline="0"/>
            <a:t>Proactivity</a:t>
          </a:r>
          <a:endParaRPr lang="en-GB"/>
        </a:p>
      </dgm:t>
    </dgm:pt>
    <dgm:pt modelId="{F41EE4D8-A23B-496F-B36B-BCC9C2BFEB27}" type="parTrans" cxnId="{7FBCA76A-F54C-4F56-889D-806429AA6F74}">
      <dgm:prSet/>
      <dgm:spPr/>
      <dgm:t>
        <a:bodyPr/>
        <a:lstStyle/>
        <a:p>
          <a:endParaRPr lang="en-GB"/>
        </a:p>
      </dgm:t>
    </dgm:pt>
    <dgm:pt modelId="{548C490A-1274-4C12-8373-4AE8CD427F85}" type="sibTrans" cxnId="{7FBCA76A-F54C-4F56-889D-806429AA6F74}">
      <dgm:prSet/>
      <dgm:spPr/>
      <dgm:t>
        <a:bodyPr/>
        <a:lstStyle/>
        <a:p>
          <a:endParaRPr lang="en-GB"/>
        </a:p>
      </dgm:t>
    </dgm:pt>
    <dgm:pt modelId="{B8EABAF1-EF41-4A5D-9E90-A2806DC1DDFE}" type="pres">
      <dgm:prSet presAssocID="{7870289B-7740-4E1F-8CC6-B90AED626008}" presName="linearFlow" presStyleCnt="0">
        <dgm:presLayoutVars>
          <dgm:dir/>
          <dgm:resizeHandles val="exact"/>
        </dgm:presLayoutVars>
      </dgm:prSet>
      <dgm:spPr/>
    </dgm:pt>
    <dgm:pt modelId="{5B08C2C8-E6BF-407A-A8C4-49447C0C7966}" type="pres">
      <dgm:prSet presAssocID="{8C3ECDF9-588F-4C39-A3D9-ED8DF87F951C}" presName="composite" presStyleCnt="0"/>
      <dgm:spPr/>
    </dgm:pt>
    <dgm:pt modelId="{DB5BB6C8-1178-4E1E-8DF9-068B794A5764}" type="pres">
      <dgm:prSet presAssocID="{8C3ECDF9-588F-4C39-A3D9-ED8DF87F951C}" presName="imgShp" presStyleLbl="fgImgPlac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AE7BF1CE-D7A9-41CD-B7A7-5FE60C7704F3}" type="pres">
      <dgm:prSet presAssocID="{8C3ECDF9-588F-4C39-A3D9-ED8DF87F951C}" presName="txShp" presStyleLbl="node1" presStyleIdx="0" presStyleCnt="4">
        <dgm:presLayoutVars>
          <dgm:bulletEnabled val="1"/>
        </dgm:presLayoutVars>
      </dgm:prSet>
      <dgm:spPr/>
    </dgm:pt>
    <dgm:pt modelId="{6BFA43ED-4485-41F5-B439-5ACEFE8DAA0B}" type="pres">
      <dgm:prSet presAssocID="{882015B8-827F-4804-B752-E61F58D9D3E3}" presName="spacing" presStyleCnt="0"/>
      <dgm:spPr/>
    </dgm:pt>
    <dgm:pt modelId="{EDB3E949-AE58-4E4F-8620-08C8F0E16F6B}" type="pres">
      <dgm:prSet presAssocID="{3A9E311A-03E7-409E-9B76-A56DD591C84E}" presName="composite" presStyleCnt="0"/>
      <dgm:spPr/>
    </dgm:pt>
    <dgm:pt modelId="{D0BACA23-2D21-48E3-9EF1-F111A084D82C}" type="pres">
      <dgm:prSet presAssocID="{3A9E311A-03E7-409E-9B76-A56DD591C84E}" presName="imgShp" presStyleLbl="fgImgPlace1" presStyleIdx="1"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E152BE5C-3FDF-4FB7-92A5-512B3F9BC91D}" type="pres">
      <dgm:prSet presAssocID="{3A9E311A-03E7-409E-9B76-A56DD591C84E}" presName="txShp" presStyleLbl="node1" presStyleIdx="1" presStyleCnt="4">
        <dgm:presLayoutVars>
          <dgm:bulletEnabled val="1"/>
        </dgm:presLayoutVars>
      </dgm:prSet>
      <dgm:spPr/>
    </dgm:pt>
    <dgm:pt modelId="{BA5136D4-52B5-45BB-B106-F0FAD2C8DB99}" type="pres">
      <dgm:prSet presAssocID="{35F4DA21-A982-4CCD-92F7-84D9903F93BC}" presName="spacing" presStyleCnt="0"/>
      <dgm:spPr/>
    </dgm:pt>
    <dgm:pt modelId="{BBE6E831-86D2-471D-B4B6-AA50DA62BAB6}" type="pres">
      <dgm:prSet presAssocID="{3163B32D-6604-4D62-B9C1-1EC2C2D64C06}" presName="composite" presStyleCnt="0"/>
      <dgm:spPr/>
    </dgm:pt>
    <dgm:pt modelId="{C0E02844-842A-4E35-8C12-5542FA4137E7}" type="pres">
      <dgm:prSet presAssocID="{3163B32D-6604-4D62-B9C1-1EC2C2D64C06}" presName="imgShp" presStyleLbl="fgImgPlace1" presStyleIdx="2"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66031328-2423-421D-BD82-19F83B90701F}" type="pres">
      <dgm:prSet presAssocID="{3163B32D-6604-4D62-B9C1-1EC2C2D64C06}" presName="txShp" presStyleLbl="node1" presStyleIdx="2" presStyleCnt="4">
        <dgm:presLayoutVars>
          <dgm:bulletEnabled val="1"/>
        </dgm:presLayoutVars>
      </dgm:prSet>
      <dgm:spPr/>
    </dgm:pt>
    <dgm:pt modelId="{3C77E3DC-6B11-4801-A4A3-4DE55439D30D}" type="pres">
      <dgm:prSet presAssocID="{6D5DB93A-232D-4A95-BF68-DAD4D2516ED0}" presName="spacing" presStyleCnt="0"/>
      <dgm:spPr/>
    </dgm:pt>
    <dgm:pt modelId="{51BC4428-2F2F-4812-8AAB-F6E0665B79A0}" type="pres">
      <dgm:prSet presAssocID="{0E6704AD-CD9E-418E-95E5-C88472787FED}" presName="composite" presStyleCnt="0"/>
      <dgm:spPr/>
    </dgm:pt>
    <dgm:pt modelId="{00699D65-C8FC-403E-A6A6-ADB8A780ED0E}" type="pres">
      <dgm:prSet presAssocID="{0E6704AD-CD9E-418E-95E5-C88472787FED}" presName="imgShp" presStyleLbl="fgImgPlace1" presStyleIdx="3"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F16DB4F5-4DAD-4626-8339-D7791C5DB5A0}" type="pres">
      <dgm:prSet presAssocID="{0E6704AD-CD9E-418E-95E5-C88472787FED}" presName="txShp" presStyleLbl="node1" presStyleIdx="3" presStyleCnt="4">
        <dgm:presLayoutVars>
          <dgm:bulletEnabled val="1"/>
        </dgm:presLayoutVars>
      </dgm:prSet>
      <dgm:spPr/>
    </dgm:pt>
  </dgm:ptLst>
  <dgm:cxnLst>
    <dgm:cxn modelId="{CE096724-3AC4-471F-88FF-6B7BCF29B5D7}" type="presOf" srcId="{3163B32D-6604-4D62-B9C1-1EC2C2D64C06}" destId="{66031328-2423-421D-BD82-19F83B90701F}" srcOrd="0" destOrd="0" presId="urn:microsoft.com/office/officeart/2005/8/layout/vList3"/>
    <dgm:cxn modelId="{560B1B44-41E4-4EFF-A0B3-0DEFD7934075}" type="presOf" srcId="{3A9E311A-03E7-409E-9B76-A56DD591C84E}" destId="{E152BE5C-3FDF-4FB7-92A5-512B3F9BC91D}" srcOrd="0" destOrd="0" presId="urn:microsoft.com/office/officeart/2005/8/layout/vList3"/>
    <dgm:cxn modelId="{7FBCA76A-F54C-4F56-889D-806429AA6F74}" srcId="{7870289B-7740-4E1F-8CC6-B90AED626008}" destId="{0E6704AD-CD9E-418E-95E5-C88472787FED}" srcOrd="3" destOrd="0" parTransId="{F41EE4D8-A23B-496F-B36B-BCC9C2BFEB27}" sibTransId="{548C490A-1274-4C12-8373-4AE8CD427F85}"/>
    <dgm:cxn modelId="{B0C2A083-213C-491F-B871-872A1B72D4DC}" type="presOf" srcId="{7870289B-7740-4E1F-8CC6-B90AED626008}" destId="{B8EABAF1-EF41-4A5D-9E90-A2806DC1DDFE}" srcOrd="0" destOrd="0" presId="urn:microsoft.com/office/officeart/2005/8/layout/vList3"/>
    <dgm:cxn modelId="{A46E3E89-CCB4-466B-AA8E-B4634DA99B17}" type="presOf" srcId="{8C3ECDF9-588F-4C39-A3D9-ED8DF87F951C}" destId="{AE7BF1CE-D7A9-41CD-B7A7-5FE60C7704F3}" srcOrd="0" destOrd="0" presId="urn:microsoft.com/office/officeart/2005/8/layout/vList3"/>
    <dgm:cxn modelId="{E0960AB1-B346-4C58-83D8-1902D400F9B2}" srcId="{7870289B-7740-4E1F-8CC6-B90AED626008}" destId="{8C3ECDF9-588F-4C39-A3D9-ED8DF87F951C}" srcOrd="0" destOrd="0" parTransId="{FC4CF31D-C17E-4A08-8589-C6F6179725B9}" sibTransId="{882015B8-827F-4804-B752-E61F58D9D3E3}"/>
    <dgm:cxn modelId="{21668AB2-4E72-4E05-8CC5-CE754EE04050}" type="presOf" srcId="{0E6704AD-CD9E-418E-95E5-C88472787FED}" destId="{F16DB4F5-4DAD-4626-8339-D7791C5DB5A0}" srcOrd="0" destOrd="0" presId="urn:microsoft.com/office/officeart/2005/8/layout/vList3"/>
    <dgm:cxn modelId="{5D760FBD-F59B-42D2-8C75-0AC1989EFB53}" srcId="{7870289B-7740-4E1F-8CC6-B90AED626008}" destId="{3163B32D-6604-4D62-B9C1-1EC2C2D64C06}" srcOrd="2" destOrd="0" parTransId="{1FF7A246-4B2C-49CB-8D90-52E0A22744C8}" sibTransId="{6D5DB93A-232D-4A95-BF68-DAD4D2516ED0}"/>
    <dgm:cxn modelId="{5DE2CFE4-D284-463F-BE9F-CE9EFC8AF348}" srcId="{7870289B-7740-4E1F-8CC6-B90AED626008}" destId="{3A9E311A-03E7-409E-9B76-A56DD591C84E}" srcOrd="1" destOrd="0" parTransId="{5424B950-7852-49ED-BB79-C82BAEF7E678}" sibTransId="{35F4DA21-A982-4CCD-92F7-84D9903F93BC}"/>
    <dgm:cxn modelId="{B4604E12-0131-4B73-9A9A-CAC2F7A12C79}" type="presParOf" srcId="{B8EABAF1-EF41-4A5D-9E90-A2806DC1DDFE}" destId="{5B08C2C8-E6BF-407A-A8C4-49447C0C7966}" srcOrd="0" destOrd="0" presId="urn:microsoft.com/office/officeart/2005/8/layout/vList3"/>
    <dgm:cxn modelId="{B96195FD-0662-4A8C-91C0-F8BA58D3B8A2}" type="presParOf" srcId="{5B08C2C8-E6BF-407A-A8C4-49447C0C7966}" destId="{DB5BB6C8-1178-4E1E-8DF9-068B794A5764}" srcOrd="0" destOrd="0" presId="urn:microsoft.com/office/officeart/2005/8/layout/vList3"/>
    <dgm:cxn modelId="{A48DA44F-5CC7-4FF9-B7F3-A4831E0F4FA3}" type="presParOf" srcId="{5B08C2C8-E6BF-407A-A8C4-49447C0C7966}" destId="{AE7BF1CE-D7A9-41CD-B7A7-5FE60C7704F3}" srcOrd="1" destOrd="0" presId="urn:microsoft.com/office/officeart/2005/8/layout/vList3"/>
    <dgm:cxn modelId="{A71F4B9C-F1A1-4396-AACD-86834A502419}" type="presParOf" srcId="{B8EABAF1-EF41-4A5D-9E90-A2806DC1DDFE}" destId="{6BFA43ED-4485-41F5-B439-5ACEFE8DAA0B}" srcOrd="1" destOrd="0" presId="urn:microsoft.com/office/officeart/2005/8/layout/vList3"/>
    <dgm:cxn modelId="{7840A0EA-F72E-4984-A634-2D7026D4C0E2}" type="presParOf" srcId="{B8EABAF1-EF41-4A5D-9E90-A2806DC1DDFE}" destId="{EDB3E949-AE58-4E4F-8620-08C8F0E16F6B}" srcOrd="2" destOrd="0" presId="urn:microsoft.com/office/officeart/2005/8/layout/vList3"/>
    <dgm:cxn modelId="{67125413-1FA0-4492-A1B1-8AACFE668D82}" type="presParOf" srcId="{EDB3E949-AE58-4E4F-8620-08C8F0E16F6B}" destId="{D0BACA23-2D21-48E3-9EF1-F111A084D82C}" srcOrd="0" destOrd="0" presId="urn:microsoft.com/office/officeart/2005/8/layout/vList3"/>
    <dgm:cxn modelId="{A29E1879-C880-4163-8CAA-F1DBC6168037}" type="presParOf" srcId="{EDB3E949-AE58-4E4F-8620-08C8F0E16F6B}" destId="{E152BE5C-3FDF-4FB7-92A5-512B3F9BC91D}" srcOrd="1" destOrd="0" presId="urn:microsoft.com/office/officeart/2005/8/layout/vList3"/>
    <dgm:cxn modelId="{3198D1FF-889C-45BF-8887-C1C18F9867F7}" type="presParOf" srcId="{B8EABAF1-EF41-4A5D-9E90-A2806DC1DDFE}" destId="{BA5136D4-52B5-45BB-B106-F0FAD2C8DB99}" srcOrd="3" destOrd="0" presId="urn:microsoft.com/office/officeart/2005/8/layout/vList3"/>
    <dgm:cxn modelId="{623DF452-8D91-43CB-8816-6A817E3F1D3A}" type="presParOf" srcId="{B8EABAF1-EF41-4A5D-9E90-A2806DC1DDFE}" destId="{BBE6E831-86D2-471D-B4B6-AA50DA62BAB6}" srcOrd="4" destOrd="0" presId="urn:microsoft.com/office/officeart/2005/8/layout/vList3"/>
    <dgm:cxn modelId="{83BBEC5A-5343-42B3-8DA6-A2CCA252805E}" type="presParOf" srcId="{BBE6E831-86D2-471D-B4B6-AA50DA62BAB6}" destId="{C0E02844-842A-4E35-8C12-5542FA4137E7}" srcOrd="0" destOrd="0" presId="urn:microsoft.com/office/officeart/2005/8/layout/vList3"/>
    <dgm:cxn modelId="{F5E470BC-A0DB-4846-85C3-14DA506DCB45}" type="presParOf" srcId="{BBE6E831-86D2-471D-B4B6-AA50DA62BAB6}" destId="{66031328-2423-421D-BD82-19F83B90701F}" srcOrd="1" destOrd="0" presId="urn:microsoft.com/office/officeart/2005/8/layout/vList3"/>
    <dgm:cxn modelId="{97960543-353E-48AD-AD4F-B16FB9BE887D}" type="presParOf" srcId="{B8EABAF1-EF41-4A5D-9E90-A2806DC1DDFE}" destId="{3C77E3DC-6B11-4801-A4A3-4DE55439D30D}" srcOrd="5" destOrd="0" presId="urn:microsoft.com/office/officeart/2005/8/layout/vList3"/>
    <dgm:cxn modelId="{40E31188-9A8B-4ED1-B512-10EB54226B24}" type="presParOf" srcId="{B8EABAF1-EF41-4A5D-9E90-A2806DC1DDFE}" destId="{51BC4428-2F2F-4812-8AAB-F6E0665B79A0}" srcOrd="6" destOrd="0" presId="urn:microsoft.com/office/officeart/2005/8/layout/vList3"/>
    <dgm:cxn modelId="{DBAEF57F-F54B-47D5-B224-03D5C91B0F9F}" type="presParOf" srcId="{51BC4428-2F2F-4812-8AAB-F6E0665B79A0}" destId="{00699D65-C8FC-403E-A6A6-ADB8A780ED0E}" srcOrd="0" destOrd="0" presId="urn:microsoft.com/office/officeart/2005/8/layout/vList3"/>
    <dgm:cxn modelId="{1DDA472E-4F8D-4EFB-8ACE-F2339E58EBC7}" type="presParOf" srcId="{51BC4428-2F2F-4812-8AAB-F6E0665B79A0}" destId="{F16DB4F5-4DAD-4626-8339-D7791C5DB5A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C743C46-2BEB-4DF5-BEEA-89F2192BCD0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5A8EB693-FE94-450A-86C0-69B7FC747736}">
      <dgm:prSet custT="1"/>
      <dgm:spPr/>
      <dgm:t>
        <a:bodyPr/>
        <a:lstStyle/>
        <a:p>
          <a:r>
            <a:rPr lang="en-GB" sz="1800" dirty="0"/>
            <a:t>Use of collected data may have limitations</a:t>
          </a:r>
          <a:r>
            <a:rPr lang="en-GB" sz="1800" b="1" dirty="0"/>
            <a:t> </a:t>
          </a:r>
          <a:endParaRPr lang="en-GB" sz="1800" dirty="0"/>
        </a:p>
      </dgm:t>
    </dgm:pt>
    <dgm:pt modelId="{28C55FAE-98B3-4567-95FA-B661E902CD90}" type="parTrans" cxnId="{02E8D7DE-4882-441E-8756-46AE695CB0B6}">
      <dgm:prSet/>
      <dgm:spPr/>
      <dgm:t>
        <a:bodyPr/>
        <a:lstStyle/>
        <a:p>
          <a:endParaRPr lang="en-GB"/>
        </a:p>
      </dgm:t>
    </dgm:pt>
    <dgm:pt modelId="{B538D817-DEBF-4E22-9A41-BE0A5582FF86}" type="sibTrans" cxnId="{02E8D7DE-4882-441E-8756-46AE695CB0B6}">
      <dgm:prSet/>
      <dgm:spPr/>
      <dgm:t>
        <a:bodyPr/>
        <a:lstStyle/>
        <a:p>
          <a:endParaRPr lang="en-GB"/>
        </a:p>
      </dgm:t>
    </dgm:pt>
    <dgm:pt modelId="{3AD5E226-1A85-4C71-ABFE-3163A1993919}">
      <dgm:prSet custT="1"/>
      <dgm:spPr/>
      <dgm:t>
        <a:bodyPr/>
        <a:lstStyle/>
        <a:p>
          <a:r>
            <a:rPr lang="en-GB" sz="1800" dirty="0"/>
            <a:t>Smart digital systems may create new hazards or increase existing risks </a:t>
          </a:r>
        </a:p>
      </dgm:t>
    </dgm:pt>
    <dgm:pt modelId="{295C4733-7402-43A0-9BE4-27F170916715}" type="parTrans" cxnId="{7617D882-91C9-46C9-84B2-D6AFC3C9CD2C}">
      <dgm:prSet/>
      <dgm:spPr/>
      <dgm:t>
        <a:bodyPr/>
        <a:lstStyle/>
        <a:p>
          <a:endParaRPr lang="en-GB"/>
        </a:p>
      </dgm:t>
    </dgm:pt>
    <dgm:pt modelId="{74D510A5-0349-48A8-AC23-D1627DB18218}" type="sibTrans" cxnId="{7617D882-91C9-46C9-84B2-D6AFC3C9CD2C}">
      <dgm:prSet/>
      <dgm:spPr/>
      <dgm:t>
        <a:bodyPr/>
        <a:lstStyle/>
        <a:p>
          <a:endParaRPr lang="en-GB"/>
        </a:p>
      </dgm:t>
    </dgm:pt>
    <dgm:pt modelId="{2482F264-B069-4E2C-A30C-6E3EDC71D20E}">
      <dgm:prSet custT="1"/>
      <dgm:spPr/>
      <dgm:t>
        <a:bodyPr/>
        <a:lstStyle/>
        <a:p>
          <a:r>
            <a:rPr lang="en-GB" sz="1800" dirty="0"/>
            <a:t>Frustration</a:t>
          </a:r>
          <a:r>
            <a:rPr lang="en-GB" sz="1800" b="1" dirty="0"/>
            <a:t> </a:t>
          </a:r>
          <a:endParaRPr lang="en-GB" sz="1800" dirty="0"/>
        </a:p>
      </dgm:t>
    </dgm:pt>
    <dgm:pt modelId="{42F5B7D5-C90E-44F9-9281-6CF02739E32F}" type="parTrans" cxnId="{BA76366C-79DE-4D31-A55D-178B7D814BC0}">
      <dgm:prSet/>
      <dgm:spPr/>
      <dgm:t>
        <a:bodyPr/>
        <a:lstStyle/>
        <a:p>
          <a:endParaRPr lang="en-GB"/>
        </a:p>
      </dgm:t>
    </dgm:pt>
    <dgm:pt modelId="{65733897-79B2-4E9F-868D-A6DAA3462401}" type="sibTrans" cxnId="{BA76366C-79DE-4D31-A55D-178B7D814BC0}">
      <dgm:prSet/>
      <dgm:spPr/>
      <dgm:t>
        <a:bodyPr/>
        <a:lstStyle/>
        <a:p>
          <a:endParaRPr lang="en-GB"/>
        </a:p>
      </dgm:t>
    </dgm:pt>
    <dgm:pt modelId="{9403F3ED-48E3-4E3D-9D00-0ECC8655D9E5}">
      <dgm:prSet custT="1"/>
      <dgm:spPr/>
      <dgm:t>
        <a:bodyPr/>
        <a:lstStyle/>
        <a:p>
          <a:r>
            <a:rPr lang="en-GB" sz="1800"/>
            <a:t>May blur OSH responsibility</a:t>
          </a:r>
        </a:p>
      </dgm:t>
    </dgm:pt>
    <dgm:pt modelId="{D8C8749B-5A05-480B-92EE-6ECDE280231D}" type="parTrans" cxnId="{E773E5BD-C312-4506-8BAB-BC4B1D981D2C}">
      <dgm:prSet/>
      <dgm:spPr/>
      <dgm:t>
        <a:bodyPr/>
        <a:lstStyle/>
        <a:p>
          <a:endParaRPr lang="en-GB"/>
        </a:p>
      </dgm:t>
    </dgm:pt>
    <dgm:pt modelId="{275AA300-CDC2-4D28-9B9F-5B74988CCCFB}" type="sibTrans" cxnId="{E773E5BD-C312-4506-8BAB-BC4B1D981D2C}">
      <dgm:prSet/>
      <dgm:spPr/>
      <dgm:t>
        <a:bodyPr/>
        <a:lstStyle/>
        <a:p>
          <a:endParaRPr lang="en-GB"/>
        </a:p>
      </dgm:t>
    </dgm:pt>
    <dgm:pt modelId="{2D59CF29-ABAD-45EA-BCCF-842716494336}" type="pres">
      <dgm:prSet presAssocID="{EC743C46-2BEB-4DF5-BEEA-89F2192BCD08}" presName="Name0" presStyleCnt="0">
        <dgm:presLayoutVars>
          <dgm:dir/>
          <dgm:animLvl val="lvl"/>
          <dgm:resizeHandles val="exact"/>
        </dgm:presLayoutVars>
      </dgm:prSet>
      <dgm:spPr/>
    </dgm:pt>
    <dgm:pt modelId="{40819E5D-1D21-45BA-A792-C69C033277FC}" type="pres">
      <dgm:prSet presAssocID="{5A8EB693-FE94-450A-86C0-69B7FC747736}" presName="linNode" presStyleCnt="0"/>
      <dgm:spPr/>
    </dgm:pt>
    <dgm:pt modelId="{266405BD-1332-4309-8894-F9ACFD8EE677}" type="pres">
      <dgm:prSet presAssocID="{5A8EB693-FE94-450A-86C0-69B7FC747736}" presName="parentText" presStyleLbl="node1" presStyleIdx="0" presStyleCnt="4">
        <dgm:presLayoutVars>
          <dgm:chMax val="1"/>
          <dgm:bulletEnabled val="1"/>
        </dgm:presLayoutVars>
      </dgm:prSet>
      <dgm:spPr/>
    </dgm:pt>
    <dgm:pt modelId="{E5A019BC-37D0-478C-8952-594E6F45B7F1}" type="pres">
      <dgm:prSet presAssocID="{B538D817-DEBF-4E22-9A41-BE0A5582FF86}" presName="sp" presStyleCnt="0"/>
      <dgm:spPr/>
    </dgm:pt>
    <dgm:pt modelId="{294C8DAB-2C3A-4423-A605-C83C16B9CD13}" type="pres">
      <dgm:prSet presAssocID="{3AD5E226-1A85-4C71-ABFE-3163A1993919}" presName="linNode" presStyleCnt="0"/>
      <dgm:spPr/>
    </dgm:pt>
    <dgm:pt modelId="{2F4A57F9-D11A-4BE5-85AB-7F4D78576A39}" type="pres">
      <dgm:prSet presAssocID="{3AD5E226-1A85-4C71-ABFE-3163A1993919}" presName="parentText" presStyleLbl="node1" presStyleIdx="1" presStyleCnt="4" custScaleY="151724" custLinFactNeighborX="442" custLinFactNeighborY="1173">
        <dgm:presLayoutVars>
          <dgm:chMax val="1"/>
          <dgm:bulletEnabled val="1"/>
        </dgm:presLayoutVars>
      </dgm:prSet>
      <dgm:spPr/>
    </dgm:pt>
    <dgm:pt modelId="{56D847CB-82D4-4792-9422-CBFFE6140AEB}" type="pres">
      <dgm:prSet presAssocID="{74D510A5-0349-48A8-AC23-D1627DB18218}" presName="sp" presStyleCnt="0"/>
      <dgm:spPr/>
    </dgm:pt>
    <dgm:pt modelId="{C01CFB77-3291-4FFF-8A13-7D1F393AC29A}" type="pres">
      <dgm:prSet presAssocID="{2482F264-B069-4E2C-A30C-6E3EDC71D20E}" presName="linNode" presStyleCnt="0"/>
      <dgm:spPr/>
    </dgm:pt>
    <dgm:pt modelId="{141692E0-09C8-4391-8E84-53BD1FA55847}" type="pres">
      <dgm:prSet presAssocID="{2482F264-B069-4E2C-A30C-6E3EDC71D20E}" presName="parentText" presStyleLbl="node1" presStyleIdx="2" presStyleCnt="4" custScaleY="51603">
        <dgm:presLayoutVars>
          <dgm:chMax val="1"/>
          <dgm:bulletEnabled val="1"/>
        </dgm:presLayoutVars>
      </dgm:prSet>
      <dgm:spPr/>
    </dgm:pt>
    <dgm:pt modelId="{C3784440-F525-4959-A052-F6510923A81A}" type="pres">
      <dgm:prSet presAssocID="{65733897-79B2-4E9F-868D-A6DAA3462401}" presName="sp" presStyleCnt="0"/>
      <dgm:spPr/>
    </dgm:pt>
    <dgm:pt modelId="{6A48D685-99E0-4310-B517-025EA9010EF8}" type="pres">
      <dgm:prSet presAssocID="{9403F3ED-48E3-4E3D-9D00-0ECC8655D9E5}" presName="linNode" presStyleCnt="0"/>
      <dgm:spPr/>
    </dgm:pt>
    <dgm:pt modelId="{9ADBADC6-3013-424E-9347-49A9A49EEEA5}" type="pres">
      <dgm:prSet presAssocID="{9403F3ED-48E3-4E3D-9D00-0ECC8655D9E5}" presName="parentText" presStyleLbl="node1" presStyleIdx="3" presStyleCnt="4">
        <dgm:presLayoutVars>
          <dgm:chMax val="1"/>
          <dgm:bulletEnabled val="1"/>
        </dgm:presLayoutVars>
      </dgm:prSet>
      <dgm:spPr/>
    </dgm:pt>
  </dgm:ptLst>
  <dgm:cxnLst>
    <dgm:cxn modelId="{28B4B308-9394-45BC-82F7-D538AE5B6F56}" type="presOf" srcId="{EC743C46-2BEB-4DF5-BEEA-89F2192BCD08}" destId="{2D59CF29-ABAD-45EA-BCCF-842716494336}" srcOrd="0" destOrd="0" presId="urn:microsoft.com/office/officeart/2005/8/layout/vList5"/>
    <dgm:cxn modelId="{63DE421B-0CDF-493D-9979-92D299D7E110}" type="presOf" srcId="{9403F3ED-48E3-4E3D-9D00-0ECC8655D9E5}" destId="{9ADBADC6-3013-424E-9347-49A9A49EEEA5}" srcOrd="0" destOrd="0" presId="urn:microsoft.com/office/officeart/2005/8/layout/vList5"/>
    <dgm:cxn modelId="{7B17CE2D-0AC3-485F-8D20-172A7D55CCAD}" type="presOf" srcId="{2482F264-B069-4E2C-A30C-6E3EDC71D20E}" destId="{141692E0-09C8-4391-8E84-53BD1FA55847}" srcOrd="0" destOrd="0" presId="urn:microsoft.com/office/officeart/2005/8/layout/vList5"/>
    <dgm:cxn modelId="{84744634-BC03-4A27-B52B-6ACBF59845D1}" type="presOf" srcId="{3AD5E226-1A85-4C71-ABFE-3163A1993919}" destId="{2F4A57F9-D11A-4BE5-85AB-7F4D78576A39}" srcOrd="0" destOrd="0" presId="urn:microsoft.com/office/officeart/2005/8/layout/vList5"/>
    <dgm:cxn modelId="{BA76366C-79DE-4D31-A55D-178B7D814BC0}" srcId="{EC743C46-2BEB-4DF5-BEEA-89F2192BCD08}" destId="{2482F264-B069-4E2C-A30C-6E3EDC71D20E}" srcOrd="2" destOrd="0" parTransId="{42F5B7D5-C90E-44F9-9281-6CF02739E32F}" sibTransId="{65733897-79B2-4E9F-868D-A6DAA3462401}"/>
    <dgm:cxn modelId="{06E86A5A-806F-4E9B-82EF-D8566A0D7AC9}" type="presOf" srcId="{5A8EB693-FE94-450A-86C0-69B7FC747736}" destId="{266405BD-1332-4309-8894-F9ACFD8EE677}" srcOrd="0" destOrd="0" presId="urn:microsoft.com/office/officeart/2005/8/layout/vList5"/>
    <dgm:cxn modelId="{7617D882-91C9-46C9-84B2-D6AFC3C9CD2C}" srcId="{EC743C46-2BEB-4DF5-BEEA-89F2192BCD08}" destId="{3AD5E226-1A85-4C71-ABFE-3163A1993919}" srcOrd="1" destOrd="0" parTransId="{295C4733-7402-43A0-9BE4-27F170916715}" sibTransId="{74D510A5-0349-48A8-AC23-D1627DB18218}"/>
    <dgm:cxn modelId="{E773E5BD-C312-4506-8BAB-BC4B1D981D2C}" srcId="{EC743C46-2BEB-4DF5-BEEA-89F2192BCD08}" destId="{9403F3ED-48E3-4E3D-9D00-0ECC8655D9E5}" srcOrd="3" destOrd="0" parTransId="{D8C8749B-5A05-480B-92EE-6ECDE280231D}" sibTransId="{275AA300-CDC2-4D28-9B9F-5B74988CCCFB}"/>
    <dgm:cxn modelId="{02E8D7DE-4882-441E-8756-46AE695CB0B6}" srcId="{EC743C46-2BEB-4DF5-BEEA-89F2192BCD08}" destId="{5A8EB693-FE94-450A-86C0-69B7FC747736}" srcOrd="0" destOrd="0" parTransId="{28C55FAE-98B3-4567-95FA-B661E902CD90}" sibTransId="{B538D817-DEBF-4E22-9A41-BE0A5582FF86}"/>
    <dgm:cxn modelId="{8308D01B-C701-4C1C-BB8E-55FDC698FFEA}" type="presParOf" srcId="{2D59CF29-ABAD-45EA-BCCF-842716494336}" destId="{40819E5D-1D21-45BA-A792-C69C033277FC}" srcOrd="0" destOrd="0" presId="urn:microsoft.com/office/officeart/2005/8/layout/vList5"/>
    <dgm:cxn modelId="{B3108AB9-52B2-4451-A34C-9D9ED59A2364}" type="presParOf" srcId="{40819E5D-1D21-45BA-A792-C69C033277FC}" destId="{266405BD-1332-4309-8894-F9ACFD8EE677}" srcOrd="0" destOrd="0" presId="urn:microsoft.com/office/officeart/2005/8/layout/vList5"/>
    <dgm:cxn modelId="{BDA114AD-7DF8-46BE-8DF0-3D6FE0F376E0}" type="presParOf" srcId="{2D59CF29-ABAD-45EA-BCCF-842716494336}" destId="{E5A019BC-37D0-478C-8952-594E6F45B7F1}" srcOrd="1" destOrd="0" presId="urn:microsoft.com/office/officeart/2005/8/layout/vList5"/>
    <dgm:cxn modelId="{052402AB-AA1E-42BD-A178-641576855669}" type="presParOf" srcId="{2D59CF29-ABAD-45EA-BCCF-842716494336}" destId="{294C8DAB-2C3A-4423-A605-C83C16B9CD13}" srcOrd="2" destOrd="0" presId="urn:microsoft.com/office/officeart/2005/8/layout/vList5"/>
    <dgm:cxn modelId="{B1C387A6-AD9C-4519-BD2A-820172757E7A}" type="presParOf" srcId="{294C8DAB-2C3A-4423-A605-C83C16B9CD13}" destId="{2F4A57F9-D11A-4BE5-85AB-7F4D78576A39}" srcOrd="0" destOrd="0" presId="urn:microsoft.com/office/officeart/2005/8/layout/vList5"/>
    <dgm:cxn modelId="{B3A5F4A0-3BD5-48B7-92DC-A68EE6DF4552}" type="presParOf" srcId="{2D59CF29-ABAD-45EA-BCCF-842716494336}" destId="{56D847CB-82D4-4792-9422-CBFFE6140AEB}" srcOrd="3" destOrd="0" presId="urn:microsoft.com/office/officeart/2005/8/layout/vList5"/>
    <dgm:cxn modelId="{157E419A-5B84-47C3-969F-DBCF23C63E14}" type="presParOf" srcId="{2D59CF29-ABAD-45EA-BCCF-842716494336}" destId="{C01CFB77-3291-4FFF-8A13-7D1F393AC29A}" srcOrd="4" destOrd="0" presId="urn:microsoft.com/office/officeart/2005/8/layout/vList5"/>
    <dgm:cxn modelId="{B81A3125-AF3E-4AFA-8CEA-039A5EEE5DF9}" type="presParOf" srcId="{C01CFB77-3291-4FFF-8A13-7D1F393AC29A}" destId="{141692E0-09C8-4391-8E84-53BD1FA55847}" srcOrd="0" destOrd="0" presId="urn:microsoft.com/office/officeart/2005/8/layout/vList5"/>
    <dgm:cxn modelId="{FCFAD620-851F-4247-9132-55C0490FCC04}" type="presParOf" srcId="{2D59CF29-ABAD-45EA-BCCF-842716494336}" destId="{C3784440-F525-4959-A052-F6510923A81A}" srcOrd="5" destOrd="0" presId="urn:microsoft.com/office/officeart/2005/8/layout/vList5"/>
    <dgm:cxn modelId="{66304DD7-4211-4BB6-B75A-F71C31F30265}" type="presParOf" srcId="{2D59CF29-ABAD-45EA-BCCF-842716494336}" destId="{6A48D685-99E0-4310-B517-025EA9010EF8}" srcOrd="6" destOrd="0" presId="urn:microsoft.com/office/officeart/2005/8/layout/vList5"/>
    <dgm:cxn modelId="{11932E63-3265-4BD4-A1FF-0DCFB88469C8}" type="presParOf" srcId="{6A48D685-99E0-4310-B517-025EA9010EF8}" destId="{9ADBADC6-3013-424E-9347-49A9A49EEEA5}"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39A5128-B3D5-4098-A429-FCF6BB5A1294}" type="doc">
      <dgm:prSet loTypeId="urn:microsoft.com/office/officeart/2005/8/layout/list1" loCatId="list" qsTypeId="urn:microsoft.com/office/officeart/2005/8/quickstyle/simple1" qsCatId="simple" csTypeId="urn:microsoft.com/office/officeart/2005/8/colors/accent2_2" csCatId="accent2" phldr="1"/>
      <dgm:spPr/>
      <dgm:t>
        <a:bodyPr/>
        <a:lstStyle/>
        <a:p>
          <a:endParaRPr lang="en-GB"/>
        </a:p>
      </dgm:t>
    </dgm:pt>
    <dgm:pt modelId="{E04E71FA-1A53-4368-BF21-C4CE9E3DBE27}">
      <dgm:prSet/>
      <dgm:spPr/>
      <dgm:t>
        <a:bodyPr/>
        <a:lstStyle/>
        <a:p>
          <a:r>
            <a:rPr lang="en-GB" b="0" i="0" baseline="0" dirty="0">
              <a:solidFill>
                <a:schemeClr val="tx1"/>
              </a:solidFill>
            </a:rPr>
            <a:t>Prior consultation</a:t>
          </a:r>
          <a:endParaRPr lang="en-GB" dirty="0">
            <a:solidFill>
              <a:schemeClr val="tx1"/>
            </a:solidFill>
          </a:endParaRPr>
        </a:p>
      </dgm:t>
    </dgm:pt>
    <dgm:pt modelId="{8616E459-3BBF-4BFE-911B-7C6B057E265D}" type="parTrans" cxnId="{4EB61597-0F9D-4294-A8A7-7B24BEDB6925}">
      <dgm:prSet/>
      <dgm:spPr/>
      <dgm:t>
        <a:bodyPr/>
        <a:lstStyle/>
        <a:p>
          <a:endParaRPr lang="en-GB"/>
        </a:p>
      </dgm:t>
    </dgm:pt>
    <dgm:pt modelId="{B42C47AA-0817-446B-8497-E4CA7B32BD59}" type="sibTrans" cxnId="{4EB61597-0F9D-4294-A8A7-7B24BEDB6925}">
      <dgm:prSet/>
      <dgm:spPr/>
      <dgm:t>
        <a:bodyPr/>
        <a:lstStyle/>
        <a:p>
          <a:endParaRPr lang="en-GB"/>
        </a:p>
      </dgm:t>
    </dgm:pt>
    <dgm:pt modelId="{77842312-AFC5-4FF7-A927-B1E91AE4FF8F}">
      <dgm:prSet/>
      <dgm:spPr/>
      <dgm:t>
        <a:bodyPr/>
        <a:lstStyle/>
        <a:p>
          <a:r>
            <a:rPr lang="en-GB" b="0" i="0" baseline="0" dirty="0">
              <a:solidFill>
                <a:schemeClr val="tx1"/>
              </a:solidFill>
            </a:rPr>
            <a:t>Allow workers to test the tool or system during trial periods</a:t>
          </a:r>
          <a:endParaRPr lang="en-GB" dirty="0">
            <a:solidFill>
              <a:schemeClr val="tx1"/>
            </a:solidFill>
          </a:endParaRPr>
        </a:p>
      </dgm:t>
    </dgm:pt>
    <dgm:pt modelId="{299D0B39-BFF6-4D75-A1BB-7A0BBA7189A2}" type="parTrans" cxnId="{FE7A25E0-DA7F-48B8-93E1-FFAF1AB76B67}">
      <dgm:prSet/>
      <dgm:spPr/>
      <dgm:t>
        <a:bodyPr/>
        <a:lstStyle/>
        <a:p>
          <a:endParaRPr lang="en-GB"/>
        </a:p>
      </dgm:t>
    </dgm:pt>
    <dgm:pt modelId="{5F28F2DD-225C-4881-8C18-A95E65986492}" type="sibTrans" cxnId="{FE7A25E0-DA7F-48B8-93E1-FFAF1AB76B67}">
      <dgm:prSet/>
      <dgm:spPr/>
      <dgm:t>
        <a:bodyPr/>
        <a:lstStyle/>
        <a:p>
          <a:endParaRPr lang="en-GB"/>
        </a:p>
      </dgm:t>
    </dgm:pt>
    <dgm:pt modelId="{97AFADE2-9EB8-4DFB-8F86-D71E9671DFC2}">
      <dgm:prSet/>
      <dgm:spPr/>
      <dgm:t>
        <a:bodyPr/>
        <a:lstStyle/>
        <a:p>
          <a:r>
            <a:rPr lang="en-GB" b="0" i="0" baseline="0" dirty="0">
              <a:solidFill>
                <a:schemeClr val="tx1"/>
              </a:solidFill>
            </a:rPr>
            <a:t>Work with ambassadors</a:t>
          </a:r>
          <a:endParaRPr lang="en-GB" dirty="0">
            <a:solidFill>
              <a:schemeClr val="tx1"/>
            </a:solidFill>
          </a:endParaRPr>
        </a:p>
      </dgm:t>
    </dgm:pt>
    <dgm:pt modelId="{2B0E8ACA-BD0F-4E0B-8D92-083ADA0BE92A}" type="parTrans" cxnId="{210DF48F-4E8B-4062-9E0F-2AC0323082EB}">
      <dgm:prSet/>
      <dgm:spPr/>
      <dgm:t>
        <a:bodyPr/>
        <a:lstStyle/>
        <a:p>
          <a:endParaRPr lang="en-GB"/>
        </a:p>
      </dgm:t>
    </dgm:pt>
    <dgm:pt modelId="{F0364376-C06D-4D35-98E7-28BAB3D4DB35}" type="sibTrans" cxnId="{210DF48F-4E8B-4062-9E0F-2AC0323082EB}">
      <dgm:prSet/>
      <dgm:spPr/>
      <dgm:t>
        <a:bodyPr/>
        <a:lstStyle/>
        <a:p>
          <a:endParaRPr lang="en-GB"/>
        </a:p>
      </dgm:t>
    </dgm:pt>
    <dgm:pt modelId="{9E13365E-6545-4311-9BE7-F1607FA4A039}">
      <dgm:prSet/>
      <dgm:spPr/>
      <dgm:t>
        <a:bodyPr/>
        <a:lstStyle/>
        <a:p>
          <a:r>
            <a:rPr lang="en-GB" b="0" i="0" baseline="0" dirty="0">
              <a:solidFill>
                <a:schemeClr val="tx1"/>
              </a:solidFill>
            </a:rPr>
            <a:t>Find different engagement opportunities </a:t>
          </a:r>
          <a:endParaRPr lang="en-GB" dirty="0">
            <a:solidFill>
              <a:schemeClr val="tx1"/>
            </a:solidFill>
          </a:endParaRPr>
        </a:p>
      </dgm:t>
    </dgm:pt>
    <dgm:pt modelId="{23981956-A6CE-42AE-838A-A178AB1E194C}" type="parTrans" cxnId="{2775FD89-4126-4A4A-88B2-CE4210A6CB3E}">
      <dgm:prSet/>
      <dgm:spPr/>
      <dgm:t>
        <a:bodyPr/>
        <a:lstStyle/>
        <a:p>
          <a:endParaRPr lang="en-GB"/>
        </a:p>
      </dgm:t>
    </dgm:pt>
    <dgm:pt modelId="{F22C3ED7-6B95-41DC-8695-9B0EDC9CC587}" type="sibTrans" cxnId="{2775FD89-4126-4A4A-88B2-CE4210A6CB3E}">
      <dgm:prSet/>
      <dgm:spPr/>
      <dgm:t>
        <a:bodyPr/>
        <a:lstStyle/>
        <a:p>
          <a:endParaRPr lang="en-GB"/>
        </a:p>
      </dgm:t>
    </dgm:pt>
    <dgm:pt modelId="{F580C0CD-97DC-4E8F-ACB3-554AFE544708}">
      <dgm:prSet/>
      <dgm:spPr/>
      <dgm:t>
        <a:bodyPr/>
        <a:lstStyle/>
        <a:p>
          <a:r>
            <a:rPr lang="en-GB" b="0" i="0" baseline="0" dirty="0">
              <a:solidFill>
                <a:schemeClr val="tx1"/>
              </a:solidFill>
            </a:rPr>
            <a:t>On-the-job training, team briefings, walks &amp; talks</a:t>
          </a:r>
          <a:endParaRPr lang="en-GB" dirty="0">
            <a:solidFill>
              <a:schemeClr val="tx1"/>
            </a:solidFill>
          </a:endParaRPr>
        </a:p>
      </dgm:t>
    </dgm:pt>
    <dgm:pt modelId="{8B87F91A-B26C-44B5-8957-40B8CEB0CB9A}" type="parTrans" cxnId="{670C727A-5B66-421D-8FE3-A7210B4C2C0D}">
      <dgm:prSet/>
      <dgm:spPr/>
      <dgm:t>
        <a:bodyPr/>
        <a:lstStyle/>
        <a:p>
          <a:endParaRPr lang="en-GB"/>
        </a:p>
      </dgm:t>
    </dgm:pt>
    <dgm:pt modelId="{7063D554-9A8A-481C-ACDF-6B1D59E6281F}" type="sibTrans" cxnId="{670C727A-5B66-421D-8FE3-A7210B4C2C0D}">
      <dgm:prSet/>
      <dgm:spPr/>
      <dgm:t>
        <a:bodyPr/>
        <a:lstStyle/>
        <a:p>
          <a:endParaRPr lang="en-GB"/>
        </a:p>
      </dgm:t>
    </dgm:pt>
    <dgm:pt modelId="{8CED4FE7-F311-4CE4-B455-A1BD79707F1E}">
      <dgm:prSet/>
      <dgm:spPr/>
      <dgm:t>
        <a:bodyPr/>
        <a:lstStyle/>
        <a:p>
          <a:r>
            <a:rPr lang="en-GB" b="0" i="0" baseline="0" dirty="0">
              <a:solidFill>
                <a:schemeClr val="tx1"/>
              </a:solidFill>
            </a:rPr>
            <a:t>Technology discovery workshops </a:t>
          </a:r>
          <a:endParaRPr lang="en-GB" dirty="0">
            <a:solidFill>
              <a:schemeClr val="tx1"/>
            </a:solidFill>
          </a:endParaRPr>
        </a:p>
      </dgm:t>
    </dgm:pt>
    <dgm:pt modelId="{C1DA419F-69E4-4289-B263-5EB0972E182C}" type="parTrans" cxnId="{7F5326D5-59D9-4D32-A861-712AF3E346CD}">
      <dgm:prSet/>
      <dgm:spPr/>
      <dgm:t>
        <a:bodyPr/>
        <a:lstStyle/>
        <a:p>
          <a:endParaRPr lang="en-GB"/>
        </a:p>
      </dgm:t>
    </dgm:pt>
    <dgm:pt modelId="{49206526-1D9E-4AAA-A706-E84E718B9859}" type="sibTrans" cxnId="{7F5326D5-59D9-4D32-A861-712AF3E346CD}">
      <dgm:prSet/>
      <dgm:spPr/>
      <dgm:t>
        <a:bodyPr/>
        <a:lstStyle/>
        <a:p>
          <a:endParaRPr lang="en-GB"/>
        </a:p>
      </dgm:t>
    </dgm:pt>
    <dgm:pt modelId="{B4B689E6-5D1D-4FBB-8F14-23DBBF8AF33C}" type="pres">
      <dgm:prSet presAssocID="{D39A5128-B3D5-4098-A429-FCF6BB5A1294}" presName="linear" presStyleCnt="0">
        <dgm:presLayoutVars>
          <dgm:dir/>
          <dgm:animLvl val="lvl"/>
          <dgm:resizeHandles val="exact"/>
        </dgm:presLayoutVars>
      </dgm:prSet>
      <dgm:spPr/>
    </dgm:pt>
    <dgm:pt modelId="{4D2EC8DF-A732-45AF-A1BE-EE129F78D599}" type="pres">
      <dgm:prSet presAssocID="{E04E71FA-1A53-4368-BF21-C4CE9E3DBE27}" presName="parentLin" presStyleCnt="0"/>
      <dgm:spPr/>
    </dgm:pt>
    <dgm:pt modelId="{91CB8AA9-6EA3-4F12-805A-273A6CE5A371}" type="pres">
      <dgm:prSet presAssocID="{E04E71FA-1A53-4368-BF21-C4CE9E3DBE27}" presName="parentLeftMargin" presStyleLbl="node1" presStyleIdx="0" presStyleCnt="6"/>
      <dgm:spPr/>
    </dgm:pt>
    <dgm:pt modelId="{03C8010D-55B9-4D14-BB9D-C4D1F6A5EFEB}" type="pres">
      <dgm:prSet presAssocID="{E04E71FA-1A53-4368-BF21-C4CE9E3DBE27}" presName="parentText" presStyleLbl="node1" presStyleIdx="0" presStyleCnt="6">
        <dgm:presLayoutVars>
          <dgm:chMax val="0"/>
          <dgm:bulletEnabled val="1"/>
        </dgm:presLayoutVars>
      </dgm:prSet>
      <dgm:spPr/>
    </dgm:pt>
    <dgm:pt modelId="{AE161A3C-5988-4CCD-916C-BB93973135D1}" type="pres">
      <dgm:prSet presAssocID="{E04E71FA-1A53-4368-BF21-C4CE9E3DBE27}" presName="negativeSpace" presStyleCnt="0"/>
      <dgm:spPr/>
    </dgm:pt>
    <dgm:pt modelId="{8CE67E7E-10FB-45CF-9518-B43E4425D2F3}" type="pres">
      <dgm:prSet presAssocID="{E04E71FA-1A53-4368-BF21-C4CE9E3DBE27}" presName="childText" presStyleLbl="conFgAcc1" presStyleIdx="0" presStyleCnt="6">
        <dgm:presLayoutVars>
          <dgm:bulletEnabled val="1"/>
        </dgm:presLayoutVars>
      </dgm:prSet>
      <dgm:spPr/>
    </dgm:pt>
    <dgm:pt modelId="{D8D43FDC-8A2A-4CF1-8247-EC9999C4AE85}" type="pres">
      <dgm:prSet presAssocID="{B42C47AA-0817-446B-8497-E4CA7B32BD59}" presName="spaceBetweenRectangles" presStyleCnt="0"/>
      <dgm:spPr/>
    </dgm:pt>
    <dgm:pt modelId="{FFD448B9-0195-4F18-8755-281E36F7E963}" type="pres">
      <dgm:prSet presAssocID="{77842312-AFC5-4FF7-A927-B1E91AE4FF8F}" presName="parentLin" presStyleCnt="0"/>
      <dgm:spPr/>
    </dgm:pt>
    <dgm:pt modelId="{14732BED-BDD8-44DB-873F-A6E32ABB7A1B}" type="pres">
      <dgm:prSet presAssocID="{77842312-AFC5-4FF7-A927-B1E91AE4FF8F}" presName="parentLeftMargin" presStyleLbl="node1" presStyleIdx="0" presStyleCnt="6"/>
      <dgm:spPr/>
    </dgm:pt>
    <dgm:pt modelId="{4AF4DC86-FF39-45FE-85DB-6A0E4780F99B}" type="pres">
      <dgm:prSet presAssocID="{77842312-AFC5-4FF7-A927-B1E91AE4FF8F}" presName="parentText" presStyleLbl="node1" presStyleIdx="1" presStyleCnt="6">
        <dgm:presLayoutVars>
          <dgm:chMax val="0"/>
          <dgm:bulletEnabled val="1"/>
        </dgm:presLayoutVars>
      </dgm:prSet>
      <dgm:spPr/>
    </dgm:pt>
    <dgm:pt modelId="{4B3AE31C-7ED2-4500-8FCF-542FEA8CCD44}" type="pres">
      <dgm:prSet presAssocID="{77842312-AFC5-4FF7-A927-B1E91AE4FF8F}" presName="negativeSpace" presStyleCnt="0"/>
      <dgm:spPr/>
    </dgm:pt>
    <dgm:pt modelId="{A8B4F407-D179-4B26-8B2F-8ECCA4845690}" type="pres">
      <dgm:prSet presAssocID="{77842312-AFC5-4FF7-A927-B1E91AE4FF8F}" presName="childText" presStyleLbl="conFgAcc1" presStyleIdx="1" presStyleCnt="6">
        <dgm:presLayoutVars>
          <dgm:bulletEnabled val="1"/>
        </dgm:presLayoutVars>
      </dgm:prSet>
      <dgm:spPr/>
    </dgm:pt>
    <dgm:pt modelId="{667FF6A2-AC92-42DE-920E-1DB953E0D46E}" type="pres">
      <dgm:prSet presAssocID="{5F28F2DD-225C-4881-8C18-A95E65986492}" presName="spaceBetweenRectangles" presStyleCnt="0"/>
      <dgm:spPr/>
    </dgm:pt>
    <dgm:pt modelId="{D6592B49-54B2-4799-9F8C-8CB94D9E25EE}" type="pres">
      <dgm:prSet presAssocID="{97AFADE2-9EB8-4DFB-8F86-D71E9671DFC2}" presName="parentLin" presStyleCnt="0"/>
      <dgm:spPr/>
    </dgm:pt>
    <dgm:pt modelId="{2BF04937-1FB0-48F5-9563-11E5EF2B7BF6}" type="pres">
      <dgm:prSet presAssocID="{97AFADE2-9EB8-4DFB-8F86-D71E9671DFC2}" presName="parentLeftMargin" presStyleLbl="node1" presStyleIdx="1" presStyleCnt="6"/>
      <dgm:spPr/>
    </dgm:pt>
    <dgm:pt modelId="{F81635DC-2744-4383-A7C6-5E13FAB54627}" type="pres">
      <dgm:prSet presAssocID="{97AFADE2-9EB8-4DFB-8F86-D71E9671DFC2}" presName="parentText" presStyleLbl="node1" presStyleIdx="2" presStyleCnt="6">
        <dgm:presLayoutVars>
          <dgm:chMax val="0"/>
          <dgm:bulletEnabled val="1"/>
        </dgm:presLayoutVars>
      </dgm:prSet>
      <dgm:spPr/>
    </dgm:pt>
    <dgm:pt modelId="{8A77554E-BC92-4C3A-B645-9C7C37594A23}" type="pres">
      <dgm:prSet presAssocID="{97AFADE2-9EB8-4DFB-8F86-D71E9671DFC2}" presName="negativeSpace" presStyleCnt="0"/>
      <dgm:spPr/>
    </dgm:pt>
    <dgm:pt modelId="{CC02B77D-A22F-49CA-A661-C16DEDB8BCC4}" type="pres">
      <dgm:prSet presAssocID="{97AFADE2-9EB8-4DFB-8F86-D71E9671DFC2}" presName="childText" presStyleLbl="conFgAcc1" presStyleIdx="2" presStyleCnt="6">
        <dgm:presLayoutVars>
          <dgm:bulletEnabled val="1"/>
        </dgm:presLayoutVars>
      </dgm:prSet>
      <dgm:spPr/>
    </dgm:pt>
    <dgm:pt modelId="{6ACD6DC2-A305-453D-A0E6-36493C8687BA}" type="pres">
      <dgm:prSet presAssocID="{F0364376-C06D-4D35-98E7-28BAB3D4DB35}" presName="spaceBetweenRectangles" presStyleCnt="0"/>
      <dgm:spPr/>
    </dgm:pt>
    <dgm:pt modelId="{9CB09ED6-8283-4D66-916A-159C0CFE7B82}" type="pres">
      <dgm:prSet presAssocID="{9E13365E-6545-4311-9BE7-F1607FA4A039}" presName="parentLin" presStyleCnt="0"/>
      <dgm:spPr/>
    </dgm:pt>
    <dgm:pt modelId="{E970BB74-98AA-45CD-8F6E-C020EE7E9144}" type="pres">
      <dgm:prSet presAssocID="{9E13365E-6545-4311-9BE7-F1607FA4A039}" presName="parentLeftMargin" presStyleLbl="node1" presStyleIdx="2" presStyleCnt="6"/>
      <dgm:spPr/>
    </dgm:pt>
    <dgm:pt modelId="{149EFE51-8DE5-4FE1-9694-B5F0BB639D6F}" type="pres">
      <dgm:prSet presAssocID="{9E13365E-6545-4311-9BE7-F1607FA4A039}" presName="parentText" presStyleLbl="node1" presStyleIdx="3" presStyleCnt="6">
        <dgm:presLayoutVars>
          <dgm:chMax val="0"/>
          <dgm:bulletEnabled val="1"/>
        </dgm:presLayoutVars>
      </dgm:prSet>
      <dgm:spPr/>
    </dgm:pt>
    <dgm:pt modelId="{9D254500-851F-4C45-9445-DA6F841DAF4F}" type="pres">
      <dgm:prSet presAssocID="{9E13365E-6545-4311-9BE7-F1607FA4A039}" presName="negativeSpace" presStyleCnt="0"/>
      <dgm:spPr/>
    </dgm:pt>
    <dgm:pt modelId="{87044E54-BAA1-4C4A-BB98-6F568B3BFC61}" type="pres">
      <dgm:prSet presAssocID="{9E13365E-6545-4311-9BE7-F1607FA4A039}" presName="childText" presStyleLbl="conFgAcc1" presStyleIdx="3" presStyleCnt="6">
        <dgm:presLayoutVars>
          <dgm:bulletEnabled val="1"/>
        </dgm:presLayoutVars>
      </dgm:prSet>
      <dgm:spPr/>
    </dgm:pt>
    <dgm:pt modelId="{D76DD4E1-EA90-4D67-A64E-CC3116070BE7}" type="pres">
      <dgm:prSet presAssocID="{F22C3ED7-6B95-41DC-8695-9B0EDC9CC587}" presName="spaceBetweenRectangles" presStyleCnt="0"/>
      <dgm:spPr/>
    </dgm:pt>
    <dgm:pt modelId="{4A82E386-FF63-4C7D-9620-005DF7CCAE1A}" type="pres">
      <dgm:prSet presAssocID="{F580C0CD-97DC-4E8F-ACB3-554AFE544708}" presName="parentLin" presStyleCnt="0"/>
      <dgm:spPr/>
    </dgm:pt>
    <dgm:pt modelId="{7C314954-F2E3-4D8D-A8B9-B68AE247DF09}" type="pres">
      <dgm:prSet presAssocID="{F580C0CD-97DC-4E8F-ACB3-554AFE544708}" presName="parentLeftMargin" presStyleLbl="node1" presStyleIdx="3" presStyleCnt="6"/>
      <dgm:spPr/>
    </dgm:pt>
    <dgm:pt modelId="{5FA4DEA0-A8D1-4D30-B76E-C4B7B666D184}" type="pres">
      <dgm:prSet presAssocID="{F580C0CD-97DC-4E8F-ACB3-554AFE544708}" presName="parentText" presStyleLbl="node1" presStyleIdx="4" presStyleCnt="6">
        <dgm:presLayoutVars>
          <dgm:chMax val="0"/>
          <dgm:bulletEnabled val="1"/>
        </dgm:presLayoutVars>
      </dgm:prSet>
      <dgm:spPr/>
    </dgm:pt>
    <dgm:pt modelId="{D99E3E37-F4A5-4D17-A5E5-610DD9456872}" type="pres">
      <dgm:prSet presAssocID="{F580C0CD-97DC-4E8F-ACB3-554AFE544708}" presName="negativeSpace" presStyleCnt="0"/>
      <dgm:spPr/>
    </dgm:pt>
    <dgm:pt modelId="{C367CCC4-4F2C-4F43-AA61-0263BCBCF33A}" type="pres">
      <dgm:prSet presAssocID="{F580C0CD-97DC-4E8F-ACB3-554AFE544708}" presName="childText" presStyleLbl="conFgAcc1" presStyleIdx="4" presStyleCnt="6">
        <dgm:presLayoutVars>
          <dgm:bulletEnabled val="1"/>
        </dgm:presLayoutVars>
      </dgm:prSet>
      <dgm:spPr/>
    </dgm:pt>
    <dgm:pt modelId="{D0BA441A-1FA3-48DE-8B0D-AF28ECDA6B23}" type="pres">
      <dgm:prSet presAssocID="{7063D554-9A8A-481C-ACDF-6B1D59E6281F}" presName="spaceBetweenRectangles" presStyleCnt="0"/>
      <dgm:spPr/>
    </dgm:pt>
    <dgm:pt modelId="{80874D47-3ACA-46D5-A45E-371C9BF9D0CE}" type="pres">
      <dgm:prSet presAssocID="{8CED4FE7-F311-4CE4-B455-A1BD79707F1E}" presName="parentLin" presStyleCnt="0"/>
      <dgm:spPr/>
    </dgm:pt>
    <dgm:pt modelId="{34769861-77DA-46D1-AEE2-D5B3EBA490CB}" type="pres">
      <dgm:prSet presAssocID="{8CED4FE7-F311-4CE4-B455-A1BD79707F1E}" presName="parentLeftMargin" presStyleLbl="node1" presStyleIdx="4" presStyleCnt="6"/>
      <dgm:spPr/>
    </dgm:pt>
    <dgm:pt modelId="{7781FF33-89D3-4F2B-9F43-205EF94BC3CF}" type="pres">
      <dgm:prSet presAssocID="{8CED4FE7-F311-4CE4-B455-A1BD79707F1E}" presName="parentText" presStyleLbl="node1" presStyleIdx="5" presStyleCnt="6">
        <dgm:presLayoutVars>
          <dgm:chMax val="0"/>
          <dgm:bulletEnabled val="1"/>
        </dgm:presLayoutVars>
      </dgm:prSet>
      <dgm:spPr/>
    </dgm:pt>
    <dgm:pt modelId="{DED5F7C4-BE7E-4015-A42C-B7A522C3896F}" type="pres">
      <dgm:prSet presAssocID="{8CED4FE7-F311-4CE4-B455-A1BD79707F1E}" presName="negativeSpace" presStyleCnt="0"/>
      <dgm:spPr/>
    </dgm:pt>
    <dgm:pt modelId="{C140458A-8435-4704-962B-F60A2D266DCA}" type="pres">
      <dgm:prSet presAssocID="{8CED4FE7-F311-4CE4-B455-A1BD79707F1E}" presName="childText" presStyleLbl="conFgAcc1" presStyleIdx="5" presStyleCnt="6" custLinFactNeighborY="13050">
        <dgm:presLayoutVars>
          <dgm:bulletEnabled val="1"/>
        </dgm:presLayoutVars>
      </dgm:prSet>
      <dgm:spPr/>
    </dgm:pt>
  </dgm:ptLst>
  <dgm:cxnLst>
    <dgm:cxn modelId="{E5E1040E-18F7-497E-9F62-38118E725635}" type="presOf" srcId="{97AFADE2-9EB8-4DFB-8F86-D71E9671DFC2}" destId="{F81635DC-2744-4383-A7C6-5E13FAB54627}" srcOrd="1" destOrd="0" presId="urn:microsoft.com/office/officeart/2005/8/layout/list1"/>
    <dgm:cxn modelId="{5A999316-7294-4B37-9DC1-DC22143C99D2}" type="presOf" srcId="{F580C0CD-97DC-4E8F-ACB3-554AFE544708}" destId="{5FA4DEA0-A8D1-4D30-B76E-C4B7B666D184}" srcOrd="1" destOrd="0" presId="urn:microsoft.com/office/officeart/2005/8/layout/list1"/>
    <dgm:cxn modelId="{BD10C91B-991B-46AD-A8E7-A6C721140592}" type="presOf" srcId="{D39A5128-B3D5-4098-A429-FCF6BB5A1294}" destId="{B4B689E6-5D1D-4FBB-8F14-23DBBF8AF33C}" srcOrd="0" destOrd="0" presId="urn:microsoft.com/office/officeart/2005/8/layout/list1"/>
    <dgm:cxn modelId="{B8452028-367C-48FE-8957-7DB34827EE49}" type="presOf" srcId="{E04E71FA-1A53-4368-BF21-C4CE9E3DBE27}" destId="{91CB8AA9-6EA3-4F12-805A-273A6CE5A371}" srcOrd="0" destOrd="0" presId="urn:microsoft.com/office/officeart/2005/8/layout/list1"/>
    <dgm:cxn modelId="{A742B73A-CEAF-4CEA-8F3D-9EF58B105E1E}" type="presOf" srcId="{77842312-AFC5-4FF7-A927-B1E91AE4FF8F}" destId="{14732BED-BDD8-44DB-873F-A6E32ABB7A1B}" srcOrd="0" destOrd="0" presId="urn:microsoft.com/office/officeart/2005/8/layout/list1"/>
    <dgm:cxn modelId="{DED8806C-D3CD-490B-80B0-B5EDD135A036}" type="presOf" srcId="{F580C0CD-97DC-4E8F-ACB3-554AFE544708}" destId="{7C314954-F2E3-4D8D-A8B9-B68AE247DF09}" srcOrd="0" destOrd="0" presId="urn:microsoft.com/office/officeart/2005/8/layout/list1"/>
    <dgm:cxn modelId="{D74F4251-C7B3-466D-AB29-8FF9EAA4883B}" type="presOf" srcId="{9E13365E-6545-4311-9BE7-F1607FA4A039}" destId="{E970BB74-98AA-45CD-8F6E-C020EE7E9144}" srcOrd="0" destOrd="0" presId="urn:microsoft.com/office/officeart/2005/8/layout/list1"/>
    <dgm:cxn modelId="{670C727A-5B66-421D-8FE3-A7210B4C2C0D}" srcId="{D39A5128-B3D5-4098-A429-FCF6BB5A1294}" destId="{F580C0CD-97DC-4E8F-ACB3-554AFE544708}" srcOrd="4" destOrd="0" parTransId="{8B87F91A-B26C-44B5-8957-40B8CEB0CB9A}" sibTransId="{7063D554-9A8A-481C-ACDF-6B1D59E6281F}"/>
    <dgm:cxn modelId="{317DC27A-B93F-4E70-B657-E6A219161B67}" type="presOf" srcId="{97AFADE2-9EB8-4DFB-8F86-D71E9671DFC2}" destId="{2BF04937-1FB0-48F5-9563-11E5EF2B7BF6}" srcOrd="0" destOrd="0" presId="urn:microsoft.com/office/officeart/2005/8/layout/list1"/>
    <dgm:cxn modelId="{20617E81-F98C-4826-8409-5987C68DCD84}" type="presOf" srcId="{E04E71FA-1A53-4368-BF21-C4CE9E3DBE27}" destId="{03C8010D-55B9-4D14-BB9D-C4D1F6A5EFEB}" srcOrd="1" destOrd="0" presId="urn:microsoft.com/office/officeart/2005/8/layout/list1"/>
    <dgm:cxn modelId="{2775FD89-4126-4A4A-88B2-CE4210A6CB3E}" srcId="{D39A5128-B3D5-4098-A429-FCF6BB5A1294}" destId="{9E13365E-6545-4311-9BE7-F1607FA4A039}" srcOrd="3" destOrd="0" parTransId="{23981956-A6CE-42AE-838A-A178AB1E194C}" sibTransId="{F22C3ED7-6B95-41DC-8695-9B0EDC9CC587}"/>
    <dgm:cxn modelId="{210DF48F-4E8B-4062-9E0F-2AC0323082EB}" srcId="{D39A5128-B3D5-4098-A429-FCF6BB5A1294}" destId="{97AFADE2-9EB8-4DFB-8F86-D71E9671DFC2}" srcOrd="2" destOrd="0" parTransId="{2B0E8ACA-BD0F-4E0B-8D92-083ADA0BE92A}" sibTransId="{F0364376-C06D-4D35-98E7-28BAB3D4DB35}"/>
    <dgm:cxn modelId="{FA163E92-6E1C-4A47-967C-21C7741C2423}" type="presOf" srcId="{8CED4FE7-F311-4CE4-B455-A1BD79707F1E}" destId="{34769861-77DA-46D1-AEE2-D5B3EBA490CB}" srcOrd="0" destOrd="0" presId="urn:microsoft.com/office/officeart/2005/8/layout/list1"/>
    <dgm:cxn modelId="{E818F392-1C40-42D6-884C-A13FCE518838}" type="presOf" srcId="{77842312-AFC5-4FF7-A927-B1E91AE4FF8F}" destId="{4AF4DC86-FF39-45FE-85DB-6A0E4780F99B}" srcOrd="1" destOrd="0" presId="urn:microsoft.com/office/officeart/2005/8/layout/list1"/>
    <dgm:cxn modelId="{BCDF5C96-4134-4DD9-9511-D80CDA9C637D}" type="presOf" srcId="{8CED4FE7-F311-4CE4-B455-A1BD79707F1E}" destId="{7781FF33-89D3-4F2B-9F43-205EF94BC3CF}" srcOrd="1" destOrd="0" presId="urn:microsoft.com/office/officeart/2005/8/layout/list1"/>
    <dgm:cxn modelId="{4EB61597-0F9D-4294-A8A7-7B24BEDB6925}" srcId="{D39A5128-B3D5-4098-A429-FCF6BB5A1294}" destId="{E04E71FA-1A53-4368-BF21-C4CE9E3DBE27}" srcOrd="0" destOrd="0" parTransId="{8616E459-3BBF-4BFE-911B-7C6B057E265D}" sibTransId="{B42C47AA-0817-446B-8497-E4CA7B32BD59}"/>
    <dgm:cxn modelId="{7F5326D5-59D9-4D32-A861-712AF3E346CD}" srcId="{D39A5128-B3D5-4098-A429-FCF6BB5A1294}" destId="{8CED4FE7-F311-4CE4-B455-A1BD79707F1E}" srcOrd="5" destOrd="0" parTransId="{C1DA419F-69E4-4289-B263-5EB0972E182C}" sibTransId="{49206526-1D9E-4AAA-A706-E84E718B9859}"/>
    <dgm:cxn modelId="{F5EAA4DE-E373-4AD4-BE39-AFC520349882}" type="presOf" srcId="{9E13365E-6545-4311-9BE7-F1607FA4A039}" destId="{149EFE51-8DE5-4FE1-9694-B5F0BB639D6F}" srcOrd="1" destOrd="0" presId="urn:microsoft.com/office/officeart/2005/8/layout/list1"/>
    <dgm:cxn modelId="{FE7A25E0-DA7F-48B8-93E1-FFAF1AB76B67}" srcId="{D39A5128-B3D5-4098-A429-FCF6BB5A1294}" destId="{77842312-AFC5-4FF7-A927-B1E91AE4FF8F}" srcOrd="1" destOrd="0" parTransId="{299D0B39-BFF6-4D75-A1BB-7A0BBA7189A2}" sibTransId="{5F28F2DD-225C-4881-8C18-A95E65986492}"/>
    <dgm:cxn modelId="{8DF41A16-5C2E-4AA2-9E84-53CF6C95B6D8}" type="presParOf" srcId="{B4B689E6-5D1D-4FBB-8F14-23DBBF8AF33C}" destId="{4D2EC8DF-A732-45AF-A1BE-EE129F78D599}" srcOrd="0" destOrd="0" presId="urn:microsoft.com/office/officeart/2005/8/layout/list1"/>
    <dgm:cxn modelId="{1B7CE6C5-EEAF-409B-AB72-A78B32EBE94C}" type="presParOf" srcId="{4D2EC8DF-A732-45AF-A1BE-EE129F78D599}" destId="{91CB8AA9-6EA3-4F12-805A-273A6CE5A371}" srcOrd="0" destOrd="0" presId="urn:microsoft.com/office/officeart/2005/8/layout/list1"/>
    <dgm:cxn modelId="{55633B6F-C9FD-49A5-A33E-373D161A3DD7}" type="presParOf" srcId="{4D2EC8DF-A732-45AF-A1BE-EE129F78D599}" destId="{03C8010D-55B9-4D14-BB9D-C4D1F6A5EFEB}" srcOrd="1" destOrd="0" presId="urn:microsoft.com/office/officeart/2005/8/layout/list1"/>
    <dgm:cxn modelId="{70A6CEA1-E866-452A-B0BF-3B362BBE8FEC}" type="presParOf" srcId="{B4B689E6-5D1D-4FBB-8F14-23DBBF8AF33C}" destId="{AE161A3C-5988-4CCD-916C-BB93973135D1}" srcOrd="1" destOrd="0" presId="urn:microsoft.com/office/officeart/2005/8/layout/list1"/>
    <dgm:cxn modelId="{13B47E22-2108-44B2-8D78-93BD910E639F}" type="presParOf" srcId="{B4B689E6-5D1D-4FBB-8F14-23DBBF8AF33C}" destId="{8CE67E7E-10FB-45CF-9518-B43E4425D2F3}" srcOrd="2" destOrd="0" presId="urn:microsoft.com/office/officeart/2005/8/layout/list1"/>
    <dgm:cxn modelId="{0920DBE5-CF1E-48AE-9FB5-C790CBDB3934}" type="presParOf" srcId="{B4B689E6-5D1D-4FBB-8F14-23DBBF8AF33C}" destId="{D8D43FDC-8A2A-4CF1-8247-EC9999C4AE85}" srcOrd="3" destOrd="0" presId="urn:microsoft.com/office/officeart/2005/8/layout/list1"/>
    <dgm:cxn modelId="{E3589227-FA1B-4078-A057-6F83FF24CD05}" type="presParOf" srcId="{B4B689E6-5D1D-4FBB-8F14-23DBBF8AF33C}" destId="{FFD448B9-0195-4F18-8755-281E36F7E963}" srcOrd="4" destOrd="0" presId="urn:microsoft.com/office/officeart/2005/8/layout/list1"/>
    <dgm:cxn modelId="{C04D713E-6894-4BEC-B001-AB0D99B9B654}" type="presParOf" srcId="{FFD448B9-0195-4F18-8755-281E36F7E963}" destId="{14732BED-BDD8-44DB-873F-A6E32ABB7A1B}" srcOrd="0" destOrd="0" presId="urn:microsoft.com/office/officeart/2005/8/layout/list1"/>
    <dgm:cxn modelId="{18FEA0D7-7096-4348-8896-0826E46543C8}" type="presParOf" srcId="{FFD448B9-0195-4F18-8755-281E36F7E963}" destId="{4AF4DC86-FF39-45FE-85DB-6A0E4780F99B}" srcOrd="1" destOrd="0" presId="urn:microsoft.com/office/officeart/2005/8/layout/list1"/>
    <dgm:cxn modelId="{19100BE0-2466-469A-853F-F089288D6266}" type="presParOf" srcId="{B4B689E6-5D1D-4FBB-8F14-23DBBF8AF33C}" destId="{4B3AE31C-7ED2-4500-8FCF-542FEA8CCD44}" srcOrd="5" destOrd="0" presId="urn:microsoft.com/office/officeart/2005/8/layout/list1"/>
    <dgm:cxn modelId="{E1C5BF48-4BBF-4E92-B848-4C45962420E2}" type="presParOf" srcId="{B4B689E6-5D1D-4FBB-8F14-23DBBF8AF33C}" destId="{A8B4F407-D179-4B26-8B2F-8ECCA4845690}" srcOrd="6" destOrd="0" presId="urn:microsoft.com/office/officeart/2005/8/layout/list1"/>
    <dgm:cxn modelId="{71AAE847-D1BB-4010-A46D-82F743CBDC0C}" type="presParOf" srcId="{B4B689E6-5D1D-4FBB-8F14-23DBBF8AF33C}" destId="{667FF6A2-AC92-42DE-920E-1DB953E0D46E}" srcOrd="7" destOrd="0" presId="urn:microsoft.com/office/officeart/2005/8/layout/list1"/>
    <dgm:cxn modelId="{47EC7E2C-2C6A-4493-90B4-C3A8029C3D2B}" type="presParOf" srcId="{B4B689E6-5D1D-4FBB-8F14-23DBBF8AF33C}" destId="{D6592B49-54B2-4799-9F8C-8CB94D9E25EE}" srcOrd="8" destOrd="0" presId="urn:microsoft.com/office/officeart/2005/8/layout/list1"/>
    <dgm:cxn modelId="{AED84D29-A194-4150-84EA-C5DEB8F89385}" type="presParOf" srcId="{D6592B49-54B2-4799-9F8C-8CB94D9E25EE}" destId="{2BF04937-1FB0-48F5-9563-11E5EF2B7BF6}" srcOrd="0" destOrd="0" presId="urn:microsoft.com/office/officeart/2005/8/layout/list1"/>
    <dgm:cxn modelId="{16EFE2E8-2ADA-4F6D-91E5-F1CB4097EAE1}" type="presParOf" srcId="{D6592B49-54B2-4799-9F8C-8CB94D9E25EE}" destId="{F81635DC-2744-4383-A7C6-5E13FAB54627}" srcOrd="1" destOrd="0" presId="urn:microsoft.com/office/officeart/2005/8/layout/list1"/>
    <dgm:cxn modelId="{B4CD8B16-21B9-46C7-A66C-3C8BC1F9C103}" type="presParOf" srcId="{B4B689E6-5D1D-4FBB-8F14-23DBBF8AF33C}" destId="{8A77554E-BC92-4C3A-B645-9C7C37594A23}" srcOrd="9" destOrd="0" presId="urn:microsoft.com/office/officeart/2005/8/layout/list1"/>
    <dgm:cxn modelId="{2BB90F5F-C45E-45B4-951E-2E507BAEF083}" type="presParOf" srcId="{B4B689E6-5D1D-4FBB-8F14-23DBBF8AF33C}" destId="{CC02B77D-A22F-49CA-A661-C16DEDB8BCC4}" srcOrd="10" destOrd="0" presId="urn:microsoft.com/office/officeart/2005/8/layout/list1"/>
    <dgm:cxn modelId="{1812EA6D-090F-462B-8914-BCACC7FC3D9F}" type="presParOf" srcId="{B4B689E6-5D1D-4FBB-8F14-23DBBF8AF33C}" destId="{6ACD6DC2-A305-453D-A0E6-36493C8687BA}" srcOrd="11" destOrd="0" presId="urn:microsoft.com/office/officeart/2005/8/layout/list1"/>
    <dgm:cxn modelId="{0EBDBDC4-AA4B-44C3-9696-E7DF8C06F436}" type="presParOf" srcId="{B4B689E6-5D1D-4FBB-8F14-23DBBF8AF33C}" destId="{9CB09ED6-8283-4D66-916A-159C0CFE7B82}" srcOrd="12" destOrd="0" presId="urn:microsoft.com/office/officeart/2005/8/layout/list1"/>
    <dgm:cxn modelId="{537833A9-E609-4AF3-A582-FC35F2139BE6}" type="presParOf" srcId="{9CB09ED6-8283-4D66-916A-159C0CFE7B82}" destId="{E970BB74-98AA-45CD-8F6E-C020EE7E9144}" srcOrd="0" destOrd="0" presId="urn:microsoft.com/office/officeart/2005/8/layout/list1"/>
    <dgm:cxn modelId="{BE093E74-B139-4E05-9689-DE34488780B0}" type="presParOf" srcId="{9CB09ED6-8283-4D66-916A-159C0CFE7B82}" destId="{149EFE51-8DE5-4FE1-9694-B5F0BB639D6F}" srcOrd="1" destOrd="0" presId="urn:microsoft.com/office/officeart/2005/8/layout/list1"/>
    <dgm:cxn modelId="{988D56B7-A302-479A-860D-E45FFEF9C447}" type="presParOf" srcId="{B4B689E6-5D1D-4FBB-8F14-23DBBF8AF33C}" destId="{9D254500-851F-4C45-9445-DA6F841DAF4F}" srcOrd="13" destOrd="0" presId="urn:microsoft.com/office/officeart/2005/8/layout/list1"/>
    <dgm:cxn modelId="{C6517129-D76E-41D8-A66F-565706F0FFC2}" type="presParOf" srcId="{B4B689E6-5D1D-4FBB-8F14-23DBBF8AF33C}" destId="{87044E54-BAA1-4C4A-BB98-6F568B3BFC61}" srcOrd="14" destOrd="0" presId="urn:microsoft.com/office/officeart/2005/8/layout/list1"/>
    <dgm:cxn modelId="{D5BBBFC7-B756-4580-8315-62649F1C28E3}" type="presParOf" srcId="{B4B689E6-5D1D-4FBB-8F14-23DBBF8AF33C}" destId="{D76DD4E1-EA90-4D67-A64E-CC3116070BE7}" srcOrd="15" destOrd="0" presId="urn:microsoft.com/office/officeart/2005/8/layout/list1"/>
    <dgm:cxn modelId="{A6DA4929-0DF2-403A-B459-61D75F1D3894}" type="presParOf" srcId="{B4B689E6-5D1D-4FBB-8F14-23DBBF8AF33C}" destId="{4A82E386-FF63-4C7D-9620-005DF7CCAE1A}" srcOrd="16" destOrd="0" presId="urn:microsoft.com/office/officeart/2005/8/layout/list1"/>
    <dgm:cxn modelId="{7874A8C7-0207-415C-A490-83F4EB2E90D6}" type="presParOf" srcId="{4A82E386-FF63-4C7D-9620-005DF7CCAE1A}" destId="{7C314954-F2E3-4D8D-A8B9-B68AE247DF09}" srcOrd="0" destOrd="0" presId="urn:microsoft.com/office/officeart/2005/8/layout/list1"/>
    <dgm:cxn modelId="{5AFA5328-24F9-48B3-879A-89D6F257688A}" type="presParOf" srcId="{4A82E386-FF63-4C7D-9620-005DF7CCAE1A}" destId="{5FA4DEA0-A8D1-4D30-B76E-C4B7B666D184}" srcOrd="1" destOrd="0" presId="urn:microsoft.com/office/officeart/2005/8/layout/list1"/>
    <dgm:cxn modelId="{5E7D1510-6776-4E7A-A4FD-C4023DA7A8AC}" type="presParOf" srcId="{B4B689E6-5D1D-4FBB-8F14-23DBBF8AF33C}" destId="{D99E3E37-F4A5-4D17-A5E5-610DD9456872}" srcOrd="17" destOrd="0" presId="urn:microsoft.com/office/officeart/2005/8/layout/list1"/>
    <dgm:cxn modelId="{7C054429-FF0B-4EBB-A530-31F9D05DC4B2}" type="presParOf" srcId="{B4B689E6-5D1D-4FBB-8F14-23DBBF8AF33C}" destId="{C367CCC4-4F2C-4F43-AA61-0263BCBCF33A}" srcOrd="18" destOrd="0" presId="urn:microsoft.com/office/officeart/2005/8/layout/list1"/>
    <dgm:cxn modelId="{0FA3DC4F-1953-40C3-9C95-AE97BC1D0676}" type="presParOf" srcId="{B4B689E6-5D1D-4FBB-8F14-23DBBF8AF33C}" destId="{D0BA441A-1FA3-48DE-8B0D-AF28ECDA6B23}" srcOrd="19" destOrd="0" presId="urn:microsoft.com/office/officeart/2005/8/layout/list1"/>
    <dgm:cxn modelId="{25D9D5B3-8693-4FA9-9C74-F80B5139D672}" type="presParOf" srcId="{B4B689E6-5D1D-4FBB-8F14-23DBBF8AF33C}" destId="{80874D47-3ACA-46D5-A45E-371C9BF9D0CE}" srcOrd="20" destOrd="0" presId="urn:microsoft.com/office/officeart/2005/8/layout/list1"/>
    <dgm:cxn modelId="{F75EFDB4-5B81-4C74-8CEB-E964B6080B2D}" type="presParOf" srcId="{80874D47-3ACA-46D5-A45E-371C9BF9D0CE}" destId="{34769861-77DA-46D1-AEE2-D5B3EBA490CB}" srcOrd="0" destOrd="0" presId="urn:microsoft.com/office/officeart/2005/8/layout/list1"/>
    <dgm:cxn modelId="{EF8BAFC4-8E12-405E-8ECE-5C64E3B5D1CF}" type="presParOf" srcId="{80874D47-3ACA-46D5-A45E-371C9BF9D0CE}" destId="{7781FF33-89D3-4F2B-9F43-205EF94BC3CF}" srcOrd="1" destOrd="0" presId="urn:microsoft.com/office/officeart/2005/8/layout/list1"/>
    <dgm:cxn modelId="{4E4A7B8E-A8A5-4A50-B670-CCD20E00F96A}" type="presParOf" srcId="{B4B689E6-5D1D-4FBB-8F14-23DBBF8AF33C}" destId="{DED5F7C4-BE7E-4015-A42C-B7A522C3896F}" srcOrd="21" destOrd="0" presId="urn:microsoft.com/office/officeart/2005/8/layout/list1"/>
    <dgm:cxn modelId="{C1BCBE7E-1040-488E-85A9-4794DDE5D6E4}" type="presParOf" srcId="{B4B689E6-5D1D-4FBB-8F14-23DBBF8AF33C}" destId="{C140458A-8435-4704-962B-F60A2D266DCA}" srcOrd="2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86582E-7AD4-4AD2-8361-0DD5E2D176C0}">
      <dsp:nvSpPr>
        <dsp:cNvPr id="0" name=""/>
        <dsp:cNvSpPr/>
      </dsp:nvSpPr>
      <dsp:spPr>
        <a:xfrm>
          <a:off x="615" y="22857"/>
          <a:ext cx="2400527" cy="16748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b="1" i="0" kern="1200" baseline="0" dirty="0">
              <a:solidFill>
                <a:schemeClr val="bg1"/>
              </a:solidFill>
            </a:rPr>
            <a:t>11%</a:t>
          </a:r>
          <a:r>
            <a:rPr lang="en-GB" sz="1300" b="1" i="0" kern="1200" baseline="0" dirty="0">
              <a:solidFill>
                <a:schemeClr val="bg1"/>
              </a:solidFill>
            </a:rPr>
            <a:t> of workers use wearables at work and </a:t>
          </a:r>
          <a:r>
            <a:rPr lang="en-GB" sz="1800" b="1" i="0" kern="1200" baseline="0" dirty="0">
              <a:solidFill>
                <a:schemeClr val="bg1"/>
              </a:solidFill>
            </a:rPr>
            <a:t>3%</a:t>
          </a:r>
          <a:r>
            <a:rPr lang="en-GB" sz="1300" b="1" i="0" kern="1200" baseline="0" dirty="0">
              <a:solidFill>
                <a:schemeClr val="bg1"/>
              </a:solidFill>
            </a:rPr>
            <a:t> work with </a:t>
          </a:r>
          <a:r>
            <a:rPr lang="en-GB" sz="1300" b="1" i="0" kern="1200" baseline="0" dirty="0" err="1">
              <a:solidFill>
                <a:schemeClr val="bg1"/>
              </a:solidFill>
            </a:rPr>
            <a:t>cobots</a:t>
          </a:r>
          <a:r>
            <a:rPr lang="en-GB" sz="1300" b="1" i="0" kern="1200" baseline="0" dirty="0">
              <a:solidFill>
                <a:schemeClr val="bg1"/>
              </a:solidFill>
            </a:rPr>
            <a:t> </a:t>
          </a:r>
          <a:endParaRPr lang="en-GB" sz="1300" kern="1200" dirty="0">
            <a:solidFill>
              <a:schemeClr val="bg1"/>
            </a:solidFill>
          </a:endParaRPr>
        </a:p>
      </dsp:txBody>
      <dsp:txXfrm>
        <a:off x="615" y="22857"/>
        <a:ext cx="2400527" cy="1674800"/>
      </dsp:txXfrm>
    </dsp:sp>
    <dsp:sp modelId="{F0C1C61D-1FEF-4B54-8B48-9C1884E1B72B}">
      <dsp:nvSpPr>
        <dsp:cNvPr id="0" name=""/>
        <dsp:cNvSpPr/>
      </dsp:nvSpPr>
      <dsp:spPr>
        <a:xfrm>
          <a:off x="2641195" y="22857"/>
          <a:ext cx="2400527" cy="16748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b="1" i="0" kern="1200" baseline="0" dirty="0">
              <a:solidFill>
                <a:schemeClr val="bg1"/>
              </a:solidFill>
            </a:rPr>
            <a:t>19% </a:t>
          </a:r>
          <a:r>
            <a:rPr lang="en-GB" sz="1300" b="1" i="0" kern="1200" baseline="0" dirty="0">
              <a:solidFill>
                <a:schemeClr val="bg1"/>
              </a:solidFill>
            </a:rPr>
            <a:t>used to monitor noise, chemicals, dust, gases, and other hazardous substances</a:t>
          </a:r>
        </a:p>
        <a:p>
          <a:pPr marL="0" lvl="0" indent="0" algn="ctr" defTabSz="800100">
            <a:lnSpc>
              <a:spcPct val="90000"/>
            </a:lnSpc>
            <a:spcBef>
              <a:spcPct val="0"/>
            </a:spcBef>
            <a:spcAft>
              <a:spcPct val="35000"/>
            </a:spcAft>
            <a:buNone/>
          </a:pPr>
          <a:br>
            <a:rPr lang="en-GB" sz="1300" b="1" i="0" kern="1200" baseline="0" dirty="0">
              <a:solidFill>
                <a:schemeClr val="bg1"/>
              </a:solidFill>
            </a:rPr>
          </a:br>
          <a:r>
            <a:rPr lang="en-GB" sz="1800" b="1" i="0" kern="1200" baseline="0" dirty="0">
              <a:solidFill>
                <a:schemeClr val="bg1"/>
              </a:solidFill>
            </a:rPr>
            <a:t>7% </a:t>
          </a:r>
          <a:r>
            <a:rPr lang="en-GB" sz="1300" b="1" i="0" kern="1200" baseline="0" dirty="0">
              <a:solidFill>
                <a:schemeClr val="bg1"/>
              </a:solidFill>
            </a:rPr>
            <a:t>used to monitor heart rate, blood pressure, posture, etc</a:t>
          </a:r>
          <a:endParaRPr lang="en-GB" sz="1300" kern="1200" dirty="0">
            <a:solidFill>
              <a:schemeClr val="bg1"/>
            </a:solidFill>
          </a:endParaRPr>
        </a:p>
      </dsp:txBody>
      <dsp:txXfrm>
        <a:off x="2641195" y="22857"/>
        <a:ext cx="2400527" cy="1674800"/>
      </dsp:txXfrm>
    </dsp:sp>
    <dsp:sp modelId="{378CEFB9-7BF3-4DDB-BA45-215E38532774}">
      <dsp:nvSpPr>
        <dsp:cNvPr id="0" name=""/>
        <dsp:cNvSpPr/>
      </dsp:nvSpPr>
      <dsp:spPr>
        <a:xfrm>
          <a:off x="1320905" y="1937710"/>
          <a:ext cx="2400527" cy="144031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b="1" i="0" kern="1200" baseline="0" dirty="0"/>
            <a:t>Adoption is currently limited, this could change soon</a:t>
          </a:r>
          <a:endParaRPr lang="en-GB" sz="1300" kern="1200" dirty="0"/>
        </a:p>
      </dsp:txBody>
      <dsp:txXfrm>
        <a:off x="1320905" y="1937710"/>
        <a:ext cx="2400527" cy="14403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9430FD-A489-470F-AF22-45ED7E228FCC}">
      <dsp:nvSpPr>
        <dsp:cNvPr id="0" name=""/>
        <dsp:cNvSpPr/>
      </dsp:nvSpPr>
      <dsp:spPr>
        <a:xfrm>
          <a:off x="4043379" y="1507"/>
          <a:ext cx="1286626" cy="581920"/>
        </a:xfrm>
        <a:prstGeom prst="rect">
          <a:avLst/>
        </a:prstGeom>
        <a:solidFill>
          <a:srgbClr val="ACC700">
            <a:alpha val="6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b="1" kern="1200" baseline="0" dirty="0">
              <a:solidFill>
                <a:srgbClr val="003399"/>
              </a:solidFill>
            </a:rPr>
            <a:t>Smartphone apps</a:t>
          </a:r>
          <a:endParaRPr lang="en-GB" sz="1300" kern="1200" dirty="0">
            <a:solidFill>
              <a:srgbClr val="003399"/>
            </a:solidFill>
          </a:endParaRPr>
        </a:p>
      </dsp:txBody>
      <dsp:txXfrm>
        <a:off x="4043379" y="1507"/>
        <a:ext cx="1286626" cy="581920"/>
      </dsp:txXfrm>
    </dsp:sp>
    <dsp:sp modelId="{49C759DE-AB9D-47E7-8E9A-CCD624E69DA2}">
      <dsp:nvSpPr>
        <dsp:cNvPr id="0" name=""/>
        <dsp:cNvSpPr/>
      </dsp:nvSpPr>
      <dsp:spPr>
        <a:xfrm>
          <a:off x="3409667" y="1507"/>
          <a:ext cx="576101" cy="581920"/>
        </a:xfrm>
        <a:prstGeom prst="rect">
          <a:avLst/>
        </a:prstGeom>
        <a:blipFill>
          <a:blip xmlns:r="http://schemas.openxmlformats.org/officeDocument/2006/relationships" r:embed="rId1"/>
          <a:srcRect/>
          <a:stretch>
            <a:fillRect l="-27000" r="-2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6374FD1-BA3C-4684-8CAC-09CF348C6486}">
      <dsp:nvSpPr>
        <dsp:cNvPr id="0" name=""/>
        <dsp:cNvSpPr/>
      </dsp:nvSpPr>
      <dsp:spPr>
        <a:xfrm>
          <a:off x="3409667" y="679445"/>
          <a:ext cx="1286626" cy="581920"/>
        </a:xfrm>
        <a:prstGeom prst="rect">
          <a:avLst/>
        </a:prstGeom>
        <a:solidFill>
          <a:srgbClr val="ACC700">
            <a:alpha val="6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b="1" kern="1200" baseline="0" dirty="0">
              <a:solidFill>
                <a:srgbClr val="003399"/>
              </a:solidFill>
            </a:rPr>
            <a:t>Smart glasses </a:t>
          </a:r>
          <a:r>
            <a:rPr lang="en-GB" sz="1300" kern="1200" baseline="0" dirty="0">
              <a:solidFill>
                <a:srgbClr val="003399"/>
              </a:solidFill>
            </a:rPr>
            <a:t>or </a:t>
          </a:r>
          <a:r>
            <a:rPr lang="en-GB" sz="1300" b="1" kern="1200" baseline="0" dirty="0">
              <a:solidFill>
                <a:srgbClr val="003399"/>
              </a:solidFill>
            </a:rPr>
            <a:t>drones</a:t>
          </a:r>
          <a:endParaRPr lang="en-GB" sz="1300" kern="1200" dirty="0">
            <a:solidFill>
              <a:srgbClr val="003399"/>
            </a:solidFill>
          </a:endParaRPr>
        </a:p>
      </dsp:txBody>
      <dsp:txXfrm>
        <a:off x="3409667" y="679445"/>
        <a:ext cx="1286626" cy="581920"/>
      </dsp:txXfrm>
    </dsp:sp>
    <dsp:sp modelId="{B14CE48C-ECF8-42BE-AC15-E1BB68F60D94}">
      <dsp:nvSpPr>
        <dsp:cNvPr id="0" name=""/>
        <dsp:cNvSpPr/>
      </dsp:nvSpPr>
      <dsp:spPr>
        <a:xfrm>
          <a:off x="4753904" y="679445"/>
          <a:ext cx="576101" cy="581920"/>
        </a:xfrm>
        <a:prstGeom prst="rect">
          <a:avLst/>
        </a:prstGeom>
        <a:blipFill>
          <a:blip xmlns:r="http://schemas.openxmlformats.org/officeDocument/2006/relationships" r:embed="rId2"/>
          <a:srcRect/>
          <a:stretch>
            <a:fillRect l="-31000" r="-3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11D805-3A75-4220-BF12-A1117EE08223}">
      <dsp:nvSpPr>
        <dsp:cNvPr id="0" name=""/>
        <dsp:cNvSpPr/>
      </dsp:nvSpPr>
      <dsp:spPr>
        <a:xfrm>
          <a:off x="4043379" y="1357382"/>
          <a:ext cx="1286626" cy="581920"/>
        </a:xfrm>
        <a:prstGeom prst="rect">
          <a:avLst/>
        </a:prstGeom>
        <a:solidFill>
          <a:srgbClr val="ACC700">
            <a:alpha val="6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baseline="0" dirty="0">
              <a:solidFill>
                <a:srgbClr val="003399"/>
              </a:solidFill>
            </a:rPr>
            <a:t>E</a:t>
          </a:r>
          <a:r>
            <a:rPr lang="en-GB" sz="1300" b="1" kern="1200" baseline="0" dirty="0">
              <a:solidFill>
                <a:srgbClr val="003399"/>
              </a:solidFill>
            </a:rPr>
            <a:t>-textile technologies</a:t>
          </a:r>
          <a:endParaRPr lang="en-GB" sz="1300" kern="1200" dirty="0">
            <a:solidFill>
              <a:srgbClr val="003399"/>
            </a:solidFill>
          </a:endParaRPr>
        </a:p>
      </dsp:txBody>
      <dsp:txXfrm>
        <a:off x="4043379" y="1357382"/>
        <a:ext cx="1286626" cy="581920"/>
      </dsp:txXfrm>
    </dsp:sp>
    <dsp:sp modelId="{4F485EE9-07E0-4893-BC7D-F337BC1BFFAB}">
      <dsp:nvSpPr>
        <dsp:cNvPr id="0" name=""/>
        <dsp:cNvSpPr/>
      </dsp:nvSpPr>
      <dsp:spPr>
        <a:xfrm>
          <a:off x="3409667" y="1357382"/>
          <a:ext cx="576101" cy="581920"/>
        </a:xfrm>
        <a:prstGeom prst="rect">
          <a:avLst/>
        </a:prstGeom>
        <a:blipFill>
          <a:blip xmlns:r="http://schemas.openxmlformats.org/officeDocument/2006/relationships" r:embed="rId3"/>
          <a:srcRect/>
          <a:stretch>
            <a:fillRect l="-22000" r="-2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68F5E8C-7AC1-473F-ABAB-BA96764B0A6C}">
      <dsp:nvSpPr>
        <dsp:cNvPr id="0" name=""/>
        <dsp:cNvSpPr/>
      </dsp:nvSpPr>
      <dsp:spPr>
        <a:xfrm>
          <a:off x="3409667" y="2035320"/>
          <a:ext cx="1286626" cy="581920"/>
        </a:xfrm>
        <a:prstGeom prst="rect">
          <a:avLst/>
        </a:prstGeom>
        <a:solidFill>
          <a:srgbClr val="ACC700">
            <a:alpha val="6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baseline="0" dirty="0">
              <a:solidFill>
                <a:srgbClr val="003399"/>
              </a:solidFill>
            </a:rPr>
            <a:t>Smart watches</a:t>
          </a:r>
          <a:endParaRPr lang="en-GB" sz="1300" kern="1200" dirty="0">
            <a:solidFill>
              <a:srgbClr val="003399"/>
            </a:solidFill>
          </a:endParaRPr>
        </a:p>
      </dsp:txBody>
      <dsp:txXfrm>
        <a:off x="3409667" y="2035320"/>
        <a:ext cx="1286626" cy="581920"/>
      </dsp:txXfrm>
    </dsp:sp>
    <dsp:sp modelId="{253F97C4-E069-4BE7-A8BA-8F5DF2103A78}">
      <dsp:nvSpPr>
        <dsp:cNvPr id="0" name=""/>
        <dsp:cNvSpPr/>
      </dsp:nvSpPr>
      <dsp:spPr>
        <a:xfrm>
          <a:off x="4753904" y="2035320"/>
          <a:ext cx="576101" cy="581920"/>
        </a:xfrm>
        <a:prstGeom prst="rect">
          <a:avLst/>
        </a:prstGeom>
        <a:blipFill>
          <a:blip xmlns:r="http://schemas.openxmlformats.org/officeDocument/2006/relationships" r:embed="rId4"/>
          <a:srcRect/>
          <a:stretch>
            <a:fillRect l="-32000" r="-3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02B213E-3BC2-4C2C-B5AB-19F6E329B6BB}">
      <dsp:nvSpPr>
        <dsp:cNvPr id="0" name=""/>
        <dsp:cNvSpPr/>
      </dsp:nvSpPr>
      <dsp:spPr>
        <a:xfrm>
          <a:off x="4043379" y="2713258"/>
          <a:ext cx="1286626" cy="581920"/>
        </a:xfrm>
        <a:prstGeom prst="rect">
          <a:avLst/>
        </a:prstGeom>
        <a:solidFill>
          <a:srgbClr val="ACC700">
            <a:alpha val="6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b="1" kern="1200" baseline="0" dirty="0">
              <a:solidFill>
                <a:srgbClr val="003399"/>
              </a:solidFill>
            </a:rPr>
            <a:t>VR/AR tools</a:t>
          </a:r>
          <a:endParaRPr lang="en-GB" sz="1300" kern="1200" dirty="0">
            <a:solidFill>
              <a:srgbClr val="003399"/>
            </a:solidFill>
          </a:endParaRPr>
        </a:p>
      </dsp:txBody>
      <dsp:txXfrm>
        <a:off x="4043379" y="2713258"/>
        <a:ext cx="1286626" cy="581920"/>
      </dsp:txXfrm>
    </dsp:sp>
    <dsp:sp modelId="{0B9F9675-3D6E-4EDF-B61E-DF6AD2A0F391}">
      <dsp:nvSpPr>
        <dsp:cNvPr id="0" name=""/>
        <dsp:cNvSpPr/>
      </dsp:nvSpPr>
      <dsp:spPr>
        <a:xfrm>
          <a:off x="3409667" y="2713258"/>
          <a:ext cx="576101" cy="581920"/>
        </a:xfrm>
        <a:prstGeom prst="rect">
          <a:avLst/>
        </a:prstGeom>
        <a:blipFill>
          <a:blip xmlns:r="http://schemas.openxmlformats.org/officeDocument/2006/relationships" r:embed="rId5"/>
          <a:srcRect/>
          <a:stretch>
            <a:fillRect l="-33000" r="-3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CBCA8F-3146-4D03-A06C-C4E4C8D0AF1E}">
      <dsp:nvSpPr>
        <dsp:cNvPr id="0" name=""/>
        <dsp:cNvSpPr/>
      </dsp:nvSpPr>
      <dsp:spPr>
        <a:xfrm>
          <a:off x="3409667" y="3391195"/>
          <a:ext cx="1286626" cy="581920"/>
        </a:xfrm>
        <a:prstGeom prst="rect">
          <a:avLst/>
        </a:prstGeom>
        <a:solidFill>
          <a:srgbClr val="ACC700">
            <a:alpha val="6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CA" sz="1300" b="1" kern="1200" baseline="0" dirty="0">
              <a:solidFill>
                <a:srgbClr val="003399"/>
              </a:solidFill>
            </a:rPr>
            <a:t>Wearable devices</a:t>
          </a:r>
          <a:endParaRPr lang="en-GB" sz="1300" kern="1200" dirty="0">
            <a:solidFill>
              <a:srgbClr val="003399"/>
            </a:solidFill>
          </a:endParaRPr>
        </a:p>
      </dsp:txBody>
      <dsp:txXfrm>
        <a:off x="3409667" y="3391195"/>
        <a:ext cx="1286626" cy="581920"/>
      </dsp:txXfrm>
    </dsp:sp>
    <dsp:sp modelId="{3D3B6042-762D-4F77-B0A2-51D72A462EDF}">
      <dsp:nvSpPr>
        <dsp:cNvPr id="0" name=""/>
        <dsp:cNvSpPr/>
      </dsp:nvSpPr>
      <dsp:spPr>
        <a:xfrm>
          <a:off x="4753904" y="3391195"/>
          <a:ext cx="576101" cy="581920"/>
        </a:xfrm>
        <a:prstGeom prst="rect">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l="-26000" r="-26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7BF1CE-D7A9-41CD-B7A7-5FE60C7704F3}">
      <dsp:nvSpPr>
        <dsp:cNvPr id="0" name=""/>
        <dsp:cNvSpPr/>
      </dsp:nvSpPr>
      <dsp:spPr>
        <a:xfrm rot="10800000">
          <a:off x="1343364" y="268"/>
          <a:ext cx="5027400" cy="308258"/>
        </a:xfrm>
        <a:prstGeom prst="homePlate">
          <a:avLst/>
        </a:prstGeom>
        <a:solidFill>
          <a:srgbClr val="899E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934" tIns="53340" rIns="99568" bIns="53340" numCol="1" spcCol="1270" anchor="ctr" anchorCtr="0">
          <a:noAutofit/>
        </a:bodyPr>
        <a:lstStyle/>
        <a:p>
          <a:pPr marL="0" lvl="0" indent="0" algn="ctr" defTabSz="622300">
            <a:lnSpc>
              <a:spcPct val="90000"/>
            </a:lnSpc>
            <a:spcBef>
              <a:spcPct val="0"/>
            </a:spcBef>
            <a:spcAft>
              <a:spcPct val="35000"/>
            </a:spcAft>
            <a:buNone/>
          </a:pPr>
          <a:r>
            <a:rPr lang="en-GB" sz="1400" b="1" i="0" kern="1200" baseline="0" dirty="0"/>
            <a:t>Real-time data</a:t>
          </a:r>
          <a:endParaRPr lang="en-GB" sz="1400" kern="1200" dirty="0"/>
        </a:p>
      </dsp:txBody>
      <dsp:txXfrm rot="10800000">
        <a:off x="1420428" y="268"/>
        <a:ext cx="4950336" cy="308258"/>
      </dsp:txXfrm>
    </dsp:sp>
    <dsp:sp modelId="{DB5BB6C8-1178-4E1E-8DF9-068B794A5764}">
      <dsp:nvSpPr>
        <dsp:cNvPr id="0" name=""/>
        <dsp:cNvSpPr/>
      </dsp:nvSpPr>
      <dsp:spPr>
        <a:xfrm>
          <a:off x="1189235" y="268"/>
          <a:ext cx="308258" cy="308258"/>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152BE5C-3FDF-4FB7-92A5-512B3F9BC91D}">
      <dsp:nvSpPr>
        <dsp:cNvPr id="0" name=""/>
        <dsp:cNvSpPr/>
      </dsp:nvSpPr>
      <dsp:spPr>
        <a:xfrm rot="10800000">
          <a:off x="1343364" y="385591"/>
          <a:ext cx="5027400" cy="308258"/>
        </a:xfrm>
        <a:prstGeom prst="homePlate">
          <a:avLst/>
        </a:prstGeom>
        <a:solidFill>
          <a:srgbClr val="899E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934" tIns="53340" rIns="99568" bIns="53340" numCol="1" spcCol="1270" anchor="ctr" anchorCtr="0">
          <a:noAutofit/>
        </a:bodyPr>
        <a:lstStyle/>
        <a:p>
          <a:pPr marL="0" lvl="0" indent="0" algn="ctr" defTabSz="622300">
            <a:lnSpc>
              <a:spcPct val="90000"/>
            </a:lnSpc>
            <a:spcBef>
              <a:spcPct val="0"/>
            </a:spcBef>
            <a:spcAft>
              <a:spcPct val="35000"/>
            </a:spcAft>
            <a:buNone/>
          </a:pPr>
          <a:r>
            <a:rPr lang="en-GB" sz="1400" b="1" i="0" kern="1200" baseline="0" dirty="0"/>
            <a:t>Predictive insights</a:t>
          </a:r>
          <a:endParaRPr lang="en-GB" sz="1400" kern="1200" dirty="0"/>
        </a:p>
      </dsp:txBody>
      <dsp:txXfrm rot="10800000">
        <a:off x="1420428" y="385591"/>
        <a:ext cx="4950336" cy="308258"/>
      </dsp:txXfrm>
    </dsp:sp>
    <dsp:sp modelId="{D0BACA23-2D21-48E3-9EF1-F111A084D82C}">
      <dsp:nvSpPr>
        <dsp:cNvPr id="0" name=""/>
        <dsp:cNvSpPr/>
      </dsp:nvSpPr>
      <dsp:spPr>
        <a:xfrm>
          <a:off x="1189235" y="385591"/>
          <a:ext cx="308258" cy="308258"/>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6031328-2423-421D-BD82-19F83B90701F}">
      <dsp:nvSpPr>
        <dsp:cNvPr id="0" name=""/>
        <dsp:cNvSpPr/>
      </dsp:nvSpPr>
      <dsp:spPr>
        <a:xfrm rot="10800000">
          <a:off x="1343364" y="770915"/>
          <a:ext cx="5027400" cy="308258"/>
        </a:xfrm>
        <a:prstGeom prst="homePlate">
          <a:avLst/>
        </a:prstGeom>
        <a:solidFill>
          <a:srgbClr val="899E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934" tIns="53340" rIns="99568" bIns="53340" numCol="1" spcCol="1270" anchor="ctr" anchorCtr="0">
          <a:noAutofit/>
        </a:bodyPr>
        <a:lstStyle/>
        <a:p>
          <a:pPr marL="0" lvl="0" indent="0" algn="ctr" defTabSz="622300">
            <a:lnSpc>
              <a:spcPct val="90000"/>
            </a:lnSpc>
            <a:spcBef>
              <a:spcPct val="0"/>
            </a:spcBef>
            <a:spcAft>
              <a:spcPct val="35000"/>
            </a:spcAft>
            <a:buNone/>
          </a:pPr>
          <a:r>
            <a:rPr lang="en-GB" sz="1400" b="1" i="0" kern="1200" baseline="0"/>
            <a:t>Actionable recommendations</a:t>
          </a:r>
          <a:endParaRPr lang="en-GB" sz="1400" kern="1200"/>
        </a:p>
      </dsp:txBody>
      <dsp:txXfrm rot="10800000">
        <a:off x="1420428" y="770915"/>
        <a:ext cx="4950336" cy="308258"/>
      </dsp:txXfrm>
    </dsp:sp>
    <dsp:sp modelId="{C0E02844-842A-4E35-8C12-5542FA4137E7}">
      <dsp:nvSpPr>
        <dsp:cNvPr id="0" name=""/>
        <dsp:cNvSpPr/>
      </dsp:nvSpPr>
      <dsp:spPr>
        <a:xfrm>
          <a:off x="1189235" y="770915"/>
          <a:ext cx="308258" cy="308258"/>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16DB4F5-4DAD-4626-8339-D7791C5DB5A0}">
      <dsp:nvSpPr>
        <dsp:cNvPr id="0" name=""/>
        <dsp:cNvSpPr/>
      </dsp:nvSpPr>
      <dsp:spPr>
        <a:xfrm rot="10800000">
          <a:off x="1343364" y="1156238"/>
          <a:ext cx="5027400" cy="308258"/>
        </a:xfrm>
        <a:prstGeom prst="homePlate">
          <a:avLst/>
        </a:prstGeom>
        <a:solidFill>
          <a:srgbClr val="899E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934" tIns="53340" rIns="99568" bIns="53340" numCol="1" spcCol="1270" anchor="ctr" anchorCtr="0">
          <a:noAutofit/>
        </a:bodyPr>
        <a:lstStyle/>
        <a:p>
          <a:pPr marL="0" lvl="0" indent="0" algn="ctr" defTabSz="622300">
            <a:lnSpc>
              <a:spcPct val="90000"/>
            </a:lnSpc>
            <a:spcBef>
              <a:spcPct val="0"/>
            </a:spcBef>
            <a:spcAft>
              <a:spcPct val="35000"/>
            </a:spcAft>
            <a:buNone/>
          </a:pPr>
          <a:r>
            <a:rPr lang="en-GB" sz="1400" b="1" i="0" kern="1200" baseline="0"/>
            <a:t>Proactivity</a:t>
          </a:r>
          <a:endParaRPr lang="en-GB" sz="1400" kern="1200"/>
        </a:p>
      </dsp:txBody>
      <dsp:txXfrm rot="10800000">
        <a:off x="1420428" y="1156238"/>
        <a:ext cx="4950336" cy="308258"/>
      </dsp:txXfrm>
    </dsp:sp>
    <dsp:sp modelId="{00699D65-C8FC-403E-A6A6-ADB8A780ED0E}">
      <dsp:nvSpPr>
        <dsp:cNvPr id="0" name=""/>
        <dsp:cNvSpPr/>
      </dsp:nvSpPr>
      <dsp:spPr>
        <a:xfrm>
          <a:off x="1189235" y="1156238"/>
          <a:ext cx="308258" cy="308258"/>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6405BD-1332-4309-8894-F9ACFD8EE677}">
      <dsp:nvSpPr>
        <dsp:cNvPr id="0" name=""/>
        <dsp:cNvSpPr/>
      </dsp:nvSpPr>
      <dsp:spPr>
        <a:xfrm>
          <a:off x="2661744" y="251"/>
          <a:ext cx="2994463" cy="85160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GB" sz="1800" kern="1200" dirty="0"/>
            <a:t>Use of collected data may have limitations</a:t>
          </a:r>
          <a:r>
            <a:rPr lang="en-GB" sz="1800" b="1" kern="1200" dirty="0"/>
            <a:t> </a:t>
          </a:r>
          <a:endParaRPr lang="en-GB" sz="1800" kern="1200" dirty="0"/>
        </a:p>
      </dsp:txBody>
      <dsp:txXfrm>
        <a:off x="2703316" y="41823"/>
        <a:ext cx="2911319" cy="768463"/>
      </dsp:txXfrm>
    </dsp:sp>
    <dsp:sp modelId="{2F4A57F9-D11A-4BE5-85AB-7F4D78576A39}">
      <dsp:nvSpPr>
        <dsp:cNvPr id="0" name=""/>
        <dsp:cNvSpPr/>
      </dsp:nvSpPr>
      <dsp:spPr>
        <a:xfrm>
          <a:off x="2674967" y="904428"/>
          <a:ext cx="2991538" cy="129209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GB" sz="1800" kern="1200" dirty="0"/>
            <a:t>Smart digital systems may create new hazards or increase existing risks </a:t>
          </a:r>
        </a:p>
      </dsp:txBody>
      <dsp:txXfrm>
        <a:off x="2738042" y="967503"/>
        <a:ext cx="2865388" cy="1165942"/>
      </dsp:txXfrm>
    </dsp:sp>
    <dsp:sp modelId="{141692E0-09C8-4391-8E84-53BD1FA55847}">
      <dsp:nvSpPr>
        <dsp:cNvPr id="0" name=""/>
        <dsp:cNvSpPr/>
      </dsp:nvSpPr>
      <dsp:spPr>
        <a:xfrm>
          <a:off x="2661744" y="2229112"/>
          <a:ext cx="2994463" cy="43945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GB" sz="1800" kern="1200" dirty="0"/>
            <a:t>Frustration</a:t>
          </a:r>
          <a:r>
            <a:rPr lang="en-GB" sz="1800" b="1" kern="1200" dirty="0"/>
            <a:t> </a:t>
          </a:r>
          <a:endParaRPr lang="en-GB" sz="1800" kern="1200" dirty="0"/>
        </a:p>
      </dsp:txBody>
      <dsp:txXfrm>
        <a:off x="2683196" y="2250564"/>
        <a:ext cx="2951559" cy="396550"/>
      </dsp:txXfrm>
    </dsp:sp>
    <dsp:sp modelId="{9ADBADC6-3013-424E-9347-49A9A49EEEA5}">
      <dsp:nvSpPr>
        <dsp:cNvPr id="0" name=""/>
        <dsp:cNvSpPr/>
      </dsp:nvSpPr>
      <dsp:spPr>
        <a:xfrm>
          <a:off x="2661744" y="2711147"/>
          <a:ext cx="2994463" cy="85160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GB" sz="1800" kern="1200"/>
            <a:t>May blur OSH responsibility</a:t>
          </a:r>
        </a:p>
      </dsp:txBody>
      <dsp:txXfrm>
        <a:off x="2703316" y="2752719"/>
        <a:ext cx="2911319" cy="76846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E67E7E-10FB-45CF-9518-B43E4425D2F3}">
      <dsp:nvSpPr>
        <dsp:cNvPr id="0" name=""/>
        <dsp:cNvSpPr/>
      </dsp:nvSpPr>
      <dsp:spPr>
        <a:xfrm>
          <a:off x="0" y="290485"/>
          <a:ext cx="4800600" cy="3276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3C8010D-55B9-4D14-BB9D-C4D1F6A5EFEB}">
      <dsp:nvSpPr>
        <dsp:cNvPr id="0" name=""/>
        <dsp:cNvSpPr/>
      </dsp:nvSpPr>
      <dsp:spPr>
        <a:xfrm>
          <a:off x="240030" y="98605"/>
          <a:ext cx="3360420" cy="3837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16" tIns="0" rIns="127016" bIns="0" numCol="1" spcCol="1270" anchor="ctr" anchorCtr="0">
          <a:noAutofit/>
        </a:bodyPr>
        <a:lstStyle/>
        <a:p>
          <a:pPr marL="0" lvl="0" indent="0" algn="l" defTabSz="577850">
            <a:lnSpc>
              <a:spcPct val="90000"/>
            </a:lnSpc>
            <a:spcBef>
              <a:spcPct val="0"/>
            </a:spcBef>
            <a:spcAft>
              <a:spcPct val="35000"/>
            </a:spcAft>
            <a:buNone/>
          </a:pPr>
          <a:r>
            <a:rPr lang="en-GB" sz="1300" b="0" i="0" kern="1200" baseline="0" dirty="0">
              <a:solidFill>
                <a:schemeClr val="tx1"/>
              </a:solidFill>
            </a:rPr>
            <a:t>Prior consultation</a:t>
          </a:r>
          <a:endParaRPr lang="en-GB" sz="1300" kern="1200" dirty="0">
            <a:solidFill>
              <a:schemeClr val="tx1"/>
            </a:solidFill>
          </a:endParaRPr>
        </a:p>
      </dsp:txBody>
      <dsp:txXfrm>
        <a:off x="258764" y="117339"/>
        <a:ext cx="3322952" cy="346292"/>
      </dsp:txXfrm>
    </dsp:sp>
    <dsp:sp modelId="{A8B4F407-D179-4B26-8B2F-8ECCA4845690}">
      <dsp:nvSpPr>
        <dsp:cNvPr id="0" name=""/>
        <dsp:cNvSpPr/>
      </dsp:nvSpPr>
      <dsp:spPr>
        <a:xfrm>
          <a:off x="0" y="880166"/>
          <a:ext cx="4800600" cy="3276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AF4DC86-FF39-45FE-85DB-6A0E4780F99B}">
      <dsp:nvSpPr>
        <dsp:cNvPr id="0" name=""/>
        <dsp:cNvSpPr/>
      </dsp:nvSpPr>
      <dsp:spPr>
        <a:xfrm>
          <a:off x="240030" y="688286"/>
          <a:ext cx="3360420" cy="3837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16" tIns="0" rIns="127016" bIns="0" numCol="1" spcCol="1270" anchor="ctr" anchorCtr="0">
          <a:noAutofit/>
        </a:bodyPr>
        <a:lstStyle/>
        <a:p>
          <a:pPr marL="0" lvl="0" indent="0" algn="l" defTabSz="577850">
            <a:lnSpc>
              <a:spcPct val="90000"/>
            </a:lnSpc>
            <a:spcBef>
              <a:spcPct val="0"/>
            </a:spcBef>
            <a:spcAft>
              <a:spcPct val="35000"/>
            </a:spcAft>
            <a:buNone/>
          </a:pPr>
          <a:r>
            <a:rPr lang="en-GB" sz="1300" b="0" i="0" kern="1200" baseline="0" dirty="0">
              <a:solidFill>
                <a:schemeClr val="tx1"/>
              </a:solidFill>
            </a:rPr>
            <a:t>Allow workers to test the tool or system during trial periods</a:t>
          </a:r>
          <a:endParaRPr lang="en-GB" sz="1300" kern="1200" dirty="0">
            <a:solidFill>
              <a:schemeClr val="tx1"/>
            </a:solidFill>
          </a:endParaRPr>
        </a:p>
      </dsp:txBody>
      <dsp:txXfrm>
        <a:off x="258764" y="707020"/>
        <a:ext cx="3322952" cy="346292"/>
      </dsp:txXfrm>
    </dsp:sp>
    <dsp:sp modelId="{CC02B77D-A22F-49CA-A661-C16DEDB8BCC4}">
      <dsp:nvSpPr>
        <dsp:cNvPr id="0" name=""/>
        <dsp:cNvSpPr/>
      </dsp:nvSpPr>
      <dsp:spPr>
        <a:xfrm>
          <a:off x="0" y="1469846"/>
          <a:ext cx="4800600" cy="3276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81635DC-2744-4383-A7C6-5E13FAB54627}">
      <dsp:nvSpPr>
        <dsp:cNvPr id="0" name=""/>
        <dsp:cNvSpPr/>
      </dsp:nvSpPr>
      <dsp:spPr>
        <a:xfrm>
          <a:off x="240030" y="1277966"/>
          <a:ext cx="3360420" cy="3837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16" tIns="0" rIns="127016" bIns="0" numCol="1" spcCol="1270" anchor="ctr" anchorCtr="0">
          <a:noAutofit/>
        </a:bodyPr>
        <a:lstStyle/>
        <a:p>
          <a:pPr marL="0" lvl="0" indent="0" algn="l" defTabSz="577850">
            <a:lnSpc>
              <a:spcPct val="90000"/>
            </a:lnSpc>
            <a:spcBef>
              <a:spcPct val="0"/>
            </a:spcBef>
            <a:spcAft>
              <a:spcPct val="35000"/>
            </a:spcAft>
            <a:buNone/>
          </a:pPr>
          <a:r>
            <a:rPr lang="en-GB" sz="1300" b="0" i="0" kern="1200" baseline="0" dirty="0">
              <a:solidFill>
                <a:schemeClr val="tx1"/>
              </a:solidFill>
            </a:rPr>
            <a:t>Work with ambassadors</a:t>
          </a:r>
          <a:endParaRPr lang="en-GB" sz="1300" kern="1200" dirty="0">
            <a:solidFill>
              <a:schemeClr val="tx1"/>
            </a:solidFill>
          </a:endParaRPr>
        </a:p>
      </dsp:txBody>
      <dsp:txXfrm>
        <a:off x="258764" y="1296700"/>
        <a:ext cx="3322952" cy="346292"/>
      </dsp:txXfrm>
    </dsp:sp>
    <dsp:sp modelId="{87044E54-BAA1-4C4A-BB98-6F568B3BFC61}">
      <dsp:nvSpPr>
        <dsp:cNvPr id="0" name=""/>
        <dsp:cNvSpPr/>
      </dsp:nvSpPr>
      <dsp:spPr>
        <a:xfrm>
          <a:off x="0" y="2059526"/>
          <a:ext cx="4800600" cy="3276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49EFE51-8DE5-4FE1-9694-B5F0BB639D6F}">
      <dsp:nvSpPr>
        <dsp:cNvPr id="0" name=""/>
        <dsp:cNvSpPr/>
      </dsp:nvSpPr>
      <dsp:spPr>
        <a:xfrm>
          <a:off x="240030" y="1867646"/>
          <a:ext cx="3360420" cy="3837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16" tIns="0" rIns="127016" bIns="0" numCol="1" spcCol="1270" anchor="ctr" anchorCtr="0">
          <a:noAutofit/>
        </a:bodyPr>
        <a:lstStyle/>
        <a:p>
          <a:pPr marL="0" lvl="0" indent="0" algn="l" defTabSz="577850">
            <a:lnSpc>
              <a:spcPct val="90000"/>
            </a:lnSpc>
            <a:spcBef>
              <a:spcPct val="0"/>
            </a:spcBef>
            <a:spcAft>
              <a:spcPct val="35000"/>
            </a:spcAft>
            <a:buNone/>
          </a:pPr>
          <a:r>
            <a:rPr lang="en-GB" sz="1300" b="0" i="0" kern="1200" baseline="0" dirty="0">
              <a:solidFill>
                <a:schemeClr val="tx1"/>
              </a:solidFill>
            </a:rPr>
            <a:t>Find different engagement opportunities </a:t>
          </a:r>
          <a:endParaRPr lang="en-GB" sz="1300" kern="1200" dirty="0">
            <a:solidFill>
              <a:schemeClr val="tx1"/>
            </a:solidFill>
          </a:endParaRPr>
        </a:p>
      </dsp:txBody>
      <dsp:txXfrm>
        <a:off x="258764" y="1886380"/>
        <a:ext cx="3322952" cy="346292"/>
      </dsp:txXfrm>
    </dsp:sp>
    <dsp:sp modelId="{C367CCC4-4F2C-4F43-AA61-0263BCBCF33A}">
      <dsp:nvSpPr>
        <dsp:cNvPr id="0" name=""/>
        <dsp:cNvSpPr/>
      </dsp:nvSpPr>
      <dsp:spPr>
        <a:xfrm>
          <a:off x="0" y="2649206"/>
          <a:ext cx="4800600" cy="3276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A4DEA0-A8D1-4D30-B76E-C4B7B666D184}">
      <dsp:nvSpPr>
        <dsp:cNvPr id="0" name=""/>
        <dsp:cNvSpPr/>
      </dsp:nvSpPr>
      <dsp:spPr>
        <a:xfrm>
          <a:off x="240030" y="2457326"/>
          <a:ext cx="3360420" cy="3837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16" tIns="0" rIns="127016" bIns="0" numCol="1" spcCol="1270" anchor="ctr" anchorCtr="0">
          <a:noAutofit/>
        </a:bodyPr>
        <a:lstStyle/>
        <a:p>
          <a:pPr marL="0" lvl="0" indent="0" algn="l" defTabSz="577850">
            <a:lnSpc>
              <a:spcPct val="90000"/>
            </a:lnSpc>
            <a:spcBef>
              <a:spcPct val="0"/>
            </a:spcBef>
            <a:spcAft>
              <a:spcPct val="35000"/>
            </a:spcAft>
            <a:buNone/>
          </a:pPr>
          <a:r>
            <a:rPr lang="en-GB" sz="1300" b="0" i="0" kern="1200" baseline="0" dirty="0">
              <a:solidFill>
                <a:schemeClr val="tx1"/>
              </a:solidFill>
            </a:rPr>
            <a:t>On-the-job training, team briefings, walks &amp; talks</a:t>
          </a:r>
          <a:endParaRPr lang="en-GB" sz="1300" kern="1200" dirty="0">
            <a:solidFill>
              <a:schemeClr val="tx1"/>
            </a:solidFill>
          </a:endParaRPr>
        </a:p>
      </dsp:txBody>
      <dsp:txXfrm>
        <a:off x="258764" y="2476060"/>
        <a:ext cx="3322952" cy="346292"/>
      </dsp:txXfrm>
    </dsp:sp>
    <dsp:sp modelId="{C140458A-8435-4704-962B-F60A2D266DCA}">
      <dsp:nvSpPr>
        <dsp:cNvPr id="0" name=""/>
        <dsp:cNvSpPr/>
      </dsp:nvSpPr>
      <dsp:spPr>
        <a:xfrm>
          <a:off x="0" y="3263926"/>
          <a:ext cx="4800600" cy="3276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781FF33-89D3-4F2B-9F43-205EF94BC3CF}">
      <dsp:nvSpPr>
        <dsp:cNvPr id="0" name=""/>
        <dsp:cNvSpPr/>
      </dsp:nvSpPr>
      <dsp:spPr>
        <a:xfrm>
          <a:off x="240030" y="3047006"/>
          <a:ext cx="3360420" cy="3837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16" tIns="0" rIns="127016" bIns="0" numCol="1" spcCol="1270" anchor="ctr" anchorCtr="0">
          <a:noAutofit/>
        </a:bodyPr>
        <a:lstStyle/>
        <a:p>
          <a:pPr marL="0" lvl="0" indent="0" algn="l" defTabSz="577850">
            <a:lnSpc>
              <a:spcPct val="90000"/>
            </a:lnSpc>
            <a:spcBef>
              <a:spcPct val="0"/>
            </a:spcBef>
            <a:spcAft>
              <a:spcPct val="35000"/>
            </a:spcAft>
            <a:buNone/>
          </a:pPr>
          <a:r>
            <a:rPr lang="en-GB" sz="1300" b="0" i="0" kern="1200" baseline="0" dirty="0">
              <a:solidFill>
                <a:schemeClr val="tx1"/>
              </a:solidFill>
            </a:rPr>
            <a:t>Technology discovery workshops </a:t>
          </a:r>
          <a:endParaRPr lang="en-GB" sz="1300" kern="1200" dirty="0">
            <a:solidFill>
              <a:schemeClr val="tx1"/>
            </a:solidFill>
          </a:endParaRPr>
        </a:p>
      </dsp:txBody>
      <dsp:txXfrm>
        <a:off x="258764" y="3065740"/>
        <a:ext cx="3322952" cy="346292"/>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6737" y="0"/>
            <a:ext cx="2950475" cy="498773"/>
          </a:xfrm>
          <a:prstGeom prst="rect">
            <a:avLst/>
          </a:prstGeom>
        </p:spPr>
        <p:txBody>
          <a:bodyPr vert="horz" lIns="91440" tIns="45720" rIns="91440" bIns="45720" rtlCol="0"/>
          <a:lstStyle>
            <a:lvl1pPr algn="r">
              <a:defRPr sz="1200"/>
            </a:lvl1pPr>
          </a:lstStyle>
          <a:p>
            <a:fld id="{73845E80-C07C-45A0-B320-188AF677015B}" type="datetimeFigureOut">
              <a:rPr lang="en-GB" smtClean="0"/>
              <a:t>29/11/2024</a:t>
            </a:fld>
            <a:endParaRPr lang="en-GB"/>
          </a:p>
        </p:txBody>
      </p:sp>
      <p:sp>
        <p:nvSpPr>
          <p:cNvPr id="4" name="Footer Placeholder 3"/>
          <p:cNvSpPr>
            <a:spLocks noGrp="1"/>
          </p:cNvSpPr>
          <p:nvPr>
            <p:ph type="ftr" sz="quarter" idx="2"/>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6737" y="9442154"/>
            <a:ext cx="2950475" cy="498772"/>
          </a:xfrm>
          <a:prstGeom prst="rect">
            <a:avLst/>
          </a:prstGeom>
        </p:spPr>
        <p:txBody>
          <a:bodyPr vert="horz" lIns="91440" tIns="45720" rIns="91440" bIns="45720" rtlCol="0" anchor="b"/>
          <a:lstStyle>
            <a:lvl1pPr algn="r">
              <a:defRPr sz="1200"/>
            </a:lvl1pPr>
          </a:lstStyle>
          <a:p>
            <a:fld id="{761233E9-CC45-49D0-A6FA-2D483892257D}" type="slidenum">
              <a:rPr lang="en-GB" smtClean="0"/>
              <a:t>‹#›</a:t>
            </a:fld>
            <a:endParaRPr lang="en-GB"/>
          </a:p>
        </p:txBody>
      </p:sp>
    </p:spTree>
    <p:extLst>
      <p:ext uri="{BB962C8B-B14F-4D97-AF65-F5344CB8AC3E}">
        <p14:creationId xmlns:p14="http://schemas.microsoft.com/office/powerpoint/2010/main" val="2956378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4F8E1595-5C27-4CAE-B4E0-C80305C5E6E4}" type="datetimeFigureOut">
              <a:rPr lang="en-GB" smtClean="0"/>
              <a:t>29/11/2024</a:t>
            </a:fld>
            <a:endParaRPr lang="en-GB"/>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493DD4C7-C698-4A80-B76C-A9FD89019653}" type="slidenum">
              <a:rPr lang="en-GB" smtClean="0"/>
              <a:t>‹#›</a:t>
            </a:fld>
            <a:endParaRPr lang="en-GB"/>
          </a:p>
        </p:txBody>
      </p:sp>
    </p:spTree>
    <p:extLst>
      <p:ext uri="{BB962C8B-B14F-4D97-AF65-F5344CB8AC3E}">
        <p14:creationId xmlns:p14="http://schemas.microsoft.com/office/powerpoint/2010/main" val="3525081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1</a:t>
            </a:fld>
            <a:endParaRPr lang="en-GB"/>
          </a:p>
        </p:txBody>
      </p:sp>
    </p:spTree>
    <p:extLst>
      <p:ext uri="{BB962C8B-B14F-4D97-AF65-F5344CB8AC3E}">
        <p14:creationId xmlns:p14="http://schemas.microsoft.com/office/powerpoint/2010/main" val="38483912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spcAft>
                <a:spcPts val="600"/>
              </a:spcAft>
            </a:pPr>
            <a:r>
              <a:rPr lang="en-GB" sz="1600" b="1" dirty="0">
                <a:solidFill>
                  <a:srgbClr val="7030A0"/>
                </a:solidFill>
                <a:latin typeface="Arial Body"/>
              </a:rPr>
              <a:t>Technology malfunctioning</a:t>
            </a:r>
          </a:p>
          <a:p>
            <a:pPr marL="0" indent="0">
              <a:spcBef>
                <a:spcPts val="0"/>
              </a:spcBef>
              <a:spcAft>
                <a:spcPts val="0"/>
              </a:spcAft>
              <a:buFont typeface="Arial" panose="020B0604020202020204" pitchFamily="34" charset="0"/>
              <a:buNone/>
            </a:pPr>
            <a:r>
              <a:rPr lang="en-GB" sz="1200" b="0" dirty="0">
                <a:solidFill>
                  <a:srgbClr val="002060"/>
                </a:solidFill>
                <a:latin typeface="Arial Body"/>
              </a:rPr>
              <a:t>E.g., batteries exploding or sensors not working.</a:t>
            </a:r>
          </a:p>
          <a:p>
            <a:pPr marL="0" indent="0">
              <a:spcBef>
                <a:spcPts val="0"/>
              </a:spcBef>
              <a:spcAft>
                <a:spcPts val="0"/>
              </a:spcAft>
              <a:buFont typeface="Arial" panose="020B0604020202020204" pitchFamily="34" charset="0"/>
              <a:buNone/>
            </a:pPr>
            <a:endParaRPr lang="en-GB" sz="1200" b="0" dirty="0">
              <a:solidFill>
                <a:srgbClr val="002060"/>
              </a:solidFill>
              <a:latin typeface="Arial Body"/>
            </a:endParaRPr>
          </a:p>
          <a:p>
            <a:pPr marL="0" marR="0" lvl="0" indent="0" algn="l" defTabSz="342900" rtl="0" eaLnBrk="1" fontAlgn="auto" latinLnBrk="0" hangingPunct="1">
              <a:lnSpc>
                <a:spcPct val="100000"/>
              </a:lnSpc>
              <a:spcBef>
                <a:spcPts val="600"/>
              </a:spcBef>
              <a:spcAft>
                <a:spcPts val="600"/>
              </a:spcAft>
              <a:buClrTx/>
              <a:buSzTx/>
              <a:buFontTx/>
              <a:buNone/>
              <a:tabLst/>
              <a:defRPr/>
            </a:pPr>
            <a:r>
              <a:rPr lang="en-GB" sz="1600" b="1" dirty="0">
                <a:solidFill>
                  <a:srgbClr val="7030A0"/>
                </a:solidFill>
                <a:latin typeface="Arial Body"/>
              </a:rPr>
              <a:t>Sensor accuracy</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dirty="0">
                <a:solidFill>
                  <a:srgbClr val="002060"/>
                </a:solidFill>
                <a:latin typeface="Arial Body"/>
              </a:rPr>
              <a:t>How reliable are sensors in facilities with multiple environmental factors?</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dirty="0">
              <a:solidFill>
                <a:srgbClr val="002060"/>
              </a:solidFill>
              <a:latin typeface="Arial Body"/>
            </a:endParaRPr>
          </a:p>
          <a:p>
            <a:pPr marL="0" indent="0">
              <a:spcBef>
                <a:spcPts val="600"/>
              </a:spcBef>
              <a:spcAft>
                <a:spcPts val="600"/>
              </a:spcAft>
              <a:buFont typeface="Arial" panose="020B0604020202020204" pitchFamily="34" charset="0"/>
              <a:buNone/>
            </a:pPr>
            <a:r>
              <a:rPr lang="en-GB" sz="1600" b="1" dirty="0">
                <a:solidFill>
                  <a:srgbClr val="7030A0"/>
                </a:solidFill>
                <a:latin typeface="Arial Body"/>
              </a:rPr>
              <a:t>Hardware hindering movement</a:t>
            </a:r>
          </a:p>
          <a:p>
            <a:pPr marL="0" indent="0">
              <a:spcBef>
                <a:spcPts val="600"/>
              </a:spcBef>
              <a:spcAft>
                <a:spcPts val="600"/>
              </a:spcAft>
              <a:buFont typeface="Arial" panose="020B0604020202020204" pitchFamily="34" charset="0"/>
              <a:buNone/>
            </a:pPr>
            <a:r>
              <a:rPr lang="en-GB" sz="1200" b="0" kern="1200" dirty="0">
                <a:solidFill>
                  <a:srgbClr val="002060"/>
                </a:solidFill>
                <a:latin typeface="Arial Body"/>
                <a:ea typeface="+mn-ea"/>
                <a:cs typeface="+mn-cs"/>
              </a:rPr>
              <a:t>Wearing exoskeletons or PPEs</a:t>
            </a:r>
          </a:p>
          <a:p>
            <a:pPr marL="0" indent="0">
              <a:spcBef>
                <a:spcPts val="600"/>
              </a:spcBef>
              <a:spcAft>
                <a:spcPts val="600"/>
              </a:spcAft>
              <a:buFont typeface="Arial" panose="020B0604020202020204" pitchFamily="34" charset="0"/>
              <a:buNone/>
            </a:pPr>
            <a:endParaRPr lang="en-GB" sz="1200" b="0" kern="1200" dirty="0">
              <a:solidFill>
                <a:srgbClr val="002060"/>
              </a:solidFill>
              <a:latin typeface="Arial Body"/>
              <a:ea typeface="+mn-ea"/>
              <a:cs typeface="+mn-cs"/>
            </a:endParaRPr>
          </a:p>
          <a:p>
            <a:pPr marL="0" marR="0" lvl="0" indent="0" algn="l" defTabSz="342900" rtl="0" eaLnBrk="1" fontAlgn="auto" latinLnBrk="0" hangingPunct="1">
              <a:lnSpc>
                <a:spcPct val="100000"/>
              </a:lnSpc>
              <a:spcBef>
                <a:spcPts val="600"/>
              </a:spcBef>
              <a:spcAft>
                <a:spcPts val="600"/>
              </a:spcAft>
              <a:buClrTx/>
              <a:buSzTx/>
              <a:buFont typeface="Arial" panose="020B0604020202020204" pitchFamily="34" charset="0"/>
              <a:buNone/>
              <a:tabLst/>
              <a:defRPr/>
            </a:pPr>
            <a:r>
              <a:rPr lang="en-GB" sz="1600" b="1" dirty="0">
                <a:solidFill>
                  <a:srgbClr val="7030A0"/>
                </a:solidFill>
                <a:latin typeface="Arial Body"/>
              </a:rPr>
              <a:t>OSH monitoring systems’ technological limitations </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dirty="0">
                <a:solidFill>
                  <a:srgbClr val="002060"/>
                </a:solidFill>
                <a:latin typeface="Arial Body"/>
              </a:rPr>
              <a:t>E.g., infrared-cameras.</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dirty="0">
              <a:solidFill>
                <a:srgbClr val="002060"/>
              </a:solidFill>
              <a:latin typeface="Arial Body"/>
            </a:endParaRPr>
          </a:p>
          <a:p>
            <a:pPr marL="0" marR="0" lvl="0" indent="0" algn="l" defTabSz="342900" rtl="0" eaLnBrk="1" fontAlgn="auto" latinLnBrk="0" hangingPunct="1">
              <a:lnSpc>
                <a:spcPct val="100000"/>
              </a:lnSpc>
              <a:spcBef>
                <a:spcPts val="600"/>
              </a:spcBef>
              <a:spcAft>
                <a:spcPts val="600"/>
              </a:spcAft>
              <a:buClrTx/>
              <a:buSzTx/>
              <a:buFontTx/>
              <a:buNone/>
              <a:tabLst/>
              <a:defRPr/>
            </a:pPr>
            <a:r>
              <a:rPr lang="en-GB" sz="1600" b="1" dirty="0">
                <a:solidFill>
                  <a:srgbClr val="7030A0"/>
                </a:solidFill>
                <a:latin typeface="Arial Body"/>
              </a:rPr>
              <a:t>OSH monitoring systems’ net effects</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dirty="0">
                <a:solidFill>
                  <a:srgbClr val="002060"/>
                </a:solidFill>
                <a:latin typeface="Arial Body"/>
              </a:rPr>
              <a:t>E.g., impact of redistribution of weight through exoskeletons on other parts of the body.</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dirty="0">
              <a:solidFill>
                <a:srgbClr val="002060"/>
              </a:solidFill>
              <a:latin typeface="Arial Body"/>
            </a:endParaRPr>
          </a:p>
          <a:p>
            <a:r>
              <a:rPr lang="en-GB" sz="1800" b="1" kern="1200" dirty="0">
                <a:solidFill>
                  <a:schemeClr val="tx1"/>
                </a:solidFill>
                <a:latin typeface="Arial Body"/>
                <a:ea typeface="+mn-ea"/>
                <a:cs typeface="+mn-cs"/>
              </a:rPr>
              <a:t>Psychosocial/physical harm</a:t>
            </a:r>
            <a:br>
              <a:rPr lang="en-GB" sz="1600" b="1" kern="1200" dirty="0">
                <a:solidFill>
                  <a:schemeClr val="tx1"/>
                </a:solidFill>
                <a:latin typeface="Arial Body"/>
                <a:ea typeface="+mn-ea"/>
                <a:cs typeface="+mn-cs"/>
              </a:rPr>
            </a:br>
            <a:br>
              <a:rPr lang="en-GB" sz="1600" b="1" kern="1200" dirty="0">
                <a:solidFill>
                  <a:schemeClr val="tx1"/>
                </a:solidFill>
                <a:latin typeface="Arial Body"/>
                <a:ea typeface="+mn-ea"/>
                <a:cs typeface="+mn-cs"/>
              </a:rPr>
            </a:br>
            <a:r>
              <a:rPr lang="en-GB" sz="1400" b="1" kern="1200" dirty="0">
                <a:solidFill>
                  <a:srgbClr val="FF3399"/>
                </a:solidFill>
                <a:latin typeface="Arial Body"/>
                <a:ea typeface="+mn-ea"/>
                <a:cs typeface="+mn-cs"/>
              </a:rPr>
              <a:t>Work intensification</a:t>
            </a:r>
          </a:p>
          <a:p>
            <a:pPr marL="0" marR="0" lvl="0" indent="0" algn="l" defTabSz="342900" rtl="0" eaLnBrk="1" fontAlgn="auto" latinLnBrk="0" hangingPunct="1">
              <a:lnSpc>
                <a:spcPct val="100000"/>
              </a:lnSpc>
              <a:spcBef>
                <a:spcPts val="600"/>
              </a:spcBef>
              <a:spcAft>
                <a:spcPts val="600"/>
              </a:spcAft>
              <a:buClrTx/>
              <a:buSzTx/>
              <a:buFontTx/>
              <a:buNone/>
              <a:tabLst/>
              <a:defRPr/>
            </a:pPr>
            <a:r>
              <a:rPr lang="en-GB" sz="1200" b="0" kern="1200" dirty="0">
                <a:solidFill>
                  <a:srgbClr val="002060"/>
                </a:solidFill>
                <a:latin typeface="Arial Body"/>
                <a:ea typeface="+mn-ea"/>
                <a:cs typeface="+mn-cs"/>
              </a:rPr>
              <a:t>Workplaces as electronic sweatshops?</a:t>
            </a:r>
            <a:br>
              <a:rPr lang="en-GB" sz="1200" b="0" kern="1200" dirty="0">
                <a:solidFill>
                  <a:srgbClr val="002060"/>
                </a:solidFill>
                <a:latin typeface="Arial Body"/>
                <a:ea typeface="+mn-ea"/>
                <a:cs typeface="+mn-cs"/>
              </a:rPr>
            </a:br>
            <a:endParaRPr lang="en-GB" sz="1200" b="0" kern="1200" dirty="0">
              <a:solidFill>
                <a:srgbClr val="002060"/>
              </a:solidFill>
              <a:latin typeface="Arial Body"/>
              <a:ea typeface="+mn-ea"/>
              <a:cs typeface="+mn-cs"/>
            </a:endParaRPr>
          </a:p>
          <a:p>
            <a:pPr marL="0" algn="l" defTabSz="342900" rtl="0" eaLnBrk="1" latinLnBrk="0" hangingPunct="1"/>
            <a:r>
              <a:rPr lang="en-GB" sz="1400" b="1" kern="1200" dirty="0">
                <a:solidFill>
                  <a:srgbClr val="FF3399"/>
                </a:solidFill>
                <a:latin typeface="Arial Body"/>
                <a:ea typeface="+mn-ea"/>
                <a:cs typeface="+mn-cs"/>
              </a:rPr>
              <a:t>Work alienation </a:t>
            </a:r>
          </a:p>
          <a:p>
            <a:pPr>
              <a:spcBef>
                <a:spcPts val="600"/>
              </a:spcBef>
              <a:spcAft>
                <a:spcPts val="600"/>
              </a:spcAft>
            </a:pPr>
            <a:r>
              <a:rPr lang="en-GB" sz="1200" b="0" kern="1200" dirty="0">
                <a:solidFill>
                  <a:srgbClr val="002060"/>
                </a:solidFill>
                <a:latin typeface="Arial Body"/>
                <a:ea typeface="+mn-ea"/>
                <a:cs typeface="+mn-cs"/>
              </a:rPr>
              <a:t>Invasion of privacy, loss of ownership, overwhelming OSH managers with data and expectations.</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dirty="0">
              <a:solidFill>
                <a:srgbClr val="002060"/>
              </a:solidFill>
              <a:latin typeface="Arial Body"/>
            </a:endParaRPr>
          </a:p>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10</a:t>
            </a:fld>
            <a:endParaRPr lang="en-GB"/>
          </a:p>
        </p:txBody>
      </p:sp>
    </p:spTree>
    <p:extLst>
      <p:ext uri="{BB962C8B-B14F-4D97-AF65-F5344CB8AC3E}">
        <p14:creationId xmlns:p14="http://schemas.microsoft.com/office/powerpoint/2010/main" val="10208440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5268EC2-569F-4A65-8CDF-7864E5ACABC0}" type="slidenum">
              <a:rPr lang="en-GB" smtClean="0"/>
              <a:t>11</a:t>
            </a:fld>
            <a:endParaRPr lang="en-GB"/>
          </a:p>
        </p:txBody>
      </p:sp>
    </p:spTree>
    <p:extLst>
      <p:ext uri="{BB962C8B-B14F-4D97-AF65-F5344CB8AC3E}">
        <p14:creationId xmlns:p14="http://schemas.microsoft.com/office/powerpoint/2010/main" val="29117961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19</a:t>
            </a:fld>
            <a:endParaRPr lang="en-GB"/>
          </a:p>
        </p:txBody>
      </p:sp>
    </p:spTree>
    <p:extLst>
      <p:ext uri="{BB962C8B-B14F-4D97-AF65-F5344CB8AC3E}">
        <p14:creationId xmlns:p14="http://schemas.microsoft.com/office/powerpoint/2010/main" val="22850393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22</a:t>
            </a:fld>
            <a:endParaRPr lang="en-GB"/>
          </a:p>
        </p:txBody>
      </p:sp>
    </p:spTree>
    <p:extLst>
      <p:ext uri="{BB962C8B-B14F-4D97-AF65-F5344CB8AC3E}">
        <p14:creationId xmlns:p14="http://schemas.microsoft.com/office/powerpoint/2010/main" val="10716835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Example: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When data </a:t>
            </a:r>
            <a:r>
              <a:rPr lang="en-US" sz="1800" dirty="0" err="1">
                <a:effectLst/>
                <a:latin typeface="Segoe UI" panose="020B0502040204020203" pitchFamily="34" charset="0"/>
              </a:rPr>
              <a:t>minimisation</a:t>
            </a:r>
            <a:r>
              <a:rPr lang="en-US" sz="1800" dirty="0">
                <a:effectLst/>
                <a:latin typeface="Segoe UI" panose="020B0502040204020203" pitchFamily="34" charset="0"/>
              </a:rPr>
              <a:t> leads to less performance or the tool, e.g. in rescue search  you do need to know somebody’s position, then you can choose for not restricted date to designated persons instead of </a:t>
            </a:r>
            <a:r>
              <a:rPr lang="en-US" sz="1800" dirty="0" err="1">
                <a:effectLst/>
                <a:latin typeface="Segoe UI" panose="020B0502040204020203" pitchFamily="34" charset="0"/>
              </a:rPr>
              <a:t>anomymized</a:t>
            </a:r>
            <a:r>
              <a:rPr lang="en-US" sz="1800" dirty="0">
                <a:effectLst/>
                <a:latin typeface="Segoe UI" panose="020B0502040204020203" pitchFamily="34" charset="0"/>
              </a:rPr>
              <a:t> data. </a:t>
            </a:r>
            <a:endParaRPr lang="en-US" sz="1800" dirty="0">
              <a:effectLst/>
              <a:latin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23</a:t>
            </a:fld>
            <a:endParaRPr lang="en-GB"/>
          </a:p>
        </p:txBody>
      </p:sp>
    </p:spTree>
    <p:extLst>
      <p:ext uri="{BB962C8B-B14F-4D97-AF65-F5344CB8AC3E}">
        <p14:creationId xmlns:p14="http://schemas.microsoft.com/office/powerpoint/2010/main" val="18594499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24</a:t>
            </a:fld>
            <a:endParaRPr lang="en-GB"/>
          </a:p>
        </p:txBody>
      </p:sp>
    </p:spTree>
    <p:extLst>
      <p:ext uri="{BB962C8B-B14F-4D97-AF65-F5344CB8AC3E}">
        <p14:creationId xmlns:p14="http://schemas.microsoft.com/office/powerpoint/2010/main" val="24858133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Arial" panose="020B0604020202020204" pitchFamily="34" charset="0"/>
                <a:ea typeface="Aptos" panose="020B0004020202020204" pitchFamily="34" charset="0"/>
                <a:cs typeface="Arial" panose="020B0604020202020204" pitchFamily="34" charset="0"/>
              </a:rPr>
              <a:t>The principles presented below are intended to show how the barriers to implementation can be addressed, and how to bring smart digital tools and OSH monitoring systems closer to the needs of workers and workplaces, therefore increasing their overall adoption, with the prospect of creating safer working environments.</a:t>
            </a:r>
          </a:p>
          <a:p>
            <a:r>
              <a:rPr lang="en-GB" sz="1800" dirty="0">
                <a:effectLst/>
                <a:latin typeface="Arial" panose="020B0604020202020204" pitchFamily="34" charset="0"/>
                <a:ea typeface="Aptos" panose="020B0004020202020204" pitchFamily="34" charset="0"/>
                <a:cs typeface="Arial" panose="020B0604020202020204" pitchFamily="34" charset="0"/>
              </a:rPr>
              <a:t> </a:t>
            </a:r>
          </a:p>
          <a:p>
            <a:r>
              <a:rPr lang="en-GB" sz="1800" b="1" dirty="0">
                <a:effectLst/>
                <a:latin typeface="Arial" panose="020B0604020202020204" pitchFamily="34" charset="0"/>
                <a:ea typeface="Aptos" panose="020B0004020202020204" pitchFamily="34" charset="0"/>
                <a:cs typeface="Arial" panose="020B0604020202020204" pitchFamily="34" charset="0"/>
              </a:rPr>
              <a:t>Data security and privacy </a:t>
            </a:r>
            <a:endParaRPr lang="en-GB" sz="1800" dirty="0">
              <a:effectLst/>
              <a:latin typeface="Arial" panose="020B0604020202020204" pitchFamily="34" charset="0"/>
              <a:ea typeface="Aptos" panose="020B0004020202020204" pitchFamily="34" charset="0"/>
              <a:cs typeface="Arial" panose="020B0604020202020204" pitchFamily="34" charset="0"/>
            </a:endParaRPr>
          </a:p>
          <a:p>
            <a:r>
              <a:rPr lang="en-GB" sz="1800" dirty="0">
                <a:effectLst/>
                <a:latin typeface="Arial" panose="020B0604020202020204" pitchFamily="34" charset="0"/>
                <a:ea typeface="Aptos" panose="020B0004020202020204" pitchFamily="34" charset="0"/>
                <a:cs typeface="Arial" panose="020B0604020202020204" pitchFamily="34" charset="0"/>
              </a:rPr>
              <a:t>Most smart digital tools and OSH monitoring systems incorporate a software system that transmits data to a cloud platform. This introduces concerns regarding data security for workers, their representatives, and employers. For example, consider the scenario where an external party gains access to a new OSH monitoring system during a rescue operation, dispatching rescue teams to a hazardous area. While this example may be extreme, it highlights the importance of implementing data security measures to mitigate the risk of potential breaches. </a:t>
            </a:r>
          </a:p>
          <a:p>
            <a:r>
              <a:rPr lang="en-GB" sz="1800" dirty="0">
                <a:effectLst/>
                <a:latin typeface="Arial" panose="020B0604020202020204" pitchFamily="34" charset="0"/>
                <a:ea typeface="Aptos" panose="020B0004020202020204" pitchFamily="34" charset="0"/>
                <a:cs typeface="Arial" panose="020B0604020202020204" pitchFamily="34" charset="0"/>
              </a:rPr>
              <a:t> </a:t>
            </a:r>
          </a:p>
          <a:p>
            <a:r>
              <a:rPr lang="en-GB" sz="1800" b="1" dirty="0">
                <a:effectLst/>
                <a:latin typeface="Arial" panose="020B0604020202020204" pitchFamily="34" charset="0"/>
                <a:ea typeface="Aptos" panose="020B0004020202020204" pitchFamily="34" charset="0"/>
                <a:cs typeface="Arial" panose="020B0604020202020204" pitchFamily="34" charset="0"/>
              </a:rPr>
              <a:t>Integration with existing infrastructure</a:t>
            </a:r>
            <a:endParaRPr lang="en-GB" sz="1800" dirty="0">
              <a:effectLst/>
              <a:latin typeface="Arial" panose="020B0604020202020204" pitchFamily="34" charset="0"/>
              <a:ea typeface="Aptos" panose="020B0004020202020204" pitchFamily="34" charset="0"/>
              <a:cs typeface="Arial" panose="020B0604020202020204" pitchFamily="34" charset="0"/>
            </a:endParaRPr>
          </a:p>
          <a:p>
            <a:r>
              <a:rPr lang="en-GB" sz="1800" dirty="0">
                <a:effectLst/>
                <a:latin typeface="Arial" panose="020B0604020202020204" pitchFamily="34" charset="0"/>
                <a:ea typeface="Aptos" panose="020B0004020202020204" pitchFamily="34" charset="0"/>
                <a:cs typeface="Arial" panose="020B0604020202020204" pitchFamily="34" charset="0"/>
              </a:rPr>
              <a:t>Some smart digital tools and OSH monitoring systems are designed to integrate with existing (OSH) management infrastructure, including software or hardware systems, which can help reduce costs and tap into new opportunities for increasing safety and health.</a:t>
            </a:r>
          </a:p>
          <a:p>
            <a:r>
              <a:rPr lang="en-GB" sz="1800" dirty="0">
                <a:effectLst/>
                <a:latin typeface="Arial" panose="020B0604020202020204" pitchFamily="34" charset="0"/>
                <a:ea typeface="Aptos" panose="020B0004020202020204" pitchFamily="34" charset="0"/>
                <a:cs typeface="Arial" panose="020B0604020202020204" pitchFamily="34" charset="0"/>
              </a:rPr>
              <a:t> </a:t>
            </a:r>
          </a:p>
          <a:p>
            <a:r>
              <a:rPr lang="en-GB" sz="1800" b="1" dirty="0">
                <a:effectLst/>
                <a:latin typeface="Arial" panose="020B0604020202020204" pitchFamily="34" charset="0"/>
                <a:ea typeface="Aptos" panose="020B0004020202020204" pitchFamily="34" charset="0"/>
                <a:cs typeface="Arial" panose="020B0604020202020204" pitchFamily="34" charset="0"/>
              </a:rPr>
              <a:t>Integration with existing OSH frameworks</a:t>
            </a:r>
            <a:endParaRPr lang="en-GB" sz="1800" dirty="0">
              <a:effectLst/>
              <a:latin typeface="Arial" panose="020B0604020202020204" pitchFamily="34" charset="0"/>
              <a:ea typeface="Aptos" panose="020B0004020202020204" pitchFamily="34" charset="0"/>
              <a:cs typeface="Arial" panose="020B0604020202020204" pitchFamily="34" charset="0"/>
            </a:endParaRPr>
          </a:p>
          <a:p>
            <a:r>
              <a:rPr lang="en-GB" sz="1800" dirty="0">
                <a:effectLst/>
                <a:latin typeface="Arial" panose="020B0604020202020204" pitchFamily="34" charset="0"/>
                <a:ea typeface="Aptos" panose="020B0004020202020204" pitchFamily="34" charset="0"/>
                <a:cs typeface="Arial" panose="020B0604020202020204" pitchFamily="34" charset="0"/>
              </a:rPr>
              <a:t>OSH is a process or cycle rather than a compartmentalised intervention, and while able to perform many functions, the systems identified in the research are not able (nor do they aim) to provide all-in-one solutions. An OSH framework should be viewed as a means of continuous learning, which involves a number of dependencies, processes, and practices. Thus, it is a framework that encompasses a wider range of elements than a single smart monitoring system.</a:t>
            </a:r>
          </a:p>
          <a:p>
            <a:r>
              <a:rPr lang="en-GB" sz="1800" dirty="0">
                <a:effectLst/>
                <a:latin typeface="Arial" panose="020B0604020202020204" pitchFamily="34" charset="0"/>
                <a:ea typeface="Aptos" panose="020B0004020202020204" pitchFamily="34" charset="0"/>
                <a:cs typeface="Arial" panose="020B0604020202020204" pitchFamily="34" charset="0"/>
              </a:rPr>
              <a:t> </a:t>
            </a:r>
          </a:p>
          <a:p>
            <a:r>
              <a:rPr lang="en-GB" sz="1800" b="1" dirty="0">
                <a:effectLst/>
                <a:latin typeface="Arial" panose="020B0604020202020204" pitchFamily="34" charset="0"/>
                <a:ea typeface="Aptos" panose="020B0004020202020204" pitchFamily="34" charset="0"/>
                <a:cs typeface="Arial" panose="020B0604020202020204" pitchFamily="34" charset="0"/>
              </a:rPr>
              <a:t>Implementation as a cooperative process with worker involvement</a:t>
            </a:r>
            <a:endParaRPr lang="en-GB" sz="1800" dirty="0">
              <a:effectLst/>
              <a:latin typeface="Arial" panose="020B0604020202020204" pitchFamily="34" charset="0"/>
              <a:ea typeface="Aptos" panose="020B0004020202020204" pitchFamily="34" charset="0"/>
              <a:cs typeface="Arial" panose="020B0604020202020204" pitchFamily="34" charset="0"/>
            </a:endParaRPr>
          </a:p>
          <a:p>
            <a:r>
              <a:rPr lang="en-GB" sz="1800" dirty="0">
                <a:effectLst/>
                <a:latin typeface="Arial" panose="020B0604020202020204" pitchFamily="34" charset="0"/>
                <a:ea typeface="Aptos" panose="020B0004020202020204" pitchFamily="34" charset="0"/>
                <a:cs typeface="Arial" panose="020B0604020202020204" pitchFamily="34" charset="0"/>
              </a:rPr>
              <a:t>Continued cooperation of the implementing company with the product manufacturer during the implementation and use of the new OSH monitoring system has been found as a common practice to tailor the system to specific needs of the workplace and workers, address potential challenges, and pinpoint improvements. </a:t>
            </a:r>
          </a:p>
          <a:p>
            <a:r>
              <a:rPr lang="en-GB" sz="1800" dirty="0">
                <a:effectLst/>
                <a:latin typeface="Arial" panose="020B0604020202020204" pitchFamily="34" charset="0"/>
                <a:ea typeface="Aptos" panose="020B0004020202020204" pitchFamily="34" charset="0"/>
                <a:cs typeface="Arial" panose="020B0604020202020204" pitchFamily="34" charset="0"/>
              </a:rPr>
              <a:t> </a:t>
            </a:r>
          </a:p>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25</a:t>
            </a:fld>
            <a:endParaRPr lang="en-GB"/>
          </a:p>
        </p:txBody>
      </p:sp>
    </p:spTree>
    <p:extLst>
      <p:ext uri="{BB962C8B-B14F-4D97-AF65-F5344CB8AC3E}">
        <p14:creationId xmlns:p14="http://schemas.microsoft.com/office/powerpoint/2010/main" val="21820705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ts val="1400"/>
              </a:lnSpc>
              <a:buFont typeface="+mj-lt"/>
              <a:buAutoNum type="arabicPeriod"/>
              <a:tabLst>
                <a:tab pos="408305" algn="l"/>
              </a:tabLst>
            </a:pPr>
            <a:r>
              <a:rPr lang="en-GB" sz="1200" dirty="0">
                <a:solidFill>
                  <a:srgbClr val="000000"/>
                </a:solidFill>
                <a:effectLst/>
                <a:latin typeface="Arial" panose="020B0604020202020204" pitchFamily="34" charset="0"/>
                <a:ea typeface="Times New Roman" panose="02020603050405020304" pitchFamily="18" charset="0"/>
                <a:cs typeface="ArialMT"/>
              </a:rPr>
              <a:t>Smart digital systems improve workplace safety by providing insights into working conditions in a proactive way </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that has not been possible until very recently. They can</a:t>
            </a:r>
            <a:r>
              <a:rPr lang="en-GB" sz="1200" dirty="0">
                <a:solidFill>
                  <a:srgbClr val="000000"/>
                </a:solidFill>
                <a:effectLst/>
                <a:latin typeface="Arial" panose="020B0604020202020204" pitchFamily="34" charset="0"/>
                <a:ea typeface="Times New Roman" panose="02020603050405020304" pitchFamily="18" charset="0"/>
                <a:cs typeface="ArialMT"/>
              </a:rPr>
              <a:t> send alerts to reduce rescue time and facilitate reporting, and they also empower workers through increased awareness, which fosters a feeling of safety.     </a:t>
            </a:r>
          </a:p>
          <a:p>
            <a:pPr marL="342900" lvl="0" indent="-342900">
              <a:lnSpc>
                <a:spcPts val="1400"/>
              </a:lnSpc>
              <a:buFont typeface="+mj-lt"/>
              <a:buAutoNum type="arabicPeriod"/>
              <a:tabLst>
                <a:tab pos="408305" algn="l"/>
              </a:tabLst>
            </a:pPr>
            <a:r>
              <a:rPr lang="en-GB" sz="1200" dirty="0">
                <a:solidFill>
                  <a:srgbClr val="000000"/>
                </a:solidFill>
                <a:effectLst/>
                <a:latin typeface="Arial" panose="020B0604020202020204" pitchFamily="34" charset="0"/>
                <a:ea typeface="Times New Roman" panose="02020603050405020304" pitchFamily="18" charset="0"/>
                <a:cs typeface="ArialMT"/>
              </a:rPr>
              <a:t>Transparent use of technology is essential to address concerns about privacy, data handling, and overreliance. </a:t>
            </a:r>
          </a:p>
          <a:p>
            <a:pPr marL="342900" lvl="0" indent="-342900">
              <a:lnSpc>
                <a:spcPts val="1400"/>
              </a:lnSpc>
              <a:buFont typeface="+mj-lt"/>
              <a:buAutoNum type="arabicPeriod"/>
              <a:tabLst>
                <a:tab pos="408305" algn="l"/>
              </a:tabLst>
            </a:pPr>
            <a:r>
              <a:rPr lang="en-GB" sz="1200" dirty="0">
                <a:solidFill>
                  <a:srgbClr val="000000"/>
                </a:solidFill>
                <a:effectLst/>
                <a:latin typeface="Arial" panose="020B0604020202020204" pitchFamily="34" charset="0"/>
                <a:ea typeface="Times New Roman" panose="02020603050405020304" pitchFamily="18" charset="0"/>
                <a:cs typeface="ArialMT"/>
              </a:rPr>
              <a:t>Distinguishing between performance measurement and OSH monitoring is a must to maintain and build workers’ trust.</a:t>
            </a:r>
          </a:p>
          <a:p>
            <a:pPr marL="342900" lvl="0" indent="-342900">
              <a:lnSpc>
                <a:spcPts val="1400"/>
              </a:lnSpc>
              <a:buFont typeface="+mj-lt"/>
              <a:buAutoNum type="arabicPeriod"/>
              <a:tabLst>
                <a:tab pos="408305" algn="l"/>
              </a:tabLst>
            </a:pPr>
            <a:r>
              <a:rPr lang="en-GB" sz="1200" dirty="0">
                <a:solidFill>
                  <a:srgbClr val="000000"/>
                </a:solidFill>
                <a:effectLst/>
                <a:latin typeface="Arial" panose="020B0604020202020204" pitchFamily="34" charset="0"/>
                <a:ea typeface="Times New Roman" panose="02020603050405020304" pitchFamily="18" charset="0"/>
                <a:cs typeface="ArialMT"/>
              </a:rPr>
              <a:t>Engaging workers and their representatives in the design, use, and information ecology of smart digital systems promotes workers’ health and well-being by increasing their control over decisions and facilitating their buy-in. Tailoring systems to specific workplace needs maximises effectiveness and positive impacts. Involving workers in testing, selecting, and optimising new OSH monitoring systems ensures their effectiveness. </a:t>
            </a:r>
          </a:p>
          <a:p>
            <a:pPr marL="342900" lvl="0" indent="-342900">
              <a:lnSpc>
                <a:spcPts val="1400"/>
              </a:lnSpc>
              <a:buFont typeface="+mj-lt"/>
              <a:buAutoNum type="arabicPeriod"/>
              <a:tabLst>
                <a:tab pos="408305" algn="l"/>
              </a:tabLst>
            </a:pPr>
            <a:r>
              <a:rPr lang="en-GB" sz="1200" dirty="0">
                <a:solidFill>
                  <a:srgbClr val="000000"/>
                </a:solidFill>
                <a:effectLst/>
                <a:latin typeface="Arial" panose="020B0604020202020204" pitchFamily="34" charset="0"/>
                <a:ea typeface="Times New Roman" panose="02020603050405020304" pitchFamily="18" charset="0"/>
                <a:cs typeface="ArialMT"/>
              </a:rPr>
              <a:t>Smart digital systems should complement other OSH measures, such as workplace adaptations, corrective actions, worker training, and fostering trust, rather than being relied upon as the sole solution or replacing them.</a:t>
            </a:r>
          </a:p>
          <a:p>
            <a:pPr marL="342900" lvl="0" indent="-342900">
              <a:lnSpc>
                <a:spcPts val="1400"/>
              </a:lnSpc>
              <a:buFont typeface="+mj-lt"/>
              <a:buAutoNum type="arabicPeriod"/>
              <a:tabLst>
                <a:tab pos="408305" algn="l"/>
              </a:tabLst>
            </a:pPr>
            <a:r>
              <a:rPr lang="en-GB" sz="1200" dirty="0">
                <a:solidFill>
                  <a:srgbClr val="000000"/>
                </a:solidFill>
                <a:effectLst/>
                <a:latin typeface="Arial" panose="020B0604020202020204" pitchFamily="34" charset="0"/>
                <a:ea typeface="Times New Roman" panose="02020603050405020304" pitchFamily="18" charset="0"/>
                <a:cs typeface="ArialMT"/>
              </a:rPr>
              <a:t>Legislation and labour inspections must evolve to keep pace with smart digital systems to ensure their integration in an effective OSH management system, based on employer responsibility and in the context of the hierarchy of controls. </a:t>
            </a:r>
          </a:p>
          <a:p>
            <a:pPr marL="342900" lvl="0" indent="-342900">
              <a:lnSpc>
                <a:spcPts val="1400"/>
              </a:lnSpc>
              <a:buFont typeface="+mj-lt"/>
              <a:buAutoNum type="arabicPeriod"/>
              <a:tabLst>
                <a:tab pos="408305" algn="l"/>
              </a:tabLst>
            </a:pPr>
            <a:r>
              <a:rPr lang="en-GB" sz="1200" dirty="0">
                <a:solidFill>
                  <a:srgbClr val="000000"/>
                </a:solidFill>
                <a:effectLst/>
                <a:latin typeface="Arial" panose="020B0604020202020204" pitchFamily="34" charset="0"/>
                <a:ea typeface="Times New Roman" panose="02020603050405020304" pitchFamily="18" charset="0"/>
                <a:cs typeface="ArialMT"/>
              </a:rPr>
              <a:t>Technologies like wearables can promote inclusion and diversity by addressing the needs of specific worker groups.</a:t>
            </a:r>
          </a:p>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26</a:t>
            </a:fld>
            <a:endParaRPr lang="en-GB"/>
          </a:p>
        </p:txBody>
      </p:sp>
    </p:spTree>
    <p:extLst>
      <p:ext uri="{BB962C8B-B14F-4D97-AF65-F5344CB8AC3E}">
        <p14:creationId xmlns:p14="http://schemas.microsoft.com/office/powerpoint/2010/main" val="22824007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833C4CB-BE14-4280-AD17-7132132A2C34}" type="slidenum">
              <a:rPr lang="en-GB" smtClean="0"/>
              <a:t>27</a:t>
            </a:fld>
            <a:endParaRPr lang="en-GB"/>
          </a:p>
        </p:txBody>
      </p:sp>
    </p:spTree>
    <p:extLst>
      <p:ext uri="{BB962C8B-B14F-4D97-AF65-F5344CB8AC3E}">
        <p14:creationId xmlns:p14="http://schemas.microsoft.com/office/powerpoint/2010/main" val="28441316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2</a:t>
            </a:fld>
            <a:endParaRPr lang="en-GB"/>
          </a:p>
        </p:txBody>
      </p:sp>
    </p:spTree>
    <p:extLst>
      <p:ext uri="{BB962C8B-B14F-4D97-AF65-F5344CB8AC3E}">
        <p14:creationId xmlns:p14="http://schemas.microsoft.com/office/powerpoint/2010/main" val="23383046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Arial" panose="020B0604020202020204" pitchFamily="34" charset="0"/>
                <a:ea typeface="Arial" panose="020B0604020202020204" pitchFamily="34" charset="0"/>
                <a:cs typeface="Arial" panose="020B0604020202020204" pitchFamily="34" charset="0"/>
              </a:rPr>
              <a:t>At the company level, </a:t>
            </a:r>
            <a:r>
              <a:rPr lang="en-GB" sz="1200" dirty="0">
                <a:effectLst/>
                <a:latin typeface="Arial" panose="020B0604020202020204" pitchFamily="34" charset="0"/>
                <a:ea typeface="Calibri" panose="020F0502020204030204" pitchFamily="34" charset="0"/>
                <a:cs typeface="Arial" panose="020B0604020202020204" pitchFamily="34" charset="0"/>
              </a:rPr>
              <a:t>ESENER 2019 data show that 4.8% of the surveyed establishments used wearable devices and 3.7% used collaborative robots (</a:t>
            </a:r>
            <a:r>
              <a:rPr lang="en-GB" sz="1200" dirty="0" err="1">
                <a:effectLst/>
                <a:latin typeface="Arial" panose="020B0604020202020204" pitchFamily="34" charset="0"/>
                <a:ea typeface="Calibri" panose="020F0502020204030204" pitchFamily="34" charset="0"/>
                <a:cs typeface="Arial" panose="020B0604020202020204" pitchFamily="34" charset="0"/>
              </a:rPr>
              <a:t>cobots</a:t>
            </a:r>
            <a:r>
              <a:rPr lang="en-GB" sz="1200" dirty="0">
                <a:effectLst/>
                <a:latin typeface="Arial" panose="020B0604020202020204" pitchFamily="34" charset="0"/>
                <a:ea typeface="Calibri" panose="020F0502020204030204" pitchFamily="34" charset="0"/>
                <a:cs typeface="Arial" panose="020B0604020202020204" pitchFamily="34" charset="0"/>
              </a:rPr>
              <a:t>). They also show </a:t>
            </a:r>
            <a:r>
              <a:rPr lang="en-GB" sz="1200" dirty="0">
                <a:effectLst/>
                <a:latin typeface="Arial" panose="020B0604020202020204" pitchFamily="34" charset="0"/>
                <a:ea typeface="Arial" panose="020B0604020202020204" pitchFamily="34" charset="0"/>
                <a:cs typeface="Arial" panose="020B0604020202020204" pitchFamily="34" charset="0"/>
              </a:rPr>
              <a:t>a strong correlation between the size of an establishment and the uptake of digital technologies. Larger establishments tend to have more financial resources for long-term R &amp; D and digitalisation, as well as the technical capacity to integrate monitoring technologies across their operations. They also have the human resources to assess needs, install and deploy the technology, and provide the necessary staff training and manuals.</a:t>
            </a:r>
            <a:endParaRPr lang="en-GB" sz="1200" dirty="0">
              <a:effectLst/>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3</a:t>
            </a:fld>
            <a:endParaRPr lang="en-GB"/>
          </a:p>
        </p:txBody>
      </p:sp>
    </p:spTree>
    <p:extLst>
      <p:ext uri="{BB962C8B-B14F-4D97-AF65-F5344CB8AC3E}">
        <p14:creationId xmlns:p14="http://schemas.microsoft.com/office/powerpoint/2010/main" val="29528190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They can (all) be measured, but that doesn’t mean they should be measured.</a:t>
            </a:r>
          </a:p>
        </p:txBody>
      </p:sp>
      <p:sp>
        <p:nvSpPr>
          <p:cNvPr id="4" name="Slide Number Placeholder 3"/>
          <p:cNvSpPr>
            <a:spLocks noGrp="1"/>
          </p:cNvSpPr>
          <p:nvPr>
            <p:ph type="sldNum" sz="quarter" idx="5"/>
          </p:nvPr>
        </p:nvSpPr>
        <p:spPr/>
        <p:txBody>
          <a:bodyPr/>
          <a:lstStyle/>
          <a:p>
            <a:fld id="{B5268EC2-569F-4A65-8CDF-7864E5ACABC0}" type="slidenum">
              <a:rPr lang="en-GB" smtClean="0"/>
              <a:t>4</a:t>
            </a:fld>
            <a:endParaRPr lang="en-GB"/>
          </a:p>
        </p:txBody>
      </p:sp>
    </p:spTree>
    <p:extLst>
      <p:ext uri="{BB962C8B-B14F-4D97-AF65-F5344CB8AC3E}">
        <p14:creationId xmlns:p14="http://schemas.microsoft.com/office/powerpoint/2010/main" val="4562760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lgn="l">
              <a:buFont typeface="Arial" panose="020B0604020202020204" pitchFamily="34" charset="0"/>
              <a:buNone/>
            </a:pPr>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75E986-C8E5-49A2-93B8-EA67D8C22081}"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918254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7030A0"/>
                </a:solidFill>
                <a:latin typeface="Arial" panose="020B0604020202020204" pitchFamily="34" charset="0"/>
                <a:cs typeface="Arial" panose="020B0604020202020204" pitchFamily="34" charset="0"/>
              </a:rPr>
              <a:t>Smartphone apps </a:t>
            </a:r>
            <a:r>
              <a:rPr lang="en-GB" sz="1200" dirty="0">
                <a:solidFill>
                  <a:srgbClr val="003399"/>
                </a:solidFill>
                <a:latin typeface="Arial" panose="020B0604020202020204" pitchFamily="34" charset="0"/>
                <a:cs typeface="Arial" panose="020B0604020202020204" pitchFamily="34" charset="0"/>
              </a:rPr>
              <a:t>can nudge workers towards healthier behaviours, allowing easy reporting and/or task assistance in the event of accidents at work</a:t>
            </a:r>
            <a:r>
              <a:rPr lang="en-GB" sz="1400" dirty="0">
                <a:solidFill>
                  <a:srgbClr val="003399"/>
                </a:solidFill>
                <a:latin typeface="Arial" panose="020B0604020202020204" pitchFamily="34" charset="0"/>
                <a:cs typeface="Arial" panose="020B0604020202020204" pitchFamily="34" charset="0"/>
              </a:rPr>
              <a:t>.</a:t>
            </a:r>
            <a:endParaRPr lang="en-GB" sz="1200" dirty="0">
              <a:solidFill>
                <a:srgbClr val="003399"/>
              </a:solidFill>
              <a:latin typeface="Arial" panose="020B0604020202020204" pitchFamily="34" charset="0"/>
              <a:cs typeface="Arial" panose="020B0604020202020204" pitchFamily="34" charset="0"/>
            </a:endParaRPr>
          </a:p>
          <a:p>
            <a:pPr lvl="1"/>
            <a:endParaRPr lang="en-GB" sz="1200" b="1" dirty="0">
              <a:latin typeface="Arial" panose="020B0604020202020204" pitchFamily="34" charset="0"/>
              <a:cs typeface="Arial" panose="020B0604020202020204" pitchFamily="34" charset="0"/>
            </a:endParaRPr>
          </a:p>
          <a:p>
            <a:pPr lvl="1"/>
            <a:r>
              <a:rPr lang="en-GB" sz="1200" b="1" dirty="0">
                <a:solidFill>
                  <a:srgbClr val="C00000"/>
                </a:solidFill>
                <a:latin typeface="Arial" panose="020B0604020202020204" pitchFamily="34" charset="0"/>
                <a:cs typeface="Arial" panose="020B0604020202020204" pitchFamily="34" charset="0"/>
              </a:rPr>
              <a:t>Smart glasses </a:t>
            </a:r>
            <a:r>
              <a:rPr lang="en-GB" sz="1200" dirty="0">
                <a:solidFill>
                  <a:srgbClr val="003399"/>
                </a:solidFill>
                <a:latin typeface="Arial" panose="020B0604020202020204" pitchFamily="34" charset="0"/>
                <a:cs typeface="Arial" panose="020B0604020202020204" pitchFamily="34" charset="0"/>
              </a:rPr>
              <a:t>or </a:t>
            </a:r>
            <a:r>
              <a:rPr lang="en-GB" sz="1200" b="1" dirty="0">
                <a:solidFill>
                  <a:srgbClr val="C00000"/>
                </a:solidFill>
                <a:latin typeface="Arial" panose="020B0604020202020204" pitchFamily="34" charset="0"/>
                <a:cs typeface="Arial" panose="020B0604020202020204" pitchFamily="34" charset="0"/>
              </a:rPr>
              <a:t>drones</a:t>
            </a:r>
            <a:r>
              <a:rPr lang="en-GB" sz="1200" dirty="0">
                <a:solidFill>
                  <a:srgbClr val="003399"/>
                </a:solidFill>
                <a:latin typeface="Arial" panose="020B0604020202020204" pitchFamily="34" charset="0"/>
                <a:cs typeface="Arial" panose="020B0604020202020204" pitchFamily="34" charset="0"/>
              </a:rPr>
              <a:t> </a:t>
            </a:r>
            <a:r>
              <a:rPr lang="en-US" sz="1200" dirty="0">
                <a:solidFill>
                  <a:srgbClr val="003399"/>
                </a:solidFill>
                <a:latin typeface="Arial" panose="020B0604020202020204" pitchFamily="34" charset="0"/>
                <a:cs typeface="Arial" panose="020B0604020202020204" pitchFamily="34" charset="0"/>
              </a:rPr>
              <a:t>in the construction and the mining industries can reach and monitor dangerous areas, protecting humans from potential danger.</a:t>
            </a:r>
            <a:br>
              <a:rPr lang="en-US" sz="1200" dirty="0">
                <a:solidFill>
                  <a:srgbClr val="003399"/>
                </a:solidFill>
                <a:latin typeface="Arial" panose="020B0604020202020204" pitchFamily="34" charset="0"/>
                <a:cs typeface="Arial" panose="020B0604020202020204" pitchFamily="34" charset="0"/>
              </a:rPr>
            </a:br>
            <a:endParaRPr lang="en-US" sz="1200" dirty="0">
              <a:solidFill>
                <a:srgbClr val="003399"/>
              </a:solidFill>
              <a:latin typeface="Arial" panose="020B0604020202020204" pitchFamily="34" charset="0"/>
              <a:cs typeface="Arial" panose="020B0604020202020204" pitchFamily="34" charset="0"/>
            </a:endParaRPr>
          </a:p>
          <a:p>
            <a:pPr lvl="1"/>
            <a:r>
              <a:rPr lang="en-US" sz="1200" b="1" dirty="0">
                <a:solidFill>
                  <a:schemeClr val="accent1">
                    <a:lumMod val="60000"/>
                    <a:lumOff val="40000"/>
                  </a:schemeClr>
                </a:solidFill>
                <a:latin typeface="Arial" panose="020B0604020202020204" pitchFamily="34" charset="0"/>
                <a:cs typeface="Arial" panose="020B0604020202020204" pitchFamily="34" charset="0"/>
              </a:rPr>
              <a:t>E</a:t>
            </a:r>
            <a:r>
              <a:rPr lang="en-GB" sz="1200" b="1" dirty="0">
                <a:solidFill>
                  <a:schemeClr val="accent1">
                    <a:lumMod val="60000"/>
                    <a:lumOff val="40000"/>
                  </a:schemeClr>
                </a:solidFill>
                <a:latin typeface="Arial" panose="020B0604020202020204" pitchFamily="34" charset="0"/>
                <a:cs typeface="Arial" panose="020B0604020202020204" pitchFamily="34" charset="0"/>
              </a:rPr>
              <a:t>-textile technologies </a:t>
            </a:r>
            <a:r>
              <a:rPr lang="en-GB" sz="1200" b="0" dirty="0">
                <a:solidFill>
                  <a:schemeClr val="accent1">
                    <a:lumMod val="60000"/>
                    <a:lumOff val="40000"/>
                  </a:schemeClr>
                </a:solidFill>
                <a:latin typeface="Arial" panose="020B0604020202020204" pitchFamily="34" charset="0"/>
                <a:cs typeface="Arial" panose="020B0604020202020204" pitchFamily="34" charset="0"/>
              </a:rPr>
              <a:t>can</a:t>
            </a:r>
            <a:r>
              <a:rPr lang="en-GB" sz="1200" b="1" dirty="0">
                <a:solidFill>
                  <a:schemeClr val="accent1">
                    <a:lumMod val="60000"/>
                    <a:lumOff val="40000"/>
                  </a:schemeClr>
                </a:solidFill>
                <a:latin typeface="Arial" panose="020B0604020202020204" pitchFamily="34" charset="0"/>
                <a:cs typeface="Arial" panose="020B0604020202020204" pitchFamily="34" charset="0"/>
              </a:rPr>
              <a:t> </a:t>
            </a:r>
            <a:r>
              <a:rPr lang="en-GB" sz="1200" dirty="0">
                <a:solidFill>
                  <a:srgbClr val="003399"/>
                </a:solidFill>
                <a:latin typeface="Arial" panose="020B0604020202020204" pitchFamily="34" charset="0"/>
                <a:cs typeface="Arial" panose="020B0604020202020204" pitchFamily="34" charset="0"/>
              </a:rPr>
              <a:t>interact with workers via </a:t>
            </a:r>
            <a:r>
              <a:rPr lang="en-US" sz="1200" dirty="0">
                <a:solidFill>
                  <a:srgbClr val="003399"/>
                </a:solidFill>
                <a:latin typeface="Arial" panose="020B0604020202020204" pitchFamily="34" charset="0"/>
                <a:cs typeface="Arial" panose="020B0604020202020204" pitchFamily="34" charset="0"/>
              </a:rPr>
              <a:t>sensors that may be embedded in </a:t>
            </a:r>
            <a:r>
              <a:rPr lang="en-US" sz="1200" b="1" dirty="0">
                <a:solidFill>
                  <a:srgbClr val="00B050"/>
                </a:solidFill>
                <a:latin typeface="Arial" panose="020B0604020202020204" pitchFamily="34" charset="0"/>
                <a:cs typeface="Arial" panose="020B0604020202020204" pitchFamily="34" charset="0"/>
              </a:rPr>
              <a:t>hardhats or safety glasses</a:t>
            </a:r>
            <a:r>
              <a:rPr lang="en-US" sz="1200" b="0" dirty="0">
                <a:solidFill>
                  <a:srgbClr val="00B050"/>
                </a:solidFill>
                <a:latin typeface="Arial" panose="020B0604020202020204" pitchFamily="34" charset="0"/>
                <a:cs typeface="Arial" panose="020B0604020202020204" pitchFamily="34" charset="0"/>
              </a:rPr>
              <a:t>.</a:t>
            </a:r>
            <a:endParaRPr lang="en-US" sz="1200" b="1" dirty="0">
              <a:solidFill>
                <a:srgbClr val="00B050"/>
              </a:solidFill>
              <a:latin typeface="Arial" panose="020B0604020202020204" pitchFamily="34" charset="0"/>
              <a:cs typeface="Arial" panose="020B0604020202020204" pitchFamily="34" charset="0"/>
            </a:endParaRPr>
          </a:p>
          <a:p>
            <a:pPr lvl="1"/>
            <a:endParaRPr lang="en-US" sz="1200" b="1" dirty="0">
              <a:solidFill>
                <a:srgbClr val="00B050"/>
              </a:solidFill>
              <a:latin typeface="Arial" panose="020B0604020202020204" pitchFamily="34" charset="0"/>
              <a:cs typeface="Arial" panose="020B0604020202020204" pitchFamily="34" charset="0"/>
            </a:endParaRPr>
          </a:p>
          <a:p>
            <a:pPr lvl="1"/>
            <a:r>
              <a:rPr lang="en-US" sz="1200" b="1" dirty="0">
                <a:solidFill>
                  <a:schemeClr val="accent1">
                    <a:lumMod val="75000"/>
                  </a:schemeClr>
                </a:solidFill>
                <a:latin typeface="Arial" panose="020B0604020202020204" pitchFamily="34" charset="0"/>
                <a:cs typeface="Arial" panose="020B0604020202020204" pitchFamily="34" charset="0"/>
              </a:rPr>
              <a:t>Smart watches </a:t>
            </a:r>
            <a:r>
              <a:rPr lang="en-US" sz="1200" dirty="0">
                <a:solidFill>
                  <a:srgbClr val="003399"/>
                </a:solidFill>
                <a:latin typeface="Arial" panose="020B0604020202020204" pitchFamily="34" charset="0"/>
                <a:cs typeface="Arial" panose="020B0604020202020204" pitchFamily="34" charset="0"/>
              </a:rPr>
              <a:t>enable the gathering of physiological and emotional data of people via IoT.</a:t>
            </a:r>
          </a:p>
          <a:p>
            <a:pPr lvl="1"/>
            <a:endParaRPr lang="en-US" sz="1200" b="1" dirty="0">
              <a:latin typeface="Arial" panose="020B0604020202020204" pitchFamily="34" charset="0"/>
              <a:cs typeface="Arial" panose="020B0604020202020204" pitchFamily="34" charset="0"/>
            </a:endParaRPr>
          </a:p>
          <a:p>
            <a:pPr lvl="1"/>
            <a:r>
              <a:rPr lang="en-GB" sz="1200" b="1" dirty="0">
                <a:solidFill>
                  <a:schemeClr val="bg2">
                    <a:lumMod val="50000"/>
                  </a:schemeClr>
                </a:solidFill>
                <a:latin typeface="Arial" panose="020B0604020202020204" pitchFamily="34" charset="0"/>
                <a:cs typeface="Arial" panose="020B0604020202020204" pitchFamily="34" charset="0"/>
              </a:rPr>
              <a:t>VR/AR tools </a:t>
            </a:r>
            <a:r>
              <a:rPr lang="en-GB" sz="1200" b="0" dirty="0">
                <a:solidFill>
                  <a:schemeClr val="bg2">
                    <a:lumMod val="50000"/>
                  </a:schemeClr>
                </a:solidFill>
                <a:latin typeface="Arial" panose="020B0604020202020204" pitchFamily="34" charset="0"/>
                <a:cs typeface="Arial" panose="020B0604020202020204" pitchFamily="34" charset="0"/>
              </a:rPr>
              <a:t>can be </a:t>
            </a:r>
            <a:r>
              <a:rPr lang="en-GB" sz="1200" dirty="0">
                <a:solidFill>
                  <a:srgbClr val="003399"/>
                </a:solidFill>
                <a:latin typeface="Arial" panose="020B0604020202020204" pitchFamily="34" charset="0"/>
                <a:cs typeface="Arial" panose="020B0604020202020204" pitchFamily="34" charset="0"/>
              </a:rPr>
              <a:t>used for training, as an interface providing monitoring data.</a:t>
            </a:r>
          </a:p>
          <a:p>
            <a:pPr lvl="1"/>
            <a:endParaRPr lang="en-GB" sz="1200" dirty="0">
              <a:solidFill>
                <a:srgbClr val="003399"/>
              </a:solidFill>
              <a:latin typeface="Arial" panose="020B0604020202020204" pitchFamily="34" charset="0"/>
              <a:cs typeface="Arial" panose="020B0604020202020204" pitchFamily="34" charset="0"/>
            </a:endParaRPr>
          </a:p>
          <a:p>
            <a:pPr lvl="1"/>
            <a:r>
              <a:rPr lang="en-CA" sz="1200" b="1" dirty="0">
                <a:solidFill>
                  <a:srgbClr val="FFC000"/>
                </a:solidFill>
                <a:latin typeface="Arial" panose="020B0604020202020204" pitchFamily="34" charset="0"/>
                <a:cs typeface="Arial" panose="020B0604020202020204" pitchFamily="34" charset="0"/>
              </a:rPr>
              <a:t>Wearable devices </a:t>
            </a:r>
            <a:r>
              <a:rPr lang="en-CA" sz="1200" dirty="0">
                <a:solidFill>
                  <a:srgbClr val="003399"/>
                </a:solidFill>
                <a:latin typeface="Arial" panose="020B0604020202020204" pitchFamily="34" charset="0"/>
                <a:cs typeface="Arial" panose="020B0604020202020204" pitchFamily="34" charset="0"/>
              </a:rPr>
              <a:t>can identify levels of gases, toxins, noise levels, and high-risk temperatures. </a:t>
            </a:r>
          </a:p>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6</a:t>
            </a:fld>
            <a:endParaRPr lang="en-GB"/>
          </a:p>
        </p:txBody>
      </p:sp>
    </p:spTree>
    <p:extLst>
      <p:ext uri="{BB962C8B-B14F-4D97-AF65-F5344CB8AC3E}">
        <p14:creationId xmlns:p14="http://schemas.microsoft.com/office/powerpoint/2010/main" val="13904058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lvl="0" algn="l" defTabSz="914400" rtl="0" eaLnBrk="1" fontAlgn="auto" latinLnBrk="0" hangingPunct="1">
              <a:spcBef>
                <a:spcPts val="200"/>
              </a:spcBef>
              <a:spcAft>
                <a:spcPts val="200"/>
              </a:spcAft>
              <a:buClrTx/>
              <a:buSzTx/>
              <a:tabLst/>
              <a:defRPr/>
            </a:pPr>
            <a:r>
              <a:rPr lang="en-GB" sz="1400" b="1" dirty="0">
                <a:solidFill>
                  <a:schemeClr val="tx2"/>
                </a:solidFill>
                <a:latin typeface="Arial" panose="020B0604020202020204" pitchFamily="34" charset="0"/>
                <a:cs typeface="Arial" panose="020B0604020202020204" pitchFamily="34" charset="0"/>
              </a:rPr>
              <a:t>Identifying and preventing OSH risks</a:t>
            </a:r>
          </a:p>
          <a:p>
            <a:pPr marL="285750" indent="-285750">
              <a:spcBef>
                <a:spcPts val="200"/>
              </a:spcBef>
              <a:spcAft>
                <a:spcPts val="200"/>
              </a:spcAft>
              <a:buFont typeface="Arial" panose="020B0604020202020204" pitchFamily="34" charset="0"/>
              <a:buChar char="•"/>
              <a:defRPr/>
            </a:pPr>
            <a:r>
              <a:rPr lang="en-GB" sz="1200" dirty="0">
                <a:solidFill>
                  <a:schemeClr val="tx2"/>
                </a:solidFill>
                <a:latin typeface="Arial" panose="020B0604020202020204" pitchFamily="34" charset="0"/>
                <a:cs typeface="Arial" panose="020B0604020202020204" pitchFamily="34" charset="0"/>
              </a:rPr>
              <a:t>Monitoring individual or plant-related risks: heart rate, posture, fatigue, emotion</a:t>
            </a:r>
          </a:p>
          <a:p>
            <a:pPr marL="285750" indent="-285750">
              <a:spcBef>
                <a:spcPts val="200"/>
              </a:spcBef>
              <a:spcAft>
                <a:spcPts val="200"/>
              </a:spcAft>
              <a:buFont typeface="Arial" panose="020B0604020202020204" pitchFamily="34" charset="0"/>
              <a:buChar char="•"/>
              <a:defRPr/>
            </a:pPr>
            <a:r>
              <a:rPr lang="en-GB" sz="1200" dirty="0">
                <a:solidFill>
                  <a:schemeClr val="tx2"/>
                </a:solidFill>
                <a:latin typeface="Arial" panose="020B0604020202020204" pitchFamily="34" charset="0"/>
                <a:cs typeface="Arial" panose="020B0604020202020204" pitchFamily="34" charset="0"/>
              </a:rPr>
              <a:t>Alerting workers and providing on-the-job training</a:t>
            </a:r>
          </a:p>
          <a:p>
            <a:pPr marL="285750" marR="0" lvl="0" indent="-285750" algn="l" defTabSz="914400" rtl="0" eaLnBrk="1" fontAlgn="auto" latinLnBrk="0" hangingPunct="1">
              <a:spcBef>
                <a:spcPts val="200"/>
              </a:spcBef>
              <a:spcAft>
                <a:spcPts val="200"/>
              </a:spcAft>
              <a:buClrTx/>
              <a:buSzTx/>
              <a:buFont typeface="Arial" panose="020B0604020202020204" pitchFamily="34" charset="0"/>
              <a:buChar char="•"/>
              <a:tabLst/>
              <a:defRPr/>
            </a:pPr>
            <a:r>
              <a:rPr lang="en-GB" sz="1200" dirty="0">
                <a:solidFill>
                  <a:schemeClr val="tx2"/>
                </a:solidFill>
                <a:latin typeface="Arial" panose="020B0604020202020204" pitchFamily="34" charset="0"/>
                <a:cs typeface="Arial" panose="020B0604020202020204" pitchFamily="34" charset="0"/>
              </a:rPr>
              <a:t>Remote risk assessments</a:t>
            </a:r>
          </a:p>
          <a:p>
            <a:pPr marL="285750" marR="0" lvl="0" indent="-285750" algn="l" defTabSz="914400" rtl="0" eaLnBrk="1" fontAlgn="auto" latinLnBrk="0" hangingPunct="1">
              <a:spcBef>
                <a:spcPts val="200"/>
              </a:spcBef>
              <a:spcAft>
                <a:spcPts val="200"/>
              </a:spcAft>
              <a:buClrTx/>
              <a:buSzTx/>
              <a:buFont typeface="Arial" panose="020B0604020202020204" pitchFamily="34" charset="0"/>
              <a:buChar char="•"/>
              <a:tabLst/>
              <a:defRPr/>
            </a:pPr>
            <a:r>
              <a:rPr lang="en-GB" sz="1200" dirty="0">
                <a:solidFill>
                  <a:schemeClr val="tx2"/>
                </a:solidFill>
                <a:latin typeface="Arial" panose="020B0604020202020204" pitchFamily="34" charset="0"/>
                <a:cs typeface="Arial" panose="020B0604020202020204" pitchFamily="34" charset="0"/>
              </a:rPr>
              <a:t>Providing data insights that can help workplaces improve OSH</a:t>
            </a:r>
          </a:p>
          <a:p>
            <a:pPr marR="0" lvl="0" algn="l" defTabSz="914400" rtl="0" eaLnBrk="1" fontAlgn="auto" latinLnBrk="0" hangingPunct="1">
              <a:spcBef>
                <a:spcPts val="200"/>
              </a:spcBef>
              <a:spcAft>
                <a:spcPts val="200"/>
              </a:spcAft>
              <a:buClrTx/>
              <a:buSzTx/>
              <a:tabLst/>
              <a:defRPr/>
            </a:pPr>
            <a:r>
              <a:rPr lang="en-GB" sz="1400" b="1" dirty="0">
                <a:solidFill>
                  <a:schemeClr val="tx2"/>
                </a:solidFill>
                <a:latin typeface="Arial" panose="020B0604020202020204" pitchFamily="34" charset="0"/>
                <a:cs typeface="Arial" panose="020B0604020202020204" pitchFamily="34" charset="0"/>
              </a:rPr>
              <a:t>Reacting to OSH risks</a:t>
            </a:r>
          </a:p>
          <a:p>
            <a:pPr marL="285750" marR="0" lvl="0" indent="-285750" algn="l" defTabSz="914400" rtl="0" eaLnBrk="1" fontAlgn="auto" latinLnBrk="0" hangingPunct="1">
              <a:spcBef>
                <a:spcPts val="200"/>
              </a:spcBef>
              <a:spcAft>
                <a:spcPts val="200"/>
              </a:spcAft>
              <a:buClrTx/>
              <a:buSzTx/>
              <a:buFont typeface="Arial" panose="020B0604020202020204" pitchFamily="34" charset="0"/>
              <a:buChar char="•"/>
              <a:tabLst/>
              <a:defRPr/>
            </a:pPr>
            <a:r>
              <a:rPr lang="en-GB" sz="1200" dirty="0">
                <a:solidFill>
                  <a:schemeClr val="tx2"/>
                </a:solidFill>
                <a:latin typeface="Arial" panose="020B0604020202020204" pitchFamily="34" charset="0"/>
                <a:cs typeface="Arial" panose="020B0604020202020204" pitchFamily="34" charset="0"/>
              </a:rPr>
              <a:t>Locating workers and responding to emergencies</a:t>
            </a:r>
          </a:p>
          <a:p>
            <a:pPr marL="285750" marR="0" lvl="0" indent="-285750" algn="l" defTabSz="914400" rtl="0" eaLnBrk="1" fontAlgn="auto" latinLnBrk="0" hangingPunct="1">
              <a:spcBef>
                <a:spcPts val="200"/>
              </a:spcBef>
              <a:spcAft>
                <a:spcPts val="200"/>
              </a:spcAft>
              <a:buClrTx/>
              <a:buSzTx/>
              <a:buFont typeface="Arial" panose="020B0604020202020204" pitchFamily="34" charset="0"/>
              <a:buChar char="•"/>
              <a:tabLst/>
              <a:defRPr/>
            </a:pPr>
            <a:r>
              <a:rPr lang="en-GB" sz="1200" dirty="0">
                <a:solidFill>
                  <a:schemeClr val="tx2"/>
                </a:solidFill>
                <a:latin typeface="Arial" panose="020B0604020202020204" pitchFamily="34" charset="0"/>
                <a:cs typeface="Arial" panose="020B0604020202020204" pitchFamily="34" charset="0"/>
              </a:rPr>
              <a:t>Accident investigation and reporting</a:t>
            </a:r>
          </a:p>
          <a:p>
            <a:pPr marL="285750" marR="0" lvl="0" indent="-285750" algn="l" defTabSz="914400" rtl="0" eaLnBrk="1" fontAlgn="auto" latinLnBrk="0" hangingPunct="1">
              <a:spcBef>
                <a:spcPts val="200"/>
              </a:spcBef>
              <a:spcAft>
                <a:spcPts val="200"/>
              </a:spcAft>
              <a:buClrTx/>
              <a:buSzTx/>
              <a:buFont typeface="Arial" panose="020B0604020202020204" pitchFamily="34" charset="0"/>
              <a:buChar char="•"/>
              <a:tabLst/>
              <a:defRPr/>
            </a:pPr>
            <a:r>
              <a:rPr lang="en-GB" sz="1200" dirty="0">
                <a:solidFill>
                  <a:schemeClr val="tx2"/>
                </a:solidFill>
                <a:latin typeface="Arial" panose="020B0604020202020204" pitchFamily="34" charset="0"/>
                <a:cs typeface="Arial" panose="020B0604020202020204" pitchFamily="34" charset="0"/>
              </a:rPr>
              <a:t>Providing data insights that can lead to corrective OSH measures</a:t>
            </a:r>
          </a:p>
          <a:p>
            <a:pPr marL="285750" marR="0" lvl="0" indent="-285750" algn="l" defTabSz="914400" rtl="0" eaLnBrk="1" fontAlgn="auto" latinLnBrk="0" hangingPunct="1">
              <a:spcBef>
                <a:spcPts val="200"/>
              </a:spcBef>
              <a:spcAft>
                <a:spcPts val="200"/>
              </a:spcAft>
              <a:buClrTx/>
              <a:buSzTx/>
              <a:buFont typeface="Arial" panose="020B0604020202020204" pitchFamily="34" charset="0"/>
              <a:buChar char="•"/>
              <a:tabLst/>
              <a:defRPr/>
            </a:pPr>
            <a:endParaRPr lang="en-GB" sz="1200" dirty="0">
              <a:solidFill>
                <a:schemeClr val="tx2"/>
              </a:solidFill>
              <a:latin typeface="Montserrat" panose="00000500000000000000" pitchFamily="2" charset="0"/>
            </a:endParaRPr>
          </a:p>
          <a:p>
            <a:endParaRPr lang="en-GB" dirty="0"/>
          </a:p>
        </p:txBody>
      </p:sp>
      <p:sp>
        <p:nvSpPr>
          <p:cNvPr id="4" name="Slide Number Placeholder 3"/>
          <p:cNvSpPr>
            <a:spLocks noGrp="1"/>
          </p:cNvSpPr>
          <p:nvPr>
            <p:ph type="sldNum" sz="quarter" idx="5"/>
          </p:nvPr>
        </p:nvSpPr>
        <p:spPr/>
        <p:txBody>
          <a:bodyPr/>
          <a:lstStyle/>
          <a:p>
            <a:fld id="{B5268EC2-569F-4A65-8CDF-7864E5ACABC0}" type="slidenum">
              <a:rPr lang="en-GB" smtClean="0"/>
              <a:t>7</a:t>
            </a:fld>
            <a:endParaRPr lang="en-GB"/>
          </a:p>
        </p:txBody>
      </p:sp>
    </p:spTree>
    <p:extLst>
      <p:ext uri="{BB962C8B-B14F-4D97-AF65-F5344CB8AC3E}">
        <p14:creationId xmlns:p14="http://schemas.microsoft.com/office/powerpoint/2010/main" val="18066794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By providing </a:t>
            </a:r>
            <a:r>
              <a:rPr lang="en-GB" sz="1200" b="1" dirty="0">
                <a:effectLst/>
                <a:latin typeface="Arial" panose="020B0604020202020204" pitchFamily="34" charset="0"/>
                <a:ea typeface="Calibri" panose="020F0502020204030204" pitchFamily="34" charset="0"/>
                <a:cs typeface="Times New Roman" panose="02020603050405020304" pitchFamily="18" charset="0"/>
              </a:rPr>
              <a:t>real-time data</a:t>
            </a:r>
            <a:r>
              <a:rPr lang="en-GB" sz="1200" dirty="0">
                <a:effectLst/>
                <a:latin typeface="Arial" panose="020B0604020202020204" pitchFamily="34" charset="0"/>
                <a:ea typeface="Calibri" panose="020F0502020204030204" pitchFamily="34" charset="0"/>
                <a:cs typeface="Times New Roman" panose="02020603050405020304" pitchFamily="18" charset="0"/>
              </a:rPr>
              <a:t>, </a:t>
            </a:r>
            <a:r>
              <a:rPr lang="en-GB" sz="1200" b="1" dirty="0">
                <a:effectLst/>
                <a:latin typeface="Arial" panose="020B0604020202020204" pitchFamily="34" charset="0"/>
                <a:ea typeface="Calibri" panose="020F0502020204030204" pitchFamily="34" charset="0"/>
                <a:cs typeface="Times New Roman" panose="02020603050405020304" pitchFamily="18" charset="0"/>
              </a:rPr>
              <a:t>predictive insights</a:t>
            </a:r>
            <a:r>
              <a:rPr lang="en-GB" sz="1200" dirty="0">
                <a:effectLst/>
                <a:latin typeface="Arial" panose="020B0604020202020204" pitchFamily="34" charset="0"/>
                <a:ea typeface="Calibri" panose="020F0502020204030204" pitchFamily="34" charset="0"/>
                <a:cs typeface="Times New Roman" panose="02020603050405020304" pitchFamily="18" charset="0"/>
              </a:rPr>
              <a:t>, and even </a:t>
            </a:r>
            <a:r>
              <a:rPr lang="en-GB" sz="1200" b="1" dirty="0">
                <a:effectLst/>
                <a:latin typeface="Arial" panose="020B0604020202020204" pitchFamily="34" charset="0"/>
                <a:ea typeface="Calibri" panose="020F0502020204030204" pitchFamily="34" charset="0"/>
                <a:cs typeface="Times New Roman" panose="02020603050405020304" pitchFamily="18" charset="0"/>
              </a:rPr>
              <a:t>actionable recommendations</a:t>
            </a:r>
            <a:r>
              <a:rPr lang="en-GB" sz="1200" dirty="0">
                <a:effectLst/>
                <a:latin typeface="Arial" panose="020B0604020202020204" pitchFamily="34" charset="0"/>
                <a:ea typeface="Calibri" panose="020F0502020204030204" pitchFamily="34" charset="0"/>
                <a:cs typeface="Times New Roman" panose="02020603050405020304" pitchFamily="18" charset="0"/>
              </a:rPr>
              <a:t>, smart digital systems can help companies to </a:t>
            </a:r>
            <a:r>
              <a:rPr lang="en-GB" sz="1200" b="1" dirty="0">
                <a:latin typeface="Arial" panose="020B0604020202020204" pitchFamily="34" charset="0"/>
                <a:cs typeface="Times New Roman" panose="02020603050405020304" pitchFamily="18" charset="0"/>
              </a:rPr>
              <a:t>adopt a proactive</a:t>
            </a:r>
            <a:r>
              <a:rPr lang="en-GB" sz="1200" dirty="0">
                <a:effectLst/>
                <a:latin typeface="Arial" panose="020B0604020202020204" pitchFamily="34" charset="0"/>
                <a:ea typeface="Calibri" panose="020F0502020204030204" pitchFamily="34" charset="0"/>
                <a:cs typeface="Times New Roman" panose="02020603050405020304" pitchFamily="18" charset="0"/>
              </a:rPr>
              <a:t> </a:t>
            </a:r>
            <a:r>
              <a:rPr lang="en-GB" sz="1200" dirty="0">
                <a:latin typeface="Arial" panose="020B0604020202020204" pitchFamily="34" charset="0"/>
                <a:cs typeface="Times New Roman" panose="02020603050405020304" pitchFamily="18" charset="0"/>
              </a:rPr>
              <a:t>approach to OSH, anticipating risks, preventing accidents, and safeguarding their workforce. </a:t>
            </a:r>
          </a:p>
          <a:p>
            <a:pPr>
              <a:lnSpc>
                <a:spcPct val="107000"/>
              </a:lnSpc>
              <a:spcAft>
                <a:spcPts val="800"/>
              </a:spcAft>
            </a:pPr>
            <a:endParaRPr lang="en-GB" sz="1200" dirty="0">
              <a:latin typeface="Arial" panose="020B0604020202020204" pitchFamily="34" charset="0"/>
              <a:cs typeface="Times New Roman" panose="02020603050405020304" pitchFamily="18" charset="0"/>
            </a:endParaRPr>
          </a:p>
          <a:p>
            <a:pPr>
              <a:lnSpc>
                <a:spcPct val="107000"/>
              </a:lnSpc>
              <a:spcAft>
                <a:spcPts val="800"/>
              </a:spcAft>
            </a:pPr>
            <a:r>
              <a:rPr lang="en-GB" sz="1200" dirty="0">
                <a:latin typeface="Arial" panose="020B0604020202020204" pitchFamily="34" charset="0"/>
                <a:cs typeface="Times New Roman" panose="02020603050405020304" pitchFamily="18" charset="0"/>
              </a:rPr>
              <a:t>Support for the workplace:</a:t>
            </a:r>
          </a:p>
          <a:p>
            <a:pPr>
              <a:lnSpc>
                <a:spcPct val="107000"/>
              </a:lnSpc>
              <a:spcAft>
                <a:spcPts val="800"/>
              </a:spcAft>
            </a:pPr>
            <a:endParaRPr lang="en-GB" sz="1200" dirty="0">
              <a:latin typeface="Arial" panose="020B060402020202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n-GB" sz="1200" dirty="0">
                <a:latin typeface="Arial" panose="020B0604020202020204" pitchFamily="34" charset="0"/>
                <a:cs typeface="Times New Roman" panose="02020603050405020304" pitchFamily="18" charset="0"/>
              </a:rPr>
              <a:t>Improved </a:t>
            </a:r>
            <a:r>
              <a:rPr lang="en-GB" sz="1200" b="1" dirty="0">
                <a:solidFill>
                  <a:srgbClr val="339933"/>
                </a:solidFill>
                <a:latin typeface="Arial" panose="020B0604020202020204" pitchFamily="34" charset="0"/>
                <a:cs typeface="Times New Roman" panose="02020603050405020304" pitchFamily="18" charset="0"/>
              </a:rPr>
              <a:t>compliance</a:t>
            </a:r>
            <a:r>
              <a:rPr lang="en-GB" sz="1200" dirty="0">
                <a:latin typeface="Arial" panose="020B0604020202020204" pitchFamily="34" charset="0"/>
                <a:cs typeface="Times New Roman" panose="02020603050405020304" pitchFamily="18" charset="0"/>
              </a:rPr>
              <a:t> with OSH regulations (e.g., through real-time data on the proper use of PPE);</a:t>
            </a:r>
          </a:p>
          <a:p>
            <a:pPr marL="285750" indent="-285750">
              <a:lnSpc>
                <a:spcPct val="107000"/>
              </a:lnSpc>
              <a:spcAft>
                <a:spcPts val="800"/>
              </a:spcAft>
              <a:buFont typeface="Arial" panose="020B0604020202020204" pitchFamily="34" charset="0"/>
              <a:buChar char="•"/>
            </a:pPr>
            <a:endParaRPr lang="en-GB" sz="1200" dirty="0">
              <a:latin typeface="Arial" panose="020B060402020202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n-GB" sz="1200" b="1" dirty="0">
                <a:solidFill>
                  <a:srgbClr val="339933"/>
                </a:solidFill>
                <a:latin typeface="Arial" panose="020B0604020202020204" pitchFamily="34" charset="0"/>
                <a:cs typeface="Times New Roman" panose="02020603050405020304" pitchFamily="18" charset="0"/>
              </a:rPr>
              <a:t>Better-informed decision-making</a:t>
            </a:r>
            <a:r>
              <a:rPr lang="en-GB" sz="1200" dirty="0">
                <a:latin typeface="Arial" panose="020B0604020202020204" pitchFamily="34" charset="0"/>
                <a:cs typeface="Times New Roman" panose="02020603050405020304" pitchFamily="18" charset="0"/>
              </a:rPr>
              <a:t>, by generating accurate and fast OSH information (parameters) and the use of predictive algorithms; </a:t>
            </a:r>
          </a:p>
          <a:p>
            <a:pPr marL="285750" indent="-285750">
              <a:lnSpc>
                <a:spcPct val="107000"/>
              </a:lnSpc>
              <a:spcAft>
                <a:spcPts val="800"/>
              </a:spcAft>
              <a:buFont typeface="Arial" panose="020B0604020202020204" pitchFamily="34" charset="0"/>
              <a:buChar char="•"/>
            </a:pPr>
            <a:endParaRPr lang="en-GB" sz="1200" dirty="0">
              <a:latin typeface="Arial" panose="020B060402020202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n-GB" sz="1200" dirty="0">
                <a:latin typeface="Arial" panose="020B0604020202020204" pitchFamily="34" charset="0"/>
                <a:cs typeface="Times New Roman" panose="02020603050405020304" pitchFamily="18" charset="0"/>
              </a:rPr>
              <a:t>More effective enforcement of measures through the identification of risks at an </a:t>
            </a:r>
            <a:r>
              <a:rPr lang="en-GB" sz="1200" b="1" dirty="0">
                <a:latin typeface="Arial" panose="020B0604020202020204" pitchFamily="34" charset="0"/>
                <a:cs typeface="Times New Roman" panose="02020603050405020304" pitchFamily="18" charset="0"/>
              </a:rPr>
              <a:t>aggregated</a:t>
            </a:r>
            <a:r>
              <a:rPr lang="en-GB" sz="1200" dirty="0">
                <a:latin typeface="Arial" panose="020B0604020202020204" pitchFamily="34" charset="0"/>
                <a:cs typeface="Times New Roman" panose="02020603050405020304" pitchFamily="18" charset="0"/>
              </a:rPr>
              <a:t> level; </a:t>
            </a:r>
          </a:p>
          <a:p>
            <a:pPr marL="285750" indent="-285750">
              <a:lnSpc>
                <a:spcPct val="107000"/>
              </a:lnSpc>
              <a:spcAft>
                <a:spcPts val="800"/>
              </a:spcAft>
              <a:buFont typeface="Arial" panose="020B0604020202020204" pitchFamily="34" charset="0"/>
              <a:buChar char="•"/>
            </a:pPr>
            <a:endParaRPr lang="en-GB" sz="1200" dirty="0">
              <a:latin typeface="Arial" panose="020B060402020202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n-GB" sz="1200" b="1" dirty="0">
                <a:solidFill>
                  <a:srgbClr val="339933"/>
                </a:solidFill>
                <a:latin typeface="Arial" panose="020B0604020202020204" pitchFamily="34" charset="0"/>
                <a:cs typeface="Times New Roman" panose="02020603050405020304" pitchFamily="18" charset="0"/>
              </a:rPr>
              <a:t>Increased training opportunities </a:t>
            </a:r>
            <a:r>
              <a:rPr lang="en-GB" sz="1200" dirty="0">
                <a:latin typeface="Arial" panose="020B0604020202020204" pitchFamily="34" charset="0"/>
                <a:cs typeface="Times New Roman" panose="02020603050405020304" pitchFamily="18" charset="0"/>
              </a:rPr>
              <a:t>in virtual reality environments; </a:t>
            </a:r>
          </a:p>
          <a:p>
            <a:pPr marL="285750" indent="-285750">
              <a:lnSpc>
                <a:spcPct val="107000"/>
              </a:lnSpc>
              <a:spcAft>
                <a:spcPts val="800"/>
              </a:spcAft>
              <a:buFont typeface="Arial" panose="020B0604020202020204" pitchFamily="34" charset="0"/>
              <a:buChar char="•"/>
            </a:pPr>
            <a:endParaRPr lang="en-GB" sz="1200" dirty="0">
              <a:latin typeface="Arial" panose="020B060402020202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n-GB" sz="1200" dirty="0">
                <a:latin typeface="Arial" panose="020B0604020202020204" pitchFamily="34" charset="0"/>
                <a:cs typeface="Times New Roman" panose="02020603050405020304" pitchFamily="18" charset="0"/>
              </a:rPr>
              <a:t>Greater accessibility for workers with specific needs (e.g., ageing workers or those with health conditions) and overall improvements in workforce well-being.</a:t>
            </a:r>
          </a:p>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8</a:t>
            </a:fld>
            <a:endParaRPr lang="en-GB"/>
          </a:p>
        </p:txBody>
      </p:sp>
    </p:spTree>
    <p:extLst>
      <p:ext uri="{BB962C8B-B14F-4D97-AF65-F5344CB8AC3E}">
        <p14:creationId xmlns:p14="http://schemas.microsoft.com/office/powerpoint/2010/main" val="37796059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200" dirty="0">
                <a:effectLst/>
                <a:latin typeface="Arial" panose="020B0604020202020204" pitchFamily="34" charset="0"/>
                <a:ea typeface="Calibri" panose="020F0502020204030204" pitchFamily="34" charset="0"/>
                <a:cs typeface="Arial" panose="020B0604020202020204" pitchFamily="34" charset="0"/>
              </a:rPr>
              <a:t>Despite the positives, there are risks and challenges that need to be considered:</a:t>
            </a:r>
          </a:p>
          <a:p>
            <a:pPr>
              <a:lnSpc>
                <a:spcPct val="107000"/>
              </a:lnSpc>
              <a:spcAft>
                <a:spcPts val="800"/>
              </a:spcAft>
            </a:pPr>
            <a:endParaRPr lang="en-GB" sz="1200"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spcAft>
                <a:spcPts val="800"/>
              </a:spcAft>
              <a:buFont typeface="Arial" panose="020B0604020202020204" pitchFamily="34" charset="0"/>
              <a:buChar char="•"/>
            </a:pPr>
            <a:r>
              <a:rPr lang="en-GB" sz="1200" dirty="0">
                <a:effectLst/>
                <a:latin typeface="Arial" panose="020B0604020202020204" pitchFamily="34" charset="0"/>
                <a:ea typeface="Yu Mincho" panose="02020400000000000000" pitchFamily="18" charset="-128"/>
                <a:cs typeface="Arial" panose="020B0604020202020204" pitchFamily="34" charset="0"/>
              </a:rPr>
              <a:t>The use of collected data may have </a:t>
            </a:r>
            <a:r>
              <a:rPr lang="en-GB" sz="1200" b="1" dirty="0">
                <a:solidFill>
                  <a:srgbClr val="FF00FF"/>
                </a:solidFill>
                <a:effectLst/>
                <a:latin typeface="Arial" panose="020B0604020202020204" pitchFamily="34" charset="0"/>
                <a:ea typeface="Yu Mincho" panose="02020400000000000000" pitchFamily="18" charset="-128"/>
                <a:cs typeface="Arial" panose="020B0604020202020204" pitchFamily="34" charset="0"/>
              </a:rPr>
              <a:t>limitations</a:t>
            </a:r>
            <a:r>
              <a:rPr lang="en-GB" sz="1200" b="1" dirty="0">
                <a:solidFill>
                  <a:srgbClr val="7030A0"/>
                </a:solidFill>
                <a:effectLst/>
                <a:latin typeface="Arial" panose="020B0604020202020204" pitchFamily="34" charset="0"/>
                <a:ea typeface="Yu Mincho" panose="02020400000000000000" pitchFamily="18" charset="-128"/>
                <a:cs typeface="Arial" panose="020B0604020202020204" pitchFamily="34" charset="0"/>
              </a:rPr>
              <a:t>, </a:t>
            </a:r>
            <a:r>
              <a:rPr lang="en-GB" sz="1200" dirty="0">
                <a:effectLst/>
                <a:latin typeface="Arial" panose="020B0604020202020204" pitchFamily="34" charset="0"/>
                <a:ea typeface="Yu Mincho" panose="02020400000000000000" pitchFamily="18" charset="-128"/>
                <a:cs typeface="Arial" panose="020B0604020202020204" pitchFamily="34" charset="0"/>
              </a:rPr>
              <a:t>such as </a:t>
            </a:r>
            <a:r>
              <a:rPr lang="en-GB" sz="1200" b="1" dirty="0">
                <a:effectLst/>
                <a:latin typeface="Arial" panose="020B0604020202020204" pitchFamily="34" charset="0"/>
                <a:ea typeface="Yu Mincho" panose="02020400000000000000" pitchFamily="18" charset="-128"/>
                <a:cs typeface="Arial" panose="020B0604020202020204" pitchFamily="34" charset="0"/>
              </a:rPr>
              <a:t>inaccuracies or difficulties in interpretation</a:t>
            </a:r>
            <a:r>
              <a:rPr lang="en-GB" sz="1200" dirty="0">
                <a:effectLst/>
                <a:latin typeface="Arial" panose="020B0604020202020204" pitchFamily="34" charset="0"/>
                <a:ea typeface="Yu Mincho" panose="02020400000000000000" pitchFamily="18" charset="-128"/>
                <a:cs typeface="Arial" panose="020B0604020202020204" pitchFamily="34" charset="0"/>
              </a:rPr>
              <a:t>, and may fulfil </a:t>
            </a:r>
            <a:r>
              <a:rPr lang="en-GB" sz="1200" b="1" dirty="0">
                <a:effectLst/>
                <a:latin typeface="Arial" panose="020B0604020202020204" pitchFamily="34" charset="0"/>
                <a:ea typeface="Yu Mincho" panose="02020400000000000000" pitchFamily="18" charset="-128"/>
                <a:cs typeface="Arial" panose="020B0604020202020204" pitchFamily="34" charset="0"/>
              </a:rPr>
              <a:t>different aims </a:t>
            </a:r>
            <a:r>
              <a:rPr lang="en-GB" sz="1200" dirty="0">
                <a:effectLst/>
                <a:latin typeface="Arial" panose="020B0604020202020204" pitchFamily="34" charset="0"/>
                <a:ea typeface="Yu Mincho" panose="02020400000000000000" pitchFamily="18" charset="-128"/>
                <a:cs typeface="Arial" panose="020B0604020202020204" pitchFamily="34" charset="0"/>
              </a:rPr>
              <a:t>than OSH prevention.</a:t>
            </a:r>
          </a:p>
          <a:p>
            <a:pPr marL="285750" indent="-285750">
              <a:lnSpc>
                <a:spcPct val="107000"/>
              </a:lnSpc>
              <a:spcAft>
                <a:spcPts val="800"/>
              </a:spcAft>
              <a:buFont typeface="Arial" panose="020B0604020202020204" pitchFamily="34" charset="0"/>
              <a:buChar char="•"/>
            </a:pPr>
            <a:r>
              <a:rPr lang="en-GB" sz="1200" dirty="0">
                <a:effectLst/>
                <a:latin typeface="Arial" panose="020B0604020202020204" pitchFamily="34" charset="0"/>
                <a:ea typeface="Yu Mincho" panose="02020400000000000000" pitchFamily="18" charset="-128"/>
                <a:cs typeface="Arial" panose="020B0604020202020204" pitchFamily="34" charset="0"/>
              </a:rPr>
              <a:t>Smart digital systems may also create </a:t>
            </a:r>
            <a:r>
              <a:rPr lang="en-GB" sz="1200" b="1" dirty="0">
                <a:solidFill>
                  <a:srgbClr val="FF00FF"/>
                </a:solidFill>
                <a:effectLst/>
                <a:latin typeface="Arial" panose="020B0604020202020204" pitchFamily="34" charset="0"/>
                <a:ea typeface="Yu Mincho" panose="02020400000000000000" pitchFamily="18" charset="-128"/>
                <a:cs typeface="Arial" panose="020B0604020202020204" pitchFamily="34" charset="0"/>
              </a:rPr>
              <a:t>new hazards or increase existing risks</a:t>
            </a:r>
            <a:r>
              <a:rPr lang="en-GB" sz="1200" b="1" dirty="0">
                <a:effectLst/>
                <a:latin typeface="Arial" panose="020B0604020202020204" pitchFamily="34" charset="0"/>
                <a:ea typeface="Yu Mincho" panose="02020400000000000000" pitchFamily="18" charset="-128"/>
                <a:cs typeface="Arial" panose="020B0604020202020204" pitchFamily="34" charset="0"/>
              </a:rPr>
              <a:t>. </a:t>
            </a:r>
            <a:r>
              <a:rPr lang="en-GB" sz="1200" dirty="0">
                <a:effectLst/>
                <a:latin typeface="Arial" panose="020B0604020202020204" pitchFamily="34" charset="0"/>
                <a:ea typeface="Yu Mincho" panose="02020400000000000000" pitchFamily="18" charset="-128"/>
                <a:cs typeface="Arial" panose="020B0604020202020204" pitchFamily="34" charset="0"/>
              </a:rPr>
              <a:t>For instance, physical and safety risks may arise if the systems malfunction, are </a:t>
            </a:r>
            <a:r>
              <a:rPr lang="en-GB" sz="1200" b="1" dirty="0">
                <a:effectLst/>
                <a:latin typeface="Arial" panose="020B0604020202020204" pitchFamily="34" charset="0"/>
                <a:ea typeface="Yu Mincho" panose="02020400000000000000" pitchFamily="18" charset="-128"/>
                <a:cs typeface="Arial" panose="020B0604020202020204" pitchFamily="34" charset="0"/>
              </a:rPr>
              <a:t>hacked </a:t>
            </a:r>
            <a:r>
              <a:rPr lang="en-GB" sz="1200" dirty="0">
                <a:effectLst/>
                <a:latin typeface="Arial" panose="020B0604020202020204" pitchFamily="34" charset="0"/>
                <a:ea typeface="Yu Mincho" panose="02020400000000000000" pitchFamily="18" charset="-128"/>
                <a:cs typeface="Arial" panose="020B0604020202020204" pitchFamily="34" charset="0"/>
              </a:rPr>
              <a:t>by cyberattacks, cause </a:t>
            </a:r>
            <a:r>
              <a:rPr lang="en-GB" sz="1200" b="1" dirty="0">
                <a:effectLst/>
                <a:latin typeface="Arial" panose="020B0604020202020204" pitchFamily="34" charset="0"/>
                <a:ea typeface="Yu Mincho" panose="02020400000000000000" pitchFamily="18" charset="-128"/>
                <a:cs typeface="Arial" panose="020B0604020202020204" pitchFamily="34" charset="0"/>
              </a:rPr>
              <a:t>explosions,</a:t>
            </a:r>
            <a:r>
              <a:rPr lang="en-GB" sz="1200" dirty="0">
                <a:effectLst/>
                <a:latin typeface="Arial" panose="020B0604020202020204" pitchFamily="34" charset="0"/>
                <a:ea typeface="Yu Mincho" panose="02020400000000000000" pitchFamily="18" charset="-128"/>
                <a:cs typeface="Arial" panose="020B0604020202020204" pitchFamily="34" charset="0"/>
              </a:rPr>
              <a:t> or if there is an </a:t>
            </a:r>
            <a:r>
              <a:rPr lang="en-GB" sz="1200" b="1" dirty="0">
                <a:effectLst/>
                <a:latin typeface="Arial" panose="020B0604020202020204" pitchFamily="34" charset="0"/>
                <a:ea typeface="Yu Mincho" panose="02020400000000000000" pitchFamily="18" charset="-128"/>
                <a:cs typeface="Arial" panose="020B0604020202020204" pitchFamily="34" charset="0"/>
              </a:rPr>
              <a:t>overreliance</a:t>
            </a:r>
            <a:r>
              <a:rPr lang="en-GB" sz="1200" dirty="0">
                <a:effectLst/>
                <a:latin typeface="Arial" panose="020B0604020202020204" pitchFamily="34" charset="0"/>
                <a:ea typeface="Yu Mincho" panose="02020400000000000000" pitchFamily="18" charset="-128"/>
                <a:cs typeface="Arial" panose="020B0604020202020204" pitchFamily="34" charset="0"/>
              </a:rPr>
              <a:t> on digital OSH monitoring at the expense of other OSH procedures.</a:t>
            </a:r>
          </a:p>
          <a:p>
            <a:pPr marL="285750" indent="-285750">
              <a:lnSpc>
                <a:spcPct val="107000"/>
              </a:lnSpc>
              <a:spcAft>
                <a:spcPts val="800"/>
              </a:spcAft>
              <a:buFont typeface="Arial" panose="020B0604020202020204" pitchFamily="34" charset="0"/>
              <a:buChar char="•"/>
            </a:pPr>
            <a:r>
              <a:rPr lang="en-GB" sz="1200" b="1" dirty="0">
                <a:effectLst/>
                <a:latin typeface="Arial" panose="020B0604020202020204" pitchFamily="34" charset="0"/>
                <a:ea typeface="Yu Mincho" panose="02020400000000000000" pitchFamily="18" charset="-128"/>
                <a:cs typeface="Arial" panose="020B0604020202020204" pitchFamily="34" charset="0"/>
              </a:rPr>
              <a:t>Frustration </a:t>
            </a:r>
            <a:r>
              <a:rPr lang="en-GB" sz="1200" b="0" kern="1200" dirty="0">
                <a:solidFill>
                  <a:schemeClr val="tx1"/>
                </a:solidFill>
                <a:effectLst/>
                <a:latin typeface="Arial" panose="020B0604020202020204" pitchFamily="34" charset="0"/>
                <a:ea typeface="Yu Mincho" panose="02020400000000000000" pitchFamily="18" charset="-128"/>
                <a:cs typeface="Arial" panose="020B0604020202020204" pitchFamily="34" charset="0"/>
              </a:rPr>
              <a:t>may arise </a:t>
            </a:r>
            <a:r>
              <a:rPr lang="en-GB" sz="1200" b="0" dirty="0">
                <a:effectLst/>
                <a:latin typeface="Arial" panose="020B0604020202020204" pitchFamily="34" charset="0"/>
                <a:ea typeface="Yu Mincho" panose="02020400000000000000" pitchFamily="18" charset="-128"/>
                <a:cs typeface="Arial" panose="020B0604020202020204" pitchFamily="34" charset="0"/>
              </a:rPr>
              <a:t>over equipment </a:t>
            </a:r>
            <a:r>
              <a:rPr lang="en-GB" sz="1200" b="1" dirty="0">
                <a:effectLst/>
                <a:latin typeface="Arial" panose="020B0604020202020204" pitchFamily="34" charset="0"/>
                <a:ea typeface="Yu Mincho" panose="02020400000000000000" pitchFamily="18" charset="-128"/>
                <a:cs typeface="Arial" panose="020B0604020202020204" pitchFamily="34" charset="0"/>
              </a:rPr>
              <a:t>malfunctions, solitary, monotonous, or repetitive tasks</a:t>
            </a:r>
            <a:r>
              <a:rPr lang="en-GB" sz="1200" dirty="0">
                <a:effectLst/>
                <a:latin typeface="Arial" panose="020B0604020202020204" pitchFamily="34" charset="0"/>
                <a:ea typeface="Yu Mincho" panose="02020400000000000000" pitchFamily="18" charset="-128"/>
                <a:cs typeface="Arial" panose="020B0604020202020204" pitchFamily="34" charset="0"/>
              </a:rPr>
              <a:t>, the </a:t>
            </a:r>
            <a:r>
              <a:rPr lang="en-GB" sz="1200" b="1" dirty="0">
                <a:effectLst/>
                <a:latin typeface="Arial" panose="020B0604020202020204" pitchFamily="34" charset="0"/>
                <a:ea typeface="Yu Mincho" panose="02020400000000000000" pitchFamily="18" charset="-128"/>
                <a:cs typeface="Arial" panose="020B0604020202020204" pitchFamily="34" charset="0"/>
              </a:rPr>
              <a:t>continuous monitoring </a:t>
            </a:r>
            <a:r>
              <a:rPr lang="en-GB" sz="1200" dirty="0">
                <a:effectLst/>
                <a:latin typeface="Arial" panose="020B0604020202020204" pitchFamily="34" charset="0"/>
                <a:ea typeface="Yu Mincho" panose="02020400000000000000" pitchFamily="18" charset="-128"/>
                <a:cs typeface="Arial" panose="020B0604020202020204" pitchFamily="34" charset="0"/>
              </a:rPr>
              <a:t>of workers required by the digital system, the </a:t>
            </a:r>
            <a:r>
              <a:rPr lang="en-GB" sz="1200" b="1" dirty="0">
                <a:effectLst/>
                <a:latin typeface="Arial" panose="020B0604020202020204" pitchFamily="34" charset="0"/>
                <a:ea typeface="Yu Mincho" panose="02020400000000000000" pitchFamily="18" charset="-128"/>
                <a:cs typeface="Arial" panose="020B0604020202020204" pitchFamily="34" charset="0"/>
              </a:rPr>
              <a:t>lack of skills </a:t>
            </a:r>
            <a:r>
              <a:rPr lang="en-GB" sz="1200" dirty="0">
                <a:effectLst/>
                <a:latin typeface="Arial" panose="020B0604020202020204" pitchFamily="34" charset="0"/>
                <a:ea typeface="Yu Mincho" panose="02020400000000000000" pitchFamily="18" charset="-128"/>
                <a:cs typeface="Arial" panose="020B0604020202020204" pitchFamily="34" charset="0"/>
              </a:rPr>
              <a:t>or training to use them, and the frequent </a:t>
            </a:r>
            <a:r>
              <a:rPr lang="en-GB" sz="1200" b="1" dirty="0">
                <a:effectLst/>
                <a:latin typeface="Arial" panose="020B0604020202020204" pitchFamily="34" charset="0"/>
                <a:ea typeface="Yu Mincho" panose="02020400000000000000" pitchFamily="18" charset="-128"/>
                <a:cs typeface="Arial" panose="020B0604020202020204" pitchFamily="34" charset="0"/>
              </a:rPr>
              <a:t>warnings</a:t>
            </a:r>
            <a:r>
              <a:rPr lang="en-GB" sz="1200" dirty="0">
                <a:effectLst/>
                <a:latin typeface="Arial" panose="020B0604020202020204" pitchFamily="34" charset="0"/>
                <a:ea typeface="Yu Mincho" panose="02020400000000000000" pitchFamily="18" charset="-128"/>
                <a:cs typeface="Arial" panose="020B0604020202020204" pitchFamily="34" charset="0"/>
              </a:rPr>
              <a:t> generated by the digital technologies; these are all psychosocial risks that can be associated with </a:t>
            </a:r>
            <a:r>
              <a:rPr lang="en-GB" sz="1200" b="1" dirty="0">
                <a:solidFill>
                  <a:srgbClr val="FF00FF"/>
                </a:solidFill>
                <a:effectLst/>
                <a:latin typeface="Arial" panose="020B0604020202020204" pitchFamily="34" charset="0"/>
                <a:ea typeface="Yu Mincho" panose="02020400000000000000" pitchFamily="18" charset="-128"/>
                <a:cs typeface="Arial" panose="020B0604020202020204" pitchFamily="34" charset="0"/>
              </a:rPr>
              <a:t>increased stress and other mental health issues</a:t>
            </a:r>
            <a:r>
              <a:rPr lang="en-GB" sz="1200" dirty="0">
                <a:effectLst/>
                <a:latin typeface="Arial" panose="020B0604020202020204" pitchFamily="34" charset="0"/>
                <a:ea typeface="Yu Mincho" panose="02020400000000000000" pitchFamily="18" charset="-128"/>
                <a:cs typeface="Arial" panose="020B0604020202020204" pitchFamily="34" charset="0"/>
              </a:rPr>
              <a:t>.</a:t>
            </a:r>
          </a:p>
          <a:p>
            <a:pPr marL="285750" indent="-285750">
              <a:lnSpc>
                <a:spcPct val="107000"/>
              </a:lnSpc>
              <a:spcAft>
                <a:spcPts val="800"/>
              </a:spcAft>
              <a:buFont typeface="Arial" panose="020B0604020202020204" pitchFamily="34" charset="0"/>
              <a:buChar char="•"/>
            </a:pPr>
            <a:r>
              <a:rPr lang="en-GB" sz="1400" b="1" dirty="0">
                <a:effectLst/>
                <a:latin typeface="Arial" panose="020B0604020202020204" pitchFamily="34" charset="0"/>
                <a:ea typeface="Yu Mincho" panose="02020400000000000000" pitchFamily="18" charset="-128"/>
                <a:cs typeface="Arial" panose="020B0604020202020204" pitchFamily="34" charset="0"/>
              </a:rPr>
              <a:t>OSH responsibility may become blurred</a:t>
            </a:r>
            <a:r>
              <a:rPr lang="en-GB" sz="1400" dirty="0">
                <a:effectLst/>
                <a:latin typeface="Arial" panose="020B0604020202020204" pitchFamily="34" charset="0"/>
                <a:ea typeface="Yu Mincho" panose="02020400000000000000" pitchFamily="18" charset="-128"/>
                <a:cs typeface="Arial" panose="020B0604020202020204" pitchFamily="34" charset="0"/>
              </a:rPr>
              <a:t>, particularly if the hierarchy of control is not respected. </a:t>
            </a:r>
            <a:r>
              <a:rPr lang="en-GB" sz="1400" b="1" dirty="0">
                <a:effectLst/>
                <a:latin typeface="Arial" panose="020B0604020202020204" pitchFamily="34" charset="0"/>
                <a:ea typeface="Yu Mincho" panose="02020400000000000000" pitchFamily="18" charset="-128"/>
                <a:cs typeface="Arial" panose="020B0604020202020204" pitchFamily="34" charset="0"/>
              </a:rPr>
              <a:t>Collective safety measures should not be overtaken by a focus on personal control measures. </a:t>
            </a:r>
            <a:r>
              <a:rPr lang="en-GB" sz="1400" dirty="0">
                <a:effectLst/>
                <a:latin typeface="Arial" panose="020B0604020202020204" pitchFamily="34" charset="0"/>
                <a:ea typeface="Yu Mincho" panose="02020400000000000000" pitchFamily="18" charset="-128"/>
                <a:cs typeface="Arial" panose="020B0604020202020204" pitchFamily="34" charset="0"/>
              </a:rPr>
              <a:t>Employers must also ensure that proper training, coaching, and feedback are provided to support the use and management of these systems.</a:t>
            </a:r>
          </a:p>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9</a:t>
            </a:fld>
            <a:endParaRPr lang="en-GB"/>
          </a:p>
        </p:txBody>
      </p:sp>
    </p:spTree>
    <p:extLst>
      <p:ext uri="{BB962C8B-B14F-4D97-AF65-F5344CB8AC3E}">
        <p14:creationId xmlns:p14="http://schemas.microsoft.com/office/powerpoint/2010/main" val="197166693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g"/><Relationship Id="rId9" Type="http://schemas.openxmlformats.org/officeDocument/2006/relationships/image" Target="../media/image1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jpg"/><Relationship Id="rId7"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6.jpg"/><Relationship Id="rId5" Type="http://schemas.openxmlformats.org/officeDocument/2006/relationships/image" Target="../media/image3.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2.jpg"/><Relationship Id="rId7" Type="http://schemas.openxmlformats.org/officeDocument/2006/relationships/image" Target="file://localhost/Volumes/XRAID/Equipo%20Rojo/EU-OSHA/18-0115%20PPT%20templates%20update/PNG/FONDO-PORTADA-PATRON-EUOSHA-2011-16-9.png" TargetMode="External"/><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3.png"/><Relationship Id="rId5" Type="http://schemas.openxmlformats.org/officeDocument/2006/relationships/image" Target="../media/image3.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9" name="FONDO-PORTADA-PATRON-EUOSHA-2011-16-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0"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nl-NL" sz="675"/>
              <a:t>Veilig en gezond aan ’t werk, dat raakt iedereen. Goed voor jou en voor de zaak.</a:t>
            </a:r>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pic>
        <p:nvPicPr>
          <p:cNvPr id="17" name="Bild 4" descr="111004_EU-OSHA_PPT_EU logo.png"/>
          <p:cNvPicPr>
            <a:picLocks noChangeAspect="1"/>
          </p:cNvPicPr>
          <p:nvPr/>
        </p:nvPicPr>
        <p:blipFill>
          <a:blip r:embed="rId3"/>
          <a:srcRect/>
          <a:stretch>
            <a:fillRect/>
          </a:stretch>
        </p:blipFill>
        <p:spPr bwMode="auto">
          <a:xfrm>
            <a:off x="4275138" y="4431506"/>
            <a:ext cx="368870" cy="242888"/>
          </a:xfrm>
          <a:prstGeom prst="rect">
            <a:avLst/>
          </a:prstGeom>
          <a:noFill/>
          <a:ln w="9525">
            <a:noFill/>
            <a:miter lim="800000"/>
            <a:headEnd/>
            <a:tailEnd/>
          </a:ln>
        </p:spPr>
      </p:pic>
      <p:pic>
        <p:nvPicPr>
          <p:cNvPr id="20" name="imagen-portada-EUOSHA-2013-16-9.png"/>
          <p:cNvPicPr>
            <a:picLocks noChangeAspect="1"/>
          </p:cNvPicPr>
          <p:nvPr/>
        </p:nvPicPr>
        <p:blipFill>
          <a:blip r:embed="rId4">
            <a:extLst>
              <a:ext uri="{28A0092B-C50C-407E-A947-70E740481C1C}">
                <a14:useLocalDpi xmlns:a14="http://schemas.microsoft.com/office/drawing/2010/main" val="0"/>
              </a:ext>
            </a:extLst>
          </a:blip>
          <a:srcRect/>
          <a:stretch/>
        </p:blipFill>
        <p:spPr>
          <a:xfrm>
            <a:off x="9127" y="4393"/>
            <a:ext cx="9125745" cy="2495321"/>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42512" y="-31208"/>
            <a:ext cx="694508" cy="5202719"/>
          </a:xfrm>
          <a:prstGeom prst="rect">
            <a:avLst/>
          </a:prstGeom>
        </p:spPr>
      </p:pic>
      <p:pic>
        <p:nvPicPr>
          <p:cNvPr id="12" name="Picture 11">
            <a:extLst>
              <a:ext uri="{FF2B5EF4-FFF2-40B4-BE49-F238E27FC236}">
                <a16:creationId xmlns:a16="http://schemas.microsoft.com/office/drawing/2014/main" id="{35BFDD9A-7BA7-43A0-B572-C100341D1C40}"/>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pic>
        <p:nvPicPr>
          <p:cNvPr id="14" name="Picture 13">
            <a:extLst>
              <a:ext uri="{FF2B5EF4-FFF2-40B4-BE49-F238E27FC236}">
                <a16:creationId xmlns:a16="http://schemas.microsoft.com/office/drawing/2014/main" id="{5C6681CD-C0A2-47B7-9555-F2A5EA5E0234}"/>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442512" y="0"/>
            <a:ext cx="694508" cy="5209298"/>
          </a:xfrm>
          <a:prstGeom prst="rect">
            <a:avLst/>
          </a:prstGeom>
        </p:spPr>
      </p:pic>
      <p:pic>
        <p:nvPicPr>
          <p:cNvPr id="18" name="Picture 17">
            <a:extLst>
              <a:ext uri="{FF2B5EF4-FFF2-40B4-BE49-F238E27FC236}">
                <a16:creationId xmlns:a16="http://schemas.microsoft.com/office/drawing/2014/main" id="{E233B285-9AAD-4B95-9473-949E39C349C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1524"/>
            <a:ext cx="9144000" cy="2500313"/>
          </a:xfrm>
          <a:prstGeom prst="rect">
            <a:avLst/>
          </a:prstGeom>
        </p:spPr>
      </p:pic>
      <p:pic>
        <p:nvPicPr>
          <p:cNvPr id="21" name="Picture 20">
            <a:extLst>
              <a:ext uri="{FF2B5EF4-FFF2-40B4-BE49-F238E27FC236}">
                <a16:creationId xmlns:a16="http://schemas.microsoft.com/office/drawing/2014/main" id="{009CA904-B0B5-4061-90B9-0FC29CEB707E}"/>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l="81899" r="7864"/>
          <a:stretch/>
        </p:blipFill>
        <p:spPr>
          <a:xfrm>
            <a:off x="8244408" y="0"/>
            <a:ext cx="936104" cy="5143500"/>
          </a:xfrm>
          <a:prstGeom prst="rect">
            <a:avLst/>
          </a:prstGeom>
        </p:spPr>
      </p:pic>
      <p:pic>
        <p:nvPicPr>
          <p:cNvPr id="4" name="Picture 3" descr="Blue text on a black background&#10;&#10;Description automatically generated">
            <a:extLst>
              <a:ext uri="{FF2B5EF4-FFF2-40B4-BE49-F238E27FC236}">
                <a16:creationId xmlns:a16="http://schemas.microsoft.com/office/drawing/2014/main" id="{55F02D31-B2F5-4C9B-A994-F8B47B8490C1}"/>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450000" y="4417162"/>
            <a:ext cx="1176562" cy="300849"/>
          </a:xfrm>
          <a:prstGeom prst="rect">
            <a:avLst/>
          </a:prstGeom>
        </p:spPr>
      </p:pic>
      <p:pic>
        <p:nvPicPr>
          <p:cNvPr id="8" name="Picture 7" descr="A blue and white logo with a person in the middle&#10;&#10;Description automatically generated">
            <a:extLst>
              <a:ext uri="{FF2B5EF4-FFF2-40B4-BE49-F238E27FC236}">
                <a16:creationId xmlns:a16="http://schemas.microsoft.com/office/drawing/2014/main" id="{F67322FF-2E36-47C1-9ACA-43907C71292C}"/>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7445441" y="4178067"/>
            <a:ext cx="650959" cy="531200"/>
          </a:xfrm>
          <a:prstGeom prst="rect">
            <a:avLst/>
          </a:prstGeom>
        </p:spPr>
      </p:pic>
    </p:spTree>
    <p:extLst>
      <p:ext uri="{BB962C8B-B14F-4D97-AF65-F5344CB8AC3E}">
        <p14:creationId xmlns:p14="http://schemas.microsoft.com/office/powerpoint/2010/main" val="1883847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a:t>Click icon to add picture</a:t>
            </a:r>
            <a:endParaRPr lang="en-US" dirty="0"/>
          </a:p>
        </p:txBody>
      </p:sp>
    </p:spTree>
    <p:extLst>
      <p:ext uri="{BB962C8B-B14F-4D97-AF65-F5344CB8AC3E}">
        <p14:creationId xmlns:p14="http://schemas.microsoft.com/office/powerpoint/2010/main" val="39142641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1726676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8416274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 Body Text + Image">
    <p:spTree>
      <p:nvGrpSpPr>
        <p:cNvPr id="1" name=""/>
        <p:cNvGrpSpPr/>
        <p:nvPr/>
      </p:nvGrpSpPr>
      <p:grpSpPr>
        <a:xfrm>
          <a:off x="0" y="0"/>
          <a:ext cx="0" cy="0"/>
          <a:chOff x="0" y="0"/>
          <a:chExt cx="0" cy="0"/>
        </a:xfrm>
      </p:grpSpPr>
      <p:sp>
        <p:nvSpPr>
          <p:cNvPr id="2" name="Title 1"/>
          <p:cNvSpPr>
            <a:spLocks noGrp="1"/>
          </p:cNvSpPr>
          <p:nvPr>
            <p:ph type="title"/>
          </p:nvPr>
        </p:nvSpPr>
        <p:spPr>
          <a:xfrm>
            <a:off x="251520" y="771551"/>
            <a:ext cx="7886700" cy="504056"/>
          </a:xfrm>
        </p:spPr>
        <p:txBody>
          <a:bodyPr/>
          <a:lstStyle/>
          <a:p>
            <a:r>
              <a:rPr lang="en-US" dirty="0"/>
              <a:t>Click to edit Master title style</a:t>
            </a:r>
            <a:endParaRPr lang="en-GB" dirty="0"/>
          </a:p>
        </p:txBody>
      </p:sp>
      <p:sp>
        <p:nvSpPr>
          <p:cNvPr id="4" name="Content Placeholder 2"/>
          <p:cNvSpPr>
            <a:spLocks noGrp="1"/>
          </p:cNvSpPr>
          <p:nvPr>
            <p:ph sz="half" idx="1"/>
          </p:nvPr>
        </p:nvSpPr>
        <p:spPr>
          <a:xfrm>
            <a:off x="251520" y="1635645"/>
            <a:ext cx="4244280" cy="3240361"/>
          </a:xfrm>
        </p:spPr>
        <p:txBody>
          <a:bodyPr>
            <a:normAutofit/>
          </a:bodyPr>
          <a:lstStyle>
            <a:lvl1pPr marL="0" indent="0">
              <a:buNone/>
              <a:defRPr sz="1200" baseline="0"/>
            </a:lvl1pPr>
            <a:lvl2pPr marL="311400" indent="0">
              <a:buNone/>
              <a:defRPr sz="1200" baseline="0"/>
            </a:lvl2pPr>
            <a:lvl3pPr marL="671400" indent="0">
              <a:buNone/>
              <a:defRPr sz="1200" baseline="0"/>
            </a:lvl3pPr>
            <a:lvl4pPr marL="1031400" indent="0">
              <a:buNone/>
              <a:defRPr sz="1200" baseline="0"/>
            </a:lvl4pPr>
            <a:lvl5pPr marL="1391400" indent="0">
              <a:buNone/>
              <a:defRPr sz="1200" baseline="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Picture Placeholder 8"/>
          <p:cNvSpPr>
            <a:spLocks noGrp="1"/>
          </p:cNvSpPr>
          <p:nvPr>
            <p:ph type="pic" sz="quarter" idx="10"/>
          </p:nvPr>
        </p:nvSpPr>
        <p:spPr>
          <a:xfrm>
            <a:off x="4648200" y="1635644"/>
            <a:ext cx="4244280" cy="3240361"/>
          </a:xfrm>
        </p:spPr>
        <p:txBody>
          <a:bodyPr/>
          <a:lstStyle/>
          <a:p>
            <a:endParaRPr lang="en-GB"/>
          </a:p>
        </p:txBody>
      </p:sp>
    </p:spTree>
    <p:extLst>
      <p:ext uri="{BB962C8B-B14F-4D97-AF65-F5344CB8AC3E}">
        <p14:creationId xmlns:p14="http://schemas.microsoft.com/office/powerpoint/2010/main" val="10865237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Heading Only">
    <p:spTree>
      <p:nvGrpSpPr>
        <p:cNvPr id="1" name=""/>
        <p:cNvGrpSpPr/>
        <p:nvPr/>
      </p:nvGrpSpPr>
      <p:grpSpPr>
        <a:xfrm>
          <a:off x="0" y="0"/>
          <a:ext cx="0" cy="0"/>
          <a:chOff x="0" y="0"/>
          <a:chExt cx="0" cy="0"/>
        </a:xfrm>
      </p:grpSpPr>
      <p:sp>
        <p:nvSpPr>
          <p:cNvPr id="2" name="Title 1"/>
          <p:cNvSpPr>
            <a:spLocks noGrp="1"/>
          </p:cNvSpPr>
          <p:nvPr>
            <p:ph type="title"/>
          </p:nvPr>
        </p:nvSpPr>
        <p:spPr>
          <a:xfrm>
            <a:off x="251520" y="771551"/>
            <a:ext cx="7886700" cy="504056"/>
          </a:xfrm>
        </p:spPr>
        <p:txBody>
          <a:bodyPr/>
          <a:lstStyle/>
          <a:p>
            <a:r>
              <a:rPr lang="en-US" dirty="0"/>
              <a:t>Click to edit Master title style</a:t>
            </a:r>
            <a:endParaRPr lang="en-GB" dirty="0"/>
          </a:p>
        </p:txBody>
      </p:sp>
    </p:spTree>
    <p:extLst>
      <p:ext uri="{BB962C8B-B14F-4D97-AF65-F5344CB8AC3E}">
        <p14:creationId xmlns:p14="http://schemas.microsoft.com/office/powerpoint/2010/main" val="20286888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sz="2700"/>
            </a:lvl1pPr>
          </a:lstStyle>
          <a:p>
            <a:r>
              <a:rPr lang="en-US" dirty="0"/>
              <a:t>Click to edit Master title style</a:t>
            </a:r>
            <a:endParaRPr lang="de-DE" dirty="0"/>
          </a:p>
        </p:txBody>
      </p:sp>
      <p:sp>
        <p:nvSpPr>
          <p:cNvPr id="3" name="Inhaltsplatzhalter 2"/>
          <p:cNvSpPr>
            <a:spLocks noGrp="1"/>
          </p:cNvSpPr>
          <p:nvPr>
            <p:ph idx="1"/>
          </p:nvPr>
        </p:nvSpPr>
        <p:spPr>
          <a:xfrm>
            <a:off x="712789" y="1314450"/>
            <a:ext cx="7177087" cy="3086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Tree>
    <p:extLst>
      <p:ext uri="{BB962C8B-B14F-4D97-AF65-F5344CB8AC3E}">
        <p14:creationId xmlns:p14="http://schemas.microsoft.com/office/powerpoint/2010/main" val="19491143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9" name="FONDO-PORTADA-PATRON-EUOSHA-2011-16-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pic>
        <p:nvPicPr>
          <p:cNvPr id="7" name="Bild 2"/>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sp>
        <p:nvSpPr>
          <p:cNvPr id="10"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pic>
        <p:nvPicPr>
          <p:cNvPr id="17" name="Bild 4" descr="111004_EU-OSHA_PPT_EU logo.png"/>
          <p:cNvPicPr>
            <a:picLocks noChangeAspect="1"/>
          </p:cNvPicPr>
          <p:nvPr/>
        </p:nvPicPr>
        <p:blipFill>
          <a:blip r:embed="rId4"/>
          <a:srcRect/>
          <a:stretch>
            <a:fillRect/>
          </a:stretch>
        </p:blipFill>
        <p:spPr bwMode="auto">
          <a:xfrm>
            <a:off x="4275138" y="4431506"/>
            <a:ext cx="368870" cy="242888"/>
          </a:xfrm>
          <a:prstGeom prst="rect">
            <a:avLst/>
          </a:prstGeom>
          <a:noFill/>
          <a:ln w="9525">
            <a:noFill/>
            <a:miter lim="800000"/>
            <a:headEnd/>
            <a:tailEnd/>
          </a:ln>
        </p:spPr>
      </p:pic>
      <p:pic>
        <p:nvPicPr>
          <p:cNvPr id="16" name="Bild 5" descr="111004_EU-OSHA_PPT_HW logo.png"/>
          <p:cNvPicPr>
            <a:picLocks noChangeAspect="1"/>
          </p:cNvPicPr>
          <p:nvPr/>
        </p:nvPicPr>
        <p:blipFill>
          <a:blip r:embed="rId5"/>
          <a:srcRect/>
          <a:stretch>
            <a:fillRect/>
          </a:stretch>
        </p:blipFill>
        <p:spPr bwMode="auto">
          <a:xfrm>
            <a:off x="7596336" y="4212432"/>
            <a:ext cx="507853" cy="475060"/>
          </a:xfrm>
          <a:prstGeom prst="rect">
            <a:avLst/>
          </a:prstGeom>
          <a:noFill/>
          <a:ln w="9525">
            <a:noFill/>
            <a:miter lim="800000"/>
            <a:headEnd/>
            <a:tailEnd/>
          </a:ln>
        </p:spPr>
      </p:pic>
      <p:pic>
        <p:nvPicPr>
          <p:cNvPr id="20" name="imagen-portada-EUOSHA-2013-16-9.png"/>
          <p:cNvPicPr>
            <a:picLocks noChangeAspect="1"/>
          </p:cNvPicPr>
          <p:nvPr/>
        </p:nvPicPr>
        <p:blipFill>
          <a:blip r:embed="rId6">
            <a:extLst>
              <a:ext uri="{28A0092B-C50C-407E-A947-70E740481C1C}">
                <a14:useLocalDpi xmlns:a14="http://schemas.microsoft.com/office/drawing/2010/main" val="0"/>
              </a:ext>
            </a:extLst>
          </a:blip>
          <a:srcRect/>
          <a:stretch/>
        </p:blipFill>
        <p:spPr>
          <a:xfrm>
            <a:off x="9127" y="4393"/>
            <a:ext cx="9125745" cy="2495321"/>
          </a:xfrm>
          <a:prstGeom prst="rect">
            <a:avLst/>
          </a:prstGeom>
        </p:spPr>
      </p:pic>
      <p:pic>
        <p:nvPicPr>
          <p:cNvPr id="15" name="Picture 14"/>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31208"/>
            <a:ext cx="694508" cy="5202719"/>
          </a:xfrm>
          <a:prstGeom prst="rect">
            <a:avLst/>
          </a:prstGeom>
        </p:spPr>
      </p:pic>
    </p:spTree>
    <p:extLst>
      <p:ext uri="{BB962C8B-B14F-4D97-AF65-F5344CB8AC3E}">
        <p14:creationId xmlns:p14="http://schemas.microsoft.com/office/powerpoint/2010/main" val="1554410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543553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14" name="FONDO-PORTADA-PATRON-EUOSHA-2011-16-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GB"/>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9"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nl-NL" sz="675"/>
              <a:t>Veilig en gezond aan ’t werk, dat raakt iedereen. Goed voor jou en voor de zaak.</a:t>
            </a:r>
          </a:p>
        </p:txBody>
      </p:sp>
      <p:pic>
        <p:nvPicPr>
          <p:cNvPr id="11" name="Bild 2"/>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48901" y="4429594"/>
            <a:ext cx="863242" cy="244800"/>
          </a:xfrm>
          <a:prstGeom prst="rect">
            <a:avLst/>
          </a:prstGeom>
          <a:noFill/>
          <a:ln w="9525">
            <a:noFill/>
            <a:miter lim="800000"/>
            <a:headEnd/>
            <a:tailEnd/>
          </a:ln>
        </p:spPr>
      </p:pic>
      <p:pic>
        <p:nvPicPr>
          <p:cNvPr id="12" name="Bild 4" descr="111004_EU-OSHA_PPT_EU logo.png"/>
          <p:cNvPicPr>
            <a:picLocks noChangeAspect="1"/>
          </p:cNvPicPr>
          <p:nvPr/>
        </p:nvPicPr>
        <p:blipFill>
          <a:blip r:embed="rId4"/>
          <a:srcRect/>
          <a:stretch>
            <a:fillRect/>
          </a:stretch>
        </p:blipFill>
        <p:spPr bwMode="auto">
          <a:xfrm>
            <a:off x="4275138" y="4431506"/>
            <a:ext cx="368870" cy="242888"/>
          </a:xfrm>
          <a:prstGeom prst="rect">
            <a:avLst/>
          </a:prstGeom>
          <a:noFill/>
          <a:ln w="9525">
            <a:noFill/>
            <a:miter lim="800000"/>
            <a:headEnd/>
            <a:tailEnd/>
          </a:ln>
        </p:spPr>
      </p:pic>
      <p:pic>
        <p:nvPicPr>
          <p:cNvPr id="13" name="Bild 5" descr="111004_EU-OSHA_PPT_HW logo.png"/>
          <p:cNvPicPr>
            <a:picLocks noChangeAspect="1"/>
          </p:cNvPicPr>
          <p:nvPr/>
        </p:nvPicPr>
        <p:blipFill>
          <a:blip r:embed="rId5"/>
          <a:srcRect/>
          <a:stretch>
            <a:fillRect/>
          </a:stretch>
        </p:blipFill>
        <p:spPr bwMode="auto">
          <a:xfrm>
            <a:off x="7596336" y="4212432"/>
            <a:ext cx="507853" cy="475060"/>
          </a:xfrm>
          <a:prstGeom prst="rect">
            <a:avLst/>
          </a:prstGeom>
          <a:noFill/>
          <a:ln w="9525">
            <a:noFill/>
            <a:miter lim="800000"/>
            <a:headEnd/>
            <a:tailEnd/>
          </a:ln>
        </p:spPr>
      </p:pic>
      <p:pic>
        <p:nvPicPr>
          <p:cNvPr id="10" name="FONDO-PORTADA-PATRON-EUOSHA-2011-16-9.png" descr="/Volumes/XRAID/Equipo Rojo/EU-OSHA/18-0115 PPT templates update/PNG/FONDO-PORTADA-PATRON-EUOSHA-2011-16-9.png">
            <a:extLst>
              <a:ext uri="{FF2B5EF4-FFF2-40B4-BE49-F238E27FC236}">
                <a16:creationId xmlns:a16="http://schemas.microsoft.com/office/drawing/2014/main" id="{F7E6838B-6674-4D21-9F21-07AD390E11FE}"/>
              </a:ext>
            </a:extLst>
          </p:cNvPr>
          <p:cNvPicPr>
            <a:picLocks noChangeAspect="1"/>
          </p:cNvPicPr>
          <p:nvPr userDrawn="1"/>
        </p:nvPicPr>
        <p:blipFill>
          <a:blip r:embed="rId6" r:link="rId7">
            <a:extLst>
              <a:ext uri="{28A0092B-C50C-407E-A947-70E740481C1C}">
                <a14:useLocalDpi xmlns:a14="http://schemas.microsoft.com/office/drawing/2010/main" val="0"/>
              </a:ext>
            </a:extLst>
          </a:blip>
          <a:stretch>
            <a:fillRect/>
          </a:stretch>
        </p:blipFill>
        <p:spPr>
          <a:xfrm>
            <a:off x="0" y="0"/>
            <a:ext cx="9144000" cy="5145024"/>
          </a:xfrm>
          <a:prstGeom prst="rect">
            <a:avLst/>
          </a:prstGeom>
        </p:spPr>
      </p:pic>
    </p:spTree>
    <p:extLst>
      <p:ext uri="{BB962C8B-B14F-4D97-AF65-F5344CB8AC3E}">
        <p14:creationId xmlns:p14="http://schemas.microsoft.com/office/powerpoint/2010/main" val="3476394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71DE3D-2A65-415B-A074-32CDC9FE783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63" y="0"/>
            <a:ext cx="9141293" cy="5143500"/>
          </a:xfrm>
          <a:prstGeom prst="rect">
            <a:avLst/>
          </a:prstGeom>
        </p:spPr>
      </p:pic>
      <p:sp>
        <p:nvSpPr>
          <p:cNvPr id="4" name="TextBox 3">
            <a:extLst>
              <a:ext uri="{FF2B5EF4-FFF2-40B4-BE49-F238E27FC236}">
                <a16:creationId xmlns:a16="http://schemas.microsoft.com/office/drawing/2014/main" id="{CD343BC8-A9D9-40D5-BE52-E3972AEEEE22}"/>
              </a:ext>
            </a:extLst>
          </p:cNvPr>
          <p:cNvSpPr txBox="1"/>
          <p:nvPr/>
        </p:nvSpPr>
        <p:spPr>
          <a:xfrm>
            <a:off x="1788820" y="1172240"/>
            <a:ext cx="3960440" cy="369332"/>
          </a:xfrm>
          <a:prstGeom prst="rect">
            <a:avLst/>
          </a:prstGeom>
          <a:noFill/>
        </p:spPr>
        <p:txBody>
          <a:bodyPr wrap="square" rtlCol="0">
            <a:spAutoFit/>
          </a:bodyPr>
          <a:lstStyle/>
          <a:p>
            <a:r>
              <a:rPr lang="nl-NL">
                <a:solidFill>
                  <a:schemeClr val="tx2"/>
                </a:solidFill>
                <a:ea typeface="+mj-ea"/>
                <a:cs typeface="Trebuchet MS"/>
              </a:rPr>
              <a:t>@EU_OSHA</a:t>
            </a:r>
          </a:p>
        </p:txBody>
      </p:sp>
      <p:sp>
        <p:nvSpPr>
          <p:cNvPr id="5" name="TextBox 4">
            <a:extLst>
              <a:ext uri="{FF2B5EF4-FFF2-40B4-BE49-F238E27FC236}">
                <a16:creationId xmlns:a16="http://schemas.microsoft.com/office/drawing/2014/main" id="{4EEE7BA3-4942-449E-A769-C5E46CB57CAC}"/>
              </a:ext>
            </a:extLst>
          </p:cNvPr>
          <p:cNvSpPr txBox="1"/>
          <p:nvPr/>
        </p:nvSpPr>
        <p:spPr>
          <a:xfrm>
            <a:off x="1788820" y="1779662"/>
            <a:ext cx="4968552" cy="369332"/>
          </a:xfrm>
          <a:prstGeom prst="rect">
            <a:avLst/>
          </a:prstGeom>
          <a:noFill/>
        </p:spPr>
        <p:txBody>
          <a:bodyPr wrap="square" rtlCol="0">
            <a:spAutoFit/>
          </a:bodyPr>
          <a:lstStyle/>
          <a:p>
            <a:r>
              <a:rPr lang="nl-NL">
                <a:solidFill>
                  <a:schemeClr val="tx2"/>
                </a:solidFill>
                <a:ea typeface="+mj-ea"/>
                <a:cs typeface="Trebuchet MS"/>
              </a:rPr>
              <a:t>@EuropeanAgencyforSafetyandHealthatWork</a:t>
            </a:r>
          </a:p>
        </p:txBody>
      </p:sp>
      <p:sp>
        <p:nvSpPr>
          <p:cNvPr id="6" name="TextBox 5">
            <a:extLst>
              <a:ext uri="{FF2B5EF4-FFF2-40B4-BE49-F238E27FC236}">
                <a16:creationId xmlns:a16="http://schemas.microsoft.com/office/drawing/2014/main" id="{856C2E16-3193-429C-97E6-9287EAAEC892}"/>
              </a:ext>
            </a:extLst>
          </p:cNvPr>
          <p:cNvSpPr txBox="1"/>
          <p:nvPr/>
        </p:nvSpPr>
        <p:spPr>
          <a:xfrm>
            <a:off x="1787638" y="2387084"/>
            <a:ext cx="3960440" cy="369332"/>
          </a:xfrm>
          <a:prstGeom prst="rect">
            <a:avLst/>
          </a:prstGeom>
          <a:noFill/>
        </p:spPr>
        <p:txBody>
          <a:bodyPr wrap="square" rtlCol="0">
            <a:spAutoFit/>
          </a:bodyPr>
          <a:lstStyle/>
          <a:p>
            <a:r>
              <a:rPr lang="nl-NL">
                <a:solidFill>
                  <a:schemeClr val="tx2"/>
                </a:solidFill>
                <a:ea typeface="+mj-ea"/>
                <a:cs typeface="Trebuchet MS"/>
              </a:rPr>
              <a:t>@EU_OSHA</a:t>
            </a:r>
          </a:p>
        </p:txBody>
      </p:sp>
      <p:sp>
        <p:nvSpPr>
          <p:cNvPr id="7" name="TextBox 6">
            <a:extLst>
              <a:ext uri="{FF2B5EF4-FFF2-40B4-BE49-F238E27FC236}">
                <a16:creationId xmlns:a16="http://schemas.microsoft.com/office/drawing/2014/main" id="{BC0C074C-8E17-42BC-9A7F-290AB4ED31D1}"/>
              </a:ext>
            </a:extLst>
          </p:cNvPr>
          <p:cNvSpPr txBox="1"/>
          <p:nvPr/>
        </p:nvSpPr>
        <p:spPr>
          <a:xfrm>
            <a:off x="1787638" y="2973204"/>
            <a:ext cx="6456770" cy="369332"/>
          </a:xfrm>
          <a:prstGeom prst="rect">
            <a:avLst/>
          </a:prstGeom>
          <a:noFill/>
        </p:spPr>
        <p:txBody>
          <a:bodyPr wrap="square" rtlCol="0">
            <a:spAutoFit/>
          </a:bodyPr>
          <a:lstStyle/>
          <a:p>
            <a:r>
              <a:rPr lang="nl-NL">
                <a:solidFill>
                  <a:schemeClr val="tx2"/>
                </a:solidFill>
                <a:ea typeface="+mj-ea"/>
                <a:cs typeface="Trebuchet MS"/>
              </a:rPr>
              <a:t>Europees Agentschap voor veiligheid en gezondheid op het werk (EU-OSHA)</a:t>
            </a:r>
          </a:p>
        </p:txBody>
      </p:sp>
      <p:sp>
        <p:nvSpPr>
          <p:cNvPr id="8" name="TextBox 7">
            <a:extLst>
              <a:ext uri="{FF2B5EF4-FFF2-40B4-BE49-F238E27FC236}">
                <a16:creationId xmlns:a16="http://schemas.microsoft.com/office/drawing/2014/main" id="{6F3D01AA-BE98-440A-BCBA-0FAA32F7ABB8}"/>
              </a:ext>
            </a:extLst>
          </p:cNvPr>
          <p:cNvSpPr txBox="1"/>
          <p:nvPr/>
        </p:nvSpPr>
        <p:spPr>
          <a:xfrm>
            <a:off x="1787638" y="3601928"/>
            <a:ext cx="3960440" cy="369332"/>
          </a:xfrm>
          <a:prstGeom prst="rect">
            <a:avLst/>
          </a:prstGeom>
          <a:noFill/>
        </p:spPr>
        <p:txBody>
          <a:bodyPr wrap="square" rtlCol="0">
            <a:spAutoFit/>
          </a:bodyPr>
          <a:lstStyle/>
          <a:p>
            <a:r>
              <a:rPr lang="nl-NL">
                <a:solidFill>
                  <a:schemeClr val="tx2"/>
                </a:solidFill>
                <a:ea typeface="+mj-ea"/>
                <a:cs typeface="Trebuchet MS"/>
              </a:rPr>
              <a:t>EU_OSHA</a:t>
            </a:r>
          </a:p>
        </p:txBody>
      </p:sp>
      <p:sp>
        <p:nvSpPr>
          <p:cNvPr id="9" name="TextBox 8">
            <a:extLst>
              <a:ext uri="{FF2B5EF4-FFF2-40B4-BE49-F238E27FC236}">
                <a16:creationId xmlns:a16="http://schemas.microsoft.com/office/drawing/2014/main" id="{E2737896-FBC1-4C16-A372-EE1A905603DB}"/>
              </a:ext>
            </a:extLst>
          </p:cNvPr>
          <p:cNvSpPr txBox="1"/>
          <p:nvPr/>
        </p:nvSpPr>
        <p:spPr>
          <a:xfrm>
            <a:off x="450001" y="85378"/>
            <a:ext cx="3960440" cy="461665"/>
          </a:xfrm>
          <a:prstGeom prst="rect">
            <a:avLst/>
          </a:prstGeom>
          <a:noFill/>
        </p:spPr>
        <p:txBody>
          <a:bodyPr wrap="square" rtlCol="0">
            <a:spAutoFit/>
          </a:bodyPr>
          <a:lstStyle/>
          <a:p>
            <a:r>
              <a:rPr lang="nl-NL" sz="2400" b="1">
                <a:solidFill>
                  <a:schemeClr val="tx2"/>
                </a:solidFill>
                <a:ea typeface="+mj-ea"/>
              </a:rPr>
              <a:t>HARTELIJK DANK!</a:t>
            </a:r>
          </a:p>
        </p:txBody>
      </p:sp>
    </p:spTree>
    <p:extLst>
      <p:ext uri="{BB962C8B-B14F-4D97-AF65-F5344CB8AC3E}">
        <p14:creationId xmlns:p14="http://schemas.microsoft.com/office/powerpoint/2010/main" val="3456642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1820077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8157386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1774991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38458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2028895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6.xml"/><Relationship Id="rId5" Type="http://schemas.openxmlformats.org/officeDocument/2006/relationships/image" Target="../media/image3.png"/><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Ref idx="1001">
        <a:schemeClr val="bg1"/>
      </p:bgRef>
    </p:bg>
    <p:spTree>
      <p:nvGrpSpPr>
        <p:cNvPr id="1" name=""/>
        <p:cNvGrpSpPr/>
        <p:nvPr/>
      </p:nvGrpSpPr>
      <p:grpSpPr>
        <a:xfrm>
          <a:off x="0" y="0"/>
          <a:ext cx="0" cy="0"/>
          <a:chOff x="0" y="0"/>
          <a:chExt cx="0" cy="0"/>
        </a:xfrm>
      </p:grpSpPr>
      <p:pic>
        <p:nvPicPr>
          <p:cNvPr id="13" name="FONDO-PATRON-EUOSHA-2011-16-9.png"/>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0" y="3048"/>
            <a:ext cx="9141291" cy="5137404"/>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Slide Number Placeholder 9"/>
          <p:cNvSpPr txBox="1">
            <a:spLocks/>
          </p:cNvSpPr>
          <p:nvPr/>
        </p:nvSpPr>
        <p:spPr>
          <a:xfrm>
            <a:off x="8532440" y="4877961"/>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1392239" y="4857751"/>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nl-NL" sz="675" b="1">
                <a:solidFill>
                  <a:schemeClr val="tx2"/>
                </a:solidFill>
                <a:latin typeface="Arial" pitchFamily="-107" charset="0"/>
                <a:ea typeface="ＭＳ Ｐゴシック" pitchFamily="-107" charset="-128"/>
                <a:cs typeface="ＭＳ Ｐゴシック" pitchFamily="-107" charset="-128"/>
              </a:rPr>
              <a:t>https://healthy-workplaces.eu</a:t>
            </a:r>
          </a:p>
        </p:txBody>
      </p:sp>
      <p:pic>
        <p:nvPicPr>
          <p:cNvPr id="4" name="Bild 3" descr="111004_EU-OSHA_PPT_Corporate logo_inner slide.png">
            <a:extLst>
              <a:ext uri="{FF2B5EF4-FFF2-40B4-BE49-F238E27FC236}">
                <a16:creationId xmlns:a16="http://schemas.microsoft.com/office/drawing/2014/main" id="{83FABCFD-3389-1B1D-FD04-1816EDDB7D09}"/>
              </a:ext>
            </a:extLst>
          </p:cNvPr>
          <p:cNvPicPr>
            <a:picLocks noChangeAspect="1"/>
          </p:cNvPicPr>
          <p:nvPr userDrawn="1"/>
        </p:nvPicPr>
        <p:blipFill>
          <a:blip r:embed="rId18" cstate="print"/>
          <a:srcRect/>
          <a:stretch>
            <a:fillRect/>
          </a:stretch>
        </p:blipFill>
        <p:spPr bwMode="auto">
          <a:xfrm>
            <a:off x="450000" y="4665206"/>
            <a:ext cx="744711" cy="233363"/>
          </a:xfrm>
          <a:prstGeom prst="rect">
            <a:avLst/>
          </a:prstGeom>
          <a:noFill/>
          <a:ln w="9525">
            <a:noFill/>
            <a:miter lim="800000"/>
            <a:headEnd/>
            <a:tailEnd/>
          </a:ln>
        </p:spPr>
      </p:pic>
      <p:pic>
        <p:nvPicPr>
          <p:cNvPr id="5" name="Bild 5" descr="111004_EU-OSHA_PPT_HW logo.png">
            <a:extLst>
              <a:ext uri="{FF2B5EF4-FFF2-40B4-BE49-F238E27FC236}">
                <a16:creationId xmlns:a16="http://schemas.microsoft.com/office/drawing/2014/main" id="{1D3C38EC-AFBA-284C-C7FC-21A5627A0B94}"/>
              </a:ext>
            </a:extLst>
          </p:cNvPr>
          <p:cNvPicPr>
            <a:picLocks noChangeAspect="1"/>
          </p:cNvPicPr>
          <p:nvPr userDrawn="1"/>
        </p:nvPicPr>
        <p:blipFill>
          <a:blip r:embed="rId19"/>
          <a:srcRect/>
          <a:stretch>
            <a:fillRect/>
          </a:stretch>
        </p:blipFill>
        <p:spPr bwMode="auto">
          <a:xfrm>
            <a:off x="7439763" y="4482000"/>
            <a:ext cx="577199" cy="475059"/>
          </a:xfrm>
          <a:prstGeom prst="rect">
            <a:avLst/>
          </a:prstGeom>
          <a:noFill/>
          <a:ln w="9525">
            <a:noFill/>
            <a:miter lim="800000"/>
            <a:headEnd/>
            <a:tailEnd/>
          </a:ln>
        </p:spPr>
      </p:pic>
    </p:spTree>
    <p:extLst>
      <p:ext uri="{BB962C8B-B14F-4D97-AF65-F5344CB8AC3E}">
        <p14:creationId xmlns:p14="http://schemas.microsoft.com/office/powerpoint/2010/main" val="1872770870"/>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 id="2147483790" r:id="rId13"/>
    <p:sldLayoutId id="2147483791" r:id="rId14"/>
    <p:sldLayoutId id="2147483792" r:id="rId15"/>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blackGray">
      <p:bgRef idx="1001">
        <a:schemeClr val="bg1"/>
      </p:bgRef>
    </p:bg>
    <p:spTree>
      <p:nvGrpSpPr>
        <p:cNvPr id="1" name=""/>
        <p:cNvGrpSpPr/>
        <p:nvPr/>
      </p:nvGrpSpPr>
      <p:grpSpPr>
        <a:xfrm>
          <a:off x="0" y="0"/>
          <a:ext cx="0" cy="0"/>
          <a:chOff x="0" y="0"/>
          <a:chExt cx="0" cy="0"/>
        </a:xfrm>
      </p:grpSpPr>
      <p:pic>
        <p:nvPicPr>
          <p:cNvPr id="13" name="FONDO-PATRON-EUOSHA-2011-16-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
            <a:ext cx="9141291" cy="5137404"/>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9" name="Bild 3" descr="111004_EU-OSHA_PPT_Corporate logo_inner slide.png"/>
          <p:cNvPicPr>
            <a:picLocks noChangeAspect="1"/>
          </p:cNvPicPr>
          <p:nvPr/>
        </p:nvPicPr>
        <p:blipFill>
          <a:blip r:embed="rId4" cstate="print"/>
          <a:srcRect/>
          <a:stretch>
            <a:fillRect/>
          </a:stretch>
        </p:blipFill>
        <p:spPr bwMode="auto">
          <a:xfrm>
            <a:off x="442913" y="4705350"/>
            <a:ext cx="744711" cy="233363"/>
          </a:xfrm>
          <a:prstGeom prst="rect">
            <a:avLst/>
          </a:prstGeom>
          <a:noFill/>
          <a:ln w="9525">
            <a:noFill/>
            <a:miter lim="800000"/>
            <a:headEnd/>
            <a:tailEnd/>
          </a:ln>
        </p:spPr>
      </p:pic>
      <p:sp>
        <p:nvSpPr>
          <p:cNvPr id="10" name="Slide Number Placeholder 9"/>
          <p:cNvSpPr txBox="1">
            <a:spLocks/>
          </p:cNvSpPr>
          <p:nvPr/>
        </p:nvSpPr>
        <p:spPr>
          <a:xfrm>
            <a:off x="8532440" y="4877961"/>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dirty="0"/>
          </a:p>
        </p:txBody>
      </p:sp>
      <p:sp>
        <p:nvSpPr>
          <p:cNvPr id="11" name="Rectangle 11"/>
          <p:cNvSpPr>
            <a:spLocks noChangeArrowheads="1"/>
          </p:cNvSpPr>
          <p:nvPr/>
        </p:nvSpPr>
        <p:spPr bwMode="auto">
          <a:xfrm>
            <a:off x="1392239" y="4857751"/>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en-GB" sz="675" b="1" dirty="0">
                <a:solidFill>
                  <a:schemeClr val="tx2"/>
                </a:solidFill>
                <a:latin typeface="Arial" pitchFamily="-107" charset="0"/>
                <a:ea typeface="ＭＳ Ｐゴシック" pitchFamily="-107" charset="-128"/>
                <a:cs typeface="ＭＳ Ｐゴシック" pitchFamily="-107" charset="-128"/>
              </a:rPr>
              <a:t>https://healthy-workplaces.eu</a:t>
            </a:r>
          </a:p>
        </p:txBody>
      </p:sp>
      <p:pic>
        <p:nvPicPr>
          <p:cNvPr id="12" name="Bild 5" descr="111004_EU-OSHA_PPT_HW logo.png"/>
          <p:cNvPicPr>
            <a:picLocks noChangeAspect="1"/>
          </p:cNvPicPr>
          <p:nvPr/>
        </p:nvPicPr>
        <p:blipFill>
          <a:blip r:embed="rId5"/>
          <a:srcRect/>
          <a:stretch>
            <a:fillRect/>
          </a:stretch>
        </p:blipFill>
        <p:spPr bwMode="auto">
          <a:xfrm>
            <a:off x="7432676" y="4522144"/>
            <a:ext cx="577199" cy="475059"/>
          </a:xfrm>
          <a:prstGeom prst="rect">
            <a:avLst/>
          </a:prstGeom>
          <a:noFill/>
          <a:ln w="9525">
            <a:noFill/>
            <a:miter lim="800000"/>
            <a:headEnd/>
            <a:tailEnd/>
          </a:ln>
        </p:spPr>
      </p:pic>
    </p:spTree>
    <p:extLst>
      <p:ext uri="{BB962C8B-B14F-4D97-AF65-F5344CB8AC3E}">
        <p14:creationId xmlns:p14="http://schemas.microsoft.com/office/powerpoint/2010/main" val="1172285116"/>
      </p:ext>
    </p:extLst>
  </p:cSld>
  <p:clrMap bg1="lt1" tx1="dk1" bg2="lt2" tx2="dk2" accent1="accent1" accent2="accent2" accent3="accent3" accent4="accent4" accent5="accent5" accent6="accent6" hlink="hlink" folHlink="folHlink"/>
  <p:sldLayoutIdLst>
    <p:sldLayoutId id="2147483754" r:id="rId1"/>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11.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59.png"/><Relationship Id="rId3" Type="http://schemas.openxmlformats.org/officeDocument/2006/relationships/image" Target="../media/image51.png"/><Relationship Id="rId7" Type="http://schemas.openxmlformats.org/officeDocument/2006/relationships/image" Target="../media/image55.png"/><Relationship Id="rId12" Type="http://schemas.openxmlformats.org/officeDocument/2006/relationships/hyperlink" Target="https://pixabay.com/es/?utm_source=link-attribution&amp;utm_medium=referral&amp;utm_campaign=image&amp;utm_content=7042739"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54.png"/><Relationship Id="rId11" Type="http://schemas.openxmlformats.org/officeDocument/2006/relationships/hyperlink" Target="https://pixabay.com/es/users/mohamed_hassan-5229782/?utm_source=link-attribution&amp;utm_medium=referral&amp;utm_campaign=image&amp;utm_content=7042739" TargetMode="External"/><Relationship Id="rId5" Type="http://schemas.openxmlformats.org/officeDocument/2006/relationships/image" Target="../media/image53.png"/><Relationship Id="rId10" Type="http://schemas.openxmlformats.org/officeDocument/2006/relationships/image" Target="../media/image58.png"/><Relationship Id="rId4" Type="http://schemas.openxmlformats.org/officeDocument/2006/relationships/image" Target="../media/image52.png"/><Relationship Id="rId9" Type="http://schemas.openxmlformats.org/officeDocument/2006/relationships/image" Target="../media/image57.png"/></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9.xml"/><Relationship Id="rId5" Type="http://schemas.openxmlformats.org/officeDocument/2006/relationships/image" Target="../media/image17.png"/><Relationship Id="rId4" Type="http://schemas.openxmlformats.org/officeDocument/2006/relationships/image" Target="../media/image16.png"/></Relationships>
</file>

<file path=ppt/slides/_rels/slide2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8.xml"/><Relationship Id="rId1" Type="http://schemas.openxmlformats.org/officeDocument/2006/relationships/slideLayout" Target="../slideLayouts/slideLayout15.xml"/><Relationship Id="rId6" Type="http://schemas.openxmlformats.org/officeDocument/2006/relationships/image" Target="../media/image68.png"/><Relationship Id="rId5" Type="http://schemas.openxmlformats.org/officeDocument/2006/relationships/hyperlink" Target="https://healthy-workplaces.osha.europa.eu/en/about-topic/priority-area/smart-digital-systems" TargetMode="External"/><Relationship Id="rId4" Type="http://schemas.openxmlformats.org/officeDocument/2006/relationships/image" Target="../media/image67.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36.sv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BA5728D-36C0-B577-181C-6892FBDF09C7}"/>
              </a:ext>
            </a:extLst>
          </p:cNvPr>
          <p:cNvSpPr>
            <a:spLocks noGrp="1"/>
          </p:cNvSpPr>
          <p:nvPr>
            <p:ph type="title"/>
          </p:nvPr>
        </p:nvSpPr>
        <p:spPr>
          <a:xfrm>
            <a:off x="462262" y="3507854"/>
            <a:ext cx="7826413" cy="696600"/>
          </a:xfrm>
        </p:spPr>
        <p:txBody>
          <a:bodyPr vert="horz" lIns="0" tIns="0" rIns="0" bIns="0" rtlCol="0" anchor="t" anchorCtr="0">
            <a:noAutofit/>
          </a:bodyPr>
          <a:lstStyle/>
          <a:p>
            <a:pPr>
              <a:spcBef>
                <a:spcPts val="450"/>
              </a:spcBef>
              <a:buClr>
                <a:schemeClr val="tx2"/>
              </a:buClr>
              <a:buFont typeface="Wingdings" pitchFamily="2" charset="2"/>
            </a:pPr>
            <a:r>
              <a:rPr lang="en-GB" sz="2000" dirty="0">
                <a:solidFill>
                  <a:srgbClr val="899E00"/>
                </a:solidFill>
                <a:latin typeface="+mn-lt"/>
                <a:ea typeface="+mn-ea"/>
                <a:cs typeface="+mn-cs"/>
              </a:rPr>
              <a:t>SAFE AND HEALTHY WORK IN THE DIGITAL AGE </a:t>
            </a:r>
            <a:br>
              <a:rPr lang="en-GB" sz="2000" dirty="0">
                <a:solidFill>
                  <a:srgbClr val="899E00"/>
                </a:solidFill>
                <a:latin typeface="+mn-lt"/>
                <a:ea typeface="+mn-ea"/>
                <a:cs typeface="+mn-cs"/>
              </a:rPr>
            </a:br>
            <a:r>
              <a:rPr lang="en-GB" sz="2000" dirty="0">
                <a:solidFill>
                  <a:srgbClr val="899E00"/>
                </a:solidFill>
                <a:latin typeface="+mn-lt"/>
                <a:ea typeface="+mn-ea"/>
                <a:cs typeface="+mn-cs"/>
              </a:rPr>
              <a:t>Healthy Workplaces Campaign 2023-25</a:t>
            </a:r>
            <a:br>
              <a:rPr lang="en-GB" sz="1800" dirty="0">
                <a:solidFill>
                  <a:srgbClr val="899E00"/>
                </a:solidFill>
                <a:latin typeface="+mn-lt"/>
                <a:ea typeface="+mn-ea"/>
                <a:cs typeface="+mn-cs"/>
              </a:rPr>
            </a:br>
            <a:endParaRPr lang="en-GB" sz="1800" dirty="0">
              <a:solidFill>
                <a:srgbClr val="899E00"/>
              </a:solidFill>
              <a:latin typeface="+mn-lt"/>
              <a:ea typeface="+mn-ea"/>
              <a:cs typeface="+mn-cs"/>
            </a:endParaRPr>
          </a:p>
        </p:txBody>
      </p:sp>
      <p:sp>
        <p:nvSpPr>
          <p:cNvPr id="5" name="Subtitle 2">
            <a:extLst>
              <a:ext uri="{FF2B5EF4-FFF2-40B4-BE49-F238E27FC236}">
                <a16:creationId xmlns:a16="http://schemas.microsoft.com/office/drawing/2014/main" id="{78591229-3880-2386-55AB-4923B8E78DE5}"/>
              </a:ext>
            </a:extLst>
          </p:cNvPr>
          <p:cNvSpPr>
            <a:spLocks noGrp="1"/>
          </p:cNvSpPr>
          <p:nvPr>
            <p:ph type="subTitle" idx="10"/>
          </p:nvPr>
        </p:nvSpPr>
        <p:spPr>
          <a:xfrm>
            <a:off x="462263" y="2739740"/>
            <a:ext cx="8070178" cy="768114"/>
          </a:xfrm>
        </p:spPr>
        <p:txBody>
          <a:bodyPr vert="horz" lIns="0" tIns="0" rIns="0" bIns="0" rtlCol="0" anchor="t" anchorCtr="0">
            <a:noAutofit/>
          </a:bodyPr>
          <a:lstStyle/>
          <a:p>
            <a:pPr>
              <a:spcBef>
                <a:spcPct val="0"/>
              </a:spcBef>
            </a:pPr>
            <a:r>
              <a:rPr lang="en-GB" sz="2400" dirty="0">
                <a:ea typeface="+mj-ea"/>
              </a:rPr>
              <a:t>Smart digital systems: implications for occupational safety and health</a:t>
            </a:r>
          </a:p>
        </p:txBody>
      </p:sp>
    </p:spTree>
    <p:extLst>
      <p:ext uri="{BB962C8B-B14F-4D97-AF65-F5344CB8AC3E}">
        <p14:creationId xmlns:p14="http://schemas.microsoft.com/office/powerpoint/2010/main" val="81847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4D3D4-3D2C-8F26-A8E6-472CEADCA327}"/>
              </a:ext>
            </a:extLst>
          </p:cNvPr>
          <p:cNvSpPr>
            <a:spLocks noGrp="1"/>
          </p:cNvSpPr>
          <p:nvPr>
            <p:ph type="title"/>
          </p:nvPr>
        </p:nvSpPr>
        <p:spPr/>
        <p:txBody>
          <a:bodyPr/>
          <a:lstStyle/>
          <a:p>
            <a:r>
              <a:rPr lang="en-US" b="1" dirty="0">
                <a:solidFill>
                  <a:schemeClr val="tx2"/>
                </a:solidFill>
                <a:latin typeface="+mj-lt"/>
                <a:ea typeface="+mj-ea"/>
              </a:rPr>
              <a:t>Examples of risks/challenges for OSH</a:t>
            </a:r>
            <a:endParaRPr lang="en-GB" dirty="0"/>
          </a:p>
        </p:txBody>
      </p:sp>
      <p:pic>
        <p:nvPicPr>
          <p:cNvPr id="4" name="Picture 3">
            <a:extLst>
              <a:ext uri="{FF2B5EF4-FFF2-40B4-BE49-F238E27FC236}">
                <a16:creationId xmlns:a16="http://schemas.microsoft.com/office/drawing/2014/main" id="{FCF1ABA4-771E-F357-5509-B9C9677DBEA0}"/>
              </a:ext>
            </a:extLst>
          </p:cNvPr>
          <p:cNvPicPr>
            <a:picLocks noChangeAspect="1"/>
          </p:cNvPicPr>
          <p:nvPr/>
        </p:nvPicPr>
        <p:blipFill>
          <a:blip r:embed="rId3"/>
          <a:stretch>
            <a:fillRect/>
          </a:stretch>
        </p:blipFill>
        <p:spPr>
          <a:xfrm>
            <a:off x="7020272" y="3277847"/>
            <a:ext cx="1067107" cy="1129878"/>
          </a:xfrm>
          <a:prstGeom prst="rect">
            <a:avLst/>
          </a:prstGeom>
        </p:spPr>
      </p:pic>
      <p:pic>
        <p:nvPicPr>
          <p:cNvPr id="5" name="Picture 4">
            <a:extLst>
              <a:ext uri="{FF2B5EF4-FFF2-40B4-BE49-F238E27FC236}">
                <a16:creationId xmlns:a16="http://schemas.microsoft.com/office/drawing/2014/main" id="{16C43576-9629-2A7B-0DA2-B473A8EC194C}"/>
              </a:ext>
            </a:extLst>
          </p:cNvPr>
          <p:cNvPicPr>
            <a:picLocks noChangeAspect="1"/>
          </p:cNvPicPr>
          <p:nvPr/>
        </p:nvPicPr>
        <p:blipFill>
          <a:blip r:embed="rId4"/>
          <a:stretch>
            <a:fillRect/>
          </a:stretch>
        </p:blipFill>
        <p:spPr>
          <a:xfrm>
            <a:off x="3255123" y="1441872"/>
            <a:ext cx="2122801" cy="1129878"/>
          </a:xfrm>
          <a:prstGeom prst="rect">
            <a:avLst/>
          </a:prstGeom>
        </p:spPr>
      </p:pic>
      <p:sp>
        <p:nvSpPr>
          <p:cNvPr id="6" name="Rectangle: Rounded Corners 5">
            <a:extLst>
              <a:ext uri="{FF2B5EF4-FFF2-40B4-BE49-F238E27FC236}">
                <a16:creationId xmlns:a16="http://schemas.microsoft.com/office/drawing/2014/main" id="{C5BF3CB0-DB77-4795-26B0-5F8A7B1B662F}"/>
              </a:ext>
            </a:extLst>
          </p:cNvPr>
          <p:cNvSpPr/>
          <p:nvPr/>
        </p:nvSpPr>
        <p:spPr>
          <a:xfrm>
            <a:off x="264052" y="817713"/>
            <a:ext cx="2428843" cy="3770261"/>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400" b="1" dirty="0">
                <a:solidFill>
                  <a:schemeClr val="bg1"/>
                </a:solidFill>
                <a:latin typeface="Arial Body"/>
              </a:rPr>
              <a:t>Practical limitations</a:t>
            </a:r>
          </a:p>
          <a:p>
            <a:pPr>
              <a:spcBef>
                <a:spcPts val="600"/>
              </a:spcBef>
              <a:spcAft>
                <a:spcPts val="600"/>
              </a:spcAft>
            </a:pPr>
            <a:r>
              <a:rPr lang="en-GB" sz="1200" b="1" dirty="0">
                <a:solidFill>
                  <a:schemeClr val="bg1"/>
                </a:solidFill>
                <a:latin typeface="Arial Body"/>
              </a:rPr>
              <a:t>Technology malfunctioning</a:t>
            </a:r>
          </a:p>
          <a:p>
            <a:pPr marL="0" indent="0">
              <a:spcBef>
                <a:spcPts val="0"/>
              </a:spcBef>
              <a:spcAft>
                <a:spcPts val="0"/>
              </a:spcAft>
              <a:buFont typeface="Arial" panose="020B0604020202020204" pitchFamily="34" charset="0"/>
              <a:buNone/>
            </a:pPr>
            <a:endParaRPr lang="en-GB" sz="1200" b="0" dirty="0">
              <a:solidFill>
                <a:schemeClr val="bg1"/>
              </a:solidFill>
              <a:latin typeface="Arial Body"/>
            </a:endParaRPr>
          </a:p>
          <a:p>
            <a:pPr marL="0" marR="0" lvl="0" indent="0" algn="l" defTabSz="342900" rtl="0" eaLnBrk="1" fontAlgn="auto" latinLnBrk="0" hangingPunct="1">
              <a:lnSpc>
                <a:spcPct val="100000"/>
              </a:lnSpc>
              <a:spcBef>
                <a:spcPts val="600"/>
              </a:spcBef>
              <a:spcAft>
                <a:spcPts val="600"/>
              </a:spcAft>
              <a:buClrTx/>
              <a:buSzTx/>
              <a:buFontTx/>
              <a:buNone/>
              <a:tabLst/>
              <a:defRPr/>
            </a:pPr>
            <a:r>
              <a:rPr lang="en-GB" sz="1200" b="1" dirty="0">
                <a:solidFill>
                  <a:schemeClr val="bg1"/>
                </a:solidFill>
                <a:latin typeface="Arial Body"/>
              </a:rPr>
              <a:t>Sensor accuracy</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dirty="0">
              <a:solidFill>
                <a:schemeClr val="bg1"/>
              </a:solidFill>
              <a:latin typeface="Arial Body"/>
            </a:endParaRPr>
          </a:p>
          <a:p>
            <a:pPr marL="0" indent="0">
              <a:spcBef>
                <a:spcPts val="600"/>
              </a:spcBef>
              <a:spcAft>
                <a:spcPts val="600"/>
              </a:spcAft>
              <a:buFont typeface="Arial" panose="020B0604020202020204" pitchFamily="34" charset="0"/>
              <a:buNone/>
            </a:pPr>
            <a:r>
              <a:rPr lang="en-GB" sz="1200" b="1" dirty="0">
                <a:solidFill>
                  <a:schemeClr val="bg1"/>
                </a:solidFill>
                <a:latin typeface="Arial Body"/>
              </a:rPr>
              <a:t>Hardware hindering movement</a:t>
            </a:r>
          </a:p>
          <a:p>
            <a:pPr marL="0" marR="0" lvl="0" indent="0" algn="l" defTabSz="342900" rtl="0" eaLnBrk="1" fontAlgn="auto" latinLnBrk="0" hangingPunct="1">
              <a:lnSpc>
                <a:spcPct val="100000"/>
              </a:lnSpc>
              <a:spcBef>
                <a:spcPts val="600"/>
              </a:spcBef>
              <a:spcAft>
                <a:spcPts val="600"/>
              </a:spcAft>
              <a:buClrTx/>
              <a:buSzTx/>
              <a:buFont typeface="Arial" panose="020B0604020202020204" pitchFamily="34" charset="0"/>
              <a:buNone/>
              <a:tabLst/>
              <a:defRPr/>
            </a:pPr>
            <a:r>
              <a:rPr lang="en-GB" sz="1200" b="1" dirty="0">
                <a:solidFill>
                  <a:schemeClr val="bg1"/>
                </a:solidFill>
                <a:latin typeface="Arial Body"/>
              </a:rPr>
              <a:t>Systems’ technological limitations </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dirty="0">
              <a:solidFill>
                <a:schemeClr val="bg1"/>
              </a:solidFill>
              <a:latin typeface="Arial Body"/>
            </a:endParaRPr>
          </a:p>
          <a:p>
            <a:pPr marL="0" marR="0" lvl="0" indent="0" algn="l" defTabSz="342900" rtl="0" eaLnBrk="1" fontAlgn="auto" latinLnBrk="0" hangingPunct="1">
              <a:lnSpc>
                <a:spcPct val="100000"/>
              </a:lnSpc>
              <a:spcBef>
                <a:spcPts val="600"/>
              </a:spcBef>
              <a:spcAft>
                <a:spcPts val="600"/>
              </a:spcAft>
              <a:buClrTx/>
              <a:buSzTx/>
              <a:buFontTx/>
              <a:buNone/>
              <a:tabLst/>
              <a:defRPr/>
            </a:pPr>
            <a:r>
              <a:rPr lang="en-GB" sz="1200" b="1" dirty="0">
                <a:solidFill>
                  <a:schemeClr val="bg1"/>
                </a:solidFill>
                <a:latin typeface="Arial Body"/>
              </a:rPr>
              <a:t>Net effects</a:t>
            </a:r>
          </a:p>
        </p:txBody>
      </p:sp>
      <p:sp>
        <p:nvSpPr>
          <p:cNvPr id="7" name="Rectangle: Rounded Corners 6">
            <a:extLst>
              <a:ext uri="{FF2B5EF4-FFF2-40B4-BE49-F238E27FC236}">
                <a16:creationId xmlns:a16="http://schemas.microsoft.com/office/drawing/2014/main" id="{ADD1FDE8-BF2F-F104-8819-3B9A6DEEA2E7}"/>
              </a:ext>
            </a:extLst>
          </p:cNvPr>
          <p:cNvSpPr/>
          <p:nvPr/>
        </p:nvSpPr>
        <p:spPr>
          <a:xfrm>
            <a:off x="5940152" y="817713"/>
            <a:ext cx="2532993" cy="2199367"/>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400" b="1" kern="1200" dirty="0">
                <a:solidFill>
                  <a:schemeClr val="bg1"/>
                </a:solidFill>
                <a:latin typeface="Arial Body"/>
                <a:ea typeface="+mn-ea"/>
                <a:cs typeface="+mn-cs"/>
              </a:rPr>
              <a:t>Psychosocial/physical harm</a:t>
            </a:r>
            <a:br>
              <a:rPr lang="en-GB" sz="2000" b="1" kern="1200" dirty="0">
                <a:solidFill>
                  <a:schemeClr val="bg1"/>
                </a:solidFill>
                <a:latin typeface="Arial Body"/>
                <a:ea typeface="+mn-ea"/>
                <a:cs typeface="+mn-cs"/>
              </a:rPr>
            </a:br>
            <a:br>
              <a:rPr lang="en-GB" sz="2000" b="1" kern="1200" dirty="0">
                <a:solidFill>
                  <a:schemeClr val="bg1"/>
                </a:solidFill>
                <a:latin typeface="Arial Body"/>
                <a:ea typeface="+mn-ea"/>
                <a:cs typeface="+mn-cs"/>
              </a:rPr>
            </a:br>
            <a:r>
              <a:rPr lang="en-GB" sz="1200" b="1" kern="1200" dirty="0">
                <a:solidFill>
                  <a:schemeClr val="bg1"/>
                </a:solidFill>
                <a:latin typeface="Arial Body"/>
                <a:ea typeface="+mn-ea"/>
                <a:cs typeface="+mn-cs"/>
              </a:rPr>
              <a:t>Work intensification</a:t>
            </a:r>
          </a:p>
          <a:p>
            <a:endParaRPr lang="en-GB" sz="1200" b="1" kern="1200" dirty="0">
              <a:solidFill>
                <a:schemeClr val="bg1"/>
              </a:solidFill>
              <a:latin typeface="Arial Body"/>
              <a:ea typeface="+mn-ea"/>
              <a:cs typeface="+mn-cs"/>
            </a:endParaRPr>
          </a:p>
          <a:p>
            <a:pPr marL="0" algn="l" defTabSz="342900" rtl="0" eaLnBrk="1" latinLnBrk="0" hangingPunct="1"/>
            <a:r>
              <a:rPr lang="en-GB" sz="1200" b="1" kern="1200" dirty="0">
                <a:solidFill>
                  <a:schemeClr val="bg1"/>
                </a:solidFill>
                <a:latin typeface="Arial Body"/>
                <a:ea typeface="+mn-ea"/>
                <a:cs typeface="+mn-cs"/>
              </a:rPr>
              <a:t>Work alienation </a:t>
            </a:r>
          </a:p>
          <a:p>
            <a:pPr algn="ctr"/>
            <a:endParaRPr lang="en-GB" dirty="0">
              <a:solidFill>
                <a:schemeClr val="bg1"/>
              </a:solidFill>
            </a:endParaRPr>
          </a:p>
        </p:txBody>
      </p:sp>
      <p:sp>
        <p:nvSpPr>
          <p:cNvPr id="8" name="Rectangle: Rounded Corners 7">
            <a:extLst>
              <a:ext uri="{FF2B5EF4-FFF2-40B4-BE49-F238E27FC236}">
                <a16:creationId xmlns:a16="http://schemas.microsoft.com/office/drawing/2014/main" id="{B7553843-C5C6-CF80-544B-EDBBF5A1D7FF}"/>
              </a:ext>
            </a:extLst>
          </p:cNvPr>
          <p:cNvSpPr/>
          <p:nvPr/>
        </p:nvSpPr>
        <p:spPr>
          <a:xfrm>
            <a:off x="2891428" y="3097598"/>
            <a:ext cx="3559679" cy="1490376"/>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300"/>
              </a:spcBef>
              <a:spcAft>
                <a:spcPts val="300"/>
              </a:spcAft>
            </a:pPr>
            <a:r>
              <a:rPr lang="en-GB" sz="2400" b="1" kern="1200" dirty="0">
                <a:solidFill>
                  <a:schemeClr val="bg1"/>
                </a:solidFill>
                <a:latin typeface="Arial Body"/>
                <a:ea typeface="+mn-ea"/>
                <a:cs typeface="+mn-cs"/>
              </a:rPr>
              <a:t>Data considerations</a:t>
            </a:r>
          </a:p>
          <a:p>
            <a:pPr marL="0" indent="0">
              <a:spcBef>
                <a:spcPts val="200"/>
              </a:spcBef>
              <a:spcAft>
                <a:spcPts val="200"/>
              </a:spcAft>
              <a:buFont typeface="Arial" panose="020B0604020202020204" pitchFamily="34" charset="0"/>
              <a:buNone/>
              <a:defRPr/>
            </a:pPr>
            <a:r>
              <a:rPr lang="en-GB" sz="1200" b="1" kern="1200" dirty="0">
                <a:solidFill>
                  <a:schemeClr val="bg1"/>
                </a:solidFill>
                <a:latin typeface="Arial Body"/>
                <a:ea typeface="+mn-ea"/>
                <a:cs typeface="+mn-cs"/>
              </a:rPr>
              <a:t>Data privacy,  security and accuracy</a:t>
            </a:r>
          </a:p>
          <a:p>
            <a:pPr marL="0" marR="0" lvl="0" indent="0" algn="l" defTabSz="914400" rtl="0" eaLnBrk="1" fontAlgn="auto" latinLnBrk="0" hangingPunct="1">
              <a:spcBef>
                <a:spcPts val="200"/>
              </a:spcBef>
              <a:spcAft>
                <a:spcPts val="200"/>
              </a:spcAft>
              <a:buClrTx/>
              <a:buSzTx/>
              <a:buFont typeface="Arial" panose="020B0604020202020204" pitchFamily="34" charset="0"/>
              <a:buNone/>
              <a:tabLst/>
              <a:defRPr/>
            </a:pPr>
            <a:endParaRPr lang="en-GB" sz="1200" b="1" kern="1200" dirty="0">
              <a:solidFill>
                <a:schemeClr val="bg1"/>
              </a:solidFill>
              <a:latin typeface="Arial Body"/>
              <a:ea typeface="+mn-ea"/>
              <a:cs typeface="+mn-cs"/>
            </a:endParaRPr>
          </a:p>
          <a:p>
            <a:pPr marL="0" marR="0" lvl="0" indent="0" algn="l" defTabSz="914400" rtl="0" eaLnBrk="1" fontAlgn="auto" latinLnBrk="0" hangingPunct="1">
              <a:spcBef>
                <a:spcPts val="200"/>
              </a:spcBef>
              <a:spcAft>
                <a:spcPts val="200"/>
              </a:spcAft>
              <a:buClrTx/>
              <a:buSzTx/>
              <a:buFont typeface="Arial" panose="020B0604020202020204" pitchFamily="34" charset="0"/>
              <a:buNone/>
              <a:tabLst/>
              <a:defRPr/>
            </a:pPr>
            <a:r>
              <a:rPr lang="en-GB" sz="1200" b="1" kern="1200" dirty="0">
                <a:solidFill>
                  <a:schemeClr val="bg1"/>
                </a:solidFill>
                <a:latin typeface="Arial Body"/>
                <a:ea typeface="+mn-ea"/>
                <a:cs typeface="+mn-cs"/>
              </a:rPr>
              <a:t>Data interpretation and (mis)use</a:t>
            </a:r>
          </a:p>
        </p:txBody>
      </p:sp>
      <p:sp>
        <p:nvSpPr>
          <p:cNvPr id="9" name="TextBox 8">
            <a:extLst>
              <a:ext uri="{FF2B5EF4-FFF2-40B4-BE49-F238E27FC236}">
                <a16:creationId xmlns:a16="http://schemas.microsoft.com/office/drawing/2014/main" id="{8ECCAB5A-9B66-4B64-D4D5-93C7C0CD1DDC}"/>
              </a:ext>
            </a:extLst>
          </p:cNvPr>
          <p:cNvSpPr txBox="1"/>
          <p:nvPr/>
        </p:nvSpPr>
        <p:spPr>
          <a:xfrm>
            <a:off x="7020272" y="4325787"/>
            <a:ext cx="1368152" cy="215444"/>
          </a:xfrm>
          <a:prstGeom prst="rect">
            <a:avLst/>
          </a:prstGeom>
          <a:noFill/>
        </p:spPr>
        <p:txBody>
          <a:bodyPr wrap="square" rtlCol="0">
            <a:spAutoFit/>
          </a:bodyPr>
          <a:lstStyle/>
          <a:p>
            <a:r>
              <a:rPr lang="en-GB" sz="800" kern="100" dirty="0">
                <a:effectLst/>
                <a:latin typeface="Aptos" panose="020B0004020202020204" pitchFamily="34" charset="0"/>
                <a:ea typeface="Aptos" panose="020B0004020202020204" pitchFamily="34" charset="0"/>
                <a:cs typeface="Times New Roman" panose="02020603050405020304" pitchFamily="18" charset="0"/>
              </a:rPr>
              <a:t>© EU-OS</a:t>
            </a:r>
            <a:r>
              <a:rPr lang="en-GB" sz="800" kern="100" dirty="0">
                <a:latin typeface="Aptos" panose="020B0004020202020204" pitchFamily="34" charset="0"/>
                <a:ea typeface="Aptos" panose="020B0004020202020204" pitchFamily="34" charset="0"/>
                <a:cs typeface="Times New Roman" panose="02020603050405020304" pitchFamily="18" charset="0"/>
              </a:rPr>
              <a:t>HA, </a:t>
            </a:r>
            <a:r>
              <a:rPr lang="en-GB" sz="800" kern="100" dirty="0" err="1">
                <a:latin typeface="Aptos" panose="020B0004020202020204" pitchFamily="34" charset="0"/>
                <a:ea typeface="Aptos" panose="020B0004020202020204" pitchFamily="34" charset="0"/>
                <a:cs typeface="Times New Roman" panose="02020603050405020304" pitchFamily="18" charset="0"/>
              </a:rPr>
              <a:t>Drawnalism</a:t>
            </a:r>
            <a:r>
              <a:rPr lang="en-GB" sz="800" kern="100" dirty="0">
                <a:latin typeface="Aptos" panose="020B0004020202020204" pitchFamily="34" charset="0"/>
                <a:ea typeface="Aptos" panose="020B0004020202020204" pitchFamily="34" charset="0"/>
                <a:cs typeface="Times New Roman" panose="02020603050405020304" pitchFamily="18" charset="0"/>
              </a:rPr>
              <a:t> </a:t>
            </a:r>
            <a:endParaRPr lang="es-ES" sz="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E84E7510-C35D-4B7E-C9C2-E57595AF7F53}"/>
              </a:ext>
            </a:extLst>
          </p:cNvPr>
          <p:cNvSpPr txBox="1"/>
          <p:nvPr/>
        </p:nvSpPr>
        <p:spPr>
          <a:xfrm>
            <a:off x="3347864" y="2576093"/>
            <a:ext cx="1368152" cy="215444"/>
          </a:xfrm>
          <a:prstGeom prst="rect">
            <a:avLst/>
          </a:prstGeom>
          <a:noFill/>
        </p:spPr>
        <p:txBody>
          <a:bodyPr wrap="square" rtlCol="0">
            <a:spAutoFit/>
          </a:bodyPr>
          <a:lstStyle/>
          <a:p>
            <a:r>
              <a:rPr lang="en-GB" sz="800" kern="100" dirty="0">
                <a:effectLst/>
                <a:latin typeface="Aptos" panose="020B0004020202020204" pitchFamily="34" charset="0"/>
                <a:ea typeface="Aptos" panose="020B0004020202020204" pitchFamily="34" charset="0"/>
                <a:cs typeface="Times New Roman" panose="02020603050405020304" pitchFamily="18" charset="0"/>
              </a:rPr>
              <a:t>© EU-OS</a:t>
            </a:r>
            <a:r>
              <a:rPr lang="en-GB" sz="800" kern="100" dirty="0">
                <a:latin typeface="Aptos" panose="020B0004020202020204" pitchFamily="34" charset="0"/>
                <a:ea typeface="Aptos" panose="020B0004020202020204" pitchFamily="34" charset="0"/>
                <a:cs typeface="Times New Roman" panose="02020603050405020304" pitchFamily="18" charset="0"/>
              </a:rPr>
              <a:t>HA, </a:t>
            </a:r>
            <a:r>
              <a:rPr lang="en-GB" sz="800" kern="100" dirty="0" err="1">
                <a:latin typeface="Aptos" panose="020B0004020202020204" pitchFamily="34" charset="0"/>
                <a:ea typeface="Aptos" panose="020B0004020202020204" pitchFamily="34" charset="0"/>
                <a:cs typeface="Times New Roman" panose="02020603050405020304" pitchFamily="18" charset="0"/>
              </a:rPr>
              <a:t>Drawnalism</a:t>
            </a:r>
            <a:r>
              <a:rPr lang="en-GB" sz="800" kern="100" dirty="0">
                <a:latin typeface="Aptos" panose="020B0004020202020204" pitchFamily="34" charset="0"/>
                <a:ea typeface="Aptos" panose="020B0004020202020204" pitchFamily="34" charset="0"/>
                <a:cs typeface="Times New Roman" panose="02020603050405020304" pitchFamily="18" charset="0"/>
              </a:rPr>
              <a:t> </a:t>
            </a:r>
            <a:endParaRPr lang="es-ES" sz="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8501704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3AA75B8-8A95-4898-BACC-B3FE55DB1D3B}"/>
              </a:ext>
            </a:extLst>
          </p:cNvPr>
          <p:cNvPicPr>
            <a:picLocks noChangeAspect="1"/>
          </p:cNvPicPr>
          <p:nvPr/>
        </p:nvPicPr>
        <p:blipFill>
          <a:blip r:embed="rId3"/>
          <a:stretch>
            <a:fillRect/>
          </a:stretch>
        </p:blipFill>
        <p:spPr>
          <a:xfrm>
            <a:off x="1435567" y="3615558"/>
            <a:ext cx="1496460" cy="1072805"/>
          </a:xfrm>
          <a:prstGeom prst="rect">
            <a:avLst/>
          </a:prstGeom>
        </p:spPr>
      </p:pic>
      <p:sp>
        <p:nvSpPr>
          <p:cNvPr id="2" name="Title 1">
            <a:extLst>
              <a:ext uri="{FF2B5EF4-FFF2-40B4-BE49-F238E27FC236}">
                <a16:creationId xmlns:a16="http://schemas.microsoft.com/office/drawing/2014/main" id="{78E0848F-5254-4CDC-B6F7-71FE2C6327A2}"/>
              </a:ext>
            </a:extLst>
          </p:cNvPr>
          <p:cNvSpPr>
            <a:spLocks noGrp="1"/>
          </p:cNvSpPr>
          <p:nvPr>
            <p:ph type="title"/>
          </p:nvPr>
        </p:nvSpPr>
        <p:spPr>
          <a:xfrm>
            <a:off x="377505" y="274007"/>
            <a:ext cx="8439675" cy="146148"/>
          </a:xfrm>
        </p:spPr>
        <p:txBody>
          <a:bodyPr/>
          <a:lstStyle/>
          <a:p>
            <a:r>
              <a:rPr lang="en-US" b="1" dirty="0">
                <a:latin typeface="+mj-lt"/>
                <a:ea typeface="+mj-ea"/>
              </a:rPr>
              <a:t>Smart digital </a:t>
            </a:r>
            <a:r>
              <a:rPr lang="en-US" dirty="0"/>
              <a:t>t</a:t>
            </a:r>
            <a:r>
              <a:rPr lang="en-US" b="1" dirty="0">
                <a:latin typeface="+mj-lt"/>
                <a:ea typeface="+mj-ea"/>
              </a:rPr>
              <a:t>ools for monitoring workers’ OSH: case studies</a:t>
            </a:r>
            <a:endParaRPr lang="en-GB" dirty="0"/>
          </a:p>
        </p:txBody>
      </p:sp>
      <p:pic>
        <p:nvPicPr>
          <p:cNvPr id="4" name="Picture 3">
            <a:extLst>
              <a:ext uri="{FF2B5EF4-FFF2-40B4-BE49-F238E27FC236}">
                <a16:creationId xmlns:a16="http://schemas.microsoft.com/office/drawing/2014/main" id="{C64DE66A-957E-464F-B8D8-BD4FC903DBE4}"/>
              </a:ext>
            </a:extLst>
          </p:cNvPr>
          <p:cNvPicPr>
            <a:picLocks noChangeAspect="1"/>
          </p:cNvPicPr>
          <p:nvPr/>
        </p:nvPicPr>
        <p:blipFill>
          <a:blip r:embed="rId4"/>
          <a:stretch>
            <a:fillRect/>
          </a:stretch>
        </p:blipFill>
        <p:spPr>
          <a:xfrm>
            <a:off x="3504868" y="2745621"/>
            <a:ext cx="4541264" cy="2233233"/>
          </a:xfrm>
          <a:prstGeom prst="rect">
            <a:avLst/>
          </a:prstGeom>
        </p:spPr>
      </p:pic>
      <p:pic>
        <p:nvPicPr>
          <p:cNvPr id="6" name="Picture 5">
            <a:extLst>
              <a:ext uri="{FF2B5EF4-FFF2-40B4-BE49-F238E27FC236}">
                <a16:creationId xmlns:a16="http://schemas.microsoft.com/office/drawing/2014/main" id="{07162304-F244-4EDA-B1DE-D1FA66EC3EA7}"/>
              </a:ext>
            </a:extLst>
          </p:cNvPr>
          <p:cNvPicPr>
            <a:picLocks noChangeAspect="1"/>
          </p:cNvPicPr>
          <p:nvPr/>
        </p:nvPicPr>
        <p:blipFill>
          <a:blip r:embed="rId5"/>
          <a:stretch>
            <a:fillRect/>
          </a:stretch>
        </p:blipFill>
        <p:spPr>
          <a:xfrm>
            <a:off x="4257451" y="1394545"/>
            <a:ext cx="1800000" cy="904762"/>
          </a:xfrm>
          <a:prstGeom prst="rect">
            <a:avLst/>
          </a:prstGeom>
        </p:spPr>
      </p:pic>
      <p:sp>
        <p:nvSpPr>
          <p:cNvPr id="14" name="TextBox 13">
            <a:extLst>
              <a:ext uri="{FF2B5EF4-FFF2-40B4-BE49-F238E27FC236}">
                <a16:creationId xmlns:a16="http://schemas.microsoft.com/office/drawing/2014/main" id="{A5C8F820-5793-422E-ABBC-32152E756B72}"/>
              </a:ext>
            </a:extLst>
          </p:cNvPr>
          <p:cNvSpPr txBox="1"/>
          <p:nvPr/>
        </p:nvSpPr>
        <p:spPr>
          <a:xfrm>
            <a:off x="372305" y="885837"/>
            <a:ext cx="5243007" cy="2080249"/>
          </a:xfrm>
          <a:prstGeom prst="rect">
            <a:avLst/>
          </a:prstGeom>
          <a:noFill/>
        </p:spPr>
        <p:txBody>
          <a:bodyPr wrap="square">
            <a:spAutoFit/>
          </a:bodyPr>
          <a:lstStyle/>
          <a:p>
            <a:pPr marL="285750" indent="-285750">
              <a:lnSpc>
                <a:spcPct val="110000"/>
              </a:lnSpc>
              <a:spcBef>
                <a:spcPts val="600"/>
              </a:spcBef>
              <a:spcAft>
                <a:spcPts val="600"/>
              </a:spcAft>
              <a:buFont typeface="Wingdings" panose="05000000000000000000" pitchFamily="2" charset="2"/>
              <a:buChar char="§"/>
            </a:pPr>
            <a:r>
              <a:rPr lang="en-GB" sz="1400" dirty="0">
                <a:solidFill>
                  <a:srgbClr val="283583"/>
                </a:solidFill>
              </a:rPr>
              <a:t>9 in-depth case studies with companies designing or using monitoring systems at the workplace</a:t>
            </a:r>
          </a:p>
          <a:p>
            <a:pPr marL="285750" indent="-285750">
              <a:lnSpc>
                <a:spcPct val="110000"/>
              </a:lnSpc>
              <a:spcBef>
                <a:spcPts val="600"/>
              </a:spcBef>
              <a:spcAft>
                <a:spcPts val="600"/>
              </a:spcAft>
              <a:buFont typeface="Wingdings" panose="05000000000000000000" pitchFamily="2" charset="2"/>
              <a:buChar char="§"/>
            </a:pPr>
            <a:r>
              <a:rPr lang="en-GB" sz="1400" dirty="0">
                <a:solidFill>
                  <a:srgbClr val="283583"/>
                </a:solidFill>
              </a:rPr>
              <a:t>Variety of locations</a:t>
            </a:r>
          </a:p>
          <a:p>
            <a:pPr marL="285750" indent="-285750">
              <a:lnSpc>
                <a:spcPct val="110000"/>
              </a:lnSpc>
              <a:spcBef>
                <a:spcPts val="600"/>
              </a:spcBef>
              <a:spcAft>
                <a:spcPts val="600"/>
              </a:spcAft>
              <a:buFont typeface="Wingdings" panose="05000000000000000000" pitchFamily="2" charset="2"/>
              <a:buChar char="§"/>
            </a:pPr>
            <a:r>
              <a:rPr lang="en-GB" sz="1400" dirty="0">
                <a:solidFill>
                  <a:srgbClr val="283583"/>
                </a:solidFill>
              </a:rPr>
              <a:t>Variety of technologies used</a:t>
            </a:r>
          </a:p>
          <a:p>
            <a:pPr marL="285750" indent="-285750">
              <a:lnSpc>
                <a:spcPct val="110000"/>
              </a:lnSpc>
              <a:spcBef>
                <a:spcPts val="600"/>
              </a:spcBef>
              <a:spcAft>
                <a:spcPts val="600"/>
              </a:spcAft>
              <a:buFont typeface="Wingdings" panose="05000000000000000000" pitchFamily="2" charset="2"/>
              <a:buChar char="§"/>
            </a:pPr>
            <a:r>
              <a:rPr lang="en-GB" sz="1400" dirty="0">
                <a:solidFill>
                  <a:srgbClr val="283583"/>
                </a:solidFill>
              </a:rPr>
              <a:t>Multiple economic sectors</a:t>
            </a:r>
          </a:p>
          <a:p>
            <a:pPr marL="171450" indent="-171450">
              <a:lnSpc>
                <a:spcPct val="110000"/>
              </a:lnSpc>
              <a:spcBef>
                <a:spcPts val="600"/>
              </a:spcBef>
              <a:spcAft>
                <a:spcPts val="600"/>
              </a:spcAft>
              <a:buFont typeface="Arial" panose="020B0604020202020204" pitchFamily="34" charset="0"/>
              <a:buChar char="•"/>
            </a:pPr>
            <a:endParaRPr lang="en-GB" sz="1200" dirty="0">
              <a:solidFill>
                <a:srgbClr val="283583"/>
              </a:solidFill>
              <a:latin typeface="+mj-lt"/>
            </a:endParaRPr>
          </a:p>
        </p:txBody>
      </p:sp>
      <p:pic>
        <p:nvPicPr>
          <p:cNvPr id="3" name="Picture 2">
            <a:extLst>
              <a:ext uri="{FF2B5EF4-FFF2-40B4-BE49-F238E27FC236}">
                <a16:creationId xmlns:a16="http://schemas.microsoft.com/office/drawing/2014/main" id="{4C20F45A-97D4-91A4-416E-77740FC885F8}"/>
              </a:ext>
            </a:extLst>
          </p:cNvPr>
          <p:cNvPicPr>
            <a:picLocks noChangeAspect="1"/>
          </p:cNvPicPr>
          <p:nvPr/>
        </p:nvPicPr>
        <p:blipFill>
          <a:blip r:embed="rId6"/>
          <a:stretch>
            <a:fillRect/>
          </a:stretch>
        </p:blipFill>
        <p:spPr>
          <a:xfrm>
            <a:off x="6395400" y="460431"/>
            <a:ext cx="2180952" cy="1704762"/>
          </a:xfrm>
          <a:prstGeom prst="rect">
            <a:avLst/>
          </a:prstGeom>
        </p:spPr>
      </p:pic>
      <p:pic>
        <p:nvPicPr>
          <p:cNvPr id="5" name="Picture 4">
            <a:extLst>
              <a:ext uri="{FF2B5EF4-FFF2-40B4-BE49-F238E27FC236}">
                <a16:creationId xmlns:a16="http://schemas.microsoft.com/office/drawing/2014/main" id="{893D061F-56C9-829B-7D89-1A8024E48D92}"/>
              </a:ext>
            </a:extLst>
          </p:cNvPr>
          <p:cNvPicPr>
            <a:picLocks noChangeAspect="1"/>
          </p:cNvPicPr>
          <p:nvPr/>
        </p:nvPicPr>
        <p:blipFill>
          <a:blip r:embed="rId7"/>
          <a:stretch>
            <a:fillRect/>
          </a:stretch>
        </p:blipFill>
        <p:spPr>
          <a:xfrm>
            <a:off x="7742872" y="1925962"/>
            <a:ext cx="1171429" cy="819048"/>
          </a:xfrm>
          <a:prstGeom prst="rect">
            <a:avLst/>
          </a:prstGeom>
        </p:spPr>
      </p:pic>
      <p:sp>
        <p:nvSpPr>
          <p:cNvPr id="7" name="TextBox 6">
            <a:extLst>
              <a:ext uri="{FF2B5EF4-FFF2-40B4-BE49-F238E27FC236}">
                <a16:creationId xmlns:a16="http://schemas.microsoft.com/office/drawing/2014/main" id="{77904363-B418-C7F1-C71B-9E27CFF18002}"/>
              </a:ext>
            </a:extLst>
          </p:cNvPr>
          <p:cNvSpPr txBox="1"/>
          <p:nvPr/>
        </p:nvSpPr>
        <p:spPr>
          <a:xfrm>
            <a:off x="7362056" y="4825803"/>
            <a:ext cx="1368152" cy="215444"/>
          </a:xfrm>
          <a:prstGeom prst="rect">
            <a:avLst/>
          </a:prstGeom>
          <a:noFill/>
        </p:spPr>
        <p:txBody>
          <a:bodyPr wrap="square" rtlCol="0">
            <a:spAutoFit/>
          </a:bodyPr>
          <a:lstStyle/>
          <a:p>
            <a:r>
              <a:rPr lang="en-GB" sz="800" kern="100" dirty="0">
                <a:effectLst/>
                <a:latin typeface="Aptos" panose="020B0004020202020204" pitchFamily="34" charset="0"/>
                <a:ea typeface="Aptos" panose="020B0004020202020204" pitchFamily="34" charset="0"/>
                <a:cs typeface="Times New Roman" panose="02020603050405020304" pitchFamily="18" charset="0"/>
              </a:rPr>
              <a:t>© EU-OS</a:t>
            </a:r>
            <a:r>
              <a:rPr lang="en-GB" sz="800" kern="100" dirty="0">
                <a:latin typeface="Aptos" panose="020B0004020202020204" pitchFamily="34" charset="0"/>
                <a:ea typeface="Aptos" panose="020B0004020202020204" pitchFamily="34" charset="0"/>
                <a:cs typeface="Times New Roman" panose="02020603050405020304" pitchFamily="18" charset="0"/>
              </a:rPr>
              <a:t>HA, </a:t>
            </a:r>
            <a:r>
              <a:rPr lang="en-GB" sz="800" kern="100" dirty="0" err="1">
                <a:latin typeface="Aptos" panose="020B0004020202020204" pitchFamily="34" charset="0"/>
                <a:ea typeface="Aptos" panose="020B0004020202020204" pitchFamily="34" charset="0"/>
                <a:cs typeface="Times New Roman" panose="02020603050405020304" pitchFamily="18" charset="0"/>
              </a:rPr>
              <a:t>Drawnalism</a:t>
            </a:r>
            <a:r>
              <a:rPr lang="en-GB" sz="800" kern="100" dirty="0">
                <a:latin typeface="Aptos" panose="020B0004020202020204" pitchFamily="34" charset="0"/>
                <a:ea typeface="Aptos" panose="020B0004020202020204" pitchFamily="34" charset="0"/>
                <a:cs typeface="Times New Roman" panose="02020603050405020304" pitchFamily="18" charset="0"/>
              </a:rPr>
              <a:t> </a:t>
            </a:r>
            <a:endParaRPr lang="es-ES" sz="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821919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3E92072-1C9D-4231-984C-A63D15C8C6BD}"/>
              </a:ext>
            </a:extLst>
          </p:cNvPr>
          <p:cNvSpPr txBox="1">
            <a:spLocks/>
          </p:cNvSpPr>
          <p:nvPr/>
        </p:nvSpPr>
        <p:spPr>
          <a:xfrm>
            <a:off x="449263" y="134542"/>
            <a:ext cx="7561262"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2000" dirty="0"/>
              <a:t>Case </a:t>
            </a:r>
            <a:r>
              <a:rPr lang="es-ES" sz="2000" dirty="0" err="1"/>
              <a:t>studies</a:t>
            </a:r>
            <a:r>
              <a:rPr lang="es-ES" sz="2000" dirty="0"/>
              <a:t> (1)</a:t>
            </a:r>
            <a:endParaRPr lang="en-US" sz="2000" dirty="0"/>
          </a:p>
        </p:txBody>
      </p:sp>
      <p:sp>
        <p:nvSpPr>
          <p:cNvPr id="3" name="TextBox 2">
            <a:extLst>
              <a:ext uri="{FF2B5EF4-FFF2-40B4-BE49-F238E27FC236}">
                <a16:creationId xmlns:a16="http://schemas.microsoft.com/office/drawing/2014/main" id="{CF7F6651-4664-A83F-B39F-AC2CCB7E9D44}"/>
              </a:ext>
            </a:extLst>
          </p:cNvPr>
          <p:cNvSpPr txBox="1"/>
          <p:nvPr/>
        </p:nvSpPr>
        <p:spPr>
          <a:xfrm>
            <a:off x="5030713" y="4435220"/>
            <a:ext cx="1368152" cy="215444"/>
          </a:xfrm>
          <a:prstGeom prst="rect">
            <a:avLst/>
          </a:prstGeom>
          <a:noFill/>
        </p:spPr>
        <p:txBody>
          <a:bodyPr wrap="square" rtlCol="0">
            <a:spAutoFit/>
          </a:bodyPr>
          <a:lstStyle/>
          <a:p>
            <a:r>
              <a:rPr lang="en-GB" sz="800" kern="100" dirty="0">
                <a:effectLst/>
                <a:latin typeface="Aptos" panose="020B0004020202020204" pitchFamily="34" charset="0"/>
                <a:ea typeface="Aptos" panose="020B0004020202020204" pitchFamily="34" charset="0"/>
                <a:cs typeface="Times New Roman" panose="02020603050405020304" pitchFamily="18" charset="0"/>
              </a:rPr>
              <a:t>© EU-OS</a:t>
            </a:r>
            <a:r>
              <a:rPr lang="en-GB" sz="800" kern="100" dirty="0">
                <a:latin typeface="Aptos" panose="020B0004020202020204" pitchFamily="34" charset="0"/>
                <a:ea typeface="Aptos" panose="020B0004020202020204" pitchFamily="34" charset="0"/>
                <a:cs typeface="Times New Roman" panose="02020603050405020304" pitchFamily="18" charset="0"/>
              </a:rPr>
              <a:t>HA, </a:t>
            </a:r>
            <a:r>
              <a:rPr lang="en-GB" sz="800" kern="100" dirty="0" err="1">
                <a:latin typeface="Aptos" panose="020B0004020202020204" pitchFamily="34" charset="0"/>
                <a:ea typeface="Aptos" panose="020B0004020202020204" pitchFamily="34" charset="0"/>
                <a:cs typeface="Times New Roman" panose="02020603050405020304" pitchFamily="18" charset="0"/>
              </a:rPr>
              <a:t>Drawnalism</a:t>
            </a:r>
            <a:r>
              <a:rPr lang="en-GB" sz="800" kern="100" dirty="0">
                <a:latin typeface="Aptos" panose="020B0004020202020204" pitchFamily="34" charset="0"/>
                <a:ea typeface="Aptos" panose="020B0004020202020204" pitchFamily="34" charset="0"/>
                <a:cs typeface="Times New Roman" panose="02020603050405020304" pitchFamily="18" charset="0"/>
              </a:rPr>
              <a:t> </a:t>
            </a:r>
            <a:endParaRPr lang="es-ES" sz="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6A059ACE-F905-C488-B1F3-5BB8FD8ADB4C}"/>
              </a:ext>
            </a:extLst>
          </p:cNvPr>
          <p:cNvPicPr>
            <a:picLocks noChangeAspect="1"/>
          </p:cNvPicPr>
          <p:nvPr/>
        </p:nvPicPr>
        <p:blipFill>
          <a:blip r:embed="rId2">
            <a:extLst>
              <a:ext uri="{28A0092B-C50C-407E-A947-70E740481C1C}">
                <a14:useLocalDpi xmlns:a14="http://schemas.microsoft.com/office/drawing/2010/main" val="0"/>
              </a:ext>
            </a:extLst>
          </a:blip>
          <a:srcRect b="5521"/>
          <a:stretch/>
        </p:blipFill>
        <p:spPr>
          <a:xfrm>
            <a:off x="761603" y="748837"/>
            <a:ext cx="6936581" cy="3686383"/>
          </a:xfrm>
          <a:prstGeom prst="rect">
            <a:avLst/>
          </a:prstGeom>
        </p:spPr>
      </p:pic>
    </p:spTree>
    <p:extLst>
      <p:ext uri="{BB962C8B-B14F-4D97-AF65-F5344CB8AC3E}">
        <p14:creationId xmlns:p14="http://schemas.microsoft.com/office/powerpoint/2010/main" val="3930450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0F61BBA-4347-16AD-E01D-E23131ED6ACE}"/>
              </a:ext>
            </a:extLst>
          </p:cNvPr>
          <p:cNvSpPr txBox="1"/>
          <p:nvPr/>
        </p:nvSpPr>
        <p:spPr>
          <a:xfrm>
            <a:off x="5420097" y="4347405"/>
            <a:ext cx="1368152" cy="215444"/>
          </a:xfrm>
          <a:prstGeom prst="rect">
            <a:avLst/>
          </a:prstGeom>
          <a:noFill/>
        </p:spPr>
        <p:txBody>
          <a:bodyPr wrap="square" rtlCol="0">
            <a:spAutoFit/>
          </a:bodyPr>
          <a:lstStyle/>
          <a:p>
            <a:r>
              <a:rPr lang="en-GB" sz="800" kern="100" dirty="0">
                <a:effectLst/>
                <a:latin typeface="Aptos" panose="020B0004020202020204" pitchFamily="34" charset="0"/>
                <a:ea typeface="Aptos" panose="020B0004020202020204" pitchFamily="34" charset="0"/>
                <a:cs typeface="Times New Roman" panose="02020603050405020304" pitchFamily="18" charset="0"/>
              </a:rPr>
              <a:t>© EU-OS</a:t>
            </a:r>
            <a:r>
              <a:rPr lang="en-GB" sz="800" kern="100" dirty="0">
                <a:latin typeface="Aptos" panose="020B0004020202020204" pitchFamily="34" charset="0"/>
                <a:ea typeface="Aptos" panose="020B0004020202020204" pitchFamily="34" charset="0"/>
                <a:cs typeface="Times New Roman" panose="02020603050405020304" pitchFamily="18" charset="0"/>
              </a:rPr>
              <a:t>HA, </a:t>
            </a:r>
            <a:r>
              <a:rPr lang="en-GB" sz="800" kern="100" dirty="0" err="1">
                <a:latin typeface="Aptos" panose="020B0004020202020204" pitchFamily="34" charset="0"/>
                <a:ea typeface="Aptos" panose="020B0004020202020204" pitchFamily="34" charset="0"/>
                <a:cs typeface="Times New Roman" panose="02020603050405020304" pitchFamily="18" charset="0"/>
              </a:rPr>
              <a:t>Drawnalism</a:t>
            </a:r>
            <a:r>
              <a:rPr lang="en-GB" sz="800" kern="100" dirty="0">
                <a:latin typeface="Aptos" panose="020B0004020202020204" pitchFamily="34" charset="0"/>
                <a:ea typeface="Aptos" panose="020B0004020202020204" pitchFamily="34" charset="0"/>
                <a:cs typeface="Times New Roman" panose="02020603050405020304" pitchFamily="18" charset="0"/>
              </a:rPr>
              <a:t> </a:t>
            </a:r>
            <a:endParaRPr lang="es-ES" sz="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44CBC0B2-A38D-916C-7F42-BFF9432C1CBC}"/>
              </a:ext>
            </a:extLst>
          </p:cNvPr>
          <p:cNvPicPr>
            <a:picLocks noChangeAspect="1"/>
          </p:cNvPicPr>
          <p:nvPr/>
        </p:nvPicPr>
        <p:blipFill>
          <a:blip r:embed="rId2">
            <a:extLst>
              <a:ext uri="{28A0092B-C50C-407E-A947-70E740481C1C}">
                <a14:useLocalDpi xmlns:a14="http://schemas.microsoft.com/office/drawing/2010/main" val="0"/>
              </a:ext>
            </a:extLst>
          </a:blip>
          <a:srcRect b="5255"/>
          <a:stretch/>
        </p:blipFill>
        <p:spPr>
          <a:xfrm>
            <a:off x="1050131" y="688373"/>
            <a:ext cx="6899090" cy="3676799"/>
          </a:xfrm>
          <a:prstGeom prst="rect">
            <a:avLst/>
          </a:prstGeom>
        </p:spPr>
      </p:pic>
      <p:sp>
        <p:nvSpPr>
          <p:cNvPr id="3" name="Title 1">
            <a:extLst>
              <a:ext uri="{FF2B5EF4-FFF2-40B4-BE49-F238E27FC236}">
                <a16:creationId xmlns:a16="http://schemas.microsoft.com/office/drawing/2014/main" id="{37D47AFB-1F94-1A35-02FE-2848D8C71B86}"/>
              </a:ext>
            </a:extLst>
          </p:cNvPr>
          <p:cNvSpPr txBox="1">
            <a:spLocks/>
          </p:cNvSpPr>
          <p:nvPr/>
        </p:nvSpPr>
        <p:spPr>
          <a:xfrm>
            <a:off x="449263" y="134542"/>
            <a:ext cx="7561262"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2000" dirty="0"/>
              <a:t>Case </a:t>
            </a:r>
            <a:r>
              <a:rPr lang="es-ES" sz="2000" dirty="0" err="1"/>
              <a:t>studies</a:t>
            </a:r>
            <a:r>
              <a:rPr lang="es-ES" sz="2000" dirty="0"/>
              <a:t> (2)</a:t>
            </a:r>
            <a:endParaRPr lang="en-US" sz="2000" dirty="0"/>
          </a:p>
        </p:txBody>
      </p:sp>
    </p:spTree>
    <p:extLst>
      <p:ext uri="{BB962C8B-B14F-4D97-AF65-F5344CB8AC3E}">
        <p14:creationId xmlns:p14="http://schemas.microsoft.com/office/powerpoint/2010/main" val="39008773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322B09E-836D-D3A3-F31F-FD87898933DA}"/>
              </a:ext>
            </a:extLst>
          </p:cNvPr>
          <p:cNvSpPr txBox="1"/>
          <p:nvPr/>
        </p:nvSpPr>
        <p:spPr>
          <a:xfrm>
            <a:off x="5341417" y="4520887"/>
            <a:ext cx="1368152" cy="215444"/>
          </a:xfrm>
          <a:prstGeom prst="rect">
            <a:avLst/>
          </a:prstGeom>
          <a:noFill/>
        </p:spPr>
        <p:txBody>
          <a:bodyPr wrap="square" rtlCol="0">
            <a:spAutoFit/>
          </a:bodyPr>
          <a:lstStyle/>
          <a:p>
            <a:r>
              <a:rPr lang="en-GB" sz="800" kern="100" dirty="0">
                <a:effectLst/>
                <a:latin typeface="Aptos" panose="020B0004020202020204" pitchFamily="34" charset="0"/>
                <a:ea typeface="Aptos" panose="020B0004020202020204" pitchFamily="34" charset="0"/>
                <a:cs typeface="Times New Roman" panose="02020603050405020304" pitchFamily="18" charset="0"/>
              </a:rPr>
              <a:t>© EU-OS</a:t>
            </a:r>
            <a:r>
              <a:rPr lang="en-GB" sz="800" kern="100" dirty="0">
                <a:latin typeface="Aptos" panose="020B0004020202020204" pitchFamily="34" charset="0"/>
                <a:ea typeface="Aptos" panose="020B0004020202020204" pitchFamily="34" charset="0"/>
                <a:cs typeface="Times New Roman" panose="02020603050405020304" pitchFamily="18" charset="0"/>
              </a:rPr>
              <a:t>HA, </a:t>
            </a:r>
            <a:r>
              <a:rPr lang="en-GB" sz="800" kern="100" dirty="0" err="1">
                <a:latin typeface="Aptos" panose="020B0004020202020204" pitchFamily="34" charset="0"/>
                <a:ea typeface="Aptos" panose="020B0004020202020204" pitchFamily="34" charset="0"/>
                <a:cs typeface="Times New Roman" panose="02020603050405020304" pitchFamily="18" charset="0"/>
              </a:rPr>
              <a:t>Drawnalism</a:t>
            </a:r>
            <a:r>
              <a:rPr lang="en-GB" sz="800" kern="100" dirty="0">
                <a:latin typeface="Aptos" panose="020B0004020202020204" pitchFamily="34" charset="0"/>
                <a:ea typeface="Aptos" panose="020B0004020202020204" pitchFamily="34" charset="0"/>
                <a:cs typeface="Times New Roman" panose="02020603050405020304" pitchFamily="18" charset="0"/>
              </a:rPr>
              <a:t> </a:t>
            </a:r>
            <a:endParaRPr lang="es-ES" sz="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3FEECBE3-67AD-F4E7-C4D5-839245622D7F}"/>
              </a:ext>
            </a:extLst>
          </p:cNvPr>
          <p:cNvPicPr>
            <a:picLocks noChangeAspect="1"/>
          </p:cNvPicPr>
          <p:nvPr/>
        </p:nvPicPr>
        <p:blipFill>
          <a:blip r:embed="rId2">
            <a:extLst>
              <a:ext uri="{28A0092B-C50C-407E-A947-70E740481C1C}">
                <a14:useLocalDpi xmlns:a14="http://schemas.microsoft.com/office/drawing/2010/main" val="0"/>
              </a:ext>
            </a:extLst>
          </a:blip>
          <a:srcRect b="6392"/>
          <a:stretch/>
        </p:blipFill>
        <p:spPr>
          <a:xfrm>
            <a:off x="680398" y="724120"/>
            <a:ext cx="7198915" cy="3790536"/>
          </a:xfrm>
          <a:prstGeom prst="rect">
            <a:avLst/>
          </a:prstGeom>
        </p:spPr>
      </p:pic>
      <p:sp>
        <p:nvSpPr>
          <p:cNvPr id="3" name="Title 1">
            <a:extLst>
              <a:ext uri="{FF2B5EF4-FFF2-40B4-BE49-F238E27FC236}">
                <a16:creationId xmlns:a16="http://schemas.microsoft.com/office/drawing/2014/main" id="{431AA433-0EA3-A7EC-B0BE-175DDEE1EEAF}"/>
              </a:ext>
            </a:extLst>
          </p:cNvPr>
          <p:cNvSpPr txBox="1">
            <a:spLocks/>
          </p:cNvSpPr>
          <p:nvPr/>
        </p:nvSpPr>
        <p:spPr>
          <a:xfrm>
            <a:off x="449263" y="134542"/>
            <a:ext cx="7561262"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2000" dirty="0"/>
              <a:t>Case </a:t>
            </a:r>
            <a:r>
              <a:rPr lang="es-ES" sz="2000" dirty="0" err="1"/>
              <a:t>studies</a:t>
            </a:r>
            <a:r>
              <a:rPr lang="es-ES" sz="2000" dirty="0"/>
              <a:t> (3)</a:t>
            </a:r>
            <a:endParaRPr lang="en-US" sz="2000" dirty="0"/>
          </a:p>
        </p:txBody>
      </p:sp>
    </p:spTree>
    <p:extLst>
      <p:ext uri="{BB962C8B-B14F-4D97-AF65-F5344CB8AC3E}">
        <p14:creationId xmlns:p14="http://schemas.microsoft.com/office/powerpoint/2010/main" val="3071790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47C5D2D-C710-CA01-CFAF-3FCB68394994}"/>
              </a:ext>
            </a:extLst>
          </p:cNvPr>
          <p:cNvSpPr txBox="1"/>
          <p:nvPr/>
        </p:nvSpPr>
        <p:spPr>
          <a:xfrm>
            <a:off x="5550396" y="4429126"/>
            <a:ext cx="1368152" cy="215444"/>
          </a:xfrm>
          <a:prstGeom prst="rect">
            <a:avLst/>
          </a:prstGeom>
          <a:noFill/>
        </p:spPr>
        <p:txBody>
          <a:bodyPr wrap="square" rtlCol="0">
            <a:spAutoFit/>
          </a:bodyPr>
          <a:lstStyle/>
          <a:p>
            <a:r>
              <a:rPr lang="en-GB" sz="800" kern="100" dirty="0">
                <a:effectLst/>
                <a:latin typeface="Aptos" panose="020B0004020202020204" pitchFamily="34" charset="0"/>
                <a:ea typeface="Aptos" panose="020B0004020202020204" pitchFamily="34" charset="0"/>
                <a:cs typeface="Times New Roman" panose="02020603050405020304" pitchFamily="18" charset="0"/>
              </a:rPr>
              <a:t>© EU-OS</a:t>
            </a:r>
            <a:r>
              <a:rPr lang="en-GB" sz="800" kern="100" dirty="0">
                <a:latin typeface="Aptos" panose="020B0004020202020204" pitchFamily="34" charset="0"/>
                <a:ea typeface="Aptos" panose="020B0004020202020204" pitchFamily="34" charset="0"/>
                <a:cs typeface="Times New Roman" panose="02020603050405020304" pitchFamily="18" charset="0"/>
              </a:rPr>
              <a:t>HA, </a:t>
            </a:r>
            <a:r>
              <a:rPr lang="en-GB" sz="800" kern="100" dirty="0" err="1">
                <a:latin typeface="Aptos" panose="020B0004020202020204" pitchFamily="34" charset="0"/>
                <a:ea typeface="Aptos" panose="020B0004020202020204" pitchFamily="34" charset="0"/>
                <a:cs typeface="Times New Roman" panose="02020603050405020304" pitchFamily="18" charset="0"/>
              </a:rPr>
              <a:t>Drawnalism</a:t>
            </a:r>
            <a:r>
              <a:rPr lang="en-GB" sz="800" kern="100" dirty="0">
                <a:latin typeface="Aptos" panose="020B0004020202020204" pitchFamily="34" charset="0"/>
                <a:ea typeface="Aptos" panose="020B0004020202020204" pitchFamily="34" charset="0"/>
                <a:cs typeface="Times New Roman" panose="02020603050405020304" pitchFamily="18" charset="0"/>
              </a:rPr>
              <a:t> </a:t>
            </a:r>
            <a:endParaRPr lang="es-ES" sz="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2860441D-BE3B-FC78-E31C-35B48B35DAB8}"/>
              </a:ext>
            </a:extLst>
          </p:cNvPr>
          <p:cNvPicPr>
            <a:picLocks noChangeAspect="1"/>
          </p:cNvPicPr>
          <p:nvPr/>
        </p:nvPicPr>
        <p:blipFill>
          <a:blip r:embed="rId2">
            <a:extLst>
              <a:ext uri="{28A0092B-C50C-407E-A947-70E740481C1C}">
                <a14:useLocalDpi xmlns:a14="http://schemas.microsoft.com/office/drawing/2010/main" val="0"/>
              </a:ext>
            </a:extLst>
          </a:blip>
          <a:srcRect l="2482" t="1496" r="1773" b="5382"/>
          <a:stretch/>
        </p:blipFill>
        <p:spPr>
          <a:xfrm>
            <a:off x="1221580" y="735806"/>
            <a:ext cx="6750845" cy="3693320"/>
          </a:xfrm>
          <a:prstGeom prst="rect">
            <a:avLst/>
          </a:prstGeom>
        </p:spPr>
      </p:pic>
      <p:sp>
        <p:nvSpPr>
          <p:cNvPr id="3" name="Title 1">
            <a:extLst>
              <a:ext uri="{FF2B5EF4-FFF2-40B4-BE49-F238E27FC236}">
                <a16:creationId xmlns:a16="http://schemas.microsoft.com/office/drawing/2014/main" id="{9EABB165-586B-BBD7-E233-BA849A831B55}"/>
              </a:ext>
            </a:extLst>
          </p:cNvPr>
          <p:cNvSpPr txBox="1">
            <a:spLocks/>
          </p:cNvSpPr>
          <p:nvPr/>
        </p:nvSpPr>
        <p:spPr>
          <a:xfrm>
            <a:off x="449263" y="134542"/>
            <a:ext cx="7561262"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2000" dirty="0"/>
              <a:t>Case </a:t>
            </a:r>
            <a:r>
              <a:rPr lang="es-ES" sz="2000" dirty="0" err="1"/>
              <a:t>studies</a:t>
            </a:r>
            <a:r>
              <a:rPr lang="es-ES" sz="2000" dirty="0"/>
              <a:t> (4)</a:t>
            </a:r>
            <a:endParaRPr lang="en-US" sz="2000" dirty="0"/>
          </a:p>
        </p:txBody>
      </p:sp>
    </p:spTree>
    <p:extLst>
      <p:ext uri="{BB962C8B-B14F-4D97-AF65-F5344CB8AC3E}">
        <p14:creationId xmlns:p14="http://schemas.microsoft.com/office/powerpoint/2010/main" val="32936654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AE24F39-0A21-F63A-76A9-3C183BD741E7}"/>
              </a:ext>
            </a:extLst>
          </p:cNvPr>
          <p:cNvSpPr txBox="1"/>
          <p:nvPr/>
        </p:nvSpPr>
        <p:spPr>
          <a:xfrm>
            <a:off x="5612879" y="4371975"/>
            <a:ext cx="1368152" cy="215444"/>
          </a:xfrm>
          <a:prstGeom prst="rect">
            <a:avLst/>
          </a:prstGeom>
          <a:noFill/>
        </p:spPr>
        <p:txBody>
          <a:bodyPr wrap="square" rtlCol="0">
            <a:spAutoFit/>
          </a:bodyPr>
          <a:lstStyle/>
          <a:p>
            <a:r>
              <a:rPr lang="en-GB" sz="800" kern="100" dirty="0">
                <a:effectLst/>
                <a:latin typeface="Aptos" panose="020B0004020202020204" pitchFamily="34" charset="0"/>
                <a:ea typeface="Aptos" panose="020B0004020202020204" pitchFamily="34" charset="0"/>
                <a:cs typeface="Times New Roman" panose="02020603050405020304" pitchFamily="18" charset="0"/>
              </a:rPr>
              <a:t>© EU-OS</a:t>
            </a:r>
            <a:r>
              <a:rPr lang="en-GB" sz="800" kern="100" dirty="0">
                <a:latin typeface="Aptos" panose="020B0004020202020204" pitchFamily="34" charset="0"/>
                <a:ea typeface="Aptos" panose="020B0004020202020204" pitchFamily="34" charset="0"/>
                <a:cs typeface="Times New Roman" panose="02020603050405020304" pitchFamily="18" charset="0"/>
              </a:rPr>
              <a:t>HA, </a:t>
            </a:r>
            <a:r>
              <a:rPr lang="en-GB" sz="800" kern="100" dirty="0" err="1">
                <a:latin typeface="Aptos" panose="020B0004020202020204" pitchFamily="34" charset="0"/>
                <a:ea typeface="Aptos" panose="020B0004020202020204" pitchFamily="34" charset="0"/>
                <a:cs typeface="Times New Roman" panose="02020603050405020304" pitchFamily="18" charset="0"/>
              </a:rPr>
              <a:t>Drawnalism</a:t>
            </a:r>
            <a:r>
              <a:rPr lang="en-GB" sz="800" kern="100" dirty="0">
                <a:latin typeface="Aptos" panose="020B0004020202020204" pitchFamily="34" charset="0"/>
                <a:ea typeface="Aptos" panose="020B0004020202020204" pitchFamily="34" charset="0"/>
                <a:cs typeface="Times New Roman" panose="02020603050405020304" pitchFamily="18" charset="0"/>
              </a:rPr>
              <a:t> </a:t>
            </a:r>
            <a:endParaRPr lang="es-ES" sz="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4636BA65-1D69-31BE-9A2D-A8927C0939DD}"/>
              </a:ext>
            </a:extLst>
          </p:cNvPr>
          <p:cNvPicPr>
            <a:picLocks noChangeAspect="1"/>
          </p:cNvPicPr>
          <p:nvPr/>
        </p:nvPicPr>
        <p:blipFill>
          <a:blip r:embed="rId2">
            <a:extLst>
              <a:ext uri="{28A0092B-C50C-407E-A947-70E740481C1C}">
                <a14:useLocalDpi xmlns:a14="http://schemas.microsoft.com/office/drawing/2010/main" val="0"/>
              </a:ext>
            </a:extLst>
          </a:blip>
          <a:srcRect t="3273" b="5819"/>
          <a:stretch/>
        </p:blipFill>
        <p:spPr>
          <a:xfrm>
            <a:off x="776991" y="867778"/>
            <a:ext cx="6984999" cy="3571875"/>
          </a:xfrm>
          <a:prstGeom prst="rect">
            <a:avLst/>
          </a:prstGeom>
        </p:spPr>
      </p:pic>
      <p:sp>
        <p:nvSpPr>
          <p:cNvPr id="2" name="Title 1">
            <a:extLst>
              <a:ext uri="{FF2B5EF4-FFF2-40B4-BE49-F238E27FC236}">
                <a16:creationId xmlns:a16="http://schemas.microsoft.com/office/drawing/2014/main" id="{671D8807-A5C4-0D30-E0BF-352AA1D1BB31}"/>
              </a:ext>
            </a:extLst>
          </p:cNvPr>
          <p:cNvSpPr txBox="1">
            <a:spLocks/>
          </p:cNvSpPr>
          <p:nvPr/>
        </p:nvSpPr>
        <p:spPr>
          <a:xfrm>
            <a:off x="449263" y="134542"/>
            <a:ext cx="7561262"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2000" dirty="0"/>
              <a:t>Case </a:t>
            </a:r>
            <a:r>
              <a:rPr lang="es-ES" sz="2000" dirty="0" err="1"/>
              <a:t>studies</a:t>
            </a:r>
            <a:r>
              <a:rPr lang="es-ES" sz="2000" dirty="0"/>
              <a:t> (5)</a:t>
            </a:r>
            <a:endParaRPr lang="en-US" sz="2000" dirty="0"/>
          </a:p>
        </p:txBody>
      </p:sp>
    </p:spTree>
    <p:extLst>
      <p:ext uri="{BB962C8B-B14F-4D97-AF65-F5344CB8AC3E}">
        <p14:creationId xmlns:p14="http://schemas.microsoft.com/office/powerpoint/2010/main" val="36187050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02F4F23-0DD0-5AAB-53EA-037B1BC862A8}"/>
              </a:ext>
            </a:extLst>
          </p:cNvPr>
          <p:cNvSpPr txBox="1"/>
          <p:nvPr/>
        </p:nvSpPr>
        <p:spPr>
          <a:xfrm>
            <a:off x="5543255" y="4506764"/>
            <a:ext cx="1368152" cy="215444"/>
          </a:xfrm>
          <a:prstGeom prst="rect">
            <a:avLst/>
          </a:prstGeom>
          <a:noFill/>
        </p:spPr>
        <p:txBody>
          <a:bodyPr wrap="square" rtlCol="0">
            <a:spAutoFit/>
          </a:bodyPr>
          <a:lstStyle/>
          <a:p>
            <a:r>
              <a:rPr lang="en-GB" sz="800" kern="100" dirty="0">
                <a:effectLst/>
                <a:latin typeface="Aptos" panose="020B0004020202020204" pitchFamily="34" charset="0"/>
                <a:ea typeface="Aptos" panose="020B0004020202020204" pitchFamily="34" charset="0"/>
                <a:cs typeface="Times New Roman" panose="02020603050405020304" pitchFamily="18" charset="0"/>
              </a:rPr>
              <a:t>© EU-OS</a:t>
            </a:r>
            <a:r>
              <a:rPr lang="en-GB" sz="800" kern="100" dirty="0">
                <a:latin typeface="Aptos" panose="020B0004020202020204" pitchFamily="34" charset="0"/>
                <a:ea typeface="Aptos" panose="020B0004020202020204" pitchFamily="34" charset="0"/>
                <a:cs typeface="Times New Roman" panose="02020603050405020304" pitchFamily="18" charset="0"/>
              </a:rPr>
              <a:t>HA, </a:t>
            </a:r>
            <a:r>
              <a:rPr lang="en-GB" sz="800" kern="100" dirty="0" err="1">
                <a:latin typeface="Aptos" panose="020B0004020202020204" pitchFamily="34" charset="0"/>
                <a:ea typeface="Aptos" panose="020B0004020202020204" pitchFamily="34" charset="0"/>
                <a:cs typeface="Times New Roman" panose="02020603050405020304" pitchFamily="18" charset="0"/>
              </a:rPr>
              <a:t>Drawnalism</a:t>
            </a:r>
            <a:r>
              <a:rPr lang="en-GB" sz="800" kern="100" dirty="0">
                <a:latin typeface="Aptos" panose="020B0004020202020204" pitchFamily="34" charset="0"/>
                <a:ea typeface="Aptos" panose="020B0004020202020204" pitchFamily="34" charset="0"/>
                <a:cs typeface="Times New Roman" panose="02020603050405020304" pitchFamily="18" charset="0"/>
              </a:rPr>
              <a:t> </a:t>
            </a:r>
            <a:endParaRPr lang="es-ES" sz="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02B5CD72-0D76-C35E-08F9-37DAB8CD8DE9}"/>
              </a:ext>
            </a:extLst>
          </p:cNvPr>
          <p:cNvPicPr>
            <a:picLocks noChangeAspect="1"/>
          </p:cNvPicPr>
          <p:nvPr/>
        </p:nvPicPr>
        <p:blipFill>
          <a:blip r:embed="rId2">
            <a:extLst>
              <a:ext uri="{28A0092B-C50C-407E-A947-70E740481C1C}">
                <a14:useLocalDpi xmlns:a14="http://schemas.microsoft.com/office/drawing/2010/main" val="0"/>
              </a:ext>
            </a:extLst>
          </a:blip>
          <a:srcRect l="2901" t="1868" r="2418" b="6190"/>
          <a:stretch/>
        </p:blipFill>
        <p:spPr>
          <a:xfrm>
            <a:off x="1092994" y="716120"/>
            <a:ext cx="6993732" cy="3820160"/>
          </a:xfrm>
          <a:prstGeom prst="rect">
            <a:avLst/>
          </a:prstGeom>
        </p:spPr>
      </p:pic>
      <p:sp>
        <p:nvSpPr>
          <p:cNvPr id="2" name="Title 1">
            <a:extLst>
              <a:ext uri="{FF2B5EF4-FFF2-40B4-BE49-F238E27FC236}">
                <a16:creationId xmlns:a16="http://schemas.microsoft.com/office/drawing/2014/main" id="{A3E00EAA-294C-69ED-012D-B27D446C6FFB}"/>
              </a:ext>
            </a:extLst>
          </p:cNvPr>
          <p:cNvSpPr txBox="1">
            <a:spLocks/>
          </p:cNvSpPr>
          <p:nvPr/>
        </p:nvSpPr>
        <p:spPr>
          <a:xfrm>
            <a:off x="449263" y="134542"/>
            <a:ext cx="7561262"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2000" dirty="0"/>
              <a:t>Case </a:t>
            </a:r>
            <a:r>
              <a:rPr lang="es-ES" sz="2000" dirty="0" err="1"/>
              <a:t>studies</a:t>
            </a:r>
            <a:r>
              <a:rPr lang="es-ES" sz="2000" dirty="0"/>
              <a:t> (6)</a:t>
            </a:r>
            <a:endParaRPr lang="en-US" sz="2000" dirty="0"/>
          </a:p>
        </p:txBody>
      </p:sp>
    </p:spTree>
    <p:extLst>
      <p:ext uri="{BB962C8B-B14F-4D97-AF65-F5344CB8AC3E}">
        <p14:creationId xmlns:p14="http://schemas.microsoft.com/office/powerpoint/2010/main" val="38127579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7BCC112-0926-B602-2FE9-90E5E36D1B71}"/>
              </a:ext>
            </a:extLst>
          </p:cNvPr>
          <p:cNvSpPr txBox="1"/>
          <p:nvPr/>
        </p:nvSpPr>
        <p:spPr>
          <a:xfrm>
            <a:off x="5221313" y="4539514"/>
            <a:ext cx="1368152" cy="215444"/>
          </a:xfrm>
          <a:prstGeom prst="rect">
            <a:avLst/>
          </a:prstGeom>
          <a:noFill/>
        </p:spPr>
        <p:txBody>
          <a:bodyPr wrap="square" rtlCol="0">
            <a:spAutoFit/>
          </a:bodyPr>
          <a:lstStyle/>
          <a:p>
            <a:r>
              <a:rPr lang="en-GB" sz="800" kern="100" dirty="0">
                <a:effectLst/>
                <a:latin typeface="Aptos" panose="020B0004020202020204" pitchFamily="34" charset="0"/>
                <a:ea typeface="Aptos" panose="020B0004020202020204" pitchFamily="34" charset="0"/>
                <a:cs typeface="Times New Roman" panose="02020603050405020304" pitchFamily="18" charset="0"/>
              </a:rPr>
              <a:t>© EU-OS</a:t>
            </a:r>
            <a:r>
              <a:rPr lang="en-GB" sz="800" kern="100" dirty="0">
                <a:latin typeface="Aptos" panose="020B0004020202020204" pitchFamily="34" charset="0"/>
                <a:ea typeface="Aptos" panose="020B0004020202020204" pitchFamily="34" charset="0"/>
                <a:cs typeface="Times New Roman" panose="02020603050405020304" pitchFamily="18" charset="0"/>
              </a:rPr>
              <a:t>HA, </a:t>
            </a:r>
            <a:r>
              <a:rPr lang="en-GB" sz="800" kern="100" dirty="0" err="1">
                <a:latin typeface="Aptos" panose="020B0004020202020204" pitchFamily="34" charset="0"/>
                <a:ea typeface="Aptos" panose="020B0004020202020204" pitchFamily="34" charset="0"/>
                <a:cs typeface="Times New Roman" panose="02020603050405020304" pitchFamily="18" charset="0"/>
              </a:rPr>
              <a:t>Drawnalism</a:t>
            </a:r>
            <a:r>
              <a:rPr lang="en-GB" sz="800" kern="100" dirty="0">
                <a:latin typeface="Aptos" panose="020B0004020202020204" pitchFamily="34" charset="0"/>
                <a:ea typeface="Aptos" panose="020B0004020202020204" pitchFamily="34" charset="0"/>
                <a:cs typeface="Times New Roman" panose="02020603050405020304" pitchFamily="18" charset="0"/>
              </a:rPr>
              <a:t> </a:t>
            </a:r>
            <a:endParaRPr lang="es-ES" sz="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5425A51C-13C4-ACAC-BB4B-5B555022A5A6}"/>
              </a:ext>
            </a:extLst>
          </p:cNvPr>
          <p:cNvPicPr>
            <a:picLocks noChangeAspect="1"/>
          </p:cNvPicPr>
          <p:nvPr/>
        </p:nvPicPr>
        <p:blipFill>
          <a:blip r:embed="rId2">
            <a:extLst>
              <a:ext uri="{28A0092B-C50C-407E-A947-70E740481C1C}">
                <a14:useLocalDpi xmlns:a14="http://schemas.microsoft.com/office/drawing/2010/main" val="0"/>
              </a:ext>
            </a:extLst>
          </a:blip>
          <a:srcRect l="3051" t="1991" r="2657" b="3549"/>
          <a:stretch/>
        </p:blipFill>
        <p:spPr>
          <a:xfrm>
            <a:off x="764381" y="707228"/>
            <a:ext cx="6843713" cy="3856511"/>
          </a:xfrm>
          <a:prstGeom prst="rect">
            <a:avLst/>
          </a:prstGeom>
        </p:spPr>
      </p:pic>
      <p:sp>
        <p:nvSpPr>
          <p:cNvPr id="2" name="Title 1">
            <a:extLst>
              <a:ext uri="{FF2B5EF4-FFF2-40B4-BE49-F238E27FC236}">
                <a16:creationId xmlns:a16="http://schemas.microsoft.com/office/drawing/2014/main" id="{4827D4F3-53DA-6662-7C6F-038321141F4B}"/>
              </a:ext>
            </a:extLst>
          </p:cNvPr>
          <p:cNvSpPr txBox="1">
            <a:spLocks/>
          </p:cNvSpPr>
          <p:nvPr/>
        </p:nvSpPr>
        <p:spPr>
          <a:xfrm>
            <a:off x="449263" y="134542"/>
            <a:ext cx="7561262"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2000" dirty="0"/>
              <a:t>Case </a:t>
            </a:r>
            <a:r>
              <a:rPr lang="es-ES" sz="2000" dirty="0" err="1"/>
              <a:t>studies</a:t>
            </a:r>
            <a:r>
              <a:rPr lang="es-ES" sz="2000" dirty="0"/>
              <a:t> (7)</a:t>
            </a:r>
            <a:endParaRPr lang="en-US" sz="2000" dirty="0"/>
          </a:p>
        </p:txBody>
      </p:sp>
    </p:spTree>
    <p:extLst>
      <p:ext uri="{BB962C8B-B14F-4D97-AF65-F5344CB8AC3E}">
        <p14:creationId xmlns:p14="http://schemas.microsoft.com/office/powerpoint/2010/main" val="710001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A484329-B363-E397-2F97-C4B5963A69CE}"/>
              </a:ext>
            </a:extLst>
          </p:cNvPr>
          <p:cNvPicPr>
            <a:picLocks noChangeAspect="1"/>
          </p:cNvPicPr>
          <p:nvPr/>
        </p:nvPicPr>
        <p:blipFill>
          <a:blip r:embed="rId3">
            <a:extLst>
              <a:ext uri="{28A0092B-C50C-407E-A947-70E740481C1C}">
                <a14:useLocalDpi xmlns:a14="http://schemas.microsoft.com/office/drawing/2010/main" val="0"/>
              </a:ext>
            </a:extLst>
          </a:blip>
          <a:srcRect l="13359" r="8369"/>
          <a:stretch/>
        </p:blipFill>
        <p:spPr>
          <a:xfrm>
            <a:off x="2611395" y="1615036"/>
            <a:ext cx="2878073" cy="2760643"/>
          </a:xfrm>
          <a:prstGeom prst="rect">
            <a:avLst/>
          </a:prstGeom>
        </p:spPr>
      </p:pic>
      <p:grpSp>
        <p:nvGrpSpPr>
          <p:cNvPr id="34" name="Group 33">
            <a:extLst>
              <a:ext uri="{FF2B5EF4-FFF2-40B4-BE49-F238E27FC236}">
                <a16:creationId xmlns:a16="http://schemas.microsoft.com/office/drawing/2014/main" id="{8B1CC742-8254-BAE6-F257-3D5FF635DF23}"/>
              </a:ext>
            </a:extLst>
          </p:cNvPr>
          <p:cNvGrpSpPr/>
          <p:nvPr/>
        </p:nvGrpSpPr>
        <p:grpSpPr>
          <a:xfrm>
            <a:off x="5211050" y="809121"/>
            <a:ext cx="3957427" cy="4379511"/>
            <a:chOff x="5008630" y="669521"/>
            <a:chExt cx="3957427" cy="4379511"/>
          </a:xfrm>
        </p:grpSpPr>
        <p:pic>
          <p:nvPicPr>
            <p:cNvPr id="25" name="Picture 24" descr="A blank notepad with text&#10;&#10;Description automatically generated">
              <a:extLst>
                <a:ext uri="{FF2B5EF4-FFF2-40B4-BE49-F238E27FC236}">
                  <a16:creationId xmlns:a16="http://schemas.microsoft.com/office/drawing/2014/main" id="{E88EA135-A83A-D2DE-E7A7-363B93C900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35152" y="669521"/>
              <a:ext cx="3930905" cy="4379511"/>
            </a:xfrm>
            <a:prstGeom prst="rect">
              <a:avLst/>
            </a:prstGeom>
          </p:spPr>
        </p:pic>
        <p:pic>
          <p:nvPicPr>
            <p:cNvPr id="30" name="Picture 29" descr="A white line in the dark&#10;&#10;Description automatically generated">
              <a:extLst>
                <a:ext uri="{FF2B5EF4-FFF2-40B4-BE49-F238E27FC236}">
                  <a16:creationId xmlns:a16="http://schemas.microsoft.com/office/drawing/2014/main" id="{CAB9F6C8-14BA-4CBA-9EE9-97D553522583}"/>
                </a:ext>
              </a:extLst>
            </p:cNvPr>
            <p:cNvPicPr>
              <a:picLocks noChangeAspect="1"/>
            </p:cNvPicPr>
            <p:nvPr/>
          </p:nvPicPr>
          <p:blipFill>
            <a:blip r:embed="rId5">
              <a:extLst>
                <a:ext uri="{28A0092B-C50C-407E-A947-70E740481C1C}">
                  <a14:useLocalDpi xmlns:a14="http://schemas.microsoft.com/office/drawing/2010/main" val="0"/>
                </a:ext>
              </a:extLst>
            </a:blip>
            <a:srcRect t="52518" r="11545" b="42637"/>
            <a:stretch/>
          </p:blipFill>
          <p:spPr>
            <a:xfrm>
              <a:off x="5018944" y="3143353"/>
              <a:ext cx="3702782" cy="230684"/>
            </a:xfrm>
            <a:prstGeom prst="rect">
              <a:avLst/>
            </a:prstGeom>
          </p:spPr>
        </p:pic>
        <p:pic>
          <p:nvPicPr>
            <p:cNvPr id="31" name="Picture 30" descr="A white line in the dark&#10;&#10;Description automatically generated">
              <a:extLst>
                <a:ext uri="{FF2B5EF4-FFF2-40B4-BE49-F238E27FC236}">
                  <a16:creationId xmlns:a16="http://schemas.microsoft.com/office/drawing/2014/main" id="{EC7BF76C-D994-991A-8DDC-F4CDF3F53244}"/>
                </a:ext>
              </a:extLst>
            </p:cNvPr>
            <p:cNvPicPr>
              <a:picLocks noChangeAspect="1"/>
            </p:cNvPicPr>
            <p:nvPr/>
          </p:nvPicPr>
          <p:blipFill>
            <a:blip r:embed="rId5">
              <a:extLst>
                <a:ext uri="{28A0092B-C50C-407E-A947-70E740481C1C}">
                  <a14:useLocalDpi xmlns:a14="http://schemas.microsoft.com/office/drawing/2010/main" val="0"/>
                </a:ext>
              </a:extLst>
            </a:blip>
            <a:srcRect t="52518" r="11545" b="42637"/>
            <a:stretch/>
          </p:blipFill>
          <p:spPr>
            <a:xfrm>
              <a:off x="5008630" y="3473396"/>
              <a:ext cx="3702782" cy="230684"/>
            </a:xfrm>
            <a:prstGeom prst="rect">
              <a:avLst/>
            </a:prstGeom>
          </p:spPr>
        </p:pic>
        <p:pic>
          <p:nvPicPr>
            <p:cNvPr id="33" name="Picture 32" descr="A black background with white text&#10;&#10;Description automatically generated">
              <a:extLst>
                <a:ext uri="{FF2B5EF4-FFF2-40B4-BE49-F238E27FC236}">
                  <a16:creationId xmlns:a16="http://schemas.microsoft.com/office/drawing/2014/main" id="{4AB7E733-C16B-A31C-1554-B52338155F0B}"/>
                </a:ext>
              </a:extLst>
            </p:cNvPr>
            <p:cNvPicPr>
              <a:picLocks noChangeAspect="1"/>
            </p:cNvPicPr>
            <p:nvPr/>
          </p:nvPicPr>
          <p:blipFill>
            <a:blip r:embed="rId6">
              <a:extLst>
                <a:ext uri="{28A0092B-C50C-407E-A947-70E740481C1C}">
                  <a14:useLocalDpi xmlns:a14="http://schemas.microsoft.com/office/drawing/2010/main" val="0"/>
                </a:ext>
              </a:extLst>
            </a:blip>
            <a:srcRect l="11097" t="57139" r="52112" b="37598"/>
            <a:stretch/>
          </p:blipFill>
          <p:spPr>
            <a:xfrm>
              <a:off x="5540577" y="3315639"/>
              <a:ext cx="1572200" cy="250586"/>
            </a:xfrm>
            <a:prstGeom prst="rect">
              <a:avLst/>
            </a:prstGeom>
          </p:spPr>
        </p:pic>
      </p:grpSp>
      <p:sp>
        <p:nvSpPr>
          <p:cNvPr id="3" name="Content Placeholder 2">
            <a:extLst>
              <a:ext uri="{FF2B5EF4-FFF2-40B4-BE49-F238E27FC236}">
                <a16:creationId xmlns:a16="http://schemas.microsoft.com/office/drawing/2014/main" id="{6E1CB639-BF88-6C64-7130-AE2292913259}"/>
              </a:ext>
            </a:extLst>
          </p:cNvPr>
          <p:cNvSpPr>
            <a:spLocks noGrp="1"/>
          </p:cNvSpPr>
          <p:nvPr>
            <p:ph sz="half" idx="1"/>
          </p:nvPr>
        </p:nvSpPr>
        <p:spPr>
          <a:xfrm>
            <a:off x="310206" y="1636087"/>
            <a:ext cx="2619276" cy="3030975"/>
          </a:xfrm>
        </p:spPr>
        <p:txBody>
          <a:bodyPr>
            <a:normAutofit fontScale="70000" lnSpcReduction="20000"/>
          </a:bodyPr>
          <a:lstStyle/>
          <a:p>
            <a:pPr marL="0" algn="l" rtl="0" eaLnBrk="1" fontAlgn="ctr" latinLnBrk="0" hangingPunct="1">
              <a:lnSpc>
                <a:spcPct val="110000"/>
              </a:lnSpc>
              <a:spcBef>
                <a:spcPts val="600"/>
              </a:spcBef>
              <a:spcAft>
                <a:spcPts val="600"/>
              </a:spcAft>
            </a:pPr>
            <a:r>
              <a:rPr lang="en-GB" sz="2300" b="0" dirty="0">
                <a:solidFill>
                  <a:srgbClr val="000000"/>
                </a:solidFill>
                <a:latin typeface="Arial" panose="020B0604020202020204" pitchFamily="34" charset="0"/>
              </a:rPr>
              <a:t>Data collection</a:t>
            </a:r>
          </a:p>
          <a:p>
            <a:pPr marL="0" algn="l" rtl="0" eaLnBrk="1" fontAlgn="ctr" latinLnBrk="0" hangingPunct="1">
              <a:lnSpc>
                <a:spcPct val="110000"/>
              </a:lnSpc>
              <a:spcBef>
                <a:spcPts val="600"/>
              </a:spcBef>
              <a:spcAft>
                <a:spcPts val="600"/>
              </a:spcAft>
            </a:pPr>
            <a:endParaRPr lang="en-GB" sz="2300" b="0" i="0" u="none" strike="noStrike" kern="1200" dirty="0">
              <a:solidFill>
                <a:srgbClr val="000000"/>
              </a:solidFill>
              <a:effectLst/>
              <a:latin typeface="Arial" panose="020B0604020202020204" pitchFamily="34" charset="0"/>
            </a:endParaRPr>
          </a:p>
          <a:p>
            <a:pPr marL="0" algn="l" rtl="0" eaLnBrk="1" fontAlgn="ctr" latinLnBrk="0" hangingPunct="1">
              <a:lnSpc>
                <a:spcPct val="110000"/>
              </a:lnSpc>
              <a:spcBef>
                <a:spcPts val="600"/>
              </a:spcBef>
              <a:spcAft>
                <a:spcPts val="600"/>
              </a:spcAft>
            </a:pPr>
            <a:r>
              <a:rPr lang="en-GB" sz="2300" b="0" i="0" u="none" strike="noStrike" kern="1200" dirty="0">
                <a:solidFill>
                  <a:srgbClr val="000000"/>
                </a:solidFill>
                <a:effectLst/>
                <a:latin typeface="Arial" panose="020B0604020202020204" pitchFamily="34" charset="0"/>
              </a:rPr>
              <a:t>Data analysis</a:t>
            </a:r>
            <a:endParaRPr lang="en-GB" sz="2300" b="0" i="0" u="none" strike="noStrike" dirty="0">
              <a:effectLst/>
              <a:latin typeface="Arial" panose="020B0604020202020204" pitchFamily="34" charset="0"/>
            </a:endParaRPr>
          </a:p>
          <a:p>
            <a:pPr marL="0" algn="l" rtl="0" eaLnBrk="1" fontAlgn="ctr" latinLnBrk="0" hangingPunct="1">
              <a:lnSpc>
                <a:spcPct val="110000"/>
              </a:lnSpc>
              <a:spcBef>
                <a:spcPts val="600"/>
              </a:spcBef>
              <a:spcAft>
                <a:spcPts val="600"/>
              </a:spcAft>
            </a:pPr>
            <a:endParaRPr lang="en-GB" sz="2300" b="0" i="0" u="none" strike="noStrike" kern="1200" dirty="0">
              <a:solidFill>
                <a:srgbClr val="000000"/>
              </a:solidFill>
              <a:effectLst/>
              <a:latin typeface="Arial" panose="020B0604020202020204" pitchFamily="34" charset="0"/>
            </a:endParaRPr>
          </a:p>
          <a:p>
            <a:pPr marL="0" algn="l" rtl="0" eaLnBrk="1" fontAlgn="ctr" latinLnBrk="0" hangingPunct="1">
              <a:lnSpc>
                <a:spcPct val="110000"/>
              </a:lnSpc>
              <a:spcBef>
                <a:spcPts val="600"/>
              </a:spcBef>
              <a:spcAft>
                <a:spcPts val="600"/>
              </a:spcAft>
            </a:pPr>
            <a:r>
              <a:rPr lang="en-GB" sz="2300" b="0" i="0" u="none" strike="noStrike" kern="1200" dirty="0">
                <a:solidFill>
                  <a:srgbClr val="000000"/>
                </a:solidFill>
                <a:effectLst/>
                <a:latin typeface="Arial" panose="020B0604020202020204" pitchFamily="34" charset="0"/>
              </a:rPr>
              <a:t>Data display</a:t>
            </a:r>
            <a:endParaRPr lang="en-GB" sz="2300" b="0" i="0" u="none" strike="noStrike" dirty="0">
              <a:effectLst/>
              <a:latin typeface="Arial" panose="020B0604020202020204" pitchFamily="34" charset="0"/>
            </a:endParaRPr>
          </a:p>
          <a:p>
            <a:pPr marL="0" algn="l" rtl="0" eaLnBrk="1" fontAlgn="ctr" latinLnBrk="0" hangingPunct="1">
              <a:lnSpc>
                <a:spcPct val="110000"/>
              </a:lnSpc>
              <a:spcBef>
                <a:spcPts val="600"/>
              </a:spcBef>
              <a:spcAft>
                <a:spcPts val="600"/>
              </a:spcAft>
            </a:pPr>
            <a:endParaRPr lang="en-GB" sz="2300" b="0" i="0" u="none" strike="noStrike" kern="1200" dirty="0">
              <a:solidFill>
                <a:srgbClr val="000000"/>
              </a:solidFill>
              <a:effectLst/>
              <a:latin typeface="Arial" panose="020B0604020202020204" pitchFamily="34" charset="0"/>
            </a:endParaRPr>
          </a:p>
          <a:p>
            <a:pPr marL="0" algn="l" rtl="0" eaLnBrk="1" fontAlgn="ctr" latinLnBrk="0" hangingPunct="1">
              <a:lnSpc>
                <a:spcPct val="110000"/>
              </a:lnSpc>
              <a:spcBef>
                <a:spcPts val="600"/>
              </a:spcBef>
              <a:spcAft>
                <a:spcPts val="600"/>
              </a:spcAft>
            </a:pPr>
            <a:r>
              <a:rPr lang="en-GB" sz="2300" b="0" i="0" u="none" strike="noStrike" kern="1200" dirty="0">
                <a:solidFill>
                  <a:srgbClr val="000000"/>
                </a:solidFill>
                <a:effectLst/>
                <a:latin typeface="Arial" panose="020B0604020202020204" pitchFamily="34" charset="0"/>
              </a:rPr>
              <a:t>Data insight </a:t>
            </a:r>
            <a:br>
              <a:rPr lang="en-GB" sz="2300" b="0" i="0" u="none" strike="noStrike" kern="1200" dirty="0">
                <a:solidFill>
                  <a:srgbClr val="000000"/>
                </a:solidFill>
                <a:effectLst/>
                <a:latin typeface="Arial" panose="020B0604020202020204" pitchFamily="34" charset="0"/>
              </a:rPr>
            </a:br>
            <a:r>
              <a:rPr lang="en-GB" sz="2300" b="0" i="0" u="none" strike="noStrike" kern="1200" dirty="0">
                <a:solidFill>
                  <a:srgbClr val="000000"/>
                </a:solidFill>
                <a:effectLst/>
                <a:latin typeface="Arial" panose="020B0604020202020204" pitchFamily="34" charset="0"/>
              </a:rPr>
              <a:t>    response</a:t>
            </a:r>
            <a:endParaRPr lang="en-GB" sz="2300" b="0" i="0" u="none" strike="noStrike" dirty="0">
              <a:effectLst/>
              <a:latin typeface="Arial" panose="020B0604020202020204" pitchFamily="34" charset="0"/>
            </a:endParaRPr>
          </a:p>
          <a:p>
            <a:endParaRPr lang="en-GB" dirty="0"/>
          </a:p>
        </p:txBody>
      </p:sp>
      <p:pic>
        <p:nvPicPr>
          <p:cNvPr id="12" name="Picture 11" descr="A black background with a black square&#10;&#10;Description automatically generated with medium confidence">
            <a:extLst>
              <a:ext uri="{FF2B5EF4-FFF2-40B4-BE49-F238E27FC236}">
                <a16:creationId xmlns:a16="http://schemas.microsoft.com/office/drawing/2014/main" id="{B3734C68-D742-9B38-62EB-6C76EF68E6DC}"/>
              </a:ext>
            </a:extLst>
          </p:cNvPr>
          <p:cNvPicPr>
            <a:picLocks noChangeAspect="1"/>
          </p:cNvPicPr>
          <p:nvPr/>
        </p:nvPicPr>
        <p:blipFill>
          <a:blip r:embed="rId7">
            <a:duotone>
              <a:schemeClr val="accent1">
                <a:shade val="45000"/>
                <a:satMod val="135000"/>
              </a:schemeClr>
              <a:prstClr val="white"/>
            </a:duotone>
          </a:blip>
          <a:stretch>
            <a:fillRect/>
          </a:stretch>
        </p:blipFill>
        <p:spPr>
          <a:xfrm>
            <a:off x="2008264" y="1578702"/>
            <a:ext cx="413910" cy="413910"/>
          </a:xfrm>
          <a:prstGeom prst="rect">
            <a:avLst/>
          </a:prstGeom>
        </p:spPr>
      </p:pic>
      <p:pic>
        <p:nvPicPr>
          <p:cNvPr id="13" name="Picture 12" descr="A black background with a black square&#10;&#10;Description automatically generated with medium confidence">
            <a:extLst>
              <a:ext uri="{FF2B5EF4-FFF2-40B4-BE49-F238E27FC236}">
                <a16:creationId xmlns:a16="http://schemas.microsoft.com/office/drawing/2014/main" id="{7F1AEEEA-EF29-A0FB-EC76-3E42F32AED74}"/>
              </a:ext>
            </a:extLst>
          </p:cNvPr>
          <p:cNvPicPr>
            <a:picLocks noChangeAspect="1"/>
          </p:cNvPicPr>
          <p:nvPr/>
        </p:nvPicPr>
        <p:blipFill>
          <a:blip r:embed="rId8">
            <a:duotone>
              <a:schemeClr val="accent1">
                <a:shade val="45000"/>
                <a:satMod val="135000"/>
              </a:schemeClr>
              <a:prstClr val="white"/>
            </a:duotone>
          </a:blip>
          <a:stretch>
            <a:fillRect/>
          </a:stretch>
        </p:blipFill>
        <p:spPr>
          <a:xfrm>
            <a:off x="2008264" y="2324468"/>
            <a:ext cx="413910" cy="413910"/>
          </a:xfrm>
          <a:prstGeom prst="rect">
            <a:avLst/>
          </a:prstGeom>
        </p:spPr>
      </p:pic>
      <p:pic>
        <p:nvPicPr>
          <p:cNvPr id="14" name="Picture 13" descr="A black background with a black square&#10;&#10;Description automatically generated with medium confidence">
            <a:extLst>
              <a:ext uri="{FF2B5EF4-FFF2-40B4-BE49-F238E27FC236}">
                <a16:creationId xmlns:a16="http://schemas.microsoft.com/office/drawing/2014/main" id="{C121A092-3FCB-5785-AC83-E7E3C7A7C6D1}"/>
              </a:ext>
            </a:extLst>
          </p:cNvPr>
          <p:cNvPicPr>
            <a:picLocks noChangeAspect="1"/>
          </p:cNvPicPr>
          <p:nvPr/>
        </p:nvPicPr>
        <p:blipFill>
          <a:blip r:embed="rId9">
            <a:duotone>
              <a:schemeClr val="accent1">
                <a:shade val="45000"/>
                <a:satMod val="135000"/>
              </a:schemeClr>
              <a:prstClr val="white"/>
            </a:duotone>
          </a:blip>
          <a:stretch>
            <a:fillRect/>
          </a:stretch>
        </p:blipFill>
        <p:spPr>
          <a:xfrm flipH="1">
            <a:off x="1979712" y="3909820"/>
            <a:ext cx="458878" cy="451628"/>
          </a:xfrm>
          <a:prstGeom prst="rect">
            <a:avLst/>
          </a:prstGeom>
        </p:spPr>
      </p:pic>
      <p:pic>
        <p:nvPicPr>
          <p:cNvPr id="15" name="Picture 14" descr="A black background with a black square&#10;&#10;Description automatically generated with medium confidence">
            <a:extLst>
              <a:ext uri="{FF2B5EF4-FFF2-40B4-BE49-F238E27FC236}">
                <a16:creationId xmlns:a16="http://schemas.microsoft.com/office/drawing/2014/main" id="{B7F28E54-68FE-FA6A-8890-0B15DA5F635D}"/>
              </a:ext>
            </a:extLst>
          </p:cNvPr>
          <p:cNvPicPr>
            <a:picLocks noChangeAspect="1"/>
          </p:cNvPicPr>
          <p:nvPr/>
        </p:nvPicPr>
        <p:blipFill>
          <a:blip r:embed="rId10">
            <a:duotone>
              <a:schemeClr val="accent1">
                <a:shade val="45000"/>
                <a:satMod val="135000"/>
              </a:schemeClr>
              <a:prstClr val="white"/>
            </a:duotone>
          </a:blip>
          <a:stretch>
            <a:fillRect/>
          </a:stretch>
        </p:blipFill>
        <p:spPr>
          <a:xfrm>
            <a:off x="1964920" y="3066864"/>
            <a:ext cx="488462" cy="509121"/>
          </a:xfrm>
          <a:prstGeom prst="rect">
            <a:avLst/>
          </a:prstGeom>
        </p:spPr>
      </p:pic>
      <p:sp>
        <p:nvSpPr>
          <p:cNvPr id="7" name="TextBox 6">
            <a:extLst>
              <a:ext uri="{FF2B5EF4-FFF2-40B4-BE49-F238E27FC236}">
                <a16:creationId xmlns:a16="http://schemas.microsoft.com/office/drawing/2014/main" id="{50FE5C70-2E87-4573-57FC-4D5934FDD8F9}"/>
              </a:ext>
            </a:extLst>
          </p:cNvPr>
          <p:cNvSpPr txBox="1"/>
          <p:nvPr/>
        </p:nvSpPr>
        <p:spPr>
          <a:xfrm>
            <a:off x="2611395" y="4341451"/>
            <a:ext cx="1912537" cy="215444"/>
          </a:xfrm>
          <a:prstGeom prst="rect">
            <a:avLst/>
          </a:prstGeom>
          <a:noFill/>
        </p:spPr>
        <p:txBody>
          <a:bodyPr wrap="square" rtlCol="0">
            <a:spAutoFit/>
          </a:bodyPr>
          <a:lstStyle/>
          <a:p>
            <a:r>
              <a:rPr lang="es-ES" sz="800" b="0" i="0" dirty="0" err="1">
                <a:solidFill>
                  <a:srgbClr val="191B26"/>
                </a:solidFill>
                <a:effectLst/>
                <a:latin typeface="Open Sans" panose="020B0606030504020204" pitchFamily="34" charset="0"/>
              </a:rPr>
              <a:t>By</a:t>
            </a:r>
            <a:r>
              <a:rPr lang="es-ES" sz="800" b="0" i="0" dirty="0">
                <a:solidFill>
                  <a:srgbClr val="191B26"/>
                </a:solidFill>
                <a:effectLst/>
                <a:latin typeface="Open Sans" panose="020B0606030504020204" pitchFamily="34" charset="0"/>
              </a:rPr>
              <a:t> </a:t>
            </a:r>
            <a:r>
              <a:rPr lang="es-ES" sz="800" b="0" i="0" u="sng" dirty="0">
                <a:solidFill>
                  <a:srgbClr val="191B26"/>
                </a:solidFill>
                <a:effectLst/>
                <a:latin typeface="Open Sans" panose="020B0606030504020204" pitchFamily="34" charset="0"/>
                <a:hlinkClick r:id="rId11"/>
              </a:rPr>
              <a:t>Mohamed Hassan</a:t>
            </a:r>
            <a:r>
              <a:rPr lang="es-ES" sz="800" b="0" i="0" dirty="0">
                <a:solidFill>
                  <a:srgbClr val="191B26"/>
                </a:solidFill>
                <a:effectLst/>
                <a:latin typeface="Open Sans" panose="020B0606030504020204" pitchFamily="34" charset="0"/>
              </a:rPr>
              <a:t> </a:t>
            </a:r>
            <a:r>
              <a:rPr lang="es-ES" sz="800" b="0" i="0" dirty="0" err="1">
                <a:solidFill>
                  <a:srgbClr val="191B26"/>
                </a:solidFill>
                <a:effectLst/>
                <a:latin typeface="Open Sans" panose="020B0606030504020204" pitchFamily="34" charset="0"/>
              </a:rPr>
              <a:t>via</a:t>
            </a:r>
            <a:r>
              <a:rPr lang="es-ES" sz="800" b="0" i="0" dirty="0">
                <a:solidFill>
                  <a:srgbClr val="191B26"/>
                </a:solidFill>
                <a:effectLst/>
                <a:latin typeface="Open Sans" panose="020B0606030504020204" pitchFamily="34" charset="0"/>
              </a:rPr>
              <a:t> </a:t>
            </a:r>
            <a:r>
              <a:rPr lang="es-ES" sz="800" b="0" i="0" u="sng" dirty="0" err="1">
                <a:solidFill>
                  <a:srgbClr val="191B26"/>
                </a:solidFill>
                <a:effectLst/>
                <a:latin typeface="Open Sans" panose="020B0606030504020204" pitchFamily="34" charset="0"/>
                <a:hlinkClick r:id="rId12"/>
              </a:rPr>
              <a:t>Pixabay</a:t>
            </a:r>
            <a:endParaRPr lang="es-ES" sz="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Title 1">
            <a:extLst>
              <a:ext uri="{FF2B5EF4-FFF2-40B4-BE49-F238E27FC236}">
                <a16:creationId xmlns:a16="http://schemas.microsoft.com/office/drawing/2014/main" id="{542154CB-3EE5-F4C0-365C-5F716BD0D376}"/>
              </a:ext>
            </a:extLst>
          </p:cNvPr>
          <p:cNvSpPr txBox="1">
            <a:spLocks/>
          </p:cNvSpPr>
          <p:nvPr/>
        </p:nvSpPr>
        <p:spPr>
          <a:xfrm>
            <a:off x="449263" y="134542"/>
            <a:ext cx="7561262"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2000" dirty="0"/>
              <a:t>Case </a:t>
            </a:r>
            <a:r>
              <a:rPr lang="es-ES" sz="2000" dirty="0" err="1"/>
              <a:t>studies</a:t>
            </a:r>
            <a:r>
              <a:rPr lang="es-ES" sz="2000" dirty="0"/>
              <a:t> (8)</a:t>
            </a:r>
            <a:endParaRPr lang="en-US" sz="2000" dirty="0"/>
          </a:p>
        </p:txBody>
      </p:sp>
      <p:pic>
        <p:nvPicPr>
          <p:cNvPr id="18" name="Picture 17" descr="A close-up of a sign&#10;&#10;Description automatically generated">
            <a:extLst>
              <a:ext uri="{FF2B5EF4-FFF2-40B4-BE49-F238E27FC236}">
                <a16:creationId xmlns:a16="http://schemas.microsoft.com/office/drawing/2014/main" id="{90098FA4-A969-5BC3-81A4-FBF9592070C5}"/>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96181" y="669521"/>
            <a:ext cx="4336950" cy="794738"/>
          </a:xfrm>
          <a:prstGeom prst="rect">
            <a:avLst/>
          </a:prstGeom>
        </p:spPr>
      </p:pic>
      <p:sp>
        <p:nvSpPr>
          <p:cNvPr id="4" name="Content Placeholder 3">
            <a:extLst>
              <a:ext uri="{FF2B5EF4-FFF2-40B4-BE49-F238E27FC236}">
                <a16:creationId xmlns:a16="http://schemas.microsoft.com/office/drawing/2014/main" id="{A285A517-EA69-A093-2CFF-7083513A4FF3}"/>
              </a:ext>
            </a:extLst>
          </p:cNvPr>
          <p:cNvSpPr>
            <a:spLocks noGrp="1"/>
          </p:cNvSpPr>
          <p:nvPr>
            <p:ph sz="half" idx="2"/>
          </p:nvPr>
        </p:nvSpPr>
        <p:spPr>
          <a:xfrm>
            <a:off x="5703563" y="1765265"/>
            <a:ext cx="2965781" cy="1597595"/>
          </a:xfrm>
          <a:noFill/>
        </p:spPr>
        <p:txBody>
          <a:bodyPr>
            <a:normAutofit fontScale="70000" lnSpcReduction="20000"/>
          </a:bodyPr>
          <a:lstStyle/>
          <a:p>
            <a:pPr marL="347472" indent="-347472" fontAlgn="base">
              <a:lnSpc>
                <a:spcPts val="1400"/>
              </a:lnSpc>
              <a:spcBef>
                <a:spcPts val="0"/>
              </a:spcBef>
            </a:pPr>
            <a:r>
              <a:rPr lang="en-GB" sz="1700" b="0" dirty="0">
                <a:solidFill>
                  <a:srgbClr val="000000"/>
                </a:solidFill>
                <a:latin typeface="Arial" panose="020B0604020202020204" pitchFamily="34" charset="0"/>
              </a:rPr>
              <a:t>Improved information management</a:t>
            </a:r>
          </a:p>
          <a:p>
            <a:pPr marL="347472" marR="0" indent="-347472" rtl="0" eaLnBrk="1" fontAlgn="base" latinLnBrk="0" hangingPunct="1">
              <a:lnSpc>
                <a:spcPts val="1400"/>
              </a:lnSpc>
              <a:spcBef>
                <a:spcPts val="0"/>
              </a:spcBef>
              <a:spcAft>
                <a:spcPts val="0"/>
              </a:spcAft>
            </a:pPr>
            <a:r>
              <a:rPr lang="en-GB" sz="1700" b="0" dirty="0">
                <a:solidFill>
                  <a:srgbClr val="000000"/>
                </a:solidFill>
                <a:latin typeface="Arial" panose="020B0604020202020204" pitchFamily="34" charset="0"/>
              </a:rPr>
              <a:t>Real-time data monitoring</a:t>
            </a:r>
          </a:p>
          <a:p>
            <a:pPr marL="347472" marR="0" indent="-347472" rtl="0" eaLnBrk="1" fontAlgn="base" latinLnBrk="0" hangingPunct="1">
              <a:lnSpc>
                <a:spcPts val="1400"/>
              </a:lnSpc>
              <a:spcBef>
                <a:spcPts val="0"/>
              </a:spcBef>
              <a:spcAft>
                <a:spcPts val="0"/>
              </a:spcAft>
            </a:pPr>
            <a:r>
              <a:rPr lang="en-GB" sz="1700" b="0" dirty="0">
                <a:solidFill>
                  <a:srgbClr val="000000"/>
                </a:solidFill>
                <a:latin typeface="Arial" panose="020B0604020202020204" pitchFamily="34" charset="0"/>
              </a:rPr>
              <a:t>Resource-efficient allocation of OSH personnel</a:t>
            </a:r>
          </a:p>
          <a:p>
            <a:pPr marL="347472" indent="-347472" rtl="0" eaLnBrk="1" fontAlgn="base" latinLnBrk="0" hangingPunct="1">
              <a:lnSpc>
                <a:spcPts val="1400"/>
              </a:lnSpc>
              <a:spcBef>
                <a:spcPts val="0"/>
              </a:spcBef>
              <a:spcAft>
                <a:spcPts val="0"/>
              </a:spcAft>
            </a:pPr>
            <a:r>
              <a:rPr lang="en-GB" sz="1700" b="0" dirty="0">
                <a:solidFill>
                  <a:srgbClr val="000000"/>
                </a:solidFill>
                <a:latin typeface="Arial" panose="020B0604020202020204" pitchFamily="34" charset="0"/>
              </a:rPr>
              <a:t>Tailored approach to workplace locations' specific needs</a:t>
            </a:r>
          </a:p>
          <a:p>
            <a:pPr marL="347472" indent="-347472" fontAlgn="base">
              <a:lnSpc>
                <a:spcPts val="1400"/>
              </a:lnSpc>
              <a:spcBef>
                <a:spcPts val="0"/>
              </a:spcBef>
            </a:pPr>
            <a:r>
              <a:rPr lang="en-GB" sz="1700" b="0" dirty="0">
                <a:solidFill>
                  <a:srgbClr val="000000"/>
                </a:solidFill>
                <a:latin typeface="Arial" panose="020B0604020202020204" pitchFamily="34" charset="0"/>
              </a:rPr>
              <a:t>Centralised system of OSH management</a:t>
            </a:r>
          </a:p>
          <a:p>
            <a:endParaRPr lang="en-GB" dirty="0"/>
          </a:p>
        </p:txBody>
      </p:sp>
      <p:sp>
        <p:nvSpPr>
          <p:cNvPr id="28" name="Content Placeholder 3">
            <a:extLst>
              <a:ext uri="{FF2B5EF4-FFF2-40B4-BE49-F238E27FC236}">
                <a16:creationId xmlns:a16="http://schemas.microsoft.com/office/drawing/2014/main" id="{86C1CF03-B776-6FAE-F4AC-462C3511AAC2}"/>
              </a:ext>
            </a:extLst>
          </p:cNvPr>
          <p:cNvSpPr txBox="1">
            <a:spLocks/>
          </p:cNvSpPr>
          <p:nvPr/>
        </p:nvSpPr>
        <p:spPr>
          <a:xfrm>
            <a:off x="5791232" y="3857700"/>
            <a:ext cx="2717754" cy="1418618"/>
          </a:xfrm>
          <a:prstGeom prst="rect">
            <a:avLst/>
          </a:prstGeom>
          <a:noFill/>
        </p:spPr>
        <p:txBody>
          <a:bodyPr vert="horz" lIns="91440" tIns="45720" rIns="91440" bIns="45720" rtlCol="0" anchor="t" anchorCtr="0">
            <a:norm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347472" indent="-347472" fontAlgn="base">
              <a:lnSpc>
                <a:spcPts val="1400"/>
              </a:lnSpc>
              <a:spcBef>
                <a:spcPts val="0"/>
              </a:spcBef>
            </a:pPr>
            <a:r>
              <a:rPr lang="en-GB" sz="1200" b="0" dirty="0">
                <a:solidFill>
                  <a:srgbClr val="000000"/>
                </a:solidFill>
                <a:latin typeface="Arial" panose="020B0604020202020204" pitchFamily="34" charset="0"/>
              </a:rPr>
              <a:t>Overreliance on technology</a:t>
            </a:r>
          </a:p>
          <a:p>
            <a:pPr marL="347472" indent="-347472" fontAlgn="base">
              <a:lnSpc>
                <a:spcPts val="1400"/>
              </a:lnSpc>
              <a:spcBef>
                <a:spcPts val="0"/>
              </a:spcBef>
            </a:pPr>
            <a:r>
              <a:rPr lang="en-GB" sz="1200" b="0" dirty="0">
                <a:solidFill>
                  <a:srgbClr val="000000"/>
                </a:solidFill>
                <a:latin typeface="Arial" panose="020B0604020202020204" pitchFamily="34" charset="0"/>
              </a:rPr>
              <a:t>Insufficient staff skills</a:t>
            </a:r>
          </a:p>
          <a:p>
            <a:pPr marL="347472" indent="-347472" fontAlgn="base">
              <a:lnSpc>
                <a:spcPts val="1400"/>
              </a:lnSpc>
              <a:spcBef>
                <a:spcPts val="0"/>
              </a:spcBef>
            </a:pPr>
            <a:r>
              <a:rPr lang="en-GB" sz="1200" b="0" dirty="0">
                <a:solidFill>
                  <a:srgbClr val="000000"/>
                </a:solidFill>
                <a:latin typeface="Arial" panose="020B0604020202020204" pitchFamily="34" charset="0"/>
              </a:rPr>
              <a:t>Privacy and security concerns</a:t>
            </a:r>
          </a:p>
          <a:p>
            <a:pPr marL="347472" indent="-347472" fontAlgn="base">
              <a:lnSpc>
                <a:spcPts val="1400"/>
              </a:lnSpc>
              <a:spcBef>
                <a:spcPts val="0"/>
              </a:spcBef>
            </a:pPr>
            <a:r>
              <a:rPr lang="en-GB" sz="1200" b="0" dirty="0">
                <a:solidFill>
                  <a:srgbClr val="000000"/>
                </a:solidFill>
                <a:latin typeface="Arial" panose="020B0604020202020204" pitchFamily="34" charset="0"/>
              </a:rPr>
              <a:t>Resistance from workers</a:t>
            </a:r>
          </a:p>
          <a:p>
            <a:pPr marL="347472" indent="-347472" fontAlgn="base">
              <a:lnSpc>
                <a:spcPts val="1400"/>
              </a:lnSpc>
              <a:spcBef>
                <a:spcPts val="0"/>
              </a:spcBef>
            </a:pPr>
            <a:endParaRPr lang="en-GB" sz="1500" b="0" dirty="0">
              <a:solidFill>
                <a:srgbClr val="000000"/>
              </a:solidFill>
              <a:latin typeface="Arial" panose="020B0604020202020204" pitchFamily="34" charset="0"/>
            </a:endParaRPr>
          </a:p>
          <a:p>
            <a:endParaRPr lang="en-GB" dirty="0"/>
          </a:p>
        </p:txBody>
      </p:sp>
    </p:spTree>
    <p:extLst>
      <p:ext uri="{BB962C8B-B14F-4D97-AF65-F5344CB8AC3E}">
        <p14:creationId xmlns:p14="http://schemas.microsoft.com/office/powerpoint/2010/main" val="18057677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 name="Group 45">
            <a:extLst>
              <a:ext uri="{FF2B5EF4-FFF2-40B4-BE49-F238E27FC236}">
                <a16:creationId xmlns:a16="http://schemas.microsoft.com/office/drawing/2014/main" id="{C05A8BC0-CE8D-42C1-B45A-3F01353E262F}"/>
              </a:ext>
            </a:extLst>
          </p:cNvPr>
          <p:cNvGrpSpPr/>
          <p:nvPr/>
        </p:nvGrpSpPr>
        <p:grpSpPr>
          <a:xfrm>
            <a:off x="450000" y="729731"/>
            <a:ext cx="4976364" cy="436807"/>
            <a:chOff x="450000" y="768538"/>
            <a:chExt cx="4976364" cy="436807"/>
          </a:xfrm>
        </p:grpSpPr>
        <p:sp>
          <p:nvSpPr>
            <p:cNvPr id="6" name="Rectangle 5">
              <a:extLst>
                <a:ext uri="{FF2B5EF4-FFF2-40B4-BE49-F238E27FC236}">
                  <a16:creationId xmlns:a16="http://schemas.microsoft.com/office/drawing/2014/main" id="{25F9D497-2323-461B-8AD6-51E151E6B46B}"/>
                </a:ext>
              </a:extLst>
            </p:cNvPr>
            <p:cNvSpPr/>
            <p:nvPr/>
          </p:nvSpPr>
          <p:spPr>
            <a:xfrm>
              <a:off x="450000" y="955964"/>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sz="1200" dirty="0"/>
            </a:p>
          </p:txBody>
        </p:sp>
        <p:grpSp>
          <p:nvGrpSpPr>
            <p:cNvPr id="7" name="Group 6">
              <a:extLst>
                <a:ext uri="{FF2B5EF4-FFF2-40B4-BE49-F238E27FC236}">
                  <a16:creationId xmlns:a16="http://schemas.microsoft.com/office/drawing/2014/main" id="{56A0C498-7BFB-49D6-BE3E-D4190F40BE2E}"/>
                </a:ext>
              </a:extLst>
            </p:cNvPr>
            <p:cNvGrpSpPr/>
            <p:nvPr/>
          </p:nvGrpSpPr>
          <p:grpSpPr>
            <a:xfrm>
              <a:off x="583720" y="768538"/>
              <a:ext cx="4670640" cy="370956"/>
              <a:chOff x="259890" y="3219"/>
              <a:chExt cx="4267200" cy="383760"/>
            </a:xfrm>
          </p:grpSpPr>
          <p:sp>
            <p:nvSpPr>
              <p:cNvPr id="8" name="Rectangle: Rounded Corners 7">
                <a:extLst>
                  <a:ext uri="{FF2B5EF4-FFF2-40B4-BE49-F238E27FC236}">
                    <a16:creationId xmlns:a16="http://schemas.microsoft.com/office/drawing/2014/main" id="{C4558ADF-26EF-4B94-81D5-8D47A130FCB9}"/>
                  </a:ext>
                </a:extLst>
              </p:cNvPr>
              <p:cNvSpPr/>
              <p:nvPr/>
            </p:nvSpPr>
            <p:spPr>
              <a:xfrm>
                <a:off x="259890" y="3219"/>
                <a:ext cx="4267200" cy="383760"/>
              </a:xfrm>
              <a:prstGeom prst="roundRect">
                <a:avLst/>
              </a:prstGeom>
            </p:spPr>
            <p:style>
              <a:lnRef idx="2">
                <a:schemeClr val="lt1">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fontRef>
            </p:style>
            <p:txBody>
              <a:bodyPr/>
              <a:lstStyle/>
              <a:p>
                <a:endParaRPr lang="en-GB" sz="1200"/>
              </a:p>
            </p:txBody>
          </p:sp>
          <p:sp>
            <p:nvSpPr>
              <p:cNvPr id="10" name="Rectangle: Rounded Corners 4">
                <a:extLst>
                  <a:ext uri="{FF2B5EF4-FFF2-40B4-BE49-F238E27FC236}">
                    <a16:creationId xmlns:a16="http://schemas.microsoft.com/office/drawing/2014/main" id="{AEC9443D-151D-48C7-A443-1D360FCBB877}"/>
                  </a:ext>
                </a:extLst>
              </p:cNvPr>
              <p:cNvSpPr txBox="1"/>
              <p:nvPr/>
            </p:nvSpPr>
            <p:spPr>
              <a:xfrm>
                <a:off x="281927" y="21953"/>
                <a:ext cx="4229732"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en-US" sz="1200" b="0" dirty="0">
                    <a:solidFill>
                      <a:srgbClr val="003399"/>
                    </a:solidFill>
                  </a:rPr>
                  <a:t>Facts and figures</a:t>
                </a:r>
              </a:p>
            </p:txBody>
          </p:sp>
        </p:grpSp>
      </p:grpSp>
      <p:pic>
        <p:nvPicPr>
          <p:cNvPr id="39" name="Picture 38" descr="A cartoon of a person wearing a helmet and vest&#10;&#10;Description automatically generated">
            <a:extLst>
              <a:ext uri="{FF2B5EF4-FFF2-40B4-BE49-F238E27FC236}">
                <a16:creationId xmlns:a16="http://schemas.microsoft.com/office/drawing/2014/main" id="{91339272-2EE1-468D-B557-548206EC25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36033" y="1954269"/>
            <a:ext cx="2629569" cy="1774959"/>
          </a:xfrm>
          <a:prstGeom prst="rect">
            <a:avLst/>
          </a:prstGeom>
          <a:noFill/>
          <a:ln w="38100">
            <a:solidFill>
              <a:srgbClr val="ACC700"/>
            </a:solidFill>
          </a:ln>
        </p:spPr>
      </p:pic>
      <p:pic>
        <p:nvPicPr>
          <p:cNvPr id="2" name="Picture 1">
            <a:extLst>
              <a:ext uri="{FF2B5EF4-FFF2-40B4-BE49-F238E27FC236}">
                <a16:creationId xmlns:a16="http://schemas.microsoft.com/office/drawing/2014/main" id="{952BA2BB-3931-774B-1BE8-CB42114CB60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57134" y="1804270"/>
            <a:ext cx="2880763" cy="2143610"/>
          </a:xfrm>
          <a:prstGeom prst="rect">
            <a:avLst/>
          </a:prstGeom>
          <a:blipFill>
            <a:blip r:embed="rId5"/>
            <a:stretch>
              <a:fillRect/>
            </a:stretch>
          </a:blipFill>
          <a:ln w="38100">
            <a:solidFill>
              <a:srgbClr val="ACC700"/>
            </a:solidFill>
          </a:ln>
        </p:spPr>
      </p:pic>
      <p:grpSp>
        <p:nvGrpSpPr>
          <p:cNvPr id="60" name="Group 59">
            <a:extLst>
              <a:ext uri="{FF2B5EF4-FFF2-40B4-BE49-F238E27FC236}">
                <a16:creationId xmlns:a16="http://schemas.microsoft.com/office/drawing/2014/main" id="{207BF268-C51B-CC2A-EE09-A3D240FD2874}"/>
              </a:ext>
            </a:extLst>
          </p:cNvPr>
          <p:cNvGrpSpPr/>
          <p:nvPr/>
        </p:nvGrpSpPr>
        <p:grpSpPr>
          <a:xfrm>
            <a:off x="457200" y="1647954"/>
            <a:ext cx="4976364" cy="430209"/>
            <a:chOff x="450000" y="1779575"/>
            <a:chExt cx="4976364" cy="430209"/>
          </a:xfrm>
        </p:grpSpPr>
        <p:sp>
          <p:nvSpPr>
            <p:cNvPr id="61" name="Rectangle 60">
              <a:extLst>
                <a:ext uri="{FF2B5EF4-FFF2-40B4-BE49-F238E27FC236}">
                  <a16:creationId xmlns:a16="http://schemas.microsoft.com/office/drawing/2014/main" id="{9EEE505F-2410-3A02-F41D-CB3D60B2EE6A}"/>
                </a:ext>
              </a:extLst>
            </p:cNvPr>
            <p:cNvSpPr/>
            <p:nvPr/>
          </p:nvSpPr>
          <p:spPr>
            <a:xfrm>
              <a:off x="450000" y="1960403"/>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200"/>
            </a:p>
          </p:txBody>
        </p:sp>
        <p:grpSp>
          <p:nvGrpSpPr>
            <p:cNvPr id="62" name="Group 61">
              <a:extLst>
                <a:ext uri="{FF2B5EF4-FFF2-40B4-BE49-F238E27FC236}">
                  <a16:creationId xmlns:a16="http://schemas.microsoft.com/office/drawing/2014/main" id="{6ED68435-0265-A6BC-7D94-6617F09A0A88}"/>
                </a:ext>
              </a:extLst>
            </p:cNvPr>
            <p:cNvGrpSpPr/>
            <p:nvPr/>
          </p:nvGrpSpPr>
          <p:grpSpPr>
            <a:xfrm>
              <a:off x="588451" y="1779575"/>
              <a:ext cx="4651907" cy="370957"/>
              <a:chOff x="246858" y="1182580"/>
              <a:chExt cx="4267200" cy="383760"/>
            </a:xfrm>
          </p:grpSpPr>
          <p:sp>
            <p:nvSpPr>
              <p:cNvPr id="63" name="Rectangle: Rounded Corners 62">
                <a:extLst>
                  <a:ext uri="{FF2B5EF4-FFF2-40B4-BE49-F238E27FC236}">
                    <a16:creationId xmlns:a16="http://schemas.microsoft.com/office/drawing/2014/main" id="{4021339D-6002-44D3-515B-80EB53A50F72}"/>
                  </a:ext>
                </a:extLst>
              </p:cNvPr>
              <p:cNvSpPr/>
              <p:nvPr/>
            </p:nvSpPr>
            <p:spPr>
              <a:xfrm>
                <a:off x="246858" y="1182580"/>
                <a:ext cx="4267200" cy="383760"/>
              </a:xfrm>
              <a:prstGeom prst="roundRect">
                <a:avLst/>
              </a:prstGeom>
            </p:spPr>
            <p:style>
              <a:lnRef idx="2">
                <a:schemeClr val="lt1">
                  <a:hueOff val="0"/>
                  <a:satOff val="0"/>
                  <a:lumOff val="0"/>
                  <a:alphaOff val="0"/>
                </a:schemeClr>
              </a:lnRef>
              <a:fillRef idx="1">
                <a:schemeClr val="accent2">
                  <a:shade val="80000"/>
                  <a:hueOff val="116263"/>
                  <a:satOff val="-17298"/>
                  <a:lumOff val="12197"/>
                  <a:alphaOff val="0"/>
                </a:schemeClr>
              </a:fillRef>
              <a:effectRef idx="0">
                <a:schemeClr val="accent2">
                  <a:shade val="80000"/>
                  <a:hueOff val="116263"/>
                  <a:satOff val="-17298"/>
                  <a:lumOff val="12197"/>
                  <a:alphaOff val="0"/>
                </a:schemeClr>
              </a:effectRef>
              <a:fontRef idx="minor">
                <a:schemeClr val="lt1"/>
              </a:fontRef>
            </p:style>
            <p:txBody>
              <a:bodyPr/>
              <a:lstStyle/>
              <a:p>
                <a:endParaRPr lang="en-GB" sz="1200"/>
              </a:p>
            </p:txBody>
          </p:sp>
          <p:sp>
            <p:nvSpPr>
              <p:cNvPr id="64" name="Rectangle: Rounded Corners 6">
                <a:extLst>
                  <a:ext uri="{FF2B5EF4-FFF2-40B4-BE49-F238E27FC236}">
                    <a16:creationId xmlns:a16="http://schemas.microsoft.com/office/drawing/2014/main" id="{76AC6FA3-1677-EFB5-15EF-B0348BF287D7}"/>
                  </a:ext>
                </a:extLst>
              </p:cNvPr>
              <p:cNvSpPr txBox="1"/>
              <p:nvPr/>
            </p:nvSpPr>
            <p:spPr>
              <a:xfrm>
                <a:off x="266031" y="1201314"/>
                <a:ext cx="4196882"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en-US" sz="1200" dirty="0">
                    <a:solidFill>
                      <a:srgbClr val="003399"/>
                    </a:solidFill>
                  </a:rPr>
                  <a:t>Proactive and reactive OSH monitoring </a:t>
                </a:r>
              </a:p>
            </p:txBody>
          </p:sp>
        </p:grpSp>
      </p:grpSp>
      <p:grpSp>
        <p:nvGrpSpPr>
          <p:cNvPr id="65" name="Group 64">
            <a:extLst>
              <a:ext uri="{FF2B5EF4-FFF2-40B4-BE49-F238E27FC236}">
                <a16:creationId xmlns:a16="http://schemas.microsoft.com/office/drawing/2014/main" id="{085FD83E-3C99-A99F-24F5-DC2215ECE342}"/>
              </a:ext>
            </a:extLst>
          </p:cNvPr>
          <p:cNvGrpSpPr/>
          <p:nvPr/>
        </p:nvGrpSpPr>
        <p:grpSpPr>
          <a:xfrm>
            <a:off x="460049" y="2153513"/>
            <a:ext cx="4973516" cy="426346"/>
            <a:chOff x="447624" y="2394779"/>
            <a:chExt cx="4973516" cy="426346"/>
          </a:xfrm>
        </p:grpSpPr>
        <p:sp>
          <p:nvSpPr>
            <p:cNvPr id="66" name="Rectangle 65">
              <a:extLst>
                <a:ext uri="{FF2B5EF4-FFF2-40B4-BE49-F238E27FC236}">
                  <a16:creationId xmlns:a16="http://schemas.microsoft.com/office/drawing/2014/main" id="{3FBE90EB-C723-39FE-64CD-C7E8B5F4C342}"/>
                </a:ext>
              </a:extLst>
            </p:cNvPr>
            <p:cNvSpPr/>
            <p:nvPr/>
          </p:nvSpPr>
          <p:spPr>
            <a:xfrm>
              <a:off x="447624" y="2571744"/>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200"/>
            </a:p>
          </p:txBody>
        </p:sp>
        <p:grpSp>
          <p:nvGrpSpPr>
            <p:cNvPr id="67" name="Group 66">
              <a:extLst>
                <a:ext uri="{FF2B5EF4-FFF2-40B4-BE49-F238E27FC236}">
                  <a16:creationId xmlns:a16="http://schemas.microsoft.com/office/drawing/2014/main" id="{DEC132E4-C8B1-7998-34DF-7292472963A3}"/>
                </a:ext>
              </a:extLst>
            </p:cNvPr>
            <p:cNvGrpSpPr/>
            <p:nvPr/>
          </p:nvGrpSpPr>
          <p:grpSpPr>
            <a:xfrm>
              <a:off x="582857" y="2394779"/>
              <a:ext cx="4672559" cy="382519"/>
              <a:chOff x="241728" y="1772260"/>
              <a:chExt cx="4286144" cy="395722"/>
            </a:xfrm>
          </p:grpSpPr>
          <p:sp>
            <p:nvSpPr>
              <p:cNvPr id="68" name="Rectangle: Rounded Corners 67">
                <a:extLst>
                  <a:ext uri="{FF2B5EF4-FFF2-40B4-BE49-F238E27FC236}">
                    <a16:creationId xmlns:a16="http://schemas.microsoft.com/office/drawing/2014/main" id="{10D6EA13-5815-7129-09E9-2C9B9A404632}"/>
                  </a:ext>
                </a:extLst>
              </p:cNvPr>
              <p:cNvSpPr/>
              <p:nvPr/>
            </p:nvSpPr>
            <p:spPr>
              <a:xfrm>
                <a:off x="241728" y="1772260"/>
                <a:ext cx="4267200" cy="383760"/>
              </a:xfrm>
              <a:prstGeom prst="roundRect">
                <a:avLst/>
              </a:prstGeom>
            </p:spPr>
            <p:style>
              <a:lnRef idx="2">
                <a:schemeClr val="lt1">
                  <a:hueOff val="0"/>
                  <a:satOff val="0"/>
                  <a:lumOff val="0"/>
                  <a:alphaOff val="0"/>
                </a:schemeClr>
              </a:lnRef>
              <a:fillRef idx="1">
                <a:schemeClr val="accent2">
                  <a:shade val="80000"/>
                  <a:hueOff val="174394"/>
                  <a:satOff val="-25946"/>
                  <a:lumOff val="18295"/>
                  <a:alphaOff val="0"/>
                </a:schemeClr>
              </a:fillRef>
              <a:effectRef idx="0">
                <a:schemeClr val="accent2">
                  <a:shade val="80000"/>
                  <a:hueOff val="174394"/>
                  <a:satOff val="-25946"/>
                  <a:lumOff val="18295"/>
                  <a:alphaOff val="0"/>
                </a:schemeClr>
              </a:effectRef>
              <a:fontRef idx="minor">
                <a:schemeClr val="lt1"/>
              </a:fontRef>
            </p:style>
            <p:txBody>
              <a:bodyPr/>
              <a:lstStyle/>
              <a:p>
                <a:endParaRPr lang="en-GB" sz="1200"/>
              </a:p>
            </p:txBody>
          </p:sp>
          <p:sp>
            <p:nvSpPr>
              <p:cNvPr id="69" name="Rectangle: Rounded Corners 8">
                <a:extLst>
                  <a:ext uri="{FF2B5EF4-FFF2-40B4-BE49-F238E27FC236}">
                    <a16:creationId xmlns:a16="http://schemas.microsoft.com/office/drawing/2014/main" id="{93F997EC-4D64-C7FE-5A10-B29E1B8E26D7}"/>
                  </a:ext>
                </a:extLst>
              </p:cNvPr>
              <p:cNvSpPr txBox="1"/>
              <p:nvPr/>
            </p:nvSpPr>
            <p:spPr>
              <a:xfrm>
                <a:off x="283642" y="1821690"/>
                <a:ext cx="4244230"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en-US" sz="1200" b="0" dirty="0">
                    <a:solidFill>
                      <a:srgbClr val="003399"/>
                    </a:solidFill>
                  </a:rPr>
                  <a:t>Opportunities and challenges for OSH</a:t>
                </a:r>
              </a:p>
            </p:txBody>
          </p:sp>
        </p:grpSp>
      </p:grpSp>
      <p:grpSp>
        <p:nvGrpSpPr>
          <p:cNvPr id="70" name="Group 69">
            <a:extLst>
              <a:ext uri="{FF2B5EF4-FFF2-40B4-BE49-F238E27FC236}">
                <a16:creationId xmlns:a16="http://schemas.microsoft.com/office/drawing/2014/main" id="{A80BC6EB-04A0-E6E4-861B-23557BB5FF26}"/>
              </a:ext>
            </a:extLst>
          </p:cNvPr>
          <p:cNvGrpSpPr/>
          <p:nvPr/>
        </p:nvGrpSpPr>
        <p:grpSpPr>
          <a:xfrm>
            <a:off x="457201" y="2647299"/>
            <a:ext cx="4973516" cy="429031"/>
            <a:chOff x="446751" y="2750907"/>
            <a:chExt cx="4973516" cy="429031"/>
          </a:xfrm>
        </p:grpSpPr>
        <p:sp>
          <p:nvSpPr>
            <p:cNvPr id="71" name="Rectangle 70">
              <a:extLst>
                <a:ext uri="{FF2B5EF4-FFF2-40B4-BE49-F238E27FC236}">
                  <a16:creationId xmlns:a16="http://schemas.microsoft.com/office/drawing/2014/main" id="{5C36E241-9137-B4AE-0953-F2B07BAB197D}"/>
                </a:ext>
              </a:extLst>
            </p:cNvPr>
            <p:cNvSpPr/>
            <p:nvPr/>
          </p:nvSpPr>
          <p:spPr>
            <a:xfrm>
              <a:off x="446751" y="2930557"/>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200"/>
            </a:p>
          </p:txBody>
        </p:sp>
        <p:grpSp>
          <p:nvGrpSpPr>
            <p:cNvPr id="72" name="Group 71">
              <a:extLst>
                <a:ext uri="{FF2B5EF4-FFF2-40B4-BE49-F238E27FC236}">
                  <a16:creationId xmlns:a16="http://schemas.microsoft.com/office/drawing/2014/main" id="{C39EE908-1E38-511D-2EEA-20443E725ADC}"/>
                </a:ext>
              </a:extLst>
            </p:cNvPr>
            <p:cNvGrpSpPr/>
            <p:nvPr/>
          </p:nvGrpSpPr>
          <p:grpSpPr>
            <a:xfrm>
              <a:off x="584946" y="2750907"/>
              <a:ext cx="4651904" cy="370957"/>
              <a:chOff x="243645" y="2361940"/>
              <a:chExt cx="4267200" cy="383760"/>
            </a:xfrm>
          </p:grpSpPr>
          <p:sp>
            <p:nvSpPr>
              <p:cNvPr id="73" name="Rectangle: Rounded Corners 72">
                <a:extLst>
                  <a:ext uri="{FF2B5EF4-FFF2-40B4-BE49-F238E27FC236}">
                    <a16:creationId xmlns:a16="http://schemas.microsoft.com/office/drawing/2014/main" id="{729D67AF-487D-10A4-6BCE-66F093B33F08}"/>
                  </a:ext>
                </a:extLst>
              </p:cNvPr>
              <p:cNvSpPr/>
              <p:nvPr/>
            </p:nvSpPr>
            <p:spPr>
              <a:xfrm>
                <a:off x="243645" y="2361940"/>
                <a:ext cx="4267200" cy="383760"/>
              </a:xfrm>
              <a:prstGeom prst="roundRect">
                <a:avLst/>
              </a:prstGeom>
            </p:spPr>
            <p:style>
              <a:lnRef idx="2">
                <a:schemeClr val="lt1">
                  <a:hueOff val="0"/>
                  <a:satOff val="0"/>
                  <a:lumOff val="0"/>
                  <a:alphaOff val="0"/>
                </a:schemeClr>
              </a:lnRef>
              <a:fillRef idx="1">
                <a:schemeClr val="accent2">
                  <a:shade val="80000"/>
                  <a:hueOff val="232525"/>
                  <a:satOff val="-34595"/>
                  <a:lumOff val="24393"/>
                  <a:alphaOff val="0"/>
                </a:schemeClr>
              </a:fillRef>
              <a:effectRef idx="0">
                <a:schemeClr val="accent2">
                  <a:shade val="80000"/>
                  <a:hueOff val="232525"/>
                  <a:satOff val="-34595"/>
                  <a:lumOff val="24393"/>
                  <a:alphaOff val="0"/>
                </a:schemeClr>
              </a:effectRef>
              <a:fontRef idx="minor">
                <a:schemeClr val="lt1"/>
              </a:fontRef>
            </p:style>
            <p:txBody>
              <a:bodyPr/>
              <a:lstStyle/>
              <a:p>
                <a:endParaRPr lang="en-GB" sz="1200"/>
              </a:p>
            </p:txBody>
          </p:sp>
          <p:sp>
            <p:nvSpPr>
              <p:cNvPr id="74" name="Rectangle: Rounded Corners 10">
                <a:extLst>
                  <a:ext uri="{FF2B5EF4-FFF2-40B4-BE49-F238E27FC236}">
                    <a16:creationId xmlns:a16="http://schemas.microsoft.com/office/drawing/2014/main" id="{9BB99A86-54E2-DAC8-B47B-2FA90F2C421A}"/>
                  </a:ext>
                </a:extLst>
              </p:cNvPr>
              <p:cNvSpPr txBox="1"/>
              <p:nvPr/>
            </p:nvSpPr>
            <p:spPr>
              <a:xfrm>
                <a:off x="261232" y="2380674"/>
                <a:ext cx="4244230"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en-US" sz="1200" b="0" dirty="0">
                    <a:solidFill>
                      <a:srgbClr val="003399"/>
                    </a:solidFill>
                  </a:rPr>
                  <a:t>Case studies</a:t>
                </a:r>
              </a:p>
            </p:txBody>
          </p:sp>
        </p:grpSp>
      </p:grpSp>
      <p:grpSp>
        <p:nvGrpSpPr>
          <p:cNvPr id="75" name="Group 74">
            <a:extLst>
              <a:ext uri="{FF2B5EF4-FFF2-40B4-BE49-F238E27FC236}">
                <a16:creationId xmlns:a16="http://schemas.microsoft.com/office/drawing/2014/main" id="{D7F0D023-5A52-8A43-5E53-C7CC9239E174}"/>
              </a:ext>
            </a:extLst>
          </p:cNvPr>
          <p:cNvGrpSpPr/>
          <p:nvPr/>
        </p:nvGrpSpPr>
        <p:grpSpPr>
          <a:xfrm>
            <a:off x="457200" y="1167836"/>
            <a:ext cx="4976364" cy="428193"/>
            <a:chOff x="446750" y="1266219"/>
            <a:chExt cx="4976364" cy="428193"/>
          </a:xfrm>
        </p:grpSpPr>
        <p:sp>
          <p:nvSpPr>
            <p:cNvPr id="76" name="Rectangle 75">
              <a:extLst>
                <a:ext uri="{FF2B5EF4-FFF2-40B4-BE49-F238E27FC236}">
                  <a16:creationId xmlns:a16="http://schemas.microsoft.com/office/drawing/2014/main" id="{2305B156-F07A-6840-E57A-780FF2F0B89E}"/>
                </a:ext>
              </a:extLst>
            </p:cNvPr>
            <p:cNvSpPr/>
            <p:nvPr/>
          </p:nvSpPr>
          <p:spPr>
            <a:xfrm>
              <a:off x="446750" y="1445031"/>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200"/>
            </a:p>
          </p:txBody>
        </p:sp>
        <p:grpSp>
          <p:nvGrpSpPr>
            <p:cNvPr id="77" name="Group 76">
              <a:extLst>
                <a:ext uri="{FF2B5EF4-FFF2-40B4-BE49-F238E27FC236}">
                  <a16:creationId xmlns:a16="http://schemas.microsoft.com/office/drawing/2014/main" id="{FFDBC4D2-76CE-E180-654E-2B357B236AE6}"/>
                </a:ext>
              </a:extLst>
            </p:cNvPr>
            <p:cNvGrpSpPr/>
            <p:nvPr/>
          </p:nvGrpSpPr>
          <p:grpSpPr>
            <a:xfrm>
              <a:off x="581955" y="1266219"/>
              <a:ext cx="4672581" cy="374904"/>
              <a:chOff x="259908" y="592899"/>
              <a:chExt cx="4267200" cy="383760"/>
            </a:xfrm>
          </p:grpSpPr>
          <p:sp>
            <p:nvSpPr>
              <p:cNvPr id="78" name="Rectangle: Rounded Corners 77">
                <a:extLst>
                  <a:ext uri="{FF2B5EF4-FFF2-40B4-BE49-F238E27FC236}">
                    <a16:creationId xmlns:a16="http://schemas.microsoft.com/office/drawing/2014/main" id="{A5AC07A3-420B-3F97-A6FE-0F2BAB0CB147}"/>
                  </a:ext>
                </a:extLst>
              </p:cNvPr>
              <p:cNvSpPr/>
              <p:nvPr/>
            </p:nvSpPr>
            <p:spPr>
              <a:xfrm>
                <a:off x="259908" y="592899"/>
                <a:ext cx="4267200" cy="383760"/>
              </a:xfrm>
              <a:prstGeom prst="roundRect">
                <a:avLst/>
              </a:prstGeom>
            </p:spPr>
            <p:style>
              <a:lnRef idx="2">
                <a:schemeClr val="lt1">
                  <a:hueOff val="0"/>
                  <a:satOff val="0"/>
                  <a:lumOff val="0"/>
                  <a:alphaOff val="0"/>
                </a:schemeClr>
              </a:lnRef>
              <a:fillRef idx="1">
                <a:schemeClr val="accent2">
                  <a:shade val="80000"/>
                  <a:hueOff val="58131"/>
                  <a:satOff val="-8649"/>
                  <a:lumOff val="6098"/>
                  <a:alphaOff val="0"/>
                </a:schemeClr>
              </a:fillRef>
              <a:effectRef idx="0">
                <a:schemeClr val="accent2">
                  <a:shade val="80000"/>
                  <a:hueOff val="58131"/>
                  <a:satOff val="-8649"/>
                  <a:lumOff val="6098"/>
                  <a:alphaOff val="0"/>
                </a:schemeClr>
              </a:effectRef>
              <a:fontRef idx="minor">
                <a:schemeClr val="lt1"/>
              </a:fontRef>
            </p:style>
            <p:txBody>
              <a:bodyPr/>
              <a:lstStyle/>
              <a:p>
                <a:endParaRPr lang="en-GB" sz="1200"/>
              </a:p>
            </p:txBody>
          </p:sp>
          <p:sp>
            <p:nvSpPr>
              <p:cNvPr id="79" name="Rectangle: Rounded Corners 4">
                <a:extLst>
                  <a:ext uri="{FF2B5EF4-FFF2-40B4-BE49-F238E27FC236}">
                    <a16:creationId xmlns:a16="http://schemas.microsoft.com/office/drawing/2014/main" id="{6D09DF14-7AEB-4F50-13B8-0FB9865155D5}"/>
                  </a:ext>
                </a:extLst>
              </p:cNvPr>
              <p:cNvSpPr txBox="1"/>
              <p:nvPr/>
            </p:nvSpPr>
            <p:spPr>
              <a:xfrm>
                <a:off x="278640" y="611633"/>
                <a:ext cx="4225447"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en-US" sz="1200" b="0" dirty="0">
                    <a:solidFill>
                      <a:srgbClr val="003399"/>
                    </a:solidFill>
                  </a:rPr>
                  <a:t>Definition of smart </a:t>
                </a:r>
                <a:r>
                  <a:rPr lang="en-US" sz="1200" dirty="0">
                    <a:solidFill>
                      <a:srgbClr val="003399"/>
                    </a:solidFill>
                  </a:rPr>
                  <a:t>m</a:t>
                </a:r>
                <a:r>
                  <a:rPr lang="en-US" sz="1200" b="0" dirty="0">
                    <a:solidFill>
                      <a:srgbClr val="003399"/>
                    </a:solidFill>
                  </a:rPr>
                  <a:t>onitoring systems </a:t>
                </a:r>
              </a:p>
            </p:txBody>
          </p:sp>
        </p:grpSp>
      </p:grpSp>
      <p:grpSp>
        <p:nvGrpSpPr>
          <p:cNvPr id="80" name="Group 79">
            <a:extLst>
              <a:ext uri="{FF2B5EF4-FFF2-40B4-BE49-F238E27FC236}">
                <a16:creationId xmlns:a16="http://schemas.microsoft.com/office/drawing/2014/main" id="{569A144F-705F-31ED-86D4-BB241DBA50C3}"/>
              </a:ext>
            </a:extLst>
          </p:cNvPr>
          <p:cNvGrpSpPr/>
          <p:nvPr/>
        </p:nvGrpSpPr>
        <p:grpSpPr>
          <a:xfrm>
            <a:off x="457201" y="3131672"/>
            <a:ext cx="4973516" cy="428254"/>
            <a:chOff x="446751" y="3285839"/>
            <a:chExt cx="4973516" cy="428254"/>
          </a:xfrm>
        </p:grpSpPr>
        <p:sp>
          <p:nvSpPr>
            <p:cNvPr id="81" name="Rectangle 80">
              <a:extLst>
                <a:ext uri="{FF2B5EF4-FFF2-40B4-BE49-F238E27FC236}">
                  <a16:creationId xmlns:a16="http://schemas.microsoft.com/office/drawing/2014/main" id="{B9207AB9-88D7-44FD-B4A8-3D3DD7CCF828}"/>
                </a:ext>
              </a:extLst>
            </p:cNvPr>
            <p:cNvSpPr/>
            <p:nvPr/>
          </p:nvSpPr>
          <p:spPr>
            <a:xfrm>
              <a:off x="446751" y="3464712"/>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200"/>
            </a:p>
          </p:txBody>
        </p:sp>
        <p:grpSp>
          <p:nvGrpSpPr>
            <p:cNvPr id="82" name="Group 81">
              <a:extLst>
                <a:ext uri="{FF2B5EF4-FFF2-40B4-BE49-F238E27FC236}">
                  <a16:creationId xmlns:a16="http://schemas.microsoft.com/office/drawing/2014/main" id="{82B61868-0700-D70A-17F4-7218B8951901}"/>
                </a:ext>
              </a:extLst>
            </p:cNvPr>
            <p:cNvGrpSpPr/>
            <p:nvPr/>
          </p:nvGrpSpPr>
          <p:grpSpPr>
            <a:xfrm>
              <a:off x="584946" y="3285839"/>
              <a:ext cx="4651902" cy="418187"/>
              <a:chOff x="243645" y="2951620"/>
              <a:chExt cx="4267200" cy="432620"/>
            </a:xfrm>
          </p:grpSpPr>
          <p:sp>
            <p:nvSpPr>
              <p:cNvPr id="83" name="Rectangle: Rounded Corners 82">
                <a:extLst>
                  <a:ext uri="{FF2B5EF4-FFF2-40B4-BE49-F238E27FC236}">
                    <a16:creationId xmlns:a16="http://schemas.microsoft.com/office/drawing/2014/main" id="{880DBB0D-6305-19C9-711D-E76AB1EB43D5}"/>
                  </a:ext>
                </a:extLst>
              </p:cNvPr>
              <p:cNvSpPr/>
              <p:nvPr/>
            </p:nvSpPr>
            <p:spPr>
              <a:xfrm>
                <a:off x="243645" y="2951620"/>
                <a:ext cx="4267200" cy="383760"/>
              </a:xfrm>
              <a:prstGeom prst="roundRect">
                <a:avLst/>
              </a:prstGeom>
            </p:spPr>
            <p:style>
              <a:lnRef idx="2">
                <a:schemeClr val="lt1">
                  <a:hueOff val="0"/>
                  <a:satOff val="0"/>
                  <a:lumOff val="0"/>
                  <a:alphaOff val="0"/>
                </a:schemeClr>
              </a:lnRef>
              <a:fillRef idx="1">
                <a:schemeClr val="accent2">
                  <a:shade val="80000"/>
                  <a:hueOff val="290657"/>
                  <a:satOff val="-43244"/>
                  <a:lumOff val="30492"/>
                  <a:alphaOff val="0"/>
                </a:schemeClr>
              </a:fillRef>
              <a:effectRef idx="0">
                <a:schemeClr val="accent2">
                  <a:shade val="80000"/>
                  <a:hueOff val="290657"/>
                  <a:satOff val="-43244"/>
                  <a:lumOff val="30492"/>
                  <a:alphaOff val="0"/>
                </a:schemeClr>
              </a:effectRef>
              <a:fontRef idx="minor">
                <a:schemeClr val="lt1"/>
              </a:fontRef>
            </p:style>
            <p:txBody>
              <a:bodyPr/>
              <a:lstStyle/>
              <a:p>
                <a:endParaRPr lang="en-GB" sz="1200"/>
              </a:p>
            </p:txBody>
          </p:sp>
          <p:sp>
            <p:nvSpPr>
              <p:cNvPr id="84" name="Rectangle: Rounded Corners 12">
                <a:extLst>
                  <a:ext uri="{FF2B5EF4-FFF2-40B4-BE49-F238E27FC236}">
                    <a16:creationId xmlns:a16="http://schemas.microsoft.com/office/drawing/2014/main" id="{0B78BFD1-0F7F-03AD-2082-88818C7BD501}"/>
                  </a:ext>
                </a:extLst>
              </p:cNvPr>
              <p:cNvSpPr txBox="1"/>
              <p:nvPr/>
            </p:nvSpPr>
            <p:spPr>
              <a:xfrm>
                <a:off x="262528" y="2970354"/>
                <a:ext cx="4244230" cy="41388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en-US" sz="1200" dirty="0">
                    <a:solidFill>
                      <a:srgbClr val="003399"/>
                    </a:solidFill>
                  </a:rPr>
                  <a:t>Focus on data management (privacy) and worker involvement</a:t>
                </a:r>
                <a:endParaRPr lang="en-US" sz="1200" b="0" dirty="0">
                  <a:solidFill>
                    <a:srgbClr val="003399"/>
                  </a:solidFill>
                </a:endParaRPr>
              </a:p>
            </p:txBody>
          </p:sp>
        </p:grpSp>
      </p:grpSp>
      <p:grpSp>
        <p:nvGrpSpPr>
          <p:cNvPr id="85" name="Group 84">
            <a:extLst>
              <a:ext uri="{FF2B5EF4-FFF2-40B4-BE49-F238E27FC236}">
                <a16:creationId xmlns:a16="http://schemas.microsoft.com/office/drawing/2014/main" id="{701CBF7A-0D01-7103-DC5E-E065048C8BD8}"/>
              </a:ext>
            </a:extLst>
          </p:cNvPr>
          <p:cNvGrpSpPr/>
          <p:nvPr/>
        </p:nvGrpSpPr>
        <p:grpSpPr>
          <a:xfrm>
            <a:off x="457201" y="3609731"/>
            <a:ext cx="4973516" cy="421811"/>
            <a:chOff x="446751" y="3875519"/>
            <a:chExt cx="4973516" cy="421811"/>
          </a:xfrm>
        </p:grpSpPr>
        <p:sp>
          <p:nvSpPr>
            <p:cNvPr id="86" name="Rectangle 85">
              <a:extLst>
                <a:ext uri="{FF2B5EF4-FFF2-40B4-BE49-F238E27FC236}">
                  <a16:creationId xmlns:a16="http://schemas.microsoft.com/office/drawing/2014/main" id="{5BBEE9DC-02FA-71A1-7DE2-88C6BF6AAFB3}"/>
                </a:ext>
              </a:extLst>
            </p:cNvPr>
            <p:cNvSpPr/>
            <p:nvPr/>
          </p:nvSpPr>
          <p:spPr>
            <a:xfrm>
              <a:off x="446751" y="4047949"/>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sz="1200"/>
            </a:p>
          </p:txBody>
        </p:sp>
        <p:grpSp>
          <p:nvGrpSpPr>
            <p:cNvPr id="87" name="Group 86">
              <a:extLst>
                <a:ext uri="{FF2B5EF4-FFF2-40B4-BE49-F238E27FC236}">
                  <a16:creationId xmlns:a16="http://schemas.microsoft.com/office/drawing/2014/main" id="{33549999-25D5-6B53-FF2E-E5CB05FC82D7}"/>
                </a:ext>
              </a:extLst>
            </p:cNvPr>
            <p:cNvGrpSpPr/>
            <p:nvPr/>
          </p:nvGrpSpPr>
          <p:grpSpPr>
            <a:xfrm>
              <a:off x="584947" y="3875519"/>
              <a:ext cx="4651902" cy="370957"/>
              <a:chOff x="243645" y="3541300"/>
              <a:chExt cx="4267200" cy="383760"/>
            </a:xfrm>
          </p:grpSpPr>
          <p:sp>
            <p:nvSpPr>
              <p:cNvPr id="88" name="Rectangle: Rounded Corners 87">
                <a:extLst>
                  <a:ext uri="{FF2B5EF4-FFF2-40B4-BE49-F238E27FC236}">
                    <a16:creationId xmlns:a16="http://schemas.microsoft.com/office/drawing/2014/main" id="{B087597F-7944-07D5-1999-DAA84BCFEDAE}"/>
                  </a:ext>
                </a:extLst>
              </p:cNvPr>
              <p:cNvSpPr/>
              <p:nvPr/>
            </p:nvSpPr>
            <p:spPr>
              <a:xfrm>
                <a:off x="243645" y="3541300"/>
                <a:ext cx="4267200" cy="383760"/>
              </a:xfrm>
              <a:prstGeom prst="roundRect">
                <a:avLst/>
              </a:prstGeom>
            </p:spPr>
            <p:style>
              <a:lnRef idx="2">
                <a:schemeClr val="lt1">
                  <a:hueOff val="0"/>
                  <a:satOff val="0"/>
                  <a:lumOff val="0"/>
                  <a:alphaOff val="0"/>
                </a:schemeClr>
              </a:lnRef>
              <a:fillRef idx="1">
                <a:schemeClr val="accent2">
                  <a:shade val="80000"/>
                  <a:hueOff val="348788"/>
                  <a:satOff val="-51893"/>
                  <a:lumOff val="36590"/>
                  <a:alphaOff val="0"/>
                </a:schemeClr>
              </a:fillRef>
              <a:effectRef idx="0">
                <a:schemeClr val="accent2">
                  <a:shade val="80000"/>
                  <a:hueOff val="348788"/>
                  <a:satOff val="-51893"/>
                  <a:lumOff val="36590"/>
                  <a:alphaOff val="0"/>
                </a:schemeClr>
              </a:effectRef>
              <a:fontRef idx="minor">
                <a:schemeClr val="lt1"/>
              </a:fontRef>
            </p:style>
            <p:txBody>
              <a:bodyPr/>
              <a:lstStyle/>
              <a:p>
                <a:endParaRPr lang="en-US" sz="1200"/>
              </a:p>
            </p:txBody>
          </p:sp>
          <p:sp>
            <p:nvSpPr>
              <p:cNvPr id="89" name="Rectangle: Rounded Corners 14">
                <a:extLst>
                  <a:ext uri="{FF2B5EF4-FFF2-40B4-BE49-F238E27FC236}">
                    <a16:creationId xmlns:a16="http://schemas.microsoft.com/office/drawing/2014/main" id="{6FEFBFCD-A44E-662D-3852-BFE49086E1C1}"/>
                  </a:ext>
                </a:extLst>
              </p:cNvPr>
              <p:cNvSpPr txBox="1"/>
              <p:nvPr/>
            </p:nvSpPr>
            <p:spPr>
              <a:xfrm>
                <a:off x="259949" y="3560033"/>
                <a:ext cx="4244231"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en-US" sz="1200" b="0" dirty="0">
                    <a:solidFill>
                      <a:srgbClr val="003399"/>
                    </a:solidFill>
                  </a:rPr>
                  <a:t>Principles for design and use</a:t>
                </a:r>
              </a:p>
            </p:txBody>
          </p:sp>
        </p:grpSp>
      </p:grpSp>
      <p:grpSp>
        <p:nvGrpSpPr>
          <p:cNvPr id="90" name="Group 89">
            <a:extLst>
              <a:ext uri="{FF2B5EF4-FFF2-40B4-BE49-F238E27FC236}">
                <a16:creationId xmlns:a16="http://schemas.microsoft.com/office/drawing/2014/main" id="{73B59C9A-859F-E23C-FDB1-63774D379E1B}"/>
              </a:ext>
            </a:extLst>
          </p:cNvPr>
          <p:cNvGrpSpPr/>
          <p:nvPr/>
        </p:nvGrpSpPr>
        <p:grpSpPr>
          <a:xfrm>
            <a:off x="467650" y="4078772"/>
            <a:ext cx="4973516" cy="421811"/>
            <a:chOff x="457200" y="4132377"/>
            <a:chExt cx="4973516" cy="421811"/>
          </a:xfrm>
        </p:grpSpPr>
        <p:sp>
          <p:nvSpPr>
            <p:cNvPr id="91" name="Rectangle 90">
              <a:extLst>
                <a:ext uri="{FF2B5EF4-FFF2-40B4-BE49-F238E27FC236}">
                  <a16:creationId xmlns:a16="http://schemas.microsoft.com/office/drawing/2014/main" id="{5F399770-B27C-8848-DEEA-6889083ED7FA}"/>
                </a:ext>
              </a:extLst>
            </p:cNvPr>
            <p:cNvSpPr/>
            <p:nvPr/>
          </p:nvSpPr>
          <p:spPr>
            <a:xfrm>
              <a:off x="457200" y="4304807"/>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200"/>
            </a:p>
          </p:txBody>
        </p:sp>
        <p:grpSp>
          <p:nvGrpSpPr>
            <p:cNvPr id="92" name="Group 91">
              <a:extLst>
                <a:ext uri="{FF2B5EF4-FFF2-40B4-BE49-F238E27FC236}">
                  <a16:creationId xmlns:a16="http://schemas.microsoft.com/office/drawing/2014/main" id="{D603A048-9B40-094F-EEBD-606D1520AE4A}"/>
                </a:ext>
              </a:extLst>
            </p:cNvPr>
            <p:cNvGrpSpPr/>
            <p:nvPr/>
          </p:nvGrpSpPr>
          <p:grpSpPr>
            <a:xfrm>
              <a:off x="595396" y="4132377"/>
              <a:ext cx="4651902" cy="370957"/>
              <a:chOff x="595396" y="4132377"/>
              <a:chExt cx="4651902" cy="370957"/>
            </a:xfrm>
          </p:grpSpPr>
          <p:sp>
            <p:nvSpPr>
              <p:cNvPr id="93" name="Rectangle: Rounded Corners 92">
                <a:extLst>
                  <a:ext uri="{FF2B5EF4-FFF2-40B4-BE49-F238E27FC236}">
                    <a16:creationId xmlns:a16="http://schemas.microsoft.com/office/drawing/2014/main" id="{B4578DB2-640F-254E-F93E-6364B806B4F2}"/>
                  </a:ext>
                </a:extLst>
              </p:cNvPr>
              <p:cNvSpPr/>
              <p:nvPr/>
            </p:nvSpPr>
            <p:spPr>
              <a:xfrm>
                <a:off x="595396" y="4132377"/>
                <a:ext cx="4651902" cy="370957"/>
              </a:xfrm>
              <a:prstGeom prst="roundRect">
                <a:avLst/>
              </a:prstGeom>
              <a:solidFill>
                <a:srgbClr val="D7E3AF"/>
              </a:solidFill>
            </p:spPr>
            <p:style>
              <a:lnRef idx="2">
                <a:schemeClr val="lt1">
                  <a:hueOff val="0"/>
                  <a:satOff val="0"/>
                  <a:lumOff val="0"/>
                  <a:alphaOff val="0"/>
                </a:schemeClr>
              </a:lnRef>
              <a:fillRef idx="1">
                <a:schemeClr val="accent2">
                  <a:shade val="80000"/>
                  <a:hueOff val="348788"/>
                  <a:satOff val="-51893"/>
                  <a:lumOff val="36590"/>
                  <a:alphaOff val="0"/>
                </a:schemeClr>
              </a:fillRef>
              <a:effectRef idx="0">
                <a:schemeClr val="accent2">
                  <a:shade val="80000"/>
                  <a:hueOff val="348788"/>
                  <a:satOff val="-51893"/>
                  <a:lumOff val="36590"/>
                  <a:alphaOff val="0"/>
                </a:schemeClr>
              </a:effectRef>
              <a:fontRef idx="minor">
                <a:schemeClr val="lt1"/>
              </a:fontRef>
            </p:style>
            <p:txBody>
              <a:bodyPr/>
              <a:lstStyle/>
              <a:p>
                <a:endParaRPr lang="en-GB" sz="1200"/>
              </a:p>
            </p:txBody>
          </p:sp>
          <p:sp>
            <p:nvSpPr>
              <p:cNvPr id="94" name="Rectangle: Rounded Corners 14">
                <a:extLst>
                  <a:ext uri="{FF2B5EF4-FFF2-40B4-BE49-F238E27FC236}">
                    <a16:creationId xmlns:a16="http://schemas.microsoft.com/office/drawing/2014/main" id="{A4F29497-D7F0-D785-370C-6B04BBC18887}"/>
                  </a:ext>
                </a:extLst>
              </p:cNvPr>
              <p:cNvSpPr txBox="1"/>
              <p:nvPr/>
            </p:nvSpPr>
            <p:spPr>
              <a:xfrm>
                <a:off x="613170" y="4150486"/>
                <a:ext cx="4626862" cy="3347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defPPr>
                  <a:defRPr lang="en-US"/>
                </a:defPPr>
                <a:lvl1pPr>
                  <a:defRPr sz="1400" b="0"/>
                </a:lvl1pPr>
              </a:lstStyle>
              <a:p>
                <a:r>
                  <a:rPr lang="en-US" sz="1200" dirty="0">
                    <a:solidFill>
                      <a:srgbClr val="003399"/>
                    </a:solidFill>
                  </a:rPr>
                  <a:t>Key takeaways</a:t>
                </a:r>
              </a:p>
            </p:txBody>
          </p:sp>
        </p:grpSp>
      </p:grpSp>
      <p:sp>
        <p:nvSpPr>
          <p:cNvPr id="97" name="Title 1">
            <a:extLst>
              <a:ext uri="{FF2B5EF4-FFF2-40B4-BE49-F238E27FC236}">
                <a16:creationId xmlns:a16="http://schemas.microsoft.com/office/drawing/2014/main" id="{882EEADE-C060-09C6-4F71-7CD7BA673BD4}"/>
              </a:ext>
            </a:extLst>
          </p:cNvPr>
          <p:cNvSpPr>
            <a:spLocks noGrp="1"/>
          </p:cNvSpPr>
          <p:nvPr>
            <p:ph type="title"/>
          </p:nvPr>
        </p:nvSpPr>
        <p:spPr>
          <a:xfrm>
            <a:off x="450001" y="135000"/>
            <a:ext cx="7559873" cy="367200"/>
          </a:xfrm>
        </p:spPr>
        <p:txBody>
          <a:bodyPr/>
          <a:lstStyle/>
          <a:p>
            <a:r>
              <a:rPr lang="en-GB" dirty="0"/>
              <a:t>Overview</a:t>
            </a:r>
          </a:p>
        </p:txBody>
      </p:sp>
    </p:spTree>
    <p:extLst>
      <p:ext uri="{BB962C8B-B14F-4D97-AF65-F5344CB8AC3E}">
        <p14:creationId xmlns:p14="http://schemas.microsoft.com/office/powerpoint/2010/main" val="37510633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53EF20D-050F-4F52-3C90-23295884ACAF}"/>
              </a:ext>
            </a:extLst>
          </p:cNvPr>
          <p:cNvSpPr txBox="1"/>
          <p:nvPr/>
        </p:nvSpPr>
        <p:spPr>
          <a:xfrm>
            <a:off x="5442101" y="4417422"/>
            <a:ext cx="1368152" cy="215444"/>
          </a:xfrm>
          <a:prstGeom prst="rect">
            <a:avLst/>
          </a:prstGeom>
          <a:noFill/>
        </p:spPr>
        <p:txBody>
          <a:bodyPr wrap="square" rtlCol="0">
            <a:spAutoFit/>
          </a:bodyPr>
          <a:lstStyle/>
          <a:p>
            <a:r>
              <a:rPr lang="en-GB" sz="800" kern="100" dirty="0">
                <a:effectLst/>
                <a:latin typeface="Aptos" panose="020B0004020202020204" pitchFamily="34" charset="0"/>
                <a:ea typeface="Aptos" panose="020B0004020202020204" pitchFamily="34" charset="0"/>
                <a:cs typeface="Times New Roman" panose="02020603050405020304" pitchFamily="18" charset="0"/>
              </a:rPr>
              <a:t>© EU-OS</a:t>
            </a:r>
            <a:r>
              <a:rPr lang="en-GB" sz="800" kern="100" dirty="0">
                <a:latin typeface="Aptos" panose="020B0004020202020204" pitchFamily="34" charset="0"/>
                <a:ea typeface="Aptos" panose="020B0004020202020204" pitchFamily="34" charset="0"/>
                <a:cs typeface="Times New Roman" panose="02020603050405020304" pitchFamily="18" charset="0"/>
              </a:rPr>
              <a:t>HA, </a:t>
            </a:r>
            <a:r>
              <a:rPr lang="en-GB" sz="800" kern="100" dirty="0" err="1">
                <a:latin typeface="Aptos" panose="020B0004020202020204" pitchFamily="34" charset="0"/>
                <a:ea typeface="Aptos" panose="020B0004020202020204" pitchFamily="34" charset="0"/>
                <a:cs typeface="Times New Roman" panose="02020603050405020304" pitchFamily="18" charset="0"/>
              </a:rPr>
              <a:t>Drawnalism</a:t>
            </a:r>
            <a:r>
              <a:rPr lang="en-GB" sz="800" kern="100" dirty="0">
                <a:latin typeface="Aptos" panose="020B0004020202020204" pitchFamily="34" charset="0"/>
                <a:ea typeface="Aptos" panose="020B0004020202020204" pitchFamily="34" charset="0"/>
                <a:cs typeface="Times New Roman" panose="02020603050405020304" pitchFamily="18" charset="0"/>
              </a:rPr>
              <a:t> </a:t>
            </a:r>
            <a:endParaRPr lang="es-ES" sz="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09167AB4-72AF-66A0-043C-8A85CB20CE95}"/>
              </a:ext>
            </a:extLst>
          </p:cNvPr>
          <p:cNvPicPr>
            <a:picLocks noChangeAspect="1"/>
          </p:cNvPicPr>
          <p:nvPr/>
        </p:nvPicPr>
        <p:blipFill>
          <a:blip r:embed="rId2">
            <a:extLst>
              <a:ext uri="{28A0092B-C50C-407E-A947-70E740481C1C}">
                <a14:useLocalDpi xmlns:a14="http://schemas.microsoft.com/office/drawing/2010/main" val="0"/>
              </a:ext>
            </a:extLst>
          </a:blip>
          <a:srcRect l="2482" t="2651" r="2585" b="5545"/>
          <a:stretch/>
        </p:blipFill>
        <p:spPr>
          <a:xfrm>
            <a:off x="934025" y="728658"/>
            <a:ext cx="6881536" cy="3743330"/>
          </a:xfrm>
          <a:prstGeom prst="rect">
            <a:avLst/>
          </a:prstGeom>
        </p:spPr>
      </p:pic>
      <p:sp>
        <p:nvSpPr>
          <p:cNvPr id="2" name="Title 1">
            <a:extLst>
              <a:ext uri="{FF2B5EF4-FFF2-40B4-BE49-F238E27FC236}">
                <a16:creationId xmlns:a16="http://schemas.microsoft.com/office/drawing/2014/main" id="{1BB8152D-B7C2-E21E-D008-74C296C454EF}"/>
              </a:ext>
            </a:extLst>
          </p:cNvPr>
          <p:cNvSpPr txBox="1">
            <a:spLocks/>
          </p:cNvSpPr>
          <p:nvPr/>
        </p:nvSpPr>
        <p:spPr>
          <a:xfrm>
            <a:off x="449263" y="134542"/>
            <a:ext cx="7561262"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2000" dirty="0"/>
              <a:t>Case </a:t>
            </a:r>
            <a:r>
              <a:rPr lang="es-ES" sz="2000" dirty="0" err="1"/>
              <a:t>studies</a:t>
            </a:r>
            <a:r>
              <a:rPr lang="es-ES" sz="2000" dirty="0"/>
              <a:t> (9)</a:t>
            </a:r>
            <a:endParaRPr lang="en-US" sz="2000" dirty="0"/>
          </a:p>
        </p:txBody>
      </p:sp>
    </p:spTree>
    <p:extLst>
      <p:ext uri="{BB962C8B-B14F-4D97-AF65-F5344CB8AC3E}">
        <p14:creationId xmlns:p14="http://schemas.microsoft.com/office/powerpoint/2010/main" val="30776238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21C87-C351-CBEE-931E-E80CD974759C}"/>
              </a:ext>
            </a:extLst>
          </p:cNvPr>
          <p:cNvSpPr>
            <a:spLocks noGrp="1"/>
          </p:cNvSpPr>
          <p:nvPr>
            <p:ph type="title"/>
          </p:nvPr>
        </p:nvSpPr>
        <p:spPr>
          <a:xfrm>
            <a:off x="389744" y="139904"/>
            <a:ext cx="7886700" cy="504056"/>
          </a:xfrm>
        </p:spPr>
        <p:txBody>
          <a:bodyPr/>
          <a:lstStyle/>
          <a:p>
            <a:pPr lvl="0"/>
            <a:r>
              <a:rPr lang="en-GB" dirty="0"/>
              <a:t>Worker Involvement</a:t>
            </a:r>
          </a:p>
        </p:txBody>
      </p:sp>
      <p:graphicFrame>
        <p:nvGraphicFramePr>
          <p:cNvPr id="5" name="Content Placeholder 5">
            <a:extLst>
              <a:ext uri="{FF2B5EF4-FFF2-40B4-BE49-F238E27FC236}">
                <a16:creationId xmlns:a16="http://schemas.microsoft.com/office/drawing/2014/main" id="{8F0E6415-C0AE-35C5-C056-D5739229DFDE}"/>
              </a:ext>
            </a:extLst>
          </p:cNvPr>
          <p:cNvGraphicFramePr>
            <a:graphicFrameLocks noGrp="1"/>
          </p:cNvGraphicFramePr>
          <p:nvPr>
            <p:ph sz="half" idx="1"/>
            <p:extLst>
              <p:ext uri="{D42A27DB-BD31-4B8C-83A1-F6EECF244321}">
                <p14:modId xmlns:p14="http://schemas.microsoft.com/office/powerpoint/2010/main" val="149869759"/>
              </p:ext>
            </p:extLst>
          </p:nvPr>
        </p:nvGraphicFramePr>
        <p:xfrm>
          <a:off x="2175641" y="768577"/>
          <a:ext cx="4800600" cy="36650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368452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A14557D-BD63-3ABC-658F-D4BC7AC1D864}"/>
              </a:ext>
            </a:extLst>
          </p:cNvPr>
          <p:cNvSpPr/>
          <p:nvPr/>
        </p:nvSpPr>
        <p:spPr>
          <a:xfrm>
            <a:off x="316801" y="668322"/>
            <a:ext cx="3171269" cy="446797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C9843830-94E2-B77D-3DB7-25C31B6082DC}"/>
              </a:ext>
            </a:extLst>
          </p:cNvPr>
          <p:cNvSpPr>
            <a:spLocks noGrp="1"/>
          </p:cNvSpPr>
          <p:nvPr>
            <p:ph type="title"/>
          </p:nvPr>
        </p:nvSpPr>
        <p:spPr>
          <a:xfrm>
            <a:off x="316801" y="8824"/>
            <a:ext cx="8510398" cy="647855"/>
          </a:xfrm>
        </p:spPr>
        <p:txBody>
          <a:bodyPr/>
          <a:lstStyle/>
          <a:p>
            <a:r>
              <a:rPr lang="en-GB" dirty="0">
                <a:effectLst/>
                <a:ea typeface="Aptos" panose="020B0004020202020204" pitchFamily="34" charset="0"/>
                <a:cs typeface="Times New Roman" panose="02020603050405020304" pitchFamily="18" charset="0"/>
              </a:rPr>
              <a:t>Implementation phase: </a:t>
            </a:r>
            <a:r>
              <a:rPr lang="en-GB" dirty="0"/>
              <a:t>four</a:t>
            </a:r>
            <a:r>
              <a:rPr lang="en-GB" dirty="0">
                <a:effectLst/>
                <a:ea typeface="Aptos" panose="020B0004020202020204" pitchFamily="34" charset="0"/>
                <a:cs typeface="Times New Roman" panose="02020603050405020304" pitchFamily="18" charset="0"/>
              </a:rPr>
              <a:t> </a:t>
            </a:r>
            <a:r>
              <a:rPr lang="en-GB" dirty="0">
                <a:ea typeface="Aptos" panose="020B0004020202020204" pitchFamily="34" charset="0"/>
                <a:cs typeface="Times New Roman" panose="02020603050405020304" pitchFamily="18" charset="0"/>
              </a:rPr>
              <a:t>s</a:t>
            </a:r>
            <a:r>
              <a:rPr lang="en-GB" dirty="0">
                <a:effectLst/>
                <a:ea typeface="Aptos" panose="020B0004020202020204" pitchFamily="34" charset="0"/>
                <a:cs typeface="Times New Roman" panose="02020603050405020304" pitchFamily="18" charset="0"/>
              </a:rPr>
              <a:t>trategies for worker</a:t>
            </a:r>
            <a:endParaRPr lang="en-GB" strike="sngStrike" dirty="0"/>
          </a:p>
        </p:txBody>
      </p:sp>
      <p:sp>
        <p:nvSpPr>
          <p:cNvPr id="3" name="Content Placeholder 2">
            <a:extLst>
              <a:ext uri="{FF2B5EF4-FFF2-40B4-BE49-F238E27FC236}">
                <a16:creationId xmlns:a16="http://schemas.microsoft.com/office/drawing/2014/main" id="{18D59BD6-744A-3736-F1E8-B06C2A6C44DE}"/>
              </a:ext>
            </a:extLst>
          </p:cNvPr>
          <p:cNvSpPr>
            <a:spLocks noGrp="1"/>
          </p:cNvSpPr>
          <p:nvPr>
            <p:ph sz="half" idx="1"/>
          </p:nvPr>
        </p:nvSpPr>
        <p:spPr>
          <a:xfrm>
            <a:off x="477493" y="2068982"/>
            <a:ext cx="2892173" cy="1005535"/>
          </a:xfrm>
        </p:spPr>
        <p:txBody>
          <a:bodyPr>
            <a:noAutofit/>
          </a:bodyPr>
          <a:lstStyle/>
          <a:p>
            <a:r>
              <a:rPr lang="en-GB" sz="1700" dirty="0">
                <a:solidFill>
                  <a:schemeClr val="bg1"/>
                </a:solidFill>
                <a:effectLst/>
                <a:ea typeface="Aptos" panose="020B0004020202020204" pitchFamily="34" charset="0"/>
                <a:cs typeface="Times New Roman" panose="02020603050405020304" pitchFamily="18" charset="0"/>
              </a:rPr>
              <a:t>Ensuring that end-users have a solid understanding of how technology functions</a:t>
            </a:r>
          </a:p>
          <a:p>
            <a:endParaRPr lang="en-GB" sz="1700" b="0" dirty="0">
              <a:latin typeface="Aptos" panose="020B0004020202020204" pitchFamily="34" charset="0"/>
              <a:cs typeface="Times New Roman" panose="02020603050405020304" pitchFamily="18" charset="0"/>
            </a:endParaRPr>
          </a:p>
        </p:txBody>
      </p:sp>
      <p:grpSp>
        <p:nvGrpSpPr>
          <p:cNvPr id="4" name="Group 3">
            <a:extLst>
              <a:ext uri="{FF2B5EF4-FFF2-40B4-BE49-F238E27FC236}">
                <a16:creationId xmlns:a16="http://schemas.microsoft.com/office/drawing/2014/main" id="{EA497546-815D-F289-41F3-08AA0BD4B414}"/>
              </a:ext>
            </a:extLst>
          </p:cNvPr>
          <p:cNvGrpSpPr/>
          <p:nvPr/>
        </p:nvGrpSpPr>
        <p:grpSpPr>
          <a:xfrm>
            <a:off x="3761670" y="707598"/>
            <a:ext cx="4477143" cy="4346225"/>
            <a:chOff x="4078470" y="613834"/>
            <a:chExt cx="4477143" cy="4346225"/>
          </a:xfrm>
        </p:grpSpPr>
        <p:grpSp>
          <p:nvGrpSpPr>
            <p:cNvPr id="5" name="Group 4">
              <a:extLst>
                <a:ext uri="{FF2B5EF4-FFF2-40B4-BE49-F238E27FC236}">
                  <a16:creationId xmlns:a16="http://schemas.microsoft.com/office/drawing/2014/main" id="{5D9BC1BF-8C8A-D44C-D7DF-1F2133E7B37D}"/>
                </a:ext>
              </a:extLst>
            </p:cNvPr>
            <p:cNvGrpSpPr/>
            <p:nvPr/>
          </p:nvGrpSpPr>
          <p:grpSpPr>
            <a:xfrm>
              <a:off x="4078470" y="613834"/>
              <a:ext cx="4477143" cy="4346225"/>
              <a:chOff x="3274272" y="466930"/>
              <a:chExt cx="4267019" cy="4142248"/>
            </a:xfrm>
          </p:grpSpPr>
          <p:sp>
            <p:nvSpPr>
              <p:cNvPr id="12" name="Oval 11">
                <a:extLst>
                  <a:ext uri="{FF2B5EF4-FFF2-40B4-BE49-F238E27FC236}">
                    <a16:creationId xmlns:a16="http://schemas.microsoft.com/office/drawing/2014/main" id="{DCE87690-B95E-F8AE-5623-29D2E3A22A52}"/>
                  </a:ext>
                </a:extLst>
              </p:cNvPr>
              <p:cNvSpPr/>
              <p:nvPr/>
            </p:nvSpPr>
            <p:spPr>
              <a:xfrm>
                <a:off x="4797542" y="466930"/>
                <a:ext cx="1218555" cy="1218555"/>
              </a:xfrm>
              <a:prstGeom prst="ellipse">
                <a:avLst/>
              </a:prstGeom>
              <a:solidFill>
                <a:srgbClr val="ACC700">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200" dirty="0">
                    <a:solidFill>
                      <a:schemeClr val="tx1"/>
                    </a:solidFill>
                  </a:rPr>
                  <a:t>Trial period (time and/or space)</a:t>
                </a:r>
              </a:p>
            </p:txBody>
          </p:sp>
          <p:cxnSp>
            <p:nvCxnSpPr>
              <p:cNvPr id="16" name="Straight Connector 15">
                <a:extLst>
                  <a:ext uri="{FF2B5EF4-FFF2-40B4-BE49-F238E27FC236}">
                    <a16:creationId xmlns:a16="http://schemas.microsoft.com/office/drawing/2014/main" id="{47F2F6F4-D0D7-59A0-50A9-3A76B7C02C1E}"/>
                  </a:ext>
                </a:extLst>
              </p:cNvPr>
              <p:cNvCxnSpPr>
                <a:cxnSpLocks/>
              </p:cNvCxnSpPr>
              <p:nvPr/>
            </p:nvCxnSpPr>
            <p:spPr>
              <a:xfrm>
                <a:off x="5406820" y="1685487"/>
                <a:ext cx="0" cy="101355"/>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17" name="Oval 16">
                <a:extLst>
                  <a:ext uri="{FF2B5EF4-FFF2-40B4-BE49-F238E27FC236}">
                    <a16:creationId xmlns:a16="http://schemas.microsoft.com/office/drawing/2014/main" id="{EF9B5568-DAD6-2AB0-2FC5-1DE3BBF5B1A3}"/>
                  </a:ext>
                </a:extLst>
              </p:cNvPr>
              <p:cNvSpPr/>
              <p:nvPr/>
            </p:nvSpPr>
            <p:spPr>
              <a:xfrm>
                <a:off x="4690464" y="1786841"/>
                <a:ext cx="1436988" cy="1436988"/>
              </a:xfrm>
              <a:prstGeom prst="ellipse">
                <a:avLst/>
              </a:prstGeom>
              <a:solidFill>
                <a:srgbClr val="ACC700">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100" dirty="0">
                    <a:solidFill>
                      <a:schemeClr val="tx1"/>
                    </a:solidFill>
                  </a:rPr>
                  <a:t>APPROCHES TO INDUCTION PHASE</a:t>
                </a:r>
              </a:p>
            </p:txBody>
          </p:sp>
          <p:sp>
            <p:nvSpPr>
              <p:cNvPr id="18" name="Oval 17">
                <a:extLst>
                  <a:ext uri="{FF2B5EF4-FFF2-40B4-BE49-F238E27FC236}">
                    <a16:creationId xmlns:a16="http://schemas.microsoft.com/office/drawing/2014/main" id="{07EFEA2A-4A4B-A9B4-93C7-339354E3284D}"/>
                  </a:ext>
                </a:extLst>
              </p:cNvPr>
              <p:cNvSpPr/>
              <p:nvPr/>
            </p:nvSpPr>
            <p:spPr>
              <a:xfrm>
                <a:off x="4797542" y="3325184"/>
                <a:ext cx="1283993" cy="1283994"/>
              </a:xfrm>
              <a:prstGeom prst="ellipse">
                <a:avLst/>
              </a:prstGeom>
              <a:solidFill>
                <a:srgbClr val="ACC700">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900" dirty="0">
                    <a:solidFill>
                      <a:schemeClr val="tx1"/>
                    </a:solidFill>
                  </a:rPr>
                  <a:t>Available support after technology implementation – technical assistance/</a:t>
                </a:r>
              </a:p>
              <a:p>
                <a:pPr algn="ctr"/>
                <a:r>
                  <a:rPr lang="en-GB" sz="900" dirty="0">
                    <a:solidFill>
                      <a:schemeClr val="tx1"/>
                    </a:solidFill>
                  </a:rPr>
                  <a:t>customer service</a:t>
                </a:r>
              </a:p>
            </p:txBody>
          </p:sp>
          <p:sp>
            <p:nvSpPr>
              <p:cNvPr id="19" name="Oval 18">
                <a:extLst>
                  <a:ext uri="{FF2B5EF4-FFF2-40B4-BE49-F238E27FC236}">
                    <a16:creationId xmlns:a16="http://schemas.microsoft.com/office/drawing/2014/main" id="{3FF69406-1C19-85D5-200F-FD6F961D2164}"/>
                  </a:ext>
                </a:extLst>
              </p:cNvPr>
              <p:cNvSpPr/>
              <p:nvPr/>
            </p:nvSpPr>
            <p:spPr>
              <a:xfrm>
                <a:off x="6322736" y="1897311"/>
                <a:ext cx="1218555" cy="1218555"/>
              </a:xfrm>
              <a:prstGeom prst="ellipse">
                <a:avLst/>
              </a:prstGeom>
              <a:solidFill>
                <a:srgbClr val="ACC700">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a:solidFill>
                      <a:schemeClr val="tx1"/>
                    </a:solidFill>
                  </a:rPr>
                  <a:t>Involving employees in the decision-making process</a:t>
                </a:r>
              </a:p>
            </p:txBody>
          </p:sp>
          <p:cxnSp>
            <p:nvCxnSpPr>
              <p:cNvPr id="21" name="Straight Connector 20">
                <a:extLst>
                  <a:ext uri="{FF2B5EF4-FFF2-40B4-BE49-F238E27FC236}">
                    <a16:creationId xmlns:a16="http://schemas.microsoft.com/office/drawing/2014/main" id="{420776BF-66B2-6FC0-4C37-08B2965D4EBB}"/>
                  </a:ext>
                </a:extLst>
              </p:cNvPr>
              <p:cNvCxnSpPr>
                <a:cxnSpLocks/>
                <a:stCxn id="17" idx="6"/>
                <a:endCxn id="19" idx="2"/>
              </p:cNvCxnSpPr>
              <p:nvPr/>
            </p:nvCxnSpPr>
            <p:spPr>
              <a:xfrm>
                <a:off x="6127453" y="2505335"/>
                <a:ext cx="195284" cy="1254"/>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23" name="Oval 22">
                <a:extLst>
                  <a:ext uri="{FF2B5EF4-FFF2-40B4-BE49-F238E27FC236}">
                    <a16:creationId xmlns:a16="http://schemas.microsoft.com/office/drawing/2014/main" id="{B8A9589B-FC4A-ED6F-B32E-F70F5CCF8C57}"/>
                  </a:ext>
                </a:extLst>
              </p:cNvPr>
              <p:cNvSpPr/>
              <p:nvPr/>
            </p:nvSpPr>
            <p:spPr>
              <a:xfrm>
                <a:off x="3274272" y="1897311"/>
                <a:ext cx="1218555" cy="1218555"/>
              </a:xfrm>
              <a:prstGeom prst="ellipse">
                <a:avLst/>
              </a:prstGeom>
              <a:solidFill>
                <a:srgbClr val="ACC700">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a:solidFill>
                      <a:schemeClr val="tx1"/>
                    </a:solidFill>
                  </a:rPr>
                  <a:t>Step-by-step approach to training and guidance of end users</a:t>
                </a:r>
              </a:p>
            </p:txBody>
          </p:sp>
          <p:cxnSp>
            <p:nvCxnSpPr>
              <p:cNvPr id="24" name="Straight Connector 23">
                <a:extLst>
                  <a:ext uri="{FF2B5EF4-FFF2-40B4-BE49-F238E27FC236}">
                    <a16:creationId xmlns:a16="http://schemas.microsoft.com/office/drawing/2014/main" id="{74E69050-1137-710B-FBC1-855AEFDF4556}"/>
                  </a:ext>
                </a:extLst>
              </p:cNvPr>
              <p:cNvCxnSpPr>
                <a:cxnSpLocks/>
              </p:cNvCxnSpPr>
              <p:nvPr/>
            </p:nvCxnSpPr>
            <p:spPr>
              <a:xfrm>
                <a:off x="4486699" y="2559900"/>
                <a:ext cx="201251" cy="0"/>
              </a:xfrm>
              <a:prstGeom prst="line">
                <a:avLst/>
              </a:prstGeom>
              <a:ln w="38100"/>
            </p:spPr>
            <p:style>
              <a:lnRef idx="1">
                <a:schemeClr val="accent2"/>
              </a:lnRef>
              <a:fillRef idx="0">
                <a:schemeClr val="accent2"/>
              </a:fillRef>
              <a:effectRef idx="0">
                <a:schemeClr val="accent2"/>
              </a:effectRef>
              <a:fontRef idx="minor">
                <a:schemeClr val="tx1"/>
              </a:fontRef>
            </p:style>
          </p:cxnSp>
        </p:grpSp>
        <p:cxnSp>
          <p:nvCxnSpPr>
            <p:cNvPr id="10" name="Straight Connector 9">
              <a:extLst>
                <a:ext uri="{FF2B5EF4-FFF2-40B4-BE49-F238E27FC236}">
                  <a16:creationId xmlns:a16="http://schemas.microsoft.com/office/drawing/2014/main" id="{BF7810D3-7DCA-3AEA-30C7-5DA6D5544412}"/>
                </a:ext>
              </a:extLst>
            </p:cNvPr>
            <p:cNvCxnSpPr>
              <a:cxnSpLocks/>
            </p:cNvCxnSpPr>
            <p:nvPr/>
          </p:nvCxnSpPr>
          <p:spPr>
            <a:xfrm>
              <a:off x="6332336" y="3506492"/>
              <a:ext cx="0" cy="106346"/>
            </a:xfrm>
            <a:prstGeom prst="line">
              <a:avLst/>
            </a:prstGeom>
            <a:ln w="38100"/>
          </p:spPr>
          <p:style>
            <a:lnRef idx="1">
              <a:schemeClr val="accent2"/>
            </a:lnRef>
            <a:fillRef idx="0">
              <a:schemeClr val="accent2"/>
            </a:fillRef>
            <a:effectRef idx="0">
              <a:schemeClr val="accent2"/>
            </a:effectRef>
            <a:fontRef idx="minor">
              <a:schemeClr val="tx1"/>
            </a:fontRef>
          </p:style>
        </p:cxnSp>
      </p:grpSp>
    </p:spTree>
    <p:extLst>
      <p:ext uri="{BB962C8B-B14F-4D97-AF65-F5344CB8AC3E}">
        <p14:creationId xmlns:p14="http://schemas.microsoft.com/office/powerpoint/2010/main" val="7038537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EAA93C56-EE95-4576-BD7C-51DCE4DB18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7461" y="3723229"/>
            <a:ext cx="508106" cy="508106"/>
          </a:xfrm>
          <a:prstGeom prst="rect">
            <a:avLst/>
          </a:prstGeom>
        </p:spPr>
      </p:pic>
      <p:pic>
        <p:nvPicPr>
          <p:cNvPr id="20" name="Picture 19">
            <a:extLst>
              <a:ext uri="{FF2B5EF4-FFF2-40B4-BE49-F238E27FC236}">
                <a16:creationId xmlns:a16="http://schemas.microsoft.com/office/drawing/2014/main" id="{357B1577-0DB6-7DA3-60F5-448C7DA928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7820" y="3054954"/>
            <a:ext cx="508106" cy="508106"/>
          </a:xfrm>
          <a:prstGeom prst="rect">
            <a:avLst/>
          </a:prstGeom>
        </p:spPr>
      </p:pic>
      <p:pic>
        <p:nvPicPr>
          <p:cNvPr id="18" name="Picture 17">
            <a:extLst>
              <a:ext uri="{FF2B5EF4-FFF2-40B4-BE49-F238E27FC236}">
                <a16:creationId xmlns:a16="http://schemas.microsoft.com/office/drawing/2014/main" id="{D78286D4-83FE-3C37-5BF8-ABB5618BC7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77820" y="2380839"/>
            <a:ext cx="508106" cy="508106"/>
          </a:xfrm>
          <a:prstGeom prst="rect">
            <a:avLst/>
          </a:prstGeom>
        </p:spPr>
      </p:pic>
      <p:pic>
        <p:nvPicPr>
          <p:cNvPr id="16" name="Picture 15">
            <a:extLst>
              <a:ext uri="{FF2B5EF4-FFF2-40B4-BE49-F238E27FC236}">
                <a16:creationId xmlns:a16="http://schemas.microsoft.com/office/drawing/2014/main" id="{97D2C918-D255-1F2B-B508-81CA5DF9497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77820" y="1707801"/>
            <a:ext cx="508106" cy="508106"/>
          </a:xfrm>
          <a:prstGeom prst="rect">
            <a:avLst/>
          </a:prstGeom>
        </p:spPr>
      </p:pic>
      <p:pic>
        <p:nvPicPr>
          <p:cNvPr id="14" name="Picture 13">
            <a:extLst>
              <a:ext uri="{FF2B5EF4-FFF2-40B4-BE49-F238E27FC236}">
                <a16:creationId xmlns:a16="http://schemas.microsoft.com/office/drawing/2014/main" id="{741A1569-9466-41DA-7CE1-89DB0A2415E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77820" y="1041625"/>
            <a:ext cx="508106" cy="508106"/>
          </a:xfrm>
          <a:prstGeom prst="rect">
            <a:avLst/>
          </a:prstGeom>
        </p:spPr>
      </p:pic>
      <p:sp>
        <p:nvSpPr>
          <p:cNvPr id="2" name="Title 1">
            <a:extLst>
              <a:ext uri="{FF2B5EF4-FFF2-40B4-BE49-F238E27FC236}">
                <a16:creationId xmlns:a16="http://schemas.microsoft.com/office/drawing/2014/main" id="{99331A60-56BC-5932-18C6-7C4DF5F18A8F}"/>
              </a:ext>
            </a:extLst>
          </p:cNvPr>
          <p:cNvSpPr>
            <a:spLocks noGrp="1"/>
          </p:cNvSpPr>
          <p:nvPr>
            <p:ph type="title"/>
          </p:nvPr>
        </p:nvSpPr>
        <p:spPr>
          <a:xfrm>
            <a:off x="193210" y="143810"/>
            <a:ext cx="7886700" cy="504056"/>
          </a:xfrm>
        </p:spPr>
        <p:txBody>
          <a:bodyPr/>
          <a:lstStyle/>
          <a:p>
            <a:r>
              <a:rPr lang="en-GB" b="1" dirty="0">
                <a:effectLst/>
                <a:ea typeface="Aptos" panose="020B0004020202020204" pitchFamily="34" charset="0"/>
                <a:cs typeface="Times New Roman" panose="02020603050405020304" pitchFamily="18" charset="0"/>
              </a:rPr>
              <a:t> Focus on data </a:t>
            </a:r>
            <a:r>
              <a:rPr lang="en-GB" dirty="0"/>
              <a:t>management</a:t>
            </a:r>
            <a:r>
              <a:rPr lang="en-GB" b="1" dirty="0">
                <a:effectLst/>
                <a:ea typeface="Aptos" panose="020B0004020202020204" pitchFamily="34" charset="0"/>
                <a:cs typeface="Times New Roman" panose="02020603050405020304" pitchFamily="18" charset="0"/>
              </a:rPr>
              <a:t>: privacy by design</a:t>
            </a:r>
            <a:endParaRPr lang="en-GB" dirty="0"/>
          </a:p>
        </p:txBody>
      </p:sp>
      <p:sp>
        <p:nvSpPr>
          <p:cNvPr id="3" name="Content Placeholder 2">
            <a:extLst>
              <a:ext uri="{FF2B5EF4-FFF2-40B4-BE49-F238E27FC236}">
                <a16:creationId xmlns:a16="http://schemas.microsoft.com/office/drawing/2014/main" id="{1D30996A-C5AB-968A-7AE2-B0DFF6377D8B}"/>
              </a:ext>
            </a:extLst>
          </p:cNvPr>
          <p:cNvSpPr>
            <a:spLocks noGrp="1"/>
          </p:cNvSpPr>
          <p:nvPr>
            <p:ph sz="half" idx="1"/>
          </p:nvPr>
        </p:nvSpPr>
        <p:spPr>
          <a:xfrm>
            <a:off x="1850560" y="1084051"/>
            <a:ext cx="4244280" cy="3240361"/>
          </a:xfrm>
        </p:spPr>
        <p:txBody>
          <a:bodyPr/>
          <a:lstStyle/>
          <a:p>
            <a:pPr marL="285750" indent="-285750">
              <a:buFont typeface="Wingdings" panose="05000000000000000000" pitchFamily="2" charset="2"/>
              <a:buChar char="§"/>
            </a:pPr>
            <a:r>
              <a:rPr lang="es-ES" sz="1800" dirty="0" err="1">
                <a:effectLst/>
                <a:ea typeface="Aptos" panose="020B0004020202020204" pitchFamily="34" charset="0"/>
                <a:cs typeface="Times New Roman" panose="02020603050405020304" pitchFamily="18" charset="0"/>
              </a:rPr>
              <a:t>Anonymisation</a:t>
            </a:r>
            <a:endParaRPr lang="es-ES" sz="1800" dirty="0">
              <a:effectLst/>
              <a:ea typeface="Aptos" panose="020B0004020202020204" pitchFamily="34" charset="0"/>
              <a:cs typeface="Times New Roman" panose="02020603050405020304" pitchFamily="18" charset="0"/>
            </a:endParaRPr>
          </a:p>
          <a:p>
            <a:pPr marL="285750" indent="-285750">
              <a:buFont typeface="Arial" panose="020B0604020202020204" pitchFamily="34" charset="0"/>
              <a:buChar char="•"/>
            </a:pPr>
            <a:endParaRPr lang="es-ES" sz="1800" dirty="0">
              <a:effectLst/>
              <a:ea typeface="Aptos" panose="020B0004020202020204" pitchFamily="34" charset="0"/>
              <a:cs typeface="Times New Roman" panose="02020603050405020304" pitchFamily="18" charset="0"/>
            </a:endParaRPr>
          </a:p>
          <a:p>
            <a:pPr marL="285750" indent="-285750">
              <a:buFont typeface="Wingdings" panose="05000000000000000000" pitchFamily="2" charset="2"/>
              <a:buChar char="§"/>
            </a:pPr>
            <a:r>
              <a:rPr lang="es-ES" sz="1800" dirty="0">
                <a:effectLst/>
                <a:ea typeface="Aptos" panose="020B0004020202020204" pitchFamily="34" charset="0"/>
                <a:cs typeface="Times New Roman" panose="02020603050405020304" pitchFamily="18" charset="0"/>
              </a:rPr>
              <a:t>Data </a:t>
            </a:r>
            <a:r>
              <a:rPr lang="es-ES" sz="1800" dirty="0" err="1">
                <a:effectLst/>
                <a:ea typeface="Aptos" panose="020B0004020202020204" pitchFamily="34" charset="0"/>
                <a:cs typeface="Times New Roman" panose="02020603050405020304" pitchFamily="18" charset="0"/>
              </a:rPr>
              <a:t>minimisation</a:t>
            </a:r>
            <a:endParaRPr lang="es-ES" sz="1800" dirty="0">
              <a:effectLst/>
              <a:ea typeface="Aptos" panose="020B0004020202020204" pitchFamily="34" charset="0"/>
              <a:cs typeface="Times New Roman" panose="02020603050405020304" pitchFamily="18" charset="0"/>
            </a:endParaRPr>
          </a:p>
          <a:p>
            <a:pPr marL="285750" indent="-285750">
              <a:buFont typeface="Arial" panose="020B0604020202020204" pitchFamily="34" charset="0"/>
              <a:buChar char="•"/>
            </a:pPr>
            <a:endParaRPr lang="es-ES" sz="1800" dirty="0">
              <a:effectLst/>
              <a:ea typeface="Aptos" panose="020B0004020202020204" pitchFamily="34" charset="0"/>
              <a:cs typeface="Times New Roman" panose="02020603050405020304" pitchFamily="18" charset="0"/>
            </a:endParaRPr>
          </a:p>
          <a:p>
            <a:pPr marL="285750" indent="-285750">
              <a:buFont typeface="Wingdings" panose="05000000000000000000" pitchFamily="2" charset="2"/>
              <a:buChar char="§"/>
            </a:pPr>
            <a:r>
              <a:rPr lang="es-ES" sz="1800" dirty="0" err="1">
                <a:effectLst/>
                <a:ea typeface="Aptos" panose="020B0004020202020204" pitchFamily="34" charset="0"/>
                <a:cs typeface="Times New Roman" panose="02020603050405020304" pitchFamily="18" charset="0"/>
              </a:rPr>
              <a:t>Compliance</a:t>
            </a:r>
            <a:endParaRPr lang="es-ES" sz="1800" dirty="0">
              <a:effectLst/>
              <a:ea typeface="Aptos" panose="020B0004020202020204" pitchFamily="34" charset="0"/>
              <a:cs typeface="Times New Roman" panose="02020603050405020304" pitchFamily="18" charset="0"/>
            </a:endParaRPr>
          </a:p>
          <a:p>
            <a:pPr marL="285750" indent="-285750">
              <a:buFont typeface="Arial" panose="020B0604020202020204" pitchFamily="34" charset="0"/>
              <a:buChar char="•"/>
            </a:pPr>
            <a:endParaRPr lang="es-ES" sz="1800" dirty="0">
              <a:ea typeface="Aptos" panose="020B0004020202020204" pitchFamily="34" charset="0"/>
              <a:cs typeface="Times New Roman" panose="02020603050405020304" pitchFamily="18" charset="0"/>
            </a:endParaRPr>
          </a:p>
          <a:p>
            <a:pPr marL="285750" indent="-285750">
              <a:buFont typeface="Wingdings" panose="05000000000000000000" pitchFamily="2" charset="2"/>
              <a:buChar char="§"/>
            </a:pPr>
            <a:r>
              <a:rPr lang="es-ES" sz="1800" dirty="0">
                <a:effectLst/>
                <a:ea typeface="Aptos" panose="020B0004020202020204" pitchFamily="34" charset="0"/>
                <a:cs typeface="Times New Roman" panose="02020603050405020304" pitchFamily="18" charset="0"/>
              </a:rPr>
              <a:t>Storage and </a:t>
            </a:r>
            <a:r>
              <a:rPr lang="es-ES" sz="1800" dirty="0" err="1">
                <a:effectLst/>
                <a:ea typeface="Aptos" panose="020B0004020202020204" pitchFamily="34" charset="0"/>
                <a:cs typeface="Times New Roman" panose="02020603050405020304" pitchFamily="18" charset="0"/>
              </a:rPr>
              <a:t>cybersecurity</a:t>
            </a:r>
            <a:endParaRPr lang="en-GB" dirty="0"/>
          </a:p>
        </p:txBody>
      </p:sp>
      <p:sp>
        <p:nvSpPr>
          <p:cNvPr id="10" name="TextBox 9">
            <a:extLst>
              <a:ext uri="{FF2B5EF4-FFF2-40B4-BE49-F238E27FC236}">
                <a16:creationId xmlns:a16="http://schemas.microsoft.com/office/drawing/2014/main" id="{A3107F19-7EC5-D0A7-0C7D-DD92F1373117}"/>
              </a:ext>
            </a:extLst>
          </p:cNvPr>
          <p:cNvSpPr txBox="1"/>
          <p:nvPr/>
        </p:nvSpPr>
        <p:spPr>
          <a:xfrm>
            <a:off x="1850560" y="3646560"/>
            <a:ext cx="4572000" cy="584775"/>
          </a:xfrm>
          <a:prstGeom prst="rect">
            <a:avLst/>
          </a:prstGeom>
          <a:noFill/>
        </p:spPr>
        <p:txBody>
          <a:bodyPr wrap="square">
            <a:spAutoFit/>
          </a:bodyPr>
          <a:lstStyle/>
          <a:p>
            <a:r>
              <a:rPr lang="en-GB" sz="1600" b="1" u="sng" dirty="0">
                <a:solidFill>
                  <a:schemeClr val="tx2"/>
                </a:solidFill>
                <a:latin typeface="Aptos" panose="020B0004020202020204" pitchFamily="34" charset="0"/>
                <a:ea typeface="Aptos" panose="020B0004020202020204" pitchFamily="34" charset="0"/>
                <a:cs typeface="Times New Roman" panose="02020603050405020304" pitchFamily="18" charset="0"/>
              </a:rPr>
              <a:t>On</a:t>
            </a:r>
            <a:r>
              <a:rPr lang="en-GB" sz="1600" b="1" u="sng"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 some occasions</a:t>
            </a:r>
            <a:r>
              <a:rPr lang="en-GB" sz="1600" b="1"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 privacy by choice; </a:t>
            </a:r>
          </a:p>
          <a:p>
            <a:r>
              <a:rPr lang="en-GB" sz="1600" b="1" dirty="0">
                <a:solidFill>
                  <a:schemeClr val="tx2"/>
                </a:solidFill>
                <a:latin typeface="Aptos" panose="020B0004020202020204" pitchFamily="34" charset="0"/>
                <a:cs typeface="Times New Roman" panose="02020603050405020304" pitchFamily="18" charset="0"/>
              </a:rPr>
              <a:t>restricting data access to designated persons </a:t>
            </a:r>
          </a:p>
        </p:txBody>
      </p:sp>
    </p:spTree>
    <p:extLst>
      <p:ext uri="{BB962C8B-B14F-4D97-AF65-F5344CB8AC3E}">
        <p14:creationId xmlns:p14="http://schemas.microsoft.com/office/powerpoint/2010/main" val="6190532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710DB-B6ED-EF6A-72C6-F4BAAB5E5F6E}"/>
              </a:ext>
            </a:extLst>
          </p:cNvPr>
          <p:cNvSpPr>
            <a:spLocks noGrp="1"/>
          </p:cNvSpPr>
          <p:nvPr>
            <p:ph type="title"/>
          </p:nvPr>
        </p:nvSpPr>
        <p:spPr>
          <a:xfrm>
            <a:off x="321752" y="91068"/>
            <a:ext cx="7222048" cy="504056"/>
          </a:xfrm>
        </p:spPr>
        <p:txBody>
          <a:bodyPr/>
          <a:lstStyle/>
          <a:p>
            <a:r>
              <a:rPr lang="en-GB" dirty="0">
                <a:effectLst/>
                <a:ea typeface="Aptos" panose="020B0004020202020204" pitchFamily="34" charset="0"/>
                <a:cs typeface="Times New Roman" panose="02020603050405020304" pitchFamily="18" charset="0"/>
              </a:rPr>
              <a:t>Principles for safe and healthy design and development of smart </a:t>
            </a:r>
            <a:r>
              <a:rPr lang="en-GB" dirty="0">
                <a:ea typeface="Aptos" panose="020B0004020202020204" pitchFamily="34" charset="0"/>
                <a:cs typeface="Times New Roman" panose="02020603050405020304" pitchFamily="18" charset="0"/>
              </a:rPr>
              <a:t>d</a:t>
            </a:r>
            <a:r>
              <a:rPr lang="en-GB" dirty="0">
                <a:effectLst/>
                <a:ea typeface="Aptos" panose="020B0004020202020204" pitchFamily="34" charset="0"/>
                <a:cs typeface="Times New Roman" panose="02020603050405020304" pitchFamily="18" charset="0"/>
              </a:rPr>
              <a:t>igital </a:t>
            </a:r>
            <a:r>
              <a:rPr lang="en-GB" dirty="0">
                <a:ea typeface="Aptos" panose="020B0004020202020204" pitchFamily="34" charset="0"/>
                <a:cs typeface="Times New Roman" panose="02020603050405020304" pitchFamily="18" charset="0"/>
              </a:rPr>
              <a:t>t</a:t>
            </a:r>
            <a:r>
              <a:rPr lang="en-GB" dirty="0">
                <a:effectLst/>
                <a:ea typeface="Aptos" panose="020B0004020202020204" pitchFamily="34" charset="0"/>
                <a:cs typeface="Times New Roman" panose="02020603050405020304" pitchFamily="18" charset="0"/>
              </a:rPr>
              <a:t>ools for the </a:t>
            </a:r>
            <a:r>
              <a:rPr lang="en-GB" dirty="0"/>
              <a:t>workplace</a:t>
            </a:r>
          </a:p>
        </p:txBody>
      </p:sp>
      <p:sp>
        <p:nvSpPr>
          <p:cNvPr id="9" name="Content Placeholder 2">
            <a:extLst>
              <a:ext uri="{FF2B5EF4-FFF2-40B4-BE49-F238E27FC236}">
                <a16:creationId xmlns:a16="http://schemas.microsoft.com/office/drawing/2014/main" id="{AA285D10-9034-0BE8-D844-0B677059A04E}"/>
              </a:ext>
            </a:extLst>
          </p:cNvPr>
          <p:cNvSpPr txBox="1">
            <a:spLocks/>
          </p:cNvSpPr>
          <p:nvPr/>
        </p:nvSpPr>
        <p:spPr>
          <a:xfrm>
            <a:off x="401873" y="969386"/>
            <a:ext cx="5891527" cy="3240361"/>
          </a:xfrm>
          <a:prstGeom prst="rect">
            <a:avLst/>
          </a:prstGeom>
        </p:spPr>
        <p:txBody>
          <a:bodyPr>
            <a:norm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en-GB" sz="1800" b="0" dirty="0">
                <a:effectLst/>
                <a:ea typeface="Aptos" panose="020B0004020202020204" pitchFamily="34" charset="0"/>
                <a:cs typeface="Times New Roman" panose="02020603050405020304" pitchFamily="18" charset="0"/>
              </a:rPr>
              <a:t>Focus on OSH benefits</a:t>
            </a:r>
          </a:p>
          <a:p>
            <a:r>
              <a:rPr lang="en-GB" sz="1800" b="0" dirty="0">
                <a:effectLst/>
                <a:ea typeface="Aptos" panose="020B0004020202020204" pitchFamily="34" charset="0"/>
                <a:cs typeface="Times New Roman" panose="02020603050405020304" pitchFamily="18" charset="0"/>
              </a:rPr>
              <a:t>Cooperat</a:t>
            </a:r>
            <a:r>
              <a:rPr lang="en-GB" sz="1800" b="0" dirty="0">
                <a:ea typeface="Aptos" panose="020B0004020202020204" pitchFamily="34" charset="0"/>
                <a:cs typeface="Times New Roman" panose="02020603050405020304" pitchFamily="18" charset="0"/>
              </a:rPr>
              <a:t>ion</a:t>
            </a:r>
            <a:r>
              <a:rPr lang="en-GB" sz="1800" b="0" dirty="0">
                <a:effectLst/>
                <a:ea typeface="Aptos" panose="020B0004020202020204" pitchFamily="34" charset="0"/>
                <a:cs typeface="Times New Roman" panose="02020603050405020304" pitchFamily="18" charset="0"/>
              </a:rPr>
              <a:t> with implementing organisations (deployers)  and workers on workers’ needs</a:t>
            </a:r>
          </a:p>
          <a:p>
            <a:r>
              <a:rPr lang="en-GB" sz="1800" b="0" dirty="0">
                <a:effectLst/>
                <a:ea typeface="Aptos" panose="020B0004020202020204" pitchFamily="34" charset="0"/>
                <a:cs typeface="Times New Roman" panose="02020603050405020304" pitchFamily="18" charset="0"/>
              </a:rPr>
              <a:t>Data security and privacy</a:t>
            </a:r>
          </a:p>
          <a:p>
            <a:r>
              <a:rPr lang="en-GB" sz="1800" b="0" dirty="0">
                <a:effectLst/>
                <a:ea typeface="Aptos" panose="020B0004020202020204" pitchFamily="34" charset="0"/>
                <a:cs typeface="Times New Roman" panose="02020603050405020304" pitchFamily="18" charset="0"/>
              </a:rPr>
              <a:t>Reliability </a:t>
            </a:r>
          </a:p>
          <a:p>
            <a:r>
              <a:rPr lang="en-GB" sz="1800" b="0" dirty="0">
                <a:effectLst/>
                <a:ea typeface="Aptos" panose="020B0004020202020204" pitchFamily="34" charset="0"/>
                <a:cs typeface="Times New Roman" panose="02020603050405020304" pitchFamily="18" charset="0"/>
              </a:rPr>
              <a:t>Compatibility and integration</a:t>
            </a:r>
          </a:p>
          <a:p>
            <a:r>
              <a:rPr lang="en-GB" sz="1800" b="0" dirty="0">
                <a:effectLst/>
                <a:ea typeface="Aptos" panose="020B0004020202020204" pitchFamily="34" charset="0"/>
                <a:cs typeface="Times New Roman" panose="02020603050405020304" pitchFamily="18" charset="0"/>
              </a:rPr>
              <a:t>Customisation</a:t>
            </a:r>
          </a:p>
          <a:p>
            <a:r>
              <a:rPr lang="en-GB" sz="1800" b="0" dirty="0">
                <a:effectLst/>
                <a:ea typeface="Aptos" panose="020B0004020202020204" pitchFamily="34" charset="0"/>
                <a:cs typeface="Times New Roman" panose="02020603050405020304" pitchFamily="18" charset="0"/>
              </a:rPr>
              <a:t>User-friendliness </a:t>
            </a:r>
          </a:p>
          <a:p>
            <a:r>
              <a:rPr lang="en-GB" sz="1800" b="0" dirty="0">
                <a:effectLst/>
                <a:ea typeface="Aptos" panose="020B0004020202020204" pitchFamily="34" charset="0"/>
                <a:cs typeface="Times New Roman" panose="02020603050405020304" pitchFamily="18" charset="0"/>
              </a:rPr>
              <a:t>Scalability of the implemented solution</a:t>
            </a:r>
          </a:p>
          <a:p>
            <a:endParaRPr lang="en-GB" dirty="0"/>
          </a:p>
        </p:txBody>
      </p:sp>
      <p:sp>
        <p:nvSpPr>
          <p:cNvPr id="5" name="Rectangle 4">
            <a:extLst>
              <a:ext uri="{FF2B5EF4-FFF2-40B4-BE49-F238E27FC236}">
                <a16:creationId xmlns:a16="http://schemas.microsoft.com/office/drawing/2014/main" id="{6C2BA908-C891-69B6-CCB2-B23430E5B4B0}"/>
              </a:ext>
            </a:extLst>
          </p:cNvPr>
          <p:cNvSpPr/>
          <p:nvPr/>
        </p:nvSpPr>
        <p:spPr>
          <a:xfrm>
            <a:off x="6105832" y="3274142"/>
            <a:ext cx="1061884" cy="5604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a:extLst>
              <a:ext uri="{FF2B5EF4-FFF2-40B4-BE49-F238E27FC236}">
                <a16:creationId xmlns:a16="http://schemas.microsoft.com/office/drawing/2014/main" id="{0FE6882C-ECDA-4A15-33CD-2ABB469DE9FB}"/>
              </a:ext>
            </a:extLst>
          </p:cNvPr>
          <p:cNvSpPr txBox="1"/>
          <p:nvPr/>
        </p:nvSpPr>
        <p:spPr>
          <a:xfrm>
            <a:off x="5483365" y="3917100"/>
            <a:ext cx="2022089" cy="215444"/>
          </a:xfrm>
          <a:prstGeom prst="rect">
            <a:avLst/>
          </a:prstGeom>
          <a:noFill/>
        </p:spPr>
        <p:txBody>
          <a:bodyPr wrap="square">
            <a:spAutoFit/>
          </a:bodyPr>
          <a:lstStyle/>
          <a:p>
            <a:pPr defTabSz="342900">
              <a:spcBef>
                <a:spcPts val="450"/>
              </a:spcBef>
              <a:buClr>
                <a:srgbClr val="003399"/>
              </a:buClr>
              <a:defRPr/>
            </a:pPr>
            <a:r>
              <a:rPr lang="en-US" sz="800" dirty="0">
                <a:solidFill>
                  <a:srgbClr val="003399"/>
                </a:solidFill>
                <a:latin typeface="Aptos Narrow" panose="020B0004020202020204" pitchFamily="34" charset="0"/>
              </a:rPr>
              <a:t>© </a:t>
            </a:r>
            <a:r>
              <a:rPr lang="es-ES" sz="800" dirty="0" err="1">
                <a:solidFill>
                  <a:srgbClr val="003399"/>
                </a:solidFill>
                <a:latin typeface="Aptos Narrow" panose="020B0004020202020204" pitchFamily="34" charset="0"/>
              </a:rPr>
              <a:t>EdNurg</a:t>
            </a:r>
            <a:r>
              <a:rPr lang="es-ES" sz="800" dirty="0">
                <a:solidFill>
                  <a:srgbClr val="003399"/>
                </a:solidFill>
                <a:latin typeface="Aptos Narrow" panose="020B0004020202020204" pitchFamily="34" charset="0"/>
              </a:rPr>
              <a:t> - stock.adobe.com</a:t>
            </a:r>
            <a:endParaRPr lang="en-US" sz="800" dirty="0">
              <a:solidFill>
                <a:srgbClr val="003399"/>
              </a:solidFill>
              <a:latin typeface="Aptos Narrow" panose="020B0004020202020204" pitchFamily="34" charset="0"/>
            </a:endParaRPr>
          </a:p>
        </p:txBody>
      </p:sp>
      <p:sp>
        <p:nvSpPr>
          <p:cNvPr id="6" name="Rectangle 8">
            <a:extLst>
              <a:ext uri="{FF2B5EF4-FFF2-40B4-BE49-F238E27FC236}">
                <a16:creationId xmlns:a16="http://schemas.microsoft.com/office/drawing/2014/main" id="{F90A946D-27FD-97A6-3EEB-0B1B85F284D9}"/>
              </a:ext>
            </a:extLst>
          </p:cNvPr>
          <p:cNvSpPr/>
          <p:nvPr/>
        </p:nvSpPr>
        <p:spPr>
          <a:xfrm>
            <a:off x="5556579" y="2036373"/>
            <a:ext cx="3445263" cy="1925035"/>
          </a:xfrm>
          <a:custGeom>
            <a:avLst/>
            <a:gdLst>
              <a:gd name="connsiteX0" fmla="*/ 0 w 3240360"/>
              <a:gd name="connsiteY0" fmla="*/ 0 h 1323306"/>
              <a:gd name="connsiteX1" fmla="*/ 3240360 w 3240360"/>
              <a:gd name="connsiteY1" fmla="*/ 0 h 1323306"/>
              <a:gd name="connsiteX2" fmla="*/ 3240360 w 3240360"/>
              <a:gd name="connsiteY2" fmla="*/ 1323306 h 1323306"/>
              <a:gd name="connsiteX3" fmla="*/ 0 w 3240360"/>
              <a:gd name="connsiteY3" fmla="*/ 1323306 h 1323306"/>
              <a:gd name="connsiteX4" fmla="*/ 0 w 3240360"/>
              <a:gd name="connsiteY4" fmla="*/ 0 h 1323306"/>
              <a:gd name="connsiteX0" fmla="*/ 0 w 3240360"/>
              <a:gd name="connsiteY0" fmla="*/ 0 h 1323306"/>
              <a:gd name="connsiteX1" fmla="*/ 3240360 w 3240360"/>
              <a:gd name="connsiteY1" fmla="*/ 0 h 1323306"/>
              <a:gd name="connsiteX2" fmla="*/ 3157016 w 3240360"/>
              <a:gd name="connsiteY2" fmla="*/ 1323306 h 1323306"/>
              <a:gd name="connsiteX3" fmla="*/ 0 w 3240360"/>
              <a:gd name="connsiteY3" fmla="*/ 1323306 h 1323306"/>
              <a:gd name="connsiteX4" fmla="*/ 0 w 3240360"/>
              <a:gd name="connsiteY4" fmla="*/ 0 h 1323306"/>
              <a:gd name="connsiteX0" fmla="*/ 0 w 3248064"/>
              <a:gd name="connsiteY0" fmla="*/ 0 h 1323306"/>
              <a:gd name="connsiteX1" fmla="*/ 3240360 w 3248064"/>
              <a:gd name="connsiteY1" fmla="*/ 0 h 1323306"/>
              <a:gd name="connsiteX2" fmla="*/ 3157016 w 3248064"/>
              <a:gd name="connsiteY2" fmla="*/ 1323306 h 1323306"/>
              <a:gd name="connsiteX3" fmla="*/ 0 w 3248064"/>
              <a:gd name="connsiteY3" fmla="*/ 1323306 h 1323306"/>
              <a:gd name="connsiteX4" fmla="*/ 0 w 3248064"/>
              <a:gd name="connsiteY4" fmla="*/ 0 h 1323306"/>
              <a:gd name="connsiteX0" fmla="*/ 0 w 3366567"/>
              <a:gd name="connsiteY0" fmla="*/ 0 h 1323306"/>
              <a:gd name="connsiteX1" fmla="*/ 3366567 w 3366567"/>
              <a:gd name="connsiteY1" fmla="*/ 2381 h 1323306"/>
              <a:gd name="connsiteX2" fmla="*/ 3157016 w 3366567"/>
              <a:gd name="connsiteY2" fmla="*/ 1323306 h 1323306"/>
              <a:gd name="connsiteX3" fmla="*/ 0 w 3366567"/>
              <a:gd name="connsiteY3" fmla="*/ 1323306 h 1323306"/>
              <a:gd name="connsiteX4" fmla="*/ 0 w 3366567"/>
              <a:gd name="connsiteY4" fmla="*/ 0 h 1323306"/>
              <a:gd name="connsiteX0" fmla="*/ 0 w 3371138"/>
              <a:gd name="connsiteY0" fmla="*/ 171881 h 1495187"/>
              <a:gd name="connsiteX1" fmla="*/ 3366567 w 3371138"/>
              <a:gd name="connsiteY1" fmla="*/ 174262 h 1495187"/>
              <a:gd name="connsiteX2" fmla="*/ 3157016 w 3371138"/>
              <a:gd name="connsiteY2" fmla="*/ 1495187 h 1495187"/>
              <a:gd name="connsiteX3" fmla="*/ 0 w 3371138"/>
              <a:gd name="connsiteY3" fmla="*/ 1495187 h 1495187"/>
              <a:gd name="connsiteX4" fmla="*/ 0 w 3371138"/>
              <a:gd name="connsiteY4" fmla="*/ 171881 h 1495187"/>
              <a:gd name="connsiteX0" fmla="*/ 0 w 3495806"/>
              <a:gd name="connsiteY0" fmla="*/ 0 h 1323306"/>
              <a:gd name="connsiteX1" fmla="*/ 3366567 w 3495806"/>
              <a:gd name="connsiteY1" fmla="*/ 2381 h 1323306"/>
              <a:gd name="connsiteX2" fmla="*/ 3157016 w 3495806"/>
              <a:gd name="connsiteY2" fmla="*/ 1323306 h 1323306"/>
              <a:gd name="connsiteX3" fmla="*/ 0 w 3495806"/>
              <a:gd name="connsiteY3" fmla="*/ 1323306 h 1323306"/>
              <a:gd name="connsiteX4" fmla="*/ 0 w 3495806"/>
              <a:gd name="connsiteY4" fmla="*/ 0 h 1323306"/>
              <a:gd name="connsiteX0" fmla="*/ 0 w 3387751"/>
              <a:gd name="connsiteY0" fmla="*/ 0 h 1323306"/>
              <a:gd name="connsiteX1" fmla="*/ 3366567 w 3387751"/>
              <a:gd name="connsiteY1" fmla="*/ 2381 h 1323306"/>
              <a:gd name="connsiteX2" fmla="*/ 3157016 w 3387751"/>
              <a:gd name="connsiteY2" fmla="*/ 1323306 h 1323306"/>
              <a:gd name="connsiteX3" fmla="*/ 0 w 3387751"/>
              <a:gd name="connsiteY3" fmla="*/ 1323306 h 1323306"/>
              <a:gd name="connsiteX4" fmla="*/ 0 w 3387751"/>
              <a:gd name="connsiteY4" fmla="*/ 0 h 1323306"/>
              <a:gd name="connsiteX0" fmla="*/ 0 w 3370471"/>
              <a:gd name="connsiteY0" fmla="*/ 0 h 1323306"/>
              <a:gd name="connsiteX1" fmla="*/ 3366567 w 3370471"/>
              <a:gd name="connsiteY1" fmla="*/ 2381 h 1323306"/>
              <a:gd name="connsiteX2" fmla="*/ 3157016 w 3370471"/>
              <a:gd name="connsiteY2" fmla="*/ 1323306 h 1323306"/>
              <a:gd name="connsiteX3" fmla="*/ 0 w 3370471"/>
              <a:gd name="connsiteY3" fmla="*/ 1323306 h 1323306"/>
              <a:gd name="connsiteX4" fmla="*/ 0 w 3370471"/>
              <a:gd name="connsiteY4" fmla="*/ 0 h 1323306"/>
              <a:gd name="connsiteX0" fmla="*/ 0 w 3371540"/>
              <a:gd name="connsiteY0" fmla="*/ 0 h 1323306"/>
              <a:gd name="connsiteX1" fmla="*/ 3366567 w 3371540"/>
              <a:gd name="connsiteY1" fmla="*/ 2381 h 1323306"/>
              <a:gd name="connsiteX2" fmla="*/ 3157016 w 3371540"/>
              <a:gd name="connsiteY2" fmla="*/ 1323306 h 1323306"/>
              <a:gd name="connsiteX3" fmla="*/ 0 w 3371540"/>
              <a:gd name="connsiteY3" fmla="*/ 1323306 h 1323306"/>
              <a:gd name="connsiteX4" fmla="*/ 0 w 3371540"/>
              <a:gd name="connsiteY4" fmla="*/ 0 h 1323306"/>
              <a:gd name="connsiteX0" fmla="*/ 0 w 3371540"/>
              <a:gd name="connsiteY0" fmla="*/ 0 h 1323306"/>
              <a:gd name="connsiteX1" fmla="*/ 3366567 w 3371540"/>
              <a:gd name="connsiteY1" fmla="*/ 2381 h 1323306"/>
              <a:gd name="connsiteX2" fmla="*/ 3157016 w 3371540"/>
              <a:gd name="connsiteY2" fmla="*/ 1323306 h 1323306"/>
              <a:gd name="connsiteX3" fmla="*/ 3175 w 3371540"/>
              <a:gd name="connsiteY3" fmla="*/ 1320131 h 1323306"/>
              <a:gd name="connsiteX4" fmla="*/ 0 w 3371540"/>
              <a:gd name="connsiteY4" fmla="*/ 0 h 1323306"/>
              <a:gd name="connsiteX0" fmla="*/ 0 w 3371540"/>
              <a:gd name="connsiteY0" fmla="*/ 0 h 1323306"/>
              <a:gd name="connsiteX1" fmla="*/ 3366567 w 3371540"/>
              <a:gd name="connsiteY1" fmla="*/ 2381 h 1323306"/>
              <a:gd name="connsiteX2" fmla="*/ 3157016 w 3371540"/>
              <a:gd name="connsiteY2" fmla="*/ 1323306 h 1323306"/>
              <a:gd name="connsiteX3" fmla="*/ 3175 w 3371540"/>
              <a:gd name="connsiteY3" fmla="*/ 1310606 h 1323306"/>
              <a:gd name="connsiteX4" fmla="*/ 0 w 3371540"/>
              <a:gd name="connsiteY4" fmla="*/ 0 h 1323306"/>
              <a:gd name="connsiteX0" fmla="*/ 0 w 3328692"/>
              <a:gd name="connsiteY0" fmla="*/ 0 h 1323306"/>
              <a:gd name="connsiteX1" fmla="*/ 3318942 w 3328692"/>
              <a:gd name="connsiteY1" fmla="*/ 9798 h 1323306"/>
              <a:gd name="connsiteX2" fmla="*/ 3157016 w 3328692"/>
              <a:gd name="connsiteY2" fmla="*/ 1323306 h 1323306"/>
              <a:gd name="connsiteX3" fmla="*/ 3175 w 3328692"/>
              <a:gd name="connsiteY3" fmla="*/ 1310606 h 1323306"/>
              <a:gd name="connsiteX4" fmla="*/ 0 w 3328692"/>
              <a:gd name="connsiteY4" fmla="*/ 0 h 1323306"/>
              <a:gd name="connsiteX0" fmla="*/ 0 w 3224563"/>
              <a:gd name="connsiteY0" fmla="*/ 0 h 1323306"/>
              <a:gd name="connsiteX1" fmla="*/ 3074467 w 3224563"/>
              <a:gd name="connsiteY1" fmla="*/ 7326 h 1323306"/>
              <a:gd name="connsiteX2" fmla="*/ 3157016 w 3224563"/>
              <a:gd name="connsiteY2" fmla="*/ 1323306 h 1323306"/>
              <a:gd name="connsiteX3" fmla="*/ 3175 w 3224563"/>
              <a:gd name="connsiteY3" fmla="*/ 1310606 h 1323306"/>
              <a:gd name="connsiteX4" fmla="*/ 0 w 3224563"/>
              <a:gd name="connsiteY4" fmla="*/ 0 h 1323306"/>
              <a:gd name="connsiteX0" fmla="*/ 0 w 3229381"/>
              <a:gd name="connsiteY0" fmla="*/ 0 h 1323306"/>
              <a:gd name="connsiteX1" fmla="*/ 3074467 w 3229381"/>
              <a:gd name="connsiteY1" fmla="*/ 7326 h 1323306"/>
              <a:gd name="connsiteX2" fmla="*/ 3157016 w 3229381"/>
              <a:gd name="connsiteY2" fmla="*/ 1323306 h 1323306"/>
              <a:gd name="connsiteX3" fmla="*/ 3175 w 3229381"/>
              <a:gd name="connsiteY3" fmla="*/ 1310606 h 1323306"/>
              <a:gd name="connsiteX4" fmla="*/ 0 w 3229381"/>
              <a:gd name="connsiteY4" fmla="*/ 0 h 1323306"/>
              <a:gd name="connsiteX0" fmla="*/ 0 w 3240926"/>
              <a:gd name="connsiteY0" fmla="*/ 3713 h 1327019"/>
              <a:gd name="connsiteX1" fmla="*/ 3124086 w 3240926"/>
              <a:gd name="connsiteY1" fmla="*/ 0 h 1327019"/>
              <a:gd name="connsiteX2" fmla="*/ 3157016 w 3240926"/>
              <a:gd name="connsiteY2" fmla="*/ 1327019 h 1327019"/>
              <a:gd name="connsiteX3" fmla="*/ 3175 w 3240926"/>
              <a:gd name="connsiteY3" fmla="*/ 1314319 h 1327019"/>
              <a:gd name="connsiteX4" fmla="*/ 0 w 3240926"/>
              <a:gd name="connsiteY4" fmla="*/ 3713 h 1327019"/>
              <a:gd name="connsiteX0" fmla="*/ 0 w 3484027"/>
              <a:gd name="connsiteY0" fmla="*/ 3713 h 1327019"/>
              <a:gd name="connsiteX1" fmla="*/ 3124086 w 3484027"/>
              <a:gd name="connsiteY1" fmla="*/ 0 h 1327019"/>
              <a:gd name="connsiteX2" fmla="*/ 3440551 w 3484027"/>
              <a:gd name="connsiteY2" fmla="*/ 1327019 h 1327019"/>
              <a:gd name="connsiteX3" fmla="*/ 3175 w 3484027"/>
              <a:gd name="connsiteY3" fmla="*/ 1314319 h 1327019"/>
              <a:gd name="connsiteX4" fmla="*/ 0 w 3484027"/>
              <a:gd name="connsiteY4" fmla="*/ 3713 h 1327019"/>
              <a:gd name="connsiteX0" fmla="*/ 0 w 3461109"/>
              <a:gd name="connsiteY0" fmla="*/ 3713 h 1327019"/>
              <a:gd name="connsiteX1" fmla="*/ 3124086 w 3461109"/>
              <a:gd name="connsiteY1" fmla="*/ 0 h 1327019"/>
              <a:gd name="connsiteX2" fmla="*/ 3440551 w 3461109"/>
              <a:gd name="connsiteY2" fmla="*/ 1327019 h 1327019"/>
              <a:gd name="connsiteX3" fmla="*/ 3175 w 3461109"/>
              <a:gd name="connsiteY3" fmla="*/ 1314319 h 1327019"/>
              <a:gd name="connsiteX4" fmla="*/ 0 w 3461109"/>
              <a:gd name="connsiteY4" fmla="*/ 3713 h 1327019"/>
              <a:gd name="connsiteX0" fmla="*/ 0 w 3440551"/>
              <a:gd name="connsiteY0" fmla="*/ 3713 h 1327019"/>
              <a:gd name="connsiteX1" fmla="*/ 3124086 w 3440551"/>
              <a:gd name="connsiteY1" fmla="*/ 0 h 1327019"/>
              <a:gd name="connsiteX2" fmla="*/ 3440551 w 3440551"/>
              <a:gd name="connsiteY2" fmla="*/ 1327019 h 1327019"/>
              <a:gd name="connsiteX3" fmla="*/ 3175 w 3440551"/>
              <a:gd name="connsiteY3" fmla="*/ 1314319 h 1327019"/>
              <a:gd name="connsiteX4" fmla="*/ 0 w 3440551"/>
              <a:gd name="connsiteY4" fmla="*/ 3713 h 1327019"/>
              <a:gd name="connsiteX0" fmla="*/ 0 w 3443190"/>
              <a:gd name="connsiteY0" fmla="*/ 3713 h 1327019"/>
              <a:gd name="connsiteX1" fmla="*/ 3124086 w 3443190"/>
              <a:gd name="connsiteY1" fmla="*/ 0 h 1327019"/>
              <a:gd name="connsiteX2" fmla="*/ 3440551 w 3443190"/>
              <a:gd name="connsiteY2" fmla="*/ 1327019 h 1327019"/>
              <a:gd name="connsiteX3" fmla="*/ 3175 w 3443190"/>
              <a:gd name="connsiteY3" fmla="*/ 1314319 h 1327019"/>
              <a:gd name="connsiteX4" fmla="*/ 0 w 3443190"/>
              <a:gd name="connsiteY4" fmla="*/ 3713 h 1327019"/>
              <a:gd name="connsiteX0" fmla="*/ 0 w 3442625"/>
              <a:gd name="connsiteY0" fmla="*/ 2073 h 1325379"/>
              <a:gd name="connsiteX1" fmla="*/ 3035980 w 3442625"/>
              <a:gd name="connsiteY1" fmla="*/ 0 h 1325379"/>
              <a:gd name="connsiteX2" fmla="*/ 3440551 w 3442625"/>
              <a:gd name="connsiteY2" fmla="*/ 1325379 h 1325379"/>
              <a:gd name="connsiteX3" fmla="*/ 3175 w 3442625"/>
              <a:gd name="connsiteY3" fmla="*/ 1312679 h 1325379"/>
              <a:gd name="connsiteX4" fmla="*/ 0 w 3442625"/>
              <a:gd name="connsiteY4" fmla="*/ 2073 h 1325379"/>
              <a:gd name="connsiteX0" fmla="*/ 0 w 3445652"/>
              <a:gd name="connsiteY0" fmla="*/ 2073 h 1325379"/>
              <a:gd name="connsiteX1" fmla="*/ 3035980 w 3445652"/>
              <a:gd name="connsiteY1" fmla="*/ 0 h 1325379"/>
              <a:gd name="connsiteX2" fmla="*/ 3440551 w 3445652"/>
              <a:gd name="connsiteY2" fmla="*/ 1325379 h 1325379"/>
              <a:gd name="connsiteX3" fmla="*/ 3175 w 3445652"/>
              <a:gd name="connsiteY3" fmla="*/ 1312679 h 1325379"/>
              <a:gd name="connsiteX4" fmla="*/ 0 w 3445652"/>
              <a:gd name="connsiteY4" fmla="*/ 2073 h 1325379"/>
              <a:gd name="connsiteX0" fmla="*/ 0 w 3445263"/>
              <a:gd name="connsiteY0" fmla="*/ 2073 h 1325379"/>
              <a:gd name="connsiteX1" fmla="*/ 3035980 w 3445263"/>
              <a:gd name="connsiteY1" fmla="*/ 0 h 1325379"/>
              <a:gd name="connsiteX2" fmla="*/ 3440551 w 3445263"/>
              <a:gd name="connsiteY2" fmla="*/ 1325379 h 1325379"/>
              <a:gd name="connsiteX3" fmla="*/ 3175 w 3445263"/>
              <a:gd name="connsiteY3" fmla="*/ 1312679 h 1325379"/>
              <a:gd name="connsiteX4" fmla="*/ 0 w 3445263"/>
              <a:gd name="connsiteY4" fmla="*/ 2073 h 1325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5263" h="1325379">
                <a:moveTo>
                  <a:pt x="0" y="2073"/>
                </a:moveTo>
                <a:lnTo>
                  <a:pt x="3035980" y="0"/>
                </a:lnTo>
                <a:cubicBezTo>
                  <a:pt x="3086780" y="24293"/>
                  <a:pt x="3493308" y="776175"/>
                  <a:pt x="3440551" y="1325379"/>
                </a:cubicBezTo>
                <a:lnTo>
                  <a:pt x="3175" y="1312679"/>
                </a:lnTo>
                <a:cubicBezTo>
                  <a:pt x="2117" y="872635"/>
                  <a:pt x="1058" y="442117"/>
                  <a:pt x="0" y="2073"/>
                </a:cubicBezTo>
                <a:close/>
              </a:path>
            </a:pathLst>
          </a:custGeom>
          <a:blipFill>
            <a:blip r:embed="rId3">
              <a:extLst>
                <a:ext uri="{28A0092B-C50C-407E-A947-70E740481C1C}">
                  <a14:useLocalDpi xmlns:a14="http://schemas.microsoft.com/office/drawing/2010/main" val="0"/>
                </a:ext>
              </a:extLst>
            </a:blip>
            <a:srcRect/>
            <a:stretch>
              <a:fillRect t="-9657" b="-965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p>
        </p:txBody>
      </p:sp>
    </p:spTree>
    <p:extLst>
      <p:ext uri="{BB962C8B-B14F-4D97-AF65-F5344CB8AC3E}">
        <p14:creationId xmlns:p14="http://schemas.microsoft.com/office/powerpoint/2010/main" val="32818555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60408-8916-5509-FC9C-73903ED19CD5}"/>
              </a:ext>
            </a:extLst>
          </p:cNvPr>
          <p:cNvSpPr>
            <a:spLocks noGrp="1"/>
          </p:cNvSpPr>
          <p:nvPr>
            <p:ph type="title"/>
          </p:nvPr>
        </p:nvSpPr>
        <p:spPr>
          <a:xfrm>
            <a:off x="387105" y="86894"/>
            <a:ext cx="7309095" cy="504056"/>
          </a:xfrm>
        </p:spPr>
        <p:txBody>
          <a:bodyPr/>
          <a:lstStyle/>
          <a:p>
            <a:r>
              <a:rPr lang="en-GB" dirty="0">
                <a:ea typeface="Aptos" panose="020B0004020202020204" pitchFamily="34" charset="0"/>
                <a:cs typeface="Times New Roman" panose="02020603050405020304" pitchFamily="18" charset="0"/>
              </a:rPr>
              <a:t>Principles </a:t>
            </a:r>
            <a:r>
              <a:rPr lang="en-GB" dirty="0">
                <a:effectLst/>
                <a:ea typeface="Aptos" panose="020B0004020202020204" pitchFamily="34" charset="0"/>
                <a:cs typeface="Times New Roman" panose="02020603050405020304" pitchFamily="18" charset="0"/>
              </a:rPr>
              <a:t>for the implementation and use of  smart digital systems for OSH</a:t>
            </a:r>
            <a:endParaRPr lang="en-GB" dirty="0"/>
          </a:p>
        </p:txBody>
      </p:sp>
      <p:sp>
        <p:nvSpPr>
          <p:cNvPr id="4" name="Content Placeholder 2">
            <a:extLst>
              <a:ext uri="{FF2B5EF4-FFF2-40B4-BE49-F238E27FC236}">
                <a16:creationId xmlns:a16="http://schemas.microsoft.com/office/drawing/2014/main" id="{EDB425E7-B444-3932-A0D9-A1B06902F525}"/>
              </a:ext>
            </a:extLst>
          </p:cNvPr>
          <p:cNvSpPr txBox="1">
            <a:spLocks/>
          </p:cNvSpPr>
          <p:nvPr/>
        </p:nvSpPr>
        <p:spPr>
          <a:xfrm>
            <a:off x="534004" y="1097521"/>
            <a:ext cx="4365655" cy="3379345"/>
          </a:xfrm>
          <a:prstGeom prst="rect">
            <a:avLst/>
          </a:prstGeom>
        </p:spPr>
        <p:txBody>
          <a:bodyPr>
            <a:no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en-GB" sz="1800" b="0" dirty="0">
                <a:cs typeface="Times New Roman" panose="02020603050405020304" pitchFamily="18" charset="0"/>
              </a:rPr>
              <a:t>Involve workers</a:t>
            </a:r>
          </a:p>
          <a:p>
            <a:r>
              <a:rPr lang="en-GB" sz="1800" b="0" dirty="0">
                <a:cs typeface="Times New Roman" panose="02020603050405020304" pitchFamily="18" charset="0"/>
              </a:rPr>
              <a:t>Respect data security and privacy</a:t>
            </a:r>
          </a:p>
          <a:p>
            <a:r>
              <a:rPr lang="en-GB" sz="1800" b="0" dirty="0">
                <a:cs typeface="Times New Roman" panose="02020603050405020304" pitchFamily="18" charset="0"/>
              </a:rPr>
              <a:t>Define and communicate the purpose of the system</a:t>
            </a:r>
          </a:p>
          <a:p>
            <a:r>
              <a:rPr lang="en-GB" sz="1800" b="0" dirty="0">
                <a:cs typeface="Times New Roman" panose="02020603050405020304" pitchFamily="18" charset="0"/>
              </a:rPr>
              <a:t>Ensure integration with existing infrastructure and OSH frameworks</a:t>
            </a:r>
          </a:p>
          <a:p>
            <a:r>
              <a:rPr lang="en-GB" sz="1800" b="0" dirty="0">
                <a:cs typeface="Times New Roman" panose="02020603050405020304" pitchFamily="18" charset="0"/>
              </a:rPr>
              <a:t>Cooperate with the manufacturer (designer) during the implementation and use of the system</a:t>
            </a:r>
          </a:p>
          <a:p>
            <a:pPr>
              <a:buFont typeface="Arial" panose="020B0604020202020204" pitchFamily="34" charset="0"/>
              <a:buChar char="•"/>
            </a:pPr>
            <a:endParaRPr lang="en-GB" sz="1800" b="0" dirty="0">
              <a:cs typeface="Times New Roman" panose="02020603050405020304" pitchFamily="18" charset="0"/>
            </a:endParaRPr>
          </a:p>
          <a:p>
            <a:endParaRPr lang="en-GB" sz="1800" dirty="0"/>
          </a:p>
        </p:txBody>
      </p:sp>
      <p:sp>
        <p:nvSpPr>
          <p:cNvPr id="5" name="TextBox 4">
            <a:extLst>
              <a:ext uri="{FF2B5EF4-FFF2-40B4-BE49-F238E27FC236}">
                <a16:creationId xmlns:a16="http://schemas.microsoft.com/office/drawing/2014/main" id="{18D85766-CFF4-33C0-A7A7-F4242F3B25F6}"/>
              </a:ext>
            </a:extLst>
          </p:cNvPr>
          <p:cNvSpPr txBox="1"/>
          <p:nvPr/>
        </p:nvSpPr>
        <p:spPr>
          <a:xfrm>
            <a:off x="5393070" y="2571749"/>
            <a:ext cx="1780861" cy="215444"/>
          </a:xfrm>
          <a:prstGeom prst="rect">
            <a:avLst/>
          </a:prstGeom>
          <a:noFill/>
        </p:spPr>
        <p:txBody>
          <a:bodyPr wrap="square">
            <a:spAutoFit/>
          </a:bodyPr>
          <a:lstStyle/>
          <a:p>
            <a:pPr algn="r" defTabSz="342900">
              <a:spcBef>
                <a:spcPts val="450"/>
              </a:spcBef>
              <a:buClr>
                <a:srgbClr val="003399"/>
              </a:buClr>
              <a:defRPr/>
            </a:pPr>
            <a:r>
              <a:rPr lang="en-US" sz="800" dirty="0">
                <a:solidFill>
                  <a:srgbClr val="003399"/>
                </a:solidFill>
                <a:latin typeface="Aptos Narrow" panose="020B0004020202020204" pitchFamily="34" charset="0"/>
              </a:rPr>
              <a:t>© </a:t>
            </a:r>
            <a:r>
              <a:rPr lang="en-US" sz="800" dirty="0" err="1">
                <a:solidFill>
                  <a:srgbClr val="003399"/>
                </a:solidFill>
                <a:latin typeface="Aptos Narrow" panose="020B0004020202020204" pitchFamily="34" charset="0"/>
              </a:rPr>
              <a:t>Sitthiphong</a:t>
            </a:r>
            <a:r>
              <a:rPr lang="en-US" sz="800" dirty="0">
                <a:solidFill>
                  <a:srgbClr val="003399"/>
                </a:solidFill>
                <a:latin typeface="Aptos Narrow" panose="020B0004020202020204" pitchFamily="34" charset="0"/>
              </a:rPr>
              <a:t> - stock.adobe.com</a:t>
            </a:r>
          </a:p>
        </p:txBody>
      </p:sp>
      <p:sp>
        <p:nvSpPr>
          <p:cNvPr id="9" name="Rectangle 8">
            <a:extLst>
              <a:ext uri="{FF2B5EF4-FFF2-40B4-BE49-F238E27FC236}">
                <a16:creationId xmlns:a16="http://schemas.microsoft.com/office/drawing/2014/main" id="{A315F5CF-76A4-B479-C820-A14BBAC560C4}"/>
              </a:ext>
            </a:extLst>
          </p:cNvPr>
          <p:cNvSpPr/>
          <p:nvPr/>
        </p:nvSpPr>
        <p:spPr>
          <a:xfrm>
            <a:off x="5742155" y="665568"/>
            <a:ext cx="3024073" cy="1922058"/>
          </a:xfrm>
          <a:custGeom>
            <a:avLst/>
            <a:gdLst>
              <a:gd name="connsiteX0" fmla="*/ 0 w 3240360"/>
              <a:gd name="connsiteY0" fmla="*/ 0 h 1323306"/>
              <a:gd name="connsiteX1" fmla="*/ 3240360 w 3240360"/>
              <a:gd name="connsiteY1" fmla="*/ 0 h 1323306"/>
              <a:gd name="connsiteX2" fmla="*/ 3240360 w 3240360"/>
              <a:gd name="connsiteY2" fmla="*/ 1323306 h 1323306"/>
              <a:gd name="connsiteX3" fmla="*/ 0 w 3240360"/>
              <a:gd name="connsiteY3" fmla="*/ 1323306 h 1323306"/>
              <a:gd name="connsiteX4" fmla="*/ 0 w 3240360"/>
              <a:gd name="connsiteY4" fmla="*/ 0 h 1323306"/>
              <a:gd name="connsiteX0" fmla="*/ 0 w 3240360"/>
              <a:gd name="connsiteY0" fmla="*/ 0 h 1323306"/>
              <a:gd name="connsiteX1" fmla="*/ 3240360 w 3240360"/>
              <a:gd name="connsiteY1" fmla="*/ 0 h 1323306"/>
              <a:gd name="connsiteX2" fmla="*/ 3157016 w 3240360"/>
              <a:gd name="connsiteY2" fmla="*/ 1323306 h 1323306"/>
              <a:gd name="connsiteX3" fmla="*/ 0 w 3240360"/>
              <a:gd name="connsiteY3" fmla="*/ 1323306 h 1323306"/>
              <a:gd name="connsiteX4" fmla="*/ 0 w 3240360"/>
              <a:gd name="connsiteY4" fmla="*/ 0 h 1323306"/>
              <a:gd name="connsiteX0" fmla="*/ 0 w 3248064"/>
              <a:gd name="connsiteY0" fmla="*/ 0 h 1323306"/>
              <a:gd name="connsiteX1" fmla="*/ 3240360 w 3248064"/>
              <a:gd name="connsiteY1" fmla="*/ 0 h 1323306"/>
              <a:gd name="connsiteX2" fmla="*/ 3157016 w 3248064"/>
              <a:gd name="connsiteY2" fmla="*/ 1323306 h 1323306"/>
              <a:gd name="connsiteX3" fmla="*/ 0 w 3248064"/>
              <a:gd name="connsiteY3" fmla="*/ 1323306 h 1323306"/>
              <a:gd name="connsiteX4" fmla="*/ 0 w 3248064"/>
              <a:gd name="connsiteY4" fmla="*/ 0 h 1323306"/>
              <a:gd name="connsiteX0" fmla="*/ 0 w 3366567"/>
              <a:gd name="connsiteY0" fmla="*/ 0 h 1323306"/>
              <a:gd name="connsiteX1" fmla="*/ 3366567 w 3366567"/>
              <a:gd name="connsiteY1" fmla="*/ 2381 h 1323306"/>
              <a:gd name="connsiteX2" fmla="*/ 3157016 w 3366567"/>
              <a:gd name="connsiteY2" fmla="*/ 1323306 h 1323306"/>
              <a:gd name="connsiteX3" fmla="*/ 0 w 3366567"/>
              <a:gd name="connsiteY3" fmla="*/ 1323306 h 1323306"/>
              <a:gd name="connsiteX4" fmla="*/ 0 w 3366567"/>
              <a:gd name="connsiteY4" fmla="*/ 0 h 1323306"/>
              <a:gd name="connsiteX0" fmla="*/ 0 w 3371138"/>
              <a:gd name="connsiteY0" fmla="*/ 171881 h 1495187"/>
              <a:gd name="connsiteX1" fmla="*/ 3366567 w 3371138"/>
              <a:gd name="connsiteY1" fmla="*/ 174262 h 1495187"/>
              <a:gd name="connsiteX2" fmla="*/ 3157016 w 3371138"/>
              <a:gd name="connsiteY2" fmla="*/ 1495187 h 1495187"/>
              <a:gd name="connsiteX3" fmla="*/ 0 w 3371138"/>
              <a:gd name="connsiteY3" fmla="*/ 1495187 h 1495187"/>
              <a:gd name="connsiteX4" fmla="*/ 0 w 3371138"/>
              <a:gd name="connsiteY4" fmla="*/ 171881 h 1495187"/>
              <a:gd name="connsiteX0" fmla="*/ 0 w 3495806"/>
              <a:gd name="connsiteY0" fmla="*/ 0 h 1323306"/>
              <a:gd name="connsiteX1" fmla="*/ 3366567 w 3495806"/>
              <a:gd name="connsiteY1" fmla="*/ 2381 h 1323306"/>
              <a:gd name="connsiteX2" fmla="*/ 3157016 w 3495806"/>
              <a:gd name="connsiteY2" fmla="*/ 1323306 h 1323306"/>
              <a:gd name="connsiteX3" fmla="*/ 0 w 3495806"/>
              <a:gd name="connsiteY3" fmla="*/ 1323306 h 1323306"/>
              <a:gd name="connsiteX4" fmla="*/ 0 w 3495806"/>
              <a:gd name="connsiteY4" fmla="*/ 0 h 1323306"/>
              <a:gd name="connsiteX0" fmla="*/ 0 w 3387751"/>
              <a:gd name="connsiteY0" fmla="*/ 0 h 1323306"/>
              <a:gd name="connsiteX1" fmla="*/ 3366567 w 3387751"/>
              <a:gd name="connsiteY1" fmla="*/ 2381 h 1323306"/>
              <a:gd name="connsiteX2" fmla="*/ 3157016 w 3387751"/>
              <a:gd name="connsiteY2" fmla="*/ 1323306 h 1323306"/>
              <a:gd name="connsiteX3" fmla="*/ 0 w 3387751"/>
              <a:gd name="connsiteY3" fmla="*/ 1323306 h 1323306"/>
              <a:gd name="connsiteX4" fmla="*/ 0 w 3387751"/>
              <a:gd name="connsiteY4" fmla="*/ 0 h 1323306"/>
              <a:gd name="connsiteX0" fmla="*/ 0 w 3370471"/>
              <a:gd name="connsiteY0" fmla="*/ 0 h 1323306"/>
              <a:gd name="connsiteX1" fmla="*/ 3366567 w 3370471"/>
              <a:gd name="connsiteY1" fmla="*/ 2381 h 1323306"/>
              <a:gd name="connsiteX2" fmla="*/ 3157016 w 3370471"/>
              <a:gd name="connsiteY2" fmla="*/ 1323306 h 1323306"/>
              <a:gd name="connsiteX3" fmla="*/ 0 w 3370471"/>
              <a:gd name="connsiteY3" fmla="*/ 1323306 h 1323306"/>
              <a:gd name="connsiteX4" fmla="*/ 0 w 3370471"/>
              <a:gd name="connsiteY4" fmla="*/ 0 h 1323306"/>
              <a:gd name="connsiteX0" fmla="*/ 0 w 3371540"/>
              <a:gd name="connsiteY0" fmla="*/ 0 h 1323306"/>
              <a:gd name="connsiteX1" fmla="*/ 3366567 w 3371540"/>
              <a:gd name="connsiteY1" fmla="*/ 2381 h 1323306"/>
              <a:gd name="connsiteX2" fmla="*/ 3157016 w 3371540"/>
              <a:gd name="connsiteY2" fmla="*/ 1323306 h 1323306"/>
              <a:gd name="connsiteX3" fmla="*/ 0 w 3371540"/>
              <a:gd name="connsiteY3" fmla="*/ 1323306 h 1323306"/>
              <a:gd name="connsiteX4" fmla="*/ 0 w 3371540"/>
              <a:gd name="connsiteY4" fmla="*/ 0 h 1323306"/>
              <a:gd name="connsiteX0" fmla="*/ 0 w 3371540"/>
              <a:gd name="connsiteY0" fmla="*/ 0 h 1323306"/>
              <a:gd name="connsiteX1" fmla="*/ 3366567 w 3371540"/>
              <a:gd name="connsiteY1" fmla="*/ 2381 h 1323306"/>
              <a:gd name="connsiteX2" fmla="*/ 3157016 w 3371540"/>
              <a:gd name="connsiteY2" fmla="*/ 1323306 h 1323306"/>
              <a:gd name="connsiteX3" fmla="*/ 3175 w 3371540"/>
              <a:gd name="connsiteY3" fmla="*/ 1320131 h 1323306"/>
              <a:gd name="connsiteX4" fmla="*/ 0 w 3371540"/>
              <a:gd name="connsiteY4" fmla="*/ 0 h 1323306"/>
              <a:gd name="connsiteX0" fmla="*/ 0 w 3371540"/>
              <a:gd name="connsiteY0" fmla="*/ 0 h 1323306"/>
              <a:gd name="connsiteX1" fmla="*/ 3366567 w 3371540"/>
              <a:gd name="connsiteY1" fmla="*/ 2381 h 1323306"/>
              <a:gd name="connsiteX2" fmla="*/ 3157016 w 3371540"/>
              <a:gd name="connsiteY2" fmla="*/ 1323306 h 1323306"/>
              <a:gd name="connsiteX3" fmla="*/ 3175 w 3371540"/>
              <a:gd name="connsiteY3" fmla="*/ 1310606 h 1323306"/>
              <a:gd name="connsiteX4" fmla="*/ 0 w 3371540"/>
              <a:gd name="connsiteY4" fmla="*/ 0 h 1323306"/>
              <a:gd name="connsiteX0" fmla="*/ 0 w 3328692"/>
              <a:gd name="connsiteY0" fmla="*/ 0 h 1323306"/>
              <a:gd name="connsiteX1" fmla="*/ 3318942 w 3328692"/>
              <a:gd name="connsiteY1" fmla="*/ 9798 h 1323306"/>
              <a:gd name="connsiteX2" fmla="*/ 3157016 w 3328692"/>
              <a:gd name="connsiteY2" fmla="*/ 1323306 h 1323306"/>
              <a:gd name="connsiteX3" fmla="*/ 3175 w 3328692"/>
              <a:gd name="connsiteY3" fmla="*/ 1310606 h 1323306"/>
              <a:gd name="connsiteX4" fmla="*/ 0 w 3328692"/>
              <a:gd name="connsiteY4" fmla="*/ 0 h 1323306"/>
              <a:gd name="connsiteX0" fmla="*/ 0 w 3224563"/>
              <a:gd name="connsiteY0" fmla="*/ 0 h 1323306"/>
              <a:gd name="connsiteX1" fmla="*/ 3074467 w 3224563"/>
              <a:gd name="connsiteY1" fmla="*/ 7326 h 1323306"/>
              <a:gd name="connsiteX2" fmla="*/ 3157016 w 3224563"/>
              <a:gd name="connsiteY2" fmla="*/ 1323306 h 1323306"/>
              <a:gd name="connsiteX3" fmla="*/ 3175 w 3224563"/>
              <a:gd name="connsiteY3" fmla="*/ 1310606 h 1323306"/>
              <a:gd name="connsiteX4" fmla="*/ 0 w 3224563"/>
              <a:gd name="connsiteY4" fmla="*/ 0 h 1323306"/>
              <a:gd name="connsiteX0" fmla="*/ 0 w 3229381"/>
              <a:gd name="connsiteY0" fmla="*/ 0 h 1323306"/>
              <a:gd name="connsiteX1" fmla="*/ 3074467 w 3229381"/>
              <a:gd name="connsiteY1" fmla="*/ 7326 h 1323306"/>
              <a:gd name="connsiteX2" fmla="*/ 3157016 w 3229381"/>
              <a:gd name="connsiteY2" fmla="*/ 1323306 h 1323306"/>
              <a:gd name="connsiteX3" fmla="*/ 3175 w 3229381"/>
              <a:gd name="connsiteY3" fmla="*/ 1310606 h 1323306"/>
              <a:gd name="connsiteX4" fmla="*/ 0 w 3229381"/>
              <a:gd name="connsiteY4" fmla="*/ 0 h 1323306"/>
              <a:gd name="connsiteX0" fmla="*/ 0 w 3240926"/>
              <a:gd name="connsiteY0" fmla="*/ 3713 h 1327019"/>
              <a:gd name="connsiteX1" fmla="*/ 3124086 w 3240926"/>
              <a:gd name="connsiteY1" fmla="*/ 0 h 1327019"/>
              <a:gd name="connsiteX2" fmla="*/ 3157016 w 3240926"/>
              <a:gd name="connsiteY2" fmla="*/ 1327019 h 1327019"/>
              <a:gd name="connsiteX3" fmla="*/ 3175 w 3240926"/>
              <a:gd name="connsiteY3" fmla="*/ 1314319 h 1327019"/>
              <a:gd name="connsiteX4" fmla="*/ 0 w 3240926"/>
              <a:gd name="connsiteY4" fmla="*/ 3713 h 1327019"/>
              <a:gd name="connsiteX0" fmla="*/ 0 w 3484027"/>
              <a:gd name="connsiteY0" fmla="*/ 3713 h 1327019"/>
              <a:gd name="connsiteX1" fmla="*/ 3124086 w 3484027"/>
              <a:gd name="connsiteY1" fmla="*/ 0 h 1327019"/>
              <a:gd name="connsiteX2" fmla="*/ 3440551 w 3484027"/>
              <a:gd name="connsiteY2" fmla="*/ 1327019 h 1327019"/>
              <a:gd name="connsiteX3" fmla="*/ 3175 w 3484027"/>
              <a:gd name="connsiteY3" fmla="*/ 1314319 h 1327019"/>
              <a:gd name="connsiteX4" fmla="*/ 0 w 3484027"/>
              <a:gd name="connsiteY4" fmla="*/ 3713 h 1327019"/>
              <a:gd name="connsiteX0" fmla="*/ 0 w 3461109"/>
              <a:gd name="connsiteY0" fmla="*/ 3713 h 1327019"/>
              <a:gd name="connsiteX1" fmla="*/ 3124086 w 3461109"/>
              <a:gd name="connsiteY1" fmla="*/ 0 h 1327019"/>
              <a:gd name="connsiteX2" fmla="*/ 3440551 w 3461109"/>
              <a:gd name="connsiteY2" fmla="*/ 1327019 h 1327019"/>
              <a:gd name="connsiteX3" fmla="*/ 3175 w 3461109"/>
              <a:gd name="connsiteY3" fmla="*/ 1314319 h 1327019"/>
              <a:gd name="connsiteX4" fmla="*/ 0 w 3461109"/>
              <a:gd name="connsiteY4" fmla="*/ 3713 h 1327019"/>
              <a:gd name="connsiteX0" fmla="*/ 0 w 3440551"/>
              <a:gd name="connsiteY0" fmla="*/ 3713 h 1327019"/>
              <a:gd name="connsiteX1" fmla="*/ 3124086 w 3440551"/>
              <a:gd name="connsiteY1" fmla="*/ 0 h 1327019"/>
              <a:gd name="connsiteX2" fmla="*/ 3440551 w 3440551"/>
              <a:gd name="connsiteY2" fmla="*/ 1327019 h 1327019"/>
              <a:gd name="connsiteX3" fmla="*/ 3175 w 3440551"/>
              <a:gd name="connsiteY3" fmla="*/ 1314319 h 1327019"/>
              <a:gd name="connsiteX4" fmla="*/ 0 w 3440551"/>
              <a:gd name="connsiteY4" fmla="*/ 3713 h 1327019"/>
              <a:gd name="connsiteX0" fmla="*/ 0 w 3443190"/>
              <a:gd name="connsiteY0" fmla="*/ 3713 h 1327019"/>
              <a:gd name="connsiteX1" fmla="*/ 3124086 w 3443190"/>
              <a:gd name="connsiteY1" fmla="*/ 0 h 1327019"/>
              <a:gd name="connsiteX2" fmla="*/ 3440551 w 3443190"/>
              <a:gd name="connsiteY2" fmla="*/ 1327019 h 1327019"/>
              <a:gd name="connsiteX3" fmla="*/ 3175 w 3443190"/>
              <a:gd name="connsiteY3" fmla="*/ 1314319 h 1327019"/>
              <a:gd name="connsiteX4" fmla="*/ 0 w 3443190"/>
              <a:gd name="connsiteY4" fmla="*/ 3713 h 1327019"/>
              <a:gd name="connsiteX0" fmla="*/ 0 w 3442625"/>
              <a:gd name="connsiteY0" fmla="*/ 2073 h 1325379"/>
              <a:gd name="connsiteX1" fmla="*/ 3035980 w 3442625"/>
              <a:gd name="connsiteY1" fmla="*/ 0 h 1325379"/>
              <a:gd name="connsiteX2" fmla="*/ 3440551 w 3442625"/>
              <a:gd name="connsiteY2" fmla="*/ 1325379 h 1325379"/>
              <a:gd name="connsiteX3" fmla="*/ 3175 w 3442625"/>
              <a:gd name="connsiteY3" fmla="*/ 1312679 h 1325379"/>
              <a:gd name="connsiteX4" fmla="*/ 0 w 3442625"/>
              <a:gd name="connsiteY4" fmla="*/ 2073 h 1325379"/>
              <a:gd name="connsiteX0" fmla="*/ 0 w 3445652"/>
              <a:gd name="connsiteY0" fmla="*/ 2073 h 1325379"/>
              <a:gd name="connsiteX1" fmla="*/ 3035980 w 3445652"/>
              <a:gd name="connsiteY1" fmla="*/ 0 h 1325379"/>
              <a:gd name="connsiteX2" fmla="*/ 3440551 w 3445652"/>
              <a:gd name="connsiteY2" fmla="*/ 1325379 h 1325379"/>
              <a:gd name="connsiteX3" fmla="*/ 3175 w 3445652"/>
              <a:gd name="connsiteY3" fmla="*/ 1312679 h 1325379"/>
              <a:gd name="connsiteX4" fmla="*/ 0 w 3445652"/>
              <a:gd name="connsiteY4" fmla="*/ 2073 h 1325379"/>
              <a:gd name="connsiteX0" fmla="*/ 0 w 3445263"/>
              <a:gd name="connsiteY0" fmla="*/ 2073 h 1325379"/>
              <a:gd name="connsiteX1" fmla="*/ 3035980 w 3445263"/>
              <a:gd name="connsiteY1" fmla="*/ 0 h 1325379"/>
              <a:gd name="connsiteX2" fmla="*/ 3440551 w 3445263"/>
              <a:gd name="connsiteY2" fmla="*/ 1325379 h 1325379"/>
              <a:gd name="connsiteX3" fmla="*/ 3175 w 3445263"/>
              <a:gd name="connsiteY3" fmla="*/ 1312679 h 1325379"/>
              <a:gd name="connsiteX4" fmla="*/ 0 w 3445263"/>
              <a:gd name="connsiteY4" fmla="*/ 2073 h 1325379"/>
              <a:gd name="connsiteX0" fmla="*/ 0 w 3471174"/>
              <a:gd name="connsiteY0" fmla="*/ 2073 h 1325379"/>
              <a:gd name="connsiteX1" fmla="*/ 3035980 w 3471174"/>
              <a:gd name="connsiteY1" fmla="*/ 0 h 1325379"/>
              <a:gd name="connsiteX2" fmla="*/ 3466724 w 3471174"/>
              <a:gd name="connsiteY2" fmla="*/ 1325379 h 1325379"/>
              <a:gd name="connsiteX3" fmla="*/ 3175 w 3471174"/>
              <a:gd name="connsiteY3" fmla="*/ 1312679 h 1325379"/>
              <a:gd name="connsiteX4" fmla="*/ 0 w 3471174"/>
              <a:gd name="connsiteY4" fmla="*/ 2073 h 1325379"/>
              <a:gd name="connsiteX0" fmla="*/ 0 w 3475827"/>
              <a:gd name="connsiteY0" fmla="*/ 2073 h 1325379"/>
              <a:gd name="connsiteX1" fmla="*/ 3035980 w 3475827"/>
              <a:gd name="connsiteY1" fmla="*/ 0 h 1325379"/>
              <a:gd name="connsiteX2" fmla="*/ 3466724 w 3475827"/>
              <a:gd name="connsiteY2" fmla="*/ 1325379 h 1325379"/>
              <a:gd name="connsiteX3" fmla="*/ 3175 w 3475827"/>
              <a:gd name="connsiteY3" fmla="*/ 1312679 h 1325379"/>
              <a:gd name="connsiteX4" fmla="*/ 0 w 3475827"/>
              <a:gd name="connsiteY4" fmla="*/ 2073 h 1325379"/>
              <a:gd name="connsiteX0" fmla="*/ 0 w 3475370"/>
              <a:gd name="connsiteY0" fmla="*/ 0 h 1323306"/>
              <a:gd name="connsiteX1" fmla="*/ 3008765 w 3475370"/>
              <a:gd name="connsiteY1" fmla="*/ 120 h 1323306"/>
              <a:gd name="connsiteX2" fmla="*/ 3466724 w 3475370"/>
              <a:gd name="connsiteY2" fmla="*/ 1323306 h 1323306"/>
              <a:gd name="connsiteX3" fmla="*/ 3175 w 3475370"/>
              <a:gd name="connsiteY3" fmla="*/ 1310606 h 1323306"/>
              <a:gd name="connsiteX4" fmla="*/ 0 w 3475370"/>
              <a:gd name="connsiteY4" fmla="*/ 0 h 1323306"/>
              <a:gd name="connsiteX0" fmla="*/ 0 w 3477544"/>
              <a:gd name="connsiteY0" fmla="*/ 0 h 1323306"/>
              <a:gd name="connsiteX1" fmla="*/ 3008765 w 3477544"/>
              <a:gd name="connsiteY1" fmla="*/ 120 h 1323306"/>
              <a:gd name="connsiteX2" fmla="*/ 3466724 w 3477544"/>
              <a:gd name="connsiteY2" fmla="*/ 1323306 h 1323306"/>
              <a:gd name="connsiteX3" fmla="*/ 3175 w 3477544"/>
              <a:gd name="connsiteY3" fmla="*/ 1310606 h 1323306"/>
              <a:gd name="connsiteX4" fmla="*/ 0 w 3477544"/>
              <a:gd name="connsiteY4" fmla="*/ 0 h 1323306"/>
              <a:gd name="connsiteX0" fmla="*/ 0 w 3468950"/>
              <a:gd name="connsiteY0" fmla="*/ 0 h 1323306"/>
              <a:gd name="connsiteX1" fmla="*/ 3008765 w 3468950"/>
              <a:gd name="connsiteY1" fmla="*/ 120 h 1323306"/>
              <a:gd name="connsiteX2" fmla="*/ 3466724 w 3468950"/>
              <a:gd name="connsiteY2" fmla="*/ 1323306 h 1323306"/>
              <a:gd name="connsiteX3" fmla="*/ 3175 w 3468950"/>
              <a:gd name="connsiteY3" fmla="*/ 1310606 h 1323306"/>
              <a:gd name="connsiteX4" fmla="*/ 0 w 3468950"/>
              <a:gd name="connsiteY4" fmla="*/ 0 h 1323306"/>
              <a:gd name="connsiteX0" fmla="*/ 0 w 3468793"/>
              <a:gd name="connsiteY0" fmla="*/ 0 h 1323306"/>
              <a:gd name="connsiteX1" fmla="*/ 3008765 w 3468793"/>
              <a:gd name="connsiteY1" fmla="*/ 120 h 1323306"/>
              <a:gd name="connsiteX2" fmla="*/ 3466724 w 3468793"/>
              <a:gd name="connsiteY2" fmla="*/ 1323306 h 1323306"/>
              <a:gd name="connsiteX3" fmla="*/ 3175 w 3468793"/>
              <a:gd name="connsiteY3" fmla="*/ 1310606 h 1323306"/>
              <a:gd name="connsiteX4" fmla="*/ 0 w 3468793"/>
              <a:gd name="connsiteY4" fmla="*/ 0 h 1323306"/>
              <a:gd name="connsiteX0" fmla="*/ 0 w 3468637"/>
              <a:gd name="connsiteY0" fmla="*/ 2073 h 1325379"/>
              <a:gd name="connsiteX1" fmla="*/ 2977897 w 3468637"/>
              <a:gd name="connsiteY1" fmla="*/ 0 h 1325379"/>
              <a:gd name="connsiteX2" fmla="*/ 3466724 w 3468637"/>
              <a:gd name="connsiteY2" fmla="*/ 1325379 h 1325379"/>
              <a:gd name="connsiteX3" fmla="*/ 3175 w 3468637"/>
              <a:gd name="connsiteY3" fmla="*/ 1312679 h 1325379"/>
              <a:gd name="connsiteX4" fmla="*/ 0 w 3468637"/>
              <a:gd name="connsiteY4" fmla="*/ 2073 h 1325379"/>
              <a:gd name="connsiteX0" fmla="*/ 0 w 3676351"/>
              <a:gd name="connsiteY0" fmla="*/ 2073 h 1327572"/>
              <a:gd name="connsiteX1" fmla="*/ 2977897 w 3676351"/>
              <a:gd name="connsiteY1" fmla="*/ 0 h 1327572"/>
              <a:gd name="connsiteX2" fmla="*/ 3675083 w 3676351"/>
              <a:gd name="connsiteY2" fmla="*/ 1327572 h 1327572"/>
              <a:gd name="connsiteX3" fmla="*/ 3175 w 3676351"/>
              <a:gd name="connsiteY3" fmla="*/ 1312679 h 1327572"/>
              <a:gd name="connsiteX4" fmla="*/ 0 w 3676351"/>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5083" h="1327572">
                <a:moveTo>
                  <a:pt x="0" y="2073"/>
                </a:moveTo>
                <a:lnTo>
                  <a:pt x="2977897" y="0"/>
                </a:lnTo>
                <a:cubicBezTo>
                  <a:pt x="3088526" y="353887"/>
                  <a:pt x="3281451" y="785904"/>
                  <a:pt x="3675083" y="1327572"/>
                </a:cubicBezTo>
                <a:lnTo>
                  <a:pt x="3175" y="1312679"/>
                </a:lnTo>
                <a:cubicBezTo>
                  <a:pt x="2117" y="872635"/>
                  <a:pt x="1058" y="442117"/>
                  <a:pt x="0" y="2073"/>
                </a:cubicBezTo>
                <a:close/>
              </a:path>
            </a:pathLst>
          </a:custGeom>
          <a:blipFill>
            <a:blip r:embed="rId3"/>
            <a:srcRect/>
            <a:stretch>
              <a:fillRect l="-2305" r="-230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p>
        </p:txBody>
      </p:sp>
    </p:spTree>
    <p:extLst>
      <p:ext uri="{BB962C8B-B14F-4D97-AF65-F5344CB8AC3E}">
        <p14:creationId xmlns:p14="http://schemas.microsoft.com/office/powerpoint/2010/main" val="5862224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AA948-7043-344C-8CDD-A13138A3D452}"/>
              </a:ext>
            </a:extLst>
          </p:cNvPr>
          <p:cNvSpPr>
            <a:spLocks noGrp="1"/>
          </p:cNvSpPr>
          <p:nvPr>
            <p:ph type="title"/>
          </p:nvPr>
        </p:nvSpPr>
        <p:spPr>
          <a:xfrm>
            <a:off x="340273" y="110616"/>
            <a:ext cx="7559873" cy="367200"/>
          </a:xfrm>
        </p:spPr>
        <p:txBody>
          <a:bodyPr/>
          <a:lstStyle/>
          <a:p>
            <a:r>
              <a:rPr lang="en-GB" dirty="0"/>
              <a:t>Smart digital tools </a:t>
            </a:r>
            <a:r>
              <a:rPr lang="en-GB" b="1" i="0" dirty="0">
                <a:solidFill>
                  <a:srgbClr val="0F3850"/>
                </a:solidFill>
                <a:effectLst/>
              </a:rPr>
              <a:t>–</a:t>
            </a:r>
            <a:r>
              <a:rPr lang="en-GB" dirty="0"/>
              <a:t> key takeaways </a:t>
            </a:r>
          </a:p>
        </p:txBody>
      </p:sp>
      <p:sp>
        <p:nvSpPr>
          <p:cNvPr id="3" name="Content Placeholder 2">
            <a:extLst>
              <a:ext uri="{FF2B5EF4-FFF2-40B4-BE49-F238E27FC236}">
                <a16:creationId xmlns:a16="http://schemas.microsoft.com/office/drawing/2014/main" id="{2AA0A0A8-AB85-F024-97C7-44EE4E0FFFC8}"/>
              </a:ext>
            </a:extLst>
          </p:cNvPr>
          <p:cNvSpPr>
            <a:spLocks noGrp="1"/>
          </p:cNvSpPr>
          <p:nvPr>
            <p:ph sz="half" idx="1"/>
          </p:nvPr>
        </p:nvSpPr>
        <p:spPr>
          <a:xfrm>
            <a:off x="3268981" y="1271820"/>
            <a:ext cx="5710192" cy="3057060"/>
          </a:xfrm>
        </p:spPr>
        <p:txBody>
          <a:bodyPr>
            <a:normAutofit/>
          </a:bodyPr>
          <a:lstStyle/>
          <a:p>
            <a:pPr lvl="1">
              <a:lnSpc>
                <a:spcPts val="1400"/>
              </a:lnSpc>
              <a:buFont typeface="Wingdings" panose="05000000000000000000" pitchFamily="2" charset="2"/>
              <a:buChar char="§"/>
              <a:tabLst>
                <a:tab pos="408305" algn="l"/>
              </a:tabLst>
            </a:pPr>
            <a:r>
              <a:rPr lang="en-GB" sz="1400" dirty="0">
                <a:solidFill>
                  <a:schemeClr val="accent1"/>
                </a:solidFill>
              </a:rPr>
              <a:t>Smart digital tools can improve workplace safety</a:t>
            </a:r>
          </a:p>
          <a:p>
            <a:pPr lvl="1">
              <a:lnSpc>
                <a:spcPts val="1400"/>
              </a:lnSpc>
              <a:buFont typeface="Wingdings" panose="05000000000000000000" pitchFamily="2" charset="2"/>
              <a:buChar char="§"/>
              <a:tabLst>
                <a:tab pos="408305" algn="l"/>
              </a:tabLst>
            </a:pPr>
            <a:endParaRPr lang="en-GB" sz="1400" dirty="0">
              <a:solidFill>
                <a:schemeClr val="accent1"/>
              </a:solidFill>
            </a:endParaRPr>
          </a:p>
          <a:p>
            <a:pPr lvl="1">
              <a:lnSpc>
                <a:spcPts val="1400"/>
              </a:lnSpc>
              <a:buFont typeface="Wingdings" panose="05000000000000000000" pitchFamily="2" charset="2"/>
              <a:buChar char="§"/>
              <a:tabLst>
                <a:tab pos="408305" algn="l"/>
              </a:tabLst>
            </a:pPr>
            <a:r>
              <a:rPr lang="en-GB" sz="1400" b="1" dirty="0">
                <a:solidFill>
                  <a:schemeClr val="accent1"/>
                </a:solidFill>
              </a:rPr>
              <a:t>Transparent </a:t>
            </a:r>
            <a:r>
              <a:rPr lang="en-GB" sz="1400" dirty="0">
                <a:solidFill>
                  <a:schemeClr val="accent1"/>
                </a:solidFill>
              </a:rPr>
              <a:t>use of technology is essential</a:t>
            </a:r>
          </a:p>
          <a:p>
            <a:pPr lvl="1">
              <a:lnSpc>
                <a:spcPts val="1400"/>
              </a:lnSpc>
              <a:buFont typeface="Wingdings" panose="05000000000000000000" pitchFamily="2" charset="2"/>
              <a:buChar char="§"/>
              <a:tabLst>
                <a:tab pos="408305" algn="l"/>
              </a:tabLst>
            </a:pPr>
            <a:endParaRPr lang="en-GB" sz="1400" dirty="0">
              <a:solidFill>
                <a:schemeClr val="accent1"/>
              </a:solidFill>
            </a:endParaRPr>
          </a:p>
          <a:p>
            <a:pPr lvl="1">
              <a:lnSpc>
                <a:spcPts val="1400"/>
              </a:lnSpc>
              <a:buFont typeface="Wingdings" panose="05000000000000000000" pitchFamily="2" charset="2"/>
              <a:buChar char="§"/>
              <a:tabLst>
                <a:tab pos="408305" algn="l"/>
              </a:tabLst>
            </a:pPr>
            <a:r>
              <a:rPr lang="en-GB" sz="1400" dirty="0">
                <a:solidFill>
                  <a:schemeClr val="accent1"/>
                </a:solidFill>
              </a:rPr>
              <a:t>Distinguishing between </a:t>
            </a:r>
            <a:r>
              <a:rPr lang="en-GB" sz="1400" b="1" dirty="0">
                <a:solidFill>
                  <a:schemeClr val="accent1"/>
                </a:solidFill>
              </a:rPr>
              <a:t>performance measurement and </a:t>
            </a:r>
            <a:br>
              <a:rPr lang="en-GB" sz="1400" b="1" dirty="0">
                <a:solidFill>
                  <a:schemeClr val="accent1"/>
                </a:solidFill>
              </a:rPr>
            </a:br>
            <a:r>
              <a:rPr lang="en-GB" sz="1400" b="1" dirty="0">
                <a:solidFill>
                  <a:schemeClr val="accent1"/>
                </a:solidFill>
              </a:rPr>
              <a:t>OSH monitoring </a:t>
            </a:r>
            <a:r>
              <a:rPr lang="en-GB" sz="1400" dirty="0">
                <a:solidFill>
                  <a:schemeClr val="accent1"/>
                </a:solidFill>
              </a:rPr>
              <a:t>helps</a:t>
            </a:r>
            <a:r>
              <a:rPr lang="en-GB" sz="1400" b="1" dirty="0">
                <a:solidFill>
                  <a:schemeClr val="accent1"/>
                </a:solidFill>
              </a:rPr>
              <a:t> </a:t>
            </a:r>
            <a:r>
              <a:rPr lang="en-GB" sz="1400" dirty="0">
                <a:solidFill>
                  <a:schemeClr val="accent1"/>
                </a:solidFill>
              </a:rPr>
              <a:t>maintain and build workers’ </a:t>
            </a:r>
            <a:r>
              <a:rPr lang="en-GB" sz="1400" b="1" dirty="0">
                <a:solidFill>
                  <a:schemeClr val="accent1"/>
                </a:solidFill>
              </a:rPr>
              <a:t>trust</a:t>
            </a:r>
          </a:p>
          <a:p>
            <a:pPr lvl="1">
              <a:lnSpc>
                <a:spcPts val="1400"/>
              </a:lnSpc>
              <a:buFont typeface="Wingdings" panose="05000000000000000000" pitchFamily="2" charset="2"/>
              <a:buChar char="§"/>
              <a:tabLst>
                <a:tab pos="408305" algn="l"/>
              </a:tabLst>
            </a:pPr>
            <a:endParaRPr lang="en-GB" sz="1400" dirty="0">
              <a:solidFill>
                <a:schemeClr val="accent1"/>
              </a:solidFill>
            </a:endParaRPr>
          </a:p>
          <a:p>
            <a:pPr lvl="1">
              <a:lnSpc>
                <a:spcPts val="1400"/>
              </a:lnSpc>
              <a:buFont typeface="Wingdings" panose="05000000000000000000" pitchFamily="2" charset="2"/>
              <a:buChar char="§"/>
              <a:tabLst>
                <a:tab pos="408305" algn="l"/>
              </a:tabLst>
            </a:pPr>
            <a:r>
              <a:rPr lang="en-GB" sz="1400" b="1" dirty="0">
                <a:solidFill>
                  <a:schemeClr val="accent1"/>
                </a:solidFill>
              </a:rPr>
              <a:t>Worker engagement and involvement </a:t>
            </a:r>
            <a:r>
              <a:rPr lang="en-GB" sz="1400" dirty="0">
                <a:solidFill>
                  <a:schemeClr val="accent1"/>
                </a:solidFill>
              </a:rPr>
              <a:t>in the entire process </a:t>
            </a:r>
            <a:br>
              <a:rPr lang="en-GB" sz="1400" dirty="0">
                <a:solidFill>
                  <a:schemeClr val="accent1"/>
                </a:solidFill>
              </a:rPr>
            </a:br>
            <a:r>
              <a:rPr lang="en-GB" sz="1400" dirty="0">
                <a:solidFill>
                  <a:schemeClr val="accent1"/>
                </a:solidFill>
              </a:rPr>
              <a:t>of smart digital tool onboarding is important</a:t>
            </a:r>
          </a:p>
          <a:p>
            <a:pPr lvl="1">
              <a:lnSpc>
                <a:spcPts val="1400"/>
              </a:lnSpc>
              <a:buFont typeface="Wingdings" panose="05000000000000000000" pitchFamily="2" charset="2"/>
              <a:buChar char="§"/>
              <a:tabLst>
                <a:tab pos="408305" algn="l"/>
              </a:tabLst>
            </a:pPr>
            <a:endParaRPr lang="en-GB" sz="1400" dirty="0">
              <a:solidFill>
                <a:schemeClr val="accent1"/>
              </a:solidFill>
            </a:endParaRPr>
          </a:p>
          <a:p>
            <a:pPr lvl="1">
              <a:lnSpc>
                <a:spcPts val="1400"/>
              </a:lnSpc>
              <a:buFont typeface="Wingdings" panose="05000000000000000000" pitchFamily="2" charset="2"/>
              <a:buChar char="§"/>
              <a:tabLst>
                <a:tab pos="408305" algn="l"/>
              </a:tabLst>
            </a:pPr>
            <a:r>
              <a:rPr lang="en-GB" sz="1400" dirty="0">
                <a:solidFill>
                  <a:schemeClr val="accent1"/>
                </a:solidFill>
              </a:rPr>
              <a:t>Smart digital systems </a:t>
            </a:r>
            <a:r>
              <a:rPr lang="en-GB" sz="1400" b="1" dirty="0">
                <a:solidFill>
                  <a:schemeClr val="accent1"/>
                </a:solidFill>
              </a:rPr>
              <a:t>must complement other OSH measures</a:t>
            </a:r>
            <a:endParaRPr lang="en-GB" sz="1400" dirty="0">
              <a:solidFill>
                <a:schemeClr val="accent1"/>
              </a:solidFill>
            </a:endParaRPr>
          </a:p>
          <a:p>
            <a:pPr lvl="1">
              <a:lnSpc>
                <a:spcPts val="1400"/>
              </a:lnSpc>
              <a:buFont typeface="Wingdings" panose="05000000000000000000" pitchFamily="2" charset="2"/>
              <a:buChar char="§"/>
              <a:tabLst>
                <a:tab pos="408305" algn="l"/>
              </a:tabLst>
            </a:pPr>
            <a:endParaRPr lang="en-GB" sz="1400" dirty="0">
              <a:solidFill>
                <a:schemeClr val="accent1"/>
              </a:solidFill>
            </a:endParaRPr>
          </a:p>
          <a:p>
            <a:pPr lvl="1">
              <a:lnSpc>
                <a:spcPts val="1400"/>
              </a:lnSpc>
              <a:buFont typeface="Wingdings" panose="05000000000000000000" pitchFamily="2" charset="2"/>
              <a:buChar char="§"/>
              <a:tabLst>
                <a:tab pos="408305" algn="l"/>
              </a:tabLst>
            </a:pPr>
            <a:r>
              <a:rPr lang="en-GB" sz="1400" b="1" dirty="0">
                <a:solidFill>
                  <a:schemeClr val="accent1"/>
                </a:solidFill>
              </a:rPr>
              <a:t>Legislation, labour inspections, and research</a:t>
            </a:r>
            <a:r>
              <a:rPr lang="en-GB" sz="1400" dirty="0">
                <a:solidFill>
                  <a:schemeClr val="accent1"/>
                </a:solidFill>
              </a:rPr>
              <a:t> must evolve </a:t>
            </a:r>
            <a:br>
              <a:rPr lang="en-GB" sz="1400" dirty="0">
                <a:solidFill>
                  <a:schemeClr val="accent1"/>
                </a:solidFill>
              </a:rPr>
            </a:br>
            <a:r>
              <a:rPr lang="en-GB" sz="1400" dirty="0">
                <a:solidFill>
                  <a:schemeClr val="accent1"/>
                </a:solidFill>
              </a:rPr>
              <a:t>to keep pace with smart digital systems</a:t>
            </a:r>
          </a:p>
          <a:p>
            <a:pPr lvl="1">
              <a:lnSpc>
                <a:spcPts val="1400"/>
              </a:lnSpc>
              <a:buFont typeface="Wingdings" panose="05000000000000000000" pitchFamily="2" charset="2"/>
              <a:buChar char="§"/>
              <a:tabLst>
                <a:tab pos="408305" algn="l"/>
              </a:tabLst>
            </a:pPr>
            <a:endParaRPr lang="en-GB" sz="1400" dirty="0">
              <a:solidFill>
                <a:schemeClr val="accent1"/>
              </a:solidFill>
            </a:endParaRPr>
          </a:p>
          <a:p>
            <a:pPr lvl="1">
              <a:lnSpc>
                <a:spcPts val="1400"/>
              </a:lnSpc>
              <a:buFont typeface="Wingdings" panose="05000000000000000000" pitchFamily="2" charset="2"/>
              <a:buChar char="§"/>
              <a:tabLst>
                <a:tab pos="408305" algn="l"/>
              </a:tabLst>
            </a:pPr>
            <a:r>
              <a:rPr lang="en-GB" sz="1400" dirty="0">
                <a:solidFill>
                  <a:schemeClr val="accent1"/>
                </a:solidFill>
              </a:rPr>
              <a:t>Technologies like wearables promote</a:t>
            </a:r>
            <a:r>
              <a:rPr lang="en-GB" sz="1400" b="1" dirty="0">
                <a:solidFill>
                  <a:schemeClr val="accent1"/>
                </a:solidFill>
              </a:rPr>
              <a:t> inclusion </a:t>
            </a:r>
            <a:r>
              <a:rPr lang="en-GB" sz="1400" dirty="0">
                <a:solidFill>
                  <a:schemeClr val="accent1"/>
                </a:solidFill>
              </a:rPr>
              <a:t>and diversity</a:t>
            </a:r>
          </a:p>
        </p:txBody>
      </p:sp>
      <p:sp>
        <p:nvSpPr>
          <p:cNvPr id="5" name="TextBox 4">
            <a:extLst>
              <a:ext uri="{FF2B5EF4-FFF2-40B4-BE49-F238E27FC236}">
                <a16:creationId xmlns:a16="http://schemas.microsoft.com/office/drawing/2014/main" id="{289D541E-BFBF-AB05-6BA5-4E7730ACB5D5}"/>
              </a:ext>
            </a:extLst>
          </p:cNvPr>
          <p:cNvSpPr txBox="1"/>
          <p:nvPr/>
        </p:nvSpPr>
        <p:spPr>
          <a:xfrm>
            <a:off x="58148" y="4175798"/>
            <a:ext cx="2022089" cy="215444"/>
          </a:xfrm>
          <a:prstGeom prst="rect">
            <a:avLst/>
          </a:prstGeom>
          <a:noFill/>
        </p:spPr>
        <p:txBody>
          <a:bodyPr wrap="square">
            <a:spAutoFit/>
          </a:bodyPr>
          <a:lstStyle/>
          <a:p>
            <a:pPr defTabSz="342900">
              <a:spcBef>
                <a:spcPts val="450"/>
              </a:spcBef>
              <a:buClr>
                <a:srgbClr val="003399"/>
              </a:buClr>
              <a:defRPr/>
            </a:pPr>
            <a:r>
              <a:rPr lang="en-US" sz="800" dirty="0">
                <a:solidFill>
                  <a:srgbClr val="003399"/>
                </a:solidFill>
                <a:latin typeface="Aptos Narrow" panose="020B0004020202020204" pitchFamily="34" charset="0"/>
              </a:rPr>
              <a:t>© Tomasz -stock.adobe.com </a:t>
            </a:r>
          </a:p>
        </p:txBody>
      </p:sp>
      <p:pic>
        <p:nvPicPr>
          <p:cNvPr id="8" name="Picture 7" descr="A group of people in uniforms walking on a street&#10;&#10;Description automatically generated">
            <a:extLst>
              <a:ext uri="{FF2B5EF4-FFF2-40B4-BE49-F238E27FC236}">
                <a16:creationId xmlns:a16="http://schemas.microsoft.com/office/drawing/2014/main" id="{09AB3217-786E-0A94-9A16-CB840B267BA4}"/>
              </a:ext>
            </a:extLst>
          </p:cNvPr>
          <p:cNvPicPr>
            <a:picLocks noChangeAspect="1"/>
          </p:cNvPicPr>
          <p:nvPr/>
        </p:nvPicPr>
        <p:blipFill>
          <a:blip r:embed="rId3"/>
          <a:srcRect l="9181" r="13640"/>
          <a:stretch/>
        </p:blipFill>
        <p:spPr>
          <a:xfrm>
            <a:off x="0" y="1271820"/>
            <a:ext cx="3185379" cy="2903978"/>
          </a:xfrm>
          <a:prstGeom prst="rect">
            <a:avLst/>
          </a:prstGeom>
        </p:spPr>
      </p:pic>
    </p:spTree>
    <p:extLst>
      <p:ext uri="{BB962C8B-B14F-4D97-AF65-F5344CB8AC3E}">
        <p14:creationId xmlns:p14="http://schemas.microsoft.com/office/powerpoint/2010/main" val="41129589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933A643-2A97-2FEC-F4B6-1990EC59A778}"/>
              </a:ext>
            </a:extLst>
          </p:cNvPr>
          <p:cNvSpPr>
            <a:spLocks noGrp="1"/>
          </p:cNvSpPr>
          <p:nvPr>
            <p:ph type="title"/>
          </p:nvPr>
        </p:nvSpPr>
        <p:spPr>
          <a:xfrm>
            <a:off x="323528" y="196341"/>
            <a:ext cx="7559873" cy="367200"/>
          </a:xfrm>
        </p:spPr>
        <p:txBody>
          <a:bodyPr/>
          <a:lstStyle/>
          <a:p>
            <a:r>
              <a:rPr lang="en-GB" sz="1800" dirty="0"/>
              <a:t>Resources</a:t>
            </a:r>
          </a:p>
        </p:txBody>
      </p:sp>
      <p:pic>
        <p:nvPicPr>
          <p:cNvPr id="21" name="Picture 20" descr="A green hand with a blue circle and a finger pressing a button&#10;&#10;Description automatically generated">
            <a:extLst>
              <a:ext uri="{FF2B5EF4-FFF2-40B4-BE49-F238E27FC236}">
                <a16:creationId xmlns:a16="http://schemas.microsoft.com/office/drawing/2014/main" id="{26F7D518-4780-AA1F-A0C6-503539CBF67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3305" y="955205"/>
            <a:ext cx="1708751" cy="1708751"/>
          </a:xfrm>
          <a:prstGeom prst="rect">
            <a:avLst/>
          </a:prstGeom>
        </p:spPr>
      </p:pic>
      <p:pic>
        <p:nvPicPr>
          <p:cNvPr id="22" name="Picture 21" descr="A computer with a screen on&#10;&#10;Description automatically generated">
            <a:extLst>
              <a:ext uri="{FF2B5EF4-FFF2-40B4-BE49-F238E27FC236}">
                <a16:creationId xmlns:a16="http://schemas.microsoft.com/office/drawing/2014/main" id="{4AA0F40B-AFEE-1549-3055-9FE058A79D1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52617" y="698760"/>
            <a:ext cx="3610163" cy="2221639"/>
          </a:xfrm>
          <a:prstGeom prst="rect">
            <a:avLst/>
          </a:prstGeom>
        </p:spPr>
      </p:pic>
      <p:sp>
        <p:nvSpPr>
          <p:cNvPr id="23" name="Content Placeholder 2">
            <a:extLst>
              <a:ext uri="{FF2B5EF4-FFF2-40B4-BE49-F238E27FC236}">
                <a16:creationId xmlns:a16="http://schemas.microsoft.com/office/drawing/2014/main" id="{03B6D68F-7EF8-4B85-6FEB-82FA6F1EC291}"/>
              </a:ext>
            </a:extLst>
          </p:cNvPr>
          <p:cNvSpPr txBox="1">
            <a:spLocks/>
          </p:cNvSpPr>
          <p:nvPr/>
        </p:nvSpPr>
        <p:spPr>
          <a:xfrm>
            <a:off x="457200" y="2920399"/>
            <a:ext cx="8432194" cy="1708751"/>
          </a:xfrm>
          <a:prstGeom prst="rect">
            <a:avLst/>
          </a:prstGeom>
        </p:spPr>
        <p:txBody>
          <a:bodyPr vert="horz" lIns="0" tIns="45720" rIns="0" bIns="45720" rtlCol="0" anchor="t" anchorCtr="0">
            <a:no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GB" sz="1500" b="0" i="0" u="none" strike="noStrike" kern="1200" cap="none" spc="0" normalizeH="0" baseline="0" noProof="0" dirty="0">
              <a:ln>
                <a:noFill/>
              </a:ln>
              <a:solidFill>
                <a:srgbClr val="899E00"/>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ACC700"/>
              </a:buClr>
              <a:buSzTx/>
              <a:buNone/>
              <a:tabLst/>
              <a:defRPr/>
            </a:pPr>
            <a:r>
              <a:rPr kumimoji="0" lang="en-GB" sz="2000" b="1" i="0" u="none" strike="noStrike" kern="1200" cap="none" spc="0" normalizeH="0" baseline="0" noProof="0" dirty="0">
                <a:ln>
                  <a:noFill/>
                </a:ln>
                <a:solidFill>
                  <a:srgbClr val="899E00"/>
                </a:solidFill>
                <a:effectLst/>
                <a:uLnTx/>
                <a:uFillTx/>
                <a:latin typeface="Arial"/>
                <a:ea typeface="+mn-ea"/>
                <a:cs typeface="+mn-cs"/>
              </a:rPr>
              <a:t>Consult all publications on the topic: </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lang="es-ES" sz="2000" dirty="0">
                <a:hlinkClick r:id="rId5" tooltip="https://healthy-workplaces.osha.europa.eu/en/about-topic/priority-area/smart-digital-systems"/>
              </a:rPr>
              <a:t>https://healthy-workplaces.osha.europa.eu/en/about-topic/priority-area/smart-digital-systems</a:t>
            </a:r>
            <a:endParaRPr kumimoji="0" lang="es-ES" sz="1400" b="0" i="0" u="none" strike="noStrike" kern="1200" cap="none" spc="0" normalizeH="0" baseline="0" noProof="0" dirty="0">
              <a:ln>
                <a:noFill/>
              </a:ln>
              <a:solidFill>
                <a:srgbClr val="000000"/>
              </a:solidFill>
              <a:effectLst/>
              <a:uLnTx/>
              <a:uFillTx/>
              <a:latin typeface="+mj-lt"/>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GB" sz="1500" b="0" i="0" u="none" strike="noStrike" kern="1200" cap="none" spc="0" normalizeH="0" baseline="0" noProof="0" dirty="0">
              <a:ln>
                <a:noFill/>
              </a:ln>
              <a:solidFill>
                <a:srgbClr val="003399"/>
              </a:solidFill>
              <a:effectLst/>
              <a:uLnTx/>
              <a:uFillTx/>
              <a:latin typeface="Arial"/>
              <a:ea typeface="+mn-ea"/>
              <a:cs typeface="+mn-cs"/>
            </a:endParaRPr>
          </a:p>
        </p:txBody>
      </p:sp>
      <p:pic>
        <p:nvPicPr>
          <p:cNvPr id="24" name="Picture 23">
            <a:extLst>
              <a:ext uri="{FF2B5EF4-FFF2-40B4-BE49-F238E27FC236}">
                <a16:creationId xmlns:a16="http://schemas.microsoft.com/office/drawing/2014/main" id="{321B9608-31F1-A7EF-816D-A4938F55928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262780" y="137442"/>
            <a:ext cx="2424020" cy="3283403"/>
          </a:xfrm>
          <a:prstGeom prst="rect">
            <a:avLst/>
          </a:prstGeom>
        </p:spPr>
      </p:pic>
    </p:spTree>
    <p:extLst>
      <p:ext uri="{BB962C8B-B14F-4D97-AF65-F5344CB8AC3E}">
        <p14:creationId xmlns:p14="http://schemas.microsoft.com/office/powerpoint/2010/main" val="4724859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722" y="189184"/>
            <a:ext cx="7559873" cy="367200"/>
          </a:xfrm>
        </p:spPr>
        <p:txBody>
          <a:bodyPr/>
          <a:lstStyle/>
          <a:p>
            <a:r>
              <a:rPr lang="en-US" dirty="0"/>
              <a:t>Copyright</a:t>
            </a:r>
          </a:p>
        </p:txBody>
      </p:sp>
      <p:sp>
        <p:nvSpPr>
          <p:cNvPr id="4" name="TextBox 3">
            <a:extLst>
              <a:ext uri="{FF2B5EF4-FFF2-40B4-BE49-F238E27FC236}">
                <a16:creationId xmlns:a16="http://schemas.microsoft.com/office/drawing/2014/main" id="{F25148AE-C978-AC71-8011-037CD4723C78}"/>
              </a:ext>
            </a:extLst>
          </p:cNvPr>
          <p:cNvSpPr txBox="1"/>
          <p:nvPr/>
        </p:nvSpPr>
        <p:spPr>
          <a:xfrm>
            <a:off x="368722" y="1646408"/>
            <a:ext cx="7194128" cy="2852063"/>
          </a:xfrm>
          <a:prstGeom prst="rect">
            <a:avLst/>
          </a:prstGeom>
          <a:noFill/>
        </p:spPr>
        <p:txBody>
          <a:bodyPr wrap="square" rtlCol="0">
            <a:spAutoFit/>
          </a:bodyPr>
          <a:lstStyle/>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en-US" sz="1200" i="0" u="none" strike="noStrike" kern="1200" cap="none" spc="0" normalizeH="0" baseline="0" dirty="0">
                <a:ln>
                  <a:noFill/>
                </a:ln>
                <a:solidFill>
                  <a:srgbClr val="003399"/>
                </a:solidFill>
                <a:effectLst/>
                <a:uLnTx/>
                <a:uFillTx/>
                <a:latin typeface="Arial"/>
                <a:ea typeface="+mn-ea"/>
                <a:cs typeface="+mn-cs"/>
              </a:rPr>
              <a:t>© European Agency for Safety and Health at Work, 2024</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200" i="0" u="none" strike="noStrike" kern="1200" cap="none" spc="0" normalizeH="0" baseline="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en-US" sz="1200" i="0" u="none" strike="noStrike" kern="1200" cap="none" spc="0" normalizeH="0" baseline="0" dirty="0">
                <a:ln>
                  <a:noFill/>
                </a:ln>
                <a:solidFill>
                  <a:srgbClr val="003399"/>
                </a:solidFill>
                <a:effectLst/>
                <a:uLnTx/>
                <a:uFillTx/>
                <a:latin typeface="Arial"/>
                <a:ea typeface="+mn-ea"/>
                <a:cs typeface="+mn-cs"/>
              </a:rPr>
              <a:t>Reproduction is </a:t>
            </a:r>
            <a:r>
              <a:rPr kumimoji="0" lang="en-US" sz="1200" i="0" u="none" strike="noStrike" kern="1200" cap="none" spc="0" normalizeH="0" baseline="0" dirty="0" err="1">
                <a:ln>
                  <a:noFill/>
                </a:ln>
                <a:solidFill>
                  <a:srgbClr val="003399"/>
                </a:solidFill>
                <a:effectLst/>
                <a:uLnTx/>
                <a:uFillTx/>
                <a:latin typeface="Arial"/>
                <a:ea typeface="+mn-ea"/>
                <a:cs typeface="+mn-cs"/>
              </a:rPr>
              <a:t>authorised</a:t>
            </a:r>
            <a:r>
              <a:rPr kumimoji="0" lang="en-US" sz="1200" i="0" u="none" strike="noStrike" kern="1200" cap="none" spc="0" normalizeH="0" baseline="0" dirty="0">
                <a:ln>
                  <a:noFill/>
                </a:ln>
                <a:solidFill>
                  <a:srgbClr val="003399"/>
                </a:solidFill>
                <a:effectLst/>
                <a:uLnTx/>
                <a:uFillTx/>
                <a:latin typeface="Arial"/>
                <a:ea typeface="+mn-ea"/>
                <a:cs typeface="+mn-cs"/>
              </a:rPr>
              <a:t> provided the source is acknowledged.</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en-US" sz="1200" i="0" u="none" strike="noStrike" kern="1200" cap="none" spc="0" normalizeH="0" baseline="0" dirty="0">
                <a:ln>
                  <a:noFill/>
                </a:ln>
                <a:solidFill>
                  <a:srgbClr val="003399"/>
                </a:solidFill>
                <a:effectLst/>
                <a:uLnTx/>
                <a:uFillTx/>
                <a:latin typeface="Arial"/>
                <a:ea typeface="+mn-ea"/>
                <a:cs typeface="+mn-cs"/>
              </a:rPr>
              <a:t>Neither the European Agency for Safety and Health at Work nor any person acting on behalf of the Agency is responsible for the use that might be made of the following information.</a:t>
            </a:r>
          </a:p>
          <a:p>
            <a:pPr defTabSz="342900">
              <a:spcBef>
                <a:spcPts val="450"/>
              </a:spcBef>
              <a:buClr>
                <a:srgbClr val="003399"/>
              </a:buClr>
              <a:defRPr/>
            </a:pPr>
            <a:r>
              <a:rPr kumimoji="0" lang="en-US" sz="1200" i="0" u="none" strike="noStrike" kern="1200" cap="none" spc="0" normalizeH="0" baseline="0" dirty="0">
                <a:ln>
                  <a:noFill/>
                </a:ln>
                <a:solidFill>
                  <a:srgbClr val="003399"/>
                </a:solidFill>
                <a:effectLst/>
                <a:uLnTx/>
                <a:uFillTx/>
                <a:latin typeface="Arial"/>
                <a:ea typeface="+mn-ea"/>
                <a:cs typeface="+mn-cs"/>
              </a:rPr>
              <a:t>For reproduction or use of any photo under any other copyright than EU-OSHA, permission must be sought directly from the copyright holder.</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lang="en-US" sz="1200" dirty="0">
              <a:solidFill>
                <a:srgbClr val="003399"/>
              </a:solidFill>
              <a:latin typeface="Arial"/>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lang="en-US" sz="1200" dirty="0">
                <a:solidFill>
                  <a:srgbClr val="003399"/>
                </a:solidFill>
                <a:latin typeface="Arial"/>
              </a:rPr>
              <a:t>Slide 6 from top to bottom:</a:t>
            </a:r>
          </a:p>
          <a:p>
            <a:pPr defTabSz="342900">
              <a:spcBef>
                <a:spcPts val="450"/>
              </a:spcBef>
              <a:buClr>
                <a:srgbClr val="003399"/>
              </a:buClr>
              <a:defRPr/>
            </a:pPr>
            <a:r>
              <a:rPr lang="en-US" sz="1200" dirty="0">
                <a:solidFill>
                  <a:srgbClr val="003399"/>
                </a:solidFill>
                <a:latin typeface="Arial"/>
              </a:rPr>
              <a:t>© </a:t>
            </a:r>
            <a:r>
              <a:rPr lang="es-ES" sz="1200" dirty="0">
                <a:solidFill>
                  <a:srgbClr val="003399"/>
                </a:solidFill>
                <a:latin typeface="Arial"/>
              </a:rPr>
              <a:t>Tierney - stock.adobe.com, </a:t>
            </a:r>
            <a:r>
              <a:rPr lang="en-US" sz="1200" dirty="0">
                <a:solidFill>
                  <a:srgbClr val="003399"/>
                </a:solidFill>
                <a:latin typeface="Arial"/>
              </a:rPr>
              <a:t>© </a:t>
            </a:r>
            <a:r>
              <a:rPr lang="es-ES" sz="1200" dirty="0" err="1">
                <a:solidFill>
                  <a:srgbClr val="003399"/>
                </a:solidFill>
                <a:latin typeface="Arial"/>
              </a:rPr>
              <a:t>Tostphoto</a:t>
            </a:r>
            <a:r>
              <a:rPr lang="es-ES" sz="1200" dirty="0">
                <a:solidFill>
                  <a:srgbClr val="003399"/>
                </a:solidFill>
                <a:latin typeface="Arial"/>
              </a:rPr>
              <a:t> - stock.adobe.com, </a:t>
            </a:r>
            <a:r>
              <a:rPr lang="en-US" sz="1200" dirty="0">
                <a:solidFill>
                  <a:srgbClr val="003399"/>
                </a:solidFill>
                <a:latin typeface="Arial"/>
              </a:rPr>
              <a:t>© </a:t>
            </a:r>
            <a:r>
              <a:rPr lang="es-ES" sz="1200" dirty="0">
                <a:solidFill>
                  <a:srgbClr val="003399"/>
                </a:solidFill>
                <a:latin typeface="Arial"/>
              </a:rPr>
              <a:t>Tomasz -stock.adobe.com, </a:t>
            </a:r>
            <a:br>
              <a:rPr lang="es-ES" sz="1200" dirty="0">
                <a:solidFill>
                  <a:srgbClr val="003399"/>
                </a:solidFill>
                <a:latin typeface="Arial"/>
              </a:rPr>
            </a:br>
            <a:r>
              <a:rPr lang="en-US" sz="1200" dirty="0">
                <a:solidFill>
                  <a:srgbClr val="003399"/>
                </a:solidFill>
                <a:latin typeface="Arial"/>
              </a:rPr>
              <a:t>© </a:t>
            </a:r>
            <a:r>
              <a:rPr lang="es-ES" sz="1200" dirty="0" err="1">
                <a:solidFill>
                  <a:srgbClr val="003399"/>
                </a:solidFill>
                <a:latin typeface="Arial"/>
              </a:rPr>
              <a:t>Sitthiphong</a:t>
            </a:r>
            <a:r>
              <a:rPr lang="es-ES" sz="1200" dirty="0">
                <a:solidFill>
                  <a:srgbClr val="003399"/>
                </a:solidFill>
                <a:latin typeface="Arial"/>
              </a:rPr>
              <a:t> - stock.adobe.com, </a:t>
            </a:r>
            <a:r>
              <a:rPr lang="en-US" sz="1200" dirty="0">
                <a:solidFill>
                  <a:srgbClr val="003399"/>
                </a:solidFill>
                <a:latin typeface="Arial"/>
              </a:rPr>
              <a:t>© </a:t>
            </a:r>
            <a:r>
              <a:rPr lang="es-ES" sz="1200" dirty="0">
                <a:solidFill>
                  <a:srgbClr val="003399"/>
                </a:solidFill>
                <a:latin typeface="Arial"/>
              </a:rPr>
              <a:t>SFIO CRACHO</a:t>
            </a:r>
            <a:r>
              <a:rPr lang="en-US" sz="1200" dirty="0">
                <a:solidFill>
                  <a:srgbClr val="003399"/>
                </a:solidFill>
                <a:latin typeface="Arial"/>
              </a:rPr>
              <a:t> </a:t>
            </a:r>
            <a:r>
              <a:rPr lang="es-ES" sz="1200" dirty="0">
                <a:solidFill>
                  <a:srgbClr val="003399"/>
                </a:solidFill>
                <a:latin typeface="Arial"/>
              </a:rPr>
              <a:t>- stock.adobe.com, </a:t>
            </a:r>
            <a:r>
              <a:rPr lang="en-US" sz="1200" dirty="0">
                <a:solidFill>
                  <a:srgbClr val="003399"/>
                </a:solidFill>
                <a:latin typeface="Arial"/>
              </a:rPr>
              <a:t>© </a:t>
            </a:r>
            <a:r>
              <a:rPr lang="es-ES" sz="1200" dirty="0" err="1">
                <a:solidFill>
                  <a:srgbClr val="003399"/>
                </a:solidFill>
                <a:latin typeface="Arial"/>
              </a:rPr>
              <a:t>EdNurg</a:t>
            </a:r>
            <a:r>
              <a:rPr lang="es-ES" sz="1200" dirty="0">
                <a:solidFill>
                  <a:srgbClr val="003399"/>
                </a:solidFill>
                <a:latin typeface="Arial"/>
              </a:rPr>
              <a:t> - stock.adobe.com</a:t>
            </a:r>
            <a:endParaRPr lang="en-US" sz="1200" dirty="0">
              <a:solidFill>
                <a:srgbClr val="003399"/>
              </a:solidFill>
              <a:latin typeface="Arial"/>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400" i="0" u="none" strike="noStrike" kern="1200" cap="none" spc="0" normalizeH="0" baseline="0" dirty="0">
              <a:ln>
                <a:noFill/>
              </a:ln>
              <a:solidFill>
                <a:srgbClr val="003399"/>
              </a:solidFill>
              <a:effectLst/>
              <a:uLnTx/>
              <a:uFillTx/>
              <a:latin typeface="Arial"/>
              <a:ea typeface="+mn-ea"/>
              <a:cs typeface="+mn-cs"/>
            </a:endParaRPr>
          </a:p>
        </p:txBody>
      </p:sp>
    </p:spTree>
    <p:extLst>
      <p:ext uri="{BB962C8B-B14F-4D97-AF65-F5344CB8AC3E}">
        <p14:creationId xmlns:p14="http://schemas.microsoft.com/office/powerpoint/2010/main" val="31639329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501C5-41B9-C40D-C399-0B42303EB615}"/>
              </a:ext>
            </a:extLst>
          </p:cNvPr>
          <p:cNvSpPr>
            <a:spLocks noGrp="1"/>
          </p:cNvSpPr>
          <p:nvPr>
            <p:ph type="title"/>
          </p:nvPr>
        </p:nvSpPr>
        <p:spPr/>
        <p:txBody>
          <a:bodyPr/>
          <a:lstStyle/>
          <a:p>
            <a:r>
              <a:rPr lang="en-GB" dirty="0"/>
              <a:t>Increase uptake of wearables expected </a:t>
            </a:r>
          </a:p>
        </p:txBody>
      </p:sp>
      <p:graphicFrame>
        <p:nvGraphicFramePr>
          <p:cNvPr id="4" name="Diagram 3">
            <a:extLst>
              <a:ext uri="{FF2B5EF4-FFF2-40B4-BE49-F238E27FC236}">
                <a16:creationId xmlns:a16="http://schemas.microsoft.com/office/drawing/2014/main" id="{06C8FC24-B0D8-C43F-3EED-6589FCA0E50F}"/>
              </a:ext>
            </a:extLst>
          </p:cNvPr>
          <p:cNvGraphicFramePr/>
          <p:nvPr>
            <p:extLst>
              <p:ext uri="{D42A27DB-BD31-4B8C-83A1-F6EECF244321}">
                <p14:modId xmlns:p14="http://schemas.microsoft.com/office/powerpoint/2010/main" val="2521137155"/>
              </p:ext>
            </p:extLst>
          </p:nvPr>
        </p:nvGraphicFramePr>
        <p:xfrm>
          <a:off x="231226" y="1242060"/>
          <a:ext cx="5042339" cy="34008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Τίτλος 1">
            <a:extLst>
              <a:ext uri="{FF2B5EF4-FFF2-40B4-BE49-F238E27FC236}">
                <a16:creationId xmlns:a16="http://schemas.microsoft.com/office/drawing/2014/main" id="{D0E621D9-1E8A-0A1C-A920-9A7DC9739442}"/>
              </a:ext>
            </a:extLst>
          </p:cNvPr>
          <p:cNvSpPr txBox="1">
            <a:spLocks/>
          </p:cNvSpPr>
          <p:nvPr/>
        </p:nvSpPr>
        <p:spPr>
          <a:xfrm>
            <a:off x="512542" y="661500"/>
            <a:ext cx="6078758" cy="367201"/>
          </a:xfrm>
          <a:prstGeom prst="rect">
            <a:avLst/>
          </a:prstGeom>
        </p:spPr>
        <p:txBody>
          <a:bodyPr vert="horz" lIns="91440" tIns="45720" rIns="91440" bIns="45720" rtlCol="0" anchor="b">
            <a:norm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ts val="600"/>
              </a:spcBef>
              <a:spcAft>
                <a:spcPts val="600"/>
              </a:spcAft>
            </a:pPr>
            <a:r>
              <a:rPr lang="en-GB" sz="1600" dirty="0">
                <a:solidFill>
                  <a:srgbClr val="899E00"/>
                </a:solidFill>
              </a:rPr>
              <a:t>EU-OSHA, ESENER 2019, OSH PULSE 2022</a:t>
            </a:r>
            <a:endParaRPr lang="el-GR" sz="1200" dirty="0">
              <a:solidFill>
                <a:srgbClr val="899E00"/>
              </a:solidFill>
            </a:endParaRPr>
          </a:p>
        </p:txBody>
      </p:sp>
      <p:pic>
        <p:nvPicPr>
          <p:cNvPr id="6" name="Picture Placeholder 6">
            <a:extLst>
              <a:ext uri="{FF2B5EF4-FFF2-40B4-BE49-F238E27FC236}">
                <a16:creationId xmlns:a16="http://schemas.microsoft.com/office/drawing/2014/main" id="{0A578AFA-DB7D-076D-3CFA-3CF201BAA6B9}"/>
              </a:ext>
            </a:extLst>
          </p:cNvPr>
          <p:cNvPicPr>
            <a:picLocks noChangeAspect="1"/>
          </p:cNvPicPr>
          <p:nvPr/>
        </p:nvPicPr>
        <p:blipFill>
          <a:blip r:embed="rId8"/>
          <a:srcRect t="13453" b="13453"/>
          <a:stretch>
            <a:fillRect/>
          </a:stretch>
        </p:blipFill>
        <p:spPr>
          <a:xfrm>
            <a:off x="5417194" y="1632410"/>
            <a:ext cx="3048889" cy="2286667"/>
          </a:xfrm>
          <a:prstGeom prst="rect">
            <a:avLst/>
          </a:prstGeom>
        </p:spPr>
      </p:pic>
      <p:sp>
        <p:nvSpPr>
          <p:cNvPr id="7" name="TextBox 6">
            <a:extLst>
              <a:ext uri="{FF2B5EF4-FFF2-40B4-BE49-F238E27FC236}">
                <a16:creationId xmlns:a16="http://schemas.microsoft.com/office/drawing/2014/main" id="{FCB9FA9D-51E4-F62F-624C-389E020B1220}"/>
              </a:ext>
            </a:extLst>
          </p:cNvPr>
          <p:cNvSpPr txBox="1"/>
          <p:nvPr/>
        </p:nvSpPr>
        <p:spPr>
          <a:xfrm>
            <a:off x="7452320" y="4025938"/>
            <a:ext cx="1368152" cy="215444"/>
          </a:xfrm>
          <a:prstGeom prst="rect">
            <a:avLst/>
          </a:prstGeom>
          <a:noFill/>
        </p:spPr>
        <p:txBody>
          <a:bodyPr wrap="square" rtlCol="0">
            <a:spAutoFit/>
          </a:bodyPr>
          <a:lstStyle/>
          <a:p>
            <a:r>
              <a:rPr lang="en-GB" sz="800" kern="100" dirty="0">
                <a:effectLst/>
                <a:latin typeface="Aptos" panose="020B0004020202020204" pitchFamily="34" charset="0"/>
                <a:ea typeface="Aptos" panose="020B0004020202020204" pitchFamily="34" charset="0"/>
                <a:cs typeface="Times New Roman" panose="02020603050405020304" pitchFamily="18" charset="0"/>
              </a:rPr>
              <a:t>© EU-OS</a:t>
            </a:r>
            <a:r>
              <a:rPr lang="en-GB" sz="800" kern="100" dirty="0">
                <a:latin typeface="Aptos" panose="020B0004020202020204" pitchFamily="34" charset="0"/>
                <a:ea typeface="Aptos" panose="020B0004020202020204" pitchFamily="34" charset="0"/>
                <a:cs typeface="Times New Roman" panose="02020603050405020304" pitchFamily="18" charset="0"/>
              </a:rPr>
              <a:t>HA, </a:t>
            </a:r>
            <a:r>
              <a:rPr lang="en-GB" sz="800" kern="100" dirty="0" err="1">
                <a:latin typeface="Aptos" panose="020B0004020202020204" pitchFamily="34" charset="0"/>
                <a:ea typeface="Aptos" panose="020B0004020202020204" pitchFamily="34" charset="0"/>
                <a:cs typeface="Times New Roman" panose="02020603050405020304" pitchFamily="18" charset="0"/>
              </a:rPr>
              <a:t>Drawnalism</a:t>
            </a:r>
            <a:r>
              <a:rPr lang="en-GB" sz="800" kern="100" dirty="0">
                <a:latin typeface="Aptos" panose="020B0004020202020204" pitchFamily="34" charset="0"/>
                <a:ea typeface="Aptos" panose="020B0004020202020204" pitchFamily="34" charset="0"/>
                <a:cs typeface="Times New Roman" panose="02020603050405020304" pitchFamily="18" charset="0"/>
              </a:rPr>
              <a:t> </a:t>
            </a:r>
            <a:endParaRPr lang="es-ES" sz="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267773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41187AE-9B7F-47BA-8486-3379F39FE03A}"/>
              </a:ext>
            </a:extLst>
          </p:cNvPr>
          <p:cNvPicPr>
            <a:picLocks noChangeAspect="1"/>
          </p:cNvPicPr>
          <p:nvPr/>
        </p:nvPicPr>
        <p:blipFill>
          <a:blip r:embed="rId3"/>
          <a:stretch>
            <a:fillRect/>
          </a:stretch>
        </p:blipFill>
        <p:spPr>
          <a:xfrm>
            <a:off x="2631798" y="1059582"/>
            <a:ext cx="2990476" cy="3024336"/>
          </a:xfrm>
          <a:prstGeom prst="rect">
            <a:avLst/>
          </a:prstGeom>
        </p:spPr>
      </p:pic>
      <p:pic>
        <p:nvPicPr>
          <p:cNvPr id="13" name="Picture 12">
            <a:extLst>
              <a:ext uri="{FF2B5EF4-FFF2-40B4-BE49-F238E27FC236}">
                <a16:creationId xmlns:a16="http://schemas.microsoft.com/office/drawing/2014/main" id="{F7BBC887-0DA5-4FB9-8B4C-554F79E53273}"/>
              </a:ext>
            </a:extLst>
          </p:cNvPr>
          <p:cNvPicPr>
            <a:picLocks noChangeAspect="1"/>
          </p:cNvPicPr>
          <p:nvPr/>
        </p:nvPicPr>
        <p:blipFill>
          <a:blip r:embed="rId4"/>
          <a:stretch>
            <a:fillRect/>
          </a:stretch>
        </p:blipFill>
        <p:spPr>
          <a:xfrm>
            <a:off x="220430" y="741668"/>
            <a:ext cx="2098807" cy="1326025"/>
          </a:xfrm>
          <a:prstGeom prst="rect">
            <a:avLst/>
          </a:prstGeom>
        </p:spPr>
      </p:pic>
      <p:pic>
        <p:nvPicPr>
          <p:cNvPr id="15" name="Picture 14">
            <a:extLst>
              <a:ext uri="{FF2B5EF4-FFF2-40B4-BE49-F238E27FC236}">
                <a16:creationId xmlns:a16="http://schemas.microsoft.com/office/drawing/2014/main" id="{15D3870C-6088-430D-885C-7F1E03F39673}"/>
              </a:ext>
            </a:extLst>
          </p:cNvPr>
          <p:cNvPicPr>
            <a:picLocks noChangeAspect="1"/>
          </p:cNvPicPr>
          <p:nvPr/>
        </p:nvPicPr>
        <p:blipFill>
          <a:blip r:embed="rId5"/>
          <a:stretch>
            <a:fillRect/>
          </a:stretch>
        </p:blipFill>
        <p:spPr>
          <a:xfrm>
            <a:off x="6334305" y="1571891"/>
            <a:ext cx="2620270" cy="1913866"/>
          </a:xfrm>
          <a:prstGeom prst="rect">
            <a:avLst/>
          </a:prstGeom>
        </p:spPr>
      </p:pic>
      <p:pic>
        <p:nvPicPr>
          <p:cNvPr id="18" name="Picture 17">
            <a:extLst>
              <a:ext uri="{FF2B5EF4-FFF2-40B4-BE49-F238E27FC236}">
                <a16:creationId xmlns:a16="http://schemas.microsoft.com/office/drawing/2014/main" id="{FC980FB3-02C5-40E1-B7B5-918206EDDB4E}"/>
              </a:ext>
            </a:extLst>
          </p:cNvPr>
          <p:cNvPicPr>
            <a:picLocks noChangeAspect="1"/>
          </p:cNvPicPr>
          <p:nvPr/>
        </p:nvPicPr>
        <p:blipFill>
          <a:blip r:embed="rId6"/>
          <a:stretch>
            <a:fillRect/>
          </a:stretch>
        </p:blipFill>
        <p:spPr>
          <a:xfrm rot="1286423">
            <a:off x="870959" y="2298216"/>
            <a:ext cx="1443985" cy="965005"/>
          </a:xfrm>
          <a:prstGeom prst="rect">
            <a:avLst/>
          </a:prstGeom>
        </p:spPr>
      </p:pic>
      <p:sp>
        <p:nvSpPr>
          <p:cNvPr id="19" name="Title 1">
            <a:extLst>
              <a:ext uri="{FF2B5EF4-FFF2-40B4-BE49-F238E27FC236}">
                <a16:creationId xmlns:a16="http://schemas.microsoft.com/office/drawing/2014/main" id="{178F86C8-E47A-43AD-ABC0-61AB6FDA29A6}"/>
              </a:ext>
            </a:extLst>
          </p:cNvPr>
          <p:cNvSpPr>
            <a:spLocks noGrp="1"/>
          </p:cNvSpPr>
          <p:nvPr>
            <p:ph type="title"/>
          </p:nvPr>
        </p:nvSpPr>
        <p:spPr>
          <a:xfrm>
            <a:off x="341650" y="197981"/>
            <a:ext cx="7463003" cy="525435"/>
          </a:xfrm>
        </p:spPr>
        <p:txBody>
          <a:bodyPr/>
          <a:lstStyle/>
          <a:p>
            <a:r>
              <a:rPr lang="en-US" dirty="0"/>
              <a:t>Why use smart digital tools for monitoring worker safety and health?</a:t>
            </a:r>
            <a:br>
              <a:rPr lang="en-US" dirty="0"/>
            </a:br>
            <a:endParaRPr lang="en-GB" dirty="0"/>
          </a:p>
        </p:txBody>
      </p:sp>
      <p:sp>
        <p:nvSpPr>
          <p:cNvPr id="22" name="Rectangle: Rounded Corners 21">
            <a:extLst>
              <a:ext uri="{FF2B5EF4-FFF2-40B4-BE49-F238E27FC236}">
                <a16:creationId xmlns:a16="http://schemas.microsoft.com/office/drawing/2014/main" id="{1B86FCAC-2CA5-4D51-A786-804FF9C55A83}"/>
              </a:ext>
            </a:extLst>
          </p:cNvPr>
          <p:cNvSpPr/>
          <p:nvPr/>
        </p:nvSpPr>
        <p:spPr>
          <a:xfrm>
            <a:off x="2319237" y="896177"/>
            <a:ext cx="3401925" cy="340376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4" name="Picture 23">
            <a:extLst>
              <a:ext uri="{FF2B5EF4-FFF2-40B4-BE49-F238E27FC236}">
                <a16:creationId xmlns:a16="http://schemas.microsoft.com/office/drawing/2014/main" id="{0046B4D3-FC38-4302-8647-EC6C14184434}"/>
              </a:ext>
            </a:extLst>
          </p:cNvPr>
          <p:cNvPicPr>
            <a:picLocks noChangeAspect="1"/>
          </p:cNvPicPr>
          <p:nvPr/>
        </p:nvPicPr>
        <p:blipFill>
          <a:blip r:embed="rId7"/>
          <a:stretch>
            <a:fillRect/>
          </a:stretch>
        </p:blipFill>
        <p:spPr>
          <a:xfrm>
            <a:off x="5733516" y="2446420"/>
            <a:ext cx="733333" cy="668595"/>
          </a:xfrm>
          <a:prstGeom prst="rect">
            <a:avLst/>
          </a:prstGeom>
        </p:spPr>
      </p:pic>
      <p:sp>
        <p:nvSpPr>
          <p:cNvPr id="2" name="TextBox 1">
            <a:extLst>
              <a:ext uri="{FF2B5EF4-FFF2-40B4-BE49-F238E27FC236}">
                <a16:creationId xmlns:a16="http://schemas.microsoft.com/office/drawing/2014/main" id="{1348C77F-5B61-A63C-AA00-5D3E933ED2A0}"/>
              </a:ext>
            </a:extLst>
          </p:cNvPr>
          <p:cNvSpPr txBox="1"/>
          <p:nvPr/>
        </p:nvSpPr>
        <p:spPr>
          <a:xfrm>
            <a:off x="2705000" y="4355626"/>
            <a:ext cx="1368152" cy="215444"/>
          </a:xfrm>
          <a:prstGeom prst="rect">
            <a:avLst/>
          </a:prstGeom>
          <a:noFill/>
        </p:spPr>
        <p:txBody>
          <a:bodyPr wrap="square" rtlCol="0">
            <a:spAutoFit/>
          </a:bodyPr>
          <a:lstStyle/>
          <a:p>
            <a:r>
              <a:rPr lang="en-GB" sz="800" kern="100" dirty="0">
                <a:effectLst/>
                <a:latin typeface="Aptos" panose="020B0004020202020204" pitchFamily="34" charset="0"/>
                <a:ea typeface="Aptos" panose="020B0004020202020204" pitchFamily="34" charset="0"/>
                <a:cs typeface="Times New Roman" panose="02020603050405020304" pitchFamily="18" charset="0"/>
              </a:rPr>
              <a:t>© EU-OS</a:t>
            </a:r>
            <a:r>
              <a:rPr lang="en-GB" sz="800" kern="100" dirty="0">
                <a:latin typeface="Aptos" panose="020B0004020202020204" pitchFamily="34" charset="0"/>
                <a:ea typeface="Aptos" panose="020B0004020202020204" pitchFamily="34" charset="0"/>
                <a:cs typeface="Times New Roman" panose="02020603050405020304" pitchFamily="18" charset="0"/>
              </a:rPr>
              <a:t>HA, </a:t>
            </a:r>
            <a:r>
              <a:rPr lang="en-GB" sz="800" kern="100" dirty="0" err="1">
                <a:latin typeface="Aptos" panose="020B0004020202020204" pitchFamily="34" charset="0"/>
                <a:ea typeface="Aptos" panose="020B0004020202020204" pitchFamily="34" charset="0"/>
                <a:cs typeface="Times New Roman" panose="02020603050405020304" pitchFamily="18" charset="0"/>
              </a:rPr>
              <a:t>Drawnalism</a:t>
            </a:r>
            <a:r>
              <a:rPr lang="en-GB" sz="800" kern="100" dirty="0">
                <a:latin typeface="Aptos" panose="020B0004020202020204" pitchFamily="34" charset="0"/>
                <a:ea typeface="Aptos" panose="020B0004020202020204" pitchFamily="34" charset="0"/>
                <a:cs typeface="Times New Roman" panose="02020603050405020304" pitchFamily="18" charset="0"/>
              </a:rPr>
              <a:t> </a:t>
            </a:r>
            <a:endParaRPr lang="es-ES" sz="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7801240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8F9DB43-88E3-4C19-A159-138176923BAB}"/>
              </a:ext>
            </a:extLst>
          </p:cNvPr>
          <p:cNvSpPr txBox="1"/>
          <p:nvPr/>
        </p:nvSpPr>
        <p:spPr>
          <a:xfrm>
            <a:off x="5245489" y="1387936"/>
            <a:ext cx="3430967" cy="2684068"/>
          </a:xfrm>
          <a:prstGeom prst="rect">
            <a:avLst/>
          </a:prstGeom>
          <a:noFill/>
        </p:spPr>
        <p:txBody>
          <a:bodyPr wrap="square">
            <a:spAutoFit/>
          </a:bodyPr>
          <a:lstStyle/>
          <a:p>
            <a:pPr marR="0" lvl="0" algn="l" defTabSz="914400" rtl="0" eaLnBrk="1" fontAlgn="auto" latinLnBrk="0" hangingPunct="1">
              <a:spcBef>
                <a:spcPts val="600"/>
              </a:spcBef>
              <a:spcAft>
                <a:spcPts val="600"/>
              </a:spcAft>
              <a:buClrTx/>
              <a:buSzTx/>
              <a:tabLst/>
              <a:defRPr/>
            </a:pPr>
            <a:r>
              <a:rPr lang="en-GB" b="1" dirty="0">
                <a:solidFill>
                  <a:schemeClr val="tx2"/>
                </a:solidFill>
                <a:cs typeface="Times New Roman" panose="02020603050405020304" pitchFamily="18" charset="0"/>
              </a:rPr>
              <a:t>Digital technology that collects and analyses data to: </a:t>
            </a:r>
          </a:p>
          <a:p>
            <a:pPr marL="285750" marR="0" lvl="0" indent="-285750" algn="l" defTabSz="914400" rtl="0" eaLnBrk="1" fontAlgn="auto" latinLnBrk="0" hangingPunct="1">
              <a:lnSpc>
                <a:spcPct val="200000"/>
              </a:lnSpc>
              <a:spcBef>
                <a:spcPts val="600"/>
              </a:spcBef>
              <a:spcAft>
                <a:spcPts val="600"/>
              </a:spcAft>
              <a:buClrTx/>
              <a:buSzTx/>
              <a:buFont typeface="Wingdings" panose="05000000000000000000" pitchFamily="2" charset="2"/>
              <a:buChar char="ü"/>
              <a:tabLst/>
              <a:defRPr/>
            </a:pPr>
            <a:r>
              <a:rPr kumimoji="0" lang="en-GB" b="1" strike="noStrike" kern="1200" cap="none" spc="0" normalizeH="0" baseline="0" noProof="0" dirty="0">
                <a:ln>
                  <a:noFill/>
                </a:ln>
                <a:solidFill>
                  <a:schemeClr val="tx2"/>
                </a:solidFill>
                <a:effectLst/>
                <a:uLnTx/>
                <a:uFillTx/>
              </a:rPr>
              <a:t>Identify and assess </a:t>
            </a:r>
            <a:r>
              <a:rPr kumimoji="0" lang="en-GB" strike="noStrike" kern="1200" cap="none" spc="0" normalizeH="0" baseline="0" noProof="0" dirty="0">
                <a:ln>
                  <a:noFill/>
                </a:ln>
                <a:solidFill>
                  <a:schemeClr val="tx2"/>
                </a:solidFill>
                <a:effectLst/>
                <a:uLnTx/>
                <a:uFillTx/>
              </a:rPr>
              <a:t>risks</a:t>
            </a:r>
          </a:p>
          <a:p>
            <a:pPr marL="285750" marR="0" lvl="0" indent="-285750" algn="l" defTabSz="914400" rtl="0" eaLnBrk="1" fontAlgn="auto" latinLnBrk="0" hangingPunct="1">
              <a:lnSpc>
                <a:spcPct val="200000"/>
              </a:lnSpc>
              <a:spcBef>
                <a:spcPts val="600"/>
              </a:spcBef>
              <a:spcAft>
                <a:spcPts val="600"/>
              </a:spcAft>
              <a:buClrTx/>
              <a:buSzTx/>
              <a:buFont typeface="Wingdings" panose="05000000000000000000" pitchFamily="2" charset="2"/>
              <a:buChar char="ü"/>
              <a:tabLst/>
              <a:defRPr/>
            </a:pPr>
            <a:r>
              <a:rPr kumimoji="0" lang="en-GB" b="1" strike="noStrike" kern="1200" cap="none" spc="0" normalizeH="0" baseline="0" noProof="0" dirty="0">
                <a:ln>
                  <a:noFill/>
                </a:ln>
                <a:solidFill>
                  <a:schemeClr val="tx2"/>
                </a:solidFill>
                <a:effectLst/>
                <a:uLnTx/>
                <a:uFillTx/>
              </a:rPr>
              <a:t>Prevent / minimise </a:t>
            </a:r>
            <a:r>
              <a:rPr kumimoji="0" lang="en-GB" strike="noStrike" kern="1200" cap="none" spc="0" normalizeH="0" baseline="0" noProof="0" dirty="0">
                <a:ln>
                  <a:noFill/>
                </a:ln>
                <a:solidFill>
                  <a:schemeClr val="tx2"/>
                </a:solidFill>
                <a:effectLst/>
                <a:uLnTx/>
                <a:uFillTx/>
              </a:rPr>
              <a:t>harm</a:t>
            </a:r>
          </a:p>
          <a:p>
            <a:pPr marL="285750" marR="0" lvl="0" indent="-285750" algn="l" defTabSz="914400" rtl="0" eaLnBrk="1" fontAlgn="auto" latinLnBrk="0" hangingPunct="1">
              <a:lnSpc>
                <a:spcPct val="200000"/>
              </a:lnSpc>
              <a:spcBef>
                <a:spcPts val="600"/>
              </a:spcBef>
              <a:spcAft>
                <a:spcPts val="600"/>
              </a:spcAft>
              <a:buClrTx/>
              <a:buSzTx/>
              <a:buFont typeface="Wingdings" panose="05000000000000000000" pitchFamily="2" charset="2"/>
              <a:buChar char="ü"/>
              <a:tabLst/>
              <a:defRPr/>
            </a:pPr>
            <a:r>
              <a:rPr kumimoji="0" lang="en-GB" b="1" strike="noStrike" kern="1200" cap="none" spc="0" normalizeH="0" baseline="0" noProof="0" dirty="0">
                <a:ln>
                  <a:noFill/>
                </a:ln>
                <a:solidFill>
                  <a:schemeClr val="tx2"/>
                </a:solidFill>
                <a:effectLst/>
                <a:uLnTx/>
                <a:uFillTx/>
              </a:rPr>
              <a:t>Promote</a:t>
            </a:r>
            <a:r>
              <a:rPr kumimoji="0" lang="en-GB" strike="noStrike" kern="1200" cap="none" spc="0" normalizeH="0" baseline="0" noProof="0" dirty="0">
                <a:ln>
                  <a:noFill/>
                </a:ln>
                <a:solidFill>
                  <a:schemeClr val="tx2"/>
                </a:solidFill>
                <a:effectLst/>
                <a:uLnTx/>
                <a:uFillTx/>
              </a:rPr>
              <a:t> OSH</a:t>
            </a:r>
          </a:p>
        </p:txBody>
      </p:sp>
      <p:sp>
        <p:nvSpPr>
          <p:cNvPr id="5" name="Title 1">
            <a:extLst>
              <a:ext uri="{FF2B5EF4-FFF2-40B4-BE49-F238E27FC236}">
                <a16:creationId xmlns:a16="http://schemas.microsoft.com/office/drawing/2014/main" id="{DFD3E30E-7E07-4277-BC6A-AAE399E14474}"/>
              </a:ext>
            </a:extLst>
          </p:cNvPr>
          <p:cNvSpPr txBox="1">
            <a:spLocks/>
          </p:cNvSpPr>
          <p:nvPr/>
        </p:nvSpPr>
        <p:spPr>
          <a:xfrm>
            <a:off x="395535" y="80911"/>
            <a:ext cx="8352929" cy="509454"/>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Smart digital tools, what do we mean?</a:t>
            </a:r>
            <a:endParaRPr lang="en-GB" dirty="0"/>
          </a:p>
        </p:txBody>
      </p:sp>
      <p:pic>
        <p:nvPicPr>
          <p:cNvPr id="3" name="Picture 2">
            <a:extLst>
              <a:ext uri="{FF2B5EF4-FFF2-40B4-BE49-F238E27FC236}">
                <a16:creationId xmlns:a16="http://schemas.microsoft.com/office/drawing/2014/main" id="{64E9AA14-7AD9-4960-AE3A-98BAF2876A73}"/>
              </a:ext>
            </a:extLst>
          </p:cNvPr>
          <p:cNvPicPr>
            <a:picLocks noChangeAspect="1"/>
          </p:cNvPicPr>
          <p:nvPr/>
        </p:nvPicPr>
        <p:blipFill>
          <a:blip r:embed="rId3"/>
          <a:stretch>
            <a:fillRect/>
          </a:stretch>
        </p:blipFill>
        <p:spPr>
          <a:xfrm rot="21024739">
            <a:off x="535916" y="1051599"/>
            <a:ext cx="4497184" cy="2927500"/>
          </a:xfrm>
          <a:prstGeom prst="rect">
            <a:avLst/>
          </a:prstGeom>
        </p:spPr>
      </p:pic>
      <p:sp>
        <p:nvSpPr>
          <p:cNvPr id="2" name="TextBox 1">
            <a:extLst>
              <a:ext uri="{FF2B5EF4-FFF2-40B4-BE49-F238E27FC236}">
                <a16:creationId xmlns:a16="http://schemas.microsoft.com/office/drawing/2014/main" id="{13B45CCB-122A-858E-605D-83A74C3834BB}"/>
              </a:ext>
            </a:extLst>
          </p:cNvPr>
          <p:cNvSpPr txBox="1"/>
          <p:nvPr/>
        </p:nvSpPr>
        <p:spPr>
          <a:xfrm>
            <a:off x="1115616" y="4198744"/>
            <a:ext cx="1368152" cy="215444"/>
          </a:xfrm>
          <a:prstGeom prst="rect">
            <a:avLst/>
          </a:prstGeom>
          <a:noFill/>
        </p:spPr>
        <p:txBody>
          <a:bodyPr wrap="square" rtlCol="0">
            <a:spAutoFit/>
          </a:bodyPr>
          <a:lstStyle/>
          <a:p>
            <a:r>
              <a:rPr lang="en-GB" sz="800" kern="100" dirty="0">
                <a:effectLst/>
                <a:latin typeface="Aptos" panose="020B0004020202020204" pitchFamily="34" charset="0"/>
                <a:ea typeface="Aptos" panose="020B0004020202020204" pitchFamily="34" charset="0"/>
                <a:cs typeface="Times New Roman" panose="02020603050405020304" pitchFamily="18" charset="0"/>
              </a:rPr>
              <a:t>© EU-OS</a:t>
            </a:r>
            <a:r>
              <a:rPr lang="en-GB" sz="800" kern="100" dirty="0">
                <a:latin typeface="Aptos" panose="020B0004020202020204" pitchFamily="34" charset="0"/>
                <a:ea typeface="Aptos" panose="020B0004020202020204" pitchFamily="34" charset="0"/>
                <a:cs typeface="Times New Roman" panose="02020603050405020304" pitchFamily="18" charset="0"/>
              </a:rPr>
              <a:t>HA, </a:t>
            </a:r>
            <a:r>
              <a:rPr lang="en-GB" sz="800" kern="100" dirty="0" err="1">
                <a:latin typeface="Aptos" panose="020B0004020202020204" pitchFamily="34" charset="0"/>
                <a:ea typeface="Aptos" panose="020B0004020202020204" pitchFamily="34" charset="0"/>
                <a:cs typeface="Times New Roman" panose="02020603050405020304" pitchFamily="18" charset="0"/>
              </a:rPr>
              <a:t>Drawnalism</a:t>
            </a:r>
            <a:r>
              <a:rPr lang="en-GB" sz="800" kern="100" dirty="0">
                <a:latin typeface="Aptos" panose="020B0004020202020204" pitchFamily="34" charset="0"/>
                <a:ea typeface="Aptos" panose="020B0004020202020204" pitchFamily="34" charset="0"/>
                <a:cs typeface="Times New Roman" panose="02020603050405020304" pitchFamily="18" charset="0"/>
              </a:rPr>
              <a:t> </a:t>
            </a:r>
            <a:endParaRPr lang="es-ES" sz="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958277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B1E2C-65E1-76F1-5FDD-600603DF418E}"/>
              </a:ext>
            </a:extLst>
          </p:cNvPr>
          <p:cNvSpPr>
            <a:spLocks noGrp="1"/>
          </p:cNvSpPr>
          <p:nvPr>
            <p:ph type="title"/>
          </p:nvPr>
        </p:nvSpPr>
        <p:spPr>
          <a:xfrm>
            <a:off x="450001" y="135000"/>
            <a:ext cx="7722399" cy="367200"/>
          </a:xfrm>
        </p:spPr>
        <p:txBody>
          <a:bodyPr/>
          <a:lstStyle/>
          <a:p>
            <a:r>
              <a:rPr lang="en-GB" dirty="0"/>
              <a:t>Examples of </a:t>
            </a:r>
            <a:r>
              <a:rPr lang="en-GB" dirty="0">
                <a:solidFill>
                  <a:srgbClr val="003399"/>
                </a:solidFill>
              </a:rPr>
              <a:t>smart</a:t>
            </a:r>
            <a:r>
              <a:rPr lang="en-GB" dirty="0"/>
              <a:t> digital tools with real-time assessment functions</a:t>
            </a:r>
          </a:p>
        </p:txBody>
      </p:sp>
      <p:graphicFrame>
        <p:nvGraphicFramePr>
          <p:cNvPr id="4" name="Content Placeholder 6">
            <a:extLst>
              <a:ext uri="{FF2B5EF4-FFF2-40B4-BE49-F238E27FC236}">
                <a16:creationId xmlns:a16="http://schemas.microsoft.com/office/drawing/2014/main" id="{205958DD-5801-054C-0AFC-9EEE723C0DE9}"/>
              </a:ext>
            </a:extLst>
          </p:cNvPr>
          <p:cNvGraphicFramePr>
            <a:graphicFrameLocks noGrp="1"/>
          </p:cNvGraphicFramePr>
          <p:nvPr>
            <p:ph sz="half" idx="1"/>
            <p:extLst>
              <p:ext uri="{D42A27DB-BD31-4B8C-83A1-F6EECF244321}">
                <p14:modId xmlns:p14="http://schemas.microsoft.com/office/powerpoint/2010/main" val="830933966"/>
              </p:ext>
            </p:extLst>
          </p:nvPr>
        </p:nvGraphicFramePr>
        <p:xfrm>
          <a:off x="212390" y="715617"/>
          <a:ext cx="8739674" cy="39746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848911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ED7AF-89FE-4F57-AEE2-A46B26277B76}"/>
              </a:ext>
            </a:extLst>
          </p:cNvPr>
          <p:cNvSpPr>
            <a:spLocks noGrp="1"/>
          </p:cNvSpPr>
          <p:nvPr>
            <p:ph type="title"/>
          </p:nvPr>
        </p:nvSpPr>
        <p:spPr>
          <a:xfrm>
            <a:off x="295560" y="360947"/>
            <a:ext cx="8131068" cy="186097"/>
          </a:xfrm>
        </p:spPr>
        <p:txBody>
          <a:bodyPr/>
          <a:lstStyle/>
          <a:p>
            <a:r>
              <a:rPr lang="en-US" dirty="0"/>
              <a:t>Smart digital systems: proactive versus reactive</a:t>
            </a:r>
            <a:br>
              <a:rPr lang="en-GB" sz="2400" b="1" dirty="0">
                <a:solidFill>
                  <a:schemeClr val="tx2"/>
                </a:solidFill>
                <a:latin typeface="+mj-lt"/>
                <a:ea typeface="+mj-ea"/>
              </a:rPr>
            </a:br>
            <a:endParaRPr lang="en-GB" sz="2400" dirty="0"/>
          </a:p>
        </p:txBody>
      </p:sp>
      <p:pic>
        <p:nvPicPr>
          <p:cNvPr id="7" name="Picture 6">
            <a:extLst>
              <a:ext uri="{FF2B5EF4-FFF2-40B4-BE49-F238E27FC236}">
                <a16:creationId xmlns:a16="http://schemas.microsoft.com/office/drawing/2014/main" id="{33FA3BFA-4E5E-4CEB-A6DD-0B4017CEA59E}"/>
              </a:ext>
            </a:extLst>
          </p:cNvPr>
          <p:cNvPicPr>
            <a:picLocks noChangeAspect="1"/>
          </p:cNvPicPr>
          <p:nvPr/>
        </p:nvPicPr>
        <p:blipFill>
          <a:blip r:embed="rId3"/>
          <a:stretch>
            <a:fillRect/>
          </a:stretch>
        </p:blipFill>
        <p:spPr>
          <a:xfrm>
            <a:off x="295559" y="1421703"/>
            <a:ext cx="4071104" cy="2952328"/>
          </a:xfrm>
          <a:prstGeom prst="rect">
            <a:avLst/>
          </a:prstGeom>
        </p:spPr>
      </p:pic>
      <p:sp>
        <p:nvSpPr>
          <p:cNvPr id="10" name="Rectangle 9">
            <a:extLst>
              <a:ext uri="{FF2B5EF4-FFF2-40B4-BE49-F238E27FC236}">
                <a16:creationId xmlns:a16="http://schemas.microsoft.com/office/drawing/2014/main" id="{F0281DA1-653F-469E-AE51-48631CF3E849}"/>
              </a:ext>
            </a:extLst>
          </p:cNvPr>
          <p:cNvSpPr/>
          <p:nvPr/>
        </p:nvSpPr>
        <p:spPr>
          <a:xfrm>
            <a:off x="560212" y="769469"/>
            <a:ext cx="3168399" cy="462692"/>
          </a:xfrm>
          <a:prstGeom prst="rect">
            <a:avLst/>
          </a:prstGeom>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b="1" dirty="0">
                <a:latin typeface="Montserrat" panose="00000500000000000000" pitchFamily="2" charset="0"/>
              </a:rPr>
              <a:t>Proactive OSH monitoring systems</a:t>
            </a:r>
          </a:p>
        </p:txBody>
      </p:sp>
      <p:sp>
        <p:nvSpPr>
          <p:cNvPr id="11" name="Rectangle 10">
            <a:extLst>
              <a:ext uri="{FF2B5EF4-FFF2-40B4-BE49-F238E27FC236}">
                <a16:creationId xmlns:a16="http://schemas.microsoft.com/office/drawing/2014/main" id="{ECB52FAF-6199-4410-9C1C-04701116EFAF}"/>
              </a:ext>
            </a:extLst>
          </p:cNvPr>
          <p:cNvSpPr/>
          <p:nvPr/>
        </p:nvSpPr>
        <p:spPr>
          <a:xfrm>
            <a:off x="5117705" y="759848"/>
            <a:ext cx="3168399" cy="472314"/>
          </a:xfrm>
          <a:prstGeom prst="rect">
            <a:avLst/>
          </a:prstGeom>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b="1" dirty="0">
                <a:latin typeface="Montserrat" panose="00000500000000000000" pitchFamily="2" charset="0"/>
              </a:rPr>
              <a:t>Reactive OSH monitoring systems</a:t>
            </a:r>
          </a:p>
        </p:txBody>
      </p:sp>
      <p:pic>
        <p:nvPicPr>
          <p:cNvPr id="9" name="Picture 8">
            <a:extLst>
              <a:ext uri="{FF2B5EF4-FFF2-40B4-BE49-F238E27FC236}">
                <a16:creationId xmlns:a16="http://schemas.microsoft.com/office/drawing/2014/main" id="{8C5B3DB1-6FC9-CF3A-7696-7E8B54AD6A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0475" y="1299693"/>
            <a:ext cx="3742857" cy="3095238"/>
          </a:xfrm>
          <a:prstGeom prst="rect">
            <a:avLst/>
          </a:prstGeom>
        </p:spPr>
      </p:pic>
      <p:sp>
        <p:nvSpPr>
          <p:cNvPr id="14" name="TextBox 13">
            <a:extLst>
              <a:ext uri="{FF2B5EF4-FFF2-40B4-BE49-F238E27FC236}">
                <a16:creationId xmlns:a16="http://schemas.microsoft.com/office/drawing/2014/main" id="{62EEE369-F918-5B5F-42E7-F40892EE3E20}"/>
              </a:ext>
            </a:extLst>
          </p:cNvPr>
          <p:cNvSpPr txBox="1"/>
          <p:nvPr/>
        </p:nvSpPr>
        <p:spPr>
          <a:xfrm>
            <a:off x="570668" y="4348129"/>
            <a:ext cx="1368152" cy="215444"/>
          </a:xfrm>
          <a:prstGeom prst="rect">
            <a:avLst/>
          </a:prstGeom>
          <a:noFill/>
        </p:spPr>
        <p:txBody>
          <a:bodyPr wrap="square" rtlCol="0">
            <a:spAutoFit/>
          </a:bodyPr>
          <a:lstStyle/>
          <a:p>
            <a:r>
              <a:rPr lang="en-GB" sz="800" kern="100" dirty="0">
                <a:effectLst/>
                <a:latin typeface="Aptos" panose="020B0004020202020204" pitchFamily="34" charset="0"/>
                <a:ea typeface="Aptos" panose="020B0004020202020204" pitchFamily="34" charset="0"/>
                <a:cs typeface="Times New Roman" panose="02020603050405020304" pitchFamily="18" charset="0"/>
              </a:rPr>
              <a:t>© EU-OS</a:t>
            </a:r>
            <a:r>
              <a:rPr lang="en-GB" sz="800" kern="100" dirty="0">
                <a:latin typeface="Aptos" panose="020B0004020202020204" pitchFamily="34" charset="0"/>
                <a:ea typeface="Aptos" panose="020B0004020202020204" pitchFamily="34" charset="0"/>
                <a:cs typeface="Times New Roman" panose="02020603050405020304" pitchFamily="18" charset="0"/>
              </a:rPr>
              <a:t>HA, </a:t>
            </a:r>
            <a:r>
              <a:rPr lang="en-GB" sz="800" kern="100" dirty="0" err="1">
                <a:latin typeface="Aptos" panose="020B0004020202020204" pitchFamily="34" charset="0"/>
                <a:ea typeface="Aptos" panose="020B0004020202020204" pitchFamily="34" charset="0"/>
                <a:cs typeface="Times New Roman" panose="02020603050405020304" pitchFamily="18" charset="0"/>
              </a:rPr>
              <a:t>Drawnalism</a:t>
            </a:r>
            <a:r>
              <a:rPr lang="en-GB" sz="800" kern="100" dirty="0">
                <a:latin typeface="Aptos" panose="020B0004020202020204" pitchFamily="34" charset="0"/>
                <a:ea typeface="Aptos" panose="020B0004020202020204" pitchFamily="34" charset="0"/>
                <a:cs typeface="Times New Roman" panose="02020603050405020304" pitchFamily="18" charset="0"/>
              </a:rPr>
              <a:t> </a:t>
            </a:r>
            <a:endParaRPr lang="es-ES" sz="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160395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3EFE6-CCE8-A19E-D248-7AA155DC6D06}"/>
              </a:ext>
            </a:extLst>
          </p:cNvPr>
          <p:cNvSpPr>
            <a:spLocks noGrp="1"/>
          </p:cNvSpPr>
          <p:nvPr>
            <p:ph type="title"/>
          </p:nvPr>
        </p:nvSpPr>
        <p:spPr/>
        <p:txBody>
          <a:bodyPr/>
          <a:lstStyle/>
          <a:p>
            <a:r>
              <a:rPr lang="en-GB" b="1" dirty="0">
                <a:effectLst/>
                <a:ea typeface="Arial" panose="020B0604020202020204" pitchFamily="34" charset="0"/>
                <a:cs typeface="Times New Roman" panose="02020603050405020304" pitchFamily="18" charset="0"/>
              </a:rPr>
              <a:t>Opportunities for OSH</a:t>
            </a:r>
            <a:endParaRPr lang="en-GB" dirty="0"/>
          </a:p>
        </p:txBody>
      </p:sp>
      <p:graphicFrame>
        <p:nvGraphicFramePr>
          <p:cNvPr id="5" name="Content Placeholder 7">
            <a:extLst>
              <a:ext uri="{FF2B5EF4-FFF2-40B4-BE49-F238E27FC236}">
                <a16:creationId xmlns:a16="http://schemas.microsoft.com/office/drawing/2014/main" id="{07040576-4FBF-86F7-98A9-5A9A3E5C6C13}"/>
              </a:ext>
            </a:extLst>
          </p:cNvPr>
          <p:cNvGraphicFramePr>
            <a:graphicFrameLocks noGrp="1"/>
          </p:cNvGraphicFramePr>
          <p:nvPr>
            <p:ph sz="half" idx="1"/>
          </p:nvPr>
        </p:nvGraphicFramePr>
        <p:xfrm>
          <a:off x="380856" y="790230"/>
          <a:ext cx="7560000" cy="14647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B486A153-1F23-05D8-A1E0-9AE95DB5FE1E}"/>
              </a:ext>
            </a:extLst>
          </p:cNvPr>
          <p:cNvSpPr txBox="1"/>
          <p:nvPr/>
        </p:nvSpPr>
        <p:spPr>
          <a:xfrm>
            <a:off x="971163" y="2571750"/>
            <a:ext cx="3936501" cy="2034974"/>
          </a:xfrm>
          <a:prstGeom prst="rect">
            <a:avLst/>
          </a:prstGeom>
        </p:spPr>
        <p:txBody>
          <a:bodyPr vert="horz" lIns="91440" tIns="45720" rIns="91440" bIns="45720" rtlCol="0" anchor="t" anchorCtr="0">
            <a:normAutofit/>
          </a:bodyPr>
          <a:lstStyle/>
          <a:p>
            <a:pPr defTabSz="342900">
              <a:spcBef>
                <a:spcPts val="450"/>
              </a:spcBef>
              <a:buClr>
                <a:schemeClr val="tx2"/>
              </a:buClr>
            </a:pPr>
            <a:r>
              <a:rPr lang="en-US" sz="1600" b="1" i="0" u="sng" dirty="0">
                <a:solidFill>
                  <a:schemeClr val="tx2"/>
                </a:solidFill>
              </a:rPr>
              <a:t>Support for the workplace:</a:t>
            </a:r>
          </a:p>
          <a:p>
            <a:pPr defTabSz="342900">
              <a:spcBef>
                <a:spcPts val="450"/>
              </a:spcBef>
              <a:buClr>
                <a:schemeClr val="tx2"/>
              </a:buClr>
            </a:pPr>
            <a:endParaRPr lang="en-US" sz="1600" b="1" i="0" dirty="0">
              <a:solidFill>
                <a:schemeClr val="tx2"/>
              </a:solidFill>
            </a:endParaRPr>
          </a:p>
          <a:p>
            <a:pPr marL="189000" indent="-189000" defTabSz="342900">
              <a:spcBef>
                <a:spcPts val="450"/>
              </a:spcBef>
              <a:buClr>
                <a:schemeClr val="tx2"/>
              </a:buClr>
              <a:buFont typeface="Wingdings" pitchFamily="2" charset="2"/>
              <a:buChar char="§"/>
            </a:pPr>
            <a:r>
              <a:rPr lang="en-US" sz="1600" b="1" i="0" dirty="0">
                <a:solidFill>
                  <a:schemeClr val="tx2"/>
                </a:solidFill>
              </a:rPr>
              <a:t>Improved compliance</a:t>
            </a:r>
          </a:p>
          <a:p>
            <a:pPr marL="189000" indent="-189000" defTabSz="342900">
              <a:spcBef>
                <a:spcPts val="450"/>
              </a:spcBef>
              <a:buClr>
                <a:schemeClr val="tx2"/>
              </a:buClr>
              <a:buFont typeface="Wingdings" pitchFamily="2" charset="2"/>
              <a:buChar char="§"/>
            </a:pPr>
            <a:r>
              <a:rPr lang="en-US" sz="1600" b="1" i="0" dirty="0">
                <a:solidFill>
                  <a:schemeClr val="tx2"/>
                </a:solidFill>
              </a:rPr>
              <a:t>Better-informed decision-making</a:t>
            </a:r>
          </a:p>
          <a:p>
            <a:pPr marL="189000" indent="-189000" defTabSz="342900">
              <a:spcBef>
                <a:spcPts val="450"/>
              </a:spcBef>
              <a:buClr>
                <a:schemeClr val="tx2"/>
              </a:buClr>
              <a:buFont typeface="Wingdings" pitchFamily="2" charset="2"/>
              <a:buChar char="§"/>
            </a:pPr>
            <a:r>
              <a:rPr lang="en-US" sz="1600" b="1" i="0" dirty="0">
                <a:solidFill>
                  <a:schemeClr val="tx2"/>
                </a:solidFill>
              </a:rPr>
              <a:t>Increased training opportunities</a:t>
            </a:r>
          </a:p>
        </p:txBody>
      </p:sp>
      <p:pic>
        <p:nvPicPr>
          <p:cNvPr id="7" name="Graphic 6" descr="Exponential Graph outline">
            <a:extLst>
              <a:ext uri="{FF2B5EF4-FFF2-40B4-BE49-F238E27FC236}">
                <a16:creationId xmlns:a16="http://schemas.microsoft.com/office/drawing/2014/main" id="{5D56B911-CDB0-2936-82A4-8EFB067B38E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919245" y="2396005"/>
            <a:ext cx="2210719" cy="2210719"/>
          </a:xfrm>
          <a:prstGeom prst="rect">
            <a:avLst/>
          </a:prstGeom>
        </p:spPr>
      </p:pic>
    </p:spTree>
    <p:extLst>
      <p:ext uri="{BB962C8B-B14F-4D97-AF65-F5344CB8AC3E}">
        <p14:creationId xmlns:p14="http://schemas.microsoft.com/office/powerpoint/2010/main" val="25846429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01008-ED6A-3EDA-735C-EBD8A6F84B1B}"/>
              </a:ext>
            </a:extLst>
          </p:cNvPr>
          <p:cNvSpPr>
            <a:spLocks noGrp="1"/>
          </p:cNvSpPr>
          <p:nvPr>
            <p:ph type="title"/>
          </p:nvPr>
        </p:nvSpPr>
        <p:spPr>
          <a:xfrm>
            <a:off x="335555" y="88465"/>
            <a:ext cx="7886700" cy="504056"/>
          </a:xfrm>
        </p:spPr>
        <p:txBody>
          <a:bodyPr/>
          <a:lstStyle/>
          <a:p>
            <a:r>
              <a:rPr lang="en-GB" b="1" dirty="0">
                <a:effectLst/>
                <a:ea typeface="Arial" panose="020B0604020202020204" pitchFamily="34" charset="0"/>
                <a:cs typeface="Times New Roman" panose="02020603050405020304" pitchFamily="18" charset="0"/>
              </a:rPr>
              <a:t>Challenges for OSH</a:t>
            </a:r>
            <a:endParaRPr lang="en-GB" dirty="0"/>
          </a:p>
        </p:txBody>
      </p:sp>
      <p:graphicFrame>
        <p:nvGraphicFramePr>
          <p:cNvPr id="3" name="Diagram 2">
            <a:extLst>
              <a:ext uri="{FF2B5EF4-FFF2-40B4-BE49-F238E27FC236}">
                <a16:creationId xmlns:a16="http://schemas.microsoft.com/office/drawing/2014/main" id="{D6A48109-A30C-B839-4C32-E62171112513}"/>
              </a:ext>
            </a:extLst>
          </p:cNvPr>
          <p:cNvGraphicFramePr/>
          <p:nvPr>
            <p:extLst>
              <p:ext uri="{D42A27DB-BD31-4B8C-83A1-F6EECF244321}">
                <p14:modId xmlns:p14="http://schemas.microsoft.com/office/powerpoint/2010/main" val="3885103664"/>
              </p:ext>
            </p:extLst>
          </p:nvPr>
        </p:nvGraphicFramePr>
        <p:xfrm>
          <a:off x="401267" y="987972"/>
          <a:ext cx="8317953" cy="35630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97168574"/>
      </p:ext>
    </p:extLst>
  </p:cSld>
  <p:clrMapOvr>
    <a:masterClrMapping/>
  </p:clrMapOvr>
</p:sld>
</file>

<file path=ppt/theme/theme1.xml><?xml version="1.0" encoding="utf-8"?>
<a:theme xmlns:a="http://schemas.openxmlformats.org/drawingml/2006/main" name="Theme1">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Theme1" id="{8F8230E2-4D34-4ECE-8215-EF7515102C95}" vid="{397A8749-CF1D-46BD-B85F-D3F557073F2F}"/>
    </a:ext>
  </a:extLst>
</a:theme>
</file>

<file path=ppt/theme/theme2.xml><?xml version="1.0" encoding="utf-8"?>
<a:theme xmlns:a="http://schemas.openxmlformats.org/drawingml/2006/main" name="EUOSHA Campaign 2013 - Wide">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EUOSHA Campaign 2023.potx" id="{2986573F-65CA-4610-8DFD-5C1FB5869BA4}" vid="{B1C804C9-0D16-479F-A23C-4740B1748D5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Team Document" ma:contentTypeID="0x010100A35317DCC28344A7B82488658A034A5C0100B1C0B161B0F4AE4BA33CBB0993D94DB3" ma:contentTypeVersion="9" ma:contentTypeDescription=" " ma:contentTypeScope="" ma:versionID="d6872485a5508a03751311e164e0d243">
  <xsd:schema xmlns:xsd="http://www.w3.org/2001/XMLSchema" xmlns:xs="http://www.w3.org/2001/XMLSchema" xmlns:p="http://schemas.microsoft.com/office/2006/metadata/properties" xmlns:ns2="2fe1a0e6-bb16-4c21-b94f-a074a051f9a1" xmlns:ns3="2f6a910d-138e-42c1-8e8a-320c1b7cf3f7" xmlns:ns5="be8f5311-e082-49aa-a033-91d32d1e12e6" targetNamespace="http://schemas.microsoft.com/office/2006/metadata/properties" ma:root="true" ma:fieldsID="ba8eaf8c70b4c0e51af35722a0c8ec31" ns2:_="" ns3:_="" ns5:_="">
    <xsd:import namespace="2fe1a0e6-bb16-4c21-b94f-a074a051f9a1"/>
    <xsd:import namespace="2f6a910d-138e-42c1-8e8a-320c1b7cf3f7"/>
    <xsd:import namespace="be8f5311-e082-49aa-a033-91d32d1e12e6"/>
    <xsd:element name="properties">
      <xsd:complexType>
        <xsd:sequence>
          <xsd:element name="documentManagement">
            <xsd:complexType>
              <xsd:all>
                <xsd:element ref="ns2:_dlc_DocId" minOccurs="0"/>
                <xsd:element ref="ns2:_dlc_DocIdUrl" minOccurs="0"/>
                <xsd:element ref="ns2:_dlc_DocIdPersistId" minOccurs="0"/>
                <xsd:element ref="ns3:TNOC_ClusterName" minOccurs="0"/>
                <xsd:element ref="ns3:TNOC_ClusterId" minOccurs="0"/>
                <xsd:element ref="ns2:h15fbb78f4cb41d290e72f301ea2865f" minOccurs="0"/>
                <xsd:element ref="ns2:TaxCatchAll" minOccurs="0"/>
                <xsd:element ref="ns2:TaxCatchAllLabel" minOccurs="0"/>
                <xsd:element ref="ns2:n2a7a23bcc2241cb9261f9a914c7c1bb" minOccurs="0"/>
                <xsd:element ref="ns2:lca20d149a844688b6abf34073d5c21d" minOccurs="0"/>
                <xsd:element ref="ns2:bac4ab11065f4f6c809c820c57e320e5" minOccurs="0"/>
                <xsd:element ref="ns5:MediaServiceMetadata" minOccurs="0"/>
                <xsd:element ref="ns5:MediaServiceFastMetadata" minOccurs="0"/>
                <xsd:element ref="ns5:lcf76f155ced4ddcb4097134ff3c332f" minOccurs="0"/>
                <xsd:element ref="ns5:MediaServiceDateTaken" minOccurs="0"/>
                <xsd:element ref="ns5:MediaServiceOCR" minOccurs="0"/>
                <xsd:element ref="ns5:MediaServiceGenerationTime" minOccurs="0"/>
                <xsd:element ref="ns5: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e1a0e6-bb16-4c21-b94f-a074a051f9a1"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h15fbb78f4cb41d290e72f301ea2865f" ma:index="13" nillable="true" ma:taxonomy="true" ma:internalName="h15fbb78f4cb41d290e72f301ea2865f" ma:taxonomyFieldName="TNOC_ClusterType" ma:displayName="Cluster type" ma:fieldId="{115fbb78-f4cb-41d2-90e7-2f301ea2865f}" ma:sspId="7378aa68-586f-4892-bb77-0985b40f41a6" ma:termSetId="e7feef8e-5ede-44cd-b7d5-7ed7dacef0b4" ma:anchorId="00000000-0000-0000-0000-000000000000" ma:open="false" ma:isKeyword="false">
      <xsd:complexType>
        <xsd:sequence>
          <xsd:element ref="pc:Terms" minOccurs="0" maxOccurs="1"/>
        </xsd:sequence>
      </xsd:complexType>
    </xsd:element>
    <xsd:element name="TaxCatchAll" ma:index="14" nillable="true" ma:displayName="Taxonomy Catch All Column" ma:hidden="true" ma:list="{bb6baa85-90be-4a9d-8482-9987aab46975}" ma:internalName="TaxCatchAll" ma:showField="CatchAllData" ma:web="2fe1a0e6-bb16-4c21-b94f-a074a051f9a1">
      <xsd:complexType>
        <xsd:complexContent>
          <xsd:extension base="dms:MultiChoiceLookup">
            <xsd:sequence>
              <xsd:element name="Value" type="dms:Lookup" maxOccurs="unbounded" minOccurs="0" nillable="true"/>
            </xsd:sequence>
          </xsd:extension>
        </xsd:complexContent>
      </xsd:complexType>
    </xsd:element>
    <xsd:element name="TaxCatchAllLabel" ma:index="15" nillable="true" ma:displayName="Taxonomy Catch All Column1" ma:hidden="true" ma:list="{bb6baa85-90be-4a9d-8482-9987aab46975}" ma:internalName="TaxCatchAllLabel" ma:readOnly="true" ma:showField="CatchAllDataLabel" ma:web="2fe1a0e6-bb16-4c21-b94f-a074a051f9a1">
      <xsd:complexType>
        <xsd:complexContent>
          <xsd:extension base="dms:MultiChoiceLookup">
            <xsd:sequence>
              <xsd:element name="Value" type="dms:Lookup" maxOccurs="unbounded" minOccurs="0" nillable="true"/>
            </xsd:sequence>
          </xsd:extension>
        </xsd:complexContent>
      </xsd:complexType>
    </xsd:element>
    <xsd:element name="n2a7a23bcc2241cb9261f9a914c7c1bb" ma:index="17" nillable="true" ma:taxonomy="true" ma:internalName="n2a7a23bcc2241cb9261f9a914c7c1bb" ma:taxonomyFieldName="TNOC_DocumentClassification" ma:displayName="Document classification" ma:fieldId="{72a7a23b-cc22-41cb-9261-f9a914c7c1bb}" ma:sspId="7378aa68-586f-4892-bb77-0985b40f41a6" ma:termSetId="ff8f31fd-7572-41dc-9fe4-bd4c6d280f39" ma:anchorId="00000000-0000-0000-0000-000000000000" ma:open="false" ma:isKeyword="false">
      <xsd:complexType>
        <xsd:sequence>
          <xsd:element ref="pc:Terms" minOccurs="0" maxOccurs="1"/>
        </xsd:sequence>
      </xsd:complexType>
    </xsd:element>
    <xsd:element name="lca20d149a844688b6abf34073d5c21d" ma:index="19" nillable="true" ma:taxonomy="true" ma:internalName="lca20d149a844688b6abf34073d5c21d" ma:taxonomyFieldName="TNOC_DocumentType" ma:displayName="Document type" ma:fieldId="{5ca20d14-9a84-4688-b6ab-f34073d5c21d}" ma:sspId="7378aa68-586f-4892-bb77-0985b40f41a6" ma:termSetId="e8a13a9e-c4f3-4184-b8d9-8210abad4948" ma:anchorId="00000000-0000-0000-0000-000000000000" ma:open="false" ma:isKeyword="false">
      <xsd:complexType>
        <xsd:sequence>
          <xsd:element ref="pc:Terms" minOccurs="0" maxOccurs="1"/>
        </xsd:sequence>
      </xsd:complexType>
    </xsd:element>
    <xsd:element name="bac4ab11065f4f6c809c820c57e320e5" ma:index="22" nillable="true" ma:taxonomy="true" ma:internalName="bac4ab11065f4f6c809c820c57e320e5" ma:taxonomyFieldName="TNOC_DocumentCategory" ma:displayName="Document category" ma:fieldId="{bac4ab11-065f-4f6c-809c-820c57e320e5}" ma:sspId="7378aa68-586f-4892-bb77-0985b40f41a6" ma:termSetId="94d42b6a-4155-4fa6-95e9-087bc306ceb3"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2f6a910d-138e-42c1-8e8a-320c1b7cf3f7" elementFormDefault="qualified">
    <xsd:import namespace="http://schemas.microsoft.com/office/2006/documentManagement/types"/>
    <xsd:import namespace="http://schemas.microsoft.com/office/infopath/2007/PartnerControls"/>
    <xsd:element name="TNOC_ClusterName" ma:index="11" nillable="true" ma:displayName="Cluster name" ma:internalName="TNOC_ClusterName">
      <xsd:simpleType>
        <xsd:restriction base="dms:Text">
          <xsd:maxLength value="255"/>
        </xsd:restriction>
      </xsd:simpleType>
    </xsd:element>
    <xsd:element name="TNOC_ClusterId" ma:index="12" nillable="true" ma:displayName="Cluster ID" ma:internalName="TNOC_ClusterId">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e8f5311-e082-49aa-a033-91d32d1e12e6" elementFormDefault="qualified">
    <xsd:import namespace="http://schemas.microsoft.com/office/2006/documentManagement/types"/>
    <xsd:import namespace="http://schemas.microsoft.com/office/infopath/2007/PartnerControls"/>
    <xsd:element name="MediaServiceMetadata" ma:index="24" nillable="true" ma:displayName="MediaServiceMetadata" ma:hidden="true" ma:internalName="MediaServiceMetadata" ma:readOnly="true">
      <xsd:simpleType>
        <xsd:restriction base="dms:Note"/>
      </xsd:simpleType>
    </xsd:element>
    <xsd:element name="MediaServiceFastMetadata" ma:index="25" nillable="true" ma:displayName="MediaServiceFastMetadata" ma:hidden="true" ma:internalName="MediaServiceFastMetadata" ma:readOnly="true">
      <xsd:simpleType>
        <xsd:restriction base="dms:Note"/>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7378aa68-586f-4892-bb77-0985b40f41a6" ma:termSetId="09814cd3-568e-fe90-9814-8d621ff8fb84" ma:anchorId="fba54fb3-c3e1-fe81-a776-ca4b69148c4d" ma:open="true" ma:isKeyword="false">
      <xsd:complexType>
        <xsd:sequence>
          <xsd:element ref="pc:Terms" minOccurs="0" maxOccurs="1"/>
        </xsd:sequence>
      </xsd:complexType>
    </xsd:element>
    <xsd:element name="MediaServiceDateTaken" ma:index="28" nillable="true" ma:displayName="MediaServiceDateTaken" ma:hidden="true" ma:indexed="true" ma:internalName="MediaServiceDateTaken" ma:readOnly="true">
      <xsd:simpleType>
        <xsd:restriction base="dms:Text"/>
      </xsd:simpleType>
    </xsd:element>
    <xsd:element name="MediaServiceOCR" ma:index="29" nillable="true" ma:displayName="Extracted Text" ma:internalName="MediaServiceOCR" ma:readOnly="true">
      <xsd:simpleType>
        <xsd:restriction base="dms:Note">
          <xsd:maxLength value="255"/>
        </xsd:restriction>
      </xsd:simpleType>
    </xsd:element>
    <xsd:element name="MediaServiceGenerationTime" ma:index="30" nillable="true" ma:displayName="MediaServiceGenerationTime" ma:hidden="true" ma:internalName="MediaServiceGenerationTime" ma:readOnly="true">
      <xsd:simpleType>
        <xsd:restriction base="dms:Text"/>
      </xsd:simpleType>
    </xsd:element>
    <xsd:element name="MediaServiceEventHashCode" ma:index="31"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21"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2fe1a0e6-bb16-4c21-b94f-a074a051f9a1" xsi:nil="true"/>
    <TNOC_ClusterName xmlns="2f6a910d-138e-42c1-8e8a-320c1b7cf3f7" xsi:nil="true"/>
    <h15fbb78f4cb41d290e72f301ea2865f xmlns="2fe1a0e6-bb16-4c21-b94f-a074a051f9a1">
      <Terms xmlns="http://schemas.microsoft.com/office/infopath/2007/PartnerControls"/>
    </h15fbb78f4cb41d290e72f301ea2865f>
    <TNOC_ClusterId xmlns="2f6a910d-138e-42c1-8e8a-320c1b7cf3f7" xsi:nil="true"/>
    <n2a7a23bcc2241cb9261f9a914c7c1bb xmlns="2fe1a0e6-bb16-4c21-b94f-a074a051f9a1">
      <Terms xmlns="http://schemas.microsoft.com/office/infopath/2007/PartnerControls"/>
    </n2a7a23bcc2241cb9261f9a914c7c1bb>
    <bac4ab11065f4f6c809c820c57e320e5 xmlns="2fe1a0e6-bb16-4c21-b94f-a074a051f9a1">
      <Terms xmlns="http://schemas.microsoft.com/office/infopath/2007/PartnerControls"/>
    </bac4ab11065f4f6c809c820c57e320e5>
    <lca20d149a844688b6abf34073d5c21d xmlns="2fe1a0e6-bb16-4c21-b94f-a074a051f9a1">
      <Terms xmlns="http://schemas.microsoft.com/office/infopath/2007/PartnerControls"/>
    </lca20d149a844688b6abf34073d5c21d>
    <lcf76f155ced4ddcb4097134ff3c332f xmlns="be8f5311-e082-49aa-a033-91d32d1e12e6">
      <Terms xmlns="http://schemas.microsoft.com/office/infopath/2007/PartnerControls"/>
    </lcf76f155ced4ddcb4097134ff3c332f>
    <_dlc_DocId xmlns="2fe1a0e6-bb16-4c21-b94f-a074a051f9a1" xsi:nil="true"/>
    <_dlc_DocIdUrl xmlns="2fe1a0e6-bb16-4c21-b94f-a074a051f9a1">
      <Url xsi:nil="true"/>
      <Description xsi:nil="true"/>
    </_dlc_DocIdUrl>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C5AC96F0-15EC-4995-9008-A73D3A3FBC53}">
  <ds:schemaRefs>
    <ds:schemaRef ds:uri="http://schemas.microsoft.com/sharepoint/v3/contenttype/forms"/>
  </ds:schemaRefs>
</ds:datastoreItem>
</file>

<file path=customXml/itemProps2.xml><?xml version="1.0" encoding="utf-8"?>
<ds:datastoreItem xmlns:ds="http://schemas.openxmlformats.org/officeDocument/2006/customXml" ds:itemID="{A85084A4-CA02-4798-9AA3-A5112E43F9D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fe1a0e6-bb16-4c21-b94f-a074a051f9a1"/>
    <ds:schemaRef ds:uri="2f6a910d-138e-42c1-8e8a-320c1b7cf3f7"/>
    <ds:schemaRef ds:uri="be8f5311-e082-49aa-a033-91d32d1e12e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D9C92BF-4DCA-40D6-9BE5-5C69F825546D}">
  <ds:schemaRefs>
    <ds:schemaRef ds:uri="http://purl.org/dc/dcmitype/"/>
    <ds:schemaRef ds:uri="http://purl.org/dc/elements/1.1/"/>
    <ds:schemaRef ds:uri="http://schemas.openxmlformats.org/package/2006/metadata/core-properties"/>
    <ds:schemaRef ds:uri="be8f5311-e082-49aa-a033-91d32d1e12e6"/>
    <ds:schemaRef ds:uri="http://purl.org/dc/terms/"/>
    <ds:schemaRef ds:uri="http://schemas.microsoft.com/office/2006/documentManagement/types"/>
    <ds:schemaRef ds:uri="http://schemas.microsoft.com/office/infopath/2007/PartnerControls"/>
    <ds:schemaRef ds:uri="http://www.w3.org/XML/1998/namespace"/>
    <ds:schemaRef ds:uri="2f6a910d-138e-42c1-8e8a-320c1b7cf3f7"/>
    <ds:schemaRef ds:uri="2fe1a0e6-bb16-4c21-b94f-a074a051f9a1"/>
    <ds:schemaRef ds:uri="http://schemas.microsoft.com/office/2006/metadata/properties"/>
  </ds:schemaRefs>
</ds:datastoreItem>
</file>

<file path=customXml/itemProps4.xml><?xml version="1.0" encoding="utf-8"?>
<ds:datastoreItem xmlns:ds="http://schemas.openxmlformats.org/officeDocument/2006/customXml" ds:itemID="{E1F6360B-AC38-4321-A0AB-F0201BF6A4A2}">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EUOSHA Campaign 2023</Template>
  <TotalTime>12593</TotalTime>
  <Words>2386</Words>
  <Application>Microsoft Office PowerPoint</Application>
  <PresentationFormat>On-screen Show (16:9)</PresentationFormat>
  <Paragraphs>281</Paragraphs>
  <Slides>28</Slides>
  <Notes>18</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28</vt:i4>
      </vt:variant>
    </vt:vector>
  </HeadingPairs>
  <TitlesOfParts>
    <vt:vector size="41" baseType="lpstr">
      <vt:lpstr>Aptos</vt:lpstr>
      <vt:lpstr>Aptos Narrow</vt:lpstr>
      <vt:lpstr>Arial</vt:lpstr>
      <vt:lpstr>Arial Body</vt:lpstr>
      <vt:lpstr>Calibri</vt:lpstr>
      <vt:lpstr>Courier New</vt:lpstr>
      <vt:lpstr>Montserrat</vt:lpstr>
      <vt:lpstr>Open Sans</vt:lpstr>
      <vt:lpstr>Segoe UI</vt:lpstr>
      <vt:lpstr>Times New Roman</vt:lpstr>
      <vt:lpstr>Wingdings</vt:lpstr>
      <vt:lpstr>Theme1</vt:lpstr>
      <vt:lpstr>EUOSHA Campaign 2013 - Wide</vt:lpstr>
      <vt:lpstr>SAFE AND HEALTHY WORK IN THE DIGITAL AGE  Healthy Workplaces Campaign 2023-25 </vt:lpstr>
      <vt:lpstr>Overview</vt:lpstr>
      <vt:lpstr>Increase uptake of wearables expected </vt:lpstr>
      <vt:lpstr>Why use smart digital tools for monitoring worker safety and health? </vt:lpstr>
      <vt:lpstr>PowerPoint Presentation</vt:lpstr>
      <vt:lpstr>Examples of smart digital tools with real-time assessment functions</vt:lpstr>
      <vt:lpstr>Smart digital systems: proactive versus reactive </vt:lpstr>
      <vt:lpstr>Opportunities for OSH</vt:lpstr>
      <vt:lpstr>Challenges for OSH</vt:lpstr>
      <vt:lpstr>Examples of risks/challenges for OSH</vt:lpstr>
      <vt:lpstr>Smart digital tools for monitoring workers’ OSH: case studies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Worker Involvement</vt:lpstr>
      <vt:lpstr>Implementation phase: four strategies for worker</vt:lpstr>
      <vt:lpstr> Focus on data management: privacy by design</vt:lpstr>
      <vt:lpstr>Principles for safe and healthy design and development of smart digital tools for the workplace</vt:lpstr>
      <vt:lpstr>Principles for the implementation and use of  smart digital systems for OSH</vt:lpstr>
      <vt:lpstr>Smart digital tools – key takeaways </vt:lpstr>
      <vt:lpstr>Resources</vt:lpstr>
      <vt:lpstr>Copyright</vt:lpstr>
    </vt:vector>
  </TitlesOfParts>
  <Manager/>
  <Company>CDT</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CDT</dc:creator>
  <cp:keywords/>
  <dc:description/>
  <cp:lastModifiedBy>MV</cp:lastModifiedBy>
  <cp:revision>223</cp:revision>
  <cp:lastPrinted>2019-10-04T15:07:06Z</cp:lastPrinted>
  <dcterms:created xsi:type="dcterms:W3CDTF">2015-10-14T15:05:30Z</dcterms:created>
  <dcterms:modified xsi:type="dcterms:W3CDTF">2024-11-29T10:36:34Z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0x010100A35317DCC28344A7B82488658A034A5C0100B1C0B161B0F4AE4BA33CBB0993D94DB3</vt:lpwstr>
  </property>
  <property fmtid="{D5CDD505-2E9C-101B-9397-08002B2CF9AE}" pid="3" name="MediaServiceImageTags">
    <vt:lpwstr/>
  </property>
  <property fmtid="{D5CDD505-2E9C-101B-9397-08002B2CF9AE}" pid="4" name="TNOC_DocumentType">
    <vt:lpwstr/>
  </property>
  <property fmtid="{D5CDD505-2E9C-101B-9397-08002B2CF9AE}" pid="5" name="TNOC_DocumentCategory">
    <vt:lpwstr/>
  </property>
  <property fmtid="{D5CDD505-2E9C-101B-9397-08002B2CF9AE}" pid="6" name="TNOC_ClusterType">
    <vt:lpwstr/>
  </property>
  <property fmtid="{D5CDD505-2E9C-101B-9397-08002B2CF9AE}" pid="7" name="TNOC_DocumentClassification">
    <vt:lpwstr/>
  </property>
</Properties>
</file>