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4"/>
  </p:sldMasterIdLst>
  <p:notesMasterIdLst>
    <p:notesMasterId r:id="rId31"/>
  </p:notesMasterIdLst>
  <p:handoutMasterIdLst>
    <p:handoutMasterId r:id="rId32"/>
  </p:handoutMasterIdLst>
  <p:sldIdLst>
    <p:sldId id="330" r:id="rId5"/>
    <p:sldId id="293" r:id="rId6"/>
    <p:sldId id="304" r:id="rId7"/>
    <p:sldId id="323" r:id="rId8"/>
    <p:sldId id="265" r:id="rId9"/>
    <p:sldId id="321" r:id="rId10"/>
    <p:sldId id="324" r:id="rId11"/>
    <p:sldId id="318" r:id="rId12"/>
    <p:sldId id="325" r:id="rId13"/>
    <p:sldId id="297" r:id="rId14"/>
    <p:sldId id="302" r:id="rId15"/>
    <p:sldId id="322" r:id="rId16"/>
    <p:sldId id="312" r:id="rId17"/>
    <p:sldId id="326" r:id="rId18"/>
    <p:sldId id="314" r:id="rId19"/>
    <p:sldId id="327" r:id="rId20"/>
    <p:sldId id="308" r:id="rId21"/>
    <p:sldId id="328" r:id="rId22"/>
    <p:sldId id="316" r:id="rId23"/>
    <p:sldId id="329" r:id="rId24"/>
    <p:sldId id="310" r:id="rId25"/>
    <p:sldId id="275" r:id="rId26"/>
    <p:sldId id="258" r:id="rId27"/>
    <p:sldId id="299" r:id="rId28"/>
    <p:sldId id="300" r:id="rId29"/>
    <p:sldId id="267" r:id="rId30"/>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54" userDrawn="1">
          <p15:clr>
            <a:srgbClr val="A4A3A4"/>
          </p15:clr>
        </p15:guide>
        <p15:guide id="2" pos="5193" userDrawn="1">
          <p15:clr>
            <a:srgbClr val="A4A3A4"/>
          </p15:clr>
        </p15:guide>
        <p15:guide id="3" pos="340" userDrawn="1">
          <p15:clr>
            <a:srgbClr val="A4A3A4"/>
          </p15:clr>
        </p15:guide>
        <p15:guide id="4" orient="horz" pos="57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A4A710-5839-6FF8-28B9-1AC30E9627CA}" name="EU-OSHA" initials="MaC" userId="EU-OSHA" providerId="None"/>
  <p188:author id="{DABE6657-BD1E-D9FC-934B-683867F03CFE}" name="Laura MRČELA" initials="LM" userId="S::mrcela@osha.europa.eu::544a201c-d8e8-40ab-a33f-4e1fff986620" providerId="AD"/>
  <p188:author id="{E3AF8B5E-6464-7A57-D579-2ADE157D5A95}" name="Heike KLEMPA" initials="HK" userId="S::klempa@osha.europa.eu::61c18091-9ed8-47f8-8b2a-a5900ab75e2c" providerId="AD"/>
  <p188:author id="{6FACAED9-E0EB-8C13-CB74-ED4007A6C8FE}" name="Andrew Smith" initials="AS" userId="Andrew Smith" providerId="None"/>
  <p188:author id="{FA41AADB-5E2C-52F3-E82B-3E9D258CC945}" name="Birgit" initials="BM" userId="Birgi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DT" initials="CDT" lastIdx="23" clrIdx="6">
    <p:extLst>
      <p:ext uri="{19B8F6BF-5375-455C-9EA6-DF929625EA0E}">
        <p15:presenceInfo xmlns:p15="http://schemas.microsoft.com/office/powerpoint/2012/main" userId="CD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C700"/>
    <a:srgbClr val="E64715"/>
    <a:srgbClr val="B1B3B4"/>
    <a:srgbClr val="F6A400"/>
    <a:srgbClr val="003399"/>
    <a:srgbClr val="D4502A"/>
    <a:srgbClr val="89C14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57" autoAdjust="0"/>
  </p:normalViewPr>
  <p:slideViewPr>
    <p:cSldViewPr snapToGrid="0">
      <p:cViewPr varScale="1">
        <p:scale>
          <a:sx n="143" d="100"/>
          <a:sy n="143" d="100"/>
        </p:scale>
        <p:origin x="606" y="54"/>
      </p:cViewPr>
      <p:guideLst>
        <p:guide orient="horz" pos="2754"/>
        <p:guide pos="5193"/>
        <p:guide pos="340"/>
        <p:guide orient="horz" pos="57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AGENCY.dom\SHARED\COMMONPROJECTS\Operational%20activities\4.7%20Awareness%20raising%20&amp;%20Comm%202017\Publications\1329-HWC%202023-2025%20General%20Power%20Point\Manuscript\Workplaces%20by%20type%20of%20digital%20technology%20PP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03716786567767"/>
          <c:y val="6.887642218132034E-2"/>
          <c:w val="0.68226429143792156"/>
          <c:h val="0.83536338858233461"/>
        </c:manualLayout>
      </c:layout>
      <c:barChart>
        <c:barDir val="bar"/>
        <c:grouping val="stacked"/>
        <c:varyColors val="0"/>
        <c:ser>
          <c:idx val="1"/>
          <c:order val="0"/>
          <c:tx>
            <c:strRef>
              <c:f>Sheet2!$C$2</c:f>
              <c:strCache>
                <c:ptCount val="1"/>
                <c:pt idx="0">
                  <c:v>Time pressure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Sheet2!$D$3:$D$14</c:f>
              <c:numCache>
                <c:formatCode>General</c:formatCode>
                <c:ptCount val="12"/>
                <c:pt idx="0">
                  <c:v>14.9</c:v>
                </c:pt>
                <c:pt idx="1">
                  <c:v>18.3</c:v>
                </c:pt>
                <c:pt idx="2">
                  <c:v>12.4</c:v>
                </c:pt>
                <c:pt idx="3">
                  <c:v>19.5</c:v>
                </c:pt>
                <c:pt idx="4">
                  <c:v>17.600000000000001</c:v>
                </c:pt>
                <c:pt idx="5">
                  <c:v>22.6</c:v>
                </c:pt>
                <c:pt idx="6" formatCode="0.0">
                  <c:v>17</c:v>
                </c:pt>
                <c:pt idx="7" formatCode="0.0">
                  <c:v>24</c:v>
                </c:pt>
                <c:pt idx="8">
                  <c:v>17.100000000000001</c:v>
                </c:pt>
                <c:pt idx="9">
                  <c:v>26.2</c:v>
                </c:pt>
                <c:pt idx="10">
                  <c:v>17.600000000000001</c:v>
                </c:pt>
                <c:pt idx="11">
                  <c:v>22.4</c:v>
                </c:pt>
              </c:numCache>
            </c:numRef>
          </c:val>
          <c:extLst>
            <c:ext xmlns:c16="http://schemas.microsoft.com/office/drawing/2014/chart" uri="{C3380CC4-5D6E-409C-BE32-E72D297353CC}">
              <c16:uniqueId val="{00000000-A2E2-4E08-9863-1BE44122A24C}"/>
            </c:ext>
          </c:extLst>
        </c:ser>
        <c:ser>
          <c:idx val="0"/>
          <c:order val="1"/>
          <c:tx>
            <c:strRef>
              <c:f>Sheet2!$D$2</c:f>
              <c:strCache>
                <c:ptCount val="1"/>
                <c:pt idx="0">
                  <c:v>Poor communication or cooperation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Sheet2!$C$3:$C$14</c:f>
              <c:numCache>
                <c:formatCode>General</c:formatCode>
                <c:ptCount val="12"/>
                <c:pt idx="0">
                  <c:v>38.200000000000003</c:v>
                </c:pt>
                <c:pt idx="1">
                  <c:v>45.9</c:v>
                </c:pt>
                <c:pt idx="2">
                  <c:v>33.1</c:v>
                </c:pt>
                <c:pt idx="3">
                  <c:v>48.5</c:v>
                </c:pt>
                <c:pt idx="4">
                  <c:v>44.7</c:v>
                </c:pt>
                <c:pt idx="5">
                  <c:v>50.8</c:v>
                </c:pt>
                <c:pt idx="6">
                  <c:v>43.6</c:v>
                </c:pt>
                <c:pt idx="7">
                  <c:v>54.5</c:v>
                </c:pt>
                <c:pt idx="8">
                  <c:v>43.8</c:v>
                </c:pt>
                <c:pt idx="9">
                  <c:v>57.1</c:v>
                </c:pt>
                <c:pt idx="10">
                  <c:v>44.2</c:v>
                </c:pt>
                <c:pt idx="11">
                  <c:v>57.8</c:v>
                </c:pt>
              </c:numCache>
            </c:numRef>
          </c:val>
          <c:extLst>
            <c:ext xmlns:c16="http://schemas.microsoft.com/office/drawing/2014/chart" uri="{C3380CC4-5D6E-409C-BE32-E72D297353CC}">
              <c16:uniqueId val="{00000001-A2E2-4E08-9863-1BE44122A24C}"/>
            </c:ext>
          </c:extLst>
        </c:ser>
        <c:ser>
          <c:idx val="2"/>
          <c:order val="2"/>
          <c:tx>
            <c:strRef>
              <c:f>Sheet2!$E$2</c:f>
              <c:strCache>
                <c:ptCount val="1"/>
                <c:pt idx="0">
                  <c:v>Job insecurity</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Sheet2!$E$3:$E$14</c:f>
              <c:numCache>
                <c:formatCode>General</c:formatCode>
                <c:ptCount val="12"/>
                <c:pt idx="0">
                  <c:v>9.9</c:v>
                </c:pt>
                <c:pt idx="1">
                  <c:v>11.2</c:v>
                </c:pt>
                <c:pt idx="2">
                  <c:v>8.1</c:v>
                </c:pt>
                <c:pt idx="3">
                  <c:v>11.9</c:v>
                </c:pt>
                <c:pt idx="4">
                  <c:v>10.8</c:v>
                </c:pt>
                <c:pt idx="5" formatCode="0.0">
                  <c:v>16</c:v>
                </c:pt>
                <c:pt idx="6">
                  <c:v>10.4</c:v>
                </c:pt>
                <c:pt idx="7">
                  <c:v>15.4</c:v>
                </c:pt>
                <c:pt idx="8">
                  <c:v>10.3</c:v>
                </c:pt>
                <c:pt idx="9">
                  <c:v>18.899999999999999</c:v>
                </c:pt>
                <c:pt idx="10">
                  <c:v>10.9</c:v>
                </c:pt>
                <c:pt idx="11">
                  <c:v>12.2</c:v>
                </c:pt>
              </c:numCache>
            </c:numRef>
          </c:val>
          <c:extLst>
            <c:ext xmlns:c16="http://schemas.microsoft.com/office/drawing/2014/chart" uri="{C3380CC4-5D6E-409C-BE32-E72D297353CC}">
              <c16:uniqueId val="{00000002-A2E2-4E08-9863-1BE44122A24C}"/>
            </c:ext>
          </c:extLst>
        </c:ser>
        <c:ser>
          <c:idx val="3"/>
          <c:order val="3"/>
          <c:tx>
            <c:strRef>
              <c:f>Sheet2!$F$2</c:f>
              <c:strCache>
                <c:ptCount val="1"/>
                <c:pt idx="0">
                  <c:v>Long or irregular working hours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Sheet2!$F$3:$F$14</c:f>
              <c:numCache>
                <c:formatCode>0.0</c:formatCode>
                <c:ptCount val="12"/>
                <c:pt idx="0" formatCode="General">
                  <c:v>24.2</c:v>
                </c:pt>
                <c:pt idx="1">
                  <c:v>21</c:v>
                </c:pt>
                <c:pt idx="2" formatCode="General">
                  <c:v>16.600000000000001</c:v>
                </c:pt>
                <c:pt idx="3">
                  <c:v>23</c:v>
                </c:pt>
                <c:pt idx="4" formatCode="General">
                  <c:v>21.2</c:v>
                </c:pt>
                <c:pt idx="5" formatCode="General">
                  <c:v>27.9</c:v>
                </c:pt>
                <c:pt idx="6" formatCode="General">
                  <c:v>20.8</c:v>
                </c:pt>
                <c:pt idx="7" formatCode="General">
                  <c:v>26.1</c:v>
                </c:pt>
                <c:pt idx="8" formatCode="General">
                  <c:v>20.9</c:v>
                </c:pt>
                <c:pt idx="9" formatCode="General">
                  <c:v>28.2</c:v>
                </c:pt>
                <c:pt idx="10">
                  <c:v>21</c:v>
                </c:pt>
                <c:pt idx="11" formatCode="General">
                  <c:v>31.2</c:v>
                </c:pt>
              </c:numCache>
            </c:numRef>
          </c:val>
          <c:extLst>
            <c:ext xmlns:c16="http://schemas.microsoft.com/office/drawing/2014/chart" uri="{C3380CC4-5D6E-409C-BE32-E72D297353CC}">
              <c16:uniqueId val="{00000003-A2E2-4E08-9863-1BE44122A24C}"/>
            </c:ext>
          </c:extLst>
        </c:ser>
        <c:dLbls>
          <c:dLblPos val="ctr"/>
          <c:showLegendKey val="0"/>
          <c:showVal val="1"/>
          <c:showCatName val="0"/>
          <c:showSerName val="0"/>
          <c:showPercent val="0"/>
          <c:showBubbleSize val="0"/>
        </c:dLbls>
        <c:gapWidth val="150"/>
        <c:overlap val="100"/>
        <c:axId val="513260304"/>
        <c:axId val="513257024"/>
      </c:barChart>
      <c:catAx>
        <c:axId val="513260304"/>
        <c:scaling>
          <c:orientation val="maxMin"/>
        </c:scaling>
        <c:delete val="1"/>
        <c:axPos val="l"/>
        <c:numFmt formatCode="General" sourceLinked="1"/>
        <c:majorTickMark val="none"/>
        <c:minorTickMark val="none"/>
        <c:tickLblPos val="nextTo"/>
        <c:crossAx val="513257024"/>
        <c:crosses val="autoZero"/>
        <c:auto val="1"/>
        <c:lblAlgn val="ctr"/>
        <c:lblOffset val="100"/>
        <c:noMultiLvlLbl val="0"/>
      </c:catAx>
      <c:valAx>
        <c:axId val="513257024"/>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3260304"/>
        <c:crosses val="autoZero"/>
        <c:crossBetween val="between"/>
      </c:valAx>
      <c:spPr>
        <a:noFill/>
        <a:ln>
          <a:noFill/>
        </a:ln>
        <a:effectLst/>
      </c:spPr>
    </c:plotArea>
    <c:legend>
      <c:legendPos val="b"/>
      <c:layout>
        <c:manualLayout>
          <c:xMode val="edge"/>
          <c:yMode val="edge"/>
          <c:x val="1.8757122733159114E-3"/>
          <c:y val="0.93110841073038064"/>
          <c:w val="0.89999990526705687"/>
          <c:h val="5.005977001949661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73845E80-C07C-45A0-B320-188AF677015B}" type="datetimeFigureOut">
              <a:rPr lang="en-GB" smtClean="0"/>
              <a:t>12/12/2023</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761233E9-CC45-49D0-A6FA-2D483892257D}" type="slidenum">
              <a:rPr lang="en-GB" smtClean="0"/>
              <a:t>‹#›</a:t>
            </a:fld>
            <a:endParaRPr lang="en-GB"/>
          </a:p>
        </p:txBody>
      </p:sp>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F8E1595-5C27-4CAE-B4E0-C80305C5E6E4}" type="datetimeFigureOut">
              <a:rPr lang="en-GB" smtClean="0"/>
              <a:t>12/12/2023</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3DD4C7-C698-4A80-B76C-A9FD89019653}" type="slidenum">
              <a:rPr lang="en-GB" smtClean="0"/>
              <a:t>‹#›</a:t>
            </a:fld>
            <a:endParaRPr lang="en-GB"/>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osha.europa.eu/en/safety-and-health-legislation" TargetMode="External"/><Relationship Id="rId3" Type="http://schemas.openxmlformats.org/officeDocument/2006/relationships/hyperlink" Target="https://osha.europa.eu/en/legislation/directives/the-osh-framework-directive/1" TargetMode="External"/><Relationship Id="rId7" Type="http://schemas.openxmlformats.org/officeDocument/2006/relationships/hyperlink" Target="https://osha.europa.eu/en/legislation/directives/19"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osha.europa.eu/en/legislation/directives/6" TargetMode="External"/><Relationship Id="rId5" Type="http://schemas.openxmlformats.org/officeDocument/2006/relationships/hyperlink" Target="https://osha.europa.eu/en/legislation/directives/3" TargetMode="External"/><Relationship Id="rId4" Type="http://schemas.openxmlformats.org/officeDocument/2006/relationships/hyperlink" Target="https://osha.europa.eu/en/legislation/directives/5"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osha.europa.eu/en/publications/home-based-teleworking-and-preventive-occupational-safety-and-health-measures-european-workplaces-evidence-esener-3"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osha.europa.eu/en/publications/home-based-teleworking-and-preventive-occupational-safety-and-health-measures-european-workplaces-evidence-esener-3"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sha.europa.eu/en/publications/third-european-survey-enterprises-new-and-emerging-risks-esener-3/view"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3DD4C7-C698-4A80-B76C-A9FD89019653}" type="slidenum">
              <a:rPr lang="en-GB" smtClean="0"/>
              <a:t>2</a:t>
            </a:fld>
            <a:endParaRPr lang="en-GB"/>
          </a:p>
        </p:txBody>
      </p:sp>
    </p:spTree>
    <p:extLst>
      <p:ext uri="{BB962C8B-B14F-4D97-AF65-F5344CB8AC3E}">
        <p14:creationId xmlns:p14="http://schemas.microsoft.com/office/powerpoint/2010/main" val="2625760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12</a:t>
            </a:fld>
            <a:endParaRPr lang="en-GB"/>
          </a:p>
        </p:txBody>
      </p:sp>
    </p:spTree>
    <p:extLst>
      <p:ext uri="{BB962C8B-B14F-4D97-AF65-F5344CB8AC3E}">
        <p14:creationId xmlns:p14="http://schemas.microsoft.com/office/powerpoint/2010/main" val="1297390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13</a:t>
            </a:fld>
            <a:endParaRPr lang="en-GB"/>
          </a:p>
        </p:txBody>
      </p:sp>
    </p:spTree>
    <p:extLst>
      <p:ext uri="{BB962C8B-B14F-4D97-AF65-F5344CB8AC3E}">
        <p14:creationId xmlns:p14="http://schemas.microsoft.com/office/powerpoint/2010/main" val="3886156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14</a:t>
            </a:fld>
            <a:endParaRPr lang="en-GB"/>
          </a:p>
        </p:txBody>
      </p:sp>
    </p:spTree>
    <p:extLst>
      <p:ext uri="{BB962C8B-B14F-4D97-AF65-F5344CB8AC3E}">
        <p14:creationId xmlns:p14="http://schemas.microsoft.com/office/powerpoint/2010/main" val="3176874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16</a:t>
            </a:fld>
            <a:endParaRPr lang="en-GB"/>
          </a:p>
        </p:txBody>
      </p:sp>
    </p:spTree>
    <p:extLst>
      <p:ext uri="{BB962C8B-B14F-4D97-AF65-F5344CB8AC3E}">
        <p14:creationId xmlns:p14="http://schemas.microsoft.com/office/powerpoint/2010/main" val="2801047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17</a:t>
            </a:fld>
            <a:endParaRPr lang="en-GB"/>
          </a:p>
        </p:txBody>
      </p:sp>
    </p:spTree>
    <p:extLst>
      <p:ext uri="{BB962C8B-B14F-4D97-AF65-F5344CB8AC3E}">
        <p14:creationId xmlns:p14="http://schemas.microsoft.com/office/powerpoint/2010/main" val="1802398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18</a:t>
            </a:fld>
            <a:endParaRPr lang="en-GB"/>
          </a:p>
        </p:txBody>
      </p:sp>
    </p:spTree>
    <p:extLst>
      <p:ext uri="{BB962C8B-B14F-4D97-AF65-F5344CB8AC3E}">
        <p14:creationId xmlns:p14="http://schemas.microsoft.com/office/powerpoint/2010/main" val="1407126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20</a:t>
            </a:fld>
            <a:endParaRPr lang="en-GB"/>
          </a:p>
        </p:txBody>
      </p:sp>
    </p:spTree>
    <p:extLst>
      <p:ext uri="{BB962C8B-B14F-4D97-AF65-F5344CB8AC3E}">
        <p14:creationId xmlns:p14="http://schemas.microsoft.com/office/powerpoint/2010/main" val="883440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22</a:t>
            </a:fld>
            <a:endParaRPr lang="en-GB"/>
          </a:p>
        </p:txBody>
      </p:sp>
    </p:spTree>
    <p:extLst>
      <p:ext uri="{BB962C8B-B14F-4D97-AF65-F5344CB8AC3E}">
        <p14:creationId xmlns:p14="http://schemas.microsoft.com/office/powerpoint/2010/main" val="756286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400">
                <a:solidFill>
                  <a:schemeClr val="accent1"/>
                </a:solidFill>
              </a:rPr>
              <a:t>Kampanjen drivs av EU-Osha, med hjälp av ett nätverk av partner i över 30 länder, såsom</a:t>
            </a:r>
          </a:p>
          <a:p>
            <a:pPr marL="742950" lvl="1" indent="-285750">
              <a:buFont typeface="Arial" panose="020B0604020202020204" pitchFamily="34" charset="0"/>
              <a:buChar char="•"/>
            </a:pPr>
            <a:r>
              <a:rPr lang="sv-SE" sz="1400"/>
              <a:t>nationella kontaktpunkter,</a:t>
            </a:r>
          </a:p>
          <a:p>
            <a:pPr marL="742950" lvl="1" indent="-285750">
              <a:buFont typeface="Arial" panose="020B0604020202020204" pitchFamily="34" charset="0"/>
              <a:buChar char="•"/>
            </a:pPr>
            <a:r>
              <a:rPr lang="sv-SE" sz="1400"/>
              <a:t>europeiska arbetsmarknadsparter,</a:t>
            </a:r>
          </a:p>
          <a:p>
            <a:pPr marL="742950" lvl="1" indent="-285750">
              <a:buFont typeface="Arial" panose="020B0604020202020204" pitchFamily="34" charset="0"/>
              <a:buChar char="•"/>
            </a:pPr>
            <a:r>
              <a:rPr lang="sv-SE" sz="1400"/>
              <a:t>officiella kampanjpartner,</a:t>
            </a:r>
          </a:p>
          <a:p>
            <a:pPr marL="742950" lvl="1" indent="-285750">
              <a:buFont typeface="Arial" panose="020B0604020202020204" pitchFamily="34" charset="0"/>
              <a:buChar char="•"/>
            </a:pPr>
            <a:r>
              <a:rPr lang="sv-SE" sz="1400"/>
              <a:t>partner inom OSHVET,</a:t>
            </a:r>
          </a:p>
          <a:p>
            <a:pPr marL="742950" lvl="1" indent="-285750">
              <a:buFont typeface="Arial" panose="020B0604020202020204" pitchFamily="34" charset="0"/>
              <a:buChar char="•"/>
            </a:pPr>
            <a:r>
              <a:rPr lang="sv-SE" sz="1400"/>
              <a:t>mediepartner,</a:t>
            </a:r>
          </a:p>
          <a:p>
            <a:pPr marL="742950" lvl="1" indent="-285750">
              <a:buFont typeface="Arial" panose="020B0604020202020204" pitchFamily="34" charset="0"/>
              <a:buChar char="•"/>
            </a:pPr>
            <a:r>
              <a:rPr lang="sv-SE" sz="1400"/>
              <a:t>nätverket Enterprise Europe,</a:t>
            </a:r>
          </a:p>
          <a:p>
            <a:pPr marL="742950" lvl="1" indent="-285750">
              <a:buFont typeface="Arial" panose="020B0604020202020204" pitchFamily="34" charset="0"/>
              <a:buChar char="•"/>
            </a:pPr>
            <a:r>
              <a:rPr lang="sv-SE" sz="1400"/>
              <a:t>EU-institutioner,</a:t>
            </a:r>
          </a:p>
          <a:p>
            <a:pPr marL="742950" lvl="1" indent="-285750">
              <a:buFont typeface="Arial" panose="020B0604020202020204" pitchFamily="34" charset="0"/>
              <a:buChar char="•"/>
            </a:pPr>
            <a:r>
              <a:rPr lang="sv-SE" sz="1400"/>
              <a:t>andra EU-organ.</a:t>
            </a:r>
          </a:p>
          <a:p>
            <a:r>
              <a:rPr lang="sv-SE" sz="1200">
                <a:solidFill>
                  <a:schemeClr val="accent1"/>
                </a:solidFill>
              </a:rPr>
              <a:t>Partnerna verkar som mellanhänder mellan EU-Osha och arbetskraften i Europa när de sprider kampanjmaterial och resurser på nationell nivå. Det är EU-Oshas partner som genom sin hängivenhet och sitt aktiva deltagande driver kampanjen och ser till att dess budskap sprids runt om i Europa och når företag av alla storlekar.</a:t>
            </a:r>
          </a:p>
        </p:txBody>
      </p:sp>
      <p:sp>
        <p:nvSpPr>
          <p:cNvPr id="4" name="Slide Number Placeholder 3"/>
          <p:cNvSpPr>
            <a:spLocks noGrp="1"/>
          </p:cNvSpPr>
          <p:nvPr>
            <p:ph type="sldNum" sz="quarter" idx="10"/>
          </p:nvPr>
        </p:nvSpPr>
        <p:spPr/>
        <p:txBody>
          <a:bodyPr/>
          <a:lstStyle/>
          <a:p>
            <a:fld id="{493DD4C7-C698-4A80-B76C-A9FD89019653}" type="slidenum">
              <a:rPr lang="en-GB" smtClean="0"/>
              <a:t>23</a:t>
            </a:fld>
            <a:endParaRPr lang="en-GB"/>
          </a:p>
        </p:txBody>
      </p:sp>
    </p:spTree>
    <p:extLst>
      <p:ext uri="{BB962C8B-B14F-4D97-AF65-F5344CB8AC3E}">
        <p14:creationId xmlns:p14="http://schemas.microsoft.com/office/powerpoint/2010/main" val="4246843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1"/>
              <a:t>Publikationer</a:t>
            </a:r>
          </a:p>
          <a:p>
            <a:r>
              <a:rPr lang="sv-SE" b="0"/>
              <a:t>Flera forskningsrapporter, sammanfattningar och informationsblad om arbetsmiljö och digitalisering kan laddas ner utan kostnad. Dessa publikationer kan användas som information om förebyggande åtgärder på arbetsplatsen.</a:t>
            </a:r>
          </a:p>
          <a:p>
            <a:endParaRPr lang="en-GB" b="1" dirty="0"/>
          </a:p>
          <a:p>
            <a:r>
              <a:rPr lang="sv-SE" b="1"/>
              <a:t>Kampanjmaterial</a:t>
            </a:r>
          </a:p>
          <a:p>
            <a:r>
              <a:rPr lang="sv-SE" b="0"/>
              <a:t>Kampanjmaterialet till ”God arbetsmiljö i den digitala tidsåldern”, såsom kampanjguiden och reklambroschyren, förklarar hur kampanjen fungerar och hur man kan delta. Det förklarar också hur vägledningen som tillhandahålls kan omsättas på arbetsplatsen.</a:t>
            </a:r>
          </a:p>
          <a:p>
            <a:endParaRPr lang="en-GB" b="1" dirty="0"/>
          </a:p>
          <a:p>
            <a:r>
              <a:rPr lang="sv-SE" b="1"/>
              <a:t>Verktygslåda för kampanjer</a:t>
            </a:r>
          </a:p>
          <a:p>
            <a:r>
              <a:rPr lang="sv-SE" b="0"/>
              <a:t>Verktygslådan för kampanjer ger praktiska steg för steg-råd som visar hur man planerar och driver framgångsrika kampanjer. Den innehåller exempel på olika kommunikationsverktyg och ger tips om hur de bäst används.</a:t>
            </a:r>
            <a:r>
              <a:rPr lang="sv-SE"/>
              <a:t> </a:t>
            </a:r>
          </a:p>
          <a:p>
            <a:endParaRPr lang="en-GB" b="1" dirty="0">
              <a:ea typeface="Calibri" panose="020F0502020204030204"/>
              <a:cs typeface="Calibri" panose="020F0502020204030204"/>
            </a:endParaRPr>
          </a:p>
          <a:p>
            <a:r>
              <a:rPr lang="sv-SE" b="1"/>
              <a:t>Verktygslåda för sociala medier </a:t>
            </a:r>
          </a:p>
          <a:p>
            <a:r>
              <a:rPr lang="sv-SE" b="0"/>
              <a:t>En samling material som är relevant för kampanjen har</a:t>
            </a:r>
            <a:r>
              <a:rPr lang="sv-SE" b="0" baseline="0"/>
              <a:t> </a:t>
            </a:r>
            <a:r>
              <a:rPr lang="sv-SE" b="0"/>
              <a:t>skapats för publicering och delning via konton i sociala medier. Resurserna omfattar ett urval av färdiga meddelanden med åtföljande bilder och videor.</a:t>
            </a:r>
          </a:p>
          <a:p>
            <a:endParaRPr lang="en-GB" b="1" dirty="0"/>
          </a:p>
          <a:p>
            <a:r>
              <a:rPr lang="sv-SE" b="1"/>
              <a:t>Napo-filmer</a:t>
            </a:r>
          </a:p>
          <a:p>
            <a:r>
              <a:rPr lang="sv-SE" b="0"/>
              <a:t>Flera korta informationsfilmer </a:t>
            </a:r>
            <a:r>
              <a:rPr lang="sv-SE" sz="1200">
                <a:solidFill>
                  <a:schemeClr val="accent1"/>
                </a:solidFill>
              </a:rPr>
              <a:t>—</a:t>
            </a:r>
            <a:r>
              <a:rPr lang="sv-SE" b="0"/>
              <a:t> med den tecknade huvudpersonen Napo </a:t>
            </a:r>
            <a:r>
              <a:rPr lang="sv-SE" sz="1200">
                <a:solidFill>
                  <a:schemeClr val="accent1"/>
                </a:solidFill>
              </a:rPr>
              <a:t>— </a:t>
            </a:r>
            <a:r>
              <a:rPr lang="sv-SE" b="0"/>
              <a:t>har skapats om ämnet digitalisering på arbetsplatsen. Dessa filmer är ett bra sätt att engagera företagen på och informera dem om kampanjens budskap.</a:t>
            </a:r>
          </a:p>
          <a:p>
            <a:endParaRPr lang="en-GB" b="1" dirty="0"/>
          </a:p>
          <a:p>
            <a:r>
              <a:rPr lang="sv-SE" b="1"/>
              <a:t>OSHwiki</a:t>
            </a:r>
          </a:p>
          <a:p>
            <a:r>
              <a:rPr lang="sv-SE" b="0"/>
              <a:t>Ett avsnitt på OSHwiki-plattformen har avsatts åt arbetsmiljö och digitalisering. Där finns relevanta artiklar och länkar till mer information om ämnet.</a:t>
            </a:r>
          </a:p>
          <a:p>
            <a:endParaRPr lang="en-GB" b="1" dirty="0"/>
          </a:p>
          <a:p>
            <a:r>
              <a:rPr lang="sv-SE" b="1"/>
              <a:t>Fallstudier</a:t>
            </a:r>
          </a:p>
          <a:p>
            <a:r>
              <a:rPr lang="sv-SE" b="0"/>
              <a:t>Utöver fallstudierna i databasen finns det också fallstudier av politik från länder i och utanför EU. Dessa fallstudier beskriver framgångsfaktorer och överförbarheten av politiska initiativ på nationell nivå.</a:t>
            </a:r>
            <a:r>
              <a:rPr lang="sv-SE"/>
              <a:t> </a:t>
            </a:r>
          </a:p>
          <a:p>
            <a:endParaRPr lang="en-GB" b="1" dirty="0"/>
          </a:p>
          <a:p>
            <a:r>
              <a:rPr lang="sv-SE" b="1"/>
              <a:t>Lagstiftning</a:t>
            </a:r>
          </a:p>
          <a:p>
            <a:r>
              <a:rPr lang="sv-SE"/>
              <a:t>Arbetsgivaren är juridiskt ansvarig för att säkerställa en god arbetsmiljö. De risker som följer av digitaliseringen på arbetsplatsen omfattas av ramdirektivet om hälsa och säkerhet på arbetsplatsen (</a:t>
            </a:r>
            <a:r>
              <a:rPr lang="sv-SE">
                <a:hlinkClick r:id="rId3"/>
              </a:rPr>
              <a:t>direktiv 89/391/EEG – ramdirektivet om hälsa och säkerhet på arbetsplatsen)</a:t>
            </a:r>
            <a:r>
              <a:rPr lang="sv-SE"/>
              <a:t>, och vissa av de risker som härrör från användningen av digital teknik på arbetsplatsen hanteras genom särskilda direktiv, nämligen</a:t>
            </a:r>
          </a:p>
          <a:p>
            <a:endParaRPr lang="en-GB" b="1" dirty="0">
              <a:solidFill>
                <a:srgbClr val="000000"/>
              </a:solidFill>
              <a:ea typeface="Calibri"/>
              <a:cs typeface="Calibri"/>
            </a:endParaRPr>
          </a:p>
          <a:p>
            <a:pPr marL="742950" lvl="1" indent="-285750">
              <a:buFont typeface="Arial" panose="020B0604020202020204" pitchFamily="34" charset="0"/>
              <a:buChar char="•"/>
            </a:pPr>
            <a:r>
              <a:rPr lang="sv-SE" sz="1400">
                <a:solidFill>
                  <a:schemeClr val="tx2"/>
                </a:solidFill>
                <a:hlinkClick r:id="rId4">
                  <a:extLst>
                    <a:ext uri="{A12FA001-AC4F-418D-AE19-62706E023703}">
                      <ahyp:hlinkClr xmlns:ahyp="http://schemas.microsoft.com/office/drawing/2018/hyperlinkcolor" val="tx"/>
                    </a:ext>
                  </a:extLst>
                </a:hlinkClick>
              </a:rPr>
              <a:t>direktiv 90/270/EEG – direktivet om bildskärmar</a:t>
            </a:r>
          </a:p>
          <a:p>
            <a:pPr marL="742950" lvl="1" indent="-285750">
              <a:buFont typeface="Arial" panose="020B0604020202020204" pitchFamily="34" charset="0"/>
              <a:buChar char="•"/>
            </a:pPr>
            <a:r>
              <a:rPr lang="sv-SE" sz="1400">
                <a:solidFill>
                  <a:schemeClr val="tx2"/>
                </a:solidFill>
                <a:hlinkClick r:id="rId5"/>
              </a:rPr>
              <a:t>direktiv 2009/104/EG – direktivet om användning av arbetsutrustning</a:t>
            </a:r>
          </a:p>
          <a:p>
            <a:pPr marL="742950" lvl="1" indent="-285750">
              <a:buFont typeface="Arial" panose="020B0604020202020204" pitchFamily="34" charset="0"/>
              <a:buChar char="•"/>
            </a:pPr>
            <a:r>
              <a:rPr lang="sv-SE" sz="1400">
                <a:solidFill>
                  <a:schemeClr val="tx2"/>
                </a:solidFill>
                <a:hlinkClick r:id="rId6"/>
              </a:rPr>
              <a:t>direktiv 2006/42/EG – nytt direktiv om maskiner</a:t>
            </a:r>
          </a:p>
          <a:p>
            <a:pPr marL="742950" lvl="1" indent="-285750">
              <a:buFont typeface="Arial" panose="020B0604020202020204" pitchFamily="34" charset="0"/>
              <a:buChar char="•"/>
            </a:pPr>
            <a:r>
              <a:rPr lang="sv-SE" sz="1400">
                <a:solidFill>
                  <a:schemeClr val="tx2"/>
                </a:solidFill>
                <a:hlinkClick r:id="rId7"/>
              </a:rPr>
              <a:t>direktiv 89/654/EEG – direktiv om krav på arbetsplatsen</a:t>
            </a:r>
          </a:p>
          <a:p>
            <a:pPr marL="742950" lvl="1" indent="-285750">
              <a:buFont typeface="Arial" panose="020B0604020202020204" pitchFamily="34" charset="0"/>
              <a:buChar char="•"/>
            </a:pPr>
            <a:r>
              <a:rPr lang="sv-SE" sz="1400">
                <a:solidFill>
                  <a:schemeClr val="tx2"/>
                </a:solidFill>
                <a:hlinkClick r:id="rId6"/>
              </a:rPr>
              <a:t>direktiv 2003/88/EG – direktiv om arbetstid</a:t>
            </a:r>
          </a:p>
          <a:p>
            <a:pPr marL="742950" lvl="1" indent="-285750">
              <a:buFont typeface="Arial" panose="020B0604020202020204" pitchFamily="34" charset="0"/>
              <a:buChar char="•"/>
            </a:pPr>
            <a:r>
              <a:rPr lang="sv-SE" sz="1400">
                <a:solidFill>
                  <a:schemeClr val="tx2"/>
                </a:solidFill>
                <a:hlinkClick r:id="rId7"/>
              </a:rPr>
              <a:t>direktiv 2002/14/EG – direktiv om information till och samråd med</a:t>
            </a:r>
            <a:r>
              <a:rPr lang="sv-SE" sz="1400" baseline="0">
                <a:solidFill>
                  <a:schemeClr val="tx2"/>
                </a:solidFill>
                <a:hlinkClick r:id="rId7"/>
              </a:rPr>
              <a:t> arbetstagare</a:t>
            </a:r>
          </a:p>
          <a:p>
            <a:pPr marL="457200" lvl="1" indent="0">
              <a:buNone/>
            </a:pPr>
            <a:endParaRPr lang="en-GB" sz="1400" dirty="0">
              <a:solidFill>
                <a:schemeClr val="tx2"/>
              </a:solidFill>
            </a:endParaRPr>
          </a:p>
          <a:p>
            <a:r>
              <a:rPr lang="sv-SE"/>
              <a:t>En fullständig översikt över relevant arbetsmiljölagstiftning finns på EU-Oshas webbplats (</a:t>
            </a:r>
            <a:r>
              <a:rPr lang="sv-SE">
                <a:hlinkClick r:id="rId8"/>
              </a:rPr>
              <a:t>https://osha.europa.eu/en/safety-and-health-legislation</a:t>
            </a:r>
            <a:r>
              <a:rPr lang="sv-SE"/>
              <a:t>).</a:t>
            </a:r>
          </a:p>
          <a:p>
            <a:endParaRPr lang="en-US" dirty="0"/>
          </a:p>
          <a:p>
            <a:pPr marL="0" indent="0">
              <a:buNone/>
            </a:pPr>
            <a:r>
              <a:rPr lang="sv-SE" b="1"/>
              <a:t>Infografik</a:t>
            </a:r>
          </a:p>
          <a:p>
            <a:pPr algn="just"/>
            <a:r>
              <a:rPr lang="sv-SE"/>
              <a:t>I den digitala tidsåldern kan infografik vara ett slagkraftigt verktyg. Med infografik kan även komplicerad information uttryckas på ett tydligt och koncist sätt så att den blir lätt att komma ihåg och sprida via internet. </a:t>
            </a:r>
          </a:p>
          <a:p>
            <a:endParaRPr lang="en-US" sz="1400" dirty="0">
              <a:solidFill>
                <a:srgbClr val="5B9BD5"/>
              </a:solidFill>
              <a:ea typeface="Calibri" panose="020F0502020204030204"/>
              <a:cs typeface="Calibri" panose="020F0502020204030204"/>
            </a:endParaRPr>
          </a:p>
          <a:p>
            <a:endParaRPr lang="en-GB" dirty="0">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t>24</a:t>
            </a:fld>
            <a:endParaRPr lang="en-GB"/>
          </a:p>
        </p:txBody>
      </p:sp>
    </p:spTree>
    <p:extLst>
      <p:ext uri="{BB962C8B-B14F-4D97-AF65-F5344CB8AC3E}">
        <p14:creationId xmlns:p14="http://schemas.microsoft.com/office/powerpoint/2010/main" val="939420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sv-SE"/>
              <a:t>Källa: EU-Osha, </a:t>
            </a:r>
            <a:r>
              <a:rPr lang="sv-SE" i="1"/>
              <a:t>Pulsen på arbetsmiljön – arbetsmiljöläget efter pandemin</a:t>
            </a:r>
            <a:r>
              <a:rPr lang="sv-SE"/>
              <a:t>, 2022 (</a:t>
            </a:r>
            <a:r>
              <a:rPr lang="sv-SE">
                <a:hlinkClick r:id="rId3"/>
              </a:rPr>
              <a:t>https://osha.europa.eu/en/facts-and-figures/osh-pulse-occupational-safety-and-health-post-pandemic-workplaces</a:t>
            </a:r>
            <a:r>
              <a:rPr lang="sv-SE"/>
              <a:t>).</a:t>
            </a:r>
          </a:p>
          <a:p>
            <a:pPr>
              <a:defRPr/>
            </a:pPr>
            <a:endParaRPr lang="it-IT" dirty="0"/>
          </a:p>
          <a:p>
            <a:pPr marL="0" marR="0" indent="0" algn="l" defTabSz="914400">
              <a:lnSpc>
                <a:spcPct val="100000"/>
              </a:lnSpc>
              <a:spcBef>
                <a:spcPts val="0"/>
              </a:spcBef>
              <a:spcAft>
                <a:spcPts val="0"/>
              </a:spcAft>
              <a:buClrTx/>
              <a:buSzTx/>
              <a:buFontTx/>
              <a:buNone/>
              <a:tabLst/>
              <a:defRPr/>
            </a:pPr>
            <a:r>
              <a:rPr lang="sv-SE"/>
              <a:t>Källa: </a:t>
            </a:r>
            <a:r>
              <a:rPr lang="sv-SE" sz="1200">
                <a:solidFill>
                  <a:schemeClr val="tx1"/>
                </a:solidFill>
                <a:effectLst/>
                <a:latin typeface="+mn-lt"/>
                <a:ea typeface="+mn-ea"/>
                <a:cs typeface="+mn-cs"/>
              </a:rPr>
              <a:t>EU-Osha, </a:t>
            </a:r>
            <a:r>
              <a:rPr lang="sv-SE" sz="1200" i="1">
                <a:solidFill>
                  <a:schemeClr val="tx1"/>
                </a:solidFill>
                <a:effectLst/>
                <a:latin typeface="+mn-lt"/>
                <a:ea typeface="+mn-ea"/>
                <a:cs typeface="+mn-cs"/>
              </a:rPr>
              <a:t>Tredje europeiska företagsundersökningen om nya och framväxande risker</a:t>
            </a:r>
            <a:r>
              <a:rPr lang="sv-SE" sz="1200">
                <a:solidFill>
                  <a:schemeClr val="tx1"/>
                </a:solidFill>
                <a:effectLst/>
                <a:latin typeface="+mn-lt"/>
                <a:ea typeface="+mn-ea"/>
                <a:cs typeface="+mn-cs"/>
              </a:rPr>
              <a:t> (Esener 3), 2019. Tillgänglig på </a:t>
            </a:r>
            <a:r>
              <a:rPr lang="sv-SE" sz="1200" u="sng">
                <a:solidFill>
                  <a:schemeClr val="tx1"/>
                </a:solidFill>
                <a:effectLst/>
                <a:latin typeface="+mn-lt"/>
                <a:ea typeface="+mn-ea"/>
                <a:cs typeface="+mn-cs"/>
                <a:hlinkClick r:id="rId4"/>
              </a:rPr>
              <a:t>https://osha.europa.eu/en/publications/home-based-teleworking-and-preventive-occupational-safety-and-health-measures-european-workplaces-evidence-esener-3</a:t>
            </a: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4</a:t>
            </a:fld>
            <a:endParaRPr lang="en-GB"/>
          </a:p>
        </p:txBody>
      </p:sp>
    </p:spTree>
    <p:extLst>
      <p:ext uri="{BB962C8B-B14F-4D97-AF65-F5344CB8AC3E}">
        <p14:creationId xmlns:p14="http://schemas.microsoft.com/office/powerpoint/2010/main" val="3429621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1"/>
              <a:t>Europeiska arbetsmiljöveckan</a:t>
            </a:r>
          </a:p>
          <a:p>
            <a:r>
              <a:rPr lang="sv-SE"/>
              <a:t>Vår internationellt erkända europeiska arbetsmiljövecka hålls varje år i oktober och är kampanjkalenderns höjdpunkt. Du kan delta i många olika informationsinsatser som anordnas i och utanför EU, såsom tävlingar, särskilda filmvisningar, händelser på sociala medier och konferenser.</a:t>
            </a:r>
          </a:p>
          <a:p>
            <a:endParaRPr lang="en-GB" dirty="0"/>
          </a:p>
          <a:p>
            <a:r>
              <a:rPr lang="sv-SE" b="1"/>
              <a:t>Kampanjpartnerskap</a:t>
            </a:r>
          </a:p>
          <a:p>
            <a:r>
              <a:rPr lang="sv-SE"/>
              <a:t>Kampanjens framgång bygger på starka partnerskap mellan EU-Osha och centrala intressenter. EU-övergripande och internationella organisationer som arbetar med arbetsmiljöfrågor kan bli </a:t>
            </a:r>
            <a:r>
              <a:rPr lang="sv-SE" u="sng"/>
              <a:t>officiella kampanjpartner</a:t>
            </a:r>
            <a:r>
              <a:rPr lang="sv-SE"/>
              <a:t>, vilket gör att de kan dra nytta av</a:t>
            </a:r>
          </a:p>
          <a:p>
            <a:pPr marL="742950" lvl="1" indent="-285750">
              <a:buFont typeface="Arial,Sans-Serif"/>
              <a:buChar char="•"/>
            </a:pPr>
            <a:r>
              <a:rPr lang="sv-SE"/>
              <a:t>marknadsföring på EU-nivå och i medier,</a:t>
            </a:r>
          </a:p>
          <a:p>
            <a:pPr marL="742950" lvl="1" indent="-285750">
              <a:buFont typeface="Arial,Sans-Serif"/>
              <a:buChar char="•"/>
            </a:pPr>
            <a:r>
              <a:rPr lang="sv-SE"/>
              <a:t>möjligheter att upprätta kontakter och utbyta information,</a:t>
            </a:r>
          </a:p>
          <a:p>
            <a:pPr marL="742950" lvl="1" indent="-285750">
              <a:buFont typeface="Arial,Sans-Serif"/>
              <a:buChar char="•"/>
            </a:pPr>
            <a:r>
              <a:rPr lang="sv-SE"/>
              <a:t>utbyte av goda praktiska lösningar med andra kampanjpartner,</a:t>
            </a:r>
          </a:p>
          <a:p>
            <a:pPr marL="742950" lvl="1" indent="-285750">
              <a:buFont typeface="Arial,Sans-Serif"/>
              <a:buChar char="•"/>
            </a:pPr>
            <a:r>
              <a:rPr lang="sv-SE"/>
              <a:t>inbjudningar till EU-Oshas evenemang,</a:t>
            </a:r>
          </a:p>
          <a:p>
            <a:pPr marL="742950" lvl="1" indent="-285750">
              <a:buFont typeface="Arial,Sans-Serif"/>
              <a:buChar char="•"/>
            </a:pPr>
            <a:r>
              <a:rPr lang="sv-SE"/>
              <a:t>ett välkomstpaket,</a:t>
            </a:r>
          </a:p>
          <a:p>
            <a:pPr marL="742950" lvl="1" indent="-285750">
              <a:buFont typeface="Arial,Sans-Serif"/>
              <a:buChar char="•"/>
            </a:pPr>
            <a:r>
              <a:rPr lang="sv-SE"/>
              <a:t>ett partnerintyg.</a:t>
            </a:r>
          </a:p>
          <a:p>
            <a:pPr lvl="1"/>
            <a:endParaRPr lang="en-GB" dirty="0"/>
          </a:p>
          <a:p>
            <a:r>
              <a:rPr lang="sv-SE" b="1"/>
              <a:t>Priset för goda praktiska lösningar</a:t>
            </a:r>
          </a:p>
          <a:p>
            <a:r>
              <a:rPr lang="sv-SE"/>
              <a:t>Som en del av kampanjen lyfter priset för goda praktiska lösningar fram innovativa strategier för arbetsmiljöhantering och ger ett erkännande till framgångsrika och hållbara initiativ för hantering av risker kopplade till arbetsmiljö och digitalisering. Organisationer i EU:s medlemsstater, kandidatländer och potentiella kandidatländer samt medlemsländer i Europeiska frihandelssammanslutningen (Efta) inbjuds att lämna in tävlingsbidrag om temat hantering av arbetsmiljö och digitalisering på arbetsplatsen. Vinnarna kommer att tillkännages vid en prisutdelningsceremoni.</a:t>
            </a:r>
          </a:p>
          <a:p>
            <a:endParaRPr lang="en-GB" dirty="0"/>
          </a:p>
          <a:p>
            <a:r>
              <a:rPr lang="sv-SE" b="1"/>
              <a:t>Verktygslåda för kampanjer </a:t>
            </a:r>
          </a:p>
          <a:p>
            <a:r>
              <a:rPr lang="sv-SE"/>
              <a:t>Du kan använda vår verktygslåda för kampanjer för att komma igång med din egen kampanj för att informera om hur digitalisering påverkar arbetsmiljön. I verktygslådan finns en steg för steg-vägledning om hur man förbereder och driver en kampanj och utnyttjar sina resurser till fullo.</a:t>
            </a:r>
          </a:p>
          <a:p>
            <a:endParaRPr lang="en-GB" dirty="0"/>
          </a:p>
          <a:p>
            <a:r>
              <a:rPr lang="sv-SE" b="1"/>
              <a:t>Kampanjmaterial</a:t>
            </a:r>
          </a:p>
          <a:p>
            <a:r>
              <a:rPr lang="sv-SE"/>
              <a:t>Allt du behöver för att främja och bidra till kampanjen ”God arbetsmiljö i den digitala tidsåldern” finns i kampanjmaterialet. Det finns flera olika resurser som kan laddas ner utan kostnad, t.ex. kampanjguiden, reklambroschyren och reklamaffischen samt foldern om priset för goda praktiska lösningar.</a:t>
            </a:r>
          </a:p>
          <a:p>
            <a:endParaRPr lang="en-GB" dirty="0"/>
          </a:p>
          <a:p>
            <a:r>
              <a:rPr lang="sv-SE" b="1"/>
              <a:t>Verktygslåda för sociala medier</a:t>
            </a:r>
          </a:p>
          <a:p>
            <a:r>
              <a:rPr lang="sv-SE"/>
              <a:t>Använd verktygslådan för sociala medier – en samling material för dina konton på sociala medier. Du kan välja mellan olika färdiga meddelanden och åtföljande bilder och videor.</a:t>
            </a:r>
          </a:p>
          <a:p>
            <a:endParaRPr lang="en-GB" dirty="0"/>
          </a:p>
          <a:p>
            <a:r>
              <a:rPr lang="sv-SE" b="1"/>
              <a:t>Evenemang</a:t>
            </a:r>
          </a:p>
          <a:p>
            <a:r>
              <a:rPr lang="sv-SE"/>
              <a:t>Du kan se vilka evenemang som kommer att anordnas inom ramen för kampanjen ”God arbetsmiljö i den digitala tidsåldern”. Evenemang kan sökas efter land och efter datum, och varje evenemang kan läggas in i din egen kalender så att du inte missar något.</a:t>
            </a:r>
          </a:p>
          <a:p>
            <a:endParaRPr lang="en-GB" dirty="0"/>
          </a:p>
          <a:p>
            <a:r>
              <a:rPr lang="sv-SE" b="1"/>
              <a:t>Intyg på medverkan </a:t>
            </a:r>
          </a:p>
          <a:p>
            <a:r>
              <a:rPr lang="sv-SE"/>
              <a:t>Som tack för att ha organiserat evenemang och aktiviteter eller drivit din egen kampanj till stöd för kampanjen ”Ett hälsosamt arbetsliv” får du ett intyg på medverkan som ett erkännande för dina insatser och ditt bidrag.</a:t>
            </a:r>
          </a:p>
          <a:p>
            <a:pPr lvl="1"/>
            <a:endParaRPr lang="en-GB" sz="1400" dirty="0">
              <a:solidFill>
                <a:schemeClr val="tx2"/>
              </a:solidFill>
            </a:endParaRP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25</a:t>
            </a:fld>
            <a:endParaRPr lang="en-GB"/>
          </a:p>
        </p:txBody>
      </p:sp>
    </p:spTree>
    <p:extLst>
      <p:ext uri="{BB962C8B-B14F-4D97-AF65-F5344CB8AC3E}">
        <p14:creationId xmlns:p14="http://schemas.microsoft.com/office/powerpoint/2010/main" val="1855267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 Europeiska arbetsmiljöbyrån, 2023</a:t>
            </a:r>
          </a:p>
          <a:p>
            <a:r>
              <a:rPr lang="sv-SE" dirty="0"/>
              <a:t>Kopiering tillåten med angivande av källan.</a:t>
            </a:r>
          </a:p>
          <a:p>
            <a:r>
              <a:rPr lang="sv-SE" dirty="0"/>
              <a:t>För vidareutnyttjande eller kopiering av fotografier eller annat material som inte omfattas av EU-Oshas upphovsrätt måste tillstånd begäras direkt från upphovsrättsinnehavaren.</a:t>
            </a:r>
          </a:p>
          <a:p>
            <a:r>
              <a:rPr lang="sv-SE" dirty="0"/>
              <a:t>Översättningen utförd av översättningscentrumet (CdT, Luxemburg), från en engelsk originaltext. </a:t>
            </a:r>
          </a:p>
          <a:p>
            <a:endParaRPr lang="sv-SE" dirty="0"/>
          </a:p>
          <a:p>
            <a:pPr marL="0" indent="0">
              <a:buNone/>
            </a:pPr>
            <a:endParaRPr lang="fr-FR" dirty="0">
              <a:ea typeface="Calibri"/>
              <a:cs typeface="Calibri"/>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t>26</a:t>
            </a:fld>
            <a:endParaRPr lang="en-GB"/>
          </a:p>
        </p:txBody>
      </p:sp>
    </p:spTree>
    <p:extLst>
      <p:ext uri="{BB962C8B-B14F-4D97-AF65-F5344CB8AC3E}">
        <p14:creationId xmlns:p14="http://schemas.microsoft.com/office/powerpoint/2010/main" val="2188103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Källa: EU-Osha, </a:t>
            </a:r>
            <a:r>
              <a:rPr lang="sv-SE" i="1"/>
              <a:t>Pulsen på arbetsmiljön – arbetsmiljöläget efter pandemin</a:t>
            </a:r>
            <a:r>
              <a:rPr lang="sv-SE"/>
              <a:t>, 2022 (</a:t>
            </a:r>
            <a:r>
              <a:rPr lang="sv-SE">
                <a:hlinkClick r:id="rId3"/>
              </a:rPr>
              <a:t>https://osha.europa.eu/en/facts-and-figures/osh-pulse-occupational-safety-and-health-post-pandemic-workplaces</a:t>
            </a:r>
            <a:r>
              <a:rPr lang="sv-SE"/>
              <a:t>).</a:t>
            </a:r>
          </a:p>
          <a:p>
            <a:endParaRPr lang="en-GB" dirty="0"/>
          </a:p>
          <a:p>
            <a:r>
              <a:rPr lang="sv-SE"/>
              <a:t>”Flash Eurobarometer – pulsen på arbetsmiljön” är en enkätundersökning som utförts på uppdrag av EU-Osha för att få inblick i hur det står till med arbetsmiljön efter pandemin.</a:t>
            </a:r>
          </a:p>
          <a:p>
            <a:r>
              <a:rPr lang="sv-SE"/>
              <a:t>Ett representativt urval på över 27 000 anställda intervjuades i april och maj 2022 i alla EU-länder samt Island och Norge. Frågorna handlade om påfrestningar på den psykiska och fysiska hälsan och vikten av arbetsmiljöåtgärder på arbetsplatsen.</a:t>
            </a:r>
          </a:p>
          <a:p>
            <a:r>
              <a:rPr lang="sv-SE"/>
              <a:t>I enkäten fanns också frågor om användningen av digital teknik i arbetet och dess inverkan på arbetstagarnas välbefinnande.</a:t>
            </a: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493DD4C7-C698-4A80-B76C-A9FD89019653}" type="slidenum">
              <a:rPr lang="en-GB" smtClean="0"/>
              <a:t>5</a:t>
            </a:fld>
            <a:endParaRPr lang="en-GB"/>
          </a:p>
        </p:txBody>
      </p:sp>
    </p:spTree>
    <p:extLst>
      <p:ext uri="{BB962C8B-B14F-4D97-AF65-F5344CB8AC3E}">
        <p14:creationId xmlns:p14="http://schemas.microsoft.com/office/powerpoint/2010/main" val="686925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sv-SE"/>
              <a:t>Källa: EU-Osha, </a:t>
            </a:r>
            <a:r>
              <a:rPr lang="sv-SE" i="1"/>
              <a:t>Pulsen på arbetsmiljön – arbetsmiljöläget efter pandemin</a:t>
            </a:r>
            <a:r>
              <a:rPr lang="sv-SE"/>
              <a:t>, 2022 (</a:t>
            </a:r>
            <a:r>
              <a:rPr lang="sv-SE">
                <a:hlinkClick r:id="rId3"/>
              </a:rPr>
              <a:t>https://osha.europa.eu/en/facts-and-figures/osh-pulse-occupational-safety-and-health-post-pandemic-workplaces</a:t>
            </a:r>
            <a:r>
              <a:rPr lang="sv-SE"/>
              <a:t>).</a:t>
            </a:r>
          </a:p>
          <a:p>
            <a:pPr>
              <a:defRPr/>
            </a:pPr>
            <a:endParaRPr lang="en-GB" dirty="0"/>
          </a:p>
          <a:p>
            <a:pPr>
              <a:defRPr/>
            </a:pPr>
            <a:r>
              <a:rPr lang="sv-SE"/>
              <a:t>”Flash Eurobarometer – pulsen på arbetsmiljön” är en enkätundersökning som utförts på uppdrag av EU-Osha för att få inblick i hur det står till med arbetsmiljön efter pandemin.</a:t>
            </a:r>
          </a:p>
          <a:p>
            <a:pPr>
              <a:defRPr/>
            </a:pPr>
            <a:r>
              <a:rPr lang="sv-SE"/>
              <a:t>Ett representativt urval på över 27 000  anställda intervjuades i april och maj 2022 i alla EU-länder samt Island och Norge. Frågorna handlade om påfrestningar på den psykiska och fysiska hälsan och vikten av arbetsmiljöåtgärder på arbetsplatsen.</a:t>
            </a:r>
          </a:p>
          <a:p>
            <a:pPr>
              <a:defRPr/>
            </a:pPr>
            <a:r>
              <a:rPr lang="sv-SE"/>
              <a:t>I enkäten fanns också frågor om användningen av digital teknik i arbetet och dess inverkan på arbetstagarnas välbefinnande.</a:t>
            </a:r>
          </a:p>
          <a:p>
            <a:pPr>
              <a:defRPr/>
            </a:pPr>
            <a:endParaRPr lang="en-GB" dirty="0"/>
          </a:p>
          <a:p>
            <a:pPr marL="0" marR="0" indent="0" algn="l" defTabSz="914400">
              <a:lnSpc>
                <a:spcPct val="100000"/>
              </a:lnSpc>
              <a:spcBef>
                <a:spcPts val="0"/>
              </a:spcBef>
              <a:spcAft>
                <a:spcPts val="0"/>
              </a:spcAft>
              <a:buClrTx/>
              <a:buSzTx/>
              <a:buFontTx/>
              <a:buNone/>
              <a:tabLst/>
              <a:defRPr/>
            </a:pPr>
            <a:endParaRPr lang="el-GR" dirty="0">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6</a:t>
            </a:fld>
            <a:endParaRPr lang="en-GB"/>
          </a:p>
        </p:txBody>
      </p:sp>
    </p:spTree>
    <p:extLst>
      <p:ext uri="{BB962C8B-B14F-4D97-AF65-F5344CB8AC3E}">
        <p14:creationId xmlns:p14="http://schemas.microsoft.com/office/powerpoint/2010/main" val="3645164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sv-SE"/>
              <a:t>Källa: EU-Osha, </a:t>
            </a:r>
            <a:r>
              <a:rPr lang="sv-SE" i="1"/>
              <a:t>Pulsen på arbetsmiljön – arbetsmiljöläget efter pandemin</a:t>
            </a:r>
            <a:r>
              <a:rPr lang="sv-SE"/>
              <a:t>, 2022 (</a:t>
            </a:r>
            <a:r>
              <a:rPr lang="sv-SE">
                <a:hlinkClick r:id="rId3"/>
              </a:rPr>
              <a:t>https://osha.europa.eu/en/facts-and-figures/osh-pulse-occupational-safety-and-health-post-pandemic-workplaces</a:t>
            </a:r>
            <a:r>
              <a:rPr lang="sv-SE"/>
              <a:t>).</a:t>
            </a:r>
          </a:p>
          <a:p>
            <a:pPr>
              <a:defRPr/>
            </a:pPr>
            <a:endParaRPr lang="it-IT" dirty="0"/>
          </a:p>
          <a:p>
            <a:pPr marL="0" marR="0" indent="0" algn="l" defTabSz="914400">
              <a:lnSpc>
                <a:spcPct val="100000"/>
              </a:lnSpc>
              <a:spcBef>
                <a:spcPts val="0"/>
              </a:spcBef>
              <a:spcAft>
                <a:spcPts val="0"/>
              </a:spcAft>
              <a:buClrTx/>
              <a:buSzTx/>
              <a:buFontTx/>
              <a:buNone/>
              <a:tabLst/>
              <a:defRPr/>
            </a:pPr>
            <a:r>
              <a:rPr lang="sv-SE"/>
              <a:t>Källa: </a:t>
            </a:r>
            <a:r>
              <a:rPr lang="sv-SE" sz="1200">
                <a:solidFill>
                  <a:schemeClr val="tx1"/>
                </a:solidFill>
                <a:effectLst/>
                <a:latin typeface="+mn-lt"/>
                <a:ea typeface="+mn-ea"/>
                <a:cs typeface="+mn-cs"/>
              </a:rPr>
              <a:t>EU-Osha, </a:t>
            </a:r>
            <a:r>
              <a:rPr lang="sv-SE" sz="1200" i="1">
                <a:solidFill>
                  <a:schemeClr val="tx1"/>
                </a:solidFill>
                <a:effectLst/>
                <a:latin typeface="+mn-lt"/>
                <a:ea typeface="+mn-ea"/>
                <a:cs typeface="+mn-cs"/>
              </a:rPr>
              <a:t>Tredje europeiska företagsundersökningen om nya och framväxande risker</a:t>
            </a:r>
            <a:r>
              <a:rPr lang="sv-SE" sz="1200">
                <a:solidFill>
                  <a:schemeClr val="tx1"/>
                </a:solidFill>
                <a:effectLst/>
                <a:latin typeface="+mn-lt"/>
                <a:ea typeface="+mn-ea"/>
                <a:cs typeface="+mn-cs"/>
              </a:rPr>
              <a:t> (Esener 3), 2019. Tillgänglig på </a:t>
            </a:r>
            <a:r>
              <a:rPr lang="sv-SE" sz="1200" u="sng">
                <a:solidFill>
                  <a:schemeClr val="tx1"/>
                </a:solidFill>
                <a:effectLst/>
                <a:latin typeface="+mn-lt"/>
                <a:ea typeface="+mn-ea"/>
                <a:cs typeface="+mn-cs"/>
                <a:hlinkClick r:id="rId4"/>
              </a:rPr>
              <a:t>https://osha.europa.eu/en/publications/home-based-teleworking-and-preventive-occupational-safety-and-health-measures-european-workplaces-evidence-esener-3</a:t>
            </a:r>
          </a:p>
          <a:p>
            <a:endParaRPr lang="en-US" dirty="0"/>
          </a:p>
          <a:p>
            <a:endParaRPr lang="en-GB" dirty="0">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7</a:t>
            </a:fld>
            <a:endParaRPr lang="en-GB"/>
          </a:p>
        </p:txBody>
      </p:sp>
    </p:spTree>
    <p:extLst>
      <p:ext uri="{BB962C8B-B14F-4D97-AF65-F5344CB8AC3E}">
        <p14:creationId xmlns:p14="http://schemas.microsoft.com/office/powerpoint/2010/main" val="1998422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a:t>Källa: </a:t>
            </a:r>
            <a:r>
              <a:rPr lang="sv-SE" sz="1200">
                <a:solidFill>
                  <a:schemeClr val="tx1"/>
                </a:solidFill>
                <a:effectLst/>
                <a:latin typeface="+mn-lt"/>
                <a:ea typeface="+mn-ea"/>
                <a:cs typeface="+mn-cs"/>
              </a:rPr>
              <a:t>EU-Osha, </a:t>
            </a:r>
            <a:r>
              <a:rPr lang="sv-SE" sz="1200" i="1">
                <a:solidFill>
                  <a:schemeClr val="tx1"/>
                </a:solidFill>
                <a:effectLst/>
                <a:latin typeface="+mn-lt"/>
                <a:ea typeface="+mn-ea"/>
                <a:cs typeface="+mn-cs"/>
              </a:rPr>
              <a:t>Tredje europeiska företagsundersökningen om nya och framväxande risker</a:t>
            </a:r>
            <a:r>
              <a:rPr lang="sv-SE" sz="1200">
                <a:solidFill>
                  <a:schemeClr val="tx1"/>
                </a:solidFill>
                <a:effectLst/>
                <a:latin typeface="+mn-lt"/>
                <a:ea typeface="+mn-ea"/>
                <a:cs typeface="+mn-cs"/>
              </a:rPr>
              <a:t> (Esener 3), 2019. Tillgänglig på </a:t>
            </a:r>
            <a:r>
              <a:rPr lang="sv-SE" sz="1200" u="sng">
                <a:solidFill>
                  <a:schemeClr val="tx1"/>
                </a:solidFill>
                <a:effectLst/>
                <a:latin typeface="+mn-lt"/>
                <a:ea typeface="+mn-ea"/>
                <a:cs typeface="+mn-cs"/>
                <a:hlinkClick r:id="rId3"/>
              </a:rPr>
              <a:t>https://osha.europa.eu/en/publications/third-european-survey-enterprises-new-and-emerging-risks-esener-3/view</a:t>
            </a:r>
          </a:p>
          <a:p>
            <a:endParaRPr lang="el-G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8</a:t>
            </a:fld>
            <a:endParaRPr lang="en-GB"/>
          </a:p>
        </p:txBody>
      </p:sp>
    </p:spTree>
    <p:extLst>
      <p:ext uri="{BB962C8B-B14F-4D97-AF65-F5344CB8AC3E}">
        <p14:creationId xmlns:p14="http://schemas.microsoft.com/office/powerpoint/2010/main" val="3545698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sv-SE" dirty="0">
                <a:effectLst/>
              </a:rPr>
              <a:t>Källa:</a:t>
            </a:r>
            <a:r>
              <a:rPr lang="sv-SE" dirty="0"/>
              <a:t> EU-</a:t>
            </a:r>
            <a:r>
              <a:rPr lang="sv-SE" dirty="0" err="1"/>
              <a:t>Osha</a:t>
            </a:r>
            <a:r>
              <a:rPr lang="sv-SE" dirty="0"/>
              <a:t>, </a:t>
            </a:r>
            <a:r>
              <a:rPr lang="sv-SE" i="1" dirty="0"/>
              <a:t>Tredje europeiska företagsundersökningen om nya och framväxande risker</a:t>
            </a:r>
            <a:r>
              <a:rPr lang="sv-SE" dirty="0"/>
              <a:t> (</a:t>
            </a:r>
            <a:r>
              <a:rPr lang="sv-SE" dirty="0" err="1"/>
              <a:t>Esener</a:t>
            </a:r>
            <a:r>
              <a:rPr lang="sv-SE" dirty="0"/>
              <a:t> 3), 2019. Tillgänglig på </a:t>
            </a:r>
            <a:r>
              <a:rPr lang="sv-SE" u="sng" dirty="0"/>
              <a:t>https://osha.europa.eu/en/publications/home-based-teleworking-and-preventive-occupational-safety-and-health-measures-european-workplaces-evidence-esener-3</a:t>
            </a:r>
          </a:p>
          <a:p>
            <a:endParaRPr lang="en-US" dirty="0"/>
          </a:p>
          <a:p>
            <a:r>
              <a:rPr lang="sv-SE" dirty="0">
                <a:latin typeface="Arial"/>
                <a:ea typeface="SimSun"/>
                <a:cs typeface="Arial"/>
              </a:rPr>
              <a:t>Viktade</a:t>
            </a:r>
            <a:r>
              <a:rPr lang="sv-SE" sz="1200" dirty="0">
                <a:effectLst/>
                <a:latin typeface="Arial"/>
                <a:ea typeface="SimSun"/>
                <a:cs typeface="Arial"/>
              </a:rPr>
              <a:t> data (vikt: </a:t>
            </a:r>
            <a:r>
              <a:rPr lang="sv-SE" sz="1200" dirty="0" err="1">
                <a:effectLst/>
                <a:latin typeface="Arial"/>
                <a:ea typeface="SimSun"/>
                <a:cs typeface="Arial"/>
              </a:rPr>
              <a:t>estex</a:t>
            </a:r>
            <a:r>
              <a:rPr lang="sv-SE" sz="1200" dirty="0">
                <a:effectLst/>
                <a:latin typeface="Arial"/>
                <a:ea typeface="SimSun"/>
                <a:cs typeface="Arial"/>
              </a:rPr>
              <a:t>)</a:t>
            </a: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9</a:t>
            </a:fld>
            <a:endParaRPr lang="en-GB"/>
          </a:p>
        </p:txBody>
      </p:sp>
    </p:spTree>
    <p:extLst>
      <p:ext uri="{BB962C8B-B14F-4D97-AF65-F5344CB8AC3E}">
        <p14:creationId xmlns:p14="http://schemas.microsoft.com/office/powerpoint/2010/main" val="601767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p>
        </p:txBody>
      </p:sp>
      <p:sp>
        <p:nvSpPr>
          <p:cNvPr id="4" name="Slide Number Placeholder 3"/>
          <p:cNvSpPr>
            <a:spLocks noGrp="1"/>
          </p:cNvSpPr>
          <p:nvPr>
            <p:ph type="sldNum" sz="quarter" idx="5"/>
          </p:nvPr>
        </p:nvSpPr>
        <p:spPr/>
        <p:txBody>
          <a:bodyPr/>
          <a:lstStyle/>
          <a:p>
            <a:fld id="{493DD4C7-C698-4A80-B76C-A9FD89019653}" type="slidenum">
              <a:rPr lang="en-GB" smtClean="0"/>
              <a:t>10</a:t>
            </a:fld>
            <a:endParaRPr lang="en-GB"/>
          </a:p>
        </p:txBody>
      </p:sp>
    </p:spTree>
    <p:extLst>
      <p:ext uri="{BB962C8B-B14F-4D97-AF65-F5344CB8AC3E}">
        <p14:creationId xmlns:p14="http://schemas.microsoft.com/office/powerpoint/2010/main" val="672978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a:solidFill>
                  <a:schemeClr val="tx1"/>
                </a:solidFill>
                <a:effectLst/>
                <a:latin typeface="+mn-lt"/>
                <a:ea typeface="+mn-ea"/>
                <a:cs typeface="+mn-cs"/>
              </a:rPr>
              <a:t>Kampanjen ”God arbetsmiljö i den digitala tidsåldern” är uppdelad i fem prioriterade områden, med särskilda kommunikations- och reklampaket som sprids ut över hela kampanjperioden. Inom varje område granskas ett specifikt ämne med koppling till arbetsmiljö och digitalisering. En stor mängd material, såsom rapporter, informationsblad, infografik och fallstudier, </a:t>
            </a:r>
            <a:r>
              <a:rPr lang="sv-SE" sz="1200" i="1" baseline="0">
                <a:solidFill>
                  <a:schemeClr val="tx1"/>
                </a:solidFill>
                <a:effectLst/>
                <a:latin typeface="+mn-lt"/>
                <a:ea typeface="+mn-ea"/>
                <a:cs typeface="+mn-cs"/>
              </a:rPr>
              <a:t>publiceras</a:t>
            </a:r>
            <a:r>
              <a:rPr lang="sv-SE" sz="1200" i="1">
                <a:solidFill>
                  <a:schemeClr val="tx1"/>
                </a:solidFill>
                <a:effectLst/>
                <a:latin typeface="+mn-lt"/>
                <a:ea typeface="+mn-ea"/>
                <a:cs typeface="+mn-cs"/>
              </a:rPr>
              <a:t> var tredje till var fjärde månad för att kampanjen ska behålla sin drivkraft.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kern="1200" noProof="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a:solidFill>
                  <a:schemeClr val="tx1"/>
                </a:solidFill>
                <a:effectLst/>
                <a:latin typeface="+mn-lt"/>
                <a:ea typeface="+mn-ea"/>
                <a:cs typeface="+mn-cs"/>
              </a:rPr>
              <a:t>En annan prioritering i kampanjen 2023–2025 är att beakta digitaliseringens inverkan på arbetskraftens mångfald och på grupper av utsatta arbetstagare samt jämställdhetsaspekten. Kampanjen kommer också att inriktas på personal som är anställd enligt flexibla arbetsformer, arbetar utanför arbetsgivarens lokaler, är i kontakt med eller besöker kunder eller arbetar i decentraliserade lokaler (t.ex. distansarbetare och plattformsarbetare).</a:t>
            </a:r>
          </a:p>
          <a:p>
            <a:endParaRPr lang="es-ES" sz="1400" b="0" i="1" noProof="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a:t>Arbete</a:t>
            </a:r>
            <a:r>
              <a:rPr lang="sv-SE" sz="1400" b="1" baseline="0"/>
              <a:t> via digitala plattformar: </a:t>
            </a:r>
            <a:r>
              <a:rPr lang="sv-SE" sz="1400">
                <a:solidFill>
                  <a:schemeClr val="tx1"/>
                </a:solidFill>
                <a:effectLst/>
                <a:latin typeface="+mn-lt"/>
                <a:ea typeface="+mn-ea"/>
                <a:cs typeface="+mn-cs"/>
              </a:rPr>
              <a:t>betalt arbete som tillhandahålls på eller förmedlas via en onlineplattform.</a:t>
            </a:r>
          </a:p>
          <a:p>
            <a:endParaRPr lang="en-US" sz="1400" b="1"/>
          </a:p>
          <a:p>
            <a:r>
              <a:rPr lang="sv-SE" sz="1400" b="1" baseline="0"/>
              <a:t>Automatisering av arbetsuppgifter: </a:t>
            </a:r>
            <a:r>
              <a:rPr lang="sv-SE" sz="1400">
                <a:solidFill>
                  <a:schemeClr val="tx1"/>
                </a:solidFill>
                <a:effectLst/>
                <a:latin typeface="+mn-lt"/>
                <a:ea typeface="+mn-ea"/>
                <a:cs typeface="+mn-cs"/>
              </a:rPr>
              <a:t>AI-baserade system, antingen inbyggda (robotteknik) eller ej (smarta tillämpningar) som – med en viss grad av autonomi – kan utföra antingen fysiska eller kognitiva uppgifter och uppnå specifika mål.</a:t>
            </a:r>
          </a:p>
          <a:p>
            <a:endParaRPr lang="en-US" sz="1400" b="1"/>
          </a:p>
          <a:p>
            <a:r>
              <a:rPr lang="sv-SE" sz="1400" b="1"/>
              <a:t>Distans- och hybridarbete: </a:t>
            </a:r>
            <a:r>
              <a:rPr lang="sv-SE" sz="1400">
                <a:solidFill>
                  <a:schemeClr val="tx1"/>
                </a:solidFill>
                <a:effectLst/>
                <a:latin typeface="+mn-lt"/>
                <a:ea typeface="+mn-ea"/>
                <a:cs typeface="+mn-cs"/>
              </a:rPr>
              <a:t> alla slags arbetsformer där digital teknik (t.ex. persondatorer, smarttelefoner, bärbara datorer, programpaket och internet) används för att arbeta hemifrån eller – mer generellt – på annan plats än arbetsgivarens lokaler eller på en fast plats. </a:t>
            </a:r>
          </a:p>
          <a:p>
            <a:endParaRPr lang="en-US" sz="1400"/>
          </a:p>
          <a:p>
            <a:r>
              <a:rPr lang="sv-SE" sz="1400" b="1" baseline="0"/>
              <a:t>AI-baserad personalhantering: </a:t>
            </a:r>
            <a:r>
              <a:rPr lang="sv-SE" sz="1400">
                <a:solidFill>
                  <a:schemeClr val="tx1"/>
                </a:solidFill>
                <a:effectLst/>
                <a:latin typeface="+mn-lt"/>
                <a:ea typeface="+mn-ea"/>
                <a:cs typeface="+mn-cs"/>
              </a:rPr>
              <a:t> system och verktyg för hantering som från olika källor samlar in uppgifter i realtid om arbetstagarnas beteenden, i syfte att informera ledningen och stödja automatiserade eller halvautomatiserade beslut baserade på algoritmer eller mer avancerade former av AI.</a:t>
            </a:r>
          </a:p>
          <a:p>
            <a:endParaRPr lang="en-GB" sz="1400" b="1" noProof="0"/>
          </a:p>
          <a:p>
            <a:r>
              <a:rPr lang="sv-SE" sz="1400" b="1"/>
              <a:t>Smarta digitala system: </a:t>
            </a:r>
            <a:r>
              <a:rPr lang="sv-SE" sz="1400">
                <a:solidFill>
                  <a:schemeClr val="tx1"/>
                </a:solidFill>
                <a:effectLst/>
                <a:latin typeface="+mn-lt"/>
                <a:ea typeface="+mn-ea"/>
                <a:cs typeface="+mn-cs"/>
              </a:rPr>
              <a:t>intelligenta tillämpningar som använder AI, bärbar utrustning, trådlösa höghastighetsnät, i kombination med sensorteknik (t.ex.</a:t>
            </a:r>
            <a:r>
              <a:rPr lang="sv-SE" sz="1400" baseline="0">
                <a:solidFill>
                  <a:schemeClr val="tx1"/>
                </a:solidFill>
                <a:effectLst/>
                <a:latin typeface="+mn-lt"/>
                <a:ea typeface="+mn-ea"/>
                <a:cs typeface="+mn-cs"/>
              </a:rPr>
              <a:t> kroppsburen utrustning).</a:t>
            </a:r>
          </a:p>
          <a:p>
            <a:endParaRPr lang="en-US" sz="1400"/>
          </a:p>
          <a:p>
            <a:endParaRPr lang="en-US" sz="1400"/>
          </a:p>
          <a:p>
            <a:endParaRPr lang="en-GB" sz="1400" noProof="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b="1" noProof="0">
              <a:solidFill>
                <a:schemeClr val="accent1"/>
              </a:solidFill>
            </a:endParaRPr>
          </a:p>
          <a:p>
            <a:endParaRPr lang="en-GB" sz="1500" b="1" noProof="0">
              <a:solidFill>
                <a:schemeClr val="accent1"/>
              </a:solidFill>
            </a:endParaRPr>
          </a:p>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11</a:t>
            </a:fld>
            <a:endParaRPr lang="en-GB"/>
          </a:p>
        </p:txBody>
      </p:sp>
    </p:spTree>
    <p:extLst>
      <p:ext uri="{BB962C8B-B14F-4D97-AF65-F5344CB8AC3E}">
        <p14:creationId xmlns:p14="http://schemas.microsoft.com/office/powerpoint/2010/main" val="72713965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file://localhost/Volumes/XRAID/Equipo%20Rojo/EU-OSHA/18-0115%20PPT%20templates%20update/PNG/FONDO-PORTADA-PATRON-EUOSHA-2011-16-9.png"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0"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sv-SE" sz="675"/>
              <a:t>Arbetsmiljön angår alla. Bra för både dig och din verksamhet.</a:t>
            </a:r>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pic>
        <p:nvPicPr>
          <p:cNvPr id="17" name="Bild 4" descr="111004_EU-OSHA_PPT_EU logo.png"/>
          <p:cNvPicPr>
            <a:picLocks noChangeAspect="1"/>
          </p:cNvPicPr>
          <p:nvPr/>
        </p:nvPicPr>
        <p:blipFill>
          <a:blip r:embed="rId3"/>
          <a:srcRect/>
          <a:stretch>
            <a:fillRect/>
          </a:stretch>
        </p:blipFill>
        <p:spPr bwMode="auto">
          <a:xfrm>
            <a:off x="4275138" y="4431506"/>
            <a:ext cx="368870" cy="242888"/>
          </a:xfrm>
          <a:prstGeom prst="rect">
            <a:avLst/>
          </a:prstGeom>
          <a:noFill/>
          <a:ln w="9525">
            <a:noFill/>
            <a:miter lim="800000"/>
            <a:headEnd/>
            <a:tailEnd/>
          </a:ln>
        </p:spPr>
      </p:pic>
      <p:pic>
        <p:nvPicPr>
          <p:cNvPr id="20" name="imagen-portada-EUOSHA-2013-16-9.png"/>
          <p:cNvPicPr>
            <a:picLocks noChangeAspect="1"/>
          </p:cNvPicPr>
          <p:nvPr/>
        </p:nvPicPr>
        <p:blipFill>
          <a:blip r:embed="rId4">
            <a:extLst>
              <a:ext uri="{28A0092B-C50C-407E-A947-70E740481C1C}">
                <a14:useLocalDpi xmlns:a14="http://schemas.microsoft.com/office/drawing/2010/main" val="0"/>
              </a:ext>
            </a:extLst>
          </a:blip>
          <a:srcRect/>
          <a:stretch/>
        </p:blipFill>
        <p:spPr>
          <a:xfrm>
            <a:off x="9127" y="4393"/>
            <a:ext cx="9125745" cy="249532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2512" y="-31208"/>
            <a:ext cx="694508" cy="5202719"/>
          </a:xfrm>
          <a:prstGeom prst="rect">
            <a:avLst/>
          </a:prstGeom>
        </p:spPr>
      </p:pic>
      <p:pic>
        <p:nvPicPr>
          <p:cNvPr id="12" name="Picture 11">
            <a:extLst>
              <a:ext uri="{FF2B5EF4-FFF2-40B4-BE49-F238E27FC236}">
                <a16:creationId xmlns:a16="http://schemas.microsoft.com/office/drawing/2014/main" id="{35BFDD9A-7BA7-43A0-B572-C100341D1C4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4" name="Picture 13">
            <a:extLst>
              <a:ext uri="{FF2B5EF4-FFF2-40B4-BE49-F238E27FC236}">
                <a16:creationId xmlns:a16="http://schemas.microsoft.com/office/drawing/2014/main" id="{5C6681CD-C0A2-47B7-9555-F2A5EA5E023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0"/>
            <a:ext cx="694508" cy="5209298"/>
          </a:xfrm>
          <a:prstGeom prst="rect">
            <a:avLst/>
          </a:prstGeom>
        </p:spPr>
      </p:pic>
      <p:pic>
        <p:nvPicPr>
          <p:cNvPr id="18" name="Picture 17">
            <a:extLst>
              <a:ext uri="{FF2B5EF4-FFF2-40B4-BE49-F238E27FC236}">
                <a16:creationId xmlns:a16="http://schemas.microsoft.com/office/drawing/2014/main" id="{E233B285-9AAD-4B95-9473-949E39C349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524"/>
            <a:ext cx="9144000" cy="2500313"/>
          </a:xfrm>
          <a:prstGeom prst="rect">
            <a:avLst/>
          </a:prstGeom>
        </p:spPr>
      </p:pic>
      <p:pic>
        <p:nvPicPr>
          <p:cNvPr id="21" name="Picture 20">
            <a:extLst>
              <a:ext uri="{FF2B5EF4-FFF2-40B4-BE49-F238E27FC236}">
                <a16:creationId xmlns:a16="http://schemas.microsoft.com/office/drawing/2014/main" id="{009CA904-B0B5-4061-90B9-0FC29CEB707E}"/>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81899" r="7864"/>
          <a:stretch/>
        </p:blipFill>
        <p:spPr>
          <a:xfrm>
            <a:off x="8244408" y="0"/>
            <a:ext cx="936104" cy="5143500"/>
          </a:xfrm>
          <a:prstGeom prst="rect">
            <a:avLst/>
          </a:prstGeom>
        </p:spPr>
      </p:pic>
      <p:pic>
        <p:nvPicPr>
          <p:cNvPr id="4" name="Picture 3" descr="A black background with blue text&#10;&#10;Description automatically generated">
            <a:extLst>
              <a:ext uri="{FF2B5EF4-FFF2-40B4-BE49-F238E27FC236}">
                <a16:creationId xmlns:a16="http://schemas.microsoft.com/office/drawing/2014/main" id="{9B7AD514-C58D-435F-9FEA-4FA37EEF2B5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0000" y="4334701"/>
            <a:ext cx="1379700" cy="352791"/>
          </a:xfrm>
          <a:prstGeom prst="rect">
            <a:avLst/>
          </a:prstGeom>
        </p:spPr>
      </p:pic>
      <p:pic>
        <p:nvPicPr>
          <p:cNvPr id="8" name="Picture 7" descr="A logo with a person in the middle&#10;&#10;Description automatically generated">
            <a:extLst>
              <a:ext uri="{FF2B5EF4-FFF2-40B4-BE49-F238E27FC236}">
                <a16:creationId xmlns:a16="http://schemas.microsoft.com/office/drawing/2014/main" id="{B210ADBD-FA98-4BFB-95FB-FDE30EC7C84D}"/>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500750" y="4180315"/>
            <a:ext cx="635649" cy="494079"/>
          </a:xfrm>
          <a:prstGeom prst="rect">
            <a:avLst/>
          </a:prstGeom>
        </p:spPr>
      </p:pic>
    </p:spTree>
    <p:extLst>
      <p:ext uri="{BB962C8B-B14F-4D97-AF65-F5344CB8AC3E}">
        <p14:creationId xmlns:p14="http://schemas.microsoft.com/office/powerpoint/2010/main" val="188384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a:t>Click icon to add picture</a:t>
            </a:r>
            <a:endParaRPr lang="en-US" dirty="0"/>
          </a:p>
        </p:txBody>
      </p:sp>
    </p:spTree>
    <p:extLst>
      <p:ext uri="{BB962C8B-B14F-4D97-AF65-F5344CB8AC3E}">
        <p14:creationId xmlns:p14="http://schemas.microsoft.com/office/powerpoint/2010/main" val="391426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72667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84162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4355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9"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sv-SE" sz="675"/>
              <a:t>Arbetsmiljön angår alla. Bra för både dig och din verksamhet.</a:t>
            </a:r>
          </a:p>
        </p:txBody>
      </p:sp>
      <p:pic>
        <p:nvPicPr>
          <p:cNvPr id="11" name="Bild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48901" y="4429594"/>
            <a:ext cx="863242" cy="244800"/>
          </a:xfrm>
          <a:prstGeom prst="rect">
            <a:avLst/>
          </a:prstGeom>
          <a:noFill/>
          <a:ln w="9525">
            <a:noFill/>
            <a:miter lim="800000"/>
            <a:headEnd/>
            <a:tailEnd/>
          </a:ln>
        </p:spPr>
      </p:pic>
      <p:pic>
        <p:nvPicPr>
          <p:cNvPr id="12" name="Bild 4" descr="111004_EU-OSHA_PPT_EU logo.png"/>
          <p:cNvPicPr>
            <a:picLocks noChangeAspect="1"/>
          </p:cNvPicPr>
          <p:nvPr/>
        </p:nvPicPr>
        <p:blipFill>
          <a:blip r:embed="rId4"/>
          <a:srcRect/>
          <a:stretch>
            <a:fillRect/>
          </a:stretch>
        </p:blipFill>
        <p:spPr bwMode="auto">
          <a:xfrm>
            <a:off x="4275138" y="4431506"/>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5"/>
          <a:srcRect/>
          <a:stretch>
            <a:fillRect/>
          </a:stretch>
        </p:blipFill>
        <p:spPr bwMode="auto">
          <a:xfrm>
            <a:off x="7596336" y="4212432"/>
            <a:ext cx="507853" cy="475060"/>
          </a:xfrm>
          <a:prstGeom prst="rect">
            <a:avLst/>
          </a:prstGeom>
          <a:noFill/>
          <a:ln w="9525">
            <a:noFill/>
            <a:miter lim="800000"/>
            <a:headEnd/>
            <a:tailEnd/>
          </a:ln>
        </p:spPr>
      </p:pic>
      <p:pic>
        <p:nvPicPr>
          <p:cNvPr id="10" name="FONDO-PORTADA-PATRON-EUOSHA-2011-16-9.png" descr="/Volumes/XRAID/Equipo Rojo/EU-OSHA/18-0115 PPT templates update/PNG/FONDO-PORTADA-PATRON-EUOSHA-2011-16-9.png">
            <a:extLst>
              <a:ext uri="{FF2B5EF4-FFF2-40B4-BE49-F238E27FC236}">
                <a16:creationId xmlns:a16="http://schemas.microsoft.com/office/drawing/2014/main" id="{F7E6838B-6674-4D21-9F21-07AD390E11FE}"/>
              </a:ext>
            </a:extLst>
          </p:cNvPr>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Tree>
    <p:extLst>
      <p:ext uri="{BB962C8B-B14F-4D97-AF65-F5344CB8AC3E}">
        <p14:creationId xmlns:p14="http://schemas.microsoft.com/office/powerpoint/2010/main" val="347639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1DE3D-2A65-415B-A074-32CDC9FE78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3" y="0"/>
            <a:ext cx="9141293" cy="5143500"/>
          </a:xfrm>
          <a:prstGeom prst="rect">
            <a:avLst/>
          </a:prstGeom>
        </p:spPr>
      </p:pic>
      <p:sp>
        <p:nvSpPr>
          <p:cNvPr id="4" name="TextBox 3">
            <a:extLst>
              <a:ext uri="{FF2B5EF4-FFF2-40B4-BE49-F238E27FC236}">
                <a16:creationId xmlns:a16="http://schemas.microsoft.com/office/drawing/2014/main" id="{CD343BC8-A9D9-40D5-BE52-E3972AEEEE22}"/>
              </a:ext>
            </a:extLst>
          </p:cNvPr>
          <p:cNvSpPr txBox="1"/>
          <p:nvPr/>
        </p:nvSpPr>
        <p:spPr>
          <a:xfrm>
            <a:off x="1788820" y="1172240"/>
            <a:ext cx="3960440" cy="369332"/>
          </a:xfrm>
          <a:prstGeom prst="rect">
            <a:avLst/>
          </a:prstGeom>
          <a:noFill/>
        </p:spPr>
        <p:txBody>
          <a:bodyPr wrap="square" rtlCol="0">
            <a:spAutoFit/>
          </a:bodyPr>
          <a:lstStyle/>
          <a:p>
            <a:r>
              <a:rPr lang="sv-SE">
                <a:solidFill>
                  <a:schemeClr val="tx2"/>
                </a:solidFill>
                <a:ea typeface="+mj-ea"/>
                <a:cs typeface="Trebuchet MS"/>
              </a:rPr>
              <a:t>@EU_OSHA</a:t>
            </a:r>
          </a:p>
        </p:txBody>
      </p:sp>
      <p:sp>
        <p:nvSpPr>
          <p:cNvPr id="5" name="TextBox 4">
            <a:extLst>
              <a:ext uri="{FF2B5EF4-FFF2-40B4-BE49-F238E27FC236}">
                <a16:creationId xmlns:a16="http://schemas.microsoft.com/office/drawing/2014/main" id="{4EEE7BA3-4942-449E-A769-C5E46CB57CAC}"/>
              </a:ext>
            </a:extLst>
          </p:cNvPr>
          <p:cNvSpPr txBox="1"/>
          <p:nvPr/>
        </p:nvSpPr>
        <p:spPr>
          <a:xfrm>
            <a:off x="1788820" y="1779662"/>
            <a:ext cx="4968552" cy="369332"/>
          </a:xfrm>
          <a:prstGeom prst="rect">
            <a:avLst/>
          </a:prstGeom>
          <a:noFill/>
        </p:spPr>
        <p:txBody>
          <a:bodyPr wrap="square" rtlCol="0">
            <a:spAutoFit/>
          </a:bodyPr>
          <a:lstStyle/>
          <a:p>
            <a:r>
              <a:rPr lang="sv-SE">
                <a:solidFill>
                  <a:schemeClr val="tx2"/>
                </a:solidFill>
                <a:ea typeface="+mj-ea"/>
                <a:cs typeface="Trebuchet MS"/>
              </a:rPr>
              <a:t>@EuropeanAgencyforSafetyandHealthatWork</a:t>
            </a:r>
          </a:p>
        </p:txBody>
      </p:sp>
      <p:sp>
        <p:nvSpPr>
          <p:cNvPr id="6" name="TextBox 5">
            <a:extLst>
              <a:ext uri="{FF2B5EF4-FFF2-40B4-BE49-F238E27FC236}">
                <a16:creationId xmlns:a16="http://schemas.microsoft.com/office/drawing/2014/main" id="{856C2E16-3193-429C-97E6-9287EAAEC892}"/>
              </a:ext>
            </a:extLst>
          </p:cNvPr>
          <p:cNvSpPr txBox="1"/>
          <p:nvPr/>
        </p:nvSpPr>
        <p:spPr>
          <a:xfrm>
            <a:off x="1787638" y="2387084"/>
            <a:ext cx="3960440" cy="369332"/>
          </a:xfrm>
          <a:prstGeom prst="rect">
            <a:avLst/>
          </a:prstGeom>
          <a:noFill/>
        </p:spPr>
        <p:txBody>
          <a:bodyPr wrap="square" rtlCol="0">
            <a:spAutoFit/>
          </a:bodyPr>
          <a:lstStyle/>
          <a:p>
            <a:r>
              <a:rPr lang="sv-SE">
                <a:solidFill>
                  <a:schemeClr val="tx2"/>
                </a:solidFill>
                <a:ea typeface="+mj-ea"/>
                <a:cs typeface="Trebuchet MS"/>
              </a:rPr>
              <a:t>@EU_OSHA</a:t>
            </a:r>
          </a:p>
        </p:txBody>
      </p:sp>
      <p:sp>
        <p:nvSpPr>
          <p:cNvPr id="7" name="TextBox 6">
            <a:extLst>
              <a:ext uri="{FF2B5EF4-FFF2-40B4-BE49-F238E27FC236}">
                <a16:creationId xmlns:a16="http://schemas.microsoft.com/office/drawing/2014/main" id="{BC0C074C-8E17-42BC-9A7F-290AB4ED31D1}"/>
              </a:ext>
            </a:extLst>
          </p:cNvPr>
          <p:cNvSpPr txBox="1"/>
          <p:nvPr/>
        </p:nvSpPr>
        <p:spPr>
          <a:xfrm>
            <a:off x="1787638" y="2973204"/>
            <a:ext cx="6456770" cy="369332"/>
          </a:xfrm>
          <a:prstGeom prst="rect">
            <a:avLst/>
          </a:prstGeom>
          <a:noFill/>
        </p:spPr>
        <p:txBody>
          <a:bodyPr wrap="square" rtlCol="0">
            <a:spAutoFit/>
          </a:bodyPr>
          <a:lstStyle/>
          <a:p>
            <a:r>
              <a:rPr lang="sv-SE">
                <a:solidFill>
                  <a:schemeClr val="tx2"/>
                </a:solidFill>
                <a:ea typeface="+mj-ea"/>
                <a:cs typeface="Trebuchet MS"/>
              </a:rPr>
              <a:t>Europeiska arbetsmiljöbyrån (EU-Osha)</a:t>
            </a:r>
          </a:p>
        </p:txBody>
      </p:sp>
      <p:sp>
        <p:nvSpPr>
          <p:cNvPr id="8" name="TextBox 7">
            <a:extLst>
              <a:ext uri="{FF2B5EF4-FFF2-40B4-BE49-F238E27FC236}">
                <a16:creationId xmlns:a16="http://schemas.microsoft.com/office/drawing/2014/main" id="{6F3D01AA-BE98-440A-BCBA-0FAA32F7ABB8}"/>
              </a:ext>
            </a:extLst>
          </p:cNvPr>
          <p:cNvSpPr txBox="1"/>
          <p:nvPr/>
        </p:nvSpPr>
        <p:spPr>
          <a:xfrm>
            <a:off x="1787638" y="3601928"/>
            <a:ext cx="3960440" cy="369332"/>
          </a:xfrm>
          <a:prstGeom prst="rect">
            <a:avLst/>
          </a:prstGeom>
          <a:noFill/>
        </p:spPr>
        <p:txBody>
          <a:bodyPr wrap="square" rtlCol="0">
            <a:spAutoFit/>
          </a:bodyPr>
          <a:lstStyle/>
          <a:p>
            <a:r>
              <a:rPr lang="sv-SE">
                <a:solidFill>
                  <a:schemeClr val="tx2"/>
                </a:solidFill>
                <a:ea typeface="+mj-ea"/>
                <a:cs typeface="Trebuchet MS"/>
              </a:rPr>
              <a:t>EU_OSHA</a:t>
            </a:r>
          </a:p>
        </p:txBody>
      </p:sp>
      <p:sp>
        <p:nvSpPr>
          <p:cNvPr id="9" name="TextBox 8">
            <a:extLst>
              <a:ext uri="{FF2B5EF4-FFF2-40B4-BE49-F238E27FC236}">
                <a16:creationId xmlns:a16="http://schemas.microsoft.com/office/drawing/2014/main" id="{E2737896-FBC1-4C16-A372-EE1A905603DB}"/>
              </a:ext>
            </a:extLst>
          </p:cNvPr>
          <p:cNvSpPr txBox="1"/>
          <p:nvPr/>
        </p:nvSpPr>
        <p:spPr>
          <a:xfrm>
            <a:off x="450001" y="85378"/>
            <a:ext cx="3960440" cy="461665"/>
          </a:xfrm>
          <a:prstGeom prst="rect">
            <a:avLst/>
          </a:prstGeom>
          <a:noFill/>
        </p:spPr>
        <p:txBody>
          <a:bodyPr wrap="square" rtlCol="0">
            <a:spAutoFit/>
          </a:bodyPr>
          <a:lstStyle/>
          <a:p>
            <a:r>
              <a:rPr lang="sv-SE" sz="2400" b="1">
                <a:solidFill>
                  <a:schemeClr val="tx2"/>
                </a:solidFill>
                <a:ea typeface="+mj-ea"/>
              </a:rPr>
              <a:t>Tack!</a:t>
            </a:r>
          </a:p>
        </p:txBody>
      </p:sp>
    </p:spTree>
    <p:extLst>
      <p:ext uri="{BB962C8B-B14F-4D97-AF65-F5344CB8AC3E}">
        <p14:creationId xmlns:p14="http://schemas.microsoft.com/office/powerpoint/2010/main" val="3456642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8200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1573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7499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84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202889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3048"/>
            <a:ext cx="9141291" cy="5137404"/>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Slide Number Placeholder 9"/>
          <p:cNvSpPr txBox="1">
            <a:spLocks/>
          </p:cNvSpPr>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a:p>
        </p:txBody>
      </p:sp>
      <p:sp>
        <p:nvSpPr>
          <p:cNvPr id="11" name="Rectangle 11"/>
          <p:cNvSpPr>
            <a:spLocks noChangeArrowheads="1"/>
          </p:cNvSpPr>
          <p:nvPr/>
        </p:nvSpPr>
        <p:spPr bwMode="auto">
          <a:xfrm>
            <a:off x="1392239" y="4857751"/>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sv-SE" sz="675" b="1">
                <a:solidFill>
                  <a:schemeClr val="tx2"/>
                </a:solidFill>
                <a:latin typeface="Arial" pitchFamily="-107" charset="0"/>
                <a:ea typeface="ＭＳ Ｐゴシック" pitchFamily="-107" charset="-128"/>
                <a:cs typeface="ＭＳ Ｐゴシック" pitchFamily="-107" charset="-128"/>
              </a:rPr>
              <a:t>https://healthy-workplaces.eu</a:t>
            </a:r>
          </a:p>
        </p:txBody>
      </p:sp>
      <p:pic>
        <p:nvPicPr>
          <p:cNvPr id="14" name="Picture 13" descr="A black background with blue text&#10;&#10;Description automatically generated">
            <a:extLst>
              <a:ext uri="{FF2B5EF4-FFF2-40B4-BE49-F238E27FC236}">
                <a16:creationId xmlns:a16="http://schemas.microsoft.com/office/drawing/2014/main" id="{2C607179-31A3-4C7A-BB83-006DEA36C4C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87347" y="4641303"/>
            <a:ext cx="1379700" cy="352791"/>
          </a:xfrm>
          <a:prstGeom prst="rect">
            <a:avLst/>
          </a:prstGeom>
        </p:spPr>
      </p:pic>
      <p:pic>
        <p:nvPicPr>
          <p:cNvPr id="15" name="Picture 14" descr="A logo with a person in the middle&#10;&#10;Description automatically generated">
            <a:extLst>
              <a:ext uri="{FF2B5EF4-FFF2-40B4-BE49-F238E27FC236}">
                <a16:creationId xmlns:a16="http://schemas.microsoft.com/office/drawing/2014/main" id="{63E7977E-43BC-4E29-82AB-9813C5EFADDA}"/>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374225" y="4506508"/>
            <a:ext cx="635649" cy="494079"/>
          </a:xfrm>
          <a:prstGeom prst="rect">
            <a:avLst/>
          </a:prstGeom>
        </p:spPr>
      </p:pic>
    </p:spTree>
    <p:extLst>
      <p:ext uri="{BB962C8B-B14F-4D97-AF65-F5344CB8AC3E}">
        <p14:creationId xmlns:p14="http://schemas.microsoft.com/office/powerpoint/2010/main" val="187277087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hyperlink" Target="https://healthy-workplaces.osha.europa.eu/en/about-topic/priority-area/digital-platform-work" TargetMode="External"/><Relationship Id="rId13" Type="http://schemas.openxmlformats.org/officeDocument/2006/relationships/image" Target="../media/image20.png"/><Relationship Id="rId18" Type="http://schemas.openxmlformats.org/officeDocument/2006/relationships/hyperlink" Target="https://healthy-workplaces.osha.europa.eu/en/about-topic/priority-area/remote-and-hybrid-work" TargetMode="External"/><Relationship Id="rId3" Type="http://schemas.openxmlformats.org/officeDocument/2006/relationships/hyperlink" Target="https://healthy-workplaces.osha.europa.eu/sv/about-topic/priority-area/smart-digital-systems" TargetMode="External"/><Relationship Id="rId7" Type="http://schemas.openxmlformats.org/officeDocument/2006/relationships/hyperlink" Target="https://healthy-workplaces.osha.europa.eu/sv/about-topic/priority-area/digital-platform-work" TargetMode="External"/><Relationship Id="rId12" Type="http://schemas.openxmlformats.org/officeDocument/2006/relationships/image" Target="../media/image19.png"/><Relationship Id="rId17" Type="http://schemas.openxmlformats.org/officeDocument/2006/relationships/hyperlink" Target="https://healthy-workplaces.osha.europa.eu/sv/about-topic/priority-area/remote-and-hybrid-work" TargetMode="External"/><Relationship Id="rId2" Type="http://schemas.openxmlformats.org/officeDocument/2006/relationships/notesSlide" Target="../notesSlides/notesSlide9.xml"/><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hyperlink" Target="https://healthy-workplaces.osha.europa.eu/en/about-topic/priority-area/worker-management-through-ai" TargetMode="External"/><Relationship Id="rId11" Type="http://schemas.openxmlformats.org/officeDocument/2006/relationships/image" Target="../media/image18.png"/><Relationship Id="rId5" Type="http://schemas.openxmlformats.org/officeDocument/2006/relationships/hyperlink" Target="https://healthy-workplaces.osha.europa.eu/sv/about-topic/priority-area/worker-management-through-ai" TargetMode="External"/><Relationship Id="rId15" Type="http://schemas.openxmlformats.org/officeDocument/2006/relationships/image" Target="../media/image22.png"/><Relationship Id="rId10" Type="http://schemas.openxmlformats.org/officeDocument/2006/relationships/hyperlink" Target="https://healthy-workplaces.osha.europa.eu/en/about-topic/priority-area/automation-tasks" TargetMode="External"/><Relationship Id="rId4" Type="http://schemas.openxmlformats.org/officeDocument/2006/relationships/hyperlink" Target="https://healthy-workplaces.osha.europa.eu/en/about-topic/priority-area/smart-digital-systems" TargetMode="External"/><Relationship Id="rId9" Type="http://schemas.openxmlformats.org/officeDocument/2006/relationships/hyperlink" Target="https://healthy-workplaces.osha.europa.eu/sv/about-topic/priority-area/automation-tasks" TargetMode="External"/><Relationship Id="rId1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healthy-workplaces.osha.europa.eu/en/campaign-partners/enterprise-europe-network" TargetMode="External"/><Relationship Id="rId13" Type="http://schemas.openxmlformats.org/officeDocument/2006/relationships/hyperlink" Target="https://healthy-workplaces.osha.europa.eu/sv/campaign-partners/national-focal-points" TargetMode="External"/><Relationship Id="rId18" Type="http://schemas.openxmlformats.org/officeDocument/2006/relationships/hyperlink" Target="https://osha.europa.eu/sv/themes/mainstreaming-osh-education/oshvet-project-osh-vocational-education-and-training" TargetMode="External"/><Relationship Id="rId3" Type="http://schemas.openxmlformats.org/officeDocument/2006/relationships/image" Target="../media/image30.png"/><Relationship Id="rId7" Type="http://schemas.openxmlformats.org/officeDocument/2006/relationships/hyperlink" Target="https://healthy-workplaces.osha.europa.eu/sv/campaign-partners/enterprise-europe-network" TargetMode="External"/><Relationship Id="rId12" Type="http://schemas.openxmlformats.org/officeDocument/2006/relationships/hyperlink" Target="https://europa.eu/european-union/about-eu/institutions-bodies_en" TargetMode="External"/><Relationship Id="rId17" Type="http://schemas.openxmlformats.org/officeDocument/2006/relationships/image" Target="../media/image2.png"/><Relationship Id="rId2" Type="http://schemas.openxmlformats.org/officeDocument/2006/relationships/notesSlide" Target="../notesSlides/notesSlide18.xml"/><Relationship Id="rId16" Type="http://schemas.openxmlformats.org/officeDocument/2006/relationships/hyperlink" Target="https://europa.eu/european-union/about-eu/agencies/decentralised-agencies_en" TargetMode="External"/><Relationship Id="rId1" Type="http://schemas.openxmlformats.org/officeDocument/2006/relationships/slideLayout" Target="../slideLayouts/slideLayout2.xml"/><Relationship Id="rId6" Type="http://schemas.openxmlformats.org/officeDocument/2006/relationships/hyperlink" Target="https://eur-lex.europa.eu/summary/glossary/social_partners.html" TargetMode="External"/><Relationship Id="rId11" Type="http://schemas.openxmlformats.org/officeDocument/2006/relationships/hyperlink" Target="https://european-union.europa.eu/institutions-law-budget/institutions-and-bodies/search-all-eu-institutions-and-bodies_sv" TargetMode="External"/><Relationship Id="rId5" Type="http://schemas.openxmlformats.org/officeDocument/2006/relationships/hyperlink" Target="https://healthy-workplaces.osha.europa.eu/en/campaign-partners/official-campaign-partners" TargetMode="External"/><Relationship Id="rId15" Type="http://schemas.openxmlformats.org/officeDocument/2006/relationships/hyperlink" Target="https://european-union.europa.eu/institutions-law-budget/institutions-and-bodies/types-institutions-and-bodies_sv" TargetMode="External"/><Relationship Id="rId10" Type="http://schemas.openxmlformats.org/officeDocument/2006/relationships/hyperlink" Target="https://healthy-workplaces.osha.europa.eu/en/campaign-partners/campaign-media-partners" TargetMode="External"/><Relationship Id="rId4" Type="http://schemas.openxmlformats.org/officeDocument/2006/relationships/hyperlink" Target="https://healthy-workplaces.osha.europa.eu/sv/campaign-partners/official-campaign-partners" TargetMode="External"/><Relationship Id="rId9" Type="http://schemas.openxmlformats.org/officeDocument/2006/relationships/hyperlink" Target="https://healthy-workplaces.osha.europa.eu/sv/campaign-partners/campaign-media-partners" TargetMode="External"/><Relationship Id="rId14" Type="http://schemas.openxmlformats.org/officeDocument/2006/relationships/hyperlink" Target="https://healthy-workplaces.osha.europa.eu/en/campaign-partners/national-focal-points" TargetMode="External"/></Relationships>
</file>

<file path=ppt/slides/_rels/slide24.xml.rels><?xml version="1.0" encoding="UTF-8" standalone="yes"?>
<Relationships xmlns="http://schemas.openxmlformats.org/package/2006/relationships"><Relationship Id="rId13" Type="http://schemas.openxmlformats.org/officeDocument/2006/relationships/hyperlink" Target="https://healthy-workplaces.eu/en/tools-and-publications/oshwiki" TargetMode="External"/><Relationship Id="rId18" Type="http://schemas.openxmlformats.org/officeDocument/2006/relationships/hyperlink" Target="https://healthy-workplaces.osha.europa.eu/en/tools-and-publications/case-studies" TargetMode="External"/><Relationship Id="rId26" Type="http://schemas.openxmlformats.org/officeDocument/2006/relationships/image" Target="../media/image35.png"/><Relationship Id="rId3" Type="http://schemas.openxmlformats.org/officeDocument/2006/relationships/hyperlink" Target="https://healthy-workplaces.osha.europa.eu/sv/tools-and-publications/publications" TargetMode="External"/><Relationship Id="rId21" Type="http://schemas.openxmlformats.org/officeDocument/2006/relationships/hyperlink" Target="https://healthy-workplaces.eu/en/tools-and-publications/legislation" TargetMode="External"/><Relationship Id="rId34" Type="http://schemas.openxmlformats.org/officeDocument/2006/relationships/image" Target="../media/image41.png"/><Relationship Id="rId7" Type="http://schemas.openxmlformats.org/officeDocument/2006/relationships/hyperlink" Target="https://healthy-workplaces.osha.europa.eu/sv/tools-and-publications/campaign-toolkit" TargetMode="External"/><Relationship Id="rId12" Type="http://schemas.openxmlformats.org/officeDocument/2006/relationships/hyperlink" Target="https://healthy-workplaces.osha.europa.eu/en/tools-and-publications/oshwiki" TargetMode="External"/><Relationship Id="rId17" Type="http://schemas.openxmlformats.org/officeDocument/2006/relationships/hyperlink" Target="https://healthy-workplaces.osha.europa.eu/sv/tools-and-publications/case-studies" TargetMode="External"/><Relationship Id="rId25" Type="http://schemas.openxmlformats.org/officeDocument/2006/relationships/image" Target="../media/image34.png"/><Relationship Id="rId33" Type="http://schemas.openxmlformats.org/officeDocument/2006/relationships/image" Target="../media/image40.png"/><Relationship Id="rId2" Type="http://schemas.openxmlformats.org/officeDocument/2006/relationships/notesSlide" Target="../notesSlides/notesSlide19.xml"/><Relationship Id="rId16" Type="http://schemas.openxmlformats.org/officeDocument/2006/relationships/hyperlink" Target="https://healthy-workplaces.osha.europa.eu/en/tools-and-publications/social-media-kit" TargetMode="External"/><Relationship Id="rId20" Type="http://schemas.openxmlformats.org/officeDocument/2006/relationships/hyperlink" Target="https://healthy-workplaces.osha.europa.eu/en/tools-and-publications/legislation" TargetMode="External"/><Relationship Id="rId29" Type="http://schemas.openxmlformats.org/officeDocument/2006/relationships/hyperlink" Target="https://healthy-workplaces.osha.europa.eu/sv/tools-and-publications/infographics" TargetMode="External"/><Relationship Id="rId1" Type="http://schemas.openxmlformats.org/officeDocument/2006/relationships/slideLayout" Target="../slideLayouts/slideLayout2.xml"/><Relationship Id="rId6" Type="http://schemas.openxmlformats.org/officeDocument/2006/relationships/hyperlink" Target="https://healthy-workplaces.osha.europa.eu/en/tools-and-publications/campaign-materials" TargetMode="External"/><Relationship Id="rId11" Type="http://schemas.openxmlformats.org/officeDocument/2006/relationships/hyperlink" Target="https://healthy-workplaces.osha.europa.eu/sv/tools-and-publications/oshwiki" TargetMode="External"/><Relationship Id="rId24" Type="http://schemas.openxmlformats.org/officeDocument/2006/relationships/image" Target="../media/image28.png"/><Relationship Id="rId32" Type="http://schemas.openxmlformats.org/officeDocument/2006/relationships/image" Target="../media/image39.png"/><Relationship Id="rId5" Type="http://schemas.openxmlformats.org/officeDocument/2006/relationships/hyperlink" Target="https://healthy-workplaces.osha.europa.eu/sv/tools-and-publications/campaign-materials" TargetMode="External"/><Relationship Id="rId15" Type="http://schemas.openxmlformats.org/officeDocument/2006/relationships/hyperlink" Target="https://healthy-workplaces.osha.europa.eu/sv/tools-and-publications/social-media-kit" TargetMode="External"/><Relationship Id="rId23" Type="http://schemas.openxmlformats.org/officeDocument/2006/relationships/image" Target="../media/image33.png"/><Relationship Id="rId28" Type="http://schemas.openxmlformats.org/officeDocument/2006/relationships/image" Target="../media/image37.png"/><Relationship Id="rId10" Type="http://schemas.openxmlformats.org/officeDocument/2006/relationships/hyperlink" Target="https://healthy-workplaces.osha.europa.eu/en/tools-and-publications/napo-films" TargetMode="External"/><Relationship Id="rId19" Type="http://schemas.openxmlformats.org/officeDocument/2006/relationships/hyperlink" Target="https://healthy-workplaces.osha.europa.eu/sv/tools-and-publications/legislation" TargetMode="External"/><Relationship Id="rId31" Type="http://schemas.openxmlformats.org/officeDocument/2006/relationships/image" Target="../media/image38.emf"/><Relationship Id="rId4" Type="http://schemas.openxmlformats.org/officeDocument/2006/relationships/hyperlink" Target="https://healthy-workplaces.osha.europa.eu/en/tools-and-publications/publications" TargetMode="External"/><Relationship Id="rId9" Type="http://schemas.openxmlformats.org/officeDocument/2006/relationships/hyperlink" Target="https://healthy-workplaces.osha.europa.eu/sv/tools-and-publications/napo-films" TargetMode="External"/><Relationship Id="rId14" Type="http://schemas.openxmlformats.org/officeDocument/2006/relationships/image" Target="../media/image31.png"/><Relationship Id="rId22" Type="http://schemas.openxmlformats.org/officeDocument/2006/relationships/image" Target="../media/image32.png"/><Relationship Id="rId27" Type="http://schemas.openxmlformats.org/officeDocument/2006/relationships/image" Target="../media/image36.png"/><Relationship Id="rId30" Type="http://schemas.openxmlformats.org/officeDocument/2006/relationships/hyperlink" Target="https://healthy-workplaces.osha.europa.eu/en/tools-and-publications/infographics" TargetMode="External"/><Relationship Id="rId8" Type="http://schemas.openxmlformats.org/officeDocument/2006/relationships/hyperlink" Target="https://healthy-workplaces.osha.europa.eu/en/tools-and-publications/campaign-toolkit"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healthy-workplaces.osha.europa.eu/en/get-involved/become-campaign-partner" TargetMode="External"/><Relationship Id="rId13" Type="http://schemas.openxmlformats.org/officeDocument/2006/relationships/hyperlink" Target="https://healthy-workplaces.osha.europa.eu/sv/tools-and-publications/campaign-materials" TargetMode="External"/><Relationship Id="rId18" Type="http://schemas.openxmlformats.org/officeDocument/2006/relationships/hyperlink" Target="https://healthy-workplaces.osha.europa.eu/en/get-involved/get-your-certificate" TargetMode="External"/><Relationship Id="rId26" Type="http://schemas.openxmlformats.org/officeDocument/2006/relationships/image" Target="../media/image44.emf"/><Relationship Id="rId3" Type="http://schemas.openxmlformats.org/officeDocument/2006/relationships/hyperlink" Target="https://healthy-workplaces.osha.europa.eu/sv/get-involved/european-week" TargetMode="External"/><Relationship Id="rId21" Type="http://schemas.openxmlformats.org/officeDocument/2006/relationships/image" Target="../media/image34.png"/><Relationship Id="rId7" Type="http://schemas.openxmlformats.org/officeDocument/2006/relationships/hyperlink" Target="https://healthy-workplaces.osha.europa.eu/sv/get-involved/become-campaign-partner" TargetMode="External"/><Relationship Id="rId12" Type="http://schemas.openxmlformats.org/officeDocument/2006/relationships/hyperlink" Target="https://healthy-workplaces.osha.europa.eu/en/tools-and-publications/campaign-toolkit" TargetMode="External"/><Relationship Id="rId17" Type="http://schemas.openxmlformats.org/officeDocument/2006/relationships/hyperlink" Target="https://healthy-workplaces.osha.europa.eu/sv/get-involved/get-your-certificate" TargetMode="External"/><Relationship Id="rId25" Type="http://schemas.openxmlformats.org/officeDocument/2006/relationships/image" Target="../media/image43.png"/><Relationship Id="rId2" Type="http://schemas.openxmlformats.org/officeDocument/2006/relationships/notesSlide" Target="../notesSlides/notesSlide20.xml"/><Relationship Id="rId16" Type="http://schemas.openxmlformats.org/officeDocument/2006/relationships/hyperlink" Target="https://healthy-workplaces.osha.europa.eu/en/media-centre/events" TargetMode="External"/><Relationship Id="rId20" Type="http://schemas.openxmlformats.org/officeDocument/2006/relationships/hyperlink" Target="https://healthy-workplaces.osha.europa.eu/en/tools-and-publications/social-media-kit" TargetMode="Externa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hyperlink" Target="https://healthy-workplaces.osha.europa.eu/sv/tools-and-publications/campaign-toolkit" TargetMode="External"/><Relationship Id="rId24" Type="http://schemas.openxmlformats.org/officeDocument/2006/relationships/image" Target="../media/image42.png"/><Relationship Id="rId5" Type="http://schemas.openxmlformats.org/officeDocument/2006/relationships/hyperlink" Target="https://healthy-workplaces.eu/en/get-involved/european-week" TargetMode="External"/><Relationship Id="rId15" Type="http://schemas.openxmlformats.org/officeDocument/2006/relationships/hyperlink" Target="https://healthy-workplaces.osha.europa.eu/sv/media-centre/events" TargetMode="External"/><Relationship Id="rId23" Type="http://schemas.openxmlformats.org/officeDocument/2006/relationships/image" Target="../media/image33.png"/><Relationship Id="rId28" Type="http://schemas.openxmlformats.org/officeDocument/2006/relationships/image" Target="../media/image46.emf"/><Relationship Id="rId10" Type="http://schemas.openxmlformats.org/officeDocument/2006/relationships/hyperlink" Target="https://healthy-workplaces.osha.europa.eu/en/get-involved/good-practice-awards" TargetMode="External"/><Relationship Id="rId19" Type="http://schemas.openxmlformats.org/officeDocument/2006/relationships/hyperlink" Target="https://healthy-workplaces.osha.europa.eu/sv/tools-and-publications/social-media-kit" TargetMode="External"/><Relationship Id="rId4" Type="http://schemas.openxmlformats.org/officeDocument/2006/relationships/hyperlink" Target="https://healthy-workplaces.osha.europa.eu/en/get-involved/european-week" TargetMode="External"/><Relationship Id="rId9" Type="http://schemas.openxmlformats.org/officeDocument/2006/relationships/hyperlink" Target="https://healthy-workplaces.osha.europa.eu/sv/get-involved/good-practice-awards" TargetMode="External"/><Relationship Id="rId14" Type="http://schemas.openxmlformats.org/officeDocument/2006/relationships/hyperlink" Target="https://healthy-workplaces.osha.europa.eu/en/tools-and-publications/campaign-materials" TargetMode="External"/><Relationship Id="rId22" Type="http://schemas.openxmlformats.org/officeDocument/2006/relationships/image" Target="../media/image35.png"/><Relationship Id="rId27" Type="http://schemas.openxmlformats.org/officeDocument/2006/relationships/image" Target="../media/image45.emf"/></Relationships>
</file>

<file path=ppt/slides/_rels/slide26.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hyperlink" Target="http://www.youtube.com/user/EUOSHA" TargetMode="External"/><Relationship Id="rId3" Type="http://schemas.openxmlformats.org/officeDocument/2006/relationships/image" Target="../media/image47.jpeg"/><Relationship Id="rId7" Type="http://schemas.openxmlformats.org/officeDocument/2006/relationships/hyperlink" Target="https://healthy-workplaces.osha.europa.eu/sv/campaign-partners/national-focal-points" TargetMode="External"/><Relationship Id="rId12" Type="http://schemas.openxmlformats.org/officeDocument/2006/relationships/image" Target="../media/image50.png"/><Relationship Id="rId2" Type="http://schemas.openxmlformats.org/officeDocument/2006/relationships/notesSlide" Target="../notesSlides/notesSlide21.xml"/><Relationship Id="rId16"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hyperlink" Target="https://healthy-workplaces.osha.europa.eu/sv/media-centre/newsletter" TargetMode="External"/><Relationship Id="rId11" Type="http://schemas.openxmlformats.org/officeDocument/2006/relationships/hyperlink" Target="https://www.facebook.com/EuropeanAgencyforSafetyandHealthatWork" TargetMode="External"/><Relationship Id="rId5" Type="http://schemas.openxmlformats.org/officeDocument/2006/relationships/hyperlink" Target="https://healthy-workplaces.osha.europa.eu/" TargetMode="External"/><Relationship Id="rId15" Type="http://schemas.openxmlformats.org/officeDocument/2006/relationships/hyperlink" Target="https://www.linkedin.com/company/europeanagency-for-safety-and-health-at-work" TargetMode="External"/><Relationship Id="rId10" Type="http://schemas.openxmlformats.org/officeDocument/2006/relationships/image" Target="../media/image49.png"/><Relationship Id="rId4" Type="http://schemas.openxmlformats.org/officeDocument/2006/relationships/hyperlink" Target="https://healthy-workplaces.osha.europa.eu/sv" TargetMode="External"/><Relationship Id="rId9" Type="http://schemas.openxmlformats.org/officeDocument/2006/relationships/hyperlink" Target="http://twitter.com/eu_osha" TargetMode="External"/><Relationship Id="rId14" Type="http://schemas.openxmlformats.org/officeDocument/2006/relationships/image" Target="../media/image5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9671F-F764-4C4C-AA2D-B9A7A945A34F}"/>
              </a:ext>
            </a:extLst>
          </p:cNvPr>
          <p:cNvSpPr>
            <a:spLocks noGrp="1"/>
          </p:cNvSpPr>
          <p:nvPr>
            <p:ph type="title"/>
          </p:nvPr>
        </p:nvSpPr>
        <p:spPr>
          <a:xfrm>
            <a:off x="450000" y="2673000"/>
            <a:ext cx="7646400" cy="1107996"/>
          </a:xfrm>
        </p:spPr>
        <p:txBody>
          <a:bodyPr wrap="square">
            <a:spAutoFit/>
          </a:bodyPr>
          <a:lstStyle/>
          <a:p>
            <a:r>
              <a:rPr lang="sv-SE" sz="2400" dirty="0"/>
              <a:t>Kampanjen för ett hälsosamt arbetsliv 2023–2025</a:t>
            </a:r>
            <a:br>
              <a:rPr lang="sv-SE" sz="2400" dirty="0"/>
            </a:br>
            <a:r>
              <a:rPr lang="en-GB" dirty="0"/>
              <a:t>Friska arbetsplatser I ett digital arbetsliv</a:t>
            </a:r>
            <a:br>
              <a:rPr lang="sv-SE" sz="2400" dirty="0"/>
            </a:br>
            <a:endParaRPr lang="sv-SE" sz="2400" dirty="0"/>
          </a:p>
        </p:txBody>
      </p:sp>
      <p:sp>
        <p:nvSpPr>
          <p:cNvPr id="3" name="Subtitle 2">
            <a:extLst>
              <a:ext uri="{FF2B5EF4-FFF2-40B4-BE49-F238E27FC236}">
                <a16:creationId xmlns:a16="http://schemas.microsoft.com/office/drawing/2014/main" id="{A4D5F76E-135C-46BB-8390-A1E50B2BC577}"/>
              </a:ext>
            </a:extLst>
          </p:cNvPr>
          <p:cNvSpPr>
            <a:spLocks noGrp="1"/>
          </p:cNvSpPr>
          <p:nvPr>
            <p:ph type="subTitle" idx="10"/>
          </p:nvPr>
        </p:nvSpPr>
        <p:spPr>
          <a:xfrm>
            <a:off x="450000" y="3469500"/>
            <a:ext cx="7646400" cy="207749"/>
          </a:xfrm>
        </p:spPr>
        <p:txBody>
          <a:bodyPr>
            <a:spAutoFit/>
          </a:bodyPr>
          <a:lstStyle/>
          <a:p>
            <a:r>
              <a:rPr lang="sv-SE"/>
              <a:t>Säkerställa effektiva förebyggande åtgärder i ett digitaliserat arbetsliv</a:t>
            </a:r>
          </a:p>
        </p:txBody>
      </p:sp>
    </p:spTree>
    <p:extLst>
      <p:ext uri="{BB962C8B-B14F-4D97-AF65-F5344CB8AC3E}">
        <p14:creationId xmlns:p14="http://schemas.microsoft.com/office/powerpoint/2010/main" val="298122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22658" y="855256"/>
            <a:ext cx="7560643" cy="2652521"/>
          </a:xfrm>
        </p:spPr>
        <p:txBody>
          <a:bodyPr lIns="0" tIns="0" rIns="0" bIns="0">
            <a:spAutoFit/>
          </a:bodyPr>
          <a:lstStyle/>
          <a:p>
            <a:pPr marR="0" lvl="0">
              <a:lnSpc>
                <a:spcPct val="115000"/>
              </a:lnSpc>
              <a:spcBef>
                <a:spcPts val="0"/>
              </a:spcBef>
              <a:spcAft>
                <a:spcPts val="200"/>
              </a:spcAft>
              <a:tabLst>
                <a:tab pos="457200" algn="l"/>
              </a:tabLst>
            </a:pPr>
            <a:r>
              <a:rPr lang="sv-SE" sz="1600" dirty="0">
                <a:solidFill>
                  <a:srgbClr val="003399"/>
                </a:solidFill>
              </a:rPr>
              <a:t>Kampanjens mål är att</a:t>
            </a:r>
          </a:p>
          <a:p>
            <a:pPr marL="342900" indent="-342900">
              <a:lnSpc>
                <a:spcPct val="115000"/>
              </a:lnSpc>
              <a:spcBef>
                <a:spcPts val="0"/>
              </a:spcBef>
              <a:spcAft>
                <a:spcPts val="200"/>
              </a:spcAft>
              <a:buFont typeface="Symbol" panose="05050102010706020507" pitchFamily="18" charset="2"/>
              <a:buChar char=""/>
              <a:tabLst>
                <a:tab pos="457200" algn="l"/>
              </a:tabLst>
            </a:pPr>
            <a:r>
              <a:rPr lang="sv-SE" sz="1600" dirty="0">
                <a:solidFill>
                  <a:schemeClr val="accent1"/>
                </a:solidFill>
                <a:latin typeface="Arial" panose="020B0604020202020204" pitchFamily="34" charset="0"/>
                <a:ea typeface="Arial" panose="020B0604020202020204" pitchFamily="34" charset="0"/>
                <a:cs typeface="Arial" panose="020B0604020202020204" pitchFamily="34" charset="0"/>
              </a:rPr>
              <a:t>öka kunskapen om säker och produktiv användning av digital teknik inom alla sektorer,</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sv-SE" sz="1600" dirty="0">
                <a:solidFill>
                  <a:schemeClr val="accent1"/>
                </a:solidFill>
                <a:latin typeface="Arial" panose="020B0604020202020204" pitchFamily="34" charset="0"/>
                <a:ea typeface="Arial" panose="020B0604020202020204" pitchFamily="34" charset="0"/>
                <a:cs typeface="Arial" panose="020B0604020202020204" pitchFamily="34" charset="0"/>
              </a:rPr>
              <a:t>öka medvetenheten om digitaliseringen och dess konsekvenser för arbetsmiljön,</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sv-SE" sz="1600" dirty="0">
                <a:solidFill>
                  <a:schemeClr val="accent1"/>
                </a:solidFill>
                <a:latin typeface="Arial" panose="020B0604020202020204" pitchFamily="34" charset="0"/>
                <a:ea typeface="Arial" panose="020B0604020202020204" pitchFamily="34" charset="0"/>
                <a:cs typeface="Arial" panose="020B0604020202020204" pitchFamily="34" charset="0"/>
              </a:rPr>
              <a:t>informera om nya risker och möjligheter, </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sv-SE" sz="1600" dirty="0">
                <a:solidFill>
                  <a:schemeClr val="accent1"/>
                </a:solidFill>
                <a:latin typeface="Arial" panose="020B0604020202020204" pitchFamily="34" charset="0"/>
                <a:ea typeface="Arial" panose="020B0604020202020204" pitchFamily="34" charset="0"/>
                <a:cs typeface="Arial" panose="020B0604020202020204" pitchFamily="34" charset="0"/>
              </a:rPr>
              <a:t>främja riskbedömning och en hälsosam och säker hantering av den digitala omvandlingen av arbetet, </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sv-SE" sz="1600" dirty="0">
                <a:solidFill>
                  <a:schemeClr val="accent1"/>
                </a:solidFill>
                <a:latin typeface="Arial" panose="020B0604020202020204" pitchFamily="34" charset="0"/>
                <a:ea typeface="Arial" panose="020B0604020202020204" pitchFamily="34" charset="0"/>
                <a:cs typeface="Arial" panose="020B0604020202020204" pitchFamily="34" charset="0"/>
              </a:rPr>
              <a:t>underlätta utbyte av information och god praxis.</a:t>
            </a:r>
          </a:p>
        </p:txBody>
      </p:sp>
      <p:sp>
        <p:nvSpPr>
          <p:cNvPr id="8" name="Title 1">
            <a:extLst>
              <a:ext uri="{FF2B5EF4-FFF2-40B4-BE49-F238E27FC236}">
                <a16:creationId xmlns:a16="http://schemas.microsoft.com/office/drawing/2014/main" id="{B4ED40CB-1A01-2E43-805B-2F295DF76ADB}"/>
              </a:ext>
            </a:extLst>
          </p:cNvPr>
          <p:cNvSpPr txBox="1">
            <a:spLocks/>
          </p:cNvSpPr>
          <p:nvPr/>
        </p:nvSpPr>
        <p:spPr>
          <a:xfrm>
            <a:off x="539750" y="165105"/>
            <a:ext cx="7470122" cy="369332"/>
          </a:xfrm>
          <a:prstGeom prst="rect">
            <a:avLst/>
          </a:prstGeom>
        </p:spPr>
        <p:txBody>
          <a:bodyPr vert="horz" lIns="0" tIns="0" rIns="0" bIns="0" rtlCol="0" anchor="ctr" anchorCtr="0">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400"/>
              <a:t>Kampanjens mål</a:t>
            </a:r>
          </a:p>
        </p:txBody>
      </p:sp>
    </p:spTree>
    <p:extLst>
      <p:ext uri="{BB962C8B-B14F-4D97-AF65-F5344CB8AC3E}">
        <p14:creationId xmlns:p14="http://schemas.microsoft.com/office/powerpoint/2010/main" val="4050621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8334"/>
            <a:ext cx="7416000" cy="369332"/>
          </a:xfrm>
        </p:spPr>
        <p:txBody>
          <a:bodyPr lIns="0" tIns="0" rIns="0" bIns="0">
            <a:spAutoFit/>
          </a:bodyPr>
          <a:lstStyle/>
          <a:p>
            <a:r>
              <a:rPr lang="sv-SE" sz="2400"/>
              <a:t>Prioriterade områden</a:t>
            </a:r>
          </a:p>
        </p:txBody>
      </p:sp>
      <p:sp>
        <p:nvSpPr>
          <p:cNvPr id="4" name="TextBox 3"/>
          <p:cNvSpPr txBox="1"/>
          <p:nvPr/>
        </p:nvSpPr>
        <p:spPr>
          <a:xfrm>
            <a:off x="4691744" y="4332976"/>
            <a:ext cx="1881045" cy="184666"/>
          </a:xfrm>
          <a:prstGeom prst="rect">
            <a:avLst/>
          </a:prstGeom>
          <a:noFill/>
        </p:spPr>
        <p:txBody>
          <a:bodyPr wrap="square" lIns="0" tIns="0" rIns="0" bIns="0" rtlCol="0" anchor="ctr" anchorCtr="0">
            <a:spAutoFit/>
          </a:bodyPr>
          <a:lstStyle/>
          <a:p>
            <a:pPr algn="ctr"/>
            <a:r>
              <a:rPr lang="sv-SE" sz="1200" b="1" dirty="0">
                <a:solidFill>
                  <a:schemeClr val="accent1"/>
                </a:solidFill>
                <a:latin typeface="+mj-lt"/>
                <a:ea typeface="+mj-ea"/>
                <a:cs typeface="Trebuchet MS"/>
                <a:hlinkClick r:id="rId3"/>
              </a:rPr>
              <a:t>Smarta digitala system</a:t>
            </a:r>
            <a:endParaRPr lang="sv-SE" sz="1200" b="1" dirty="0">
              <a:solidFill>
                <a:schemeClr val="accent1"/>
              </a:solidFill>
              <a:latin typeface="+mj-lt"/>
              <a:ea typeface="+mj-ea"/>
              <a:cs typeface="Trebuchet MS"/>
              <a:hlinkClick r:id="rId4"/>
            </a:endParaRPr>
          </a:p>
        </p:txBody>
      </p:sp>
      <p:sp>
        <p:nvSpPr>
          <p:cNvPr id="20" name="TextBox 3">
            <a:extLst>
              <a:ext uri="{FF2B5EF4-FFF2-40B4-BE49-F238E27FC236}">
                <a16:creationId xmlns:a16="http://schemas.microsoft.com/office/drawing/2014/main" id="{7112F58D-1582-0B48-BE64-71C3B9526F27}"/>
              </a:ext>
            </a:extLst>
          </p:cNvPr>
          <p:cNvSpPr txBox="1"/>
          <p:nvPr/>
        </p:nvSpPr>
        <p:spPr>
          <a:xfrm>
            <a:off x="2029698" y="4141595"/>
            <a:ext cx="1888689" cy="553998"/>
          </a:xfrm>
          <a:prstGeom prst="rect">
            <a:avLst/>
          </a:prstGeom>
          <a:noFill/>
        </p:spPr>
        <p:txBody>
          <a:bodyPr wrap="square" lIns="0" tIns="0" rIns="0" bIns="0" rtlCol="0" anchor="ctr" anchorCtr="0">
            <a:spAutoFit/>
          </a:bodyPr>
          <a:lstStyle/>
          <a:p>
            <a:pPr algn="ctr"/>
            <a:endParaRPr lang="en-GB" sz="1200" b="1" dirty="0">
              <a:solidFill>
                <a:schemeClr val="accent1"/>
              </a:solidFill>
              <a:cs typeface="Trebuchet MS"/>
            </a:endParaRPr>
          </a:p>
          <a:p>
            <a:pPr algn="ctr"/>
            <a:r>
              <a:rPr lang="sv-SE" sz="1200" b="1" dirty="0">
                <a:solidFill>
                  <a:schemeClr val="accent1"/>
                </a:solidFill>
                <a:cs typeface="Trebuchet MS"/>
                <a:hlinkClick r:id="rId5"/>
              </a:rPr>
              <a:t>AI-baserad personalhantering</a:t>
            </a:r>
            <a:endParaRPr lang="sv-SE" sz="1200" b="1" dirty="0">
              <a:solidFill>
                <a:schemeClr val="accent1"/>
              </a:solidFill>
              <a:cs typeface="Trebuchet MS"/>
              <a:hlinkClick r:id="rId6"/>
            </a:endParaRPr>
          </a:p>
        </p:txBody>
      </p:sp>
      <p:sp>
        <p:nvSpPr>
          <p:cNvPr id="23" name="TextBox 3">
            <a:extLst>
              <a:ext uri="{FF2B5EF4-FFF2-40B4-BE49-F238E27FC236}">
                <a16:creationId xmlns:a16="http://schemas.microsoft.com/office/drawing/2014/main" id="{2F0BCF37-1A7A-3D42-AC64-F62D331489E1}"/>
              </a:ext>
            </a:extLst>
          </p:cNvPr>
          <p:cNvSpPr txBox="1"/>
          <p:nvPr/>
        </p:nvSpPr>
        <p:spPr>
          <a:xfrm>
            <a:off x="677020" y="2282932"/>
            <a:ext cx="1990896" cy="369332"/>
          </a:xfrm>
          <a:prstGeom prst="rect">
            <a:avLst/>
          </a:prstGeom>
          <a:noFill/>
        </p:spPr>
        <p:txBody>
          <a:bodyPr wrap="square" lIns="0" tIns="0" rIns="0" bIns="0" rtlCol="0" anchor="ctr" anchorCtr="0">
            <a:spAutoFit/>
          </a:bodyPr>
          <a:lstStyle/>
          <a:p>
            <a:pPr algn="ctr"/>
            <a:r>
              <a:rPr lang="sv-SE" sz="1200" b="1" dirty="0">
                <a:solidFill>
                  <a:schemeClr val="accent1"/>
                </a:solidFill>
                <a:cs typeface="Trebuchet MS"/>
                <a:hlinkClick r:id="rId7"/>
              </a:rPr>
              <a:t>Arbete via digitala plattformar</a:t>
            </a:r>
            <a:endParaRPr lang="sv-SE" sz="1200" b="1" dirty="0">
              <a:solidFill>
                <a:schemeClr val="accent1"/>
              </a:solidFill>
              <a:cs typeface="Trebuchet MS"/>
              <a:hlinkClick r:id="rId8"/>
            </a:endParaRPr>
          </a:p>
        </p:txBody>
      </p:sp>
      <p:sp>
        <p:nvSpPr>
          <p:cNvPr id="29" name="TextBox 3">
            <a:extLst>
              <a:ext uri="{FF2B5EF4-FFF2-40B4-BE49-F238E27FC236}">
                <a16:creationId xmlns:a16="http://schemas.microsoft.com/office/drawing/2014/main" id="{EE127283-3F1D-DF4A-AE3C-4F3D446A08AF}"/>
              </a:ext>
            </a:extLst>
          </p:cNvPr>
          <p:cNvSpPr txBox="1"/>
          <p:nvPr/>
        </p:nvSpPr>
        <p:spPr>
          <a:xfrm>
            <a:off x="3278913" y="2289922"/>
            <a:ext cx="1990896" cy="369332"/>
          </a:xfrm>
          <a:prstGeom prst="rect">
            <a:avLst/>
          </a:prstGeom>
          <a:noFill/>
        </p:spPr>
        <p:txBody>
          <a:bodyPr wrap="square" lIns="0" tIns="0" rIns="0" bIns="0" rtlCol="0" anchor="ctr" anchorCtr="0">
            <a:spAutoFit/>
          </a:bodyPr>
          <a:lstStyle/>
          <a:p>
            <a:pPr algn="ctr"/>
            <a:r>
              <a:rPr lang="sv-SE" sz="1200" b="1" dirty="0">
                <a:solidFill>
                  <a:schemeClr val="accent1"/>
                </a:solidFill>
                <a:latin typeface="+mj-lt"/>
                <a:ea typeface="+mj-ea"/>
                <a:cs typeface="Trebuchet MS"/>
                <a:hlinkClick r:id="rId9"/>
              </a:rPr>
              <a:t>Automatisering av arbetsuppgifter</a:t>
            </a:r>
            <a:endParaRPr lang="sv-SE" sz="1200" b="1" dirty="0">
              <a:solidFill>
                <a:schemeClr val="accent1"/>
              </a:solidFill>
              <a:latin typeface="+mj-lt"/>
              <a:ea typeface="+mj-ea"/>
              <a:cs typeface="Trebuchet MS"/>
              <a:hlinkClick r:id="rId10"/>
            </a:endParaRPr>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06123" y="2909259"/>
            <a:ext cx="1866666" cy="1260000"/>
          </a:xfrm>
          <a:prstGeom prst="rect">
            <a:avLst/>
          </a:prstGeom>
          <a:blipFill>
            <a:blip r:embed="rId12"/>
            <a:stretch>
              <a:fillRect/>
            </a:stretch>
          </a:blipFill>
          <a:ln w="38100">
            <a:solidFill>
              <a:srgbClr val="ACC700"/>
            </a:solidFill>
          </a:ln>
        </p:spPr>
      </p:pic>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9135" y="966412"/>
            <a:ext cx="1866667" cy="1260000"/>
          </a:xfrm>
          <a:prstGeom prst="rect">
            <a:avLst/>
          </a:prstGeom>
          <a:blipFill>
            <a:blip r:embed="rId12"/>
            <a:stretch>
              <a:fillRect/>
            </a:stretch>
          </a:blipFill>
          <a:ln w="38100">
            <a:solidFill>
              <a:srgbClr val="ACC700"/>
            </a:solidFill>
          </a:ln>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42921" y="975089"/>
            <a:ext cx="1866667" cy="1260000"/>
          </a:xfrm>
          <a:prstGeom prst="rect">
            <a:avLst/>
          </a:prstGeom>
          <a:blipFill>
            <a:blip r:embed="rId12"/>
            <a:stretch>
              <a:fillRect/>
            </a:stretch>
          </a:blipFill>
          <a:ln w="38100">
            <a:solidFill>
              <a:srgbClr val="ACC700"/>
            </a:solidFill>
          </a:ln>
        </p:spPr>
      </p:pic>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341028" y="975089"/>
            <a:ext cx="1866667" cy="1260000"/>
          </a:xfrm>
          <a:prstGeom prst="rect">
            <a:avLst/>
          </a:prstGeom>
          <a:blipFill>
            <a:blip r:embed="rId12"/>
            <a:stretch>
              <a:fillRect/>
            </a:stretch>
          </a:blipFill>
          <a:ln w="38100">
            <a:solidFill>
              <a:srgbClr val="ACC700"/>
            </a:solidFill>
          </a:ln>
        </p:spPr>
      </p:pic>
      <p:pic>
        <p:nvPicPr>
          <p:cNvPr id="8" name="Picture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051720" y="2908411"/>
            <a:ext cx="1866667" cy="1260000"/>
          </a:xfrm>
          <a:prstGeom prst="rect">
            <a:avLst/>
          </a:prstGeom>
          <a:blipFill>
            <a:blip r:embed="rId12"/>
            <a:stretch>
              <a:fillRect/>
            </a:stretch>
          </a:blipFill>
          <a:ln w="38100">
            <a:solidFill>
              <a:srgbClr val="ACC700"/>
            </a:solidFill>
          </a:ln>
        </p:spPr>
      </p:pic>
      <p:sp>
        <p:nvSpPr>
          <p:cNvPr id="25" name="TextBox 24"/>
          <p:cNvSpPr txBox="1"/>
          <p:nvPr/>
        </p:nvSpPr>
        <p:spPr>
          <a:xfrm>
            <a:off x="5908220" y="2382769"/>
            <a:ext cx="1990896" cy="184666"/>
          </a:xfrm>
          <a:prstGeom prst="rect">
            <a:avLst/>
          </a:prstGeom>
          <a:noFill/>
        </p:spPr>
        <p:txBody>
          <a:bodyPr wrap="square" lIns="0" tIns="0" rIns="0" bIns="0" rtlCol="0" anchor="ctr" anchorCtr="0">
            <a:spAutoFit/>
          </a:bodyPr>
          <a:lstStyle/>
          <a:p>
            <a:pPr algn="ctr"/>
            <a:r>
              <a:rPr lang="sv-SE" sz="1200" b="1" dirty="0">
                <a:solidFill>
                  <a:schemeClr val="accent1"/>
                </a:solidFill>
                <a:latin typeface="+mj-lt"/>
                <a:ea typeface="+mj-ea"/>
                <a:cs typeface="Trebuchet MS"/>
                <a:hlinkClick r:id="rId17"/>
              </a:rPr>
              <a:t>Distans- och hybridarbete</a:t>
            </a:r>
            <a:endParaRPr lang="sv-SE" sz="1200" b="1" dirty="0">
              <a:solidFill>
                <a:schemeClr val="accent1"/>
              </a:solidFill>
              <a:latin typeface="+mj-lt"/>
              <a:ea typeface="+mj-ea"/>
              <a:cs typeface="Trebuchet MS"/>
              <a:hlinkClick r:id="rId18"/>
            </a:endParaRPr>
          </a:p>
        </p:txBody>
      </p:sp>
    </p:spTree>
    <p:extLst>
      <p:ext uri="{BB962C8B-B14F-4D97-AF65-F5344CB8AC3E}">
        <p14:creationId xmlns:p14="http://schemas.microsoft.com/office/powerpoint/2010/main" val="408168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995335" cy="461665"/>
          </a:xfrm>
        </p:spPr>
        <p:txBody>
          <a:bodyPr wrap="square">
            <a:spAutoFit/>
          </a:bodyPr>
          <a:lstStyle/>
          <a:p>
            <a:r>
              <a:rPr lang="sv-SE" sz="2400" dirty="0">
                <a:solidFill>
                  <a:srgbClr val="003399"/>
                </a:solidFill>
              </a:rPr>
              <a:t>Prioriterade områden – arbete via digitala plattformar</a:t>
            </a:r>
          </a:p>
        </p:txBody>
      </p:sp>
      <p:sp>
        <p:nvSpPr>
          <p:cNvPr id="4" name="TextBox 3"/>
          <p:cNvSpPr txBox="1"/>
          <p:nvPr/>
        </p:nvSpPr>
        <p:spPr>
          <a:xfrm>
            <a:off x="3617386" y="888493"/>
            <a:ext cx="4392488" cy="954107"/>
          </a:xfrm>
          <a:prstGeom prst="rect">
            <a:avLst/>
          </a:prstGeom>
          <a:noFill/>
        </p:spPr>
        <p:txBody>
          <a:bodyPr wrap="square" rtlCol="0">
            <a:spAutoFit/>
          </a:bodyPr>
          <a:lstStyle/>
          <a:p>
            <a:pPr lvl="0"/>
            <a:endParaRPr lang="en-US" sz="1400" b="1" dirty="0">
              <a:solidFill>
                <a:srgbClr val="003399"/>
              </a:solidFill>
            </a:endParaRPr>
          </a:p>
          <a:p>
            <a:r>
              <a:rPr lang="sv-SE"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Arbete via digitala plattformar sker ofta inom yrken och sektorer som löper hög risk och är förknippade med sämre arbetsvillkor.</a:t>
            </a:r>
            <a:r>
              <a:rPr lang="sv-SE" sz="1400" b="1" i="1" dirty="0">
                <a:solidFill>
                  <a:srgbClr val="E64715"/>
                </a:solidFill>
              </a:rPr>
              <a:t> </a:t>
            </a:r>
            <a:r>
              <a:rPr lang="sv-SE" sz="1400" b="1" dirty="0">
                <a:solidFill>
                  <a:srgbClr val="E64715"/>
                </a:solidFill>
                <a:latin typeface="Times New Roman" panose="02020603050405020304" pitchFamily="18" charset="0"/>
                <a:ea typeface="Times New Roman" panose="02020603050405020304" pitchFamily="18" charset="0"/>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888493"/>
            <a:ext cx="2666667" cy="1800000"/>
          </a:xfrm>
          <a:prstGeom prst="rect">
            <a:avLst/>
          </a:prstGeom>
          <a:blipFill>
            <a:blip r:embed="rId4"/>
            <a:stretch>
              <a:fillRect/>
            </a:stretch>
          </a:blipFill>
          <a:ln w="38100">
            <a:solidFill>
              <a:srgbClr val="ACC700"/>
            </a:solidFill>
          </a:ln>
        </p:spPr>
      </p:pic>
      <p:sp>
        <p:nvSpPr>
          <p:cNvPr id="6" name="TextBox 5">
            <a:extLst>
              <a:ext uri="{FF2B5EF4-FFF2-40B4-BE49-F238E27FC236}">
                <a16:creationId xmlns:a16="http://schemas.microsoft.com/office/drawing/2014/main" id="{83AF539D-CAF8-41D3-8FB6-3D01F5F13DEB}"/>
              </a:ext>
            </a:extLst>
          </p:cNvPr>
          <p:cNvSpPr txBox="1"/>
          <p:nvPr/>
        </p:nvSpPr>
        <p:spPr>
          <a:xfrm>
            <a:off x="1043608" y="3147814"/>
            <a:ext cx="7776864" cy="1015663"/>
          </a:xfrm>
          <a:prstGeom prst="rect">
            <a:avLst/>
          </a:prstGeom>
          <a:noFill/>
        </p:spPr>
        <p:txBody>
          <a:bodyPr wrap="square" rtlCol="0">
            <a:spAutoFit/>
          </a:bodyPr>
          <a:lstStyle/>
          <a:p>
            <a:pPr lvl="0"/>
            <a:r>
              <a:rPr lang="sv-SE" sz="1500" b="1">
                <a:solidFill>
                  <a:srgbClr val="003399"/>
                </a:solidFill>
              </a:rPr>
              <a:t>En tjänst eller marknadsplats online som drivs med digital teknik (inklusive med mobilappar) som ägs och/eller drivs av ett företag och som underlättar matchningen mellan efterfrågan på och utbudet av arbetskraft som tillhandahålls av en plattformsarbetstagare.</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sv-SE" sz="2000" b="1" u="sng">
                <a:solidFill>
                  <a:srgbClr val="ACC700"/>
                </a:solidFill>
              </a:rPr>
              <a:t>DEFINITION</a:t>
            </a:r>
          </a:p>
        </p:txBody>
      </p:sp>
    </p:spTree>
    <p:extLst>
      <p:ext uri="{BB962C8B-B14F-4D97-AF65-F5344CB8AC3E}">
        <p14:creationId xmlns:p14="http://schemas.microsoft.com/office/powerpoint/2010/main" val="1744807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486181" cy="461665"/>
          </a:xfrm>
        </p:spPr>
        <p:txBody>
          <a:bodyPr wrap="square">
            <a:spAutoFit/>
          </a:bodyPr>
          <a:lstStyle/>
          <a:p>
            <a:r>
              <a:rPr lang="sv-SE" sz="2400" dirty="0">
                <a:solidFill>
                  <a:srgbClr val="003399"/>
                </a:solidFill>
              </a:rPr>
              <a:t>Prioriterade områden – arbete via digitala plattformar</a:t>
            </a:r>
          </a:p>
        </p:txBody>
      </p:sp>
      <p:sp>
        <p:nvSpPr>
          <p:cNvPr id="4" name="TextBox 3"/>
          <p:cNvSpPr txBox="1"/>
          <p:nvPr/>
        </p:nvSpPr>
        <p:spPr>
          <a:xfrm>
            <a:off x="437824" y="915988"/>
            <a:ext cx="7086504" cy="3234219"/>
          </a:xfrm>
          <a:prstGeom prst="rect">
            <a:avLst/>
          </a:prstGeom>
          <a:noFill/>
        </p:spPr>
        <p:txBody>
          <a:bodyPr wrap="square" rtlCol="0">
            <a:spAutoFit/>
          </a:bodyPr>
          <a:lstStyle/>
          <a:p>
            <a:pPr lvl="0"/>
            <a:r>
              <a:rPr lang="sv-SE" b="1" dirty="0">
                <a:solidFill>
                  <a:srgbClr val="ACC700"/>
                </a:solidFill>
              </a:rPr>
              <a:t>MÖJLIGHETER </a:t>
            </a:r>
          </a:p>
          <a:p>
            <a:pPr marL="285750" lvl="0" indent="-285750">
              <a:buFont typeface="Arial" panose="020B0604020202020204" pitchFamily="34" charset="0"/>
              <a:buChar char="•"/>
            </a:pPr>
            <a:r>
              <a:rPr lang="sv-SE" sz="1600" b="1" dirty="0">
                <a:solidFill>
                  <a:srgbClr val="003399"/>
                </a:solidFill>
              </a:rPr>
              <a:t>Självständighet för arbetstagare.</a:t>
            </a:r>
          </a:p>
          <a:p>
            <a:pPr marL="285750" lvl="0" indent="-285750">
              <a:buFont typeface="Arial" panose="020B0604020202020204" pitchFamily="34" charset="0"/>
              <a:buChar char="•"/>
            </a:pPr>
            <a:r>
              <a:rPr lang="sv-SE" sz="1600" b="1" dirty="0">
                <a:solidFill>
                  <a:srgbClr val="003399"/>
                </a:solidFill>
              </a:rPr>
              <a:t>Flexibel arbetstid.</a:t>
            </a:r>
          </a:p>
          <a:p>
            <a:pPr marL="285750" lvl="0" indent="-285750">
              <a:buFont typeface="Arial" panose="020B0604020202020204" pitchFamily="34" charset="0"/>
              <a:buChar char="•"/>
            </a:pPr>
            <a:r>
              <a:rPr lang="sv-SE" sz="1600" b="1" dirty="0">
                <a:solidFill>
                  <a:srgbClr val="003399"/>
                </a:solidFill>
              </a:rPr>
              <a:t>Förbättrad tillgång till arbetsmarknaden för arbetstagare med sämre förutsättningar. </a:t>
            </a:r>
          </a:p>
          <a:p>
            <a:pPr lvl="0"/>
            <a:endParaRPr lang="en-US" sz="2000" b="1" dirty="0">
              <a:solidFill>
                <a:srgbClr val="003399"/>
              </a:solidFill>
            </a:endParaRPr>
          </a:p>
          <a:p>
            <a:pPr lvl="0" defTabSz="342900">
              <a:spcBef>
                <a:spcPts val="450"/>
              </a:spcBef>
              <a:buClr>
                <a:srgbClr val="003399"/>
              </a:buClr>
            </a:pPr>
            <a:r>
              <a:rPr lang="sv-SE" b="1" dirty="0">
                <a:solidFill>
                  <a:srgbClr val="ACC700"/>
                </a:solidFill>
              </a:rPr>
              <a:t>RISKER OCH UTMANINGAR</a:t>
            </a:r>
          </a:p>
          <a:p>
            <a:pPr marL="285750" lvl="0" indent="-285750">
              <a:buFont typeface="Arial" panose="020B0604020202020204" pitchFamily="34" charset="0"/>
              <a:buChar char="•"/>
            </a:pPr>
            <a:r>
              <a:rPr lang="sv-SE" sz="1600" b="1" dirty="0">
                <a:solidFill>
                  <a:srgbClr val="003399"/>
                </a:solidFill>
              </a:rPr>
              <a:t>Yrkesmässig isolering.</a:t>
            </a:r>
          </a:p>
          <a:p>
            <a:pPr marL="285750" lvl="0" indent="-285750">
              <a:buFont typeface="Arial" panose="020B0604020202020204" pitchFamily="34" charset="0"/>
              <a:buChar char="•"/>
            </a:pPr>
            <a:r>
              <a:rPr lang="sv-SE" sz="1600" b="1" dirty="0">
                <a:solidFill>
                  <a:srgbClr val="003399"/>
                </a:solidFill>
              </a:rPr>
              <a:t>Långa/oregelbundna arbetspass.</a:t>
            </a:r>
          </a:p>
          <a:p>
            <a:pPr marL="285750" lvl="0" indent="-285750">
              <a:buFont typeface="Arial" panose="020B0604020202020204" pitchFamily="34" charset="0"/>
              <a:buChar char="•"/>
            </a:pPr>
            <a:r>
              <a:rPr lang="sv-SE" sz="1600" b="1" dirty="0">
                <a:solidFill>
                  <a:srgbClr val="003399"/>
                </a:solidFill>
              </a:rPr>
              <a:t>Algoritmisk verksamhetsledning.</a:t>
            </a:r>
          </a:p>
          <a:p>
            <a:pPr marL="285750" lvl="0" indent="-285750">
              <a:buFont typeface="Arial" panose="020B0604020202020204" pitchFamily="34" charset="0"/>
              <a:buChar char="•"/>
            </a:pPr>
            <a:r>
              <a:rPr lang="sv-SE" sz="1600" b="1" dirty="0">
                <a:solidFill>
                  <a:srgbClr val="003399"/>
                </a:solidFill>
              </a:rPr>
              <a:t>Digital kontroll/övervakning.</a:t>
            </a:r>
          </a:p>
          <a:p>
            <a:pPr marL="285750" lvl="0" indent="-285750">
              <a:buFont typeface="Arial" panose="020B0604020202020204" pitchFamily="34" charset="0"/>
              <a:buChar char="•"/>
            </a:pPr>
            <a:r>
              <a:rPr lang="sv-SE" sz="1600" b="1" dirty="0">
                <a:solidFill>
                  <a:srgbClr val="003399"/>
                </a:solidFill>
              </a:rPr>
              <a:t>Begränsade arbetsmiljöbestämmelser.</a:t>
            </a:r>
          </a:p>
        </p:txBody>
      </p:sp>
    </p:spTree>
    <p:extLst>
      <p:ext uri="{BB962C8B-B14F-4D97-AF65-F5344CB8AC3E}">
        <p14:creationId xmlns:p14="http://schemas.microsoft.com/office/powerpoint/2010/main" val="4184328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361490" cy="461665"/>
          </a:xfrm>
        </p:spPr>
        <p:txBody>
          <a:bodyPr wrap="square">
            <a:spAutoFit/>
          </a:bodyPr>
          <a:lstStyle/>
          <a:p>
            <a:r>
              <a:rPr lang="sv-SE" sz="2400" dirty="0">
                <a:solidFill>
                  <a:srgbClr val="003399"/>
                </a:solidFill>
              </a:rPr>
              <a:t>Prioriterade områden – automatisering av uppgifter</a:t>
            </a:r>
          </a:p>
        </p:txBody>
      </p:sp>
      <p:sp>
        <p:nvSpPr>
          <p:cNvPr id="4" name="TextBox 3"/>
          <p:cNvSpPr txBox="1"/>
          <p:nvPr/>
        </p:nvSpPr>
        <p:spPr>
          <a:xfrm>
            <a:off x="3557164" y="663535"/>
            <a:ext cx="4350200" cy="1908215"/>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sv-SE" sz="1400" b="1" i="1">
                <a:solidFill>
                  <a:srgbClr val="E64715"/>
                </a:solidFill>
                <a:latin typeface="Arial" panose="020B0604020202020204" pitchFamily="34" charset="0"/>
                <a:ea typeface="SimSun" panose="02010600030101010101" pitchFamily="2" charset="-122"/>
                <a:cs typeface="Times New Roman" panose="02020603050405020304" pitchFamily="18" charset="0"/>
              </a:rPr>
              <a:t>Användningen av digital teknik för automatiseringsprocesser medför ett antal möjligheter, men också potentiella risker och utmaningar, såsom förlust av mänsklig situationsmedvetenhet, alltför stor tillit till tekniken eller eventuell förlust av specifik kompetens hos arbetstagare.</a:t>
            </a:r>
          </a:p>
        </p:txBody>
      </p:sp>
      <p:sp>
        <p:nvSpPr>
          <p:cNvPr id="6" name="TextBox 5">
            <a:extLst>
              <a:ext uri="{FF2B5EF4-FFF2-40B4-BE49-F238E27FC236}">
                <a16:creationId xmlns:a16="http://schemas.microsoft.com/office/drawing/2014/main" id="{83AF539D-CAF8-41D3-8FB6-3D01F5F13DEB}"/>
              </a:ext>
            </a:extLst>
          </p:cNvPr>
          <p:cNvSpPr txBox="1"/>
          <p:nvPr/>
        </p:nvSpPr>
        <p:spPr>
          <a:xfrm>
            <a:off x="1043608" y="3223451"/>
            <a:ext cx="7848872" cy="784830"/>
          </a:xfrm>
          <a:prstGeom prst="rect">
            <a:avLst/>
          </a:prstGeom>
          <a:noFill/>
        </p:spPr>
        <p:txBody>
          <a:bodyPr wrap="square" rtlCol="0">
            <a:spAutoFit/>
          </a:bodyPr>
          <a:lstStyle/>
          <a:p>
            <a:pPr lvl="0"/>
            <a:r>
              <a:rPr lang="sv-SE" sz="1500" b="1">
                <a:solidFill>
                  <a:srgbClr val="003399"/>
                </a:solidFill>
              </a:rPr>
              <a:t>Användning av system eller tekniska förfaranden för att göra det möjligt för en enhet eller ett system att (delvis eller helt) utföra en funktion som tidigare utfördes, eller skulle kunna utföras (delvis eller helt), av en människa.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sv-SE" sz="2000" b="1" u="sng">
                <a:solidFill>
                  <a:srgbClr val="ACC700"/>
                </a:solidFill>
              </a:rPr>
              <a:t>DEFINITION</a:t>
            </a:r>
          </a:p>
        </p:txBody>
      </p:sp>
      <p:pic>
        <p:nvPicPr>
          <p:cNvPr id="8" name="Picture 7">
            <a:extLst>
              <a:ext uri="{FF2B5EF4-FFF2-40B4-BE49-F238E27FC236}">
                <a16:creationId xmlns:a16="http://schemas.microsoft.com/office/drawing/2014/main" id="{BAF6AB56-B7EA-4CFD-9613-1A76A92962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740" y="931991"/>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497591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413444" cy="461665"/>
          </a:xfrm>
        </p:spPr>
        <p:txBody>
          <a:bodyPr wrap="square">
            <a:spAutoFit/>
          </a:bodyPr>
          <a:lstStyle/>
          <a:p>
            <a:r>
              <a:rPr lang="sv-SE" sz="2400" dirty="0">
                <a:solidFill>
                  <a:srgbClr val="003399"/>
                </a:solidFill>
              </a:rPr>
              <a:t>Prioriterade områden – automatisering av uppgifter</a:t>
            </a:r>
          </a:p>
        </p:txBody>
      </p:sp>
      <p:sp>
        <p:nvSpPr>
          <p:cNvPr id="4" name="TextBox 3"/>
          <p:cNvSpPr txBox="1"/>
          <p:nvPr/>
        </p:nvSpPr>
        <p:spPr>
          <a:xfrm>
            <a:off x="450001" y="902828"/>
            <a:ext cx="6354247" cy="2495555"/>
          </a:xfrm>
          <a:prstGeom prst="rect">
            <a:avLst/>
          </a:prstGeom>
          <a:noFill/>
        </p:spPr>
        <p:txBody>
          <a:bodyPr wrap="square" rtlCol="0">
            <a:spAutoFit/>
          </a:bodyPr>
          <a:lstStyle/>
          <a:p>
            <a:pPr lvl="0"/>
            <a:r>
              <a:rPr lang="sv-SE" b="1">
                <a:solidFill>
                  <a:srgbClr val="ACC700"/>
                </a:solidFill>
              </a:rPr>
              <a:t>MÖJLIGHETER </a:t>
            </a:r>
          </a:p>
          <a:p>
            <a:pPr marL="342900" lvl="0" indent="-342900">
              <a:buFont typeface="Arial" panose="020B0604020202020204" pitchFamily="34" charset="0"/>
              <a:buChar char="•"/>
            </a:pPr>
            <a:r>
              <a:rPr lang="sv-SE" sz="1600" b="1">
                <a:solidFill>
                  <a:srgbClr val="003399"/>
                </a:solidFill>
              </a:rPr>
              <a:t>Automatisering av arbetsuppgifter som innebär hög risk eller som är repetitiva. </a:t>
            </a:r>
          </a:p>
          <a:p>
            <a:pPr marL="342900" lvl="0" indent="-342900">
              <a:buFont typeface="Arial" panose="020B0604020202020204" pitchFamily="34" charset="0"/>
              <a:buChar char="•"/>
            </a:pPr>
            <a:r>
              <a:rPr lang="sv-SE" sz="1600" b="1">
                <a:solidFill>
                  <a:srgbClr val="003399"/>
                </a:solidFill>
              </a:rPr>
              <a:t>Mer tid för arbetstagarna att ägna sig åt utbildningsrelaterad eller kreativ verksamhet. </a:t>
            </a:r>
          </a:p>
          <a:p>
            <a:pPr marL="342900" lvl="0" indent="-342900">
              <a:buFont typeface="Arial" panose="020B0604020202020204" pitchFamily="34" charset="0"/>
              <a:buChar char="•"/>
            </a:pPr>
            <a:r>
              <a:rPr lang="sv-SE" sz="1600" b="1">
                <a:solidFill>
                  <a:srgbClr val="003399"/>
                </a:solidFill>
              </a:rPr>
              <a:t>Minskad exponering för farliga miljöer.</a:t>
            </a:r>
          </a:p>
          <a:p>
            <a:pPr marL="342900" lvl="0" indent="-342900">
              <a:buFont typeface="Arial" panose="020B0604020202020204" pitchFamily="34" charset="0"/>
              <a:buChar char="•"/>
            </a:pPr>
            <a:endParaRPr lang="en-US" sz="2000" b="1" dirty="0">
              <a:solidFill>
                <a:srgbClr val="003399"/>
              </a:solidFill>
            </a:endParaRPr>
          </a:p>
          <a:p>
            <a:pPr lvl="0" defTabSz="342900">
              <a:spcBef>
                <a:spcPts val="450"/>
              </a:spcBef>
              <a:buClr>
                <a:srgbClr val="003399"/>
              </a:buClr>
            </a:pPr>
            <a:r>
              <a:rPr lang="sv-SE" b="1">
                <a:solidFill>
                  <a:srgbClr val="ACC700"/>
                </a:solidFill>
              </a:rPr>
              <a:t>RISKER OCH UTMANINGAR</a:t>
            </a:r>
          </a:p>
          <a:p>
            <a:pPr marL="285750" lvl="0" indent="-285750">
              <a:buFont typeface="Arial" panose="020B0604020202020204" pitchFamily="34" charset="0"/>
              <a:buChar char="•"/>
            </a:pPr>
            <a:r>
              <a:rPr lang="sv-SE" sz="1600" b="1">
                <a:solidFill>
                  <a:srgbClr val="003399"/>
                </a:solidFill>
              </a:rPr>
              <a:t>Förlust av mänsklig situationsmedvetenhet.</a:t>
            </a:r>
          </a:p>
          <a:p>
            <a:pPr marL="285750" lvl="0" indent="-285750">
              <a:buFont typeface="Arial" panose="020B0604020202020204" pitchFamily="34" charset="0"/>
              <a:buChar char="•"/>
            </a:pPr>
            <a:r>
              <a:rPr lang="sv-SE" sz="1600" b="1">
                <a:solidFill>
                  <a:srgbClr val="003399"/>
                </a:solidFill>
              </a:rPr>
              <a:t>Alltför stor tillit till tekniken. </a:t>
            </a:r>
          </a:p>
          <a:p>
            <a:pPr marL="285750" lvl="0" indent="-285750">
              <a:buFont typeface="Arial" panose="020B0604020202020204" pitchFamily="34" charset="0"/>
              <a:buChar char="•"/>
            </a:pPr>
            <a:r>
              <a:rPr lang="sv-SE" sz="1600" b="1">
                <a:solidFill>
                  <a:srgbClr val="003399"/>
                </a:solidFill>
              </a:rPr>
              <a:t>Eventuell förlust av specifik kompetens hos arbetstagare. </a:t>
            </a:r>
          </a:p>
        </p:txBody>
      </p:sp>
    </p:spTree>
    <p:extLst>
      <p:ext uri="{BB962C8B-B14F-4D97-AF65-F5344CB8AC3E}">
        <p14:creationId xmlns:p14="http://schemas.microsoft.com/office/powerpoint/2010/main" val="593446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sv-SE" sz="2400"/>
              <a:t>Prioriterade områden – distans- och hybridarbete</a:t>
            </a:r>
          </a:p>
        </p:txBody>
      </p:sp>
      <p:sp>
        <p:nvSpPr>
          <p:cNvPr id="4" name="TextBox 3"/>
          <p:cNvSpPr txBox="1"/>
          <p:nvPr/>
        </p:nvSpPr>
        <p:spPr>
          <a:xfrm>
            <a:off x="3491880" y="978041"/>
            <a:ext cx="4350200" cy="738664"/>
          </a:xfrm>
          <a:prstGeom prst="rect">
            <a:avLst/>
          </a:prstGeom>
          <a:noFill/>
        </p:spPr>
        <p:txBody>
          <a:bodyPr wrap="square" rtlCol="0">
            <a:spAutoFit/>
          </a:bodyPr>
          <a:lstStyle/>
          <a:p>
            <a:pPr lvl="0"/>
            <a:endParaRPr lang="en-US" sz="1400" b="1" dirty="0">
              <a:solidFill>
                <a:srgbClr val="003399"/>
              </a:solidFill>
            </a:endParaRPr>
          </a:p>
          <a:p>
            <a:r>
              <a:rPr lang="sv-SE"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Distansarbete måste ingå i arbetsgivarens obligatoriska riskbedömning.</a:t>
            </a:r>
          </a:p>
        </p:txBody>
      </p:sp>
      <p:sp>
        <p:nvSpPr>
          <p:cNvPr id="6" name="TextBox 5">
            <a:extLst>
              <a:ext uri="{FF2B5EF4-FFF2-40B4-BE49-F238E27FC236}">
                <a16:creationId xmlns:a16="http://schemas.microsoft.com/office/drawing/2014/main" id="{83AF539D-CAF8-41D3-8FB6-3D01F5F13DEB}"/>
              </a:ext>
            </a:extLst>
          </p:cNvPr>
          <p:cNvSpPr txBox="1"/>
          <p:nvPr/>
        </p:nvSpPr>
        <p:spPr>
          <a:xfrm>
            <a:off x="1029892" y="2919558"/>
            <a:ext cx="7848872" cy="1477328"/>
          </a:xfrm>
          <a:prstGeom prst="rect">
            <a:avLst/>
          </a:prstGeom>
          <a:noFill/>
        </p:spPr>
        <p:txBody>
          <a:bodyPr wrap="square" rtlCol="0">
            <a:spAutoFit/>
          </a:bodyPr>
          <a:lstStyle/>
          <a:p>
            <a:pPr lvl="0"/>
            <a:r>
              <a:rPr lang="sv-SE" sz="1500" b="1" i="1" dirty="0">
                <a:solidFill>
                  <a:srgbClr val="003399"/>
                </a:solidFill>
              </a:rPr>
              <a:t>Distansarbete </a:t>
            </a:r>
            <a:r>
              <a:rPr lang="sv-SE" sz="1500" b="1" dirty="0">
                <a:solidFill>
                  <a:srgbClr val="003399"/>
                </a:solidFill>
              </a:rPr>
              <a:t>kan definieras som alla slags arbetsformer som involverar användning av digital teknik (t.ex. persondatorer, smarttelefoner, bärbara datorer, programpaket och internet) för att arbeta hemifrån eller – mer generellt – på annan plats än i arbetsgivarens lokaler under större delen eller en del av arbetstiden. Kombinationen av distansarbete och arbete i arbetsgivarens lokaler kallas också </a:t>
            </a:r>
            <a:r>
              <a:rPr lang="sv-SE" sz="1500" b="1" i="1" dirty="0">
                <a:solidFill>
                  <a:srgbClr val="003399"/>
                </a:solidFill>
              </a:rPr>
              <a:t>hybridarbete</a:t>
            </a:r>
            <a:r>
              <a:rPr lang="sv-SE" sz="1500" b="1" dirty="0">
                <a:solidFill>
                  <a:srgbClr val="003399"/>
                </a:solidFill>
              </a:rPr>
              <a:t>. </a:t>
            </a:r>
            <a:r>
              <a:rPr lang="sv-SE" sz="1500" b="1" i="1" dirty="0">
                <a:solidFill>
                  <a:srgbClr val="003399"/>
                </a:solidFill>
              </a:rPr>
              <a:t>It-baserat distansarbete</a:t>
            </a:r>
            <a:r>
              <a:rPr lang="sv-SE" sz="1500" b="1" dirty="0">
                <a:solidFill>
                  <a:srgbClr val="003399"/>
                </a:solidFill>
              </a:rPr>
              <a:t> (telework) är ett vanligt sätt att definiera hembaserat distansarbete.</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75633"/>
            <a:ext cx="1800200" cy="400110"/>
          </a:xfrm>
          <a:prstGeom prst="rect">
            <a:avLst/>
          </a:prstGeom>
          <a:noFill/>
        </p:spPr>
        <p:txBody>
          <a:bodyPr wrap="square" rtlCol="0">
            <a:spAutoFit/>
          </a:bodyPr>
          <a:lstStyle/>
          <a:p>
            <a:pPr lvl="0"/>
            <a:r>
              <a:rPr lang="sv-SE" sz="2000" b="1" u="sng" dirty="0">
                <a:solidFill>
                  <a:srgbClr val="ACC700"/>
                </a:solidFill>
              </a:rPr>
              <a:t>DEFINITION</a:t>
            </a:r>
          </a:p>
        </p:txBody>
      </p:sp>
      <p:pic>
        <p:nvPicPr>
          <p:cNvPr id="9" name="Picture 8">
            <a:extLst>
              <a:ext uri="{FF2B5EF4-FFF2-40B4-BE49-F238E27FC236}">
                <a16:creationId xmlns:a16="http://schemas.microsoft.com/office/drawing/2014/main" id="{7D15445A-9235-4930-A9B1-8C41C9203D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60356"/>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3369520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sv-SE" sz="2400"/>
              <a:t>Prioriterade områden – distans- och hybridarbete</a:t>
            </a:r>
          </a:p>
        </p:txBody>
      </p:sp>
      <p:sp>
        <p:nvSpPr>
          <p:cNvPr id="4" name="TextBox 3"/>
          <p:cNvSpPr txBox="1"/>
          <p:nvPr/>
        </p:nvSpPr>
        <p:spPr>
          <a:xfrm>
            <a:off x="450001" y="915988"/>
            <a:ext cx="6670455" cy="3480440"/>
          </a:xfrm>
          <a:prstGeom prst="rect">
            <a:avLst/>
          </a:prstGeom>
          <a:noFill/>
        </p:spPr>
        <p:txBody>
          <a:bodyPr wrap="square" rtlCol="0">
            <a:spAutoFit/>
          </a:bodyPr>
          <a:lstStyle/>
          <a:p>
            <a:r>
              <a:rPr lang="sv-SE" b="1">
                <a:solidFill>
                  <a:srgbClr val="ACC700"/>
                </a:solidFill>
              </a:rPr>
              <a:t>MÖJLIGHETER </a:t>
            </a:r>
          </a:p>
          <a:p>
            <a:pPr marL="285750" indent="-285750">
              <a:buFont typeface="Arial" panose="020B0604020202020204" pitchFamily="34" charset="0"/>
              <a:buChar char="•"/>
            </a:pPr>
            <a:r>
              <a:rPr lang="sv-SE" sz="1600" b="1">
                <a:solidFill>
                  <a:schemeClr val="accent1"/>
                </a:solidFill>
              </a:rPr>
              <a:t>Ökad självständighet och flexibilitet.</a:t>
            </a:r>
          </a:p>
          <a:p>
            <a:pPr marL="285750" indent="-285750">
              <a:buFont typeface="Arial" panose="020B0604020202020204" pitchFamily="34" charset="0"/>
              <a:buChar char="•"/>
            </a:pPr>
            <a:r>
              <a:rPr lang="sv-SE" sz="1600" b="1">
                <a:solidFill>
                  <a:schemeClr val="accent1"/>
                </a:solidFill>
              </a:rPr>
              <a:t>Bättre balans mellan arbete och privatliv.</a:t>
            </a:r>
          </a:p>
          <a:p>
            <a:pPr marL="285750" indent="-285750">
              <a:buFont typeface="Arial" panose="020B0604020202020204" pitchFamily="34" charset="0"/>
              <a:buChar char="•"/>
            </a:pPr>
            <a:r>
              <a:rPr lang="sv-SE" sz="1600" b="1">
                <a:solidFill>
                  <a:schemeClr val="accent1"/>
                </a:solidFill>
              </a:rPr>
              <a:t>Förbättrad motivation och produktivitet.</a:t>
            </a:r>
          </a:p>
          <a:p>
            <a:pPr marL="285750" indent="-285750">
              <a:buFont typeface="Arial" panose="020B0604020202020204" pitchFamily="34" charset="0"/>
              <a:buChar char="•"/>
            </a:pPr>
            <a:r>
              <a:rPr lang="sv-SE" sz="1600" b="1">
                <a:solidFill>
                  <a:schemeClr val="accent1"/>
                </a:solidFill>
              </a:rPr>
              <a:t>Kortare pendlingstid.</a:t>
            </a:r>
          </a:p>
          <a:p>
            <a:pPr marL="285750" indent="-285750">
              <a:buFont typeface="Arial" panose="020B0604020202020204" pitchFamily="34" charset="0"/>
              <a:buChar char="•"/>
            </a:pPr>
            <a:r>
              <a:rPr lang="sv-SE" sz="1600" b="1">
                <a:solidFill>
                  <a:schemeClr val="accent1"/>
                </a:solidFill>
              </a:rPr>
              <a:t>Säkerhet i högriskmiljöer.</a:t>
            </a:r>
          </a:p>
          <a:p>
            <a:endParaRPr lang="en-US" sz="2000" b="1" dirty="0">
              <a:solidFill>
                <a:schemeClr val="accent1"/>
              </a:solidFill>
            </a:endParaRPr>
          </a:p>
          <a:p>
            <a:pPr lvl="0" defTabSz="342900">
              <a:spcBef>
                <a:spcPts val="450"/>
              </a:spcBef>
              <a:buClr>
                <a:srgbClr val="003399"/>
              </a:buClr>
            </a:pPr>
            <a:r>
              <a:rPr lang="sv-SE" b="1">
                <a:solidFill>
                  <a:srgbClr val="ACC700"/>
                </a:solidFill>
              </a:rPr>
              <a:t>RISKER OCH UTMANINGAR</a:t>
            </a:r>
          </a:p>
          <a:p>
            <a:pPr marL="285750" lvl="0" indent="-285750">
              <a:buFont typeface="Arial" panose="020B0604020202020204" pitchFamily="34" charset="0"/>
              <a:buChar char="•"/>
            </a:pPr>
            <a:r>
              <a:rPr lang="sv-SE" sz="1600" b="1">
                <a:solidFill>
                  <a:srgbClr val="003399"/>
                </a:solidFill>
              </a:rPr>
              <a:t>Isolering och ensamarbete.</a:t>
            </a:r>
          </a:p>
          <a:p>
            <a:pPr marL="285750" lvl="0" indent="-285750">
              <a:buFont typeface="Arial" panose="020B0604020202020204" pitchFamily="34" charset="0"/>
              <a:buChar char="•"/>
            </a:pPr>
            <a:r>
              <a:rPr lang="sv-SE" sz="1600" b="1">
                <a:solidFill>
                  <a:srgbClr val="003399"/>
                </a:solidFill>
              </a:rPr>
              <a:t>Arbetsintensifiering.</a:t>
            </a:r>
          </a:p>
          <a:p>
            <a:pPr marL="285750" lvl="0" indent="-285750">
              <a:buFont typeface="Arial" panose="020B0604020202020204" pitchFamily="34" charset="0"/>
              <a:buChar char="•"/>
            </a:pPr>
            <a:r>
              <a:rPr lang="sv-SE" sz="1600" b="1">
                <a:solidFill>
                  <a:srgbClr val="003399"/>
                </a:solidFill>
              </a:rPr>
              <a:t>Långa/oregelbundna arbetspass.</a:t>
            </a:r>
          </a:p>
          <a:p>
            <a:pPr marL="285750" lvl="0" indent="-285750">
              <a:buFont typeface="Arial" panose="020B0604020202020204" pitchFamily="34" charset="0"/>
              <a:buChar char="•"/>
            </a:pPr>
            <a:r>
              <a:rPr lang="sv-SE" sz="1600" b="1">
                <a:solidFill>
                  <a:srgbClr val="003399"/>
                </a:solidFill>
              </a:rPr>
              <a:t>Svårigheter med att få privatlivet och arbetslivet att gå ihop.</a:t>
            </a:r>
          </a:p>
          <a:p>
            <a:pPr marL="285750" lvl="0" indent="-285750">
              <a:buFont typeface="Arial" panose="020B0604020202020204" pitchFamily="34" charset="0"/>
              <a:buChar char="•"/>
            </a:pPr>
            <a:r>
              <a:rPr lang="sv-SE" sz="1600" b="1">
                <a:solidFill>
                  <a:srgbClr val="003399"/>
                </a:solidFill>
              </a:rPr>
              <a:t>Otillräcklig utrustning.</a:t>
            </a:r>
          </a:p>
        </p:txBody>
      </p:sp>
    </p:spTree>
    <p:extLst>
      <p:ext uri="{BB962C8B-B14F-4D97-AF65-F5344CB8AC3E}">
        <p14:creationId xmlns:p14="http://schemas.microsoft.com/office/powerpoint/2010/main" val="2663294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434226" cy="461665"/>
          </a:xfrm>
        </p:spPr>
        <p:txBody>
          <a:bodyPr wrap="square">
            <a:spAutoFit/>
          </a:bodyPr>
          <a:lstStyle/>
          <a:p>
            <a:r>
              <a:rPr lang="sv-SE" sz="2400" dirty="0">
                <a:solidFill>
                  <a:srgbClr val="003399"/>
                </a:solidFill>
              </a:rPr>
              <a:t>Prioriterade områden – AI-baserad personalhantering</a:t>
            </a:r>
          </a:p>
        </p:txBody>
      </p:sp>
      <p:sp>
        <p:nvSpPr>
          <p:cNvPr id="4" name="TextBox 3"/>
          <p:cNvSpPr txBox="1"/>
          <p:nvPr/>
        </p:nvSpPr>
        <p:spPr>
          <a:xfrm>
            <a:off x="3491880" y="978041"/>
            <a:ext cx="4350200" cy="1384995"/>
          </a:xfrm>
          <a:prstGeom prst="rect">
            <a:avLst/>
          </a:prstGeom>
          <a:noFill/>
        </p:spPr>
        <p:txBody>
          <a:bodyPr wrap="square" rtlCol="0">
            <a:spAutoFit/>
          </a:bodyPr>
          <a:lstStyle/>
          <a:p>
            <a:pPr lvl="0"/>
            <a:endParaRPr lang="en-US" sz="1400" b="1" dirty="0">
              <a:solidFill>
                <a:srgbClr val="003399"/>
              </a:solidFill>
            </a:endParaRPr>
          </a:p>
          <a:p>
            <a:r>
              <a:rPr lang="sv-SE"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Det är mycket viktigt att bygga upp förtroendet för dessa system genom att informera och samråda med arbetstagarna samt låta arbetstagarna delta i utformningen och genomförandet av dem.  </a:t>
            </a:r>
          </a:p>
        </p:txBody>
      </p:sp>
      <p:sp>
        <p:nvSpPr>
          <p:cNvPr id="6" name="TextBox 5">
            <a:extLst>
              <a:ext uri="{FF2B5EF4-FFF2-40B4-BE49-F238E27FC236}">
                <a16:creationId xmlns:a16="http://schemas.microsoft.com/office/drawing/2014/main" id="{83AF539D-CAF8-41D3-8FB6-3D01F5F13DEB}"/>
              </a:ext>
            </a:extLst>
          </p:cNvPr>
          <p:cNvSpPr txBox="1"/>
          <p:nvPr/>
        </p:nvSpPr>
        <p:spPr>
          <a:xfrm>
            <a:off x="939662" y="3093598"/>
            <a:ext cx="7848872" cy="1015663"/>
          </a:xfrm>
          <a:prstGeom prst="rect">
            <a:avLst/>
          </a:prstGeom>
          <a:noFill/>
        </p:spPr>
        <p:txBody>
          <a:bodyPr wrap="square" rtlCol="0">
            <a:spAutoFit/>
          </a:bodyPr>
          <a:lstStyle/>
          <a:p>
            <a:pPr lvl="0"/>
            <a:r>
              <a:rPr lang="sv-SE" sz="1500" b="1" dirty="0">
                <a:solidFill>
                  <a:srgbClr val="003399"/>
                </a:solidFill>
              </a:rPr>
              <a:t>Avser ett system för personalhantering som samlar in uppgifter, ofta i realtid, om arbetsplatsen, arbetstagarna och det arbete de utför. Dessa uppgifter matas sedan in i en AI-baserad modell som fattar automatiserade eller halvautomatiserade beslut eller ger beslutsfattare information om frågor som har samband med personalhantering.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sv-SE" sz="2000" b="1" u="sng">
                <a:solidFill>
                  <a:srgbClr val="ACC700"/>
                </a:solidFill>
              </a:rPr>
              <a:t>DEFINITION</a:t>
            </a:r>
          </a:p>
        </p:txBody>
      </p:sp>
      <p:pic>
        <p:nvPicPr>
          <p:cNvPr id="8" name="Picture 7">
            <a:extLst>
              <a:ext uri="{FF2B5EF4-FFF2-40B4-BE49-F238E27FC236}">
                <a16:creationId xmlns:a16="http://schemas.microsoft.com/office/drawing/2014/main" id="{A6356AF0-FBDB-4E8B-BCFC-661E42F03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46071"/>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560711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797908" cy="461665"/>
          </a:xfrm>
        </p:spPr>
        <p:txBody>
          <a:bodyPr wrap="square">
            <a:spAutoFit/>
          </a:bodyPr>
          <a:lstStyle/>
          <a:p>
            <a:r>
              <a:rPr lang="sv-SE" sz="2400" dirty="0">
                <a:solidFill>
                  <a:srgbClr val="003399"/>
                </a:solidFill>
              </a:rPr>
              <a:t>Prioriterade områden – AI-baserad personalhantering</a:t>
            </a:r>
          </a:p>
        </p:txBody>
      </p:sp>
      <p:sp>
        <p:nvSpPr>
          <p:cNvPr id="4" name="TextBox 3"/>
          <p:cNvSpPr txBox="1"/>
          <p:nvPr/>
        </p:nvSpPr>
        <p:spPr>
          <a:xfrm>
            <a:off x="450000" y="918031"/>
            <a:ext cx="7559874" cy="2495555"/>
          </a:xfrm>
          <a:prstGeom prst="rect">
            <a:avLst/>
          </a:prstGeom>
          <a:noFill/>
        </p:spPr>
        <p:txBody>
          <a:bodyPr wrap="square" rtlCol="0">
            <a:spAutoFit/>
          </a:bodyPr>
          <a:lstStyle/>
          <a:p>
            <a:pPr lvl="0"/>
            <a:r>
              <a:rPr lang="sv-SE" b="1" dirty="0">
                <a:solidFill>
                  <a:srgbClr val="ACC700"/>
                </a:solidFill>
              </a:rPr>
              <a:t>MÖJLIGHETER </a:t>
            </a:r>
          </a:p>
          <a:p>
            <a:pPr marL="285750" lvl="0" indent="-285750">
              <a:buFont typeface="Arial" panose="020B0604020202020204" pitchFamily="34" charset="0"/>
              <a:buChar char="•"/>
            </a:pPr>
            <a:r>
              <a:rPr lang="sv-SE" sz="1600" b="1" dirty="0">
                <a:solidFill>
                  <a:srgbClr val="003399"/>
                </a:solidFill>
              </a:rPr>
              <a:t>Förbättrad planering och uppgiftsfördelning.</a:t>
            </a:r>
          </a:p>
          <a:p>
            <a:pPr marL="285750" lvl="0" indent="-285750">
              <a:buFont typeface="Arial" panose="020B0604020202020204" pitchFamily="34" charset="0"/>
              <a:buChar char="•"/>
            </a:pPr>
            <a:r>
              <a:rPr lang="sv-SE" sz="1600" b="1" dirty="0">
                <a:solidFill>
                  <a:srgbClr val="003399"/>
                </a:solidFill>
              </a:rPr>
              <a:t>Optimerad arbetsorganisation.</a:t>
            </a:r>
          </a:p>
          <a:p>
            <a:pPr marL="285750" lvl="0" indent="-285750">
              <a:buFont typeface="Arial" panose="020B0604020202020204" pitchFamily="34" charset="0"/>
              <a:buChar char="•"/>
            </a:pPr>
            <a:r>
              <a:rPr lang="sv-SE" sz="1600" b="1" dirty="0">
                <a:solidFill>
                  <a:srgbClr val="003399"/>
                </a:solidFill>
              </a:rPr>
              <a:t>Information för att identifiera arbetsmiljöfrågor.</a:t>
            </a:r>
          </a:p>
          <a:p>
            <a:pPr lvl="0"/>
            <a:endParaRPr lang="es-ES" sz="2000" b="1" dirty="0">
              <a:solidFill>
                <a:srgbClr val="003399"/>
              </a:solidFill>
            </a:endParaRPr>
          </a:p>
          <a:p>
            <a:pPr lvl="0" defTabSz="342900">
              <a:spcBef>
                <a:spcPts val="450"/>
              </a:spcBef>
              <a:buClr>
                <a:srgbClr val="003399"/>
              </a:buClr>
            </a:pPr>
            <a:r>
              <a:rPr lang="sv-SE" b="1" dirty="0">
                <a:solidFill>
                  <a:srgbClr val="ACC700"/>
                </a:solidFill>
              </a:rPr>
              <a:t>RISKER OCH UTMANINGAR</a:t>
            </a:r>
          </a:p>
          <a:p>
            <a:pPr marL="285750" lvl="0" indent="-285750">
              <a:buFont typeface="Arial" panose="020B0604020202020204" pitchFamily="34" charset="0"/>
              <a:buChar char="•"/>
            </a:pPr>
            <a:r>
              <a:rPr lang="sv-SE" sz="1600" b="1" dirty="0">
                <a:solidFill>
                  <a:srgbClr val="003399"/>
                </a:solidFill>
              </a:rPr>
              <a:t>Minskad självständighet och kontroll för arbetstagarna.</a:t>
            </a:r>
          </a:p>
          <a:p>
            <a:pPr marL="285750" indent="-285750">
              <a:buFont typeface="Arial" panose="020B0604020202020204" pitchFamily="34" charset="0"/>
              <a:buChar char="•"/>
            </a:pPr>
            <a:r>
              <a:rPr lang="sv-SE" sz="1600" b="1" dirty="0">
                <a:solidFill>
                  <a:srgbClr val="003399"/>
                </a:solidFill>
              </a:rPr>
              <a:t>Större press att arbeta snabbare.</a:t>
            </a:r>
          </a:p>
          <a:p>
            <a:pPr marL="285750" indent="-285750">
              <a:buFont typeface="Arial" panose="020B0604020202020204" pitchFamily="34" charset="0"/>
              <a:buChar char="•"/>
            </a:pPr>
            <a:r>
              <a:rPr lang="sv-SE" sz="1600" b="1" dirty="0">
                <a:solidFill>
                  <a:srgbClr val="003399"/>
                </a:solidFill>
              </a:rPr>
              <a:t>Kränkning av den personliga integriteten.</a:t>
            </a:r>
          </a:p>
        </p:txBody>
      </p:sp>
    </p:spTree>
    <p:extLst>
      <p:ext uri="{BB962C8B-B14F-4D97-AF65-F5344CB8AC3E}">
        <p14:creationId xmlns:p14="http://schemas.microsoft.com/office/powerpoint/2010/main" val="3919486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9702" y="865748"/>
            <a:ext cx="5706173" cy="2418611"/>
          </a:xfrm>
        </p:spPr>
        <p:txBody>
          <a:bodyPr lIns="0" tIns="0" rIns="0" bIns="0">
            <a:spAutoFit/>
          </a:bodyPr>
          <a:lstStyle/>
          <a:p>
            <a:r>
              <a:rPr lang="sv-SE" sz="1600" dirty="0"/>
              <a:t>Vad handlar det om?</a:t>
            </a:r>
          </a:p>
          <a:p>
            <a:r>
              <a:rPr lang="sv-SE" sz="1600" dirty="0"/>
              <a:t>Fakta och siffror</a:t>
            </a:r>
          </a:p>
          <a:p>
            <a:r>
              <a:rPr lang="sv-SE" sz="1600" dirty="0"/>
              <a:t>Kampanjens mål</a:t>
            </a:r>
          </a:p>
          <a:p>
            <a:r>
              <a:rPr lang="sv-SE" sz="1600" dirty="0"/>
              <a:t>Prioriterade områden</a:t>
            </a:r>
          </a:p>
          <a:p>
            <a:r>
              <a:rPr lang="sv-SE" sz="1600" dirty="0"/>
              <a:t>Riskförebyggande</a:t>
            </a:r>
          </a:p>
          <a:p>
            <a:r>
              <a:rPr lang="sv-SE" sz="1600" dirty="0"/>
              <a:t>EU-Osha och kampanjpartner</a:t>
            </a:r>
          </a:p>
          <a:p>
            <a:r>
              <a:rPr lang="sv-SE" sz="1600" dirty="0"/>
              <a:t>Kampanjverktyg och kampanjresurser </a:t>
            </a:r>
          </a:p>
          <a:p>
            <a:r>
              <a:rPr lang="sv-SE" sz="1600" dirty="0"/>
              <a:t>Var med och hjälp till</a:t>
            </a:r>
          </a:p>
        </p:txBody>
      </p:sp>
      <p:sp>
        <p:nvSpPr>
          <p:cNvPr id="7" name="Title 1">
            <a:extLst>
              <a:ext uri="{FF2B5EF4-FFF2-40B4-BE49-F238E27FC236}">
                <a16:creationId xmlns:a16="http://schemas.microsoft.com/office/drawing/2014/main" id="{FE67E1C7-DA33-3742-8620-2EC6C9701E0F}"/>
              </a:ext>
            </a:extLst>
          </p:cNvPr>
          <p:cNvSpPr txBox="1">
            <a:spLocks/>
          </p:cNvSpPr>
          <p:nvPr/>
        </p:nvSpPr>
        <p:spPr>
          <a:xfrm>
            <a:off x="539750" y="165105"/>
            <a:ext cx="7470122" cy="369332"/>
          </a:xfrm>
          <a:prstGeom prst="rect">
            <a:avLst/>
          </a:prstGeom>
        </p:spPr>
        <p:txBody>
          <a:bodyPr vert="horz" lIns="0" tIns="0" rIns="0" bIns="0" rtlCol="0" anchor="ctr" anchorCtr="0">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400"/>
              <a:t>Översikt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3875">
            <a:off x="5335940" y="1574300"/>
            <a:ext cx="2666667" cy="1800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929296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sv-SE" sz="2400">
                <a:solidFill>
                  <a:srgbClr val="003399"/>
                </a:solidFill>
              </a:rPr>
              <a:t>Prioriterade områden – smarta digitala system</a:t>
            </a:r>
          </a:p>
        </p:txBody>
      </p:sp>
      <p:sp>
        <p:nvSpPr>
          <p:cNvPr id="4" name="TextBox 3"/>
          <p:cNvSpPr txBox="1"/>
          <p:nvPr/>
        </p:nvSpPr>
        <p:spPr>
          <a:xfrm>
            <a:off x="3491880" y="870319"/>
            <a:ext cx="4517994" cy="1384995"/>
          </a:xfrm>
          <a:prstGeom prst="rect">
            <a:avLst/>
          </a:prstGeom>
          <a:noFill/>
        </p:spPr>
        <p:txBody>
          <a:bodyPr wrap="square" rtlCol="0">
            <a:spAutoFit/>
          </a:bodyPr>
          <a:lstStyle/>
          <a:p>
            <a:pPr lvl="0"/>
            <a:endParaRPr lang="en-US" sz="1400" b="1" dirty="0">
              <a:solidFill>
                <a:srgbClr val="003399"/>
              </a:solidFill>
            </a:endParaRPr>
          </a:p>
          <a:p>
            <a:r>
              <a:rPr lang="sv-SE"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Dessa nya system använder digital teknik för att samla in och analysera data eller signaler för att identifiera och bedöma arbetsmiljörisker och därigenom förhindra och/eller minimera skada och främja en god arbetsmiljö.</a:t>
            </a:r>
          </a:p>
        </p:txBody>
      </p:sp>
      <p:sp>
        <p:nvSpPr>
          <p:cNvPr id="6" name="TextBox 5">
            <a:extLst>
              <a:ext uri="{FF2B5EF4-FFF2-40B4-BE49-F238E27FC236}">
                <a16:creationId xmlns:a16="http://schemas.microsoft.com/office/drawing/2014/main" id="{83AF539D-CAF8-41D3-8FB6-3D01F5F13DEB}"/>
              </a:ext>
            </a:extLst>
          </p:cNvPr>
          <p:cNvSpPr txBox="1"/>
          <p:nvPr/>
        </p:nvSpPr>
        <p:spPr>
          <a:xfrm>
            <a:off x="1026260" y="2950641"/>
            <a:ext cx="7743667" cy="1600438"/>
          </a:xfrm>
          <a:prstGeom prst="rect">
            <a:avLst/>
          </a:prstGeom>
          <a:noFill/>
        </p:spPr>
        <p:txBody>
          <a:bodyPr wrap="square" lIns="91440" tIns="45720" rIns="91440" bIns="45720" rtlCol="0" anchor="t">
            <a:spAutoFit/>
          </a:bodyPr>
          <a:lstStyle/>
          <a:p>
            <a:r>
              <a:rPr lang="sv-SE" sz="1400" b="1" dirty="0">
                <a:solidFill>
                  <a:srgbClr val="003399"/>
                </a:solidFill>
              </a:rPr>
              <a:t>Digitala system för övervakning och förbättring av arbetstagares hälsa och säkerhet. Detta innefattar smart personlig skyddsutrustning (som kan identifiera halterna av gaser och toxiner, bullernivåer och högrisktemperaturer), kroppsburen utrustning (som kan interagera med arbetstagare, med sensorer som kan byggas in i skyddshjälmar eller skyddsglasögon) och mobila eller statiska system som använder kameror och sensorer (t.ex. drönare som effektivt kan ta sig till och övervaka farliga områden på arbetsplatser så att människor inte behöver utsättas för fara inom bygg- och gruvindustrin).</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sv-SE" sz="2000" b="1" u="sng">
                <a:solidFill>
                  <a:srgbClr val="ACC700"/>
                </a:solidFill>
              </a:rPr>
              <a:t>DEFINITION</a:t>
            </a:r>
          </a:p>
        </p:txBody>
      </p:sp>
      <p:pic>
        <p:nvPicPr>
          <p:cNvPr id="9" name="Picture 8">
            <a:extLst>
              <a:ext uri="{FF2B5EF4-FFF2-40B4-BE49-F238E27FC236}">
                <a16:creationId xmlns:a16="http://schemas.microsoft.com/office/drawing/2014/main" id="{8B2C750B-A009-4564-B11E-D6FA542B4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85858"/>
            <a:ext cx="2666666"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4116623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sv-SE" sz="2400">
                <a:solidFill>
                  <a:srgbClr val="003399"/>
                </a:solidFill>
              </a:rPr>
              <a:t>Prioriterade områden – smarta digitala system</a:t>
            </a:r>
          </a:p>
        </p:txBody>
      </p:sp>
      <p:sp>
        <p:nvSpPr>
          <p:cNvPr id="4" name="TextBox 3"/>
          <p:cNvSpPr txBox="1"/>
          <p:nvPr/>
        </p:nvSpPr>
        <p:spPr>
          <a:xfrm>
            <a:off x="450001" y="927577"/>
            <a:ext cx="5976466" cy="2987997"/>
          </a:xfrm>
          <a:prstGeom prst="rect">
            <a:avLst/>
          </a:prstGeom>
          <a:noFill/>
        </p:spPr>
        <p:txBody>
          <a:bodyPr wrap="square" rtlCol="0">
            <a:spAutoFit/>
          </a:bodyPr>
          <a:lstStyle/>
          <a:p>
            <a:pPr lvl="0"/>
            <a:r>
              <a:rPr lang="sv-SE" b="1">
                <a:solidFill>
                  <a:srgbClr val="ACC700"/>
                </a:solidFill>
              </a:rPr>
              <a:t>MÖJLIGHETER </a:t>
            </a:r>
          </a:p>
          <a:p>
            <a:pPr marL="285750" lvl="0" indent="-285750">
              <a:buFont typeface="Arial" panose="020B0604020202020204" pitchFamily="34" charset="0"/>
              <a:buChar char="•"/>
            </a:pPr>
            <a:r>
              <a:rPr lang="sv-SE" sz="1600" b="1">
                <a:solidFill>
                  <a:srgbClr val="003399"/>
                </a:solidFill>
              </a:rPr>
              <a:t>Förhindrande och minimering av skador som arbetstagare utsätts för.</a:t>
            </a:r>
          </a:p>
          <a:p>
            <a:pPr marL="285750" lvl="0" indent="-285750">
              <a:buFont typeface="Arial" panose="020B0604020202020204" pitchFamily="34" charset="0"/>
              <a:buChar char="•"/>
            </a:pPr>
            <a:r>
              <a:rPr lang="sv-SE" sz="1600" b="1">
                <a:solidFill>
                  <a:srgbClr val="003399"/>
                </a:solidFill>
              </a:rPr>
              <a:t>Bättre efterlevnad av arbetsmiljöbestämmelserna.</a:t>
            </a:r>
          </a:p>
          <a:p>
            <a:pPr marL="285750" indent="-285750">
              <a:buFont typeface="Arial" panose="020B0604020202020204" pitchFamily="34" charset="0"/>
              <a:buChar char="•"/>
            </a:pPr>
            <a:r>
              <a:rPr lang="sv-SE" sz="1600" b="1">
                <a:solidFill>
                  <a:srgbClr val="003399"/>
                </a:solidFill>
              </a:rPr>
              <a:t>Välgrundade beslut.</a:t>
            </a:r>
          </a:p>
          <a:p>
            <a:pPr marL="285750" lvl="0" indent="-285750">
              <a:buFont typeface="Arial" panose="020B0604020202020204" pitchFamily="34" charset="0"/>
              <a:buChar char="•"/>
            </a:pPr>
            <a:r>
              <a:rPr lang="sv-SE" sz="1600" b="1">
                <a:solidFill>
                  <a:srgbClr val="003399"/>
                </a:solidFill>
              </a:rPr>
              <a:t>Effektivt verkställande.</a:t>
            </a:r>
          </a:p>
          <a:p>
            <a:pPr marL="285750" lvl="0" indent="-285750">
              <a:buFont typeface="Arial" panose="020B0604020202020204" pitchFamily="34" charset="0"/>
              <a:buChar char="•"/>
            </a:pPr>
            <a:r>
              <a:rPr lang="sv-SE" sz="1600" b="1">
                <a:solidFill>
                  <a:srgbClr val="003399"/>
                </a:solidFill>
              </a:rPr>
              <a:t>Fler utbildningsmöjligheter i en virtuell miljö.</a:t>
            </a:r>
          </a:p>
          <a:p>
            <a:pPr lvl="0"/>
            <a:endParaRPr lang="en-US" sz="2000" b="1" dirty="0">
              <a:solidFill>
                <a:srgbClr val="003399"/>
              </a:solidFill>
            </a:endParaRPr>
          </a:p>
          <a:p>
            <a:pPr lvl="0" defTabSz="342900">
              <a:spcBef>
                <a:spcPts val="450"/>
              </a:spcBef>
              <a:buClr>
                <a:srgbClr val="003399"/>
              </a:buClr>
            </a:pPr>
            <a:r>
              <a:rPr lang="sv-SE" b="1">
                <a:solidFill>
                  <a:srgbClr val="ACC700"/>
                </a:solidFill>
              </a:rPr>
              <a:t>RISKER OCH UTMANINGAR</a:t>
            </a:r>
          </a:p>
          <a:p>
            <a:pPr marL="285750" lvl="0" indent="-285750">
              <a:buFont typeface="Arial" panose="020B0604020202020204" pitchFamily="34" charset="0"/>
              <a:buChar char="•"/>
            </a:pPr>
            <a:r>
              <a:rPr lang="sv-SE" sz="1600" b="1">
                <a:solidFill>
                  <a:srgbClr val="003399"/>
                </a:solidFill>
              </a:rPr>
              <a:t>Inkorrekta data eller feltolkningar.</a:t>
            </a:r>
          </a:p>
          <a:p>
            <a:pPr marL="285750" lvl="0" indent="-285750">
              <a:buFont typeface="Arial" panose="020B0604020202020204" pitchFamily="34" charset="0"/>
              <a:buChar char="•"/>
            </a:pPr>
            <a:r>
              <a:rPr lang="sv-SE" sz="1600" b="1">
                <a:solidFill>
                  <a:srgbClr val="003399"/>
                </a:solidFill>
              </a:rPr>
              <a:t>Alltför stor tillit till tekniken.</a:t>
            </a:r>
          </a:p>
          <a:p>
            <a:pPr marL="285750" lvl="0" indent="-285750">
              <a:buFont typeface="Arial" panose="020B0604020202020204" pitchFamily="34" charset="0"/>
              <a:buChar char="•"/>
            </a:pPr>
            <a:r>
              <a:rPr lang="sv-SE" sz="1600" b="1">
                <a:solidFill>
                  <a:srgbClr val="003399"/>
                </a:solidFill>
              </a:rPr>
              <a:t>Förlorad kontroll över arbetsuppgifterna.</a:t>
            </a:r>
          </a:p>
        </p:txBody>
      </p:sp>
    </p:spTree>
    <p:extLst>
      <p:ext uri="{BB962C8B-B14F-4D97-AF65-F5344CB8AC3E}">
        <p14:creationId xmlns:p14="http://schemas.microsoft.com/office/powerpoint/2010/main" val="3058561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35927FE-E68F-B143-A6DD-76F098377766}"/>
              </a:ext>
            </a:extLst>
          </p:cNvPr>
          <p:cNvSpPr>
            <a:spLocks noGrp="1"/>
          </p:cNvSpPr>
          <p:nvPr>
            <p:ph type="title"/>
          </p:nvPr>
        </p:nvSpPr>
        <p:spPr>
          <a:xfrm>
            <a:off x="539750" y="148384"/>
            <a:ext cx="7632700" cy="369332"/>
          </a:xfrm>
        </p:spPr>
        <p:txBody>
          <a:bodyPr lIns="0" tIns="0" rIns="0" bIns="0">
            <a:spAutoFit/>
          </a:bodyPr>
          <a:lstStyle/>
          <a:p>
            <a:r>
              <a:rPr lang="sv-SE" sz="2400">
                <a:solidFill>
                  <a:schemeClr val="accent1"/>
                </a:solidFill>
              </a:rPr>
              <a:t>Riskförebyggande</a:t>
            </a:r>
          </a:p>
        </p:txBody>
      </p:sp>
      <p:sp>
        <p:nvSpPr>
          <p:cNvPr id="2" name="TextBox 1"/>
          <p:cNvSpPr txBox="1"/>
          <p:nvPr/>
        </p:nvSpPr>
        <p:spPr>
          <a:xfrm>
            <a:off x="441906" y="813436"/>
            <a:ext cx="7560840" cy="2554545"/>
          </a:xfrm>
          <a:prstGeom prst="rect">
            <a:avLst/>
          </a:prstGeom>
          <a:noFill/>
        </p:spPr>
        <p:txBody>
          <a:bodyPr wrap="square" rtlCol="0">
            <a:spAutoFit/>
          </a:bodyPr>
          <a:lstStyle/>
          <a:p>
            <a:pPr marL="285750" lvl="0" indent="-285750">
              <a:buFont typeface="Arial" panose="020B0604020202020204" pitchFamily="34" charset="0"/>
              <a:buChar char="•"/>
            </a:pPr>
            <a:r>
              <a:rPr lang="sv-SE" sz="1600" b="1" dirty="0">
                <a:solidFill>
                  <a:schemeClr val="accent1"/>
                </a:solidFill>
              </a:rPr>
              <a:t>Människocentrerad strategi. </a:t>
            </a:r>
          </a:p>
          <a:p>
            <a:pPr lvl="0"/>
            <a:endParaRPr lang="el-GR" sz="1600" b="1" dirty="0">
              <a:solidFill>
                <a:schemeClr val="accent1"/>
              </a:solidFill>
            </a:endParaRPr>
          </a:p>
          <a:p>
            <a:pPr marL="285750" lvl="0" indent="-285750">
              <a:buFont typeface="Arial" panose="020B0604020202020204" pitchFamily="34" charset="0"/>
              <a:buChar char="•"/>
            </a:pPr>
            <a:r>
              <a:rPr lang="sv-SE" sz="1600" b="1" dirty="0">
                <a:solidFill>
                  <a:schemeClr val="accent1"/>
                </a:solidFill>
              </a:rPr>
              <a:t>Lika tillgång till information för alla berörda parter.</a:t>
            </a:r>
          </a:p>
          <a:p>
            <a:pPr lvl="0"/>
            <a:endParaRPr lang="el-GR" sz="1600" b="1" dirty="0">
              <a:solidFill>
                <a:schemeClr val="accent1"/>
              </a:solidFill>
            </a:endParaRPr>
          </a:p>
          <a:p>
            <a:pPr marL="285750" lvl="0" indent="-285750">
              <a:buFont typeface="Arial" panose="020B0604020202020204" pitchFamily="34" charset="0"/>
              <a:buChar char="•"/>
            </a:pPr>
            <a:r>
              <a:rPr lang="sv-SE" sz="1600" b="1" dirty="0">
                <a:solidFill>
                  <a:schemeClr val="accent1"/>
                </a:solidFill>
              </a:rPr>
              <a:t>Samråd med arbetstagare/arbetstagares deltagande i utformningen, genomförandet och användningen av digital teknik och digitala system. </a:t>
            </a:r>
          </a:p>
          <a:p>
            <a:pPr marL="285750" lvl="0" indent="-285750">
              <a:buFont typeface="Arial" panose="020B0604020202020204" pitchFamily="34" charset="0"/>
              <a:buChar char="•"/>
            </a:pPr>
            <a:endParaRPr lang="el-GR" sz="1600" b="1" dirty="0">
              <a:solidFill>
                <a:schemeClr val="accent1"/>
              </a:solidFill>
            </a:endParaRPr>
          </a:p>
          <a:p>
            <a:pPr marL="285750" lvl="0" indent="-285750">
              <a:buFont typeface="Arial" panose="020B0604020202020204" pitchFamily="34" charset="0"/>
              <a:buChar char="•"/>
            </a:pPr>
            <a:r>
              <a:rPr lang="sv-SE" sz="1600" b="1" dirty="0">
                <a:solidFill>
                  <a:schemeClr val="accent1"/>
                </a:solidFill>
              </a:rPr>
              <a:t>Öppenhet om hur ett digitalt verktyg fungerar. </a:t>
            </a:r>
          </a:p>
          <a:p>
            <a:pPr marL="285750" lvl="0" indent="-285750">
              <a:buFont typeface="Arial" panose="020B0604020202020204" pitchFamily="34" charset="0"/>
              <a:buChar char="•"/>
            </a:pPr>
            <a:endParaRPr lang="el-GR" sz="1600" b="1" dirty="0">
              <a:solidFill>
                <a:schemeClr val="accent1"/>
              </a:solidFill>
            </a:endParaRPr>
          </a:p>
          <a:p>
            <a:pPr marL="285750" indent="-285750">
              <a:buFont typeface="Arial" panose="020B0604020202020204" pitchFamily="34" charset="0"/>
              <a:buChar char="•"/>
            </a:pPr>
            <a:r>
              <a:rPr lang="sv-SE" sz="1600" b="1" dirty="0">
                <a:solidFill>
                  <a:schemeClr val="accent1"/>
                </a:solidFill>
              </a:rPr>
              <a:t>Helhetssyn på utvärdering av digitala tekniker och system.</a:t>
            </a:r>
          </a:p>
        </p:txBody>
      </p:sp>
    </p:spTree>
    <p:extLst>
      <p:ext uri="{BB962C8B-B14F-4D97-AF65-F5344CB8AC3E}">
        <p14:creationId xmlns:p14="http://schemas.microsoft.com/office/powerpoint/2010/main" val="1749694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901DF98-FA09-AD45-BC85-F22873B9E4C0}"/>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651301" y="771550"/>
            <a:ext cx="7272610" cy="3863506"/>
          </a:xfrm>
          <a:prstGeom prst="rect">
            <a:avLst/>
          </a:prstGeom>
          <a:effectLst>
            <a:softEdge rad="0"/>
          </a:effectLst>
        </p:spPr>
      </p:pic>
      <p:sp>
        <p:nvSpPr>
          <p:cNvPr id="2" name="Title 1"/>
          <p:cNvSpPr>
            <a:spLocks noGrp="1"/>
          </p:cNvSpPr>
          <p:nvPr>
            <p:ph type="title"/>
          </p:nvPr>
        </p:nvSpPr>
        <p:spPr>
          <a:xfrm>
            <a:off x="539750" y="129101"/>
            <a:ext cx="7415532" cy="369332"/>
          </a:xfrm>
        </p:spPr>
        <p:txBody>
          <a:bodyPr lIns="0" tIns="0" rIns="0" bIns="0">
            <a:spAutoFit/>
          </a:bodyPr>
          <a:lstStyle/>
          <a:p>
            <a:r>
              <a:rPr lang="sv-SE" sz="2400"/>
              <a:t>EU-Osha och kampanjpartner</a:t>
            </a:r>
          </a:p>
        </p:txBody>
      </p:sp>
      <p:grpSp>
        <p:nvGrpSpPr>
          <p:cNvPr id="93" name="Gruppo 92">
            <a:extLst>
              <a:ext uri="{FF2B5EF4-FFF2-40B4-BE49-F238E27FC236}">
                <a16:creationId xmlns:a16="http://schemas.microsoft.com/office/drawing/2014/main" id="{BDB5431B-DE21-A34A-BA10-6C5F251528CF}"/>
              </a:ext>
            </a:extLst>
          </p:cNvPr>
          <p:cNvGrpSpPr/>
          <p:nvPr/>
        </p:nvGrpSpPr>
        <p:grpSpPr>
          <a:xfrm>
            <a:off x="484292" y="1127815"/>
            <a:ext cx="7769306" cy="3069360"/>
            <a:chOff x="523157" y="1121555"/>
            <a:chExt cx="7769306" cy="3069360"/>
          </a:xfrm>
        </p:grpSpPr>
        <p:sp>
          <p:nvSpPr>
            <p:cNvPr id="13" name="CasellaDiTesto 12">
              <a:extLst>
                <a:ext uri="{FF2B5EF4-FFF2-40B4-BE49-F238E27FC236}">
                  <a16:creationId xmlns:a16="http://schemas.microsoft.com/office/drawing/2014/main" id="{FD39340F-D71A-974A-B178-5BB413CC67B1}"/>
                </a:ext>
              </a:extLst>
            </p:cNvPr>
            <p:cNvSpPr txBox="1"/>
            <p:nvPr/>
          </p:nvSpPr>
          <p:spPr>
            <a:xfrm>
              <a:off x="523157" y="3113053"/>
              <a:ext cx="2592533" cy="340270"/>
            </a:xfrm>
            <a:prstGeom prst="roundRect">
              <a:avLst>
                <a:gd name="adj" fmla="val 50000"/>
              </a:avLst>
            </a:prstGeom>
            <a:solidFill>
              <a:srgbClr val="ACC700">
                <a:alpha val="40000"/>
              </a:srgbClr>
            </a:solidFill>
          </p:spPr>
          <p:txBody>
            <a:bodyPr wrap="none" lIns="108000" tIns="36000" rIns="108000" bIns="36000" rtlCol="0" anchor="ctr" anchorCtr="0">
              <a:noAutofit/>
            </a:bodyPr>
            <a:lstStyle/>
            <a:p>
              <a:pPr marL="0" lvl="1"/>
              <a:r>
                <a:rPr lang="sv-SE" sz="1000" b="1" dirty="0">
                  <a:solidFill>
                    <a:schemeClr val="tx2"/>
                  </a:solidFill>
                  <a:hlinkClick r:id="rId4"/>
                </a:rPr>
                <a:t>OFFICIELLA KAMPANJPARTNER</a:t>
              </a:r>
              <a:endParaRPr lang="sv-SE" sz="1000" b="1" dirty="0">
                <a:solidFill>
                  <a:schemeClr val="tx2"/>
                </a:solidFill>
                <a:hlinkClick r:id="rId5"/>
              </a:endParaRPr>
            </a:p>
          </p:txBody>
        </p:sp>
        <p:sp>
          <p:nvSpPr>
            <p:cNvPr id="12" name="CasellaDiTesto 11">
              <a:extLst>
                <a:ext uri="{FF2B5EF4-FFF2-40B4-BE49-F238E27FC236}">
                  <a16:creationId xmlns:a16="http://schemas.microsoft.com/office/drawing/2014/main" id="{EEB6659C-0922-C54F-A68C-B285E024FA1B}"/>
                </a:ext>
              </a:extLst>
            </p:cNvPr>
            <p:cNvSpPr txBox="1"/>
            <p:nvPr/>
          </p:nvSpPr>
          <p:spPr>
            <a:xfrm>
              <a:off x="5360242" y="1121555"/>
              <a:ext cx="2505952" cy="340270"/>
            </a:xfrm>
            <a:prstGeom prst="roundRect">
              <a:avLst>
                <a:gd name="adj" fmla="val 50000"/>
              </a:avLst>
            </a:prstGeom>
            <a:solidFill>
              <a:srgbClr val="ACC700">
                <a:alpha val="40000"/>
              </a:srgbClr>
            </a:solidFill>
          </p:spPr>
          <p:txBody>
            <a:bodyPr wrap="none" lIns="108000" tIns="36000" rIns="108000" bIns="36000" rtlCol="0" anchor="ctr" anchorCtr="0">
              <a:noAutofit/>
            </a:bodyPr>
            <a:lstStyle/>
            <a:p>
              <a:pPr marL="0" lvl="1" algn="ctr"/>
              <a:r>
                <a:rPr lang="sv-SE" sz="1000" b="1" dirty="0">
                  <a:solidFill>
                    <a:schemeClr val="tx2"/>
                  </a:solidFill>
                  <a:hlinkClick r:id="rId6"/>
                </a:rPr>
                <a:t>EUROPEISKA ARBET</a:t>
              </a:r>
              <a:br>
                <a:rPr lang="sv-SE" sz="1000" b="1" dirty="0">
                  <a:solidFill>
                    <a:schemeClr val="tx2"/>
                  </a:solidFill>
                  <a:hlinkClick r:id="rId6"/>
                </a:rPr>
              </a:br>
              <a:r>
                <a:rPr lang="sv-SE" sz="1000" b="1" dirty="0">
                  <a:solidFill>
                    <a:schemeClr val="tx2"/>
                  </a:solidFill>
                  <a:hlinkClick r:id="rId6"/>
                </a:rPr>
                <a:t>SMARKNADSPARTER</a:t>
              </a:r>
            </a:p>
          </p:txBody>
        </p:sp>
        <p:sp>
          <p:nvSpPr>
            <p:cNvPr id="15" name="CasellaDiTesto 14">
              <a:extLst>
                <a:ext uri="{FF2B5EF4-FFF2-40B4-BE49-F238E27FC236}">
                  <a16:creationId xmlns:a16="http://schemas.microsoft.com/office/drawing/2014/main" id="{6E8482F4-3554-0E45-A1DC-3A439C8BD480}"/>
                </a:ext>
              </a:extLst>
            </p:cNvPr>
            <p:cNvSpPr txBox="1"/>
            <p:nvPr/>
          </p:nvSpPr>
          <p:spPr>
            <a:xfrm>
              <a:off x="1489737" y="1188731"/>
              <a:ext cx="2627498" cy="340270"/>
            </a:xfrm>
            <a:prstGeom prst="roundRect">
              <a:avLst>
                <a:gd name="adj" fmla="val 50000"/>
              </a:avLst>
            </a:prstGeom>
            <a:solidFill>
              <a:srgbClr val="ACC700">
                <a:alpha val="40000"/>
              </a:srgbClr>
            </a:solidFill>
          </p:spPr>
          <p:txBody>
            <a:bodyPr wrap="none" lIns="108000" tIns="36000" rIns="108000" bIns="36000" rtlCol="0" anchor="ctr" anchorCtr="0">
              <a:noAutofit/>
            </a:bodyPr>
            <a:lstStyle/>
            <a:p>
              <a:pPr marL="0" lvl="1"/>
              <a:r>
                <a:rPr lang="sv-SE" sz="1000" b="1" dirty="0">
                  <a:solidFill>
                    <a:schemeClr val="tx2"/>
                  </a:solidFill>
                  <a:hlinkClick r:id="rId7"/>
                </a:rPr>
                <a:t>NÄTVERKET ENTERPRISE EUROPE</a:t>
              </a:r>
              <a:endParaRPr lang="sv-SE" sz="1000" b="1" dirty="0">
                <a:solidFill>
                  <a:schemeClr val="tx2"/>
                </a:solidFill>
                <a:hlinkClick r:id="rId8"/>
              </a:endParaRPr>
            </a:p>
          </p:txBody>
        </p:sp>
        <p:sp>
          <p:nvSpPr>
            <p:cNvPr id="14" name="CasellaDiTesto 13">
              <a:extLst>
                <a:ext uri="{FF2B5EF4-FFF2-40B4-BE49-F238E27FC236}">
                  <a16:creationId xmlns:a16="http://schemas.microsoft.com/office/drawing/2014/main" id="{44A8D296-5F3C-DB47-A5D0-BB3F64285963}"/>
                </a:ext>
              </a:extLst>
            </p:cNvPr>
            <p:cNvSpPr txBox="1"/>
            <p:nvPr/>
          </p:nvSpPr>
          <p:spPr>
            <a:xfrm>
              <a:off x="6846768" y="3812760"/>
              <a:ext cx="1445695" cy="340270"/>
            </a:xfrm>
            <a:prstGeom prst="roundRect">
              <a:avLst>
                <a:gd name="adj" fmla="val 50000"/>
              </a:avLst>
            </a:prstGeom>
            <a:solidFill>
              <a:srgbClr val="ACC700">
                <a:alpha val="40000"/>
              </a:srgbClr>
            </a:solidFill>
          </p:spPr>
          <p:txBody>
            <a:bodyPr wrap="none" lIns="108000" tIns="36000" rIns="108000" bIns="36000" rtlCol="0" anchor="ctr" anchorCtr="0">
              <a:noAutofit/>
            </a:bodyPr>
            <a:lstStyle/>
            <a:p>
              <a:pPr marL="0" lvl="1"/>
              <a:r>
                <a:rPr lang="sv-SE" sz="1000" b="1" dirty="0">
                  <a:solidFill>
                    <a:schemeClr val="tx2"/>
                  </a:solidFill>
                  <a:hlinkClick r:id="rId9"/>
                </a:rPr>
                <a:t>MEDIEPARTNER</a:t>
              </a:r>
              <a:endParaRPr lang="sv-SE" sz="1000" b="1" dirty="0">
                <a:solidFill>
                  <a:schemeClr val="tx2"/>
                </a:solidFill>
                <a:hlinkClick r:id="rId10"/>
              </a:endParaRPr>
            </a:p>
          </p:txBody>
        </p:sp>
        <p:sp>
          <p:nvSpPr>
            <p:cNvPr id="17" name="CasellaDiTesto 16">
              <a:extLst>
                <a:ext uri="{FF2B5EF4-FFF2-40B4-BE49-F238E27FC236}">
                  <a16:creationId xmlns:a16="http://schemas.microsoft.com/office/drawing/2014/main" id="{AEB49CE0-8E5B-5740-9760-F7DDF391014A}"/>
                </a:ext>
              </a:extLst>
            </p:cNvPr>
            <p:cNvSpPr txBox="1"/>
            <p:nvPr/>
          </p:nvSpPr>
          <p:spPr>
            <a:xfrm>
              <a:off x="6473744" y="3033229"/>
              <a:ext cx="1625833" cy="340270"/>
            </a:xfrm>
            <a:prstGeom prst="roundRect">
              <a:avLst>
                <a:gd name="adj" fmla="val 50000"/>
              </a:avLst>
            </a:prstGeom>
            <a:solidFill>
              <a:srgbClr val="ACC700">
                <a:alpha val="40000"/>
              </a:srgbClr>
            </a:solidFill>
          </p:spPr>
          <p:txBody>
            <a:bodyPr wrap="none" lIns="108000" tIns="36000" rIns="108000" bIns="36000" rtlCol="0" anchor="ctr" anchorCtr="0">
              <a:noAutofit/>
            </a:bodyPr>
            <a:lstStyle/>
            <a:p>
              <a:pPr marL="0" lvl="1"/>
              <a:r>
                <a:rPr lang="sv-SE" sz="1000" b="1" dirty="0">
                  <a:solidFill>
                    <a:schemeClr val="tx2"/>
                  </a:solidFill>
                  <a:hlinkClick r:id="rId11"/>
                </a:rPr>
                <a:t>EU-INSTITUTIONER</a:t>
              </a:r>
              <a:endParaRPr lang="sv-SE" sz="1000" b="1" dirty="0">
                <a:solidFill>
                  <a:schemeClr val="tx2"/>
                </a:solidFill>
                <a:hlinkClick r:id="rId12"/>
              </a:endParaRPr>
            </a:p>
          </p:txBody>
        </p:sp>
        <p:sp>
          <p:nvSpPr>
            <p:cNvPr id="9" name="CasellaDiTesto 8">
              <a:extLst>
                <a:ext uri="{FF2B5EF4-FFF2-40B4-BE49-F238E27FC236}">
                  <a16:creationId xmlns:a16="http://schemas.microsoft.com/office/drawing/2014/main" id="{D6367E99-029F-9341-890E-FF4C19640AD9}"/>
                </a:ext>
              </a:extLst>
            </p:cNvPr>
            <p:cNvSpPr txBox="1"/>
            <p:nvPr/>
          </p:nvSpPr>
          <p:spPr>
            <a:xfrm>
              <a:off x="2609140" y="3850645"/>
              <a:ext cx="3214361" cy="340270"/>
            </a:xfrm>
            <a:prstGeom prst="roundRect">
              <a:avLst>
                <a:gd name="adj" fmla="val 50000"/>
              </a:avLst>
            </a:prstGeom>
            <a:solidFill>
              <a:srgbClr val="E64715">
                <a:alpha val="40000"/>
              </a:srgbClr>
            </a:solidFill>
          </p:spPr>
          <p:txBody>
            <a:bodyPr wrap="none" lIns="108000" tIns="36000" rIns="108000" bIns="36000" rtlCol="0" anchor="ctr" anchorCtr="0">
              <a:noAutofit/>
            </a:bodyPr>
            <a:lstStyle/>
            <a:p>
              <a:pPr algn="ctr"/>
              <a:r>
                <a:rPr lang="sv-SE" sz="1000" b="1" dirty="0">
                  <a:solidFill>
                    <a:schemeClr val="tx2"/>
                  </a:solidFill>
                  <a:latin typeface="+mj-lt"/>
                  <a:ea typeface="+mj-ea"/>
                  <a:hlinkClick r:id="rId13"/>
                </a:rPr>
                <a:t>EU-OSHAS NATIONELLA KONTAKTPUNKTER</a:t>
              </a:r>
              <a:endParaRPr lang="sv-SE" sz="1000" b="1" dirty="0">
                <a:solidFill>
                  <a:schemeClr val="tx2"/>
                </a:solidFill>
                <a:latin typeface="+mj-lt"/>
                <a:ea typeface="+mj-ea"/>
                <a:hlinkClick r:id="rId14"/>
              </a:endParaRPr>
            </a:p>
          </p:txBody>
        </p:sp>
        <p:sp>
          <p:nvSpPr>
            <p:cNvPr id="18" name="CasellaDiTesto 17">
              <a:extLst>
                <a:ext uri="{FF2B5EF4-FFF2-40B4-BE49-F238E27FC236}">
                  <a16:creationId xmlns:a16="http://schemas.microsoft.com/office/drawing/2014/main" id="{B247956C-04DA-0F41-9857-E431205F6850}"/>
                </a:ext>
              </a:extLst>
            </p:cNvPr>
            <p:cNvSpPr txBox="1"/>
            <p:nvPr/>
          </p:nvSpPr>
          <p:spPr>
            <a:xfrm>
              <a:off x="843625" y="1968900"/>
              <a:ext cx="1285016" cy="340270"/>
            </a:xfrm>
            <a:prstGeom prst="roundRect">
              <a:avLst>
                <a:gd name="adj" fmla="val 50000"/>
              </a:avLst>
            </a:prstGeom>
            <a:solidFill>
              <a:srgbClr val="ACC700">
                <a:alpha val="40000"/>
              </a:srgbClr>
            </a:solidFill>
          </p:spPr>
          <p:txBody>
            <a:bodyPr wrap="none" lIns="108000" tIns="36000" rIns="108000" bIns="36000" rtlCol="0" anchor="ctr" anchorCtr="0">
              <a:noAutofit/>
            </a:bodyPr>
            <a:lstStyle/>
            <a:p>
              <a:pPr marL="0" lvl="1"/>
              <a:r>
                <a:rPr lang="sv-SE" sz="1000" b="1" dirty="0">
                  <a:solidFill>
                    <a:schemeClr val="tx2"/>
                  </a:solidFill>
                  <a:hlinkClick r:id="rId15"/>
                </a:rPr>
                <a:t>EU-BYRÅER</a:t>
              </a:r>
              <a:endParaRPr lang="sv-SE" sz="1000" b="1" dirty="0">
                <a:solidFill>
                  <a:schemeClr val="tx2"/>
                </a:solidFill>
                <a:hlinkClick r:id="rId16"/>
              </a:endParaRPr>
            </a:p>
          </p:txBody>
        </p:sp>
        <p:cxnSp>
          <p:nvCxnSpPr>
            <p:cNvPr id="23" name="Connettore 1 22">
              <a:extLst>
                <a:ext uri="{FF2B5EF4-FFF2-40B4-BE49-F238E27FC236}">
                  <a16:creationId xmlns:a16="http://schemas.microsoft.com/office/drawing/2014/main" id="{AC8FD8DA-257C-2148-BD25-C643C79C9ECD}"/>
                </a:ext>
              </a:extLst>
            </p:cNvPr>
            <p:cNvCxnSpPr>
              <a:cxnSpLocks/>
              <a:stCxn id="14" idx="3"/>
              <a:endCxn id="15" idx="1"/>
            </p:cNvCxnSpPr>
            <p:nvPr/>
          </p:nvCxnSpPr>
          <p:spPr>
            <a:xfrm flipH="1" flipV="1">
              <a:off x="1489737" y="1358866"/>
              <a:ext cx="6802726" cy="262402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4" name="Connettore 1 23">
              <a:extLst>
                <a:ext uri="{FF2B5EF4-FFF2-40B4-BE49-F238E27FC236}">
                  <a16:creationId xmlns:a16="http://schemas.microsoft.com/office/drawing/2014/main" id="{A3172512-8AFE-8842-926B-C0CA9FCC6343}"/>
                </a:ext>
              </a:extLst>
            </p:cNvPr>
            <p:cNvCxnSpPr>
              <a:cxnSpLocks/>
              <a:stCxn id="14" idx="2"/>
              <a:endCxn id="18" idx="0"/>
            </p:cNvCxnSpPr>
            <p:nvPr/>
          </p:nvCxnSpPr>
          <p:spPr>
            <a:xfrm flipH="1" flipV="1">
              <a:off x="1486133" y="1968900"/>
              <a:ext cx="6083483" cy="218413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7" name="Connettore 1 26">
              <a:extLst>
                <a:ext uri="{FF2B5EF4-FFF2-40B4-BE49-F238E27FC236}">
                  <a16:creationId xmlns:a16="http://schemas.microsoft.com/office/drawing/2014/main" id="{566F63BB-99E1-8B4D-9812-E8B9C80FCC6C}"/>
                </a:ext>
              </a:extLst>
            </p:cNvPr>
            <p:cNvCxnSpPr>
              <a:cxnSpLocks/>
              <a:stCxn id="14" idx="2"/>
              <a:endCxn id="9" idx="3"/>
            </p:cNvCxnSpPr>
            <p:nvPr/>
          </p:nvCxnSpPr>
          <p:spPr>
            <a:xfrm flipH="1" flipV="1">
              <a:off x="5823501" y="4020780"/>
              <a:ext cx="1746115" cy="13225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2" name="Connettore 1 31">
              <a:extLst>
                <a:ext uri="{FF2B5EF4-FFF2-40B4-BE49-F238E27FC236}">
                  <a16:creationId xmlns:a16="http://schemas.microsoft.com/office/drawing/2014/main" id="{560FC124-6F04-1747-A0FB-80B2B4C898B0}"/>
                </a:ext>
              </a:extLst>
            </p:cNvPr>
            <p:cNvCxnSpPr>
              <a:cxnSpLocks/>
              <a:stCxn id="14" idx="2"/>
              <a:endCxn id="13" idx="0"/>
            </p:cNvCxnSpPr>
            <p:nvPr/>
          </p:nvCxnSpPr>
          <p:spPr>
            <a:xfrm flipH="1" flipV="1">
              <a:off x="1819424" y="3113053"/>
              <a:ext cx="5750192" cy="103997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7" name="Connettore 1 36">
              <a:extLst>
                <a:ext uri="{FF2B5EF4-FFF2-40B4-BE49-F238E27FC236}">
                  <a16:creationId xmlns:a16="http://schemas.microsoft.com/office/drawing/2014/main" id="{DCB0C9FC-8AB2-7D43-9071-924EE8BE2990}"/>
                </a:ext>
              </a:extLst>
            </p:cNvPr>
            <p:cNvCxnSpPr>
              <a:cxnSpLocks/>
              <a:stCxn id="12" idx="2"/>
              <a:endCxn id="13" idx="0"/>
            </p:cNvCxnSpPr>
            <p:nvPr/>
          </p:nvCxnSpPr>
          <p:spPr>
            <a:xfrm flipH="1">
              <a:off x="1819424" y="1461825"/>
              <a:ext cx="4793794" cy="165122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0" name="Connettore 1 39">
              <a:extLst>
                <a:ext uri="{FF2B5EF4-FFF2-40B4-BE49-F238E27FC236}">
                  <a16:creationId xmlns:a16="http://schemas.microsoft.com/office/drawing/2014/main" id="{6113E36D-D350-1A4C-A58F-802871DA16EE}"/>
                </a:ext>
              </a:extLst>
            </p:cNvPr>
            <p:cNvCxnSpPr>
              <a:cxnSpLocks/>
              <a:stCxn id="17" idx="1"/>
              <a:endCxn id="13" idx="0"/>
            </p:cNvCxnSpPr>
            <p:nvPr/>
          </p:nvCxnSpPr>
          <p:spPr>
            <a:xfrm flipH="1" flipV="1">
              <a:off x="1819424" y="3113053"/>
              <a:ext cx="4654320" cy="90311"/>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3" name="Connettore 1 42">
              <a:extLst>
                <a:ext uri="{FF2B5EF4-FFF2-40B4-BE49-F238E27FC236}">
                  <a16:creationId xmlns:a16="http://schemas.microsoft.com/office/drawing/2014/main" id="{8EEEBDB2-2583-7342-B54E-B88BB61451E2}"/>
                </a:ext>
              </a:extLst>
            </p:cNvPr>
            <p:cNvCxnSpPr>
              <a:cxnSpLocks/>
              <a:stCxn id="15" idx="1"/>
              <a:endCxn id="13" idx="0"/>
            </p:cNvCxnSpPr>
            <p:nvPr/>
          </p:nvCxnSpPr>
          <p:spPr>
            <a:xfrm>
              <a:off x="1489737" y="1358866"/>
              <a:ext cx="329687" cy="175418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6" name="Connettore 1 45">
              <a:extLst>
                <a:ext uri="{FF2B5EF4-FFF2-40B4-BE49-F238E27FC236}">
                  <a16:creationId xmlns:a16="http://schemas.microsoft.com/office/drawing/2014/main" id="{7EADE142-57C2-B444-8C62-99D42B1FF70B}"/>
                </a:ext>
              </a:extLst>
            </p:cNvPr>
            <p:cNvCxnSpPr>
              <a:cxnSpLocks/>
              <a:stCxn id="12" idx="1"/>
              <a:endCxn id="14" idx="3"/>
            </p:cNvCxnSpPr>
            <p:nvPr/>
          </p:nvCxnSpPr>
          <p:spPr>
            <a:xfrm>
              <a:off x="5360242" y="1291690"/>
              <a:ext cx="2932221" cy="269120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9" name="Connettore 1 48">
              <a:extLst>
                <a:ext uri="{FF2B5EF4-FFF2-40B4-BE49-F238E27FC236}">
                  <a16:creationId xmlns:a16="http://schemas.microsoft.com/office/drawing/2014/main" id="{3D9F1B33-5D75-8E44-94E6-F2C07A95008E}"/>
                </a:ext>
              </a:extLst>
            </p:cNvPr>
            <p:cNvCxnSpPr>
              <a:cxnSpLocks/>
              <a:stCxn id="12" idx="1"/>
              <a:endCxn id="18" idx="3"/>
            </p:cNvCxnSpPr>
            <p:nvPr/>
          </p:nvCxnSpPr>
          <p:spPr>
            <a:xfrm flipH="1">
              <a:off x="2128641" y="1291690"/>
              <a:ext cx="3231601" cy="84734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3" name="Connettore 1 52">
              <a:extLst>
                <a:ext uri="{FF2B5EF4-FFF2-40B4-BE49-F238E27FC236}">
                  <a16:creationId xmlns:a16="http://schemas.microsoft.com/office/drawing/2014/main" id="{68290C8D-D0EE-4542-B586-A4ABC370A90B}"/>
                </a:ext>
              </a:extLst>
            </p:cNvPr>
            <p:cNvCxnSpPr>
              <a:cxnSpLocks/>
              <a:stCxn id="18" idx="2"/>
              <a:endCxn id="9" idx="0"/>
            </p:cNvCxnSpPr>
            <p:nvPr/>
          </p:nvCxnSpPr>
          <p:spPr>
            <a:xfrm>
              <a:off x="1486133" y="2309170"/>
              <a:ext cx="2730188" cy="154147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6" name="Connettore 1 55">
              <a:extLst>
                <a:ext uri="{FF2B5EF4-FFF2-40B4-BE49-F238E27FC236}">
                  <a16:creationId xmlns:a16="http://schemas.microsoft.com/office/drawing/2014/main" id="{A5864B9C-6A13-EB47-A96C-0E7B54F5B9D2}"/>
                </a:ext>
              </a:extLst>
            </p:cNvPr>
            <p:cNvCxnSpPr>
              <a:cxnSpLocks/>
              <a:stCxn id="9" idx="3"/>
              <a:endCxn id="13" idx="0"/>
            </p:cNvCxnSpPr>
            <p:nvPr/>
          </p:nvCxnSpPr>
          <p:spPr>
            <a:xfrm flipH="1" flipV="1">
              <a:off x="1819424" y="3113053"/>
              <a:ext cx="4004077" cy="90772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3" name="Connettore 1 62">
              <a:extLst>
                <a:ext uri="{FF2B5EF4-FFF2-40B4-BE49-F238E27FC236}">
                  <a16:creationId xmlns:a16="http://schemas.microsoft.com/office/drawing/2014/main" id="{A9DBF00D-CA07-7D41-8544-F64103B7E8CC}"/>
                </a:ext>
              </a:extLst>
            </p:cNvPr>
            <p:cNvCxnSpPr>
              <a:cxnSpLocks/>
              <a:stCxn id="12" idx="2"/>
              <a:endCxn id="17" idx="0"/>
            </p:cNvCxnSpPr>
            <p:nvPr/>
          </p:nvCxnSpPr>
          <p:spPr>
            <a:xfrm>
              <a:off x="6613218" y="1461825"/>
              <a:ext cx="673443" cy="157140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6" name="Connettore 1 65">
              <a:extLst>
                <a:ext uri="{FF2B5EF4-FFF2-40B4-BE49-F238E27FC236}">
                  <a16:creationId xmlns:a16="http://schemas.microsoft.com/office/drawing/2014/main" id="{D1BF0A2B-2AB9-9643-8EC9-6D0B8CA4C9E7}"/>
                </a:ext>
              </a:extLst>
            </p:cNvPr>
            <p:cNvCxnSpPr>
              <a:cxnSpLocks/>
              <a:stCxn id="17" idx="2"/>
              <a:endCxn id="15" idx="0"/>
            </p:cNvCxnSpPr>
            <p:nvPr/>
          </p:nvCxnSpPr>
          <p:spPr>
            <a:xfrm flipH="1" flipV="1">
              <a:off x="2803486" y="1188731"/>
              <a:ext cx="4483175" cy="218476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2" name="Connettore 1 71">
              <a:extLst>
                <a:ext uri="{FF2B5EF4-FFF2-40B4-BE49-F238E27FC236}">
                  <a16:creationId xmlns:a16="http://schemas.microsoft.com/office/drawing/2014/main" id="{D389B7E2-1AF1-DD4D-B5D9-21EDD2284F4A}"/>
                </a:ext>
              </a:extLst>
            </p:cNvPr>
            <p:cNvCxnSpPr>
              <a:cxnSpLocks/>
              <a:stCxn id="17" idx="1"/>
              <a:endCxn id="18" idx="3"/>
            </p:cNvCxnSpPr>
            <p:nvPr/>
          </p:nvCxnSpPr>
          <p:spPr>
            <a:xfrm flipH="1" flipV="1">
              <a:off x="2128641" y="2139035"/>
              <a:ext cx="4345103" cy="106432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5" name="Connettore 1 74">
              <a:extLst>
                <a:ext uri="{FF2B5EF4-FFF2-40B4-BE49-F238E27FC236}">
                  <a16:creationId xmlns:a16="http://schemas.microsoft.com/office/drawing/2014/main" id="{8B6350D5-AF91-5143-8239-3C9C22AE3CA3}"/>
                </a:ext>
              </a:extLst>
            </p:cNvPr>
            <p:cNvCxnSpPr>
              <a:cxnSpLocks/>
              <a:stCxn id="15" idx="1"/>
              <a:endCxn id="9" idx="3"/>
            </p:cNvCxnSpPr>
            <p:nvPr/>
          </p:nvCxnSpPr>
          <p:spPr>
            <a:xfrm>
              <a:off x="1489737" y="1358866"/>
              <a:ext cx="4333764" cy="266191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0" name="Connettore 1 79">
              <a:extLst>
                <a:ext uri="{FF2B5EF4-FFF2-40B4-BE49-F238E27FC236}">
                  <a16:creationId xmlns:a16="http://schemas.microsoft.com/office/drawing/2014/main" id="{1ECF7AB8-5737-FF43-B444-77C902E711EA}"/>
                </a:ext>
              </a:extLst>
            </p:cNvPr>
            <p:cNvCxnSpPr>
              <a:cxnSpLocks/>
              <a:stCxn id="17" idx="1"/>
              <a:endCxn id="9" idx="3"/>
            </p:cNvCxnSpPr>
            <p:nvPr/>
          </p:nvCxnSpPr>
          <p:spPr>
            <a:xfrm flipH="1">
              <a:off x="5823501" y="3203364"/>
              <a:ext cx="650243" cy="817416"/>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3" name="Connettore 1 82">
              <a:extLst>
                <a:ext uri="{FF2B5EF4-FFF2-40B4-BE49-F238E27FC236}">
                  <a16:creationId xmlns:a16="http://schemas.microsoft.com/office/drawing/2014/main" id="{2A87ABBD-2018-D44A-9A6A-BC52F02887DC}"/>
                </a:ext>
              </a:extLst>
            </p:cNvPr>
            <p:cNvCxnSpPr>
              <a:cxnSpLocks/>
              <a:stCxn id="12" idx="2"/>
              <a:endCxn id="9" idx="3"/>
            </p:cNvCxnSpPr>
            <p:nvPr/>
          </p:nvCxnSpPr>
          <p:spPr>
            <a:xfrm flipH="1">
              <a:off x="5823501" y="1461825"/>
              <a:ext cx="789717" cy="255895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7" name="Connettore 1 86">
              <a:extLst>
                <a:ext uri="{FF2B5EF4-FFF2-40B4-BE49-F238E27FC236}">
                  <a16:creationId xmlns:a16="http://schemas.microsoft.com/office/drawing/2014/main" id="{6EB6CC5A-6A9F-D945-8A02-4C1973739C3B}"/>
                </a:ext>
              </a:extLst>
            </p:cNvPr>
            <p:cNvCxnSpPr>
              <a:cxnSpLocks/>
              <a:stCxn id="18" idx="3"/>
              <a:endCxn id="15" idx="1"/>
            </p:cNvCxnSpPr>
            <p:nvPr/>
          </p:nvCxnSpPr>
          <p:spPr>
            <a:xfrm flipH="1" flipV="1">
              <a:off x="1489737" y="1358866"/>
              <a:ext cx="638904" cy="78016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90" name="Connettore 1 89">
              <a:extLst>
                <a:ext uri="{FF2B5EF4-FFF2-40B4-BE49-F238E27FC236}">
                  <a16:creationId xmlns:a16="http://schemas.microsoft.com/office/drawing/2014/main" id="{9E594586-F18B-C945-B1A4-4ADC46250C2D}"/>
                </a:ext>
              </a:extLst>
            </p:cNvPr>
            <p:cNvCxnSpPr>
              <a:cxnSpLocks/>
              <a:stCxn id="14" idx="3"/>
              <a:endCxn id="17" idx="1"/>
            </p:cNvCxnSpPr>
            <p:nvPr/>
          </p:nvCxnSpPr>
          <p:spPr>
            <a:xfrm flipH="1" flipV="1">
              <a:off x="6473744" y="3203364"/>
              <a:ext cx="1818719" cy="779531"/>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grpSp>
      <p:pic>
        <p:nvPicPr>
          <p:cNvPr id="69" name="Picture 68" descr="A black background with blue text&#10;&#10;Description automatically generated">
            <a:extLst>
              <a:ext uri="{FF2B5EF4-FFF2-40B4-BE49-F238E27FC236}">
                <a16:creationId xmlns:a16="http://schemas.microsoft.com/office/drawing/2014/main" id="{1B30E879-4C48-40E7-8D2C-4AB3B0196F9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336924" y="2186970"/>
            <a:ext cx="3444891" cy="880864"/>
          </a:xfrm>
          <a:prstGeom prst="rect">
            <a:avLst/>
          </a:prstGeom>
        </p:spPr>
      </p:pic>
      <p:sp>
        <p:nvSpPr>
          <p:cNvPr id="77" name="CasellaDiTesto 16">
            <a:extLst>
              <a:ext uri="{FF2B5EF4-FFF2-40B4-BE49-F238E27FC236}">
                <a16:creationId xmlns:a16="http://schemas.microsoft.com/office/drawing/2014/main" id="{76642A06-19A6-4FE6-96D6-4FC37923EEBF}"/>
              </a:ext>
            </a:extLst>
          </p:cNvPr>
          <p:cNvSpPr txBox="1"/>
          <p:nvPr/>
        </p:nvSpPr>
        <p:spPr>
          <a:xfrm>
            <a:off x="5870188" y="2152321"/>
            <a:ext cx="1991520" cy="31863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en-GB" sz="1000" b="1" dirty="0">
                <a:solidFill>
                  <a:schemeClr val="tx2"/>
                </a:solidFill>
                <a:hlinkClick r:id="rId18"/>
              </a:rPr>
              <a:t>OSHVET-AMBASSADÖRER</a:t>
            </a:r>
            <a:endParaRPr lang="en-GB" sz="1000" b="1" dirty="0">
              <a:solidFill>
                <a:schemeClr val="tx2"/>
              </a:solidFill>
            </a:endParaRPr>
          </a:p>
        </p:txBody>
      </p:sp>
    </p:spTree>
    <p:extLst>
      <p:ext uri="{BB962C8B-B14F-4D97-AF65-F5344CB8AC3E}">
        <p14:creationId xmlns:p14="http://schemas.microsoft.com/office/powerpoint/2010/main" val="233717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745"/>
            <a:ext cx="7559873" cy="640690"/>
          </a:xfrm>
        </p:spPr>
        <p:txBody>
          <a:bodyPr lIns="0" tIns="0" rIns="0" bIns="0"/>
          <a:lstStyle/>
          <a:p>
            <a:r>
              <a:rPr lang="sv-SE" sz="2400"/>
              <a:t>Kampanjresurser</a:t>
            </a:r>
          </a:p>
        </p:txBody>
      </p:sp>
      <p:sp>
        <p:nvSpPr>
          <p:cNvPr id="54" name="TextBox 3">
            <a:extLst>
              <a:ext uri="{FF2B5EF4-FFF2-40B4-BE49-F238E27FC236}">
                <a16:creationId xmlns:a16="http://schemas.microsoft.com/office/drawing/2014/main" id="{641A4D49-063B-2945-873E-FABD123404C8}"/>
              </a:ext>
            </a:extLst>
          </p:cNvPr>
          <p:cNvSpPr txBox="1"/>
          <p:nvPr/>
        </p:nvSpPr>
        <p:spPr>
          <a:xfrm>
            <a:off x="403847" y="2462200"/>
            <a:ext cx="1443190" cy="184666"/>
          </a:xfrm>
          <a:prstGeom prst="rect">
            <a:avLst/>
          </a:prstGeom>
          <a:noFill/>
        </p:spPr>
        <p:txBody>
          <a:bodyPr wrap="square" lIns="0" tIns="0" rIns="0" bIns="0" rtlCol="0" anchor="ctr" anchorCtr="0">
            <a:spAutoFit/>
          </a:bodyPr>
          <a:lstStyle/>
          <a:p>
            <a:pPr algn="ctr"/>
            <a:r>
              <a:rPr lang="sv-SE" sz="1200" b="1" dirty="0">
                <a:solidFill>
                  <a:schemeClr val="accent1"/>
                </a:solidFill>
                <a:cs typeface="Trebuchet MS"/>
                <a:hlinkClick r:id="rId3"/>
              </a:rPr>
              <a:t>Publikationer</a:t>
            </a:r>
            <a:endParaRPr lang="sv-SE" sz="1200" b="1" dirty="0">
              <a:solidFill>
                <a:schemeClr val="accent1"/>
              </a:solidFill>
              <a:cs typeface="Trebuchet MS"/>
              <a:hlinkClick r:id="rId4"/>
            </a:endParaRPr>
          </a:p>
        </p:txBody>
      </p:sp>
      <p:sp>
        <p:nvSpPr>
          <p:cNvPr id="57" name="TextBox 3">
            <a:extLst>
              <a:ext uri="{FF2B5EF4-FFF2-40B4-BE49-F238E27FC236}">
                <a16:creationId xmlns:a16="http://schemas.microsoft.com/office/drawing/2014/main" id="{98F7926A-C38F-3B49-82B8-FF6177DDCDBE}"/>
              </a:ext>
            </a:extLst>
          </p:cNvPr>
          <p:cNvSpPr txBox="1"/>
          <p:nvPr/>
        </p:nvSpPr>
        <p:spPr>
          <a:xfrm>
            <a:off x="2083580" y="2460470"/>
            <a:ext cx="1443190" cy="184666"/>
          </a:xfrm>
          <a:prstGeom prst="rect">
            <a:avLst/>
          </a:prstGeom>
          <a:noFill/>
        </p:spPr>
        <p:txBody>
          <a:bodyPr wrap="square" lIns="0" tIns="0" rIns="0" bIns="0" rtlCol="0" anchor="ctr" anchorCtr="0">
            <a:spAutoFit/>
          </a:bodyPr>
          <a:lstStyle/>
          <a:p>
            <a:pPr algn="ctr"/>
            <a:r>
              <a:rPr lang="sv-SE" sz="1200" b="1" dirty="0">
                <a:solidFill>
                  <a:schemeClr val="accent1"/>
                </a:solidFill>
                <a:cs typeface="Trebuchet MS"/>
                <a:hlinkClick r:id="rId5"/>
              </a:rPr>
              <a:t>Kampanjmaterial</a:t>
            </a:r>
            <a:endParaRPr lang="sv-SE" sz="1200" b="1" dirty="0">
              <a:solidFill>
                <a:schemeClr val="accent1"/>
              </a:solidFill>
              <a:cs typeface="Trebuchet MS"/>
              <a:hlinkClick r:id="rId6"/>
            </a:endParaRPr>
          </a:p>
        </p:txBody>
      </p:sp>
      <p:sp>
        <p:nvSpPr>
          <p:cNvPr id="60" name="TextBox 3">
            <a:extLst>
              <a:ext uri="{FF2B5EF4-FFF2-40B4-BE49-F238E27FC236}">
                <a16:creationId xmlns:a16="http://schemas.microsoft.com/office/drawing/2014/main" id="{690F9809-BB40-C341-ACC1-FEAA13662006}"/>
              </a:ext>
            </a:extLst>
          </p:cNvPr>
          <p:cNvSpPr txBox="1"/>
          <p:nvPr/>
        </p:nvSpPr>
        <p:spPr>
          <a:xfrm>
            <a:off x="3776720" y="2361740"/>
            <a:ext cx="1440000" cy="369332"/>
          </a:xfrm>
          <a:prstGeom prst="rect">
            <a:avLst/>
          </a:prstGeom>
          <a:noFill/>
        </p:spPr>
        <p:txBody>
          <a:bodyPr wrap="square" lIns="0" tIns="0" rIns="0" bIns="0" rtlCol="0" anchor="ctr" anchorCtr="0">
            <a:spAutoFit/>
          </a:bodyPr>
          <a:lstStyle/>
          <a:p>
            <a:pPr algn="ctr"/>
            <a:r>
              <a:rPr lang="sv-SE" sz="1200" b="1" dirty="0">
                <a:solidFill>
                  <a:schemeClr val="accent1"/>
                </a:solidFill>
                <a:cs typeface="Trebuchet MS"/>
                <a:hlinkClick r:id="rId7"/>
              </a:rPr>
              <a:t>Verktygslåda för kampanjer</a:t>
            </a:r>
            <a:endParaRPr lang="sv-SE" sz="1200" b="1" dirty="0">
              <a:solidFill>
                <a:schemeClr val="accent1"/>
              </a:solidFill>
              <a:cs typeface="Trebuchet MS"/>
              <a:hlinkClick r:id="rId8"/>
            </a:endParaRPr>
          </a:p>
        </p:txBody>
      </p:sp>
      <p:sp>
        <p:nvSpPr>
          <p:cNvPr id="63" name="TextBox 3">
            <a:extLst>
              <a:ext uri="{FF2B5EF4-FFF2-40B4-BE49-F238E27FC236}">
                <a16:creationId xmlns:a16="http://schemas.microsoft.com/office/drawing/2014/main" id="{1B5927A5-70D5-844A-ADD7-76625FDD4CB4}"/>
              </a:ext>
            </a:extLst>
          </p:cNvPr>
          <p:cNvSpPr txBox="1"/>
          <p:nvPr/>
        </p:nvSpPr>
        <p:spPr>
          <a:xfrm>
            <a:off x="7167460" y="2454073"/>
            <a:ext cx="1667796" cy="184666"/>
          </a:xfrm>
          <a:prstGeom prst="rect">
            <a:avLst/>
          </a:prstGeom>
          <a:noFill/>
        </p:spPr>
        <p:txBody>
          <a:bodyPr wrap="square" lIns="0" tIns="0" rIns="0" bIns="0" rtlCol="0" anchor="ctr" anchorCtr="0">
            <a:spAutoFit/>
          </a:bodyPr>
          <a:lstStyle/>
          <a:p>
            <a:pPr algn="ctr"/>
            <a:r>
              <a:rPr lang="sv-SE" sz="1200" b="1" dirty="0">
                <a:solidFill>
                  <a:schemeClr val="accent1"/>
                </a:solidFill>
                <a:cs typeface="Trebuchet MS"/>
                <a:hlinkClick r:id="rId9"/>
              </a:rPr>
              <a:t>Napo-filmer</a:t>
            </a:r>
            <a:endParaRPr lang="sv-SE" sz="1200" b="1" dirty="0">
              <a:solidFill>
                <a:schemeClr val="accent1"/>
              </a:solidFill>
              <a:cs typeface="Trebuchet MS"/>
              <a:hlinkClick r:id="rId10"/>
            </a:endParaRPr>
          </a:p>
        </p:txBody>
      </p:sp>
      <p:sp>
        <p:nvSpPr>
          <p:cNvPr id="66" name="TextBox 3">
            <a:extLst>
              <a:ext uri="{FF2B5EF4-FFF2-40B4-BE49-F238E27FC236}">
                <a16:creationId xmlns:a16="http://schemas.microsoft.com/office/drawing/2014/main" id="{252EDFDC-DD85-7B4D-A2E4-5EE3AD9119D0}"/>
              </a:ext>
            </a:extLst>
          </p:cNvPr>
          <p:cNvSpPr txBox="1"/>
          <p:nvPr/>
        </p:nvSpPr>
        <p:spPr>
          <a:xfrm>
            <a:off x="828685" y="4175665"/>
            <a:ext cx="1667796" cy="184666"/>
          </a:xfrm>
          <a:prstGeom prst="rect">
            <a:avLst/>
          </a:prstGeom>
          <a:noFill/>
        </p:spPr>
        <p:txBody>
          <a:bodyPr wrap="square" lIns="0" tIns="0" rIns="0" bIns="0" rtlCol="0" anchor="ctr" anchorCtr="0">
            <a:spAutoFit/>
          </a:bodyPr>
          <a:lstStyle/>
          <a:p>
            <a:pPr algn="ctr"/>
            <a:r>
              <a:rPr lang="sv-SE" sz="1200" b="1" dirty="0">
                <a:solidFill>
                  <a:schemeClr val="accent1"/>
                </a:solidFill>
                <a:cs typeface="Trebuchet MS"/>
                <a:hlinkClick r:id="rId11"/>
              </a:rPr>
              <a:t>OSHwiki</a:t>
            </a:r>
            <a:endParaRPr lang="sv-SE" sz="1200" b="1" dirty="0">
              <a:solidFill>
                <a:schemeClr val="accent1"/>
              </a:solidFill>
              <a:cs typeface="Trebuchet MS"/>
              <a:hlinkClick r:id="rId12"/>
            </a:endParaRPr>
          </a:p>
        </p:txBody>
      </p:sp>
      <p:sp>
        <p:nvSpPr>
          <p:cNvPr id="67" name="Rettangolo con angoli arrotondati 66">
            <a:hlinkClick r:id="rId13"/>
            <a:extLst>
              <a:ext uri="{FF2B5EF4-FFF2-40B4-BE49-F238E27FC236}">
                <a16:creationId xmlns:a16="http://schemas.microsoft.com/office/drawing/2014/main" id="{393E5697-88AB-1543-84E9-545014E09E6E}"/>
              </a:ext>
            </a:extLst>
          </p:cNvPr>
          <p:cNvSpPr/>
          <p:nvPr/>
        </p:nvSpPr>
        <p:spPr>
          <a:xfrm>
            <a:off x="942583" y="3067234"/>
            <a:ext cx="1440000" cy="973423"/>
          </a:xfrm>
          <a:prstGeom prst="rect">
            <a:avLst/>
          </a:prstGeom>
          <a:blipFill>
            <a:blip r:embed="rId14"/>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TextBox 3">
            <a:extLst>
              <a:ext uri="{FF2B5EF4-FFF2-40B4-BE49-F238E27FC236}">
                <a16:creationId xmlns:a16="http://schemas.microsoft.com/office/drawing/2014/main" id="{2DCF56B5-47AC-8B49-9297-751FD8A12126}"/>
              </a:ext>
            </a:extLst>
          </p:cNvPr>
          <p:cNvSpPr txBox="1"/>
          <p:nvPr/>
        </p:nvSpPr>
        <p:spPr>
          <a:xfrm>
            <a:off x="5474317" y="2361740"/>
            <a:ext cx="1557089" cy="369332"/>
          </a:xfrm>
          <a:prstGeom prst="rect">
            <a:avLst/>
          </a:prstGeom>
          <a:noFill/>
        </p:spPr>
        <p:txBody>
          <a:bodyPr wrap="square" lIns="0" tIns="0" rIns="0" bIns="0" rtlCol="0" anchor="ctr" anchorCtr="0">
            <a:spAutoFit/>
          </a:bodyPr>
          <a:lstStyle/>
          <a:p>
            <a:pPr algn="ctr"/>
            <a:r>
              <a:rPr lang="sv-SE" sz="1200" b="1" dirty="0">
                <a:solidFill>
                  <a:schemeClr val="accent1"/>
                </a:solidFill>
                <a:cs typeface="Trebuchet MS"/>
                <a:hlinkClick r:id="rId15"/>
              </a:rPr>
              <a:t>Verktygslåda för sociala medier</a:t>
            </a:r>
            <a:endParaRPr lang="sv-SE" sz="1200" b="1" dirty="0">
              <a:solidFill>
                <a:schemeClr val="accent1"/>
              </a:solidFill>
              <a:cs typeface="Trebuchet MS"/>
              <a:hlinkClick r:id="rId16"/>
            </a:endParaRPr>
          </a:p>
        </p:txBody>
      </p:sp>
      <p:sp>
        <p:nvSpPr>
          <p:cNvPr id="72" name="TextBox 3">
            <a:extLst>
              <a:ext uri="{FF2B5EF4-FFF2-40B4-BE49-F238E27FC236}">
                <a16:creationId xmlns:a16="http://schemas.microsoft.com/office/drawing/2014/main" id="{7C00CD0A-98F9-CB49-9F1F-1D053DD78889}"/>
              </a:ext>
            </a:extLst>
          </p:cNvPr>
          <p:cNvSpPr txBox="1"/>
          <p:nvPr/>
        </p:nvSpPr>
        <p:spPr>
          <a:xfrm>
            <a:off x="2576095" y="4166652"/>
            <a:ext cx="1667796" cy="184666"/>
          </a:xfrm>
          <a:prstGeom prst="rect">
            <a:avLst/>
          </a:prstGeom>
          <a:noFill/>
        </p:spPr>
        <p:txBody>
          <a:bodyPr wrap="square" lIns="0" tIns="0" rIns="0" bIns="0" rtlCol="0" anchor="ctr" anchorCtr="0">
            <a:spAutoFit/>
          </a:bodyPr>
          <a:lstStyle/>
          <a:p>
            <a:pPr algn="ctr"/>
            <a:r>
              <a:rPr lang="sv-SE" sz="1200" b="1" dirty="0">
                <a:solidFill>
                  <a:schemeClr val="accent1"/>
                </a:solidFill>
                <a:cs typeface="Trebuchet MS"/>
                <a:hlinkClick r:id="rId17"/>
              </a:rPr>
              <a:t>Fallstudier</a:t>
            </a:r>
            <a:endParaRPr lang="sv-SE" sz="1200" b="1" dirty="0">
              <a:solidFill>
                <a:schemeClr val="accent1"/>
              </a:solidFill>
              <a:cs typeface="Trebuchet MS"/>
              <a:hlinkClick r:id="rId18"/>
            </a:endParaRPr>
          </a:p>
        </p:txBody>
      </p:sp>
      <p:sp>
        <p:nvSpPr>
          <p:cNvPr id="75" name="TextBox 3">
            <a:extLst>
              <a:ext uri="{FF2B5EF4-FFF2-40B4-BE49-F238E27FC236}">
                <a16:creationId xmlns:a16="http://schemas.microsoft.com/office/drawing/2014/main" id="{64E9984E-5735-8C4C-BC73-6A6C18D88CCB}"/>
              </a:ext>
            </a:extLst>
          </p:cNvPr>
          <p:cNvSpPr txBox="1"/>
          <p:nvPr/>
        </p:nvSpPr>
        <p:spPr>
          <a:xfrm>
            <a:off x="4235733" y="4170262"/>
            <a:ext cx="1667796" cy="369332"/>
          </a:xfrm>
          <a:prstGeom prst="rect">
            <a:avLst/>
          </a:prstGeom>
          <a:noFill/>
        </p:spPr>
        <p:txBody>
          <a:bodyPr wrap="square" lIns="0" tIns="0" rIns="0" bIns="0" rtlCol="0" anchor="ctr" anchorCtr="0">
            <a:spAutoFit/>
          </a:bodyPr>
          <a:lstStyle/>
          <a:p>
            <a:pPr algn="ctr"/>
            <a:r>
              <a:rPr lang="sv-SE" sz="1200" b="1" dirty="0">
                <a:solidFill>
                  <a:schemeClr val="accent1"/>
                </a:solidFill>
                <a:cs typeface="Trebuchet MS"/>
                <a:hlinkClick r:id="rId19"/>
              </a:rPr>
              <a:t>Lagstiftning och bestämmelser</a:t>
            </a:r>
            <a:endParaRPr lang="sv-SE" sz="1200" b="1" dirty="0">
              <a:solidFill>
                <a:schemeClr val="accent1"/>
              </a:solidFill>
              <a:cs typeface="Trebuchet MS"/>
              <a:hlinkClick r:id="rId20"/>
            </a:endParaRPr>
          </a:p>
        </p:txBody>
      </p:sp>
      <p:sp>
        <p:nvSpPr>
          <p:cNvPr id="76" name="Rettangolo con angoli arrotondati 75">
            <a:hlinkClick r:id="rId21"/>
            <a:extLst>
              <a:ext uri="{FF2B5EF4-FFF2-40B4-BE49-F238E27FC236}">
                <a16:creationId xmlns:a16="http://schemas.microsoft.com/office/drawing/2014/main" id="{64EB01B3-5F3C-DC4B-97C3-0F5BE824D861}"/>
              </a:ext>
            </a:extLst>
          </p:cNvPr>
          <p:cNvSpPr/>
          <p:nvPr/>
        </p:nvSpPr>
        <p:spPr>
          <a:xfrm>
            <a:off x="4355976" y="3067234"/>
            <a:ext cx="1440000" cy="973423"/>
          </a:xfrm>
          <a:prstGeom prst="rect">
            <a:avLst/>
          </a:prstGeom>
          <a:blipFill>
            <a:blip r:embed="rId22"/>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Picture 1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86770" y="1326326"/>
            <a:ext cx="1440000" cy="972000"/>
          </a:xfrm>
          <a:prstGeom prst="rect">
            <a:avLst/>
          </a:prstGeom>
          <a:blipFill>
            <a:blip r:embed="rId24"/>
            <a:stretch>
              <a:fillRect/>
            </a:stretch>
          </a:blipFill>
          <a:ln w="38100">
            <a:solidFill>
              <a:srgbClr val="ACC700"/>
            </a:solidFill>
          </a:ln>
        </p:spPr>
      </p:pic>
      <p:pic>
        <p:nvPicPr>
          <p:cNvPr id="20" name="Picture 19"/>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779912" y="1318506"/>
            <a:ext cx="1441264" cy="973423"/>
          </a:xfrm>
          <a:prstGeom prst="rect">
            <a:avLst/>
          </a:prstGeom>
          <a:blipFill>
            <a:blip r:embed="rId26"/>
            <a:stretch>
              <a:fillRect/>
            </a:stretch>
          </a:blipFill>
          <a:ln w="38100">
            <a:solidFill>
              <a:srgbClr val="ACC700"/>
            </a:solidFill>
          </a:ln>
        </p:spPr>
      </p:pic>
      <p:pic>
        <p:nvPicPr>
          <p:cNvPr id="3" name="Picture 2"/>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700283" y="3068657"/>
            <a:ext cx="1440000" cy="972000"/>
          </a:xfrm>
          <a:prstGeom prst="rect">
            <a:avLst/>
          </a:prstGeom>
          <a:blipFill>
            <a:blip r:embed="rId24"/>
            <a:stretch>
              <a:fillRect/>
            </a:stretch>
          </a:blipFill>
          <a:ln w="38100">
            <a:solidFill>
              <a:srgbClr val="ACC700"/>
            </a:solidFill>
          </a:ln>
        </p:spPr>
      </p:pic>
      <p:pic>
        <p:nvPicPr>
          <p:cNvPr id="4" name="Picture 3"/>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6084249" y="3067234"/>
            <a:ext cx="1440000" cy="972000"/>
          </a:xfrm>
          <a:prstGeom prst="rect">
            <a:avLst/>
          </a:prstGeom>
          <a:blipFill>
            <a:blip r:embed="rId26"/>
            <a:stretch>
              <a:fillRect/>
            </a:stretch>
          </a:blipFill>
          <a:ln w="38100">
            <a:solidFill>
              <a:srgbClr val="ACC700"/>
            </a:solidFill>
          </a:ln>
        </p:spPr>
      </p:pic>
      <p:sp>
        <p:nvSpPr>
          <p:cNvPr id="25" name="TextBox 3">
            <a:extLst>
              <a:ext uri="{FF2B5EF4-FFF2-40B4-BE49-F238E27FC236}">
                <a16:creationId xmlns:a16="http://schemas.microsoft.com/office/drawing/2014/main" id="{64E9984E-5735-8C4C-BC73-6A6C18D88CCB}"/>
              </a:ext>
            </a:extLst>
          </p:cNvPr>
          <p:cNvSpPr txBox="1"/>
          <p:nvPr/>
        </p:nvSpPr>
        <p:spPr>
          <a:xfrm>
            <a:off x="5974985" y="4225575"/>
            <a:ext cx="1667796" cy="184666"/>
          </a:xfrm>
          <a:prstGeom prst="rect">
            <a:avLst/>
          </a:prstGeom>
          <a:noFill/>
        </p:spPr>
        <p:txBody>
          <a:bodyPr wrap="square" lIns="0" tIns="0" rIns="0" bIns="0" rtlCol="0" anchor="ctr" anchorCtr="0">
            <a:spAutoFit/>
          </a:bodyPr>
          <a:lstStyle/>
          <a:p>
            <a:pPr algn="ctr"/>
            <a:r>
              <a:rPr lang="sv-SE" sz="1200" b="1" dirty="0">
                <a:solidFill>
                  <a:schemeClr val="accent1"/>
                </a:solidFill>
                <a:cs typeface="Trebuchet MS"/>
                <a:hlinkClick r:id="rId29"/>
              </a:rPr>
              <a:t>Infografik</a:t>
            </a:r>
            <a:endParaRPr lang="sv-SE" sz="1200" b="1" dirty="0">
              <a:solidFill>
                <a:schemeClr val="accent1"/>
              </a:solidFill>
              <a:cs typeface="Trebuchet MS"/>
              <a:hlinkClick r:id="rId30"/>
            </a:endParaRPr>
          </a:p>
        </p:txBody>
      </p:sp>
      <p:pic>
        <p:nvPicPr>
          <p:cNvPr id="6" name="Picture 5"/>
          <p:cNvPicPr>
            <a:picLocks/>
          </p:cNvPicPr>
          <p:nvPr/>
        </p:nvPicPr>
        <p:blipFill>
          <a:blip r:embed="rId31"/>
          <a:stretch>
            <a:fillRect/>
          </a:stretch>
        </p:blipFill>
        <p:spPr>
          <a:xfrm>
            <a:off x="407037" y="1326326"/>
            <a:ext cx="1440000" cy="972000"/>
          </a:xfrm>
          <a:prstGeom prst="rect">
            <a:avLst/>
          </a:prstGeom>
          <a:ln w="38100">
            <a:solidFill>
              <a:srgbClr val="ACC700"/>
            </a:solidFill>
          </a:ln>
        </p:spPr>
      </p:pic>
      <p:pic>
        <p:nvPicPr>
          <p:cNvPr id="21" name="Picture 20" descr="A cartoon of a person holding a megaphone&#10;&#10;Description automatically generated">
            <a:extLst>
              <a:ext uri="{FF2B5EF4-FFF2-40B4-BE49-F238E27FC236}">
                <a16:creationId xmlns:a16="http://schemas.microsoft.com/office/drawing/2014/main" id="{7258F7F4-24EC-4FAE-A0BB-9182BE336DBB}"/>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5491434" y="1303870"/>
            <a:ext cx="1516939" cy="1001180"/>
          </a:xfrm>
          <a:prstGeom prst="rect">
            <a:avLst/>
          </a:prstGeom>
          <a:blipFill>
            <a:blip r:embed="rId33"/>
            <a:stretch>
              <a:fillRect/>
            </a:stretch>
          </a:blipFill>
          <a:ln w="38100">
            <a:solidFill>
              <a:srgbClr val="ACC700"/>
            </a:solidFill>
          </a:ln>
          <a:effectLst/>
        </p:spPr>
      </p:pic>
      <p:pic>
        <p:nvPicPr>
          <p:cNvPr id="22" name="Picture 21" descr="A blue robot arm with a person holding a blue object&#10;&#10;Description automatically generated">
            <a:extLst>
              <a:ext uri="{FF2B5EF4-FFF2-40B4-BE49-F238E27FC236}">
                <a16:creationId xmlns:a16="http://schemas.microsoft.com/office/drawing/2014/main" id="{1C4C4CAB-6EEC-4A75-A732-770E6985FFD9}"/>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7278631" y="1308823"/>
            <a:ext cx="1516939" cy="1007148"/>
          </a:xfrm>
          <a:prstGeom prst="rect">
            <a:avLst/>
          </a:prstGeom>
          <a:blipFill>
            <a:blip r:embed="rId33"/>
            <a:stretch>
              <a:fillRect/>
            </a:stretch>
          </a:blipFill>
          <a:ln w="38100">
            <a:solidFill>
              <a:srgbClr val="ACC700"/>
            </a:solidFill>
          </a:ln>
          <a:effectLst/>
        </p:spPr>
      </p:pic>
    </p:spTree>
    <p:extLst>
      <p:ext uri="{BB962C8B-B14F-4D97-AF65-F5344CB8AC3E}">
        <p14:creationId xmlns:p14="http://schemas.microsoft.com/office/powerpoint/2010/main" val="4074239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939" y="133305"/>
            <a:ext cx="7481935" cy="369332"/>
          </a:xfrm>
        </p:spPr>
        <p:txBody>
          <a:bodyPr lIns="0" tIns="0" rIns="0" bIns="0">
            <a:spAutoFit/>
          </a:bodyPr>
          <a:lstStyle/>
          <a:p>
            <a:r>
              <a:rPr lang="sv-SE" sz="2400"/>
              <a:t>Var med och hjälp till</a:t>
            </a:r>
          </a:p>
        </p:txBody>
      </p:sp>
      <p:sp>
        <p:nvSpPr>
          <p:cNvPr id="23" name="TextBox 3">
            <a:extLst>
              <a:ext uri="{FF2B5EF4-FFF2-40B4-BE49-F238E27FC236}">
                <a16:creationId xmlns:a16="http://schemas.microsoft.com/office/drawing/2014/main" id="{AACEA93C-4F34-8647-9D05-C55D7036EF4C}"/>
              </a:ext>
            </a:extLst>
          </p:cNvPr>
          <p:cNvSpPr txBox="1"/>
          <p:nvPr/>
        </p:nvSpPr>
        <p:spPr>
          <a:xfrm>
            <a:off x="539750" y="2101456"/>
            <a:ext cx="1667796" cy="369332"/>
          </a:xfrm>
          <a:prstGeom prst="rect">
            <a:avLst/>
          </a:prstGeom>
          <a:noFill/>
        </p:spPr>
        <p:txBody>
          <a:bodyPr wrap="square" lIns="0" tIns="0" rIns="0" bIns="0" rtlCol="0" anchor="ctr" anchorCtr="0">
            <a:spAutoFit/>
          </a:bodyPr>
          <a:lstStyle/>
          <a:p>
            <a:pPr algn="ctr"/>
            <a:r>
              <a:rPr lang="sv-SE" sz="1200" b="1" dirty="0">
                <a:solidFill>
                  <a:schemeClr val="accent1"/>
                </a:solidFill>
                <a:cs typeface="Trebuchet MS"/>
                <a:hlinkClick r:id="rId3"/>
              </a:rPr>
              <a:t>Europeiska arbetsmiljöveckan</a:t>
            </a:r>
            <a:endParaRPr lang="sv-SE" sz="1200" b="1" dirty="0">
              <a:solidFill>
                <a:schemeClr val="accent1"/>
              </a:solidFill>
              <a:cs typeface="Trebuchet MS"/>
              <a:hlinkClick r:id="rId4"/>
            </a:endParaRPr>
          </a:p>
        </p:txBody>
      </p:sp>
      <p:sp>
        <p:nvSpPr>
          <p:cNvPr id="24" name="Rettangolo con angoli arrotondati 23">
            <a:hlinkClick r:id="rId5"/>
            <a:extLst>
              <a:ext uri="{FF2B5EF4-FFF2-40B4-BE49-F238E27FC236}">
                <a16:creationId xmlns:a16="http://schemas.microsoft.com/office/drawing/2014/main" id="{5AB30924-049C-754A-85DB-28FDEBBF444E}"/>
              </a:ext>
            </a:extLst>
          </p:cNvPr>
          <p:cNvSpPr/>
          <p:nvPr/>
        </p:nvSpPr>
        <p:spPr>
          <a:xfrm>
            <a:off x="564005" y="1095572"/>
            <a:ext cx="1667796" cy="973423"/>
          </a:xfrm>
          <a:prstGeom prst="roundRect">
            <a:avLst>
              <a:gd name="adj" fmla="val 11563"/>
            </a:avLst>
          </a:prstGeom>
          <a:blipFill>
            <a:blip r:embed="rId6"/>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TextBox 3">
            <a:extLst>
              <a:ext uri="{FF2B5EF4-FFF2-40B4-BE49-F238E27FC236}">
                <a16:creationId xmlns:a16="http://schemas.microsoft.com/office/drawing/2014/main" id="{9E26C0B7-D8D4-1A45-8EF6-5E10DFF345A8}"/>
              </a:ext>
            </a:extLst>
          </p:cNvPr>
          <p:cNvSpPr txBox="1"/>
          <p:nvPr/>
        </p:nvSpPr>
        <p:spPr>
          <a:xfrm>
            <a:off x="2510363" y="2208402"/>
            <a:ext cx="1667796" cy="184666"/>
          </a:xfrm>
          <a:prstGeom prst="rect">
            <a:avLst/>
          </a:prstGeom>
          <a:noFill/>
        </p:spPr>
        <p:txBody>
          <a:bodyPr wrap="square" lIns="0" tIns="0" rIns="0" bIns="0" rtlCol="0" anchor="ctr" anchorCtr="0">
            <a:spAutoFit/>
          </a:bodyPr>
          <a:lstStyle/>
          <a:p>
            <a:pPr algn="ctr"/>
            <a:r>
              <a:rPr lang="sv-SE" sz="1200" b="1" dirty="0">
                <a:solidFill>
                  <a:schemeClr val="accent1"/>
                </a:solidFill>
                <a:cs typeface="Trebuchet MS"/>
                <a:hlinkClick r:id="rId7"/>
              </a:rPr>
              <a:t>Kampanjpartnerskap</a:t>
            </a:r>
            <a:endParaRPr lang="sv-SE" sz="1200" b="1" dirty="0">
              <a:solidFill>
                <a:schemeClr val="accent1"/>
              </a:solidFill>
              <a:cs typeface="Trebuchet MS"/>
              <a:hlinkClick r:id="rId8"/>
            </a:endParaRPr>
          </a:p>
        </p:txBody>
      </p:sp>
      <p:sp>
        <p:nvSpPr>
          <p:cNvPr id="27" name="TextBox 3">
            <a:extLst>
              <a:ext uri="{FF2B5EF4-FFF2-40B4-BE49-F238E27FC236}">
                <a16:creationId xmlns:a16="http://schemas.microsoft.com/office/drawing/2014/main" id="{BC3D7309-1FAD-C248-860C-FFF503EBA0D6}"/>
              </a:ext>
            </a:extLst>
          </p:cNvPr>
          <p:cNvSpPr txBox="1"/>
          <p:nvPr/>
        </p:nvSpPr>
        <p:spPr>
          <a:xfrm>
            <a:off x="4529665" y="2116069"/>
            <a:ext cx="1667796" cy="369332"/>
          </a:xfrm>
          <a:prstGeom prst="rect">
            <a:avLst/>
          </a:prstGeom>
          <a:noFill/>
        </p:spPr>
        <p:txBody>
          <a:bodyPr wrap="square" lIns="0" tIns="0" rIns="0" bIns="0" rtlCol="0" anchor="ctr" anchorCtr="0">
            <a:spAutoFit/>
          </a:bodyPr>
          <a:lstStyle/>
          <a:p>
            <a:pPr algn="ctr"/>
            <a:r>
              <a:rPr lang="sv-SE" sz="1200" b="1" dirty="0">
                <a:solidFill>
                  <a:schemeClr val="accent1"/>
                </a:solidFill>
                <a:cs typeface="Trebuchet MS"/>
                <a:hlinkClick r:id="rId9"/>
              </a:rPr>
              <a:t>Priset för goda praktiska lösningar</a:t>
            </a:r>
            <a:endParaRPr lang="sv-SE" sz="1200" b="1" dirty="0">
              <a:solidFill>
                <a:schemeClr val="accent1"/>
              </a:solidFill>
              <a:cs typeface="Trebuchet MS"/>
              <a:hlinkClick r:id="rId10"/>
            </a:endParaRPr>
          </a:p>
        </p:txBody>
      </p:sp>
      <p:sp>
        <p:nvSpPr>
          <p:cNvPr id="29" name="TextBox 3">
            <a:extLst>
              <a:ext uri="{FF2B5EF4-FFF2-40B4-BE49-F238E27FC236}">
                <a16:creationId xmlns:a16="http://schemas.microsoft.com/office/drawing/2014/main" id="{C45F702A-F941-2242-B4CC-5E135CA46652}"/>
              </a:ext>
            </a:extLst>
          </p:cNvPr>
          <p:cNvSpPr txBox="1"/>
          <p:nvPr/>
        </p:nvSpPr>
        <p:spPr>
          <a:xfrm>
            <a:off x="6548967" y="2101456"/>
            <a:ext cx="1667796" cy="369332"/>
          </a:xfrm>
          <a:prstGeom prst="rect">
            <a:avLst/>
          </a:prstGeom>
          <a:noFill/>
        </p:spPr>
        <p:txBody>
          <a:bodyPr wrap="square" lIns="0" tIns="0" rIns="0" bIns="0" rtlCol="0" anchor="ctr" anchorCtr="0">
            <a:spAutoFit/>
          </a:bodyPr>
          <a:lstStyle/>
          <a:p>
            <a:pPr algn="ctr"/>
            <a:r>
              <a:rPr lang="sv-SE" sz="1200" b="1" dirty="0">
                <a:solidFill>
                  <a:schemeClr val="accent1"/>
                </a:solidFill>
                <a:cs typeface="Trebuchet MS"/>
                <a:hlinkClick r:id="rId11"/>
              </a:rPr>
              <a:t>Verktygslåda för kampanjer</a:t>
            </a:r>
            <a:endParaRPr lang="sv-SE" sz="1200" b="1" dirty="0">
              <a:solidFill>
                <a:schemeClr val="accent1"/>
              </a:solidFill>
              <a:cs typeface="Trebuchet MS"/>
              <a:hlinkClick r:id="rId12"/>
            </a:endParaRPr>
          </a:p>
        </p:txBody>
      </p:sp>
      <p:sp>
        <p:nvSpPr>
          <p:cNvPr id="31" name="TextBox 3">
            <a:extLst>
              <a:ext uri="{FF2B5EF4-FFF2-40B4-BE49-F238E27FC236}">
                <a16:creationId xmlns:a16="http://schemas.microsoft.com/office/drawing/2014/main" id="{F682761C-A262-B542-A175-60A9B90879FF}"/>
              </a:ext>
            </a:extLst>
          </p:cNvPr>
          <p:cNvSpPr txBox="1"/>
          <p:nvPr/>
        </p:nvSpPr>
        <p:spPr>
          <a:xfrm>
            <a:off x="564005" y="3978455"/>
            <a:ext cx="1667796" cy="184666"/>
          </a:xfrm>
          <a:prstGeom prst="rect">
            <a:avLst/>
          </a:prstGeom>
          <a:noFill/>
        </p:spPr>
        <p:txBody>
          <a:bodyPr wrap="square" lIns="0" tIns="0" rIns="0" bIns="0" rtlCol="0" anchor="ctr" anchorCtr="0">
            <a:spAutoFit/>
          </a:bodyPr>
          <a:lstStyle/>
          <a:p>
            <a:pPr algn="ctr"/>
            <a:r>
              <a:rPr lang="sv-SE" sz="1200" b="1" dirty="0">
                <a:solidFill>
                  <a:schemeClr val="accent1"/>
                </a:solidFill>
                <a:cs typeface="Trebuchet MS"/>
                <a:hlinkClick r:id="rId13"/>
              </a:rPr>
              <a:t>Kampanjmaterial</a:t>
            </a:r>
            <a:endParaRPr lang="sv-SE" sz="1200" b="1" dirty="0">
              <a:solidFill>
                <a:schemeClr val="accent1"/>
              </a:solidFill>
              <a:cs typeface="Trebuchet MS"/>
              <a:hlinkClick r:id="rId14"/>
            </a:endParaRPr>
          </a:p>
        </p:txBody>
      </p:sp>
      <p:sp>
        <p:nvSpPr>
          <p:cNvPr id="33" name="TextBox 3">
            <a:extLst>
              <a:ext uri="{FF2B5EF4-FFF2-40B4-BE49-F238E27FC236}">
                <a16:creationId xmlns:a16="http://schemas.microsoft.com/office/drawing/2014/main" id="{A218E24A-669C-8443-A2D1-EE4317507E6F}"/>
              </a:ext>
            </a:extLst>
          </p:cNvPr>
          <p:cNvSpPr txBox="1"/>
          <p:nvPr/>
        </p:nvSpPr>
        <p:spPr>
          <a:xfrm>
            <a:off x="4492787" y="3978455"/>
            <a:ext cx="1667796" cy="184666"/>
          </a:xfrm>
          <a:prstGeom prst="rect">
            <a:avLst/>
          </a:prstGeom>
          <a:noFill/>
        </p:spPr>
        <p:txBody>
          <a:bodyPr wrap="square" lIns="0" tIns="0" rIns="0" bIns="0" rtlCol="0" anchor="ctr" anchorCtr="0">
            <a:spAutoFit/>
          </a:bodyPr>
          <a:lstStyle/>
          <a:p>
            <a:pPr algn="ctr"/>
            <a:r>
              <a:rPr lang="sv-SE" sz="1200" b="1" dirty="0">
                <a:solidFill>
                  <a:schemeClr val="accent1"/>
                </a:solidFill>
                <a:cs typeface="Trebuchet MS"/>
                <a:hlinkClick r:id="rId15"/>
              </a:rPr>
              <a:t>Evenemang</a:t>
            </a:r>
            <a:endParaRPr lang="sv-SE" sz="1200" b="1" dirty="0">
              <a:solidFill>
                <a:schemeClr val="accent1"/>
              </a:solidFill>
              <a:cs typeface="Trebuchet MS"/>
              <a:hlinkClick r:id="rId16"/>
            </a:endParaRPr>
          </a:p>
        </p:txBody>
      </p:sp>
      <p:sp>
        <p:nvSpPr>
          <p:cNvPr id="35" name="TextBox 3">
            <a:extLst>
              <a:ext uri="{FF2B5EF4-FFF2-40B4-BE49-F238E27FC236}">
                <a16:creationId xmlns:a16="http://schemas.microsoft.com/office/drawing/2014/main" id="{D1F14980-EF38-9F43-BC06-25F35914E1E1}"/>
              </a:ext>
            </a:extLst>
          </p:cNvPr>
          <p:cNvSpPr txBox="1"/>
          <p:nvPr/>
        </p:nvSpPr>
        <p:spPr>
          <a:xfrm>
            <a:off x="6475212" y="3978455"/>
            <a:ext cx="1667796" cy="184666"/>
          </a:xfrm>
          <a:prstGeom prst="rect">
            <a:avLst/>
          </a:prstGeom>
          <a:noFill/>
        </p:spPr>
        <p:txBody>
          <a:bodyPr wrap="square" lIns="0" tIns="0" rIns="0" bIns="0" rtlCol="0" anchor="ctr" anchorCtr="0">
            <a:spAutoFit/>
          </a:bodyPr>
          <a:lstStyle/>
          <a:p>
            <a:pPr algn="ctr"/>
            <a:r>
              <a:rPr lang="sv-SE" sz="1200" b="1" dirty="0">
                <a:solidFill>
                  <a:schemeClr val="accent1"/>
                </a:solidFill>
                <a:cs typeface="Trebuchet MS"/>
                <a:hlinkClick r:id="rId17"/>
              </a:rPr>
              <a:t>Intyg på medverkan</a:t>
            </a:r>
            <a:endParaRPr lang="sv-SE" sz="1200" b="1" dirty="0">
              <a:solidFill>
                <a:schemeClr val="accent1"/>
              </a:solidFill>
              <a:cs typeface="Trebuchet MS"/>
              <a:hlinkClick r:id="rId18"/>
            </a:endParaRPr>
          </a:p>
        </p:txBody>
      </p:sp>
      <p:sp>
        <p:nvSpPr>
          <p:cNvPr id="4" name="TextBox 3"/>
          <p:cNvSpPr txBox="1"/>
          <p:nvPr/>
        </p:nvSpPr>
        <p:spPr>
          <a:xfrm>
            <a:off x="2669629" y="3928277"/>
            <a:ext cx="1449506" cy="461665"/>
          </a:xfrm>
          <a:prstGeom prst="rect">
            <a:avLst/>
          </a:prstGeom>
          <a:noFill/>
        </p:spPr>
        <p:txBody>
          <a:bodyPr wrap="square" rtlCol="0">
            <a:spAutoFit/>
          </a:bodyPr>
          <a:lstStyle/>
          <a:p>
            <a:pPr algn="ctr"/>
            <a:r>
              <a:rPr lang="sv-SE" sz="1200" b="1" u="sng" dirty="0">
                <a:solidFill>
                  <a:schemeClr val="accent1"/>
                </a:solidFill>
                <a:hlinkClick r:id="rId19"/>
              </a:rPr>
              <a:t>Verktygslåda för sociala medier</a:t>
            </a:r>
            <a:endParaRPr lang="sv-SE" sz="1200" b="1" u="sng" dirty="0">
              <a:solidFill>
                <a:schemeClr val="accent1"/>
              </a:solidFill>
              <a:hlinkClick r:id="rId20"/>
            </a:endParaRPr>
          </a:p>
        </p:txBody>
      </p:sp>
      <p:pic>
        <p:nvPicPr>
          <p:cNvPr id="3" name="Picture 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582353" y="1091909"/>
            <a:ext cx="1441264" cy="973423"/>
          </a:xfrm>
          <a:prstGeom prst="rect">
            <a:avLst/>
          </a:prstGeom>
          <a:blipFill>
            <a:blip r:embed="rId22"/>
            <a:stretch>
              <a:fillRect/>
            </a:stretch>
          </a:blipFill>
          <a:ln w="38100">
            <a:solidFill>
              <a:srgbClr val="ACC700"/>
            </a:solidFill>
          </a:ln>
        </p:spPr>
      </p:pic>
      <p:pic>
        <p:nvPicPr>
          <p:cNvPr id="5" name="Picture 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53648" y="2821585"/>
            <a:ext cx="1440000" cy="972000"/>
          </a:xfrm>
          <a:prstGeom prst="rect">
            <a:avLst/>
          </a:prstGeom>
          <a:blipFill>
            <a:blip r:embed="rId6"/>
            <a:stretch>
              <a:fillRect/>
            </a:stretch>
          </a:blipFill>
          <a:ln w="38100">
            <a:solidFill>
              <a:srgbClr val="ACC700"/>
            </a:solidFill>
          </a:ln>
        </p:spPr>
      </p:pic>
      <p:pic>
        <p:nvPicPr>
          <p:cNvPr id="6" name="Picture 5"/>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643563" y="2821585"/>
            <a:ext cx="1440000" cy="972000"/>
          </a:xfrm>
          <a:prstGeom prst="rect">
            <a:avLst/>
          </a:prstGeom>
          <a:blipFill>
            <a:blip r:embed="rId6"/>
            <a:stretch>
              <a:fillRect/>
            </a:stretch>
          </a:blipFill>
          <a:ln w="38100">
            <a:solidFill>
              <a:srgbClr val="ACC700"/>
            </a:solidFill>
          </a:ln>
        </p:spPr>
      </p:pic>
      <p:pic>
        <p:nvPicPr>
          <p:cNvPr id="7" name="Picture 6"/>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662865" y="2821585"/>
            <a:ext cx="1440000" cy="972000"/>
          </a:xfrm>
          <a:prstGeom prst="rect">
            <a:avLst/>
          </a:prstGeom>
          <a:blipFill>
            <a:blip r:embed="rId6"/>
            <a:stretch>
              <a:fillRect/>
            </a:stretch>
          </a:blipFill>
          <a:ln w="38100">
            <a:solidFill>
              <a:srgbClr val="ACC700"/>
            </a:solidFill>
          </a:ln>
        </p:spPr>
      </p:pic>
      <p:pic>
        <p:nvPicPr>
          <p:cNvPr id="19" name="Picture 18"/>
          <p:cNvPicPr>
            <a:picLocks/>
          </p:cNvPicPr>
          <p:nvPr/>
        </p:nvPicPr>
        <p:blipFill rotWithShape="1">
          <a:blip r:embed="rId26"/>
          <a:srcRect b="40720"/>
          <a:stretch/>
        </p:blipFill>
        <p:spPr>
          <a:xfrm>
            <a:off x="2679135" y="2816533"/>
            <a:ext cx="1440000" cy="972000"/>
          </a:xfrm>
          <a:prstGeom prst="rect">
            <a:avLst/>
          </a:prstGeom>
          <a:ln w="38100">
            <a:solidFill>
              <a:srgbClr val="ACC700"/>
            </a:solidFill>
          </a:ln>
        </p:spPr>
      </p:pic>
      <p:pic>
        <p:nvPicPr>
          <p:cNvPr id="9" name="Picture 8"/>
          <p:cNvPicPr>
            <a:picLocks/>
          </p:cNvPicPr>
          <p:nvPr/>
        </p:nvPicPr>
        <p:blipFill>
          <a:blip r:embed="rId27"/>
          <a:stretch>
            <a:fillRect/>
          </a:stretch>
        </p:blipFill>
        <p:spPr>
          <a:xfrm>
            <a:off x="4628360" y="1099047"/>
            <a:ext cx="1440000" cy="972000"/>
          </a:xfrm>
          <a:prstGeom prst="rect">
            <a:avLst/>
          </a:prstGeom>
          <a:ln w="38100">
            <a:solidFill>
              <a:srgbClr val="ACC700"/>
            </a:solidFill>
          </a:ln>
        </p:spPr>
      </p:pic>
      <p:pic>
        <p:nvPicPr>
          <p:cNvPr id="10" name="Picture 9"/>
          <p:cNvPicPr>
            <a:picLocks/>
          </p:cNvPicPr>
          <p:nvPr/>
        </p:nvPicPr>
        <p:blipFill>
          <a:blip r:embed="rId28"/>
          <a:stretch>
            <a:fillRect/>
          </a:stretch>
        </p:blipFill>
        <p:spPr>
          <a:xfrm>
            <a:off x="2679135" y="1091909"/>
            <a:ext cx="1440000" cy="972000"/>
          </a:xfrm>
          <a:prstGeom prst="rect">
            <a:avLst/>
          </a:prstGeom>
          <a:ln w="38100">
            <a:solidFill>
              <a:srgbClr val="ACC700"/>
            </a:solidFill>
          </a:ln>
        </p:spPr>
      </p:pic>
    </p:spTree>
    <p:extLst>
      <p:ext uri="{BB962C8B-B14F-4D97-AF65-F5344CB8AC3E}">
        <p14:creationId xmlns:p14="http://schemas.microsoft.com/office/powerpoint/2010/main" val="2497509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7988"/>
            <a:ext cx="7470124" cy="369332"/>
          </a:xfrm>
        </p:spPr>
        <p:txBody>
          <a:bodyPr lIns="0" tIns="0" rIns="0" bIns="0">
            <a:spAutoFit/>
          </a:bodyPr>
          <a:lstStyle/>
          <a:p>
            <a:r>
              <a:rPr lang="sv-SE" sz="2400">
                <a:solidFill>
                  <a:schemeClr val="accent1"/>
                </a:solidFill>
              </a:rPr>
              <a:t>Följ oss bortom bitar och byte!</a:t>
            </a:r>
          </a:p>
        </p:txBody>
      </p:sp>
      <p:sp>
        <p:nvSpPr>
          <p:cNvPr id="3" name="Content Placeholder 2"/>
          <p:cNvSpPr>
            <a:spLocks noGrp="1"/>
          </p:cNvSpPr>
          <p:nvPr>
            <p:ph sz="half" idx="1"/>
          </p:nvPr>
        </p:nvSpPr>
        <p:spPr>
          <a:xfrm>
            <a:off x="450001" y="843558"/>
            <a:ext cx="7907786" cy="3367589"/>
          </a:xfrm>
        </p:spPr>
        <p:txBody>
          <a:bodyPr wrap="square">
            <a:spAutoFit/>
          </a:bodyPr>
          <a:lstStyle/>
          <a:p>
            <a:pPr>
              <a:buSzPct val="120000"/>
              <a:buBlip>
                <a:blip r:embed="rId3"/>
              </a:buBlip>
            </a:pPr>
            <a:r>
              <a:rPr lang="sv-SE" sz="1600" dirty="0">
                <a:solidFill>
                  <a:schemeClr val="accent1"/>
                </a:solidFill>
              </a:rPr>
              <a:t>Läs mer på kampanjens webbplats på</a:t>
            </a:r>
          </a:p>
          <a:p>
            <a:pPr marL="189000" lvl="1" indent="0">
              <a:buSzPct val="120000"/>
              <a:buNone/>
            </a:pPr>
            <a:r>
              <a:rPr lang="sv-SE" sz="1600" b="1" dirty="0">
                <a:solidFill>
                  <a:schemeClr val="accent1"/>
                </a:solidFill>
                <a:hlinkClick r:id="rId4"/>
              </a:rPr>
              <a:t>www.healthy-workplaces.eu</a:t>
            </a:r>
            <a:endParaRPr lang="sv-SE" sz="1600" b="1" dirty="0">
              <a:solidFill>
                <a:schemeClr val="accent1"/>
              </a:solidFill>
              <a:hlinkClick r:id="rId5"/>
            </a:endParaRPr>
          </a:p>
          <a:p>
            <a:pPr lvl="1">
              <a:buSzPct val="120000"/>
              <a:buBlip>
                <a:blip r:embed="rId3"/>
              </a:buBlip>
            </a:pPr>
            <a:endParaRPr lang="en-US" sz="1600" dirty="0">
              <a:solidFill>
                <a:schemeClr val="accent1"/>
              </a:solidFill>
            </a:endParaRPr>
          </a:p>
          <a:p>
            <a:pPr>
              <a:buSzPct val="120000"/>
              <a:buBlip>
                <a:blip r:embed="rId3"/>
              </a:buBlip>
            </a:pPr>
            <a:r>
              <a:rPr lang="sv-SE" sz="1600" dirty="0">
                <a:solidFill>
                  <a:schemeClr val="accent1"/>
                </a:solidFill>
              </a:rPr>
              <a:t>Prenumerera på kampanjens nyhetsbrev:</a:t>
            </a:r>
          </a:p>
          <a:p>
            <a:pPr marL="189000" lvl="1" indent="0">
              <a:buSzPct val="120000"/>
              <a:buNone/>
            </a:pPr>
            <a:r>
              <a:rPr lang="sv-SE" sz="1600" b="1" u="sng" dirty="0">
                <a:solidFill>
                  <a:schemeClr val="accent1"/>
                </a:solidFill>
                <a:hlinkClick r:id="rId6"/>
              </a:rPr>
              <a:t>https://healthy-workplaces.osha.europa.eu/sv/media-centre/newsletter</a:t>
            </a:r>
            <a:endParaRPr lang="sv-SE" sz="1600" b="1" u="sng" dirty="0">
              <a:solidFill>
                <a:schemeClr val="accent1"/>
              </a:solidFill>
            </a:endParaRPr>
          </a:p>
          <a:p>
            <a:pPr marL="189000" lvl="1" indent="0">
              <a:buSzPct val="120000"/>
              <a:buNone/>
            </a:pPr>
            <a:endParaRPr lang="en-US" sz="1600" b="1" dirty="0">
              <a:solidFill>
                <a:schemeClr val="accent1"/>
              </a:solidFill>
            </a:endParaRPr>
          </a:p>
          <a:p>
            <a:pPr>
              <a:buSzPct val="120000"/>
              <a:buBlip>
                <a:blip r:embed="rId3"/>
              </a:buBlip>
            </a:pPr>
            <a:r>
              <a:rPr lang="sv-SE" sz="1600" dirty="0">
                <a:solidFill>
                  <a:schemeClr val="accent1"/>
                </a:solidFill>
              </a:rPr>
              <a:t>Håll dig uppdaterad om aktiviteter och evenemang genom sociala medier:</a:t>
            </a:r>
          </a:p>
          <a:p>
            <a:pPr marL="0" indent="0">
              <a:buSzPct val="120000"/>
              <a:buNone/>
            </a:pPr>
            <a:endParaRPr lang="en-US" sz="1600" dirty="0">
              <a:solidFill>
                <a:schemeClr val="accent1"/>
              </a:solidFill>
            </a:endParaRPr>
          </a:p>
          <a:p>
            <a:pPr marL="0" indent="0">
              <a:buSzPct val="120000"/>
              <a:buNone/>
            </a:pPr>
            <a:endParaRPr lang="en-US" sz="1600" dirty="0">
              <a:solidFill>
                <a:schemeClr val="accent1"/>
              </a:solidFill>
            </a:endParaRPr>
          </a:p>
          <a:p>
            <a:pPr>
              <a:buSzPct val="120000"/>
              <a:buBlip>
                <a:blip r:embed="rId3"/>
              </a:buBlip>
            </a:pPr>
            <a:r>
              <a:rPr lang="sv-SE" sz="1600" dirty="0">
                <a:solidFill>
                  <a:schemeClr val="accent1"/>
                </a:solidFill>
              </a:rPr>
              <a:t>Få information om evenemang i ditt land från din nationella kontaktpunkt:</a:t>
            </a:r>
          </a:p>
          <a:p>
            <a:pPr marL="189000" lvl="1" indent="0">
              <a:buSzPct val="120000"/>
              <a:buNone/>
            </a:pPr>
            <a:r>
              <a:rPr lang="sv-SE" sz="1600" b="1" u="sng" dirty="0">
                <a:solidFill>
                  <a:schemeClr val="accent1"/>
                </a:solidFill>
                <a:hlinkClick r:id="rId7"/>
              </a:rPr>
              <a:t>https://healthy-workplaces.osha.europa.eu/sv/campaign-partners/national-focal-points</a:t>
            </a:r>
            <a:endParaRPr lang="sv-SE" sz="1600" b="1" u="sng" dirty="0">
              <a:solidFill>
                <a:schemeClr val="accent1"/>
              </a:solidFill>
            </a:endParaRPr>
          </a:p>
        </p:txBody>
      </p:sp>
      <p:grpSp>
        <p:nvGrpSpPr>
          <p:cNvPr id="15" name="Gruppo 14">
            <a:extLst>
              <a:ext uri="{FF2B5EF4-FFF2-40B4-BE49-F238E27FC236}">
                <a16:creationId xmlns:a16="http://schemas.microsoft.com/office/drawing/2014/main" id="{0388CFF4-22DC-564E-AEE6-A3C3FAC44CCF}"/>
              </a:ext>
            </a:extLst>
          </p:cNvPr>
          <p:cNvGrpSpPr/>
          <p:nvPr/>
        </p:nvGrpSpPr>
        <p:grpSpPr>
          <a:xfrm rot="704466">
            <a:off x="7112136" y="189857"/>
            <a:ext cx="1699955" cy="1785428"/>
            <a:chOff x="4921269" y="-1388222"/>
            <a:chExt cx="2273300" cy="2387600"/>
          </a:xfrm>
        </p:grpSpPr>
        <p:pic>
          <p:nvPicPr>
            <p:cNvPr id="12" name="Immagine 11">
              <a:extLst>
                <a:ext uri="{FF2B5EF4-FFF2-40B4-BE49-F238E27FC236}">
                  <a16:creationId xmlns:a16="http://schemas.microsoft.com/office/drawing/2014/main" id="{221ACE0B-D1BE-F24B-8EAD-069F63F574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21269" y="-1388222"/>
              <a:ext cx="2273300" cy="2387600"/>
            </a:xfrm>
            <a:prstGeom prst="rect">
              <a:avLst/>
            </a:prstGeom>
          </p:spPr>
        </p:pic>
        <p:sp>
          <p:nvSpPr>
            <p:cNvPr id="13" name="CasellaDiTesto 12">
              <a:extLst>
                <a:ext uri="{FF2B5EF4-FFF2-40B4-BE49-F238E27FC236}">
                  <a16:creationId xmlns:a16="http://schemas.microsoft.com/office/drawing/2014/main" id="{4909E122-8126-7748-9F57-56B48E9DA9C5}"/>
                </a:ext>
              </a:extLst>
            </p:cNvPr>
            <p:cNvSpPr txBox="1"/>
            <p:nvPr/>
          </p:nvSpPr>
          <p:spPr>
            <a:xfrm>
              <a:off x="4932040" y="-381288"/>
              <a:ext cx="2016224" cy="617371"/>
            </a:xfrm>
            <a:prstGeom prst="rect">
              <a:avLst/>
            </a:prstGeom>
            <a:noFill/>
          </p:spPr>
          <p:txBody>
            <a:bodyPr vert="horz" wrap="square" lIns="0" tIns="0" rIns="0" bIns="0" rtlCol="0" anchor="ctr" anchorCtr="0">
              <a:spAutoFit/>
            </a:bodyPr>
            <a:lstStyle/>
            <a:p>
              <a:pPr algn="ctr"/>
              <a:r>
                <a:rPr lang="sv-SE" sz="1200" b="1">
                  <a:solidFill>
                    <a:schemeClr val="accent1"/>
                  </a:solidFill>
                </a:rPr>
                <a:t>2023</a:t>
              </a:r>
            </a:p>
            <a:p>
              <a:pPr algn="ctr"/>
              <a:r>
                <a:rPr lang="sv-SE" b="1">
                  <a:solidFill>
                    <a:schemeClr val="accent1"/>
                  </a:solidFill>
                </a:rPr>
                <a:t>oktober</a:t>
              </a:r>
            </a:p>
          </p:txBody>
        </p:sp>
        <p:sp>
          <p:nvSpPr>
            <p:cNvPr id="14" name="CasellaDiTesto 13">
              <a:extLst>
                <a:ext uri="{FF2B5EF4-FFF2-40B4-BE49-F238E27FC236}">
                  <a16:creationId xmlns:a16="http://schemas.microsoft.com/office/drawing/2014/main" id="{1C202612-45C3-614B-8BCA-84796AFFC35F}"/>
                </a:ext>
              </a:extLst>
            </p:cNvPr>
            <p:cNvSpPr txBox="1"/>
            <p:nvPr/>
          </p:nvSpPr>
          <p:spPr>
            <a:xfrm>
              <a:off x="4941522" y="310347"/>
              <a:ext cx="2028485" cy="576212"/>
            </a:xfrm>
            <a:prstGeom prst="rect">
              <a:avLst/>
            </a:prstGeom>
            <a:noFill/>
          </p:spPr>
          <p:txBody>
            <a:bodyPr wrap="square" lIns="0" tIns="0" rIns="0" bIns="0" rtlCol="0">
              <a:spAutoFit/>
            </a:bodyPr>
            <a:lstStyle/>
            <a:p>
              <a:pPr algn="ctr"/>
              <a:r>
                <a:rPr lang="sv-SE" sz="1400" b="1">
                  <a:solidFill>
                    <a:srgbClr val="ACC700"/>
                  </a:solidFill>
                </a:rPr>
                <a:t>KAMPANJSTART</a:t>
              </a:r>
            </a:p>
          </p:txBody>
        </p:sp>
      </p:grpSp>
      <p:sp>
        <p:nvSpPr>
          <p:cNvPr id="4" name="Rectangle 3"/>
          <p:cNvSpPr/>
          <p:nvPr/>
        </p:nvSpPr>
        <p:spPr>
          <a:xfrm>
            <a:off x="2949434" y="2879693"/>
            <a:ext cx="2183611" cy="307777"/>
          </a:xfrm>
          <a:prstGeom prst="rect">
            <a:avLst/>
          </a:prstGeom>
        </p:spPr>
        <p:txBody>
          <a:bodyPr wrap="none">
            <a:spAutoFit/>
          </a:bodyPr>
          <a:lstStyle/>
          <a:p>
            <a:r>
              <a:rPr lang="sv-SE" sz="1400" b="1" dirty="0">
                <a:solidFill>
                  <a:srgbClr val="ACC700"/>
                </a:solidFill>
              </a:rPr>
              <a:t>#EUhealthyworkplaces </a:t>
            </a:r>
          </a:p>
        </p:txBody>
      </p:sp>
      <p:pic>
        <p:nvPicPr>
          <p:cNvPr id="16" name="Picture 14">
            <a:hlinkClick r:id="rId9"/>
            <a:extLst>
              <a:ext uri="{FF2B5EF4-FFF2-40B4-BE49-F238E27FC236}">
                <a16:creationId xmlns:a16="http://schemas.microsoft.com/office/drawing/2014/main" id="{0F82023B-2265-46EA-B3AD-2DF08C56AF7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900284" y="2899438"/>
            <a:ext cx="286647" cy="2880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hlinkClick r:id="rId11"/>
            <a:extLst>
              <a:ext uri="{FF2B5EF4-FFF2-40B4-BE49-F238E27FC236}">
                <a16:creationId xmlns:a16="http://schemas.microsoft.com/office/drawing/2014/main" id="{30CDDEBB-60F4-4FE5-985A-8E9A4522C4F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1387270" y="289943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a:hlinkClick r:id="rId13"/>
            <a:extLst>
              <a:ext uri="{FF2B5EF4-FFF2-40B4-BE49-F238E27FC236}">
                <a16:creationId xmlns:a16="http://schemas.microsoft.com/office/drawing/2014/main" id="{3C5C4D5B-21D9-422C-B670-E5CD5048EDE5}"/>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1875641" y="289943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hlinkClick r:id="rId15"/>
            <a:extLst>
              <a:ext uri="{FF2B5EF4-FFF2-40B4-BE49-F238E27FC236}">
                <a16:creationId xmlns:a16="http://schemas.microsoft.com/office/drawing/2014/main" id="{0D97C4C3-29F9-426E-A8A6-55BBEC2F993C}"/>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p:blipFill>
        <p:spPr bwMode="auto">
          <a:xfrm>
            <a:off x="2364013" y="2899438"/>
            <a:ext cx="288032"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396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sv-SE" sz="2400"/>
              <a:t>Vad handlar det om?</a:t>
            </a:r>
          </a:p>
        </p:txBody>
      </p:sp>
      <p:sp>
        <p:nvSpPr>
          <p:cNvPr id="6" name="TextBox 5"/>
          <p:cNvSpPr txBox="1"/>
          <p:nvPr/>
        </p:nvSpPr>
        <p:spPr>
          <a:xfrm>
            <a:off x="450003" y="817512"/>
            <a:ext cx="7793885" cy="1400383"/>
          </a:xfrm>
          <a:prstGeom prst="rect">
            <a:avLst/>
          </a:prstGeom>
          <a:noFill/>
        </p:spPr>
        <p:txBody>
          <a:bodyPr wrap="square" lIns="91440" tIns="45720" rIns="91440" bIns="45720" rtlCol="0" anchor="t">
            <a:spAutoFit/>
          </a:bodyPr>
          <a:lstStyle/>
          <a:p>
            <a:pPr marL="342900" lvl="0" indent="-342900" defTabSz="257175">
              <a:spcBef>
                <a:spcPts val="338"/>
              </a:spcBef>
              <a:buClr>
                <a:srgbClr val="003399"/>
              </a:buClr>
              <a:buFont typeface="Arial" panose="020B0604020202020204" pitchFamily="34" charset="0"/>
              <a:buChar char="•"/>
            </a:pPr>
            <a:r>
              <a:rPr lang="sv-SE" sz="1600" b="1" dirty="0">
                <a:solidFill>
                  <a:srgbClr val="003399"/>
                </a:solidFill>
              </a:rPr>
              <a:t>Den digitala tekniken förändrar snabbt hur, var och när vi arbetar.</a:t>
            </a:r>
          </a:p>
          <a:p>
            <a:pPr lvl="0" defTabSz="257175">
              <a:spcBef>
                <a:spcPts val="338"/>
              </a:spcBef>
              <a:buClr>
                <a:srgbClr val="003399"/>
              </a:buClr>
            </a:pPr>
            <a:endParaRPr lang="en-GB" sz="1600" b="1" dirty="0">
              <a:solidFill>
                <a:srgbClr val="003399"/>
              </a:solidFill>
            </a:endParaRPr>
          </a:p>
          <a:p>
            <a:pPr marL="342900" indent="-342900" defTabSz="257175">
              <a:spcBef>
                <a:spcPts val="338"/>
              </a:spcBef>
              <a:buClr>
                <a:srgbClr val="003399"/>
              </a:buClr>
              <a:buFont typeface="Arial" panose="020B0604020202020204" pitchFamily="34" charset="0"/>
              <a:buChar char="•"/>
            </a:pPr>
            <a:r>
              <a:rPr lang="sv-SE" sz="1600" b="1" dirty="0">
                <a:solidFill>
                  <a:srgbClr val="003399"/>
                </a:solidFill>
              </a:rPr>
              <a:t>För arbetstagare och arbetsgivare inom alla sektorer erbjuder digital teknik ökade möjligheter, men den medför också utmaningar och risker när det gäller säkerhet och hälsa.</a:t>
            </a:r>
          </a:p>
        </p:txBody>
      </p:sp>
    </p:spTree>
    <p:extLst>
      <p:ext uri="{BB962C8B-B14F-4D97-AF65-F5344CB8AC3E}">
        <p14:creationId xmlns:p14="http://schemas.microsoft.com/office/powerpoint/2010/main" val="1711275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sv-SE" sz="2400"/>
              <a:t>Fakta och siffror – användning av digital teknik</a:t>
            </a:r>
          </a:p>
        </p:txBody>
      </p:sp>
      <p:sp>
        <p:nvSpPr>
          <p:cNvPr id="5" name="TextBox 4">
            <a:extLst>
              <a:ext uri="{FF2B5EF4-FFF2-40B4-BE49-F238E27FC236}">
                <a16:creationId xmlns:a16="http://schemas.microsoft.com/office/drawing/2014/main" id="{3C508B51-6793-4B7F-899B-364A2A5D82C4}"/>
              </a:ext>
            </a:extLst>
          </p:cNvPr>
          <p:cNvSpPr txBox="1"/>
          <p:nvPr/>
        </p:nvSpPr>
        <p:spPr>
          <a:xfrm>
            <a:off x="432909" y="818290"/>
            <a:ext cx="7536320" cy="2631490"/>
          </a:xfrm>
          <a:prstGeom prst="rect">
            <a:avLst/>
          </a:prstGeom>
          <a:noFill/>
        </p:spPr>
        <p:txBody>
          <a:bodyPr wrap="square" lIns="91440" tIns="45720" rIns="91440" bIns="45720" rtlCol="0" anchor="t">
            <a:spAutoFit/>
          </a:bodyPr>
          <a:lstStyle/>
          <a:p>
            <a:pPr lvl="0" defTabSz="257175">
              <a:spcBef>
                <a:spcPts val="338"/>
              </a:spcBef>
              <a:buClr>
                <a:srgbClr val="003399"/>
              </a:buClr>
            </a:pPr>
            <a:r>
              <a:rPr lang="sv-SE" sz="1600" b="1" dirty="0">
                <a:solidFill>
                  <a:srgbClr val="ACC700"/>
                </a:solidFill>
              </a:rPr>
              <a:t>EU-Osha, Pulsen på arbetsmiljön 2022</a:t>
            </a:r>
          </a:p>
          <a:p>
            <a:pPr lvl="1"/>
            <a:r>
              <a:rPr lang="sv-SE" sz="1600" b="1" dirty="0">
                <a:solidFill>
                  <a:schemeClr val="accent1"/>
                </a:solidFill>
              </a:rPr>
              <a:t>I arbetet använder EU-arbetstagare ...</a:t>
            </a:r>
          </a:p>
          <a:p>
            <a:pPr marL="800100" lvl="1" indent="-342900">
              <a:buFont typeface="Arial" panose="020B0604020202020204" pitchFamily="34" charset="0"/>
              <a:buChar char="•"/>
            </a:pPr>
            <a:r>
              <a:rPr lang="sv-SE" sz="1600" b="1" dirty="0">
                <a:solidFill>
                  <a:schemeClr val="accent1"/>
                </a:solidFill>
              </a:rPr>
              <a:t>bärbara datorer, datorplattor, smarttelefoner (73 procent), </a:t>
            </a:r>
          </a:p>
          <a:p>
            <a:pPr marL="800100" lvl="1" indent="-342900">
              <a:buFont typeface="Arial" panose="020B0604020202020204" pitchFamily="34" charset="0"/>
              <a:buChar char="•"/>
            </a:pPr>
            <a:r>
              <a:rPr lang="sv-SE" sz="1600" b="1" dirty="0">
                <a:solidFill>
                  <a:schemeClr val="accent1"/>
                </a:solidFill>
              </a:rPr>
              <a:t>kroppsburen utrustning (11 procent),</a:t>
            </a:r>
          </a:p>
          <a:p>
            <a:pPr marL="800100" lvl="1" indent="-342900">
              <a:buFont typeface="Arial" panose="020B0604020202020204" pitchFamily="34" charset="0"/>
              <a:buChar char="•"/>
            </a:pPr>
            <a:r>
              <a:rPr lang="sv-SE" sz="1600" b="1" dirty="0">
                <a:solidFill>
                  <a:schemeClr val="accent1"/>
                </a:solidFill>
              </a:rPr>
              <a:t>maskiner eller robotar som är utrustade med AI (5 procent),</a:t>
            </a:r>
          </a:p>
          <a:p>
            <a:pPr marL="800100" lvl="1" indent="-342900">
              <a:buFont typeface="Arial" panose="020B0604020202020204" pitchFamily="34" charset="0"/>
              <a:buChar char="•"/>
            </a:pPr>
            <a:r>
              <a:rPr lang="sv-SE" sz="1600" b="1" dirty="0">
                <a:solidFill>
                  <a:schemeClr val="accent1"/>
                </a:solidFill>
              </a:rPr>
              <a:t>robotar som interagerar med arbetstagaren (3 procent).</a:t>
            </a:r>
          </a:p>
          <a:p>
            <a:pPr lvl="0" defTabSz="257175">
              <a:spcBef>
                <a:spcPts val="338"/>
              </a:spcBef>
              <a:buClr>
                <a:srgbClr val="003399"/>
              </a:buClr>
            </a:pPr>
            <a:endParaRPr lang="en-GB" sz="1600" b="1" dirty="0">
              <a:solidFill>
                <a:srgbClr val="ACC700"/>
              </a:solidFill>
            </a:endParaRPr>
          </a:p>
          <a:p>
            <a:pPr lvl="0" defTabSz="257175">
              <a:spcBef>
                <a:spcPts val="338"/>
              </a:spcBef>
              <a:buClr>
                <a:srgbClr val="003399"/>
              </a:buClr>
            </a:pPr>
            <a:r>
              <a:rPr lang="sv-SE" sz="1600" b="1" dirty="0">
                <a:solidFill>
                  <a:srgbClr val="ACC700"/>
                </a:solidFill>
              </a:rPr>
              <a:t>EU-Osha, Esener 2019</a:t>
            </a:r>
          </a:p>
          <a:p>
            <a:pPr marL="800100" lvl="1" indent="-342900">
              <a:buFont typeface="Arial" panose="020B0604020202020204" pitchFamily="34" charset="0"/>
              <a:buChar char="•"/>
            </a:pPr>
            <a:r>
              <a:rPr lang="sv-SE" sz="1600" b="1" dirty="0">
                <a:solidFill>
                  <a:schemeClr val="accent1"/>
                </a:solidFill>
              </a:rPr>
              <a:t>På över 80 procent av arbetsplatserna i Europa används persondatorer, bärbara datorer, datorplattor, smarttelefoner och andra mobila enheter. </a:t>
            </a:r>
          </a:p>
        </p:txBody>
      </p:sp>
    </p:spTree>
    <p:extLst>
      <p:ext uri="{BB962C8B-B14F-4D97-AF65-F5344CB8AC3E}">
        <p14:creationId xmlns:p14="http://schemas.microsoft.com/office/powerpoint/2010/main" val="905038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87768"/>
            <a:ext cx="7559873" cy="461665"/>
          </a:xfrm>
        </p:spPr>
        <p:txBody>
          <a:bodyPr>
            <a:spAutoFit/>
          </a:bodyPr>
          <a:lstStyle/>
          <a:p>
            <a:r>
              <a:rPr lang="sv-SE" sz="2400"/>
              <a:t>Fakta och siffror – användning av digital teknik</a:t>
            </a:r>
          </a:p>
        </p:txBody>
      </p:sp>
      <p:pic>
        <p:nvPicPr>
          <p:cNvPr id="5" name="Content Placeholder 3"/>
          <p:cNvPicPr>
            <a:picLocks noGrp="1" noChangeAspect="1"/>
          </p:cNvPicPr>
          <p:nvPr>
            <p:ph sz="half" idx="1"/>
          </p:nvPr>
        </p:nvPicPr>
        <p:blipFill rotWithShape="1">
          <a:blip r:embed="rId3"/>
          <a:srcRect l="28026" t="29331" r="6209" b="3055"/>
          <a:stretch/>
        </p:blipFill>
        <p:spPr>
          <a:xfrm>
            <a:off x="3482787" y="2007997"/>
            <a:ext cx="4972601" cy="2434738"/>
          </a:xfrm>
          <a:prstGeom prst="rect">
            <a:avLst/>
          </a:prstGeom>
        </p:spPr>
      </p:pic>
      <p:sp>
        <p:nvSpPr>
          <p:cNvPr id="4" name="TextBox 3">
            <a:extLst>
              <a:ext uri="{FF2B5EF4-FFF2-40B4-BE49-F238E27FC236}">
                <a16:creationId xmlns:a16="http://schemas.microsoft.com/office/drawing/2014/main" id="{3AE53972-8792-4008-AA27-4F6FE1EEDA75}"/>
              </a:ext>
            </a:extLst>
          </p:cNvPr>
          <p:cNvSpPr txBox="1"/>
          <p:nvPr/>
        </p:nvSpPr>
        <p:spPr>
          <a:xfrm>
            <a:off x="430826" y="816683"/>
            <a:ext cx="7653766" cy="1115690"/>
          </a:xfrm>
          <a:prstGeom prst="rect">
            <a:avLst/>
          </a:prstGeom>
          <a:noFill/>
        </p:spPr>
        <p:txBody>
          <a:bodyPr wrap="square" rtlCol="0">
            <a:spAutoFit/>
          </a:bodyPr>
          <a:lstStyle/>
          <a:p>
            <a:pPr lvl="0" defTabSz="257175">
              <a:spcBef>
                <a:spcPts val="338"/>
              </a:spcBef>
              <a:buClr>
                <a:srgbClr val="003399"/>
              </a:buClr>
            </a:pPr>
            <a:r>
              <a:rPr lang="sv-SE" sz="1600" b="1" dirty="0">
                <a:solidFill>
                  <a:srgbClr val="ACC700"/>
                </a:solidFill>
              </a:rPr>
              <a:t>EU-Osha, Pulsen på arbetsmiljön 2022</a:t>
            </a:r>
          </a:p>
          <a:p>
            <a:pPr lvl="0" defTabSz="257175">
              <a:spcBef>
                <a:spcPts val="338"/>
              </a:spcBef>
              <a:buClr>
                <a:srgbClr val="003399"/>
              </a:buClr>
            </a:pPr>
            <a:r>
              <a:rPr lang="sv-SE" sz="1600" b="1" dirty="0">
                <a:solidFill>
                  <a:schemeClr val="tx2"/>
                </a:solidFill>
                <a:latin typeface="Arial" panose="020B0604020202020204" pitchFamily="34" charset="0"/>
                <a:ea typeface="SimSun" panose="02010600030101010101" pitchFamily="2" charset="-122"/>
                <a:cs typeface="Times New Roman" panose="02020603050405020304" pitchFamily="18" charset="0"/>
              </a:rPr>
              <a:t>Använder man på din arbetsplats, såvitt du vet, digitala enheter såsom datorplattor, smarttelefoner, datorer, bärbara datorer, appar eller sensorer för att ...?</a:t>
            </a:r>
          </a:p>
        </p:txBody>
      </p:sp>
      <p:sp>
        <p:nvSpPr>
          <p:cNvPr id="3" name="TextBox 2">
            <a:extLst>
              <a:ext uri="{FF2B5EF4-FFF2-40B4-BE49-F238E27FC236}">
                <a16:creationId xmlns:a16="http://schemas.microsoft.com/office/drawing/2014/main" id="{62FA64B9-8483-4D57-A9B4-5480542D9EDD}"/>
              </a:ext>
            </a:extLst>
          </p:cNvPr>
          <p:cNvSpPr txBox="1"/>
          <p:nvPr/>
        </p:nvSpPr>
        <p:spPr>
          <a:xfrm>
            <a:off x="1169044" y="2114532"/>
            <a:ext cx="1944216" cy="369332"/>
          </a:xfrm>
          <a:prstGeom prst="rect">
            <a:avLst/>
          </a:prstGeom>
          <a:noFill/>
        </p:spPr>
        <p:txBody>
          <a:bodyPr wrap="square" rtlCol="0">
            <a:spAutoFit/>
          </a:bodyPr>
          <a:lstStyle/>
          <a:p>
            <a:r>
              <a:rPr lang="sv-SE" sz="900"/>
              <a:t>Automatiskt fördela arbetsuppgifter, arbetstider eller skift till dig</a:t>
            </a:r>
          </a:p>
        </p:txBody>
      </p:sp>
      <p:sp>
        <p:nvSpPr>
          <p:cNvPr id="6" name="TextBox 5">
            <a:extLst>
              <a:ext uri="{FF2B5EF4-FFF2-40B4-BE49-F238E27FC236}">
                <a16:creationId xmlns:a16="http://schemas.microsoft.com/office/drawing/2014/main" id="{AA03B7E3-F8B6-460F-A452-0593835ABEB2}"/>
              </a:ext>
            </a:extLst>
          </p:cNvPr>
          <p:cNvSpPr txBox="1"/>
          <p:nvPr/>
        </p:nvSpPr>
        <p:spPr>
          <a:xfrm>
            <a:off x="1169044" y="2593875"/>
            <a:ext cx="1944216" cy="369332"/>
          </a:xfrm>
          <a:prstGeom prst="rect">
            <a:avLst/>
          </a:prstGeom>
          <a:noFill/>
        </p:spPr>
        <p:txBody>
          <a:bodyPr wrap="square" rtlCol="0">
            <a:spAutoFit/>
          </a:bodyPr>
          <a:lstStyle/>
          <a:p>
            <a:r>
              <a:rPr lang="sv-SE" sz="900"/>
              <a:t>Få dina arbetsprestationer bedömda av tredje part (t.ex. kunder)</a:t>
            </a:r>
          </a:p>
        </p:txBody>
      </p:sp>
      <p:sp>
        <p:nvSpPr>
          <p:cNvPr id="7" name="TextBox 6">
            <a:extLst>
              <a:ext uri="{FF2B5EF4-FFF2-40B4-BE49-F238E27FC236}">
                <a16:creationId xmlns:a16="http://schemas.microsoft.com/office/drawing/2014/main" id="{9AE66D4F-15A7-4B2D-9042-E20057C58903}"/>
              </a:ext>
            </a:extLst>
          </p:cNvPr>
          <p:cNvSpPr txBox="1"/>
          <p:nvPr/>
        </p:nvSpPr>
        <p:spPr>
          <a:xfrm>
            <a:off x="1157188" y="3073218"/>
            <a:ext cx="1944216" cy="369332"/>
          </a:xfrm>
          <a:prstGeom prst="rect">
            <a:avLst/>
          </a:prstGeom>
          <a:noFill/>
        </p:spPr>
        <p:txBody>
          <a:bodyPr wrap="square" rtlCol="0">
            <a:spAutoFit/>
          </a:bodyPr>
          <a:lstStyle/>
          <a:p>
            <a:r>
              <a:rPr lang="sv-SE" sz="900"/>
              <a:t>Övervaka eller kontrollera ditt arbete och beteende</a:t>
            </a:r>
          </a:p>
        </p:txBody>
      </p:sp>
      <p:sp>
        <p:nvSpPr>
          <p:cNvPr id="8" name="TextBox 7">
            <a:extLst>
              <a:ext uri="{FF2B5EF4-FFF2-40B4-BE49-F238E27FC236}">
                <a16:creationId xmlns:a16="http://schemas.microsoft.com/office/drawing/2014/main" id="{64029E58-7205-4B8D-9A2E-815842C52F7D}"/>
              </a:ext>
            </a:extLst>
          </p:cNvPr>
          <p:cNvSpPr txBox="1"/>
          <p:nvPr/>
        </p:nvSpPr>
        <p:spPr>
          <a:xfrm>
            <a:off x="1150085" y="3487816"/>
            <a:ext cx="2088232" cy="369332"/>
          </a:xfrm>
          <a:prstGeom prst="rect">
            <a:avLst/>
          </a:prstGeom>
          <a:noFill/>
        </p:spPr>
        <p:txBody>
          <a:bodyPr wrap="square" rtlCol="0">
            <a:spAutoFit/>
          </a:bodyPr>
          <a:lstStyle/>
          <a:p>
            <a:r>
              <a:rPr lang="sv-SE" sz="900"/>
              <a:t>Kontrollera buller, kemikalier, damm, gaser osv. i din arbetsmiljö</a:t>
            </a:r>
          </a:p>
        </p:txBody>
      </p:sp>
      <p:sp>
        <p:nvSpPr>
          <p:cNvPr id="9" name="TextBox 8">
            <a:extLst>
              <a:ext uri="{FF2B5EF4-FFF2-40B4-BE49-F238E27FC236}">
                <a16:creationId xmlns:a16="http://schemas.microsoft.com/office/drawing/2014/main" id="{BEBE6BD5-9AD1-4EA9-9C2F-51678EF4F5F1}"/>
              </a:ext>
            </a:extLst>
          </p:cNvPr>
          <p:cNvSpPr txBox="1"/>
          <p:nvPr/>
        </p:nvSpPr>
        <p:spPr>
          <a:xfrm>
            <a:off x="1169044" y="3967159"/>
            <a:ext cx="1944216" cy="369332"/>
          </a:xfrm>
          <a:prstGeom prst="rect">
            <a:avLst/>
          </a:prstGeom>
          <a:noFill/>
        </p:spPr>
        <p:txBody>
          <a:bodyPr wrap="square" rtlCol="0">
            <a:spAutoFit/>
          </a:bodyPr>
          <a:lstStyle/>
          <a:p>
            <a:r>
              <a:rPr lang="sv-SE" sz="900"/>
              <a:t>Kontrollera din hjärtfrekvens, ditt blodtryck, din hållning osv.</a:t>
            </a:r>
          </a:p>
        </p:txBody>
      </p:sp>
      <p:sp>
        <p:nvSpPr>
          <p:cNvPr id="10" name="TextBox 9">
            <a:extLst>
              <a:ext uri="{FF2B5EF4-FFF2-40B4-BE49-F238E27FC236}">
                <a16:creationId xmlns:a16="http://schemas.microsoft.com/office/drawing/2014/main" id="{3CA9521B-0001-4C83-8998-08E643CE4BC4}"/>
              </a:ext>
            </a:extLst>
          </p:cNvPr>
          <p:cNvSpPr txBox="1"/>
          <p:nvPr/>
        </p:nvSpPr>
        <p:spPr>
          <a:xfrm>
            <a:off x="3718900" y="1884521"/>
            <a:ext cx="432048" cy="230832"/>
          </a:xfrm>
          <a:prstGeom prst="rect">
            <a:avLst/>
          </a:prstGeom>
          <a:solidFill>
            <a:schemeClr val="bg1"/>
          </a:solidFill>
        </p:spPr>
        <p:txBody>
          <a:bodyPr wrap="square" rtlCol="0">
            <a:spAutoFit/>
          </a:bodyPr>
          <a:lstStyle/>
          <a:p>
            <a:r>
              <a:rPr lang="sv-SE" sz="900" b="1">
                <a:solidFill>
                  <a:srgbClr val="003399"/>
                </a:solidFill>
              </a:rPr>
              <a:t>Ja</a:t>
            </a:r>
          </a:p>
        </p:txBody>
      </p:sp>
      <p:sp>
        <p:nvSpPr>
          <p:cNvPr id="11" name="TextBox 10">
            <a:extLst>
              <a:ext uri="{FF2B5EF4-FFF2-40B4-BE49-F238E27FC236}">
                <a16:creationId xmlns:a16="http://schemas.microsoft.com/office/drawing/2014/main" id="{9E6BFC62-A176-41C1-94B2-1E4FB0429DBF}"/>
              </a:ext>
            </a:extLst>
          </p:cNvPr>
          <p:cNvSpPr txBox="1"/>
          <p:nvPr/>
        </p:nvSpPr>
        <p:spPr>
          <a:xfrm>
            <a:off x="5877220" y="1884521"/>
            <a:ext cx="432048" cy="230832"/>
          </a:xfrm>
          <a:prstGeom prst="rect">
            <a:avLst/>
          </a:prstGeom>
          <a:solidFill>
            <a:schemeClr val="bg1"/>
          </a:solidFill>
        </p:spPr>
        <p:txBody>
          <a:bodyPr wrap="square" rtlCol="0">
            <a:spAutoFit/>
          </a:bodyPr>
          <a:lstStyle/>
          <a:p>
            <a:r>
              <a:rPr lang="sv-SE" sz="900" b="1">
                <a:solidFill>
                  <a:srgbClr val="F6A400"/>
                </a:solidFill>
              </a:rPr>
              <a:t>Nej</a:t>
            </a:r>
          </a:p>
        </p:txBody>
      </p:sp>
      <p:sp>
        <p:nvSpPr>
          <p:cNvPr id="12" name="TextBox 11">
            <a:extLst>
              <a:ext uri="{FF2B5EF4-FFF2-40B4-BE49-F238E27FC236}">
                <a16:creationId xmlns:a16="http://schemas.microsoft.com/office/drawing/2014/main" id="{2B83B10D-52E8-4D55-B13A-424BBE517897}"/>
              </a:ext>
            </a:extLst>
          </p:cNvPr>
          <p:cNvSpPr txBox="1"/>
          <p:nvPr/>
        </p:nvSpPr>
        <p:spPr>
          <a:xfrm>
            <a:off x="7564364" y="1914792"/>
            <a:ext cx="891024" cy="230832"/>
          </a:xfrm>
          <a:prstGeom prst="rect">
            <a:avLst/>
          </a:prstGeom>
          <a:solidFill>
            <a:schemeClr val="bg1"/>
          </a:solidFill>
        </p:spPr>
        <p:txBody>
          <a:bodyPr wrap="square" rtlCol="0">
            <a:spAutoFit/>
          </a:bodyPr>
          <a:lstStyle/>
          <a:p>
            <a:r>
              <a:rPr lang="sv-SE" sz="900" b="1" dirty="0">
                <a:solidFill>
                  <a:srgbClr val="B1B3B4"/>
                </a:solidFill>
              </a:rPr>
              <a:t>Vet inte</a:t>
            </a:r>
          </a:p>
        </p:txBody>
      </p:sp>
      <p:sp>
        <p:nvSpPr>
          <p:cNvPr id="13" name="TextBox 12">
            <a:extLst>
              <a:ext uri="{FF2B5EF4-FFF2-40B4-BE49-F238E27FC236}">
                <a16:creationId xmlns:a16="http://schemas.microsoft.com/office/drawing/2014/main" id="{06BD75B4-515A-4047-87E5-649E67176D33}"/>
              </a:ext>
            </a:extLst>
          </p:cNvPr>
          <p:cNvSpPr txBox="1"/>
          <p:nvPr/>
        </p:nvSpPr>
        <p:spPr>
          <a:xfrm>
            <a:off x="2748002" y="4487537"/>
            <a:ext cx="3901509" cy="276999"/>
          </a:xfrm>
          <a:prstGeom prst="rect">
            <a:avLst/>
          </a:prstGeom>
          <a:noFill/>
        </p:spPr>
        <p:txBody>
          <a:bodyPr wrap="square">
            <a:spAutoFit/>
          </a:bodyPr>
          <a:lstStyle/>
          <a:p>
            <a:r>
              <a:rPr lang="sv-SE" sz="1200" b="0" i="0">
                <a:solidFill>
                  <a:srgbClr val="ACC700"/>
                </a:solidFill>
                <a:effectLst/>
                <a:latin typeface="Corbel" panose="020B0503020204020204" pitchFamily="34" charset="0"/>
              </a:rPr>
              <a:t>Underlag: alla svarande, EU-27 (n = 25 683)</a:t>
            </a:r>
            <a:r>
              <a:rPr lang="sv-SE" sz="1200">
                <a:solidFill>
                  <a:srgbClr val="ACC700"/>
                </a:solidFill>
              </a:rPr>
              <a:t> </a:t>
            </a:r>
          </a:p>
        </p:txBody>
      </p:sp>
    </p:spTree>
    <p:extLst>
      <p:ext uri="{BB962C8B-B14F-4D97-AF65-F5344CB8AC3E}">
        <p14:creationId xmlns:p14="http://schemas.microsoft.com/office/powerpoint/2010/main" val="1990212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sv-SE" sz="2400"/>
              <a:t>Fakta och siffror – användning av digital teknik</a:t>
            </a:r>
          </a:p>
        </p:txBody>
      </p:sp>
      <p:pic>
        <p:nvPicPr>
          <p:cNvPr id="5" name="Content Placeholder 5">
            <a:extLst>
              <a:ext uri="{FF2B5EF4-FFF2-40B4-BE49-F238E27FC236}">
                <a16:creationId xmlns:a16="http://schemas.microsoft.com/office/drawing/2014/main" id="{4ACB324F-A4C7-4496-8C93-71BB8D7406A2}"/>
              </a:ext>
            </a:extLst>
          </p:cNvPr>
          <p:cNvPicPr>
            <a:picLocks noGrp="1" noChangeAspect="1"/>
          </p:cNvPicPr>
          <p:nvPr>
            <p:ph sz="half" idx="1"/>
          </p:nvPr>
        </p:nvPicPr>
        <p:blipFill rotWithShape="1">
          <a:blip r:embed="rId3"/>
          <a:srcRect l="25879" t="29015" r="9286" b="9659"/>
          <a:stretch/>
        </p:blipFill>
        <p:spPr>
          <a:xfrm>
            <a:off x="3518862" y="1947738"/>
            <a:ext cx="4538382" cy="2235266"/>
          </a:xfrm>
          <a:prstGeom prst="rect">
            <a:avLst/>
          </a:prstGeom>
        </p:spPr>
      </p:pic>
      <p:sp>
        <p:nvSpPr>
          <p:cNvPr id="6" name="TextBox 5">
            <a:extLst>
              <a:ext uri="{FF2B5EF4-FFF2-40B4-BE49-F238E27FC236}">
                <a16:creationId xmlns:a16="http://schemas.microsoft.com/office/drawing/2014/main" id="{B7D767C6-6733-4E13-A49D-DF9046A71893}"/>
              </a:ext>
            </a:extLst>
          </p:cNvPr>
          <p:cNvSpPr txBox="1"/>
          <p:nvPr/>
        </p:nvSpPr>
        <p:spPr>
          <a:xfrm>
            <a:off x="430826" y="816683"/>
            <a:ext cx="7653766" cy="623248"/>
          </a:xfrm>
          <a:prstGeom prst="rect">
            <a:avLst/>
          </a:prstGeom>
          <a:noFill/>
        </p:spPr>
        <p:txBody>
          <a:bodyPr wrap="square" rtlCol="0">
            <a:spAutoFit/>
          </a:bodyPr>
          <a:lstStyle/>
          <a:p>
            <a:pPr lvl="0" defTabSz="257175">
              <a:spcBef>
                <a:spcPts val="338"/>
              </a:spcBef>
              <a:buClr>
                <a:srgbClr val="003399"/>
              </a:buClr>
            </a:pPr>
            <a:r>
              <a:rPr lang="sv-SE" sz="1600" b="1" dirty="0">
                <a:solidFill>
                  <a:srgbClr val="ACC700"/>
                </a:solidFill>
              </a:rPr>
              <a:t>EU-Osha, Pulsen på arbetsmiljön 2022</a:t>
            </a:r>
          </a:p>
          <a:p>
            <a:pPr lvl="0" defTabSz="257175">
              <a:spcBef>
                <a:spcPts val="338"/>
              </a:spcBef>
              <a:buClr>
                <a:srgbClr val="003399"/>
              </a:buClr>
            </a:pPr>
            <a:r>
              <a:rPr lang="sv-SE" sz="1600" b="1" dirty="0">
                <a:solidFill>
                  <a:schemeClr val="tx2"/>
                </a:solidFill>
                <a:latin typeface="Arial" panose="020B0604020202020204" pitchFamily="34" charset="0"/>
                <a:ea typeface="SimSun" panose="02010600030101010101" pitchFamily="2" charset="-122"/>
                <a:cs typeface="Times New Roman" panose="02020603050405020304" pitchFamily="18" charset="0"/>
              </a:rPr>
              <a:t>Skulle du säga att användningen av digital teknik på din arbetsplats ...?</a:t>
            </a:r>
          </a:p>
        </p:txBody>
      </p:sp>
      <p:sp>
        <p:nvSpPr>
          <p:cNvPr id="7" name="TextBox 6">
            <a:extLst>
              <a:ext uri="{FF2B5EF4-FFF2-40B4-BE49-F238E27FC236}">
                <a16:creationId xmlns:a16="http://schemas.microsoft.com/office/drawing/2014/main" id="{CD9EB1F8-4303-4227-93FB-D59885D60D4A}"/>
              </a:ext>
            </a:extLst>
          </p:cNvPr>
          <p:cNvSpPr txBox="1"/>
          <p:nvPr/>
        </p:nvSpPr>
        <p:spPr>
          <a:xfrm>
            <a:off x="3923928" y="1707246"/>
            <a:ext cx="432048" cy="230832"/>
          </a:xfrm>
          <a:prstGeom prst="rect">
            <a:avLst/>
          </a:prstGeom>
          <a:solidFill>
            <a:schemeClr val="bg1"/>
          </a:solidFill>
        </p:spPr>
        <p:txBody>
          <a:bodyPr wrap="square" rtlCol="0">
            <a:spAutoFit/>
          </a:bodyPr>
          <a:lstStyle/>
          <a:p>
            <a:r>
              <a:rPr lang="sv-SE" sz="900" b="1">
                <a:solidFill>
                  <a:srgbClr val="003399"/>
                </a:solidFill>
              </a:rPr>
              <a:t>Ja</a:t>
            </a:r>
          </a:p>
        </p:txBody>
      </p:sp>
      <p:sp>
        <p:nvSpPr>
          <p:cNvPr id="8" name="TextBox 7">
            <a:extLst>
              <a:ext uri="{FF2B5EF4-FFF2-40B4-BE49-F238E27FC236}">
                <a16:creationId xmlns:a16="http://schemas.microsoft.com/office/drawing/2014/main" id="{EE65B9FC-30DA-432C-9529-BF3325091EA4}"/>
              </a:ext>
            </a:extLst>
          </p:cNvPr>
          <p:cNvSpPr txBox="1"/>
          <p:nvPr/>
        </p:nvSpPr>
        <p:spPr>
          <a:xfrm>
            <a:off x="6084168" y="1724522"/>
            <a:ext cx="432048" cy="230832"/>
          </a:xfrm>
          <a:prstGeom prst="rect">
            <a:avLst/>
          </a:prstGeom>
          <a:solidFill>
            <a:schemeClr val="bg1"/>
          </a:solidFill>
        </p:spPr>
        <p:txBody>
          <a:bodyPr wrap="square" rtlCol="0">
            <a:spAutoFit/>
          </a:bodyPr>
          <a:lstStyle/>
          <a:p>
            <a:r>
              <a:rPr lang="sv-SE" sz="900" b="1">
                <a:solidFill>
                  <a:srgbClr val="F6A400"/>
                </a:solidFill>
              </a:rPr>
              <a:t>Nej</a:t>
            </a:r>
          </a:p>
        </p:txBody>
      </p:sp>
      <p:sp>
        <p:nvSpPr>
          <p:cNvPr id="9" name="TextBox 8">
            <a:extLst>
              <a:ext uri="{FF2B5EF4-FFF2-40B4-BE49-F238E27FC236}">
                <a16:creationId xmlns:a16="http://schemas.microsoft.com/office/drawing/2014/main" id="{44F2618E-2AFF-46E5-A020-180D2E9ECB54}"/>
              </a:ext>
            </a:extLst>
          </p:cNvPr>
          <p:cNvSpPr txBox="1"/>
          <p:nvPr/>
        </p:nvSpPr>
        <p:spPr>
          <a:xfrm>
            <a:off x="7220130" y="1711341"/>
            <a:ext cx="891024" cy="230832"/>
          </a:xfrm>
          <a:prstGeom prst="rect">
            <a:avLst/>
          </a:prstGeom>
          <a:solidFill>
            <a:schemeClr val="bg1"/>
          </a:solidFill>
        </p:spPr>
        <p:txBody>
          <a:bodyPr wrap="square" rtlCol="0">
            <a:spAutoFit/>
          </a:bodyPr>
          <a:lstStyle/>
          <a:p>
            <a:r>
              <a:rPr lang="sv-SE" sz="900" b="1">
                <a:solidFill>
                  <a:srgbClr val="B1B3B4"/>
                </a:solidFill>
              </a:rPr>
              <a:t>Vet inte</a:t>
            </a:r>
          </a:p>
        </p:txBody>
      </p:sp>
      <p:sp>
        <p:nvSpPr>
          <p:cNvPr id="10" name="TextBox 9">
            <a:extLst>
              <a:ext uri="{FF2B5EF4-FFF2-40B4-BE49-F238E27FC236}">
                <a16:creationId xmlns:a16="http://schemas.microsoft.com/office/drawing/2014/main" id="{2549BCA0-5F95-46B6-A88F-2E511C689D12}"/>
              </a:ext>
            </a:extLst>
          </p:cNvPr>
          <p:cNvSpPr txBox="1"/>
          <p:nvPr/>
        </p:nvSpPr>
        <p:spPr>
          <a:xfrm>
            <a:off x="1187624" y="2079180"/>
            <a:ext cx="1944216" cy="369332"/>
          </a:xfrm>
          <a:prstGeom prst="rect">
            <a:avLst/>
          </a:prstGeom>
          <a:noFill/>
        </p:spPr>
        <p:txBody>
          <a:bodyPr wrap="square" rtlCol="0">
            <a:spAutoFit/>
          </a:bodyPr>
          <a:lstStyle/>
          <a:p>
            <a:r>
              <a:rPr lang="sv-SE" sz="900"/>
              <a:t>Bestämmer hastigheten eller takten för ditt arbete</a:t>
            </a:r>
          </a:p>
        </p:txBody>
      </p:sp>
      <p:sp>
        <p:nvSpPr>
          <p:cNvPr id="11" name="TextBox 10">
            <a:extLst>
              <a:ext uri="{FF2B5EF4-FFF2-40B4-BE49-F238E27FC236}">
                <a16:creationId xmlns:a16="http://schemas.microsoft.com/office/drawing/2014/main" id="{E55AD441-DF02-4333-809F-16354A81043E}"/>
              </a:ext>
            </a:extLst>
          </p:cNvPr>
          <p:cNvSpPr txBox="1"/>
          <p:nvPr/>
        </p:nvSpPr>
        <p:spPr>
          <a:xfrm>
            <a:off x="1187624" y="2561092"/>
            <a:ext cx="1944216" cy="230832"/>
          </a:xfrm>
          <a:prstGeom prst="rect">
            <a:avLst/>
          </a:prstGeom>
          <a:noFill/>
        </p:spPr>
        <p:txBody>
          <a:bodyPr wrap="square" rtlCol="0">
            <a:spAutoFit/>
          </a:bodyPr>
          <a:lstStyle/>
          <a:p>
            <a:r>
              <a:rPr lang="sv-SE" sz="900"/>
              <a:t>Leder till att du arbetar ensam</a:t>
            </a:r>
          </a:p>
        </p:txBody>
      </p:sp>
      <p:sp>
        <p:nvSpPr>
          <p:cNvPr id="12" name="TextBox 11">
            <a:extLst>
              <a:ext uri="{FF2B5EF4-FFF2-40B4-BE49-F238E27FC236}">
                <a16:creationId xmlns:a16="http://schemas.microsoft.com/office/drawing/2014/main" id="{9C785D0A-28BD-4879-9FB2-FDBA54C688A1}"/>
              </a:ext>
            </a:extLst>
          </p:cNvPr>
          <p:cNvSpPr txBox="1"/>
          <p:nvPr/>
        </p:nvSpPr>
        <p:spPr>
          <a:xfrm>
            <a:off x="1187624" y="2942487"/>
            <a:ext cx="1944216" cy="369332"/>
          </a:xfrm>
          <a:prstGeom prst="rect">
            <a:avLst/>
          </a:prstGeom>
          <a:noFill/>
        </p:spPr>
        <p:txBody>
          <a:bodyPr wrap="square" rtlCol="0">
            <a:spAutoFit/>
          </a:bodyPr>
          <a:lstStyle/>
          <a:p>
            <a:r>
              <a:rPr lang="sv-SE" sz="900"/>
              <a:t>Ökar övervakningen av dig på arbetsplatsen</a:t>
            </a:r>
          </a:p>
        </p:txBody>
      </p:sp>
      <p:sp>
        <p:nvSpPr>
          <p:cNvPr id="13" name="TextBox 12">
            <a:extLst>
              <a:ext uri="{FF2B5EF4-FFF2-40B4-BE49-F238E27FC236}">
                <a16:creationId xmlns:a16="http://schemas.microsoft.com/office/drawing/2014/main" id="{E063668C-0E0A-4F37-A30A-7D6FA4AC615E}"/>
              </a:ext>
            </a:extLst>
          </p:cNvPr>
          <p:cNvSpPr txBox="1"/>
          <p:nvPr/>
        </p:nvSpPr>
        <p:spPr>
          <a:xfrm>
            <a:off x="1187624" y="3436476"/>
            <a:ext cx="1944216" cy="230832"/>
          </a:xfrm>
          <a:prstGeom prst="rect">
            <a:avLst/>
          </a:prstGeom>
          <a:noFill/>
        </p:spPr>
        <p:txBody>
          <a:bodyPr wrap="square" rtlCol="0">
            <a:spAutoFit/>
          </a:bodyPr>
          <a:lstStyle/>
          <a:p>
            <a:r>
              <a:rPr lang="sv-SE" sz="900"/>
              <a:t>Ökar din arbetsbörda</a:t>
            </a:r>
          </a:p>
        </p:txBody>
      </p:sp>
      <p:sp>
        <p:nvSpPr>
          <p:cNvPr id="14" name="TextBox 13">
            <a:extLst>
              <a:ext uri="{FF2B5EF4-FFF2-40B4-BE49-F238E27FC236}">
                <a16:creationId xmlns:a16="http://schemas.microsoft.com/office/drawing/2014/main" id="{78025175-A2BD-45D1-BB47-70ECA0F801FF}"/>
              </a:ext>
            </a:extLst>
          </p:cNvPr>
          <p:cNvSpPr txBox="1"/>
          <p:nvPr/>
        </p:nvSpPr>
        <p:spPr>
          <a:xfrm>
            <a:off x="1187624" y="3824679"/>
            <a:ext cx="1944216" cy="230832"/>
          </a:xfrm>
          <a:prstGeom prst="rect">
            <a:avLst/>
          </a:prstGeom>
          <a:noFill/>
        </p:spPr>
        <p:txBody>
          <a:bodyPr wrap="square" rtlCol="0">
            <a:spAutoFit/>
          </a:bodyPr>
          <a:lstStyle/>
          <a:p>
            <a:r>
              <a:rPr lang="sv-SE" sz="900"/>
              <a:t>Minskar din självständighet på arbetsplatsen</a:t>
            </a:r>
          </a:p>
        </p:txBody>
      </p:sp>
      <p:sp>
        <p:nvSpPr>
          <p:cNvPr id="15" name="TextBox 14">
            <a:extLst>
              <a:ext uri="{FF2B5EF4-FFF2-40B4-BE49-F238E27FC236}">
                <a16:creationId xmlns:a16="http://schemas.microsoft.com/office/drawing/2014/main" id="{115E490F-D5DD-407A-8B1A-2EF70735D85C}"/>
              </a:ext>
            </a:extLst>
          </p:cNvPr>
          <p:cNvSpPr txBox="1"/>
          <p:nvPr/>
        </p:nvSpPr>
        <p:spPr>
          <a:xfrm>
            <a:off x="3217208" y="4484959"/>
            <a:ext cx="2709583" cy="276999"/>
          </a:xfrm>
          <a:prstGeom prst="rect">
            <a:avLst/>
          </a:prstGeom>
          <a:noFill/>
        </p:spPr>
        <p:txBody>
          <a:bodyPr wrap="square">
            <a:spAutoFit/>
          </a:bodyPr>
          <a:lstStyle/>
          <a:p>
            <a:r>
              <a:rPr lang="sv-SE" sz="1200" b="0" i="0">
                <a:solidFill>
                  <a:srgbClr val="ACC700"/>
                </a:solidFill>
                <a:effectLst/>
                <a:latin typeface="Corbel" panose="020B0503020204020204" pitchFamily="34" charset="0"/>
              </a:rPr>
              <a:t>Underlag: alla svarande, EU-27 (n = 25 683)</a:t>
            </a:r>
            <a:r>
              <a:rPr lang="sv-SE" sz="1200">
                <a:solidFill>
                  <a:srgbClr val="ACC700"/>
                </a:solidFill>
              </a:rPr>
              <a:t> </a:t>
            </a:r>
          </a:p>
        </p:txBody>
      </p:sp>
    </p:spTree>
    <p:extLst>
      <p:ext uri="{BB962C8B-B14F-4D97-AF65-F5344CB8AC3E}">
        <p14:creationId xmlns:p14="http://schemas.microsoft.com/office/powerpoint/2010/main" val="104596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sv-SE" sz="2400"/>
              <a:t>Fakta och siffror – distansarbete hemifrån</a:t>
            </a:r>
          </a:p>
        </p:txBody>
      </p:sp>
      <p:sp>
        <p:nvSpPr>
          <p:cNvPr id="5" name="TextBox 4">
            <a:extLst>
              <a:ext uri="{FF2B5EF4-FFF2-40B4-BE49-F238E27FC236}">
                <a16:creationId xmlns:a16="http://schemas.microsoft.com/office/drawing/2014/main" id="{B8654F7D-FE3F-4E66-ADCC-E6D31662FD2C}"/>
              </a:ext>
            </a:extLst>
          </p:cNvPr>
          <p:cNvSpPr txBox="1"/>
          <p:nvPr/>
        </p:nvSpPr>
        <p:spPr>
          <a:xfrm>
            <a:off x="432908" y="814473"/>
            <a:ext cx="8360713" cy="3331681"/>
          </a:xfrm>
          <a:prstGeom prst="rect">
            <a:avLst/>
          </a:prstGeom>
          <a:noFill/>
        </p:spPr>
        <p:txBody>
          <a:bodyPr wrap="square" rtlCol="0">
            <a:spAutoFit/>
          </a:bodyPr>
          <a:lstStyle/>
          <a:p>
            <a:r>
              <a:rPr lang="sv-SE" sz="1600" b="1" dirty="0">
                <a:solidFill>
                  <a:srgbClr val="ACC700"/>
                </a:solidFill>
              </a:rPr>
              <a:t>EU-</a:t>
            </a:r>
            <a:r>
              <a:rPr lang="sv-SE" sz="1600" b="1" dirty="0" err="1">
                <a:solidFill>
                  <a:srgbClr val="ACC700"/>
                </a:solidFill>
              </a:rPr>
              <a:t>Osha</a:t>
            </a:r>
            <a:r>
              <a:rPr lang="sv-SE" sz="1600" b="1" dirty="0">
                <a:solidFill>
                  <a:srgbClr val="ACC700"/>
                </a:solidFill>
              </a:rPr>
              <a:t>, Pulsen på arbetsmiljön 2022</a:t>
            </a:r>
          </a:p>
          <a:p>
            <a:pPr marL="342900" indent="-342900">
              <a:buFont typeface="Arial" panose="020B0604020202020204" pitchFamily="34" charset="0"/>
              <a:buChar char="•"/>
            </a:pPr>
            <a:r>
              <a:rPr lang="sv-SE" sz="1600" b="1" dirty="0">
                <a:solidFill>
                  <a:schemeClr val="accent1"/>
                </a:solidFill>
              </a:rPr>
              <a:t>Under 2022 arbetade 17 procent av arbetstagarna för det mesta hemifrån. </a:t>
            </a:r>
          </a:p>
          <a:p>
            <a:pPr marL="342900" indent="-342900">
              <a:buFont typeface="Arial" panose="020B0604020202020204" pitchFamily="34" charset="0"/>
              <a:buChar char="•"/>
            </a:pPr>
            <a:r>
              <a:rPr lang="sv-SE" sz="1600" b="1" dirty="0">
                <a:solidFill>
                  <a:schemeClr val="accent1"/>
                </a:solidFill>
              </a:rPr>
              <a:t>Av dem använder 90 procent bärbara datorer, datorplattor och smarttelefoner. </a:t>
            </a:r>
          </a:p>
          <a:p>
            <a:pPr marL="342900" indent="-342900">
              <a:buFont typeface="Arial" panose="020B0604020202020204" pitchFamily="34" charset="0"/>
              <a:buChar char="•"/>
            </a:pPr>
            <a:r>
              <a:rPr lang="sv-SE" sz="1600" b="1" dirty="0">
                <a:solidFill>
                  <a:schemeClr val="accent1"/>
                </a:solidFill>
              </a:rPr>
              <a:t>Det är mindre sannolikt att hembaserade distansarbetare rapporterar bristande självständighet eller inflytande över arbetstakten eller arbetsprocesserna (14,4 procent), jämfört med det totala antalet arbetstagare.</a:t>
            </a:r>
          </a:p>
          <a:p>
            <a:pPr marL="342900" indent="-342900">
              <a:buFont typeface="Arial" panose="020B0604020202020204" pitchFamily="34" charset="0"/>
              <a:buChar char="•"/>
            </a:pPr>
            <a:endParaRPr lang="en-GB" sz="1600" b="1" dirty="0">
              <a:solidFill>
                <a:schemeClr val="accent1"/>
              </a:solidFill>
            </a:endParaRPr>
          </a:p>
          <a:p>
            <a:pPr lvl="0" defTabSz="257175">
              <a:spcBef>
                <a:spcPts val="338"/>
              </a:spcBef>
              <a:buClr>
                <a:srgbClr val="003399"/>
              </a:buClr>
            </a:pPr>
            <a:r>
              <a:rPr lang="sv-SE" sz="1600" b="1" dirty="0">
                <a:solidFill>
                  <a:srgbClr val="ACC700"/>
                </a:solidFill>
              </a:rPr>
              <a:t>EU-</a:t>
            </a:r>
            <a:r>
              <a:rPr lang="sv-SE" sz="1600" b="1" dirty="0" err="1">
                <a:solidFill>
                  <a:srgbClr val="ACC700"/>
                </a:solidFill>
              </a:rPr>
              <a:t>Osha</a:t>
            </a:r>
            <a:r>
              <a:rPr lang="sv-SE" sz="1600" b="1" dirty="0">
                <a:solidFill>
                  <a:srgbClr val="ACC700"/>
                </a:solidFill>
              </a:rPr>
              <a:t>, </a:t>
            </a:r>
            <a:r>
              <a:rPr lang="sv-SE" sz="1600" b="1" dirty="0" err="1">
                <a:solidFill>
                  <a:srgbClr val="ACC700"/>
                </a:solidFill>
              </a:rPr>
              <a:t>Esener</a:t>
            </a:r>
            <a:r>
              <a:rPr lang="sv-SE" sz="1600" b="1" dirty="0">
                <a:solidFill>
                  <a:srgbClr val="ACC700"/>
                </a:solidFill>
              </a:rPr>
              <a:t> 2019</a:t>
            </a:r>
          </a:p>
          <a:p>
            <a:pPr marL="342900" indent="-342900">
              <a:buFont typeface="Arial" panose="020B0604020202020204" pitchFamily="34" charset="0"/>
              <a:buChar char="•"/>
            </a:pPr>
            <a:r>
              <a:rPr lang="sv-SE" sz="1600" b="1" dirty="0">
                <a:solidFill>
                  <a:schemeClr val="accent1"/>
                </a:solidFill>
              </a:rPr>
              <a:t>Under 2019 lät 12 procent av arbetsplatserna i EU sina anställda arbeta hemifrån med hjälp av digital teknik.</a:t>
            </a:r>
          </a:p>
          <a:p>
            <a:pPr marL="342900" indent="-342900">
              <a:buFont typeface="Arial" panose="020B0604020202020204" pitchFamily="34" charset="0"/>
              <a:buChar char="•"/>
            </a:pPr>
            <a:r>
              <a:rPr lang="sv-SE" sz="1600" b="1" dirty="0">
                <a:solidFill>
                  <a:schemeClr val="accent1"/>
                </a:solidFill>
              </a:rPr>
              <a:t>Det görs regelbundna riskbedömningar på 75 procent av arbetsplatserna i EU, men endast 31 procent av de arbetsplatser som tillåter hembaserat distansarbete genomför riskbedömningar som även omfattar bostäder.</a:t>
            </a:r>
          </a:p>
        </p:txBody>
      </p:sp>
    </p:spTree>
    <p:extLst>
      <p:ext uri="{BB962C8B-B14F-4D97-AF65-F5344CB8AC3E}">
        <p14:creationId xmlns:p14="http://schemas.microsoft.com/office/powerpoint/2010/main" val="2209634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sv-SE" sz="2400"/>
              <a:t>Fakta och siffror – psykosociala risker</a:t>
            </a:r>
          </a:p>
        </p:txBody>
      </p:sp>
      <p:sp>
        <p:nvSpPr>
          <p:cNvPr id="4" name="TextBox 3"/>
          <p:cNvSpPr txBox="1"/>
          <p:nvPr/>
        </p:nvSpPr>
        <p:spPr>
          <a:xfrm>
            <a:off x="429041" y="813436"/>
            <a:ext cx="6768752" cy="2046714"/>
          </a:xfrm>
          <a:prstGeom prst="rect">
            <a:avLst/>
          </a:prstGeom>
          <a:noFill/>
        </p:spPr>
        <p:txBody>
          <a:bodyPr wrap="square" rtlCol="0">
            <a:spAutoFit/>
          </a:bodyPr>
          <a:lstStyle/>
          <a:p>
            <a:pPr lvl="0" defTabSz="257175">
              <a:spcBef>
                <a:spcPts val="338"/>
              </a:spcBef>
              <a:buClr>
                <a:srgbClr val="003399"/>
              </a:buClr>
            </a:pPr>
            <a:r>
              <a:rPr lang="sv-SE" sz="1600" b="1" dirty="0">
                <a:solidFill>
                  <a:srgbClr val="ACC700"/>
                </a:solidFill>
              </a:rPr>
              <a:t>EU-Osha, Esener 2019</a:t>
            </a:r>
          </a:p>
          <a:p>
            <a:pPr lvl="0" defTabSz="257175">
              <a:spcBef>
                <a:spcPts val="338"/>
              </a:spcBef>
              <a:buClr>
                <a:srgbClr val="003399"/>
              </a:buClr>
            </a:pPr>
            <a:endParaRPr lang="en-GB" sz="1600" b="1" dirty="0">
              <a:solidFill>
                <a:srgbClr val="ACC700"/>
              </a:solidFill>
            </a:endParaRPr>
          </a:p>
          <a:p>
            <a:pPr lvl="0" defTabSz="257175">
              <a:spcBef>
                <a:spcPts val="338"/>
              </a:spcBef>
              <a:buClr>
                <a:srgbClr val="003399"/>
              </a:buClr>
            </a:pPr>
            <a:r>
              <a:rPr lang="sv-SE" sz="1600" b="1" dirty="0">
                <a:solidFill>
                  <a:srgbClr val="003399"/>
                </a:solidFill>
                <a:latin typeface="Arial" panose="020B0604020202020204" pitchFamily="34" charset="0"/>
                <a:ea typeface="SimSun" panose="02010600030101010101" pitchFamily="2" charset="-122"/>
                <a:cs typeface="Arial" panose="020B0604020202020204" pitchFamily="34" charset="0"/>
              </a:rPr>
              <a:t>Psykosociala risker som oftast förknippas med digital teknik är </a:t>
            </a:r>
          </a:p>
          <a:p>
            <a:pPr marL="342900" lvl="0" indent="-342900" defTabSz="257175">
              <a:spcBef>
                <a:spcPts val="338"/>
              </a:spcBef>
              <a:buClr>
                <a:srgbClr val="003399"/>
              </a:buClr>
              <a:buFont typeface="Arial" panose="020B0604020202020204" pitchFamily="34" charset="0"/>
              <a:buChar char="•"/>
            </a:pPr>
            <a:r>
              <a:rPr lang="sv-SE" sz="1600" b="1" dirty="0">
                <a:solidFill>
                  <a:srgbClr val="003399"/>
                </a:solidFill>
              </a:rPr>
              <a:t>tidspress,</a:t>
            </a:r>
          </a:p>
          <a:p>
            <a:pPr marL="342900" lvl="0" indent="-342900" defTabSz="257175">
              <a:spcBef>
                <a:spcPts val="338"/>
              </a:spcBef>
              <a:buClr>
                <a:srgbClr val="003399"/>
              </a:buClr>
              <a:buFont typeface="Arial" panose="020B0604020202020204" pitchFamily="34" charset="0"/>
              <a:buChar char="•"/>
            </a:pPr>
            <a:r>
              <a:rPr lang="sv-SE" sz="1600" b="1" dirty="0">
                <a:solidFill>
                  <a:srgbClr val="003399"/>
                </a:solidFill>
              </a:rPr>
              <a:t>långa/oregelbundna arbetspass,</a:t>
            </a:r>
          </a:p>
          <a:p>
            <a:pPr marL="342900" lvl="0" indent="-342900" defTabSz="257175">
              <a:spcBef>
                <a:spcPts val="338"/>
              </a:spcBef>
              <a:buClr>
                <a:srgbClr val="003399"/>
              </a:buClr>
              <a:buFont typeface="Arial" panose="020B0604020202020204" pitchFamily="34" charset="0"/>
              <a:buChar char="•"/>
            </a:pPr>
            <a:r>
              <a:rPr lang="sv-SE" sz="1600" b="1" dirty="0">
                <a:solidFill>
                  <a:srgbClr val="003399"/>
                </a:solidFill>
              </a:rPr>
              <a:t>bristande kommunikation/samarbete,</a:t>
            </a:r>
          </a:p>
          <a:p>
            <a:pPr marL="342900" lvl="0" indent="-342900" defTabSz="257175">
              <a:spcBef>
                <a:spcPts val="338"/>
              </a:spcBef>
              <a:buClr>
                <a:srgbClr val="003399"/>
              </a:buClr>
              <a:buFont typeface="Arial" panose="020B0604020202020204" pitchFamily="34" charset="0"/>
              <a:buChar char="•"/>
            </a:pPr>
            <a:r>
              <a:rPr lang="sv-SE" sz="1600" b="1" dirty="0">
                <a:solidFill>
                  <a:srgbClr val="003399"/>
                </a:solidFill>
              </a:rPr>
              <a:t>osäkra anställningsförhållanden.</a:t>
            </a:r>
          </a:p>
        </p:txBody>
      </p:sp>
    </p:spTree>
    <p:extLst>
      <p:ext uri="{BB962C8B-B14F-4D97-AF65-F5344CB8AC3E}">
        <p14:creationId xmlns:p14="http://schemas.microsoft.com/office/powerpoint/2010/main" val="2469250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9999" y="123478"/>
            <a:ext cx="6642281" cy="461665"/>
          </a:xfrm>
          <a:prstGeom prst="rect">
            <a:avLst/>
          </a:prstGeom>
          <a:noFill/>
        </p:spPr>
        <p:txBody>
          <a:bodyPr wrap="square" rtlCol="0">
            <a:spAutoFit/>
          </a:bodyPr>
          <a:lstStyle/>
          <a:p>
            <a:r>
              <a:rPr lang="sv-SE" sz="2400" b="1">
                <a:solidFill>
                  <a:schemeClr val="accent1"/>
                </a:solidFill>
              </a:rPr>
              <a:t>Fakta och siffror – psykosociala risker</a:t>
            </a:r>
          </a:p>
        </p:txBody>
      </p:sp>
      <p:graphicFrame>
        <p:nvGraphicFramePr>
          <p:cNvPr id="13" name="Chart 12">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783845318"/>
              </p:ext>
            </p:extLst>
          </p:nvPr>
        </p:nvGraphicFramePr>
        <p:xfrm>
          <a:off x="1802351" y="973678"/>
          <a:ext cx="6333594" cy="4046343"/>
        </p:xfrm>
        <a:graphic>
          <a:graphicData uri="http://schemas.openxmlformats.org/drawingml/2006/chart">
            <c:chart xmlns:c="http://schemas.openxmlformats.org/drawingml/2006/chart" xmlns:r="http://schemas.openxmlformats.org/officeDocument/2006/relationships" r:id="rId3"/>
          </a:graphicData>
        </a:graphic>
      </p:graphicFrame>
      <p:sp>
        <p:nvSpPr>
          <p:cNvPr id="15" name="Τίτλος 1">
            <a:extLst>
              <a:ext uri="{FF2B5EF4-FFF2-40B4-BE49-F238E27FC236}">
                <a16:creationId xmlns:a16="http://schemas.microsoft.com/office/drawing/2014/main" id="{63BC0F4A-E9EB-46D7-9E38-915E0FE9827C}"/>
              </a:ext>
            </a:extLst>
          </p:cNvPr>
          <p:cNvSpPr txBox="1">
            <a:spLocks/>
          </p:cNvSpPr>
          <p:nvPr/>
        </p:nvSpPr>
        <p:spPr>
          <a:xfrm>
            <a:off x="433851" y="752267"/>
            <a:ext cx="8145203" cy="523220"/>
          </a:xfrm>
          <a:prstGeom prst="rect">
            <a:avLst/>
          </a:prstGeom>
        </p:spPr>
        <p:txBody>
          <a:bodyPr vert="horz" lIns="91440" tIns="45720" rIns="91440" bIns="45720" rtlCol="0" anchor="b">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sv-SE" sz="1600" dirty="0">
                <a:solidFill>
                  <a:srgbClr val="ACC700"/>
                </a:solidFill>
              </a:rPr>
              <a:t>EU-</a:t>
            </a:r>
            <a:r>
              <a:rPr lang="sv-SE" sz="1600" dirty="0" err="1">
                <a:solidFill>
                  <a:srgbClr val="ACC700"/>
                </a:solidFill>
              </a:rPr>
              <a:t>Osha</a:t>
            </a:r>
            <a:r>
              <a:rPr lang="sv-SE" sz="1600" dirty="0">
                <a:solidFill>
                  <a:srgbClr val="ACC700"/>
                </a:solidFill>
              </a:rPr>
              <a:t>, </a:t>
            </a:r>
            <a:r>
              <a:rPr lang="sv-SE" sz="1600" dirty="0" err="1">
                <a:solidFill>
                  <a:srgbClr val="ACC700"/>
                </a:solidFill>
              </a:rPr>
              <a:t>Esener</a:t>
            </a:r>
            <a:r>
              <a:rPr lang="sv-SE" sz="1600" dirty="0">
                <a:solidFill>
                  <a:srgbClr val="ACC700"/>
                </a:solidFill>
              </a:rPr>
              <a:t> 2019</a:t>
            </a:r>
          </a:p>
          <a:p>
            <a:pPr>
              <a:spcBef>
                <a:spcPts val="0"/>
              </a:spcBef>
            </a:pPr>
            <a:r>
              <a:rPr lang="sv-SE" sz="1200" dirty="0">
                <a:latin typeface="Arial" panose="020B0604020202020204" pitchFamily="34" charset="0"/>
                <a:ea typeface="SimSun" panose="02010600030101010101" pitchFamily="2" charset="-122"/>
                <a:cs typeface="Times New Roman" panose="02020603050405020304" pitchFamily="18" charset="0"/>
              </a:rPr>
              <a:t>Arbetsplatser som rapporterar psykosociala risker efter förekomst av digital teknik, EU-27</a:t>
            </a:r>
          </a:p>
        </p:txBody>
      </p:sp>
      <p:graphicFrame>
        <p:nvGraphicFramePr>
          <p:cNvPr id="3" name="Table 2">
            <a:extLst>
              <a:ext uri="{FF2B5EF4-FFF2-40B4-BE49-F238E27FC236}">
                <a16:creationId xmlns:a16="http://schemas.microsoft.com/office/drawing/2014/main" id="{87DB1018-6BE1-4906-A137-24C207EC06F1}"/>
              </a:ext>
            </a:extLst>
          </p:cNvPr>
          <p:cNvGraphicFramePr>
            <a:graphicFrameLocks noGrp="1"/>
          </p:cNvGraphicFramePr>
          <p:nvPr>
            <p:extLst>
              <p:ext uri="{D42A27DB-BD31-4B8C-83A1-F6EECF244321}">
                <p14:modId xmlns:p14="http://schemas.microsoft.com/office/powerpoint/2010/main" val="3392543581"/>
              </p:ext>
            </p:extLst>
          </p:nvPr>
        </p:nvGraphicFramePr>
        <p:xfrm>
          <a:off x="710263" y="1248790"/>
          <a:ext cx="2882900" cy="3300414"/>
        </p:xfrm>
        <a:graphic>
          <a:graphicData uri="http://schemas.openxmlformats.org/drawingml/2006/table">
            <a:tbl>
              <a:tblPr>
                <a:tableStyleId>{5C22544A-7EE6-4342-B048-85BDC9FD1C3A}</a:tableStyleId>
              </a:tblPr>
              <a:tblGrid>
                <a:gridCol w="2222500">
                  <a:extLst>
                    <a:ext uri="{9D8B030D-6E8A-4147-A177-3AD203B41FA5}">
                      <a16:colId xmlns:a16="http://schemas.microsoft.com/office/drawing/2014/main" val="2964977439"/>
                    </a:ext>
                  </a:extLst>
                </a:gridCol>
                <a:gridCol w="660400">
                  <a:extLst>
                    <a:ext uri="{9D8B030D-6E8A-4147-A177-3AD203B41FA5}">
                      <a16:colId xmlns:a16="http://schemas.microsoft.com/office/drawing/2014/main" val="1382755800"/>
                    </a:ext>
                  </a:extLst>
                </a:gridCol>
              </a:tblGrid>
              <a:tr h="338504">
                <a:tc rowSpan="2">
                  <a:txBody>
                    <a:bodyPr/>
                    <a:lstStyle/>
                    <a:p>
                      <a:pPr algn="l" fontAlgn="ctr"/>
                      <a:r>
                        <a:rPr lang="sv-SE" sz="800" b="1" u="none" strike="noStrike" dirty="0">
                          <a:effectLst/>
                        </a:rPr>
                        <a:t>Stationära persondatorer</a:t>
                      </a:r>
                    </a:p>
                  </a:txBody>
                  <a:tcPr marL="9525" marR="9525" marT="9525" marB="0" anchor="ctr"/>
                </a:tc>
                <a:tc>
                  <a:txBody>
                    <a:bodyPr/>
                    <a:lstStyle/>
                    <a:p>
                      <a:pPr algn="ctr" fontAlgn="ctr"/>
                      <a:r>
                        <a:rPr lang="sv-SE" sz="800" u="none" strike="noStrike" dirty="0">
                          <a:effectLst/>
                        </a:rPr>
                        <a:t>Förekommer inte</a:t>
                      </a:r>
                    </a:p>
                  </a:txBody>
                  <a:tcPr marL="9525" marR="9525" marT="9525" marB="0" anchor="ctr"/>
                </a:tc>
                <a:extLst>
                  <a:ext uri="{0D108BD9-81ED-4DB2-BD59-A6C34878D82A}">
                    <a16:rowId xmlns:a16="http://schemas.microsoft.com/office/drawing/2014/main" val="3227382304"/>
                  </a:ext>
                </a:extLst>
              </a:tr>
              <a:tr h="211565">
                <a:tc vMerge="1">
                  <a:txBody>
                    <a:bodyPr/>
                    <a:lstStyle/>
                    <a:p>
                      <a:endParaRPr lang="en-GB"/>
                    </a:p>
                  </a:txBody>
                  <a:tcPr/>
                </a:tc>
                <a:tc>
                  <a:txBody>
                    <a:bodyPr/>
                    <a:lstStyle/>
                    <a:p>
                      <a:pPr algn="ctr" fontAlgn="ctr"/>
                      <a:r>
                        <a:rPr lang="sv-SE" sz="850" u="none" strike="noStrike" dirty="0">
                          <a:effectLst/>
                        </a:rPr>
                        <a:t>Förekommer</a:t>
                      </a:r>
                    </a:p>
                  </a:txBody>
                  <a:tcPr marL="9525" marR="9525" marT="9525" marB="0" anchor="ctr"/>
                </a:tc>
                <a:extLst>
                  <a:ext uri="{0D108BD9-81ED-4DB2-BD59-A6C34878D82A}">
                    <a16:rowId xmlns:a16="http://schemas.microsoft.com/office/drawing/2014/main" val="3340623199"/>
                  </a:ext>
                </a:extLst>
              </a:tr>
              <a:tr h="338504">
                <a:tc rowSpan="2">
                  <a:txBody>
                    <a:bodyPr/>
                    <a:lstStyle/>
                    <a:p>
                      <a:pPr algn="l" fontAlgn="ctr"/>
                      <a:r>
                        <a:rPr lang="sv-SE" sz="800" b="1" u="none" strike="noStrike" dirty="0">
                          <a:effectLst/>
                        </a:rPr>
                        <a:t>Bärbara datorer, datorplattor, smarttelefoner eller andra bärbara datorenheter</a:t>
                      </a:r>
                    </a:p>
                  </a:txBody>
                  <a:tcPr marL="9525" marR="9525" marT="9525" marB="0" anchor="ctr"/>
                </a:tc>
                <a:tc>
                  <a:txBody>
                    <a:bodyPr/>
                    <a:lstStyle/>
                    <a:p>
                      <a:pPr algn="ctr" fontAlgn="ctr"/>
                      <a:r>
                        <a:rPr lang="sv-SE" sz="850" u="none" strike="noStrike" dirty="0">
                          <a:effectLst/>
                        </a:rPr>
                        <a:t>Förekommer inte</a:t>
                      </a:r>
                    </a:p>
                  </a:txBody>
                  <a:tcPr marL="9525" marR="9525" marT="9525" marB="0" anchor="ctr"/>
                </a:tc>
                <a:extLst>
                  <a:ext uri="{0D108BD9-81ED-4DB2-BD59-A6C34878D82A}">
                    <a16:rowId xmlns:a16="http://schemas.microsoft.com/office/drawing/2014/main" val="334489450"/>
                  </a:ext>
                </a:extLst>
              </a:tr>
              <a:tr h="211565">
                <a:tc vMerge="1">
                  <a:txBody>
                    <a:bodyPr/>
                    <a:lstStyle/>
                    <a:p>
                      <a:endParaRPr lang="en-GB"/>
                    </a:p>
                  </a:txBody>
                  <a:tcPr/>
                </a:tc>
                <a:tc>
                  <a:txBody>
                    <a:bodyPr/>
                    <a:lstStyle/>
                    <a:p>
                      <a:pPr algn="ctr" fontAlgn="ctr"/>
                      <a:r>
                        <a:rPr lang="sv-SE" sz="850" u="none" strike="noStrike" dirty="0">
                          <a:effectLst/>
                        </a:rPr>
                        <a:t>Förekommer</a:t>
                      </a:r>
                    </a:p>
                  </a:txBody>
                  <a:tcPr marL="9525" marR="9525" marT="9525" marB="0" anchor="ctr"/>
                </a:tc>
                <a:extLst>
                  <a:ext uri="{0D108BD9-81ED-4DB2-BD59-A6C34878D82A}">
                    <a16:rowId xmlns:a16="http://schemas.microsoft.com/office/drawing/2014/main" val="3887665122"/>
                  </a:ext>
                </a:extLst>
              </a:tr>
              <a:tr h="338504">
                <a:tc rowSpan="2">
                  <a:txBody>
                    <a:bodyPr/>
                    <a:lstStyle/>
                    <a:p>
                      <a:pPr algn="l" fontAlgn="ctr"/>
                      <a:r>
                        <a:rPr lang="sv-SE" sz="800" b="1" u="none" strike="noStrike" dirty="0">
                          <a:effectLst/>
                        </a:rPr>
                        <a:t>Robotar som interagerar med arbetstagare</a:t>
                      </a:r>
                    </a:p>
                  </a:txBody>
                  <a:tcPr marL="9525" marR="9525" marT="9525" marB="0" anchor="ctr"/>
                </a:tc>
                <a:tc>
                  <a:txBody>
                    <a:bodyPr/>
                    <a:lstStyle/>
                    <a:p>
                      <a:pPr algn="ctr" fontAlgn="ctr"/>
                      <a:r>
                        <a:rPr lang="sv-SE" sz="850" u="none" strike="noStrike" dirty="0">
                          <a:effectLst/>
                        </a:rPr>
                        <a:t>Förekommer inte</a:t>
                      </a:r>
                    </a:p>
                  </a:txBody>
                  <a:tcPr marL="9525" marR="9525" marT="9525" marB="0" anchor="ctr"/>
                </a:tc>
                <a:extLst>
                  <a:ext uri="{0D108BD9-81ED-4DB2-BD59-A6C34878D82A}">
                    <a16:rowId xmlns:a16="http://schemas.microsoft.com/office/drawing/2014/main" val="363743176"/>
                  </a:ext>
                </a:extLst>
              </a:tr>
              <a:tr h="211565">
                <a:tc vMerge="1">
                  <a:txBody>
                    <a:bodyPr/>
                    <a:lstStyle/>
                    <a:p>
                      <a:endParaRPr lang="en-GB"/>
                    </a:p>
                  </a:txBody>
                  <a:tcPr/>
                </a:tc>
                <a:tc>
                  <a:txBody>
                    <a:bodyPr/>
                    <a:lstStyle/>
                    <a:p>
                      <a:pPr algn="ctr" fontAlgn="ctr"/>
                      <a:r>
                        <a:rPr lang="sv-SE" sz="850" u="none" strike="noStrike" dirty="0">
                          <a:effectLst/>
                        </a:rPr>
                        <a:t>Förekommer</a:t>
                      </a:r>
                    </a:p>
                  </a:txBody>
                  <a:tcPr marL="9525" marR="9525" marT="9525" marB="0" anchor="ctr"/>
                </a:tc>
                <a:extLst>
                  <a:ext uri="{0D108BD9-81ED-4DB2-BD59-A6C34878D82A}">
                    <a16:rowId xmlns:a16="http://schemas.microsoft.com/office/drawing/2014/main" val="3024117683"/>
                  </a:ext>
                </a:extLst>
              </a:tr>
              <a:tr h="338504">
                <a:tc rowSpan="2">
                  <a:txBody>
                    <a:bodyPr/>
                    <a:lstStyle/>
                    <a:p>
                      <a:pPr algn="l" fontAlgn="ctr"/>
                      <a:r>
                        <a:rPr lang="sv-SE" sz="800" b="1" u="none" strike="noStrike" dirty="0">
                          <a:effectLst/>
                        </a:rPr>
                        <a:t>Maskiner, system eller datorer som styr arbetsinnehållet eller arbetstakten</a:t>
                      </a:r>
                    </a:p>
                  </a:txBody>
                  <a:tcPr marL="9525" marR="9525" marT="9525" marB="0" anchor="ctr"/>
                </a:tc>
                <a:tc>
                  <a:txBody>
                    <a:bodyPr/>
                    <a:lstStyle/>
                    <a:p>
                      <a:pPr algn="ctr" fontAlgn="ctr"/>
                      <a:r>
                        <a:rPr lang="sv-SE" sz="850" u="none" strike="noStrike" dirty="0">
                          <a:effectLst/>
                        </a:rPr>
                        <a:t>Förekommer inte</a:t>
                      </a:r>
                    </a:p>
                  </a:txBody>
                  <a:tcPr marL="9525" marR="9525" marT="9525" marB="0" anchor="ctr"/>
                </a:tc>
                <a:extLst>
                  <a:ext uri="{0D108BD9-81ED-4DB2-BD59-A6C34878D82A}">
                    <a16:rowId xmlns:a16="http://schemas.microsoft.com/office/drawing/2014/main" val="1391723234"/>
                  </a:ext>
                </a:extLst>
              </a:tr>
              <a:tr h="211565">
                <a:tc vMerge="1">
                  <a:txBody>
                    <a:bodyPr/>
                    <a:lstStyle/>
                    <a:p>
                      <a:endParaRPr lang="en-GB"/>
                    </a:p>
                  </a:txBody>
                  <a:tcPr/>
                </a:tc>
                <a:tc>
                  <a:txBody>
                    <a:bodyPr/>
                    <a:lstStyle/>
                    <a:p>
                      <a:pPr algn="ctr" fontAlgn="ctr"/>
                      <a:r>
                        <a:rPr lang="sv-SE" sz="850" u="none" strike="noStrike" dirty="0">
                          <a:effectLst/>
                        </a:rPr>
                        <a:t>Förekommer</a:t>
                      </a:r>
                    </a:p>
                  </a:txBody>
                  <a:tcPr marL="9525" marR="9525" marT="9525" marB="0" anchor="ctr"/>
                </a:tc>
                <a:extLst>
                  <a:ext uri="{0D108BD9-81ED-4DB2-BD59-A6C34878D82A}">
                    <a16:rowId xmlns:a16="http://schemas.microsoft.com/office/drawing/2014/main" val="3976748327"/>
                  </a:ext>
                </a:extLst>
              </a:tr>
              <a:tr h="338504">
                <a:tc rowSpan="2">
                  <a:txBody>
                    <a:bodyPr/>
                    <a:lstStyle/>
                    <a:p>
                      <a:pPr algn="l" fontAlgn="ctr"/>
                      <a:r>
                        <a:rPr lang="sv-SE" sz="800" b="1" u="none" strike="noStrike" dirty="0">
                          <a:effectLst/>
                        </a:rPr>
                        <a:t>Maskiner, system eller datorer som övervakar de anställdas arbetsprestationer</a:t>
                      </a:r>
                    </a:p>
                  </a:txBody>
                  <a:tcPr marL="9525" marR="9525" marT="9525" marB="0" anchor="ctr"/>
                </a:tc>
                <a:tc>
                  <a:txBody>
                    <a:bodyPr/>
                    <a:lstStyle/>
                    <a:p>
                      <a:pPr algn="ctr" fontAlgn="ctr"/>
                      <a:r>
                        <a:rPr lang="sv-SE" sz="850" u="none" strike="noStrike" dirty="0">
                          <a:effectLst/>
                        </a:rPr>
                        <a:t>Förekommer inte</a:t>
                      </a:r>
                    </a:p>
                  </a:txBody>
                  <a:tcPr marL="9525" marR="9525" marT="9525" marB="0" anchor="ctr"/>
                </a:tc>
                <a:extLst>
                  <a:ext uri="{0D108BD9-81ED-4DB2-BD59-A6C34878D82A}">
                    <a16:rowId xmlns:a16="http://schemas.microsoft.com/office/drawing/2014/main" val="594843434"/>
                  </a:ext>
                </a:extLst>
              </a:tr>
              <a:tr h="211565">
                <a:tc vMerge="1">
                  <a:txBody>
                    <a:bodyPr/>
                    <a:lstStyle/>
                    <a:p>
                      <a:endParaRPr lang="en-GB"/>
                    </a:p>
                  </a:txBody>
                  <a:tcPr/>
                </a:tc>
                <a:tc>
                  <a:txBody>
                    <a:bodyPr/>
                    <a:lstStyle/>
                    <a:p>
                      <a:pPr algn="ctr" fontAlgn="ctr"/>
                      <a:r>
                        <a:rPr lang="sv-SE" sz="850" u="none" strike="noStrike" dirty="0">
                          <a:effectLst/>
                        </a:rPr>
                        <a:t>Förekommer</a:t>
                      </a:r>
                    </a:p>
                  </a:txBody>
                  <a:tcPr marL="9525" marR="9525" marT="9525" marB="0" anchor="ctr"/>
                </a:tc>
                <a:extLst>
                  <a:ext uri="{0D108BD9-81ED-4DB2-BD59-A6C34878D82A}">
                    <a16:rowId xmlns:a16="http://schemas.microsoft.com/office/drawing/2014/main" val="3135333647"/>
                  </a:ext>
                </a:extLst>
              </a:tr>
              <a:tr h="338504">
                <a:tc rowSpan="2">
                  <a:txBody>
                    <a:bodyPr/>
                    <a:lstStyle/>
                    <a:p>
                      <a:pPr algn="l" fontAlgn="ctr"/>
                      <a:r>
                        <a:rPr lang="sv-SE" sz="800" b="1" u="none" strike="noStrike" dirty="0">
                          <a:effectLst/>
                        </a:rPr>
                        <a:t>Kroppsburen utrustning</a:t>
                      </a:r>
                    </a:p>
                  </a:txBody>
                  <a:tcPr marL="9525" marR="9525" marT="9525" marB="0" anchor="ctr"/>
                </a:tc>
                <a:tc>
                  <a:txBody>
                    <a:bodyPr/>
                    <a:lstStyle/>
                    <a:p>
                      <a:pPr algn="ctr" fontAlgn="ctr"/>
                      <a:r>
                        <a:rPr lang="sv-SE" sz="850" u="none" strike="noStrike" dirty="0">
                          <a:effectLst/>
                        </a:rPr>
                        <a:t>Förekommer inte</a:t>
                      </a:r>
                    </a:p>
                  </a:txBody>
                  <a:tcPr marL="9525" marR="9525" marT="9525" marB="0" anchor="ctr"/>
                </a:tc>
                <a:extLst>
                  <a:ext uri="{0D108BD9-81ED-4DB2-BD59-A6C34878D82A}">
                    <a16:rowId xmlns:a16="http://schemas.microsoft.com/office/drawing/2014/main" val="1828061025"/>
                  </a:ext>
                </a:extLst>
              </a:tr>
              <a:tr h="211565">
                <a:tc vMerge="1">
                  <a:txBody>
                    <a:bodyPr/>
                    <a:lstStyle/>
                    <a:p>
                      <a:endParaRPr lang="en-GB"/>
                    </a:p>
                  </a:txBody>
                  <a:tcPr/>
                </a:tc>
                <a:tc>
                  <a:txBody>
                    <a:bodyPr/>
                    <a:lstStyle/>
                    <a:p>
                      <a:pPr algn="ctr" fontAlgn="ctr"/>
                      <a:r>
                        <a:rPr lang="sv-SE" sz="850" u="none" strike="noStrike" dirty="0">
                          <a:effectLst/>
                        </a:rPr>
                        <a:t>Förekommer</a:t>
                      </a:r>
                    </a:p>
                  </a:txBody>
                  <a:tcPr marL="9525" marR="9525" marT="9525" marB="0" anchor="ctr"/>
                </a:tc>
                <a:extLst>
                  <a:ext uri="{0D108BD9-81ED-4DB2-BD59-A6C34878D82A}">
                    <a16:rowId xmlns:a16="http://schemas.microsoft.com/office/drawing/2014/main" val="4106336053"/>
                  </a:ext>
                </a:extLst>
              </a:tr>
            </a:tbl>
          </a:graphicData>
        </a:graphic>
      </p:graphicFrame>
      <p:sp>
        <p:nvSpPr>
          <p:cNvPr id="2" name="TextBox 1">
            <a:extLst>
              <a:ext uri="{FF2B5EF4-FFF2-40B4-BE49-F238E27FC236}">
                <a16:creationId xmlns:a16="http://schemas.microsoft.com/office/drawing/2014/main" id="{997B4653-4AF0-448F-AD61-6B326E37E926}"/>
              </a:ext>
            </a:extLst>
          </p:cNvPr>
          <p:cNvSpPr txBox="1"/>
          <p:nvPr/>
        </p:nvSpPr>
        <p:spPr>
          <a:xfrm>
            <a:off x="2024431" y="4777937"/>
            <a:ext cx="830003" cy="123111"/>
          </a:xfrm>
          <a:prstGeom prst="rect">
            <a:avLst/>
          </a:prstGeom>
          <a:solidFill>
            <a:schemeClr val="bg1"/>
          </a:solidFill>
        </p:spPr>
        <p:txBody>
          <a:bodyPr wrap="square" lIns="0" tIns="0" rIns="0" bIns="0" rtlCol="0">
            <a:spAutoFit/>
          </a:bodyPr>
          <a:lstStyle/>
          <a:p>
            <a:r>
              <a:rPr lang="sv-SE" sz="800" dirty="0"/>
              <a:t>Tidspress</a:t>
            </a:r>
          </a:p>
        </p:txBody>
      </p:sp>
      <p:sp>
        <p:nvSpPr>
          <p:cNvPr id="7" name="TextBox 6">
            <a:extLst>
              <a:ext uri="{FF2B5EF4-FFF2-40B4-BE49-F238E27FC236}">
                <a16:creationId xmlns:a16="http://schemas.microsoft.com/office/drawing/2014/main" id="{C9C4A418-4168-4158-B67A-B081EDF20166}"/>
              </a:ext>
            </a:extLst>
          </p:cNvPr>
          <p:cNvSpPr txBox="1"/>
          <p:nvPr/>
        </p:nvSpPr>
        <p:spPr>
          <a:xfrm>
            <a:off x="2944667" y="4754625"/>
            <a:ext cx="1852371" cy="246221"/>
          </a:xfrm>
          <a:prstGeom prst="rect">
            <a:avLst/>
          </a:prstGeom>
          <a:solidFill>
            <a:schemeClr val="bg1"/>
          </a:solidFill>
        </p:spPr>
        <p:txBody>
          <a:bodyPr wrap="square" lIns="0" tIns="0" rIns="0" bIns="0" rtlCol="0">
            <a:spAutoFit/>
          </a:bodyPr>
          <a:lstStyle/>
          <a:p>
            <a:r>
              <a:rPr lang="sv-SE" sz="800" dirty="0"/>
              <a:t>Bristande kommunikation/</a:t>
            </a:r>
            <a:br>
              <a:rPr lang="sv-SE" sz="800" dirty="0"/>
            </a:br>
            <a:r>
              <a:rPr lang="sv-SE" sz="800" dirty="0"/>
              <a:t>samarbete</a:t>
            </a:r>
          </a:p>
        </p:txBody>
      </p:sp>
      <p:sp>
        <p:nvSpPr>
          <p:cNvPr id="8" name="TextBox 7">
            <a:extLst>
              <a:ext uri="{FF2B5EF4-FFF2-40B4-BE49-F238E27FC236}">
                <a16:creationId xmlns:a16="http://schemas.microsoft.com/office/drawing/2014/main" id="{4E40D5DE-DAC9-4A64-8265-91B3C8231474}"/>
              </a:ext>
            </a:extLst>
          </p:cNvPr>
          <p:cNvSpPr txBox="1"/>
          <p:nvPr/>
        </p:nvSpPr>
        <p:spPr>
          <a:xfrm>
            <a:off x="5868344" y="4767546"/>
            <a:ext cx="1654674" cy="276999"/>
          </a:xfrm>
          <a:prstGeom prst="rect">
            <a:avLst/>
          </a:prstGeom>
          <a:solidFill>
            <a:schemeClr val="bg1"/>
          </a:solidFill>
        </p:spPr>
        <p:txBody>
          <a:bodyPr wrap="square" lIns="0" tIns="0" rIns="0" bIns="0" rtlCol="0">
            <a:noAutofit/>
          </a:bodyPr>
          <a:lstStyle/>
          <a:p>
            <a:r>
              <a:rPr lang="sv-SE" sz="800" dirty="0"/>
              <a:t>Långa/oregelbundna</a:t>
            </a:r>
            <a:br>
              <a:rPr lang="sv-SE" sz="800" dirty="0"/>
            </a:br>
            <a:r>
              <a:rPr lang="sv-SE" sz="800" dirty="0"/>
              <a:t>arbetspass</a:t>
            </a:r>
          </a:p>
        </p:txBody>
      </p:sp>
      <p:pic>
        <p:nvPicPr>
          <p:cNvPr id="4" name="Picture 3">
            <a:extLst>
              <a:ext uri="{FF2B5EF4-FFF2-40B4-BE49-F238E27FC236}">
                <a16:creationId xmlns:a16="http://schemas.microsoft.com/office/drawing/2014/main" id="{6033DDDF-4BBA-4C29-B4CC-89FA4E92CBA7}"/>
              </a:ext>
            </a:extLst>
          </p:cNvPr>
          <p:cNvPicPr>
            <a:picLocks noChangeAspect="1"/>
          </p:cNvPicPr>
          <p:nvPr/>
        </p:nvPicPr>
        <p:blipFill>
          <a:blip r:embed="rId4"/>
          <a:stretch>
            <a:fillRect/>
          </a:stretch>
        </p:blipFill>
        <p:spPr>
          <a:xfrm>
            <a:off x="4234295" y="4728123"/>
            <a:ext cx="400050" cy="238125"/>
          </a:xfrm>
          <a:prstGeom prst="rect">
            <a:avLst/>
          </a:prstGeom>
        </p:spPr>
      </p:pic>
      <p:sp>
        <p:nvSpPr>
          <p:cNvPr id="9" name="TextBox 8">
            <a:extLst>
              <a:ext uri="{FF2B5EF4-FFF2-40B4-BE49-F238E27FC236}">
                <a16:creationId xmlns:a16="http://schemas.microsoft.com/office/drawing/2014/main" id="{94B0EDBD-4CC5-4E71-832D-43E474CB5CCA}"/>
              </a:ext>
            </a:extLst>
          </p:cNvPr>
          <p:cNvSpPr txBox="1"/>
          <p:nvPr/>
        </p:nvSpPr>
        <p:spPr>
          <a:xfrm>
            <a:off x="4592967" y="4754884"/>
            <a:ext cx="1133466" cy="246221"/>
          </a:xfrm>
          <a:prstGeom prst="rect">
            <a:avLst/>
          </a:prstGeom>
          <a:solidFill>
            <a:schemeClr val="bg1"/>
          </a:solidFill>
        </p:spPr>
        <p:txBody>
          <a:bodyPr wrap="square" lIns="0" tIns="0" rIns="0" bIns="0" rtlCol="0">
            <a:spAutoFit/>
          </a:bodyPr>
          <a:lstStyle/>
          <a:p>
            <a:r>
              <a:rPr lang="sv-SE" sz="800" dirty="0"/>
              <a:t>Osäkra</a:t>
            </a:r>
            <a:br>
              <a:rPr lang="sv-SE" sz="800" dirty="0"/>
            </a:br>
            <a:r>
              <a:rPr lang="sv-SE" sz="800" dirty="0"/>
              <a:t>anställningsförhållanden</a:t>
            </a:r>
          </a:p>
        </p:txBody>
      </p:sp>
    </p:spTree>
    <p:extLst>
      <p:ext uri="{BB962C8B-B14F-4D97-AF65-F5344CB8AC3E}">
        <p14:creationId xmlns:p14="http://schemas.microsoft.com/office/powerpoint/2010/main" val="4081777295"/>
      </p:ext>
    </p:extLst>
  </p:cSld>
  <p:clrMapOvr>
    <a:masterClrMapping/>
  </p:clrMapOvr>
</p:sld>
</file>

<file path=ppt/theme/theme1.xml><?xml version="1.0" encoding="utf-8"?>
<a:theme xmlns:a="http://schemas.openxmlformats.org/drawingml/2006/main" name="Theme1">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Theme1" id="{8F8230E2-4D34-4ECE-8215-EF7515102C95}" vid="{397A8749-CF1D-46BD-B85F-D3F557073F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35b4b48-b65f-417c-bf01-ec33eb1c8308" xsi:nil="true"/>
    <lcf76f155ced4ddcb4097134ff3c332f xmlns="54cc0589-0e38-4f15-967e-5a17e35db01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6C0D2FB5DAED6449722595D2458A81E" ma:contentTypeVersion="15" ma:contentTypeDescription="Create a new document." ma:contentTypeScope="" ma:versionID="802512c6cfe580013c708d0796d7d4a5">
  <xsd:schema xmlns:xsd="http://www.w3.org/2001/XMLSchema" xmlns:xs="http://www.w3.org/2001/XMLSchema" xmlns:p="http://schemas.microsoft.com/office/2006/metadata/properties" xmlns:ns2="935b4b48-b65f-417c-bf01-ec33eb1c8308" xmlns:ns3="54cc0589-0e38-4f15-967e-5a17e35db01c" targetNamespace="http://schemas.microsoft.com/office/2006/metadata/properties" ma:root="true" ma:fieldsID="6d7576c84845f8ca66f660060ae4a7a1" ns2:_="" ns3:_="">
    <xsd:import namespace="935b4b48-b65f-417c-bf01-ec33eb1c8308"/>
    <xsd:import namespace="54cc0589-0e38-4f15-967e-5a17e35db01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LengthInSeconds" minOccurs="0"/>
                <xsd:element ref="ns3:MediaServiceAutoTags" minOccurs="0"/>
                <xsd:element ref="ns3:lcf76f155ced4ddcb4097134ff3c332f" minOccurs="0"/>
                <xsd:element ref="ns2: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5b4b48-b65f-417c-bf01-ec33eb1c83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055c01f-0890-4374-afea-8789517dd6ed}" ma:internalName="TaxCatchAll" ma:showField="CatchAllData" ma:web="935b4b48-b65f-417c-bf01-ec33eb1c83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4cc0589-0e38-4f15-967e-5a17e35db01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3eddb06-0740-404c-89a8-dbfe3edc364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AC96F0-15EC-4995-9008-A73D3A3FBC53}">
  <ds:schemaRefs>
    <ds:schemaRef ds:uri="http://schemas.microsoft.com/sharepoint/v3/contenttype/forms"/>
  </ds:schemaRefs>
</ds:datastoreItem>
</file>

<file path=customXml/itemProps2.xml><?xml version="1.0" encoding="utf-8"?>
<ds:datastoreItem xmlns:ds="http://schemas.openxmlformats.org/officeDocument/2006/customXml" ds:itemID="{0D9C92BF-4DCA-40D6-9BE5-5C69F825546D}">
  <ds:schemaRefs>
    <ds:schemaRef ds:uri="935b4b48-b65f-417c-bf01-ec33eb1c8308"/>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purl.org/dc/dcmitype/"/>
    <ds:schemaRef ds:uri="http://purl.org/dc/elements/1.1/"/>
    <ds:schemaRef ds:uri="http://www.w3.org/XML/1998/namespace"/>
    <ds:schemaRef ds:uri="http://schemas.microsoft.com/office/infopath/2007/PartnerControls"/>
    <ds:schemaRef ds:uri="54cc0589-0e38-4f15-967e-5a17e35db01c"/>
  </ds:schemaRefs>
</ds:datastoreItem>
</file>

<file path=customXml/itemProps3.xml><?xml version="1.0" encoding="utf-8"?>
<ds:datastoreItem xmlns:ds="http://schemas.openxmlformats.org/officeDocument/2006/customXml" ds:itemID="{647C078D-D32C-4AF9-AFE8-31A65781AF47}">
  <ds:schemaRefs>
    <ds:schemaRef ds:uri="54cc0589-0e38-4f15-967e-5a17e35db01c"/>
    <ds:schemaRef ds:uri="935b4b48-b65f-417c-bf01-ec33eb1c83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EUOSHA Campaign 2023</Template>
  <TotalTime>5253</TotalTime>
  <Words>3335</Words>
  <Application>Microsoft Office PowerPoint</Application>
  <PresentationFormat>On-screen Show (16:9)</PresentationFormat>
  <Paragraphs>379</Paragraphs>
  <Slides>26</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Arial,Sans-Serif</vt:lpstr>
      <vt:lpstr>Calibri</vt:lpstr>
      <vt:lpstr>Corbel</vt:lpstr>
      <vt:lpstr>Courier New</vt:lpstr>
      <vt:lpstr>Symbol</vt:lpstr>
      <vt:lpstr>Times New Roman</vt:lpstr>
      <vt:lpstr>Wingdings</vt:lpstr>
      <vt:lpstr>Theme1</vt:lpstr>
      <vt:lpstr>Kampanjen för ett hälsosamt arbetsliv 2023–2025 Friska arbetsplatser I ett digital arbetsliv </vt:lpstr>
      <vt:lpstr>PowerPoint Presentation</vt:lpstr>
      <vt:lpstr>Vad handlar det om?</vt:lpstr>
      <vt:lpstr>Fakta och siffror – användning av digital teknik</vt:lpstr>
      <vt:lpstr>Fakta och siffror – användning av digital teknik</vt:lpstr>
      <vt:lpstr>Fakta och siffror – användning av digital teknik</vt:lpstr>
      <vt:lpstr>Fakta och siffror – distansarbete hemifrån</vt:lpstr>
      <vt:lpstr>Fakta och siffror – psykosociala risker</vt:lpstr>
      <vt:lpstr>PowerPoint Presentation</vt:lpstr>
      <vt:lpstr>PowerPoint Presentation</vt:lpstr>
      <vt:lpstr>Prioriterade områden</vt:lpstr>
      <vt:lpstr>Prioriterade områden – arbete via digitala plattformar</vt:lpstr>
      <vt:lpstr>Prioriterade områden – arbete via digitala plattformar</vt:lpstr>
      <vt:lpstr>Prioriterade områden – automatisering av uppgifter</vt:lpstr>
      <vt:lpstr>Prioriterade områden – automatisering av uppgifter</vt:lpstr>
      <vt:lpstr>Prioriterade områden – distans- och hybridarbete</vt:lpstr>
      <vt:lpstr>Prioriterade områden – distans- och hybridarbete</vt:lpstr>
      <vt:lpstr>Prioriterade områden – AI-baserad personalhantering</vt:lpstr>
      <vt:lpstr>Prioriterade områden – AI-baserad personalhantering</vt:lpstr>
      <vt:lpstr>Prioriterade områden – smarta digitala system</vt:lpstr>
      <vt:lpstr>Prioriterade områden – smarta digitala system</vt:lpstr>
      <vt:lpstr>Riskförebyggande</vt:lpstr>
      <vt:lpstr>EU-Osha och kampanjpartner</vt:lpstr>
      <vt:lpstr>Kampanjresurser</vt:lpstr>
      <vt:lpstr>Var med och hjälp till</vt:lpstr>
      <vt:lpstr>Följ oss bortom bitar och byte!</vt:lpstr>
    </vt:vector>
  </TitlesOfParts>
  <Manager/>
  <Company>CDT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CDT</dc:creator>
  <cp:keywords/>
  <dc:description/>
  <cp:lastModifiedBy>Rosario ORTIZ - PRU Assistant</cp:lastModifiedBy>
  <cp:revision>121</cp:revision>
  <cp:lastPrinted>2019-10-04T15:07:06Z</cp:lastPrinted>
  <dcterms:created xsi:type="dcterms:W3CDTF">2015-10-14T15:05:30Z</dcterms:created>
  <dcterms:modified xsi:type="dcterms:W3CDTF">2023-12-12T08:49:53Z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0x010100D6C0D2FB5DAED6449722595D2458A81E</vt:lpwstr>
  </property>
  <property fmtid="{D5CDD505-2E9C-101B-9397-08002B2CF9AE}" pid="3" name="MediaServiceImageTags">
    <vt:lpwstr/>
  </property>
</Properties>
</file>