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7" r:id="rId4"/>
  </p:sldMasterIdLst>
  <p:notesMasterIdLst>
    <p:notesMasterId r:id="rId33"/>
  </p:notesMasterIdLst>
  <p:handoutMasterIdLst>
    <p:handoutMasterId r:id="rId34"/>
  </p:handoutMasterIdLst>
  <p:sldIdLst>
    <p:sldId id="330" r:id="rId5"/>
    <p:sldId id="365" r:id="rId6"/>
    <p:sldId id="351" r:id="rId7"/>
    <p:sldId id="353" r:id="rId8"/>
    <p:sldId id="355" r:id="rId9"/>
    <p:sldId id="369" r:id="rId10"/>
    <p:sldId id="322" r:id="rId11"/>
    <p:sldId id="367" r:id="rId12"/>
    <p:sldId id="268" r:id="rId13"/>
    <p:sldId id="300" r:id="rId14"/>
    <p:sldId id="271" r:id="rId15"/>
    <p:sldId id="269" r:id="rId16"/>
    <p:sldId id="313" r:id="rId17"/>
    <p:sldId id="358" r:id="rId18"/>
    <p:sldId id="306" r:id="rId19"/>
    <p:sldId id="368" r:id="rId20"/>
    <p:sldId id="317" r:id="rId21"/>
    <p:sldId id="366" r:id="rId22"/>
    <p:sldId id="357" r:id="rId23"/>
    <p:sldId id="325" r:id="rId24"/>
    <p:sldId id="360" r:id="rId25"/>
    <p:sldId id="363" r:id="rId26"/>
    <p:sldId id="260" r:id="rId27"/>
    <p:sldId id="364" r:id="rId28"/>
    <p:sldId id="321" r:id="rId29"/>
    <p:sldId id="361" r:id="rId30"/>
    <p:sldId id="352" r:id="rId31"/>
    <p:sldId id="370" r:id="rId32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2" userDrawn="1">
          <p15:clr>
            <a:srgbClr val="A4A3A4"/>
          </p15:clr>
        </p15:guide>
        <p15:guide id="2" pos="3768" userDrawn="1">
          <p15:clr>
            <a:srgbClr val="A4A3A4"/>
          </p15:clr>
        </p15:guide>
        <p15:guide id="3" pos="288" userDrawn="1">
          <p15:clr>
            <a:srgbClr val="A4A3A4"/>
          </p15:clr>
        </p15:guide>
        <p15:guide id="4" orient="horz" pos="5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4" name="Author" initials="A" lastIdx="0" clrIdx="1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96C6D"/>
    <a:srgbClr val="677700"/>
    <a:srgbClr val="001F5C"/>
    <a:srgbClr val="DEE999"/>
    <a:srgbClr val="58585A"/>
    <a:srgbClr val="E64715"/>
    <a:srgbClr val="B1B3B4"/>
    <a:srgbClr val="ACC700"/>
    <a:srgbClr val="C7D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85085" autoAdjust="0"/>
  </p:normalViewPr>
  <p:slideViewPr>
    <p:cSldViewPr snapToGrid="0">
      <p:cViewPr varScale="1">
        <p:scale>
          <a:sx n="121" d="100"/>
          <a:sy n="121" d="100"/>
        </p:scale>
        <p:origin x="1194" y="90"/>
      </p:cViewPr>
      <p:guideLst>
        <p:guide orient="horz" pos="1572"/>
        <p:guide pos="3768"/>
        <p:guide pos="288"/>
        <p:guide orient="horz" pos="5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S-D\DFS\fb_2\fb23\281%20Ergonomie\281%2003%20HF%20und%20Mensch%20System%20Interaktion\A188\Project%20phase\Reports\2021-02-Draft%20Report%20WP1T1\Tender_Task%20Type%20Cognitive%20OR%20Physical_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S-D\DFS\fb_2\fb23\281%20Ergonomie\281%2003%20HF%20und%20Mensch%20System%20Interaktion\A188\Project%20phase\Reports\2021-02-Draft%20Report%20WP1T1\Tender_Task%20Type%20Cognitive%20OR%20Physical_v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0049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Tabelle1!$A$2:$A$11</c:f>
              <c:strCache>
                <c:ptCount val="10"/>
                <c:pt idx="0">
                  <c:v>K</c:v>
                </c:pt>
                <c:pt idx="1">
                  <c:v>H</c:v>
                </c:pt>
                <c:pt idx="2">
                  <c:v>A</c:v>
                </c:pt>
                <c:pt idx="3">
                  <c:v>P</c:v>
                </c:pt>
                <c:pt idx="4">
                  <c:v>Q</c:v>
                </c:pt>
                <c:pt idx="5">
                  <c:v>I</c:v>
                </c:pt>
                <c:pt idx="6">
                  <c:v>M</c:v>
                </c:pt>
                <c:pt idx="7">
                  <c:v>F</c:v>
                </c:pt>
                <c:pt idx="8">
                  <c:v>G</c:v>
                </c:pt>
                <c:pt idx="9">
                  <c:v>C</c:v>
                </c:pt>
              </c:strCache>
            </c:strRef>
          </c:cat>
          <c:val>
            <c:numRef>
              <c:f>Tabelle1!$B$2:$B$11</c:f>
              <c:numCache>
                <c:formatCode>0%</c:formatCode>
                <c:ptCount val="10"/>
                <c:pt idx="0">
                  <c:v>0.03</c:v>
                </c:pt>
                <c:pt idx="1">
                  <c:v>0.04</c:v>
                </c:pt>
                <c:pt idx="2">
                  <c:v>0.05</c:v>
                </c:pt>
                <c:pt idx="3">
                  <c:v>0.05</c:v>
                </c:pt>
                <c:pt idx="4">
                  <c:v>0.06</c:v>
                </c:pt>
                <c:pt idx="5">
                  <c:v>0.06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0.19</c:v>
                </c:pt>
                <c:pt idx="9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4E-4B0F-A5B7-1B1B667EF7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2"/>
        <c:axId val="-1935198768"/>
        <c:axId val="-1935203120"/>
      </c:barChart>
      <c:catAx>
        <c:axId val="-19351987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35203120"/>
        <c:crosses val="autoZero"/>
        <c:auto val="1"/>
        <c:lblAlgn val="ctr"/>
        <c:lblOffset val="100"/>
        <c:noMultiLvlLbl val="0"/>
      </c:catAx>
      <c:valAx>
        <c:axId val="-1935203120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-193519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739819329526443E-2"/>
          <c:y val="7.80351524282729E-2"/>
          <c:w val="0.54695391923903569"/>
          <c:h val="0.82026238767016713"/>
        </c:manualLayout>
      </c:layout>
      <c:doughnutChart>
        <c:varyColors val="1"/>
        <c:ser>
          <c:idx val="0"/>
          <c:order val="0"/>
          <c:explosion val="15"/>
          <c:dPt>
            <c:idx val="0"/>
            <c:bubble3D val="0"/>
            <c:explosion val="13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B0-49AC-9360-3A6FE3C97C1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B0-49AC-9360-3A6FE3C97C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AB0-49AC-9360-3A6FE3C97C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AB0-49AC-9360-3A6FE3C97C1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AB0-49AC-9360-3A6FE3C97C1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AB0-49AC-9360-3A6FE3C97C1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AB0-49AC-9360-3A6FE3C97C11}"/>
              </c:ext>
            </c:extLst>
          </c:dPt>
          <c:dLbls>
            <c:dLbl>
              <c:idx val="0"/>
              <c:tx>
                <c:rich>
                  <a:bodyPr rot="0" spcFirstLastPara="1" vertOverflow="ellipsis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ln w="0"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ln w="0">
                          <a:noFill/>
                        </a:ln>
                        <a:solidFill>
                          <a:schemeClr val="bg1"/>
                        </a:solidFill>
                      </a:rPr>
                      <a:t>51%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ln w="0">
                        <a:noFill/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BAB0-49AC-9360-3A6FE3C97C11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ln w="0"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15%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ln w="0">
                        <a:noFill/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AB0-49AC-9360-3A6FE3C97C11}"/>
                </c:ext>
              </c:extLst>
            </c:dLbl>
            <c:dLbl>
              <c:idx val="2"/>
              <c:tx>
                <c:rich>
                  <a:bodyPr rot="0" spcFirstLastPara="1" vertOverflow="ellipsis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ln w="0"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ln w="0">
                          <a:noFill/>
                        </a:ln>
                        <a:solidFill>
                          <a:schemeClr val="bg1"/>
                        </a:solidFill>
                      </a:rPr>
                      <a:t>15%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ln w="0">
                        <a:noFill/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BAB0-49AC-9360-3A6FE3C97C11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ln w="0"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13%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ln w="0">
                        <a:noFill/>
                      </a:ln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AB0-49AC-9360-3A6FE3C97C11}"/>
                </c:ext>
              </c:extLst>
            </c:dLbl>
            <c:dLbl>
              <c:idx val="4"/>
              <c:layout>
                <c:manualLayout>
                  <c:x val="-3.8473647635752325E-2"/>
                  <c:y val="-0.12332982753697229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>
                        <a:solidFill>
                          <a:sysClr val="windowText" lastClr="000000"/>
                        </a:solidFill>
                      </a:rPr>
                      <a:t>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182997809027294E-2"/>
                      <c:h val="7.458593014865098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BAB0-49AC-9360-3A6FE3C97C11}"/>
                </c:ext>
              </c:extLst>
            </c:dLbl>
            <c:dLbl>
              <c:idx val="5"/>
              <c:layout>
                <c:manualLayout>
                  <c:x val="2.7888362373036126E-2"/>
                  <c:y val="0.13679981218369147"/>
                </c:manualLayout>
              </c:layout>
              <c:tx>
                <c:rich>
                  <a:bodyPr/>
                  <a:lstStyle/>
                  <a:p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AB0-49AC-9360-3A6FE3C97C11}"/>
                </c:ext>
              </c:extLst>
            </c:dLbl>
            <c:dLbl>
              <c:idx val="6"/>
              <c:layout>
                <c:manualLayout>
                  <c:x val="1.6769982313581212E-2"/>
                  <c:y val="-0.1167784099858192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>
                        <a:solidFill>
                          <a:sysClr val="windowText" lastClr="000000"/>
                        </a:solidFill>
                      </a:rPr>
                      <a:t>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AB0-49AC-9360-3A6FE3C97C11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ln w="0"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Sheet1!$A$43:$A$49</c:f>
              <c:strCache>
                <c:ptCount val="7"/>
                <c:pt idx="0">
                  <c:v>Human Health and 
Social Work Activities </c:v>
                </c:pt>
                <c:pt idx="1">
                  <c:v>Manufacturing</c:v>
                </c:pt>
                <c:pt idx="2">
                  <c:v>Other</c:v>
                </c:pt>
                <c:pt idx="3">
                  <c:v>Transportation and Storage</c:v>
                </c:pt>
                <c:pt idx="4">
                  <c:v>Construction </c:v>
                </c:pt>
                <c:pt idx="5">
                  <c:v>Mining and Quarrying</c:v>
                </c:pt>
                <c:pt idx="6">
                  <c:v>Public Administration and Defence</c:v>
                </c:pt>
              </c:strCache>
            </c:strRef>
          </c:cat>
          <c:val>
            <c:numRef>
              <c:f>Sheet1!$B$43:$B$49</c:f>
              <c:numCache>
                <c:formatCode>General</c:formatCode>
                <c:ptCount val="7"/>
                <c:pt idx="0">
                  <c:v>24</c:v>
                </c:pt>
                <c:pt idx="1">
                  <c:v>7</c:v>
                </c:pt>
                <c:pt idx="2">
                  <c:v>7</c:v>
                </c:pt>
                <c:pt idx="3">
                  <c:v>6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AB0-49AC-9360-3A6FE3C97C1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472465663634106"/>
          <c:y val="6.0213335768389421E-2"/>
          <c:w val="0.33527539300357112"/>
          <c:h val="0.926062457567751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339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605559166843617E-2"/>
          <c:y val="4.6909228066602027E-2"/>
          <c:w val="0.52207310710947308"/>
          <c:h val="0.86076948184851909"/>
        </c:manualLayout>
      </c:layout>
      <c:doughnutChart>
        <c:varyColors val="1"/>
        <c:ser>
          <c:idx val="0"/>
          <c:order val="0"/>
          <c:explosion val="13"/>
          <c:dPt>
            <c:idx val="0"/>
            <c:bubble3D val="0"/>
            <c:explosion val="28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883-4141-A760-A23781B098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883-4141-A760-A23781B098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883-4141-A760-A23781B098A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883-4141-A760-A23781B098A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883-4141-A760-A23781B098A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883-4141-A760-A23781B098A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883-4141-A760-A23781B098A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883-4141-A760-A23781B098A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883-4141-A760-A23781B098A0}"/>
              </c:ext>
            </c:extLst>
          </c:dPt>
          <c:dLbls>
            <c:dLbl>
              <c:idx val="0"/>
              <c:layout>
                <c:manualLayout>
                  <c:x val="-4.3460934523023029E-3"/>
                  <c:y val="1.79140840528823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83-4141-A760-A23781B098A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0883-4141-A760-A23781B098A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0883-4141-A760-A23781B098A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0883-4141-A760-A23781B098A0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0883-4141-A760-A23781B098A0}"/>
                </c:ext>
              </c:extLst>
            </c:dLbl>
            <c:dLbl>
              <c:idx val="5"/>
              <c:layout>
                <c:manualLayout>
                  <c:x val="-2.1730467261511515E-3"/>
                  <c:y val="-1.98877672222974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883-4141-A760-A23781B098A0}"/>
                </c:ext>
              </c:extLst>
            </c:dLbl>
            <c:dLbl>
              <c:idx val="6"/>
              <c:layout>
                <c:manualLayout>
                  <c:x val="-4.3460934523022231E-3"/>
                  <c:y val="-3.58281681057647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883-4141-A760-A23781B098A0}"/>
                </c:ext>
              </c:extLst>
            </c:dLbl>
            <c:dLbl>
              <c:idx val="7"/>
              <c:layout>
                <c:manualLayout>
                  <c:x val="-8.6921869046044462E-3"/>
                  <c:y val="-0.1306067778659068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501227429188206E-2"/>
                      <c:h val="4.80097452617247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0883-4141-A760-A23781B098A0}"/>
                </c:ext>
              </c:extLst>
            </c:dLbl>
            <c:dLbl>
              <c:idx val="8"/>
              <c:layout>
                <c:manualLayout>
                  <c:x val="2.1730467261511156E-2"/>
                  <c:y val="0.1383888455203325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883-4141-A760-A23781B098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ysDash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Sheet1!$A$27:$A$35</c:f>
              <c:strCache>
                <c:ptCount val="9"/>
                <c:pt idx="0">
                  <c:v>Human Health and 
Social Work Activities </c:v>
                </c:pt>
                <c:pt idx="1">
                  <c:v>Education</c:v>
                </c:pt>
                <c:pt idx="2">
                  <c:v>Professional, Scientific 
and Technical Activities</c:v>
                </c:pt>
                <c:pt idx="3">
                  <c:v> Other</c:v>
                </c:pt>
                <c:pt idx="4">
                  <c:v>Administrative and 
Support Service Activities</c:v>
                </c:pt>
                <c:pt idx="5">
                  <c:v>Information and 
Communication</c:v>
                </c:pt>
                <c:pt idx="6">
                  <c:v>Other 
Service Activites</c:v>
                </c:pt>
                <c:pt idx="7">
                  <c:v>Construction </c:v>
                </c:pt>
                <c:pt idx="8">
                  <c:v>Manufacturing</c:v>
                </c:pt>
              </c:strCache>
            </c:strRef>
          </c:cat>
          <c:val>
            <c:numRef>
              <c:f>Sheet1!$B$27:$B$35</c:f>
              <c:numCache>
                <c:formatCode>General</c:formatCode>
                <c:ptCount val="9"/>
                <c:pt idx="0">
                  <c:v>41</c:v>
                </c:pt>
                <c:pt idx="1">
                  <c:v>19</c:v>
                </c:pt>
                <c:pt idx="2">
                  <c:v>13</c:v>
                </c:pt>
                <c:pt idx="3">
                  <c:v>12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883-4141-A760-A23781B098A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65853855934530725"/>
          <c:y val="1.2062635504988779E-2"/>
          <c:w val="0.33494230047623946"/>
          <c:h val="0.987937364495011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339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 cap="flat" cmpd="sng" algn="ctr">
      <a:noFill/>
      <a:round/>
    </a:ln>
    <a:effectLst/>
  </c:spPr>
  <c:txPr>
    <a:bodyPr/>
    <a:lstStyle/>
    <a:p>
      <a:pPr algn="just"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B09ADA-2402-4E92-84FC-C3680877E720}" type="doc">
      <dgm:prSet loTypeId="urn:microsoft.com/office/officeart/2005/8/layout/hList1" loCatId="list" qsTypeId="urn:microsoft.com/office/officeart/2005/8/quickstyle/3d5" qsCatId="3D" csTypeId="urn:microsoft.com/office/officeart/2005/8/colors/accent1_2" csCatId="accent1" phldr="1"/>
      <dgm:spPr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</dgm:spPr>
      <dgm:t>
        <a:bodyPr/>
        <a:lstStyle/>
        <a:p>
          <a:endParaRPr lang="en-US"/>
        </a:p>
      </dgm:t>
    </dgm:pt>
    <dgm:pt modelId="{4A0B58B6-AB09-407E-8310-786269C7405D}">
      <dgm:prSet phldrT="[Text]" custT="1"/>
      <dgm:spPr>
        <a:solidFill>
          <a:srgbClr val="ACC700"/>
        </a:solidFill>
        <a:ln>
          <a:solidFill>
            <a:srgbClr val="ACC700"/>
          </a:solidFill>
        </a:ln>
      </dgm:spPr>
      <dgm:t>
        <a:bodyPr/>
        <a:lstStyle/>
        <a:p>
          <a:r>
            <a:rPr lang="sk-SK" sz="1800" b="0"/>
            <a:t>Len na softvérovom základe</a:t>
          </a:r>
        </a:p>
      </dgm:t>
    </dgm:pt>
    <dgm:pt modelId="{7CAA4197-2B23-4C38-8139-B34265C77697}" type="parTrans" cxnId="{2C67110A-F85D-473C-86EA-15A5B72F3E32}">
      <dgm:prSet/>
      <dgm:spPr/>
      <dgm:t>
        <a:bodyPr/>
        <a:lstStyle/>
        <a:p>
          <a:endParaRPr lang="en-US" sz="1600"/>
        </a:p>
      </dgm:t>
    </dgm:pt>
    <dgm:pt modelId="{B4140149-9F6E-40BF-9C9E-B751D692AEAD}" type="sibTrans" cxnId="{2C67110A-F85D-473C-86EA-15A5B72F3E32}">
      <dgm:prSet/>
      <dgm:spPr/>
      <dgm:t>
        <a:bodyPr/>
        <a:lstStyle/>
        <a:p>
          <a:endParaRPr lang="en-US" sz="1600"/>
        </a:p>
      </dgm:t>
    </dgm:pt>
    <dgm:pt modelId="{FFB7BE98-64FA-469C-9DF8-3DE487B04FB5}">
      <dgm:prSet phldrT="[Text]" custT="1"/>
      <dgm:spPr>
        <a:solidFill>
          <a:srgbClr val="003399">
            <a:alpha val="30000"/>
          </a:srgbClr>
        </a:solidFill>
      </dgm:spPr>
      <dgm:t>
        <a:bodyPr anchor="ctr" anchorCtr="0"/>
        <a:lstStyle/>
        <a:p>
          <a:r>
            <a:rPr lang="sk-SK" sz="1600">
              <a:solidFill>
                <a:srgbClr val="003399"/>
              </a:solidFill>
            </a:rPr>
            <a:t>Hlasoví asistenti, vyhľadávače atď.</a:t>
          </a:r>
        </a:p>
      </dgm:t>
    </dgm:pt>
    <dgm:pt modelId="{2B214912-2556-4345-AF23-EAD9B1EE9D49}" type="parTrans" cxnId="{865FCC81-4CDA-45BE-9D3D-66E8E406D3D4}">
      <dgm:prSet/>
      <dgm:spPr/>
      <dgm:t>
        <a:bodyPr/>
        <a:lstStyle/>
        <a:p>
          <a:endParaRPr lang="en-US" sz="1600"/>
        </a:p>
      </dgm:t>
    </dgm:pt>
    <dgm:pt modelId="{AF8D1C0F-84FC-4C5C-B176-BE66FF859F3F}" type="sibTrans" cxnId="{865FCC81-4CDA-45BE-9D3D-66E8E406D3D4}">
      <dgm:prSet/>
      <dgm:spPr/>
      <dgm:t>
        <a:bodyPr/>
        <a:lstStyle/>
        <a:p>
          <a:endParaRPr lang="en-US" sz="1600"/>
        </a:p>
      </dgm:t>
    </dgm:pt>
    <dgm:pt modelId="{2CBE3875-1DDE-4804-92C2-F1C9457ED2C1}">
      <dgm:prSet phldrT="[Text]" custT="1"/>
      <dgm:spPr>
        <a:solidFill>
          <a:srgbClr val="ACC700"/>
        </a:solidFill>
        <a:ln>
          <a:solidFill>
            <a:srgbClr val="ACC700"/>
          </a:solidFill>
        </a:ln>
        <a:sp3d extrusionH="381000" contourW="38100" prstMaterial="matte">
          <a:contourClr>
            <a:schemeClr val="lt1"/>
          </a:contourClr>
        </a:sp3d>
      </dgm:spPr>
      <dgm:t>
        <a:bodyPr/>
        <a:lstStyle/>
        <a:p>
          <a:r>
            <a:rPr lang="sk-SK" sz="1800"/>
            <a:t>Zhmotnená v mechanických častiach/zložkách</a:t>
          </a:r>
        </a:p>
      </dgm:t>
    </dgm:pt>
    <dgm:pt modelId="{C4E5935E-28FF-4131-88E9-123FC901407D}" type="parTrans" cxnId="{33D6C3B4-84DB-4DF1-BAD2-536E644D941D}">
      <dgm:prSet/>
      <dgm:spPr/>
      <dgm:t>
        <a:bodyPr/>
        <a:lstStyle/>
        <a:p>
          <a:endParaRPr lang="en-US" sz="1600"/>
        </a:p>
      </dgm:t>
    </dgm:pt>
    <dgm:pt modelId="{4C47E91E-4366-4813-911A-A2324DCF6571}" type="sibTrans" cxnId="{33D6C3B4-84DB-4DF1-BAD2-536E644D941D}">
      <dgm:prSet/>
      <dgm:spPr/>
      <dgm:t>
        <a:bodyPr/>
        <a:lstStyle/>
        <a:p>
          <a:endParaRPr lang="en-US" sz="1600"/>
        </a:p>
      </dgm:t>
    </dgm:pt>
    <dgm:pt modelId="{DE8FC0A8-4E33-4A56-9D14-09344713760F}">
      <dgm:prSet phldrT="[Text]" custT="1"/>
      <dgm:spPr>
        <a:solidFill>
          <a:srgbClr val="003399">
            <a:alpha val="30000"/>
          </a:srgbClr>
        </a:solidFill>
      </dgm:spPr>
      <dgm:t>
        <a:bodyPr anchor="ctr" anchorCtr="0"/>
        <a:lstStyle/>
        <a:p>
          <a:r>
            <a:rPr lang="sk-SK" sz="1600">
              <a:solidFill>
                <a:srgbClr val="003399"/>
              </a:solidFill>
            </a:rPr>
            <a:t>Pokročilé roboty, autonómne autá, drony</a:t>
          </a:r>
        </a:p>
      </dgm:t>
    </dgm:pt>
    <dgm:pt modelId="{BEB27CE9-4068-414B-B2AB-3D2C2D6B9299}" type="parTrans" cxnId="{C5D33394-6C17-4A77-B763-24320BA3DC5D}">
      <dgm:prSet/>
      <dgm:spPr/>
      <dgm:t>
        <a:bodyPr/>
        <a:lstStyle/>
        <a:p>
          <a:endParaRPr lang="en-US" sz="1600"/>
        </a:p>
      </dgm:t>
    </dgm:pt>
    <dgm:pt modelId="{B680BD25-1057-4C1D-8194-6BBB4A3E3E09}" type="sibTrans" cxnId="{C5D33394-6C17-4A77-B763-24320BA3DC5D}">
      <dgm:prSet/>
      <dgm:spPr/>
      <dgm:t>
        <a:bodyPr/>
        <a:lstStyle/>
        <a:p>
          <a:endParaRPr lang="en-US" sz="1600"/>
        </a:p>
      </dgm:t>
    </dgm:pt>
    <dgm:pt modelId="{5A5D0380-A388-40CB-A5D7-13F6BC499117}" type="pres">
      <dgm:prSet presAssocID="{FEB09ADA-2402-4E92-84FC-C3680877E720}" presName="Name0" presStyleCnt="0">
        <dgm:presLayoutVars>
          <dgm:dir/>
          <dgm:animLvl val="lvl"/>
          <dgm:resizeHandles val="exact"/>
        </dgm:presLayoutVars>
      </dgm:prSet>
      <dgm:spPr/>
    </dgm:pt>
    <dgm:pt modelId="{E2933C54-64F7-4078-B17A-A9A14686A74A}" type="pres">
      <dgm:prSet presAssocID="{4A0B58B6-AB09-407E-8310-786269C7405D}" presName="composite" presStyleCnt="0"/>
      <dgm:spPr/>
    </dgm:pt>
    <dgm:pt modelId="{46FBA236-234E-40DE-9AEF-F2FA83F0FF0C}" type="pres">
      <dgm:prSet presAssocID="{4A0B58B6-AB09-407E-8310-786269C7405D}" presName="parTx" presStyleLbl="alignNode1" presStyleIdx="0" presStyleCnt="2" custLinFactX="-7905" custLinFactY="-56665" custLinFactNeighborX="-100000" custLinFactNeighborY="-100000">
        <dgm:presLayoutVars>
          <dgm:chMax val="0"/>
          <dgm:chPref val="0"/>
          <dgm:bulletEnabled val="1"/>
        </dgm:presLayoutVars>
      </dgm:prSet>
      <dgm:spPr/>
    </dgm:pt>
    <dgm:pt modelId="{0F1AD682-DE5D-47B4-9AEC-5D0E8D189452}" type="pres">
      <dgm:prSet presAssocID="{4A0B58B6-AB09-407E-8310-786269C7405D}" presName="desTx" presStyleLbl="alignAccFollowNode1" presStyleIdx="0" presStyleCnt="2">
        <dgm:presLayoutVars>
          <dgm:bulletEnabled val="1"/>
        </dgm:presLayoutVars>
      </dgm:prSet>
      <dgm:spPr/>
    </dgm:pt>
    <dgm:pt modelId="{06542E71-4844-4037-9E29-B03B7CABF407}" type="pres">
      <dgm:prSet presAssocID="{B4140149-9F6E-40BF-9C9E-B751D692AEAD}" presName="space" presStyleCnt="0"/>
      <dgm:spPr/>
    </dgm:pt>
    <dgm:pt modelId="{B8378963-E13A-4FFC-B878-470136CAE780}" type="pres">
      <dgm:prSet presAssocID="{2CBE3875-1DDE-4804-92C2-F1C9457ED2C1}" presName="composite" presStyleCnt="0"/>
      <dgm:spPr/>
    </dgm:pt>
    <dgm:pt modelId="{07D3044E-07F5-4926-BA30-9D3312F300E5}" type="pres">
      <dgm:prSet presAssocID="{2CBE3875-1DDE-4804-92C2-F1C9457ED2C1}" presName="parTx" presStyleLbl="alignNode1" presStyleIdx="1" presStyleCnt="2" custLinFactNeighborX="-180">
        <dgm:presLayoutVars>
          <dgm:chMax val="0"/>
          <dgm:chPref val="0"/>
          <dgm:bulletEnabled val="1"/>
        </dgm:presLayoutVars>
      </dgm:prSet>
      <dgm:spPr/>
    </dgm:pt>
    <dgm:pt modelId="{80EA7E25-F457-492E-B6B3-9406468EA2C8}" type="pres">
      <dgm:prSet presAssocID="{2CBE3875-1DDE-4804-92C2-F1C9457ED2C1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C67110A-F85D-473C-86EA-15A5B72F3E32}" srcId="{FEB09ADA-2402-4E92-84FC-C3680877E720}" destId="{4A0B58B6-AB09-407E-8310-786269C7405D}" srcOrd="0" destOrd="0" parTransId="{7CAA4197-2B23-4C38-8139-B34265C77697}" sibTransId="{B4140149-9F6E-40BF-9C9E-B751D692AEAD}"/>
    <dgm:cxn modelId="{6908BD5E-E3B3-4005-B973-ECFA61EFA5CE}" type="presOf" srcId="{FEB09ADA-2402-4E92-84FC-C3680877E720}" destId="{5A5D0380-A388-40CB-A5D7-13F6BC499117}" srcOrd="0" destOrd="0" presId="urn:microsoft.com/office/officeart/2005/8/layout/hList1"/>
    <dgm:cxn modelId="{4FC51068-4EE9-46DF-8DC5-C9566080FABA}" type="presOf" srcId="{4A0B58B6-AB09-407E-8310-786269C7405D}" destId="{46FBA236-234E-40DE-9AEF-F2FA83F0FF0C}" srcOrd="0" destOrd="0" presId="urn:microsoft.com/office/officeart/2005/8/layout/hList1"/>
    <dgm:cxn modelId="{865FCC81-4CDA-45BE-9D3D-66E8E406D3D4}" srcId="{4A0B58B6-AB09-407E-8310-786269C7405D}" destId="{FFB7BE98-64FA-469C-9DF8-3DE487B04FB5}" srcOrd="0" destOrd="0" parTransId="{2B214912-2556-4345-AF23-EAD9B1EE9D49}" sibTransId="{AF8D1C0F-84FC-4C5C-B176-BE66FF859F3F}"/>
    <dgm:cxn modelId="{C5D33394-6C17-4A77-B763-24320BA3DC5D}" srcId="{2CBE3875-1DDE-4804-92C2-F1C9457ED2C1}" destId="{DE8FC0A8-4E33-4A56-9D14-09344713760F}" srcOrd="0" destOrd="0" parTransId="{BEB27CE9-4068-414B-B2AB-3D2C2D6B9299}" sibTransId="{B680BD25-1057-4C1D-8194-6BBB4A3E3E09}"/>
    <dgm:cxn modelId="{172E949A-33DA-4787-83FD-7CF8F4B1C7B8}" type="presOf" srcId="{2CBE3875-1DDE-4804-92C2-F1C9457ED2C1}" destId="{07D3044E-07F5-4926-BA30-9D3312F300E5}" srcOrd="0" destOrd="0" presId="urn:microsoft.com/office/officeart/2005/8/layout/hList1"/>
    <dgm:cxn modelId="{D58ED7A4-6724-4A64-B32F-E63DEDD1D079}" type="presOf" srcId="{DE8FC0A8-4E33-4A56-9D14-09344713760F}" destId="{80EA7E25-F457-492E-B6B3-9406468EA2C8}" srcOrd="0" destOrd="0" presId="urn:microsoft.com/office/officeart/2005/8/layout/hList1"/>
    <dgm:cxn modelId="{CC1144B1-5411-4B2B-BA8A-4EED192231CF}" type="presOf" srcId="{FFB7BE98-64FA-469C-9DF8-3DE487B04FB5}" destId="{0F1AD682-DE5D-47B4-9AEC-5D0E8D189452}" srcOrd="0" destOrd="0" presId="urn:microsoft.com/office/officeart/2005/8/layout/hList1"/>
    <dgm:cxn modelId="{33D6C3B4-84DB-4DF1-BAD2-536E644D941D}" srcId="{FEB09ADA-2402-4E92-84FC-C3680877E720}" destId="{2CBE3875-1DDE-4804-92C2-F1C9457ED2C1}" srcOrd="1" destOrd="0" parTransId="{C4E5935E-28FF-4131-88E9-123FC901407D}" sibTransId="{4C47E91E-4366-4813-911A-A2324DCF6571}"/>
    <dgm:cxn modelId="{FD9F0494-85FB-4902-9D85-CDF40A27F256}" type="presParOf" srcId="{5A5D0380-A388-40CB-A5D7-13F6BC499117}" destId="{E2933C54-64F7-4078-B17A-A9A14686A74A}" srcOrd="0" destOrd="0" presId="urn:microsoft.com/office/officeart/2005/8/layout/hList1"/>
    <dgm:cxn modelId="{E0F2BB3A-2F98-4503-99AB-6AC059D329AC}" type="presParOf" srcId="{E2933C54-64F7-4078-B17A-A9A14686A74A}" destId="{46FBA236-234E-40DE-9AEF-F2FA83F0FF0C}" srcOrd="0" destOrd="0" presId="urn:microsoft.com/office/officeart/2005/8/layout/hList1"/>
    <dgm:cxn modelId="{016078F5-230F-422B-804B-3D4BFF39284B}" type="presParOf" srcId="{E2933C54-64F7-4078-B17A-A9A14686A74A}" destId="{0F1AD682-DE5D-47B4-9AEC-5D0E8D189452}" srcOrd="1" destOrd="0" presId="urn:microsoft.com/office/officeart/2005/8/layout/hList1"/>
    <dgm:cxn modelId="{5618AA8A-E76E-4361-B7ED-54764261D838}" type="presParOf" srcId="{5A5D0380-A388-40CB-A5D7-13F6BC499117}" destId="{06542E71-4844-4037-9E29-B03B7CABF407}" srcOrd="1" destOrd="0" presId="urn:microsoft.com/office/officeart/2005/8/layout/hList1"/>
    <dgm:cxn modelId="{E71B9721-1535-42E8-9FED-236F77AEDB7E}" type="presParOf" srcId="{5A5D0380-A388-40CB-A5D7-13F6BC499117}" destId="{B8378963-E13A-4FFC-B878-470136CAE780}" srcOrd="2" destOrd="0" presId="urn:microsoft.com/office/officeart/2005/8/layout/hList1"/>
    <dgm:cxn modelId="{82976A11-93D2-4A85-9E8D-FB9300DBD129}" type="presParOf" srcId="{B8378963-E13A-4FFC-B878-470136CAE780}" destId="{07D3044E-07F5-4926-BA30-9D3312F300E5}" srcOrd="0" destOrd="0" presId="urn:microsoft.com/office/officeart/2005/8/layout/hList1"/>
    <dgm:cxn modelId="{86BD36AF-BA16-4B50-BD43-FC182B734276}" type="presParOf" srcId="{B8378963-E13A-4FFC-B878-470136CAE780}" destId="{80EA7E25-F457-492E-B6B3-9406468EA2C8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r>
            <a:rPr lang="sk-SK" sz="2000" noProof="0">
              <a:solidFill>
                <a:srgbClr val="003399"/>
              </a:solidFill>
            </a:rPr>
            <a:t>úrovne a aktéri</a:t>
          </a:r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en-150" sz="1600" noProof="0" dirty="0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en-150" sz="1600" noProof="0" dirty="0"/>
        </a:p>
      </dgm:t>
    </dgm:pt>
    <dgm:pt modelId="{388C1E7D-0256-489C-B193-C0DB06448C1E}">
      <dgm:prSet phldrT="[Text]" custT="1"/>
      <dgm:spPr/>
      <dgm:t>
        <a:bodyPr/>
        <a:lstStyle/>
        <a:p>
          <a:r>
            <a:rPr lang="sk-SK" sz="1400" noProof="0">
              <a:solidFill>
                <a:srgbClr val="003399"/>
              </a:solidFill>
            </a:rPr>
            <a:t>Tvorba</a:t>
          </a:r>
          <a:br>
            <a:rPr lang="sk-SK" sz="1400" noProof="0">
              <a:solidFill>
                <a:srgbClr val="003399"/>
              </a:solidFill>
            </a:rPr>
          </a:br>
          <a:r>
            <a:rPr lang="sk-SK" sz="1400" noProof="0">
              <a:solidFill>
                <a:srgbClr val="003399"/>
              </a:solidFill>
            </a:rPr>
            <a:t>politík</a:t>
          </a:r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en-150" sz="1600" noProof="0" dirty="0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en-150" sz="1600" noProof="0" dirty="0"/>
        </a:p>
      </dgm:t>
    </dgm:pt>
    <dgm:pt modelId="{E6A3C384-9DE9-481B-9C69-EB784B435C8F}">
      <dgm:prSet phldrT="[Text]" custT="1"/>
      <dgm:spPr/>
      <dgm:t>
        <a:bodyPr/>
        <a:lstStyle/>
        <a:p>
          <a:r>
            <a:rPr lang="sk-SK" sz="1100" noProof="0">
              <a:solidFill>
                <a:srgbClr val="003399"/>
              </a:solidFill>
            </a:rPr>
            <a:t>Riadenie BOZP</a:t>
          </a:r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en-150" sz="1600" noProof="0" dirty="0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en-150" sz="1600" noProof="0" dirty="0"/>
        </a:p>
      </dgm:t>
    </dgm:pt>
    <dgm:pt modelId="{051C0EE4-3B61-4733-B86C-1BD622531E34}">
      <dgm:prSet phldrT="[Text]" custT="1"/>
      <dgm:spPr/>
      <dgm:t>
        <a:bodyPr/>
        <a:lstStyle/>
        <a:p>
          <a:r>
            <a:rPr lang="sk-SK" sz="1400" noProof="0">
              <a:solidFill>
                <a:srgbClr val="003399"/>
              </a:solidFill>
            </a:rPr>
            <a:t>Pracovníci</a:t>
          </a:r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en-150" sz="1600" noProof="0" dirty="0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en-150" sz="1600" noProof="0" dirty="0"/>
        </a:p>
      </dgm:t>
    </dgm:pt>
    <dgm:pt modelId="{A8449911-9F34-4D02-8913-28E326991D3F}">
      <dgm:prSet phldrT="[Text]" custT="1"/>
      <dgm:spPr/>
      <dgm:t>
        <a:bodyPr/>
        <a:lstStyle/>
        <a:p>
          <a:r>
            <a:rPr lang="sk-SK" sz="1200" noProof="0">
              <a:solidFill>
                <a:srgbClr val="003399"/>
              </a:solidFill>
            </a:rPr>
            <a:t>Inšpekcia práce</a:t>
          </a:r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en-150" sz="1600" noProof="0" dirty="0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en-150" sz="1600" noProof="0" dirty="0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33952" custScaleY="131543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29226" custScaleY="129226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30027" custScaleY="130027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32709" custScaleY="132709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C237EC-970C-425E-AF75-73B99D217C77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100E5ED3-4CFE-418A-B60D-0E11E7305EA7}">
      <dgm:prSet phldrT="[Text]" custT="1"/>
      <dgm:spPr/>
      <dgm:t>
        <a:bodyPr/>
        <a:lstStyle/>
        <a:p>
          <a:endParaRPr lang="de-DE" sz="4000" dirty="0"/>
        </a:p>
      </dgm:t>
    </dgm:pt>
    <dgm:pt modelId="{5B0B46C8-D8F6-4E54-A627-A063A0D4297B}" type="parTrans" cxnId="{7E7B2730-9106-42C3-B340-6D6AAF039082}">
      <dgm:prSet/>
      <dgm:spPr/>
      <dgm:t>
        <a:bodyPr/>
        <a:lstStyle/>
        <a:p>
          <a:endParaRPr lang="de-DE"/>
        </a:p>
      </dgm:t>
    </dgm:pt>
    <dgm:pt modelId="{9B117BCC-873A-49A9-8E9C-D9C16A8A292D}" type="sibTrans" cxnId="{7E7B2730-9106-42C3-B340-6D6AAF039082}">
      <dgm:prSet/>
      <dgm:spPr/>
      <dgm:t>
        <a:bodyPr/>
        <a:lstStyle/>
        <a:p>
          <a:endParaRPr lang="de-DE"/>
        </a:p>
      </dgm:t>
    </dgm:pt>
    <dgm:pt modelId="{388C1E7D-0256-489C-B193-C0DB06448C1E}">
      <dgm:prSet phldrT="[Text]" custT="1"/>
      <dgm:spPr/>
      <dgm:t>
        <a:bodyPr/>
        <a:lstStyle/>
        <a:p>
          <a:endParaRPr lang="de-DE" sz="1400" dirty="0"/>
        </a:p>
      </dgm:t>
    </dgm:pt>
    <dgm:pt modelId="{59EBD877-0790-4781-BFA2-1C4EC4706743}" type="parTrans" cxnId="{FDDEDB5A-6E2F-4E94-8E17-87CBD46ECEDA}">
      <dgm:prSet/>
      <dgm:spPr/>
      <dgm:t>
        <a:bodyPr/>
        <a:lstStyle/>
        <a:p>
          <a:endParaRPr lang="de-DE"/>
        </a:p>
      </dgm:t>
    </dgm:pt>
    <dgm:pt modelId="{C957455C-F5DB-4FDF-BBB5-9E312ED06AFE}" type="sibTrans" cxnId="{FDDEDB5A-6E2F-4E94-8E17-87CBD46ECEDA}">
      <dgm:prSet/>
      <dgm:spPr/>
      <dgm:t>
        <a:bodyPr/>
        <a:lstStyle/>
        <a:p>
          <a:endParaRPr lang="de-DE"/>
        </a:p>
      </dgm:t>
    </dgm:pt>
    <dgm:pt modelId="{E6A3C384-9DE9-481B-9C69-EB784B435C8F}">
      <dgm:prSet phldrT="[Text]" custT="1"/>
      <dgm:spPr/>
      <dgm:t>
        <a:bodyPr/>
        <a:lstStyle/>
        <a:p>
          <a:endParaRPr lang="de-DE" sz="1600" dirty="0"/>
        </a:p>
      </dgm:t>
    </dgm:pt>
    <dgm:pt modelId="{AA784F44-5F7C-4CC2-A95A-C67976E726CC}" type="parTrans" cxnId="{8002DB2C-C93C-4F94-B533-666CF0D814C9}">
      <dgm:prSet/>
      <dgm:spPr/>
      <dgm:t>
        <a:bodyPr/>
        <a:lstStyle/>
        <a:p>
          <a:endParaRPr lang="de-DE"/>
        </a:p>
      </dgm:t>
    </dgm:pt>
    <dgm:pt modelId="{C63D1AEA-002E-495F-A6EB-7937437D9B0B}" type="sibTrans" cxnId="{8002DB2C-C93C-4F94-B533-666CF0D814C9}">
      <dgm:prSet/>
      <dgm:spPr/>
      <dgm:t>
        <a:bodyPr/>
        <a:lstStyle/>
        <a:p>
          <a:endParaRPr lang="de-DE"/>
        </a:p>
      </dgm:t>
    </dgm:pt>
    <dgm:pt modelId="{051C0EE4-3B61-4733-B86C-1BD622531E34}">
      <dgm:prSet phldrT="[Text]" custT="1"/>
      <dgm:spPr/>
      <dgm:t>
        <a:bodyPr/>
        <a:lstStyle/>
        <a:p>
          <a:endParaRPr lang="de-DE" sz="2500" dirty="0"/>
        </a:p>
      </dgm:t>
    </dgm:pt>
    <dgm:pt modelId="{F30D6806-D073-4B5E-A5F0-7929B3F40655}" type="parTrans" cxnId="{E00D8D44-0047-43B9-8617-E69CB8D19D49}">
      <dgm:prSet/>
      <dgm:spPr/>
      <dgm:t>
        <a:bodyPr/>
        <a:lstStyle/>
        <a:p>
          <a:endParaRPr lang="de-DE"/>
        </a:p>
      </dgm:t>
    </dgm:pt>
    <dgm:pt modelId="{5BFA7B9C-BE18-4FAF-BAD4-1897CB3366BE}" type="sibTrans" cxnId="{E00D8D44-0047-43B9-8617-E69CB8D19D49}">
      <dgm:prSet/>
      <dgm:spPr/>
      <dgm:t>
        <a:bodyPr/>
        <a:lstStyle/>
        <a:p>
          <a:endParaRPr lang="de-DE"/>
        </a:p>
      </dgm:t>
    </dgm:pt>
    <dgm:pt modelId="{A8449911-9F34-4D02-8913-28E326991D3F}">
      <dgm:prSet phldrT="[Text]" custT="1"/>
      <dgm:spPr/>
      <dgm:t>
        <a:bodyPr/>
        <a:lstStyle/>
        <a:p>
          <a:endParaRPr lang="de-DE" sz="1400" dirty="0"/>
        </a:p>
      </dgm:t>
    </dgm:pt>
    <dgm:pt modelId="{BFF3EA12-7734-4D40-A173-99F32DDE03D6}" type="parTrans" cxnId="{90FD56AA-9E92-4817-95A8-23FAFF2716B5}">
      <dgm:prSet/>
      <dgm:spPr/>
      <dgm:t>
        <a:bodyPr/>
        <a:lstStyle/>
        <a:p>
          <a:endParaRPr lang="de-DE"/>
        </a:p>
      </dgm:t>
    </dgm:pt>
    <dgm:pt modelId="{2E89AB1C-B679-49CE-8C81-68F507950F2B}" type="sibTrans" cxnId="{90FD56AA-9E92-4817-95A8-23FAFF2716B5}">
      <dgm:prSet/>
      <dgm:spPr/>
      <dgm:t>
        <a:bodyPr/>
        <a:lstStyle/>
        <a:p>
          <a:endParaRPr lang="de-DE"/>
        </a:p>
      </dgm:t>
    </dgm:pt>
    <dgm:pt modelId="{F2C2A910-ECE2-4882-AC17-C790F37066CF}" type="pres">
      <dgm:prSet presAssocID="{9BC237EC-970C-425E-AF75-73B99D217C77}" presName="composite" presStyleCnt="0">
        <dgm:presLayoutVars>
          <dgm:chMax val="1"/>
          <dgm:dir/>
          <dgm:resizeHandles val="exact"/>
        </dgm:presLayoutVars>
      </dgm:prSet>
      <dgm:spPr/>
    </dgm:pt>
    <dgm:pt modelId="{3F859987-7788-4CA4-B374-2D346798CF54}" type="pres">
      <dgm:prSet presAssocID="{9BC237EC-970C-425E-AF75-73B99D217C77}" presName="radial" presStyleCnt="0">
        <dgm:presLayoutVars>
          <dgm:animLvl val="ctr"/>
        </dgm:presLayoutVars>
      </dgm:prSet>
      <dgm:spPr/>
    </dgm:pt>
    <dgm:pt modelId="{1CA2E7A1-6F9D-4E40-8542-ED91F67CC304}" type="pres">
      <dgm:prSet presAssocID="{100E5ED3-4CFE-418A-B60D-0E11E7305EA7}" presName="centerShape" presStyleLbl="vennNode1" presStyleIdx="0" presStyleCnt="5"/>
      <dgm:spPr/>
    </dgm:pt>
    <dgm:pt modelId="{7974AED0-7A87-4D52-B382-4ECA15173FEC}" type="pres">
      <dgm:prSet presAssocID="{388C1E7D-0256-489C-B193-C0DB06448C1E}" presName="node" presStyleLbl="vennNode1" presStyleIdx="1" presStyleCnt="5" custScaleX="113402" custScaleY="113402" custRadScaleRad="102156">
        <dgm:presLayoutVars>
          <dgm:bulletEnabled val="1"/>
        </dgm:presLayoutVars>
      </dgm:prSet>
      <dgm:spPr/>
    </dgm:pt>
    <dgm:pt modelId="{EA413F61-AE23-49F6-A99F-E7B49DE24A2F}" type="pres">
      <dgm:prSet presAssocID="{E6A3C384-9DE9-481B-9C69-EB784B435C8F}" presName="node" presStyleLbl="vennNode1" presStyleIdx="2" presStyleCnt="5" custScaleX="113402" custScaleY="113402">
        <dgm:presLayoutVars>
          <dgm:bulletEnabled val="1"/>
        </dgm:presLayoutVars>
      </dgm:prSet>
      <dgm:spPr/>
    </dgm:pt>
    <dgm:pt modelId="{FBCA933A-3821-4C21-BCF6-6B81877EBD8D}" type="pres">
      <dgm:prSet presAssocID="{051C0EE4-3B61-4733-B86C-1BD622531E34}" presName="node" presStyleLbl="vennNode1" presStyleIdx="3" presStyleCnt="5" custScaleX="113402" custScaleY="113402">
        <dgm:presLayoutVars>
          <dgm:bulletEnabled val="1"/>
        </dgm:presLayoutVars>
      </dgm:prSet>
      <dgm:spPr/>
    </dgm:pt>
    <dgm:pt modelId="{60654F36-D029-423A-848E-BB57AC0E5763}" type="pres">
      <dgm:prSet presAssocID="{A8449911-9F34-4D02-8913-28E326991D3F}" presName="node" presStyleLbl="vennNode1" presStyleIdx="4" presStyleCnt="5" custScaleX="113402" custScaleY="113402">
        <dgm:presLayoutVars>
          <dgm:bulletEnabled val="1"/>
        </dgm:presLayoutVars>
      </dgm:prSet>
      <dgm:spPr/>
    </dgm:pt>
  </dgm:ptLst>
  <dgm:cxnLst>
    <dgm:cxn modelId="{8002DB2C-C93C-4F94-B533-666CF0D814C9}" srcId="{100E5ED3-4CFE-418A-B60D-0E11E7305EA7}" destId="{E6A3C384-9DE9-481B-9C69-EB784B435C8F}" srcOrd="1" destOrd="0" parTransId="{AA784F44-5F7C-4CC2-A95A-C67976E726CC}" sibTransId="{C63D1AEA-002E-495F-A6EB-7937437D9B0B}"/>
    <dgm:cxn modelId="{3576762E-03AD-43BE-8691-58AEC0A92E66}" type="presOf" srcId="{100E5ED3-4CFE-418A-B60D-0E11E7305EA7}" destId="{1CA2E7A1-6F9D-4E40-8542-ED91F67CC304}" srcOrd="0" destOrd="0" presId="urn:microsoft.com/office/officeart/2005/8/layout/radial3"/>
    <dgm:cxn modelId="{7E7B2730-9106-42C3-B340-6D6AAF039082}" srcId="{9BC237EC-970C-425E-AF75-73B99D217C77}" destId="{100E5ED3-4CFE-418A-B60D-0E11E7305EA7}" srcOrd="0" destOrd="0" parTransId="{5B0B46C8-D8F6-4E54-A627-A063A0D4297B}" sibTransId="{9B117BCC-873A-49A9-8E9C-D9C16A8A292D}"/>
    <dgm:cxn modelId="{E00D8D44-0047-43B9-8617-E69CB8D19D49}" srcId="{100E5ED3-4CFE-418A-B60D-0E11E7305EA7}" destId="{051C0EE4-3B61-4733-B86C-1BD622531E34}" srcOrd="2" destOrd="0" parTransId="{F30D6806-D073-4B5E-A5F0-7929B3F40655}" sibTransId="{5BFA7B9C-BE18-4FAF-BAD4-1897CB3366BE}"/>
    <dgm:cxn modelId="{4E3F7D71-1125-4FC5-96DA-0E2B389B2AF3}" type="presOf" srcId="{E6A3C384-9DE9-481B-9C69-EB784B435C8F}" destId="{EA413F61-AE23-49F6-A99F-E7B49DE24A2F}" srcOrd="0" destOrd="0" presId="urn:microsoft.com/office/officeart/2005/8/layout/radial3"/>
    <dgm:cxn modelId="{FDDEDB5A-6E2F-4E94-8E17-87CBD46ECEDA}" srcId="{100E5ED3-4CFE-418A-B60D-0E11E7305EA7}" destId="{388C1E7D-0256-489C-B193-C0DB06448C1E}" srcOrd="0" destOrd="0" parTransId="{59EBD877-0790-4781-BFA2-1C4EC4706743}" sibTransId="{C957455C-F5DB-4FDF-BBB5-9E312ED06AFE}"/>
    <dgm:cxn modelId="{90FD56AA-9E92-4817-95A8-23FAFF2716B5}" srcId="{100E5ED3-4CFE-418A-B60D-0E11E7305EA7}" destId="{A8449911-9F34-4D02-8913-28E326991D3F}" srcOrd="3" destOrd="0" parTransId="{BFF3EA12-7734-4D40-A173-99F32DDE03D6}" sibTransId="{2E89AB1C-B679-49CE-8C81-68F507950F2B}"/>
    <dgm:cxn modelId="{917E6FD6-11CA-4D7C-B950-7D1DF42D2C2F}" type="presOf" srcId="{051C0EE4-3B61-4733-B86C-1BD622531E34}" destId="{FBCA933A-3821-4C21-BCF6-6B81877EBD8D}" srcOrd="0" destOrd="0" presId="urn:microsoft.com/office/officeart/2005/8/layout/radial3"/>
    <dgm:cxn modelId="{40AD9BD9-AD3C-408A-8FAA-06509C00F33E}" type="presOf" srcId="{A8449911-9F34-4D02-8913-28E326991D3F}" destId="{60654F36-D029-423A-848E-BB57AC0E5763}" srcOrd="0" destOrd="0" presId="urn:microsoft.com/office/officeart/2005/8/layout/radial3"/>
    <dgm:cxn modelId="{249B76ED-2589-4D47-AE90-1E24BC36782E}" type="presOf" srcId="{9BC237EC-970C-425E-AF75-73B99D217C77}" destId="{F2C2A910-ECE2-4882-AC17-C790F37066CF}" srcOrd="0" destOrd="0" presId="urn:microsoft.com/office/officeart/2005/8/layout/radial3"/>
    <dgm:cxn modelId="{FA5A24FF-BDC9-4331-BBF9-54FF9DFE865B}" type="presOf" srcId="{388C1E7D-0256-489C-B193-C0DB06448C1E}" destId="{7974AED0-7A87-4D52-B382-4ECA15173FEC}" srcOrd="0" destOrd="0" presId="urn:microsoft.com/office/officeart/2005/8/layout/radial3"/>
    <dgm:cxn modelId="{24F195AF-32E2-4D9D-B615-B77B7A720BDD}" type="presParOf" srcId="{F2C2A910-ECE2-4882-AC17-C790F37066CF}" destId="{3F859987-7788-4CA4-B374-2D346798CF54}" srcOrd="0" destOrd="0" presId="urn:microsoft.com/office/officeart/2005/8/layout/radial3"/>
    <dgm:cxn modelId="{1529B9E0-0EA9-4B02-8DC8-C65ECE6CA1DE}" type="presParOf" srcId="{3F859987-7788-4CA4-B374-2D346798CF54}" destId="{1CA2E7A1-6F9D-4E40-8542-ED91F67CC304}" srcOrd="0" destOrd="0" presId="urn:microsoft.com/office/officeart/2005/8/layout/radial3"/>
    <dgm:cxn modelId="{F9F7A216-54ED-4CE5-87DC-C59E034841FF}" type="presParOf" srcId="{3F859987-7788-4CA4-B374-2D346798CF54}" destId="{7974AED0-7A87-4D52-B382-4ECA15173FEC}" srcOrd="1" destOrd="0" presId="urn:microsoft.com/office/officeart/2005/8/layout/radial3"/>
    <dgm:cxn modelId="{E7D78769-0591-440A-951D-391B3B96F652}" type="presParOf" srcId="{3F859987-7788-4CA4-B374-2D346798CF54}" destId="{EA413F61-AE23-49F6-A99F-E7B49DE24A2F}" srcOrd="2" destOrd="0" presId="urn:microsoft.com/office/officeart/2005/8/layout/radial3"/>
    <dgm:cxn modelId="{15D25921-3652-4353-8B7B-8D8297E0BCB3}" type="presParOf" srcId="{3F859987-7788-4CA4-B374-2D346798CF54}" destId="{FBCA933A-3821-4C21-BCF6-6B81877EBD8D}" srcOrd="3" destOrd="0" presId="urn:microsoft.com/office/officeart/2005/8/layout/radial3"/>
    <dgm:cxn modelId="{9D927BEB-CCF7-40AD-80DB-C3BBBA466F63}" type="presParOf" srcId="{3F859987-7788-4CA4-B374-2D346798CF54}" destId="{60654F36-D029-423A-848E-BB57AC0E576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BA236-234E-40DE-9AEF-F2FA83F0FF0C}">
      <dsp:nvSpPr>
        <dsp:cNvPr id="0" name=""/>
        <dsp:cNvSpPr/>
      </dsp:nvSpPr>
      <dsp:spPr>
        <a:xfrm>
          <a:off x="0" y="0"/>
          <a:ext cx="3106273" cy="638485"/>
        </a:xfrm>
        <a:prstGeom prst="rect">
          <a:avLst/>
        </a:prstGeom>
        <a:solidFill>
          <a:srgbClr val="ACC700"/>
        </a:solidFill>
        <a:ln w="9525" cap="flat" cmpd="sng" algn="ctr">
          <a:solidFill>
            <a:srgbClr val="ACC700"/>
          </a:solidFill>
          <a:prstDash val="solid"/>
        </a:ln>
        <a:effectLst/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b="0" kern="1200"/>
            <a:t>Len na softvérovom základe</a:t>
          </a:r>
        </a:p>
      </dsp:txBody>
      <dsp:txXfrm>
        <a:off x="0" y="0"/>
        <a:ext cx="3106273" cy="638485"/>
      </dsp:txXfrm>
    </dsp:sp>
    <dsp:sp modelId="{0F1AD682-DE5D-47B4-9AEC-5D0E8D189452}">
      <dsp:nvSpPr>
        <dsp:cNvPr id="0" name=""/>
        <dsp:cNvSpPr/>
      </dsp:nvSpPr>
      <dsp:spPr>
        <a:xfrm>
          <a:off x="32" y="639599"/>
          <a:ext cx="3106273" cy="878400"/>
        </a:xfrm>
        <a:prstGeom prst="rect">
          <a:avLst/>
        </a:prstGeom>
        <a:solidFill>
          <a:srgbClr val="003399">
            <a:alpha val="30000"/>
          </a:srgbClr>
        </a:solidFill>
        <a:ln>
          <a:noFill/>
        </a:ln>
        <a:effectLst/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600" kern="1200">
              <a:solidFill>
                <a:srgbClr val="003399"/>
              </a:solidFill>
            </a:rPr>
            <a:t>Hlasoví asistenti, vyhľadávače atď.</a:t>
          </a:r>
        </a:p>
      </dsp:txBody>
      <dsp:txXfrm>
        <a:off x="32" y="639599"/>
        <a:ext cx="3106273" cy="878400"/>
      </dsp:txXfrm>
    </dsp:sp>
    <dsp:sp modelId="{07D3044E-07F5-4926-BA30-9D3312F300E5}">
      <dsp:nvSpPr>
        <dsp:cNvPr id="0" name=""/>
        <dsp:cNvSpPr/>
      </dsp:nvSpPr>
      <dsp:spPr>
        <a:xfrm>
          <a:off x="3535593" y="1114"/>
          <a:ext cx="3106273" cy="638485"/>
        </a:xfrm>
        <a:prstGeom prst="rect">
          <a:avLst/>
        </a:prstGeom>
        <a:solidFill>
          <a:srgbClr val="ACC700"/>
        </a:solidFill>
        <a:ln w="9525" cap="flat" cmpd="sng" algn="ctr">
          <a:solidFill>
            <a:srgbClr val="ACC700"/>
          </a:solidFill>
          <a:prstDash val="solid"/>
        </a:ln>
        <a:effectLst/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kern="1200"/>
            <a:t>Zhmotnená v mechanických častiach/zložkách</a:t>
          </a:r>
        </a:p>
      </dsp:txBody>
      <dsp:txXfrm>
        <a:off x="3535593" y="1114"/>
        <a:ext cx="3106273" cy="638485"/>
      </dsp:txXfrm>
    </dsp:sp>
    <dsp:sp modelId="{80EA7E25-F457-492E-B6B3-9406468EA2C8}">
      <dsp:nvSpPr>
        <dsp:cNvPr id="0" name=""/>
        <dsp:cNvSpPr/>
      </dsp:nvSpPr>
      <dsp:spPr>
        <a:xfrm>
          <a:off x="3541184" y="639599"/>
          <a:ext cx="3106273" cy="878400"/>
        </a:xfrm>
        <a:prstGeom prst="rect">
          <a:avLst/>
        </a:prstGeom>
        <a:solidFill>
          <a:srgbClr val="003399">
            <a:alpha val="30000"/>
          </a:srgbClr>
        </a:solidFill>
        <a:ln>
          <a:noFill/>
        </a:ln>
        <a:effectLst/>
        <a:scene3d>
          <a:camera prst="isometricOffAxis2Left" zoom="95000">
            <a:rot lat="1080000" lon="1200000" rev="0"/>
          </a:camera>
          <a:lightRig rig="flat" dir="t">
            <a:rot lat="0" lon="0" rev="0"/>
          </a:lightRig>
        </a:scene3d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600" kern="1200">
              <a:solidFill>
                <a:srgbClr val="003399"/>
              </a:solidFill>
            </a:rPr>
            <a:t>Pokročilé roboty, autonómne autá, drony</a:t>
          </a:r>
        </a:p>
      </dsp:txBody>
      <dsp:txXfrm>
        <a:off x="3541184" y="639599"/>
        <a:ext cx="3106273" cy="878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1747762" y="813662"/>
          <a:ext cx="2017494" cy="201749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kern="1200" noProof="0">
              <a:solidFill>
                <a:srgbClr val="003399"/>
              </a:solidFill>
            </a:rPr>
            <a:t>úrovne a aktéri</a:t>
          </a:r>
        </a:p>
      </dsp:txBody>
      <dsp:txXfrm>
        <a:off x="2043217" y="1109117"/>
        <a:ext cx="1426584" cy="1426584"/>
      </dsp:txXfrm>
    </dsp:sp>
    <dsp:sp modelId="{7974AED0-7A87-4D52-B382-4ECA15173FEC}">
      <dsp:nvSpPr>
        <dsp:cNvPr id="0" name=""/>
        <dsp:cNvSpPr/>
      </dsp:nvSpPr>
      <dsp:spPr>
        <a:xfrm>
          <a:off x="2080891" y="-154911"/>
          <a:ext cx="1351237" cy="132693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400" kern="1200" noProof="0">
              <a:solidFill>
                <a:srgbClr val="003399"/>
              </a:solidFill>
            </a:rPr>
            <a:t>Tvorba</a:t>
          </a:r>
          <a:br>
            <a:rPr lang="sk-SK" sz="1400" kern="1200" noProof="0">
              <a:solidFill>
                <a:srgbClr val="003399"/>
              </a:solidFill>
            </a:rPr>
          </a:br>
          <a:r>
            <a:rPr lang="sk-SK" sz="1400" kern="1200" noProof="0">
              <a:solidFill>
                <a:srgbClr val="003399"/>
              </a:solidFill>
            </a:rPr>
            <a:t>politík</a:t>
          </a:r>
        </a:p>
      </dsp:txBody>
      <dsp:txXfrm>
        <a:off x="2278775" y="39414"/>
        <a:ext cx="955469" cy="938286"/>
      </dsp:txXfrm>
    </dsp:sp>
    <dsp:sp modelId="{EA413F61-AE23-49F6-A99F-E7B49DE24A2F}">
      <dsp:nvSpPr>
        <dsp:cNvPr id="0" name=""/>
        <dsp:cNvSpPr/>
      </dsp:nvSpPr>
      <dsp:spPr>
        <a:xfrm>
          <a:off x="3418581" y="1170627"/>
          <a:ext cx="1303563" cy="130356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100" kern="1200" noProof="0">
              <a:solidFill>
                <a:srgbClr val="003399"/>
              </a:solidFill>
            </a:rPr>
            <a:t>Riadenie BOZP</a:t>
          </a:r>
        </a:p>
      </dsp:txBody>
      <dsp:txXfrm>
        <a:off x="3609483" y="1361529"/>
        <a:ext cx="921759" cy="921759"/>
      </dsp:txXfrm>
    </dsp:sp>
    <dsp:sp modelId="{FBCA933A-3821-4C21-BCF6-6B81877EBD8D}">
      <dsp:nvSpPr>
        <dsp:cNvPr id="0" name=""/>
        <dsp:cNvSpPr/>
      </dsp:nvSpPr>
      <dsp:spPr>
        <a:xfrm>
          <a:off x="2100688" y="2480440"/>
          <a:ext cx="1311643" cy="131164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400" kern="1200" noProof="0">
              <a:solidFill>
                <a:srgbClr val="003399"/>
              </a:solidFill>
            </a:rPr>
            <a:t>Pracovníci</a:t>
          </a:r>
        </a:p>
      </dsp:txBody>
      <dsp:txXfrm>
        <a:off x="2292774" y="2672526"/>
        <a:ext cx="927471" cy="927471"/>
      </dsp:txXfrm>
    </dsp:sp>
    <dsp:sp modelId="{60654F36-D029-423A-848E-BB57AC0E5763}">
      <dsp:nvSpPr>
        <dsp:cNvPr id="0" name=""/>
        <dsp:cNvSpPr/>
      </dsp:nvSpPr>
      <dsp:spPr>
        <a:xfrm>
          <a:off x="773308" y="1153060"/>
          <a:ext cx="1338698" cy="133869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 noProof="0">
              <a:solidFill>
                <a:srgbClr val="003399"/>
              </a:solidFill>
            </a:rPr>
            <a:t>Inšpekcia práce</a:t>
          </a:r>
        </a:p>
      </dsp:txBody>
      <dsp:txXfrm>
        <a:off x="969356" y="1349108"/>
        <a:ext cx="946602" cy="9466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2E7A1-6F9D-4E40-8542-ED91F67CC304}">
      <dsp:nvSpPr>
        <dsp:cNvPr id="0" name=""/>
        <dsp:cNvSpPr/>
      </dsp:nvSpPr>
      <dsp:spPr>
        <a:xfrm>
          <a:off x="403442" y="196021"/>
          <a:ext cx="488335" cy="48833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000" kern="1200" dirty="0"/>
        </a:p>
      </dsp:txBody>
      <dsp:txXfrm>
        <a:off x="474957" y="267536"/>
        <a:ext cx="345305" cy="345305"/>
      </dsp:txXfrm>
    </dsp:sp>
    <dsp:sp modelId="{7974AED0-7A87-4D52-B382-4ECA15173FEC}">
      <dsp:nvSpPr>
        <dsp:cNvPr id="0" name=""/>
        <dsp:cNvSpPr/>
      </dsp:nvSpPr>
      <dsp:spPr>
        <a:xfrm>
          <a:off x="509165" y="-16274"/>
          <a:ext cx="276890" cy="27689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549715" y="24276"/>
        <a:ext cx="195790" cy="195790"/>
      </dsp:txXfrm>
    </dsp:sp>
    <dsp:sp modelId="{EA413F61-AE23-49F6-A99F-E7B49DE24A2F}">
      <dsp:nvSpPr>
        <dsp:cNvPr id="0" name=""/>
        <dsp:cNvSpPr/>
      </dsp:nvSpPr>
      <dsp:spPr>
        <a:xfrm>
          <a:off x="827183" y="301744"/>
          <a:ext cx="276890" cy="27689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867733" y="342294"/>
        <a:ext cx="195790" cy="195790"/>
      </dsp:txXfrm>
    </dsp:sp>
    <dsp:sp modelId="{FBCA933A-3821-4C21-BCF6-6B81877EBD8D}">
      <dsp:nvSpPr>
        <dsp:cNvPr id="0" name=""/>
        <dsp:cNvSpPr/>
      </dsp:nvSpPr>
      <dsp:spPr>
        <a:xfrm>
          <a:off x="509165" y="619762"/>
          <a:ext cx="276890" cy="27689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500" kern="1200" dirty="0"/>
        </a:p>
      </dsp:txBody>
      <dsp:txXfrm>
        <a:off x="549715" y="660312"/>
        <a:ext cx="195790" cy="195790"/>
      </dsp:txXfrm>
    </dsp:sp>
    <dsp:sp modelId="{60654F36-D029-423A-848E-BB57AC0E5763}">
      <dsp:nvSpPr>
        <dsp:cNvPr id="0" name=""/>
        <dsp:cNvSpPr/>
      </dsp:nvSpPr>
      <dsp:spPr>
        <a:xfrm>
          <a:off x="191146" y="301744"/>
          <a:ext cx="276890" cy="2768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/>
        </a:p>
      </dsp:txBody>
      <dsp:txXfrm>
        <a:off x="231696" y="342294"/>
        <a:ext cx="195790" cy="195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45E80-C07C-45A0-B320-188AF677015B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233E9-CC45-49D0-A6FA-2D4838922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7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1595-5C27-4CAE-B4E0-C80305C5E6E4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D4C7-C698-4A80-B76C-A9FD89019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08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365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1994" indent="-251994" defTabSz="457189">
              <a:spcBef>
                <a:spcPts val="600"/>
              </a:spcBef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sk-SK" sz="1200">
                <a:solidFill>
                  <a:srgbClr val="003399"/>
                </a:solidFill>
                <a:latin typeface="Arial"/>
              </a:rPr>
              <a:t>Pokiaľ ide o vplyv, ktorý bude mať technológia na fyzické a kognitívne úlohy, a teda na pracovné miesta, ktoré tieto úlohy zahŕňajú, existujú rozdiely medzi oblasťami použitia.</a:t>
            </a:r>
          </a:p>
          <a:p>
            <a:pPr marL="251994" indent="-251994" defTabSz="457189">
              <a:spcBef>
                <a:spcPts val="600"/>
              </a:spcBef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sk-SK" sz="1200" b="0">
                <a:solidFill>
                  <a:srgbClr val="003399"/>
                </a:solidFill>
                <a:latin typeface="Arial"/>
              </a:rPr>
              <a:t>Robotické systémy však majú vplyv, ktorý je menej závislý od konkrétneho pracovného miesta a viac súvisí s danou úlohou.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dirty="0">
              <a:solidFill>
                <a:schemeClr val="tx2"/>
              </a:solidFill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1200">
                <a:solidFill>
                  <a:schemeClr val="tx2"/>
                </a:solidFill>
              </a:rPr>
              <a:t>Automatizácia v oblasti upratovania ovplyvňuje pracovné miesta, v ktorých je čistenie povrchov sekundárnou úlohou, ako aj tie, v ktorých je primárnou úlohou.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8712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Odvetvie zdravotnej starostlivosti sa často opisuje ako odvetvie, ktoré je vďaka týmto technológiám na pokraji zásadnej transformácie. Postupy založené na údajoch v medicíne sa automatizujú, zatiaľ čo vyššie kognitívne úlohy, napríklad diagnostiku a plán liečby, stále vykonávajú kvalifikovaní zdravotnícki pracovníci. S rozvojom technológie sa však jej hodnotenie stáva menej kontrolovaným. Niektoré zdravotnícke pomôcky, napríklad zariadenia na monitorovanie krvného tlaku, už môžu dostatočne presne určiť jeho výšku u pacienta, takže ľudské prehodnotenie je potrebné len vo výnimočných situáciách.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Ďalším sektorom, ktorý čelí výraznému narušeniu, je vzdelávanie, kde umelá inteligencia môže automatizovať rôzne úlohy, napríklad základnú jazykovú prípravu a prípravu plánov vyučovacích hodín, a pomáhať tak učiteľom, aby mohli venovať viac času individuálnej podpore študentov.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3421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Pokročilá robotika a systémy založené na umelej inteligencii vytvárajú výzvy a príležitosti pre BOZP.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Tieto účinky možno klasifikovať ako fyzické, psychosociálne a organizačné. </a:t>
            </a:r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5804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i="1"/>
              <a:t>Údaje založené na literatúre.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Vplyvy systémov založených na umelej inteligencii v oblasti BOZP sa delia na príležitosti a riziká.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Príležitosti sa viac týkajú oblasti bezpečnosti, sociálnej štruktúry, transformácie zamestnania a dôvery. Systémy založené na umelej inteligencii môžu napríklad pomôcť predchádzať nehodám v logistike a doprave, znížiť fyzické aj kognitívne pracovné zaťaženie zamestnancov a umožniť pracovníkom naučiť sa nové zručnosti.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Riziká sa objavujú vo všetkých kategóriách – fyzickej, psychosociálnej a organizačnej. Zahŕňajú stratu súkromia v dôsledku dohľadu systémami umelej inteligencie, strach zo straty zamestnania, ktorý môže viesť aj k stresu a slabému duševnému zdraviu, stratu autonómie, stratu zručností, nadmernú dôveru voči automatizácii, nadmerné využívanie a nesprávne používanie systému.</a:t>
            </a:r>
          </a:p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723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i="1"/>
              <a:t>Údaje založené na literatúre.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12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Automatizácia fyzických úloh pomáha pracovníkom predchádzať úrazom z dlhodobej záťaže, byť mimo nebezpečného pracovného prostredia, znižovať pracovné zaťaženie, eliminovať vystavenie nebezpečným látkam a predchádzať nehodám.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12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Medzi ďalšie príležitosti, ktoré prináša pokročilá robotika, patrí pozitívny pracovný tok, motivácia a spokojnosť v práci, zvýšená angažovanosť a zvyšovanie kvalifikácie.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12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 druhej strane medzi riziká patrí odmietnutie, nedôvera a nesprávne používanie technológií, neistota v súvislosti s organizačnými zmenami, strach zo straty zamestnania, emocionálne vyčerpanie a podráždenosť v súvislosti s koncepciou úlohy.</a:t>
            </a:r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3671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313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Príklady prípadových štúdií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2388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200"/>
              <a:t>Psychosociálne riziká </a:t>
            </a:r>
            <a:r>
              <a:rPr lang="sk-SK" sz="1200" b="0"/>
              <a:t>súvisiace s pokročilou robotikou a umelou inteligenciou môžu vyplynúť z nesprávneho používania technológií v dôsledku neprimeranej dôvery, nízkej akceptácie alebo nadmernej dôvery voči automatizácii.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200" b="0"/>
              <a:t>Vzdelanie je veľmi dôležité</a:t>
            </a:r>
            <a:r>
              <a:rPr lang="sk-SK" sz="1200"/>
              <a:t>, ale rovnako dôležité sú aj </a:t>
            </a:r>
            <a:r>
              <a:rPr lang="sk-SK" sz="1200" b="0"/>
              <a:t>priame skúsenosti z predchádzajúcich uvedení do praxe.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200" b="0"/>
              <a:t>V mnohých prípadoch bolo zlepšenie BOZP hlavnou motiváciou pre zavedenie systému.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49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9420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7888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3046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i="0">
                <a:solidFill>
                  <a:schemeClr val="tx2"/>
                </a:solidFill>
              </a:rPr>
              <a:t>Niektoré spoločnosti vykonávajú etické audity svojich aplikácií umelej inteligencie</a:t>
            </a:r>
          </a:p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4818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9817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1800">
                <a:effectLst/>
                <a:latin typeface="Arial" panose="020B0604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Ochrana údajov v systémoch založených na umelej inteligencii môže byť veľmi komplexnou otázkou.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1800">
                <a:effectLst/>
                <a:latin typeface="Arial" panose="020B0604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V záujme ochrany práv pracovníkov by úradníci pre ochranu údajov mali napísať kódexy správania, ktoré budú sprevádzať všetky systémy spracúvajúce citlivé údaje, ako sa odporúča v akte Európskej únie o umelej inteligencii.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k-SK" sz="1800">
                <a:effectLst/>
                <a:latin typeface="Arial" panose="020B0604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Podniky by tiež mali informovať o tom, aký typ údajov systém spracúva, či nejaké údaje zaznamenáva a prečo sú prípadné záznamy potrebné. </a:t>
            </a:r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314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7704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1200"/>
              <a:t>Ďalšie ponaučenia: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200"/>
              <a:t>Výzvy a riziká sa môžu v jednotlivých aplikáciách výrazne líšiť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200"/>
              <a:t>Mala by sa zvážiť kybernetická bezpečnosť, pretože by mohla mať vplyv na BOZP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200"/>
              <a:t>Zmeny v riadení BOZP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34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082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Pokročilá robotika a systémy založené na umelej inteligencii sa vo väčšine prípadov používajú na automatizáciu konkrétnych úloh a nie na nahradenie ľudí prostredníctvom automatizácie pracovných miest.</a:t>
            </a:r>
            <a:r>
              <a:rPr lang="sk-SK">
                <a:effectLst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>
                <a:effectLst/>
                <a:latin typeface="Segoe UI" panose="020B0502040204020203" pitchFamily="34" charset="0"/>
              </a:rPr>
              <a:t>Zdroj: EU-OSHA (2022), Pokročilá robotika, umelá inteligencia a automatizácia úloh: vymedzenie pojmov, použitie, politiky a stratégie a bezpečnosť a ochrana zdravia pri práci,</a:t>
            </a:r>
            <a:br>
              <a:rPr lang="sk-SK" sz="1200">
                <a:effectLst/>
                <a:latin typeface="Segoe UI" panose="020B0502040204020203" pitchFamily="34" charset="0"/>
              </a:rPr>
            </a:br>
            <a:r>
              <a:rPr lang="sk-SK" sz="1200">
                <a:effectLst/>
                <a:latin typeface="Segoe UI" panose="020B0502040204020203" pitchFamily="34" charset="0"/>
              </a:rPr>
              <a:t>dostupné na adrese: https://osha.europa.eu/sk/publications/advanced-robotics-artificial-intelligence-and-automation-tasks-definitions-uses-policies-and-strategies-and-occupational-safety-and-health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0026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>
                <a:effectLst/>
                <a:latin typeface="Segoe UI" panose="020B0502040204020203" pitchFamily="34" charset="0"/>
              </a:rPr>
              <a:t>Zdroj: EU-OSHA (2022), Pokročilá robotika, umelá inteligencia a automatizácia úloh: vymedzenie pojmov, použitie, politiky a stratégie a bezpečnosť a ochrana zdravia pri práci,</a:t>
            </a:r>
            <a:br>
              <a:rPr lang="sk-SK" sz="1200">
                <a:effectLst/>
                <a:latin typeface="Segoe UI" panose="020B0502040204020203" pitchFamily="34" charset="0"/>
              </a:rPr>
            </a:br>
            <a:r>
              <a:rPr lang="sk-SK" sz="1200">
                <a:effectLst/>
                <a:latin typeface="Segoe UI" panose="020B0502040204020203" pitchFamily="34" charset="0"/>
              </a:rPr>
              <a:t>dostupné na adrese: https://osha.europa.eu/sk/publications/advanced-robotics-artificial-intelligence-and-automation-tasks-definitions-uses-policies-and-strategies-and-occupational-safety-and-health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030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983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sk-SK" sz="1800">
                <a:effectLst/>
                <a:latin typeface="Segoe UI" panose="020B0502040204020203" pitchFamily="34" charset="0"/>
              </a:rPr>
              <a:t>Zdroj: EU-OSHA (2022), Pokročilá robotika, umelá inteligencia a automatizácia úloh: vymedzenie pojmov, použitie, politiky a stratégie a bezpečnosť a ochrana zdravia pri práci,</a:t>
            </a:r>
            <a:br>
              <a:rPr lang="sk-SK" sz="1800">
                <a:effectLst/>
                <a:latin typeface="Segoe UI" panose="020B0502040204020203" pitchFamily="34" charset="0"/>
              </a:rPr>
            </a:br>
            <a:r>
              <a:rPr lang="sk-SK" sz="1800">
                <a:effectLst/>
                <a:latin typeface="Segoe UI" panose="020B0502040204020203" pitchFamily="34" charset="0"/>
              </a:rPr>
              <a:t>dostupné na adrese: https://osha.europa.eu/sk/publications/advanced-robotics-artificial-intelligence-and-automation-tasks-definitions-uses-policies-and-strategies-and-occupational-safety-and-health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33C4CB-BE14-4280-AD17-7132132A2C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770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sk-SK" sz="1200">
                <a:effectLst/>
                <a:latin typeface="Segoe UI" panose="020B0502040204020203" pitchFamily="34" charset="0"/>
              </a:rPr>
              <a:t>Zdroj: EU-OSHA (2022), Pokročilá robotika, umelá inteligencia a automatizácia úloh: vymedzenie pojmov, použitie, politiky a stratégie a bezpečnosť a ochrana zdravia pri práci,</a:t>
            </a:r>
            <a:br>
              <a:rPr lang="sk-SK" sz="1200">
                <a:effectLst/>
                <a:latin typeface="Segoe UI" panose="020B0502040204020203" pitchFamily="34" charset="0"/>
              </a:rPr>
            </a:br>
            <a:r>
              <a:rPr lang="sk-SK" sz="1200">
                <a:effectLst/>
                <a:latin typeface="Segoe UI" panose="020B0502040204020203" pitchFamily="34" charset="0"/>
              </a:rPr>
              <a:t>dostupné na adrese: https://osha.europa.eu/sk/publications/advanced-robotics-artificial-intelligence-and-automation-tasks-definitions-uses-policies-and-strategies-and-occupational-safety-and-health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919F1-BCA4-4095-B84B-201DBF001E3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542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Pokročilá robotika a umelá inteligencia pravdepodobne odstránia konkrétne úlohy, nie však celé pracovné miesta.</a:t>
            </a:r>
          </a:p>
          <a:p>
            <a:r>
              <a:rPr lang="sk-SK" sz="120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Príklady stredne kvalifikovaných pracovných miest, ktoré sa vyznačujú kognitívnou a fyzickou jednotvárnosťou: tradičná výroba, dopravné služby, kancelárski pracovníci.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03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 ochrana zdravia pri práci sa týka každého z nás. Cenná pre vás. Prínos pre firmu.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BFDD9A-7BA7-43A0-B572-C100341D1C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6681CD-C0A2-47B7-9555-F2A5EA5E02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2512" y="0"/>
            <a:ext cx="694508" cy="52092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233B285-9AAD-4B95-9473-949E39C349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524"/>
            <a:ext cx="9144000" cy="25003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9CA904-B0B5-4061-90B9-0FC29CEB70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  <p:pic>
        <p:nvPicPr>
          <p:cNvPr id="16" name="Bild 4" descr="111004_EU-OSHA_PPT_EU logo.png">
            <a:extLst>
              <a:ext uri="{FF2B5EF4-FFF2-40B4-BE49-F238E27FC236}">
                <a16:creationId xmlns:a16="http://schemas.microsoft.com/office/drawing/2014/main" id="{C102AC12-D4E5-40BB-899D-79B6995F861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1457" y="4432842"/>
            <a:ext cx="461083" cy="30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9C2AC3-09BE-4A30-93A8-054ECA7FFF0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92" y="4401676"/>
            <a:ext cx="1309231" cy="334773"/>
          </a:xfrm>
          <a:prstGeom prst="rect">
            <a:avLst/>
          </a:prstGeom>
        </p:spPr>
      </p:pic>
      <p:pic>
        <p:nvPicPr>
          <p:cNvPr id="25" name="Picture 24" descr="A logo of a healthy workplace&#10;&#10;Description automatically generated">
            <a:extLst>
              <a:ext uri="{FF2B5EF4-FFF2-40B4-BE49-F238E27FC236}">
                <a16:creationId xmlns:a16="http://schemas.microsoft.com/office/drawing/2014/main" id="{8701D5BE-9600-4D58-80DD-021942B77AB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166" y="4266054"/>
            <a:ext cx="500262" cy="47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4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26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667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627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FE7-EA5C-40B5-8FA8-E86CD73BFC43}" type="datetimeFigureOut">
              <a:rPr lang="de-DE" smtClean="0"/>
              <a:t>24.01.2024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7CEC3-D50C-4F7C-98C0-FE169A8C598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7619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53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ONDO-PORTADA-PATRON-EUOSHA-2011-16-9.png" descr="/Volumes/XRAID/Equipo Rojo/EU-OSHA/18-0115 PPT templates update/PNG/FONDO-PORTADA-PATRON-EUOSHA-2011-16-9.png">
            <a:extLst>
              <a:ext uri="{FF2B5EF4-FFF2-40B4-BE49-F238E27FC236}">
                <a16:creationId xmlns:a16="http://schemas.microsoft.com/office/drawing/2014/main" id="{F7E6838B-6674-4D21-9F21-07AD390E11FE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9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71DE3D-2A65-415B-A074-32CDC9FE78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343BC8-A9D9-40D5-BE52-E3972AEEEE22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7BA3-4942-449E-A769-C5E46CB57CAC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C2E16-3193-429C-97E6-9287EAAEC892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C074C-8E17-42BC-9A7F-290AB4ED31D1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Európska agentúra pre bezpečnosť a ochranu zdravia pri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D01AA-BE98-440A-BCBA-0FAA32F7ABB8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37896-FBC1-4C16-A372-EE1A905603D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tx2"/>
                </a:solidFill>
                <a:ea typeface="+mj-ea"/>
              </a:rPr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345664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007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3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9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84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889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4D9CDC-5C81-40F8-A546-AE6194FC245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01" y="4692976"/>
            <a:ext cx="1320434" cy="337637"/>
          </a:xfrm>
          <a:prstGeom prst="rect">
            <a:avLst/>
          </a:prstGeom>
        </p:spPr>
      </p:pic>
      <p:pic>
        <p:nvPicPr>
          <p:cNvPr id="12" name="Picture 11" descr="A logo of a healthy workplace&#10;&#10;Description automatically generated">
            <a:extLst>
              <a:ext uri="{FF2B5EF4-FFF2-40B4-BE49-F238E27FC236}">
                <a16:creationId xmlns:a16="http://schemas.microsoft.com/office/drawing/2014/main" id="{55D19BE6-764A-44EE-9B63-95837E35EEE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687" y="4590340"/>
            <a:ext cx="468227" cy="44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77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39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sha.europa.eu/en/publications-priority-area/automation-tasks" TargetMode="External"/><Relationship Id="rId4" Type="http://schemas.openxmlformats.org/officeDocument/2006/relationships/hyperlink" Target="https://healthy-workplaces.osha.europa.eu/en/about-topic/priority-area/worker-management-through-ai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9671F-F764-4C4C-AA2D-B9A7A945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8" y="3485823"/>
            <a:ext cx="7784630" cy="696600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pPr>
              <a:spcBef>
                <a:spcPts val="450"/>
              </a:spcBef>
              <a:buClr>
                <a:schemeClr val="tx2"/>
              </a:buClr>
              <a:buFont typeface="Wingdings" pitchFamily="2" charset="2"/>
            </a:pPr>
            <a:r>
              <a:rPr lang="sk-SK" sz="2000">
                <a:solidFill>
                  <a:srgbClr val="ACC700"/>
                </a:solidFill>
                <a:latin typeface="+mn-lt"/>
                <a:ea typeface="+mn-ea"/>
                <a:cs typeface="+mn-cs"/>
              </a:rPr>
              <a:t>BEZPEČNÁ A ZDRAVÁ PRÁCA V DIGITÁLNEJ DOBE</a:t>
            </a:r>
            <a:br>
              <a:rPr lang="sk-SK" sz="2000">
                <a:solidFill>
                  <a:srgbClr val="ACC700"/>
                </a:solidFill>
                <a:latin typeface="+mn-lt"/>
                <a:ea typeface="+mn-ea"/>
                <a:cs typeface="+mn-cs"/>
              </a:rPr>
            </a:br>
            <a:r>
              <a:rPr lang="sk-SK" sz="2000">
                <a:solidFill>
                  <a:srgbClr val="ACC700"/>
                </a:solidFill>
                <a:latin typeface="+mn-lt"/>
                <a:ea typeface="+mn-ea"/>
                <a:cs typeface="+mn-cs"/>
              </a:rPr>
              <a:t>Kampaň Zdravé pracoviská na roky 2023 – 2025</a:t>
            </a:r>
            <a:br>
              <a:rPr lang="sk-SK" sz="2000">
                <a:solidFill>
                  <a:srgbClr val="89C140"/>
                </a:solidFill>
                <a:latin typeface="+mn-lt"/>
                <a:ea typeface="+mn-ea"/>
                <a:cs typeface="+mn-cs"/>
              </a:rPr>
            </a:br>
            <a:endParaRPr lang="sk-SK" sz="2000">
              <a:solidFill>
                <a:srgbClr val="89C14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5F76E-135C-46BB-8390-A1E50B2BC577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59258" y="2720625"/>
            <a:ext cx="7710488" cy="506406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spcBef>
                <a:spcPct val="0"/>
              </a:spcBef>
            </a:pPr>
            <a:r>
              <a:rPr lang="sk-SK" sz="2400">
                <a:latin typeface="+mj-lt"/>
                <a:ea typeface="+mj-ea"/>
              </a:rPr>
              <a:t>Pokročilá robotika a systémy na báze umelej inteligencie na automatizáciu úloh</a:t>
            </a:r>
          </a:p>
        </p:txBody>
      </p:sp>
    </p:spTree>
    <p:extLst>
      <p:ext uri="{BB962C8B-B14F-4D97-AF65-F5344CB8AC3E}">
        <p14:creationId xmlns:p14="http://schemas.microsoft.com/office/powerpoint/2010/main" val="298122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target with a dart in the center&#10;&#10;Description automatically generated">
            <a:extLst>
              <a:ext uri="{FF2B5EF4-FFF2-40B4-BE49-F238E27FC236}">
                <a16:creationId xmlns:a16="http://schemas.microsoft.com/office/drawing/2014/main" id="{B7621E2D-0202-4D0E-844D-1C9EB488C0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845" y="671627"/>
            <a:ext cx="3206310" cy="320631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/>
              <a:t>Vplyv automatizácie na pracovné miesta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57200" y="908898"/>
            <a:ext cx="7826839" cy="19697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285743" indent="-285743" defTabSz="914378">
              <a:buFont typeface="Wingdings" panose="05000000000000000000" pitchFamily="2" charset="2"/>
              <a:buChar char="§"/>
              <a:defRPr/>
            </a:pPr>
            <a:r>
              <a:rPr lang="sk-SK" sz="1600" dirty="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Najviac sú ovplyvnené pracovné miesta uprednostňujúce zručnosti, nahrádzajú špecializovanejšie, ale menej komplexné zručnosti.</a:t>
            </a:r>
          </a:p>
          <a:p>
            <a:pPr defTabSz="914378">
              <a:defRPr/>
            </a:pPr>
            <a:endParaRPr lang="en-GB" sz="1600" dirty="0">
              <a:solidFill>
                <a:srgbClr val="0E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3" indent="-285743" defTabSz="914378">
              <a:buFont typeface="Wingdings" panose="05000000000000000000" pitchFamily="2" charset="2"/>
              <a:buChar char="§"/>
              <a:defRPr/>
            </a:pPr>
            <a:r>
              <a:rPr lang="sk-SK" sz="1600" dirty="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Robotické systémy sa používajú najmä na nahradenie jednotvárnych manuálnych úloh. </a:t>
            </a:r>
          </a:p>
          <a:p>
            <a:pPr defTabSz="914378">
              <a:defRPr/>
            </a:pPr>
            <a:endParaRPr lang="en-GB" sz="1600" dirty="0">
              <a:solidFill>
                <a:srgbClr val="0E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43" indent="-285743" defTabSz="914378">
              <a:buFont typeface="Wingdings" panose="05000000000000000000" pitchFamily="2" charset="2"/>
              <a:buChar char="§"/>
              <a:defRPr/>
            </a:pPr>
            <a:r>
              <a:rPr lang="sk-SK" sz="1600" dirty="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Tieto stredne kvalifikované pracovné miesta sa dajú ľahšie automatizovať, pretože sa riadia opakujúcimi sa, presne vymedzenými postupmi.</a:t>
            </a:r>
          </a:p>
        </p:txBody>
      </p:sp>
    </p:spTree>
    <p:extLst>
      <p:ext uri="{BB962C8B-B14F-4D97-AF65-F5344CB8AC3E}">
        <p14:creationId xmlns:p14="http://schemas.microsoft.com/office/powerpoint/2010/main" val="3294522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96" y="143829"/>
            <a:ext cx="7559873" cy="367200"/>
          </a:xfrm>
        </p:spPr>
        <p:txBody>
          <a:bodyPr lIns="0"/>
          <a:lstStyle/>
          <a:p>
            <a:r>
              <a:rPr lang="sk-SK" sz="2400"/>
              <a:t>Vplyv automatizácie na fyzické úlohy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2112" y="1018466"/>
            <a:ext cx="6635149" cy="1042138"/>
          </a:xfrm>
        </p:spPr>
        <p:txBody>
          <a:bodyPr>
            <a:normAutofit/>
          </a:bodyPr>
          <a:lstStyle/>
          <a:p>
            <a:r>
              <a:rPr lang="sk-SK" sz="1600" b="1">
                <a:solidFill>
                  <a:schemeClr val="tx2"/>
                </a:solidFill>
              </a:rPr>
              <a:t>Fyzická pomoc pri dvíhaní predmetov alebo osôb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sk-SK" sz="1600" b="0">
                <a:solidFill>
                  <a:schemeClr val="tx2"/>
                </a:solidFill>
              </a:rPr>
              <a:t>Oblasti ako zdravotná starostlivosť, výroba a stavebníctvo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sk-SK" sz="1600" b="0">
                <a:solidFill>
                  <a:schemeClr val="tx2"/>
                </a:solidFill>
              </a:rPr>
              <a:t>Znižuje fyzický tlak na pracovníkov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2668" y="2320742"/>
            <a:ext cx="6789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§"/>
            </a:pPr>
            <a:r>
              <a:rPr lang="sk-SK" sz="1600" b="1">
                <a:solidFill>
                  <a:schemeClr val="tx2"/>
                </a:solidFill>
              </a:rPr>
              <a:t>Doprava</a:t>
            </a:r>
          </a:p>
          <a:p>
            <a:pPr marL="457200" indent="-223838">
              <a:buFont typeface="Wingdings" panose="05000000000000000000" pitchFamily="2" charset="2"/>
              <a:buChar char="ü"/>
            </a:pPr>
            <a:r>
              <a:rPr lang="sk-SK" sz="1600">
                <a:solidFill>
                  <a:schemeClr val="tx2"/>
                </a:solidFill>
              </a:rPr>
              <a:t>Príležitosti v skladoch, nemocniciach a kanceláriách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050489" y="3399192"/>
            <a:ext cx="5986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§"/>
            </a:pPr>
            <a:r>
              <a:rPr lang="sk-SK" sz="1600" b="1">
                <a:solidFill>
                  <a:schemeClr val="tx2"/>
                </a:solidFill>
              </a:rPr>
              <a:t>Upratovanie pracovných a obytných priestorov</a:t>
            </a:r>
          </a:p>
          <a:p>
            <a:pPr marL="457200" indent="-223838">
              <a:buFont typeface="Wingdings" panose="05000000000000000000" pitchFamily="2" charset="2"/>
              <a:buChar char="ü"/>
            </a:pPr>
            <a:r>
              <a:rPr lang="sk-SK" sz="1600">
                <a:solidFill>
                  <a:schemeClr val="tx2"/>
                </a:solidFill>
              </a:rPr>
              <a:t>Upratovacie roboty sú najbežnejšie v súkromnom vlastníctve </a:t>
            </a:r>
          </a:p>
          <a:p>
            <a:endParaRPr lang="de-DE" sz="1600" dirty="0"/>
          </a:p>
        </p:txBody>
      </p:sp>
      <p:pic>
        <p:nvPicPr>
          <p:cNvPr id="11" name="Picture 10" descr="A hand holding a dumbbell&#10;&#10;Description automatically generated">
            <a:extLst>
              <a:ext uri="{FF2B5EF4-FFF2-40B4-BE49-F238E27FC236}">
                <a16:creationId xmlns:a16="http://schemas.microsoft.com/office/drawing/2014/main" id="{40630BB7-56EC-40E0-A1FC-30149BBB14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00" y="1049421"/>
            <a:ext cx="734383" cy="734383"/>
          </a:xfrm>
          <a:prstGeom prst="rect">
            <a:avLst/>
          </a:prstGeom>
        </p:spPr>
      </p:pic>
      <p:pic>
        <p:nvPicPr>
          <p:cNvPr id="13" name="Picture 12" descr="A green outline of a truck&#10;&#10;Description automatically generated">
            <a:extLst>
              <a:ext uri="{FF2B5EF4-FFF2-40B4-BE49-F238E27FC236}">
                <a16:creationId xmlns:a16="http://schemas.microsoft.com/office/drawing/2014/main" id="{089EFD5B-5167-4D8B-93DE-4D33CE08DE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4345" y="2242070"/>
            <a:ext cx="830997" cy="830997"/>
          </a:xfrm>
          <a:prstGeom prst="rect">
            <a:avLst/>
          </a:prstGeom>
        </p:spPr>
      </p:pic>
      <p:pic>
        <p:nvPicPr>
          <p:cNvPr id="15" name="Picture 14" descr="A green outline of a bucket with cleaning supplies&#10;&#10;Description automatically generated">
            <a:extLst>
              <a:ext uri="{FF2B5EF4-FFF2-40B4-BE49-F238E27FC236}">
                <a16:creationId xmlns:a16="http://schemas.microsoft.com/office/drawing/2014/main" id="{9650151D-24F2-4714-9B80-BA79CF9494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383" y="3362797"/>
            <a:ext cx="745341" cy="74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4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/>
              <a:t>Vplyv automatizácie na kognitívne úlohy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2512" y="1128170"/>
            <a:ext cx="6761545" cy="1531330"/>
          </a:xfrm>
        </p:spPr>
        <p:txBody>
          <a:bodyPr>
            <a:normAutofit/>
          </a:bodyPr>
          <a:lstStyle/>
          <a:p>
            <a:r>
              <a:rPr lang="sk-SK" sz="1600" dirty="0">
                <a:solidFill>
                  <a:srgbClr val="003399"/>
                </a:solidFill>
              </a:rPr>
              <a:t>Lekárska diagnostika a liečba 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sk-SK" sz="1600" b="0" dirty="0">
                <a:solidFill>
                  <a:srgbClr val="003399"/>
                </a:solidFill>
              </a:rPr>
              <a:t>Umelá inteligencia analyzuje údaje a poskytuje výstupy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sk-SK" sz="1600" b="0" dirty="0">
                <a:solidFill>
                  <a:srgbClr val="003399"/>
                </a:solidFill>
              </a:rPr>
              <a:t>Zdravotnícki pracovníci prijímajú konečné rozhodnutie</a:t>
            </a:r>
          </a:p>
          <a:p>
            <a:pPr marL="403225" indent="-233363">
              <a:buFont typeface="Wingdings" panose="05000000000000000000" pitchFamily="2" charset="2"/>
              <a:buChar char="ü"/>
            </a:pPr>
            <a:r>
              <a:rPr lang="sk-SK" sz="1600" b="0" dirty="0">
                <a:solidFill>
                  <a:srgbClr val="003399"/>
                </a:solidFill>
              </a:rPr>
              <a:t>V dôsledku technologického pokroku sa dohľad nad hodnotením vykonáva zriedkavejšie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0000" y="2953002"/>
            <a:ext cx="6226157" cy="6617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69863" indent="-169863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600" b="1" dirty="0">
                <a:solidFill>
                  <a:srgbClr val="003399"/>
                </a:solidFill>
              </a:rPr>
              <a:t>Spracovanie jazyka a textu</a:t>
            </a:r>
          </a:p>
          <a:p>
            <a:pPr marL="461963" indent="-2286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rgbClr val="003399"/>
                </a:solidFill>
              </a:rPr>
              <a:t>Tvorba textového obsahu, tvorba prejavov alebo preklad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0000" y="837000"/>
            <a:ext cx="77224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8996" indent="-188996" defTabSz="342892">
              <a:buClr>
                <a:srgbClr val="003399"/>
              </a:buClr>
            </a:pPr>
            <a:endParaRPr lang="en-GB" sz="1400" dirty="0">
              <a:solidFill>
                <a:srgbClr val="003399"/>
              </a:solidFill>
              <a:latin typeface="Arial"/>
            </a:endParaRPr>
          </a:p>
        </p:txBody>
      </p:sp>
      <p:pic>
        <p:nvPicPr>
          <p:cNvPr id="11" name="Picture 10" descr="A clipboard with a stethoscope&#10;&#10;Description automatically generated">
            <a:extLst>
              <a:ext uri="{FF2B5EF4-FFF2-40B4-BE49-F238E27FC236}">
                <a16:creationId xmlns:a16="http://schemas.microsoft.com/office/drawing/2014/main" id="{3D5AE53A-0FBB-4934-A956-90C8D72E6C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15" y="1183212"/>
            <a:ext cx="902512" cy="902512"/>
          </a:xfrm>
          <a:prstGeom prst="rect">
            <a:avLst/>
          </a:prstGeom>
        </p:spPr>
      </p:pic>
      <p:pic>
        <p:nvPicPr>
          <p:cNvPr id="13" name="Picture 12" descr="A green and white chat bubbles&#10;&#10;Description automatically generated">
            <a:extLst>
              <a:ext uri="{FF2B5EF4-FFF2-40B4-BE49-F238E27FC236}">
                <a16:creationId xmlns:a16="http://schemas.microsoft.com/office/drawing/2014/main" id="{9710186D-5924-4F95-8EC9-159373D051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7191" y="2761175"/>
            <a:ext cx="1016902" cy="101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/>
              <a:t>Účinky na BOZP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sz="half" idx="1"/>
          </p:nvPr>
        </p:nvSpPr>
        <p:spPr>
          <a:xfrm>
            <a:off x="382833" y="2030439"/>
            <a:ext cx="2665752" cy="17756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sk-SK" sz="1600" b="0">
                <a:solidFill>
                  <a:srgbClr val="003399"/>
                </a:solidFill>
              </a:rPr>
              <a:t>Fyzické výhody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sk-SK" sz="1600" b="0">
                <a:solidFill>
                  <a:srgbClr val="003399"/>
                </a:solidFill>
              </a:rPr>
              <a:t>Fyzické riziká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sk-SK" sz="1600" b="0">
                <a:solidFill>
                  <a:srgbClr val="003399"/>
                </a:solidFill>
              </a:rPr>
              <a:t>Dlhodobé fyzické zdravie</a:t>
            </a:r>
          </a:p>
          <a:p>
            <a:pPr lvl="1">
              <a:spcAft>
                <a:spcPts val="600"/>
              </a:spcAft>
            </a:pPr>
            <a:endParaRPr lang="en-US" sz="1600" dirty="0"/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3137733" y="2030439"/>
            <a:ext cx="2665752" cy="17756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b="0" dirty="0">
                <a:solidFill>
                  <a:srgbClr val="003399"/>
                </a:solidFill>
              </a:rPr>
              <a:t>Pridelenie funkcií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b="0" dirty="0">
                <a:solidFill>
                  <a:srgbClr val="003399"/>
                </a:solidFill>
              </a:rPr>
              <a:t>Koncepcia úloh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b="0" dirty="0">
                <a:solidFill>
                  <a:srgbClr val="003399"/>
                </a:solidFill>
              </a:rPr>
              <a:t>Koncepcia interakcie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b="0" dirty="0">
                <a:solidFill>
                  <a:srgbClr val="003399"/>
                </a:solidFill>
              </a:rPr>
              <a:t>Prevádzka a dohľad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>
          <a:xfrm>
            <a:off x="5892633" y="2030439"/>
            <a:ext cx="2665752" cy="186820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892"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sk-SK" sz="1600" b="0">
                <a:solidFill>
                  <a:srgbClr val="003399"/>
                </a:solidFill>
              </a:rPr>
              <a:t>Proces zavádzania a riadenia zmien</a:t>
            </a:r>
          </a:p>
          <a:p>
            <a:pPr defTabSz="34289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sk-SK" sz="1600" b="0">
                <a:solidFill>
                  <a:srgbClr val="003399"/>
                </a:solidFill>
              </a:rPr>
              <a:t>Kybernetická bezpečnosť</a:t>
            </a:r>
          </a:p>
          <a:p>
            <a:pPr defTabSz="34289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sk-SK" sz="1600" b="0">
                <a:solidFill>
                  <a:srgbClr val="003399"/>
                </a:solidFill>
              </a:rPr>
              <a:t>Potreba odbornej prípravy</a:t>
            </a:r>
          </a:p>
          <a:p>
            <a:pPr marL="188996" indent="-188996" defTabSz="342892">
              <a:spcBef>
                <a:spcPts val="0"/>
              </a:spcBef>
              <a:spcAft>
                <a:spcPts val="600"/>
              </a:spcAft>
              <a:buClr>
                <a:srgbClr val="003399"/>
              </a:buClr>
              <a:defRPr/>
            </a:pPr>
            <a:endParaRPr lang="en-US" sz="1600" dirty="0">
              <a:solidFill>
                <a:srgbClr val="003399"/>
              </a:solidFill>
            </a:endParaRPr>
          </a:p>
          <a:p>
            <a:pPr marL="323992" lvl="1" indent="-134997" defTabSz="342892">
              <a:spcAft>
                <a:spcPts val="60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BFB81E9-8C9B-4107-82B6-AD8C53133D87}"/>
              </a:ext>
            </a:extLst>
          </p:cNvPr>
          <p:cNvGrpSpPr/>
          <p:nvPr/>
        </p:nvGrpSpPr>
        <p:grpSpPr>
          <a:xfrm>
            <a:off x="523480" y="957942"/>
            <a:ext cx="2341966" cy="818294"/>
            <a:chOff x="523480" y="957942"/>
            <a:chExt cx="2341966" cy="81829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5D41289-EA45-4B1A-BEF8-3D3F4B70A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3480" y="957942"/>
              <a:ext cx="2341966" cy="8182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762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5F3599-91C0-4950-B14C-9EB2B19791C6}"/>
                </a:ext>
              </a:extLst>
            </p:cNvPr>
            <p:cNvSpPr txBox="1"/>
            <p:nvPr/>
          </p:nvSpPr>
          <p:spPr>
            <a:xfrm>
              <a:off x="541830" y="1043923"/>
              <a:ext cx="22564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 hangingPunct="0">
                <a:defRPr/>
              </a:pPr>
              <a:r>
                <a:rPr lang="sk-SK" sz="1800" b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Fyzikálne</a:t>
              </a:r>
              <a:br>
                <a:rPr lang="sk-SK" sz="1800" b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</a:br>
              <a:r>
                <a:rPr lang="sk-SK" sz="1800" b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účinky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2989EA-F42D-4F00-A764-BC40D4400FA5}"/>
              </a:ext>
            </a:extLst>
          </p:cNvPr>
          <p:cNvGrpSpPr/>
          <p:nvPr/>
        </p:nvGrpSpPr>
        <p:grpSpPr>
          <a:xfrm>
            <a:off x="3266688" y="962451"/>
            <a:ext cx="2341966" cy="818294"/>
            <a:chOff x="523480" y="957942"/>
            <a:chExt cx="2341966" cy="81829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292287B-4285-41FD-8681-AC6645BCB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3480" y="957942"/>
              <a:ext cx="2341966" cy="8182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762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869106-0447-4FC8-986F-357B0FF23CDF}"/>
                </a:ext>
              </a:extLst>
            </p:cNvPr>
            <p:cNvSpPr txBox="1"/>
            <p:nvPr/>
          </p:nvSpPr>
          <p:spPr>
            <a:xfrm>
              <a:off x="541830" y="1043923"/>
              <a:ext cx="22564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 hangingPunct="0">
                <a:defRPr/>
              </a:pPr>
              <a:r>
                <a:rPr lang="sk-SK" sz="1800" b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Psychosociálne účinky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6D18F5E-578C-4AFB-A608-8732D72A5DA4}"/>
              </a:ext>
            </a:extLst>
          </p:cNvPr>
          <p:cNvGrpSpPr/>
          <p:nvPr/>
        </p:nvGrpSpPr>
        <p:grpSpPr>
          <a:xfrm>
            <a:off x="6026370" y="957942"/>
            <a:ext cx="2341966" cy="818294"/>
            <a:chOff x="523480" y="957942"/>
            <a:chExt cx="2341966" cy="81829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D3618A6-1E43-459F-9B6C-257A8BF86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3480" y="957942"/>
              <a:ext cx="2341966" cy="8182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762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BAB556-3928-41B2-B535-B611EC3048DF}"/>
                </a:ext>
              </a:extLst>
            </p:cNvPr>
            <p:cNvSpPr txBox="1"/>
            <p:nvPr/>
          </p:nvSpPr>
          <p:spPr>
            <a:xfrm>
              <a:off x="541830" y="1043923"/>
              <a:ext cx="22564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 hangingPunct="0">
                <a:defRPr/>
              </a:pPr>
              <a:r>
                <a:rPr lang="sk-SK" sz="18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Organizačné</a:t>
              </a:r>
            </a:p>
            <a:p>
              <a:pPr algn="ctr" defTabSz="914378" hangingPunct="0">
                <a:defRPr/>
              </a:pPr>
              <a:r>
                <a:rPr lang="sk-SK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účinky</a:t>
              </a:r>
              <a:endParaRPr lang="sk-SK" sz="1800" b="1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1693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le 1"/>
          <p:cNvSpPr txBox="1">
            <a:spLocks noGrp="1"/>
          </p:cNvSpPr>
          <p:nvPr>
            <p:ph type="title"/>
          </p:nvPr>
        </p:nvSpPr>
        <p:spPr>
          <a:xfrm>
            <a:off x="454899" y="75807"/>
            <a:ext cx="8169280" cy="508859"/>
          </a:xfrm>
          <a:prstGeom prst="rect">
            <a:avLst/>
          </a:prstGeom>
        </p:spPr>
        <p:txBody>
          <a:bodyPr lIns="0"/>
          <a:lstStyle/>
          <a:p>
            <a:r>
              <a:rPr lang="sk-SK" sz="2000" dirty="0"/>
              <a:t>Faktory BOZP a vplyvy systémov založených na umelej inteligencii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B44D39-D4E2-4BBB-BCD5-D26EDCCE70BB}"/>
              </a:ext>
            </a:extLst>
          </p:cNvPr>
          <p:cNvGrpSpPr/>
          <p:nvPr/>
        </p:nvGrpSpPr>
        <p:grpSpPr>
          <a:xfrm>
            <a:off x="8664" y="781577"/>
            <a:ext cx="5883103" cy="3608908"/>
            <a:chOff x="2917482" y="900229"/>
            <a:chExt cx="5883103" cy="3608908"/>
          </a:xfrm>
        </p:grpSpPr>
        <p:sp>
          <p:nvSpPr>
            <p:cNvPr id="2" name="Ellipse 1"/>
            <p:cNvSpPr/>
            <p:nvPr/>
          </p:nvSpPr>
          <p:spPr>
            <a:xfrm>
              <a:off x="4235176" y="1004323"/>
              <a:ext cx="3185160" cy="3185160"/>
            </a:xfrm>
            <a:prstGeom prst="ellipse">
              <a:avLst/>
            </a:prstGeom>
            <a:solidFill>
              <a:srgbClr val="ACC700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3" name="Ellipse 2"/>
            <p:cNvSpPr/>
            <p:nvPr/>
          </p:nvSpPr>
          <p:spPr>
            <a:xfrm>
              <a:off x="4886686" y="1663091"/>
              <a:ext cx="1882140" cy="18821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4" name="Ellipse 3"/>
            <p:cNvSpPr/>
            <p:nvPr/>
          </p:nvSpPr>
          <p:spPr>
            <a:xfrm>
              <a:off x="5100046" y="1876451"/>
              <a:ext cx="1455420" cy="1455420"/>
            </a:xfrm>
            <a:prstGeom prst="ellipse">
              <a:avLst/>
            </a:prstGeom>
            <a:solidFill>
              <a:srgbClr val="003399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5" name="Ellipse 4"/>
            <p:cNvSpPr/>
            <p:nvPr/>
          </p:nvSpPr>
          <p:spPr>
            <a:xfrm>
              <a:off x="5448564" y="2224970"/>
              <a:ext cx="758383" cy="75838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6" name="Rechteck 5"/>
            <p:cNvSpPr/>
            <p:nvPr/>
          </p:nvSpPr>
          <p:spPr>
            <a:xfrm>
              <a:off x="5812516" y="998358"/>
              <a:ext cx="38100" cy="71520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cxnSp>
          <p:nvCxnSpPr>
            <p:cNvPr id="10" name="Gerader Verbinder 9"/>
            <p:cNvCxnSpPr/>
            <p:nvPr/>
          </p:nvCxnSpPr>
          <p:spPr>
            <a:xfrm>
              <a:off x="6163036" y="3416596"/>
              <a:ext cx="316230" cy="665132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/>
            <p:cNvCxnSpPr/>
            <p:nvPr/>
          </p:nvCxnSpPr>
          <p:spPr>
            <a:xfrm flipV="1">
              <a:off x="6591987" y="1663092"/>
              <a:ext cx="651510" cy="478096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/>
            <p:cNvCxnSpPr/>
            <p:nvPr/>
          </p:nvCxnSpPr>
          <p:spPr>
            <a:xfrm>
              <a:off x="6680407" y="2983353"/>
              <a:ext cx="607300" cy="288751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/>
            <p:cNvCxnSpPr>
              <a:stCxn id="2" idx="3"/>
              <a:endCxn id="3" idx="3"/>
            </p:cNvCxnSpPr>
            <p:nvPr/>
          </p:nvCxnSpPr>
          <p:spPr>
            <a:xfrm flipV="1">
              <a:off x="4701632" y="3269598"/>
              <a:ext cx="460687" cy="453429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/>
            <p:cNvCxnSpPr>
              <a:stCxn id="2" idx="2"/>
              <a:endCxn id="3" idx="2"/>
            </p:cNvCxnSpPr>
            <p:nvPr/>
          </p:nvCxnSpPr>
          <p:spPr>
            <a:xfrm>
              <a:off x="4235176" y="2596903"/>
              <a:ext cx="651510" cy="7258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/>
            <p:cNvCxnSpPr>
              <a:stCxn id="2" idx="1"/>
              <a:endCxn id="3" idx="1"/>
            </p:cNvCxnSpPr>
            <p:nvPr/>
          </p:nvCxnSpPr>
          <p:spPr>
            <a:xfrm>
              <a:off x="4701632" y="1470779"/>
              <a:ext cx="460687" cy="467945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9" name="Textfeld 288"/>
            <p:cNvSpPr txBox="1"/>
            <p:nvPr/>
          </p:nvSpPr>
          <p:spPr>
            <a:xfrm>
              <a:off x="6415186" y="1173038"/>
              <a:ext cx="1457406" cy="184666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PREDCHÁDZANIE NEHODÁM</a:t>
              </a:r>
            </a:p>
          </p:txBody>
        </p:sp>
        <p:sp>
          <p:nvSpPr>
            <p:cNvPr id="290" name="Rechteck 289"/>
            <p:cNvSpPr/>
            <p:nvPr/>
          </p:nvSpPr>
          <p:spPr>
            <a:xfrm>
              <a:off x="7154139" y="1923131"/>
              <a:ext cx="1646445" cy="453109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STRES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PROBLÉMY S KOMUNIKÁCIOU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KONFLIKTY</a:t>
              </a:r>
            </a:p>
          </p:txBody>
        </p:sp>
        <p:sp>
          <p:nvSpPr>
            <p:cNvPr id="291" name="Textfeld 290"/>
            <p:cNvSpPr txBox="1"/>
            <p:nvPr/>
          </p:nvSpPr>
          <p:spPr>
            <a:xfrm rot="18489174">
              <a:off x="4784720" y="1946836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700" b="1">
                  <a:solidFill>
                    <a:srgbClr val="003399"/>
                  </a:solidFill>
                </a:rPr>
                <a:t>Psychosociálne</a:t>
              </a:r>
            </a:p>
          </p:txBody>
        </p:sp>
        <p:sp>
          <p:nvSpPr>
            <p:cNvPr id="37" name="Textfeld 36"/>
            <p:cNvSpPr txBox="1"/>
            <p:nvPr/>
          </p:nvSpPr>
          <p:spPr>
            <a:xfrm rot="1720010">
              <a:off x="5944489" y="1840937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700" b="1">
                  <a:solidFill>
                    <a:srgbClr val="003399"/>
                  </a:solidFill>
                </a:rPr>
                <a:t>Fyzické</a:t>
              </a:r>
            </a:p>
          </p:txBody>
        </p:sp>
        <p:sp>
          <p:nvSpPr>
            <p:cNvPr id="38" name="Textfeld 37"/>
            <p:cNvSpPr txBox="1"/>
            <p:nvPr/>
          </p:nvSpPr>
          <p:spPr>
            <a:xfrm rot="17761369">
              <a:off x="6128039" y="2841957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700" b="1">
                  <a:solidFill>
                    <a:srgbClr val="003399"/>
                  </a:solidFill>
                </a:rPr>
                <a:t>Organizačné</a:t>
              </a: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7142555" y="1723263"/>
              <a:ext cx="1658030" cy="184666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KVALITA SPOLUPRÁCE</a:t>
              </a:r>
            </a:p>
          </p:txBody>
        </p:sp>
        <p:sp>
          <p:nvSpPr>
            <p:cNvPr id="40" name="Textfeld 39"/>
            <p:cNvSpPr txBox="1"/>
            <p:nvPr/>
          </p:nvSpPr>
          <p:spPr>
            <a:xfrm>
              <a:off x="6858099" y="3650629"/>
              <a:ext cx="1557641" cy="27699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r>
                <a:rPr lang="sk-SK" sz="600" b="1" dirty="0">
                  <a:solidFill>
                    <a:srgbClr val="003399"/>
                  </a:solidFill>
                </a:rPr>
                <a:t>– ZVYŠOVANIE ÚROVNE ZRUČNOSTÍ</a:t>
              </a:r>
              <a:br>
                <a:rPr lang="sk-SK" sz="600" b="1" dirty="0">
                  <a:solidFill>
                    <a:srgbClr val="003399"/>
                  </a:solidFill>
                </a:rPr>
              </a:br>
              <a:r>
                <a:rPr lang="sk-SK" sz="600" b="1" dirty="0">
                  <a:solidFill>
                    <a:srgbClr val="003399"/>
                  </a:solidFill>
                </a:rPr>
                <a:t>– PREŠKOLENIE</a:t>
              </a:r>
            </a:p>
          </p:txBody>
        </p:sp>
        <p:sp>
          <p:nvSpPr>
            <p:cNvPr id="41" name="Rechteck 40"/>
            <p:cNvSpPr/>
            <p:nvPr/>
          </p:nvSpPr>
          <p:spPr>
            <a:xfrm>
              <a:off x="6871850" y="3940530"/>
              <a:ext cx="1206497" cy="230201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k-SK" sz="600" b="1" dirty="0">
                  <a:solidFill>
                    <a:srgbClr val="003399"/>
                  </a:solidFill>
                </a:rPr>
                <a:t>– STRATA ZRUČNOSTÍ</a:t>
              </a: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4235176" y="3834072"/>
              <a:ext cx="1716100" cy="27699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ZNÍŽENIE PRACOVNÉHO ZAŤAŽENIA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VÝKONNOSŤ</a:t>
              </a:r>
            </a:p>
          </p:txBody>
        </p:sp>
        <p:sp>
          <p:nvSpPr>
            <p:cNvPr id="43" name="Rechteck 42"/>
            <p:cNvSpPr/>
            <p:nvPr/>
          </p:nvSpPr>
          <p:spPr>
            <a:xfrm>
              <a:off x="4248989" y="4123861"/>
              <a:ext cx="1345521" cy="385276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NADMERNÉ VYUŽÍVANIE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NADMERNÁ DÔVERA K AUTOMATIZÁCII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NESPRÁVNE POUŽÍVANIE</a:t>
              </a:r>
            </a:p>
          </p:txBody>
        </p:sp>
        <p:sp>
          <p:nvSpPr>
            <p:cNvPr id="44" name="Rechteck 43"/>
            <p:cNvSpPr/>
            <p:nvPr/>
          </p:nvSpPr>
          <p:spPr>
            <a:xfrm>
              <a:off x="3239771" y="3197421"/>
              <a:ext cx="1172301" cy="298892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STRATA SÚKROMIA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AUTOCENZÚRA</a:t>
              </a:r>
            </a:p>
          </p:txBody>
        </p:sp>
        <p:sp>
          <p:nvSpPr>
            <p:cNvPr id="45" name="Rechteck 44"/>
            <p:cNvSpPr/>
            <p:nvPr/>
          </p:nvSpPr>
          <p:spPr>
            <a:xfrm>
              <a:off x="2917482" y="2084090"/>
              <a:ext cx="1578400" cy="399357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STRATA AUTONÓMIE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STRATA ZMYSLUPLNOSTI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ODĽUDŠTENIE</a:t>
              </a:r>
            </a:p>
          </p:txBody>
        </p:sp>
        <p:sp>
          <p:nvSpPr>
            <p:cNvPr id="46" name="Rechteck 45"/>
            <p:cNvSpPr/>
            <p:nvPr/>
          </p:nvSpPr>
          <p:spPr>
            <a:xfrm>
              <a:off x="4280895" y="900229"/>
              <a:ext cx="1433919" cy="399490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STRACH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STRES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SLABÉ DUŠEVNÉ ZDRAVIE</a:t>
              </a:r>
            </a:p>
          </p:txBody>
        </p:sp>
        <p:sp>
          <p:nvSpPr>
            <p:cNvPr id="292" name="Textfeld 291"/>
            <p:cNvSpPr txBox="1"/>
            <p:nvPr/>
          </p:nvSpPr>
          <p:spPr>
            <a:xfrm>
              <a:off x="4937732" y="1320505"/>
              <a:ext cx="8194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 dirty="0">
                  <a:solidFill>
                    <a:srgbClr val="003399"/>
                  </a:solidFill>
                </a:rPr>
                <a:t>STRATA PRACOVNÉHO MIESTA</a:t>
              </a: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6160237" y="1431816"/>
              <a:ext cx="72680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600" b="1">
                  <a:solidFill>
                    <a:srgbClr val="003399"/>
                  </a:solidFill>
                </a:rPr>
                <a:t>BEZPEČNOSŤ</a:t>
              </a: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6706486" y="2444257"/>
              <a:ext cx="7119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SOCIÁLNA ŠTRUKTÚRA</a:t>
              </a:r>
            </a:p>
          </p:txBody>
        </p:sp>
        <p:sp>
          <p:nvSpPr>
            <p:cNvPr id="50" name="Textfeld 49"/>
            <p:cNvSpPr txBox="1"/>
            <p:nvPr/>
          </p:nvSpPr>
          <p:spPr>
            <a:xfrm>
              <a:off x="6160237" y="3356967"/>
              <a:ext cx="10444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 dirty="0">
                  <a:solidFill>
                    <a:srgbClr val="003399"/>
                  </a:solidFill>
                </a:rPr>
                <a:t>TRANSFORMÁCIA PRACOVNÝCH MIEST</a:t>
              </a:r>
            </a:p>
          </p:txBody>
        </p:sp>
        <p:sp>
          <p:nvSpPr>
            <p:cNvPr id="51" name="Textfeld 50"/>
            <p:cNvSpPr txBox="1"/>
            <p:nvPr/>
          </p:nvSpPr>
          <p:spPr>
            <a:xfrm>
              <a:off x="5379259" y="3602330"/>
              <a:ext cx="72680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600" b="1">
                  <a:solidFill>
                    <a:srgbClr val="003399"/>
                  </a:solidFill>
                </a:rPr>
                <a:t>DÔVERA</a:t>
              </a:r>
            </a:p>
          </p:txBody>
        </p:sp>
        <p:sp>
          <p:nvSpPr>
            <p:cNvPr id="52" name="Textfeld 51"/>
            <p:cNvSpPr txBox="1"/>
            <p:nvPr/>
          </p:nvSpPr>
          <p:spPr>
            <a:xfrm>
              <a:off x="4221439" y="2929536"/>
              <a:ext cx="85588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 dirty="0">
                  <a:solidFill>
                    <a:srgbClr val="003399"/>
                  </a:solidFill>
                </a:rPr>
                <a:t>DOHĽAD</a:t>
              </a: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4362916" y="1890979"/>
              <a:ext cx="72680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600" b="1">
                  <a:solidFill>
                    <a:srgbClr val="003399"/>
                  </a:solidFill>
                </a:rPr>
                <a:t>AUTONÓMIA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F8C2F19-F7E7-BCCF-C87B-368562460704}"/>
              </a:ext>
            </a:extLst>
          </p:cNvPr>
          <p:cNvSpPr txBox="1"/>
          <p:nvPr/>
        </p:nvSpPr>
        <p:spPr>
          <a:xfrm>
            <a:off x="5936052" y="1634554"/>
            <a:ext cx="2622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1400">
                <a:solidFill>
                  <a:srgbClr val="003399"/>
                </a:solidFill>
                <a:effectLst/>
                <a:ea typeface="Times New Roman" panose="02020603050405020304" pitchFamily="18" charset="0"/>
              </a:defRPr>
            </a:lvl1pPr>
          </a:lstStyle>
          <a:p>
            <a:r>
              <a:rPr lang="sk-SK" sz="1200"/>
              <a:t>Príležitosti zahŕňajú zníženie pracovnej záťaže, prevenciu nehôd, zvyšovanie kvalifikácie a preškolenie.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1232E3-1AFD-33D1-14E6-89996ADBC043}"/>
              </a:ext>
            </a:extLst>
          </p:cNvPr>
          <p:cNvSpPr txBox="1"/>
          <p:nvPr/>
        </p:nvSpPr>
        <p:spPr>
          <a:xfrm>
            <a:off x="5953290" y="2531750"/>
            <a:ext cx="262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solidFill>
                  <a:srgbClr val="003399"/>
                </a:solidFill>
              </a:rPr>
              <a:t>Riziká súvisia so všetkými kategóriami a patrí medzi </a:t>
            </a:r>
            <a:r>
              <a:rPr lang="sk-SK" sz="1200" dirty="0" err="1">
                <a:solidFill>
                  <a:srgbClr val="003399"/>
                </a:solidFill>
              </a:rPr>
              <a:t>ne</a:t>
            </a:r>
            <a:r>
              <a:rPr lang="sk-SK" sz="1200" dirty="0">
                <a:solidFill>
                  <a:srgbClr val="003399"/>
                </a:solidFill>
              </a:rPr>
              <a:t> strach zo straty zamestnania, autocenzúra, nadmerná dôvera k automatizácii a strata zručností.  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201B096-D2AC-484C-8F0E-1C35230BF7C4}"/>
              </a:ext>
            </a:extLst>
          </p:cNvPr>
          <p:cNvGrpSpPr/>
          <p:nvPr/>
        </p:nvGrpSpPr>
        <p:grpSpPr>
          <a:xfrm>
            <a:off x="2861634" y="4189019"/>
            <a:ext cx="1333179" cy="479018"/>
            <a:chOff x="1887666" y="4470727"/>
            <a:chExt cx="1333179" cy="47901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711C472-5821-4263-A590-BB45D1D92A0B}"/>
                </a:ext>
              </a:extLst>
            </p:cNvPr>
            <p:cNvGrpSpPr/>
            <p:nvPr/>
          </p:nvGrpSpPr>
          <p:grpSpPr>
            <a:xfrm>
              <a:off x="1887666" y="4470727"/>
              <a:ext cx="1333179" cy="479018"/>
              <a:chOff x="1034983" y="2994423"/>
              <a:chExt cx="972277" cy="479018"/>
            </a:xfrm>
          </p:grpSpPr>
          <p:sp>
            <p:nvSpPr>
              <p:cNvPr id="56" name="Textfeld 288">
                <a:extLst>
                  <a:ext uri="{FF2B5EF4-FFF2-40B4-BE49-F238E27FC236}">
                    <a16:creationId xmlns:a16="http://schemas.microsoft.com/office/drawing/2014/main" id="{DA373B34-B358-421D-BD0E-37BBD7D2896B}"/>
                  </a:ext>
                </a:extLst>
              </p:cNvPr>
              <p:cNvSpPr txBox="1"/>
              <p:nvPr/>
            </p:nvSpPr>
            <p:spPr>
              <a:xfrm>
                <a:off x="1119144" y="3066106"/>
                <a:ext cx="133274" cy="184666"/>
              </a:xfrm>
              <a:prstGeom prst="rect">
                <a:avLst/>
              </a:prstGeom>
              <a:solidFill>
                <a:srgbClr val="D7E3AF"/>
              </a:solidFill>
            </p:spPr>
            <p:txBody>
              <a:bodyPr wrap="square" rtlCol="0">
                <a:spAutoFit/>
              </a:bodyPr>
              <a:lstStyle/>
              <a:p>
                <a:endParaRPr lang="de-DE" sz="600" b="1" dirty="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18AE582-A92C-4FB1-B769-0EBD5F24DBCE}"/>
                  </a:ext>
                </a:extLst>
              </p:cNvPr>
              <p:cNvSpPr txBox="1"/>
              <p:nvPr/>
            </p:nvSpPr>
            <p:spPr>
              <a:xfrm>
                <a:off x="1258811" y="3026888"/>
                <a:ext cx="73196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k-SK" sz="700">
                    <a:solidFill>
                      <a:srgbClr val="003399"/>
                    </a:solidFill>
                  </a:rPr>
                  <a:t>Príležitosti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BC5F08A-F541-4D1F-8FF4-FAFF84C16224}"/>
                  </a:ext>
                </a:extLst>
              </p:cNvPr>
              <p:cNvSpPr txBox="1"/>
              <p:nvPr/>
            </p:nvSpPr>
            <p:spPr>
              <a:xfrm>
                <a:off x="1258811" y="3223799"/>
                <a:ext cx="49885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k-SK" sz="700">
                    <a:solidFill>
                      <a:srgbClr val="003399"/>
                    </a:solidFill>
                  </a:rPr>
                  <a:t>Riziká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91C78AA3-6554-440C-A8CA-2D05C10F57A1}"/>
                  </a:ext>
                </a:extLst>
              </p:cNvPr>
              <p:cNvSpPr/>
              <p:nvPr/>
            </p:nvSpPr>
            <p:spPr>
              <a:xfrm>
                <a:off x="1034983" y="2994423"/>
                <a:ext cx="972277" cy="479018"/>
              </a:xfrm>
              <a:prstGeom prst="rect">
                <a:avLst/>
              </a:prstGeom>
              <a:noFill/>
              <a:ln w="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150" sz="1600"/>
              </a:p>
            </p:txBody>
          </p:sp>
        </p:grpSp>
        <p:sp>
          <p:nvSpPr>
            <p:cNvPr id="55" name="Textfeld 288">
              <a:extLst>
                <a:ext uri="{FF2B5EF4-FFF2-40B4-BE49-F238E27FC236}">
                  <a16:creationId xmlns:a16="http://schemas.microsoft.com/office/drawing/2014/main" id="{F4CF1B65-7E8E-4B12-9C0E-25397D04D1B0}"/>
                </a:ext>
              </a:extLst>
            </p:cNvPr>
            <p:cNvSpPr txBox="1"/>
            <p:nvPr/>
          </p:nvSpPr>
          <p:spPr>
            <a:xfrm>
              <a:off x="2003066" y="4750762"/>
              <a:ext cx="182744" cy="184666"/>
            </a:xfrm>
            <a:prstGeom prst="rect">
              <a:avLst/>
            </a:prstGeom>
            <a:solidFill>
              <a:srgbClr val="D6E1F1"/>
            </a:solidFill>
          </p:spPr>
          <p:txBody>
            <a:bodyPr wrap="square" rtlCol="0">
              <a:spAutoFit/>
            </a:bodyPr>
            <a:lstStyle/>
            <a:p>
              <a:endParaRPr lang="de-DE" sz="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82743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6DC411-A64F-DB77-96C4-823B8605A5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4510" y="137793"/>
            <a:ext cx="7559872" cy="367201"/>
          </a:xfrm>
          <a:prstGeom prst="rect">
            <a:avLst/>
          </a:prstGeom>
        </p:spPr>
        <p:txBody>
          <a:bodyPr/>
          <a:lstStyle/>
          <a:p>
            <a:r>
              <a:rPr lang="sk-SK" sz="2000" dirty="0"/>
              <a:t>Faktory a účinky pokročilej robotiky v oblasti BOZP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CE121ED-2293-46BA-858F-6828E2304B41}"/>
              </a:ext>
            </a:extLst>
          </p:cNvPr>
          <p:cNvGrpSpPr/>
          <p:nvPr/>
        </p:nvGrpSpPr>
        <p:grpSpPr>
          <a:xfrm>
            <a:off x="-9525" y="1029310"/>
            <a:ext cx="5669930" cy="3519701"/>
            <a:chOff x="3266846" y="976403"/>
            <a:chExt cx="5798691" cy="3599632"/>
          </a:xfrm>
        </p:grpSpPr>
        <p:sp>
          <p:nvSpPr>
            <p:cNvPr id="23" name="Ellipse 22"/>
            <p:cNvSpPr/>
            <p:nvPr/>
          </p:nvSpPr>
          <p:spPr>
            <a:xfrm>
              <a:off x="4641048" y="1087756"/>
              <a:ext cx="3185160" cy="3185160"/>
            </a:xfrm>
            <a:prstGeom prst="ellipse">
              <a:avLst/>
            </a:prstGeom>
            <a:solidFill>
              <a:srgbClr val="ACC700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24" name="Ellipse 23"/>
            <p:cNvSpPr/>
            <p:nvPr/>
          </p:nvSpPr>
          <p:spPr>
            <a:xfrm>
              <a:off x="5288792" y="1731069"/>
              <a:ext cx="1882140" cy="18821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25" name="Ellipse 24"/>
            <p:cNvSpPr/>
            <p:nvPr/>
          </p:nvSpPr>
          <p:spPr>
            <a:xfrm>
              <a:off x="5502152" y="1944429"/>
              <a:ext cx="1455420" cy="1455420"/>
            </a:xfrm>
            <a:prstGeom prst="ellipse">
              <a:avLst/>
            </a:prstGeom>
            <a:solidFill>
              <a:srgbClr val="003399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26" name="Ellipse 25"/>
            <p:cNvSpPr/>
            <p:nvPr/>
          </p:nvSpPr>
          <p:spPr>
            <a:xfrm>
              <a:off x="5850670" y="2292948"/>
              <a:ext cx="758383" cy="75838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27" name="Rechteck 26"/>
            <p:cNvSpPr/>
            <p:nvPr/>
          </p:nvSpPr>
          <p:spPr>
            <a:xfrm>
              <a:off x="6214622" y="1066336"/>
              <a:ext cx="38100" cy="71520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cxnSp>
          <p:nvCxnSpPr>
            <p:cNvPr id="28" name="Gerader Verbinder 27"/>
            <p:cNvCxnSpPr/>
            <p:nvPr/>
          </p:nvCxnSpPr>
          <p:spPr>
            <a:xfrm flipH="1">
              <a:off x="5979561" y="3576640"/>
              <a:ext cx="108529" cy="684719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/>
            <p:cNvCxnSpPr/>
            <p:nvPr/>
          </p:nvCxnSpPr>
          <p:spPr>
            <a:xfrm flipV="1">
              <a:off x="6994093" y="1731069"/>
              <a:ext cx="651510" cy="478096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/>
            <p:cNvCxnSpPr/>
            <p:nvPr/>
          </p:nvCxnSpPr>
          <p:spPr>
            <a:xfrm>
              <a:off x="7137050" y="2896159"/>
              <a:ext cx="660857" cy="147722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/>
            <p:cNvCxnSpPr/>
            <p:nvPr/>
          </p:nvCxnSpPr>
          <p:spPr>
            <a:xfrm flipH="1" flipV="1">
              <a:off x="6715993" y="3478932"/>
              <a:ext cx="345671" cy="561705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r Verbinder 31"/>
            <p:cNvCxnSpPr>
              <a:endCxn id="24" idx="3"/>
            </p:cNvCxnSpPr>
            <p:nvPr/>
          </p:nvCxnSpPr>
          <p:spPr>
            <a:xfrm flipV="1">
              <a:off x="5019485" y="3337576"/>
              <a:ext cx="544941" cy="384635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/>
            <p:cNvCxnSpPr/>
            <p:nvPr/>
          </p:nvCxnSpPr>
          <p:spPr>
            <a:xfrm>
              <a:off x="4862987" y="1853082"/>
              <a:ext cx="542150" cy="343694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feld 33"/>
            <p:cNvSpPr txBox="1"/>
            <p:nvPr/>
          </p:nvSpPr>
          <p:spPr>
            <a:xfrm>
              <a:off x="6528773" y="976403"/>
              <a:ext cx="1811459" cy="47214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PREVENCIA POŠKODENÍ PODPORNO-POHYBOVEJ SÚSTAVY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BEZPEČNOSŤ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ZNIŽOVANIE NEBEZPEČENSTVA</a:t>
              </a:r>
            </a:p>
          </p:txBody>
        </p:sp>
        <p:sp>
          <p:nvSpPr>
            <p:cNvPr id="35" name="Rechteck 34"/>
            <p:cNvSpPr/>
            <p:nvPr/>
          </p:nvSpPr>
          <p:spPr>
            <a:xfrm>
              <a:off x="7436062" y="2231699"/>
              <a:ext cx="1629475" cy="197759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ODMIETNUTIE SYSTÉMU</a:t>
              </a:r>
            </a:p>
          </p:txBody>
        </p:sp>
        <p:sp>
          <p:nvSpPr>
            <p:cNvPr id="36" name="Textfeld 35"/>
            <p:cNvSpPr txBox="1"/>
            <p:nvPr/>
          </p:nvSpPr>
          <p:spPr>
            <a:xfrm rot="18489174">
              <a:off x="5186826" y="2014814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700" b="1">
                  <a:solidFill>
                    <a:srgbClr val="003399"/>
                  </a:solidFill>
                </a:rPr>
                <a:t>Psychosociálne</a:t>
              </a:r>
            </a:p>
          </p:txBody>
        </p:sp>
        <p:sp>
          <p:nvSpPr>
            <p:cNvPr id="37" name="Textfeld 36"/>
            <p:cNvSpPr txBox="1"/>
            <p:nvPr/>
          </p:nvSpPr>
          <p:spPr>
            <a:xfrm rot="1720010">
              <a:off x="6346595" y="1908915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700" b="1">
                  <a:solidFill>
                    <a:srgbClr val="003399"/>
                  </a:solidFill>
                </a:rPr>
                <a:t>Fyzické</a:t>
              </a:r>
            </a:p>
          </p:txBody>
        </p:sp>
        <p:sp>
          <p:nvSpPr>
            <p:cNvPr id="38" name="Textfeld 37"/>
            <p:cNvSpPr txBox="1"/>
            <p:nvPr/>
          </p:nvSpPr>
          <p:spPr>
            <a:xfrm rot="19287176">
              <a:off x="6338080" y="3177239"/>
              <a:ext cx="875511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700" b="1">
                  <a:solidFill>
                    <a:srgbClr val="003399"/>
                  </a:solidFill>
                </a:rPr>
                <a:t>Organizačné</a:t>
              </a: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7425739" y="2004978"/>
              <a:ext cx="1056070" cy="218566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ÚČASŤ</a:t>
              </a:r>
            </a:p>
          </p:txBody>
        </p:sp>
        <p:sp>
          <p:nvSpPr>
            <p:cNvPr id="40" name="Textfeld 39"/>
            <p:cNvSpPr txBox="1"/>
            <p:nvPr/>
          </p:nvSpPr>
          <p:spPr>
            <a:xfrm>
              <a:off x="7524960" y="3141800"/>
              <a:ext cx="1540577" cy="188860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ZVÝŠENÁ ANGAŽOVANOSŤ</a:t>
              </a:r>
            </a:p>
          </p:txBody>
        </p:sp>
        <p:sp>
          <p:nvSpPr>
            <p:cNvPr id="41" name="Rechteck 40"/>
            <p:cNvSpPr/>
            <p:nvPr/>
          </p:nvSpPr>
          <p:spPr>
            <a:xfrm>
              <a:off x="7537701" y="3342122"/>
              <a:ext cx="1014491" cy="162175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NEISTOTA</a:t>
              </a: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6154498" y="4074179"/>
              <a:ext cx="857314" cy="501856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ZVYŠOVANIE ÚROVNE ZRUČNOSTÍ</a:t>
              </a:r>
            </a:p>
          </p:txBody>
        </p:sp>
        <p:sp>
          <p:nvSpPr>
            <p:cNvPr id="43" name="Rechteck 42"/>
            <p:cNvSpPr/>
            <p:nvPr/>
          </p:nvSpPr>
          <p:spPr>
            <a:xfrm>
              <a:off x="6167878" y="4310048"/>
              <a:ext cx="1211846" cy="258299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STRATA ZRUČNOSTÍ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NESPRÁVNE POUŽÍVANIE</a:t>
              </a:r>
            </a:p>
          </p:txBody>
        </p:sp>
        <p:sp>
          <p:nvSpPr>
            <p:cNvPr id="44" name="Rechteck 43"/>
            <p:cNvSpPr/>
            <p:nvPr/>
          </p:nvSpPr>
          <p:spPr>
            <a:xfrm>
              <a:off x="3989532" y="4075767"/>
              <a:ext cx="1574893" cy="384635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OBAVY ZO STRATY ZAMESTNANIA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NEDOSTATOČNÉ VYUŽÍVANIE TECHNOLÓGIÍ</a:t>
              </a:r>
            </a:p>
          </p:txBody>
        </p:sp>
        <p:sp>
          <p:nvSpPr>
            <p:cNvPr id="46" name="Rechteck 45"/>
            <p:cNvSpPr/>
            <p:nvPr/>
          </p:nvSpPr>
          <p:spPr>
            <a:xfrm>
              <a:off x="3859901" y="1259627"/>
              <a:ext cx="1428890" cy="444624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NEDÔVERA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NADMERNÁ DÔVERA K AUTOMATIZÁCII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NADMERNÁ SPOKOJNOSŤ</a:t>
              </a:r>
            </a:p>
          </p:txBody>
        </p:sp>
        <p:sp>
          <p:nvSpPr>
            <p:cNvPr id="47" name="Textfeld 46"/>
            <p:cNvSpPr txBox="1"/>
            <p:nvPr/>
          </p:nvSpPr>
          <p:spPr>
            <a:xfrm>
              <a:off x="5347907" y="1450171"/>
              <a:ext cx="776199" cy="28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PRIDEĽOVANIE FUNKCIÍ</a:t>
              </a: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6413059" y="1480421"/>
              <a:ext cx="966665" cy="28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 dirty="0">
                  <a:solidFill>
                    <a:srgbClr val="003399"/>
                  </a:solidFill>
                </a:rPr>
                <a:t>FYZICKÁ ZMENA PRACOVISKA</a:t>
              </a: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7063366" y="2512235"/>
              <a:ext cx="864870" cy="28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 dirty="0">
                  <a:solidFill>
                    <a:srgbClr val="003399"/>
                  </a:solidFill>
                </a:rPr>
                <a:t>PROCES</a:t>
              </a:r>
              <a:br>
                <a:rPr lang="it-IT" sz="600" b="1" dirty="0">
                  <a:solidFill>
                    <a:srgbClr val="003399"/>
                  </a:solidFill>
                </a:rPr>
              </a:br>
              <a:r>
                <a:rPr lang="sk-SK" sz="600" b="1" dirty="0">
                  <a:solidFill>
                    <a:srgbClr val="003399"/>
                  </a:solidFill>
                </a:rPr>
                <a:t> ZAVEDENIA</a:t>
              </a:r>
            </a:p>
          </p:txBody>
        </p:sp>
        <p:sp>
          <p:nvSpPr>
            <p:cNvPr id="50" name="Textfeld 49"/>
            <p:cNvSpPr txBox="1"/>
            <p:nvPr/>
          </p:nvSpPr>
          <p:spPr>
            <a:xfrm>
              <a:off x="6769196" y="3341027"/>
              <a:ext cx="830296" cy="188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RIADENIE ZMIEN</a:t>
              </a:r>
            </a:p>
          </p:txBody>
        </p:sp>
        <p:sp>
          <p:nvSpPr>
            <p:cNvPr id="51" name="Textfeld 50"/>
            <p:cNvSpPr txBox="1"/>
            <p:nvPr/>
          </p:nvSpPr>
          <p:spPr>
            <a:xfrm>
              <a:off x="6187229" y="3791693"/>
              <a:ext cx="726801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600" b="1">
                  <a:solidFill>
                    <a:srgbClr val="003399"/>
                  </a:solidFill>
                </a:rPr>
                <a:t>ŠKOLENIA</a:t>
              </a:r>
            </a:p>
          </p:txBody>
        </p:sp>
        <p:sp>
          <p:nvSpPr>
            <p:cNvPr id="52" name="Textfeld 51"/>
            <p:cNvSpPr txBox="1"/>
            <p:nvPr/>
          </p:nvSpPr>
          <p:spPr>
            <a:xfrm>
              <a:off x="5278774" y="3598953"/>
              <a:ext cx="797830" cy="28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PREVÁDZKA A DOHĽAD</a:t>
              </a: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4724730" y="2205529"/>
              <a:ext cx="660858" cy="28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 dirty="0">
                  <a:solidFill>
                    <a:srgbClr val="003399"/>
                  </a:solidFill>
                </a:rPr>
                <a:t>KONCEPCIA ÚLOHY</a:t>
              </a:r>
            </a:p>
          </p:txBody>
        </p:sp>
        <p:sp>
          <p:nvSpPr>
            <p:cNvPr id="55" name="Textfeld 54"/>
            <p:cNvSpPr txBox="1"/>
            <p:nvPr/>
          </p:nvSpPr>
          <p:spPr>
            <a:xfrm>
              <a:off x="3972118" y="3783672"/>
              <a:ext cx="1269233" cy="283290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lIns="91440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SOCIÁLNA PODPORA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POZITÍVNY POSTOJ</a:t>
              </a:r>
            </a:p>
          </p:txBody>
        </p:sp>
        <p:sp>
          <p:nvSpPr>
            <p:cNvPr id="58" name="Textfeld 57"/>
            <p:cNvSpPr txBox="1"/>
            <p:nvPr/>
          </p:nvSpPr>
          <p:spPr>
            <a:xfrm>
              <a:off x="4710945" y="3123589"/>
              <a:ext cx="797830" cy="28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KONCEPCIA INTERAKCIE</a:t>
              </a:r>
            </a:p>
          </p:txBody>
        </p:sp>
        <p:cxnSp>
          <p:nvCxnSpPr>
            <p:cNvPr id="59" name="Gerader Verbinder 58"/>
            <p:cNvCxnSpPr/>
            <p:nvPr/>
          </p:nvCxnSpPr>
          <p:spPr>
            <a:xfrm flipV="1">
              <a:off x="4661816" y="2833676"/>
              <a:ext cx="660857" cy="93967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hteck 60"/>
            <p:cNvSpPr/>
            <p:nvPr/>
          </p:nvSpPr>
          <p:spPr>
            <a:xfrm>
              <a:off x="3281208" y="3262977"/>
              <a:ext cx="1482910" cy="430549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STRES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POCIT SLEDOVANIA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NEISTOTA</a:t>
              </a:r>
            </a:p>
          </p:txBody>
        </p:sp>
        <p:sp>
          <p:nvSpPr>
            <p:cNvPr id="62" name="Textfeld 61"/>
            <p:cNvSpPr txBox="1"/>
            <p:nvPr/>
          </p:nvSpPr>
          <p:spPr>
            <a:xfrm>
              <a:off x="3266846" y="2973190"/>
              <a:ext cx="1515139" cy="283290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AKCEPTÁCIA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POZITÍVNY PRACOVNÝ TOK</a:t>
              </a:r>
            </a:p>
          </p:txBody>
        </p:sp>
        <p:sp>
          <p:nvSpPr>
            <p:cNvPr id="63" name="Rechteck 62"/>
            <p:cNvSpPr/>
            <p:nvPr/>
          </p:nvSpPr>
          <p:spPr>
            <a:xfrm>
              <a:off x="3287313" y="2247986"/>
              <a:ext cx="1484324" cy="415877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EMOCIONÁLNE VYČERPANIE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NERVOZITA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PODRÁŽDENOSŤ</a:t>
              </a:r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3272556" y="1956966"/>
              <a:ext cx="1515140" cy="283290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MOTIVÁCIA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SPOKOJNOSŤ</a:t>
              </a:r>
            </a:p>
          </p:txBody>
        </p:sp>
        <p:sp>
          <p:nvSpPr>
            <p:cNvPr id="68" name="Textfeld 67"/>
            <p:cNvSpPr txBox="1"/>
            <p:nvPr/>
          </p:nvSpPr>
          <p:spPr>
            <a:xfrm>
              <a:off x="3848173" y="983914"/>
              <a:ext cx="1228855" cy="283290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SOCIÁLNA PODPORA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POZITÍVNY POSTOJ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23D4543-21FF-01F3-247C-503C03C0266B}"/>
              </a:ext>
            </a:extLst>
          </p:cNvPr>
          <p:cNvSpPr txBox="1"/>
          <p:nvPr/>
        </p:nvSpPr>
        <p:spPr>
          <a:xfrm>
            <a:off x="5904508" y="2775877"/>
            <a:ext cx="2523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k-SK" sz="1200">
                <a:solidFill>
                  <a:srgbClr val="003399"/>
                </a:solidFill>
              </a:rPr>
              <a:t>Medzi riziká patrí odmietnutie, nedôvera a nedostatočné využívanie technológií, stres, strata zručností a emocionálne vyčerpanie.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F048CA-99C4-F56B-8E5D-AA6C6BA79FEC}"/>
              </a:ext>
            </a:extLst>
          </p:cNvPr>
          <p:cNvSpPr txBox="1"/>
          <p:nvPr/>
        </p:nvSpPr>
        <p:spPr>
          <a:xfrm>
            <a:off x="5904508" y="1322473"/>
            <a:ext cx="25156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k-SK" sz="1200" dirty="0">
                <a:solidFill>
                  <a:srgbClr val="003399"/>
                </a:solidFill>
                <a:effectLst/>
                <a:ea typeface="Times New Roman" panose="02020603050405020304" pitchFamily="18" charset="0"/>
              </a:rPr>
              <a:t>Najviac pociťovaným prínosom je zníženie fyzickej záťaže a zlepšenie fyzického zdravia. Medzi príležitosti patria aj pozitívne pracovné postupy, motivácia a zvyšovanie kvalifikácie.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85218EF-D3DE-40D9-8791-39A4A576602E}"/>
              </a:ext>
            </a:extLst>
          </p:cNvPr>
          <p:cNvGrpSpPr/>
          <p:nvPr/>
        </p:nvGrpSpPr>
        <p:grpSpPr>
          <a:xfrm>
            <a:off x="4139998" y="4073228"/>
            <a:ext cx="1333179" cy="479018"/>
            <a:chOff x="1887666" y="4470727"/>
            <a:chExt cx="1333179" cy="47901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0E812EB-6231-428B-8986-241B07B3FF28}"/>
                </a:ext>
              </a:extLst>
            </p:cNvPr>
            <p:cNvGrpSpPr/>
            <p:nvPr/>
          </p:nvGrpSpPr>
          <p:grpSpPr>
            <a:xfrm>
              <a:off x="1887666" y="4470727"/>
              <a:ext cx="1333179" cy="479018"/>
              <a:chOff x="1034983" y="2994423"/>
              <a:chExt cx="972277" cy="479018"/>
            </a:xfrm>
          </p:grpSpPr>
          <p:sp>
            <p:nvSpPr>
              <p:cNvPr id="60" name="Textfeld 288">
                <a:extLst>
                  <a:ext uri="{FF2B5EF4-FFF2-40B4-BE49-F238E27FC236}">
                    <a16:creationId xmlns:a16="http://schemas.microsoft.com/office/drawing/2014/main" id="{CD133D0E-0D4C-4C36-B3C9-58497A6F52CF}"/>
                  </a:ext>
                </a:extLst>
              </p:cNvPr>
              <p:cNvSpPr txBox="1"/>
              <p:nvPr/>
            </p:nvSpPr>
            <p:spPr>
              <a:xfrm>
                <a:off x="1119144" y="3066106"/>
                <a:ext cx="133274" cy="184666"/>
              </a:xfrm>
              <a:prstGeom prst="rect">
                <a:avLst/>
              </a:prstGeom>
              <a:solidFill>
                <a:srgbClr val="D7E3AF"/>
              </a:solidFill>
            </p:spPr>
            <p:txBody>
              <a:bodyPr wrap="square" rtlCol="0">
                <a:spAutoFit/>
              </a:bodyPr>
              <a:lstStyle/>
              <a:p>
                <a:endParaRPr lang="de-DE" sz="600" b="1" dirty="0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6F3EE83-1BFE-4402-BE51-B7C45515DBB3}"/>
                  </a:ext>
                </a:extLst>
              </p:cNvPr>
              <p:cNvSpPr txBox="1"/>
              <p:nvPr/>
            </p:nvSpPr>
            <p:spPr>
              <a:xfrm>
                <a:off x="1258811" y="3026888"/>
                <a:ext cx="73196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k-SK" sz="700">
                    <a:solidFill>
                      <a:srgbClr val="003399"/>
                    </a:solidFill>
                  </a:rPr>
                  <a:t>Príležitosti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0B6BF4E0-E187-4A2E-AC60-092812FE3628}"/>
                  </a:ext>
                </a:extLst>
              </p:cNvPr>
              <p:cNvSpPr txBox="1"/>
              <p:nvPr/>
            </p:nvSpPr>
            <p:spPr>
              <a:xfrm>
                <a:off x="1258811" y="3223799"/>
                <a:ext cx="49885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k-SK" sz="700">
                    <a:solidFill>
                      <a:srgbClr val="003399"/>
                    </a:solidFill>
                  </a:rPr>
                  <a:t>Riziká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446F20B-C0B5-4C09-B6C7-4902A211B5BA}"/>
                  </a:ext>
                </a:extLst>
              </p:cNvPr>
              <p:cNvSpPr/>
              <p:nvPr/>
            </p:nvSpPr>
            <p:spPr>
              <a:xfrm>
                <a:off x="1034983" y="2994423"/>
                <a:ext cx="972277" cy="479018"/>
              </a:xfrm>
              <a:prstGeom prst="rect">
                <a:avLst/>
              </a:prstGeom>
              <a:noFill/>
              <a:ln w="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150" sz="1600"/>
              </a:p>
            </p:txBody>
          </p:sp>
        </p:grpSp>
        <p:sp>
          <p:nvSpPr>
            <p:cNvPr id="57" name="Textfeld 288">
              <a:extLst>
                <a:ext uri="{FF2B5EF4-FFF2-40B4-BE49-F238E27FC236}">
                  <a16:creationId xmlns:a16="http://schemas.microsoft.com/office/drawing/2014/main" id="{F34085B8-EACD-4EFB-A009-C4B9E9A75B1B}"/>
                </a:ext>
              </a:extLst>
            </p:cNvPr>
            <p:cNvSpPr txBox="1"/>
            <p:nvPr/>
          </p:nvSpPr>
          <p:spPr>
            <a:xfrm>
              <a:off x="2003066" y="4750762"/>
              <a:ext cx="182744" cy="184666"/>
            </a:xfrm>
            <a:prstGeom prst="rect">
              <a:avLst/>
            </a:prstGeom>
            <a:solidFill>
              <a:srgbClr val="D6E1F1"/>
            </a:solidFill>
          </p:spPr>
          <p:txBody>
            <a:bodyPr wrap="square" rtlCol="0">
              <a:spAutoFit/>
            </a:bodyPr>
            <a:lstStyle/>
            <a:p>
              <a:endParaRPr lang="de-DE" sz="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55425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B5050C-8BD6-4B2B-8A5E-3CA6224A3E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724" y="2069949"/>
            <a:ext cx="3486150" cy="2414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2D6B68-3596-4372-BF6D-D7C27088D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/>
              <a:t>Preklenutie rozdielu medzi literatúrou a praxou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C3415-0BD6-B11F-A5FF-BF0336085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1062458"/>
            <a:ext cx="7779600" cy="718718"/>
          </a:xfrm>
        </p:spPr>
        <p:txBody>
          <a:bodyPr lIns="0" tIns="0" rIns="0" bIns="0">
            <a:normAutofit lnSpcReduction="10000"/>
          </a:bodyPr>
          <a:lstStyle/>
          <a:p>
            <a:r>
              <a:rPr lang="sk-SK" sz="1600" b="0"/>
              <a:t>Agentúra EU-OSHA vypracovala 16 prípadových štúdií na preskúmanie zavádzania automatizácie fyzických a kognitívnych úloh do praxe, so zameraním na vplyv na BOZP.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00DF05B-D6B7-48DE-930C-5DCE066958D3}"/>
              </a:ext>
            </a:extLst>
          </p:cNvPr>
          <p:cNvSpPr txBox="1">
            <a:spLocks/>
          </p:cNvSpPr>
          <p:nvPr/>
        </p:nvSpPr>
        <p:spPr>
          <a:xfrm>
            <a:off x="447675" y="1666876"/>
            <a:ext cx="4124325" cy="11049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600" b="0"/>
              <a:t>Rozhovorov s pracovníkmi, referentmi pre BOZP, technickými inžiniermi, radou zamestnancov, manažmentom.</a:t>
            </a:r>
          </a:p>
        </p:txBody>
      </p:sp>
    </p:spTree>
    <p:extLst>
      <p:ext uri="{BB962C8B-B14F-4D97-AF65-F5344CB8AC3E}">
        <p14:creationId xmlns:p14="http://schemas.microsoft.com/office/powerpoint/2010/main" val="4085006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FF5CC-A6D8-1421-0AB1-E4B6C57E5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 dirty="0"/>
              <a:t>16 prípadových štúdií o automatizácii</a:t>
            </a:r>
          </a:p>
        </p:txBody>
      </p:sp>
      <p:pic>
        <p:nvPicPr>
          <p:cNvPr id="4" name="Picture 3" descr="Cartoon of a cartoon of a person working on a machine&#10;&#10;Description automatically generated">
            <a:extLst>
              <a:ext uri="{FF2B5EF4-FFF2-40B4-BE49-F238E27FC236}">
                <a16:creationId xmlns:a16="http://schemas.microsoft.com/office/drawing/2014/main" id="{8528823C-F877-45C1-823B-A984AAF87D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5719" y="2528768"/>
            <a:ext cx="2738463" cy="1553042"/>
          </a:xfrm>
          <a:prstGeom prst="rect">
            <a:avLst/>
          </a:prstGeom>
        </p:spPr>
      </p:pic>
      <p:pic>
        <p:nvPicPr>
          <p:cNvPr id="5" name="Picture 4" descr="Cartoon of a cartoon of two people&#10;&#10;Description automatically generated">
            <a:extLst>
              <a:ext uri="{FF2B5EF4-FFF2-40B4-BE49-F238E27FC236}">
                <a16:creationId xmlns:a16="http://schemas.microsoft.com/office/drawing/2014/main" id="{DD5D05C8-E6F9-45C1-ADBE-D4E6B6061C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1" t="-1802"/>
          <a:stretch/>
        </p:blipFill>
        <p:spPr>
          <a:xfrm>
            <a:off x="5591832" y="728898"/>
            <a:ext cx="2807177" cy="1601491"/>
          </a:xfrm>
          <a:prstGeom prst="rect">
            <a:avLst/>
          </a:prstGeom>
        </p:spPr>
      </p:pic>
      <p:pic>
        <p:nvPicPr>
          <p:cNvPr id="6" name="Picture 5" descr="Cartoon of a cartoon of a person working on a conveyor belt&#10;&#10;Description automatically generated">
            <a:extLst>
              <a:ext uri="{FF2B5EF4-FFF2-40B4-BE49-F238E27FC236}">
                <a16:creationId xmlns:a16="http://schemas.microsoft.com/office/drawing/2014/main" id="{5CA28A32-2A6D-4AF8-BFCF-E3F7434B4E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82010"/>
            <a:ext cx="2719237" cy="15530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4A919F-BB0A-4816-BA63-05ECFC7825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6355" y="2501958"/>
            <a:ext cx="2768237" cy="15479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F163FB-17FE-4FCB-8617-CA1261E06C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6355" y="782010"/>
            <a:ext cx="2768237" cy="1548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EF8A9D-1272-4998-A309-DE8FBE40848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28768"/>
            <a:ext cx="2768237" cy="154793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CE8AD233-8FA2-4747-B83C-63FD53A3CFDE}"/>
              </a:ext>
            </a:extLst>
          </p:cNvPr>
          <p:cNvSpPr txBox="1">
            <a:spLocks/>
          </p:cNvSpPr>
          <p:nvPr/>
        </p:nvSpPr>
        <p:spPr>
          <a:xfrm>
            <a:off x="3136907" y="4255639"/>
            <a:ext cx="1570283" cy="222727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sk-SK" sz="250"/>
              <a:t>…</a:t>
            </a:r>
          </a:p>
        </p:txBody>
      </p:sp>
      <p:pic>
        <p:nvPicPr>
          <p:cNvPr id="12" name="Picture 11" descr="Cartoon of a cartoon of a person working on a conveyor belt&#10;&#10;Description automatically generated">
            <a:extLst>
              <a:ext uri="{FF2B5EF4-FFF2-40B4-BE49-F238E27FC236}">
                <a16:creationId xmlns:a16="http://schemas.microsoft.com/office/drawing/2014/main" id="{A969A97A-5B9C-4BFE-AC30-732BBBCA00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82010"/>
            <a:ext cx="2719237" cy="1553043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F30352-AA70-4444-8CEF-E3CB13724556}"/>
              </a:ext>
            </a:extLst>
          </p:cNvPr>
          <p:cNvSpPr/>
          <p:nvPr/>
        </p:nvSpPr>
        <p:spPr>
          <a:xfrm>
            <a:off x="595299" y="863982"/>
            <a:ext cx="1652676" cy="22860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5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DODÁVATEĽ PRE AUTOMOBILOVÝ A INÝ PRIEMYSEL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255AC6B-7B4C-443B-BDCC-89E67CF9AA6D}"/>
              </a:ext>
            </a:extLst>
          </p:cNvPr>
          <p:cNvSpPr/>
          <p:nvPr/>
        </p:nvSpPr>
        <p:spPr>
          <a:xfrm>
            <a:off x="1836495" y="131092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VÝZVY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E718A3C-F9BC-42AC-8F52-59292EDD7906}"/>
              </a:ext>
            </a:extLst>
          </p:cNvPr>
          <p:cNvSpPr/>
          <p:nvPr/>
        </p:nvSpPr>
        <p:spPr>
          <a:xfrm>
            <a:off x="1822615" y="1196465"/>
            <a:ext cx="640080" cy="9144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VPLYV NA BOZP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A803D88-0C21-46B0-9A0A-07EA856864A1}"/>
              </a:ext>
            </a:extLst>
          </p:cNvPr>
          <p:cNvSpPr/>
          <p:nvPr/>
        </p:nvSpPr>
        <p:spPr>
          <a:xfrm>
            <a:off x="2279373" y="130809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PRÍLEŽITOSTI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19DCA90-DC0C-45A0-BE8E-9DC5A35DA5CF}"/>
              </a:ext>
            </a:extLst>
          </p:cNvPr>
          <p:cNvSpPr/>
          <p:nvPr/>
        </p:nvSpPr>
        <p:spPr>
          <a:xfrm>
            <a:off x="1978142" y="1504656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OBAVY ZO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STRATY </a:t>
            </a:r>
            <a:b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ZAMESTNANIA!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2964786-7A35-416C-A8AC-A7FFDF001E51}"/>
              </a:ext>
            </a:extLst>
          </p:cNvPr>
          <p:cNvSpPr/>
          <p:nvPr/>
        </p:nvSpPr>
        <p:spPr>
          <a:xfrm>
            <a:off x="1949567" y="1904287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ČASTEJŠIE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STRIEDANIE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ÚLOH!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38B518A-A9AC-4E79-9404-D6DEFC221705}"/>
              </a:ext>
            </a:extLst>
          </p:cNvPr>
          <p:cNvSpPr/>
          <p:nvPr/>
        </p:nvSpPr>
        <p:spPr>
          <a:xfrm>
            <a:off x="2406193" y="1415447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ZNÍŽENIE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FYZICKEJ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ZÁŤAŽE!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47E9DA-794D-4469-B077-F273D65F28D3}"/>
              </a:ext>
            </a:extLst>
          </p:cNvPr>
          <p:cNvSpPr/>
          <p:nvPr/>
        </p:nvSpPr>
        <p:spPr>
          <a:xfrm>
            <a:off x="2415674" y="1719290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ZVYŠOVANIE</a:t>
            </a:r>
            <a:b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ÚROVNE</a:t>
            </a:r>
            <a:b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 ZRUČNOSTÍ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V OBLASTI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TECHNOLÓGIÍ!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C232902-32F3-4A07-9168-8479188C6B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6355" y="782010"/>
            <a:ext cx="2768237" cy="1548379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2C8DD61-B62E-4B28-A00D-EBC9E867586F}"/>
              </a:ext>
            </a:extLst>
          </p:cNvPr>
          <p:cNvSpPr/>
          <p:nvPr/>
        </p:nvSpPr>
        <p:spPr>
          <a:xfrm>
            <a:off x="3390252" y="885699"/>
            <a:ext cx="1626125" cy="22860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500" b="1" dirty="0">
                <a:solidFill>
                  <a:schemeClr val="tx1"/>
                </a:solidFill>
                <a:latin typeface="Comic Sans MS" panose="030F0702030302020204" pitchFamily="66" charset="0"/>
              </a:rPr>
              <a:t>PÁSOVÝ PÍLOVÝ SYSTÉM PROSTREDNÍCTVOM</a:t>
            </a:r>
            <a:br>
              <a:rPr lang="sk-SK" sz="50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500" b="1" dirty="0">
                <a:solidFill>
                  <a:schemeClr val="tx1"/>
                </a:solidFill>
                <a:latin typeface="Comic Sans MS" panose="030F0702030302020204" pitchFamily="66" charset="0"/>
              </a:rPr>
              <a:t>AUTOMATIZOVANÉHO INTEGRÁTORA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1C7A592-1130-412F-8F42-46E78332FB60}"/>
              </a:ext>
            </a:extLst>
          </p:cNvPr>
          <p:cNvSpPr/>
          <p:nvPr/>
        </p:nvSpPr>
        <p:spPr>
          <a:xfrm>
            <a:off x="4618092" y="1203213"/>
            <a:ext cx="640080" cy="9144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VPLYV NA BOZP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59BA199-E1D6-4FC7-AAC8-9FC7694EDAC2}"/>
              </a:ext>
            </a:extLst>
          </p:cNvPr>
          <p:cNvSpPr/>
          <p:nvPr/>
        </p:nvSpPr>
        <p:spPr>
          <a:xfrm>
            <a:off x="5211033" y="1410639"/>
            <a:ext cx="274320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ZNÍŽENIE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FYZICKEJ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ZÁŤAŽE!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AE62C09-F6F9-4528-9563-7C1AC175B406}"/>
              </a:ext>
            </a:extLst>
          </p:cNvPr>
          <p:cNvSpPr/>
          <p:nvPr/>
        </p:nvSpPr>
        <p:spPr>
          <a:xfrm>
            <a:off x="4643434" y="131092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VÝZVY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15AAB77-2505-4010-B9BD-20623D8CDC96}"/>
              </a:ext>
            </a:extLst>
          </p:cNvPr>
          <p:cNvSpPr/>
          <p:nvPr/>
        </p:nvSpPr>
        <p:spPr>
          <a:xfrm>
            <a:off x="591671" y="2634217"/>
            <a:ext cx="1632215" cy="22860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5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DODÁVATEĽ</a:t>
            </a:r>
            <a:br>
              <a:rPr lang="sk-SK" sz="50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500" b="1" dirty="0">
                <a:solidFill>
                  <a:schemeClr val="tx1"/>
                </a:solidFill>
                <a:latin typeface="Comic Sans MS" panose="030F0702030302020204" pitchFamily="66" charset="0"/>
              </a:rPr>
              <a:t>V OBLASTI ENERGETIKY A AUTOMATIZÁCIE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EA2B1D3-B8AB-4800-BAE9-BC22F3D8BF75}"/>
              </a:ext>
            </a:extLst>
          </p:cNvPr>
          <p:cNvSpPr/>
          <p:nvPr/>
        </p:nvSpPr>
        <p:spPr>
          <a:xfrm>
            <a:off x="3371741" y="2598691"/>
            <a:ext cx="1441940" cy="22860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500" b="1">
                <a:solidFill>
                  <a:schemeClr val="tx1"/>
                </a:solidFill>
                <a:latin typeface="Comic Sans MS" panose="030F0702030302020204" pitchFamily="66" charset="0"/>
              </a:rPr>
              <a:t>DODÁVATEĽ V OBLASTI</a:t>
            </a:r>
            <a:br>
              <a:rPr lang="sk-SK" sz="50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500" b="1">
                <a:solidFill>
                  <a:schemeClr val="tx1"/>
                </a:solidFill>
                <a:latin typeface="Comic Sans MS" panose="030F0702030302020204" pitchFamily="66" charset="0"/>
              </a:rPr>
              <a:t>AUTOMOBILOVÉHO PRIEMYSLU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8924E59-14E2-4224-A9EF-C6371A879BC3}"/>
              </a:ext>
            </a:extLst>
          </p:cNvPr>
          <p:cNvSpPr/>
          <p:nvPr/>
        </p:nvSpPr>
        <p:spPr>
          <a:xfrm>
            <a:off x="6274450" y="2621468"/>
            <a:ext cx="1441940" cy="228600"/>
          </a:xfrm>
          <a:prstGeom prst="roundRect">
            <a:avLst/>
          </a:prstGeom>
          <a:solidFill>
            <a:srgbClr val="DDE898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500" b="1">
                <a:solidFill>
                  <a:schemeClr val="tx1"/>
                </a:solidFill>
                <a:latin typeface="Comic Sans MS" panose="030F0702030302020204" pitchFamily="66" charset="0"/>
              </a:rPr>
              <a:t>ZAČATIE </a:t>
            </a:r>
            <a:br>
              <a:rPr lang="sk-SK" sz="50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500" b="1">
                <a:solidFill>
                  <a:schemeClr val="tx1"/>
                </a:solidFill>
                <a:latin typeface="Comic Sans MS" panose="030F0702030302020204" pitchFamily="66" charset="0"/>
              </a:rPr>
              <a:t>AUTOMOBILOVEJ AUTOMATIZÁCIE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623A966-1E75-41E3-8AD6-EC5FD9F43CB8}"/>
              </a:ext>
            </a:extLst>
          </p:cNvPr>
          <p:cNvSpPr/>
          <p:nvPr/>
        </p:nvSpPr>
        <p:spPr>
          <a:xfrm>
            <a:off x="6262847" y="861601"/>
            <a:ext cx="1575207" cy="228600"/>
          </a:xfrm>
          <a:prstGeom prst="roundRect">
            <a:avLst/>
          </a:prstGeom>
          <a:solidFill>
            <a:srgbClr val="F6C6B7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500" b="1">
                <a:solidFill>
                  <a:schemeClr val="tx1"/>
                </a:solidFill>
                <a:latin typeface="Comic Sans MS" panose="030F0702030302020204" pitchFamily="66" charset="0"/>
              </a:rPr>
              <a:t>SPOLOČNOSŤ</a:t>
            </a:r>
            <a:br>
              <a:rPr lang="sk-SK" sz="50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500" b="1">
                <a:solidFill>
                  <a:schemeClr val="tx1"/>
                </a:solidFill>
                <a:latin typeface="Comic Sans MS" panose="030F0702030302020204" pitchFamily="66" charset="0"/>
              </a:rPr>
              <a:t>V OBLASTI ENERGETIKY A AUTOMATIZÁCIE 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05185BC-F56F-48CC-BEA9-BEECDBC438F0}"/>
              </a:ext>
            </a:extLst>
          </p:cNvPr>
          <p:cNvSpPr/>
          <p:nvPr/>
        </p:nvSpPr>
        <p:spPr>
          <a:xfrm>
            <a:off x="1821932" y="2933522"/>
            <a:ext cx="640080" cy="9144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VPLYV NA BOZP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726F05C-5F03-4191-A2A9-2690CDB75E27}"/>
              </a:ext>
            </a:extLst>
          </p:cNvPr>
          <p:cNvSpPr/>
          <p:nvPr/>
        </p:nvSpPr>
        <p:spPr>
          <a:xfrm>
            <a:off x="7490687" y="2929519"/>
            <a:ext cx="640080" cy="91440"/>
          </a:xfrm>
          <a:prstGeom prst="roundRect">
            <a:avLst/>
          </a:prstGeom>
          <a:solidFill>
            <a:srgbClr val="DDE898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VPLYV NA BOZP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F0BE622-652F-4605-B268-47B6E3C2B436}"/>
              </a:ext>
            </a:extLst>
          </p:cNvPr>
          <p:cNvSpPr/>
          <p:nvPr/>
        </p:nvSpPr>
        <p:spPr>
          <a:xfrm>
            <a:off x="7518014" y="1179875"/>
            <a:ext cx="640080" cy="91440"/>
          </a:xfrm>
          <a:prstGeom prst="roundRect">
            <a:avLst/>
          </a:prstGeom>
          <a:solidFill>
            <a:srgbClr val="F6C6B7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VPLYV NA BOZP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DC46A2E-082A-4B61-A296-390164F578B5}"/>
              </a:ext>
            </a:extLst>
          </p:cNvPr>
          <p:cNvSpPr/>
          <p:nvPr/>
        </p:nvSpPr>
        <p:spPr>
          <a:xfrm>
            <a:off x="4643434" y="2908387"/>
            <a:ext cx="640080" cy="9144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VPLYV NA BOZP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B6EC832-FA6A-4ABB-A394-C011844FB715}"/>
              </a:ext>
            </a:extLst>
          </p:cNvPr>
          <p:cNvSpPr/>
          <p:nvPr/>
        </p:nvSpPr>
        <p:spPr>
          <a:xfrm>
            <a:off x="1853895" y="2933522"/>
            <a:ext cx="640080" cy="91440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VPLYV NA BOZP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8B5BAE1-BDEF-49BE-91D8-4B4BB2F3D626}"/>
              </a:ext>
            </a:extLst>
          </p:cNvPr>
          <p:cNvSpPr/>
          <p:nvPr/>
        </p:nvSpPr>
        <p:spPr>
          <a:xfrm>
            <a:off x="7510503" y="2938496"/>
            <a:ext cx="593367" cy="82463"/>
          </a:xfrm>
          <a:prstGeom prst="roundRect">
            <a:avLst/>
          </a:prstGeom>
          <a:solidFill>
            <a:srgbClr val="DDE898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VPLYV NA BOZP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BA0B8C1-87B8-4C61-841C-820331DDE691}"/>
              </a:ext>
            </a:extLst>
          </p:cNvPr>
          <p:cNvSpPr/>
          <p:nvPr/>
        </p:nvSpPr>
        <p:spPr>
          <a:xfrm>
            <a:off x="4656197" y="2925289"/>
            <a:ext cx="598136" cy="67457"/>
          </a:xfrm>
          <a:prstGeom prst="roundRect">
            <a:avLst/>
          </a:prstGeom>
          <a:solidFill>
            <a:srgbClr val="9EDF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VPLYV NA BOZP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BAAC11D-038E-4C99-B754-C23BB8426E7D}"/>
              </a:ext>
            </a:extLst>
          </p:cNvPr>
          <p:cNvSpPr/>
          <p:nvPr/>
        </p:nvSpPr>
        <p:spPr>
          <a:xfrm>
            <a:off x="4672527" y="1685977"/>
            <a:ext cx="376234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FYZICKÉ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RIZIKÁ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 PRÍPADE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PORUCHY!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D819A4B-C501-4BDD-978A-BD77506A984E}"/>
              </a:ext>
            </a:extLst>
          </p:cNvPr>
          <p:cNvSpPr/>
          <p:nvPr/>
        </p:nvSpPr>
        <p:spPr>
          <a:xfrm>
            <a:off x="5071283" y="2047476"/>
            <a:ext cx="414575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MENEJ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RIZÍK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PRE ŽIVOTNÉ</a:t>
            </a:r>
            <a:b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 PROSTREDIE!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C3856BD-5379-45C4-B2B4-AEE5918BFF6F}"/>
              </a:ext>
            </a:extLst>
          </p:cNvPr>
          <p:cNvSpPr/>
          <p:nvPr/>
        </p:nvSpPr>
        <p:spPr>
          <a:xfrm>
            <a:off x="5079723" y="131952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PRÍLEŽITOSTI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B6A7CE6-049E-4419-99E9-DA0B2D73E933}"/>
              </a:ext>
            </a:extLst>
          </p:cNvPr>
          <p:cNvSpPr/>
          <p:nvPr/>
        </p:nvSpPr>
        <p:spPr>
          <a:xfrm>
            <a:off x="7504744" y="129949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VÝZVY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C650C66-0333-4EBF-9AF9-94B85F8E6EFF}"/>
              </a:ext>
            </a:extLst>
          </p:cNvPr>
          <p:cNvSpPr/>
          <p:nvPr/>
        </p:nvSpPr>
        <p:spPr>
          <a:xfrm>
            <a:off x="7952463" y="130047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PRÍLEŽITOSTI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516940E-127B-41F9-B67F-740A81414FC1}"/>
              </a:ext>
            </a:extLst>
          </p:cNvPr>
          <p:cNvSpPr/>
          <p:nvPr/>
        </p:nvSpPr>
        <p:spPr>
          <a:xfrm>
            <a:off x="7490687" y="1838188"/>
            <a:ext cx="411480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KONTINUÁLNA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ODBORNÁ PRÍPRAVA!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5F3A98FA-FFB0-44A8-8221-4462EFD8BFC0}"/>
              </a:ext>
            </a:extLst>
          </p:cNvPr>
          <p:cNvSpPr/>
          <p:nvPr/>
        </p:nvSpPr>
        <p:spPr>
          <a:xfrm>
            <a:off x="7931691" y="2021068"/>
            <a:ext cx="411480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MENŠIA PSYCHICKÁ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ZÁŤAŽ!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834F449D-F316-44DE-B37F-D0746704FABD}"/>
              </a:ext>
            </a:extLst>
          </p:cNvPr>
          <p:cNvSpPr/>
          <p:nvPr/>
        </p:nvSpPr>
        <p:spPr>
          <a:xfrm>
            <a:off x="8144093" y="1420446"/>
            <a:ext cx="270089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VIAC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PRESTÁVOK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A 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DC17AE1-9A2C-41D3-ABEA-E178542E34F8}"/>
              </a:ext>
            </a:extLst>
          </p:cNvPr>
          <p:cNvSpPr/>
          <p:nvPr/>
        </p:nvSpPr>
        <p:spPr>
          <a:xfrm>
            <a:off x="7944843" y="1592190"/>
            <a:ext cx="411480" cy="1048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MENEJ DOBIEHANIA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NAHROMADENEJ PRÁCE!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372F90F-583A-488D-9C26-EFFEC8D773F9}"/>
              </a:ext>
            </a:extLst>
          </p:cNvPr>
          <p:cNvSpPr/>
          <p:nvPr/>
        </p:nvSpPr>
        <p:spPr>
          <a:xfrm>
            <a:off x="7493314" y="305590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VÝZVY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ABFED99A-A3C6-430E-8081-84F957F48234}"/>
              </a:ext>
            </a:extLst>
          </p:cNvPr>
          <p:cNvSpPr/>
          <p:nvPr/>
        </p:nvSpPr>
        <p:spPr>
          <a:xfrm>
            <a:off x="7933413" y="305688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PRÍLEŽITOSTI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DAB30B1-614C-42BB-BAC9-0834EB57FBD0}"/>
              </a:ext>
            </a:extLst>
          </p:cNvPr>
          <p:cNvSpPr/>
          <p:nvPr/>
        </p:nvSpPr>
        <p:spPr>
          <a:xfrm>
            <a:off x="7471864" y="3578341"/>
            <a:ext cx="411480" cy="1828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ZVÝŠENÝ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KOGNITÍVNY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DOPYT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9D9D296-0142-47FD-BF4D-BAF72A07F51E}"/>
              </a:ext>
            </a:extLst>
          </p:cNvPr>
          <p:cNvSpPr/>
          <p:nvPr/>
        </p:nvSpPr>
        <p:spPr>
          <a:xfrm rot="21257739">
            <a:off x="7946965" y="3132658"/>
            <a:ext cx="411480" cy="2888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 anchorCtr="1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MINIMÁLNE 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VYSTAVENIE 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FYZICKÝM 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RIZIKÁM, NAPRÍKLAD...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D85F7A1-3847-46A8-847F-B794EF95E8D0}"/>
              </a:ext>
            </a:extLst>
          </p:cNvPr>
          <p:cNvSpPr/>
          <p:nvPr/>
        </p:nvSpPr>
        <p:spPr>
          <a:xfrm rot="21257739">
            <a:off x="7982694" y="3442438"/>
            <a:ext cx="321521" cy="833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VIBRÁCIE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14E9AF98-D97A-440C-9689-0AEC0893A09E}"/>
              </a:ext>
            </a:extLst>
          </p:cNvPr>
          <p:cNvSpPr/>
          <p:nvPr/>
        </p:nvSpPr>
        <p:spPr>
          <a:xfrm rot="21257739">
            <a:off x="8017740" y="3608548"/>
            <a:ext cx="217912" cy="50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ctr"/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TEPLO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4746BAF-4ACB-4961-8BFB-E8A824EEF74F}"/>
              </a:ext>
            </a:extLst>
          </p:cNvPr>
          <p:cNvSpPr/>
          <p:nvPr/>
        </p:nvSpPr>
        <p:spPr>
          <a:xfrm rot="21257739">
            <a:off x="8009859" y="3734455"/>
            <a:ext cx="217912" cy="1427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SILNÝ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HLUK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3DF098CD-0AB2-493C-B235-FB4B1211C5F2}"/>
              </a:ext>
            </a:extLst>
          </p:cNvPr>
          <p:cNvSpPr/>
          <p:nvPr/>
        </p:nvSpPr>
        <p:spPr>
          <a:xfrm>
            <a:off x="4639624" y="303304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VÝZVY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1EBC3246-17BE-48D1-AC94-815B5CDE83D3}"/>
              </a:ext>
            </a:extLst>
          </p:cNvPr>
          <p:cNvSpPr/>
          <p:nvPr/>
        </p:nvSpPr>
        <p:spPr>
          <a:xfrm>
            <a:off x="5079723" y="303402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PRÍLEŽITOSTI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A26290A2-1F96-48F2-8569-5522B38981B6}"/>
              </a:ext>
            </a:extLst>
          </p:cNvPr>
          <p:cNvSpPr/>
          <p:nvPr/>
        </p:nvSpPr>
        <p:spPr>
          <a:xfrm>
            <a:off x="1827844" y="3067332"/>
            <a:ext cx="41148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VÝZVY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60F574C-8C7A-48D3-8D17-618F8CEFCA91}"/>
              </a:ext>
            </a:extLst>
          </p:cNvPr>
          <p:cNvSpPr/>
          <p:nvPr/>
        </p:nvSpPr>
        <p:spPr>
          <a:xfrm>
            <a:off x="2267943" y="3068312"/>
            <a:ext cx="401140" cy="4572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0" rIns="9144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PRÍLEŽITOSTI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2FCC412-56F2-469B-9D58-B5BB41D072A8}"/>
              </a:ext>
            </a:extLst>
          </p:cNvPr>
          <p:cNvSpPr/>
          <p:nvPr/>
        </p:nvSpPr>
        <p:spPr>
          <a:xfrm>
            <a:off x="4695049" y="3158539"/>
            <a:ext cx="376234" cy="3197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NEGATÍVNY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POSTOJ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K</a:t>
            </a:r>
            <a: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ROBOTICKÉMU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SYSTÉMU!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C90DB525-0D6A-452F-898A-6658C7C9E2D2}"/>
              </a:ext>
            </a:extLst>
          </p:cNvPr>
          <p:cNvSpPr/>
          <p:nvPr/>
        </p:nvSpPr>
        <p:spPr>
          <a:xfrm>
            <a:off x="4703489" y="3645945"/>
            <a:ext cx="376234" cy="3197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STRATA</a:t>
            </a:r>
            <a:b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 ZRUČNOSTÍ 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Z DÔVODU 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AUTOMATIZÁCIE!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7D2E51FE-57E0-47C0-8B3C-A6582080F14A}"/>
              </a:ext>
            </a:extLst>
          </p:cNvPr>
          <p:cNvSpPr/>
          <p:nvPr/>
        </p:nvSpPr>
        <p:spPr>
          <a:xfrm>
            <a:off x="5213377" y="3450786"/>
            <a:ext cx="296415" cy="2464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ZVYŠOVANIE </a:t>
            </a:r>
            <a:b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ÚROVNE </a:t>
            </a:r>
            <a:b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ZRUČNOSTÍ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V OBLASTI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TECHNOLÓGIÍ!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9876A9DA-FEBE-4461-BA28-00B1C72D78A9}"/>
              </a:ext>
            </a:extLst>
          </p:cNvPr>
          <p:cNvSpPr/>
          <p:nvPr/>
        </p:nvSpPr>
        <p:spPr>
          <a:xfrm>
            <a:off x="5079723" y="3284787"/>
            <a:ext cx="428714" cy="1418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r"/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SYSTÉM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ROTÁCIE ÚLOH!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3388E013-482C-4933-97F8-3D7DBA82AABE}"/>
              </a:ext>
            </a:extLst>
          </p:cNvPr>
          <p:cNvSpPr/>
          <p:nvPr/>
        </p:nvSpPr>
        <p:spPr>
          <a:xfrm>
            <a:off x="1905000" y="3142087"/>
            <a:ext cx="330396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NEPRIAZNIVÁ 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DUŠEVNÁ 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ZÁŤAŽ!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A2B64A48-2C03-4DE2-993B-D8A1CC1A8935}"/>
              </a:ext>
            </a:extLst>
          </p:cNvPr>
          <p:cNvSpPr/>
          <p:nvPr/>
        </p:nvSpPr>
        <p:spPr>
          <a:xfrm>
            <a:off x="2275016" y="3160731"/>
            <a:ext cx="314092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ZNÍŽENIE</a:t>
            </a:r>
            <a:b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>
                <a:solidFill>
                  <a:schemeClr val="tx1"/>
                </a:solidFill>
                <a:latin typeface="Comic Sans MS" panose="030F0702030302020204" pitchFamily="66" charset="0"/>
              </a:rPr>
              <a:t>FYZICKEJ ZÁŤAŽE!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7A0C8BA3-6D45-41AC-B6B9-B70D4150FAB5}"/>
              </a:ext>
            </a:extLst>
          </p:cNvPr>
          <p:cNvSpPr/>
          <p:nvPr/>
        </p:nvSpPr>
        <p:spPr>
          <a:xfrm rot="21361793">
            <a:off x="1891467" y="3761424"/>
            <a:ext cx="326481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VIAC 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SEKUNDÁRNYCH 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ÚLOH!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4393237A-2441-4E9D-8A7B-7589A7B6AB79}"/>
              </a:ext>
            </a:extLst>
          </p:cNvPr>
          <p:cNvSpPr/>
          <p:nvPr/>
        </p:nvSpPr>
        <p:spPr>
          <a:xfrm rot="21361793">
            <a:off x="2421573" y="3456764"/>
            <a:ext cx="360109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ZVYŠOVANIE </a:t>
            </a:r>
            <a:b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ÚROVNE</a:t>
            </a:r>
            <a:br>
              <a:rPr lang="it-IT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ZRUČNOSTÍ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V OBLASTI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TECHNOLÓGIÍ!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098FD23A-7765-4EAE-B41A-E7E81ECA9475}"/>
              </a:ext>
            </a:extLst>
          </p:cNvPr>
          <p:cNvSpPr/>
          <p:nvPr/>
        </p:nvSpPr>
        <p:spPr>
          <a:xfrm rot="21361793">
            <a:off x="2348616" y="3840358"/>
            <a:ext cx="222073" cy="182880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PRACOVISKO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S VÄČŠOU</a:t>
            </a:r>
            <a:b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sk-SK" sz="250" b="1" dirty="0">
                <a:solidFill>
                  <a:schemeClr val="tx1"/>
                </a:solidFill>
                <a:latin typeface="Comic Sans MS" panose="030F0702030302020204" pitchFamily="66" charset="0"/>
              </a:rPr>
              <a:t>SOCIALIZÁCIOU!</a:t>
            </a:r>
          </a:p>
        </p:txBody>
      </p:sp>
    </p:spTree>
    <p:extLst>
      <p:ext uri="{BB962C8B-B14F-4D97-AF65-F5344CB8AC3E}">
        <p14:creationId xmlns:p14="http://schemas.microsoft.com/office/powerpoint/2010/main" val="3786206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CAC31-22B5-D5C9-2312-BA64745E3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913414" cy="367200"/>
          </a:xfrm>
        </p:spPr>
        <p:txBody>
          <a:bodyPr lIns="0"/>
          <a:lstStyle/>
          <a:p>
            <a:r>
              <a:rPr lang="sk-SK" sz="2400" dirty="0"/>
              <a:t>Účinky BOZP na základe prípadových štúdií 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B0EE330-B7AB-5B7C-2AF2-886BD7969A40}"/>
              </a:ext>
            </a:extLst>
          </p:cNvPr>
          <p:cNvGrpSpPr/>
          <p:nvPr/>
        </p:nvGrpSpPr>
        <p:grpSpPr>
          <a:xfrm>
            <a:off x="0" y="711576"/>
            <a:ext cx="6056760" cy="3802033"/>
            <a:chOff x="1629099" y="1186019"/>
            <a:chExt cx="7402771" cy="4800856"/>
          </a:xfrm>
        </p:grpSpPr>
        <p:sp>
          <p:nvSpPr>
            <p:cNvPr id="10" name="Ellipse 20">
              <a:extLst>
                <a:ext uri="{FF2B5EF4-FFF2-40B4-BE49-F238E27FC236}">
                  <a16:creationId xmlns:a16="http://schemas.microsoft.com/office/drawing/2014/main" id="{24FA2EDD-1BEF-1F8D-6D9F-DC2E26078CC3}"/>
                </a:ext>
              </a:extLst>
            </p:cNvPr>
            <p:cNvSpPr/>
            <p:nvPr/>
          </p:nvSpPr>
          <p:spPr>
            <a:xfrm>
              <a:off x="3550551" y="1523999"/>
              <a:ext cx="4246880" cy="4246878"/>
            </a:xfrm>
            <a:prstGeom prst="ellipse">
              <a:avLst/>
            </a:prstGeom>
            <a:solidFill>
              <a:srgbClr val="ACC700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 dirty="0"/>
            </a:p>
          </p:txBody>
        </p:sp>
        <p:sp>
          <p:nvSpPr>
            <p:cNvPr id="11" name="Ellipse 21">
              <a:extLst>
                <a:ext uri="{FF2B5EF4-FFF2-40B4-BE49-F238E27FC236}">
                  <a16:creationId xmlns:a16="http://schemas.microsoft.com/office/drawing/2014/main" id="{122158B9-F440-91E0-5936-9D033D0228BC}"/>
                </a:ext>
              </a:extLst>
            </p:cNvPr>
            <p:cNvSpPr/>
            <p:nvPr/>
          </p:nvSpPr>
          <p:spPr>
            <a:xfrm>
              <a:off x="4419231" y="2402356"/>
              <a:ext cx="2509519" cy="2509519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12" name="Ellipse 22">
              <a:extLst>
                <a:ext uri="{FF2B5EF4-FFF2-40B4-BE49-F238E27FC236}">
                  <a16:creationId xmlns:a16="http://schemas.microsoft.com/office/drawing/2014/main" id="{16960DC2-5098-1961-EE27-40C313022029}"/>
                </a:ext>
              </a:extLst>
            </p:cNvPr>
            <p:cNvSpPr/>
            <p:nvPr/>
          </p:nvSpPr>
          <p:spPr>
            <a:xfrm>
              <a:off x="4703711" y="2686836"/>
              <a:ext cx="1940560" cy="1940559"/>
            </a:xfrm>
            <a:prstGeom prst="ellipse">
              <a:avLst/>
            </a:prstGeom>
            <a:solidFill>
              <a:srgbClr val="003399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13" name="Ellipse 23">
              <a:extLst>
                <a:ext uri="{FF2B5EF4-FFF2-40B4-BE49-F238E27FC236}">
                  <a16:creationId xmlns:a16="http://schemas.microsoft.com/office/drawing/2014/main" id="{3C8CEC12-1103-E7DC-3235-D22DA50FC93D}"/>
                </a:ext>
              </a:extLst>
            </p:cNvPr>
            <p:cNvSpPr/>
            <p:nvPr/>
          </p:nvSpPr>
          <p:spPr>
            <a:xfrm>
              <a:off x="5168402" y="3151527"/>
              <a:ext cx="1011177" cy="101117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sp>
          <p:nvSpPr>
            <p:cNvPr id="14" name="Rechteck 24">
              <a:extLst>
                <a:ext uri="{FF2B5EF4-FFF2-40B4-BE49-F238E27FC236}">
                  <a16:creationId xmlns:a16="http://schemas.microsoft.com/office/drawing/2014/main" id="{D0BFE2EE-7C2D-8A66-95BC-FF844EB35B66}"/>
                </a:ext>
              </a:extLst>
            </p:cNvPr>
            <p:cNvSpPr/>
            <p:nvPr/>
          </p:nvSpPr>
          <p:spPr>
            <a:xfrm>
              <a:off x="5653671" y="1516045"/>
              <a:ext cx="50800" cy="95360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/>
            </a:p>
          </p:txBody>
        </p:sp>
        <p:cxnSp>
          <p:nvCxnSpPr>
            <p:cNvPr id="15" name="Gerader Verbinder 25">
              <a:extLst>
                <a:ext uri="{FF2B5EF4-FFF2-40B4-BE49-F238E27FC236}">
                  <a16:creationId xmlns:a16="http://schemas.microsoft.com/office/drawing/2014/main" id="{3EC67B49-5021-0F24-427D-F4EA3BB1EE4E}"/>
                </a:ext>
              </a:extLst>
            </p:cNvPr>
            <p:cNvCxnSpPr/>
            <p:nvPr/>
          </p:nvCxnSpPr>
          <p:spPr>
            <a:xfrm flipH="1">
              <a:off x="3662815" y="4014161"/>
              <a:ext cx="879571" cy="291448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26">
              <a:extLst>
                <a:ext uri="{FF2B5EF4-FFF2-40B4-BE49-F238E27FC236}">
                  <a16:creationId xmlns:a16="http://schemas.microsoft.com/office/drawing/2014/main" id="{68BB47C1-EE85-BC67-E440-B83568169E15}"/>
                </a:ext>
              </a:extLst>
            </p:cNvPr>
            <p:cNvCxnSpPr>
              <a:stCxn id="11" idx="6"/>
              <a:endCxn id="10" idx="6"/>
            </p:cNvCxnSpPr>
            <p:nvPr/>
          </p:nvCxnSpPr>
          <p:spPr>
            <a:xfrm flipV="1">
              <a:off x="6928752" y="3647437"/>
              <a:ext cx="868679" cy="967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27">
              <a:extLst>
                <a:ext uri="{FF2B5EF4-FFF2-40B4-BE49-F238E27FC236}">
                  <a16:creationId xmlns:a16="http://schemas.microsoft.com/office/drawing/2014/main" id="{4B6502C2-64F5-7B85-273D-C1D826DE3C02}"/>
                </a:ext>
              </a:extLst>
            </p:cNvPr>
            <p:cNvCxnSpPr>
              <a:stCxn id="11" idx="5"/>
              <a:endCxn id="10" idx="5"/>
            </p:cNvCxnSpPr>
            <p:nvPr/>
          </p:nvCxnSpPr>
          <p:spPr>
            <a:xfrm>
              <a:off x="6561240" y="4544364"/>
              <a:ext cx="614250" cy="604571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28">
              <a:extLst>
                <a:ext uri="{FF2B5EF4-FFF2-40B4-BE49-F238E27FC236}">
                  <a16:creationId xmlns:a16="http://schemas.microsoft.com/office/drawing/2014/main" id="{0568E17E-1DA7-76EA-BE2E-3D507244894C}"/>
                </a:ext>
              </a:extLst>
            </p:cNvPr>
            <p:cNvCxnSpPr>
              <a:stCxn id="10" idx="4"/>
              <a:endCxn id="11" idx="4"/>
            </p:cNvCxnSpPr>
            <p:nvPr/>
          </p:nvCxnSpPr>
          <p:spPr>
            <a:xfrm flipV="1">
              <a:off x="5673991" y="4911875"/>
              <a:ext cx="0" cy="859002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r Verbinder 30">
              <a:extLst>
                <a:ext uri="{FF2B5EF4-FFF2-40B4-BE49-F238E27FC236}">
                  <a16:creationId xmlns:a16="http://schemas.microsoft.com/office/drawing/2014/main" id="{67BE09F1-0090-F46A-AF5D-95304FF822B1}"/>
                </a:ext>
              </a:extLst>
            </p:cNvPr>
            <p:cNvCxnSpPr>
              <a:endCxn id="11" idx="1"/>
            </p:cNvCxnSpPr>
            <p:nvPr/>
          </p:nvCxnSpPr>
          <p:spPr>
            <a:xfrm>
              <a:off x="3984808" y="2347311"/>
              <a:ext cx="801934" cy="422557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feld 31">
              <a:extLst>
                <a:ext uri="{FF2B5EF4-FFF2-40B4-BE49-F238E27FC236}">
                  <a16:creationId xmlns:a16="http://schemas.microsoft.com/office/drawing/2014/main" id="{18503BC7-2AF0-38B2-C442-16FD88849EF6}"/>
                </a:ext>
              </a:extLst>
            </p:cNvPr>
            <p:cNvSpPr txBox="1"/>
            <p:nvPr/>
          </p:nvSpPr>
          <p:spPr>
            <a:xfrm>
              <a:off x="5988576" y="1186019"/>
              <a:ext cx="3043294" cy="969395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ZNÍŽENIE PRACOVNÉHO ZAŤAŽENIA</a:t>
              </a:r>
            </a:p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ZNÍŽENIE POČTU ÚRAZOV</a:t>
              </a:r>
            </a:p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PREVENCIA ZRANENÍ ZO ZÁŤAŽE/DLHODOBÝCH ZRANENÍ</a:t>
              </a:r>
            </a:p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ERGONOMICKÝ PRACOVNÝ PRIESTOR</a:t>
              </a:r>
            </a:p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SKRÁTENIE ČASU STRÁVENÉHO PRED OBRAZOVKOU</a:t>
              </a:r>
            </a:p>
          </p:txBody>
        </p:sp>
        <p:sp>
          <p:nvSpPr>
            <p:cNvPr id="21" name="Textfeld 33">
              <a:extLst>
                <a:ext uri="{FF2B5EF4-FFF2-40B4-BE49-F238E27FC236}">
                  <a16:creationId xmlns:a16="http://schemas.microsoft.com/office/drawing/2014/main" id="{A3CB1499-5733-2FC0-E20B-7D91063FC85A}"/>
                </a:ext>
              </a:extLst>
            </p:cNvPr>
            <p:cNvSpPr txBox="1"/>
            <p:nvPr/>
          </p:nvSpPr>
          <p:spPr>
            <a:xfrm rot="18489174">
              <a:off x="4283279" y="2796925"/>
              <a:ext cx="1167347" cy="244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700" b="1">
                  <a:solidFill>
                    <a:srgbClr val="003399"/>
                  </a:solidFill>
                </a:rPr>
                <a:t>Psychosociálne</a:t>
              </a:r>
            </a:p>
          </p:txBody>
        </p:sp>
        <p:sp>
          <p:nvSpPr>
            <p:cNvPr id="22" name="Textfeld 34">
              <a:extLst>
                <a:ext uri="{FF2B5EF4-FFF2-40B4-BE49-F238E27FC236}">
                  <a16:creationId xmlns:a16="http://schemas.microsoft.com/office/drawing/2014/main" id="{A421296D-6679-1741-98D2-22E9B89B68E4}"/>
                </a:ext>
              </a:extLst>
            </p:cNvPr>
            <p:cNvSpPr txBox="1"/>
            <p:nvPr/>
          </p:nvSpPr>
          <p:spPr>
            <a:xfrm rot="1720010">
              <a:off x="5829636" y="2651678"/>
              <a:ext cx="1167348" cy="252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700" b="1">
                  <a:solidFill>
                    <a:srgbClr val="003399"/>
                  </a:solidFill>
                </a:rPr>
                <a:t>Fyzické</a:t>
              </a:r>
            </a:p>
          </p:txBody>
        </p:sp>
        <p:sp>
          <p:nvSpPr>
            <p:cNvPr id="23" name="Textfeld 35">
              <a:extLst>
                <a:ext uri="{FF2B5EF4-FFF2-40B4-BE49-F238E27FC236}">
                  <a16:creationId xmlns:a16="http://schemas.microsoft.com/office/drawing/2014/main" id="{952E015C-6156-8B38-A7E2-AA57AB24D44F}"/>
                </a:ext>
              </a:extLst>
            </p:cNvPr>
            <p:cNvSpPr txBox="1"/>
            <p:nvPr/>
          </p:nvSpPr>
          <p:spPr>
            <a:xfrm rot="19791695">
              <a:off x="5628811" y="4472599"/>
              <a:ext cx="1167348" cy="252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700" b="1">
                  <a:solidFill>
                    <a:srgbClr val="003399"/>
                  </a:solidFill>
                </a:rPr>
                <a:t>Organizačné</a:t>
              </a:r>
            </a:p>
          </p:txBody>
        </p:sp>
        <p:sp>
          <p:nvSpPr>
            <p:cNvPr id="24" name="Rechteck 38">
              <a:extLst>
                <a:ext uri="{FF2B5EF4-FFF2-40B4-BE49-F238E27FC236}">
                  <a16:creationId xmlns:a16="http://schemas.microsoft.com/office/drawing/2014/main" id="{0790A364-8CE0-13B7-356D-DEAB11710A60}"/>
                </a:ext>
              </a:extLst>
            </p:cNvPr>
            <p:cNvSpPr/>
            <p:nvPr/>
          </p:nvSpPr>
          <p:spPr>
            <a:xfrm>
              <a:off x="7071553" y="4443349"/>
              <a:ext cx="1637134" cy="420769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POSÚDENIE RIZÍK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NEPREDVÍDATEĽNOSŤ</a:t>
              </a:r>
            </a:p>
          </p:txBody>
        </p:sp>
        <p:sp>
          <p:nvSpPr>
            <p:cNvPr id="25" name="Textfeld 39">
              <a:extLst>
                <a:ext uri="{FF2B5EF4-FFF2-40B4-BE49-F238E27FC236}">
                  <a16:creationId xmlns:a16="http://schemas.microsoft.com/office/drawing/2014/main" id="{2913199B-B7CA-9E06-E02A-4E5488A543AC}"/>
                </a:ext>
              </a:extLst>
            </p:cNvPr>
            <p:cNvSpPr txBox="1"/>
            <p:nvPr/>
          </p:nvSpPr>
          <p:spPr>
            <a:xfrm>
              <a:off x="6586535" y="5323614"/>
              <a:ext cx="1666524" cy="34976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ZAČLENENIE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SOCIÁLNA INTERAKCIA</a:t>
              </a:r>
            </a:p>
          </p:txBody>
        </p:sp>
        <p:sp>
          <p:nvSpPr>
            <p:cNvPr id="26" name="Rechteck 40">
              <a:extLst>
                <a:ext uri="{FF2B5EF4-FFF2-40B4-BE49-F238E27FC236}">
                  <a16:creationId xmlns:a16="http://schemas.microsoft.com/office/drawing/2014/main" id="{D32280FA-FA73-4BBE-DF40-FBBDE419F53C}"/>
                </a:ext>
              </a:extLst>
            </p:cNvPr>
            <p:cNvSpPr/>
            <p:nvPr/>
          </p:nvSpPr>
          <p:spPr>
            <a:xfrm>
              <a:off x="6259346" y="5684439"/>
              <a:ext cx="1975937" cy="302436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DEMOGRAFICKÉ ZMENY</a:t>
              </a:r>
            </a:p>
          </p:txBody>
        </p:sp>
        <p:sp>
          <p:nvSpPr>
            <p:cNvPr id="27" name="Rechteck 42">
              <a:extLst>
                <a:ext uri="{FF2B5EF4-FFF2-40B4-BE49-F238E27FC236}">
                  <a16:creationId xmlns:a16="http://schemas.microsoft.com/office/drawing/2014/main" id="{60366730-12EE-4322-14F9-011B1D621B0A}"/>
                </a:ext>
              </a:extLst>
            </p:cNvPr>
            <p:cNvSpPr/>
            <p:nvPr/>
          </p:nvSpPr>
          <p:spPr>
            <a:xfrm>
              <a:off x="2931483" y="1664650"/>
              <a:ext cx="1647004" cy="532652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KOGNITÍVNE PREŤAŽENIE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OBAVY ZO STRATY ZAMESTNANIA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STRACH Z PORANENIA</a:t>
              </a:r>
            </a:p>
          </p:txBody>
        </p:sp>
        <p:sp>
          <p:nvSpPr>
            <p:cNvPr id="28" name="Textfeld 43">
              <a:extLst>
                <a:ext uri="{FF2B5EF4-FFF2-40B4-BE49-F238E27FC236}">
                  <a16:creationId xmlns:a16="http://schemas.microsoft.com/office/drawing/2014/main" id="{806DDD83-06BF-7A65-A326-9998DDBB2367}"/>
                </a:ext>
              </a:extLst>
            </p:cNvPr>
            <p:cNvSpPr txBox="1"/>
            <p:nvPr/>
          </p:nvSpPr>
          <p:spPr>
            <a:xfrm>
              <a:off x="4547114" y="1971975"/>
              <a:ext cx="969068" cy="34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DUŠEVNÉ ZDRAVIE</a:t>
              </a:r>
            </a:p>
          </p:txBody>
        </p:sp>
        <p:sp>
          <p:nvSpPr>
            <p:cNvPr id="29" name="Textfeld 44">
              <a:extLst>
                <a:ext uri="{FF2B5EF4-FFF2-40B4-BE49-F238E27FC236}">
                  <a16:creationId xmlns:a16="http://schemas.microsoft.com/office/drawing/2014/main" id="{C4957B58-6A09-5273-96ED-7A689680FE27}"/>
                </a:ext>
              </a:extLst>
            </p:cNvPr>
            <p:cNvSpPr txBox="1"/>
            <p:nvPr/>
          </p:nvSpPr>
          <p:spPr>
            <a:xfrm>
              <a:off x="6681919" y="2733141"/>
              <a:ext cx="969068" cy="466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BEZPEČNOSŤ A OCHRANA ZDRAVIA</a:t>
              </a:r>
            </a:p>
          </p:txBody>
        </p:sp>
        <p:sp>
          <p:nvSpPr>
            <p:cNvPr id="30" name="Textfeld 46">
              <a:extLst>
                <a:ext uri="{FF2B5EF4-FFF2-40B4-BE49-F238E27FC236}">
                  <a16:creationId xmlns:a16="http://schemas.microsoft.com/office/drawing/2014/main" id="{402A5508-D944-AD06-4F78-D5EBE453D781}"/>
                </a:ext>
              </a:extLst>
            </p:cNvPr>
            <p:cNvSpPr txBox="1"/>
            <p:nvPr/>
          </p:nvSpPr>
          <p:spPr>
            <a:xfrm>
              <a:off x="6738774" y="3993778"/>
              <a:ext cx="1038814" cy="34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BOZP </a:t>
              </a:r>
            </a:p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MANAŽMENT</a:t>
              </a:r>
            </a:p>
          </p:txBody>
        </p:sp>
        <p:sp>
          <p:nvSpPr>
            <p:cNvPr id="31" name="Textfeld 47">
              <a:extLst>
                <a:ext uri="{FF2B5EF4-FFF2-40B4-BE49-F238E27FC236}">
                  <a16:creationId xmlns:a16="http://schemas.microsoft.com/office/drawing/2014/main" id="{34FB6B84-620E-7E23-D02E-F7F2BB46B94E}"/>
                </a:ext>
              </a:extLst>
            </p:cNvPr>
            <p:cNvSpPr txBox="1"/>
            <p:nvPr/>
          </p:nvSpPr>
          <p:spPr>
            <a:xfrm>
              <a:off x="5595955" y="4952231"/>
              <a:ext cx="1418231" cy="34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SOCIÁLNA </a:t>
              </a:r>
            </a:p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ŠTRUKTÚRA</a:t>
              </a:r>
            </a:p>
          </p:txBody>
        </p:sp>
        <p:sp>
          <p:nvSpPr>
            <p:cNvPr id="32" name="Textfeld 48">
              <a:extLst>
                <a:ext uri="{FF2B5EF4-FFF2-40B4-BE49-F238E27FC236}">
                  <a16:creationId xmlns:a16="http://schemas.microsoft.com/office/drawing/2014/main" id="{03802388-B8D0-C3ED-4985-6250D00B5B07}"/>
                </a:ext>
              </a:extLst>
            </p:cNvPr>
            <p:cNvSpPr txBox="1"/>
            <p:nvPr/>
          </p:nvSpPr>
          <p:spPr>
            <a:xfrm>
              <a:off x="3907628" y="4774030"/>
              <a:ext cx="1602157" cy="34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PRACOVNÉ MIESTO </a:t>
              </a:r>
            </a:p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TRANSFORMÁCIA</a:t>
              </a:r>
            </a:p>
          </p:txBody>
        </p:sp>
        <p:sp>
          <p:nvSpPr>
            <p:cNvPr id="33" name="Textfeld 49">
              <a:extLst>
                <a:ext uri="{FF2B5EF4-FFF2-40B4-BE49-F238E27FC236}">
                  <a16:creationId xmlns:a16="http://schemas.microsoft.com/office/drawing/2014/main" id="{2FC3BF5E-E186-2C48-98E1-FB96E3503DB8}"/>
                </a:ext>
              </a:extLst>
            </p:cNvPr>
            <p:cNvSpPr txBox="1"/>
            <p:nvPr/>
          </p:nvSpPr>
          <p:spPr>
            <a:xfrm>
              <a:off x="3727960" y="2870412"/>
              <a:ext cx="926199" cy="233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600" b="1">
                  <a:solidFill>
                    <a:srgbClr val="003399"/>
                  </a:solidFill>
                </a:rPr>
                <a:t>AUTONÓMIA</a:t>
              </a:r>
            </a:p>
          </p:txBody>
        </p:sp>
        <p:sp>
          <p:nvSpPr>
            <p:cNvPr id="34" name="Textfeld 51">
              <a:extLst>
                <a:ext uri="{FF2B5EF4-FFF2-40B4-BE49-F238E27FC236}">
                  <a16:creationId xmlns:a16="http://schemas.microsoft.com/office/drawing/2014/main" id="{D78C28D7-42AB-1796-B6B2-88F446FDA170}"/>
                </a:ext>
              </a:extLst>
            </p:cNvPr>
            <p:cNvSpPr txBox="1"/>
            <p:nvPr/>
          </p:nvSpPr>
          <p:spPr>
            <a:xfrm>
              <a:off x="3591501" y="3611174"/>
              <a:ext cx="824029" cy="233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600" b="1">
                  <a:solidFill>
                    <a:srgbClr val="003399"/>
                  </a:solidFill>
                </a:rPr>
                <a:t>DÔVERA</a:t>
              </a:r>
            </a:p>
          </p:txBody>
        </p:sp>
        <p:cxnSp>
          <p:nvCxnSpPr>
            <p:cNvPr id="35" name="Gerader Verbinder 52">
              <a:extLst>
                <a:ext uri="{FF2B5EF4-FFF2-40B4-BE49-F238E27FC236}">
                  <a16:creationId xmlns:a16="http://schemas.microsoft.com/office/drawing/2014/main" id="{0336CCB1-E8EC-CE4C-53F9-AF7AC7E9D007}"/>
                </a:ext>
              </a:extLst>
            </p:cNvPr>
            <p:cNvCxnSpPr/>
            <p:nvPr/>
          </p:nvCxnSpPr>
          <p:spPr>
            <a:xfrm>
              <a:off x="3588943" y="3176867"/>
              <a:ext cx="875464" cy="224079"/>
            </a:xfrm>
            <a:prstGeom prst="line">
              <a:avLst/>
            </a:prstGeom>
            <a:ln w="57150">
              <a:solidFill>
                <a:srgbClr val="D7E3A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hteck 53">
              <a:extLst>
                <a:ext uri="{FF2B5EF4-FFF2-40B4-BE49-F238E27FC236}">
                  <a16:creationId xmlns:a16="http://schemas.microsoft.com/office/drawing/2014/main" id="{0239AF38-CEE0-F103-1D8D-64F6E31AED06}"/>
                </a:ext>
              </a:extLst>
            </p:cNvPr>
            <p:cNvSpPr/>
            <p:nvPr/>
          </p:nvSpPr>
          <p:spPr>
            <a:xfrm>
              <a:off x="1629099" y="5090842"/>
              <a:ext cx="2334376" cy="657393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STRATA ZRUČNOSTÍ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NEPREDVÍDATEĽNOSŤ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KONSOLIDÁCIA ÚLOH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ZNÍŽENÁ ÚPLNOSŤ ÚLOH</a:t>
              </a:r>
            </a:p>
          </p:txBody>
        </p:sp>
        <p:sp>
          <p:nvSpPr>
            <p:cNvPr id="37" name="Textfeld 54">
              <a:extLst>
                <a:ext uri="{FF2B5EF4-FFF2-40B4-BE49-F238E27FC236}">
                  <a16:creationId xmlns:a16="http://schemas.microsoft.com/office/drawing/2014/main" id="{48D11036-31FA-F3FB-7982-BC56693BE887}"/>
                </a:ext>
              </a:extLst>
            </p:cNvPr>
            <p:cNvSpPr txBox="1"/>
            <p:nvPr/>
          </p:nvSpPr>
          <p:spPr>
            <a:xfrm>
              <a:off x="1894673" y="4491512"/>
              <a:ext cx="2086961" cy="582948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ZVYŠOVANIE ÚROVNE ZRUČNOSTÍ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PREŠKOLENIE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RÔZNORODOSŤ ÚLOH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KONTROLA PRACOVNÝCH MIEST</a:t>
              </a:r>
            </a:p>
          </p:txBody>
        </p:sp>
        <p:sp>
          <p:nvSpPr>
            <p:cNvPr id="38" name="Rechteck 55">
              <a:extLst>
                <a:ext uri="{FF2B5EF4-FFF2-40B4-BE49-F238E27FC236}">
                  <a16:creationId xmlns:a16="http://schemas.microsoft.com/office/drawing/2014/main" id="{7049AA05-BE32-ADA3-40F0-9875B92B240B}"/>
                </a:ext>
              </a:extLst>
            </p:cNvPr>
            <p:cNvSpPr/>
            <p:nvPr/>
          </p:nvSpPr>
          <p:spPr>
            <a:xfrm>
              <a:off x="1984546" y="3556866"/>
              <a:ext cx="1659540" cy="360776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NEDÔVERA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>
                  <a:solidFill>
                    <a:srgbClr val="003399"/>
                  </a:solidFill>
                </a:rPr>
                <a:t>NEGATÍVNY POSTOJ</a:t>
              </a:r>
            </a:p>
          </p:txBody>
        </p:sp>
        <p:sp>
          <p:nvSpPr>
            <p:cNvPr id="39" name="Textfeld 56">
              <a:extLst>
                <a:ext uri="{FF2B5EF4-FFF2-40B4-BE49-F238E27FC236}">
                  <a16:creationId xmlns:a16="http://schemas.microsoft.com/office/drawing/2014/main" id="{5644B669-1BA8-4148-DDEA-D285A2C5E30C}"/>
                </a:ext>
              </a:extLst>
            </p:cNvPr>
            <p:cNvSpPr txBox="1"/>
            <p:nvPr/>
          </p:nvSpPr>
          <p:spPr>
            <a:xfrm>
              <a:off x="2314620" y="2460049"/>
              <a:ext cx="1638381" cy="466358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KONTROLA ČASU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KONTROLA PRACOVNÉHO ZAŤAŽENIA</a:t>
              </a:r>
            </a:p>
          </p:txBody>
        </p:sp>
        <p:sp>
          <p:nvSpPr>
            <p:cNvPr id="40" name="Textfeld 57">
              <a:extLst>
                <a:ext uri="{FF2B5EF4-FFF2-40B4-BE49-F238E27FC236}">
                  <a16:creationId xmlns:a16="http://schemas.microsoft.com/office/drawing/2014/main" id="{F1FF9CF3-B980-C1E7-1841-F41709C50F75}"/>
                </a:ext>
              </a:extLst>
            </p:cNvPr>
            <p:cNvSpPr txBox="1"/>
            <p:nvPr/>
          </p:nvSpPr>
          <p:spPr>
            <a:xfrm>
              <a:off x="2921422" y="1303205"/>
              <a:ext cx="2070591" cy="349769"/>
            </a:xfrm>
            <a:prstGeom prst="rect">
              <a:avLst/>
            </a:prstGeom>
            <a:solidFill>
              <a:srgbClr val="D7E3AF"/>
            </a:solidFill>
          </p:spPr>
          <p:txBody>
            <a:bodyPr wrap="square" rtlCol="0">
              <a:spAutoFit/>
            </a:bodyPr>
            <a:lstStyle/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ZNÍŽENIE KOGNITÍVNEJ ZÁŤAŽE</a:t>
              </a:r>
            </a:p>
            <a:p>
              <a:pPr marL="115888" indent="-115888"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OBMEDZENIE JEDNOTVÁRNOSTI</a:t>
              </a:r>
            </a:p>
          </p:txBody>
        </p:sp>
        <p:sp>
          <p:nvSpPr>
            <p:cNvPr id="41" name="Rechteck 70">
              <a:extLst>
                <a:ext uri="{FF2B5EF4-FFF2-40B4-BE49-F238E27FC236}">
                  <a16:creationId xmlns:a16="http://schemas.microsoft.com/office/drawing/2014/main" id="{1C9FA0DE-91B9-4D56-68BC-A00826697487}"/>
                </a:ext>
              </a:extLst>
            </p:cNvPr>
            <p:cNvSpPr/>
            <p:nvPr/>
          </p:nvSpPr>
          <p:spPr>
            <a:xfrm>
              <a:off x="7051171" y="2159280"/>
              <a:ext cx="1948150" cy="306232"/>
            </a:xfrm>
            <a:prstGeom prst="rect">
              <a:avLst/>
            </a:prstGeom>
            <a:solidFill>
              <a:srgbClr val="D6E1F1"/>
            </a:solidFill>
            <a:ln>
              <a:solidFill>
                <a:srgbClr val="D6E1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 indent="-11588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sk-SK" sz="600" b="1" dirty="0">
                  <a:solidFill>
                    <a:srgbClr val="003399"/>
                  </a:solidFill>
                </a:rPr>
                <a:t>(REZIDUÁLNE) FYZICKÉ RIZIKÁ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A45993-85A3-404D-B73F-78B6B8E5F087}"/>
              </a:ext>
            </a:extLst>
          </p:cNvPr>
          <p:cNvGrpSpPr/>
          <p:nvPr/>
        </p:nvGrpSpPr>
        <p:grpSpPr>
          <a:xfrm>
            <a:off x="2086166" y="4508608"/>
            <a:ext cx="1333179" cy="479018"/>
            <a:chOff x="1887666" y="4470727"/>
            <a:chExt cx="1333179" cy="47901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243F5C8-5174-48FF-91EE-3D2AC637BC89}"/>
                </a:ext>
              </a:extLst>
            </p:cNvPr>
            <p:cNvGrpSpPr/>
            <p:nvPr/>
          </p:nvGrpSpPr>
          <p:grpSpPr>
            <a:xfrm>
              <a:off x="1887666" y="4470727"/>
              <a:ext cx="1333179" cy="479018"/>
              <a:chOff x="1034983" y="2994423"/>
              <a:chExt cx="972277" cy="479018"/>
            </a:xfrm>
          </p:grpSpPr>
          <p:sp>
            <p:nvSpPr>
              <p:cNvPr id="4" name="Textfeld 288">
                <a:extLst>
                  <a:ext uri="{FF2B5EF4-FFF2-40B4-BE49-F238E27FC236}">
                    <a16:creationId xmlns:a16="http://schemas.microsoft.com/office/drawing/2014/main" id="{1DB696ED-EFF2-7F0D-38AB-29D90ABCE129}"/>
                  </a:ext>
                </a:extLst>
              </p:cNvPr>
              <p:cNvSpPr txBox="1"/>
              <p:nvPr/>
            </p:nvSpPr>
            <p:spPr>
              <a:xfrm>
                <a:off x="1119144" y="3066106"/>
                <a:ext cx="133274" cy="184666"/>
              </a:xfrm>
              <a:prstGeom prst="rect">
                <a:avLst/>
              </a:prstGeom>
              <a:solidFill>
                <a:srgbClr val="D7E3AF"/>
              </a:solidFill>
            </p:spPr>
            <p:txBody>
              <a:bodyPr wrap="square" rtlCol="0">
                <a:spAutoFit/>
              </a:bodyPr>
              <a:lstStyle/>
              <a:p>
                <a:endParaRPr lang="de-DE" sz="600" b="1" dirty="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E24C15-6F7A-A4E1-15A2-D39D5CF6B145}"/>
                  </a:ext>
                </a:extLst>
              </p:cNvPr>
              <p:cNvSpPr txBox="1"/>
              <p:nvPr/>
            </p:nvSpPr>
            <p:spPr>
              <a:xfrm>
                <a:off x="1258811" y="3026888"/>
                <a:ext cx="73196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k-SK" sz="700">
                    <a:solidFill>
                      <a:srgbClr val="003399"/>
                    </a:solidFill>
                  </a:rPr>
                  <a:t>Príležitosti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9F67CA-409F-BED4-8300-D0FF6ECB75D8}"/>
                  </a:ext>
                </a:extLst>
              </p:cNvPr>
              <p:cNvSpPr txBox="1"/>
              <p:nvPr/>
            </p:nvSpPr>
            <p:spPr>
              <a:xfrm>
                <a:off x="1258811" y="3223799"/>
                <a:ext cx="49885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k-SK" sz="700">
                    <a:solidFill>
                      <a:srgbClr val="003399"/>
                    </a:solidFill>
                  </a:rPr>
                  <a:t>Riziká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7D6A4E5-E26B-5560-87ED-A60EB31E563B}"/>
                  </a:ext>
                </a:extLst>
              </p:cNvPr>
              <p:cNvSpPr/>
              <p:nvPr/>
            </p:nvSpPr>
            <p:spPr>
              <a:xfrm>
                <a:off x="1034983" y="2994423"/>
                <a:ext cx="972277" cy="479018"/>
              </a:xfrm>
              <a:prstGeom prst="rect">
                <a:avLst/>
              </a:prstGeom>
              <a:noFill/>
              <a:ln w="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150" sz="1600"/>
              </a:p>
            </p:txBody>
          </p:sp>
        </p:grpSp>
        <p:sp>
          <p:nvSpPr>
            <p:cNvPr id="44" name="Textfeld 288">
              <a:extLst>
                <a:ext uri="{FF2B5EF4-FFF2-40B4-BE49-F238E27FC236}">
                  <a16:creationId xmlns:a16="http://schemas.microsoft.com/office/drawing/2014/main" id="{0770F14C-061E-42A8-AEFD-91CDD59E70AE}"/>
                </a:ext>
              </a:extLst>
            </p:cNvPr>
            <p:cNvSpPr txBox="1"/>
            <p:nvPr/>
          </p:nvSpPr>
          <p:spPr>
            <a:xfrm>
              <a:off x="2003066" y="4750762"/>
              <a:ext cx="182744" cy="184666"/>
            </a:xfrm>
            <a:prstGeom prst="rect">
              <a:avLst/>
            </a:prstGeom>
            <a:solidFill>
              <a:srgbClr val="D6E1F1"/>
            </a:solidFill>
          </p:spPr>
          <p:txBody>
            <a:bodyPr wrap="square" rtlCol="0">
              <a:spAutoFit/>
            </a:bodyPr>
            <a:lstStyle/>
            <a:p>
              <a:endParaRPr lang="de-DE" sz="600" b="1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7E15416-212A-46E3-8B63-637C887610A8}"/>
              </a:ext>
            </a:extLst>
          </p:cNvPr>
          <p:cNvSpPr txBox="1"/>
          <p:nvPr/>
        </p:nvSpPr>
        <p:spPr>
          <a:xfrm>
            <a:off x="6183274" y="1160691"/>
            <a:ext cx="2489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1400">
                <a:solidFill>
                  <a:srgbClr val="003399"/>
                </a:solidFill>
                <a:effectLst/>
                <a:ea typeface="Times New Roman" panose="02020603050405020304" pitchFamily="18" charset="0"/>
              </a:defRPr>
            </a:lvl1pPr>
          </a:lstStyle>
          <a:p>
            <a:r>
              <a:rPr lang="sk-SK" sz="1200" dirty="0"/>
              <a:t>Mnohé príležitosti pozorované v prípadových štúdiách sa týkajú duševného a fyzického zdravia, čo pomáha pracovníkom znížiť pracovné zaťaženie a vyhnúť sa zraneniam.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6F2CCD-A187-4659-A286-0752902928E5}"/>
              </a:ext>
            </a:extLst>
          </p:cNvPr>
          <p:cNvSpPr txBox="1"/>
          <p:nvPr/>
        </p:nvSpPr>
        <p:spPr>
          <a:xfrm>
            <a:off x="6183273" y="2761129"/>
            <a:ext cx="24899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solidFill>
                  <a:srgbClr val="003399"/>
                </a:solidFill>
              </a:rPr>
              <a:t>Medzi riziká patrí okrem iného strach zo straty zamestnania/stres, kognitívne preťaženie, strach zo zranenia, zvyšovanie úrovne zručností, nedôvera v technológie, demografické zmeny.</a:t>
            </a:r>
          </a:p>
        </p:txBody>
      </p:sp>
    </p:spTree>
    <p:extLst>
      <p:ext uri="{BB962C8B-B14F-4D97-AF65-F5344CB8AC3E}">
        <p14:creationId xmlns:p14="http://schemas.microsoft.com/office/powerpoint/2010/main" val="3745755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F19F9-B0C1-FF8B-8B70-32A8DED8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>
                <a:cs typeface="Arial" panose="020B0604020202020204" pitchFamily="34" charset="0"/>
              </a:rPr>
              <a:t>Ponaučenia z oblasti BOZP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4F352-9838-F92D-33E2-F579AB845F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933450"/>
            <a:ext cx="8114578" cy="2235263"/>
          </a:xfrm>
        </p:spPr>
        <p:txBody>
          <a:bodyPr lIns="0" tIns="0" rIns="0" bIns="0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1600" b="0"/>
              <a:t>Prevládajúce príležitosti v oblasti BOZP: zníženie </a:t>
            </a:r>
            <a:r>
              <a:rPr lang="sk-SK" sz="1600"/>
              <a:t>fyzického pracovného zaťaženia </a:t>
            </a:r>
            <a:r>
              <a:rPr lang="sk-SK" sz="1600" b="0"/>
              <a:t>a postavenie pracovníkov mimo </a:t>
            </a:r>
            <a:r>
              <a:rPr lang="sk-SK" sz="1600"/>
              <a:t>nebezpečného prostredia.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1600"/>
              <a:t>Psychosociálne riziká </a:t>
            </a:r>
            <a:r>
              <a:rPr lang="sk-SK" sz="1600" b="0"/>
              <a:t>sú čoraz dôležitejšie.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sz="1600"/>
              <a:t>Všetky organizácie </a:t>
            </a:r>
            <a:r>
              <a:rPr lang="sk-SK" sz="1600" b="0"/>
              <a:t>z prípadových štúdií majú v úmysle</a:t>
            </a:r>
            <a:r>
              <a:rPr lang="sk-SK" sz="1600"/>
              <a:t> rozšíriť využívanie automatizácie.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600" dirty="0"/>
          </a:p>
          <a:p>
            <a:endParaRPr lang="en-GB" sz="1600" b="0" dirty="0"/>
          </a:p>
        </p:txBody>
      </p:sp>
    </p:spTree>
    <p:extLst>
      <p:ext uri="{BB962C8B-B14F-4D97-AF65-F5344CB8AC3E}">
        <p14:creationId xmlns:p14="http://schemas.microsoft.com/office/powerpoint/2010/main" val="319908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3693AAB-B8D2-B74E-BBBE-A46E48902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lIns="0"/>
          <a:lstStyle/>
          <a:p>
            <a:r>
              <a:rPr lang="sk-SK" sz="2400"/>
              <a:t>Prehľad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05A8BC0-CE8D-42C1-B45A-3F01353E262F}"/>
              </a:ext>
            </a:extLst>
          </p:cNvPr>
          <p:cNvGrpSpPr/>
          <p:nvPr/>
        </p:nvGrpSpPr>
        <p:grpSpPr>
          <a:xfrm>
            <a:off x="450000" y="729731"/>
            <a:ext cx="4976364" cy="436807"/>
            <a:chOff x="450000" y="768538"/>
            <a:chExt cx="4976364" cy="43680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5F9D497-2323-461B-8AD6-51E151E6B46B}"/>
                </a:ext>
              </a:extLst>
            </p:cNvPr>
            <p:cNvSpPr/>
            <p:nvPr/>
          </p:nvSpPr>
          <p:spPr>
            <a:xfrm>
              <a:off x="450000" y="955964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sz="1600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6A0C498-7BFB-49D6-BE3E-D4190F40BE2E}"/>
                </a:ext>
              </a:extLst>
            </p:cNvPr>
            <p:cNvGrpSpPr/>
            <p:nvPr/>
          </p:nvGrpSpPr>
          <p:grpSpPr>
            <a:xfrm>
              <a:off x="583720" y="768538"/>
              <a:ext cx="4670640" cy="370956"/>
              <a:chOff x="259890" y="3219"/>
              <a:chExt cx="4267200" cy="38376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C4558ADF-26EF-4B94-81D5-8D47A130FCB9}"/>
                  </a:ext>
                </a:extLst>
              </p:cNvPr>
              <p:cNvSpPr/>
              <p:nvPr/>
            </p:nvSpPr>
            <p:spPr>
              <a:xfrm>
                <a:off x="259890" y="321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/>
              </a:p>
            </p:txBody>
          </p:sp>
          <p:sp>
            <p:nvSpPr>
              <p:cNvPr id="10" name="Rectangle: Rounded Corners 4">
                <a:extLst>
                  <a:ext uri="{FF2B5EF4-FFF2-40B4-BE49-F238E27FC236}">
                    <a16:creationId xmlns:a16="http://schemas.microsoft.com/office/drawing/2014/main" id="{AEC9443D-151D-48C7-A443-1D360FCBB877}"/>
                  </a:ext>
                </a:extLst>
              </p:cNvPr>
              <p:cNvSpPr txBox="1"/>
              <p:nvPr/>
            </p:nvSpPr>
            <p:spPr>
              <a:xfrm>
                <a:off x="281927" y="21953"/>
                <a:ext cx="4229732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200" b="0" dirty="0">
                    <a:solidFill>
                      <a:srgbClr val="003399"/>
                    </a:solidFill>
                  </a:rPr>
                  <a:t>Vymedzenie systémov založených na umelej inteligencii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B9B0887-9231-44A4-825F-AF5E1EC8A6B2}"/>
              </a:ext>
            </a:extLst>
          </p:cNvPr>
          <p:cNvGrpSpPr/>
          <p:nvPr/>
        </p:nvGrpSpPr>
        <p:grpSpPr>
          <a:xfrm>
            <a:off x="446750" y="1697080"/>
            <a:ext cx="4976364" cy="430209"/>
            <a:chOff x="450000" y="1779575"/>
            <a:chExt cx="4976364" cy="43020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7ED0205-1553-4FA6-973B-DCE20EF78F12}"/>
                </a:ext>
              </a:extLst>
            </p:cNvPr>
            <p:cNvSpPr/>
            <p:nvPr/>
          </p:nvSpPr>
          <p:spPr>
            <a:xfrm>
              <a:off x="450000" y="1960403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>
                <a:solidFill>
                  <a:srgbClr val="003399"/>
                </a:solidFill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1796EA3-E8CA-4838-A8FB-7C90092C2A74}"/>
                </a:ext>
              </a:extLst>
            </p:cNvPr>
            <p:cNvGrpSpPr/>
            <p:nvPr/>
          </p:nvGrpSpPr>
          <p:grpSpPr>
            <a:xfrm>
              <a:off x="588451" y="1779575"/>
              <a:ext cx="4651907" cy="370957"/>
              <a:chOff x="246858" y="1182580"/>
              <a:chExt cx="4267200" cy="383760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4DFFC3C2-D349-4E7F-9937-9BBD3E7B843F}"/>
                  </a:ext>
                </a:extLst>
              </p:cNvPr>
              <p:cNvSpPr/>
              <p:nvPr/>
            </p:nvSpPr>
            <p:spPr>
              <a:xfrm>
                <a:off x="246858" y="118258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fillRef>
              <a:effectRef idx="0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>
                  <a:solidFill>
                    <a:srgbClr val="003399"/>
                  </a:solidFill>
                </a:endParaRPr>
              </a:p>
            </p:txBody>
          </p:sp>
          <p:sp>
            <p:nvSpPr>
              <p:cNvPr id="27" name="Rectangle: Rounded Corners 6">
                <a:extLst>
                  <a:ext uri="{FF2B5EF4-FFF2-40B4-BE49-F238E27FC236}">
                    <a16:creationId xmlns:a16="http://schemas.microsoft.com/office/drawing/2014/main" id="{DDF1BB91-CA99-4F65-85DC-C104A8BA4623}"/>
                  </a:ext>
                </a:extLst>
              </p:cNvPr>
              <p:cNvSpPr txBox="1"/>
              <p:nvPr/>
            </p:nvSpPr>
            <p:spPr>
              <a:xfrm>
                <a:off x="266031" y="1201314"/>
                <a:ext cx="4196882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200">
                    <a:solidFill>
                      <a:srgbClr val="003399"/>
                    </a:solidFill>
                  </a:rPr>
                  <a:t>Súčasné a potenciálne použitia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4AEA471-075C-4540-BFE4-407768939DD5}"/>
              </a:ext>
            </a:extLst>
          </p:cNvPr>
          <p:cNvGrpSpPr/>
          <p:nvPr/>
        </p:nvGrpSpPr>
        <p:grpSpPr>
          <a:xfrm>
            <a:off x="449599" y="2202643"/>
            <a:ext cx="4973516" cy="426342"/>
            <a:chOff x="447624" y="2394783"/>
            <a:chExt cx="4973516" cy="426342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AB1D48B-5808-4F4F-944D-4CB9DAF16200}"/>
                </a:ext>
              </a:extLst>
            </p:cNvPr>
            <p:cNvSpPr/>
            <p:nvPr/>
          </p:nvSpPr>
          <p:spPr>
            <a:xfrm>
              <a:off x="447624" y="2571744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>
                <a:solidFill>
                  <a:srgbClr val="003399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4F40EFF-2425-43F9-B5D6-758369AE96B6}"/>
                </a:ext>
              </a:extLst>
            </p:cNvPr>
            <p:cNvGrpSpPr/>
            <p:nvPr/>
          </p:nvGrpSpPr>
          <p:grpSpPr>
            <a:xfrm>
              <a:off x="582857" y="2394783"/>
              <a:ext cx="4651907" cy="370957"/>
              <a:chOff x="241728" y="1772260"/>
              <a:chExt cx="4267200" cy="383760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D9FD0A58-A250-4403-B8EB-C74CD30B3323}"/>
                  </a:ext>
                </a:extLst>
              </p:cNvPr>
              <p:cNvSpPr/>
              <p:nvPr/>
            </p:nvSpPr>
            <p:spPr>
              <a:xfrm>
                <a:off x="241728" y="177226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fillRef>
              <a:effectRef idx="0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>
                  <a:solidFill>
                    <a:srgbClr val="003399"/>
                  </a:solidFill>
                </a:endParaRPr>
              </a:p>
            </p:txBody>
          </p:sp>
          <p:sp>
            <p:nvSpPr>
              <p:cNvPr id="25" name="Rectangle: Rounded Corners 8">
                <a:extLst>
                  <a:ext uri="{FF2B5EF4-FFF2-40B4-BE49-F238E27FC236}">
                    <a16:creationId xmlns:a16="http://schemas.microsoft.com/office/drawing/2014/main" id="{421BFEA3-5EBB-489B-9D79-0FDAEE267577}"/>
                  </a:ext>
                </a:extLst>
              </p:cNvPr>
              <p:cNvSpPr txBox="1"/>
              <p:nvPr/>
            </p:nvSpPr>
            <p:spPr>
              <a:xfrm>
                <a:off x="258529" y="179099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200" b="0">
                    <a:solidFill>
                      <a:srgbClr val="003399"/>
                    </a:solidFill>
                  </a:rPr>
                  <a:t>Vplyv na pracovné miesta a úlohy</a:t>
                </a: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9502AAC-66CB-4A3A-83D9-10383ED22020}"/>
              </a:ext>
            </a:extLst>
          </p:cNvPr>
          <p:cNvGrpSpPr/>
          <p:nvPr/>
        </p:nvGrpSpPr>
        <p:grpSpPr>
          <a:xfrm>
            <a:off x="446751" y="2696425"/>
            <a:ext cx="4973516" cy="429031"/>
            <a:chOff x="446751" y="2750907"/>
            <a:chExt cx="4973516" cy="429031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165D9B-2C1E-4F9E-92BB-BD300CA2AAA9}"/>
                </a:ext>
              </a:extLst>
            </p:cNvPr>
            <p:cNvSpPr/>
            <p:nvPr/>
          </p:nvSpPr>
          <p:spPr>
            <a:xfrm>
              <a:off x="446751" y="293055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>
                <a:solidFill>
                  <a:srgbClr val="003399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C874A5D-E929-45FF-8F3D-E084F9B26794}"/>
                </a:ext>
              </a:extLst>
            </p:cNvPr>
            <p:cNvGrpSpPr/>
            <p:nvPr/>
          </p:nvGrpSpPr>
          <p:grpSpPr>
            <a:xfrm>
              <a:off x="584946" y="2750907"/>
              <a:ext cx="4651904" cy="370957"/>
              <a:chOff x="243645" y="2361940"/>
              <a:chExt cx="4267200" cy="383760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836DDF15-D836-4D30-AB55-2CEBB3FF59D7}"/>
                  </a:ext>
                </a:extLst>
              </p:cNvPr>
              <p:cNvSpPr/>
              <p:nvPr/>
            </p:nvSpPr>
            <p:spPr>
              <a:xfrm>
                <a:off x="243645" y="236194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fillRef>
              <a:effectRef idx="0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>
                  <a:solidFill>
                    <a:srgbClr val="003399"/>
                  </a:solidFill>
                </a:endParaRPr>
              </a:p>
            </p:txBody>
          </p:sp>
          <p:sp>
            <p:nvSpPr>
              <p:cNvPr id="23" name="Rectangle: Rounded Corners 10">
                <a:extLst>
                  <a:ext uri="{FF2B5EF4-FFF2-40B4-BE49-F238E27FC236}">
                    <a16:creationId xmlns:a16="http://schemas.microsoft.com/office/drawing/2014/main" id="{2145C671-CEBF-4F7E-8CFC-E0355A063F7B}"/>
                  </a:ext>
                </a:extLst>
              </p:cNvPr>
              <p:cNvSpPr txBox="1"/>
              <p:nvPr/>
            </p:nvSpPr>
            <p:spPr>
              <a:xfrm>
                <a:off x="261232" y="238067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200" b="0" dirty="0">
                    <a:solidFill>
                      <a:srgbClr val="003399"/>
                    </a:solidFill>
                  </a:rPr>
                  <a:t>Účinky na BOZP</a:t>
                </a:r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E680F56-7338-4475-8856-D86E21C28913}"/>
              </a:ext>
            </a:extLst>
          </p:cNvPr>
          <p:cNvGrpSpPr/>
          <p:nvPr/>
        </p:nvGrpSpPr>
        <p:grpSpPr>
          <a:xfrm>
            <a:off x="446751" y="3185277"/>
            <a:ext cx="4973516" cy="428254"/>
            <a:chOff x="446751" y="3285839"/>
            <a:chExt cx="4973516" cy="42825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FB0D1CC-5FCA-4AD7-8DCA-804E8072C203}"/>
                </a:ext>
              </a:extLst>
            </p:cNvPr>
            <p:cNvSpPr/>
            <p:nvPr/>
          </p:nvSpPr>
          <p:spPr>
            <a:xfrm>
              <a:off x="446751" y="3464712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>
                <a:solidFill>
                  <a:srgbClr val="003399"/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B5DEA65-7C4E-47D3-B2C7-A109C0F2320E}"/>
                </a:ext>
              </a:extLst>
            </p:cNvPr>
            <p:cNvGrpSpPr/>
            <p:nvPr/>
          </p:nvGrpSpPr>
          <p:grpSpPr>
            <a:xfrm>
              <a:off x="584946" y="3285839"/>
              <a:ext cx="4651902" cy="370957"/>
              <a:chOff x="243645" y="2951620"/>
              <a:chExt cx="4267200" cy="383760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41BF84C9-A14F-41EF-8F94-F4DFB101D5AF}"/>
                  </a:ext>
                </a:extLst>
              </p:cNvPr>
              <p:cNvSpPr/>
              <p:nvPr/>
            </p:nvSpPr>
            <p:spPr>
              <a:xfrm>
                <a:off x="243645" y="295162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fillRef>
              <a:effectRef idx="0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>
                  <a:solidFill>
                    <a:srgbClr val="003399"/>
                  </a:solidFill>
                </a:endParaRPr>
              </a:p>
            </p:txBody>
          </p:sp>
          <p:sp>
            <p:nvSpPr>
              <p:cNvPr id="21" name="Rectangle: Rounded Corners 12">
                <a:extLst>
                  <a:ext uri="{FF2B5EF4-FFF2-40B4-BE49-F238E27FC236}">
                    <a16:creationId xmlns:a16="http://schemas.microsoft.com/office/drawing/2014/main" id="{6BD13B69-58B6-43B3-817F-49F27F5BFEB8}"/>
                  </a:ext>
                </a:extLst>
              </p:cNvPr>
              <p:cNvSpPr txBox="1"/>
              <p:nvPr/>
            </p:nvSpPr>
            <p:spPr>
              <a:xfrm>
                <a:off x="262528" y="2970354"/>
                <a:ext cx="4244230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200" b="0">
                    <a:solidFill>
                      <a:srgbClr val="003399"/>
                    </a:solidFill>
                  </a:rPr>
                  <a:t>Prípadové štúdie </a:t>
                </a: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4DC09A3-41E8-40D0-99CA-FE3EDF41BF44}"/>
              </a:ext>
            </a:extLst>
          </p:cNvPr>
          <p:cNvGrpSpPr/>
          <p:nvPr/>
        </p:nvGrpSpPr>
        <p:grpSpPr>
          <a:xfrm>
            <a:off x="446751" y="3663336"/>
            <a:ext cx="4973516" cy="421811"/>
            <a:chOff x="446751" y="3875519"/>
            <a:chExt cx="4973516" cy="42181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E9727D4-B15B-4255-97FA-4F02092F8087}"/>
                </a:ext>
              </a:extLst>
            </p:cNvPr>
            <p:cNvSpPr/>
            <p:nvPr/>
          </p:nvSpPr>
          <p:spPr>
            <a:xfrm>
              <a:off x="446751" y="4047949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sz="1600">
                <a:solidFill>
                  <a:srgbClr val="003399"/>
                </a:solidFill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20A0BE2-C182-4116-9AC3-3731866AD795}"/>
                </a:ext>
              </a:extLst>
            </p:cNvPr>
            <p:cNvGrpSpPr/>
            <p:nvPr/>
          </p:nvGrpSpPr>
          <p:grpSpPr>
            <a:xfrm>
              <a:off x="584947" y="3875519"/>
              <a:ext cx="4651902" cy="370957"/>
              <a:chOff x="243645" y="3541300"/>
              <a:chExt cx="4267200" cy="383760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D64F48C4-02E9-4F69-9CB4-D91A1F5D29C4}"/>
                  </a:ext>
                </a:extLst>
              </p:cNvPr>
              <p:cNvSpPr/>
              <p:nvPr/>
            </p:nvSpPr>
            <p:spPr>
              <a:xfrm>
                <a:off x="243645" y="354130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sz="1600">
                  <a:solidFill>
                    <a:srgbClr val="003399"/>
                  </a:solidFill>
                </a:endParaRPr>
              </a:p>
            </p:txBody>
          </p:sp>
          <p:sp>
            <p:nvSpPr>
              <p:cNvPr id="19" name="Rectangle: Rounded Corners 14">
                <a:extLst>
                  <a:ext uri="{FF2B5EF4-FFF2-40B4-BE49-F238E27FC236}">
                    <a16:creationId xmlns:a16="http://schemas.microsoft.com/office/drawing/2014/main" id="{B0945A9B-2D00-42CE-BFB2-F372C2340200}"/>
                  </a:ext>
                </a:extLst>
              </p:cNvPr>
              <p:cNvSpPr txBox="1"/>
              <p:nvPr/>
            </p:nvSpPr>
            <p:spPr>
              <a:xfrm>
                <a:off x="259949" y="3560034"/>
                <a:ext cx="4244231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200" b="0">
                    <a:solidFill>
                      <a:srgbClr val="003399"/>
                    </a:solidFill>
                  </a:rPr>
                  <a:t>Vplyv na rôzne úrovne a aktérov</a:t>
                </a: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1DAAABA-EAE3-4D63-97D0-426A7C4850CF}"/>
              </a:ext>
            </a:extLst>
          </p:cNvPr>
          <p:cNvGrpSpPr/>
          <p:nvPr/>
        </p:nvGrpSpPr>
        <p:grpSpPr>
          <a:xfrm>
            <a:off x="446750" y="1216962"/>
            <a:ext cx="4976364" cy="428193"/>
            <a:chOff x="446750" y="1266219"/>
            <a:chExt cx="4976364" cy="42819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AF312CA-18C9-4E80-9798-9B8DF0F8B4F3}"/>
                </a:ext>
              </a:extLst>
            </p:cNvPr>
            <p:cNvSpPr/>
            <p:nvPr/>
          </p:nvSpPr>
          <p:spPr>
            <a:xfrm>
              <a:off x="446750" y="1445031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>
                <a:solidFill>
                  <a:srgbClr val="003399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277B783-4266-4E47-88D2-8001E5998FDC}"/>
                </a:ext>
              </a:extLst>
            </p:cNvPr>
            <p:cNvGrpSpPr/>
            <p:nvPr/>
          </p:nvGrpSpPr>
          <p:grpSpPr>
            <a:xfrm>
              <a:off x="581955" y="1266219"/>
              <a:ext cx="4672581" cy="374904"/>
              <a:chOff x="259908" y="592899"/>
              <a:chExt cx="4267200" cy="383760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91D7E8B0-F993-4510-9300-7BD00278F1D8}"/>
                  </a:ext>
                </a:extLst>
              </p:cNvPr>
              <p:cNvSpPr/>
              <p:nvPr/>
            </p:nvSpPr>
            <p:spPr>
              <a:xfrm>
                <a:off x="259908" y="59289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fillRef>
              <a:effectRef idx="0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>
                  <a:solidFill>
                    <a:srgbClr val="003399"/>
                  </a:solidFill>
                </a:endParaRPr>
              </a:p>
            </p:txBody>
          </p:sp>
          <p:sp>
            <p:nvSpPr>
              <p:cNvPr id="29" name="Rectangle: Rounded Corners 4">
                <a:extLst>
                  <a:ext uri="{FF2B5EF4-FFF2-40B4-BE49-F238E27FC236}">
                    <a16:creationId xmlns:a16="http://schemas.microsoft.com/office/drawing/2014/main" id="{DE5A498D-B0C7-4660-B29D-1A3BC6EA74CB}"/>
                  </a:ext>
                </a:extLst>
              </p:cNvPr>
              <p:cNvSpPr txBox="1"/>
              <p:nvPr/>
            </p:nvSpPr>
            <p:spPr>
              <a:xfrm>
                <a:off x="278640" y="611633"/>
                <a:ext cx="4225447" cy="3462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/>
              <a:p>
                <a:r>
                  <a:rPr lang="sk-SK" sz="1200" b="0">
                    <a:solidFill>
                      <a:srgbClr val="003399"/>
                    </a:solidFill>
                  </a:rPr>
                  <a:t>Taxonómia</a:t>
                </a:r>
              </a:p>
            </p:txBody>
          </p:sp>
        </p:grpSp>
      </p:grpSp>
      <p:pic>
        <p:nvPicPr>
          <p:cNvPr id="39" name="Picture 38" descr="A cartoon of a person wearing a helmet and vest&#10;&#10;Description automatically generated">
            <a:extLst>
              <a:ext uri="{FF2B5EF4-FFF2-40B4-BE49-F238E27FC236}">
                <a16:creationId xmlns:a16="http://schemas.microsoft.com/office/drawing/2014/main" id="{91339272-2EE1-468D-B557-548206EC25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6033" y="1954269"/>
            <a:ext cx="2629569" cy="1774959"/>
          </a:xfrm>
          <a:prstGeom prst="rect">
            <a:avLst/>
          </a:prstGeom>
          <a:noFill/>
          <a:ln w="38100">
            <a:solidFill>
              <a:srgbClr val="ACC700"/>
            </a:solidFill>
          </a:ln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6AB38CE-9C59-4EE0-BC70-D84582BBBB06}"/>
              </a:ext>
            </a:extLst>
          </p:cNvPr>
          <p:cNvGrpSpPr/>
          <p:nvPr/>
        </p:nvGrpSpPr>
        <p:grpSpPr>
          <a:xfrm>
            <a:off x="457200" y="4132377"/>
            <a:ext cx="4973516" cy="421811"/>
            <a:chOff x="457200" y="4132377"/>
            <a:chExt cx="4973516" cy="421811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9ADFA80-5DD4-414E-BE7C-C474545C6FD2}"/>
                </a:ext>
              </a:extLst>
            </p:cNvPr>
            <p:cNvSpPr/>
            <p:nvPr/>
          </p:nvSpPr>
          <p:spPr>
            <a:xfrm>
              <a:off x="457200" y="430480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600">
                <a:solidFill>
                  <a:srgbClr val="003399"/>
                </a:solidFill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42A50B5-63D8-4792-A36D-783730388D93}"/>
                </a:ext>
              </a:extLst>
            </p:cNvPr>
            <p:cNvGrpSpPr/>
            <p:nvPr/>
          </p:nvGrpSpPr>
          <p:grpSpPr>
            <a:xfrm>
              <a:off x="595396" y="4132377"/>
              <a:ext cx="4651902" cy="370957"/>
              <a:chOff x="595396" y="4132377"/>
              <a:chExt cx="4651902" cy="370957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F378C921-A731-440D-9F80-3809CC721D6C}"/>
                  </a:ext>
                </a:extLst>
              </p:cNvPr>
              <p:cNvSpPr/>
              <p:nvPr/>
            </p:nvSpPr>
            <p:spPr>
              <a:xfrm>
                <a:off x="595396" y="4132377"/>
                <a:ext cx="4651902" cy="370957"/>
              </a:xfrm>
              <a:prstGeom prst="roundRect">
                <a:avLst/>
              </a:prstGeom>
              <a:solidFill>
                <a:srgbClr val="D7E3AF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600">
                  <a:solidFill>
                    <a:srgbClr val="003399"/>
                  </a:solidFill>
                </a:endParaRPr>
              </a:p>
            </p:txBody>
          </p:sp>
          <p:sp>
            <p:nvSpPr>
              <p:cNvPr id="54" name="Rectangle: Rounded Corners 14">
                <a:extLst>
                  <a:ext uri="{FF2B5EF4-FFF2-40B4-BE49-F238E27FC236}">
                    <a16:creationId xmlns:a16="http://schemas.microsoft.com/office/drawing/2014/main" id="{F341E5E5-7F0C-4B48-8EF5-D097A4CC232B}"/>
                  </a:ext>
                </a:extLst>
              </p:cNvPr>
              <p:cNvSpPr txBox="1"/>
              <p:nvPr/>
            </p:nvSpPr>
            <p:spPr>
              <a:xfrm>
                <a:off x="613170" y="4150486"/>
                <a:ext cx="4626862" cy="3347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noAutofit/>
              </a:bodyPr>
              <a:lstStyle>
                <a:defPPr>
                  <a:defRPr lang="en-US"/>
                </a:defPPr>
                <a:lvl1pPr>
                  <a:defRPr sz="1400" b="0"/>
                </a:lvl1pPr>
              </a:lstStyle>
              <a:p>
                <a:r>
                  <a:rPr lang="sk-SK" sz="1200">
                    <a:solidFill>
                      <a:srgbClr val="003399"/>
                    </a:solidFill>
                  </a:rPr>
                  <a:t>Kľúčové ponaučenia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1063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Framework: the automation of task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/>
          <a:lstStyle/>
          <a:p>
            <a:pPr lvl="1"/>
            <a:r>
              <a:rPr lang="sk-SK" sz="2400" b="1">
                <a:latin typeface="+mj-lt"/>
              </a:rPr>
              <a:t>Vplyv na rôzne úrovne a aktérov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0254F88-4FF0-3834-147B-45A78A01F3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0704573"/>
              </p:ext>
            </p:extLst>
          </p:nvPr>
        </p:nvGraphicFramePr>
        <p:xfrm>
          <a:off x="1493821" y="928144"/>
          <a:ext cx="5495453" cy="3637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1929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/>
              <a:t>Tvorba politík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1" y="933450"/>
            <a:ext cx="8154448" cy="3778433"/>
          </a:xfrm>
        </p:spPr>
        <p:txBody>
          <a:bodyPr lIns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k-SK" sz="1600" dirty="0">
                <a:solidFill>
                  <a:srgbClr val="003399"/>
                </a:solidFill>
              </a:rPr>
              <a:t>Nariadenie o strojových zariadeniach:</a:t>
            </a:r>
          </a:p>
          <a:p>
            <a:pPr lvl="1">
              <a:spcAft>
                <a:spcPts val="600"/>
              </a:spcAft>
            </a:pPr>
            <a:r>
              <a:rPr lang="sk-SK" sz="1600" dirty="0">
                <a:solidFill>
                  <a:schemeClr val="tx2"/>
                </a:solidFill>
              </a:rPr>
              <a:t>Zvýšenie dôvery v digitálne technológie vrátane umelej inteligencie, spolupráce ľudí a robotov atď.</a:t>
            </a:r>
          </a:p>
          <a:p>
            <a:pPr lvl="1">
              <a:spcAft>
                <a:spcPts val="600"/>
              </a:spcAft>
            </a:pPr>
            <a:r>
              <a:rPr lang="sk-SK" sz="1600" dirty="0">
                <a:solidFill>
                  <a:schemeClr val="tx2"/>
                </a:solidFill>
              </a:rPr>
              <a:t>Zavedenie účinného dohľadu nad trhom</a:t>
            </a:r>
          </a:p>
          <a:p>
            <a:pPr marL="0" indent="0">
              <a:buNone/>
            </a:pPr>
            <a:endParaRPr lang="en-GB" sz="20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rgbClr val="003399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sk-SK" sz="1600" dirty="0">
                <a:solidFill>
                  <a:srgbClr val="003399"/>
                </a:solidFill>
              </a:rPr>
              <a:t>Zákon EÚ o umelej inteligencii </a:t>
            </a:r>
          </a:p>
          <a:p>
            <a:pPr lvl="1">
              <a:spcAft>
                <a:spcPts val="600"/>
              </a:spcAft>
            </a:pPr>
            <a:r>
              <a:rPr lang="sk-SK" sz="1600" dirty="0">
                <a:solidFill>
                  <a:schemeClr val="tx2"/>
                </a:solidFill>
              </a:rPr>
              <a:t>návrh riešenia rizík v súvislosti s umelou inteligenciou v oblasti základných práv a bezpečnosti</a:t>
            </a:r>
          </a:p>
          <a:p>
            <a:pPr marL="189000" lvl="1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16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16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A gavel and paper with a piece of paper&#10;&#10;Description automatically generated">
            <a:extLst>
              <a:ext uri="{FF2B5EF4-FFF2-40B4-BE49-F238E27FC236}">
                <a16:creationId xmlns:a16="http://schemas.microsoft.com/office/drawing/2014/main" id="{EF0E2479-FBA4-4D5A-B99D-3D01BFA9459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773" y="1813829"/>
            <a:ext cx="1409325" cy="140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52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work: the automation of task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/>
          <a:lstStyle/>
          <a:p>
            <a:pPr lvl="1"/>
            <a:r>
              <a:rPr lang="sk-SK" sz="2400" b="1">
                <a:latin typeface="Arial (Überschriften)"/>
              </a:rPr>
              <a:t>Výzvy v oblasti riadenia BOZP 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4945954" y="1094551"/>
            <a:ext cx="2547218" cy="1187798"/>
            <a:chOff x="1072656" y="1602098"/>
            <a:chExt cx="1860030" cy="1860030"/>
          </a:xfrm>
        </p:grpSpPr>
        <p:sp>
          <p:nvSpPr>
            <p:cNvPr id="7" name="Ellipse 6"/>
            <p:cNvSpPr/>
            <p:nvPr/>
          </p:nvSpPr>
          <p:spPr>
            <a:xfrm>
              <a:off x="1072656" y="1602098"/>
              <a:ext cx="1860030" cy="186003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" name="Ellipse 4"/>
            <p:cNvSpPr txBox="1"/>
            <p:nvPr/>
          </p:nvSpPr>
          <p:spPr>
            <a:xfrm>
              <a:off x="1345051" y="1874493"/>
              <a:ext cx="1315240" cy="13152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150" sz="1050"/>
            </a:p>
          </p:txBody>
        </p:sp>
      </p:grpSp>
      <p:sp>
        <p:nvSpPr>
          <p:cNvPr id="9" name="Rechteck 8"/>
          <p:cNvSpPr/>
          <p:nvPr/>
        </p:nvSpPr>
        <p:spPr>
          <a:xfrm>
            <a:off x="5160783" y="1268500"/>
            <a:ext cx="2117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sk-SK" sz="1200" b="0" i="1" dirty="0">
                <a:solidFill>
                  <a:srgbClr val="003399"/>
                </a:solidFill>
              </a:rPr>
              <a:t>Rýchlo sa meniace technológie znamenajú nedostatočné znalosti o vplyve BOZP</a:t>
            </a:r>
          </a:p>
        </p:txBody>
      </p:sp>
      <p:graphicFrame>
        <p:nvGraphicFramePr>
          <p:cNvPr id="16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7812" y="2349617"/>
            <a:ext cx="2333385" cy="20696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BA883C-88A8-FD25-7D0C-A94DD98500A9}"/>
              </a:ext>
            </a:extLst>
          </p:cNvPr>
          <p:cNvSpPr txBox="1"/>
          <p:nvPr/>
        </p:nvSpPr>
        <p:spPr>
          <a:xfrm>
            <a:off x="450001" y="828052"/>
            <a:ext cx="4385175" cy="181588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sk-SK" sz="1600" b="1" dirty="0">
                <a:solidFill>
                  <a:srgbClr val="ACC700"/>
                </a:solidFill>
              </a:rPr>
              <a:t>Nové výzvy: 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(skryté) skreslenie v systémoch založených </a:t>
            </a:r>
            <a:br>
              <a:rPr lang="it-IT" sz="1600" dirty="0">
                <a:solidFill>
                  <a:srgbClr val="003399"/>
                </a:solidFill>
              </a:rPr>
            </a:br>
            <a:r>
              <a:rPr lang="sk-SK" sz="1600" dirty="0">
                <a:solidFill>
                  <a:srgbClr val="003399"/>
                </a:solidFill>
              </a:rPr>
              <a:t>na umelej inteligencii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kybernetická bezpečnosť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obavy a očakávania pracovníkov</a:t>
            </a:r>
          </a:p>
          <a:p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B530F-8587-3B7B-C5F4-525E48E1BBF0}"/>
              </a:ext>
            </a:extLst>
          </p:cNvPr>
          <p:cNvSpPr txBox="1"/>
          <p:nvPr/>
        </p:nvSpPr>
        <p:spPr>
          <a:xfrm>
            <a:off x="450001" y="2413656"/>
            <a:ext cx="3643946" cy="2111347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sk-SK" sz="1600" b="1">
                <a:solidFill>
                  <a:srgbClr val="ACC700"/>
                </a:solidFill>
              </a:rPr>
              <a:t>Organizačné a sociálne vplyvy: 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k-SK" sz="1600" b="0">
                <a:solidFill>
                  <a:srgbClr val="003399"/>
                </a:solidFill>
              </a:rPr>
              <a:t>odľudštenie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k-SK" sz="1600" b="0">
                <a:solidFill>
                  <a:srgbClr val="003399"/>
                </a:solidFill>
              </a:rPr>
              <a:t>menšia sociálna interakcia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k-SK" sz="1600" b="0">
                <a:solidFill>
                  <a:srgbClr val="003399"/>
                </a:solidFill>
              </a:rPr>
              <a:t>tlak na výkon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k-SK" sz="1600" b="0">
                <a:solidFill>
                  <a:srgbClr val="003399"/>
                </a:solidFill>
              </a:rPr>
              <a:t>(ne)dôvera v automatizáciu:</a:t>
            </a:r>
          </a:p>
          <a:p>
            <a:pPr marL="285750" indent="-1698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k-SK" sz="1600" b="0">
                <a:solidFill>
                  <a:srgbClr val="003399"/>
                </a:solidFill>
              </a:rPr>
              <a:t>strata zručností pracovnej sily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08687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2" y="135302"/>
            <a:ext cx="7559873" cy="367200"/>
          </a:xfrm>
        </p:spPr>
        <p:txBody>
          <a:bodyPr lIns="0"/>
          <a:lstStyle/>
          <a:p>
            <a:r>
              <a:rPr lang="sk-SK" sz="2400"/>
              <a:t>Riadenie BOZP </a:t>
            </a:r>
          </a:p>
        </p:txBody>
      </p:sp>
      <p:sp>
        <p:nvSpPr>
          <p:cNvPr id="5" name="Pfeil nach oben 4"/>
          <p:cNvSpPr/>
          <p:nvPr/>
        </p:nvSpPr>
        <p:spPr>
          <a:xfrm>
            <a:off x="4910487" y="1449853"/>
            <a:ext cx="2852524" cy="3020321"/>
          </a:xfrm>
          <a:prstGeom prst="upArrow">
            <a:avLst/>
          </a:prstGeom>
          <a:solidFill>
            <a:srgbClr val="D7E3A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6" name="Pfeil nach oben 5"/>
          <p:cNvSpPr/>
          <p:nvPr/>
        </p:nvSpPr>
        <p:spPr>
          <a:xfrm rot="10800000">
            <a:off x="701136" y="1449853"/>
            <a:ext cx="2852524" cy="3020321"/>
          </a:xfrm>
          <a:prstGeom prst="upArrow">
            <a:avLst/>
          </a:prstGeom>
          <a:solidFill>
            <a:srgbClr val="D7E3A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150" sz="1200" dirty="0"/>
          </a:p>
        </p:txBody>
      </p:sp>
      <p:sp>
        <p:nvSpPr>
          <p:cNvPr id="3" name="Abgerundetes Rechteck 2"/>
          <p:cNvSpPr/>
          <p:nvPr/>
        </p:nvSpPr>
        <p:spPr>
          <a:xfrm>
            <a:off x="4763764" y="3601170"/>
            <a:ext cx="3140242" cy="401200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b="1">
                <a:solidFill>
                  <a:srgbClr val="003399"/>
                </a:solidFill>
              </a:rPr>
              <a:t>Prípady používania v Európe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763764" y="2418028"/>
            <a:ext cx="3140242" cy="401200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b="1">
                <a:solidFill>
                  <a:srgbClr val="003399"/>
                </a:solidFill>
              </a:rPr>
              <a:t>Výmena odborných znalostí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4763764" y="3009599"/>
            <a:ext cx="3140242" cy="401200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b="1">
                <a:solidFill>
                  <a:srgbClr val="003399"/>
                </a:solidFill>
              </a:rPr>
              <a:t>Tzv. prístup human-in-command (prístup, pri ktorom je vo vedení človek)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4763764" y="1827546"/>
            <a:ext cx="3140242" cy="400111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b="1">
                <a:solidFill>
                  <a:srgbClr val="003399"/>
                </a:solidFill>
              </a:rPr>
              <a:t>Včasné zapojenie zamestnancov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607347" y="2425341"/>
            <a:ext cx="3140242" cy="386482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b="1">
                <a:solidFill>
                  <a:srgbClr val="003399"/>
                </a:solidFill>
              </a:rPr>
              <a:t>Vnútorná rezistencia voči zmenám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607347" y="3026912"/>
            <a:ext cx="3140242" cy="386483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b="1">
                <a:solidFill>
                  <a:srgbClr val="003399"/>
                </a:solidFill>
              </a:rPr>
              <a:t>Právne prostredie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607347" y="1827546"/>
            <a:ext cx="3140242" cy="386482"/>
          </a:xfrm>
          <a:prstGeom prst="roundRect">
            <a:avLst/>
          </a:prstGeom>
          <a:solidFill>
            <a:srgbClr val="E5EE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200" b="1">
                <a:solidFill>
                  <a:srgbClr val="003399"/>
                </a:solidFill>
              </a:rPr>
              <a:t>Neskúsenosť s technológiami</a:t>
            </a:r>
          </a:p>
        </p:txBody>
      </p:sp>
      <p:graphicFrame>
        <p:nvGraphicFramePr>
          <p:cNvPr id="18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A51C16B-1157-93B1-DAA3-B677B9FABA3C}"/>
              </a:ext>
            </a:extLst>
          </p:cNvPr>
          <p:cNvSpPr txBox="1"/>
          <p:nvPr/>
        </p:nvSpPr>
        <p:spPr>
          <a:xfrm>
            <a:off x="716487" y="968452"/>
            <a:ext cx="28921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b="1" dirty="0">
                <a:solidFill>
                  <a:srgbClr val="ACC700"/>
                </a:solidFill>
              </a:rPr>
              <a:t>Obmedzenie prekážok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C9D876-4A2B-110B-5CCF-945346B2B921}"/>
              </a:ext>
            </a:extLst>
          </p:cNvPr>
          <p:cNvSpPr txBox="1"/>
          <p:nvPr/>
        </p:nvSpPr>
        <p:spPr>
          <a:xfrm>
            <a:off x="4325162" y="968452"/>
            <a:ext cx="40174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b="1" dirty="0">
                <a:solidFill>
                  <a:srgbClr val="ACC700"/>
                </a:solidFill>
              </a:rPr>
              <a:t>Posilnenie motivačných prvkov</a:t>
            </a:r>
          </a:p>
        </p:txBody>
      </p:sp>
    </p:spTree>
    <p:extLst>
      <p:ext uri="{BB962C8B-B14F-4D97-AF65-F5344CB8AC3E}">
        <p14:creationId xmlns:p14="http://schemas.microsoft.com/office/powerpoint/2010/main" val="960928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395" y="135000"/>
            <a:ext cx="8014989" cy="367200"/>
          </a:xfrm>
        </p:spPr>
        <p:txBody>
          <a:bodyPr lIns="0"/>
          <a:lstStyle/>
          <a:p>
            <a:r>
              <a:rPr lang="sk-SK" sz="2000" dirty="0"/>
              <a:t>Používanie systémov založených na umelej inteligencii pre BOZP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Inhaltsplatzhalter 2"/>
          <p:cNvSpPr>
            <a:spLocks noGrp="1"/>
          </p:cNvSpPr>
          <p:nvPr>
            <p:ph sz="half" idx="1"/>
          </p:nvPr>
        </p:nvSpPr>
        <p:spPr>
          <a:xfrm>
            <a:off x="265644" y="720097"/>
            <a:ext cx="3801368" cy="4345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k-SK" sz="2000" dirty="0">
                <a:latin typeface="Arial" panose="020B0604020202020204" pitchFamily="34" charset="0"/>
                <a:cs typeface="Arial" panose="020B0604020202020204" pitchFamily="34" charset="0"/>
              </a:rPr>
              <a:t>Monitorovanie procesov a BOZP</a:t>
            </a:r>
          </a:p>
        </p:txBody>
      </p:sp>
      <p:sp>
        <p:nvSpPr>
          <p:cNvPr id="15" name="Pfeil nach links und rechts 14"/>
          <p:cNvSpPr/>
          <p:nvPr/>
        </p:nvSpPr>
        <p:spPr>
          <a:xfrm>
            <a:off x="3513080" y="1735823"/>
            <a:ext cx="1409053" cy="228693"/>
          </a:xfrm>
          <a:prstGeom prst="leftRightArrow">
            <a:avLst>
              <a:gd name="adj1" fmla="val 21856"/>
              <a:gd name="adj2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150" sz="1350" dirty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>
          <a:xfrm>
            <a:off x="5215378" y="753030"/>
            <a:ext cx="2330516" cy="317925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marL="251994" indent="-251994" algn="l" defTabSz="457189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80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31989" indent="-179996" algn="l" defTabSz="457189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1985" indent="-179996" algn="l" defTabSz="457189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1980" indent="-179996" algn="l" defTabSz="457189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1976" indent="-179996" algn="l" defTabSz="457189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Arial" panose="020B0604020202020204" pitchFamily="34" charset="0"/>
                <a:cs typeface="Arial" panose="020B0604020202020204" pitchFamily="34" charset="0"/>
              </a:rPr>
              <a:t>Pocit existencie dohľadu</a:t>
            </a:r>
          </a:p>
        </p:txBody>
      </p:sp>
      <p:sp>
        <p:nvSpPr>
          <p:cNvPr id="20" name="Inhaltsplatzhalter 2"/>
          <p:cNvSpPr txBox="1">
            <a:spLocks/>
          </p:cNvSpPr>
          <p:nvPr/>
        </p:nvSpPr>
        <p:spPr>
          <a:xfrm>
            <a:off x="455524" y="2656583"/>
            <a:ext cx="3801368" cy="92813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189000" indent="-189000" defTabSz="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  <a:defRPr sz="1600" b="0" i="0" baseline="0">
                <a:solidFill>
                  <a:schemeClr val="tx2"/>
                </a:solidFill>
              </a:defRPr>
            </a:lvl1pPr>
            <a:lvl2pPr marL="324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baseline="0"/>
            </a:lvl2pPr>
            <a:lvl3pPr marL="459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baseline="0"/>
            </a:lvl3pPr>
            <a:lvl4pPr marL="594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baseline="0"/>
            </a:lvl4pPr>
            <a:lvl5pPr marL="729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baseline="0"/>
            </a:lvl5pPr>
            <a:lvl6pPr marL="1885950" indent="-171450" defTabSz="342900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baseline="0"/>
            </a:lvl6pPr>
            <a:lvl7pPr marL="2228850" indent="-171450" defTabSz="342900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 defTabSz="342900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 defTabSz="342900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marL="0" indent="171450">
              <a:spcBef>
                <a:spcPts val="0"/>
              </a:spcBef>
            </a:pPr>
            <a:r>
              <a:rPr lang="sk-SK" sz="1400" dirty="0"/>
              <a:t>Systémy so zabudovanou detekciou chýb</a:t>
            </a:r>
          </a:p>
          <a:p>
            <a:pPr marL="0" indent="171450">
              <a:spcBef>
                <a:spcPts val="0"/>
              </a:spcBef>
            </a:pPr>
            <a:r>
              <a:rPr lang="sk-SK" sz="1400" dirty="0"/>
              <a:t>Bezpečnejšie pracovné priestory</a:t>
            </a:r>
          </a:p>
          <a:p>
            <a:pPr marL="0" indent="171450">
              <a:spcBef>
                <a:spcPts val="0"/>
              </a:spcBef>
            </a:pPr>
            <a:r>
              <a:rPr lang="sk-SK" sz="1400" dirty="0" err="1"/>
              <a:t>Samoučiace</a:t>
            </a:r>
            <a:r>
              <a:rPr lang="sk-SK" sz="1400" dirty="0"/>
              <a:t> sa systémy</a:t>
            </a:r>
          </a:p>
        </p:txBody>
      </p:sp>
      <p:sp>
        <p:nvSpPr>
          <p:cNvPr id="21" name="Inhaltsplatzhalter 2"/>
          <p:cNvSpPr txBox="1">
            <a:spLocks/>
          </p:cNvSpPr>
          <p:nvPr/>
        </p:nvSpPr>
        <p:spPr>
          <a:xfrm>
            <a:off x="4657486" y="2656488"/>
            <a:ext cx="4342481" cy="10257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189000" indent="-189000" defTabSz="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  <a:defRPr sz="1600" b="0" i="0" baseline="0">
                <a:solidFill>
                  <a:schemeClr val="tx2"/>
                </a:solidFill>
              </a:defRPr>
            </a:lvl1pPr>
            <a:lvl2pPr marL="324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baseline="0"/>
            </a:lvl2pPr>
            <a:lvl3pPr marL="459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baseline="0"/>
            </a:lvl3pPr>
            <a:lvl4pPr marL="594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baseline="0"/>
            </a:lvl4pPr>
            <a:lvl5pPr marL="729000" indent="-135000" defTabSz="342900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baseline="0"/>
            </a:lvl5pPr>
            <a:lvl6pPr marL="1885950" indent="-171450" defTabSz="342900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baseline="0"/>
            </a:lvl6pPr>
            <a:lvl7pPr marL="2228850" indent="-171450" defTabSz="342900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 defTabSz="342900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 defTabSz="342900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marL="0" indent="171450">
              <a:spcBef>
                <a:spcPts val="0"/>
              </a:spcBef>
            </a:pPr>
            <a:r>
              <a:rPr lang="sk-SK" sz="1400" dirty="0"/>
              <a:t>Neistota týkajúca sa toho, aké údaje sa zhromažďujú</a:t>
            </a:r>
          </a:p>
          <a:p>
            <a:pPr marL="0" indent="171450">
              <a:spcBef>
                <a:spcPts val="0"/>
              </a:spcBef>
            </a:pPr>
            <a:r>
              <a:rPr lang="sk-SK" sz="1400" dirty="0"/>
              <a:t>Zvýšená prítomnosť kamier</a:t>
            </a:r>
          </a:p>
          <a:p>
            <a:pPr marL="0" indent="171450">
              <a:spcBef>
                <a:spcPts val="0"/>
              </a:spcBef>
            </a:pPr>
            <a:r>
              <a:rPr lang="sk-SK" sz="1400" dirty="0"/>
              <a:t>Východiskové predpoklady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7D65A3D-689C-4A8A-8E2E-0B5AEE8024FE}"/>
              </a:ext>
            </a:extLst>
          </p:cNvPr>
          <p:cNvGrpSpPr/>
          <p:nvPr/>
        </p:nvGrpSpPr>
        <p:grpSpPr>
          <a:xfrm>
            <a:off x="1075765" y="3748542"/>
            <a:ext cx="6470129" cy="762007"/>
            <a:chOff x="1075765" y="3609073"/>
            <a:chExt cx="6470129" cy="76200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24F05AE-6C91-46FA-8702-02A2A469B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5765" y="3609073"/>
              <a:ext cx="6470129" cy="7620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539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6350" h="19050"/>
              <a:contourClr>
                <a:srgbClr val="FFFFFF"/>
              </a:contourClr>
            </a:sp3d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A4365E-54E5-4FD8-BB99-39E046B6525F}"/>
                </a:ext>
              </a:extLst>
            </p:cNvPr>
            <p:cNvSpPr txBox="1"/>
            <p:nvPr/>
          </p:nvSpPr>
          <p:spPr>
            <a:xfrm>
              <a:off x="1118247" y="3662207"/>
              <a:ext cx="637750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b="1" dirty="0">
                  <a:solidFill>
                    <a:schemeClr val="bg1"/>
                  </a:solidFill>
                  <a:cs typeface="Arial" panose="020B0604020202020204" pitchFamily="34" charset="0"/>
                </a:rPr>
                <a:t>Jasná komunikácia o tom, ako, kedy, kde a na aký účel sú údaje zhromažďované.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A7A25F-F856-43D8-AA0D-B5EEBD72C3BD}"/>
              </a:ext>
            </a:extLst>
          </p:cNvPr>
          <p:cNvGrpSpPr/>
          <p:nvPr/>
        </p:nvGrpSpPr>
        <p:grpSpPr>
          <a:xfrm>
            <a:off x="1181927" y="1439984"/>
            <a:ext cx="1689113" cy="1084088"/>
            <a:chOff x="1181927" y="1331831"/>
            <a:chExt cx="1689113" cy="1084088"/>
          </a:xfrm>
        </p:grpSpPr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1BE6B8D5-7BC7-3782-8ACF-96C9CF3FF8CE}"/>
                </a:ext>
              </a:extLst>
            </p:cNvPr>
            <p:cNvSpPr/>
            <p:nvPr/>
          </p:nvSpPr>
          <p:spPr>
            <a:xfrm>
              <a:off x="1181927" y="1340434"/>
              <a:ext cx="1689113" cy="102578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150" sz="1350" dirty="0"/>
            </a:p>
          </p:txBody>
        </p:sp>
        <p:pic>
          <p:nvPicPr>
            <p:cNvPr id="25" name="Picture 24" descr="A green camera on a black background&#10;&#10;Description automatically generated">
              <a:extLst>
                <a:ext uri="{FF2B5EF4-FFF2-40B4-BE49-F238E27FC236}">
                  <a16:creationId xmlns:a16="http://schemas.microsoft.com/office/drawing/2014/main" id="{21FF0612-BF27-4841-AA0A-E7973665B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6035" y="1331831"/>
              <a:ext cx="1084088" cy="108408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7516F2C-3442-4F15-B85D-C8F5712BAF9C}"/>
              </a:ext>
            </a:extLst>
          </p:cNvPr>
          <p:cNvGrpSpPr/>
          <p:nvPr/>
        </p:nvGrpSpPr>
        <p:grpSpPr>
          <a:xfrm>
            <a:off x="5554739" y="1266280"/>
            <a:ext cx="1689113" cy="1306287"/>
            <a:chOff x="5536079" y="1266280"/>
            <a:chExt cx="1689113" cy="1306287"/>
          </a:xfrm>
        </p:grpSpPr>
        <p:sp>
          <p:nvSpPr>
            <p:cNvPr id="23" name="Rectangle 3">
              <a:extLst>
                <a:ext uri="{FF2B5EF4-FFF2-40B4-BE49-F238E27FC236}">
                  <a16:creationId xmlns:a16="http://schemas.microsoft.com/office/drawing/2014/main" id="{EEDE12EC-7065-4A61-8C42-9C0F243875D8}"/>
                </a:ext>
              </a:extLst>
            </p:cNvPr>
            <p:cNvSpPr/>
            <p:nvPr/>
          </p:nvSpPr>
          <p:spPr>
            <a:xfrm>
              <a:off x="5536079" y="1462983"/>
              <a:ext cx="1689113" cy="102578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150" sz="1350" dirty="0"/>
            </a:p>
          </p:txBody>
        </p:sp>
        <p:pic>
          <p:nvPicPr>
            <p:cNvPr id="26" name="Picture 25" descr="A green eye with a black circle&#10;&#10;Description automatically generated">
              <a:extLst>
                <a:ext uri="{FF2B5EF4-FFF2-40B4-BE49-F238E27FC236}">
                  <a16:creationId xmlns:a16="http://schemas.microsoft.com/office/drawing/2014/main" id="{74B10E2F-FBDB-4FCC-BD92-DDB75021B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6095" y="1266280"/>
              <a:ext cx="1306287" cy="13062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1782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ipboard with a magnifying glass&#10;&#10;Description automatically generated">
            <a:extLst>
              <a:ext uri="{FF2B5EF4-FFF2-40B4-BE49-F238E27FC236}">
                <a16:creationId xmlns:a16="http://schemas.microsoft.com/office/drawing/2014/main" id="{B273A75C-FCC9-4154-B778-072E78385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7417" y="2237411"/>
            <a:ext cx="1479686" cy="14796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2" y="123478"/>
            <a:ext cx="7559873" cy="367200"/>
          </a:xfrm>
        </p:spPr>
        <p:txBody>
          <a:bodyPr lIns="0"/>
          <a:lstStyle/>
          <a:p>
            <a:r>
              <a:rPr lang="sk-SK" sz="2400">
                <a:latin typeface="Arial" panose="020B0604020202020204" pitchFamily="34" charset="0"/>
                <a:cs typeface="Arial" panose="020B0604020202020204" pitchFamily="34" charset="0"/>
              </a:rPr>
              <a:t>Inšpekcia práce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66478" y="920456"/>
            <a:ext cx="7865324" cy="184922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88996" indent="-188996" defTabSz="342892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Náročnejší proces inšpekcie práce</a:t>
            </a:r>
          </a:p>
          <a:p>
            <a:pPr marL="188996" indent="-188996" defTabSz="342892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Stratégie pre nové technológie</a:t>
            </a:r>
          </a:p>
          <a:p>
            <a:pPr marL="188996" indent="-188996" defTabSz="342892">
              <a:spcAft>
                <a:spcPts val="12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k-SK" sz="1600">
                <a:solidFill>
                  <a:schemeClr val="tx2"/>
                </a:solidFill>
              </a:rPr>
              <a:t>Môžu byť potrebné nové nástroje pre inšpektoráty práce</a:t>
            </a:r>
          </a:p>
          <a:p>
            <a:pPr defTabSz="342892">
              <a:spcBef>
                <a:spcPts val="450"/>
              </a:spcBef>
              <a:buClr>
                <a:schemeClr val="tx2"/>
              </a:buClr>
            </a:pPr>
            <a:endParaRPr lang="en-150" sz="1600" b="1" dirty="0">
              <a:solidFill>
                <a:schemeClr val="tx2"/>
              </a:solidFill>
            </a:endParaRPr>
          </a:p>
          <a:p>
            <a:endParaRPr lang="en-150" sz="1600" dirty="0"/>
          </a:p>
        </p:txBody>
      </p:sp>
      <p:graphicFrame>
        <p:nvGraphicFramePr>
          <p:cNvPr id="4" name="Diagram 5">
            <a:extLst>
              <a:ext uri="{FF2B5EF4-FFF2-40B4-BE49-F238E27FC236}">
                <a16:creationId xmlns:a16="http://schemas.microsoft.com/office/drawing/2014/main" id="{84B0EFF6-436A-1705-7B08-FADE68062414}"/>
              </a:ext>
            </a:extLst>
          </p:cNvPr>
          <p:cNvGraphicFramePr/>
          <p:nvPr/>
        </p:nvGraphicFramePr>
        <p:xfrm>
          <a:off x="7989570" y="79741"/>
          <a:ext cx="1295221" cy="88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36558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F19F9-B0C1-FF8B-8B70-32A8DED8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/>
              <a:t>Kľúčové ponaučenia</a:t>
            </a: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46283834-05D8-4FAC-B84C-900640A54B53}"/>
              </a:ext>
            </a:extLst>
          </p:cNvPr>
          <p:cNvSpPr/>
          <p:nvPr/>
        </p:nvSpPr>
        <p:spPr>
          <a:xfrm rot="10800000">
            <a:off x="485428" y="915988"/>
            <a:ext cx="7559873" cy="2741611"/>
          </a:xfrm>
          <a:custGeom>
            <a:avLst/>
            <a:gdLst>
              <a:gd name="connsiteX0" fmla="*/ 0 w 7559873"/>
              <a:gd name="connsiteY0" fmla="*/ 0 h 3098042"/>
              <a:gd name="connsiteX1" fmla="*/ 1259979 w 7559873"/>
              <a:gd name="connsiteY1" fmla="*/ 0 h 3098042"/>
              <a:gd name="connsiteX2" fmla="*/ 1259979 w 7559873"/>
              <a:gd name="connsiteY2" fmla="*/ 0 h 3098042"/>
              <a:gd name="connsiteX3" fmla="*/ 3149947 w 7559873"/>
              <a:gd name="connsiteY3" fmla="*/ 0 h 3098042"/>
              <a:gd name="connsiteX4" fmla="*/ 7559873 w 7559873"/>
              <a:gd name="connsiteY4" fmla="*/ 0 h 3098042"/>
              <a:gd name="connsiteX5" fmla="*/ 7559873 w 7559873"/>
              <a:gd name="connsiteY5" fmla="*/ 1807191 h 3098042"/>
              <a:gd name="connsiteX6" fmla="*/ 7559873 w 7559873"/>
              <a:gd name="connsiteY6" fmla="*/ 1807191 h 3098042"/>
              <a:gd name="connsiteX7" fmla="*/ 7559873 w 7559873"/>
              <a:gd name="connsiteY7" fmla="*/ 2581702 h 3098042"/>
              <a:gd name="connsiteX8" fmla="*/ 7559873 w 7559873"/>
              <a:gd name="connsiteY8" fmla="*/ 3098042 h 3098042"/>
              <a:gd name="connsiteX9" fmla="*/ 3149947 w 7559873"/>
              <a:gd name="connsiteY9" fmla="*/ 3098042 h 3098042"/>
              <a:gd name="connsiteX10" fmla="*/ 2123115 w 7559873"/>
              <a:gd name="connsiteY10" fmla="*/ 3454224 h 3098042"/>
              <a:gd name="connsiteX11" fmla="*/ 1259979 w 7559873"/>
              <a:gd name="connsiteY11" fmla="*/ 3098042 h 3098042"/>
              <a:gd name="connsiteX12" fmla="*/ 0 w 7559873"/>
              <a:gd name="connsiteY12" fmla="*/ 3098042 h 3098042"/>
              <a:gd name="connsiteX13" fmla="*/ 0 w 7559873"/>
              <a:gd name="connsiteY13" fmla="*/ 2581702 h 3098042"/>
              <a:gd name="connsiteX14" fmla="*/ 0 w 7559873"/>
              <a:gd name="connsiteY14" fmla="*/ 1807191 h 3098042"/>
              <a:gd name="connsiteX15" fmla="*/ 0 w 7559873"/>
              <a:gd name="connsiteY15" fmla="*/ 1807191 h 3098042"/>
              <a:gd name="connsiteX16" fmla="*/ 0 w 7559873"/>
              <a:gd name="connsiteY16" fmla="*/ 0 h 3098042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3149947 w 7559873"/>
              <a:gd name="connsiteY9" fmla="*/ 3098042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454224"/>
              <a:gd name="connsiteX1" fmla="*/ 1259979 w 7559873"/>
              <a:gd name="connsiteY1" fmla="*/ 0 h 3454224"/>
              <a:gd name="connsiteX2" fmla="*/ 1259979 w 7559873"/>
              <a:gd name="connsiteY2" fmla="*/ 0 h 3454224"/>
              <a:gd name="connsiteX3" fmla="*/ 3149947 w 7559873"/>
              <a:gd name="connsiteY3" fmla="*/ 0 h 3454224"/>
              <a:gd name="connsiteX4" fmla="*/ 7559873 w 7559873"/>
              <a:gd name="connsiteY4" fmla="*/ 0 h 3454224"/>
              <a:gd name="connsiteX5" fmla="*/ 7559873 w 7559873"/>
              <a:gd name="connsiteY5" fmla="*/ 1807191 h 3454224"/>
              <a:gd name="connsiteX6" fmla="*/ 7559873 w 7559873"/>
              <a:gd name="connsiteY6" fmla="*/ 1807191 h 3454224"/>
              <a:gd name="connsiteX7" fmla="*/ 7559873 w 7559873"/>
              <a:gd name="connsiteY7" fmla="*/ 2581702 h 3454224"/>
              <a:gd name="connsiteX8" fmla="*/ 7559873 w 7559873"/>
              <a:gd name="connsiteY8" fmla="*/ 3098042 h 3454224"/>
              <a:gd name="connsiteX9" fmla="*/ 1273380 w 7559873"/>
              <a:gd name="connsiteY9" fmla="*/ 3104866 h 3454224"/>
              <a:gd name="connsiteX10" fmla="*/ 2123115 w 7559873"/>
              <a:gd name="connsiteY10" fmla="*/ 3454224 h 3454224"/>
              <a:gd name="connsiteX11" fmla="*/ 584415 w 7559873"/>
              <a:gd name="connsiteY11" fmla="*/ 3098042 h 3454224"/>
              <a:gd name="connsiteX12" fmla="*/ 0 w 7559873"/>
              <a:gd name="connsiteY12" fmla="*/ 3098042 h 3454224"/>
              <a:gd name="connsiteX13" fmla="*/ 0 w 7559873"/>
              <a:gd name="connsiteY13" fmla="*/ 2581702 h 3454224"/>
              <a:gd name="connsiteX14" fmla="*/ 0 w 7559873"/>
              <a:gd name="connsiteY14" fmla="*/ 1807191 h 3454224"/>
              <a:gd name="connsiteX15" fmla="*/ 0 w 7559873"/>
              <a:gd name="connsiteY15" fmla="*/ 1807191 h 3454224"/>
              <a:gd name="connsiteX16" fmla="*/ 0 w 7559873"/>
              <a:gd name="connsiteY16" fmla="*/ 0 h 3454224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1273380 w 7559873"/>
              <a:gd name="connsiteY9" fmla="*/ 3104866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99633"/>
              <a:gd name="connsiteX1" fmla="*/ 1259979 w 7559873"/>
              <a:gd name="connsiteY1" fmla="*/ 0 h 3399633"/>
              <a:gd name="connsiteX2" fmla="*/ 1259979 w 7559873"/>
              <a:gd name="connsiteY2" fmla="*/ 0 h 3399633"/>
              <a:gd name="connsiteX3" fmla="*/ 3149947 w 7559873"/>
              <a:gd name="connsiteY3" fmla="*/ 0 h 3399633"/>
              <a:gd name="connsiteX4" fmla="*/ 7559873 w 7559873"/>
              <a:gd name="connsiteY4" fmla="*/ 0 h 3399633"/>
              <a:gd name="connsiteX5" fmla="*/ 7559873 w 7559873"/>
              <a:gd name="connsiteY5" fmla="*/ 1807191 h 3399633"/>
              <a:gd name="connsiteX6" fmla="*/ 7559873 w 7559873"/>
              <a:gd name="connsiteY6" fmla="*/ 1807191 h 3399633"/>
              <a:gd name="connsiteX7" fmla="*/ 7559873 w 7559873"/>
              <a:gd name="connsiteY7" fmla="*/ 2581702 h 3399633"/>
              <a:gd name="connsiteX8" fmla="*/ 7559873 w 7559873"/>
              <a:gd name="connsiteY8" fmla="*/ 3098042 h 3399633"/>
              <a:gd name="connsiteX9" fmla="*/ 7080503 w 7559873"/>
              <a:gd name="connsiteY9" fmla="*/ 3095967 h 3399633"/>
              <a:gd name="connsiteX10" fmla="*/ 922112 w 7559873"/>
              <a:gd name="connsiteY10" fmla="*/ 3399633 h 3399633"/>
              <a:gd name="connsiteX11" fmla="*/ 584415 w 7559873"/>
              <a:gd name="connsiteY11" fmla="*/ 3098042 h 3399633"/>
              <a:gd name="connsiteX12" fmla="*/ 0 w 7559873"/>
              <a:gd name="connsiteY12" fmla="*/ 3098042 h 3399633"/>
              <a:gd name="connsiteX13" fmla="*/ 0 w 7559873"/>
              <a:gd name="connsiteY13" fmla="*/ 2581702 h 3399633"/>
              <a:gd name="connsiteX14" fmla="*/ 0 w 7559873"/>
              <a:gd name="connsiteY14" fmla="*/ 1807191 h 3399633"/>
              <a:gd name="connsiteX15" fmla="*/ 0 w 7559873"/>
              <a:gd name="connsiteY15" fmla="*/ 1807191 h 3399633"/>
              <a:gd name="connsiteX16" fmla="*/ 0 w 7559873"/>
              <a:gd name="connsiteY16" fmla="*/ 0 h 3399633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584415 w 7559873"/>
              <a:gd name="connsiteY11" fmla="*/ 30980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337335"/>
              <a:gd name="connsiteX1" fmla="*/ 1259979 w 7559873"/>
              <a:gd name="connsiteY1" fmla="*/ 0 h 3337335"/>
              <a:gd name="connsiteX2" fmla="*/ 1259979 w 7559873"/>
              <a:gd name="connsiteY2" fmla="*/ 0 h 3337335"/>
              <a:gd name="connsiteX3" fmla="*/ 3149947 w 7559873"/>
              <a:gd name="connsiteY3" fmla="*/ 0 h 3337335"/>
              <a:gd name="connsiteX4" fmla="*/ 7559873 w 7559873"/>
              <a:gd name="connsiteY4" fmla="*/ 0 h 3337335"/>
              <a:gd name="connsiteX5" fmla="*/ 7559873 w 7559873"/>
              <a:gd name="connsiteY5" fmla="*/ 1807191 h 3337335"/>
              <a:gd name="connsiteX6" fmla="*/ 7559873 w 7559873"/>
              <a:gd name="connsiteY6" fmla="*/ 1807191 h 3337335"/>
              <a:gd name="connsiteX7" fmla="*/ 7559873 w 7559873"/>
              <a:gd name="connsiteY7" fmla="*/ 2581702 h 3337335"/>
              <a:gd name="connsiteX8" fmla="*/ 7559873 w 7559873"/>
              <a:gd name="connsiteY8" fmla="*/ 3098042 h 3337335"/>
              <a:gd name="connsiteX9" fmla="*/ 7080503 w 7559873"/>
              <a:gd name="connsiteY9" fmla="*/ 3095967 h 3337335"/>
              <a:gd name="connsiteX10" fmla="*/ 6858888 w 7559873"/>
              <a:gd name="connsiteY10" fmla="*/ 3337335 h 3337335"/>
              <a:gd name="connsiteX11" fmla="*/ 6691788 w 7559873"/>
              <a:gd name="connsiteY11" fmla="*/ 3080242 h 3337335"/>
              <a:gd name="connsiteX12" fmla="*/ 0 w 7559873"/>
              <a:gd name="connsiteY12" fmla="*/ 3098042 h 3337335"/>
              <a:gd name="connsiteX13" fmla="*/ 0 w 7559873"/>
              <a:gd name="connsiteY13" fmla="*/ 2581702 h 3337335"/>
              <a:gd name="connsiteX14" fmla="*/ 0 w 7559873"/>
              <a:gd name="connsiteY14" fmla="*/ 1807191 h 3337335"/>
              <a:gd name="connsiteX15" fmla="*/ 0 w 7559873"/>
              <a:gd name="connsiteY15" fmla="*/ 1807191 h 3337335"/>
              <a:gd name="connsiteX16" fmla="*/ 0 w 7559873"/>
              <a:gd name="connsiteY16" fmla="*/ 0 h 3337335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91788 w 7559873"/>
              <a:gd name="connsiteY11" fmla="*/ 3080242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35231"/>
              <a:gd name="connsiteX1" fmla="*/ 1259979 w 7559873"/>
              <a:gd name="connsiteY1" fmla="*/ 0 h 3435231"/>
              <a:gd name="connsiteX2" fmla="*/ 1259979 w 7559873"/>
              <a:gd name="connsiteY2" fmla="*/ 0 h 3435231"/>
              <a:gd name="connsiteX3" fmla="*/ 3149947 w 7559873"/>
              <a:gd name="connsiteY3" fmla="*/ 0 h 3435231"/>
              <a:gd name="connsiteX4" fmla="*/ 7559873 w 7559873"/>
              <a:gd name="connsiteY4" fmla="*/ 0 h 3435231"/>
              <a:gd name="connsiteX5" fmla="*/ 7559873 w 7559873"/>
              <a:gd name="connsiteY5" fmla="*/ 1807191 h 3435231"/>
              <a:gd name="connsiteX6" fmla="*/ 7559873 w 7559873"/>
              <a:gd name="connsiteY6" fmla="*/ 1807191 h 3435231"/>
              <a:gd name="connsiteX7" fmla="*/ 7559873 w 7559873"/>
              <a:gd name="connsiteY7" fmla="*/ 2581702 h 3435231"/>
              <a:gd name="connsiteX8" fmla="*/ 7559873 w 7559873"/>
              <a:gd name="connsiteY8" fmla="*/ 3098042 h 3435231"/>
              <a:gd name="connsiteX9" fmla="*/ 7080503 w 7559873"/>
              <a:gd name="connsiteY9" fmla="*/ 3095967 h 3435231"/>
              <a:gd name="connsiteX10" fmla="*/ 6906655 w 7559873"/>
              <a:gd name="connsiteY10" fmla="*/ 3435231 h 3435231"/>
              <a:gd name="connsiteX11" fmla="*/ 6609901 w 7559873"/>
              <a:gd name="connsiteY11" fmla="*/ 3080243 h 3435231"/>
              <a:gd name="connsiteX12" fmla="*/ 0 w 7559873"/>
              <a:gd name="connsiteY12" fmla="*/ 3098042 h 3435231"/>
              <a:gd name="connsiteX13" fmla="*/ 0 w 7559873"/>
              <a:gd name="connsiteY13" fmla="*/ 2581702 h 3435231"/>
              <a:gd name="connsiteX14" fmla="*/ 0 w 7559873"/>
              <a:gd name="connsiteY14" fmla="*/ 1807191 h 3435231"/>
              <a:gd name="connsiteX15" fmla="*/ 0 w 7559873"/>
              <a:gd name="connsiteY15" fmla="*/ 1807191 h 3435231"/>
              <a:gd name="connsiteX16" fmla="*/ 0 w 7559873"/>
              <a:gd name="connsiteY16" fmla="*/ 0 h 3435231"/>
              <a:gd name="connsiteX0" fmla="*/ 0 w 7559873"/>
              <a:gd name="connsiteY0" fmla="*/ 0 h 3426331"/>
              <a:gd name="connsiteX1" fmla="*/ 1259979 w 7559873"/>
              <a:gd name="connsiteY1" fmla="*/ 0 h 3426331"/>
              <a:gd name="connsiteX2" fmla="*/ 1259979 w 7559873"/>
              <a:gd name="connsiteY2" fmla="*/ 0 h 3426331"/>
              <a:gd name="connsiteX3" fmla="*/ 3149947 w 7559873"/>
              <a:gd name="connsiteY3" fmla="*/ 0 h 3426331"/>
              <a:gd name="connsiteX4" fmla="*/ 7559873 w 7559873"/>
              <a:gd name="connsiteY4" fmla="*/ 0 h 3426331"/>
              <a:gd name="connsiteX5" fmla="*/ 7559873 w 7559873"/>
              <a:gd name="connsiteY5" fmla="*/ 1807191 h 3426331"/>
              <a:gd name="connsiteX6" fmla="*/ 7559873 w 7559873"/>
              <a:gd name="connsiteY6" fmla="*/ 1807191 h 3426331"/>
              <a:gd name="connsiteX7" fmla="*/ 7559873 w 7559873"/>
              <a:gd name="connsiteY7" fmla="*/ 2581702 h 3426331"/>
              <a:gd name="connsiteX8" fmla="*/ 7559873 w 7559873"/>
              <a:gd name="connsiteY8" fmla="*/ 3098042 h 3426331"/>
              <a:gd name="connsiteX9" fmla="*/ 7080503 w 7559873"/>
              <a:gd name="connsiteY9" fmla="*/ 3095967 h 3426331"/>
              <a:gd name="connsiteX10" fmla="*/ 6852064 w 7559873"/>
              <a:gd name="connsiteY10" fmla="*/ 3426331 h 3426331"/>
              <a:gd name="connsiteX11" fmla="*/ 6609901 w 7559873"/>
              <a:gd name="connsiteY11" fmla="*/ 3080243 h 3426331"/>
              <a:gd name="connsiteX12" fmla="*/ 0 w 7559873"/>
              <a:gd name="connsiteY12" fmla="*/ 3098042 h 3426331"/>
              <a:gd name="connsiteX13" fmla="*/ 0 w 7559873"/>
              <a:gd name="connsiteY13" fmla="*/ 2581702 h 3426331"/>
              <a:gd name="connsiteX14" fmla="*/ 0 w 7559873"/>
              <a:gd name="connsiteY14" fmla="*/ 1807191 h 3426331"/>
              <a:gd name="connsiteX15" fmla="*/ 0 w 7559873"/>
              <a:gd name="connsiteY15" fmla="*/ 1807191 h 3426331"/>
              <a:gd name="connsiteX16" fmla="*/ 0 w 7559873"/>
              <a:gd name="connsiteY16" fmla="*/ 0 h 34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59873" h="3426331">
                <a:moveTo>
                  <a:pt x="0" y="0"/>
                </a:moveTo>
                <a:lnTo>
                  <a:pt x="1259979" y="0"/>
                </a:lnTo>
                <a:lnTo>
                  <a:pt x="1259979" y="0"/>
                </a:lnTo>
                <a:lnTo>
                  <a:pt x="3149947" y="0"/>
                </a:lnTo>
                <a:lnTo>
                  <a:pt x="7559873" y="0"/>
                </a:lnTo>
                <a:lnTo>
                  <a:pt x="7559873" y="1807191"/>
                </a:lnTo>
                <a:lnTo>
                  <a:pt x="7559873" y="1807191"/>
                </a:lnTo>
                <a:lnTo>
                  <a:pt x="7559873" y="2581702"/>
                </a:lnTo>
                <a:lnTo>
                  <a:pt x="7559873" y="3098042"/>
                </a:lnTo>
                <a:lnTo>
                  <a:pt x="7080503" y="3095967"/>
                </a:lnTo>
                <a:lnTo>
                  <a:pt x="6852064" y="3426331"/>
                </a:lnTo>
                <a:lnTo>
                  <a:pt x="6609901" y="3080243"/>
                </a:lnTo>
                <a:lnTo>
                  <a:pt x="0" y="3098042"/>
                </a:lnTo>
                <a:lnTo>
                  <a:pt x="0" y="2581702"/>
                </a:lnTo>
                <a:lnTo>
                  <a:pt x="0" y="1807191"/>
                </a:lnTo>
                <a:lnTo>
                  <a:pt x="0" y="18071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66675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A96797-7E29-4EA4-BC72-9D36735DCD61}"/>
              </a:ext>
            </a:extLst>
          </p:cNvPr>
          <p:cNvSpPr txBox="1">
            <a:spLocks/>
          </p:cNvSpPr>
          <p:nvPr/>
        </p:nvSpPr>
        <p:spPr>
          <a:xfrm>
            <a:off x="664218" y="1391858"/>
            <a:ext cx="6704769" cy="21759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sk-SK" sz="1600" b="0" dirty="0">
                <a:solidFill>
                  <a:srgbClr val="003399"/>
                </a:solidFill>
              </a:rPr>
              <a:t>Starostlivý výber úloh na automatizáciu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sk-SK" sz="1600" b="0" dirty="0">
                <a:solidFill>
                  <a:srgbClr val="003399"/>
                </a:solidFill>
              </a:rPr>
              <a:t>Riadna odborná príprava a zvyšovanie úrovne zručností pracovníkov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sk-SK" sz="1600" b="0" dirty="0">
                <a:solidFill>
                  <a:srgbClr val="003399"/>
                </a:solidFill>
              </a:rPr>
              <a:t>Informácie, komunikácia, transparentnosť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sk-SK" sz="1600" b="0" dirty="0">
                <a:solidFill>
                  <a:srgbClr val="003399"/>
                </a:solidFill>
              </a:rPr>
              <a:t>Zapojenie pracovníkov pre úspešné zavedenie technológie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sk-SK" sz="1600" b="0" dirty="0">
                <a:solidFill>
                  <a:srgbClr val="003399"/>
                </a:solidFill>
              </a:rPr>
              <a:t>Aspekty regulácie a presadzovania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ACC700"/>
              </a:buClr>
              <a:buFont typeface="+mj-lt"/>
              <a:buAutoNum type="arabicPeriod"/>
            </a:pPr>
            <a:r>
              <a:rPr lang="sk-SK" sz="1600" b="0" dirty="0">
                <a:solidFill>
                  <a:srgbClr val="003399"/>
                </a:solidFill>
              </a:rPr>
              <a:t>Potreba komplexných nástrojov na posudzovanie rizík</a:t>
            </a:r>
          </a:p>
        </p:txBody>
      </p:sp>
      <p:pic>
        <p:nvPicPr>
          <p:cNvPr id="6" name="Picture 5" descr="A key and checklist with a key&#10;&#10;Description automatically generated">
            <a:extLst>
              <a:ext uri="{FF2B5EF4-FFF2-40B4-BE49-F238E27FC236}">
                <a16:creationId xmlns:a16="http://schemas.microsoft.com/office/drawing/2014/main" id="{D4534313-764C-4F04-BD60-B9F816DD39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788" y="2479813"/>
            <a:ext cx="1300149" cy="141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4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een hand with a blue circle and a finger pressing a button&#10;&#10;Description automatically generated">
            <a:extLst>
              <a:ext uri="{FF2B5EF4-FFF2-40B4-BE49-F238E27FC236}">
                <a16:creationId xmlns:a16="http://schemas.microsoft.com/office/drawing/2014/main" id="{EFA04028-DED2-4508-93B0-CC87FD707D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305" y="955205"/>
            <a:ext cx="1708751" cy="1708751"/>
          </a:xfrm>
          <a:prstGeom prst="rect">
            <a:avLst/>
          </a:prstGeom>
        </p:spPr>
      </p:pic>
      <p:pic>
        <p:nvPicPr>
          <p:cNvPr id="7" name="Picture 6" descr="A computer with a screen on&#10;&#10;Description automatically generated">
            <a:extLst>
              <a:ext uri="{FF2B5EF4-FFF2-40B4-BE49-F238E27FC236}">
                <a16:creationId xmlns:a16="http://schemas.microsoft.com/office/drawing/2014/main" id="{8489CA9D-D157-4CC2-97DA-6C00088208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2617" y="698760"/>
            <a:ext cx="3610163" cy="2221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9F63CB-EFAF-85BA-DEFE-BB707F003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Ďalšie informácie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67A181-C4B7-4D4B-8398-84F814A78CCF}"/>
              </a:ext>
            </a:extLst>
          </p:cNvPr>
          <p:cNvSpPr txBox="1">
            <a:spLocks/>
          </p:cNvSpPr>
          <p:nvPr/>
        </p:nvSpPr>
        <p:spPr>
          <a:xfrm>
            <a:off x="457200" y="2920399"/>
            <a:ext cx="8432194" cy="1708751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CC700"/>
              </a:buClr>
            </a:pPr>
            <a:r>
              <a:rPr lang="sk-SK" sz="1500" dirty="0">
                <a:solidFill>
                  <a:srgbClr val="ACC700"/>
                </a:solidFill>
              </a:rPr>
              <a:t>Pozrite si všetok súvisiaci obsah v rámci prioritnej oblasti „Automatizácia úloh“: </a:t>
            </a:r>
          </a:p>
          <a:p>
            <a:pPr marL="0" indent="0">
              <a:buNone/>
            </a:pPr>
            <a:r>
              <a:rPr lang="sk-SK" sz="1500" b="0" dirty="0">
                <a:solidFill>
                  <a:srgbClr val="003399"/>
                </a:solidFill>
                <a:hlinkClick r:id="rId4"/>
              </a:rPr>
              <a:t>https://healthy-workplaces.osha.europa.eu/en/about-topic/priority-area/worker-management-through-ai</a:t>
            </a:r>
          </a:p>
          <a:p>
            <a:pPr>
              <a:buClr>
                <a:srgbClr val="ACC700"/>
              </a:buClr>
            </a:pPr>
            <a:r>
              <a:rPr lang="sk-SK" sz="1500" dirty="0">
                <a:solidFill>
                  <a:srgbClr val="ACC700"/>
                </a:solidFill>
              </a:rPr>
              <a:t>Pozrite si všetky publikácie na túto tému: </a:t>
            </a:r>
          </a:p>
          <a:p>
            <a:pPr marL="0" indent="0">
              <a:buNone/>
            </a:pPr>
            <a:r>
              <a:rPr lang="sk-SK" sz="1500" b="0" dirty="0">
                <a:hlinkClick r:id="rId5"/>
              </a:rPr>
              <a:t>https://osha.europa.eu/en/publications-priority-area/automation-tasks</a:t>
            </a:r>
          </a:p>
          <a:p>
            <a:pPr marL="0" indent="0">
              <a:buNone/>
            </a:pPr>
            <a:endParaRPr lang="en-GB" sz="1500" b="0" dirty="0"/>
          </a:p>
        </p:txBody>
      </p:sp>
    </p:spTree>
    <p:extLst>
      <p:ext uri="{BB962C8B-B14F-4D97-AF65-F5344CB8AC3E}">
        <p14:creationId xmlns:p14="http://schemas.microsoft.com/office/powerpoint/2010/main" val="2488266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BD245-F86B-05D4-51AC-C21DBEA5F7DD}"/>
              </a:ext>
            </a:extLst>
          </p:cNvPr>
          <p:cNvSpPr txBox="1">
            <a:spLocks/>
          </p:cNvSpPr>
          <p:nvPr/>
        </p:nvSpPr>
        <p:spPr>
          <a:xfrm>
            <a:off x="450000" y="2575407"/>
            <a:ext cx="7560000" cy="17347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Európska agentúra pre bezpečnosť a ochranu zdravia pri práci ani iná osoba, ktorá koná v mene agentúry, nenesie zodpovednosť za možné použitie informácií obsiahnutých v tejto publikácii.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© Európska agentúra pre bezpečnosť a ochranu zdravia pri práci,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Reprodukcia je povolená len s uvedením zdroja.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Na akékoľvek použitie alebo reprodukciu fotografií alebo iného materiálu, ktorý nie je predmetom autorského práva EU-OSHA, je potrebné povolenie priamo od držiteľov práv.</a:t>
            </a:r>
            <a:r>
              <a:rPr kumimoji="0" lang="sk-SK" sz="1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indent="0">
              <a:buFont typeface="Wingdings" pitchFamily="2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471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/>
              <a:t>Vymedzenie pojmu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C55DD8B-861D-4386-84A0-546682163C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7040979"/>
              </p:ext>
            </p:extLst>
          </p:nvPr>
        </p:nvGraphicFramePr>
        <p:xfrm>
          <a:off x="1608127" y="2620179"/>
          <a:ext cx="6647491" cy="151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A green outline of a file&#10;&#10;Description automatically generated">
            <a:extLst>
              <a:ext uri="{FF2B5EF4-FFF2-40B4-BE49-F238E27FC236}">
                <a16:creationId xmlns:a16="http://schemas.microsoft.com/office/drawing/2014/main" id="{565A8D21-9014-4BC7-99CE-A4B9422F3E1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394" y="891443"/>
            <a:ext cx="1221666" cy="1221666"/>
          </a:xfrm>
          <a:prstGeom prst="rect">
            <a:avLst/>
          </a:prstGeom>
        </p:spPr>
      </p:pic>
      <p:pic>
        <p:nvPicPr>
          <p:cNvPr id="8" name="Picture 7" descr="A blue and green background&#10;&#10;Description automatically generated">
            <a:extLst>
              <a:ext uri="{FF2B5EF4-FFF2-40B4-BE49-F238E27FC236}">
                <a16:creationId xmlns:a16="http://schemas.microsoft.com/office/drawing/2014/main" id="{054C05A5-0BEF-4BDD-8A82-E238E418AD8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6397" y="1004207"/>
            <a:ext cx="6647491" cy="103686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D7070E6-74C4-4212-B2DD-D4C920D0AAC7}"/>
              </a:ext>
            </a:extLst>
          </p:cNvPr>
          <p:cNvSpPr txBox="1">
            <a:spLocks/>
          </p:cNvSpPr>
          <p:nvPr/>
        </p:nvSpPr>
        <p:spPr>
          <a:xfrm>
            <a:off x="1698171" y="1158114"/>
            <a:ext cx="6447747" cy="8666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000" indent="0">
              <a:buFont typeface="Wingdings" pitchFamily="2" charset="2"/>
              <a:buNone/>
            </a:pPr>
            <a:r>
              <a:rPr lang="sk-SK" sz="1600" i="1">
                <a:solidFill>
                  <a:schemeClr val="bg1"/>
                </a:solidFill>
              </a:rPr>
              <a:t>Umelá inteligencia: systémy s inteligentným správaním, ktoré analyzujú svoje prostredie a vykonávajú kroky – s určitou mierou autonómie – na dosiahnutie konkrétnych cieľov.</a:t>
            </a:r>
          </a:p>
        </p:txBody>
      </p:sp>
    </p:spTree>
    <p:extLst>
      <p:ext uri="{BB962C8B-B14F-4D97-AF65-F5344CB8AC3E}">
        <p14:creationId xmlns:p14="http://schemas.microsoft.com/office/powerpoint/2010/main" val="971883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Automation of person-related tasks"/>
          <p:cNvSpPr txBox="1">
            <a:spLocks noGrp="1"/>
          </p:cNvSpPr>
          <p:nvPr>
            <p:ph type="title"/>
          </p:nvPr>
        </p:nvSpPr>
        <p:spPr>
          <a:xfrm>
            <a:off x="450001" y="135000"/>
            <a:ext cx="7680011" cy="367200"/>
          </a:xfrm>
          <a:prstGeom prst="rect">
            <a:avLst/>
          </a:prstGeom>
        </p:spPr>
        <p:txBody>
          <a:bodyPr lIns="0"/>
          <a:lstStyle/>
          <a:p>
            <a:r>
              <a:rPr lang="sk-SK" sz="2400" dirty="0"/>
              <a:t>Prístup k automatizácii na základe jednotlivých úloh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67FD3C4-99A8-431C-866A-E0D5DF0CAE48}"/>
              </a:ext>
            </a:extLst>
          </p:cNvPr>
          <p:cNvGrpSpPr/>
          <p:nvPr/>
        </p:nvGrpSpPr>
        <p:grpSpPr>
          <a:xfrm>
            <a:off x="973476" y="2532014"/>
            <a:ext cx="6963069" cy="1879609"/>
            <a:chOff x="1173843" y="2378848"/>
            <a:chExt cx="6391280" cy="1725259"/>
          </a:xfrm>
        </p:grpSpPr>
        <p:sp>
          <p:nvSpPr>
            <p:cNvPr id="8" name="Rechteck 7"/>
            <p:cNvSpPr/>
            <p:nvPr/>
          </p:nvSpPr>
          <p:spPr>
            <a:xfrm>
              <a:off x="1173843" y="2388081"/>
              <a:ext cx="6391280" cy="1704978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sz="1600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 rot="16200000">
              <a:off x="6689138" y="3207842"/>
              <a:ext cx="1704978" cy="46990"/>
            </a:xfrm>
            <a:prstGeom prst="rect">
              <a:avLst/>
            </a:prstGeom>
            <a:solidFill>
              <a:srgbClr val="ACC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sz="1600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sp>
          <p:nvSpPr>
            <p:cNvPr id="10" name="Rechteck 9"/>
            <p:cNvSpPr/>
            <p:nvPr/>
          </p:nvSpPr>
          <p:spPr>
            <a:xfrm rot="16200000">
              <a:off x="350253" y="3211679"/>
              <a:ext cx="1704977" cy="57785"/>
            </a:xfrm>
            <a:prstGeom prst="rect">
              <a:avLst/>
            </a:prstGeom>
            <a:solidFill>
              <a:srgbClr val="ACC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sz="1600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sp>
          <p:nvSpPr>
            <p:cNvPr id="11" name="Rechteck 10"/>
            <p:cNvSpPr/>
            <p:nvPr/>
          </p:nvSpPr>
          <p:spPr>
            <a:xfrm>
              <a:off x="2099358" y="2388086"/>
              <a:ext cx="4533899" cy="132397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sz="1600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sp>
          <p:nvSpPr>
            <p:cNvPr id="12" name="Rechteck 11"/>
            <p:cNvSpPr/>
            <p:nvPr/>
          </p:nvSpPr>
          <p:spPr>
            <a:xfrm>
              <a:off x="2099358" y="3688794"/>
              <a:ext cx="4533899" cy="40426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 hangingPunct="0">
                <a:defRPr/>
              </a:pPr>
              <a:endParaRPr lang="de-DE" sz="1600" kern="0" dirty="0">
                <a:solidFill>
                  <a:srgbClr val="FFFFFF"/>
                </a:solidFill>
                <a:latin typeface="Helvetica"/>
                <a:cs typeface="Helvetica"/>
                <a:sym typeface="Arial"/>
              </a:endParaRPr>
            </a:p>
          </p:txBody>
        </p:sp>
        <p:cxnSp>
          <p:nvCxnSpPr>
            <p:cNvPr id="13" name="Gerader Verbinder 12"/>
            <p:cNvCxnSpPr/>
            <p:nvPr/>
          </p:nvCxnSpPr>
          <p:spPr>
            <a:xfrm>
              <a:off x="2099358" y="2388084"/>
              <a:ext cx="4533899" cy="1300709"/>
            </a:xfrm>
            <a:prstGeom prst="line">
              <a:avLst/>
            </a:prstGeom>
            <a:ln w="12700">
              <a:solidFill>
                <a:srgbClr val="F8B73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feld 13"/>
            <p:cNvSpPr txBox="1"/>
            <p:nvPr/>
          </p:nvSpPr>
          <p:spPr>
            <a:xfrm>
              <a:off x="1173843" y="3050491"/>
              <a:ext cx="925515" cy="310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sk-SK" sz="800" b="1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fyzická manipulácia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640085" y="2979793"/>
              <a:ext cx="860895" cy="536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sk-SK" sz="800" b="1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kognitívna oblasť</a:t>
              </a:r>
            </a:p>
            <a:p>
              <a:pPr algn="ctr" defTabSz="914378" hangingPunct="0">
                <a:defRPr/>
              </a:pPr>
              <a:r>
                <a:rPr lang="sk-SK" sz="800" b="1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(bez fyzickej manipulácie)</a:t>
              </a: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2312875" y="3286043"/>
              <a:ext cx="1123950" cy="310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sk-SK" sz="8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montáž jednotlivých častí</a:t>
              </a: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5396594" y="2631025"/>
              <a:ext cx="1000151" cy="310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sk-SK" sz="8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analýza údajov o predaji</a:t>
              </a: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3804331" y="2631025"/>
              <a:ext cx="1123950" cy="197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sk-SK" sz="8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podávanie liečby</a:t>
              </a: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3840845" y="3288893"/>
              <a:ext cx="1123950" cy="197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sk-SK" sz="8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zdvíhanie pacienta</a:t>
              </a: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2268029" y="3793354"/>
              <a:ext cx="1123950" cy="310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sk-SK" sz="8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v súvislosti s predmetom</a:t>
              </a: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3804331" y="3793354"/>
              <a:ext cx="1123950" cy="197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sk-SK" sz="8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v súvislosti s osobou</a:t>
              </a: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5329125" y="3784527"/>
              <a:ext cx="1160464" cy="310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 hangingPunct="0">
                <a:defRPr/>
              </a:pPr>
              <a:r>
                <a:rPr lang="sk-SK" sz="8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v súvislosti s informáciami</a:t>
              </a:r>
            </a:p>
          </p:txBody>
        </p:sp>
        <p:cxnSp>
          <p:nvCxnSpPr>
            <p:cNvPr id="23" name="Gerader Verbinder 22"/>
            <p:cNvCxnSpPr/>
            <p:nvPr/>
          </p:nvCxnSpPr>
          <p:spPr>
            <a:xfrm flipH="1">
              <a:off x="3570176" y="2379451"/>
              <a:ext cx="794" cy="1688617"/>
            </a:xfrm>
            <a:prstGeom prst="line">
              <a:avLst/>
            </a:prstGeom>
            <a:ln>
              <a:solidFill>
                <a:srgbClr val="0054A8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/>
            <p:cNvCxnSpPr/>
            <p:nvPr/>
          </p:nvCxnSpPr>
          <p:spPr>
            <a:xfrm>
              <a:off x="5175932" y="2379450"/>
              <a:ext cx="9525" cy="1704976"/>
            </a:xfrm>
            <a:prstGeom prst="line">
              <a:avLst/>
            </a:prstGeom>
            <a:ln>
              <a:solidFill>
                <a:srgbClr val="0054A8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feld 1"/>
          <p:cNvSpPr txBox="1"/>
          <p:nvPr/>
        </p:nvSpPr>
        <p:spPr>
          <a:xfrm>
            <a:off x="518031" y="857314"/>
            <a:ext cx="775310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4000" defTabSz="342900">
              <a:spcBef>
                <a:spcPts val="450"/>
              </a:spcBef>
              <a:buClr>
                <a:schemeClr val="tx2"/>
              </a:buClr>
            </a:pPr>
            <a:r>
              <a:rPr lang="sk-SK" sz="1600" b="1" i="1" dirty="0">
                <a:solidFill>
                  <a:srgbClr val="003399"/>
                </a:solidFill>
              </a:rPr>
              <a:t>Úlohy sú lepšou jednotkou analýzy pri skúmaní vplyvu potenciálu automatizácie. Prístup na základe jednotlivých úloh umožňuje diferencovanejšie a detailnejšie pochopiť, ktoré konkrétne aspekty ľudskej práce možno ľahšie automatizovať.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75BAEB7C-F209-429B-9932-2637E2027AC7}"/>
              </a:ext>
            </a:extLst>
          </p:cNvPr>
          <p:cNvSpPr/>
          <p:nvPr/>
        </p:nvSpPr>
        <p:spPr>
          <a:xfrm>
            <a:off x="450001" y="743916"/>
            <a:ext cx="8010258" cy="1322047"/>
          </a:xfrm>
          <a:custGeom>
            <a:avLst/>
            <a:gdLst>
              <a:gd name="connsiteX0" fmla="*/ 0 w 7786688"/>
              <a:gd name="connsiteY0" fmla="*/ 0 h 1154162"/>
              <a:gd name="connsiteX1" fmla="*/ 4542235 w 7786688"/>
              <a:gd name="connsiteY1" fmla="*/ 0 h 1154162"/>
              <a:gd name="connsiteX2" fmla="*/ 4542235 w 7786688"/>
              <a:gd name="connsiteY2" fmla="*/ 0 h 1154162"/>
              <a:gd name="connsiteX3" fmla="*/ 6488907 w 7786688"/>
              <a:gd name="connsiteY3" fmla="*/ 0 h 1154162"/>
              <a:gd name="connsiteX4" fmla="*/ 7786688 w 7786688"/>
              <a:gd name="connsiteY4" fmla="*/ 0 h 1154162"/>
              <a:gd name="connsiteX5" fmla="*/ 7786688 w 7786688"/>
              <a:gd name="connsiteY5" fmla="*/ 673261 h 1154162"/>
              <a:gd name="connsiteX6" fmla="*/ 7786688 w 7786688"/>
              <a:gd name="connsiteY6" fmla="*/ 673261 h 1154162"/>
              <a:gd name="connsiteX7" fmla="*/ 7786688 w 7786688"/>
              <a:gd name="connsiteY7" fmla="*/ 961802 h 1154162"/>
              <a:gd name="connsiteX8" fmla="*/ 7786688 w 7786688"/>
              <a:gd name="connsiteY8" fmla="*/ 1154162 h 1154162"/>
              <a:gd name="connsiteX9" fmla="*/ 6488907 w 7786688"/>
              <a:gd name="connsiteY9" fmla="*/ 1154162 h 1154162"/>
              <a:gd name="connsiteX10" fmla="*/ 5959775 w 7786688"/>
              <a:gd name="connsiteY10" fmla="*/ 1353151 h 1154162"/>
              <a:gd name="connsiteX11" fmla="*/ 4542235 w 7786688"/>
              <a:gd name="connsiteY11" fmla="*/ 1154162 h 1154162"/>
              <a:gd name="connsiteX12" fmla="*/ 0 w 7786688"/>
              <a:gd name="connsiteY12" fmla="*/ 1154162 h 1154162"/>
              <a:gd name="connsiteX13" fmla="*/ 0 w 7786688"/>
              <a:gd name="connsiteY13" fmla="*/ 961802 h 1154162"/>
              <a:gd name="connsiteX14" fmla="*/ 0 w 7786688"/>
              <a:gd name="connsiteY14" fmla="*/ 673261 h 1154162"/>
              <a:gd name="connsiteX15" fmla="*/ 0 w 7786688"/>
              <a:gd name="connsiteY15" fmla="*/ 673261 h 1154162"/>
              <a:gd name="connsiteX16" fmla="*/ 0 w 7786688"/>
              <a:gd name="connsiteY16" fmla="*/ 0 h 1154162"/>
              <a:gd name="connsiteX0" fmla="*/ 0 w 7786688"/>
              <a:gd name="connsiteY0" fmla="*/ 0 h 1353151"/>
              <a:gd name="connsiteX1" fmla="*/ 4542235 w 7786688"/>
              <a:gd name="connsiteY1" fmla="*/ 0 h 1353151"/>
              <a:gd name="connsiteX2" fmla="*/ 4542235 w 7786688"/>
              <a:gd name="connsiteY2" fmla="*/ 0 h 1353151"/>
              <a:gd name="connsiteX3" fmla="*/ 6488907 w 7786688"/>
              <a:gd name="connsiteY3" fmla="*/ 0 h 1353151"/>
              <a:gd name="connsiteX4" fmla="*/ 7786688 w 7786688"/>
              <a:gd name="connsiteY4" fmla="*/ 0 h 1353151"/>
              <a:gd name="connsiteX5" fmla="*/ 7786688 w 7786688"/>
              <a:gd name="connsiteY5" fmla="*/ 673261 h 1353151"/>
              <a:gd name="connsiteX6" fmla="*/ 7786688 w 7786688"/>
              <a:gd name="connsiteY6" fmla="*/ 673261 h 1353151"/>
              <a:gd name="connsiteX7" fmla="*/ 7786688 w 7786688"/>
              <a:gd name="connsiteY7" fmla="*/ 961802 h 1353151"/>
              <a:gd name="connsiteX8" fmla="*/ 7786688 w 7786688"/>
              <a:gd name="connsiteY8" fmla="*/ 1154162 h 1353151"/>
              <a:gd name="connsiteX9" fmla="*/ 7205599 w 7786688"/>
              <a:gd name="connsiteY9" fmla="*/ 1121211 h 1353151"/>
              <a:gd name="connsiteX10" fmla="*/ 5959775 w 7786688"/>
              <a:gd name="connsiteY10" fmla="*/ 1353151 h 1353151"/>
              <a:gd name="connsiteX11" fmla="*/ 4542235 w 7786688"/>
              <a:gd name="connsiteY11" fmla="*/ 1154162 h 1353151"/>
              <a:gd name="connsiteX12" fmla="*/ 0 w 7786688"/>
              <a:gd name="connsiteY12" fmla="*/ 1154162 h 1353151"/>
              <a:gd name="connsiteX13" fmla="*/ 0 w 7786688"/>
              <a:gd name="connsiteY13" fmla="*/ 961802 h 1353151"/>
              <a:gd name="connsiteX14" fmla="*/ 0 w 7786688"/>
              <a:gd name="connsiteY14" fmla="*/ 673261 h 1353151"/>
              <a:gd name="connsiteX15" fmla="*/ 0 w 7786688"/>
              <a:gd name="connsiteY15" fmla="*/ 673261 h 1353151"/>
              <a:gd name="connsiteX16" fmla="*/ 0 w 7786688"/>
              <a:gd name="connsiteY16" fmla="*/ 0 h 1353151"/>
              <a:gd name="connsiteX0" fmla="*/ 0 w 7786688"/>
              <a:gd name="connsiteY0" fmla="*/ 0 h 1353151"/>
              <a:gd name="connsiteX1" fmla="*/ 4542235 w 7786688"/>
              <a:gd name="connsiteY1" fmla="*/ 0 h 1353151"/>
              <a:gd name="connsiteX2" fmla="*/ 4542235 w 7786688"/>
              <a:gd name="connsiteY2" fmla="*/ 0 h 1353151"/>
              <a:gd name="connsiteX3" fmla="*/ 6488907 w 7786688"/>
              <a:gd name="connsiteY3" fmla="*/ 0 h 1353151"/>
              <a:gd name="connsiteX4" fmla="*/ 7786688 w 7786688"/>
              <a:gd name="connsiteY4" fmla="*/ 0 h 1353151"/>
              <a:gd name="connsiteX5" fmla="*/ 7786688 w 7786688"/>
              <a:gd name="connsiteY5" fmla="*/ 673261 h 1353151"/>
              <a:gd name="connsiteX6" fmla="*/ 7786688 w 7786688"/>
              <a:gd name="connsiteY6" fmla="*/ 673261 h 1353151"/>
              <a:gd name="connsiteX7" fmla="*/ 7786688 w 7786688"/>
              <a:gd name="connsiteY7" fmla="*/ 961802 h 1353151"/>
              <a:gd name="connsiteX8" fmla="*/ 7786688 w 7786688"/>
              <a:gd name="connsiteY8" fmla="*/ 1154162 h 1353151"/>
              <a:gd name="connsiteX9" fmla="*/ 7205599 w 7786688"/>
              <a:gd name="connsiteY9" fmla="*/ 1121211 h 1353151"/>
              <a:gd name="connsiteX10" fmla="*/ 5959775 w 7786688"/>
              <a:gd name="connsiteY10" fmla="*/ 1353151 h 1353151"/>
              <a:gd name="connsiteX11" fmla="*/ 6601694 w 7786688"/>
              <a:gd name="connsiteY11" fmla="*/ 1154162 h 1353151"/>
              <a:gd name="connsiteX12" fmla="*/ 0 w 7786688"/>
              <a:gd name="connsiteY12" fmla="*/ 1154162 h 1353151"/>
              <a:gd name="connsiteX13" fmla="*/ 0 w 7786688"/>
              <a:gd name="connsiteY13" fmla="*/ 961802 h 1353151"/>
              <a:gd name="connsiteX14" fmla="*/ 0 w 7786688"/>
              <a:gd name="connsiteY14" fmla="*/ 673261 h 1353151"/>
              <a:gd name="connsiteX15" fmla="*/ 0 w 7786688"/>
              <a:gd name="connsiteY15" fmla="*/ 673261 h 1353151"/>
              <a:gd name="connsiteX16" fmla="*/ 0 w 7786688"/>
              <a:gd name="connsiteY16" fmla="*/ 0 h 1353151"/>
              <a:gd name="connsiteX0" fmla="*/ 0 w 7786688"/>
              <a:gd name="connsiteY0" fmla="*/ 0 h 1386103"/>
              <a:gd name="connsiteX1" fmla="*/ 4542235 w 7786688"/>
              <a:gd name="connsiteY1" fmla="*/ 0 h 1386103"/>
              <a:gd name="connsiteX2" fmla="*/ 4542235 w 7786688"/>
              <a:gd name="connsiteY2" fmla="*/ 0 h 1386103"/>
              <a:gd name="connsiteX3" fmla="*/ 6488907 w 7786688"/>
              <a:gd name="connsiteY3" fmla="*/ 0 h 1386103"/>
              <a:gd name="connsiteX4" fmla="*/ 7786688 w 7786688"/>
              <a:gd name="connsiteY4" fmla="*/ 0 h 1386103"/>
              <a:gd name="connsiteX5" fmla="*/ 7786688 w 7786688"/>
              <a:gd name="connsiteY5" fmla="*/ 673261 h 1386103"/>
              <a:gd name="connsiteX6" fmla="*/ 7786688 w 7786688"/>
              <a:gd name="connsiteY6" fmla="*/ 673261 h 1386103"/>
              <a:gd name="connsiteX7" fmla="*/ 7786688 w 7786688"/>
              <a:gd name="connsiteY7" fmla="*/ 961802 h 1386103"/>
              <a:gd name="connsiteX8" fmla="*/ 7786688 w 7786688"/>
              <a:gd name="connsiteY8" fmla="*/ 1154162 h 1386103"/>
              <a:gd name="connsiteX9" fmla="*/ 7205599 w 7786688"/>
              <a:gd name="connsiteY9" fmla="*/ 1121211 h 1386103"/>
              <a:gd name="connsiteX10" fmla="*/ 6898889 w 7786688"/>
              <a:gd name="connsiteY10" fmla="*/ 1386103 h 1386103"/>
              <a:gd name="connsiteX11" fmla="*/ 6601694 w 7786688"/>
              <a:gd name="connsiteY11" fmla="*/ 1154162 h 1386103"/>
              <a:gd name="connsiteX12" fmla="*/ 0 w 7786688"/>
              <a:gd name="connsiteY12" fmla="*/ 1154162 h 1386103"/>
              <a:gd name="connsiteX13" fmla="*/ 0 w 7786688"/>
              <a:gd name="connsiteY13" fmla="*/ 961802 h 1386103"/>
              <a:gd name="connsiteX14" fmla="*/ 0 w 7786688"/>
              <a:gd name="connsiteY14" fmla="*/ 673261 h 1386103"/>
              <a:gd name="connsiteX15" fmla="*/ 0 w 7786688"/>
              <a:gd name="connsiteY15" fmla="*/ 673261 h 1386103"/>
              <a:gd name="connsiteX16" fmla="*/ 0 w 7786688"/>
              <a:gd name="connsiteY16" fmla="*/ 0 h 1386103"/>
              <a:gd name="connsiteX0" fmla="*/ 0 w 7786688"/>
              <a:gd name="connsiteY0" fmla="*/ 0 h 1386103"/>
              <a:gd name="connsiteX1" fmla="*/ 4542235 w 7786688"/>
              <a:gd name="connsiteY1" fmla="*/ 0 h 1386103"/>
              <a:gd name="connsiteX2" fmla="*/ 4542235 w 7786688"/>
              <a:gd name="connsiteY2" fmla="*/ 0 h 1386103"/>
              <a:gd name="connsiteX3" fmla="*/ 6488907 w 7786688"/>
              <a:gd name="connsiteY3" fmla="*/ 0 h 1386103"/>
              <a:gd name="connsiteX4" fmla="*/ 7786688 w 7786688"/>
              <a:gd name="connsiteY4" fmla="*/ 0 h 1386103"/>
              <a:gd name="connsiteX5" fmla="*/ 7786688 w 7786688"/>
              <a:gd name="connsiteY5" fmla="*/ 673261 h 1386103"/>
              <a:gd name="connsiteX6" fmla="*/ 7786688 w 7786688"/>
              <a:gd name="connsiteY6" fmla="*/ 673261 h 1386103"/>
              <a:gd name="connsiteX7" fmla="*/ 7786688 w 7786688"/>
              <a:gd name="connsiteY7" fmla="*/ 961802 h 1386103"/>
              <a:gd name="connsiteX8" fmla="*/ 7786688 w 7786688"/>
              <a:gd name="connsiteY8" fmla="*/ 1154162 h 1386103"/>
              <a:gd name="connsiteX9" fmla="*/ 7192527 w 7786688"/>
              <a:gd name="connsiteY9" fmla="*/ 1152587 h 1386103"/>
              <a:gd name="connsiteX10" fmla="*/ 6898889 w 7786688"/>
              <a:gd name="connsiteY10" fmla="*/ 1386103 h 1386103"/>
              <a:gd name="connsiteX11" fmla="*/ 6601694 w 7786688"/>
              <a:gd name="connsiteY11" fmla="*/ 1154162 h 1386103"/>
              <a:gd name="connsiteX12" fmla="*/ 0 w 7786688"/>
              <a:gd name="connsiteY12" fmla="*/ 1154162 h 1386103"/>
              <a:gd name="connsiteX13" fmla="*/ 0 w 7786688"/>
              <a:gd name="connsiteY13" fmla="*/ 961802 h 1386103"/>
              <a:gd name="connsiteX14" fmla="*/ 0 w 7786688"/>
              <a:gd name="connsiteY14" fmla="*/ 673261 h 1386103"/>
              <a:gd name="connsiteX15" fmla="*/ 0 w 7786688"/>
              <a:gd name="connsiteY15" fmla="*/ 673261 h 1386103"/>
              <a:gd name="connsiteX16" fmla="*/ 0 w 7786688"/>
              <a:gd name="connsiteY16" fmla="*/ 0 h 1386103"/>
              <a:gd name="connsiteX0" fmla="*/ 0 w 7786688"/>
              <a:gd name="connsiteY0" fmla="*/ 0 h 1327833"/>
              <a:gd name="connsiteX1" fmla="*/ 4542235 w 7786688"/>
              <a:gd name="connsiteY1" fmla="*/ 0 h 1327833"/>
              <a:gd name="connsiteX2" fmla="*/ 4542235 w 7786688"/>
              <a:gd name="connsiteY2" fmla="*/ 0 h 1327833"/>
              <a:gd name="connsiteX3" fmla="*/ 6488907 w 7786688"/>
              <a:gd name="connsiteY3" fmla="*/ 0 h 1327833"/>
              <a:gd name="connsiteX4" fmla="*/ 7786688 w 7786688"/>
              <a:gd name="connsiteY4" fmla="*/ 0 h 1327833"/>
              <a:gd name="connsiteX5" fmla="*/ 7786688 w 7786688"/>
              <a:gd name="connsiteY5" fmla="*/ 673261 h 1327833"/>
              <a:gd name="connsiteX6" fmla="*/ 7786688 w 7786688"/>
              <a:gd name="connsiteY6" fmla="*/ 673261 h 1327833"/>
              <a:gd name="connsiteX7" fmla="*/ 7786688 w 7786688"/>
              <a:gd name="connsiteY7" fmla="*/ 961802 h 1327833"/>
              <a:gd name="connsiteX8" fmla="*/ 7786688 w 7786688"/>
              <a:gd name="connsiteY8" fmla="*/ 1154162 h 1327833"/>
              <a:gd name="connsiteX9" fmla="*/ 7192527 w 7786688"/>
              <a:gd name="connsiteY9" fmla="*/ 1152587 h 1327833"/>
              <a:gd name="connsiteX10" fmla="*/ 6894531 w 7786688"/>
              <a:gd name="connsiteY10" fmla="*/ 1327833 h 1327833"/>
              <a:gd name="connsiteX11" fmla="*/ 6601694 w 7786688"/>
              <a:gd name="connsiteY11" fmla="*/ 1154162 h 1327833"/>
              <a:gd name="connsiteX12" fmla="*/ 0 w 7786688"/>
              <a:gd name="connsiteY12" fmla="*/ 1154162 h 1327833"/>
              <a:gd name="connsiteX13" fmla="*/ 0 w 7786688"/>
              <a:gd name="connsiteY13" fmla="*/ 961802 h 1327833"/>
              <a:gd name="connsiteX14" fmla="*/ 0 w 7786688"/>
              <a:gd name="connsiteY14" fmla="*/ 673261 h 1327833"/>
              <a:gd name="connsiteX15" fmla="*/ 0 w 7786688"/>
              <a:gd name="connsiteY15" fmla="*/ 673261 h 1327833"/>
              <a:gd name="connsiteX16" fmla="*/ 0 w 7786688"/>
              <a:gd name="connsiteY16" fmla="*/ 0 h 1327833"/>
              <a:gd name="connsiteX0" fmla="*/ 0 w 7786688"/>
              <a:gd name="connsiteY0" fmla="*/ 0 h 1327833"/>
              <a:gd name="connsiteX1" fmla="*/ 4542235 w 7786688"/>
              <a:gd name="connsiteY1" fmla="*/ 0 h 1327833"/>
              <a:gd name="connsiteX2" fmla="*/ 4542235 w 7786688"/>
              <a:gd name="connsiteY2" fmla="*/ 0 h 1327833"/>
              <a:gd name="connsiteX3" fmla="*/ 6488907 w 7786688"/>
              <a:gd name="connsiteY3" fmla="*/ 0 h 1327833"/>
              <a:gd name="connsiteX4" fmla="*/ 7786688 w 7786688"/>
              <a:gd name="connsiteY4" fmla="*/ 0 h 1327833"/>
              <a:gd name="connsiteX5" fmla="*/ 7786688 w 7786688"/>
              <a:gd name="connsiteY5" fmla="*/ 673261 h 1327833"/>
              <a:gd name="connsiteX6" fmla="*/ 7786688 w 7786688"/>
              <a:gd name="connsiteY6" fmla="*/ 673261 h 1327833"/>
              <a:gd name="connsiteX7" fmla="*/ 7786688 w 7786688"/>
              <a:gd name="connsiteY7" fmla="*/ 961802 h 1327833"/>
              <a:gd name="connsiteX8" fmla="*/ 7786688 w 7786688"/>
              <a:gd name="connsiteY8" fmla="*/ 1154162 h 1327833"/>
              <a:gd name="connsiteX9" fmla="*/ 7192527 w 7786688"/>
              <a:gd name="connsiteY9" fmla="*/ 1152587 h 1327833"/>
              <a:gd name="connsiteX10" fmla="*/ 6894531 w 7786688"/>
              <a:gd name="connsiteY10" fmla="*/ 1327833 h 1327833"/>
              <a:gd name="connsiteX11" fmla="*/ 6749841 w 7786688"/>
              <a:gd name="connsiteY11" fmla="*/ 1158644 h 1327833"/>
              <a:gd name="connsiteX12" fmla="*/ 0 w 7786688"/>
              <a:gd name="connsiteY12" fmla="*/ 1154162 h 1327833"/>
              <a:gd name="connsiteX13" fmla="*/ 0 w 7786688"/>
              <a:gd name="connsiteY13" fmla="*/ 961802 h 1327833"/>
              <a:gd name="connsiteX14" fmla="*/ 0 w 7786688"/>
              <a:gd name="connsiteY14" fmla="*/ 673261 h 1327833"/>
              <a:gd name="connsiteX15" fmla="*/ 0 w 7786688"/>
              <a:gd name="connsiteY15" fmla="*/ 673261 h 1327833"/>
              <a:gd name="connsiteX16" fmla="*/ 0 w 7786688"/>
              <a:gd name="connsiteY16" fmla="*/ 0 h 1327833"/>
              <a:gd name="connsiteX0" fmla="*/ 0 w 7786688"/>
              <a:gd name="connsiteY0" fmla="*/ 0 h 1327833"/>
              <a:gd name="connsiteX1" fmla="*/ 4542235 w 7786688"/>
              <a:gd name="connsiteY1" fmla="*/ 0 h 1327833"/>
              <a:gd name="connsiteX2" fmla="*/ 4542235 w 7786688"/>
              <a:gd name="connsiteY2" fmla="*/ 0 h 1327833"/>
              <a:gd name="connsiteX3" fmla="*/ 6488907 w 7786688"/>
              <a:gd name="connsiteY3" fmla="*/ 0 h 1327833"/>
              <a:gd name="connsiteX4" fmla="*/ 7786688 w 7786688"/>
              <a:gd name="connsiteY4" fmla="*/ 0 h 1327833"/>
              <a:gd name="connsiteX5" fmla="*/ 7786688 w 7786688"/>
              <a:gd name="connsiteY5" fmla="*/ 673261 h 1327833"/>
              <a:gd name="connsiteX6" fmla="*/ 7786688 w 7786688"/>
              <a:gd name="connsiteY6" fmla="*/ 673261 h 1327833"/>
              <a:gd name="connsiteX7" fmla="*/ 7786688 w 7786688"/>
              <a:gd name="connsiteY7" fmla="*/ 961802 h 1327833"/>
              <a:gd name="connsiteX8" fmla="*/ 7786688 w 7786688"/>
              <a:gd name="connsiteY8" fmla="*/ 1154162 h 1327833"/>
              <a:gd name="connsiteX9" fmla="*/ 6987736 w 7786688"/>
              <a:gd name="connsiteY9" fmla="*/ 1170516 h 1327833"/>
              <a:gd name="connsiteX10" fmla="*/ 6894531 w 7786688"/>
              <a:gd name="connsiteY10" fmla="*/ 1327833 h 1327833"/>
              <a:gd name="connsiteX11" fmla="*/ 6749841 w 7786688"/>
              <a:gd name="connsiteY11" fmla="*/ 1158644 h 1327833"/>
              <a:gd name="connsiteX12" fmla="*/ 0 w 7786688"/>
              <a:gd name="connsiteY12" fmla="*/ 1154162 h 1327833"/>
              <a:gd name="connsiteX13" fmla="*/ 0 w 7786688"/>
              <a:gd name="connsiteY13" fmla="*/ 961802 h 1327833"/>
              <a:gd name="connsiteX14" fmla="*/ 0 w 7786688"/>
              <a:gd name="connsiteY14" fmla="*/ 673261 h 1327833"/>
              <a:gd name="connsiteX15" fmla="*/ 0 w 7786688"/>
              <a:gd name="connsiteY15" fmla="*/ 673261 h 1327833"/>
              <a:gd name="connsiteX16" fmla="*/ 0 w 7786688"/>
              <a:gd name="connsiteY16" fmla="*/ 0 h 1327833"/>
              <a:gd name="connsiteX0" fmla="*/ 0 w 7786688"/>
              <a:gd name="connsiteY0" fmla="*/ 0 h 1327833"/>
              <a:gd name="connsiteX1" fmla="*/ 4542235 w 7786688"/>
              <a:gd name="connsiteY1" fmla="*/ 0 h 1327833"/>
              <a:gd name="connsiteX2" fmla="*/ 4542235 w 7786688"/>
              <a:gd name="connsiteY2" fmla="*/ 0 h 1327833"/>
              <a:gd name="connsiteX3" fmla="*/ 6488907 w 7786688"/>
              <a:gd name="connsiteY3" fmla="*/ 0 h 1327833"/>
              <a:gd name="connsiteX4" fmla="*/ 7786688 w 7786688"/>
              <a:gd name="connsiteY4" fmla="*/ 0 h 1327833"/>
              <a:gd name="connsiteX5" fmla="*/ 7786688 w 7786688"/>
              <a:gd name="connsiteY5" fmla="*/ 673261 h 1327833"/>
              <a:gd name="connsiteX6" fmla="*/ 7786688 w 7786688"/>
              <a:gd name="connsiteY6" fmla="*/ 673261 h 1327833"/>
              <a:gd name="connsiteX7" fmla="*/ 7786688 w 7786688"/>
              <a:gd name="connsiteY7" fmla="*/ 961802 h 1327833"/>
              <a:gd name="connsiteX8" fmla="*/ 7786688 w 7786688"/>
              <a:gd name="connsiteY8" fmla="*/ 1154162 h 1327833"/>
              <a:gd name="connsiteX9" fmla="*/ 6987736 w 7786688"/>
              <a:gd name="connsiteY9" fmla="*/ 1166034 h 1327833"/>
              <a:gd name="connsiteX10" fmla="*/ 6894531 w 7786688"/>
              <a:gd name="connsiteY10" fmla="*/ 1327833 h 1327833"/>
              <a:gd name="connsiteX11" fmla="*/ 6749841 w 7786688"/>
              <a:gd name="connsiteY11" fmla="*/ 1158644 h 1327833"/>
              <a:gd name="connsiteX12" fmla="*/ 0 w 7786688"/>
              <a:gd name="connsiteY12" fmla="*/ 1154162 h 1327833"/>
              <a:gd name="connsiteX13" fmla="*/ 0 w 7786688"/>
              <a:gd name="connsiteY13" fmla="*/ 961802 h 1327833"/>
              <a:gd name="connsiteX14" fmla="*/ 0 w 7786688"/>
              <a:gd name="connsiteY14" fmla="*/ 673261 h 1327833"/>
              <a:gd name="connsiteX15" fmla="*/ 0 w 7786688"/>
              <a:gd name="connsiteY15" fmla="*/ 673261 h 1327833"/>
              <a:gd name="connsiteX16" fmla="*/ 0 w 7786688"/>
              <a:gd name="connsiteY16" fmla="*/ 0 h 1327833"/>
              <a:gd name="connsiteX0" fmla="*/ 0 w 7786688"/>
              <a:gd name="connsiteY0" fmla="*/ 0 h 1305421"/>
              <a:gd name="connsiteX1" fmla="*/ 4542235 w 7786688"/>
              <a:gd name="connsiteY1" fmla="*/ 0 h 1305421"/>
              <a:gd name="connsiteX2" fmla="*/ 4542235 w 7786688"/>
              <a:gd name="connsiteY2" fmla="*/ 0 h 1305421"/>
              <a:gd name="connsiteX3" fmla="*/ 6488907 w 7786688"/>
              <a:gd name="connsiteY3" fmla="*/ 0 h 1305421"/>
              <a:gd name="connsiteX4" fmla="*/ 7786688 w 7786688"/>
              <a:gd name="connsiteY4" fmla="*/ 0 h 1305421"/>
              <a:gd name="connsiteX5" fmla="*/ 7786688 w 7786688"/>
              <a:gd name="connsiteY5" fmla="*/ 673261 h 1305421"/>
              <a:gd name="connsiteX6" fmla="*/ 7786688 w 7786688"/>
              <a:gd name="connsiteY6" fmla="*/ 673261 h 1305421"/>
              <a:gd name="connsiteX7" fmla="*/ 7786688 w 7786688"/>
              <a:gd name="connsiteY7" fmla="*/ 961802 h 1305421"/>
              <a:gd name="connsiteX8" fmla="*/ 7786688 w 7786688"/>
              <a:gd name="connsiteY8" fmla="*/ 1154162 h 1305421"/>
              <a:gd name="connsiteX9" fmla="*/ 6987736 w 7786688"/>
              <a:gd name="connsiteY9" fmla="*/ 1166034 h 1305421"/>
              <a:gd name="connsiteX10" fmla="*/ 6868388 w 7786688"/>
              <a:gd name="connsiteY10" fmla="*/ 1305421 h 1305421"/>
              <a:gd name="connsiteX11" fmla="*/ 6749841 w 7786688"/>
              <a:gd name="connsiteY11" fmla="*/ 1158644 h 1305421"/>
              <a:gd name="connsiteX12" fmla="*/ 0 w 7786688"/>
              <a:gd name="connsiteY12" fmla="*/ 1154162 h 1305421"/>
              <a:gd name="connsiteX13" fmla="*/ 0 w 7786688"/>
              <a:gd name="connsiteY13" fmla="*/ 961802 h 1305421"/>
              <a:gd name="connsiteX14" fmla="*/ 0 w 7786688"/>
              <a:gd name="connsiteY14" fmla="*/ 673261 h 1305421"/>
              <a:gd name="connsiteX15" fmla="*/ 0 w 7786688"/>
              <a:gd name="connsiteY15" fmla="*/ 673261 h 1305421"/>
              <a:gd name="connsiteX16" fmla="*/ 0 w 7786688"/>
              <a:gd name="connsiteY16" fmla="*/ 0 h 1305421"/>
              <a:gd name="connsiteX0" fmla="*/ 0 w 7786688"/>
              <a:gd name="connsiteY0" fmla="*/ 0 h 1305421"/>
              <a:gd name="connsiteX1" fmla="*/ 4542235 w 7786688"/>
              <a:gd name="connsiteY1" fmla="*/ 0 h 1305421"/>
              <a:gd name="connsiteX2" fmla="*/ 4542235 w 7786688"/>
              <a:gd name="connsiteY2" fmla="*/ 0 h 1305421"/>
              <a:gd name="connsiteX3" fmla="*/ 6488907 w 7786688"/>
              <a:gd name="connsiteY3" fmla="*/ 0 h 1305421"/>
              <a:gd name="connsiteX4" fmla="*/ 7786688 w 7786688"/>
              <a:gd name="connsiteY4" fmla="*/ 0 h 1305421"/>
              <a:gd name="connsiteX5" fmla="*/ 7786688 w 7786688"/>
              <a:gd name="connsiteY5" fmla="*/ 673261 h 1305421"/>
              <a:gd name="connsiteX6" fmla="*/ 7786688 w 7786688"/>
              <a:gd name="connsiteY6" fmla="*/ 673261 h 1305421"/>
              <a:gd name="connsiteX7" fmla="*/ 7786688 w 7786688"/>
              <a:gd name="connsiteY7" fmla="*/ 961802 h 1305421"/>
              <a:gd name="connsiteX8" fmla="*/ 7786688 w 7786688"/>
              <a:gd name="connsiteY8" fmla="*/ 1154162 h 1305421"/>
              <a:gd name="connsiteX9" fmla="*/ 6987736 w 7786688"/>
              <a:gd name="connsiteY9" fmla="*/ 1166034 h 1305421"/>
              <a:gd name="connsiteX10" fmla="*/ 6868388 w 7786688"/>
              <a:gd name="connsiteY10" fmla="*/ 1305421 h 1305421"/>
              <a:gd name="connsiteX11" fmla="*/ 6681155 w 7786688"/>
              <a:gd name="connsiteY11" fmla="*/ 1158644 h 1305421"/>
              <a:gd name="connsiteX12" fmla="*/ 0 w 7786688"/>
              <a:gd name="connsiteY12" fmla="*/ 1154162 h 1305421"/>
              <a:gd name="connsiteX13" fmla="*/ 0 w 7786688"/>
              <a:gd name="connsiteY13" fmla="*/ 961802 h 1305421"/>
              <a:gd name="connsiteX14" fmla="*/ 0 w 7786688"/>
              <a:gd name="connsiteY14" fmla="*/ 673261 h 1305421"/>
              <a:gd name="connsiteX15" fmla="*/ 0 w 7786688"/>
              <a:gd name="connsiteY15" fmla="*/ 673261 h 1305421"/>
              <a:gd name="connsiteX16" fmla="*/ 0 w 7786688"/>
              <a:gd name="connsiteY16" fmla="*/ 0 h 1305421"/>
              <a:gd name="connsiteX0" fmla="*/ 0 w 7786688"/>
              <a:gd name="connsiteY0" fmla="*/ 0 h 1305421"/>
              <a:gd name="connsiteX1" fmla="*/ 4542235 w 7786688"/>
              <a:gd name="connsiteY1" fmla="*/ 0 h 1305421"/>
              <a:gd name="connsiteX2" fmla="*/ 4542235 w 7786688"/>
              <a:gd name="connsiteY2" fmla="*/ 0 h 1305421"/>
              <a:gd name="connsiteX3" fmla="*/ 6488907 w 7786688"/>
              <a:gd name="connsiteY3" fmla="*/ 0 h 1305421"/>
              <a:gd name="connsiteX4" fmla="*/ 7786688 w 7786688"/>
              <a:gd name="connsiteY4" fmla="*/ 0 h 1305421"/>
              <a:gd name="connsiteX5" fmla="*/ 7786688 w 7786688"/>
              <a:gd name="connsiteY5" fmla="*/ 673261 h 1305421"/>
              <a:gd name="connsiteX6" fmla="*/ 7786688 w 7786688"/>
              <a:gd name="connsiteY6" fmla="*/ 673261 h 1305421"/>
              <a:gd name="connsiteX7" fmla="*/ 7786688 w 7786688"/>
              <a:gd name="connsiteY7" fmla="*/ 961802 h 1305421"/>
              <a:gd name="connsiteX8" fmla="*/ 7786688 w 7786688"/>
              <a:gd name="connsiteY8" fmla="*/ 1154162 h 1305421"/>
              <a:gd name="connsiteX9" fmla="*/ 7068543 w 7786688"/>
              <a:gd name="connsiteY9" fmla="*/ 1161878 h 1305421"/>
              <a:gd name="connsiteX10" fmla="*/ 6868388 w 7786688"/>
              <a:gd name="connsiteY10" fmla="*/ 1305421 h 1305421"/>
              <a:gd name="connsiteX11" fmla="*/ 6681155 w 7786688"/>
              <a:gd name="connsiteY11" fmla="*/ 1158644 h 1305421"/>
              <a:gd name="connsiteX12" fmla="*/ 0 w 7786688"/>
              <a:gd name="connsiteY12" fmla="*/ 1154162 h 1305421"/>
              <a:gd name="connsiteX13" fmla="*/ 0 w 7786688"/>
              <a:gd name="connsiteY13" fmla="*/ 961802 h 1305421"/>
              <a:gd name="connsiteX14" fmla="*/ 0 w 7786688"/>
              <a:gd name="connsiteY14" fmla="*/ 673261 h 1305421"/>
              <a:gd name="connsiteX15" fmla="*/ 0 w 7786688"/>
              <a:gd name="connsiteY15" fmla="*/ 673261 h 1305421"/>
              <a:gd name="connsiteX16" fmla="*/ 0 w 7786688"/>
              <a:gd name="connsiteY16" fmla="*/ 0 h 1305421"/>
              <a:gd name="connsiteX0" fmla="*/ 0 w 7786688"/>
              <a:gd name="connsiteY0" fmla="*/ 0 h 1322047"/>
              <a:gd name="connsiteX1" fmla="*/ 4542235 w 7786688"/>
              <a:gd name="connsiteY1" fmla="*/ 0 h 1322047"/>
              <a:gd name="connsiteX2" fmla="*/ 4542235 w 7786688"/>
              <a:gd name="connsiteY2" fmla="*/ 0 h 1322047"/>
              <a:gd name="connsiteX3" fmla="*/ 6488907 w 7786688"/>
              <a:gd name="connsiteY3" fmla="*/ 0 h 1322047"/>
              <a:gd name="connsiteX4" fmla="*/ 7786688 w 7786688"/>
              <a:gd name="connsiteY4" fmla="*/ 0 h 1322047"/>
              <a:gd name="connsiteX5" fmla="*/ 7786688 w 7786688"/>
              <a:gd name="connsiteY5" fmla="*/ 673261 h 1322047"/>
              <a:gd name="connsiteX6" fmla="*/ 7786688 w 7786688"/>
              <a:gd name="connsiteY6" fmla="*/ 673261 h 1322047"/>
              <a:gd name="connsiteX7" fmla="*/ 7786688 w 7786688"/>
              <a:gd name="connsiteY7" fmla="*/ 961802 h 1322047"/>
              <a:gd name="connsiteX8" fmla="*/ 7786688 w 7786688"/>
              <a:gd name="connsiteY8" fmla="*/ 1154162 h 1322047"/>
              <a:gd name="connsiteX9" fmla="*/ 7068543 w 7786688"/>
              <a:gd name="connsiteY9" fmla="*/ 1161878 h 1322047"/>
              <a:gd name="connsiteX10" fmla="*/ 6900711 w 7786688"/>
              <a:gd name="connsiteY10" fmla="*/ 1322047 h 1322047"/>
              <a:gd name="connsiteX11" fmla="*/ 6681155 w 7786688"/>
              <a:gd name="connsiteY11" fmla="*/ 1158644 h 1322047"/>
              <a:gd name="connsiteX12" fmla="*/ 0 w 7786688"/>
              <a:gd name="connsiteY12" fmla="*/ 1154162 h 1322047"/>
              <a:gd name="connsiteX13" fmla="*/ 0 w 7786688"/>
              <a:gd name="connsiteY13" fmla="*/ 961802 h 1322047"/>
              <a:gd name="connsiteX14" fmla="*/ 0 w 7786688"/>
              <a:gd name="connsiteY14" fmla="*/ 673261 h 1322047"/>
              <a:gd name="connsiteX15" fmla="*/ 0 w 7786688"/>
              <a:gd name="connsiteY15" fmla="*/ 673261 h 1322047"/>
              <a:gd name="connsiteX16" fmla="*/ 0 w 7786688"/>
              <a:gd name="connsiteY16" fmla="*/ 0 h 1322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786688" h="1322047">
                <a:moveTo>
                  <a:pt x="0" y="0"/>
                </a:moveTo>
                <a:lnTo>
                  <a:pt x="4542235" y="0"/>
                </a:lnTo>
                <a:lnTo>
                  <a:pt x="4542235" y="0"/>
                </a:lnTo>
                <a:lnTo>
                  <a:pt x="6488907" y="0"/>
                </a:lnTo>
                <a:lnTo>
                  <a:pt x="7786688" y="0"/>
                </a:lnTo>
                <a:lnTo>
                  <a:pt x="7786688" y="673261"/>
                </a:lnTo>
                <a:lnTo>
                  <a:pt x="7786688" y="673261"/>
                </a:lnTo>
                <a:lnTo>
                  <a:pt x="7786688" y="961802"/>
                </a:lnTo>
                <a:lnTo>
                  <a:pt x="7786688" y="1154162"/>
                </a:lnTo>
                <a:lnTo>
                  <a:pt x="7068543" y="1161878"/>
                </a:lnTo>
                <a:lnTo>
                  <a:pt x="6900711" y="1322047"/>
                </a:lnTo>
                <a:lnTo>
                  <a:pt x="6681155" y="1158644"/>
                </a:lnTo>
                <a:lnTo>
                  <a:pt x="0" y="1154162"/>
                </a:lnTo>
                <a:lnTo>
                  <a:pt x="0" y="961802"/>
                </a:lnTo>
                <a:lnTo>
                  <a:pt x="0" y="673261"/>
                </a:lnTo>
                <a:lnTo>
                  <a:pt x="0" y="673261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94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sk-SK" sz="2400" dirty="0"/>
              <a:t>Taxonómia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CCB0116-5626-561D-6F97-10D44C3E9BAD}"/>
              </a:ext>
            </a:extLst>
          </p:cNvPr>
          <p:cNvGrpSpPr/>
          <p:nvPr/>
        </p:nvGrpSpPr>
        <p:grpSpPr>
          <a:xfrm>
            <a:off x="1823044" y="732656"/>
            <a:ext cx="4813786" cy="4074898"/>
            <a:chOff x="1713394" y="502200"/>
            <a:chExt cx="5829935" cy="4998974"/>
          </a:xfrm>
        </p:grpSpPr>
        <p:sp>
          <p:nvSpPr>
            <p:cNvPr id="3" name="Rechteck 3">
              <a:extLst>
                <a:ext uri="{FF2B5EF4-FFF2-40B4-BE49-F238E27FC236}">
                  <a16:creationId xmlns:a16="http://schemas.microsoft.com/office/drawing/2014/main" id="{65B4E2D3-8FD3-9046-75C8-BB5C9CE980A8}"/>
                </a:ext>
              </a:extLst>
            </p:cNvPr>
            <p:cNvSpPr/>
            <p:nvPr/>
          </p:nvSpPr>
          <p:spPr>
            <a:xfrm>
              <a:off x="1713394" y="4818549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400"/>
            </a:p>
          </p:txBody>
        </p:sp>
        <p:sp>
          <p:nvSpPr>
            <p:cNvPr id="4" name="Rechteck 4">
              <a:extLst>
                <a:ext uri="{FF2B5EF4-FFF2-40B4-BE49-F238E27FC236}">
                  <a16:creationId xmlns:a16="http://schemas.microsoft.com/office/drawing/2014/main" id="{C19CA67F-DE49-AAD0-2571-758A791BEF92}"/>
                </a:ext>
              </a:extLst>
            </p:cNvPr>
            <p:cNvSpPr/>
            <p:nvPr/>
          </p:nvSpPr>
          <p:spPr>
            <a:xfrm>
              <a:off x="1713394" y="3994954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400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957C5087-9FEF-F30B-119B-C1A3863822AC}"/>
                </a:ext>
              </a:extLst>
            </p:cNvPr>
            <p:cNvSpPr/>
            <p:nvPr/>
          </p:nvSpPr>
          <p:spPr>
            <a:xfrm>
              <a:off x="1729904" y="3119289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40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3B768A2A-1AD6-AED2-752E-DF2329881297}"/>
                </a:ext>
              </a:extLst>
            </p:cNvPr>
            <p:cNvSpPr/>
            <p:nvPr/>
          </p:nvSpPr>
          <p:spPr>
            <a:xfrm>
              <a:off x="1714029" y="2300774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40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ECF274B0-8C99-0488-5105-790E638C6B7B}"/>
                </a:ext>
              </a:extLst>
            </p:cNvPr>
            <p:cNvSpPr/>
            <p:nvPr/>
          </p:nvSpPr>
          <p:spPr>
            <a:xfrm>
              <a:off x="1714029" y="1381294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40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EDC91961-118E-F96C-9D81-E1879FDA4689}"/>
                </a:ext>
              </a:extLst>
            </p:cNvPr>
            <p:cNvSpPr/>
            <p:nvPr/>
          </p:nvSpPr>
          <p:spPr>
            <a:xfrm>
              <a:off x="1713394" y="517694"/>
              <a:ext cx="5813425" cy="667385"/>
            </a:xfrm>
            <a:prstGeom prst="rect">
              <a:avLst/>
            </a:prstGeom>
            <a:solidFill>
              <a:srgbClr val="D7E3AF">
                <a:alpha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40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86EBA126-43BF-A4A4-BEAB-744A64C4A2D2}"/>
                </a:ext>
              </a:extLst>
            </p:cNvPr>
            <p:cNvSpPr/>
            <p:nvPr/>
          </p:nvSpPr>
          <p:spPr>
            <a:xfrm rot="16200000">
              <a:off x="-119658" y="2335889"/>
              <a:ext cx="4998974" cy="1331595"/>
            </a:xfrm>
            <a:prstGeom prst="rect">
              <a:avLst/>
            </a:prstGeom>
            <a:solidFill>
              <a:srgbClr val="ACC7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400"/>
            </a:p>
          </p:txBody>
        </p:sp>
        <p:sp>
          <p:nvSpPr>
            <p:cNvPr id="11" name="Rechteck 19">
              <a:extLst>
                <a:ext uri="{FF2B5EF4-FFF2-40B4-BE49-F238E27FC236}">
                  <a16:creationId xmlns:a16="http://schemas.microsoft.com/office/drawing/2014/main" id="{E2874F16-D6D2-4F25-4022-68474B7DD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3719" y="517694"/>
              <a:ext cx="1120775" cy="61926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Backend</a:t>
              </a:r>
              <a:br>
                <a:rPr kumimoji="0" lang="sk-SK" sz="7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sk-SK" sz="7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(softvér)</a:t>
              </a:r>
            </a:p>
          </p:txBody>
        </p:sp>
        <p:sp>
          <p:nvSpPr>
            <p:cNvPr id="12" name="Rechteck 22">
              <a:extLst>
                <a:ext uri="{FF2B5EF4-FFF2-40B4-BE49-F238E27FC236}">
                  <a16:creationId xmlns:a16="http://schemas.microsoft.com/office/drawing/2014/main" id="{9255B243-1633-1DB0-FEB5-7ECEB886A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181" y="1370321"/>
              <a:ext cx="1120775" cy="67835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Frontend</a:t>
              </a:r>
              <a:br>
                <a:rPr kumimoji="0" lang="sk-SK" sz="7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sk-SK" sz="7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(zariadenie)</a:t>
              </a:r>
            </a:p>
          </p:txBody>
        </p:sp>
        <p:sp>
          <p:nvSpPr>
            <p:cNvPr id="13" name="Rechteck 23">
              <a:extLst>
                <a:ext uri="{FF2B5EF4-FFF2-40B4-BE49-F238E27FC236}">
                  <a16:creationId xmlns:a16="http://schemas.microsoft.com/office/drawing/2014/main" id="{0E9BBCC4-A3F6-57A1-9925-0BF4F6383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3880" y="2263012"/>
              <a:ext cx="1120775" cy="67071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Typ úlohy</a:t>
              </a:r>
            </a:p>
          </p:txBody>
        </p:sp>
        <p:sp>
          <p:nvSpPr>
            <p:cNvPr id="14" name="Rechteck 24">
              <a:extLst>
                <a:ext uri="{FF2B5EF4-FFF2-40B4-BE49-F238E27FC236}">
                  <a16:creationId xmlns:a16="http://schemas.microsoft.com/office/drawing/2014/main" id="{2286F2A8-1E38-F55A-AC6A-FF5ADC0F3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4831" y="3146733"/>
              <a:ext cx="1120775" cy="63994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1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Charakteristické znaky úlohy</a:t>
              </a:r>
            </a:p>
          </p:txBody>
        </p:sp>
        <p:sp>
          <p:nvSpPr>
            <p:cNvPr id="15" name="Rechteck 26">
              <a:extLst>
                <a:ext uri="{FF2B5EF4-FFF2-40B4-BE49-F238E27FC236}">
                  <a16:creationId xmlns:a16="http://schemas.microsoft.com/office/drawing/2014/main" id="{16C4D990-ACD2-3CA1-6948-EB21678C8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31" y="3994954"/>
              <a:ext cx="1120775" cy="667385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1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(polo-)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1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Automatizácia úloh</a:t>
              </a:r>
            </a:p>
          </p:txBody>
        </p:sp>
        <p:sp>
          <p:nvSpPr>
            <p:cNvPr id="16" name="Rechteck 30">
              <a:extLst>
                <a:ext uri="{FF2B5EF4-FFF2-40B4-BE49-F238E27FC236}">
                  <a16:creationId xmlns:a16="http://schemas.microsoft.com/office/drawing/2014/main" id="{F9A1AB9A-D7D4-B2F3-171F-AE5095777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9445" y="648645"/>
              <a:ext cx="1886269" cy="4000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k-SK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komplexné,</a:t>
              </a:r>
              <a:br>
                <a:rPr lang="sk-SK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sk-SK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nezaložené na umelej inteligencii</a:t>
              </a:r>
            </a:p>
          </p:txBody>
        </p:sp>
        <p:sp>
          <p:nvSpPr>
            <p:cNvPr id="17" name="Rechteck 33">
              <a:extLst>
                <a:ext uri="{FF2B5EF4-FFF2-40B4-BE49-F238E27FC236}">
                  <a16:creationId xmlns:a16="http://schemas.microsoft.com/office/drawing/2014/main" id="{F5B47CD3-FCCA-78AB-74C9-3432A0A0C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9579" y="648645"/>
              <a:ext cx="1945004" cy="4000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založené na umelej inteligencii</a:t>
              </a:r>
            </a:p>
          </p:txBody>
        </p:sp>
        <p:sp>
          <p:nvSpPr>
            <p:cNvPr id="18" name="Rechteck 37">
              <a:extLst>
                <a:ext uri="{FF2B5EF4-FFF2-40B4-BE49-F238E27FC236}">
                  <a16:creationId xmlns:a16="http://schemas.microsoft.com/office/drawing/2014/main" id="{DBE608F4-48D8-D064-76F0-3DA24B03C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9579" y="1517819"/>
              <a:ext cx="1936750" cy="3937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k-SK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bez fyzickej manipulácie/činnosť: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k-SK" sz="700" dirty="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inteligentné IKT</a:t>
              </a: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2500B2BA-169B-A912-B29E-C10DB395F69B}"/>
                </a:ext>
              </a:extLst>
            </p:cNvPr>
            <p:cNvSpPr/>
            <p:nvPr/>
          </p:nvSpPr>
          <p:spPr>
            <a:xfrm>
              <a:off x="3140240" y="2362369"/>
              <a:ext cx="4276090" cy="542925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ACC7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de-DE" sz="1400"/>
            </a:p>
          </p:txBody>
        </p:sp>
        <p:sp>
          <p:nvSpPr>
            <p:cNvPr id="20" name="Rechteck 61">
              <a:extLst>
                <a:ext uri="{FF2B5EF4-FFF2-40B4-BE49-F238E27FC236}">
                  <a16:creationId xmlns:a16="http://schemas.microsoft.com/office/drawing/2014/main" id="{B8E05741-F736-4033-9149-C8756A961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2461" y="3197763"/>
              <a:ext cx="4276725" cy="4953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jednotvárna</a:t>
              </a:r>
              <a:b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endParaRPr kumimoji="0" lang="sk-SK" sz="700" b="0" i="0" u="none" strike="noStrike" cap="none" normalizeH="0" baseline="0">
                <a:ln>
                  <a:noFill/>
                </a:ln>
                <a:solidFill>
                  <a:srgbClr val="0E339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nejednotvárna</a:t>
              </a:r>
            </a:p>
          </p:txBody>
        </p: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C9F80317-CAB6-CEFE-9039-A06812D0D8AE}"/>
                </a:ext>
              </a:extLst>
            </p:cNvPr>
            <p:cNvCxnSpPr>
              <a:cxnSpLocks/>
            </p:cNvCxnSpPr>
            <p:nvPr/>
          </p:nvCxnSpPr>
          <p:spPr>
            <a:xfrm>
              <a:off x="3172624" y="2394753"/>
              <a:ext cx="4243706" cy="510541"/>
            </a:xfrm>
            <a:prstGeom prst="line">
              <a:avLst/>
            </a:prstGeom>
            <a:noFill/>
            <a:ln w="9525" cap="flat" cmpd="sng" algn="ctr">
              <a:solidFill>
                <a:srgbClr val="F8B734"/>
              </a:solidFill>
              <a:prstDash val="dash"/>
              <a:miter lim="800000"/>
            </a:ln>
            <a:effectLst/>
          </p:spPr>
        </p:cxnSp>
        <p:sp>
          <p:nvSpPr>
            <p:cNvPr id="22" name="Textfeld 64">
              <a:extLst>
                <a:ext uri="{FF2B5EF4-FFF2-40B4-BE49-F238E27FC236}">
                  <a16:creationId xmlns:a16="http://schemas.microsoft.com/office/drawing/2014/main" id="{F6826743-43B9-6070-57E9-EC27EB6C6F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5865" y="2382688"/>
              <a:ext cx="1753418" cy="50972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 súvislosti s informáciami</a:t>
              </a:r>
              <a:b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 súvislosti s osobou</a:t>
              </a:r>
              <a:b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 súvislosti s predmetom</a:t>
              </a:r>
            </a:p>
          </p:txBody>
        </p: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77E466C6-E509-208E-A7EF-94E733ACF655}"/>
                </a:ext>
              </a:extLst>
            </p:cNvPr>
            <p:cNvCxnSpPr/>
            <p:nvPr/>
          </p:nvCxnSpPr>
          <p:spPr>
            <a:xfrm>
              <a:off x="3144049" y="3428534"/>
              <a:ext cx="4276090" cy="0"/>
            </a:xfrm>
            <a:prstGeom prst="line">
              <a:avLst/>
            </a:prstGeom>
            <a:noFill/>
            <a:ln w="9525" cap="flat" cmpd="sng" algn="ctr">
              <a:solidFill>
                <a:srgbClr val="F8B734"/>
              </a:solidFill>
              <a:prstDash val="dash"/>
              <a:miter lim="800000"/>
            </a:ln>
            <a:effectLst/>
          </p:spPr>
        </p:cxnSp>
        <p:sp>
          <p:nvSpPr>
            <p:cNvPr id="24" name="Rechteck 29">
              <a:extLst>
                <a:ext uri="{FF2B5EF4-FFF2-40B4-BE49-F238E27FC236}">
                  <a16:creationId xmlns:a16="http://schemas.microsoft.com/office/drawing/2014/main" id="{AFC49164-06CE-23EC-A6C6-C8D96A65B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439" y="4857284"/>
              <a:ext cx="1120775" cy="6438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7E3A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1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rozmer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1" i="0" u="none" strike="noStrike" cap="none" normalizeH="0" baseline="0" dirty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BOZP</a:t>
              </a:r>
            </a:p>
          </p:txBody>
        </p:sp>
        <p:sp>
          <p:nvSpPr>
            <p:cNvPr id="25" name="Rechteck 31">
              <a:extLst>
                <a:ext uri="{FF2B5EF4-FFF2-40B4-BE49-F238E27FC236}">
                  <a16:creationId xmlns:a16="http://schemas.microsoft.com/office/drawing/2014/main" id="{FC6F0277-8098-FB25-2BAD-A14252409D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859" y="4918649"/>
              <a:ext cx="4276725" cy="4953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fyzický a/alebo psychosociálny</a:t>
              </a:r>
              <a:b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organizačný</a:t>
              </a:r>
            </a:p>
          </p:txBody>
        </p:sp>
        <p:sp>
          <p:nvSpPr>
            <p:cNvPr id="26" name="Rechteck 42">
              <a:extLst>
                <a:ext uri="{FF2B5EF4-FFF2-40B4-BE49-F238E27FC236}">
                  <a16:creationId xmlns:a16="http://schemas.microsoft.com/office/drawing/2014/main" id="{0990881A-A28A-1528-4613-91520F927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858" y="4077274"/>
              <a:ext cx="4276725" cy="50641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k-SK" sz="7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pomoc</a:t>
              </a:r>
              <a:br>
                <a:rPr lang="sk-SK" sz="700">
                  <a:solidFill>
                    <a:srgbClr val="0E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sk-SK" sz="700">
                <a:solidFill>
                  <a:srgbClr val="0E339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nahradenie</a:t>
              </a:r>
            </a:p>
          </p:txBody>
        </p: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5B621ED7-DB06-7AFD-E53D-A7D9867CB3EF}"/>
                </a:ext>
              </a:extLst>
            </p:cNvPr>
            <p:cNvCxnSpPr/>
            <p:nvPr/>
          </p:nvCxnSpPr>
          <p:spPr>
            <a:xfrm>
              <a:off x="3140239" y="4327694"/>
              <a:ext cx="4276090" cy="0"/>
            </a:xfrm>
            <a:prstGeom prst="line">
              <a:avLst/>
            </a:prstGeom>
            <a:noFill/>
            <a:ln w="9525" cap="flat" cmpd="sng" algn="ctr">
              <a:solidFill>
                <a:srgbClr val="F8B734"/>
              </a:solidFill>
              <a:prstDash val="dash"/>
              <a:miter lim="800000"/>
            </a:ln>
            <a:effectLst/>
          </p:spPr>
        </p:cxnSp>
        <p:sp>
          <p:nvSpPr>
            <p:cNvPr id="28" name="Text Box 2">
              <a:extLst>
                <a:ext uri="{FF2B5EF4-FFF2-40B4-BE49-F238E27FC236}">
                  <a16:creationId xmlns:a16="http://schemas.microsoft.com/office/drawing/2014/main" id="{CCA7F2BF-C9CE-B1E9-D38B-411ABF434A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4057" y="2628118"/>
              <a:ext cx="815975" cy="24542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fyzická</a:t>
              </a:r>
            </a:p>
          </p:txBody>
        </p:sp>
        <p:sp>
          <p:nvSpPr>
            <p:cNvPr id="29" name="Rechteck 38">
              <a:extLst>
                <a:ext uri="{FF2B5EF4-FFF2-40B4-BE49-F238E27FC236}">
                  <a16:creationId xmlns:a16="http://schemas.microsoft.com/office/drawing/2014/main" id="{80709727-E9F5-83E3-C3F8-027F8F161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0239" y="1520459"/>
              <a:ext cx="1895475" cy="40005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ACC7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fyzická manipulácia/činnosť: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pokročilá robotika</a:t>
              </a:r>
            </a:p>
          </p:txBody>
        </p:sp>
        <p:sp>
          <p:nvSpPr>
            <p:cNvPr id="30" name="Textfeld 2">
              <a:extLst>
                <a:ext uri="{FF2B5EF4-FFF2-40B4-BE49-F238E27FC236}">
                  <a16:creationId xmlns:a16="http://schemas.microsoft.com/office/drawing/2014/main" id="{42C42656-A7F9-6B5D-EA4A-DD8B40DA32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03539" y="2406500"/>
              <a:ext cx="815975" cy="3775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sz="700" b="0" i="0" u="none" strike="noStrike" cap="none" normalizeH="0" baseline="0">
                  <a:ln>
                    <a:noFill/>
                  </a:ln>
                  <a:solidFill>
                    <a:srgbClr val="0E3399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kognitívna oblasť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9555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027B3957-4392-4D36-AD3B-F134CBEBA669}"/>
              </a:ext>
            </a:extLst>
          </p:cNvPr>
          <p:cNvGrpSpPr/>
          <p:nvPr/>
        </p:nvGrpSpPr>
        <p:grpSpPr>
          <a:xfrm>
            <a:off x="1541214" y="1420294"/>
            <a:ext cx="6808129" cy="3418632"/>
            <a:chOff x="1541214" y="1420294"/>
            <a:chExt cx="6808129" cy="3418632"/>
          </a:xfrm>
        </p:grpSpPr>
        <p:sp>
          <p:nvSpPr>
            <p:cNvPr id="7" name="Textfeld 6"/>
            <p:cNvSpPr txBox="1"/>
            <p:nvPr/>
          </p:nvSpPr>
          <p:spPr>
            <a:xfrm>
              <a:off x="1706618" y="4338457"/>
              <a:ext cx="3823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00">
                  <a:solidFill>
                    <a:prstClr val="black"/>
                  </a:solidFill>
                  <a:latin typeface="Calibri" panose="020F0502020204030204"/>
                </a:rPr>
                <a:t>0 %</a:t>
              </a: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2387456" y="4312112"/>
              <a:ext cx="3823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00">
                  <a:solidFill>
                    <a:prstClr val="black"/>
                  </a:solidFill>
                  <a:latin typeface="Calibri" panose="020F0502020204030204"/>
                </a:rPr>
                <a:t>5 %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3068294" y="4315587"/>
              <a:ext cx="4498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00" dirty="0">
                  <a:solidFill>
                    <a:prstClr val="black"/>
                  </a:solidFill>
                  <a:latin typeface="Calibri" panose="020F0502020204030204"/>
                </a:rPr>
                <a:t>10 %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3749132" y="4315587"/>
              <a:ext cx="4498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00">
                  <a:solidFill>
                    <a:prstClr val="black"/>
                  </a:solidFill>
                  <a:latin typeface="Calibri" panose="020F0502020204030204"/>
                </a:rPr>
                <a:t>15 %</a:t>
              </a: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4429970" y="4315586"/>
              <a:ext cx="4498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00">
                  <a:solidFill>
                    <a:prstClr val="black"/>
                  </a:solidFill>
                  <a:latin typeface="Calibri" panose="020F0502020204030204"/>
                </a:rPr>
                <a:t>20 %</a:t>
              </a: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5110808" y="4312111"/>
              <a:ext cx="4498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00">
                  <a:solidFill>
                    <a:prstClr val="black"/>
                  </a:solidFill>
                  <a:latin typeface="Calibri" panose="020F0502020204030204"/>
                </a:rPr>
                <a:t>25 %</a:t>
              </a: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5791645" y="4312111"/>
              <a:ext cx="4498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00">
                  <a:solidFill>
                    <a:prstClr val="black"/>
                  </a:solidFill>
                  <a:latin typeface="Calibri" panose="020F0502020204030204"/>
                </a:rPr>
                <a:t>30 %</a:t>
              </a:r>
            </a:p>
          </p:txBody>
        </p:sp>
        <p:graphicFrame>
          <p:nvGraphicFramePr>
            <p:cNvPr id="6" name="Diagramm 5"/>
            <p:cNvGraphicFramePr/>
            <p:nvPr>
              <p:extLst>
                <p:ext uri="{D42A27DB-BD31-4B8C-83A1-F6EECF244321}">
                  <p14:modId xmlns:p14="http://schemas.microsoft.com/office/powerpoint/2010/main" val="1971351350"/>
                </p:ext>
              </p:extLst>
            </p:nvPr>
          </p:nvGraphicFramePr>
          <p:xfrm>
            <a:off x="1541214" y="1420294"/>
            <a:ext cx="4582303" cy="30548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Textfeld 13"/>
            <p:cNvSpPr txBox="1"/>
            <p:nvPr/>
          </p:nvSpPr>
          <p:spPr>
            <a:xfrm>
              <a:off x="2756659" y="1593074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>
                  <a:solidFill>
                    <a:prstClr val="black"/>
                  </a:solidFill>
                  <a:latin typeface="Calibri" panose="020F0502020204030204"/>
                </a:rPr>
                <a:t>Finančné a poisťovacie činnosti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2833289" y="1858476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>
                  <a:solidFill>
                    <a:prstClr val="black"/>
                  </a:solidFill>
                  <a:latin typeface="Calibri" panose="020F0502020204030204"/>
                </a:rPr>
                <a:t>Doprava a skladovanie</a:t>
              </a: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2970376" y="2131764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>
                  <a:solidFill>
                    <a:prstClr val="black"/>
                  </a:solidFill>
                  <a:latin typeface="Calibri" panose="020F0502020204030204"/>
                </a:rPr>
                <a:t>Poľnohospodárstvo, lesníctvo a rybolov</a:t>
              </a: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2996820" y="2405048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>
                  <a:solidFill>
                    <a:prstClr val="black"/>
                  </a:solidFill>
                  <a:latin typeface="Calibri" panose="020F0502020204030204"/>
                </a:rPr>
                <a:t>Vzdelávanie</a:t>
              </a: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3078800" y="2680434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>
                  <a:solidFill>
                    <a:prstClr val="black"/>
                  </a:solidFill>
                  <a:latin typeface="Calibri" panose="020F0502020204030204"/>
                </a:rPr>
                <a:t>Ľudské zdravie a sociálna práca</a:t>
              </a: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3078798" y="2946362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>
                  <a:solidFill>
                    <a:prstClr val="black"/>
                  </a:solidFill>
                  <a:latin typeface="Calibri" panose="020F0502020204030204"/>
                </a:rPr>
                <a:t>Ubytovacie a stravovacie služby</a:t>
              </a: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3081596" y="3212290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>
                  <a:solidFill>
                    <a:prstClr val="black"/>
                  </a:solidFill>
                  <a:latin typeface="Calibri" panose="020F0502020204030204"/>
                </a:rPr>
                <a:t>Odborné, vedecké a technické činnosti</a:t>
              </a: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3286480" y="3504186"/>
              <a:ext cx="2679311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>
                  <a:solidFill>
                    <a:prstClr val="black"/>
                  </a:solidFill>
                  <a:latin typeface="Calibri" panose="020F0502020204030204"/>
                </a:rPr>
                <a:t>Stavebníctvo</a:t>
              </a: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4944268" y="3648745"/>
              <a:ext cx="3131423" cy="39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 dirty="0">
                  <a:solidFill>
                    <a:prstClr val="black"/>
                  </a:solidFill>
                  <a:latin typeface="Calibri" panose="020F0502020204030204"/>
                </a:rPr>
                <a:t>Veľkoobchod a maloobchod, oprava motorových vozidiel a motocyklov</a:t>
              </a: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6218804" y="4086128"/>
              <a:ext cx="2130539" cy="242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975">
                  <a:solidFill>
                    <a:prstClr val="black"/>
                  </a:solidFill>
                  <a:latin typeface="Calibri" panose="020F0502020204030204"/>
                </a:rPr>
                <a:t>Výroba</a:t>
              </a: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1777564" y="4585010"/>
              <a:ext cx="599483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sk-SK" sz="1050" b="1" dirty="0">
                  <a:solidFill>
                    <a:srgbClr val="00499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Kód NACE (v. 2) podnikov s interakciou človeka a robota podľa prieskumu ESENER 2019</a:t>
              </a:r>
            </a:p>
          </p:txBody>
        </p:sp>
      </p:grpSp>
      <p:sp>
        <p:nvSpPr>
          <p:cNvPr id="2" name="Framework: the automation of tasks">
            <a:extLst>
              <a:ext uri="{FF2B5EF4-FFF2-40B4-BE49-F238E27FC236}">
                <a16:creationId xmlns:a16="http://schemas.microsoft.com/office/drawing/2014/main" id="{EBB96B1D-EB92-5BD1-595A-AF0157A733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lIns="0"/>
          <a:lstStyle/>
          <a:p>
            <a:pPr lvl="1"/>
            <a:r>
              <a:rPr lang="sk-SK" sz="2400" b="1">
                <a:latin typeface="Arial" panose="020B0604020202020204" pitchFamily="34" charset="0"/>
                <a:cs typeface="Arial" panose="020B0604020202020204" pitchFamily="34" charset="0"/>
              </a:rPr>
              <a:t>Pokročilá robotika v Európe </a:t>
            </a:r>
          </a:p>
        </p:txBody>
      </p:sp>
      <p:sp>
        <p:nvSpPr>
          <p:cNvPr id="3" name="Textfeld 14">
            <a:extLst>
              <a:ext uri="{FF2B5EF4-FFF2-40B4-BE49-F238E27FC236}">
                <a16:creationId xmlns:a16="http://schemas.microsoft.com/office/drawing/2014/main" id="{3351FDCB-7386-DEAB-22F9-BDE836880579}"/>
              </a:ext>
            </a:extLst>
          </p:cNvPr>
          <p:cNvSpPr txBox="1"/>
          <p:nvPr/>
        </p:nvSpPr>
        <p:spPr>
          <a:xfrm>
            <a:off x="686799" y="759440"/>
            <a:ext cx="7868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>
                <a:solidFill>
                  <a:srgbClr val="ACC700"/>
                </a:solidFill>
              </a:rPr>
              <a:t>Sektory s interakciou človeka a robota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2A9DD1-7D68-C16B-A5EA-89537BE14A06}"/>
              </a:ext>
            </a:extLst>
          </p:cNvPr>
          <p:cNvSpPr txBox="1"/>
          <p:nvPr/>
        </p:nvSpPr>
        <p:spPr>
          <a:xfrm>
            <a:off x="450001" y="1140273"/>
            <a:ext cx="7779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rgbClr val="003399"/>
                </a:solidFill>
              </a:rPr>
              <a:t>Interakcia medzi človekom a robotom je pozorovaná najmä vo výrobnom sektore</a:t>
            </a:r>
          </a:p>
        </p:txBody>
      </p:sp>
    </p:spTree>
    <p:extLst>
      <p:ext uri="{BB962C8B-B14F-4D97-AF65-F5344CB8AC3E}">
        <p14:creationId xmlns:p14="http://schemas.microsoft.com/office/powerpoint/2010/main" val="131304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365201" y="688580"/>
            <a:ext cx="7868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>
                <a:solidFill>
                  <a:srgbClr val="ACC700"/>
                </a:solidFill>
              </a:rPr>
              <a:t>Sektory s interakciou človeka a robota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D6C5B0-B01D-EDDE-F54E-923405220FB9}"/>
              </a:ext>
            </a:extLst>
          </p:cNvPr>
          <p:cNvSpPr txBox="1"/>
          <p:nvPr/>
        </p:nvSpPr>
        <p:spPr>
          <a:xfrm>
            <a:off x="622408" y="990499"/>
            <a:ext cx="6016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k-SK" sz="1600">
                <a:solidFill>
                  <a:srgbClr val="003399"/>
                </a:solidFill>
              </a:rPr>
              <a:t>V automobilovom priemysle majú roboty prevahu</a:t>
            </a:r>
          </a:p>
        </p:txBody>
      </p:sp>
      <p:sp>
        <p:nvSpPr>
          <p:cNvPr id="7" name="Framework: the automation of tasks">
            <a:extLst>
              <a:ext uri="{FF2B5EF4-FFF2-40B4-BE49-F238E27FC236}">
                <a16:creationId xmlns:a16="http://schemas.microsoft.com/office/drawing/2014/main" id="{419FE3D3-1436-91A3-F46A-C58F73B978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9263" y="134938"/>
            <a:ext cx="7561262" cy="366712"/>
          </a:xfrm>
          <a:prstGeom prst="rect">
            <a:avLst/>
          </a:prstGeom>
        </p:spPr>
        <p:txBody>
          <a:bodyPr lIns="0"/>
          <a:lstStyle/>
          <a:p>
            <a:pPr lvl="1"/>
            <a:r>
              <a:rPr lang="sk-SK" sz="2400" b="1">
                <a:latin typeface="Arial" panose="020B0604020202020204" pitchFamily="34" charset="0"/>
                <a:cs typeface="Arial" panose="020B0604020202020204" pitchFamily="34" charset="0"/>
              </a:rPr>
              <a:t>Pokročilá robotika v Európe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855A1A-4129-4E69-866A-F9C47811B966}"/>
              </a:ext>
            </a:extLst>
          </p:cNvPr>
          <p:cNvSpPr txBox="1"/>
          <p:nvPr/>
        </p:nvSpPr>
        <p:spPr>
          <a:xfrm>
            <a:off x="5477530" y="3348989"/>
            <a:ext cx="825547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sk-SK" sz="600">
                <a:solidFill>
                  <a:srgbClr val="67CDBE"/>
                </a:solidFill>
              </a:rPr>
              <a:t>Kaučuk a plasty (22)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C863BA8-544D-4B6E-A3D5-CC8671314CB9}"/>
              </a:ext>
            </a:extLst>
          </p:cNvPr>
          <p:cNvGrpSpPr/>
          <p:nvPr/>
        </p:nvGrpSpPr>
        <p:grpSpPr>
          <a:xfrm>
            <a:off x="959230" y="1329053"/>
            <a:ext cx="6933546" cy="3259948"/>
            <a:chOff x="959230" y="1329053"/>
            <a:chExt cx="6933546" cy="325994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192ED4B-AF3B-9087-972B-527D9DBF0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08739" y="1329053"/>
              <a:ext cx="4729221" cy="3259948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B317488-24D5-45BD-AE1C-A65F501A0CDC}"/>
                </a:ext>
              </a:extLst>
            </p:cNvPr>
            <p:cNvSpPr txBox="1"/>
            <p:nvPr/>
          </p:nvSpPr>
          <p:spPr>
            <a:xfrm>
              <a:off x="959230" y="1447126"/>
              <a:ext cx="693354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k-SK" sz="10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Robot </a:t>
              </a:r>
              <a:r>
                <a:rPr lang="sk-SK" sz="10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density</a:t>
              </a:r>
              <a:r>
                <a:rPr lang="sk-SK" sz="10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by </a:t>
              </a:r>
              <a:r>
                <a:rPr lang="sk-SK" sz="10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sector</a:t>
              </a:r>
              <a:r>
                <a:rPr lang="sk-SK" sz="10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in </a:t>
              </a:r>
              <a:r>
                <a:rPr lang="sk-SK" sz="10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the</a:t>
              </a:r>
              <a:r>
                <a:rPr lang="sk-SK" sz="10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EU, 1995-2015 (Hustota využívania robotov podľa odvetvia v EÚ, 1995 – 2015) (zdroj: analýza autorov z IFR [2019] a </a:t>
              </a:r>
              <a:r>
                <a:rPr lang="sk-SK" sz="10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Eurofoundu</a:t>
              </a:r>
              <a:r>
                <a:rPr lang="sk-SK" sz="10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[2019])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6DB54B-A02B-490A-B8FD-D7A80004B148}"/>
                </a:ext>
              </a:extLst>
            </p:cNvPr>
            <p:cNvSpPr txBox="1"/>
            <p:nvPr/>
          </p:nvSpPr>
          <p:spPr>
            <a:xfrm>
              <a:off x="5036320" y="2170463"/>
              <a:ext cx="1266757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sk-SK" sz="600" dirty="0">
                  <a:solidFill>
                    <a:srgbClr val="C00000"/>
                  </a:solidFill>
                </a:rPr>
                <a:t>Automobilový priemysel (29)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DF9B6D-28BD-4269-B670-62EE9D25734F}"/>
                </a:ext>
              </a:extLst>
            </p:cNvPr>
            <p:cNvSpPr txBox="1"/>
            <p:nvPr/>
          </p:nvSpPr>
          <p:spPr>
            <a:xfrm>
              <a:off x="4780840" y="3348989"/>
              <a:ext cx="1393379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sk-SK" sz="600" i="1">
                  <a:solidFill>
                    <a:srgbClr val="67CDBE"/>
                  </a:solidFill>
                </a:rPr>
                <a:t>Kaučuk a plasty (22)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D952A37-A84D-4192-B54E-463CECEFF4C5}"/>
                </a:ext>
              </a:extLst>
            </p:cNvPr>
            <p:cNvSpPr txBox="1"/>
            <p:nvPr/>
          </p:nvSpPr>
          <p:spPr>
            <a:xfrm>
              <a:off x="5477530" y="3952862"/>
              <a:ext cx="686085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sk-SK" sz="600">
                  <a:solidFill>
                    <a:schemeClr val="accent1"/>
                  </a:solidFill>
                </a:rPr>
                <a:t>Kovové výrobky (25)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0945EA-0222-4943-BC71-7C11CC4CBC8C}"/>
                </a:ext>
              </a:extLst>
            </p:cNvPr>
            <p:cNvSpPr txBox="1"/>
            <p:nvPr/>
          </p:nvSpPr>
          <p:spPr>
            <a:xfrm>
              <a:off x="5453198" y="4086216"/>
              <a:ext cx="872034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sk-SK" sz="600">
                  <a:solidFill>
                    <a:schemeClr val="accent2">
                      <a:lumMod val="50000"/>
                    </a:schemeClr>
                  </a:solidFill>
                </a:rPr>
                <a:t>Priemyselné stroje (28)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8902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989BC77C-A5F2-425A-992B-886D626EE0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6472940"/>
              </p:ext>
            </p:extLst>
          </p:nvPr>
        </p:nvGraphicFramePr>
        <p:xfrm>
          <a:off x="3672633" y="632015"/>
          <a:ext cx="5272544" cy="3701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2" y="118862"/>
            <a:ext cx="7993412" cy="444555"/>
          </a:xfrm>
        </p:spPr>
        <p:txBody>
          <a:bodyPr lIns="0"/>
          <a:lstStyle/>
          <a:p>
            <a:r>
              <a:rPr lang="sk-SK" sz="2400"/>
              <a:t>Súčasná a potenciálna automatizácia fyzických úloh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A722FE-C2F9-4911-A5FE-094E1049E71F}"/>
              </a:ext>
            </a:extLst>
          </p:cNvPr>
          <p:cNvSpPr txBox="1"/>
          <p:nvPr/>
        </p:nvSpPr>
        <p:spPr>
          <a:xfrm>
            <a:off x="450002" y="894011"/>
            <a:ext cx="3314690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sk-SK" sz="1600" b="1" dirty="0">
                <a:solidFill>
                  <a:srgbClr val="ACC700"/>
                </a:solidFill>
              </a:rPr>
              <a:t>Príklady: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Na činnostiach v oblasti ľudského zdravia a sociálnej práce sa podieľajú roboty, ktoré podávajú lieky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Vo výrobe sú k dispozícii zdvíhacie a upratovacie roboty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Automatizovane riadené vozidlá sú bežné v doprave a skladovaní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Kontrolné roboty sú užitočné v stavebnom sektore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C8D910-CD30-4795-900A-B0CB3A70CF50}"/>
              </a:ext>
            </a:extLst>
          </p:cNvPr>
          <p:cNvGrpSpPr/>
          <p:nvPr/>
        </p:nvGrpSpPr>
        <p:grpSpPr>
          <a:xfrm>
            <a:off x="7373952" y="836197"/>
            <a:ext cx="1643060" cy="3397280"/>
            <a:chOff x="7373952" y="856368"/>
            <a:chExt cx="1643060" cy="3397280"/>
          </a:xfrm>
        </p:grpSpPr>
        <p:sp>
          <p:nvSpPr>
            <p:cNvPr id="16" name="Textfeld 5">
              <a:extLst>
                <a:ext uri="{FF2B5EF4-FFF2-40B4-BE49-F238E27FC236}">
                  <a16:creationId xmlns:a16="http://schemas.microsoft.com/office/drawing/2014/main" id="{8906DC9A-56BC-4C8E-A176-2D6BC5226170}"/>
                </a:ext>
              </a:extLst>
            </p:cNvPr>
            <p:cNvSpPr txBox="1"/>
            <p:nvPr/>
          </p:nvSpPr>
          <p:spPr>
            <a:xfrm>
              <a:off x="7373952" y="1413792"/>
              <a:ext cx="142199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Výroba</a:t>
              </a:r>
            </a:p>
          </p:txBody>
        </p:sp>
        <p:sp>
          <p:nvSpPr>
            <p:cNvPr id="14" name="Textfeld 5">
              <a:extLst>
                <a:ext uri="{FF2B5EF4-FFF2-40B4-BE49-F238E27FC236}">
                  <a16:creationId xmlns:a16="http://schemas.microsoft.com/office/drawing/2014/main" id="{309561ED-09F4-4F4C-9169-70642433EAD2}"/>
                </a:ext>
              </a:extLst>
            </p:cNvPr>
            <p:cNvSpPr txBox="1"/>
            <p:nvPr/>
          </p:nvSpPr>
          <p:spPr>
            <a:xfrm>
              <a:off x="7373952" y="856368"/>
              <a:ext cx="148939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Činnosti v oblasti ľudského zdravia a sociálnej práce</a:t>
              </a:r>
            </a:p>
          </p:txBody>
        </p:sp>
        <p:sp>
          <p:nvSpPr>
            <p:cNvPr id="17" name="Textfeld 5">
              <a:extLst>
                <a:ext uri="{FF2B5EF4-FFF2-40B4-BE49-F238E27FC236}">
                  <a16:creationId xmlns:a16="http://schemas.microsoft.com/office/drawing/2014/main" id="{919A3C2E-7DF8-489D-AE9A-BEE632431002}"/>
                </a:ext>
              </a:extLst>
            </p:cNvPr>
            <p:cNvSpPr txBox="1"/>
            <p:nvPr/>
          </p:nvSpPr>
          <p:spPr>
            <a:xfrm>
              <a:off x="7373952" y="1846423"/>
              <a:ext cx="88671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Iné</a:t>
              </a:r>
            </a:p>
          </p:txBody>
        </p:sp>
        <p:sp>
          <p:nvSpPr>
            <p:cNvPr id="18" name="Textfeld 5">
              <a:extLst>
                <a:ext uri="{FF2B5EF4-FFF2-40B4-BE49-F238E27FC236}">
                  <a16:creationId xmlns:a16="http://schemas.microsoft.com/office/drawing/2014/main" id="{61B1B6FA-B4E9-4EEF-AD92-2A9D123CB8CD}"/>
                </a:ext>
              </a:extLst>
            </p:cNvPr>
            <p:cNvSpPr txBox="1"/>
            <p:nvPr/>
          </p:nvSpPr>
          <p:spPr>
            <a:xfrm>
              <a:off x="7373953" y="2346434"/>
              <a:ext cx="1421998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Doprava </a:t>
              </a:r>
              <a:br>
                <a:rPr kumimoji="0" lang="it-IT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sk-SK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  <a:r>
                <a:rPr kumimoji="0" lang="it-IT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sk-SK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skladovanie</a:t>
              </a:r>
            </a:p>
          </p:txBody>
        </p:sp>
        <p:sp>
          <p:nvSpPr>
            <p:cNvPr id="19" name="Textfeld 5">
              <a:extLst>
                <a:ext uri="{FF2B5EF4-FFF2-40B4-BE49-F238E27FC236}">
                  <a16:creationId xmlns:a16="http://schemas.microsoft.com/office/drawing/2014/main" id="{7AAC6CBB-9BB8-48BA-B486-9E7DDABE7700}"/>
                </a:ext>
              </a:extLst>
            </p:cNvPr>
            <p:cNvSpPr txBox="1"/>
            <p:nvPr/>
          </p:nvSpPr>
          <p:spPr>
            <a:xfrm>
              <a:off x="7373952" y="2816661"/>
              <a:ext cx="125295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Stavebníctvo</a:t>
              </a:r>
            </a:p>
          </p:txBody>
        </p:sp>
        <p:sp>
          <p:nvSpPr>
            <p:cNvPr id="20" name="Textfeld 5">
              <a:extLst>
                <a:ext uri="{FF2B5EF4-FFF2-40B4-BE49-F238E27FC236}">
                  <a16:creationId xmlns:a16="http://schemas.microsoft.com/office/drawing/2014/main" id="{B91EDF4A-A2AB-4578-88F1-913789B7C02C}"/>
                </a:ext>
              </a:extLst>
            </p:cNvPr>
            <p:cNvSpPr txBox="1"/>
            <p:nvPr/>
          </p:nvSpPr>
          <p:spPr>
            <a:xfrm>
              <a:off x="7377299" y="3313068"/>
              <a:ext cx="1639713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Ťažba a dobývanie</a:t>
              </a:r>
            </a:p>
          </p:txBody>
        </p:sp>
        <p:sp>
          <p:nvSpPr>
            <p:cNvPr id="21" name="Textfeld 5">
              <a:extLst>
                <a:ext uri="{FF2B5EF4-FFF2-40B4-BE49-F238E27FC236}">
                  <a16:creationId xmlns:a16="http://schemas.microsoft.com/office/drawing/2014/main" id="{73BCB090-EEBF-4E92-9E8F-CE049390FC00}"/>
                </a:ext>
              </a:extLst>
            </p:cNvPr>
            <p:cNvSpPr txBox="1"/>
            <p:nvPr/>
          </p:nvSpPr>
          <p:spPr>
            <a:xfrm>
              <a:off x="7373953" y="3761205"/>
              <a:ext cx="1489390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9144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Verejná správa </a:t>
              </a:r>
              <a:br>
                <a:rPr kumimoji="0" lang="it-IT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sk-SK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 obrana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144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833" y="75509"/>
            <a:ext cx="8385981" cy="524378"/>
          </a:xfrm>
        </p:spPr>
        <p:txBody>
          <a:bodyPr vert="horz" lIns="0" tIns="45720" rIns="91440" bIns="45720" rtlCol="0" anchor="ctr">
            <a:noAutofit/>
          </a:bodyPr>
          <a:lstStyle/>
          <a:p>
            <a:r>
              <a:rPr lang="sk-SK" sz="2400" dirty="0"/>
              <a:t> Súčasná a potenciálna automatizácia kognitívnych úloh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FAD507-53E5-68B7-B744-2B1A02301D27}"/>
              </a:ext>
            </a:extLst>
          </p:cNvPr>
          <p:cNvSpPr txBox="1"/>
          <p:nvPr/>
        </p:nvSpPr>
        <p:spPr>
          <a:xfrm>
            <a:off x="450000" y="887612"/>
            <a:ext cx="3386462" cy="24468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sk-SK" sz="1600" b="1" dirty="0">
                <a:solidFill>
                  <a:srgbClr val="ACC700"/>
                </a:solidFill>
              </a:rPr>
              <a:t>Príklady: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Asistencia pri vyučovaní, precvičovanie slovnej zásoby na báze umelej inteligencie a inteligentné systémy výučby v oblasti vzdelávania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Systémy, ktoré môžu podporovať diagnostické rozhodnutia vo vedeckom sektore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rgbClr val="003399"/>
                </a:solidFill>
              </a:rPr>
              <a:t>Sociálne roboty v administratívnych a podporných službách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4ADF57-F80E-4165-A593-CD0EBCD69E2D}"/>
              </a:ext>
            </a:extLst>
          </p:cNvPr>
          <p:cNvGrpSpPr/>
          <p:nvPr/>
        </p:nvGrpSpPr>
        <p:grpSpPr>
          <a:xfrm>
            <a:off x="3299671" y="834926"/>
            <a:ext cx="5844329" cy="3831501"/>
            <a:chOff x="3299671" y="834926"/>
            <a:chExt cx="5844329" cy="3831501"/>
          </a:xfrm>
        </p:grpSpPr>
        <p:graphicFrame>
          <p:nvGraphicFramePr>
            <p:cNvPr id="4" name="Diagramm 3">
              <a:extLst>
                <a:ext uri="{FF2B5EF4-FFF2-40B4-BE49-F238E27FC236}">
                  <a16:creationId xmlns:a16="http://schemas.microsoft.com/office/drawing/2014/main" id="{D7D3FE48-5C2B-4822-AA64-B703C84D24F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83278060"/>
                </p:ext>
              </p:extLst>
            </p:nvPr>
          </p:nvGraphicFramePr>
          <p:xfrm>
            <a:off x="3299671" y="834926"/>
            <a:ext cx="5844329" cy="38315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Textfeld 5">
              <a:extLst>
                <a:ext uri="{FF2B5EF4-FFF2-40B4-BE49-F238E27FC236}">
                  <a16:creationId xmlns:a16="http://schemas.microsoft.com/office/drawing/2014/main" id="{A713E7AF-B172-47F9-ACA1-96CAACF4879B}"/>
                </a:ext>
              </a:extLst>
            </p:cNvPr>
            <p:cNvSpPr txBox="1"/>
            <p:nvPr/>
          </p:nvSpPr>
          <p:spPr>
            <a:xfrm>
              <a:off x="7321179" y="906916"/>
              <a:ext cx="166577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Činnosti v oblasti ľudského zdravia a sociálnej práce</a:t>
              </a:r>
            </a:p>
          </p:txBody>
        </p:sp>
        <p:sp>
          <p:nvSpPr>
            <p:cNvPr id="8" name="Textfeld 5">
              <a:extLst>
                <a:ext uri="{FF2B5EF4-FFF2-40B4-BE49-F238E27FC236}">
                  <a16:creationId xmlns:a16="http://schemas.microsoft.com/office/drawing/2014/main" id="{44FC5989-0020-479B-A704-96F47149B16A}"/>
                </a:ext>
              </a:extLst>
            </p:cNvPr>
            <p:cNvSpPr txBox="1"/>
            <p:nvPr/>
          </p:nvSpPr>
          <p:spPr>
            <a:xfrm>
              <a:off x="7321179" y="1353062"/>
              <a:ext cx="142199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lang="sk-SK" sz="1000">
                  <a:solidFill>
                    <a:srgbClr val="00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Vzdelávanie</a:t>
              </a:r>
            </a:p>
          </p:txBody>
        </p:sp>
        <p:sp>
          <p:nvSpPr>
            <p:cNvPr id="9" name="Textfeld 5">
              <a:extLst>
                <a:ext uri="{FF2B5EF4-FFF2-40B4-BE49-F238E27FC236}">
                  <a16:creationId xmlns:a16="http://schemas.microsoft.com/office/drawing/2014/main" id="{7107D759-95C8-4804-AA6F-0FCCB7427FF8}"/>
                </a:ext>
              </a:extLst>
            </p:cNvPr>
            <p:cNvSpPr txBox="1"/>
            <p:nvPr/>
          </p:nvSpPr>
          <p:spPr>
            <a:xfrm>
              <a:off x="7292101" y="1753823"/>
              <a:ext cx="1723933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lvl="0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defRPr/>
              </a:pPr>
              <a:r>
                <a:rPr lang="sk-SK" sz="1000" dirty="0">
                  <a:solidFill>
                    <a:srgbClr val="00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Odborné, vedecké a technické činnosti</a:t>
              </a:r>
            </a:p>
          </p:txBody>
        </p:sp>
        <p:sp>
          <p:nvSpPr>
            <p:cNvPr id="10" name="Textfeld 5">
              <a:extLst>
                <a:ext uri="{FF2B5EF4-FFF2-40B4-BE49-F238E27FC236}">
                  <a16:creationId xmlns:a16="http://schemas.microsoft.com/office/drawing/2014/main" id="{CF3575F1-AC1D-4CD3-BBF8-CD80B8B30871}"/>
                </a:ext>
              </a:extLst>
            </p:cNvPr>
            <p:cNvSpPr txBox="1"/>
            <p:nvPr/>
          </p:nvSpPr>
          <p:spPr>
            <a:xfrm>
              <a:off x="7292101" y="2193045"/>
              <a:ext cx="59225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Iné</a:t>
              </a:r>
            </a:p>
          </p:txBody>
        </p:sp>
        <p:sp>
          <p:nvSpPr>
            <p:cNvPr id="11" name="Textfeld 5">
              <a:extLst>
                <a:ext uri="{FF2B5EF4-FFF2-40B4-BE49-F238E27FC236}">
                  <a16:creationId xmlns:a16="http://schemas.microsoft.com/office/drawing/2014/main" id="{6CCF12AD-DE57-43EC-8DAA-6BF1B76790E8}"/>
                </a:ext>
              </a:extLst>
            </p:cNvPr>
            <p:cNvSpPr txBox="1"/>
            <p:nvPr/>
          </p:nvSpPr>
          <p:spPr>
            <a:xfrm>
              <a:off x="7321179" y="2451907"/>
              <a:ext cx="1776491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lvl="0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defRPr/>
              </a:pPr>
              <a:r>
                <a:rPr lang="sk-SK" sz="1000" dirty="0">
                  <a:solidFill>
                    <a:srgbClr val="00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Činnosti v oblasti administratívnych a podporných služieb</a:t>
              </a:r>
            </a:p>
          </p:txBody>
        </p:sp>
        <p:sp>
          <p:nvSpPr>
            <p:cNvPr id="12" name="Textfeld 5">
              <a:extLst>
                <a:ext uri="{FF2B5EF4-FFF2-40B4-BE49-F238E27FC236}">
                  <a16:creationId xmlns:a16="http://schemas.microsoft.com/office/drawing/2014/main" id="{38F6575F-B2FB-4AD4-A12C-F4D31AFF1CA1}"/>
                </a:ext>
              </a:extLst>
            </p:cNvPr>
            <p:cNvSpPr txBox="1"/>
            <p:nvPr/>
          </p:nvSpPr>
          <p:spPr>
            <a:xfrm>
              <a:off x="7321179" y="3005991"/>
              <a:ext cx="142163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Informácie a komunikácia</a:t>
              </a:r>
            </a:p>
          </p:txBody>
        </p:sp>
        <p:sp>
          <p:nvSpPr>
            <p:cNvPr id="13" name="Textfeld 5">
              <a:extLst>
                <a:ext uri="{FF2B5EF4-FFF2-40B4-BE49-F238E27FC236}">
                  <a16:creationId xmlns:a16="http://schemas.microsoft.com/office/drawing/2014/main" id="{F7E086B3-B50B-4C4E-8176-7E4BE29CF265}"/>
                </a:ext>
              </a:extLst>
            </p:cNvPr>
            <p:cNvSpPr txBox="1"/>
            <p:nvPr/>
          </p:nvSpPr>
          <p:spPr>
            <a:xfrm>
              <a:off x="7321178" y="3443950"/>
              <a:ext cx="142199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lvl="0">
                <a:buClr>
                  <a:schemeClr val="tx2">
                    <a:lumMod val="40000"/>
                    <a:lumOff val="60000"/>
                  </a:schemeClr>
                </a:buClr>
                <a:defRPr/>
              </a:pPr>
              <a:r>
                <a:rPr lang="sk-SK" sz="1000">
                  <a:solidFill>
                    <a:srgbClr val="00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Ostatné činnosti v oblasti služieb</a:t>
              </a:r>
            </a:p>
          </p:txBody>
        </p:sp>
        <p:sp>
          <p:nvSpPr>
            <p:cNvPr id="15" name="Textfeld 5">
              <a:extLst>
                <a:ext uri="{FF2B5EF4-FFF2-40B4-BE49-F238E27FC236}">
                  <a16:creationId xmlns:a16="http://schemas.microsoft.com/office/drawing/2014/main" id="{3659CC60-BC0E-4ADD-82C6-B1DD0D73E496}"/>
                </a:ext>
              </a:extLst>
            </p:cNvPr>
            <p:cNvSpPr txBox="1"/>
            <p:nvPr/>
          </p:nvSpPr>
          <p:spPr>
            <a:xfrm>
              <a:off x="7320815" y="4281514"/>
              <a:ext cx="142199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Výroba</a:t>
              </a:r>
            </a:p>
          </p:txBody>
        </p:sp>
        <p:sp>
          <p:nvSpPr>
            <p:cNvPr id="16" name="Textfeld 5">
              <a:extLst>
                <a:ext uri="{FF2B5EF4-FFF2-40B4-BE49-F238E27FC236}">
                  <a16:creationId xmlns:a16="http://schemas.microsoft.com/office/drawing/2014/main" id="{7CD8611A-C18C-4730-A6B7-9C802D026942}"/>
                </a:ext>
              </a:extLst>
            </p:cNvPr>
            <p:cNvSpPr txBox="1"/>
            <p:nvPr/>
          </p:nvSpPr>
          <p:spPr>
            <a:xfrm>
              <a:off x="7320816" y="3878880"/>
              <a:ext cx="142199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0" rIns="0" bIns="91440" rtlCol="0">
              <a:spAutoFit/>
            </a:bodyPr>
            <a:lstStyle/>
            <a:p>
              <a:pPr marR="0" lvl="0" algn="l" defTabSz="914400" rtl="0" eaLnBrk="1" fontAlgn="auto" latinLnBrk="0" hangingPunct="1">
                <a:spcBef>
                  <a:spcPts val="800"/>
                </a:spcBef>
                <a:spcAft>
                  <a:spcPts val="800"/>
                </a:spcAft>
                <a:buClr>
                  <a:schemeClr val="tx2">
                    <a:lumMod val="40000"/>
                    <a:lumOff val="60000"/>
                  </a:schemeClr>
                </a:buClr>
                <a:buSzTx/>
                <a:tabLst/>
                <a:defRPr/>
              </a:pPr>
              <a:r>
                <a:rPr kumimoji="0" lang="sk-SK" sz="1000" i="0" u="none" strike="noStrike" cap="none" normalizeH="0" baseline="0" noProof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Stavebníctvo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18869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8F8230E2-4D34-4ECE-8215-EF7515102C95}" vid="{397A8749-CF1D-46BD-B85F-D3F557073F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9DEDF6EB9C8443AA1E9BF77FC79F68" ma:contentTypeVersion="16" ma:contentTypeDescription="Create a new document." ma:contentTypeScope="" ma:versionID="78dbe105da4b2947b3266c3c9806e440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259c96785393d8c71ac626a71a81e4e8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Props1.xml><?xml version="1.0" encoding="utf-8"?>
<ds:datastoreItem xmlns:ds="http://schemas.openxmlformats.org/officeDocument/2006/customXml" ds:itemID="{A518EE0F-D47A-4059-8B5C-84B24E3A9B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033CE4-2896-4005-875A-A2FA52A5D9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2A248BA-5C1B-419D-8A2F-50250B553FC4}">
  <ds:schemaRefs>
    <ds:schemaRef ds:uri="http://schemas.microsoft.com/office/2006/documentManagement/types"/>
    <ds:schemaRef ds:uri="http://purl.org/dc/dcmitype/"/>
    <ds:schemaRef ds:uri="6976e29a-8670-4f9c-afee-c255a09d55c2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80b70bcf-9351-4e71-b19f-1201847c932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Campaign 2023</Template>
  <TotalTime>0</TotalTime>
  <Words>2814</Words>
  <Application>Microsoft Office PowerPoint</Application>
  <PresentationFormat>On-screen Show (16:9)</PresentationFormat>
  <Paragraphs>473</Paragraphs>
  <Slides>28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Arial (Überschriften)</vt:lpstr>
      <vt:lpstr>Calibri</vt:lpstr>
      <vt:lpstr>Comic Sans MS</vt:lpstr>
      <vt:lpstr>Courier New</vt:lpstr>
      <vt:lpstr>Helvetica</vt:lpstr>
      <vt:lpstr>Segoe UI</vt:lpstr>
      <vt:lpstr>Wingdings</vt:lpstr>
      <vt:lpstr>Theme1</vt:lpstr>
      <vt:lpstr>BEZPEČNÁ A ZDRAVÁ PRÁCA V DIGITÁLNEJ DOBE Kampaň Zdravé pracoviská na roky 2023 – 2025 </vt:lpstr>
      <vt:lpstr>Prehľad</vt:lpstr>
      <vt:lpstr>Vymedzenie pojmu</vt:lpstr>
      <vt:lpstr>Prístup k automatizácii na základe jednotlivých úloh</vt:lpstr>
      <vt:lpstr>Taxonómia</vt:lpstr>
      <vt:lpstr>Pokročilá robotika v Európe </vt:lpstr>
      <vt:lpstr>Pokročilá robotika v Európe </vt:lpstr>
      <vt:lpstr>Súčasná a potenciálna automatizácia fyzických úloh</vt:lpstr>
      <vt:lpstr> Súčasná a potenciálna automatizácia kognitívnych úloh </vt:lpstr>
      <vt:lpstr>Vplyv automatizácie na pracovné miesta</vt:lpstr>
      <vt:lpstr>Vplyv automatizácie na fyzické úlohy</vt:lpstr>
      <vt:lpstr>Vplyv automatizácie na kognitívne úlohy</vt:lpstr>
      <vt:lpstr>Účinky na BOZP</vt:lpstr>
      <vt:lpstr>Faktory BOZP a vplyvy systémov založených na umelej inteligencii</vt:lpstr>
      <vt:lpstr>Faktory a účinky pokročilej robotiky v oblasti BOZP </vt:lpstr>
      <vt:lpstr>Preklenutie rozdielu medzi literatúrou a praxou</vt:lpstr>
      <vt:lpstr>16 prípadových štúdií o automatizácii</vt:lpstr>
      <vt:lpstr>Účinky BOZP na základe prípadových štúdií </vt:lpstr>
      <vt:lpstr>Ponaučenia z oblasti BOZP</vt:lpstr>
      <vt:lpstr>Vplyv na rôzne úrovne a aktérov</vt:lpstr>
      <vt:lpstr>Tvorba politík</vt:lpstr>
      <vt:lpstr>Výzvy v oblasti riadenia BOZP </vt:lpstr>
      <vt:lpstr>Riadenie BOZP </vt:lpstr>
      <vt:lpstr>Používanie systémov založených na umelej inteligencii pre BOZP</vt:lpstr>
      <vt:lpstr>Inšpekcia práce</vt:lpstr>
      <vt:lpstr>Kľúčové ponaučenia</vt:lpstr>
      <vt:lpstr>Ďalšie informácie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2023-08-02T10:28:54Z</dcterms:created>
  <dcterms:modified xsi:type="dcterms:W3CDTF">2024-01-24T13:03:10Z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</Properties>
</file>