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charts/chart2.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77" r:id="rId1"/>
  </p:sldMasterIdLst>
  <p:notesMasterIdLst>
    <p:notesMasterId r:id="rId30"/>
  </p:notesMasterIdLst>
  <p:handoutMasterIdLst>
    <p:handoutMasterId r:id="rId31"/>
  </p:handoutMasterIdLst>
  <p:sldIdLst>
    <p:sldId id="330" r:id="rId2"/>
    <p:sldId id="365" r:id="rId3"/>
    <p:sldId id="351" r:id="rId4"/>
    <p:sldId id="353" r:id="rId5"/>
    <p:sldId id="355" r:id="rId6"/>
    <p:sldId id="369" r:id="rId7"/>
    <p:sldId id="322" r:id="rId8"/>
    <p:sldId id="367" r:id="rId9"/>
    <p:sldId id="268" r:id="rId10"/>
    <p:sldId id="300" r:id="rId11"/>
    <p:sldId id="271" r:id="rId12"/>
    <p:sldId id="269" r:id="rId13"/>
    <p:sldId id="313" r:id="rId14"/>
    <p:sldId id="358" r:id="rId15"/>
    <p:sldId id="306" r:id="rId16"/>
    <p:sldId id="368" r:id="rId17"/>
    <p:sldId id="317" r:id="rId18"/>
    <p:sldId id="366" r:id="rId19"/>
    <p:sldId id="357" r:id="rId20"/>
    <p:sldId id="325" r:id="rId21"/>
    <p:sldId id="360" r:id="rId22"/>
    <p:sldId id="363" r:id="rId23"/>
    <p:sldId id="260" r:id="rId24"/>
    <p:sldId id="364" r:id="rId25"/>
    <p:sldId id="321" r:id="rId26"/>
    <p:sldId id="361" r:id="rId27"/>
    <p:sldId id="352" r:id="rId28"/>
    <p:sldId id="370" r:id="rId29"/>
  </p:sldIdLst>
  <p:sldSz cx="9144000" cy="5143500" type="screen16x9"/>
  <p:notesSz cx="6808788" cy="9940925"/>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1572">
          <p15:clr>
            <a:srgbClr val="A4A3A4"/>
          </p15:clr>
        </p15:guide>
        <p15:guide id="2" orient="horz" pos="588">
          <p15:clr>
            <a:srgbClr val="A4A3A4"/>
          </p15:clr>
        </p15:guide>
        <p15:guide id="3" pos="3768">
          <p15:clr>
            <a:srgbClr val="A4A3A4"/>
          </p15:clr>
        </p15:guide>
        <p15:guide id="4" pos="288">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696C6D"/>
    <a:srgbClr val="677700"/>
    <a:srgbClr val="001F5C"/>
    <a:srgbClr val="DEE999"/>
    <a:srgbClr val="58585A"/>
    <a:srgbClr val="E64715"/>
    <a:srgbClr val="B1B3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353" autoAdjust="0"/>
    <p:restoredTop sz="84053" autoAdjust="0"/>
  </p:normalViewPr>
  <p:slideViewPr>
    <p:cSldViewPr snapToGrid="0">
      <p:cViewPr varScale="1">
        <p:scale>
          <a:sx n="119" d="100"/>
          <a:sy n="119" d="100"/>
        </p:scale>
        <p:origin x="894" y="102"/>
      </p:cViewPr>
      <p:guideLst>
        <p:guide orient="horz" pos="1572"/>
        <p:guide orient="horz" pos="588"/>
        <p:guide pos="3768"/>
        <p:guide pos="28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file:///\\DFS-D\DFS\fb_2\fb23\281%20Ergonomie\281%2003%20HF%20und%20Mensch%20System%20Interaktion\A188\Project%20phase\Reports\2021-02-Draft%20Report%20WP1T1\Tender_Task%20Type%20Cognitive%20OR%20Physical_v2.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FS-D\DFS\fb_2\fb23\281%20Ergonomie\281%2003%20HF%20und%20Mensch%20System%20Interaktion\A188\Project%20phase\Reports\2021-02-Draft%20Report%20WP1T1\Tender_Task%20Type%20Cognitive%20OR%20Physical_v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739819329526499E-2"/>
          <c:y val="7.8035152428272886E-2"/>
          <c:w val="0.54695391923903569"/>
          <c:h val="0.82026238767016668"/>
        </c:manualLayout>
      </c:layout>
      <c:doughnutChart>
        <c:varyColors val="1"/>
        <c:ser>
          <c:idx val="0"/>
          <c:order val="0"/>
          <c:explosion val="15"/>
          <c:dPt>
            <c:idx val="0"/>
            <c:bubble3D val="0"/>
            <c:explosion val="13"/>
            <c:spPr>
              <a:solidFill>
                <a:schemeClr val="accent1"/>
              </a:solidFill>
              <a:ln w="19050">
                <a:solidFill>
                  <a:schemeClr val="lt1"/>
                </a:solidFill>
              </a:ln>
              <a:effectLst/>
            </c:spPr>
            <c:extLst>
              <c:ext xmlns:c16="http://schemas.microsoft.com/office/drawing/2014/chart" uri="{C3380CC4-5D6E-409C-BE32-E72D297353CC}">
                <c16:uniqueId val="{00000001-BAB0-49AC-9360-3A6FE3C97C1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AB0-49AC-9360-3A6FE3C97C1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AB0-49AC-9360-3A6FE3C97C1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AB0-49AC-9360-3A6FE3C97C1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AB0-49AC-9360-3A6FE3C97C11}"/>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AB0-49AC-9360-3A6FE3C97C11}"/>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AB0-49AC-9360-3A6FE3C97C11}"/>
              </c:ext>
            </c:extLst>
          </c:dPt>
          <c:dLbls>
            <c:dLbl>
              <c:idx val="0"/>
              <c:tx>
                <c:rich>
                  <a:bodyPr rot="0" spcFirstLastPara="1" vertOverflow="ellipsis" horzOverflow="clip" vert="horz" wrap="square" lIns="38100" tIns="19050" rIns="38100" bIns="19050" anchor="ctr" anchorCtr="1">
                    <a:noAutofit/>
                  </a:bodyPr>
                  <a:lstStyle/>
                  <a:p>
                    <a:pPr>
                      <a:defRPr sz="1600" b="1" i="0" u="none" strike="noStrike" kern="1200" baseline="0">
                        <a:ln w="0">
                          <a:noFill/>
                        </a:ln>
                        <a:solidFill>
                          <a:schemeClr val="bg1"/>
                        </a:solidFill>
                        <a:latin typeface="+mn-lt"/>
                        <a:ea typeface="+mn-ea"/>
                        <a:cs typeface="+mn-cs"/>
                      </a:defRPr>
                    </a:pPr>
                    <a:r>
                      <a:rPr lang="en-US" sz="1600" b="1">
                        <a:ln w="0">
                          <a:noFill/>
                        </a:ln>
                        <a:solidFill>
                          <a:schemeClr val="bg1"/>
                        </a:solidFill>
                      </a:rPr>
                      <a:t>51%</a:t>
                    </a:r>
                  </a:p>
                </c:rich>
              </c:tx>
              <c:numFmt formatCode="0.00%" sourceLinked="0"/>
              <c:spPr>
                <a:noFill/>
                <a:ln>
                  <a:noFill/>
                </a:ln>
                <a:effectLst/>
              </c:sp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c15:spPr>
                  <c15:showDataLabelsRange val="0"/>
                </c:ext>
                <c:ext xmlns:c16="http://schemas.microsoft.com/office/drawing/2014/chart" uri="{C3380CC4-5D6E-409C-BE32-E72D297353CC}">
                  <c16:uniqueId val="{00000001-BAB0-49AC-9360-3A6FE3C97C11}"/>
                </c:ext>
              </c:extLst>
            </c:dLbl>
            <c:dLbl>
              <c:idx val="1"/>
              <c:tx>
                <c:rich>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r>
                      <a:rPr lang="en-US" sz="1600" b="1" dirty="0">
                        <a:solidFill>
                          <a:schemeClr val="bg1"/>
                        </a:solidFill>
                      </a:rPr>
                      <a:t>15%</a:t>
                    </a:r>
                  </a:p>
                </c:rich>
              </c:tx>
              <c:numFmt formatCode="0.00%" sourceLinked="0"/>
              <c:spPr>
                <a:noFill/>
                <a:ln>
                  <a:noFill/>
                </a:ln>
                <a:effectLst/>
              </c:spP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BAB0-49AC-9360-3A6FE3C97C11}"/>
                </c:ext>
              </c:extLst>
            </c:dLbl>
            <c:dLbl>
              <c:idx val="2"/>
              <c:tx>
                <c:rich>
                  <a:bodyPr rot="0" spcFirstLastPara="1" vertOverflow="ellipsis" horzOverflow="clip"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r>
                      <a:rPr lang="en-US" sz="1600" b="1">
                        <a:ln w="0">
                          <a:noFill/>
                        </a:ln>
                        <a:solidFill>
                          <a:schemeClr val="bg1"/>
                        </a:solidFill>
                      </a:rPr>
                      <a:t>15%</a:t>
                    </a:r>
                  </a:p>
                </c:rich>
              </c:tx>
              <c:numFmt formatCode="0.00%" sourceLinked="0"/>
              <c:spPr>
                <a:noFill/>
                <a:ln>
                  <a:noFill/>
                </a:ln>
                <a:effectLst/>
              </c:sp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c15:spPr>
                  <c15:showDataLabelsRange val="0"/>
                </c:ext>
                <c:ext xmlns:c16="http://schemas.microsoft.com/office/drawing/2014/chart" uri="{C3380CC4-5D6E-409C-BE32-E72D297353CC}">
                  <c16:uniqueId val="{00000005-BAB0-49AC-9360-3A6FE3C97C11}"/>
                </c:ext>
              </c:extLst>
            </c:dLbl>
            <c:dLbl>
              <c:idx val="3"/>
              <c:tx>
                <c:rich>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r>
                      <a:rPr lang="en-US" sz="1600" b="1">
                        <a:solidFill>
                          <a:schemeClr val="bg1"/>
                        </a:solidFill>
                      </a:rPr>
                      <a:t>13%</a:t>
                    </a:r>
                  </a:p>
                </c:rich>
              </c:tx>
              <c:numFmt formatCode="0.00%" sourceLinked="0"/>
              <c:spPr>
                <a:noFill/>
                <a:ln>
                  <a:noFill/>
                </a:ln>
                <a:effectLst/>
              </c:spP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7-BAB0-49AC-9360-3A6FE3C97C11}"/>
                </c:ext>
              </c:extLst>
            </c:dLbl>
            <c:dLbl>
              <c:idx val="4"/>
              <c:layout>
                <c:manualLayout>
                  <c:x val="-3.847364763575236E-2"/>
                  <c:y val="-0.12332982753697229"/>
                </c:manualLayout>
              </c:layout>
              <c:tx>
                <c:rich>
                  <a:bodyPr/>
                  <a:lstStyle/>
                  <a:p>
                    <a:r>
                      <a:rPr lang="en-US" sz="1600" b="1" dirty="0">
                        <a:solidFill>
                          <a:sysClr val="windowText" lastClr="000000"/>
                        </a:solidFill>
                      </a:rPr>
                      <a:t>2%</a:t>
                    </a:r>
                  </a:p>
                </c:rich>
              </c:tx>
              <c:showLegendKey val="0"/>
              <c:showVal val="0"/>
              <c:showCatName val="0"/>
              <c:showSerName val="0"/>
              <c:showPercent val="1"/>
              <c:showBubbleSize val="0"/>
              <c:extLst>
                <c:ext xmlns:c15="http://schemas.microsoft.com/office/drawing/2012/chart" uri="{CE6537A1-D6FC-4f65-9D91-7224C49458BB}">
                  <c15:layout>
                    <c:manualLayout>
                      <c:w val="9.4182997809027294E-2"/>
                      <c:h val="7.4585930148650989E-2"/>
                    </c:manualLayout>
                  </c15:layout>
                  <c15:showDataLabelsRange val="0"/>
                </c:ext>
                <c:ext xmlns:c16="http://schemas.microsoft.com/office/drawing/2014/chart" uri="{C3380CC4-5D6E-409C-BE32-E72D297353CC}">
                  <c16:uniqueId val="{00000009-BAB0-49AC-9360-3A6FE3C97C11}"/>
                </c:ext>
              </c:extLst>
            </c:dLbl>
            <c:dLbl>
              <c:idx val="5"/>
              <c:layout>
                <c:manualLayout>
                  <c:x val="2.7888362373036161E-2"/>
                  <c:y val="0.13679981218369158"/>
                </c:manualLayout>
              </c:layout>
              <c:tx>
                <c:rich>
                  <a:bodyPr/>
                  <a:lstStyle/>
                  <a:p>
                    <a:r>
                      <a:rPr lang="en-US" sz="1600" b="1">
                        <a:solidFill>
                          <a:sysClr val="windowText" lastClr="000000"/>
                        </a:solidFill>
                      </a:rPr>
                      <a:t>2%</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B-BAB0-49AC-9360-3A6FE3C97C11}"/>
                </c:ext>
              </c:extLst>
            </c:dLbl>
            <c:dLbl>
              <c:idx val="6"/>
              <c:layout>
                <c:manualLayout>
                  <c:x val="1.6769982313581223E-2"/>
                  <c:y val="-0.1167784099858193"/>
                </c:manualLayout>
              </c:layout>
              <c:tx>
                <c:rich>
                  <a:bodyPr/>
                  <a:lstStyle/>
                  <a:p>
                    <a:r>
                      <a:rPr lang="en-US" sz="1600" b="1" dirty="0">
                        <a:solidFill>
                          <a:sysClr val="windowText" lastClr="000000"/>
                        </a:solidFill>
                      </a:rPr>
                      <a:t>2%</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D-BAB0-49AC-9360-3A6FE3C97C11}"/>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ln w="0">
                      <a:noFill/>
                    </a:ln>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showLeaderLines val="0"/>
            <c:extLst>
              <c:ext xmlns:c15="http://schemas.microsoft.com/office/drawing/2012/chart" uri="{CE6537A1-D6FC-4f65-9D91-7224C49458BB}"/>
            </c:extLst>
          </c:dLbls>
          <c:cat>
            <c:strRef>
              <c:f>Sheet1!$A$43:$A$49</c:f>
              <c:strCache>
                <c:ptCount val="7"/>
                <c:pt idx="0">
                  <c:v>Human Health and 
Social Work Activities </c:v>
                </c:pt>
                <c:pt idx="1">
                  <c:v>Manufacturing</c:v>
                </c:pt>
                <c:pt idx="2">
                  <c:v>Other</c:v>
                </c:pt>
                <c:pt idx="3">
                  <c:v>Transportation and Storage</c:v>
                </c:pt>
                <c:pt idx="4">
                  <c:v>Construction </c:v>
                </c:pt>
                <c:pt idx="5">
                  <c:v>Mining and Quarrying</c:v>
                </c:pt>
                <c:pt idx="6">
                  <c:v>Public Administration and Defence</c:v>
                </c:pt>
              </c:strCache>
            </c:strRef>
          </c:cat>
          <c:val>
            <c:numRef>
              <c:f>Sheet1!$B$43:$B$49</c:f>
              <c:numCache>
                <c:formatCode>General</c:formatCode>
                <c:ptCount val="7"/>
                <c:pt idx="0">
                  <c:v>24</c:v>
                </c:pt>
                <c:pt idx="1">
                  <c:v>7</c:v>
                </c:pt>
                <c:pt idx="2">
                  <c:v>7</c:v>
                </c:pt>
                <c:pt idx="3">
                  <c:v>6</c:v>
                </c:pt>
                <c:pt idx="4">
                  <c:v>1</c:v>
                </c:pt>
                <c:pt idx="5">
                  <c:v>1</c:v>
                </c:pt>
                <c:pt idx="6">
                  <c:v>1</c:v>
                </c:pt>
              </c:numCache>
            </c:numRef>
          </c:val>
          <c:extLst>
            <c:ext xmlns:c16="http://schemas.microsoft.com/office/drawing/2014/chart" uri="{C3380CC4-5D6E-409C-BE32-E72D297353CC}">
              <c16:uniqueId val="{0000000E-BAB0-49AC-9360-3A6FE3C97C11}"/>
            </c:ext>
          </c:extLst>
        </c:ser>
        <c:dLbls>
          <c:showLegendKey val="0"/>
          <c:showVal val="0"/>
          <c:showCatName val="0"/>
          <c:showSerName val="0"/>
          <c:showPercent val="1"/>
          <c:showBubbleSize val="0"/>
          <c:showLeaderLines val="0"/>
        </c:dLbls>
        <c:firstSliceAng val="0"/>
        <c:holeSize val="50"/>
      </c:doughnutChart>
      <c:spPr>
        <a:noFill/>
        <a:ln>
          <a:noFill/>
        </a:ln>
        <a:effectLst/>
      </c:spPr>
    </c:plotArea>
    <c:legend>
      <c:legendPos val="b"/>
      <c:layout>
        <c:manualLayout>
          <c:xMode val="edge"/>
          <c:yMode val="edge"/>
          <c:x val="0.66218940114133684"/>
          <c:y val="7.393754243224826E-2"/>
          <c:w val="0.3352753930035714"/>
          <c:h val="0.92606245756775152"/>
        </c:manualLayout>
      </c:layout>
      <c:overlay val="0"/>
      <c:spPr>
        <a:noFill/>
        <a:ln>
          <a:noFill/>
        </a:ln>
        <a:effectLst/>
      </c:spPr>
      <c:txPr>
        <a:bodyPr rot="0" spcFirstLastPara="1" vertOverflow="ellipsis" vert="horz" wrap="square" anchor="ctr" anchorCtr="1"/>
        <a:lstStyle/>
        <a:p>
          <a:pPr>
            <a:defRPr sz="1200" b="0" i="0" u="none" strike="noStrike" kern="1200" baseline="0">
              <a:solidFill>
                <a:srgbClr val="003399"/>
              </a:solidFill>
              <a:latin typeface="Arial" panose="020B0604020202020204" pitchFamily="34" charset="0"/>
              <a:ea typeface="+mn-ea"/>
              <a:cs typeface="Arial" panose="020B0604020202020204" pitchFamily="34" charset="0"/>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605559166843742E-2"/>
          <c:y val="4.6909228066601992E-2"/>
          <c:w val="0.52207310710947352"/>
          <c:h val="0.86076948184851954"/>
        </c:manualLayout>
      </c:layout>
      <c:doughnutChart>
        <c:varyColors val="1"/>
        <c:ser>
          <c:idx val="0"/>
          <c:order val="0"/>
          <c:explosion val="13"/>
          <c:dPt>
            <c:idx val="0"/>
            <c:bubble3D val="0"/>
            <c:explosion val="28"/>
            <c:spPr>
              <a:solidFill>
                <a:schemeClr val="accent1"/>
              </a:solidFill>
              <a:ln w="19050">
                <a:solidFill>
                  <a:schemeClr val="lt1"/>
                </a:solidFill>
              </a:ln>
              <a:effectLst/>
            </c:spPr>
            <c:extLst>
              <c:ext xmlns:c16="http://schemas.microsoft.com/office/drawing/2014/chart" uri="{C3380CC4-5D6E-409C-BE32-E72D297353CC}">
                <c16:uniqueId val="{00000001-0883-4141-A760-A23781B098A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883-4141-A760-A23781B098A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883-4141-A760-A23781B098A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883-4141-A760-A23781B098A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883-4141-A760-A23781B098A0}"/>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883-4141-A760-A23781B098A0}"/>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0883-4141-A760-A23781B098A0}"/>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0883-4141-A760-A23781B098A0}"/>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0883-4141-A760-A23781B098A0}"/>
              </c:ext>
            </c:extLst>
          </c:dPt>
          <c:dLbls>
            <c:dLbl>
              <c:idx val="0"/>
              <c:layout>
                <c:manualLayout>
                  <c:x val="-4.3460934523023107E-3"/>
                  <c:y val="1.7914084052882383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883-4141-A760-A23781B098A0}"/>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3-0883-4141-A760-A23781B098A0}"/>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5-0883-4141-A760-A23781B098A0}"/>
                </c:ext>
              </c:extLst>
            </c:dLbl>
            <c:dLbl>
              <c:idx val="3"/>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7-0883-4141-A760-A23781B098A0}"/>
                </c:ext>
              </c:extLst>
            </c:dLbl>
            <c:dLbl>
              <c:idx val="4"/>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9-0883-4141-A760-A23781B098A0}"/>
                </c:ext>
              </c:extLst>
            </c:dLbl>
            <c:dLbl>
              <c:idx val="5"/>
              <c:layout>
                <c:manualLayout>
                  <c:x val="-2.1730467261511536E-3"/>
                  <c:y val="-1.988776722229749E-2"/>
                </c:manualLayout>
              </c:layout>
              <c:spPr>
                <a:noFill/>
                <a:ln>
                  <a:noFill/>
                </a:ln>
                <a:effectLst/>
              </c:spPr>
              <c:txPr>
                <a:bodyPr rot="0" spcFirstLastPara="1" vertOverflow="ellipsis" vert="horz" wrap="square" lIns="38100" tIns="19050" rIns="38100" bIns="19050" anchor="ctr" anchorCtr="1">
                  <a:spAutoFit/>
                </a:bodyPr>
                <a:lstStyle/>
                <a:p>
                  <a:pPr>
                    <a:defRPr sz="15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0883-4141-A760-A23781B098A0}"/>
                </c:ext>
              </c:extLst>
            </c:dLbl>
            <c:dLbl>
              <c:idx val="6"/>
              <c:layout>
                <c:manualLayout>
                  <c:x val="-4.3460934523022309E-3"/>
                  <c:y val="-3.5828168105764752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0883-4141-A760-A23781B098A0}"/>
                </c:ext>
              </c:extLst>
            </c:dLbl>
            <c:dLbl>
              <c:idx val="7"/>
              <c:layout>
                <c:manualLayout>
                  <c:x val="-8.6921869046044584E-3"/>
                  <c:y val="-0.13060677786590685"/>
                </c:manualLayout>
              </c:layout>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layout>
                    <c:manualLayout>
                      <c:w val="7.8501227429188206E-2"/>
                      <c:h val="4.8009745261724759E-2"/>
                    </c:manualLayout>
                  </c15:layout>
                </c:ext>
                <c:ext xmlns:c16="http://schemas.microsoft.com/office/drawing/2014/chart" uri="{C3380CC4-5D6E-409C-BE32-E72D297353CC}">
                  <c16:uniqueId val="{0000000F-0883-4141-A760-A23781B098A0}"/>
                </c:ext>
              </c:extLst>
            </c:dLbl>
            <c:dLbl>
              <c:idx val="8"/>
              <c:layout>
                <c:manualLayout>
                  <c:x val="2.1730467261511156E-2"/>
                  <c:y val="0.13838884552033276"/>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1-0883-4141-A760-A23781B098A0}"/>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prstDash val="sysDash"/>
                  <a:round/>
                </a:ln>
                <a:effectLst/>
              </c:spPr>
            </c:leaderLines>
            <c:extLst>
              <c:ext xmlns:c15="http://schemas.microsoft.com/office/drawing/2012/chart" uri="{CE6537A1-D6FC-4f65-9D91-7224C49458BB}"/>
            </c:extLst>
          </c:dLbls>
          <c:cat>
            <c:strRef>
              <c:f>Sheet1!$A$27:$A$35</c:f>
              <c:strCache>
                <c:ptCount val="9"/>
                <c:pt idx="0">
                  <c:v>Human Health and 
Social Work Activities </c:v>
                </c:pt>
                <c:pt idx="1">
                  <c:v>Education</c:v>
                </c:pt>
                <c:pt idx="2">
                  <c:v>Professional, Scientific 
and Technical Activities</c:v>
                </c:pt>
                <c:pt idx="3">
                  <c:v> Other</c:v>
                </c:pt>
                <c:pt idx="4">
                  <c:v>Administrative and 
Support Service Activities</c:v>
                </c:pt>
                <c:pt idx="5">
                  <c:v>Information and 
Communication</c:v>
                </c:pt>
                <c:pt idx="6">
                  <c:v>Other 
Service Activites</c:v>
                </c:pt>
                <c:pt idx="7">
                  <c:v>Construction </c:v>
                </c:pt>
                <c:pt idx="8">
                  <c:v>Manufacturing</c:v>
                </c:pt>
              </c:strCache>
            </c:strRef>
          </c:cat>
          <c:val>
            <c:numRef>
              <c:f>Sheet1!$B$27:$B$35</c:f>
              <c:numCache>
                <c:formatCode>General</c:formatCode>
                <c:ptCount val="9"/>
                <c:pt idx="0">
                  <c:v>41</c:v>
                </c:pt>
                <c:pt idx="1">
                  <c:v>19</c:v>
                </c:pt>
                <c:pt idx="2">
                  <c:v>13</c:v>
                </c:pt>
                <c:pt idx="3">
                  <c:v>12</c:v>
                </c:pt>
                <c:pt idx="4">
                  <c:v>6</c:v>
                </c:pt>
                <c:pt idx="5">
                  <c:v>4</c:v>
                </c:pt>
                <c:pt idx="6">
                  <c:v>4</c:v>
                </c:pt>
                <c:pt idx="7">
                  <c:v>2</c:v>
                </c:pt>
                <c:pt idx="8">
                  <c:v>1</c:v>
                </c:pt>
              </c:numCache>
            </c:numRef>
          </c:val>
          <c:extLst>
            <c:ext xmlns:c16="http://schemas.microsoft.com/office/drawing/2014/chart" uri="{C3380CC4-5D6E-409C-BE32-E72D297353CC}">
              <c16:uniqueId val="{00000012-0883-4141-A760-A23781B098A0}"/>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egendEntry>
        <c:idx val="0"/>
        <c:txPr>
          <a:bodyPr rot="0" spcFirstLastPara="1" vertOverflow="ellipsis" vert="horz" wrap="square" anchor="ctr" anchorCtr="1"/>
          <a:lstStyle/>
          <a:p>
            <a:pPr>
              <a:defRPr sz="1200" b="0" i="0" u="none" strike="noStrike" kern="1200" baseline="0">
                <a:solidFill>
                  <a:srgbClr val="003399"/>
                </a:solidFill>
                <a:latin typeface="Arial" panose="020B0604020202020204" pitchFamily="34" charset="0"/>
                <a:ea typeface="+mn-ea"/>
                <a:cs typeface="Arial" panose="020B0604020202020204" pitchFamily="34" charset="0"/>
              </a:defRPr>
            </a:pPr>
            <a:endParaRPr lang="en-US"/>
          </a:p>
        </c:txPr>
      </c:legendEntry>
      <c:layout>
        <c:manualLayout>
          <c:xMode val="edge"/>
          <c:yMode val="edge"/>
          <c:x val="0.65853855934530725"/>
          <c:y val="1.206263550498878E-2"/>
          <c:w val="0.33494230047623946"/>
          <c:h val="0.98793736449501079"/>
        </c:manualLayout>
      </c:layout>
      <c:overlay val="0"/>
      <c:spPr>
        <a:noFill/>
        <a:ln>
          <a:noFill/>
        </a:ln>
        <a:effectLst/>
      </c:spPr>
      <c:txPr>
        <a:bodyPr rot="0" spcFirstLastPara="1" vertOverflow="ellipsis" vert="horz" wrap="square" anchor="ctr" anchorCtr="1"/>
        <a:lstStyle/>
        <a:p>
          <a:pPr>
            <a:defRPr sz="1200" b="0" i="0" u="none" strike="noStrike" kern="1200" baseline="0">
              <a:solidFill>
                <a:srgbClr val="003399"/>
              </a:solidFill>
              <a:latin typeface="Arial" panose="020B0604020202020204" pitchFamily="34" charset="0"/>
              <a:ea typeface="+mn-ea"/>
              <a:cs typeface="Arial" panose="020B0604020202020204" pitchFamily="34" charset="0"/>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lgn="just">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B09ADA-2402-4E92-84FC-C3680877E720}" type="doc">
      <dgm:prSet loTypeId="urn:microsoft.com/office/officeart/2005/8/layout/hList1" loCatId="list" qsTypeId="urn:microsoft.com/office/officeart/2005/8/quickstyle/3d5" qsCatId="3D" csTypeId="urn:microsoft.com/office/officeart/2005/8/colors/accent1_2#1" csCatId="accent1" phldr="1"/>
      <dgm:spPr>
        <a:scene3d>
          <a:camera prst="isometricOffAxis2Left" zoom="95000">
            <a:rot lat="1080000" lon="1200000" rev="0"/>
          </a:camera>
          <a:lightRig rig="flat" dir="t">
            <a:rot lat="0" lon="0" rev="0"/>
          </a:lightRig>
        </a:scene3d>
      </dgm:spPr>
      <dgm:t>
        <a:bodyPr/>
        <a:lstStyle/>
        <a:p>
          <a:endParaRPr lang="en-US"/>
        </a:p>
      </dgm:t>
    </dgm:pt>
    <dgm:pt modelId="{4A0B58B6-AB09-407E-8310-786269C7405D}">
      <dgm:prSet phldrT="[Text]" custT="1"/>
      <dgm:spPr>
        <a:solidFill>
          <a:srgbClr val="ACC700"/>
        </a:solidFill>
        <a:ln>
          <a:solidFill>
            <a:srgbClr val="ACC700"/>
          </a:solidFill>
        </a:ln>
      </dgm:spPr>
      <dgm:t>
        <a:bodyPr/>
        <a:lstStyle/>
        <a:p>
          <a:r>
            <a:rPr lang="ro-RO" sz="1800" b="0"/>
            <a:t>Numai pe bază de software</a:t>
          </a:r>
        </a:p>
      </dgm:t>
    </dgm:pt>
    <dgm:pt modelId="{7CAA4197-2B23-4C38-8139-B34265C77697}" type="parTrans" cxnId="{2C67110A-F85D-473C-86EA-15A5B72F3E32}">
      <dgm:prSet/>
      <dgm:spPr/>
      <dgm:t>
        <a:bodyPr/>
        <a:lstStyle/>
        <a:p>
          <a:endParaRPr lang="en-US" sz="1600"/>
        </a:p>
      </dgm:t>
    </dgm:pt>
    <dgm:pt modelId="{B4140149-9F6E-40BF-9C9E-B751D692AEAD}" type="sibTrans" cxnId="{2C67110A-F85D-473C-86EA-15A5B72F3E32}">
      <dgm:prSet/>
      <dgm:spPr/>
      <dgm:t>
        <a:bodyPr/>
        <a:lstStyle/>
        <a:p>
          <a:endParaRPr lang="en-US" sz="1600"/>
        </a:p>
      </dgm:t>
    </dgm:pt>
    <dgm:pt modelId="{FFB7BE98-64FA-469C-9DF8-3DE487B04FB5}">
      <dgm:prSet phldrT="[Text]" custT="1"/>
      <dgm:spPr>
        <a:solidFill>
          <a:srgbClr val="003399">
            <a:alpha val="30000"/>
          </a:srgbClr>
        </a:solidFill>
      </dgm:spPr>
      <dgm:t>
        <a:bodyPr anchor="ctr" anchorCtr="0"/>
        <a:lstStyle/>
        <a:p>
          <a:r>
            <a:rPr lang="ro-RO" sz="1600" dirty="0">
              <a:solidFill>
                <a:srgbClr val="003399"/>
              </a:solidFill>
            </a:rPr>
            <a:t>Asistenți vocali, motoare de căutare etc.</a:t>
          </a:r>
        </a:p>
      </dgm:t>
    </dgm:pt>
    <dgm:pt modelId="{2B214912-2556-4345-AF23-EAD9B1EE9D49}" type="parTrans" cxnId="{865FCC81-4CDA-45BE-9D3D-66E8E406D3D4}">
      <dgm:prSet/>
      <dgm:spPr/>
      <dgm:t>
        <a:bodyPr/>
        <a:lstStyle/>
        <a:p>
          <a:endParaRPr lang="en-US" sz="1600"/>
        </a:p>
      </dgm:t>
    </dgm:pt>
    <dgm:pt modelId="{AF8D1C0F-84FC-4C5C-B176-BE66FF859F3F}" type="sibTrans" cxnId="{865FCC81-4CDA-45BE-9D3D-66E8E406D3D4}">
      <dgm:prSet/>
      <dgm:spPr/>
      <dgm:t>
        <a:bodyPr/>
        <a:lstStyle/>
        <a:p>
          <a:endParaRPr lang="en-US" sz="1600"/>
        </a:p>
      </dgm:t>
    </dgm:pt>
    <dgm:pt modelId="{2CBE3875-1DDE-4804-92C2-F1C9457ED2C1}">
      <dgm:prSet phldrT="[Text]" custT="1"/>
      <dgm:spPr>
        <a:solidFill>
          <a:srgbClr val="ACC700"/>
        </a:solidFill>
        <a:ln>
          <a:solidFill>
            <a:srgbClr val="ACC700"/>
          </a:solidFill>
        </a:ln>
        <a:sp3d extrusionH="381000" contourW="38100" prstMaterial="matte">
          <a:contourClr>
            <a:schemeClr val="lt1"/>
          </a:contourClr>
        </a:sp3d>
      </dgm:spPr>
      <dgm:t>
        <a:bodyPr/>
        <a:lstStyle/>
        <a:p>
          <a:r>
            <a:rPr lang="ro-RO" sz="1800"/>
            <a:t>Încorporată în piese/componente mecanice</a:t>
          </a:r>
        </a:p>
      </dgm:t>
    </dgm:pt>
    <dgm:pt modelId="{C4E5935E-28FF-4131-88E9-123FC901407D}" type="parTrans" cxnId="{33D6C3B4-84DB-4DF1-BAD2-536E644D941D}">
      <dgm:prSet/>
      <dgm:spPr/>
      <dgm:t>
        <a:bodyPr/>
        <a:lstStyle/>
        <a:p>
          <a:endParaRPr lang="en-US" sz="1600"/>
        </a:p>
      </dgm:t>
    </dgm:pt>
    <dgm:pt modelId="{4C47E91E-4366-4813-911A-A2324DCF6571}" type="sibTrans" cxnId="{33D6C3B4-84DB-4DF1-BAD2-536E644D941D}">
      <dgm:prSet/>
      <dgm:spPr/>
      <dgm:t>
        <a:bodyPr/>
        <a:lstStyle/>
        <a:p>
          <a:endParaRPr lang="en-US" sz="1600"/>
        </a:p>
      </dgm:t>
    </dgm:pt>
    <dgm:pt modelId="{DE8FC0A8-4E33-4A56-9D14-09344713760F}">
      <dgm:prSet phldrT="[Text]" custT="1"/>
      <dgm:spPr>
        <a:solidFill>
          <a:srgbClr val="003399">
            <a:alpha val="30000"/>
          </a:srgbClr>
        </a:solidFill>
      </dgm:spPr>
      <dgm:t>
        <a:bodyPr anchor="ctr" anchorCtr="0"/>
        <a:lstStyle/>
        <a:p>
          <a:r>
            <a:rPr lang="ro-RO" sz="1600">
              <a:solidFill>
                <a:srgbClr val="003399"/>
              </a:solidFill>
            </a:rPr>
            <a:t>Roboți avansați, vehicule autonome, drone</a:t>
          </a:r>
        </a:p>
      </dgm:t>
    </dgm:pt>
    <dgm:pt modelId="{BEB27CE9-4068-414B-B2AB-3D2C2D6B9299}" type="parTrans" cxnId="{C5D33394-6C17-4A77-B763-24320BA3DC5D}">
      <dgm:prSet/>
      <dgm:spPr/>
      <dgm:t>
        <a:bodyPr/>
        <a:lstStyle/>
        <a:p>
          <a:endParaRPr lang="en-US" sz="1600"/>
        </a:p>
      </dgm:t>
    </dgm:pt>
    <dgm:pt modelId="{B680BD25-1057-4C1D-8194-6BBB4A3E3E09}" type="sibTrans" cxnId="{C5D33394-6C17-4A77-B763-24320BA3DC5D}">
      <dgm:prSet/>
      <dgm:spPr/>
      <dgm:t>
        <a:bodyPr/>
        <a:lstStyle/>
        <a:p>
          <a:endParaRPr lang="en-US" sz="1600"/>
        </a:p>
      </dgm:t>
    </dgm:pt>
    <dgm:pt modelId="{5A5D0380-A388-40CB-A5D7-13F6BC499117}" type="pres">
      <dgm:prSet presAssocID="{FEB09ADA-2402-4E92-84FC-C3680877E720}" presName="Name0" presStyleCnt="0">
        <dgm:presLayoutVars>
          <dgm:dir/>
          <dgm:animLvl val="lvl"/>
          <dgm:resizeHandles val="exact"/>
        </dgm:presLayoutVars>
      </dgm:prSet>
      <dgm:spPr/>
    </dgm:pt>
    <dgm:pt modelId="{E2933C54-64F7-4078-B17A-A9A14686A74A}" type="pres">
      <dgm:prSet presAssocID="{4A0B58B6-AB09-407E-8310-786269C7405D}" presName="composite" presStyleCnt="0"/>
      <dgm:spPr/>
    </dgm:pt>
    <dgm:pt modelId="{46FBA236-234E-40DE-9AEF-F2FA83F0FF0C}" type="pres">
      <dgm:prSet presAssocID="{4A0B58B6-AB09-407E-8310-786269C7405D}" presName="parTx" presStyleLbl="alignNode1" presStyleIdx="0" presStyleCnt="2" custLinFactX="-7905" custLinFactY="-56665" custLinFactNeighborX="-100000" custLinFactNeighborY="-100000">
        <dgm:presLayoutVars>
          <dgm:chMax val="0"/>
          <dgm:chPref val="0"/>
          <dgm:bulletEnabled val="1"/>
        </dgm:presLayoutVars>
      </dgm:prSet>
      <dgm:spPr/>
    </dgm:pt>
    <dgm:pt modelId="{0F1AD682-DE5D-47B4-9AEC-5D0E8D189452}" type="pres">
      <dgm:prSet presAssocID="{4A0B58B6-AB09-407E-8310-786269C7405D}" presName="desTx" presStyleLbl="alignAccFollowNode1" presStyleIdx="0" presStyleCnt="2">
        <dgm:presLayoutVars>
          <dgm:bulletEnabled val="1"/>
        </dgm:presLayoutVars>
      </dgm:prSet>
      <dgm:spPr/>
    </dgm:pt>
    <dgm:pt modelId="{06542E71-4844-4037-9E29-B03B7CABF407}" type="pres">
      <dgm:prSet presAssocID="{B4140149-9F6E-40BF-9C9E-B751D692AEAD}" presName="space" presStyleCnt="0"/>
      <dgm:spPr/>
    </dgm:pt>
    <dgm:pt modelId="{B8378963-E13A-4FFC-B878-470136CAE780}" type="pres">
      <dgm:prSet presAssocID="{2CBE3875-1DDE-4804-92C2-F1C9457ED2C1}" presName="composite" presStyleCnt="0"/>
      <dgm:spPr/>
    </dgm:pt>
    <dgm:pt modelId="{07D3044E-07F5-4926-BA30-9D3312F300E5}" type="pres">
      <dgm:prSet presAssocID="{2CBE3875-1DDE-4804-92C2-F1C9457ED2C1}" presName="parTx" presStyleLbl="alignNode1" presStyleIdx="1" presStyleCnt="2" custLinFactNeighborX="-180">
        <dgm:presLayoutVars>
          <dgm:chMax val="0"/>
          <dgm:chPref val="0"/>
          <dgm:bulletEnabled val="1"/>
        </dgm:presLayoutVars>
      </dgm:prSet>
      <dgm:spPr/>
    </dgm:pt>
    <dgm:pt modelId="{80EA7E25-F457-492E-B6B3-9406468EA2C8}" type="pres">
      <dgm:prSet presAssocID="{2CBE3875-1DDE-4804-92C2-F1C9457ED2C1}" presName="desTx" presStyleLbl="alignAccFollowNode1" presStyleIdx="1" presStyleCnt="2">
        <dgm:presLayoutVars>
          <dgm:bulletEnabled val="1"/>
        </dgm:presLayoutVars>
      </dgm:prSet>
      <dgm:spPr/>
    </dgm:pt>
  </dgm:ptLst>
  <dgm:cxnLst>
    <dgm:cxn modelId="{2C67110A-F85D-473C-86EA-15A5B72F3E32}" srcId="{FEB09ADA-2402-4E92-84FC-C3680877E720}" destId="{4A0B58B6-AB09-407E-8310-786269C7405D}" srcOrd="0" destOrd="0" parTransId="{7CAA4197-2B23-4C38-8139-B34265C77697}" sibTransId="{B4140149-9F6E-40BF-9C9E-B751D692AEAD}"/>
    <dgm:cxn modelId="{6908BD5E-E3B3-4005-B973-ECFA61EFA5CE}" type="presOf" srcId="{FEB09ADA-2402-4E92-84FC-C3680877E720}" destId="{5A5D0380-A388-40CB-A5D7-13F6BC499117}" srcOrd="0" destOrd="0" presId="urn:microsoft.com/office/officeart/2005/8/layout/hList1"/>
    <dgm:cxn modelId="{4FC51068-4EE9-46DF-8DC5-C9566080FABA}" type="presOf" srcId="{4A0B58B6-AB09-407E-8310-786269C7405D}" destId="{46FBA236-234E-40DE-9AEF-F2FA83F0FF0C}" srcOrd="0" destOrd="0" presId="urn:microsoft.com/office/officeart/2005/8/layout/hList1"/>
    <dgm:cxn modelId="{865FCC81-4CDA-45BE-9D3D-66E8E406D3D4}" srcId="{4A0B58B6-AB09-407E-8310-786269C7405D}" destId="{FFB7BE98-64FA-469C-9DF8-3DE487B04FB5}" srcOrd="0" destOrd="0" parTransId="{2B214912-2556-4345-AF23-EAD9B1EE9D49}" sibTransId="{AF8D1C0F-84FC-4C5C-B176-BE66FF859F3F}"/>
    <dgm:cxn modelId="{C5D33394-6C17-4A77-B763-24320BA3DC5D}" srcId="{2CBE3875-1DDE-4804-92C2-F1C9457ED2C1}" destId="{DE8FC0A8-4E33-4A56-9D14-09344713760F}" srcOrd="0" destOrd="0" parTransId="{BEB27CE9-4068-414B-B2AB-3D2C2D6B9299}" sibTransId="{B680BD25-1057-4C1D-8194-6BBB4A3E3E09}"/>
    <dgm:cxn modelId="{172E949A-33DA-4787-83FD-7CF8F4B1C7B8}" type="presOf" srcId="{2CBE3875-1DDE-4804-92C2-F1C9457ED2C1}" destId="{07D3044E-07F5-4926-BA30-9D3312F300E5}" srcOrd="0" destOrd="0" presId="urn:microsoft.com/office/officeart/2005/8/layout/hList1"/>
    <dgm:cxn modelId="{D58ED7A4-6724-4A64-B32F-E63DEDD1D079}" type="presOf" srcId="{DE8FC0A8-4E33-4A56-9D14-09344713760F}" destId="{80EA7E25-F457-492E-B6B3-9406468EA2C8}" srcOrd="0" destOrd="0" presId="urn:microsoft.com/office/officeart/2005/8/layout/hList1"/>
    <dgm:cxn modelId="{CC1144B1-5411-4B2B-BA8A-4EED192231CF}" type="presOf" srcId="{FFB7BE98-64FA-469C-9DF8-3DE487B04FB5}" destId="{0F1AD682-DE5D-47B4-9AEC-5D0E8D189452}" srcOrd="0" destOrd="0" presId="urn:microsoft.com/office/officeart/2005/8/layout/hList1"/>
    <dgm:cxn modelId="{33D6C3B4-84DB-4DF1-BAD2-536E644D941D}" srcId="{FEB09ADA-2402-4E92-84FC-C3680877E720}" destId="{2CBE3875-1DDE-4804-92C2-F1C9457ED2C1}" srcOrd="1" destOrd="0" parTransId="{C4E5935E-28FF-4131-88E9-123FC901407D}" sibTransId="{4C47E91E-4366-4813-911A-A2324DCF6571}"/>
    <dgm:cxn modelId="{FD9F0494-85FB-4902-9D85-CDF40A27F256}" type="presParOf" srcId="{5A5D0380-A388-40CB-A5D7-13F6BC499117}" destId="{E2933C54-64F7-4078-B17A-A9A14686A74A}" srcOrd="0" destOrd="0" presId="urn:microsoft.com/office/officeart/2005/8/layout/hList1"/>
    <dgm:cxn modelId="{E0F2BB3A-2F98-4503-99AB-6AC059D329AC}" type="presParOf" srcId="{E2933C54-64F7-4078-B17A-A9A14686A74A}" destId="{46FBA236-234E-40DE-9AEF-F2FA83F0FF0C}" srcOrd="0" destOrd="0" presId="urn:microsoft.com/office/officeart/2005/8/layout/hList1"/>
    <dgm:cxn modelId="{016078F5-230F-422B-804B-3D4BFF39284B}" type="presParOf" srcId="{E2933C54-64F7-4078-B17A-A9A14686A74A}" destId="{0F1AD682-DE5D-47B4-9AEC-5D0E8D189452}" srcOrd="1" destOrd="0" presId="urn:microsoft.com/office/officeart/2005/8/layout/hList1"/>
    <dgm:cxn modelId="{5618AA8A-E76E-4361-B7ED-54764261D838}" type="presParOf" srcId="{5A5D0380-A388-40CB-A5D7-13F6BC499117}" destId="{06542E71-4844-4037-9E29-B03B7CABF407}" srcOrd="1" destOrd="0" presId="urn:microsoft.com/office/officeart/2005/8/layout/hList1"/>
    <dgm:cxn modelId="{E71B9721-1535-42E8-9FED-236F77AEDB7E}" type="presParOf" srcId="{5A5D0380-A388-40CB-A5D7-13F6BC499117}" destId="{B8378963-E13A-4FFC-B878-470136CAE780}" srcOrd="2" destOrd="0" presId="urn:microsoft.com/office/officeart/2005/8/layout/hList1"/>
    <dgm:cxn modelId="{82976A11-93D2-4A85-9E8D-FB9300DBD129}" type="presParOf" srcId="{B8378963-E13A-4FFC-B878-470136CAE780}" destId="{07D3044E-07F5-4926-BA30-9D3312F300E5}" srcOrd="0" destOrd="0" presId="urn:microsoft.com/office/officeart/2005/8/layout/hList1"/>
    <dgm:cxn modelId="{86BD36AF-BA16-4B50-BD43-FC182B734276}" type="presParOf" srcId="{B8378963-E13A-4FFC-B878-470136CAE780}" destId="{80EA7E25-F457-492E-B6B3-9406468EA2C8}" srcOrd="1" destOrd="0" presId="urn:microsoft.com/office/officeart/2005/8/layout/hLis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1" qsCatId="simple" csTypeId="urn:microsoft.com/office/officeart/2005/8/colors/colorful1" csCatId="colorful" phldr="1"/>
      <dgm:spPr/>
      <dgm:t>
        <a:bodyPr/>
        <a:lstStyle/>
        <a:p>
          <a:endParaRPr lang="de-DE"/>
        </a:p>
      </dgm:t>
    </dgm:pt>
    <dgm:pt modelId="{100E5ED3-4CFE-418A-B60D-0E11E7305EA7}">
      <dgm:prSet phldrT="[Text]" custT="1"/>
      <dgm:spPr/>
      <dgm:t>
        <a:bodyPr/>
        <a:lstStyle/>
        <a:p>
          <a:r>
            <a:rPr lang="ro-RO" sz="2400" noProof="0">
              <a:solidFill>
                <a:srgbClr val="003399"/>
              </a:solidFill>
            </a:rPr>
            <a:t>niveluri și actori</a:t>
          </a:r>
        </a:p>
      </dgm:t>
    </dgm:pt>
    <dgm:pt modelId="{5B0B46C8-D8F6-4E54-A627-A063A0D4297B}" type="parTrans" cxnId="{7E7B2730-9106-42C3-B340-6D6AAF039082}">
      <dgm:prSet/>
      <dgm:spPr/>
      <dgm:t>
        <a:bodyPr/>
        <a:lstStyle/>
        <a:p>
          <a:endParaRPr lang="x-none" noProof="0" dirty="0"/>
        </a:p>
      </dgm:t>
    </dgm:pt>
    <dgm:pt modelId="{9B117BCC-873A-49A9-8E9C-D9C16A8A292D}" type="sibTrans" cxnId="{7E7B2730-9106-42C3-B340-6D6AAF039082}">
      <dgm:prSet/>
      <dgm:spPr/>
      <dgm:t>
        <a:bodyPr/>
        <a:lstStyle/>
        <a:p>
          <a:endParaRPr lang="x-none" noProof="0" dirty="0"/>
        </a:p>
      </dgm:t>
    </dgm:pt>
    <dgm:pt modelId="{388C1E7D-0256-489C-B193-C0DB06448C1E}">
      <dgm:prSet phldrT="[Text]" custT="1"/>
      <dgm:spPr/>
      <dgm:t>
        <a:bodyPr/>
        <a:lstStyle/>
        <a:p>
          <a:r>
            <a:rPr lang="ro-RO" sz="1600" noProof="0">
              <a:solidFill>
                <a:srgbClr val="003399"/>
              </a:solidFill>
            </a:rPr>
            <a:t>Elaborarea</a:t>
          </a:r>
          <a:br>
            <a:rPr lang="ro-RO" sz="1600" noProof="0">
              <a:solidFill>
                <a:srgbClr val="003399"/>
              </a:solidFill>
            </a:rPr>
          </a:br>
          <a:r>
            <a:rPr lang="ro-RO" sz="1600" noProof="0">
              <a:solidFill>
                <a:srgbClr val="003399"/>
              </a:solidFill>
            </a:rPr>
            <a:t>de politici</a:t>
          </a:r>
        </a:p>
      </dgm:t>
    </dgm:pt>
    <dgm:pt modelId="{59EBD877-0790-4781-BFA2-1C4EC4706743}" type="parTrans" cxnId="{FDDEDB5A-6E2F-4E94-8E17-87CBD46ECEDA}">
      <dgm:prSet/>
      <dgm:spPr/>
      <dgm:t>
        <a:bodyPr/>
        <a:lstStyle/>
        <a:p>
          <a:endParaRPr lang="x-none" noProof="0" dirty="0"/>
        </a:p>
      </dgm:t>
    </dgm:pt>
    <dgm:pt modelId="{C957455C-F5DB-4FDF-BBB5-9E312ED06AFE}" type="sibTrans" cxnId="{FDDEDB5A-6E2F-4E94-8E17-87CBD46ECEDA}">
      <dgm:prSet/>
      <dgm:spPr/>
      <dgm:t>
        <a:bodyPr/>
        <a:lstStyle/>
        <a:p>
          <a:endParaRPr lang="x-none" noProof="0" dirty="0"/>
        </a:p>
      </dgm:t>
    </dgm:pt>
    <dgm:pt modelId="{E6A3C384-9DE9-481B-9C69-EB784B435C8F}">
      <dgm:prSet phldrT="[Text]" custT="1"/>
      <dgm:spPr/>
      <dgm:t>
        <a:bodyPr/>
        <a:lstStyle/>
        <a:p>
          <a:r>
            <a:rPr lang="ro-RO" sz="1200" noProof="0">
              <a:solidFill>
                <a:srgbClr val="003399"/>
              </a:solidFill>
            </a:rPr>
            <a:t>Gestionarea SSM</a:t>
          </a:r>
        </a:p>
      </dgm:t>
    </dgm:pt>
    <dgm:pt modelId="{AA784F44-5F7C-4CC2-A95A-C67976E726CC}" type="parTrans" cxnId="{8002DB2C-C93C-4F94-B533-666CF0D814C9}">
      <dgm:prSet/>
      <dgm:spPr/>
      <dgm:t>
        <a:bodyPr/>
        <a:lstStyle/>
        <a:p>
          <a:endParaRPr lang="x-none" noProof="0" dirty="0"/>
        </a:p>
      </dgm:t>
    </dgm:pt>
    <dgm:pt modelId="{C63D1AEA-002E-495F-A6EB-7937437D9B0B}" type="sibTrans" cxnId="{8002DB2C-C93C-4F94-B533-666CF0D814C9}">
      <dgm:prSet/>
      <dgm:spPr/>
      <dgm:t>
        <a:bodyPr/>
        <a:lstStyle/>
        <a:p>
          <a:endParaRPr lang="x-none" noProof="0" dirty="0"/>
        </a:p>
      </dgm:t>
    </dgm:pt>
    <dgm:pt modelId="{051C0EE4-3B61-4733-B86C-1BD622531E34}">
      <dgm:prSet phldrT="[Text]" custT="1"/>
      <dgm:spPr/>
      <dgm:t>
        <a:bodyPr/>
        <a:lstStyle/>
        <a:p>
          <a:r>
            <a:rPr lang="ro-RO" sz="1600" noProof="0">
              <a:solidFill>
                <a:srgbClr val="003399"/>
              </a:solidFill>
            </a:rPr>
            <a:t>Lucrători</a:t>
          </a:r>
        </a:p>
      </dgm:t>
    </dgm:pt>
    <dgm:pt modelId="{F30D6806-D073-4B5E-A5F0-7929B3F40655}" type="parTrans" cxnId="{E00D8D44-0047-43B9-8617-E69CB8D19D49}">
      <dgm:prSet/>
      <dgm:spPr/>
      <dgm:t>
        <a:bodyPr/>
        <a:lstStyle/>
        <a:p>
          <a:endParaRPr lang="x-none" noProof="0" dirty="0"/>
        </a:p>
      </dgm:t>
    </dgm:pt>
    <dgm:pt modelId="{5BFA7B9C-BE18-4FAF-BAD4-1897CB3366BE}" type="sibTrans" cxnId="{E00D8D44-0047-43B9-8617-E69CB8D19D49}">
      <dgm:prSet/>
      <dgm:spPr/>
      <dgm:t>
        <a:bodyPr/>
        <a:lstStyle/>
        <a:p>
          <a:endParaRPr lang="x-none" noProof="0" dirty="0"/>
        </a:p>
      </dgm:t>
    </dgm:pt>
    <dgm:pt modelId="{A8449911-9F34-4D02-8913-28E326991D3F}">
      <dgm:prSet phldrT="[Text]" custT="1"/>
      <dgm:spPr/>
      <dgm:t>
        <a:bodyPr/>
        <a:lstStyle/>
        <a:p>
          <a:r>
            <a:rPr lang="ro-RO" sz="1400" noProof="0">
              <a:solidFill>
                <a:srgbClr val="003399"/>
              </a:solidFill>
            </a:rPr>
            <a:t>Inspecția muncii</a:t>
          </a:r>
        </a:p>
      </dgm:t>
    </dgm:pt>
    <dgm:pt modelId="{BFF3EA12-7734-4D40-A173-99F32DDE03D6}" type="parTrans" cxnId="{90FD56AA-9E92-4817-95A8-23FAFF2716B5}">
      <dgm:prSet/>
      <dgm:spPr/>
      <dgm:t>
        <a:bodyPr/>
        <a:lstStyle/>
        <a:p>
          <a:endParaRPr lang="x-none" noProof="0" dirty="0"/>
        </a:p>
      </dgm:t>
    </dgm:pt>
    <dgm:pt modelId="{2E89AB1C-B679-49CE-8C81-68F507950F2B}" type="sibTrans" cxnId="{90FD56AA-9E92-4817-95A8-23FAFF2716B5}">
      <dgm:prSet/>
      <dgm:spPr/>
      <dgm:t>
        <a:bodyPr/>
        <a:lstStyle/>
        <a:p>
          <a:endParaRPr lang="x-none" noProof="0" dirty="0"/>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33952" custScaleY="131543">
        <dgm:presLayoutVars>
          <dgm:bulletEnabled val="1"/>
        </dgm:presLayoutVars>
      </dgm:prSet>
      <dgm:spPr/>
    </dgm:pt>
    <dgm:pt modelId="{EA413F61-AE23-49F6-A99F-E7B49DE24A2F}" type="pres">
      <dgm:prSet presAssocID="{E6A3C384-9DE9-481B-9C69-EB784B435C8F}" presName="node" presStyleLbl="vennNode1" presStyleIdx="2" presStyleCnt="5" custScaleX="129226" custScaleY="129226">
        <dgm:presLayoutVars>
          <dgm:bulletEnabled val="1"/>
        </dgm:presLayoutVars>
      </dgm:prSet>
      <dgm:spPr/>
    </dgm:pt>
    <dgm:pt modelId="{FBCA933A-3821-4C21-BCF6-6B81877EBD8D}" type="pres">
      <dgm:prSet presAssocID="{051C0EE4-3B61-4733-B86C-1BD622531E34}" presName="node" presStyleLbl="vennNode1" presStyleIdx="3" presStyleCnt="5" custScaleX="130027" custScaleY="130027">
        <dgm:presLayoutVars>
          <dgm:bulletEnabled val="1"/>
        </dgm:presLayoutVars>
      </dgm:prSet>
      <dgm:spPr/>
    </dgm:pt>
    <dgm:pt modelId="{60654F36-D029-423A-848E-BB57AC0E5763}" type="pres">
      <dgm:prSet presAssocID="{A8449911-9F34-4D02-8913-28E326991D3F}" presName="node" presStyleLbl="vennNode1" presStyleIdx="4" presStyleCnt="5" custScaleX="132709" custScaleY="132709">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2"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3"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4"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5"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6"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FBA236-234E-40DE-9AEF-F2FA83F0FF0C}">
      <dsp:nvSpPr>
        <dsp:cNvPr id="0" name=""/>
        <dsp:cNvSpPr/>
      </dsp:nvSpPr>
      <dsp:spPr>
        <a:xfrm>
          <a:off x="0" y="0"/>
          <a:ext cx="3106273" cy="875311"/>
        </a:xfrm>
        <a:prstGeom prst="rect">
          <a:avLst/>
        </a:prstGeom>
        <a:solidFill>
          <a:srgbClr val="ACC700"/>
        </a:solidFill>
        <a:ln w="9525" cap="flat" cmpd="sng" algn="ctr">
          <a:solidFill>
            <a:srgbClr val="ACC700"/>
          </a:solidFill>
          <a:prstDash val="solid"/>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ro-RO" sz="1800" b="0" kern="1200"/>
            <a:t>Numai pe bază de software</a:t>
          </a:r>
        </a:p>
      </dsp:txBody>
      <dsp:txXfrm>
        <a:off x="0" y="0"/>
        <a:ext cx="3106273" cy="875311"/>
      </dsp:txXfrm>
    </dsp:sp>
    <dsp:sp modelId="{0F1AD682-DE5D-47B4-9AEC-5D0E8D189452}">
      <dsp:nvSpPr>
        <dsp:cNvPr id="0" name=""/>
        <dsp:cNvSpPr/>
      </dsp:nvSpPr>
      <dsp:spPr>
        <a:xfrm>
          <a:off x="32" y="880165"/>
          <a:ext cx="3106273" cy="634094"/>
        </a:xfrm>
        <a:prstGeom prst="rect">
          <a:avLst/>
        </a:prstGeom>
        <a:solidFill>
          <a:srgbClr val="003399">
            <a:alpha val="30000"/>
          </a:srgbClr>
        </a:solidFill>
        <a:ln>
          <a:noFill/>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0">
          <a:scrgbClr r="0" g="0" b="0"/>
        </a:lnRef>
        <a:fillRef idx="1">
          <a:scrgbClr r="0" g="0" b="0"/>
        </a:fillRef>
        <a:effectRef idx="0">
          <a:scrgbClr r="0" g="0" b="0"/>
        </a:effectRef>
        <a:fontRef idx="minor"/>
      </dsp:style>
      <dsp:txBody>
        <a:bodyPr spcFirstLastPara="0" vert="horz" wrap="square" lIns="85344" tIns="85344" rIns="113792" bIns="128016" numCol="1" spcCol="1270" anchor="ctr" anchorCtr="0">
          <a:noAutofit/>
        </a:bodyPr>
        <a:lstStyle/>
        <a:p>
          <a:pPr marL="171450" lvl="1" indent="-171450" algn="l" defTabSz="711200">
            <a:lnSpc>
              <a:spcPct val="90000"/>
            </a:lnSpc>
            <a:spcBef>
              <a:spcPct val="0"/>
            </a:spcBef>
            <a:spcAft>
              <a:spcPct val="15000"/>
            </a:spcAft>
            <a:buChar char="•"/>
          </a:pPr>
          <a:r>
            <a:rPr lang="ro-RO" sz="1600" kern="1200" dirty="0">
              <a:solidFill>
                <a:srgbClr val="003399"/>
              </a:solidFill>
            </a:rPr>
            <a:t>Asistenți vocali, motoare de căutare etc.</a:t>
          </a:r>
        </a:p>
      </dsp:txBody>
      <dsp:txXfrm>
        <a:off x="32" y="880165"/>
        <a:ext cx="3106273" cy="634094"/>
      </dsp:txXfrm>
    </dsp:sp>
    <dsp:sp modelId="{07D3044E-07F5-4926-BA30-9D3312F300E5}">
      <dsp:nvSpPr>
        <dsp:cNvPr id="0" name=""/>
        <dsp:cNvSpPr/>
      </dsp:nvSpPr>
      <dsp:spPr>
        <a:xfrm>
          <a:off x="3535593" y="4853"/>
          <a:ext cx="3106273" cy="875311"/>
        </a:xfrm>
        <a:prstGeom prst="rect">
          <a:avLst/>
        </a:prstGeom>
        <a:solidFill>
          <a:srgbClr val="ACC700"/>
        </a:solidFill>
        <a:ln w="9525" cap="flat" cmpd="sng" algn="ctr">
          <a:solidFill>
            <a:srgbClr val="ACC700"/>
          </a:solidFill>
          <a:prstDash val="solid"/>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ro-RO" sz="1800" kern="1200"/>
            <a:t>Încorporată în piese/componente mecanice</a:t>
          </a:r>
        </a:p>
      </dsp:txBody>
      <dsp:txXfrm>
        <a:off x="3535593" y="4853"/>
        <a:ext cx="3106273" cy="875311"/>
      </dsp:txXfrm>
    </dsp:sp>
    <dsp:sp modelId="{80EA7E25-F457-492E-B6B3-9406468EA2C8}">
      <dsp:nvSpPr>
        <dsp:cNvPr id="0" name=""/>
        <dsp:cNvSpPr/>
      </dsp:nvSpPr>
      <dsp:spPr>
        <a:xfrm>
          <a:off x="3541184" y="880165"/>
          <a:ext cx="3106273" cy="634094"/>
        </a:xfrm>
        <a:prstGeom prst="rect">
          <a:avLst/>
        </a:prstGeom>
        <a:solidFill>
          <a:srgbClr val="003399">
            <a:alpha val="30000"/>
          </a:srgbClr>
        </a:solidFill>
        <a:ln>
          <a:noFill/>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0">
          <a:scrgbClr r="0" g="0" b="0"/>
        </a:lnRef>
        <a:fillRef idx="1">
          <a:scrgbClr r="0" g="0" b="0"/>
        </a:fillRef>
        <a:effectRef idx="0">
          <a:scrgbClr r="0" g="0" b="0"/>
        </a:effectRef>
        <a:fontRef idx="minor"/>
      </dsp:style>
      <dsp:txBody>
        <a:bodyPr spcFirstLastPara="0" vert="horz" wrap="square" lIns="85344" tIns="85344" rIns="113792" bIns="128016" numCol="1" spcCol="1270" anchor="ctr" anchorCtr="0">
          <a:noAutofit/>
        </a:bodyPr>
        <a:lstStyle/>
        <a:p>
          <a:pPr marL="171450" lvl="1" indent="-171450" algn="l" defTabSz="711200">
            <a:lnSpc>
              <a:spcPct val="90000"/>
            </a:lnSpc>
            <a:spcBef>
              <a:spcPct val="0"/>
            </a:spcBef>
            <a:spcAft>
              <a:spcPct val="15000"/>
            </a:spcAft>
            <a:buChar char="•"/>
          </a:pPr>
          <a:r>
            <a:rPr lang="ro-RO" sz="1600" kern="1200">
              <a:solidFill>
                <a:srgbClr val="003399"/>
              </a:solidFill>
            </a:rPr>
            <a:t>Roboți avansați, vehicule autonome, drone</a:t>
          </a:r>
        </a:p>
      </dsp:txBody>
      <dsp:txXfrm>
        <a:off x="3541184" y="880165"/>
        <a:ext cx="3106273" cy="6340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1747762" y="813662"/>
          <a:ext cx="2017494" cy="2017494"/>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ro-RO" sz="2400" kern="1200" noProof="0">
              <a:solidFill>
                <a:srgbClr val="003399"/>
              </a:solidFill>
            </a:rPr>
            <a:t>niveluri și actori</a:t>
          </a:r>
        </a:p>
      </dsp:txBody>
      <dsp:txXfrm>
        <a:off x="2043217" y="1109117"/>
        <a:ext cx="1426584" cy="1426584"/>
      </dsp:txXfrm>
    </dsp:sp>
    <dsp:sp modelId="{7974AED0-7A87-4D52-B382-4ECA15173FEC}">
      <dsp:nvSpPr>
        <dsp:cNvPr id="0" name=""/>
        <dsp:cNvSpPr/>
      </dsp:nvSpPr>
      <dsp:spPr>
        <a:xfrm>
          <a:off x="2080891" y="-154911"/>
          <a:ext cx="1351237" cy="1326936"/>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ro-RO" sz="1600" kern="1200" noProof="0">
              <a:solidFill>
                <a:srgbClr val="003399"/>
              </a:solidFill>
            </a:rPr>
            <a:t>Elaborarea</a:t>
          </a:r>
          <a:br>
            <a:rPr lang="ro-RO" sz="1600" kern="1200" noProof="0">
              <a:solidFill>
                <a:srgbClr val="003399"/>
              </a:solidFill>
            </a:rPr>
          </a:br>
          <a:r>
            <a:rPr lang="ro-RO" sz="1600" kern="1200" noProof="0">
              <a:solidFill>
                <a:srgbClr val="003399"/>
              </a:solidFill>
            </a:rPr>
            <a:t>de politici</a:t>
          </a:r>
        </a:p>
      </dsp:txBody>
      <dsp:txXfrm>
        <a:off x="2278775" y="39414"/>
        <a:ext cx="955469" cy="938286"/>
      </dsp:txXfrm>
    </dsp:sp>
    <dsp:sp modelId="{EA413F61-AE23-49F6-A99F-E7B49DE24A2F}">
      <dsp:nvSpPr>
        <dsp:cNvPr id="0" name=""/>
        <dsp:cNvSpPr/>
      </dsp:nvSpPr>
      <dsp:spPr>
        <a:xfrm>
          <a:off x="3418581" y="1170627"/>
          <a:ext cx="1303563" cy="1303563"/>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ro-RO" sz="1200" kern="1200" noProof="0">
              <a:solidFill>
                <a:srgbClr val="003399"/>
              </a:solidFill>
            </a:rPr>
            <a:t>Gestionarea SSM</a:t>
          </a:r>
        </a:p>
      </dsp:txBody>
      <dsp:txXfrm>
        <a:off x="3609483" y="1361529"/>
        <a:ext cx="921759" cy="921759"/>
      </dsp:txXfrm>
    </dsp:sp>
    <dsp:sp modelId="{FBCA933A-3821-4C21-BCF6-6B81877EBD8D}">
      <dsp:nvSpPr>
        <dsp:cNvPr id="0" name=""/>
        <dsp:cNvSpPr/>
      </dsp:nvSpPr>
      <dsp:spPr>
        <a:xfrm>
          <a:off x="2100688" y="2480440"/>
          <a:ext cx="1311643" cy="1311643"/>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ro-RO" sz="1600" kern="1200" noProof="0">
              <a:solidFill>
                <a:srgbClr val="003399"/>
              </a:solidFill>
            </a:rPr>
            <a:t>Lucrători</a:t>
          </a:r>
        </a:p>
      </dsp:txBody>
      <dsp:txXfrm>
        <a:off x="2292774" y="2672526"/>
        <a:ext cx="927471" cy="927471"/>
      </dsp:txXfrm>
    </dsp:sp>
    <dsp:sp modelId="{60654F36-D029-423A-848E-BB57AC0E5763}">
      <dsp:nvSpPr>
        <dsp:cNvPr id="0" name=""/>
        <dsp:cNvSpPr/>
      </dsp:nvSpPr>
      <dsp:spPr>
        <a:xfrm>
          <a:off x="773308" y="1153060"/>
          <a:ext cx="1338698" cy="1338698"/>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ro-RO" sz="1400" kern="1200" noProof="0">
              <a:solidFill>
                <a:srgbClr val="003399"/>
              </a:solidFill>
            </a:rPr>
            <a:t>Inspecția muncii</a:t>
          </a:r>
        </a:p>
      </dsp:txBody>
      <dsp:txXfrm>
        <a:off x="969356" y="1349108"/>
        <a:ext cx="946602" cy="9466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475"/>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sz="quarter" idx="1"/>
          </p:nvPr>
        </p:nvSpPr>
        <p:spPr>
          <a:xfrm>
            <a:off x="3856038" y="0"/>
            <a:ext cx="2951162" cy="498475"/>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0245C26F-9920-42DD-B893-62D87E13A0E4}" type="datetimeFigureOut">
              <a:rPr lang="en-GB"/>
              <a:pPr>
                <a:defRPr/>
              </a:pPr>
              <a:t>24/01/2024</a:t>
            </a:fld>
            <a:endParaRPr lang="en-GB"/>
          </a:p>
        </p:txBody>
      </p:sp>
      <p:sp>
        <p:nvSpPr>
          <p:cNvPr id="4" name="Footer Placeholder 3"/>
          <p:cNvSpPr>
            <a:spLocks noGrp="1"/>
          </p:cNvSpPr>
          <p:nvPr>
            <p:ph type="ftr" sz="quarter" idx="2"/>
          </p:nvPr>
        </p:nvSpPr>
        <p:spPr>
          <a:xfrm>
            <a:off x="0" y="9442450"/>
            <a:ext cx="2951163" cy="498475"/>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5" name="Slide Number Placeholder 4"/>
          <p:cNvSpPr>
            <a:spLocks noGrp="1"/>
          </p:cNvSpPr>
          <p:nvPr>
            <p:ph type="sldNum" sz="quarter" idx="3"/>
          </p:nvPr>
        </p:nvSpPr>
        <p:spPr>
          <a:xfrm>
            <a:off x="3856038" y="9442450"/>
            <a:ext cx="2951162" cy="498475"/>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C258D572-0F4E-4406-9B02-ACA1962FBD59}" type="slidenum">
              <a:rPr lang="en-GB"/>
              <a:pPr>
                <a:defRPr/>
              </a:pPr>
              <a:t>‹#›</a:t>
            </a:fld>
            <a:endParaRPr lang="en-GB"/>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475"/>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56038" y="0"/>
            <a:ext cx="2951162" cy="498475"/>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DAE46E8-894E-4A71-8810-929F6F3E1ABA}" type="datetimeFigureOut">
              <a:rPr lang="en-GB"/>
              <a:pPr>
                <a:defRPr/>
              </a:pPr>
              <a:t>24/01/2024</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1038" y="4784725"/>
            <a:ext cx="5446712" cy="3913188"/>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9442450"/>
            <a:ext cx="2951163" cy="498475"/>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56038" y="9442450"/>
            <a:ext cx="2951162" cy="498475"/>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D033FFC4-AD59-4A30-A181-46B643455B0B}"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
        <p:nvSpPr>
          <p:cNvPr id="184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9E74F18-235F-44DA-956F-2FB360BF1CD3}" type="slidenum">
              <a:rPr lang="en-GB">
                <a:cs typeface="Arial" charset="0"/>
              </a:rPr>
              <a:pPr fontAlgn="base">
                <a:spcBef>
                  <a:spcPct val="0"/>
                </a:spcBef>
                <a:spcAft>
                  <a:spcPct val="0"/>
                </a:spcAft>
                <a:defRPr/>
              </a:pPr>
              <a:t>1</a:t>
            </a:fld>
            <a:endParaRPr lang="en-GB">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Folienbildplatzhalter 1"/>
          <p:cNvSpPr>
            <a:spLocks noGrp="1" noRot="1" noChangeAspect="1"/>
          </p:cNvSpPr>
          <p:nvPr>
            <p:ph type="sldImg"/>
          </p:nvPr>
        </p:nvSpPr>
        <p:spPr bwMode="auto">
          <a:noFill/>
          <a:ln>
            <a:solidFill>
              <a:srgbClr val="000000"/>
            </a:solidFill>
            <a:miter lim="800000"/>
            <a:headEnd/>
            <a:tailEnd/>
          </a:ln>
        </p:spPr>
      </p:sp>
      <p:sp>
        <p:nvSpPr>
          <p:cNvPr id="3" name="Notizenplatzhalter 2"/>
          <p:cNvSpPr>
            <a:spLocks noGrp="1"/>
          </p:cNvSpPr>
          <p:nvPr>
            <p:ph type="body" idx="1"/>
          </p:nvPr>
        </p:nvSpPr>
        <p:spPr/>
        <p:txBody>
          <a:bodyPr/>
          <a:lstStyle/>
          <a:p>
            <a:pPr marL="251994" indent="-251994" defTabSz="457189" eaLnBrk="1" fontAlgn="auto" hangingPunct="1">
              <a:spcBef>
                <a:spcPts val="600"/>
              </a:spcBef>
              <a:spcAft>
                <a:spcPts val="0"/>
              </a:spcAft>
              <a:buClr>
                <a:srgbClr val="003399"/>
              </a:buClr>
              <a:buFont typeface="Arial" panose="020B0604020202020204" pitchFamily="34" charset="0"/>
              <a:buChar char="•"/>
              <a:defRPr/>
            </a:pPr>
            <a:r>
              <a:rPr lang="ro-RO">
                <a:solidFill>
                  <a:srgbClr val="003399"/>
                </a:solidFill>
                <a:latin typeface="Arial"/>
              </a:rPr>
              <a:t>În ceea ce privește impactul pe care îl va avea tehnologia asupra sarcinilor fizice și cognitive, și, prin urmare, asupra activităților care implică aceste sarcini, observăm diferențe între domeniile de aplicare.</a:t>
            </a:r>
          </a:p>
          <a:p>
            <a:pPr marL="251994" indent="-251994" defTabSz="457189" eaLnBrk="1" fontAlgn="auto" hangingPunct="1">
              <a:spcBef>
                <a:spcPts val="600"/>
              </a:spcBef>
              <a:spcAft>
                <a:spcPts val="0"/>
              </a:spcAft>
              <a:buClr>
                <a:srgbClr val="003399"/>
              </a:buClr>
              <a:buFont typeface="Arial" panose="020B0604020202020204" pitchFamily="34" charset="0"/>
              <a:buChar char="•"/>
              <a:defRPr/>
            </a:pPr>
            <a:r>
              <a:rPr lang="ro-RO">
                <a:solidFill>
                  <a:srgbClr val="003399"/>
                </a:solidFill>
                <a:latin typeface="Arial"/>
              </a:rPr>
              <a:t>Cu toate acestea, sistemele robotice au un impact care este mai puțin specific locului de muncă și mai mult legat de sarcini.</a:t>
            </a:r>
          </a:p>
          <a:p>
            <a:pPr marL="171450" indent="-171450" eaLnBrk="1" fontAlgn="auto" hangingPunct="1">
              <a:spcBef>
                <a:spcPts val="0"/>
              </a:spcBef>
              <a:spcAft>
                <a:spcPts val="0"/>
              </a:spcAft>
              <a:buFont typeface="Arial" panose="020B0604020202020204" pitchFamily="34" charset="0"/>
              <a:buChar char="•"/>
              <a:defRPr/>
            </a:pPr>
            <a:endParaRPr lang="en-GB" dirty="0">
              <a:solidFill>
                <a:schemeClr val="tx2"/>
              </a:solidFill>
            </a:endParaRPr>
          </a:p>
          <a:p>
            <a:pPr marL="171450" indent="-171450" eaLnBrk="1" fontAlgn="auto" hangingPunct="1">
              <a:spcBef>
                <a:spcPts val="0"/>
              </a:spcBef>
              <a:spcAft>
                <a:spcPts val="0"/>
              </a:spcAft>
              <a:buFont typeface="Arial" panose="020B0604020202020204" pitchFamily="34" charset="0"/>
              <a:buChar char="•"/>
              <a:defRPr/>
            </a:pPr>
            <a:r>
              <a:rPr lang="ro-RO">
                <a:solidFill>
                  <a:schemeClr val="tx2"/>
                </a:solidFill>
              </a:rPr>
              <a:t>Automatizarea în domeniul curățeniei afectează locurile de muncă în care curățarea suprafețelor este o sarcină secundară, dar și pe cele în care aceasta este o sarcină principală.</a:t>
            </a:r>
          </a:p>
          <a:p>
            <a:pPr eaLnBrk="1" fontAlgn="auto" hangingPunct="1">
              <a:spcBef>
                <a:spcPts val="0"/>
              </a:spcBef>
              <a:spcAft>
                <a:spcPts val="0"/>
              </a:spcAft>
              <a:defRPr/>
            </a:pPr>
            <a:endParaRPr lang="de-DE" dirty="0"/>
          </a:p>
        </p:txBody>
      </p:sp>
      <p:sp>
        <p:nvSpPr>
          <p:cNvPr id="37891"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D153296-28CF-48E2-9CE7-4D32DB5F0F66}" type="slidenum">
              <a:rPr lang="de-DE">
                <a:cs typeface="Arial" charset="0"/>
              </a:rPr>
              <a:pPr fontAlgn="base">
                <a:spcBef>
                  <a:spcPct val="0"/>
                </a:spcBef>
                <a:spcAft>
                  <a:spcPct val="0"/>
                </a:spcAft>
                <a:defRPr/>
              </a:pPr>
              <a:t>11</a:t>
            </a:fld>
            <a:endParaRPr lang="de-DE">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Folienbildplatzhalter 1"/>
          <p:cNvSpPr>
            <a:spLocks noGrp="1" noRot="1" noChangeAspect="1"/>
          </p:cNvSpPr>
          <p:nvPr>
            <p:ph type="sldImg"/>
          </p:nvPr>
        </p:nvSpPr>
        <p:spPr bwMode="auto">
          <a:noFill/>
          <a:ln>
            <a:solidFill>
              <a:srgbClr val="000000"/>
            </a:solidFill>
            <a:miter lim="800000"/>
            <a:headEnd/>
            <a:tailEnd/>
          </a:ln>
        </p:spPr>
      </p:sp>
      <p:sp>
        <p:nvSpPr>
          <p:cNvPr id="39938" name="Notizenplatzhalter 2"/>
          <p:cNvSpPr>
            <a:spLocks noGrp="1"/>
          </p:cNvSpPr>
          <p:nvPr>
            <p:ph type="body" idx="1"/>
          </p:nvPr>
        </p:nvSpPr>
        <p:spPr bwMode="auto">
          <a:noFill/>
        </p:spPr>
        <p:txBody>
          <a:bodyPr wrap="square" numCol="1" anchor="t" anchorCtr="0" compatLnSpc="1">
            <a:prstTxWarp prst="textNoShape">
              <a:avLst/>
            </a:prstTxWarp>
          </a:bodyPr>
          <a:lstStyle/>
          <a:p>
            <a:pPr marL="285750" indent="-285750" eaLnBrk="1" hangingPunct="1">
              <a:spcBef>
                <a:spcPct val="0"/>
              </a:spcBef>
              <a:buFontTx/>
              <a:buChar char="•"/>
            </a:pPr>
            <a:r>
              <a:rPr lang="ro-RO" sz="1800">
                <a:latin typeface="Arial" charset="0"/>
                <a:cs typeface="Calibri" pitchFamily="34" charset="0"/>
              </a:rPr>
              <a:t>Sectorul medical este descris frecvent ca fiind în pragul unei transformări majore datorită acestor tehnologii. Procesele bazate pe date în domeniul medical sunt în curs de automatizare, în timp ce sarcinile cognitive mai complexe, cum ar fi diagnosticarea și planul de tratament, sunt îndeplinite în continuare de profesioniști calificați în domeniul medical. Cu toate acestea, pe măsură ce tehnologia avansează, evaluarea acesteia devine mai puțin supravegheată. Unele dispozitive medicale, cum ar fi aparatele pentru monitorizarea tensiunii arteriale, pot deja să determine cu suficientă precizie valorile pacienților, astfel încât reevaluarea umană este necesară doar în situații excepționale. </a:t>
            </a:r>
          </a:p>
          <a:p>
            <a:pPr marL="285750" indent="-285750" eaLnBrk="1" hangingPunct="1">
              <a:spcBef>
                <a:spcPct val="0"/>
              </a:spcBef>
              <a:buFontTx/>
              <a:buChar char="•"/>
            </a:pPr>
            <a:endParaRPr lang="en-GB" sz="1800">
              <a:latin typeface="Arial" charset="0"/>
            </a:endParaRPr>
          </a:p>
          <a:p>
            <a:pPr marL="285750" indent="-285750" eaLnBrk="1" hangingPunct="1">
              <a:spcBef>
                <a:spcPct val="0"/>
              </a:spcBef>
              <a:buFontTx/>
              <a:buChar char="•"/>
            </a:pPr>
            <a:r>
              <a:rPr lang="ro-RO" sz="1800">
                <a:latin typeface="Arial" charset="0"/>
                <a:cs typeface="Calibri" pitchFamily="34" charset="0"/>
              </a:rPr>
              <a:t>Un alt sector care se confruntă cu perturbări considerabile este educația, unde IA poate automatiza o varietate de sarcini, cum ar fi formarea lingvistică de bază și pregătirea planurilor de lecție, venind în sprijinul cadrelor didactice astfel încât acestea să poată acorda mai mult timp sprijinului individual pentru studenți. </a:t>
            </a:r>
          </a:p>
        </p:txBody>
      </p:sp>
      <p:sp>
        <p:nvSpPr>
          <p:cNvPr id="39939"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DA9372D-F6FE-49F9-A4C4-1FA5282091C4}" type="slidenum">
              <a:rPr lang="de-DE">
                <a:cs typeface="Arial" charset="0"/>
              </a:rPr>
              <a:pPr fontAlgn="base">
                <a:spcBef>
                  <a:spcPct val="0"/>
                </a:spcBef>
                <a:spcAft>
                  <a:spcPct val="0"/>
                </a:spcAft>
                <a:defRPr/>
              </a:pPr>
              <a:t>12</a:t>
            </a:fld>
            <a:endParaRPr lang="de-DE">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marL="171450" indent="-171450" eaLnBrk="1" hangingPunct="1">
              <a:spcBef>
                <a:spcPct val="0"/>
              </a:spcBef>
              <a:buFontTx/>
              <a:buChar char="•"/>
            </a:pPr>
            <a:r>
              <a:rPr lang="ro-RO">
                <a:latin typeface="Arial" charset="0"/>
                <a:cs typeface="Calibri" pitchFamily="34" charset="0"/>
              </a:rPr>
              <a:t>Robotica avansată și sistemele bazate pe IA creează provocări și oportunități pentru SSM. </a:t>
            </a:r>
          </a:p>
          <a:p>
            <a:pPr marL="171450" indent="-171450" eaLnBrk="1" hangingPunct="1">
              <a:spcBef>
                <a:spcPct val="0"/>
              </a:spcBef>
              <a:buFontTx/>
              <a:buChar char="•"/>
            </a:pPr>
            <a:r>
              <a:rPr lang="ro-RO">
                <a:latin typeface="Arial" charset="0"/>
                <a:cs typeface="Calibri" pitchFamily="34" charset="0"/>
              </a:rPr>
              <a:t>Aceste efecte pot fi clasificate ca fizice, psihosociale și organizaționale. </a:t>
            </a:r>
          </a:p>
          <a:p>
            <a:pPr marL="171450" indent="-171450" eaLnBrk="1" hangingPunct="1">
              <a:spcBef>
                <a:spcPct val="0"/>
              </a:spcBef>
            </a:pPr>
            <a:endParaRPr lang="de-DE"/>
          </a:p>
        </p:txBody>
      </p:sp>
      <p:sp>
        <p:nvSpPr>
          <p:cNvPr id="419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9D0AB5-4A4D-431B-B468-6DE247B0C575}" type="slidenum">
              <a:rPr lang="de-DE">
                <a:cs typeface="Arial" charset="0"/>
              </a:rPr>
              <a:pPr fontAlgn="base">
                <a:spcBef>
                  <a:spcPct val="0"/>
                </a:spcBef>
                <a:spcAft>
                  <a:spcPct val="0"/>
                </a:spcAft>
                <a:defRPr/>
              </a:pPr>
              <a:t>13</a:t>
            </a:fld>
            <a:endParaRPr lang="de-DE">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o-RO" i="1"/>
              <a:t>Date bazate pe literatura de specialitate.</a:t>
            </a:r>
          </a:p>
          <a:p>
            <a:pPr eaLnBrk="1" hangingPunct="1">
              <a:spcBef>
                <a:spcPct val="0"/>
              </a:spcBef>
            </a:pPr>
            <a:endParaRPr lang="de-DE"/>
          </a:p>
          <a:p>
            <a:pPr eaLnBrk="1" hangingPunct="1">
              <a:spcBef>
                <a:spcPct val="0"/>
              </a:spcBef>
              <a:buFontTx/>
              <a:buChar char="•"/>
            </a:pPr>
            <a:r>
              <a:rPr lang="ro-RO" sz="1800">
                <a:latin typeface="Arial" charset="0"/>
                <a:cs typeface="Calibri" pitchFamily="34" charset="0"/>
              </a:rPr>
              <a:t>Efectele sistemelor bazate pe IA asupra SSM sunt împărțite în oportunități și riscuri. </a:t>
            </a:r>
          </a:p>
          <a:p>
            <a:pPr eaLnBrk="1" hangingPunct="1">
              <a:spcBef>
                <a:spcPct val="0"/>
              </a:spcBef>
              <a:buFontTx/>
              <a:buChar char="•"/>
            </a:pPr>
            <a:r>
              <a:rPr lang="ro-RO" sz="1800">
                <a:latin typeface="Arial" charset="0"/>
                <a:cs typeface="Calibri" pitchFamily="34" charset="0"/>
              </a:rPr>
              <a:t>Oportunitățile se referă mai mult la siguranță, structura socială, transformarea locurilor de muncă și încredere. De exemplu, sistemele bazate pe IA pot ajuta la prevenirea accidentelor în sectorul logisticii și al transporturilor, pot reduce volumul de muncă fizică și cognitivă al angajaților și pot permite lucrătorilor să dobândească noi competențe.</a:t>
            </a:r>
          </a:p>
          <a:p>
            <a:pPr eaLnBrk="1" hangingPunct="1">
              <a:spcBef>
                <a:spcPct val="0"/>
              </a:spcBef>
              <a:buFontTx/>
              <a:buChar char="•"/>
            </a:pPr>
            <a:r>
              <a:rPr lang="ro-RO" sz="1800">
                <a:latin typeface="Arial" charset="0"/>
                <a:cs typeface="Calibri" pitchFamily="34" charset="0"/>
              </a:rPr>
              <a:t>Riscurile apar în toate categoriile și sunt fizice, psihosociale și organizaționale. Printre acestea se numără nerespectarea vieții private din cauza supravegherii asigurate de sistemele de IA, teama de pierdere a locului de muncă, care poate duce, de asemenea, la stres și la o sănătate mintală precară, pierderea autonomiei, deprofesionalizarea, erorile de automatizare, dependența excesivă și utilizarea necorespunzătoare a sistemului.</a:t>
            </a:r>
          </a:p>
          <a:p>
            <a:pPr eaLnBrk="1" hangingPunct="1">
              <a:spcBef>
                <a:spcPct val="0"/>
              </a:spcBef>
            </a:pPr>
            <a:endParaRPr lang="en-GB" sz="1800">
              <a:latin typeface="Arial" charset="0"/>
              <a:cs typeface="Calibri" pitchFamily="34" charset="0"/>
            </a:endParaRPr>
          </a:p>
          <a:p>
            <a:pPr eaLnBrk="1" hangingPunct="1">
              <a:spcBef>
                <a:spcPct val="0"/>
              </a:spcBef>
            </a:pPr>
            <a:endParaRPr lang="en-GB" sz="1800">
              <a:latin typeface="Arial" charset="0"/>
              <a:cs typeface="Calibri" pitchFamily="34" charset="0"/>
            </a:endParaRPr>
          </a:p>
          <a:p>
            <a:pPr eaLnBrk="1" hangingPunct="1">
              <a:spcBef>
                <a:spcPct val="0"/>
              </a:spcBef>
            </a:pPr>
            <a:endParaRPr lang="de-DE"/>
          </a:p>
        </p:txBody>
      </p:sp>
      <p:sp>
        <p:nvSpPr>
          <p:cNvPr id="440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8716B82-DCB1-47A3-B931-74AE3B14AB4E}" type="slidenum">
              <a:rPr lang="de-DE">
                <a:cs typeface="Arial" charset="0"/>
              </a:rPr>
              <a:pPr fontAlgn="base">
                <a:spcBef>
                  <a:spcPct val="0"/>
                </a:spcBef>
                <a:spcAft>
                  <a:spcPct val="0"/>
                </a:spcAft>
                <a:defRPr/>
              </a:pPr>
              <a:t>14</a:t>
            </a:fld>
            <a:endParaRPr lang="de-DE">
              <a:cs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o-RO" i="1" dirty="0"/>
              <a:t>Date bazate pe literatura de specialitate.</a:t>
            </a:r>
          </a:p>
          <a:p>
            <a:pPr eaLnBrk="1" hangingPunct="1">
              <a:spcBef>
                <a:spcPct val="0"/>
              </a:spcBef>
            </a:pPr>
            <a:endParaRPr lang="en-GB" dirty="0"/>
          </a:p>
          <a:p>
            <a:pPr eaLnBrk="1" hangingPunct="1">
              <a:spcBef>
                <a:spcPct val="0"/>
              </a:spcBef>
              <a:buFontTx/>
              <a:buChar char="•"/>
            </a:pPr>
            <a:r>
              <a:rPr lang="ro-RO" dirty="0">
                <a:latin typeface="Arial" charset="0"/>
                <a:cs typeface="Times New Roman" pitchFamily="18" charset="0"/>
              </a:rPr>
              <a:t>Automatizarea sarcinilor fizice îi ajută pe lucrători să evite vătămările de lungă durată cauzate de solicitări, îndepărtându-i de mediile de lucru periculoase, reducându-le volumul de muncă, eliminând expunerea la substanțe periculoase și evitând accidentele. </a:t>
            </a:r>
          </a:p>
          <a:p>
            <a:pPr eaLnBrk="1" hangingPunct="1">
              <a:spcBef>
                <a:spcPct val="0"/>
              </a:spcBef>
              <a:buFontTx/>
              <a:buChar char="•"/>
            </a:pPr>
            <a:r>
              <a:rPr lang="ro-RO" dirty="0">
                <a:latin typeface="Arial" charset="0"/>
                <a:cs typeface="Times New Roman" pitchFamily="18" charset="0"/>
              </a:rPr>
              <a:t>Alte oportunități oferite de robotica avansată includ un flux de lucru pozitiv, motivație și satisfacție la locul de muncă, angajament sporit și perfecționare.</a:t>
            </a:r>
          </a:p>
          <a:p>
            <a:pPr eaLnBrk="1" hangingPunct="1">
              <a:spcBef>
                <a:spcPct val="0"/>
              </a:spcBef>
              <a:buFontTx/>
              <a:buChar char="•"/>
            </a:pPr>
            <a:r>
              <a:rPr lang="ro-RO" dirty="0">
                <a:latin typeface="Arial" charset="0"/>
                <a:cs typeface="Times New Roman" pitchFamily="18" charset="0"/>
              </a:rPr>
              <a:t>Pe de altă parte, riscurile implică respingerea, neîncrederea și utilizarea necorespunzătoare a tehnologiei, incertitudinea cu privire la schimbările organizaționale, teama de pierderea locului de muncă, epuizarea emoțională și iritabilitatea față de proiectarea sarcinii.</a:t>
            </a:r>
          </a:p>
          <a:p>
            <a:pPr eaLnBrk="1" hangingPunct="1">
              <a:spcBef>
                <a:spcPct val="0"/>
              </a:spcBef>
            </a:pPr>
            <a:endParaRPr lang="de-DE" dirty="0"/>
          </a:p>
        </p:txBody>
      </p:sp>
      <p:sp>
        <p:nvSpPr>
          <p:cNvPr id="460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4612F29-6FA9-490F-97F7-C10DD1A78328}" type="slidenum">
              <a:rPr lang="de-DE">
                <a:cs typeface="Arial" charset="0"/>
              </a:rPr>
              <a:pPr fontAlgn="base">
                <a:spcBef>
                  <a:spcPct val="0"/>
                </a:spcBef>
                <a:spcAft>
                  <a:spcPct val="0"/>
                </a:spcAft>
                <a:defRPr/>
              </a:pPr>
              <a:t>15</a:t>
            </a:fld>
            <a:endParaRPr lang="de-DE">
              <a:cs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p:spPr>
      </p:sp>
      <p:sp>
        <p:nvSpPr>
          <p:cNvPr id="481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o-RO"/>
          </a:p>
        </p:txBody>
      </p:sp>
      <p:sp>
        <p:nvSpPr>
          <p:cNvPr id="481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91FAF44-F88F-4562-851A-E1A68541D7FE}" type="slidenum">
              <a:rPr lang="en-GB">
                <a:cs typeface="Arial" charset="0"/>
              </a:rPr>
              <a:pPr fontAlgn="base">
                <a:spcBef>
                  <a:spcPct val="0"/>
                </a:spcBef>
                <a:spcAft>
                  <a:spcPct val="0"/>
                </a:spcAft>
                <a:defRPr/>
              </a:pPr>
              <a:t>16</a:t>
            </a:fld>
            <a:endParaRPr lang="en-GB">
              <a:cs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o-RO"/>
              <a:t>Exemple de studii de caz</a:t>
            </a:r>
          </a:p>
        </p:txBody>
      </p:sp>
      <p:sp>
        <p:nvSpPr>
          <p:cNvPr id="501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B8F374E-E845-4DC3-BB6D-9E82179F2FB0}" type="slidenum">
              <a:rPr lang="en-GB">
                <a:cs typeface="Arial" charset="0"/>
              </a:rPr>
              <a:pPr fontAlgn="base">
                <a:spcBef>
                  <a:spcPct val="0"/>
                </a:spcBef>
                <a:spcAft>
                  <a:spcPct val="0"/>
                </a:spcAft>
                <a:defRPr/>
              </a:pPr>
              <a:t>17</a:t>
            </a:fld>
            <a:endParaRPr lang="en-GB">
              <a:cs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D033FFC4-AD59-4A30-A181-46B643455B0B}" type="slidenum">
              <a:rPr lang="en-GB" smtClean="0"/>
              <a:pPr>
                <a:defRPr/>
              </a:pPr>
              <a:t>18</a:t>
            </a:fld>
            <a:endParaRPr lang="en-GB"/>
          </a:p>
        </p:txBody>
      </p:sp>
    </p:spTree>
    <p:extLst>
      <p:ext uri="{BB962C8B-B14F-4D97-AF65-F5344CB8AC3E}">
        <p14:creationId xmlns:p14="http://schemas.microsoft.com/office/powerpoint/2010/main" val="26286874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marL="171450" indent="-171450" eaLnBrk="1" fontAlgn="auto" hangingPunct="1">
              <a:spcBef>
                <a:spcPts val="600"/>
              </a:spcBef>
              <a:spcAft>
                <a:spcPts val="600"/>
              </a:spcAft>
              <a:buFont typeface="Arial" panose="020B0604020202020204" pitchFamily="34" charset="0"/>
              <a:buChar char="•"/>
              <a:defRPr/>
            </a:pPr>
            <a:r>
              <a:rPr lang="ro-RO"/>
              <a:t>Riscurile psihosociale legate de robotica avansată și de IA pot apărea ca urmare a utilizării necorespunzătoare a tehnologiei, a încrederii necorespunzătoare, a gradului scăzut de acceptare sau a erorilor de automatizare.</a:t>
            </a:r>
          </a:p>
          <a:p>
            <a:pPr marL="171450" indent="-171450" eaLnBrk="1" fontAlgn="auto" hangingPunct="1">
              <a:spcBef>
                <a:spcPts val="600"/>
              </a:spcBef>
              <a:spcAft>
                <a:spcPts val="600"/>
              </a:spcAft>
              <a:buFont typeface="Arial" panose="020B0604020202020204" pitchFamily="34" charset="0"/>
              <a:buChar char="•"/>
              <a:defRPr/>
            </a:pPr>
            <a:r>
              <a:rPr lang="ro-RO"/>
              <a:t>Educația este vitală, dar experiența directă din punerile în practică anterioare este la fel de importantă.</a:t>
            </a:r>
          </a:p>
          <a:p>
            <a:pPr marL="171450" indent="-171450" eaLnBrk="1" fontAlgn="auto" hangingPunct="1">
              <a:spcBef>
                <a:spcPts val="600"/>
              </a:spcBef>
              <a:spcAft>
                <a:spcPts val="600"/>
              </a:spcAft>
              <a:buFont typeface="Arial" panose="020B0604020202020204" pitchFamily="34" charset="0"/>
              <a:buChar char="•"/>
              <a:defRPr/>
            </a:pPr>
            <a:r>
              <a:rPr lang="ro-RO"/>
              <a:t>În multe cazuri, îmbunătățirea SSM a fost principala motivație pentru punerea în practică a sistemului.</a:t>
            </a:r>
          </a:p>
          <a:p>
            <a:pPr eaLnBrk="1" fontAlgn="auto" hangingPunct="1">
              <a:spcBef>
                <a:spcPts val="0"/>
              </a:spcBef>
              <a:spcAft>
                <a:spcPts val="0"/>
              </a:spcAft>
              <a:defRPr/>
            </a:pPr>
            <a:endParaRPr lang="en-US" dirty="0"/>
          </a:p>
        </p:txBody>
      </p:sp>
      <p:sp>
        <p:nvSpPr>
          <p:cNvPr id="532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0B4F350-412C-4A1E-9672-EBDBB0E4BCBA}" type="slidenum">
              <a:rPr lang="en-GB">
                <a:cs typeface="Arial" charset="0"/>
              </a:rPr>
              <a:pPr fontAlgn="base">
                <a:spcBef>
                  <a:spcPct val="0"/>
                </a:spcBef>
                <a:spcAft>
                  <a:spcPct val="0"/>
                </a:spcAft>
                <a:defRPr/>
              </a:pPr>
              <a:t>19</a:t>
            </a:fld>
            <a:endParaRPr lang="en-GB">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bwMode="auto">
          <a:noFill/>
        </p:spPr>
        <p:txBody>
          <a:bodyPr wrap="square" numCol="1" anchor="t" anchorCtr="0" compatLnSpc="1">
            <a:prstTxWarp prst="textNoShape">
              <a:avLst/>
            </a:prstTxWarp>
          </a:bodyPr>
          <a:lstStyle/>
          <a:p>
            <a:pPr marL="171450" indent="-171450" eaLnBrk="1" hangingPunct="1">
              <a:spcBef>
                <a:spcPct val="0"/>
              </a:spcBef>
              <a:buFontTx/>
              <a:buChar char="-"/>
            </a:pPr>
            <a:endParaRPr lang="de-DE"/>
          </a:p>
        </p:txBody>
      </p:sp>
      <p:sp>
        <p:nvSpPr>
          <p:cNvPr id="552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92C1130-692B-492E-87A3-8FA969FD5221}" type="slidenum">
              <a:rPr lang="de-DE">
                <a:cs typeface="Arial" charset="0"/>
              </a:rPr>
              <a:pPr fontAlgn="base">
                <a:spcBef>
                  <a:spcPct val="0"/>
                </a:spcBef>
                <a:spcAft>
                  <a:spcPct val="0"/>
                </a:spcAft>
                <a:defRPr/>
              </a:pPr>
              <a:t>20</a:t>
            </a:fld>
            <a:endParaRPr lang="de-DE">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o-RO"/>
          </a:p>
        </p:txBody>
      </p:sp>
      <p:sp>
        <p:nvSpPr>
          <p:cNvPr id="204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418C802-E298-4829-80AB-36C893093965}" type="slidenum">
              <a:rPr lang="en-GB">
                <a:cs typeface="Arial" charset="0"/>
              </a:rPr>
              <a:pPr fontAlgn="base">
                <a:spcBef>
                  <a:spcPct val="0"/>
                </a:spcBef>
                <a:spcAft>
                  <a:spcPct val="0"/>
                </a:spcAft>
                <a:defRPr/>
              </a:pPr>
              <a:t>2</a:t>
            </a:fld>
            <a:endParaRPr lang="en-GB">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p>
        </p:txBody>
      </p:sp>
      <p:sp>
        <p:nvSpPr>
          <p:cNvPr id="5734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C1279C3-F71C-4B1E-9884-AC0D92EF7F02}" type="slidenum">
              <a:rPr lang="de-DE">
                <a:cs typeface="Arial" charset="0"/>
              </a:rPr>
              <a:pPr fontAlgn="base">
                <a:spcBef>
                  <a:spcPct val="0"/>
                </a:spcBef>
                <a:spcAft>
                  <a:spcPct val="0"/>
                </a:spcAft>
                <a:defRPr/>
              </a:pPr>
              <a:t>21</a:t>
            </a:fld>
            <a:endParaRPr lang="de-DE">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Folienbildplatzhalter 1"/>
          <p:cNvSpPr>
            <a:spLocks noGrp="1" noRot="1" noChangeAspect="1"/>
          </p:cNvSpPr>
          <p:nvPr>
            <p:ph type="sldImg"/>
          </p:nvPr>
        </p:nvSpPr>
        <p:spPr bwMode="auto">
          <a:noFill/>
          <a:ln>
            <a:solidFill>
              <a:srgbClr val="000000"/>
            </a:solidFill>
            <a:miter lim="800000"/>
            <a:headEnd/>
            <a:tailEnd/>
          </a:ln>
        </p:spPr>
      </p:sp>
      <p:sp>
        <p:nvSpPr>
          <p:cNvPr id="3" name="Notizenplatzhalter 2"/>
          <p:cNvSpPr>
            <a:spLocks noGrp="1"/>
          </p:cNvSpPr>
          <p:nvPr>
            <p:ph type="body" idx="1"/>
          </p:nvPr>
        </p:nvSpPr>
        <p:spPr/>
        <p:txBody>
          <a:bodyPr/>
          <a:lstStyle/>
          <a:p>
            <a:pPr eaLnBrk="1" fontAlgn="auto" hangingPunct="1">
              <a:spcBef>
                <a:spcPts val="0"/>
              </a:spcBef>
              <a:spcAft>
                <a:spcPts val="0"/>
              </a:spcAft>
              <a:defRPr/>
            </a:pPr>
            <a:r>
              <a:rPr lang="ro-RO">
                <a:solidFill>
                  <a:schemeClr val="tx2"/>
                </a:solidFill>
              </a:rPr>
              <a:t>Unele întreprinderi organizează audituri etice pentru aplicațiile lor de IA</a:t>
            </a:r>
          </a:p>
          <a:p>
            <a:pPr marL="171450" indent="-171450" eaLnBrk="1" fontAlgn="auto" hangingPunct="1">
              <a:spcBef>
                <a:spcPts val="0"/>
              </a:spcBef>
              <a:spcAft>
                <a:spcPts val="0"/>
              </a:spcAft>
              <a:buFontTx/>
              <a:buChar char="-"/>
              <a:defRPr/>
            </a:pPr>
            <a:endParaRPr lang="de-DE" dirty="0"/>
          </a:p>
        </p:txBody>
      </p:sp>
      <p:sp>
        <p:nvSpPr>
          <p:cNvPr id="59395"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2762D4F-B860-47C3-BD63-6AF3844F2BEA}" type="slidenum">
              <a:rPr lang="de-DE">
                <a:cs typeface="Arial" charset="0"/>
              </a:rPr>
              <a:pPr fontAlgn="base">
                <a:spcBef>
                  <a:spcPct val="0"/>
                </a:spcBef>
                <a:spcAft>
                  <a:spcPct val="0"/>
                </a:spcAft>
                <a:defRPr/>
              </a:pPr>
              <a:t>22</a:t>
            </a:fld>
            <a:endParaRPr lang="de-DE">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Folienbildplatzhalter 1"/>
          <p:cNvSpPr>
            <a:spLocks noGrp="1" noRot="1" noChangeAspect="1"/>
          </p:cNvSpPr>
          <p:nvPr>
            <p:ph type="sldImg"/>
          </p:nvPr>
        </p:nvSpPr>
        <p:spPr bwMode="auto">
          <a:noFill/>
          <a:ln>
            <a:solidFill>
              <a:srgbClr val="000000"/>
            </a:solidFill>
            <a:miter lim="800000"/>
            <a:headEnd/>
            <a:tailEnd/>
          </a:ln>
        </p:spPr>
      </p:sp>
      <p:sp>
        <p:nvSpPr>
          <p:cNvPr id="6144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a:p>
        </p:txBody>
      </p:sp>
      <p:sp>
        <p:nvSpPr>
          <p:cNvPr id="61443"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D20B73D-855C-4465-BFF0-BC653ABBD3BF}" type="slidenum">
              <a:rPr lang="de-DE">
                <a:cs typeface="Arial" charset="0"/>
              </a:rPr>
              <a:pPr fontAlgn="base">
                <a:spcBef>
                  <a:spcPct val="0"/>
                </a:spcBef>
                <a:spcAft>
                  <a:spcPct val="0"/>
                </a:spcAft>
                <a:defRPr/>
              </a:pPr>
              <a:t>23</a:t>
            </a:fld>
            <a:endParaRPr lang="de-DE">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marL="285750" indent="-285750" eaLnBrk="1" fontAlgn="auto" hangingPunct="1">
              <a:spcBef>
                <a:spcPts val="0"/>
              </a:spcBef>
              <a:spcAft>
                <a:spcPts val="0"/>
              </a:spcAft>
              <a:buFont typeface="Arial" panose="020B0604020202020204" pitchFamily="34" charset="0"/>
              <a:buChar char="•"/>
              <a:defRPr/>
            </a:pPr>
            <a:r>
              <a:rPr lang="ro-RO" sz="1800">
                <a:latin typeface="Arial" panose="020B0604020202020204" pitchFamily="34" charset="0"/>
                <a:ea typeface="MS Gothic" panose="020B0609070205080204" pitchFamily="49" charset="-128"/>
                <a:cs typeface="Times New Roman" panose="02020603050405020304" pitchFamily="18" charset="0"/>
              </a:rPr>
              <a:t>Confidențialitatea datelor în sistemele bazate pe IA poate fi o chestiune foarte complexă. </a:t>
            </a:r>
          </a:p>
          <a:p>
            <a:pPr marL="285750" indent="-285750" eaLnBrk="1" fontAlgn="auto" hangingPunct="1">
              <a:spcBef>
                <a:spcPts val="0"/>
              </a:spcBef>
              <a:spcAft>
                <a:spcPts val="0"/>
              </a:spcAft>
              <a:buFont typeface="Arial" panose="020B0604020202020204" pitchFamily="34" charset="0"/>
              <a:buChar char="•"/>
              <a:defRPr/>
            </a:pPr>
            <a:r>
              <a:rPr lang="ro-RO" sz="1800">
                <a:latin typeface="Arial" panose="020B0604020202020204" pitchFamily="34" charset="0"/>
                <a:ea typeface="MS Gothic" panose="020B0609070205080204" pitchFamily="49" charset="-128"/>
                <a:cs typeface="Times New Roman" panose="02020603050405020304" pitchFamily="18" charset="0"/>
              </a:rPr>
              <a:t>Pentru a proteja drepturile lucrătorilor, responsabilii cu protecția datelor trebuie să redacteze coduri de conduită care să însoțească orice sistem de prelucrare a datelor sensibile, astfel cum se recomandă în Actul UE privind inteligența artificială. </a:t>
            </a:r>
          </a:p>
          <a:p>
            <a:pPr marL="285750" indent="-285750" eaLnBrk="1" fontAlgn="auto" hangingPunct="1">
              <a:spcBef>
                <a:spcPts val="0"/>
              </a:spcBef>
              <a:spcAft>
                <a:spcPts val="0"/>
              </a:spcAft>
              <a:buFont typeface="Arial" panose="020B0604020202020204" pitchFamily="34" charset="0"/>
              <a:buChar char="•"/>
              <a:defRPr/>
            </a:pPr>
            <a:r>
              <a:rPr lang="ro-RO" sz="1800">
                <a:latin typeface="Arial" panose="020B0604020202020204" pitchFamily="34" charset="0"/>
                <a:ea typeface="MS Gothic" panose="020B0609070205080204" pitchFamily="49" charset="-128"/>
                <a:cs typeface="Times New Roman" panose="02020603050405020304" pitchFamily="18" charset="0"/>
              </a:rPr>
              <a:t>De asemenea, întreprinderile trebuie să comunice ce tip de date prelucrează sistemul, dacă înregistrează date și de ce sunt necesare eventualele înregistrări. </a:t>
            </a:r>
          </a:p>
          <a:p>
            <a:pPr eaLnBrk="1" fontAlgn="auto" hangingPunct="1">
              <a:spcBef>
                <a:spcPts val="0"/>
              </a:spcBef>
              <a:spcAft>
                <a:spcPts val="0"/>
              </a:spcAft>
              <a:defRPr/>
            </a:pPr>
            <a:endParaRPr lang="de-DE" dirty="0"/>
          </a:p>
        </p:txBody>
      </p:sp>
      <p:sp>
        <p:nvSpPr>
          <p:cNvPr id="6349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F1355A2-2209-429A-99F1-8C7E8D607C9B}" type="slidenum">
              <a:rPr lang="de-DE">
                <a:cs typeface="Arial" charset="0"/>
              </a:rPr>
              <a:pPr fontAlgn="base">
                <a:spcBef>
                  <a:spcPct val="0"/>
                </a:spcBef>
                <a:spcAft>
                  <a:spcPct val="0"/>
                </a:spcAft>
                <a:defRPr/>
              </a:pPr>
              <a:t>24</a:t>
            </a:fld>
            <a:endParaRPr lang="de-DE">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bwMode="auto">
          <a:noFill/>
          <a:ln>
            <a:solidFill>
              <a:srgbClr val="000000"/>
            </a:solidFill>
            <a:miter lim="800000"/>
            <a:headEnd/>
            <a:tailEnd/>
          </a:ln>
        </p:spPr>
      </p:sp>
      <p:sp>
        <p:nvSpPr>
          <p:cNvPr id="655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o-RO"/>
          </a:p>
        </p:txBody>
      </p:sp>
      <p:sp>
        <p:nvSpPr>
          <p:cNvPr id="655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D02C806-BE7C-4E35-8E35-378F2E54E5C4}" type="slidenum">
              <a:rPr lang="en-GB">
                <a:cs typeface="Arial" charset="0"/>
              </a:rPr>
              <a:pPr fontAlgn="base">
                <a:spcBef>
                  <a:spcPct val="0"/>
                </a:spcBef>
                <a:spcAft>
                  <a:spcPct val="0"/>
                </a:spcAft>
                <a:defRPr/>
              </a:pPr>
              <a:t>25</a:t>
            </a:fld>
            <a:endParaRPr lang="en-GB">
              <a:cs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600"/>
              </a:spcBef>
              <a:spcAft>
                <a:spcPts val="600"/>
              </a:spcAft>
              <a:defRPr/>
            </a:pPr>
            <a:r>
              <a:rPr lang="ro-RO"/>
              <a:t>Alte concluzii:</a:t>
            </a:r>
          </a:p>
          <a:p>
            <a:pPr marL="171450" indent="-171450" eaLnBrk="1" fontAlgn="auto" hangingPunct="1">
              <a:spcBef>
                <a:spcPts val="600"/>
              </a:spcBef>
              <a:spcAft>
                <a:spcPts val="600"/>
              </a:spcAft>
              <a:buFont typeface="Arial" panose="020B0604020202020204" pitchFamily="34" charset="0"/>
              <a:buChar char="•"/>
              <a:defRPr/>
            </a:pPr>
            <a:r>
              <a:rPr lang="ro-RO"/>
              <a:t>Provocările și riscurile pot diferi foarte mult de la o aplicație la alta</a:t>
            </a:r>
          </a:p>
          <a:p>
            <a:pPr marL="171450" indent="-171450" eaLnBrk="1" fontAlgn="auto" hangingPunct="1">
              <a:spcBef>
                <a:spcPts val="600"/>
              </a:spcBef>
              <a:spcAft>
                <a:spcPts val="600"/>
              </a:spcAft>
              <a:buFont typeface="Arial" panose="020B0604020202020204" pitchFamily="34" charset="0"/>
              <a:buChar char="•"/>
              <a:defRPr/>
            </a:pPr>
            <a:r>
              <a:rPr lang="ro-RO"/>
              <a:t>Securitatea cibernetică trebuie luată în considerare, deoarece ar putea avea impact asupra SSM.</a:t>
            </a:r>
          </a:p>
          <a:p>
            <a:pPr marL="171450" indent="-171450" eaLnBrk="1" fontAlgn="auto" hangingPunct="1">
              <a:spcBef>
                <a:spcPts val="600"/>
              </a:spcBef>
              <a:spcAft>
                <a:spcPts val="600"/>
              </a:spcAft>
              <a:buFont typeface="Arial" panose="020B0604020202020204" pitchFamily="34" charset="0"/>
              <a:buChar char="•"/>
              <a:defRPr/>
            </a:pPr>
            <a:r>
              <a:rPr lang="ro-RO"/>
              <a:t>Modificări în gestionarea SSM </a:t>
            </a:r>
          </a:p>
          <a:p>
            <a:pPr eaLnBrk="1" fontAlgn="auto" hangingPunct="1">
              <a:spcBef>
                <a:spcPts val="0"/>
              </a:spcBef>
              <a:spcAft>
                <a:spcPts val="0"/>
              </a:spcAft>
              <a:defRPr/>
            </a:pPr>
            <a:endParaRPr lang="en-US" dirty="0"/>
          </a:p>
        </p:txBody>
      </p:sp>
      <p:sp>
        <p:nvSpPr>
          <p:cNvPr id="675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1A03957-0130-4492-8DF2-341DD0820611}" type="slidenum">
              <a:rPr lang="en-GB">
                <a:cs typeface="Arial" charset="0"/>
              </a:rPr>
              <a:pPr fontAlgn="base">
                <a:spcBef>
                  <a:spcPct val="0"/>
                </a:spcBef>
                <a:spcAft>
                  <a:spcPct val="0"/>
                </a:spcAft>
                <a:defRPr/>
              </a:pPr>
              <a:t>26</a:t>
            </a:fld>
            <a:endParaRPr lang="en-GB">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o-RO"/>
          </a:p>
        </p:txBody>
      </p:sp>
      <p:sp>
        <p:nvSpPr>
          <p:cNvPr id="225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F92ECF3-E123-4378-8C8F-9A59EF79A87C}" type="slidenum">
              <a:rPr lang="en-GB">
                <a:cs typeface="Arial" charset="0"/>
              </a:rPr>
              <a:pPr fontAlgn="base">
                <a:spcBef>
                  <a:spcPct val="0"/>
                </a:spcBef>
                <a:spcAft>
                  <a:spcPct val="0"/>
                </a:spcAft>
                <a:defRPr/>
              </a:pPr>
              <a:t>3</a:t>
            </a:fld>
            <a:endParaRPr lang="en-GB">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Folienbildplatzhalter 1"/>
          <p:cNvSpPr>
            <a:spLocks noGrp="1" noRot="1" noChangeAspect="1"/>
          </p:cNvSpPr>
          <p:nvPr>
            <p:ph type="sldImg"/>
          </p:nvPr>
        </p:nvSpPr>
        <p:spPr bwMode="auto">
          <a:noFill/>
          <a:ln>
            <a:solidFill>
              <a:srgbClr val="000000"/>
            </a:solidFill>
            <a:miter lim="800000"/>
            <a:headEnd/>
            <a:tailEnd/>
          </a:ln>
        </p:spPr>
      </p:sp>
      <p:sp>
        <p:nvSpPr>
          <p:cNvPr id="24578"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o-RO" sz="1800">
                <a:latin typeface="Arial" charset="0"/>
                <a:cs typeface="Calibri" pitchFamily="34" charset="0"/>
              </a:rPr>
              <a:t>Robotica avansată și sistemele bazate pe IA sunt, în majoritatea cazurilor, utilizate pentru a automatiza sarcini specifice și nu pentru a înlocui oamenii prin automatizarea locurilor de muncă.</a:t>
            </a:r>
            <a:r>
              <a:rPr lang="ro-RO"/>
              <a:t> </a:t>
            </a:r>
          </a:p>
          <a:p>
            <a:pPr eaLnBrk="1" hangingPunct="1">
              <a:spcBef>
                <a:spcPct val="0"/>
              </a:spcBef>
            </a:pPr>
            <a:endParaRPr lang="en-US">
              <a:latin typeface="Segoe UI" pitchFamily="34" charset="0"/>
            </a:endParaRPr>
          </a:p>
          <a:p>
            <a:pPr eaLnBrk="1" hangingPunct="1">
              <a:spcBef>
                <a:spcPct val="0"/>
              </a:spcBef>
            </a:pPr>
            <a:r>
              <a:rPr lang="ro-RO">
                <a:latin typeface="Segoe UI" pitchFamily="34" charset="0"/>
              </a:rPr>
              <a:t>Sursa: EU-OSHA (2022) Robotica avansată, inteligența artificială și automatizarea sarcinilor: definiții, utilizări, politici și strategii și securitatea și sănătatea în muncă, disponibil la adresa: https://osha.europa.eu/en/publications/advanced-robotics-artificial-intelligence-and-automation-tasks-definitions-uses-policies-and-strategies-and-occupational-safety-and-health</a:t>
            </a:r>
          </a:p>
          <a:p>
            <a:pPr eaLnBrk="1" hangingPunct="1">
              <a:spcBef>
                <a:spcPct val="0"/>
              </a:spcBef>
            </a:pPr>
            <a:endParaRPr lang="de-DE"/>
          </a:p>
        </p:txBody>
      </p:sp>
      <p:sp>
        <p:nvSpPr>
          <p:cNvPr id="24579"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3B1C9A4-FFA0-4132-AC9C-DD8EE277E01C}" type="slidenum">
              <a:rPr lang="de-DE">
                <a:cs typeface="Arial" charset="0"/>
              </a:rPr>
              <a:pPr fontAlgn="base">
                <a:spcBef>
                  <a:spcPct val="0"/>
                </a:spcBef>
                <a:spcAft>
                  <a:spcPct val="0"/>
                </a:spcAft>
                <a:defRPr/>
              </a:pPr>
              <a:t>4</a:t>
            </a:fld>
            <a:endParaRPr lang="de-DE">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o-RO">
                <a:latin typeface="Segoe UI" pitchFamily="34" charset="0"/>
              </a:rPr>
              <a:t>Sursa: EU-OSHA (2022) Robotica avansată, inteligența artificială și automatizarea sarcinilor: definiții, utilizări, politici și strategii și securitatea și sănătatea în muncă, disponibil la adresa: https://osha.europa.eu/en/publications/advanced-robotics-artificial-intelligence-and-automation-tasks-definitions-uses-policies-and-strategies-and-occupational-safety-and-health</a:t>
            </a:r>
          </a:p>
          <a:p>
            <a:pPr eaLnBrk="1" hangingPunct="1">
              <a:spcBef>
                <a:spcPct val="0"/>
              </a:spcBef>
            </a:pPr>
            <a:endParaRPr lang="en-GB"/>
          </a:p>
        </p:txBody>
      </p:sp>
      <p:sp>
        <p:nvSpPr>
          <p:cNvPr id="266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1F914F0-F316-49B3-A215-7930DB227CFF}" type="slidenum">
              <a:rPr lang="en-GB">
                <a:cs typeface="Arial" charset="0"/>
              </a:rPr>
              <a:pPr fontAlgn="base">
                <a:spcBef>
                  <a:spcPct val="0"/>
                </a:spcBef>
                <a:spcAft>
                  <a:spcPct val="0"/>
                </a:spcAft>
                <a:defRPr/>
              </a:pPr>
              <a:t>5</a:t>
            </a:fld>
            <a:endParaRPr lang="en-GB">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Folienbildplatzhalter 1"/>
          <p:cNvSpPr>
            <a:spLocks noGrp="1" noRot="1" noChangeAspect="1"/>
          </p:cNvSpPr>
          <p:nvPr>
            <p:ph type="sldImg"/>
          </p:nvPr>
        </p:nvSpPr>
        <p:spPr bwMode="auto">
          <a:noFill/>
          <a:ln>
            <a:solidFill>
              <a:srgbClr val="000000"/>
            </a:solidFill>
            <a:miter lim="800000"/>
            <a:headEnd/>
            <a:tailEnd/>
          </a:ln>
        </p:spPr>
      </p:sp>
      <p:sp>
        <p:nvSpPr>
          <p:cNvPr id="29698"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solidFill>
                <a:schemeClr val="tx2"/>
              </a:solidFill>
            </a:endParaRPr>
          </a:p>
        </p:txBody>
      </p:sp>
      <p:sp>
        <p:nvSpPr>
          <p:cNvPr id="29699"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930E8D8-12E5-4091-906E-221C4660C878}" type="slidenum">
              <a:rPr lang="de-DE">
                <a:cs typeface="Arial" charset="0"/>
              </a:rPr>
              <a:pPr fontAlgn="base">
                <a:spcBef>
                  <a:spcPct val="0"/>
                </a:spcBef>
                <a:spcAft>
                  <a:spcPct val="0"/>
                </a:spcAft>
                <a:defRPr/>
              </a:pPr>
              <a:t>7</a:t>
            </a:fld>
            <a:endParaRPr lang="de-DE">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Folienbildplatzhalter 1"/>
          <p:cNvSpPr>
            <a:spLocks noGrp="1" noRot="1" noChangeAspect="1"/>
          </p:cNvSpPr>
          <p:nvPr>
            <p:ph type="sldImg"/>
          </p:nvPr>
        </p:nvSpPr>
        <p:spPr bwMode="auto">
          <a:noFill/>
          <a:ln>
            <a:solidFill>
              <a:srgbClr val="000000"/>
            </a:solidFill>
            <a:miter lim="800000"/>
            <a:headEnd/>
            <a:tailEnd/>
          </a:ln>
        </p:spPr>
      </p:sp>
      <p:sp>
        <p:nvSpPr>
          <p:cNvPr id="31746"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 typeface="Wingdings" pitchFamily="2" charset="2"/>
              <a:buNone/>
            </a:pPr>
            <a:r>
              <a:rPr lang="ro-RO" sz="1800">
                <a:latin typeface="Segoe UI" pitchFamily="34" charset="0"/>
              </a:rPr>
              <a:t>Sursa: EU-OSHA (2022) Robotica avansată, inteligența artificială și automatizarea sarcinilor: definiții, utilizări, politici și strategii și securitatea și sănătatea în muncă, disponibil la adresa: https://osha.europa.eu/en/publications/advanced-robotics-artificial-intelligence-and-automation-tasks-definitions-uses-policies-and-strategies-and-occupational-safety-and-health</a:t>
            </a:r>
          </a:p>
          <a:p>
            <a:pPr eaLnBrk="1" hangingPunct="1">
              <a:spcBef>
                <a:spcPct val="0"/>
              </a:spcBef>
            </a:pPr>
            <a:endParaRPr lang="de-DE"/>
          </a:p>
        </p:txBody>
      </p:sp>
      <p:sp>
        <p:nvSpPr>
          <p:cNvPr id="31747"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6FA0CA8-B841-4F59-844A-36BFC365815E}" type="slidenum">
              <a:rPr lang="en-GB">
                <a:solidFill>
                  <a:srgbClr val="000000"/>
                </a:solidFill>
                <a:cs typeface="Arial" charset="0"/>
              </a:rPr>
              <a:pPr fontAlgn="base">
                <a:spcBef>
                  <a:spcPct val="0"/>
                </a:spcBef>
                <a:spcAft>
                  <a:spcPct val="0"/>
                </a:spcAft>
                <a:defRPr/>
              </a:pPr>
              <a:t>8</a:t>
            </a:fld>
            <a:endParaRPr lang="en-GB">
              <a:solidFill>
                <a:srgbClr val="000000"/>
              </a:solidFill>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Folienbildplatzhalter 1"/>
          <p:cNvSpPr>
            <a:spLocks noGrp="1" noRot="1" noChangeAspect="1"/>
          </p:cNvSpPr>
          <p:nvPr>
            <p:ph type="sldImg"/>
          </p:nvPr>
        </p:nvSpPr>
        <p:spPr bwMode="auto">
          <a:noFill/>
          <a:ln>
            <a:solidFill>
              <a:srgbClr val="000000"/>
            </a:solidFill>
            <a:miter lim="800000"/>
            <a:headEnd/>
            <a:tailEnd/>
          </a:ln>
        </p:spPr>
      </p:sp>
      <p:sp>
        <p:nvSpPr>
          <p:cNvPr id="33794"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buFont typeface="Wingdings" pitchFamily="2" charset="2"/>
              <a:buNone/>
            </a:pPr>
            <a:r>
              <a:rPr lang="ro-RO">
                <a:latin typeface="Segoe UI" pitchFamily="34" charset="0"/>
              </a:rPr>
              <a:t>Sursa: EU-OSHA (2022) Robotica avansată, inteligența artificială și automatizarea sarcinilor: definiții, utilizări, politici și strategii și securitatea și sănătatea în muncă, disponibil la adresa: https://osha.europa.eu/en/publications/advanced-robotics-artificial-intelligence-and-automation-tasks-definitions-uses-policies-and-strategies-and-occupational-safety-and-health</a:t>
            </a:r>
          </a:p>
          <a:p>
            <a:pPr eaLnBrk="1" hangingPunct="1">
              <a:spcBef>
                <a:spcPct val="0"/>
              </a:spcBef>
            </a:pPr>
            <a:endParaRPr lang="de-DE"/>
          </a:p>
        </p:txBody>
      </p:sp>
      <p:sp>
        <p:nvSpPr>
          <p:cNvPr id="33795"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6F8EDE8-3458-4751-B7D8-7C9A7B4761D9}" type="slidenum">
              <a:rPr lang="de-DE">
                <a:cs typeface="Arial" charset="0"/>
              </a:rPr>
              <a:pPr fontAlgn="base">
                <a:spcBef>
                  <a:spcPct val="0"/>
                </a:spcBef>
                <a:spcAft>
                  <a:spcPct val="0"/>
                </a:spcAft>
                <a:defRPr/>
              </a:pPr>
              <a:t>9</a:t>
            </a:fld>
            <a:endParaRPr lang="de-DE">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ro-RO">
                <a:solidFill>
                  <a:srgbClr val="0E3399"/>
                </a:solidFill>
                <a:latin typeface="Arial" charset="0"/>
                <a:cs typeface="Arial" charset="0"/>
              </a:rPr>
              <a:t>Robotica avansată și inteligența artificială vor elimina probabil sarcini specifice, nu activități întregi.</a:t>
            </a:r>
          </a:p>
          <a:p>
            <a:pPr eaLnBrk="1" hangingPunct="1">
              <a:spcBef>
                <a:spcPct val="0"/>
              </a:spcBef>
            </a:pPr>
            <a:r>
              <a:rPr lang="ro-RO">
                <a:solidFill>
                  <a:srgbClr val="0E3399"/>
                </a:solidFill>
                <a:latin typeface="Arial" charset="0"/>
                <a:cs typeface="Arial" charset="0"/>
              </a:rPr>
              <a:t>Exemple de locuri de muncă care necesită un nivel mediu de competențe caracterizate de sarcini cognitive și fizice de rutină: industria prelucrătoare tradițională, servicii de transport, personal din birouri.</a:t>
            </a:r>
          </a:p>
        </p:txBody>
      </p:sp>
      <p:sp>
        <p:nvSpPr>
          <p:cNvPr id="3584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94EC12E-3FAE-4E12-8453-F40F7148DFE9}" type="slidenum">
              <a:rPr lang="en-GB">
                <a:cs typeface="Arial" charset="0"/>
              </a:rPr>
              <a:pPr fontAlgn="base">
                <a:spcBef>
                  <a:spcPct val="0"/>
                </a:spcBef>
                <a:spcAft>
                  <a:spcPct val="0"/>
                </a:spcAft>
                <a:defRPr/>
              </a:pPr>
              <a:t>10</a:t>
            </a:fld>
            <a:endParaRPr lang="en-GB">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4" name="FONDO-PORTADA-PATRON-EUOSHA-2011-16-9.png"/>
          <p:cNvPicPr>
            <a:picLocks noChangeAspect="1"/>
          </p:cNvPicPr>
          <p:nvPr/>
        </p:nvPicPr>
        <p:blipFill>
          <a:blip r:embed="rId2"/>
          <a:srcRect/>
          <a:stretch>
            <a:fillRect/>
          </a:stretch>
        </p:blipFill>
        <p:spPr bwMode="auto">
          <a:xfrm>
            <a:off x="0" y="3175"/>
            <a:ext cx="9144000" cy="5138738"/>
          </a:xfrm>
          <a:prstGeom prst="rect">
            <a:avLst/>
          </a:prstGeom>
          <a:noFill/>
          <a:ln w="9525">
            <a:noFill/>
            <a:miter lim="800000"/>
            <a:headEnd/>
            <a:tailEnd/>
          </a:ln>
        </p:spPr>
      </p:pic>
      <p:sp>
        <p:nvSpPr>
          <p:cNvPr id="5" name="Slide Number Placeholder 9"/>
          <p:cNvSpPr txBox="1">
            <a:spLocks/>
          </p:cNvSpPr>
          <p:nvPr/>
        </p:nvSpPr>
        <p:spPr>
          <a:xfrm>
            <a:off x="8535988" y="4806950"/>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GB" sz="1050" dirty="0"/>
          </a:p>
        </p:txBody>
      </p:sp>
      <p:sp>
        <p:nvSpPr>
          <p:cNvPr id="6" name="Textplatzhalter 2"/>
          <p:cNvSpPr txBox="1">
            <a:spLocks/>
          </p:cNvSpPr>
          <p:nvPr/>
        </p:nvSpPr>
        <p:spPr>
          <a:xfrm>
            <a:off x="450850" y="4816475"/>
            <a:ext cx="7439025" cy="246063"/>
          </a:xfrm>
          <a:prstGeom prst="rect">
            <a:avLst/>
          </a:prstGeom>
        </p:spPr>
        <p:txBody>
          <a:bodyPr lIns="0" tIns="0" rIns="0" bIns="0" anchor="ctr"/>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fontAlgn="auto">
              <a:spcAft>
                <a:spcPts val="0"/>
              </a:spcAft>
              <a:defRPr/>
            </a:pPr>
            <a:r>
              <a:rPr lang="ro-RO" sz="675"/>
              <a:t>Securitatea și sănătatea în muncă – preocuparea noastră, a tuturor. În avantajul tău. În beneficiul companiilor.</a:t>
            </a:r>
          </a:p>
        </p:txBody>
      </p:sp>
      <p:pic>
        <p:nvPicPr>
          <p:cNvPr id="7" name="imagen-portada-EUOSHA-2013-16-9.png"/>
          <p:cNvPicPr>
            <a:picLocks noChangeAspect="1"/>
          </p:cNvPicPr>
          <p:nvPr/>
        </p:nvPicPr>
        <p:blipFill>
          <a:blip r:embed="rId3"/>
          <a:srcRect/>
          <a:stretch>
            <a:fillRect/>
          </a:stretch>
        </p:blipFill>
        <p:spPr bwMode="auto">
          <a:xfrm>
            <a:off x="9525" y="4763"/>
            <a:ext cx="9124950" cy="2495550"/>
          </a:xfrm>
          <a:prstGeom prst="rect">
            <a:avLst/>
          </a:prstGeom>
          <a:noFill/>
          <a:ln w="9525">
            <a:noFill/>
            <a:miter lim="800000"/>
            <a:headEnd/>
            <a:tailEnd/>
          </a:ln>
        </p:spPr>
      </p:pic>
      <p:pic>
        <p:nvPicPr>
          <p:cNvPr id="8" name="Picture 14"/>
          <p:cNvPicPr>
            <a:picLocks noChangeAspect="1"/>
          </p:cNvPicPr>
          <p:nvPr/>
        </p:nvPicPr>
        <p:blipFill>
          <a:blip r:embed="rId4"/>
          <a:srcRect/>
          <a:stretch>
            <a:fillRect/>
          </a:stretch>
        </p:blipFill>
        <p:spPr bwMode="auto">
          <a:xfrm>
            <a:off x="8442325" y="-31750"/>
            <a:ext cx="695325" cy="5203825"/>
          </a:xfrm>
          <a:prstGeom prst="rect">
            <a:avLst/>
          </a:prstGeom>
          <a:noFill/>
          <a:ln w="9525">
            <a:noFill/>
            <a:miter lim="800000"/>
            <a:headEnd/>
            <a:tailEnd/>
          </a:ln>
        </p:spPr>
      </p:pic>
      <p:pic>
        <p:nvPicPr>
          <p:cNvPr id="9" name="Picture 11"/>
          <p:cNvPicPr>
            <a:picLocks noChangeAspect="1"/>
          </p:cNvPicPr>
          <p:nvPr userDrawn="1"/>
        </p:nvPicPr>
        <p:blipFill>
          <a:blip r:embed="rId5"/>
          <a:srcRect/>
          <a:stretch>
            <a:fillRect/>
          </a:stretch>
        </p:blipFill>
        <p:spPr bwMode="auto">
          <a:xfrm>
            <a:off x="8442325" y="-34925"/>
            <a:ext cx="695325" cy="5210175"/>
          </a:xfrm>
          <a:prstGeom prst="rect">
            <a:avLst/>
          </a:prstGeom>
          <a:noFill/>
          <a:ln w="9525">
            <a:noFill/>
            <a:miter lim="800000"/>
            <a:headEnd/>
            <a:tailEnd/>
          </a:ln>
        </p:spPr>
      </p:pic>
      <p:pic>
        <p:nvPicPr>
          <p:cNvPr id="10" name="Picture 13"/>
          <p:cNvPicPr>
            <a:picLocks noChangeAspect="1"/>
          </p:cNvPicPr>
          <p:nvPr userDrawn="1"/>
        </p:nvPicPr>
        <p:blipFill>
          <a:blip r:embed="rId5"/>
          <a:srcRect/>
          <a:stretch>
            <a:fillRect/>
          </a:stretch>
        </p:blipFill>
        <p:spPr bwMode="auto">
          <a:xfrm>
            <a:off x="8442325" y="0"/>
            <a:ext cx="695325" cy="5208588"/>
          </a:xfrm>
          <a:prstGeom prst="rect">
            <a:avLst/>
          </a:prstGeom>
          <a:noFill/>
          <a:ln w="9525">
            <a:noFill/>
            <a:miter lim="800000"/>
            <a:headEnd/>
            <a:tailEnd/>
          </a:ln>
        </p:spPr>
      </p:pic>
      <p:pic>
        <p:nvPicPr>
          <p:cNvPr id="11" name="Picture 17"/>
          <p:cNvPicPr>
            <a:picLocks noChangeAspect="1"/>
          </p:cNvPicPr>
          <p:nvPr userDrawn="1"/>
        </p:nvPicPr>
        <p:blipFill>
          <a:blip r:embed="rId3"/>
          <a:srcRect/>
          <a:stretch>
            <a:fillRect/>
          </a:stretch>
        </p:blipFill>
        <p:spPr bwMode="auto">
          <a:xfrm>
            <a:off x="0" y="-1588"/>
            <a:ext cx="9144000" cy="2500313"/>
          </a:xfrm>
          <a:prstGeom prst="rect">
            <a:avLst/>
          </a:prstGeom>
          <a:noFill/>
          <a:ln w="9525">
            <a:noFill/>
            <a:miter lim="800000"/>
            <a:headEnd/>
            <a:tailEnd/>
          </a:ln>
        </p:spPr>
      </p:pic>
      <p:pic>
        <p:nvPicPr>
          <p:cNvPr id="12" name="Picture 20"/>
          <p:cNvPicPr>
            <a:picLocks noChangeAspect="1"/>
          </p:cNvPicPr>
          <p:nvPr userDrawn="1"/>
        </p:nvPicPr>
        <p:blipFill>
          <a:blip r:embed="rId6"/>
          <a:srcRect/>
          <a:stretch>
            <a:fillRect/>
          </a:stretch>
        </p:blipFill>
        <p:spPr bwMode="auto">
          <a:xfrm>
            <a:off x="8243888" y="0"/>
            <a:ext cx="936625" cy="5143500"/>
          </a:xfrm>
          <a:prstGeom prst="rect">
            <a:avLst/>
          </a:prstGeom>
          <a:noFill/>
          <a:ln w="9525">
            <a:noFill/>
            <a:miter lim="800000"/>
            <a:headEnd/>
            <a:tailEnd/>
          </a:ln>
        </p:spPr>
      </p:pic>
      <p:pic>
        <p:nvPicPr>
          <p:cNvPr id="14" name="Bild 4" descr="111004_EU-OSHA_PPT_EU logo.png"/>
          <p:cNvPicPr>
            <a:picLocks noChangeAspect="1"/>
          </p:cNvPicPr>
          <p:nvPr userDrawn="1"/>
        </p:nvPicPr>
        <p:blipFill>
          <a:blip r:embed="rId7"/>
          <a:srcRect/>
          <a:stretch>
            <a:fillRect/>
          </a:stretch>
        </p:blipFill>
        <p:spPr bwMode="auto">
          <a:xfrm>
            <a:off x="4341813" y="4432300"/>
            <a:ext cx="460375" cy="304800"/>
          </a:xfrm>
          <a:prstGeom prst="rect">
            <a:avLst/>
          </a:prstGeom>
          <a:noFill/>
          <a:ln w="9525">
            <a:noFill/>
            <a:miter lim="800000"/>
            <a:headEnd/>
            <a:tailEnd/>
          </a:ln>
        </p:spPr>
      </p:pic>
      <p:pic>
        <p:nvPicPr>
          <p:cNvPr id="15" name="Picture 16"/>
          <p:cNvPicPr>
            <a:picLocks noChangeAspect="1"/>
          </p:cNvPicPr>
          <p:nvPr userDrawn="1"/>
        </p:nvPicPr>
        <p:blipFill>
          <a:blip r:embed="rId8"/>
          <a:srcRect/>
          <a:stretch>
            <a:fillRect/>
          </a:stretch>
        </p:blipFill>
        <p:spPr bwMode="auto">
          <a:xfrm>
            <a:off x="422275" y="4402138"/>
            <a:ext cx="1309688" cy="334962"/>
          </a:xfrm>
          <a:prstGeom prst="rect">
            <a:avLst/>
          </a:prstGeom>
          <a:noFill/>
          <a:ln w="9525">
            <a:noFill/>
            <a:miter lim="800000"/>
            <a:headEnd/>
            <a:tailEnd/>
          </a:ln>
        </p:spPr>
      </p:pic>
      <p:pic>
        <p:nvPicPr>
          <p:cNvPr id="16" name="Picture 24" descr="A logo of a healthy workplace&#10;&#10;Description automatically generated"/>
          <p:cNvPicPr>
            <a:picLocks noChangeAspect="1"/>
          </p:cNvPicPr>
          <p:nvPr userDrawn="1"/>
        </p:nvPicPr>
        <p:blipFill>
          <a:blip r:embed="rId9"/>
          <a:srcRect/>
          <a:stretch>
            <a:fillRect/>
          </a:stretch>
        </p:blipFill>
        <p:spPr bwMode="auto">
          <a:xfrm>
            <a:off x="7737475" y="4265613"/>
            <a:ext cx="500063" cy="471487"/>
          </a:xfrm>
          <a:prstGeom prst="rect">
            <a:avLst/>
          </a:prstGeom>
          <a:noFill/>
          <a:ln w="9525">
            <a:noFill/>
            <a:miter lim="800000"/>
            <a:headEnd/>
            <a:tailEnd/>
          </a:ln>
        </p:spPr>
      </p:pic>
      <p:sp>
        <p:nvSpPr>
          <p:cNvPr id="2" name="Title 1"/>
          <p:cNvSpPr>
            <a:spLocks noGrp="1"/>
          </p:cNvSpPr>
          <p:nvPr>
            <p:ph type="title"/>
          </p:nvPr>
        </p:nvSpPr>
        <p:spPr>
          <a:xfrm>
            <a:off x="450000" y="2673000"/>
            <a:ext cx="7646400" cy="696600"/>
          </a:xfrm>
        </p:spPr>
        <p:txBody>
          <a:bodyPr lIns="0" tIns="0" rIns="0" bIns="0" anchor="t"/>
          <a:lstStyle>
            <a:lvl1pPr algn="l">
              <a:defRPr sz="2400" b="1" i="0" cap="none" baseline="0"/>
            </a:lvl1pPr>
          </a:lstStyle>
          <a:p>
            <a:r>
              <a:rPr lang="en-GB"/>
              <a:t>Click to edit Master title style</a:t>
            </a:r>
            <a:endParaRPr lang="en-US" dirty="0"/>
          </a:p>
        </p:txBody>
      </p:sp>
      <p:sp>
        <p:nvSpPr>
          <p:cNvPr id="13" name="Subtitle 2"/>
          <p:cNvSpPr>
            <a:spLocks noGrp="1"/>
          </p:cNvSpPr>
          <p:nvPr>
            <p:ph type="subTitle" idx="10"/>
          </p:nvPr>
        </p:nvSpPr>
        <p:spPr>
          <a:xfrm>
            <a:off x="450000" y="3469500"/>
            <a:ext cx="7646400" cy="506406"/>
          </a:xfrm>
        </p:spPr>
        <p:txBody>
          <a:bodyPr lIns="0" tIns="0" rIns="0" bIns="0"/>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rtlCol="0">
            <a:normAutofit/>
          </a:bodyPr>
          <a:lstStyle/>
          <a:p>
            <a:pPr lvl="0"/>
            <a:r>
              <a:rPr lang="en-GB" noProof="0"/>
              <a:t>Click icon to add picture</a:t>
            </a:r>
            <a:endParaRPr lang="en-US" noProof="0"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a:xfrm>
            <a:off x="0" y="0"/>
            <a:ext cx="0" cy="0"/>
          </a:xfrm>
        </p:spPr>
        <p:txBody>
          <a:bodyPr/>
          <a:lstStyle>
            <a:lvl1pPr fontAlgn="auto">
              <a:spcBef>
                <a:spcPts val="0"/>
              </a:spcBef>
              <a:spcAft>
                <a:spcPts val="0"/>
              </a:spcAft>
              <a:defRPr>
                <a:latin typeface="+mn-lt"/>
                <a:cs typeface="+mn-cs"/>
              </a:defRPr>
            </a:lvl1pPr>
          </a:lstStyle>
          <a:p>
            <a:pPr>
              <a:defRPr/>
            </a:pPr>
            <a:fld id="{A7208D02-AF7A-481D-BC2A-EC4CC08E4514}" type="datetimeFigureOut">
              <a:rPr lang="de-DE"/>
              <a:pPr>
                <a:defRPr/>
              </a:pPr>
              <a:t>24.01.2024</a:t>
            </a:fld>
            <a:endParaRPr lang="de-DE"/>
          </a:p>
        </p:txBody>
      </p:sp>
      <p:sp>
        <p:nvSpPr>
          <p:cNvPr id="5" name="Fußzeilenplatzhalter 4"/>
          <p:cNvSpPr>
            <a:spLocks noGrp="1"/>
          </p:cNvSpPr>
          <p:nvPr>
            <p:ph type="ftr" sz="quarter" idx="11"/>
          </p:nvPr>
        </p:nvSpPr>
        <p:spPr>
          <a:xfrm>
            <a:off x="0" y="0"/>
            <a:ext cx="0" cy="0"/>
          </a:xfrm>
        </p:spPr>
        <p:txBody>
          <a:bodyPr/>
          <a:lstStyle>
            <a:lvl1pPr fontAlgn="auto">
              <a:spcBef>
                <a:spcPts val="0"/>
              </a:spcBef>
              <a:spcAft>
                <a:spcPts val="0"/>
              </a:spcAft>
              <a:defRPr>
                <a:latin typeface="+mn-lt"/>
                <a:cs typeface="+mn-cs"/>
              </a:defRPr>
            </a:lvl1pPr>
          </a:lstStyle>
          <a:p>
            <a:pPr>
              <a:defRPr/>
            </a:pPr>
            <a:endParaRPr lang="de-DE"/>
          </a:p>
        </p:txBody>
      </p:sp>
      <p:sp>
        <p:nvSpPr>
          <p:cNvPr id="6" name="Foliennummernplatzhalter 5"/>
          <p:cNvSpPr>
            <a:spLocks noGrp="1"/>
          </p:cNvSpPr>
          <p:nvPr>
            <p:ph type="sldNum" sz="quarter" idx="12"/>
          </p:nvPr>
        </p:nvSpPr>
        <p:spPr>
          <a:xfrm>
            <a:off x="0" y="0"/>
            <a:ext cx="0" cy="0"/>
          </a:xfrm>
        </p:spPr>
        <p:txBody>
          <a:bodyPr/>
          <a:lstStyle>
            <a:lvl1pPr fontAlgn="auto">
              <a:spcBef>
                <a:spcPts val="0"/>
              </a:spcBef>
              <a:spcAft>
                <a:spcPts val="0"/>
              </a:spcAft>
              <a:defRPr>
                <a:latin typeface="+mn-lt"/>
                <a:cs typeface="+mn-cs"/>
              </a:defRPr>
            </a:lvl1pPr>
          </a:lstStyle>
          <a:p>
            <a:pPr>
              <a:defRPr/>
            </a:pPr>
            <a:fld id="{16343AB8-750D-4E9D-956B-845C52982B6F}" type="slidenum">
              <a:rPr lang="de-DE"/>
              <a:pPr>
                <a:defRPr/>
              </a:pPr>
              <a:t>‹#›</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4" name="FONDO-PORTADA-PATRON-EUOSHA-2011-16-9.png"/>
          <p:cNvPicPr>
            <a:picLocks noChangeAspect="1"/>
          </p:cNvPicPr>
          <p:nvPr/>
        </p:nvPicPr>
        <p:blipFill>
          <a:blip r:embed="rId2"/>
          <a:srcRect/>
          <a:stretch>
            <a:fillRect/>
          </a:stretch>
        </p:blipFill>
        <p:spPr bwMode="auto">
          <a:xfrm>
            <a:off x="0" y="3175"/>
            <a:ext cx="9144000" cy="5138738"/>
          </a:xfrm>
          <a:prstGeom prst="rect">
            <a:avLst/>
          </a:prstGeom>
          <a:noFill/>
          <a:ln w="9525">
            <a:noFill/>
            <a:miter lim="800000"/>
            <a:headEnd/>
            <a:tailEnd/>
          </a:ln>
        </p:spPr>
      </p:pic>
      <p:sp>
        <p:nvSpPr>
          <p:cNvPr id="5" name="Slide Number Placeholder 9"/>
          <p:cNvSpPr txBox="1">
            <a:spLocks/>
          </p:cNvSpPr>
          <p:nvPr/>
        </p:nvSpPr>
        <p:spPr>
          <a:xfrm>
            <a:off x="8535988" y="4806950"/>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en-GB" sz="1050" dirty="0"/>
          </a:p>
        </p:txBody>
      </p:sp>
      <p:sp>
        <p:nvSpPr>
          <p:cNvPr id="6" name="Textplatzhalter 2"/>
          <p:cNvSpPr txBox="1">
            <a:spLocks/>
          </p:cNvSpPr>
          <p:nvPr/>
        </p:nvSpPr>
        <p:spPr>
          <a:xfrm>
            <a:off x="450850" y="4816475"/>
            <a:ext cx="7439025" cy="246063"/>
          </a:xfrm>
          <a:prstGeom prst="rect">
            <a:avLst/>
          </a:prstGeom>
        </p:spPr>
        <p:txBody>
          <a:bodyPr lIns="0" tIns="0" rIns="0" bIns="0" anchor="ctr"/>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fontAlgn="auto">
              <a:spcAft>
                <a:spcPts val="0"/>
              </a:spcAft>
              <a:defRPr/>
            </a:pPr>
            <a:r>
              <a:rPr lang="ro-RO" sz="675"/>
              <a:t>Securitatea și sănătatea în muncă – preocuparea noastră, a tuturor. În avantajul tău. În beneficiul companiilor.</a:t>
            </a:r>
          </a:p>
        </p:txBody>
      </p:sp>
      <p:pic>
        <p:nvPicPr>
          <p:cNvPr id="7" name="Bild 2"/>
          <p:cNvPicPr>
            <a:picLocks noChangeAspect="1"/>
          </p:cNvPicPr>
          <p:nvPr/>
        </p:nvPicPr>
        <p:blipFill>
          <a:blip r:embed="rId3"/>
          <a:srcRect/>
          <a:stretch>
            <a:fillRect/>
          </a:stretch>
        </p:blipFill>
        <p:spPr bwMode="auto">
          <a:xfrm>
            <a:off x="449263" y="4429125"/>
            <a:ext cx="863600" cy="246063"/>
          </a:xfrm>
          <a:prstGeom prst="rect">
            <a:avLst/>
          </a:prstGeom>
          <a:noFill/>
          <a:ln w="9525">
            <a:noFill/>
            <a:miter lim="800000"/>
            <a:headEnd/>
            <a:tailEnd/>
          </a:ln>
        </p:spPr>
      </p:pic>
      <p:pic>
        <p:nvPicPr>
          <p:cNvPr id="8" name="Bild 4" descr="111004_EU-OSHA_PPT_EU logo.png"/>
          <p:cNvPicPr>
            <a:picLocks noChangeAspect="1"/>
          </p:cNvPicPr>
          <p:nvPr/>
        </p:nvPicPr>
        <p:blipFill>
          <a:blip r:embed="rId4"/>
          <a:srcRect/>
          <a:stretch>
            <a:fillRect/>
          </a:stretch>
        </p:blipFill>
        <p:spPr bwMode="auto">
          <a:xfrm>
            <a:off x="4275138" y="4430713"/>
            <a:ext cx="368300" cy="244475"/>
          </a:xfrm>
          <a:prstGeom prst="rect">
            <a:avLst/>
          </a:prstGeom>
          <a:noFill/>
          <a:ln w="9525">
            <a:noFill/>
            <a:miter lim="800000"/>
            <a:headEnd/>
            <a:tailEnd/>
          </a:ln>
        </p:spPr>
      </p:pic>
      <p:pic>
        <p:nvPicPr>
          <p:cNvPr id="9" name="Bild 5" descr="111004_EU-OSHA_PPT_HW logo.png"/>
          <p:cNvPicPr>
            <a:picLocks noChangeAspect="1"/>
          </p:cNvPicPr>
          <p:nvPr/>
        </p:nvPicPr>
        <p:blipFill>
          <a:blip r:embed="rId5"/>
          <a:srcRect/>
          <a:stretch>
            <a:fillRect/>
          </a:stretch>
        </p:blipFill>
        <p:spPr bwMode="auto">
          <a:xfrm>
            <a:off x="7596188" y="4213225"/>
            <a:ext cx="508000" cy="474663"/>
          </a:xfrm>
          <a:prstGeom prst="rect">
            <a:avLst/>
          </a:prstGeom>
          <a:noFill/>
          <a:ln w="9525">
            <a:noFill/>
            <a:miter lim="800000"/>
            <a:headEnd/>
            <a:tailEnd/>
          </a:ln>
        </p:spPr>
      </p:pic>
      <p:pic>
        <p:nvPicPr>
          <p:cNvPr id="10" name="FONDO-PORTADA-PATRON-EUOSHA-2011-16-9.png" descr="/Volumes/XRAID/Equipo Rojo/EU-OSHA/18-0115 PPT templates update/PNG/FONDO-PORTADA-PATRON-EUOSHA-2011-16-9.png"/>
          <p:cNvPicPr>
            <a:picLocks noChangeAspect="1"/>
          </p:cNvPicPr>
          <p:nvPr userDrawn="1"/>
        </p:nvPicPr>
        <p:blipFill>
          <a:blip r:embed="rId6" r:link="rId7"/>
          <a:srcRect/>
          <a:stretch>
            <a:fillRect/>
          </a:stretch>
        </p:blipFill>
        <p:spPr bwMode="auto">
          <a:xfrm>
            <a:off x="0" y="0"/>
            <a:ext cx="9144000" cy="5145088"/>
          </a:xfrm>
          <a:prstGeom prst="rect">
            <a:avLst/>
          </a:prstGeom>
          <a:noFill/>
          <a:ln w="9525">
            <a:noFill/>
            <a:miter lim="800000"/>
            <a:headEnd/>
            <a:tailEnd/>
          </a:ln>
        </p:spPr>
      </p:pic>
      <p:sp>
        <p:nvSpPr>
          <p:cNvPr id="2" name="Title 1"/>
          <p:cNvSpPr>
            <a:spLocks noGrp="1"/>
          </p:cNvSpPr>
          <p:nvPr>
            <p:ph type="ctrTitle"/>
          </p:nvPr>
        </p:nvSpPr>
        <p:spPr>
          <a:xfrm>
            <a:off x="450000" y="1020600"/>
            <a:ext cx="7646400" cy="1096200"/>
          </a:xfrm>
        </p:spPr>
        <p:txBody>
          <a:bodyPr lIns="0" tIns="0" rIns="0" bIns="0" anchor="t"/>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bwMode="auto">
          <a:xfrm>
            <a:off x="-9525" y="0"/>
            <a:ext cx="9142413" cy="5143500"/>
          </a:xfrm>
          <a:prstGeom prst="rect">
            <a:avLst/>
          </a:prstGeom>
          <a:noFill/>
          <a:ln w="9525">
            <a:noFill/>
            <a:miter lim="800000"/>
            <a:headEnd/>
            <a:tailEnd/>
          </a:ln>
        </p:spPr>
      </p:pic>
      <p:sp>
        <p:nvSpPr>
          <p:cNvPr id="3" name="TextBox 3"/>
          <p:cNvSpPr txBox="1"/>
          <p:nvPr/>
        </p:nvSpPr>
        <p:spPr>
          <a:xfrm>
            <a:off x="1789113" y="1171575"/>
            <a:ext cx="3960812" cy="369888"/>
          </a:xfrm>
          <a:prstGeom prst="rect">
            <a:avLst/>
          </a:prstGeom>
          <a:noFill/>
        </p:spPr>
        <p:txBody>
          <a:bodyPr>
            <a:spAutoFit/>
          </a:bodyPr>
          <a:lstStyle/>
          <a:p>
            <a:pPr fontAlgn="auto">
              <a:spcBef>
                <a:spcPts val="0"/>
              </a:spcBef>
              <a:spcAft>
                <a:spcPts val="0"/>
              </a:spcAft>
              <a:defRPr/>
            </a:pPr>
            <a:r>
              <a:rPr lang="ro-RO">
                <a:solidFill>
                  <a:schemeClr val="tx2"/>
                </a:solidFill>
                <a:latin typeface="+mn-lt"/>
                <a:ea typeface="+mj-ea"/>
                <a:cs typeface="Trebuchet MS"/>
              </a:rPr>
              <a:t>@EU_OSHA</a:t>
            </a:r>
          </a:p>
        </p:txBody>
      </p:sp>
      <p:sp>
        <p:nvSpPr>
          <p:cNvPr id="4" name="TextBox 4"/>
          <p:cNvSpPr txBox="1"/>
          <p:nvPr/>
        </p:nvSpPr>
        <p:spPr>
          <a:xfrm>
            <a:off x="1789113" y="1779588"/>
            <a:ext cx="4968875" cy="369887"/>
          </a:xfrm>
          <a:prstGeom prst="rect">
            <a:avLst/>
          </a:prstGeom>
          <a:noFill/>
        </p:spPr>
        <p:txBody>
          <a:bodyPr>
            <a:spAutoFit/>
          </a:bodyPr>
          <a:lstStyle/>
          <a:p>
            <a:pPr fontAlgn="auto">
              <a:spcBef>
                <a:spcPts val="0"/>
              </a:spcBef>
              <a:spcAft>
                <a:spcPts val="0"/>
              </a:spcAft>
              <a:defRPr/>
            </a:pPr>
            <a:r>
              <a:rPr lang="ro-RO">
                <a:solidFill>
                  <a:schemeClr val="tx2"/>
                </a:solidFill>
                <a:latin typeface="+mn-lt"/>
                <a:ea typeface="+mj-ea"/>
                <a:cs typeface="Trebuchet MS"/>
              </a:rPr>
              <a:t>@EuropeanAgencyforSafetyandHealthatWork</a:t>
            </a:r>
          </a:p>
        </p:txBody>
      </p:sp>
      <p:sp>
        <p:nvSpPr>
          <p:cNvPr id="5" name="TextBox 5"/>
          <p:cNvSpPr txBox="1"/>
          <p:nvPr/>
        </p:nvSpPr>
        <p:spPr>
          <a:xfrm>
            <a:off x="1787525" y="2387600"/>
            <a:ext cx="3960813" cy="368300"/>
          </a:xfrm>
          <a:prstGeom prst="rect">
            <a:avLst/>
          </a:prstGeom>
          <a:noFill/>
        </p:spPr>
        <p:txBody>
          <a:bodyPr>
            <a:spAutoFit/>
          </a:bodyPr>
          <a:lstStyle/>
          <a:p>
            <a:pPr fontAlgn="auto">
              <a:spcBef>
                <a:spcPts val="0"/>
              </a:spcBef>
              <a:spcAft>
                <a:spcPts val="0"/>
              </a:spcAft>
              <a:defRPr/>
            </a:pPr>
            <a:r>
              <a:rPr lang="ro-RO">
                <a:solidFill>
                  <a:schemeClr val="tx2"/>
                </a:solidFill>
                <a:latin typeface="+mn-lt"/>
                <a:ea typeface="+mj-ea"/>
                <a:cs typeface="Trebuchet MS"/>
              </a:rPr>
              <a:t>@EU_OSHA</a:t>
            </a:r>
          </a:p>
        </p:txBody>
      </p:sp>
      <p:sp>
        <p:nvSpPr>
          <p:cNvPr id="6" name="TextBox 6"/>
          <p:cNvSpPr txBox="1"/>
          <p:nvPr/>
        </p:nvSpPr>
        <p:spPr>
          <a:xfrm>
            <a:off x="1787525" y="2973388"/>
            <a:ext cx="6456363" cy="369887"/>
          </a:xfrm>
          <a:prstGeom prst="rect">
            <a:avLst/>
          </a:prstGeom>
          <a:noFill/>
        </p:spPr>
        <p:txBody>
          <a:bodyPr>
            <a:spAutoFit/>
          </a:bodyPr>
          <a:lstStyle/>
          <a:p>
            <a:pPr>
              <a:defRPr/>
            </a:pPr>
            <a:r>
              <a:rPr lang="ro-RO">
                <a:solidFill>
                  <a:schemeClr val="tx2"/>
                </a:solidFill>
              </a:rPr>
              <a:t>Agenția Europeană pentru Securitate și Sănătate în Muncă (EU-OSHA)</a:t>
            </a:r>
          </a:p>
        </p:txBody>
      </p:sp>
      <p:sp>
        <p:nvSpPr>
          <p:cNvPr id="7" name="TextBox 7"/>
          <p:cNvSpPr txBox="1"/>
          <p:nvPr/>
        </p:nvSpPr>
        <p:spPr>
          <a:xfrm>
            <a:off x="1787525" y="3602038"/>
            <a:ext cx="3960813" cy="369887"/>
          </a:xfrm>
          <a:prstGeom prst="rect">
            <a:avLst/>
          </a:prstGeom>
          <a:noFill/>
        </p:spPr>
        <p:txBody>
          <a:bodyPr>
            <a:spAutoFit/>
          </a:bodyPr>
          <a:lstStyle/>
          <a:p>
            <a:pPr fontAlgn="auto">
              <a:spcBef>
                <a:spcPts val="0"/>
              </a:spcBef>
              <a:spcAft>
                <a:spcPts val="0"/>
              </a:spcAft>
              <a:defRPr/>
            </a:pPr>
            <a:r>
              <a:rPr lang="ro-RO">
                <a:solidFill>
                  <a:schemeClr val="tx2"/>
                </a:solidFill>
                <a:latin typeface="+mn-lt"/>
                <a:ea typeface="+mj-ea"/>
                <a:cs typeface="Trebuchet MS"/>
              </a:rPr>
              <a:t>EU_OSHA</a:t>
            </a:r>
          </a:p>
        </p:txBody>
      </p:sp>
      <p:sp>
        <p:nvSpPr>
          <p:cNvPr id="8" name="TextBox 8"/>
          <p:cNvSpPr txBox="1"/>
          <p:nvPr/>
        </p:nvSpPr>
        <p:spPr>
          <a:xfrm>
            <a:off x="449263" y="85725"/>
            <a:ext cx="3960812" cy="461963"/>
          </a:xfrm>
          <a:prstGeom prst="rect">
            <a:avLst/>
          </a:prstGeom>
          <a:noFill/>
        </p:spPr>
        <p:txBody>
          <a:bodyPr>
            <a:spAutoFit/>
          </a:bodyPr>
          <a:lstStyle/>
          <a:p>
            <a:pPr fontAlgn="auto">
              <a:spcBef>
                <a:spcPts val="0"/>
              </a:spcBef>
              <a:spcAft>
                <a:spcPts val="0"/>
              </a:spcAft>
              <a:defRPr/>
            </a:pPr>
            <a:r>
              <a:rPr lang="ro-RO" sz="2400" b="1">
                <a:solidFill>
                  <a:schemeClr val="tx2"/>
                </a:solidFill>
                <a:latin typeface="+mn-lt"/>
                <a:ea typeface="+mj-ea"/>
                <a:cs typeface="+mn-cs"/>
              </a:rPr>
              <a:t>VĂ MULȚUMIM!</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FONDO-PATRON-EUOSHA-2011-16-9.png"/>
          <p:cNvPicPr>
            <a:picLocks noChangeAspect="1"/>
          </p:cNvPicPr>
          <p:nvPr/>
        </p:nvPicPr>
        <p:blipFill>
          <a:blip r:embed="rId15"/>
          <a:srcRect/>
          <a:stretch>
            <a:fillRect/>
          </a:stretch>
        </p:blipFill>
        <p:spPr bwMode="auto">
          <a:xfrm>
            <a:off x="0" y="3175"/>
            <a:ext cx="9140825" cy="5137150"/>
          </a:xfrm>
          <a:prstGeom prst="rect">
            <a:avLst/>
          </a:prstGeom>
          <a:noFill/>
          <a:ln w="9525">
            <a:noFill/>
            <a:miter lim="800000"/>
            <a:headEnd/>
            <a:tailEnd/>
          </a:ln>
        </p:spPr>
      </p:pic>
      <p:sp>
        <p:nvSpPr>
          <p:cNvPr id="1027" name="Title Placeholder 1"/>
          <p:cNvSpPr>
            <a:spLocks noGrp="1"/>
          </p:cNvSpPr>
          <p:nvPr>
            <p:ph type="title"/>
          </p:nvPr>
        </p:nvSpPr>
        <p:spPr bwMode="auto">
          <a:xfrm>
            <a:off x="449263" y="134938"/>
            <a:ext cx="7561262" cy="3667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8" name="Text Placeholder 2"/>
          <p:cNvSpPr>
            <a:spLocks noGrp="1"/>
          </p:cNvSpPr>
          <p:nvPr>
            <p:ph type="body" idx="1"/>
          </p:nvPr>
        </p:nvSpPr>
        <p:spPr bwMode="auto">
          <a:xfrm>
            <a:off x="449263" y="836613"/>
            <a:ext cx="7561262" cy="3644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Slide Number Placeholder 9"/>
          <p:cNvSpPr txBox="1">
            <a:spLocks/>
          </p:cNvSpPr>
          <p:nvPr/>
        </p:nvSpPr>
        <p:spPr>
          <a:xfrm>
            <a:off x="8532813" y="4878388"/>
            <a:ext cx="609600" cy="273050"/>
          </a:xfrm>
          <a:prstGeom prst="rect">
            <a:avLst/>
          </a:prstGeom>
        </p:spPr>
        <p:txBody>
          <a:bodyPr lIns="68580" tIns="34290" rIns="68580" bIns="3429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2A1AC75D-6026-42CC-A17A-7B9B1B4676F1}" type="slidenum">
              <a:rPr lang="en-GB" sz="750" smtClean="0"/>
              <a:pPr fontAlgn="auto">
                <a:spcBef>
                  <a:spcPts val="0"/>
                </a:spcBef>
                <a:spcAft>
                  <a:spcPts val="0"/>
                </a:spcAft>
                <a:defRPr/>
              </a:pPr>
              <a:t>‹#›</a:t>
            </a:fld>
            <a:endParaRPr lang="en-GB" sz="750"/>
          </a:p>
        </p:txBody>
      </p:sp>
      <p:sp>
        <p:nvSpPr>
          <p:cNvPr id="11" name="Rectangle 11"/>
          <p:cNvSpPr>
            <a:spLocks noChangeArrowheads="1"/>
          </p:cNvSpPr>
          <p:nvPr/>
        </p:nvSpPr>
        <p:spPr bwMode="auto">
          <a:xfrm>
            <a:off x="1392238" y="4857750"/>
            <a:ext cx="6040437" cy="79375"/>
          </a:xfrm>
          <a:prstGeom prst="rect">
            <a:avLst/>
          </a:prstGeom>
          <a:noFill/>
          <a:ln w="9525">
            <a:noFill/>
            <a:miter lim="800000"/>
            <a:headEnd/>
            <a:tailEnd/>
          </a:ln>
        </p:spPr>
        <p:txBody>
          <a:bodyPr lIns="0" tIns="0" rIns="0" bIns="0"/>
          <a:lstStyle/>
          <a:p>
            <a:pPr algn="ctr" fontAlgn="auto">
              <a:lnSpc>
                <a:spcPct val="90000"/>
              </a:lnSpc>
              <a:spcBef>
                <a:spcPct val="30000"/>
              </a:spcBef>
              <a:spcAft>
                <a:spcPts val="0"/>
              </a:spcAft>
              <a:buClr>
                <a:srgbClr val="00529F"/>
              </a:buClr>
              <a:defRPr/>
            </a:pPr>
            <a:r>
              <a:rPr lang="ro-RO" sz="675" b="1">
                <a:solidFill>
                  <a:schemeClr val="tx2"/>
                </a:solidFill>
                <a:latin typeface="Arial" pitchFamily="-107" charset="0"/>
                <a:ea typeface="ＭＳ Ｐゴシック" pitchFamily="-107" charset="-128"/>
                <a:cs typeface="ＭＳ Ｐゴシック" pitchFamily="-107" charset="-128"/>
              </a:rPr>
              <a:t>https://healthy-workplaces.eu</a:t>
            </a:r>
          </a:p>
        </p:txBody>
      </p:sp>
      <p:pic>
        <p:nvPicPr>
          <p:cNvPr id="1031" name="Picture 8"/>
          <p:cNvPicPr>
            <a:picLocks noChangeAspect="1"/>
          </p:cNvPicPr>
          <p:nvPr userDrawn="1"/>
        </p:nvPicPr>
        <p:blipFill>
          <a:blip r:embed="rId16"/>
          <a:srcRect/>
          <a:stretch>
            <a:fillRect/>
          </a:stretch>
        </p:blipFill>
        <p:spPr bwMode="auto">
          <a:xfrm>
            <a:off x="449263" y="4692650"/>
            <a:ext cx="1320800" cy="338138"/>
          </a:xfrm>
          <a:prstGeom prst="rect">
            <a:avLst/>
          </a:prstGeom>
          <a:noFill/>
          <a:ln w="9525">
            <a:noFill/>
            <a:miter lim="800000"/>
            <a:headEnd/>
            <a:tailEnd/>
          </a:ln>
        </p:spPr>
      </p:pic>
      <p:pic>
        <p:nvPicPr>
          <p:cNvPr id="1032" name="Picture 11" descr="A logo of a healthy workplace&#10;&#10;Description automatically generated"/>
          <p:cNvPicPr>
            <a:picLocks noChangeAspect="1"/>
          </p:cNvPicPr>
          <p:nvPr userDrawn="1"/>
        </p:nvPicPr>
        <p:blipFill>
          <a:blip r:embed="rId17"/>
          <a:srcRect/>
          <a:stretch>
            <a:fillRect/>
          </a:stretch>
        </p:blipFill>
        <p:spPr bwMode="auto">
          <a:xfrm>
            <a:off x="7907338" y="4591050"/>
            <a:ext cx="468312" cy="4397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91" r:id="rId1"/>
    <p:sldLayoutId id="2147483790" r:id="rId2"/>
    <p:sldLayoutId id="2147483792" r:id="rId3"/>
    <p:sldLayoutId id="2147483793" r:id="rId4"/>
    <p:sldLayoutId id="2147483789" r:id="rId5"/>
    <p:sldLayoutId id="2147483788" r:id="rId6"/>
    <p:sldLayoutId id="2147483787" r:id="rId7"/>
    <p:sldLayoutId id="2147483786" r:id="rId8"/>
    <p:sldLayoutId id="2147483785" r:id="rId9"/>
    <p:sldLayoutId id="2147483784" r:id="rId10"/>
    <p:sldLayoutId id="2147483783" r:id="rId11"/>
    <p:sldLayoutId id="2147483782" r:id="rId12"/>
    <p:sldLayoutId id="2147483794" r:id="rId13"/>
  </p:sldLayoutIdLst>
  <p:txStyles>
    <p:titleStyle>
      <a:lvl1pPr algn="l" defTabSz="342900" rtl="0" eaLnBrk="0" fontAlgn="base" hangingPunct="0">
        <a:spcBef>
          <a:spcPct val="0"/>
        </a:spcBef>
        <a:spcAft>
          <a:spcPct val="0"/>
        </a:spcAft>
        <a:defRPr b="1" kern="1200">
          <a:solidFill>
            <a:schemeClr val="tx2"/>
          </a:solidFill>
          <a:latin typeface="+mj-lt"/>
          <a:ea typeface="+mj-ea"/>
          <a:cs typeface="Trebuchet MS"/>
        </a:defRPr>
      </a:lvl1pPr>
      <a:lvl2pPr algn="l" defTabSz="342900" rtl="0" eaLnBrk="0" fontAlgn="base" hangingPunct="0">
        <a:spcBef>
          <a:spcPct val="0"/>
        </a:spcBef>
        <a:spcAft>
          <a:spcPct val="0"/>
        </a:spcAft>
        <a:defRPr b="1">
          <a:solidFill>
            <a:schemeClr val="tx2"/>
          </a:solidFill>
          <a:latin typeface="Arial" charset="0"/>
        </a:defRPr>
      </a:lvl2pPr>
      <a:lvl3pPr algn="l" defTabSz="342900" rtl="0" eaLnBrk="0" fontAlgn="base" hangingPunct="0">
        <a:spcBef>
          <a:spcPct val="0"/>
        </a:spcBef>
        <a:spcAft>
          <a:spcPct val="0"/>
        </a:spcAft>
        <a:defRPr b="1">
          <a:solidFill>
            <a:schemeClr val="tx2"/>
          </a:solidFill>
          <a:latin typeface="Arial" charset="0"/>
        </a:defRPr>
      </a:lvl3pPr>
      <a:lvl4pPr algn="l" defTabSz="342900" rtl="0" eaLnBrk="0" fontAlgn="base" hangingPunct="0">
        <a:spcBef>
          <a:spcPct val="0"/>
        </a:spcBef>
        <a:spcAft>
          <a:spcPct val="0"/>
        </a:spcAft>
        <a:defRPr b="1">
          <a:solidFill>
            <a:schemeClr val="tx2"/>
          </a:solidFill>
          <a:latin typeface="Arial" charset="0"/>
        </a:defRPr>
      </a:lvl4pPr>
      <a:lvl5pPr algn="l" defTabSz="342900" rtl="0" eaLnBrk="0" fontAlgn="base" hangingPunct="0">
        <a:spcBef>
          <a:spcPct val="0"/>
        </a:spcBef>
        <a:spcAft>
          <a:spcPct val="0"/>
        </a:spcAft>
        <a:defRPr b="1">
          <a:solidFill>
            <a:schemeClr val="tx2"/>
          </a:solidFill>
          <a:latin typeface="Arial"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8913" indent="-188913" algn="l" defTabSz="342900" rtl="0" eaLnBrk="0" fontAlgn="base" hangingPunct="0">
        <a:spcBef>
          <a:spcPts val="450"/>
        </a:spcBef>
        <a:spcAft>
          <a:spcPct val="0"/>
        </a:spcAft>
        <a:buClr>
          <a:schemeClr val="tx2"/>
        </a:buClr>
        <a:buFont typeface="Wingdings" pitchFamily="2" charset="2"/>
        <a:buChar char="§"/>
        <a:defRPr sz="1300" b="1" kern="1200">
          <a:solidFill>
            <a:schemeClr val="tx2"/>
          </a:solidFill>
          <a:latin typeface="+mn-lt"/>
          <a:ea typeface="+mn-ea"/>
          <a:cs typeface="+mn-cs"/>
        </a:defRPr>
      </a:lvl1pPr>
      <a:lvl2pPr marL="323850" indent="-134938" algn="l" defTabSz="342900" rtl="0" eaLnBrk="0" fontAlgn="base" hangingPunct="0">
        <a:spcBef>
          <a:spcPct val="0"/>
        </a:spcBef>
        <a:spcAft>
          <a:spcPct val="0"/>
        </a:spcAft>
        <a:buFont typeface="Arial" charset="0"/>
        <a:buChar char="•"/>
        <a:defRPr sz="1300" kern="1200">
          <a:solidFill>
            <a:schemeClr val="tx1"/>
          </a:solidFill>
          <a:latin typeface="+mn-lt"/>
          <a:ea typeface="+mn-ea"/>
          <a:cs typeface="+mn-cs"/>
        </a:defRPr>
      </a:lvl2pPr>
      <a:lvl3pPr marL="458788" indent="-134938" algn="l" defTabSz="342900" rtl="0" eaLnBrk="0" fontAlgn="base" hangingPunct="0">
        <a:spcBef>
          <a:spcPct val="0"/>
        </a:spcBef>
        <a:spcAft>
          <a:spcPct val="0"/>
        </a:spcAft>
        <a:buFont typeface="Arial" charset="0"/>
        <a:buChar char="−"/>
        <a:defRPr sz="1200" kern="1200">
          <a:solidFill>
            <a:schemeClr val="tx1"/>
          </a:solidFill>
          <a:latin typeface="+mn-lt"/>
          <a:ea typeface="+mn-ea"/>
          <a:cs typeface="+mn-cs"/>
        </a:defRPr>
      </a:lvl3pPr>
      <a:lvl4pPr marL="593725" indent="-134938" algn="l" defTabSz="342900" rtl="0" eaLnBrk="0" fontAlgn="base" hangingPunct="0">
        <a:spcBef>
          <a:spcPct val="0"/>
        </a:spcBef>
        <a:spcAft>
          <a:spcPct val="0"/>
        </a:spcAft>
        <a:buFont typeface="Arial" charset="0"/>
        <a:buChar char="•"/>
        <a:defRPr sz="1200" kern="1200">
          <a:solidFill>
            <a:schemeClr val="tx1"/>
          </a:solidFill>
          <a:latin typeface="+mn-lt"/>
          <a:ea typeface="+mn-ea"/>
          <a:cs typeface="+mn-cs"/>
        </a:defRPr>
      </a:lvl4pPr>
      <a:lvl5pPr marL="728663" indent="-134938" algn="l" defTabSz="342900" rtl="0" eaLnBrk="0" fontAlgn="base" hangingPunct="0">
        <a:spcBef>
          <a:spcPct val="0"/>
        </a:spcBef>
        <a:spcAft>
          <a:spcPct val="0"/>
        </a:spcAft>
        <a:buFont typeface="Arial" charset="0"/>
        <a:buChar char="−"/>
        <a:defRPr sz="1100" kern="120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10" Type="http://schemas.openxmlformats.org/officeDocument/2006/relationships/image" Target="../media/image40.png"/><Relationship Id="rId4" Type="http://schemas.openxmlformats.org/officeDocument/2006/relationships/diagramLayout" Target="../diagrams/layout6.xml"/><Relationship Id="rId9" Type="http://schemas.openxmlformats.org/officeDocument/2006/relationships/image" Target="../media/image39.png"/></Relationships>
</file>

<file path=ppt/slides/_rels/slide25.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41.png"/><Relationship Id="rId7" Type="http://schemas.openxmlformats.org/officeDocument/2006/relationships/diagramColors" Target="../diagrams/colors7.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hyperlink" Target="https://osha.europa.eu/en/publications-priority-area/automation-tasks" TargetMode="External"/><Relationship Id="rId4" Type="http://schemas.openxmlformats.org/officeDocument/2006/relationships/hyperlink" Target="https://healthy-workplaces.osha.europa.eu/en/about-topic/priority-area/worker-management-through-ai"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9.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oleObject" Target="../embeddings/oleObject1.bin"/><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8788" y="3486150"/>
            <a:ext cx="7785100" cy="696913"/>
          </a:xfrm>
        </p:spPr>
        <p:txBody>
          <a:bodyPr/>
          <a:lstStyle/>
          <a:p>
            <a:pPr eaLnBrk="1" hangingPunct="1">
              <a:spcBef>
                <a:spcPts val="450"/>
              </a:spcBef>
              <a:buClr>
                <a:schemeClr val="tx2"/>
              </a:buClr>
              <a:buFont typeface="Wingdings" pitchFamily="2" charset="2"/>
              <a:buNone/>
            </a:pPr>
            <a:r>
              <a:rPr lang="ro-RO" sz="1800">
                <a:solidFill>
                  <a:srgbClr val="ACC700"/>
                </a:solidFill>
              </a:rPr>
              <a:t>LOCURI DE MUNCĂ SIGURE ȘI SĂNĂTOASE ÎN ERA DIGITALĂ </a:t>
            </a:r>
            <a:br>
              <a:rPr lang="ro-RO" sz="1800">
                <a:solidFill>
                  <a:srgbClr val="ACC700"/>
                </a:solidFill>
              </a:rPr>
            </a:br>
            <a:r>
              <a:rPr lang="ro-RO" sz="1800">
                <a:solidFill>
                  <a:srgbClr val="ACC700"/>
                </a:solidFill>
              </a:rPr>
              <a:t>Campania „Locuri de muncă sigure și sănătoase” 2023-2025</a:t>
            </a:r>
            <a:br>
              <a:rPr lang="ro-RO" sz="1800">
                <a:solidFill>
                  <a:srgbClr val="89C140"/>
                </a:solidFill>
              </a:rPr>
            </a:br>
            <a:endParaRPr lang="ro-RO" sz="1800">
              <a:solidFill>
                <a:srgbClr val="89C140"/>
              </a:solidFill>
            </a:endParaRPr>
          </a:p>
        </p:txBody>
      </p:sp>
      <p:sp>
        <p:nvSpPr>
          <p:cNvPr id="3" name="Subtitle 2"/>
          <p:cNvSpPr>
            <a:spLocks noGrp="1"/>
          </p:cNvSpPr>
          <p:nvPr>
            <p:ph type="subTitle" idx="10"/>
          </p:nvPr>
        </p:nvSpPr>
        <p:spPr>
          <a:xfrm>
            <a:off x="458788" y="2720975"/>
            <a:ext cx="7710487" cy="506413"/>
          </a:xfrm>
        </p:spPr>
        <p:txBody>
          <a:bodyPr rtlCol="0">
            <a:noAutofit/>
          </a:bodyPr>
          <a:lstStyle/>
          <a:p>
            <a:pPr eaLnBrk="1" fontAlgn="auto" hangingPunct="1">
              <a:spcBef>
                <a:spcPct val="0"/>
              </a:spcBef>
              <a:spcAft>
                <a:spcPts val="0"/>
              </a:spcAft>
              <a:defRPr/>
            </a:pPr>
            <a:r>
              <a:rPr lang="ro-RO" sz="2400">
                <a:latin typeface="+mj-lt"/>
                <a:ea typeface="+mj-ea"/>
              </a:rPr>
              <a:t>Robotica avansată și sistemele de IA pentru automatizarea sarcinilor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4" descr="A green target with a dart in the center&#10;&#10;Description automatically generated"/>
          <p:cNvPicPr>
            <a:picLocks noChangeAspect="1"/>
          </p:cNvPicPr>
          <p:nvPr/>
        </p:nvPicPr>
        <p:blipFill>
          <a:blip r:embed="rId3"/>
          <a:srcRect/>
          <a:stretch>
            <a:fillRect/>
          </a:stretch>
        </p:blipFill>
        <p:spPr bwMode="auto">
          <a:xfrm>
            <a:off x="2968625" y="671513"/>
            <a:ext cx="3206750" cy="3206750"/>
          </a:xfrm>
          <a:prstGeom prst="rect">
            <a:avLst/>
          </a:prstGeom>
          <a:noFill/>
          <a:ln w="9525">
            <a:noFill/>
            <a:miter lim="800000"/>
            <a:headEnd/>
            <a:tailEnd/>
          </a:ln>
        </p:spPr>
      </p:pic>
      <p:sp>
        <p:nvSpPr>
          <p:cNvPr id="34818" name="Titel 1"/>
          <p:cNvSpPr>
            <a:spLocks noGrp="1"/>
          </p:cNvSpPr>
          <p:nvPr>
            <p:ph type="title"/>
          </p:nvPr>
        </p:nvSpPr>
        <p:spPr/>
        <p:txBody>
          <a:bodyPr lIns="0"/>
          <a:lstStyle/>
          <a:p>
            <a:pPr eaLnBrk="1" hangingPunct="1"/>
            <a:r>
              <a:rPr lang="ro-RO" sz="2400"/>
              <a:t>Impactul automatizării asupra locurilor de muncă</a:t>
            </a:r>
          </a:p>
        </p:txBody>
      </p:sp>
      <p:sp>
        <p:nvSpPr>
          <p:cNvPr id="4" name="Textfeld 3"/>
          <p:cNvSpPr txBox="1"/>
          <p:nvPr/>
        </p:nvSpPr>
        <p:spPr>
          <a:xfrm>
            <a:off x="457200" y="908898"/>
            <a:ext cx="7826839" cy="172354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spcFirstLastPara="1" lIns="0" tIns="0" rIns="0" bIns="0" spcCol="38100">
            <a:spAutoFit/>
          </a:bodyPr>
          <a:lstStyle/>
          <a:p>
            <a:pPr marL="285743" indent="-285743" defTabSz="914378" fontAlgn="auto">
              <a:spcBef>
                <a:spcPts val="0"/>
              </a:spcBef>
              <a:spcAft>
                <a:spcPts val="0"/>
              </a:spcAft>
              <a:buFont typeface="Wingdings" panose="05000000000000000000" pitchFamily="2" charset="2"/>
              <a:buChar char="§"/>
              <a:defRPr/>
            </a:pPr>
            <a:r>
              <a:rPr lang="ro-RO" sz="1600">
                <a:solidFill>
                  <a:srgbClr val="0E3399"/>
                </a:solidFill>
                <a:latin typeface="Arial" panose="020B0604020202020204" pitchFamily="34" charset="0"/>
                <a:cs typeface="Arial" panose="020B0604020202020204" pitchFamily="34" charset="0"/>
              </a:rPr>
              <a:t>Majoritatea locurilor de muncă afectate sunt influențate de competențe; acestea înlocuiesc o competență mai specializată, dar mai puțin complexă.</a:t>
            </a:r>
          </a:p>
          <a:p>
            <a:pPr defTabSz="914378" fontAlgn="auto">
              <a:spcBef>
                <a:spcPts val="0"/>
              </a:spcBef>
              <a:spcAft>
                <a:spcPts val="0"/>
              </a:spcAft>
              <a:defRPr/>
            </a:pPr>
            <a:endParaRPr lang="en-GB" sz="1600" dirty="0">
              <a:solidFill>
                <a:srgbClr val="0E3399"/>
              </a:solidFill>
              <a:latin typeface="Arial" panose="020B0604020202020204" pitchFamily="34" charset="0"/>
              <a:cs typeface="Arial" panose="020B0604020202020204" pitchFamily="34" charset="0"/>
            </a:endParaRPr>
          </a:p>
          <a:p>
            <a:pPr marL="285743" indent="-285743" defTabSz="914378" fontAlgn="auto">
              <a:spcBef>
                <a:spcPts val="0"/>
              </a:spcBef>
              <a:spcAft>
                <a:spcPts val="0"/>
              </a:spcAft>
              <a:buFont typeface="Wingdings" panose="05000000000000000000" pitchFamily="2" charset="2"/>
              <a:buChar char="§"/>
              <a:defRPr/>
            </a:pPr>
            <a:r>
              <a:rPr lang="ro-RO" sz="1600">
                <a:solidFill>
                  <a:srgbClr val="0E3399"/>
                </a:solidFill>
                <a:latin typeface="Arial" panose="020B0604020202020204" pitchFamily="34" charset="0"/>
                <a:cs typeface="Arial" panose="020B0604020202020204" pitchFamily="34" charset="0"/>
              </a:rPr>
              <a:t>Sistemele robotice sunt utilizate în principal pentru a înlocui sarcinile manuale de rutină. </a:t>
            </a:r>
          </a:p>
          <a:p>
            <a:pPr defTabSz="914378" fontAlgn="auto">
              <a:spcBef>
                <a:spcPts val="0"/>
              </a:spcBef>
              <a:spcAft>
                <a:spcPts val="0"/>
              </a:spcAft>
              <a:defRPr/>
            </a:pPr>
            <a:endParaRPr lang="en-GB" sz="1600" dirty="0">
              <a:solidFill>
                <a:srgbClr val="0E3399"/>
              </a:solidFill>
              <a:latin typeface="Arial" panose="020B0604020202020204" pitchFamily="34" charset="0"/>
              <a:cs typeface="Arial" panose="020B0604020202020204" pitchFamily="34" charset="0"/>
            </a:endParaRPr>
          </a:p>
          <a:p>
            <a:pPr marL="285743" indent="-285743" defTabSz="914378" fontAlgn="auto">
              <a:spcBef>
                <a:spcPts val="0"/>
              </a:spcBef>
              <a:spcAft>
                <a:spcPts val="0"/>
              </a:spcAft>
              <a:buFont typeface="Wingdings" panose="05000000000000000000" pitchFamily="2" charset="2"/>
              <a:buChar char="§"/>
              <a:defRPr/>
            </a:pPr>
            <a:r>
              <a:rPr lang="ro-RO" sz="1600">
                <a:solidFill>
                  <a:srgbClr val="0E3399"/>
                </a:solidFill>
                <a:latin typeface="Arial" panose="020B0604020202020204" pitchFamily="34" charset="0"/>
                <a:cs typeface="Arial" panose="020B0604020202020204" pitchFamily="34" charset="0"/>
              </a:rPr>
              <a:t>Aceste locuri de muncă care necesită un nivel mediu de competențe sunt mai ușor de automatizat, deoarece urmează proceduri repetitive și finite.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460375" y="144463"/>
            <a:ext cx="7559675" cy="366712"/>
          </a:xfrm>
        </p:spPr>
        <p:txBody>
          <a:bodyPr lIns="0"/>
          <a:lstStyle/>
          <a:p>
            <a:pPr eaLnBrk="1" hangingPunct="1"/>
            <a:r>
              <a:rPr lang="ro-RO" sz="2400"/>
              <a:t>Impactul automatizării asupra sarcinilor fizice</a:t>
            </a:r>
          </a:p>
        </p:txBody>
      </p:sp>
      <p:sp>
        <p:nvSpPr>
          <p:cNvPr id="3" name="Content Placeholder 2"/>
          <p:cNvSpPr>
            <a:spLocks noGrp="1"/>
          </p:cNvSpPr>
          <p:nvPr>
            <p:ph sz="half" idx="1"/>
          </p:nvPr>
        </p:nvSpPr>
        <p:spPr>
          <a:xfrm>
            <a:off x="1401763" y="1019175"/>
            <a:ext cx="6635750" cy="1041400"/>
          </a:xfrm>
        </p:spPr>
        <p:txBody>
          <a:bodyPr rtlCol="0">
            <a:normAutofit fontScale="92500" lnSpcReduction="10000"/>
          </a:bodyPr>
          <a:lstStyle/>
          <a:p>
            <a:pPr marL="189000" indent="-189000" eaLnBrk="1" fontAlgn="auto" hangingPunct="1">
              <a:spcAft>
                <a:spcPts val="0"/>
              </a:spcAft>
              <a:defRPr/>
            </a:pPr>
            <a:r>
              <a:rPr lang="ro-RO" sz="1600"/>
              <a:t>Asistență fizică la ridicarea obiectelor sau a persoanelor</a:t>
            </a:r>
          </a:p>
          <a:p>
            <a:pPr marL="403225" indent="-233363" eaLnBrk="1" fontAlgn="auto" hangingPunct="1">
              <a:spcAft>
                <a:spcPts val="0"/>
              </a:spcAft>
              <a:buFont typeface="Wingdings" pitchFamily="2" charset="2"/>
              <a:buChar char="ü"/>
              <a:defRPr/>
            </a:pPr>
            <a:r>
              <a:rPr lang="ro-RO" sz="1600" b="0"/>
              <a:t>Sectoare precum asistența medicală, industria prelucrătoare și construcțiile</a:t>
            </a:r>
          </a:p>
          <a:p>
            <a:pPr marL="403225" indent="-233363" eaLnBrk="1" fontAlgn="auto" hangingPunct="1">
              <a:spcAft>
                <a:spcPts val="0"/>
              </a:spcAft>
              <a:buFont typeface="Wingdings" pitchFamily="2" charset="2"/>
              <a:buChar char="ü"/>
              <a:defRPr/>
            </a:pPr>
            <a:r>
              <a:rPr lang="ro-RO" sz="1600" b="0"/>
              <a:t>Reduce solicitarea fizică pentru lucrători</a:t>
            </a:r>
          </a:p>
        </p:txBody>
      </p:sp>
      <p:sp>
        <p:nvSpPr>
          <p:cNvPr id="7" name="Textfeld 6"/>
          <p:cNvSpPr txBox="1"/>
          <p:nvPr/>
        </p:nvSpPr>
        <p:spPr>
          <a:xfrm>
            <a:off x="392113" y="2320925"/>
            <a:ext cx="6789737" cy="584200"/>
          </a:xfrm>
          <a:prstGeom prst="rect">
            <a:avLst/>
          </a:prstGeom>
          <a:noFill/>
        </p:spPr>
        <p:txBody>
          <a:bodyPr>
            <a:spAutoFit/>
          </a:bodyPr>
          <a:lstStyle/>
          <a:p>
            <a:pPr marL="214313" indent="-214313" fontAlgn="auto">
              <a:spcBef>
                <a:spcPts val="0"/>
              </a:spcBef>
              <a:spcAft>
                <a:spcPts val="0"/>
              </a:spcAft>
              <a:buFont typeface="Wingdings" panose="05000000000000000000" pitchFamily="2" charset="2"/>
              <a:buChar char="§"/>
              <a:defRPr/>
            </a:pPr>
            <a:r>
              <a:rPr lang="ro-RO" sz="1600" b="1">
                <a:solidFill>
                  <a:schemeClr val="tx2"/>
                </a:solidFill>
                <a:latin typeface="+mn-lt"/>
                <a:cs typeface="+mn-cs"/>
              </a:rPr>
              <a:t>Transport</a:t>
            </a:r>
          </a:p>
          <a:p>
            <a:pPr marL="457200" indent="-223838" fontAlgn="auto">
              <a:spcBef>
                <a:spcPts val="0"/>
              </a:spcBef>
              <a:spcAft>
                <a:spcPts val="0"/>
              </a:spcAft>
              <a:buFont typeface="Wingdings" panose="05000000000000000000" pitchFamily="2" charset="2"/>
              <a:buChar char="ü"/>
              <a:defRPr/>
            </a:pPr>
            <a:r>
              <a:rPr lang="ro-RO" sz="1600">
                <a:solidFill>
                  <a:schemeClr val="tx2"/>
                </a:solidFill>
                <a:latin typeface="+mn-lt"/>
                <a:cs typeface="+mn-cs"/>
              </a:rPr>
              <a:t>Oportunități în depozite, spitale și birouri</a:t>
            </a:r>
          </a:p>
        </p:txBody>
      </p:sp>
      <p:sp>
        <p:nvSpPr>
          <p:cNvPr id="8" name="Textfeld 7"/>
          <p:cNvSpPr txBox="1"/>
          <p:nvPr/>
        </p:nvSpPr>
        <p:spPr>
          <a:xfrm>
            <a:off x="2051050" y="3398838"/>
            <a:ext cx="5986463" cy="831850"/>
          </a:xfrm>
          <a:prstGeom prst="rect">
            <a:avLst/>
          </a:prstGeom>
          <a:noFill/>
        </p:spPr>
        <p:txBody>
          <a:bodyPr>
            <a:spAutoFit/>
          </a:bodyPr>
          <a:lstStyle/>
          <a:p>
            <a:pPr marL="214313" indent="-214313" fontAlgn="auto">
              <a:spcBef>
                <a:spcPts val="0"/>
              </a:spcBef>
              <a:spcAft>
                <a:spcPts val="0"/>
              </a:spcAft>
              <a:buFont typeface="Wingdings" panose="05000000000000000000" pitchFamily="2" charset="2"/>
              <a:buChar char="§"/>
              <a:defRPr/>
            </a:pPr>
            <a:r>
              <a:rPr lang="ro-RO" sz="1600" b="1">
                <a:solidFill>
                  <a:schemeClr val="tx2"/>
                </a:solidFill>
                <a:latin typeface="+mn-lt"/>
                <a:cs typeface="+mn-cs"/>
              </a:rPr>
              <a:t>Curățarea spațiilor profesionale și de locuit</a:t>
            </a:r>
          </a:p>
          <a:p>
            <a:pPr marL="457200" indent="-223838" fontAlgn="auto">
              <a:spcBef>
                <a:spcPts val="0"/>
              </a:spcBef>
              <a:spcAft>
                <a:spcPts val="0"/>
              </a:spcAft>
              <a:buFont typeface="Wingdings" panose="05000000000000000000" pitchFamily="2" charset="2"/>
              <a:buChar char="ü"/>
              <a:defRPr/>
            </a:pPr>
            <a:r>
              <a:rPr lang="ro-RO" sz="1600">
                <a:solidFill>
                  <a:schemeClr val="tx2"/>
                </a:solidFill>
                <a:latin typeface="+mn-lt"/>
                <a:cs typeface="+mn-cs"/>
              </a:rPr>
              <a:t>Roboții pentru curățenie sunt cei care se regăsesc cel mai frecvent în proprietățile private </a:t>
            </a:r>
          </a:p>
          <a:p>
            <a:pPr fontAlgn="auto">
              <a:spcBef>
                <a:spcPts val="0"/>
              </a:spcBef>
              <a:spcAft>
                <a:spcPts val="0"/>
              </a:spcAft>
              <a:defRPr/>
            </a:pPr>
            <a:endParaRPr lang="de-DE" sz="1600" dirty="0">
              <a:latin typeface="+mn-lt"/>
              <a:cs typeface="+mn-cs"/>
            </a:endParaRPr>
          </a:p>
        </p:txBody>
      </p:sp>
      <p:pic>
        <p:nvPicPr>
          <p:cNvPr id="36869" name="Picture 10" descr="A hand holding a dumbbell&#10;&#10;Description automatically generated"/>
          <p:cNvPicPr>
            <a:picLocks noChangeAspect="1"/>
          </p:cNvPicPr>
          <p:nvPr/>
        </p:nvPicPr>
        <p:blipFill>
          <a:blip r:embed="rId3"/>
          <a:srcRect/>
          <a:stretch>
            <a:fillRect/>
          </a:stretch>
        </p:blipFill>
        <p:spPr bwMode="auto">
          <a:xfrm>
            <a:off x="449263" y="1049338"/>
            <a:ext cx="735012" cy="735012"/>
          </a:xfrm>
          <a:prstGeom prst="rect">
            <a:avLst/>
          </a:prstGeom>
          <a:noFill/>
          <a:ln w="9525">
            <a:noFill/>
            <a:miter lim="800000"/>
            <a:headEnd/>
            <a:tailEnd/>
          </a:ln>
        </p:spPr>
      </p:pic>
      <p:pic>
        <p:nvPicPr>
          <p:cNvPr id="36870" name="Picture 12" descr="A green outline of a truck&#10;&#10;Description automatically generated"/>
          <p:cNvPicPr>
            <a:picLocks noChangeAspect="1"/>
          </p:cNvPicPr>
          <p:nvPr/>
        </p:nvPicPr>
        <p:blipFill>
          <a:blip r:embed="rId4"/>
          <a:srcRect/>
          <a:stretch>
            <a:fillRect/>
          </a:stretch>
        </p:blipFill>
        <p:spPr bwMode="auto">
          <a:xfrm>
            <a:off x="5964238" y="2241550"/>
            <a:ext cx="831850" cy="831850"/>
          </a:xfrm>
          <a:prstGeom prst="rect">
            <a:avLst/>
          </a:prstGeom>
          <a:noFill/>
          <a:ln w="9525">
            <a:noFill/>
            <a:miter lim="800000"/>
            <a:headEnd/>
            <a:tailEnd/>
          </a:ln>
        </p:spPr>
      </p:pic>
      <p:pic>
        <p:nvPicPr>
          <p:cNvPr id="36871" name="Picture 14" descr="A green outline of a bucket with cleaning supplies&#10;&#10;Description automatically generated"/>
          <p:cNvPicPr>
            <a:picLocks noChangeAspect="1"/>
          </p:cNvPicPr>
          <p:nvPr/>
        </p:nvPicPr>
        <p:blipFill>
          <a:blip r:embed="rId5"/>
          <a:srcRect/>
          <a:stretch>
            <a:fillRect/>
          </a:stretch>
        </p:blipFill>
        <p:spPr bwMode="auto">
          <a:xfrm>
            <a:off x="1184275" y="3362325"/>
            <a:ext cx="746125" cy="746125"/>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lIns="0"/>
          <a:lstStyle/>
          <a:p>
            <a:pPr eaLnBrk="1" hangingPunct="1"/>
            <a:r>
              <a:rPr lang="ro-RO" sz="2400"/>
              <a:t>Impactul automatizării asupra sarcinilor cognitive</a:t>
            </a:r>
          </a:p>
        </p:txBody>
      </p:sp>
      <p:sp>
        <p:nvSpPr>
          <p:cNvPr id="3" name="Content Placeholder 2"/>
          <p:cNvSpPr>
            <a:spLocks noGrp="1"/>
          </p:cNvSpPr>
          <p:nvPr>
            <p:ph sz="half" idx="1"/>
          </p:nvPr>
        </p:nvSpPr>
        <p:spPr>
          <a:xfrm>
            <a:off x="1352550" y="1128713"/>
            <a:ext cx="6761163" cy="1530350"/>
          </a:xfrm>
        </p:spPr>
        <p:txBody>
          <a:bodyPr rtlCol="0">
            <a:normAutofit/>
          </a:bodyPr>
          <a:lstStyle/>
          <a:p>
            <a:pPr marL="189000" indent="-189000" eaLnBrk="1" fontAlgn="auto" hangingPunct="1">
              <a:spcAft>
                <a:spcPts val="0"/>
              </a:spcAft>
              <a:defRPr/>
            </a:pPr>
            <a:r>
              <a:rPr lang="ro-RO" sz="1600">
                <a:solidFill>
                  <a:srgbClr val="003399"/>
                </a:solidFill>
              </a:rPr>
              <a:t>Diagnostic și tratament medical </a:t>
            </a:r>
          </a:p>
          <a:p>
            <a:pPr marL="403225" indent="-233363" eaLnBrk="1" fontAlgn="auto" hangingPunct="1">
              <a:spcAft>
                <a:spcPts val="0"/>
              </a:spcAft>
              <a:buFont typeface="Wingdings" pitchFamily="2" charset="2"/>
              <a:buChar char="ü"/>
              <a:defRPr/>
            </a:pPr>
            <a:r>
              <a:rPr lang="ro-RO" sz="1600" b="0">
                <a:solidFill>
                  <a:srgbClr val="003399"/>
                </a:solidFill>
              </a:rPr>
              <a:t>IA analizează date și furnizează rezultate</a:t>
            </a:r>
          </a:p>
          <a:p>
            <a:pPr marL="403225" indent="-233363" eaLnBrk="1" fontAlgn="auto" hangingPunct="1">
              <a:spcAft>
                <a:spcPts val="0"/>
              </a:spcAft>
              <a:buFont typeface="Wingdings" pitchFamily="2" charset="2"/>
              <a:buChar char="ü"/>
              <a:defRPr/>
            </a:pPr>
            <a:r>
              <a:rPr lang="ro-RO" sz="1600" b="0">
                <a:solidFill>
                  <a:srgbClr val="003399"/>
                </a:solidFill>
              </a:rPr>
              <a:t>Profesioniștii din domeniul sănătății iau decizia finală</a:t>
            </a:r>
          </a:p>
          <a:p>
            <a:pPr marL="403225" indent="-233363" eaLnBrk="1" fontAlgn="auto" hangingPunct="1">
              <a:spcAft>
                <a:spcPts val="0"/>
              </a:spcAft>
              <a:buFont typeface="Wingdings" pitchFamily="2" charset="2"/>
              <a:buChar char="ü"/>
              <a:defRPr/>
            </a:pPr>
            <a:r>
              <a:rPr lang="ro-RO" sz="1600" b="0">
                <a:solidFill>
                  <a:srgbClr val="003399"/>
                </a:solidFill>
              </a:rPr>
              <a:t>Pe măsură ce tehnologia avansează, evaluarea devine mai puțin supravegheată</a:t>
            </a:r>
          </a:p>
        </p:txBody>
      </p:sp>
      <p:sp>
        <p:nvSpPr>
          <p:cNvPr id="5" name="Textfeld 4"/>
          <p:cNvSpPr txBox="1"/>
          <p:nvPr/>
        </p:nvSpPr>
        <p:spPr>
          <a:xfrm>
            <a:off x="449263" y="2952750"/>
            <a:ext cx="6226175" cy="661988"/>
          </a:xfrm>
          <a:prstGeom prst="rect">
            <a:avLst/>
          </a:prstGeom>
          <a:noFill/>
        </p:spPr>
        <p:txBody>
          <a:bodyPr lIns="0">
            <a:spAutoFit/>
          </a:bodyPr>
          <a:lstStyle/>
          <a:p>
            <a:pPr marL="169863" indent="-169863" fontAlgn="auto">
              <a:spcBef>
                <a:spcPts val="0"/>
              </a:spcBef>
              <a:spcAft>
                <a:spcPts val="600"/>
              </a:spcAft>
              <a:buFont typeface="Wingdings" panose="05000000000000000000" pitchFamily="2" charset="2"/>
              <a:buChar char="§"/>
              <a:defRPr/>
            </a:pPr>
            <a:r>
              <a:rPr lang="ro-RO" sz="1600" b="1">
                <a:solidFill>
                  <a:srgbClr val="003399"/>
                </a:solidFill>
                <a:latin typeface="+mn-lt"/>
                <a:cs typeface="+mn-cs"/>
              </a:rPr>
              <a:t>Prelucrarea limbajului și a textului</a:t>
            </a:r>
          </a:p>
          <a:p>
            <a:pPr marL="461963" indent="-228600" fontAlgn="auto">
              <a:spcBef>
                <a:spcPts val="0"/>
              </a:spcBef>
              <a:spcAft>
                <a:spcPts val="600"/>
              </a:spcAft>
              <a:buFont typeface="Wingdings" panose="05000000000000000000" pitchFamily="2" charset="2"/>
              <a:buChar char="ü"/>
              <a:defRPr/>
            </a:pPr>
            <a:r>
              <a:rPr lang="ro-RO" sz="1600">
                <a:solidFill>
                  <a:srgbClr val="003399"/>
                </a:solidFill>
                <a:latin typeface="+mn-lt"/>
                <a:cs typeface="+mn-cs"/>
              </a:rPr>
              <a:t>Crearea de conținut textual, producerea de discursuri sau traducerea</a:t>
            </a:r>
          </a:p>
        </p:txBody>
      </p:sp>
      <p:sp>
        <p:nvSpPr>
          <p:cNvPr id="38916" name="Content Placeholder 2"/>
          <p:cNvSpPr txBox="1">
            <a:spLocks/>
          </p:cNvSpPr>
          <p:nvPr/>
        </p:nvSpPr>
        <p:spPr bwMode="auto">
          <a:xfrm>
            <a:off x="449263" y="836613"/>
            <a:ext cx="7723187" cy="3644900"/>
          </a:xfrm>
          <a:prstGeom prst="rect">
            <a:avLst/>
          </a:prstGeom>
          <a:noFill/>
          <a:ln w="9525">
            <a:noFill/>
            <a:miter lim="800000"/>
            <a:headEnd/>
            <a:tailEnd/>
          </a:ln>
        </p:spPr>
        <p:txBody>
          <a:bodyPr/>
          <a:lstStyle/>
          <a:p>
            <a:pPr marL="188913" indent="-188913" defTabSz="341313">
              <a:spcBef>
                <a:spcPts val="450"/>
              </a:spcBef>
              <a:buClr>
                <a:srgbClr val="003399"/>
              </a:buClr>
              <a:buFont typeface="Wingdings" pitchFamily="2" charset="2"/>
              <a:buChar char="§"/>
            </a:pPr>
            <a:endParaRPr lang="en-GB" sz="1400" b="1">
              <a:solidFill>
                <a:srgbClr val="003399"/>
              </a:solidFill>
            </a:endParaRPr>
          </a:p>
        </p:txBody>
      </p:sp>
      <p:pic>
        <p:nvPicPr>
          <p:cNvPr id="38917" name="Picture 10" descr="A clipboard with a stethoscope&#10;&#10;Description automatically generated"/>
          <p:cNvPicPr>
            <a:picLocks noChangeAspect="1"/>
          </p:cNvPicPr>
          <p:nvPr/>
        </p:nvPicPr>
        <p:blipFill>
          <a:blip r:embed="rId3"/>
          <a:srcRect/>
          <a:stretch>
            <a:fillRect/>
          </a:stretch>
        </p:blipFill>
        <p:spPr bwMode="auto">
          <a:xfrm>
            <a:off x="339725" y="1182688"/>
            <a:ext cx="903288" cy="903287"/>
          </a:xfrm>
          <a:prstGeom prst="rect">
            <a:avLst/>
          </a:prstGeom>
          <a:noFill/>
          <a:ln w="9525">
            <a:noFill/>
            <a:miter lim="800000"/>
            <a:headEnd/>
            <a:tailEnd/>
          </a:ln>
        </p:spPr>
      </p:pic>
      <p:pic>
        <p:nvPicPr>
          <p:cNvPr id="38918" name="Picture 12" descr="A green and white chat bubbles&#10;&#10;Description automatically generated"/>
          <p:cNvPicPr>
            <a:picLocks noChangeAspect="1"/>
          </p:cNvPicPr>
          <p:nvPr/>
        </p:nvPicPr>
        <p:blipFill>
          <a:blip r:embed="rId4"/>
          <a:srcRect/>
          <a:stretch>
            <a:fillRect/>
          </a:stretch>
        </p:blipFill>
        <p:spPr bwMode="auto">
          <a:xfrm>
            <a:off x="6276975" y="2760663"/>
            <a:ext cx="1017588" cy="1017587"/>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el 1"/>
          <p:cNvSpPr>
            <a:spLocks noGrp="1"/>
          </p:cNvSpPr>
          <p:nvPr>
            <p:ph type="title"/>
          </p:nvPr>
        </p:nvSpPr>
        <p:spPr/>
        <p:txBody>
          <a:bodyPr lIns="0"/>
          <a:lstStyle/>
          <a:p>
            <a:pPr eaLnBrk="1" hangingPunct="1"/>
            <a:r>
              <a:rPr lang="ro-RO" sz="2400"/>
              <a:t>Efectele asupra SSM</a:t>
            </a:r>
          </a:p>
        </p:txBody>
      </p:sp>
      <p:sp>
        <p:nvSpPr>
          <p:cNvPr id="40962" name="Inhaltsplatzhalter 2"/>
          <p:cNvSpPr>
            <a:spLocks noGrp="1"/>
          </p:cNvSpPr>
          <p:nvPr>
            <p:ph sz="half" idx="1"/>
          </p:nvPr>
        </p:nvSpPr>
        <p:spPr>
          <a:xfrm>
            <a:off x="382588" y="2030413"/>
            <a:ext cx="2665412" cy="1776412"/>
          </a:xfrm>
        </p:spPr>
        <p:txBody>
          <a:bodyPr/>
          <a:lstStyle/>
          <a:p>
            <a:pPr eaLnBrk="1" hangingPunct="1">
              <a:spcBef>
                <a:spcPct val="0"/>
              </a:spcBef>
              <a:spcAft>
                <a:spcPts val="600"/>
              </a:spcAft>
              <a:buClr>
                <a:srgbClr val="003399"/>
              </a:buClr>
              <a:buFont typeface="Arial" charset="0"/>
              <a:buChar char="•"/>
            </a:pPr>
            <a:r>
              <a:rPr lang="ro-RO" sz="1600" b="0">
                <a:solidFill>
                  <a:srgbClr val="003399"/>
                </a:solidFill>
              </a:rPr>
              <a:t>Beneficii fizice</a:t>
            </a:r>
          </a:p>
          <a:p>
            <a:pPr eaLnBrk="1" hangingPunct="1">
              <a:spcBef>
                <a:spcPct val="0"/>
              </a:spcBef>
              <a:spcAft>
                <a:spcPts val="600"/>
              </a:spcAft>
              <a:buClr>
                <a:srgbClr val="003399"/>
              </a:buClr>
              <a:buFont typeface="Arial" charset="0"/>
              <a:buChar char="•"/>
            </a:pPr>
            <a:r>
              <a:rPr lang="ro-RO" sz="1600" b="0">
                <a:solidFill>
                  <a:srgbClr val="003399"/>
                </a:solidFill>
              </a:rPr>
              <a:t>Riscuri fizice</a:t>
            </a:r>
          </a:p>
          <a:p>
            <a:pPr eaLnBrk="1" hangingPunct="1">
              <a:spcBef>
                <a:spcPct val="0"/>
              </a:spcBef>
              <a:spcAft>
                <a:spcPts val="600"/>
              </a:spcAft>
              <a:buClr>
                <a:srgbClr val="003399"/>
              </a:buClr>
              <a:buFont typeface="Arial" charset="0"/>
              <a:buChar char="•"/>
            </a:pPr>
            <a:r>
              <a:rPr lang="ro-RO" sz="1600" b="0">
                <a:solidFill>
                  <a:srgbClr val="003399"/>
                </a:solidFill>
              </a:rPr>
              <a:t>Sănătatea fizică pe termen lung</a:t>
            </a:r>
          </a:p>
          <a:p>
            <a:pPr lvl="1" eaLnBrk="1" hangingPunct="1">
              <a:spcAft>
                <a:spcPts val="600"/>
              </a:spcAft>
            </a:pPr>
            <a:endParaRPr lang="en-US" sz="1600"/>
          </a:p>
        </p:txBody>
      </p:sp>
      <p:sp>
        <p:nvSpPr>
          <p:cNvPr id="40963" name="Inhaltsplatzhalter 2"/>
          <p:cNvSpPr txBox="1">
            <a:spLocks/>
          </p:cNvSpPr>
          <p:nvPr/>
        </p:nvSpPr>
        <p:spPr bwMode="auto">
          <a:xfrm>
            <a:off x="3138488" y="2030413"/>
            <a:ext cx="2665412" cy="1776412"/>
          </a:xfrm>
          <a:prstGeom prst="rect">
            <a:avLst/>
          </a:prstGeom>
          <a:noFill/>
          <a:ln w="9525">
            <a:noFill/>
            <a:miter lim="800000"/>
            <a:headEnd/>
            <a:tailEnd/>
          </a:ln>
        </p:spPr>
        <p:txBody>
          <a:bodyPr/>
          <a:lstStyle/>
          <a:p>
            <a:pPr marL="188913" indent="-188913" defTabSz="342900">
              <a:spcAft>
                <a:spcPts val="600"/>
              </a:spcAft>
              <a:buClr>
                <a:schemeClr val="tx2"/>
              </a:buClr>
              <a:buFont typeface="Arial" charset="0"/>
              <a:buChar char="•"/>
            </a:pPr>
            <a:r>
              <a:rPr lang="ro-RO" sz="1600">
                <a:solidFill>
                  <a:srgbClr val="003399"/>
                </a:solidFill>
              </a:rPr>
              <a:t>Alocarea funcțiilor</a:t>
            </a:r>
          </a:p>
          <a:p>
            <a:pPr marL="188913" indent="-188913" defTabSz="342900">
              <a:spcAft>
                <a:spcPts val="600"/>
              </a:spcAft>
              <a:buClr>
                <a:schemeClr val="tx2"/>
              </a:buClr>
              <a:buFont typeface="Arial" charset="0"/>
              <a:buChar char="•"/>
            </a:pPr>
            <a:r>
              <a:rPr lang="ro-RO" sz="1600">
                <a:solidFill>
                  <a:srgbClr val="003399"/>
                </a:solidFill>
              </a:rPr>
              <a:t>Proiectarea sarcinii</a:t>
            </a:r>
          </a:p>
          <a:p>
            <a:pPr marL="188913" indent="-188913" defTabSz="342900">
              <a:spcAft>
                <a:spcPts val="600"/>
              </a:spcAft>
              <a:buClr>
                <a:schemeClr val="tx2"/>
              </a:buClr>
              <a:buFont typeface="Arial" charset="0"/>
              <a:buChar char="•"/>
            </a:pPr>
            <a:r>
              <a:rPr lang="ro-RO" sz="1600">
                <a:solidFill>
                  <a:srgbClr val="003399"/>
                </a:solidFill>
              </a:rPr>
              <a:t>Proiectarea interacțiunii</a:t>
            </a:r>
          </a:p>
          <a:p>
            <a:pPr marL="188913" indent="-188913" defTabSz="342900">
              <a:spcAft>
                <a:spcPts val="600"/>
              </a:spcAft>
              <a:buClr>
                <a:schemeClr val="tx2"/>
              </a:buClr>
              <a:buFont typeface="Arial" charset="0"/>
              <a:buChar char="•"/>
            </a:pPr>
            <a:r>
              <a:rPr lang="ro-RO" sz="1600">
                <a:solidFill>
                  <a:srgbClr val="003399"/>
                </a:solidFill>
              </a:rPr>
              <a:t>Exploatarea și supravegherea</a:t>
            </a:r>
          </a:p>
        </p:txBody>
      </p:sp>
      <p:sp>
        <p:nvSpPr>
          <p:cNvPr id="13" name="Inhaltsplatzhalter 2"/>
          <p:cNvSpPr txBox="1">
            <a:spLocks/>
          </p:cNvSpPr>
          <p:nvPr/>
        </p:nvSpPr>
        <p:spPr>
          <a:xfrm>
            <a:off x="5892800" y="2030413"/>
            <a:ext cx="2665413" cy="1868487"/>
          </a:xfrm>
          <a:prstGeom prst="rect">
            <a:avLst/>
          </a:prstGeom>
        </p:spPr>
        <p:txBody>
          <a:bodyPr>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defTabSz="342892" fontAlgn="auto">
              <a:spcBef>
                <a:spcPts val="0"/>
              </a:spcBef>
              <a:spcAft>
                <a:spcPts val="600"/>
              </a:spcAft>
              <a:buClr>
                <a:srgbClr val="003399"/>
              </a:buClr>
              <a:buFont typeface="Arial" panose="020B0604020202020204" pitchFamily="34" charset="0"/>
              <a:buChar char="•"/>
              <a:defRPr/>
            </a:pPr>
            <a:r>
              <a:rPr lang="ro-RO" sz="1600" b="0">
                <a:solidFill>
                  <a:srgbClr val="003399"/>
                </a:solidFill>
              </a:rPr>
              <a:t>Introducerea și gestionarea schimbărilor</a:t>
            </a:r>
          </a:p>
          <a:p>
            <a:pPr defTabSz="342892" fontAlgn="auto">
              <a:lnSpc>
                <a:spcPct val="120000"/>
              </a:lnSpc>
              <a:spcBef>
                <a:spcPts val="0"/>
              </a:spcBef>
              <a:spcAft>
                <a:spcPts val="600"/>
              </a:spcAft>
              <a:buClr>
                <a:srgbClr val="003399"/>
              </a:buClr>
              <a:buFont typeface="Arial" panose="020B0604020202020204" pitchFamily="34" charset="0"/>
              <a:buChar char="•"/>
              <a:defRPr/>
            </a:pPr>
            <a:r>
              <a:rPr lang="ro-RO" sz="1600" b="0">
                <a:solidFill>
                  <a:srgbClr val="003399"/>
                </a:solidFill>
              </a:rPr>
              <a:t>Securitatea cibernetică</a:t>
            </a:r>
          </a:p>
          <a:p>
            <a:pPr defTabSz="342892" fontAlgn="auto">
              <a:lnSpc>
                <a:spcPct val="120000"/>
              </a:lnSpc>
              <a:spcBef>
                <a:spcPts val="0"/>
              </a:spcBef>
              <a:spcAft>
                <a:spcPts val="600"/>
              </a:spcAft>
              <a:buClr>
                <a:srgbClr val="003399"/>
              </a:buClr>
              <a:buFont typeface="Arial" panose="020B0604020202020204" pitchFamily="34" charset="0"/>
              <a:buChar char="•"/>
              <a:defRPr/>
            </a:pPr>
            <a:r>
              <a:rPr lang="ro-RO" sz="1600" b="0">
                <a:solidFill>
                  <a:srgbClr val="003399"/>
                </a:solidFill>
              </a:rPr>
              <a:t>Nevoia de instruire</a:t>
            </a:r>
          </a:p>
          <a:p>
            <a:pPr marL="188996" indent="-188996" defTabSz="342892" fontAlgn="auto">
              <a:spcBef>
                <a:spcPts val="0"/>
              </a:spcBef>
              <a:spcAft>
                <a:spcPts val="600"/>
              </a:spcAft>
              <a:buClr>
                <a:srgbClr val="003399"/>
              </a:buClr>
              <a:defRPr/>
            </a:pPr>
            <a:endParaRPr lang="en-US" sz="1600" dirty="0">
              <a:solidFill>
                <a:srgbClr val="003399"/>
              </a:solidFill>
            </a:endParaRPr>
          </a:p>
          <a:p>
            <a:pPr marL="323992" lvl="1" indent="-134997" defTabSz="342892" fontAlgn="auto">
              <a:spcAft>
                <a:spcPts val="600"/>
              </a:spcAft>
              <a:defRPr/>
            </a:pPr>
            <a:endParaRPr lang="en-US" sz="1600" dirty="0">
              <a:solidFill>
                <a:srgbClr val="000000"/>
              </a:solidFill>
            </a:endParaRPr>
          </a:p>
        </p:txBody>
      </p:sp>
      <p:grpSp>
        <p:nvGrpSpPr>
          <p:cNvPr id="40965" name="Group 3"/>
          <p:cNvGrpSpPr>
            <a:grpSpLocks/>
          </p:cNvGrpSpPr>
          <p:nvPr/>
        </p:nvGrpSpPr>
        <p:grpSpPr bwMode="auto">
          <a:xfrm>
            <a:off x="523875" y="957263"/>
            <a:ext cx="2341563" cy="819150"/>
            <a:chOff x="523480" y="957942"/>
            <a:chExt cx="2341966" cy="818294"/>
          </a:xfrm>
        </p:grpSpPr>
        <p:pic>
          <p:nvPicPr>
            <p:cNvPr id="14" name="Picture 13"/>
            <p:cNvPicPr>
              <a:picLocks noChangeAspect="1"/>
            </p:cNvPicPr>
            <p:nvPr/>
          </p:nvPicPr>
          <p:blipFill>
            <a:blip r:embed="rId3" cstate="screen"/>
            <a:srcRect/>
            <a:stretch/>
          </p:blipFill>
          <p:spPr>
            <a:xfrm>
              <a:off x="523480" y="957942"/>
              <a:ext cx="2341966" cy="818294"/>
            </a:xfrm>
            <a:prstGeom prst="rect">
              <a:avLst/>
            </a:prstGeom>
            <a:solidFill>
              <a:srgbClr val="FFFFFF">
                <a:shade val="85000"/>
              </a:srgbClr>
            </a:solidFill>
            <a:ln w="762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0973" name="TextBox 14"/>
            <p:cNvSpPr txBox="1">
              <a:spLocks noChangeArrowheads="1"/>
            </p:cNvSpPr>
            <p:nvPr/>
          </p:nvSpPr>
          <p:spPr bwMode="auto">
            <a:xfrm>
              <a:off x="541830" y="1043923"/>
              <a:ext cx="2256448" cy="646331"/>
            </a:xfrm>
            <a:prstGeom prst="rect">
              <a:avLst/>
            </a:prstGeom>
            <a:noFill/>
            <a:ln w="9525">
              <a:noFill/>
              <a:miter lim="800000"/>
              <a:headEnd/>
              <a:tailEnd/>
            </a:ln>
          </p:spPr>
          <p:txBody>
            <a:bodyPr>
              <a:spAutoFit/>
            </a:bodyPr>
            <a:lstStyle/>
            <a:p>
              <a:pPr algn="ctr" defTabSz="912813" hangingPunct="0"/>
              <a:r>
                <a:rPr lang="ro-RO" b="1">
                  <a:solidFill>
                    <a:schemeClr val="bg1"/>
                  </a:solidFill>
                  <a:sym typeface="Arial" charset="0"/>
                </a:rPr>
                <a:t>Efecte fizice</a:t>
              </a:r>
            </a:p>
          </p:txBody>
        </p:sp>
      </p:grpSp>
      <p:grpSp>
        <p:nvGrpSpPr>
          <p:cNvPr id="40966" name="Group 16"/>
          <p:cNvGrpSpPr>
            <a:grpSpLocks/>
          </p:cNvGrpSpPr>
          <p:nvPr/>
        </p:nvGrpSpPr>
        <p:grpSpPr bwMode="auto">
          <a:xfrm>
            <a:off x="3267075" y="962025"/>
            <a:ext cx="2341563" cy="819150"/>
            <a:chOff x="523480" y="957942"/>
            <a:chExt cx="2341966" cy="818294"/>
          </a:xfrm>
        </p:grpSpPr>
        <p:pic>
          <p:nvPicPr>
            <p:cNvPr id="18" name="Picture 17"/>
            <p:cNvPicPr>
              <a:picLocks noChangeAspect="1"/>
            </p:cNvPicPr>
            <p:nvPr/>
          </p:nvPicPr>
          <p:blipFill>
            <a:blip r:embed="rId3" cstate="screen"/>
            <a:srcRect/>
            <a:stretch/>
          </p:blipFill>
          <p:spPr>
            <a:xfrm>
              <a:off x="523480" y="957942"/>
              <a:ext cx="2341966" cy="818294"/>
            </a:xfrm>
            <a:prstGeom prst="rect">
              <a:avLst/>
            </a:prstGeom>
            <a:solidFill>
              <a:srgbClr val="FFFFFF">
                <a:shade val="85000"/>
              </a:srgbClr>
            </a:solidFill>
            <a:ln w="762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0971" name="TextBox 18"/>
            <p:cNvSpPr txBox="1">
              <a:spLocks noChangeArrowheads="1"/>
            </p:cNvSpPr>
            <p:nvPr/>
          </p:nvSpPr>
          <p:spPr bwMode="auto">
            <a:xfrm>
              <a:off x="541830" y="1043923"/>
              <a:ext cx="2256448" cy="646331"/>
            </a:xfrm>
            <a:prstGeom prst="rect">
              <a:avLst/>
            </a:prstGeom>
            <a:noFill/>
            <a:ln w="9525">
              <a:noFill/>
              <a:miter lim="800000"/>
              <a:headEnd/>
              <a:tailEnd/>
            </a:ln>
          </p:spPr>
          <p:txBody>
            <a:bodyPr>
              <a:spAutoFit/>
            </a:bodyPr>
            <a:lstStyle/>
            <a:p>
              <a:pPr algn="ctr" defTabSz="912813" hangingPunct="0"/>
              <a:r>
                <a:rPr lang="ro-RO" b="1">
                  <a:solidFill>
                    <a:schemeClr val="bg1"/>
                  </a:solidFill>
                  <a:sym typeface="Arial" charset="0"/>
                </a:rPr>
                <a:t>Efecte psihosociale</a:t>
              </a:r>
            </a:p>
          </p:txBody>
        </p:sp>
      </p:grpSp>
      <p:grpSp>
        <p:nvGrpSpPr>
          <p:cNvPr id="40967" name="Group 19"/>
          <p:cNvGrpSpPr>
            <a:grpSpLocks/>
          </p:cNvGrpSpPr>
          <p:nvPr/>
        </p:nvGrpSpPr>
        <p:grpSpPr bwMode="auto">
          <a:xfrm>
            <a:off x="6026150" y="957263"/>
            <a:ext cx="2341563" cy="819150"/>
            <a:chOff x="523480" y="957942"/>
            <a:chExt cx="2341966" cy="818294"/>
          </a:xfrm>
        </p:grpSpPr>
        <p:pic>
          <p:nvPicPr>
            <p:cNvPr id="21" name="Picture 20"/>
            <p:cNvPicPr>
              <a:picLocks noChangeAspect="1"/>
            </p:cNvPicPr>
            <p:nvPr/>
          </p:nvPicPr>
          <p:blipFill>
            <a:blip r:embed="rId3" cstate="screen"/>
            <a:srcRect/>
            <a:stretch/>
          </p:blipFill>
          <p:spPr>
            <a:xfrm>
              <a:off x="523480" y="957942"/>
              <a:ext cx="2341966" cy="818294"/>
            </a:xfrm>
            <a:prstGeom prst="rect">
              <a:avLst/>
            </a:prstGeom>
            <a:solidFill>
              <a:srgbClr val="FFFFFF">
                <a:shade val="85000"/>
              </a:srgbClr>
            </a:solidFill>
            <a:ln w="762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0969" name="TextBox 21"/>
            <p:cNvSpPr txBox="1">
              <a:spLocks noChangeArrowheads="1"/>
            </p:cNvSpPr>
            <p:nvPr/>
          </p:nvSpPr>
          <p:spPr bwMode="auto">
            <a:xfrm>
              <a:off x="541830" y="1043923"/>
              <a:ext cx="2256448" cy="646331"/>
            </a:xfrm>
            <a:prstGeom prst="rect">
              <a:avLst/>
            </a:prstGeom>
            <a:noFill/>
            <a:ln w="9525">
              <a:noFill/>
              <a:miter lim="800000"/>
              <a:headEnd/>
              <a:tailEnd/>
            </a:ln>
          </p:spPr>
          <p:txBody>
            <a:bodyPr>
              <a:spAutoFit/>
            </a:bodyPr>
            <a:lstStyle/>
            <a:p>
              <a:pPr algn="ctr" defTabSz="912813" hangingPunct="0"/>
              <a:r>
                <a:rPr lang="ro-RO" b="1">
                  <a:solidFill>
                    <a:schemeClr val="bg1"/>
                  </a:solidFill>
                  <a:sym typeface="Arial" charset="0"/>
                </a:rPr>
                <a:t>Efectele organizaționale</a:t>
              </a: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a:xfrm>
            <a:off x="455613" y="76200"/>
            <a:ext cx="7559675" cy="508000"/>
          </a:xfrm>
        </p:spPr>
        <p:txBody>
          <a:bodyPr lIns="0"/>
          <a:lstStyle/>
          <a:p>
            <a:pPr eaLnBrk="1" hangingPunct="1"/>
            <a:r>
              <a:rPr lang="ro-RO" sz="2400"/>
              <a:t>Factorii SSM și efectele sistemelor bazate pe IA</a:t>
            </a:r>
          </a:p>
        </p:txBody>
      </p:sp>
      <p:grpSp>
        <p:nvGrpSpPr>
          <p:cNvPr id="43010" name="Group 14"/>
          <p:cNvGrpSpPr>
            <a:grpSpLocks/>
          </p:cNvGrpSpPr>
          <p:nvPr/>
        </p:nvGrpSpPr>
        <p:grpSpPr bwMode="auto">
          <a:xfrm>
            <a:off x="64085" y="781050"/>
            <a:ext cx="5827128" cy="3652838"/>
            <a:chOff x="2973629" y="900229"/>
            <a:chExt cx="5826955" cy="3652952"/>
          </a:xfrm>
        </p:grpSpPr>
        <p:sp>
          <p:nvSpPr>
            <p:cNvPr id="2" name="Ellipse 1"/>
            <p:cNvSpPr/>
            <p:nvPr/>
          </p:nvSpPr>
          <p:spPr>
            <a:xfrm>
              <a:off x="4235068" y="1005007"/>
              <a:ext cx="3186018" cy="3184624"/>
            </a:xfrm>
            <a:prstGeom prst="ellipse">
              <a:avLst/>
            </a:prstGeom>
            <a:solidFill>
              <a:srgbClr val="ACC7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sz="1200"/>
            </a:p>
          </p:txBody>
        </p:sp>
        <p:sp>
          <p:nvSpPr>
            <p:cNvPr id="3" name="Ellipse 2"/>
            <p:cNvSpPr/>
            <p:nvPr/>
          </p:nvSpPr>
          <p:spPr>
            <a:xfrm>
              <a:off x="4885924" y="1663841"/>
              <a:ext cx="1882720" cy="1881246"/>
            </a:xfrm>
            <a:prstGeom prst="ellipse">
              <a:avLst/>
            </a:prstGeom>
            <a:solidFill>
              <a:schemeClr val="bg1"/>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sz="1200"/>
            </a:p>
          </p:txBody>
        </p:sp>
        <p:sp>
          <p:nvSpPr>
            <p:cNvPr id="4" name="Ellipse 3"/>
            <p:cNvSpPr/>
            <p:nvPr/>
          </p:nvSpPr>
          <p:spPr>
            <a:xfrm>
              <a:off x="5100230" y="1876572"/>
              <a:ext cx="1455695" cy="1455782"/>
            </a:xfrm>
            <a:prstGeom prst="ellipse">
              <a:avLst/>
            </a:prstGeom>
            <a:solidFill>
              <a:srgbClr val="003399"/>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sz="1200"/>
            </a:p>
          </p:txBody>
        </p:sp>
        <p:sp>
          <p:nvSpPr>
            <p:cNvPr id="5" name="Ellipse 4"/>
            <p:cNvSpPr/>
            <p:nvPr/>
          </p:nvSpPr>
          <p:spPr>
            <a:xfrm>
              <a:off x="5447883" y="2224245"/>
              <a:ext cx="758803" cy="758849"/>
            </a:xfrm>
            <a:prstGeom prst="ellipse">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sz="1200"/>
            </a:p>
          </p:txBody>
        </p:sp>
        <p:sp>
          <p:nvSpPr>
            <p:cNvPr id="6" name="Rechteck 5"/>
            <p:cNvSpPr/>
            <p:nvPr/>
          </p:nvSpPr>
          <p:spPr>
            <a:xfrm>
              <a:off x="5812997" y="998657"/>
              <a:ext cx="38099" cy="71439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sz="1200"/>
            </a:p>
          </p:txBody>
        </p:sp>
        <p:cxnSp>
          <p:nvCxnSpPr>
            <p:cNvPr id="10" name="Gerader Verbinder 9"/>
            <p:cNvCxnSpPr/>
            <p:nvPr/>
          </p:nvCxnSpPr>
          <p:spPr>
            <a:xfrm>
              <a:off x="6163824" y="3416496"/>
              <a:ext cx="315904" cy="665183"/>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p:nvCxnSpPr>
          <p:spPr>
            <a:xfrm flipV="1">
              <a:off x="6592436" y="1663841"/>
              <a:ext cx="650856" cy="477852"/>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Gerader Verbinder 16"/>
            <p:cNvCxnSpPr/>
            <p:nvPr/>
          </p:nvCxnSpPr>
          <p:spPr>
            <a:xfrm>
              <a:off x="6679746" y="2983094"/>
              <a:ext cx="607994" cy="288934"/>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23" name="Gerader Verbinder 22"/>
            <p:cNvCxnSpPr>
              <a:stCxn id="2" idx="3"/>
              <a:endCxn id="3" idx="3"/>
            </p:cNvCxnSpPr>
            <p:nvPr/>
          </p:nvCxnSpPr>
          <p:spPr>
            <a:xfrm flipV="1">
              <a:off x="4701780" y="3268853"/>
              <a:ext cx="460361" cy="454039"/>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26" name="Gerader Verbinder 25"/>
            <p:cNvCxnSpPr>
              <a:stCxn id="2" idx="2"/>
              <a:endCxn id="3" idx="2"/>
            </p:cNvCxnSpPr>
            <p:nvPr/>
          </p:nvCxnSpPr>
          <p:spPr>
            <a:xfrm>
              <a:off x="4235068" y="2597320"/>
              <a:ext cx="650856" cy="6350"/>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29" name="Gerader Verbinder 28"/>
            <p:cNvCxnSpPr>
              <a:stCxn id="2" idx="1"/>
              <a:endCxn id="3" idx="1"/>
            </p:cNvCxnSpPr>
            <p:nvPr/>
          </p:nvCxnSpPr>
          <p:spPr>
            <a:xfrm>
              <a:off x="4701780" y="1470160"/>
              <a:ext cx="460361" cy="468327"/>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43031" name="Textfeld 288"/>
            <p:cNvSpPr txBox="1">
              <a:spLocks noChangeArrowheads="1"/>
            </p:cNvSpPr>
            <p:nvPr/>
          </p:nvSpPr>
          <p:spPr bwMode="auto">
            <a:xfrm>
              <a:off x="6415186" y="1173038"/>
              <a:ext cx="1457406" cy="184666"/>
            </a:xfrm>
            <a:prstGeom prst="rect">
              <a:avLst/>
            </a:prstGeom>
            <a:solidFill>
              <a:srgbClr val="D7E3AF"/>
            </a:solidFill>
            <a:ln w="9525">
              <a:noFill/>
              <a:miter lim="800000"/>
              <a:headEnd/>
              <a:tailEnd/>
            </a:ln>
          </p:spPr>
          <p:txBody>
            <a:bodyPr>
              <a:spAutoFit/>
            </a:bodyPr>
            <a:lstStyle/>
            <a:p>
              <a:pPr marL="115888" indent="-115888">
                <a:buFont typeface="Wingdings" pitchFamily="2" charset="2"/>
                <a:buChar char="§"/>
              </a:pPr>
              <a:r>
                <a:rPr lang="ro-RO" sz="600" b="1">
                  <a:solidFill>
                    <a:srgbClr val="003399"/>
                  </a:solidFill>
                </a:rPr>
                <a:t>PREVENIREA ACCIDENTELOR</a:t>
              </a:r>
            </a:p>
          </p:txBody>
        </p:sp>
        <p:sp>
          <p:nvSpPr>
            <p:cNvPr id="290" name="Rechteck 289"/>
            <p:cNvSpPr/>
            <p:nvPr/>
          </p:nvSpPr>
          <p:spPr>
            <a:xfrm>
              <a:off x="7154394" y="1901973"/>
              <a:ext cx="1646190" cy="452451"/>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15888" indent="-115888" fontAlgn="auto">
                <a:spcBef>
                  <a:spcPts val="0"/>
                </a:spcBef>
                <a:spcAft>
                  <a:spcPts val="0"/>
                </a:spcAft>
                <a:buFont typeface="Wingdings" panose="05000000000000000000" pitchFamily="2" charset="2"/>
                <a:buChar char="§"/>
                <a:defRPr/>
              </a:pPr>
              <a:r>
                <a:rPr lang="ro-RO" sz="600" b="1">
                  <a:solidFill>
                    <a:srgbClr val="003399"/>
                  </a:solidFill>
                </a:rPr>
                <a:t>STRES</a:t>
              </a:r>
            </a:p>
            <a:p>
              <a:pPr marL="115888" indent="-115888" fontAlgn="auto">
                <a:spcBef>
                  <a:spcPts val="0"/>
                </a:spcBef>
                <a:spcAft>
                  <a:spcPts val="0"/>
                </a:spcAft>
                <a:buFont typeface="Wingdings" panose="05000000000000000000" pitchFamily="2" charset="2"/>
                <a:buChar char="§"/>
                <a:defRPr/>
              </a:pPr>
              <a:r>
                <a:rPr lang="ro-RO" sz="600" b="1">
                  <a:solidFill>
                    <a:srgbClr val="003399"/>
                  </a:solidFill>
                </a:rPr>
                <a:t>PROBLEME DE COMUNICARE</a:t>
              </a:r>
            </a:p>
            <a:p>
              <a:pPr marL="115888" indent="-115888" fontAlgn="auto">
                <a:spcBef>
                  <a:spcPts val="0"/>
                </a:spcBef>
                <a:spcAft>
                  <a:spcPts val="0"/>
                </a:spcAft>
                <a:buFont typeface="Wingdings" panose="05000000000000000000" pitchFamily="2" charset="2"/>
                <a:buChar char="§"/>
                <a:defRPr/>
              </a:pPr>
              <a:r>
                <a:rPr lang="ro-RO" sz="600" b="1">
                  <a:solidFill>
                    <a:srgbClr val="003399"/>
                  </a:solidFill>
                </a:rPr>
                <a:t>CONFLICTE</a:t>
              </a:r>
            </a:p>
          </p:txBody>
        </p:sp>
        <p:sp>
          <p:nvSpPr>
            <p:cNvPr id="43033" name="Textfeld 290"/>
            <p:cNvSpPr txBox="1">
              <a:spLocks noChangeArrowheads="1"/>
            </p:cNvSpPr>
            <p:nvPr/>
          </p:nvSpPr>
          <p:spPr bwMode="auto">
            <a:xfrm rot="-3110826">
              <a:off x="4784720" y="1946836"/>
              <a:ext cx="875511" cy="207749"/>
            </a:xfrm>
            <a:prstGeom prst="rect">
              <a:avLst/>
            </a:prstGeom>
            <a:noFill/>
            <a:ln w="9525">
              <a:noFill/>
              <a:miter lim="800000"/>
              <a:headEnd/>
              <a:tailEnd/>
            </a:ln>
          </p:spPr>
          <p:txBody>
            <a:bodyPr>
              <a:spAutoFit/>
            </a:bodyPr>
            <a:lstStyle/>
            <a:p>
              <a:r>
                <a:rPr lang="ro-RO" sz="700" b="1">
                  <a:solidFill>
                    <a:srgbClr val="003399"/>
                  </a:solidFill>
                </a:rPr>
                <a:t>Psihosociali</a:t>
              </a:r>
            </a:p>
          </p:txBody>
        </p:sp>
        <p:sp>
          <p:nvSpPr>
            <p:cNvPr id="43034" name="Textfeld 36"/>
            <p:cNvSpPr txBox="1">
              <a:spLocks noChangeArrowheads="1"/>
            </p:cNvSpPr>
            <p:nvPr/>
          </p:nvSpPr>
          <p:spPr bwMode="auto">
            <a:xfrm rot="1720010">
              <a:off x="5944489" y="1840937"/>
              <a:ext cx="875511" cy="207749"/>
            </a:xfrm>
            <a:prstGeom prst="rect">
              <a:avLst/>
            </a:prstGeom>
            <a:noFill/>
            <a:ln w="9525">
              <a:noFill/>
              <a:miter lim="800000"/>
              <a:headEnd/>
              <a:tailEnd/>
            </a:ln>
          </p:spPr>
          <p:txBody>
            <a:bodyPr>
              <a:spAutoFit/>
            </a:bodyPr>
            <a:lstStyle/>
            <a:p>
              <a:r>
                <a:rPr lang="ro-RO" sz="700" b="1">
                  <a:solidFill>
                    <a:srgbClr val="003399"/>
                  </a:solidFill>
                </a:rPr>
                <a:t>Fizici</a:t>
              </a:r>
            </a:p>
          </p:txBody>
        </p:sp>
        <p:sp>
          <p:nvSpPr>
            <p:cNvPr id="43035" name="Textfeld 37"/>
            <p:cNvSpPr txBox="1">
              <a:spLocks noChangeArrowheads="1"/>
            </p:cNvSpPr>
            <p:nvPr/>
          </p:nvSpPr>
          <p:spPr bwMode="auto">
            <a:xfrm rot="-3838631">
              <a:off x="6128039" y="2841957"/>
              <a:ext cx="875511" cy="207749"/>
            </a:xfrm>
            <a:prstGeom prst="rect">
              <a:avLst/>
            </a:prstGeom>
            <a:noFill/>
            <a:ln w="9525">
              <a:noFill/>
              <a:miter lim="800000"/>
              <a:headEnd/>
              <a:tailEnd/>
            </a:ln>
          </p:spPr>
          <p:txBody>
            <a:bodyPr>
              <a:spAutoFit/>
            </a:bodyPr>
            <a:lstStyle/>
            <a:p>
              <a:r>
                <a:rPr lang="ro-RO" sz="700" b="1">
                  <a:solidFill>
                    <a:srgbClr val="003399"/>
                  </a:solidFill>
                </a:rPr>
                <a:t>Organizaționali</a:t>
              </a:r>
            </a:p>
          </p:txBody>
        </p:sp>
        <p:sp>
          <p:nvSpPr>
            <p:cNvPr id="43036" name="Textfeld 38"/>
            <p:cNvSpPr txBox="1">
              <a:spLocks noChangeArrowheads="1"/>
            </p:cNvSpPr>
            <p:nvPr/>
          </p:nvSpPr>
          <p:spPr bwMode="auto">
            <a:xfrm>
              <a:off x="7142555" y="1714210"/>
              <a:ext cx="1658029" cy="184666"/>
            </a:xfrm>
            <a:prstGeom prst="rect">
              <a:avLst/>
            </a:prstGeom>
            <a:solidFill>
              <a:srgbClr val="D7E3AF"/>
            </a:solidFill>
            <a:ln w="9525">
              <a:noFill/>
              <a:miter lim="800000"/>
              <a:headEnd/>
              <a:tailEnd/>
            </a:ln>
          </p:spPr>
          <p:txBody>
            <a:bodyPr>
              <a:spAutoFit/>
            </a:bodyPr>
            <a:lstStyle/>
            <a:p>
              <a:pPr marL="115888" indent="-115888">
                <a:buFont typeface="Wingdings" pitchFamily="2" charset="2"/>
                <a:buChar char="§"/>
              </a:pPr>
              <a:r>
                <a:rPr lang="ro-RO" sz="600" b="1">
                  <a:solidFill>
                    <a:srgbClr val="003399"/>
                  </a:solidFill>
                </a:rPr>
                <a:t>CALITATEA COOPERĂRII</a:t>
              </a:r>
            </a:p>
          </p:txBody>
        </p:sp>
        <p:sp>
          <p:nvSpPr>
            <p:cNvPr id="43037" name="Textfeld 39"/>
            <p:cNvSpPr txBox="1">
              <a:spLocks noChangeArrowheads="1"/>
            </p:cNvSpPr>
            <p:nvPr/>
          </p:nvSpPr>
          <p:spPr bwMode="auto">
            <a:xfrm>
              <a:off x="6858100" y="3632523"/>
              <a:ext cx="1175820" cy="276999"/>
            </a:xfrm>
            <a:prstGeom prst="rect">
              <a:avLst/>
            </a:prstGeom>
            <a:solidFill>
              <a:srgbClr val="D7E3AF"/>
            </a:solidFill>
            <a:ln w="9525">
              <a:noFill/>
              <a:miter lim="800000"/>
              <a:headEnd/>
              <a:tailEnd/>
            </a:ln>
          </p:spPr>
          <p:txBody>
            <a:bodyPr>
              <a:spAutoFit/>
            </a:bodyPr>
            <a:lstStyle/>
            <a:p>
              <a:r>
                <a:rPr lang="ro-RO" sz="600" b="1">
                  <a:solidFill>
                    <a:srgbClr val="003399"/>
                  </a:solidFill>
                </a:rPr>
                <a:t>- PERFECȚIONARE</a:t>
              </a:r>
              <a:br>
                <a:rPr lang="ro-RO" sz="600" b="1">
                  <a:solidFill>
                    <a:srgbClr val="003399"/>
                  </a:solidFill>
                </a:rPr>
              </a:br>
              <a:r>
                <a:rPr lang="ro-RO" sz="600" b="1">
                  <a:solidFill>
                    <a:srgbClr val="003399"/>
                  </a:solidFill>
                </a:rPr>
                <a:t>- RECALIFICARE</a:t>
              </a:r>
            </a:p>
          </p:txBody>
        </p:sp>
        <p:sp>
          <p:nvSpPr>
            <p:cNvPr id="41" name="Rechteck 40"/>
            <p:cNvSpPr/>
            <p:nvPr/>
          </p:nvSpPr>
          <p:spPr>
            <a:xfrm>
              <a:off x="6867066" y="3913398"/>
              <a:ext cx="1142966" cy="230195"/>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ro-RO" sz="600" b="1" dirty="0">
                  <a:solidFill>
                    <a:srgbClr val="003399"/>
                  </a:solidFill>
                </a:rPr>
                <a:t>- DEPROFESIONALIZARE</a:t>
              </a:r>
            </a:p>
          </p:txBody>
        </p:sp>
        <p:sp>
          <p:nvSpPr>
            <p:cNvPr id="43039" name="Textfeld 41"/>
            <p:cNvSpPr txBox="1">
              <a:spLocks noChangeArrowheads="1"/>
            </p:cNvSpPr>
            <p:nvPr/>
          </p:nvSpPr>
          <p:spPr bwMode="auto">
            <a:xfrm>
              <a:off x="4398259" y="3815966"/>
              <a:ext cx="1372193" cy="369332"/>
            </a:xfrm>
            <a:prstGeom prst="rect">
              <a:avLst/>
            </a:prstGeom>
            <a:solidFill>
              <a:srgbClr val="D7E3AF"/>
            </a:solidFill>
            <a:ln w="9525">
              <a:noFill/>
              <a:miter lim="800000"/>
              <a:headEnd/>
              <a:tailEnd/>
            </a:ln>
          </p:spPr>
          <p:txBody>
            <a:bodyPr>
              <a:spAutoFit/>
            </a:bodyPr>
            <a:lstStyle/>
            <a:p>
              <a:pPr marL="115888" indent="-115888">
                <a:buFont typeface="Wingdings" pitchFamily="2" charset="2"/>
                <a:buChar char="§"/>
              </a:pPr>
              <a:r>
                <a:rPr lang="ro-RO" sz="600" b="1">
                  <a:solidFill>
                    <a:srgbClr val="003399"/>
                  </a:solidFill>
                </a:rPr>
                <a:t>REDUCEREA VOLUMULUI DE MUNCĂ</a:t>
              </a:r>
            </a:p>
            <a:p>
              <a:pPr marL="115888" indent="-115888">
                <a:buFont typeface="Wingdings" pitchFamily="2" charset="2"/>
                <a:buChar char="§"/>
              </a:pPr>
              <a:r>
                <a:rPr lang="ro-RO" sz="600" b="1">
                  <a:solidFill>
                    <a:srgbClr val="003399"/>
                  </a:solidFill>
                </a:rPr>
                <a:t>PERFORMANȚA</a:t>
              </a:r>
            </a:p>
          </p:txBody>
        </p:sp>
        <p:sp>
          <p:nvSpPr>
            <p:cNvPr id="43" name="Rechteck 42"/>
            <p:cNvSpPr/>
            <p:nvPr/>
          </p:nvSpPr>
          <p:spPr>
            <a:xfrm>
              <a:off x="4406513" y="4167406"/>
              <a:ext cx="1358860" cy="385775"/>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15888" indent="-115888" fontAlgn="auto">
                <a:spcBef>
                  <a:spcPts val="0"/>
                </a:spcBef>
                <a:spcAft>
                  <a:spcPts val="0"/>
                </a:spcAft>
                <a:buFont typeface="Wingdings" panose="05000000000000000000" pitchFamily="2" charset="2"/>
                <a:buChar char="§"/>
                <a:defRPr/>
              </a:pPr>
              <a:r>
                <a:rPr lang="ro-RO" sz="600" b="1" dirty="0">
                  <a:solidFill>
                    <a:srgbClr val="003399"/>
                  </a:solidFill>
                </a:rPr>
                <a:t>DEPENDENȚA EXCESIVĂ</a:t>
              </a:r>
            </a:p>
            <a:p>
              <a:pPr marL="115888" indent="-115888" fontAlgn="auto">
                <a:spcBef>
                  <a:spcPts val="0"/>
                </a:spcBef>
                <a:spcAft>
                  <a:spcPts val="0"/>
                </a:spcAft>
                <a:buFont typeface="Wingdings" panose="05000000000000000000" pitchFamily="2" charset="2"/>
                <a:buChar char="§"/>
                <a:defRPr/>
              </a:pPr>
              <a:r>
                <a:rPr lang="ro-RO" sz="600" b="1" dirty="0">
                  <a:solidFill>
                    <a:srgbClr val="003399"/>
                  </a:solidFill>
                </a:rPr>
                <a:t>ERORI DE AUTOMATIZARE</a:t>
              </a:r>
            </a:p>
            <a:p>
              <a:pPr marL="115888" indent="-115888" fontAlgn="auto">
                <a:spcBef>
                  <a:spcPts val="0"/>
                </a:spcBef>
                <a:spcAft>
                  <a:spcPts val="0"/>
                </a:spcAft>
                <a:buFont typeface="Wingdings" panose="05000000000000000000" pitchFamily="2" charset="2"/>
                <a:buChar char="§"/>
                <a:defRPr/>
              </a:pPr>
              <a:r>
                <a:rPr lang="ro-RO" sz="600" b="1" dirty="0">
                  <a:solidFill>
                    <a:srgbClr val="003399"/>
                  </a:solidFill>
                </a:rPr>
                <a:t>UTILIZAREA NECORESPUNZĂTOARE</a:t>
              </a:r>
            </a:p>
          </p:txBody>
        </p:sp>
        <p:sp>
          <p:nvSpPr>
            <p:cNvPr id="44" name="Rechteck 43"/>
            <p:cNvSpPr/>
            <p:nvPr/>
          </p:nvSpPr>
          <p:spPr>
            <a:xfrm>
              <a:off x="3239735" y="3197414"/>
              <a:ext cx="1173129" cy="29845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15888" indent="-115888" fontAlgn="auto">
                <a:spcBef>
                  <a:spcPts val="0"/>
                </a:spcBef>
                <a:spcAft>
                  <a:spcPts val="0"/>
                </a:spcAft>
                <a:buFont typeface="Wingdings" panose="05000000000000000000" pitchFamily="2" charset="2"/>
                <a:buChar char="§"/>
                <a:defRPr/>
              </a:pPr>
              <a:r>
                <a:rPr lang="ro-RO" sz="600" b="1">
                  <a:solidFill>
                    <a:srgbClr val="003399"/>
                  </a:solidFill>
                </a:rPr>
                <a:t>NERESPECTAREA VIEȚII PRIVATE</a:t>
              </a:r>
            </a:p>
            <a:p>
              <a:pPr marL="115888" indent="-115888" fontAlgn="auto">
                <a:spcBef>
                  <a:spcPts val="0"/>
                </a:spcBef>
                <a:spcAft>
                  <a:spcPts val="0"/>
                </a:spcAft>
                <a:buFont typeface="Wingdings" panose="05000000000000000000" pitchFamily="2" charset="2"/>
                <a:buChar char="§"/>
                <a:defRPr/>
              </a:pPr>
              <a:r>
                <a:rPr lang="ro-RO" sz="600" b="1">
                  <a:solidFill>
                    <a:srgbClr val="003399"/>
                  </a:solidFill>
                </a:rPr>
                <a:t>AUTOCENZURĂ</a:t>
              </a:r>
            </a:p>
          </p:txBody>
        </p:sp>
        <p:sp>
          <p:nvSpPr>
            <p:cNvPr id="45" name="Rechteck 44"/>
            <p:cNvSpPr/>
            <p:nvPr/>
          </p:nvSpPr>
          <p:spPr>
            <a:xfrm>
              <a:off x="2973629" y="2084541"/>
              <a:ext cx="1577929" cy="398475"/>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15888" indent="-115888" fontAlgn="auto">
                <a:spcBef>
                  <a:spcPts val="0"/>
                </a:spcBef>
                <a:spcAft>
                  <a:spcPts val="0"/>
                </a:spcAft>
                <a:buFont typeface="Wingdings" panose="05000000000000000000" pitchFamily="2" charset="2"/>
                <a:buChar char="§"/>
                <a:defRPr/>
              </a:pPr>
              <a:r>
                <a:rPr lang="ro-RO" sz="600" b="1" dirty="0">
                  <a:solidFill>
                    <a:srgbClr val="003399"/>
                  </a:solidFill>
                </a:rPr>
                <a:t>PIERDEREA AUTONOMIEI</a:t>
              </a:r>
            </a:p>
            <a:p>
              <a:pPr marL="115888" indent="-115888" fontAlgn="auto">
                <a:spcBef>
                  <a:spcPts val="0"/>
                </a:spcBef>
                <a:spcAft>
                  <a:spcPts val="0"/>
                </a:spcAft>
                <a:buFont typeface="Wingdings" panose="05000000000000000000" pitchFamily="2" charset="2"/>
                <a:buChar char="§"/>
                <a:defRPr/>
              </a:pPr>
              <a:r>
                <a:rPr lang="ro-RO" sz="600" b="1" dirty="0">
                  <a:solidFill>
                    <a:srgbClr val="003399"/>
                  </a:solidFill>
                </a:rPr>
                <a:t>PIERDEREA SEMNIFICAȚIEI</a:t>
              </a:r>
            </a:p>
            <a:p>
              <a:pPr marL="115888" indent="-115888" fontAlgn="auto">
                <a:spcBef>
                  <a:spcPts val="0"/>
                </a:spcBef>
                <a:spcAft>
                  <a:spcPts val="0"/>
                </a:spcAft>
                <a:buFont typeface="Wingdings" panose="05000000000000000000" pitchFamily="2" charset="2"/>
                <a:buChar char="§"/>
                <a:defRPr/>
              </a:pPr>
              <a:r>
                <a:rPr lang="ro-RO" sz="600" b="1" dirty="0">
                  <a:solidFill>
                    <a:srgbClr val="003399"/>
                  </a:solidFill>
                </a:rPr>
                <a:t>DEPERSONALIZARE</a:t>
              </a:r>
            </a:p>
          </p:txBody>
        </p:sp>
        <p:sp>
          <p:nvSpPr>
            <p:cNvPr id="46" name="Rechteck 45"/>
            <p:cNvSpPr/>
            <p:nvPr/>
          </p:nvSpPr>
          <p:spPr>
            <a:xfrm>
              <a:off x="4281104" y="900229"/>
              <a:ext cx="1433471" cy="400062"/>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15888" indent="-115888" fontAlgn="auto">
                <a:spcBef>
                  <a:spcPts val="0"/>
                </a:spcBef>
                <a:spcAft>
                  <a:spcPts val="0"/>
                </a:spcAft>
                <a:buFont typeface="Wingdings" panose="05000000000000000000" pitchFamily="2" charset="2"/>
                <a:buChar char="§"/>
                <a:defRPr/>
              </a:pPr>
              <a:r>
                <a:rPr lang="ro-RO" sz="600" b="1">
                  <a:solidFill>
                    <a:srgbClr val="003399"/>
                  </a:solidFill>
                </a:rPr>
                <a:t>FRICĂ</a:t>
              </a:r>
            </a:p>
            <a:p>
              <a:pPr marL="115888" indent="-115888" fontAlgn="auto">
                <a:spcBef>
                  <a:spcPts val="0"/>
                </a:spcBef>
                <a:spcAft>
                  <a:spcPts val="0"/>
                </a:spcAft>
                <a:buFont typeface="Wingdings" panose="05000000000000000000" pitchFamily="2" charset="2"/>
                <a:buChar char="§"/>
                <a:defRPr/>
              </a:pPr>
              <a:r>
                <a:rPr lang="ro-RO" sz="600" b="1">
                  <a:solidFill>
                    <a:srgbClr val="003399"/>
                  </a:solidFill>
                </a:rPr>
                <a:t>STRES</a:t>
              </a:r>
            </a:p>
            <a:p>
              <a:pPr marL="115888" indent="-115888" fontAlgn="auto">
                <a:spcBef>
                  <a:spcPts val="0"/>
                </a:spcBef>
                <a:spcAft>
                  <a:spcPts val="0"/>
                </a:spcAft>
                <a:buFont typeface="Wingdings" panose="05000000000000000000" pitchFamily="2" charset="2"/>
                <a:buChar char="§"/>
                <a:defRPr/>
              </a:pPr>
              <a:r>
                <a:rPr lang="ro-RO" sz="600" b="1">
                  <a:solidFill>
                    <a:srgbClr val="003399"/>
                  </a:solidFill>
                </a:rPr>
                <a:t>SĂNĂTATE MINTALĂ PRECARĂ</a:t>
              </a:r>
            </a:p>
          </p:txBody>
        </p:sp>
        <p:sp>
          <p:nvSpPr>
            <p:cNvPr id="43044" name="Textfeld 291"/>
            <p:cNvSpPr txBox="1">
              <a:spLocks noChangeArrowheads="1"/>
            </p:cNvSpPr>
            <p:nvPr/>
          </p:nvSpPr>
          <p:spPr bwMode="auto">
            <a:xfrm>
              <a:off x="4955009" y="1347240"/>
              <a:ext cx="726801" cy="369332"/>
            </a:xfrm>
            <a:prstGeom prst="rect">
              <a:avLst/>
            </a:prstGeom>
            <a:noFill/>
            <a:ln w="9525">
              <a:noFill/>
              <a:miter lim="800000"/>
              <a:headEnd/>
              <a:tailEnd/>
            </a:ln>
          </p:spPr>
          <p:txBody>
            <a:bodyPr>
              <a:spAutoFit/>
            </a:bodyPr>
            <a:lstStyle/>
            <a:p>
              <a:pPr algn="ctr"/>
              <a:r>
                <a:rPr lang="ro-RO" sz="600" b="1">
                  <a:solidFill>
                    <a:srgbClr val="003399"/>
                  </a:solidFill>
                </a:rPr>
                <a:t>PIERDEREA LOCULUI DE MUNCĂ</a:t>
              </a:r>
            </a:p>
          </p:txBody>
        </p:sp>
        <p:sp>
          <p:nvSpPr>
            <p:cNvPr id="43045" name="Textfeld 47"/>
            <p:cNvSpPr txBox="1">
              <a:spLocks noChangeArrowheads="1"/>
            </p:cNvSpPr>
            <p:nvPr/>
          </p:nvSpPr>
          <p:spPr bwMode="auto">
            <a:xfrm>
              <a:off x="6160237" y="1431816"/>
              <a:ext cx="726801" cy="184666"/>
            </a:xfrm>
            <a:prstGeom prst="rect">
              <a:avLst/>
            </a:prstGeom>
            <a:noFill/>
            <a:ln w="9525">
              <a:noFill/>
              <a:miter lim="800000"/>
              <a:headEnd/>
              <a:tailEnd/>
            </a:ln>
          </p:spPr>
          <p:txBody>
            <a:bodyPr>
              <a:spAutoFit/>
            </a:bodyPr>
            <a:lstStyle/>
            <a:p>
              <a:r>
                <a:rPr lang="ro-RO" sz="600" b="1">
                  <a:solidFill>
                    <a:srgbClr val="003399"/>
                  </a:solidFill>
                </a:rPr>
                <a:t>SECURITATE</a:t>
              </a:r>
            </a:p>
          </p:txBody>
        </p:sp>
        <p:sp>
          <p:nvSpPr>
            <p:cNvPr id="43046" name="Textfeld 48"/>
            <p:cNvSpPr txBox="1">
              <a:spLocks noChangeArrowheads="1"/>
            </p:cNvSpPr>
            <p:nvPr/>
          </p:nvSpPr>
          <p:spPr bwMode="auto">
            <a:xfrm>
              <a:off x="6706486" y="2444257"/>
              <a:ext cx="711992" cy="276999"/>
            </a:xfrm>
            <a:prstGeom prst="rect">
              <a:avLst/>
            </a:prstGeom>
            <a:noFill/>
            <a:ln w="9525">
              <a:noFill/>
              <a:miter lim="800000"/>
              <a:headEnd/>
              <a:tailEnd/>
            </a:ln>
          </p:spPr>
          <p:txBody>
            <a:bodyPr>
              <a:spAutoFit/>
            </a:bodyPr>
            <a:lstStyle/>
            <a:p>
              <a:pPr algn="ctr"/>
              <a:r>
                <a:rPr lang="ro-RO" sz="600" b="1">
                  <a:solidFill>
                    <a:srgbClr val="003399"/>
                  </a:solidFill>
                </a:rPr>
                <a:t>STRUCTURA SOCIALĂ</a:t>
              </a:r>
            </a:p>
          </p:txBody>
        </p:sp>
        <p:sp>
          <p:nvSpPr>
            <p:cNvPr id="43047" name="Textfeld 49"/>
            <p:cNvSpPr txBox="1">
              <a:spLocks noChangeArrowheads="1"/>
            </p:cNvSpPr>
            <p:nvPr/>
          </p:nvSpPr>
          <p:spPr bwMode="auto">
            <a:xfrm>
              <a:off x="6158193" y="3364468"/>
              <a:ext cx="1044427" cy="276999"/>
            </a:xfrm>
            <a:prstGeom prst="rect">
              <a:avLst/>
            </a:prstGeom>
            <a:noFill/>
            <a:ln w="9525">
              <a:noFill/>
              <a:miter lim="800000"/>
              <a:headEnd/>
              <a:tailEnd/>
            </a:ln>
          </p:spPr>
          <p:txBody>
            <a:bodyPr>
              <a:spAutoFit/>
            </a:bodyPr>
            <a:lstStyle/>
            <a:p>
              <a:pPr algn="ctr"/>
              <a:r>
                <a:rPr lang="ro-RO" sz="600" b="1">
                  <a:solidFill>
                    <a:srgbClr val="003399"/>
                  </a:solidFill>
                </a:rPr>
                <a:t>TRANSFORMAREA LOCULUI DE MUNCĂ</a:t>
              </a:r>
            </a:p>
          </p:txBody>
        </p:sp>
        <p:sp>
          <p:nvSpPr>
            <p:cNvPr id="43048" name="Textfeld 50"/>
            <p:cNvSpPr txBox="1">
              <a:spLocks noChangeArrowheads="1"/>
            </p:cNvSpPr>
            <p:nvPr/>
          </p:nvSpPr>
          <p:spPr bwMode="auto">
            <a:xfrm>
              <a:off x="5379259" y="3602330"/>
              <a:ext cx="726801" cy="184666"/>
            </a:xfrm>
            <a:prstGeom prst="rect">
              <a:avLst/>
            </a:prstGeom>
            <a:noFill/>
            <a:ln w="9525">
              <a:noFill/>
              <a:miter lim="800000"/>
              <a:headEnd/>
              <a:tailEnd/>
            </a:ln>
          </p:spPr>
          <p:txBody>
            <a:bodyPr>
              <a:spAutoFit/>
            </a:bodyPr>
            <a:lstStyle/>
            <a:p>
              <a:r>
                <a:rPr lang="ro-RO" sz="600" b="1">
                  <a:solidFill>
                    <a:srgbClr val="003399"/>
                  </a:solidFill>
                </a:rPr>
                <a:t>ÎNCREDERE</a:t>
              </a:r>
            </a:p>
          </p:txBody>
        </p:sp>
        <p:sp>
          <p:nvSpPr>
            <p:cNvPr id="43049" name="Textfeld 51"/>
            <p:cNvSpPr txBox="1">
              <a:spLocks noChangeArrowheads="1"/>
            </p:cNvSpPr>
            <p:nvPr/>
          </p:nvSpPr>
          <p:spPr bwMode="auto">
            <a:xfrm>
              <a:off x="4242314" y="2928542"/>
              <a:ext cx="855881" cy="169277"/>
            </a:xfrm>
            <a:prstGeom prst="rect">
              <a:avLst/>
            </a:prstGeom>
            <a:noFill/>
            <a:ln w="9525">
              <a:noFill/>
              <a:miter lim="800000"/>
              <a:headEnd/>
              <a:tailEnd/>
            </a:ln>
          </p:spPr>
          <p:txBody>
            <a:bodyPr>
              <a:spAutoFit/>
            </a:bodyPr>
            <a:lstStyle/>
            <a:p>
              <a:r>
                <a:rPr lang="ro-RO" sz="500" b="1">
                  <a:solidFill>
                    <a:srgbClr val="003399"/>
                  </a:solidFill>
                </a:rPr>
                <a:t>SUPRAVEGHERE</a:t>
              </a:r>
            </a:p>
          </p:txBody>
        </p:sp>
        <p:sp>
          <p:nvSpPr>
            <p:cNvPr id="43050" name="Textfeld 52"/>
            <p:cNvSpPr txBox="1">
              <a:spLocks noChangeArrowheads="1"/>
            </p:cNvSpPr>
            <p:nvPr/>
          </p:nvSpPr>
          <p:spPr bwMode="auto">
            <a:xfrm>
              <a:off x="4362916" y="1890979"/>
              <a:ext cx="726801" cy="184666"/>
            </a:xfrm>
            <a:prstGeom prst="rect">
              <a:avLst/>
            </a:prstGeom>
            <a:noFill/>
            <a:ln w="9525">
              <a:noFill/>
              <a:miter lim="800000"/>
              <a:headEnd/>
              <a:tailEnd/>
            </a:ln>
          </p:spPr>
          <p:txBody>
            <a:bodyPr>
              <a:spAutoFit/>
            </a:bodyPr>
            <a:lstStyle/>
            <a:p>
              <a:r>
                <a:rPr lang="ro-RO" sz="600" b="1">
                  <a:solidFill>
                    <a:srgbClr val="003399"/>
                  </a:solidFill>
                </a:rPr>
                <a:t>AUTONOMIE</a:t>
              </a:r>
            </a:p>
          </p:txBody>
        </p:sp>
      </p:grpSp>
      <p:sp>
        <p:nvSpPr>
          <p:cNvPr id="43011" name="TextBox 12"/>
          <p:cNvSpPr txBox="1">
            <a:spLocks noChangeArrowheads="1"/>
          </p:cNvSpPr>
          <p:nvPr/>
        </p:nvSpPr>
        <p:spPr bwMode="auto">
          <a:xfrm>
            <a:off x="5935663" y="1635125"/>
            <a:ext cx="2622550" cy="738188"/>
          </a:xfrm>
          <a:prstGeom prst="rect">
            <a:avLst/>
          </a:prstGeom>
          <a:noFill/>
          <a:ln w="9525">
            <a:noFill/>
            <a:miter lim="800000"/>
            <a:headEnd/>
            <a:tailEnd/>
          </a:ln>
        </p:spPr>
        <p:txBody>
          <a:bodyPr>
            <a:spAutoFit/>
          </a:bodyPr>
          <a:lstStyle/>
          <a:p>
            <a:pPr>
              <a:spcAft>
                <a:spcPts val="600"/>
              </a:spcAft>
            </a:pPr>
            <a:r>
              <a:rPr lang="ro-RO" sz="1400" dirty="0">
                <a:solidFill>
                  <a:srgbClr val="003399"/>
                </a:solidFill>
                <a:cs typeface="Times New Roman" pitchFamily="18" charset="0"/>
              </a:rPr>
              <a:t>Oportunitățile includ reducerea volumului de muncă, prevenirea accidentelor, perfecționarea și recalificarea. </a:t>
            </a:r>
          </a:p>
        </p:txBody>
      </p:sp>
      <p:sp>
        <p:nvSpPr>
          <p:cNvPr id="43012" name="TextBox 18"/>
          <p:cNvSpPr txBox="1">
            <a:spLocks noChangeArrowheads="1"/>
          </p:cNvSpPr>
          <p:nvPr/>
        </p:nvSpPr>
        <p:spPr bwMode="auto">
          <a:xfrm>
            <a:off x="5953125" y="2770354"/>
            <a:ext cx="2622550" cy="954087"/>
          </a:xfrm>
          <a:prstGeom prst="rect">
            <a:avLst/>
          </a:prstGeom>
          <a:noFill/>
          <a:ln w="9525">
            <a:noFill/>
            <a:miter lim="800000"/>
            <a:headEnd/>
            <a:tailEnd/>
          </a:ln>
        </p:spPr>
        <p:txBody>
          <a:bodyPr>
            <a:spAutoFit/>
          </a:bodyPr>
          <a:lstStyle/>
          <a:p>
            <a:r>
              <a:rPr lang="ro-RO" sz="1400" dirty="0">
                <a:solidFill>
                  <a:srgbClr val="003399"/>
                </a:solidFill>
              </a:rPr>
              <a:t>Riscurile sunt legate de toate categoriile și includ teama de pierdere a locului de muncă, autocenzura, erorile de automatizare și deprofesionalizarea.   </a:t>
            </a:r>
          </a:p>
        </p:txBody>
      </p:sp>
      <p:grpSp>
        <p:nvGrpSpPr>
          <p:cNvPr id="43013" name="Group 46"/>
          <p:cNvGrpSpPr>
            <a:grpSpLocks/>
          </p:cNvGrpSpPr>
          <p:nvPr/>
        </p:nvGrpSpPr>
        <p:grpSpPr bwMode="auto">
          <a:xfrm>
            <a:off x="2862263" y="4189413"/>
            <a:ext cx="1331912" cy="477837"/>
            <a:chOff x="1887666" y="4470727"/>
            <a:chExt cx="1333179" cy="479018"/>
          </a:xfrm>
        </p:grpSpPr>
        <p:grpSp>
          <p:nvGrpSpPr>
            <p:cNvPr id="43014" name="Group 53"/>
            <p:cNvGrpSpPr>
              <a:grpSpLocks/>
            </p:cNvGrpSpPr>
            <p:nvPr/>
          </p:nvGrpSpPr>
          <p:grpSpPr bwMode="auto">
            <a:xfrm>
              <a:off x="1887666" y="4470727"/>
              <a:ext cx="1333179" cy="479018"/>
              <a:chOff x="1034983" y="2994423"/>
              <a:chExt cx="972277" cy="479018"/>
            </a:xfrm>
          </p:grpSpPr>
          <p:sp>
            <p:nvSpPr>
              <p:cNvPr id="56" name="Textfeld 288"/>
              <p:cNvSpPr txBox="1"/>
              <p:nvPr/>
            </p:nvSpPr>
            <p:spPr>
              <a:xfrm>
                <a:off x="1119579" y="3066037"/>
                <a:ext cx="133268" cy="132089"/>
              </a:xfrm>
              <a:prstGeom prst="rect">
                <a:avLst/>
              </a:prstGeom>
              <a:solidFill>
                <a:srgbClr val="D7E3AF"/>
              </a:solidFill>
            </p:spPr>
            <p:txBody>
              <a:bodyPr>
                <a:spAutoFit/>
              </a:bodyPr>
              <a:lstStyle/>
              <a:p>
                <a:pPr fontAlgn="auto">
                  <a:spcBef>
                    <a:spcPts val="0"/>
                  </a:spcBef>
                  <a:spcAft>
                    <a:spcPts val="0"/>
                  </a:spcAft>
                  <a:defRPr/>
                </a:pPr>
                <a:endParaRPr lang="de-DE" sz="675" b="1" dirty="0">
                  <a:latin typeface="+mn-lt"/>
                  <a:cs typeface="+mn-cs"/>
                </a:endParaRPr>
              </a:p>
            </p:txBody>
          </p:sp>
          <p:sp>
            <p:nvSpPr>
              <p:cNvPr id="43017" name="TextBox 56"/>
              <p:cNvSpPr txBox="1">
                <a:spLocks noChangeArrowheads="1"/>
              </p:cNvSpPr>
              <p:nvPr/>
            </p:nvSpPr>
            <p:spPr bwMode="auto">
              <a:xfrm>
                <a:off x="1258811" y="3026888"/>
                <a:ext cx="731963" cy="215444"/>
              </a:xfrm>
              <a:prstGeom prst="rect">
                <a:avLst/>
              </a:prstGeom>
              <a:noFill/>
              <a:ln w="9525">
                <a:noFill/>
                <a:miter lim="800000"/>
                <a:headEnd/>
                <a:tailEnd/>
              </a:ln>
            </p:spPr>
            <p:txBody>
              <a:bodyPr>
                <a:spAutoFit/>
              </a:bodyPr>
              <a:lstStyle/>
              <a:p>
                <a:r>
                  <a:rPr lang="ro-RO" sz="800">
                    <a:solidFill>
                      <a:srgbClr val="003399"/>
                    </a:solidFill>
                  </a:rPr>
                  <a:t>Oportunități</a:t>
                </a:r>
              </a:p>
            </p:txBody>
          </p:sp>
          <p:sp>
            <p:nvSpPr>
              <p:cNvPr id="43018" name="TextBox 57"/>
              <p:cNvSpPr txBox="1">
                <a:spLocks noChangeArrowheads="1"/>
              </p:cNvSpPr>
              <p:nvPr/>
            </p:nvSpPr>
            <p:spPr bwMode="auto">
              <a:xfrm>
                <a:off x="1258811" y="3223799"/>
                <a:ext cx="498855" cy="215444"/>
              </a:xfrm>
              <a:prstGeom prst="rect">
                <a:avLst/>
              </a:prstGeom>
              <a:noFill/>
              <a:ln w="9525">
                <a:noFill/>
                <a:miter lim="800000"/>
                <a:headEnd/>
                <a:tailEnd/>
              </a:ln>
            </p:spPr>
            <p:txBody>
              <a:bodyPr>
                <a:spAutoFit/>
              </a:bodyPr>
              <a:lstStyle/>
              <a:p>
                <a:r>
                  <a:rPr lang="ro-RO" sz="800">
                    <a:solidFill>
                      <a:srgbClr val="003399"/>
                    </a:solidFill>
                  </a:rPr>
                  <a:t>Riscuri</a:t>
                </a:r>
              </a:p>
            </p:txBody>
          </p:sp>
          <p:sp>
            <p:nvSpPr>
              <p:cNvPr id="59" name="Rectangle 58"/>
              <p:cNvSpPr/>
              <p:nvPr/>
            </p:nvSpPr>
            <p:spPr>
              <a:xfrm>
                <a:off x="1034983" y="2994423"/>
                <a:ext cx="972277" cy="479018"/>
              </a:xfrm>
              <a:prstGeom prst="rect">
                <a:avLst/>
              </a:prstGeom>
              <a:noFill/>
              <a:ln w="0"/>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x-none"/>
              </a:p>
            </p:txBody>
          </p:sp>
        </p:grpSp>
        <p:sp>
          <p:nvSpPr>
            <p:cNvPr id="55" name="Textfeld 288"/>
            <p:cNvSpPr txBox="1"/>
            <p:nvPr/>
          </p:nvSpPr>
          <p:spPr>
            <a:xfrm>
              <a:off x="2003663" y="4750818"/>
              <a:ext cx="182737" cy="132088"/>
            </a:xfrm>
            <a:prstGeom prst="rect">
              <a:avLst/>
            </a:prstGeom>
            <a:solidFill>
              <a:srgbClr val="D6E1F1"/>
            </a:solidFill>
          </p:spPr>
          <p:txBody>
            <a:bodyPr>
              <a:spAutoFit/>
            </a:bodyPr>
            <a:lstStyle/>
            <a:p>
              <a:pPr fontAlgn="auto">
                <a:spcBef>
                  <a:spcPts val="0"/>
                </a:spcBef>
                <a:spcAft>
                  <a:spcPts val="0"/>
                </a:spcAft>
                <a:defRPr/>
              </a:pPr>
              <a:endParaRPr lang="de-DE" sz="675" b="1" dirty="0">
                <a:latin typeface="+mn-lt"/>
                <a:cs typeface="+mn-cs"/>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a:xfrm>
            <a:off x="365125" y="138113"/>
            <a:ext cx="7559675" cy="366712"/>
          </a:xfrm>
        </p:spPr>
        <p:txBody>
          <a:bodyPr/>
          <a:lstStyle/>
          <a:p>
            <a:pPr eaLnBrk="1" hangingPunct="1"/>
            <a:r>
              <a:rPr lang="ro-RO" sz="2400"/>
              <a:t>Factorii SSM și efectele roboticii avansate </a:t>
            </a:r>
          </a:p>
        </p:txBody>
      </p:sp>
      <p:grpSp>
        <p:nvGrpSpPr>
          <p:cNvPr id="45058" name="Group 7"/>
          <p:cNvGrpSpPr>
            <a:grpSpLocks/>
          </p:cNvGrpSpPr>
          <p:nvPr/>
        </p:nvGrpSpPr>
        <p:grpSpPr bwMode="auto">
          <a:xfrm>
            <a:off x="62665" y="1028700"/>
            <a:ext cx="5598360" cy="3513138"/>
            <a:chOff x="3340665" y="976403"/>
            <a:chExt cx="5724872" cy="3591944"/>
          </a:xfrm>
        </p:grpSpPr>
        <p:sp>
          <p:nvSpPr>
            <p:cNvPr id="23" name="Ellipse 22"/>
            <p:cNvSpPr/>
            <p:nvPr/>
          </p:nvSpPr>
          <p:spPr>
            <a:xfrm>
              <a:off x="4641844" y="1088398"/>
              <a:ext cx="3185059" cy="3184543"/>
            </a:xfrm>
            <a:prstGeom prst="ellipse">
              <a:avLst/>
            </a:prstGeom>
            <a:solidFill>
              <a:srgbClr val="ACC7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sz="1200"/>
            </a:p>
          </p:txBody>
        </p:sp>
        <p:sp>
          <p:nvSpPr>
            <p:cNvPr id="24" name="Ellipse 23"/>
            <p:cNvSpPr/>
            <p:nvPr/>
          </p:nvSpPr>
          <p:spPr>
            <a:xfrm>
              <a:off x="5289570" y="1731150"/>
              <a:ext cx="1881491" cy="1882808"/>
            </a:xfrm>
            <a:prstGeom prst="ellipse">
              <a:avLst/>
            </a:prstGeom>
            <a:solidFill>
              <a:schemeClr val="bg1"/>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sz="1200"/>
            </a:p>
          </p:txBody>
        </p:sp>
        <p:sp>
          <p:nvSpPr>
            <p:cNvPr id="25" name="Ellipse 24"/>
            <p:cNvSpPr/>
            <p:nvPr/>
          </p:nvSpPr>
          <p:spPr>
            <a:xfrm>
              <a:off x="5502232" y="1943777"/>
              <a:ext cx="1454543" cy="1455931"/>
            </a:xfrm>
            <a:prstGeom prst="ellipse">
              <a:avLst/>
            </a:prstGeom>
            <a:solidFill>
              <a:srgbClr val="003399"/>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sz="1200"/>
            </a:p>
          </p:txBody>
        </p:sp>
        <p:sp>
          <p:nvSpPr>
            <p:cNvPr id="26" name="Ellipse 25"/>
            <p:cNvSpPr/>
            <p:nvPr/>
          </p:nvSpPr>
          <p:spPr>
            <a:xfrm>
              <a:off x="5851257" y="2292746"/>
              <a:ext cx="758116" cy="757992"/>
            </a:xfrm>
            <a:prstGeom prst="ellipse">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sz="1200"/>
            </a:p>
          </p:txBody>
        </p:sp>
        <p:sp>
          <p:nvSpPr>
            <p:cNvPr id="27" name="Rechteck 26"/>
            <p:cNvSpPr/>
            <p:nvPr/>
          </p:nvSpPr>
          <p:spPr>
            <a:xfrm>
              <a:off x="6214893" y="1065675"/>
              <a:ext cx="37338" cy="715791"/>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sz="1200"/>
            </a:p>
          </p:txBody>
        </p:sp>
        <p:cxnSp>
          <p:nvCxnSpPr>
            <p:cNvPr id="28" name="Gerader Verbinder 27"/>
            <p:cNvCxnSpPr/>
            <p:nvPr/>
          </p:nvCxnSpPr>
          <p:spPr>
            <a:xfrm flipH="1">
              <a:off x="5979504" y="3576626"/>
              <a:ext cx="108766" cy="684953"/>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Gerader Verbinder 28"/>
            <p:cNvCxnSpPr/>
            <p:nvPr/>
          </p:nvCxnSpPr>
          <p:spPr>
            <a:xfrm flipV="1">
              <a:off x="6994112" y="1731150"/>
              <a:ext cx="650973" cy="478817"/>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0" name="Gerader Verbinder 29"/>
            <p:cNvCxnSpPr/>
            <p:nvPr/>
          </p:nvCxnSpPr>
          <p:spPr>
            <a:xfrm>
              <a:off x="7136969" y="2896543"/>
              <a:ext cx="660714" cy="147703"/>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31" name="Gerader Verbinder 30"/>
            <p:cNvCxnSpPr/>
            <p:nvPr/>
          </p:nvCxnSpPr>
          <p:spPr>
            <a:xfrm flipH="1" flipV="1">
              <a:off x="6716516" y="3479239"/>
              <a:ext cx="345778" cy="561596"/>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32" name="Gerader Verbinder 31"/>
            <p:cNvCxnSpPr>
              <a:endCxn id="24" idx="3"/>
            </p:cNvCxnSpPr>
            <p:nvPr/>
          </p:nvCxnSpPr>
          <p:spPr>
            <a:xfrm flipV="1">
              <a:off x="5020090" y="3338029"/>
              <a:ext cx="543831" cy="384677"/>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33" name="Gerader Verbinder 32"/>
            <p:cNvCxnSpPr/>
            <p:nvPr/>
          </p:nvCxnSpPr>
          <p:spPr>
            <a:xfrm>
              <a:off x="4862623" y="1852883"/>
              <a:ext cx="542207" cy="344099"/>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45079" name="Textfeld 33"/>
            <p:cNvSpPr txBox="1">
              <a:spLocks noChangeArrowheads="1"/>
            </p:cNvSpPr>
            <p:nvPr/>
          </p:nvSpPr>
          <p:spPr bwMode="auto">
            <a:xfrm>
              <a:off x="6528773" y="976403"/>
              <a:ext cx="1547082" cy="377719"/>
            </a:xfrm>
            <a:prstGeom prst="rect">
              <a:avLst/>
            </a:prstGeom>
            <a:solidFill>
              <a:srgbClr val="D7E3AF"/>
            </a:solidFill>
            <a:ln w="9525">
              <a:noFill/>
              <a:miter lim="800000"/>
              <a:headEnd/>
              <a:tailEnd/>
            </a:ln>
          </p:spPr>
          <p:txBody>
            <a:bodyPr>
              <a:spAutoFit/>
            </a:bodyPr>
            <a:lstStyle/>
            <a:p>
              <a:pPr marL="115888" indent="-115888">
                <a:buFont typeface="Wingdings" pitchFamily="2" charset="2"/>
                <a:buChar char="§"/>
              </a:pPr>
              <a:r>
                <a:rPr lang="ro-RO" sz="600" b="1">
                  <a:solidFill>
                    <a:srgbClr val="003399"/>
                  </a:solidFill>
                </a:rPr>
                <a:t>PREVENIREA AMS</a:t>
              </a:r>
            </a:p>
            <a:p>
              <a:pPr marL="115888" indent="-115888">
                <a:buFont typeface="Wingdings" pitchFamily="2" charset="2"/>
                <a:buChar char="§"/>
              </a:pPr>
              <a:r>
                <a:rPr lang="ro-RO" sz="600" b="1">
                  <a:solidFill>
                    <a:srgbClr val="003399"/>
                  </a:solidFill>
                </a:rPr>
                <a:t>SECURITATE</a:t>
              </a:r>
            </a:p>
            <a:p>
              <a:pPr marL="115888" indent="-115888">
                <a:buFont typeface="Wingdings" pitchFamily="2" charset="2"/>
                <a:buChar char="§"/>
              </a:pPr>
              <a:r>
                <a:rPr lang="ro-RO" sz="600" b="1">
                  <a:solidFill>
                    <a:srgbClr val="003399"/>
                  </a:solidFill>
                </a:rPr>
                <a:t>REDUCEREA PERICOLELOR</a:t>
              </a:r>
            </a:p>
          </p:txBody>
        </p:sp>
        <p:sp>
          <p:nvSpPr>
            <p:cNvPr id="35" name="Rechteck 34"/>
            <p:cNvSpPr/>
            <p:nvPr/>
          </p:nvSpPr>
          <p:spPr>
            <a:xfrm>
              <a:off x="7435670" y="2231068"/>
              <a:ext cx="1629867" cy="19801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15888" indent="-115888" fontAlgn="auto">
                <a:lnSpc>
                  <a:spcPct val="150000"/>
                </a:lnSpc>
                <a:spcBef>
                  <a:spcPts val="0"/>
                </a:spcBef>
                <a:spcAft>
                  <a:spcPts val="0"/>
                </a:spcAft>
                <a:buFont typeface="Wingdings" panose="05000000000000000000" pitchFamily="2" charset="2"/>
                <a:buChar char="§"/>
                <a:defRPr/>
              </a:pPr>
              <a:r>
                <a:rPr lang="ro-RO" sz="600" b="1">
                  <a:solidFill>
                    <a:srgbClr val="003399"/>
                  </a:solidFill>
                </a:rPr>
                <a:t>RESPINGEREA SISTEMULUI</a:t>
              </a:r>
            </a:p>
          </p:txBody>
        </p:sp>
        <p:sp>
          <p:nvSpPr>
            <p:cNvPr id="45081" name="Textfeld 35"/>
            <p:cNvSpPr txBox="1">
              <a:spLocks noChangeArrowheads="1"/>
            </p:cNvSpPr>
            <p:nvPr/>
          </p:nvSpPr>
          <p:spPr bwMode="auto">
            <a:xfrm rot="-3110826">
              <a:off x="5186826" y="2014814"/>
              <a:ext cx="875511" cy="207749"/>
            </a:xfrm>
            <a:prstGeom prst="rect">
              <a:avLst/>
            </a:prstGeom>
            <a:noFill/>
            <a:ln w="9525">
              <a:noFill/>
              <a:miter lim="800000"/>
              <a:headEnd/>
              <a:tailEnd/>
            </a:ln>
          </p:spPr>
          <p:txBody>
            <a:bodyPr>
              <a:spAutoFit/>
            </a:bodyPr>
            <a:lstStyle/>
            <a:p>
              <a:r>
                <a:rPr lang="ro-RO" sz="700" b="1">
                  <a:solidFill>
                    <a:srgbClr val="003399"/>
                  </a:solidFill>
                </a:rPr>
                <a:t>Psihosociali</a:t>
              </a:r>
            </a:p>
          </p:txBody>
        </p:sp>
        <p:sp>
          <p:nvSpPr>
            <p:cNvPr id="45082" name="Textfeld 36"/>
            <p:cNvSpPr txBox="1">
              <a:spLocks noChangeArrowheads="1"/>
            </p:cNvSpPr>
            <p:nvPr/>
          </p:nvSpPr>
          <p:spPr bwMode="auto">
            <a:xfrm rot="1720010">
              <a:off x="6346595" y="1908915"/>
              <a:ext cx="875511" cy="207749"/>
            </a:xfrm>
            <a:prstGeom prst="rect">
              <a:avLst/>
            </a:prstGeom>
            <a:noFill/>
            <a:ln w="9525">
              <a:noFill/>
              <a:miter lim="800000"/>
              <a:headEnd/>
              <a:tailEnd/>
            </a:ln>
          </p:spPr>
          <p:txBody>
            <a:bodyPr>
              <a:spAutoFit/>
            </a:bodyPr>
            <a:lstStyle/>
            <a:p>
              <a:r>
                <a:rPr lang="ro-RO" sz="700" b="1">
                  <a:solidFill>
                    <a:srgbClr val="003399"/>
                  </a:solidFill>
                </a:rPr>
                <a:t>Fizici</a:t>
              </a:r>
            </a:p>
          </p:txBody>
        </p:sp>
        <p:sp>
          <p:nvSpPr>
            <p:cNvPr id="45083" name="Textfeld 37"/>
            <p:cNvSpPr txBox="1">
              <a:spLocks noChangeArrowheads="1"/>
            </p:cNvSpPr>
            <p:nvPr/>
          </p:nvSpPr>
          <p:spPr bwMode="auto">
            <a:xfrm rot="-2312824">
              <a:off x="6338080" y="3177239"/>
              <a:ext cx="875511" cy="207749"/>
            </a:xfrm>
            <a:prstGeom prst="rect">
              <a:avLst/>
            </a:prstGeom>
            <a:noFill/>
            <a:ln w="9525">
              <a:noFill/>
              <a:miter lim="800000"/>
              <a:headEnd/>
              <a:tailEnd/>
            </a:ln>
          </p:spPr>
          <p:txBody>
            <a:bodyPr>
              <a:spAutoFit/>
            </a:bodyPr>
            <a:lstStyle/>
            <a:p>
              <a:r>
                <a:rPr lang="ro-RO" sz="700" b="1">
                  <a:solidFill>
                    <a:srgbClr val="003399"/>
                  </a:solidFill>
                </a:rPr>
                <a:t>Organizaționali</a:t>
              </a:r>
            </a:p>
          </p:txBody>
        </p:sp>
        <p:sp>
          <p:nvSpPr>
            <p:cNvPr id="45084" name="Textfeld 38"/>
            <p:cNvSpPr txBox="1">
              <a:spLocks noChangeArrowheads="1"/>
            </p:cNvSpPr>
            <p:nvPr/>
          </p:nvSpPr>
          <p:spPr bwMode="auto">
            <a:xfrm>
              <a:off x="7425739" y="2001319"/>
              <a:ext cx="1056070" cy="218566"/>
            </a:xfrm>
            <a:prstGeom prst="rect">
              <a:avLst/>
            </a:prstGeom>
            <a:solidFill>
              <a:srgbClr val="D7E3AF"/>
            </a:solidFill>
            <a:ln w="9525">
              <a:noFill/>
              <a:miter lim="800000"/>
              <a:headEnd/>
              <a:tailEnd/>
            </a:ln>
          </p:spPr>
          <p:txBody>
            <a:bodyPr>
              <a:spAutoFit/>
            </a:bodyPr>
            <a:lstStyle/>
            <a:p>
              <a:pPr marL="115888" indent="-115888">
                <a:lnSpc>
                  <a:spcPct val="150000"/>
                </a:lnSpc>
                <a:buFont typeface="Wingdings" pitchFamily="2" charset="2"/>
                <a:buChar char="§"/>
              </a:pPr>
              <a:r>
                <a:rPr lang="ro-RO" sz="600" b="1">
                  <a:solidFill>
                    <a:srgbClr val="003399"/>
                  </a:solidFill>
                </a:rPr>
                <a:t>PARTICIPARE</a:t>
              </a:r>
            </a:p>
          </p:txBody>
        </p:sp>
        <p:sp>
          <p:nvSpPr>
            <p:cNvPr id="45085" name="Textfeld 39"/>
            <p:cNvSpPr txBox="1">
              <a:spLocks noChangeArrowheads="1"/>
            </p:cNvSpPr>
            <p:nvPr/>
          </p:nvSpPr>
          <p:spPr bwMode="auto">
            <a:xfrm>
              <a:off x="7524960" y="3138141"/>
              <a:ext cx="1540577" cy="188860"/>
            </a:xfrm>
            <a:prstGeom prst="rect">
              <a:avLst/>
            </a:prstGeom>
            <a:solidFill>
              <a:srgbClr val="D7E3AF"/>
            </a:solidFill>
            <a:ln w="9525">
              <a:noFill/>
              <a:miter lim="800000"/>
              <a:headEnd/>
              <a:tailEnd/>
            </a:ln>
          </p:spPr>
          <p:txBody>
            <a:bodyPr>
              <a:spAutoFit/>
            </a:bodyPr>
            <a:lstStyle/>
            <a:p>
              <a:pPr marL="115888" indent="-115888">
                <a:buFont typeface="Wingdings" pitchFamily="2" charset="2"/>
                <a:buChar char="§"/>
              </a:pPr>
              <a:r>
                <a:rPr lang="ro-RO" sz="600" b="1">
                  <a:solidFill>
                    <a:srgbClr val="003399"/>
                  </a:solidFill>
                </a:rPr>
                <a:t>ANGAJAMENT SPORIT</a:t>
              </a:r>
            </a:p>
          </p:txBody>
        </p:sp>
        <p:sp>
          <p:nvSpPr>
            <p:cNvPr id="41" name="Rechteck 40"/>
            <p:cNvSpPr/>
            <p:nvPr/>
          </p:nvSpPr>
          <p:spPr>
            <a:xfrm>
              <a:off x="7537943" y="3342898"/>
              <a:ext cx="1014608" cy="160688"/>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15888" indent="-115888" fontAlgn="auto">
                <a:lnSpc>
                  <a:spcPct val="150000"/>
                </a:lnSpc>
                <a:spcBef>
                  <a:spcPts val="0"/>
                </a:spcBef>
                <a:spcAft>
                  <a:spcPts val="0"/>
                </a:spcAft>
                <a:buFont typeface="Wingdings" panose="05000000000000000000" pitchFamily="2" charset="2"/>
                <a:buChar char="§"/>
                <a:defRPr/>
              </a:pPr>
              <a:r>
                <a:rPr lang="ro-RO" sz="600" b="1">
                  <a:solidFill>
                    <a:srgbClr val="003399"/>
                  </a:solidFill>
                </a:rPr>
                <a:t>INCERTITUDINE</a:t>
              </a:r>
            </a:p>
          </p:txBody>
        </p:sp>
        <p:sp>
          <p:nvSpPr>
            <p:cNvPr id="45087" name="Textfeld 41"/>
            <p:cNvSpPr txBox="1">
              <a:spLocks noChangeArrowheads="1"/>
            </p:cNvSpPr>
            <p:nvPr/>
          </p:nvSpPr>
          <p:spPr bwMode="auto">
            <a:xfrm>
              <a:off x="6154498" y="4087573"/>
              <a:ext cx="982552" cy="218566"/>
            </a:xfrm>
            <a:prstGeom prst="rect">
              <a:avLst/>
            </a:prstGeom>
            <a:solidFill>
              <a:srgbClr val="D7E3AF"/>
            </a:solidFill>
            <a:ln w="9525">
              <a:noFill/>
              <a:miter lim="800000"/>
              <a:headEnd/>
              <a:tailEnd/>
            </a:ln>
          </p:spPr>
          <p:txBody>
            <a:bodyPr>
              <a:spAutoFit/>
            </a:bodyPr>
            <a:lstStyle/>
            <a:p>
              <a:pPr marL="115888" indent="-115888">
                <a:lnSpc>
                  <a:spcPct val="150000"/>
                </a:lnSpc>
                <a:buFont typeface="Wingdings" pitchFamily="2" charset="2"/>
                <a:buChar char="§"/>
              </a:pPr>
              <a:r>
                <a:rPr lang="ro-RO" sz="600" b="1">
                  <a:solidFill>
                    <a:srgbClr val="003399"/>
                  </a:solidFill>
                </a:rPr>
                <a:t>PERFECȚIONARE</a:t>
              </a:r>
            </a:p>
          </p:txBody>
        </p:sp>
        <p:sp>
          <p:nvSpPr>
            <p:cNvPr id="43" name="Rechteck 42"/>
            <p:cNvSpPr/>
            <p:nvPr/>
          </p:nvSpPr>
          <p:spPr>
            <a:xfrm>
              <a:off x="6167815" y="4310272"/>
              <a:ext cx="1258114" cy="258075"/>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15888" indent="-115888" fontAlgn="auto">
                <a:spcBef>
                  <a:spcPts val="0"/>
                </a:spcBef>
                <a:spcAft>
                  <a:spcPts val="0"/>
                </a:spcAft>
                <a:buFont typeface="Wingdings" panose="05000000000000000000" pitchFamily="2" charset="2"/>
                <a:buChar char="§"/>
                <a:defRPr/>
              </a:pPr>
              <a:r>
                <a:rPr lang="ro-RO" sz="600" b="1" dirty="0">
                  <a:solidFill>
                    <a:srgbClr val="003399"/>
                  </a:solidFill>
                </a:rPr>
                <a:t>DEPROFESIONALIZARE</a:t>
              </a:r>
            </a:p>
            <a:p>
              <a:pPr marL="115888" indent="-115888" fontAlgn="auto">
                <a:spcBef>
                  <a:spcPts val="0"/>
                </a:spcBef>
                <a:spcAft>
                  <a:spcPts val="0"/>
                </a:spcAft>
                <a:buFont typeface="Wingdings" panose="05000000000000000000" pitchFamily="2" charset="2"/>
                <a:buChar char="§"/>
                <a:defRPr/>
              </a:pPr>
              <a:r>
                <a:rPr lang="ro-RO" sz="600" b="1" dirty="0">
                  <a:solidFill>
                    <a:srgbClr val="003399"/>
                  </a:solidFill>
                </a:rPr>
                <a:t>UTILIZAREA NECORESPUNZĂTOARE</a:t>
              </a:r>
            </a:p>
          </p:txBody>
        </p:sp>
        <p:sp>
          <p:nvSpPr>
            <p:cNvPr id="44" name="Rechteck 43"/>
            <p:cNvSpPr/>
            <p:nvPr/>
          </p:nvSpPr>
          <p:spPr>
            <a:xfrm>
              <a:off x="3989248" y="4076544"/>
              <a:ext cx="1574673" cy="383054"/>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15888" indent="-115888" fontAlgn="auto">
                <a:spcBef>
                  <a:spcPts val="0"/>
                </a:spcBef>
                <a:spcAft>
                  <a:spcPts val="0"/>
                </a:spcAft>
                <a:buFont typeface="Wingdings" panose="05000000000000000000" pitchFamily="2" charset="2"/>
                <a:buChar char="§"/>
                <a:defRPr/>
              </a:pPr>
              <a:r>
                <a:rPr lang="ro-RO" sz="600" b="1">
                  <a:solidFill>
                    <a:srgbClr val="003399"/>
                  </a:solidFill>
                </a:rPr>
                <a:t>TEAMA DE PIERDERE A LOCULUI DE MUNCĂ</a:t>
              </a:r>
            </a:p>
            <a:p>
              <a:pPr marL="115888" indent="-115888" fontAlgn="auto">
                <a:spcBef>
                  <a:spcPts val="0"/>
                </a:spcBef>
                <a:spcAft>
                  <a:spcPts val="0"/>
                </a:spcAft>
                <a:buFont typeface="Wingdings" panose="05000000000000000000" pitchFamily="2" charset="2"/>
                <a:buChar char="§"/>
                <a:defRPr/>
              </a:pPr>
              <a:r>
                <a:rPr lang="ro-RO" sz="600" b="1">
                  <a:solidFill>
                    <a:srgbClr val="003399"/>
                  </a:solidFill>
                </a:rPr>
                <a:t>SUBUTILIZAREA TEHNOLOGIEI</a:t>
              </a:r>
            </a:p>
          </p:txBody>
        </p:sp>
        <p:sp>
          <p:nvSpPr>
            <p:cNvPr id="46" name="Rechteck 45"/>
            <p:cNvSpPr/>
            <p:nvPr/>
          </p:nvSpPr>
          <p:spPr>
            <a:xfrm>
              <a:off x="4016845" y="1258824"/>
              <a:ext cx="1202920" cy="444732"/>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15888" indent="-115888" fontAlgn="auto">
                <a:spcBef>
                  <a:spcPts val="0"/>
                </a:spcBef>
                <a:spcAft>
                  <a:spcPts val="0"/>
                </a:spcAft>
                <a:buFont typeface="Wingdings" panose="05000000000000000000" pitchFamily="2" charset="2"/>
                <a:buChar char="§"/>
                <a:defRPr/>
              </a:pPr>
              <a:r>
                <a:rPr lang="ro-RO" sz="600" b="1">
                  <a:solidFill>
                    <a:srgbClr val="003399"/>
                  </a:solidFill>
                </a:rPr>
                <a:t>NEÎNCREDERE</a:t>
              </a:r>
            </a:p>
            <a:p>
              <a:pPr marL="115888" indent="-115888" fontAlgn="auto">
                <a:spcBef>
                  <a:spcPts val="0"/>
                </a:spcBef>
                <a:spcAft>
                  <a:spcPts val="0"/>
                </a:spcAft>
                <a:buFont typeface="Wingdings" panose="05000000000000000000" pitchFamily="2" charset="2"/>
                <a:buChar char="§"/>
                <a:defRPr/>
              </a:pPr>
              <a:r>
                <a:rPr lang="ro-RO" sz="600" b="1">
                  <a:solidFill>
                    <a:srgbClr val="003399"/>
                  </a:solidFill>
                </a:rPr>
                <a:t>ERORI DE AUTOMATIZARE</a:t>
              </a:r>
            </a:p>
            <a:p>
              <a:pPr marL="115888" indent="-115888" fontAlgn="auto">
                <a:spcBef>
                  <a:spcPts val="0"/>
                </a:spcBef>
                <a:spcAft>
                  <a:spcPts val="0"/>
                </a:spcAft>
                <a:buFont typeface="Wingdings" panose="05000000000000000000" pitchFamily="2" charset="2"/>
                <a:buChar char="§"/>
                <a:defRPr/>
              </a:pPr>
              <a:r>
                <a:rPr lang="ro-RO" sz="600" b="1">
                  <a:solidFill>
                    <a:srgbClr val="003399"/>
                  </a:solidFill>
                </a:rPr>
                <a:t>STAREA DE COMPLĂCERE</a:t>
              </a:r>
            </a:p>
          </p:txBody>
        </p:sp>
        <p:sp>
          <p:nvSpPr>
            <p:cNvPr id="45091" name="Textfeld 46"/>
            <p:cNvSpPr txBox="1">
              <a:spLocks noChangeArrowheads="1"/>
            </p:cNvSpPr>
            <p:nvPr/>
          </p:nvSpPr>
          <p:spPr bwMode="auto">
            <a:xfrm>
              <a:off x="5347907" y="1450171"/>
              <a:ext cx="776199" cy="283290"/>
            </a:xfrm>
            <a:prstGeom prst="rect">
              <a:avLst/>
            </a:prstGeom>
            <a:noFill/>
            <a:ln w="9525">
              <a:noFill/>
              <a:miter lim="800000"/>
              <a:headEnd/>
              <a:tailEnd/>
            </a:ln>
          </p:spPr>
          <p:txBody>
            <a:bodyPr>
              <a:spAutoFit/>
            </a:bodyPr>
            <a:lstStyle/>
            <a:p>
              <a:pPr algn="ctr"/>
              <a:r>
                <a:rPr lang="ro-RO" sz="600" b="1">
                  <a:solidFill>
                    <a:srgbClr val="003399"/>
                  </a:solidFill>
                </a:rPr>
                <a:t>ALOCAREA FUNCȚIILOR</a:t>
              </a:r>
            </a:p>
          </p:txBody>
        </p:sp>
        <p:sp>
          <p:nvSpPr>
            <p:cNvPr id="45092" name="Textfeld 47"/>
            <p:cNvSpPr txBox="1">
              <a:spLocks noChangeArrowheads="1"/>
            </p:cNvSpPr>
            <p:nvPr/>
          </p:nvSpPr>
          <p:spPr bwMode="auto">
            <a:xfrm>
              <a:off x="6407480" y="1396449"/>
              <a:ext cx="966665" cy="377719"/>
            </a:xfrm>
            <a:prstGeom prst="rect">
              <a:avLst/>
            </a:prstGeom>
            <a:noFill/>
            <a:ln w="9525">
              <a:noFill/>
              <a:miter lim="800000"/>
              <a:headEnd/>
              <a:tailEnd/>
            </a:ln>
          </p:spPr>
          <p:txBody>
            <a:bodyPr>
              <a:spAutoFit/>
            </a:bodyPr>
            <a:lstStyle/>
            <a:p>
              <a:pPr algn="ctr"/>
              <a:r>
                <a:rPr lang="ro-RO" sz="600" b="1">
                  <a:solidFill>
                    <a:srgbClr val="003399"/>
                  </a:solidFill>
                </a:rPr>
                <a:t>MODIFICAREA FIZICĂ A LOCULUI DE MUNCĂ</a:t>
              </a:r>
            </a:p>
          </p:txBody>
        </p:sp>
        <p:sp>
          <p:nvSpPr>
            <p:cNvPr id="45093" name="Textfeld 48"/>
            <p:cNvSpPr txBox="1">
              <a:spLocks noChangeArrowheads="1"/>
            </p:cNvSpPr>
            <p:nvPr/>
          </p:nvSpPr>
          <p:spPr bwMode="auto">
            <a:xfrm>
              <a:off x="7063366" y="2512235"/>
              <a:ext cx="864870" cy="251813"/>
            </a:xfrm>
            <a:prstGeom prst="rect">
              <a:avLst/>
            </a:prstGeom>
            <a:noFill/>
            <a:ln w="9525">
              <a:noFill/>
              <a:miter lim="800000"/>
              <a:headEnd/>
              <a:tailEnd/>
            </a:ln>
          </p:spPr>
          <p:txBody>
            <a:bodyPr>
              <a:spAutoFit/>
            </a:bodyPr>
            <a:lstStyle/>
            <a:p>
              <a:pPr algn="ctr"/>
              <a:r>
                <a:rPr lang="ro-RO" sz="500" b="1">
                  <a:solidFill>
                    <a:srgbClr val="003399"/>
                  </a:solidFill>
                </a:rPr>
                <a:t>PROCESUL DE INTRODUCERE</a:t>
              </a:r>
            </a:p>
          </p:txBody>
        </p:sp>
        <p:sp>
          <p:nvSpPr>
            <p:cNvPr id="45094" name="Textfeld 49"/>
            <p:cNvSpPr txBox="1">
              <a:spLocks noChangeArrowheads="1"/>
            </p:cNvSpPr>
            <p:nvPr/>
          </p:nvSpPr>
          <p:spPr bwMode="auto">
            <a:xfrm>
              <a:off x="6769196" y="3341027"/>
              <a:ext cx="830296" cy="283290"/>
            </a:xfrm>
            <a:prstGeom prst="rect">
              <a:avLst/>
            </a:prstGeom>
            <a:noFill/>
            <a:ln w="9525">
              <a:noFill/>
              <a:miter lim="800000"/>
              <a:headEnd/>
              <a:tailEnd/>
            </a:ln>
          </p:spPr>
          <p:txBody>
            <a:bodyPr>
              <a:spAutoFit/>
            </a:bodyPr>
            <a:lstStyle/>
            <a:p>
              <a:pPr algn="ctr"/>
              <a:r>
                <a:rPr lang="ro-RO" sz="600" b="1">
                  <a:solidFill>
                    <a:srgbClr val="003399"/>
                  </a:solidFill>
                </a:rPr>
                <a:t>GESTIONAREA SCHIMBĂRILOR</a:t>
              </a:r>
            </a:p>
          </p:txBody>
        </p:sp>
        <p:sp>
          <p:nvSpPr>
            <p:cNvPr id="45095" name="Textfeld 50"/>
            <p:cNvSpPr txBox="1">
              <a:spLocks noChangeArrowheads="1"/>
            </p:cNvSpPr>
            <p:nvPr/>
          </p:nvSpPr>
          <p:spPr bwMode="auto">
            <a:xfrm>
              <a:off x="6187229" y="3791693"/>
              <a:ext cx="726801" cy="196208"/>
            </a:xfrm>
            <a:prstGeom prst="rect">
              <a:avLst/>
            </a:prstGeom>
            <a:noFill/>
            <a:ln w="9525">
              <a:noFill/>
              <a:miter lim="800000"/>
              <a:headEnd/>
              <a:tailEnd/>
            </a:ln>
          </p:spPr>
          <p:txBody>
            <a:bodyPr>
              <a:spAutoFit/>
            </a:bodyPr>
            <a:lstStyle/>
            <a:p>
              <a:r>
                <a:rPr lang="ro-RO" sz="600" b="1">
                  <a:solidFill>
                    <a:srgbClr val="003399"/>
                  </a:solidFill>
                </a:rPr>
                <a:t>FORMARE</a:t>
              </a:r>
            </a:p>
          </p:txBody>
        </p:sp>
        <p:sp>
          <p:nvSpPr>
            <p:cNvPr id="45096" name="Textfeld 51"/>
            <p:cNvSpPr txBox="1">
              <a:spLocks noChangeArrowheads="1"/>
            </p:cNvSpPr>
            <p:nvPr/>
          </p:nvSpPr>
          <p:spPr bwMode="auto">
            <a:xfrm>
              <a:off x="5160666" y="3601140"/>
              <a:ext cx="940647" cy="283290"/>
            </a:xfrm>
            <a:prstGeom prst="rect">
              <a:avLst/>
            </a:prstGeom>
            <a:noFill/>
            <a:ln w="9525">
              <a:noFill/>
              <a:miter lim="800000"/>
              <a:headEnd/>
              <a:tailEnd/>
            </a:ln>
          </p:spPr>
          <p:txBody>
            <a:bodyPr>
              <a:spAutoFit/>
            </a:bodyPr>
            <a:lstStyle/>
            <a:p>
              <a:pPr algn="ctr"/>
              <a:r>
                <a:rPr lang="ro-RO" sz="600" b="1">
                  <a:solidFill>
                    <a:srgbClr val="003399"/>
                  </a:solidFill>
                </a:rPr>
                <a:t>EXPLOATAREA ȘI SUPRAVEGHEREA</a:t>
              </a:r>
            </a:p>
          </p:txBody>
        </p:sp>
        <p:sp>
          <p:nvSpPr>
            <p:cNvPr id="45097" name="Textfeld 52"/>
            <p:cNvSpPr txBox="1">
              <a:spLocks noChangeArrowheads="1"/>
            </p:cNvSpPr>
            <p:nvPr/>
          </p:nvSpPr>
          <p:spPr bwMode="auto">
            <a:xfrm>
              <a:off x="4743330" y="2319189"/>
              <a:ext cx="566252" cy="377719"/>
            </a:xfrm>
            <a:prstGeom prst="rect">
              <a:avLst/>
            </a:prstGeom>
            <a:noFill/>
            <a:ln w="9525">
              <a:noFill/>
              <a:miter lim="800000"/>
              <a:headEnd/>
              <a:tailEnd/>
            </a:ln>
          </p:spPr>
          <p:txBody>
            <a:bodyPr>
              <a:spAutoFit/>
            </a:bodyPr>
            <a:lstStyle/>
            <a:p>
              <a:pPr algn="ctr"/>
              <a:r>
                <a:rPr lang="ro-RO" sz="600" b="1">
                  <a:solidFill>
                    <a:srgbClr val="003399"/>
                  </a:solidFill>
                </a:rPr>
                <a:t>PROIECTAREA SARCINII</a:t>
              </a:r>
            </a:p>
          </p:txBody>
        </p:sp>
        <p:sp>
          <p:nvSpPr>
            <p:cNvPr id="45098" name="Textfeld 54"/>
            <p:cNvSpPr txBox="1">
              <a:spLocks noChangeArrowheads="1"/>
            </p:cNvSpPr>
            <p:nvPr/>
          </p:nvSpPr>
          <p:spPr bwMode="auto">
            <a:xfrm>
              <a:off x="3972118" y="3778295"/>
              <a:ext cx="1269233" cy="283290"/>
            </a:xfrm>
            <a:prstGeom prst="rect">
              <a:avLst/>
            </a:prstGeom>
            <a:solidFill>
              <a:srgbClr val="D7E3AF"/>
            </a:solidFill>
            <a:ln w="9525">
              <a:noFill/>
              <a:miter lim="800000"/>
              <a:headEnd/>
              <a:tailEnd/>
            </a:ln>
          </p:spPr>
          <p:txBody>
            <a:bodyPr>
              <a:spAutoFit/>
            </a:bodyPr>
            <a:lstStyle/>
            <a:p>
              <a:pPr marL="115888" indent="-115888">
                <a:buFont typeface="Wingdings" pitchFamily="2" charset="2"/>
                <a:buChar char="§"/>
              </a:pPr>
              <a:r>
                <a:rPr lang="ro-RO" sz="600" b="1">
                  <a:solidFill>
                    <a:srgbClr val="003399"/>
                  </a:solidFill>
                </a:rPr>
                <a:t>SPRIJIN SOCIAL</a:t>
              </a:r>
            </a:p>
            <a:p>
              <a:pPr marL="115888" indent="-115888">
                <a:buFont typeface="Wingdings" pitchFamily="2" charset="2"/>
                <a:buChar char="§"/>
              </a:pPr>
              <a:r>
                <a:rPr lang="ro-RO" sz="600" b="1">
                  <a:solidFill>
                    <a:srgbClr val="003399"/>
                  </a:solidFill>
                </a:rPr>
                <a:t>ATITUDINE POZITIVĂ</a:t>
              </a:r>
            </a:p>
          </p:txBody>
        </p:sp>
        <p:sp>
          <p:nvSpPr>
            <p:cNvPr id="45099" name="Textfeld 57"/>
            <p:cNvSpPr txBox="1">
              <a:spLocks noChangeArrowheads="1"/>
            </p:cNvSpPr>
            <p:nvPr/>
          </p:nvSpPr>
          <p:spPr bwMode="auto">
            <a:xfrm>
              <a:off x="4710945" y="3123589"/>
              <a:ext cx="797830" cy="283290"/>
            </a:xfrm>
            <a:prstGeom prst="rect">
              <a:avLst/>
            </a:prstGeom>
            <a:noFill/>
            <a:ln w="9525">
              <a:noFill/>
              <a:miter lim="800000"/>
              <a:headEnd/>
              <a:tailEnd/>
            </a:ln>
          </p:spPr>
          <p:txBody>
            <a:bodyPr>
              <a:spAutoFit/>
            </a:bodyPr>
            <a:lstStyle/>
            <a:p>
              <a:pPr algn="ctr"/>
              <a:r>
                <a:rPr lang="ro-RO" sz="600" b="1">
                  <a:solidFill>
                    <a:srgbClr val="003399"/>
                  </a:solidFill>
                </a:rPr>
                <a:t>PROIECTAREA INTERACȚIUNII</a:t>
              </a:r>
            </a:p>
          </p:txBody>
        </p:sp>
        <p:cxnSp>
          <p:nvCxnSpPr>
            <p:cNvPr id="59" name="Gerader Verbinder 58"/>
            <p:cNvCxnSpPr/>
            <p:nvPr/>
          </p:nvCxnSpPr>
          <p:spPr>
            <a:xfrm flipV="1">
              <a:off x="4661325" y="2833241"/>
              <a:ext cx="660713" cy="94140"/>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61" name="Rechteck 60"/>
            <p:cNvSpPr/>
            <p:nvPr/>
          </p:nvSpPr>
          <p:spPr>
            <a:xfrm>
              <a:off x="3355276" y="3263366"/>
              <a:ext cx="1416445" cy="430124"/>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15888" indent="-115888" fontAlgn="auto">
                <a:spcBef>
                  <a:spcPts val="0"/>
                </a:spcBef>
                <a:spcAft>
                  <a:spcPts val="0"/>
                </a:spcAft>
                <a:buFont typeface="Wingdings" panose="05000000000000000000" pitchFamily="2" charset="2"/>
                <a:buChar char="§"/>
                <a:defRPr/>
              </a:pPr>
              <a:r>
                <a:rPr lang="ro-RO" sz="600" b="1" dirty="0">
                  <a:solidFill>
                    <a:srgbClr val="003399"/>
                  </a:solidFill>
                </a:rPr>
                <a:t>STRES</a:t>
              </a:r>
            </a:p>
            <a:p>
              <a:pPr marL="115888" indent="-115888" fontAlgn="auto">
                <a:spcBef>
                  <a:spcPts val="0"/>
                </a:spcBef>
                <a:spcAft>
                  <a:spcPts val="0"/>
                </a:spcAft>
                <a:buFont typeface="Wingdings" panose="05000000000000000000" pitchFamily="2" charset="2"/>
                <a:buChar char="§"/>
                <a:defRPr/>
              </a:pPr>
              <a:r>
                <a:rPr lang="ro-RO" sz="600" b="1" dirty="0">
                  <a:solidFill>
                    <a:srgbClr val="003399"/>
                  </a:solidFill>
                </a:rPr>
                <a:t>MONITORIZAREA PERCEPUTĂ</a:t>
              </a:r>
            </a:p>
            <a:p>
              <a:pPr marL="115888" indent="-115888" fontAlgn="auto">
                <a:spcBef>
                  <a:spcPts val="0"/>
                </a:spcBef>
                <a:spcAft>
                  <a:spcPts val="0"/>
                </a:spcAft>
                <a:buFont typeface="Wingdings" panose="05000000000000000000" pitchFamily="2" charset="2"/>
                <a:buChar char="§"/>
                <a:defRPr/>
              </a:pPr>
              <a:r>
                <a:rPr lang="ro-RO" sz="600" b="1" dirty="0">
                  <a:solidFill>
                    <a:srgbClr val="003399"/>
                  </a:solidFill>
                </a:rPr>
                <a:t>INCERTITUDINE</a:t>
              </a:r>
            </a:p>
          </p:txBody>
        </p:sp>
        <p:sp>
          <p:nvSpPr>
            <p:cNvPr id="45102" name="Textfeld 61"/>
            <p:cNvSpPr txBox="1">
              <a:spLocks noChangeArrowheads="1"/>
            </p:cNvSpPr>
            <p:nvPr/>
          </p:nvSpPr>
          <p:spPr bwMode="auto">
            <a:xfrm>
              <a:off x="3340665" y="2973190"/>
              <a:ext cx="1447982" cy="283290"/>
            </a:xfrm>
            <a:prstGeom prst="rect">
              <a:avLst/>
            </a:prstGeom>
            <a:solidFill>
              <a:srgbClr val="D7E3AF"/>
            </a:solidFill>
            <a:ln w="9525">
              <a:noFill/>
              <a:miter lim="800000"/>
              <a:headEnd/>
              <a:tailEnd/>
            </a:ln>
          </p:spPr>
          <p:txBody>
            <a:bodyPr wrap="square">
              <a:spAutoFit/>
            </a:bodyPr>
            <a:lstStyle/>
            <a:p>
              <a:pPr marL="115888" indent="-115888">
                <a:buFont typeface="Wingdings" pitchFamily="2" charset="2"/>
                <a:buChar char="§"/>
              </a:pPr>
              <a:r>
                <a:rPr lang="ro-RO" sz="600" b="1">
                  <a:solidFill>
                    <a:srgbClr val="003399"/>
                  </a:solidFill>
                </a:rPr>
                <a:t>ACCEPTARE</a:t>
              </a:r>
            </a:p>
            <a:p>
              <a:pPr marL="115888" indent="-115888">
                <a:buFont typeface="Wingdings" pitchFamily="2" charset="2"/>
                <a:buChar char="§"/>
              </a:pPr>
              <a:r>
                <a:rPr lang="ro-RO" sz="600" b="1">
                  <a:solidFill>
                    <a:srgbClr val="003399"/>
                  </a:solidFill>
                </a:rPr>
                <a:t>FLUX DE LUCRU POZITIV</a:t>
              </a:r>
            </a:p>
          </p:txBody>
        </p:sp>
        <p:sp>
          <p:nvSpPr>
            <p:cNvPr id="63" name="Rechteck 62"/>
            <p:cNvSpPr/>
            <p:nvPr/>
          </p:nvSpPr>
          <p:spPr>
            <a:xfrm>
              <a:off x="3361772" y="2247299"/>
              <a:ext cx="1418042" cy="41713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15888" indent="-115888" fontAlgn="auto">
                <a:spcBef>
                  <a:spcPts val="0"/>
                </a:spcBef>
                <a:spcAft>
                  <a:spcPts val="0"/>
                </a:spcAft>
                <a:buFont typeface="Wingdings" panose="05000000000000000000" pitchFamily="2" charset="2"/>
                <a:buChar char="§"/>
                <a:defRPr/>
              </a:pPr>
              <a:r>
                <a:rPr lang="ro-RO" sz="600" b="1">
                  <a:solidFill>
                    <a:srgbClr val="003399"/>
                  </a:solidFill>
                </a:rPr>
                <a:t>EPUIZAREA EMOȚIONALĂ</a:t>
              </a:r>
            </a:p>
            <a:p>
              <a:pPr marL="115888" indent="-115888" fontAlgn="auto">
                <a:spcBef>
                  <a:spcPts val="0"/>
                </a:spcBef>
                <a:spcAft>
                  <a:spcPts val="0"/>
                </a:spcAft>
                <a:buFont typeface="Wingdings" panose="05000000000000000000" pitchFamily="2" charset="2"/>
                <a:buChar char="§"/>
                <a:defRPr/>
              </a:pPr>
              <a:r>
                <a:rPr lang="ro-RO" sz="600" b="1">
                  <a:solidFill>
                    <a:srgbClr val="003399"/>
                  </a:solidFill>
                </a:rPr>
                <a:t>NERVOZITATE</a:t>
              </a:r>
            </a:p>
            <a:p>
              <a:pPr marL="115888" indent="-115888" fontAlgn="auto">
                <a:spcBef>
                  <a:spcPts val="0"/>
                </a:spcBef>
                <a:spcAft>
                  <a:spcPts val="0"/>
                </a:spcAft>
                <a:buFont typeface="Wingdings" panose="05000000000000000000" pitchFamily="2" charset="2"/>
                <a:buChar char="§"/>
                <a:defRPr/>
              </a:pPr>
              <a:r>
                <a:rPr lang="ro-RO" sz="600" b="1">
                  <a:solidFill>
                    <a:srgbClr val="003399"/>
                  </a:solidFill>
                </a:rPr>
                <a:t>IRITABILITATE</a:t>
              </a:r>
            </a:p>
          </p:txBody>
        </p:sp>
        <p:sp>
          <p:nvSpPr>
            <p:cNvPr id="45104" name="Textfeld 63"/>
            <p:cNvSpPr txBox="1">
              <a:spLocks noChangeArrowheads="1"/>
            </p:cNvSpPr>
            <p:nvPr/>
          </p:nvSpPr>
          <p:spPr bwMode="auto">
            <a:xfrm>
              <a:off x="3346376" y="1956966"/>
              <a:ext cx="1448029" cy="283290"/>
            </a:xfrm>
            <a:prstGeom prst="rect">
              <a:avLst/>
            </a:prstGeom>
            <a:solidFill>
              <a:srgbClr val="D7E3AF"/>
            </a:solidFill>
            <a:ln w="9525">
              <a:noFill/>
              <a:miter lim="800000"/>
              <a:headEnd/>
              <a:tailEnd/>
            </a:ln>
          </p:spPr>
          <p:txBody>
            <a:bodyPr wrap="square">
              <a:spAutoFit/>
            </a:bodyPr>
            <a:lstStyle/>
            <a:p>
              <a:pPr marL="115888" indent="-115888">
                <a:buFont typeface="Wingdings" pitchFamily="2" charset="2"/>
                <a:buChar char="§"/>
              </a:pPr>
              <a:r>
                <a:rPr lang="ro-RO" sz="600" b="1" dirty="0">
                  <a:solidFill>
                    <a:srgbClr val="003399"/>
                  </a:solidFill>
                </a:rPr>
                <a:t>MOTIVAȚIE</a:t>
              </a:r>
            </a:p>
            <a:p>
              <a:pPr marL="115888" indent="-115888">
                <a:buFont typeface="Wingdings" pitchFamily="2" charset="2"/>
                <a:buChar char="§"/>
              </a:pPr>
              <a:r>
                <a:rPr lang="ro-RO" sz="600" b="1" dirty="0">
                  <a:solidFill>
                    <a:srgbClr val="003399"/>
                  </a:solidFill>
                </a:rPr>
                <a:t>SATISFACȚIE</a:t>
              </a:r>
            </a:p>
          </p:txBody>
        </p:sp>
        <p:sp>
          <p:nvSpPr>
            <p:cNvPr id="45105" name="Textfeld 67"/>
            <p:cNvSpPr txBox="1">
              <a:spLocks noChangeArrowheads="1"/>
            </p:cNvSpPr>
            <p:nvPr/>
          </p:nvSpPr>
          <p:spPr bwMode="auto">
            <a:xfrm>
              <a:off x="4005186" y="983914"/>
              <a:ext cx="1228855" cy="283290"/>
            </a:xfrm>
            <a:prstGeom prst="rect">
              <a:avLst/>
            </a:prstGeom>
            <a:solidFill>
              <a:srgbClr val="D7E3AF"/>
            </a:solidFill>
            <a:ln w="9525">
              <a:noFill/>
              <a:miter lim="800000"/>
              <a:headEnd/>
              <a:tailEnd/>
            </a:ln>
          </p:spPr>
          <p:txBody>
            <a:bodyPr>
              <a:spAutoFit/>
            </a:bodyPr>
            <a:lstStyle/>
            <a:p>
              <a:pPr marL="115888" indent="-115888">
                <a:buFont typeface="Wingdings" pitchFamily="2" charset="2"/>
                <a:buChar char="§"/>
              </a:pPr>
              <a:r>
                <a:rPr lang="ro-RO" sz="600" b="1">
                  <a:solidFill>
                    <a:srgbClr val="003399"/>
                  </a:solidFill>
                </a:rPr>
                <a:t>SPRIJIN SOCIAL</a:t>
              </a:r>
            </a:p>
            <a:p>
              <a:pPr marL="115888" indent="-115888">
                <a:buFont typeface="Wingdings" pitchFamily="2" charset="2"/>
                <a:buChar char="§"/>
              </a:pPr>
              <a:r>
                <a:rPr lang="ro-RO" sz="600" b="1">
                  <a:solidFill>
                    <a:srgbClr val="003399"/>
                  </a:solidFill>
                </a:rPr>
                <a:t>ATITUDINE POZITIVĂ</a:t>
              </a:r>
            </a:p>
          </p:txBody>
        </p:sp>
      </p:grpSp>
      <p:sp>
        <p:nvSpPr>
          <p:cNvPr id="45059" name="TextBox 8"/>
          <p:cNvSpPr txBox="1">
            <a:spLocks noChangeArrowheads="1"/>
          </p:cNvSpPr>
          <p:nvPr/>
        </p:nvSpPr>
        <p:spPr bwMode="auto">
          <a:xfrm>
            <a:off x="5903913" y="3211344"/>
            <a:ext cx="2854325" cy="1169987"/>
          </a:xfrm>
          <a:prstGeom prst="rect">
            <a:avLst/>
          </a:prstGeom>
          <a:noFill/>
          <a:ln w="9525">
            <a:noFill/>
            <a:miter lim="800000"/>
            <a:headEnd/>
            <a:tailEnd/>
          </a:ln>
        </p:spPr>
        <p:txBody>
          <a:bodyPr>
            <a:spAutoFit/>
          </a:bodyPr>
          <a:lstStyle/>
          <a:p>
            <a:pPr>
              <a:spcAft>
                <a:spcPts val="600"/>
              </a:spcAft>
            </a:pPr>
            <a:r>
              <a:rPr lang="ro-RO" sz="1400" dirty="0">
                <a:solidFill>
                  <a:srgbClr val="003399"/>
                </a:solidFill>
              </a:rPr>
              <a:t>Riscurile includ respingerea, neîncrederea și subutilizarea tehnologiei, stresul, deprofesionalizarea și epuizarea emoțională.</a:t>
            </a:r>
          </a:p>
        </p:txBody>
      </p:sp>
      <p:sp>
        <p:nvSpPr>
          <p:cNvPr id="45060" name="TextBox 9"/>
          <p:cNvSpPr txBox="1">
            <a:spLocks noChangeArrowheads="1"/>
          </p:cNvSpPr>
          <p:nvPr/>
        </p:nvSpPr>
        <p:spPr bwMode="auto">
          <a:xfrm>
            <a:off x="5903913" y="1322388"/>
            <a:ext cx="2846387" cy="1600200"/>
          </a:xfrm>
          <a:prstGeom prst="rect">
            <a:avLst/>
          </a:prstGeom>
          <a:noFill/>
          <a:ln w="9525">
            <a:noFill/>
            <a:miter lim="800000"/>
            <a:headEnd/>
            <a:tailEnd/>
          </a:ln>
        </p:spPr>
        <p:txBody>
          <a:bodyPr>
            <a:spAutoFit/>
          </a:bodyPr>
          <a:lstStyle/>
          <a:p>
            <a:pPr>
              <a:spcAft>
                <a:spcPts val="600"/>
              </a:spcAft>
            </a:pPr>
            <a:r>
              <a:rPr lang="ro-RO" sz="1400">
                <a:solidFill>
                  <a:srgbClr val="003399"/>
                </a:solidFill>
                <a:cs typeface="Times New Roman" pitchFamily="18" charset="0"/>
              </a:rPr>
              <a:t>Reducerea volumului de muncă fizică și îmbunătățirea sănătății fizice sunt beneficiile cele mai des întâlnite. Oportunitățile includ, de asemenea, un flux de lucru pozitiv, motivare și perfecționare.</a:t>
            </a:r>
          </a:p>
        </p:txBody>
      </p:sp>
      <p:grpSp>
        <p:nvGrpSpPr>
          <p:cNvPr id="45061" name="Group 53"/>
          <p:cNvGrpSpPr>
            <a:grpSpLocks/>
          </p:cNvGrpSpPr>
          <p:nvPr/>
        </p:nvGrpSpPr>
        <p:grpSpPr bwMode="auto">
          <a:xfrm>
            <a:off x="4140200" y="4073525"/>
            <a:ext cx="1333500" cy="479425"/>
            <a:chOff x="1887666" y="4470727"/>
            <a:chExt cx="1333179" cy="479018"/>
          </a:xfrm>
        </p:grpSpPr>
        <p:grpSp>
          <p:nvGrpSpPr>
            <p:cNvPr id="45062" name="Group 55"/>
            <p:cNvGrpSpPr>
              <a:grpSpLocks/>
            </p:cNvGrpSpPr>
            <p:nvPr/>
          </p:nvGrpSpPr>
          <p:grpSpPr bwMode="auto">
            <a:xfrm>
              <a:off x="1887666" y="4470727"/>
              <a:ext cx="1333179" cy="479018"/>
              <a:chOff x="1034983" y="2994423"/>
              <a:chExt cx="972277" cy="479018"/>
            </a:xfrm>
          </p:grpSpPr>
          <p:sp>
            <p:nvSpPr>
              <p:cNvPr id="60" name="Textfeld 288"/>
              <p:cNvSpPr txBox="1"/>
              <p:nvPr/>
            </p:nvSpPr>
            <p:spPr>
              <a:xfrm>
                <a:off x="1119479" y="3065800"/>
                <a:ext cx="133109" cy="133237"/>
              </a:xfrm>
              <a:prstGeom prst="rect">
                <a:avLst/>
              </a:prstGeom>
              <a:solidFill>
                <a:srgbClr val="D7E3AF"/>
              </a:solidFill>
            </p:spPr>
            <p:txBody>
              <a:bodyPr>
                <a:spAutoFit/>
              </a:bodyPr>
              <a:lstStyle/>
              <a:p>
                <a:pPr fontAlgn="auto">
                  <a:spcBef>
                    <a:spcPts val="0"/>
                  </a:spcBef>
                  <a:spcAft>
                    <a:spcPts val="0"/>
                  </a:spcAft>
                  <a:defRPr/>
                </a:pPr>
                <a:endParaRPr lang="de-DE" sz="675" b="1" dirty="0">
                  <a:latin typeface="+mn-lt"/>
                  <a:cs typeface="+mn-cs"/>
                </a:endParaRPr>
              </a:p>
            </p:txBody>
          </p:sp>
          <p:sp>
            <p:nvSpPr>
              <p:cNvPr id="45065" name="TextBox 64"/>
              <p:cNvSpPr txBox="1">
                <a:spLocks noChangeArrowheads="1"/>
              </p:cNvSpPr>
              <p:nvPr/>
            </p:nvSpPr>
            <p:spPr bwMode="auto">
              <a:xfrm>
                <a:off x="1258811" y="3026888"/>
                <a:ext cx="731963" cy="215444"/>
              </a:xfrm>
              <a:prstGeom prst="rect">
                <a:avLst/>
              </a:prstGeom>
              <a:noFill/>
              <a:ln w="9525">
                <a:noFill/>
                <a:miter lim="800000"/>
                <a:headEnd/>
                <a:tailEnd/>
              </a:ln>
            </p:spPr>
            <p:txBody>
              <a:bodyPr>
                <a:spAutoFit/>
              </a:bodyPr>
              <a:lstStyle/>
              <a:p>
                <a:r>
                  <a:rPr lang="ro-RO" sz="800">
                    <a:solidFill>
                      <a:srgbClr val="003399"/>
                    </a:solidFill>
                  </a:rPr>
                  <a:t>Oportunități</a:t>
                </a:r>
              </a:p>
            </p:txBody>
          </p:sp>
          <p:sp>
            <p:nvSpPr>
              <p:cNvPr id="45066" name="TextBox 65"/>
              <p:cNvSpPr txBox="1">
                <a:spLocks noChangeArrowheads="1"/>
              </p:cNvSpPr>
              <p:nvPr/>
            </p:nvSpPr>
            <p:spPr bwMode="auto">
              <a:xfrm>
                <a:off x="1258811" y="3223799"/>
                <a:ext cx="498855" cy="215444"/>
              </a:xfrm>
              <a:prstGeom prst="rect">
                <a:avLst/>
              </a:prstGeom>
              <a:noFill/>
              <a:ln w="9525">
                <a:noFill/>
                <a:miter lim="800000"/>
                <a:headEnd/>
                <a:tailEnd/>
              </a:ln>
            </p:spPr>
            <p:txBody>
              <a:bodyPr>
                <a:spAutoFit/>
              </a:bodyPr>
              <a:lstStyle/>
              <a:p>
                <a:r>
                  <a:rPr lang="ro-RO" sz="800">
                    <a:solidFill>
                      <a:srgbClr val="003399"/>
                    </a:solidFill>
                  </a:rPr>
                  <a:t>Riscuri</a:t>
                </a:r>
              </a:p>
            </p:txBody>
          </p:sp>
          <p:sp>
            <p:nvSpPr>
              <p:cNvPr id="67" name="Rectangle 66"/>
              <p:cNvSpPr/>
              <p:nvPr/>
            </p:nvSpPr>
            <p:spPr>
              <a:xfrm>
                <a:off x="1034983" y="2994423"/>
                <a:ext cx="972277" cy="479018"/>
              </a:xfrm>
              <a:prstGeom prst="rect">
                <a:avLst/>
              </a:prstGeom>
              <a:noFill/>
              <a:ln w="0"/>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x-none"/>
              </a:p>
            </p:txBody>
          </p:sp>
        </p:grpSp>
        <p:sp>
          <p:nvSpPr>
            <p:cNvPr id="57" name="Textfeld 288"/>
            <p:cNvSpPr txBox="1"/>
            <p:nvPr/>
          </p:nvSpPr>
          <p:spPr>
            <a:xfrm>
              <a:off x="2003526" y="4751476"/>
              <a:ext cx="182518" cy="131650"/>
            </a:xfrm>
            <a:prstGeom prst="rect">
              <a:avLst/>
            </a:prstGeom>
            <a:solidFill>
              <a:srgbClr val="D6E1F1"/>
            </a:solidFill>
          </p:spPr>
          <p:txBody>
            <a:bodyPr>
              <a:spAutoFit/>
            </a:bodyPr>
            <a:lstStyle/>
            <a:p>
              <a:pPr fontAlgn="auto">
                <a:spcBef>
                  <a:spcPts val="0"/>
                </a:spcBef>
                <a:spcAft>
                  <a:spcPts val="0"/>
                </a:spcAft>
                <a:defRPr/>
              </a:pPr>
              <a:endParaRPr lang="de-DE" sz="675" b="1" dirty="0">
                <a:latin typeface="+mn-lt"/>
                <a:cs typeface="+mn-cs"/>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7"/>
          <p:cNvPicPr>
            <a:picLocks noChangeAspect="1"/>
          </p:cNvPicPr>
          <p:nvPr/>
        </p:nvPicPr>
        <p:blipFill>
          <a:blip r:embed="rId3"/>
          <a:srcRect/>
          <a:stretch>
            <a:fillRect/>
          </a:stretch>
        </p:blipFill>
        <p:spPr bwMode="auto">
          <a:xfrm>
            <a:off x="4524375" y="2070100"/>
            <a:ext cx="3486150" cy="2414588"/>
          </a:xfrm>
          <a:prstGeom prst="rect">
            <a:avLst/>
          </a:prstGeom>
          <a:noFill/>
          <a:ln w="9525">
            <a:noFill/>
            <a:miter lim="800000"/>
            <a:headEnd/>
            <a:tailEnd/>
          </a:ln>
        </p:spPr>
      </p:pic>
      <p:sp>
        <p:nvSpPr>
          <p:cNvPr id="47106" name="Title 1"/>
          <p:cNvSpPr>
            <a:spLocks noGrp="1"/>
          </p:cNvSpPr>
          <p:nvPr>
            <p:ph type="title"/>
          </p:nvPr>
        </p:nvSpPr>
        <p:spPr>
          <a:xfrm>
            <a:off x="447675" y="157163"/>
            <a:ext cx="7735888" cy="366712"/>
          </a:xfrm>
        </p:spPr>
        <p:txBody>
          <a:bodyPr lIns="0"/>
          <a:lstStyle/>
          <a:p>
            <a:pPr eaLnBrk="1" hangingPunct="1">
              <a:lnSpc>
                <a:spcPct val="90000"/>
              </a:lnSpc>
            </a:pPr>
            <a:r>
              <a:rPr lang="ro-RO" sz="2200"/>
              <a:t>Reducerea decalajului dintre literatura de specialitate și practică</a:t>
            </a:r>
          </a:p>
        </p:txBody>
      </p:sp>
      <p:sp>
        <p:nvSpPr>
          <p:cNvPr id="3" name="Content Placeholder 2"/>
          <p:cNvSpPr>
            <a:spLocks noGrp="1"/>
          </p:cNvSpPr>
          <p:nvPr>
            <p:ph sz="half" idx="1"/>
          </p:nvPr>
        </p:nvSpPr>
        <p:spPr>
          <a:xfrm>
            <a:off x="449263" y="1062038"/>
            <a:ext cx="7780337" cy="719137"/>
          </a:xfrm>
        </p:spPr>
        <p:txBody>
          <a:bodyPr lIns="0" tIns="0" rIns="0" bIns="0" rtlCol="0">
            <a:normAutofit lnSpcReduction="10000"/>
          </a:bodyPr>
          <a:lstStyle/>
          <a:p>
            <a:pPr marL="189000" indent="-189000" eaLnBrk="1" fontAlgn="auto" hangingPunct="1">
              <a:spcAft>
                <a:spcPts val="0"/>
              </a:spcAft>
              <a:defRPr/>
            </a:pPr>
            <a:r>
              <a:rPr lang="ro-RO" sz="1600" b="0" dirty="0"/>
              <a:t>EU-OSHA a elaborat 16 studii de caz pentru a investiga punerea în practică a automatizării sarcinilor fizice și cognitive, concentrându-se asupra impactului asupra securității și sănătății în muncă.</a:t>
            </a:r>
          </a:p>
        </p:txBody>
      </p:sp>
      <p:sp>
        <p:nvSpPr>
          <p:cNvPr id="47108" name="Content Placeholder 2"/>
          <p:cNvSpPr txBox="1">
            <a:spLocks/>
          </p:cNvSpPr>
          <p:nvPr/>
        </p:nvSpPr>
        <p:spPr bwMode="auto">
          <a:xfrm>
            <a:off x="447675" y="1825625"/>
            <a:ext cx="4124325" cy="1104900"/>
          </a:xfrm>
          <a:prstGeom prst="rect">
            <a:avLst/>
          </a:prstGeom>
          <a:noFill/>
          <a:ln w="9525">
            <a:noFill/>
            <a:miter lim="800000"/>
            <a:headEnd/>
            <a:tailEnd/>
          </a:ln>
        </p:spPr>
        <p:txBody>
          <a:bodyPr lIns="0" tIns="0" rIns="0" bIns="0"/>
          <a:lstStyle/>
          <a:p>
            <a:pPr marL="188913" indent="-188913" defTabSz="342900">
              <a:spcBef>
                <a:spcPts val="450"/>
              </a:spcBef>
              <a:buClr>
                <a:schemeClr val="tx2"/>
              </a:buClr>
              <a:buFont typeface="Wingdings" pitchFamily="2" charset="2"/>
              <a:buChar char="§"/>
            </a:pPr>
            <a:r>
              <a:rPr lang="ro-RO" sz="1600">
                <a:solidFill>
                  <a:schemeClr val="tx2"/>
                </a:solidFill>
              </a:rPr>
              <a:t>Interviuri cu lucrători, responsabili de SSM, ingineri tehnici, consiliul lucrătorilor, conducere.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p:txBody>
          <a:bodyPr lIns="0"/>
          <a:lstStyle/>
          <a:p>
            <a:pPr eaLnBrk="1" hangingPunct="1"/>
            <a:r>
              <a:rPr lang="ro-RO" sz="2400"/>
              <a:t>16 studii de caz privind automatizarea</a:t>
            </a:r>
          </a:p>
        </p:txBody>
      </p:sp>
      <p:pic>
        <p:nvPicPr>
          <p:cNvPr id="49154" name="Picture 3" descr="Cartoon of a cartoon of a person working on a machine&#10;&#10;Description automatically generated"/>
          <p:cNvPicPr>
            <a:picLocks noChangeAspect="1"/>
          </p:cNvPicPr>
          <p:nvPr/>
        </p:nvPicPr>
        <p:blipFill>
          <a:blip r:embed="rId3"/>
          <a:srcRect/>
          <a:stretch>
            <a:fillRect/>
          </a:stretch>
        </p:blipFill>
        <p:spPr bwMode="auto">
          <a:xfrm>
            <a:off x="5675313" y="2528888"/>
            <a:ext cx="2738437" cy="1552575"/>
          </a:xfrm>
          <a:prstGeom prst="rect">
            <a:avLst/>
          </a:prstGeom>
          <a:noFill/>
          <a:ln w="9525">
            <a:noFill/>
            <a:miter lim="800000"/>
            <a:headEnd/>
            <a:tailEnd/>
          </a:ln>
        </p:spPr>
      </p:pic>
      <p:pic>
        <p:nvPicPr>
          <p:cNvPr id="49155" name="Picture 4" descr="Cartoon of a cartoon of two people&#10;&#10;Description automatically generated"/>
          <p:cNvPicPr>
            <a:picLocks noChangeAspect="1"/>
          </p:cNvPicPr>
          <p:nvPr/>
        </p:nvPicPr>
        <p:blipFill>
          <a:blip r:embed="rId4"/>
          <a:srcRect l="-1572" t="-1802"/>
          <a:stretch>
            <a:fillRect/>
          </a:stretch>
        </p:blipFill>
        <p:spPr bwMode="auto">
          <a:xfrm>
            <a:off x="5591175" y="728663"/>
            <a:ext cx="2808288" cy="1601787"/>
          </a:xfrm>
          <a:prstGeom prst="rect">
            <a:avLst/>
          </a:prstGeom>
          <a:noFill/>
          <a:ln w="9525">
            <a:noFill/>
            <a:miter lim="800000"/>
            <a:headEnd/>
            <a:tailEnd/>
          </a:ln>
        </p:spPr>
      </p:pic>
      <p:pic>
        <p:nvPicPr>
          <p:cNvPr id="49156" name="Picture 5" descr="Cartoon of a cartoon of a person working on a conveyor belt&#10;&#10;Description automatically generated"/>
          <p:cNvPicPr>
            <a:picLocks noChangeAspect="1"/>
          </p:cNvPicPr>
          <p:nvPr/>
        </p:nvPicPr>
        <p:blipFill>
          <a:blip r:embed="rId5"/>
          <a:srcRect/>
          <a:stretch>
            <a:fillRect/>
          </a:stretch>
        </p:blipFill>
        <p:spPr bwMode="auto">
          <a:xfrm>
            <a:off x="0" y="782638"/>
            <a:ext cx="2719388" cy="1552575"/>
          </a:xfrm>
          <a:prstGeom prst="rect">
            <a:avLst/>
          </a:prstGeom>
          <a:noFill/>
          <a:ln w="9525">
            <a:noFill/>
            <a:miter lim="800000"/>
            <a:headEnd/>
            <a:tailEnd/>
          </a:ln>
        </p:spPr>
      </p:pic>
      <p:pic>
        <p:nvPicPr>
          <p:cNvPr id="49157" name="Picture 10"/>
          <p:cNvPicPr>
            <a:picLocks noChangeAspect="1"/>
          </p:cNvPicPr>
          <p:nvPr/>
        </p:nvPicPr>
        <p:blipFill>
          <a:blip r:embed="rId6"/>
          <a:srcRect/>
          <a:stretch>
            <a:fillRect/>
          </a:stretch>
        </p:blipFill>
        <p:spPr bwMode="auto">
          <a:xfrm>
            <a:off x="2795588" y="2501900"/>
            <a:ext cx="2768600" cy="1547813"/>
          </a:xfrm>
          <a:prstGeom prst="rect">
            <a:avLst/>
          </a:prstGeom>
          <a:noFill/>
          <a:ln w="9525">
            <a:noFill/>
            <a:miter lim="800000"/>
            <a:headEnd/>
            <a:tailEnd/>
          </a:ln>
        </p:spPr>
      </p:pic>
      <p:pic>
        <p:nvPicPr>
          <p:cNvPr id="49158" name="Picture 12"/>
          <p:cNvPicPr>
            <a:picLocks noChangeAspect="1"/>
          </p:cNvPicPr>
          <p:nvPr/>
        </p:nvPicPr>
        <p:blipFill>
          <a:blip r:embed="rId7"/>
          <a:srcRect/>
          <a:stretch>
            <a:fillRect/>
          </a:stretch>
        </p:blipFill>
        <p:spPr bwMode="auto">
          <a:xfrm>
            <a:off x="2795588" y="782638"/>
            <a:ext cx="2768600" cy="1547812"/>
          </a:xfrm>
          <a:prstGeom prst="rect">
            <a:avLst/>
          </a:prstGeom>
          <a:noFill/>
          <a:ln w="9525">
            <a:noFill/>
            <a:miter lim="800000"/>
            <a:headEnd/>
            <a:tailEnd/>
          </a:ln>
        </p:spPr>
      </p:pic>
      <p:pic>
        <p:nvPicPr>
          <p:cNvPr id="49159" name="Picture 14"/>
          <p:cNvPicPr>
            <a:picLocks noChangeAspect="1"/>
          </p:cNvPicPr>
          <p:nvPr/>
        </p:nvPicPr>
        <p:blipFill>
          <a:blip r:embed="rId8"/>
          <a:srcRect/>
          <a:stretch>
            <a:fillRect/>
          </a:stretch>
        </p:blipFill>
        <p:spPr bwMode="auto">
          <a:xfrm>
            <a:off x="0" y="2528888"/>
            <a:ext cx="2768600" cy="1547812"/>
          </a:xfrm>
          <a:prstGeom prst="rect">
            <a:avLst/>
          </a:prstGeom>
          <a:noFill/>
          <a:ln w="9525">
            <a:noFill/>
            <a:miter lim="800000"/>
            <a:headEnd/>
            <a:tailEnd/>
          </a:ln>
        </p:spPr>
      </p:pic>
      <p:sp>
        <p:nvSpPr>
          <p:cNvPr id="49160" name="Title 1"/>
          <p:cNvSpPr txBox="1">
            <a:spLocks/>
          </p:cNvSpPr>
          <p:nvPr/>
        </p:nvSpPr>
        <p:spPr bwMode="auto">
          <a:xfrm>
            <a:off x="3136900" y="4256088"/>
            <a:ext cx="1570038" cy="222250"/>
          </a:xfrm>
          <a:prstGeom prst="rect">
            <a:avLst/>
          </a:prstGeom>
          <a:noFill/>
          <a:ln w="9525">
            <a:noFill/>
            <a:miter lim="800000"/>
            <a:headEnd/>
            <a:tailEnd/>
          </a:ln>
        </p:spPr>
        <p:txBody>
          <a:bodyPr lIns="0" anchor="ctr"/>
          <a:lstStyle/>
          <a:p>
            <a:pPr algn="r" defTabSz="342900"/>
            <a:r>
              <a:rPr lang="ro-RO" sz="2400" b="1">
                <a:solidFill>
                  <a:schemeClr val="tx2"/>
                </a:solidFill>
              </a:rPr>
              <a:t>…</a:t>
            </a:r>
          </a:p>
        </p:txBody>
      </p:sp>
      <p:pic>
        <p:nvPicPr>
          <p:cNvPr id="49161" name="Picture 11" descr="Cartoon of a cartoon of a person working on a conveyor belt&#10;&#10;Description automatically generated"/>
          <p:cNvPicPr>
            <a:picLocks noChangeAspect="1"/>
          </p:cNvPicPr>
          <p:nvPr/>
        </p:nvPicPr>
        <p:blipFill>
          <a:blip r:embed="rId5"/>
          <a:srcRect/>
          <a:stretch>
            <a:fillRect/>
          </a:stretch>
        </p:blipFill>
        <p:spPr bwMode="auto">
          <a:xfrm>
            <a:off x="0" y="782638"/>
            <a:ext cx="2719388" cy="1552575"/>
          </a:xfrm>
          <a:prstGeom prst="rect">
            <a:avLst/>
          </a:prstGeom>
          <a:noFill/>
          <a:ln w="9525">
            <a:noFill/>
            <a:miter lim="800000"/>
            <a:headEnd/>
            <a:tailEnd/>
          </a:ln>
        </p:spPr>
      </p:pic>
      <p:sp>
        <p:nvSpPr>
          <p:cNvPr id="14" name="Rectangle: Rounded Corners 13"/>
          <p:cNvSpPr/>
          <p:nvPr/>
        </p:nvSpPr>
        <p:spPr>
          <a:xfrm>
            <a:off x="595313" y="892175"/>
            <a:ext cx="1628775" cy="22860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ro-RO" sz="600" b="1" dirty="0">
                <a:solidFill>
                  <a:schemeClr val="tx1"/>
                </a:solidFill>
                <a:latin typeface="Comic Sans MS" panose="030F0702030302020204" pitchFamily="66" charset="0"/>
              </a:rPr>
              <a:t>FURNIZOR DE AUTOMOBILE ȘI INDUSTRIAL</a:t>
            </a:r>
          </a:p>
        </p:txBody>
      </p:sp>
      <p:sp>
        <p:nvSpPr>
          <p:cNvPr id="16" name="Rectangle: Rounded Corners 15"/>
          <p:cNvSpPr/>
          <p:nvPr/>
        </p:nvSpPr>
        <p:spPr>
          <a:xfrm>
            <a:off x="1836738" y="1311275"/>
            <a:ext cx="411162" cy="46038"/>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fontAlgn="auto">
              <a:spcBef>
                <a:spcPts val="0"/>
              </a:spcBef>
              <a:spcAft>
                <a:spcPts val="0"/>
              </a:spcAft>
              <a:defRPr/>
            </a:pPr>
            <a:r>
              <a:rPr lang="ro-RO" sz="300" b="1">
                <a:solidFill>
                  <a:schemeClr val="tx1"/>
                </a:solidFill>
                <a:latin typeface="Comic Sans MS" panose="030F0702030302020204" pitchFamily="66" charset="0"/>
              </a:rPr>
              <a:t>PROVOCĂRI</a:t>
            </a:r>
          </a:p>
        </p:txBody>
      </p:sp>
      <p:sp>
        <p:nvSpPr>
          <p:cNvPr id="20" name="Rectangle: Rounded Corners 19"/>
          <p:cNvSpPr/>
          <p:nvPr/>
        </p:nvSpPr>
        <p:spPr>
          <a:xfrm>
            <a:off x="1822450" y="1196975"/>
            <a:ext cx="766763" cy="90488"/>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auto">
              <a:spcBef>
                <a:spcPts val="0"/>
              </a:spcBef>
              <a:spcAft>
                <a:spcPts val="0"/>
              </a:spcAft>
              <a:defRPr/>
            </a:pPr>
            <a:r>
              <a:rPr lang="ro-RO" sz="400" b="1" dirty="0">
                <a:solidFill>
                  <a:schemeClr val="tx1"/>
                </a:solidFill>
                <a:latin typeface="Comic Sans MS" panose="030F0702030302020204" pitchFamily="66" charset="0"/>
              </a:rPr>
              <a:t>IMPACTUL ASUPRA SSM</a:t>
            </a:r>
          </a:p>
        </p:txBody>
      </p:sp>
      <p:sp>
        <p:nvSpPr>
          <p:cNvPr id="21" name="Rectangle: Rounded Corners 20"/>
          <p:cNvSpPr/>
          <p:nvPr/>
        </p:nvSpPr>
        <p:spPr>
          <a:xfrm>
            <a:off x="2279650" y="1308100"/>
            <a:ext cx="401638" cy="46038"/>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fontAlgn="auto">
              <a:spcBef>
                <a:spcPts val="0"/>
              </a:spcBef>
              <a:spcAft>
                <a:spcPts val="0"/>
              </a:spcAft>
              <a:defRPr/>
            </a:pPr>
            <a:r>
              <a:rPr lang="ro-RO" sz="300" b="1">
                <a:solidFill>
                  <a:schemeClr val="tx1"/>
                </a:solidFill>
                <a:latin typeface="Comic Sans MS" panose="030F0702030302020204" pitchFamily="66" charset="0"/>
              </a:rPr>
              <a:t>OPORTUNITĂȚI</a:t>
            </a:r>
          </a:p>
        </p:txBody>
      </p:sp>
      <p:sp>
        <p:nvSpPr>
          <p:cNvPr id="22" name="Rectangle: Rounded Corners 21"/>
          <p:cNvSpPr/>
          <p:nvPr/>
        </p:nvSpPr>
        <p:spPr>
          <a:xfrm>
            <a:off x="1978025" y="1504950"/>
            <a:ext cx="274638" cy="182563"/>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fontAlgn="auto">
              <a:spcBef>
                <a:spcPts val="0"/>
              </a:spcBef>
              <a:spcAft>
                <a:spcPts val="0"/>
              </a:spcAft>
              <a:defRPr/>
            </a:pPr>
            <a:r>
              <a:rPr lang="ro-RO" sz="300" b="1" dirty="0">
                <a:solidFill>
                  <a:schemeClr val="tx1"/>
                </a:solidFill>
                <a:latin typeface="Comic Sans MS" panose="030F0702030302020204" pitchFamily="66" charset="0"/>
              </a:rPr>
              <a:t>TEAMA DE</a:t>
            </a:r>
            <a:br>
              <a:rPr lang="it-IT" sz="300" b="1" dirty="0">
                <a:solidFill>
                  <a:schemeClr val="tx1"/>
                </a:solidFill>
                <a:latin typeface="Comic Sans MS" panose="030F0702030302020204" pitchFamily="66" charset="0"/>
              </a:rPr>
            </a:br>
            <a:r>
              <a:rPr lang="ro-RO" sz="300" b="1" dirty="0">
                <a:solidFill>
                  <a:schemeClr val="tx1"/>
                </a:solidFill>
                <a:latin typeface="Comic Sans MS" panose="030F0702030302020204" pitchFamily="66" charset="0"/>
              </a:rPr>
              <a:t> PIERDERE A</a:t>
            </a:r>
            <a:br>
              <a:rPr lang="ro-RO" sz="300" b="1" dirty="0">
                <a:solidFill>
                  <a:schemeClr val="tx1"/>
                </a:solidFill>
                <a:latin typeface="Comic Sans MS" panose="030F0702030302020204" pitchFamily="66" charset="0"/>
              </a:rPr>
            </a:br>
            <a:r>
              <a:rPr lang="ro-RO" sz="300" b="1" dirty="0">
                <a:solidFill>
                  <a:schemeClr val="tx1"/>
                </a:solidFill>
                <a:latin typeface="Comic Sans MS" panose="030F0702030302020204" pitchFamily="66" charset="0"/>
              </a:rPr>
              <a:t>LOCULUI DE</a:t>
            </a:r>
            <a:br>
              <a:rPr lang="it-IT" sz="300" b="1" dirty="0">
                <a:solidFill>
                  <a:schemeClr val="tx1"/>
                </a:solidFill>
                <a:latin typeface="Comic Sans MS" panose="030F0702030302020204" pitchFamily="66" charset="0"/>
              </a:rPr>
            </a:br>
            <a:r>
              <a:rPr lang="ro-RO" sz="300" b="1" dirty="0">
                <a:solidFill>
                  <a:schemeClr val="tx1"/>
                </a:solidFill>
                <a:latin typeface="Comic Sans MS" panose="030F0702030302020204" pitchFamily="66" charset="0"/>
              </a:rPr>
              <a:t>MUNCĂ</a:t>
            </a:r>
          </a:p>
        </p:txBody>
      </p:sp>
      <p:sp>
        <p:nvSpPr>
          <p:cNvPr id="23" name="Rectangle: Rounded Corners 22"/>
          <p:cNvSpPr/>
          <p:nvPr/>
        </p:nvSpPr>
        <p:spPr>
          <a:xfrm>
            <a:off x="1960563" y="1905000"/>
            <a:ext cx="274637" cy="182563"/>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algn="r" fontAlgn="auto">
              <a:spcBef>
                <a:spcPts val="0"/>
              </a:spcBef>
              <a:spcAft>
                <a:spcPts val="0"/>
              </a:spcAft>
              <a:defRPr/>
            </a:pPr>
            <a:r>
              <a:rPr lang="ro-RO" sz="300" b="1" dirty="0">
                <a:solidFill>
                  <a:schemeClr val="tx1"/>
                </a:solidFill>
                <a:latin typeface="Comic Sans MS" panose="030F0702030302020204" pitchFamily="66" charset="0"/>
              </a:rPr>
              <a:t>MAI MULTE</a:t>
            </a:r>
            <a:br>
              <a:rPr lang="ro-RO" sz="300" b="1" dirty="0">
                <a:solidFill>
                  <a:schemeClr val="tx1"/>
                </a:solidFill>
                <a:latin typeface="Comic Sans MS" panose="030F0702030302020204" pitchFamily="66" charset="0"/>
              </a:rPr>
            </a:br>
            <a:r>
              <a:rPr lang="ro-RO" sz="300" b="1" dirty="0">
                <a:solidFill>
                  <a:schemeClr val="tx1"/>
                </a:solidFill>
                <a:latin typeface="Comic Sans MS" panose="030F0702030302020204" pitchFamily="66" charset="0"/>
              </a:rPr>
              <a:t>SCHIMBĂRI </a:t>
            </a:r>
            <a:br>
              <a:rPr lang="it-IT" sz="300" b="1" dirty="0">
                <a:solidFill>
                  <a:schemeClr val="tx1"/>
                </a:solidFill>
                <a:latin typeface="Comic Sans MS" panose="030F0702030302020204" pitchFamily="66" charset="0"/>
              </a:rPr>
            </a:br>
            <a:r>
              <a:rPr lang="ro-RO" sz="300" b="1" dirty="0">
                <a:solidFill>
                  <a:schemeClr val="tx1"/>
                </a:solidFill>
                <a:latin typeface="Comic Sans MS" panose="030F0702030302020204" pitchFamily="66" charset="0"/>
              </a:rPr>
              <a:t>ALE</a:t>
            </a:r>
            <a:br>
              <a:rPr lang="ro-RO" sz="300" b="1" dirty="0">
                <a:solidFill>
                  <a:schemeClr val="tx1"/>
                </a:solidFill>
                <a:latin typeface="Comic Sans MS" panose="030F0702030302020204" pitchFamily="66" charset="0"/>
              </a:rPr>
            </a:br>
            <a:r>
              <a:rPr lang="ro-RO" sz="300" b="1" dirty="0">
                <a:solidFill>
                  <a:schemeClr val="tx1"/>
                </a:solidFill>
                <a:latin typeface="Comic Sans MS" panose="030F0702030302020204" pitchFamily="66" charset="0"/>
              </a:rPr>
              <a:t>SARCINILOR!</a:t>
            </a:r>
          </a:p>
        </p:txBody>
      </p:sp>
      <p:sp>
        <p:nvSpPr>
          <p:cNvPr id="24" name="Rectangle: Rounded Corners 23"/>
          <p:cNvSpPr/>
          <p:nvPr/>
        </p:nvSpPr>
        <p:spPr>
          <a:xfrm>
            <a:off x="2406650" y="1416050"/>
            <a:ext cx="274638" cy="182563"/>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algn="r" fontAlgn="auto">
              <a:spcBef>
                <a:spcPts val="0"/>
              </a:spcBef>
              <a:spcAft>
                <a:spcPts val="0"/>
              </a:spcAft>
              <a:defRPr/>
            </a:pPr>
            <a:r>
              <a:rPr lang="ro-RO" sz="300" b="1">
                <a:solidFill>
                  <a:schemeClr val="tx1"/>
                </a:solidFill>
                <a:latin typeface="Comic Sans MS" panose="030F0702030302020204" pitchFamily="66" charset="0"/>
              </a:rPr>
              <a:t>REDUCEREA</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SOLICITĂRII</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FIZICE!</a:t>
            </a:r>
          </a:p>
        </p:txBody>
      </p:sp>
      <p:sp>
        <p:nvSpPr>
          <p:cNvPr id="25" name="Rectangle: Rounded Corners 24"/>
          <p:cNvSpPr/>
          <p:nvPr/>
        </p:nvSpPr>
        <p:spPr>
          <a:xfrm>
            <a:off x="2378075" y="1722438"/>
            <a:ext cx="290513" cy="182562"/>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algn="ctr" fontAlgn="auto">
              <a:spcBef>
                <a:spcPts val="0"/>
              </a:spcBef>
              <a:spcAft>
                <a:spcPts val="0"/>
              </a:spcAft>
              <a:defRPr/>
            </a:pPr>
            <a:r>
              <a:rPr lang="ro-RO" sz="300" b="1" dirty="0">
                <a:solidFill>
                  <a:schemeClr val="tx1"/>
                </a:solidFill>
                <a:latin typeface="Comic Sans MS" panose="030F0702030302020204" pitchFamily="66" charset="0"/>
              </a:rPr>
              <a:t>RECALIFICAREA</a:t>
            </a:r>
            <a:br>
              <a:rPr lang="ro-RO" sz="300" b="1" dirty="0">
                <a:solidFill>
                  <a:schemeClr val="tx1"/>
                </a:solidFill>
                <a:latin typeface="Comic Sans MS" panose="030F0702030302020204" pitchFamily="66" charset="0"/>
              </a:rPr>
            </a:br>
            <a:r>
              <a:rPr lang="ro-RO" sz="300" b="1" dirty="0">
                <a:solidFill>
                  <a:schemeClr val="tx1"/>
                </a:solidFill>
                <a:latin typeface="Comic Sans MS" panose="030F0702030302020204" pitchFamily="66" charset="0"/>
              </a:rPr>
              <a:t>ÎN DOMENIUL</a:t>
            </a:r>
            <a:br>
              <a:rPr lang="ro-RO" sz="300" b="1" dirty="0">
                <a:solidFill>
                  <a:schemeClr val="tx1"/>
                </a:solidFill>
                <a:latin typeface="Comic Sans MS" panose="030F0702030302020204" pitchFamily="66" charset="0"/>
              </a:rPr>
            </a:br>
            <a:r>
              <a:rPr lang="ro-RO" sz="300" b="1" dirty="0">
                <a:solidFill>
                  <a:schemeClr val="tx1"/>
                </a:solidFill>
                <a:latin typeface="Comic Sans MS" panose="030F0702030302020204" pitchFamily="66" charset="0"/>
              </a:rPr>
              <a:t>TEHNOLOGIEI!</a:t>
            </a:r>
          </a:p>
        </p:txBody>
      </p:sp>
      <p:pic>
        <p:nvPicPr>
          <p:cNvPr id="49170" name="Picture 25"/>
          <p:cNvPicPr>
            <a:picLocks noChangeAspect="1"/>
          </p:cNvPicPr>
          <p:nvPr/>
        </p:nvPicPr>
        <p:blipFill>
          <a:blip r:embed="rId7"/>
          <a:srcRect/>
          <a:stretch>
            <a:fillRect/>
          </a:stretch>
        </p:blipFill>
        <p:spPr bwMode="auto">
          <a:xfrm>
            <a:off x="2795588" y="782638"/>
            <a:ext cx="2768600" cy="1547812"/>
          </a:xfrm>
          <a:prstGeom prst="rect">
            <a:avLst/>
          </a:prstGeom>
          <a:noFill/>
          <a:ln w="9525">
            <a:noFill/>
            <a:miter lim="800000"/>
            <a:headEnd/>
            <a:tailEnd/>
          </a:ln>
        </p:spPr>
      </p:pic>
      <p:sp>
        <p:nvSpPr>
          <p:cNvPr id="27" name="Rectangle: Rounded Corners 26"/>
          <p:cNvSpPr/>
          <p:nvPr/>
        </p:nvSpPr>
        <p:spPr>
          <a:xfrm>
            <a:off x="3349625" y="882650"/>
            <a:ext cx="1681163" cy="22860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ro-RO" sz="600" b="1" dirty="0">
                <a:solidFill>
                  <a:schemeClr val="tx1"/>
                </a:solidFill>
                <a:latin typeface="Comic Sans MS" panose="030F0702030302020204" pitchFamily="66" charset="0"/>
              </a:rPr>
              <a:t>SISTEM DE FABRICĂ DE CHERESTEA</a:t>
            </a:r>
            <a:r>
              <a:rPr lang="it-IT" sz="600" b="1" dirty="0">
                <a:solidFill>
                  <a:schemeClr val="tx1"/>
                </a:solidFill>
                <a:latin typeface="Comic Sans MS" panose="030F0702030302020204" pitchFamily="66" charset="0"/>
              </a:rPr>
              <a:t> </a:t>
            </a:r>
            <a:r>
              <a:rPr lang="ro-RO" sz="600" b="1" dirty="0">
                <a:solidFill>
                  <a:schemeClr val="tx1"/>
                </a:solidFill>
                <a:latin typeface="Comic Sans MS" panose="030F0702030302020204" pitchFamily="66" charset="0"/>
              </a:rPr>
              <a:t>PRIN INTEGRATOR AUTOMATIZAT</a:t>
            </a:r>
          </a:p>
        </p:txBody>
      </p:sp>
      <p:sp>
        <p:nvSpPr>
          <p:cNvPr id="28" name="Rectangle: Rounded Corners 27"/>
          <p:cNvSpPr/>
          <p:nvPr/>
        </p:nvSpPr>
        <p:spPr>
          <a:xfrm>
            <a:off x="4618038" y="1203325"/>
            <a:ext cx="733425" cy="71438"/>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auto">
              <a:spcBef>
                <a:spcPts val="0"/>
              </a:spcBef>
              <a:spcAft>
                <a:spcPts val="0"/>
              </a:spcAft>
              <a:defRPr/>
            </a:pPr>
            <a:r>
              <a:rPr lang="ro-RO" sz="400" b="1" dirty="0">
                <a:solidFill>
                  <a:schemeClr val="tx1"/>
                </a:solidFill>
                <a:latin typeface="Comic Sans MS" panose="030F0702030302020204" pitchFamily="66" charset="0"/>
              </a:rPr>
              <a:t>IMPACTUL ASUPRA SSM</a:t>
            </a:r>
          </a:p>
        </p:txBody>
      </p:sp>
      <p:sp>
        <p:nvSpPr>
          <p:cNvPr id="29" name="Rectangle: Rounded Corners 28"/>
          <p:cNvSpPr/>
          <p:nvPr/>
        </p:nvSpPr>
        <p:spPr>
          <a:xfrm>
            <a:off x="5211763" y="1411288"/>
            <a:ext cx="273050" cy="182562"/>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algn="r" fontAlgn="auto">
              <a:spcBef>
                <a:spcPts val="0"/>
              </a:spcBef>
              <a:spcAft>
                <a:spcPts val="0"/>
              </a:spcAft>
              <a:defRPr/>
            </a:pPr>
            <a:r>
              <a:rPr lang="ro-RO" sz="300" b="1">
                <a:solidFill>
                  <a:schemeClr val="tx1"/>
                </a:solidFill>
                <a:latin typeface="Comic Sans MS" panose="030F0702030302020204" pitchFamily="66" charset="0"/>
              </a:rPr>
              <a:t>REDUCEREA</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SOLICITĂRII</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FIZICE!</a:t>
            </a:r>
          </a:p>
        </p:txBody>
      </p:sp>
      <p:sp>
        <p:nvSpPr>
          <p:cNvPr id="30" name="Rectangle: Rounded Corners 29"/>
          <p:cNvSpPr/>
          <p:nvPr/>
        </p:nvSpPr>
        <p:spPr>
          <a:xfrm>
            <a:off x="4643438" y="1311275"/>
            <a:ext cx="411162" cy="46038"/>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fontAlgn="auto">
              <a:spcBef>
                <a:spcPts val="0"/>
              </a:spcBef>
              <a:spcAft>
                <a:spcPts val="0"/>
              </a:spcAft>
              <a:defRPr/>
            </a:pPr>
            <a:r>
              <a:rPr lang="ro-RO" sz="300" b="1">
                <a:solidFill>
                  <a:schemeClr val="tx1"/>
                </a:solidFill>
                <a:latin typeface="Comic Sans MS" panose="030F0702030302020204" pitchFamily="66" charset="0"/>
              </a:rPr>
              <a:t>PROVOCĂRI</a:t>
            </a:r>
          </a:p>
        </p:txBody>
      </p:sp>
      <p:sp>
        <p:nvSpPr>
          <p:cNvPr id="31" name="Rectangle: Rounded Corners 30"/>
          <p:cNvSpPr/>
          <p:nvPr/>
        </p:nvSpPr>
        <p:spPr>
          <a:xfrm>
            <a:off x="592138" y="2614613"/>
            <a:ext cx="1462087" cy="22860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ro-RO" sz="600" b="1">
                <a:solidFill>
                  <a:schemeClr val="tx1"/>
                </a:solidFill>
                <a:latin typeface="Comic Sans MS" panose="030F0702030302020204" pitchFamily="66" charset="0"/>
              </a:rPr>
              <a:t>FURNIZOR DE</a:t>
            </a:r>
            <a:br>
              <a:rPr lang="ro-RO" sz="600" b="1">
                <a:solidFill>
                  <a:schemeClr val="tx1"/>
                </a:solidFill>
                <a:latin typeface="Comic Sans MS" panose="030F0702030302020204" pitchFamily="66" charset="0"/>
              </a:rPr>
            </a:br>
            <a:r>
              <a:rPr lang="ro-RO" sz="600" b="1">
                <a:solidFill>
                  <a:schemeClr val="tx1"/>
                </a:solidFill>
                <a:latin typeface="Comic Sans MS" panose="030F0702030302020204" pitchFamily="66" charset="0"/>
              </a:rPr>
              <a:t>ENERGIE ȘI AUTOMOBILE</a:t>
            </a:r>
          </a:p>
        </p:txBody>
      </p:sp>
      <p:sp>
        <p:nvSpPr>
          <p:cNvPr id="32" name="Rectangle: Rounded Corners 31"/>
          <p:cNvSpPr/>
          <p:nvPr/>
        </p:nvSpPr>
        <p:spPr>
          <a:xfrm>
            <a:off x="3371850" y="2598738"/>
            <a:ext cx="1441450" cy="22860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ro-RO" sz="600" b="1">
                <a:solidFill>
                  <a:schemeClr val="tx1"/>
                </a:solidFill>
                <a:latin typeface="Comic Sans MS" panose="030F0702030302020204" pitchFamily="66" charset="0"/>
              </a:rPr>
              <a:t>FURNIZOR DE AUTOMOBILE</a:t>
            </a:r>
          </a:p>
        </p:txBody>
      </p:sp>
      <p:sp>
        <p:nvSpPr>
          <p:cNvPr id="33" name="Rectangle: Rounded Corners 32"/>
          <p:cNvSpPr/>
          <p:nvPr/>
        </p:nvSpPr>
        <p:spPr>
          <a:xfrm>
            <a:off x="6273800" y="2620963"/>
            <a:ext cx="1443038" cy="228600"/>
          </a:xfrm>
          <a:prstGeom prst="roundRect">
            <a:avLst/>
          </a:prstGeom>
          <a:solidFill>
            <a:srgbClr val="DDE898"/>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ro-RO" sz="600" b="1">
                <a:solidFill>
                  <a:schemeClr val="tx1"/>
                </a:solidFill>
                <a:latin typeface="Comic Sans MS" panose="030F0702030302020204" pitchFamily="66" charset="0"/>
              </a:rPr>
              <a:t>START-UP DE</a:t>
            </a:r>
            <a:br>
              <a:rPr lang="ro-RO" sz="600" b="1">
                <a:solidFill>
                  <a:schemeClr val="tx1"/>
                </a:solidFill>
                <a:latin typeface="Comic Sans MS" panose="030F0702030302020204" pitchFamily="66" charset="0"/>
              </a:rPr>
            </a:br>
            <a:r>
              <a:rPr lang="ro-RO" sz="600" b="1">
                <a:solidFill>
                  <a:schemeClr val="tx1"/>
                </a:solidFill>
                <a:latin typeface="Comic Sans MS" panose="030F0702030302020204" pitchFamily="66" charset="0"/>
              </a:rPr>
              <a:t>AUTOMATIZARE A VEHICULELOR</a:t>
            </a:r>
          </a:p>
        </p:txBody>
      </p:sp>
      <p:sp>
        <p:nvSpPr>
          <p:cNvPr id="34" name="Rectangle: Rounded Corners 33"/>
          <p:cNvSpPr/>
          <p:nvPr/>
        </p:nvSpPr>
        <p:spPr>
          <a:xfrm>
            <a:off x="6262688" y="862013"/>
            <a:ext cx="1574800" cy="228600"/>
          </a:xfrm>
          <a:prstGeom prst="roundRect">
            <a:avLst/>
          </a:prstGeom>
          <a:solidFill>
            <a:srgbClr val="F6C6B7"/>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ro-RO" sz="600" b="1">
                <a:solidFill>
                  <a:schemeClr val="tx1"/>
                </a:solidFill>
                <a:latin typeface="Comic Sans MS" panose="030F0702030302020204" pitchFamily="66" charset="0"/>
              </a:rPr>
              <a:t>SOCIETATE DE ENERGIE ȘI</a:t>
            </a:r>
            <a:br>
              <a:rPr lang="ro-RO" sz="600" b="1">
                <a:solidFill>
                  <a:schemeClr val="tx1"/>
                </a:solidFill>
                <a:latin typeface="Comic Sans MS" panose="030F0702030302020204" pitchFamily="66" charset="0"/>
              </a:rPr>
            </a:br>
            <a:r>
              <a:rPr lang="ro-RO" sz="600" b="1">
                <a:solidFill>
                  <a:schemeClr val="tx1"/>
                </a:solidFill>
                <a:latin typeface="Comic Sans MS" panose="030F0702030302020204" pitchFamily="66" charset="0"/>
              </a:rPr>
              <a:t>AUTOMATIZARE </a:t>
            </a:r>
          </a:p>
        </p:txBody>
      </p:sp>
      <p:sp>
        <p:nvSpPr>
          <p:cNvPr id="36" name="Rectangle: Rounded Corners 35"/>
          <p:cNvSpPr/>
          <p:nvPr/>
        </p:nvSpPr>
        <p:spPr>
          <a:xfrm>
            <a:off x="7491413" y="2928938"/>
            <a:ext cx="639762" cy="92075"/>
          </a:xfrm>
          <a:prstGeom prst="roundRect">
            <a:avLst/>
          </a:prstGeom>
          <a:solidFill>
            <a:srgbClr val="DDE898"/>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auto">
              <a:spcBef>
                <a:spcPts val="0"/>
              </a:spcBef>
              <a:spcAft>
                <a:spcPts val="0"/>
              </a:spcAft>
              <a:defRPr/>
            </a:pPr>
            <a:r>
              <a:rPr lang="ro-RO" sz="400" b="1" dirty="0">
                <a:solidFill>
                  <a:schemeClr val="tx1"/>
                </a:solidFill>
                <a:latin typeface="Comic Sans MS" panose="030F0702030302020204" pitchFamily="66" charset="0"/>
              </a:rPr>
              <a:t>IMPACTUL ASPRA SSM</a:t>
            </a:r>
          </a:p>
        </p:txBody>
      </p:sp>
      <p:sp>
        <p:nvSpPr>
          <p:cNvPr id="37" name="Rectangle: Rounded Corners 36"/>
          <p:cNvSpPr/>
          <p:nvPr/>
        </p:nvSpPr>
        <p:spPr>
          <a:xfrm>
            <a:off x="7518400" y="1179513"/>
            <a:ext cx="704850" cy="76200"/>
          </a:xfrm>
          <a:prstGeom prst="roundRect">
            <a:avLst/>
          </a:prstGeom>
          <a:solidFill>
            <a:srgbClr val="F6C6B7"/>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auto">
              <a:spcBef>
                <a:spcPts val="0"/>
              </a:spcBef>
              <a:spcAft>
                <a:spcPts val="0"/>
              </a:spcAft>
              <a:defRPr/>
            </a:pPr>
            <a:r>
              <a:rPr lang="ro-RO" sz="400" b="1" dirty="0">
                <a:solidFill>
                  <a:schemeClr val="tx1"/>
                </a:solidFill>
                <a:latin typeface="Comic Sans MS" panose="030F0702030302020204" pitchFamily="66" charset="0"/>
              </a:rPr>
              <a:t>IMPACTUL ASUPRA SSM</a:t>
            </a:r>
          </a:p>
        </p:txBody>
      </p:sp>
      <p:sp>
        <p:nvSpPr>
          <p:cNvPr id="38" name="Rectangle: Rounded Corners 37"/>
          <p:cNvSpPr/>
          <p:nvPr/>
        </p:nvSpPr>
        <p:spPr>
          <a:xfrm>
            <a:off x="4643438" y="2908300"/>
            <a:ext cx="639762" cy="92075"/>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auto">
              <a:spcBef>
                <a:spcPts val="0"/>
              </a:spcBef>
              <a:spcAft>
                <a:spcPts val="0"/>
              </a:spcAft>
              <a:defRPr/>
            </a:pPr>
            <a:r>
              <a:rPr lang="ro-RO" sz="400" b="1" dirty="0">
                <a:solidFill>
                  <a:schemeClr val="tx1"/>
                </a:solidFill>
                <a:latin typeface="Comic Sans MS" panose="030F0702030302020204" pitchFamily="66" charset="0"/>
              </a:rPr>
              <a:t>IMPACTUL AUPRA SSM</a:t>
            </a:r>
          </a:p>
        </p:txBody>
      </p:sp>
      <p:sp>
        <p:nvSpPr>
          <p:cNvPr id="39" name="Rectangle: Rounded Corners 38"/>
          <p:cNvSpPr/>
          <p:nvPr/>
        </p:nvSpPr>
        <p:spPr>
          <a:xfrm>
            <a:off x="1822450" y="2936875"/>
            <a:ext cx="747713" cy="85725"/>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auto">
              <a:spcBef>
                <a:spcPts val="0"/>
              </a:spcBef>
              <a:spcAft>
                <a:spcPts val="0"/>
              </a:spcAft>
              <a:defRPr/>
            </a:pPr>
            <a:r>
              <a:rPr lang="ro-RO" sz="400" b="1" dirty="0">
                <a:solidFill>
                  <a:schemeClr val="tx1"/>
                </a:solidFill>
                <a:latin typeface="Comic Sans MS" panose="030F0702030302020204" pitchFamily="66" charset="0"/>
              </a:rPr>
              <a:t>IMPACTUL ASUPRA SSM</a:t>
            </a:r>
          </a:p>
        </p:txBody>
      </p:sp>
      <p:sp>
        <p:nvSpPr>
          <p:cNvPr id="40" name="Rectangle: Rounded Corners 39"/>
          <p:cNvSpPr/>
          <p:nvPr/>
        </p:nvSpPr>
        <p:spPr>
          <a:xfrm>
            <a:off x="7510463" y="2938463"/>
            <a:ext cx="650875" cy="82550"/>
          </a:xfrm>
          <a:prstGeom prst="roundRect">
            <a:avLst/>
          </a:prstGeom>
          <a:solidFill>
            <a:srgbClr val="DDE898"/>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auto">
              <a:spcBef>
                <a:spcPts val="0"/>
              </a:spcBef>
              <a:spcAft>
                <a:spcPts val="0"/>
              </a:spcAft>
              <a:defRPr/>
            </a:pPr>
            <a:r>
              <a:rPr lang="ro-RO" sz="400" b="1" dirty="0">
                <a:solidFill>
                  <a:schemeClr val="tx1"/>
                </a:solidFill>
                <a:latin typeface="Comic Sans MS" panose="030F0702030302020204" pitchFamily="66" charset="0"/>
              </a:rPr>
              <a:t>IMPACTUL ASUPRA SSM</a:t>
            </a:r>
          </a:p>
        </p:txBody>
      </p:sp>
      <p:sp>
        <p:nvSpPr>
          <p:cNvPr id="42" name="Rectangle: Rounded Corners 41"/>
          <p:cNvSpPr/>
          <p:nvPr/>
        </p:nvSpPr>
        <p:spPr>
          <a:xfrm>
            <a:off x="4656138" y="2925763"/>
            <a:ext cx="712787" cy="6985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auto">
              <a:spcBef>
                <a:spcPts val="0"/>
              </a:spcBef>
              <a:spcAft>
                <a:spcPts val="0"/>
              </a:spcAft>
              <a:defRPr/>
            </a:pPr>
            <a:r>
              <a:rPr lang="ro-RO" sz="400" b="1" dirty="0">
                <a:solidFill>
                  <a:schemeClr val="tx1"/>
                </a:solidFill>
                <a:latin typeface="Comic Sans MS" panose="030F0702030302020204" pitchFamily="66" charset="0"/>
              </a:rPr>
              <a:t>IMPACTUL ASUPRA SSM</a:t>
            </a:r>
          </a:p>
        </p:txBody>
      </p:sp>
      <p:sp>
        <p:nvSpPr>
          <p:cNvPr id="43" name="Rectangle: Rounded Corners 42"/>
          <p:cNvSpPr/>
          <p:nvPr/>
        </p:nvSpPr>
        <p:spPr>
          <a:xfrm>
            <a:off x="4672013" y="1698625"/>
            <a:ext cx="376237" cy="182563"/>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algn="r" fontAlgn="auto">
              <a:spcBef>
                <a:spcPts val="0"/>
              </a:spcBef>
              <a:spcAft>
                <a:spcPts val="0"/>
              </a:spcAft>
              <a:defRPr/>
            </a:pPr>
            <a:r>
              <a:rPr lang="ro-RO" sz="300" b="1">
                <a:solidFill>
                  <a:schemeClr val="tx1"/>
                </a:solidFill>
                <a:latin typeface="Comic Sans MS" panose="030F0702030302020204" pitchFamily="66" charset="0"/>
              </a:rPr>
              <a:t>RISCURI FIZICE</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ÎN CAZ DE</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FUNCȚIONARE</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DEFECTUOASĂ!</a:t>
            </a:r>
          </a:p>
        </p:txBody>
      </p:sp>
      <p:sp>
        <p:nvSpPr>
          <p:cNvPr id="44" name="Rectangle: Rounded Corners 43"/>
          <p:cNvSpPr/>
          <p:nvPr/>
        </p:nvSpPr>
        <p:spPr>
          <a:xfrm>
            <a:off x="5048250" y="2047875"/>
            <a:ext cx="469900" cy="182563"/>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algn="r" fontAlgn="auto">
              <a:spcBef>
                <a:spcPts val="0"/>
              </a:spcBef>
              <a:spcAft>
                <a:spcPts val="0"/>
              </a:spcAft>
              <a:defRPr/>
            </a:pPr>
            <a:r>
              <a:rPr lang="ro-RO" sz="300" b="1">
                <a:solidFill>
                  <a:schemeClr val="tx1"/>
                </a:solidFill>
                <a:latin typeface="Comic Sans MS" panose="030F0702030302020204" pitchFamily="66" charset="0"/>
              </a:rPr>
              <a:t>MAI PUȚINE</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PERICOLE</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PENTRU MEDIU!</a:t>
            </a:r>
          </a:p>
        </p:txBody>
      </p:sp>
      <p:sp>
        <p:nvSpPr>
          <p:cNvPr id="46" name="Rectangle: Rounded Corners 45"/>
          <p:cNvSpPr/>
          <p:nvPr/>
        </p:nvSpPr>
        <p:spPr>
          <a:xfrm>
            <a:off x="5080000" y="1319213"/>
            <a:ext cx="401638" cy="46037"/>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fontAlgn="auto">
              <a:spcBef>
                <a:spcPts val="0"/>
              </a:spcBef>
              <a:spcAft>
                <a:spcPts val="0"/>
              </a:spcAft>
              <a:defRPr/>
            </a:pPr>
            <a:r>
              <a:rPr lang="ro-RO" sz="300" b="1">
                <a:solidFill>
                  <a:schemeClr val="tx1"/>
                </a:solidFill>
                <a:latin typeface="Comic Sans MS" panose="030F0702030302020204" pitchFamily="66" charset="0"/>
              </a:rPr>
              <a:t>OPORTUNITĂȚI</a:t>
            </a:r>
          </a:p>
        </p:txBody>
      </p:sp>
      <p:sp>
        <p:nvSpPr>
          <p:cNvPr id="47" name="Rectangle: Rounded Corners 46"/>
          <p:cNvSpPr/>
          <p:nvPr/>
        </p:nvSpPr>
        <p:spPr>
          <a:xfrm>
            <a:off x="7504113" y="1300163"/>
            <a:ext cx="412750" cy="4445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fontAlgn="auto">
              <a:spcBef>
                <a:spcPts val="0"/>
              </a:spcBef>
              <a:spcAft>
                <a:spcPts val="0"/>
              </a:spcAft>
              <a:defRPr/>
            </a:pPr>
            <a:r>
              <a:rPr lang="ro-RO" sz="300" b="1">
                <a:solidFill>
                  <a:schemeClr val="tx1"/>
                </a:solidFill>
                <a:latin typeface="Comic Sans MS" panose="030F0702030302020204" pitchFamily="66" charset="0"/>
              </a:rPr>
              <a:t>PROVOCĂRI</a:t>
            </a:r>
          </a:p>
        </p:txBody>
      </p:sp>
      <p:sp>
        <p:nvSpPr>
          <p:cNvPr id="48" name="Rectangle: Rounded Corners 47"/>
          <p:cNvSpPr/>
          <p:nvPr/>
        </p:nvSpPr>
        <p:spPr>
          <a:xfrm>
            <a:off x="7951788" y="1300163"/>
            <a:ext cx="401637" cy="46037"/>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fontAlgn="auto">
              <a:spcBef>
                <a:spcPts val="0"/>
              </a:spcBef>
              <a:spcAft>
                <a:spcPts val="0"/>
              </a:spcAft>
              <a:defRPr/>
            </a:pPr>
            <a:r>
              <a:rPr lang="ro-RO" sz="300" b="1">
                <a:solidFill>
                  <a:schemeClr val="tx1"/>
                </a:solidFill>
                <a:latin typeface="Comic Sans MS" panose="030F0702030302020204" pitchFamily="66" charset="0"/>
              </a:rPr>
              <a:t>OPORTUNITĂȚI</a:t>
            </a:r>
          </a:p>
        </p:txBody>
      </p:sp>
      <p:sp>
        <p:nvSpPr>
          <p:cNvPr id="49" name="Rectangle: Rounded Corners 48"/>
          <p:cNvSpPr/>
          <p:nvPr/>
        </p:nvSpPr>
        <p:spPr>
          <a:xfrm>
            <a:off x="7491413" y="1838325"/>
            <a:ext cx="411162" cy="182563"/>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algn="r" fontAlgn="auto">
              <a:spcBef>
                <a:spcPts val="0"/>
              </a:spcBef>
              <a:spcAft>
                <a:spcPts val="0"/>
              </a:spcAft>
              <a:defRPr/>
            </a:pPr>
            <a:r>
              <a:rPr lang="ro-RO" sz="300" b="1">
                <a:solidFill>
                  <a:schemeClr val="tx1"/>
                </a:solidFill>
                <a:latin typeface="Comic Sans MS" panose="030F0702030302020204" pitchFamily="66" charset="0"/>
              </a:rPr>
              <a:t>FORMARE</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CONTINUĂ!</a:t>
            </a:r>
          </a:p>
        </p:txBody>
      </p:sp>
      <p:sp>
        <p:nvSpPr>
          <p:cNvPr id="50" name="Rectangle: Rounded Corners 49"/>
          <p:cNvSpPr/>
          <p:nvPr/>
        </p:nvSpPr>
        <p:spPr>
          <a:xfrm>
            <a:off x="7931150" y="2020888"/>
            <a:ext cx="412750" cy="182562"/>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algn="r" fontAlgn="auto">
              <a:spcBef>
                <a:spcPts val="0"/>
              </a:spcBef>
              <a:spcAft>
                <a:spcPts val="0"/>
              </a:spcAft>
              <a:defRPr/>
            </a:pPr>
            <a:r>
              <a:rPr lang="ro-RO" sz="300" b="1" dirty="0">
                <a:solidFill>
                  <a:schemeClr val="tx1"/>
                </a:solidFill>
                <a:latin typeface="Comic Sans MS" panose="030F0702030302020204" pitchFamily="66" charset="0"/>
              </a:rPr>
              <a:t>MAI PUȚINĂ</a:t>
            </a:r>
            <a:br>
              <a:rPr lang="ro-RO" sz="300" b="1" dirty="0">
                <a:solidFill>
                  <a:schemeClr val="tx1"/>
                </a:solidFill>
                <a:latin typeface="Comic Sans MS" panose="030F0702030302020204" pitchFamily="66" charset="0"/>
              </a:rPr>
            </a:br>
            <a:r>
              <a:rPr lang="ro-RO" sz="300" b="1" dirty="0">
                <a:solidFill>
                  <a:schemeClr val="tx1"/>
                </a:solidFill>
                <a:latin typeface="Comic Sans MS" panose="030F0702030302020204" pitchFamily="66" charset="0"/>
              </a:rPr>
              <a:t>SOLICITARE </a:t>
            </a:r>
            <a:br>
              <a:rPr lang="it-IT" sz="300" b="1" dirty="0">
                <a:solidFill>
                  <a:schemeClr val="tx1"/>
                </a:solidFill>
                <a:latin typeface="Comic Sans MS" panose="030F0702030302020204" pitchFamily="66" charset="0"/>
              </a:rPr>
            </a:br>
            <a:r>
              <a:rPr lang="ro-RO" sz="300" b="1" dirty="0">
                <a:solidFill>
                  <a:schemeClr val="tx1"/>
                </a:solidFill>
                <a:latin typeface="Comic Sans MS" panose="030F0702030302020204" pitchFamily="66" charset="0"/>
              </a:rPr>
              <a:t>MINTALĂ!</a:t>
            </a:r>
          </a:p>
        </p:txBody>
      </p:sp>
      <p:sp>
        <p:nvSpPr>
          <p:cNvPr id="51" name="Rectangle: Rounded Corners 50"/>
          <p:cNvSpPr/>
          <p:nvPr/>
        </p:nvSpPr>
        <p:spPr>
          <a:xfrm>
            <a:off x="8143875" y="1420813"/>
            <a:ext cx="269875" cy="182562"/>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fontAlgn="auto">
              <a:spcBef>
                <a:spcPts val="0"/>
              </a:spcBef>
              <a:spcAft>
                <a:spcPts val="0"/>
              </a:spcAft>
              <a:defRPr/>
            </a:pPr>
            <a:r>
              <a:rPr lang="ro-RO" sz="300" b="1">
                <a:solidFill>
                  <a:schemeClr val="tx1"/>
                </a:solidFill>
                <a:latin typeface="Comic Sans MS" panose="030F0702030302020204" pitchFamily="66" charset="0"/>
              </a:rPr>
              <a:t>MAI MULTE </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PAUZE</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ȘI </a:t>
            </a:r>
          </a:p>
        </p:txBody>
      </p:sp>
      <p:sp>
        <p:nvSpPr>
          <p:cNvPr id="52" name="Rectangle: Rounded Corners 51"/>
          <p:cNvSpPr/>
          <p:nvPr/>
        </p:nvSpPr>
        <p:spPr>
          <a:xfrm>
            <a:off x="7945438" y="1592263"/>
            <a:ext cx="411162" cy="104775"/>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fontAlgn="auto">
              <a:spcBef>
                <a:spcPts val="0"/>
              </a:spcBef>
              <a:spcAft>
                <a:spcPts val="0"/>
              </a:spcAft>
              <a:defRPr/>
            </a:pPr>
            <a:r>
              <a:rPr lang="ro-RO" sz="300" b="1">
                <a:solidFill>
                  <a:schemeClr val="tx1"/>
                </a:solidFill>
                <a:latin typeface="Comic Sans MS" panose="030F0702030302020204" pitchFamily="66" charset="0"/>
              </a:rPr>
              <a:t>MAI PUȚINE</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ÎNTÂRZIERI!</a:t>
            </a:r>
          </a:p>
        </p:txBody>
      </p:sp>
      <p:sp>
        <p:nvSpPr>
          <p:cNvPr id="53" name="Rectangle: Rounded Corners 52"/>
          <p:cNvSpPr/>
          <p:nvPr/>
        </p:nvSpPr>
        <p:spPr>
          <a:xfrm>
            <a:off x="7493000" y="3055938"/>
            <a:ext cx="411163" cy="46037"/>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tIns="0" bIns="0" anchor="ctr"/>
          <a:lstStyle/>
          <a:p>
            <a:pPr algn="ctr" fontAlgn="auto">
              <a:spcBef>
                <a:spcPts val="0"/>
              </a:spcBef>
              <a:spcAft>
                <a:spcPts val="0"/>
              </a:spcAft>
              <a:defRPr/>
            </a:pPr>
            <a:r>
              <a:rPr lang="ro-RO" sz="300" b="1">
                <a:solidFill>
                  <a:schemeClr val="tx1"/>
                </a:solidFill>
                <a:latin typeface="Comic Sans MS" panose="030F0702030302020204" pitchFamily="66" charset="0"/>
              </a:rPr>
              <a:t>PROVOCĂRI</a:t>
            </a:r>
          </a:p>
        </p:txBody>
      </p:sp>
      <p:sp>
        <p:nvSpPr>
          <p:cNvPr id="54" name="Rectangle: Rounded Corners 53"/>
          <p:cNvSpPr/>
          <p:nvPr/>
        </p:nvSpPr>
        <p:spPr>
          <a:xfrm>
            <a:off x="7932738" y="3057525"/>
            <a:ext cx="401637" cy="4445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tIns="0" bIns="0" anchor="ctr"/>
          <a:lstStyle/>
          <a:p>
            <a:pPr algn="ctr" fontAlgn="auto">
              <a:spcBef>
                <a:spcPts val="0"/>
              </a:spcBef>
              <a:spcAft>
                <a:spcPts val="0"/>
              </a:spcAft>
              <a:defRPr/>
            </a:pPr>
            <a:r>
              <a:rPr lang="ro-RO" sz="300" b="1">
                <a:solidFill>
                  <a:schemeClr val="tx1"/>
                </a:solidFill>
                <a:latin typeface="Comic Sans MS" panose="030F0702030302020204" pitchFamily="66" charset="0"/>
              </a:rPr>
              <a:t>OPORTUNITĂȚI</a:t>
            </a:r>
          </a:p>
        </p:txBody>
      </p:sp>
      <p:sp>
        <p:nvSpPr>
          <p:cNvPr id="55" name="Rectangle: Rounded Corners 54"/>
          <p:cNvSpPr/>
          <p:nvPr/>
        </p:nvSpPr>
        <p:spPr>
          <a:xfrm>
            <a:off x="7472363" y="3578225"/>
            <a:ext cx="411162" cy="182563"/>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algn="r" fontAlgn="auto">
              <a:spcBef>
                <a:spcPts val="0"/>
              </a:spcBef>
              <a:spcAft>
                <a:spcPts val="0"/>
              </a:spcAft>
              <a:defRPr/>
            </a:pPr>
            <a:r>
              <a:rPr lang="ro-RO" sz="300" b="1">
                <a:solidFill>
                  <a:schemeClr val="tx1"/>
                </a:solidFill>
                <a:latin typeface="Comic Sans MS" panose="030F0702030302020204" pitchFamily="66" charset="0"/>
              </a:rPr>
              <a:t>CREȘTEREA</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SOLICITĂRII</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COGNITIVE</a:t>
            </a:r>
          </a:p>
        </p:txBody>
      </p:sp>
      <p:sp>
        <p:nvSpPr>
          <p:cNvPr id="56" name="Rectangle: Rounded Corners 55"/>
          <p:cNvSpPr/>
          <p:nvPr/>
        </p:nvSpPr>
        <p:spPr>
          <a:xfrm rot="21257739">
            <a:off x="7947025" y="3132138"/>
            <a:ext cx="411163" cy="288925"/>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tIns="0" bIns="0" anchor="ctr" anchorCtr="1"/>
          <a:lstStyle/>
          <a:p>
            <a:pPr algn="ctr" fontAlgn="auto">
              <a:spcBef>
                <a:spcPts val="0"/>
              </a:spcBef>
              <a:spcAft>
                <a:spcPts val="0"/>
              </a:spcAft>
              <a:defRPr/>
            </a:pPr>
            <a:r>
              <a:rPr lang="ro-RO" sz="300" b="1">
                <a:solidFill>
                  <a:schemeClr val="tx1"/>
                </a:solidFill>
                <a:latin typeface="Comic Sans MS" panose="030F0702030302020204" pitchFamily="66" charset="0"/>
              </a:rPr>
              <a:t>EXPUNEREA</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MINIMĂ</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LA RISCURI</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FIZICE PRECUM...</a:t>
            </a:r>
          </a:p>
        </p:txBody>
      </p:sp>
      <p:sp>
        <p:nvSpPr>
          <p:cNvPr id="57" name="Rectangle: Rounded Corners 56"/>
          <p:cNvSpPr/>
          <p:nvPr/>
        </p:nvSpPr>
        <p:spPr>
          <a:xfrm rot="21257739">
            <a:off x="7981950" y="3441700"/>
            <a:ext cx="322263" cy="84138"/>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fontAlgn="auto">
              <a:spcBef>
                <a:spcPts val="0"/>
              </a:spcBef>
              <a:spcAft>
                <a:spcPts val="0"/>
              </a:spcAft>
              <a:defRPr/>
            </a:pPr>
            <a:r>
              <a:rPr lang="ro-RO" sz="300" b="1">
                <a:solidFill>
                  <a:schemeClr val="tx1"/>
                </a:solidFill>
                <a:latin typeface="Comic Sans MS" panose="030F0702030302020204" pitchFamily="66" charset="0"/>
              </a:rPr>
              <a:t>VIBRAȚII</a:t>
            </a:r>
          </a:p>
        </p:txBody>
      </p:sp>
      <p:sp>
        <p:nvSpPr>
          <p:cNvPr id="58" name="Rectangle: Rounded Corners 57"/>
          <p:cNvSpPr/>
          <p:nvPr/>
        </p:nvSpPr>
        <p:spPr>
          <a:xfrm rot="21257739">
            <a:off x="8015288" y="3595688"/>
            <a:ext cx="336550" cy="4445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fontAlgn="auto">
              <a:spcBef>
                <a:spcPts val="0"/>
              </a:spcBef>
              <a:spcAft>
                <a:spcPts val="0"/>
              </a:spcAft>
              <a:defRPr/>
            </a:pPr>
            <a:r>
              <a:rPr lang="ro-RO" sz="300" b="1" dirty="0">
                <a:solidFill>
                  <a:schemeClr val="tx1"/>
                </a:solidFill>
                <a:latin typeface="Comic Sans MS" panose="030F0702030302020204" pitchFamily="66" charset="0"/>
              </a:rPr>
              <a:t>CĂLDURĂ MARE</a:t>
            </a:r>
          </a:p>
        </p:txBody>
      </p:sp>
      <p:sp>
        <p:nvSpPr>
          <p:cNvPr id="59" name="Rectangle: Rounded Corners 58"/>
          <p:cNvSpPr/>
          <p:nvPr/>
        </p:nvSpPr>
        <p:spPr>
          <a:xfrm rot="21257739">
            <a:off x="8010525" y="3733800"/>
            <a:ext cx="217488" cy="142875"/>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ctr" fontAlgn="auto">
              <a:spcBef>
                <a:spcPts val="0"/>
              </a:spcBef>
              <a:spcAft>
                <a:spcPts val="0"/>
              </a:spcAft>
              <a:defRPr/>
            </a:pPr>
            <a:r>
              <a:rPr lang="ro-RO" sz="300" b="1">
                <a:solidFill>
                  <a:schemeClr val="tx1"/>
                </a:solidFill>
                <a:latin typeface="Comic Sans MS" panose="030F0702030302020204" pitchFamily="66" charset="0"/>
              </a:rPr>
              <a:t>ZGOMOT</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PUTERNIC</a:t>
            </a:r>
          </a:p>
        </p:txBody>
      </p:sp>
      <p:sp>
        <p:nvSpPr>
          <p:cNvPr id="60" name="Rectangle: Rounded Corners 59"/>
          <p:cNvSpPr/>
          <p:nvPr/>
        </p:nvSpPr>
        <p:spPr>
          <a:xfrm>
            <a:off x="4640263" y="3033713"/>
            <a:ext cx="411162" cy="4445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tIns="0" bIns="0" anchor="ctr"/>
          <a:lstStyle/>
          <a:p>
            <a:pPr algn="ctr" fontAlgn="auto">
              <a:spcBef>
                <a:spcPts val="0"/>
              </a:spcBef>
              <a:spcAft>
                <a:spcPts val="0"/>
              </a:spcAft>
              <a:defRPr/>
            </a:pPr>
            <a:r>
              <a:rPr lang="ro-RO" sz="300" b="1">
                <a:solidFill>
                  <a:schemeClr val="tx1"/>
                </a:solidFill>
                <a:latin typeface="Comic Sans MS" panose="030F0702030302020204" pitchFamily="66" charset="0"/>
              </a:rPr>
              <a:t>PROVOCĂRI</a:t>
            </a:r>
          </a:p>
        </p:txBody>
      </p:sp>
      <p:sp>
        <p:nvSpPr>
          <p:cNvPr id="61" name="Rectangle: Rounded Corners 60"/>
          <p:cNvSpPr/>
          <p:nvPr/>
        </p:nvSpPr>
        <p:spPr>
          <a:xfrm>
            <a:off x="5080000" y="3033713"/>
            <a:ext cx="401638" cy="46037"/>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tIns="0" bIns="0" anchor="ctr"/>
          <a:lstStyle/>
          <a:p>
            <a:pPr algn="ctr" fontAlgn="auto">
              <a:spcBef>
                <a:spcPts val="0"/>
              </a:spcBef>
              <a:spcAft>
                <a:spcPts val="0"/>
              </a:spcAft>
              <a:defRPr/>
            </a:pPr>
            <a:r>
              <a:rPr lang="ro-RO" sz="300" b="1">
                <a:solidFill>
                  <a:schemeClr val="tx1"/>
                </a:solidFill>
                <a:latin typeface="Comic Sans MS" panose="030F0702030302020204" pitchFamily="66" charset="0"/>
              </a:rPr>
              <a:t>OPORTUNITĂȚI</a:t>
            </a:r>
          </a:p>
        </p:txBody>
      </p:sp>
      <p:sp>
        <p:nvSpPr>
          <p:cNvPr id="62" name="Rectangle: Rounded Corners 61"/>
          <p:cNvSpPr/>
          <p:nvPr/>
        </p:nvSpPr>
        <p:spPr>
          <a:xfrm>
            <a:off x="1827213" y="3067050"/>
            <a:ext cx="412750" cy="46038"/>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tIns="0" bIns="0" anchor="ctr"/>
          <a:lstStyle/>
          <a:p>
            <a:pPr algn="ctr" fontAlgn="auto">
              <a:spcBef>
                <a:spcPts val="0"/>
              </a:spcBef>
              <a:spcAft>
                <a:spcPts val="0"/>
              </a:spcAft>
              <a:defRPr/>
            </a:pPr>
            <a:r>
              <a:rPr lang="ro-RO" sz="300" b="1">
                <a:solidFill>
                  <a:schemeClr val="tx1"/>
                </a:solidFill>
                <a:latin typeface="Comic Sans MS" panose="030F0702030302020204" pitchFamily="66" charset="0"/>
              </a:rPr>
              <a:t>PROVOCĂRI</a:t>
            </a:r>
          </a:p>
        </p:txBody>
      </p:sp>
      <p:sp>
        <p:nvSpPr>
          <p:cNvPr id="63" name="Rectangle: Rounded Corners 62"/>
          <p:cNvSpPr/>
          <p:nvPr/>
        </p:nvSpPr>
        <p:spPr>
          <a:xfrm>
            <a:off x="2268538" y="3068638"/>
            <a:ext cx="400050" cy="46037"/>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tIns="0" bIns="0" anchor="ctr"/>
          <a:lstStyle/>
          <a:p>
            <a:pPr algn="ctr" fontAlgn="auto">
              <a:spcBef>
                <a:spcPts val="0"/>
              </a:spcBef>
              <a:spcAft>
                <a:spcPts val="0"/>
              </a:spcAft>
              <a:defRPr/>
            </a:pPr>
            <a:r>
              <a:rPr lang="ro-RO" sz="300" b="1">
                <a:solidFill>
                  <a:schemeClr val="tx1"/>
                </a:solidFill>
                <a:latin typeface="Comic Sans MS" panose="030F0702030302020204" pitchFamily="66" charset="0"/>
              </a:rPr>
              <a:t>OPORTUNITĂȚI</a:t>
            </a:r>
          </a:p>
        </p:txBody>
      </p:sp>
      <p:sp>
        <p:nvSpPr>
          <p:cNvPr id="64" name="Rectangle: Rounded Corners 63"/>
          <p:cNvSpPr/>
          <p:nvPr/>
        </p:nvSpPr>
        <p:spPr>
          <a:xfrm>
            <a:off x="4706938" y="3159125"/>
            <a:ext cx="365125" cy="319088"/>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algn="r" fontAlgn="auto">
              <a:spcBef>
                <a:spcPts val="0"/>
              </a:spcBef>
              <a:spcAft>
                <a:spcPts val="0"/>
              </a:spcAft>
              <a:defRPr/>
            </a:pPr>
            <a:r>
              <a:rPr lang="ro-RO" sz="300" b="1" dirty="0">
                <a:solidFill>
                  <a:schemeClr val="tx1"/>
                </a:solidFill>
                <a:latin typeface="Comic Sans MS" panose="030F0702030302020204" pitchFamily="66" charset="0"/>
              </a:rPr>
              <a:t>ATITUDINE</a:t>
            </a:r>
            <a:br>
              <a:rPr lang="ro-RO" sz="300" b="1" dirty="0">
                <a:solidFill>
                  <a:schemeClr val="tx1"/>
                </a:solidFill>
                <a:latin typeface="Comic Sans MS" panose="030F0702030302020204" pitchFamily="66" charset="0"/>
              </a:rPr>
            </a:br>
            <a:r>
              <a:rPr lang="ro-RO" sz="300" b="1" dirty="0">
                <a:solidFill>
                  <a:schemeClr val="tx1"/>
                </a:solidFill>
                <a:latin typeface="Comic Sans MS" panose="030F0702030302020204" pitchFamily="66" charset="0"/>
              </a:rPr>
              <a:t>NEGATIVĂ</a:t>
            </a:r>
            <a:br>
              <a:rPr lang="ro-RO" sz="300" b="1" dirty="0">
                <a:solidFill>
                  <a:schemeClr val="tx1"/>
                </a:solidFill>
                <a:latin typeface="Comic Sans MS" panose="030F0702030302020204" pitchFamily="66" charset="0"/>
              </a:rPr>
            </a:br>
            <a:r>
              <a:rPr lang="ro-RO" sz="300" b="1" dirty="0">
                <a:solidFill>
                  <a:schemeClr val="tx1"/>
                </a:solidFill>
                <a:latin typeface="Comic Sans MS" panose="030F0702030302020204" pitchFamily="66" charset="0"/>
              </a:rPr>
              <a:t>FAȚĂ</a:t>
            </a:r>
            <a:r>
              <a:rPr lang="it-IT" sz="300" b="1" dirty="0">
                <a:solidFill>
                  <a:schemeClr val="tx1"/>
                </a:solidFill>
                <a:latin typeface="Comic Sans MS" panose="030F0702030302020204" pitchFamily="66" charset="0"/>
              </a:rPr>
              <a:t> </a:t>
            </a:r>
            <a:r>
              <a:rPr lang="ro-RO" sz="300" b="1" dirty="0">
                <a:solidFill>
                  <a:schemeClr val="tx1"/>
                </a:solidFill>
                <a:latin typeface="Comic Sans MS" panose="030F0702030302020204" pitchFamily="66" charset="0"/>
              </a:rPr>
              <a:t>DE</a:t>
            </a:r>
            <a:br>
              <a:rPr lang="ro-RO" sz="300" b="1" dirty="0">
                <a:solidFill>
                  <a:schemeClr val="tx1"/>
                </a:solidFill>
                <a:latin typeface="Comic Sans MS" panose="030F0702030302020204" pitchFamily="66" charset="0"/>
              </a:rPr>
            </a:br>
            <a:r>
              <a:rPr lang="ro-RO" sz="300" b="1" dirty="0">
                <a:solidFill>
                  <a:schemeClr val="tx1"/>
                </a:solidFill>
                <a:latin typeface="Comic Sans MS" panose="030F0702030302020204" pitchFamily="66" charset="0"/>
              </a:rPr>
              <a:t>SISTEMUL</a:t>
            </a:r>
            <a:br>
              <a:rPr lang="ro-RO" sz="300" b="1" dirty="0">
                <a:solidFill>
                  <a:schemeClr val="tx1"/>
                </a:solidFill>
                <a:latin typeface="Comic Sans MS" panose="030F0702030302020204" pitchFamily="66" charset="0"/>
              </a:rPr>
            </a:br>
            <a:r>
              <a:rPr lang="ro-RO" sz="300" b="1" dirty="0">
                <a:solidFill>
                  <a:schemeClr val="tx1"/>
                </a:solidFill>
                <a:latin typeface="Comic Sans MS" panose="030F0702030302020204" pitchFamily="66" charset="0"/>
              </a:rPr>
              <a:t>ROBOTIC!</a:t>
            </a:r>
          </a:p>
        </p:txBody>
      </p:sp>
      <p:sp>
        <p:nvSpPr>
          <p:cNvPr id="65" name="Rectangle: Rounded Corners 64"/>
          <p:cNvSpPr/>
          <p:nvPr/>
        </p:nvSpPr>
        <p:spPr>
          <a:xfrm>
            <a:off x="4689475" y="3670300"/>
            <a:ext cx="404813" cy="223838"/>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algn="r" fontAlgn="auto">
              <a:spcBef>
                <a:spcPts val="0"/>
              </a:spcBef>
              <a:spcAft>
                <a:spcPts val="0"/>
              </a:spcAft>
              <a:defRPr/>
            </a:pPr>
            <a:r>
              <a:rPr lang="ro-RO" sz="200" b="1" dirty="0">
                <a:solidFill>
                  <a:schemeClr val="tx1"/>
                </a:solidFill>
                <a:latin typeface="Comic Sans MS" panose="030F0702030302020204" pitchFamily="66" charset="0"/>
              </a:rPr>
              <a:t>DEPROFESIONALIZAREA</a:t>
            </a:r>
            <a:br>
              <a:rPr lang="ro-RO" sz="200" b="1" dirty="0">
                <a:solidFill>
                  <a:schemeClr val="tx1"/>
                </a:solidFill>
                <a:latin typeface="Comic Sans MS" panose="030F0702030302020204" pitchFamily="66" charset="0"/>
              </a:rPr>
            </a:br>
            <a:r>
              <a:rPr lang="ro-RO" sz="200" b="1" dirty="0">
                <a:solidFill>
                  <a:schemeClr val="tx1"/>
                </a:solidFill>
                <a:latin typeface="Comic Sans MS" panose="030F0702030302020204" pitchFamily="66" charset="0"/>
              </a:rPr>
              <a:t>PRIN</a:t>
            </a:r>
            <a:r>
              <a:rPr lang="it-IT" sz="200" b="1" dirty="0">
                <a:solidFill>
                  <a:schemeClr val="tx1"/>
                </a:solidFill>
                <a:latin typeface="Comic Sans MS" panose="030F0702030302020204" pitchFamily="66" charset="0"/>
              </a:rPr>
              <a:t> </a:t>
            </a:r>
            <a:r>
              <a:rPr lang="ro-RO" sz="200" b="1" dirty="0">
                <a:solidFill>
                  <a:schemeClr val="tx1"/>
                </a:solidFill>
                <a:latin typeface="Comic Sans MS" panose="030F0702030302020204" pitchFamily="66" charset="0"/>
              </a:rPr>
              <a:t>AUTOMATIZARE!</a:t>
            </a:r>
          </a:p>
        </p:txBody>
      </p:sp>
      <p:sp>
        <p:nvSpPr>
          <p:cNvPr id="66" name="Rectangle: Rounded Corners 65"/>
          <p:cNvSpPr/>
          <p:nvPr/>
        </p:nvSpPr>
        <p:spPr>
          <a:xfrm>
            <a:off x="5221288" y="3454400"/>
            <a:ext cx="296862" cy="24765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lstStyle/>
          <a:p>
            <a:pPr fontAlgn="auto">
              <a:spcBef>
                <a:spcPts val="0"/>
              </a:spcBef>
              <a:spcAft>
                <a:spcPts val="0"/>
              </a:spcAft>
              <a:defRPr/>
            </a:pPr>
            <a:r>
              <a:rPr lang="ro-RO" sz="300" b="1">
                <a:solidFill>
                  <a:schemeClr val="tx1"/>
                </a:solidFill>
                <a:latin typeface="Comic Sans MS" panose="030F0702030302020204" pitchFamily="66" charset="0"/>
              </a:rPr>
              <a:t>RECALIFICAREA</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ÎN DOMENIUL</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TEHNOLOGIEI!</a:t>
            </a:r>
          </a:p>
        </p:txBody>
      </p:sp>
      <p:sp>
        <p:nvSpPr>
          <p:cNvPr id="67" name="Rectangle: Rounded Corners 66"/>
          <p:cNvSpPr/>
          <p:nvPr/>
        </p:nvSpPr>
        <p:spPr>
          <a:xfrm rot="20864235">
            <a:off x="5060950" y="3268663"/>
            <a:ext cx="587375" cy="18415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lstStyle/>
          <a:p>
            <a:pPr algn="r" fontAlgn="auto">
              <a:spcBef>
                <a:spcPts val="0"/>
              </a:spcBef>
              <a:spcAft>
                <a:spcPts val="0"/>
              </a:spcAft>
              <a:defRPr/>
            </a:pPr>
            <a:r>
              <a:rPr lang="ro-RO" sz="300" b="1">
                <a:solidFill>
                  <a:schemeClr val="tx1"/>
                </a:solidFill>
                <a:latin typeface="Comic Sans MS" panose="030F0702030302020204" pitchFamily="66" charset="0"/>
              </a:rPr>
              <a:t>SISTEMUL DE</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ROTAȚIE A SARCINILOR!</a:t>
            </a:r>
          </a:p>
        </p:txBody>
      </p:sp>
      <p:sp>
        <p:nvSpPr>
          <p:cNvPr id="69" name="Rectangle: Rounded Corners 68"/>
          <p:cNvSpPr/>
          <p:nvPr/>
        </p:nvSpPr>
        <p:spPr>
          <a:xfrm>
            <a:off x="1905000" y="3141663"/>
            <a:ext cx="330200" cy="182562"/>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algn="ctr" fontAlgn="auto">
              <a:spcBef>
                <a:spcPts val="0"/>
              </a:spcBef>
              <a:spcAft>
                <a:spcPts val="0"/>
              </a:spcAft>
              <a:defRPr/>
            </a:pPr>
            <a:r>
              <a:rPr lang="ro-RO" sz="300" b="1">
                <a:solidFill>
                  <a:schemeClr val="tx1"/>
                </a:solidFill>
                <a:latin typeface="Comic Sans MS" panose="030F0702030302020204" pitchFamily="66" charset="0"/>
              </a:rPr>
              <a:t>SOLICITARE</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MINTALĂ</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NEFAVORABILĂ!</a:t>
            </a:r>
          </a:p>
        </p:txBody>
      </p:sp>
      <p:sp>
        <p:nvSpPr>
          <p:cNvPr id="70" name="Rectangle: Rounded Corners 69"/>
          <p:cNvSpPr/>
          <p:nvPr/>
        </p:nvSpPr>
        <p:spPr>
          <a:xfrm>
            <a:off x="2274888" y="3160713"/>
            <a:ext cx="314325" cy="182562"/>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algn="ctr" fontAlgn="auto">
              <a:spcBef>
                <a:spcPts val="0"/>
              </a:spcBef>
              <a:spcAft>
                <a:spcPts val="0"/>
              </a:spcAft>
              <a:defRPr/>
            </a:pPr>
            <a:r>
              <a:rPr lang="ro-RO" sz="300" b="1">
                <a:solidFill>
                  <a:schemeClr val="tx1"/>
                </a:solidFill>
                <a:latin typeface="Comic Sans MS" panose="030F0702030302020204" pitchFamily="66" charset="0"/>
              </a:rPr>
              <a:t>REDUCEREA</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SOLICITĂRII</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FIZICE!</a:t>
            </a:r>
          </a:p>
        </p:txBody>
      </p:sp>
      <p:sp>
        <p:nvSpPr>
          <p:cNvPr id="71" name="Rectangle: Rounded Corners 70"/>
          <p:cNvSpPr/>
          <p:nvPr/>
        </p:nvSpPr>
        <p:spPr>
          <a:xfrm rot="21361793">
            <a:off x="1890713" y="3760788"/>
            <a:ext cx="327025" cy="18415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algn="r" fontAlgn="auto">
              <a:spcBef>
                <a:spcPts val="0"/>
              </a:spcBef>
              <a:spcAft>
                <a:spcPts val="0"/>
              </a:spcAft>
              <a:defRPr/>
            </a:pPr>
            <a:r>
              <a:rPr lang="ro-RO" sz="300" b="1">
                <a:solidFill>
                  <a:schemeClr val="tx1"/>
                </a:solidFill>
                <a:latin typeface="Comic Sans MS" panose="030F0702030302020204" pitchFamily="66" charset="0"/>
              </a:rPr>
              <a:t>MAI MULTE</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SARCINI</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SECUNDARE!</a:t>
            </a:r>
          </a:p>
        </p:txBody>
      </p:sp>
      <p:sp>
        <p:nvSpPr>
          <p:cNvPr id="72" name="Rectangle: Rounded Corners 71"/>
          <p:cNvSpPr/>
          <p:nvPr/>
        </p:nvSpPr>
        <p:spPr>
          <a:xfrm rot="21361793">
            <a:off x="2409825" y="3413125"/>
            <a:ext cx="327025" cy="18415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algn="ctr" fontAlgn="auto">
              <a:spcBef>
                <a:spcPts val="0"/>
              </a:spcBef>
              <a:spcAft>
                <a:spcPts val="0"/>
              </a:spcAft>
              <a:defRPr/>
            </a:pPr>
            <a:r>
              <a:rPr lang="ro-RO" sz="300" b="1">
                <a:solidFill>
                  <a:schemeClr val="tx1"/>
                </a:solidFill>
                <a:latin typeface="Comic Sans MS" panose="030F0702030302020204" pitchFamily="66" charset="0"/>
              </a:rPr>
              <a:t>RECALIFICAREA</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ÎN DOMENIUL</a:t>
            </a:r>
            <a:br>
              <a:rPr lang="ro-RO" sz="300" b="1">
                <a:solidFill>
                  <a:schemeClr val="tx1"/>
                </a:solidFill>
                <a:latin typeface="Comic Sans MS" panose="030F0702030302020204" pitchFamily="66" charset="0"/>
              </a:rPr>
            </a:br>
            <a:r>
              <a:rPr lang="ro-RO" sz="300" b="1">
                <a:solidFill>
                  <a:schemeClr val="tx1"/>
                </a:solidFill>
                <a:latin typeface="Comic Sans MS" panose="030F0702030302020204" pitchFamily="66" charset="0"/>
              </a:rPr>
              <a:t>TEHNOLOGIEI!</a:t>
            </a:r>
          </a:p>
        </p:txBody>
      </p:sp>
      <p:sp>
        <p:nvSpPr>
          <p:cNvPr id="73" name="Rectangle: Rounded Corners 72"/>
          <p:cNvSpPr/>
          <p:nvPr/>
        </p:nvSpPr>
        <p:spPr>
          <a:xfrm rot="21361793">
            <a:off x="2328863" y="3843338"/>
            <a:ext cx="274637" cy="182562"/>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algn="ctr" fontAlgn="auto">
              <a:spcBef>
                <a:spcPts val="0"/>
              </a:spcBef>
              <a:spcAft>
                <a:spcPts val="0"/>
              </a:spcAft>
              <a:defRPr/>
            </a:pPr>
            <a:r>
              <a:rPr lang="ro-RO" sz="300" b="1" dirty="0">
                <a:solidFill>
                  <a:schemeClr val="tx1"/>
                </a:solidFill>
                <a:latin typeface="Comic Sans MS" panose="030F0702030302020204" pitchFamily="66" charset="0"/>
              </a:rPr>
              <a:t>MAI MULTE</a:t>
            </a:r>
            <a:br>
              <a:rPr lang="ro-RO" sz="300" b="1" dirty="0">
                <a:solidFill>
                  <a:schemeClr val="tx1"/>
                </a:solidFill>
                <a:latin typeface="Comic Sans MS" panose="030F0702030302020204" pitchFamily="66" charset="0"/>
              </a:rPr>
            </a:br>
            <a:r>
              <a:rPr lang="ro-RO" sz="300" b="1" dirty="0">
                <a:solidFill>
                  <a:schemeClr val="tx1"/>
                </a:solidFill>
                <a:latin typeface="Comic Sans MS" panose="030F0702030302020204" pitchFamily="66" charset="0"/>
              </a:rPr>
              <a:t>LOCURI DE </a:t>
            </a:r>
            <a:br>
              <a:rPr lang="it-IT" sz="300" b="1" dirty="0">
                <a:solidFill>
                  <a:schemeClr val="tx1"/>
                </a:solidFill>
                <a:latin typeface="Comic Sans MS" panose="030F0702030302020204" pitchFamily="66" charset="0"/>
              </a:rPr>
            </a:br>
            <a:r>
              <a:rPr lang="ro-RO" sz="300" b="1" dirty="0">
                <a:solidFill>
                  <a:schemeClr val="tx1"/>
                </a:solidFill>
                <a:latin typeface="Comic Sans MS" panose="030F0702030302020204" pitchFamily="66" charset="0"/>
              </a:rPr>
              <a:t>MUNCĂ</a:t>
            </a:r>
            <a:br>
              <a:rPr lang="ro-RO" sz="300" b="1" dirty="0">
                <a:solidFill>
                  <a:schemeClr val="tx1"/>
                </a:solidFill>
                <a:latin typeface="Comic Sans MS" panose="030F0702030302020204" pitchFamily="66" charset="0"/>
              </a:rPr>
            </a:br>
            <a:r>
              <a:rPr lang="ro-RO" sz="300" b="1" dirty="0">
                <a:solidFill>
                  <a:schemeClr val="tx1"/>
                </a:solidFill>
                <a:latin typeface="Comic Sans MS" panose="030F0702030302020204" pitchFamily="66" charset="0"/>
              </a:rPr>
              <a:t>SOCIALE!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a:xfrm>
            <a:off x="449263" y="134938"/>
            <a:ext cx="7913687" cy="366712"/>
          </a:xfrm>
        </p:spPr>
        <p:txBody>
          <a:bodyPr lIns="0"/>
          <a:lstStyle/>
          <a:p>
            <a:pPr eaLnBrk="1" hangingPunct="1"/>
            <a:r>
              <a:rPr lang="ro-RO" sz="2400"/>
              <a:t>Efectele asupra SSM pe baza studiilor de caz </a:t>
            </a:r>
          </a:p>
        </p:txBody>
      </p:sp>
      <p:grpSp>
        <p:nvGrpSpPr>
          <p:cNvPr id="51202" name="Group 41"/>
          <p:cNvGrpSpPr>
            <a:grpSpLocks/>
          </p:cNvGrpSpPr>
          <p:nvPr/>
        </p:nvGrpSpPr>
        <p:grpSpPr bwMode="auto">
          <a:xfrm>
            <a:off x="152399" y="711200"/>
            <a:ext cx="5865814" cy="3802063"/>
            <a:chOff x="1815340" y="1186019"/>
            <a:chExt cx="7168622" cy="4800856"/>
          </a:xfrm>
        </p:grpSpPr>
        <p:sp>
          <p:nvSpPr>
            <p:cNvPr id="10" name="Ellipse 20"/>
            <p:cNvSpPr/>
            <p:nvPr/>
          </p:nvSpPr>
          <p:spPr>
            <a:xfrm>
              <a:off x="3549783" y="1524786"/>
              <a:ext cx="4246847" cy="4245600"/>
            </a:xfrm>
            <a:prstGeom prst="ellipse">
              <a:avLst/>
            </a:prstGeom>
            <a:solidFill>
              <a:srgbClr val="ACC7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sz="1200" dirty="0"/>
            </a:p>
          </p:txBody>
        </p:sp>
        <p:sp>
          <p:nvSpPr>
            <p:cNvPr id="11" name="Ellipse 21"/>
            <p:cNvSpPr/>
            <p:nvPr/>
          </p:nvSpPr>
          <p:spPr>
            <a:xfrm>
              <a:off x="4418941" y="2402771"/>
              <a:ext cx="2510470" cy="2509675"/>
            </a:xfrm>
            <a:prstGeom prst="ellipse">
              <a:avLst/>
            </a:prstGeom>
            <a:solidFill>
              <a:schemeClr val="bg1"/>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sz="1200"/>
            </a:p>
          </p:txBody>
        </p:sp>
        <p:sp>
          <p:nvSpPr>
            <p:cNvPr id="12" name="Ellipse 22"/>
            <p:cNvSpPr/>
            <p:nvPr/>
          </p:nvSpPr>
          <p:spPr>
            <a:xfrm>
              <a:off x="4704134" y="2687414"/>
              <a:ext cx="1940085" cy="1940387"/>
            </a:xfrm>
            <a:prstGeom prst="ellipse">
              <a:avLst/>
            </a:prstGeom>
            <a:solidFill>
              <a:srgbClr val="003399"/>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sz="1200"/>
            </a:p>
          </p:txBody>
        </p:sp>
        <p:sp>
          <p:nvSpPr>
            <p:cNvPr id="13" name="Ellipse 23"/>
            <p:cNvSpPr/>
            <p:nvPr/>
          </p:nvSpPr>
          <p:spPr>
            <a:xfrm>
              <a:off x="5167814" y="3152466"/>
              <a:ext cx="1012724" cy="1010284"/>
            </a:xfrm>
            <a:prstGeom prst="ellipse">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sz="1200"/>
            </a:p>
          </p:txBody>
        </p:sp>
        <p:sp>
          <p:nvSpPr>
            <p:cNvPr id="14" name="Rechteck 24"/>
            <p:cNvSpPr/>
            <p:nvPr/>
          </p:nvSpPr>
          <p:spPr>
            <a:xfrm>
              <a:off x="5652835" y="1516767"/>
              <a:ext cx="52383" cy="952152"/>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sz="1200"/>
            </a:p>
          </p:txBody>
        </p:sp>
        <p:cxnSp>
          <p:nvCxnSpPr>
            <p:cNvPr id="15" name="Gerader Verbinder 25"/>
            <p:cNvCxnSpPr/>
            <p:nvPr/>
          </p:nvCxnSpPr>
          <p:spPr>
            <a:xfrm flipH="1">
              <a:off x="3662308" y="4014415"/>
              <a:ext cx="880799" cy="290657"/>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6" name="Gerader Verbinder 26"/>
            <p:cNvCxnSpPr>
              <a:stCxn id="11" idx="6"/>
              <a:endCxn id="10" idx="6"/>
            </p:cNvCxnSpPr>
            <p:nvPr/>
          </p:nvCxnSpPr>
          <p:spPr>
            <a:xfrm flipV="1">
              <a:off x="6929411" y="3647585"/>
              <a:ext cx="867219" cy="10023"/>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Gerader Verbinder 27"/>
            <p:cNvCxnSpPr>
              <a:stCxn id="11" idx="5"/>
              <a:endCxn id="10" idx="5"/>
            </p:cNvCxnSpPr>
            <p:nvPr/>
          </p:nvCxnSpPr>
          <p:spPr>
            <a:xfrm>
              <a:off x="6560795" y="4543612"/>
              <a:ext cx="615008" cy="605369"/>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18" name="Gerader Verbinder 28"/>
            <p:cNvCxnSpPr>
              <a:stCxn id="10" idx="4"/>
              <a:endCxn id="11" idx="4"/>
            </p:cNvCxnSpPr>
            <p:nvPr/>
          </p:nvCxnSpPr>
          <p:spPr>
            <a:xfrm flipV="1">
              <a:off x="5674177" y="4912446"/>
              <a:ext cx="0" cy="857940"/>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19" name="Gerader Verbinder 30"/>
            <p:cNvCxnSpPr>
              <a:endCxn id="11" idx="1"/>
            </p:cNvCxnSpPr>
            <p:nvPr/>
          </p:nvCxnSpPr>
          <p:spPr>
            <a:xfrm>
              <a:off x="3984362" y="2346644"/>
              <a:ext cx="803195" cy="422956"/>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51222" name="Textfeld 31"/>
            <p:cNvSpPr txBox="1">
              <a:spLocks noChangeArrowheads="1"/>
            </p:cNvSpPr>
            <p:nvPr/>
          </p:nvSpPr>
          <p:spPr bwMode="auto">
            <a:xfrm>
              <a:off x="5988576" y="1186019"/>
              <a:ext cx="2995386" cy="969395"/>
            </a:xfrm>
            <a:prstGeom prst="rect">
              <a:avLst/>
            </a:prstGeom>
            <a:solidFill>
              <a:srgbClr val="D7E3AF"/>
            </a:solidFill>
            <a:ln w="9525">
              <a:noFill/>
              <a:miter lim="800000"/>
              <a:headEnd/>
              <a:tailEnd/>
            </a:ln>
          </p:spPr>
          <p:txBody>
            <a:bodyPr>
              <a:spAutoFit/>
            </a:bodyPr>
            <a:lstStyle/>
            <a:p>
              <a:pPr marL="115888" indent="-115888">
                <a:lnSpc>
                  <a:spcPct val="150000"/>
                </a:lnSpc>
                <a:buFont typeface="Wingdings" pitchFamily="2" charset="2"/>
                <a:buChar char="§"/>
              </a:pPr>
              <a:r>
                <a:rPr lang="ro-RO" sz="600" b="1">
                  <a:solidFill>
                    <a:srgbClr val="003399"/>
                  </a:solidFill>
                </a:rPr>
                <a:t>REDUCEREA VOLUMULUI DE MUNCĂ</a:t>
              </a:r>
            </a:p>
            <a:p>
              <a:pPr marL="115888" indent="-115888">
                <a:lnSpc>
                  <a:spcPct val="150000"/>
                </a:lnSpc>
                <a:buFont typeface="Wingdings" pitchFamily="2" charset="2"/>
                <a:buChar char="§"/>
              </a:pPr>
              <a:r>
                <a:rPr lang="ro-RO" sz="600" b="1">
                  <a:solidFill>
                    <a:srgbClr val="003399"/>
                  </a:solidFill>
                </a:rPr>
                <a:t>REDUCEREA ACCIDENTELOR</a:t>
              </a:r>
            </a:p>
            <a:p>
              <a:pPr marL="115888" indent="-115888">
                <a:lnSpc>
                  <a:spcPct val="150000"/>
                </a:lnSpc>
                <a:buFont typeface="Wingdings" pitchFamily="2" charset="2"/>
                <a:buChar char="§"/>
              </a:pPr>
              <a:r>
                <a:rPr lang="ro-RO" sz="600" b="1">
                  <a:solidFill>
                    <a:srgbClr val="003399"/>
                  </a:solidFill>
                </a:rPr>
                <a:t>PREVENIREA SOLICITĂRII/LEZIUNILOR PE TERMEN LUNG</a:t>
              </a:r>
            </a:p>
            <a:p>
              <a:pPr marL="115888" indent="-115888">
                <a:lnSpc>
                  <a:spcPct val="150000"/>
                </a:lnSpc>
                <a:buFont typeface="Wingdings" pitchFamily="2" charset="2"/>
                <a:buChar char="§"/>
              </a:pPr>
              <a:r>
                <a:rPr lang="ro-RO" sz="600" b="1">
                  <a:solidFill>
                    <a:srgbClr val="003399"/>
                  </a:solidFill>
                </a:rPr>
                <a:t>SPAȚIU DE LUCRU ERGONOMIC</a:t>
              </a:r>
            </a:p>
            <a:p>
              <a:pPr marL="115888" indent="-115888">
                <a:lnSpc>
                  <a:spcPct val="150000"/>
                </a:lnSpc>
                <a:buFont typeface="Wingdings" pitchFamily="2" charset="2"/>
                <a:buChar char="§"/>
              </a:pPr>
              <a:r>
                <a:rPr lang="ro-RO" sz="600" b="1">
                  <a:solidFill>
                    <a:srgbClr val="003399"/>
                  </a:solidFill>
                </a:rPr>
                <a:t>REDUCEREA TIMPULUI PETRECUT ÎN FAȚA ECRANULUI</a:t>
              </a:r>
            </a:p>
          </p:txBody>
        </p:sp>
        <p:sp>
          <p:nvSpPr>
            <p:cNvPr id="51223" name="Textfeld 33"/>
            <p:cNvSpPr txBox="1">
              <a:spLocks noChangeArrowheads="1"/>
            </p:cNvSpPr>
            <p:nvPr/>
          </p:nvSpPr>
          <p:spPr bwMode="auto">
            <a:xfrm rot="-3110826">
              <a:off x="4283279" y="2796925"/>
              <a:ext cx="1167347" cy="244514"/>
            </a:xfrm>
            <a:prstGeom prst="rect">
              <a:avLst/>
            </a:prstGeom>
            <a:noFill/>
            <a:ln w="9525">
              <a:noFill/>
              <a:miter lim="800000"/>
              <a:headEnd/>
              <a:tailEnd/>
            </a:ln>
          </p:spPr>
          <p:txBody>
            <a:bodyPr>
              <a:spAutoFit/>
            </a:bodyPr>
            <a:lstStyle/>
            <a:p>
              <a:r>
                <a:rPr lang="ro-RO" sz="700" b="1">
                  <a:solidFill>
                    <a:srgbClr val="003399"/>
                  </a:solidFill>
                </a:rPr>
                <a:t>Psihosociali</a:t>
              </a:r>
            </a:p>
          </p:txBody>
        </p:sp>
        <p:sp>
          <p:nvSpPr>
            <p:cNvPr id="51224" name="Textfeld 34"/>
            <p:cNvSpPr txBox="1">
              <a:spLocks noChangeArrowheads="1"/>
            </p:cNvSpPr>
            <p:nvPr/>
          </p:nvSpPr>
          <p:spPr bwMode="auto">
            <a:xfrm rot="1720010">
              <a:off x="5829636" y="2651678"/>
              <a:ext cx="1167348" cy="252611"/>
            </a:xfrm>
            <a:prstGeom prst="rect">
              <a:avLst/>
            </a:prstGeom>
            <a:noFill/>
            <a:ln w="9525">
              <a:noFill/>
              <a:miter lim="800000"/>
              <a:headEnd/>
              <a:tailEnd/>
            </a:ln>
          </p:spPr>
          <p:txBody>
            <a:bodyPr>
              <a:spAutoFit/>
            </a:bodyPr>
            <a:lstStyle/>
            <a:p>
              <a:r>
                <a:rPr lang="ro-RO" sz="700" b="1">
                  <a:solidFill>
                    <a:srgbClr val="003399"/>
                  </a:solidFill>
                </a:rPr>
                <a:t>Fizici</a:t>
              </a:r>
            </a:p>
          </p:txBody>
        </p:sp>
        <p:sp>
          <p:nvSpPr>
            <p:cNvPr id="51225" name="Textfeld 35"/>
            <p:cNvSpPr txBox="1">
              <a:spLocks noChangeArrowheads="1"/>
            </p:cNvSpPr>
            <p:nvPr/>
          </p:nvSpPr>
          <p:spPr bwMode="auto">
            <a:xfrm rot="-1808305">
              <a:off x="5628811" y="4472599"/>
              <a:ext cx="1167348" cy="252611"/>
            </a:xfrm>
            <a:prstGeom prst="rect">
              <a:avLst/>
            </a:prstGeom>
            <a:noFill/>
            <a:ln w="9525">
              <a:noFill/>
              <a:miter lim="800000"/>
              <a:headEnd/>
              <a:tailEnd/>
            </a:ln>
          </p:spPr>
          <p:txBody>
            <a:bodyPr>
              <a:spAutoFit/>
            </a:bodyPr>
            <a:lstStyle/>
            <a:p>
              <a:r>
                <a:rPr lang="ro-RO" sz="700" b="1">
                  <a:solidFill>
                    <a:srgbClr val="003399"/>
                  </a:solidFill>
                </a:rPr>
                <a:t>Organizaționali</a:t>
              </a:r>
            </a:p>
          </p:txBody>
        </p:sp>
        <p:sp>
          <p:nvSpPr>
            <p:cNvPr id="24" name="Rechteck 38"/>
            <p:cNvSpPr/>
            <p:nvPr/>
          </p:nvSpPr>
          <p:spPr>
            <a:xfrm>
              <a:off x="7071038" y="4443385"/>
              <a:ext cx="1637432" cy="420952"/>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15888" indent="-115888" fontAlgn="auto">
                <a:spcBef>
                  <a:spcPts val="0"/>
                </a:spcBef>
                <a:spcAft>
                  <a:spcPts val="0"/>
                </a:spcAft>
                <a:buFont typeface="Wingdings" panose="05000000000000000000" pitchFamily="2" charset="2"/>
                <a:buChar char="§"/>
                <a:defRPr/>
              </a:pPr>
              <a:r>
                <a:rPr lang="ro-RO" sz="600" b="1">
                  <a:solidFill>
                    <a:srgbClr val="003399"/>
                  </a:solidFill>
                </a:rPr>
                <a:t>EVALUAREA RISCURILOR</a:t>
              </a:r>
            </a:p>
            <a:p>
              <a:pPr marL="115888" indent="-115888" fontAlgn="auto">
                <a:spcBef>
                  <a:spcPts val="0"/>
                </a:spcBef>
                <a:spcAft>
                  <a:spcPts val="0"/>
                </a:spcAft>
                <a:buFont typeface="Wingdings" panose="05000000000000000000" pitchFamily="2" charset="2"/>
                <a:buChar char="§"/>
                <a:defRPr/>
              </a:pPr>
              <a:r>
                <a:rPr lang="ro-RO" sz="600" b="1">
                  <a:solidFill>
                    <a:srgbClr val="003399"/>
                  </a:solidFill>
                </a:rPr>
                <a:t>IMPREVIZIBILITATE</a:t>
              </a:r>
            </a:p>
          </p:txBody>
        </p:sp>
        <p:sp>
          <p:nvSpPr>
            <p:cNvPr id="51227" name="Textfeld 39"/>
            <p:cNvSpPr txBox="1">
              <a:spLocks noChangeArrowheads="1"/>
            </p:cNvSpPr>
            <p:nvPr/>
          </p:nvSpPr>
          <p:spPr bwMode="auto">
            <a:xfrm>
              <a:off x="6586536" y="5326009"/>
              <a:ext cx="1666524" cy="349769"/>
            </a:xfrm>
            <a:prstGeom prst="rect">
              <a:avLst/>
            </a:prstGeom>
            <a:solidFill>
              <a:srgbClr val="D7E3AF"/>
            </a:solidFill>
            <a:ln w="9525">
              <a:noFill/>
              <a:miter lim="800000"/>
              <a:headEnd/>
              <a:tailEnd/>
            </a:ln>
          </p:spPr>
          <p:txBody>
            <a:bodyPr>
              <a:spAutoFit/>
            </a:bodyPr>
            <a:lstStyle/>
            <a:p>
              <a:pPr marL="115888" indent="-115888">
                <a:buFont typeface="Wingdings" pitchFamily="2" charset="2"/>
                <a:buChar char="§"/>
              </a:pPr>
              <a:r>
                <a:rPr lang="ro-RO" sz="600" b="1">
                  <a:solidFill>
                    <a:srgbClr val="003399"/>
                  </a:solidFill>
                </a:rPr>
                <a:t>INCLUZIUNE</a:t>
              </a:r>
            </a:p>
            <a:p>
              <a:pPr marL="115888" indent="-115888">
                <a:buFont typeface="Wingdings" pitchFamily="2" charset="2"/>
                <a:buChar char="§"/>
              </a:pPr>
              <a:r>
                <a:rPr lang="ro-RO" sz="600" b="1">
                  <a:solidFill>
                    <a:srgbClr val="003399"/>
                  </a:solidFill>
                </a:rPr>
                <a:t>INTERACȚIUNEA SOCIALĂ</a:t>
              </a:r>
            </a:p>
          </p:txBody>
        </p:sp>
        <p:sp>
          <p:nvSpPr>
            <p:cNvPr id="26" name="Rechteck 40"/>
            <p:cNvSpPr/>
            <p:nvPr/>
          </p:nvSpPr>
          <p:spPr>
            <a:xfrm>
              <a:off x="6260083" y="5684190"/>
              <a:ext cx="1975007" cy="302685"/>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15888" indent="-115888" fontAlgn="auto">
                <a:lnSpc>
                  <a:spcPct val="150000"/>
                </a:lnSpc>
                <a:spcBef>
                  <a:spcPts val="0"/>
                </a:spcBef>
                <a:spcAft>
                  <a:spcPts val="0"/>
                </a:spcAft>
                <a:buFont typeface="Wingdings" panose="05000000000000000000" pitchFamily="2" charset="2"/>
                <a:buChar char="§"/>
                <a:defRPr/>
              </a:pPr>
              <a:r>
                <a:rPr lang="ro-RO" sz="600" b="1">
                  <a:solidFill>
                    <a:srgbClr val="003399"/>
                  </a:solidFill>
                </a:rPr>
                <a:t>SCHIMBĂRILE DEMOGRAFICE</a:t>
              </a:r>
            </a:p>
          </p:txBody>
        </p:sp>
        <p:sp>
          <p:nvSpPr>
            <p:cNvPr id="27" name="Rechteck 42"/>
            <p:cNvSpPr/>
            <p:nvPr/>
          </p:nvSpPr>
          <p:spPr>
            <a:xfrm>
              <a:off x="2930897" y="1781366"/>
              <a:ext cx="1647132" cy="533206"/>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15888" indent="-115888" fontAlgn="auto">
                <a:spcBef>
                  <a:spcPts val="0"/>
                </a:spcBef>
                <a:spcAft>
                  <a:spcPts val="0"/>
                </a:spcAft>
                <a:buFont typeface="Wingdings" panose="05000000000000000000" pitchFamily="2" charset="2"/>
                <a:buChar char="§"/>
                <a:defRPr/>
              </a:pPr>
              <a:r>
                <a:rPr lang="ro-RO" sz="600" b="1" dirty="0">
                  <a:solidFill>
                    <a:srgbClr val="003399"/>
                  </a:solidFill>
                </a:rPr>
                <a:t>SUPRASOLICITARE COGNITIVĂ</a:t>
              </a:r>
            </a:p>
            <a:p>
              <a:pPr marL="115888" indent="-115888" fontAlgn="auto">
                <a:spcBef>
                  <a:spcPts val="0"/>
                </a:spcBef>
                <a:spcAft>
                  <a:spcPts val="0"/>
                </a:spcAft>
                <a:buFont typeface="Wingdings" panose="05000000000000000000" pitchFamily="2" charset="2"/>
                <a:buChar char="§"/>
                <a:defRPr/>
              </a:pPr>
              <a:r>
                <a:rPr lang="ro-RO" sz="600" b="1" dirty="0">
                  <a:solidFill>
                    <a:srgbClr val="003399"/>
                  </a:solidFill>
                </a:rPr>
                <a:t>TEAMA DE PIERDERE A LOCULUI DE MUNCĂ</a:t>
              </a:r>
            </a:p>
            <a:p>
              <a:pPr marL="115888" indent="-115888" fontAlgn="auto">
                <a:spcBef>
                  <a:spcPts val="0"/>
                </a:spcBef>
                <a:spcAft>
                  <a:spcPts val="0"/>
                </a:spcAft>
                <a:buFont typeface="Wingdings" panose="05000000000000000000" pitchFamily="2" charset="2"/>
                <a:buChar char="§"/>
                <a:defRPr/>
              </a:pPr>
              <a:r>
                <a:rPr lang="ro-RO" sz="600" b="1" dirty="0">
                  <a:solidFill>
                    <a:srgbClr val="003399"/>
                  </a:solidFill>
                </a:rPr>
                <a:t>TEAMA DE VĂTĂMARE</a:t>
              </a:r>
            </a:p>
          </p:txBody>
        </p:sp>
        <p:sp>
          <p:nvSpPr>
            <p:cNvPr id="51230" name="Textfeld 43"/>
            <p:cNvSpPr txBox="1">
              <a:spLocks noChangeArrowheads="1"/>
            </p:cNvSpPr>
            <p:nvPr/>
          </p:nvSpPr>
          <p:spPr bwMode="auto">
            <a:xfrm>
              <a:off x="4547114" y="1971975"/>
              <a:ext cx="969068" cy="349769"/>
            </a:xfrm>
            <a:prstGeom prst="rect">
              <a:avLst/>
            </a:prstGeom>
            <a:noFill/>
            <a:ln w="9525">
              <a:noFill/>
              <a:miter lim="800000"/>
              <a:headEnd/>
              <a:tailEnd/>
            </a:ln>
          </p:spPr>
          <p:txBody>
            <a:bodyPr>
              <a:spAutoFit/>
            </a:bodyPr>
            <a:lstStyle/>
            <a:p>
              <a:pPr algn="ctr"/>
              <a:r>
                <a:rPr lang="ro-RO" sz="600" b="1">
                  <a:solidFill>
                    <a:srgbClr val="003399"/>
                  </a:solidFill>
                </a:rPr>
                <a:t>SĂNĂTATEA MINTALĂ</a:t>
              </a:r>
            </a:p>
          </p:txBody>
        </p:sp>
        <p:sp>
          <p:nvSpPr>
            <p:cNvPr id="51231" name="Textfeld 44"/>
            <p:cNvSpPr txBox="1">
              <a:spLocks noChangeArrowheads="1"/>
            </p:cNvSpPr>
            <p:nvPr/>
          </p:nvSpPr>
          <p:spPr bwMode="auto">
            <a:xfrm>
              <a:off x="6681919" y="2733141"/>
              <a:ext cx="969068" cy="349769"/>
            </a:xfrm>
            <a:prstGeom prst="rect">
              <a:avLst/>
            </a:prstGeom>
            <a:noFill/>
            <a:ln w="9525">
              <a:noFill/>
              <a:miter lim="800000"/>
              <a:headEnd/>
              <a:tailEnd/>
            </a:ln>
          </p:spPr>
          <p:txBody>
            <a:bodyPr>
              <a:spAutoFit/>
            </a:bodyPr>
            <a:lstStyle/>
            <a:p>
              <a:pPr algn="ctr"/>
              <a:r>
                <a:rPr lang="ro-RO" sz="600" b="1">
                  <a:solidFill>
                    <a:srgbClr val="003399"/>
                  </a:solidFill>
                </a:rPr>
                <a:t>SECURITATE ȘI SĂNĂTATE</a:t>
              </a:r>
            </a:p>
          </p:txBody>
        </p:sp>
        <p:sp>
          <p:nvSpPr>
            <p:cNvPr id="51232" name="Textfeld 46"/>
            <p:cNvSpPr txBox="1">
              <a:spLocks noChangeArrowheads="1"/>
            </p:cNvSpPr>
            <p:nvPr/>
          </p:nvSpPr>
          <p:spPr bwMode="auto">
            <a:xfrm>
              <a:off x="6738774" y="3993778"/>
              <a:ext cx="1038814" cy="349769"/>
            </a:xfrm>
            <a:prstGeom prst="rect">
              <a:avLst/>
            </a:prstGeom>
            <a:noFill/>
            <a:ln w="9525">
              <a:noFill/>
              <a:miter lim="800000"/>
              <a:headEnd/>
              <a:tailEnd/>
            </a:ln>
          </p:spPr>
          <p:txBody>
            <a:bodyPr>
              <a:spAutoFit/>
            </a:bodyPr>
            <a:lstStyle/>
            <a:p>
              <a:pPr algn="ctr"/>
              <a:r>
                <a:rPr lang="ro-RO" sz="600" b="1">
                  <a:solidFill>
                    <a:srgbClr val="003399"/>
                  </a:solidFill>
                </a:rPr>
                <a:t>SSM </a:t>
              </a:r>
            </a:p>
            <a:p>
              <a:pPr algn="ctr"/>
              <a:r>
                <a:rPr lang="ro-RO" sz="600" b="1">
                  <a:solidFill>
                    <a:srgbClr val="003399"/>
                  </a:solidFill>
                </a:rPr>
                <a:t>GESTIONARE</a:t>
              </a:r>
            </a:p>
          </p:txBody>
        </p:sp>
        <p:sp>
          <p:nvSpPr>
            <p:cNvPr id="51233" name="Textfeld 47"/>
            <p:cNvSpPr txBox="1">
              <a:spLocks noChangeArrowheads="1"/>
            </p:cNvSpPr>
            <p:nvPr/>
          </p:nvSpPr>
          <p:spPr bwMode="auto">
            <a:xfrm>
              <a:off x="5595955" y="4952231"/>
              <a:ext cx="1418231" cy="349769"/>
            </a:xfrm>
            <a:prstGeom prst="rect">
              <a:avLst/>
            </a:prstGeom>
            <a:noFill/>
            <a:ln w="9525">
              <a:noFill/>
              <a:miter lim="800000"/>
              <a:headEnd/>
              <a:tailEnd/>
            </a:ln>
          </p:spPr>
          <p:txBody>
            <a:bodyPr>
              <a:spAutoFit/>
            </a:bodyPr>
            <a:lstStyle/>
            <a:p>
              <a:pPr algn="ctr"/>
              <a:r>
                <a:rPr lang="ro-RO" sz="600" b="1">
                  <a:solidFill>
                    <a:srgbClr val="003399"/>
                  </a:solidFill>
                </a:rPr>
                <a:t>SOCIAL </a:t>
              </a:r>
            </a:p>
            <a:p>
              <a:pPr algn="ctr"/>
              <a:r>
                <a:rPr lang="ro-RO" sz="600" b="1">
                  <a:solidFill>
                    <a:srgbClr val="003399"/>
                  </a:solidFill>
                </a:rPr>
                <a:t>STRUCTURĂ</a:t>
              </a:r>
            </a:p>
          </p:txBody>
        </p:sp>
        <p:sp>
          <p:nvSpPr>
            <p:cNvPr id="51234" name="Textfeld 48"/>
            <p:cNvSpPr txBox="1">
              <a:spLocks noChangeArrowheads="1"/>
            </p:cNvSpPr>
            <p:nvPr/>
          </p:nvSpPr>
          <p:spPr bwMode="auto">
            <a:xfrm>
              <a:off x="3907628" y="4774030"/>
              <a:ext cx="1602157" cy="349769"/>
            </a:xfrm>
            <a:prstGeom prst="rect">
              <a:avLst/>
            </a:prstGeom>
            <a:noFill/>
            <a:ln w="9525">
              <a:noFill/>
              <a:miter lim="800000"/>
              <a:headEnd/>
              <a:tailEnd/>
            </a:ln>
          </p:spPr>
          <p:txBody>
            <a:bodyPr>
              <a:spAutoFit/>
            </a:bodyPr>
            <a:lstStyle/>
            <a:p>
              <a:pPr algn="ctr"/>
              <a:r>
                <a:rPr lang="ro-RO" sz="600" b="1">
                  <a:solidFill>
                    <a:srgbClr val="003399"/>
                  </a:solidFill>
                </a:rPr>
                <a:t>ACTIVITATE </a:t>
              </a:r>
            </a:p>
            <a:p>
              <a:pPr algn="ctr"/>
              <a:r>
                <a:rPr lang="ro-RO" sz="600" b="1">
                  <a:solidFill>
                    <a:srgbClr val="003399"/>
                  </a:solidFill>
                </a:rPr>
                <a:t>TRANSFORMARE</a:t>
              </a:r>
            </a:p>
          </p:txBody>
        </p:sp>
        <p:sp>
          <p:nvSpPr>
            <p:cNvPr id="51235" name="Textfeld 49"/>
            <p:cNvSpPr txBox="1">
              <a:spLocks noChangeArrowheads="1"/>
            </p:cNvSpPr>
            <p:nvPr/>
          </p:nvSpPr>
          <p:spPr bwMode="auto">
            <a:xfrm>
              <a:off x="3768444" y="2877202"/>
              <a:ext cx="926199" cy="233179"/>
            </a:xfrm>
            <a:prstGeom prst="rect">
              <a:avLst/>
            </a:prstGeom>
            <a:noFill/>
            <a:ln w="9525">
              <a:noFill/>
              <a:miter lim="800000"/>
              <a:headEnd/>
              <a:tailEnd/>
            </a:ln>
          </p:spPr>
          <p:txBody>
            <a:bodyPr>
              <a:spAutoFit/>
            </a:bodyPr>
            <a:lstStyle/>
            <a:p>
              <a:r>
                <a:rPr lang="ro-RO" sz="600" b="1">
                  <a:solidFill>
                    <a:srgbClr val="003399"/>
                  </a:solidFill>
                </a:rPr>
                <a:t>AUTONOMIE</a:t>
              </a:r>
            </a:p>
          </p:txBody>
        </p:sp>
        <p:sp>
          <p:nvSpPr>
            <p:cNvPr id="51236" name="Textfeld 51"/>
            <p:cNvSpPr txBox="1">
              <a:spLocks noChangeArrowheads="1"/>
            </p:cNvSpPr>
            <p:nvPr/>
          </p:nvSpPr>
          <p:spPr bwMode="auto">
            <a:xfrm>
              <a:off x="3591501" y="3611174"/>
              <a:ext cx="824029" cy="233179"/>
            </a:xfrm>
            <a:prstGeom prst="rect">
              <a:avLst/>
            </a:prstGeom>
            <a:noFill/>
            <a:ln w="9525">
              <a:noFill/>
              <a:miter lim="800000"/>
              <a:headEnd/>
              <a:tailEnd/>
            </a:ln>
          </p:spPr>
          <p:txBody>
            <a:bodyPr>
              <a:spAutoFit/>
            </a:bodyPr>
            <a:lstStyle/>
            <a:p>
              <a:pPr algn="ctr"/>
              <a:r>
                <a:rPr lang="ro-RO" sz="600" b="1">
                  <a:solidFill>
                    <a:srgbClr val="003399"/>
                  </a:solidFill>
                </a:rPr>
                <a:t>ÎNCREDERE</a:t>
              </a:r>
            </a:p>
          </p:txBody>
        </p:sp>
        <p:cxnSp>
          <p:nvCxnSpPr>
            <p:cNvPr id="35" name="Gerader Verbinder 52"/>
            <p:cNvCxnSpPr/>
            <p:nvPr/>
          </p:nvCxnSpPr>
          <p:spPr>
            <a:xfrm>
              <a:off x="3588585" y="3176520"/>
              <a:ext cx="874979" cy="224508"/>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36" name="Rechteck 53"/>
            <p:cNvSpPr/>
            <p:nvPr/>
          </p:nvSpPr>
          <p:spPr>
            <a:xfrm>
              <a:off x="1815340" y="5257225"/>
              <a:ext cx="2139347" cy="657487"/>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15888" indent="-115888" fontAlgn="auto">
                <a:spcBef>
                  <a:spcPts val="0"/>
                </a:spcBef>
                <a:spcAft>
                  <a:spcPts val="0"/>
                </a:spcAft>
                <a:buFont typeface="Wingdings" panose="05000000000000000000" pitchFamily="2" charset="2"/>
                <a:buChar char="§"/>
                <a:defRPr/>
              </a:pPr>
              <a:r>
                <a:rPr lang="ro-RO" sz="600" b="1" dirty="0">
                  <a:solidFill>
                    <a:srgbClr val="003399"/>
                  </a:solidFill>
                </a:rPr>
                <a:t>DEPROFESIONALIZARE</a:t>
              </a:r>
            </a:p>
            <a:p>
              <a:pPr marL="115888" indent="-115888" fontAlgn="auto">
                <a:spcBef>
                  <a:spcPts val="0"/>
                </a:spcBef>
                <a:spcAft>
                  <a:spcPts val="0"/>
                </a:spcAft>
                <a:buFont typeface="Wingdings" panose="05000000000000000000" pitchFamily="2" charset="2"/>
                <a:buChar char="§"/>
                <a:defRPr/>
              </a:pPr>
              <a:r>
                <a:rPr lang="ro-RO" sz="600" b="1" dirty="0">
                  <a:solidFill>
                    <a:srgbClr val="003399"/>
                  </a:solidFill>
                </a:rPr>
                <a:t>IMPREVIZIBILITATE</a:t>
              </a:r>
            </a:p>
            <a:p>
              <a:pPr marL="115888" indent="-115888" fontAlgn="auto">
                <a:spcBef>
                  <a:spcPts val="0"/>
                </a:spcBef>
                <a:spcAft>
                  <a:spcPts val="0"/>
                </a:spcAft>
                <a:buFont typeface="Wingdings" panose="05000000000000000000" pitchFamily="2" charset="2"/>
                <a:buChar char="§"/>
                <a:defRPr/>
              </a:pPr>
              <a:r>
                <a:rPr lang="ro-RO" sz="600" b="1" dirty="0">
                  <a:solidFill>
                    <a:srgbClr val="003399"/>
                  </a:solidFill>
                </a:rPr>
                <a:t>CONSOLIDAREA SARCINILOR</a:t>
              </a:r>
            </a:p>
            <a:p>
              <a:pPr marL="115888" indent="-115888" fontAlgn="auto">
                <a:spcBef>
                  <a:spcPts val="0"/>
                </a:spcBef>
                <a:spcAft>
                  <a:spcPts val="0"/>
                </a:spcAft>
                <a:buFont typeface="Wingdings" panose="05000000000000000000" pitchFamily="2" charset="2"/>
                <a:buChar char="§"/>
                <a:defRPr/>
              </a:pPr>
              <a:r>
                <a:rPr lang="ro-RO" sz="600" b="1" dirty="0">
                  <a:solidFill>
                    <a:srgbClr val="003399"/>
                  </a:solidFill>
                </a:rPr>
                <a:t>SCĂDEREA GRADULUI DE FINALIZARE A SARCINILOR</a:t>
              </a:r>
            </a:p>
          </p:txBody>
        </p:sp>
        <p:sp>
          <p:nvSpPr>
            <p:cNvPr id="51239" name="Textfeld 54"/>
            <p:cNvSpPr txBox="1">
              <a:spLocks noChangeArrowheads="1"/>
            </p:cNvSpPr>
            <p:nvPr/>
          </p:nvSpPr>
          <p:spPr bwMode="auto">
            <a:xfrm>
              <a:off x="2718139" y="4445787"/>
              <a:ext cx="1263495" cy="816127"/>
            </a:xfrm>
            <a:prstGeom prst="rect">
              <a:avLst/>
            </a:prstGeom>
            <a:solidFill>
              <a:srgbClr val="D7E3AF"/>
            </a:solidFill>
            <a:ln w="9525">
              <a:noFill/>
              <a:miter lim="800000"/>
              <a:headEnd/>
              <a:tailEnd/>
            </a:ln>
          </p:spPr>
          <p:txBody>
            <a:bodyPr>
              <a:spAutoFit/>
            </a:bodyPr>
            <a:lstStyle/>
            <a:p>
              <a:pPr marL="115888" indent="-115888">
                <a:buFont typeface="Wingdings" pitchFamily="2" charset="2"/>
                <a:buChar char="§"/>
              </a:pPr>
              <a:r>
                <a:rPr lang="ro-RO" sz="600" b="1">
                  <a:solidFill>
                    <a:srgbClr val="003399"/>
                  </a:solidFill>
                </a:rPr>
                <a:t>PERFECȚIONARE</a:t>
              </a:r>
            </a:p>
            <a:p>
              <a:pPr marL="115888" indent="-115888">
                <a:buFont typeface="Wingdings" pitchFamily="2" charset="2"/>
                <a:buChar char="§"/>
              </a:pPr>
              <a:r>
                <a:rPr lang="ro-RO" sz="600" b="1">
                  <a:solidFill>
                    <a:srgbClr val="003399"/>
                  </a:solidFill>
                </a:rPr>
                <a:t>RECALIFICARE</a:t>
              </a:r>
            </a:p>
            <a:p>
              <a:pPr marL="115888" indent="-115888">
                <a:buFont typeface="Wingdings" pitchFamily="2" charset="2"/>
                <a:buChar char="§"/>
              </a:pPr>
              <a:r>
                <a:rPr lang="ro-RO" sz="600" b="1">
                  <a:solidFill>
                    <a:srgbClr val="003399"/>
                  </a:solidFill>
                </a:rPr>
                <a:t>VARIETATEA SARCINILOR</a:t>
              </a:r>
            </a:p>
            <a:p>
              <a:pPr marL="115888" indent="-115888">
                <a:buFont typeface="Wingdings" pitchFamily="2" charset="2"/>
                <a:buChar char="§"/>
              </a:pPr>
              <a:r>
                <a:rPr lang="ro-RO" sz="600" b="1">
                  <a:solidFill>
                    <a:srgbClr val="003399"/>
                  </a:solidFill>
                </a:rPr>
                <a:t>CONTROLAREA ACTIVITĂȚII</a:t>
              </a:r>
            </a:p>
          </p:txBody>
        </p:sp>
        <p:sp>
          <p:nvSpPr>
            <p:cNvPr id="38" name="Rechteck 55"/>
            <p:cNvSpPr/>
            <p:nvPr/>
          </p:nvSpPr>
          <p:spPr>
            <a:xfrm>
              <a:off x="1984135" y="3557382"/>
              <a:ext cx="1660713" cy="360816"/>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15888" indent="-115888" fontAlgn="auto">
                <a:spcBef>
                  <a:spcPts val="0"/>
                </a:spcBef>
                <a:spcAft>
                  <a:spcPts val="0"/>
                </a:spcAft>
                <a:buFont typeface="Wingdings" panose="05000000000000000000" pitchFamily="2" charset="2"/>
                <a:buChar char="§"/>
                <a:defRPr/>
              </a:pPr>
              <a:r>
                <a:rPr lang="ro-RO" sz="600" b="1">
                  <a:solidFill>
                    <a:srgbClr val="003399"/>
                  </a:solidFill>
                </a:rPr>
                <a:t>NEÎNCREDERE</a:t>
              </a:r>
            </a:p>
            <a:p>
              <a:pPr marL="115888" indent="-115888" fontAlgn="auto">
                <a:spcBef>
                  <a:spcPts val="0"/>
                </a:spcBef>
                <a:spcAft>
                  <a:spcPts val="0"/>
                </a:spcAft>
                <a:buFont typeface="Wingdings" panose="05000000000000000000" pitchFamily="2" charset="2"/>
                <a:buChar char="§"/>
                <a:defRPr/>
              </a:pPr>
              <a:r>
                <a:rPr lang="ro-RO" sz="600" b="1">
                  <a:solidFill>
                    <a:srgbClr val="003399"/>
                  </a:solidFill>
                </a:rPr>
                <a:t>ATITUDINE NEGATIVĂ</a:t>
              </a:r>
            </a:p>
          </p:txBody>
        </p:sp>
        <p:sp>
          <p:nvSpPr>
            <p:cNvPr id="51241" name="Textfeld 56"/>
            <p:cNvSpPr txBox="1">
              <a:spLocks noChangeArrowheads="1"/>
            </p:cNvSpPr>
            <p:nvPr/>
          </p:nvSpPr>
          <p:spPr bwMode="auto">
            <a:xfrm>
              <a:off x="2314620" y="2460049"/>
              <a:ext cx="1638381" cy="466358"/>
            </a:xfrm>
            <a:prstGeom prst="rect">
              <a:avLst/>
            </a:prstGeom>
            <a:solidFill>
              <a:srgbClr val="D7E3AF"/>
            </a:solidFill>
            <a:ln w="9525">
              <a:noFill/>
              <a:miter lim="800000"/>
              <a:headEnd/>
              <a:tailEnd/>
            </a:ln>
          </p:spPr>
          <p:txBody>
            <a:bodyPr>
              <a:spAutoFit/>
            </a:bodyPr>
            <a:lstStyle/>
            <a:p>
              <a:pPr marL="115888" indent="-115888">
                <a:buFont typeface="Wingdings" pitchFamily="2" charset="2"/>
                <a:buChar char="§"/>
              </a:pPr>
              <a:r>
                <a:rPr lang="ro-RO" sz="600" b="1">
                  <a:solidFill>
                    <a:srgbClr val="003399"/>
                  </a:solidFill>
                </a:rPr>
                <a:t>CONTROLAREA TIMPULUI</a:t>
              </a:r>
            </a:p>
            <a:p>
              <a:pPr marL="115888" indent="-115888">
                <a:buFont typeface="Wingdings" pitchFamily="2" charset="2"/>
                <a:buChar char="§"/>
              </a:pPr>
              <a:r>
                <a:rPr lang="ro-RO" sz="600" b="1">
                  <a:solidFill>
                    <a:srgbClr val="003399"/>
                  </a:solidFill>
                </a:rPr>
                <a:t>CONTROLAREA VOLUMULUI DE MUNCĂ</a:t>
              </a:r>
            </a:p>
          </p:txBody>
        </p:sp>
        <p:sp>
          <p:nvSpPr>
            <p:cNvPr id="51242" name="Textfeld 57"/>
            <p:cNvSpPr txBox="1">
              <a:spLocks noChangeArrowheads="1"/>
            </p:cNvSpPr>
            <p:nvPr/>
          </p:nvSpPr>
          <p:spPr bwMode="auto">
            <a:xfrm>
              <a:off x="2921422" y="1310118"/>
              <a:ext cx="2070591" cy="466358"/>
            </a:xfrm>
            <a:prstGeom prst="rect">
              <a:avLst/>
            </a:prstGeom>
            <a:solidFill>
              <a:srgbClr val="D7E3AF"/>
            </a:solidFill>
            <a:ln w="9525">
              <a:noFill/>
              <a:miter lim="800000"/>
              <a:headEnd/>
              <a:tailEnd/>
            </a:ln>
          </p:spPr>
          <p:txBody>
            <a:bodyPr>
              <a:spAutoFit/>
            </a:bodyPr>
            <a:lstStyle/>
            <a:p>
              <a:pPr marL="115888" indent="-115888">
                <a:buFont typeface="Wingdings" pitchFamily="2" charset="2"/>
                <a:buChar char="§"/>
              </a:pPr>
              <a:r>
                <a:rPr lang="ro-RO" sz="600" b="1">
                  <a:solidFill>
                    <a:srgbClr val="003399"/>
                  </a:solidFill>
                </a:rPr>
                <a:t>REDUCEREA SOLICITĂRII COGNITIVE</a:t>
              </a:r>
            </a:p>
            <a:p>
              <a:pPr marL="115888" indent="-115888">
                <a:buFont typeface="Wingdings" pitchFamily="2" charset="2"/>
                <a:buChar char="§"/>
              </a:pPr>
              <a:r>
                <a:rPr lang="ro-RO" sz="600" b="1">
                  <a:solidFill>
                    <a:srgbClr val="003399"/>
                  </a:solidFill>
                </a:rPr>
                <a:t>REDUCEREA MONOTONIEI</a:t>
              </a:r>
            </a:p>
          </p:txBody>
        </p:sp>
        <p:sp>
          <p:nvSpPr>
            <p:cNvPr id="41" name="Rechteck 70"/>
            <p:cNvSpPr/>
            <p:nvPr/>
          </p:nvSpPr>
          <p:spPr>
            <a:xfrm>
              <a:off x="7016716" y="2154209"/>
              <a:ext cx="1949785" cy="30468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15888" indent="-115888" fontAlgn="auto">
                <a:lnSpc>
                  <a:spcPct val="150000"/>
                </a:lnSpc>
                <a:spcBef>
                  <a:spcPts val="0"/>
                </a:spcBef>
                <a:spcAft>
                  <a:spcPts val="0"/>
                </a:spcAft>
                <a:buFont typeface="Wingdings" panose="05000000000000000000" pitchFamily="2" charset="2"/>
                <a:buChar char="§"/>
                <a:defRPr/>
              </a:pPr>
              <a:r>
                <a:rPr lang="ro-RO" sz="600" b="1" dirty="0">
                  <a:solidFill>
                    <a:srgbClr val="003399"/>
                  </a:solidFill>
                </a:rPr>
                <a:t>RISCURI FIZICE (REZIDUALE)</a:t>
              </a:r>
            </a:p>
          </p:txBody>
        </p:sp>
      </p:grpSp>
      <p:grpSp>
        <p:nvGrpSpPr>
          <p:cNvPr id="51203" name="Group 2"/>
          <p:cNvGrpSpPr>
            <a:grpSpLocks/>
          </p:cNvGrpSpPr>
          <p:nvPr/>
        </p:nvGrpSpPr>
        <p:grpSpPr bwMode="auto">
          <a:xfrm>
            <a:off x="2085975" y="4508500"/>
            <a:ext cx="1333500" cy="479425"/>
            <a:chOff x="1887666" y="4470727"/>
            <a:chExt cx="1333179" cy="479018"/>
          </a:xfrm>
        </p:grpSpPr>
        <p:grpSp>
          <p:nvGrpSpPr>
            <p:cNvPr id="51206" name="Group 42"/>
            <p:cNvGrpSpPr>
              <a:grpSpLocks/>
            </p:cNvGrpSpPr>
            <p:nvPr/>
          </p:nvGrpSpPr>
          <p:grpSpPr bwMode="auto">
            <a:xfrm>
              <a:off x="1887666" y="4470727"/>
              <a:ext cx="1333179" cy="479018"/>
              <a:chOff x="1034983" y="2994423"/>
              <a:chExt cx="972277" cy="479018"/>
            </a:xfrm>
          </p:grpSpPr>
          <p:sp>
            <p:nvSpPr>
              <p:cNvPr id="51208" name="Textfeld 288"/>
              <p:cNvSpPr txBox="1">
                <a:spLocks noChangeArrowheads="1"/>
              </p:cNvSpPr>
              <p:nvPr/>
            </p:nvSpPr>
            <p:spPr bwMode="auto">
              <a:xfrm>
                <a:off x="1119144" y="3066106"/>
                <a:ext cx="133274" cy="184666"/>
              </a:xfrm>
              <a:prstGeom prst="rect">
                <a:avLst/>
              </a:prstGeom>
              <a:solidFill>
                <a:srgbClr val="D7E3AF"/>
              </a:solidFill>
              <a:ln w="9525">
                <a:noFill/>
                <a:miter lim="800000"/>
                <a:headEnd/>
                <a:tailEnd/>
              </a:ln>
            </p:spPr>
            <p:txBody>
              <a:bodyPr>
                <a:spAutoFit/>
              </a:bodyPr>
              <a:lstStyle/>
              <a:p>
                <a:endParaRPr lang="de-DE" sz="600" b="1"/>
              </a:p>
            </p:txBody>
          </p:sp>
          <p:sp>
            <p:nvSpPr>
              <p:cNvPr id="51209" name="TextBox 5"/>
              <p:cNvSpPr txBox="1">
                <a:spLocks noChangeArrowheads="1"/>
              </p:cNvSpPr>
              <p:nvPr/>
            </p:nvSpPr>
            <p:spPr bwMode="auto">
              <a:xfrm>
                <a:off x="1258811" y="3026888"/>
                <a:ext cx="731963" cy="200055"/>
              </a:xfrm>
              <a:prstGeom prst="rect">
                <a:avLst/>
              </a:prstGeom>
              <a:noFill/>
              <a:ln w="9525">
                <a:noFill/>
                <a:miter lim="800000"/>
                <a:headEnd/>
                <a:tailEnd/>
              </a:ln>
            </p:spPr>
            <p:txBody>
              <a:bodyPr>
                <a:spAutoFit/>
              </a:bodyPr>
              <a:lstStyle/>
              <a:p>
                <a:r>
                  <a:rPr lang="ro-RO" sz="700">
                    <a:solidFill>
                      <a:srgbClr val="003399"/>
                    </a:solidFill>
                  </a:rPr>
                  <a:t>Oportunități</a:t>
                </a:r>
              </a:p>
            </p:txBody>
          </p:sp>
          <p:sp>
            <p:nvSpPr>
              <p:cNvPr id="51210" name="TextBox 7"/>
              <p:cNvSpPr txBox="1">
                <a:spLocks noChangeArrowheads="1"/>
              </p:cNvSpPr>
              <p:nvPr/>
            </p:nvSpPr>
            <p:spPr bwMode="auto">
              <a:xfrm>
                <a:off x="1258811" y="3223799"/>
                <a:ext cx="498855" cy="200055"/>
              </a:xfrm>
              <a:prstGeom prst="rect">
                <a:avLst/>
              </a:prstGeom>
              <a:noFill/>
              <a:ln w="9525">
                <a:noFill/>
                <a:miter lim="800000"/>
                <a:headEnd/>
                <a:tailEnd/>
              </a:ln>
            </p:spPr>
            <p:txBody>
              <a:bodyPr>
                <a:spAutoFit/>
              </a:bodyPr>
              <a:lstStyle/>
              <a:p>
                <a:r>
                  <a:rPr lang="ro-RO" sz="700">
                    <a:solidFill>
                      <a:srgbClr val="003399"/>
                    </a:solidFill>
                  </a:rPr>
                  <a:t>Riscuri</a:t>
                </a:r>
              </a:p>
            </p:txBody>
          </p:sp>
          <p:sp>
            <p:nvSpPr>
              <p:cNvPr id="9" name="Rectangle 8"/>
              <p:cNvSpPr/>
              <p:nvPr/>
            </p:nvSpPr>
            <p:spPr>
              <a:xfrm>
                <a:off x="1034983" y="2994423"/>
                <a:ext cx="972277" cy="479018"/>
              </a:xfrm>
              <a:prstGeom prst="rect">
                <a:avLst/>
              </a:prstGeom>
              <a:noFill/>
              <a:ln w="0"/>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x-none" sz="1600"/>
              </a:p>
            </p:txBody>
          </p:sp>
        </p:grpSp>
        <p:sp>
          <p:nvSpPr>
            <p:cNvPr id="51207" name="Textfeld 288"/>
            <p:cNvSpPr txBox="1">
              <a:spLocks noChangeArrowheads="1"/>
            </p:cNvSpPr>
            <p:nvPr/>
          </p:nvSpPr>
          <p:spPr bwMode="auto">
            <a:xfrm>
              <a:off x="2003066" y="4750762"/>
              <a:ext cx="182744" cy="184666"/>
            </a:xfrm>
            <a:prstGeom prst="rect">
              <a:avLst/>
            </a:prstGeom>
            <a:solidFill>
              <a:srgbClr val="D6E1F1"/>
            </a:solidFill>
            <a:ln w="9525">
              <a:noFill/>
              <a:miter lim="800000"/>
              <a:headEnd/>
              <a:tailEnd/>
            </a:ln>
          </p:spPr>
          <p:txBody>
            <a:bodyPr>
              <a:spAutoFit/>
            </a:bodyPr>
            <a:lstStyle/>
            <a:p>
              <a:endParaRPr lang="de-DE" sz="600" b="1"/>
            </a:p>
          </p:txBody>
        </p:sp>
      </p:grpSp>
      <p:sp>
        <p:nvSpPr>
          <p:cNvPr id="51204" name="TextBox 44"/>
          <p:cNvSpPr txBox="1">
            <a:spLocks noChangeArrowheads="1"/>
          </p:cNvSpPr>
          <p:nvPr/>
        </p:nvSpPr>
        <p:spPr bwMode="auto">
          <a:xfrm>
            <a:off x="6018213" y="1360154"/>
            <a:ext cx="2768600" cy="1384300"/>
          </a:xfrm>
          <a:prstGeom prst="rect">
            <a:avLst/>
          </a:prstGeom>
          <a:noFill/>
          <a:ln w="9525">
            <a:noFill/>
            <a:miter lim="800000"/>
            <a:headEnd/>
            <a:tailEnd/>
          </a:ln>
        </p:spPr>
        <p:txBody>
          <a:bodyPr>
            <a:spAutoFit/>
          </a:bodyPr>
          <a:lstStyle/>
          <a:p>
            <a:pPr>
              <a:spcAft>
                <a:spcPts val="600"/>
              </a:spcAft>
            </a:pPr>
            <a:r>
              <a:rPr lang="ro-RO" sz="1400" dirty="0">
                <a:solidFill>
                  <a:srgbClr val="003399"/>
                </a:solidFill>
                <a:cs typeface="Times New Roman" pitchFamily="18" charset="0"/>
              </a:rPr>
              <a:t>Multe dintre oportunitățile observate în studiile de caz sunt legate de sănătatea mintală și fizică, ajutând lucrătorii să reducă volumul de muncă și să evite vătămările.</a:t>
            </a:r>
          </a:p>
        </p:txBody>
      </p:sp>
      <p:sp>
        <p:nvSpPr>
          <p:cNvPr id="51205" name="TextBox 45"/>
          <p:cNvSpPr txBox="1">
            <a:spLocks noChangeArrowheads="1"/>
          </p:cNvSpPr>
          <p:nvPr/>
        </p:nvSpPr>
        <p:spPr bwMode="auto">
          <a:xfrm>
            <a:off x="6018213" y="2921083"/>
            <a:ext cx="2768600" cy="1816100"/>
          </a:xfrm>
          <a:prstGeom prst="rect">
            <a:avLst/>
          </a:prstGeom>
          <a:noFill/>
          <a:ln w="9525">
            <a:noFill/>
            <a:miter lim="800000"/>
            <a:headEnd/>
            <a:tailEnd/>
          </a:ln>
        </p:spPr>
        <p:txBody>
          <a:bodyPr>
            <a:spAutoFit/>
          </a:bodyPr>
          <a:lstStyle/>
          <a:p>
            <a:r>
              <a:rPr lang="ro-RO" sz="1400" dirty="0">
                <a:solidFill>
                  <a:srgbClr val="003399"/>
                </a:solidFill>
              </a:rPr>
              <a:t>Printre riscuri se numără teama de pierderea locului de muncă/stres, suprasolicitarea cognitivă, teama de a suferi vătămări, recalificarea, neîncrederea în tehnologie, schimbările demografice, printre altele.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p:txBody>
          <a:bodyPr lIns="0"/>
          <a:lstStyle/>
          <a:p>
            <a:pPr eaLnBrk="1" hangingPunct="1"/>
            <a:r>
              <a:rPr lang="ro-RO" sz="2400">
                <a:cs typeface="Arial" charset="0"/>
              </a:rPr>
              <a:t>Concluzii privind SSM</a:t>
            </a:r>
          </a:p>
        </p:txBody>
      </p:sp>
      <p:sp>
        <p:nvSpPr>
          <p:cNvPr id="3" name="Content Placeholder 2"/>
          <p:cNvSpPr>
            <a:spLocks noGrp="1"/>
          </p:cNvSpPr>
          <p:nvPr>
            <p:ph sz="half" idx="1"/>
          </p:nvPr>
        </p:nvSpPr>
        <p:spPr>
          <a:xfrm>
            <a:off x="449263" y="933450"/>
            <a:ext cx="8115300" cy="2235200"/>
          </a:xfrm>
        </p:spPr>
        <p:txBody>
          <a:bodyPr lIns="0" tIns="0" rIns="0" bIns="0" rtlCol="0">
            <a:normAutofit/>
          </a:bodyPr>
          <a:lstStyle/>
          <a:p>
            <a:pPr marL="189000" indent="-189000" eaLnBrk="1" fontAlgn="auto" hangingPunct="1">
              <a:spcBef>
                <a:spcPts val="600"/>
              </a:spcBef>
              <a:spcAft>
                <a:spcPts val="600"/>
              </a:spcAft>
              <a:defRPr/>
            </a:pPr>
            <a:r>
              <a:rPr lang="ro-RO" sz="1600" b="0"/>
              <a:t>Cele mai frecvente oportunități privind SSM: reducerea </a:t>
            </a:r>
            <a:r>
              <a:rPr lang="ro-RO" sz="1600"/>
              <a:t>volumului de muncă fizică </a:t>
            </a:r>
            <a:r>
              <a:rPr lang="ro-RO" sz="1600" b="0"/>
              <a:t>și îndepărtarea lucrătorilor din </a:t>
            </a:r>
            <a:r>
              <a:rPr lang="ro-RO" sz="1600"/>
              <a:t>mediile periculoase.</a:t>
            </a:r>
          </a:p>
          <a:p>
            <a:pPr marL="189000" indent="-189000" eaLnBrk="1" fontAlgn="auto" hangingPunct="1">
              <a:spcBef>
                <a:spcPts val="600"/>
              </a:spcBef>
              <a:spcAft>
                <a:spcPts val="600"/>
              </a:spcAft>
              <a:defRPr/>
            </a:pPr>
            <a:r>
              <a:rPr lang="ro-RO" sz="1600"/>
              <a:t>Riscurile psihosociale </a:t>
            </a:r>
            <a:r>
              <a:rPr lang="ro-RO" sz="1600" b="0"/>
              <a:t>devin din ce în ce mai relevante.</a:t>
            </a:r>
          </a:p>
          <a:p>
            <a:pPr marL="189000" indent="-189000" eaLnBrk="1" fontAlgn="auto" hangingPunct="1">
              <a:spcBef>
                <a:spcPts val="600"/>
              </a:spcBef>
              <a:spcAft>
                <a:spcPts val="600"/>
              </a:spcAft>
              <a:defRPr/>
            </a:pPr>
            <a:r>
              <a:rPr lang="ro-RO" sz="1600"/>
              <a:t>Toate organizațiile </a:t>
            </a:r>
            <a:r>
              <a:rPr lang="ro-RO" sz="1600" b="0"/>
              <a:t>din studiile de caz intenționează să </a:t>
            </a:r>
            <a:r>
              <a:rPr lang="ro-RO" sz="1600"/>
              <a:t>extindă utilizarea automatizării.</a:t>
            </a:r>
          </a:p>
          <a:p>
            <a:pPr marL="0" indent="0" eaLnBrk="1" fontAlgn="auto" hangingPunct="1">
              <a:spcBef>
                <a:spcPts val="600"/>
              </a:spcBef>
              <a:spcAft>
                <a:spcPts val="600"/>
              </a:spcAft>
              <a:buFont typeface="Wingdings" pitchFamily="2" charset="2"/>
              <a:buNone/>
              <a:defRPr/>
            </a:pPr>
            <a:endParaRPr lang="en-GB" sz="1600" dirty="0"/>
          </a:p>
          <a:p>
            <a:pPr marL="189000" indent="-189000" eaLnBrk="1" fontAlgn="auto" hangingPunct="1">
              <a:spcAft>
                <a:spcPts val="0"/>
              </a:spcAft>
              <a:defRPr/>
            </a:pPr>
            <a:endParaRPr lang="en-GB" sz="1600" b="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449263" y="134938"/>
            <a:ext cx="7561262" cy="404812"/>
          </a:xfrm>
        </p:spPr>
        <p:txBody>
          <a:bodyPr lIns="0"/>
          <a:lstStyle/>
          <a:p>
            <a:pPr eaLnBrk="1" hangingPunct="1"/>
            <a:r>
              <a:rPr lang="ro-RO" sz="2400"/>
              <a:t>Prezentare generală</a:t>
            </a:r>
          </a:p>
        </p:txBody>
      </p:sp>
      <p:grpSp>
        <p:nvGrpSpPr>
          <p:cNvPr id="19458" name="Group 45"/>
          <p:cNvGrpSpPr>
            <a:grpSpLocks/>
          </p:cNvGrpSpPr>
          <p:nvPr/>
        </p:nvGrpSpPr>
        <p:grpSpPr bwMode="auto">
          <a:xfrm>
            <a:off x="449263" y="730250"/>
            <a:ext cx="4976812" cy="436563"/>
            <a:chOff x="450000" y="768538"/>
            <a:chExt cx="4976364" cy="436807"/>
          </a:xfrm>
        </p:grpSpPr>
        <p:sp>
          <p:nvSpPr>
            <p:cNvPr id="6" name="Rectangle 5"/>
            <p:cNvSpPr/>
            <p:nvPr/>
          </p:nvSpPr>
          <p:spPr>
            <a:xfrm>
              <a:off x="450000" y="955968"/>
              <a:ext cx="4976364" cy="249377"/>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fontAlgn="auto">
                <a:spcBef>
                  <a:spcPts val="0"/>
                </a:spcBef>
                <a:spcAft>
                  <a:spcPts val="0"/>
                </a:spcAft>
                <a:defRPr/>
              </a:pPr>
              <a:endParaRPr lang="en-US" dirty="0"/>
            </a:p>
          </p:txBody>
        </p:sp>
        <p:grpSp>
          <p:nvGrpSpPr>
            <p:cNvPr id="19496" name="Group 6"/>
            <p:cNvGrpSpPr>
              <a:grpSpLocks/>
            </p:cNvGrpSpPr>
            <p:nvPr/>
          </p:nvGrpSpPr>
          <p:grpSpPr bwMode="auto">
            <a:xfrm>
              <a:off x="583720" y="768538"/>
              <a:ext cx="4670640" cy="370956"/>
              <a:chOff x="259890" y="3219"/>
              <a:chExt cx="4267200" cy="383760"/>
            </a:xfrm>
          </p:grpSpPr>
          <p:sp>
            <p:nvSpPr>
              <p:cNvPr id="8" name="Rectangle: Rounded Corners 7"/>
              <p:cNvSpPr/>
              <p:nvPr/>
            </p:nvSpPr>
            <p:spPr>
              <a:xfrm>
                <a:off x="259541" y="3219"/>
                <a:ext cx="4268070" cy="384511"/>
              </a:xfrm>
              <a:prstGeom prst="roundRect">
                <a:avLst/>
              </a:prstGeom>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txBody>
              <a:bodyPr/>
              <a:lstStyle/>
              <a:p>
                <a:pPr fontAlgn="auto">
                  <a:spcBef>
                    <a:spcPts val="0"/>
                  </a:spcBef>
                  <a:spcAft>
                    <a:spcPts val="0"/>
                  </a:spcAft>
                  <a:defRPr/>
                </a:pPr>
                <a:endParaRPr lang="en-GB"/>
              </a:p>
            </p:txBody>
          </p:sp>
          <p:sp>
            <p:nvSpPr>
              <p:cNvPr id="10" name="Rectangle: Rounded Corners 4"/>
              <p:cNvSpPr txBox="1"/>
              <p:nvPr/>
            </p:nvSpPr>
            <p:spPr>
              <a:xfrm>
                <a:off x="281294" y="21295"/>
                <a:ext cx="4230364" cy="348361"/>
              </a:xfrm>
              <a:prstGeom prst="rect">
                <a:avLst/>
              </a:prstGeom>
            </p:spPr>
            <p:style>
              <a:lnRef idx="0">
                <a:scrgbClr r="0" g="0" b="0"/>
              </a:lnRef>
              <a:fillRef idx="0">
                <a:scrgbClr r="0" g="0" b="0"/>
              </a:fillRef>
              <a:effectRef idx="0">
                <a:scrgbClr r="0" g="0" b="0"/>
              </a:effectRef>
              <a:fontRef idx="minor">
                <a:schemeClr val="lt1"/>
              </a:fontRef>
            </p:style>
            <p:txBody>
              <a:bodyPr lIns="161290" tIns="0" rIns="161290" bIns="0" spcCol="1270" anchor="ctr"/>
              <a:lstStyle/>
              <a:p>
                <a:pPr fontAlgn="auto">
                  <a:spcBef>
                    <a:spcPts val="0"/>
                  </a:spcBef>
                  <a:spcAft>
                    <a:spcPts val="0"/>
                  </a:spcAft>
                  <a:defRPr/>
                </a:pPr>
                <a:r>
                  <a:rPr lang="ro-RO" sz="1400">
                    <a:solidFill>
                      <a:srgbClr val="003399"/>
                    </a:solidFill>
                  </a:rPr>
                  <a:t>Definirea sistemelor bazate pe IA</a:t>
                </a:r>
              </a:p>
            </p:txBody>
          </p:sp>
        </p:grpSp>
      </p:grpSp>
      <p:grpSp>
        <p:nvGrpSpPr>
          <p:cNvPr id="19459" name="Group 32"/>
          <p:cNvGrpSpPr>
            <a:grpSpLocks/>
          </p:cNvGrpSpPr>
          <p:nvPr/>
        </p:nvGrpSpPr>
        <p:grpSpPr bwMode="auto">
          <a:xfrm>
            <a:off x="446088" y="1697038"/>
            <a:ext cx="4976812" cy="430212"/>
            <a:chOff x="450000" y="1779575"/>
            <a:chExt cx="4976364" cy="430209"/>
          </a:xfrm>
        </p:grpSpPr>
        <p:sp>
          <p:nvSpPr>
            <p:cNvPr id="31" name="Rectangle 30"/>
            <p:cNvSpPr/>
            <p:nvPr/>
          </p:nvSpPr>
          <p:spPr>
            <a:xfrm>
              <a:off x="450000" y="1960549"/>
              <a:ext cx="4976364" cy="249235"/>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fontAlgn="auto">
                <a:spcBef>
                  <a:spcPts val="0"/>
                </a:spcBef>
                <a:spcAft>
                  <a:spcPts val="0"/>
                </a:spcAft>
                <a:defRPr/>
              </a:pPr>
              <a:endParaRPr lang="en-GB">
                <a:solidFill>
                  <a:srgbClr val="003399"/>
                </a:solidFill>
              </a:endParaRPr>
            </a:p>
          </p:txBody>
        </p:sp>
        <p:grpSp>
          <p:nvGrpSpPr>
            <p:cNvPr id="19492" name="Group 12"/>
            <p:cNvGrpSpPr>
              <a:grpSpLocks/>
            </p:cNvGrpSpPr>
            <p:nvPr/>
          </p:nvGrpSpPr>
          <p:grpSpPr bwMode="auto">
            <a:xfrm>
              <a:off x="588451" y="1779575"/>
              <a:ext cx="4651907" cy="370957"/>
              <a:chOff x="246858" y="1182580"/>
              <a:chExt cx="4267200" cy="383760"/>
            </a:xfrm>
          </p:grpSpPr>
          <p:sp>
            <p:nvSpPr>
              <p:cNvPr id="26" name="Rectangle: Rounded Corners 25"/>
              <p:cNvSpPr/>
              <p:nvPr/>
            </p:nvSpPr>
            <p:spPr>
              <a:xfrm>
                <a:off x="246536" y="1182580"/>
                <a:ext cx="4267784" cy="384293"/>
              </a:xfrm>
              <a:prstGeom prst="roundRect">
                <a:avLst/>
              </a:prstGeom>
            </p:spPr>
            <p:style>
              <a:lnRef idx="2">
                <a:schemeClr val="lt1">
                  <a:hueOff val="0"/>
                  <a:satOff val="0"/>
                  <a:lumOff val="0"/>
                  <a:alphaOff val="0"/>
                </a:schemeClr>
              </a:lnRef>
              <a:fillRef idx="1">
                <a:schemeClr val="accent2">
                  <a:shade val="80000"/>
                  <a:hueOff val="116263"/>
                  <a:satOff val="-17298"/>
                  <a:lumOff val="12197"/>
                  <a:alphaOff val="0"/>
                </a:schemeClr>
              </a:fillRef>
              <a:effectRef idx="0">
                <a:schemeClr val="accent2">
                  <a:shade val="80000"/>
                  <a:hueOff val="116263"/>
                  <a:satOff val="-17298"/>
                  <a:lumOff val="12197"/>
                  <a:alphaOff val="0"/>
                </a:schemeClr>
              </a:effectRef>
              <a:fontRef idx="minor">
                <a:schemeClr val="lt1"/>
              </a:fontRef>
            </p:style>
            <p:txBody>
              <a:bodyPr/>
              <a:lstStyle/>
              <a:p>
                <a:pPr fontAlgn="auto">
                  <a:spcBef>
                    <a:spcPts val="0"/>
                  </a:spcBef>
                  <a:spcAft>
                    <a:spcPts val="0"/>
                  </a:spcAft>
                  <a:defRPr/>
                </a:pPr>
                <a:endParaRPr lang="en-GB">
                  <a:solidFill>
                    <a:srgbClr val="003399"/>
                  </a:solidFill>
                </a:endParaRPr>
              </a:p>
            </p:txBody>
          </p:sp>
          <p:sp>
            <p:nvSpPr>
              <p:cNvPr id="27" name="Rectangle: Rounded Corners 6"/>
              <p:cNvSpPr txBox="1"/>
              <p:nvPr/>
            </p:nvSpPr>
            <p:spPr>
              <a:xfrm>
                <a:off x="265466" y="1200645"/>
                <a:ext cx="4197891" cy="348163"/>
              </a:xfrm>
              <a:prstGeom prst="rect">
                <a:avLst/>
              </a:prstGeom>
            </p:spPr>
            <p:style>
              <a:lnRef idx="0">
                <a:scrgbClr r="0" g="0" b="0"/>
              </a:lnRef>
              <a:fillRef idx="0">
                <a:scrgbClr r="0" g="0" b="0"/>
              </a:fillRef>
              <a:effectRef idx="0">
                <a:scrgbClr r="0" g="0" b="0"/>
              </a:effectRef>
              <a:fontRef idx="minor">
                <a:schemeClr val="lt1"/>
              </a:fontRef>
            </p:style>
            <p:txBody>
              <a:bodyPr lIns="161290" tIns="0" rIns="161290" bIns="0" spcCol="1270" anchor="ctr"/>
              <a:lstStyle/>
              <a:p>
                <a:pPr fontAlgn="auto">
                  <a:spcBef>
                    <a:spcPts val="0"/>
                  </a:spcBef>
                  <a:spcAft>
                    <a:spcPts val="0"/>
                  </a:spcAft>
                  <a:defRPr/>
                </a:pPr>
                <a:r>
                  <a:rPr lang="ro-RO" sz="1400">
                    <a:solidFill>
                      <a:srgbClr val="003399"/>
                    </a:solidFill>
                  </a:rPr>
                  <a:t>Utilizări actuale și potențiale</a:t>
                </a:r>
              </a:p>
            </p:txBody>
          </p:sp>
        </p:grpSp>
      </p:grpSp>
      <p:grpSp>
        <p:nvGrpSpPr>
          <p:cNvPr id="19460" name="Group 33"/>
          <p:cNvGrpSpPr>
            <a:grpSpLocks/>
          </p:cNvGrpSpPr>
          <p:nvPr/>
        </p:nvGrpSpPr>
        <p:grpSpPr bwMode="auto">
          <a:xfrm>
            <a:off x="449263" y="2201863"/>
            <a:ext cx="4973637" cy="427037"/>
            <a:chOff x="447624" y="2394783"/>
            <a:chExt cx="4973516" cy="426342"/>
          </a:xfrm>
        </p:grpSpPr>
        <p:sp>
          <p:nvSpPr>
            <p:cNvPr id="32" name="Rectangle 31"/>
            <p:cNvSpPr/>
            <p:nvPr/>
          </p:nvSpPr>
          <p:spPr>
            <a:xfrm>
              <a:off x="447624" y="2572294"/>
              <a:ext cx="4973516" cy="24883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fontAlgn="auto">
                <a:spcBef>
                  <a:spcPts val="0"/>
                </a:spcBef>
                <a:spcAft>
                  <a:spcPts val="0"/>
                </a:spcAft>
                <a:defRPr/>
              </a:pPr>
              <a:endParaRPr lang="en-GB">
                <a:solidFill>
                  <a:srgbClr val="003399"/>
                </a:solidFill>
              </a:endParaRPr>
            </a:p>
          </p:txBody>
        </p:sp>
        <p:grpSp>
          <p:nvGrpSpPr>
            <p:cNvPr id="19488" name="Group 13"/>
            <p:cNvGrpSpPr>
              <a:grpSpLocks/>
            </p:cNvGrpSpPr>
            <p:nvPr/>
          </p:nvGrpSpPr>
          <p:grpSpPr bwMode="auto">
            <a:xfrm>
              <a:off x="582857" y="2394783"/>
              <a:ext cx="4651907" cy="370957"/>
              <a:chOff x="241728" y="1772260"/>
              <a:chExt cx="4267200" cy="383760"/>
            </a:xfrm>
          </p:grpSpPr>
          <p:sp>
            <p:nvSpPr>
              <p:cNvPr id="24" name="Rectangle: Rounded Corners 23"/>
              <p:cNvSpPr/>
              <p:nvPr/>
            </p:nvSpPr>
            <p:spPr>
              <a:xfrm>
                <a:off x="241454" y="1772260"/>
                <a:ext cx="4268065" cy="383670"/>
              </a:xfrm>
              <a:prstGeom prst="roundRect">
                <a:avLst/>
              </a:prstGeom>
            </p:spPr>
            <p:style>
              <a:lnRef idx="2">
                <a:schemeClr val="lt1">
                  <a:hueOff val="0"/>
                  <a:satOff val="0"/>
                  <a:lumOff val="0"/>
                  <a:alphaOff val="0"/>
                </a:schemeClr>
              </a:lnRef>
              <a:fillRef idx="1">
                <a:schemeClr val="accent2">
                  <a:shade val="80000"/>
                  <a:hueOff val="174394"/>
                  <a:satOff val="-25946"/>
                  <a:lumOff val="18295"/>
                  <a:alphaOff val="0"/>
                </a:schemeClr>
              </a:fillRef>
              <a:effectRef idx="0">
                <a:schemeClr val="accent2">
                  <a:shade val="80000"/>
                  <a:hueOff val="174394"/>
                  <a:satOff val="-25946"/>
                  <a:lumOff val="18295"/>
                  <a:alphaOff val="0"/>
                </a:schemeClr>
              </a:effectRef>
              <a:fontRef idx="minor">
                <a:schemeClr val="lt1"/>
              </a:fontRef>
            </p:style>
            <p:txBody>
              <a:bodyPr/>
              <a:lstStyle/>
              <a:p>
                <a:pPr fontAlgn="auto">
                  <a:spcBef>
                    <a:spcPts val="0"/>
                  </a:spcBef>
                  <a:spcAft>
                    <a:spcPts val="0"/>
                  </a:spcAft>
                  <a:defRPr/>
                </a:pPr>
                <a:endParaRPr lang="en-GB">
                  <a:solidFill>
                    <a:srgbClr val="003399"/>
                  </a:solidFill>
                </a:endParaRPr>
              </a:p>
            </p:txBody>
          </p:sp>
          <p:sp>
            <p:nvSpPr>
              <p:cNvPr id="25" name="Rectangle: Rounded Corners 8"/>
              <p:cNvSpPr txBox="1"/>
              <p:nvPr/>
            </p:nvSpPr>
            <p:spPr>
              <a:xfrm>
                <a:off x="258928" y="1790295"/>
                <a:ext cx="4244766" cy="347599"/>
              </a:xfrm>
              <a:prstGeom prst="rect">
                <a:avLst/>
              </a:prstGeom>
            </p:spPr>
            <p:style>
              <a:lnRef idx="0">
                <a:scrgbClr r="0" g="0" b="0"/>
              </a:lnRef>
              <a:fillRef idx="0">
                <a:scrgbClr r="0" g="0" b="0"/>
              </a:fillRef>
              <a:effectRef idx="0">
                <a:scrgbClr r="0" g="0" b="0"/>
              </a:effectRef>
              <a:fontRef idx="minor">
                <a:schemeClr val="lt1"/>
              </a:fontRef>
            </p:style>
            <p:txBody>
              <a:bodyPr lIns="161290" tIns="0" rIns="161290" bIns="0" spcCol="1270" anchor="ctr"/>
              <a:lstStyle/>
              <a:p>
                <a:pPr fontAlgn="auto">
                  <a:spcBef>
                    <a:spcPts val="0"/>
                  </a:spcBef>
                  <a:spcAft>
                    <a:spcPts val="0"/>
                  </a:spcAft>
                  <a:defRPr/>
                </a:pPr>
                <a:r>
                  <a:rPr lang="ro-RO" sz="1400">
                    <a:solidFill>
                      <a:srgbClr val="003399"/>
                    </a:solidFill>
                  </a:rPr>
                  <a:t>Impactul asupra activităților și sarcinilor</a:t>
                </a:r>
              </a:p>
            </p:txBody>
          </p:sp>
        </p:grpSp>
      </p:grpSp>
      <p:grpSp>
        <p:nvGrpSpPr>
          <p:cNvPr id="19461" name="Group 40"/>
          <p:cNvGrpSpPr>
            <a:grpSpLocks/>
          </p:cNvGrpSpPr>
          <p:nvPr/>
        </p:nvGrpSpPr>
        <p:grpSpPr bwMode="auto">
          <a:xfrm>
            <a:off x="446088" y="2697163"/>
            <a:ext cx="4973637" cy="428625"/>
            <a:chOff x="446751" y="2750907"/>
            <a:chExt cx="4973516" cy="429031"/>
          </a:xfrm>
        </p:grpSpPr>
        <p:sp>
          <p:nvSpPr>
            <p:cNvPr id="40" name="Rectangle 39"/>
            <p:cNvSpPr/>
            <p:nvPr/>
          </p:nvSpPr>
          <p:spPr>
            <a:xfrm>
              <a:off x="446751" y="2930464"/>
              <a:ext cx="4973516" cy="249474"/>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fontAlgn="auto">
                <a:spcBef>
                  <a:spcPts val="0"/>
                </a:spcBef>
                <a:spcAft>
                  <a:spcPts val="0"/>
                </a:spcAft>
                <a:defRPr/>
              </a:pPr>
              <a:endParaRPr lang="en-GB">
                <a:solidFill>
                  <a:srgbClr val="003399"/>
                </a:solidFill>
              </a:endParaRPr>
            </a:p>
          </p:txBody>
        </p:sp>
        <p:grpSp>
          <p:nvGrpSpPr>
            <p:cNvPr id="19484" name="Group 14"/>
            <p:cNvGrpSpPr>
              <a:grpSpLocks/>
            </p:cNvGrpSpPr>
            <p:nvPr/>
          </p:nvGrpSpPr>
          <p:grpSpPr bwMode="auto">
            <a:xfrm>
              <a:off x="584946" y="2750907"/>
              <a:ext cx="4651904" cy="370957"/>
              <a:chOff x="243645" y="2361940"/>
              <a:chExt cx="4267200" cy="383760"/>
            </a:xfrm>
          </p:grpSpPr>
          <p:sp>
            <p:nvSpPr>
              <p:cNvPr id="22" name="Rectangle: Rounded Corners 21"/>
              <p:cNvSpPr/>
              <p:nvPr/>
            </p:nvSpPr>
            <p:spPr>
              <a:xfrm>
                <a:off x="243566" y="2361940"/>
                <a:ext cx="4266611" cy="383015"/>
              </a:xfrm>
              <a:prstGeom prst="roundRect">
                <a:avLst/>
              </a:prstGeom>
            </p:spPr>
            <p:style>
              <a:lnRef idx="2">
                <a:schemeClr val="lt1">
                  <a:hueOff val="0"/>
                  <a:satOff val="0"/>
                  <a:lumOff val="0"/>
                  <a:alphaOff val="0"/>
                </a:schemeClr>
              </a:lnRef>
              <a:fillRef idx="1">
                <a:schemeClr val="accent2">
                  <a:shade val="80000"/>
                  <a:hueOff val="232525"/>
                  <a:satOff val="-34595"/>
                  <a:lumOff val="24393"/>
                  <a:alphaOff val="0"/>
                </a:schemeClr>
              </a:fillRef>
              <a:effectRef idx="0">
                <a:schemeClr val="accent2">
                  <a:shade val="80000"/>
                  <a:hueOff val="232525"/>
                  <a:satOff val="-34595"/>
                  <a:lumOff val="24393"/>
                  <a:alphaOff val="0"/>
                </a:schemeClr>
              </a:effectRef>
              <a:fontRef idx="minor">
                <a:schemeClr val="lt1"/>
              </a:fontRef>
            </p:style>
            <p:txBody>
              <a:bodyPr/>
              <a:lstStyle/>
              <a:p>
                <a:pPr fontAlgn="auto">
                  <a:spcBef>
                    <a:spcPts val="0"/>
                  </a:spcBef>
                  <a:spcAft>
                    <a:spcPts val="0"/>
                  </a:spcAft>
                  <a:defRPr/>
                </a:pPr>
                <a:endParaRPr lang="en-GB">
                  <a:solidFill>
                    <a:srgbClr val="003399"/>
                  </a:solidFill>
                </a:endParaRPr>
              </a:p>
            </p:txBody>
          </p:sp>
          <p:sp>
            <p:nvSpPr>
              <p:cNvPr id="23" name="Rectangle: Rounded Corners 10"/>
              <p:cNvSpPr txBox="1"/>
              <p:nvPr/>
            </p:nvSpPr>
            <p:spPr>
              <a:xfrm>
                <a:off x="261040" y="2380022"/>
                <a:ext cx="4243312" cy="346852"/>
              </a:xfrm>
              <a:prstGeom prst="rect">
                <a:avLst/>
              </a:prstGeom>
            </p:spPr>
            <p:style>
              <a:lnRef idx="0">
                <a:scrgbClr r="0" g="0" b="0"/>
              </a:lnRef>
              <a:fillRef idx="0">
                <a:scrgbClr r="0" g="0" b="0"/>
              </a:fillRef>
              <a:effectRef idx="0">
                <a:scrgbClr r="0" g="0" b="0"/>
              </a:effectRef>
              <a:fontRef idx="minor">
                <a:schemeClr val="lt1"/>
              </a:fontRef>
            </p:style>
            <p:txBody>
              <a:bodyPr lIns="161290" tIns="0" rIns="161290" bIns="0" spcCol="1270" anchor="ctr"/>
              <a:lstStyle/>
              <a:p>
                <a:pPr fontAlgn="auto">
                  <a:spcBef>
                    <a:spcPts val="0"/>
                  </a:spcBef>
                  <a:spcAft>
                    <a:spcPts val="0"/>
                  </a:spcAft>
                  <a:defRPr/>
                </a:pPr>
                <a:r>
                  <a:rPr lang="ro-RO" sz="1400">
                    <a:solidFill>
                      <a:srgbClr val="003399"/>
                    </a:solidFill>
                  </a:rPr>
                  <a:t>Efectele asupra SSM</a:t>
                </a:r>
              </a:p>
            </p:txBody>
          </p:sp>
        </p:grpSp>
      </p:grpSp>
      <p:grpSp>
        <p:nvGrpSpPr>
          <p:cNvPr id="19462" name="Group 42"/>
          <p:cNvGrpSpPr>
            <a:grpSpLocks/>
          </p:cNvGrpSpPr>
          <p:nvPr/>
        </p:nvGrpSpPr>
        <p:grpSpPr bwMode="auto">
          <a:xfrm>
            <a:off x="446088" y="3184525"/>
            <a:ext cx="4973637" cy="428625"/>
            <a:chOff x="446751" y="3285839"/>
            <a:chExt cx="4973516" cy="428254"/>
          </a:xfrm>
        </p:grpSpPr>
        <p:sp>
          <p:nvSpPr>
            <p:cNvPr id="42" name="Rectangle 41"/>
            <p:cNvSpPr/>
            <p:nvPr/>
          </p:nvSpPr>
          <p:spPr>
            <a:xfrm>
              <a:off x="446751" y="3465072"/>
              <a:ext cx="4973516" cy="24902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fontAlgn="auto">
                <a:spcBef>
                  <a:spcPts val="0"/>
                </a:spcBef>
                <a:spcAft>
                  <a:spcPts val="0"/>
                </a:spcAft>
                <a:defRPr/>
              </a:pPr>
              <a:endParaRPr lang="en-GB">
                <a:solidFill>
                  <a:srgbClr val="003399"/>
                </a:solidFill>
              </a:endParaRPr>
            </a:p>
          </p:txBody>
        </p:sp>
        <p:grpSp>
          <p:nvGrpSpPr>
            <p:cNvPr id="19480" name="Group 15"/>
            <p:cNvGrpSpPr>
              <a:grpSpLocks/>
            </p:cNvGrpSpPr>
            <p:nvPr/>
          </p:nvGrpSpPr>
          <p:grpSpPr bwMode="auto">
            <a:xfrm>
              <a:off x="584946" y="3285839"/>
              <a:ext cx="4651902" cy="370957"/>
              <a:chOff x="243645" y="2951620"/>
              <a:chExt cx="4267200" cy="383760"/>
            </a:xfrm>
          </p:grpSpPr>
          <p:sp>
            <p:nvSpPr>
              <p:cNvPr id="20" name="Rectangle: Rounded Corners 19"/>
              <p:cNvSpPr/>
              <p:nvPr/>
            </p:nvSpPr>
            <p:spPr>
              <a:xfrm>
                <a:off x="243566" y="2951620"/>
                <a:ext cx="4266613" cy="383964"/>
              </a:xfrm>
              <a:prstGeom prst="roundRect">
                <a:avLst/>
              </a:prstGeom>
            </p:spPr>
            <p:style>
              <a:lnRef idx="2">
                <a:schemeClr val="lt1">
                  <a:hueOff val="0"/>
                  <a:satOff val="0"/>
                  <a:lumOff val="0"/>
                  <a:alphaOff val="0"/>
                </a:schemeClr>
              </a:lnRef>
              <a:fillRef idx="1">
                <a:schemeClr val="accent2">
                  <a:shade val="80000"/>
                  <a:hueOff val="290657"/>
                  <a:satOff val="-43244"/>
                  <a:lumOff val="30492"/>
                  <a:alphaOff val="0"/>
                </a:schemeClr>
              </a:fillRef>
              <a:effectRef idx="0">
                <a:schemeClr val="accent2">
                  <a:shade val="80000"/>
                  <a:hueOff val="290657"/>
                  <a:satOff val="-43244"/>
                  <a:lumOff val="30492"/>
                  <a:alphaOff val="0"/>
                </a:schemeClr>
              </a:effectRef>
              <a:fontRef idx="minor">
                <a:schemeClr val="lt1"/>
              </a:fontRef>
            </p:style>
            <p:txBody>
              <a:bodyPr/>
              <a:lstStyle/>
              <a:p>
                <a:pPr fontAlgn="auto">
                  <a:spcBef>
                    <a:spcPts val="0"/>
                  </a:spcBef>
                  <a:spcAft>
                    <a:spcPts val="0"/>
                  </a:spcAft>
                  <a:defRPr/>
                </a:pPr>
                <a:endParaRPr lang="en-GB">
                  <a:solidFill>
                    <a:srgbClr val="003399"/>
                  </a:solidFill>
                </a:endParaRPr>
              </a:p>
            </p:txBody>
          </p:sp>
          <p:sp>
            <p:nvSpPr>
              <p:cNvPr id="21" name="Rectangle: Rounded Corners 12"/>
              <p:cNvSpPr txBox="1"/>
              <p:nvPr/>
            </p:nvSpPr>
            <p:spPr>
              <a:xfrm>
                <a:off x="262497" y="2969670"/>
                <a:ext cx="4243314" cy="347864"/>
              </a:xfrm>
              <a:prstGeom prst="rect">
                <a:avLst/>
              </a:prstGeom>
            </p:spPr>
            <p:style>
              <a:lnRef idx="0">
                <a:scrgbClr r="0" g="0" b="0"/>
              </a:lnRef>
              <a:fillRef idx="0">
                <a:scrgbClr r="0" g="0" b="0"/>
              </a:fillRef>
              <a:effectRef idx="0">
                <a:scrgbClr r="0" g="0" b="0"/>
              </a:effectRef>
              <a:fontRef idx="minor">
                <a:schemeClr val="lt1"/>
              </a:fontRef>
            </p:style>
            <p:txBody>
              <a:bodyPr lIns="161290" tIns="0" rIns="161290" bIns="0" spcCol="1270" anchor="ctr"/>
              <a:lstStyle/>
              <a:p>
                <a:pPr fontAlgn="auto">
                  <a:spcBef>
                    <a:spcPts val="0"/>
                  </a:spcBef>
                  <a:spcAft>
                    <a:spcPts val="0"/>
                  </a:spcAft>
                  <a:defRPr/>
                </a:pPr>
                <a:r>
                  <a:rPr lang="ro-RO" sz="1400">
                    <a:solidFill>
                      <a:srgbClr val="003399"/>
                    </a:solidFill>
                  </a:rPr>
                  <a:t>Studii de caz </a:t>
                </a:r>
              </a:p>
            </p:txBody>
          </p:sp>
        </p:grpSp>
      </p:grpSp>
      <p:grpSp>
        <p:nvGrpSpPr>
          <p:cNvPr id="19463" name="Group 44"/>
          <p:cNvGrpSpPr>
            <a:grpSpLocks/>
          </p:cNvGrpSpPr>
          <p:nvPr/>
        </p:nvGrpSpPr>
        <p:grpSpPr bwMode="auto">
          <a:xfrm>
            <a:off x="446088" y="3663950"/>
            <a:ext cx="4973637" cy="420688"/>
            <a:chOff x="446751" y="3875519"/>
            <a:chExt cx="4973516" cy="421811"/>
          </a:xfrm>
        </p:grpSpPr>
        <p:sp>
          <p:nvSpPr>
            <p:cNvPr id="44" name="Rectangle 43"/>
            <p:cNvSpPr/>
            <p:nvPr/>
          </p:nvSpPr>
          <p:spPr>
            <a:xfrm>
              <a:off x="446751" y="4047427"/>
              <a:ext cx="4973516" cy="249903"/>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fontAlgn="auto">
                <a:spcBef>
                  <a:spcPts val="0"/>
                </a:spcBef>
                <a:spcAft>
                  <a:spcPts val="0"/>
                </a:spcAft>
                <a:defRPr/>
              </a:pPr>
              <a:endParaRPr lang="en-US">
                <a:solidFill>
                  <a:srgbClr val="003399"/>
                </a:solidFill>
              </a:endParaRPr>
            </a:p>
          </p:txBody>
        </p:sp>
        <p:grpSp>
          <p:nvGrpSpPr>
            <p:cNvPr id="19476" name="Group 16"/>
            <p:cNvGrpSpPr>
              <a:grpSpLocks/>
            </p:cNvGrpSpPr>
            <p:nvPr/>
          </p:nvGrpSpPr>
          <p:grpSpPr bwMode="auto">
            <a:xfrm>
              <a:off x="584947" y="3875519"/>
              <a:ext cx="4651902" cy="370957"/>
              <a:chOff x="243645" y="3541300"/>
              <a:chExt cx="4267200" cy="383760"/>
            </a:xfrm>
          </p:grpSpPr>
          <p:sp>
            <p:nvSpPr>
              <p:cNvPr id="18" name="Rectangle: Rounded Corners 17"/>
              <p:cNvSpPr/>
              <p:nvPr/>
            </p:nvSpPr>
            <p:spPr>
              <a:xfrm>
                <a:off x="243565" y="3541300"/>
                <a:ext cx="4266613" cy="383676"/>
              </a:xfrm>
              <a:prstGeom prst="roundRect">
                <a:avLst/>
              </a:prstGeom>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pPr fontAlgn="auto">
                  <a:spcBef>
                    <a:spcPts val="0"/>
                  </a:spcBef>
                  <a:spcAft>
                    <a:spcPts val="0"/>
                  </a:spcAft>
                  <a:defRPr/>
                </a:pPr>
                <a:endParaRPr lang="en-US">
                  <a:solidFill>
                    <a:srgbClr val="003399"/>
                  </a:solidFill>
                </a:endParaRPr>
              </a:p>
            </p:txBody>
          </p:sp>
          <p:sp>
            <p:nvSpPr>
              <p:cNvPr id="19" name="Rectangle: Rounded Corners 14"/>
              <p:cNvSpPr txBox="1"/>
              <p:nvPr/>
            </p:nvSpPr>
            <p:spPr>
              <a:xfrm>
                <a:off x="259584" y="3559414"/>
                <a:ext cx="4243314" cy="347448"/>
              </a:xfrm>
              <a:prstGeom prst="rect">
                <a:avLst/>
              </a:prstGeom>
            </p:spPr>
            <p:style>
              <a:lnRef idx="0">
                <a:scrgbClr r="0" g="0" b="0"/>
              </a:lnRef>
              <a:fillRef idx="0">
                <a:scrgbClr r="0" g="0" b="0"/>
              </a:fillRef>
              <a:effectRef idx="0">
                <a:scrgbClr r="0" g="0" b="0"/>
              </a:effectRef>
              <a:fontRef idx="minor">
                <a:schemeClr val="lt1"/>
              </a:fontRef>
            </p:style>
            <p:txBody>
              <a:bodyPr lIns="161290" tIns="0" rIns="161290" bIns="0" spcCol="1270" anchor="ctr"/>
              <a:lstStyle/>
              <a:p>
                <a:pPr fontAlgn="auto">
                  <a:spcBef>
                    <a:spcPts val="0"/>
                  </a:spcBef>
                  <a:spcAft>
                    <a:spcPts val="0"/>
                  </a:spcAft>
                  <a:defRPr/>
                </a:pPr>
                <a:r>
                  <a:rPr lang="ro-RO" sz="1400">
                    <a:solidFill>
                      <a:srgbClr val="003399"/>
                    </a:solidFill>
                  </a:rPr>
                  <a:t>Impactul pentru diferite niveluri și diferiți actori</a:t>
                </a:r>
              </a:p>
            </p:txBody>
          </p:sp>
        </p:grpSp>
      </p:grpSp>
      <p:grpSp>
        <p:nvGrpSpPr>
          <p:cNvPr id="19464" name="Group 3"/>
          <p:cNvGrpSpPr>
            <a:grpSpLocks/>
          </p:cNvGrpSpPr>
          <p:nvPr/>
        </p:nvGrpSpPr>
        <p:grpSpPr bwMode="auto">
          <a:xfrm>
            <a:off x="446088" y="1217613"/>
            <a:ext cx="4976812" cy="427037"/>
            <a:chOff x="446750" y="1266219"/>
            <a:chExt cx="4976364" cy="428193"/>
          </a:xfrm>
        </p:grpSpPr>
        <p:sp>
          <p:nvSpPr>
            <p:cNvPr id="30" name="Rectangle 29"/>
            <p:cNvSpPr/>
            <p:nvPr/>
          </p:nvSpPr>
          <p:spPr>
            <a:xfrm>
              <a:off x="446750" y="1444500"/>
              <a:ext cx="4976364" cy="249912"/>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fontAlgn="auto">
                <a:spcBef>
                  <a:spcPts val="0"/>
                </a:spcBef>
                <a:spcAft>
                  <a:spcPts val="0"/>
                </a:spcAft>
                <a:defRPr/>
              </a:pPr>
              <a:endParaRPr lang="en-GB">
                <a:solidFill>
                  <a:srgbClr val="003399"/>
                </a:solidFill>
              </a:endParaRPr>
            </a:p>
          </p:txBody>
        </p:sp>
        <p:grpSp>
          <p:nvGrpSpPr>
            <p:cNvPr id="19472" name="Group 11"/>
            <p:cNvGrpSpPr>
              <a:grpSpLocks/>
            </p:cNvGrpSpPr>
            <p:nvPr/>
          </p:nvGrpSpPr>
          <p:grpSpPr bwMode="auto">
            <a:xfrm>
              <a:off x="581955" y="1266219"/>
              <a:ext cx="4672581" cy="374904"/>
              <a:chOff x="259908" y="592899"/>
              <a:chExt cx="4267200" cy="383760"/>
            </a:xfrm>
          </p:grpSpPr>
          <p:sp>
            <p:nvSpPr>
              <p:cNvPr id="28" name="Rectangle: Rounded Corners 27"/>
              <p:cNvSpPr/>
              <p:nvPr/>
            </p:nvSpPr>
            <p:spPr>
              <a:xfrm>
                <a:off x="259652" y="592899"/>
                <a:ext cx="4267746" cy="384538"/>
              </a:xfrm>
              <a:prstGeom prst="roundRect">
                <a:avLst/>
              </a:prstGeom>
            </p:spPr>
            <p:style>
              <a:lnRef idx="2">
                <a:schemeClr val="lt1">
                  <a:hueOff val="0"/>
                  <a:satOff val="0"/>
                  <a:lumOff val="0"/>
                  <a:alphaOff val="0"/>
                </a:schemeClr>
              </a:lnRef>
              <a:fillRef idx="1">
                <a:schemeClr val="accent2">
                  <a:shade val="80000"/>
                  <a:hueOff val="58131"/>
                  <a:satOff val="-8649"/>
                  <a:lumOff val="6098"/>
                  <a:alphaOff val="0"/>
                </a:schemeClr>
              </a:fillRef>
              <a:effectRef idx="0">
                <a:schemeClr val="accent2">
                  <a:shade val="80000"/>
                  <a:hueOff val="58131"/>
                  <a:satOff val="-8649"/>
                  <a:lumOff val="6098"/>
                  <a:alphaOff val="0"/>
                </a:schemeClr>
              </a:effectRef>
              <a:fontRef idx="minor">
                <a:schemeClr val="lt1"/>
              </a:fontRef>
            </p:style>
            <p:txBody>
              <a:bodyPr/>
              <a:lstStyle/>
              <a:p>
                <a:pPr fontAlgn="auto">
                  <a:spcBef>
                    <a:spcPts val="0"/>
                  </a:spcBef>
                  <a:spcAft>
                    <a:spcPts val="0"/>
                  </a:spcAft>
                  <a:defRPr/>
                </a:pPr>
                <a:endParaRPr lang="en-GB">
                  <a:solidFill>
                    <a:srgbClr val="003399"/>
                  </a:solidFill>
                </a:endParaRPr>
              </a:p>
            </p:txBody>
          </p:sp>
          <p:sp>
            <p:nvSpPr>
              <p:cNvPr id="29" name="Rectangle: Rounded Corners 4"/>
              <p:cNvSpPr txBox="1"/>
              <p:nvPr/>
            </p:nvSpPr>
            <p:spPr>
              <a:xfrm>
                <a:off x="278498" y="612452"/>
                <a:ext cx="4225706" cy="345432"/>
              </a:xfrm>
              <a:prstGeom prst="rect">
                <a:avLst/>
              </a:prstGeom>
            </p:spPr>
            <p:style>
              <a:lnRef idx="0">
                <a:scrgbClr r="0" g="0" b="0"/>
              </a:lnRef>
              <a:fillRef idx="0">
                <a:scrgbClr r="0" g="0" b="0"/>
              </a:fillRef>
              <a:effectRef idx="0">
                <a:scrgbClr r="0" g="0" b="0"/>
              </a:effectRef>
              <a:fontRef idx="minor">
                <a:schemeClr val="lt1"/>
              </a:fontRef>
            </p:style>
            <p:txBody>
              <a:bodyPr lIns="161290" tIns="0" rIns="161290" bIns="0" spcCol="1270" anchor="ctr"/>
              <a:lstStyle/>
              <a:p>
                <a:pPr fontAlgn="auto">
                  <a:spcBef>
                    <a:spcPts val="0"/>
                  </a:spcBef>
                  <a:spcAft>
                    <a:spcPts val="0"/>
                  </a:spcAft>
                  <a:defRPr/>
                </a:pPr>
                <a:r>
                  <a:rPr lang="ro-RO" sz="1400">
                    <a:solidFill>
                      <a:srgbClr val="003399"/>
                    </a:solidFill>
                  </a:rPr>
                  <a:t>Taxonomie</a:t>
                </a:r>
              </a:p>
            </p:txBody>
          </p:sp>
        </p:grpSp>
      </p:grpSp>
      <p:pic>
        <p:nvPicPr>
          <p:cNvPr id="19465" name="Picture 38" descr="A cartoon of a person wearing a helmet and vest&#10;&#10;Description automatically generated"/>
          <p:cNvPicPr>
            <a:picLocks noChangeAspect="1"/>
          </p:cNvPicPr>
          <p:nvPr/>
        </p:nvPicPr>
        <p:blipFill>
          <a:blip r:embed="rId3"/>
          <a:srcRect/>
          <a:stretch>
            <a:fillRect/>
          </a:stretch>
        </p:blipFill>
        <p:spPr bwMode="auto">
          <a:xfrm>
            <a:off x="5735638" y="1954213"/>
            <a:ext cx="2630487" cy="1774825"/>
          </a:xfrm>
          <a:prstGeom prst="rect">
            <a:avLst/>
          </a:prstGeom>
          <a:noFill/>
          <a:ln w="38100">
            <a:solidFill>
              <a:srgbClr val="ACC700"/>
            </a:solidFill>
            <a:miter lim="800000"/>
            <a:headEnd/>
            <a:tailEnd/>
          </a:ln>
        </p:spPr>
      </p:pic>
      <p:grpSp>
        <p:nvGrpSpPr>
          <p:cNvPr id="19466" name="Group 36"/>
          <p:cNvGrpSpPr>
            <a:grpSpLocks/>
          </p:cNvGrpSpPr>
          <p:nvPr/>
        </p:nvGrpSpPr>
        <p:grpSpPr bwMode="auto">
          <a:xfrm>
            <a:off x="457200" y="4132263"/>
            <a:ext cx="4973638" cy="422275"/>
            <a:chOff x="457200" y="4132377"/>
            <a:chExt cx="4973516" cy="421811"/>
          </a:xfrm>
        </p:grpSpPr>
        <p:sp>
          <p:nvSpPr>
            <p:cNvPr id="51" name="Rectangle 50"/>
            <p:cNvSpPr/>
            <p:nvPr/>
          </p:nvSpPr>
          <p:spPr>
            <a:xfrm>
              <a:off x="457200" y="4305224"/>
              <a:ext cx="4973516" cy="248964"/>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fontAlgn="auto">
                <a:spcBef>
                  <a:spcPts val="0"/>
                </a:spcBef>
                <a:spcAft>
                  <a:spcPts val="0"/>
                </a:spcAft>
                <a:defRPr/>
              </a:pPr>
              <a:endParaRPr lang="en-GB">
                <a:solidFill>
                  <a:srgbClr val="003399"/>
                </a:solidFill>
              </a:endParaRPr>
            </a:p>
          </p:txBody>
        </p:sp>
        <p:grpSp>
          <p:nvGrpSpPr>
            <p:cNvPr id="19468" name="Group 35"/>
            <p:cNvGrpSpPr>
              <a:grpSpLocks/>
            </p:cNvGrpSpPr>
            <p:nvPr/>
          </p:nvGrpSpPr>
          <p:grpSpPr bwMode="auto">
            <a:xfrm>
              <a:off x="595396" y="4132377"/>
              <a:ext cx="4651902" cy="370957"/>
              <a:chOff x="595396" y="4132377"/>
              <a:chExt cx="4651902" cy="370957"/>
            </a:xfrm>
          </p:grpSpPr>
          <p:sp>
            <p:nvSpPr>
              <p:cNvPr id="53" name="Rectangle: Rounded Corners 52"/>
              <p:cNvSpPr/>
              <p:nvPr/>
            </p:nvSpPr>
            <p:spPr>
              <a:xfrm>
                <a:off x="595310" y="4132377"/>
                <a:ext cx="4651261" cy="371067"/>
              </a:xfrm>
              <a:prstGeom prst="roundRect">
                <a:avLst/>
              </a:prstGeom>
              <a:solidFill>
                <a:srgbClr val="D7E3AF"/>
              </a:solidFill>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pPr fontAlgn="auto">
                  <a:spcBef>
                    <a:spcPts val="0"/>
                  </a:spcBef>
                  <a:spcAft>
                    <a:spcPts val="0"/>
                  </a:spcAft>
                  <a:defRPr/>
                </a:pPr>
                <a:endParaRPr lang="en-GB">
                  <a:solidFill>
                    <a:srgbClr val="003399"/>
                  </a:solidFill>
                </a:endParaRPr>
              </a:p>
            </p:txBody>
          </p:sp>
          <p:sp>
            <p:nvSpPr>
              <p:cNvPr id="54" name="Rectangle: Rounded Corners 14"/>
              <p:cNvSpPr txBox="1"/>
              <p:nvPr/>
            </p:nvSpPr>
            <p:spPr>
              <a:xfrm>
                <a:off x="612772" y="4149820"/>
                <a:ext cx="4625862" cy="336180"/>
              </a:xfrm>
              <a:prstGeom prst="rect">
                <a:avLst/>
              </a:prstGeom>
            </p:spPr>
            <p:style>
              <a:lnRef idx="0">
                <a:scrgbClr r="0" g="0" b="0"/>
              </a:lnRef>
              <a:fillRef idx="0">
                <a:scrgbClr r="0" g="0" b="0"/>
              </a:fillRef>
              <a:effectRef idx="0">
                <a:scrgbClr r="0" g="0" b="0"/>
              </a:effectRef>
              <a:fontRef idx="minor">
                <a:schemeClr val="lt1"/>
              </a:fontRef>
            </p:style>
            <p:txBody>
              <a:bodyPr lIns="161290" tIns="0" rIns="161290" bIns="0" spcCol="1270" anchor="ctr"/>
              <a:lstStyle>
                <a:defPPr>
                  <a:defRPr lang="en-US"/>
                </a:defPPr>
                <a:lvl1pPr>
                  <a:defRPr sz="1400" b="0"/>
                </a:lvl1pPr>
              </a:lstStyle>
              <a:p>
                <a:pPr fontAlgn="auto">
                  <a:spcBef>
                    <a:spcPts val="0"/>
                  </a:spcBef>
                  <a:spcAft>
                    <a:spcPts val="0"/>
                  </a:spcAft>
                  <a:defRPr/>
                </a:pPr>
                <a:r>
                  <a:rPr lang="ro-RO">
                    <a:solidFill>
                      <a:srgbClr val="003399"/>
                    </a:solidFill>
                  </a:rPr>
                  <a:t>Principalele concluzii</a:t>
                </a:r>
              </a:p>
            </p:txBody>
          </p:sp>
        </p:gr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Framework: the automation of tasks"/>
          <p:cNvSpPr>
            <a:spLocks noGrp="1"/>
          </p:cNvSpPr>
          <p:nvPr>
            <p:ph type="title"/>
          </p:nvPr>
        </p:nvSpPr>
        <p:spPr/>
        <p:txBody>
          <a:bodyPr lIns="0"/>
          <a:lstStyle/>
          <a:p>
            <a:pPr marL="342900" indent="-342900" defTabSz="914400" eaLnBrk="1" hangingPunct="1"/>
            <a:r>
              <a:rPr lang="ro-RO" sz="2400"/>
              <a:t>Impactul pentru diferite niveluri și diferiți actori</a:t>
            </a:r>
          </a:p>
        </p:txBody>
      </p:sp>
      <p:graphicFrame>
        <p:nvGraphicFramePr>
          <p:cNvPr id="2" name="Diagram 1"/>
          <p:cNvGraphicFramePr/>
          <p:nvPr/>
        </p:nvGraphicFramePr>
        <p:xfrm>
          <a:off x="1493821" y="928144"/>
          <a:ext cx="5495453" cy="36371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title"/>
          </p:nvPr>
        </p:nvSpPr>
        <p:spPr/>
        <p:txBody>
          <a:bodyPr lIns="0"/>
          <a:lstStyle/>
          <a:p>
            <a:pPr eaLnBrk="1" hangingPunct="1"/>
            <a:r>
              <a:rPr lang="ro-RO" sz="2400"/>
              <a:t>Elaborarea de politici</a:t>
            </a:r>
          </a:p>
        </p:txBody>
      </p:sp>
      <p:sp>
        <p:nvSpPr>
          <p:cNvPr id="3" name="Content Placeholder 2"/>
          <p:cNvSpPr>
            <a:spLocks noGrp="1"/>
          </p:cNvSpPr>
          <p:nvPr>
            <p:ph sz="half" idx="1"/>
          </p:nvPr>
        </p:nvSpPr>
        <p:spPr>
          <a:xfrm>
            <a:off x="449263" y="933450"/>
            <a:ext cx="8154987" cy="3778250"/>
          </a:xfrm>
        </p:spPr>
        <p:txBody>
          <a:bodyPr lIns="0">
            <a:normAutofit/>
          </a:bodyPr>
          <a:lstStyle/>
          <a:p>
            <a:pPr eaLnBrk="1" hangingPunct="1">
              <a:spcBef>
                <a:spcPct val="0"/>
              </a:spcBef>
              <a:spcAft>
                <a:spcPts val="600"/>
              </a:spcAft>
            </a:pPr>
            <a:r>
              <a:rPr lang="ro-RO" sz="1600" dirty="0">
                <a:solidFill>
                  <a:srgbClr val="003399"/>
                </a:solidFill>
              </a:rPr>
              <a:t>Regulamentul privind echipamentele tehnice:</a:t>
            </a:r>
          </a:p>
          <a:p>
            <a:pPr lvl="1" eaLnBrk="1" hangingPunct="1">
              <a:spcAft>
                <a:spcPts val="600"/>
              </a:spcAft>
            </a:pPr>
            <a:r>
              <a:rPr lang="ro-RO" sz="1600" dirty="0">
                <a:solidFill>
                  <a:schemeClr val="tx2"/>
                </a:solidFill>
              </a:rPr>
              <a:t>Creșterea încrederii în tehnologiile digitale, inclusiv în inteligența artificială, în colaborarea om-robot etc.</a:t>
            </a:r>
          </a:p>
          <a:p>
            <a:pPr lvl="1" eaLnBrk="1" hangingPunct="1">
              <a:spcAft>
                <a:spcPts val="600"/>
              </a:spcAft>
            </a:pPr>
            <a:r>
              <a:rPr lang="ro-RO" sz="1600" dirty="0">
                <a:solidFill>
                  <a:schemeClr val="tx2"/>
                </a:solidFill>
              </a:rPr>
              <a:t>Instituirea unei supravegheri eficace a pieței</a:t>
            </a:r>
          </a:p>
          <a:p>
            <a:pPr eaLnBrk="1" hangingPunct="1">
              <a:buFont typeface="Wingdings" pitchFamily="2" charset="2"/>
              <a:buNone/>
            </a:pPr>
            <a:endParaRPr lang="en-GB" sz="2000" dirty="0">
              <a:solidFill>
                <a:srgbClr val="003399"/>
              </a:solidFill>
            </a:endParaRPr>
          </a:p>
          <a:p>
            <a:pPr eaLnBrk="1" hangingPunct="1">
              <a:buFont typeface="Wingdings" pitchFamily="2" charset="2"/>
              <a:buNone/>
            </a:pPr>
            <a:endParaRPr lang="en-GB" sz="2000" dirty="0">
              <a:solidFill>
                <a:srgbClr val="003399"/>
              </a:solidFill>
            </a:endParaRPr>
          </a:p>
          <a:p>
            <a:pPr eaLnBrk="1" hangingPunct="1">
              <a:buFont typeface="Wingdings" pitchFamily="2" charset="2"/>
              <a:buNone/>
            </a:pPr>
            <a:endParaRPr lang="en-GB" sz="2000" dirty="0">
              <a:solidFill>
                <a:srgbClr val="E64715"/>
              </a:solidFill>
            </a:endParaRPr>
          </a:p>
          <a:p>
            <a:pPr eaLnBrk="1" hangingPunct="1">
              <a:spcBef>
                <a:spcPct val="0"/>
              </a:spcBef>
              <a:spcAft>
                <a:spcPts val="600"/>
              </a:spcAft>
            </a:pPr>
            <a:r>
              <a:rPr lang="ro-RO" sz="1600" dirty="0">
                <a:solidFill>
                  <a:srgbClr val="003399"/>
                </a:solidFill>
              </a:rPr>
              <a:t>Legislația</a:t>
            </a:r>
            <a:r>
              <a:rPr lang="ro-RO" sz="1600" dirty="0">
                <a:solidFill>
                  <a:srgbClr val="E64715"/>
                </a:solidFill>
              </a:rPr>
              <a:t> </a:t>
            </a:r>
            <a:r>
              <a:rPr lang="ro-RO" sz="1600" dirty="0">
                <a:solidFill>
                  <a:srgbClr val="003399"/>
                </a:solidFill>
              </a:rPr>
              <a:t>UE privind inteligența artificială </a:t>
            </a:r>
          </a:p>
          <a:p>
            <a:pPr lvl="1" eaLnBrk="1" hangingPunct="1">
              <a:spcAft>
                <a:spcPts val="600"/>
              </a:spcAft>
            </a:pPr>
            <a:r>
              <a:rPr lang="ro-RO" sz="1600" dirty="0">
                <a:solidFill>
                  <a:schemeClr val="tx2"/>
                </a:solidFill>
              </a:rPr>
              <a:t>Propusă pentru abordarea drepturilor fundamentale și a riscurilor de securitate pentru IA</a:t>
            </a:r>
          </a:p>
          <a:p>
            <a:pPr lvl="1" eaLnBrk="1" hangingPunct="1">
              <a:buFont typeface="Arial" charset="0"/>
              <a:buNone/>
            </a:pPr>
            <a:endParaRPr lang="en-GB" sz="1600" dirty="0"/>
          </a:p>
          <a:p>
            <a:pPr eaLnBrk="1" hangingPunct="1">
              <a:buFont typeface="Wingdings" pitchFamily="2" charset="2"/>
              <a:buNone/>
            </a:pPr>
            <a:endParaRPr lang="en-GB" sz="1600" dirty="0">
              <a:solidFill>
                <a:srgbClr val="003399"/>
              </a:solidFill>
            </a:endParaRPr>
          </a:p>
          <a:p>
            <a:pPr eaLnBrk="1" hangingPunct="1">
              <a:buFont typeface="Wingdings" pitchFamily="2" charset="2"/>
              <a:buNone/>
            </a:pPr>
            <a:endParaRPr lang="en-GB" sz="1600" dirty="0">
              <a:solidFill>
                <a:srgbClr val="003399"/>
              </a:solidFill>
            </a:endParaRPr>
          </a:p>
          <a:p>
            <a:pPr eaLnBrk="1" hangingPunct="1">
              <a:buFont typeface="Wingdings" pitchFamily="2" charset="2"/>
              <a:buNone/>
            </a:pPr>
            <a:endParaRPr lang="en-GB" sz="1600" dirty="0"/>
          </a:p>
        </p:txBody>
      </p:sp>
      <p:graphicFrame>
        <p:nvGraphicFramePr>
          <p:cNvPr id="6" name="Diagram 5"/>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6324" name="Picture 4" descr="A gavel and paper with a piece of paper&#10;&#10;Description automatically generated"/>
          <p:cNvPicPr>
            <a:picLocks noChangeAspect="1"/>
          </p:cNvPicPr>
          <p:nvPr/>
        </p:nvPicPr>
        <p:blipFill>
          <a:blip r:embed="rId8"/>
          <a:srcRect/>
          <a:stretch>
            <a:fillRect/>
          </a:stretch>
        </p:blipFill>
        <p:spPr bwMode="auto">
          <a:xfrm>
            <a:off x="6667500" y="1814513"/>
            <a:ext cx="1409700" cy="1408112"/>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Framework: the automation of tasks"/>
          <p:cNvSpPr>
            <a:spLocks noGrp="1"/>
          </p:cNvSpPr>
          <p:nvPr>
            <p:ph type="title"/>
          </p:nvPr>
        </p:nvSpPr>
        <p:spPr/>
        <p:txBody>
          <a:bodyPr lIns="0"/>
          <a:lstStyle/>
          <a:p>
            <a:pPr marL="342900" indent="-342900" defTabSz="914400" eaLnBrk="1" hangingPunct="1"/>
            <a:r>
              <a:rPr lang="ro-RO" sz="2400">
                <a:latin typeface="Arial (Überschriften)"/>
              </a:rPr>
              <a:t>Provocările gestionării SSM </a:t>
            </a:r>
          </a:p>
        </p:txBody>
      </p:sp>
      <p:grpSp>
        <p:nvGrpSpPr>
          <p:cNvPr id="58370" name="Gruppieren 5"/>
          <p:cNvGrpSpPr>
            <a:grpSpLocks/>
          </p:cNvGrpSpPr>
          <p:nvPr/>
        </p:nvGrpSpPr>
        <p:grpSpPr bwMode="auto">
          <a:xfrm>
            <a:off x="4946650" y="1093788"/>
            <a:ext cx="2546350" cy="1189037"/>
            <a:chOff x="1072656" y="1602098"/>
            <a:chExt cx="1860030" cy="1860030"/>
          </a:xfrm>
        </p:grpSpPr>
        <p:sp>
          <p:nvSpPr>
            <p:cNvPr id="7" name="Ellipse 6"/>
            <p:cNvSpPr/>
            <p:nvPr/>
          </p:nvSpPr>
          <p:spPr>
            <a:xfrm>
              <a:off x="1072656" y="1602098"/>
              <a:ext cx="1860030" cy="1860030"/>
            </a:xfrm>
            <a:prstGeom prst="ellipse">
              <a:avLst/>
            </a:prstGeom>
          </p:spPr>
          <p:style>
            <a:lnRef idx="2">
              <a:schemeClr val="lt1">
                <a:hueOff val="0"/>
                <a:satOff val="0"/>
                <a:lumOff val="0"/>
                <a:alphaOff val="0"/>
              </a:schemeClr>
            </a:lnRef>
            <a:fillRef idx="1">
              <a:schemeClr val="accent6">
                <a:alpha val="50000"/>
                <a:hueOff val="0"/>
                <a:satOff val="0"/>
                <a:lumOff val="0"/>
                <a:alphaOff val="0"/>
              </a:schemeClr>
            </a:fillRef>
            <a:effectRef idx="0">
              <a:schemeClr val="accent6">
                <a:alpha val="50000"/>
                <a:hueOff val="0"/>
                <a:satOff val="0"/>
                <a:lumOff val="0"/>
                <a:alphaOff val="0"/>
              </a:schemeClr>
            </a:effectRef>
            <a:fontRef idx="minor">
              <a:schemeClr val="tx1"/>
            </a:fontRef>
          </p:style>
          <p:txBody>
            <a:bodyPr/>
            <a:lstStyle/>
            <a:p>
              <a:pPr fontAlgn="auto">
                <a:spcBef>
                  <a:spcPts val="0"/>
                </a:spcBef>
                <a:spcAft>
                  <a:spcPts val="0"/>
                </a:spcAft>
                <a:defRPr/>
              </a:pPr>
              <a:endParaRPr lang="en-GB"/>
            </a:p>
          </p:txBody>
        </p:sp>
        <p:sp>
          <p:nvSpPr>
            <p:cNvPr id="8" name="Ellipse 4"/>
            <p:cNvSpPr txBox="1"/>
            <p:nvPr/>
          </p:nvSpPr>
          <p:spPr>
            <a:xfrm>
              <a:off x="1345167" y="1875267"/>
              <a:ext cx="1315009" cy="1313693"/>
            </a:xfrm>
            <a:prstGeom prst="rect">
              <a:avLst/>
            </a:prstGeom>
          </p:spPr>
          <p:style>
            <a:lnRef idx="0">
              <a:scrgbClr r="0" g="0" b="0"/>
            </a:lnRef>
            <a:fillRef idx="0">
              <a:scrgbClr r="0" g="0" b="0"/>
            </a:fillRef>
            <a:effectRef idx="0">
              <a:scrgbClr r="0" g="0" b="0"/>
            </a:effectRef>
            <a:fontRef idx="minor">
              <a:schemeClr val="tx1"/>
            </a:fontRef>
          </p:style>
          <p:txBody>
            <a:bodyPr lIns="17145" tIns="17145" rIns="17145" bIns="17145" spcCol="1270" anchor="ctr"/>
            <a:lstStyle/>
            <a:p>
              <a:pPr algn="ctr" defTabSz="600075" fontAlgn="auto">
                <a:lnSpc>
                  <a:spcPct val="90000"/>
                </a:lnSpc>
                <a:spcAft>
                  <a:spcPct val="35000"/>
                </a:spcAft>
                <a:defRPr/>
              </a:pPr>
              <a:endParaRPr lang="x-none" sz="1050"/>
            </a:p>
          </p:txBody>
        </p:sp>
      </p:grpSp>
      <p:sp>
        <p:nvSpPr>
          <p:cNvPr id="58371" name="Rechteck 8"/>
          <p:cNvSpPr>
            <a:spLocks noChangeArrowheads="1"/>
          </p:cNvSpPr>
          <p:nvPr/>
        </p:nvSpPr>
        <p:spPr bwMode="auto">
          <a:xfrm>
            <a:off x="5160963" y="1268413"/>
            <a:ext cx="2117725" cy="646112"/>
          </a:xfrm>
          <a:prstGeom prst="rect">
            <a:avLst/>
          </a:prstGeom>
          <a:noFill/>
          <a:ln w="9525">
            <a:noFill/>
            <a:miter lim="800000"/>
            <a:headEnd/>
            <a:tailEnd/>
          </a:ln>
        </p:spPr>
        <p:txBody>
          <a:bodyPr>
            <a:spAutoFit/>
          </a:bodyPr>
          <a:lstStyle/>
          <a:p>
            <a:pPr algn="ctr"/>
            <a:r>
              <a:rPr lang="ro-RO" sz="1200" i="1" dirty="0">
                <a:solidFill>
                  <a:srgbClr val="003399"/>
                </a:solidFill>
              </a:rPr>
              <a:t>Tehnologiile în schimbare rapidă înseamnă puține cunoștințe despre impactul asupra SSM</a:t>
            </a:r>
          </a:p>
        </p:txBody>
      </p:sp>
      <p:graphicFrame>
        <p:nvGraphicFramePr>
          <p:cNvPr id="16" name="Diagram 5"/>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8373" name="Grafik 16"/>
          <p:cNvPicPr>
            <a:picLocks noChangeAspect="1"/>
          </p:cNvPicPr>
          <p:nvPr/>
        </p:nvPicPr>
        <p:blipFill>
          <a:blip r:embed="rId8"/>
          <a:srcRect/>
          <a:stretch>
            <a:fillRect/>
          </a:stretch>
        </p:blipFill>
        <p:spPr bwMode="auto">
          <a:xfrm>
            <a:off x="5127625" y="2349500"/>
            <a:ext cx="2333625" cy="2070100"/>
          </a:xfrm>
          <a:prstGeom prst="rect">
            <a:avLst/>
          </a:prstGeom>
          <a:noFill/>
          <a:ln w="9525">
            <a:noFill/>
            <a:miter lim="800000"/>
            <a:headEnd/>
            <a:tailEnd/>
          </a:ln>
        </p:spPr>
      </p:pic>
      <p:sp>
        <p:nvSpPr>
          <p:cNvPr id="5" name="TextBox 4"/>
          <p:cNvSpPr txBox="1"/>
          <p:nvPr/>
        </p:nvSpPr>
        <p:spPr>
          <a:xfrm>
            <a:off x="449263" y="828675"/>
            <a:ext cx="4305025" cy="1247008"/>
          </a:xfrm>
          <a:prstGeom prst="rect">
            <a:avLst/>
          </a:prstGeom>
          <a:noFill/>
        </p:spPr>
        <p:txBody>
          <a:bodyPr wrap="none" lIns="0">
            <a:spAutoFit/>
          </a:bodyPr>
          <a:lstStyle/>
          <a:p>
            <a:pPr fontAlgn="auto">
              <a:lnSpc>
                <a:spcPct val="120000"/>
              </a:lnSpc>
              <a:spcBef>
                <a:spcPts val="0"/>
              </a:spcBef>
              <a:spcAft>
                <a:spcPts val="0"/>
              </a:spcAft>
              <a:defRPr/>
            </a:pPr>
            <a:r>
              <a:rPr lang="ro-RO" sz="1600" b="1" dirty="0">
                <a:solidFill>
                  <a:srgbClr val="ACC700"/>
                </a:solidFill>
                <a:latin typeface="+mn-lt"/>
                <a:cs typeface="+mn-cs"/>
              </a:rPr>
              <a:t>Noi provocări: </a:t>
            </a:r>
          </a:p>
          <a:p>
            <a:pPr marL="285750" indent="-169863" fontAlgn="auto">
              <a:lnSpc>
                <a:spcPct val="120000"/>
              </a:lnSpc>
              <a:spcBef>
                <a:spcPts val="0"/>
              </a:spcBef>
              <a:spcAft>
                <a:spcPts val="0"/>
              </a:spcAft>
              <a:buFont typeface="Arial" panose="020B0604020202020204" pitchFamily="34" charset="0"/>
              <a:buChar char="•"/>
              <a:defRPr/>
            </a:pPr>
            <a:r>
              <a:rPr lang="ro-RO" sz="1600" dirty="0">
                <a:solidFill>
                  <a:srgbClr val="003399"/>
                </a:solidFill>
                <a:latin typeface="+mn-lt"/>
                <a:cs typeface="+mn-cs"/>
              </a:rPr>
              <a:t>Erori (ascunse) ale sistemelor bazate pe IA</a:t>
            </a:r>
          </a:p>
          <a:p>
            <a:pPr marL="285750" indent="-169863" fontAlgn="auto">
              <a:lnSpc>
                <a:spcPct val="120000"/>
              </a:lnSpc>
              <a:spcBef>
                <a:spcPts val="0"/>
              </a:spcBef>
              <a:spcAft>
                <a:spcPts val="0"/>
              </a:spcAft>
              <a:buFont typeface="Arial" panose="020B0604020202020204" pitchFamily="34" charset="0"/>
              <a:buChar char="•"/>
              <a:defRPr/>
            </a:pPr>
            <a:r>
              <a:rPr lang="ro-RO" sz="1600" dirty="0">
                <a:solidFill>
                  <a:srgbClr val="003399"/>
                </a:solidFill>
                <a:latin typeface="+mn-lt"/>
                <a:cs typeface="+mn-cs"/>
              </a:rPr>
              <a:t>Securitatea cibernetică</a:t>
            </a:r>
          </a:p>
          <a:p>
            <a:pPr marL="285750" indent="-169863" fontAlgn="auto">
              <a:lnSpc>
                <a:spcPct val="120000"/>
              </a:lnSpc>
              <a:spcBef>
                <a:spcPts val="0"/>
              </a:spcBef>
              <a:spcAft>
                <a:spcPts val="0"/>
              </a:spcAft>
              <a:buFont typeface="Arial" panose="020B0604020202020204" pitchFamily="34" charset="0"/>
              <a:buChar char="•"/>
              <a:defRPr/>
            </a:pPr>
            <a:r>
              <a:rPr lang="ro-RO" sz="1600" dirty="0">
                <a:solidFill>
                  <a:srgbClr val="003399"/>
                </a:solidFill>
                <a:latin typeface="+mn-lt"/>
                <a:cs typeface="+mn-cs"/>
              </a:rPr>
              <a:t>Temerile și așteptările lucrătorilor</a:t>
            </a:r>
            <a:endParaRPr lang="en-US" sz="1600" dirty="0">
              <a:latin typeface="+mn-lt"/>
              <a:cs typeface="+mn-cs"/>
            </a:endParaRPr>
          </a:p>
        </p:txBody>
      </p:sp>
      <p:sp>
        <p:nvSpPr>
          <p:cNvPr id="11" name="TextBox 10"/>
          <p:cNvSpPr txBox="1"/>
          <p:nvPr/>
        </p:nvSpPr>
        <p:spPr>
          <a:xfrm>
            <a:off x="449263" y="2413000"/>
            <a:ext cx="3654527" cy="1837939"/>
          </a:xfrm>
          <a:prstGeom prst="rect">
            <a:avLst/>
          </a:prstGeom>
          <a:noFill/>
        </p:spPr>
        <p:txBody>
          <a:bodyPr wrap="none" lIns="0">
            <a:spAutoFit/>
          </a:bodyPr>
          <a:lstStyle/>
          <a:p>
            <a:pPr>
              <a:lnSpc>
                <a:spcPct val="120000"/>
              </a:lnSpc>
            </a:pPr>
            <a:r>
              <a:rPr lang="ro-RO" sz="1600" b="1" dirty="0">
                <a:solidFill>
                  <a:srgbClr val="ACC700"/>
                </a:solidFill>
              </a:rPr>
              <a:t>Efecte organizaționale și sociale: </a:t>
            </a:r>
          </a:p>
          <a:p>
            <a:pPr marL="265113" indent="-176213">
              <a:lnSpc>
                <a:spcPct val="120000"/>
              </a:lnSpc>
              <a:buFont typeface="Arial" charset="0"/>
              <a:buChar char="•"/>
            </a:pPr>
            <a:r>
              <a:rPr lang="ro-RO" sz="1600" dirty="0">
                <a:solidFill>
                  <a:srgbClr val="003399"/>
                </a:solidFill>
              </a:rPr>
              <a:t>Depersonalizare</a:t>
            </a:r>
          </a:p>
          <a:p>
            <a:pPr marL="265113" indent="-176213">
              <a:lnSpc>
                <a:spcPct val="120000"/>
              </a:lnSpc>
              <a:buFont typeface="Arial" charset="0"/>
              <a:buChar char="•"/>
            </a:pPr>
            <a:r>
              <a:rPr lang="ro-RO" sz="1600" dirty="0">
                <a:solidFill>
                  <a:srgbClr val="003399"/>
                </a:solidFill>
              </a:rPr>
              <a:t>Mai puțină interacțiune socială</a:t>
            </a:r>
          </a:p>
          <a:p>
            <a:pPr marL="265113" indent="-176213">
              <a:lnSpc>
                <a:spcPct val="120000"/>
              </a:lnSpc>
              <a:buFont typeface="Arial" charset="0"/>
              <a:buChar char="•"/>
            </a:pPr>
            <a:r>
              <a:rPr lang="ro-RO" sz="1600" dirty="0">
                <a:solidFill>
                  <a:srgbClr val="003399"/>
                </a:solidFill>
              </a:rPr>
              <a:t>Presiune asupra performanței</a:t>
            </a:r>
          </a:p>
          <a:p>
            <a:pPr marL="265113" indent="-176213">
              <a:lnSpc>
                <a:spcPct val="120000"/>
              </a:lnSpc>
              <a:buFont typeface="Arial" charset="0"/>
              <a:buChar char="•"/>
            </a:pPr>
            <a:r>
              <a:rPr lang="ro-RO" sz="1600" dirty="0">
                <a:solidFill>
                  <a:srgbClr val="003399"/>
                </a:solidFill>
              </a:rPr>
              <a:t>(Ne)încrederea în automatizare</a:t>
            </a:r>
          </a:p>
          <a:p>
            <a:pPr marL="265113" indent="-176213">
              <a:lnSpc>
                <a:spcPct val="120000"/>
              </a:lnSpc>
              <a:buFont typeface="Arial" charset="0"/>
              <a:buChar char="•"/>
            </a:pPr>
            <a:r>
              <a:rPr lang="ro-RO" sz="1600" dirty="0">
                <a:solidFill>
                  <a:srgbClr val="003399"/>
                </a:solidFill>
              </a:rPr>
              <a:t>Deprofesionalizarea forței de muncă</a:t>
            </a:r>
            <a:endParaRPr lang="en-US"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a:xfrm>
            <a:off x="449263" y="134938"/>
            <a:ext cx="7561262" cy="368300"/>
          </a:xfrm>
        </p:spPr>
        <p:txBody>
          <a:bodyPr lIns="0"/>
          <a:lstStyle/>
          <a:p>
            <a:pPr eaLnBrk="1" hangingPunct="1"/>
            <a:r>
              <a:rPr lang="ro-RO" sz="2400"/>
              <a:t>Gestionarea SSM </a:t>
            </a:r>
          </a:p>
        </p:txBody>
      </p:sp>
      <p:sp>
        <p:nvSpPr>
          <p:cNvPr id="5" name="Pfeil nach oben 4"/>
          <p:cNvSpPr/>
          <p:nvPr/>
        </p:nvSpPr>
        <p:spPr>
          <a:xfrm>
            <a:off x="4910138" y="1449388"/>
            <a:ext cx="2852737" cy="3021012"/>
          </a:xfrm>
          <a:prstGeom prst="upArrow">
            <a:avLst/>
          </a:prstGeom>
          <a:solidFill>
            <a:srgbClr val="D7E3AF"/>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sz="1350"/>
          </a:p>
        </p:txBody>
      </p:sp>
      <p:sp>
        <p:nvSpPr>
          <p:cNvPr id="6" name="Pfeil nach oben 5"/>
          <p:cNvSpPr/>
          <p:nvPr/>
        </p:nvSpPr>
        <p:spPr>
          <a:xfrm rot="10800000">
            <a:off x="701675" y="1449388"/>
            <a:ext cx="2852738" cy="3021012"/>
          </a:xfrm>
          <a:prstGeom prst="upArrow">
            <a:avLst/>
          </a:prstGeom>
          <a:solidFill>
            <a:srgbClr val="D7E3AF"/>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x-none" sz="1350" dirty="0"/>
          </a:p>
        </p:txBody>
      </p:sp>
      <p:sp>
        <p:nvSpPr>
          <p:cNvPr id="3" name="Abgerundetes Rechteck 2"/>
          <p:cNvSpPr/>
          <p:nvPr/>
        </p:nvSpPr>
        <p:spPr>
          <a:xfrm>
            <a:off x="4764088" y="3600450"/>
            <a:ext cx="3140075" cy="401638"/>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o-RO" sz="1350" b="1">
                <a:solidFill>
                  <a:srgbClr val="003399"/>
                </a:solidFill>
              </a:rPr>
              <a:t>Cazuri de utilizare la nivel european</a:t>
            </a:r>
          </a:p>
        </p:txBody>
      </p:sp>
      <p:sp>
        <p:nvSpPr>
          <p:cNvPr id="10" name="Abgerundetes Rechteck 9"/>
          <p:cNvSpPr/>
          <p:nvPr/>
        </p:nvSpPr>
        <p:spPr>
          <a:xfrm>
            <a:off x="4764088" y="2417763"/>
            <a:ext cx="3140075" cy="401637"/>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o-RO" sz="1350" b="1">
                <a:solidFill>
                  <a:srgbClr val="003399"/>
                </a:solidFill>
              </a:rPr>
              <a:t>Schimbul de expertiză</a:t>
            </a:r>
          </a:p>
        </p:txBody>
      </p:sp>
      <p:sp>
        <p:nvSpPr>
          <p:cNvPr id="11" name="Abgerundetes Rechteck 10"/>
          <p:cNvSpPr/>
          <p:nvPr/>
        </p:nvSpPr>
        <p:spPr>
          <a:xfrm>
            <a:off x="4764088" y="3009900"/>
            <a:ext cx="3140075" cy="401638"/>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o-RO" sz="1350" b="1">
                <a:solidFill>
                  <a:srgbClr val="003399"/>
                </a:solidFill>
              </a:rPr>
              <a:t>Abordare bazată pe controlul uman</a:t>
            </a:r>
          </a:p>
        </p:txBody>
      </p:sp>
      <p:sp>
        <p:nvSpPr>
          <p:cNvPr id="12" name="Abgerundetes Rechteck 11"/>
          <p:cNvSpPr/>
          <p:nvPr/>
        </p:nvSpPr>
        <p:spPr>
          <a:xfrm>
            <a:off x="4764088" y="1827213"/>
            <a:ext cx="3140075" cy="400050"/>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o-RO" sz="1350" b="1">
                <a:solidFill>
                  <a:srgbClr val="003399"/>
                </a:solidFill>
              </a:rPr>
              <a:t>Implicarea timpurie a lucrătorilor</a:t>
            </a:r>
          </a:p>
        </p:txBody>
      </p:sp>
      <p:sp>
        <p:nvSpPr>
          <p:cNvPr id="15" name="Abgerundetes Rechteck 14"/>
          <p:cNvSpPr/>
          <p:nvPr/>
        </p:nvSpPr>
        <p:spPr>
          <a:xfrm>
            <a:off x="608013" y="2425700"/>
            <a:ext cx="3140075" cy="385763"/>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o-RO" sz="1350" b="1">
                <a:solidFill>
                  <a:srgbClr val="003399"/>
                </a:solidFill>
              </a:rPr>
              <a:t>Rezistența internă la schimbare</a:t>
            </a:r>
          </a:p>
        </p:txBody>
      </p:sp>
      <p:sp>
        <p:nvSpPr>
          <p:cNvPr id="16" name="Abgerundetes Rechteck 15"/>
          <p:cNvSpPr/>
          <p:nvPr/>
        </p:nvSpPr>
        <p:spPr>
          <a:xfrm>
            <a:off x="608013" y="3027363"/>
            <a:ext cx="3140075" cy="385762"/>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o-RO" sz="1350" b="1">
                <a:solidFill>
                  <a:srgbClr val="003399"/>
                </a:solidFill>
              </a:rPr>
              <a:t>Peisajul juridic</a:t>
            </a:r>
          </a:p>
        </p:txBody>
      </p:sp>
      <p:sp>
        <p:nvSpPr>
          <p:cNvPr id="17" name="Abgerundetes Rechteck 16"/>
          <p:cNvSpPr/>
          <p:nvPr/>
        </p:nvSpPr>
        <p:spPr>
          <a:xfrm>
            <a:off x="608013" y="1827213"/>
            <a:ext cx="3140075" cy="387350"/>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o-RO" sz="1350" b="1">
                <a:solidFill>
                  <a:srgbClr val="003399"/>
                </a:solidFill>
              </a:rPr>
              <a:t>Lipsa de experiență cu tehnologia</a:t>
            </a:r>
          </a:p>
        </p:txBody>
      </p:sp>
      <p:graphicFrame>
        <p:nvGraphicFramePr>
          <p:cNvPr id="18" name="Diagram 5"/>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0428" name="TextBox 3"/>
          <p:cNvSpPr txBox="1">
            <a:spLocks noChangeArrowheads="1"/>
          </p:cNvSpPr>
          <p:nvPr/>
        </p:nvSpPr>
        <p:spPr bwMode="auto">
          <a:xfrm>
            <a:off x="615950" y="846137"/>
            <a:ext cx="3092450" cy="400050"/>
          </a:xfrm>
          <a:prstGeom prst="rect">
            <a:avLst/>
          </a:prstGeom>
          <a:noFill/>
          <a:ln w="9525">
            <a:noFill/>
            <a:miter lim="800000"/>
            <a:headEnd/>
            <a:tailEnd/>
          </a:ln>
        </p:spPr>
        <p:txBody>
          <a:bodyPr wrap="none">
            <a:spAutoFit/>
          </a:bodyPr>
          <a:lstStyle/>
          <a:p>
            <a:pPr algn="ctr"/>
            <a:r>
              <a:rPr lang="ro-RO" sz="2000" b="1" dirty="0">
                <a:solidFill>
                  <a:srgbClr val="ACC700"/>
                </a:solidFill>
              </a:rPr>
              <a:t>Reducerea obstacolelor</a:t>
            </a:r>
          </a:p>
        </p:txBody>
      </p:sp>
      <p:sp>
        <p:nvSpPr>
          <p:cNvPr id="60429" name="TextBox 6"/>
          <p:cNvSpPr txBox="1">
            <a:spLocks noChangeArrowheads="1"/>
          </p:cNvSpPr>
          <p:nvPr/>
        </p:nvSpPr>
        <p:spPr bwMode="auto">
          <a:xfrm>
            <a:off x="4803775" y="692150"/>
            <a:ext cx="3060700" cy="708025"/>
          </a:xfrm>
          <a:prstGeom prst="rect">
            <a:avLst/>
          </a:prstGeom>
          <a:noFill/>
          <a:ln w="9525">
            <a:noFill/>
            <a:miter lim="800000"/>
            <a:headEnd/>
            <a:tailEnd/>
          </a:ln>
        </p:spPr>
        <p:txBody>
          <a:bodyPr wrap="none">
            <a:spAutoFit/>
          </a:bodyPr>
          <a:lstStyle/>
          <a:p>
            <a:pPr algn="ctr"/>
            <a:r>
              <a:rPr lang="ro-RO" sz="2000" b="1" dirty="0">
                <a:solidFill>
                  <a:srgbClr val="ACC700"/>
                </a:solidFill>
              </a:rPr>
              <a:t>Consolidarea factorilor </a:t>
            </a:r>
            <a:br>
              <a:rPr lang="it-IT" sz="2000" b="1" dirty="0">
                <a:solidFill>
                  <a:srgbClr val="ACC700"/>
                </a:solidFill>
              </a:rPr>
            </a:br>
            <a:r>
              <a:rPr lang="ro-RO" sz="2000" b="1" dirty="0">
                <a:solidFill>
                  <a:srgbClr val="ACC700"/>
                </a:solidFill>
              </a:rPr>
              <a:t>determinanți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p:txBody>
          <a:bodyPr lIns="0"/>
          <a:lstStyle/>
          <a:p>
            <a:pPr eaLnBrk="1" hangingPunct="1"/>
            <a:r>
              <a:rPr lang="ro-RO" sz="2400"/>
              <a:t>Utilizarea sistemelor bazate pe IA pentru SSM</a:t>
            </a:r>
          </a:p>
        </p:txBody>
      </p:sp>
      <p:graphicFrame>
        <p:nvGraphicFramePr>
          <p:cNvPr id="6" name="Diagram 5"/>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2467" name="Inhaltsplatzhalter 2"/>
          <p:cNvSpPr>
            <a:spLocks noGrp="1"/>
          </p:cNvSpPr>
          <p:nvPr>
            <p:ph sz="half" idx="1"/>
          </p:nvPr>
        </p:nvSpPr>
        <p:spPr>
          <a:xfrm>
            <a:off x="-184150" y="746125"/>
            <a:ext cx="4391025" cy="434975"/>
          </a:xfrm>
        </p:spPr>
        <p:txBody>
          <a:bodyPr/>
          <a:lstStyle/>
          <a:p>
            <a:pPr marL="0" indent="0" algn="ctr" eaLnBrk="1" hangingPunct="1">
              <a:buFont typeface="Wingdings" pitchFamily="2" charset="2"/>
              <a:buNone/>
            </a:pPr>
            <a:r>
              <a:rPr lang="ro-RO" sz="2000">
                <a:cs typeface="Arial" charset="0"/>
              </a:rPr>
              <a:t>Monitorizarea proceselor </a:t>
            </a:r>
            <a:br>
              <a:rPr lang="it-IT" sz="2000">
                <a:cs typeface="Arial" charset="0"/>
              </a:rPr>
            </a:br>
            <a:r>
              <a:rPr lang="ro-RO" sz="2000">
                <a:cs typeface="Arial" charset="0"/>
              </a:rPr>
              <a:t>și a SSM</a:t>
            </a:r>
          </a:p>
        </p:txBody>
      </p:sp>
      <p:sp>
        <p:nvSpPr>
          <p:cNvPr id="15" name="Pfeil nach links und rechts 14"/>
          <p:cNvSpPr/>
          <p:nvPr/>
        </p:nvSpPr>
        <p:spPr>
          <a:xfrm>
            <a:off x="3513138" y="1735138"/>
            <a:ext cx="1409700" cy="228600"/>
          </a:xfrm>
          <a:prstGeom prst="leftRightArrow">
            <a:avLst>
              <a:gd name="adj1" fmla="val 21856"/>
              <a:gd name="adj2" fmla="val 50000"/>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x-none" sz="1350" dirty="0"/>
          </a:p>
        </p:txBody>
      </p:sp>
      <p:sp>
        <p:nvSpPr>
          <p:cNvPr id="62469" name="Inhaltsplatzhalter 2"/>
          <p:cNvSpPr txBox="1">
            <a:spLocks/>
          </p:cNvSpPr>
          <p:nvPr/>
        </p:nvSpPr>
        <p:spPr bwMode="auto">
          <a:xfrm>
            <a:off x="5214938" y="725488"/>
            <a:ext cx="2330450" cy="317500"/>
          </a:xfrm>
          <a:prstGeom prst="rect">
            <a:avLst/>
          </a:prstGeom>
          <a:noFill/>
          <a:ln w="9525">
            <a:noFill/>
            <a:miter lim="800000"/>
            <a:headEnd/>
            <a:tailEnd/>
          </a:ln>
        </p:spPr>
        <p:txBody>
          <a:bodyPr lIns="68580" tIns="34290" rIns="68580" bIns="34290"/>
          <a:lstStyle/>
          <a:p>
            <a:pPr algn="ctr" defTabSz="455613">
              <a:spcBef>
                <a:spcPts val="600"/>
              </a:spcBef>
              <a:buClr>
                <a:schemeClr val="tx2"/>
              </a:buClr>
              <a:buFont typeface="Wingdings" pitchFamily="2" charset="2"/>
              <a:buNone/>
            </a:pPr>
            <a:r>
              <a:rPr lang="ro-RO" sz="2000" b="1">
                <a:solidFill>
                  <a:schemeClr val="tx2"/>
                </a:solidFill>
              </a:rPr>
              <a:t>Sentimentul de a fi supravegheat</a:t>
            </a:r>
          </a:p>
        </p:txBody>
      </p:sp>
      <p:sp>
        <p:nvSpPr>
          <p:cNvPr id="62470" name="Inhaltsplatzhalter 2"/>
          <p:cNvSpPr txBox="1">
            <a:spLocks/>
          </p:cNvSpPr>
          <p:nvPr/>
        </p:nvSpPr>
        <p:spPr bwMode="auto">
          <a:xfrm>
            <a:off x="455613" y="2655888"/>
            <a:ext cx="3802062" cy="928687"/>
          </a:xfrm>
          <a:prstGeom prst="rect">
            <a:avLst/>
          </a:prstGeom>
          <a:noFill/>
          <a:ln w="9525">
            <a:noFill/>
            <a:miter lim="800000"/>
            <a:headEnd/>
            <a:tailEnd/>
          </a:ln>
        </p:spPr>
        <p:txBody>
          <a:bodyPr lIns="0" tIns="0" rIns="0" bIns="0"/>
          <a:lstStyle/>
          <a:p>
            <a:pPr indent="171450" defTabSz="342900">
              <a:spcAft>
                <a:spcPts val="600"/>
              </a:spcAft>
              <a:buClr>
                <a:schemeClr val="tx2"/>
              </a:buClr>
              <a:buFont typeface="Wingdings" pitchFamily="2" charset="2"/>
              <a:buChar char="§"/>
            </a:pPr>
            <a:r>
              <a:rPr lang="ro-RO" sz="1600">
                <a:solidFill>
                  <a:schemeClr val="tx2"/>
                </a:solidFill>
              </a:rPr>
              <a:t>Sisteme cu detectare integrată a erorilor</a:t>
            </a:r>
          </a:p>
          <a:p>
            <a:pPr indent="171450" defTabSz="342900">
              <a:spcAft>
                <a:spcPts val="600"/>
              </a:spcAft>
              <a:buClr>
                <a:schemeClr val="tx2"/>
              </a:buClr>
              <a:buFont typeface="Wingdings" pitchFamily="2" charset="2"/>
              <a:buChar char="§"/>
            </a:pPr>
            <a:r>
              <a:rPr lang="ro-RO" sz="1600">
                <a:solidFill>
                  <a:schemeClr val="tx2"/>
                </a:solidFill>
              </a:rPr>
              <a:t>Spații de lucru mai sigure</a:t>
            </a:r>
          </a:p>
          <a:p>
            <a:pPr indent="171450" defTabSz="342900">
              <a:spcAft>
                <a:spcPts val="600"/>
              </a:spcAft>
              <a:buClr>
                <a:schemeClr val="tx2"/>
              </a:buClr>
              <a:buFont typeface="Wingdings" pitchFamily="2" charset="2"/>
              <a:buChar char="§"/>
            </a:pPr>
            <a:r>
              <a:rPr lang="ro-RO" sz="1600">
                <a:solidFill>
                  <a:schemeClr val="tx2"/>
                </a:solidFill>
              </a:rPr>
              <a:t>Sisteme cu autoînvățare</a:t>
            </a:r>
          </a:p>
        </p:txBody>
      </p:sp>
      <p:sp>
        <p:nvSpPr>
          <p:cNvPr id="62471" name="Inhaltsplatzhalter 2"/>
          <p:cNvSpPr txBox="1">
            <a:spLocks/>
          </p:cNvSpPr>
          <p:nvPr/>
        </p:nvSpPr>
        <p:spPr bwMode="auto">
          <a:xfrm>
            <a:off x="4657725" y="2655888"/>
            <a:ext cx="4341813" cy="1027112"/>
          </a:xfrm>
          <a:prstGeom prst="rect">
            <a:avLst/>
          </a:prstGeom>
          <a:noFill/>
          <a:ln w="9525">
            <a:noFill/>
            <a:miter lim="800000"/>
            <a:headEnd/>
            <a:tailEnd/>
          </a:ln>
        </p:spPr>
        <p:txBody>
          <a:bodyPr lIns="0" tIns="0" rIns="0" bIns="0"/>
          <a:lstStyle/>
          <a:p>
            <a:pPr indent="171450" defTabSz="342900">
              <a:spcAft>
                <a:spcPts val="600"/>
              </a:spcAft>
              <a:buClr>
                <a:schemeClr val="tx2"/>
              </a:buClr>
              <a:buFont typeface="Wingdings" pitchFamily="2" charset="2"/>
              <a:buChar char="§"/>
            </a:pPr>
            <a:r>
              <a:rPr lang="ro-RO" sz="1600">
                <a:solidFill>
                  <a:schemeClr val="tx2"/>
                </a:solidFill>
              </a:rPr>
              <a:t>Incertitudinea cu privire la datele colectate</a:t>
            </a:r>
          </a:p>
          <a:p>
            <a:pPr indent="171450" defTabSz="342900">
              <a:spcAft>
                <a:spcPts val="600"/>
              </a:spcAft>
              <a:buClr>
                <a:schemeClr val="tx2"/>
              </a:buClr>
              <a:buFont typeface="Wingdings" pitchFamily="2" charset="2"/>
              <a:buChar char="§"/>
            </a:pPr>
            <a:r>
              <a:rPr lang="ro-RO" sz="1600">
                <a:solidFill>
                  <a:schemeClr val="tx2"/>
                </a:solidFill>
              </a:rPr>
              <a:t>Creșterea prezenței camerelor de luat vederi</a:t>
            </a:r>
          </a:p>
          <a:p>
            <a:pPr indent="171450" defTabSz="342900">
              <a:spcAft>
                <a:spcPts val="600"/>
              </a:spcAft>
              <a:buClr>
                <a:schemeClr val="tx2"/>
              </a:buClr>
              <a:buFont typeface="Wingdings" pitchFamily="2" charset="2"/>
              <a:buChar char="§"/>
            </a:pPr>
            <a:r>
              <a:rPr lang="ro-RO" sz="1600">
                <a:solidFill>
                  <a:schemeClr val="tx2"/>
                </a:solidFill>
              </a:rPr>
              <a:t>Ipoteze de bază</a:t>
            </a:r>
          </a:p>
        </p:txBody>
      </p:sp>
      <p:grpSp>
        <p:nvGrpSpPr>
          <p:cNvPr id="62472" name="Group 28"/>
          <p:cNvGrpSpPr>
            <a:grpSpLocks/>
          </p:cNvGrpSpPr>
          <p:nvPr/>
        </p:nvGrpSpPr>
        <p:grpSpPr bwMode="auto">
          <a:xfrm>
            <a:off x="1076325" y="3748088"/>
            <a:ext cx="6469063" cy="762000"/>
            <a:chOff x="1075765" y="3609073"/>
            <a:chExt cx="6470129" cy="762007"/>
          </a:xfrm>
        </p:grpSpPr>
        <p:pic>
          <p:nvPicPr>
            <p:cNvPr id="19" name="Picture 18"/>
            <p:cNvPicPr>
              <a:picLocks noChangeAspect="1"/>
            </p:cNvPicPr>
            <p:nvPr/>
          </p:nvPicPr>
          <p:blipFill>
            <a:blip r:embed="rId8" cstate="screen"/>
            <a:srcRect/>
            <a:stretch/>
          </p:blipFill>
          <p:spPr>
            <a:xfrm>
              <a:off x="1075765" y="3609073"/>
              <a:ext cx="6470129" cy="762007"/>
            </a:xfrm>
            <a:prstGeom prst="rect">
              <a:avLst/>
            </a:prstGeom>
            <a:solidFill>
              <a:srgbClr val="FFFFFF">
                <a:shade val="85000"/>
              </a:srgbClr>
            </a:solidFill>
            <a:ln w="539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6350" h="19050"/>
              <a:contourClr>
                <a:srgbClr val="FFFFFF"/>
              </a:contourClr>
            </a:sp3d>
          </p:spPr>
        </p:pic>
        <p:sp>
          <p:nvSpPr>
            <p:cNvPr id="62480" name="TextBox 21"/>
            <p:cNvSpPr txBox="1">
              <a:spLocks noChangeArrowheads="1"/>
            </p:cNvSpPr>
            <p:nvPr/>
          </p:nvSpPr>
          <p:spPr bwMode="auto">
            <a:xfrm>
              <a:off x="1118247" y="3662207"/>
              <a:ext cx="6377503" cy="646331"/>
            </a:xfrm>
            <a:prstGeom prst="rect">
              <a:avLst/>
            </a:prstGeom>
            <a:noFill/>
            <a:ln w="9525">
              <a:noFill/>
              <a:miter lim="800000"/>
              <a:headEnd/>
              <a:tailEnd/>
            </a:ln>
          </p:spPr>
          <p:txBody>
            <a:bodyPr>
              <a:spAutoFit/>
            </a:bodyPr>
            <a:lstStyle/>
            <a:p>
              <a:pPr algn="ctr"/>
              <a:r>
                <a:rPr lang="ro-RO" b="1">
                  <a:solidFill>
                    <a:schemeClr val="bg1"/>
                  </a:solidFill>
                </a:rPr>
                <a:t>Comunicare clară cu privire la tipul, momentul, locul și scopul colectării datelor. </a:t>
              </a:r>
            </a:p>
          </p:txBody>
        </p:sp>
      </p:grpSp>
      <p:grpSp>
        <p:nvGrpSpPr>
          <p:cNvPr id="62473" name="Group 26"/>
          <p:cNvGrpSpPr>
            <a:grpSpLocks/>
          </p:cNvGrpSpPr>
          <p:nvPr/>
        </p:nvGrpSpPr>
        <p:grpSpPr bwMode="auto">
          <a:xfrm>
            <a:off x="1182688" y="1439863"/>
            <a:ext cx="1689100" cy="1084262"/>
            <a:chOff x="1181927" y="1331831"/>
            <a:chExt cx="1689113" cy="1084088"/>
          </a:xfrm>
        </p:grpSpPr>
        <p:sp>
          <p:nvSpPr>
            <p:cNvPr id="9" name="Rectangle 3"/>
            <p:cNvSpPr/>
            <p:nvPr/>
          </p:nvSpPr>
          <p:spPr>
            <a:xfrm>
              <a:off x="1181927" y="1339767"/>
              <a:ext cx="1689113" cy="1026948"/>
            </a:xfrm>
            <a:prstGeom prst="rect">
              <a:avLst/>
            </a:prstGeom>
            <a:solidFill>
              <a:schemeClr val="accent6">
                <a:lumMod val="20000"/>
                <a:lumOff val="80000"/>
              </a:schemeClr>
            </a:solidFill>
            <a:ln>
              <a:solidFill>
                <a:schemeClr val="accent6">
                  <a:lumMod val="20000"/>
                  <a:lumOff val="80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endParaRPr lang="x-none" sz="1350" dirty="0"/>
            </a:p>
          </p:txBody>
        </p:sp>
        <p:pic>
          <p:nvPicPr>
            <p:cNvPr id="62478" name="Picture 24" descr="A green camera on a black background&#10;&#10;Description automatically generated"/>
            <p:cNvPicPr>
              <a:picLocks noChangeAspect="1"/>
            </p:cNvPicPr>
            <p:nvPr/>
          </p:nvPicPr>
          <p:blipFill>
            <a:blip r:embed="rId9"/>
            <a:srcRect/>
            <a:stretch>
              <a:fillRect/>
            </a:stretch>
          </p:blipFill>
          <p:spPr bwMode="auto">
            <a:xfrm>
              <a:off x="1526035" y="1331831"/>
              <a:ext cx="1084088" cy="1084088"/>
            </a:xfrm>
            <a:prstGeom prst="rect">
              <a:avLst/>
            </a:prstGeom>
            <a:noFill/>
            <a:ln w="9525">
              <a:noFill/>
              <a:miter lim="800000"/>
              <a:headEnd/>
              <a:tailEnd/>
            </a:ln>
          </p:spPr>
        </p:pic>
      </p:grpSp>
      <p:grpSp>
        <p:nvGrpSpPr>
          <p:cNvPr id="62474" name="Group 2"/>
          <p:cNvGrpSpPr>
            <a:grpSpLocks/>
          </p:cNvGrpSpPr>
          <p:nvPr/>
        </p:nvGrpSpPr>
        <p:grpSpPr bwMode="auto">
          <a:xfrm>
            <a:off x="5554663" y="1266825"/>
            <a:ext cx="1689100" cy="1306513"/>
            <a:chOff x="5536079" y="1266280"/>
            <a:chExt cx="1689113" cy="1306287"/>
          </a:xfrm>
        </p:grpSpPr>
        <p:sp>
          <p:nvSpPr>
            <p:cNvPr id="23" name="Rectangle 3"/>
            <p:cNvSpPr/>
            <p:nvPr/>
          </p:nvSpPr>
          <p:spPr>
            <a:xfrm>
              <a:off x="5536079" y="1463096"/>
              <a:ext cx="1689113" cy="1025348"/>
            </a:xfrm>
            <a:prstGeom prst="rect">
              <a:avLst/>
            </a:prstGeom>
            <a:solidFill>
              <a:schemeClr val="accent6">
                <a:lumMod val="20000"/>
                <a:lumOff val="80000"/>
              </a:schemeClr>
            </a:solidFill>
            <a:ln>
              <a:solidFill>
                <a:schemeClr val="accent6">
                  <a:lumMod val="20000"/>
                  <a:lumOff val="80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endParaRPr lang="x-none" sz="1350" dirty="0"/>
            </a:p>
          </p:txBody>
        </p:sp>
        <p:pic>
          <p:nvPicPr>
            <p:cNvPr id="62476" name="Picture 25" descr="A green eye with a black circle&#10;&#10;Description automatically generated"/>
            <p:cNvPicPr>
              <a:picLocks noChangeAspect="1"/>
            </p:cNvPicPr>
            <p:nvPr/>
          </p:nvPicPr>
          <p:blipFill>
            <a:blip r:embed="rId10"/>
            <a:srcRect/>
            <a:stretch>
              <a:fillRect/>
            </a:stretch>
          </p:blipFill>
          <p:spPr bwMode="auto">
            <a:xfrm>
              <a:off x="5786095" y="1266280"/>
              <a:ext cx="1306287" cy="1306287"/>
            </a:xfrm>
            <a:prstGeom prst="rect">
              <a:avLst/>
            </a:prstGeom>
            <a:noFill/>
            <a:ln w="9525">
              <a:noFill/>
              <a:miter lim="800000"/>
              <a:headEnd/>
              <a:tailEnd/>
            </a:ln>
          </p:spPr>
        </p:pic>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3" name="Picture 8" descr="A clipboard with a magnifying glass&#10;&#10;Description automatically generated"/>
          <p:cNvPicPr>
            <a:picLocks noChangeAspect="1"/>
          </p:cNvPicPr>
          <p:nvPr/>
        </p:nvPicPr>
        <p:blipFill>
          <a:blip r:embed="rId3"/>
          <a:srcRect/>
          <a:stretch>
            <a:fillRect/>
          </a:stretch>
        </p:blipFill>
        <p:spPr bwMode="auto">
          <a:xfrm>
            <a:off x="5497513" y="2236788"/>
            <a:ext cx="1479550" cy="1479550"/>
          </a:xfrm>
          <a:prstGeom prst="rect">
            <a:avLst/>
          </a:prstGeom>
          <a:noFill/>
          <a:ln w="9525">
            <a:noFill/>
            <a:miter lim="800000"/>
            <a:headEnd/>
            <a:tailEnd/>
          </a:ln>
        </p:spPr>
      </p:pic>
      <p:sp>
        <p:nvSpPr>
          <p:cNvPr id="64514" name="Title 1"/>
          <p:cNvSpPr>
            <a:spLocks noGrp="1"/>
          </p:cNvSpPr>
          <p:nvPr>
            <p:ph type="title"/>
          </p:nvPr>
        </p:nvSpPr>
        <p:spPr>
          <a:xfrm>
            <a:off x="449263" y="123825"/>
            <a:ext cx="7561262" cy="366713"/>
          </a:xfrm>
        </p:spPr>
        <p:txBody>
          <a:bodyPr lIns="0"/>
          <a:lstStyle/>
          <a:p>
            <a:pPr eaLnBrk="1" hangingPunct="1"/>
            <a:r>
              <a:rPr lang="ro-RO" sz="2400">
                <a:cs typeface="Arial" charset="0"/>
              </a:rPr>
              <a:t>Inspecția muncii</a:t>
            </a:r>
          </a:p>
        </p:txBody>
      </p:sp>
      <p:sp>
        <p:nvSpPr>
          <p:cNvPr id="3" name="Textfeld 2"/>
          <p:cNvSpPr txBox="1"/>
          <p:nvPr/>
        </p:nvSpPr>
        <p:spPr>
          <a:xfrm>
            <a:off x="466725" y="920750"/>
            <a:ext cx="7864475" cy="1849438"/>
          </a:xfrm>
          <a:prstGeom prst="rect">
            <a:avLst/>
          </a:prstGeom>
          <a:noFill/>
        </p:spPr>
        <p:txBody>
          <a:bodyPr lIns="0">
            <a:spAutoFit/>
          </a:bodyPr>
          <a:lstStyle/>
          <a:p>
            <a:pPr marL="188996" indent="-188996" defTabSz="342892" fontAlgn="auto">
              <a:spcBef>
                <a:spcPts val="0"/>
              </a:spcBef>
              <a:spcAft>
                <a:spcPts val="1200"/>
              </a:spcAft>
              <a:buClr>
                <a:schemeClr val="tx2"/>
              </a:buClr>
              <a:buFont typeface="Wingdings" pitchFamily="2" charset="2"/>
              <a:buChar char="§"/>
              <a:defRPr/>
            </a:pPr>
            <a:r>
              <a:rPr lang="ro-RO" sz="1600">
                <a:solidFill>
                  <a:schemeClr val="tx2"/>
                </a:solidFill>
                <a:latin typeface="+mn-lt"/>
                <a:cs typeface="+mn-cs"/>
              </a:rPr>
              <a:t>Procesul de inspecție a muncii este mai dificil</a:t>
            </a:r>
          </a:p>
          <a:p>
            <a:pPr marL="188996" indent="-188996" defTabSz="342892" fontAlgn="auto">
              <a:spcBef>
                <a:spcPts val="0"/>
              </a:spcBef>
              <a:spcAft>
                <a:spcPts val="1200"/>
              </a:spcAft>
              <a:buClr>
                <a:schemeClr val="tx2"/>
              </a:buClr>
              <a:buFont typeface="Wingdings" pitchFamily="2" charset="2"/>
              <a:buChar char="§"/>
              <a:defRPr/>
            </a:pPr>
            <a:r>
              <a:rPr lang="ro-RO" sz="1600">
                <a:solidFill>
                  <a:schemeClr val="tx2"/>
                </a:solidFill>
                <a:latin typeface="+mn-lt"/>
                <a:cs typeface="+mn-cs"/>
              </a:rPr>
              <a:t>Politici pentru noile tehnologii</a:t>
            </a:r>
          </a:p>
          <a:p>
            <a:pPr marL="188996" indent="-188996" defTabSz="342892" fontAlgn="auto">
              <a:spcBef>
                <a:spcPts val="0"/>
              </a:spcBef>
              <a:spcAft>
                <a:spcPts val="1200"/>
              </a:spcAft>
              <a:buClr>
                <a:schemeClr val="tx2"/>
              </a:buClr>
              <a:buFont typeface="Wingdings" pitchFamily="2" charset="2"/>
              <a:buChar char="§"/>
              <a:defRPr/>
            </a:pPr>
            <a:r>
              <a:rPr lang="ro-RO" sz="1600">
                <a:solidFill>
                  <a:schemeClr val="tx2"/>
                </a:solidFill>
                <a:latin typeface="+mn-lt"/>
                <a:cs typeface="+mn-cs"/>
              </a:rPr>
              <a:t>Ar putea fi necesare noi instrumente pentru inspectoratele de muncă</a:t>
            </a:r>
          </a:p>
          <a:p>
            <a:pPr defTabSz="342892" fontAlgn="auto">
              <a:spcBef>
                <a:spcPts val="450"/>
              </a:spcBef>
              <a:spcAft>
                <a:spcPts val="0"/>
              </a:spcAft>
              <a:buClr>
                <a:schemeClr val="tx2"/>
              </a:buClr>
              <a:defRPr/>
            </a:pPr>
            <a:endParaRPr lang="x-none" sz="1600" b="1" dirty="0">
              <a:solidFill>
                <a:schemeClr val="tx2"/>
              </a:solidFill>
              <a:latin typeface="+mn-lt"/>
              <a:cs typeface="+mn-cs"/>
            </a:endParaRPr>
          </a:p>
          <a:p>
            <a:pPr fontAlgn="auto">
              <a:spcBef>
                <a:spcPts val="0"/>
              </a:spcBef>
              <a:spcAft>
                <a:spcPts val="0"/>
              </a:spcAft>
              <a:defRPr/>
            </a:pPr>
            <a:endParaRPr lang="x-none" sz="1600" dirty="0">
              <a:latin typeface="+mn-lt"/>
              <a:cs typeface="+mn-cs"/>
            </a:endParaRPr>
          </a:p>
        </p:txBody>
      </p:sp>
      <p:graphicFrame>
        <p:nvGraphicFramePr>
          <p:cNvPr id="4" name="Diagram 5"/>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p:txBody>
          <a:bodyPr lIns="0"/>
          <a:lstStyle/>
          <a:p>
            <a:pPr eaLnBrk="1" hangingPunct="1"/>
            <a:r>
              <a:rPr lang="ro-RO" sz="2400"/>
              <a:t>Principalele concluzii</a:t>
            </a:r>
          </a:p>
        </p:txBody>
      </p:sp>
      <p:sp>
        <p:nvSpPr>
          <p:cNvPr id="4" name="Speech Bubble: Rectangle 3"/>
          <p:cNvSpPr/>
          <p:nvPr/>
        </p:nvSpPr>
        <p:spPr>
          <a:xfrm rot="10800000">
            <a:off x="485775" y="915988"/>
            <a:ext cx="7559675" cy="2590800"/>
          </a:xfrm>
          <a:custGeom>
            <a:avLst/>
            <a:gdLst>
              <a:gd name="connsiteX0" fmla="*/ 0 w 7559873"/>
              <a:gd name="connsiteY0" fmla="*/ 0 h 3098042"/>
              <a:gd name="connsiteX1" fmla="*/ 1259979 w 7559873"/>
              <a:gd name="connsiteY1" fmla="*/ 0 h 3098042"/>
              <a:gd name="connsiteX2" fmla="*/ 1259979 w 7559873"/>
              <a:gd name="connsiteY2" fmla="*/ 0 h 3098042"/>
              <a:gd name="connsiteX3" fmla="*/ 3149947 w 7559873"/>
              <a:gd name="connsiteY3" fmla="*/ 0 h 3098042"/>
              <a:gd name="connsiteX4" fmla="*/ 7559873 w 7559873"/>
              <a:gd name="connsiteY4" fmla="*/ 0 h 3098042"/>
              <a:gd name="connsiteX5" fmla="*/ 7559873 w 7559873"/>
              <a:gd name="connsiteY5" fmla="*/ 1807191 h 3098042"/>
              <a:gd name="connsiteX6" fmla="*/ 7559873 w 7559873"/>
              <a:gd name="connsiteY6" fmla="*/ 1807191 h 3098042"/>
              <a:gd name="connsiteX7" fmla="*/ 7559873 w 7559873"/>
              <a:gd name="connsiteY7" fmla="*/ 2581702 h 3098042"/>
              <a:gd name="connsiteX8" fmla="*/ 7559873 w 7559873"/>
              <a:gd name="connsiteY8" fmla="*/ 3098042 h 3098042"/>
              <a:gd name="connsiteX9" fmla="*/ 3149947 w 7559873"/>
              <a:gd name="connsiteY9" fmla="*/ 3098042 h 3098042"/>
              <a:gd name="connsiteX10" fmla="*/ 2123115 w 7559873"/>
              <a:gd name="connsiteY10" fmla="*/ 3454224 h 3098042"/>
              <a:gd name="connsiteX11" fmla="*/ 1259979 w 7559873"/>
              <a:gd name="connsiteY11" fmla="*/ 3098042 h 3098042"/>
              <a:gd name="connsiteX12" fmla="*/ 0 w 7559873"/>
              <a:gd name="connsiteY12" fmla="*/ 3098042 h 3098042"/>
              <a:gd name="connsiteX13" fmla="*/ 0 w 7559873"/>
              <a:gd name="connsiteY13" fmla="*/ 2581702 h 3098042"/>
              <a:gd name="connsiteX14" fmla="*/ 0 w 7559873"/>
              <a:gd name="connsiteY14" fmla="*/ 1807191 h 3098042"/>
              <a:gd name="connsiteX15" fmla="*/ 0 w 7559873"/>
              <a:gd name="connsiteY15" fmla="*/ 1807191 h 3098042"/>
              <a:gd name="connsiteX16" fmla="*/ 0 w 7559873"/>
              <a:gd name="connsiteY16" fmla="*/ 0 h 3098042"/>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3149947 w 7559873"/>
              <a:gd name="connsiteY9" fmla="*/ 3098042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1273380 w 7559873"/>
              <a:gd name="connsiteY9" fmla="*/ 3104866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1273380 w 7559873"/>
              <a:gd name="connsiteY9" fmla="*/ 3104866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7080503 w 7559873"/>
              <a:gd name="connsiteY9" fmla="*/ 3095967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584415 w 7559873"/>
              <a:gd name="connsiteY11" fmla="*/ 30980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6691788 w 7559873"/>
              <a:gd name="connsiteY11" fmla="*/ 30802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91788 w 7559873"/>
              <a:gd name="connsiteY11" fmla="*/ 3080242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09901 w 7559873"/>
              <a:gd name="connsiteY11" fmla="*/ 3080243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26331"/>
              <a:gd name="connsiteX1" fmla="*/ 1259979 w 7559873"/>
              <a:gd name="connsiteY1" fmla="*/ 0 h 3426331"/>
              <a:gd name="connsiteX2" fmla="*/ 1259979 w 7559873"/>
              <a:gd name="connsiteY2" fmla="*/ 0 h 3426331"/>
              <a:gd name="connsiteX3" fmla="*/ 3149947 w 7559873"/>
              <a:gd name="connsiteY3" fmla="*/ 0 h 3426331"/>
              <a:gd name="connsiteX4" fmla="*/ 7559873 w 7559873"/>
              <a:gd name="connsiteY4" fmla="*/ 0 h 3426331"/>
              <a:gd name="connsiteX5" fmla="*/ 7559873 w 7559873"/>
              <a:gd name="connsiteY5" fmla="*/ 1807191 h 3426331"/>
              <a:gd name="connsiteX6" fmla="*/ 7559873 w 7559873"/>
              <a:gd name="connsiteY6" fmla="*/ 1807191 h 3426331"/>
              <a:gd name="connsiteX7" fmla="*/ 7559873 w 7559873"/>
              <a:gd name="connsiteY7" fmla="*/ 2581702 h 3426331"/>
              <a:gd name="connsiteX8" fmla="*/ 7559873 w 7559873"/>
              <a:gd name="connsiteY8" fmla="*/ 3098042 h 3426331"/>
              <a:gd name="connsiteX9" fmla="*/ 7080503 w 7559873"/>
              <a:gd name="connsiteY9" fmla="*/ 3095967 h 3426331"/>
              <a:gd name="connsiteX10" fmla="*/ 6852064 w 7559873"/>
              <a:gd name="connsiteY10" fmla="*/ 3426331 h 3426331"/>
              <a:gd name="connsiteX11" fmla="*/ 6609901 w 7559873"/>
              <a:gd name="connsiteY11" fmla="*/ 3080243 h 3426331"/>
              <a:gd name="connsiteX12" fmla="*/ 0 w 7559873"/>
              <a:gd name="connsiteY12" fmla="*/ 3098042 h 3426331"/>
              <a:gd name="connsiteX13" fmla="*/ 0 w 7559873"/>
              <a:gd name="connsiteY13" fmla="*/ 2581702 h 3426331"/>
              <a:gd name="connsiteX14" fmla="*/ 0 w 7559873"/>
              <a:gd name="connsiteY14" fmla="*/ 1807191 h 3426331"/>
              <a:gd name="connsiteX15" fmla="*/ 0 w 7559873"/>
              <a:gd name="connsiteY15" fmla="*/ 1807191 h 3426331"/>
              <a:gd name="connsiteX16" fmla="*/ 0 w 7559873"/>
              <a:gd name="connsiteY16" fmla="*/ 0 h 34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9873" h="3426331">
                <a:moveTo>
                  <a:pt x="0" y="0"/>
                </a:moveTo>
                <a:lnTo>
                  <a:pt x="1259979" y="0"/>
                </a:lnTo>
                <a:lnTo>
                  <a:pt x="1259979" y="0"/>
                </a:lnTo>
                <a:lnTo>
                  <a:pt x="3149947" y="0"/>
                </a:lnTo>
                <a:lnTo>
                  <a:pt x="7559873" y="0"/>
                </a:lnTo>
                <a:lnTo>
                  <a:pt x="7559873" y="1807191"/>
                </a:lnTo>
                <a:lnTo>
                  <a:pt x="7559873" y="1807191"/>
                </a:lnTo>
                <a:lnTo>
                  <a:pt x="7559873" y="2581702"/>
                </a:lnTo>
                <a:lnTo>
                  <a:pt x="7559873" y="3098042"/>
                </a:lnTo>
                <a:lnTo>
                  <a:pt x="7080503" y="3095967"/>
                </a:lnTo>
                <a:lnTo>
                  <a:pt x="6852064" y="3426331"/>
                </a:lnTo>
                <a:lnTo>
                  <a:pt x="6609901" y="3080243"/>
                </a:lnTo>
                <a:lnTo>
                  <a:pt x="0" y="3098042"/>
                </a:lnTo>
                <a:lnTo>
                  <a:pt x="0" y="2581702"/>
                </a:lnTo>
                <a:lnTo>
                  <a:pt x="0" y="1807191"/>
                </a:lnTo>
                <a:lnTo>
                  <a:pt x="0" y="1807191"/>
                </a:lnTo>
                <a:lnTo>
                  <a:pt x="0" y="0"/>
                </a:lnTo>
                <a:close/>
              </a:path>
            </a:pathLst>
          </a:custGeom>
          <a:solidFill>
            <a:schemeClr val="bg1"/>
          </a:solidFill>
          <a:ln w="66675">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6563" name="Content Placeholder 2"/>
          <p:cNvSpPr txBox="1">
            <a:spLocks/>
          </p:cNvSpPr>
          <p:nvPr/>
        </p:nvSpPr>
        <p:spPr bwMode="auto">
          <a:xfrm>
            <a:off x="663575" y="1392238"/>
            <a:ext cx="6470650" cy="2174875"/>
          </a:xfrm>
          <a:prstGeom prst="rect">
            <a:avLst/>
          </a:prstGeom>
          <a:noFill/>
          <a:ln w="9525">
            <a:noFill/>
            <a:miter lim="800000"/>
            <a:headEnd/>
            <a:tailEnd/>
          </a:ln>
        </p:spPr>
        <p:txBody>
          <a:bodyPr lIns="0" tIns="0" rIns="0" bIns="0"/>
          <a:lstStyle/>
          <a:p>
            <a:pPr marL="342900" indent="-342900" defTabSz="342900">
              <a:spcAft>
                <a:spcPts val="600"/>
              </a:spcAft>
              <a:buClr>
                <a:srgbClr val="ACC700"/>
              </a:buClr>
              <a:buFont typeface="Arial" charset="0"/>
              <a:buAutoNum type="arabicPeriod"/>
            </a:pPr>
            <a:r>
              <a:rPr lang="ro-RO" sz="1600">
                <a:solidFill>
                  <a:srgbClr val="003399"/>
                </a:solidFill>
              </a:rPr>
              <a:t>Selecția atentă a sarcinilor pentru automatizare </a:t>
            </a:r>
          </a:p>
          <a:p>
            <a:pPr marL="342900" indent="-342900" defTabSz="342900">
              <a:spcAft>
                <a:spcPts val="600"/>
              </a:spcAft>
              <a:buClr>
                <a:srgbClr val="ACC700"/>
              </a:buClr>
              <a:buFont typeface="Arial" charset="0"/>
              <a:buAutoNum type="arabicPeriod"/>
            </a:pPr>
            <a:r>
              <a:rPr lang="ro-RO" sz="1600">
                <a:solidFill>
                  <a:srgbClr val="003399"/>
                </a:solidFill>
              </a:rPr>
              <a:t>Formarea și perfecționarea corespunzătoare a lucrătorilor </a:t>
            </a:r>
          </a:p>
          <a:p>
            <a:pPr marL="342900" indent="-342900" defTabSz="342900">
              <a:spcAft>
                <a:spcPts val="600"/>
              </a:spcAft>
              <a:buClr>
                <a:srgbClr val="ACC700"/>
              </a:buClr>
              <a:buFont typeface="Arial" charset="0"/>
              <a:buAutoNum type="arabicPeriod"/>
            </a:pPr>
            <a:r>
              <a:rPr lang="ro-RO" sz="1600">
                <a:solidFill>
                  <a:srgbClr val="003399"/>
                </a:solidFill>
              </a:rPr>
              <a:t>Informare, comunicare, transparență</a:t>
            </a:r>
          </a:p>
          <a:p>
            <a:pPr marL="342900" indent="-342900" defTabSz="342900">
              <a:spcAft>
                <a:spcPts val="600"/>
              </a:spcAft>
              <a:buClr>
                <a:srgbClr val="ACC700"/>
              </a:buClr>
              <a:buFont typeface="Arial" charset="0"/>
              <a:buAutoNum type="arabicPeriod"/>
            </a:pPr>
            <a:r>
              <a:rPr lang="ro-RO" sz="1600">
                <a:solidFill>
                  <a:srgbClr val="003399"/>
                </a:solidFill>
              </a:rPr>
              <a:t>Implicarea lucrătorilor pentru succesul introducerii tehnologiei </a:t>
            </a:r>
          </a:p>
          <a:p>
            <a:pPr marL="342900" indent="-342900" defTabSz="342900">
              <a:spcAft>
                <a:spcPts val="600"/>
              </a:spcAft>
              <a:buClr>
                <a:srgbClr val="ACC700"/>
              </a:buClr>
              <a:buFont typeface="Arial" charset="0"/>
              <a:buAutoNum type="arabicPeriod"/>
            </a:pPr>
            <a:r>
              <a:rPr lang="ro-RO" sz="1600">
                <a:solidFill>
                  <a:srgbClr val="003399"/>
                </a:solidFill>
              </a:rPr>
              <a:t>Considerente privind reglementarea și punerea în aplicare</a:t>
            </a:r>
          </a:p>
          <a:p>
            <a:pPr marL="342900" indent="-342900" defTabSz="342900">
              <a:spcAft>
                <a:spcPts val="600"/>
              </a:spcAft>
              <a:buClr>
                <a:srgbClr val="ACC700"/>
              </a:buClr>
              <a:buFont typeface="Arial" charset="0"/>
              <a:buAutoNum type="arabicPeriod"/>
            </a:pPr>
            <a:r>
              <a:rPr lang="ro-RO" sz="1600">
                <a:solidFill>
                  <a:srgbClr val="003399"/>
                </a:solidFill>
              </a:rPr>
              <a:t>Necesitatea unor instrumente cuprinzătoare de evaluare a riscurilor</a:t>
            </a:r>
          </a:p>
        </p:txBody>
      </p:sp>
      <p:pic>
        <p:nvPicPr>
          <p:cNvPr id="66564" name="Picture 5" descr="A key and checklist with a key&#10;&#10;Description automatically generated"/>
          <p:cNvPicPr>
            <a:picLocks noChangeAspect="1"/>
          </p:cNvPicPr>
          <p:nvPr/>
        </p:nvPicPr>
        <p:blipFill>
          <a:blip r:embed="rId3"/>
          <a:srcRect/>
          <a:stretch>
            <a:fillRect/>
          </a:stretch>
        </p:blipFill>
        <p:spPr bwMode="auto">
          <a:xfrm>
            <a:off x="7248525" y="2349500"/>
            <a:ext cx="1300163" cy="141605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09" name="Picture 10" descr="A green hand with a blue circle and a finger pressing a button&#10;&#10;Description automatically generated"/>
          <p:cNvPicPr>
            <a:picLocks noChangeAspect="1"/>
          </p:cNvPicPr>
          <p:nvPr/>
        </p:nvPicPr>
        <p:blipFill>
          <a:blip r:embed="rId2"/>
          <a:srcRect/>
          <a:stretch>
            <a:fillRect/>
          </a:stretch>
        </p:blipFill>
        <p:spPr bwMode="auto">
          <a:xfrm>
            <a:off x="1143000" y="955675"/>
            <a:ext cx="1709738" cy="1708150"/>
          </a:xfrm>
          <a:prstGeom prst="rect">
            <a:avLst/>
          </a:prstGeom>
          <a:noFill/>
          <a:ln w="9525">
            <a:noFill/>
            <a:miter lim="800000"/>
            <a:headEnd/>
            <a:tailEnd/>
          </a:ln>
        </p:spPr>
      </p:pic>
      <p:pic>
        <p:nvPicPr>
          <p:cNvPr id="68610" name="Picture 6" descr="A computer with a screen on&#10;&#10;Description automatically generated"/>
          <p:cNvPicPr>
            <a:picLocks noChangeAspect="1"/>
          </p:cNvPicPr>
          <p:nvPr/>
        </p:nvPicPr>
        <p:blipFill>
          <a:blip r:embed="rId3"/>
          <a:srcRect/>
          <a:stretch>
            <a:fillRect/>
          </a:stretch>
        </p:blipFill>
        <p:spPr bwMode="auto">
          <a:xfrm>
            <a:off x="2652713" y="698500"/>
            <a:ext cx="3609975" cy="2222500"/>
          </a:xfrm>
          <a:prstGeom prst="rect">
            <a:avLst/>
          </a:prstGeom>
          <a:noFill/>
          <a:ln w="9525">
            <a:noFill/>
            <a:miter lim="800000"/>
            <a:headEnd/>
            <a:tailEnd/>
          </a:ln>
        </p:spPr>
      </p:pic>
      <p:sp>
        <p:nvSpPr>
          <p:cNvPr id="68611" name="Title 1"/>
          <p:cNvSpPr>
            <a:spLocks noGrp="1"/>
          </p:cNvSpPr>
          <p:nvPr>
            <p:ph type="title"/>
          </p:nvPr>
        </p:nvSpPr>
        <p:spPr/>
        <p:txBody>
          <a:bodyPr/>
          <a:lstStyle/>
          <a:p>
            <a:pPr eaLnBrk="1" hangingPunct="1"/>
            <a:r>
              <a:rPr lang="ro-RO"/>
              <a:t>Informații suplimentare</a:t>
            </a:r>
          </a:p>
        </p:txBody>
      </p:sp>
      <p:sp>
        <p:nvSpPr>
          <p:cNvPr id="5" name="Content Placeholder 2"/>
          <p:cNvSpPr txBox="1">
            <a:spLocks/>
          </p:cNvSpPr>
          <p:nvPr/>
        </p:nvSpPr>
        <p:spPr>
          <a:xfrm>
            <a:off x="457200" y="2921000"/>
            <a:ext cx="8432800" cy="1708150"/>
          </a:xfrm>
          <a:prstGeom prst="rect">
            <a:avLst/>
          </a:prstGeom>
        </p:spPr>
        <p:txBody>
          <a:bodyPr lIns="0" rIns="0"/>
          <a:lstStyle/>
          <a:p>
            <a:pPr marL="188913" indent="-188913" defTabSz="342900">
              <a:spcBef>
                <a:spcPts val="450"/>
              </a:spcBef>
              <a:buClr>
                <a:srgbClr val="ACC700"/>
              </a:buClr>
              <a:buFont typeface="Wingdings" pitchFamily="2" charset="2"/>
              <a:buChar char="§"/>
            </a:pPr>
            <a:r>
              <a:rPr lang="ro-RO" sz="1400" b="1" dirty="0">
                <a:solidFill>
                  <a:srgbClr val="ACC700"/>
                </a:solidFill>
              </a:rPr>
              <a:t>Consultați toate informațiile</a:t>
            </a:r>
            <a:r>
              <a:rPr lang="ro-RO" sz="1400" b="1" dirty="0">
                <a:solidFill>
                  <a:srgbClr val="E64715"/>
                </a:solidFill>
              </a:rPr>
              <a:t> </a:t>
            </a:r>
            <a:r>
              <a:rPr lang="ro-RO" sz="1400" b="1" dirty="0">
                <a:solidFill>
                  <a:srgbClr val="ACC700"/>
                </a:solidFill>
              </a:rPr>
              <a:t>aferente din domeniul prioritar „Automatizarea sarcinilor”: </a:t>
            </a:r>
          </a:p>
          <a:p>
            <a:pPr marL="188913" indent="-188913" defTabSz="342900">
              <a:spcBef>
                <a:spcPts val="450"/>
              </a:spcBef>
              <a:buClr>
                <a:schemeClr val="tx2"/>
              </a:buClr>
              <a:buFont typeface="Wingdings" pitchFamily="2" charset="2"/>
              <a:buNone/>
            </a:pPr>
            <a:r>
              <a:rPr lang="ro-RO" sz="1400" dirty="0">
                <a:solidFill>
                  <a:srgbClr val="003399"/>
                </a:solidFill>
                <a:hlinkClick r:id="rId4"/>
              </a:rPr>
              <a:t>https://healthy-workplaces.osha.europa.eu/en/about-topic/priority-area/worker-management-through-ai</a:t>
            </a:r>
          </a:p>
          <a:p>
            <a:pPr marL="188913" indent="-188913" defTabSz="342900">
              <a:spcBef>
                <a:spcPts val="450"/>
              </a:spcBef>
              <a:buClr>
                <a:srgbClr val="ACC700"/>
              </a:buClr>
              <a:buFont typeface="Wingdings" pitchFamily="2" charset="2"/>
              <a:buChar char="§"/>
            </a:pPr>
            <a:r>
              <a:rPr lang="ro-RO" sz="1400" b="1" dirty="0">
                <a:solidFill>
                  <a:srgbClr val="ACC700"/>
                </a:solidFill>
              </a:rPr>
              <a:t>Consultați toate publicațiile pe această temă: </a:t>
            </a:r>
          </a:p>
          <a:p>
            <a:pPr marL="188913" indent="-188913" defTabSz="342900">
              <a:spcBef>
                <a:spcPts val="450"/>
              </a:spcBef>
              <a:buClr>
                <a:schemeClr val="tx2"/>
              </a:buClr>
              <a:buFont typeface="Wingdings" pitchFamily="2" charset="2"/>
              <a:buNone/>
            </a:pPr>
            <a:r>
              <a:rPr lang="ro-RO" sz="1400" dirty="0">
                <a:solidFill>
                  <a:schemeClr val="tx2"/>
                </a:solidFill>
                <a:hlinkClick r:id="rId5"/>
              </a:rPr>
              <a:t>https://osha.europa.eu/en/publications-priority-area/automation-tasks</a:t>
            </a:r>
          </a:p>
          <a:p>
            <a:pPr marL="188913" indent="-188913" defTabSz="342900">
              <a:spcBef>
                <a:spcPts val="450"/>
              </a:spcBef>
              <a:buClr>
                <a:schemeClr val="tx2"/>
              </a:buClr>
              <a:buFont typeface="Wingdings" pitchFamily="2" charset="2"/>
              <a:buNone/>
            </a:pPr>
            <a:endParaRPr lang="en-GB" sz="1400" dirty="0">
              <a:solidFill>
                <a:schemeClr val="tx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2D8EBA-960F-40EA-2A37-289DF9B9BE76}"/>
              </a:ext>
            </a:extLst>
          </p:cNvPr>
          <p:cNvSpPr>
            <a:spLocks noGrp="1"/>
          </p:cNvSpPr>
          <p:nvPr>
            <p:ph sz="half" idx="1"/>
          </p:nvPr>
        </p:nvSpPr>
        <p:spPr>
          <a:xfrm>
            <a:off x="450000" y="2633711"/>
            <a:ext cx="7560000" cy="1577337"/>
          </a:xfrm>
        </p:spPr>
        <p:txBody>
          <a:bodyPr/>
          <a:lstStyle/>
          <a:p>
            <a:pPr marL="0" indent="0" algn="just">
              <a:spcAft>
                <a:spcPts val="0"/>
              </a:spcAft>
              <a:buNone/>
            </a:pPr>
            <a:r>
              <a:rPr lang="ro-RO" sz="1200" b="0" dirty="0">
                <a:effectLst/>
                <a:ea typeface="Calibri" panose="020F0502020204030204" pitchFamily="34" charset="0"/>
                <a:cs typeface="Times New Roman" panose="02020603050405020304" pitchFamily="18" charset="0"/>
              </a:rPr>
              <a:t>Nici Agenția Europeană pentru Securitate și Sănătate în Muncă (EU-OSHA), nici o altă persoană care acționează în numele agenției nu este responsabilă de modul în care aceste informații ar putea fi utilizate.</a:t>
            </a:r>
            <a:endParaRPr lang="en-US" sz="1200" b="0" dirty="0">
              <a:effectLst/>
              <a:ea typeface="Calibri" panose="020F0502020204030204" pitchFamily="34" charset="0"/>
              <a:cs typeface="Times New Roman" panose="02020603050405020304" pitchFamily="18" charset="0"/>
            </a:endParaRPr>
          </a:p>
          <a:p>
            <a:pPr marL="0" indent="0" algn="just">
              <a:spcAft>
                <a:spcPts val="0"/>
              </a:spcAft>
              <a:buNone/>
            </a:pPr>
            <a:endParaRPr lang="en-GB" sz="1200" b="0" dirty="0">
              <a:effectLst/>
              <a:ea typeface="Calibri" panose="020F0502020204030204" pitchFamily="34" charset="0"/>
              <a:cs typeface="Times New Roman" panose="02020603050405020304" pitchFamily="18" charset="0"/>
            </a:endParaRPr>
          </a:p>
          <a:p>
            <a:pPr marL="0" indent="0" algn="just">
              <a:spcAft>
                <a:spcPts val="0"/>
              </a:spcAft>
              <a:buNone/>
            </a:pPr>
            <a:r>
              <a:rPr lang="ro-RO" sz="1200" b="0" dirty="0">
                <a:effectLst/>
                <a:ea typeface="Calibri" panose="020F0502020204030204" pitchFamily="34" charset="0"/>
                <a:cs typeface="Times New Roman" panose="02020603050405020304" pitchFamily="18" charset="0"/>
              </a:rPr>
              <a:t> © Agenția Europeană pentru Securitate și Sănătate în Muncă, 202</a:t>
            </a:r>
            <a:r>
              <a:rPr lang="en-US" sz="1200" b="0" dirty="0">
                <a:effectLst/>
                <a:ea typeface="Calibri" panose="020F0502020204030204" pitchFamily="34" charset="0"/>
                <a:cs typeface="Times New Roman" panose="02020603050405020304" pitchFamily="18" charset="0"/>
              </a:rPr>
              <a:t>4</a:t>
            </a:r>
            <a:endParaRPr lang="en-GB" sz="1200" b="0" dirty="0">
              <a:effectLst/>
              <a:ea typeface="Calibri" panose="020F0502020204030204" pitchFamily="34" charset="0"/>
              <a:cs typeface="Times New Roman" panose="02020603050405020304" pitchFamily="18" charset="0"/>
            </a:endParaRPr>
          </a:p>
          <a:p>
            <a:pPr marL="0" indent="0" algn="just">
              <a:spcAft>
                <a:spcPts val="0"/>
              </a:spcAft>
              <a:buNone/>
            </a:pPr>
            <a:r>
              <a:rPr lang="ro-RO" sz="1200" b="0" dirty="0">
                <a:effectLst/>
                <a:ea typeface="Calibri" panose="020F0502020204030204" pitchFamily="34" charset="0"/>
                <a:cs typeface="Times New Roman" panose="02020603050405020304" pitchFamily="18" charset="0"/>
              </a:rPr>
              <a:t>Reproducerea este autorizată cu condiția menționării sursei.</a:t>
            </a:r>
            <a:endParaRPr lang="en-GB" sz="1200" b="0" dirty="0">
              <a:effectLst/>
              <a:ea typeface="Calibri" panose="020F0502020204030204" pitchFamily="34" charset="0"/>
              <a:cs typeface="Times New Roman" panose="02020603050405020304" pitchFamily="18" charset="0"/>
            </a:endParaRPr>
          </a:p>
          <a:p>
            <a:pPr marL="0" indent="0" algn="just">
              <a:spcAft>
                <a:spcPts val="0"/>
              </a:spcAft>
              <a:buNone/>
            </a:pPr>
            <a:r>
              <a:rPr lang="ro-RO" sz="1200" b="0" dirty="0">
                <a:effectLst/>
                <a:ea typeface="Calibri" panose="020F0502020204030204" pitchFamily="34" charset="0"/>
                <a:cs typeface="Times New Roman" panose="02020603050405020304" pitchFamily="18" charset="0"/>
              </a:rPr>
              <a:t>Pentru utilizarea sau reproducerea în orice fel a fotografiilor sau a altor materiale pentru care EU-OSHA nu deține drepturile de autor, trebuie să se solicite acordul direct de la deținătorii drepturilor de autor.</a:t>
            </a:r>
            <a:endParaRPr lang="en-GB" dirty="0"/>
          </a:p>
        </p:txBody>
      </p:sp>
    </p:spTree>
    <p:extLst>
      <p:ext uri="{BB962C8B-B14F-4D97-AF65-F5344CB8AC3E}">
        <p14:creationId xmlns:p14="http://schemas.microsoft.com/office/powerpoint/2010/main" val="3963471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lIns="0"/>
          <a:lstStyle/>
          <a:p>
            <a:pPr eaLnBrk="1" hangingPunct="1"/>
            <a:r>
              <a:rPr lang="ro-RO" sz="2400"/>
              <a:t>Definiție</a:t>
            </a:r>
          </a:p>
        </p:txBody>
      </p:sp>
      <p:graphicFrame>
        <p:nvGraphicFramePr>
          <p:cNvPr id="5" name="Diagram 4"/>
          <p:cNvGraphicFramePr/>
          <p:nvPr/>
        </p:nvGraphicFramePr>
        <p:xfrm>
          <a:off x="1608127" y="2620179"/>
          <a:ext cx="6647491" cy="15191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1507" name="Picture 6" descr="A green outline of a file&#10;&#10;Description automatically generated"/>
          <p:cNvPicPr>
            <a:picLocks noChangeAspect="1"/>
          </p:cNvPicPr>
          <p:nvPr/>
        </p:nvPicPr>
        <p:blipFill>
          <a:blip r:embed="rId8"/>
          <a:srcRect/>
          <a:stretch>
            <a:fillRect/>
          </a:stretch>
        </p:blipFill>
        <p:spPr bwMode="auto">
          <a:xfrm>
            <a:off x="261938" y="892175"/>
            <a:ext cx="1220787" cy="1220788"/>
          </a:xfrm>
          <a:prstGeom prst="rect">
            <a:avLst/>
          </a:prstGeom>
          <a:noFill/>
          <a:ln w="9525">
            <a:noFill/>
            <a:miter lim="800000"/>
            <a:headEnd/>
            <a:tailEnd/>
          </a:ln>
        </p:spPr>
      </p:pic>
      <p:pic>
        <p:nvPicPr>
          <p:cNvPr id="8" name="Picture 7" descr="A blue and green background&#10;&#10;Description automatically generated"/>
          <p:cNvPicPr>
            <a:picLocks noChangeAspect="1"/>
          </p:cNvPicPr>
          <p:nvPr/>
        </p:nvPicPr>
        <p:blipFill rotWithShape="1">
          <a:blip r:embed="rId9" cstate="screen"/>
          <a:srcRect/>
          <a:stretch/>
        </p:blipFill>
        <p:spPr>
          <a:xfrm>
            <a:off x="1596397" y="1004207"/>
            <a:ext cx="6647491" cy="1036864"/>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
        <p:nvSpPr>
          <p:cNvPr id="21509" name="Content Placeholder 2"/>
          <p:cNvSpPr txBox="1">
            <a:spLocks/>
          </p:cNvSpPr>
          <p:nvPr/>
        </p:nvSpPr>
        <p:spPr bwMode="auto">
          <a:xfrm>
            <a:off x="1698625" y="1158875"/>
            <a:ext cx="6446838" cy="865188"/>
          </a:xfrm>
          <a:prstGeom prst="rect">
            <a:avLst/>
          </a:prstGeom>
          <a:noFill/>
          <a:ln w="9525">
            <a:noFill/>
            <a:miter lim="800000"/>
            <a:headEnd/>
            <a:tailEnd/>
          </a:ln>
        </p:spPr>
        <p:txBody>
          <a:bodyPr lIns="0" tIns="0" rIns="0" bIns="0"/>
          <a:lstStyle/>
          <a:p>
            <a:pPr marL="53975" defTabSz="342900">
              <a:spcBef>
                <a:spcPts val="450"/>
              </a:spcBef>
              <a:buClr>
                <a:schemeClr val="tx2"/>
              </a:buClr>
              <a:buFont typeface="Wingdings" pitchFamily="2" charset="2"/>
              <a:buNone/>
            </a:pPr>
            <a:r>
              <a:rPr lang="ro-RO" sz="1600" b="1" i="1">
                <a:solidFill>
                  <a:schemeClr val="bg1"/>
                </a:solidFill>
              </a:rPr>
              <a:t>Inteligența artificială (IA): sisteme cu comportament inteligent care analizează mediul înconjurător și acționează – cu un anumit grad de autonomie – pentru a atinge obiective specifice.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Automation of person-related tasks"/>
          <p:cNvSpPr>
            <a:spLocks noGrp="1"/>
          </p:cNvSpPr>
          <p:nvPr>
            <p:ph type="title"/>
          </p:nvPr>
        </p:nvSpPr>
        <p:spPr/>
        <p:txBody>
          <a:bodyPr lIns="0"/>
          <a:lstStyle/>
          <a:p>
            <a:pPr eaLnBrk="1" hangingPunct="1"/>
            <a:r>
              <a:rPr lang="ro-RO" sz="2400"/>
              <a:t>Abordarea bazată pe sarcini a automatizării</a:t>
            </a:r>
          </a:p>
        </p:txBody>
      </p:sp>
      <p:grpSp>
        <p:nvGrpSpPr>
          <p:cNvPr id="23554" name="Group 3"/>
          <p:cNvGrpSpPr>
            <a:grpSpLocks/>
          </p:cNvGrpSpPr>
          <p:nvPr/>
        </p:nvGrpSpPr>
        <p:grpSpPr bwMode="auto">
          <a:xfrm>
            <a:off x="973138" y="2532063"/>
            <a:ext cx="7037387" cy="1866900"/>
            <a:chOff x="1173843" y="2378848"/>
            <a:chExt cx="6458587" cy="1714213"/>
          </a:xfrm>
        </p:grpSpPr>
        <p:sp>
          <p:nvSpPr>
            <p:cNvPr id="8" name="Rechteck 7"/>
            <p:cNvSpPr/>
            <p:nvPr/>
          </p:nvSpPr>
          <p:spPr>
            <a:xfrm>
              <a:off x="1173843" y="2387594"/>
              <a:ext cx="6391568" cy="1705467"/>
            </a:xfrm>
            <a:prstGeom prst="rect">
              <a:avLst/>
            </a:prstGeom>
            <a:solidFill>
              <a:srgbClr val="D7E3A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8" fontAlgn="auto" hangingPunct="0">
                <a:spcBef>
                  <a:spcPts val="0"/>
                </a:spcBef>
                <a:spcAft>
                  <a:spcPts val="0"/>
                </a:spcAft>
                <a:defRPr/>
              </a:pPr>
              <a:endParaRPr lang="de-DE" kern="0" dirty="0">
                <a:solidFill>
                  <a:srgbClr val="FFFFFF"/>
                </a:solidFill>
                <a:latin typeface="Helvetica"/>
                <a:cs typeface="Helvetica"/>
                <a:sym typeface="Arial"/>
              </a:endParaRPr>
            </a:p>
          </p:txBody>
        </p:sp>
        <p:sp>
          <p:nvSpPr>
            <p:cNvPr id="9" name="Rechteck 8"/>
            <p:cNvSpPr/>
            <p:nvPr/>
          </p:nvSpPr>
          <p:spPr>
            <a:xfrm rot="16200000">
              <a:off x="6689366" y="3208271"/>
              <a:ext cx="1705467" cy="46622"/>
            </a:xfrm>
            <a:prstGeom prst="rect">
              <a:avLst/>
            </a:prstGeom>
            <a:solidFill>
              <a:srgbClr val="ACC7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8" fontAlgn="auto" hangingPunct="0">
                <a:spcBef>
                  <a:spcPts val="0"/>
                </a:spcBef>
                <a:spcAft>
                  <a:spcPts val="0"/>
                </a:spcAft>
                <a:defRPr/>
              </a:pPr>
              <a:endParaRPr lang="de-DE" kern="0" dirty="0">
                <a:solidFill>
                  <a:srgbClr val="FFFFFF"/>
                </a:solidFill>
                <a:latin typeface="Helvetica"/>
                <a:cs typeface="Helvetica"/>
                <a:sym typeface="Arial"/>
              </a:endParaRPr>
            </a:p>
          </p:txBody>
        </p:sp>
        <p:sp>
          <p:nvSpPr>
            <p:cNvPr id="10" name="Rechteck 9"/>
            <p:cNvSpPr/>
            <p:nvPr/>
          </p:nvSpPr>
          <p:spPr>
            <a:xfrm rot="16200000">
              <a:off x="350248" y="3211189"/>
              <a:ext cx="1705467" cy="58277"/>
            </a:xfrm>
            <a:prstGeom prst="rect">
              <a:avLst/>
            </a:prstGeom>
            <a:solidFill>
              <a:srgbClr val="ACC7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8" fontAlgn="auto" hangingPunct="0">
                <a:spcBef>
                  <a:spcPts val="0"/>
                </a:spcBef>
                <a:spcAft>
                  <a:spcPts val="0"/>
                </a:spcAft>
                <a:defRPr/>
              </a:pPr>
              <a:endParaRPr lang="de-DE" kern="0" dirty="0">
                <a:solidFill>
                  <a:srgbClr val="FFFFFF"/>
                </a:solidFill>
                <a:latin typeface="Helvetica"/>
                <a:cs typeface="Helvetica"/>
                <a:sym typeface="Arial"/>
              </a:endParaRPr>
            </a:p>
          </p:txBody>
        </p:sp>
        <p:sp>
          <p:nvSpPr>
            <p:cNvPr id="11" name="Rechteck 10"/>
            <p:cNvSpPr/>
            <p:nvPr/>
          </p:nvSpPr>
          <p:spPr>
            <a:xfrm>
              <a:off x="2098995" y="2387594"/>
              <a:ext cx="4533978" cy="1325016"/>
            </a:xfrm>
            <a:prstGeom prst="rect">
              <a:avLst/>
            </a:prstGeom>
            <a:solidFill>
              <a:schemeClr val="bg1"/>
            </a:solidFill>
            <a:ln>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8" fontAlgn="auto" hangingPunct="0">
                <a:spcBef>
                  <a:spcPts val="0"/>
                </a:spcBef>
                <a:spcAft>
                  <a:spcPts val="0"/>
                </a:spcAft>
                <a:defRPr/>
              </a:pPr>
              <a:endParaRPr lang="de-DE" kern="0" dirty="0">
                <a:solidFill>
                  <a:srgbClr val="FFFFFF"/>
                </a:solidFill>
                <a:latin typeface="Helvetica"/>
                <a:cs typeface="Helvetica"/>
                <a:sym typeface="Arial"/>
              </a:endParaRPr>
            </a:p>
          </p:txBody>
        </p:sp>
        <p:sp>
          <p:nvSpPr>
            <p:cNvPr id="12" name="Rechteck 11"/>
            <p:cNvSpPr/>
            <p:nvPr/>
          </p:nvSpPr>
          <p:spPr>
            <a:xfrm>
              <a:off x="2098995" y="3689288"/>
              <a:ext cx="4533978" cy="403773"/>
            </a:xfrm>
            <a:prstGeom prst="rect">
              <a:avLst/>
            </a:prstGeom>
            <a:solidFill>
              <a:schemeClr val="bg1"/>
            </a:solidFill>
            <a:ln>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8" fontAlgn="auto" hangingPunct="0">
                <a:spcBef>
                  <a:spcPts val="0"/>
                </a:spcBef>
                <a:spcAft>
                  <a:spcPts val="0"/>
                </a:spcAft>
                <a:defRPr/>
              </a:pPr>
              <a:endParaRPr lang="de-DE" kern="0" dirty="0">
                <a:solidFill>
                  <a:srgbClr val="FFFFFF"/>
                </a:solidFill>
                <a:latin typeface="Helvetica"/>
                <a:cs typeface="Helvetica"/>
                <a:sym typeface="Arial"/>
              </a:endParaRPr>
            </a:p>
          </p:txBody>
        </p:sp>
        <p:cxnSp>
          <p:nvCxnSpPr>
            <p:cNvPr id="13" name="Gerader Verbinder 12"/>
            <p:cNvCxnSpPr/>
            <p:nvPr/>
          </p:nvCxnSpPr>
          <p:spPr>
            <a:xfrm>
              <a:off x="2098995" y="2387594"/>
              <a:ext cx="4533978" cy="1301694"/>
            </a:xfrm>
            <a:prstGeom prst="line">
              <a:avLst/>
            </a:prstGeom>
            <a:ln w="12700">
              <a:solidFill>
                <a:srgbClr val="F8B734"/>
              </a:solidFill>
              <a:prstDash val="dash"/>
            </a:ln>
          </p:spPr>
          <p:style>
            <a:lnRef idx="1">
              <a:schemeClr val="accent1"/>
            </a:lnRef>
            <a:fillRef idx="0">
              <a:schemeClr val="accent1"/>
            </a:fillRef>
            <a:effectRef idx="0">
              <a:schemeClr val="accent1"/>
            </a:effectRef>
            <a:fontRef idx="minor">
              <a:schemeClr val="tx1"/>
            </a:fontRef>
          </p:style>
        </p:cxnSp>
        <p:sp>
          <p:nvSpPr>
            <p:cNvPr id="23563" name="Textfeld 13"/>
            <p:cNvSpPr txBox="1">
              <a:spLocks noChangeArrowheads="1"/>
            </p:cNvSpPr>
            <p:nvPr/>
          </p:nvSpPr>
          <p:spPr bwMode="auto">
            <a:xfrm>
              <a:off x="1173843" y="3050491"/>
              <a:ext cx="925515" cy="369332"/>
            </a:xfrm>
            <a:prstGeom prst="rect">
              <a:avLst/>
            </a:prstGeom>
            <a:noFill/>
            <a:ln w="9525">
              <a:noFill/>
              <a:miter lim="800000"/>
              <a:headEnd/>
              <a:tailEnd/>
            </a:ln>
          </p:spPr>
          <p:txBody>
            <a:bodyPr>
              <a:spAutoFit/>
            </a:bodyPr>
            <a:lstStyle/>
            <a:p>
              <a:pPr algn="ctr" defTabSz="912813" hangingPunct="0"/>
              <a:r>
                <a:rPr lang="ro-RO" sz="900" b="1">
                  <a:solidFill>
                    <a:srgbClr val="0E3399"/>
                  </a:solidFill>
                  <a:sym typeface="Arial" charset="0"/>
                </a:rPr>
                <a:t>cu manipulare fizică</a:t>
              </a:r>
            </a:p>
          </p:txBody>
        </p:sp>
        <p:sp>
          <p:nvSpPr>
            <p:cNvPr id="23564" name="Textfeld 14"/>
            <p:cNvSpPr txBox="1">
              <a:spLocks noChangeArrowheads="1"/>
            </p:cNvSpPr>
            <p:nvPr/>
          </p:nvSpPr>
          <p:spPr bwMode="auto">
            <a:xfrm>
              <a:off x="6513400" y="2979793"/>
              <a:ext cx="1119030" cy="507831"/>
            </a:xfrm>
            <a:prstGeom prst="rect">
              <a:avLst/>
            </a:prstGeom>
            <a:noFill/>
            <a:ln w="9525">
              <a:noFill/>
              <a:miter lim="800000"/>
              <a:headEnd/>
              <a:tailEnd/>
            </a:ln>
          </p:spPr>
          <p:txBody>
            <a:bodyPr>
              <a:spAutoFit/>
            </a:bodyPr>
            <a:lstStyle/>
            <a:p>
              <a:pPr algn="ctr" defTabSz="912813" hangingPunct="0"/>
              <a:r>
                <a:rPr lang="ro-RO" sz="900" b="1">
                  <a:solidFill>
                    <a:srgbClr val="0E3399"/>
                  </a:solidFill>
                  <a:sym typeface="Arial" charset="0"/>
                </a:rPr>
                <a:t>cognitivă</a:t>
              </a:r>
            </a:p>
            <a:p>
              <a:pPr algn="ctr" defTabSz="912813" hangingPunct="0"/>
              <a:r>
                <a:rPr lang="ro-RO" sz="900" b="1">
                  <a:solidFill>
                    <a:srgbClr val="0E3399"/>
                  </a:solidFill>
                  <a:sym typeface="Arial" charset="0"/>
                </a:rPr>
                <a:t>(fără manipulare fizică)</a:t>
              </a:r>
            </a:p>
          </p:txBody>
        </p:sp>
        <p:sp>
          <p:nvSpPr>
            <p:cNvPr id="23565" name="Textfeld 15"/>
            <p:cNvSpPr txBox="1">
              <a:spLocks noChangeArrowheads="1"/>
            </p:cNvSpPr>
            <p:nvPr/>
          </p:nvSpPr>
          <p:spPr bwMode="auto">
            <a:xfrm>
              <a:off x="2312875" y="3286043"/>
              <a:ext cx="1123950" cy="369332"/>
            </a:xfrm>
            <a:prstGeom prst="rect">
              <a:avLst/>
            </a:prstGeom>
            <a:noFill/>
            <a:ln w="9525">
              <a:noFill/>
              <a:miter lim="800000"/>
              <a:headEnd/>
              <a:tailEnd/>
            </a:ln>
          </p:spPr>
          <p:txBody>
            <a:bodyPr>
              <a:spAutoFit/>
            </a:bodyPr>
            <a:lstStyle/>
            <a:p>
              <a:pPr algn="ctr" defTabSz="912813" hangingPunct="0"/>
              <a:r>
                <a:rPr lang="ro-RO" sz="900">
                  <a:solidFill>
                    <a:srgbClr val="0E3399"/>
                  </a:solidFill>
                  <a:sym typeface="Arial" charset="0"/>
                </a:rPr>
                <a:t>asamblarea părților separate</a:t>
              </a:r>
            </a:p>
          </p:txBody>
        </p:sp>
        <p:sp>
          <p:nvSpPr>
            <p:cNvPr id="23566" name="Textfeld 16"/>
            <p:cNvSpPr txBox="1">
              <a:spLocks noChangeArrowheads="1"/>
            </p:cNvSpPr>
            <p:nvPr/>
          </p:nvSpPr>
          <p:spPr bwMode="auto">
            <a:xfrm>
              <a:off x="5396594" y="2631025"/>
              <a:ext cx="1000151" cy="339003"/>
            </a:xfrm>
            <a:prstGeom prst="rect">
              <a:avLst/>
            </a:prstGeom>
            <a:noFill/>
            <a:ln w="9525">
              <a:noFill/>
              <a:miter lim="800000"/>
              <a:headEnd/>
              <a:tailEnd/>
            </a:ln>
          </p:spPr>
          <p:txBody>
            <a:bodyPr>
              <a:spAutoFit/>
            </a:bodyPr>
            <a:lstStyle/>
            <a:p>
              <a:pPr algn="ctr" defTabSz="912813" hangingPunct="0"/>
              <a:r>
                <a:rPr lang="ro-RO" sz="900">
                  <a:solidFill>
                    <a:srgbClr val="0E3399"/>
                  </a:solidFill>
                  <a:sym typeface="Arial" charset="0"/>
                </a:rPr>
                <a:t>analiza datelor din vânzări</a:t>
              </a:r>
            </a:p>
          </p:txBody>
        </p:sp>
        <p:sp>
          <p:nvSpPr>
            <p:cNvPr id="23567" name="Textfeld 17"/>
            <p:cNvSpPr txBox="1">
              <a:spLocks noChangeArrowheads="1"/>
            </p:cNvSpPr>
            <p:nvPr/>
          </p:nvSpPr>
          <p:spPr bwMode="auto">
            <a:xfrm>
              <a:off x="3804331" y="2631025"/>
              <a:ext cx="1123950" cy="230832"/>
            </a:xfrm>
            <a:prstGeom prst="rect">
              <a:avLst/>
            </a:prstGeom>
            <a:noFill/>
            <a:ln w="9525">
              <a:noFill/>
              <a:miter lim="800000"/>
              <a:headEnd/>
              <a:tailEnd/>
            </a:ln>
          </p:spPr>
          <p:txBody>
            <a:bodyPr>
              <a:spAutoFit/>
            </a:bodyPr>
            <a:lstStyle/>
            <a:p>
              <a:pPr algn="ctr" defTabSz="912813" hangingPunct="0"/>
              <a:r>
                <a:rPr lang="ro-RO" sz="900">
                  <a:solidFill>
                    <a:srgbClr val="0E3399"/>
                  </a:solidFill>
                  <a:sym typeface="Arial" charset="0"/>
                </a:rPr>
                <a:t>acordarea de sprijin terapeutic</a:t>
              </a:r>
            </a:p>
          </p:txBody>
        </p:sp>
        <p:sp>
          <p:nvSpPr>
            <p:cNvPr id="23568" name="Textfeld 18"/>
            <p:cNvSpPr txBox="1">
              <a:spLocks noChangeArrowheads="1"/>
            </p:cNvSpPr>
            <p:nvPr/>
          </p:nvSpPr>
          <p:spPr bwMode="auto">
            <a:xfrm>
              <a:off x="3840845" y="3288893"/>
              <a:ext cx="1123950" cy="230832"/>
            </a:xfrm>
            <a:prstGeom prst="rect">
              <a:avLst/>
            </a:prstGeom>
            <a:noFill/>
            <a:ln w="9525">
              <a:noFill/>
              <a:miter lim="800000"/>
              <a:headEnd/>
              <a:tailEnd/>
            </a:ln>
          </p:spPr>
          <p:txBody>
            <a:bodyPr>
              <a:spAutoFit/>
            </a:bodyPr>
            <a:lstStyle/>
            <a:p>
              <a:pPr algn="ctr" defTabSz="912813" hangingPunct="0"/>
              <a:r>
                <a:rPr lang="ro-RO" sz="900">
                  <a:solidFill>
                    <a:srgbClr val="0E3399"/>
                  </a:solidFill>
                  <a:sym typeface="Arial" charset="0"/>
                </a:rPr>
                <a:t>ridicarea unui pacient</a:t>
              </a:r>
            </a:p>
          </p:txBody>
        </p:sp>
        <p:sp>
          <p:nvSpPr>
            <p:cNvPr id="23569" name="Textfeld 19"/>
            <p:cNvSpPr txBox="1">
              <a:spLocks noChangeArrowheads="1"/>
            </p:cNvSpPr>
            <p:nvPr/>
          </p:nvSpPr>
          <p:spPr bwMode="auto">
            <a:xfrm>
              <a:off x="2268029" y="3793354"/>
              <a:ext cx="1123950" cy="230832"/>
            </a:xfrm>
            <a:prstGeom prst="rect">
              <a:avLst/>
            </a:prstGeom>
            <a:noFill/>
            <a:ln w="9525">
              <a:noFill/>
              <a:miter lim="800000"/>
              <a:headEnd/>
              <a:tailEnd/>
            </a:ln>
          </p:spPr>
          <p:txBody>
            <a:bodyPr>
              <a:spAutoFit/>
            </a:bodyPr>
            <a:lstStyle/>
            <a:p>
              <a:pPr algn="ctr" defTabSz="912813" hangingPunct="0"/>
              <a:r>
                <a:rPr lang="ro-RO" sz="900">
                  <a:solidFill>
                    <a:srgbClr val="0E3399"/>
                  </a:solidFill>
                  <a:sym typeface="Arial" charset="0"/>
                </a:rPr>
                <a:t>legată de obiect</a:t>
              </a:r>
            </a:p>
          </p:txBody>
        </p:sp>
        <p:sp>
          <p:nvSpPr>
            <p:cNvPr id="23570" name="Textfeld 20"/>
            <p:cNvSpPr txBox="1">
              <a:spLocks noChangeArrowheads="1"/>
            </p:cNvSpPr>
            <p:nvPr/>
          </p:nvSpPr>
          <p:spPr bwMode="auto">
            <a:xfrm>
              <a:off x="3804331" y="3793354"/>
              <a:ext cx="1123950" cy="230832"/>
            </a:xfrm>
            <a:prstGeom prst="rect">
              <a:avLst/>
            </a:prstGeom>
            <a:noFill/>
            <a:ln w="9525">
              <a:noFill/>
              <a:miter lim="800000"/>
              <a:headEnd/>
              <a:tailEnd/>
            </a:ln>
          </p:spPr>
          <p:txBody>
            <a:bodyPr>
              <a:spAutoFit/>
            </a:bodyPr>
            <a:lstStyle/>
            <a:p>
              <a:pPr algn="ctr" defTabSz="912813" hangingPunct="0"/>
              <a:r>
                <a:rPr lang="ro-RO" sz="900">
                  <a:solidFill>
                    <a:srgbClr val="0E3399"/>
                  </a:solidFill>
                  <a:sym typeface="Arial" charset="0"/>
                </a:rPr>
                <a:t>legată de persoană</a:t>
              </a:r>
            </a:p>
          </p:txBody>
        </p:sp>
        <p:sp>
          <p:nvSpPr>
            <p:cNvPr id="23571" name="Textfeld 21"/>
            <p:cNvSpPr txBox="1">
              <a:spLocks noChangeArrowheads="1"/>
            </p:cNvSpPr>
            <p:nvPr/>
          </p:nvSpPr>
          <p:spPr bwMode="auto">
            <a:xfrm>
              <a:off x="5329125" y="3784527"/>
              <a:ext cx="1160464" cy="230832"/>
            </a:xfrm>
            <a:prstGeom prst="rect">
              <a:avLst/>
            </a:prstGeom>
            <a:noFill/>
            <a:ln w="9525">
              <a:noFill/>
              <a:miter lim="800000"/>
              <a:headEnd/>
              <a:tailEnd/>
            </a:ln>
          </p:spPr>
          <p:txBody>
            <a:bodyPr>
              <a:spAutoFit/>
            </a:bodyPr>
            <a:lstStyle/>
            <a:p>
              <a:pPr algn="ctr" defTabSz="912813" hangingPunct="0"/>
              <a:r>
                <a:rPr lang="ro-RO" sz="900">
                  <a:solidFill>
                    <a:srgbClr val="0E3399"/>
                  </a:solidFill>
                  <a:sym typeface="Arial" charset="0"/>
                </a:rPr>
                <a:t>legată de informații</a:t>
              </a:r>
            </a:p>
          </p:txBody>
        </p:sp>
        <p:cxnSp>
          <p:nvCxnSpPr>
            <p:cNvPr id="23" name="Gerader Verbinder 22"/>
            <p:cNvCxnSpPr/>
            <p:nvPr/>
          </p:nvCxnSpPr>
          <p:spPr>
            <a:xfrm flipH="1">
              <a:off x="3570499" y="2378848"/>
              <a:ext cx="0" cy="1689432"/>
            </a:xfrm>
            <a:prstGeom prst="line">
              <a:avLst/>
            </a:prstGeom>
            <a:ln>
              <a:solidFill>
                <a:srgbClr val="0054A8"/>
              </a:solidFill>
              <a:prstDash val="sysDash"/>
            </a:ln>
          </p:spPr>
          <p:style>
            <a:lnRef idx="1">
              <a:schemeClr val="accent1"/>
            </a:lnRef>
            <a:fillRef idx="0">
              <a:schemeClr val="accent1"/>
            </a:fillRef>
            <a:effectRef idx="0">
              <a:schemeClr val="accent1"/>
            </a:effectRef>
            <a:fontRef idx="minor">
              <a:schemeClr val="tx1"/>
            </a:fontRef>
          </p:style>
        </p:cxnSp>
        <p:cxnSp>
          <p:nvCxnSpPr>
            <p:cNvPr id="24" name="Gerader Verbinder 23"/>
            <p:cNvCxnSpPr/>
            <p:nvPr/>
          </p:nvCxnSpPr>
          <p:spPr>
            <a:xfrm>
              <a:off x="5176040" y="2378848"/>
              <a:ext cx="8742" cy="1705467"/>
            </a:xfrm>
            <a:prstGeom prst="line">
              <a:avLst/>
            </a:prstGeom>
            <a:ln>
              <a:solidFill>
                <a:srgbClr val="0054A8"/>
              </a:solidFill>
              <a:prstDash val="sysDash"/>
            </a:ln>
          </p:spPr>
          <p:style>
            <a:lnRef idx="1">
              <a:schemeClr val="accent1"/>
            </a:lnRef>
            <a:fillRef idx="0">
              <a:schemeClr val="accent1"/>
            </a:fillRef>
            <a:effectRef idx="0">
              <a:schemeClr val="accent1"/>
            </a:effectRef>
            <a:fontRef idx="minor">
              <a:schemeClr val="tx1"/>
            </a:fontRef>
          </p:style>
        </p:cxnSp>
      </p:grpSp>
      <p:sp>
        <p:nvSpPr>
          <p:cNvPr id="23555" name="Textfeld 1"/>
          <p:cNvSpPr txBox="1">
            <a:spLocks noChangeArrowheads="1"/>
          </p:cNvSpPr>
          <p:nvPr/>
        </p:nvSpPr>
        <p:spPr bwMode="auto">
          <a:xfrm>
            <a:off x="517525" y="857250"/>
            <a:ext cx="7753350" cy="984250"/>
          </a:xfrm>
          <a:prstGeom prst="rect">
            <a:avLst/>
          </a:prstGeom>
          <a:noFill/>
          <a:ln w="9525">
            <a:noFill/>
            <a:miter lim="800000"/>
            <a:headEnd/>
            <a:tailEnd/>
          </a:ln>
        </p:spPr>
        <p:txBody>
          <a:bodyPr lIns="0" tIns="0" rIns="0" bIns="0">
            <a:spAutoFit/>
          </a:bodyPr>
          <a:lstStyle/>
          <a:p>
            <a:pPr marL="53975" defTabSz="342900">
              <a:spcBef>
                <a:spcPts val="450"/>
              </a:spcBef>
              <a:buClr>
                <a:schemeClr val="tx2"/>
              </a:buClr>
            </a:pPr>
            <a:r>
              <a:rPr lang="ro-RO" sz="1600" b="1" i="1" dirty="0">
                <a:solidFill>
                  <a:srgbClr val="003399"/>
                </a:solidFill>
              </a:rPr>
              <a:t>Sarcinile sunt o unitate de analiză mai bună atunci când se analizează impactul potențialului de automatizare. Abordarea bazată pe sarcini permite o înțelegere mai nuanțată și mai detaliată a aspectelor specifice ale activității umane care pot fi automatizate mai ușor.</a:t>
            </a:r>
          </a:p>
        </p:txBody>
      </p:sp>
      <p:sp>
        <p:nvSpPr>
          <p:cNvPr id="7" name="Speech Bubble: Rectangle 6"/>
          <p:cNvSpPr/>
          <p:nvPr/>
        </p:nvSpPr>
        <p:spPr>
          <a:xfrm>
            <a:off x="449263" y="744538"/>
            <a:ext cx="8010525" cy="1320800"/>
          </a:xfrm>
          <a:custGeom>
            <a:avLst/>
            <a:gdLst>
              <a:gd name="connsiteX0" fmla="*/ 0 w 7786688"/>
              <a:gd name="connsiteY0" fmla="*/ 0 h 1154162"/>
              <a:gd name="connsiteX1" fmla="*/ 4542235 w 7786688"/>
              <a:gd name="connsiteY1" fmla="*/ 0 h 1154162"/>
              <a:gd name="connsiteX2" fmla="*/ 4542235 w 7786688"/>
              <a:gd name="connsiteY2" fmla="*/ 0 h 1154162"/>
              <a:gd name="connsiteX3" fmla="*/ 6488907 w 7786688"/>
              <a:gd name="connsiteY3" fmla="*/ 0 h 1154162"/>
              <a:gd name="connsiteX4" fmla="*/ 7786688 w 7786688"/>
              <a:gd name="connsiteY4" fmla="*/ 0 h 1154162"/>
              <a:gd name="connsiteX5" fmla="*/ 7786688 w 7786688"/>
              <a:gd name="connsiteY5" fmla="*/ 673261 h 1154162"/>
              <a:gd name="connsiteX6" fmla="*/ 7786688 w 7786688"/>
              <a:gd name="connsiteY6" fmla="*/ 673261 h 1154162"/>
              <a:gd name="connsiteX7" fmla="*/ 7786688 w 7786688"/>
              <a:gd name="connsiteY7" fmla="*/ 961802 h 1154162"/>
              <a:gd name="connsiteX8" fmla="*/ 7786688 w 7786688"/>
              <a:gd name="connsiteY8" fmla="*/ 1154162 h 1154162"/>
              <a:gd name="connsiteX9" fmla="*/ 6488907 w 7786688"/>
              <a:gd name="connsiteY9" fmla="*/ 1154162 h 1154162"/>
              <a:gd name="connsiteX10" fmla="*/ 5959775 w 7786688"/>
              <a:gd name="connsiteY10" fmla="*/ 1353151 h 1154162"/>
              <a:gd name="connsiteX11" fmla="*/ 4542235 w 7786688"/>
              <a:gd name="connsiteY11" fmla="*/ 1154162 h 1154162"/>
              <a:gd name="connsiteX12" fmla="*/ 0 w 7786688"/>
              <a:gd name="connsiteY12" fmla="*/ 1154162 h 1154162"/>
              <a:gd name="connsiteX13" fmla="*/ 0 w 7786688"/>
              <a:gd name="connsiteY13" fmla="*/ 961802 h 1154162"/>
              <a:gd name="connsiteX14" fmla="*/ 0 w 7786688"/>
              <a:gd name="connsiteY14" fmla="*/ 673261 h 1154162"/>
              <a:gd name="connsiteX15" fmla="*/ 0 w 7786688"/>
              <a:gd name="connsiteY15" fmla="*/ 673261 h 1154162"/>
              <a:gd name="connsiteX16" fmla="*/ 0 w 7786688"/>
              <a:gd name="connsiteY16" fmla="*/ 0 h 1154162"/>
              <a:gd name="connsiteX0" fmla="*/ 0 w 7786688"/>
              <a:gd name="connsiteY0" fmla="*/ 0 h 1353151"/>
              <a:gd name="connsiteX1" fmla="*/ 4542235 w 7786688"/>
              <a:gd name="connsiteY1" fmla="*/ 0 h 1353151"/>
              <a:gd name="connsiteX2" fmla="*/ 4542235 w 7786688"/>
              <a:gd name="connsiteY2" fmla="*/ 0 h 1353151"/>
              <a:gd name="connsiteX3" fmla="*/ 6488907 w 7786688"/>
              <a:gd name="connsiteY3" fmla="*/ 0 h 1353151"/>
              <a:gd name="connsiteX4" fmla="*/ 7786688 w 7786688"/>
              <a:gd name="connsiteY4" fmla="*/ 0 h 1353151"/>
              <a:gd name="connsiteX5" fmla="*/ 7786688 w 7786688"/>
              <a:gd name="connsiteY5" fmla="*/ 673261 h 1353151"/>
              <a:gd name="connsiteX6" fmla="*/ 7786688 w 7786688"/>
              <a:gd name="connsiteY6" fmla="*/ 673261 h 1353151"/>
              <a:gd name="connsiteX7" fmla="*/ 7786688 w 7786688"/>
              <a:gd name="connsiteY7" fmla="*/ 961802 h 1353151"/>
              <a:gd name="connsiteX8" fmla="*/ 7786688 w 7786688"/>
              <a:gd name="connsiteY8" fmla="*/ 1154162 h 1353151"/>
              <a:gd name="connsiteX9" fmla="*/ 7205599 w 7786688"/>
              <a:gd name="connsiteY9" fmla="*/ 1121211 h 1353151"/>
              <a:gd name="connsiteX10" fmla="*/ 5959775 w 7786688"/>
              <a:gd name="connsiteY10" fmla="*/ 1353151 h 1353151"/>
              <a:gd name="connsiteX11" fmla="*/ 4542235 w 7786688"/>
              <a:gd name="connsiteY11" fmla="*/ 1154162 h 1353151"/>
              <a:gd name="connsiteX12" fmla="*/ 0 w 7786688"/>
              <a:gd name="connsiteY12" fmla="*/ 1154162 h 1353151"/>
              <a:gd name="connsiteX13" fmla="*/ 0 w 7786688"/>
              <a:gd name="connsiteY13" fmla="*/ 961802 h 1353151"/>
              <a:gd name="connsiteX14" fmla="*/ 0 w 7786688"/>
              <a:gd name="connsiteY14" fmla="*/ 673261 h 1353151"/>
              <a:gd name="connsiteX15" fmla="*/ 0 w 7786688"/>
              <a:gd name="connsiteY15" fmla="*/ 673261 h 1353151"/>
              <a:gd name="connsiteX16" fmla="*/ 0 w 7786688"/>
              <a:gd name="connsiteY16" fmla="*/ 0 h 1353151"/>
              <a:gd name="connsiteX0" fmla="*/ 0 w 7786688"/>
              <a:gd name="connsiteY0" fmla="*/ 0 h 1353151"/>
              <a:gd name="connsiteX1" fmla="*/ 4542235 w 7786688"/>
              <a:gd name="connsiteY1" fmla="*/ 0 h 1353151"/>
              <a:gd name="connsiteX2" fmla="*/ 4542235 w 7786688"/>
              <a:gd name="connsiteY2" fmla="*/ 0 h 1353151"/>
              <a:gd name="connsiteX3" fmla="*/ 6488907 w 7786688"/>
              <a:gd name="connsiteY3" fmla="*/ 0 h 1353151"/>
              <a:gd name="connsiteX4" fmla="*/ 7786688 w 7786688"/>
              <a:gd name="connsiteY4" fmla="*/ 0 h 1353151"/>
              <a:gd name="connsiteX5" fmla="*/ 7786688 w 7786688"/>
              <a:gd name="connsiteY5" fmla="*/ 673261 h 1353151"/>
              <a:gd name="connsiteX6" fmla="*/ 7786688 w 7786688"/>
              <a:gd name="connsiteY6" fmla="*/ 673261 h 1353151"/>
              <a:gd name="connsiteX7" fmla="*/ 7786688 w 7786688"/>
              <a:gd name="connsiteY7" fmla="*/ 961802 h 1353151"/>
              <a:gd name="connsiteX8" fmla="*/ 7786688 w 7786688"/>
              <a:gd name="connsiteY8" fmla="*/ 1154162 h 1353151"/>
              <a:gd name="connsiteX9" fmla="*/ 7205599 w 7786688"/>
              <a:gd name="connsiteY9" fmla="*/ 1121211 h 1353151"/>
              <a:gd name="connsiteX10" fmla="*/ 5959775 w 7786688"/>
              <a:gd name="connsiteY10" fmla="*/ 1353151 h 1353151"/>
              <a:gd name="connsiteX11" fmla="*/ 6601694 w 7786688"/>
              <a:gd name="connsiteY11" fmla="*/ 1154162 h 1353151"/>
              <a:gd name="connsiteX12" fmla="*/ 0 w 7786688"/>
              <a:gd name="connsiteY12" fmla="*/ 1154162 h 1353151"/>
              <a:gd name="connsiteX13" fmla="*/ 0 w 7786688"/>
              <a:gd name="connsiteY13" fmla="*/ 961802 h 1353151"/>
              <a:gd name="connsiteX14" fmla="*/ 0 w 7786688"/>
              <a:gd name="connsiteY14" fmla="*/ 673261 h 1353151"/>
              <a:gd name="connsiteX15" fmla="*/ 0 w 7786688"/>
              <a:gd name="connsiteY15" fmla="*/ 673261 h 1353151"/>
              <a:gd name="connsiteX16" fmla="*/ 0 w 7786688"/>
              <a:gd name="connsiteY16" fmla="*/ 0 h 1353151"/>
              <a:gd name="connsiteX0" fmla="*/ 0 w 7786688"/>
              <a:gd name="connsiteY0" fmla="*/ 0 h 1386103"/>
              <a:gd name="connsiteX1" fmla="*/ 4542235 w 7786688"/>
              <a:gd name="connsiteY1" fmla="*/ 0 h 1386103"/>
              <a:gd name="connsiteX2" fmla="*/ 4542235 w 7786688"/>
              <a:gd name="connsiteY2" fmla="*/ 0 h 1386103"/>
              <a:gd name="connsiteX3" fmla="*/ 6488907 w 7786688"/>
              <a:gd name="connsiteY3" fmla="*/ 0 h 1386103"/>
              <a:gd name="connsiteX4" fmla="*/ 7786688 w 7786688"/>
              <a:gd name="connsiteY4" fmla="*/ 0 h 1386103"/>
              <a:gd name="connsiteX5" fmla="*/ 7786688 w 7786688"/>
              <a:gd name="connsiteY5" fmla="*/ 673261 h 1386103"/>
              <a:gd name="connsiteX6" fmla="*/ 7786688 w 7786688"/>
              <a:gd name="connsiteY6" fmla="*/ 673261 h 1386103"/>
              <a:gd name="connsiteX7" fmla="*/ 7786688 w 7786688"/>
              <a:gd name="connsiteY7" fmla="*/ 961802 h 1386103"/>
              <a:gd name="connsiteX8" fmla="*/ 7786688 w 7786688"/>
              <a:gd name="connsiteY8" fmla="*/ 1154162 h 1386103"/>
              <a:gd name="connsiteX9" fmla="*/ 7205599 w 7786688"/>
              <a:gd name="connsiteY9" fmla="*/ 1121211 h 1386103"/>
              <a:gd name="connsiteX10" fmla="*/ 6898889 w 7786688"/>
              <a:gd name="connsiteY10" fmla="*/ 1386103 h 1386103"/>
              <a:gd name="connsiteX11" fmla="*/ 6601694 w 7786688"/>
              <a:gd name="connsiteY11" fmla="*/ 1154162 h 1386103"/>
              <a:gd name="connsiteX12" fmla="*/ 0 w 7786688"/>
              <a:gd name="connsiteY12" fmla="*/ 1154162 h 1386103"/>
              <a:gd name="connsiteX13" fmla="*/ 0 w 7786688"/>
              <a:gd name="connsiteY13" fmla="*/ 961802 h 1386103"/>
              <a:gd name="connsiteX14" fmla="*/ 0 w 7786688"/>
              <a:gd name="connsiteY14" fmla="*/ 673261 h 1386103"/>
              <a:gd name="connsiteX15" fmla="*/ 0 w 7786688"/>
              <a:gd name="connsiteY15" fmla="*/ 673261 h 1386103"/>
              <a:gd name="connsiteX16" fmla="*/ 0 w 7786688"/>
              <a:gd name="connsiteY16" fmla="*/ 0 h 1386103"/>
              <a:gd name="connsiteX0" fmla="*/ 0 w 7786688"/>
              <a:gd name="connsiteY0" fmla="*/ 0 h 1386103"/>
              <a:gd name="connsiteX1" fmla="*/ 4542235 w 7786688"/>
              <a:gd name="connsiteY1" fmla="*/ 0 h 1386103"/>
              <a:gd name="connsiteX2" fmla="*/ 4542235 w 7786688"/>
              <a:gd name="connsiteY2" fmla="*/ 0 h 1386103"/>
              <a:gd name="connsiteX3" fmla="*/ 6488907 w 7786688"/>
              <a:gd name="connsiteY3" fmla="*/ 0 h 1386103"/>
              <a:gd name="connsiteX4" fmla="*/ 7786688 w 7786688"/>
              <a:gd name="connsiteY4" fmla="*/ 0 h 1386103"/>
              <a:gd name="connsiteX5" fmla="*/ 7786688 w 7786688"/>
              <a:gd name="connsiteY5" fmla="*/ 673261 h 1386103"/>
              <a:gd name="connsiteX6" fmla="*/ 7786688 w 7786688"/>
              <a:gd name="connsiteY6" fmla="*/ 673261 h 1386103"/>
              <a:gd name="connsiteX7" fmla="*/ 7786688 w 7786688"/>
              <a:gd name="connsiteY7" fmla="*/ 961802 h 1386103"/>
              <a:gd name="connsiteX8" fmla="*/ 7786688 w 7786688"/>
              <a:gd name="connsiteY8" fmla="*/ 1154162 h 1386103"/>
              <a:gd name="connsiteX9" fmla="*/ 7192527 w 7786688"/>
              <a:gd name="connsiteY9" fmla="*/ 1152587 h 1386103"/>
              <a:gd name="connsiteX10" fmla="*/ 6898889 w 7786688"/>
              <a:gd name="connsiteY10" fmla="*/ 1386103 h 1386103"/>
              <a:gd name="connsiteX11" fmla="*/ 6601694 w 7786688"/>
              <a:gd name="connsiteY11" fmla="*/ 1154162 h 1386103"/>
              <a:gd name="connsiteX12" fmla="*/ 0 w 7786688"/>
              <a:gd name="connsiteY12" fmla="*/ 1154162 h 1386103"/>
              <a:gd name="connsiteX13" fmla="*/ 0 w 7786688"/>
              <a:gd name="connsiteY13" fmla="*/ 961802 h 1386103"/>
              <a:gd name="connsiteX14" fmla="*/ 0 w 7786688"/>
              <a:gd name="connsiteY14" fmla="*/ 673261 h 1386103"/>
              <a:gd name="connsiteX15" fmla="*/ 0 w 7786688"/>
              <a:gd name="connsiteY15" fmla="*/ 673261 h 1386103"/>
              <a:gd name="connsiteX16" fmla="*/ 0 w 7786688"/>
              <a:gd name="connsiteY16" fmla="*/ 0 h 138610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7192527 w 7786688"/>
              <a:gd name="connsiteY9" fmla="*/ 1152587 h 1327833"/>
              <a:gd name="connsiteX10" fmla="*/ 6894531 w 7786688"/>
              <a:gd name="connsiteY10" fmla="*/ 1327833 h 1327833"/>
              <a:gd name="connsiteX11" fmla="*/ 6601694 w 7786688"/>
              <a:gd name="connsiteY11" fmla="*/ 1154162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7192527 w 7786688"/>
              <a:gd name="connsiteY9" fmla="*/ 1152587 h 1327833"/>
              <a:gd name="connsiteX10" fmla="*/ 6894531 w 7786688"/>
              <a:gd name="connsiteY10" fmla="*/ 1327833 h 1327833"/>
              <a:gd name="connsiteX11" fmla="*/ 6749841 w 7786688"/>
              <a:gd name="connsiteY11" fmla="*/ 1158644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6987736 w 7786688"/>
              <a:gd name="connsiteY9" fmla="*/ 1170516 h 1327833"/>
              <a:gd name="connsiteX10" fmla="*/ 6894531 w 7786688"/>
              <a:gd name="connsiteY10" fmla="*/ 1327833 h 1327833"/>
              <a:gd name="connsiteX11" fmla="*/ 6749841 w 7786688"/>
              <a:gd name="connsiteY11" fmla="*/ 1158644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6987736 w 7786688"/>
              <a:gd name="connsiteY9" fmla="*/ 1166034 h 1327833"/>
              <a:gd name="connsiteX10" fmla="*/ 6894531 w 7786688"/>
              <a:gd name="connsiteY10" fmla="*/ 1327833 h 1327833"/>
              <a:gd name="connsiteX11" fmla="*/ 6749841 w 7786688"/>
              <a:gd name="connsiteY11" fmla="*/ 1158644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05421"/>
              <a:gd name="connsiteX1" fmla="*/ 4542235 w 7786688"/>
              <a:gd name="connsiteY1" fmla="*/ 0 h 1305421"/>
              <a:gd name="connsiteX2" fmla="*/ 4542235 w 7786688"/>
              <a:gd name="connsiteY2" fmla="*/ 0 h 1305421"/>
              <a:gd name="connsiteX3" fmla="*/ 6488907 w 7786688"/>
              <a:gd name="connsiteY3" fmla="*/ 0 h 1305421"/>
              <a:gd name="connsiteX4" fmla="*/ 7786688 w 7786688"/>
              <a:gd name="connsiteY4" fmla="*/ 0 h 1305421"/>
              <a:gd name="connsiteX5" fmla="*/ 7786688 w 7786688"/>
              <a:gd name="connsiteY5" fmla="*/ 673261 h 1305421"/>
              <a:gd name="connsiteX6" fmla="*/ 7786688 w 7786688"/>
              <a:gd name="connsiteY6" fmla="*/ 673261 h 1305421"/>
              <a:gd name="connsiteX7" fmla="*/ 7786688 w 7786688"/>
              <a:gd name="connsiteY7" fmla="*/ 961802 h 1305421"/>
              <a:gd name="connsiteX8" fmla="*/ 7786688 w 7786688"/>
              <a:gd name="connsiteY8" fmla="*/ 1154162 h 1305421"/>
              <a:gd name="connsiteX9" fmla="*/ 6987736 w 7786688"/>
              <a:gd name="connsiteY9" fmla="*/ 1166034 h 1305421"/>
              <a:gd name="connsiteX10" fmla="*/ 6868388 w 7786688"/>
              <a:gd name="connsiteY10" fmla="*/ 1305421 h 1305421"/>
              <a:gd name="connsiteX11" fmla="*/ 6749841 w 7786688"/>
              <a:gd name="connsiteY11" fmla="*/ 1158644 h 1305421"/>
              <a:gd name="connsiteX12" fmla="*/ 0 w 7786688"/>
              <a:gd name="connsiteY12" fmla="*/ 1154162 h 1305421"/>
              <a:gd name="connsiteX13" fmla="*/ 0 w 7786688"/>
              <a:gd name="connsiteY13" fmla="*/ 961802 h 1305421"/>
              <a:gd name="connsiteX14" fmla="*/ 0 w 7786688"/>
              <a:gd name="connsiteY14" fmla="*/ 673261 h 1305421"/>
              <a:gd name="connsiteX15" fmla="*/ 0 w 7786688"/>
              <a:gd name="connsiteY15" fmla="*/ 673261 h 1305421"/>
              <a:gd name="connsiteX16" fmla="*/ 0 w 7786688"/>
              <a:gd name="connsiteY16" fmla="*/ 0 h 1305421"/>
              <a:gd name="connsiteX0" fmla="*/ 0 w 7786688"/>
              <a:gd name="connsiteY0" fmla="*/ 0 h 1305421"/>
              <a:gd name="connsiteX1" fmla="*/ 4542235 w 7786688"/>
              <a:gd name="connsiteY1" fmla="*/ 0 h 1305421"/>
              <a:gd name="connsiteX2" fmla="*/ 4542235 w 7786688"/>
              <a:gd name="connsiteY2" fmla="*/ 0 h 1305421"/>
              <a:gd name="connsiteX3" fmla="*/ 6488907 w 7786688"/>
              <a:gd name="connsiteY3" fmla="*/ 0 h 1305421"/>
              <a:gd name="connsiteX4" fmla="*/ 7786688 w 7786688"/>
              <a:gd name="connsiteY4" fmla="*/ 0 h 1305421"/>
              <a:gd name="connsiteX5" fmla="*/ 7786688 w 7786688"/>
              <a:gd name="connsiteY5" fmla="*/ 673261 h 1305421"/>
              <a:gd name="connsiteX6" fmla="*/ 7786688 w 7786688"/>
              <a:gd name="connsiteY6" fmla="*/ 673261 h 1305421"/>
              <a:gd name="connsiteX7" fmla="*/ 7786688 w 7786688"/>
              <a:gd name="connsiteY7" fmla="*/ 961802 h 1305421"/>
              <a:gd name="connsiteX8" fmla="*/ 7786688 w 7786688"/>
              <a:gd name="connsiteY8" fmla="*/ 1154162 h 1305421"/>
              <a:gd name="connsiteX9" fmla="*/ 6987736 w 7786688"/>
              <a:gd name="connsiteY9" fmla="*/ 1166034 h 1305421"/>
              <a:gd name="connsiteX10" fmla="*/ 6868388 w 7786688"/>
              <a:gd name="connsiteY10" fmla="*/ 1305421 h 1305421"/>
              <a:gd name="connsiteX11" fmla="*/ 6681155 w 7786688"/>
              <a:gd name="connsiteY11" fmla="*/ 1158644 h 1305421"/>
              <a:gd name="connsiteX12" fmla="*/ 0 w 7786688"/>
              <a:gd name="connsiteY12" fmla="*/ 1154162 h 1305421"/>
              <a:gd name="connsiteX13" fmla="*/ 0 w 7786688"/>
              <a:gd name="connsiteY13" fmla="*/ 961802 h 1305421"/>
              <a:gd name="connsiteX14" fmla="*/ 0 w 7786688"/>
              <a:gd name="connsiteY14" fmla="*/ 673261 h 1305421"/>
              <a:gd name="connsiteX15" fmla="*/ 0 w 7786688"/>
              <a:gd name="connsiteY15" fmla="*/ 673261 h 1305421"/>
              <a:gd name="connsiteX16" fmla="*/ 0 w 7786688"/>
              <a:gd name="connsiteY16" fmla="*/ 0 h 1305421"/>
              <a:gd name="connsiteX0" fmla="*/ 0 w 7786688"/>
              <a:gd name="connsiteY0" fmla="*/ 0 h 1305421"/>
              <a:gd name="connsiteX1" fmla="*/ 4542235 w 7786688"/>
              <a:gd name="connsiteY1" fmla="*/ 0 h 1305421"/>
              <a:gd name="connsiteX2" fmla="*/ 4542235 w 7786688"/>
              <a:gd name="connsiteY2" fmla="*/ 0 h 1305421"/>
              <a:gd name="connsiteX3" fmla="*/ 6488907 w 7786688"/>
              <a:gd name="connsiteY3" fmla="*/ 0 h 1305421"/>
              <a:gd name="connsiteX4" fmla="*/ 7786688 w 7786688"/>
              <a:gd name="connsiteY4" fmla="*/ 0 h 1305421"/>
              <a:gd name="connsiteX5" fmla="*/ 7786688 w 7786688"/>
              <a:gd name="connsiteY5" fmla="*/ 673261 h 1305421"/>
              <a:gd name="connsiteX6" fmla="*/ 7786688 w 7786688"/>
              <a:gd name="connsiteY6" fmla="*/ 673261 h 1305421"/>
              <a:gd name="connsiteX7" fmla="*/ 7786688 w 7786688"/>
              <a:gd name="connsiteY7" fmla="*/ 961802 h 1305421"/>
              <a:gd name="connsiteX8" fmla="*/ 7786688 w 7786688"/>
              <a:gd name="connsiteY8" fmla="*/ 1154162 h 1305421"/>
              <a:gd name="connsiteX9" fmla="*/ 7068543 w 7786688"/>
              <a:gd name="connsiteY9" fmla="*/ 1161878 h 1305421"/>
              <a:gd name="connsiteX10" fmla="*/ 6868388 w 7786688"/>
              <a:gd name="connsiteY10" fmla="*/ 1305421 h 1305421"/>
              <a:gd name="connsiteX11" fmla="*/ 6681155 w 7786688"/>
              <a:gd name="connsiteY11" fmla="*/ 1158644 h 1305421"/>
              <a:gd name="connsiteX12" fmla="*/ 0 w 7786688"/>
              <a:gd name="connsiteY12" fmla="*/ 1154162 h 1305421"/>
              <a:gd name="connsiteX13" fmla="*/ 0 w 7786688"/>
              <a:gd name="connsiteY13" fmla="*/ 961802 h 1305421"/>
              <a:gd name="connsiteX14" fmla="*/ 0 w 7786688"/>
              <a:gd name="connsiteY14" fmla="*/ 673261 h 1305421"/>
              <a:gd name="connsiteX15" fmla="*/ 0 w 7786688"/>
              <a:gd name="connsiteY15" fmla="*/ 673261 h 1305421"/>
              <a:gd name="connsiteX16" fmla="*/ 0 w 7786688"/>
              <a:gd name="connsiteY16" fmla="*/ 0 h 1305421"/>
              <a:gd name="connsiteX0" fmla="*/ 0 w 7786688"/>
              <a:gd name="connsiteY0" fmla="*/ 0 h 1322047"/>
              <a:gd name="connsiteX1" fmla="*/ 4542235 w 7786688"/>
              <a:gd name="connsiteY1" fmla="*/ 0 h 1322047"/>
              <a:gd name="connsiteX2" fmla="*/ 4542235 w 7786688"/>
              <a:gd name="connsiteY2" fmla="*/ 0 h 1322047"/>
              <a:gd name="connsiteX3" fmla="*/ 6488907 w 7786688"/>
              <a:gd name="connsiteY3" fmla="*/ 0 h 1322047"/>
              <a:gd name="connsiteX4" fmla="*/ 7786688 w 7786688"/>
              <a:gd name="connsiteY4" fmla="*/ 0 h 1322047"/>
              <a:gd name="connsiteX5" fmla="*/ 7786688 w 7786688"/>
              <a:gd name="connsiteY5" fmla="*/ 673261 h 1322047"/>
              <a:gd name="connsiteX6" fmla="*/ 7786688 w 7786688"/>
              <a:gd name="connsiteY6" fmla="*/ 673261 h 1322047"/>
              <a:gd name="connsiteX7" fmla="*/ 7786688 w 7786688"/>
              <a:gd name="connsiteY7" fmla="*/ 961802 h 1322047"/>
              <a:gd name="connsiteX8" fmla="*/ 7786688 w 7786688"/>
              <a:gd name="connsiteY8" fmla="*/ 1154162 h 1322047"/>
              <a:gd name="connsiteX9" fmla="*/ 7068543 w 7786688"/>
              <a:gd name="connsiteY9" fmla="*/ 1161878 h 1322047"/>
              <a:gd name="connsiteX10" fmla="*/ 6900711 w 7786688"/>
              <a:gd name="connsiteY10" fmla="*/ 1322047 h 1322047"/>
              <a:gd name="connsiteX11" fmla="*/ 6681155 w 7786688"/>
              <a:gd name="connsiteY11" fmla="*/ 1158644 h 1322047"/>
              <a:gd name="connsiteX12" fmla="*/ 0 w 7786688"/>
              <a:gd name="connsiteY12" fmla="*/ 1154162 h 1322047"/>
              <a:gd name="connsiteX13" fmla="*/ 0 w 7786688"/>
              <a:gd name="connsiteY13" fmla="*/ 961802 h 1322047"/>
              <a:gd name="connsiteX14" fmla="*/ 0 w 7786688"/>
              <a:gd name="connsiteY14" fmla="*/ 673261 h 1322047"/>
              <a:gd name="connsiteX15" fmla="*/ 0 w 7786688"/>
              <a:gd name="connsiteY15" fmla="*/ 673261 h 1322047"/>
              <a:gd name="connsiteX16" fmla="*/ 0 w 7786688"/>
              <a:gd name="connsiteY16" fmla="*/ 0 h 1322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786688" h="1322047">
                <a:moveTo>
                  <a:pt x="0" y="0"/>
                </a:moveTo>
                <a:lnTo>
                  <a:pt x="4542235" y="0"/>
                </a:lnTo>
                <a:lnTo>
                  <a:pt x="4542235" y="0"/>
                </a:lnTo>
                <a:lnTo>
                  <a:pt x="6488907" y="0"/>
                </a:lnTo>
                <a:lnTo>
                  <a:pt x="7786688" y="0"/>
                </a:lnTo>
                <a:lnTo>
                  <a:pt x="7786688" y="673261"/>
                </a:lnTo>
                <a:lnTo>
                  <a:pt x="7786688" y="673261"/>
                </a:lnTo>
                <a:lnTo>
                  <a:pt x="7786688" y="961802"/>
                </a:lnTo>
                <a:lnTo>
                  <a:pt x="7786688" y="1154162"/>
                </a:lnTo>
                <a:lnTo>
                  <a:pt x="7068543" y="1161878"/>
                </a:lnTo>
                <a:lnTo>
                  <a:pt x="6900711" y="1322047"/>
                </a:lnTo>
                <a:lnTo>
                  <a:pt x="6681155" y="1158644"/>
                </a:lnTo>
                <a:lnTo>
                  <a:pt x="0" y="1154162"/>
                </a:lnTo>
                <a:lnTo>
                  <a:pt x="0" y="961802"/>
                </a:lnTo>
                <a:lnTo>
                  <a:pt x="0" y="673261"/>
                </a:lnTo>
                <a:lnTo>
                  <a:pt x="0" y="673261"/>
                </a:lnTo>
                <a:lnTo>
                  <a:pt x="0" y="0"/>
                </a:lnTo>
                <a:close/>
              </a:path>
            </a:pathLst>
          </a:custGeom>
          <a:noFill/>
          <a:ln>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lIns="0"/>
          <a:lstStyle/>
          <a:p>
            <a:pPr eaLnBrk="1" hangingPunct="1"/>
            <a:r>
              <a:rPr lang="ro-RO" sz="2400"/>
              <a:t>Taxonomie</a:t>
            </a:r>
          </a:p>
        </p:txBody>
      </p:sp>
      <p:grpSp>
        <p:nvGrpSpPr>
          <p:cNvPr id="25602" name="Group 30"/>
          <p:cNvGrpSpPr>
            <a:grpSpLocks/>
          </p:cNvGrpSpPr>
          <p:nvPr/>
        </p:nvGrpSpPr>
        <p:grpSpPr bwMode="auto">
          <a:xfrm>
            <a:off x="1822450" y="733425"/>
            <a:ext cx="4814888" cy="4073525"/>
            <a:chOff x="1713394" y="502200"/>
            <a:chExt cx="5829935" cy="4998974"/>
          </a:xfrm>
        </p:grpSpPr>
        <p:sp>
          <p:nvSpPr>
            <p:cNvPr id="25603" name="Rechteck 3"/>
            <p:cNvSpPr>
              <a:spLocks noChangeArrowheads="1"/>
            </p:cNvSpPr>
            <p:nvPr/>
          </p:nvSpPr>
          <p:spPr bwMode="auto">
            <a:xfrm>
              <a:off x="1713394" y="4818549"/>
              <a:ext cx="5813425" cy="667385"/>
            </a:xfrm>
            <a:prstGeom prst="rect">
              <a:avLst/>
            </a:prstGeom>
            <a:solidFill>
              <a:srgbClr val="D7E3AF">
                <a:alpha val="50195"/>
              </a:srgbClr>
            </a:solidFill>
            <a:ln w="12700" algn="ctr">
              <a:noFill/>
              <a:miter lim="800000"/>
              <a:headEnd/>
              <a:tailEnd/>
            </a:ln>
          </p:spPr>
          <p:txBody>
            <a:bodyPr anchor="ctr"/>
            <a:lstStyle/>
            <a:p>
              <a:endParaRPr lang="de-DE" sz="1600"/>
            </a:p>
          </p:txBody>
        </p:sp>
        <p:sp>
          <p:nvSpPr>
            <p:cNvPr id="25604" name="Rechteck 4"/>
            <p:cNvSpPr>
              <a:spLocks noChangeArrowheads="1"/>
            </p:cNvSpPr>
            <p:nvPr/>
          </p:nvSpPr>
          <p:spPr bwMode="auto">
            <a:xfrm>
              <a:off x="1713394" y="3994954"/>
              <a:ext cx="5813425" cy="667385"/>
            </a:xfrm>
            <a:prstGeom prst="rect">
              <a:avLst/>
            </a:prstGeom>
            <a:solidFill>
              <a:srgbClr val="D7E3AF">
                <a:alpha val="50195"/>
              </a:srgbClr>
            </a:solidFill>
            <a:ln w="12700" algn="ctr">
              <a:noFill/>
              <a:miter lim="800000"/>
              <a:headEnd/>
              <a:tailEnd/>
            </a:ln>
          </p:spPr>
          <p:txBody>
            <a:bodyPr anchor="ctr"/>
            <a:lstStyle/>
            <a:p>
              <a:endParaRPr lang="de-DE" sz="1600"/>
            </a:p>
          </p:txBody>
        </p:sp>
        <p:sp>
          <p:nvSpPr>
            <p:cNvPr id="25605" name="Rechteck 5"/>
            <p:cNvSpPr>
              <a:spLocks noChangeArrowheads="1"/>
            </p:cNvSpPr>
            <p:nvPr/>
          </p:nvSpPr>
          <p:spPr bwMode="auto">
            <a:xfrm>
              <a:off x="1729904" y="3119289"/>
              <a:ext cx="5813425" cy="667385"/>
            </a:xfrm>
            <a:prstGeom prst="rect">
              <a:avLst/>
            </a:prstGeom>
            <a:solidFill>
              <a:srgbClr val="D7E3AF">
                <a:alpha val="50195"/>
              </a:srgbClr>
            </a:solidFill>
            <a:ln w="12700" algn="ctr">
              <a:noFill/>
              <a:miter lim="800000"/>
              <a:headEnd/>
              <a:tailEnd/>
            </a:ln>
          </p:spPr>
          <p:txBody>
            <a:bodyPr anchor="ctr"/>
            <a:lstStyle/>
            <a:p>
              <a:endParaRPr lang="de-DE" sz="1600"/>
            </a:p>
          </p:txBody>
        </p:sp>
        <p:sp>
          <p:nvSpPr>
            <p:cNvPr id="25606" name="Rechteck 6"/>
            <p:cNvSpPr>
              <a:spLocks noChangeArrowheads="1"/>
            </p:cNvSpPr>
            <p:nvPr/>
          </p:nvSpPr>
          <p:spPr bwMode="auto">
            <a:xfrm>
              <a:off x="1714029" y="2300774"/>
              <a:ext cx="5813425" cy="667385"/>
            </a:xfrm>
            <a:prstGeom prst="rect">
              <a:avLst/>
            </a:prstGeom>
            <a:solidFill>
              <a:srgbClr val="D7E3AF">
                <a:alpha val="50195"/>
              </a:srgbClr>
            </a:solidFill>
            <a:ln w="12700" algn="ctr">
              <a:noFill/>
              <a:miter lim="800000"/>
              <a:headEnd/>
              <a:tailEnd/>
            </a:ln>
          </p:spPr>
          <p:txBody>
            <a:bodyPr anchor="ctr"/>
            <a:lstStyle/>
            <a:p>
              <a:endParaRPr lang="de-DE" sz="1600"/>
            </a:p>
          </p:txBody>
        </p:sp>
        <p:sp>
          <p:nvSpPr>
            <p:cNvPr id="25607" name="Rechteck 7"/>
            <p:cNvSpPr>
              <a:spLocks noChangeArrowheads="1"/>
            </p:cNvSpPr>
            <p:nvPr/>
          </p:nvSpPr>
          <p:spPr bwMode="auto">
            <a:xfrm>
              <a:off x="1714029" y="1381294"/>
              <a:ext cx="5813425" cy="667385"/>
            </a:xfrm>
            <a:prstGeom prst="rect">
              <a:avLst/>
            </a:prstGeom>
            <a:solidFill>
              <a:srgbClr val="D7E3AF">
                <a:alpha val="50195"/>
              </a:srgbClr>
            </a:solidFill>
            <a:ln w="12700" algn="ctr">
              <a:noFill/>
              <a:miter lim="800000"/>
              <a:headEnd/>
              <a:tailEnd/>
            </a:ln>
          </p:spPr>
          <p:txBody>
            <a:bodyPr anchor="ctr"/>
            <a:lstStyle/>
            <a:p>
              <a:endParaRPr lang="de-DE" sz="1600"/>
            </a:p>
          </p:txBody>
        </p:sp>
        <p:sp>
          <p:nvSpPr>
            <p:cNvPr id="25608" name="Rechteck 8"/>
            <p:cNvSpPr>
              <a:spLocks noChangeArrowheads="1"/>
            </p:cNvSpPr>
            <p:nvPr/>
          </p:nvSpPr>
          <p:spPr bwMode="auto">
            <a:xfrm>
              <a:off x="1713394" y="517694"/>
              <a:ext cx="5813425" cy="667385"/>
            </a:xfrm>
            <a:prstGeom prst="rect">
              <a:avLst/>
            </a:prstGeom>
            <a:solidFill>
              <a:srgbClr val="D7E3AF">
                <a:alpha val="50195"/>
              </a:srgbClr>
            </a:solidFill>
            <a:ln w="12700" algn="ctr">
              <a:noFill/>
              <a:miter lim="800000"/>
              <a:headEnd/>
              <a:tailEnd/>
            </a:ln>
          </p:spPr>
          <p:txBody>
            <a:bodyPr anchor="ctr"/>
            <a:lstStyle/>
            <a:p>
              <a:endParaRPr lang="de-DE" sz="1600"/>
            </a:p>
          </p:txBody>
        </p:sp>
        <p:sp>
          <p:nvSpPr>
            <p:cNvPr id="25609" name="Rechteck 9"/>
            <p:cNvSpPr>
              <a:spLocks noChangeArrowheads="1"/>
            </p:cNvSpPr>
            <p:nvPr/>
          </p:nvSpPr>
          <p:spPr bwMode="auto">
            <a:xfrm rot="-5400000">
              <a:off x="-119658" y="2335889"/>
              <a:ext cx="4998974" cy="1331595"/>
            </a:xfrm>
            <a:prstGeom prst="rect">
              <a:avLst/>
            </a:prstGeom>
            <a:solidFill>
              <a:srgbClr val="ACC700"/>
            </a:solidFill>
            <a:ln w="12700" algn="ctr">
              <a:noFill/>
              <a:miter lim="800000"/>
              <a:headEnd/>
              <a:tailEnd/>
            </a:ln>
          </p:spPr>
          <p:txBody>
            <a:bodyPr anchor="ctr"/>
            <a:lstStyle/>
            <a:p>
              <a:endParaRPr lang="de-DE" sz="1600"/>
            </a:p>
          </p:txBody>
        </p:sp>
        <p:sp>
          <p:nvSpPr>
            <p:cNvPr id="25610" name="Rechteck 19"/>
            <p:cNvSpPr>
              <a:spLocks noChangeArrowheads="1"/>
            </p:cNvSpPr>
            <p:nvPr/>
          </p:nvSpPr>
          <p:spPr bwMode="auto">
            <a:xfrm>
              <a:off x="1773719" y="517694"/>
              <a:ext cx="1120775" cy="619264"/>
            </a:xfrm>
            <a:prstGeom prst="rect">
              <a:avLst/>
            </a:prstGeom>
            <a:solidFill>
              <a:srgbClr val="FFFFFF"/>
            </a:solidFill>
            <a:ln w="6350">
              <a:solidFill>
                <a:srgbClr val="D7E3AF"/>
              </a:solidFill>
              <a:miter lim="800000"/>
              <a:headEnd/>
              <a:tailEnd/>
            </a:ln>
          </p:spPr>
          <p:txBody>
            <a:bodyPr anchor="ctr"/>
            <a:lstStyle/>
            <a:p>
              <a:pPr algn="ctr" eaLnBrk="0" hangingPunct="0"/>
              <a:r>
                <a:rPr lang="ro-RO" sz="800" b="1">
                  <a:solidFill>
                    <a:srgbClr val="0E3399"/>
                  </a:solidFill>
                </a:rPr>
                <a:t>Back-end</a:t>
              </a:r>
              <a:br>
                <a:rPr lang="ro-RO" sz="800" b="1">
                  <a:solidFill>
                    <a:srgbClr val="0E3399"/>
                  </a:solidFill>
                </a:rPr>
              </a:br>
              <a:r>
                <a:rPr lang="ro-RO" sz="800" b="1">
                  <a:solidFill>
                    <a:srgbClr val="0E3399"/>
                  </a:solidFill>
                </a:rPr>
                <a:t>(software)</a:t>
              </a:r>
            </a:p>
          </p:txBody>
        </p:sp>
        <p:sp>
          <p:nvSpPr>
            <p:cNvPr id="25611" name="Rechteck 22"/>
            <p:cNvSpPr>
              <a:spLocks noChangeArrowheads="1"/>
            </p:cNvSpPr>
            <p:nvPr/>
          </p:nvSpPr>
          <p:spPr bwMode="auto">
            <a:xfrm>
              <a:off x="1791181" y="1370321"/>
              <a:ext cx="1120775" cy="678358"/>
            </a:xfrm>
            <a:prstGeom prst="rect">
              <a:avLst/>
            </a:prstGeom>
            <a:solidFill>
              <a:srgbClr val="FFFFFF"/>
            </a:solidFill>
            <a:ln w="6350">
              <a:solidFill>
                <a:srgbClr val="D7E3AF"/>
              </a:solidFill>
              <a:miter lim="800000"/>
              <a:headEnd/>
              <a:tailEnd/>
            </a:ln>
          </p:spPr>
          <p:txBody>
            <a:bodyPr anchor="ctr"/>
            <a:lstStyle/>
            <a:p>
              <a:pPr algn="ctr" eaLnBrk="0" hangingPunct="0"/>
              <a:r>
                <a:rPr lang="ro-RO" sz="800" b="1">
                  <a:solidFill>
                    <a:srgbClr val="0E3399"/>
                  </a:solidFill>
                </a:rPr>
                <a:t>Front-end</a:t>
              </a:r>
              <a:br>
                <a:rPr lang="ro-RO" sz="800" b="1">
                  <a:solidFill>
                    <a:srgbClr val="0E3399"/>
                  </a:solidFill>
                </a:rPr>
              </a:br>
              <a:r>
                <a:rPr lang="ro-RO" sz="800" b="1">
                  <a:solidFill>
                    <a:srgbClr val="0E3399"/>
                  </a:solidFill>
                </a:rPr>
                <a:t>(dispozitiv)</a:t>
              </a:r>
            </a:p>
          </p:txBody>
        </p:sp>
        <p:sp>
          <p:nvSpPr>
            <p:cNvPr id="25612" name="Rechteck 23"/>
            <p:cNvSpPr>
              <a:spLocks noChangeArrowheads="1"/>
            </p:cNvSpPr>
            <p:nvPr/>
          </p:nvSpPr>
          <p:spPr bwMode="auto">
            <a:xfrm>
              <a:off x="1803880" y="2263012"/>
              <a:ext cx="1120775" cy="670717"/>
            </a:xfrm>
            <a:prstGeom prst="rect">
              <a:avLst/>
            </a:prstGeom>
            <a:solidFill>
              <a:srgbClr val="FFFFFF"/>
            </a:solidFill>
            <a:ln w="6350">
              <a:solidFill>
                <a:srgbClr val="D7E3AF"/>
              </a:solidFill>
              <a:miter lim="800000"/>
              <a:headEnd/>
              <a:tailEnd/>
            </a:ln>
          </p:spPr>
          <p:txBody>
            <a:bodyPr anchor="ctr"/>
            <a:lstStyle/>
            <a:p>
              <a:pPr algn="ctr" eaLnBrk="0" hangingPunct="0"/>
              <a:r>
                <a:rPr lang="ro-RO" sz="800" b="1">
                  <a:solidFill>
                    <a:srgbClr val="0E3399"/>
                  </a:solidFill>
                </a:rPr>
                <a:t>Tip de sarcină</a:t>
              </a:r>
            </a:p>
          </p:txBody>
        </p:sp>
        <p:sp>
          <p:nvSpPr>
            <p:cNvPr id="25613" name="Rechteck 24"/>
            <p:cNvSpPr>
              <a:spLocks noChangeArrowheads="1"/>
            </p:cNvSpPr>
            <p:nvPr/>
          </p:nvSpPr>
          <p:spPr bwMode="auto">
            <a:xfrm>
              <a:off x="1784831" y="3146733"/>
              <a:ext cx="1120775" cy="639941"/>
            </a:xfrm>
            <a:prstGeom prst="rect">
              <a:avLst/>
            </a:prstGeom>
            <a:solidFill>
              <a:srgbClr val="FFFFFF"/>
            </a:solidFill>
            <a:ln w="6350">
              <a:solidFill>
                <a:srgbClr val="D7E3AF"/>
              </a:solidFill>
              <a:miter lim="800000"/>
              <a:headEnd/>
              <a:tailEnd/>
            </a:ln>
          </p:spPr>
          <p:txBody>
            <a:bodyPr anchor="ctr"/>
            <a:lstStyle/>
            <a:p>
              <a:pPr algn="ctr" eaLnBrk="0" hangingPunct="0"/>
              <a:r>
                <a:rPr lang="ro-RO" sz="800" b="1">
                  <a:solidFill>
                    <a:srgbClr val="0E3399"/>
                  </a:solidFill>
                </a:rPr>
                <a:t>Caracteristicile sarcinii</a:t>
              </a:r>
            </a:p>
          </p:txBody>
        </p:sp>
        <p:sp>
          <p:nvSpPr>
            <p:cNvPr id="25614" name="Rechteck 26"/>
            <p:cNvSpPr>
              <a:spLocks noChangeArrowheads="1"/>
            </p:cNvSpPr>
            <p:nvPr/>
          </p:nvSpPr>
          <p:spPr bwMode="auto">
            <a:xfrm>
              <a:off x="1797531" y="3994954"/>
              <a:ext cx="1120775" cy="667385"/>
            </a:xfrm>
            <a:prstGeom prst="rect">
              <a:avLst/>
            </a:prstGeom>
            <a:solidFill>
              <a:srgbClr val="FFFFFF"/>
            </a:solidFill>
            <a:ln w="6350">
              <a:solidFill>
                <a:srgbClr val="D7E3AF"/>
              </a:solidFill>
              <a:miter lim="800000"/>
              <a:headEnd/>
              <a:tailEnd/>
            </a:ln>
          </p:spPr>
          <p:txBody>
            <a:bodyPr anchor="ctr"/>
            <a:lstStyle/>
            <a:p>
              <a:pPr algn="ctr" eaLnBrk="0" hangingPunct="0"/>
              <a:r>
                <a:rPr lang="ro-RO" sz="800" b="1">
                  <a:solidFill>
                    <a:srgbClr val="0E3399"/>
                  </a:solidFill>
                </a:rPr>
                <a:t>(Semi)automatizarea</a:t>
              </a:r>
              <a:br>
                <a:rPr lang="ro-RO" sz="800" b="1">
                  <a:solidFill>
                    <a:srgbClr val="0E3399"/>
                  </a:solidFill>
                </a:rPr>
              </a:br>
              <a:r>
                <a:rPr lang="ro-RO" sz="800" b="1">
                  <a:solidFill>
                    <a:srgbClr val="0E3399"/>
                  </a:solidFill>
                </a:rPr>
                <a:t>sarcinilor</a:t>
              </a:r>
            </a:p>
          </p:txBody>
        </p:sp>
        <p:sp>
          <p:nvSpPr>
            <p:cNvPr id="25615" name="Rechteck 30"/>
            <p:cNvSpPr>
              <a:spLocks noChangeArrowheads="1"/>
            </p:cNvSpPr>
            <p:nvPr/>
          </p:nvSpPr>
          <p:spPr bwMode="auto">
            <a:xfrm>
              <a:off x="3149445" y="648645"/>
              <a:ext cx="1886269" cy="400050"/>
            </a:xfrm>
            <a:prstGeom prst="rect">
              <a:avLst/>
            </a:prstGeom>
            <a:solidFill>
              <a:schemeClr val="bg1"/>
            </a:solidFill>
            <a:ln w="6350">
              <a:solidFill>
                <a:srgbClr val="ACC700"/>
              </a:solidFill>
              <a:miter lim="800000"/>
              <a:headEnd/>
              <a:tailEnd/>
            </a:ln>
          </p:spPr>
          <p:txBody>
            <a:bodyPr anchor="ctr"/>
            <a:lstStyle/>
            <a:p>
              <a:pPr algn="ctr" eaLnBrk="0" hangingPunct="0"/>
              <a:r>
                <a:rPr lang="ro-RO" sz="800">
                  <a:solidFill>
                    <a:srgbClr val="0E3399"/>
                  </a:solidFill>
                </a:rPr>
                <a:t>complexe,</a:t>
              </a:r>
              <a:br>
                <a:rPr lang="ro-RO" sz="800">
                  <a:solidFill>
                    <a:srgbClr val="0E3399"/>
                  </a:solidFill>
                </a:rPr>
              </a:br>
              <a:r>
                <a:rPr lang="ro-RO" sz="800">
                  <a:solidFill>
                    <a:srgbClr val="0E3399"/>
                  </a:solidFill>
                </a:rPr>
                <a:t>care nu implică IA</a:t>
              </a:r>
            </a:p>
          </p:txBody>
        </p:sp>
        <p:sp>
          <p:nvSpPr>
            <p:cNvPr id="25616" name="Rechteck 33"/>
            <p:cNvSpPr>
              <a:spLocks noChangeArrowheads="1"/>
            </p:cNvSpPr>
            <p:nvPr/>
          </p:nvSpPr>
          <p:spPr bwMode="auto">
            <a:xfrm>
              <a:off x="5479579" y="648645"/>
              <a:ext cx="1945004" cy="400050"/>
            </a:xfrm>
            <a:prstGeom prst="rect">
              <a:avLst/>
            </a:prstGeom>
            <a:solidFill>
              <a:schemeClr val="bg1"/>
            </a:solidFill>
            <a:ln w="6350">
              <a:solidFill>
                <a:srgbClr val="ACC700"/>
              </a:solidFill>
              <a:miter lim="800000"/>
              <a:headEnd/>
              <a:tailEnd/>
            </a:ln>
          </p:spPr>
          <p:txBody>
            <a:bodyPr anchor="ctr"/>
            <a:lstStyle/>
            <a:p>
              <a:pPr algn="ctr" eaLnBrk="0" hangingPunct="0"/>
              <a:r>
                <a:rPr lang="ro-RO" sz="800">
                  <a:solidFill>
                    <a:srgbClr val="0E3399"/>
                  </a:solidFill>
                </a:rPr>
                <a:t>care implică IA</a:t>
              </a:r>
            </a:p>
          </p:txBody>
        </p:sp>
        <p:sp>
          <p:nvSpPr>
            <p:cNvPr id="25617" name="Rechteck 37"/>
            <p:cNvSpPr>
              <a:spLocks noChangeArrowheads="1"/>
            </p:cNvSpPr>
            <p:nvPr/>
          </p:nvSpPr>
          <p:spPr bwMode="auto">
            <a:xfrm>
              <a:off x="5479579" y="1517819"/>
              <a:ext cx="1936750" cy="393700"/>
            </a:xfrm>
            <a:prstGeom prst="rect">
              <a:avLst/>
            </a:prstGeom>
            <a:solidFill>
              <a:srgbClr val="FFFFFF"/>
            </a:solidFill>
            <a:ln w="6350">
              <a:solidFill>
                <a:srgbClr val="ACC700"/>
              </a:solidFill>
              <a:miter lim="800000"/>
              <a:headEnd/>
              <a:tailEnd/>
            </a:ln>
          </p:spPr>
          <p:txBody>
            <a:bodyPr lIns="0" rIns="0" anchor="ctr"/>
            <a:lstStyle/>
            <a:p>
              <a:pPr algn="ctr" eaLnBrk="0" hangingPunct="0"/>
              <a:r>
                <a:rPr lang="ro-RO" sz="800">
                  <a:solidFill>
                    <a:srgbClr val="0E3399"/>
                  </a:solidFill>
                </a:rPr>
                <a:t>fără manipulare/acțiune fizică:</a:t>
              </a:r>
            </a:p>
            <a:p>
              <a:pPr algn="ctr" eaLnBrk="0" hangingPunct="0"/>
              <a:r>
                <a:rPr lang="ro-RO" sz="800">
                  <a:solidFill>
                    <a:srgbClr val="0E3399"/>
                  </a:solidFill>
                </a:rPr>
                <a:t>TIC inteligentă</a:t>
              </a:r>
            </a:p>
          </p:txBody>
        </p:sp>
        <p:sp>
          <p:nvSpPr>
            <p:cNvPr id="25618" name="Rechteck 18"/>
            <p:cNvSpPr>
              <a:spLocks noChangeArrowheads="1"/>
            </p:cNvSpPr>
            <p:nvPr/>
          </p:nvSpPr>
          <p:spPr bwMode="auto">
            <a:xfrm>
              <a:off x="3140240" y="2362369"/>
              <a:ext cx="4276090" cy="542925"/>
            </a:xfrm>
            <a:prstGeom prst="rect">
              <a:avLst/>
            </a:prstGeom>
            <a:solidFill>
              <a:srgbClr val="FFFFFF"/>
            </a:solidFill>
            <a:ln w="6350" algn="ctr">
              <a:solidFill>
                <a:srgbClr val="ACC700"/>
              </a:solidFill>
              <a:miter lim="800000"/>
              <a:headEnd/>
              <a:tailEnd/>
            </a:ln>
          </p:spPr>
          <p:txBody>
            <a:bodyPr anchor="ctr"/>
            <a:lstStyle/>
            <a:p>
              <a:endParaRPr lang="de-DE" sz="1600"/>
            </a:p>
          </p:txBody>
        </p:sp>
        <p:sp>
          <p:nvSpPr>
            <p:cNvPr id="25619" name="Rechteck 61"/>
            <p:cNvSpPr>
              <a:spLocks noChangeArrowheads="1"/>
            </p:cNvSpPr>
            <p:nvPr/>
          </p:nvSpPr>
          <p:spPr bwMode="auto">
            <a:xfrm>
              <a:off x="3142461" y="3197763"/>
              <a:ext cx="4276725" cy="495300"/>
            </a:xfrm>
            <a:prstGeom prst="rect">
              <a:avLst/>
            </a:prstGeom>
            <a:solidFill>
              <a:schemeClr val="bg1"/>
            </a:solidFill>
            <a:ln w="6350">
              <a:solidFill>
                <a:srgbClr val="ACC700"/>
              </a:solidFill>
              <a:miter lim="800000"/>
              <a:headEnd/>
              <a:tailEnd/>
            </a:ln>
          </p:spPr>
          <p:txBody>
            <a:bodyPr anchor="ctr"/>
            <a:lstStyle/>
            <a:p>
              <a:pPr algn="ctr" eaLnBrk="0" hangingPunct="0"/>
              <a:r>
                <a:rPr lang="ro-RO" sz="800">
                  <a:solidFill>
                    <a:srgbClr val="0E3399"/>
                  </a:solidFill>
                </a:rPr>
                <a:t>este de rutină</a:t>
              </a:r>
              <a:br>
                <a:rPr lang="ro-RO" sz="800">
                  <a:solidFill>
                    <a:srgbClr val="0E3399"/>
                  </a:solidFill>
                </a:rPr>
              </a:br>
              <a:endParaRPr lang="ro-RO" sz="800">
                <a:solidFill>
                  <a:srgbClr val="0E3399"/>
                </a:solidFill>
              </a:endParaRPr>
            </a:p>
            <a:p>
              <a:pPr algn="ctr" eaLnBrk="0" hangingPunct="0"/>
              <a:r>
                <a:rPr lang="ro-RO" sz="800">
                  <a:solidFill>
                    <a:srgbClr val="0E3399"/>
                  </a:solidFill>
                </a:rPr>
                <a:t>nu este de rutină</a:t>
              </a:r>
            </a:p>
          </p:txBody>
        </p:sp>
        <p:cxnSp>
          <p:nvCxnSpPr>
            <p:cNvPr id="25620" name="Gerader Verbinder 20"/>
            <p:cNvCxnSpPr>
              <a:cxnSpLocks/>
            </p:cNvCxnSpPr>
            <p:nvPr/>
          </p:nvCxnSpPr>
          <p:spPr bwMode="auto">
            <a:xfrm>
              <a:off x="3172624" y="2394753"/>
              <a:ext cx="4243706" cy="510541"/>
            </a:xfrm>
            <a:prstGeom prst="line">
              <a:avLst/>
            </a:prstGeom>
            <a:noFill/>
            <a:ln w="9525" algn="ctr">
              <a:solidFill>
                <a:srgbClr val="F8B734"/>
              </a:solidFill>
              <a:prstDash val="dash"/>
              <a:miter lim="800000"/>
              <a:headEnd/>
              <a:tailEnd/>
            </a:ln>
          </p:spPr>
        </p:cxnSp>
        <p:sp>
          <p:nvSpPr>
            <p:cNvPr id="25621" name="Textfeld 64"/>
            <p:cNvSpPr txBox="1">
              <a:spLocks noChangeArrowheads="1"/>
            </p:cNvSpPr>
            <p:nvPr/>
          </p:nvSpPr>
          <p:spPr bwMode="auto">
            <a:xfrm>
              <a:off x="4405865" y="2382688"/>
              <a:ext cx="1753418" cy="566358"/>
            </a:xfrm>
            <a:prstGeom prst="rect">
              <a:avLst/>
            </a:prstGeom>
            <a:noFill/>
            <a:ln w="9525">
              <a:noFill/>
              <a:miter lim="800000"/>
              <a:headEnd/>
              <a:tailEnd/>
            </a:ln>
          </p:spPr>
          <p:txBody>
            <a:bodyPr>
              <a:spAutoFit/>
            </a:bodyPr>
            <a:lstStyle/>
            <a:p>
              <a:pPr algn="ctr" eaLnBrk="0" hangingPunct="0"/>
              <a:r>
                <a:rPr lang="ro-RO" sz="800">
                  <a:solidFill>
                    <a:srgbClr val="0E3399"/>
                  </a:solidFill>
                </a:rPr>
                <a:t>legată de informații</a:t>
              </a:r>
              <a:br>
                <a:rPr lang="ro-RO" sz="800">
                  <a:solidFill>
                    <a:srgbClr val="0E3399"/>
                  </a:solidFill>
                </a:rPr>
              </a:br>
              <a:r>
                <a:rPr lang="ro-RO" sz="800">
                  <a:solidFill>
                    <a:srgbClr val="0E3399"/>
                  </a:solidFill>
                </a:rPr>
                <a:t>legată de persoană</a:t>
              </a:r>
              <a:br>
                <a:rPr lang="ro-RO" sz="800">
                  <a:solidFill>
                    <a:srgbClr val="0E3399"/>
                  </a:solidFill>
                </a:rPr>
              </a:br>
              <a:r>
                <a:rPr lang="ro-RO" sz="800">
                  <a:solidFill>
                    <a:srgbClr val="0E3399"/>
                  </a:solidFill>
                </a:rPr>
                <a:t>legată de obiect</a:t>
              </a:r>
            </a:p>
          </p:txBody>
        </p:sp>
        <p:cxnSp>
          <p:nvCxnSpPr>
            <p:cNvPr id="25622" name="Gerader Verbinder 22"/>
            <p:cNvCxnSpPr>
              <a:cxnSpLocks noChangeShapeType="1"/>
            </p:cNvCxnSpPr>
            <p:nvPr/>
          </p:nvCxnSpPr>
          <p:spPr bwMode="auto">
            <a:xfrm>
              <a:off x="3144049" y="3428534"/>
              <a:ext cx="4276090" cy="0"/>
            </a:xfrm>
            <a:prstGeom prst="line">
              <a:avLst/>
            </a:prstGeom>
            <a:noFill/>
            <a:ln w="9525" algn="ctr">
              <a:solidFill>
                <a:srgbClr val="F8B734"/>
              </a:solidFill>
              <a:prstDash val="dash"/>
              <a:miter lim="800000"/>
              <a:headEnd/>
              <a:tailEnd/>
            </a:ln>
          </p:spPr>
        </p:cxnSp>
        <p:sp>
          <p:nvSpPr>
            <p:cNvPr id="25623" name="Rechteck 29"/>
            <p:cNvSpPr>
              <a:spLocks noChangeArrowheads="1"/>
            </p:cNvSpPr>
            <p:nvPr/>
          </p:nvSpPr>
          <p:spPr bwMode="auto">
            <a:xfrm>
              <a:off x="1819439" y="4857284"/>
              <a:ext cx="1120775" cy="643890"/>
            </a:xfrm>
            <a:prstGeom prst="rect">
              <a:avLst/>
            </a:prstGeom>
            <a:solidFill>
              <a:srgbClr val="FFFFFF"/>
            </a:solidFill>
            <a:ln w="6350">
              <a:solidFill>
                <a:srgbClr val="D7E3AF"/>
              </a:solidFill>
              <a:miter lim="800000"/>
              <a:headEnd/>
              <a:tailEnd/>
            </a:ln>
          </p:spPr>
          <p:txBody>
            <a:bodyPr anchor="ctr"/>
            <a:lstStyle/>
            <a:p>
              <a:pPr algn="ctr" eaLnBrk="0" hangingPunct="0"/>
              <a:r>
                <a:rPr lang="ro-RO" sz="800" b="1">
                  <a:solidFill>
                    <a:srgbClr val="0E3399"/>
                  </a:solidFill>
                </a:rPr>
                <a:t>Dimensiunea SSM</a:t>
              </a:r>
            </a:p>
          </p:txBody>
        </p:sp>
        <p:sp>
          <p:nvSpPr>
            <p:cNvPr id="25624" name="Rechteck 31"/>
            <p:cNvSpPr>
              <a:spLocks noChangeArrowheads="1"/>
            </p:cNvSpPr>
            <p:nvPr/>
          </p:nvSpPr>
          <p:spPr bwMode="auto">
            <a:xfrm>
              <a:off x="3147859" y="4918649"/>
              <a:ext cx="4276725" cy="495300"/>
            </a:xfrm>
            <a:prstGeom prst="rect">
              <a:avLst/>
            </a:prstGeom>
            <a:solidFill>
              <a:schemeClr val="bg1"/>
            </a:solidFill>
            <a:ln w="6350">
              <a:solidFill>
                <a:srgbClr val="ACC700"/>
              </a:solidFill>
              <a:miter lim="800000"/>
              <a:headEnd/>
              <a:tailEnd/>
            </a:ln>
          </p:spPr>
          <p:txBody>
            <a:bodyPr anchor="ctr"/>
            <a:lstStyle/>
            <a:p>
              <a:pPr algn="ctr" eaLnBrk="0" hangingPunct="0"/>
              <a:r>
                <a:rPr lang="ro-RO" sz="800">
                  <a:solidFill>
                    <a:srgbClr val="0E3399"/>
                  </a:solidFill>
                </a:rPr>
                <a:t>fizică și/sau psihosocială</a:t>
              </a:r>
              <a:br>
                <a:rPr lang="ro-RO" sz="800">
                  <a:solidFill>
                    <a:srgbClr val="0E3399"/>
                  </a:solidFill>
                </a:rPr>
              </a:br>
              <a:r>
                <a:rPr lang="ro-RO" sz="800">
                  <a:solidFill>
                    <a:srgbClr val="0E3399"/>
                  </a:solidFill>
                </a:rPr>
                <a:t>organizațională</a:t>
              </a:r>
            </a:p>
          </p:txBody>
        </p:sp>
        <p:sp>
          <p:nvSpPr>
            <p:cNvPr id="25625" name="Rechteck 42"/>
            <p:cNvSpPr>
              <a:spLocks noChangeArrowheads="1"/>
            </p:cNvSpPr>
            <p:nvPr/>
          </p:nvSpPr>
          <p:spPr bwMode="auto">
            <a:xfrm>
              <a:off x="3147858" y="4077274"/>
              <a:ext cx="4276725" cy="506413"/>
            </a:xfrm>
            <a:prstGeom prst="rect">
              <a:avLst/>
            </a:prstGeom>
            <a:solidFill>
              <a:schemeClr val="bg1"/>
            </a:solidFill>
            <a:ln w="6350">
              <a:solidFill>
                <a:srgbClr val="ACC700"/>
              </a:solidFill>
              <a:miter lim="800000"/>
              <a:headEnd/>
              <a:tailEnd/>
            </a:ln>
          </p:spPr>
          <p:txBody>
            <a:bodyPr anchor="ctr"/>
            <a:lstStyle/>
            <a:p>
              <a:pPr algn="ctr" eaLnBrk="0" hangingPunct="0"/>
              <a:r>
                <a:rPr lang="ro-RO" sz="800">
                  <a:solidFill>
                    <a:srgbClr val="0E3399"/>
                  </a:solidFill>
                </a:rPr>
                <a:t>asistență</a:t>
              </a:r>
              <a:br>
                <a:rPr lang="ro-RO" sz="800">
                  <a:solidFill>
                    <a:srgbClr val="0E3399"/>
                  </a:solidFill>
                </a:rPr>
              </a:br>
              <a:endParaRPr lang="ro-RO" sz="800">
                <a:solidFill>
                  <a:srgbClr val="0E3399"/>
                </a:solidFill>
              </a:endParaRPr>
            </a:p>
            <a:p>
              <a:pPr algn="ctr" eaLnBrk="0" hangingPunct="0"/>
              <a:r>
                <a:rPr lang="ro-RO" sz="800">
                  <a:solidFill>
                    <a:srgbClr val="0E3399"/>
                  </a:solidFill>
                </a:rPr>
                <a:t>înlocuire</a:t>
              </a:r>
            </a:p>
          </p:txBody>
        </p:sp>
        <p:cxnSp>
          <p:nvCxnSpPr>
            <p:cNvPr id="25626" name="Gerader Verbinder 26"/>
            <p:cNvCxnSpPr>
              <a:cxnSpLocks noChangeShapeType="1"/>
            </p:cNvCxnSpPr>
            <p:nvPr/>
          </p:nvCxnSpPr>
          <p:spPr bwMode="auto">
            <a:xfrm>
              <a:off x="3140239" y="4327694"/>
              <a:ext cx="4276090" cy="0"/>
            </a:xfrm>
            <a:prstGeom prst="line">
              <a:avLst/>
            </a:prstGeom>
            <a:noFill/>
            <a:ln w="9525" algn="ctr">
              <a:solidFill>
                <a:srgbClr val="F8B734"/>
              </a:solidFill>
              <a:prstDash val="dash"/>
              <a:miter lim="800000"/>
              <a:headEnd/>
              <a:tailEnd/>
            </a:ln>
          </p:spPr>
        </p:cxnSp>
        <p:sp>
          <p:nvSpPr>
            <p:cNvPr id="25627" name="Text Box 2"/>
            <p:cNvSpPr txBox="1">
              <a:spLocks noChangeArrowheads="1"/>
            </p:cNvSpPr>
            <p:nvPr/>
          </p:nvSpPr>
          <p:spPr bwMode="auto">
            <a:xfrm>
              <a:off x="3214057" y="2628117"/>
              <a:ext cx="815975" cy="264301"/>
            </a:xfrm>
            <a:prstGeom prst="rect">
              <a:avLst/>
            </a:prstGeom>
            <a:solidFill>
              <a:schemeClr val="bg1"/>
            </a:solidFill>
            <a:ln w="6350">
              <a:solidFill>
                <a:schemeClr val="bg1"/>
              </a:solidFill>
              <a:miter lim="800000"/>
              <a:headEnd/>
              <a:tailEnd/>
            </a:ln>
          </p:spPr>
          <p:txBody>
            <a:bodyPr>
              <a:spAutoFit/>
            </a:bodyPr>
            <a:lstStyle/>
            <a:p>
              <a:pPr algn="ctr" eaLnBrk="0" hangingPunct="0"/>
              <a:r>
                <a:rPr lang="ro-RO" sz="800">
                  <a:solidFill>
                    <a:srgbClr val="0E3399"/>
                  </a:solidFill>
                  <a:cs typeface="Times New Roman" pitchFamily="18" charset="0"/>
                </a:rPr>
                <a:t>fizică</a:t>
              </a:r>
            </a:p>
          </p:txBody>
        </p:sp>
        <p:sp>
          <p:nvSpPr>
            <p:cNvPr id="25628" name="Rechteck 38"/>
            <p:cNvSpPr>
              <a:spLocks noChangeArrowheads="1"/>
            </p:cNvSpPr>
            <p:nvPr/>
          </p:nvSpPr>
          <p:spPr bwMode="auto">
            <a:xfrm>
              <a:off x="3140239" y="1520459"/>
              <a:ext cx="1895475" cy="400050"/>
            </a:xfrm>
            <a:prstGeom prst="rect">
              <a:avLst/>
            </a:prstGeom>
            <a:solidFill>
              <a:schemeClr val="bg1"/>
            </a:solidFill>
            <a:ln w="6350">
              <a:solidFill>
                <a:srgbClr val="ACC700"/>
              </a:solidFill>
              <a:miter lim="800000"/>
              <a:headEnd/>
              <a:tailEnd/>
            </a:ln>
          </p:spPr>
          <p:txBody>
            <a:bodyPr anchor="ctr"/>
            <a:lstStyle/>
            <a:p>
              <a:pPr algn="ctr" eaLnBrk="0" hangingPunct="0"/>
              <a:r>
                <a:rPr lang="ro-RO" sz="800">
                  <a:solidFill>
                    <a:srgbClr val="0E3399"/>
                  </a:solidFill>
                </a:rPr>
                <a:t>cu manipulare/acțiune fizică:</a:t>
              </a:r>
            </a:p>
            <a:p>
              <a:pPr algn="ctr" eaLnBrk="0" hangingPunct="0"/>
              <a:r>
                <a:rPr lang="ro-RO" sz="800">
                  <a:solidFill>
                    <a:srgbClr val="0E3399"/>
                  </a:solidFill>
                </a:rPr>
                <a:t>robotică avansată</a:t>
              </a:r>
            </a:p>
          </p:txBody>
        </p:sp>
        <p:sp>
          <p:nvSpPr>
            <p:cNvPr id="30" name="Textfeld 2"/>
            <p:cNvSpPr txBox="1">
              <a:spLocks noChangeArrowheads="1"/>
            </p:cNvSpPr>
            <p:nvPr/>
          </p:nvSpPr>
          <p:spPr bwMode="auto">
            <a:xfrm>
              <a:off x="6503436" y="2405551"/>
              <a:ext cx="816922" cy="264950"/>
            </a:xfrm>
            <a:prstGeom prst="rect">
              <a:avLst/>
            </a:prstGeom>
            <a:ln>
              <a:noFill/>
            </a:ln>
          </p:spPr>
          <p:style>
            <a:lnRef idx="2">
              <a:schemeClr val="accent1"/>
            </a:lnRef>
            <a:fillRef idx="1">
              <a:schemeClr val="lt1"/>
            </a:fillRef>
            <a:effectRef idx="0">
              <a:schemeClr val="accent1"/>
            </a:effectRef>
            <a:fontRef idx="minor">
              <a:schemeClr val="dk1"/>
            </a:fontRef>
          </p:style>
          <p:txBody>
            <a:bodyPr>
              <a:spAutoFit/>
            </a:bodyPr>
            <a:lstStyle/>
            <a:p>
              <a:pPr eaLnBrk="0" hangingPunct="0">
                <a:defRPr/>
              </a:pPr>
              <a:r>
                <a:rPr lang="ro-RO" sz="800">
                  <a:solidFill>
                    <a:srgbClr val="0E3399"/>
                  </a:solidFill>
                  <a:cs typeface="Arial" panose="020B0604020202020204" pitchFamily="34" charset="0"/>
                </a:rPr>
                <a:t>cognitivă</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61" name="Group 24"/>
          <p:cNvGrpSpPr>
            <a:grpSpLocks/>
          </p:cNvGrpSpPr>
          <p:nvPr/>
        </p:nvGrpSpPr>
        <p:grpSpPr bwMode="auto">
          <a:xfrm>
            <a:off x="1490668" y="1370024"/>
            <a:ext cx="7353295" cy="3468676"/>
            <a:chOff x="1490414" y="1369494"/>
            <a:chExt cx="7354041" cy="3469432"/>
          </a:xfrm>
        </p:grpSpPr>
        <p:sp>
          <p:nvSpPr>
            <p:cNvPr id="27665" name="Textfeld 6"/>
            <p:cNvSpPr txBox="1">
              <a:spLocks noChangeArrowheads="1"/>
            </p:cNvSpPr>
            <p:nvPr/>
          </p:nvSpPr>
          <p:spPr bwMode="auto">
            <a:xfrm>
              <a:off x="1706618" y="4338457"/>
              <a:ext cx="382313" cy="230832"/>
            </a:xfrm>
            <a:prstGeom prst="rect">
              <a:avLst/>
            </a:prstGeom>
            <a:noFill/>
            <a:ln w="9525">
              <a:noFill/>
              <a:miter lim="800000"/>
              <a:headEnd/>
              <a:tailEnd/>
            </a:ln>
          </p:spPr>
          <p:txBody>
            <a:bodyPr>
              <a:spAutoFit/>
            </a:bodyPr>
            <a:lstStyle/>
            <a:p>
              <a:pPr defTabSz="685800"/>
              <a:r>
                <a:rPr lang="ro-RO" sz="900">
                  <a:solidFill>
                    <a:srgbClr val="000000"/>
                  </a:solidFill>
                  <a:latin typeface="Calibri" pitchFamily="34" charset="0"/>
                </a:rPr>
                <a:t>0 %</a:t>
              </a:r>
            </a:p>
          </p:txBody>
        </p:sp>
        <p:sp>
          <p:nvSpPr>
            <p:cNvPr id="27666" name="Textfeld 7"/>
            <p:cNvSpPr txBox="1">
              <a:spLocks noChangeArrowheads="1"/>
            </p:cNvSpPr>
            <p:nvPr/>
          </p:nvSpPr>
          <p:spPr bwMode="auto">
            <a:xfrm>
              <a:off x="2387456" y="4312112"/>
              <a:ext cx="382313" cy="230832"/>
            </a:xfrm>
            <a:prstGeom prst="rect">
              <a:avLst/>
            </a:prstGeom>
            <a:noFill/>
            <a:ln w="9525">
              <a:noFill/>
              <a:miter lim="800000"/>
              <a:headEnd/>
              <a:tailEnd/>
            </a:ln>
          </p:spPr>
          <p:txBody>
            <a:bodyPr>
              <a:spAutoFit/>
            </a:bodyPr>
            <a:lstStyle/>
            <a:p>
              <a:pPr defTabSz="685800"/>
              <a:r>
                <a:rPr lang="ro-RO" sz="900">
                  <a:solidFill>
                    <a:srgbClr val="000000"/>
                  </a:solidFill>
                  <a:latin typeface="Calibri" pitchFamily="34" charset="0"/>
                </a:rPr>
                <a:t>5 %</a:t>
              </a:r>
            </a:p>
          </p:txBody>
        </p:sp>
        <p:sp>
          <p:nvSpPr>
            <p:cNvPr id="27667" name="Textfeld 8"/>
            <p:cNvSpPr txBox="1">
              <a:spLocks noChangeArrowheads="1"/>
            </p:cNvSpPr>
            <p:nvPr/>
          </p:nvSpPr>
          <p:spPr bwMode="auto">
            <a:xfrm>
              <a:off x="3068294" y="4315587"/>
              <a:ext cx="427159" cy="230832"/>
            </a:xfrm>
            <a:prstGeom prst="rect">
              <a:avLst/>
            </a:prstGeom>
            <a:noFill/>
            <a:ln w="9525">
              <a:noFill/>
              <a:miter lim="800000"/>
              <a:headEnd/>
              <a:tailEnd/>
            </a:ln>
          </p:spPr>
          <p:txBody>
            <a:bodyPr>
              <a:spAutoFit/>
            </a:bodyPr>
            <a:lstStyle/>
            <a:p>
              <a:pPr defTabSz="685800"/>
              <a:r>
                <a:rPr lang="ro-RO" sz="900">
                  <a:solidFill>
                    <a:srgbClr val="000000"/>
                  </a:solidFill>
                  <a:latin typeface="Calibri" pitchFamily="34" charset="0"/>
                </a:rPr>
                <a:t>10 %</a:t>
              </a:r>
            </a:p>
          </p:txBody>
        </p:sp>
        <p:sp>
          <p:nvSpPr>
            <p:cNvPr id="27668" name="Textfeld 9"/>
            <p:cNvSpPr txBox="1">
              <a:spLocks noChangeArrowheads="1"/>
            </p:cNvSpPr>
            <p:nvPr/>
          </p:nvSpPr>
          <p:spPr bwMode="auto">
            <a:xfrm>
              <a:off x="3749132" y="4315587"/>
              <a:ext cx="427159" cy="230832"/>
            </a:xfrm>
            <a:prstGeom prst="rect">
              <a:avLst/>
            </a:prstGeom>
            <a:noFill/>
            <a:ln w="9525">
              <a:noFill/>
              <a:miter lim="800000"/>
              <a:headEnd/>
              <a:tailEnd/>
            </a:ln>
          </p:spPr>
          <p:txBody>
            <a:bodyPr>
              <a:spAutoFit/>
            </a:bodyPr>
            <a:lstStyle/>
            <a:p>
              <a:pPr defTabSz="685800"/>
              <a:r>
                <a:rPr lang="ro-RO" sz="900">
                  <a:solidFill>
                    <a:srgbClr val="000000"/>
                  </a:solidFill>
                  <a:latin typeface="Calibri" pitchFamily="34" charset="0"/>
                </a:rPr>
                <a:t>15 %</a:t>
              </a:r>
            </a:p>
          </p:txBody>
        </p:sp>
        <p:sp>
          <p:nvSpPr>
            <p:cNvPr id="27669" name="Textfeld 10"/>
            <p:cNvSpPr txBox="1">
              <a:spLocks noChangeArrowheads="1"/>
            </p:cNvSpPr>
            <p:nvPr/>
          </p:nvSpPr>
          <p:spPr bwMode="auto">
            <a:xfrm>
              <a:off x="4429970" y="4315586"/>
              <a:ext cx="427159" cy="230832"/>
            </a:xfrm>
            <a:prstGeom prst="rect">
              <a:avLst/>
            </a:prstGeom>
            <a:noFill/>
            <a:ln w="9525">
              <a:noFill/>
              <a:miter lim="800000"/>
              <a:headEnd/>
              <a:tailEnd/>
            </a:ln>
          </p:spPr>
          <p:txBody>
            <a:bodyPr>
              <a:spAutoFit/>
            </a:bodyPr>
            <a:lstStyle/>
            <a:p>
              <a:pPr defTabSz="685800"/>
              <a:r>
                <a:rPr lang="ro-RO" sz="900">
                  <a:solidFill>
                    <a:srgbClr val="000000"/>
                  </a:solidFill>
                  <a:latin typeface="Calibri" pitchFamily="34" charset="0"/>
                </a:rPr>
                <a:t>20 %</a:t>
              </a:r>
            </a:p>
          </p:txBody>
        </p:sp>
        <p:sp>
          <p:nvSpPr>
            <p:cNvPr id="27670" name="Textfeld 11"/>
            <p:cNvSpPr txBox="1">
              <a:spLocks noChangeArrowheads="1"/>
            </p:cNvSpPr>
            <p:nvPr/>
          </p:nvSpPr>
          <p:spPr bwMode="auto">
            <a:xfrm>
              <a:off x="5110808" y="4312111"/>
              <a:ext cx="427159" cy="230832"/>
            </a:xfrm>
            <a:prstGeom prst="rect">
              <a:avLst/>
            </a:prstGeom>
            <a:noFill/>
            <a:ln w="9525">
              <a:noFill/>
              <a:miter lim="800000"/>
              <a:headEnd/>
              <a:tailEnd/>
            </a:ln>
          </p:spPr>
          <p:txBody>
            <a:bodyPr>
              <a:spAutoFit/>
            </a:bodyPr>
            <a:lstStyle/>
            <a:p>
              <a:pPr defTabSz="685800"/>
              <a:r>
                <a:rPr lang="ro-RO" sz="900">
                  <a:solidFill>
                    <a:srgbClr val="000000"/>
                  </a:solidFill>
                  <a:latin typeface="Calibri" pitchFamily="34" charset="0"/>
                </a:rPr>
                <a:t>25 %</a:t>
              </a:r>
            </a:p>
          </p:txBody>
        </p:sp>
        <p:sp>
          <p:nvSpPr>
            <p:cNvPr id="27671" name="Textfeld 12"/>
            <p:cNvSpPr txBox="1">
              <a:spLocks noChangeArrowheads="1"/>
            </p:cNvSpPr>
            <p:nvPr/>
          </p:nvSpPr>
          <p:spPr bwMode="auto">
            <a:xfrm>
              <a:off x="5791645" y="4312111"/>
              <a:ext cx="427159" cy="230832"/>
            </a:xfrm>
            <a:prstGeom prst="rect">
              <a:avLst/>
            </a:prstGeom>
            <a:noFill/>
            <a:ln w="9525">
              <a:noFill/>
              <a:miter lim="800000"/>
              <a:headEnd/>
              <a:tailEnd/>
            </a:ln>
          </p:spPr>
          <p:txBody>
            <a:bodyPr>
              <a:spAutoFit/>
            </a:bodyPr>
            <a:lstStyle/>
            <a:p>
              <a:pPr defTabSz="685800"/>
              <a:r>
                <a:rPr lang="ro-RO" sz="900">
                  <a:solidFill>
                    <a:srgbClr val="000000"/>
                  </a:solidFill>
                  <a:latin typeface="Calibri" pitchFamily="34" charset="0"/>
                </a:rPr>
                <a:t>30 %</a:t>
              </a:r>
            </a:p>
          </p:txBody>
        </p:sp>
        <p:graphicFrame>
          <p:nvGraphicFramePr>
            <p:cNvPr id="27660" name="Diagramm 5"/>
            <p:cNvGraphicFramePr>
              <a:graphicFrameLocks/>
            </p:cNvGraphicFramePr>
            <p:nvPr/>
          </p:nvGraphicFramePr>
          <p:xfrm>
            <a:off x="1490414" y="1369494"/>
            <a:ext cx="4683903" cy="3156468"/>
          </p:xfrm>
          <a:graphic>
            <a:graphicData uri="http://schemas.openxmlformats.org/presentationml/2006/ole">
              <mc:AlternateContent xmlns:mc="http://schemas.openxmlformats.org/markup-compatibility/2006">
                <mc:Choice xmlns:v="urn:schemas-microsoft-com:vml" Requires="v">
                  <p:oleObj r:id="rId2" imgW="4688230" imgH="3151905" progId="Excel.Chart.8">
                    <p:embed/>
                  </p:oleObj>
                </mc:Choice>
                <mc:Fallback>
                  <p:oleObj r:id="rId2" imgW="4688230" imgH="3151905" progId="Excel.Chart.8">
                    <p:embed/>
                    <p:pic>
                      <p:nvPicPr>
                        <p:cNvPr id="0" name="Diagramm 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0414" y="1369494"/>
                          <a:ext cx="4683903" cy="315646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Textfeld 13"/>
            <p:cNvSpPr txBox="1"/>
            <p:nvPr/>
          </p:nvSpPr>
          <p:spPr>
            <a:xfrm>
              <a:off x="2755774" y="1593369"/>
              <a:ext cx="2679972" cy="242941"/>
            </a:xfrm>
            <a:prstGeom prst="rect">
              <a:avLst/>
            </a:prstGeom>
            <a:noFill/>
          </p:spPr>
          <p:txBody>
            <a:bodyPr>
              <a:spAutoFit/>
            </a:bodyPr>
            <a:lstStyle/>
            <a:p>
              <a:pPr defTabSz="685800" fontAlgn="auto">
                <a:spcBef>
                  <a:spcPts val="0"/>
                </a:spcBef>
                <a:spcAft>
                  <a:spcPts val="0"/>
                </a:spcAft>
                <a:defRPr/>
              </a:pPr>
              <a:r>
                <a:rPr lang="ro-RO" sz="975">
                  <a:solidFill>
                    <a:prstClr val="black"/>
                  </a:solidFill>
                  <a:latin typeface="Calibri" panose="020F0502020204030204"/>
                  <a:cs typeface="+mn-cs"/>
                </a:rPr>
                <a:t>Activități financiare și de asigurări</a:t>
              </a:r>
            </a:p>
          </p:txBody>
        </p:sp>
        <p:sp>
          <p:nvSpPr>
            <p:cNvPr id="15" name="Textfeld 14"/>
            <p:cNvSpPr txBox="1"/>
            <p:nvPr/>
          </p:nvSpPr>
          <p:spPr>
            <a:xfrm>
              <a:off x="2833570" y="1858540"/>
              <a:ext cx="2678384" cy="242940"/>
            </a:xfrm>
            <a:prstGeom prst="rect">
              <a:avLst/>
            </a:prstGeom>
            <a:noFill/>
          </p:spPr>
          <p:txBody>
            <a:bodyPr>
              <a:spAutoFit/>
            </a:bodyPr>
            <a:lstStyle/>
            <a:p>
              <a:pPr defTabSz="685800" fontAlgn="auto">
                <a:spcBef>
                  <a:spcPts val="0"/>
                </a:spcBef>
                <a:spcAft>
                  <a:spcPts val="0"/>
                </a:spcAft>
                <a:defRPr/>
              </a:pPr>
              <a:r>
                <a:rPr lang="ro-RO" sz="975">
                  <a:solidFill>
                    <a:prstClr val="black"/>
                  </a:solidFill>
                  <a:latin typeface="Calibri" panose="020F0502020204030204"/>
                  <a:cs typeface="+mn-cs"/>
                </a:rPr>
                <a:t>Transport și depozitare</a:t>
              </a:r>
            </a:p>
          </p:txBody>
        </p:sp>
        <p:sp>
          <p:nvSpPr>
            <p:cNvPr id="16" name="Textfeld 15"/>
            <p:cNvSpPr txBox="1"/>
            <p:nvPr/>
          </p:nvSpPr>
          <p:spPr>
            <a:xfrm>
              <a:off x="2970109" y="2131649"/>
              <a:ext cx="2679972" cy="242940"/>
            </a:xfrm>
            <a:prstGeom prst="rect">
              <a:avLst/>
            </a:prstGeom>
            <a:noFill/>
          </p:spPr>
          <p:txBody>
            <a:bodyPr>
              <a:spAutoFit/>
            </a:bodyPr>
            <a:lstStyle/>
            <a:p>
              <a:pPr defTabSz="685800" fontAlgn="auto">
                <a:spcBef>
                  <a:spcPts val="0"/>
                </a:spcBef>
                <a:spcAft>
                  <a:spcPts val="0"/>
                </a:spcAft>
                <a:defRPr/>
              </a:pPr>
              <a:r>
                <a:rPr lang="ro-RO" sz="975">
                  <a:solidFill>
                    <a:prstClr val="black"/>
                  </a:solidFill>
                  <a:latin typeface="Calibri" panose="020F0502020204030204"/>
                  <a:cs typeface="+mn-cs"/>
                </a:rPr>
                <a:t>Agricultură, silvicultură și pescuit</a:t>
              </a:r>
            </a:p>
          </p:txBody>
        </p:sp>
        <p:sp>
          <p:nvSpPr>
            <p:cNvPr id="17" name="Textfeld 16"/>
            <p:cNvSpPr txBox="1"/>
            <p:nvPr/>
          </p:nvSpPr>
          <p:spPr>
            <a:xfrm>
              <a:off x="2997099" y="2404759"/>
              <a:ext cx="2678385" cy="242940"/>
            </a:xfrm>
            <a:prstGeom prst="rect">
              <a:avLst/>
            </a:prstGeom>
            <a:noFill/>
          </p:spPr>
          <p:txBody>
            <a:bodyPr>
              <a:spAutoFit/>
            </a:bodyPr>
            <a:lstStyle/>
            <a:p>
              <a:pPr defTabSz="685800" fontAlgn="auto">
                <a:spcBef>
                  <a:spcPts val="0"/>
                </a:spcBef>
                <a:spcAft>
                  <a:spcPts val="0"/>
                </a:spcAft>
                <a:defRPr/>
              </a:pPr>
              <a:r>
                <a:rPr lang="ro-RO" sz="975">
                  <a:solidFill>
                    <a:prstClr val="black"/>
                  </a:solidFill>
                  <a:latin typeface="Calibri" panose="020F0502020204030204"/>
                  <a:cs typeface="+mn-cs"/>
                </a:rPr>
                <a:t>Învățământ</a:t>
              </a:r>
            </a:p>
          </p:txBody>
        </p:sp>
        <p:sp>
          <p:nvSpPr>
            <p:cNvPr id="18" name="Textfeld 17"/>
            <p:cNvSpPr txBox="1"/>
            <p:nvPr/>
          </p:nvSpPr>
          <p:spPr>
            <a:xfrm>
              <a:off x="3078070" y="2681044"/>
              <a:ext cx="2679972" cy="241353"/>
            </a:xfrm>
            <a:prstGeom prst="rect">
              <a:avLst/>
            </a:prstGeom>
            <a:noFill/>
          </p:spPr>
          <p:txBody>
            <a:bodyPr>
              <a:spAutoFit/>
            </a:bodyPr>
            <a:lstStyle/>
            <a:p>
              <a:pPr defTabSz="685800" fontAlgn="auto">
                <a:spcBef>
                  <a:spcPts val="0"/>
                </a:spcBef>
                <a:spcAft>
                  <a:spcPts val="0"/>
                </a:spcAft>
                <a:defRPr/>
              </a:pPr>
              <a:r>
                <a:rPr lang="ro-RO" sz="975">
                  <a:solidFill>
                    <a:prstClr val="black"/>
                  </a:solidFill>
                  <a:latin typeface="Calibri" panose="020F0502020204030204"/>
                  <a:cs typeface="+mn-cs"/>
                </a:rPr>
                <a:t>Sănătate umană și asistență socială</a:t>
              </a:r>
            </a:p>
          </p:txBody>
        </p:sp>
        <p:sp>
          <p:nvSpPr>
            <p:cNvPr id="19" name="Textfeld 18"/>
            <p:cNvSpPr txBox="1"/>
            <p:nvPr/>
          </p:nvSpPr>
          <p:spPr>
            <a:xfrm>
              <a:off x="3078070" y="2946214"/>
              <a:ext cx="2679972" cy="242941"/>
            </a:xfrm>
            <a:prstGeom prst="rect">
              <a:avLst/>
            </a:prstGeom>
            <a:noFill/>
          </p:spPr>
          <p:txBody>
            <a:bodyPr>
              <a:spAutoFit/>
            </a:bodyPr>
            <a:lstStyle/>
            <a:p>
              <a:pPr defTabSz="685800" fontAlgn="auto">
                <a:spcBef>
                  <a:spcPts val="0"/>
                </a:spcBef>
                <a:spcAft>
                  <a:spcPts val="0"/>
                </a:spcAft>
                <a:defRPr/>
              </a:pPr>
              <a:r>
                <a:rPr lang="ro-RO" sz="975">
                  <a:solidFill>
                    <a:prstClr val="black"/>
                  </a:solidFill>
                  <a:latin typeface="Calibri" panose="020F0502020204030204"/>
                  <a:cs typeface="+mn-cs"/>
                </a:rPr>
                <a:t>Servicii de cazare și de alimentație</a:t>
              </a:r>
            </a:p>
          </p:txBody>
        </p:sp>
        <p:sp>
          <p:nvSpPr>
            <p:cNvPr id="20" name="Textfeld 19"/>
            <p:cNvSpPr txBox="1"/>
            <p:nvPr/>
          </p:nvSpPr>
          <p:spPr>
            <a:xfrm>
              <a:off x="3081245" y="3212972"/>
              <a:ext cx="2679972" cy="241353"/>
            </a:xfrm>
            <a:prstGeom prst="rect">
              <a:avLst/>
            </a:prstGeom>
            <a:noFill/>
          </p:spPr>
          <p:txBody>
            <a:bodyPr>
              <a:spAutoFit/>
            </a:bodyPr>
            <a:lstStyle/>
            <a:p>
              <a:pPr defTabSz="685800" fontAlgn="auto">
                <a:spcBef>
                  <a:spcPts val="0"/>
                </a:spcBef>
                <a:spcAft>
                  <a:spcPts val="0"/>
                </a:spcAft>
                <a:defRPr/>
              </a:pPr>
              <a:r>
                <a:rPr lang="ro-RO" sz="975">
                  <a:solidFill>
                    <a:prstClr val="black"/>
                  </a:solidFill>
                  <a:latin typeface="Calibri" panose="020F0502020204030204"/>
                  <a:cs typeface="+mn-cs"/>
                </a:rPr>
                <a:t>Activități profesionale, științifice și tehnice</a:t>
              </a:r>
            </a:p>
          </p:txBody>
        </p:sp>
        <p:sp>
          <p:nvSpPr>
            <p:cNvPr id="21" name="Textfeld 20"/>
            <p:cNvSpPr txBox="1"/>
            <p:nvPr/>
          </p:nvSpPr>
          <p:spPr>
            <a:xfrm>
              <a:off x="3286053" y="3503548"/>
              <a:ext cx="2679972" cy="242940"/>
            </a:xfrm>
            <a:prstGeom prst="rect">
              <a:avLst/>
            </a:prstGeom>
            <a:noFill/>
          </p:spPr>
          <p:txBody>
            <a:bodyPr>
              <a:spAutoFit/>
            </a:bodyPr>
            <a:lstStyle/>
            <a:p>
              <a:pPr defTabSz="685800" fontAlgn="auto">
                <a:spcBef>
                  <a:spcPts val="0"/>
                </a:spcBef>
                <a:spcAft>
                  <a:spcPts val="0"/>
                </a:spcAft>
                <a:defRPr/>
              </a:pPr>
              <a:r>
                <a:rPr lang="ro-RO" sz="975">
                  <a:solidFill>
                    <a:prstClr val="black"/>
                  </a:solidFill>
                  <a:latin typeface="Calibri" panose="020F0502020204030204"/>
                  <a:cs typeface="+mn-cs"/>
                </a:rPr>
                <a:t>Construcții</a:t>
              </a:r>
            </a:p>
          </p:txBody>
        </p:sp>
        <p:sp>
          <p:nvSpPr>
            <p:cNvPr id="22" name="Textfeld 21"/>
            <p:cNvSpPr txBox="1"/>
            <p:nvPr/>
          </p:nvSpPr>
          <p:spPr>
            <a:xfrm>
              <a:off x="4943571" y="3649630"/>
              <a:ext cx="3900884" cy="241353"/>
            </a:xfrm>
            <a:prstGeom prst="rect">
              <a:avLst/>
            </a:prstGeom>
            <a:noFill/>
          </p:spPr>
          <p:txBody>
            <a:bodyPr>
              <a:spAutoFit/>
            </a:bodyPr>
            <a:lstStyle/>
            <a:p>
              <a:pPr defTabSz="685800" fontAlgn="auto">
                <a:spcBef>
                  <a:spcPts val="0"/>
                </a:spcBef>
                <a:spcAft>
                  <a:spcPts val="0"/>
                </a:spcAft>
                <a:defRPr/>
              </a:pPr>
              <a:r>
                <a:rPr lang="ro-RO" sz="975">
                  <a:solidFill>
                    <a:prstClr val="black"/>
                  </a:solidFill>
                  <a:latin typeface="Calibri" panose="020F0502020204030204"/>
                  <a:cs typeface="+mn-cs"/>
                </a:rPr>
                <a:t>Comerț cu ridicata și cu amănuntul; reparații de autovehicule și motociclete</a:t>
              </a:r>
            </a:p>
          </p:txBody>
        </p:sp>
        <p:sp>
          <p:nvSpPr>
            <p:cNvPr id="23" name="Textfeld 22"/>
            <p:cNvSpPr txBox="1"/>
            <p:nvPr/>
          </p:nvSpPr>
          <p:spPr>
            <a:xfrm>
              <a:off x="6218464" y="4086287"/>
              <a:ext cx="2130641" cy="242941"/>
            </a:xfrm>
            <a:prstGeom prst="rect">
              <a:avLst/>
            </a:prstGeom>
            <a:noFill/>
          </p:spPr>
          <p:txBody>
            <a:bodyPr>
              <a:spAutoFit/>
            </a:bodyPr>
            <a:lstStyle/>
            <a:p>
              <a:pPr defTabSz="685800" fontAlgn="auto">
                <a:spcBef>
                  <a:spcPts val="0"/>
                </a:spcBef>
                <a:spcAft>
                  <a:spcPts val="0"/>
                </a:spcAft>
                <a:defRPr/>
              </a:pPr>
              <a:r>
                <a:rPr lang="ro-RO" sz="975">
                  <a:solidFill>
                    <a:prstClr val="black"/>
                  </a:solidFill>
                  <a:latin typeface="Calibri" panose="020F0502020204030204"/>
                  <a:cs typeface="+mn-cs"/>
                </a:rPr>
                <a:t>Industria prelucrătoare</a:t>
              </a:r>
            </a:p>
          </p:txBody>
        </p:sp>
        <p:sp>
          <p:nvSpPr>
            <p:cNvPr id="24" name="Textfeld 23"/>
            <p:cNvSpPr txBox="1"/>
            <p:nvPr/>
          </p:nvSpPr>
          <p:spPr>
            <a:xfrm>
              <a:off x="1777774" y="4584871"/>
              <a:ext cx="5987124" cy="254055"/>
            </a:xfrm>
            <a:prstGeom prst="rect">
              <a:avLst/>
            </a:prstGeom>
            <a:noFill/>
          </p:spPr>
          <p:txBody>
            <a:bodyPr wrap="square">
              <a:spAutoFit/>
            </a:bodyPr>
            <a:lstStyle/>
            <a:p>
              <a:pPr defTabSz="685800" fontAlgn="auto">
                <a:spcBef>
                  <a:spcPts val="0"/>
                </a:spcBef>
                <a:spcAft>
                  <a:spcPts val="0"/>
                </a:spcAft>
                <a:defRPr/>
              </a:pPr>
              <a:r>
                <a:rPr lang="ro-RO" sz="1050" b="1" dirty="0">
                  <a:solidFill>
                    <a:srgbClr val="00499A"/>
                  </a:solidFill>
                  <a:latin typeface="Arial" panose="020B0604020202020204" pitchFamily="34" charset="0"/>
                  <a:cs typeface="Arial" panose="020B0604020202020204" pitchFamily="34" charset="0"/>
                </a:rPr>
                <a:t>Codul NACE (v. 2) al întreprinderilor cu HRI (interacțiune om-robot) potrivit ESENER 2019</a:t>
              </a:r>
            </a:p>
          </p:txBody>
        </p:sp>
      </p:grpSp>
      <p:sp>
        <p:nvSpPr>
          <p:cNvPr id="27662" name="Framework: the automation of tasks"/>
          <p:cNvSpPr>
            <a:spLocks noGrp="1"/>
          </p:cNvSpPr>
          <p:nvPr>
            <p:ph type="title"/>
          </p:nvPr>
        </p:nvSpPr>
        <p:spPr/>
        <p:txBody>
          <a:bodyPr lIns="0"/>
          <a:lstStyle/>
          <a:p>
            <a:pPr marL="342900" indent="-342900" defTabSz="914400" eaLnBrk="1" hangingPunct="1"/>
            <a:r>
              <a:rPr lang="ro-RO" sz="2400">
                <a:cs typeface="Arial" charset="0"/>
              </a:rPr>
              <a:t>Robotică avansată în Europa </a:t>
            </a:r>
          </a:p>
        </p:txBody>
      </p:sp>
      <p:sp>
        <p:nvSpPr>
          <p:cNvPr id="27663" name="Textfeld 14"/>
          <p:cNvSpPr txBox="1">
            <a:spLocks noChangeArrowheads="1"/>
          </p:cNvSpPr>
          <p:nvPr/>
        </p:nvSpPr>
        <p:spPr bwMode="auto">
          <a:xfrm>
            <a:off x="687388" y="758825"/>
            <a:ext cx="7867650" cy="339725"/>
          </a:xfrm>
          <a:prstGeom prst="rect">
            <a:avLst/>
          </a:prstGeom>
          <a:noFill/>
          <a:ln w="9525">
            <a:noFill/>
            <a:miter lim="800000"/>
            <a:headEnd/>
            <a:tailEnd/>
          </a:ln>
        </p:spPr>
        <p:txBody>
          <a:bodyPr>
            <a:spAutoFit/>
          </a:bodyPr>
          <a:lstStyle/>
          <a:p>
            <a:r>
              <a:rPr lang="ro-RO" sz="1600" b="1">
                <a:solidFill>
                  <a:srgbClr val="ACC700"/>
                </a:solidFill>
              </a:rPr>
              <a:t>Sectoare cu interacțiune om-robot</a:t>
            </a:r>
          </a:p>
        </p:txBody>
      </p:sp>
      <p:sp>
        <p:nvSpPr>
          <p:cNvPr id="27664" name="TextBox 3"/>
          <p:cNvSpPr txBox="1">
            <a:spLocks noChangeArrowheads="1"/>
          </p:cNvSpPr>
          <p:nvPr/>
        </p:nvSpPr>
        <p:spPr bwMode="auto">
          <a:xfrm>
            <a:off x="622300" y="1139825"/>
            <a:ext cx="7607300" cy="339725"/>
          </a:xfrm>
          <a:prstGeom prst="rect">
            <a:avLst/>
          </a:prstGeom>
          <a:noFill/>
          <a:ln w="9525">
            <a:noFill/>
            <a:miter lim="800000"/>
            <a:headEnd/>
            <a:tailEnd/>
          </a:ln>
        </p:spPr>
        <p:txBody>
          <a:bodyPr>
            <a:spAutoFit/>
          </a:bodyPr>
          <a:lstStyle/>
          <a:p>
            <a:pPr marL="342900" indent="-342900">
              <a:buFont typeface="Wingdings" pitchFamily="2" charset="2"/>
              <a:buChar char="ü"/>
            </a:pPr>
            <a:r>
              <a:rPr lang="ro-RO" sz="1600">
                <a:solidFill>
                  <a:srgbClr val="003399"/>
                </a:solidFill>
              </a:rPr>
              <a:t>Interacțiunea om-robot este întâlnită mai ales în sectorul producției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extfeld 14"/>
          <p:cNvSpPr txBox="1">
            <a:spLocks noChangeArrowheads="1"/>
          </p:cNvSpPr>
          <p:nvPr/>
        </p:nvSpPr>
        <p:spPr bwMode="auto">
          <a:xfrm>
            <a:off x="365125" y="688975"/>
            <a:ext cx="7869238" cy="338138"/>
          </a:xfrm>
          <a:prstGeom prst="rect">
            <a:avLst/>
          </a:prstGeom>
          <a:noFill/>
          <a:ln w="9525">
            <a:noFill/>
            <a:miter lim="800000"/>
            <a:headEnd/>
            <a:tailEnd/>
          </a:ln>
        </p:spPr>
        <p:txBody>
          <a:bodyPr>
            <a:spAutoFit/>
          </a:bodyPr>
          <a:lstStyle/>
          <a:p>
            <a:r>
              <a:rPr lang="ro-RO" sz="1600" b="1">
                <a:solidFill>
                  <a:srgbClr val="ACC700"/>
                </a:solidFill>
              </a:rPr>
              <a:t>Sectoare cu interacțiune om-robot</a:t>
            </a:r>
          </a:p>
        </p:txBody>
      </p:sp>
      <p:sp>
        <p:nvSpPr>
          <p:cNvPr id="28674" name="TextBox 2"/>
          <p:cNvSpPr txBox="1">
            <a:spLocks noChangeArrowheads="1"/>
          </p:cNvSpPr>
          <p:nvPr/>
        </p:nvSpPr>
        <p:spPr bwMode="auto">
          <a:xfrm>
            <a:off x="622300" y="990600"/>
            <a:ext cx="6016625" cy="338138"/>
          </a:xfrm>
          <a:prstGeom prst="rect">
            <a:avLst/>
          </a:prstGeom>
          <a:noFill/>
          <a:ln w="9525">
            <a:noFill/>
            <a:miter lim="800000"/>
            <a:headEnd/>
            <a:tailEnd/>
          </a:ln>
        </p:spPr>
        <p:txBody>
          <a:bodyPr>
            <a:spAutoFit/>
          </a:bodyPr>
          <a:lstStyle/>
          <a:p>
            <a:pPr marL="342900" indent="-342900">
              <a:buFont typeface="Wingdings" pitchFamily="2" charset="2"/>
              <a:buChar char="ü"/>
            </a:pPr>
            <a:r>
              <a:rPr lang="ro-RO" sz="1600">
                <a:solidFill>
                  <a:srgbClr val="003399"/>
                </a:solidFill>
              </a:rPr>
              <a:t>În sectorul autovehiculelor, roboții predomină</a:t>
            </a:r>
          </a:p>
        </p:txBody>
      </p:sp>
      <p:sp>
        <p:nvSpPr>
          <p:cNvPr id="28675" name="Framework: the automation of tasks"/>
          <p:cNvSpPr>
            <a:spLocks noGrp="1"/>
          </p:cNvSpPr>
          <p:nvPr>
            <p:ph type="title"/>
          </p:nvPr>
        </p:nvSpPr>
        <p:spPr/>
        <p:txBody>
          <a:bodyPr lIns="0"/>
          <a:lstStyle/>
          <a:p>
            <a:pPr marL="342900" indent="-342900" defTabSz="914400" eaLnBrk="1" hangingPunct="1"/>
            <a:r>
              <a:rPr lang="ro-RO" sz="2400">
                <a:cs typeface="Arial" charset="0"/>
              </a:rPr>
              <a:t>Robotică avansată în Europa </a:t>
            </a:r>
          </a:p>
        </p:txBody>
      </p:sp>
      <p:sp>
        <p:nvSpPr>
          <p:cNvPr id="28676" name="TextBox 9"/>
          <p:cNvSpPr txBox="1">
            <a:spLocks noChangeArrowheads="1"/>
          </p:cNvSpPr>
          <p:nvPr/>
        </p:nvSpPr>
        <p:spPr bwMode="auto">
          <a:xfrm>
            <a:off x="5476875" y="3349625"/>
            <a:ext cx="825500" cy="92075"/>
          </a:xfrm>
          <a:prstGeom prst="rect">
            <a:avLst/>
          </a:prstGeom>
          <a:solidFill>
            <a:schemeClr val="bg1"/>
          </a:solidFill>
          <a:ln w="9525">
            <a:noFill/>
            <a:miter lim="800000"/>
            <a:headEnd/>
            <a:tailEnd/>
          </a:ln>
        </p:spPr>
        <p:txBody>
          <a:bodyPr lIns="0" tIns="0" rIns="0" bIns="0">
            <a:spAutoFit/>
          </a:bodyPr>
          <a:lstStyle/>
          <a:p>
            <a:r>
              <a:rPr lang="ro-RO" sz="600">
                <a:solidFill>
                  <a:srgbClr val="67CDBE"/>
                </a:solidFill>
              </a:rPr>
              <a:t>Cauciuc și mase plastice (22) </a:t>
            </a:r>
          </a:p>
        </p:txBody>
      </p:sp>
      <p:grpSp>
        <p:nvGrpSpPr>
          <p:cNvPr id="28677" name="Group 3"/>
          <p:cNvGrpSpPr>
            <a:grpSpLocks/>
          </p:cNvGrpSpPr>
          <p:nvPr/>
        </p:nvGrpSpPr>
        <p:grpSpPr bwMode="auto">
          <a:xfrm>
            <a:off x="958850" y="1328738"/>
            <a:ext cx="6934200" cy="3260725"/>
            <a:chOff x="959230" y="1329053"/>
            <a:chExt cx="6933546" cy="3259948"/>
          </a:xfrm>
        </p:grpSpPr>
        <p:pic>
          <p:nvPicPr>
            <p:cNvPr id="28678" name="Picture 8"/>
            <p:cNvPicPr>
              <a:picLocks noChangeAspect="1"/>
            </p:cNvPicPr>
            <p:nvPr/>
          </p:nvPicPr>
          <p:blipFill>
            <a:blip r:embed="rId3"/>
            <a:srcRect/>
            <a:stretch>
              <a:fillRect/>
            </a:stretch>
          </p:blipFill>
          <p:spPr bwMode="auto">
            <a:xfrm>
              <a:off x="1808739" y="1329053"/>
              <a:ext cx="4729221" cy="3259948"/>
            </a:xfrm>
            <a:prstGeom prst="rect">
              <a:avLst/>
            </a:prstGeom>
            <a:noFill/>
            <a:ln w="9525">
              <a:noFill/>
              <a:miter lim="800000"/>
              <a:headEnd/>
              <a:tailEnd/>
            </a:ln>
          </p:spPr>
        </p:pic>
        <p:sp>
          <p:nvSpPr>
            <p:cNvPr id="2" name="TextBox 1"/>
            <p:cNvSpPr txBox="1"/>
            <p:nvPr/>
          </p:nvSpPr>
          <p:spPr>
            <a:xfrm>
              <a:off x="959230" y="1446500"/>
              <a:ext cx="6933546" cy="247591"/>
            </a:xfrm>
            <a:prstGeom prst="rect">
              <a:avLst/>
            </a:prstGeom>
            <a:solidFill>
              <a:schemeClr val="bg1"/>
            </a:solidFill>
          </p:spPr>
          <p:txBody>
            <a:bodyPr>
              <a:spAutoFit/>
            </a:bodyPr>
            <a:lstStyle/>
            <a:p>
              <a:pPr fontAlgn="auto">
                <a:spcBef>
                  <a:spcPts val="0"/>
                </a:spcBef>
                <a:spcAft>
                  <a:spcPts val="0"/>
                </a:spcAft>
                <a:defRPr/>
              </a:pPr>
              <a:r>
                <a:rPr lang="ro-RO" sz="1000" i="1">
                  <a:solidFill>
                    <a:schemeClr val="tx1">
                      <a:lumMod val="65000"/>
                      <a:lumOff val="35000"/>
                    </a:schemeClr>
                  </a:solidFill>
                  <a:latin typeface="+mn-lt"/>
                  <a:cs typeface="+mn-cs"/>
                </a:rPr>
                <a:t>Densitatea roboților pe sectoare în UE, în perioada 1995-2015 (sursa: analiza autorilor din IFR [2019] și Eurofound [2019]) </a:t>
              </a:r>
            </a:p>
          </p:txBody>
        </p:sp>
        <p:sp>
          <p:nvSpPr>
            <p:cNvPr id="28680" name="TextBox 7"/>
            <p:cNvSpPr txBox="1">
              <a:spLocks noChangeArrowheads="1"/>
            </p:cNvSpPr>
            <p:nvPr/>
          </p:nvSpPr>
          <p:spPr bwMode="auto">
            <a:xfrm>
              <a:off x="5360465" y="2170463"/>
              <a:ext cx="867591" cy="184666"/>
            </a:xfrm>
            <a:prstGeom prst="rect">
              <a:avLst/>
            </a:prstGeom>
            <a:solidFill>
              <a:schemeClr val="bg1"/>
            </a:solidFill>
            <a:ln w="9525">
              <a:noFill/>
              <a:miter lim="800000"/>
              <a:headEnd/>
              <a:tailEnd/>
            </a:ln>
          </p:spPr>
          <p:txBody>
            <a:bodyPr>
              <a:spAutoFit/>
            </a:bodyPr>
            <a:lstStyle/>
            <a:p>
              <a:pPr algn="r"/>
              <a:r>
                <a:rPr lang="ro-RO" sz="600">
                  <a:solidFill>
                    <a:srgbClr val="C00000"/>
                  </a:solidFill>
                </a:rPr>
                <a:t>Autovehicule (29) </a:t>
              </a:r>
            </a:p>
          </p:txBody>
        </p:sp>
        <p:sp>
          <p:nvSpPr>
            <p:cNvPr id="28681" name="TextBox 10"/>
            <p:cNvSpPr txBox="1">
              <a:spLocks noChangeArrowheads="1"/>
            </p:cNvSpPr>
            <p:nvPr/>
          </p:nvSpPr>
          <p:spPr bwMode="auto">
            <a:xfrm>
              <a:off x="5242647" y="3348989"/>
              <a:ext cx="1022919" cy="92333"/>
            </a:xfrm>
            <a:prstGeom prst="rect">
              <a:avLst/>
            </a:prstGeom>
            <a:solidFill>
              <a:schemeClr val="bg1"/>
            </a:solidFill>
            <a:ln w="9525">
              <a:noFill/>
              <a:miter lim="800000"/>
              <a:headEnd/>
              <a:tailEnd/>
            </a:ln>
          </p:spPr>
          <p:txBody>
            <a:bodyPr lIns="0" tIns="0" rIns="0" bIns="0">
              <a:spAutoFit/>
            </a:bodyPr>
            <a:lstStyle/>
            <a:p>
              <a:r>
                <a:rPr lang="ro-RO" sz="600" i="1">
                  <a:solidFill>
                    <a:srgbClr val="67CDBE"/>
                  </a:solidFill>
                </a:rPr>
                <a:t>Cauciuc și mase plastice (22) </a:t>
              </a:r>
            </a:p>
          </p:txBody>
        </p:sp>
        <p:sp>
          <p:nvSpPr>
            <p:cNvPr id="28682" name="TextBox 11"/>
            <p:cNvSpPr txBox="1">
              <a:spLocks noChangeArrowheads="1"/>
            </p:cNvSpPr>
            <p:nvPr/>
          </p:nvSpPr>
          <p:spPr bwMode="auto">
            <a:xfrm>
              <a:off x="5477530" y="3952862"/>
              <a:ext cx="686085" cy="92333"/>
            </a:xfrm>
            <a:prstGeom prst="rect">
              <a:avLst/>
            </a:prstGeom>
            <a:solidFill>
              <a:schemeClr val="bg1"/>
            </a:solidFill>
            <a:ln w="9525">
              <a:noFill/>
              <a:miter lim="800000"/>
              <a:headEnd/>
              <a:tailEnd/>
            </a:ln>
          </p:spPr>
          <p:txBody>
            <a:bodyPr wrap="none" lIns="0" tIns="0" rIns="0" bIns="0">
              <a:spAutoFit/>
            </a:bodyPr>
            <a:lstStyle/>
            <a:p>
              <a:r>
                <a:rPr lang="ro-RO" sz="600">
                  <a:solidFill>
                    <a:schemeClr val="accent1"/>
                  </a:solidFill>
                </a:rPr>
                <a:t>Produse metalice (25) </a:t>
              </a:r>
            </a:p>
          </p:txBody>
        </p:sp>
        <p:sp>
          <p:nvSpPr>
            <p:cNvPr id="14" name="TextBox 13"/>
            <p:cNvSpPr txBox="1"/>
            <p:nvPr/>
          </p:nvSpPr>
          <p:spPr>
            <a:xfrm>
              <a:off x="5562546" y="4085883"/>
              <a:ext cx="871456" cy="92053"/>
            </a:xfrm>
            <a:prstGeom prst="rect">
              <a:avLst/>
            </a:prstGeom>
            <a:solidFill>
              <a:schemeClr val="bg1"/>
            </a:solidFill>
          </p:spPr>
          <p:txBody>
            <a:bodyPr wrap="none" lIns="0" tIns="0" rIns="0" bIns="0">
              <a:spAutoFit/>
            </a:bodyPr>
            <a:lstStyle/>
            <a:p>
              <a:pPr fontAlgn="auto">
                <a:spcBef>
                  <a:spcPts val="0"/>
                </a:spcBef>
                <a:spcAft>
                  <a:spcPts val="0"/>
                </a:spcAft>
                <a:defRPr/>
              </a:pPr>
              <a:r>
                <a:rPr lang="ro-RO" sz="600" dirty="0">
                  <a:solidFill>
                    <a:schemeClr val="accent2">
                      <a:lumMod val="50000"/>
                    </a:schemeClr>
                  </a:solidFill>
                  <a:latin typeface="+mn-lt"/>
                  <a:cs typeface="+mn-cs"/>
                </a:rPr>
                <a:t>Mașini industriale (28) </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p:cNvGraphicFramePr/>
          <p:nvPr/>
        </p:nvGraphicFramePr>
        <p:xfrm>
          <a:off x="3679356" y="605121"/>
          <a:ext cx="5272544" cy="3701489"/>
        </p:xfrm>
        <a:graphic>
          <a:graphicData uri="http://schemas.openxmlformats.org/drawingml/2006/chart">
            <c:chart xmlns:c="http://schemas.openxmlformats.org/drawingml/2006/chart" xmlns:r="http://schemas.openxmlformats.org/officeDocument/2006/relationships" r:id="rId3"/>
          </a:graphicData>
        </a:graphic>
      </p:graphicFrame>
      <p:sp>
        <p:nvSpPr>
          <p:cNvPr id="30722" name="Title 1"/>
          <p:cNvSpPr>
            <a:spLocks noGrp="1"/>
          </p:cNvSpPr>
          <p:nvPr>
            <p:ph type="title"/>
          </p:nvPr>
        </p:nvSpPr>
        <p:spPr>
          <a:xfrm>
            <a:off x="449263" y="119063"/>
            <a:ext cx="7994650" cy="444500"/>
          </a:xfrm>
        </p:spPr>
        <p:txBody>
          <a:bodyPr lIns="0"/>
          <a:lstStyle/>
          <a:p>
            <a:pPr eaLnBrk="1" hangingPunct="1"/>
            <a:r>
              <a:rPr lang="ro-RO" sz="2400"/>
              <a:t>Automatizarea actuală și potențială a sarcinilor fizice</a:t>
            </a:r>
          </a:p>
        </p:txBody>
      </p:sp>
      <p:sp>
        <p:nvSpPr>
          <p:cNvPr id="8" name="TextBox 7"/>
          <p:cNvSpPr txBox="1"/>
          <p:nvPr/>
        </p:nvSpPr>
        <p:spPr>
          <a:xfrm>
            <a:off x="449263" y="893763"/>
            <a:ext cx="3314700" cy="3016250"/>
          </a:xfrm>
          <a:prstGeom prst="rect">
            <a:avLst/>
          </a:prstGeom>
          <a:noFill/>
        </p:spPr>
        <p:txBody>
          <a:bodyPr lIns="0" tIns="0" rIns="0" bIns="0">
            <a:spAutoFit/>
          </a:bodyPr>
          <a:lstStyle/>
          <a:p>
            <a:pPr fontAlgn="auto">
              <a:spcBef>
                <a:spcPts val="0"/>
              </a:spcBef>
              <a:spcAft>
                <a:spcPts val="600"/>
              </a:spcAft>
              <a:defRPr/>
            </a:pPr>
            <a:r>
              <a:rPr lang="ro-RO" sz="1600" b="1" dirty="0">
                <a:solidFill>
                  <a:srgbClr val="ACC700"/>
                </a:solidFill>
                <a:latin typeface="+mn-lt"/>
                <a:cs typeface="+mn-cs"/>
              </a:rPr>
              <a:t>Exemple:</a:t>
            </a:r>
          </a:p>
          <a:p>
            <a:pPr marL="285750" indent="-285750" fontAlgn="auto">
              <a:spcBef>
                <a:spcPts val="0"/>
              </a:spcBef>
              <a:spcAft>
                <a:spcPts val="600"/>
              </a:spcAft>
              <a:buFont typeface="Arial" panose="020B0604020202020204" pitchFamily="34" charset="0"/>
              <a:buChar char="•"/>
              <a:defRPr/>
            </a:pPr>
            <a:r>
              <a:rPr lang="ro-RO" sz="1600" dirty="0">
                <a:solidFill>
                  <a:srgbClr val="003399"/>
                </a:solidFill>
                <a:latin typeface="+mn-lt"/>
                <a:cs typeface="+mn-cs"/>
              </a:rPr>
              <a:t>Activitățile din domeniul sănătății umane și al asistenței sociale includ roboți care livrează medicamente</a:t>
            </a:r>
          </a:p>
          <a:p>
            <a:pPr marL="285750" indent="-285750" fontAlgn="auto">
              <a:spcBef>
                <a:spcPts val="0"/>
              </a:spcBef>
              <a:spcAft>
                <a:spcPts val="600"/>
              </a:spcAft>
              <a:buFont typeface="Arial" panose="020B0604020202020204" pitchFamily="34" charset="0"/>
              <a:buChar char="•"/>
              <a:defRPr/>
            </a:pPr>
            <a:r>
              <a:rPr lang="ro-RO" sz="1600" dirty="0">
                <a:solidFill>
                  <a:srgbClr val="003399"/>
                </a:solidFill>
                <a:latin typeface="+mn-lt"/>
                <a:cs typeface="+mn-cs"/>
              </a:rPr>
              <a:t>În industria prelucrătoare, există roboți pentru asistență la ridicare și pentru curățenie </a:t>
            </a:r>
          </a:p>
          <a:p>
            <a:pPr marL="285750" indent="-285750" fontAlgn="auto">
              <a:spcBef>
                <a:spcPts val="0"/>
              </a:spcBef>
              <a:spcAft>
                <a:spcPts val="600"/>
              </a:spcAft>
              <a:buFont typeface="Arial" panose="020B0604020202020204" pitchFamily="34" charset="0"/>
              <a:buChar char="•"/>
              <a:defRPr/>
            </a:pPr>
            <a:r>
              <a:rPr lang="ro-RO" sz="1600" dirty="0">
                <a:solidFill>
                  <a:srgbClr val="003399"/>
                </a:solidFill>
                <a:latin typeface="+mn-lt"/>
                <a:cs typeface="+mn-cs"/>
              </a:rPr>
              <a:t>Vehiculele ghidate automat sunt frecvente în transport și depozitare</a:t>
            </a:r>
          </a:p>
          <a:p>
            <a:pPr marL="285750" indent="-285750" fontAlgn="auto">
              <a:spcBef>
                <a:spcPts val="0"/>
              </a:spcBef>
              <a:spcAft>
                <a:spcPts val="600"/>
              </a:spcAft>
              <a:buFont typeface="Arial" panose="020B0604020202020204" pitchFamily="34" charset="0"/>
              <a:buChar char="•"/>
              <a:defRPr/>
            </a:pPr>
            <a:r>
              <a:rPr lang="ro-RO" sz="1600" dirty="0">
                <a:solidFill>
                  <a:srgbClr val="003399"/>
                </a:solidFill>
                <a:latin typeface="+mn-lt"/>
                <a:cs typeface="+mn-cs"/>
              </a:rPr>
              <a:t>Roboții de inspecție sunt utili în sectorul construcțiilor</a:t>
            </a:r>
          </a:p>
        </p:txBody>
      </p:sp>
      <p:grpSp>
        <p:nvGrpSpPr>
          <p:cNvPr id="30724" name="Group 2"/>
          <p:cNvGrpSpPr>
            <a:grpSpLocks/>
          </p:cNvGrpSpPr>
          <p:nvPr/>
        </p:nvGrpSpPr>
        <p:grpSpPr bwMode="auto">
          <a:xfrm>
            <a:off x="7373938" y="855663"/>
            <a:ext cx="1665287" cy="3397250"/>
            <a:chOff x="7373952" y="856368"/>
            <a:chExt cx="1665779" cy="3397280"/>
          </a:xfrm>
        </p:grpSpPr>
        <p:sp>
          <p:nvSpPr>
            <p:cNvPr id="14" name="Textfeld 5"/>
            <p:cNvSpPr txBox="1"/>
            <p:nvPr/>
          </p:nvSpPr>
          <p:spPr>
            <a:xfrm>
              <a:off x="7373952" y="856368"/>
              <a:ext cx="1665779" cy="646118"/>
            </a:xfrm>
            <a:prstGeom prst="rect">
              <a:avLst/>
            </a:prstGeom>
            <a:solidFill>
              <a:schemeClr val="bg1"/>
            </a:solidFill>
          </p:spPr>
          <p:txBody>
            <a:bodyPr tIns="91440" rIns="0" bIns="91440">
              <a:spAutoFit/>
            </a:bodyPr>
            <a:lstStyle/>
            <a:p>
              <a:pPr fontAlgn="auto">
                <a:spcBef>
                  <a:spcPts val="800"/>
                </a:spcBef>
                <a:spcAft>
                  <a:spcPts val="800"/>
                </a:spcAft>
                <a:buClr>
                  <a:schemeClr val="tx2">
                    <a:lumMod val="40000"/>
                    <a:lumOff val="60000"/>
                  </a:schemeClr>
                </a:buClr>
                <a:defRPr/>
              </a:pPr>
              <a:r>
                <a:rPr lang="ro-RO" sz="1000" dirty="0">
                  <a:solidFill>
                    <a:srgbClr val="003399"/>
                  </a:solidFill>
                  <a:latin typeface="Arial" panose="020B0604020202020204" pitchFamily="34" charset="0"/>
                  <a:cs typeface="Arial" panose="020B0604020202020204" pitchFamily="34" charset="0"/>
                </a:rPr>
                <a:t>Activități în domeniul sănătății umane și asistenței sociale</a:t>
              </a:r>
            </a:p>
          </p:txBody>
        </p:sp>
        <p:sp>
          <p:nvSpPr>
            <p:cNvPr id="16" name="Textfeld 5"/>
            <p:cNvSpPr txBox="1"/>
            <p:nvPr/>
          </p:nvSpPr>
          <p:spPr>
            <a:xfrm>
              <a:off x="7373952" y="1397710"/>
              <a:ext cx="1421232" cy="339728"/>
            </a:xfrm>
            <a:prstGeom prst="rect">
              <a:avLst/>
            </a:prstGeom>
            <a:solidFill>
              <a:schemeClr val="bg1"/>
            </a:solidFill>
          </p:spPr>
          <p:txBody>
            <a:bodyPr tIns="91440" rIns="0" bIns="91440">
              <a:spAutoFit/>
            </a:bodyPr>
            <a:lstStyle/>
            <a:p>
              <a:pPr fontAlgn="auto">
                <a:spcBef>
                  <a:spcPts val="800"/>
                </a:spcBef>
                <a:spcAft>
                  <a:spcPts val="800"/>
                </a:spcAft>
                <a:buClr>
                  <a:schemeClr val="tx2">
                    <a:lumMod val="40000"/>
                    <a:lumOff val="60000"/>
                  </a:schemeClr>
                </a:buClr>
                <a:defRPr/>
              </a:pPr>
              <a:r>
                <a:rPr lang="ro-RO" sz="1000" dirty="0">
                  <a:solidFill>
                    <a:srgbClr val="003399"/>
                  </a:solidFill>
                  <a:latin typeface="Arial" panose="020B0604020202020204" pitchFamily="34" charset="0"/>
                  <a:cs typeface="Arial" panose="020B0604020202020204" pitchFamily="34" charset="0"/>
                </a:rPr>
                <a:t>Industria prelucrătoare</a:t>
              </a:r>
            </a:p>
          </p:txBody>
        </p:sp>
        <p:sp>
          <p:nvSpPr>
            <p:cNvPr id="17" name="Textfeld 5"/>
            <p:cNvSpPr txBox="1"/>
            <p:nvPr/>
          </p:nvSpPr>
          <p:spPr>
            <a:xfrm>
              <a:off x="7373952" y="1832689"/>
              <a:ext cx="886087" cy="338141"/>
            </a:xfrm>
            <a:prstGeom prst="rect">
              <a:avLst/>
            </a:prstGeom>
            <a:solidFill>
              <a:schemeClr val="bg1"/>
            </a:solidFill>
          </p:spPr>
          <p:txBody>
            <a:bodyPr tIns="91440" rIns="0" bIns="91440">
              <a:spAutoFit/>
            </a:bodyPr>
            <a:lstStyle/>
            <a:p>
              <a:pPr fontAlgn="auto">
                <a:spcBef>
                  <a:spcPts val="800"/>
                </a:spcBef>
                <a:spcAft>
                  <a:spcPts val="800"/>
                </a:spcAft>
                <a:buClr>
                  <a:schemeClr val="tx2">
                    <a:lumMod val="40000"/>
                    <a:lumOff val="60000"/>
                  </a:schemeClr>
                </a:buClr>
                <a:defRPr/>
              </a:pPr>
              <a:r>
                <a:rPr lang="ro-RO" sz="1000">
                  <a:solidFill>
                    <a:srgbClr val="003399"/>
                  </a:solidFill>
                  <a:latin typeface="Arial" panose="020B0604020202020204" pitchFamily="34" charset="0"/>
                  <a:cs typeface="Arial" panose="020B0604020202020204" pitchFamily="34" charset="0"/>
                </a:rPr>
                <a:t>Altele</a:t>
              </a:r>
            </a:p>
          </p:txBody>
        </p:sp>
        <p:sp>
          <p:nvSpPr>
            <p:cNvPr id="18" name="Textfeld 5"/>
            <p:cNvSpPr txBox="1"/>
            <p:nvPr/>
          </p:nvSpPr>
          <p:spPr>
            <a:xfrm>
              <a:off x="7373952" y="2347043"/>
              <a:ext cx="1319602" cy="492129"/>
            </a:xfrm>
            <a:prstGeom prst="rect">
              <a:avLst/>
            </a:prstGeom>
            <a:solidFill>
              <a:schemeClr val="bg1"/>
            </a:solidFill>
          </p:spPr>
          <p:txBody>
            <a:bodyPr tIns="91440" rIns="0" bIns="91440">
              <a:spAutoFit/>
            </a:bodyPr>
            <a:lstStyle/>
            <a:p>
              <a:pPr fontAlgn="auto">
                <a:spcBef>
                  <a:spcPts val="800"/>
                </a:spcBef>
                <a:spcAft>
                  <a:spcPts val="800"/>
                </a:spcAft>
                <a:buClr>
                  <a:schemeClr val="tx2">
                    <a:lumMod val="40000"/>
                    <a:lumOff val="60000"/>
                  </a:schemeClr>
                </a:buClr>
                <a:defRPr/>
              </a:pPr>
              <a:r>
                <a:rPr lang="ro-RO" sz="1000" dirty="0">
                  <a:solidFill>
                    <a:srgbClr val="003399"/>
                  </a:solidFill>
                  <a:latin typeface="Arial" panose="020B0604020202020204" pitchFamily="34" charset="0"/>
                  <a:cs typeface="Arial" panose="020B0604020202020204" pitchFamily="34" charset="0"/>
                </a:rPr>
                <a:t>Transport și </a:t>
              </a:r>
              <a:br>
                <a:rPr lang="it-IT" sz="1000" dirty="0">
                  <a:solidFill>
                    <a:srgbClr val="003399"/>
                  </a:solidFill>
                  <a:latin typeface="Arial" panose="020B0604020202020204" pitchFamily="34" charset="0"/>
                  <a:cs typeface="Arial" panose="020B0604020202020204" pitchFamily="34" charset="0"/>
                </a:rPr>
              </a:br>
              <a:r>
                <a:rPr lang="ro-RO" sz="1000" dirty="0">
                  <a:solidFill>
                    <a:srgbClr val="003399"/>
                  </a:solidFill>
                  <a:latin typeface="Arial" panose="020B0604020202020204" pitchFamily="34" charset="0"/>
                  <a:cs typeface="Arial" panose="020B0604020202020204" pitchFamily="34" charset="0"/>
                </a:rPr>
                <a:t>depozitare</a:t>
              </a:r>
            </a:p>
          </p:txBody>
        </p:sp>
        <p:sp>
          <p:nvSpPr>
            <p:cNvPr id="19" name="Textfeld 5"/>
            <p:cNvSpPr txBox="1"/>
            <p:nvPr/>
          </p:nvSpPr>
          <p:spPr>
            <a:xfrm>
              <a:off x="7373952" y="2816947"/>
              <a:ext cx="1252907" cy="338141"/>
            </a:xfrm>
            <a:prstGeom prst="rect">
              <a:avLst/>
            </a:prstGeom>
            <a:solidFill>
              <a:schemeClr val="bg1"/>
            </a:solidFill>
          </p:spPr>
          <p:txBody>
            <a:bodyPr tIns="91440" rIns="0" bIns="91440">
              <a:spAutoFit/>
            </a:bodyPr>
            <a:lstStyle/>
            <a:p>
              <a:pPr fontAlgn="auto">
                <a:spcBef>
                  <a:spcPts val="800"/>
                </a:spcBef>
                <a:spcAft>
                  <a:spcPts val="800"/>
                </a:spcAft>
                <a:buClr>
                  <a:schemeClr val="tx2">
                    <a:lumMod val="40000"/>
                    <a:lumOff val="60000"/>
                  </a:schemeClr>
                </a:buClr>
                <a:defRPr/>
              </a:pPr>
              <a:r>
                <a:rPr lang="ro-RO" sz="1000">
                  <a:solidFill>
                    <a:srgbClr val="003399"/>
                  </a:solidFill>
                  <a:latin typeface="Arial" panose="020B0604020202020204" pitchFamily="34" charset="0"/>
                  <a:cs typeface="Arial" panose="020B0604020202020204" pitchFamily="34" charset="0"/>
                </a:rPr>
                <a:t>Construcții</a:t>
              </a:r>
            </a:p>
          </p:txBody>
        </p:sp>
        <p:sp>
          <p:nvSpPr>
            <p:cNvPr id="20" name="Textfeld 5"/>
            <p:cNvSpPr txBox="1"/>
            <p:nvPr/>
          </p:nvSpPr>
          <p:spPr>
            <a:xfrm>
              <a:off x="7373952" y="3293202"/>
              <a:ext cx="1502219" cy="492129"/>
            </a:xfrm>
            <a:prstGeom prst="rect">
              <a:avLst/>
            </a:prstGeom>
            <a:solidFill>
              <a:schemeClr val="bg1"/>
            </a:solidFill>
          </p:spPr>
          <p:txBody>
            <a:bodyPr tIns="91440" rIns="0" bIns="91440">
              <a:spAutoFit/>
            </a:bodyPr>
            <a:lstStyle/>
            <a:p>
              <a:pPr fontAlgn="auto">
                <a:spcBef>
                  <a:spcPts val="800"/>
                </a:spcBef>
                <a:spcAft>
                  <a:spcPts val="800"/>
                </a:spcAft>
                <a:buClr>
                  <a:schemeClr val="tx2">
                    <a:lumMod val="40000"/>
                    <a:lumOff val="60000"/>
                  </a:schemeClr>
                </a:buClr>
                <a:defRPr/>
              </a:pPr>
              <a:r>
                <a:rPr lang="ro-RO" sz="1000" dirty="0">
                  <a:solidFill>
                    <a:srgbClr val="003399"/>
                  </a:solidFill>
                  <a:latin typeface="Arial" panose="020B0604020202020204" pitchFamily="34" charset="0"/>
                  <a:cs typeface="Arial" panose="020B0604020202020204" pitchFamily="34" charset="0"/>
                </a:rPr>
                <a:t>Industria minieră și extractivă</a:t>
              </a:r>
            </a:p>
          </p:txBody>
        </p:sp>
        <p:sp>
          <p:nvSpPr>
            <p:cNvPr id="21" name="Textfeld 5"/>
            <p:cNvSpPr txBox="1"/>
            <p:nvPr/>
          </p:nvSpPr>
          <p:spPr>
            <a:xfrm>
              <a:off x="7373952" y="3761519"/>
              <a:ext cx="1578441" cy="492129"/>
            </a:xfrm>
            <a:prstGeom prst="rect">
              <a:avLst/>
            </a:prstGeom>
            <a:solidFill>
              <a:schemeClr val="bg1"/>
            </a:solidFill>
          </p:spPr>
          <p:txBody>
            <a:bodyPr tIns="91440" rIns="0" bIns="91440">
              <a:spAutoFit/>
            </a:bodyPr>
            <a:lstStyle/>
            <a:p>
              <a:pPr fontAlgn="auto">
                <a:spcBef>
                  <a:spcPts val="800"/>
                </a:spcBef>
                <a:spcAft>
                  <a:spcPts val="800"/>
                </a:spcAft>
                <a:buClr>
                  <a:schemeClr val="tx2">
                    <a:lumMod val="40000"/>
                    <a:lumOff val="60000"/>
                  </a:schemeClr>
                </a:buClr>
                <a:defRPr/>
              </a:pPr>
              <a:r>
                <a:rPr lang="ro-RO" sz="1000">
                  <a:solidFill>
                    <a:srgbClr val="003399"/>
                  </a:solidFill>
                  <a:latin typeface="Arial" panose="020B0604020202020204" pitchFamily="34" charset="0"/>
                  <a:cs typeface="Arial" panose="020B0604020202020204" pitchFamily="34" charset="0"/>
                </a:rPr>
                <a:t>Administrație publică și apărare</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a:xfrm>
            <a:off x="357188" y="76200"/>
            <a:ext cx="8226425" cy="523875"/>
          </a:xfrm>
        </p:spPr>
        <p:txBody>
          <a:bodyPr lIns="0"/>
          <a:lstStyle/>
          <a:p>
            <a:pPr eaLnBrk="1" hangingPunct="1"/>
            <a:r>
              <a:rPr lang="ro-RO" sz="2200"/>
              <a:t> Automatizarea actuală și potențială a sarcinilor cognitive </a:t>
            </a:r>
          </a:p>
        </p:txBody>
      </p:sp>
      <p:sp>
        <p:nvSpPr>
          <p:cNvPr id="3" name="Content Placeholder 2"/>
          <p:cNvSpPr>
            <a:spLocks noGrp="1"/>
          </p:cNvSpPr>
          <p:nvPr>
            <p:ph sz="half" idx="1"/>
          </p:nvPr>
        </p:nvSpPr>
        <p:spPr>
          <a:xfrm>
            <a:off x="449263" y="836613"/>
            <a:ext cx="7561262" cy="3644900"/>
          </a:xfrm>
        </p:spPr>
        <p:txBody>
          <a:bodyPr rtlCol="0">
            <a:normAutofit/>
          </a:bodyPr>
          <a:lstStyle/>
          <a:p>
            <a:pPr marL="189000" indent="-189000" eaLnBrk="1" fontAlgn="auto" hangingPunct="1">
              <a:spcAft>
                <a:spcPts val="0"/>
              </a:spcAft>
              <a:defRPr/>
            </a:pPr>
            <a:endParaRPr lang="en-US" sz="1350" dirty="0"/>
          </a:p>
          <a:p>
            <a:pPr marL="189000" indent="-189000" eaLnBrk="1" fontAlgn="auto" hangingPunct="1">
              <a:spcAft>
                <a:spcPts val="0"/>
              </a:spcAft>
              <a:defRPr/>
            </a:pPr>
            <a:endParaRPr lang="en-GB" sz="1350" dirty="0"/>
          </a:p>
        </p:txBody>
      </p:sp>
      <p:sp>
        <p:nvSpPr>
          <p:cNvPr id="5" name="TextBox 4"/>
          <p:cNvSpPr txBox="1"/>
          <p:nvPr/>
        </p:nvSpPr>
        <p:spPr>
          <a:xfrm>
            <a:off x="449263" y="887413"/>
            <a:ext cx="3387725" cy="2446337"/>
          </a:xfrm>
          <a:prstGeom prst="rect">
            <a:avLst/>
          </a:prstGeom>
          <a:noFill/>
        </p:spPr>
        <p:txBody>
          <a:bodyPr lIns="0" tIns="0" rIns="0" bIns="0">
            <a:spAutoFit/>
          </a:bodyPr>
          <a:lstStyle/>
          <a:p>
            <a:pPr fontAlgn="auto">
              <a:spcBef>
                <a:spcPts val="0"/>
              </a:spcBef>
              <a:spcAft>
                <a:spcPts val="600"/>
              </a:spcAft>
              <a:defRPr/>
            </a:pPr>
            <a:r>
              <a:rPr lang="ro-RO" sz="1600" b="1" dirty="0">
                <a:solidFill>
                  <a:srgbClr val="ACC700"/>
                </a:solidFill>
                <a:latin typeface="+mn-lt"/>
                <a:cs typeface="+mn-cs"/>
              </a:rPr>
              <a:t>Exemple:</a:t>
            </a:r>
          </a:p>
          <a:p>
            <a:pPr marL="285750" indent="-285750" fontAlgn="auto">
              <a:spcBef>
                <a:spcPts val="0"/>
              </a:spcBef>
              <a:spcAft>
                <a:spcPts val="600"/>
              </a:spcAft>
              <a:buFont typeface="Arial" panose="020B0604020202020204" pitchFamily="34" charset="0"/>
              <a:buChar char="•"/>
              <a:defRPr/>
            </a:pPr>
            <a:r>
              <a:rPr lang="ro-RO" sz="1600" dirty="0">
                <a:solidFill>
                  <a:srgbClr val="003399"/>
                </a:solidFill>
                <a:latin typeface="+mn-lt"/>
                <a:cs typeface="+mn-cs"/>
              </a:rPr>
              <a:t>Asistență didactică, formarea vocabularului bazată pe IA și sisteme de meditații inteligente în învățământ</a:t>
            </a:r>
          </a:p>
          <a:p>
            <a:pPr marL="285750" indent="-285750" fontAlgn="auto">
              <a:spcBef>
                <a:spcPts val="0"/>
              </a:spcBef>
              <a:spcAft>
                <a:spcPts val="600"/>
              </a:spcAft>
              <a:buFont typeface="Arial" panose="020B0604020202020204" pitchFamily="34" charset="0"/>
              <a:buChar char="•"/>
              <a:defRPr/>
            </a:pPr>
            <a:r>
              <a:rPr lang="ro-RO" sz="1600" dirty="0">
                <a:solidFill>
                  <a:srgbClr val="003399"/>
                </a:solidFill>
                <a:latin typeface="+mn-lt"/>
                <a:cs typeface="+mn-cs"/>
              </a:rPr>
              <a:t>Sisteme care pot sprijini deciziile de diagnosticare în sectorul științific</a:t>
            </a:r>
          </a:p>
          <a:p>
            <a:pPr marL="285750" indent="-285750" fontAlgn="auto">
              <a:spcBef>
                <a:spcPts val="0"/>
              </a:spcBef>
              <a:spcAft>
                <a:spcPts val="600"/>
              </a:spcAft>
              <a:buFont typeface="Arial" panose="020B0604020202020204" pitchFamily="34" charset="0"/>
              <a:buChar char="•"/>
              <a:defRPr/>
            </a:pPr>
            <a:r>
              <a:rPr lang="ro-RO" sz="1600" dirty="0">
                <a:solidFill>
                  <a:srgbClr val="003399"/>
                </a:solidFill>
                <a:latin typeface="+mn-lt"/>
                <a:cs typeface="+mn-cs"/>
              </a:rPr>
              <a:t>Roboți sociali în serviciile administrative și activitățile de sprijin</a:t>
            </a:r>
          </a:p>
        </p:txBody>
      </p:sp>
      <p:grpSp>
        <p:nvGrpSpPr>
          <p:cNvPr id="32772" name="Group 5"/>
          <p:cNvGrpSpPr>
            <a:grpSpLocks/>
          </p:cNvGrpSpPr>
          <p:nvPr/>
        </p:nvGrpSpPr>
        <p:grpSpPr bwMode="auto">
          <a:xfrm>
            <a:off x="3300413" y="835025"/>
            <a:ext cx="5843587" cy="3830638"/>
            <a:chOff x="3299671" y="834926"/>
            <a:chExt cx="5844329" cy="3831501"/>
          </a:xfrm>
        </p:grpSpPr>
        <p:graphicFrame>
          <p:nvGraphicFramePr>
            <p:cNvPr id="4" name="Diagramm 3"/>
            <p:cNvGraphicFramePr/>
            <p:nvPr/>
          </p:nvGraphicFramePr>
          <p:xfrm>
            <a:off x="3299671" y="834926"/>
            <a:ext cx="5844329" cy="3831501"/>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feld 5"/>
            <p:cNvSpPr txBox="1"/>
            <p:nvPr/>
          </p:nvSpPr>
          <p:spPr>
            <a:xfrm>
              <a:off x="7321319" y="906380"/>
              <a:ext cx="1665499" cy="554162"/>
            </a:xfrm>
            <a:prstGeom prst="rect">
              <a:avLst/>
            </a:prstGeom>
            <a:solidFill>
              <a:schemeClr val="bg1"/>
            </a:solidFill>
          </p:spPr>
          <p:txBody>
            <a:bodyPr tIns="0" rIns="0" bIns="91440">
              <a:spAutoFit/>
            </a:bodyPr>
            <a:lstStyle/>
            <a:p>
              <a:pPr fontAlgn="auto">
                <a:spcBef>
                  <a:spcPts val="800"/>
                </a:spcBef>
                <a:spcAft>
                  <a:spcPts val="800"/>
                </a:spcAft>
                <a:buClr>
                  <a:schemeClr val="tx2">
                    <a:lumMod val="40000"/>
                    <a:lumOff val="60000"/>
                  </a:schemeClr>
                </a:buClr>
                <a:defRPr/>
              </a:pPr>
              <a:r>
                <a:rPr lang="ro-RO" sz="1000" dirty="0">
                  <a:solidFill>
                    <a:srgbClr val="003399"/>
                  </a:solidFill>
                  <a:latin typeface="Arial" panose="020B0604020202020204" pitchFamily="34" charset="0"/>
                  <a:cs typeface="Arial" panose="020B0604020202020204" pitchFamily="34" charset="0"/>
                </a:rPr>
                <a:t>Activități în domeniul sănătății umane și asistenței sociale</a:t>
              </a:r>
            </a:p>
          </p:txBody>
        </p:sp>
        <p:sp>
          <p:nvSpPr>
            <p:cNvPr id="8" name="Textfeld 5"/>
            <p:cNvSpPr txBox="1"/>
            <p:nvPr/>
          </p:nvSpPr>
          <p:spPr>
            <a:xfrm>
              <a:off x="7321319" y="1352568"/>
              <a:ext cx="1422581" cy="246118"/>
            </a:xfrm>
            <a:prstGeom prst="rect">
              <a:avLst/>
            </a:prstGeom>
            <a:solidFill>
              <a:schemeClr val="bg1"/>
            </a:solidFill>
          </p:spPr>
          <p:txBody>
            <a:bodyPr tIns="0" rIns="0" bIns="91440">
              <a:spAutoFit/>
            </a:bodyPr>
            <a:lstStyle/>
            <a:p>
              <a:pPr fontAlgn="auto">
                <a:spcBef>
                  <a:spcPts val="800"/>
                </a:spcBef>
                <a:spcAft>
                  <a:spcPts val="800"/>
                </a:spcAft>
                <a:buClr>
                  <a:schemeClr val="tx2">
                    <a:lumMod val="40000"/>
                    <a:lumOff val="60000"/>
                  </a:schemeClr>
                </a:buClr>
                <a:defRPr/>
              </a:pPr>
              <a:r>
                <a:rPr lang="ro-RO" sz="1000">
                  <a:solidFill>
                    <a:srgbClr val="003399"/>
                  </a:solidFill>
                  <a:latin typeface="Arial" panose="020B0604020202020204" pitchFamily="34" charset="0"/>
                  <a:cs typeface="Arial" panose="020B0604020202020204" pitchFamily="34" charset="0"/>
                </a:rPr>
                <a:t>Învățământ</a:t>
              </a:r>
            </a:p>
          </p:txBody>
        </p:sp>
        <p:sp>
          <p:nvSpPr>
            <p:cNvPr id="9" name="Textfeld 5"/>
            <p:cNvSpPr txBox="1"/>
            <p:nvPr/>
          </p:nvSpPr>
          <p:spPr>
            <a:xfrm>
              <a:off x="7292740" y="1754296"/>
              <a:ext cx="1722657" cy="400140"/>
            </a:xfrm>
            <a:prstGeom prst="rect">
              <a:avLst/>
            </a:prstGeom>
            <a:solidFill>
              <a:schemeClr val="bg1"/>
            </a:solidFill>
          </p:spPr>
          <p:txBody>
            <a:bodyPr tIns="0" rIns="0" bIns="91440">
              <a:spAutoFit/>
            </a:bodyPr>
            <a:lstStyle/>
            <a:p>
              <a:pPr fontAlgn="auto">
                <a:spcBef>
                  <a:spcPts val="800"/>
                </a:spcBef>
                <a:spcAft>
                  <a:spcPts val="800"/>
                </a:spcAft>
                <a:buClr>
                  <a:schemeClr val="tx2">
                    <a:lumMod val="40000"/>
                    <a:lumOff val="60000"/>
                  </a:schemeClr>
                </a:buClr>
                <a:defRPr/>
              </a:pPr>
              <a:r>
                <a:rPr lang="ro-RO" sz="1000" dirty="0">
                  <a:solidFill>
                    <a:srgbClr val="003399"/>
                  </a:solidFill>
                  <a:latin typeface="Arial" panose="020B0604020202020204" pitchFamily="34" charset="0"/>
                  <a:cs typeface="Arial" panose="020B0604020202020204" pitchFamily="34" charset="0"/>
                </a:rPr>
                <a:t>Activități specializate, științifice și tehnice</a:t>
              </a:r>
            </a:p>
          </p:txBody>
        </p:sp>
        <p:sp>
          <p:nvSpPr>
            <p:cNvPr id="10" name="Textfeld 5"/>
            <p:cNvSpPr txBox="1"/>
            <p:nvPr/>
          </p:nvSpPr>
          <p:spPr>
            <a:xfrm>
              <a:off x="7292740" y="2192545"/>
              <a:ext cx="592213" cy="246117"/>
            </a:xfrm>
            <a:prstGeom prst="rect">
              <a:avLst/>
            </a:prstGeom>
            <a:solidFill>
              <a:schemeClr val="bg1"/>
            </a:solidFill>
          </p:spPr>
          <p:txBody>
            <a:bodyPr tIns="0" rIns="0" bIns="91440">
              <a:spAutoFit/>
            </a:bodyPr>
            <a:lstStyle/>
            <a:p>
              <a:pPr fontAlgn="auto">
                <a:spcBef>
                  <a:spcPts val="800"/>
                </a:spcBef>
                <a:spcAft>
                  <a:spcPts val="800"/>
                </a:spcAft>
                <a:buClr>
                  <a:schemeClr val="tx2">
                    <a:lumMod val="40000"/>
                    <a:lumOff val="60000"/>
                  </a:schemeClr>
                </a:buClr>
                <a:defRPr/>
              </a:pPr>
              <a:r>
                <a:rPr lang="ro-RO" sz="1000">
                  <a:solidFill>
                    <a:srgbClr val="003399"/>
                  </a:solidFill>
                  <a:latin typeface="Arial" panose="020B0604020202020204" pitchFamily="34" charset="0"/>
                  <a:cs typeface="Arial" panose="020B0604020202020204" pitchFamily="34" charset="0"/>
                </a:rPr>
                <a:t>Altele</a:t>
              </a:r>
            </a:p>
          </p:txBody>
        </p:sp>
        <p:sp>
          <p:nvSpPr>
            <p:cNvPr id="11" name="Textfeld 5"/>
            <p:cNvSpPr txBox="1"/>
            <p:nvPr/>
          </p:nvSpPr>
          <p:spPr>
            <a:xfrm>
              <a:off x="7321319" y="2592685"/>
              <a:ext cx="1773463" cy="400140"/>
            </a:xfrm>
            <a:prstGeom prst="rect">
              <a:avLst/>
            </a:prstGeom>
            <a:solidFill>
              <a:schemeClr val="bg1"/>
            </a:solidFill>
          </p:spPr>
          <p:txBody>
            <a:bodyPr tIns="0" rIns="0" bIns="91440">
              <a:spAutoFit/>
            </a:bodyPr>
            <a:lstStyle/>
            <a:p>
              <a:pPr fontAlgn="auto">
                <a:spcBef>
                  <a:spcPts val="800"/>
                </a:spcBef>
                <a:spcAft>
                  <a:spcPts val="800"/>
                </a:spcAft>
                <a:buClr>
                  <a:schemeClr val="tx2">
                    <a:lumMod val="40000"/>
                    <a:lumOff val="60000"/>
                  </a:schemeClr>
                </a:buClr>
                <a:defRPr/>
              </a:pPr>
              <a:r>
                <a:rPr lang="ro-RO" sz="1000" dirty="0">
                  <a:solidFill>
                    <a:srgbClr val="003399"/>
                  </a:solidFill>
                  <a:latin typeface="Arial" panose="020B0604020202020204" pitchFamily="34" charset="0"/>
                  <a:cs typeface="Arial" panose="020B0604020202020204" pitchFamily="34" charset="0"/>
                </a:rPr>
                <a:t>Servicii administrative și activități de sprijin</a:t>
              </a:r>
            </a:p>
          </p:txBody>
        </p:sp>
        <p:sp>
          <p:nvSpPr>
            <p:cNvPr id="12" name="Textfeld 5"/>
            <p:cNvSpPr txBox="1"/>
            <p:nvPr/>
          </p:nvSpPr>
          <p:spPr>
            <a:xfrm>
              <a:off x="7321319" y="3005528"/>
              <a:ext cx="1420993" cy="400140"/>
            </a:xfrm>
            <a:prstGeom prst="rect">
              <a:avLst/>
            </a:prstGeom>
            <a:solidFill>
              <a:schemeClr val="bg1"/>
            </a:solidFill>
          </p:spPr>
          <p:txBody>
            <a:bodyPr tIns="0" rIns="0" bIns="91440">
              <a:spAutoFit/>
            </a:bodyPr>
            <a:lstStyle/>
            <a:p>
              <a:pPr fontAlgn="auto">
                <a:spcBef>
                  <a:spcPts val="800"/>
                </a:spcBef>
                <a:spcAft>
                  <a:spcPts val="800"/>
                </a:spcAft>
                <a:buClr>
                  <a:schemeClr val="tx2">
                    <a:lumMod val="40000"/>
                    <a:lumOff val="60000"/>
                  </a:schemeClr>
                </a:buClr>
                <a:defRPr/>
              </a:pPr>
              <a:r>
                <a:rPr lang="ro-RO" sz="1000">
                  <a:solidFill>
                    <a:srgbClr val="003399"/>
                  </a:solidFill>
                  <a:latin typeface="Arial" panose="020B0604020202020204" pitchFamily="34" charset="0"/>
                  <a:cs typeface="Arial" panose="020B0604020202020204" pitchFamily="34" charset="0"/>
                </a:rPr>
                <a:t>Informare și comunicare</a:t>
              </a:r>
            </a:p>
          </p:txBody>
        </p:sp>
        <p:sp>
          <p:nvSpPr>
            <p:cNvPr id="13" name="Textfeld 5"/>
            <p:cNvSpPr txBox="1"/>
            <p:nvPr/>
          </p:nvSpPr>
          <p:spPr>
            <a:xfrm>
              <a:off x="7321319" y="3443777"/>
              <a:ext cx="1422581" cy="400140"/>
            </a:xfrm>
            <a:prstGeom prst="rect">
              <a:avLst/>
            </a:prstGeom>
            <a:solidFill>
              <a:schemeClr val="bg1"/>
            </a:solidFill>
          </p:spPr>
          <p:txBody>
            <a:bodyPr tIns="0" rIns="0" bIns="91440">
              <a:spAutoFit/>
            </a:bodyPr>
            <a:lstStyle/>
            <a:p>
              <a:pPr fontAlgn="auto">
                <a:spcBef>
                  <a:spcPts val="0"/>
                </a:spcBef>
                <a:spcAft>
                  <a:spcPts val="0"/>
                </a:spcAft>
                <a:buClr>
                  <a:schemeClr val="tx2">
                    <a:lumMod val="40000"/>
                    <a:lumOff val="60000"/>
                  </a:schemeClr>
                </a:buClr>
                <a:defRPr/>
              </a:pPr>
              <a:r>
                <a:rPr lang="ro-RO" sz="1000" dirty="0">
                  <a:solidFill>
                    <a:srgbClr val="003399"/>
                  </a:solidFill>
                  <a:latin typeface="Arial" panose="020B0604020202020204" pitchFamily="34" charset="0"/>
                  <a:cs typeface="Arial" panose="020B0604020202020204" pitchFamily="34" charset="0"/>
                </a:rPr>
                <a:t>Alte activități </a:t>
              </a:r>
              <a:br>
                <a:rPr lang="it-IT" sz="1000" dirty="0">
                  <a:solidFill>
                    <a:srgbClr val="003399"/>
                  </a:solidFill>
                  <a:latin typeface="Arial" panose="020B0604020202020204" pitchFamily="34" charset="0"/>
                  <a:cs typeface="Arial" panose="020B0604020202020204" pitchFamily="34" charset="0"/>
                </a:rPr>
              </a:br>
              <a:r>
                <a:rPr lang="ro-RO" sz="1000" dirty="0">
                  <a:solidFill>
                    <a:srgbClr val="003399"/>
                  </a:solidFill>
                  <a:latin typeface="Arial" panose="020B0604020202020204" pitchFamily="34" charset="0"/>
                  <a:cs typeface="Arial" panose="020B0604020202020204" pitchFamily="34" charset="0"/>
                </a:rPr>
                <a:t>de servicii</a:t>
              </a:r>
            </a:p>
          </p:txBody>
        </p:sp>
        <p:sp>
          <p:nvSpPr>
            <p:cNvPr id="15" name="Textfeld 5"/>
            <p:cNvSpPr txBox="1"/>
            <p:nvPr/>
          </p:nvSpPr>
          <p:spPr>
            <a:xfrm>
              <a:off x="7321319" y="4282165"/>
              <a:ext cx="1420993" cy="246117"/>
            </a:xfrm>
            <a:prstGeom prst="rect">
              <a:avLst/>
            </a:prstGeom>
            <a:solidFill>
              <a:schemeClr val="bg1"/>
            </a:solidFill>
          </p:spPr>
          <p:txBody>
            <a:bodyPr tIns="0" rIns="0" bIns="91440">
              <a:spAutoFit/>
            </a:bodyPr>
            <a:lstStyle/>
            <a:p>
              <a:pPr fontAlgn="auto">
                <a:spcBef>
                  <a:spcPts val="800"/>
                </a:spcBef>
                <a:spcAft>
                  <a:spcPts val="800"/>
                </a:spcAft>
                <a:buClr>
                  <a:schemeClr val="tx2">
                    <a:lumMod val="40000"/>
                    <a:lumOff val="60000"/>
                  </a:schemeClr>
                </a:buClr>
                <a:defRPr/>
              </a:pPr>
              <a:r>
                <a:rPr lang="ro-RO" sz="1000">
                  <a:solidFill>
                    <a:srgbClr val="003399"/>
                  </a:solidFill>
                  <a:latin typeface="Arial" panose="020B0604020202020204" pitchFamily="34" charset="0"/>
                  <a:cs typeface="Arial" panose="020B0604020202020204" pitchFamily="34" charset="0"/>
                </a:rPr>
                <a:t>Industria prelucrătoare</a:t>
              </a:r>
            </a:p>
          </p:txBody>
        </p:sp>
        <p:sp>
          <p:nvSpPr>
            <p:cNvPr id="16" name="Textfeld 5"/>
            <p:cNvSpPr txBox="1"/>
            <p:nvPr/>
          </p:nvSpPr>
          <p:spPr>
            <a:xfrm>
              <a:off x="7321319" y="3878850"/>
              <a:ext cx="1420993" cy="246117"/>
            </a:xfrm>
            <a:prstGeom prst="rect">
              <a:avLst/>
            </a:prstGeom>
            <a:solidFill>
              <a:schemeClr val="bg1"/>
            </a:solidFill>
          </p:spPr>
          <p:txBody>
            <a:bodyPr tIns="0" rIns="0" bIns="91440">
              <a:spAutoFit/>
            </a:bodyPr>
            <a:lstStyle/>
            <a:p>
              <a:pPr fontAlgn="auto">
                <a:spcBef>
                  <a:spcPts val="800"/>
                </a:spcBef>
                <a:spcAft>
                  <a:spcPts val="800"/>
                </a:spcAft>
                <a:buClr>
                  <a:schemeClr val="tx2">
                    <a:lumMod val="40000"/>
                    <a:lumOff val="60000"/>
                  </a:schemeClr>
                </a:buClr>
                <a:defRPr/>
              </a:pPr>
              <a:r>
                <a:rPr lang="ro-RO" sz="1000">
                  <a:solidFill>
                    <a:srgbClr val="003399"/>
                  </a:solidFill>
                  <a:latin typeface="Arial" panose="020B0604020202020204" pitchFamily="34" charset="0"/>
                  <a:cs typeface="Arial" panose="020B0604020202020204" pitchFamily="34" charset="0"/>
                </a:rPr>
                <a:t>Construcții</a:t>
              </a:r>
            </a:p>
          </p:txBody>
        </p:sp>
      </p:grpSp>
    </p:spTree>
  </p:cSld>
  <p:clrMapOvr>
    <a:masterClrMapping/>
  </p:clrMapOvr>
</p:sld>
</file>

<file path=ppt/theme/theme1.xml><?xml version="1.0" encoding="utf-8"?>
<a:theme xmlns:a="http://schemas.openxmlformats.org/drawingml/2006/main" name="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Theme1 1">
        <a:dk1>
          <a:srgbClr val="003399"/>
        </a:dk1>
        <a:lt1>
          <a:srgbClr val="FFFFFF"/>
        </a:lt1>
        <a:dk2>
          <a:srgbClr val="000000"/>
        </a:dk2>
        <a:lt2>
          <a:srgbClr val="FFFFFF"/>
        </a:lt2>
        <a:accent1>
          <a:srgbClr val="003399"/>
        </a:accent1>
        <a:accent2>
          <a:srgbClr val="ACC700"/>
        </a:accent2>
        <a:accent3>
          <a:srgbClr val="AAAAAA"/>
        </a:accent3>
        <a:accent4>
          <a:srgbClr val="DADADA"/>
        </a:accent4>
        <a:accent5>
          <a:srgbClr val="AAADCA"/>
        </a:accent5>
        <a:accent6>
          <a:srgbClr val="9BB400"/>
        </a:accent6>
        <a:hlink>
          <a:srgbClr val="003399"/>
        </a:hlink>
        <a:folHlink>
          <a:srgbClr val="B1B3B4"/>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EUOSHA Campaign 2023</Template>
  <TotalTime>0</TotalTime>
  <Words>3005</Words>
  <Application>Microsoft Office PowerPoint</Application>
  <PresentationFormat>On-screen Show (16:9)</PresentationFormat>
  <Paragraphs>470</Paragraphs>
  <Slides>28</Slides>
  <Notes>25</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8" baseType="lpstr">
      <vt:lpstr>Arial</vt:lpstr>
      <vt:lpstr>Arial (Überschriften)</vt:lpstr>
      <vt:lpstr>Calibri</vt:lpstr>
      <vt:lpstr>Comic Sans MS</vt:lpstr>
      <vt:lpstr>Courier New</vt:lpstr>
      <vt:lpstr>Helvetica</vt:lpstr>
      <vt:lpstr>Segoe UI</vt:lpstr>
      <vt:lpstr>Wingdings</vt:lpstr>
      <vt:lpstr>Theme1</vt:lpstr>
      <vt:lpstr>Microsoft Excel Chart</vt:lpstr>
      <vt:lpstr>LOCURI DE MUNCĂ SIGURE ȘI SĂNĂTOASE ÎN ERA DIGITALĂ  Campania „Locuri de muncă sigure și sănătoase” 2023-2025 </vt:lpstr>
      <vt:lpstr>Prezentare generală</vt:lpstr>
      <vt:lpstr>Definiție</vt:lpstr>
      <vt:lpstr>Abordarea bazată pe sarcini a automatizării</vt:lpstr>
      <vt:lpstr>Taxonomie</vt:lpstr>
      <vt:lpstr>Robotică avansată în Europa </vt:lpstr>
      <vt:lpstr>Robotică avansată în Europa </vt:lpstr>
      <vt:lpstr>Automatizarea actuală și potențială a sarcinilor fizice</vt:lpstr>
      <vt:lpstr> Automatizarea actuală și potențială a sarcinilor cognitive </vt:lpstr>
      <vt:lpstr>Impactul automatizării asupra locurilor de muncă</vt:lpstr>
      <vt:lpstr>Impactul automatizării asupra sarcinilor fizice</vt:lpstr>
      <vt:lpstr>Impactul automatizării asupra sarcinilor cognitive</vt:lpstr>
      <vt:lpstr>Efectele asupra SSM</vt:lpstr>
      <vt:lpstr>Factorii SSM și efectele sistemelor bazate pe IA</vt:lpstr>
      <vt:lpstr>Factorii SSM și efectele roboticii avansate </vt:lpstr>
      <vt:lpstr>Reducerea decalajului dintre literatura de specialitate și practică</vt:lpstr>
      <vt:lpstr>16 studii de caz privind automatizarea</vt:lpstr>
      <vt:lpstr>Efectele asupra SSM pe baza studiilor de caz </vt:lpstr>
      <vt:lpstr>Concluzii privind SSM</vt:lpstr>
      <vt:lpstr>Impactul pentru diferite niveluri și diferiți actori</vt:lpstr>
      <vt:lpstr>Elaborarea de politici</vt:lpstr>
      <vt:lpstr>Provocările gestionării SSM </vt:lpstr>
      <vt:lpstr>Gestionarea SSM </vt:lpstr>
      <vt:lpstr>Utilizarea sistemelor bazate pe IA pentru SSM</vt:lpstr>
      <vt:lpstr>Inspecția muncii</vt:lpstr>
      <vt:lpstr>Principalele concluzii</vt:lpstr>
      <vt:lpstr>Informații suplimentare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LOCURI DE MUNCĂ SIGURE ȘI SĂNĂTOASE ÎN ERA DIGITALĂ  Campania „Locuri de muncă sigure și sănătoase” 2023-2025</dc:title>
  <dc:subject/>
  <dc:creator/>
  <cp:keywords/>
  <dc:description/>
  <cp:lastModifiedBy/>
  <cp:revision>4</cp:revision>
  <dcterms:created xsi:type="dcterms:W3CDTF">2023-08-02T10:28:54Z</dcterms:created>
  <dcterms:modified xsi:type="dcterms:W3CDTF">2024-01-24T13:02:53Z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0x010100A19DEDF6EB9C8443AA1E9BF77FC79F68</vt:lpwstr>
  </property>
  <property fmtid="{D5CDD505-2E9C-101B-9397-08002B2CF9AE}" pid="3" name="TaxCatchAll">
    <vt:lpwstr/>
  </property>
</Properties>
</file>