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7" r:id="rId1"/>
  </p:sldMasterIdLst>
  <p:notesMasterIdLst>
    <p:notesMasterId r:id="rId30"/>
  </p:notesMasterIdLst>
  <p:handoutMasterIdLst>
    <p:handoutMasterId r:id="rId31"/>
  </p:handoutMasterIdLst>
  <p:sldIdLst>
    <p:sldId id="330" r:id="rId2"/>
    <p:sldId id="365" r:id="rId3"/>
    <p:sldId id="351" r:id="rId4"/>
    <p:sldId id="353" r:id="rId5"/>
    <p:sldId id="355" r:id="rId6"/>
    <p:sldId id="369" r:id="rId7"/>
    <p:sldId id="322" r:id="rId8"/>
    <p:sldId id="367" r:id="rId9"/>
    <p:sldId id="268" r:id="rId10"/>
    <p:sldId id="300" r:id="rId11"/>
    <p:sldId id="271" r:id="rId12"/>
    <p:sldId id="269" r:id="rId13"/>
    <p:sldId id="313" r:id="rId14"/>
    <p:sldId id="358" r:id="rId15"/>
    <p:sldId id="306" r:id="rId16"/>
    <p:sldId id="368" r:id="rId17"/>
    <p:sldId id="317" r:id="rId18"/>
    <p:sldId id="366" r:id="rId19"/>
    <p:sldId id="357" r:id="rId20"/>
    <p:sldId id="325" r:id="rId21"/>
    <p:sldId id="360" r:id="rId22"/>
    <p:sldId id="363" r:id="rId23"/>
    <p:sldId id="260" r:id="rId24"/>
    <p:sldId id="364" r:id="rId25"/>
    <p:sldId id="321" r:id="rId26"/>
    <p:sldId id="361" r:id="rId27"/>
    <p:sldId id="352" r:id="rId28"/>
    <p:sldId id="370" r:id="rId29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2" userDrawn="1">
          <p15:clr>
            <a:srgbClr val="A4A3A4"/>
          </p15:clr>
        </p15:guide>
        <p15:guide id="2" pos="3768" userDrawn="1">
          <p15:clr>
            <a:srgbClr val="A4A3A4"/>
          </p15:clr>
        </p15:guide>
        <p15:guide id="3" pos="288" userDrawn="1">
          <p15:clr>
            <a:srgbClr val="A4A3A4"/>
          </p15:clr>
        </p15:guide>
        <p15:guide id="4" orient="horz" pos="5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3" name="Author" initials="A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96C6D"/>
    <a:srgbClr val="677700"/>
    <a:srgbClr val="001F5C"/>
    <a:srgbClr val="DEE999"/>
    <a:srgbClr val="58585A"/>
    <a:srgbClr val="E64715"/>
    <a:srgbClr val="B1B3B4"/>
    <a:srgbClr val="ACC700"/>
    <a:srgbClr val="C7D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85429" autoAdjust="0"/>
  </p:normalViewPr>
  <p:slideViewPr>
    <p:cSldViewPr snapToGrid="0">
      <p:cViewPr varScale="1">
        <p:scale>
          <a:sx n="121" d="100"/>
          <a:sy n="121" d="100"/>
        </p:scale>
        <p:origin x="1446" y="96"/>
      </p:cViewPr>
      <p:guideLst>
        <p:guide orient="horz" pos="1572"/>
        <p:guide pos="3768"/>
        <p:guide pos="288"/>
        <p:guide orient="horz" pos="5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S-D\DFS\fb_2\fb23\281%20Ergonomie\281%2003%20HF%20und%20Mensch%20System%20Interaktion\A188\Project%20phase\Reports\2021-02-Draft%20Report%20WP1T1\Tender_Task%20Type%20Cognitive%20OR%20Physical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S-D\DFS\fb_2\fb23\281%20Ergonomie\281%2003%20HF%20und%20Mensch%20System%20Interaktion\A188\Project%20phase\Reports\2021-02-Draft%20Report%20WP1T1\Tender_Task%20Type%20Cognitive%20OR%20Physical_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0049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K</c:v>
                </c:pt>
                <c:pt idx="1">
                  <c:v>H</c:v>
                </c:pt>
                <c:pt idx="2">
                  <c:v>A</c:v>
                </c:pt>
                <c:pt idx="3">
                  <c:v>P</c:v>
                </c:pt>
                <c:pt idx="4">
                  <c:v>Q</c:v>
                </c:pt>
                <c:pt idx="5">
                  <c:v>I</c:v>
                </c:pt>
                <c:pt idx="6">
                  <c:v>M</c:v>
                </c:pt>
                <c:pt idx="7">
                  <c:v>F</c:v>
                </c:pt>
                <c:pt idx="8">
                  <c:v>G</c:v>
                </c:pt>
                <c:pt idx="9">
                  <c:v>C</c:v>
                </c:pt>
              </c:strCache>
            </c:strRef>
          </c:cat>
          <c:val>
            <c:numRef>
              <c:f>Tabelle1!$B$2:$B$11</c:f>
              <c:numCache>
                <c:formatCode>0%</c:formatCode>
                <c:ptCount val="10"/>
                <c:pt idx="0">
                  <c:v>0.03</c:v>
                </c:pt>
                <c:pt idx="1">
                  <c:v>0.04</c:v>
                </c:pt>
                <c:pt idx="2">
                  <c:v>0.05</c:v>
                </c:pt>
                <c:pt idx="3">
                  <c:v>0.05</c:v>
                </c:pt>
                <c:pt idx="4">
                  <c:v>0.06</c:v>
                </c:pt>
                <c:pt idx="5">
                  <c:v>0.06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0.19</c:v>
                </c:pt>
                <c:pt idx="9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4E-4B0F-A5B7-1B1B667EF7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2"/>
        <c:axId val="-1935198768"/>
        <c:axId val="-1935203120"/>
      </c:barChart>
      <c:catAx>
        <c:axId val="-1935198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35203120"/>
        <c:crosses val="autoZero"/>
        <c:auto val="1"/>
        <c:lblAlgn val="ctr"/>
        <c:lblOffset val="100"/>
        <c:noMultiLvlLbl val="0"/>
      </c:catAx>
      <c:valAx>
        <c:axId val="-193520312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193519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39819329526443E-2"/>
          <c:y val="7.80351524282729E-2"/>
          <c:w val="0.54695391923903569"/>
          <c:h val="0.82026238767016713"/>
        </c:manualLayout>
      </c:layout>
      <c:doughnutChart>
        <c:varyColors val="1"/>
        <c:ser>
          <c:idx val="0"/>
          <c:order val="0"/>
          <c:explosion val="15"/>
          <c:dPt>
            <c:idx val="0"/>
            <c:bubble3D val="0"/>
            <c:explosion val="1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B0-49AC-9360-3A6FE3C97C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B0-49AC-9360-3A6FE3C97C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B0-49AC-9360-3A6FE3C97C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B0-49AC-9360-3A6FE3C97C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B0-49AC-9360-3A6FE3C97C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AB0-49AC-9360-3A6FE3C97C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AB0-49AC-9360-3A6FE3C97C11}"/>
              </c:ext>
            </c:extLst>
          </c:dPt>
          <c:dLbls>
            <c:dLbl>
              <c:idx val="0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ln w="0">
                          <a:noFill/>
                        </a:ln>
                        <a:solidFill>
                          <a:schemeClr val="bg1"/>
                        </a:solidFill>
                      </a:rPr>
                      <a:t>51%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BAB0-49AC-9360-3A6FE3C97C1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15%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AB0-49AC-9360-3A6FE3C97C11}"/>
                </c:ext>
              </c:extLst>
            </c:dLbl>
            <c:dLbl>
              <c:idx val="2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ln w="0">
                          <a:noFill/>
                        </a:ln>
                        <a:solidFill>
                          <a:schemeClr val="bg1"/>
                        </a:solidFill>
                      </a:rPr>
                      <a:t>15%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BAB0-49AC-9360-3A6FE3C97C11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13%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AB0-49AC-9360-3A6FE3C97C11}"/>
                </c:ext>
              </c:extLst>
            </c:dLbl>
            <c:dLbl>
              <c:idx val="4"/>
              <c:layout>
                <c:manualLayout>
                  <c:x val="-3.8473647635752325E-2"/>
                  <c:y val="-0.12332982753697229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182997809027294E-2"/>
                      <c:h val="7.458593014865098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BAB0-49AC-9360-3A6FE3C97C11}"/>
                </c:ext>
              </c:extLst>
            </c:dLbl>
            <c:dLbl>
              <c:idx val="5"/>
              <c:layout>
                <c:manualLayout>
                  <c:x val="2.7888362373036126E-2"/>
                  <c:y val="0.1367998121836914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AB0-49AC-9360-3A6FE3C97C11}"/>
                </c:ext>
              </c:extLst>
            </c:dLbl>
            <c:dLbl>
              <c:idx val="6"/>
              <c:layout>
                <c:manualLayout>
                  <c:x val="1.6769982313581212E-2"/>
                  <c:y val="-0.1167784099858192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AB0-49AC-9360-3A6FE3C97C1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ln w="0"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Sheet1!$A$43:$A$49</c:f>
              <c:strCache>
                <c:ptCount val="7"/>
                <c:pt idx="0">
                  <c:v>Human Health and 
Social Work Activities </c:v>
                </c:pt>
                <c:pt idx="1">
                  <c:v>Manufacturing</c:v>
                </c:pt>
                <c:pt idx="2">
                  <c:v>Other</c:v>
                </c:pt>
                <c:pt idx="3">
                  <c:v>Transportation and Storage</c:v>
                </c:pt>
                <c:pt idx="4">
                  <c:v>Construction </c:v>
                </c:pt>
                <c:pt idx="5">
                  <c:v>Mining and Quarrying</c:v>
                </c:pt>
                <c:pt idx="6">
                  <c:v>Public Administration and Defence</c:v>
                </c:pt>
              </c:strCache>
            </c:strRef>
          </c:cat>
          <c:val>
            <c:numRef>
              <c:f>Sheet1!$B$43:$B$49</c:f>
              <c:numCache>
                <c:formatCode>General</c:formatCode>
                <c:ptCount val="7"/>
                <c:pt idx="0">
                  <c:v>24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AB0-49AC-9360-3A6FE3C97C1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218940114133684"/>
          <c:y val="7.3937542432248218E-2"/>
          <c:w val="0.33527539300357112"/>
          <c:h val="0.92606245756775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33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605559166843617E-2"/>
          <c:y val="4.6909228066602027E-2"/>
          <c:w val="0.52207310710947308"/>
          <c:h val="0.86076948184851909"/>
        </c:manualLayout>
      </c:layout>
      <c:doughnutChart>
        <c:varyColors val="1"/>
        <c:ser>
          <c:idx val="0"/>
          <c:order val="0"/>
          <c:explosion val="13"/>
          <c:dPt>
            <c:idx val="0"/>
            <c:bubble3D val="0"/>
            <c:explosion val="28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83-4141-A760-A23781B098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83-4141-A760-A23781B098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83-4141-A760-A23781B098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883-4141-A760-A23781B098A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883-4141-A760-A23781B098A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883-4141-A760-A23781B098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883-4141-A760-A23781B098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883-4141-A760-A23781B098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883-4141-A760-A23781B098A0}"/>
              </c:ext>
            </c:extLst>
          </c:dPt>
          <c:dLbls>
            <c:dLbl>
              <c:idx val="0"/>
              <c:layout>
                <c:manualLayout>
                  <c:x val="-4.3460934523023029E-3"/>
                  <c:y val="1.79140840528823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83-4141-A760-A23781B098A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883-4141-A760-A23781B098A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0883-4141-A760-A23781B098A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0883-4141-A760-A23781B098A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0883-4141-A760-A23781B098A0}"/>
                </c:ext>
              </c:extLst>
            </c:dLbl>
            <c:dLbl>
              <c:idx val="5"/>
              <c:layout>
                <c:manualLayout>
                  <c:x val="-2.1730467261511515E-3"/>
                  <c:y val="-1.98877672222974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883-4141-A760-A23781B098A0}"/>
                </c:ext>
              </c:extLst>
            </c:dLbl>
            <c:dLbl>
              <c:idx val="6"/>
              <c:layout>
                <c:manualLayout>
                  <c:x val="-4.3460934523022231E-3"/>
                  <c:y val="-3.58281681057647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883-4141-A760-A23781B098A0}"/>
                </c:ext>
              </c:extLst>
            </c:dLbl>
            <c:dLbl>
              <c:idx val="7"/>
              <c:layout>
                <c:manualLayout>
                  <c:x val="-8.6921869046044462E-3"/>
                  <c:y val="-0.130606777865906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01227429188206E-2"/>
                      <c:h val="4.80097452617247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883-4141-A760-A23781B098A0}"/>
                </c:ext>
              </c:extLst>
            </c:dLbl>
            <c:dLbl>
              <c:idx val="8"/>
              <c:layout>
                <c:manualLayout>
                  <c:x val="2.1730467261511156E-2"/>
                  <c:y val="0.1383888455203325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883-4141-A760-A23781B098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ysDash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Sheet1!$A$27:$A$35</c:f>
              <c:strCache>
                <c:ptCount val="9"/>
                <c:pt idx="0">
                  <c:v>Human Health and 
Social Work Activities </c:v>
                </c:pt>
                <c:pt idx="1">
                  <c:v>Education</c:v>
                </c:pt>
                <c:pt idx="2">
                  <c:v>Professional, Scientific 
and Technical Activities</c:v>
                </c:pt>
                <c:pt idx="3">
                  <c:v> Other</c:v>
                </c:pt>
                <c:pt idx="4">
                  <c:v>Administrative and 
Support Service Activities</c:v>
                </c:pt>
                <c:pt idx="5">
                  <c:v>Information and 
Communication</c:v>
                </c:pt>
                <c:pt idx="6">
                  <c:v>Other 
Service Activites</c:v>
                </c:pt>
                <c:pt idx="7">
                  <c:v>Construction </c:v>
                </c:pt>
                <c:pt idx="8">
                  <c:v>Manufacturing</c:v>
                </c:pt>
              </c:strCache>
            </c:strRef>
          </c:cat>
          <c:val>
            <c:numRef>
              <c:f>Sheet1!$B$27:$B$35</c:f>
              <c:numCache>
                <c:formatCode>General</c:formatCode>
                <c:ptCount val="9"/>
                <c:pt idx="0">
                  <c:v>41</c:v>
                </c:pt>
                <c:pt idx="1">
                  <c:v>19</c:v>
                </c:pt>
                <c:pt idx="2">
                  <c:v>13</c:v>
                </c:pt>
                <c:pt idx="3">
                  <c:v>12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883-4141-A760-A23781B098A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65853855934530725"/>
          <c:y val="1.2062635504988779E-2"/>
          <c:w val="0.33494230047623946"/>
          <c:h val="0.987937364495011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33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round/>
    </a:ln>
    <a:effectLst/>
  </c:spPr>
  <c:txPr>
    <a:bodyPr/>
    <a:lstStyle/>
    <a:p>
      <a:pPr algn="just"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B09ADA-2402-4E92-84FC-C3680877E720}" type="doc">
      <dgm:prSet loTypeId="urn:microsoft.com/office/officeart/2005/8/layout/hList1" loCatId="list" qsTypeId="urn:microsoft.com/office/officeart/2005/8/quickstyle/3d5" qsCatId="3D" csTypeId="urn:microsoft.com/office/officeart/2005/8/colors/accent1_2" csCatId="accent1" phldr="1"/>
      <dgm:spPr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</dgm:spPr>
      <dgm:t>
        <a:bodyPr/>
        <a:lstStyle/>
        <a:p>
          <a:endParaRPr lang="en-US"/>
        </a:p>
      </dgm:t>
    </dgm:pt>
    <dgm:pt modelId="{4A0B58B6-AB09-407E-8310-786269C7405D}">
      <dgm:prSet phldrT="[Text]" custT="1"/>
      <dgm:spPr>
        <a:solidFill>
          <a:srgbClr val="ACC700"/>
        </a:solidFill>
        <a:ln>
          <a:solidFill>
            <a:srgbClr val="ACC70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pl-PL" sz="1400" b="0" dirty="0"/>
            <a:t>Oparte wyłącznie na oprogramowaniu</a:t>
          </a:r>
        </a:p>
      </dgm:t>
    </dgm:pt>
    <dgm:pt modelId="{7CAA4197-2B23-4C38-8139-B34265C77697}" type="parTrans" cxnId="{2C67110A-F85D-473C-86EA-15A5B72F3E32}">
      <dgm:prSet/>
      <dgm:spPr/>
      <dgm:t>
        <a:bodyPr/>
        <a:lstStyle/>
        <a:p>
          <a:endParaRPr lang="en-US"/>
        </a:p>
      </dgm:t>
    </dgm:pt>
    <dgm:pt modelId="{B4140149-9F6E-40BF-9C9E-B751D692AEAD}" type="sibTrans" cxnId="{2C67110A-F85D-473C-86EA-15A5B72F3E32}">
      <dgm:prSet/>
      <dgm:spPr/>
      <dgm:t>
        <a:bodyPr/>
        <a:lstStyle/>
        <a:p>
          <a:endParaRPr lang="en-US"/>
        </a:p>
      </dgm:t>
    </dgm:pt>
    <dgm:pt modelId="{FFB7BE98-64FA-469C-9DF8-3DE487B04FB5}">
      <dgm:prSet phldrT="[Text]" custT="1"/>
      <dgm:spPr>
        <a:solidFill>
          <a:srgbClr val="003399">
            <a:alpha val="30000"/>
          </a:srgbClr>
        </a:solidFill>
      </dgm:spPr>
      <dgm:t>
        <a:bodyPr anchor="ctr" anchorCtr="0"/>
        <a:lstStyle/>
        <a:p>
          <a:r>
            <a:rPr lang="pl-PL" sz="1200" dirty="0">
              <a:solidFill>
                <a:srgbClr val="003399"/>
              </a:solidFill>
            </a:rPr>
            <a:t>Asystenci głosowi, wyszukiwarki itp.</a:t>
          </a:r>
        </a:p>
      </dgm:t>
    </dgm:pt>
    <dgm:pt modelId="{2B214912-2556-4345-AF23-EAD9B1EE9D49}" type="parTrans" cxnId="{865FCC81-4CDA-45BE-9D3D-66E8E406D3D4}">
      <dgm:prSet/>
      <dgm:spPr/>
      <dgm:t>
        <a:bodyPr/>
        <a:lstStyle/>
        <a:p>
          <a:endParaRPr lang="en-US"/>
        </a:p>
      </dgm:t>
    </dgm:pt>
    <dgm:pt modelId="{AF8D1C0F-84FC-4C5C-B176-BE66FF859F3F}" type="sibTrans" cxnId="{865FCC81-4CDA-45BE-9D3D-66E8E406D3D4}">
      <dgm:prSet/>
      <dgm:spPr/>
      <dgm:t>
        <a:bodyPr/>
        <a:lstStyle/>
        <a:p>
          <a:endParaRPr lang="en-US"/>
        </a:p>
      </dgm:t>
    </dgm:pt>
    <dgm:pt modelId="{2CBE3875-1DDE-4804-92C2-F1C9457ED2C1}">
      <dgm:prSet phldrT="[Text]" custT="1"/>
      <dgm:spPr>
        <a:solidFill>
          <a:srgbClr val="ACC700"/>
        </a:solidFill>
        <a:ln>
          <a:solidFill>
            <a:srgbClr val="ACC700"/>
          </a:solidFill>
        </a:ln>
        <a:sp3d extrusionH="381000" contourW="38100" prstMaterial="matte">
          <a:contourClr>
            <a:schemeClr val="lt1"/>
          </a:contourClr>
        </a:sp3d>
      </dgm:spPr>
      <dgm:t>
        <a:bodyPr/>
        <a:lstStyle/>
        <a:p>
          <a:pPr>
            <a:spcAft>
              <a:spcPts val="600"/>
            </a:spcAft>
          </a:pPr>
          <a:r>
            <a:rPr lang="pl-PL" sz="1400" dirty="0"/>
            <a:t>Wbudowane w części/komponenty mechaniczne</a:t>
          </a:r>
        </a:p>
      </dgm:t>
    </dgm:pt>
    <dgm:pt modelId="{C4E5935E-28FF-4131-88E9-123FC901407D}" type="parTrans" cxnId="{33D6C3B4-84DB-4DF1-BAD2-536E644D941D}">
      <dgm:prSet/>
      <dgm:spPr/>
      <dgm:t>
        <a:bodyPr/>
        <a:lstStyle/>
        <a:p>
          <a:endParaRPr lang="en-US"/>
        </a:p>
      </dgm:t>
    </dgm:pt>
    <dgm:pt modelId="{4C47E91E-4366-4813-911A-A2324DCF6571}" type="sibTrans" cxnId="{33D6C3B4-84DB-4DF1-BAD2-536E644D941D}">
      <dgm:prSet/>
      <dgm:spPr/>
      <dgm:t>
        <a:bodyPr/>
        <a:lstStyle/>
        <a:p>
          <a:endParaRPr lang="en-US"/>
        </a:p>
      </dgm:t>
    </dgm:pt>
    <dgm:pt modelId="{DE8FC0A8-4E33-4A56-9D14-09344713760F}">
      <dgm:prSet phldrT="[Text]" custT="1"/>
      <dgm:spPr>
        <a:solidFill>
          <a:srgbClr val="003399">
            <a:alpha val="30000"/>
          </a:srgbClr>
        </a:solidFill>
      </dgm:spPr>
      <dgm:t>
        <a:bodyPr anchor="ctr" anchorCtr="0"/>
        <a:lstStyle/>
        <a:p>
          <a:r>
            <a:rPr lang="pl-PL" sz="1200" dirty="0">
              <a:solidFill>
                <a:srgbClr val="003399"/>
              </a:solidFill>
            </a:rPr>
            <a:t>Zaawansowane roboty, samochody autonomiczne, drony</a:t>
          </a:r>
        </a:p>
      </dgm:t>
    </dgm:pt>
    <dgm:pt modelId="{BEB27CE9-4068-414B-B2AB-3D2C2D6B9299}" type="parTrans" cxnId="{C5D33394-6C17-4A77-B763-24320BA3DC5D}">
      <dgm:prSet/>
      <dgm:spPr/>
      <dgm:t>
        <a:bodyPr/>
        <a:lstStyle/>
        <a:p>
          <a:endParaRPr lang="en-US"/>
        </a:p>
      </dgm:t>
    </dgm:pt>
    <dgm:pt modelId="{B680BD25-1057-4C1D-8194-6BBB4A3E3E09}" type="sibTrans" cxnId="{C5D33394-6C17-4A77-B763-24320BA3DC5D}">
      <dgm:prSet/>
      <dgm:spPr/>
      <dgm:t>
        <a:bodyPr/>
        <a:lstStyle/>
        <a:p>
          <a:endParaRPr lang="en-US"/>
        </a:p>
      </dgm:t>
    </dgm:pt>
    <dgm:pt modelId="{5A5D0380-A388-40CB-A5D7-13F6BC499117}" type="pres">
      <dgm:prSet presAssocID="{FEB09ADA-2402-4E92-84FC-C3680877E720}" presName="Name0" presStyleCnt="0">
        <dgm:presLayoutVars>
          <dgm:dir/>
          <dgm:animLvl val="lvl"/>
          <dgm:resizeHandles val="exact"/>
        </dgm:presLayoutVars>
      </dgm:prSet>
      <dgm:spPr/>
    </dgm:pt>
    <dgm:pt modelId="{E2933C54-64F7-4078-B17A-A9A14686A74A}" type="pres">
      <dgm:prSet presAssocID="{4A0B58B6-AB09-407E-8310-786269C7405D}" presName="composite" presStyleCnt="0"/>
      <dgm:spPr/>
    </dgm:pt>
    <dgm:pt modelId="{46FBA236-234E-40DE-9AEF-F2FA83F0FF0C}" type="pres">
      <dgm:prSet presAssocID="{4A0B58B6-AB09-407E-8310-786269C7405D}" presName="parTx" presStyleLbl="alignNode1" presStyleIdx="0" presStyleCnt="2" custLinFactNeighborX="-2334" custLinFactNeighborY="0">
        <dgm:presLayoutVars>
          <dgm:chMax val="0"/>
          <dgm:chPref val="0"/>
          <dgm:bulletEnabled val="1"/>
        </dgm:presLayoutVars>
      </dgm:prSet>
      <dgm:spPr/>
    </dgm:pt>
    <dgm:pt modelId="{0F1AD682-DE5D-47B4-9AEC-5D0E8D189452}" type="pres">
      <dgm:prSet presAssocID="{4A0B58B6-AB09-407E-8310-786269C7405D}" presName="desTx" presStyleLbl="alignAccFollowNode1" presStyleIdx="0" presStyleCnt="2">
        <dgm:presLayoutVars>
          <dgm:bulletEnabled val="1"/>
        </dgm:presLayoutVars>
      </dgm:prSet>
      <dgm:spPr/>
    </dgm:pt>
    <dgm:pt modelId="{06542E71-4844-4037-9E29-B03B7CABF407}" type="pres">
      <dgm:prSet presAssocID="{B4140149-9F6E-40BF-9C9E-B751D692AEAD}" presName="space" presStyleCnt="0"/>
      <dgm:spPr/>
    </dgm:pt>
    <dgm:pt modelId="{B8378963-E13A-4FFC-B878-470136CAE780}" type="pres">
      <dgm:prSet presAssocID="{2CBE3875-1DDE-4804-92C2-F1C9457ED2C1}" presName="composite" presStyleCnt="0"/>
      <dgm:spPr/>
    </dgm:pt>
    <dgm:pt modelId="{07D3044E-07F5-4926-BA30-9D3312F300E5}" type="pres">
      <dgm:prSet presAssocID="{2CBE3875-1DDE-4804-92C2-F1C9457ED2C1}" presName="parTx" presStyleLbl="alignNode1" presStyleIdx="1" presStyleCnt="2" custLinFactNeighborX="-272" custLinFactNeighborY="0">
        <dgm:presLayoutVars>
          <dgm:chMax val="0"/>
          <dgm:chPref val="0"/>
          <dgm:bulletEnabled val="1"/>
        </dgm:presLayoutVars>
      </dgm:prSet>
      <dgm:spPr/>
    </dgm:pt>
    <dgm:pt modelId="{80EA7E25-F457-492E-B6B3-9406468EA2C8}" type="pres">
      <dgm:prSet presAssocID="{2CBE3875-1DDE-4804-92C2-F1C9457ED2C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C67110A-F85D-473C-86EA-15A5B72F3E32}" srcId="{FEB09ADA-2402-4E92-84FC-C3680877E720}" destId="{4A0B58B6-AB09-407E-8310-786269C7405D}" srcOrd="0" destOrd="0" parTransId="{7CAA4197-2B23-4C38-8139-B34265C77697}" sibTransId="{B4140149-9F6E-40BF-9C9E-B751D692AEAD}"/>
    <dgm:cxn modelId="{6908BD5E-E3B3-4005-B973-ECFA61EFA5CE}" type="presOf" srcId="{FEB09ADA-2402-4E92-84FC-C3680877E720}" destId="{5A5D0380-A388-40CB-A5D7-13F6BC499117}" srcOrd="0" destOrd="0" presId="urn:microsoft.com/office/officeart/2005/8/layout/hList1"/>
    <dgm:cxn modelId="{4FC51068-4EE9-46DF-8DC5-C9566080FABA}" type="presOf" srcId="{4A0B58B6-AB09-407E-8310-786269C7405D}" destId="{46FBA236-234E-40DE-9AEF-F2FA83F0FF0C}" srcOrd="0" destOrd="0" presId="urn:microsoft.com/office/officeart/2005/8/layout/hList1"/>
    <dgm:cxn modelId="{865FCC81-4CDA-45BE-9D3D-66E8E406D3D4}" srcId="{4A0B58B6-AB09-407E-8310-786269C7405D}" destId="{FFB7BE98-64FA-469C-9DF8-3DE487B04FB5}" srcOrd="0" destOrd="0" parTransId="{2B214912-2556-4345-AF23-EAD9B1EE9D49}" sibTransId="{AF8D1C0F-84FC-4C5C-B176-BE66FF859F3F}"/>
    <dgm:cxn modelId="{C5D33394-6C17-4A77-B763-24320BA3DC5D}" srcId="{2CBE3875-1DDE-4804-92C2-F1C9457ED2C1}" destId="{DE8FC0A8-4E33-4A56-9D14-09344713760F}" srcOrd="0" destOrd="0" parTransId="{BEB27CE9-4068-414B-B2AB-3D2C2D6B9299}" sibTransId="{B680BD25-1057-4C1D-8194-6BBB4A3E3E09}"/>
    <dgm:cxn modelId="{172E949A-33DA-4787-83FD-7CF8F4B1C7B8}" type="presOf" srcId="{2CBE3875-1DDE-4804-92C2-F1C9457ED2C1}" destId="{07D3044E-07F5-4926-BA30-9D3312F300E5}" srcOrd="0" destOrd="0" presId="urn:microsoft.com/office/officeart/2005/8/layout/hList1"/>
    <dgm:cxn modelId="{D58ED7A4-6724-4A64-B32F-E63DEDD1D079}" type="presOf" srcId="{DE8FC0A8-4E33-4A56-9D14-09344713760F}" destId="{80EA7E25-F457-492E-B6B3-9406468EA2C8}" srcOrd="0" destOrd="0" presId="urn:microsoft.com/office/officeart/2005/8/layout/hList1"/>
    <dgm:cxn modelId="{CC1144B1-5411-4B2B-BA8A-4EED192231CF}" type="presOf" srcId="{FFB7BE98-64FA-469C-9DF8-3DE487B04FB5}" destId="{0F1AD682-DE5D-47B4-9AEC-5D0E8D189452}" srcOrd="0" destOrd="0" presId="urn:microsoft.com/office/officeart/2005/8/layout/hList1"/>
    <dgm:cxn modelId="{33D6C3B4-84DB-4DF1-BAD2-536E644D941D}" srcId="{FEB09ADA-2402-4E92-84FC-C3680877E720}" destId="{2CBE3875-1DDE-4804-92C2-F1C9457ED2C1}" srcOrd="1" destOrd="0" parTransId="{C4E5935E-28FF-4131-88E9-123FC901407D}" sibTransId="{4C47E91E-4366-4813-911A-A2324DCF6571}"/>
    <dgm:cxn modelId="{FD9F0494-85FB-4902-9D85-CDF40A27F256}" type="presParOf" srcId="{5A5D0380-A388-40CB-A5D7-13F6BC499117}" destId="{E2933C54-64F7-4078-B17A-A9A14686A74A}" srcOrd="0" destOrd="0" presId="urn:microsoft.com/office/officeart/2005/8/layout/hList1"/>
    <dgm:cxn modelId="{E0F2BB3A-2F98-4503-99AB-6AC059D329AC}" type="presParOf" srcId="{E2933C54-64F7-4078-B17A-A9A14686A74A}" destId="{46FBA236-234E-40DE-9AEF-F2FA83F0FF0C}" srcOrd="0" destOrd="0" presId="urn:microsoft.com/office/officeart/2005/8/layout/hList1"/>
    <dgm:cxn modelId="{016078F5-230F-422B-804B-3D4BFF39284B}" type="presParOf" srcId="{E2933C54-64F7-4078-B17A-A9A14686A74A}" destId="{0F1AD682-DE5D-47B4-9AEC-5D0E8D189452}" srcOrd="1" destOrd="0" presId="urn:microsoft.com/office/officeart/2005/8/layout/hList1"/>
    <dgm:cxn modelId="{5618AA8A-E76E-4361-B7ED-54764261D838}" type="presParOf" srcId="{5A5D0380-A388-40CB-A5D7-13F6BC499117}" destId="{06542E71-4844-4037-9E29-B03B7CABF407}" srcOrd="1" destOrd="0" presId="urn:microsoft.com/office/officeart/2005/8/layout/hList1"/>
    <dgm:cxn modelId="{E71B9721-1535-42E8-9FED-236F77AEDB7E}" type="presParOf" srcId="{5A5D0380-A388-40CB-A5D7-13F6BC499117}" destId="{B8378963-E13A-4FFC-B878-470136CAE780}" srcOrd="2" destOrd="0" presId="urn:microsoft.com/office/officeart/2005/8/layout/hList1"/>
    <dgm:cxn modelId="{82976A11-93D2-4A85-9E8D-FB9300DBD129}" type="presParOf" srcId="{B8378963-E13A-4FFC-B878-470136CAE780}" destId="{07D3044E-07F5-4926-BA30-9D3312F300E5}" srcOrd="0" destOrd="0" presId="urn:microsoft.com/office/officeart/2005/8/layout/hList1"/>
    <dgm:cxn modelId="{86BD36AF-BA16-4B50-BD43-FC182B734276}" type="presParOf" srcId="{B8378963-E13A-4FFC-B878-470136CAE780}" destId="{80EA7E25-F457-492E-B6B3-9406468EA2C8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r>
            <a:rPr lang="pl-PL" sz="2400" noProof="0" dirty="0">
              <a:solidFill>
                <a:srgbClr val="003399"/>
              </a:solidFill>
            </a:rPr>
            <a:t>poziomy i podmioty</a:t>
          </a:r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en-150" noProof="0" dirty="0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en-150" noProof="0" dirty="0"/>
        </a:p>
      </dgm:t>
    </dgm:pt>
    <dgm:pt modelId="{388C1E7D-0256-489C-B193-C0DB06448C1E}">
      <dgm:prSet phldrT="[Text]" custT="1"/>
      <dgm:spPr/>
      <dgm:t>
        <a:bodyPr/>
        <a:lstStyle/>
        <a:p>
          <a:r>
            <a:rPr lang="pl-PL" sz="1500" noProof="0" dirty="0">
              <a:solidFill>
                <a:srgbClr val="003399"/>
              </a:solidFill>
            </a:rPr>
            <a:t>Tworzenie</a:t>
          </a:r>
          <a:br>
            <a:rPr lang="pl-PL" sz="1500" noProof="0" dirty="0">
              <a:solidFill>
                <a:srgbClr val="003399"/>
              </a:solidFill>
            </a:rPr>
          </a:br>
          <a:r>
            <a:rPr lang="pl-PL" sz="1500" noProof="0" dirty="0">
              <a:solidFill>
                <a:srgbClr val="003399"/>
              </a:solidFill>
            </a:rPr>
            <a:t>polityki</a:t>
          </a:r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en-150" noProof="0" dirty="0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en-150" noProof="0" dirty="0"/>
        </a:p>
      </dgm:t>
    </dgm:pt>
    <dgm:pt modelId="{E6A3C384-9DE9-481B-9C69-EB784B435C8F}">
      <dgm:prSet phldrT="[Text]" custT="1"/>
      <dgm:spPr/>
      <dgm:t>
        <a:bodyPr/>
        <a:lstStyle/>
        <a:p>
          <a:r>
            <a:rPr lang="pl-PL" sz="1200" noProof="0">
              <a:solidFill>
                <a:srgbClr val="003399"/>
              </a:solidFill>
            </a:rPr>
            <a:t>Zarządzanie BHP</a:t>
          </a:r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en-150" noProof="0" dirty="0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en-150" noProof="0" dirty="0"/>
        </a:p>
      </dgm:t>
    </dgm:pt>
    <dgm:pt modelId="{051C0EE4-3B61-4733-B86C-1BD622531E34}">
      <dgm:prSet phldrT="[Text]" custT="1"/>
      <dgm:spPr/>
      <dgm:t>
        <a:bodyPr/>
        <a:lstStyle/>
        <a:p>
          <a:r>
            <a:rPr lang="pl-PL" sz="1500" spc="-80" baseline="0" noProof="0" dirty="0">
              <a:solidFill>
                <a:srgbClr val="003399"/>
              </a:solidFill>
            </a:rPr>
            <a:t>Pracownicy</a:t>
          </a:r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en-150" noProof="0" dirty="0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en-150" noProof="0" dirty="0"/>
        </a:p>
      </dgm:t>
    </dgm:pt>
    <dgm:pt modelId="{A8449911-9F34-4D02-8913-28E326991D3F}">
      <dgm:prSet phldrT="[Text]" custT="1"/>
      <dgm:spPr/>
      <dgm:t>
        <a:bodyPr/>
        <a:lstStyle/>
        <a:p>
          <a:r>
            <a:rPr lang="pl-PL" sz="1400" noProof="0">
              <a:solidFill>
                <a:srgbClr val="003399"/>
              </a:solidFill>
            </a:rPr>
            <a:t>Inspekcja pracy</a:t>
          </a:r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en-150" noProof="0" dirty="0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en-150" noProof="0" dirty="0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33952" custScaleY="131543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29226" custScaleY="129226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30027" custScaleY="130027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32709" custScaleY="132709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BA236-234E-40DE-9AEF-F2FA83F0FF0C}">
      <dsp:nvSpPr>
        <dsp:cNvPr id="0" name=""/>
        <dsp:cNvSpPr/>
      </dsp:nvSpPr>
      <dsp:spPr>
        <a:xfrm>
          <a:off x="0" y="32356"/>
          <a:ext cx="3106273" cy="576000"/>
        </a:xfrm>
        <a:prstGeom prst="rect">
          <a:avLst/>
        </a:prstGeom>
        <a:solidFill>
          <a:srgbClr val="ACC700"/>
        </a:solidFill>
        <a:ln w="9525" cap="flat" cmpd="sng" algn="ctr">
          <a:solidFill>
            <a:srgbClr val="ACC700"/>
          </a:solidFill>
          <a:prstDash val="solid"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400" b="0" kern="1200" dirty="0"/>
            <a:t>Oparte wyłącznie na oprogramowaniu</a:t>
          </a:r>
        </a:p>
      </dsp:txBody>
      <dsp:txXfrm>
        <a:off x="0" y="32356"/>
        <a:ext cx="3106273" cy="576000"/>
      </dsp:txXfrm>
    </dsp:sp>
    <dsp:sp modelId="{0F1AD682-DE5D-47B4-9AEC-5D0E8D189452}">
      <dsp:nvSpPr>
        <dsp:cNvPr id="0" name=""/>
        <dsp:cNvSpPr/>
      </dsp:nvSpPr>
      <dsp:spPr>
        <a:xfrm>
          <a:off x="32" y="608357"/>
          <a:ext cx="3106273" cy="878400"/>
        </a:xfrm>
        <a:prstGeom prst="rect">
          <a:avLst/>
        </a:prstGeom>
        <a:solidFill>
          <a:srgbClr val="003399">
            <a:alpha val="30000"/>
          </a:srgbClr>
        </a:solidFill>
        <a:ln>
          <a:noFill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</a:rPr>
            <a:t>Asystenci głosowi, wyszukiwarki itp.</a:t>
          </a:r>
        </a:p>
      </dsp:txBody>
      <dsp:txXfrm>
        <a:off x="32" y="608357"/>
        <a:ext cx="3106273" cy="878400"/>
      </dsp:txXfrm>
    </dsp:sp>
    <dsp:sp modelId="{07D3044E-07F5-4926-BA30-9D3312F300E5}">
      <dsp:nvSpPr>
        <dsp:cNvPr id="0" name=""/>
        <dsp:cNvSpPr/>
      </dsp:nvSpPr>
      <dsp:spPr>
        <a:xfrm>
          <a:off x="3532735" y="32356"/>
          <a:ext cx="3106273" cy="576000"/>
        </a:xfrm>
        <a:prstGeom prst="rect">
          <a:avLst/>
        </a:prstGeom>
        <a:solidFill>
          <a:srgbClr val="ACC700"/>
        </a:solidFill>
        <a:ln w="9525" cap="flat" cmpd="sng" algn="ctr">
          <a:solidFill>
            <a:srgbClr val="ACC700"/>
          </a:solidFill>
          <a:prstDash val="solid"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pl-PL" sz="1400" kern="1200" dirty="0"/>
            <a:t>Wbudowane w części/komponenty mechaniczne</a:t>
          </a:r>
        </a:p>
      </dsp:txBody>
      <dsp:txXfrm>
        <a:off x="3532735" y="32356"/>
        <a:ext cx="3106273" cy="576000"/>
      </dsp:txXfrm>
    </dsp:sp>
    <dsp:sp modelId="{80EA7E25-F457-492E-B6B3-9406468EA2C8}">
      <dsp:nvSpPr>
        <dsp:cNvPr id="0" name=""/>
        <dsp:cNvSpPr/>
      </dsp:nvSpPr>
      <dsp:spPr>
        <a:xfrm>
          <a:off x="3541184" y="608357"/>
          <a:ext cx="3106273" cy="878400"/>
        </a:xfrm>
        <a:prstGeom prst="rect">
          <a:avLst/>
        </a:prstGeom>
        <a:solidFill>
          <a:srgbClr val="003399">
            <a:alpha val="30000"/>
          </a:srgbClr>
        </a:solidFill>
        <a:ln>
          <a:noFill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</a:rPr>
            <a:t>Zaawansowane roboty, samochody autonomiczne, drony</a:t>
          </a:r>
        </a:p>
      </dsp:txBody>
      <dsp:txXfrm>
        <a:off x="3541184" y="608357"/>
        <a:ext cx="3106273" cy="87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1747762" y="813662"/>
          <a:ext cx="2017494" cy="201749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noProof="0" dirty="0">
              <a:solidFill>
                <a:srgbClr val="003399"/>
              </a:solidFill>
            </a:rPr>
            <a:t>poziomy i podmioty</a:t>
          </a:r>
        </a:p>
      </dsp:txBody>
      <dsp:txXfrm>
        <a:off x="2043217" y="1109117"/>
        <a:ext cx="1426584" cy="1426584"/>
      </dsp:txXfrm>
    </dsp:sp>
    <dsp:sp modelId="{7974AED0-7A87-4D52-B382-4ECA15173FEC}">
      <dsp:nvSpPr>
        <dsp:cNvPr id="0" name=""/>
        <dsp:cNvSpPr/>
      </dsp:nvSpPr>
      <dsp:spPr>
        <a:xfrm>
          <a:off x="2080891" y="-154911"/>
          <a:ext cx="1351237" cy="132693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noProof="0" dirty="0">
              <a:solidFill>
                <a:srgbClr val="003399"/>
              </a:solidFill>
            </a:rPr>
            <a:t>Tworzenie</a:t>
          </a:r>
          <a:br>
            <a:rPr lang="pl-PL" sz="1500" kern="1200" noProof="0" dirty="0">
              <a:solidFill>
                <a:srgbClr val="003399"/>
              </a:solidFill>
            </a:rPr>
          </a:br>
          <a:r>
            <a:rPr lang="pl-PL" sz="1500" kern="1200" noProof="0" dirty="0">
              <a:solidFill>
                <a:srgbClr val="003399"/>
              </a:solidFill>
            </a:rPr>
            <a:t>polityki</a:t>
          </a:r>
        </a:p>
      </dsp:txBody>
      <dsp:txXfrm>
        <a:off x="2278775" y="39414"/>
        <a:ext cx="955469" cy="938286"/>
      </dsp:txXfrm>
    </dsp:sp>
    <dsp:sp modelId="{EA413F61-AE23-49F6-A99F-E7B49DE24A2F}">
      <dsp:nvSpPr>
        <dsp:cNvPr id="0" name=""/>
        <dsp:cNvSpPr/>
      </dsp:nvSpPr>
      <dsp:spPr>
        <a:xfrm>
          <a:off x="3418581" y="1170627"/>
          <a:ext cx="1303563" cy="130356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noProof="0">
              <a:solidFill>
                <a:srgbClr val="003399"/>
              </a:solidFill>
            </a:rPr>
            <a:t>Zarządzanie BHP</a:t>
          </a:r>
        </a:p>
      </dsp:txBody>
      <dsp:txXfrm>
        <a:off x="3609483" y="1361529"/>
        <a:ext cx="921759" cy="921759"/>
      </dsp:txXfrm>
    </dsp:sp>
    <dsp:sp modelId="{FBCA933A-3821-4C21-BCF6-6B81877EBD8D}">
      <dsp:nvSpPr>
        <dsp:cNvPr id="0" name=""/>
        <dsp:cNvSpPr/>
      </dsp:nvSpPr>
      <dsp:spPr>
        <a:xfrm>
          <a:off x="2100688" y="2480440"/>
          <a:ext cx="1311643" cy="131164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spc="-80" baseline="0" noProof="0" dirty="0">
              <a:solidFill>
                <a:srgbClr val="003399"/>
              </a:solidFill>
            </a:rPr>
            <a:t>Pracownicy</a:t>
          </a:r>
        </a:p>
      </dsp:txBody>
      <dsp:txXfrm>
        <a:off x="2292774" y="2672526"/>
        <a:ext cx="927471" cy="927471"/>
      </dsp:txXfrm>
    </dsp:sp>
    <dsp:sp modelId="{60654F36-D029-423A-848E-BB57AC0E5763}">
      <dsp:nvSpPr>
        <dsp:cNvPr id="0" name=""/>
        <dsp:cNvSpPr/>
      </dsp:nvSpPr>
      <dsp:spPr>
        <a:xfrm>
          <a:off x="773308" y="1153060"/>
          <a:ext cx="1338698" cy="133869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noProof="0">
              <a:solidFill>
                <a:srgbClr val="003399"/>
              </a:solidFill>
            </a:rPr>
            <a:t>Inspekcja pracy</a:t>
          </a:r>
        </a:p>
      </dsp:txBody>
      <dsp:txXfrm>
        <a:off x="969356" y="1349108"/>
        <a:ext cx="946602" cy="9466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29/01/2024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1994" indent="-251994" defTabSz="457189">
              <a:spcBef>
                <a:spcPts val="600"/>
              </a:spcBef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pl-PL" sz="1200">
                <a:solidFill>
                  <a:srgbClr val="003399"/>
                </a:solidFill>
                <a:latin typeface="Arial"/>
              </a:rPr>
              <a:t>Jeśli chodzi o wpływ technologii na zadania fizyczne i poznawcze, a tym samym na stanowiska pracy związane z tymi zadaniami, można dostrzec różnice między obszarami zastosowania.</a:t>
            </a:r>
          </a:p>
          <a:p>
            <a:pPr marL="251994" indent="-251994" defTabSz="457189">
              <a:spcBef>
                <a:spcPts val="600"/>
              </a:spcBef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pl-PL" sz="1200" b="0">
                <a:solidFill>
                  <a:srgbClr val="003399"/>
                </a:solidFill>
                <a:latin typeface="Arial"/>
              </a:rPr>
              <a:t>Systemy robotyczne wywierają jednak wpływ, który jest mniej związany z konkretnym stanowiskiem, a bardziej z wykonywanymi zadaniami.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solidFill>
                <a:schemeClr val="tx2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solidFill>
                  <a:schemeClr val="tx2"/>
                </a:solidFill>
              </a:rPr>
              <a:t>Automatyzacja w obszarze sprzątania ma wpływ na zawody, w przypadku których sprzątanie powierzchni jest zadaniem drugorzędnym, a także na te, w przypadku których jest to zadanie główne.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712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Często wskazuje się, że dzięki tym technologiom sektor opieki zdrowotnej stoi u progu poważnej transformacji. Procesy oparte na danych w dziedzinie medycyny są automatyzowane, podczas gdy zadania wymagające wyższych zdolności poznawczych, takie jak diagnoza i ustalanie planu leczenia, są nadal wykonywane przez wykwalifikowany personel medyczny. Wraz z postępem technologicznym ich ocena staje się jednak mniej nadzorowana. Niektóre urządzenia medyczne, takie jak urządzenia kontrolujące ciśnienie krwi, mogą już wystarczająco dokładnie określić parametry pacjenta, w związku z czym ponowna ocena przez człowieka jest konieczna tylko w wyjątkowych sytuacjach.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Innym sektorem, który stoi w obliczu poważnych zakłóceń, jest edukacja, w której sztuczna inteligencja może zautomatyzować różnorodne zadania, takie jak podstawowe szkolenia językowe i przygotowywanie planów lekcji, wspierając nauczycieli, dzięki czemu mogą poświęcić więcej czasu na indywidualne wsparcie uczniów.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421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Zaawansowana robotyka i systemy oparte na sztucznej inteligencji stwarzają zarówno wyzwania, jak i możliwości w zakresie BHP.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Skutki te można sklasyfikować jako fizyczne, psychospołeczne i organizacyjne. 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580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i="1"/>
              <a:t>Dane na podstawie literatury.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Skutki systemów opartych na sztucznej inteligencji w zakresie BHP dzielą się na możliwości i zagrożenia.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Możliwości dotyczą w większym stopniu obszarów bezpieczeństwa, struktury społecznej, przekształcania miejsc pracy i zaufania. Przykładowo systemy oparte na sztucznej inteligencji mogą przyczynić się do zapobiegania wypadkom w logistyce i transporcie, zmniejszyć zarówno fizyczne, jak i poznawcze obciążenie pracowników oraz umożliwić im zdobywanie nowych umiejętności.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Zagrożenia występują we wszystkich kategoriach skutków – fizycznych, psychospołecznych i organizacyjnych. Należą do nich utrata prywatności z powodu nadzoru przez systemy sztucznej inteligencji, lęk przed utratą pracy, który może również prowadzić do stresu i złego stanu zdrowia psychicznego, utrata autonomii, obniżanie kwalifikacji, uprzedzenia związane z automatyzacją, nadmierne poleganie i niewłaściwe stosowanie systemu.</a:t>
            </a: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723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/>
              <a:t>Dane na podstawie literatury.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Dzięki automatyzacji zadań fizycznych można zapobiegać długotrwałym urazom związanym z wysiłkiem fizycznym, eliminować niebezpieczne środowisko pracy, zmniejszać obciążenie pracą, eliminować narażenie na niebezpieczne substancje i zapobiegać wypadkom.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Inne możliwości zaawansowanej robotyki obejmują pozytywną organizację pracy, motywację i satysfakcję z pracy, zwiększone zaangażowanie i podnoszenie kwalifikacji.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 drugiej strony, do zagrożeń zalicza się odrzucenie, brak zaufania i niewłaściwe stosowanie technologii, niepewność co do zmian organizacyjnych, lęk przed utratą pracy, wyczerpanie emocjonalne i drażliwość związaną z projektowaniem zadań.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671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313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Przykłady studiów przypadku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38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/>
              <a:t>Zagrożenia psychospołeczne </a:t>
            </a:r>
            <a:r>
              <a:rPr lang="pl-PL" sz="1200" b="0"/>
              <a:t>związane z zaawansowaną robotyką i sztuczną inteligencją mogą wynikać z niewłaściwego stosowania technologii, co z kolei może mieć związek z niedostosowanym zaufaniem, niskim poziomem akceptacji lub uprzedzeniami dotyczącymi automatyzacji.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0"/>
              <a:t>Kluczową rolę w tym zakresie odgrywa edukacja</a:t>
            </a:r>
            <a:r>
              <a:rPr lang="pl-PL" sz="1200"/>
              <a:t>, ale doświadczenia z poprzednich wdrożeń </a:t>
            </a:r>
            <a:r>
              <a:rPr lang="pl-PL" sz="1200" b="0"/>
              <a:t>są równie ważne</a:t>
            </a:r>
            <a:r>
              <a:rPr lang="pl-PL" sz="1200"/>
              <a:t>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0"/>
              <a:t>W wielu przypadkach poprawa w zakresie bezpieczeństwa i higieny pracy była głównym czynnikiem motywującym do wdrożenia systemu.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49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942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788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04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>
                <a:solidFill>
                  <a:schemeClr val="tx2"/>
                </a:solidFill>
              </a:rPr>
              <a:t>Niektóre przedsiębiorstwa przeprowadzają audyty w zakresie etyki w odniesieniu do zastosowań sztucznej inteligencji</a:t>
            </a:r>
          </a:p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818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817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Prywatność danych w systemach opartych na sztucznej inteligencji może być kwestią bardzo złożoną.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Aby chronić prawa pracowników, inspektorzy ochrony danych powinni opracować kodeksy postępowania dołączane do wszystkich systemów przetwarzających dane wrażliwe, zgodnie z zaleceniami zawartymi w unijnym akcie w sprawie sztucznej inteligencji.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Przedsiębiorstwa powinny również informować, jakiego rodzaju dane są przetwarzane przez system, czy rejestruje on dane i dlaczego ewentualne rejestrowanie danych jest konieczne. 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314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770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200"/>
              <a:t>Pozostałe wnioski: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/>
              <a:t>wyzwania i zagrożenia mogą się znacznie różnić w zależności od zastosowania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/>
              <a:t>należy uwzględnić kwestię cyberbezpieczeństwa, ponieważ może ono mieć wpływ na BHP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/>
              <a:t>zmiany w zarządzaniu BHP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34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082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Zaawansowana robotyka i systemy oparte na sztucznej inteligencji są w większości przypadków wykorzystywane do automatyzacji określonych zadań, a nie do zastępowania ludzi przez automatyzowanie miejsc pracy.</a:t>
            </a:r>
            <a:r>
              <a:rPr lang="pl-PL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Segoe UI" panose="020B0502040204020203" pitchFamily="34" charset="0"/>
              </a:rPr>
              <a:t>Źródło: EU-OSHA (2022), „Zaawansowana robotyka, sztuczna inteligencja i automatyzacja zadań: definicje, zastosowania, polityki i strategie a bezpieczeństwo i higiena pracy”, publikacja dostępna pod adresem: https://osha.europa.eu/en/publications/advanced-robotics-artificial-intelligence-and-automation-tasks-definitions-uses-policies-and-strategies-and-occupational-safety-and-health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026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Segoe UI" panose="020B0502040204020203" pitchFamily="34" charset="0"/>
              </a:rPr>
              <a:t>Źródło: EU-OSHA (2022), „Zaawansowana robotyka, sztuczna inteligencja i automatyzacja zadań: definicje, zastosowania, polityki i strategie a bezpieczeństwo i higiena pracy”, publikacja dostępna pod adresem: https://osha.europa.eu/en/publications/advanced-robotics-artificial-intelligence-and-automation-tasks-definitions-uses-policies-and-strategies-and-occupational-safety-and-health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030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983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l-PL" sz="1800">
                <a:effectLst/>
                <a:latin typeface="Segoe UI" panose="020B0502040204020203" pitchFamily="34" charset="0"/>
              </a:rPr>
              <a:t>Źródło: EU-OSHA (2022), „Zaawansowana robotyka, sztuczna inteligencja i automatyzacja zadań: definicje, zastosowania, polityki i strategie a bezpieczeństwo i higiena pracy”, publikacja dostępna pod adresem: https://osha.europa.eu/en/publications/advanced-robotics-artificial-intelligence-and-automation-tasks-definitions-uses-policies-and-strategies-and-occupational-safety-and-health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33C4CB-BE14-4280-AD17-7132132A2C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77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l-PL" sz="1200">
                <a:effectLst/>
                <a:latin typeface="Segoe UI" panose="020B0502040204020203" pitchFamily="34" charset="0"/>
              </a:rPr>
              <a:t>Źródło: EU-OSHA (2022), „Zaawansowana robotyka, sztuczna inteligencja i automatyzacja zadań: definicje, zastosowania, polityki i strategie a bezpieczeństwo i higiena pracy”, publikacja dostępna pod adresem: https://osha.europa.eu/en/publications/advanced-robotics-artificial-intelligence-and-automation-tasks-definitions-uses-policies-and-strategies-and-occupational-safety-and-health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542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Zaawansowana robotyka i sztuczna inteligencja prawdopodobnie wyeliminują konkretne zadania, a nie całe stanowiska pracy.</a:t>
            </a:r>
          </a:p>
          <a:p>
            <a:r>
              <a:rPr lang="pl-PL" sz="12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zawody wymagające średnich kwalifikacji charakteryzujące się rutyną poznawczą i fizyczną to: produkcja tradycyjna, usługi transportowe, pracownicy biurowi.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6" name="Bild 4" descr="111004_EU-OSHA_PPT_EU logo.png">
            <a:extLst>
              <a:ext uri="{FF2B5EF4-FFF2-40B4-BE49-F238E27FC236}">
                <a16:creationId xmlns:a16="http://schemas.microsoft.com/office/drawing/2014/main" id="{C102AC12-D4E5-40BB-899D-79B6995F86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 logo of a healthy workplace&#10;&#10;Description automatically generated">
            <a:extLst>
              <a:ext uri="{FF2B5EF4-FFF2-40B4-BE49-F238E27FC236}">
                <a16:creationId xmlns:a16="http://schemas.microsoft.com/office/drawing/2014/main" id="{8701D5BE-9600-4D58-80DD-021942B77AB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3C2076-1F76-43B9-BEA5-55C35B6A81A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54422" y="4396110"/>
            <a:ext cx="82582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4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6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67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27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FE7-EA5C-40B5-8FA8-E86CD73BFC43}" type="datetimeFigureOut">
              <a:rPr lang="de-DE" smtClean="0"/>
              <a:t>29.01.2024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7CEC3-D50C-4F7C-98C0-FE169A8C598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61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5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675"/>
              <a:t>Bezpieczeństwo i zdrowie w pracy dotyczy każdego. Jest dobre dla ciebie. Dobre dla firmy.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9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+mj-ea"/>
                <a:cs typeface="Trebuchet MS"/>
              </a:rPr>
              <a:t>Europejska Agencja Bezpieczeństwa i Zdrowia w Pracy (EU-OSHA).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tx2"/>
                </a:solidFill>
                <a:ea typeface="+mj-ea"/>
              </a:rPr>
              <a:t>DZIĘKUJEMY!</a:t>
            </a:r>
          </a:p>
        </p:txBody>
      </p:sp>
    </p:spTree>
    <p:extLst>
      <p:ext uri="{BB962C8B-B14F-4D97-AF65-F5344CB8AC3E}">
        <p14:creationId xmlns:p14="http://schemas.microsoft.com/office/powerpoint/2010/main" val="345664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0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3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9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4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89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l-PL" sz="675" b="1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Picture 11" descr="A logo of a healthy workplace&#10;&#10;Description automatically generated">
            <a:extLst>
              <a:ext uri="{FF2B5EF4-FFF2-40B4-BE49-F238E27FC236}">
                <a16:creationId xmlns:a16="http://schemas.microsoft.com/office/drawing/2014/main" id="{55D19BE6-764A-44EE-9B63-95837E35EE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839FF2-80FD-490F-9EC8-A05DDDD1FFE2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60917" y="4663937"/>
            <a:ext cx="82582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7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8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sha.europa.eu/en/publications-priority-area/automation-tasks" TargetMode="External"/><Relationship Id="rId4" Type="http://schemas.openxmlformats.org/officeDocument/2006/relationships/hyperlink" Target="https://healthy-workplaces.osha.europa.eu/en/about-topic/priority-area/worker-management-through-ai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485823"/>
            <a:ext cx="7784630" cy="696600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pl-PL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  <a:t>BEZPIECZEŃSTWO PRACY W ŚWIECIE CYFROWYM </a:t>
            </a:r>
            <a:br>
              <a:rPr lang="pl-PL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</a:br>
            <a:r>
              <a:rPr lang="pl-PL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  <a:t>Kampania „Zdrowe i bezpieczne miejsce pracy” na lata 2023-2025</a:t>
            </a:r>
            <a:br>
              <a:rPr lang="pl-PL" sz="200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endParaRPr lang="pl-PL" sz="2000">
              <a:solidFill>
                <a:srgbClr val="89C14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59258" y="2720625"/>
            <a:ext cx="7710488" cy="506406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ct val="0"/>
              </a:spcBef>
            </a:pPr>
            <a:r>
              <a:rPr lang="pl-PL" sz="2400">
                <a:latin typeface="+mj-lt"/>
                <a:ea typeface="+mj-ea"/>
              </a:rPr>
              <a:t>Zaawansowana robotyka i systemy oparte na sztucznej inteligencji do automatyzacji zadań</a:t>
            </a:r>
          </a:p>
        </p:txBody>
      </p:sp>
    </p:spTree>
    <p:extLst>
      <p:ext uri="{BB962C8B-B14F-4D97-AF65-F5344CB8AC3E}">
        <p14:creationId xmlns:p14="http://schemas.microsoft.com/office/powerpoint/2010/main" val="298122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target with a dart in the center&#10;&#10;Description automatically generated">
            <a:extLst>
              <a:ext uri="{FF2B5EF4-FFF2-40B4-BE49-F238E27FC236}">
                <a16:creationId xmlns:a16="http://schemas.microsoft.com/office/drawing/2014/main" id="{B7621E2D-0202-4D0E-844D-1C9EB488C0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845" y="671627"/>
            <a:ext cx="3206310" cy="32063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Wpływ automatyzacji na miejsca pracy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7200" y="908898"/>
            <a:ext cx="7826839" cy="1723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Automatyzacja ma największy wpływ na zawody oparte na umiejętnościach; zastępuje bardziej wyspecjalizowane, ale mniej złożone umiejętności.</a:t>
            </a:r>
          </a:p>
          <a:p>
            <a:pPr defTabSz="914378">
              <a:defRPr/>
            </a:pPr>
            <a:endParaRPr lang="en-GB" sz="1600" dirty="0">
              <a:solidFill>
                <a:srgbClr val="0E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Systemy robotyczne zastępują głównie rutynowe zadania manualne. </a:t>
            </a:r>
          </a:p>
          <a:p>
            <a:pPr defTabSz="914378">
              <a:defRPr/>
            </a:pPr>
            <a:endParaRPr lang="en-GB" sz="1600" dirty="0">
              <a:solidFill>
                <a:srgbClr val="0E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wymagające średnich kwalifikacji można łatwiej zautomatyzować, ponieważ opierają się one na powtarzalnych, skończonych procedurach.</a:t>
            </a:r>
          </a:p>
        </p:txBody>
      </p:sp>
    </p:spTree>
    <p:extLst>
      <p:ext uri="{BB962C8B-B14F-4D97-AF65-F5344CB8AC3E}">
        <p14:creationId xmlns:p14="http://schemas.microsoft.com/office/powerpoint/2010/main" val="3294522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96" y="143829"/>
            <a:ext cx="7559873" cy="367200"/>
          </a:xfrm>
        </p:spPr>
        <p:txBody>
          <a:bodyPr lIns="0"/>
          <a:lstStyle/>
          <a:p>
            <a:r>
              <a:rPr lang="pl-PL" sz="2400"/>
              <a:t>Wpływ automatyzacji na zadania fizyczne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2112" y="1018466"/>
            <a:ext cx="6635149" cy="1042138"/>
          </a:xfrm>
        </p:spPr>
        <p:txBody>
          <a:bodyPr>
            <a:normAutofit/>
          </a:bodyPr>
          <a:lstStyle/>
          <a:p>
            <a:r>
              <a:rPr lang="pl-PL" sz="1600" b="1" dirty="0">
                <a:solidFill>
                  <a:schemeClr val="tx2"/>
                </a:solidFill>
              </a:rPr>
              <a:t>Fizyczna pomoc w podnoszeniu przedmiotów lub osób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pl-PL" sz="1600" b="0" dirty="0">
                <a:solidFill>
                  <a:schemeClr val="tx2"/>
                </a:solidFill>
              </a:rPr>
              <a:t>Obszary takie jak opieka zdrowotna, produkcja i budownictwo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pl-PL" sz="1600" b="0" dirty="0">
                <a:solidFill>
                  <a:schemeClr val="tx2"/>
                </a:solidFill>
              </a:rPr>
              <a:t>Zmniejsza fizyczne obciążenie pracowników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2668" y="2320742"/>
            <a:ext cx="6789506" cy="648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tx2"/>
                </a:solidFill>
              </a:rPr>
              <a:t>Przewóz</a:t>
            </a:r>
          </a:p>
          <a:p>
            <a:pPr marL="457200" indent="-223838">
              <a:spcBef>
                <a:spcPts val="45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tx2"/>
                </a:solidFill>
              </a:rPr>
              <a:t>Możliwości w magazynach, szpitalach i biurach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050489" y="3399192"/>
            <a:ext cx="5986772" cy="114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tx2"/>
                </a:solidFill>
              </a:rPr>
              <a:t>Czyszczenie pomieszczeń służbowych i mieszkalnych</a:t>
            </a:r>
          </a:p>
          <a:p>
            <a:pPr marL="457200" indent="-223838">
              <a:spcBef>
                <a:spcPts val="45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tx2"/>
                </a:solidFill>
              </a:rPr>
              <a:t>Roboty sprzątające są najpopularniejszymi prywatnymi urządzeniami </a:t>
            </a:r>
          </a:p>
          <a:p>
            <a:endParaRPr lang="de-DE" sz="1600" dirty="0"/>
          </a:p>
        </p:txBody>
      </p:sp>
      <p:pic>
        <p:nvPicPr>
          <p:cNvPr id="11" name="Picture 10" descr="A hand holding a dumbbell&#10;&#10;Description automatically generated">
            <a:extLst>
              <a:ext uri="{FF2B5EF4-FFF2-40B4-BE49-F238E27FC236}">
                <a16:creationId xmlns:a16="http://schemas.microsoft.com/office/drawing/2014/main" id="{40630BB7-56EC-40E0-A1FC-30149BBB14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00" y="1049421"/>
            <a:ext cx="734383" cy="734383"/>
          </a:xfrm>
          <a:prstGeom prst="rect">
            <a:avLst/>
          </a:prstGeom>
        </p:spPr>
      </p:pic>
      <p:pic>
        <p:nvPicPr>
          <p:cNvPr id="13" name="Picture 12" descr="A green outline of a truck&#10;&#10;Description automatically generated">
            <a:extLst>
              <a:ext uri="{FF2B5EF4-FFF2-40B4-BE49-F238E27FC236}">
                <a16:creationId xmlns:a16="http://schemas.microsoft.com/office/drawing/2014/main" id="{089EFD5B-5167-4D8B-93DE-4D33CE08DE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345" y="2242070"/>
            <a:ext cx="830997" cy="830997"/>
          </a:xfrm>
          <a:prstGeom prst="rect">
            <a:avLst/>
          </a:prstGeom>
        </p:spPr>
      </p:pic>
      <p:pic>
        <p:nvPicPr>
          <p:cNvPr id="15" name="Picture 14" descr="A green outline of a bucket with cleaning supplies&#10;&#10;Description automatically generated">
            <a:extLst>
              <a:ext uri="{FF2B5EF4-FFF2-40B4-BE49-F238E27FC236}">
                <a16:creationId xmlns:a16="http://schemas.microsoft.com/office/drawing/2014/main" id="{9650151D-24F2-4714-9B80-BA79CF9494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383" y="3362797"/>
            <a:ext cx="745341" cy="74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4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Wpływ automatyzacji na zadania poznawcze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2512" y="1128170"/>
            <a:ext cx="6761545" cy="1531330"/>
          </a:xfrm>
        </p:spPr>
        <p:txBody>
          <a:bodyPr>
            <a:normAutofit/>
          </a:bodyPr>
          <a:lstStyle/>
          <a:p>
            <a:r>
              <a:rPr lang="pl-PL" sz="1600">
                <a:solidFill>
                  <a:srgbClr val="003399"/>
                </a:solidFill>
              </a:rPr>
              <a:t>Diagnoza medyczna i leczenie 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pl-PL" sz="1600" b="0">
                <a:solidFill>
                  <a:srgbClr val="003399"/>
                </a:solidFill>
              </a:rPr>
              <a:t>Sztuczna inteligencja analizuje dane i dostarcza dane wyjściowe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pl-PL" sz="1600" b="0">
                <a:solidFill>
                  <a:srgbClr val="003399"/>
                </a:solidFill>
              </a:rPr>
              <a:t>Ostateczną decyzję podejmuje personel medyczny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pl-PL" sz="1600" b="0">
                <a:solidFill>
                  <a:srgbClr val="003399"/>
                </a:solidFill>
              </a:rPr>
              <a:t>Wraz z rozwojem technologii ocena staje się w mniejszym stopniu nadzorowana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0000" y="2953002"/>
            <a:ext cx="6226157" cy="6617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69863" indent="-1698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b="1">
                <a:solidFill>
                  <a:srgbClr val="003399"/>
                </a:solidFill>
              </a:rPr>
              <a:t>Przetwarzanie języka i tekstu</a:t>
            </a:r>
          </a:p>
          <a:p>
            <a:pPr marL="461963" indent="-228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600">
                <a:solidFill>
                  <a:srgbClr val="003399"/>
                </a:solidFill>
              </a:rPr>
              <a:t>Tworzenie treści tekstowych, produkcja mowy lub tłumaczenie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0000" y="837000"/>
            <a:ext cx="77224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8996" indent="-188996" defTabSz="342892">
              <a:buClr>
                <a:srgbClr val="003399"/>
              </a:buClr>
            </a:pPr>
            <a:endParaRPr lang="en-GB" sz="1400" dirty="0">
              <a:solidFill>
                <a:srgbClr val="003399"/>
              </a:solidFill>
              <a:latin typeface="Arial"/>
            </a:endParaRPr>
          </a:p>
        </p:txBody>
      </p:sp>
      <p:pic>
        <p:nvPicPr>
          <p:cNvPr id="11" name="Picture 10" descr="A clipboard with a stethoscope&#10;&#10;Description automatically generated">
            <a:extLst>
              <a:ext uri="{FF2B5EF4-FFF2-40B4-BE49-F238E27FC236}">
                <a16:creationId xmlns:a16="http://schemas.microsoft.com/office/drawing/2014/main" id="{3D5AE53A-0FBB-4934-A956-90C8D72E6C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15" y="1183212"/>
            <a:ext cx="902512" cy="902512"/>
          </a:xfrm>
          <a:prstGeom prst="rect">
            <a:avLst/>
          </a:prstGeom>
        </p:spPr>
      </p:pic>
      <p:pic>
        <p:nvPicPr>
          <p:cNvPr id="13" name="Picture 12" descr="A green and white chat bubbles&#10;&#10;Description automatically generated">
            <a:extLst>
              <a:ext uri="{FF2B5EF4-FFF2-40B4-BE49-F238E27FC236}">
                <a16:creationId xmlns:a16="http://schemas.microsoft.com/office/drawing/2014/main" id="{9710186D-5924-4F95-8EC9-159373D051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191" y="2761175"/>
            <a:ext cx="1016902" cy="101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Skutki w zakresie BHP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382833" y="2030439"/>
            <a:ext cx="2665752" cy="17756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Korzyści fizyczne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Zagrożenia fizyczne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Długoterminowy stan zdrowia fizycznego</a:t>
            </a:r>
          </a:p>
          <a:p>
            <a:pPr lvl="1"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137733" y="2030439"/>
            <a:ext cx="2665752" cy="1775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Przypisanie funkcji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Struktura zadań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Projektowanie interakcji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Obsługa i nadzór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892633" y="2030439"/>
            <a:ext cx="2665752" cy="18682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892"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Proces wprowadzania zmian i zarządzanie nimi</a:t>
            </a:r>
          </a:p>
          <a:p>
            <a:pPr defTabSz="34289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Cyberbezpieczeństwo</a:t>
            </a:r>
          </a:p>
          <a:p>
            <a:pPr defTabSz="34289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pl-PL" sz="1600" b="0">
                <a:solidFill>
                  <a:srgbClr val="003399"/>
                </a:solidFill>
              </a:rPr>
              <a:t>Potrzeba szkoleń</a:t>
            </a:r>
          </a:p>
          <a:p>
            <a:pPr marL="188996" indent="-188996" defTabSz="342892"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defRPr/>
            </a:pPr>
            <a:endParaRPr lang="en-US" sz="1600" dirty="0">
              <a:solidFill>
                <a:srgbClr val="003399"/>
              </a:solidFill>
            </a:endParaRPr>
          </a:p>
          <a:p>
            <a:pPr marL="323992" lvl="1" indent="-134997" defTabSz="342892">
              <a:spcAft>
                <a:spcPts val="60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FB81E9-8C9B-4107-82B6-AD8C53133D87}"/>
              </a:ext>
            </a:extLst>
          </p:cNvPr>
          <p:cNvGrpSpPr/>
          <p:nvPr/>
        </p:nvGrpSpPr>
        <p:grpSpPr>
          <a:xfrm>
            <a:off x="523480" y="957942"/>
            <a:ext cx="2341966" cy="818294"/>
            <a:chOff x="523480" y="957942"/>
            <a:chExt cx="2341966" cy="81829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5D41289-EA45-4B1A-BEF8-3D3F4B70A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5F3599-91C0-4950-B14C-9EB2B19791C6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pl-PL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Skutki </a:t>
              </a:r>
              <a:br>
                <a:rPr lang="pl-PL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</a:br>
              <a:r>
                <a:rPr lang="pl-PL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fizyczne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2989EA-F42D-4F00-A764-BC40D4400FA5}"/>
              </a:ext>
            </a:extLst>
          </p:cNvPr>
          <p:cNvGrpSpPr/>
          <p:nvPr/>
        </p:nvGrpSpPr>
        <p:grpSpPr>
          <a:xfrm>
            <a:off x="3266688" y="962451"/>
            <a:ext cx="2341966" cy="818294"/>
            <a:chOff x="523480" y="957942"/>
            <a:chExt cx="2341966" cy="81829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292287B-4285-41FD-8681-AC6645BC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869106-0447-4FC8-986F-357B0FF23CDF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pl-PL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Skutki psychospołeczne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D18F5E-578C-4AFB-A608-8732D72A5DA4}"/>
              </a:ext>
            </a:extLst>
          </p:cNvPr>
          <p:cNvGrpSpPr/>
          <p:nvPr/>
        </p:nvGrpSpPr>
        <p:grpSpPr>
          <a:xfrm>
            <a:off x="6026370" y="957942"/>
            <a:ext cx="2341966" cy="818294"/>
            <a:chOff x="523480" y="957942"/>
            <a:chExt cx="2341966" cy="81829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D3618A6-1E43-459F-9B6C-257A8BF86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BAB556-3928-41B2-B535-B611EC3048DF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pl-PL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Skutki organizacyjne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693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le 1"/>
          <p:cNvSpPr txBox="1">
            <a:spLocks noGrp="1"/>
          </p:cNvSpPr>
          <p:nvPr>
            <p:ph type="title"/>
          </p:nvPr>
        </p:nvSpPr>
        <p:spPr>
          <a:xfrm>
            <a:off x="454899" y="75807"/>
            <a:ext cx="7559872" cy="508859"/>
          </a:xfrm>
          <a:prstGeom prst="rect">
            <a:avLst/>
          </a:prstGeom>
        </p:spPr>
        <p:txBody>
          <a:bodyPr lIns="0">
            <a:normAutofit fontScale="90000"/>
          </a:bodyPr>
          <a:lstStyle/>
          <a:p>
            <a:r>
              <a:rPr lang="pl-PL" sz="2400" dirty="0"/>
              <a:t>Czynniki związane z BHP i wpływ systemów opartych na sztucznej inteligencji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B44D39-D4E2-4BBB-BCD5-D26EDCCE70BB}"/>
              </a:ext>
            </a:extLst>
          </p:cNvPr>
          <p:cNvGrpSpPr/>
          <p:nvPr/>
        </p:nvGrpSpPr>
        <p:grpSpPr>
          <a:xfrm>
            <a:off x="155273" y="781577"/>
            <a:ext cx="5736494" cy="3687476"/>
            <a:chOff x="3064091" y="900229"/>
            <a:chExt cx="5736494" cy="3687476"/>
          </a:xfrm>
        </p:grpSpPr>
        <p:sp>
          <p:nvSpPr>
            <p:cNvPr id="2" name="Ellipse 1"/>
            <p:cNvSpPr/>
            <p:nvPr/>
          </p:nvSpPr>
          <p:spPr>
            <a:xfrm>
              <a:off x="4235176" y="1004323"/>
              <a:ext cx="3185160" cy="3185160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3" name="Ellipse 2"/>
            <p:cNvSpPr/>
            <p:nvPr/>
          </p:nvSpPr>
          <p:spPr>
            <a:xfrm>
              <a:off x="4886686" y="1663091"/>
              <a:ext cx="1882140" cy="18821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4" name="Ellipse 3"/>
            <p:cNvSpPr/>
            <p:nvPr/>
          </p:nvSpPr>
          <p:spPr>
            <a:xfrm>
              <a:off x="5100046" y="1876451"/>
              <a:ext cx="1455420" cy="1455420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5" name="Ellipse 4"/>
            <p:cNvSpPr/>
            <p:nvPr/>
          </p:nvSpPr>
          <p:spPr>
            <a:xfrm>
              <a:off x="5448564" y="2224970"/>
              <a:ext cx="758383" cy="75838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6" name="Rechteck 5"/>
            <p:cNvSpPr/>
            <p:nvPr/>
          </p:nvSpPr>
          <p:spPr>
            <a:xfrm>
              <a:off x="5812516" y="998358"/>
              <a:ext cx="38100" cy="71520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cxnSp>
          <p:nvCxnSpPr>
            <p:cNvPr id="10" name="Gerader Verbinder 9"/>
            <p:cNvCxnSpPr/>
            <p:nvPr/>
          </p:nvCxnSpPr>
          <p:spPr>
            <a:xfrm>
              <a:off x="6163036" y="3416596"/>
              <a:ext cx="316230" cy="665132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/>
            <p:cNvCxnSpPr/>
            <p:nvPr/>
          </p:nvCxnSpPr>
          <p:spPr>
            <a:xfrm flipV="1">
              <a:off x="6591987" y="1663092"/>
              <a:ext cx="651510" cy="478096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/>
            <p:cNvCxnSpPr/>
            <p:nvPr/>
          </p:nvCxnSpPr>
          <p:spPr>
            <a:xfrm>
              <a:off x="6680407" y="2983353"/>
              <a:ext cx="607300" cy="288751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/>
            <p:cNvCxnSpPr>
              <a:stCxn id="2" idx="3"/>
              <a:endCxn id="3" idx="3"/>
            </p:cNvCxnSpPr>
            <p:nvPr/>
          </p:nvCxnSpPr>
          <p:spPr>
            <a:xfrm flipV="1">
              <a:off x="4701632" y="3269598"/>
              <a:ext cx="460687" cy="453429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/>
            <p:cNvCxnSpPr>
              <a:stCxn id="2" idx="2"/>
              <a:endCxn id="3" idx="2"/>
            </p:cNvCxnSpPr>
            <p:nvPr/>
          </p:nvCxnSpPr>
          <p:spPr>
            <a:xfrm>
              <a:off x="4235176" y="2596903"/>
              <a:ext cx="651510" cy="7258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>
              <a:stCxn id="2" idx="1"/>
              <a:endCxn id="3" idx="1"/>
            </p:cNvCxnSpPr>
            <p:nvPr/>
          </p:nvCxnSpPr>
          <p:spPr>
            <a:xfrm>
              <a:off x="4701632" y="1470779"/>
              <a:ext cx="460687" cy="46794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9" name="Textfeld 288"/>
            <p:cNvSpPr txBox="1"/>
            <p:nvPr/>
          </p:nvSpPr>
          <p:spPr>
            <a:xfrm>
              <a:off x="6415186" y="1173038"/>
              <a:ext cx="1872456" cy="200055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ZAPOBIEGANIE WYPADKOM</a:t>
              </a:r>
            </a:p>
          </p:txBody>
        </p:sp>
        <p:sp>
          <p:nvSpPr>
            <p:cNvPr id="290" name="Rechteck 289"/>
            <p:cNvSpPr/>
            <p:nvPr/>
          </p:nvSpPr>
          <p:spPr>
            <a:xfrm>
              <a:off x="7154139" y="1923131"/>
              <a:ext cx="1646446" cy="45310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PROBLEMY ZWIĄZANE Z KOMUNIKACJĄ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KONFLIKTY</a:t>
              </a:r>
            </a:p>
          </p:txBody>
        </p:sp>
        <p:sp>
          <p:nvSpPr>
            <p:cNvPr id="291" name="Textfeld 290"/>
            <p:cNvSpPr txBox="1"/>
            <p:nvPr/>
          </p:nvSpPr>
          <p:spPr>
            <a:xfrm rot="18489174">
              <a:off x="4695731" y="2012929"/>
              <a:ext cx="100452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30" b="1" dirty="0">
                  <a:solidFill>
                    <a:srgbClr val="003399"/>
                  </a:solidFill>
                </a:rPr>
                <a:t>Psychospołeczne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 rot="1720010">
              <a:off x="5944489" y="1840937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50" b="1">
                  <a:solidFill>
                    <a:srgbClr val="003399"/>
                  </a:solidFill>
                </a:rPr>
                <a:t>Fizyczne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 rot="17761369">
              <a:off x="6112671" y="2841957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50" b="1" dirty="0">
                  <a:solidFill>
                    <a:srgbClr val="003399"/>
                  </a:solidFill>
                </a:rPr>
                <a:t>Organizacyjne</a:t>
              </a: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142555" y="1714210"/>
              <a:ext cx="1658030" cy="200055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JAKOŚĆ WSPÓŁPRACY</a:t>
              </a: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6858099" y="3632523"/>
              <a:ext cx="1706319" cy="307777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r>
                <a:rPr lang="pl-PL" sz="700" b="1" dirty="0">
                  <a:solidFill>
                    <a:srgbClr val="003399"/>
                  </a:solidFill>
                </a:rPr>
                <a:t>-</a:t>
              </a:r>
              <a:r>
                <a:rPr lang="pl-PL" sz="675" b="1" dirty="0">
                  <a:solidFill>
                    <a:srgbClr val="003399"/>
                  </a:solidFill>
                </a:rPr>
                <a:t> </a:t>
              </a:r>
              <a:r>
                <a:rPr lang="pl-PL" sz="700" b="1" dirty="0">
                  <a:solidFill>
                    <a:srgbClr val="003399"/>
                  </a:solidFill>
                </a:rPr>
                <a:t>PODNOSZENIE KWALIFIKACJI</a:t>
              </a:r>
              <a:br>
                <a:rPr lang="pl-PL" sz="700" b="1" dirty="0">
                  <a:solidFill>
                    <a:srgbClr val="003399"/>
                  </a:solidFill>
                </a:rPr>
              </a:br>
              <a:r>
                <a:rPr lang="pl-PL" sz="700" b="1" dirty="0">
                  <a:solidFill>
                    <a:srgbClr val="003399"/>
                  </a:solidFill>
                </a:rPr>
                <a:t>- ZMIANA KWALIFIKACJI</a:t>
              </a:r>
            </a:p>
          </p:txBody>
        </p:sp>
        <p:sp>
          <p:nvSpPr>
            <p:cNvPr id="41" name="Rechteck 40"/>
            <p:cNvSpPr/>
            <p:nvPr/>
          </p:nvSpPr>
          <p:spPr>
            <a:xfrm>
              <a:off x="6871850" y="3940530"/>
              <a:ext cx="1692568" cy="230201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675" b="1" dirty="0">
                  <a:solidFill>
                    <a:srgbClr val="003399"/>
                  </a:solidFill>
                </a:rPr>
                <a:t>- </a:t>
              </a:r>
              <a:r>
                <a:rPr lang="pl-PL" sz="700" b="1" dirty="0">
                  <a:solidFill>
                    <a:srgbClr val="003399"/>
                  </a:solidFill>
                </a:rPr>
                <a:t>OBNIŻANIE KWALIFIKACJI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3592697" y="3815966"/>
              <a:ext cx="2177755" cy="307777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ZMNIEJSZONE OBCIĄŻENIE PRACĄ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WYNIKI</a:t>
              </a:r>
            </a:p>
          </p:txBody>
        </p:sp>
        <p:sp>
          <p:nvSpPr>
            <p:cNvPr id="43" name="Rechteck 42"/>
            <p:cNvSpPr/>
            <p:nvPr/>
          </p:nvSpPr>
          <p:spPr>
            <a:xfrm>
              <a:off x="3600381" y="4131544"/>
              <a:ext cx="1938289" cy="456161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NADMIERNE POLEGANIE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UPRZEDZENIA ZWIĄZANE Z AUTOMATYZACJĄ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NIEWŁAŚCIWE STOSOWANIE</a:t>
              </a: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064091" y="3197421"/>
              <a:ext cx="1411046" cy="29889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UTRATA PRYWATNOŚCI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AUTOCENZURA</a:t>
              </a:r>
            </a:p>
          </p:txBody>
        </p:sp>
        <p:sp>
          <p:nvSpPr>
            <p:cNvPr id="45" name="Rechteck 44"/>
            <p:cNvSpPr/>
            <p:nvPr/>
          </p:nvSpPr>
          <p:spPr>
            <a:xfrm>
              <a:off x="3084834" y="2084090"/>
              <a:ext cx="1411047" cy="399357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UTRATA AUTONOMII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BRAK POCZUCIA SENSU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DEPERSONALIZACJA</a:t>
              </a:r>
            </a:p>
          </p:txBody>
        </p:sp>
        <p:sp>
          <p:nvSpPr>
            <p:cNvPr id="46" name="Rechteck 45"/>
            <p:cNvSpPr/>
            <p:nvPr/>
          </p:nvSpPr>
          <p:spPr>
            <a:xfrm>
              <a:off x="3638481" y="900229"/>
              <a:ext cx="2076333" cy="399490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LĘK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ZŁY STAN ZDROWIA PSYCHICZNEGO</a:t>
              </a:r>
            </a:p>
          </p:txBody>
        </p:sp>
        <p:sp>
          <p:nvSpPr>
            <p:cNvPr id="292" name="Textfeld 291"/>
            <p:cNvSpPr txBox="1"/>
            <p:nvPr/>
          </p:nvSpPr>
          <p:spPr>
            <a:xfrm>
              <a:off x="4886686" y="1395686"/>
              <a:ext cx="88376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75" b="1" dirty="0">
                  <a:solidFill>
                    <a:srgbClr val="003399"/>
                  </a:solidFill>
                </a:rPr>
                <a:t>UTRATA MIEJSC PRACY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5868155" y="1431816"/>
              <a:ext cx="1018883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75" b="1" dirty="0">
                  <a:solidFill>
                    <a:srgbClr val="003399"/>
                  </a:solidFill>
                </a:rPr>
                <a:t>BEZPIECZEŃSTWO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706485" y="2444257"/>
              <a:ext cx="75813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75" b="1" dirty="0">
                  <a:solidFill>
                    <a:srgbClr val="003399"/>
                  </a:solidFill>
                </a:rPr>
                <a:t>STRUKTURA SPOŁECZNA</a:t>
              </a:r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6243280" y="3351829"/>
              <a:ext cx="1044427" cy="286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30" b="1" dirty="0">
                  <a:solidFill>
                    <a:srgbClr val="003399"/>
                  </a:solidFill>
                </a:rPr>
                <a:t>PRZEKSZTAŁCANIE MIEJSC PRACY</a:t>
              </a: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5379259" y="3602330"/>
              <a:ext cx="72680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75" b="1">
                  <a:solidFill>
                    <a:srgbClr val="003399"/>
                  </a:solidFill>
                </a:rPr>
                <a:t>ZAUFANIE</a:t>
              </a: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4288418" y="2928542"/>
              <a:ext cx="85588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80" b="1" dirty="0">
                  <a:solidFill>
                    <a:srgbClr val="003399"/>
                  </a:solidFill>
                </a:rPr>
                <a:t>NADZÓR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4362916" y="1890979"/>
              <a:ext cx="72680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75" b="1" dirty="0">
                  <a:solidFill>
                    <a:srgbClr val="003399"/>
                  </a:solidFill>
                </a:rPr>
                <a:t>AUTONOMIA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F8C2F19-F7E7-BCCF-C87B-368562460704}"/>
              </a:ext>
            </a:extLst>
          </p:cNvPr>
          <p:cNvSpPr txBox="1"/>
          <p:nvPr/>
        </p:nvSpPr>
        <p:spPr>
          <a:xfrm>
            <a:off x="5936052" y="1634554"/>
            <a:ext cx="262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1400">
                <a:solidFill>
                  <a:srgbClr val="003399"/>
                </a:solidFill>
                <a:effectLst/>
                <a:ea typeface="Times New Roman" panose="02020603050405020304" pitchFamily="18" charset="0"/>
              </a:defRPr>
            </a:lvl1pPr>
          </a:lstStyle>
          <a:p>
            <a:r>
              <a:rPr lang="pl-PL" sz="1200" dirty="0"/>
              <a:t>Możliwości obejmują zmniejszenie obciążenia pracą, zapobieganie wypadkom oraz podnoszenie i zmianę kwalifikacji.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1232E3-1AFD-33D1-14E6-89996ADBC043}"/>
              </a:ext>
            </a:extLst>
          </p:cNvPr>
          <p:cNvSpPr txBox="1"/>
          <p:nvPr/>
        </p:nvSpPr>
        <p:spPr>
          <a:xfrm>
            <a:off x="5953290" y="2602697"/>
            <a:ext cx="2622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rgbClr val="003399"/>
                </a:solidFill>
              </a:rPr>
              <a:t>Zagrożenia dotyczą wszystkich kategorii i obejmują strach przed utratą pracy, autocenzurę, uprzedzenia związane z automatyzacją i obniżanie kwalifikacji.  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201B096-D2AC-484C-8F0E-1C35230BF7C4}"/>
              </a:ext>
            </a:extLst>
          </p:cNvPr>
          <p:cNvGrpSpPr/>
          <p:nvPr/>
        </p:nvGrpSpPr>
        <p:grpSpPr>
          <a:xfrm>
            <a:off x="2861634" y="4189019"/>
            <a:ext cx="1333179" cy="479018"/>
            <a:chOff x="1887666" y="4470727"/>
            <a:chExt cx="1333179" cy="47901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711C472-5821-4263-A590-BB45D1D92A0B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56" name="Textfeld 288">
                <a:extLst>
                  <a:ext uri="{FF2B5EF4-FFF2-40B4-BE49-F238E27FC236}">
                    <a16:creationId xmlns:a16="http://schemas.microsoft.com/office/drawing/2014/main" id="{DA373B34-B358-421D-BD0E-37BBD7D2896B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32301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75" b="1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18AE582-A92C-4FB1-B769-0EBD5F24DBCE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>
                    <a:solidFill>
                      <a:srgbClr val="003399"/>
                    </a:solidFill>
                  </a:rPr>
                  <a:t>Możliwości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BC5F08A-F541-4D1F-8FF4-FAFF84C16224}"/>
                  </a:ext>
                </a:extLst>
              </p:cNvPr>
              <p:cNvSpPr txBox="1"/>
              <p:nvPr/>
            </p:nvSpPr>
            <p:spPr>
              <a:xfrm>
                <a:off x="1258810" y="3223799"/>
                <a:ext cx="57941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 dirty="0">
                    <a:solidFill>
                      <a:srgbClr val="003399"/>
                    </a:solidFill>
                  </a:rPr>
                  <a:t>Zagrożenia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1C78AA3-6554-440C-A8CA-2D05C10F57A1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/>
              </a:p>
            </p:txBody>
          </p:sp>
        </p:grpSp>
        <p:sp>
          <p:nvSpPr>
            <p:cNvPr id="55" name="Textfeld 288">
              <a:extLst>
                <a:ext uri="{FF2B5EF4-FFF2-40B4-BE49-F238E27FC236}">
                  <a16:creationId xmlns:a16="http://schemas.microsoft.com/office/drawing/2014/main" id="{F4CF1B65-7E8E-4B12-9C0E-25397D04D1B0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32301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75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82743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6DC411-A64F-DB77-96C4-823B8605A5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510" y="137793"/>
            <a:ext cx="7559872" cy="3672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l-PL" sz="2400" dirty="0"/>
              <a:t>Czynniki związane z BHP i skutki stosowania zaawansowanej robotyki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E121ED-2293-46BA-858F-6828E2304B41}"/>
              </a:ext>
            </a:extLst>
          </p:cNvPr>
          <p:cNvGrpSpPr/>
          <p:nvPr/>
        </p:nvGrpSpPr>
        <p:grpSpPr>
          <a:xfrm>
            <a:off x="-9525" y="1029310"/>
            <a:ext cx="5482702" cy="3646773"/>
            <a:chOff x="3266846" y="976403"/>
            <a:chExt cx="5607211" cy="3729583"/>
          </a:xfrm>
        </p:grpSpPr>
        <p:sp>
          <p:nvSpPr>
            <p:cNvPr id="23" name="Ellipse 22"/>
            <p:cNvSpPr/>
            <p:nvPr/>
          </p:nvSpPr>
          <p:spPr>
            <a:xfrm>
              <a:off x="4641048" y="1087756"/>
              <a:ext cx="3185160" cy="3185160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24" name="Ellipse 23"/>
            <p:cNvSpPr/>
            <p:nvPr/>
          </p:nvSpPr>
          <p:spPr>
            <a:xfrm>
              <a:off x="5288792" y="1731069"/>
              <a:ext cx="1882140" cy="18821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25" name="Ellipse 24"/>
            <p:cNvSpPr/>
            <p:nvPr/>
          </p:nvSpPr>
          <p:spPr>
            <a:xfrm>
              <a:off x="5502152" y="1944429"/>
              <a:ext cx="1455420" cy="1455420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26" name="Ellipse 25"/>
            <p:cNvSpPr/>
            <p:nvPr/>
          </p:nvSpPr>
          <p:spPr>
            <a:xfrm>
              <a:off x="5850670" y="2292948"/>
              <a:ext cx="758383" cy="75838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6214622" y="1066336"/>
              <a:ext cx="38100" cy="71520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cxnSp>
          <p:nvCxnSpPr>
            <p:cNvPr id="28" name="Gerader Verbinder 27"/>
            <p:cNvCxnSpPr/>
            <p:nvPr/>
          </p:nvCxnSpPr>
          <p:spPr>
            <a:xfrm flipH="1">
              <a:off x="5979561" y="3576640"/>
              <a:ext cx="108529" cy="684719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 flipV="1">
              <a:off x="6994093" y="1731069"/>
              <a:ext cx="651510" cy="478096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7137050" y="2896159"/>
              <a:ext cx="660857" cy="147722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/>
            <p:cNvCxnSpPr/>
            <p:nvPr/>
          </p:nvCxnSpPr>
          <p:spPr>
            <a:xfrm flipH="1" flipV="1">
              <a:off x="6715993" y="3478932"/>
              <a:ext cx="345671" cy="56170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/>
            <p:cNvCxnSpPr>
              <a:endCxn id="24" idx="3"/>
            </p:cNvCxnSpPr>
            <p:nvPr/>
          </p:nvCxnSpPr>
          <p:spPr>
            <a:xfrm flipV="1">
              <a:off x="5019485" y="3337576"/>
              <a:ext cx="544941" cy="38463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>
              <a:off x="4862987" y="1853082"/>
              <a:ext cx="542150" cy="343694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feld 33"/>
            <p:cNvSpPr txBox="1"/>
            <p:nvPr/>
          </p:nvSpPr>
          <p:spPr>
            <a:xfrm>
              <a:off x="6528773" y="976403"/>
              <a:ext cx="2345284" cy="47214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ZAPOBIEGANIE ZABURZENIOM UKŁADU MIĘŚNIOWO-SZKIELETOWEGO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BEZPIECZEŃSTWO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OGRANICZENIE ZAGROŻEŃ</a:t>
              </a:r>
              <a:r>
                <a:rPr lang="en-GB" sz="600" b="1" dirty="0">
                  <a:solidFill>
                    <a:srgbClr val="003399"/>
                  </a:solidFill>
                </a:rPr>
                <a:t> </a:t>
              </a:r>
              <a:endParaRPr lang="pl-PL" sz="600" b="1" dirty="0">
                <a:solidFill>
                  <a:srgbClr val="003399"/>
                </a:solidFill>
              </a:endParaRPr>
            </a:p>
          </p:txBody>
        </p:sp>
        <p:sp>
          <p:nvSpPr>
            <p:cNvPr id="35" name="Rechteck 34"/>
            <p:cNvSpPr/>
            <p:nvPr/>
          </p:nvSpPr>
          <p:spPr>
            <a:xfrm>
              <a:off x="7436062" y="2208124"/>
              <a:ext cx="1250491" cy="19775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ODRZUCENIE SYSTEMU</a:t>
              </a:r>
            </a:p>
          </p:txBody>
        </p:sp>
        <p:sp>
          <p:nvSpPr>
            <p:cNvPr id="36" name="Textfeld 35"/>
            <p:cNvSpPr txBox="1"/>
            <p:nvPr/>
          </p:nvSpPr>
          <p:spPr>
            <a:xfrm rot="18489174">
              <a:off x="5186826" y="2024259"/>
              <a:ext cx="875511" cy="188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00" b="1" dirty="0">
                  <a:solidFill>
                    <a:srgbClr val="003399"/>
                  </a:solidFill>
                </a:rPr>
                <a:t>Psychospołeczne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 rot="1720010">
              <a:off x="6346595" y="1908915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>
                  <a:solidFill>
                    <a:srgbClr val="003399"/>
                  </a:solidFill>
                </a:rPr>
                <a:t>Fizyczne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 rot="19287176">
              <a:off x="6338080" y="3177239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>
                  <a:solidFill>
                    <a:srgbClr val="003399"/>
                  </a:solidFill>
                </a:rPr>
                <a:t>Organizacyjne</a:t>
              </a: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425739" y="1995719"/>
              <a:ext cx="1056070" cy="218566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UCZESTNICTWO</a:t>
              </a: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7524960" y="3132542"/>
              <a:ext cx="1067763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ZWIĘKSZONE ZAANGAŻOWANIE</a:t>
              </a:r>
            </a:p>
          </p:txBody>
        </p:sp>
        <p:sp>
          <p:nvSpPr>
            <p:cNvPr id="41" name="Rechteck 40"/>
            <p:cNvSpPr/>
            <p:nvPr/>
          </p:nvSpPr>
          <p:spPr>
            <a:xfrm>
              <a:off x="7534178" y="3413310"/>
              <a:ext cx="1014491" cy="162175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NIEPEWNOŚĆ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6154498" y="4074179"/>
              <a:ext cx="1206267" cy="28328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PODNOSZENIE KWALIFIKACJI</a:t>
              </a:r>
            </a:p>
          </p:txBody>
        </p:sp>
        <p:sp>
          <p:nvSpPr>
            <p:cNvPr id="43" name="Rechteck 42"/>
            <p:cNvSpPr/>
            <p:nvPr/>
          </p:nvSpPr>
          <p:spPr>
            <a:xfrm>
              <a:off x="6154498" y="4351643"/>
              <a:ext cx="1281564" cy="354343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OBNIŻANIE KWALIFIKACJI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NIEWŁAŚCIWE STOSOWANIE</a:t>
              </a: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989532" y="4075767"/>
              <a:ext cx="1574893" cy="384635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LĘK PRZED UTRATĄ PRACY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NIEDOSTATECZNE WYKORZYSTANIE TECHNOLOGII</a:t>
              </a:r>
            </a:p>
          </p:txBody>
        </p:sp>
        <p:sp>
          <p:nvSpPr>
            <p:cNvPr id="46" name="Rechteck 45"/>
            <p:cNvSpPr/>
            <p:nvPr/>
          </p:nvSpPr>
          <p:spPr>
            <a:xfrm>
              <a:off x="3850428" y="1259627"/>
              <a:ext cx="1368874" cy="444624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BRAK ZAUFANIA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UPRZEDZENIA ZWIĄZANE Z AUTOMATYZACJĄ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SAMOZADOWOLENIE</a:t>
              </a: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5347907" y="1450171"/>
              <a:ext cx="776199" cy="28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PRZYPISANIE FUNKCJI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6407480" y="1451458"/>
              <a:ext cx="966665" cy="28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ZMIANY FIZYCZNE W MIEJSCU PRACY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7063366" y="2512235"/>
              <a:ext cx="864870" cy="28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580" b="1" spc="-70" dirty="0">
                  <a:solidFill>
                    <a:srgbClr val="003399"/>
                  </a:solidFill>
                </a:rPr>
                <a:t>PROCES WPROWADZANIA</a:t>
              </a:r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6769196" y="3341027"/>
              <a:ext cx="830296" cy="28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ZARZĄDZANIE ZMIANĄ</a:t>
              </a: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6187229" y="3791693"/>
              <a:ext cx="72680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00" b="1" dirty="0">
                  <a:solidFill>
                    <a:srgbClr val="003399"/>
                  </a:solidFill>
                </a:rPr>
                <a:t>SZKOLENIE</a:t>
              </a: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5278774" y="3598953"/>
              <a:ext cx="797830" cy="28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OBSŁUGA I NADZÓR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4589672" y="2353130"/>
              <a:ext cx="775253" cy="28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STRUKTURA ZADAŃ</a:t>
              </a: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3972118" y="3755897"/>
              <a:ext cx="1269233" cy="37771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lIns="91440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WSPARCIE SPOŁECZNE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POZYTYWNE NASTAWIENIE</a:t>
              </a:r>
            </a:p>
          </p:txBody>
        </p:sp>
        <p:sp>
          <p:nvSpPr>
            <p:cNvPr id="58" name="Textfeld 57"/>
            <p:cNvSpPr txBox="1"/>
            <p:nvPr/>
          </p:nvSpPr>
          <p:spPr>
            <a:xfrm>
              <a:off x="4710946" y="3123589"/>
              <a:ext cx="797830" cy="377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600" b="1" dirty="0">
                  <a:solidFill>
                    <a:srgbClr val="003399"/>
                  </a:solidFill>
                </a:rPr>
                <a:t>PROJEKTOWANIE INTERAKCJI</a:t>
              </a:r>
            </a:p>
          </p:txBody>
        </p:sp>
        <p:cxnSp>
          <p:nvCxnSpPr>
            <p:cNvPr id="59" name="Gerader Verbinder 58"/>
            <p:cNvCxnSpPr/>
            <p:nvPr/>
          </p:nvCxnSpPr>
          <p:spPr>
            <a:xfrm flipV="1">
              <a:off x="4661816" y="2833676"/>
              <a:ext cx="660857" cy="93967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hteck 60"/>
            <p:cNvSpPr/>
            <p:nvPr/>
          </p:nvSpPr>
          <p:spPr>
            <a:xfrm>
              <a:off x="3281208" y="3231543"/>
              <a:ext cx="1482910" cy="43054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POSTRZEGANE MONITOROWANIE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NIEPEWNOŚĆ</a:t>
              </a:r>
            </a:p>
          </p:txBody>
        </p:sp>
        <p:sp>
          <p:nvSpPr>
            <p:cNvPr id="62" name="Textfeld 61"/>
            <p:cNvSpPr txBox="1"/>
            <p:nvPr/>
          </p:nvSpPr>
          <p:spPr>
            <a:xfrm>
              <a:off x="3266846" y="2843206"/>
              <a:ext cx="1515140" cy="37771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AKCEPTACJA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POZYTYWNA ORGANIZACJA PRACY</a:t>
              </a:r>
            </a:p>
          </p:txBody>
        </p:sp>
        <p:sp>
          <p:nvSpPr>
            <p:cNvPr id="63" name="Rechteck 62"/>
            <p:cNvSpPr/>
            <p:nvPr/>
          </p:nvSpPr>
          <p:spPr>
            <a:xfrm>
              <a:off x="3359872" y="2247986"/>
              <a:ext cx="1247941" cy="415877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WYCZERPANIE EMOCJONALNE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NERWOWOŚĆ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DRAŻLIWOŚĆ</a:t>
              </a: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3345114" y="1956966"/>
              <a:ext cx="1515140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MOTYWACJA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ZADOWOLENIE</a:t>
              </a:r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3850428" y="983914"/>
              <a:ext cx="1383613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WSPARCIE SPOŁECZNE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600" b="1" dirty="0">
                  <a:solidFill>
                    <a:srgbClr val="003399"/>
                  </a:solidFill>
                </a:rPr>
                <a:t>POZYTYWNE NASTAWIENIE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23D4543-21FF-01F3-247C-503C03C0266B}"/>
              </a:ext>
            </a:extLst>
          </p:cNvPr>
          <p:cNvSpPr txBox="1"/>
          <p:nvPr/>
        </p:nvSpPr>
        <p:spPr>
          <a:xfrm>
            <a:off x="5904508" y="2775877"/>
            <a:ext cx="332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dirty="0">
                <a:solidFill>
                  <a:srgbClr val="003399"/>
                </a:solidFill>
              </a:rPr>
              <a:t>Zagrożenia obejmują odrzucenie, brak zaufania i niedostateczne wykorzystanie technologii, stres, obniżenie kwalifikacji i wyczerpanie emocjonalne.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048CA-99C4-F56B-8E5D-AA6C6BA79FEC}"/>
              </a:ext>
            </a:extLst>
          </p:cNvPr>
          <p:cNvSpPr txBox="1"/>
          <p:nvPr/>
        </p:nvSpPr>
        <p:spPr>
          <a:xfrm>
            <a:off x="5904508" y="1322473"/>
            <a:ext cx="33191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dirty="0">
                <a:solidFill>
                  <a:srgbClr val="003399"/>
                </a:solidFill>
                <a:effectLst/>
                <a:ea typeface="Times New Roman" panose="02020603050405020304" pitchFamily="18" charset="0"/>
              </a:rPr>
              <a:t>Do najczęściej doświadczanych korzyści należą zmniejszenie obciążenia pracą fizyczną i poprawa stanu zdrowia fizycznego. Możliwości obejmują również pozytywną organizację pracy, motywację i podnoszenie kwalifikacji</a:t>
            </a:r>
            <a:r>
              <a:rPr lang="pl-PL" sz="1400" dirty="0">
                <a:solidFill>
                  <a:srgbClr val="003399"/>
                </a:solidFill>
                <a:effectLst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85218EF-D3DE-40D9-8791-39A4A576602E}"/>
              </a:ext>
            </a:extLst>
          </p:cNvPr>
          <p:cNvGrpSpPr/>
          <p:nvPr/>
        </p:nvGrpSpPr>
        <p:grpSpPr>
          <a:xfrm>
            <a:off x="4139998" y="4073228"/>
            <a:ext cx="1333179" cy="479018"/>
            <a:chOff x="1887666" y="4470727"/>
            <a:chExt cx="1333179" cy="47901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0E812EB-6231-428B-8986-241B07B3FF28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60" name="Textfeld 288">
                <a:extLst>
                  <a:ext uri="{FF2B5EF4-FFF2-40B4-BE49-F238E27FC236}">
                    <a16:creationId xmlns:a16="http://schemas.microsoft.com/office/drawing/2014/main" id="{CD133D0E-0D4C-4C36-B3C9-58497A6F52CF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32301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75" b="1" dirty="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6F3EE83-1BFE-4402-BE51-B7C45515DBB3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>
                    <a:solidFill>
                      <a:srgbClr val="003399"/>
                    </a:solidFill>
                  </a:rPr>
                  <a:t>Możliwości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B6BF4E0-E187-4A2E-AC60-092812FE3628}"/>
                  </a:ext>
                </a:extLst>
              </p:cNvPr>
              <p:cNvSpPr txBox="1"/>
              <p:nvPr/>
            </p:nvSpPr>
            <p:spPr>
              <a:xfrm>
                <a:off x="1258811" y="3223799"/>
                <a:ext cx="57876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 dirty="0">
                    <a:solidFill>
                      <a:srgbClr val="003399"/>
                    </a:solidFill>
                  </a:rPr>
                  <a:t>Zagrożenia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446F20B-C0B5-4C09-B6C7-4902A211B5BA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/>
              </a:p>
            </p:txBody>
          </p:sp>
        </p:grpSp>
        <p:sp>
          <p:nvSpPr>
            <p:cNvPr id="57" name="Textfeld 288">
              <a:extLst>
                <a:ext uri="{FF2B5EF4-FFF2-40B4-BE49-F238E27FC236}">
                  <a16:creationId xmlns:a16="http://schemas.microsoft.com/office/drawing/2014/main" id="{F34085B8-EACD-4EFB-A009-C4B9E9A75B1B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32301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75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55425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B5050C-8BD6-4B2B-8A5E-3CA6224A3E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499" y="2069949"/>
            <a:ext cx="3486150" cy="2414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D6B68-3596-4372-BF6D-D7C27088D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Wypełnienie luki między literaturą a praktyką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C3415-0BD6-B11F-A5FF-BF0336085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1062458"/>
            <a:ext cx="7779600" cy="718718"/>
          </a:xfrm>
        </p:spPr>
        <p:txBody>
          <a:bodyPr lIns="0" tIns="0" rIns="0" bIns="0">
            <a:normAutofit lnSpcReduction="10000"/>
          </a:bodyPr>
          <a:lstStyle/>
          <a:p>
            <a:r>
              <a:rPr lang="pl-PL" sz="1600" b="0" dirty="0"/>
              <a:t>EU-OSHA opracowała 16 studiów przypadku w celu przeanalizowania kwestii wdrażania automatyzacji zadań fizycznych i kognitywnych w praktyce, ze szczególnym uwzględnieniem wpływu na BHP.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00DF05B-D6B7-48DE-930C-5DCE066958D3}"/>
              </a:ext>
            </a:extLst>
          </p:cNvPr>
          <p:cNvSpPr txBox="1">
            <a:spLocks/>
          </p:cNvSpPr>
          <p:nvPr/>
        </p:nvSpPr>
        <p:spPr>
          <a:xfrm>
            <a:off x="447675" y="1877528"/>
            <a:ext cx="4124325" cy="11049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/>
              <a:t>Przeprowadzono rozmowy z pracownikami, inspektorami ds. BHP, inżynierami technicznymi oraz przedstawicielami rad pracowniczych i kadry kierowniczej.</a:t>
            </a:r>
          </a:p>
        </p:txBody>
      </p:sp>
    </p:spTree>
    <p:extLst>
      <p:ext uri="{BB962C8B-B14F-4D97-AF65-F5344CB8AC3E}">
        <p14:creationId xmlns:p14="http://schemas.microsoft.com/office/powerpoint/2010/main" val="408500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FF5CC-A6D8-1421-0AB1-E4B6C57E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16 studiów przypadku dotyczących automatyzacji</a:t>
            </a:r>
          </a:p>
        </p:txBody>
      </p:sp>
      <p:pic>
        <p:nvPicPr>
          <p:cNvPr id="4" name="Picture 3" descr="Cartoon of a cartoon of a person working on a machine&#10;&#10;Description automatically generated">
            <a:extLst>
              <a:ext uri="{FF2B5EF4-FFF2-40B4-BE49-F238E27FC236}">
                <a16:creationId xmlns:a16="http://schemas.microsoft.com/office/drawing/2014/main" id="{8528823C-F877-45C1-823B-A984AAF87D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5719" y="2528768"/>
            <a:ext cx="2738463" cy="1553042"/>
          </a:xfrm>
          <a:prstGeom prst="rect">
            <a:avLst/>
          </a:prstGeom>
        </p:spPr>
      </p:pic>
      <p:pic>
        <p:nvPicPr>
          <p:cNvPr id="5" name="Picture 4" descr="Cartoon of a cartoon of two people&#10;&#10;Description automatically generated">
            <a:extLst>
              <a:ext uri="{FF2B5EF4-FFF2-40B4-BE49-F238E27FC236}">
                <a16:creationId xmlns:a16="http://schemas.microsoft.com/office/drawing/2014/main" id="{DD5D05C8-E6F9-45C1-ADBE-D4E6B6061C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1" t="-1802"/>
          <a:stretch/>
        </p:blipFill>
        <p:spPr>
          <a:xfrm>
            <a:off x="5591832" y="728898"/>
            <a:ext cx="2807177" cy="1601491"/>
          </a:xfrm>
          <a:prstGeom prst="rect">
            <a:avLst/>
          </a:prstGeom>
        </p:spPr>
      </p:pic>
      <p:pic>
        <p:nvPicPr>
          <p:cNvPr id="6" name="Picture 5" descr="Cartoon of a cartoon of a person working on a conveyor belt&#10;&#10;Description automatically generated">
            <a:extLst>
              <a:ext uri="{FF2B5EF4-FFF2-40B4-BE49-F238E27FC236}">
                <a16:creationId xmlns:a16="http://schemas.microsoft.com/office/drawing/2014/main" id="{5CA28A32-2A6D-4AF8-BFCF-E3F7434B4E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82010"/>
            <a:ext cx="2719237" cy="1553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4A919F-BB0A-4816-BA63-05ECFC7825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2501958"/>
            <a:ext cx="2768237" cy="15479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F163FB-17FE-4FCB-8617-CA1261E06C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782010"/>
            <a:ext cx="2768237" cy="1548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EF8A9D-1272-4998-A309-DE8FBE40848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28768"/>
            <a:ext cx="2768237" cy="154793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CE8AD233-8FA2-4747-B83C-63FD53A3CFDE}"/>
              </a:ext>
            </a:extLst>
          </p:cNvPr>
          <p:cNvSpPr txBox="1">
            <a:spLocks/>
          </p:cNvSpPr>
          <p:nvPr/>
        </p:nvSpPr>
        <p:spPr>
          <a:xfrm>
            <a:off x="3136907" y="4255639"/>
            <a:ext cx="1570283" cy="2227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pl-PL" sz="2400"/>
              <a:t>…</a:t>
            </a:r>
          </a:p>
        </p:txBody>
      </p:sp>
      <p:pic>
        <p:nvPicPr>
          <p:cNvPr id="12" name="Picture 11" descr="Cartoon of a cartoon of a person working on a conveyor belt&#10;&#10;Description automatically generated">
            <a:extLst>
              <a:ext uri="{FF2B5EF4-FFF2-40B4-BE49-F238E27FC236}">
                <a16:creationId xmlns:a16="http://schemas.microsoft.com/office/drawing/2014/main" id="{A969A97A-5B9C-4BFE-AC30-732BBBCA0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0" y="776897"/>
            <a:ext cx="2719237" cy="155304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F30352-AA70-4444-8CEF-E3CB13724556}"/>
              </a:ext>
            </a:extLst>
          </p:cNvPr>
          <p:cNvSpPr/>
          <p:nvPr/>
        </p:nvSpPr>
        <p:spPr>
          <a:xfrm>
            <a:off x="595299" y="887034"/>
            <a:ext cx="1571598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PRODUCENT CZĘŚCI SAMOCHODOWYCH I ROZWIĄZAŃ DLA PRZEMYSŁU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255AC6B-7B4C-443B-BDCC-89E67CF9AA6D}"/>
              </a:ext>
            </a:extLst>
          </p:cNvPr>
          <p:cNvSpPr/>
          <p:nvPr/>
        </p:nvSpPr>
        <p:spPr>
          <a:xfrm>
            <a:off x="1836495" y="131092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E718A3C-F9BC-42AC-8F52-59292EDD7906}"/>
              </a:ext>
            </a:extLst>
          </p:cNvPr>
          <p:cNvSpPr/>
          <p:nvPr/>
        </p:nvSpPr>
        <p:spPr>
          <a:xfrm>
            <a:off x="1822615" y="1196465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A803D88-0C21-46B0-9A0A-07EA856864A1}"/>
              </a:ext>
            </a:extLst>
          </p:cNvPr>
          <p:cNvSpPr/>
          <p:nvPr/>
        </p:nvSpPr>
        <p:spPr>
          <a:xfrm>
            <a:off x="2279373" y="130809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19DCA90-DC0C-45A0-BE8E-9DC5A35DA5CF}"/>
              </a:ext>
            </a:extLst>
          </p:cNvPr>
          <p:cNvSpPr/>
          <p:nvPr/>
        </p:nvSpPr>
        <p:spPr>
          <a:xfrm>
            <a:off x="1978142" y="1504656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LĘK PRZED</a:t>
            </a:r>
            <a:b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UTRATĄ </a:t>
            </a:r>
            <a:br>
              <a:rPr lang="en-GB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PRACY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2964786-7A35-416C-A8AC-A7FFDF001E51}"/>
              </a:ext>
            </a:extLst>
          </p:cNvPr>
          <p:cNvSpPr/>
          <p:nvPr/>
        </p:nvSpPr>
        <p:spPr>
          <a:xfrm>
            <a:off x="1949567" y="1904287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 spc="-30" dirty="0">
                <a:solidFill>
                  <a:schemeClr val="tx1"/>
                </a:solidFill>
                <a:latin typeface="Comic Sans MS" panose="030F0702030302020204" pitchFamily="66" charset="0"/>
              </a:rPr>
              <a:t>WIĘCEJ</a:t>
            </a:r>
            <a:br>
              <a:rPr lang="pl-PL" sz="350" b="1" spc="-3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30" dirty="0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  <a:br>
              <a:rPr lang="pl-PL" sz="350" b="1" spc="-3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30" dirty="0">
                <a:solidFill>
                  <a:schemeClr val="tx1"/>
                </a:solidFill>
                <a:latin typeface="Comic Sans MS" panose="030F0702030302020204" pitchFamily="66" charset="0"/>
              </a:rPr>
              <a:t>ZMIANY </a:t>
            </a:r>
            <a:br>
              <a:rPr lang="en-GB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ZADAŃ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8B518A-A9AC-4E79-9404-D6DEFC221705}"/>
              </a:ext>
            </a:extLst>
          </p:cNvPr>
          <p:cNvSpPr/>
          <p:nvPr/>
        </p:nvSpPr>
        <p:spPr>
          <a:xfrm>
            <a:off x="2406193" y="1415447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MNIEJSZE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OBCIĄŻENIE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FIZYCZNE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47E9DA-794D-4469-B077-F273D65F28D3}"/>
              </a:ext>
            </a:extLst>
          </p:cNvPr>
          <p:cNvSpPr/>
          <p:nvPr/>
        </p:nvSpPr>
        <p:spPr>
          <a:xfrm>
            <a:off x="2403812" y="1722547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PODNOSZENIE KWALIFIKACJI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W ZAKRESIE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TECHNOLOGII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C232902-32F3-4A07-9168-8479188C6B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782010"/>
            <a:ext cx="2768237" cy="1548379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2C8DD61-B62E-4B28-A00D-EBC9E867586F}"/>
              </a:ext>
            </a:extLst>
          </p:cNvPr>
          <p:cNvSpPr/>
          <p:nvPr/>
        </p:nvSpPr>
        <p:spPr>
          <a:xfrm>
            <a:off x="3404751" y="894484"/>
            <a:ext cx="1626125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SYSTEM TARTAKU OBSŁUGIWANY PRZEZ</a:t>
            </a:r>
            <a:r>
              <a:rPr lang="en-GB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ZAUTOMATYZOWANEGO INTEGRATORA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1C7A592-1130-412F-8F42-46E78332FB60}"/>
              </a:ext>
            </a:extLst>
          </p:cNvPr>
          <p:cNvSpPr/>
          <p:nvPr/>
        </p:nvSpPr>
        <p:spPr>
          <a:xfrm>
            <a:off x="4618092" y="1203213"/>
            <a:ext cx="640080" cy="9144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59BA199-E1D6-4FC7-AAC8-9FC7694EDAC2}"/>
              </a:ext>
            </a:extLst>
          </p:cNvPr>
          <p:cNvSpPr/>
          <p:nvPr/>
        </p:nvSpPr>
        <p:spPr>
          <a:xfrm>
            <a:off x="5211033" y="1410639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MNIEJSZE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OBCIĄŻENIE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FIZYCZNE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AE62C09-F6F9-4528-9563-7C1AC175B406}"/>
              </a:ext>
            </a:extLst>
          </p:cNvPr>
          <p:cNvSpPr/>
          <p:nvPr/>
        </p:nvSpPr>
        <p:spPr>
          <a:xfrm>
            <a:off x="4643434" y="131092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15AAB77-2505-4010-B9BD-20623D8CDC96}"/>
              </a:ext>
            </a:extLst>
          </p:cNvPr>
          <p:cNvSpPr/>
          <p:nvPr/>
        </p:nvSpPr>
        <p:spPr>
          <a:xfrm>
            <a:off x="591671" y="2614863"/>
            <a:ext cx="1575225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DOSTAWCA CZĘŚCI</a:t>
            </a:r>
            <a:r>
              <a:rPr lang="en-GB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SAMOCHODOWYCH</a:t>
            </a:r>
            <a:r>
              <a:rPr lang="en-GB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I ROZWIĄZAŃ DLA BRANŻY ENERGETYCZNEJ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EA2B1D3-B8AB-4800-BAE9-BC22F3D8BF75}"/>
              </a:ext>
            </a:extLst>
          </p:cNvPr>
          <p:cNvSpPr/>
          <p:nvPr/>
        </p:nvSpPr>
        <p:spPr>
          <a:xfrm>
            <a:off x="3371741" y="2598691"/>
            <a:ext cx="1441940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DOSTAWCA CZĘŚCI SAMOCHODOWYCH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8924E59-14E2-4224-A9EF-C6371A879BC3}"/>
              </a:ext>
            </a:extLst>
          </p:cNvPr>
          <p:cNvSpPr/>
          <p:nvPr/>
        </p:nvSpPr>
        <p:spPr>
          <a:xfrm>
            <a:off x="6274450" y="2621468"/>
            <a:ext cx="1441940" cy="228600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PRZEDSIĘBIORSTWO TYPU START-UP</a:t>
            </a:r>
            <a:r>
              <a:rPr lang="en-GB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Z BRANŻY AUTOMATYKI POJAZDOWEJ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623A966-1E75-41E3-8AD6-EC5FD9F43CB8}"/>
              </a:ext>
            </a:extLst>
          </p:cNvPr>
          <p:cNvSpPr/>
          <p:nvPr/>
        </p:nvSpPr>
        <p:spPr>
          <a:xfrm>
            <a:off x="6262847" y="861601"/>
            <a:ext cx="1575207" cy="228600"/>
          </a:xfrm>
          <a:prstGeom prst="roundRect">
            <a:avLst/>
          </a:prstGeom>
          <a:solidFill>
            <a:srgbClr val="F6C6B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PRZEDSIĘBIORSTWO Z BRANŻY ENERGII</a:t>
            </a:r>
            <a:r>
              <a:rPr lang="en-GB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600" b="1" dirty="0">
                <a:solidFill>
                  <a:schemeClr val="tx1"/>
                </a:solidFill>
                <a:latin typeface="Comic Sans MS" panose="030F0702030302020204" pitchFamily="66" charset="0"/>
              </a:rPr>
              <a:t>I AUTOMATYKI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05185BC-F56F-48CC-BEA9-BEECDBC438F0}"/>
              </a:ext>
            </a:extLst>
          </p:cNvPr>
          <p:cNvSpPr/>
          <p:nvPr/>
        </p:nvSpPr>
        <p:spPr>
          <a:xfrm>
            <a:off x="1821932" y="2933522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726F05C-5F03-4191-A2A9-2690CDB75E27}"/>
              </a:ext>
            </a:extLst>
          </p:cNvPr>
          <p:cNvSpPr/>
          <p:nvPr/>
        </p:nvSpPr>
        <p:spPr>
          <a:xfrm>
            <a:off x="7490687" y="2929519"/>
            <a:ext cx="640080" cy="91440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F0BE622-652F-4605-B268-47B6E3C2B436}"/>
              </a:ext>
            </a:extLst>
          </p:cNvPr>
          <p:cNvSpPr/>
          <p:nvPr/>
        </p:nvSpPr>
        <p:spPr>
          <a:xfrm>
            <a:off x="7518014" y="1179875"/>
            <a:ext cx="640080" cy="91440"/>
          </a:xfrm>
          <a:prstGeom prst="roundRect">
            <a:avLst/>
          </a:prstGeom>
          <a:solidFill>
            <a:srgbClr val="F6C6B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DC46A2E-082A-4B61-A296-390164F578B5}"/>
              </a:ext>
            </a:extLst>
          </p:cNvPr>
          <p:cNvSpPr/>
          <p:nvPr/>
        </p:nvSpPr>
        <p:spPr>
          <a:xfrm>
            <a:off x="4643434" y="2908387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B6EC832-FA6A-4ABB-A394-C011844FB715}"/>
              </a:ext>
            </a:extLst>
          </p:cNvPr>
          <p:cNvSpPr/>
          <p:nvPr/>
        </p:nvSpPr>
        <p:spPr>
          <a:xfrm>
            <a:off x="1853895" y="2933522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8B5BAE1-BDEF-49BE-91D8-4B4BB2F3D626}"/>
              </a:ext>
            </a:extLst>
          </p:cNvPr>
          <p:cNvSpPr/>
          <p:nvPr/>
        </p:nvSpPr>
        <p:spPr>
          <a:xfrm>
            <a:off x="7510503" y="2938496"/>
            <a:ext cx="593367" cy="82463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BA0B8C1-87B8-4C61-841C-820331DDE691}"/>
              </a:ext>
            </a:extLst>
          </p:cNvPr>
          <p:cNvSpPr/>
          <p:nvPr/>
        </p:nvSpPr>
        <p:spPr>
          <a:xfrm>
            <a:off x="4656197" y="2925289"/>
            <a:ext cx="598136" cy="67457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pl-PL" sz="500" b="1">
                <a:solidFill>
                  <a:schemeClr val="tx1"/>
                </a:solidFill>
                <a:latin typeface="Comic Sans MS" panose="030F0702030302020204" pitchFamily="66" charset="0"/>
              </a:rPr>
              <a:t>WPŁYW NA BHP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BAAC11D-038E-4C99-B754-C23BB8426E7D}"/>
              </a:ext>
            </a:extLst>
          </p:cNvPr>
          <p:cNvSpPr/>
          <p:nvPr/>
        </p:nvSpPr>
        <p:spPr>
          <a:xfrm>
            <a:off x="4672539" y="1698990"/>
            <a:ext cx="376234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ZAGROŻENIA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FIZYCZNE W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PRZYPADKU </a:t>
            </a:r>
            <a:br>
              <a:rPr lang="en-GB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NIEPRAWIDŁOWEGO 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DZIAŁANIA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D819A4B-C501-4BDD-978A-BD77506A984E}"/>
              </a:ext>
            </a:extLst>
          </p:cNvPr>
          <p:cNvSpPr/>
          <p:nvPr/>
        </p:nvSpPr>
        <p:spPr>
          <a:xfrm>
            <a:off x="5048773" y="2047476"/>
            <a:ext cx="469481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MNIEJ 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ZAGROŻEŃ 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DLA ŚRODOWISKA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C3856BD-5379-45C4-B2B4-AEE5918BFF6F}"/>
              </a:ext>
            </a:extLst>
          </p:cNvPr>
          <p:cNvSpPr/>
          <p:nvPr/>
        </p:nvSpPr>
        <p:spPr>
          <a:xfrm>
            <a:off x="5079723" y="131952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B6A7CE6-049E-4419-99E9-DA0B2D73E933}"/>
              </a:ext>
            </a:extLst>
          </p:cNvPr>
          <p:cNvSpPr/>
          <p:nvPr/>
        </p:nvSpPr>
        <p:spPr>
          <a:xfrm>
            <a:off x="7504744" y="129949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C650C66-0333-4EBF-9AF9-94B85F8E6EFF}"/>
              </a:ext>
            </a:extLst>
          </p:cNvPr>
          <p:cNvSpPr/>
          <p:nvPr/>
        </p:nvSpPr>
        <p:spPr>
          <a:xfrm>
            <a:off x="7952463" y="130047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516940E-127B-41F9-B67F-740A81414FC1}"/>
              </a:ext>
            </a:extLst>
          </p:cNvPr>
          <p:cNvSpPr/>
          <p:nvPr/>
        </p:nvSpPr>
        <p:spPr>
          <a:xfrm>
            <a:off x="7490687" y="1838188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NIEUSTANNE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SZKOLENIA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F3A98FA-FFB0-44A8-8221-4462EFD8BFC0}"/>
              </a:ext>
            </a:extLst>
          </p:cNvPr>
          <p:cNvSpPr/>
          <p:nvPr/>
        </p:nvSpPr>
        <p:spPr>
          <a:xfrm>
            <a:off x="7931691" y="2021068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MNIEJSZE OBCIĄŻENIE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PSYCHICZNE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834F449D-F316-44DE-B37F-D0746704FABD}"/>
              </a:ext>
            </a:extLst>
          </p:cNvPr>
          <p:cNvSpPr/>
          <p:nvPr/>
        </p:nvSpPr>
        <p:spPr>
          <a:xfrm>
            <a:off x="8144093" y="1420446"/>
            <a:ext cx="270089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WIĘCEJ 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PRZERW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DC17AE1-9A2C-41D3-ABEA-E178542E34F8}"/>
              </a:ext>
            </a:extLst>
          </p:cNvPr>
          <p:cNvSpPr/>
          <p:nvPr/>
        </p:nvSpPr>
        <p:spPr>
          <a:xfrm>
            <a:off x="7944843" y="1592190"/>
            <a:ext cx="411480" cy="1048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I MNIEJSZE ZALEGŁOŚCI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372F90F-583A-488D-9C26-EFFEC8D773F9}"/>
              </a:ext>
            </a:extLst>
          </p:cNvPr>
          <p:cNvSpPr/>
          <p:nvPr/>
        </p:nvSpPr>
        <p:spPr>
          <a:xfrm>
            <a:off x="7493314" y="305590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ABFED99A-A3C6-430E-8081-84F957F48234}"/>
              </a:ext>
            </a:extLst>
          </p:cNvPr>
          <p:cNvSpPr/>
          <p:nvPr/>
        </p:nvSpPr>
        <p:spPr>
          <a:xfrm>
            <a:off x="7933413" y="305688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DAB30B1-614C-42BB-BAC9-0834EB57FBD0}"/>
              </a:ext>
            </a:extLst>
          </p:cNvPr>
          <p:cNvSpPr/>
          <p:nvPr/>
        </p:nvSpPr>
        <p:spPr>
          <a:xfrm>
            <a:off x="7471864" y="3578341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ZWIĘKSZONE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WYMAGANIA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POZNAWCZE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9D9D296-0142-47FD-BF4D-BAF72A07F51E}"/>
              </a:ext>
            </a:extLst>
          </p:cNvPr>
          <p:cNvSpPr/>
          <p:nvPr/>
        </p:nvSpPr>
        <p:spPr>
          <a:xfrm rot="21257739">
            <a:off x="7946965" y="3132658"/>
            <a:ext cx="411480" cy="2888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 anchorCtr="1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MINIMALNE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NARAŻENIE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NA ZAGROŻENIA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FIZYCZNE TAKIE JAK…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D85F7A1-3847-46A8-847F-B794EF95E8D0}"/>
              </a:ext>
            </a:extLst>
          </p:cNvPr>
          <p:cNvSpPr/>
          <p:nvPr/>
        </p:nvSpPr>
        <p:spPr>
          <a:xfrm rot="21257739">
            <a:off x="7982694" y="3442438"/>
            <a:ext cx="321521" cy="833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DRGANIA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4E9AF98-D97A-440C-9689-0AEC0893A09E}"/>
              </a:ext>
            </a:extLst>
          </p:cNvPr>
          <p:cNvSpPr/>
          <p:nvPr/>
        </p:nvSpPr>
        <p:spPr>
          <a:xfrm rot="21257739">
            <a:off x="8017740" y="3608548"/>
            <a:ext cx="217912" cy="50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CIEPŁO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4746BAF-4ACB-4961-8BFB-E8A824EEF74F}"/>
              </a:ext>
            </a:extLst>
          </p:cNvPr>
          <p:cNvSpPr/>
          <p:nvPr/>
        </p:nvSpPr>
        <p:spPr>
          <a:xfrm rot="21257739">
            <a:off x="8009859" y="3734455"/>
            <a:ext cx="217912" cy="1427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GŁOŚNY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HAŁAS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DF098CD-0AB2-493C-B235-FB4B1211C5F2}"/>
              </a:ext>
            </a:extLst>
          </p:cNvPr>
          <p:cNvSpPr/>
          <p:nvPr/>
        </p:nvSpPr>
        <p:spPr>
          <a:xfrm>
            <a:off x="4639624" y="303304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EBC3246-17BE-48D1-AC94-815B5CDE83D3}"/>
              </a:ext>
            </a:extLst>
          </p:cNvPr>
          <p:cNvSpPr/>
          <p:nvPr/>
        </p:nvSpPr>
        <p:spPr>
          <a:xfrm>
            <a:off x="5079723" y="303402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6290A2-1F96-48F2-8569-5522B38981B6}"/>
              </a:ext>
            </a:extLst>
          </p:cNvPr>
          <p:cNvSpPr/>
          <p:nvPr/>
        </p:nvSpPr>
        <p:spPr>
          <a:xfrm>
            <a:off x="1827844" y="306733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WYZWANIA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60F574C-8C7A-48D3-8D17-618F8CEFCA91}"/>
              </a:ext>
            </a:extLst>
          </p:cNvPr>
          <p:cNvSpPr/>
          <p:nvPr/>
        </p:nvSpPr>
        <p:spPr>
          <a:xfrm>
            <a:off x="2267943" y="306831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MOŻLIWOŚCI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2FCC412-56F2-469B-9D58-B5BB41D072A8}"/>
              </a:ext>
            </a:extLst>
          </p:cNvPr>
          <p:cNvSpPr/>
          <p:nvPr/>
        </p:nvSpPr>
        <p:spPr>
          <a:xfrm>
            <a:off x="4717489" y="3158539"/>
            <a:ext cx="376234" cy="3197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NEGATYWNE 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NASTAWIENIE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DO</a:t>
            </a:r>
            <a:r>
              <a:rPr lang="en-GB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SYSTEMU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ROBOTYCZNEGO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pl-PL" sz="350" b="1" spc="-4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90DB525-0D6A-452F-898A-6658C7C9E2D2}"/>
              </a:ext>
            </a:extLst>
          </p:cNvPr>
          <p:cNvSpPr/>
          <p:nvPr/>
        </p:nvSpPr>
        <p:spPr>
          <a:xfrm>
            <a:off x="4703489" y="3645945"/>
            <a:ext cx="376234" cy="3197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OBNIŻANIE </a:t>
            </a:r>
            <a:br>
              <a:rPr lang="en-GB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KWALIFIKACJI</a:t>
            </a:r>
            <a:b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PRZEZ</a:t>
            </a:r>
            <a:b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AUTOMATYZACJĘ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D2E51FE-57E0-47C0-8B3C-A6582080F14A}"/>
              </a:ext>
            </a:extLst>
          </p:cNvPr>
          <p:cNvSpPr/>
          <p:nvPr/>
        </p:nvSpPr>
        <p:spPr>
          <a:xfrm>
            <a:off x="5221839" y="3455124"/>
            <a:ext cx="296415" cy="2464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PODNOSZENIE</a:t>
            </a:r>
            <a:br>
              <a:rPr lang="en-GB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KWALIFIKACJI</a:t>
            </a:r>
            <a:b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W ZAKRESIE</a:t>
            </a:r>
            <a:b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dirty="0">
                <a:solidFill>
                  <a:schemeClr val="tx1"/>
                </a:solidFill>
                <a:latin typeface="Comic Sans MS" panose="030F0702030302020204" pitchFamily="66" charset="0"/>
              </a:rPr>
              <a:t>TECHNOLOGII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9876A9DA-FEBE-4461-BA28-00B1C72D78A9}"/>
              </a:ext>
            </a:extLst>
          </p:cNvPr>
          <p:cNvSpPr/>
          <p:nvPr/>
        </p:nvSpPr>
        <p:spPr>
          <a:xfrm rot="20864235">
            <a:off x="5061489" y="3269301"/>
            <a:ext cx="586802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SYSTEM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ROTACJI ZADAŃ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388E013-482C-4933-97F8-3D7DBA82AABE}"/>
              </a:ext>
            </a:extLst>
          </p:cNvPr>
          <p:cNvSpPr/>
          <p:nvPr/>
        </p:nvSpPr>
        <p:spPr>
          <a:xfrm>
            <a:off x="1905000" y="3142087"/>
            <a:ext cx="330396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NEGATYWNE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OBCIĄŻENIE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PSYCHICZNE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2B64A48-2C03-4DE2-993B-D8A1CC1A8935}"/>
              </a:ext>
            </a:extLst>
          </p:cNvPr>
          <p:cNvSpPr/>
          <p:nvPr/>
        </p:nvSpPr>
        <p:spPr>
          <a:xfrm>
            <a:off x="2275016" y="3160731"/>
            <a:ext cx="314092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MNIEJSZE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OBCIĄŻENIE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FIZYCZNE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7A0C8BA3-6D45-41AC-B6B9-B70D4150FAB5}"/>
              </a:ext>
            </a:extLst>
          </p:cNvPr>
          <p:cNvSpPr/>
          <p:nvPr/>
        </p:nvSpPr>
        <p:spPr>
          <a:xfrm rot="21361793">
            <a:off x="1891467" y="3761424"/>
            <a:ext cx="326481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WIĘCEJ 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ZADAŃ</a:t>
            </a:r>
            <a:b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>
                <a:solidFill>
                  <a:schemeClr val="tx1"/>
                </a:solidFill>
                <a:latin typeface="Comic Sans MS" panose="030F0702030302020204" pitchFamily="66" charset="0"/>
              </a:rPr>
              <a:t>DODATKOWYCH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393237A-2441-4E9D-8A7B-7589A7B6AB79}"/>
              </a:ext>
            </a:extLst>
          </p:cNvPr>
          <p:cNvSpPr/>
          <p:nvPr/>
        </p:nvSpPr>
        <p:spPr>
          <a:xfrm rot="21361793">
            <a:off x="2409751" y="3413669"/>
            <a:ext cx="326481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PODNOSZENIE </a:t>
            </a:r>
            <a:br>
              <a:rPr lang="en-GB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KWALIFIKACJI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W ZAKRESIE</a:t>
            </a:r>
            <a:b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50" dirty="0">
                <a:solidFill>
                  <a:schemeClr val="tx1"/>
                </a:solidFill>
                <a:latin typeface="Comic Sans MS" panose="030F0702030302020204" pitchFamily="66" charset="0"/>
              </a:rPr>
              <a:t>TECHNOLOGII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098FD23A-7765-4EAE-B41A-E7E81ECA9475}"/>
              </a:ext>
            </a:extLst>
          </p:cNvPr>
          <p:cNvSpPr/>
          <p:nvPr/>
        </p:nvSpPr>
        <p:spPr>
          <a:xfrm rot="21361793">
            <a:off x="2334277" y="3840855"/>
            <a:ext cx="23643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WIĘCEJ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SPOŁECZNYCH </a:t>
            </a:r>
            <a:br>
              <a:rPr lang="en-GB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MIEJSC</a:t>
            </a:r>
            <a:b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l-PL" sz="350" b="1" spc="-40" dirty="0">
                <a:solidFill>
                  <a:schemeClr val="tx1"/>
                </a:solidFill>
                <a:latin typeface="Comic Sans MS" panose="030F0702030302020204" pitchFamily="66" charset="0"/>
              </a:rPr>
              <a:t>PRACY</a:t>
            </a:r>
          </a:p>
        </p:txBody>
      </p:sp>
    </p:spTree>
    <p:extLst>
      <p:ext uri="{BB962C8B-B14F-4D97-AF65-F5344CB8AC3E}">
        <p14:creationId xmlns:p14="http://schemas.microsoft.com/office/powerpoint/2010/main" val="3786206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AC31-22B5-D5C9-2312-BA64745E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913414" cy="367200"/>
          </a:xfrm>
        </p:spPr>
        <p:txBody>
          <a:bodyPr lIns="0"/>
          <a:lstStyle/>
          <a:p>
            <a:r>
              <a:rPr lang="pl-PL" sz="2400"/>
              <a:t>Skutki BHP na podstawie studiów przypadku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0EE330-B7AB-5B7C-2AF2-886BD7969A40}"/>
              </a:ext>
            </a:extLst>
          </p:cNvPr>
          <p:cNvGrpSpPr/>
          <p:nvPr/>
        </p:nvGrpSpPr>
        <p:grpSpPr>
          <a:xfrm>
            <a:off x="89535" y="711576"/>
            <a:ext cx="5814874" cy="3802033"/>
            <a:chOff x="1738533" y="1186019"/>
            <a:chExt cx="7107129" cy="4800856"/>
          </a:xfrm>
        </p:grpSpPr>
        <p:sp>
          <p:nvSpPr>
            <p:cNvPr id="10" name="Ellipse 20">
              <a:extLst>
                <a:ext uri="{FF2B5EF4-FFF2-40B4-BE49-F238E27FC236}">
                  <a16:creationId xmlns:a16="http://schemas.microsoft.com/office/drawing/2014/main" id="{24FA2EDD-1BEF-1F8D-6D9F-DC2E26078CC3}"/>
                </a:ext>
              </a:extLst>
            </p:cNvPr>
            <p:cNvSpPr/>
            <p:nvPr/>
          </p:nvSpPr>
          <p:spPr>
            <a:xfrm>
              <a:off x="3550551" y="1523999"/>
              <a:ext cx="4246880" cy="4246878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11" name="Ellipse 21">
              <a:extLst>
                <a:ext uri="{FF2B5EF4-FFF2-40B4-BE49-F238E27FC236}">
                  <a16:creationId xmlns:a16="http://schemas.microsoft.com/office/drawing/2014/main" id="{122158B9-F440-91E0-5936-9D033D0228BC}"/>
                </a:ext>
              </a:extLst>
            </p:cNvPr>
            <p:cNvSpPr/>
            <p:nvPr/>
          </p:nvSpPr>
          <p:spPr>
            <a:xfrm>
              <a:off x="4419231" y="2402356"/>
              <a:ext cx="2509519" cy="250951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12" name="Ellipse 22">
              <a:extLst>
                <a:ext uri="{FF2B5EF4-FFF2-40B4-BE49-F238E27FC236}">
                  <a16:creationId xmlns:a16="http://schemas.microsoft.com/office/drawing/2014/main" id="{16960DC2-5098-1961-EE27-40C313022029}"/>
                </a:ext>
              </a:extLst>
            </p:cNvPr>
            <p:cNvSpPr/>
            <p:nvPr/>
          </p:nvSpPr>
          <p:spPr>
            <a:xfrm>
              <a:off x="4703711" y="2686836"/>
              <a:ext cx="1940560" cy="1940559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13" name="Ellipse 23">
              <a:extLst>
                <a:ext uri="{FF2B5EF4-FFF2-40B4-BE49-F238E27FC236}">
                  <a16:creationId xmlns:a16="http://schemas.microsoft.com/office/drawing/2014/main" id="{3C8CEC12-1103-E7DC-3235-D22DA50FC93D}"/>
                </a:ext>
              </a:extLst>
            </p:cNvPr>
            <p:cNvSpPr/>
            <p:nvPr/>
          </p:nvSpPr>
          <p:spPr>
            <a:xfrm>
              <a:off x="5168402" y="3151527"/>
              <a:ext cx="1011177" cy="101117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14" name="Rechteck 24">
              <a:extLst>
                <a:ext uri="{FF2B5EF4-FFF2-40B4-BE49-F238E27FC236}">
                  <a16:creationId xmlns:a16="http://schemas.microsoft.com/office/drawing/2014/main" id="{D0BFE2EE-7C2D-8A66-95BC-FF844EB35B66}"/>
                </a:ext>
              </a:extLst>
            </p:cNvPr>
            <p:cNvSpPr/>
            <p:nvPr/>
          </p:nvSpPr>
          <p:spPr>
            <a:xfrm>
              <a:off x="5653671" y="1516045"/>
              <a:ext cx="50800" cy="95360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cxnSp>
          <p:nvCxnSpPr>
            <p:cNvPr id="15" name="Gerader Verbinder 25">
              <a:extLst>
                <a:ext uri="{FF2B5EF4-FFF2-40B4-BE49-F238E27FC236}">
                  <a16:creationId xmlns:a16="http://schemas.microsoft.com/office/drawing/2014/main" id="{3EC67B49-5021-0F24-427D-F4EA3BB1EE4E}"/>
                </a:ext>
              </a:extLst>
            </p:cNvPr>
            <p:cNvCxnSpPr/>
            <p:nvPr/>
          </p:nvCxnSpPr>
          <p:spPr>
            <a:xfrm flipH="1">
              <a:off x="3662815" y="4014161"/>
              <a:ext cx="879571" cy="291448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26">
              <a:extLst>
                <a:ext uri="{FF2B5EF4-FFF2-40B4-BE49-F238E27FC236}">
                  <a16:creationId xmlns:a16="http://schemas.microsoft.com/office/drawing/2014/main" id="{68BB47C1-EE85-BC67-E440-B83568169E15}"/>
                </a:ext>
              </a:extLst>
            </p:cNvPr>
            <p:cNvCxnSpPr>
              <a:stCxn id="11" idx="6"/>
              <a:endCxn id="10" idx="6"/>
            </p:cNvCxnSpPr>
            <p:nvPr/>
          </p:nvCxnSpPr>
          <p:spPr>
            <a:xfrm flipV="1">
              <a:off x="6928752" y="3647437"/>
              <a:ext cx="868679" cy="967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27">
              <a:extLst>
                <a:ext uri="{FF2B5EF4-FFF2-40B4-BE49-F238E27FC236}">
                  <a16:creationId xmlns:a16="http://schemas.microsoft.com/office/drawing/2014/main" id="{4B6502C2-64F5-7B85-273D-C1D826DE3C02}"/>
                </a:ext>
              </a:extLst>
            </p:cNvPr>
            <p:cNvCxnSpPr>
              <a:stCxn id="11" idx="5"/>
              <a:endCxn id="10" idx="5"/>
            </p:cNvCxnSpPr>
            <p:nvPr/>
          </p:nvCxnSpPr>
          <p:spPr>
            <a:xfrm>
              <a:off x="6561240" y="4544364"/>
              <a:ext cx="614250" cy="604571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28">
              <a:extLst>
                <a:ext uri="{FF2B5EF4-FFF2-40B4-BE49-F238E27FC236}">
                  <a16:creationId xmlns:a16="http://schemas.microsoft.com/office/drawing/2014/main" id="{0568E17E-1DA7-76EA-BE2E-3D507244894C}"/>
                </a:ext>
              </a:extLst>
            </p:cNvPr>
            <p:cNvCxnSpPr>
              <a:stCxn id="10" idx="4"/>
              <a:endCxn id="11" idx="4"/>
            </p:cNvCxnSpPr>
            <p:nvPr/>
          </p:nvCxnSpPr>
          <p:spPr>
            <a:xfrm flipV="1">
              <a:off x="5673991" y="4911875"/>
              <a:ext cx="0" cy="859002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30">
              <a:extLst>
                <a:ext uri="{FF2B5EF4-FFF2-40B4-BE49-F238E27FC236}">
                  <a16:creationId xmlns:a16="http://schemas.microsoft.com/office/drawing/2014/main" id="{67BE09F1-0090-F46A-AF5D-95304FF822B1}"/>
                </a:ext>
              </a:extLst>
            </p:cNvPr>
            <p:cNvCxnSpPr>
              <a:endCxn id="11" idx="1"/>
            </p:cNvCxnSpPr>
            <p:nvPr/>
          </p:nvCxnSpPr>
          <p:spPr>
            <a:xfrm>
              <a:off x="3984808" y="2347311"/>
              <a:ext cx="801934" cy="422557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31">
              <a:extLst>
                <a:ext uri="{FF2B5EF4-FFF2-40B4-BE49-F238E27FC236}">
                  <a16:creationId xmlns:a16="http://schemas.microsoft.com/office/drawing/2014/main" id="{18503BC7-2AF0-38B2-C442-16FD88849EF6}"/>
                </a:ext>
              </a:extLst>
            </p:cNvPr>
            <p:cNvSpPr txBox="1"/>
            <p:nvPr/>
          </p:nvSpPr>
          <p:spPr>
            <a:xfrm>
              <a:off x="5988576" y="1186019"/>
              <a:ext cx="2718865" cy="1068738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ZMNIEJSZONE OBCIĄŻENIE PRACĄ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MNIEJ WYPADKÓW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ZAPOBIEGANIE NADWYRĘŻENIOM / DŁUGOTRWAŁYM URAZOM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ERGONOMICZNA PRZESTRZEŃ ROBOCZA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OGRANICZENIE CZASU SPĘDZANEGO PRZED EKRANEM</a:t>
              </a:r>
            </a:p>
          </p:txBody>
        </p:sp>
        <p:sp>
          <p:nvSpPr>
            <p:cNvPr id="21" name="Textfeld 33">
              <a:extLst>
                <a:ext uri="{FF2B5EF4-FFF2-40B4-BE49-F238E27FC236}">
                  <a16:creationId xmlns:a16="http://schemas.microsoft.com/office/drawing/2014/main" id="{A3CB1499-5733-2FC0-E20B-7D91063FC85A}"/>
                </a:ext>
              </a:extLst>
            </p:cNvPr>
            <p:cNvSpPr txBox="1"/>
            <p:nvPr/>
          </p:nvSpPr>
          <p:spPr>
            <a:xfrm rot="18489174">
              <a:off x="4180430" y="2869562"/>
              <a:ext cx="1376007" cy="263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b="1" dirty="0">
                  <a:solidFill>
                    <a:srgbClr val="003399"/>
                  </a:solidFill>
                </a:rPr>
                <a:t>Psychospołeczne</a:t>
              </a:r>
            </a:p>
          </p:txBody>
        </p:sp>
        <p:sp>
          <p:nvSpPr>
            <p:cNvPr id="22" name="Textfeld 34">
              <a:extLst>
                <a:ext uri="{FF2B5EF4-FFF2-40B4-BE49-F238E27FC236}">
                  <a16:creationId xmlns:a16="http://schemas.microsoft.com/office/drawing/2014/main" id="{A421296D-6679-1741-98D2-22E9B89B68E4}"/>
                </a:ext>
              </a:extLst>
            </p:cNvPr>
            <p:cNvSpPr txBox="1"/>
            <p:nvPr/>
          </p:nvSpPr>
          <p:spPr>
            <a:xfrm rot="1720010">
              <a:off x="5829636" y="2644951"/>
              <a:ext cx="1167348" cy="266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b="1">
                  <a:solidFill>
                    <a:srgbClr val="003399"/>
                  </a:solidFill>
                </a:rPr>
                <a:t>Fizyczne</a:t>
              </a:r>
            </a:p>
          </p:txBody>
        </p:sp>
        <p:sp>
          <p:nvSpPr>
            <p:cNvPr id="23" name="Textfeld 35">
              <a:extLst>
                <a:ext uri="{FF2B5EF4-FFF2-40B4-BE49-F238E27FC236}">
                  <a16:creationId xmlns:a16="http://schemas.microsoft.com/office/drawing/2014/main" id="{952E015C-6156-8B38-A7E2-AA57AB24D44F}"/>
                </a:ext>
              </a:extLst>
            </p:cNvPr>
            <p:cNvSpPr txBox="1"/>
            <p:nvPr/>
          </p:nvSpPr>
          <p:spPr>
            <a:xfrm rot="19791695">
              <a:off x="5628811" y="4465873"/>
              <a:ext cx="1167348" cy="266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b="1">
                  <a:solidFill>
                    <a:srgbClr val="003399"/>
                  </a:solidFill>
                </a:rPr>
                <a:t>Organizacyjne</a:t>
              </a:r>
            </a:p>
          </p:txBody>
        </p:sp>
        <p:sp>
          <p:nvSpPr>
            <p:cNvPr id="24" name="Rechteck 38">
              <a:extLst>
                <a:ext uri="{FF2B5EF4-FFF2-40B4-BE49-F238E27FC236}">
                  <a16:creationId xmlns:a16="http://schemas.microsoft.com/office/drawing/2014/main" id="{0790A364-8CE0-13B7-356D-DEAB11710A60}"/>
                </a:ext>
              </a:extLst>
            </p:cNvPr>
            <p:cNvSpPr/>
            <p:nvPr/>
          </p:nvSpPr>
          <p:spPr>
            <a:xfrm>
              <a:off x="7071551" y="4443349"/>
              <a:ext cx="1774111" cy="420770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OCENA RYZYKA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NIEPRZEWIDYWALNOŚĆ</a:t>
              </a:r>
            </a:p>
          </p:txBody>
        </p:sp>
        <p:sp>
          <p:nvSpPr>
            <p:cNvPr id="25" name="Textfeld 39">
              <a:extLst>
                <a:ext uri="{FF2B5EF4-FFF2-40B4-BE49-F238E27FC236}">
                  <a16:creationId xmlns:a16="http://schemas.microsoft.com/office/drawing/2014/main" id="{2913199B-B7CA-9E06-E02A-4E5488A543AC}"/>
                </a:ext>
              </a:extLst>
            </p:cNvPr>
            <p:cNvSpPr txBox="1"/>
            <p:nvPr/>
          </p:nvSpPr>
          <p:spPr>
            <a:xfrm>
              <a:off x="6586534" y="5312183"/>
              <a:ext cx="1975931" cy="388632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WŁĄCZENIE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INTERAKCJE SPOŁECZNE</a:t>
              </a:r>
            </a:p>
          </p:txBody>
        </p:sp>
        <p:sp>
          <p:nvSpPr>
            <p:cNvPr id="26" name="Rechteck 40">
              <a:extLst>
                <a:ext uri="{FF2B5EF4-FFF2-40B4-BE49-F238E27FC236}">
                  <a16:creationId xmlns:a16="http://schemas.microsoft.com/office/drawing/2014/main" id="{D32280FA-FA73-4BBE-DF40-FBBDE419F53C}"/>
                </a:ext>
              </a:extLst>
            </p:cNvPr>
            <p:cNvSpPr/>
            <p:nvPr/>
          </p:nvSpPr>
          <p:spPr>
            <a:xfrm>
              <a:off x="6259346" y="5684439"/>
              <a:ext cx="1975937" cy="302436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ZMIANY DEMOGRAFICZNE</a:t>
              </a:r>
            </a:p>
          </p:txBody>
        </p:sp>
        <p:sp>
          <p:nvSpPr>
            <p:cNvPr id="27" name="Rechteck 42">
              <a:extLst>
                <a:ext uri="{FF2B5EF4-FFF2-40B4-BE49-F238E27FC236}">
                  <a16:creationId xmlns:a16="http://schemas.microsoft.com/office/drawing/2014/main" id="{60366730-12EE-4322-14F9-011B1D621B0A}"/>
                </a:ext>
              </a:extLst>
            </p:cNvPr>
            <p:cNvSpPr/>
            <p:nvPr/>
          </p:nvSpPr>
          <p:spPr>
            <a:xfrm>
              <a:off x="2364020" y="1698943"/>
              <a:ext cx="2214468" cy="53265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PRZECIĄŻENIE POZNAWCZE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LĘK PRZED UTRATĄ PRACY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LĘK PRZED URAZEM</a:t>
              </a:r>
            </a:p>
          </p:txBody>
        </p:sp>
        <p:sp>
          <p:nvSpPr>
            <p:cNvPr id="28" name="Textfeld 43">
              <a:extLst>
                <a:ext uri="{FF2B5EF4-FFF2-40B4-BE49-F238E27FC236}">
                  <a16:creationId xmlns:a16="http://schemas.microsoft.com/office/drawing/2014/main" id="{806DDD83-06BF-7A65-A326-9998DDBB2367}"/>
                </a:ext>
              </a:extLst>
            </p:cNvPr>
            <p:cNvSpPr txBox="1"/>
            <p:nvPr/>
          </p:nvSpPr>
          <p:spPr>
            <a:xfrm>
              <a:off x="4547114" y="1971975"/>
              <a:ext cx="969068" cy="380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ZDROWIE PSYCHICZNE</a:t>
              </a:r>
            </a:p>
          </p:txBody>
        </p:sp>
        <p:sp>
          <p:nvSpPr>
            <p:cNvPr id="29" name="Textfeld 44">
              <a:extLst>
                <a:ext uri="{FF2B5EF4-FFF2-40B4-BE49-F238E27FC236}">
                  <a16:creationId xmlns:a16="http://schemas.microsoft.com/office/drawing/2014/main" id="{C4957B58-6A09-5273-96ED-7A689680FE27}"/>
                </a:ext>
              </a:extLst>
            </p:cNvPr>
            <p:cNvSpPr txBox="1"/>
            <p:nvPr/>
          </p:nvSpPr>
          <p:spPr>
            <a:xfrm>
              <a:off x="6598759" y="2733141"/>
              <a:ext cx="1147805" cy="38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 spc="-50" dirty="0">
                  <a:solidFill>
                    <a:srgbClr val="003399"/>
                  </a:solidFill>
                </a:rPr>
                <a:t>BEZPIECZEŃSTWO I ZDROWIE</a:t>
              </a:r>
            </a:p>
          </p:txBody>
        </p:sp>
        <p:sp>
          <p:nvSpPr>
            <p:cNvPr id="30" name="Textfeld 46">
              <a:extLst>
                <a:ext uri="{FF2B5EF4-FFF2-40B4-BE49-F238E27FC236}">
                  <a16:creationId xmlns:a16="http://schemas.microsoft.com/office/drawing/2014/main" id="{402A5508-D944-AD06-4F78-D5EBE453D781}"/>
                </a:ext>
              </a:extLst>
            </p:cNvPr>
            <p:cNvSpPr txBox="1"/>
            <p:nvPr/>
          </p:nvSpPr>
          <p:spPr>
            <a:xfrm>
              <a:off x="6738774" y="3993778"/>
              <a:ext cx="1038814" cy="380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 dirty="0">
                  <a:solidFill>
                    <a:srgbClr val="003399"/>
                  </a:solidFill>
                </a:rPr>
                <a:t>ZARZĄDZANIE </a:t>
              </a:r>
            </a:p>
            <a:p>
              <a:pPr algn="ctr"/>
              <a:r>
                <a:rPr lang="pl-PL" sz="700" b="1" dirty="0">
                  <a:solidFill>
                    <a:srgbClr val="003399"/>
                  </a:solidFill>
                </a:rPr>
                <a:t>BHP</a:t>
              </a:r>
            </a:p>
          </p:txBody>
        </p:sp>
        <p:sp>
          <p:nvSpPr>
            <p:cNvPr id="31" name="Textfeld 47">
              <a:extLst>
                <a:ext uri="{FF2B5EF4-FFF2-40B4-BE49-F238E27FC236}">
                  <a16:creationId xmlns:a16="http://schemas.microsoft.com/office/drawing/2014/main" id="{34FB6B84-620E-7E23-D02E-F7F2BB46B94E}"/>
                </a:ext>
              </a:extLst>
            </p:cNvPr>
            <p:cNvSpPr txBox="1"/>
            <p:nvPr/>
          </p:nvSpPr>
          <p:spPr>
            <a:xfrm>
              <a:off x="5595955" y="4952231"/>
              <a:ext cx="1418231" cy="38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STRUKTURA </a:t>
              </a:r>
            </a:p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SPOŁECZNA</a:t>
              </a:r>
            </a:p>
          </p:txBody>
        </p:sp>
        <p:sp>
          <p:nvSpPr>
            <p:cNvPr id="32" name="Textfeld 48">
              <a:extLst>
                <a:ext uri="{FF2B5EF4-FFF2-40B4-BE49-F238E27FC236}">
                  <a16:creationId xmlns:a16="http://schemas.microsoft.com/office/drawing/2014/main" id="{03802388-B8D0-C3ED-4985-6250D00B5B07}"/>
                </a:ext>
              </a:extLst>
            </p:cNvPr>
            <p:cNvSpPr txBox="1"/>
            <p:nvPr/>
          </p:nvSpPr>
          <p:spPr>
            <a:xfrm>
              <a:off x="3907628" y="4774030"/>
              <a:ext cx="1602157" cy="38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PRZEKSZTAŁCANIE </a:t>
              </a:r>
            </a:p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MIEJSC PRACY</a:t>
              </a:r>
            </a:p>
          </p:txBody>
        </p:sp>
        <p:sp>
          <p:nvSpPr>
            <p:cNvPr id="33" name="Textfeld 49">
              <a:extLst>
                <a:ext uri="{FF2B5EF4-FFF2-40B4-BE49-F238E27FC236}">
                  <a16:creationId xmlns:a16="http://schemas.microsoft.com/office/drawing/2014/main" id="{2FC3BF5E-E186-2C48-98E1-FB96E3503DB8}"/>
                </a:ext>
              </a:extLst>
            </p:cNvPr>
            <p:cNvSpPr txBox="1"/>
            <p:nvPr/>
          </p:nvSpPr>
          <p:spPr>
            <a:xfrm>
              <a:off x="3727960" y="2870411"/>
              <a:ext cx="926199" cy="247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>
                  <a:solidFill>
                    <a:srgbClr val="003399"/>
                  </a:solidFill>
                </a:rPr>
                <a:t>AUTONOMIA</a:t>
              </a:r>
            </a:p>
          </p:txBody>
        </p:sp>
        <p:sp>
          <p:nvSpPr>
            <p:cNvPr id="34" name="Textfeld 51">
              <a:extLst>
                <a:ext uri="{FF2B5EF4-FFF2-40B4-BE49-F238E27FC236}">
                  <a16:creationId xmlns:a16="http://schemas.microsoft.com/office/drawing/2014/main" id="{D78C28D7-42AB-1796-B6B2-88F446FDA170}"/>
                </a:ext>
              </a:extLst>
            </p:cNvPr>
            <p:cNvSpPr txBox="1"/>
            <p:nvPr/>
          </p:nvSpPr>
          <p:spPr>
            <a:xfrm>
              <a:off x="3591501" y="3611174"/>
              <a:ext cx="824029" cy="247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" b="1">
                  <a:solidFill>
                    <a:srgbClr val="003399"/>
                  </a:solidFill>
                </a:rPr>
                <a:t>ZAUFANIE</a:t>
              </a:r>
            </a:p>
          </p:txBody>
        </p:sp>
        <p:cxnSp>
          <p:nvCxnSpPr>
            <p:cNvPr id="35" name="Gerader Verbinder 52">
              <a:extLst>
                <a:ext uri="{FF2B5EF4-FFF2-40B4-BE49-F238E27FC236}">
                  <a16:creationId xmlns:a16="http://schemas.microsoft.com/office/drawing/2014/main" id="{0336CCB1-E8EC-CE4C-53F9-AF7AC7E9D007}"/>
                </a:ext>
              </a:extLst>
            </p:cNvPr>
            <p:cNvCxnSpPr/>
            <p:nvPr/>
          </p:nvCxnSpPr>
          <p:spPr>
            <a:xfrm>
              <a:off x="3588943" y="3176867"/>
              <a:ext cx="875464" cy="224079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hteck 53">
              <a:extLst>
                <a:ext uri="{FF2B5EF4-FFF2-40B4-BE49-F238E27FC236}">
                  <a16:creationId xmlns:a16="http://schemas.microsoft.com/office/drawing/2014/main" id="{0239AF38-CEE0-F103-1D8D-64F6E31AED06}"/>
                </a:ext>
              </a:extLst>
            </p:cNvPr>
            <p:cNvSpPr/>
            <p:nvPr/>
          </p:nvSpPr>
          <p:spPr>
            <a:xfrm>
              <a:off x="1744719" y="5090843"/>
              <a:ext cx="2334375" cy="657393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OBNIŻANIE KWALIFIKACJI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NIEPRZEWIDYWALNOŚĆ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KONSOLIDACJA ZADAŃ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>
                  <a:solidFill>
                    <a:srgbClr val="003399"/>
                  </a:solidFill>
                </a:rPr>
                <a:t>NIŻSZY POZIOM WYKONANIA ZADAŃ</a:t>
              </a:r>
            </a:p>
          </p:txBody>
        </p:sp>
        <p:sp>
          <p:nvSpPr>
            <p:cNvPr id="37" name="Textfeld 54">
              <a:extLst>
                <a:ext uri="{FF2B5EF4-FFF2-40B4-BE49-F238E27FC236}">
                  <a16:creationId xmlns:a16="http://schemas.microsoft.com/office/drawing/2014/main" id="{48D11036-31FA-F3FB-7982-BC56693BE887}"/>
                </a:ext>
              </a:extLst>
            </p:cNvPr>
            <p:cNvSpPr txBox="1"/>
            <p:nvPr/>
          </p:nvSpPr>
          <p:spPr>
            <a:xfrm>
              <a:off x="2100166" y="4445787"/>
              <a:ext cx="1997088" cy="660674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PODNOSZENIE KWALIFIKACJI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ZMIANA KWALIFIKACJI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ZRÓŻNICOWANIE ZADAŃ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KONTROLA PRACY</a:t>
              </a:r>
            </a:p>
          </p:txBody>
        </p:sp>
        <p:sp>
          <p:nvSpPr>
            <p:cNvPr id="38" name="Rechteck 55">
              <a:extLst>
                <a:ext uri="{FF2B5EF4-FFF2-40B4-BE49-F238E27FC236}">
                  <a16:creationId xmlns:a16="http://schemas.microsoft.com/office/drawing/2014/main" id="{7049AA05-BE32-ADA3-40F0-9875B92B240B}"/>
                </a:ext>
              </a:extLst>
            </p:cNvPr>
            <p:cNvSpPr/>
            <p:nvPr/>
          </p:nvSpPr>
          <p:spPr>
            <a:xfrm>
              <a:off x="1984546" y="3556866"/>
              <a:ext cx="1659540" cy="360776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BRAK ZAUFANIA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NEGATYWNE NASTAWIENIE</a:t>
              </a:r>
            </a:p>
          </p:txBody>
        </p:sp>
        <p:sp>
          <p:nvSpPr>
            <p:cNvPr id="39" name="Textfeld 56">
              <a:extLst>
                <a:ext uri="{FF2B5EF4-FFF2-40B4-BE49-F238E27FC236}">
                  <a16:creationId xmlns:a16="http://schemas.microsoft.com/office/drawing/2014/main" id="{5644B669-1BA8-4148-DDEA-D285A2C5E30C}"/>
                </a:ext>
              </a:extLst>
            </p:cNvPr>
            <p:cNvSpPr txBox="1"/>
            <p:nvPr/>
          </p:nvSpPr>
          <p:spPr>
            <a:xfrm>
              <a:off x="1738533" y="2460049"/>
              <a:ext cx="2214468" cy="388632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KONTROLA CZASU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KONTROLA OBCIĄŻENIA PRACĄ</a:t>
              </a:r>
            </a:p>
          </p:txBody>
        </p:sp>
        <p:sp>
          <p:nvSpPr>
            <p:cNvPr id="40" name="Textfeld 57">
              <a:extLst>
                <a:ext uri="{FF2B5EF4-FFF2-40B4-BE49-F238E27FC236}">
                  <a16:creationId xmlns:a16="http://schemas.microsoft.com/office/drawing/2014/main" id="{F1FF9CF3-B980-C1E7-1841-F41709C50F75}"/>
                </a:ext>
              </a:extLst>
            </p:cNvPr>
            <p:cNvSpPr txBox="1"/>
            <p:nvPr/>
          </p:nvSpPr>
          <p:spPr>
            <a:xfrm>
              <a:off x="2179106" y="1303205"/>
              <a:ext cx="2812908" cy="39463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ZMNIEJSZONE OBCIĄŻENIE POZNAWCZE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MNIEJSZA MONOTONIA</a:t>
              </a:r>
            </a:p>
          </p:txBody>
        </p:sp>
        <p:sp>
          <p:nvSpPr>
            <p:cNvPr id="41" name="Rechteck 70">
              <a:extLst>
                <a:ext uri="{FF2B5EF4-FFF2-40B4-BE49-F238E27FC236}">
                  <a16:creationId xmlns:a16="http://schemas.microsoft.com/office/drawing/2014/main" id="{1C9FA0DE-91B9-4D56-68BC-A00826697487}"/>
                </a:ext>
              </a:extLst>
            </p:cNvPr>
            <p:cNvSpPr/>
            <p:nvPr/>
          </p:nvSpPr>
          <p:spPr>
            <a:xfrm>
              <a:off x="6743284" y="2262931"/>
              <a:ext cx="1948150" cy="30623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pl-PL" sz="700" b="1" dirty="0">
                  <a:solidFill>
                    <a:srgbClr val="003399"/>
                  </a:solidFill>
                </a:rPr>
                <a:t>(POZOSTAJĄCE) ZAGROŻENIA FIZYCZNE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A45993-85A3-404D-B73F-78B6B8E5F087}"/>
              </a:ext>
            </a:extLst>
          </p:cNvPr>
          <p:cNvGrpSpPr/>
          <p:nvPr/>
        </p:nvGrpSpPr>
        <p:grpSpPr>
          <a:xfrm>
            <a:off x="2086166" y="4508608"/>
            <a:ext cx="1333179" cy="479018"/>
            <a:chOff x="1887666" y="4470727"/>
            <a:chExt cx="1333179" cy="47901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243F5C8-5174-48FF-91EE-3D2AC637BC89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4" name="Textfeld 288">
                <a:extLst>
                  <a:ext uri="{FF2B5EF4-FFF2-40B4-BE49-F238E27FC236}">
                    <a16:creationId xmlns:a16="http://schemas.microsoft.com/office/drawing/2014/main" id="{1DB696ED-EFF2-7F0D-38AB-29D90ABCE129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32301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75" b="1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E24C15-6F7A-A4E1-15A2-D39D5CF6B145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>
                    <a:solidFill>
                      <a:srgbClr val="003399"/>
                    </a:solidFill>
                  </a:rPr>
                  <a:t>Możliwości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9F67CA-409F-BED4-8300-D0FF6ECB75D8}"/>
                  </a:ext>
                </a:extLst>
              </p:cNvPr>
              <p:cNvSpPr txBox="1"/>
              <p:nvPr/>
            </p:nvSpPr>
            <p:spPr>
              <a:xfrm>
                <a:off x="1258811" y="3223799"/>
                <a:ext cx="57030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800" dirty="0">
                    <a:solidFill>
                      <a:srgbClr val="003399"/>
                    </a:solidFill>
                  </a:rPr>
                  <a:t>Zagrożenia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7D6A4E5-E26B-5560-87ED-A60EB31E563B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/>
              </a:p>
            </p:txBody>
          </p:sp>
        </p:grpSp>
        <p:sp>
          <p:nvSpPr>
            <p:cNvPr id="44" name="Textfeld 288">
              <a:extLst>
                <a:ext uri="{FF2B5EF4-FFF2-40B4-BE49-F238E27FC236}">
                  <a16:creationId xmlns:a16="http://schemas.microsoft.com/office/drawing/2014/main" id="{0770F14C-061E-42A8-AEFD-91CDD59E70AE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32301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75" b="1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7E15416-212A-46E3-8B63-637C887610A8}"/>
              </a:ext>
            </a:extLst>
          </p:cNvPr>
          <p:cNvSpPr txBox="1"/>
          <p:nvPr/>
        </p:nvSpPr>
        <p:spPr>
          <a:xfrm>
            <a:off x="6017563" y="1456285"/>
            <a:ext cx="3185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1400">
                <a:solidFill>
                  <a:srgbClr val="003399"/>
                </a:solidFill>
                <a:effectLst/>
                <a:ea typeface="Times New Roman" panose="02020603050405020304" pitchFamily="18" charset="0"/>
              </a:defRPr>
            </a:lvl1pPr>
          </a:lstStyle>
          <a:p>
            <a:r>
              <a:rPr lang="pl-PL" dirty="0"/>
              <a:t>Wiele możliwości przedstawionych w studiach przypadku jest związanych ze zdrowiem psychicznym i fizycznym i dotyczy zmniejszenia obciążenia pracą oraz unikania urazów.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6F2CCD-A187-4659-A286-0752902928E5}"/>
              </a:ext>
            </a:extLst>
          </p:cNvPr>
          <p:cNvSpPr txBox="1"/>
          <p:nvPr/>
        </p:nvSpPr>
        <p:spPr>
          <a:xfrm>
            <a:off x="6017563" y="2761129"/>
            <a:ext cx="31859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rgbClr val="003399"/>
                </a:solidFill>
              </a:rPr>
              <a:t>Zagrożenia obejmują między innymi lęk przed utratą pracy/stres, przeciążenie poznawcze, lęk przed urazami, zmianę kwalifikacji, brak zaufania do technologii, zmiany demograficzne.</a:t>
            </a:r>
          </a:p>
        </p:txBody>
      </p:sp>
    </p:spTree>
    <p:extLst>
      <p:ext uri="{BB962C8B-B14F-4D97-AF65-F5344CB8AC3E}">
        <p14:creationId xmlns:p14="http://schemas.microsoft.com/office/powerpoint/2010/main" val="3745755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19F9-B0C1-FF8B-8B70-32A8DED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>
                <a:cs typeface="Arial" panose="020B0604020202020204" pitchFamily="34" charset="0"/>
              </a:rPr>
              <a:t>Najważniejsze wnioski w zakresie BHP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4F352-9838-F92D-33E2-F579AB845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933450"/>
            <a:ext cx="8114578" cy="2235263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600" b="0"/>
              <a:t>Najpowszechniejsze możliwości związane z BHP: zmniejszenie </a:t>
            </a:r>
            <a:r>
              <a:rPr lang="pl-PL" sz="1600"/>
              <a:t>fizycznego obciążenia pracą </a:t>
            </a:r>
            <a:r>
              <a:rPr lang="pl-PL" sz="1600" b="0"/>
              <a:t>i usunięcie pracowników </a:t>
            </a:r>
            <a:r>
              <a:rPr lang="pl-PL" sz="1600"/>
              <a:t>z niebezpiecznych środowisk.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600"/>
              <a:t>Zagrożenia psychospołeczne </a:t>
            </a:r>
            <a:r>
              <a:rPr lang="pl-PL" sz="1600" b="0"/>
              <a:t>stają się coraz bardziej istotne.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600"/>
              <a:t>Wszystkie organizacje uwzględnione </a:t>
            </a:r>
            <a:r>
              <a:rPr lang="pl-PL" sz="1600" b="0"/>
              <a:t>w studiach przypadku planują </a:t>
            </a:r>
            <a:r>
              <a:rPr lang="pl-PL" sz="1600"/>
              <a:t>zwiększyć wykorzystanie automatyzacji.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600" dirty="0"/>
          </a:p>
          <a:p>
            <a:endParaRPr lang="en-GB" sz="1600" b="0" dirty="0"/>
          </a:p>
        </p:txBody>
      </p:sp>
    </p:spTree>
    <p:extLst>
      <p:ext uri="{BB962C8B-B14F-4D97-AF65-F5344CB8AC3E}">
        <p14:creationId xmlns:p14="http://schemas.microsoft.com/office/powerpoint/2010/main" val="319908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3693AAB-B8D2-B74E-BBBE-A46E4890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lIns="0"/>
          <a:lstStyle/>
          <a:p>
            <a:r>
              <a:rPr lang="pl-PL" sz="2400"/>
              <a:t>Informacje ogólne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05A8BC0-CE8D-42C1-B45A-3F01353E262F}"/>
              </a:ext>
            </a:extLst>
          </p:cNvPr>
          <p:cNvGrpSpPr/>
          <p:nvPr/>
        </p:nvGrpSpPr>
        <p:grpSpPr>
          <a:xfrm>
            <a:off x="450000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F9D497-2323-461B-8AD6-51E151E6B46B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A0C498-7BFB-49D6-BE3E-D4190F40BE2E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4558ADF-26EF-4B94-81D5-8D47A130FCB9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AEC9443D-151D-48C7-A443-1D360FCBB877}"/>
                  </a:ext>
                </a:extLst>
              </p:cNvPr>
              <p:cNvSpPr txBox="1"/>
              <p:nvPr/>
            </p:nvSpPr>
            <p:spPr>
              <a:xfrm>
                <a:off x="281927" y="21953"/>
                <a:ext cx="422973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Definicja systemów opartych na sztucznej inteligencji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9B0887-9231-44A4-825F-AF5E1EC8A6B2}"/>
              </a:ext>
            </a:extLst>
          </p:cNvPr>
          <p:cNvGrpSpPr/>
          <p:nvPr/>
        </p:nvGrpSpPr>
        <p:grpSpPr>
          <a:xfrm>
            <a:off x="446750" y="1697080"/>
            <a:ext cx="4976364" cy="430209"/>
            <a:chOff x="450000" y="1779575"/>
            <a:chExt cx="4976364" cy="430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7ED0205-1553-4FA6-973B-DCE20EF78F12}"/>
                </a:ext>
              </a:extLst>
            </p:cNvPr>
            <p:cNvSpPr/>
            <p:nvPr/>
          </p:nvSpPr>
          <p:spPr>
            <a:xfrm>
              <a:off x="450000" y="1960403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1796EA3-E8CA-4838-A8FB-7C90092C2A74}"/>
                </a:ext>
              </a:extLst>
            </p:cNvPr>
            <p:cNvGrpSpPr/>
            <p:nvPr/>
          </p:nvGrpSpPr>
          <p:grpSpPr>
            <a:xfrm>
              <a:off x="588451" y="1779575"/>
              <a:ext cx="4651907" cy="370957"/>
              <a:chOff x="246858" y="1182580"/>
              <a:chExt cx="4267200" cy="383760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4DFFC3C2-D349-4E7F-9937-9BBD3E7B843F}"/>
                  </a:ext>
                </a:extLst>
              </p:cNvPr>
              <p:cNvSpPr/>
              <p:nvPr/>
            </p:nvSpPr>
            <p:spPr>
              <a:xfrm>
                <a:off x="246858" y="118258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fillRef>
              <a:effectRef idx="0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27" name="Rectangle: Rounded Corners 6">
                <a:extLst>
                  <a:ext uri="{FF2B5EF4-FFF2-40B4-BE49-F238E27FC236}">
                    <a16:creationId xmlns:a16="http://schemas.microsoft.com/office/drawing/2014/main" id="{DDF1BB91-CA99-4F65-85DC-C104A8BA4623}"/>
                  </a:ext>
                </a:extLst>
              </p:cNvPr>
              <p:cNvSpPr txBox="1"/>
              <p:nvPr/>
            </p:nvSpPr>
            <p:spPr>
              <a:xfrm>
                <a:off x="266031" y="1201314"/>
                <a:ext cx="419688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>
                    <a:solidFill>
                      <a:srgbClr val="003399"/>
                    </a:solidFill>
                  </a:rPr>
                  <a:t>Obecne i potencjalne zastosowania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AEA471-075C-4540-BFE4-407768939DD5}"/>
              </a:ext>
            </a:extLst>
          </p:cNvPr>
          <p:cNvGrpSpPr/>
          <p:nvPr/>
        </p:nvGrpSpPr>
        <p:grpSpPr>
          <a:xfrm>
            <a:off x="449599" y="2202643"/>
            <a:ext cx="4973516" cy="426342"/>
            <a:chOff x="447624" y="2394783"/>
            <a:chExt cx="4973516" cy="426342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AB1D48B-5808-4F4F-944D-4CB9DAF16200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4F40EFF-2425-43F9-B5D6-758369AE96B6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D9FD0A58-A250-4403-B8EB-C74CD30B3323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25" name="Rectangle: Rounded Corners 8">
                <a:extLst>
                  <a:ext uri="{FF2B5EF4-FFF2-40B4-BE49-F238E27FC236}">
                    <a16:creationId xmlns:a16="http://schemas.microsoft.com/office/drawing/2014/main" id="{421BFEA3-5EBB-489B-9D79-0FDAEE267577}"/>
                  </a:ext>
                </a:extLst>
              </p:cNvPr>
              <p:cNvSpPr txBox="1"/>
              <p:nvPr/>
            </p:nvSpPr>
            <p:spPr>
              <a:xfrm>
                <a:off x="258529" y="179099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Wpływ na miejsca pracy i zadania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502AAC-66CB-4A3A-83D9-10383ED22020}"/>
              </a:ext>
            </a:extLst>
          </p:cNvPr>
          <p:cNvGrpSpPr/>
          <p:nvPr/>
        </p:nvGrpSpPr>
        <p:grpSpPr>
          <a:xfrm>
            <a:off x="446751" y="2696425"/>
            <a:ext cx="4973516" cy="429031"/>
            <a:chOff x="446751" y="2750907"/>
            <a:chExt cx="4973516" cy="42903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165D9B-2C1E-4F9E-92BB-BD300CA2AAA9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874A5D-E929-45FF-8F3D-E084F9B26794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836DDF15-D836-4D30-AB55-2CEBB3FF59D7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23" name="Rectangle: Rounded Corners 10">
                <a:extLst>
                  <a:ext uri="{FF2B5EF4-FFF2-40B4-BE49-F238E27FC236}">
                    <a16:creationId xmlns:a16="http://schemas.microsoft.com/office/drawing/2014/main" id="{2145C671-CEBF-4F7E-8CFC-E0355A063F7B}"/>
                  </a:ext>
                </a:extLst>
              </p:cNvPr>
              <p:cNvSpPr txBox="1"/>
              <p:nvPr/>
            </p:nvSpPr>
            <p:spPr>
              <a:xfrm>
                <a:off x="261232" y="238067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Skutki w zakresie BHP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E680F56-7338-4475-8856-D86E21C28913}"/>
              </a:ext>
            </a:extLst>
          </p:cNvPr>
          <p:cNvGrpSpPr/>
          <p:nvPr/>
        </p:nvGrpSpPr>
        <p:grpSpPr>
          <a:xfrm>
            <a:off x="446751" y="3185277"/>
            <a:ext cx="4973516" cy="428254"/>
            <a:chOff x="446751" y="3285839"/>
            <a:chExt cx="4973516" cy="4282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FB0D1CC-5FCA-4AD7-8DCA-804E8072C203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B5DEA65-7C4E-47D3-B2C7-A109C0F2320E}"/>
                </a:ext>
              </a:extLst>
            </p:cNvPr>
            <p:cNvGrpSpPr/>
            <p:nvPr/>
          </p:nvGrpSpPr>
          <p:grpSpPr>
            <a:xfrm>
              <a:off x="584946" y="3285839"/>
              <a:ext cx="4651902" cy="370957"/>
              <a:chOff x="243645" y="295162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1BF84C9-A14F-41EF-8F94-F4DFB101D5AF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21" name="Rectangle: Rounded Corners 12">
                <a:extLst>
                  <a:ext uri="{FF2B5EF4-FFF2-40B4-BE49-F238E27FC236}">
                    <a16:creationId xmlns:a16="http://schemas.microsoft.com/office/drawing/2014/main" id="{6BD13B69-58B6-43B3-817F-49F27F5BFEB8}"/>
                  </a:ext>
                </a:extLst>
              </p:cNvPr>
              <p:cNvSpPr txBox="1"/>
              <p:nvPr/>
            </p:nvSpPr>
            <p:spPr>
              <a:xfrm>
                <a:off x="262528" y="297035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Studia przypadku 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DC09A3-41E8-40D0-99CA-FE3EDF41BF44}"/>
              </a:ext>
            </a:extLst>
          </p:cNvPr>
          <p:cNvGrpSpPr/>
          <p:nvPr/>
        </p:nvGrpSpPr>
        <p:grpSpPr>
          <a:xfrm>
            <a:off x="446751" y="3663336"/>
            <a:ext cx="4973516" cy="421811"/>
            <a:chOff x="446751" y="3875519"/>
            <a:chExt cx="4973516" cy="42181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E9727D4-B15B-4255-97FA-4F02092F8087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>
                <a:solidFill>
                  <a:srgbClr val="003399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0A0BE2-C182-4116-9AC3-3731866AD795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64F48C4-02E9-4F69-9CB4-D91A1F5D29C4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>
                  <a:solidFill>
                    <a:srgbClr val="003399"/>
                  </a:solidFill>
                </a:endParaRPr>
              </a:p>
            </p:txBody>
          </p:sp>
          <p:sp>
            <p:nvSpPr>
              <p:cNvPr id="19" name="Rectangle: Rounded Corners 14">
                <a:extLst>
                  <a:ext uri="{FF2B5EF4-FFF2-40B4-BE49-F238E27FC236}">
                    <a16:creationId xmlns:a16="http://schemas.microsoft.com/office/drawing/2014/main" id="{B0945A9B-2D00-42CE-BFB2-F372C2340200}"/>
                  </a:ext>
                </a:extLst>
              </p:cNvPr>
              <p:cNvSpPr txBox="1"/>
              <p:nvPr/>
            </p:nvSpPr>
            <p:spPr>
              <a:xfrm>
                <a:off x="259949" y="3560034"/>
                <a:ext cx="4244231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Wpływ na różne poziomy i podmioty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1DAAABA-EAE3-4D63-97D0-426A7C4850CF}"/>
              </a:ext>
            </a:extLst>
          </p:cNvPr>
          <p:cNvGrpSpPr/>
          <p:nvPr/>
        </p:nvGrpSpPr>
        <p:grpSpPr>
          <a:xfrm>
            <a:off x="446750" y="1216962"/>
            <a:ext cx="4976364" cy="428193"/>
            <a:chOff x="446750" y="1266219"/>
            <a:chExt cx="4976364" cy="42819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AF312CA-18C9-4E80-9798-9B8DF0F8B4F3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77B783-4266-4E47-88D2-8001E5998FD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91D7E8B0-F993-4510-9300-7BD00278F1D8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29" name="Rectangle: Rounded Corners 4">
                <a:extLst>
                  <a:ext uri="{FF2B5EF4-FFF2-40B4-BE49-F238E27FC236}">
                    <a16:creationId xmlns:a16="http://schemas.microsoft.com/office/drawing/2014/main" id="{DE5A498D-B0C7-4660-B29D-1A3BC6EA74CB}"/>
                  </a:ext>
                </a:extLst>
              </p:cNvPr>
              <p:cNvSpPr txBox="1"/>
              <p:nvPr/>
            </p:nvSpPr>
            <p:spPr>
              <a:xfrm>
                <a:off x="278640" y="611633"/>
                <a:ext cx="4225447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pl-PL" sz="1400" b="0">
                    <a:solidFill>
                      <a:srgbClr val="003399"/>
                    </a:solidFill>
                  </a:rPr>
                  <a:t>Systematyka</a:t>
                </a:r>
              </a:p>
            </p:txBody>
          </p:sp>
        </p:grpSp>
      </p:grpSp>
      <p:pic>
        <p:nvPicPr>
          <p:cNvPr id="39" name="Picture 38" descr="A cartoon of a person wearing a helmet and vest&#10;&#10;Description automatically generated">
            <a:extLst>
              <a:ext uri="{FF2B5EF4-FFF2-40B4-BE49-F238E27FC236}">
                <a16:creationId xmlns:a16="http://schemas.microsoft.com/office/drawing/2014/main" id="{91339272-2EE1-468D-B557-548206EC25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6033" y="1954269"/>
            <a:ext cx="2629569" cy="1774959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6AB38CE-9C59-4EE0-BC70-D84582BBBB06}"/>
              </a:ext>
            </a:extLst>
          </p:cNvPr>
          <p:cNvGrpSpPr/>
          <p:nvPr/>
        </p:nvGrpSpPr>
        <p:grpSpPr>
          <a:xfrm>
            <a:off x="457200" y="4132377"/>
            <a:ext cx="4973516" cy="421811"/>
            <a:chOff x="457200" y="4132377"/>
            <a:chExt cx="4973516" cy="42181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ADFA80-5DD4-414E-BE7C-C474545C6FD2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42A50B5-63D8-4792-A36D-783730388D9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378C921-A731-440D-9F80-3809CC721D6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54" name="Rectangle: Rounded Corners 14">
                <a:extLst>
                  <a:ext uri="{FF2B5EF4-FFF2-40B4-BE49-F238E27FC236}">
                    <a16:creationId xmlns:a16="http://schemas.microsoft.com/office/drawing/2014/main" id="{F341E5E5-7F0C-4B48-8EF5-D097A4CC232B}"/>
                  </a:ext>
                </a:extLst>
              </p:cNvPr>
              <p:cNvSpPr txBox="1"/>
              <p:nvPr/>
            </p:nvSpPr>
            <p:spPr>
              <a:xfrm>
                <a:off x="613170" y="4150486"/>
                <a:ext cx="4626862" cy="3347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pl-PL">
                    <a:solidFill>
                      <a:srgbClr val="003399"/>
                    </a:solidFill>
                  </a:rPr>
                  <a:t>Najważniejsze wnioski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1063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Framework: the automation of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/>
          <a:lstStyle/>
          <a:p>
            <a:pPr lvl="1"/>
            <a:r>
              <a:rPr lang="pl-PL" sz="2400" b="1">
                <a:latin typeface="+mj-lt"/>
              </a:rPr>
              <a:t>Wpływ na różne poziomy i podmioty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0254F88-4FF0-3834-147B-45A78A01F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760108"/>
              </p:ext>
            </p:extLst>
          </p:nvPr>
        </p:nvGraphicFramePr>
        <p:xfrm>
          <a:off x="1493821" y="928144"/>
          <a:ext cx="5495453" cy="3637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1929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Tworzenie polityki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933450"/>
            <a:ext cx="8154448" cy="3778433"/>
          </a:xfrm>
        </p:spPr>
        <p:txBody>
          <a:bodyPr l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600">
                <a:solidFill>
                  <a:srgbClr val="003399"/>
                </a:solidFill>
              </a:rPr>
              <a:t>Rozporządzenie w sprawie maszyn:</a:t>
            </a:r>
          </a:p>
          <a:p>
            <a:pPr lvl="1">
              <a:spcAft>
                <a:spcPts val="600"/>
              </a:spcAft>
            </a:pPr>
            <a:r>
              <a:rPr lang="pl-PL" sz="1600">
                <a:solidFill>
                  <a:schemeClr val="tx2"/>
                </a:solidFill>
              </a:rPr>
              <a:t>zwiększenie zaufania do technologii cyfrowych, w tym sztucznej inteligencji, współpracy człowieka z robotem itp.</a:t>
            </a:r>
          </a:p>
          <a:p>
            <a:pPr lvl="1">
              <a:spcAft>
                <a:spcPts val="600"/>
              </a:spcAft>
            </a:pPr>
            <a:r>
              <a:rPr lang="pl-PL" sz="1600">
                <a:solidFill>
                  <a:schemeClr val="tx2"/>
                </a:solidFill>
              </a:rPr>
              <a:t>wprowadzenie skutecznego nadzoru rynku</a:t>
            </a: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600">
                <a:solidFill>
                  <a:srgbClr val="003399"/>
                </a:solidFill>
              </a:rPr>
              <a:t>Unijny akt w sprawie sztucznej inteligencji </a:t>
            </a:r>
          </a:p>
          <a:p>
            <a:pPr lvl="1">
              <a:spcAft>
                <a:spcPts val="600"/>
              </a:spcAft>
            </a:pPr>
            <a:r>
              <a:rPr lang="pl-PL" sz="1600">
                <a:solidFill>
                  <a:schemeClr val="tx2"/>
                </a:solidFill>
              </a:rPr>
              <a:t>zaproponowano go w celu uwzględnienia praw podstawowych i zagrożeń dla bezpieczeństwa w odniesieniu do sztucznej inteligencji</a:t>
            </a:r>
          </a:p>
          <a:p>
            <a:pPr marL="189000" lvl="1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16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16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EF0E2479-FBA4-4D5A-B99D-3D01BFA9459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773" y="1813829"/>
            <a:ext cx="1409325" cy="14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52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work: the automation of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/>
          <a:lstStyle/>
          <a:p>
            <a:pPr lvl="1"/>
            <a:r>
              <a:rPr lang="pl-PL" sz="2400" b="1">
                <a:latin typeface="Arial (Überschriften)"/>
              </a:rPr>
              <a:t>Wyzwania związane z zarządzaniem BHP 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5087847" y="1149732"/>
            <a:ext cx="2547218" cy="1187798"/>
            <a:chOff x="1072656" y="1602098"/>
            <a:chExt cx="1860030" cy="1860030"/>
          </a:xfrm>
        </p:grpSpPr>
        <p:sp>
          <p:nvSpPr>
            <p:cNvPr id="7" name="Ellipse 6"/>
            <p:cNvSpPr/>
            <p:nvPr/>
          </p:nvSpPr>
          <p:spPr>
            <a:xfrm>
              <a:off x="1072656" y="1602098"/>
              <a:ext cx="1860030" cy="186003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Ellipse 4"/>
            <p:cNvSpPr txBox="1"/>
            <p:nvPr/>
          </p:nvSpPr>
          <p:spPr>
            <a:xfrm>
              <a:off x="1345051" y="1874493"/>
              <a:ext cx="1315240" cy="13152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150" sz="1050"/>
            </a:p>
          </p:txBody>
        </p:sp>
      </p:grpSp>
      <p:sp>
        <p:nvSpPr>
          <p:cNvPr id="9" name="Rechteck 8"/>
          <p:cNvSpPr/>
          <p:nvPr/>
        </p:nvSpPr>
        <p:spPr>
          <a:xfrm>
            <a:off x="5290105" y="1365284"/>
            <a:ext cx="2117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1200" b="0" i="1" dirty="0">
                <a:solidFill>
                  <a:srgbClr val="003399"/>
                </a:solidFill>
              </a:rPr>
              <a:t>Szybko zmieniające się technologie wiążą się z ograniczoną wiedzą na temat wpływu na BHP</a:t>
            </a:r>
          </a:p>
        </p:txBody>
      </p:sp>
      <p:graphicFrame>
        <p:nvGraphicFramePr>
          <p:cNvPr id="1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7812" y="2349617"/>
            <a:ext cx="2333385" cy="2069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BA883C-88A8-FD25-7D0C-A94DD98500A9}"/>
              </a:ext>
            </a:extLst>
          </p:cNvPr>
          <p:cNvSpPr txBox="1"/>
          <p:nvPr/>
        </p:nvSpPr>
        <p:spPr>
          <a:xfrm>
            <a:off x="450001" y="828052"/>
            <a:ext cx="4968668" cy="181588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600" b="1" dirty="0">
                <a:solidFill>
                  <a:srgbClr val="ACC700"/>
                </a:solidFill>
              </a:rPr>
              <a:t>Nowe wyzwania: 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3399"/>
                </a:solidFill>
              </a:rPr>
              <a:t>(ukryte) błędy w systemach opartych na sztucznej </a:t>
            </a:r>
            <a:br>
              <a:rPr lang="en-GB" sz="1600" dirty="0">
                <a:solidFill>
                  <a:srgbClr val="003399"/>
                </a:solidFill>
              </a:rPr>
            </a:br>
            <a:r>
              <a:rPr lang="pl-PL" sz="1600" dirty="0">
                <a:solidFill>
                  <a:srgbClr val="003399"/>
                </a:solidFill>
              </a:rPr>
              <a:t>inteligencji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dirty="0" err="1">
                <a:solidFill>
                  <a:srgbClr val="003399"/>
                </a:solidFill>
              </a:rPr>
              <a:t>cyberbezpieczeństwo</a:t>
            </a:r>
            <a:endParaRPr lang="pl-PL" sz="1600" dirty="0">
              <a:solidFill>
                <a:srgbClr val="003399"/>
              </a:solidFill>
            </a:endParaRP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3399"/>
                </a:solidFill>
              </a:rPr>
              <a:t>obawy i oczekiwania pracowników</a:t>
            </a:r>
          </a:p>
          <a:p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B530F-8587-3B7B-C5F4-525E48E1BBF0}"/>
              </a:ext>
            </a:extLst>
          </p:cNvPr>
          <p:cNvSpPr txBox="1"/>
          <p:nvPr/>
        </p:nvSpPr>
        <p:spPr>
          <a:xfrm>
            <a:off x="450001" y="2413656"/>
            <a:ext cx="3643946" cy="2111347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600" b="1">
                <a:solidFill>
                  <a:srgbClr val="ACC700"/>
                </a:solidFill>
              </a:rPr>
              <a:t>Skutki organizacyjne i społeczne: 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depersonalizacja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mniej interakcji społecznych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presja związana z wynikami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(nie)ufność wobec automatyzacji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600" b="0">
                <a:solidFill>
                  <a:srgbClr val="003399"/>
                </a:solidFill>
              </a:rPr>
              <a:t>obniżanie kwalifikacji pracowników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8687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35302"/>
            <a:ext cx="7559873" cy="367200"/>
          </a:xfrm>
        </p:spPr>
        <p:txBody>
          <a:bodyPr lIns="0"/>
          <a:lstStyle/>
          <a:p>
            <a:r>
              <a:rPr lang="pl-PL" sz="2400"/>
              <a:t>Zarządzanie BHP </a:t>
            </a:r>
          </a:p>
        </p:txBody>
      </p:sp>
      <p:sp>
        <p:nvSpPr>
          <p:cNvPr id="5" name="Pfeil nach oben 4"/>
          <p:cNvSpPr/>
          <p:nvPr/>
        </p:nvSpPr>
        <p:spPr>
          <a:xfrm>
            <a:off x="4910487" y="1449853"/>
            <a:ext cx="2852524" cy="3020321"/>
          </a:xfrm>
          <a:prstGeom prst="upArrow">
            <a:avLst/>
          </a:prstGeom>
          <a:solidFill>
            <a:srgbClr val="D7E3A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6" name="Pfeil nach oben 5"/>
          <p:cNvSpPr/>
          <p:nvPr/>
        </p:nvSpPr>
        <p:spPr>
          <a:xfrm rot="10800000">
            <a:off x="701136" y="1449853"/>
            <a:ext cx="2852524" cy="3020321"/>
          </a:xfrm>
          <a:prstGeom prst="upArrow">
            <a:avLst/>
          </a:prstGeom>
          <a:solidFill>
            <a:srgbClr val="D7E3A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 sz="1350" dirty="0"/>
          </a:p>
        </p:txBody>
      </p:sp>
      <p:sp>
        <p:nvSpPr>
          <p:cNvPr id="3" name="Abgerundetes Rechteck 2"/>
          <p:cNvSpPr/>
          <p:nvPr/>
        </p:nvSpPr>
        <p:spPr>
          <a:xfrm>
            <a:off x="4763764" y="3601170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Przypadki użycia w Europie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763764" y="2418028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Wymiana wiedzy fachowej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4763764" y="3009599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Zasada ludzkiej kontroli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4763764" y="1827546"/>
            <a:ext cx="3140242" cy="400111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Zaangażowanie pracowników na wczesnym etapie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07347" y="2425341"/>
            <a:ext cx="3140242" cy="386482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Wewnętrzny opór przed zmianami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607347" y="3026912"/>
            <a:ext cx="3140242" cy="386483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Krajobraz prawny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607347" y="1827546"/>
            <a:ext cx="3140242" cy="386482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b="1">
                <a:solidFill>
                  <a:srgbClr val="003399"/>
                </a:solidFill>
              </a:rPr>
              <a:t>Brak doświadczenia w zakresie korzystania z technologii</a:t>
            </a:r>
          </a:p>
        </p:txBody>
      </p:sp>
      <p:graphicFrame>
        <p:nvGraphicFramePr>
          <p:cNvPr id="18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A51C16B-1157-93B1-DAA3-B677B9FABA3C}"/>
              </a:ext>
            </a:extLst>
          </p:cNvPr>
          <p:cNvSpPr txBox="1"/>
          <p:nvPr/>
        </p:nvSpPr>
        <p:spPr>
          <a:xfrm>
            <a:off x="928451" y="968452"/>
            <a:ext cx="2570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ACC700"/>
                </a:solidFill>
              </a:rPr>
              <a:t>Zmniejszenie barier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9D876-4A2B-110B-5CCF-945346B2B921}"/>
              </a:ext>
            </a:extLst>
          </p:cNvPr>
          <p:cNvSpPr txBox="1"/>
          <p:nvPr/>
        </p:nvSpPr>
        <p:spPr>
          <a:xfrm>
            <a:off x="4763764" y="968452"/>
            <a:ext cx="3544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ACC700"/>
                </a:solidFill>
              </a:rPr>
              <a:t>Zwiększenie możliwości</a:t>
            </a:r>
          </a:p>
        </p:txBody>
      </p:sp>
    </p:spTree>
    <p:extLst>
      <p:ext uri="{BB962C8B-B14F-4D97-AF65-F5344CB8AC3E}">
        <p14:creationId xmlns:p14="http://schemas.microsoft.com/office/powerpoint/2010/main" val="96092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>
            <a:normAutofit fontScale="90000"/>
          </a:bodyPr>
          <a:lstStyle/>
          <a:p>
            <a:r>
              <a:rPr lang="pl-PL" sz="2400" dirty="0"/>
              <a:t>Wykorzystanie systemów opartych na sztucznej inteligencji na potrzeby BHP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Inhaltsplatzhalter 2"/>
          <p:cNvSpPr>
            <a:spLocks noGrp="1"/>
          </p:cNvSpPr>
          <p:nvPr>
            <p:ph sz="half" idx="1"/>
          </p:nvPr>
        </p:nvSpPr>
        <p:spPr>
          <a:xfrm>
            <a:off x="265644" y="893253"/>
            <a:ext cx="3898956" cy="4345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Monitorowanie procesów i BHP</a:t>
            </a:r>
          </a:p>
        </p:txBody>
      </p:sp>
      <p:sp>
        <p:nvSpPr>
          <p:cNvPr id="15" name="Pfeil nach links und rechts 14"/>
          <p:cNvSpPr/>
          <p:nvPr/>
        </p:nvSpPr>
        <p:spPr>
          <a:xfrm>
            <a:off x="3513080" y="1735823"/>
            <a:ext cx="1409053" cy="228693"/>
          </a:xfrm>
          <a:prstGeom prst="leftRightArrow">
            <a:avLst>
              <a:gd name="adj1" fmla="val 21856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 sz="1350" dirty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4922133" y="809895"/>
            <a:ext cx="3067437" cy="312294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marL="251994" indent="-251994" algn="l" defTabSz="457189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1989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1985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1980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1976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Poczucie bycia obserwowanym</a:t>
            </a:r>
          </a:p>
        </p:txBody>
      </p:sp>
      <p:sp>
        <p:nvSpPr>
          <p:cNvPr id="20" name="Inhaltsplatzhalter 2"/>
          <p:cNvSpPr txBox="1">
            <a:spLocks/>
          </p:cNvSpPr>
          <p:nvPr/>
        </p:nvSpPr>
        <p:spPr>
          <a:xfrm>
            <a:off x="455524" y="2656583"/>
            <a:ext cx="3898956" cy="9281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defTabSz="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  <a:defRPr sz="1600" b="0" i="0" baseline="0">
                <a:solidFill>
                  <a:schemeClr val="tx2"/>
                </a:solidFill>
              </a:defRPr>
            </a:lvl1pPr>
            <a:lvl2pPr marL="32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baseline="0"/>
            </a:lvl2pPr>
            <a:lvl3pPr marL="45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baseline="0"/>
            </a:lvl3pPr>
            <a:lvl4pPr marL="59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baseline="0"/>
            </a:lvl4pPr>
            <a:lvl5pPr marL="72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baseline="0"/>
            </a:lvl5pPr>
            <a:lvl6pPr marL="1885950" indent="-171450" defTabSz="342900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baseline="0"/>
            </a:lvl6pPr>
            <a:lvl7pPr marL="2228850" indent="-171450" defTabSz="342900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marL="180000" indent="-171450">
              <a:spcBef>
                <a:spcPts val="0"/>
              </a:spcBef>
            </a:pPr>
            <a:r>
              <a:rPr lang="pl-PL" sz="1400" dirty="0"/>
              <a:t>Systemy z wbudowaną funkcją wykrywania błędów</a:t>
            </a:r>
          </a:p>
          <a:p>
            <a:pPr marL="0" indent="171450">
              <a:spcBef>
                <a:spcPts val="0"/>
              </a:spcBef>
            </a:pPr>
            <a:r>
              <a:rPr lang="pl-PL" sz="1400" dirty="0"/>
              <a:t>Bezpieczniejsze przestrzenie robocze</a:t>
            </a:r>
          </a:p>
          <a:p>
            <a:pPr marL="0" indent="171450">
              <a:spcBef>
                <a:spcPts val="0"/>
              </a:spcBef>
            </a:pPr>
            <a:r>
              <a:rPr lang="pl-PL" sz="1400" dirty="0"/>
              <a:t>Systemy </a:t>
            </a:r>
            <a:r>
              <a:rPr lang="pl-PL" sz="1400" dirty="0" err="1"/>
              <a:t>samouczenia</a:t>
            </a:r>
            <a:r>
              <a:rPr lang="pl-PL" sz="1400" dirty="0"/>
              <a:t> się</a:t>
            </a:r>
          </a:p>
        </p:txBody>
      </p:sp>
      <p:sp>
        <p:nvSpPr>
          <p:cNvPr id="21" name="Inhaltsplatzhalter 2"/>
          <p:cNvSpPr txBox="1">
            <a:spLocks/>
          </p:cNvSpPr>
          <p:nvPr/>
        </p:nvSpPr>
        <p:spPr>
          <a:xfrm>
            <a:off x="4657487" y="2656488"/>
            <a:ext cx="4030990" cy="10257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189000" indent="-189000" defTabSz="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  <a:defRPr sz="1600" b="0" i="0" baseline="0">
                <a:solidFill>
                  <a:schemeClr val="tx2"/>
                </a:solidFill>
              </a:defRPr>
            </a:lvl1pPr>
            <a:lvl2pPr marL="32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baseline="0"/>
            </a:lvl2pPr>
            <a:lvl3pPr marL="45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baseline="0"/>
            </a:lvl3pPr>
            <a:lvl4pPr marL="59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baseline="0"/>
            </a:lvl4pPr>
            <a:lvl5pPr marL="72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baseline="0"/>
            </a:lvl5pPr>
            <a:lvl6pPr marL="1885950" indent="-171450" defTabSz="342900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baseline="0"/>
            </a:lvl6pPr>
            <a:lvl7pPr marL="2228850" indent="-171450" defTabSz="342900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marL="180000" indent="-171450">
              <a:spcBef>
                <a:spcPts val="0"/>
              </a:spcBef>
            </a:pPr>
            <a:r>
              <a:rPr lang="pl-PL" sz="1400" dirty="0"/>
              <a:t>Niepewność co do tego, jakie dane są gromadzone</a:t>
            </a:r>
          </a:p>
          <a:p>
            <a:pPr marL="0" indent="171450">
              <a:spcBef>
                <a:spcPts val="0"/>
              </a:spcBef>
            </a:pPr>
            <a:r>
              <a:rPr lang="pl-PL" sz="1400" dirty="0"/>
              <a:t>Zwiększona obecność kamer</a:t>
            </a:r>
          </a:p>
          <a:p>
            <a:pPr marL="0" indent="171450">
              <a:spcBef>
                <a:spcPts val="0"/>
              </a:spcBef>
            </a:pPr>
            <a:r>
              <a:rPr lang="pl-PL" sz="1400" dirty="0"/>
              <a:t>Z góry przyjęte założenia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D65A3D-689C-4A8A-8E2E-0B5AEE8024FE}"/>
              </a:ext>
            </a:extLst>
          </p:cNvPr>
          <p:cNvGrpSpPr/>
          <p:nvPr/>
        </p:nvGrpSpPr>
        <p:grpSpPr>
          <a:xfrm>
            <a:off x="1075765" y="3748542"/>
            <a:ext cx="6470129" cy="762007"/>
            <a:chOff x="1075765" y="3609073"/>
            <a:chExt cx="6470129" cy="76200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24F05AE-6C91-46FA-8702-02A2A469B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5765" y="3609073"/>
              <a:ext cx="6470129" cy="7620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39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6350" h="19050"/>
              <a:contourClr>
                <a:srgbClr val="FFFFFF"/>
              </a:contourClr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A4365E-54E5-4FD8-BB99-39E046B6525F}"/>
                </a:ext>
              </a:extLst>
            </p:cNvPr>
            <p:cNvSpPr txBox="1"/>
            <p:nvPr/>
          </p:nvSpPr>
          <p:spPr>
            <a:xfrm>
              <a:off x="1118247" y="3662207"/>
              <a:ext cx="63775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chemeClr val="bg1"/>
                  </a:solidFill>
                  <a:cs typeface="Arial" panose="020B0604020202020204" pitchFamily="34" charset="0"/>
                </a:rPr>
                <a:t>Jasna komunikacja na temat tego, jakie dane są gromadzone oraz kiedy, gdzie i w jakim celu.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A7A25F-F856-43D8-AA0D-B5EEBD72C3BD}"/>
              </a:ext>
            </a:extLst>
          </p:cNvPr>
          <p:cNvGrpSpPr/>
          <p:nvPr/>
        </p:nvGrpSpPr>
        <p:grpSpPr>
          <a:xfrm>
            <a:off x="1181927" y="1439984"/>
            <a:ext cx="1689113" cy="1084088"/>
            <a:chOff x="1181927" y="1331831"/>
            <a:chExt cx="1689113" cy="1084088"/>
          </a:xfrm>
        </p:grpSpPr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1BE6B8D5-7BC7-3782-8ACF-96C9CF3FF8CE}"/>
                </a:ext>
              </a:extLst>
            </p:cNvPr>
            <p:cNvSpPr/>
            <p:nvPr/>
          </p:nvSpPr>
          <p:spPr>
            <a:xfrm>
              <a:off x="1181927" y="1340434"/>
              <a:ext cx="1689113" cy="10257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 sz="1350" dirty="0"/>
            </a:p>
          </p:txBody>
        </p:sp>
        <p:pic>
          <p:nvPicPr>
            <p:cNvPr id="25" name="Picture 24" descr="A green camera on a black background&#10;&#10;Description automatically generated">
              <a:extLst>
                <a:ext uri="{FF2B5EF4-FFF2-40B4-BE49-F238E27FC236}">
                  <a16:creationId xmlns:a16="http://schemas.microsoft.com/office/drawing/2014/main" id="{21FF0612-BF27-4841-AA0A-E7973665B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6035" y="1331831"/>
              <a:ext cx="1084088" cy="108408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516F2C-3442-4F15-B85D-C8F5712BAF9C}"/>
              </a:ext>
            </a:extLst>
          </p:cNvPr>
          <p:cNvGrpSpPr/>
          <p:nvPr/>
        </p:nvGrpSpPr>
        <p:grpSpPr>
          <a:xfrm>
            <a:off x="5554739" y="1266280"/>
            <a:ext cx="1689113" cy="1306287"/>
            <a:chOff x="5536079" y="1266280"/>
            <a:chExt cx="1689113" cy="1306287"/>
          </a:xfrm>
        </p:grpSpPr>
        <p:sp>
          <p:nvSpPr>
            <p:cNvPr id="23" name="Rectangle 3">
              <a:extLst>
                <a:ext uri="{FF2B5EF4-FFF2-40B4-BE49-F238E27FC236}">
                  <a16:creationId xmlns:a16="http://schemas.microsoft.com/office/drawing/2014/main" id="{EEDE12EC-7065-4A61-8C42-9C0F243875D8}"/>
                </a:ext>
              </a:extLst>
            </p:cNvPr>
            <p:cNvSpPr/>
            <p:nvPr/>
          </p:nvSpPr>
          <p:spPr>
            <a:xfrm>
              <a:off x="5536079" y="1462983"/>
              <a:ext cx="1689113" cy="10257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 sz="1350" dirty="0"/>
            </a:p>
          </p:txBody>
        </p:sp>
        <p:pic>
          <p:nvPicPr>
            <p:cNvPr id="26" name="Picture 25" descr="A green eye with a black circle&#10;&#10;Description automatically generated">
              <a:extLst>
                <a:ext uri="{FF2B5EF4-FFF2-40B4-BE49-F238E27FC236}">
                  <a16:creationId xmlns:a16="http://schemas.microsoft.com/office/drawing/2014/main" id="{74B10E2F-FBDB-4FCC-BD92-DDB75021B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6095" y="1266280"/>
              <a:ext cx="1306287" cy="13062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1782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ipboard with a magnifying glass&#10;&#10;Description automatically generated">
            <a:extLst>
              <a:ext uri="{FF2B5EF4-FFF2-40B4-BE49-F238E27FC236}">
                <a16:creationId xmlns:a16="http://schemas.microsoft.com/office/drawing/2014/main" id="{B273A75C-FCC9-4154-B778-072E78385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417" y="2237411"/>
            <a:ext cx="1479686" cy="14796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23478"/>
            <a:ext cx="7559873" cy="367200"/>
          </a:xfrm>
        </p:spPr>
        <p:txBody>
          <a:bodyPr lIns="0"/>
          <a:lstStyle/>
          <a:p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Inspekcja pracy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66478" y="920456"/>
            <a:ext cx="7865324" cy="18492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1600">
                <a:solidFill>
                  <a:schemeClr val="tx2"/>
                </a:solidFill>
              </a:rPr>
              <a:t>Proces inspekcji pracy stanowi coraz większe wyzwanie</a:t>
            </a:r>
          </a:p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1600">
                <a:solidFill>
                  <a:schemeClr val="tx2"/>
                </a:solidFill>
              </a:rPr>
              <a:t>Polityka dotycząca nowych technologii</a:t>
            </a:r>
          </a:p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l-PL" sz="1600">
                <a:solidFill>
                  <a:schemeClr val="tx2"/>
                </a:solidFill>
              </a:rPr>
              <a:t>Potrzebne mogą być nowe narzędzia dla inspektoratów pracy</a:t>
            </a:r>
          </a:p>
          <a:p>
            <a:pPr defTabSz="342892">
              <a:spcBef>
                <a:spcPts val="450"/>
              </a:spcBef>
              <a:buClr>
                <a:schemeClr val="tx2"/>
              </a:buClr>
            </a:pPr>
            <a:endParaRPr lang="en-150" sz="1600" b="1" dirty="0">
              <a:solidFill>
                <a:schemeClr val="tx2"/>
              </a:solidFill>
            </a:endParaRPr>
          </a:p>
          <a:p>
            <a:endParaRPr lang="en-150" sz="1600" dirty="0"/>
          </a:p>
        </p:txBody>
      </p:sp>
      <p:graphicFrame>
        <p:nvGraphicFramePr>
          <p:cNvPr id="4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36558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19F9-B0C1-FF8B-8B70-32A8DED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Najważniejsze wnioski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46283834-05D8-4FAC-B84C-900640A54B53}"/>
              </a:ext>
            </a:extLst>
          </p:cNvPr>
          <p:cNvSpPr/>
          <p:nvPr/>
        </p:nvSpPr>
        <p:spPr>
          <a:xfrm rot="10800000">
            <a:off x="485429" y="915989"/>
            <a:ext cx="7559873" cy="2590609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A96797-7E29-4EA4-BC72-9D36735DCD61}"/>
              </a:ext>
            </a:extLst>
          </p:cNvPr>
          <p:cNvSpPr txBox="1">
            <a:spLocks/>
          </p:cNvSpPr>
          <p:nvPr/>
        </p:nvSpPr>
        <p:spPr>
          <a:xfrm>
            <a:off x="664219" y="1391858"/>
            <a:ext cx="6469990" cy="21759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Staranny wybór zadań do automatyzacji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Odpowiednie szkolenie i podnoszenie kwalifikacji pracowników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Informacja, komunikacja, przejrzystość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Zaangażowanie pracowników na rzecz pomyślnego wprowadzenia technologii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Regulacje i względy związane z egzekwowaniem przepisów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pl-PL" sz="1500" b="0" dirty="0">
                <a:solidFill>
                  <a:srgbClr val="003399"/>
                </a:solidFill>
              </a:rPr>
              <a:t>Potrzeba wprowadzenia kompleksowych narzędzi oceny ryzyka</a:t>
            </a:r>
          </a:p>
        </p:txBody>
      </p:sp>
      <p:pic>
        <p:nvPicPr>
          <p:cNvPr id="6" name="Picture 5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D4534313-764C-4F04-BD60-B9F816DD3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788" y="2348792"/>
            <a:ext cx="1300149" cy="141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9F63CB-EFAF-85BA-DEFE-BB707F00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Dalsze informacje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1708751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CC700"/>
              </a:buClr>
            </a:pPr>
            <a:r>
              <a:rPr lang="pl-PL" sz="1500">
                <a:solidFill>
                  <a:srgbClr val="ACC700"/>
                </a:solidFill>
              </a:rPr>
              <a:t>Zapoznaj się ze wszystkimi powiązanymi treściami w obszarze priorytetowym „Automatyzacja zadań”: </a:t>
            </a:r>
          </a:p>
          <a:p>
            <a:pPr marL="0" indent="0">
              <a:buNone/>
            </a:pPr>
            <a:r>
              <a:rPr lang="pl-PL" sz="1500" b="0">
                <a:solidFill>
                  <a:srgbClr val="003399"/>
                </a:solidFill>
                <a:hlinkClick r:id="rId4"/>
              </a:rPr>
              <a:t>https://healthy-workplaces.osha.europa.eu/en/about-topic/priority-area/worker-management-through-ai</a:t>
            </a:r>
          </a:p>
          <a:p>
            <a:pPr>
              <a:buClr>
                <a:srgbClr val="ACC700"/>
              </a:buClr>
            </a:pPr>
            <a:r>
              <a:rPr lang="pl-PL" sz="1500">
                <a:solidFill>
                  <a:srgbClr val="ACC700"/>
                </a:solidFill>
              </a:rPr>
              <a:t>Zapoznaj się ze wszystkimi publikacjami na ten temat: </a:t>
            </a:r>
          </a:p>
          <a:p>
            <a:pPr marL="0" indent="0">
              <a:buNone/>
            </a:pPr>
            <a:r>
              <a:rPr lang="pl-PL" sz="1500" b="0">
                <a:hlinkClick r:id="rId5"/>
              </a:rPr>
              <a:t>https://osha.europa.eu/en/publications-priority-area/automation-tasks</a:t>
            </a:r>
          </a:p>
          <a:p>
            <a:pPr marL="0" indent="0">
              <a:buNone/>
            </a:pPr>
            <a:endParaRPr lang="en-GB" sz="1500" b="0" dirty="0"/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37079-8516-D058-585A-2CCE4F2E8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2032907"/>
            <a:ext cx="7560000" cy="23972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100" b="0" dirty="0"/>
              <a:t>Tłumaczenie wykonane przez Centrum Tłumaczeń (CdT, Luksemburg), na podstawie oryginału w języku angielskim. </a:t>
            </a:r>
            <a:endParaRPr lang="en-GB" sz="1100" b="0" dirty="0"/>
          </a:p>
          <a:p>
            <a:pPr marL="0" indent="0" algn="just">
              <a:buNone/>
            </a:pPr>
            <a:endParaRPr lang="en-GB" sz="1100" b="0" dirty="0"/>
          </a:p>
          <a:p>
            <a:pPr marL="0" indent="0" algn="just">
              <a:buNone/>
            </a:pPr>
            <a:endParaRPr lang="en-GB" sz="1100" b="0" dirty="0"/>
          </a:p>
          <a:p>
            <a:pPr marL="0" indent="0" algn="just">
              <a:lnSpc>
                <a:spcPts val="1200"/>
              </a:lnSpc>
              <a:spcAft>
                <a:spcPts val="1200"/>
              </a:spcAft>
              <a:buNone/>
            </a:pPr>
            <a:r>
              <a:rPr lang="pl-PL" sz="11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EU-OSHA ani żadna inna osoba działająca w imieniu Agencji nie ponosi odpowiedzialności za ewentualne wykorzystanie informacji zawartych w tej publikacji.</a:t>
            </a:r>
            <a:endParaRPr lang="en-GB" sz="11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1200"/>
              </a:lnSpc>
              <a:spcAft>
                <a:spcPts val="800"/>
              </a:spcAft>
              <a:buNone/>
            </a:pPr>
            <a:r>
              <a:rPr lang="pl-PL" sz="11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© Europejska Agencja Bezpieczeństwa i Zdrowia w Pracy, 202</a:t>
            </a:r>
            <a:r>
              <a:rPr lang="en-GB" sz="11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  <a:p>
            <a:pPr marL="0" indent="0" algn="just">
              <a:lnSpc>
                <a:spcPts val="1200"/>
              </a:lnSpc>
              <a:spcAft>
                <a:spcPts val="800"/>
              </a:spcAft>
              <a:buNone/>
            </a:pPr>
            <a:r>
              <a:rPr lang="pl-PL" sz="11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Kopiowanie dozwolone pod warunkiem podania źródła.</a:t>
            </a:r>
            <a:endParaRPr lang="en-GB" sz="11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1200"/>
              </a:lnSpc>
              <a:spcAft>
                <a:spcPts val="800"/>
              </a:spcAft>
              <a:buNone/>
            </a:pPr>
            <a:r>
              <a:rPr lang="pl-PL" sz="11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Wykorzystywanie lub kopiowanie zdjęć, które nie są objęte prawami autorskimi EU-OSHA, wymaga uzyskania pozwolenia od właściciela praw autorskich.</a:t>
            </a:r>
            <a:endParaRPr lang="en-GB" sz="11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68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Definicja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C55DD8B-861D-4386-84A0-546682163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067704"/>
              </p:ext>
            </p:extLst>
          </p:nvPr>
        </p:nvGraphicFramePr>
        <p:xfrm>
          <a:off x="1608127" y="2620179"/>
          <a:ext cx="6647491" cy="151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A green outline of a file&#10;&#10;Description automatically generated">
            <a:extLst>
              <a:ext uri="{FF2B5EF4-FFF2-40B4-BE49-F238E27FC236}">
                <a16:creationId xmlns:a16="http://schemas.microsoft.com/office/drawing/2014/main" id="{565A8D21-9014-4BC7-99CE-A4B9422F3E1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394" y="891443"/>
            <a:ext cx="1221666" cy="1221666"/>
          </a:xfrm>
          <a:prstGeom prst="rect">
            <a:avLst/>
          </a:prstGeom>
        </p:spPr>
      </p:pic>
      <p:pic>
        <p:nvPicPr>
          <p:cNvPr id="8" name="Picture 7" descr="A blue and green background&#10;&#10;Description automatically generated">
            <a:extLst>
              <a:ext uri="{FF2B5EF4-FFF2-40B4-BE49-F238E27FC236}">
                <a16:creationId xmlns:a16="http://schemas.microsoft.com/office/drawing/2014/main" id="{054C05A5-0BEF-4BDD-8A82-E238E418AD8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6397" y="1004207"/>
            <a:ext cx="6647491" cy="103686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D7070E6-74C4-4212-B2DD-D4C920D0AAC7}"/>
              </a:ext>
            </a:extLst>
          </p:cNvPr>
          <p:cNvSpPr txBox="1">
            <a:spLocks/>
          </p:cNvSpPr>
          <p:nvPr/>
        </p:nvSpPr>
        <p:spPr>
          <a:xfrm>
            <a:off x="1707998" y="1004207"/>
            <a:ext cx="6447747" cy="8666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" indent="0">
              <a:buFont typeface="Wingdings" pitchFamily="2" charset="2"/>
              <a:buNone/>
            </a:pPr>
            <a:r>
              <a:rPr lang="pl-PL" sz="1600" i="1" dirty="0">
                <a:solidFill>
                  <a:schemeClr val="bg1"/>
                </a:solidFill>
              </a:rPr>
              <a:t>Sztuczna inteligencja (ang. </a:t>
            </a:r>
            <a:r>
              <a:rPr lang="pl-PL" sz="1600" i="1" dirty="0" err="1">
                <a:solidFill>
                  <a:schemeClr val="bg1"/>
                </a:solidFill>
              </a:rPr>
              <a:t>artificial</a:t>
            </a:r>
            <a:r>
              <a:rPr lang="pl-PL" sz="1600" i="1" dirty="0">
                <a:solidFill>
                  <a:schemeClr val="bg1"/>
                </a:solidFill>
              </a:rPr>
              <a:t> </a:t>
            </a:r>
            <a:r>
              <a:rPr lang="pl-PL" sz="1600" i="1" dirty="0" err="1">
                <a:solidFill>
                  <a:schemeClr val="bg1"/>
                </a:solidFill>
              </a:rPr>
              <a:t>intelligence</a:t>
            </a:r>
            <a:r>
              <a:rPr lang="pl-PL" sz="1600" i="1" dirty="0">
                <a:solidFill>
                  <a:schemeClr val="bg1"/>
                </a:solidFill>
              </a:rPr>
              <a:t>, AI): systemy wykazujące inteligentne zachowanie, które analizują swoje otoczenie i podejmują działania – do pewnego stopnia autonomiczne – aby osiągnąć określone cele.</a:t>
            </a:r>
          </a:p>
        </p:txBody>
      </p:sp>
    </p:spTree>
    <p:extLst>
      <p:ext uri="{BB962C8B-B14F-4D97-AF65-F5344CB8AC3E}">
        <p14:creationId xmlns:p14="http://schemas.microsoft.com/office/powerpoint/2010/main" val="97188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Automation of person-related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/>
          <a:lstStyle/>
          <a:p>
            <a:r>
              <a:rPr lang="pl-PL" sz="2400"/>
              <a:t>Podejście zadaniowe do automatyzacji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7FD3C4-99A8-431C-866A-E0D5DF0CAE48}"/>
              </a:ext>
            </a:extLst>
          </p:cNvPr>
          <p:cNvGrpSpPr/>
          <p:nvPr/>
        </p:nvGrpSpPr>
        <p:grpSpPr>
          <a:xfrm>
            <a:off x="973476" y="2532014"/>
            <a:ext cx="7036398" cy="1867575"/>
            <a:chOff x="1173843" y="2378848"/>
            <a:chExt cx="6458587" cy="1714213"/>
          </a:xfrm>
        </p:grpSpPr>
        <p:sp>
          <p:nvSpPr>
            <p:cNvPr id="8" name="Rechteck 7"/>
            <p:cNvSpPr/>
            <p:nvPr/>
          </p:nvSpPr>
          <p:spPr>
            <a:xfrm>
              <a:off x="1173843" y="2388081"/>
              <a:ext cx="6391280" cy="1704978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 rot="16200000">
              <a:off x="6689138" y="3207842"/>
              <a:ext cx="1704978" cy="46990"/>
            </a:xfrm>
            <a:prstGeom prst="rect">
              <a:avLst/>
            </a:prstGeom>
            <a:solidFill>
              <a:srgbClr val="AC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0" name="Rechteck 9"/>
            <p:cNvSpPr/>
            <p:nvPr/>
          </p:nvSpPr>
          <p:spPr>
            <a:xfrm rot="16200000">
              <a:off x="350253" y="3211679"/>
              <a:ext cx="1704977" cy="57785"/>
            </a:xfrm>
            <a:prstGeom prst="rect">
              <a:avLst/>
            </a:prstGeom>
            <a:solidFill>
              <a:srgbClr val="AC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2099358" y="2388086"/>
              <a:ext cx="4533899" cy="13239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2099358" y="3688794"/>
              <a:ext cx="4533899" cy="4042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cxnSp>
          <p:nvCxnSpPr>
            <p:cNvPr id="13" name="Gerader Verbinder 12"/>
            <p:cNvCxnSpPr/>
            <p:nvPr/>
          </p:nvCxnSpPr>
          <p:spPr>
            <a:xfrm>
              <a:off x="2099358" y="2388084"/>
              <a:ext cx="4533899" cy="1300709"/>
            </a:xfrm>
            <a:prstGeom prst="line">
              <a:avLst/>
            </a:prstGeom>
            <a:ln w="12700">
              <a:solidFill>
                <a:srgbClr val="F8B73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feld 13"/>
            <p:cNvSpPr txBox="1"/>
            <p:nvPr/>
          </p:nvSpPr>
          <p:spPr>
            <a:xfrm>
              <a:off x="1173843" y="3050491"/>
              <a:ext cx="925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 b="1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manipulacja fizyczna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513400" y="2979793"/>
              <a:ext cx="111903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 b="1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poznawcze</a:t>
              </a:r>
            </a:p>
            <a:p>
              <a:pPr algn="ctr" defTabSz="914378" hangingPunct="0">
                <a:defRPr/>
              </a:pPr>
              <a:r>
                <a:rPr lang="pl-PL" sz="900" b="1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(bez manipulacji fizycznej)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312875" y="3286043"/>
              <a:ext cx="1123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montowanie luźnych części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5396594" y="2631025"/>
              <a:ext cx="1000151" cy="339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analiza danych dotyczących sprzedaży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804331" y="2631025"/>
              <a:ext cx="1123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prowadzenie terapii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840845" y="3288893"/>
              <a:ext cx="1123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podnoszenie pacjenta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2268029" y="3793354"/>
              <a:ext cx="1123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związane z przedmiotami</a:t>
              </a: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804331" y="3793354"/>
              <a:ext cx="1123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związane z osobami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5329125" y="3784527"/>
              <a:ext cx="11604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pl-PL" sz="9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związane z informacjami</a:t>
              </a:r>
            </a:p>
          </p:txBody>
        </p:sp>
        <p:cxnSp>
          <p:nvCxnSpPr>
            <p:cNvPr id="23" name="Gerader Verbinder 22"/>
            <p:cNvCxnSpPr/>
            <p:nvPr/>
          </p:nvCxnSpPr>
          <p:spPr>
            <a:xfrm flipH="1">
              <a:off x="3570176" y="2379451"/>
              <a:ext cx="794" cy="1688617"/>
            </a:xfrm>
            <a:prstGeom prst="line">
              <a:avLst/>
            </a:prstGeom>
            <a:ln>
              <a:solidFill>
                <a:srgbClr val="0054A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/>
            <p:nvPr/>
          </p:nvCxnSpPr>
          <p:spPr>
            <a:xfrm>
              <a:off x="5175932" y="2379450"/>
              <a:ext cx="9525" cy="1704976"/>
            </a:xfrm>
            <a:prstGeom prst="line">
              <a:avLst/>
            </a:prstGeom>
            <a:ln>
              <a:solidFill>
                <a:srgbClr val="0054A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feld 1"/>
          <p:cNvSpPr txBox="1"/>
          <p:nvPr/>
        </p:nvSpPr>
        <p:spPr>
          <a:xfrm>
            <a:off x="518031" y="857314"/>
            <a:ext cx="775310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4000" defTabSz="342900">
              <a:spcBef>
                <a:spcPts val="450"/>
              </a:spcBef>
              <a:buClr>
                <a:schemeClr val="tx2"/>
              </a:buClr>
            </a:pPr>
            <a:r>
              <a:rPr lang="pl-PL" sz="1600" b="1" i="1">
                <a:solidFill>
                  <a:srgbClr val="003399"/>
                </a:solidFill>
              </a:rPr>
              <a:t>Zadania stanowią lepszą jednostkę analizy przy badaniu skutków potencjału automatyzacji. Podejście zadaniowe pozwala na bardziej zniuansowane i szczegółowe zrozumienie kwestii, które konkretne aspekty pracy ludzi umożliwiają łatwiejszą automatyzację.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75BAEB7C-F209-429B-9932-2637E2027AC7}"/>
              </a:ext>
            </a:extLst>
          </p:cNvPr>
          <p:cNvSpPr/>
          <p:nvPr/>
        </p:nvSpPr>
        <p:spPr>
          <a:xfrm>
            <a:off x="450001" y="743916"/>
            <a:ext cx="8010258" cy="1322047"/>
          </a:xfrm>
          <a:custGeom>
            <a:avLst/>
            <a:gdLst>
              <a:gd name="connsiteX0" fmla="*/ 0 w 7786688"/>
              <a:gd name="connsiteY0" fmla="*/ 0 h 1154162"/>
              <a:gd name="connsiteX1" fmla="*/ 4542235 w 7786688"/>
              <a:gd name="connsiteY1" fmla="*/ 0 h 1154162"/>
              <a:gd name="connsiteX2" fmla="*/ 4542235 w 7786688"/>
              <a:gd name="connsiteY2" fmla="*/ 0 h 1154162"/>
              <a:gd name="connsiteX3" fmla="*/ 6488907 w 7786688"/>
              <a:gd name="connsiteY3" fmla="*/ 0 h 1154162"/>
              <a:gd name="connsiteX4" fmla="*/ 7786688 w 7786688"/>
              <a:gd name="connsiteY4" fmla="*/ 0 h 1154162"/>
              <a:gd name="connsiteX5" fmla="*/ 7786688 w 7786688"/>
              <a:gd name="connsiteY5" fmla="*/ 673261 h 1154162"/>
              <a:gd name="connsiteX6" fmla="*/ 7786688 w 7786688"/>
              <a:gd name="connsiteY6" fmla="*/ 673261 h 1154162"/>
              <a:gd name="connsiteX7" fmla="*/ 7786688 w 7786688"/>
              <a:gd name="connsiteY7" fmla="*/ 961802 h 1154162"/>
              <a:gd name="connsiteX8" fmla="*/ 7786688 w 7786688"/>
              <a:gd name="connsiteY8" fmla="*/ 1154162 h 1154162"/>
              <a:gd name="connsiteX9" fmla="*/ 6488907 w 7786688"/>
              <a:gd name="connsiteY9" fmla="*/ 1154162 h 1154162"/>
              <a:gd name="connsiteX10" fmla="*/ 5959775 w 7786688"/>
              <a:gd name="connsiteY10" fmla="*/ 1353151 h 1154162"/>
              <a:gd name="connsiteX11" fmla="*/ 4542235 w 7786688"/>
              <a:gd name="connsiteY11" fmla="*/ 1154162 h 1154162"/>
              <a:gd name="connsiteX12" fmla="*/ 0 w 7786688"/>
              <a:gd name="connsiteY12" fmla="*/ 1154162 h 1154162"/>
              <a:gd name="connsiteX13" fmla="*/ 0 w 7786688"/>
              <a:gd name="connsiteY13" fmla="*/ 961802 h 1154162"/>
              <a:gd name="connsiteX14" fmla="*/ 0 w 7786688"/>
              <a:gd name="connsiteY14" fmla="*/ 673261 h 1154162"/>
              <a:gd name="connsiteX15" fmla="*/ 0 w 7786688"/>
              <a:gd name="connsiteY15" fmla="*/ 673261 h 1154162"/>
              <a:gd name="connsiteX16" fmla="*/ 0 w 7786688"/>
              <a:gd name="connsiteY16" fmla="*/ 0 h 1154162"/>
              <a:gd name="connsiteX0" fmla="*/ 0 w 7786688"/>
              <a:gd name="connsiteY0" fmla="*/ 0 h 1353151"/>
              <a:gd name="connsiteX1" fmla="*/ 4542235 w 7786688"/>
              <a:gd name="connsiteY1" fmla="*/ 0 h 1353151"/>
              <a:gd name="connsiteX2" fmla="*/ 4542235 w 7786688"/>
              <a:gd name="connsiteY2" fmla="*/ 0 h 1353151"/>
              <a:gd name="connsiteX3" fmla="*/ 6488907 w 7786688"/>
              <a:gd name="connsiteY3" fmla="*/ 0 h 1353151"/>
              <a:gd name="connsiteX4" fmla="*/ 7786688 w 7786688"/>
              <a:gd name="connsiteY4" fmla="*/ 0 h 1353151"/>
              <a:gd name="connsiteX5" fmla="*/ 7786688 w 7786688"/>
              <a:gd name="connsiteY5" fmla="*/ 673261 h 1353151"/>
              <a:gd name="connsiteX6" fmla="*/ 7786688 w 7786688"/>
              <a:gd name="connsiteY6" fmla="*/ 673261 h 1353151"/>
              <a:gd name="connsiteX7" fmla="*/ 7786688 w 7786688"/>
              <a:gd name="connsiteY7" fmla="*/ 961802 h 1353151"/>
              <a:gd name="connsiteX8" fmla="*/ 7786688 w 7786688"/>
              <a:gd name="connsiteY8" fmla="*/ 1154162 h 1353151"/>
              <a:gd name="connsiteX9" fmla="*/ 7205599 w 7786688"/>
              <a:gd name="connsiteY9" fmla="*/ 1121211 h 1353151"/>
              <a:gd name="connsiteX10" fmla="*/ 5959775 w 7786688"/>
              <a:gd name="connsiteY10" fmla="*/ 1353151 h 1353151"/>
              <a:gd name="connsiteX11" fmla="*/ 4542235 w 7786688"/>
              <a:gd name="connsiteY11" fmla="*/ 1154162 h 1353151"/>
              <a:gd name="connsiteX12" fmla="*/ 0 w 7786688"/>
              <a:gd name="connsiteY12" fmla="*/ 1154162 h 1353151"/>
              <a:gd name="connsiteX13" fmla="*/ 0 w 7786688"/>
              <a:gd name="connsiteY13" fmla="*/ 961802 h 1353151"/>
              <a:gd name="connsiteX14" fmla="*/ 0 w 7786688"/>
              <a:gd name="connsiteY14" fmla="*/ 673261 h 1353151"/>
              <a:gd name="connsiteX15" fmla="*/ 0 w 7786688"/>
              <a:gd name="connsiteY15" fmla="*/ 673261 h 1353151"/>
              <a:gd name="connsiteX16" fmla="*/ 0 w 7786688"/>
              <a:gd name="connsiteY16" fmla="*/ 0 h 1353151"/>
              <a:gd name="connsiteX0" fmla="*/ 0 w 7786688"/>
              <a:gd name="connsiteY0" fmla="*/ 0 h 1353151"/>
              <a:gd name="connsiteX1" fmla="*/ 4542235 w 7786688"/>
              <a:gd name="connsiteY1" fmla="*/ 0 h 1353151"/>
              <a:gd name="connsiteX2" fmla="*/ 4542235 w 7786688"/>
              <a:gd name="connsiteY2" fmla="*/ 0 h 1353151"/>
              <a:gd name="connsiteX3" fmla="*/ 6488907 w 7786688"/>
              <a:gd name="connsiteY3" fmla="*/ 0 h 1353151"/>
              <a:gd name="connsiteX4" fmla="*/ 7786688 w 7786688"/>
              <a:gd name="connsiteY4" fmla="*/ 0 h 1353151"/>
              <a:gd name="connsiteX5" fmla="*/ 7786688 w 7786688"/>
              <a:gd name="connsiteY5" fmla="*/ 673261 h 1353151"/>
              <a:gd name="connsiteX6" fmla="*/ 7786688 w 7786688"/>
              <a:gd name="connsiteY6" fmla="*/ 673261 h 1353151"/>
              <a:gd name="connsiteX7" fmla="*/ 7786688 w 7786688"/>
              <a:gd name="connsiteY7" fmla="*/ 961802 h 1353151"/>
              <a:gd name="connsiteX8" fmla="*/ 7786688 w 7786688"/>
              <a:gd name="connsiteY8" fmla="*/ 1154162 h 1353151"/>
              <a:gd name="connsiteX9" fmla="*/ 7205599 w 7786688"/>
              <a:gd name="connsiteY9" fmla="*/ 1121211 h 1353151"/>
              <a:gd name="connsiteX10" fmla="*/ 5959775 w 7786688"/>
              <a:gd name="connsiteY10" fmla="*/ 1353151 h 1353151"/>
              <a:gd name="connsiteX11" fmla="*/ 6601694 w 7786688"/>
              <a:gd name="connsiteY11" fmla="*/ 1154162 h 1353151"/>
              <a:gd name="connsiteX12" fmla="*/ 0 w 7786688"/>
              <a:gd name="connsiteY12" fmla="*/ 1154162 h 1353151"/>
              <a:gd name="connsiteX13" fmla="*/ 0 w 7786688"/>
              <a:gd name="connsiteY13" fmla="*/ 961802 h 1353151"/>
              <a:gd name="connsiteX14" fmla="*/ 0 w 7786688"/>
              <a:gd name="connsiteY14" fmla="*/ 673261 h 1353151"/>
              <a:gd name="connsiteX15" fmla="*/ 0 w 7786688"/>
              <a:gd name="connsiteY15" fmla="*/ 673261 h 1353151"/>
              <a:gd name="connsiteX16" fmla="*/ 0 w 7786688"/>
              <a:gd name="connsiteY16" fmla="*/ 0 h 1353151"/>
              <a:gd name="connsiteX0" fmla="*/ 0 w 7786688"/>
              <a:gd name="connsiteY0" fmla="*/ 0 h 1386103"/>
              <a:gd name="connsiteX1" fmla="*/ 4542235 w 7786688"/>
              <a:gd name="connsiteY1" fmla="*/ 0 h 1386103"/>
              <a:gd name="connsiteX2" fmla="*/ 4542235 w 7786688"/>
              <a:gd name="connsiteY2" fmla="*/ 0 h 1386103"/>
              <a:gd name="connsiteX3" fmla="*/ 6488907 w 7786688"/>
              <a:gd name="connsiteY3" fmla="*/ 0 h 1386103"/>
              <a:gd name="connsiteX4" fmla="*/ 7786688 w 7786688"/>
              <a:gd name="connsiteY4" fmla="*/ 0 h 1386103"/>
              <a:gd name="connsiteX5" fmla="*/ 7786688 w 7786688"/>
              <a:gd name="connsiteY5" fmla="*/ 673261 h 1386103"/>
              <a:gd name="connsiteX6" fmla="*/ 7786688 w 7786688"/>
              <a:gd name="connsiteY6" fmla="*/ 673261 h 1386103"/>
              <a:gd name="connsiteX7" fmla="*/ 7786688 w 7786688"/>
              <a:gd name="connsiteY7" fmla="*/ 961802 h 1386103"/>
              <a:gd name="connsiteX8" fmla="*/ 7786688 w 7786688"/>
              <a:gd name="connsiteY8" fmla="*/ 1154162 h 1386103"/>
              <a:gd name="connsiteX9" fmla="*/ 7205599 w 7786688"/>
              <a:gd name="connsiteY9" fmla="*/ 1121211 h 1386103"/>
              <a:gd name="connsiteX10" fmla="*/ 6898889 w 7786688"/>
              <a:gd name="connsiteY10" fmla="*/ 1386103 h 1386103"/>
              <a:gd name="connsiteX11" fmla="*/ 6601694 w 7786688"/>
              <a:gd name="connsiteY11" fmla="*/ 1154162 h 1386103"/>
              <a:gd name="connsiteX12" fmla="*/ 0 w 7786688"/>
              <a:gd name="connsiteY12" fmla="*/ 1154162 h 1386103"/>
              <a:gd name="connsiteX13" fmla="*/ 0 w 7786688"/>
              <a:gd name="connsiteY13" fmla="*/ 961802 h 1386103"/>
              <a:gd name="connsiteX14" fmla="*/ 0 w 7786688"/>
              <a:gd name="connsiteY14" fmla="*/ 673261 h 1386103"/>
              <a:gd name="connsiteX15" fmla="*/ 0 w 7786688"/>
              <a:gd name="connsiteY15" fmla="*/ 673261 h 1386103"/>
              <a:gd name="connsiteX16" fmla="*/ 0 w 7786688"/>
              <a:gd name="connsiteY16" fmla="*/ 0 h 1386103"/>
              <a:gd name="connsiteX0" fmla="*/ 0 w 7786688"/>
              <a:gd name="connsiteY0" fmla="*/ 0 h 1386103"/>
              <a:gd name="connsiteX1" fmla="*/ 4542235 w 7786688"/>
              <a:gd name="connsiteY1" fmla="*/ 0 h 1386103"/>
              <a:gd name="connsiteX2" fmla="*/ 4542235 w 7786688"/>
              <a:gd name="connsiteY2" fmla="*/ 0 h 1386103"/>
              <a:gd name="connsiteX3" fmla="*/ 6488907 w 7786688"/>
              <a:gd name="connsiteY3" fmla="*/ 0 h 1386103"/>
              <a:gd name="connsiteX4" fmla="*/ 7786688 w 7786688"/>
              <a:gd name="connsiteY4" fmla="*/ 0 h 1386103"/>
              <a:gd name="connsiteX5" fmla="*/ 7786688 w 7786688"/>
              <a:gd name="connsiteY5" fmla="*/ 673261 h 1386103"/>
              <a:gd name="connsiteX6" fmla="*/ 7786688 w 7786688"/>
              <a:gd name="connsiteY6" fmla="*/ 673261 h 1386103"/>
              <a:gd name="connsiteX7" fmla="*/ 7786688 w 7786688"/>
              <a:gd name="connsiteY7" fmla="*/ 961802 h 1386103"/>
              <a:gd name="connsiteX8" fmla="*/ 7786688 w 7786688"/>
              <a:gd name="connsiteY8" fmla="*/ 1154162 h 1386103"/>
              <a:gd name="connsiteX9" fmla="*/ 7192527 w 7786688"/>
              <a:gd name="connsiteY9" fmla="*/ 1152587 h 1386103"/>
              <a:gd name="connsiteX10" fmla="*/ 6898889 w 7786688"/>
              <a:gd name="connsiteY10" fmla="*/ 1386103 h 1386103"/>
              <a:gd name="connsiteX11" fmla="*/ 6601694 w 7786688"/>
              <a:gd name="connsiteY11" fmla="*/ 1154162 h 1386103"/>
              <a:gd name="connsiteX12" fmla="*/ 0 w 7786688"/>
              <a:gd name="connsiteY12" fmla="*/ 1154162 h 1386103"/>
              <a:gd name="connsiteX13" fmla="*/ 0 w 7786688"/>
              <a:gd name="connsiteY13" fmla="*/ 961802 h 1386103"/>
              <a:gd name="connsiteX14" fmla="*/ 0 w 7786688"/>
              <a:gd name="connsiteY14" fmla="*/ 673261 h 1386103"/>
              <a:gd name="connsiteX15" fmla="*/ 0 w 7786688"/>
              <a:gd name="connsiteY15" fmla="*/ 673261 h 1386103"/>
              <a:gd name="connsiteX16" fmla="*/ 0 w 7786688"/>
              <a:gd name="connsiteY16" fmla="*/ 0 h 138610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7192527 w 7786688"/>
              <a:gd name="connsiteY9" fmla="*/ 1152587 h 1327833"/>
              <a:gd name="connsiteX10" fmla="*/ 6894531 w 7786688"/>
              <a:gd name="connsiteY10" fmla="*/ 1327833 h 1327833"/>
              <a:gd name="connsiteX11" fmla="*/ 6601694 w 7786688"/>
              <a:gd name="connsiteY11" fmla="*/ 1154162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7192527 w 7786688"/>
              <a:gd name="connsiteY9" fmla="*/ 1152587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6987736 w 7786688"/>
              <a:gd name="connsiteY9" fmla="*/ 1170516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6987736 w 7786688"/>
              <a:gd name="connsiteY9" fmla="*/ 1166034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6987736 w 7786688"/>
              <a:gd name="connsiteY9" fmla="*/ 1166034 h 1305421"/>
              <a:gd name="connsiteX10" fmla="*/ 6868388 w 7786688"/>
              <a:gd name="connsiteY10" fmla="*/ 1305421 h 1305421"/>
              <a:gd name="connsiteX11" fmla="*/ 6749841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6987736 w 7786688"/>
              <a:gd name="connsiteY9" fmla="*/ 1166034 h 1305421"/>
              <a:gd name="connsiteX10" fmla="*/ 6868388 w 7786688"/>
              <a:gd name="connsiteY10" fmla="*/ 1305421 h 1305421"/>
              <a:gd name="connsiteX11" fmla="*/ 6681155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7068543 w 7786688"/>
              <a:gd name="connsiteY9" fmla="*/ 1161878 h 1305421"/>
              <a:gd name="connsiteX10" fmla="*/ 6868388 w 7786688"/>
              <a:gd name="connsiteY10" fmla="*/ 1305421 h 1305421"/>
              <a:gd name="connsiteX11" fmla="*/ 6681155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22047"/>
              <a:gd name="connsiteX1" fmla="*/ 4542235 w 7786688"/>
              <a:gd name="connsiteY1" fmla="*/ 0 h 1322047"/>
              <a:gd name="connsiteX2" fmla="*/ 4542235 w 7786688"/>
              <a:gd name="connsiteY2" fmla="*/ 0 h 1322047"/>
              <a:gd name="connsiteX3" fmla="*/ 6488907 w 7786688"/>
              <a:gd name="connsiteY3" fmla="*/ 0 h 1322047"/>
              <a:gd name="connsiteX4" fmla="*/ 7786688 w 7786688"/>
              <a:gd name="connsiteY4" fmla="*/ 0 h 1322047"/>
              <a:gd name="connsiteX5" fmla="*/ 7786688 w 7786688"/>
              <a:gd name="connsiteY5" fmla="*/ 673261 h 1322047"/>
              <a:gd name="connsiteX6" fmla="*/ 7786688 w 7786688"/>
              <a:gd name="connsiteY6" fmla="*/ 673261 h 1322047"/>
              <a:gd name="connsiteX7" fmla="*/ 7786688 w 7786688"/>
              <a:gd name="connsiteY7" fmla="*/ 961802 h 1322047"/>
              <a:gd name="connsiteX8" fmla="*/ 7786688 w 7786688"/>
              <a:gd name="connsiteY8" fmla="*/ 1154162 h 1322047"/>
              <a:gd name="connsiteX9" fmla="*/ 7068543 w 7786688"/>
              <a:gd name="connsiteY9" fmla="*/ 1161878 h 1322047"/>
              <a:gd name="connsiteX10" fmla="*/ 6900711 w 7786688"/>
              <a:gd name="connsiteY10" fmla="*/ 1322047 h 1322047"/>
              <a:gd name="connsiteX11" fmla="*/ 6681155 w 7786688"/>
              <a:gd name="connsiteY11" fmla="*/ 1158644 h 1322047"/>
              <a:gd name="connsiteX12" fmla="*/ 0 w 7786688"/>
              <a:gd name="connsiteY12" fmla="*/ 1154162 h 1322047"/>
              <a:gd name="connsiteX13" fmla="*/ 0 w 7786688"/>
              <a:gd name="connsiteY13" fmla="*/ 961802 h 1322047"/>
              <a:gd name="connsiteX14" fmla="*/ 0 w 7786688"/>
              <a:gd name="connsiteY14" fmla="*/ 673261 h 1322047"/>
              <a:gd name="connsiteX15" fmla="*/ 0 w 7786688"/>
              <a:gd name="connsiteY15" fmla="*/ 673261 h 1322047"/>
              <a:gd name="connsiteX16" fmla="*/ 0 w 7786688"/>
              <a:gd name="connsiteY16" fmla="*/ 0 h 132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786688" h="1322047">
                <a:moveTo>
                  <a:pt x="0" y="0"/>
                </a:moveTo>
                <a:lnTo>
                  <a:pt x="4542235" y="0"/>
                </a:lnTo>
                <a:lnTo>
                  <a:pt x="4542235" y="0"/>
                </a:lnTo>
                <a:lnTo>
                  <a:pt x="6488907" y="0"/>
                </a:lnTo>
                <a:lnTo>
                  <a:pt x="7786688" y="0"/>
                </a:lnTo>
                <a:lnTo>
                  <a:pt x="7786688" y="673261"/>
                </a:lnTo>
                <a:lnTo>
                  <a:pt x="7786688" y="673261"/>
                </a:lnTo>
                <a:lnTo>
                  <a:pt x="7786688" y="961802"/>
                </a:lnTo>
                <a:lnTo>
                  <a:pt x="7786688" y="1154162"/>
                </a:lnTo>
                <a:lnTo>
                  <a:pt x="7068543" y="1161878"/>
                </a:lnTo>
                <a:lnTo>
                  <a:pt x="6900711" y="1322047"/>
                </a:lnTo>
                <a:lnTo>
                  <a:pt x="6681155" y="1158644"/>
                </a:lnTo>
                <a:lnTo>
                  <a:pt x="0" y="1154162"/>
                </a:lnTo>
                <a:lnTo>
                  <a:pt x="0" y="961802"/>
                </a:lnTo>
                <a:lnTo>
                  <a:pt x="0" y="673261"/>
                </a:lnTo>
                <a:lnTo>
                  <a:pt x="0" y="67326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94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pl-PL" sz="2400"/>
              <a:t>Systematyka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CB0116-5626-561D-6F97-10D44C3E9BAD}"/>
              </a:ext>
            </a:extLst>
          </p:cNvPr>
          <p:cNvGrpSpPr/>
          <p:nvPr/>
        </p:nvGrpSpPr>
        <p:grpSpPr>
          <a:xfrm>
            <a:off x="1823044" y="732656"/>
            <a:ext cx="4813786" cy="4074898"/>
            <a:chOff x="1713394" y="502200"/>
            <a:chExt cx="5829935" cy="4998974"/>
          </a:xfrm>
        </p:grpSpPr>
        <p:sp>
          <p:nvSpPr>
            <p:cNvPr id="3" name="Rechteck 3">
              <a:extLst>
                <a:ext uri="{FF2B5EF4-FFF2-40B4-BE49-F238E27FC236}">
                  <a16:creationId xmlns:a16="http://schemas.microsoft.com/office/drawing/2014/main" id="{65B4E2D3-8FD3-9046-75C8-BB5C9CE980A8}"/>
                </a:ext>
              </a:extLst>
            </p:cNvPr>
            <p:cNvSpPr/>
            <p:nvPr/>
          </p:nvSpPr>
          <p:spPr>
            <a:xfrm>
              <a:off x="1713394" y="4818549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4" name="Rechteck 4">
              <a:extLst>
                <a:ext uri="{FF2B5EF4-FFF2-40B4-BE49-F238E27FC236}">
                  <a16:creationId xmlns:a16="http://schemas.microsoft.com/office/drawing/2014/main" id="{C19CA67F-DE49-AAD0-2571-758A791BEF92}"/>
                </a:ext>
              </a:extLst>
            </p:cNvPr>
            <p:cNvSpPr/>
            <p:nvPr/>
          </p:nvSpPr>
          <p:spPr>
            <a:xfrm>
              <a:off x="1713394" y="399495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957C5087-9FEF-F30B-119B-C1A3863822AC}"/>
                </a:ext>
              </a:extLst>
            </p:cNvPr>
            <p:cNvSpPr/>
            <p:nvPr/>
          </p:nvSpPr>
          <p:spPr>
            <a:xfrm>
              <a:off x="1729904" y="3119289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3B768A2A-1AD6-AED2-752E-DF2329881297}"/>
                </a:ext>
              </a:extLst>
            </p:cNvPr>
            <p:cNvSpPr/>
            <p:nvPr/>
          </p:nvSpPr>
          <p:spPr>
            <a:xfrm>
              <a:off x="1714029" y="230077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ECF274B0-8C99-0488-5105-790E638C6B7B}"/>
                </a:ext>
              </a:extLst>
            </p:cNvPr>
            <p:cNvSpPr/>
            <p:nvPr/>
          </p:nvSpPr>
          <p:spPr>
            <a:xfrm>
              <a:off x="1714029" y="138129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DC91961-118E-F96C-9D81-E1879FDA4689}"/>
                </a:ext>
              </a:extLst>
            </p:cNvPr>
            <p:cNvSpPr/>
            <p:nvPr/>
          </p:nvSpPr>
          <p:spPr>
            <a:xfrm>
              <a:off x="1713394" y="51769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6EBA126-43BF-A4A4-BEAB-744A64C4A2D2}"/>
                </a:ext>
              </a:extLst>
            </p:cNvPr>
            <p:cNvSpPr/>
            <p:nvPr/>
          </p:nvSpPr>
          <p:spPr>
            <a:xfrm rot="16200000">
              <a:off x="-119658" y="2335889"/>
              <a:ext cx="4998974" cy="1331595"/>
            </a:xfrm>
            <a:prstGeom prst="rect">
              <a:avLst/>
            </a:prstGeom>
            <a:solidFill>
              <a:srgbClr val="ACC7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E2874F16-D6D2-4F25-4022-68474B7DD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3719" y="517694"/>
              <a:ext cx="1120775" cy="6192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 dirty="0" err="1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Back</a:t>
              </a:r>
              <a:r>
                <a:rPr kumimoji="0" lang="pl-PL" sz="8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-end</a:t>
              </a:r>
              <a:br>
                <a:rPr kumimoji="0" lang="pl-PL" sz="8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800" b="1" i="0" u="none" strike="noStrike" cap="none" spc="-80" normalizeH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(oprogramowanie)</a:t>
              </a:r>
            </a:p>
          </p:txBody>
        </p:sp>
        <p:sp>
          <p:nvSpPr>
            <p:cNvPr id="12" name="Rechteck 22">
              <a:extLst>
                <a:ext uri="{FF2B5EF4-FFF2-40B4-BE49-F238E27FC236}">
                  <a16:creationId xmlns:a16="http://schemas.microsoft.com/office/drawing/2014/main" id="{9255B243-1633-1DB0-FEB5-7ECEB886A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181" y="1370321"/>
              <a:ext cx="1120775" cy="67835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Front-end</a:t>
              </a:r>
              <a:b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(urządzenie)</a:t>
              </a:r>
            </a:p>
          </p:txBody>
        </p:sp>
        <p:sp>
          <p:nvSpPr>
            <p:cNvPr id="13" name="Rechteck 23">
              <a:extLst>
                <a:ext uri="{FF2B5EF4-FFF2-40B4-BE49-F238E27FC236}">
                  <a16:creationId xmlns:a16="http://schemas.microsoft.com/office/drawing/2014/main" id="{0E9BBCC4-A3F6-57A1-9925-0BF4F6383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880" y="2263012"/>
              <a:ext cx="1120775" cy="67071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Rodzaj zadania</a:t>
              </a:r>
            </a:p>
          </p:txBody>
        </p:sp>
        <p:sp>
          <p:nvSpPr>
            <p:cNvPr id="14" name="Rechteck 24">
              <a:extLst>
                <a:ext uri="{FF2B5EF4-FFF2-40B4-BE49-F238E27FC236}">
                  <a16:creationId xmlns:a16="http://schemas.microsoft.com/office/drawing/2014/main" id="{2286F2A8-1E38-F55A-AC6A-FF5ADC0F3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831" y="3146733"/>
              <a:ext cx="1120775" cy="63994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Charakterystyka zadania</a:t>
              </a:r>
            </a:p>
          </p:txBody>
        </p:sp>
        <p:sp>
          <p:nvSpPr>
            <p:cNvPr id="15" name="Rechteck 26">
              <a:extLst>
                <a:ext uri="{FF2B5EF4-FFF2-40B4-BE49-F238E27FC236}">
                  <a16:creationId xmlns:a16="http://schemas.microsoft.com/office/drawing/2014/main" id="{16C4D990-ACD2-3CA1-6948-EB21678C8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31" y="3994954"/>
              <a:ext cx="1120775" cy="667385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(pół-)</a:t>
              </a:r>
              <a:r>
                <a:rPr kumimoji="0" lang="en-GB" sz="8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l-PL" sz="8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automatyzacja zadań</a:t>
              </a:r>
            </a:p>
          </p:txBody>
        </p:sp>
        <p:sp>
          <p:nvSpPr>
            <p:cNvPr id="16" name="Rechteck 30">
              <a:extLst>
                <a:ext uri="{FF2B5EF4-FFF2-40B4-BE49-F238E27FC236}">
                  <a16:creationId xmlns:a16="http://schemas.microsoft.com/office/drawing/2014/main" id="{F9A1AB9A-D7D4-B2F3-171F-AE5095777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445" y="648645"/>
              <a:ext cx="1886269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złożone, </a:t>
              </a:r>
              <a:b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nieoparte na sztucznej inteligencji</a:t>
              </a:r>
            </a:p>
          </p:txBody>
        </p:sp>
        <p:sp>
          <p:nvSpPr>
            <p:cNvPr id="17" name="Rechteck 33">
              <a:extLst>
                <a:ext uri="{FF2B5EF4-FFF2-40B4-BE49-F238E27FC236}">
                  <a16:creationId xmlns:a16="http://schemas.microsoft.com/office/drawing/2014/main" id="{F5B47CD3-FCCA-78AB-74C9-3432A0A0C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9579" y="648645"/>
              <a:ext cx="1945004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oparte na sztucznej inteligencji</a:t>
              </a:r>
            </a:p>
          </p:txBody>
        </p:sp>
        <p:sp>
          <p:nvSpPr>
            <p:cNvPr id="18" name="Rechteck 37">
              <a:extLst>
                <a:ext uri="{FF2B5EF4-FFF2-40B4-BE49-F238E27FC236}">
                  <a16:creationId xmlns:a16="http://schemas.microsoft.com/office/drawing/2014/main" id="{DBE608F4-48D8-D064-76F0-3DA24B03C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9579" y="1517819"/>
              <a:ext cx="1936750" cy="3937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brak fizycznej manipulacji / działania: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inteligentne ICT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2500B2BA-169B-A912-B29E-C10DB395F69B}"/>
                </a:ext>
              </a:extLst>
            </p:cNvPr>
            <p:cNvSpPr/>
            <p:nvPr/>
          </p:nvSpPr>
          <p:spPr>
            <a:xfrm>
              <a:off x="3140240" y="2362369"/>
              <a:ext cx="4276090" cy="542925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ACC7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600"/>
            </a:p>
          </p:txBody>
        </p:sp>
        <p:sp>
          <p:nvSpPr>
            <p:cNvPr id="20" name="Rechteck 61">
              <a:extLst>
                <a:ext uri="{FF2B5EF4-FFF2-40B4-BE49-F238E27FC236}">
                  <a16:creationId xmlns:a16="http://schemas.microsoft.com/office/drawing/2014/main" id="{B8E05741-F736-4033-9149-C8756A961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461" y="3197763"/>
              <a:ext cx="4276725" cy="4953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rutynowe</a:t>
              </a:r>
              <a:br>
                <a:rPr kumimoji="0" lang="pl-PL" sz="8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endParaRPr kumimoji="0" lang="pl-PL" sz="800" b="0" i="0" u="none" strike="noStrike" cap="none" normalizeH="0" baseline="0" dirty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 err="1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nierutynowe</a:t>
              </a:r>
              <a:endParaRPr kumimoji="0" lang="pl-PL" sz="700" b="0" i="0" u="none" strike="noStrike" cap="none" normalizeH="0" baseline="0" dirty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C9F80317-CAB6-CEFE-9039-A06812D0D8AE}"/>
                </a:ext>
              </a:extLst>
            </p:cNvPr>
            <p:cNvCxnSpPr>
              <a:cxnSpLocks/>
            </p:cNvCxnSpPr>
            <p:nvPr/>
          </p:nvCxnSpPr>
          <p:spPr>
            <a:xfrm>
              <a:off x="3172624" y="2394753"/>
              <a:ext cx="4243706" cy="510541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2" name="Textfeld 64">
              <a:extLst>
                <a:ext uri="{FF2B5EF4-FFF2-40B4-BE49-F238E27FC236}">
                  <a16:creationId xmlns:a16="http://schemas.microsoft.com/office/drawing/2014/main" id="{F6826743-43B9-6070-57E9-EC27EB6C6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5865" y="2382688"/>
              <a:ext cx="1753418" cy="50972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związane z informacjami</a:t>
              </a:r>
              <a:b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związane z osobami</a:t>
              </a:r>
              <a:b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związane z przedmiotami</a:t>
              </a:r>
            </a:p>
          </p:txBody>
        </p: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77E466C6-E509-208E-A7EF-94E733ACF655}"/>
                </a:ext>
              </a:extLst>
            </p:cNvPr>
            <p:cNvCxnSpPr/>
            <p:nvPr/>
          </p:nvCxnSpPr>
          <p:spPr>
            <a:xfrm>
              <a:off x="3144049" y="3428534"/>
              <a:ext cx="4276090" cy="0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4" name="Rechteck 29">
              <a:extLst>
                <a:ext uri="{FF2B5EF4-FFF2-40B4-BE49-F238E27FC236}">
                  <a16:creationId xmlns:a16="http://schemas.microsoft.com/office/drawing/2014/main" id="{AFC49164-06CE-23EC-A6C6-C8D96A65B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439" y="4857284"/>
              <a:ext cx="1120775" cy="6438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8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Wymiar BHP</a:t>
              </a:r>
            </a:p>
          </p:txBody>
        </p:sp>
        <p:sp>
          <p:nvSpPr>
            <p:cNvPr id="25" name="Rechteck 31">
              <a:extLst>
                <a:ext uri="{FF2B5EF4-FFF2-40B4-BE49-F238E27FC236}">
                  <a16:creationId xmlns:a16="http://schemas.microsoft.com/office/drawing/2014/main" id="{FC6F0277-8098-FB25-2BAD-A14252409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859" y="4918649"/>
              <a:ext cx="4276725" cy="4953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fizyczny lub psychospołeczny </a:t>
              </a:r>
              <a:b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organizacyjny</a:t>
              </a:r>
            </a:p>
          </p:txBody>
        </p:sp>
        <p:sp>
          <p:nvSpPr>
            <p:cNvPr id="26" name="Rechteck 42">
              <a:extLst>
                <a:ext uri="{FF2B5EF4-FFF2-40B4-BE49-F238E27FC236}">
                  <a16:creationId xmlns:a16="http://schemas.microsoft.com/office/drawing/2014/main" id="{0990881A-A28A-1528-4613-91520F927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858" y="4077274"/>
              <a:ext cx="4276725" cy="50641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pomoc</a:t>
              </a:r>
              <a:br>
                <a:rPr lang="pl-PL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pl-PL" sz="700" dirty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zastąpienie</a:t>
              </a:r>
            </a:p>
          </p:txBody>
        </p: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5B621ED7-DB06-7AFD-E53D-A7D9867CB3EF}"/>
                </a:ext>
              </a:extLst>
            </p:cNvPr>
            <p:cNvCxnSpPr/>
            <p:nvPr/>
          </p:nvCxnSpPr>
          <p:spPr>
            <a:xfrm>
              <a:off x="3140239" y="4327694"/>
              <a:ext cx="4276090" cy="0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8" name="Text Box 2">
              <a:extLst>
                <a:ext uri="{FF2B5EF4-FFF2-40B4-BE49-F238E27FC236}">
                  <a16:creationId xmlns:a16="http://schemas.microsoft.com/office/drawing/2014/main" id="{CCA7F2BF-C9CE-B1E9-D38B-411ABF434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4057" y="2628118"/>
              <a:ext cx="815975" cy="24542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fizyczne</a:t>
              </a:r>
            </a:p>
          </p:txBody>
        </p:sp>
        <p:sp>
          <p:nvSpPr>
            <p:cNvPr id="29" name="Rechteck 38">
              <a:extLst>
                <a:ext uri="{FF2B5EF4-FFF2-40B4-BE49-F238E27FC236}">
                  <a16:creationId xmlns:a16="http://schemas.microsoft.com/office/drawing/2014/main" id="{80709727-E9F5-83E3-C3F8-027F8F161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0239" y="1520459"/>
              <a:ext cx="1895475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manipulacja fizyczna / działanie: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zaawansowana robotyka</a:t>
              </a:r>
            </a:p>
          </p:txBody>
        </p:sp>
        <p:sp>
          <p:nvSpPr>
            <p:cNvPr id="30" name="Textfeld 2">
              <a:extLst>
                <a:ext uri="{FF2B5EF4-FFF2-40B4-BE49-F238E27FC236}">
                  <a16:creationId xmlns:a16="http://schemas.microsoft.com/office/drawing/2014/main" id="{42C42656-A7F9-6B5D-EA4A-DD8B40DA32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3539" y="2406500"/>
              <a:ext cx="815975" cy="2454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700" b="0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poznawcze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555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27B3957-4392-4D36-AD3B-F134CBEBA669}"/>
              </a:ext>
            </a:extLst>
          </p:cNvPr>
          <p:cNvGrpSpPr/>
          <p:nvPr/>
        </p:nvGrpSpPr>
        <p:grpSpPr>
          <a:xfrm>
            <a:off x="1541214" y="1420294"/>
            <a:ext cx="7303241" cy="3395548"/>
            <a:chOff x="1541214" y="1420294"/>
            <a:chExt cx="7303241" cy="3395548"/>
          </a:xfrm>
        </p:grpSpPr>
        <p:sp>
          <p:nvSpPr>
            <p:cNvPr id="7" name="Textfeld 6"/>
            <p:cNvSpPr txBox="1"/>
            <p:nvPr/>
          </p:nvSpPr>
          <p:spPr>
            <a:xfrm>
              <a:off x="1706618" y="4338457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0%</a:t>
              </a: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2387456" y="4312112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5%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3068294" y="4315587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10%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749132" y="4315587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15%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429970" y="4315586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20%</a:t>
              </a: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110808" y="4312111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25%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5791645" y="4312111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>
                  <a:solidFill>
                    <a:prstClr val="black"/>
                  </a:solidFill>
                  <a:latin typeface="Calibri" panose="020F0502020204030204"/>
                </a:rPr>
                <a:t>30%</a:t>
              </a:r>
            </a:p>
          </p:txBody>
        </p:sp>
        <p:graphicFrame>
          <p:nvGraphicFramePr>
            <p:cNvPr id="6" name="Diagramm 5"/>
            <p:cNvGraphicFramePr/>
            <p:nvPr>
              <p:extLst>
                <p:ext uri="{D42A27DB-BD31-4B8C-83A1-F6EECF244321}">
                  <p14:modId xmlns:p14="http://schemas.microsoft.com/office/powerpoint/2010/main" val="1971351350"/>
                </p:ext>
              </p:extLst>
            </p:nvPr>
          </p:nvGraphicFramePr>
          <p:xfrm>
            <a:off x="1541214" y="1420294"/>
            <a:ext cx="4582303" cy="30548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feld 13"/>
            <p:cNvSpPr txBox="1"/>
            <p:nvPr/>
          </p:nvSpPr>
          <p:spPr>
            <a:xfrm>
              <a:off x="2756659" y="159307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Działalność finansowa i ubezpieczeniowa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2833289" y="1858476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Transport i magazynowanie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970376" y="213176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Rolnictwo, leśnictwo i rybactwo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2996820" y="2405048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Edukacja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078800" y="268043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 dirty="0">
                  <a:solidFill>
                    <a:prstClr val="black"/>
                  </a:solidFill>
                  <a:latin typeface="Calibri" panose="020F0502020204030204"/>
                </a:rPr>
                <a:t>Zdrowie i opieka społeczna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078797" y="2946362"/>
              <a:ext cx="4149695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 dirty="0">
                  <a:solidFill>
                    <a:prstClr val="black"/>
                  </a:solidFill>
                  <a:latin typeface="Calibri" panose="020F0502020204030204"/>
                </a:rPr>
                <a:t>Działalność związana z zakwaterowaniem i usługami gastronomicznymi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3081596" y="3212290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Działalność profesjonalna, naukowa i techniczna</a:t>
              </a: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286480" y="3504186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>
                  <a:solidFill>
                    <a:prstClr val="black"/>
                  </a:solidFill>
                  <a:latin typeface="Calibri" panose="020F0502020204030204"/>
                </a:rPr>
                <a:t>Budownictwo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4944268" y="3648745"/>
              <a:ext cx="3900187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 dirty="0">
                  <a:solidFill>
                    <a:prstClr val="black"/>
                  </a:solidFill>
                  <a:latin typeface="Calibri" panose="020F0502020204030204"/>
                </a:rPr>
                <a:t>Sprzedaż hurtowa i detaliczna, naprawa pojazdów samochodowych i motocykli</a:t>
              </a: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6180384" y="4086128"/>
              <a:ext cx="2130539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75" dirty="0">
                  <a:solidFill>
                    <a:prstClr val="black"/>
                  </a:solidFill>
                  <a:latin typeface="Calibri" panose="020F0502020204030204"/>
                </a:rPr>
                <a:t>Produkcja</a:t>
              </a: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1541214" y="4585010"/>
              <a:ext cx="631001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pl-PL" sz="900" b="1" dirty="0">
                  <a:solidFill>
                    <a:srgbClr val="0049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Kod NACE (</a:t>
              </a:r>
              <a:r>
                <a:rPr lang="pl-PL" sz="900" b="1" dirty="0" err="1">
                  <a:solidFill>
                    <a:srgbClr val="0049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</a:t>
              </a:r>
              <a:r>
                <a:rPr lang="pl-PL" sz="900" b="1" dirty="0">
                  <a:solidFill>
                    <a:srgbClr val="0049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2) przedsiębiorstw wykorzystujących interakcję człowieka z robotem według ESENER 2019</a:t>
              </a:r>
            </a:p>
          </p:txBody>
        </p:sp>
      </p:grpSp>
      <p:sp>
        <p:nvSpPr>
          <p:cNvPr id="2" name="Framework: the automation of tasks">
            <a:extLst>
              <a:ext uri="{FF2B5EF4-FFF2-40B4-BE49-F238E27FC236}">
                <a16:creationId xmlns:a16="http://schemas.microsoft.com/office/drawing/2014/main" id="{EBB96B1D-EB92-5BD1-595A-AF0157A733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lIns="0"/>
          <a:lstStyle/>
          <a:p>
            <a:pPr lvl="1"/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Zaawansowana robotyka w Europie </a:t>
            </a:r>
          </a:p>
        </p:txBody>
      </p:sp>
      <p:sp>
        <p:nvSpPr>
          <p:cNvPr id="3" name="Textfeld 14">
            <a:extLst>
              <a:ext uri="{FF2B5EF4-FFF2-40B4-BE49-F238E27FC236}">
                <a16:creationId xmlns:a16="http://schemas.microsoft.com/office/drawing/2014/main" id="{3351FDCB-7386-DEAB-22F9-BDE836880579}"/>
              </a:ext>
            </a:extLst>
          </p:cNvPr>
          <p:cNvSpPr txBox="1"/>
          <p:nvPr/>
        </p:nvSpPr>
        <p:spPr>
          <a:xfrm>
            <a:off x="686799" y="759440"/>
            <a:ext cx="7868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>
                <a:solidFill>
                  <a:srgbClr val="ACC700"/>
                </a:solidFill>
              </a:rPr>
              <a:t>Sektory wykorzystujące interakcję człowieka z robotem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A9DD1-7D68-C16B-A5EA-89537BE14A06}"/>
              </a:ext>
            </a:extLst>
          </p:cNvPr>
          <p:cNvSpPr txBox="1"/>
          <p:nvPr/>
        </p:nvSpPr>
        <p:spPr>
          <a:xfrm>
            <a:off x="622407" y="1140273"/>
            <a:ext cx="76071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rgbClr val="003399"/>
                </a:solidFill>
              </a:rPr>
              <a:t>Interakcja człowieka z robotem jest najczęściej spotykana w sektorze produkcyjnym</a:t>
            </a:r>
          </a:p>
        </p:txBody>
      </p:sp>
    </p:spTree>
    <p:extLst>
      <p:ext uri="{BB962C8B-B14F-4D97-AF65-F5344CB8AC3E}">
        <p14:creationId xmlns:p14="http://schemas.microsoft.com/office/powerpoint/2010/main" val="131304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365201" y="688580"/>
            <a:ext cx="7868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>
                <a:solidFill>
                  <a:srgbClr val="ACC700"/>
                </a:solidFill>
              </a:rPr>
              <a:t>Sektory wykorzystujące interakcję człowieka z robotem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D6C5B0-B01D-EDDE-F54E-923405220FB9}"/>
              </a:ext>
            </a:extLst>
          </p:cNvPr>
          <p:cNvSpPr txBox="1"/>
          <p:nvPr/>
        </p:nvSpPr>
        <p:spPr>
          <a:xfrm>
            <a:off x="622408" y="990499"/>
            <a:ext cx="6016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1600">
                <a:solidFill>
                  <a:srgbClr val="003399"/>
                </a:solidFill>
              </a:rPr>
              <a:t>Przewaga robotów w sektorze motoryzacyjnym</a:t>
            </a:r>
          </a:p>
        </p:txBody>
      </p:sp>
      <p:sp>
        <p:nvSpPr>
          <p:cNvPr id="7" name="Framework: the automation of tasks">
            <a:extLst>
              <a:ext uri="{FF2B5EF4-FFF2-40B4-BE49-F238E27FC236}">
                <a16:creationId xmlns:a16="http://schemas.microsoft.com/office/drawing/2014/main" id="{419FE3D3-1436-91A3-F46A-C58F73B978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263" y="134938"/>
            <a:ext cx="7561262" cy="366712"/>
          </a:xfrm>
          <a:prstGeom prst="rect">
            <a:avLst/>
          </a:prstGeom>
        </p:spPr>
        <p:txBody>
          <a:bodyPr lIns="0"/>
          <a:lstStyle/>
          <a:p>
            <a:pPr lvl="1"/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Zaawansowana robotyka w Europie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855A1A-4129-4E69-866A-F9C47811B966}"/>
              </a:ext>
            </a:extLst>
          </p:cNvPr>
          <p:cNvSpPr txBox="1"/>
          <p:nvPr/>
        </p:nvSpPr>
        <p:spPr>
          <a:xfrm>
            <a:off x="5477530" y="3348989"/>
            <a:ext cx="825547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600">
                <a:solidFill>
                  <a:srgbClr val="67CDBE"/>
                </a:solidFill>
              </a:rPr>
              <a:t>Wyroby gumowe i tworzywa sztuczne (22)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863BA8-544D-4B6E-A3D5-CC8671314CB9}"/>
              </a:ext>
            </a:extLst>
          </p:cNvPr>
          <p:cNvGrpSpPr/>
          <p:nvPr/>
        </p:nvGrpSpPr>
        <p:grpSpPr>
          <a:xfrm>
            <a:off x="959230" y="1329053"/>
            <a:ext cx="6755540" cy="3259948"/>
            <a:chOff x="959230" y="1329053"/>
            <a:chExt cx="6755540" cy="325994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92ED4B-AF3B-9087-972B-527D9DBF0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8739" y="1329053"/>
              <a:ext cx="4729221" cy="3259948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B317488-24D5-45BD-AE1C-A65F501A0CDC}"/>
                </a:ext>
              </a:extLst>
            </p:cNvPr>
            <p:cNvSpPr txBox="1"/>
            <p:nvPr/>
          </p:nvSpPr>
          <p:spPr>
            <a:xfrm>
              <a:off x="959230" y="1447126"/>
              <a:ext cx="675554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Zagęszczenie robotów według sektorów w UE, 1995-2015 (źródło: analiza autorów na podstawie IFR [2019] i </a:t>
              </a:r>
              <a:r>
                <a:rPr lang="pl-PL" sz="10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Eurofound</a:t>
              </a:r>
              <a:r>
                <a:rPr lang="pl-PL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[2019])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6DB54B-A02B-490A-B8FD-D7A80004B148}"/>
                </a:ext>
              </a:extLst>
            </p:cNvPr>
            <p:cNvSpPr txBox="1"/>
            <p:nvPr/>
          </p:nvSpPr>
          <p:spPr>
            <a:xfrm>
              <a:off x="5017674" y="2170463"/>
              <a:ext cx="121038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600" dirty="0">
                  <a:solidFill>
                    <a:srgbClr val="C00000"/>
                  </a:solidFill>
                </a:rPr>
                <a:t>Przemysł motoryzacyjny (29)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DF9B6D-28BD-4269-B670-62EE9D25734F}"/>
                </a:ext>
              </a:extLst>
            </p:cNvPr>
            <p:cNvSpPr txBox="1"/>
            <p:nvPr/>
          </p:nvSpPr>
          <p:spPr>
            <a:xfrm>
              <a:off x="5055185" y="3348988"/>
              <a:ext cx="146193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pl-PL" sz="600" i="1" dirty="0">
                  <a:solidFill>
                    <a:srgbClr val="67CDBE"/>
                  </a:solidFill>
                </a:rPr>
                <a:t>Wyroby gumowe i tworzywa sztuczne (22)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952A37-A84D-4192-B54E-463CECEFF4C5}"/>
                </a:ext>
              </a:extLst>
            </p:cNvPr>
            <p:cNvSpPr txBox="1"/>
            <p:nvPr/>
          </p:nvSpPr>
          <p:spPr>
            <a:xfrm>
              <a:off x="5477530" y="3952862"/>
              <a:ext cx="686085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pl-PL" sz="600">
                  <a:solidFill>
                    <a:schemeClr val="accent1"/>
                  </a:solidFill>
                </a:rPr>
                <a:t>Wyroby metalowe (25)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0945EA-0222-4943-BC71-7C11CC4CBC8C}"/>
                </a:ext>
              </a:extLst>
            </p:cNvPr>
            <p:cNvSpPr txBox="1"/>
            <p:nvPr/>
          </p:nvSpPr>
          <p:spPr>
            <a:xfrm>
              <a:off x="5453198" y="4086216"/>
              <a:ext cx="872034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pl-PL" sz="600">
                  <a:solidFill>
                    <a:schemeClr val="accent2">
                      <a:lumMod val="50000"/>
                    </a:schemeClr>
                  </a:solidFill>
                </a:rPr>
                <a:t>Maszyny przemysłowe (28)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8902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989BC77C-A5F2-425A-992B-886D626EE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3697202"/>
              </p:ext>
            </p:extLst>
          </p:nvPr>
        </p:nvGraphicFramePr>
        <p:xfrm>
          <a:off x="3679356" y="605121"/>
          <a:ext cx="5272544" cy="370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18862"/>
            <a:ext cx="7993412" cy="444555"/>
          </a:xfrm>
        </p:spPr>
        <p:txBody>
          <a:bodyPr lIns="0"/>
          <a:lstStyle/>
          <a:p>
            <a:r>
              <a:rPr lang="pl-PL" sz="2400"/>
              <a:t>Obecna i potencjalna automatyzacja zadań fizycznych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722FE-C2F9-4911-A5FE-094E1049E71F}"/>
              </a:ext>
            </a:extLst>
          </p:cNvPr>
          <p:cNvSpPr txBox="1"/>
          <p:nvPr/>
        </p:nvSpPr>
        <p:spPr>
          <a:xfrm>
            <a:off x="450002" y="894011"/>
            <a:ext cx="3314690" cy="3554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1" dirty="0">
                <a:solidFill>
                  <a:srgbClr val="ACC700"/>
                </a:solidFill>
              </a:rPr>
              <a:t>Przykłady: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W działaniach związanych ze zdrowiem i opieką społeczną wykorzystuje się m.in. roboty dostarczające leki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W branży produkcyjnej dostępne są roboty wspomagające podnoszenie i sprzątanie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Zautomatyzowane pojazdy sterowane są powszechnie wykorzystywane w transporcie i magazynowaniu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Roboty inspekcyjne są przydatne w sektorze budowlanym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C8D910-CD30-4795-900A-B0CB3A70CF50}"/>
              </a:ext>
            </a:extLst>
          </p:cNvPr>
          <p:cNvGrpSpPr/>
          <p:nvPr/>
        </p:nvGrpSpPr>
        <p:grpSpPr>
          <a:xfrm>
            <a:off x="7373952" y="856368"/>
            <a:ext cx="1665779" cy="3428057"/>
            <a:chOff x="7373952" y="856368"/>
            <a:chExt cx="1665779" cy="3428057"/>
          </a:xfrm>
        </p:grpSpPr>
        <p:sp>
          <p:nvSpPr>
            <p:cNvPr id="14" name="Textfeld 5">
              <a:extLst>
                <a:ext uri="{FF2B5EF4-FFF2-40B4-BE49-F238E27FC236}">
                  <a16:creationId xmlns:a16="http://schemas.microsoft.com/office/drawing/2014/main" id="{309561ED-09F4-4F4C-9169-70642433EAD2}"/>
                </a:ext>
              </a:extLst>
            </p:cNvPr>
            <p:cNvSpPr txBox="1"/>
            <p:nvPr/>
          </p:nvSpPr>
          <p:spPr>
            <a:xfrm>
              <a:off x="7373952" y="856368"/>
              <a:ext cx="166577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Zdrowie i opieka społeczna</a:t>
              </a:r>
            </a:p>
          </p:txBody>
        </p:sp>
        <p:sp>
          <p:nvSpPr>
            <p:cNvPr id="16" name="Textfeld 5">
              <a:extLst>
                <a:ext uri="{FF2B5EF4-FFF2-40B4-BE49-F238E27FC236}">
                  <a16:creationId xmlns:a16="http://schemas.microsoft.com/office/drawing/2014/main" id="{8906DC9A-56BC-4C8E-A176-2D6BC5226170}"/>
                </a:ext>
              </a:extLst>
            </p:cNvPr>
            <p:cNvSpPr txBox="1"/>
            <p:nvPr/>
          </p:nvSpPr>
          <p:spPr>
            <a:xfrm>
              <a:off x="7373952" y="1363469"/>
              <a:ext cx="1421999" cy="3539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Produkcja</a:t>
              </a:r>
            </a:p>
          </p:txBody>
        </p:sp>
        <p:sp>
          <p:nvSpPr>
            <p:cNvPr id="17" name="Textfeld 5">
              <a:extLst>
                <a:ext uri="{FF2B5EF4-FFF2-40B4-BE49-F238E27FC236}">
                  <a16:creationId xmlns:a16="http://schemas.microsoft.com/office/drawing/2014/main" id="{919A3C2E-7DF8-489D-AE9A-BEE632431002}"/>
                </a:ext>
              </a:extLst>
            </p:cNvPr>
            <p:cNvSpPr txBox="1"/>
            <p:nvPr/>
          </p:nvSpPr>
          <p:spPr>
            <a:xfrm>
              <a:off x="7373952" y="1831900"/>
              <a:ext cx="886710" cy="3539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Inne</a:t>
              </a:r>
            </a:p>
          </p:txBody>
        </p:sp>
        <p:sp>
          <p:nvSpPr>
            <p:cNvPr id="18" name="Textfeld 5">
              <a:extLst>
                <a:ext uri="{FF2B5EF4-FFF2-40B4-BE49-F238E27FC236}">
                  <a16:creationId xmlns:a16="http://schemas.microsoft.com/office/drawing/2014/main" id="{61B1B6FA-B4E9-4EEF-AD92-2A9D123CB8CD}"/>
                </a:ext>
              </a:extLst>
            </p:cNvPr>
            <p:cNvSpPr txBox="1"/>
            <p:nvPr/>
          </p:nvSpPr>
          <p:spPr>
            <a:xfrm>
              <a:off x="7373953" y="2346434"/>
              <a:ext cx="132004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Transport i magazynowanie</a:t>
              </a:r>
            </a:p>
          </p:txBody>
        </p:sp>
        <p:sp>
          <p:nvSpPr>
            <p:cNvPr id="19" name="Textfeld 5">
              <a:extLst>
                <a:ext uri="{FF2B5EF4-FFF2-40B4-BE49-F238E27FC236}">
                  <a16:creationId xmlns:a16="http://schemas.microsoft.com/office/drawing/2014/main" id="{7AAC6CBB-9BB8-48BA-B486-9E7DDABE7700}"/>
                </a:ext>
              </a:extLst>
            </p:cNvPr>
            <p:cNvSpPr txBox="1"/>
            <p:nvPr/>
          </p:nvSpPr>
          <p:spPr>
            <a:xfrm>
              <a:off x="7373952" y="2816661"/>
              <a:ext cx="1252950" cy="3539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Budownictwo</a:t>
              </a:r>
            </a:p>
          </p:txBody>
        </p:sp>
        <p:sp>
          <p:nvSpPr>
            <p:cNvPr id="20" name="Textfeld 5">
              <a:extLst>
                <a:ext uri="{FF2B5EF4-FFF2-40B4-BE49-F238E27FC236}">
                  <a16:creationId xmlns:a16="http://schemas.microsoft.com/office/drawing/2014/main" id="{B91EDF4A-A2AB-4578-88F1-913789B7C02C}"/>
                </a:ext>
              </a:extLst>
            </p:cNvPr>
            <p:cNvSpPr txBox="1"/>
            <p:nvPr/>
          </p:nvSpPr>
          <p:spPr>
            <a:xfrm>
              <a:off x="7373953" y="3292776"/>
              <a:ext cx="150110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Górnictwo i wydobywanie</a:t>
              </a:r>
            </a:p>
          </p:txBody>
        </p:sp>
        <p:sp>
          <p:nvSpPr>
            <p:cNvPr id="21" name="Textfeld 5">
              <a:extLst>
                <a:ext uri="{FF2B5EF4-FFF2-40B4-BE49-F238E27FC236}">
                  <a16:creationId xmlns:a16="http://schemas.microsoft.com/office/drawing/2014/main" id="{73BCB090-EEBF-4E92-9E8F-CE049390FC00}"/>
                </a:ext>
              </a:extLst>
            </p:cNvPr>
            <p:cNvSpPr txBox="1"/>
            <p:nvPr/>
          </p:nvSpPr>
          <p:spPr>
            <a:xfrm>
              <a:off x="7373952" y="3761205"/>
              <a:ext cx="163971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1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Administracja publiczna i obrona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14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833" y="75509"/>
            <a:ext cx="8226455" cy="524378"/>
          </a:xfrm>
        </p:spPr>
        <p:txBody>
          <a:bodyPr vert="horz" lIns="0" tIns="45720" rIns="91440" bIns="45720" rtlCol="0" anchor="ctr">
            <a:normAutofit fontScale="90000"/>
          </a:bodyPr>
          <a:lstStyle/>
          <a:p>
            <a:r>
              <a:rPr lang="pl-PL" sz="2400" dirty="0"/>
              <a:t> Obecna i potencjalna automatyzacja zadań poznawczych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FAD507-53E5-68B7-B744-2B1A02301D27}"/>
              </a:ext>
            </a:extLst>
          </p:cNvPr>
          <p:cNvSpPr txBox="1"/>
          <p:nvPr/>
        </p:nvSpPr>
        <p:spPr>
          <a:xfrm>
            <a:off x="450000" y="887612"/>
            <a:ext cx="3386462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1" dirty="0">
                <a:solidFill>
                  <a:srgbClr val="ACC700"/>
                </a:solidFill>
              </a:rPr>
              <a:t>Przykłady: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Pomoc w nauczaniu, nauka słownictwa oparta na sztucznej inteligencji i inteligentne systemy opieki dydaktycznej w edukacji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Systemy, które mogą wspierać decyzje diagnostyczne w sektorze naukowym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rgbClr val="003399"/>
                </a:solidFill>
              </a:rPr>
              <a:t>Roboty społeczne w usługach administracji i wsparcia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4ADF57-F80E-4165-A593-CD0EBCD69E2D}"/>
              </a:ext>
            </a:extLst>
          </p:cNvPr>
          <p:cNvGrpSpPr/>
          <p:nvPr/>
        </p:nvGrpSpPr>
        <p:grpSpPr>
          <a:xfrm>
            <a:off x="3299671" y="834926"/>
            <a:ext cx="5844329" cy="3831501"/>
            <a:chOff x="3299671" y="834926"/>
            <a:chExt cx="5844329" cy="3831501"/>
          </a:xfrm>
        </p:grpSpPr>
        <p:graphicFrame>
          <p:nvGraphicFramePr>
            <p:cNvPr id="4" name="Diagramm 3">
              <a:extLst>
                <a:ext uri="{FF2B5EF4-FFF2-40B4-BE49-F238E27FC236}">
                  <a16:creationId xmlns:a16="http://schemas.microsoft.com/office/drawing/2014/main" id="{D7D3FE48-5C2B-4822-AA64-B703C84D24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18502550"/>
                </p:ext>
              </p:extLst>
            </p:nvPr>
          </p:nvGraphicFramePr>
          <p:xfrm>
            <a:off x="3299671" y="834926"/>
            <a:ext cx="5844329" cy="38315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Textfeld 5">
              <a:extLst>
                <a:ext uri="{FF2B5EF4-FFF2-40B4-BE49-F238E27FC236}">
                  <a16:creationId xmlns:a16="http://schemas.microsoft.com/office/drawing/2014/main" id="{A713E7AF-B172-47F9-ACA1-96CAACF4879B}"/>
                </a:ext>
              </a:extLst>
            </p:cNvPr>
            <p:cNvSpPr txBox="1"/>
            <p:nvPr/>
          </p:nvSpPr>
          <p:spPr>
            <a:xfrm>
              <a:off x="7321179" y="906916"/>
              <a:ext cx="166577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000" i="0" u="none" strike="noStrike" cap="none" normalizeH="0" baseline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Zdrowie i opieka</a:t>
              </a:r>
              <a:br>
                <a:rPr kumimoji="0" lang="en-GB" sz="1000" i="0" u="none" strike="noStrike" cap="none" normalizeH="0" baseline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1000" i="0" u="none" strike="noStrike" cap="none" normalizeH="0" baseline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społeczna</a:t>
              </a:r>
            </a:p>
          </p:txBody>
        </p:sp>
        <p:sp>
          <p:nvSpPr>
            <p:cNvPr id="8" name="Textfeld 5">
              <a:extLst>
                <a:ext uri="{FF2B5EF4-FFF2-40B4-BE49-F238E27FC236}">
                  <a16:creationId xmlns:a16="http://schemas.microsoft.com/office/drawing/2014/main" id="{44FC5989-0020-479B-A704-96F47149B16A}"/>
                </a:ext>
              </a:extLst>
            </p:cNvPr>
            <p:cNvSpPr txBox="1"/>
            <p:nvPr/>
          </p:nvSpPr>
          <p:spPr>
            <a:xfrm>
              <a:off x="7321179" y="1353062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lang="pl-PL" sz="100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Edukacja</a:t>
              </a:r>
            </a:p>
          </p:txBody>
        </p:sp>
        <p:sp>
          <p:nvSpPr>
            <p:cNvPr id="9" name="Textfeld 5">
              <a:extLst>
                <a:ext uri="{FF2B5EF4-FFF2-40B4-BE49-F238E27FC236}">
                  <a16:creationId xmlns:a16="http://schemas.microsoft.com/office/drawing/2014/main" id="{7107D759-95C8-4804-AA6F-0FCCB7427FF8}"/>
                </a:ext>
              </a:extLst>
            </p:cNvPr>
            <p:cNvSpPr txBox="1"/>
            <p:nvPr/>
          </p:nvSpPr>
          <p:spPr>
            <a:xfrm>
              <a:off x="7292101" y="1753823"/>
              <a:ext cx="1723933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pl-PL" sz="105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Działalność profesjonalna, naukowa i techniczna</a:t>
              </a:r>
            </a:p>
          </p:txBody>
        </p:sp>
        <p:sp>
          <p:nvSpPr>
            <p:cNvPr id="10" name="Textfeld 5">
              <a:extLst>
                <a:ext uri="{FF2B5EF4-FFF2-40B4-BE49-F238E27FC236}">
                  <a16:creationId xmlns:a16="http://schemas.microsoft.com/office/drawing/2014/main" id="{CF3575F1-AC1D-4CD3-BBF8-CD80B8B30871}"/>
                </a:ext>
              </a:extLst>
            </p:cNvPr>
            <p:cNvSpPr txBox="1"/>
            <p:nvPr/>
          </p:nvSpPr>
          <p:spPr>
            <a:xfrm>
              <a:off x="7292101" y="2193045"/>
              <a:ext cx="5922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Inne</a:t>
              </a:r>
            </a:p>
          </p:txBody>
        </p:sp>
        <p:sp>
          <p:nvSpPr>
            <p:cNvPr id="11" name="Textfeld 5">
              <a:extLst>
                <a:ext uri="{FF2B5EF4-FFF2-40B4-BE49-F238E27FC236}">
                  <a16:creationId xmlns:a16="http://schemas.microsoft.com/office/drawing/2014/main" id="{6CCF12AD-DE57-43EC-8DAA-6BF1B76790E8}"/>
                </a:ext>
              </a:extLst>
            </p:cNvPr>
            <p:cNvSpPr txBox="1"/>
            <p:nvPr/>
          </p:nvSpPr>
          <p:spPr>
            <a:xfrm>
              <a:off x="7321179" y="2593046"/>
              <a:ext cx="177649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pl-PL" sz="100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Działalność w zakresie usług administracji i wsparcia</a:t>
              </a:r>
            </a:p>
          </p:txBody>
        </p:sp>
        <p:sp>
          <p:nvSpPr>
            <p:cNvPr id="12" name="Textfeld 5">
              <a:extLst>
                <a:ext uri="{FF2B5EF4-FFF2-40B4-BE49-F238E27FC236}">
                  <a16:creationId xmlns:a16="http://schemas.microsoft.com/office/drawing/2014/main" id="{38F6575F-B2FB-4AD4-A12C-F4D31AFF1CA1}"/>
                </a:ext>
              </a:extLst>
            </p:cNvPr>
            <p:cNvSpPr txBox="1"/>
            <p:nvPr/>
          </p:nvSpPr>
          <p:spPr>
            <a:xfrm>
              <a:off x="7321179" y="3005991"/>
              <a:ext cx="163971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Informacja i </a:t>
              </a:r>
              <a:br>
                <a:rPr kumimoji="0" lang="en-GB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pl-PL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komunikacja</a:t>
              </a:r>
            </a:p>
          </p:txBody>
        </p:sp>
        <p:sp>
          <p:nvSpPr>
            <p:cNvPr id="13" name="Textfeld 5">
              <a:extLst>
                <a:ext uri="{FF2B5EF4-FFF2-40B4-BE49-F238E27FC236}">
                  <a16:creationId xmlns:a16="http://schemas.microsoft.com/office/drawing/2014/main" id="{F7E086B3-B50B-4C4E-8176-7E4BE29CF265}"/>
                </a:ext>
              </a:extLst>
            </p:cNvPr>
            <p:cNvSpPr txBox="1"/>
            <p:nvPr/>
          </p:nvSpPr>
          <p:spPr>
            <a:xfrm>
              <a:off x="7321178" y="3443950"/>
              <a:ext cx="142199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pl-PL" sz="100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Inna działalność usługowa</a:t>
              </a:r>
            </a:p>
          </p:txBody>
        </p:sp>
        <p:sp>
          <p:nvSpPr>
            <p:cNvPr id="15" name="Textfeld 5">
              <a:extLst>
                <a:ext uri="{FF2B5EF4-FFF2-40B4-BE49-F238E27FC236}">
                  <a16:creationId xmlns:a16="http://schemas.microsoft.com/office/drawing/2014/main" id="{3659CC60-BC0E-4ADD-82C6-B1DD0D73E496}"/>
                </a:ext>
              </a:extLst>
            </p:cNvPr>
            <p:cNvSpPr txBox="1"/>
            <p:nvPr/>
          </p:nvSpPr>
          <p:spPr>
            <a:xfrm>
              <a:off x="7320815" y="4281514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Produkcja</a:t>
              </a:r>
            </a:p>
          </p:txBody>
        </p:sp>
        <p:sp>
          <p:nvSpPr>
            <p:cNvPr id="16" name="Textfeld 5">
              <a:extLst>
                <a:ext uri="{FF2B5EF4-FFF2-40B4-BE49-F238E27FC236}">
                  <a16:creationId xmlns:a16="http://schemas.microsoft.com/office/drawing/2014/main" id="{7CD8611A-C18C-4730-A6B7-9C802D026942}"/>
                </a:ext>
              </a:extLst>
            </p:cNvPr>
            <p:cNvSpPr txBox="1"/>
            <p:nvPr/>
          </p:nvSpPr>
          <p:spPr>
            <a:xfrm>
              <a:off x="7320816" y="3878880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pl-PL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Budownictwo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18869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0</TotalTime>
  <Words>2810</Words>
  <Application>Microsoft Office PowerPoint</Application>
  <PresentationFormat>On-screen Show (16:9)</PresentationFormat>
  <Paragraphs>472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Arial (Überschriften)</vt:lpstr>
      <vt:lpstr>Calibri</vt:lpstr>
      <vt:lpstr>Comic Sans MS</vt:lpstr>
      <vt:lpstr>Courier New</vt:lpstr>
      <vt:lpstr>Helvetica</vt:lpstr>
      <vt:lpstr>Segoe UI</vt:lpstr>
      <vt:lpstr>Wingdings</vt:lpstr>
      <vt:lpstr>Theme1</vt:lpstr>
      <vt:lpstr>BEZPIECZEŃSTWO PRACY W ŚWIECIE CYFROWYM  Kampania „Zdrowe i bezpieczne miejsce pracy” na lata 2023-2025 </vt:lpstr>
      <vt:lpstr>Informacje ogólne</vt:lpstr>
      <vt:lpstr>Definicja</vt:lpstr>
      <vt:lpstr>Podejście zadaniowe do automatyzacji</vt:lpstr>
      <vt:lpstr>Systematyka</vt:lpstr>
      <vt:lpstr>Zaawansowana robotyka w Europie </vt:lpstr>
      <vt:lpstr>Zaawansowana robotyka w Europie </vt:lpstr>
      <vt:lpstr>Obecna i potencjalna automatyzacja zadań fizycznych</vt:lpstr>
      <vt:lpstr> Obecna i potencjalna automatyzacja zadań poznawczych </vt:lpstr>
      <vt:lpstr>Wpływ automatyzacji na miejsca pracy</vt:lpstr>
      <vt:lpstr>Wpływ automatyzacji na zadania fizyczne</vt:lpstr>
      <vt:lpstr>Wpływ automatyzacji na zadania poznawcze</vt:lpstr>
      <vt:lpstr>Skutki w zakresie BHP</vt:lpstr>
      <vt:lpstr>Czynniki związane z BHP i wpływ systemów opartych na sztucznej inteligencji</vt:lpstr>
      <vt:lpstr>Czynniki związane z BHP i skutki stosowania zaawansowanej robotyki </vt:lpstr>
      <vt:lpstr>Wypełnienie luki między literaturą a praktyką</vt:lpstr>
      <vt:lpstr>16 studiów przypadku dotyczących automatyzacji</vt:lpstr>
      <vt:lpstr>Skutki BHP na podstawie studiów przypadku </vt:lpstr>
      <vt:lpstr>Najważniejsze wnioski w zakresie BHP</vt:lpstr>
      <vt:lpstr>Wpływ na różne poziomy i podmioty</vt:lpstr>
      <vt:lpstr>Tworzenie polityki</vt:lpstr>
      <vt:lpstr>Wyzwania związane z zarządzaniem BHP </vt:lpstr>
      <vt:lpstr>Zarządzanie BHP </vt:lpstr>
      <vt:lpstr>Wykorzystanie systemów opartych na sztucznej inteligencji na potrzeby BHP</vt:lpstr>
      <vt:lpstr>Inspekcja pracy</vt:lpstr>
      <vt:lpstr>Najważniejsze wnioski</vt:lpstr>
      <vt:lpstr>Dalsze informacje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2023-08-02T10:28:54Z</dcterms:created>
  <dcterms:modified xsi:type="dcterms:W3CDTF">2024-01-29T13:49:46Z</dcterms:modified>
  <cp:category/>
</cp:coreProperties>
</file>