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77" r:id="rId4"/>
  </p:sldMasterIdLst>
  <p:notesMasterIdLst>
    <p:notesMasterId r:id="rId33"/>
  </p:notesMasterIdLst>
  <p:handoutMasterIdLst>
    <p:handoutMasterId r:id="rId34"/>
  </p:handoutMasterIdLst>
  <p:sldIdLst>
    <p:sldId id="330" r:id="rId5"/>
    <p:sldId id="365" r:id="rId6"/>
    <p:sldId id="351" r:id="rId7"/>
    <p:sldId id="353" r:id="rId8"/>
    <p:sldId id="355" r:id="rId9"/>
    <p:sldId id="369" r:id="rId10"/>
    <p:sldId id="322" r:id="rId11"/>
    <p:sldId id="367" r:id="rId12"/>
    <p:sldId id="268" r:id="rId13"/>
    <p:sldId id="300" r:id="rId14"/>
    <p:sldId id="271" r:id="rId15"/>
    <p:sldId id="269" r:id="rId16"/>
    <p:sldId id="313" r:id="rId17"/>
    <p:sldId id="358" r:id="rId18"/>
    <p:sldId id="306" r:id="rId19"/>
    <p:sldId id="368" r:id="rId20"/>
    <p:sldId id="317" r:id="rId21"/>
    <p:sldId id="366" r:id="rId22"/>
    <p:sldId id="357" r:id="rId23"/>
    <p:sldId id="325" r:id="rId24"/>
    <p:sldId id="360" r:id="rId25"/>
    <p:sldId id="363" r:id="rId26"/>
    <p:sldId id="260" r:id="rId27"/>
    <p:sldId id="364" r:id="rId28"/>
    <p:sldId id="321" r:id="rId29"/>
    <p:sldId id="361" r:id="rId30"/>
    <p:sldId id="352" r:id="rId31"/>
    <p:sldId id="370" r:id="rId32"/>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72" userDrawn="1">
          <p15:clr>
            <a:srgbClr val="A4A3A4"/>
          </p15:clr>
        </p15:guide>
        <p15:guide id="2" pos="3768" userDrawn="1">
          <p15:clr>
            <a:srgbClr val="A4A3A4"/>
          </p15:clr>
        </p15:guide>
        <p15:guide id="3" pos="288" userDrawn="1">
          <p15:clr>
            <a:srgbClr val="A4A3A4"/>
          </p15:clr>
        </p15:guide>
        <p15:guide id="4" orient="horz" pos="58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3" name="Author" initials="A" lastIdx="0" clrIdx="1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696C6D"/>
    <a:srgbClr val="677700"/>
    <a:srgbClr val="001F5C"/>
    <a:srgbClr val="DEE999"/>
    <a:srgbClr val="58585A"/>
    <a:srgbClr val="E64715"/>
    <a:srgbClr val="B1B3B4"/>
    <a:srgbClr val="ACC700"/>
    <a:srgbClr val="C7D3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53" autoAdjust="0"/>
    <p:restoredTop sz="69784" autoAdjust="0"/>
  </p:normalViewPr>
  <p:slideViewPr>
    <p:cSldViewPr snapToGrid="0">
      <p:cViewPr varScale="1">
        <p:scale>
          <a:sx n="98" d="100"/>
          <a:sy n="98" d="100"/>
        </p:scale>
        <p:origin x="1854" y="78"/>
      </p:cViewPr>
      <p:guideLst>
        <p:guide orient="horz" pos="1572"/>
        <p:guide pos="3768"/>
        <p:guide pos="288"/>
        <p:guide orient="horz" pos="58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FS-D\DFS\fb_2\fb23\281%20Ergonomie\281%2003%20HF%20und%20Mensch%20System%20Interaktion\A188\Project%20phase\Reports\2021-02-Draft%20Report%20WP1T1\Tender_Task%20Type%20Cognitive%20OR%20Physical_v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FS-D\DFS\fb_2\fb23\281%20Ergonomie\281%2003%20HF%20und%20Mensch%20System%20Interaktion\A188\Project%20phase\Reports\2021-02-Draft%20Report%20WP1T1\Tender_Task%20Type%20Cognitive%20OR%20Physical_v2.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barChart>
        <c:barDir val="bar"/>
        <c:grouping val="clustered"/>
        <c:varyColors val="0"/>
        <c:ser>
          <c:idx val="0"/>
          <c:order val="0"/>
          <c:tx>
            <c:strRef>
              <c:f>Tabelle1!$B$1</c:f>
              <c:strCache>
                <c:ptCount val="1"/>
                <c:pt idx="0">
                  <c:v>Datenreihe 1</c:v>
                </c:pt>
              </c:strCache>
            </c:strRef>
          </c:tx>
          <c:spPr>
            <a:solidFill>
              <a:srgbClr val="00499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Tabelle1!$A$2:$A$11</c:f>
              <c:strCache>
                <c:ptCount val="10"/>
                <c:pt idx="0">
                  <c:v>K</c:v>
                </c:pt>
                <c:pt idx="1">
                  <c:v>H</c:v>
                </c:pt>
                <c:pt idx="2">
                  <c:v>A</c:v>
                </c:pt>
                <c:pt idx="3">
                  <c:v>P</c:v>
                </c:pt>
                <c:pt idx="4">
                  <c:v>Q</c:v>
                </c:pt>
                <c:pt idx="5">
                  <c:v>I</c:v>
                </c:pt>
                <c:pt idx="6">
                  <c:v>M</c:v>
                </c:pt>
                <c:pt idx="7">
                  <c:v>F</c:v>
                </c:pt>
                <c:pt idx="8">
                  <c:v>G</c:v>
                </c:pt>
                <c:pt idx="9">
                  <c:v>C</c:v>
                </c:pt>
              </c:strCache>
            </c:strRef>
          </c:cat>
          <c:val>
            <c:numRef>
              <c:f>Tabelle1!$B$2:$B$11</c:f>
              <c:numCache>
                <c:formatCode>0%</c:formatCode>
                <c:ptCount val="10"/>
                <c:pt idx="0">
                  <c:v>0.03</c:v>
                </c:pt>
                <c:pt idx="1">
                  <c:v>0.04</c:v>
                </c:pt>
                <c:pt idx="2">
                  <c:v>0.05</c:v>
                </c:pt>
                <c:pt idx="3">
                  <c:v>0.05</c:v>
                </c:pt>
                <c:pt idx="4">
                  <c:v>0.06</c:v>
                </c:pt>
                <c:pt idx="5">
                  <c:v>0.06</c:v>
                </c:pt>
                <c:pt idx="6">
                  <c:v>0.06</c:v>
                </c:pt>
                <c:pt idx="7">
                  <c:v>7.0000000000000007E-2</c:v>
                </c:pt>
                <c:pt idx="8">
                  <c:v>0.19</c:v>
                </c:pt>
                <c:pt idx="9">
                  <c:v>0.28000000000000003</c:v>
                </c:pt>
              </c:numCache>
            </c:numRef>
          </c:val>
          <c:extLst>
            <c:ext xmlns:c16="http://schemas.microsoft.com/office/drawing/2014/chart" uri="{C3380CC4-5D6E-409C-BE32-E72D297353CC}">
              <c16:uniqueId val="{00000000-0E4E-4B0F-A5B7-1B1B667EF77B}"/>
            </c:ext>
          </c:extLst>
        </c:ser>
        <c:dLbls>
          <c:dLblPos val="outEnd"/>
          <c:showLegendKey val="0"/>
          <c:showVal val="1"/>
          <c:showCatName val="0"/>
          <c:showSerName val="0"/>
          <c:showPercent val="0"/>
          <c:showBubbleSize val="0"/>
        </c:dLbls>
        <c:gapWidth val="72"/>
        <c:axId val="-1935198768"/>
        <c:axId val="-1935203120"/>
      </c:barChart>
      <c:catAx>
        <c:axId val="-193519876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35203120"/>
        <c:crosses val="autoZero"/>
        <c:auto val="1"/>
        <c:lblAlgn val="ctr"/>
        <c:lblOffset val="100"/>
        <c:noMultiLvlLbl val="0"/>
      </c:catAx>
      <c:valAx>
        <c:axId val="-1935203120"/>
        <c:scaling>
          <c:orientation val="minMax"/>
        </c:scaling>
        <c:delete val="1"/>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9351987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739819329526443E-2"/>
          <c:y val="7.80351524282729E-2"/>
          <c:w val="0.54695391923903569"/>
          <c:h val="0.82026238767016713"/>
        </c:manualLayout>
      </c:layout>
      <c:doughnutChart>
        <c:varyColors val="1"/>
        <c:ser>
          <c:idx val="0"/>
          <c:order val="0"/>
          <c:explosion val="15"/>
          <c:dPt>
            <c:idx val="0"/>
            <c:bubble3D val="0"/>
            <c:explosion val="13"/>
            <c:spPr>
              <a:solidFill>
                <a:schemeClr val="accent1"/>
              </a:solidFill>
              <a:ln w="19050">
                <a:solidFill>
                  <a:schemeClr val="lt1"/>
                </a:solidFill>
              </a:ln>
              <a:effectLst/>
            </c:spPr>
            <c:extLst>
              <c:ext xmlns:c16="http://schemas.microsoft.com/office/drawing/2014/chart" uri="{C3380CC4-5D6E-409C-BE32-E72D297353CC}">
                <c16:uniqueId val="{00000001-BAB0-49AC-9360-3A6FE3C97C1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AB0-49AC-9360-3A6FE3C97C1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AB0-49AC-9360-3A6FE3C97C1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AB0-49AC-9360-3A6FE3C97C11}"/>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AB0-49AC-9360-3A6FE3C97C11}"/>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AB0-49AC-9360-3A6FE3C97C11}"/>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BAB0-49AC-9360-3A6FE3C97C11}"/>
              </c:ext>
            </c:extLst>
          </c:dPt>
          <c:dLbls>
            <c:dLbl>
              <c:idx val="0"/>
              <c:tx>
                <c:rich>
                  <a:bodyPr rot="0" spcFirstLastPara="1" vertOverflow="ellipsis" horzOverflow="clip" vert="horz" wrap="square" lIns="38100" tIns="19050" rIns="38100" bIns="19050" anchor="ctr" anchorCtr="1">
                    <a:noAutofit/>
                  </a:bodyPr>
                  <a:lstStyle/>
                  <a:p>
                    <a:pPr>
                      <a:defRPr sz="1600" b="1" i="0" u="none" strike="noStrike" kern="1200" baseline="0">
                        <a:ln w="0">
                          <a:noFill/>
                        </a:ln>
                        <a:solidFill>
                          <a:schemeClr val="bg1"/>
                        </a:solidFill>
                        <a:latin typeface="+mn-lt"/>
                        <a:ea typeface="+mn-ea"/>
                        <a:cs typeface="+mn-cs"/>
                      </a:defRPr>
                    </a:pPr>
                    <a:r>
                      <a:rPr lang="en-US" sz="1600" b="1">
                        <a:ln w="0">
                          <a:noFill/>
                        </a:ln>
                        <a:solidFill>
                          <a:schemeClr val="bg1"/>
                        </a:solidFill>
                      </a:rPr>
                      <a:t>51%</a:t>
                    </a:r>
                  </a:p>
                </c:rich>
              </c:tx>
              <c:numFmt formatCode="0.00%" sourceLinked="0"/>
              <c:spPr>
                <a:noFill/>
                <a:ln>
                  <a:noFill/>
                </a:ln>
                <a:effectLst/>
              </c:spPr>
              <c:txPr>
                <a:bodyPr rot="0" spcFirstLastPara="1" vertOverflow="ellipsis" horzOverflow="clip" vert="horz" wrap="square" lIns="38100" tIns="19050" rIns="38100" bIns="19050" anchor="ctr" anchorCtr="1">
                  <a:noAutofit/>
                </a:bodyPr>
                <a:lstStyle/>
                <a:p>
                  <a:pPr>
                    <a:defRPr sz="1600" b="1" i="0" u="none" strike="noStrike" kern="1200" baseline="0">
                      <a:ln w="0">
                        <a:noFill/>
                      </a:ln>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showDataLabelsRange val="0"/>
                </c:ext>
                <c:ext xmlns:c16="http://schemas.microsoft.com/office/drawing/2014/chart" uri="{C3380CC4-5D6E-409C-BE32-E72D297353CC}">
                  <c16:uniqueId val="{00000001-BAB0-49AC-9360-3A6FE3C97C11}"/>
                </c:ext>
              </c:extLst>
            </c:dLbl>
            <c:dLbl>
              <c:idx val="1"/>
              <c:tx>
                <c:rich>
                  <a:bodyPr rot="0" spcFirstLastPara="1" vertOverflow="ellipsis"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r>
                      <a:rPr lang="en-US" sz="1600" b="1" dirty="0">
                        <a:solidFill>
                          <a:schemeClr val="bg1"/>
                        </a:solidFill>
                      </a:rPr>
                      <a:t>15%</a:t>
                    </a:r>
                  </a:p>
                </c:rich>
              </c:tx>
              <c:numFmt formatCode="0.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3-BAB0-49AC-9360-3A6FE3C97C11}"/>
                </c:ext>
              </c:extLst>
            </c:dLbl>
            <c:dLbl>
              <c:idx val="2"/>
              <c:tx>
                <c:rich>
                  <a:bodyPr rot="0" spcFirstLastPara="1" vertOverflow="ellipsis" horzOverflow="clip"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r>
                      <a:rPr lang="en-US" sz="1600" b="1">
                        <a:ln w="0">
                          <a:noFill/>
                        </a:ln>
                        <a:solidFill>
                          <a:schemeClr val="bg1"/>
                        </a:solidFill>
                      </a:rPr>
                      <a:t>15%</a:t>
                    </a:r>
                  </a:p>
                </c:rich>
              </c:tx>
              <c:numFmt formatCode="0.00%" sourceLinked="0"/>
              <c:spPr>
                <a:noFill/>
                <a:ln>
                  <a:noFill/>
                </a:ln>
                <a:effectLst/>
              </c:spPr>
              <c:txPr>
                <a:bodyPr rot="0" spcFirstLastPara="1" vertOverflow="ellipsis" horzOverflow="clip"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showDataLabelsRange val="0"/>
                </c:ext>
                <c:ext xmlns:c16="http://schemas.microsoft.com/office/drawing/2014/chart" uri="{C3380CC4-5D6E-409C-BE32-E72D297353CC}">
                  <c16:uniqueId val="{00000005-BAB0-49AC-9360-3A6FE3C97C11}"/>
                </c:ext>
              </c:extLst>
            </c:dLbl>
            <c:dLbl>
              <c:idx val="3"/>
              <c:tx>
                <c:rich>
                  <a:bodyPr rot="0" spcFirstLastPara="1" vertOverflow="ellipsis"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r>
                      <a:rPr lang="en-US" sz="1600" b="1">
                        <a:solidFill>
                          <a:schemeClr val="bg1"/>
                        </a:solidFill>
                      </a:rPr>
                      <a:t>13%</a:t>
                    </a:r>
                  </a:p>
                </c:rich>
              </c:tx>
              <c:numFmt formatCode="0.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7-BAB0-49AC-9360-3A6FE3C97C11}"/>
                </c:ext>
              </c:extLst>
            </c:dLbl>
            <c:dLbl>
              <c:idx val="4"/>
              <c:layout>
                <c:manualLayout>
                  <c:x val="-3.8473647635752325E-2"/>
                  <c:y val="-0.12332982753697229"/>
                </c:manualLayout>
              </c:layout>
              <c:tx>
                <c:rich>
                  <a:bodyPr/>
                  <a:lstStyle/>
                  <a:p>
                    <a:r>
                      <a:rPr lang="en-US" sz="1600" b="1" dirty="0">
                        <a:solidFill>
                          <a:sysClr val="windowText" lastClr="000000"/>
                        </a:solidFill>
                      </a:rPr>
                      <a:t>2%</a:t>
                    </a:r>
                  </a:p>
                </c:rich>
              </c:tx>
              <c:showLegendKey val="0"/>
              <c:showVal val="0"/>
              <c:showCatName val="0"/>
              <c:showSerName val="0"/>
              <c:showPercent val="1"/>
              <c:showBubbleSize val="0"/>
              <c:extLst>
                <c:ext xmlns:c15="http://schemas.microsoft.com/office/drawing/2012/chart" uri="{CE6537A1-D6FC-4f65-9D91-7224C49458BB}">
                  <c15:layout>
                    <c:manualLayout>
                      <c:w val="9.4182997809027294E-2"/>
                      <c:h val="7.4585930148650989E-2"/>
                    </c:manualLayout>
                  </c15:layout>
                  <c15:showDataLabelsRange val="0"/>
                </c:ext>
                <c:ext xmlns:c16="http://schemas.microsoft.com/office/drawing/2014/chart" uri="{C3380CC4-5D6E-409C-BE32-E72D297353CC}">
                  <c16:uniqueId val="{00000009-BAB0-49AC-9360-3A6FE3C97C11}"/>
                </c:ext>
              </c:extLst>
            </c:dLbl>
            <c:dLbl>
              <c:idx val="5"/>
              <c:layout>
                <c:manualLayout>
                  <c:x val="2.7888362373036126E-2"/>
                  <c:y val="0.13679981218369147"/>
                </c:manualLayout>
              </c:layout>
              <c:tx>
                <c:rich>
                  <a:bodyPr/>
                  <a:lstStyle/>
                  <a:p>
                    <a:r>
                      <a:rPr lang="en-US" sz="1600" b="1">
                        <a:solidFill>
                          <a:sysClr val="windowText" lastClr="000000"/>
                        </a:solidFill>
                      </a:rPr>
                      <a:t>2%</a:t>
                    </a:r>
                  </a:p>
                </c:rich>
              </c:tx>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B-BAB0-49AC-9360-3A6FE3C97C11}"/>
                </c:ext>
              </c:extLst>
            </c:dLbl>
            <c:dLbl>
              <c:idx val="6"/>
              <c:layout>
                <c:manualLayout>
                  <c:x val="1.6769982313581212E-2"/>
                  <c:y val="-0.11677840998581922"/>
                </c:manualLayout>
              </c:layout>
              <c:tx>
                <c:rich>
                  <a:bodyPr/>
                  <a:lstStyle/>
                  <a:p>
                    <a:r>
                      <a:rPr lang="en-US" sz="1600" b="1" dirty="0">
                        <a:solidFill>
                          <a:sysClr val="windowText" lastClr="000000"/>
                        </a:solidFill>
                      </a:rPr>
                      <a:t>2%</a:t>
                    </a:r>
                  </a:p>
                </c:rich>
              </c:tx>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D-BAB0-49AC-9360-3A6FE3C97C11}"/>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ln w="0">
                      <a:noFill/>
                    </a:ln>
                    <a:solidFill>
                      <a:schemeClr val="tx1">
                        <a:lumMod val="95000"/>
                        <a:lumOff val="5000"/>
                      </a:schemeClr>
                    </a:solidFill>
                    <a:latin typeface="+mn-lt"/>
                    <a:ea typeface="+mn-ea"/>
                    <a:cs typeface="+mn-cs"/>
                  </a:defRPr>
                </a:pPr>
                <a:endParaRPr lang="en-US"/>
              </a:p>
            </c:txPr>
            <c:showLegendKey val="0"/>
            <c:showVal val="0"/>
            <c:showCatName val="0"/>
            <c:showSerName val="0"/>
            <c:showPercent val="1"/>
            <c:showBubbleSize val="0"/>
            <c:showLeaderLines val="0"/>
            <c:extLst>
              <c:ext xmlns:c15="http://schemas.microsoft.com/office/drawing/2012/chart" uri="{CE6537A1-D6FC-4f65-9D91-7224C49458BB}"/>
            </c:extLst>
          </c:dLbls>
          <c:cat>
            <c:strRef>
              <c:f>Sheet1!$A$43:$A$49</c:f>
              <c:strCache>
                <c:ptCount val="7"/>
                <c:pt idx="0">
                  <c:v>Human Health and 
Social Work Activities </c:v>
                </c:pt>
                <c:pt idx="1">
                  <c:v>Manufacturing</c:v>
                </c:pt>
                <c:pt idx="2">
                  <c:v>Other</c:v>
                </c:pt>
                <c:pt idx="3">
                  <c:v>Transportation and Storage</c:v>
                </c:pt>
                <c:pt idx="4">
                  <c:v>Construction </c:v>
                </c:pt>
                <c:pt idx="5">
                  <c:v>Mining and Quarrying</c:v>
                </c:pt>
                <c:pt idx="6">
                  <c:v>Public Administration and Defence</c:v>
                </c:pt>
              </c:strCache>
            </c:strRef>
          </c:cat>
          <c:val>
            <c:numRef>
              <c:f>Sheet1!$B$43:$B$49</c:f>
              <c:numCache>
                <c:formatCode>General</c:formatCode>
                <c:ptCount val="7"/>
                <c:pt idx="0">
                  <c:v>24</c:v>
                </c:pt>
                <c:pt idx="1">
                  <c:v>7</c:v>
                </c:pt>
                <c:pt idx="2">
                  <c:v>7</c:v>
                </c:pt>
                <c:pt idx="3">
                  <c:v>6</c:v>
                </c:pt>
                <c:pt idx="4">
                  <c:v>1</c:v>
                </c:pt>
                <c:pt idx="5">
                  <c:v>1</c:v>
                </c:pt>
                <c:pt idx="6">
                  <c:v>1</c:v>
                </c:pt>
              </c:numCache>
            </c:numRef>
          </c:val>
          <c:extLst>
            <c:ext xmlns:c16="http://schemas.microsoft.com/office/drawing/2014/chart" uri="{C3380CC4-5D6E-409C-BE32-E72D297353CC}">
              <c16:uniqueId val="{0000000E-BAB0-49AC-9360-3A6FE3C97C11}"/>
            </c:ext>
          </c:extLst>
        </c:ser>
        <c:dLbls>
          <c:showLegendKey val="0"/>
          <c:showVal val="0"/>
          <c:showCatName val="0"/>
          <c:showSerName val="0"/>
          <c:showPercent val="1"/>
          <c:showBubbleSize val="0"/>
          <c:showLeaderLines val="0"/>
        </c:dLbls>
        <c:firstSliceAng val="0"/>
        <c:holeSize val="50"/>
      </c:doughnutChart>
      <c:spPr>
        <a:noFill/>
        <a:ln>
          <a:noFill/>
        </a:ln>
        <a:effectLst/>
      </c:spPr>
    </c:plotArea>
    <c:legend>
      <c:legendPos val="b"/>
      <c:layout>
        <c:manualLayout>
          <c:xMode val="edge"/>
          <c:yMode val="edge"/>
          <c:x val="0.66218940114133684"/>
          <c:y val="7.3937542432248218E-2"/>
          <c:w val="0.33527539300357112"/>
          <c:h val="0.92606245756775163"/>
        </c:manualLayout>
      </c:layout>
      <c:overlay val="0"/>
      <c:spPr>
        <a:noFill/>
        <a:ln>
          <a:noFill/>
        </a:ln>
        <a:effectLst/>
      </c:spPr>
      <c:txPr>
        <a:bodyPr rot="0" spcFirstLastPara="1" vertOverflow="ellipsis" vert="horz" wrap="square" anchor="ctr" anchorCtr="1"/>
        <a:lstStyle/>
        <a:p>
          <a:pPr>
            <a:defRPr sz="1200" b="0" i="0" u="none" strike="noStrike" kern="1200" baseline="0">
              <a:solidFill>
                <a:srgbClr val="003399"/>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605559166843617E-2"/>
          <c:y val="4.6909228066602027E-2"/>
          <c:w val="0.52207310710947308"/>
          <c:h val="0.86076948184851909"/>
        </c:manualLayout>
      </c:layout>
      <c:doughnutChart>
        <c:varyColors val="1"/>
        <c:ser>
          <c:idx val="0"/>
          <c:order val="0"/>
          <c:explosion val="13"/>
          <c:dPt>
            <c:idx val="0"/>
            <c:bubble3D val="0"/>
            <c:explosion val="28"/>
            <c:spPr>
              <a:solidFill>
                <a:schemeClr val="accent1"/>
              </a:solidFill>
              <a:ln w="19050">
                <a:solidFill>
                  <a:schemeClr val="lt1"/>
                </a:solidFill>
              </a:ln>
              <a:effectLst/>
            </c:spPr>
            <c:extLst>
              <c:ext xmlns:c16="http://schemas.microsoft.com/office/drawing/2014/chart" uri="{C3380CC4-5D6E-409C-BE32-E72D297353CC}">
                <c16:uniqueId val="{00000001-0883-4141-A760-A23781B098A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883-4141-A760-A23781B098A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883-4141-A760-A23781B098A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883-4141-A760-A23781B098A0}"/>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883-4141-A760-A23781B098A0}"/>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0883-4141-A760-A23781B098A0}"/>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0883-4141-A760-A23781B098A0}"/>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0883-4141-A760-A23781B098A0}"/>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0883-4141-A760-A23781B098A0}"/>
              </c:ext>
            </c:extLst>
          </c:dPt>
          <c:dLbls>
            <c:dLbl>
              <c:idx val="0"/>
              <c:layout>
                <c:manualLayout>
                  <c:x val="-4.3460934523023029E-3"/>
                  <c:y val="1.7914084052882376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0883-4141-A760-A23781B098A0}"/>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6="http://schemas.microsoft.com/office/drawing/2014/chart" uri="{C3380CC4-5D6E-409C-BE32-E72D297353CC}">
                  <c16:uniqueId val="{00000003-0883-4141-A760-A23781B098A0}"/>
                </c:ext>
              </c:extLst>
            </c:dLbl>
            <c:dLbl>
              <c:idx val="2"/>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6="http://schemas.microsoft.com/office/drawing/2014/chart" uri="{C3380CC4-5D6E-409C-BE32-E72D297353CC}">
                  <c16:uniqueId val="{00000005-0883-4141-A760-A23781B098A0}"/>
                </c:ext>
              </c:extLst>
            </c:dLbl>
            <c:dLbl>
              <c:idx val="3"/>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6="http://schemas.microsoft.com/office/drawing/2014/chart" uri="{C3380CC4-5D6E-409C-BE32-E72D297353CC}">
                  <c16:uniqueId val="{00000007-0883-4141-A760-A23781B098A0}"/>
                </c:ext>
              </c:extLst>
            </c:dLbl>
            <c:dLbl>
              <c:idx val="4"/>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6="http://schemas.microsoft.com/office/drawing/2014/chart" uri="{C3380CC4-5D6E-409C-BE32-E72D297353CC}">
                  <c16:uniqueId val="{00000009-0883-4141-A760-A23781B098A0}"/>
                </c:ext>
              </c:extLst>
            </c:dLbl>
            <c:dLbl>
              <c:idx val="5"/>
              <c:layout>
                <c:manualLayout>
                  <c:x val="-2.1730467261511515E-3"/>
                  <c:y val="-1.9887767222297476E-2"/>
                </c:manualLayout>
              </c:layout>
              <c:spPr>
                <a:noFill/>
                <a:ln>
                  <a:noFill/>
                </a:ln>
                <a:effectLst/>
              </c:spPr>
              <c:txPr>
                <a:bodyPr rot="0" spcFirstLastPara="1" vertOverflow="ellipsis" vert="horz" wrap="square" lIns="38100" tIns="19050" rIns="38100" bIns="19050" anchor="ctr" anchorCtr="1">
                  <a:spAutoFit/>
                </a:bodyPr>
                <a:lstStyle/>
                <a:p>
                  <a:pPr>
                    <a:defRPr sz="15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0883-4141-A760-A23781B098A0}"/>
                </c:ext>
              </c:extLst>
            </c:dLbl>
            <c:dLbl>
              <c:idx val="6"/>
              <c:layout>
                <c:manualLayout>
                  <c:x val="-4.3460934523022231E-3"/>
                  <c:y val="-3.5828168105764752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D-0883-4141-A760-A23781B098A0}"/>
                </c:ext>
              </c:extLst>
            </c:dLbl>
            <c:dLbl>
              <c:idx val="7"/>
              <c:layout>
                <c:manualLayout>
                  <c:x val="-8.6921869046044462E-3"/>
                  <c:y val="-0.13060677786590685"/>
                </c:manualLayout>
              </c:layout>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lumMod val="95000"/>
                          <a:lumOff val="5000"/>
                        </a:schemeClr>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layout>
                    <c:manualLayout>
                      <c:w val="7.8501227429188206E-2"/>
                      <c:h val="4.8009745261724759E-2"/>
                    </c:manualLayout>
                  </c15:layout>
                </c:ext>
                <c:ext xmlns:c16="http://schemas.microsoft.com/office/drawing/2014/chart" uri="{C3380CC4-5D6E-409C-BE32-E72D297353CC}">
                  <c16:uniqueId val="{0000000F-0883-4141-A760-A23781B098A0}"/>
                </c:ext>
              </c:extLst>
            </c:dLbl>
            <c:dLbl>
              <c:idx val="8"/>
              <c:layout>
                <c:manualLayout>
                  <c:x val="2.1730467261511156E-2"/>
                  <c:y val="0.13838884552033259"/>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1-0883-4141-A760-A23781B098A0}"/>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95000"/>
                        <a:lumOff val="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prstDash val="sysDash"/>
                  <a:round/>
                </a:ln>
                <a:effectLst/>
              </c:spPr>
            </c:leaderLines>
            <c:extLst>
              <c:ext xmlns:c15="http://schemas.microsoft.com/office/drawing/2012/chart" uri="{CE6537A1-D6FC-4f65-9D91-7224C49458BB}"/>
            </c:extLst>
          </c:dLbls>
          <c:cat>
            <c:strRef>
              <c:f>Sheet1!$A$27:$A$35</c:f>
              <c:strCache>
                <c:ptCount val="9"/>
                <c:pt idx="0">
                  <c:v>Human Health and 
Social Work Activities </c:v>
                </c:pt>
                <c:pt idx="1">
                  <c:v>Education</c:v>
                </c:pt>
                <c:pt idx="2">
                  <c:v>Professional, Scientific 
and Technical Activities</c:v>
                </c:pt>
                <c:pt idx="3">
                  <c:v> Other</c:v>
                </c:pt>
                <c:pt idx="4">
                  <c:v>Administrative and 
Support Service Activities</c:v>
                </c:pt>
                <c:pt idx="5">
                  <c:v>Information and 
Communication</c:v>
                </c:pt>
                <c:pt idx="6">
                  <c:v>Other 
Service Activites</c:v>
                </c:pt>
                <c:pt idx="7">
                  <c:v>Construction </c:v>
                </c:pt>
                <c:pt idx="8">
                  <c:v>Manufacturing</c:v>
                </c:pt>
              </c:strCache>
            </c:strRef>
          </c:cat>
          <c:val>
            <c:numRef>
              <c:f>Sheet1!$B$27:$B$35</c:f>
              <c:numCache>
                <c:formatCode>General</c:formatCode>
                <c:ptCount val="9"/>
                <c:pt idx="0">
                  <c:v>41</c:v>
                </c:pt>
                <c:pt idx="1">
                  <c:v>19</c:v>
                </c:pt>
                <c:pt idx="2">
                  <c:v>13</c:v>
                </c:pt>
                <c:pt idx="3">
                  <c:v>12</c:v>
                </c:pt>
                <c:pt idx="4">
                  <c:v>6</c:v>
                </c:pt>
                <c:pt idx="5">
                  <c:v>4</c:v>
                </c:pt>
                <c:pt idx="6">
                  <c:v>4</c:v>
                </c:pt>
                <c:pt idx="7">
                  <c:v>2</c:v>
                </c:pt>
                <c:pt idx="8">
                  <c:v>1</c:v>
                </c:pt>
              </c:numCache>
            </c:numRef>
          </c:val>
          <c:extLst>
            <c:ext xmlns:c16="http://schemas.microsoft.com/office/drawing/2014/chart" uri="{C3380CC4-5D6E-409C-BE32-E72D297353CC}">
              <c16:uniqueId val="{00000012-0883-4141-A760-A23781B098A0}"/>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legendEntry>
        <c:idx val="0"/>
        <c:txPr>
          <a:bodyPr rot="0" spcFirstLastPara="1" vertOverflow="ellipsis" vert="horz" wrap="square" anchor="ctr" anchorCtr="1"/>
          <a:lstStyle/>
          <a:p>
            <a:pPr>
              <a:defRPr sz="1200" b="0" i="0" u="none" strike="noStrike" kern="1200" baseline="0">
                <a:solidFill>
                  <a:srgbClr val="003399"/>
                </a:solidFill>
                <a:latin typeface="Arial" panose="020B0604020202020204" pitchFamily="34" charset="0"/>
                <a:ea typeface="+mn-ea"/>
                <a:cs typeface="Arial" panose="020B0604020202020204" pitchFamily="34" charset="0"/>
              </a:defRPr>
            </a:pPr>
            <a:endParaRPr lang="en-US"/>
          </a:p>
        </c:txPr>
      </c:legendEntry>
      <c:layout>
        <c:manualLayout>
          <c:xMode val="edge"/>
          <c:yMode val="edge"/>
          <c:x val="0.65853855934530725"/>
          <c:y val="1.2062635504988779E-2"/>
          <c:w val="0.33494230047623946"/>
          <c:h val="0.98793736449501124"/>
        </c:manualLayout>
      </c:layout>
      <c:overlay val="0"/>
      <c:spPr>
        <a:noFill/>
        <a:ln>
          <a:noFill/>
        </a:ln>
        <a:effectLst/>
      </c:spPr>
      <c:txPr>
        <a:bodyPr rot="0" spcFirstLastPara="1" vertOverflow="ellipsis" vert="horz" wrap="square" anchor="ctr" anchorCtr="1"/>
        <a:lstStyle/>
        <a:p>
          <a:pPr>
            <a:defRPr sz="1200" b="0" i="0" u="none" strike="noStrike" kern="1200" baseline="0">
              <a:solidFill>
                <a:srgbClr val="003399"/>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round/>
    </a:ln>
    <a:effectLst/>
  </c:spPr>
  <c:txPr>
    <a:bodyPr/>
    <a:lstStyle/>
    <a:p>
      <a:pPr algn="just">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B09ADA-2402-4E92-84FC-C3680877E720}" type="doc">
      <dgm:prSet loTypeId="urn:microsoft.com/office/officeart/2005/8/layout/hList1" loCatId="list" qsTypeId="urn:microsoft.com/office/officeart/2005/8/quickstyle/3d5" qsCatId="3D" csTypeId="urn:microsoft.com/office/officeart/2005/8/colors/accent1_2" csCatId="accent1" phldr="1"/>
      <dgm:spPr>
        <a:scene3d>
          <a:camera prst="isometricOffAxis2Left" zoom="95000">
            <a:rot lat="1080000" lon="1200000" rev="0"/>
          </a:camera>
          <a:lightRig rig="flat" dir="t">
            <a:rot lat="0" lon="0" rev="0"/>
          </a:lightRig>
        </a:scene3d>
      </dgm:spPr>
      <dgm:t>
        <a:bodyPr/>
        <a:lstStyle/>
        <a:p>
          <a:endParaRPr lang="en-US"/>
        </a:p>
      </dgm:t>
    </dgm:pt>
    <dgm:pt modelId="{4A0B58B6-AB09-407E-8310-786269C7405D}">
      <dgm:prSet phldrT="[Text]" custT="1"/>
      <dgm:spPr>
        <a:solidFill>
          <a:srgbClr val="ACC700"/>
        </a:solidFill>
        <a:ln>
          <a:solidFill>
            <a:srgbClr val="ACC700"/>
          </a:solidFill>
        </a:ln>
      </dgm:spPr>
      <dgm:t>
        <a:bodyPr/>
        <a:lstStyle/>
        <a:p>
          <a:r>
            <a:rPr lang="hr-HR" sz="1800" b="0"/>
            <a:t>Samo na temelju softvera</a:t>
          </a:r>
        </a:p>
      </dgm:t>
    </dgm:pt>
    <dgm:pt modelId="{7CAA4197-2B23-4C38-8139-B34265C77697}" type="parTrans" cxnId="{2C67110A-F85D-473C-86EA-15A5B72F3E32}">
      <dgm:prSet/>
      <dgm:spPr/>
      <dgm:t>
        <a:bodyPr/>
        <a:lstStyle/>
        <a:p>
          <a:endParaRPr lang="en-US"/>
        </a:p>
      </dgm:t>
    </dgm:pt>
    <dgm:pt modelId="{B4140149-9F6E-40BF-9C9E-B751D692AEAD}" type="sibTrans" cxnId="{2C67110A-F85D-473C-86EA-15A5B72F3E32}">
      <dgm:prSet/>
      <dgm:spPr/>
      <dgm:t>
        <a:bodyPr/>
        <a:lstStyle/>
        <a:p>
          <a:endParaRPr lang="en-US"/>
        </a:p>
      </dgm:t>
    </dgm:pt>
    <dgm:pt modelId="{FFB7BE98-64FA-469C-9DF8-3DE487B04FB5}">
      <dgm:prSet phldrT="[Text]" custT="1"/>
      <dgm:spPr>
        <a:solidFill>
          <a:srgbClr val="003399">
            <a:alpha val="30000"/>
          </a:srgbClr>
        </a:solidFill>
      </dgm:spPr>
      <dgm:t>
        <a:bodyPr anchor="ctr" anchorCtr="0"/>
        <a:lstStyle/>
        <a:p>
          <a:r>
            <a:rPr lang="hr-HR" sz="1600" dirty="0">
              <a:solidFill>
                <a:srgbClr val="003399"/>
              </a:solidFill>
            </a:rPr>
            <a:t>Glasovni asistenti, tražilice i sl.</a:t>
          </a:r>
        </a:p>
      </dgm:t>
    </dgm:pt>
    <dgm:pt modelId="{2B214912-2556-4345-AF23-EAD9B1EE9D49}" type="parTrans" cxnId="{865FCC81-4CDA-45BE-9D3D-66E8E406D3D4}">
      <dgm:prSet/>
      <dgm:spPr/>
      <dgm:t>
        <a:bodyPr/>
        <a:lstStyle/>
        <a:p>
          <a:endParaRPr lang="en-US"/>
        </a:p>
      </dgm:t>
    </dgm:pt>
    <dgm:pt modelId="{AF8D1C0F-84FC-4C5C-B176-BE66FF859F3F}" type="sibTrans" cxnId="{865FCC81-4CDA-45BE-9D3D-66E8E406D3D4}">
      <dgm:prSet/>
      <dgm:spPr/>
      <dgm:t>
        <a:bodyPr/>
        <a:lstStyle/>
        <a:p>
          <a:endParaRPr lang="en-US"/>
        </a:p>
      </dgm:t>
    </dgm:pt>
    <dgm:pt modelId="{2CBE3875-1DDE-4804-92C2-F1C9457ED2C1}">
      <dgm:prSet phldrT="[Text]" custT="1"/>
      <dgm:spPr>
        <a:solidFill>
          <a:srgbClr val="ACC700"/>
        </a:solidFill>
        <a:ln>
          <a:solidFill>
            <a:srgbClr val="ACC700"/>
          </a:solidFill>
        </a:ln>
        <a:sp3d extrusionH="381000" contourW="38100" prstMaterial="matte">
          <a:contourClr>
            <a:schemeClr val="lt1"/>
          </a:contourClr>
        </a:sp3d>
      </dgm:spPr>
      <dgm:t>
        <a:bodyPr/>
        <a:lstStyle/>
        <a:p>
          <a:r>
            <a:rPr lang="hr-HR" sz="1800"/>
            <a:t>Ugrađena u mehaničke dijelove/komponente</a:t>
          </a:r>
        </a:p>
      </dgm:t>
    </dgm:pt>
    <dgm:pt modelId="{C4E5935E-28FF-4131-88E9-123FC901407D}" type="parTrans" cxnId="{33D6C3B4-84DB-4DF1-BAD2-536E644D941D}">
      <dgm:prSet/>
      <dgm:spPr/>
      <dgm:t>
        <a:bodyPr/>
        <a:lstStyle/>
        <a:p>
          <a:endParaRPr lang="en-US"/>
        </a:p>
      </dgm:t>
    </dgm:pt>
    <dgm:pt modelId="{4C47E91E-4366-4813-911A-A2324DCF6571}" type="sibTrans" cxnId="{33D6C3B4-84DB-4DF1-BAD2-536E644D941D}">
      <dgm:prSet/>
      <dgm:spPr/>
      <dgm:t>
        <a:bodyPr/>
        <a:lstStyle/>
        <a:p>
          <a:endParaRPr lang="en-US"/>
        </a:p>
      </dgm:t>
    </dgm:pt>
    <dgm:pt modelId="{DE8FC0A8-4E33-4A56-9D14-09344713760F}">
      <dgm:prSet phldrT="[Text]" custT="1"/>
      <dgm:spPr>
        <a:solidFill>
          <a:srgbClr val="003399">
            <a:alpha val="30000"/>
          </a:srgbClr>
        </a:solidFill>
      </dgm:spPr>
      <dgm:t>
        <a:bodyPr anchor="ctr" anchorCtr="0"/>
        <a:lstStyle/>
        <a:p>
          <a:r>
            <a:rPr lang="hr-HR" sz="1600" dirty="0">
              <a:solidFill>
                <a:srgbClr val="003399"/>
              </a:solidFill>
            </a:rPr>
            <a:t>Napredni roboti, autonomni automobili, bespilotne letjelice</a:t>
          </a:r>
        </a:p>
      </dgm:t>
    </dgm:pt>
    <dgm:pt modelId="{BEB27CE9-4068-414B-B2AB-3D2C2D6B9299}" type="parTrans" cxnId="{C5D33394-6C17-4A77-B763-24320BA3DC5D}">
      <dgm:prSet/>
      <dgm:spPr/>
      <dgm:t>
        <a:bodyPr/>
        <a:lstStyle/>
        <a:p>
          <a:endParaRPr lang="en-US"/>
        </a:p>
      </dgm:t>
    </dgm:pt>
    <dgm:pt modelId="{B680BD25-1057-4C1D-8194-6BBB4A3E3E09}" type="sibTrans" cxnId="{C5D33394-6C17-4A77-B763-24320BA3DC5D}">
      <dgm:prSet/>
      <dgm:spPr/>
      <dgm:t>
        <a:bodyPr/>
        <a:lstStyle/>
        <a:p>
          <a:endParaRPr lang="en-US"/>
        </a:p>
      </dgm:t>
    </dgm:pt>
    <dgm:pt modelId="{5A5D0380-A388-40CB-A5D7-13F6BC499117}" type="pres">
      <dgm:prSet presAssocID="{FEB09ADA-2402-4E92-84FC-C3680877E720}" presName="Name0" presStyleCnt="0">
        <dgm:presLayoutVars>
          <dgm:dir/>
          <dgm:animLvl val="lvl"/>
          <dgm:resizeHandles val="exact"/>
        </dgm:presLayoutVars>
      </dgm:prSet>
      <dgm:spPr/>
    </dgm:pt>
    <dgm:pt modelId="{E2933C54-64F7-4078-B17A-A9A14686A74A}" type="pres">
      <dgm:prSet presAssocID="{4A0B58B6-AB09-407E-8310-786269C7405D}" presName="composite" presStyleCnt="0"/>
      <dgm:spPr/>
    </dgm:pt>
    <dgm:pt modelId="{46FBA236-234E-40DE-9AEF-F2FA83F0FF0C}" type="pres">
      <dgm:prSet presAssocID="{4A0B58B6-AB09-407E-8310-786269C7405D}" presName="parTx" presStyleLbl="alignNode1" presStyleIdx="0" presStyleCnt="2" custLinFactX="-7905" custLinFactY="-56665" custLinFactNeighborX="-100000" custLinFactNeighborY="-100000">
        <dgm:presLayoutVars>
          <dgm:chMax val="0"/>
          <dgm:chPref val="0"/>
          <dgm:bulletEnabled val="1"/>
        </dgm:presLayoutVars>
      </dgm:prSet>
      <dgm:spPr/>
    </dgm:pt>
    <dgm:pt modelId="{0F1AD682-DE5D-47B4-9AEC-5D0E8D189452}" type="pres">
      <dgm:prSet presAssocID="{4A0B58B6-AB09-407E-8310-786269C7405D}" presName="desTx" presStyleLbl="alignAccFollowNode1" presStyleIdx="0" presStyleCnt="2">
        <dgm:presLayoutVars>
          <dgm:bulletEnabled val="1"/>
        </dgm:presLayoutVars>
      </dgm:prSet>
      <dgm:spPr/>
    </dgm:pt>
    <dgm:pt modelId="{06542E71-4844-4037-9E29-B03B7CABF407}" type="pres">
      <dgm:prSet presAssocID="{B4140149-9F6E-40BF-9C9E-B751D692AEAD}" presName="space" presStyleCnt="0"/>
      <dgm:spPr/>
    </dgm:pt>
    <dgm:pt modelId="{B8378963-E13A-4FFC-B878-470136CAE780}" type="pres">
      <dgm:prSet presAssocID="{2CBE3875-1DDE-4804-92C2-F1C9457ED2C1}" presName="composite" presStyleCnt="0"/>
      <dgm:spPr/>
    </dgm:pt>
    <dgm:pt modelId="{07D3044E-07F5-4926-BA30-9D3312F300E5}" type="pres">
      <dgm:prSet presAssocID="{2CBE3875-1DDE-4804-92C2-F1C9457ED2C1}" presName="parTx" presStyleLbl="alignNode1" presStyleIdx="1" presStyleCnt="2" custLinFactNeighborX="-180">
        <dgm:presLayoutVars>
          <dgm:chMax val="0"/>
          <dgm:chPref val="0"/>
          <dgm:bulletEnabled val="1"/>
        </dgm:presLayoutVars>
      </dgm:prSet>
      <dgm:spPr/>
    </dgm:pt>
    <dgm:pt modelId="{80EA7E25-F457-492E-B6B3-9406468EA2C8}" type="pres">
      <dgm:prSet presAssocID="{2CBE3875-1DDE-4804-92C2-F1C9457ED2C1}" presName="desTx" presStyleLbl="alignAccFollowNode1" presStyleIdx="1" presStyleCnt="2">
        <dgm:presLayoutVars>
          <dgm:bulletEnabled val="1"/>
        </dgm:presLayoutVars>
      </dgm:prSet>
      <dgm:spPr/>
    </dgm:pt>
  </dgm:ptLst>
  <dgm:cxnLst>
    <dgm:cxn modelId="{2C67110A-F85D-473C-86EA-15A5B72F3E32}" srcId="{FEB09ADA-2402-4E92-84FC-C3680877E720}" destId="{4A0B58B6-AB09-407E-8310-786269C7405D}" srcOrd="0" destOrd="0" parTransId="{7CAA4197-2B23-4C38-8139-B34265C77697}" sibTransId="{B4140149-9F6E-40BF-9C9E-B751D692AEAD}"/>
    <dgm:cxn modelId="{6908BD5E-E3B3-4005-B973-ECFA61EFA5CE}" type="presOf" srcId="{FEB09ADA-2402-4E92-84FC-C3680877E720}" destId="{5A5D0380-A388-40CB-A5D7-13F6BC499117}" srcOrd="0" destOrd="0" presId="urn:microsoft.com/office/officeart/2005/8/layout/hList1"/>
    <dgm:cxn modelId="{4FC51068-4EE9-46DF-8DC5-C9566080FABA}" type="presOf" srcId="{4A0B58B6-AB09-407E-8310-786269C7405D}" destId="{46FBA236-234E-40DE-9AEF-F2FA83F0FF0C}" srcOrd="0" destOrd="0" presId="urn:microsoft.com/office/officeart/2005/8/layout/hList1"/>
    <dgm:cxn modelId="{865FCC81-4CDA-45BE-9D3D-66E8E406D3D4}" srcId="{4A0B58B6-AB09-407E-8310-786269C7405D}" destId="{FFB7BE98-64FA-469C-9DF8-3DE487B04FB5}" srcOrd="0" destOrd="0" parTransId="{2B214912-2556-4345-AF23-EAD9B1EE9D49}" sibTransId="{AF8D1C0F-84FC-4C5C-B176-BE66FF859F3F}"/>
    <dgm:cxn modelId="{C5D33394-6C17-4A77-B763-24320BA3DC5D}" srcId="{2CBE3875-1DDE-4804-92C2-F1C9457ED2C1}" destId="{DE8FC0A8-4E33-4A56-9D14-09344713760F}" srcOrd="0" destOrd="0" parTransId="{BEB27CE9-4068-414B-B2AB-3D2C2D6B9299}" sibTransId="{B680BD25-1057-4C1D-8194-6BBB4A3E3E09}"/>
    <dgm:cxn modelId="{172E949A-33DA-4787-83FD-7CF8F4B1C7B8}" type="presOf" srcId="{2CBE3875-1DDE-4804-92C2-F1C9457ED2C1}" destId="{07D3044E-07F5-4926-BA30-9D3312F300E5}" srcOrd="0" destOrd="0" presId="urn:microsoft.com/office/officeart/2005/8/layout/hList1"/>
    <dgm:cxn modelId="{D58ED7A4-6724-4A64-B32F-E63DEDD1D079}" type="presOf" srcId="{DE8FC0A8-4E33-4A56-9D14-09344713760F}" destId="{80EA7E25-F457-492E-B6B3-9406468EA2C8}" srcOrd="0" destOrd="0" presId="urn:microsoft.com/office/officeart/2005/8/layout/hList1"/>
    <dgm:cxn modelId="{CC1144B1-5411-4B2B-BA8A-4EED192231CF}" type="presOf" srcId="{FFB7BE98-64FA-469C-9DF8-3DE487B04FB5}" destId="{0F1AD682-DE5D-47B4-9AEC-5D0E8D189452}" srcOrd="0" destOrd="0" presId="urn:microsoft.com/office/officeart/2005/8/layout/hList1"/>
    <dgm:cxn modelId="{33D6C3B4-84DB-4DF1-BAD2-536E644D941D}" srcId="{FEB09ADA-2402-4E92-84FC-C3680877E720}" destId="{2CBE3875-1DDE-4804-92C2-F1C9457ED2C1}" srcOrd="1" destOrd="0" parTransId="{C4E5935E-28FF-4131-88E9-123FC901407D}" sibTransId="{4C47E91E-4366-4813-911A-A2324DCF6571}"/>
    <dgm:cxn modelId="{FD9F0494-85FB-4902-9D85-CDF40A27F256}" type="presParOf" srcId="{5A5D0380-A388-40CB-A5D7-13F6BC499117}" destId="{E2933C54-64F7-4078-B17A-A9A14686A74A}" srcOrd="0" destOrd="0" presId="urn:microsoft.com/office/officeart/2005/8/layout/hList1"/>
    <dgm:cxn modelId="{E0F2BB3A-2F98-4503-99AB-6AC059D329AC}" type="presParOf" srcId="{E2933C54-64F7-4078-B17A-A9A14686A74A}" destId="{46FBA236-234E-40DE-9AEF-F2FA83F0FF0C}" srcOrd="0" destOrd="0" presId="urn:microsoft.com/office/officeart/2005/8/layout/hList1"/>
    <dgm:cxn modelId="{016078F5-230F-422B-804B-3D4BFF39284B}" type="presParOf" srcId="{E2933C54-64F7-4078-B17A-A9A14686A74A}" destId="{0F1AD682-DE5D-47B4-9AEC-5D0E8D189452}" srcOrd="1" destOrd="0" presId="urn:microsoft.com/office/officeart/2005/8/layout/hList1"/>
    <dgm:cxn modelId="{5618AA8A-E76E-4361-B7ED-54764261D838}" type="presParOf" srcId="{5A5D0380-A388-40CB-A5D7-13F6BC499117}" destId="{06542E71-4844-4037-9E29-B03B7CABF407}" srcOrd="1" destOrd="0" presId="urn:microsoft.com/office/officeart/2005/8/layout/hList1"/>
    <dgm:cxn modelId="{E71B9721-1535-42E8-9FED-236F77AEDB7E}" type="presParOf" srcId="{5A5D0380-A388-40CB-A5D7-13F6BC499117}" destId="{B8378963-E13A-4FFC-B878-470136CAE780}" srcOrd="2" destOrd="0" presId="urn:microsoft.com/office/officeart/2005/8/layout/hList1"/>
    <dgm:cxn modelId="{82976A11-93D2-4A85-9E8D-FB9300DBD129}" type="presParOf" srcId="{B8378963-E13A-4FFC-B878-470136CAE780}" destId="{07D3044E-07F5-4926-BA30-9D3312F300E5}" srcOrd="0" destOrd="0" presId="urn:microsoft.com/office/officeart/2005/8/layout/hList1"/>
    <dgm:cxn modelId="{86BD36AF-BA16-4B50-BD43-FC182B734276}" type="presParOf" srcId="{B8378963-E13A-4FFC-B878-470136CAE780}" destId="{80EA7E25-F457-492E-B6B3-9406468EA2C8}" srcOrd="1" destOrd="0" presId="urn:microsoft.com/office/officeart/2005/8/layout/hList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r>
            <a:rPr lang="hr-HR" sz="2400" noProof="0">
              <a:solidFill>
                <a:srgbClr val="003399"/>
              </a:solidFill>
            </a:rPr>
            <a:t>Razine i subjekti</a:t>
          </a:r>
        </a:p>
      </dgm:t>
    </dgm:pt>
    <dgm:pt modelId="{5B0B46C8-D8F6-4E54-A627-A063A0D4297B}" type="parTrans" cxnId="{7E7B2730-9106-42C3-B340-6D6AAF039082}">
      <dgm:prSet/>
      <dgm:spPr/>
      <dgm:t>
        <a:bodyPr/>
        <a:lstStyle/>
        <a:p>
          <a:endParaRPr lang="en-150" noProof="0" dirty="0"/>
        </a:p>
      </dgm:t>
    </dgm:pt>
    <dgm:pt modelId="{9B117BCC-873A-49A9-8E9C-D9C16A8A292D}" type="sibTrans" cxnId="{7E7B2730-9106-42C3-B340-6D6AAF039082}">
      <dgm:prSet/>
      <dgm:spPr/>
      <dgm:t>
        <a:bodyPr/>
        <a:lstStyle/>
        <a:p>
          <a:endParaRPr lang="en-150" noProof="0" dirty="0"/>
        </a:p>
      </dgm:t>
    </dgm:pt>
    <dgm:pt modelId="{388C1E7D-0256-489C-B193-C0DB06448C1E}">
      <dgm:prSet phldrT="[Text]" custT="1"/>
      <dgm:spPr/>
      <dgm:t>
        <a:bodyPr/>
        <a:lstStyle/>
        <a:p>
          <a:r>
            <a:rPr lang="hr-HR" sz="1600" noProof="0" dirty="0">
              <a:solidFill>
                <a:srgbClr val="003399"/>
              </a:solidFill>
            </a:rPr>
            <a:t>Donošenje </a:t>
          </a:r>
          <a:br>
            <a:rPr lang="hr-HR" sz="1600" noProof="0" dirty="0">
              <a:solidFill>
                <a:srgbClr val="003399"/>
              </a:solidFill>
            </a:rPr>
          </a:br>
          <a:r>
            <a:rPr lang="hr-HR" sz="1600" noProof="0" dirty="0">
              <a:solidFill>
                <a:srgbClr val="003399"/>
              </a:solidFill>
            </a:rPr>
            <a:t>politika</a:t>
          </a:r>
        </a:p>
      </dgm:t>
    </dgm:pt>
    <dgm:pt modelId="{59EBD877-0790-4781-BFA2-1C4EC4706743}" type="parTrans" cxnId="{FDDEDB5A-6E2F-4E94-8E17-87CBD46ECEDA}">
      <dgm:prSet/>
      <dgm:spPr/>
      <dgm:t>
        <a:bodyPr/>
        <a:lstStyle/>
        <a:p>
          <a:endParaRPr lang="en-150" noProof="0" dirty="0"/>
        </a:p>
      </dgm:t>
    </dgm:pt>
    <dgm:pt modelId="{C957455C-F5DB-4FDF-BBB5-9E312ED06AFE}" type="sibTrans" cxnId="{FDDEDB5A-6E2F-4E94-8E17-87CBD46ECEDA}">
      <dgm:prSet/>
      <dgm:spPr/>
      <dgm:t>
        <a:bodyPr/>
        <a:lstStyle/>
        <a:p>
          <a:endParaRPr lang="en-150" noProof="0" dirty="0"/>
        </a:p>
      </dgm:t>
    </dgm:pt>
    <dgm:pt modelId="{E6A3C384-9DE9-481B-9C69-EB784B435C8F}">
      <dgm:prSet phldrT="[Text]" custT="1"/>
      <dgm:spPr/>
      <dgm:t>
        <a:bodyPr/>
        <a:lstStyle/>
        <a:p>
          <a:r>
            <a:rPr lang="hr-HR" sz="1200" noProof="0">
              <a:solidFill>
                <a:srgbClr val="003399"/>
              </a:solidFill>
            </a:rPr>
            <a:t>Upravljanje sigurnošću i zdravljem na radu</a:t>
          </a:r>
        </a:p>
      </dgm:t>
    </dgm:pt>
    <dgm:pt modelId="{AA784F44-5F7C-4CC2-A95A-C67976E726CC}" type="parTrans" cxnId="{8002DB2C-C93C-4F94-B533-666CF0D814C9}">
      <dgm:prSet/>
      <dgm:spPr/>
      <dgm:t>
        <a:bodyPr/>
        <a:lstStyle/>
        <a:p>
          <a:endParaRPr lang="en-150" noProof="0" dirty="0"/>
        </a:p>
      </dgm:t>
    </dgm:pt>
    <dgm:pt modelId="{C63D1AEA-002E-495F-A6EB-7937437D9B0B}" type="sibTrans" cxnId="{8002DB2C-C93C-4F94-B533-666CF0D814C9}">
      <dgm:prSet/>
      <dgm:spPr/>
      <dgm:t>
        <a:bodyPr/>
        <a:lstStyle/>
        <a:p>
          <a:endParaRPr lang="en-150" noProof="0" dirty="0"/>
        </a:p>
      </dgm:t>
    </dgm:pt>
    <dgm:pt modelId="{051C0EE4-3B61-4733-B86C-1BD622531E34}">
      <dgm:prSet phldrT="[Text]" custT="1"/>
      <dgm:spPr/>
      <dgm:t>
        <a:bodyPr/>
        <a:lstStyle/>
        <a:p>
          <a:r>
            <a:rPr lang="hr-HR" sz="1600" noProof="0">
              <a:solidFill>
                <a:srgbClr val="003399"/>
              </a:solidFill>
            </a:rPr>
            <a:t>Radnici</a:t>
          </a:r>
        </a:p>
      </dgm:t>
    </dgm:pt>
    <dgm:pt modelId="{F30D6806-D073-4B5E-A5F0-7929B3F40655}" type="parTrans" cxnId="{E00D8D44-0047-43B9-8617-E69CB8D19D49}">
      <dgm:prSet/>
      <dgm:spPr/>
      <dgm:t>
        <a:bodyPr/>
        <a:lstStyle/>
        <a:p>
          <a:endParaRPr lang="en-150" noProof="0" dirty="0"/>
        </a:p>
      </dgm:t>
    </dgm:pt>
    <dgm:pt modelId="{5BFA7B9C-BE18-4FAF-BAD4-1897CB3366BE}" type="sibTrans" cxnId="{E00D8D44-0047-43B9-8617-E69CB8D19D49}">
      <dgm:prSet/>
      <dgm:spPr/>
      <dgm:t>
        <a:bodyPr/>
        <a:lstStyle/>
        <a:p>
          <a:endParaRPr lang="en-150" noProof="0" dirty="0"/>
        </a:p>
      </dgm:t>
    </dgm:pt>
    <dgm:pt modelId="{A8449911-9F34-4D02-8913-28E326991D3F}">
      <dgm:prSet phldrT="[Text]" custT="1"/>
      <dgm:spPr/>
      <dgm:t>
        <a:bodyPr/>
        <a:lstStyle/>
        <a:p>
          <a:r>
            <a:rPr lang="hr-HR" sz="1400" noProof="0">
              <a:solidFill>
                <a:srgbClr val="003399"/>
              </a:solidFill>
            </a:rPr>
            <a:t>Inspekcija rada</a:t>
          </a:r>
        </a:p>
      </dgm:t>
    </dgm:pt>
    <dgm:pt modelId="{BFF3EA12-7734-4D40-A173-99F32DDE03D6}" type="parTrans" cxnId="{90FD56AA-9E92-4817-95A8-23FAFF2716B5}">
      <dgm:prSet/>
      <dgm:spPr/>
      <dgm:t>
        <a:bodyPr/>
        <a:lstStyle/>
        <a:p>
          <a:endParaRPr lang="en-150" noProof="0" dirty="0"/>
        </a:p>
      </dgm:t>
    </dgm:pt>
    <dgm:pt modelId="{2E89AB1C-B679-49CE-8C81-68F507950F2B}" type="sibTrans" cxnId="{90FD56AA-9E92-4817-95A8-23FAFF2716B5}">
      <dgm:prSet/>
      <dgm:spPr/>
      <dgm:t>
        <a:bodyPr/>
        <a:lstStyle/>
        <a:p>
          <a:endParaRPr lang="en-150" noProof="0" dirty="0"/>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33952" custScaleY="131543">
        <dgm:presLayoutVars>
          <dgm:bulletEnabled val="1"/>
        </dgm:presLayoutVars>
      </dgm:prSet>
      <dgm:spPr/>
    </dgm:pt>
    <dgm:pt modelId="{EA413F61-AE23-49F6-A99F-E7B49DE24A2F}" type="pres">
      <dgm:prSet presAssocID="{E6A3C384-9DE9-481B-9C69-EB784B435C8F}" presName="node" presStyleLbl="vennNode1" presStyleIdx="2" presStyleCnt="5" custScaleX="129226" custScaleY="129226">
        <dgm:presLayoutVars>
          <dgm:bulletEnabled val="1"/>
        </dgm:presLayoutVars>
      </dgm:prSet>
      <dgm:spPr/>
    </dgm:pt>
    <dgm:pt modelId="{FBCA933A-3821-4C21-BCF6-6B81877EBD8D}" type="pres">
      <dgm:prSet presAssocID="{051C0EE4-3B61-4733-B86C-1BD622531E34}" presName="node" presStyleLbl="vennNode1" presStyleIdx="3" presStyleCnt="5" custScaleX="130027" custScaleY="130027">
        <dgm:presLayoutVars>
          <dgm:bulletEnabled val="1"/>
        </dgm:presLayoutVars>
      </dgm:prSet>
      <dgm:spPr/>
    </dgm:pt>
    <dgm:pt modelId="{60654F36-D029-423A-848E-BB57AC0E5763}" type="pres">
      <dgm:prSet presAssocID="{A8449911-9F34-4D02-8913-28E326991D3F}" presName="node" presStyleLbl="vennNode1" presStyleIdx="4" presStyleCnt="5" custScaleX="132709" custScaleY="132709">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FBA236-234E-40DE-9AEF-F2FA83F0FF0C}">
      <dsp:nvSpPr>
        <dsp:cNvPr id="0" name=""/>
        <dsp:cNvSpPr/>
      </dsp:nvSpPr>
      <dsp:spPr>
        <a:xfrm>
          <a:off x="0" y="0"/>
          <a:ext cx="3106273" cy="638485"/>
        </a:xfrm>
        <a:prstGeom prst="rect">
          <a:avLst/>
        </a:prstGeom>
        <a:solidFill>
          <a:srgbClr val="ACC700"/>
        </a:solidFill>
        <a:ln w="9525" cap="flat" cmpd="sng" algn="ctr">
          <a:solidFill>
            <a:srgbClr val="ACC700"/>
          </a:solidFill>
          <a:prstDash val="solid"/>
        </a:ln>
        <a:effectLst/>
        <a:scene3d>
          <a:camera prst="isometricOffAxis2Left" zoom="95000">
            <a:rot lat="1080000" lon="1200000" rev="0"/>
          </a:camera>
          <a:lightRig rig="flat" dir="t">
            <a:rot lat="0" lon="0" rev="0"/>
          </a:lightRig>
        </a:scene3d>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hr-HR" sz="1800" b="0" kern="1200"/>
            <a:t>Samo na temelju softvera</a:t>
          </a:r>
        </a:p>
      </dsp:txBody>
      <dsp:txXfrm>
        <a:off x="0" y="0"/>
        <a:ext cx="3106273" cy="638485"/>
      </dsp:txXfrm>
    </dsp:sp>
    <dsp:sp modelId="{0F1AD682-DE5D-47B4-9AEC-5D0E8D189452}">
      <dsp:nvSpPr>
        <dsp:cNvPr id="0" name=""/>
        <dsp:cNvSpPr/>
      </dsp:nvSpPr>
      <dsp:spPr>
        <a:xfrm>
          <a:off x="32" y="639599"/>
          <a:ext cx="3106273" cy="878400"/>
        </a:xfrm>
        <a:prstGeom prst="rect">
          <a:avLst/>
        </a:prstGeom>
        <a:solidFill>
          <a:srgbClr val="003399">
            <a:alpha val="30000"/>
          </a:srgbClr>
        </a:solidFill>
        <a:ln>
          <a:noFill/>
        </a:ln>
        <a:effectLst/>
        <a:scene3d>
          <a:camera prst="isometricOffAxis2Left" zoom="95000">
            <a:rot lat="1080000" lon="1200000" rev="0"/>
          </a:camera>
          <a:lightRig rig="flat" dir="t">
            <a:rot lat="0" lon="0" rev="0"/>
          </a:lightRig>
        </a:scene3d>
        <a:sp3d extrusionH="381000" contourW="38100" prstMaterial="matte">
          <a:contourClr>
            <a:schemeClr val="lt1"/>
          </a:contourClr>
        </a:sp3d>
      </dsp:spPr>
      <dsp:style>
        <a:lnRef idx="0">
          <a:scrgbClr r="0" g="0" b="0"/>
        </a:lnRef>
        <a:fillRef idx="1">
          <a:scrgbClr r="0" g="0" b="0"/>
        </a:fillRef>
        <a:effectRef idx="0">
          <a:scrgbClr r="0" g="0" b="0"/>
        </a:effectRef>
        <a:fontRef idx="minor"/>
      </dsp:style>
      <dsp:txBody>
        <a:bodyPr spcFirstLastPara="0" vert="horz" wrap="square" lIns="85344" tIns="85344" rIns="113792" bIns="128016" numCol="1" spcCol="1270" anchor="ctr" anchorCtr="0">
          <a:noAutofit/>
        </a:bodyPr>
        <a:lstStyle/>
        <a:p>
          <a:pPr marL="171450" lvl="1" indent="-171450" algn="l" defTabSz="711200">
            <a:lnSpc>
              <a:spcPct val="90000"/>
            </a:lnSpc>
            <a:spcBef>
              <a:spcPct val="0"/>
            </a:spcBef>
            <a:spcAft>
              <a:spcPct val="15000"/>
            </a:spcAft>
            <a:buChar char="•"/>
          </a:pPr>
          <a:r>
            <a:rPr lang="hr-HR" sz="1600" kern="1200" dirty="0">
              <a:solidFill>
                <a:srgbClr val="003399"/>
              </a:solidFill>
            </a:rPr>
            <a:t>Glasovni asistenti, tražilice i sl.</a:t>
          </a:r>
        </a:p>
      </dsp:txBody>
      <dsp:txXfrm>
        <a:off x="32" y="639599"/>
        <a:ext cx="3106273" cy="878400"/>
      </dsp:txXfrm>
    </dsp:sp>
    <dsp:sp modelId="{07D3044E-07F5-4926-BA30-9D3312F300E5}">
      <dsp:nvSpPr>
        <dsp:cNvPr id="0" name=""/>
        <dsp:cNvSpPr/>
      </dsp:nvSpPr>
      <dsp:spPr>
        <a:xfrm>
          <a:off x="3535593" y="1114"/>
          <a:ext cx="3106273" cy="638485"/>
        </a:xfrm>
        <a:prstGeom prst="rect">
          <a:avLst/>
        </a:prstGeom>
        <a:solidFill>
          <a:srgbClr val="ACC700"/>
        </a:solidFill>
        <a:ln w="9525" cap="flat" cmpd="sng" algn="ctr">
          <a:solidFill>
            <a:srgbClr val="ACC700"/>
          </a:solidFill>
          <a:prstDash val="solid"/>
        </a:ln>
        <a:effectLst/>
        <a:scene3d>
          <a:camera prst="isometricOffAxis2Left" zoom="95000">
            <a:rot lat="1080000" lon="1200000" rev="0"/>
          </a:camera>
          <a:lightRig rig="flat" dir="t">
            <a:rot lat="0" lon="0" rev="0"/>
          </a:lightRig>
        </a:scene3d>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hr-HR" sz="1800" kern="1200"/>
            <a:t>Ugrađena u mehaničke dijelove/komponente</a:t>
          </a:r>
        </a:p>
      </dsp:txBody>
      <dsp:txXfrm>
        <a:off x="3535593" y="1114"/>
        <a:ext cx="3106273" cy="638485"/>
      </dsp:txXfrm>
    </dsp:sp>
    <dsp:sp modelId="{80EA7E25-F457-492E-B6B3-9406468EA2C8}">
      <dsp:nvSpPr>
        <dsp:cNvPr id="0" name=""/>
        <dsp:cNvSpPr/>
      </dsp:nvSpPr>
      <dsp:spPr>
        <a:xfrm>
          <a:off x="3541184" y="639599"/>
          <a:ext cx="3106273" cy="878400"/>
        </a:xfrm>
        <a:prstGeom prst="rect">
          <a:avLst/>
        </a:prstGeom>
        <a:solidFill>
          <a:srgbClr val="003399">
            <a:alpha val="30000"/>
          </a:srgbClr>
        </a:solidFill>
        <a:ln>
          <a:noFill/>
        </a:ln>
        <a:effectLst/>
        <a:scene3d>
          <a:camera prst="isometricOffAxis2Left" zoom="95000">
            <a:rot lat="1080000" lon="1200000" rev="0"/>
          </a:camera>
          <a:lightRig rig="flat" dir="t">
            <a:rot lat="0" lon="0" rev="0"/>
          </a:lightRig>
        </a:scene3d>
        <a:sp3d extrusionH="381000" contourW="38100" prstMaterial="matte">
          <a:contourClr>
            <a:schemeClr val="lt1"/>
          </a:contourClr>
        </a:sp3d>
      </dsp:spPr>
      <dsp:style>
        <a:lnRef idx="0">
          <a:scrgbClr r="0" g="0" b="0"/>
        </a:lnRef>
        <a:fillRef idx="1">
          <a:scrgbClr r="0" g="0" b="0"/>
        </a:fillRef>
        <a:effectRef idx="0">
          <a:scrgbClr r="0" g="0" b="0"/>
        </a:effectRef>
        <a:fontRef idx="minor"/>
      </dsp:style>
      <dsp:txBody>
        <a:bodyPr spcFirstLastPara="0" vert="horz" wrap="square" lIns="85344" tIns="85344" rIns="113792" bIns="128016" numCol="1" spcCol="1270" anchor="ctr" anchorCtr="0">
          <a:noAutofit/>
        </a:bodyPr>
        <a:lstStyle/>
        <a:p>
          <a:pPr marL="171450" lvl="1" indent="-171450" algn="l" defTabSz="711200">
            <a:lnSpc>
              <a:spcPct val="90000"/>
            </a:lnSpc>
            <a:spcBef>
              <a:spcPct val="0"/>
            </a:spcBef>
            <a:spcAft>
              <a:spcPct val="15000"/>
            </a:spcAft>
            <a:buChar char="•"/>
          </a:pPr>
          <a:r>
            <a:rPr lang="hr-HR" sz="1600" kern="1200" dirty="0">
              <a:solidFill>
                <a:srgbClr val="003399"/>
              </a:solidFill>
            </a:rPr>
            <a:t>Napredni roboti, autonomni automobili, bespilotne letjelice</a:t>
          </a:r>
        </a:p>
      </dsp:txBody>
      <dsp:txXfrm>
        <a:off x="3541184" y="639599"/>
        <a:ext cx="3106273" cy="8784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1747762" y="813662"/>
          <a:ext cx="2017494" cy="2017494"/>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hr-HR" sz="2400" kern="1200" noProof="0">
              <a:solidFill>
                <a:srgbClr val="003399"/>
              </a:solidFill>
            </a:rPr>
            <a:t>Razine i subjekti</a:t>
          </a:r>
        </a:p>
      </dsp:txBody>
      <dsp:txXfrm>
        <a:off x="2043217" y="1109117"/>
        <a:ext cx="1426584" cy="1426584"/>
      </dsp:txXfrm>
    </dsp:sp>
    <dsp:sp modelId="{7974AED0-7A87-4D52-B382-4ECA15173FEC}">
      <dsp:nvSpPr>
        <dsp:cNvPr id="0" name=""/>
        <dsp:cNvSpPr/>
      </dsp:nvSpPr>
      <dsp:spPr>
        <a:xfrm>
          <a:off x="2080891" y="-154911"/>
          <a:ext cx="1351237" cy="1326936"/>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hr-HR" sz="1600" kern="1200" noProof="0" dirty="0">
              <a:solidFill>
                <a:srgbClr val="003399"/>
              </a:solidFill>
            </a:rPr>
            <a:t>Donošenje </a:t>
          </a:r>
          <a:br>
            <a:rPr lang="hr-HR" sz="1600" kern="1200" noProof="0" dirty="0">
              <a:solidFill>
                <a:srgbClr val="003399"/>
              </a:solidFill>
            </a:rPr>
          </a:br>
          <a:r>
            <a:rPr lang="hr-HR" sz="1600" kern="1200" noProof="0" dirty="0">
              <a:solidFill>
                <a:srgbClr val="003399"/>
              </a:solidFill>
            </a:rPr>
            <a:t>politika</a:t>
          </a:r>
        </a:p>
      </dsp:txBody>
      <dsp:txXfrm>
        <a:off x="2278775" y="39414"/>
        <a:ext cx="955469" cy="938286"/>
      </dsp:txXfrm>
    </dsp:sp>
    <dsp:sp modelId="{EA413F61-AE23-49F6-A99F-E7B49DE24A2F}">
      <dsp:nvSpPr>
        <dsp:cNvPr id="0" name=""/>
        <dsp:cNvSpPr/>
      </dsp:nvSpPr>
      <dsp:spPr>
        <a:xfrm>
          <a:off x="3418581" y="1170627"/>
          <a:ext cx="1303563" cy="1303563"/>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hr-HR" sz="1200" kern="1200" noProof="0">
              <a:solidFill>
                <a:srgbClr val="003399"/>
              </a:solidFill>
            </a:rPr>
            <a:t>Upravljanje sigurnošću i zdravljem na radu</a:t>
          </a:r>
        </a:p>
      </dsp:txBody>
      <dsp:txXfrm>
        <a:off x="3609483" y="1361529"/>
        <a:ext cx="921759" cy="921759"/>
      </dsp:txXfrm>
    </dsp:sp>
    <dsp:sp modelId="{FBCA933A-3821-4C21-BCF6-6B81877EBD8D}">
      <dsp:nvSpPr>
        <dsp:cNvPr id="0" name=""/>
        <dsp:cNvSpPr/>
      </dsp:nvSpPr>
      <dsp:spPr>
        <a:xfrm>
          <a:off x="2100688" y="2480440"/>
          <a:ext cx="1311643" cy="1311643"/>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hr-HR" sz="1600" kern="1200" noProof="0">
              <a:solidFill>
                <a:srgbClr val="003399"/>
              </a:solidFill>
            </a:rPr>
            <a:t>Radnici</a:t>
          </a:r>
        </a:p>
      </dsp:txBody>
      <dsp:txXfrm>
        <a:off x="2292774" y="2672526"/>
        <a:ext cx="927471" cy="927471"/>
      </dsp:txXfrm>
    </dsp:sp>
    <dsp:sp modelId="{60654F36-D029-423A-848E-BB57AC0E5763}">
      <dsp:nvSpPr>
        <dsp:cNvPr id="0" name=""/>
        <dsp:cNvSpPr/>
      </dsp:nvSpPr>
      <dsp:spPr>
        <a:xfrm>
          <a:off x="773308" y="1153060"/>
          <a:ext cx="1338698" cy="1338698"/>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hr-HR" sz="1400" kern="1200" noProof="0">
              <a:solidFill>
                <a:srgbClr val="003399"/>
              </a:solidFill>
            </a:rPr>
            <a:t>Inspekcija rada</a:t>
          </a:r>
        </a:p>
      </dsp:txBody>
      <dsp:txXfrm>
        <a:off x="969356" y="1349108"/>
        <a:ext cx="946602" cy="9466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6737" y="0"/>
            <a:ext cx="2950475" cy="498773"/>
          </a:xfrm>
          <a:prstGeom prst="rect">
            <a:avLst/>
          </a:prstGeom>
        </p:spPr>
        <p:txBody>
          <a:bodyPr vert="horz" lIns="91440" tIns="45720" rIns="91440" bIns="45720" rtlCol="0"/>
          <a:lstStyle>
            <a:lvl1pPr algn="r">
              <a:defRPr sz="1200"/>
            </a:lvl1pPr>
          </a:lstStyle>
          <a:p>
            <a:fld id="{73845E80-C07C-45A0-B320-188AF677015B}" type="datetimeFigureOut">
              <a:rPr lang="en-GB" smtClean="0"/>
              <a:t>24/01/2024</a:t>
            </a:fld>
            <a:endParaRPr lang="en-GB"/>
          </a:p>
        </p:txBody>
      </p:sp>
      <p:sp>
        <p:nvSpPr>
          <p:cNvPr id="4" name="Footer Placeholder 3"/>
          <p:cNvSpPr>
            <a:spLocks noGrp="1"/>
          </p:cNvSpPr>
          <p:nvPr>
            <p:ph type="ftr" sz="quarter" idx="2"/>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6737" y="9442154"/>
            <a:ext cx="2950475" cy="498772"/>
          </a:xfrm>
          <a:prstGeom prst="rect">
            <a:avLst/>
          </a:prstGeom>
        </p:spPr>
        <p:txBody>
          <a:bodyPr vert="horz" lIns="91440" tIns="45720" rIns="91440" bIns="45720" rtlCol="0" anchor="b"/>
          <a:lstStyle>
            <a:lvl1pPr algn="r">
              <a:defRPr sz="1200"/>
            </a:lvl1pPr>
          </a:lstStyle>
          <a:p>
            <a:fld id="{761233E9-CC45-49D0-A6FA-2D483892257D}" type="slidenum">
              <a:rPr lang="en-GB" smtClean="0"/>
              <a:t>‹#›</a:t>
            </a:fld>
            <a:endParaRPr lang="en-GB"/>
          </a:p>
        </p:txBody>
      </p:sp>
    </p:spTree>
    <p:extLst>
      <p:ext uri="{BB962C8B-B14F-4D97-AF65-F5344CB8AC3E}">
        <p14:creationId xmlns:p14="http://schemas.microsoft.com/office/powerpoint/2010/main" val="2956378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4F8E1595-5C27-4CAE-B4E0-C80305C5E6E4}" type="datetimeFigureOut">
              <a:rPr lang="en-GB" smtClean="0"/>
              <a:t>24/01/2024</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493DD4C7-C698-4A80-B76C-A9FD89019653}" type="slidenum">
              <a:rPr lang="en-GB" smtClean="0"/>
              <a:t>‹#›</a:t>
            </a:fld>
            <a:endParaRPr lang="en-GB"/>
          </a:p>
        </p:txBody>
      </p:sp>
    </p:spTree>
    <p:extLst>
      <p:ext uri="{BB962C8B-B14F-4D97-AF65-F5344CB8AC3E}">
        <p14:creationId xmlns:p14="http://schemas.microsoft.com/office/powerpoint/2010/main" val="3525081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1</a:t>
            </a:fld>
            <a:endParaRPr lang="en-GB"/>
          </a:p>
        </p:txBody>
      </p:sp>
    </p:spTree>
    <p:extLst>
      <p:ext uri="{BB962C8B-B14F-4D97-AF65-F5344CB8AC3E}">
        <p14:creationId xmlns:p14="http://schemas.microsoft.com/office/powerpoint/2010/main" val="3789365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51994" indent="-251994" defTabSz="457189">
              <a:spcBef>
                <a:spcPts val="600"/>
              </a:spcBef>
              <a:buClr>
                <a:srgbClr val="003399"/>
              </a:buClr>
              <a:buFont typeface="Arial" panose="020B0604020202020204" pitchFamily="34" charset="0"/>
              <a:buChar char="•"/>
            </a:pPr>
            <a:r>
              <a:rPr lang="hr-HR" sz="1200">
                <a:solidFill>
                  <a:srgbClr val="003399"/>
                </a:solidFill>
                <a:latin typeface="Arial"/>
              </a:rPr>
              <a:t>U pogledu utjecaja koji će tehnologija imati na fizičke i kognitivne zadatke, a time i na poslove koji ih obuhvaćaju, uočavamo razlike između područja primjene.</a:t>
            </a:r>
          </a:p>
          <a:p>
            <a:pPr marL="251994" indent="-251994" defTabSz="457189">
              <a:spcBef>
                <a:spcPts val="600"/>
              </a:spcBef>
              <a:buClr>
                <a:srgbClr val="003399"/>
              </a:buClr>
              <a:buFont typeface="Arial" panose="020B0604020202020204" pitchFamily="34" charset="0"/>
              <a:buChar char="•"/>
            </a:pPr>
            <a:r>
              <a:rPr lang="hr-HR" sz="1200" b="0">
                <a:solidFill>
                  <a:srgbClr val="003399"/>
                </a:solidFill>
                <a:latin typeface="Arial"/>
              </a:rPr>
              <a:t>Međutim, robotski sustavi manje utječu na određeno radno mjesto, više na određene zadatke.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2"/>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hr-HR" sz="1200">
                <a:solidFill>
                  <a:schemeClr val="tx2"/>
                </a:solidFill>
              </a:rPr>
              <a:t>Automatizacija u području čišćenja utječe na radna mjesta u kojima je čišćenje površina sekundarni zadatak, kao i na radna mjesta u kojima je primaran.</a:t>
            </a:r>
          </a:p>
          <a:p>
            <a:endParaRPr lang="de-DE" dirty="0"/>
          </a:p>
        </p:txBody>
      </p:sp>
      <p:sp>
        <p:nvSpPr>
          <p:cNvPr id="4" name="Foliennummernplatzhalter 3"/>
          <p:cNvSpPr>
            <a:spLocks noGrp="1"/>
          </p:cNvSpPr>
          <p:nvPr>
            <p:ph type="sldNum" sz="quarter" idx="10"/>
          </p:nvPr>
        </p:nvSpPr>
        <p:spPr/>
        <p:txBody>
          <a:bodyPr/>
          <a:lstStyle/>
          <a:p>
            <a:fld id="{BD6919F1-BCA4-4095-B84B-201DBF001E36}" type="slidenum">
              <a:rPr lang="de-DE" smtClean="0"/>
              <a:t>11</a:t>
            </a:fld>
            <a:endParaRPr lang="de-DE"/>
          </a:p>
        </p:txBody>
      </p:sp>
    </p:spTree>
    <p:extLst>
      <p:ext uri="{BB962C8B-B14F-4D97-AF65-F5344CB8AC3E}">
        <p14:creationId xmlns:p14="http://schemas.microsoft.com/office/powerpoint/2010/main" val="30987128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85750" indent="-285750">
              <a:buFont typeface="Arial" panose="020B0604020202020204" pitchFamily="34" charset="0"/>
              <a:buChar char="•"/>
            </a:pPr>
            <a:r>
              <a:rPr lang="hr-HR" sz="1800">
                <a:effectLst/>
                <a:latin typeface="Arial" panose="020B0604020202020204" pitchFamily="34" charset="0"/>
                <a:ea typeface="Calibri" panose="020F0502020204030204" pitchFamily="34" charset="0"/>
              </a:rPr>
              <a:t>Često se spominje da će u sektoru zdravstvene skrbi ubrzo doći do značajne promjene načina rada zbog ove tehnologije. Postupci temeljeni na podatcima u području medicine automatiziraju se, no složenije kognitivne zadatke poput postavljanja dijagnoze ili planiranja terapije još uvijek obavlja stručno medicinsko osoblje. Međutim, se kako tehnologija razvija, procjena njezina učinka se sve manje nadzire. Neki medicinski uređaji poput tlakomjera već vrlo precizno mjere tlak bolesnika pa je dodatna ljudska provjera potrebna samo u iznimnim slučajevima. </a:t>
            </a:r>
          </a:p>
          <a:p>
            <a:pPr marL="285750" indent="-285750">
              <a:buFont typeface="Arial" panose="020B0604020202020204" pitchFamily="34" charset="0"/>
              <a:buChar char="•"/>
            </a:pPr>
            <a:endParaRPr lang="en-GB" sz="1800" dirty="0">
              <a:effectLst/>
              <a:latin typeface="Arial" panose="020B0604020202020204" pitchFamily="34" charset="0"/>
            </a:endParaRPr>
          </a:p>
          <a:p>
            <a:pPr marL="285750" indent="-285750">
              <a:buFont typeface="Arial" panose="020B0604020202020204" pitchFamily="34" charset="0"/>
              <a:buChar char="•"/>
            </a:pPr>
            <a:r>
              <a:rPr lang="hr-HR" sz="1800">
                <a:effectLst/>
                <a:latin typeface="Arial" panose="020B0604020202020204" pitchFamily="34" charset="0"/>
                <a:ea typeface="Calibri" panose="020F0502020204030204" pitchFamily="34" charset="0"/>
              </a:rPr>
              <a:t>Drugi sektor u kojem su promjene značajne jest obrazovanje, u kojem umjetna inteligencija može automatizirati niz zadataka, kao što je osnovno učenje jezika, priprema nastavnih planova, ili pomoć nastavnicima koji to vrijeme mogu iskoristiti za individualnu podršku učenicima. </a:t>
            </a:r>
          </a:p>
        </p:txBody>
      </p:sp>
      <p:sp>
        <p:nvSpPr>
          <p:cNvPr id="4" name="Foliennummernplatzhalter 3"/>
          <p:cNvSpPr>
            <a:spLocks noGrp="1"/>
          </p:cNvSpPr>
          <p:nvPr>
            <p:ph type="sldNum" sz="quarter" idx="10"/>
          </p:nvPr>
        </p:nvSpPr>
        <p:spPr/>
        <p:txBody>
          <a:bodyPr/>
          <a:lstStyle/>
          <a:p>
            <a:fld id="{BD6919F1-BCA4-4095-B84B-201DBF001E36}" type="slidenum">
              <a:rPr lang="de-DE" smtClean="0"/>
              <a:t>12</a:t>
            </a:fld>
            <a:endParaRPr lang="de-DE"/>
          </a:p>
        </p:txBody>
      </p:sp>
    </p:spTree>
    <p:extLst>
      <p:ext uri="{BB962C8B-B14F-4D97-AF65-F5344CB8AC3E}">
        <p14:creationId xmlns:p14="http://schemas.microsoft.com/office/powerpoint/2010/main" val="38534213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hr-HR" sz="1200">
                <a:effectLst/>
                <a:latin typeface="Arial" panose="020B0604020202020204" pitchFamily="34" charset="0"/>
                <a:ea typeface="Calibri" panose="020F0502020204030204" pitchFamily="34" charset="0"/>
              </a:rPr>
              <a:t>Napredna robotika i sustavi koji se temelje na umjetnoj inteligenciji predstavljaju izazove, ali i otvaraju mogućnosti za sigurnost i zdravlje na radu.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hr-HR" sz="1200">
                <a:effectLst/>
                <a:latin typeface="Arial" panose="020B0604020202020204" pitchFamily="34" charset="0"/>
                <a:ea typeface="Calibri" panose="020F0502020204030204" pitchFamily="34" charset="0"/>
              </a:rPr>
              <a:t>Ti se učinci mogu klasificirati kao fizički, psihosocijalni i organizacijski. </a:t>
            </a:r>
          </a:p>
          <a:p>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13</a:t>
            </a:fld>
            <a:endParaRPr lang="de-DE"/>
          </a:p>
        </p:txBody>
      </p:sp>
    </p:spTree>
    <p:extLst>
      <p:ext uri="{BB962C8B-B14F-4D97-AF65-F5344CB8AC3E}">
        <p14:creationId xmlns:p14="http://schemas.microsoft.com/office/powerpoint/2010/main" val="13758044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i="1"/>
              <a:t>Podatci se temelje na literaturi.</a:t>
            </a:r>
          </a:p>
          <a:p>
            <a:endParaRPr lang="de-DE" dirty="0"/>
          </a:p>
          <a:p>
            <a:pPr marL="285750" indent="-285750">
              <a:buFont typeface="Arial" panose="020B0604020202020204" pitchFamily="34" charset="0"/>
              <a:buChar char="•"/>
            </a:pPr>
            <a:r>
              <a:rPr lang="hr-HR" sz="1800">
                <a:effectLst/>
                <a:latin typeface="Arial" panose="020B0604020202020204" pitchFamily="34" charset="0"/>
                <a:ea typeface="Calibri" panose="020F0502020204030204" pitchFamily="34" charset="0"/>
              </a:rPr>
              <a:t>Učinci sustava koji se temelje na umjetnoj inteligenciji na sigurnost i zdravlje na radu obuhvaćaju nove mogućnosti i rizike. </a:t>
            </a:r>
          </a:p>
          <a:p>
            <a:pPr marL="285750" indent="-285750">
              <a:buFont typeface="Arial" panose="020B0604020202020204" pitchFamily="34" charset="0"/>
              <a:buChar char="•"/>
            </a:pPr>
            <a:r>
              <a:rPr lang="hr-HR" sz="1800">
                <a:effectLst/>
                <a:latin typeface="Arial" panose="020B0604020202020204" pitchFamily="34" charset="0"/>
                <a:ea typeface="Calibri" panose="020F0502020204030204" pitchFamily="34" charset="0"/>
              </a:rPr>
              <a:t>Nove mogućnosti u većoj se mjeri odnose na područja sigurnosti, socijalne strukture, promjene načina rada i povjerenja. Na primjer, sustavi koji se temelje na umjetnoj inteligenciji mogu pomoći u sprječavanju nesreća u logistici i prijevozu, smanjiti fizičko i kognitivno radno opterećenje zaposlenika te omogućiti radnicima da steknu nove vještine.</a:t>
            </a:r>
          </a:p>
          <a:p>
            <a:pPr marL="285750" indent="-285750">
              <a:buFont typeface="Arial" panose="020B0604020202020204" pitchFamily="34" charset="0"/>
              <a:buChar char="•"/>
            </a:pPr>
            <a:r>
              <a:rPr lang="hr-HR" sz="1800">
                <a:effectLst/>
                <a:latin typeface="Arial" panose="020B0604020202020204" pitchFamily="34" charset="0"/>
                <a:ea typeface="Calibri" panose="020F0502020204030204" pitchFamily="34" charset="0"/>
              </a:rPr>
              <a:t>Rizici se pojavljuju u svim kategorijama – fizičkim, psihosocijalnim i organizacijskim. Obuhvaćaju gubitak privatnosti zbog nadzora nad sustavima umjetne inteligencije, strah od gubitka radnih mjesta koji može dovesti do stresa i narušenog psihičkog zdravlja, gubitka autonomije, dekvalifikacije, neobjektivnog stava o automatizaciji, prekomjerne nesamostalnosti i zlouporabe sustava.</a:t>
            </a:r>
          </a:p>
          <a:p>
            <a:endParaRPr lang="en-GB" sz="1800" dirty="0">
              <a:effectLst/>
              <a:latin typeface="Arial" panose="020B0604020202020204" pitchFamily="34" charset="0"/>
              <a:ea typeface="Calibri" panose="020F0502020204030204" pitchFamily="34" charset="0"/>
            </a:endParaRPr>
          </a:p>
          <a:p>
            <a:endParaRPr lang="en-GB" sz="1800" dirty="0">
              <a:effectLst/>
              <a:latin typeface="Arial" panose="020B0604020202020204" pitchFamily="34" charset="0"/>
              <a:ea typeface="Calibri" panose="020F0502020204030204" pitchFamily="34" charset="0"/>
            </a:endParaRPr>
          </a:p>
          <a:p>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14</a:t>
            </a:fld>
            <a:endParaRPr lang="de-DE"/>
          </a:p>
        </p:txBody>
      </p:sp>
    </p:spTree>
    <p:extLst>
      <p:ext uri="{BB962C8B-B14F-4D97-AF65-F5344CB8AC3E}">
        <p14:creationId xmlns:p14="http://schemas.microsoft.com/office/powerpoint/2010/main" val="33187233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i="1"/>
              <a:t>Podatci se temelje na literaturi.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hr-HR" sz="1200">
                <a:effectLst/>
                <a:latin typeface="Arial" panose="020B0604020202020204" pitchFamily="34" charset="0"/>
                <a:ea typeface="Times New Roman" panose="02020603050405020304" pitchFamily="18" charset="0"/>
              </a:rPr>
              <a:t>Automatizacija fizičkih zadataka pomaže radnicima izbjeći dugotrajne ozljede zbog opterećenja, miče radnike iz opasnih radnih okruženja, smanjuje njihovo radno opterećenje, eliminira njihovu izloženosti opasnim tvarima i smanjuje mogućnost nesreća.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hr-HR" sz="1200">
                <a:effectLst/>
                <a:latin typeface="Arial" panose="020B0604020202020204" pitchFamily="34" charset="0"/>
                <a:ea typeface="Times New Roman" panose="02020603050405020304" pitchFamily="18" charset="0"/>
              </a:rPr>
              <a:t>Druge nove mogućnosti napredne robotike uključuju pozitivan tijek rada, motivaciju i zadovoljstvo na radu, veću predanost poslu i usavršavanje.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hr-HR" sz="1200">
                <a:effectLst/>
                <a:latin typeface="Arial" panose="020B0604020202020204" pitchFamily="34" charset="0"/>
                <a:ea typeface="Times New Roman" panose="02020603050405020304" pitchFamily="18" charset="0"/>
              </a:rPr>
              <a:t>S druge strane, rizici uključuju neprihvaćanje, nepovjerenje i zlouporabu tehnologije, nesigurnost u pogledu organizacijskih promjena, strah od gubitka posla, emocionalnu iscrpljenost i razdražljivost prema osmišljavanju zadataka.</a:t>
            </a:r>
          </a:p>
          <a:p>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15</a:t>
            </a:fld>
            <a:endParaRPr lang="de-DE"/>
          </a:p>
        </p:txBody>
      </p:sp>
    </p:spTree>
    <p:extLst>
      <p:ext uri="{BB962C8B-B14F-4D97-AF65-F5344CB8AC3E}">
        <p14:creationId xmlns:p14="http://schemas.microsoft.com/office/powerpoint/2010/main" val="27536716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16</a:t>
            </a:fld>
            <a:endParaRPr lang="en-GB"/>
          </a:p>
        </p:txBody>
      </p:sp>
    </p:spTree>
    <p:extLst>
      <p:ext uri="{BB962C8B-B14F-4D97-AF65-F5344CB8AC3E}">
        <p14:creationId xmlns:p14="http://schemas.microsoft.com/office/powerpoint/2010/main" val="41123135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a:t>Primjeri studija slučaja</a:t>
            </a:r>
          </a:p>
        </p:txBody>
      </p:sp>
      <p:sp>
        <p:nvSpPr>
          <p:cNvPr id="4" name="Slide Number Placeholder 3"/>
          <p:cNvSpPr>
            <a:spLocks noGrp="1"/>
          </p:cNvSpPr>
          <p:nvPr>
            <p:ph type="sldNum" sz="quarter" idx="5"/>
          </p:nvPr>
        </p:nvSpPr>
        <p:spPr/>
        <p:txBody>
          <a:bodyPr/>
          <a:lstStyle/>
          <a:p>
            <a:fld id="{493DD4C7-C698-4A80-B76C-A9FD89019653}" type="slidenum">
              <a:rPr lang="en-GB" smtClean="0"/>
              <a:t>17</a:t>
            </a:fld>
            <a:endParaRPr lang="en-GB"/>
          </a:p>
        </p:txBody>
      </p:sp>
    </p:spTree>
    <p:extLst>
      <p:ext uri="{BB962C8B-B14F-4D97-AF65-F5344CB8AC3E}">
        <p14:creationId xmlns:p14="http://schemas.microsoft.com/office/powerpoint/2010/main" val="38912388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18</a:t>
            </a:fld>
            <a:endParaRPr lang="en-GB"/>
          </a:p>
        </p:txBody>
      </p:sp>
    </p:spTree>
    <p:extLst>
      <p:ext uri="{BB962C8B-B14F-4D97-AF65-F5344CB8AC3E}">
        <p14:creationId xmlns:p14="http://schemas.microsoft.com/office/powerpoint/2010/main" val="19632604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600"/>
              </a:spcBef>
              <a:spcAft>
                <a:spcPts val="600"/>
              </a:spcAft>
              <a:buFont typeface="Arial" panose="020B0604020202020204" pitchFamily="34" charset="0"/>
              <a:buChar char="•"/>
            </a:pPr>
            <a:r>
              <a:rPr lang="hr-HR" sz="1200"/>
              <a:t>Psihosocijalni rizici </a:t>
            </a:r>
            <a:r>
              <a:rPr lang="hr-HR" sz="1200" b="0"/>
              <a:t>povezani s naprednom robotikom i umjetnom inteligencijom mogu proizlaziti iz zlouporabe tehnologije zbog neadekvatnog povjerenja, slabe prihvaćenosti ili neobjektivnog stava o automatizaciji.</a:t>
            </a:r>
          </a:p>
          <a:p>
            <a:pPr marL="171450" indent="-171450">
              <a:spcBef>
                <a:spcPts val="600"/>
              </a:spcBef>
              <a:spcAft>
                <a:spcPts val="600"/>
              </a:spcAft>
              <a:buFont typeface="Arial" panose="020B0604020202020204" pitchFamily="34" charset="0"/>
              <a:buChar char="•"/>
            </a:pPr>
            <a:r>
              <a:rPr lang="hr-HR" sz="1200" b="0"/>
              <a:t>Obrazovanje je od ključne važnosti, ali </a:t>
            </a:r>
            <a:r>
              <a:rPr lang="hr-HR" sz="1200"/>
              <a:t>iskustvo iz prve ruke iz prethodnih provedbi </a:t>
            </a:r>
            <a:r>
              <a:rPr lang="hr-HR" sz="1200" b="0"/>
              <a:t>jednako je važno.</a:t>
            </a:r>
          </a:p>
          <a:p>
            <a:pPr marL="171450" indent="-171450">
              <a:spcBef>
                <a:spcPts val="600"/>
              </a:spcBef>
              <a:spcAft>
                <a:spcPts val="600"/>
              </a:spcAft>
              <a:buFont typeface="Arial" panose="020B0604020202020204" pitchFamily="34" charset="0"/>
              <a:buChar char="•"/>
            </a:pPr>
            <a:r>
              <a:rPr lang="hr-HR" sz="1200" b="0"/>
              <a:t>U mnogim je slučajevima bolja sigurnost i zdravlje na radu bio glavni motiv za provedbu sustava.</a:t>
            </a:r>
          </a:p>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19</a:t>
            </a:fld>
            <a:endParaRPr lang="en-GB"/>
          </a:p>
        </p:txBody>
      </p:sp>
    </p:spTree>
    <p:extLst>
      <p:ext uri="{BB962C8B-B14F-4D97-AF65-F5344CB8AC3E}">
        <p14:creationId xmlns:p14="http://schemas.microsoft.com/office/powerpoint/2010/main" val="3595496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20</a:t>
            </a:fld>
            <a:endParaRPr lang="de-DE"/>
          </a:p>
        </p:txBody>
      </p:sp>
    </p:spTree>
    <p:extLst>
      <p:ext uri="{BB962C8B-B14F-4D97-AF65-F5344CB8AC3E}">
        <p14:creationId xmlns:p14="http://schemas.microsoft.com/office/powerpoint/2010/main" val="3643942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a:t>
            </a:fld>
            <a:endParaRPr lang="en-GB"/>
          </a:p>
        </p:txBody>
      </p:sp>
    </p:spTree>
    <p:extLst>
      <p:ext uri="{BB962C8B-B14F-4D97-AF65-F5344CB8AC3E}">
        <p14:creationId xmlns:p14="http://schemas.microsoft.com/office/powerpoint/2010/main" val="23383046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21</a:t>
            </a:fld>
            <a:endParaRPr lang="de-DE"/>
          </a:p>
        </p:txBody>
      </p:sp>
    </p:spTree>
    <p:extLst>
      <p:ext uri="{BB962C8B-B14F-4D97-AF65-F5344CB8AC3E}">
        <p14:creationId xmlns:p14="http://schemas.microsoft.com/office/powerpoint/2010/main" val="24578885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sz="1200" i="0">
                <a:solidFill>
                  <a:schemeClr val="tx2"/>
                </a:solidFill>
              </a:rPr>
              <a:t>Neka poduzeća provode etičke revizije svojih primjena umjetne inteligencije.</a:t>
            </a:r>
          </a:p>
          <a:p>
            <a:pPr marL="171450" indent="-171450">
              <a:buFontTx/>
              <a:buChar char="-"/>
            </a:pPr>
            <a:endParaRPr lang="de-DE" dirty="0"/>
          </a:p>
        </p:txBody>
      </p:sp>
      <p:sp>
        <p:nvSpPr>
          <p:cNvPr id="4" name="Foliennummernplatzhalter 3"/>
          <p:cNvSpPr>
            <a:spLocks noGrp="1"/>
          </p:cNvSpPr>
          <p:nvPr>
            <p:ph type="sldNum" sz="quarter" idx="10"/>
          </p:nvPr>
        </p:nvSpPr>
        <p:spPr/>
        <p:txBody>
          <a:bodyPr/>
          <a:lstStyle/>
          <a:p>
            <a:fld id="{BD6919F1-BCA4-4095-B84B-201DBF001E36}" type="slidenum">
              <a:rPr lang="de-DE" smtClean="0"/>
              <a:t>22</a:t>
            </a:fld>
            <a:endParaRPr lang="de-DE"/>
          </a:p>
        </p:txBody>
      </p:sp>
    </p:spTree>
    <p:extLst>
      <p:ext uri="{BB962C8B-B14F-4D97-AF65-F5344CB8AC3E}">
        <p14:creationId xmlns:p14="http://schemas.microsoft.com/office/powerpoint/2010/main" val="16348189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endParaRPr lang="de-DE" dirty="0"/>
          </a:p>
        </p:txBody>
      </p:sp>
      <p:sp>
        <p:nvSpPr>
          <p:cNvPr id="4" name="Foliennummernplatzhalter 3"/>
          <p:cNvSpPr>
            <a:spLocks noGrp="1"/>
          </p:cNvSpPr>
          <p:nvPr>
            <p:ph type="sldNum" sz="quarter" idx="10"/>
          </p:nvPr>
        </p:nvSpPr>
        <p:spPr/>
        <p:txBody>
          <a:bodyPr/>
          <a:lstStyle/>
          <a:p>
            <a:fld id="{BD6919F1-BCA4-4095-B84B-201DBF001E36}" type="slidenum">
              <a:rPr lang="de-DE" smtClean="0"/>
              <a:t>23</a:t>
            </a:fld>
            <a:endParaRPr lang="de-DE"/>
          </a:p>
        </p:txBody>
      </p:sp>
    </p:spTree>
    <p:extLst>
      <p:ext uri="{BB962C8B-B14F-4D97-AF65-F5344CB8AC3E}">
        <p14:creationId xmlns:p14="http://schemas.microsoft.com/office/powerpoint/2010/main" val="17198170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hr-HR" sz="1800">
                <a:effectLst/>
                <a:latin typeface="Arial" panose="020B0604020202020204" pitchFamily="34" charset="0"/>
                <a:ea typeface="MS Gothic" panose="020B0609070205080204" pitchFamily="49" charset="-128"/>
                <a:cs typeface="Times New Roman" panose="02020603050405020304" pitchFamily="18" charset="0"/>
              </a:rPr>
              <a:t>Privatnost podataka u sustavima koji se temelje na umjetnoj inteligenciji može predstavljati vrlo složen problem.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hr-HR" sz="1800">
                <a:effectLst/>
                <a:latin typeface="Arial" panose="020B0604020202020204" pitchFamily="34" charset="0"/>
                <a:ea typeface="MS Gothic" panose="020B0609070205080204" pitchFamily="49" charset="-128"/>
                <a:cs typeface="Times New Roman" panose="02020603050405020304" pitchFamily="18" charset="0"/>
              </a:rPr>
              <a:t>Kako bi se zaštitila prava radnika, službenici za zaštitu podataka trebali bi sastaviti kodekse ponašanja koji prate bilo koji sustav obrade osjetljivih podataka, kako je preporučeno u Aktu EU-a o umjetnoj inteligenciji.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hr-HR" sz="1800">
                <a:effectLst/>
                <a:latin typeface="Arial" panose="020B0604020202020204" pitchFamily="34" charset="0"/>
                <a:ea typeface="MS Gothic" panose="020B0609070205080204" pitchFamily="49" charset="-128"/>
                <a:cs typeface="Times New Roman" panose="02020603050405020304" pitchFamily="18" charset="0"/>
              </a:rPr>
              <a:t>Poduzeća bi također trebala izvijestiti o tome koje vrste podataka sustav obrađuje, ako bilježi bilo kakve podatke, i zašto su potrebne moguće snimke. </a:t>
            </a:r>
          </a:p>
          <a:p>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24</a:t>
            </a:fld>
            <a:endParaRPr lang="de-DE"/>
          </a:p>
        </p:txBody>
      </p:sp>
    </p:spTree>
    <p:extLst>
      <p:ext uri="{BB962C8B-B14F-4D97-AF65-F5344CB8AC3E}">
        <p14:creationId xmlns:p14="http://schemas.microsoft.com/office/powerpoint/2010/main" val="36203146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25</a:t>
            </a:fld>
            <a:endParaRPr lang="en-GB"/>
          </a:p>
        </p:txBody>
      </p:sp>
    </p:spTree>
    <p:extLst>
      <p:ext uri="{BB962C8B-B14F-4D97-AF65-F5344CB8AC3E}">
        <p14:creationId xmlns:p14="http://schemas.microsoft.com/office/powerpoint/2010/main" val="18807704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600"/>
              </a:spcAft>
            </a:pPr>
            <a:r>
              <a:rPr lang="hr-HR" sz="1200" dirty="0"/>
              <a:t>Ostali zaključci:</a:t>
            </a:r>
          </a:p>
          <a:p>
            <a:pPr marL="171450" indent="-171450">
              <a:spcBef>
                <a:spcPts val="600"/>
              </a:spcBef>
              <a:spcAft>
                <a:spcPts val="600"/>
              </a:spcAft>
              <a:buFont typeface="Arial" panose="020B0604020202020204" pitchFamily="34" charset="0"/>
              <a:buChar char="•"/>
            </a:pPr>
            <a:r>
              <a:rPr lang="hr-HR" sz="1200" dirty="0"/>
              <a:t>Izazovi i rizici mogu se znatno razlikovati od primjene do primjene</a:t>
            </a:r>
            <a:r>
              <a:rPr lang="en-US" sz="1200" dirty="0"/>
              <a:t>.</a:t>
            </a:r>
            <a:endParaRPr lang="hr-HR" sz="1200" dirty="0"/>
          </a:p>
          <a:p>
            <a:pPr marL="171450" indent="-171450">
              <a:spcBef>
                <a:spcPts val="600"/>
              </a:spcBef>
              <a:spcAft>
                <a:spcPts val="600"/>
              </a:spcAft>
              <a:buFont typeface="Arial" panose="020B0604020202020204" pitchFamily="34" charset="0"/>
              <a:buChar char="•"/>
            </a:pPr>
            <a:r>
              <a:rPr lang="hr-HR" sz="1200" dirty="0"/>
              <a:t>Kibersigurnost bi se trebala razmotriti jer bi mogla imati utjecaj na sigurnost i zdravlje na radu</a:t>
            </a:r>
            <a:r>
              <a:rPr lang="en-US" sz="1200" dirty="0"/>
              <a:t>.</a:t>
            </a:r>
            <a:endParaRPr lang="hr-HR" sz="1200" dirty="0"/>
          </a:p>
          <a:p>
            <a:pPr marL="171450" indent="-171450">
              <a:spcBef>
                <a:spcPts val="600"/>
              </a:spcBef>
              <a:spcAft>
                <a:spcPts val="600"/>
              </a:spcAft>
              <a:buFont typeface="Arial" panose="020B0604020202020204" pitchFamily="34" charset="0"/>
              <a:buChar char="•"/>
            </a:pPr>
            <a:r>
              <a:rPr lang="hr-HR" sz="1200" dirty="0"/>
              <a:t>Promjene upravljanja sigurnošću i zdravljem na radu</a:t>
            </a:r>
            <a:r>
              <a:rPr lang="en-US" sz="1200" dirty="0"/>
              <a:t>.</a:t>
            </a:r>
            <a:endParaRPr lang="hr-HR" sz="1200" dirty="0"/>
          </a:p>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26</a:t>
            </a:fld>
            <a:endParaRPr lang="en-GB"/>
          </a:p>
        </p:txBody>
      </p:sp>
    </p:spTree>
    <p:extLst>
      <p:ext uri="{BB962C8B-B14F-4D97-AF65-F5344CB8AC3E}">
        <p14:creationId xmlns:p14="http://schemas.microsoft.com/office/powerpoint/2010/main" val="1758341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3</a:t>
            </a:fld>
            <a:endParaRPr lang="en-GB"/>
          </a:p>
        </p:txBody>
      </p:sp>
    </p:spTree>
    <p:extLst>
      <p:ext uri="{BB962C8B-B14F-4D97-AF65-F5344CB8AC3E}">
        <p14:creationId xmlns:p14="http://schemas.microsoft.com/office/powerpoint/2010/main" val="1264082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hr-HR" sz="1800">
                <a:effectLst/>
                <a:latin typeface="Arial" panose="020B0604020202020204" pitchFamily="34" charset="0"/>
                <a:ea typeface="Calibri" panose="020F0502020204030204" pitchFamily="34" charset="0"/>
              </a:rPr>
              <a:t>Napredna robotika i sustavi koji se temelje na umjetnoj inteligenciji u većini se slučajeva upotrebljavaju za automatizaciju određenih zadataka, a ne za zamjenu ljudi automatizacijom radnih mjesta.</a:t>
            </a:r>
            <a:r>
              <a:rPr lang="hr-HR">
                <a:effectLst/>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hr-HR" sz="1200">
                <a:effectLst/>
                <a:latin typeface="Segoe UI" panose="020B0502040204020203" pitchFamily="34" charset="0"/>
              </a:rPr>
              <a:t>Izvor: EU-OSHA (2022.) Napredna robotika, umjetna inteligencija i automatizacija zadataka: definicije, upotrebe, politike i strategije te sigurnost i zdravlje na radu, dostupno na: https://osha.europa.eu/hr/publications/advanced-robotics-artificial-intelligence-and-automation-tasks-definitions-uses-policies-and-strategies-and-occupational-safety-and-health</a:t>
            </a:r>
          </a:p>
          <a:p>
            <a:endParaRPr lang="de-DE" dirty="0"/>
          </a:p>
        </p:txBody>
      </p:sp>
      <p:sp>
        <p:nvSpPr>
          <p:cNvPr id="4" name="Foliennummernplatzhalter 3"/>
          <p:cNvSpPr>
            <a:spLocks noGrp="1"/>
          </p:cNvSpPr>
          <p:nvPr>
            <p:ph type="sldNum" sz="quarter" idx="10"/>
          </p:nvPr>
        </p:nvSpPr>
        <p:spPr/>
        <p:txBody>
          <a:bodyPr/>
          <a:lstStyle/>
          <a:p>
            <a:fld id="{BD6919F1-BCA4-4095-B84B-201DBF001E36}" type="slidenum">
              <a:rPr lang="de-DE" smtClean="0"/>
              <a:t>4</a:t>
            </a:fld>
            <a:endParaRPr lang="de-DE"/>
          </a:p>
        </p:txBody>
      </p:sp>
    </p:spTree>
    <p:extLst>
      <p:ext uri="{BB962C8B-B14F-4D97-AF65-F5344CB8AC3E}">
        <p14:creationId xmlns:p14="http://schemas.microsoft.com/office/powerpoint/2010/main" val="33000268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sz="1200">
                <a:effectLst/>
                <a:latin typeface="Segoe UI" panose="020B0502040204020203" pitchFamily="34" charset="0"/>
              </a:rPr>
              <a:t>Izvor: EU-OSHA (2022.) Napredna robotika, umjetna inteligencija i automatizacija zadataka: definicije, upotrebe, politike i strategije te sigurnost i zdravlje na radu, dostupno na: https://osha.europa.eu/hr/publications/advanced-robotics-artificial-intelligence-and-automation-tasks-definitions-uses-policies-and-strategies-and-occupational-safety-and-health</a:t>
            </a:r>
          </a:p>
          <a:p>
            <a:endParaRPr lang="en-GB"/>
          </a:p>
        </p:txBody>
      </p:sp>
      <p:sp>
        <p:nvSpPr>
          <p:cNvPr id="4" name="Slide Number Placeholder 3"/>
          <p:cNvSpPr>
            <a:spLocks noGrp="1"/>
          </p:cNvSpPr>
          <p:nvPr>
            <p:ph type="sldNum" sz="quarter" idx="5"/>
          </p:nvPr>
        </p:nvSpPr>
        <p:spPr/>
        <p:txBody>
          <a:bodyPr/>
          <a:lstStyle/>
          <a:p>
            <a:fld id="{493DD4C7-C698-4A80-B76C-A9FD89019653}" type="slidenum">
              <a:rPr lang="en-GB" smtClean="0"/>
              <a:t>5</a:t>
            </a:fld>
            <a:endParaRPr lang="en-GB"/>
          </a:p>
        </p:txBody>
      </p:sp>
    </p:spTree>
    <p:extLst>
      <p:ext uri="{BB962C8B-B14F-4D97-AF65-F5344CB8AC3E}">
        <p14:creationId xmlns:p14="http://schemas.microsoft.com/office/powerpoint/2010/main" val="8430306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2"/>
              </a:solidFill>
            </a:endParaRPr>
          </a:p>
        </p:txBody>
      </p:sp>
      <p:sp>
        <p:nvSpPr>
          <p:cNvPr id="4" name="Foliennummernplatzhalter 3"/>
          <p:cNvSpPr>
            <a:spLocks noGrp="1"/>
          </p:cNvSpPr>
          <p:nvPr>
            <p:ph type="sldNum" sz="quarter" idx="10"/>
          </p:nvPr>
        </p:nvSpPr>
        <p:spPr/>
        <p:txBody>
          <a:bodyPr/>
          <a:lstStyle/>
          <a:p>
            <a:fld id="{BD6919F1-BCA4-4095-B84B-201DBF001E36}" type="slidenum">
              <a:rPr lang="de-DE" smtClean="0"/>
              <a:t>7</a:t>
            </a:fld>
            <a:endParaRPr lang="de-DE"/>
          </a:p>
        </p:txBody>
      </p:sp>
    </p:spTree>
    <p:extLst>
      <p:ext uri="{BB962C8B-B14F-4D97-AF65-F5344CB8AC3E}">
        <p14:creationId xmlns:p14="http://schemas.microsoft.com/office/powerpoint/2010/main" val="3383983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hr-HR" sz="1800">
                <a:effectLst/>
                <a:latin typeface="Segoe UI" panose="020B0502040204020203" pitchFamily="34" charset="0"/>
              </a:rPr>
              <a:t>Izvor: EU-OSHA (2022.) Napredna robotika, umjetna inteligencija i automatizacija zadataka: definicije, upotrebe, politike i strategije te sigurnost i zdravlje na radu, dostupno na: https://osha.europa.eu/hr/publications/advanced-robotics-artificial-intelligence-and-automation-tasks-definitions-uses-policies-and-strategies-and-occupational-safety-and-health</a:t>
            </a:r>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33C4CB-BE14-4280-AD17-7132132A2C3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37702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hr-HR" sz="1200">
                <a:effectLst/>
                <a:latin typeface="Segoe UI" panose="020B0502040204020203" pitchFamily="34" charset="0"/>
              </a:rPr>
              <a:t>Izvor: EU-OSHA (2022.) Napredna robotika, umjetna inteligencija i automatizacija zadataka: definicije, upotrebe, politike i strategije te sigurnost i zdravlje na radu, dostupno na: https://osha.europa.eu/hr/publications/advanced-robotics-artificial-intelligence-and-automation-tasks-definitions-uses-policies-and-strategies-and-occupational-safety-and-health</a:t>
            </a:r>
          </a:p>
          <a:p>
            <a:endParaRPr lang="de-DE" dirty="0"/>
          </a:p>
        </p:txBody>
      </p:sp>
      <p:sp>
        <p:nvSpPr>
          <p:cNvPr id="4" name="Foliennummernplatzhalter 3"/>
          <p:cNvSpPr>
            <a:spLocks noGrp="1"/>
          </p:cNvSpPr>
          <p:nvPr>
            <p:ph type="sldNum" sz="quarter" idx="10"/>
          </p:nvPr>
        </p:nvSpPr>
        <p:spPr/>
        <p:txBody>
          <a:bodyPr/>
          <a:lstStyle/>
          <a:p>
            <a:fld id="{BD6919F1-BCA4-4095-B84B-201DBF001E36}" type="slidenum">
              <a:rPr lang="de-DE" smtClean="0"/>
              <a:t>9</a:t>
            </a:fld>
            <a:endParaRPr lang="de-DE"/>
          </a:p>
        </p:txBody>
      </p:sp>
    </p:spTree>
    <p:extLst>
      <p:ext uri="{BB962C8B-B14F-4D97-AF65-F5344CB8AC3E}">
        <p14:creationId xmlns:p14="http://schemas.microsoft.com/office/powerpoint/2010/main" val="10815422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sz="1200" b="0">
                <a:solidFill>
                  <a:srgbClr val="0E3399"/>
                </a:solidFill>
                <a:latin typeface="Arial" panose="020B0604020202020204" pitchFamily="34" charset="0"/>
                <a:cs typeface="Arial" panose="020B0604020202020204" pitchFamily="34" charset="0"/>
              </a:rPr>
              <a:t>Napredna robotika i umjetna inteligencija vjerojatno će eliminirati određene zadatke, ali ne i cijela radna mjesta.</a:t>
            </a:r>
          </a:p>
          <a:p>
            <a:r>
              <a:rPr lang="hr-HR" sz="1200">
                <a:solidFill>
                  <a:srgbClr val="0E3399"/>
                </a:solidFill>
                <a:latin typeface="Arial" panose="020B0604020202020204" pitchFamily="34" charset="0"/>
                <a:cs typeface="Arial" panose="020B0604020202020204" pitchFamily="34" charset="0"/>
              </a:rPr>
              <a:t>Primjeri poslova srednje razine vještina koje karakterizira kognitivna i fizička rutina: tradicionalna proizvodnja, usluge prijevoza, uredsko osoblje.</a:t>
            </a:r>
          </a:p>
        </p:txBody>
      </p:sp>
      <p:sp>
        <p:nvSpPr>
          <p:cNvPr id="4" name="Slide Number Placeholder 3"/>
          <p:cNvSpPr>
            <a:spLocks noGrp="1"/>
          </p:cNvSpPr>
          <p:nvPr>
            <p:ph type="sldNum" sz="quarter" idx="5"/>
          </p:nvPr>
        </p:nvSpPr>
        <p:spPr/>
        <p:txBody>
          <a:bodyPr/>
          <a:lstStyle/>
          <a:p>
            <a:fld id="{493DD4C7-C698-4A80-B76C-A9FD89019653}" type="slidenum">
              <a:rPr lang="en-GB" smtClean="0"/>
              <a:t>10</a:t>
            </a:fld>
            <a:endParaRPr lang="en-GB"/>
          </a:p>
        </p:txBody>
      </p:sp>
    </p:spTree>
    <p:extLst>
      <p:ext uri="{BB962C8B-B14F-4D97-AF65-F5344CB8AC3E}">
        <p14:creationId xmlns:p14="http://schemas.microsoft.com/office/powerpoint/2010/main" val="32140385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2.jpg"/><Relationship Id="rId7" Type="http://schemas.openxmlformats.org/officeDocument/2006/relationships/image" Target="file://localhost/Volumes/XRAID/Equipo%20Rojo/EU-OSHA/18-0115%20PPT%20templates%20update/PNG/FONDO-PORTADA-PATRON-EUOSHA-2011-16-9.png" TargetMode="External"/><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hr-HR" sz="675"/>
              <a:t>Zaštita na radu važna je svima. Dobra je za vas. Dobra je za posao.</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20" name="imagen-portada-EUOSHA-2013-16-9.png"/>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127" y="4393"/>
            <a:ext cx="9125745" cy="2495321"/>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442512" y="-31208"/>
            <a:ext cx="694508" cy="5202719"/>
          </a:xfrm>
          <a:prstGeom prst="rect">
            <a:avLst/>
          </a:prstGeom>
        </p:spPr>
      </p:pic>
      <p:pic>
        <p:nvPicPr>
          <p:cNvPr id="12" name="Picture 11">
            <a:extLst>
              <a:ext uri="{FF2B5EF4-FFF2-40B4-BE49-F238E27FC236}">
                <a16:creationId xmlns:a16="http://schemas.microsoft.com/office/drawing/2014/main" id="{35BFDD9A-7BA7-43A0-B572-C100341D1C40}"/>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442512" y="-34497"/>
            <a:ext cx="694508" cy="5209298"/>
          </a:xfrm>
          <a:prstGeom prst="rect">
            <a:avLst/>
          </a:prstGeom>
        </p:spPr>
      </p:pic>
      <p:pic>
        <p:nvPicPr>
          <p:cNvPr id="14" name="Picture 13">
            <a:extLst>
              <a:ext uri="{FF2B5EF4-FFF2-40B4-BE49-F238E27FC236}">
                <a16:creationId xmlns:a16="http://schemas.microsoft.com/office/drawing/2014/main" id="{5C6681CD-C0A2-47B7-9555-F2A5EA5E0234}"/>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442512" y="0"/>
            <a:ext cx="694508" cy="5209298"/>
          </a:xfrm>
          <a:prstGeom prst="rect">
            <a:avLst/>
          </a:prstGeom>
        </p:spPr>
      </p:pic>
      <p:pic>
        <p:nvPicPr>
          <p:cNvPr id="18" name="Picture 17">
            <a:extLst>
              <a:ext uri="{FF2B5EF4-FFF2-40B4-BE49-F238E27FC236}">
                <a16:creationId xmlns:a16="http://schemas.microsoft.com/office/drawing/2014/main" id="{E233B285-9AAD-4B95-9473-949E39C349C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524"/>
            <a:ext cx="9144000" cy="2500313"/>
          </a:xfrm>
          <a:prstGeom prst="rect">
            <a:avLst/>
          </a:prstGeom>
        </p:spPr>
      </p:pic>
      <p:pic>
        <p:nvPicPr>
          <p:cNvPr id="21" name="Picture 20">
            <a:extLst>
              <a:ext uri="{FF2B5EF4-FFF2-40B4-BE49-F238E27FC236}">
                <a16:creationId xmlns:a16="http://schemas.microsoft.com/office/drawing/2014/main" id="{009CA904-B0B5-4061-90B9-0FC29CEB707E}"/>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8244408" y="0"/>
            <a:ext cx="936104" cy="5143500"/>
          </a:xfrm>
          <a:prstGeom prst="rect">
            <a:avLst/>
          </a:prstGeom>
        </p:spPr>
      </p:pic>
      <p:pic>
        <p:nvPicPr>
          <p:cNvPr id="16" name="Bild 4" descr="111004_EU-OSHA_PPT_EU logo.png">
            <a:extLst>
              <a:ext uri="{FF2B5EF4-FFF2-40B4-BE49-F238E27FC236}">
                <a16:creationId xmlns:a16="http://schemas.microsoft.com/office/drawing/2014/main" id="{C102AC12-D4E5-40BB-899D-79B6995F8615}"/>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4341457" y="4432842"/>
            <a:ext cx="461083" cy="303608"/>
          </a:xfrm>
          <a:prstGeom prst="rect">
            <a:avLst/>
          </a:prstGeom>
          <a:noFill/>
          <a:ln w="9525">
            <a:noFill/>
            <a:miter lim="800000"/>
            <a:headEnd/>
            <a:tailEnd/>
          </a:ln>
        </p:spPr>
      </p:pic>
      <p:pic>
        <p:nvPicPr>
          <p:cNvPr id="17" name="Picture 16">
            <a:extLst>
              <a:ext uri="{FF2B5EF4-FFF2-40B4-BE49-F238E27FC236}">
                <a16:creationId xmlns:a16="http://schemas.microsoft.com/office/drawing/2014/main" id="{5F9C2AC3-09BE-4A30-93A8-054ECA7FFF06}"/>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422292" y="4401676"/>
            <a:ext cx="1309231" cy="334773"/>
          </a:xfrm>
          <a:prstGeom prst="rect">
            <a:avLst/>
          </a:prstGeom>
        </p:spPr>
      </p:pic>
      <p:pic>
        <p:nvPicPr>
          <p:cNvPr id="25" name="Picture 24" descr="A logo of a healthy workplace&#10;&#10;Description automatically generated">
            <a:extLst>
              <a:ext uri="{FF2B5EF4-FFF2-40B4-BE49-F238E27FC236}">
                <a16:creationId xmlns:a16="http://schemas.microsoft.com/office/drawing/2014/main" id="{8701D5BE-9600-4D58-80DD-021942B77AB8}"/>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7737166" y="4266054"/>
            <a:ext cx="500262" cy="470395"/>
          </a:xfrm>
          <a:prstGeom prst="rect">
            <a:avLst/>
          </a:prstGeom>
        </p:spPr>
      </p:pic>
    </p:spTree>
    <p:extLst>
      <p:ext uri="{BB962C8B-B14F-4D97-AF65-F5344CB8AC3E}">
        <p14:creationId xmlns:p14="http://schemas.microsoft.com/office/powerpoint/2010/main" val="1883847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3914264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726676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8416274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15F7FE7-EA5C-40B5-8FA8-E86CD73BFC43}" type="datetimeFigureOut">
              <a:rPr lang="de-DE" smtClean="0"/>
              <a:t>24.01.2024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B67CEC3-D50C-4F7C-98C0-FE169A8C598D}" type="slidenum">
              <a:rPr lang="de-DE" smtClean="0"/>
              <a:t>‹#›</a:t>
            </a:fld>
            <a:endParaRPr lang="de-DE"/>
          </a:p>
        </p:txBody>
      </p:sp>
    </p:spTree>
    <p:extLst>
      <p:ext uri="{BB962C8B-B14F-4D97-AF65-F5344CB8AC3E}">
        <p14:creationId xmlns:p14="http://schemas.microsoft.com/office/powerpoint/2010/main" val="1537619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43553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hr-HR" sz="675"/>
              <a:t>Zaštita na radu važna je svima. Dobra je za vas. Dobra je za posao.</a:t>
            </a:r>
          </a:p>
        </p:txBody>
      </p:sp>
      <p:pic>
        <p:nvPicPr>
          <p:cNvPr id="11" name="Bild 2"/>
          <p:cNvPicPr>
            <a:picLocks noChangeAspect="1"/>
          </p:cNvPicPr>
          <p:nvPr/>
        </p:nvPicPr>
        <p:blipFill>
          <a:blip r:embed="rId3">
            <a:extLst>
              <a:ext uri="{28A0092B-C50C-407E-A947-70E740481C1C}">
                <a14:useLocalDpi xmlns:a14="http://schemas.microsoft.com/office/drawing/2010/main"/>
              </a:ext>
            </a:extLst>
          </a:blip>
          <a:srcRect/>
          <a:stretch/>
        </p:blipFill>
        <p:spPr bwMode="auto">
          <a:xfrm>
            <a:off x="448901" y="4429594"/>
            <a:ext cx="863242" cy="244800"/>
          </a:xfrm>
          <a:prstGeom prst="rect">
            <a:avLst/>
          </a:prstGeom>
          <a:noFill/>
          <a:ln w="9525">
            <a:noFill/>
            <a:miter lim="800000"/>
            <a:headEnd/>
            <a:tailEnd/>
          </a:ln>
        </p:spPr>
      </p:pic>
      <p:pic>
        <p:nvPicPr>
          <p:cNvPr id="12" name="Bild 4" descr="111004_EU-OSHA_PPT_EU logo.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596336" y="4212432"/>
            <a:ext cx="507853" cy="475060"/>
          </a:xfrm>
          <a:prstGeom prst="rect">
            <a:avLst/>
          </a:prstGeom>
          <a:noFill/>
          <a:ln w="9525">
            <a:noFill/>
            <a:miter lim="800000"/>
            <a:headEnd/>
            <a:tailEnd/>
          </a:ln>
        </p:spPr>
      </p:pic>
      <p:pic>
        <p:nvPicPr>
          <p:cNvPr id="10" name="FONDO-PORTADA-PATRON-EUOSHA-2011-16-9.png" descr="/Volumes/XRAID/Equipo Rojo/EU-OSHA/18-0115 PPT templates update/PNG/FONDO-PORTADA-PATRON-EUOSHA-2011-16-9.png">
            <a:extLst>
              <a:ext uri="{FF2B5EF4-FFF2-40B4-BE49-F238E27FC236}">
                <a16:creationId xmlns:a16="http://schemas.microsoft.com/office/drawing/2014/main" id="{F7E6838B-6674-4D21-9F21-07AD390E11FE}"/>
              </a:ext>
            </a:extLst>
          </p:cNvPr>
          <p:cNvPicPr>
            <a:picLocks noChangeAspect="1"/>
          </p:cNvPicPr>
          <p:nvPr userDrawn="1"/>
        </p:nvPicPr>
        <p:blipFill>
          <a:blip r:embed="rId6" r:link="rId7">
            <a:extLst>
              <a:ext uri="{28A0092B-C50C-407E-A947-70E740481C1C}">
                <a14:useLocalDpi xmlns:a14="http://schemas.microsoft.com/office/drawing/2010/main"/>
              </a:ext>
            </a:extLst>
          </a:blip>
          <a:stretch>
            <a:fillRect/>
          </a:stretch>
        </p:blipFill>
        <p:spPr>
          <a:xfrm>
            <a:off x="0" y="0"/>
            <a:ext cx="9144000" cy="5145024"/>
          </a:xfrm>
          <a:prstGeom prst="rect">
            <a:avLst/>
          </a:prstGeom>
        </p:spPr>
      </p:pic>
    </p:spTree>
    <p:extLst>
      <p:ext uri="{BB962C8B-B14F-4D97-AF65-F5344CB8AC3E}">
        <p14:creationId xmlns:p14="http://schemas.microsoft.com/office/powerpoint/2010/main" val="3476394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71DE3D-2A65-415B-A074-32CDC9FE783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CD343BC8-A9D9-40D5-BE52-E3972AEEEE22}"/>
              </a:ext>
            </a:extLst>
          </p:cNvPr>
          <p:cNvSpPr txBox="1"/>
          <p:nvPr/>
        </p:nvSpPr>
        <p:spPr>
          <a:xfrm>
            <a:off x="1788820" y="1172240"/>
            <a:ext cx="3960440" cy="369332"/>
          </a:xfrm>
          <a:prstGeom prst="rect">
            <a:avLst/>
          </a:prstGeom>
          <a:noFill/>
        </p:spPr>
        <p:txBody>
          <a:bodyPr wrap="square" rtlCol="0">
            <a:spAutoFit/>
          </a:bodyPr>
          <a:lstStyle/>
          <a:p>
            <a:r>
              <a:rPr lang="hr-HR">
                <a:solidFill>
                  <a:schemeClr val="tx2"/>
                </a:solidFill>
                <a:ea typeface="+mj-ea"/>
                <a:cs typeface="Trebuchet MS"/>
              </a:rPr>
              <a:t>@EU_OSHA</a:t>
            </a:r>
          </a:p>
        </p:txBody>
      </p:sp>
      <p:sp>
        <p:nvSpPr>
          <p:cNvPr id="5" name="TextBox 4">
            <a:extLst>
              <a:ext uri="{FF2B5EF4-FFF2-40B4-BE49-F238E27FC236}">
                <a16:creationId xmlns:a16="http://schemas.microsoft.com/office/drawing/2014/main" id="{4EEE7BA3-4942-449E-A769-C5E46CB57CAC}"/>
              </a:ext>
            </a:extLst>
          </p:cNvPr>
          <p:cNvSpPr txBox="1"/>
          <p:nvPr/>
        </p:nvSpPr>
        <p:spPr>
          <a:xfrm>
            <a:off x="1788820" y="1779662"/>
            <a:ext cx="4968552" cy="369332"/>
          </a:xfrm>
          <a:prstGeom prst="rect">
            <a:avLst/>
          </a:prstGeom>
          <a:noFill/>
        </p:spPr>
        <p:txBody>
          <a:bodyPr wrap="square" rtlCol="0">
            <a:spAutoFit/>
          </a:bodyPr>
          <a:lstStyle/>
          <a:p>
            <a:r>
              <a:rPr lang="hr-HR">
                <a:solidFill>
                  <a:schemeClr val="tx2"/>
                </a:solidFill>
                <a:ea typeface="+mj-ea"/>
                <a:cs typeface="Trebuchet MS"/>
              </a:rPr>
              <a:t>@EuropeanAgencyforSafetyandHealthatWork</a:t>
            </a:r>
          </a:p>
        </p:txBody>
      </p:sp>
      <p:sp>
        <p:nvSpPr>
          <p:cNvPr id="6" name="TextBox 5">
            <a:extLst>
              <a:ext uri="{FF2B5EF4-FFF2-40B4-BE49-F238E27FC236}">
                <a16:creationId xmlns:a16="http://schemas.microsoft.com/office/drawing/2014/main" id="{856C2E16-3193-429C-97E6-9287EAAEC892}"/>
              </a:ext>
            </a:extLst>
          </p:cNvPr>
          <p:cNvSpPr txBox="1"/>
          <p:nvPr/>
        </p:nvSpPr>
        <p:spPr>
          <a:xfrm>
            <a:off x="1787638" y="2387084"/>
            <a:ext cx="3960440" cy="369332"/>
          </a:xfrm>
          <a:prstGeom prst="rect">
            <a:avLst/>
          </a:prstGeom>
          <a:noFill/>
        </p:spPr>
        <p:txBody>
          <a:bodyPr wrap="square" rtlCol="0">
            <a:spAutoFit/>
          </a:bodyPr>
          <a:lstStyle/>
          <a:p>
            <a:r>
              <a:rPr lang="hr-HR">
                <a:solidFill>
                  <a:schemeClr val="tx2"/>
                </a:solidFill>
                <a:ea typeface="+mj-ea"/>
                <a:cs typeface="Trebuchet MS"/>
              </a:rPr>
              <a:t>@EU_OSHA</a:t>
            </a:r>
          </a:p>
        </p:txBody>
      </p:sp>
      <p:sp>
        <p:nvSpPr>
          <p:cNvPr id="7" name="TextBox 6">
            <a:extLst>
              <a:ext uri="{FF2B5EF4-FFF2-40B4-BE49-F238E27FC236}">
                <a16:creationId xmlns:a16="http://schemas.microsoft.com/office/drawing/2014/main" id="{BC0C074C-8E17-42BC-9A7F-290AB4ED31D1}"/>
              </a:ext>
            </a:extLst>
          </p:cNvPr>
          <p:cNvSpPr txBox="1"/>
          <p:nvPr/>
        </p:nvSpPr>
        <p:spPr>
          <a:xfrm>
            <a:off x="1787638" y="2973204"/>
            <a:ext cx="6456770" cy="369332"/>
          </a:xfrm>
          <a:prstGeom prst="rect">
            <a:avLst/>
          </a:prstGeom>
          <a:noFill/>
        </p:spPr>
        <p:txBody>
          <a:bodyPr wrap="square" rtlCol="0">
            <a:spAutoFit/>
          </a:bodyPr>
          <a:lstStyle/>
          <a:p>
            <a:r>
              <a:rPr lang="hr-HR">
                <a:solidFill>
                  <a:schemeClr val="tx2"/>
                </a:solidFill>
                <a:ea typeface="+mj-ea"/>
                <a:cs typeface="Trebuchet MS"/>
              </a:rPr>
              <a:t>Europska agencija za sigurnost i zdravlje na radu (EU-OSHA)</a:t>
            </a:r>
          </a:p>
        </p:txBody>
      </p:sp>
      <p:sp>
        <p:nvSpPr>
          <p:cNvPr id="8" name="TextBox 7">
            <a:extLst>
              <a:ext uri="{FF2B5EF4-FFF2-40B4-BE49-F238E27FC236}">
                <a16:creationId xmlns:a16="http://schemas.microsoft.com/office/drawing/2014/main" id="{6F3D01AA-BE98-440A-BCBA-0FAA32F7ABB8}"/>
              </a:ext>
            </a:extLst>
          </p:cNvPr>
          <p:cNvSpPr txBox="1"/>
          <p:nvPr/>
        </p:nvSpPr>
        <p:spPr>
          <a:xfrm>
            <a:off x="1787638" y="3601928"/>
            <a:ext cx="3960440" cy="369332"/>
          </a:xfrm>
          <a:prstGeom prst="rect">
            <a:avLst/>
          </a:prstGeom>
          <a:noFill/>
        </p:spPr>
        <p:txBody>
          <a:bodyPr wrap="square" rtlCol="0">
            <a:spAutoFit/>
          </a:bodyPr>
          <a:lstStyle/>
          <a:p>
            <a:r>
              <a:rPr lang="hr-HR">
                <a:solidFill>
                  <a:schemeClr val="tx2"/>
                </a:solidFill>
                <a:ea typeface="+mj-ea"/>
                <a:cs typeface="Trebuchet MS"/>
              </a:rPr>
              <a:t>EU_OSHA</a:t>
            </a:r>
          </a:p>
        </p:txBody>
      </p:sp>
      <p:sp>
        <p:nvSpPr>
          <p:cNvPr id="9" name="TextBox 8">
            <a:extLst>
              <a:ext uri="{FF2B5EF4-FFF2-40B4-BE49-F238E27FC236}">
                <a16:creationId xmlns:a16="http://schemas.microsoft.com/office/drawing/2014/main" id="{E2737896-FBC1-4C16-A372-EE1A905603DB}"/>
              </a:ext>
            </a:extLst>
          </p:cNvPr>
          <p:cNvSpPr txBox="1"/>
          <p:nvPr/>
        </p:nvSpPr>
        <p:spPr>
          <a:xfrm>
            <a:off x="450001" y="85378"/>
            <a:ext cx="3960440" cy="461665"/>
          </a:xfrm>
          <a:prstGeom prst="rect">
            <a:avLst/>
          </a:prstGeom>
          <a:noFill/>
        </p:spPr>
        <p:txBody>
          <a:bodyPr wrap="square" rtlCol="0">
            <a:spAutoFit/>
          </a:bodyPr>
          <a:lstStyle/>
          <a:p>
            <a:r>
              <a:rPr lang="hr-HR" sz="2400" b="1">
                <a:solidFill>
                  <a:schemeClr val="tx2"/>
                </a:solidFill>
                <a:ea typeface="+mj-ea"/>
              </a:rPr>
              <a:t>Hvala!</a:t>
            </a:r>
          </a:p>
        </p:txBody>
      </p:sp>
    </p:spTree>
    <p:extLst>
      <p:ext uri="{BB962C8B-B14F-4D97-AF65-F5344CB8AC3E}">
        <p14:creationId xmlns:p14="http://schemas.microsoft.com/office/powerpoint/2010/main" val="3456642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82007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815738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774991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3845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028895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jpe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15">
            <a:extLst>
              <a:ext uri="{28A0092B-C50C-407E-A947-70E740481C1C}">
                <a14:useLocalDpi xmlns:a14="http://schemas.microsoft.com/office/drawing/2010/main"/>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hr-HR" sz="675" b="1">
                <a:solidFill>
                  <a:schemeClr val="tx2"/>
                </a:solidFill>
                <a:latin typeface="Arial" pitchFamily="-107" charset="0"/>
                <a:ea typeface="ＭＳ Ｐゴシック" pitchFamily="-107" charset="-128"/>
                <a:cs typeface="ＭＳ Ｐゴシック" pitchFamily="-107" charset="-128"/>
              </a:rPr>
              <a:t>https://healthy-workplaces.eu</a:t>
            </a:r>
          </a:p>
        </p:txBody>
      </p:sp>
      <p:pic>
        <p:nvPicPr>
          <p:cNvPr id="9" name="Picture 8">
            <a:extLst>
              <a:ext uri="{FF2B5EF4-FFF2-40B4-BE49-F238E27FC236}">
                <a16:creationId xmlns:a16="http://schemas.microsoft.com/office/drawing/2014/main" id="{AC4D9CDC-5C81-40F8-A546-AE6194FC245A}"/>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450001" y="4692976"/>
            <a:ext cx="1320434" cy="337637"/>
          </a:xfrm>
          <a:prstGeom prst="rect">
            <a:avLst/>
          </a:prstGeom>
        </p:spPr>
      </p:pic>
      <p:pic>
        <p:nvPicPr>
          <p:cNvPr id="12" name="Picture 11" descr="A logo of a healthy workplace&#10;&#10;Description automatically generated">
            <a:extLst>
              <a:ext uri="{FF2B5EF4-FFF2-40B4-BE49-F238E27FC236}">
                <a16:creationId xmlns:a16="http://schemas.microsoft.com/office/drawing/2014/main" id="{55D19BE6-764A-44EE-9B63-95837E35EEEA}"/>
              </a:ext>
            </a:extLst>
          </p:cNvPr>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7906687" y="4590340"/>
            <a:ext cx="468227" cy="440274"/>
          </a:xfrm>
          <a:prstGeom prst="rect">
            <a:avLst/>
          </a:prstGeom>
        </p:spPr>
      </p:pic>
    </p:spTree>
    <p:extLst>
      <p:ext uri="{BB962C8B-B14F-4D97-AF65-F5344CB8AC3E}">
        <p14:creationId xmlns:p14="http://schemas.microsoft.com/office/powerpoint/2010/main" val="1872770870"/>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4.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10" Type="http://schemas.openxmlformats.org/officeDocument/2006/relationships/image" Target="../media/image39.png"/><Relationship Id="rId4" Type="http://schemas.openxmlformats.org/officeDocument/2006/relationships/diagramLayout" Target="../diagrams/layout6.xml"/><Relationship Id="rId9" Type="http://schemas.openxmlformats.org/officeDocument/2006/relationships/image" Target="../media/image38.png"/></Relationships>
</file>

<file path=ppt/slides/_rels/slide25.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40.png"/><Relationship Id="rId7" Type="http://schemas.openxmlformats.org/officeDocument/2006/relationships/diagramColors" Target="../diagrams/colors7.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hyperlink" Target="https://osha.europa.eu/en/publications-priority-area/automation-tasks" TargetMode="External"/><Relationship Id="rId4" Type="http://schemas.openxmlformats.org/officeDocument/2006/relationships/hyperlink" Target="https://healthy-workplaces.osha.europa.eu/en/about-topic/priority-area/worker-management-through-ai"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9.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9671F-F764-4C4C-AA2D-B9A7A945A34F}"/>
              </a:ext>
            </a:extLst>
          </p:cNvPr>
          <p:cNvSpPr>
            <a:spLocks noGrp="1"/>
          </p:cNvSpPr>
          <p:nvPr>
            <p:ph type="title"/>
          </p:nvPr>
        </p:nvSpPr>
        <p:spPr>
          <a:xfrm>
            <a:off x="459258" y="3485823"/>
            <a:ext cx="7784630" cy="696600"/>
          </a:xfrm>
        </p:spPr>
        <p:txBody>
          <a:bodyPr vert="horz" lIns="0" tIns="0" rIns="0" bIns="0" rtlCol="0" anchor="t" anchorCtr="0">
            <a:normAutofit fontScale="90000"/>
          </a:bodyPr>
          <a:lstStyle/>
          <a:p>
            <a:pPr>
              <a:spcBef>
                <a:spcPts val="450"/>
              </a:spcBef>
              <a:buClr>
                <a:schemeClr val="tx2"/>
              </a:buClr>
              <a:buFont typeface="Wingdings" pitchFamily="2" charset="2"/>
            </a:pPr>
            <a:r>
              <a:rPr lang="hr-HR" sz="2000" dirty="0">
                <a:solidFill>
                  <a:srgbClr val="ACC700"/>
                </a:solidFill>
                <a:latin typeface="+mn-lt"/>
                <a:ea typeface="+mn-ea"/>
                <a:cs typeface="+mn-cs"/>
              </a:rPr>
              <a:t>SIGURAN I ZDRAV RAD U DIGITALNO DOBA</a:t>
            </a:r>
            <a:br>
              <a:rPr lang="hr-HR" sz="2000" dirty="0">
                <a:latin typeface="+mn-lt"/>
                <a:ea typeface="+mn-ea"/>
                <a:cs typeface="+mn-cs"/>
              </a:rPr>
            </a:br>
            <a:r>
              <a:rPr lang="hr-HR" sz="2000" dirty="0">
                <a:solidFill>
                  <a:srgbClr val="ACC700"/>
                </a:solidFill>
                <a:latin typeface="+mn-lt"/>
                <a:ea typeface="+mn-ea"/>
                <a:cs typeface="+mn-cs"/>
              </a:rPr>
              <a:t>Kampanja za zdrava mjesta rada 2023. – 2025.</a:t>
            </a:r>
            <a:br>
              <a:rPr lang="hr-HR" sz="2000" dirty="0">
                <a:latin typeface="+mn-lt"/>
                <a:ea typeface="+mn-ea"/>
                <a:cs typeface="+mn-cs"/>
              </a:rPr>
            </a:br>
            <a:endParaRPr lang="hr-HR" sz="2000" dirty="0">
              <a:solidFill>
                <a:srgbClr val="89C140"/>
              </a:solidFill>
              <a:latin typeface="+mn-lt"/>
              <a:ea typeface="+mn-ea"/>
              <a:cs typeface="+mn-cs"/>
            </a:endParaRPr>
          </a:p>
        </p:txBody>
      </p:sp>
      <p:sp>
        <p:nvSpPr>
          <p:cNvPr id="3" name="Subtitle 2">
            <a:extLst>
              <a:ext uri="{FF2B5EF4-FFF2-40B4-BE49-F238E27FC236}">
                <a16:creationId xmlns:a16="http://schemas.microsoft.com/office/drawing/2014/main" id="{A4D5F76E-135C-46BB-8390-A1E50B2BC577}"/>
              </a:ext>
            </a:extLst>
          </p:cNvPr>
          <p:cNvSpPr>
            <a:spLocks noGrp="1"/>
          </p:cNvSpPr>
          <p:nvPr>
            <p:ph type="subTitle" idx="10"/>
          </p:nvPr>
        </p:nvSpPr>
        <p:spPr>
          <a:xfrm>
            <a:off x="459258" y="2720625"/>
            <a:ext cx="7710488" cy="506406"/>
          </a:xfrm>
        </p:spPr>
        <p:txBody>
          <a:bodyPr vert="horz" lIns="0" tIns="0" rIns="0" bIns="0" rtlCol="0" anchor="t" anchorCtr="0">
            <a:noAutofit/>
          </a:bodyPr>
          <a:lstStyle/>
          <a:p>
            <a:pPr>
              <a:spcBef>
                <a:spcPct val="0"/>
              </a:spcBef>
            </a:pPr>
            <a:r>
              <a:rPr lang="hr-HR" sz="2400">
                <a:latin typeface="+mj-lt"/>
                <a:ea typeface="+mj-ea"/>
              </a:rPr>
              <a:t>Napredna robotika i sustavi koji se temelje na umjetnoj inteligenciji za automatizaciju zadataka</a:t>
            </a:r>
          </a:p>
        </p:txBody>
      </p:sp>
    </p:spTree>
    <p:extLst>
      <p:ext uri="{BB962C8B-B14F-4D97-AF65-F5344CB8AC3E}">
        <p14:creationId xmlns:p14="http://schemas.microsoft.com/office/powerpoint/2010/main" val="298122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een target with a dart in the center&#10;&#10;Description automatically generated">
            <a:extLst>
              <a:ext uri="{FF2B5EF4-FFF2-40B4-BE49-F238E27FC236}">
                <a16:creationId xmlns:a16="http://schemas.microsoft.com/office/drawing/2014/main" id="{B7621E2D-0202-4D0E-844D-1C9EB488C077}"/>
              </a:ext>
            </a:extLst>
          </p:cNvPr>
          <p:cNvPicPr>
            <a:picLocks noChangeAspect="1"/>
          </p:cNvPicPr>
          <p:nvPr/>
        </p:nvPicPr>
        <p:blipFill>
          <a:blip r:embed="rId3" cstate="screen">
            <a:alphaModFix amt="20000"/>
            <a:extLst>
              <a:ext uri="{28A0092B-C50C-407E-A947-70E740481C1C}">
                <a14:useLocalDpi xmlns:a14="http://schemas.microsoft.com/office/drawing/2010/main"/>
              </a:ext>
            </a:extLst>
          </a:blip>
          <a:stretch>
            <a:fillRect/>
          </a:stretch>
        </p:blipFill>
        <p:spPr>
          <a:xfrm>
            <a:off x="2968845" y="671627"/>
            <a:ext cx="3206310" cy="3206310"/>
          </a:xfrm>
          <a:prstGeom prst="rect">
            <a:avLst/>
          </a:prstGeom>
        </p:spPr>
      </p:pic>
      <p:sp>
        <p:nvSpPr>
          <p:cNvPr id="2" name="Titel 1"/>
          <p:cNvSpPr>
            <a:spLocks noGrp="1"/>
          </p:cNvSpPr>
          <p:nvPr>
            <p:ph type="title"/>
          </p:nvPr>
        </p:nvSpPr>
        <p:spPr/>
        <p:txBody>
          <a:bodyPr lIns="0"/>
          <a:lstStyle/>
          <a:p>
            <a:r>
              <a:rPr lang="hr-HR" sz="2400"/>
              <a:t>Učinak automatizacije na radna mjesta</a:t>
            </a:r>
          </a:p>
        </p:txBody>
      </p:sp>
      <p:sp>
        <p:nvSpPr>
          <p:cNvPr id="4" name="Textfeld 3"/>
          <p:cNvSpPr txBox="1"/>
          <p:nvPr/>
        </p:nvSpPr>
        <p:spPr>
          <a:xfrm>
            <a:off x="457200" y="908898"/>
            <a:ext cx="7826839" cy="172354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285743" indent="-285743" defTabSz="914378">
              <a:buFont typeface="Wingdings" panose="05000000000000000000" pitchFamily="2" charset="2"/>
              <a:buChar char="§"/>
              <a:defRPr/>
            </a:pPr>
            <a:r>
              <a:rPr lang="hr-HR" sz="1600">
                <a:solidFill>
                  <a:srgbClr val="0E3399"/>
                </a:solidFill>
                <a:latin typeface="Arial" panose="020B0604020202020204" pitchFamily="34" charset="0"/>
                <a:cs typeface="Arial" panose="020B0604020202020204" pitchFamily="34" charset="0"/>
              </a:rPr>
              <a:t>Najveći je utjecaj na radna mjesta s određenom vještinom koja je specijalizirana, ali i jednostavna.</a:t>
            </a:r>
          </a:p>
          <a:p>
            <a:pPr defTabSz="914378">
              <a:defRPr/>
            </a:pPr>
            <a:endParaRPr lang="en-GB" sz="1600" dirty="0">
              <a:solidFill>
                <a:srgbClr val="0E3399"/>
              </a:solidFill>
              <a:latin typeface="Arial" panose="020B0604020202020204" pitchFamily="34" charset="0"/>
              <a:cs typeface="Arial" panose="020B0604020202020204" pitchFamily="34" charset="0"/>
            </a:endParaRPr>
          </a:p>
          <a:p>
            <a:pPr marL="285743" indent="-285743" defTabSz="914378">
              <a:buFont typeface="Wingdings" panose="05000000000000000000" pitchFamily="2" charset="2"/>
              <a:buChar char="§"/>
              <a:defRPr/>
            </a:pPr>
            <a:r>
              <a:rPr lang="hr-HR" sz="1600">
                <a:solidFill>
                  <a:srgbClr val="0E3399"/>
                </a:solidFill>
                <a:latin typeface="Arial" panose="020B0604020202020204" pitchFamily="34" charset="0"/>
                <a:cs typeface="Arial" panose="020B0604020202020204" pitchFamily="34" charset="0"/>
              </a:rPr>
              <a:t>Robotski sustavi uglavnom se upotrebljavaju za zamjenu rutinskih ručnih zadataka. </a:t>
            </a:r>
          </a:p>
          <a:p>
            <a:pPr defTabSz="914378">
              <a:defRPr/>
            </a:pPr>
            <a:endParaRPr lang="en-GB" sz="1600" dirty="0">
              <a:solidFill>
                <a:srgbClr val="0E3399"/>
              </a:solidFill>
              <a:latin typeface="Arial" panose="020B0604020202020204" pitchFamily="34" charset="0"/>
              <a:cs typeface="Arial" panose="020B0604020202020204" pitchFamily="34" charset="0"/>
            </a:endParaRPr>
          </a:p>
          <a:p>
            <a:pPr marL="285743" indent="-285743" defTabSz="914378">
              <a:buFont typeface="Wingdings" panose="05000000000000000000" pitchFamily="2" charset="2"/>
              <a:buChar char="§"/>
              <a:defRPr/>
            </a:pPr>
            <a:r>
              <a:rPr lang="hr-HR" sz="1600">
                <a:solidFill>
                  <a:srgbClr val="0E3399"/>
                </a:solidFill>
                <a:latin typeface="Arial" panose="020B0604020202020204" pitchFamily="34" charset="0"/>
                <a:cs typeface="Arial" panose="020B0604020202020204" pitchFamily="34" charset="0"/>
              </a:rPr>
              <a:t>Takvi poslovi srednje razine vještina lakše se automatiziraju jer zamjenjuju određene opetovane postupke.</a:t>
            </a:r>
          </a:p>
        </p:txBody>
      </p:sp>
    </p:spTree>
    <p:extLst>
      <p:ext uri="{BB962C8B-B14F-4D97-AF65-F5344CB8AC3E}">
        <p14:creationId xmlns:p14="http://schemas.microsoft.com/office/powerpoint/2010/main" val="3294522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396" y="143829"/>
            <a:ext cx="7559873" cy="367200"/>
          </a:xfrm>
        </p:spPr>
        <p:txBody>
          <a:bodyPr lIns="0"/>
          <a:lstStyle/>
          <a:p>
            <a:r>
              <a:rPr lang="hr-HR" sz="2400"/>
              <a:t>Utjecaj automatizacije na fizičke zadatke</a:t>
            </a:r>
          </a:p>
        </p:txBody>
      </p:sp>
      <p:sp>
        <p:nvSpPr>
          <p:cNvPr id="3" name="Content Placeholder 2"/>
          <p:cNvSpPr>
            <a:spLocks noGrp="1"/>
          </p:cNvSpPr>
          <p:nvPr>
            <p:ph sz="half" idx="1"/>
          </p:nvPr>
        </p:nvSpPr>
        <p:spPr>
          <a:xfrm>
            <a:off x="1402112" y="1018466"/>
            <a:ext cx="6635149" cy="1042138"/>
          </a:xfrm>
        </p:spPr>
        <p:txBody>
          <a:bodyPr>
            <a:normAutofit/>
          </a:bodyPr>
          <a:lstStyle/>
          <a:p>
            <a:r>
              <a:rPr lang="hr-HR" sz="1600" b="1" dirty="0">
                <a:solidFill>
                  <a:schemeClr val="tx2"/>
                </a:solidFill>
              </a:rPr>
              <a:t>Fizička pomoć pri podizanju predmeta ili ljudi</a:t>
            </a:r>
          </a:p>
          <a:p>
            <a:pPr marL="403225" indent="-233363">
              <a:buFont typeface="Wingdings" panose="05000000000000000000" pitchFamily="2" charset="2"/>
              <a:buChar char="ü"/>
            </a:pPr>
            <a:r>
              <a:rPr lang="hr-HR" sz="1600" b="0" dirty="0">
                <a:solidFill>
                  <a:schemeClr val="tx2"/>
                </a:solidFill>
              </a:rPr>
              <a:t>Područja kao što su zdravstvo, proizvodnja i građevinarstvo</a:t>
            </a:r>
          </a:p>
          <a:p>
            <a:pPr marL="403225" indent="-233363">
              <a:buFont typeface="Wingdings" panose="05000000000000000000" pitchFamily="2" charset="2"/>
              <a:buChar char="ü"/>
            </a:pPr>
            <a:r>
              <a:rPr lang="hr-HR" sz="1600" b="0" dirty="0">
                <a:solidFill>
                  <a:schemeClr val="tx2"/>
                </a:solidFill>
              </a:rPr>
              <a:t>Smanjuje fizički pritisak na radnike</a:t>
            </a:r>
          </a:p>
        </p:txBody>
      </p:sp>
      <p:sp>
        <p:nvSpPr>
          <p:cNvPr id="7" name="Textfeld 6"/>
          <p:cNvSpPr txBox="1"/>
          <p:nvPr/>
        </p:nvSpPr>
        <p:spPr>
          <a:xfrm>
            <a:off x="392668" y="2320742"/>
            <a:ext cx="6789506" cy="648896"/>
          </a:xfrm>
          <a:prstGeom prst="rect">
            <a:avLst/>
          </a:prstGeom>
          <a:noFill/>
        </p:spPr>
        <p:txBody>
          <a:bodyPr wrap="square" rtlCol="0">
            <a:spAutoFit/>
          </a:bodyPr>
          <a:lstStyle/>
          <a:p>
            <a:pPr marL="214313" indent="-214313">
              <a:buFont typeface="Wingdings" panose="05000000000000000000" pitchFamily="2" charset="2"/>
              <a:buChar char="§"/>
            </a:pPr>
            <a:r>
              <a:rPr lang="hr-HR" sz="1600" b="1" dirty="0">
                <a:solidFill>
                  <a:schemeClr val="tx2"/>
                </a:solidFill>
              </a:rPr>
              <a:t>Prijevoz</a:t>
            </a:r>
          </a:p>
          <a:p>
            <a:pPr marL="457200" indent="-223838">
              <a:spcBef>
                <a:spcPts val="450"/>
              </a:spcBef>
              <a:buFont typeface="Wingdings" panose="05000000000000000000" pitchFamily="2" charset="2"/>
              <a:buChar char="ü"/>
            </a:pPr>
            <a:r>
              <a:rPr lang="hr-HR" sz="1600" dirty="0">
                <a:solidFill>
                  <a:schemeClr val="tx2"/>
                </a:solidFill>
              </a:rPr>
              <a:t>Mogućnosti primjene u skladištima, bolnicama i uredima</a:t>
            </a:r>
          </a:p>
        </p:txBody>
      </p:sp>
      <p:sp>
        <p:nvSpPr>
          <p:cNvPr id="8" name="Textfeld 7"/>
          <p:cNvSpPr txBox="1"/>
          <p:nvPr/>
        </p:nvSpPr>
        <p:spPr>
          <a:xfrm>
            <a:off x="2050489" y="3399192"/>
            <a:ext cx="5986772" cy="895117"/>
          </a:xfrm>
          <a:prstGeom prst="rect">
            <a:avLst/>
          </a:prstGeom>
          <a:noFill/>
        </p:spPr>
        <p:txBody>
          <a:bodyPr wrap="square" rtlCol="0">
            <a:spAutoFit/>
          </a:bodyPr>
          <a:lstStyle/>
          <a:p>
            <a:pPr marL="214313" indent="-214313">
              <a:buFont typeface="Wingdings" panose="05000000000000000000" pitchFamily="2" charset="2"/>
              <a:buChar char="§"/>
            </a:pPr>
            <a:r>
              <a:rPr lang="hr-HR" sz="1600" b="1" dirty="0">
                <a:solidFill>
                  <a:schemeClr val="tx2"/>
                </a:solidFill>
              </a:rPr>
              <a:t>Čišćenje poslovnih i privatnih prostora</a:t>
            </a:r>
          </a:p>
          <a:p>
            <a:pPr marL="457200" indent="-223838">
              <a:spcBef>
                <a:spcPts val="450"/>
              </a:spcBef>
              <a:buFont typeface="Wingdings" panose="05000000000000000000" pitchFamily="2" charset="2"/>
              <a:buChar char="ü"/>
            </a:pPr>
            <a:r>
              <a:rPr lang="hr-HR" sz="1600" dirty="0">
                <a:solidFill>
                  <a:schemeClr val="tx2"/>
                </a:solidFill>
              </a:rPr>
              <a:t>Roboti za čišćenje najčešće su u privatnom vlasništvu </a:t>
            </a:r>
          </a:p>
          <a:p>
            <a:endParaRPr lang="de-DE" sz="1600" dirty="0"/>
          </a:p>
        </p:txBody>
      </p:sp>
      <p:pic>
        <p:nvPicPr>
          <p:cNvPr id="11" name="Picture 10" descr="A hand holding a dumbbell&#10;&#10;Description automatically generated">
            <a:extLst>
              <a:ext uri="{FF2B5EF4-FFF2-40B4-BE49-F238E27FC236}">
                <a16:creationId xmlns:a16="http://schemas.microsoft.com/office/drawing/2014/main" id="{40630BB7-56EC-40E0-A1FC-30149BBB14B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0000" y="1049421"/>
            <a:ext cx="734383" cy="734383"/>
          </a:xfrm>
          <a:prstGeom prst="rect">
            <a:avLst/>
          </a:prstGeom>
        </p:spPr>
      </p:pic>
      <p:pic>
        <p:nvPicPr>
          <p:cNvPr id="13" name="Picture 12" descr="A green outline of a truck&#10;&#10;Description automatically generated">
            <a:extLst>
              <a:ext uri="{FF2B5EF4-FFF2-40B4-BE49-F238E27FC236}">
                <a16:creationId xmlns:a16="http://schemas.microsoft.com/office/drawing/2014/main" id="{089EFD5B-5167-4D8B-93DE-4D33CE08DE9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05779" y="2242070"/>
            <a:ext cx="830997" cy="830997"/>
          </a:xfrm>
          <a:prstGeom prst="rect">
            <a:avLst/>
          </a:prstGeom>
        </p:spPr>
      </p:pic>
      <p:pic>
        <p:nvPicPr>
          <p:cNvPr id="15" name="Picture 14" descr="A green outline of a bucket with cleaning supplies&#10;&#10;Description automatically generated">
            <a:extLst>
              <a:ext uri="{FF2B5EF4-FFF2-40B4-BE49-F238E27FC236}">
                <a16:creationId xmlns:a16="http://schemas.microsoft.com/office/drawing/2014/main" id="{9650151D-24F2-4714-9B80-BA79CF94940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84383" y="3362797"/>
            <a:ext cx="745341" cy="745341"/>
          </a:xfrm>
          <a:prstGeom prst="rect">
            <a:avLst/>
          </a:prstGeom>
        </p:spPr>
      </p:pic>
    </p:spTree>
    <p:extLst>
      <p:ext uri="{BB962C8B-B14F-4D97-AF65-F5344CB8AC3E}">
        <p14:creationId xmlns:p14="http://schemas.microsoft.com/office/powerpoint/2010/main" val="3557346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a:lstStyle/>
          <a:p>
            <a:r>
              <a:rPr lang="hr-HR" sz="2400"/>
              <a:t>Utjecaj automatizacije na kognitivne zadatke</a:t>
            </a:r>
          </a:p>
        </p:txBody>
      </p:sp>
      <p:sp>
        <p:nvSpPr>
          <p:cNvPr id="3" name="Content Placeholder 2"/>
          <p:cNvSpPr>
            <a:spLocks noGrp="1"/>
          </p:cNvSpPr>
          <p:nvPr>
            <p:ph sz="half" idx="1"/>
          </p:nvPr>
        </p:nvSpPr>
        <p:spPr>
          <a:xfrm>
            <a:off x="1352512" y="1128170"/>
            <a:ext cx="6761545" cy="1531330"/>
          </a:xfrm>
        </p:spPr>
        <p:txBody>
          <a:bodyPr>
            <a:normAutofit/>
          </a:bodyPr>
          <a:lstStyle/>
          <a:p>
            <a:r>
              <a:rPr lang="hr-HR" sz="1600">
                <a:solidFill>
                  <a:srgbClr val="003399"/>
                </a:solidFill>
              </a:rPr>
              <a:t>Medicinska dijagnostika i liječenje </a:t>
            </a:r>
          </a:p>
          <a:p>
            <a:pPr marL="403225" indent="-233363">
              <a:buFont typeface="Wingdings" panose="05000000000000000000" pitchFamily="2" charset="2"/>
              <a:buChar char="ü"/>
            </a:pPr>
            <a:r>
              <a:rPr lang="hr-HR" sz="1600" b="0">
                <a:solidFill>
                  <a:srgbClr val="003399"/>
                </a:solidFill>
              </a:rPr>
              <a:t>Umjetna inteligencija analizira podatke i daje rezultat analize.</a:t>
            </a:r>
          </a:p>
          <a:p>
            <a:pPr marL="403225" indent="-233363">
              <a:buFont typeface="Wingdings" panose="05000000000000000000" pitchFamily="2" charset="2"/>
              <a:buChar char="ü"/>
            </a:pPr>
            <a:r>
              <a:rPr lang="hr-HR" sz="1600" b="0">
                <a:solidFill>
                  <a:srgbClr val="003399"/>
                </a:solidFill>
              </a:rPr>
              <a:t>Zdravstveni stručnjaci donose konačnu odluku.</a:t>
            </a:r>
          </a:p>
          <a:p>
            <a:pPr marL="403225" indent="-233363">
              <a:buFont typeface="Wingdings" panose="05000000000000000000" pitchFamily="2" charset="2"/>
              <a:buChar char="ü"/>
            </a:pPr>
            <a:r>
              <a:rPr lang="hr-HR" sz="1600" b="0">
                <a:solidFill>
                  <a:srgbClr val="003399"/>
                </a:solidFill>
              </a:rPr>
              <a:t>Kako se tehnologija razvija, procjena njezina učinka se sve manje nadzire.</a:t>
            </a:r>
          </a:p>
        </p:txBody>
      </p:sp>
      <p:sp>
        <p:nvSpPr>
          <p:cNvPr id="5" name="Textfeld 4"/>
          <p:cNvSpPr txBox="1"/>
          <p:nvPr/>
        </p:nvSpPr>
        <p:spPr>
          <a:xfrm>
            <a:off x="450000" y="2953002"/>
            <a:ext cx="6226157" cy="661720"/>
          </a:xfrm>
          <a:prstGeom prst="rect">
            <a:avLst/>
          </a:prstGeom>
          <a:noFill/>
        </p:spPr>
        <p:txBody>
          <a:bodyPr wrap="square" lIns="0" rtlCol="0">
            <a:spAutoFit/>
          </a:bodyPr>
          <a:lstStyle/>
          <a:p>
            <a:pPr marL="169863" indent="-169863">
              <a:spcAft>
                <a:spcPts val="600"/>
              </a:spcAft>
              <a:buFont typeface="Wingdings" panose="05000000000000000000" pitchFamily="2" charset="2"/>
              <a:buChar char="§"/>
            </a:pPr>
            <a:r>
              <a:rPr lang="hr-HR" sz="1600" b="1">
                <a:solidFill>
                  <a:srgbClr val="003399"/>
                </a:solidFill>
              </a:rPr>
              <a:t>Obrada jezika i teksta</a:t>
            </a:r>
          </a:p>
          <a:p>
            <a:pPr marL="461963" indent="-228600">
              <a:spcAft>
                <a:spcPts val="600"/>
              </a:spcAft>
              <a:buFont typeface="Wingdings" panose="05000000000000000000" pitchFamily="2" charset="2"/>
              <a:buChar char="ü"/>
            </a:pPr>
            <a:r>
              <a:rPr lang="hr-HR" sz="1600">
                <a:solidFill>
                  <a:srgbClr val="003399"/>
                </a:solidFill>
              </a:rPr>
              <a:t>Stvaranje tekstovnih sadržaja, proizvodnja govora ili prevođenje</a:t>
            </a:r>
          </a:p>
        </p:txBody>
      </p:sp>
      <p:sp>
        <p:nvSpPr>
          <p:cNvPr id="6" name="Content Placeholder 2"/>
          <p:cNvSpPr txBox="1">
            <a:spLocks/>
          </p:cNvSpPr>
          <p:nvPr/>
        </p:nvSpPr>
        <p:spPr>
          <a:xfrm>
            <a:off x="450000" y="837000"/>
            <a:ext cx="7722400" cy="3645000"/>
          </a:xfrm>
          <a:prstGeom prst="rect">
            <a:avLst/>
          </a:prstGeom>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188996" indent="-188996" defTabSz="342892">
              <a:buClr>
                <a:srgbClr val="003399"/>
              </a:buClr>
            </a:pPr>
            <a:endParaRPr lang="en-GB" sz="1400" dirty="0">
              <a:solidFill>
                <a:srgbClr val="003399"/>
              </a:solidFill>
              <a:latin typeface="Arial"/>
            </a:endParaRPr>
          </a:p>
        </p:txBody>
      </p:sp>
      <p:pic>
        <p:nvPicPr>
          <p:cNvPr id="11" name="Picture 10" descr="A clipboard with a stethoscope&#10;&#10;Description automatically generated">
            <a:extLst>
              <a:ext uri="{FF2B5EF4-FFF2-40B4-BE49-F238E27FC236}">
                <a16:creationId xmlns:a16="http://schemas.microsoft.com/office/drawing/2014/main" id="{3D5AE53A-0FBB-4934-A956-90C8D72E6C6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0515" y="1183212"/>
            <a:ext cx="902512" cy="902512"/>
          </a:xfrm>
          <a:prstGeom prst="rect">
            <a:avLst/>
          </a:prstGeom>
        </p:spPr>
      </p:pic>
      <p:pic>
        <p:nvPicPr>
          <p:cNvPr id="13" name="Picture 12" descr="A green and white chat bubbles&#10;&#10;Description automatically generated">
            <a:extLst>
              <a:ext uri="{FF2B5EF4-FFF2-40B4-BE49-F238E27FC236}">
                <a16:creationId xmlns:a16="http://schemas.microsoft.com/office/drawing/2014/main" id="{9710186D-5924-4F95-8EC9-159373D051A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77191" y="2761175"/>
            <a:ext cx="1016902" cy="1016902"/>
          </a:xfrm>
          <a:prstGeom prst="rect">
            <a:avLst/>
          </a:prstGeom>
        </p:spPr>
      </p:pic>
    </p:spTree>
    <p:extLst>
      <p:ext uri="{BB962C8B-B14F-4D97-AF65-F5344CB8AC3E}">
        <p14:creationId xmlns:p14="http://schemas.microsoft.com/office/powerpoint/2010/main" val="1087146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lIns="0"/>
          <a:lstStyle/>
          <a:p>
            <a:r>
              <a:rPr lang="hr-HR" sz="2400"/>
              <a:t>Učinci na sigurnost i zdravlje na radu</a:t>
            </a:r>
          </a:p>
        </p:txBody>
      </p:sp>
      <p:sp>
        <p:nvSpPr>
          <p:cNvPr id="12" name="Inhaltsplatzhalter 2"/>
          <p:cNvSpPr>
            <a:spLocks noGrp="1"/>
          </p:cNvSpPr>
          <p:nvPr>
            <p:ph sz="half" idx="1"/>
          </p:nvPr>
        </p:nvSpPr>
        <p:spPr>
          <a:xfrm>
            <a:off x="382833" y="2030439"/>
            <a:ext cx="2665752" cy="1775637"/>
          </a:xfrm>
        </p:spPr>
        <p:txBody>
          <a:bodyPr>
            <a:normAutofit/>
          </a:bodyPr>
          <a:lstStyle/>
          <a:p>
            <a:pPr>
              <a:spcBef>
                <a:spcPts val="0"/>
              </a:spcBef>
              <a:spcAft>
                <a:spcPts val="600"/>
              </a:spcAft>
              <a:buClr>
                <a:srgbClr val="003399"/>
              </a:buClr>
              <a:buFont typeface="Arial" panose="020B0604020202020204" pitchFamily="34" charset="0"/>
              <a:buChar char="•"/>
              <a:defRPr/>
            </a:pPr>
            <a:r>
              <a:rPr lang="hr-HR" sz="1600" b="0">
                <a:solidFill>
                  <a:srgbClr val="003399"/>
                </a:solidFill>
              </a:rPr>
              <a:t>Fizička korist</a:t>
            </a:r>
          </a:p>
          <a:p>
            <a:pPr>
              <a:spcBef>
                <a:spcPts val="0"/>
              </a:spcBef>
              <a:spcAft>
                <a:spcPts val="600"/>
              </a:spcAft>
              <a:buClr>
                <a:srgbClr val="003399"/>
              </a:buClr>
              <a:buFont typeface="Arial" panose="020B0604020202020204" pitchFamily="34" charset="0"/>
              <a:buChar char="•"/>
              <a:defRPr/>
            </a:pPr>
            <a:r>
              <a:rPr lang="hr-HR" sz="1600" b="0">
                <a:solidFill>
                  <a:srgbClr val="003399"/>
                </a:solidFill>
              </a:rPr>
              <a:t>Fizički rizici</a:t>
            </a:r>
          </a:p>
          <a:p>
            <a:pPr>
              <a:spcBef>
                <a:spcPts val="0"/>
              </a:spcBef>
              <a:spcAft>
                <a:spcPts val="600"/>
              </a:spcAft>
              <a:buClr>
                <a:srgbClr val="003399"/>
              </a:buClr>
              <a:buFont typeface="Arial" panose="020B0604020202020204" pitchFamily="34" charset="0"/>
              <a:buChar char="•"/>
              <a:defRPr/>
            </a:pPr>
            <a:r>
              <a:rPr lang="hr-HR" sz="1600" b="0">
                <a:solidFill>
                  <a:srgbClr val="003399"/>
                </a:solidFill>
              </a:rPr>
              <a:t>Dugoročno fizičko zdravlje</a:t>
            </a:r>
          </a:p>
          <a:p>
            <a:pPr lvl="1">
              <a:spcAft>
                <a:spcPts val="600"/>
              </a:spcAft>
            </a:pPr>
            <a:endParaRPr lang="en-US" sz="1600" dirty="0"/>
          </a:p>
        </p:txBody>
      </p:sp>
      <p:sp>
        <p:nvSpPr>
          <p:cNvPr id="11" name="Inhaltsplatzhalter 2"/>
          <p:cNvSpPr txBox="1">
            <a:spLocks/>
          </p:cNvSpPr>
          <p:nvPr/>
        </p:nvSpPr>
        <p:spPr>
          <a:xfrm>
            <a:off x="3137733" y="2030439"/>
            <a:ext cx="2665752" cy="1775637"/>
          </a:xfrm>
          <a:prstGeom prst="rect">
            <a:avLst/>
          </a:prstGeom>
        </p:spPr>
        <p:txBody>
          <a:bodyPr vert="horz" lIns="91440" tIns="45720" rIns="91440" bIns="4572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a:spcBef>
                <a:spcPts val="0"/>
              </a:spcBef>
              <a:spcAft>
                <a:spcPts val="600"/>
              </a:spcAft>
              <a:buFont typeface="Arial" panose="020B0604020202020204" pitchFamily="34" charset="0"/>
              <a:buChar char="•"/>
            </a:pPr>
            <a:r>
              <a:rPr lang="hr-HR" sz="1600" b="0">
                <a:solidFill>
                  <a:srgbClr val="003399"/>
                </a:solidFill>
              </a:rPr>
              <a:t>Dodjela funkcija</a:t>
            </a:r>
          </a:p>
          <a:p>
            <a:pPr>
              <a:spcBef>
                <a:spcPts val="0"/>
              </a:spcBef>
              <a:spcAft>
                <a:spcPts val="600"/>
              </a:spcAft>
              <a:buFont typeface="Arial" panose="020B0604020202020204" pitchFamily="34" charset="0"/>
              <a:buChar char="•"/>
            </a:pPr>
            <a:r>
              <a:rPr lang="hr-HR" sz="1600" b="0">
                <a:solidFill>
                  <a:srgbClr val="003399"/>
                </a:solidFill>
              </a:rPr>
              <a:t>Oblikovanje zadatka</a:t>
            </a:r>
          </a:p>
          <a:p>
            <a:pPr>
              <a:spcBef>
                <a:spcPts val="0"/>
              </a:spcBef>
              <a:spcAft>
                <a:spcPts val="600"/>
              </a:spcAft>
              <a:buFont typeface="Arial" panose="020B0604020202020204" pitchFamily="34" charset="0"/>
              <a:buChar char="•"/>
            </a:pPr>
            <a:r>
              <a:rPr lang="hr-HR" sz="1600" b="0">
                <a:solidFill>
                  <a:srgbClr val="003399"/>
                </a:solidFill>
              </a:rPr>
              <a:t>Oblikovanje interakcije</a:t>
            </a:r>
          </a:p>
          <a:p>
            <a:pPr>
              <a:spcBef>
                <a:spcPts val="0"/>
              </a:spcBef>
              <a:spcAft>
                <a:spcPts val="600"/>
              </a:spcAft>
              <a:buFont typeface="Arial" panose="020B0604020202020204" pitchFamily="34" charset="0"/>
              <a:buChar char="•"/>
            </a:pPr>
            <a:r>
              <a:rPr lang="hr-HR" sz="1600" b="0">
                <a:solidFill>
                  <a:srgbClr val="003399"/>
                </a:solidFill>
              </a:rPr>
              <a:t>Rad i nadzor</a:t>
            </a:r>
          </a:p>
        </p:txBody>
      </p:sp>
      <p:sp>
        <p:nvSpPr>
          <p:cNvPr id="13" name="Inhaltsplatzhalter 2"/>
          <p:cNvSpPr txBox="1">
            <a:spLocks/>
          </p:cNvSpPr>
          <p:nvPr/>
        </p:nvSpPr>
        <p:spPr>
          <a:xfrm>
            <a:off x="5892633" y="2030439"/>
            <a:ext cx="2665752" cy="1868207"/>
          </a:xfrm>
          <a:prstGeom prst="rect">
            <a:avLst/>
          </a:prstGeom>
        </p:spPr>
        <p:txBody>
          <a:bodyPr vert="horz" lIns="91440" tIns="45720" rIns="91440" bIns="45720" rtlCol="0" anchor="t" anchorCtr="0">
            <a:normAutofit lnSpcReduction="10000"/>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188595" indent="-188595" defTabSz="342892">
              <a:spcBef>
                <a:spcPts val="0"/>
              </a:spcBef>
              <a:spcAft>
                <a:spcPts val="600"/>
              </a:spcAft>
              <a:buClr>
                <a:srgbClr val="003399"/>
              </a:buClr>
              <a:buFont typeface="Arial" panose="020B0604020202020204" pitchFamily="34" charset="0"/>
              <a:buChar char="•"/>
              <a:defRPr/>
            </a:pPr>
            <a:r>
              <a:rPr lang="hr-HR" sz="1600" b="0" dirty="0">
                <a:solidFill>
                  <a:srgbClr val="003399"/>
                </a:solidFill>
              </a:rPr>
              <a:t>Postupak uvođenja promjena i upravljanje njima</a:t>
            </a:r>
            <a:endParaRPr lang="en-US" dirty="0"/>
          </a:p>
          <a:p>
            <a:pPr marL="188595" indent="-188595" defTabSz="342892">
              <a:lnSpc>
                <a:spcPct val="120000"/>
              </a:lnSpc>
              <a:spcBef>
                <a:spcPts val="0"/>
              </a:spcBef>
              <a:spcAft>
                <a:spcPts val="600"/>
              </a:spcAft>
              <a:buClr>
                <a:srgbClr val="003399"/>
              </a:buClr>
              <a:buFont typeface="Arial" panose="020B0604020202020204" pitchFamily="34" charset="0"/>
              <a:buChar char="•"/>
              <a:defRPr/>
            </a:pPr>
            <a:r>
              <a:rPr lang="hr-HR" sz="1600" b="0" dirty="0">
                <a:solidFill>
                  <a:srgbClr val="003399"/>
                </a:solidFill>
              </a:rPr>
              <a:t>Kibernetička</a:t>
            </a:r>
            <a:r>
              <a:rPr lang="hr-HR" sz="1600" b="0" dirty="0">
                <a:solidFill>
                  <a:srgbClr val="FF0000"/>
                </a:solidFill>
              </a:rPr>
              <a:t> </a:t>
            </a:r>
            <a:r>
              <a:rPr lang="hr-HR" sz="1600" b="0" dirty="0">
                <a:solidFill>
                  <a:srgbClr val="003399"/>
                </a:solidFill>
              </a:rPr>
              <a:t>sigurnost</a:t>
            </a:r>
            <a:endParaRPr lang="hr-HR" sz="1600" b="0" dirty="0">
              <a:solidFill>
                <a:srgbClr val="003399"/>
              </a:solidFill>
              <a:cs typeface="Arial"/>
            </a:endParaRPr>
          </a:p>
          <a:p>
            <a:pPr marL="188595" indent="-188595" defTabSz="342892">
              <a:lnSpc>
                <a:spcPct val="120000"/>
              </a:lnSpc>
              <a:spcBef>
                <a:spcPts val="0"/>
              </a:spcBef>
              <a:spcAft>
                <a:spcPts val="600"/>
              </a:spcAft>
              <a:buClr>
                <a:srgbClr val="003399"/>
              </a:buClr>
              <a:buFont typeface="Arial" panose="020B0604020202020204" pitchFamily="34" charset="0"/>
              <a:buChar char="•"/>
              <a:defRPr/>
            </a:pPr>
            <a:r>
              <a:rPr lang="hr-HR" sz="1600" b="0" dirty="0">
                <a:solidFill>
                  <a:srgbClr val="003399"/>
                </a:solidFill>
              </a:rPr>
              <a:t>Potreba za osposobljavanjem</a:t>
            </a:r>
            <a:endParaRPr lang="hr-HR" sz="1600" b="0" dirty="0">
              <a:solidFill>
                <a:srgbClr val="003399"/>
              </a:solidFill>
              <a:cs typeface="Arial"/>
            </a:endParaRPr>
          </a:p>
          <a:p>
            <a:pPr marL="188595" indent="-188595" defTabSz="342892">
              <a:spcBef>
                <a:spcPts val="0"/>
              </a:spcBef>
              <a:spcAft>
                <a:spcPts val="600"/>
              </a:spcAft>
              <a:buClr>
                <a:srgbClr val="003399"/>
              </a:buClr>
              <a:defRPr/>
            </a:pPr>
            <a:endParaRPr lang="en-US" sz="1600" dirty="0">
              <a:solidFill>
                <a:srgbClr val="003399"/>
              </a:solidFill>
              <a:cs typeface="Arial"/>
            </a:endParaRPr>
          </a:p>
          <a:p>
            <a:pPr marL="323850" lvl="1" indent="-134620" defTabSz="342892">
              <a:spcAft>
                <a:spcPts val="600"/>
              </a:spcAft>
              <a:defRPr/>
            </a:pPr>
            <a:endParaRPr lang="en-US" sz="1600" dirty="0">
              <a:solidFill>
                <a:srgbClr val="000000"/>
              </a:solidFill>
              <a:cs typeface="Arial"/>
            </a:endParaRPr>
          </a:p>
        </p:txBody>
      </p:sp>
      <p:grpSp>
        <p:nvGrpSpPr>
          <p:cNvPr id="4" name="Group 3">
            <a:extLst>
              <a:ext uri="{FF2B5EF4-FFF2-40B4-BE49-F238E27FC236}">
                <a16:creationId xmlns:a16="http://schemas.microsoft.com/office/drawing/2014/main" id="{9BFB81E9-8C9B-4107-82B6-AD8C53133D87}"/>
              </a:ext>
            </a:extLst>
          </p:cNvPr>
          <p:cNvGrpSpPr/>
          <p:nvPr/>
        </p:nvGrpSpPr>
        <p:grpSpPr>
          <a:xfrm>
            <a:off x="523480" y="957942"/>
            <a:ext cx="2341966" cy="818294"/>
            <a:chOff x="523480" y="957942"/>
            <a:chExt cx="2341966" cy="818294"/>
          </a:xfrm>
        </p:grpSpPr>
        <p:pic>
          <p:nvPicPr>
            <p:cNvPr id="14" name="Picture 13">
              <a:extLst>
                <a:ext uri="{FF2B5EF4-FFF2-40B4-BE49-F238E27FC236}">
                  <a16:creationId xmlns:a16="http://schemas.microsoft.com/office/drawing/2014/main" id="{A5D41289-EA45-4B1A-BEF8-3D3F4B70A59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3480" y="957942"/>
              <a:ext cx="2341966" cy="818294"/>
            </a:xfrm>
            <a:prstGeom prst="rect">
              <a:avLst/>
            </a:prstGeom>
            <a:solidFill>
              <a:srgbClr val="FFFFFF">
                <a:shade val="85000"/>
              </a:srgbClr>
            </a:solidFill>
            <a:ln w="762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TextBox 14">
              <a:extLst>
                <a:ext uri="{FF2B5EF4-FFF2-40B4-BE49-F238E27FC236}">
                  <a16:creationId xmlns:a16="http://schemas.microsoft.com/office/drawing/2014/main" id="{9F5F3599-91C0-4950-B14C-9EB2B19791C6}"/>
                </a:ext>
              </a:extLst>
            </p:cNvPr>
            <p:cNvSpPr txBox="1"/>
            <p:nvPr/>
          </p:nvSpPr>
          <p:spPr>
            <a:xfrm>
              <a:off x="541830" y="1043923"/>
              <a:ext cx="2256448" cy="646331"/>
            </a:xfrm>
            <a:prstGeom prst="rect">
              <a:avLst/>
            </a:prstGeom>
            <a:noFill/>
          </p:spPr>
          <p:txBody>
            <a:bodyPr wrap="square">
              <a:spAutoFit/>
            </a:bodyPr>
            <a:lstStyle/>
            <a:p>
              <a:pPr algn="ctr" defTabSz="914378" hangingPunct="0">
                <a:defRPr/>
              </a:pPr>
              <a:r>
                <a:rPr lang="hr-HR" sz="1800" b="1">
                  <a:solidFill>
                    <a:schemeClr val="bg1"/>
                  </a:solidFill>
                  <a:ea typeface="Arial"/>
                  <a:cs typeface="Arial"/>
                  <a:sym typeface="Arial"/>
                </a:rPr>
                <a:t>Fizički</a:t>
              </a:r>
              <a:br>
                <a:rPr lang="hr-HR" sz="1800" b="1">
                  <a:solidFill>
                    <a:schemeClr val="bg1"/>
                  </a:solidFill>
                  <a:ea typeface="Arial"/>
                  <a:cs typeface="Arial"/>
                  <a:sym typeface="Arial"/>
                </a:rPr>
              </a:br>
              <a:r>
                <a:rPr lang="hr-HR" sz="1800" b="1">
                  <a:solidFill>
                    <a:schemeClr val="bg1"/>
                  </a:solidFill>
                  <a:ea typeface="Arial"/>
                  <a:cs typeface="Arial"/>
                  <a:sym typeface="Arial"/>
                </a:rPr>
                <a:t>učinci</a:t>
              </a:r>
            </a:p>
          </p:txBody>
        </p:sp>
      </p:grpSp>
      <p:grpSp>
        <p:nvGrpSpPr>
          <p:cNvPr id="17" name="Group 16">
            <a:extLst>
              <a:ext uri="{FF2B5EF4-FFF2-40B4-BE49-F238E27FC236}">
                <a16:creationId xmlns:a16="http://schemas.microsoft.com/office/drawing/2014/main" id="{A22989EA-F42D-4F00-A764-BC40D4400FA5}"/>
              </a:ext>
            </a:extLst>
          </p:cNvPr>
          <p:cNvGrpSpPr/>
          <p:nvPr/>
        </p:nvGrpSpPr>
        <p:grpSpPr>
          <a:xfrm>
            <a:off x="3266688" y="962451"/>
            <a:ext cx="2341966" cy="818294"/>
            <a:chOff x="523480" y="957942"/>
            <a:chExt cx="2341966" cy="818294"/>
          </a:xfrm>
        </p:grpSpPr>
        <p:pic>
          <p:nvPicPr>
            <p:cNvPr id="18" name="Picture 17">
              <a:extLst>
                <a:ext uri="{FF2B5EF4-FFF2-40B4-BE49-F238E27FC236}">
                  <a16:creationId xmlns:a16="http://schemas.microsoft.com/office/drawing/2014/main" id="{2292287B-4285-41FD-8681-AC6645BCBFE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3480" y="957942"/>
              <a:ext cx="2341966" cy="818294"/>
            </a:xfrm>
            <a:prstGeom prst="rect">
              <a:avLst/>
            </a:prstGeom>
            <a:solidFill>
              <a:srgbClr val="FFFFFF">
                <a:shade val="85000"/>
              </a:srgbClr>
            </a:solidFill>
            <a:ln w="762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TextBox 18">
              <a:extLst>
                <a:ext uri="{FF2B5EF4-FFF2-40B4-BE49-F238E27FC236}">
                  <a16:creationId xmlns:a16="http://schemas.microsoft.com/office/drawing/2014/main" id="{4C869106-0447-4FC8-986F-357B0FF23CDF}"/>
                </a:ext>
              </a:extLst>
            </p:cNvPr>
            <p:cNvSpPr txBox="1"/>
            <p:nvPr/>
          </p:nvSpPr>
          <p:spPr>
            <a:xfrm>
              <a:off x="541830" y="1043923"/>
              <a:ext cx="2256448" cy="646331"/>
            </a:xfrm>
            <a:prstGeom prst="rect">
              <a:avLst/>
            </a:prstGeom>
            <a:noFill/>
          </p:spPr>
          <p:txBody>
            <a:bodyPr wrap="square">
              <a:spAutoFit/>
            </a:bodyPr>
            <a:lstStyle/>
            <a:p>
              <a:pPr algn="ctr" defTabSz="914378" hangingPunct="0">
                <a:defRPr/>
              </a:pPr>
              <a:r>
                <a:rPr lang="hr-HR" sz="1800" b="1">
                  <a:solidFill>
                    <a:schemeClr val="bg1"/>
                  </a:solidFill>
                  <a:ea typeface="Arial"/>
                  <a:cs typeface="Arial"/>
                  <a:sym typeface="Arial"/>
                </a:rPr>
                <a:t>Psihosocijalni učinci</a:t>
              </a:r>
            </a:p>
          </p:txBody>
        </p:sp>
      </p:grpSp>
      <p:grpSp>
        <p:nvGrpSpPr>
          <p:cNvPr id="20" name="Group 19">
            <a:extLst>
              <a:ext uri="{FF2B5EF4-FFF2-40B4-BE49-F238E27FC236}">
                <a16:creationId xmlns:a16="http://schemas.microsoft.com/office/drawing/2014/main" id="{C6D18F5E-578C-4AFB-A608-8732D72A5DA4}"/>
              </a:ext>
            </a:extLst>
          </p:cNvPr>
          <p:cNvGrpSpPr/>
          <p:nvPr/>
        </p:nvGrpSpPr>
        <p:grpSpPr>
          <a:xfrm>
            <a:off x="6026370" y="957942"/>
            <a:ext cx="2341966" cy="818294"/>
            <a:chOff x="523480" y="957942"/>
            <a:chExt cx="2341966" cy="818294"/>
          </a:xfrm>
        </p:grpSpPr>
        <p:pic>
          <p:nvPicPr>
            <p:cNvPr id="21" name="Picture 20">
              <a:extLst>
                <a:ext uri="{FF2B5EF4-FFF2-40B4-BE49-F238E27FC236}">
                  <a16:creationId xmlns:a16="http://schemas.microsoft.com/office/drawing/2014/main" id="{CD3618A6-1E43-459F-9B6C-257A8BF8646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3480" y="957942"/>
              <a:ext cx="2341966" cy="818294"/>
            </a:xfrm>
            <a:prstGeom prst="rect">
              <a:avLst/>
            </a:prstGeom>
            <a:solidFill>
              <a:srgbClr val="FFFFFF">
                <a:shade val="85000"/>
              </a:srgbClr>
            </a:solidFill>
            <a:ln w="762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2" name="TextBox 21">
              <a:extLst>
                <a:ext uri="{FF2B5EF4-FFF2-40B4-BE49-F238E27FC236}">
                  <a16:creationId xmlns:a16="http://schemas.microsoft.com/office/drawing/2014/main" id="{83BAB556-3928-41B2-B535-B611EC3048DF}"/>
                </a:ext>
              </a:extLst>
            </p:cNvPr>
            <p:cNvSpPr txBox="1"/>
            <p:nvPr/>
          </p:nvSpPr>
          <p:spPr>
            <a:xfrm>
              <a:off x="541830" y="1043923"/>
              <a:ext cx="2256448" cy="646331"/>
            </a:xfrm>
            <a:prstGeom prst="rect">
              <a:avLst/>
            </a:prstGeom>
            <a:noFill/>
          </p:spPr>
          <p:txBody>
            <a:bodyPr wrap="square">
              <a:spAutoFit/>
            </a:bodyPr>
            <a:lstStyle/>
            <a:p>
              <a:pPr algn="ctr" defTabSz="914378" hangingPunct="0">
                <a:defRPr/>
              </a:pPr>
              <a:r>
                <a:rPr lang="hr-HR" sz="1800" b="1">
                  <a:solidFill>
                    <a:schemeClr val="bg1"/>
                  </a:solidFill>
                  <a:ea typeface="Arial"/>
                  <a:cs typeface="Arial"/>
                  <a:sym typeface="Arial"/>
                </a:rPr>
                <a:t>Organizacijski učinci</a:t>
              </a:r>
            </a:p>
          </p:txBody>
        </p:sp>
      </p:grpSp>
    </p:spTree>
    <p:extLst>
      <p:ext uri="{BB962C8B-B14F-4D97-AF65-F5344CB8AC3E}">
        <p14:creationId xmlns:p14="http://schemas.microsoft.com/office/powerpoint/2010/main" val="3901693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Title 1"/>
          <p:cNvSpPr txBox="1">
            <a:spLocks noGrp="1"/>
          </p:cNvSpPr>
          <p:nvPr>
            <p:ph type="title"/>
          </p:nvPr>
        </p:nvSpPr>
        <p:spPr>
          <a:xfrm>
            <a:off x="454899" y="75807"/>
            <a:ext cx="7559872" cy="508859"/>
          </a:xfrm>
          <a:prstGeom prst="rect">
            <a:avLst/>
          </a:prstGeom>
        </p:spPr>
        <p:txBody>
          <a:bodyPr lIns="0"/>
          <a:lstStyle/>
          <a:p>
            <a:r>
              <a:rPr lang="hr-HR" sz="2000" dirty="0"/>
              <a:t>Čimbenici sigurnosti i zdravlja na radu te učinci sustava koji se temelje na umjetnoj inteligenciji</a:t>
            </a:r>
          </a:p>
        </p:txBody>
      </p:sp>
      <p:grpSp>
        <p:nvGrpSpPr>
          <p:cNvPr id="15" name="Group 14">
            <a:extLst>
              <a:ext uri="{FF2B5EF4-FFF2-40B4-BE49-F238E27FC236}">
                <a16:creationId xmlns:a16="http://schemas.microsoft.com/office/drawing/2014/main" id="{CFB44D39-D4E2-4BBB-BCD5-D26EDCCE70BB}"/>
              </a:ext>
            </a:extLst>
          </p:cNvPr>
          <p:cNvGrpSpPr/>
          <p:nvPr/>
        </p:nvGrpSpPr>
        <p:grpSpPr>
          <a:xfrm>
            <a:off x="203222" y="781577"/>
            <a:ext cx="5688545" cy="3608908"/>
            <a:chOff x="3112040" y="900229"/>
            <a:chExt cx="5688545" cy="3608908"/>
          </a:xfrm>
        </p:grpSpPr>
        <p:sp>
          <p:nvSpPr>
            <p:cNvPr id="2" name="Ellipse 1"/>
            <p:cNvSpPr/>
            <p:nvPr/>
          </p:nvSpPr>
          <p:spPr>
            <a:xfrm>
              <a:off x="4235176" y="1004323"/>
              <a:ext cx="3185160" cy="3185160"/>
            </a:xfrm>
            <a:prstGeom prst="ellipse">
              <a:avLst/>
            </a:prstGeom>
            <a:solidFill>
              <a:srgbClr val="ACC700"/>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100"/>
            </a:p>
          </p:txBody>
        </p:sp>
        <p:sp>
          <p:nvSpPr>
            <p:cNvPr id="3" name="Ellipse 2"/>
            <p:cNvSpPr/>
            <p:nvPr/>
          </p:nvSpPr>
          <p:spPr>
            <a:xfrm>
              <a:off x="4886686" y="1663091"/>
              <a:ext cx="1882140" cy="1882140"/>
            </a:xfrm>
            <a:prstGeom prst="ellipse">
              <a:avLst/>
            </a:prstGeom>
            <a:solidFill>
              <a:schemeClr val="bg1"/>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100"/>
            </a:p>
          </p:txBody>
        </p:sp>
        <p:sp>
          <p:nvSpPr>
            <p:cNvPr id="4" name="Ellipse 3"/>
            <p:cNvSpPr/>
            <p:nvPr/>
          </p:nvSpPr>
          <p:spPr>
            <a:xfrm>
              <a:off x="5100046" y="1876451"/>
              <a:ext cx="1455420" cy="1455420"/>
            </a:xfrm>
            <a:prstGeom prst="ellipse">
              <a:avLst/>
            </a:prstGeom>
            <a:solidFill>
              <a:srgbClr val="003399"/>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100"/>
            </a:p>
          </p:txBody>
        </p:sp>
        <p:sp>
          <p:nvSpPr>
            <p:cNvPr id="5" name="Ellipse 4"/>
            <p:cNvSpPr/>
            <p:nvPr/>
          </p:nvSpPr>
          <p:spPr>
            <a:xfrm>
              <a:off x="5448564" y="2224970"/>
              <a:ext cx="758383" cy="758383"/>
            </a:xfrm>
            <a:prstGeom prst="ellipse">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100"/>
            </a:p>
          </p:txBody>
        </p:sp>
        <p:sp>
          <p:nvSpPr>
            <p:cNvPr id="6" name="Rechteck 5"/>
            <p:cNvSpPr/>
            <p:nvPr/>
          </p:nvSpPr>
          <p:spPr>
            <a:xfrm>
              <a:off x="5812516" y="998358"/>
              <a:ext cx="38100" cy="71520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100"/>
            </a:p>
          </p:txBody>
        </p:sp>
        <p:cxnSp>
          <p:nvCxnSpPr>
            <p:cNvPr id="10" name="Gerader Verbinder 9"/>
            <p:cNvCxnSpPr/>
            <p:nvPr/>
          </p:nvCxnSpPr>
          <p:spPr>
            <a:xfrm>
              <a:off x="6163036" y="3416596"/>
              <a:ext cx="316230" cy="665132"/>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Gerader Verbinder 13"/>
            <p:cNvCxnSpPr/>
            <p:nvPr/>
          </p:nvCxnSpPr>
          <p:spPr>
            <a:xfrm flipV="1">
              <a:off x="6591987" y="1663092"/>
              <a:ext cx="651510" cy="478096"/>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7" name="Gerader Verbinder 16"/>
            <p:cNvCxnSpPr/>
            <p:nvPr/>
          </p:nvCxnSpPr>
          <p:spPr>
            <a:xfrm>
              <a:off x="6680407" y="2983353"/>
              <a:ext cx="607300" cy="288751"/>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23" name="Gerader Verbinder 22"/>
            <p:cNvCxnSpPr>
              <a:stCxn id="2" idx="3"/>
              <a:endCxn id="3" idx="3"/>
            </p:cNvCxnSpPr>
            <p:nvPr/>
          </p:nvCxnSpPr>
          <p:spPr>
            <a:xfrm flipV="1">
              <a:off x="4701632" y="3269598"/>
              <a:ext cx="460687" cy="453429"/>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26" name="Gerader Verbinder 25"/>
            <p:cNvCxnSpPr>
              <a:stCxn id="2" idx="2"/>
              <a:endCxn id="3" idx="2"/>
            </p:cNvCxnSpPr>
            <p:nvPr/>
          </p:nvCxnSpPr>
          <p:spPr>
            <a:xfrm>
              <a:off x="4235176" y="2596903"/>
              <a:ext cx="651510" cy="7258"/>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29" name="Gerader Verbinder 28"/>
            <p:cNvCxnSpPr>
              <a:stCxn id="2" idx="1"/>
              <a:endCxn id="3" idx="1"/>
            </p:cNvCxnSpPr>
            <p:nvPr/>
          </p:nvCxnSpPr>
          <p:spPr>
            <a:xfrm>
              <a:off x="4701632" y="1470779"/>
              <a:ext cx="460687" cy="467945"/>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289" name="Textfeld 288"/>
            <p:cNvSpPr txBox="1"/>
            <p:nvPr/>
          </p:nvSpPr>
          <p:spPr>
            <a:xfrm>
              <a:off x="6415186" y="1173038"/>
              <a:ext cx="1457406" cy="169277"/>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hr-HR" sz="500" b="1">
                  <a:solidFill>
                    <a:srgbClr val="003399"/>
                  </a:solidFill>
                </a:rPr>
                <a:t>SPRJEČAVANJE NESREĆA</a:t>
              </a:r>
            </a:p>
          </p:txBody>
        </p:sp>
        <p:sp>
          <p:nvSpPr>
            <p:cNvPr id="290" name="Rechteck 289"/>
            <p:cNvSpPr/>
            <p:nvPr/>
          </p:nvSpPr>
          <p:spPr>
            <a:xfrm>
              <a:off x="7154139" y="1923131"/>
              <a:ext cx="1646445" cy="45310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hr-HR" sz="500" b="1">
                  <a:solidFill>
                    <a:srgbClr val="003399"/>
                  </a:solidFill>
                </a:rPr>
                <a:t>STRES</a:t>
              </a:r>
            </a:p>
            <a:p>
              <a:pPr marL="115888" indent="-115888">
                <a:buFont typeface="Wingdings" panose="05000000000000000000" pitchFamily="2" charset="2"/>
                <a:buChar char="§"/>
              </a:pPr>
              <a:r>
                <a:rPr lang="hr-HR" sz="500" b="1">
                  <a:solidFill>
                    <a:srgbClr val="003399"/>
                  </a:solidFill>
                </a:rPr>
                <a:t>PROBLEMI U KOMUNIKACIJI</a:t>
              </a:r>
            </a:p>
            <a:p>
              <a:pPr marL="115888" indent="-115888">
                <a:buFont typeface="Wingdings" panose="05000000000000000000" pitchFamily="2" charset="2"/>
                <a:buChar char="§"/>
              </a:pPr>
              <a:r>
                <a:rPr lang="hr-HR" sz="500" b="1">
                  <a:solidFill>
                    <a:srgbClr val="003399"/>
                  </a:solidFill>
                </a:rPr>
                <a:t>SUKOBI</a:t>
              </a:r>
            </a:p>
          </p:txBody>
        </p:sp>
        <p:sp>
          <p:nvSpPr>
            <p:cNvPr id="291" name="Textfeld 290"/>
            <p:cNvSpPr txBox="1"/>
            <p:nvPr/>
          </p:nvSpPr>
          <p:spPr>
            <a:xfrm rot="18489174">
              <a:off x="4784720" y="1958377"/>
              <a:ext cx="875511" cy="184666"/>
            </a:xfrm>
            <a:prstGeom prst="rect">
              <a:avLst/>
            </a:prstGeom>
            <a:noFill/>
          </p:spPr>
          <p:txBody>
            <a:bodyPr wrap="square" rtlCol="0">
              <a:spAutoFit/>
            </a:bodyPr>
            <a:lstStyle/>
            <a:p>
              <a:r>
                <a:rPr lang="hr-HR" sz="600" b="1">
                  <a:solidFill>
                    <a:srgbClr val="003399"/>
                  </a:solidFill>
                </a:rPr>
                <a:t>Psihosocijalni</a:t>
              </a:r>
            </a:p>
          </p:txBody>
        </p:sp>
        <p:sp>
          <p:nvSpPr>
            <p:cNvPr id="37" name="Textfeld 36"/>
            <p:cNvSpPr txBox="1"/>
            <p:nvPr/>
          </p:nvSpPr>
          <p:spPr>
            <a:xfrm rot="1720010">
              <a:off x="5944489" y="1852478"/>
              <a:ext cx="875511" cy="184666"/>
            </a:xfrm>
            <a:prstGeom prst="rect">
              <a:avLst/>
            </a:prstGeom>
            <a:noFill/>
          </p:spPr>
          <p:txBody>
            <a:bodyPr wrap="square" rtlCol="0">
              <a:spAutoFit/>
            </a:bodyPr>
            <a:lstStyle/>
            <a:p>
              <a:r>
                <a:rPr lang="hr-HR" sz="600" b="1">
                  <a:solidFill>
                    <a:srgbClr val="003399"/>
                  </a:solidFill>
                </a:rPr>
                <a:t>Fizički</a:t>
              </a:r>
            </a:p>
          </p:txBody>
        </p:sp>
        <p:sp>
          <p:nvSpPr>
            <p:cNvPr id="38" name="Textfeld 37"/>
            <p:cNvSpPr txBox="1"/>
            <p:nvPr/>
          </p:nvSpPr>
          <p:spPr>
            <a:xfrm rot="17761369">
              <a:off x="6128039" y="2853498"/>
              <a:ext cx="875511" cy="184666"/>
            </a:xfrm>
            <a:prstGeom prst="rect">
              <a:avLst/>
            </a:prstGeom>
            <a:noFill/>
          </p:spPr>
          <p:txBody>
            <a:bodyPr wrap="square" rtlCol="0">
              <a:spAutoFit/>
            </a:bodyPr>
            <a:lstStyle/>
            <a:p>
              <a:r>
                <a:rPr lang="hr-HR" sz="600" b="1">
                  <a:solidFill>
                    <a:srgbClr val="003399"/>
                  </a:solidFill>
                </a:rPr>
                <a:t>Organizacijski</a:t>
              </a:r>
            </a:p>
          </p:txBody>
        </p:sp>
        <p:sp>
          <p:nvSpPr>
            <p:cNvPr id="39" name="Textfeld 38"/>
            <p:cNvSpPr txBox="1"/>
            <p:nvPr/>
          </p:nvSpPr>
          <p:spPr>
            <a:xfrm>
              <a:off x="7142555" y="1741369"/>
              <a:ext cx="1658030" cy="169277"/>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hr-HR" sz="500" b="1" dirty="0">
                  <a:solidFill>
                    <a:srgbClr val="003399"/>
                  </a:solidFill>
                </a:rPr>
                <a:t>KVALITETA SURADNJE</a:t>
              </a:r>
            </a:p>
          </p:txBody>
        </p:sp>
        <p:sp>
          <p:nvSpPr>
            <p:cNvPr id="40" name="Textfeld 39"/>
            <p:cNvSpPr txBox="1"/>
            <p:nvPr/>
          </p:nvSpPr>
          <p:spPr>
            <a:xfrm>
              <a:off x="6858100" y="3686841"/>
              <a:ext cx="1028692" cy="246221"/>
            </a:xfrm>
            <a:prstGeom prst="rect">
              <a:avLst/>
            </a:prstGeom>
            <a:solidFill>
              <a:srgbClr val="D7E3AF"/>
            </a:solidFill>
          </p:spPr>
          <p:txBody>
            <a:bodyPr wrap="square" rtlCol="0">
              <a:spAutoFit/>
            </a:bodyPr>
            <a:lstStyle/>
            <a:p>
              <a:r>
                <a:rPr lang="hr-HR" sz="500" b="1">
                  <a:solidFill>
                    <a:srgbClr val="003399"/>
                  </a:solidFill>
                </a:rPr>
                <a:t>- USAVRŠAVANJE</a:t>
              </a:r>
              <a:br>
                <a:rPr lang="hr-HR" sz="500" b="1">
                  <a:solidFill>
                    <a:srgbClr val="003399"/>
                  </a:solidFill>
                </a:rPr>
              </a:br>
              <a:r>
                <a:rPr lang="hr-HR" sz="500" b="1">
                  <a:solidFill>
                    <a:srgbClr val="003399"/>
                  </a:solidFill>
                </a:rPr>
                <a:t>- PREKVALIFIKACIJA</a:t>
              </a:r>
            </a:p>
          </p:txBody>
        </p:sp>
        <p:sp>
          <p:nvSpPr>
            <p:cNvPr id="41" name="Rechteck 40"/>
            <p:cNvSpPr/>
            <p:nvPr/>
          </p:nvSpPr>
          <p:spPr>
            <a:xfrm>
              <a:off x="6871850" y="3940530"/>
              <a:ext cx="1000741" cy="230201"/>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r-HR" sz="500" b="1">
                  <a:solidFill>
                    <a:srgbClr val="003399"/>
                  </a:solidFill>
                </a:rPr>
                <a:t>DEKVALIFIKACIJA</a:t>
              </a:r>
            </a:p>
          </p:txBody>
        </p:sp>
        <p:sp>
          <p:nvSpPr>
            <p:cNvPr id="42" name="Textfeld 41"/>
            <p:cNvSpPr txBox="1"/>
            <p:nvPr/>
          </p:nvSpPr>
          <p:spPr>
            <a:xfrm>
              <a:off x="4398259" y="3861231"/>
              <a:ext cx="1372193" cy="246221"/>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hr-HR" sz="500" b="1" dirty="0">
                  <a:solidFill>
                    <a:srgbClr val="003399"/>
                  </a:solidFill>
                </a:rPr>
                <a:t>MANJE RADNO OPTEREĆENJE</a:t>
              </a:r>
            </a:p>
            <a:p>
              <a:pPr marL="115888" indent="-115888">
                <a:buFont typeface="Wingdings" panose="05000000000000000000" pitchFamily="2" charset="2"/>
                <a:buChar char="§"/>
              </a:pPr>
              <a:r>
                <a:rPr lang="hr-HR" sz="500" b="1" dirty="0">
                  <a:solidFill>
                    <a:srgbClr val="003399"/>
                  </a:solidFill>
                </a:rPr>
                <a:t>USPJEŠNOST</a:t>
              </a:r>
            </a:p>
          </p:txBody>
        </p:sp>
        <p:sp>
          <p:nvSpPr>
            <p:cNvPr id="43" name="Rechteck 42"/>
            <p:cNvSpPr/>
            <p:nvPr/>
          </p:nvSpPr>
          <p:spPr>
            <a:xfrm>
              <a:off x="4412072" y="4123861"/>
              <a:ext cx="1191126" cy="385276"/>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hr-HR" sz="500" b="1" dirty="0">
                  <a:solidFill>
                    <a:srgbClr val="003399"/>
                  </a:solidFill>
                </a:rPr>
                <a:t>PRETJERANA NESAMOSTALNOST</a:t>
              </a:r>
            </a:p>
            <a:p>
              <a:pPr marL="115888" indent="-115888">
                <a:buFont typeface="Wingdings" panose="05000000000000000000" pitchFamily="2" charset="2"/>
                <a:buChar char="§"/>
              </a:pPr>
              <a:r>
                <a:rPr lang="hr-HR" sz="500" b="1" dirty="0">
                  <a:solidFill>
                    <a:srgbClr val="003399"/>
                  </a:solidFill>
                </a:rPr>
                <a:t>NEOBJEKTIVAN STAV O AUTOMATIZACIJI</a:t>
              </a:r>
            </a:p>
            <a:p>
              <a:pPr marL="115888" indent="-115888">
                <a:buFont typeface="Wingdings" panose="05000000000000000000" pitchFamily="2" charset="2"/>
                <a:buChar char="§"/>
              </a:pPr>
              <a:r>
                <a:rPr lang="hr-HR" sz="500" b="1" dirty="0">
                  <a:solidFill>
                    <a:srgbClr val="003399"/>
                  </a:solidFill>
                </a:rPr>
                <a:t>ZLOUPOTREBA</a:t>
              </a:r>
            </a:p>
          </p:txBody>
        </p:sp>
        <p:sp>
          <p:nvSpPr>
            <p:cNvPr id="44" name="Rechteck 43"/>
            <p:cNvSpPr/>
            <p:nvPr/>
          </p:nvSpPr>
          <p:spPr>
            <a:xfrm>
              <a:off x="3239771" y="3197421"/>
              <a:ext cx="1172301" cy="298892"/>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hr-HR" sz="500" b="1">
                  <a:solidFill>
                    <a:srgbClr val="003399"/>
                  </a:solidFill>
                </a:rPr>
                <a:t>GUBITAK PRIVATNOSTI</a:t>
              </a:r>
            </a:p>
            <a:p>
              <a:pPr marL="115888" indent="-115888">
                <a:buFont typeface="Wingdings" panose="05000000000000000000" pitchFamily="2" charset="2"/>
                <a:buChar char="§"/>
              </a:pPr>
              <a:r>
                <a:rPr lang="hr-HR" sz="500" b="1">
                  <a:solidFill>
                    <a:srgbClr val="003399"/>
                  </a:solidFill>
                </a:rPr>
                <a:t>AUTOCENZURA</a:t>
              </a:r>
            </a:p>
          </p:txBody>
        </p:sp>
        <p:sp>
          <p:nvSpPr>
            <p:cNvPr id="45" name="Rechteck 44"/>
            <p:cNvSpPr/>
            <p:nvPr/>
          </p:nvSpPr>
          <p:spPr>
            <a:xfrm>
              <a:off x="3112040" y="2084090"/>
              <a:ext cx="1433919" cy="399357"/>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hr-HR" sz="500" b="1" dirty="0">
                  <a:solidFill>
                    <a:srgbClr val="003399"/>
                  </a:solidFill>
                </a:rPr>
                <a:t>GUBITAK SAMOSTALNOSTI</a:t>
              </a:r>
            </a:p>
            <a:p>
              <a:pPr marL="115888" indent="-115888">
                <a:buFont typeface="Wingdings" panose="05000000000000000000" pitchFamily="2" charset="2"/>
                <a:buChar char="§"/>
              </a:pPr>
              <a:r>
                <a:rPr lang="hr-HR" sz="500" b="1" dirty="0">
                  <a:solidFill>
                    <a:srgbClr val="003399"/>
                  </a:solidFill>
                </a:rPr>
                <a:t>GUBITAK SMISLA</a:t>
              </a:r>
            </a:p>
            <a:p>
              <a:pPr marL="115888" indent="-115888">
                <a:buFont typeface="Wingdings" panose="05000000000000000000" pitchFamily="2" charset="2"/>
                <a:buChar char="§"/>
              </a:pPr>
              <a:r>
                <a:rPr lang="hr-HR" sz="500" b="1" dirty="0">
                  <a:solidFill>
                    <a:srgbClr val="003399"/>
                  </a:solidFill>
                </a:rPr>
                <a:t>DEPERSONALIZACIJA</a:t>
              </a:r>
            </a:p>
          </p:txBody>
        </p:sp>
        <p:sp>
          <p:nvSpPr>
            <p:cNvPr id="46" name="Rechteck 45"/>
            <p:cNvSpPr/>
            <p:nvPr/>
          </p:nvSpPr>
          <p:spPr>
            <a:xfrm>
              <a:off x="4280895" y="900229"/>
              <a:ext cx="1433919" cy="399490"/>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hr-HR" sz="500" b="1">
                  <a:solidFill>
                    <a:srgbClr val="003399"/>
                  </a:solidFill>
                </a:rPr>
                <a:t>STRAH</a:t>
              </a:r>
            </a:p>
            <a:p>
              <a:pPr marL="115888" indent="-115888">
                <a:buFont typeface="Wingdings" panose="05000000000000000000" pitchFamily="2" charset="2"/>
                <a:buChar char="§"/>
              </a:pPr>
              <a:r>
                <a:rPr lang="hr-HR" sz="500" b="1">
                  <a:solidFill>
                    <a:srgbClr val="003399"/>
                  </a:solidFill>
                </a:rPr>
                <a:t>STRES</a:t>
              </a:r>
            </a:p>
            <a:p>
              <a:pPr marL="115888" indent="-115888">
                <a:buFont typeface="Wingdings" panose="05000000000000000000" pitchFamily="2" charset="2"/>
                <a:buChar char="§"/>
              </a:pPr>
              <a:r>
                <a:rPr lang="hr-HR" sz="500" b="1">
                  <a:solidFill>
                    <a:srgbClr val="003399"/>
                  </a:solidFill>
                </a:rPr>
                <a:t>NARUŠENO PSIHIČKO ZDRAVLJE</a:t>
              </a:r>
            </a:p>
          </p:txBody>
        </p:sp>
        <p:sp>
          <p:nvSpPr>
            <p:cNvPr id="292" name="Textfeld 291"/>
            <p:cNvSpPr txBox="1"/>
            <p:nvPr/>
          </p:nvSpPr>
          <p:spPr>
            <a:xfrm>
              <a:off x="5043652" y="1395686"/>
              <a:ext cx="726801" cy="169277"/>
            </a:xfrm>
            <a:prstGeom prst="rect">
              <a:avLst/>
            </a:prstGeom>
            <a:noFill/>
          </p:spPr>
          <p:txBody>
            <a:bodyPr wrap="square" rtlCol="0">
              <a:spAutoFit/>
            </a:bodyPr>
            <a:lstStyle/>
            <a:p>
              <a:r>
                <a:rPr lang="hr-HR" sz="500" b="1">
                  <a:solidFill>
                    <a:srgbClr val="003399"/>
                  </a:solidFill>
                </a:rPr>
                <a:t>GUBITAK POSLA</a:t>
              </a:r>
            </a:p>
          </p:txBody>
        </p:sp>
        <p:sp>
          <p:nvSpPr>
            <p:cNvPr id="48" name="Textfeld 47"/>
            <p:cNvSpPr txBox="1"/>
            <p:nvPr/>
          </p:nvSpPr>
          <p:spPr>
            <a:xfrm>
              <a:off x="6160237" y="1431816"/>
              <a:ext cx="726801" cy="169277"/>
            </a:xfrm>
            <a:prstGeom prst="rect">
              <a:avLst/>
            </a:prstGeom>
            <a:noFill/>
          </p:spPr>
          <p:txBody>
            <a:bodyPr wrap="square" rtlCol="0">
              <a:spAutoFit/>
            </a:bodyPr>
            <a:lstStyle/>
            <a:p>
              <a:r>
                <a:rPr lang="hr-HR" sz="500" b="1">
                  <a:solidFill>
                    <a:srgbClr val="003399"/>
                  </a:solidFill>
                </a:rPr>
                <a:t>SIGURNOST</a:t>
              </a:r>
            </a:p>
          </p:txBody>
        </p:sp>
        <p:sp>
          <p:nvSpPr>
            <p:cNvPr id="49" name="Textfeld 48"/>
            <p:cNvSpPr txBox="1"/>
            <p:nvPr/>
          </p:nvSpPr>
          <p:spPr>
            <a:xfrm>
              <a:off x="6706486" y="2444257"/>
              <a:ext cx="711992" cy="246221"/>
            </a:xfrm>
            <a:prstGeom prst="rect">
              <a:avLst/>
            </a:prstGeom>
            <a:noFill/>
          </p:spPr>
          <p:txBody>
            <a:bodyPr wrap="square" rtlCol="0">
              <a:spAutoFit/>
            </a:bodyPr>
            <a:lstStyle/>
            <a:p>
              <a:pPr algn="ctr"/>
              <a:r>
                <a:rPr lang="hr-HR" sz="500" b="1">
                  <a:solidFill>
                    <a:srgbClr val="003399"/>
                  </a:solidFill>
                </a:rPr>
                <a:t>DRUŠTVENA STRUKTURA</a:t>
              </a:r>
            </a:p>
          </p:txBody>
        </p:sp>
        <p:sp>
          <p:nvSpPr>
            <p:cNvPr id="50" name="Textfeld 49"/>
            <p:cNvSpPr txBox="1"/>
            <p:nvPr/>
          </p:nvSpPr>
          <p:spPr>
            <a:xfrm>
              <a:off x="6415186" y="3320962"/>
              <a:ext cx="789478" cy="246221"/>
            </a:xfrm>
            <a:prstGeom prst="rect">
              <a:avLst/>
            </a:prstGeom>
            <a:noFill/>
          </p:spPr>
          <p:txBody>
            <a:bodyPr wrap="square" rtlCol="0">
              <a:spAutoFit/>
            </a:bodyPr>
            <a:lstStyle/>
            <a:p>
              <a:pPr algn="ctr"/>
              <a:r>
                <a:rPr lang="hr-HR" sz="500" b="1" dirty="0">
                  <a:solidFill>
                    <a:srgbClr val="003399"/>
                  </a:solidFill>
                </a:rPr>
                <a:t>PROMJENA NAČINA RADA</a:t>
              </a:r>
            </a:p>
          </p:txBody>
        </p:sp>
        <p:sp>
          <p:nvSpPr>
            <p:cNvPr id="51" name="Textfeld 50"/>
            <p:cNvSpPr txBox="1"/>
            <p:nvPr/>
          </p:nvSpPr>
          <p:spPr>
            <a:xfrm>
              <a:off x="5379259" y="3602330"/>
              <a:ext cx="726801" cy="169277"/>
            </a:xfrm>
            <a:prstGeom prst="rect">
              <a:avLst/>
            </a:prstGeom>
            <a:noFill/>
          </p:spPr>
          <p:txBody>
            <a:bodyPr wrap="square" rtlCol="0">
              <a:spAutoFit/>
            </a:bodyPr>
            <a:lstStyle/>
            <a:p>
              <a:r>
                <a:rPr lang="hr-HR" sz="500" b="1">
                  <a:solidFill>
                    <a:srgbClr val="003399"/>
                  </a:solidFill>
                </a:rPr>
                <a:t>POVJERENJE</a:t>
              </a:r>
            </a:p>
          </p:txBody>
        </p:sp>
        <p:sp>
          <p:nvSpPr>
            <p:cNvPr id="52" name="Textfeld 51"/>
            <p:cNvSpPr txBox="1"/>
            <p:nvPr/>
          </p:nvSpPr>
          <p:spPr>
            <a:xfrm>
              <a:off x="4379323" y="2928542"/>
              <a:ext cx="855881" cy="169277"/>
            </a:xfrm>
            <a:prstGeom prst="rect">
              <a:avLst/>
            </a:prstGeom>
            <a:noFill/>
          </p:spPr>
          <p:txBody>
            <a:bodyPr wrap="square" rtlCol="0">
              <a:spAutoFit/>
            </a:bodyPr>
            <a:lstStyle/>
            <a:p>
              <a:r>
                <a:rPr lang="hr-HR" sz="500" b="1" dirty="0">
                  <a:solidFill>
                    <a:srgbClr val="003399"/>
                  </a:solidFill>
                </a:rPr>
                <a:t>NADZOR</a:t>
              </a:r>
            </a:p>
          </p:txBody>
        </p:sp>
        <p:sp>
          <p:nvSpPr>
            <p:cNvPr id="53" name="Textfeld 52"/>
            <p:cNvSpPr txBox="1"/>
            <p:nvPr/>
          </p:nvSpPr>
          <p:spPr>
            <a:xfrm>
              <a:off x="4362916" y="1890979"/>
              <a:ext cx="726801" cy="169277"/>
            </a:xfrm>
            <a:prstGeom prst="rect">
              <a:avLst/>
            </a:prstGeom>
            <a:noFill/>
          </p:spPr>
          <p:txBody>
            <a:bodyPr wrap="square" rtlCol="0">
              <a:spAutoFit/>
            </a:bodyPr>
            <a:lstStyle/>
            <a:p>
              <a:r>
                <a:rPr lang="hr-HR" sz="500" b="1">
                  <a:solidFill>
                    <a:srgbClr val="003399"/>
                  </a:solidFill>
                </a:rPr>
                <a:t>SAMOSTALNOST</a:t>
              </a:r>
            </a:p>
          </p:txBody>
        </p:sp>
      </p:grpSp>
      <p:sp>
        <p:nvSpPr>
          <p:cNvPr id="13" name="TextBox 12">
            <a:extLst>
              <a:ext uri="{FF2B5EF4-FFF2-40B4-BE49-F238E27FC236}">
                <a16:creationId xmlns:a16="http://schemas.microsoft.com/office/drawing/2014/main" id="{8F8C2F19-F7E7-BCCF-C87B-368562460704}"/>
              </a:ext>
            </a:extLst>
          </p:cNvPr>
          <p:cNvSpPr txBox="1"/>
          <p:nvPr/>
        </p:nvSpPr>
        <p:spPr>
          <a:xfrm>
            <a:off x="5936052" y="1634554"/>
            <a:ext cx="2622697" cy="980644"/>
          </a:xfrm>
          <a:prstGeom prst="rect">
            <a:avLst/>
          </a:prstGeom>
          <a:noFill/>
        </p:spPr>
        <p:txBody>
          <a:bodyPr wrap="square" bIns="72000" rtlCol="0">
            <a:spAutoFit/>
          </a:bodyPr>
          <a:lstStyle>
            <a:defPPr>
              <a:defRPr lang="en-US"/>
            </a:defPPr>
            <a:lvl1pPr>
              <a:spcAft>
                <a:spcPts val="600"/>
              </a:spcAft>
              <a:defRPr sz="1400">
                <a:solidFill>
                  <a:srgbClr val="003399"/>
                </a:solidFill>
                <a:effectLst/>
                <a:ea typeface="Times New Roman" panose="02020603050405020304" pitchFamily="18" charset="0"/>
              </a:defRPr>
            </a:lvl1pPr>
          </a:lstStyle>
          <a:p>
            <a:r>
              <a:rPr lang="hr-HR" dirty="0"/>
              <a:t>Nove mogućnosti uključuju manje radno opterećenje, sprječavanje nesreća, usavršavanje i prekvalifikaciju. </a:t>
            </a:r>
          </a:p>
        </p:txBody>
      </p:sp>
      <p:sp>
        <p:nvSpPr>
          <p:cNvPr id="19" name="TextBox 18">
            <a:extLst>
              <a:ext uri="{FF2B5EF4-FFF2-40B4-BE49-F238E27FC236}">
                <a16:creationId xmlns:a16="http://schemas.microsoft.com/office/drawing/2014/main" id="{2D1232E3-1AFD-33D1-14E6-89996ADBC043}"/>
              </a:ext>
            </a:extLst>
          </p:cNvPr>
          <p:cNvSpPr txBox="1"/>
          <p:nvPr/>
        </p:nvSpPr>
        <p:spPr>
          <a:xfrm>
            <a:off x="5953290" y="2870047"/>
            <a:ext cx="2622697" cy="1196088"/>
          </a:xfrm>
          <a:prstGeom prst="rect">
            <a:avLst/>
          </a:prstGeom>
          <a:noFill/>
        </p:spPr>
        <p:txBody>
          <a:bodyPr wrap="square" bIns="72000" rtlCol="0">
            <a:spAutoFit/>
          </a:bodyPr>
          <a:lstStyle/>
          <a:p>
            <a:r>
              <a:rPr lang="hr-HR" sz="1400" dirty="0">
                <a:solidFill>
                  <a:srgbClr val="003399"/>
                </a:solidFill>
              </a:rPr>
              <a:t>Rizici su povezani sa svim kategorijama i uključuju strah od gubitka posla, autocenzuru, neobjektivan stav o automatizaciji i dekvalifikaciju.   </a:t>
            </a:r>
          </a:p>
        </p:txBody>
      </p:sp>
      <p:grpSp>
        <p:nvGrpSpPr>
          <p:cNvPr id="47" name="Group 46">
            <a:extLst>
              <a:ext uri="{FF2B5EF4-FFF2-40B4-BE49-F238E27FC236}">
                <a16:creationId xmlns:a16="http://schemas.microsoft.com/office/drawing/2014/main" id="{D201B096-D2AC-484C-8F0E-1C35230BF7C4}"/>
              </a:ext>
            </a:extLst>
          </p:cNvPr>
          <p:cNvGrpSpPr/>
          <p:nvPr/>
        </p:nvGrpSpPr>
        <p:grpSpPr>
          <a:xfrm>
            <a:off x="2861634" y="4189019"/>
            <a:ext cx="1333179" cy="479018"/>
            <a:chOff x="1887666" y="4470727"/>
            <a:chExt cx="1333179" cy="479018"/>
          </a:xfrm>
        </p:grpSpPr>
        <p:grpSp>
          <p:nvGrpSpPr>
            <p:cNvPr id="54" name="Group 53">
              <a:extLst>
                <a:ext uri="{FF2B5EF4-FFF2-40B4-BE49-F238E27FC236}">
                  <a16:creationId xmlns:a16="http://schemas.microsoft.com/office/drawing/2014/main" id="{2711C472-5821-4263-A590-BB45D1D92A0B}"/>
                </a:ext>
              </a:extLst>
            </p:cNvPr>
            <p:cNvGrpSpPr/>
            <p:nvPr/>
          </p:nvGrpSpPr>
          <p:grpSpPr>
            <a:xfrm>
              <a:off x="1887666" y="4470727"/>
              <a:ext cx="1333179" cy="479018"/>
              <a:chOff x="1034983" y="2994423"/>
              <a:chExt cx="972277" cy="479018"/>
            </a:xfrm>
          </p:grpSpPr>
          <p:sp>
            <p:nvSpPr>
              <p:cNvPr id="56" name="Textfeld 288">
                <a:extLst>
                  <a:ext uri="{FF2B5EF4-FFF2-40B4-BE49-F238E27FC236}">
                    <a16:creationId xmlns:a16="http://schemas.microsoft.com/office/drawing/2014/main" id="{DA373B34-B358-421D-BD0E-37BBD7D2896B}"/>
                  </a:ext>
                </a:extLst>
              </p:cNvPr>
              <p:cNvSpPr txBox="1"/>
              <p:nvPr/>
            </p:nvSpPr>
            <p:spPr>
              <a:xfrm>
                <a:off x="1119144" y="3066106"/>
                <a:ext cx="133274" cy="169277"/>
              </a:xfrm>
              <a:prstGeom prst="rect">
                <a:avLst/>
              </a:prstGeom>
              <a:solidFill>
                <a:srgbClr val="D7E3AF"/>
              </a:solidFill>
            </p:spPr>
            <p:txBody>
              <a:bodyPr wrap="square" rtlCol="0">
                <a:spAutoFit/>
              </a:bodyPr>
              <a:lstStyle/>
              <a:p>
                <a:endParaRPr lang="de-DE" sz="500" b="1" dirty="0"/>
              </a:p>
            </p:txBody>
          </p:sp>
          <p:sp>
            <p:nvSpPr>
              <p:cNvPr id="57" name="TextBox 56">
                <a:extLst>
                  <a:ext uri="{FF2B5EF4-FFF2-40B4-BE49-F238E27FC236}">
                    <a16:creationId xmlns:a16="http://schemas.microsoft.com/office/drawing/2014/main" id="{D18AE582-A92C-4FB1-B769-0EBD5F24DBCE}"/>
                  </a:ext>
                </a:extLst>
              </p:cNvPr>
              <p:cNvSpPr txBox="1"/>
              <p:nvPr/>
            </p:nvSpPr>
            <p:spPr>
              <a:xfrm>
                <a:off x="1258811" y="3045938"/>
                <a:ext cx="731963" cy="200055"/>
              </a:xfrm>
              <a:prstGeom prst="rect">
                <a:avLst/>
              </a:prstGeom>
              <a:noFill/>
            </p:spPr>
            <p:txBody>
              <a:bodyPr wrap="square" rtlCol="0">
                <a:spAutoFit/>
              </a:bodyPr>
              <a:lstStyle/>
              <a:p>
                <a:r>
                  <a:rPr lang="hr-HR" sz="700" dirty="0">
                    <a:solidFill>
                      <a:srgbClr val="003399"/>
                    </a:solidFill>
                  </a:rPr>
                  <a:t>Nove mogućnosti</a:t>
                </a:r>
              </a:p>
            </p:txBody>
          </p:sp>
          <p:sp>
            <p:nvSpPr>
              <p:cNvPr id="58" name="TextBox 57">
                <a:extLst>
                  <a:ext uri="{FF2B5EF4-FFF2-40B4-BE49-F238E27FC236}">
                    <a16:creationId xmlns:a16="http://schemas.microsoft.com/office/drawing/2014/main" id="{FBC5F08A-F541-4D1F-8FF4-FAFF84C16224}"/>
                  </a:ext>
                </a:extLst>
              </p:cNvPr>
              <p:cNvSpPr txBox="1"/>
              <p:nvPr/>
            </p:nvSpPr>
            <p:spPr>
              <a:xfrm>
                <a:off x="1258811" y="3242849"/>
                <a:ext cx="498855" cy="200055"/>
              </a:xfrm>
              <a:prstGeom prst="rect">
                <a:avLst/>
              </a:prstGeom>
              <a:noFill/>
            </p:spPr>
            <p:txBody>
              <a:bodyPr wrap="square" rtlCol="0">
                <a:spAutoFit/>
              </a:bodyPr>
              <a:lstStyle/>
              <a:p>
                <a:r>
                  <a:rPr lang="hr-HR" sz="700" dirty="0">
                    <a:solidFill>
                      <a:srgbClr val="003399"/>
                    </a:solidFill>
                  </a:rPr>
                  <a:t>Rizici</a:t>
                </a:r>
              </a:p>
            </p:txBody>
          </p:sp>
          <p:sp>
            <p:nvSpPr>
              <p:cNvPr id="59" name="Rectangle 58">
                <a:extLst>
                  <a:ext uri="{FF2B5EF4-FFF2-40B4-BE49-F238E27FC236}">
                    <a16:creationId xmlns:a16="http://schemas.microsoft.com/office/drawing/2014/main" id="{91C78AA3-6554-440C-A8CA-2D05C10F57A1}"/>
                  </a:ext>
                </a:extLst>
              </p:cNvPr>
              <p:cNvSpPr/>
              <p:nvPr/>
            </p:nvSpPr>
            <p:spPr>
              <a:xfrm>
                <a:off x="1034983" y="2994423"/>
                <a:ext cx="972277" cy="479018"/>
              </a:xfrm>
              <a:prstGeom prst="rect">
                <a:avLst/>
              </a:prstGeom>
              <a:noFill/>
              <a:ln w="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150" sz="1400"/>
              </a:p>
            </p:txBody>
          </p:sp>
        </p:grpSp>
        <p:sp>
          <p:nvSpPr>
            <p:cNvPr id="55" name="Textfeld 288">
              <a:extLst>
                <a:ext uri="{FF2B5EF4-FFF2-40B4-BE49-F238E27FC236}">
                  <a16:creationId xmlns:a16="http://schemas.microsoft.com/office/drawing/2014/main" id="{F4CF1B65-7E8E-4B12-9C0E-25397D04D1B0}"/>
                </a:ext>
              </a:extLst>
            </p:cNvPr>
            <p:cNvSpPr txBox="1"/>
            <p:nvPr/>
          </p:nvSpPr>
          <p:spPr>
            <a:xfrm>
              <a:off x="2003066" y="4750762"/>
              <a:ext cx="182744" cy="169277"/>
            </a:xfrm>
            <a:prstGeom prst="rect">
              <a:avLst/>
            </a:prstGeom>
            <a:solidFill>
              <a:srgbClr val="D6E1F1"/>
            </a:solidFill>
          </p:spPr>
          <p:txBody>
            <a:bodyPr wrap="square" rtlCol="0">
              <a:spAutoFit/>
            </a:bodyPr>
            <a:lstStyle/>
            <a:p>
              <a:endParaRPr lang="de-DE" sz="500" b="1" dirty="0"/>
            </a:p>
          </p:txBody>
        </p:sp>
      </p:grpSp>
    </p:spTree>
    <p:extLst>
      <p:ext uri="{BB962C8B-B14F-4D97-AF65-F5344CB8AC3E}">
        <p14:creationId xmlns:p14="http://schemas.microsoft.com/office/powerpoint/2010/main" val="24827431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96DC411-A64F-DB77-96C4-823B8605A563}"/>
              </a:ext>
            </a:extLst>
          </p:cNvPr>
          <p:cNvSpPr txBox="1">
            <a:spLocks noGrp="1"/>
          </p:cNvSpPr>
          <p:nvPr>
            <p:ph type="title"/>
          </p:nvPr>
        </p:nvSpPr>
        <p:spPr>
          <a:xfrm>
            <a:off x="364510" y="137793"/>
            <a:ext cx="7559872" cy="367201"/>
          </a:xfrm>
          <a:prstGeom prst="rect">
            <a:avLst/>
          </a:prstGeom>
        </p:spPr>
        <p:txBody>
          <a:bodyPr/>
          <a:lstStyle/>
          <a:p>
            <a:r>
              <a:rPr lang="hr-HR" sz="2000" dirty="0"/>
              <a:t>Čimbenici sigurnosti i zdravlja na radu te učinci napredne robotike </a:t>
            </a:r>
          </a:p>
        </p:txBody>
      </p:sp>
      <p:grpSp>
        <p:nvGrpSpPr>
          <p:cNvPr id="8" name="Group 7">
            <a:extLst>
              <a:ext uri="{FF2B5EF4-FFF2-40B4-BE49-F238E27FC236}">
                <a16:creationId xmlns:a16="http://schemas.microsoft.com/office/drawing/2014/main" id="{5CE121ED-2293-46BA-858F-6828E2304B41}"/>
              </a:ext>
            </a:extLst>
          </p:cNvPr>
          <p:cNvGrpSpPr/>
          <p:nvPr/>
        </p:nvGrpSpPr>
        <p:grpSpPr>
          <a:xfrm>
            <a:off x="122522" y="1029310"/>
            <a:ext cx="5537883" cy="3512184"/>
            <a:chOff x="3401893" y="976403"/>
            <a:chExt cx="5663644" cy="3591944"/>
          </a:xfrm>
        </p:grpSpPr>
        <p:sp>
          <p:nvSpPr>
            <p:cNvPr id="23" name="Ellipse 22"/>
            <p:cNvSpPr/>
            <p:nvPr/>
          </p:nvSpPr>
          <p:spPr>
            <a:xfrm>
              <a:off x="4641048" y="1087756"/>
              <a:ext cx="3185160" cy="3185160"/>
            </a:xfrm>
            <a:prstGeom prst="ellipse">
              <a:avLst/>
            </a:prstGeom>
            <a:solidFill>
              <a:srgbClr val="ACC700"/>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100"/>
            </a:p>
          </p:txBody>
        </p:sp>
        <p:sp>
          <p:nvSpPr>
            <p:cNvPr id="24" name="Ellipse 23"/>
            <p:cNvSpPr/>
            <p:nvPr/>
          </p:nvSpPr>
          <p:spPr>
            <a:xfrm>
              <a:off x="5288792" y="1731069"/>
              <a:ext cx="1882140" cy="1882140"/>
            </a:xfrm>
            <a:prstGeom prst="ellipse">
              <a:avLst/>
            </a:prstGeom>
            <a:solidFill>
              <a:schemeClr val="bg1"/>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100"/>
            </a:p>
          </p:txBody>
        </p:sp>
        <p:sp>
          <p:nvSpPr>
            <p:cNvPr id="25" name="Ellipse 24"/>
            <p:cNvSpPr/>
            <p:nvPr/>
          </p:nvSpPr>
          <p:spPr>
            <a:xfrm>
              <a:off x="5502152" y="1944429"/>
              <a:ext cx="1455420" cy="1455420"/>
            </a:xfrm>
            <a:prstGeom prst="ellipse">
              <a:avLst/>
            </a:prstGeom>
            <a:solidFill>
              <a:srgbClr val="003399"/>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100"/>
            </a:p>
          </p:txBody>
        </p:sp>
        <p:sp>
          <p:nvSpPr>
            <p:cNvPr id="26" name="Ellipse 25"/>
            <p:cNvSpPr/>
            <p:nvPr/>
          </p:nvSpPr>
          <p:spPr>
            <a:xfrm>
              <a:off x="5850670" y="2292948"/>
              <a:ext cx="758383" cy="758383"/>
            </a:xfrm>
            <a:prstGeom prst="ellipse">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100"/>
            </a:p>
          </p:txBody>
        </p:sp>
        <p:sp>
          <p:nvSpPr>
            <p:cNvPr id="27" name="Rechteck 26"/>
            <p:cNvSpPr/>
            <p:nvPr/>
          </p:nvSpPr>
          <p:spPr>
            <a:xfrm>
              <a:off x="6214622" y="1066336"/>
              <a:ext cx="38100" cy="71520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100"/>
            </a:p>
          </p:txBody>
        </p:sp>
        <p:cxnSp>
          <p:nvCxnSpPr>
            <p:cNvPr id="28" name="Gerader Verbinder 27"/>
            <p:cNvCxnSpPr/>
            <p:nvPr/>
          </p:nvCxnSpPr>
          <p:spPr>
            <a:xfrm flipH="1">
              <a:off x="5979561" y="3576640"/>
              <a:ext cx="108529" cy="684719"/>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 name="Gerader Verbinder 28"/>
            <p:cNvCxnSpPr/>
            <p:nvPr/>
          </p:nvCxnSpPr>
          <p:spPr>
            <a:xfrm flipV="1">
              <a:off x="6994093" y="1731069"/>
              <a:ext cx="651510" cy="478096"/>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0" name="Gerader Verbinder 29"/>
            <p:cNvCxnSpPr/>
            <p:nvPr/>
          </p:nvCxnSpPr>
          <p:spPr>
            <a:xfrm>
              <a:off x="7137050" y="2896159"/>
              <a:ext cx="660857" cy="147722"/>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31" name="Gerader Verbinder 30"/>
            <p:cNvCxnSpPr/>
            <p:nvPr/>
          </p:nvCxnSpPr>
          <p:spPr>
            <a:xfrm flipH="1" flipV="1">
              <a:off x="6715993" y="3478932"/>
              <a:ext cx="345671" cy="561705"/>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32" name="Gerader Verbinder 31"/>
            <p:cNvCxnSpPr>
              <a:endCxn id="24" idx="3"/>
            </p:cNvCxnSpPr>
            <p:nvPr/>
          </p:nvCxnSpPr>
          <p:spPr>
            <a:xfrm flipV="1">
              <a:off x="5019485" y="3337576"/>
              <a:ext cx="544941" cy="384635"/>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33" name="Gerader Verbinder 32"/>
            <p:cNvCxnSpPr/>
            <p:nvPr/>
          </p:nvCxnSpPr>
          <p:spPr>
            <a:xfrm>
              <a:off x="4862987" y="1853082"/>
              <a:ext cx="542150" cy="343694"/>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34" name="Textfeld 33"/>
            <p:cNvSpPr txBox="1"/>
            <p:nvPr/>
          </p:nvSpPr>
          <p:spPr>
            <a:xfrm>
              <a:off x="6528773" y="976403"/>
              <a:ext cx="1547082" cy="409196"/>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hr-HR" sz="500" b="1" dirty="0">
                  <a:solidFill>
                    <a:srgbClr val="003399"/>
                  </a:solidFill>
                </a:rPr>
                <a:t>PREVENCIJA MIŠIĆNO-KOŠTANIH POREMEĆAJA</a:t>
              </a:r>
            </a:p>
            <a:p>
              <a:pPr marL="115888" indent="-115888">
                <a:buFont typeface="Wingdings" panose="05000000000000000000" pitchFamily="2" charset="2"/>
                <a:buChar char="§"/>
              </a:pPr>
              <a:r>
                <a:rPr lang="hr-HR" sz="500" b="1" dirty="0">
                  <a:solidFill>
                    <a:srgbClr val="003399"/>
                  </a:solidFill>
                </a:rPr>
                <a:t>SIGURNOST</a:t>
              </a:r>
            </a:p>
            <a:p>
              <a:pPr marL="115888" indent="-115888">
                <a:buFont typeface="Wingdings" panose="05000000000000000000" pitchFamily="2" charset="2"/>
                <a:buChar char="§"/>
              </a:pPr>
              <a:r>
                <a:rPr lang="hr-HR" sz="500" b="1" dirty="0">
                  <a:solidFill>
                    <a:srgbClr val="003399"/>
                  </a:solidFill>
                </a:rPr>
                <a:t>MANJA OPASNOST</a:t>
              </a:r>
            </a:p>
          </p:txBody>
        </p:sp>
        <p:sp>
          <p:nvSpPr>
            <p:cNvPr id="35" name="Rechteck 34"/>
            <p:cNvSpPr/>
            <p:nvPr/>
          </p:nvSpPr>
          <p:spPr>
            <a:xfrm>
              <a:off x="7436062" y="2231699"/>
              <a:ext cx="1629475" cy="19775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lnSpc>
                  <a:spcPct val="150000"/>
                </a:lnSpc>
                <a:buFont typeface="Wingdings" panose="05000000000000000000" pitchFamily="2" charset="2"/>
                <a:buChar char="§"/>
              </a:pPr>
              <a:r>
                <a:rPr lang="hr-HR" sz="500" b="1">
                  <a:solidFill>
                    <a:srgbClr val="003399"/>
                  </a:solidFill>
                </a:rPr>
                <a:t>NEPRIHVAĆANJE SUSTAVA</a:t>
              </a:r>
            </a:p>
          </p:txBody>
        </p:sp>
        <p:sp>
          <p:nvSpPr>
            <p:cNvPr id="36" name="Textfeld 35"/>
            <p:cNvSpPr txBox="1"/>
            <p:nvPr/>
          </p:nvSpPr>
          <p:spPr>
            <a:xfrm rot="18489174">
              <a:off x="5186826" y="2024259"/>
              <a:ext cx="875511" cy="188860"/>
            </a:xfrm>
            <a:prstGeom prst="rect">
              <a:avLst/>
            </a:prstGeom>
            <a:noFill/>
          </p:spPr>
          <p:txBody>
            <a:bodyPr wrap="square" rtlCol="0">
              <a:spAutoFit/>
            </a:bodyPr>
            <a:lstStyle/>
            <a:p>
              <a:r>
                <a:rPr lang="hr-HR" sz="600" b="1">
                  <a:solidFill>
                    <a:srgbClr val="003399"/>
                  </a:solidFill>
                </a:rPr>
                <a:t>Psihosocijalni</a:t>
              </a:r>
            </a:p>
          </p:txBody>
        </p:sp>
        <p:sp>
          <p:nvSpPr>
            <p:cNvPr id="37" name="Textfeld 36"/>
            <p:cNvSpPr txBox="1"/>
            <p:nvPr/>
          </p:nvSpPr>
          <p:spPr>
            <a:xfrm rot="1720010">
              <a:off x="6346595" y="1918359"/>
              <a:ext cx="875511" cy="188860"/>
            </a:xfrm>
            <a:prstGeom prst="rect">
              <a:avLst/>
            </a:prstGeom>
            <a:noFill/>
          </p:spPr>
          <p:txBody>
            <a:bodyPr wrap="square" rtlCol="0">
              <a:spAutoFit/>
            </a:bodyPr>
            <a:lstStyle/>
            <a:p>
              <a:r>
                <a:rPr lang="hr-HR" sz="600" b="1">
                  <a:solidFill>
                    <a:srgbClr val="003399"/>
                  </a:solidFill>
                </a:rPr>
                <a:t>Fizički</a:t>
              </a:r>
            </a:p>
          </p:txBody>
        </p:sp>
        <p:sp>
          <p:nvSpPr>
            <p:cNvPr id="38" name="Textfeld 37"/>
            <p:cNvSpPr txBox="1"/>
            <p:nvPr/>
          </p:nvSpPr>
          <p:spPr>
            <a:xfrm rot="19287176">
              <a:off x="6338080" y="3186684"/>
              <a:ext cx="875511" cy="188860"/>
            </a:xfrm>
            <a:prstGeom prst="rect">
              <a:avLst/>
            </a:prstGeom>
            <a:noFill/>
          </p:spPr>
          <p:txBody>
            <a:bodyPr wrap="square" rtlCol="0">
              <a:spAutoFit/>
            </a:bodyPr>
            <a:lstStyle/>
            <a:p>
              <a:r>
                <a:rPr lang="hr-HR" sz="600" b="1">
                  <a:solidFill>
                    <a:srgbClr val="003399"/>
                  </a:solidFill>
                </a:rPr>
                <a:t>Organizacijski</a:t>
              </a:r>
            </a:p>
          </p:txBody>
        </p:sp>
        <p:sp>
          <p:nvSpPr>
            <p:cNvPr id="39" name="Textfeld 38"/>
            <p:cNvSpPr txBox="1"/>
            <p:nvPr/>
          </p:nvSpPr>
          <p:spPr>
            <a:xfrm>
              <a:off x="7425739" y="2044426"/>
              <a:ext cx="1056070" cy="197910"/>
            </a:xfrm>
            <a:prstGeom prst="rect">
              <a:avLst/>
            </a:prstGeom>
            <a:solidFill>
              <a:srgbClr val="D7E3AF"/>
            </a:solidFill>
          </p:spPr>
          <p:txBody>
            <a:bodyPr wrap="square" rtlCol="0">
              <a:spAutoFit/>
            </a:bodyPr>
            <a:lstStyle/>
            <a:p>
              <a:pPr marL="115888" indent="-115888">
                <a:lnSpc>
                  <a:spcPct val="150000"/>
                </a:lnSpc>
                <a:buFont typeface="Wingdings" panose="05000000000000000000" pitchFamily="2" charset="2"/>
                <a:buChar char="§"/>
              </a:pPr>
              <a:r>
                <a:rPr lang="hr-HR" sz="500" b="1" dirty="0">
                  <a:solidFill>
                    <a:srgbClr val="003399"/>
                  </a:solidFill>
                </a:rPr>
                <a:t>SUDJELOVANJE</a:t>
              </a:r>
            </a:p>
          </p:txBody>
        </p:sp>
        <p:sp>
          <p:nvSpPr>
            <p:cNvPr id="40" name="Textfeld 39"/>
            <p:cNvSpPr txBox="1"/>
            <p:nvPr/>
          </p:nvSpPr>
          <p:spPr>
            <a:xfrm>
              <a:off x="7524960" y="3161766"/>
              <a:ext cx="1540577" cy="173121"/>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hr-HR" sz="500" b="1">
                  <a:solidFill>
                    <a:srgbClr val="003399"/>
                  </a:solidFill>
                </a:rPr>
                <a:t>VEĆA PREDANOST</a:t>
              </a:r>
            </a:p>
          </p:txBody>
        </p:sp>
        <p:sp>
          <p:nvSpPr>
            <p:cNvPr id="41" name="Rechteck 40"/>
            <p:cNvSpPr/>
            <p:nvPr/>
          </p:nvSpPr>
          <p:spPr>
            <a:xfrm>
              <a:off x="7537701" y="3342122"/>
              <a:ext cx="1014491" cy="162175"/>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lnSpc>
                  <a:spcPct val="150000"/>
                </a:lnSpc>
                <a:buFont typeface="Wingdings" panose="05000000000000000000" pitchFamily="2" charset="2"/>
                <a:buChar char="§"/>
              </a:pPr>
              <a:r>
                <a:rPr lang="hr-HR" sz="500" b="1">
                  <a:solidFill>
                    <a:srgbClr val="003399"/>
                  </a:solidFill>
                </a:rPr>
                <a:t>NESIGURNOST</a:t>
              </a:r>
            </a:p>
          </p:txBody>
        </p:sp>
        <p:sp>
          <p:nvSpPr>
            <p:cNvPr id="42" name="Textfeld 41"/>
            <p:cNvSpPr txBox="1"/>
            <p:nvPr/>
          </p:nvSpPr>
          <p:spPr>
            <a:xfrm>
              <a:off x="6154498" y="4103403"/>
              <a:ext cx="857314" cy="197910"/>
            </a:xfrm>
            <a:prstGeom prst="rect">
              <a:avLst/>
            </a:prstGeom>
            <a:solidFill>
              <a:srgbClr val="D7E3AF"/>
            </a:solidFill>
          </p:spPr>
          <p:txBody>
            <a:bodyPr wrap="square" rtlCol="0">
              <a:spAutoFit/>
            </a:bodyPr>
            <a:lstStyle/>
            <a:p>
              <a:pPr marL="115888" indent="-115888">
                <a:lnSpc>
                  <a:spcPct val="150000"/>
                </a:lnSpc>
                <a:buFont typeface="Wingdings" panose="05000000000000000000" pitchFamily="2" charset="2"/>
                <a:buChar char="§"/>
              </a:pPr>
              <a:r>
                <a:rPr lang="hr-HR" sz="500" b="1" dirty="0">
                  <a:solidFill>
                    <a:srgbClr val="003399"/>
                  </a:solidFill>
                </a:rPr>
                <a:t>USAVRŠAVANJE</a:t>
              </a:r>
            </a:p>
          </p:txBody>
        </p:sp>
        <p:sp>
          <p:nvSpPr>
            <p:cNvPr id="43" name="Rechteck 42"/>
            <p:cNvSpPr/>
            <p:nvPr/>
          </p:nvSpPr>
          <p:spPr>
            <a:xfrm>
              <a:off x="6167878" y="4310048"/>
              <a:ext cx="911239" cy="25829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hr-HR" sz="500" b="1">
                  <a:solidFill>
                    <a:srgbClr val="003399"/>
                  </a:solidFill>
                </a:rPr>
                <a:t>DEKVALIFIKACIJA</a:t>
              </a:r>
            </a:p>
            <a:p>
              <a:pPr marL="115888" indent="-115888">
                <a:buFont typeface="Wingdings" panose="05000000000000000000" pitchFamily="2" charset="2"/>
                <a:buChar char="§"/>
              </a:pPr>
              <a:r>
                <a:rPr lang="hr-HR" sz="500" b="1">
                  <a:solidFill>
                    <a:srgbClr val="003399"/>
                  </a:solidFill>
                </a:rPr>
                <a:t>ZLOUPOTREBA</a:t>
              </a:r>
            </a:p>
          </p:txBody>
        </p:sp>
        <p:sp>
          <p:nvSpPr>
            <p:cNvPr id="44" name="Rechteck 43"/>
            <p:cNvSpPr/>
            <p:nvPr/>
          </p:nvSpPr>
          <p:spPr>
            <a:xfrm>
              <a:off x="3989532" y="4075767"/>
              <a:ext cx="1574893" cy="384635"/>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hr-HR" sz="500" b="1">
                  <a:solidFill>
                    <a:srgbClr val="003399"/>
                  </a:solidFill>
                </a:rPr>
                <a:t>STRAH OD GUBITKA POSLA</a:t>
              </a:r>
            </a:p>
            <a:p>
              <a:pPr marL="115888" indent="-115888">
                <a:buFont typeface="Wingdings" panose="05000000000000000000" pitchFamily="2" charset="2"/>
                <a:buChar char="§"/>
              </a:pPr>
              <a:r>
                <a:rPr lang="hr-HR" sz="500" b="1">
                  <a:solidFill>
                    <a:srgbClr val="003399"/>
                  </a:solidFill>
                </a:rPr>
                <a:t>NEDOVOLJNA ISKORIŠTENOST TEHNOLOGIJE</a:t>
              </a:r>
            </a:p>
          </p:txBody>
        </p:sp>
        <p:sp>
          <p:nvSpPr>
            <p:cNvPr id="46" name="Rechteck 45"/>
            <p:cNvSpPr/>
            <p:nvPr/>
          </p:nvSpPr>
          <p:spPr>
            <a:xfrm>
              <a:off x="4016914" y="1259627"/>
              <a:ext cx="1202387" cy="444624"/>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hr-HR" sz="500" b="1">
                  <a:solidFill>
                    <a:srgbClr val="003399"/>
                  </a:solidFill>
                </a:rPr>
                <a:t>NEPOVJERENJE</a:t>
              </a:r>
            </a:p>
            <a:p>
              <a:pPr marL="115888" indent="-115888">
                <a:buFont typeface="Wingdings" panose="05000000000000000000" pitchFamily="2" charset="2"/>
                <a:buChar char="§"/>
              </a:pPr>
              <a:r>
                <a:rPr lang="hr-HR" sz="500" b="1">
                  <a:solidFill>
                    <a:srgbClr val="003399"/>
                  </a:solidFill>
                </a:rPr>
                <a:t>NEOBJEKTIVAN STAV O AUTOMATIZACIJI</a:t>
              </a:r>
            </a:p>
            <a:p>
              <a:pPr marL="115888" indent="-115888">
                <a:buFont typeface="Wingdings" panose="05000000000000000000" pitchFamily="2" charset="2"/>
                <a:buChar char="§"/>
              </a:pPr>
              <a:r>
                <a:rPr lang="hr-HR" sz="500" b="1">
                  <a:solidFill>
                    <a:srgbClr val="003399"/>
                  </a:solidFill>
                </a:rPr>
                <a:t>PASIVNOST</a:t>
              </a:r>
            </a:p>
          </p:txBody>
        </p:sp>
        <p:sp>
          <p:nvSpPr>
            <p:cNvPr id="47" name="Textfeld 46"/>
            <p:cNvSpPr txBox="1"/>
            <p:nvPr/>
          </p:nvSpPr>
          <p:spPr>
            <a:xfrm>
              <a:off x="5347907" y="1450171"/>
              <a:ext cx="776199" cy="251813"/>
            </a:xfrm>
            <a:prstGeom prst="rect">
              <a:avLst/>
            </a:prstGeom>
            <a:noFill/>
          </p:spPr>
          <p:txBody>
            <a:bodyPr wrap="square" rtlCol="0">
              <a:spAutoFit/>
            </a:bodyPr>
            <a:lstStyle/>
            <a:p>
              <a:pPr algn="ctr"/>
              <a:r>
                <a:rPr lang="hr-HR" sz="500" b="1" dirty="0">
                  <a:solidFill>
                    <a:srgbClr val="003399"/>
                  </a:solidFill>
                </a:rPr>
                <a:t>DODJELA FUNKCIJA</a:t>
              </a:r>
            </a:p>
          </p:txBody>
        </p:sp>
        <p:sp>
          <p:nvSpPr>
            <p:cNvPr id="48" name="Textfeld 47"/>
            <p:cNvSpPr txBox="1"/>
            <p:nvPr/>
          </p:nvSpPr>
          <p:spPr>
            <a:xfrm>
              <a:off x="6325286" y="1446296"/>
              <a:ext cx="966665" cy="251813"/>
            </a:xfrm>
            <a:prstGeom prst="rect">
              <a:avLst/>
            </a:prstGeom>
            <a:noFill/>
          </p:spPr>
          <p:txBody>
            <a:bodyPr wrap="square" rtlCol="0">
              <a:spAutoFit/>
            </a:bodyPr>
            <a:lstStyle/>
            <a:p>
              <a:pPr algn="ctr"/>
              <a:r>
                <a:rPr lang="hr-HR" sz="500" b="1" dirty="0">
                  <a:solidFill>
                    <a:srgbClr val="003399"/>
                  </a:solidFill>
                </a:rPr>
                <a:t>FIZIČKA PROMJENA RADNOG MJESTA</a:t>
              </a:r>
            </a:p>
          </p:txBody>
        </p:sp>
        <p:sp>
          <p:nvSpPr>
            <p:cNvPr id="49" name="Textfeld 48"/>
            <p:cNvSpPr txBox="1"/>
            <p:nvPr/>
          </p:nvSpPr>
          <p:spPr>
            <a:xfrm>
              <a:off x="7103862" y="2532384"/>
              <a:ext cx="761117" cy="251813"/>
            </a:xfrm>
            <a:prstGeom prst="rect">
              <a:avLst/>
            </a:prstGeom>
            <a:noFill/>
          </p:spPr>
          <p:txBody>
            <a:bodyPr wrap="square" rtlCol="0">
              <a:spAutoFit/>
            </a:bodyPr>
            <a:lstStyle/>
            <a:p>
              <a:pPr algn="ctr"/>
              <a:r>
                <a:rPr lang="hr-HR" sz="500" b="1" dirty="0">
                  <a:solidFill>
                    <a:srgbClr val="003399"/>
                  </a:solidFill>
                </a:rPr>
                <a:t>UVODNI POSTUPAK</a:t>
              </a:r>
            </a:p>
          </p:txBody>
        </p:sp>
        <p:sp>
          <p:nvSpPr>
            <p:cNvPr id="50" name="Textfeld 49"/>
            <p:cNvSpPr txBox="1"/>
            <p:nvPr/>
          </p:nvSpPr>
          <p:spPr>
            <a:xfrm>
              <a:off x="6769196" y="3341027"/>
              <a:ext cx="830296" cy="251813"/>
            </a:xfrm>
            <a:prstGeom prst="rect">
              <a:avLst/>
            </a:prstGeom>
            <a:noFill/>
          </p:spPr>
          <p:txBody>
            <a:bodyPr wrap="square" rtlCol="0">
              <a:spAutoFit/>
            </a:bodyPr>
            <a:lstStyle/>
            <a:p>
              <a:pPr algn="ctr"/>
              <a:r>
                <a:rPr lang="hr-HR" sz="500" b="1">
                  <a:solidFill>
                    <a:srgbClr val="003399"/>
                  </a:solidFill>
                </a:rPr>
                <a:t>NOŠENJE S PROMJENAMA</a:t>
              </a:r>
            </a:p>
          </p:txBody>
        </p:sp>
        <p:sp>
          <p:nvSpPr>
            <p:cNvPr id="51" name="Textfeld 50"/>
            <p:cNvSpPr txBox="1"/>
            <p:nvPr/>
          </p:nvSpPr>
          <p:spPr>
            <a:xfrm>
              <a:off x="6145057" y="3791693"/>
              <a:ext cx="726801" cy="251813"/>
            </a:xfrm>
            <a:prstGeom prst="rect">
              <a:avLst/>
            </a:prstGeom>
            <a:noFill/>
          </p:spPr>
          <p:txBody>
            <a:bodyPr wrap="square" rtlCol="0">
              <a:spAutoFit/>
            </a:bodyPr>
            <a:lstStyle/>
            <a:p>
              <a:pPr algn="ctr"/>
              <a:r>
                <a:rPr lang="hr-HR" sz="500" b="1" dirty="0">
                  <a:solidFill>
                    <a:srgbClr val="003399"/>
                  </a:solidFill>
                </a:rPr>
                <a:t>OSPOSOBLJAVANJE</a:t>
              </a:r>
            </a:p>
          </p:txBody>
        </p:sp>
        <p:sp>
          <p:nvSpPr>
            <p:cNvPr id="52" name="Textfeld 51"/>
            <p:cNvSpPr txBox="1"/>
            <p:nvPr/>
          </p:nvSpPr>
          <p:spPr>
            <a:xfrm>
              <a:off x="5278774" y="3687114"/>
              <a:ext cx="797830" cy="173121"/>
            </a:xfrm>
            <a:prstGeom prst="rect">
              <a:avLst/>
            </a:prstGeom>
            <a:noFill/>
          </p:spPr>
          <p:txBody>
            <a:bodyPr wrap="square" rtlCol="0">
              <a:spAutoFit/>
            </a:bodyPr>
            <a:lstStyle/>
            <a:p>
              <a:pPr algn="ctr"/>
              <a:r>
                <a:rPr lang="hr-HR" sz="500" b="1" dirty="0">
                  <a:solidFill>
                    <a:srgbClr val="003399"/>
                  </a:solidFill>
                </a:rPr>
                <a:t>RAD I NADZOR</a:t>
              </a:r>
            </a:p>
          </p:txBody>
        </p:sp>
        <p:sp>
          <p:nvSpPr>
            <p:cNvPr id="53" name="Textfeld 52"/>
            <p:cNvSpPr txBox="1"/>
            <p:nvPr/>
          </p:nvSpPr>
          <p:spPr>
            <a:xfrm>
              <a:off x="4782808" y="2274066"/>
              <a:ext cx="545085" cy="330504"/>
            </a:xfrm>
            <a:prstGeom prst="rect">
              <a:avLst/>
            </a:prstGeom>
            <a:noFill/>
          </p:spPr>
          <p:txBody>
            <a:bodyPr wrap="square" rtlCol="0">
              <a:spAutoFit/>
            </a:bodyPr>
            <a:lstStyle/>
            <a:p>
              <a:pPr algn="ctr"/>
              <a:r>
                <a:rPr lang="hr-HR" sz="500" b="1" dirty="0">
                  <a:solidFill>
                    <a:srgbClr val="003399"/>
                  </a:solidFill>
                </a:rPr>
                <a:t>OBLIKOVANJE ZADATKA</a:t>
              </a:r>
            </a:p>
          </p:txBody>
        </p:sp>
        <p:sp>
          <p:nvSpPr>
            <p:cNvPr id="55" name="Textfeld 54"/>
            <p:cNvSpPr txBox="1"/>
            <p:nvPr/>
          </p:nvSpPr>
          <p:spPr>
            <a:xfrm>
              <a:off x="3972118" y="3814345"/>
              <a:ext cx="1269233" cy="251813"/>
            </a:xfrm>
            <a:prstGeom prst="rect">
              <a:avLst/>
            </a:prstGeom>
            <a:solidFill>
              <a:srgbClr val="D7E3AF"/>
            </a:solidFill>
          </p:spPr>
          <p:txBody>
            <a:bodyPr wrap="square" lIns="91440" rtlCol="0">
              <a:spAutoFit/>
            </a:bodyPr>
            <a:lstStyle/>
            <a:p>
              <a:pPr marL="115888" indent="-115888">
                <a:buFont typeface="Wingdings" panose="05000000000000000000" pitchFamily="2" charset="2"/>
                <a:buChar char="§"/>
              </a:pPr>
              <a:r>
                <a:rPr lang="hr-HR" sz="500" b="1">
                  <a:solidFill>
                    <a:srgbClr val="003399"/>
                  </a:solidFill>
                </a:rPr>
                <a:t>SOCIJALNA PODRŠKA</a:t>
              </a:r>
            </a:p>
            <a:p>
              <a:pPr marL="115888" indent="-115888">
                <a:buFont typeface="Wingdings" panose="05000000000000000000" pitchFamily="2" charset="2"/>
                <a:buChar char="§"/>
              </a:pPr>
              <a:r>
                <a:rPr lang="hr-HR" sz="500" b="1">
                  <a:solidFill>
                    <a:srgbClr val="003399"/>
                  </a:solidFill>
                </a:rPr>
                <a:t>POZITIVAN STAV</a:t>
              </a:r>
            </a:p>
          </p:txBody>
        </p:sp>
        <p:sp>
          <p:nvSpPr>
            <p:cNvPr id="58" name="Textfeld 57"/>
            <p:cNvSpPr txBox="1"/>
            <p:nvPr/>
          </p:nvSpPr>
          <p:spPr>
            <a:xfrm>
              <a:off x="4710945" y="3123589"/>
              <a:ext cx="797830" cy="251813"/>
            </a:xfrm>
            <a:prstGeom prst="rect">
              <a:avLst/>
            </a:prstGeom>
            <a:noFill/>
          </p:spPr>
          <p:txBody>
            <a:bodyPr wrap="square" rtlCol="0">
              <a:spAutoFit/>
            </a:bodyPr>
            <a:lstStyle/>
            <a:p>
              <a:pPr algn="ctr"/>
              <a:r>
                <a:rPr lang="hr-HR" sz="500" b="1">
                  <a:solidFill>
                    <a:srgbClr val="003399"/>
                  </a:solidFill>
                </a:rPr>
                <a:t>OBLIKOVANJE INTERAKCIJE</a:t>
              </a:r>
            </a:p>
          </p:txBody>
        </p:sp>
        <p:cxnSp>
          <p:nvCxnSpPr>
            <p:cNvPr id="59" name="Gerader Verbinder 58"/>
            <p:cNvCxnSpPr/>
            <p:nvPr/>
          </p:nvCxnSpPr>
          <p:spPr>
            <a:xfrm flipV="1">
              <a:off x="4661816" y="2833676"/>
              <a:ext cx="660857" cy="93967"/>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61" name="Rechteck 60"/>
            <p:cNvSpPr/>
            <p:nvPr/>
          </p:nvSpPr>
          <p:spPr>
            <a:xfrm>
              <a:off x="3440384" y="3262977"/>
              <a:ext cx="1342290" cy="43054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hr-HR" sz="500" b="1">
                  <a:solidFill>
                    <a:srgbClr val="003399"/>
                  </a:solidFill>
                </a:rPr>
                <a:t>STRES</a:t>
              </a:r>
            </a:p>
            <a:p>
              <a:pPr marL="115888" indent="-115888">
                <a:buFont typeface="Wingdings" panose="05000000000000000000" pitchFamily="2" charset="2"/>
                <a:buChar char="§"/>
              </a:pPr>
              <a:r>
                <a:rPr lang="hr-HR" sz="500" b="1">
                  <a:solidFill>
                    <a:srgbClr val="003399"/>
                  </a:solidFill>
                </a:rPr>
                <a:t>PERCIPIRANI NADZOR</a:t>
              </a:r>
            </a:p>
            <a:p>
              <a:pPr marL="115888" indent="-115888">
                <a:buFont typeface="Wingdings" panose="05000000000000000000" pitchFamily="2" charset="2"/>
                <a:buChar char="§"/>
              </a:pPr>
              <a:r>
                <a:rPr lang="hr-HR" sz="500" b="1">
                  <a:solidFill>
                    <a:srgbClr val="003399"/>
                  </a:solidFill>
                </a:rPr>
                <a:t>NESIGURNOST</a:t>
              </a:r>
            </a:p>
          </p:txBody>
        </p:sp>
        <p:sp>
          <p:nvSpPr>
            <p:cNvPr id="62" name="Textfeld 61"/>
            <p:cNvSpPr txBox="1"/>
            <p:nvPr/>
          </p:nvSpPr>
          <p:spPr>
            <a:xfrm>
              <a:off x="3426022" y="3002414"/>
              <a:ext cx="1371463" cy="251813"/>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hr-HR" sz="500" b="1">
                  <a:solidFill>
                    <a:srgbClr val="003399"/>
                  </a:solidFill>
                </a:rPr>
                <a:t>PRIHVAĆANJE</a:t>
              </a:r>
            </a:p>
            <a:p>
              <a:pPr marL="115888" indent="-115888">
                <a:buFont typeface="Wingdings" panose="05000000000000000000" pitchFamily="2" charset="2"/>
                <a:buChar char="§"/>
              </a:pPr>
              <a:r>
                <a:rPr lang="hr-HR" sz="500" b="1">
                  <a:solidFill>
                    <a:srgbClr val="003399"/>
                  </a:solidFill>
                </a:rPr>
                <a:t>POZITIVAN TIJEK RADA</a:t>
              </a:r>
            </a:p>
          </p:txBody>
        </p:sp>
        <p:sp>
          <p:nvSpPr>
            <p:cNvPr id="63" name="Rechteck 62"/>
            <p:cNvSpPr/>
            <p:nvPr/>
          </p:nvSpPr>
          <p:spPr>
            <a:xfrm>
              <a:off x="3416650" y="2247986"/>
              <a:ext cx="1381465" cy="415877"/>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hr-HR" sz="500" b="1">
                  <a:solidFill>
                    <a:srgbClr val="003399"/>
                  </a:solidFill>
                </a:rPr>
                <a:t>EMOCIONALNA ISCRPLJENOST</a:t>
              </a:r>
            </a:p>
            <a:p>
              <a:pPr marL="115888" indent="-115888">
                <a:buFont typeface="Wingdings" panose="05000000000000000000" pitchFamily="2" charset="2"/>
                <a:buChar char="§"/>
              </a:pPr>
              <a:r>
                <a:rPr lang="hr-HR" sz="500" b="1">
                  <a:solidFill>
                    <a:srgbClr val="003399"/>
                  </a:solidFill>
                </a:rPr>
                <a:t>ŽIVČANOST</a:t>
              </a:r>
            </a:p>
            <a:p>
              <a:pPr marL="115888" indent="-115888">
                <a:buFont typeface="Wingdings" panose="05000000000000000000" pitchFamily="2" charset="2"/>
                <a:buChar char="§"/>
              </a:pPr>
              <a:r>
                <a:rPr lang="hr-HR" sz="500" b="1">
                  <a:solidFill>
                    <a:srgbClr val="003399"/>
                  </a:solidFill>
                </a:rPr>
                <a:t>RAZDRAŽLJIVOST</a:t>
              </a:r>
            </a:p>
          </p:txBody>
        </p:sp>
        <p:sp>
          <p:nvSpPr>
            <p:cNvPr id="64" name="Textfeld 63"/>
            <p:cNvSpPr txBox="1"/>
            <p:nvPr/>
          </p:nvSpPr>
          <p:spPr>
            <a:xfrm>
              <a:off x="3401893" y="1986190"/>
              <a:ext cx="1410145" cy="251813"/>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hr-HR" sz="500" b="1" dirty="0">
                  <a:solidFill>
                    <a:srgbClr val="003399"/>
                  </a:solidFill>
                </a:rPr>
                <a:t>MOTIVACIJA</a:t>
              </a:r>
            </a:p>
            <a:p>
              <a:pPr marL="115888" indent="-115888">
                <a:buFont typeface="Wingdings" panose="05000000000000000000" pitchFamily="2" charset="2"/>
                <a:buChar char="§"/>
              </a:pPr>
              <a:r>
                <a:rPr lang="hr-HR" sz="500" b="1" dirty="0">
                  <a:solidFill>
                    <a:srgbClr val="003399"/>
                  </a:solidFill>
                </a:rPr>
                <a:t>ZADOVOLJSTVO</a:t>
              </a:r>
            </a:p>
          </p:txBody>
        </p:sp>
        <p:sp>
          <p:nvSpPr>
            <p:cNvPr id="68" name="Textfeld 67"/>
            <p:cNvSpPr txBox="1"/>
            <p:nvPr/>
          </p:nvSpPr>
          <p:spPr>
            <a:xfrm>
              <a:off x="4005186" y="993655"/>
              <a:ext cx="1228855" cy="251813"/>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hr-HR" sz="500" b="1" dirty="0">
                  <a:solidFill>
                    <a:srgbClr val="003399"/>
                  </a:solidFill>
                </a:rPr>
                <a:t>SOCIJALNA PODRŠKA</a:t>
              </a:r>
            </a:p>
            <a:p>
              <a:pPr marL="115888" indent="-115888">
                <a:buFont typeface="Wingdings" panose="05000000000000000000" pitchFamily="2" charset="2"/>
                <a:buChar char="§"/>
              </a:pPr>
              <a:r>
                <a:rPr lang="hr-HR" sz="500" b="1" dirty="0">
                  <a:solidFill>
                    <a:srgbClr val="003399"/>
                  </a:solidFill>
                </a:rPr>
                <a:t>POZITIVAN STAV</a:t>
              </a:r>
            </a:p>
          </p:txBody>
        </p:sp>
      </p:grpSp>
      <p:sp>
        <p:nvSpPr>
          <p:cNvPr id="9" name="TextBox 8">
            <a:extLst>
              <a:ext uri="{FF2B5EF4-FFF2-40B4-BE49-F238E27FC236}">
                <a16:creationId xmlns:a16="http://schemas.microsoft.com/office/drawing/2014/main" id="{E23D4543-21FF-01F3-247C-503C03C0266B}"/>
              </a:ext>
            </a:extLst>
          </p:cNvPr>
          <p:cNvSpPr txBox="1"/>
          <p:nvPr/>
        </p:nvSpPr>
        <p:spPr>
          <a:xfrm>
            <a:off x="5904508" y="2775877"/>
            <a:ext cx="3329152" cy="954107"/>
          </a:xfrm>
          <a:prstGeom prst="rect">
            <a:avLst/>
          </a:prstGeom>
          <a:noFill/>
        </p:spPr>
        <p:txBody>
          <a:bodyPr wrap="square" rtlCol="0">
            <a:spAutoFit/>
          </a:bodyPr>
          <a:lstStyle/>
          <a:p>
            <a:pPr>
              <a:spcAft>
                <a:spcPts val="600"/>
              </a:spcAft>
            </a:pPr>
            <a:r>
              <a:rPr lang="hr-HR" sz="1400" dirty="0">
                <a:solidFill>
                  <a:srgbClr val="003399"/>
                </a:solidFill>
              </a:rPr>
              <a:t>Rizici uključuju neprihvaćanje, nepovjerenje i nedovoljnu uporabu tehnologije, stres, dekvalifikaciju i emocionalnu iscrpljenost.</a:t>
            </a:r>
          </a:p>
        </p:txBody>
      </p:sp>
      <p:sp>
        <p:nvSpPr>
          <p:cNvPr id="10" name="TextBox 9">
            <a:extLst>
              <a:ext uri="{FF2B5EF4-FFF2-40B4-BE49-F238E27FC236}">
                <a16:creationId xmlns:a16="http://schemas.microsoft.com/office/drawing/2014/main" id="{B9F048CA-99C4-F56B-8E5D-AA6C6BA79FEC}"/>
              </a:ext>
            </a:extLst>
          </p:cNvPr>
          <p:cNvSpPr txBox="1"/>
          <p:nvPr/>
        </p:nvSpPr>
        <p:spPr>
          <a:xfrm>
            <a:off x="5904508" y="1322473"/>
            <a:ext cx="3319172" cy="1169551"/>
          </a:xfrm>
          <a:prstGeom prst="rect">
            <a:avLst/>
          </a:prstGeom>
          <a:noFill/>
        </p:spPr>
        <p:txBody>
          <a:bodyPr wrap="square" rtlCol="0">
            <a:spAutoFit/>
          </a:bodyPr>
          <a:lstStyle/>
          <a:p>
            <a:pPr>
              <a:spcAft>
                <a:spcPts val="600"/>
              </a:spcAft>
            </a:pPr>
            <a:r>
              <a:rPr lang="hr-HR" sz="1400" dirty="0">
                <a:solidFill>
                  <a:srgbClr val="003399"/>
                </a:solidFill>
                <a:effectLst/>
                <a:ea typeface="Times New Roman" panose="02020603050405020304" pitchFamily="18" charset="0"/>
              </a:rPr>
              <a:t>Najvidljivije koristi su manje fizičko radno opterećenje i bolje fizičko zdravlje. Nove mogućnosti uključuju i pozitivan tijek rada, motivaciju i usavršavanje.</a:t>
            </a:r>
          </a:p>
        </p:txBody>
      </p:sp>
      <p:grpSp>
        <p:nvGrpSpPr>
          <p:cNvPr id="54" name="Group 53">
            <a:extLst>
              <a:ext uri="{FF2B5EF4-FFF2-40B4-BE49-F238E27FC236}">
                <a16:creationId xmlns:a16="http://schemas.microsoft.com/office/drawing/2014/main" id="{085218EF-D3DE-40D9-8791-39A4A576602E}"/>
              </a:ext>
            </a:extLst>
          </p:cNvPr>
          <p:cNvGrpSpPr/>
          <p:nvPr/>
        </p:nvGrpSpPr>
        <p:grpSpPr>
          <a:xfrm>
            <a:off x="4139998" y="4073228"/>
            <a:ext cx="1333179" cy="479018"/>
            <a:chOff x="1887666" y="4470727"/>
            <a:chExt cx="1333179" cy="479018"/>
          </a:xfrm>
        </p:grpSpPr>
        <p:grpSp>
          <p:nvGrpSpPr>
            <p:cNvPr id="56" name="Group 55">
              <a:extLst>
                <a:ext uri="{FF2B5EF4-FFF2-40B4-BE49-F238E27FC236}">
                  <a16:creationId xmlns:a16="http://schemas.microsoft.com/office/drawing/2014/main" id="{C0E812EB-6231-428B-8986-241B07B3FF28}"/>
                </a:ext>
              </a:extLst>
            </p:cNvPr>
            <p:cNvGrpSpPr/>
            <p:nvPr/>
          </p:nvGrpSpPr>
          <p:grpSpPr>
            <a:xfrm>
              <a:off x="1887666" y="4470727"/>
              <a:ext cx="1333179" cy="479018"/>
              <a:chOff x="1034983" y="2994423"/>
              <a:chExt cx="972277" cy="479018"/>
            </a:xfrm>
          </p:grpSpPr>
          <p:sp>
            <p:nvSpPr>
              <p:cNvPr id="60" name="Textfeld 288">
                <a:extLst>
                  <a:ext uri="{FF2B5EF4-FFF2-40B4-BE49-F238E27FC236}">
                    <a16:creationId xmlns:a16="http://schemas.microsoft.com/office/drawing/2014/main" id="{CD133D0E-0D4C-4C36-B3C9-58497A6F52CF}"/>
                  </a:ext>
                </a:extLst>
              </p:cNvPr>
              <p:cNvSpPr txBox="1"/>
              <p:nvPr/>
            </p:nvSpPr>
            <p:spPr>
              <a:xfrm>
                <a:off x="1119144" y="3066106"/>
                <a:ext cx="133274" cy="132301"/>
              </a:xfrm>
              <a:prstGeom prst="rect">
                <a:avLst/>
              </a:prstGeom>
              <a:solidFill>
                <a:srgbClr val="D7E3AF"/>
              </a:solidFill>
            </p:spPr>
            <p:txBody>
              <a:bodyPr wrap="square" rtlCol="0">
                <a:spAutoFit/>
              </a:bodyPr>
              <a:lstStyle/>
              <a:p>
                <a:endParaRPr lang="de-DE" sz="675" b="1" dirty="0"/>
              </a:p>
            </p:txBody>
          </p:sp>
          <p:sp>
            <p:nvSpPr>
              <p:cNvPr id="65" name="TextBox 64">
                <a:extLst>
                  <a:ext uri="{FF2B5EF4-FFF2-40B4-BE49-F238E27FC236}">
                    <a16:creationId xmlns:a16="http://schemas.microsoft.com/office/drawing/2014/main" id="{E6F3EE83-1BFE-4402-BE51-B7C45515DBB3}"/>
                  </a:ext>
                </a:extLst>
              </p:cNvPr>
              <p:cNvSpPr txBox="1"/>
              <p:nvPr/>
            </p:nvSpPr>
            <p:spPr>
              <a:xfrm>
                <a:off x="1258811" y="3026888"/>
                <a:ext cx="731963" cy="215444"/>
              </a:xfrm>
              <a:prstGeom prst="rect">
                <a:avLst/>
              </a:prstGeom>
              <a:noFill/>
            </p:spPr>
            <p:txBody>
              <a:bodyPr wrap="square" rtlCol="0">
                <a:spAutoFit/>
              </a:bodyPr>
              <a:lstStyle/>
              <a:p>
                <a:r>
                  <a:rPr lang="hr-HR" sz="800">
                    <a:solidFill>
                      <a:srgbClr val="003399"/>
                    </a:solidFill>
                  </a:rPr>
                  <a:t>Nove mogućnosti</a:t>
                </a:r>
              </a:p>
            </p:txBody>
          </p:sp>
          <p:sp>
            <p:nvSpPr>
              <p:cNvPr id="66" name="TextBox 65">
                <a:extLst>
                  <a:ext uri="{FF2B5EF4-FFF2-40B4-BE49-F238E27FC236}">
                    <a16:creationId xmlns:a16="http://schemas.microsoft.com/office/drawing/2014/main" id="{0B6BF4E0-E187-4A2E-AC60-092812FE3628}"/>
                  </a:ext>
                </a:extLst>
              </p:cNvPr>
              <p:cNvSpPr txBox="1"/>
              <p:nvPr/>
            </p:nvSpPr>
            <p:spPr>
              <a:xfrm>
                <a:off x="1258811" y="3223799"/>
                <a:ext cx="498855" cy="215444"/>
              </a:xfrm>
              <a:prstGeom prst="rect">
                <a:avLst/>
              </a:prstGeom>
              <a:noFill/>
            </p:spPr>
            <p:txBody>
              <a:bodyPr wrap="square" rtlCol="0">
                <a:spAutoFit/>
              </a:bodyPr>
              <a:lstStyle/>
              <a:p>
                <a:r>
                  <a:rPr lang="hr-HR" sz="800">
                    <a:solidFill>
                      <a:srgbClr val="003399"/>
                    </a:solidFill>
                  </a:rPr>
                  <a:t>Rizici</a:t>
                </a:r>
              </a:p>
            </p:txBody>
          </p:sp>
          <p:sp>
            <p:nvSpPr>
              <p:cNvPr id="67" name="Rectangle 66">
                <a:extLst>
                  <a:ext uri="{FF2B5EF4-FFF2-40B4-BE49-F238E27FC236}">
                    <a16:creationId xmlns:a16="http://schemas.microsoft.com/office/drawing/2014/main" id="{7446F20B-C0B5-4C09-B6C7-4902A211B5BA}"/>
                  </a:ext>
                </a:extLst>
              </p:cNvPr>
              <p:cNvSpPr/>
              <p:nvPr/>
            </p:nvSpPr>
            <p:spPr>
              <a:xfrm>
                <a:off x="1034983" y="2994423"/>
                <a:ext cx="972277" cy="479018"/>
              </a:xfrm>
              <a:prstGeom prst="rect">
                <a:avLst/>
              </a:prstGeom>
              <a:noFill/>
              <a:ln w="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150"/>
              </a:p>
            </p:txBody>
          </p:sp>
        </p:grpSp>
        <p:sp>
          <p:nvSpPr>
            <p:cNvPr id="57" name="Textfeld 288">
              <a:extLst>
                <a:ext uri="{FF2B5EF4-FFF2-40B4-BE49-F238E27FC236}">
                  <a16:creationId xmlns:a16="http://schemas.microsoft.com/office/drawing/2014/main" id="{F34085B8-EACD-4EFB-A009-C4B9E9A75B1B}"/>
                </a:ext>
              </a:extLst>
            </p:cNvPr>
            <p:cNvSpPr txBox="1"/>
            <p:nvPr/>
          </p:nvSpPr>
          <p:spPr>
            <a:xfrm>
              <a:off x="2003066" y="4750762"/>
              <a:ext cx="182744" cy="132301"/>
            </a:xfrm>
            <a:prstGeom prst="rect">
              <a:avLst/>
            </a:prstGeom>
            <a:solidFill>
              <a:srgbClr val="D6E1F1"/>
            </a:solidFill>
          </p:spPr>
          <p:txBody>
            <a:bodyPr wrap="square" rtlCol="0">
              <a:spAutoFit/>
            </a:bodyPr>
            <a:lstStyle/>
            <a:p>
              <a:endParaRPr lang="de-DE" sz="675" b="1" dirty="0"/>
            </a:p>
          </p:txBody>
        </p:sp>
      </p:grpSp>
    </p:spTree>
    <p:extLst>
      <p:ext uri="{BB962C8B-B14F-4D97-AF65-F5344CB8AC3E}">
        <p14:creationId xmlns:p14="http://schemas.microsoft.com/office/powerpoint/2010/main" val="3255425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EB5050C-8BD6-4B2B-8A5E-3CA6224A3E6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23724" y="2069949"/>
            <a:ext cx="3486150" cy="2414953"/>
          </a:xfrm>
          <a:prstGeom prst="rect">
            <a:avLst/>
          </a:prstGeom>
        </p:spPr>
      </p:pic>
      <p:sp>
        <p:nvSpPr>
          <p:cNvPr id="2" name="Title 1">
            <a:extLst>
              <a:ext uri="{FF2B5EF4-FFF2-40B4-BE49-F238E27FC236}">
                <a16:creationId xmlns:a16="http://schemas.microsoft.com/office/drawing/2014/main" id="{742D6B68-3596-4372-BF6D-D7C27088D49B}"/>
              </a:ext>
            </a:extLst>
          </p:cNvPr>
          <p:cNvSpPr>
            <a:spLocks noGrp="1"/>
          </p:cNvSpPr>
          <p:nvPr>
            <p:ph type="title"/>
          </p:nvPr>
        </p:nvSpPr>
        <p:spPr/>
        <p:txBody>
          <a:bodyPr lIns="0"/>
          <a:lstStyle/>
          <a:p>
            <a:r>
              <a:rPr lang="hr-HR" sz="2400"/>
              <a:t>Premošćivanje jaza između literature i prakse</a:t>
            </a:r>
          </a:p>
        </p:txBody>
      </p:sp>
      <p:sp>
        <p:nvSpPr>
          <p:cNvPr id="3" name="Content Placeholder 2">
            <a:extLst>
              <a:ext uri="{FF2B5EF4-FFF2-40B4-BE49-F238E27FC236}">
                <a16:creationId xmlns:a16="http://schemas.microsoft.com/office/drawing/2014/main" id="{131C3415-0BD6-B11F-A5FF-BF033608586F}"/>
              </a:ext>
            </a:extLst>
          </p:cNvPr>
          <p:cNvSpPr>
            <a:spLocks noGrp="1"/>
          </p:cNvSpPr>
          <p:nvPr>
            <p:ph sz="half" idx="1"/>
          </p:nvPr>
        </p:nvSpPr>
        <p:spPr>
          <a:xfrm>
            <a:off x="450000" y="1062458"/>
            <a:ext cx="7779600" cy="718718"/>
          </a:xfrm>
        </p:spPr>
        <p:txBody>
          <a:bodyPr lIns="0" tIns="0" rIns="0" bIns="0">
            <a:normAutofit lnSpcReduction="10000"/>
          </a:bodyPr>
          <a:lstStyle/>
          <a:p>
            <a:r>
              <a:rPr lang="hr-HR" sz="1600" b="0" dirty="0"/>
              <a:t>EU-OSHA pripremila je 16 studija slučaja kako bi istražila praktičnu provedbu automatizacije fizičkih i kognitivnih zadataka, s naglaskom na učinku koji ima na sigurnost i zdravlje na radu.</a:t>
            </a:r>
          </a:p>
        </p:txBody>
      </p:sp>
      <p:sp>
        <p:nvSpPr>
          <p:cNvPr id="9" name="Content Placeholder 2">
            <a:extLst>
              <a:ext uri="{FF2B5EF4-FFF2-40B4-BE49-F238E27FC236}">
                <a16:creationId xmlns:a16="http://schemas.microsoft.com/office/drawing/2014/main" id="{500DF05B-D6B7-48DE-930C-5DCE066958D3}"/>
              </a:ext>
            </a:extLst>
          </p:cNvPr>
          <p:cNvSpPr txBox="1">
            <a:spLocks/>
          </p:cNvSpPr>
          <p:nvPr/>
        </p:nvSpPr>
        <p:spPr>
          <a:xfrm>
            <a:off x="447675" y="2045251"/>
            <a:ext cx="4124325" cy="1104900"/>
          </a:xfrm>
          <a:prstGeom prst="rect">
            <a:avLst/>
          </a:prstGeom>
        </p:spPr>
        <p:txBody>
          <a:bodyPr vert="horz" lIns="0" tIns="0" rIns="0" bIns="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r>
              <a:rPr lang="hr-HR" sz="1600" b="0" dirty="0"/>
              <a:t>Razgovori s radnicima, službenicima za sigurnost i zdravlje na radu, tehničkim inženjerima, radničkim vijećima, upravama</a:t>
            </a:r>
            <a:r>
              <a:rPr lang="en-US" sz="1600" b="0" dirty="0"/>
              <a:t>.</a:t>
            </a:r>
            <a:endParaRPr lang="hr-HR" sz="1600" b="0" dirty="0"/>
          </a:p>
        </p:txBody>
      </p:sp>
    </p:spTree>
    <p:extLst>
      <p:ext uri="{BB962C8B-B14F-4D97-AF65-F5344CB8AC3E}">
        <p14:creationId xmlns:p14="http://schemas.microsoft.com/office/powerpoint/2010/main" val="40850064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FF5CC-A6D8-1421-0AB1-E4B6C57E573F}"/>
              </a:ext>
            </a:extLst>
          </p:cNvPr>
          <p:cNvSpPr>
            <a:spLocks noGrp="1"/>
          </p:cNvSpPr>
          <p:nvPr>
            <p:ph type="title"/>
          </p:nvPr>
        </p:nvSpPr>
        <p:spPr/>
        <p:txBody>
          <a:bodyPr lIns="0"/>
          <a:lstStyle/>
          <a:p>
            <a:r>
              <a:rPr lang="hr-HR" sz="2400"/>
              <a:t>16 studija slučaja o automatizaciji</a:t>
            </a:r>
          </a:p>
        </p:txBody>
      </p:sp>
      <p:pic>
        <p:nvPicPr>
          <p:cNvPr id="4" name="Picture 3" descr="Cartoon of a cartoon of a person working on a machine&#10;&#10;Description automatically generated">
            <a:extLst>
              <a:ext uri="{FF2B5EF4-FFF2-40B4-BE49-F238E27FC236}">
                <a16:creationId xmlns:a16="http://schemas.microsoft.com/office/drawing/2014/main" id="{8528823C-F877-45C1-823B-A984AAF87D2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75719" y="2528768"/>
            <a:ext cx="2738463" cy="1553042"/>
          </a:xfrm>
          <a:prstGeom prst="rect">
            <a:avLst/>
          </a:prstGeom>
        </p:spPr>
      </p:pic>
      <p:pic>
        <p:nvPicPr>
          <p:cNvPr id="5" name="Picture 4" descr="Cartoon of a cartoon of two people&#10;&#10;Description automatically generated">
            <a:extLst>
              <a:ext uri="{FF2B5EF4-FFF2-40B4-BE49-F238E27FC236}">
                <a16:creationId xmlns:a16="http://schemas.microsoft.com/office/drawing/2014/main" id="{DD5D05C8-E6F9-45C1-ADBE-D4E6B6061CF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571" t="-1802"/>
          <a:stretch/>
        </p:blipFill>
        <p:spPr>
          <a:xfrm>
            <a:off x="5591832" y="728898"/>
            <a:ext cx="2807177" cy="1601491"/>
          </a:xfrm>
          <a:prstGeom prst="rect">
            <a:avLst/>
          </a:prstGeom>
        </p:spPr>
      </p:pic>
      <p:pic>
        <p:nvPicPr>
          <p:cNvPr id="6" name="Picture 5" descr="Cartoon of a cartoon of a person working on a conveyor belt&#10;&#10;Description automatically generated">
            <a:extLst>
              <a:ext uri="{FF2B5EF4-FFF2-40B4-BE49-F238E27FC236}">
                <a16:creationId xmlns:a16="http://schemas.microsoft.com/office/drawing/2014/main" id="{5CA28A32-2A6D-4AF8-BFCF-E3F7434B4E9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782010"/>
            <a:ext cx="2719237" cy="1553043"/>
          </a:xfrm>
          <a:prstGeom prst="rect">
            <a:avLst/>
          </a:prstGeom>
        </p:spPr>
      </p:pic>
      <p:pic>
        <p:nvPicPr>
          <p:cNvPr id="11" name="Picture 10">
            <a:extLst>
              <a:ext uri="{FF2B5EF4-FFF2-40B4-BE49-F238E27FC236}">
                <a16:creationId xmlns:a16="http://schemas.microsoft.com/office/drawing/2014/main" id="{CF4A919F-BB0A-4816-BA63-05ECFC78254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796355" y="2501958"/>
            <a:ext cx="2768237" cy="1547930"/>
          </a:xfrm>
          <a:prstGeom prst="rect">
            <a:avLst/>
          </a:prstGeom>
        </p:spPr>
      </p:pic>
      <p:pic>
        <p:nvPicPr>
          <p:cNvPr id="13" name="Picture 12">
            <a:extLst>
              <a:ext uri="{FF2B5EF4-FFF2-40B4-BE49-F238E27FC236}">
                <a16:creationId xmlns:a16="http://schemas.microsoft.com/office/drawing/2014/main" id="{9AF163FB-17FE-4FCB-8617-CA1261E06CE3}"/>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796355" y="782010"/>
            <a:ext cx="2768237" cy="1548379"/>
          </a:xfrm>
          <a:prstGeom prst="rect">
            <a:avLst/>
          </a:prstGeom>
        </p:spPr>
      </p:pic>
      <p:pic>
        <p:nvPicPr>
          <p:cNvPr id="15" name="Picture 14">
            <a:extLst>
              <a:ext uri="{FF2B5EF4-FFF2-40B4-BE49-F238E27FC236}">
                <a16:creationId xmlns:a16="http://schemas.microsoft.com/office/drawing/2014/main" id="{61EF8A9D-1272-4998-A309-DE8FBE408486}"/>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0" y="2528768"/>
            <a:ext cx="2768237" cy="1547930"/>
          </a:xfrm>
          <a:prstGeom prst="rect">
            <a:avLst/>
          </a:prstGeom>
        </p:spPr>
      </p:pic>
      <p:sp>
        <p:nvSpPr>
          <p:cNvPr id="18" name="Title 1">
            <a:extLst>
              <a:ext uri="{FF2B5EF4-FFF2-40B4-BE49-F238E27FC236}">
                <a16:creationId xmlns:a16="http://schemas.microsoft.com/office/drawing/2014/main" id="{CE8AD233-8FA2-4747-B83C-63FD53A3CFDE}"/>
              </a:ext>
            </a:extLst>
          </p:cNvPr>
          <p:cNvSpPr txBox="1">
            <a:spLocks/>
          </p:cNvSpPr>
          <p:nvPr/>
        </p:nvSpPr>
        <p:spPr>
          <a:xfrm>
            <a:off x="3136907" y="4255639"/>
            <a:ext cx="1570283" cy="222727"/>
          </a:xfrm>
          <a:prstGeom prst="rect">
            <a:avLst/>
          </a:prstGeom>
        </p:spPr>
        <p:txBody>
          <a:bodyPr vert="horz" lIns="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hr-HR" sz="2400"/>
              <a:t>…</a:t>
            </a:r>
          </a:p>
        </p:txBody>
      </p:sp>
      <p:pic>
        <p:nvPicPr>
          <p:cNvPr id="12" name="Picture 11" descr="Cartoon of a cartoon of a person working on a conveyor belt&#10;&#10;Description automatically generated">
            <a:extLst>
              <a:ext uri="{FF2B5EF4-FFF2-40B4-BE49-F238E27FC236}">
                <a16:creationId xmlns:a16="http://schemas.microsoft.com/office/drawing/2014/main" id="{A969A97A-5B9C-4BFE-AC30-732BBBCA006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782010"/>
            <a:ext cx="2719237" cy="1553043"/>
          </a:xfrm>
          <a:prstGeom prst="rect">
            <a:avLst/>
          </a:prstGeom>
        </p:spPr>
      </p:pic>
      <p:sp>
        <p:nvSpPr>
          <p:cNvPr id="14" name="Rectangle: Rounded Corners 13">
            <a:extLst>
              <a:ext uri="{FF2B5EF4-FFF2-40B4-BE49-F238E27FC236}">
                <a16:creationId xmlns:a16="http://schemas.microsoft.com/office/drawing/2014/main" id="{DAF30352-AA70-4444-8CEF-E3CB13724556}"/>
              </a:ext>
            </a:extLst>
          </p:cNvPr>
          <p:cNvSpPr/>
          <p:nvPr/>
        </p:nvSpPr>
        <p:spPr>
          <a:xfrm>
            <a:off x="595299" y="863982"/>
            <a:ext cx="1441940" cy="22860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r-HR" sz="600" b="1" dirty="0">
                <a:solidFill>
                  <a:schemeClr val="tx1"/>
                </a:solidFill>
                <a:latin typeface="Comic Sans MS" panose="030F0702030302020204" pitchFamily="66" charset="0"/>
              </a:rPr>
              <a:t>DOBAVLJAČ ZA AUTOMOBILSKU I INDUSTRIJSKU PROIZVODNJU</a:t>
            </a:r>
          </a:p>
        </p:txBody>
      </p:sp>
      <p:sp>
        <p:nvSpPr>
          <p:cNvPr id="16" name="Rectangle: Rounded Corners 15">
            <a:extLst>
              <a:ext uri="{FF2B5EF4-FFF2-40B4-BE49-F238E27FC236}">
                <a16:creationId xmlns:a16="http://schemas.microsoft.com/office/drawing/2014/main" id="{9255AC6B-7B4C-443B-BDCC-89E67CF9AA6D}"/>
              </a:ext>
            </a:extLst>
          </p:cNvPr>
          <p:cNvSpPr/>
          <p:nvPr/>
        </p:nvSpPr>
        <p:spPr>
          <a:xfrm>
            <a:off x="1836495" y="1310922"/>
            <a:ext cx="41148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hr-HR" sz="300" b="1">
                <a:solidFill>
                  <a:schemeClr val="tx1"/>
                </a:solidFill>
                <a:latin typeface="Comic Sans MS" panose="030F0702030302020204" pitchFamily="66" charset="0"/>
              </a:rPr>
              <a:t>IZAZOVI</a:t>
            </a:r>
          </a:p>
        </p:txBody>
      </p:sp>
      <p:sp>
        <p:nvSpPr>
          <p:cNvPr id="20" name="Rectangle: Rounded Corners 19">
            <a:extLst>
              <a:ext uri="{FF2B5EF4-FFF2-40B4-BE49-F238E27FC236}">
                <a16:creationId xmlns:a16="http://schemas.microsoft.com/office/drawing/2014/main" id="{3E718A3C-F9BC-42AC-8F52-59292EDD7906}"/>
              </a:ext>
            </a:extLst>
          </p:cNvPr>
          <p:cNvSpPr/>
          <p:nvPr/>
        </p:nvSpPr>
        <p:spPr>
          <a:xfrm>
            <a:off x="1822614" y="1196465"/>
            <a:ext cx="766493" cy="82592"/>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hr-HR" sz="400" b="1" dirty="0">
                <a:solidFill>
                  <a:schemeClr val="tx1"/>
                </a:solidFill>
                <a:latin typeface="Comic Sans MS" panose="030F0702030302020204" pitchFamily="66" charset="0"/>
              </a:rPr>
              <a:t>UTJECAJ NA SIGURNOST I ZDRAVLJE NA RADU</a:t>
            </a:r>
          </a:p>
        </p:txBody>
      </p:sp>
      <p:sp>
        <p:nvSpPr>
          <p:cNvPr id="21" name="Rectangle: Rounded Corners 20">
            <a:extLst>
              <a:ext uri="{FF2B5EF4-FFF2-40B4-BE49-F238E27FC236}">
                <a16:creationId xmlns:a16="http://schemas.microsoft.com/office/drawing/2014/main" id="{EA803D88-0C21-46B0-9A0A-07EA856864A1}"/>
              </a:ext>
            </a:extLst>
          </p:cNvPr>
          <p:cNvSpPr/>
          <p:nvPr/>
        </p:nvSpPr>
        <p:spPr>
          <a:xfrm>
            <a:off x="2279373" y="1308092"/>
            <a:ext cx="40114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hr-HR" sz="300" b="1">
                <a:solidFill>
                  <a:schemeClr val="tx1"/>
                </a:solidFill>
                <a:latin typeface="Comic Sans MS" panose="030F0702030302020204" pitchFamily="66" charset="0"/>
              </a:rPr>
              <a:t>NOVE MOGUĆNOSTI</a:t>
            </a:r>
          </a:p>
        </p:txBody>
      </p:sp>
      <p:sp>
        <p:nvSpPr>
          <p:cNvPr id="22" name="Rectangle: Rounded Corners 21">
            <a:extLst>
              <a:ext uri="{FF2B5EF4-FFF2-40B4-BE49-F238E27FC236}">
                <a16:creationId xmlns:a16="http://schemas.microsoft.com/office/drawing/2014/main" id="{819DCA90-DC0C-45A0-BE8E-9DC5A35DA5CF}"/>
              </a:ext>
            </a:extLst>
          </p:cNvPr>
          <p:cNvSpPr/>
          <p:nvPr/>
        </p:nvSpPr>
        <p:spPr>
          <a:xfrm>
            <a:off x="1978142" y="1504656"/>
            <a:ext cx="274320"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hr-HR" sz="300" b="1" dirty="0">
                <a:solidFill>
                  <a:schemeClr val="tx1"/>
                </a:solidFill>
                <a:latin typeface="Comic Sans MS" panose="030F0702030302020204" pitchFamily="66" charset="0"/>
              </a:rPr>
              <a:t>STRAH OD</a:t>
            </a:r>
            <a:br>
              <a:rPr lang="hr-HR" sz="300" b="1" dirty="0">
                <a:solidFill>
                  <a:schemeClr val="tx1"/>
                </a:solidFill>
                <a:latin typeface="Comic Sans MS" panose="030F0702030302020204" pitchFamily="66" charset="0"/>
              </a:rPr>
            </a:br>
            <a:r>
              <a:rPr lang="hr-HR" sz="300" b="1" dirty="0">
                <a:solidFill>
                  <a:schemeClr val="tx1"/>
                </a:solidFill>
                <a:latin typeface="Comic Sans MS" panose="030F0702030302020204" pitchFamily="66" charset="0"/>
              </a:rPr>
              <a:t>GUBITKA</a:t>
            </a:r>
            <a:br>
              <a:rPr lang="it-IT" sz="300" b="1" dirty="0">
                <a:solidFill>
                  <a:schemeClr val="tx1"/>
                </a:solidFill>
                <a:latin typeface="Comic Sans MS" panose="030F0702030302020204" pitchFamily="66" charset="0"/>
              </a:rPr>
            </a:br>
            <a:r>
              <a:rPr lang="hr-HR" sz="300" b="1" dirty="0">
                <a:solidFill>
                  <a:schemeClr val="tx1"/>
                </a:solidFill>
                <a:latin typeface="Comic Sans MS" panose="030F0702030302020204" pitchFamily="66" charset="0"/>
              </a:rPr>
              <a:t> POSLA</a:t>
            </a:r>
          </a:p>
        </p:txBody>
      </p:sp>
      <p:sp>
        <p:nvSpPr>
          <p:cNvPr id="23" name="Rectangle: Rounded Corners 22">
            <a:extLst>
              <a:ext uri="{FF2B5EF4-FFF2-40B4-BE49-F238E27FC236}">
                <a16:creationId xmlns:a16="http://schemas.microsoft.com/office/drawing/2014/main" id="{B2964786-7A35-416C-A8AC-A7FFDF001E51}"/>
              </a:ext>
            </a:extLst>
          </p:cNvPr>
          <p:cNvSpPr/>
          <p:nvPr/>
        </p:nvSpPr>
        <p:spPr>
          <a:xfrm>
            <a:off x="1949567" y="1904287"/>
            <a:ext cx="274320"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hr-HR" sz="300" b="1" dirty="0">
                <a:solidFill>
                  <a:schemeClr val="tx1"/>
                </a:solidFill>
                <a:latin typeface="Comic Sans MS" panose="030F0702030302020204" pitchFamily="66" charset="0"/>
              </a:rPr>
              <a:t>VIŠE</a:t>
            </a:r>
            <a:br>
              <a:rPr lang="hr-HR" sz="300" b="1" dirty="0">
                <a:solidFill>
                  <a:schemeClr val="tx1"/>
                </a:solidFill>
                <a:latin typeface="Comic Sans MS" panose="030F0702030302020204" pitchFamily="66" charset="0"/>
              </a:rPr>
            </a:br>
            <a:r>
              <a:rPr lang="hr-HR" sz="300" b="1" dirty="0">
                <a:solidFill>
                  <a:schemeClr val="tx1"/>
                </a:solidFill>
                <a:latin typeface="Comic Sans MS" panose="030F0702030302020204" pitchFamily="66" charset="0"/>
              </a:rPr>
              <a:t>RAZLIČITIH</a:t>
            </a:r>
            <a:br>
              <a:rPr lang="hr-HR" sz="300" b="1" dirty="0">
                <a:solidFill>
                  <a:schemeClr val="tx1"/>
                </a:solidFill>
                <a:latin typeface="Comic Sans MS" panose="030F0702030302020204" pitchFamily="66" charset="0"/>
              </a:rPr>
            </a:br>
            <a:r>
              <a:rPr lang="hr-HR" sz="300" b="1" dirty="0">
                <a:solidFill>
                  <a:schemeClr val="tx1"/>
                </a:solidFill>
                <a:latin typeface="Comic Sans MS" panose="030F0702030302020204" pitchFamily="66" charset="0"/>
              </a:rPr>
              <a:t>ZADATAKA!</a:t>
            </a:r>
          </a:p>
        </p:txBody>
      </p:sp>
      <p:sp>
        <p:nvSpPr>
          <p:cNvPr id="24" name="Rectangle: Rounded Corners 23">
            <a:extLst>
              <a:ext uri="{FF2B5EF4-FFF2-40B4-BE49-F238E27FC236}">
                <a16:creationId xmlns:a16="http://schemas.microsoft.com/office/drawing/2014/main" id="{338B518A-A9AC-4E79-9404-D6DEFC221705}"/>
              </a:ext>
            </a:extLst>
          </p:cNvPr>
          <p:cNvSpPr/>
          <p:nvPr/>
        </p:nvSpPr>
        <p:spPr>
          <a:xfrm>
            <a:off x="2409368" y="1415447"/>
            <a:ext cx="274320"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hr-HR" sz="300" b="1" dirty="0">
                <a:solidFill>
                  <a:schemeClr val="tx1"/>
                </a:solidFill>
                <a:latin typeface="Comic Sans MS" panose="030F0702030302020204" pitchFamily="66" charset="0"/>
              </a:rPr>
              <a:t>MANJI</a:t>
            </a:r>
            <a:br>
              <a:rPr lang="hr-HR" sz="300" b="1" dirty="0">
                <a:solidFill>
                  <a:schemeClr val="tx1"/>
                </a:solidFill>
                <a:latin typeface="Comic Sans MS" panose="030F0702030302020204" pitchFamily="66" charset="0"/>
              </a:rPr>
            </a:br>
            <a:r>
              <a:rPr lang="hr-HR" sz="300" b="1" dirty="0">
                <a:solidFill>
                  <a:schemeClr val="tx1"/>
                </a:solidFill>
                <a:latin typeface="Comic Sans MS" panose="030F0702030302020204" pitchFamily="66" charset="0"/>
              </a:rPr>
              <a:t>FIZIČKI</a:t>
            </a:r>
            <a:br>
              <a:rPr lang="hr-HR" sz="300" b="1" dirty="0">
                <a:solidFill>
                  <a:schemeClr val="tx1"/>
                </a:solidFill>
                <a:latin typeface="Comic Sans MS" panose="030F0702030302020204" pitchFamily="66" charset="0"/>
              </a:rPr>
            </a:br>
            <a:r>
              <a:rPr lang="hr-HR" sz="300" b="1" dirty="0">
                <a:solidFill>
                  <a:schemeClr val="tx1"/>
                </a:solidFill>
                <a:latin typeface="Comic Sans MS" panose="030F0702030302020204" pitchFamily="66" charset="0"/>
              </a:rPr>
              <a:t>NAPOR!</a:t>
            </a:r>
          </a:p>
        </p:txBody>
      </p:sp>
      <p:sp>
        <p:nvSpPr>
          <p:cNvPr id="25" name="Rectangle: Rounded Corners 24">
            <a:extLst>
              <a:ext uri="{FF2B5EF4-FFF2-40B4-BE49-F238E27FC236}">
                <a16:creationId xmlns:a16="http://schemas.microsoft.com/office/drawing/2014/main" id="{3647E9DA-794D-4469-B077-F273D65F28D3}"/>
              </a:ext>
            </a:extLst>
          </p:cNvPr>
          <p:cNvSpPr/>
          <p:nvPr/>
        </p:nvSpPr>
        <p:spPr>
          <a:xfrm>
            <a:off x="2387937" y="1722547"/>
            <a:ext cx="274320"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hr-HR" sz="300" b="1" dirty="0">
                <a:solidFill>
                  <a:schemeClr val="tx1"/>
                </a:solidFill>
                <a:latin typeface="Comic Sans MS" panose="030F0702030302020204" pitchFamily="66" charset="0"/>
              </a:rPr>
              <a:t>USAVRŠAVANJE</a:t>
            </a:r>
            <a:br>
              <a:rPr lang="hr-HR" sz="300" b="1" dirty="0">
                <a:solidFill>
                  <a:schemeClr val="tx1"/>
                </a:solidFill>
                <a:latin typeface="Comic Sans MS" panose="030F0702030302020204" pitchFamily="66" charset="0"/>
              </a:rPr>
            </a:br>
            <a:r>
              <a:rPr lang="hr-HR" sz="300" b="1" dirty="0">
                <a:solidFill>
                  <a:schemeClr val="tx1"/>
                </a:solidFill>
                <a:latin typeface="Comic Sans MS" panose="030F0702030302020204" pitchFamily="66" charset="0"/>
              </a:rPr>
              <a:t>U PODRUČJU</a:t>
            </a:r>
            <a:br>
              <a:rPr lang="hr-HR" sz="300" b="1" dirty="0">
                <a:solidFill>
                  <a:schemeClr val="tx1"/>
                </a:solidFill>
                <a:latin typeface="Comic Sans MS" panose="030F0702030302020204" pitchFamily="66" charset="0"/>
              </a:rPr>
            </a:br>
            <a:r>
              <a:rPr lang="hr-HR" sz="300" b="1" dirty="0">
                <a:solidFill>
                  <a:schemeClr val="tx1"/>
                </a:solidFill>
                <a:latin typeface="Comic Sans MS" panose="030F0702030302020204" pitchFamily="66" charset="0"/>
              </a:rPr>
              <a:t>TEHNOLOGIJE!</a:t>
            </a:r>
          </a:p>
        </p:txBody>
      </p:sp>
      <p:pic>
        <p:nvPicPr>
          <p:cNvPr id="26" name="Picture 25">
            <a:extLst>
              <a:ext uri="{FF2B5EF4-FFF2-40B4-BE49-F238E27FC236}">
                <a16:creationId xmlns:a16="http://schemas.microsoft.com/office/drawing/2014/main" id="{3C232902-32F3-4A07-9168-8479188C6B4F}"/>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796355" y="782010"/>
            <a:ext cx="2768237" cy="1548379"/>
          </a:xfrm>
          <a:prstGeom prst="rect">
            <a:avLst/>
          </a:prstGeom>
        </p:spPr>
      </p:pic>
      <p:sp>
        <p:nvSpPr>
          <p:cNvPr id="27" name="Rectangle: Rounded Corners 26">
            <a:extLst>
              <a:ext uri="{FF2B5EF4-FFF2-40B4-BE49-F238E27FC236}">
                <a16:creationId xmlns:a16="http://schemas.microsoft.com/office/drawing/2014/main" id="{42C8DD61-B62E-4B28-A00D-EBC9E867586F}"/>
              </a:ext>
            </a:extLst>
          </p:cNvPr>
          <p:cNvSpPr/>
          <p:nvPr/>
        </p:nvSpPr>
        <p:spPr>
          <a:xfrm>
            <a:off x="3404752" y="894484"/>
            <a:ext cx="1463040" cy="22860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r-HR" sz="600" b="1">
                <a:solidFill>
                  <a:schemeClr val="tx1"/>
                </a:solidFill>
                <a:latin typeface="Comic Sans MS" panose="030F0702030302020204" pitchFamily="66" charset="0"/>
              </a:rPr>
              <a:t>SUSTAV PILANE S POMOĆU </a:t>
            </a:r>
            <a:br>
              <a:rPr lang="hr-HR" sz="600" b="1">
                <a:solidFill>
                  <a:schemeClr val="tx1"/>
                </a:solidFill>
                <a:latin typeface="Comic Sans MS" panose="030F0702030302020204" pitchFamily="66" charset="0"/>
              </a:rPr>
            </a:br>
            <a:r>
              <a:rPr lang="hr-HR" sz="600" b="1">
                <a:solidFill>
                  <a:schemeClr val="tx1"/>
                </a:solidFill>
                <a:latin typeface="Comic Sans MS" panose="030F0702030302020204" pitchFamily="66" charset="0"/>
              </a:rPr>
              <a:t> AUTOMATIZIRANOG INTEGRATORA</a:t>
            </a:r>
          </a:p>
        </p:txBody>
      </p:sp>
      <p:sp>
        <p:nvSpPr>
          <p:cNvPr id="28" name="Rectangle: Rounded Corners 27">
            <a:extLst>
              <a:ext uri="{FF2B5EF4-FFF2-40B4-BE49-F238E27FC236}">
                <a16:creationId xmlns:a16="http://schemas.microsoft.com/office/drawing/2014/main" id="{31C7A592-1130-412F-8F42-46E78332FB60}"/>
              </a:ext>
            </a:extLst>
          </p:cNvPr>
          <p:cNvSpPr/>
          <p:nvPr/>
        </p:nvSpPr>
        <p:spPr>
          <a:xfrm>
            <a:off x="4618092" y="1203213"/>
            <a:ext cx="843610" cy="9144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hr-HR" sz="400" b="1" dirty="0">
                <a:solidFill>
                  <a:schemeClr val="tx1"/>
                </a:solidFill>
                <a:latin typeface="Comic Sans MS" panose="030F0702030302020204" pitchFamily="66" charset="0"/>
              </a:rPr>
              <a:t>UTJECAJ NA SIGURNOST I ZDRAVLJE NA RADU</a:t>
            </a:r>
          </a:p>
        </p:txBody>
      </p:sp>
      <p:sp>
        <p:nvSpPr>
          <p:cNvPr id="29" name="Rectangle: Rounded Corners 28">
            <a:extLst>
              <a:ext uri="{FF2B5EF4-FFF2-40B4-BE49-F238E27FC236}">
                <a16:creationId xmlns:a16="http://schemas.microsoft.com/office/drawing/2014/main" id="{F59BA199-E1D6-4FC7-AAC8-9FC7694EDAC2}"/>
              </a:ext>
            </a:extLst>
          </p:cNvPr>
          <p:cNvSpPr/>
          <p:nvPr/>
        </p:nvSpPr>
        <p:spPr>
          <a:xfrm>
            <a:off x="5211033" y="1410639"/>
            <a:ext cx="274320"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hr-HR" sz="300" b="1" dirty="0">
                <a:solidFill>
                  <a:schemeClr val="tx1"/>
                </a:solidFill>
                <a:latin typeface="Comic Sans MS" panose="030F0702030302020204" pitchFamily="66" charset="0"/>
              </a:rPr>
              <a:t>MANJI</a:t>
            </a:r>
            <a:br>
              <a:rPr lang="hr-HR" sz="300" b="1" dirty="0">
                <a:solidFill>
                  <a:schemeClr val="tx1"/>
                </a:solidFill>
                <a:latin typeface="Comic Sans MS" panose="030F0702030302020204" pitchFamily="66" charset="0"/>
              </a:rPr>
            </a:br>
            <a:r>
              <a:rPr lang="hr-HR" sz="300" b="1" dirty="0">
                <a:solidFill>
                  <a:schemeClr val="tx1"/>
                </a:solidFill>
                <a:latin typeface="Comic Sans MS" panose="030F0702030302020204" pitchFamily="66" charset="0"/>
              </a:rPr>
              <a:t>FIZIČKI</a:t>
            </a:r>
            <a:br>
              <a:rPr lang="hr-HR" sz="300" b="1" dirty="0">
                <a:solidFill>
                  <a:schemeClr val="tx1"/>
                </a:solidFill>
                <a:latin typeface="Comic Sans MS" panose="030F0702030302020204" pitchFamily="66" charset="0"/>
              </a:rPr>
            </a:br>
            <a:r>
              <a:rPr lang="hr-HR" sz="300" b="1" dirty="0">
                <a:solidFill>
                  <a:schemeClr val="tx1"/>
                </a:solidFill>
                <a:latin typeface="Comic Sans MS" panose="030F0702030302020204" pitchFamily="66" charset="0"/>
              </a:rPr>
              <a:t>NAPOR!</a:t>
            </a:r>
          </a:p>
        </p:txBody>
      </p:sp>
      <p:sp>
        <p:nvSpPr>
          <p:cNvPr id="30" name="Rectangle: Rounded Corners 29">
            <a:extLst>
              <a:ext uri="{FF2B5EF4-FFF2-40B4-BE49-F238E27FC236}">
                <a16:creationId xmlns:a16="http://schemas.microsoft.com/office/drawing/2014/main" id="{CAE62C09-F6F9-4528-9563-7C1AC175B406}"/>
              </a:ext>
            </a:extLst>
          </p:cNvPr>
          <p:cNvSpPr/>
          <p:nvPr/>
        </p:nvSpPr>
        <p:spPr>
          <a:xfrm>
            <a:off x="4643434" y="1310922"/>
            <a:ext cx="41148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hr-HR" sz="300" b="1">
                <a:solidFill>
                  <a:schemeClr val="tx1"/>
                </a:solidFill>
                <a:latin typeface="Comic Sans MS" panose="030F0702030302020204" pitchFamily="66" charset="0"/>
              </a:rPr>
              <a:t>IZAZOVI</a:t>
            </a:r>
          </a:p>
        </p:txBody>
      </p:sp>
      <p:sp>
        <p:nvSpPr>
          <p:cNvPr id="31" name="Rectangle: Rounded Corners 30">
            <a:extLst>
              <a:ext uri="{FF2B5EF4-FFF2-40B4-BE49-F238E27FC236}">
                <a16:creationId xmlns:a16="http://schemas.microsoft.com/office/drawing/2014/main" id="{015AAB77-2505-4010-B9BD-20623D8CDC96}"/>
              </a:ext>
            </a:extLst>
          </p:cNvPr>
          <p:cNvSpPr/>
          <p:nvPr/>
        </p:nvSpPr>
        <p:spPr>
          <a:xfrm>
            <a:off x="591672" y="2614863"/>
            <a:ext cx="1463040" cy="22860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r-HR" sz="600" b="1">
                <a:solidFill>
                  <a:schemeClr val="tx1"/>
                </a:solidFill>
                <a:latin typeface="Comic Sans MS" panose="030F0702030302020204" pitchFamily="66" charset="0"/>
              </a:rPr>
              <a:t>DOBAVLJAČ ENERGIJE</a:t>
            </a:r>
            <a:br>
              <a:rPr lang="hr-HR" sz="600" b="1">
                <a:solidFill>
                  <a:schemeClr val="tx1"/>
                </a:solidFill>
                <a:latin typeface="Comic Sans MS" panose="030F0702030302020204" pitchFamily="66" charset="0"/>
              </a:rPr>
            </a:br>
            <a:r>
              <a:rPr lang="hr-HR" sz="600" b="1">
                <a:solidFill>
                  <a:schemeClr val="tx1"/>
                </a:solidFill>
                <a:latin typeface="Comic Sans MS" panose="030F0702030302020204" pitchFamily="66" charset="0"/>
              </a:rPr>
              <a:t>I AUTOMOBILA</a:t>
            </a:r>
          </a:p>
        </p:txBody>
      </p:sp>
      <p:sp>
        <p:nvSpPr>
          <p:cNvPr id="32" name="Rectangle: Rounded Corners 31">
            <a:extLst>
              <a:ext uri="{FF2B5EF4-FFF2-40B4-BE49-F238E27FC236}">
                <a16:creationId xmlns:a16="http://schemas.microsoft.com/office/drawing/2014/main" id="{1EA2B1D3-B8AB-4800-BAE9-BC22F3D8BF75}"/>
              </a:ext>
            </a:extLst>
          </p:cNvPr>
          <p:cNvSpPr/>
          <p:nvPr/>
        </p:nvSpPr>
        <p:spPr>
          <a:xfrm>
            <a:off x="3371741" y="2598691"/>
            <a:ext cx="1441940" cy="22860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r-HR" sz="600" b="1">
                <a:solidFill>
                  <a:schemeClr val="tx1"/>
                </a:solidFill>
                <a:latin typeface="Comic Sans MS" panose="030F0702030302020204" pitchFamily="66" charset="0"/>
              </a:rPr>
              <a:t>DOBAVLJAČ AUTOMOBILA</a:t>
            </a:r>
          </a:p>
        </p:txBody>
      </p:sp>
      <p:sp>
        <p:nvSpPr>
          <p:cNvPr id="33" name="Rectangle: Rounded Corners 32">
            <a:extLst>
              <a:ext uri="{FF2B5EF4-FFF2-40B4-BE49-F238E27FC236}">
                <a16:creationId xmlns:a16="http://schemas.microsoft.com/office/drawing/2014/main" id="{48924E59-14E2-4224-A9EF-C6371A879BC3}"/>
              </a:ext>
            </a:extLst>
          </p:cNvPr>
          <p:cNvSpPr/>
          <p:nvPr/>
        </p:nvSpPr>
        <p:spPr>
          <a:xfrm>
            <a:off x="6274450" y="2621468"/>
            <a:ext cx="1441940" cy="228600"/>
          </a:xfrm>
          <a:prstGeom prst="roundRect">
            <a:avLst/>
          </a:prstGeom>
          <a:solidFill>
            <a:srgbClr val="DDE898"/>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r-HR" sz="600" b="1" dirty="0">
                <a:solidFill>
                  <a:schemeClr val="tx1"/>
                </a:solidFill>
                <a:latin typeface="Comic Sans MS" panose="030F0702030302020204" pitchFamily="66" charset="0"/>
              </a:rPr>
              <a:t>NOVOOSNOVANO PODUZEĆE </a:t>
            </a:r>
            <a:br>
              <a:rPr lang="hr-HR" sz="600" b="1" dirty="0">
                <a:solidFill>
                  <a:schemeClr val="tx1"/>
                </a:solidFill>
                <a:latin typeface="Comic Sans MS" panose="030F0702030302020204" pitchFamily="66" charset="0"/>
              </a:rPr>
            </a:br>
            <a:r>
              <a:rPr lang="hr-HR" sz="600" b="1" dirty="0">
                <a:solidFill>
                  <a:schemeClr val="tx1"/>
                </a:solidFill>
                <a:latin typeface="Comic Sans MS" panose="030F0702030302020204" pitchFamily="66" charset="0"/>
              </a:rPr>
              <a:t> ZA AUTOMATIZACIJU VOZILA</a:t>
            </a:r>
          </a:p>
        </p:txBody>
      </p:sp>
      <p:sp>
        <p:nvSpPr>
          <p:cNvPr id="34" name="Rectangle: Rounded Corners 33">
            <a:extLst>
              <a:ext uri="{FF2B5EF4-FFF2-40B4-BE49-F238E27FC236}">
                <a16:creationId xmlns:a16="http://schemas.microsoft.com/office/drawing/2014/main" id="{7623A966-1E75-41E3-8AD6-EC5FD9F43CB8}"/>
              </a:ext>
            </a:extLst>
          </p:cNvPr>
          <p:cNvSpPr/>
          <p:nvPr/>
        </p:nvSpPr>
        <p:spPr>
          <a:xfrm>
            <a:off x="6262847" y="861601"/>
            <a:ext cx="1575207" cy="228600"/>
          </a:xfrm>
          <a:prstGeom prst="roundRect">
            <a:avLst/>
          </a:prstGeom>
          <a:solidFill>
            <a:srgbClr val="F6C6B7"/>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r-HR" sz="600" b="1">
                <a:solidFill>
                  <a:schemeClr val="tx1"/>
                </a:solidFill>
                <a:latin typeface="Comic Sans MS" panose="030F0702030302020204" pitchFamily="66" charset="0"/>
              </a:rPr>
              <a:t>PODUZEĆE ZA ENERGIJU I </a:t>
            </a:r>
            <a:br>
              <a:rPr lang="hr-HR" sz="600" b="1">
                <a:solidFill>
                  <a:schemeClr val="tx1"/>
                </a:solidFill>
                <a:latin typeface="Comic Sans MS" panose="030F0702030302020204" pitchFamily="66" charset="0"/>
              </a:rPr>
            </a:br>
            <a:r>
              <a:rPr lang="hr-HR" sz="600" b="1">
                <a:solidFill>
                  <a:schemeClr val="tx1"/>
                </a:solidFill>
                <a:latin typeface="Comic Sans MS" panose="030F0702030302020204" pitchFamily="66" charset="0"/>
              </a:rPr>
              <a:t> AUTOMATIZACIJU </a:t>
            </a:r>
          </a:p>
        </p:txBody>
      </p:sp>
      <p:sp>
        <p:nvSpPr>
          <p:cNvPr id="35" name="Rectangle: Rounded Corners 34">
            <a:extLst>
              <a:ext uri="{FF2B5EF4-FFF2-40B4-BE49-F238E27FC236}">
                <a16:creationId xmlns:a16="http://schemas.microsoft.com/office/drawing/2014/main" id="{505185BC-F56F-48CC-BEA9-BEECDBC438F0}"/>
              </a:ext>
            </a:extLst>
          </p:cNvPr>
          <p:cNvSpPr/>
          <p:nvPr/>
        </p:nvSpPr>
        <p:spPr>
          <a:xfrm>
            <a:off x="1821931" y="2933522"/>
            <a:ext cx="840325" cy="9144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hr-HR" sz="400" b="1" dirty="0">
                <a:solidFill>
                  <a:schemeClr val="tx1"/>
                </a:solidFill>
                <a:latin typeface="Comic Sans MS" panose="030F0702030302020204" pitchFamily="66" charset="0"/>
              </a:rPr>
              <a:t>UTJECAJ NA SIGURNOST I ZDRAVLJE NA RADU</a:t>
            </a:r>
          </a:p>
        </p:txBody>
      </p:sp>
      <p:sp>
        <p:nvSpPr>
          <p:cNvPr id="37" name="Rectangle: Rounded Corners 36">
            <a:extLst>
              <a:ext uri="{FF2B5EF4-FFF2-40B4-BE49-F238E27FC236}">
                <a16:creationId xmlns:a16="http://schemas.microsoft.com/office/drawing/2014/main" id="{AF0BE622-652F-4605-B268-47B6E3C2B436}"/>
              </a:ext>
            </a:extLst>
          </p:cNvPr>
          <p:cNvSpPr/>
          <p:nvPr/>
        </p:nvSpPr>
        <p:spPr>
          <a:xfrm>
            <a:off x="7518013" y="1179875"/>
            <a:ext cx="816283" cy="91440"/>
          </a:xfrm>
          <a:prstGeom prst="roundRect">
            <a:avLst/>
          </a:prstGeom>
          <a:solidFill>
            <a:srgbClr val="F6C6B7"/>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hr-HR" sz="400" b="1" dirty="0">
                <a:solidFill>
                  <a:schemeClr val="tx1"/>
                </a:solidFill>
                <a:latin typeface="Comic Sans MS" panose="030F0702030302020204" pitchFamily="66" charset="0"/>
              </a:rPr>
              <a:t>UTJECAJ NA SIGURNOST I ZDRAVLJE NA RADU</a:t>
            </a:r>
          </a:p>
        </p:txBody>
      </p:sp>
      <p:sp>
        <p:nvSpPr>
          <p:cNvPr id="38" name="Rectangle: Rounded Corners 37">
            <a:extLst>
              <a:ext uri="{FF2B5EF4-FFF2-40B4-BE49-F238E27FC236}">
                <a16:creationId xmlns:a16="http://schemas.microsoft.com/office/drawing/2014/main" id="{7DC46A2E-082A-4B61-A296-390164F578B5}"/>
              </a:ext>
            </a:extLst>
          </p:cNvPr>
          <p:cNvSpPr/>
          <p:nvPr/>
        </p:nvSpPr>
        <p:spPr>
          <a:xfrm>
            <a:off x="4643433" y="2908387"/>
            <a:ext cx="837429" cy="9144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hr-HR" sz="400" b="1" dirty="0">
                <a:solidFill>
                  <a:schemeClr val="tx1"/>
                </a:solidFill>
                <a:latin typeface="Comic Sans MS" panose="030F0702030302020204" pitchFamily="66" charset="0"/>
              </a:rPr>
              <a:t>UTJECAJ NA SIGURNOST I ZDRAVLJE NA RADU</a:t>
            </a:r>
          </a:p>
        </p:txBody>
      </p:sp>
      <p:sp>
        <p:nvSpPr>
          <p:cNvPr id="40" name="Rectangle: Rounded Corners 39">
            <a:extLst>
              <a:ext uri="{FF2B5EF4-FFF2-40B4-BE49-F238E27FC236}">
                <a16:creationId xmlns:a16="http://schemas.microsoft.com/office/drawing/2014/main" id="{48B5BAE1-BDEF-49BE-91D8-4B4BB2F3D626}"/>
              </a:ext>
            </a:extLst>
          </p:cNvPr>
          <p:cNvSpPr/>
          <p:nvPr/>
        </p:nvSpPr>
        <p:spPr>
          <a:xfrm>
            <a:off x="7490687" y="2938496"/>
            <a:ext cx="843609" cy="82463"/>
          </a:xfrm>
          <a:prstGeom prst="roundRect">
            <a:avLst/>
          </a:prstGeom>
          <a:solidFill>
            <a:srgbClr val="DDE898"/>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hr-HR" sz="400" b="1" dirty="0">
                <a:solidFill>
                  <a:schemeClr val="tx1"/>
                </a:solidFill>
                <a:latin typeface="Comic Sans MS" panose="030F0702030302020204" pitchFamily="66" charset="0"/>
              </a:rPr>
              <a:t>UTJECAJ NA SIGURNOST I ZDRAVLJE NA RADU</a:t>
            </a:r>
          </a:p>
        </p:txBody>
      </p:sp>
      <p:sp>
        <p:nvSpPr>
          <p:cNvPr id="43" name="Rectangle: Rounded Corners 42">
            <a:extLst>
              <a:ext uri="{FF2B5EF4-FFF2-40B4-BE49-F238E27FC236}">
                <a16:creationId xmlns:a16="http://schemas.microsoft.com/office/drawing/2014/main" id="{7BAAC11D-038E-4C99-B754-C23BB8426E7D}"/>
              </a:ext>
            </a:extLst>
          </p:cNvPr>
          <p:cNvSpPr/>
          <p:nvPr/>
        </p:nvSpPr>
        <p:spPr>
          <a:xfrm>
            <a:off x="4672539" y="1698990"/>
            <a:ext cx="376234"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hr-HR" sz="300" b="1">
                <a:solidFill>
                  <a:schemeClr val="tx1"/>
                </a:solidFill>
                <a:latin typeface="Comic Sans MS" panose="030F0702030302020204" pitchFamily="66" charset="0"/>
              </a:rPr>
              <a:t>FIZIČKI</a:t>
            </a:r>
            <a:br>
              <a:rPr lang="hr-HR" sz="300" b="1">
                <a:solidFill>
                  <a:schemeClr val="tx1"/>
                </a:solidFill>
                <a:latin typeface="Comic Sans MS" panose="030F0702030302020204" pitchFamily="66" charset="0"/>
              </a:rPr>
            </a:br>
            <a:r>
              <a:rPr lang="hr-HR" sz="300" b="1">
                <a:solidFill>
                  <a:schemeClr val="tx1"/>
                </a:solidFill>
                <a:latin typeface="Comic Sans MS" panose="030F0702030302020204" pitchFamily="66" charset="0"/>
              </a:rPr>
              <a:t>RIZICI</a:t>
            </a:r>
            <a:br>
              <a:rPr lang="hr-HR" sz="300" b="1">
                <a:solidFill>
                  <a:schemeClr val="tx1"/>
                </a:solidFill>
                <a:latin typeface="Comic Sans MS" panose="030F0702030302020204" pitchFamily="66" charset="0"/>
              </a:rPr>
            </a:br>
            <a:r>
              <a:rPr lang="hr-HR" sz="300" b="1">
                <a:solidFill>
                  <a:schemeClr val="tx1"/>
                </a:solidFill>
                <a:latin typeface="Comic Sans MS" panose="030F0702030302020204" pitchFamily="66" charset="0"/>
              </a:rPr>
              <a:t>U SLUČAJU</a:t>
            </a:r>
            <a:br>
              <a:rPr lang="hr-HR" sz="300" b="1">
                <a:solidFill>
                  <a:schemeClr val="tx1"/>
                </a:solidFill>
                <a:latin typeface="Comic Sans MS" panose="030F0702030302020204" pitchFamily="66" charset="0"/>
              </a:rPr>
            </a:br>
            <a:r>
              <a:rPr lang="hr-HR" sz="300" b="1">
                <a:solidFill>
                  <a:schemeClr val="tx1"/>
                </a:solidFill>
                <a:latin typeface="Comic Sans MS" panose="030F0702030302020204" pitchFamily="66" charset="0"/>
              </a:rPr>
              <a:t>NEISPRAVNOSTI!</a:t>
            </a:r>
          </a:p>
        </p:txBody>
      </p:sp>
      <p:sp>
        <p:nvSpPr>
          <p:cNvPr id="44" name="Rectangle: Rounded Corners 43">
            <a:extLst>
              <a:ext uri="{FF2B5EF4-FFF2-40B4-BE49-F238E27FC236}">
                <a16:creationId xmlns:a16="http://schemas.microsoft.com/office/drawing/2014/main" id="{1D819A4B-C501-4BDD-978A-BD77506A984E}"/>
              </a:ext>
            </a:extLst>
          </p:cNvPr>
          <p:cNvSpPr/>
          <p:nvPr/>
        </p:nvSpPr>
        <p:spPr>
          <a:xfrm>
            <a:off x="5048773" y="2047476"/>
            <a:ext cx="469481"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hr-HR" sz="300" b="1">
                <a:solidFill>
                  <a:schemeClr val="tx1"/>
                </a:solidFill>
                <a:latin typeface="Comic Sans MS" panose="030F0702030302020204" pitchFamily="66" charset="0"/>
              </a:rPr>
              <a:t>MANJE </a:t>
            </a:r>
            <a:br>
              <a:rPr lang="hr-HR" sz="300" b="1">
                <a:solidFill>
                  <a:schemeClr val="tx1"/>
                </a:solidFill>
                <a:latin typeface="Comic Sans MS" panose="030F0702030302020204" pitchFamily="66" charset="0"/>
              </a:rPr>
            </a:br>
            <a:r>
              <a:rPr lang="hr-HR" sz="300" b="1">
                <a:solidFill>
                  <a:schemeClr val="tx1"/>
                </a:solidFill>
                <a:latin typeface="Comic Sans MS" panose="030F0702030302020204" pitchFamily="66" charset="0"/>
              </a:rPr>
              <a:t>OPASNOSTI ZA </a:t>
            </a:r>
            <a:br>
              <a:rPr lang="hr-HR" sz="300" b="1">
                <a:solidFill>
                  <a:schemeClr val="tx1"/>
                </a:solidFill>
                <a:latin typeface="Comic Sans MS" panose="030F0702030302020204" pitchFamily="66" charset="0"/>
              </a:rPr>
            </a:br>
            <a:r>
              <a:rPr lang="hr-HR" sz="300" b="1">
                <a:solidFill>
                  <a:schemeClr val="tx1"/>
                </a:solidFill>
                <a:latin typeface="Comic Sans MS" panose="030F0702030302020204" pitchFamily="66" charset="0"/>
              </a:rPr>
              <a:t>OKOLIŠ!</a:t>
            </a:r>
          </a:p>
        </p:txBody>
      </p:sp>
      <p:sp>
        <p:nvSpPr>
          <p:cNvPr id="46" name="Rectangle: Rounded Corners 45">
            <a:extLst>
              <a:ext uri="{FF2B5EF4-FFF2-40B4-BE49-F238E27FC236}">
                <a16:creationId xmlns:a16="http://schemas.microsoft.com/office/drawing/2014/main" id="{FC3856BD-5379-45C4-B2B4-AEE5918BFF6F}"/>
              </a:ext>
            </a:extLst>
          </p:cNvPr>
          <p:cNvSpPr/>
          <p:nvPr/>
        </p:nvSpPr>
        <p:spPr>
          <a:xfrm>
            <a:off x="5079723" y="1319522"/>
            <a:ext cx="40114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hr-HR" sz="300" b="1" dirty="0">
                <a:solidFill>
                  <a:schemeClr val="tx1"/>
                </a:solidFill>
                <a:latin typeface="Comic Sans MS" panose="030F0702030302020204" pitchFamily="66" charset="0"/>
              </a:rPr>
              <a:t>NOVE MOGUĆNOSTI</a:t>
            </a:r>
          </a:p>
        </p:txBody>
      </p:sp>
      <p:sp>
        <p:nvSpPr>
          <p:cNvPr id="47" name="Rectangle: Rounded Corners 46">
            <a:extLst>
              <a:ext uri="{FF2B5EF4-FFF2-40B4-BE49-F238E27FC236}">
                <a16:creationId xmlns:a16="http://schemas.microsoft.com/office/drawing/2014/main" id="{7B6A7CE6-049E-4419-99E9-DA0B2D73E933}"/>
              </a:ext>
            </a:extLst>
          </p:cNvPr>
          <p:cNvSpPr/>
          <p:nvPr/>
        </p:nvSpPr>
        <p:spPr>
          <a:xfrm>
            <a:off x="7504744" y="1299492"/>
            <a:ext cx="41148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hr-HR" sz="300" b="1">
                <a:solidFill>
                  <a:schemeClr val="tx1"/>
                </a:solidFill>
                <a:latin typeface="Comic Sans MS" panose="030F0702030302020204" pitchFamily="66" charset="0"/>
              </a:rPr>
              <a:t>IZAZOVI</a:t>
            </a:r>
          </a:p>
        </p:txBody>
      </p:sp>
      <p:sp>
        <p:nvSpPr>
          <p:cNvPr id="48" name="Rectangle: Rounded Corners 47">
            <a:extLst>
              <a:ext uri="{FF2B5EF4-FFF2-40B4-BE49-F238E27FC236}">
                <a16:creationId xmlns:a16="http://schemas.microsoft.com/office/drawing/2014/main" id="{8C650C66-0333-4EBF-9AF9-94B85F8E6EFF}"/>
              </a:ext>
            </a:extLst>
          </p:cNvPr>
          <p:cNvSpPr/>
          <p:nvPr/>
        </p:nvSpPr>
        <p:spPr>
          <a:xfrm>
            <a:off x="7952463" y="1300472"/>
            <a:ext cx="40114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hr-HR" sz="300" b="1">
                <a:solidFill>
                  <a:schemeClr val="tx1"/>
                </a:solidFill>
                <a:latin typeface="Comic Sans MS" panose="030F0702030302020204" pitchFamily="66" charset="0"/>
              </a:rPr>
              <a:t>NOVE MOGUĆNOSTI</a:t>
            </a:r>
          </a:p>
        </p:txBody>
      </p:sp>
      <p:sp>
        <p:nvSpPr>
          <p:cNvPr id="49" name="Rectangle: Rounded Corners 48">
            <a:extLst>
              <a:ext uri="{FF2B5EF4-FFF2-40B4-BE49-F238E27FC236}">
                <a16:creationId xmlns:a16="http://schemas.microsoft.com/office/drawing/2014/main" id="{C516940E-127B-41F9-B67F-740A81414FC1}"/>
              </a:ext>
            </a:extLst>
          </p:cNvPr>
          <p:cNvSpPr/>
          <p:nvPr/>
        </p:nvSpPr>
        <p:spPr>
          <a:xfrm>
            <a:off x="7490687" y="1838188"/>
            <a:ext cx="411480"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hr-HR" sz="300" b="1">
                <a:solidFill>
                  <a:schemeClr val="tx1"/>
                </a:solidFill>
                <a:latin typeface="Comic Sans MS" panose="030F0702030302020204" pitchFamily="66" charset="0"/>
              </a:rPr>
              <a:t>KONTINUIRANO</a:t>
            </a:r>
            <a:br>
              <a:rPr lang="hr-HR" sz="300" b="1">
                <a:solidFill>
                  <a:schemeClr val="tx1"/>
                </a:solidFill>
                <a:latin typeface="Comic Sans MS" panose="030F0702030302020204" pitchFamily="66" charset="0"/>
              </a:rPr>
            </a:br>
            <a:r>
              <a:rPr lang="hr-HR" sz="300" b="1">
                <a:solidFill>
                  <a:schemeClr val="tx1"/>
                </a:solidFill>
                <a:latin typeface="Comic Sans MS" panose="030F0702030302020204" pitchFamily="66" charset="0"/>
              </a:rPr>
              <a:t>OSPOSOBLJAVANJE</a:t>
            </a:r>
          </a:p>
        </p:txBody>
      </p:sp>
      <p:sp>
        <p:nvSpPr>
          <p:cNvPr id="50" name="Rectangle: Rounded Corners 49">
            <a:extLst>
              <a:ext uri="{FF2B5EF4-FFF2-40B4-BE49-F238E27FC236}">
                <a16:creationId xmlns:a16="http://schemas.microsoft.com/office/drawing/2014/main" id="{5F3A98FA-FFB0-44A8-8221-4462EFD8BFC0}"/>
              </a:ext>
            </a:extLst>
          </p:cNvPr>
          <p:cNvSpPr/>
          <p:nvPr/>
        </p:nvSpPr>
        <p:spPr>
          <a:xfrm>
            <a:off x="7931691" y="2021068"/>
            <a:ext cx="411480"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hr-HR" sz="300" b="1">
                <a:solidFill>
                  <a:schemeClr val="tx1"/>
                </a:solidFill>
                <a:latin typeface="Comic Sans MS" panose="030F0702030302020204" pitchFamily="66" charset="0"/>
              </a:rPr>
              <a:t>MANJE PSIHIČKOG</a:t>
            </a:r>
            <a:br>
              <a:rPr lang="hr-HR" sz="300" b="1">
                <a:solidFill>
                  <a:schemeClr val="tx1"/>
                </a:solidFill>
                <a:latin typeface="Comic Sans MS" panose="030F0702030302020204" pitchFamily="66" charset="0"/>
              </a:rPr>
            </a:br>
            <a:r>
              <a:rPr lang="hr-HR" sz="300" b="1">
                <a:solidFill>
                  <a:schemeClr val="tx1"/>
                </a:solidFill>
                <a:latin typeface="Comic Sans MS" panose="030F0702030302020204" pitchFamily="66" charset="0"/>
              </a:rPr>
              <a:t> OPTEREĆENJA!</a:t>
            </a:r>
          </a:p>
        </p:txBody>
      </p:sp>
      <p:sp>
        <p:nvSpPr>
          <p:cNvPr id="51" name="Rectangle: Rounded Corners 50">
            <a:extLst>
              <a:ext uri="{FF2B5EF4-FFF2-40B4-BE49-F238E27FC236}">
                <a16:creationId xmlns:a16="http://schemas.microsoft.com/office/drawing/2014/main" id="{834F449D-F316-44DE-B37F-D0746704FABD}"/>
              </a:ext>
            </a:extLst>
          </p:cNvPr>
          <p:cNvSpPr/>
          <p:nvPr/>
        </p:nvSpPr>
        <p:spPr>
          <a:xfrm>
            <a:off x="8144093" y="1420446"/>
            <a:ext cx="270089"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hr-HR" sz="300" b="1">
                <a:solidFill>
                  <a:schemeClr val="tx1"/>
                </a:solidFill>
                <a:latin typeface="Comic Sans MS" panose="030F0702030302020204" pitchFamily="66" charset="0"/>
              </a:rPr>
              <a:t>VIŠE </a:t>
            </a:r>
            <a:br>
              <a:rPr lang="hr-HR" sz="300" b="1">
                <a:solidFill>
                  <a:schemeClr val="tx1"/>
                </a:solidFill>
                <a:latin typeface="Comic Sans MS" panose="030F0702030302020204" pitchFamily="66" charset="0"/>
              </a:rPr>
            </a:br>
            <a:r>
              <a:rPr lang="hr-HR" sz="300" b="1">
                <a:solidFill>
                  <a:schemeClr val="tx1"/>
                </a:solidFill>
                <a:latin typeface="Comic Sans MS" panose="030F0702030302020204" pitchFamily="66" charset="0"/>
              </a:rPr>
              <a:t>ODMORA </a:t>
            </a:r>
            <a:br>
              <a:rPr lang="hr-HR" sz="300" b="1">
                <a:solidFill>
                  <a:schemeClr val="tx1"/>
                </a:solidFill>
                <a:latin typeface="Comic Sans MS" panose="030F0702030302020204" pitchFamily="66" charset="0"/>
              </a:rPr>
            </a:br>
            <a:r>
              <a:rPr lang="hr-HR" sz="300" b="1">
                <a:solidFill>
                  <a:schemeClr val="tx1"/>
                </a:solidFill>
                <a:latin typeface="Comic Sans MS" panose="030F0702030302020204" pitchFamily="66" charset="0"/>
              </a:rPr>
              <a:t> I </a:t>
            </a:r>
          </a:p>
        </p:txBody>
      </p:sp>
      <p:sp>
        <p:nvSpPr>
          <p:cNvPr id="52" name="Rectangle: Rounded Corners 51">
            <a:extLst>
              <a:ext uri="{FF2B5EF4-FFF2-40B4-BE49-F238E27FC236}">
                <a16:creationId xmlns:a16="http://schemas.microsoft.com/office/drawing/2014/main" id="{6DC17AE1-9A2C-41D3-ABEA-E178542E34F8}"/>
              </a:ext>
            </a:extLst>
          </p:cNvPr>
          <p:cNvSpPr/>
          <p:nvPr/>
        </p:nvSpPr>
        <p:spPr>
          <a:xfrm>
            <a:off x="7944843" y="1592190"/>
            <a:ext cx="411480" cy="104876"/>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lstStyle/>
          <a:p>
            <a:r>
              <a:rPr lang="hr-HR" sz="300" b="1">
                <a:solidFill>
                  <a:schemeClr val="tx1"/>
                </a:solidFill>
                <a:latin typeface="Comic Sans MS" panose="030F0702030302020204" pitchFamily="66" charset="0"/>
              </a:rPr>
              <a:t>MANJE ZAOSTATAKA!</a:t>
            </a:r>
          </a:p>
        </p:txBody>
      </p:sp>
      <p:sp>
        <p:nvSpPr>
          <p:cNvPr id="53" name="Rectangle: Rounded Corners 52">
            <a:extLst>
              <a:ext uri="{FF2B5EF4-FFF2-40B4-BE49-F238E27FC236}">
                <a16:creationId xmlns:a16="http://schemas.microsoft.com/office/drawing/2014/main" id="{E372F90F-583A-488D-9C26-EFFEC8D773F9}"/>
              </a:ext>
            </a:extLst>
          </p:cNvPr>
          <p:cNvSpPr/>
          <p:nvPr/>
        </p:nvSpPr>
        <p:spPr>
          <a:xfrm>
            <a:off x="7493314" y="3055902"/>
            <a:ext cx="41148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lstStyle/>
          <a:p>
            <a:pPr algn="ctr"/>
            <a:r>
              <a:rPr lang="hr-HR" sz="300" b="1">
                <a:solidFill>
                  <a:schemeClr val="tx1"/>
                </a:solidFill>
                <a:latin typeface="Comic Sans MS" panose="030F0702030302020204" pitchFamily="66" charset="0"/>
              </a:rPr>
              <a:t>IZAZOVI</a:t>
            </a:r>
          </a:p>
        </p:txBody>
      </p:sp>
      <p:sp>
        <p:nvSpPr>
          <p:cNvPr id="54" name="Rectangle: Rounded Corners 53">
            <a:extLst>
              <a:ext uri="{FF2B5EF4-FFF2-40B4-BE49-F238E27FC236}">
                <a16:creationId xmlns:a16="http://schemas.microsoft.com/office/drawing/2014/main" id="{ABFED99A-A3C6-430E-8081-84F957F48234}"/>
              </a:ext>
            </a:extLst>
          </p:cNvPr>
          <p:cNvSpPr/>
          <p:nvPr/>
        </p:nvSpPr>
        <p:spPr>
          <a:xfrm>
            <a:off x="7933413" y="3056882"/>
            <a:ext cx="40114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lstStyle/>
          <a:p>
            <a:pPr algn="ctr"/>
            <a:r>
              <a:rPr lang="hr-HR" sz="300" b="1" dirty="0">
                <a:solidFill>
                  <a:schemeClr val="tx1"/>
                </a:solidFill>
                <a:latin typeface="Comic Sans MS" panose="030F0702030302020204" pitchFamily="66" charset="0"/>
              </a:rPr>
              <a:t>NOVE MOGUĆNOSTI</a:t>
            </a:r>
          </a:p>
        </p:txBody>
      </p:sp>
      <p:sp>
        <p:nvSpPr>
          <p:cNvPr id="55" name="Rectangle: Rounded Corners 54">
            <a:extLst>
              <a:ext uri="{FF2B5EF4-FFF2-40B4-BE49-F238E27FC236}">
                <a16:creationId xmlns:a16="http://schemas.microsoft.com/office/drawing/2014/main" id="{ADAB30B1-614C-42BB-BAC9-0834EB57FBD0}"/>
              </a:ext>
            </a:extLst>
          </p:cNvPr>
          <p:cNvSpPr/>
          <p:nvPr/>
        </p:nvSpPr>
        <p:spPr>
          <a:xfrm>
            <a:off x="7471864" y="3578341"/>
            <a:ext cx="411480"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hr-HR" sz="300" b="1">
                <a:solidFill>
                  <a:schemeClr val="tx1"/>
                </a:solidFill>
                <a:latin typeface="Comic Sans MS" panose="030F0702030302020204" pitchFamily="66" charset="0"/>
              </a:rPr>
              <a:t>VEĆA POTRAŽNJA</a:t>
            </a:r>
            <a:br>
              <a:rPr lang="hr-HR" sz="300" b="1">
                <a:solidFill>
                  <a:schemeClr val="tx1"/>
                </a:solidFill>
                <a:latin typeface="Comic Sans MS" panose="030F0702030302020204" pitchFamily="66" charset="0"/>
              </a:rPr>
            </a:br>
            <a:r>
              <a:rPr lang="hr-HR" sz="300" b="1">
                <a:solidFill>
                  <a:schemeClr val="tx1"/>
                </a:solidFill>
                <a:latin typeface="Comic Sans MS" panose="030F0702030302020204" pitchFamily="66" charset="0"/>
              </a:rPr>
              <a:t>ZA KOGNITIVNIM</a:t>
            </a:r>
            <a:br>
              <a:rPr lang="hr-HR" sz="300" b="1">
                <a:solidFill>
                  <a:schemeClr val="tx1"/>
                </a:solidFill>
                <a:latin typeface="Comic Sans MS" panose="030F0702030302020204" pitchFamily="66" charset="0"/>
              </a:rPr>
            </a:br>
            <a:r>
              <a:rPr lang="hr-HR" sz="300" b="1">
                <a:solidFill>
                  <a:schemeClr val="tx1"/>
                </a:solidFill>
                <a:latin typeface="Comic Sans MS" panose="030F0702030302020204" pitchFamily="66" charset="0"/>
              </a:rPr>
              <a:t>VJEŠTINAMA</a:t>
            </a:r>
          </a:p>
        </p:txBody>
      </p:sp>
      <p:sp>
        <p:nvSpPr>
          <p:cNvPr id="56" name="Rectangle: Rounded Corners 55">
            <a:extLst>
              <a:ext uri="{FF2B5EF4-FFF2-40B4-BE49-F238E27FC236}">
                <a16:creationId xmlns:a16="http://schemas.microsoft.com/office/drawing/2014/main" id="{89D9D296-0142-47FD-BF4D-BAF72A07F51E}"/>
              </a:ext>
            </a:extLst>
          </p:cNvPr>
          <p:cNvSpPr/>
          <p:nvPr/>
        </p:nvSpPr>
        <p:spPr>
          <a:xfrm rot="21257739">
            <a:off x="7946965" y="3132658"/>
            <a:ext cx="411480" cy="288871"/>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nchorCtr="1"/>
          <a:lstStyle/>
          <a:p>
            <a:pPr algn="ctr"/>
            <a:r>
              <a:rPr lang="hr-HR" sz="300" b="1" dirty="0">
                <a:solidFill>
                  <a:schemeClr val="tx1"/>
                </a:solidFill>
                <a:latin typeface="Comic Sans MS" panose="030F0702030302020204" pitchFamily="66" charset="0"/>
              </a:rPr>
              <a:t>MINIMALNA</a:t>
            </a:r>
            <a:br>
              <a:rPr lang="hr-HR" sz="300" b="1" dirty="0">
                <a:solidFill>
                  <a:schemeClr val="tx1"/>
                </a:solidFill>
                <a:latin typeface="Comic Sans MS" panose="030F0702030302020204" pitchFamily="66" charset="0"/>
              </a:rPr>
            </a:br>
            <a:r>
              <a:rPr lang="hr-HR" sz="300" b="1" dirty="0">
                <a:solidFill>
                  <a:schemeClr val="tx1"/>
                </a:solidFill>
                <a:latin typeface="Comic Sans MS" panose="030F0702030302020204" pitchFamily="66" charset="0"/>
              </a:rPr>
              <a:t>IZLOŽENOST</a:t>
            </a:r>
            <a:br>
              <a:rPr lang="hr-HR" sz="300" b="1" dirty="0">
                <a:solidFill>
                  <a:schemeClr val="tx1"/>
                </a:solidFill>
                <a:latin typeface="Comic Sans MS" panose="030F0702030302020204" pitchFamily="66" charset="0"/>
              </a:rPr>
            </a:br>
            <a:r>
              <a:rPr lang="hr-HR" sz="300" b="1" dirty="0">
                <a:solidFill>
                  <a:schemeClr val="tx1"/>
                </a:solidFill>
                <a:latin typeface="Comic Sans MS" panose="030F0702030302020204" pitchFamily="66" charset="0"/>
              </a:rPr>
              <a:t>FIZIČKIM RIZICIMA</a:t>
            </a:r>
            <a:br>
              <a:rPr lang="hr-HR" sz="300" b="1" dirty="0">
                <a:solidFill>
                  <a:schemeClr val="tx1"/>
                </a:solidFill>
                <a:latin typeface="Comic Sans MS" panose="030F0702030302020204" pitchFamily="66" charset="0"/>
              </a:rPr>
            </a:br>
            <a:r>
              <a:rPr lang="hr-HR" sz="300" b="1" dirty="0">
                <a:solidFill>
                  <a:schemeClr val="tx1"/>
                </a:solidFill>
                <a:latin typeface="Comic Sans MS" panose="030F0702030302020204" pitchFamily="66" charset="0"/>
              </a:rPr>
              <a:t>KAO ŠTO SU...</a:t>
            </a:r>
          </a:p>
        </p:txBody>
      </p:sp>
      <p:sp>
        <p:nvSpPr>
          <p:cNvPr id="57" name="Rectangle: Rounded Corners 56">
            <a:extLst>
              <a:ext uri="{FF2B5EF4-FFF2-40B4-BE49-F238E27FC236}">
                <a16:creationId xmlns:a16="http://schemas.microsoft.com/office/drawing/2014/main" id="{CD85F7A1-3847-46A8-847F-B794EF95E8D0}"/>
              </a:ext>
            </a:extLst>
          </p:cNvPr>
          <p:cNvSpPr/>
          <p:nvPr/>
        </p:nvSpPr>
        <p:spPr>
          <a:xfrm rot="21257739">
            <a:off x="7982694" y="3442438"/>
            <a:ext cx="321521" cy="8336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lstStyle/>
          <a:p>
            <a:pPr algn="ctr"/>
            <a:r>
              <a:rPr lang="hr-HR" sz="300" b="1">
                <a:solidFill>
                  <a:schemeClr val="tx1"/>
                </a:solidFill>
                <a:latin typeface="Comic Sans MS" panose="030F0702030302020204" pitchFamily="66" charset="0"/>
              </a:rPr>
              <a:t>VIBRACIJE</a:t>
            </a:r>
          </a:p>
        </p:txBody>
      </p:sp>
      <p:sp>
        <p:nvSpPr>
          <p:cNvPr id="58" name="Rectangle: Rounded Corners 57">
            <a:extLst>
              <a:ext uri="{FF2B5EF4-FFF2-40B4-BE49-F238E27FC236}">
                <a16:creationId xmlns:a16="http://schemas.microsoft.com/office/drawing/2014/main" id="{14E9AF98-D97A-440C-9689-0AEC0893A09E}"/>
              </a:ext>
            </a:extLst>
          </p:cNvPr>
          <p:cNvSpPr/>
          <p:nvPr/>
        </p:nvSpPr>
        <p:spPr>
          <a:xfrm rot="21257739">
            <a:off x="8017740" y="3608548"/>
            <a:ext cx="217912" cy="50529"/>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lstStyle/>
          <a:p>
            <a:pPr algn="ctr"/>
            <a:r>
              <a:rPr lang="hr-HR" sz="300" b="1">
                <a:solidFill>
                  <a:schemeClr val="tx1"/>
                </a:solidFill>
                <a:latin typeface="Comic Sans MS" panose="030F0702030302020204" pitchFamily="66" charset="0"/>
              </a:rPr>
              <a:t>VRUĆINA</a:t>
            </a:r>
          </a:p>
        </p:txBody>
      </p:sp>
      <p:sp>
        <p:nvSpPr>
          <p:cNvPr id="59" name="Rectangle: Rounded Corners 58">
            <a:extLst>
              <a:ext uri="{FF2B5EF4-FFF2-40B4-BE49-F238E27FC236}">
                <a16:creationId xmlns:a16="http://schemas.microsoft.com/office/drawing/2014/main" id="{C4746BAF-4ACB-4961-8BFB-E8A824EEF74F}"/>
              </a:ext>
            </a:extLst>
          </p:cNvPr>
          <p:cNvSpPr/>
          <p:nvPr/>
        </p:nvSpPr>
        <p:spPr>
          <a:xfrm rot="21257739">
            <a:off x="8009859" y="3734455"/>
            <a:ext cx="217912" cy="142751"/>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lstStyle/>
          <a:p>
            <a:pPr algn="ctr"/>
            <a:r>
              <a:rPr lang="hr-HR" sz="300" b="1">
                <a:solidFill>
                  <a:schemeClr val="tx1"/>
                </a:solidFill>
                <a:latin typeface="Comic Sans MS" panose="030F0702030302020204" pitchFamily="66" charset="0"/>
              </a:rPr>
              <a:t>JAKA</a:t>
            </a:r>
            <a:br>
              <a:rPr lang="hr-HR" sz="300" b="1">
                <a:solidFill>
                  <a:schemeClr val="tx1"/>
                </a:solidFill>
                <a:latin typeface="Comic Sans MS" panose="030F0702030302020204" pitchFamily="66" charset="0"/>
              </a:rPr>
            </a:br>
            <a:r>
              <a:rPr lang="hr-HR" sz="300" b="1">
                <a:solidFill>
                  <a:schemeClr val="tx1"/>
                </a:solidFill>
                <a:latin typeface="Comic Sans MS" panose="030F0702030302020204" pitchFamily="66" charset="0"/>
              </a:rPr>
              <a:t>BUKA</a:t>
            </a:r>
          </a:p>
        </p:txBody>
      </p:sp>
      <p:sp>
        <p:nvSpPr>
          <p:cNvPr id="60" name="Rectangle: Rounded Corners 59">
            <a:extLst>
              <a:ext uri="{FF2B5EF4-FFF2-40B4-BE49-F238E27FC236}">
                <a16:creationId xmlns:a16="http://schemas.microsoft.com/office/drawing/2014/main" id="{3DF098CD-0AB2-493C-B235-FB4B1211C5F2}"/>
              </a:ext>
            </a:extLst>
          </p:cNvPr>
          <p:cNvSpPr/>
          <p:nvPr/>
        </p:nvSpPr>
        <p:spPr>
          <a:xfrm>
            <a:off x="4639624" y="3033042"/>
            <a:ext cx="41148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lstStyle/>
          <a:p>
            <a:pPr algn="ctr"/>
            <a:r>
              <a:rPr lang="hr-HR" sz="300" b="1">
                <a:solidFill>
                  <a:schemeClr val="tx1"/>
                </a:solidFill>
                <a:latin typeface="Comic Sans MS" panose="030F0702030302020204" pitchFamily="66" charset="0"/>
              </a:rPr>
              <a:t>IZAZOVI</a:t>
            </a:r>
          </a:p>
        </p:txBody>
      </p:sp>
      <p:sp>
        <p:nvSpPr>
          <p:cNvPr id="61" name="Rectangle: Rounded Corners 60">
            <a:extLst>
              <a:ext uri="{FF2B5EF4-FFF2-40B4-BE49-F238E27FC236}">
                <a16:creationId xmlns:a16="http://schemas.microsoft.com/office/drawing/2014/main" id="{1EBC3246-17BE-48D1-AC94-815B5CDE83D3}"/>
              </a:ext>
            </a:extLst>
          </p:cNvPr>
          <p:cNvSpPr/>
          <p:nvPr/>
        </p:nvSpPr>
        <p:spPr>
          <a:xfrm>
            <a:off x="5079723" y="3034022"/>
            <a:ext cx="40114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lstStyle/>
          <a:p>
            <a:pPr algn="ctr"/>
            <a:r>
              <a:rPr lang="hr-HR" sz="300" b="1">
                <a:solidFill>
                  <a:schemeClr val="tx1"/>
                </a:solidFill>
                <a:latin typeface="Comic Sans MS" panose="030F0702030302020204" pitchFamily="66" charset="0"/>
              </a:rPr>
              <a:t>NOVE MOGUĆNOSTI</a:t>
            </a:r>
          </a:p>
        </p:txBody>
      </p:sp>
      <p:sp>
        <p:nvSpPr>
          <p:cNvPr id="62" name="Rectangle: Rounded Corners 61">
            <a:extLst>
              <a:ext uri="{FF2B5EF4-FFF2-40B4-BE49-F238E27FC236}">
                <a16:creationId xmlns:a16="http://schemas.microsoft.com/office/drawing/2014/main" id="{A26290A2-1F96-48F2-8569-5522B38981B6}"/>
              </a:ext>
            </a:extLst>
          </p:cNvPr>
          <p:cNvSpPr/>
          <p:nvPr/>
        </p:nvSpPr>
        <p:spPr>
          <a:xfrm>
            <a:off x="1827844" y="3058250"/>
            <a:ext cx="41148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lstStyle/>
          <a:p>
            <a:pPr algn="ctr"/>
            <a:r>
              <a:rPr lang="hr-HR" sz="300" b="1">
                <a:solidFill>
                  <a:schemeClr val="tx1"/>
                </a:solidFill>
                <a:latin typeface="Comic Sans MS" panose="030F0702030302020204" pitchFamily="66" charset="0"/>
              </a:rPr>
              <a:t>IZAZOVI</a:t>
            </a:r>
          </a:p>
        </p:txBody>
      </p:sp>
      <p:sp>
        <p:nvSpPr>
          <p:cNvPr id="63" name="Rectangle: Rounded Corners 62">
            <a:extLst>
              <a:ext uri="{FF2B5EF4-FFF2-40B4-BE49-F238E27FC236}">
                <a16:creationId xmlns:a16="http://schemas.microsoft.com/office/drawing/2014/main" id="{A60F574C-8C7A-48D3-8D17-618F8CEFCA91}"/>
              </a:ext>
            </a:extLst>
          </p:cNvPr>
          <p:cNvSpPr/>
          <p:nvPr/>
        </p:nvSpPr>
        <p:spPr>
          <a:xfrm>
            <a:off x="2280643" y="3059230"/>
            <a:ext cx="40114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lstStyle/>
          <a:p>
            <a:pPr algn="ctr"/>
            <a:r>
              <a:rPr lang="hr-HR" sz="300" b="1" dirty="0">
                <a:solidFill>
                  <a:schemeClr val="tx1"/>
                </a:solidFill>
                <a:latin typeface="Comic Sans MS" panose="030F0702030302020204" pitchFamily="66" charset="0"/>
              </a:rPr>
              <a:t>NOVE MOGUĆNOSTI</a:t>
            </a:r>
          </a:p>
        </p:txBody>
      </p:sp>
      <p:sp>
        <p:nvSpPr>
          <p:cNvPr id="64" name="Rectangle: Rounded Corners 63">
            <a:extLst>
              <a:ext uri="{FF2B5EF4-FFF2-40B4-BE49-F238E27FC236}">
                <a16:creationId xmlns:a16="http://schemas.microsoft.com/office/drawing/2014/main" id="{52FCC412-56F2-469B-9D58-B5BB41D072A8}"/>
              </a:ext>
            </a:extLst>
          </p:cNvPr>
          <p:cNvSpPr/>
          <p:nvPr/>
        </p:nvSpPr>
        <p:spPr>
          <a:xfrm>
            <a:off x="4695049" y="3158539"/>
            <a:ext cx="376234" cy="319769"/>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hr-HR" sz="300" b="1">
                <a:solidFill>
                  <a:schemeClr val="tx1"/>
                </a:solidFill>
                <a:latin typeface="Comic Sans MS" panose="030F0702030302020204" pitchFamily="66" charset="0"/>
              </a:rPr>
              <a:t>NEGATIVAN </a:t>
            </a:r>
            <a:br>
              <a:rPr lang="hr-HR" sz="300" b="1">
                <a:solidFill>
                  <a:schemeClr val="tx1"/>
                </a:solidFill>
                <a:latin typeface="Comic Sans MS" panose="030F0702030302020204" pitchFamily="66" charset="0"/>
              </a:rPr>
            </a:br>
            <a:r>
              <a:rPr lang="hr-HR" sz="300" b="1">
                <a:solidFill>
                  <a:schemeClr val="tx1"/>
                </a:solidFill>
                <a:latin typeface="Comic Sans MS" panose="030F0702030302020204" pitchFamily="66" charset="0"/>
              </a:rPr>
              <a:t>STAV</a:t>
            </a:r>
            <a:br>
              <a:rPr lang="hr-HR" sz="300" b="1">
                <a:solidFill>
                  <a:schemeClr val="tx1"/>
                </a:solidFill>
                <a:latin typeface="Comic Sans MS" panose="030F0702030302020204" pitchFamily="66" charset="0"/>
              </a:rPr>
            </a:br>
            <a:r>
              <a:rPr lang="hr-HR" sz="300" b="1">
                <a:solidFill>
                  <a:schemeClr val="tx1"/>
                </a:solidFill>
                <a:latin typeface="Comic Sans MS" panose="030F0702030302020204" pitchFamily="66" charset="0"/>
              </a:rPr>
              <a:t>PREMA </a:t>
            </a:r>
            <a:br>
              <a:rPr lang="hr-HR" sz="300" b="1">
                <a:solidFill>
                  <a:schemeClr val="tx1"/>
                </a:solidFill>
                <a:latin typeface="Comic Sans MS" panose="030F0702030302020204" pitchFamily="66" charset="0"/>
              </a:rPr>
            </a:br>
            <a:r>
              <a:rPr lang="hr-HR" sz="300" b="1">
                <a:solidFill>
                  <a:schemeClr val="tx1"/>
                </a:solidFill>
                <a:latin typeface="Comic Sans MS" panose="030F0702030302020204" pitchFamily="66" charset="0"/>
              </a:rPr>
              <a:t>ROBOTSKOM</a:t>
            </a:r>
            <a:br>
              <a:rPr lang="hr-HR" sz="300" b="1">
                <a:solidFill>
                  <a:schemeClr val="tx1"/>
                </a:solidFill>
                <a:latin typeface="Comic Sans MS" panose="030F0702030302020204" pitchFamily="66" charset="0"/>
              </a:rPr>
            </a:br>
            <a:r>
              <a:rPr lang="hr-HR" sz="300" b="1">
                <a:solidFill>
                  <a:schemeClr val="tx1"/>
                </a:solidFill>
                <a:latin typeface="Comic Sans MS" panose="030F0702030302020204" pitchFamily="66" charset="0"/>
              </a:rPr>
              <a:t>SUSTAVU!</a:t>
            </a:r>
          </a:p>
        </p:txBody>
      </p:sp>
      <p:sp>
        <p:nvSpPr>
          <p:cNvPr id="65" name="Rectangle: Rounded Corners 64">
            <a:extLst>
              <a:ext uri="{FF2B5EF4-FFF2-40B4-BE49-F238E27FC236}">
                <a16:creationId xmlns:a16="http://schemas.microsoft.com/office/drawing/2014/main" id="{C90DB525-0D6A-452F-898A-6658C7C9E2D2}"/>
              </a:ext>
            </a:extLst>
          </p:cNvPr>
          <p:cNvSpPr/>
          <p:nvPr/>
        </p:nvSpPr>
        <p:spPr>
          <a:xfrm>
            <a:off x="4703489" y="3645945"/>
            <a:ext cx="376234" cy="319769"/>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hr-HR" sz="300" b="1">
                <a:solidFill>
                  <a:schemeClr val="tx1"/>
                </a:solidFill>
                <a:latin typeface="Comic Sans MS" panose="030F0702030302020204" pitchFamily="66" charset="0"/>
              </a:rPr>
              <a:t>DEKVALIFIKACIJA</a:t>
            </a:r>
            <a:br>
              <a:rPr lang="hr-HR" sz="300" b="1">
                <a:solidFill>
                  <a:schemeClr val="tx1"/>
                </a:solidFill>
                <a:latin typeface="Comic Sans MS" panose="030F0702030302020204" pitchFamily="66" charset="0"/>
              </a:rPr>
            </a:br>
            <a:r>
              <a:rPr lang="hr-HR" sz="300" b="1">
                <a:solidFill>
                  <a:schemeClr val="tx1"/>
                </a:solidFill>
                <a:latin typeface="Comic Sans MS" panose="030F0702030302020204" pitchFamily="66" charset="0"/>
              </a:rPr>
              <a:t>ZBOG </a:t>
            </a:r>
            <a:br>
              <a:rPr lang="hr-HR" sz="300" b="1">
                <a:solidFill>
                  <a:schemeClr val="tx1"/>
                </a:solidFill>
                <a:latin typeface="Comic Sans MS" panose="030F0702030302020204" pitchFamily="66" charset="0"/>
              </a:rPr>
            </a:br>
            <a:r>
              <a:rPr lang="hr-HR" sz="300" b="1">
                <a:solidFill>
                  <a:schemeClr val="tx1"/>
                </a:solidFill>
                <a:latin typeface="Comic Sans MS" panose="030F0702030302020204" pitchFamily="66" charset="0"/>
              </a:rPr>
              <a:t>AUTOMATIZACIJE!</a:t>
            </a:r>
          </a:p>
        </p:txBody>
      </p:sp>
      <p:sp>
        <p:nvSpPr>
          <p:cNvPr id="66" name="Rectangle: Rounded Corners 65">
            <a:extLst>
              <a:ext uri="{FF2B5EF4-FFF2-40B4-BE49-F238E27FC236}">
                <a16:creationId xmlns:a16="http://schemas.microsoft.com/office/drawing/2014/main" id="{7D2E51FE-57E0-47C0-8B3C-A6582080F14A}"/>
              </a:ext>
            </a:extLst>
          </p:cNvPr>
          <p:cNvSpPr/>
          <p:nvPr/>
        </p:nvSpPr>
        <p:spPr>
          <a:xfrm>
            <a:off x="5221839" y="3455124"/>
            <a:ext cx="296415" cy="246434"/>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r>
              <a:rPr lang="hr-HR" sz="300" b="1">
                <a:solidFill>
                  <a:schemeClr val="tx1"/>
                </a:solidFill>
                <a:latin typeface="Comic Sans MS" panose="030F0702030302020204" pitchFamily="66" charset="0"/>
              </a:rPr>
              <a:t>USAVRŠAVANJE</a:t>
            </a:r>
            <a:br>
              <a:rPr lang="hr-HR" sz="300" b="1">
                <a:solidFill>
                  <a:schemeClr val="tx1"/>
                </a:solidFill>
                <a:latin typeface="Comic Sans MS" panose="030F0702030302020204" pitchFamily="66" charset="0"/>
              </a:rPr>
            </a:br>
            <a:r>
              <a:rPr lang="hr-HR" sz="300" b="1">
                <a:solidFill>
                  <a:schemeClr val="tx1"/>
                </a:solidFill>
                <a:latin typeface="Comic Sans MS" panose="030F0702030302020204" pitchFamily="66" charset="0"/>
              </a:rPr>
              <a:t>U PODRUČJU</a:t>
            </a:r>
            <a:br>
              <a:rPr lang="hr-HR" sz="300" b="1">
                <a:solidFill>
                  <a:schemeClr val="tx1"/>
                </a:solidFill>
                <a:latin typeface="Comic Sans MS" panose="030F0702030302020204" pitchFamily="66" charset="0"/>
              </a:rPr>
            </a:br>
            <a:r>
              <a:rPr lang="hr-HR" sz="300" b="1">
                <a:solidFill>
                  <a:schemeClr val="tx1"/>
                </a:solidFill>
                <a:latin typeface="Comic Sans MS" panose="030F0702030302020204" pitchFamily="66" charset="0"/>
              </a:rPr>
              <a:t>TEHNOLOGIJE!</a:t>
            </a:r>
          </a:p>
        </p:txBody>
      </p:sp>
      <p:sp>
        <p:nvSpPr>
          <p:cNvPr id="67" name="Rectangle: Rounded Corners 66">
            <a:extLst>
              <a:ext uri="{FF2B5EF4-FFF2-40B4-BE49-F238E27FC236}">
                <a16:creationId xmlns:a16="http://schemas.microsoft.com/office/drawing/2014/main" id="{9876A9DA-FEBE-4461-BA28-00B1C72D78A9}"/>
              </a:ext>
            </a:extLst>
          </p:cNvPr>
          <p:cNvSpPr/>
          <p:nvPr/>
        </p:nvSpPr>
        <p:spPr>
          <a:xfrm rot="20864235">
            <a:off x="5061489" y="3269301"/>
            <a:ext cx="586802"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lstStyle/>
          <a:p>
            <a:pPr algn="r"/>
            <a:r>
              <a:rPr lang="hr-HR" sz="300" b="1">
                <a:solidFill>
                  <a:schemeClr val="tx1"/>
                </a:solidFill>
                <a:latin typeface="Comic Sans MS" panose="030F0702030302020204" pitchFamily="66" charset="0"/>
              </a:rPr>
              <a:t>SUSTAV ROTACIJE</a:t>
            </a:r>
            <a:br>
              <a:rPr lang="hr-HR" sz="300" b="1">
                <a:solidFill>
                  <a:schemeClr val="tx1"/>
                </a:solidFill>
                <a:latin typeface="Comic Sans MS" panose="030F0702030302020204" pitchFamily="66" charset="0"/>
              </a:rPr>
            </a:br>
            <a:r>
              <a:rPr lang="hr-HR" sz="300" b="1">
                <a:solidFill>
                  <a:schemeClr val="tx1"/>
                </a:solidFill>
                <a:latin typeface="Comic Sans MS" panose="030F0702030302020204" pitchFamily="66" charset="0"/>
              </a:rPr>
              <a:t>RADNIH ZADATAKA!</a:t>
            </a:r>
          </a:p>
        </p:txBody>
      </p:sp>
      <p:sp>
        <p:nvSpPr>
          <p:cNvPr id="69" name="Rectangle: Rounded Corners 68">
            <a:extLst>
              <a:ext uri="{FF2B5EF4-FFF2-40B4-BE49-F238E27FC236}">
                <a16:creationId xmlns:a16="http://schemas.microsoft.com/office/drawing/2014/main" id="{3388E013-482C-4933-97F8-3D7DBA82AABE}"/>
              </a:ext>
            </a:extLst>
          </p:cNvPr>
          <p:cNvSpPr/>
          <p:nvPr/>
        </p:nvSpPr>
        <p:spPr>
          <a:xfrm>
            <a:off x="1905000" y="3142087"/>
            <a:ext cx="330396"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hr-HR" sz="300" b="1">
                <a:solidFill>
                  <a:schemeClr val="tx1"/>
                </a:solidFill>
                <a:latin typeface="Comic Sans MS" panose="030F0702030302020204" pitchFamily="66" charset="0"/>
              </a:rPr>
              <a:t>NEPOTREBAN</a:t>
            </a:r>
            <a:br>
              <a:rPr lang="hr-HR" sz="300" b="1">
                <a:solidFill>
                  <a:schemeClr val="tx1"/>
                </a:solidFill>
                <a:latin typeface="Comic Sans MS" panose="030F0702030302020204" pitchFamily="66" charset="0"/>
              </a:rPr>
            </a:br>
            <a:r>
              <a:rPr lang="hr-HR" sz="300" b="1">
                <a:solidFill>
                  <a:schemeClr val="tx1"/>
                </a:solidFill>
                <a:latin typeface="Comic Sans MS" panose="030F0702030302020204" pitchFamily="66" charset="0"/>
              </a:rPr>
              <a:t>PSIHIČKI</a:t>
            </a:r>
            <a:br>
              <a:rPr lang="hr-HR" sz="300" b="1">
                <a:solidFill>
                  <a:schemeClr val="tx1"/>
                </a:solidFill>
                <a:latin typeface="Comic Sans MS" panose="030F0702030302020204" pitchFamily="66" charset="0"/>
              </a:rPr>
            </a:br>
            <a:r>
              <a:rPr lang="hr-HR" sz="300" b="1">
                <a:solidFill>
                  <a:schemeClr val="tx1"/>
                </a:solidFill>
                <a:latin typeface="Comic Sans MS" panose="030F0702030302020204" pitchFamily="66" charset="0"/>
              </a:rPr>
              <a:t>NAPOR!</a:t>
            </a:r>
          </a:p>
        </p:txBody>
      </p:sp>
      <p:sp>
        <p:nvSpPr>
          <p:cNvPr id="70" name="Rectangle: Rounded Corners 69">
            <a:extLst>
              <a:ext uri="{FF2B5EF4-FFF2-40B4-BE49-F238E27FC236}">
                <a16:creationId xmlns:a16="http://schemas.microsoft.com/office/drawing/2014/main" id="{A2B64A48-2C03-4DE2-993B-D8A1CC1A8935}"/>
              </a:ext>
            </a:extLst>
          </p:cNvPr>
          <p:cNvSpPr/>
          <p:nvPr/>
        </p:nvSpPr>
        <p:spPr>
          <a:xfrm>
            <a:off x="2275016" y="3160731"/>
            <a:ext cx="314092"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hr-HR" sz="300" b="1">
                <a:solidFill>
                  <a:schemeClr val="tx1"/>
                </a:solidFill>
                <a:latin typeface="Comic Sans MS" panose="030F0702030302020204" pitchFamily="66" charset="0"/>
              </a:rPr>
              <a:t>MANJI</a:t>
            </a:r>
            <a:br>
              <a:rPr lang="hr-HR" sz="300" b="1">
                <a:solidFill>
                  <a:schemeClr val="tx1"/>
                </a:solidFill>
                <a:latin typeface="Comic Sans MS" panose="030F0702030302020204" pitchFamily="66" charset="0"/>
              </a:rPr>
            </a:br>
            <a:r>
              <a:rPr lang="hr-HR" sz="300" b="1">
                <a:solidFill>
                  <a:schemeClr val="tx1"/>
                </a:solidFill>
                <a:latin typeface="Comic Sans MS" panose="030F0702030302020204" pitchFamily="66" charset="0"/>
              </a:rPr>
              <a:t>FIZIČKI</a:t>
            </a:r>
            <a:br>
              <a:rPr lang="hr-HR" sz="300" b="1">
                <a:solidFill>
                  <a:schemeClr val="tx1"/>
                </a:solidFill>
                <a:latin typeface="Comic Sans MS" panose="030F0702030302020204" pitchFamily="66" charset="0"/>
              </a:rPr>
            </a:br>
            <a:r>
              <a:rPr lang="hr-HR" sz="300" b="1">
                <a:solidFill>
                  <a:schemeClr val="tx1"/>
                </a:solidFill>
                <a:latin typeface="Comic Sans MS" panose="030F0702030302020204" pitchFamily="66" charset="0"/>
              </a:rPr>
              <a:t>NAPOR!</a:t>
            </a:r>
          </a:p>
        </p:txBody>
      </p:sp>
      <p:sp>
        <p:nvSpPr>
          <p:cNvPr id="71" name="Rectangle: Rounded Corners 70">
            <a:extLst>
              <a:ext uri="{FF2B5EF4-FFF2-40B4-BE49-F238E27FC236}">
                <a16:creationId xmlns:a16="http://schemas.microsoft.com/office/drawing/2014/main" id="{7A0C8BA3-6D45-41AC-B6B9-B70D4150FAB5}"/>
              </a:ext>
            </a:extLst>
          </p:cNvPr>
          <p:cNvSpPr/>
          <p:nvPr/>
        </p:nvSpPr>
        <p:spPr>
          <a:xfrm rot="21361793">
            <a:off x="1891467" y="3761424"/>
            <a:ext cx="326481"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hr-HR" sz="300" b="1">
                <a:solidFill>
                  <a:schemeClr val="tx1"/>
                </a:solidFill>
                <a:latin typeface="Comic Sans MS" panose="030F0702030302020204" pitchFamily="66" charset="0"/>
              </a:rPr>
              <a:t>VIŠE </a:t>
            </a:r>
            <a:br>
              <a:rPr lang="hr-HR" sz="300" b="1">
                <a:solidFill>
                  <a:schemeClr val="tx1"/>
                </a:solidFill>
                <a:latin typeface="Comic Sans MS" panose="030F0702030302020204" pitchFamily="66" charset="0"/>
              </a:rPr>
            </a:br>
            <a:r>
              <a:rPr lang="hr-HR" sz="300" b="1">
                <a:solidFill>
                  <a:schemeClr val="tx1"/>
                </a:solidFill>
                <a:latin typeface="Comic Sans MS" panose="030F0702030302020204" pitchFamily="66" charset="0"/>
              </a:rPr>
              <a:t>SEKUNDARNIH </a:t>
            </a:r>
            <a:br>
              <a:rPr lang="hr-HR" sz="300" b="1">
                <a:solidFill>
                  <a:schemeClr val="tx1"/>
                </a:solidFill>
                <a:latin typeface="Comic Sans MS" panose="030F0702030302020204" pitchFamily="66" charset="0"/>
              </a:rPr>
            </a:br>
            <a:r>
              <a:rPr lang="hr-HR" sz="300" b="1">
                <a:solidFill>
                  <a:schemeClr val="tx1"/>
                </a:solidFill>
                <a:latin typeface="Comic Sans MS" panose="030F0702030302020204" pitchFamily="66" charset="0"/>
              </a:rPr>
              <a:t>ZADATAKA!</a:t>
            </a:r>
          </a:p>
        </p:txBody>
      </p:sp>
      <p:sp>
        <p:nvSpPr>
          <p:cNvPr id="72" name="Rectangle: Rounded Corners 71">
            <a:extLst>
              <a:ext uri="{FF2B5EF4-FFF2-40B4-BE49-F238E27FC236}">
                <a16:creationId xmlns:a16="http://schemas.microsoft.com/office/drawing/2014/main" id="{4393237A-2441-4E9D-8A7B-7589A7B6AB79}"/>
              </a:ext>
            </a:extLst>
          </p:cNvPr>
          <p:cNvSpPr/>
          <p:nvPr/>
        </p:nvSpPr>
        <p:spPr>
          <a:xfrm rot="21361793">
            <a:off x="2409751" y="3413669"/>
            <a:ext cx="326481"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hr-HR" sz="300" b="1">
                <a:solidFill>
                  <a:schemeClr val="tx1"/>
                </a:solidFill>
                <a:latin typeface="Comic Sans MS" panose="030F0702030302020204" pitchFamily="66" charset="0"/>
              </a:rPr>
              <a:t>USAVRŠAVANJE</a:t>
            </a:r>
            <a:br>
              <a:rPr lang="hr-HR" sz="300" b="1">
                <a:solidFill>
                  <a:schemeClr val="tx1"/>
                </a:solidFill>
                <a:latin typeface="Comic Sans MS" panose="030F0702030302020204" pitchFamily="66" charset="0"/>
              </a:rPr>
            </a:br>
            <a:r>
              <a:rPr lang="hr-HR" sz="300" b="1">
                <a:solidFill>
                  <a:schemeClr val="tx1"/>
                </a:solidFill>
                <a:latin typeface="Comic Sans MS" panose="030F0702030302020204" pitchFamily="66" charset="0"/>
              </a:rPr>
              <a:t>U PODRUČJU</a:t>
            </a:r>
            <a:br>
              <a:rPr lang="hr-HR" sz="300" b="1">
                <a:solidFill>
                  <a:schemeClr val="tx1"/>
                </a:solidFill>
                <a:latin typeface="Comic Sans MS" panose="030F0702030302020204" pitchFamily="66" charset="0"/>
              </a:rPr>
            </a:br>
            <a:r>
              <a:rPr lang="hr-HR" sz="300" b="1">
                <a:solidFill>
                  <a:schemeClr val="tx1"/>
                </a:solidFill>
                <a:latin typeface="Comic Sans MS" panose="030F0702030302020204" pitchFamily="66" charset="0"/>
              </a:rPr>
              <a:t>TEHNOLOGIJE!</a:t>
            </a:r>
          </a:p>
        </p:txBody>
      </p:sp>
      <p:sp>
        <p:nvSpPr>
          <p:cNvPr id="73" name="Rectangle: Rounded Corners 72">
            <a:extLst>
              <a:ext uri="{FF2B5EF4-FFF2-40B4-BE49-F238E27FC236}">
                <a16:creationId xmlns:a16="http://schemas.microsoft.com/office/drawing/2014/main" id="{098FD23A-7765-4EAE-B41A-E7E81ECA9475}"/>
              </a:ext>
            </a:extLst>
          </p:cNvPr>
          <p:cNvSpPr/>
          <p:nvPr/>
        </p:nvSpPr>
        <p:spPr>
          <a:xfrm rot="21361793">
            <a:off x="2348616" y="3840358"/>
            <a:ext cx="222073"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hr-HR" sz="300" b="1">
                <a:solidFill>
                  <a:schemeClr val="tx1"/>
                </a:solidFill>
                <a:latin typeface="Comic Sans MS" panose="030F0702030302020204" pitchFamily="66" charset="0"/>
              </a:rPr>
              <a:t>VIŠE</a:t>
            </a:r>
            <a:br>
              <a:rPr lang="hr-HR" sz="300" b="1">
                <a:solidFill>
                  <a:schemeClr val="tx1"/>
                </a:solidFill>
                <a:latin typeface="Comic Sans MS" panose="030F0702030302020204" pitchFamily="66" charset="0"/>
              </a:rPr>
            </a:br>
            <a:r>
              <a:rPr lang="hr-HR" sz="300" b="1">
                <a:solidFill>
                  <a:schemeClr val="tx1"/>
                </a:solidFill>
                <a:latin typeface="Comic Sans MS" panose="030F0702030302020204" pitchFamily="66" charset="0"/>
              </a:rPr>
              <a:t>SOCIJALIZACIJE</a:t>
            </a:r>
            <a:br>
              <a:rPr lang="hr-HR" sz="300" b="1">
                <a:solidFill>
                  <a:schemeClr val="tx1"/>
                </a:solidFill>
                <a:latin typeface="Comic Sans MS" panose="030F0702030302020204" pitchFamily="66" charset="0"/>
              </a:rPr>
            </a:br>
            <a:r>
              <a:rPr lang="hr-HR" sz="300" b="1">
                <a:solidFill>
                  <a:schemeClr val="tx1"/>
                </a:solidFill>
                <a:latin typeface="Comic Sans MS" panose="030F0702030302020204" pitchFamily="66" charset="0"/>
              </a:rPr>
              <a:t>NA RADNOM MJESTU!</a:t>
            </a:r>
          </a:p>
        </p:txBody>
      </p:sp>
    </p:spTree>
    <p:extLst>
      <p:ext uri="{BB962C8B-B14F-4D97-AF65-F5344CB8AC3E}">
        <p14:creationId xmlns:p14="http://schemas.microsoft.com/office/powerpoint/2010/main" val="3786206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CAC31-22B5-D5C9-2312-BA64745E3180}"/>
              </a:ext>
            </a:extLst>
          </p:cNvPr>
          <p:cNvSpPr>
            <a:spLocks noGrp="1"/>
          </p:cNvSpPr>
          <p:nvPr>
            <p:ph type="title"/>
          </p:nvPr>
        </p:nvSpPr>
        <p:spPr>
          <a:xfrm>
            <a:off x="295576" y="135000"/>
            <a:ext cx="8552847" cy="367200"/>
          </a:xfrm>
        </p:spPr>
        <p:txBody>
          <a:bodyPr lIns="0"/>
          <a:lstStyle/>
          <a:p>
            <a:r>
              <a:rPr lang="hr-HR" sz="2200" dirty="0"/>
              <a:t>Učinci na sigurnost i zdravlje na radu na temelju studija slučaja </a:t>
            </a:r>
          </a:p>
        </p:txBody>
      </p:sp>
      <p:grpSp>
        <p:nvGrpSpPr>
          <p:cNvPr id="42" name="Group 41">
            <a:extLst>
              <a:ext uri="{FF2B5EF4-FFF2-40B4-BE49-F238E27FC236}">
                <a16:creationId xmlns:a16="http://schemas.microsoft.com/office/drawing/2014/main" id="{2B0EE330-B7AB-5B7C-2AF2-886BD7969A40}"/>
              </a:ext>
            </a:extLst>
          </p:cNvPr>
          <p:cNvGrpSpPr/>
          <p:nvPr/>
        </p:nvGrpSpPr>
        <p:grpSpPr>
          <a:xfrm>
            <a:off x="136192" y="711576"/>
            <a:ext cx="5656148" cy="3802033"/>
            <a:chOff x="1795559" y="1186019"/>
            <a:chExt cx="6913128" cy="4800856"/>
          </a:xfrm>
        </p:grpSpPr>
        <p:sp>
          <p:nvSpPr>
            <p:cNvPr id="10" name="Ellipse 20">
              <a:extLst>
                <a:ext uri="{FF2B5EF4-FFF2-40B4-BE49-F238E27FC236}">
                  <a16:creationId xmlns:a16="http://schemas.microsoft.com/office/drawing/2014/main" id="{24FA2EDD-1BEF-1F8D-6D9F-DC2E26078CC3}"/>
                </a:ext>
              </a:extLst>
            </p:cNvPr>
            <p:cNvSpPr/>
            <p:nvPr/>
          </p:nvSpPr>
          <p:spPr>
            <a:xfrm>
              <a:off x="3550551" y="1523999"/>
              <a:ext cx="4246880" cy="4246878"/>
            </a:xfrm>
            <a:prstGeom prst="ellipse">
              <a:avLst/>
            </a:prstGeom>
            <a:solidFill>
              <a:srgbClr val="ACC700"/>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dirty="0"/>
            </a:p>
          </p:txBody>
        </p:sp>
        <p:sp>
          <p:nvSpPr>
            <p:cNvPr id="11" name="Ellipse 21">
              <a:extLst>
                <a:ext uri="{FF2B5EF4-FFF2-40B4-BE49-F238E27FC236}">
                  <a16:creationId xmlns:a16="http://schemas.microsoft.com/office/drawing/2014/main" id="{122158B9-F440-91E0-5936-9D033D0228BC}"/>
                </a:ext>
              </a:extLst>
            </p:cNvPr>
            <p:cNvSpPr/>
            <p:nvPr/>
          </p:nvSpPr>
          <p:spPr>
            <a:xfrm>
              <a:off x="4419231" y="2402356"/>
              <a:ext cx="2509519" cy="2509519"/>
            </a:xfrm>
            <a:prstGeom prst="ellipse">
              <a:avLst/>
            </a:prstGeom>
            <a:solidFill>
              <a:schemeClr val="bg1"/>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p>
          </p:txBody>
        </p:sp>
        <p:sp>
          <p:nvSpPr>
            <p:cNvPr id="12" name="Ellipse 22">
              <a:extLst>
                <a:ext uri="{FF2B5EF4-FFF2-40B4-BE49-F238E27FC236}">
                  <a16:creationId xmlns:a16="http://schemas.microsoft.com/office/drawing/2014/main" id="{16960DC2-5098-1961-EE27-40C313022029}"/>
                </a:ext>
              </a:extLst>
            </p:cNvPr>
            <p:cNvSpPr/>
            <p:nvPr/>
          </p:nvSpPr>
          <p:spPr>
            <a:xfrm>
              <a:off x="4703711" y="2686836"/>
              <a:ext cx="1940560" cy="1940559"/>
            </a:xfrm>
            <a:prstGeom prst="ellipse">
              <a:avLst/>
            </a:prstGeom>
            <a:solidFill>
              <a:srgbClr val="003399"/>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p>
          </p:txBody>
        </p:sp>
        <p:sp>
          <p:nvSpPr>
            <p:cNvPr id="13" name="Ellipse 23">
              <a:extLst>
                <a:ext uri="{FF2B5EF4-FFF2-40B4-BE49-F238E27FC236}">
                  <a16:creationId xmlns:a16="http://schemas.microsoft.com/office/drawing/2014/main" id="{3C8CEC12-1103-E7DC-3235-D22DA50FC93D}"/>
                </a:ext>
              </a:extLst>
            </p:cNvPr>
            <p:cNvSpPr/>
            <p:nvPr/>
          </p:nvSpPr>
          <p:spPr>
            <a:xfrm>
              <a:off x="5168402" y="3151527"/>
              <a:ext cx="1011177" cy="1011177"/>
            </a:xfrm>
            <a:prstGeom prst="ellipse">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p>
          </p:txBody>
        </p:sp>
        <p:sp>
          <p:nvSpPr>
            <p:cNvPr id="14" name="Rechteck 24">
              <a:extLst>
                <a:ext uri="{FF2B5EF4-FFF2-40B4-BE49-F238E27FC236}">
                  <a16:creationId xmlns:a16="http://schemas.microsoft.com/office/drawing/2014/main" id="{D0BFE2EE-7C2D-8A66-95BC-FF844EB35B66}"/>
                </a:ext>
              </a:extLst>
            </p:cNvPr>
            <p:cNvSpPr/>
            <p:nvPr/>
          </p:nvSpPr>
          <p:spPr>
            <a:xfrm>
              <a:off x="5653671" y="1516045"/>
              <a:ext cx="50800" cy="95360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p>
          </p:txBody>
        </p:sp>
        <p:cxnSp>
          <p:nvCxnSpPr>
            <p:cNvPr id="15" name="Gerader Verbinder 25">
              <a:extLst>
                <a:ext uri="{FF2B5EF4-FFF2-40B4-BE49-F238E27FC236}">
                  <a16:creationId xmlns:a16="http://schemas.microsoft.com/office/drawing/2014/main" id="{3EC67B49-5021-0F24-427D-F4EA3BB1EE4E}"/>
                </a:ext>
              </a:extLst>
            </p:cNvPr>
            <p:cNvCxnSpPr/>
            <p:nvPr/>
          </p:nvCxnSpPr>
          <p:spPr>
            <a:xfrm flipH="1">
              <a:off x="3662815" y="4014161"/>
              <a:ext cx="879571" cy="291448"/>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6" name="Gerader Verbinder 26">
              <a:extLst>
                <a:ext uri="{FF2B5EF4-FFF2-40B4-BE49-F238E27FC236}">
                  <a16:creationId xmlns:a16="http://schemas.microsoft.com/office/drawing/2014/main" id="{68BB47C1-EE85-BC67-E440-B83568169E15}"/>
                </a:ext>
              </a:extLst>
            </p:cNvPr>
            <p:cNvCxnSpPr>
              <a:stCxn id="11" idx="6"/>
              <a:endCxn id="10" idx="6"/>
            </p:cNvCxnSpPr>
            <p:nvPr/>
          </p:nvCxnSpPr>
          <p:spPr>
            <a:xfrm flipV="1">
              <a:off x="6928752" y="3647437"/>
              <a:ext cx="868679" cy="9678"/>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Gerader Verbinder 27">
              <a:extLst>
                <a:ext uri="{FF2B5EF4-FFF2-40B4-BE49-F238E27FC236}">
                  <a16:creationId xmlns:a16="http://schemas.microsoft.com/office/drawing/2014/main" id="{4B6502C2-64F5-7B85-273D-C1D826DE3C02}"/>
                </a:ext>
              </a:extLst>
            </p:cNvPr>
            <p:cNvCxnSpPr>
              <a:stCxn id="11" idx="5"/>
              <a:endCxn id="10" idx="5"/>
            </p:cNvCxnSpPr>
            <p:nvPr/>
          </p:nvCxnSpPr>
          <p:spPr>
            <a:xfrm>
              <a:off x="6561240" y="4544364"/>
              <a:ext cx="614250" cy="604571"/>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18" name="Gerader Verbinder 28">
              <a:extLst>
                <a:ext uri="{FF2B5EF4-FFF2-40B4-BE49-F238E27FC236}">
                  <a16:creationId xmlns:a16="http://schemas.microsoft.com/office/drawing/2014/main" id="{0568E17E-1DA7-76EA-BE2E-3D507244894C}"/>
                </a:ext>
              </a:extLst>
            </p:cNvPr>
            <p:cNvCxnSpPr>
              <a:stCxn id="10" idx="4"/>
              <a:endCxn id="11" idx="4"/>
            </p:cNvCxnSpPr>
            <p:nvPr/>
          </p:nvCxnSpPr>
          <p:spPr>
            <a:xfrm flipV="1">
              <a:off x="5673991" y="4911875"/>
              <a:ext cx="0" cy="859002"/>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19" name="Gerader Verbinder 30">
              <a:extLst>
                <a:ext uri="{FF2B5EF4-FFF2-40B4-BE49-F238E27FC236}">
                  <a16:creationId xmlns:a16="http://schemas.microsoft.com/office/drawing/2014/main" id="{67BE09F1-0090-F46A-AF5D-95304FF822B1}"/>
                </a:ext>
              </a:extLst>
            </p:cNvPr>
            <p:cNvCxnSpPr>
              <a:endCxn id="11" idx="1"/>
            </p:cNvCxnSpPr>
            <p:nvPr/>
          </p:nvCxnSpPr>
          <p:spPr>
            <a:xfrm>
              <a:off x="3984808" y="2347311"/>
              <a:ext cx="801934" cy="422557"/>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20" name="Textfeld 31">
              <a:extLst>
                <a:ext uri="{FF2B5EF4-FFF2-40B4-BE49-F238E27FC236}">
                  <a16:creationId xmlns:a16="http://schemas.microsoft.com/office/drawing/2014/main" id="{18503BC7-2AF0-38B2-C442-16FD88849EF6}"/>
                </a:ext>
              </a:extLst>
            </p:cNvPr>
            <p:cNvSpPr txBox="1"/>
            <p:nvPr/>
          </p:nvSpPr>
          <p:spPr>
            <a:xfrm>
              <a:off x="5988576" y="1186019"/>
              <a:ext cx="2718865" cy="1144278"/>
            </a:xfrm>
            <a:prstGeom prst="rect">
              <a:avLst/>
            </a:prstGeom>
            <a:solidFill>
              <a:srgbClr val="D7E3AF"/>
            </a:solidFill>
          </p:spPr>
          <p:txBody>
            <a:bodyPr wrap="square" rtlCol="0">
              <a:spAutoFit/>
            </a:bodyPr>
            <a:lstStyle/>
            <a:p>
              <a:pPr marL="115888" indent="-115888">
                <a:lnSpc>
                  <a:spcPct val="150000"/>
                </a:lnSpc>
                <a:buFont typeface="Wingdings" panose="05000000000000000000" pitchFamily="2" charset="2"/>
                <a:buChar char="§"/>
              </a:pPr>
              <a:r>
                <a:rPr lang="hr-HR" sz="600" b="1">
                  <a:solidFill>
                    <a:srgbClr val="003399"/>
                  </a:solidFill>
                </a:rPr>
                <a:t>MANJE RADNO OPTEREĆENJE</a:t>
              </a:r>
            </a:p>
            <a:p>
              <a:pPr marL="115888" indent="-115888">
                <a:lnSpc>
                  <a:spcPct val="150000"/>
                </a:lnSpc>
                <a:buFont typeface="Wingdings" panose="05000000000000000000" pitchFamily="2" charset="2"/>
                <a:buChar char="§"/>
              </a:pPr>
              <a:r>
                <a:rPr lang="hr-HR" sz="600" b="1">
                  <a:solidFill>
                    <a:srgbClr val="003399"/>
                  </a:solidFill>
                </a:rPr>
                <a:t>MANJI BROJ NESREĆA</a:t>
              </a:r>
            </a:p>
            <a:p>
              <a:pPr marL="115888" indent="-115888">
                <a:lnSpc>
                  <a:spcPct val="150000"/>
                </a:lnSpc>
                <a:buFont typeface="Wingdings" panose="05000000000000000000" pitchFamily="2" charset="2"/>
                <a:buChar char="§"/>
              </a:pPr>
              <a:r>
                <a:rPr lang="hr-HR" sz="600" b="1">
                  <a:solidFill>
                    <a:srgbClr val="003399"/>
                  </a:solidFill>
                </a:rPr>
                <a:t>SPRJEČAVANJE OPTEREĆENJA/DUGOTRAJNE OZLJEDE</a:t>
              </a:r>
            </a:p>
            <a:p>
              <a:pPr marL="115888" indent="-115888">
                <a:lnSpc>
                  <a:spcPct val="150000"/>
                </a:lnSpc>
                <a:buFont typeface="Wingdings" panose="05000000000000000000" pitchFamily="2" charset="2"/>
                <a:buChar char="§"/>
              </a:pPr>
              <a:r>
                <a:rPr lang="hr-HR" sz="600" b="1">
                  <a:solidFill>
                    <a:srgbClr val="003399"/>
                  </a:solidFill>
                </a:rPr>
                <a:t>ERGONOMSKI RADNI PROSTOR</a:t>
              </a:r>
            </a:p>
            <a:p>
              <a:pPr marL="115888" indent="-115888">
                <a:lnSpc>
                  <a:spcPct val="150000"/>
                </a:lnSpc>
                <a:buFont typeface="Wingdings" panose="05000000000000000000" pitchFamily="2" charset="2"/>
                <a:buChar char="§"/>
              </a:pPr>
              <a:r>
                <a:rPr lang="hr-HR" sz="600" b="1">
                  <a:solidFill>
                    <a:srgbClr val="003399"/>
                  </a:solidFill>
                </a:rPr>
                <a:t>MANJE VREMENA PRED EKRANOM</a:t>
              </a:r>
            </a:p>
          </p:txBody>
        </p:sp>
        <p:sp>
          <p:nvSpPr>
            <p:cNvPr id="21" name="Textfeld 33">
              <a:extLst>
                <a:ext uri="{FF2B5EF4-FFF2-40B4-BE49-F238E27FC236}">
                  <a16:creationId xmlns:a16="http://schemas.microsoft.com/office/drawing/2014/main" id="{A3CB1499-5733-2FC0-E20B-7D91063FC85A}"/>
                </a:ext>
              </a:extLst>
            </p:cNvPr>
            <p:cNvSpPr txBox="1"/>
            <p:nvPr/>
          </p:nvSpPr>
          <p:spPr>
            <a:xfrm rot="18489174">
              <a:off x="4283279" y="2796925"/>
              <a:ext cx="1167347" cy="244514"/>
            </a:xfrm>
            <a:prstGeom prst="rect">
              <a:avLst/>
            </a:prstGeom>
            <a:noFill/>
          </p:spPr>
          <p:txBody>
            <a:bodyPr wrap="square" rtlCol="0">
              <a:spAutoFit/>
            </a:bodyPr>
            <a:lstStyle/>
            <a:p>
              <a:r>
                <a:rPr lang="hr-HR" sz="700" b="1">
                  <a:solidFill>
                    <a:srgbClr val="003399"/>
                  </a:solidFill>
                </a:rPr>
                <a:t>Psihosocijalni</a:t>
              </a:r>
            </a:p>
          </p:txBody>
        </p:sp>
        <p:sp>
          <p:nvSpPr>
            <p:cNvPr id="22" name="Textfeld 34">
              <a:extLst>
                <a:ext uri="{FF2B5EF4-FFF2-40B4-BE49-F238E27FC236}">
                  <a16:creationId xmlns:a16="http://schemas.microsoft.com/office/drawing/2014/main" id="{A421296D-6679-1741-98D2-22E9B89B68E4}"/>
                </a:ext>
              </a:extLst>
            </p:cNvPr>
            <p:cNvSpPr txBox="1"/>
            <p:nvPr/>
          </p:nvSpPr>
          <p:spPr>
            <a:xfrm rot="1720010">
              <a:off x="5829636" y="2651678"/>
              <a:ext cx="1167348" cy="252611"/>
            </a:xfrm>
            <a:prstGeom prst="rect">
              <a:avLst/>
            </a:prstGeom>
            <a:noFill/>
          </p:spPr>
          <p:txBody>
            <a:bodyPr wrap="square" rtlCol="0">
              <a:spAutoFit/>
            </a:bodyPr>
            <a:lstStyle/>
            <a:p>
              <a:r>
                <a:rPr lang="hr-HR" sz="700" b="1">
                  <a:solidFill>
                    <a:srgbClr val="003399"/>
                  </a:solidFill>
                </a:rPr>
                <a:t>Fizički</a:t>
              </a:r>
            </a:p>
          </p:txBody>
        </p:sp>
        <p:sp>
          <p:nvSpPr>
            <p:cNvPr id="23" name="Textfeld 35">
              <a:extLst>
                <a:ext uri="{FF2B5EF4-FFF2-40B4-BE49-F238E27FC236}">
                  <a16:creationId xmlns:a16="http://schemas.microsoft.com/office/drawing/2014/main" id="{952E015C-6156-8B38-A7E2-AA57AB24D44F}"/>
                </a:ext>
              </a:extLst>
            </p:cNvPr>
            <p:cNvSpPr txBox="1"/>
            <p:nvPr/>
          </p:nvSpPr>
          <p:spPr>
            <a:xfrm rot="19791695">
              <a:off x="5628811" y="4472599"/>
              <a:ext cx="1167348" cy="252611"/>
            </a:xfrm>
            <a:prstGeom prst="rect">
              <a:avLst/>
            </a:prstGeom>
            <a:noFill/>
          </p:spPr>
          <p:txBody>
            <a:bodyPr wrap="square" rtlCol="0">
              <a:spAutoFit/>
            </a:bodyPr>
            <a:lstStyle/>
            <a:p>
              <a:r>
                <a:rPr lang="hr-HR" sz="700" b="1">
                  <a:solidFill>
                    <a:srgbClr val="003399"/>
                  </a:solidFill>
                </a:rPr>
                <a:t>Organizacijski</a:t>
              </a:r>
            </a:p>
          </p:txBody>
        </p:sp>
        <p:sp>
          <p:nvSpPr>
            <p:cNvPr id="24" name="Rechteck 38">
              <a:extLst>
                <a:ext uri="{FF2B5EF4-FFF2-40B4-BE49-F238E27FC236}">
                  <a16:creationId xmlns:a16="http://schemas.microsoft.com/office/drawing/2014/main" id="{0790A364-8CE0-13B7-356D-DEAB11710A60}"/>
                </a:ext>
              </a:extLst>
            </p:cNvPr>
            <p:cNvSpPr/>
            <p:nvPr/>
          </p:nvSpPr>
          <p:spPr>
            <a:xfrm>
              <a:off x="7071553" y="4443349"/>
              <a:ext cx="1637134" cy="42076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hr-HR" sz="600" b="1">
                  <a:solidFill>
                    <a:srgbClr val="003399"/>
                  </a:solidFill>
                </a:rPr>
                <a:t>PROCJENE RIZIKA</a:t>
              </a:r>
            </a:p>
            <a:p>
              <a:pPr marL="115888" indent="-115888">
                <a:buFont typeface="Wingdings" panose="05000000000000000000" pitchFamily="2" charset="2"/>
                <a:buChar char="§"/>
              </a:pPr>
              <a:r>
                <a:rPr lang="hr-HR" sz="600" b="1">
                  <a:solidFill>
                    <a:srgbClr val="003399"/>
                  </a:solidFill>
                </a:rPr>
                <a:t>NEPREDVIDIVOST</a:t>
              </a:r>
            </a:p>
          </p:txBody>
        </p:sp>
        <p:sp>
          <p:nvSpPr>
            <p:cNvPr id="25" name="Textfeld 39">
              <a:extLst>
                <a:ext uri="{FF2B5EF4-FFF2-40B4-BE49-F238E27FC236}">
                  <a16:creationId xmlns:a16="http://schemas.microsoft.com/office/drawing/2014/main" id="{2913199B-B7CA-9E06-E02A-4E5488A543AC}"/>
                </a:ext>
              </a:extLst>
            </p:cNvPr>
            <p:cNvSpPr txBox="1"/>
            <p:nvPr/>
          </p:nvSpPr>
          <p:spPr>
            <a:xfrm>
              <a:off x="6586535" y="5335045"/>
              <a:ext cx="1666524" cy="349769"/>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hr-HR" sz="600" b="1" dirty="0">
                  <a:solidFill>
                    <a:srgbClr val="003399"/>
                  </a:solidFill>
                </a:rPr>
                <a:t>UKLJUČENOST</a:t>
              </a:r>
            </a:p>
            <a:p>
              <a:pPr marL="115888" indent="-115888">
                <a:buFont typeface="Wingdings" panose="05000000000000000000" pitchFamily="2" charset="2"/>
                <a:buChar char="§"/>
              </a:pPr>
              <a:r>
                <a:rPr lang="hr-HR" sz="600" b="1" dirty="0">
                  <a:solidFill>
                    <a:srgbClr val="003399"/>
                  </a:solidFill>
                </a:rPr>
                <a:t>DRUŠTVENA INTERAKCIJA</a:t>
              </a:r>
            </a:p>
          </p:txBody>
        </p:sp>
        <p:sp>
          <p:nvSpPr>
            <p:cNvPr id="26" name="Rechteck 40">
              <a:extLst>
                <a:ext uri="{FF2B5EF4-FFF2-40B4-BE49-F238E27FC236}">
                  <a16:creationId xmlns:a16="http://schemas.microsoft.com/office/drawing/2014/main" id="{D32280FA-FA73-4BBE-DF40-FBBDE419F53C}"/>
                </a:ext>
              </a:extLst>
            </p:cNvPr>
            <p:cNvSpPr/>
            <p:nvPr/>
          </p:nvSpPr>
          <p:spPr>
            <a:xfrm>
              <a:off x="6259346" y="5684439"/>
              <a:ext cx="1975937" cy="302436"/>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lnSpc>
                  <a:spcPct val="150000"/>
                </a:lnSpc>
                <a:buFont typeface="Wingdings" panose="05000000000000000000" pitchFamily="2" charset="2"/>
                <a:buChar char="§"/>
              </a:pPr>
              <a:r>
                <a:rPr lang="hr-HR" sz="600" b="1">
                  <a:solidFill>
                    <a:srgbClr val="003399"/>
                  </a:solidFill>
                </a:rPr>
                <a:t>DEMOGRAFSKE PROMJENE</a:t>
              </a:r>
            </a:p>
          </p:txBody>
        </p:sp>
        <p:sp>
          <p:nvSpPr>
            <p:cNvPr id="27" name="Rechteck 42">
              <a:extLst>
                <a:ext uri="{FF2B5EF4-FFF2-40B4-BE49-F238E27FC236}">
                  <a16:creationId xmlns:a16="http://schemas.microsoft.com/office/drawing/2014/main" id="{60366730-12EE-4322-14F9-011B1D621B0A}"/>
                </a:ext>
              </a:extLst>
            </p:cNvPr>
            <p:cNvSpPr/>
            <p:nvPr/>
          </p:nvSpPr>
          <p:spPr>
            <a:xfrm>
              <a:off x="2931483" y="1698943"/>
              <a:ext cx="1721428" cy="532652"/>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hr-HR" sz="600" b="1" dirty="0">
                  <a:solidFill>
                    <a:srgbClr val="003399"/>
                  </a:solidFill>
                </a:rPr>
                <a:t>KOGNITIVNO PREOPTEREĆENJE</a:t>
              </a:r>
            </a:p>
            <a:p>
              <a:pPr marL="115888" indent="-115888">
                <a:buFont typeface="Wingdings" panose="05000000000000000000" pitchFamily="2" charset="2"/>
                <a:buChar char="§"/>
              </a:pPr>
              <a:r>
                <a:rPr lang="hr-HR" sz="600" b="1" dirty="0">
                  <a:solidFill>
                    <a:srgbClr val="003399"/>
                  </a:solidFill>
                </a:rPr>
                <a:t>STRAH OD GUBITKA POSLA</a:t>
              </a:r>
            </a:p>
            <a:p>
              <a:pPr marL="115888" indent="-115888">
                <a:buFont typeface="Wingdings" panose="05000000000000000000" pitchFamily="2" charset="2"/>
                <a:buChar char="§"/>
              </a:pPr>
              <a:r>
                <a:rPr lang="hr-HR" sz="600" b="1" dirty="0">
                  <a:solidFill>
                    <a:srgbClr val="003399"/>
                  </a:solidFill>
                </a:rPr>
                <a:t>STRAH OD OZLJEDE</a:t>
              </a:r>
            </a:p>
          </p:txBody>
        </p:sp>
        <p:sp>
          <p:nvSpPr>
            <p:cNvPr id="28" name="Textfeld 43">
              <a:extLst>
                <a:ext uri="{FF2B5EF4-FFF2-40B4-BE49-F238E27FC236}">
                  <a16:creationId xmlns:a16="http://schemas.microsoft.com/office/drawing/2014/main" id="{806DDD83-06BF-7A65-A326-9998DDBB2367}"/>
                </a:ext>
              </a:extLst>
            </p:cNvPr>
            <p:cNvSpPr txBox="1"/>
            <p:nvPr/>
          </p:nvSpPr>
          <p:spPr>
            <a:xfrm>
              <a:off x="4547114" y="1971975"/>
              <a:ext cx="969068" cy="349769"/>
            </a:xfrm>
            <a:prstGeom prst="rect">
              <a:avLst/>
            </a:prstGeom>
            <a:noFill/>
          </p:spPr>
          <p:txBody>
            <a:bodyPr wrap="square" rtlCol="0">
              <a:spAutoFit/>
            </a:bodyPr>
            <a:lstStyle/>
            <a:p>
              <a:pPr algn="ctr"/>
              <a:r>
                <a:rPr lang="hr-HR" sz="600" b="1">
                  <a:solidFill>
                    <a:srgbClr val="003399"/>
                  </a:solidFill>
                </a:rPr>
                <a:t>PSIHIČKO ZDRAVLJE</a:t>
              </a:r>
            </a:p>
          </p:txBody>
        </p:sp>
        <p:sp>
          <p:nvSpPr>
            <p:cNvPr id="29" name="Textfeld 44">
              <a:extLst>
                <a:ext uri="{FF2B5EF4-FFF2-40B4-BE49-F238E27FC236}">
                  <a16:creationId xmlns:a16="http://schemas.microsoft.com/office/drawing/2014/main" id="{C4957B58-6A09-5273-96ED-7A689680FE27}"/>
                </a:ext>
              </a:extLst>
            </p:cNvPr>
            <p:cNvSpPr txBox="1"/>
            <p:nvPr/>
          </p:nvSpPr>
          <p:spPr>
            <a:xfrm>
              <a:off x="6681919" y="2733141"/>
              <a:ext cx="969068" cy="349769"/>
            </a:xfrm>
            <a:prstGeom prst="rect">
              <a:avLst/>
            </a:prstGeom>
            <a:noFill/>
          </p:spPr>
          <p:txBody>
            <a:bodyPr wrap="square" rtlCol="0">
              <a:spAutoFit/>
            </a:bodyPr>
            <a:lstStyle/>
            <a:p>
              <a:pPr algn="ctr"/>
              <a:r>
                <a:rPr lang="hr-HR" sz="600" b="1">
                  <a:solidFill>
                    <a:srgbClr val="003399"/>
                  </a:solidFill>
                </a:rPr>
                <a:t>SIGURNOST I ZDRAVLJE</a:t>
              </a:r>
            </a:p>
          </p:txBody>
        </p:sp>
        <p:sp>
          <p:nvSpPr>
            <p:cNvPr id="30" name="Textfeld 46">
              <a:extLst>
                <a:ext uri="{FF2B5EF4-FFF2-40B4-BE49-F238E27FC236}">
                  <a16:creationId xmlns:a16="http://schemas.microsoft.com/office/drawing/2014/main" id="{402A5508-D944-AD06-4F78-D5EBE453D781}"/>
                </a:ext>
              </a:extLst>
            </p:cNvPr>
            <p:cNvSpPr txBox="1"/>
            <p:nvPr/>
          </p:nvSpPr>
          <p:spPr>
            <a:xfrm>
              <a:off x="6738774" y="3846005"/>
              <a:ext cx="1038814" cy="582948"/>
            </a:xfrm>
            <a:prstGeom prst="rect">
              <a:avLst/>
            </a:prstGeom>
            <a:noFill/>
          </p:spPr>
          <p:txBody>
            <a:bodyPr wrap="square" rtlCol="0">
              <a:spAutoFit/>
            </a:bodyPr>
            <a:lstStyle/>
            <a:p>
              <a:pPr algn="ctr"/>
              <a:r>
                <a:rPr lang="hr-HR" sz="600" b="1" dirty="0">
                  <a:solidFill>
                    <a:srgbClr val="003399"/>
                  </a:solidFill>
                </a:rPr>
                <a:t>SIGURNOST I ZDRAVLJE NA RADU </a:t>
              </a:r>
            </a:p>
            <a:p>
              <a:pPr algn="ctr"/>
              <a:r>
                <a:rPr lang="hr-HR" sz="600" b="1" dirty="0">
                  <a:solidFill>
                    <a:srgbClr val="003399"/>
                  </a:solidFill>
                </a:rPr>
                <a:t>UPRAVLJANJE</a:t>
              </a:r>
            </a:p>
          </p:txBody>
        </p:sp>
        <p:sp>
          <p:nvSpPr>
            <p:cNvPr id="31" name="Textfeld 47">
              <a:extLst>
                <a:ext uri="{FF2B5EF4-FFF2-40B4-BE49-F238E27FC236}">
                  <a16:creationId xmlns:a16="http://schemas.microsoft.com/office/drawing/2014/main" id="{34FB6B84-620E-7E23-D02E-F7F2BB46B94E}"/>
                </a:ext>
              </a:extLst>
            </p:cNvPr>
            <p:cNvSpPr txBox="1"/>
            <p:nvPr/>
          </p:nvSpPr>
          <p:spPr>
            <a:xfrm>
              <a:off x="5595955" y="4952231"/>
              <a:ext cx="1418231" cy="349769"/>
            </a:xfrm>
            <a:prstGeom prst="rect">
              <a:avLst/>
            </a:prstGeom>
            <a:noFill/>
          </p:spPr>
          <p:txBody>
            <a:bodyPr wrap="square" rtlCol="0">
              <a:spAutoFit/>
            </a:bodyPr>
            <a:lstStyle/>
            <a:p>
              <a:pPr algn="ctr"/>
              <a:r>
                <a:rPr lang="hr-HR" sz="600" b="1">
                  <a:solidFill>
                    <a:srgbClr val="003399"/>
                  </a:solidFill>
                </a:rPr>
                <a:t>DRUŠTVENA </a:t>
              </a:r>
            </a:p>
            <a:p>
              <a:pPr algn="ctr"/>
              <a:r>
                <a:rPr lang="hr-HR" sz="600" b="1">
                  <a:solidFill>
                    <a:srgbClr val="003399"/>
                  </a:solidFill>
                </a:rPr>
                <a:t>STRUKTURA</a:t>
              </a:r>
            </a:p>
          </p:txBody>
        </p:sp>
        <p:sp>
          <p:nvSpPr>
            <p:cNvPr id="32" name="Textfeld 48">
              <a:extLst>
                <a:ext uri="{FF2B5EF4-FFF2-40B4-BE49-F238E27FC236}">
                  <a16:creationId xmlns:a16="http://schemas.microsoft.com/office/drawing/2014/main" id="{03802388-B8D0-C3ED-4985-6250D00B5B07}"/>
                </a:ext>
              </a:extLst>
            </p:cNvPr>
            <p:cNvSpPr txBox="1"/>
            <p:nvPr/>
          </p:nvSpPr>
          <p:spPr>
            <a:xfrm>
              <a:off x="3907628" y="4774030"/>
              <a:ext cx="1602157" cy="466358"/>
            </a:xfrm>
            <a:prstGeom prst="rect">
              <a:avLst/>
            </a:prstGeom>
            <a:noFill/>
          </p:spPr>
          <p:txBody>
            <a:bodyPr wrap="square" rtlCol="0">
              <a:spAutoFit/>
            </a:bodyPr>
            <a:lstStyle/>
            <a:p>
              <a:pPr algn="ctr"/>
              <a:r>
                <a:rPr lang="hr-HR" sz="600" b="1" dirty="0">
                  <a:solidFill>
                    <a:srgbClr val="003399"/>
                  </a:solidFill>
                </a:rPr>
                <a:t>RADNO MJESTO </a:t>
              </a:r>
            </a:p>
            <a:p>
              <a:pPr algn="ctr"/>
              <a:r>
                <a:rPr lang="hr-HR" sz="600" b="1" dirty="0">
                  <a:solidFill>
                    <a:srgbClr val="003399"/>
                  </a:solidFill>
                </a:rPr>
                <a:t>PROMJENA NAČINA</a:t>
              </a:r>
              <a:br>
                <a:rPr lang="it-IT" sz="600" b="1" dirty="0">
                  <a:solidFill>
                    <a:srgbClr val="003399"/>
                  </a:solidFill>
                </a:rPr>
              </a:br>
              <a:r>
                <a:rPr lang="hr-HR" sz="600" b="1" dirty="0">
                  <a:solidFill>
                    <a:srgbClr val="003399"/>
                  </a:solidFill>
                </a:rPr>
                <a:t>RADA</a:t>
              </a:r>
            </a:p>
          </p:txBody>
        </p:sp>
        <p:sp>
          <p:nvSpPr>
            <p:cNvPr id="33" name="Textfeld 49">
              <a:extLst>
                <a:ext uri="{FF2B5EF4-FFF2-40B4-BE49-F238E27FC236}">
                  <a16:creationId xmlns:a16="http://schemas.microsoft.com/office/drawing/2014/main" id="{2FC3BF5E-E186-2C48-98E1-FB96E3503DB8}"/>
                </a:ext>
              </a:extLst>
            </p:cNvPr>
            <p:cNvSpPr txBox="1"/>
            <p:nvPr/>
          </p:nvSpPr>
          <p:spPr>
            <a:xfrm>
              <a:off x="3961139" y="2709454"/>
              <a:ext cx="664593" cy="349769"/>
            </a:xfrm>
            <a:prstGeom prst="rect">
              <a:avLst/>
            </a:prstGeom>
            <a:noFill/>
          </p:spPr>
          <p:txBody>
            <a:bodyPr wrap="square" rtlCol="0">
              <a:spAutoFit/>
            </a:bodyPr>
            <a:lstStyle/>
            <a:p>
              <a:r>
                <a:rPr lang="hr-HR" sz="600" b="1" dirty="0">
                  <a:solidFill>
                    <a:srgbClr val="003399"/>
                  </a:solidFill>
                </a:rPr>
                <a:t>SAMOSTALNOST</a:t>
              </a:r>
            </a:p>
          </p:txBody>
        </p:sp>
        <p:sp>
          <p:nvSpPr>
            <p:cNvPr id="34" name="Textfeld 51">
              <a:extLst>
                <a:ext uri="{FF2B5EF4-FFF2-40B4-BE49-F238E27FC236}">
                  <a16:creationId xmlns:a16="http://schemas.microsoft.com/office/drawing/2014/main" id="{D78C28D7-42AB-1796-B6B2-88F446FDA170}"/>
                </a:ext>
              </a:extLst>
            </p:cNvPr>
            <p:cNvSpPr txBox="1"/>
            <p:nvPr/>
          </p:nvSpPr>
          <p:spPr>
            <a:xfrm>
              <a:off x="3591501" y="3611174"/>
              <a:ext cx="921265" cy="233179"/>
            </a:xfrm>
            <a:prstGeom prst="rect">
              <a:avLst/>
            </a:prstGeom>
            <a:noFill/>
          </p:spPr>
          <p:txBody>
            <a:bodyPr wrap="square" rtlCol="0">
              <a:spAutoFit/>
            </a:bodyPr>
            <a:lstStyle/>
            <a:p>
              <a:pPr algn="ctr"/>
              <a:r>
                <a:rPr lang="hr-HR" sz="600" b="1" dirty="0">
                  <a:solidFill>
                    <a:srgbClr val="003399"/>
                  </a:solidFill>
                </a:rPr>
                <a:t>POVJERENJE</a:t>
              </a:r>
            </a:p>
          </p:txBody>
        </p:sp>
        <p:cxnSp>
          <p:nvCxnSpPr>
            <p:cNvPr id="35" name="Gerader Verbinder 52">
              <a:extLst>
                <a:ext uri="{FF2B5EF4-FFF2-40B4-BE49-F238E27FC236}">
                  <a16:creationId xmlns:a16="http://schemas.microsoft.com/office/drawing/2014/main" id="{0336CCB1-E8EC-CE4C-53F9-AF7AC7E9D007}"/>
                </a:ext>
              </a:extLst>
            </p:cNvPr>
            <p:cNvCxnSpPr/>
            <p:nvPr/>
          </p:nvCxnSpPr>
          <p:spPr>
            <a:xfrm>
              <a:off x="3588943" y="3176867"/>
              <a:ext cx="875464" cy="224079"/>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36" name="Rechteck 53">
              <a:extLst>
                <a:ext uri="{FF2B5EF4-FFF2-40B4-BE49-F238E27FC236}">
                  <a16:creationId xmlns:a16="http://schemas.microsoft.com/office/drawing/2014/main" id="{0239AF38-CEE0-F103-1D8D-64F6E31AED06}"/>
                </a:ext>
              </a:extLst>
            </p:cNvPr>
            <p:cNvSpPr/>
            <p:nvPr/>
          </p:nvSpPr>
          <p:spPr>
            <a:xfrm>
              <a:off x="1795559" y="5090843"/>
              <a:ext cx="2141983" cy="657393"/>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hr-HR" sz="600" b="1" dirty="0">
                  <a:solidFill>
                    <a:srgbClr val="003399"/>
                  </a:solidFill>
                </a:rPr>
                <a:t>DEKVALIFIKACIJA</a:t>
              </a:r>
            </a:p>
            <a:p>
              <a:pPr marL="115888" indent="-115888">
                <a:buFont typeface="Wingdings" panose="05000000000000000000" pitchFamily="2" charset="2"/>
                <a:buChar char="§"/>
              </a:pPr>
              <a:r>
                <a:rPr lang="hr-HR" sz="600" b="1" dirty="0">
                  <a:solidFill>
                    <a:srgbClr val="003399"/>
                  </a:solidFill>
                </a:rPr>
                <a:t>NEPREDVIDIVOST</a:t>
              </a:r>
            </a:p>
            <a:p>
              <a:pPr marL="115888" indent="-115888">
                <a:buFont typeface="Wingdings" panose="05000000000000000000" pitchFamily="2" charset="2"/>
                <a:buChar char="§"/>
              </a:pPr>
              <a:r>
                <a:rPr lang="hr-HR" sz="600" b="1" dirty="0">
                  <a:solidFill>
                    <a:srgbClr val="003399"/>
                  </a:solidFill>
                </a:rPr>
                <a:t>KONSOLIDACIJA ZADATAKA</a:t>
              </a:r>
            </a:p>
            <a:p>
              <a:pPr marL="115888" indent="-115888">
                <a:buFont typeface="Wingdings" panose="05000000000000000000" pitchFamily="2" charset="2"/>
                <a:buChar char="§"/>
              </a:pPr>
              <a:r>
                <a:rPr lang="hr-HR" sz="600" b="1" dirty="0">
                  <a:solidFill>
                    <a:srgbClr val="003399"/>
                  </a:solidFill>
                </a:rPr>
                <a:t>MANJE NEDOVRŠENIH ZADATAKA</a:t>
              </a:r>
            </a:p>
          </p:txBody>
        </p:sp>
        <p:sp>
          <p:nvSpPr>
            <p:cNvPr id="37" name="Textfeld 54">
              <a:extLst>
                <a:ext uri="{FF2B5EF4-FFF2-40B4-BE49-F238E27FC236}">
                  <a16:creationId xmlns:a16="http://schemas.microsoft.com/office/drawing/2014/main" id="{48D11036-31FA-F3FB-7982-BC56693BE887}"/>
                </a:ext>
              </a:extLst>
            </p:cNvPr>
            <p:cNvSpPr txBox="1"/>
            <p:nvPr/>
          </p:nvSpPr>
          <p:spPr>
            <a:xfrm>
              <a:off x="2718139" y="4262886"/>
              <a:ext cx="1263495" cy="816127"/>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hr-HR" sz="600" b="1">
                  <a:solidFill>
                    <a:srgbClr val="003399"/>
                  </a:solidFill>
                </a:rPr>
                <a:t>USAVRŠAVANJE</a:t>
              </a:r>
            </a:p>
            <a:p>
              <a:pPr marL="115888" indent="-115888">
                <a:buFont typeface="Wingdings" panose="05000000000000000000" pitchFamily="2" charset="2"/>
                <a:buChar char="§"/>
              </a:pPr>
              <a:r>
                <a:rPr lang="hr-HR" sz="600" b="1">
                  <a:solidFill>
                    <a:srgbClr val="003399"/>
                  </a:solidFill>
                </a:rPr>
                <a:t>PREKVALIFIKACIJA</a:t>
              </a:r>
            </a:p>
            <a:p>
              <a:pPr marL="115888" indent="-115888">
                <a:buFont typeface="Wingdings" panose="05000000000000000000" pitchFamily="2" charset="2"/>
                <a:buChar char="§"/>
              </a:pPr>
              <a:r>
                <a:rPr lang="hr-HR" sz="600" b="1">
                  <a:solidFill>
                    <a:srgbClr val="003399"/>
                  </a:solidFill>
                </a:rPr>
                <a:t>RAZNOLIKOST ZADATAKA</a:t>
              </a:r>
            </a:p>
            <a:p>
              <a:pPr marL="115888" indent="-115888">
                <a:buFont typeface="Wingdings" panose="05000000000000000000" pitchFamily="2" charset="2"/>
                <a:buChar char="§"/>
              </a:pPr>
              <a:r>
                <a:rPr lang="hr-HR" sz="600" b="1">
                  <a:solidFill>
                    <a:srgbClr val="003399"/>
                  </a:solidFill>
                </a:rPr>
                <a:t>KONTROLA POSLA</a:t>
              </a:r>
            </a:p>
          </p:txBody>
        </p:sp>
        <p:sp>
          <p:nvSpPr>
            <p:cNvPr id="38" name="Rechteck 55">
              <a:extLst>
                <a:ext uri="{FF2B5EF4-FFF2-40B4-BE49-F238E27FC236}">
                  <a16:creationId xmlns:a16="http://schemas.microsoft.com/office/drawing/2014/main" id="{7049AA05-BE32-ADA3-40F0-9875B92B240B}"/>
                </a:ext>
              </a:extLst>
            </p:cNvPr>
            <p:cNvSpPr/>
            <p:nvPr/>
          </p:nvSpPr>
          <p:spPr>
            <a:xfrm>
              <a:off x="1984546" y="3556866"/>
              <a:ext cx="1659540" cy="360776"/>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hr-HR" sz="600" b="1">
                  <a:solidFill>
                    <a:srgbClr val="003399"/>
                  </a:solidFill>
                </a:rPr>
                <a:t>NEPOVJERENJE</a:t>
              </a:r>
            </a:p>
            <a:p>
              <a:pPr marL="115888" indent="-115888">
                <a:buFont typeface="Wingdings" panose="05000000000000000000" pitchFamily="2" charset="2"/>
                <a:buChar char="§"/>
              </a:pPr>
              <a:r>
                <a:rPr lang="hr-HR" sz="600" b="1">
                  <a:solidFill>
                    <a:srgbClr val="003399"/>
                  </a:solidFill>
                </a:rPr>
                <a:t>NEGATIVAN STAV</a:t>
              </a:r>
            </a:p>
          </p:txBody>
        </p:sp>
        <p:sp>
          <p:nvSpPr>
            <p:cNvPr id="39" name="Textfeld 56">
              <a:extLst>
                <a:ext uri="{FF2B5EF4-FFF2-40B4-BE49-F238E27FC236}">
                  <a16:creationId xmlns:a16="http://schemas.microsoft.com/office/drawing/2014/main" id="{5644B669-1BA8-4148-DDEA-D285A2C5E30C}"/>
                </a:ext>
              </a:extLst>
            </p:cNvPr>
            <p:cNvSpPr txBox="1"/>
            <p:nvPr/>
          </p:nvSpPr>
          <p:spPr>
            <a:xfrm>
              <a:off x="2314620" y="2460049"/>
              <a:ext cx="1638381" cy="466358"/>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hr-HR" sz="600" b="1">
                  <a:solidFill>
                    <a:srgbClr val="003399"/>
                  </a:solidFill>
                </a:rPr>
                <a:t>KONTROLA VREMENA</a:t>
              </a:r>
            </a:p>
            <a:p>
              <a:pPr marL="115888" indent="-115888">
                <a:buFont typeface="Wingdings" panose="05000000000000000000" pitchFamily="2" charset="2"/>
                <a:buChar char="§"/>
              </a:pPr>
              <a:r>
                <a:rPr lang="hr-HR" sz="600" b="1">
                  <a:solidFill>
                    <a:srgbClr val="003399"/>
                  </a:solidFill>
                </a:rPr>
                <a:t>KONTROLA RADNOG OPTEREĆENJA</a:t>
              </a:r>
            </a:p>
          </p:txBody>
        </p:sp>
        <p:sp>
          <p:nvSpPr>
            <p:cNvPr id="40" name="Textfeld 57">
              <a:extLst>
                <a:ext uri="{FF2B5EF4-FFF2-40B4-BE49-F238E27FC236}">
                  <a16:creationId xmlns:a16="http://schemas.microsoft.com/office/drawing/2014/main" id="{F1FF9CF3-B980-C1E7-1841-F41709C50F75}"/>
                </a:ext>
              </a:extLst>
            </p:cNvPr>
            <p:cNvSpPr txBox="1"/>
            <p:nvPr/>
          </p:nvSpPr>
          <p:spPr>
            <a:xfrm>
              <a:off x="2921422" y="1337498"/>
              <a:ext cx="2070591" cy="349769"/>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hr-HR" sz="600" b="1">
                  <a:solidFill>
                    <a:srgbClr val="003399"/>
                  </a:solidFill>
                </a:rPr>
                <a:t>MANJE KOGNITIVNO OPTEREĆENJE</a:t>
              </a:r>
            </a:p>
            <a:p>
              <a:pPr marL="115888" indent="-115888">
                <a:buFont typeface="Wingdings" panose="05000000000000000000" pitchFamily="2" charset="2"/>
                <a:buChar char="§"/>
              </a:pPr>
              <a:r>
                <a:rPr lang="hr-HR" sz="600" b="1">
                  <a:solidFill>
                    <a:srgbClr val="003399"/>
                  </a:solidFill>
                </a:rPr>
                <a:t>MANJE MONOTONIJE</a:t>
              </a:r>
            </a:p>
          </p:txBody>
        </p:sp>
        <p:sp>
          <p:nvSpPr>
            <p:cNvPr id="41" name="Rechteck 70">
              <a:extLst>
                <a:ext uri="{FF2B5EF4-FFF2-40B4-BE49-F238E27FC236}">
                  <a16:creationId xmlns:a16="http://schemas.microsoft.com/office/drawing/2014/main" id="{1C9FA0DE-91B9-4D56-68BC-A00826697487}"/>
                </a:ext>
              </a:extLst>
            </p:cNvPr>
            <p:cNvSpPr/>
            <p:nvPr/>
          </p:nvSpPr>
          <p:spPr>
            <a:xfrm>
              <a:off x="6743284" y="2284924"/>
              <a:ext cx="1948150" cy="306232"/>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lnSpc>
                  <a:spcPct val="150000"/>
                </a:lnSpc>
                <a:buFont typeface="Wingdings" panose="05000000000000000000" pitchFamily="2" charset="2"/>
                <a:buChar char="§"/>
              </a:pPr>
              <a:r>
                <a:rPr lang="hr-HR" sz="600" b="1">
                  <a:solidFill>
                    <a:srgbClr val="003399"/>
                  </a:solidFill>
                </a:rPr>
                <a:t>(PREOSTALI) FIZIČKI RIZICI</a:t>
              </a:r>
            </a:p>
          </p:txBody>
        </p:sp>
      </p:grpSp>
      <p:grpSp>
        <p:nvGrpSpPr>
          <p:cNvPr id="3" name="Group 2">
            <a:extLst>
              <a:ext uri="{FF2B5EF4-FFF2-40B4-BE49-F238E27FC236}">
                <a16:creationId xmlns:a16="http://schemas.microsoft.com/office/drawing/2014/main" id="{7CA45993-85A3-404D-B73F-78B6B8E5F087}"/>
              </a:ext>
            </a:extLst>
          </p:cNvPr>
          <p:cNvGrpSpPr/>
          <p:nvPr/>
        </p:nvGrpSpPr>
        <p:grpSpPr>
          <a:xfrm>
            <a:off x="2086166" y="4508608"/>
            <a:ext cx="1333179" cy="479018"/>
            <a:chOff x="1887666" y="4470727"/>
            <a:chExt cx="1333179" cy="479018"/>
          </a:xfrm>
        </p:grpSpPr>
        <p:grpSp>
          <p:nvGrpSpPr>
            <p:cNvPr id="43" name="Group 42">
              <a:extLst>
                <a:ext uri="{FF2B5EF4-FFF2-40B4-BE49-F238E27FC236}">
                  <a16:creationId xmlns:a16="http://schemas.microsoft.com/office/drawing/2014/main" id="{1243F5C8-5174-48FF-91EE-3D2AC637BC89}"/>
                </a:ext>
              </a:extLst>
            </p:cNvPr>
            <p:cNvGrpSpPr/>
            <p:nvPr/>
          </p:nvGrpSpPr>
          <p:grpSpPr>
            <a:xfrm>
              <a:off x="1887666" y="4470727"/>
              <a:ext cx="1333179" cy="479018"/>
              <a:chOff x="1034983" y="2994423"/>
              <a:chExt cx="972277" cy="479018"/>
            </a:xfrm>
          </p:grpSpPr>
          <p:sp>
            <p:nvSpPr>
              <p:cNvPr id="4" name="Textfeld 288">
                <a:extLst>
                  <a:ext uri="{FF2B5EF4-FFF2-40B4-BE49-F238E27FC236}">
                    <a16:creationId xmlns:a16="http://schemas.microsoft.com/office/drawing/2014/main" id="{1DB696ED-EFF2-7F0D-38AB-29D90ABCE129}"/>
                  </a:ext>
                </a:extLst>
              </p:cNvPr>
              <p:cNvSpPr txBox="1"/>
              <p:nvPr/>
            </p:nvSpPr>
            <p:spPr>
              <a:xfrm>
                <a:off x="1119144" y="3066106"/>
                <a:ext cx="133274" cy="132301"/>
              </a:xfrm>
              <a:prstGeom prst="rect">
                <a:avLst/>
              </a:prstGeom>
              <a:solidFill>
                <a:srgbClr val="D7E3AF"/>
              </a:solidFill>
            </p:spPr>
            <p:txBody>
              <a:bodyPr wrap="square" rtlCol="0">
                <a:spAutoFit/>
              </a:bodyPr>
              <a:lstStyle/>
              <a:p>
                <a:endParaRPr lang="de-DE" sz="675" b="1" dirty="0"/>
              </a:p>
            </p:txBody>
          </p:sp>
          <p:sp>
            <p:nvSpPr>
              <p:cNvPr id="6" name="TextBox 5">
                <a:extLst>
                  <a:ext uri="{FF2B5EF4-FFF2-40B4-BE49-F238E27FC236}">
                    <a16:creationId xmlns:a16="http://schemas.microsoft.com/office/drawing/2014/main" id="{61E24C15-6F7A-A4E1-15A2-D39D5CF6B145}"/>
                  </a:ext>
                </a:extLst>
              </p:cNvPr>
              <p:cNvSpPr txBox="1"/>
              <p:nvPr/>
            </p:nvSpPr>
            <p:spPr>
              <a:xfrm>
                <a:off x="1258811" y="3026888"/>
                <a:ext cx="731963" cy="215444"/>
              </a:xfrm>
              <a:prstGeom prst="rect">
                <a:avLst/>
              </a:prstGeom>
              <a:noFill/>
            </p:spPr>
            <p:txBody>
              <a:bodyPr wrap="square" rtlCol="0">
                <a:spAutoFit/>
              </a:bodyPr>
              <a:lstStyle/>
              <a:p>
                <a:r>
                  <a:rPr lang="hr-HR" sz="800">
                    <a:solidFill>
                      <a:srgbClr val="003399"/>
                    </a:solidFill>
                  </a:rPr>
                  <a:t>Nove mogućnosti</a:t>
                </a:r>
              </a:p>
            </p:txBody>
          </p:sp>
          <p:sp>
            <p:nvSpPr>
              <p:cNvPr id="8" name="TextBox 7">
                <a:extLst>
                  <a:ext uri="{FF2B5EF4-FFF2-40B4-BE49-F238E27FC236}">
                    <a16:creationId xmlns:a16="http://schemas.microsoft.com/office/drawing/2014/main" id="{6E9F67CA-409F-BED4-8300-D0FF6ECB75D8}"/>
                  </a:ext>
                </a:extLst>
              </p:cNvPr>
              <p:cNvSpPr txBox="1"/>
              <p:nvPr/>
            </p:nvSpPr>
            <p:spPr>
              <a:xfrm>
                <a:off x="1258811" y="3223799"/>
                <a:ext cx="498855" cy="215444"/>
              </a:xfrm>
              <a:prstGeom prst="rect">
                <a:avLst/>
              </a:prstGeom>
              <a:noFill/>
            </p:spPr>
            <p:txBody>
              <a:bodyPr wrap="square" rtlCol="0">
                <a:spAutoFit/>
              </a:bodyPr>
              <a:lstStyle/>
              <a:p>
                <a:r>
                  <a:rPr lang="hr-HR" sz="800">
                    <a:solidFill>
                      <a:srgbClr val="003399"/>
                    </a:solidFill>
                  </a:rPr>
                  <a:t>Rizici</a:t>
                </a:r>
              </a:p>
            </p:txBody>
          </p:sp>
          <p:sp>
            <p:nvSpPr>
              <p:cNvPr id="9" name="Rectangle 8">
                <a:extLst>
                  <a:ext uri="{FF2B5EF4-FFF2-40B4-BE49-F238E27FC236}">
                    <a16:creationId xmlns:a16="http://schemas.microsoft.com/office/drawing/2014/main" id="{B7D6A4E5-E26B-5560-87ED-A60EB31E563B}"/>
                  </a:ext>
                </a:extLst>
              </p:cNvPr>
              <p:cNvSpPr/>
              <p:nvPr/>
            </p:nvSpPr>
            <p:spPr>
              <a:xfrm>
                <a:off x="1034983" y="2994423"/>
                <a:ext cx="972277" cy="479018"/>
              </a:xfrm>
              <a:prstGeom prst="rect">
                <a:avLst/>
              </a:prstGeom>
              <a:noFill/>
              <a:ln w="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150"/>
              </a:p>
            </p:txBody>
          </p:sp>
        </p:grpSp>
        <p:sp>
          <p:nvSpPr>
            <p:cNvPr id="44" name="Textfeld 288">
              <a:extLst>
                <a:ext uri="{FF2B5EF4-FFF2-40B4-BE49-F238E27FC236}">
                  <a16:creationId xmlns:a16="http://schemas.microsoft.com/office/drawing/2014/main" id="{0770F14C-061E-42A8-AEFD-91CDD59E70AE}"/>
                </a:ext>
              </a:extLst>
            </p:cNvPr>
            <p:cNvSpPr txBox="1"/>
            <p:nvPr/>
          </p:nvSpPr>
          <p:spPr>
            <a:xfrm>
              <a:off x="2003066" y="4750762"/>
              <a:ext cx="182744" cy="132301"/>
            </a:xfrm>
            <a:prstGeom prst="rect">
              <a:avLst/>
            </a:prstGeom>
            <a:solidFill>
              <a:srgbClr val="D6E1F1"/>
            </a:solidFill>
          </p:spPr>
          <p:txBody>
            <a:bodyPr wrap="square" rtlCol="0">
              <a:spAutoFit/>
            </a:bodyPr>
            <a:lstStyle/>
            <a:p>
              <a:endParaRPr lang="de-DE" sz="675" b="1" dirty="0"/>
            </a:p>
          </p:txBody>
        </p:sp>
      </p:grpSp>
      <p:sp>
        <p:nvSpPr>
          <p:cNvPr id="45" name="TextBox 44">
            <a:extLst>
              <a:ext uri="{FF2B5EF4-FFF2-40B4-BE49-F238E27FC236}">
                <a16:creationId xmlns:a16="http://schemas.microsoft.com/office/drawing/2014/main" id="{97E15416-212A-46E3-8B63-637C887610A8}"/>
              </a:ext>
            </a:extLst>
          </p:cNvPr>
          <p:cNvSpPr txBox="1"/>
          <p:nvPr/>
        </p:nvSpPr>
        <p:spPr>
          <a:xfrm>
            <a:off x="6017563" y="1550880"/>
            <a:ext cx="3185903" cy="1196088"/>
          </a:xfrm>
          <a:prstGeom prst="rect">
            <a:avLst/>
          </a:prstGeom>
          <a:noFill/>
        </p:spPr>
        <p:txBody>
          <a:bodyPr wrap="square" bIns="72000" rtlCol="0">
            <a:spAutoFit/>
          </a:bodyPr>
          <a:lstStyle>
            <a:defPPr>
              <a:defRPr lang="en-US"/>
            </a:defPPr>
            <a:lvl1pPr>
              <a:spcAft>
                <a:spcPts val="600"/>
              </a:spcAft>
              <a:defRPr sz="1400">
                <a:solidFill>
                  <a:srgbClr val="003399"/>
                </a:solidFill>
                <a:effectLst/>
                <a:ea typeface="Times New Roman" panose="02020603050405020304" pitchFamily="18" charset="0"/>
              </a:defRPr>
            </a:lvl1pPr>
          </a:lstStyle>
          <a:p>
            <a:r>
              <a:rPr lang="hr-HR" dirty="0"/>
              <a:t>Brojne mogućnosti uočene u studijama slučaja povezane su s psihičkim i fizičkim zdravljem, što radnicima pomaže smanjiti radno opterećenje i izbjeći ozljede.</a:t>
            </a:r>
          </a:p>
        </p:txBody>
      </p:sp>
      <p:sp>
        <p:nvSpPr>
          <p:cNvPr id="46" name="TextBox 45">
            <a:extLst>
              <a:ext uri="{FF2B5EF4-FFF2-40B4-BE49-F238E27FC236}">
                <a16:creationId xmlns:a16="http://schemas.microsoft.com/office/drawing/2014/main" id="{8D6F2CCD-A187-4659-A286-0752902928E5}"/>
              </a:ext>
            </a:extLst>
          </p:cNvPr>
          <p:cNvSpPr txBox="1"/>
          <p:nvPr/>
        </p:nvSpPr>
        <p:spPr>
          <a:xfrm>
            <a:off x="6017563" y="2965919"/>
            <a:ext cx="3185900" cy="1169551"/>
          </a:xfrm>
          <a:prstGeom prst="rect">
            <a:avLst/>
          </a:prstGeom>
          <a:noFill/>
        </p:spPr>
        <p:txBody>
          <a:bodyPr wrap="square" rtlCol="0">
            <a:spAutoFit/>
          </a:bodyPr>
          <a:lstStyle/>
          <a:p>
            <a:r>
              <a:rPr lang="hr-HR" sz="1400" dirty="0">
                <a:solidFill>
                  <a:srgbClr val="003399"/>
                </a:solidFill>
              </a:rPr>
              <a:t>Rizici među, ostalim uključuju, strah od gubitka posla / stres, kognitivno preopterećenje, strah od ozljeda, prekvalifikaciju, nepovjerenje u tehnologiju, demografske promjene.</a:t>
            </a:r>
          </a:p>
        </p:txBody>
      </p:sp>
    </p:spTree>
    <p:extLst>
      <p:ext uri="{BB962C8B-B14F-4D97-AF65-F5344CB8AC3E}">
        <p14:creationId xmlns:p14="http://schemas.microsoft.com/office/powerpoint/2010/main" val="37457554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F19F9-B0C1-FF8B-8B70-32A8DED854FB}"/>
              </a:ext>
            </a:extLst>
          </p:cNvPr>
          <p:cNvSpPr>
            <a:spLocks noGrp="1"/>
          </p:cNvSpPr>
          <p:nvPr>
            <p:ph type="title"/>
          </p:nvPr>
        </p:nvSpPr>
        <p:spPr/>
        <p:txBody>
          <a:bodyPr lIns="0"/>
          <a:lstStyle/>
          <a:p>
            <a:r>
              <a:rPr lang="hr-HR" sz="2400">
                <a:cs typeface="Arial" panose="020B0604020202020204" pitchFamily="34" charset="0"/>
              </a:rPr>
              <a:t>Utjecaj na sigurnost i zdravlje na radu</a:t>
            </a:r>
          </a:p>
        </p:txBody>
      </p:sp>
      <p:sp>
        <p:nvSpPr>
          <p:cNvPr id="3" name="Content Placeholder 2">
            <a:extLst>
              <a:ext uri="{FF2B5EF4-FFF2-40B4-BE49-F238E27FC236}">
                <a16:creationId xmlns:a16="http://schemas.microsoft.com/office/drawing/2014/main" id="{9214F352-9838-F92D-33E2-F579AB845FC9}"/>
              </a:ext>
            </a:extLst>
          </p:cNvPr>
          <p:cNvSpPr>
            <a:spLocks noGrp="1"/>
          </p:cNvSpPr>
          <p:nvPr>
            <p:ph sz="half" idx="1"/>
          </p:nvPr>
        </p:nvSpPr>
        <p:spPr>
          <a:xfrm>
            <a:off x="450000" y="933450"/>
            <a:ext cx="8114578" cy="2235263"/>
          </a:xfrm>
        </p:spPr>
        <p:txBody>
          <a:bodyPr lIns="0" tIns="0" rIns="0" bIns="0">
            <a:normAutofit/>
          </a:bodyPr>
          <a:lstStyle/>
          <a:p>
            <a:pPr>
              <a:spcBef>
                <a:spcPts val="600"/>
              </a:spcBef>
              <a:spcAft>
                <a:spcPts val="600"/>
              </a:spcAft>
            </a:pPr>
            <a:r>
              <a:rPr lang="hr-HR" sz="1600" b="0"/>
              <a:t>Najčešće nove mogućnosti u području sigurnosti i zdravlja na radu: manje fizičko </a:t>
            </a:r>
            <a:r>
              <a:rPr lang="hr-HR" sz="1600"/>
              <a:t>opterećenje </a:t>
            </a:r>
            <a:r>
              <a:rPr lang="hr-HR" sz="1600" b="0"/>
              <a:t>i micanje radnika iz </a:t>
            </a:r>
            <a:r>
              <a:rPr lang="hr-HR" sz="1600"/>
              <a:t>opasnih okruženja.</a:t>
            </a:r>
          </a:p>
          <a:p>
            <a:pPr>
              <a:spcBef>
                <a:spcPts val="600"/>
              </a:spcBef>
              <a:spcAft>
                <a:spcPts val="600"/>
              </a:spcAft>
            </a:pPr>
            <a:r>
              <a:rPr lang="hr-HR" sz="1600"/>
              <a:t>Psihosocijalni rizici </a:t>
            </a:r>
            <a:r>
              <a:rPr lang="hr-HR" sz="1600" b="0"/>
              <a:t>postaju sve važniji.</a:t>
            </a:r>
          </a:p>
          <a:p>
            <a:pPr>
              <a:spcBef>
                <a:spcPts val="600"/>
              </a:spcBef>
              <a:spcAft>
                <a:spcPts val="600"/>
              </a:spcAft>
            </a:pPr>
            <a:r>
              <a:rPr lang="hr-HR" sz="1600"/>
              <a:t>Sve organizacije </a:t>
            </a:r>
            <a:r>
              <a:rPr lang="hr-HR" sz="1600" b="0"/>
              <a:t>iz studija slučaja namjeravaju </a:t>
            </a:r>
            <a:r>
              <a:rPr lang="hr-HR" sz="1600"/>
              <a:t>proširiti primjenu automatizacije.</a:t>
            </a:r>
          </a:p>
          <a:p>
            <a:pPr marL="0" indent="0">
              <a:spcBef>
                <a:spcPts val="600"/>
              </a:spcBef>
              <a:spcAft>
                <a:spcPts val="600"/>
              </a:spcAft>
              <a:buNone/>
            </a:pPr>
            <a:endParaRPr lang="en-GB" sz="1600" dirty="0"/>
          </a:p>
          <a:p>
            <a:endParaRPr lang="en-GB" sz="1600" b="0" dirty="0"/>
          </a:p>
        </p:txBody>
      </p:sp>
    </p:spTree>
    <p:extLst>
      <p:ext uri="{BB962C8B-B14F-4D97-AF65-F5344CB8AC3E}">
        <p14:creationId xmlns:p14="http://schemas.microsoft.com/office/powerpoint/2010/main" val="3199089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3693AAB-B8D2-B74E-BBBE-A46E48902E22}"/>
              </a:ext>
            </a:extLst>
          </p:cNvPr>
          <p:cNvSpPr>
            <a:spLocks noGrp="1"/>
          </p:cNvSpPr>
          <p:nvPr>
            <p:ph type="title"/>
          </p:nvPr>
        </p:nvSpPr>
        <p:spPr>
          <a:xfrm>
            <a:off x="450000" y="135000"/>
            <a:ext cx="7560000" cy="405000"/>
          </a:xfrm>
        </p:spPr>
        <p:txBody>
          <a:bodyPr lIns="0"/>
          <a:lstStyle/>
          <a:p>
            <a:r>
              <a:rPr lang="hr-HR" sz="2400"/>
              <a:t>Pregled</a:t>
            </a:r>
          </a:p>
        </p:txBody>
      </p:sp>
      <p:grpSp>
        <p:nvGrpSpPr>
          <p:cNvPr id="46" name="Group 45">
            <a:extLst>
              <a:ext uri="{FF2B5EF4-FFF2-40B4-BE49-F238E27FC236}">
                <a16:creationId xmlns:a16="http://schemas.microsoft.com/office/drawing/2014/main" id="{C05A8BC0-CE8D-42C1-B45A-3F01353E262F}"/>
              </a:ext>
            </a:extLst>
          </p:cNvPr>
          <p:cNvGrpSpPr/>
          <p:nvPr/>
        </p:nvGrpSpPr>
        <p:grpSpPr>
          <a:xfrm>
            <a:off x="450000" y="729731"/>
            <a:ext cx="4976364" cy="436807"/>
            <a:chOff x="450000" y="768538"/>
            <a:chExt cx="4976364" cy="436807"/>
          </a:xfrm>
        </p:grpSpPr>
        <p:sp>
          <p:nvSpPr>
            <p:cNvPr id="6" name="Rectangle 5">
              <a:extLst>
                <a:ext uri="{FF2B5EF4-FFF2-40B4-BE49-F238E27FC236}">
                  <a16:creationId xmlns:a16="http://schemas.microsoft.com/office/drawing/2014/main" id="{25F9D497-2323-461B-8AD6-51E151E6B46B}"/>
                </a:ext>
              </a:extLst>
            </p:cNvPr>
            <p:cNvSpPr/>
            <p:nvPr/>
          </p:nvSpPr>
          <p:spPr>
            <a:xfrm>
              <a:off x="450000" y="955964"/>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sz="1600" dirty="0"/>
            </a:p>
          </p:txBody>
        </p:sp>
        <p:grpSp>
          <p:nvGrpSpPr>
            <p:cNvPr id="7" name="Group 6">
              <a:extLst>
                <a:ext uri="{FF2B5EF4-FFF2-40B4-BE49-F238E27FC236}">
                  <a16:creationId xmlns:a16="http://schemas.microsoft.com/office/drawing/2014/main" id="{56A0C498-7BFB-49D6-BE3E-D4190F40BE2E}"/>
                </a:ext>
              </a:extLst>
            </p:cNvPr>
            <p:cNvGrpSpPr/>
            <p:nvPr/>
          </p:nvGrpSpPr>
          <p:grpSpPr>
            <a:xfrm>
              <a:off x="583720" y="768538"/>
              <a:ext cx="4670640" cy="370956"/>
              <a:chOff x="259890" y="3219"/>
              <a:chExt cx="4267200" cy="383760"/>
            </a:xfrm>
          </p:grpSpPr>
          <p:sp>
            <p:nvSpPr>
              <p:cNvPr id="8" name="Rectangle: Rounded Corners 7">
                <a:extLst>
                  <a:ext uri="{FF2B5EF4-FFF2-40B4-BE49-F238E27FC236}">
                    <a16:creationId xmlns:a16="http://schemas.microsoft.com/office/drawing/2014/main" id="{C4558ADF-26EF-4B94-81D5-8D47A130FCB9}"/>
                  </a:ext>
                </a:extLst>
              </p:cNvPr>
              <p:cNvSpPr/>
              <p:nvPr/>
            </p:nvSpPr>
            <p:spPr>
              <a:xfrm>
                <a:off x="259890" y="3219"/>
                <a:ext cx="4267200" cy="383760"/>
              </a:xfrm>
              <a:prstGeom prst="roundRect">
                <a:avLst/>
              </a:prstGeom>
            </p:spPr>
            <p:style>
              <a:lnRef idx="2">
                <a:schemeClr val="lt1">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fontRef>
            </p:style>
            <p:txBody>
              <a:bodyPr/>
              <a:lstStyle/>
              <a:p>
                <a:endParaRPr lang="en-GB" sz="1600"/>
              </a:p>
            </p:txBody>
          </p:sp>
          <p:sp>
            <p:nvSpPr>
              <p:cNvPr id="10" name="Rectangle: Rounded Corners 4">
                <a:extLst>
                  <a:ext uri="{FF2B5EF4-FFF2-40B4-BE49-F238E27FC236}">
                    <a16:creationId xmlns:a16="http://schemas.microsoft.com/office/drawing/2014/main" id="{AEC9443D-151D-48C7-A443-1D360FCBB877}"/>
                  </a:ext>
                </a:extLst>
              </p:cNvPr>
              <p:cNvSpPr txBox="1"/>
              <p:nvPr/>
            </p:nvSpPr>
            <p:spPr>
              <a:xfrm>
                <a:off x="281927" y="21953"/>
                <a:ext cx="4229732"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hr-HR" sz="1200" b="0" dirty="0">
                    <a:solidFill>
                      <a:srgbClr val="003399"/>
                    </a:solidFill>
                  </a:rPr>
                  <a:t>Definiranje sustava koji se temelje na umjetnoj inteligenciji</a:t>
                </a:r>
              </a:p>
            </p:txBody>
          </p:sp>
        </p:grpSp>
      </p:grpSp>
      <p:grpSp>
        <p:nvGrpSpPr>
          <p:cNvPr id="33" name="Group 32">
            <a:extLst>
              <a:ext uri="{FF2B5EF4-FFF2-40B4-BE49-F238E27FC236}">
                <a16:creationId xmlns:a16="http://schemas.microsoft.com/office/drawing/2014/main" id="{EB9B0887-9231-44A4-825F-AF5E1EC8A6B2}"/>
              </a:ext>
            </a:extLst>
          </p:cNvPr>
          <p:cNvGrpSpPr/>
          <p:nvPr/>
        </p:nvGrpSpPr>
        <p:grpSpPr>
          <a:xfrm>
            <a:off x="446750" y="1697080"/>
            <a:ext cx="4976364" cy="430209"/>
            <a:chOff x="450000" y="1779575"/>
            <a:chExt cx="4976364" cy="430209"/>
          </a:xfrm>
        </p:grpSpPr>
        <p:sp>
          <p:nvSpPr>
            <p:cNvPr id="31" name="Rectangle 30">
              <a:extLst>
                <a:ext uri="{FF2B5EF4-FFF2-40B4-BE49-F238E27FC236}">
                  <a16:creationId xmlns:a16="http://schemas.microsoft.com/office/drawing/2014/main" id="{F7ED0205-1553-4FA6-973B-DCE20EF78F12}"/>
                </a:ext>
              </a:extLst>
            </p:cNvPr>
            <p:cNvSpPr/>
            <p:nvPr/>
          </p:nvSpPr>
          <p:spPr>
            <a:xfrm>
              <a:off x="450000" y="1960403"/>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600">
                <a:solidFill>
                  <a:srgbClr val="003399"/>
                </a:solidFill>
              </a:endParaRPr>
            </a:p>
          </p:txBody>
        </p:sp>
        <p:grpSp>
          <p:nvGrpSpPr>
            <p:cNvPr id="13" name="Group 12">
              <a:extLst>
                <a:ext uri="{FF2B5EF4-FFF2-40B4-BE49-F238E27FC236}">
                  <a16:creationId xmlns:a16="http://schemas.microsoft.com/office/drawing/2014/main" id="{41796EA3-E8CA-4838-A8FB-7C90092C2A74}"/>
                </a:ext>
              </a:extLst>
            </p:cNvPr>
            <p:cNvGrpSpPr/>
            <p:nvPr/>
          </p:nvGrpSpPr>
          <p:grpSpPr>
            <a:xfrm>
              <a:off x="588451" y="1779575"/>
              <a:ext cx="4651907" cy="370957"/>
              <a:chOff x="246858" y="1182580"/>
              <a:chExt cx="4267200" cy="383760"/>
            </a:xfrm>
          </p:grpSpPr>
          <p:sp>
            <p:nvSpPr>
              <p:cNvPr id="26" name="Rectangle: Rounded Corners 25">
                <a:extLst>
                  <a:ext uri="{FF2B5EF4-FFF2-40B4-BE49-F238E27FC236}">
                    <a16:creationId xmlns:a16="http://schemas.microsoft.com/office/drawing/2014/main" id="{4DFFC3C2-D349-4E7F-9937-9BBD3E7B843F}"/>
                  </a:ext>
                </a:extLst>
              </p:cNvPr>
              <p:cNvSpPr/>
              <p:nvPr/>
            </p:nvSpPr>
            <p:spPr>
              <a:xfrm>
                <a:off x="246858" y="1182580"/>
                <a:ext cx="4267200" cy="383760"/>
              </a:xfrm>
              <a:prstGeom prst="roundRect">
                <a:avLst/>
              </a:prstGeom>
            </p:spPr>
            <p:style>
              <a:lnRef idx="2">
                <a:schemeClr val="lt1">
                  <a:hueOff val="0"/>
                  <a:satOff val="0"/>
                  <a:lumOff val="0"/>
                  <a:alphaOff val="0"/>
                </a:schemeClr>
              </a:lnRef>
              <a:fillRef idx="1">
                <a:schemeClr val="accent2">
                  <a:shade val="80000"/>
                  <a:hueOff val="116263"/>
                  <a:satOff val="-17298"/>
                  <a:lumOff val="12197"/>
                  <a:alphaOff val="0"/>
                </a:schemeClr>
              </a:fillRef>
              <a:effectRef idx="0">
                <a:schemeClr val="accent2">
                  <a:shade val="80000"/>
                  <a:hueOff val="116263"/>
                  <a:satOff val="-17298"/>
                  <a:lumOff val="12197"/>
                  <a:alphaOff val="0"/>
                </a:schemeClr>
              </a:effectRef>
              <a:fontRef idx="minor">
                <a:schemeClr val="lt1"/>
              </a:fontRef>
            </p:style>
            <p:txBody>
              <a:bodyPr/>
              <a:lstStyle/>
              <a:p>
                <a:endParaRPr lang="en-GB" sz="1600">
                  <a:solidFill>
                    <a:srgbClr val="003399"/>
                  </a:solidFill>
                </a:endParaRPr>
              </a:p>
            </p:txBody>
          </p:sp>
          <p:sp>
            <p:nvSpPr>
              <p:cNvPr id="27" name="Rectangle: Rounded Corners 6">
                <a:extLst>
                  <a:ext uri="{FF2B5EF4-FFF2-40B4-BE49-F238E27FC236}">
                    <a16:creationId xmlns:a16="http://schemas.microsoft.com/office/drawing/2014/main" id="{DDF1BB91-CA99-4F65-85DC-C104A8BA4623}"/>
                  </a:ext>
                </a:extLst>
              </p:cNvPr>
              <p:cNvSpPr txBox="1"/>
              <p:nvPr/>
            </p:nvSpPr>
            <p:spPr>
              <a:xfrm>
                <a:off x="266031" y="1201314"/>
                <a:ext cx="4196882"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hr-HR" sz="1200">
                    <a:solidFill>
                      <a:srgbClr val="003399"/>
                    </a:solidFill>
                  </a:rPr>
                  <a:t>Postojeća i potencijalna primjena</a:t>
                </a:r>
              </a:p>
            </p:txBody>
          </p:sp>
        </p:grpSp>
      </p:grpSp>
      <p:grpSp>
        <p:nvGrpSpPr>
          <p:cNvPr id="34" name="Group 33">
            <a:extLst>
              <a:ext uri="{FF2B5EF4-FFF2-40B4-BE49-F238E27FC236}">
                <a16:creationId xmlns:a16="http://schemas.microsoft.com/office/drawing/2014/main" id="{F4AEA471-075C-4540-BFE4-407768939DD5}"/>
              </a:ext>
            </a:extLst>
          </p:cNvPr>
          <p:cNvGrpSpPr/>
          <p:nvPr/>
        </p:nvGrpSpPr>
        <p:grpSpPr>
          <a:xfrm>
            <a:off x="449599" y="2202643"/>
            <a:ext cx="4973516" cy="426342"/>
            <a:chOff x="447624" y="2394783"/>
            <a:chExt cx="4973516" cy="426342"/>
          </a:xfrm>
        </p:grpSpPr>
        <p:sp>
          <p:nvSpPr>
            <p:cNvPr id="32" name="Rectangle 31">
              <a:extLst>
                <a:ext uri="{FF2B5EF4-FFF2-40B4-BE49-F238E27FC236}">
                  <a16:creationId xmlns:a16="http://schemas.microsoft.com/office/drawing/2014/main" id="{CAB1D48B-5808-4F4F-944D-4CB9DAF16200}"/>
                </a:ext>
              </a:extLst>
            </p:cNvPr>
            <p:cNvSpPr/>
            <p:nvPr/>
          </p:nvSpPr>
          <p:spPr>
            <a:xfrm>
              <a:off x="447624" y="2571744"/>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600">
                <a:solidFill>
                  <a:srgbClr val="003399"/>
                </a:solidFill>
              </a:endParaRPr>
            </a:p>
          </p:txBody>
        </p:sp>
        <p:grpSp>
          <p:nvGrpSpPr>
            <p:cNvPr id="14" name="Group 13">
              <a:extLst>
                <a:ext uri="{FF2B5EF4-FFF2-40B4-BE49-F238E27FC236}">
                  <a16:creationId xmlns:a16="http://schemas.microsoft.com/office/drawing/2014/main" id="{54F40EFF-2425-43F9-B5D6-758369AE96B6}"/>
                </a:ext>
              </a:extLst>
            </p:cNvPr>
            <p:cNvGrpSpPr/>
            <p:nvPr/>
          </p:nvGrpSpPr>
          <p:grpSpPr>
            <a:xfrm>
              <a:off x="582857" y="2394783"/>
              <a:ext cx="4651907" cy="370957"/>
              <a:chOff x="241728" y="1772260"/>
              <a:chExt cx="4267200" cy="383760"/>
            </a:xfrm>
          </p:grpSpPr>
          <p:sp>
            <p:nvSpPr>
              <p:cNvPr id="24" name="Rectangle: Rounded Corners 23">
                <a:extLst>
                  <a:ext uri="{FF2B5EF4-FFF2-40B4-BE49-F238E27FC236}">
                    <a16:creationId xmlns:a16="http://schemas.microsoft.com/office/drawing/2014/main" id="{D9FD0A58-A250-4403-B8EB-C74CD30B3323}"/>
                  </a:ext>
                </a:extLst>
              </p:cNvPr>
              <p:cNvSpPr/>
              <p:nvPr/>
            </p:nvSpPr>
            <p:spPr>
              <a:xfrm>
                <a:off x="241728" y="1772260"/>
                <a:ext cx="4267200" cy="383760"/>
              </a:xfrm>
              <a:prstGeom prst="roundRect">
                <a:avLst/>
              </a:prstGeom>
            </p:spPr>
            <p:style>
              <a:lnRef idx="2">
                <a:schemeClr val="lt1">
                  <a:hueOff val="0"/>
                  <a:satOff val="0"/>
                  <a:lumOff val="0"/>
                  <a:alphaOff val="0"/>
                </a:schemeClr>
              </a:lnRef>
              <a:fillRef idx="1">
                <a:schemeClr val="accent2">
                  <a:shade val="80000"/>
                  <a:hueOff val="174394"/>
                  <a:satOff val="-25946"/>
                  <a:lumOff val="18295"/>
                  <a:alphaOff val="0"/>
                </a:schemeClr>
              </a:fillRef>
              <a:effectRef idx="0">
                <a:schemeClr val="accent2">
                  <a:shade val="80000"/>
                  <a:hueOff val="174394"/>
                  <a:satOff val="-25946"/>
                  <a:lumOff val="18295"/>
                  <a:alphaOff val="0"/>
                </a:schemeClr>
              </a:effectRef>
              <a:fontRef idx="minor">
                <a:schemeClr val="lt1"/>
              </a:fontRef>
            </p:style>
            <p:txBody>
              <a:bodyPr/>
              <a:lstStyle/>
              <a:p>
                <a:endParaRPr lang="en-GB" sz="1600">
                  <a:solidFill>
                    <a:srgbClr val="003399"/>
                  </a:solidFill>
                </a:endParaRPr>
              </a:p>
            </p:txBody>
          </p:sp>
          <p:sp>
            <p:nvSpPr>
              <p:cNvPr id="25" name="Rectangle: Rounded Corners 8">
                <a:extLst>
                  <a:ext uri="{FF2B5EF4-FFF2-40B4-BE49-F238E27FC236}">
                    <a16:creationId xmlns:a16="http://schemas.microsoft.com/office/drawing/2014/main" id="{421BFEA3-5EBB-489B-9D79-0FDAEE267577}"/>
                  </a:ext>
                </a:extLst>
              </p:cNvPr>
              <p:cNvSpPr txBox="1"/>
              <p:nvPr/>
            </p:nvSpPr>
            <p:spPr>
              <a:xfrm>
                <a:off x="258529" y="1790994"/>
                <a:ext cx="4244230"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hr-HR" sz="1200" b="0">
                    <a:solidFill>
                      <a:srgbClr val="003399"/>
                    </a:solidFill>
                  </a:rPr>
                  <a:t>Utjecaj na poslove i sektore</a:t>
                </a:r>
              </a:p>
            </p:txBody>
          </p:sp>
        </p:grpSp>
      </p:grpSp>
      <p:grpSp>
        <p:nvGrpSpPr>
          <p:cNvPr id="41" name="Group 40">
            <a:extLst>
              <a:ext uri="{FF2B5EF4-FFF2-40B4-BE49-F238E27FC236}">
                <a16:creationId xmlns:a16="http://schemas.microsoft.com/office/drawing/2014/main" id="{A9502AAC-66CB-4A3A-83D9-10383ED22020}"/>
              </a:ext>
            </a:extLst>
          </p:cNvPr>
          <p:cNvGrpSpPr/>
          <p:nvPr/>
        </p:nvGrpSpPr>
        <p:grpSpPr>
          <a:xfrm>
            <a:off x="446751" y="2696425"/>
            <a:ext cx="4973516" cy="429031"/>
            <a:chOff x="446751" y="2750907"/>
            <a:chExt cx="4973516" cy="429031"/>
          </a:xfrm>
        </p:grpSpPr>
        <p:sp>
          <p:nvSpPr>
            <p:cNvPr id="40" name="Rectangle 39">
              <a:extLst>
                <a:ext uri="{FF2B5EF4-FFF2-40B4-BE49-F238E27FC236}">
                  <a16:creationId xmlns:a16="http://schemas.microsoft.com/office/drawing/2014/main" id="{D1165D9B-2C1E-4F9E-92BB-BD300CA2AAA9}"/>
                </a:ext>
              </a:extLst>
            </p:cNvPr>
            <p:cNvSpPr/>
            <p:nvPr/>
          </p:nvSpPr>
          <p:spPr>
            <a:xfrm>
              <a:off x="446751" y="293055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600">
                <a:solidFill>
                  <a:srgbClr val="003399"/>
                </a:solidFill>
              </a:endParaRPr>
            </a:p>
          </p:txBody>
        </p:sp>
        <p:grpSp>
          <p:nvGrpSpPr>
            <p:cNvPr id="15" name="Group 14">
              <a:extLst>
                <a:ext uri="{FF2B5EF4-FFF2-40B4-BE49-F238E27FC236}">
                  <a16:creationId xmlns:a16="http://schemas.microsoft.com/office/drawing/2014/main" id="{1C874A5D-E929-45FF-8F3D-E084F9B26794}"/>
                </a:ext>
              </a:extLst>
            </p:cNvPr>
            <p:cNvGrpSpPr/>
            <p:nvPr/>
          </p:nvGrpSpPr>
          <p:grpSpPr>
            <a:xfrm>
              <a:off x="584946" y="2750907"/>
              <a:ext cx="4651904" cy="370957"/>
              <a:chOff x="243645" y="2361940"/>
              <a:chExt cx="4267200" cy="383760"/>
            </a:xfrm>
          </p:grpSpPr>
          <p:sp>
            <p:nvSpPr>
              <p:cNvPr id="22" name="Rectangle: Rounded Corners 21">
                <a:extLst>
                  <a:ext uri="{FF2B5EF4-FFF2-40B4-BE49-F238E27FC236}">
                    <a16:creationId xmlns:a16="http://schemas.microsoft.com/office/drawing/2014/main" id="{836DDF15-D836-4D30-AB55-2CEBB3FF59D7}"/>
                  </a:ext>
                </a:extLst>
              </p:cNvPr>
              <p:cNvSpPr/>
              <p:nvPr/>
            </p:nvSpPr>
            <p:spPr>
              <a:xfrm>
                <a:off x="243645" y="2361940"/>
                <a:ext cx="4267200" cy="383760"/>
              </a:xfrm>
              <a:prstGeom prst="roundRect">
                <a:avLst/>
              </a:prstGeom>
            </p:spPr>
            <p:style>
              <a:lnRef idx="2">
                <a:schemeClr val="lt1">
                  <a:hueOff val="0"/>
                  <a:satOff val="0"/>
                  <a:lumOff val="0"/>
                  <a:alphaOff val="0"/>
                </a:schemeClr>
              </a:lnRef>
              <a:fillRef idx="1">
                <a:schemeClr val="accent2">
                  <a:shade val="80000"/>
                  <a:hueOff val="232525"/>
                  <a:satOff val="-34595"/>
                  <a:lumOff val="24393"/>
                  <a:alphaOff val="0"/>
                </a:schemeClr>
              </a:fillRef>
              <a:effectRef idx="0">
                <a:schemeClr val="accent2">
                  <a:shade val="80000"/>
                  <a:hueOff val="232525"/>
                  <a:satOff val="-34595"/>
                  <a:lumOff val="24393"/>
                  <a:alphaOff val="0"/>
                </a:schemeClr>
              </a:effectRef>
              <a:fontRef idx="minor">
                <a:schemeClr val="lt1"/>
              </a:fontRef>
            </p:style>
            <p:txBody>
              <a:bodyPr/>
              <a:lstStyle/>
              <a:p>
                <a:endParaRPr lang="en-GB" sz="1600">
                  <a:solidFill>
                    <a:srgbClr val="003399"/>
                  </a:solidFill>
                </a:endParaRPr>
              </a:p>
            </p:txBody>
          </p:sp>
          <p:sp>
            <p:nvSpPr>
              <p:cNvPr id="23" name="Rectangle: Rounded Corners 10">
                <a:extLst>
                  <a:ext uri="{FF2B5EF4-FFF2-40B4-BE49-F238E27FC236}">
                    <a16:creationId xmlns:a16="http://schemas.microsoft.com/office/drawing/2014/main" id="{2145C671-CEBF-4F7E-8CFC-E0355A063F7B}"/>
                  </a:ext>
                </a:extLst>
              </p:cNvPr>
              <p:cNvSpPr txBox="1"/>
              <p:nvPr/>
            </p:nvSpPr>
            <p:spPr>
              <a:xfrm>
                <a:off x="261232" y="2380674"/>
                <a:ext cx="4244230"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hr-HR" sz="1200" b="0">
                    <a:solidFill>
                      <a:srgbClr val="003399"/>
                    </a:solidFill>
                  </a:rPr>
                  <a:t>Učinci na sigurnost i zdravlje na radu</a:t>
                </a:r>
              </a:p>
            </p:txBody>
          </p:sp>
        </p:grpSp>
      </p:grpSp>
      <p:grpSp>
        <p:nvGrpSpPr>
          <p:cNvPr id="43" name="Group 42">
            <a:extLst>
              <a:ext uri="{FF2B5EF4-FFF2-40B4-BE49-F238E27FC236}">
                <a16:creationId xmlns:a16="http://schemas.microsoft.com/office/drawing/2014/main" id="{5E680F56-7338-4475-8856-D86E21C28913}"/>
              </a:ext>
            </a:extLst>
          </p:cNvPr>
          <p:cNvGrpSpPr/>
          <p:nvPr/>
        </p:nvGrpSpPr>
        <p:grpSpPr>
          <a:xfrm>
            <a:off x="446751" y="3185277"/>
            <a:ext cx="4973516" cy="428254"/>
            <a:chOff x="446751" y="3285839"/>
            <a:chExt cx="4973516" cy="428254"/>
          </a:xfrm>
        </p:grpSpPr>
        <p:sp>
          <p:nvSpPr>
            <p:cNvPr id="42" name="Rectangle 41">
              <a:extLst>
                <a:ext uri="{FF2B5EF4-FFF2-40B4-BE49-F238E27FC236}">
                  <a16:creationId xmlns:a16="http://schemas.microsoft.com/office/drawing/2014/main" id="{CFB0D1CC-5FCA-4AD7-8DCA-804E8072C203}"/>
                </a:ext>
              </a:extLst>
            </p:cNvPr>
            <p:cNvSpPr/>
            <p:nvPr/>
          </p:nvSpPr>
          <p:spPr>
            <a:xfrm>
              <a:off x="446751" y="3464712"/>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600">
                <a:solidFill>
                  <a:srgbClr val="003399"/>
                </a:solidFill>
              </a:endParaRPr>
            </a:p>
          </p:txBody>
        </p:sp>
        <p:grpSp>
          <p:nvGrpSpPr>
            <p:cNvPr id="16" name="Group 15">
              <a:extLst>
                <a:ext uri="{FF2B5EF4-FFF2-40B4-BE49-F238E27FC236}">
                  <a16:creationId xmlns:a16="http://schemas.microsoft.com/office/drawing/2014/main" id="{3B5DEA65-7C4E-47D3-B2C7-A109C0F2320E}"/>
                </a:ext>
              </a:extLst>
            </p:cNvPr>
            <p:cNvGrpSpPr/>
            <p:nvPr/>
          </p:nvGrpSpPr>
          <p:grpSpPr>
            <a:xfrm>
              <a:off x="584946" y="3285839"/>
              <a:ext cx="4651902" cy="370957"/>
              <a:chOff x="243645" y="2951620"/>
              <a:chExt cx="4267200" cy="383760"/>
            </a:xfrm>
          </p:grpSpPr>
          <p:sp>
            <p:nvSpPr>
              <p:cNvPr id="20" name="Rectangle: Rounded Corners 19">
                <a:extLst>
                  <a:ext uri="{FF2B5EF4-FFF2-40B4-BE49-F238E27FC236}">
                    <a16:creationId xmlns:a16="http://schemas.microsoft.com/office/drawing/2014/main" id="{41BF84C9-A14F-41EF-8F94-F4DFB101D5AF}"/>
                  </a:ext>
                </a:extLst>
              </p:cNvPr>
              <p:cNvSpPr/>
              <p:nvPr/>
            </p:nvSpPr>
            <p:spPr>
              <a:xfrm>
                <a:off x="243645" y="2951620"/>
                <a:ext cx="4267200" cy="383760"/>
              </a:xfrm>
              <a:prstGeom prst="roundRect">
                <a:avLst/>
              </a:prstGeom>
            </p:spPr>
            <p:style>
              <a:lnRef idx="2">
                <a:schemeClr val="lt1">
                  <a:hueOff val="0"/>
                  <a:satOff val="0"/>
                  <a:lumOff val="0"/>
                  <a:alphaOff val="0"/>
                </a:schemeClr>
              </a:lnRef>
              <a:fillRef idx="1">
                <a:schemeClr val="accent2">
                  <a:shade val="80000"/>
                  <a:hueOff val="290657"/>
                  <a:satOff val="-43244"/>
                  <a:lumOff val="30492"/>
                  <a:alphaOff val="0"/>
                </a:schemeClr>
              </a:fillRef>
              <a:effectRef idx="0">
                <a:schemeClr val="accent2">
                  <a:shade val="80000"/>
                  <a:hueOff val="290657"/>
                  <a:satOff val="-43244"/>
                  <a:lumOff val="30492"/>
                  <a:alphaOff val="0"/>
                </a:schemeClr>
              </a:effectRef>
              <a:fontRef idx="minor">
                <a:schemeClr val="lt1"/>
              </a:fontRef>
            </p:style>
            <p:txBody>
              <a:bodyPr/>
              <a:lstStyle/>
              <a:p>
                <a:endParaRPr lang="en-GB" sz="1600">
                  <a:solidFill>
                    <a:srgbClr val="003399"/>
                  </a:solidFill>
                </a:endParaRPr>
              </a:p>
            </p:txBody>
          </p:sp>
          <p:sp>
            <p:nvSpPr>
              <p:cNvPr id="21" name="Rectangle: Rounded Corners 12">
                <a:extLst>
                  <a:ext uri="{FF2B5EF4-FFF2-40B4-BE49-F238E27FC236}">
                    <a16:creationId xmlns:a16="http://schemas.microsoft.com/office/drawing/2014/main" id="{6BD13B69-58B6-43B3-817F-49F27F5BFEB8}"/>
                  </a:ext>
                </a:extLst>
              </p:cNvPr>
              <p:cNvSpPr txBox="1"/>
              <p:nvPr/>
            </p:nvSpPr>
            <p:spPr>
              <a:xfrm>
                <a:off x="262528" y="2970354"/>
                <a:ext cx="4244230"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hr-HR" sz="1200" b="0">
                    <a:solidFill>
                      <a:srgbClr val="003399"/>
                    </a:solidFill>
                  </a:rPr>
                  <a:t>Studije slučaja </a:t>
                </a:r>
              </a:p>
            </p:txBody>
          </p:sp>
        </p:grpSp>
      </p:grpSp>
      <p:grpSp>
        <p:nvGrpSpPr>
          <p:cNvPr id="45" name="Group 44">
            <a:extLst>
              <a:ext uri="{FF2B5EF4-FFF2-40B4-BE49-F238E27FC236}">
                <a16:creationId xmlns:a16="http://schemas.microsoft.com/office/drawing/2014/main" id="{B4DC09A3-41E8-40D0-99CA-FE3EDF41BF44}"/>
              </a:ext>
            </a:extLst>
          </p:cNvPr>
          <p:cNvGrpSpPr/>
          <p:nvPr/>
        </p:nvGrpSpPr>
        <p:grpSpPr>
          <a:xfrm>
            <a:off x="446751" y="3663336"/>
            <a:ext cx="4973516" cy="421811"/>
            <a:chOff x="446751" y="3875519"/>
            <a:chExt cx="4973516" cy="421811"/>
          </a:xfrm>
        </p:grpSpPr>
        <p:sp>
          <p:nvSpPr>
            <p:cNvPr id="44" name="Rectangle 43">
              <a:extLst>
                <a:ext uri="{FF2B5EF4-FFF2-40B4-BE49-F238E27FC236}">
                  <a16:creationId xmlns:a16="http://schemas.microsoft.com/office/drawing/2014/main" id="{7E9727D4-B15B-4255-97FA-4F02092F8087}"/>
                </a:ext>
              </a:extLst>
            </p:cNvPr>
            <p:cNvSpPr/>
            <p:nvPr/>
          </p:nvSpPr>
          <p:spPr>
            <a:xfrm>
              <a:off x="446751" y="4047949"/>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sz="1600">
                <a:solidFill>
                  <a:srgbClr val="003399"/>
                </a:solidFill>
              </a:endParaRPr>
            </a:p>
          </p:txBody>
        </p:sp>
        <p:grpSp>
          <p:nvGrpSpPr>
            <p:cNvPr id="17" name="Group 16">
              <a:extLst>
                <a:ext uri="{FF2B5EF4-FFF2-40B4-BE49-F238E27FC236}">
                  <a16:creationId xmlns:a16="http://schemas.microsoft.com/office/drawing/2014/main" id="{F20A0BE2-C182-4116-9AC3-3731866AD795}"/>
                </a:ext>
              </a:extLst>
            </p:cNvPr>
            <p:cNvGrpSpPr/>
            <p:nvPr/>
          </p:nvGrpSpPr>
          <p:grpSpPr>
            <a:xfrm>
              <a:off x="584947" y="3875519"/>
              <a:ext cx="4651902" cy="370957"/>
              <a:chOff x="243645" y="3541300"/>
              <a:chExt cx="4267200" cy="383760"/>
            </a:xfrm>
          </p:grpSpPr>
          <p:sp>
            <p:nvSpPr>
              <p:cNvPr id="18" name="Rectangle: Rounded Corners 17">
                <a:extLst>
                  <a:ext uri="{FF2B5EF4-FFF2-40B4-BE49-F238E27FC236}">
                    <a16:creationId xmlns:a16="http://schemas.microsoft.com/office/drawing/2014/main" id="{D64F48C4-02E9-4F69-9CB4-D91A1F5D29C4}"/>
                  </a:ext>
                </a:extLst>
              </p:cNvPr>
              <p:cNvSpPr/>
              <p:nvPr/>
            </p:nvSpPr>
            <p:spPr>
              <a:xfrm>
                <a:off x="243645" y="3541300"/>
                <a:ext cx="4267200" cy="383760"/>
              </a:xfrm>
              <a:prstGeom prst="roundRect">
                <a:avLst/>
              </a:prstGeom>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US" sz="1600">
                  <a:solidFill>
                    <a:srgbClr val="003399"/>
                  </a:solidFill>
                </a:endParaRPr>
              </a:p>
            </p:txBody>
          </p:sp>
          <p:sp>
            <p:nvSpPr>
              <p:cNvPr id="19" name="Rectangle: Rounded Corners 14">
                <a:extLst>
                  <a:ext uri="{FF2B5EF4-FFF2-40B4-BE49-F238E27FC236}">
                    <a16:creationId xmlns:a16="http://schemas.microsoft.com/office/drawing/2014/main" id="{B0945A9B-2D00-42CE-BFB2-F372C2340200}"/>
                  </a:ext>
                </a:extLst>
              </p:cNvPr>
              <p:cNvSpPr txBox="1"/>
              <p:nvPr/>
            </p:nvSpPr>
            <p:spPr>
              <a:xfrm>
                <a:off x="259949" y="3560034"/>
                <a:ext cx="4244231"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hr-HR" sz="1200" b="0">
                    <a:solidFill>
                      <a:srgbClr val="003399"/>
                    </a:solidFill>
                  </a:rPr>
                  <a:t>Utjecaj na različite razine i subjekte</a:t>
                </a:r>
              </a:p>
            </p:txBody>
          </p:sp>
        </p:grpSp>
      </p:grpSp>
      <p:grpSp>
        <p:nvGrpSpPr>
          <p:cNvPr id="4" name="Group 3">
            <a:extLst>
              <a:ext uri="{FF2B5EF4-FFF2-40B4-BE49-F238E27FC236}">
                <a16:creationId xmlns:a16="http://schemas.microsoft.com/office/drawing/2014/main" id="{11DAAABA-EAE3-4D63-97D0-426A7C4850CF}"/>
              </a:ext>
            </a:extLst>
          </p:cNvPr>
          <p:cNvGrpSpPr/>
          <p:nvPr/>
        </p:nvGrpSpPr>
        <p:grpSpPr>
          <a:xfrm>
            <a:off x="446750" y="1216962"/>
            <a:ext cx="4976364" cy="428193"/>
            <a:chOff x="446750" y="1266219"/>
            <a:chExt cx="4976364" cy="428193"/>
          </a:xfrm>
        </p:grpSpPr>
        <p:sp>
          <p:nvSpPr>
            <p:cNvPr id="30" name="Rectangle 29">
              <a:extLst>
                <a:ext uri="{FF2B5EF4-FFF2-40B4-BE49-F238E27FC236}">
                  <a16:creationId xmlns:a16="http://schemas.microsoft.com/office/drawing/2014/main" id="{FAF312CA-18C9-4E80-9798-9B8DF0F8B4F3}"/>
                </a:ext>
              </a:extLst>
            </p:cNvPr>
            <p:cNvSpPr/>
            <p:nvPr/>
          </p:nvSpPr>
          <p:spPr>
            <a:xfrm>
              <a:off x="446750" y="1445031"/>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600">
                <a:solidFill>
                  <a:srgbClr val="003399"/>
                </a:solidFill>
              </a:endParaRPr>
            </a:p>
          </p:txBody>
        </p:sp>
        <p:grpSp>
          <p:nvGrpSpPr>
            <p:cNvPr id="12" name="Group 11">
              <a:extLst>
                <a:ext uri="{FF2B5EF4-FFF2-40B4-BE49-F238E27FC236}">
                  <a16:creationId xmlns:a16="http://schemas.microsoft.com/office/drawing/2014/main" id="{0277B783-4266-4E47-88D2-8001E5998FDC}"/>
                </a:ext>
              </a:extLst>
            </p:cNvPr>
            <p:cNvGrpSpPr/>
            <p:nvPr/>
          </p:nvGrpSpPr>
          <p:grpSpPr>
            <a:xfrm>
              <a:off x="581955" y="1266219"/>
              <a:ext cx="4672581" cy="374904"/>
              <a:chOff x="259908" y="592899"/>
              <a:chExt cx="4267200" cy="383760"/>
            </a:xfrm>
          </p:grpSpPr>
          <p:sp>
            <p:nvSpPr>
              <p:cNvPr id="28" name="Rectangle: Rounded Corners 27">
                <a:extLst>
                  <a:ext uri="{FF2B5EF4-FFF2-40B4-BE49-F238E27FC236}">
                    <a16:creationId xmlns:a16="http://schemas.microsoft.com/office/drawing/2014/main" id="{91D7E8B0-F993-4510-9300-7BD00278F1D8}"/>
                  </a:ext>
                </a:extLst>
              </p:cNvPr>
              <p:cNvSpPr/>
              <p:nvPr/>
            </p:nvSpPr>
            <p:spPr>
              <a:xfrm>
                <a:off x="259908" y="592899"/>
                <a:ext cx="4267200" cy="383760"/>
              </a:xfrm>
              <a:prstGeom prst="roundRect">
                <a:avLst/>
              </a:prstGeom>
            </p:spPr>
            <p:style>
              <a:lnRef idx="2">
                <a:schemeClr val="lt1">
                  <a:hueOff val="0"/>
                  <a:satOff val="0"/>
                  <a:lumOff val="0"/>
                  <a:alphaOff val="0"/>
                </a:schemeClr>
              </a:lnRef>
              <a:fillRef idx="1">
                <a:schemeClr val="accent2">
                  <a:shade val="80000"/>
                  <a:hueOff val="58131"/>
                  <a:satOff val="-8649"/>
                  <a:lumOff val="6098"/>
                  <a:alphaOff val="0"/>
                </a:schemeClr>
              </a:fillRef>
              <a:effectRef idx="0">
                <a:schemeClr val="accent2">
                  <a:shade val="80000"/>
                  <a:hueOff val="58131"/>
                  <a:satOff val="-8649"/>
                  <a:lumOff val="6098"/>
                  <a:alphaOff val="0"/>
                </a:schemeClr>
              </a:effectRef>
              <a:fontRef idx="minor">
                <a:schemeClr val="lt1"/>
              </a:fontRef>
            </p:style>
            <p:txBody>
              <a:bodyPr/>
              <a:lstStyle/>
              <a:p>
                <a:endParaRPr lang="en-GB" sz="1600">
                  <a:solidFill>
                    <a:srgbClr val="003399"/>
                  </a:solidFill>
                </a:endParaRPr>
              </a:p>
            </p:txBody>
          </p:sp>
          <p:sp>
            <p:nvSpPr>
              <p:cNvPr id="29" name="Rectangle: Rounded Corners 4">
                <a:extLst>
                  <a:ext uri="{FF2B5EF4-FFF2-40B4-BE49-F238E27FC236}">
                    <a16:creationId xmlns:a16="http://schemas.microsoft.com/office/drawing/2014/main" id="{DE5A498D-B0C7-4660-B29D-1A3BC6EA74CB}"/>
                  </a:ext>
                </a:extLst>
              </p:cNvPr>
              <p:cNvSpPr txBox="1"/>
              <p:nvPr/>
            </p:nvSpPr>
            <p:spPr>
              <a:xfrm>
                <a:off x="278640" y="611633"/>
                <a:ext cx="4225447"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hr-HR" sz="1200" b="0">
                    <a:solidFill>
                      <a:srgbClr val="003399"/>
                    </a:solidFill>
                  </a:rPr>
                  <a:t>Taksonomija</a:t>
                </a:r>
              </a:p>
            </p:txBody>
          </p:sp>
        </p:grpSp>
      </p:grpSp>
      <p:pic>
        <p:nvPicPr>
          <p:cNvPr id="39" name="Picture 38" descr="A cartoon of a person wearing a helmet and vest&#10;&#10;Description automatically generated">
            <a:extLst>
              <a:ext uri="{FF2B5EF4-FFF2-40B4-BE49-F238E27FC236}">
                <a16:creationId xmlns:a16="http://schemas.microsoft.com/office/drawing/2014/main" id="{91339272-2EE1-468D-B557-548206EC25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36033" y="1954269"/>
            <a:ext cx="2629569" cy="1774959"/>
          </a:xfrm>
          <a:prstGeom prst="rect">
            <a:avLst/>
          </a:prstGeom>
          <a:noFill/>
          <a:ln w="38100">
            <a:solidFill>
              <a:srgbClr val="ACC700"/>
            </a:solidFill>
          </a:ln>
        </p:spPr>
      </p:pic>
      <p:grpSp>
        <p:nvGrpSpPr>
          <p:cNvPr id="37" name="Group 36">
            <a:extLst>
              <a:ext uri="{FF2B5EF4-FFF2-40B4-BE49-F238E27FC236}">
                <a16:creationId xmlns:a16="http://schemas.microsoft.com/office/drawing/2014/main" id="{E6AB38CE-9C59-4EE0-BC70-D84582BBBB06}"/>
              </a:ext>
            </a:extLst>
          </p:cNvPr>
          <p:cNvGrpSpPr/>
          <p:nvPr/>
        </p:nvGrpSpPr>
        <p:grpSpPr>
          <a:xfrm>
            <a:off x="457200" y="4132377"/>
            <a:ext cx="4973516" cy="421811"/>
            <a:chOff x="457200" y="4132377"/>
            <a:chExt cx="4973516" cy="421811"/>
          </a:xfrm>
        </p:grpSpPr>
        <p:sp>
          <p:nvSpPr>
            <p:cNvPr id="51" name="Rectangle 50">
              <a:extLst>
                <a:ext uri="{FF2B5EF4-FFF2-40B4-BE49-F238E27FC236}">
                  <a16:creationId xmlns:a16="http://schemas.microsoft.com/office/drawing/2014/main" id="{29ADFA80-5DD4-414E-BE7C-C474545C6FD2}"/>
                </a:ext>
              </a:extLst>
            </p:cNvPr>
            <p:cNvSpPr/>
            <p:nvPr/>
          </p:nvSpPr>
          <p:spPr>
            <a:xfrm>
              <a:off x="457200" y="430480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600">
                <a:solidFill>
                  <a:srgbClr val="003399"/>
                </a:solidFill>
              </a:endParaRPr>
            </a:p>
          </p:txBody>
        </p:sp>
        <p:grpSp>
          <p:nvGrpSpPr>
            <p:cNvPr id="36" name="Group 35">
              <a:extLst>
                <a:ext uri="{FF2B5EF4-FFF2-40B4-BE49-F238E27FC236}">
                  <a16:creationId xmlns:a16="http://schemas.microsoft.com/office/drawing/2014/main" id="{242A50B5-63D8-4792-A36D-783730388D93}"/>
                </a:ext>
              </a:extLst>
            </p:cNvPr>
            <p:cNvGrpSpPr/>
            <p:nvPr/>
          </p:nvGrpSpPr>
          <p:grpSpPr>
            <a:xfrm>
              <a:off x="595396" y="4132377"/>
              <a:ext cx="4651902" cy="370957"/>
              <a:chOff x="595396" y="4132377"/>
              <a:chExt cx="4651902" cy="370957"/>
            </a:xfrm>
          </p:grpSpPr>
          <p:sp>
            <p:nvSpPr>
              <p:cNvPr id="53" name="Rectangle: Rounded Corners 52">
                <a:extLst>
                  <a:ext uri="{FF2B5EF4-FFF2-40B4-BE49-F238E27FC236}">
                    <a16:creationId xmlns:a16="http://schemas.microsoft.com/office/drawing/2014/main" id="{F378C921-A731-440D-9F80-3809CC721D6C}"/>
                  </a:ext>
                </a:extLst>
              </p:cNvPr>
              <p:cNvSpPr/>
              <p:nvPr/>
            </p:nvSpPr>
            <p:spPr>
              <a:xfrm>
                <a:off x="595396" y="4132377"/>
                <a:ext cx="4651902" cy="370957"/>
              </a:xfrm>
              <a:prstGeom prst="roundRect">
                <a:avLst/>
              </a:prstGeom>
              <a:solidFill>
                <a:srgbClr val="D7E3AF"/>
              </a:solidFill>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GB" sz="1600">
                  <a:solidFill>
                    <a:srgbClr val="003399"/>
                  </a:solidFill>
                </a:endParaRPr>
              </a:p>
            </p:txBody>
          </p:sp>
          <p:sp>
            <p:nvSpPr>
              <p:cNvPr id="54" name="Rectangle: Rounded Corners 14">
                <a:extLst>
                  <a:ext uri="{FF2B5EF4-FFF2-40B4-BE49-F238E27FC236}">
                    <a16:creationId xmlns:a16="http://schemas.microsoft.com/office/drawing/2014/main" id="{F341E5E5-7F0C-4B48-8EF5-D097A4CC232B}"/>
                  </a:ext>
                </a:extLst>
              </p:cNvPr>
              <p:cNvSpPr txBox="1"/>
              <p:nvPr/>
            </p:nvSpPr>
            <p:spPr>
              <a:xfrm>
                <a:off x="613170" y="4150486"/>
                <a:ext cx="4626862" cy="3347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defPPr>
                  <a:defRPr lang="en-US"/>
                </a:defPPr>
                <a:lvl1pPr>
                  <a:defRPr sz="1400" b="0"/>
                </a:lvl1pPr>
              </a:lstStyle>
              <a:p>
                <a:r>
                  <a:rPr lang="hr-HR" sz="1200">
                    <a:solidFill>
                      <a:srgbClr val="003399"/>
                    </a:solidFill>
                  </a:rPr>
                  <a:t>Ključni zaključci</a:t>
                </a:r>
              </a:p>
            </p:txBody>
          </p:sp>
        </p:grpSp>
      </p:grpSp>
    </p:spTree>
    <p:extLst>
      <p:ext uri="{BB962C8B-B14F-4D97-AF65-F5344CB8AC3E}">
        <p14:creationId xmlns:p14="http://schemas.microsoft.com/office/powerpoint/2010/main" val="3751063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Framework: the automation of tasks"/>
          <p:cNvSpPr txBox="1">
            <a:spLocks noGrp="1"/>
          </p:cNvSpPr>
          <p:nvPr>
            <p:ph type="title"/>
          </p:nvPr>
        </p:nvSpPr>
        <p:spPr>
          <a:prstGeom prst="rect">
            <a:avLst/>
          </a:prstGeom>
        </p:spPr>
        <p:txBody>
          <a:bodyPr lIns="0"/>
          <a:lstStyle/>
          <a:p>
            <a:pPr lvl="1"/>
            <a:r>
              <a:rPr lang="hr-HR" sz="2400" b="1">
                <a:latin typeface="+mj-lt"/>
              </a:rPr>
              <a:t>Utjecaj na različite razine i subjekte</a:t>
            </a:r>
          </a:p>
        </p:txBody>
      </p:sp>
      <p:graphicFrame>
        <p:nvGraphicFramePr>
          <p:cNvPr id="2" name="Diagram 1">
            <a:extLst>
              <a:ext uri="{FF2B5EF4-FFF2-40B4-BE49-F238E27FC236}">
                <a16:creationId xmlns:a16="http://schemas.microsoft.com/office/drawing/2014/main" id="{90254F88-4FF0-3834-147B-45A78A01F37B}"/>
              </a:ext>
            </a:extLst>
          </p:cNvPr>
          <p:cNvGraphicFramePr/>
          <p:nvPr>
            <p:extLst>
              <p:ext uri="{D42A27DB-BD31-4B8C-83A1-F6EECF244321}">
                <p14:modId xmlns:p14="http://schemas.microsoft.com/office/powerpoint/2010/main" val="1404865325"/>
              </p:ext>
            </p:extLst>
          </p:nvPr>
        </p:nvGraphicFramePr>
        <p:xfrm>
          <a:off x="1493821" y="928144"/>
          <a:ext cx="5495453" cy="36371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819299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a:lstStyle/>
          <a:p>
            <a:r>
              <a:rPr lang="hr-HR" sz="2400"/>
              <a:t>Donošenje politika</a:t>
            </a:r>
          </a:p>
        </p:txBody>
      </p:sp>
      <p:sp>
        <p:nvSpPr>
          <p:cNvPr id="3" name="Content Placeholder 2"/>
          <p:cNvSpPr>
            <a:spLocks noGrp="1"/>
          </p:cNvSpPr>
          <p:nvPr>
            <p:ph sz="half" idx="1"/>
          </p:nvPr>
        </p:nvSpPr>
        <p:spPr>
          <a:xfrm>
            <a:off x="450001" y="933450"/>
            <a:ext cx="8154448" cy="3778433"/>
          </a:xfrm>
        </p:spPr>
        <p:txBody>
          <a:bodyPr lIns="0">
            <a:normAutofit/>
          </a:bodyPr>
          <a:lstStyle/>
          <a:p>
            <a:pPr>
              <a:spcBef>
                <a:spcPts val="0"/>
              </a:spcBef>
              <a:spcAft>
                <a:spcPts val="600"/>
              </a:spcAft>
            </a:pPr>
            <a:r>
              <a:rPr lang="hr-HR" sz="1600">
                <a:solidFill>
                  <a:srgbClr val="003399"/>
                </a:solidFill>
              </a:rPr>
              <a:t>Uredba o strojevima</a:t>
            </a:r>
          </a:p>
          <a:p>
            <a:pPr lvl="1">
              <a:spcAft>
                <a:spcPts val="600"/>
              </a:spcAft>
            </a:pPr>
            <a:r>
              <a:rPr lang="hr-HR" sz="1600">
                <a:solidFill>
                  <a:schemeClr val="tx2"/>
                </a:solidFill>
              </a:rPr>
              <a:t>Razviti povjerenje u digitalnu tehnologiju, uključujući umjetnu inteligenciju, u suradnji između ljudi i robota itd.</a:t>
            </a:r>
          </a:p>
          <a:p>
            <a:pPr lvl="1">
              <a:spcAft>
                <a:spcPts val="600"/>
              </a:spcAft>
            </a:pPr>
            <a:r>
              <a:rPr lang="hr-HR" sz="1600">
                <a:solidFill>
                  <a:schemeClr val="tx2"/>
                </a:solidFill>
              </a:rPr>
              <a:t>Uvesti učinkovit nadzor tržišta</a:t>
            </a:r>
          </a:p>
          <a:p>
            <a:pPr marL="0" indent="0">
              <a:buNone/>
            </a:pPr>
            <a:endParaRPr lang="en-GB" sz="2000" dirty="0">
              <a:solidFill>
                <a:srgbClr val="003399"/>
              </a:solidFill>
            </a:endParaRPr>
          </a:p>
          <a:p>
            <a:pPr marL="0" indent="0">
              <a:buNone/>
            </a:pPr>
            <a:endParaRPr lang="en-GB" sz="2000" dirty="0">
              <a:solidFill>
                <a:srgbClr val="003399"/>
              </a:solidFill>
            </a:endParaRPr>
          </a:p>
          <a:p>
            <a:pPr marL="0" indent="0">
              <a:buNone/>
            </a:pPr>
            <a:endParaRPr lang="en-GB" sz="2000" dirty="0">
              <a:solidFill>
                <a:srgbClr val="003399"/>
              </a:solidFill>
            </a:endParaRPr>
          </a:p>
          <a:p>
            <a:pPr>
              <a:spcBef>
                <a:spcPts val="0"/>
              </a:spcBef>
              <a:spcAft>
                <a:spcPts val="600"/>
              </a:spcAft>
            </a:pPr>
            <a:r>
              <a:rPr lang="hr-HR" sz="1600">
                <a:solidFill>
                  <a:srgbClr val="003399"/>
                </a:solidFill>
              </a:rPr>
              <a:t>Akt EU-a o umjetnoj inteligenciji </a:t>
            </a:r>
          </a:p>
          <a:p>
            <a:pPr lvl="1">
              <a:spcAft>
                <a:spcPts val="600"/>
              </a:spcAft>
            </a:pPr>
            <a:r>
              <a:rPr lang="hr-HR" sz="1600">
                <a:solidFill>
                  <a:schemeClr val="tx2"/>
                </a:solidFill>
              </a:rPr>
              <a:t>Prijedlog za rješavanje pitanja temeljnih prava i sigurnosnih rizika u kontekstu umjetne inteligencije</a:t>
            </a:r>
          </a:p>
          <a:p>
            <a:pPr marL="189000" lvl="1" indent="0">
              <a:buNone/>
            </a:pPr>
            <a:endParaRPr lang="en-GB" sz="1600" dirty="0"/>
          </a:p>
          <a:p>
            <a:pPr marL="0" indent="0">
              <a:buNone/>
            </a:pPr>
            <a:endParaRPr lang="en-GB" sz="1600" dirty="0">
              <a:solidFill>
                <a:srgbClr val="003399"/>
              </a:solidFill>
            </a:endParaRPr>
          </a:p>
          <a:p>
            <a:pPr marL="0" indent="0">
              <a:buNone/>
            </a:pPr>
            <a:endParaRPr lang="en-GB" sz="1600" dirty="0">
              <a:solidFill>
                <a:srgbClr val="003399"/>
              </a:solidFill>
            </a:endParaRPr>
          </a:p>
          <a:p>
            <a:pPr marL="0" indent="0">
              <a:buNone/>
            </a:pPr>
            <a:endParaRPr lang="en-GB" sz="1600" dirty="0"/>
          </a:p>
        </p:txBody>
      </p:sp>
      <p:graphicFrame>
        <p:nvGraphicFramePr>
          <p:cNvPr id="6" name="Diagram 5">
            <a:extLst>
              <a:ext uri="{FF2B5EF4-FFF2-40B4-BE49-F238E27FC236}">
                <a16:creationId xmlns:a16="http://schemas.microsoft.com/office/drawing/2014/main" id="{84B0EFF6-436A-1705-7B08-FADE68062414}"/>
              </a:ext>
            </a:extLst>
          </p:cNvPr>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 gavel and paper with a piece of paper&#10;&#10;Description automatically generated">
            <a:extLst>
              <a:ext uri="{FF2B5EF4-FFF2-40B4-BE49-F238E27FC236}">
                <a16:creationId xmlns:a16="http://schemas.microsoft.com/office/drawing/2014/main" id="{EF0E2479-FBA4-4D5A-B99D-3D01BFA9459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667773" y="1813829"/>
            <a:ext cx="1409325" cy="1409325"/>
          </a:xfrm>
          <a:prstGeom prst="rect">
            <a:avLst/>
          </a:prstGeom>
        </p:spPr>
      </p:pic>
    </p:spTree>
    <p:extLst>
      <p:ext uri="{BB962C8B-B14F-4D97-AF65-F5344CB8AC3E}">
        <p14:creationId xmlns:p14="http://schemas.microsoft.com/office/powerpoint/2010/main" val="41864524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work: the automation of tasks"/>
          <p:cNvSpPr txBox="1">
            <a:spLocks noGrp="1"/>
          </p:cNvSpPr>
          <p:nvPr>
            <p:ph type="title"/>
          </p:nvPr>
        </p:nvSpPr>
        <p:spPr>
          <a:prstGeom prst="rect">
            <a:avLst/>
          </a:prstGeom>
        </p:spPr>
        <p:txBody>
          <a:bodyPr lIns="0"/>
          <a:lstStyle/>
          <a:p>
            <a:pPr lvl="1"/>
            <a:r>
              <a:rPr lang="hr-HR" sz="2400" b="1">
                <a:latin typeface="Arial (Überschriften)"/>
              </a:rPr>
              <a:t>Izazovi upravljanja sigurnošću i zdravljem na radu </a:t>
            </a:r>
          </a:p>
        </p:txBody>
      </p:sp>
      <p:grpSp>
        <p:nvGrpSpPr>
          <p:cNvPr id="6" name="Gruppieren 5"/>
          <p:cNvGrpSpPr/>
          <p:nvPr/>
        </p:nvGrpSpPr>
        <p:grpSpPr>
          <a:xfrm>
            <a:off x="4945954" y="1094551"/>
            <a:ext cx="2547218" cy="1187798"/>
            <a:chOff x="1072656" y="1602098"/>
            <a:chExt cx="1860030" cy="1860030"/>
          </a:xfrm>
        </p:grpSpPr>
        <p:sp>
          <p:nvSpPr>
            <p:cNvPr id="7" name="Ellipse 6"/>
            <p:cNvSpPr/>
            <p:nvPr/>
          </p:nvSpPr>
          <p:spPr>
            <a:xfrm>
              <a:off x="1072656" y="1602098"/>
              <a:ext cx="1860030" cy="1860030"/>
            </a:xfrm>
            <a:prstGeom prst="ellipse">
              <a:avLst/>
            </a:prstGeom>
          </p:spPr>
          <p:style>
            <a:lnRef idx="2">
              <a:schemeClr val="lt1">
                <a:hueOff val="0"/>
                <a:satOff val="0"/>
                <a:lumOff val="0"/>
                <a:alphaOff val="0"/>
              </a:schemeClr>
            </a:lnRef>
            <a:fillRef idx="1">
              <a:schemeClr val="accent6">
                <a:alpha val="50000"/>
                <a:hueOff val="0"/>
                <a:satOff val="0"/>
                <a:lumOff val="0"/>
                <a:alphaOff val="0"/>
              </a:schemeClr>
            </a:fillRef>
            <a:effectRef idx="0">
              <a:schemeClr val="accent6">
                <a:alpha val="50000"/>
                <a:hueOff val="0"/>
                <a:satOff val="0"/>
                <a:lumOff val="0"/>
                <a:alphaOff val="0"/>
              </a:schemeClr>
            </a:effectRef>
            <a:fontRef idx="minor">
              <a:schemeClr val="tx1"/>
            </a:fontRef>
          </p:style>
          <p:txBody>
            <a:bodyPr/>
            <a:lstStyle/>
            <a:p>
              <a:endParaRPr lang="en-GB"/>
            </a:p>
          </p:txBody>
        </p:sp>
        <p:sp>
          <p:nvSpPr>
            <p:cNvPr id="8" name="Ellipse 4"/>
            <p:cNvSpPr txBox="1"/>
            <p:nvPr/>
          </p:nvSpPr>
          <p:spPr>
            <a:xfrm>
              <a:off x="1345051" y="1874493"/>
              <a:ext cx="1315240" cy="1315240"/>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17145" tIns="17145" rIns="17145" bIns="17145" numCol="1" spcCol="1270" anchor="ctr" anchorCtr="0">
              <a:noAutofit/>
            </a:bodyPr>
            <a:lstStyle/>
            <a:p>
              <a:pPr algn="ctr" defTabSz="600075">
                <a:lnSpc>
                  <a:spcPct val="90000"/>
                </a:lnSpc>
                <a:spcBef>
                  <a:spcPct val="0"/>
                </a:spcBef>
                <a:spcAft>
                  <a:spcPct val="35000"/>
                </a:spcAft>
              </a:pPr>
              <a:endParaRPr lang="en-150" sz="1050"/>
            </a:p>
          </p:txBody>
        </p:sp>
      </p:grpSp>
      <p:sp>
        <p:nvSpPr>
          <p:cNvPr id="9" name="Rechteck 8"/>
          <p:cNvSpPr/>
          <p:nvPr/>
        </p:nvSpPr>
        <p:spPr>
          <a:xfrm>
            <a:off x="5127812" y="1225878"/>
            <a:ext cx="2117558" cy="1042199"/>
          </a:xfrm>
          <a:prstGeom prst="rect">
            <a:avLst/>
          </a:prstGeom>
        </p:spPr>
        <p:txBody>
          <a:bodyPr wrap="square" bIns="72000">
            <a:spAutoFit/>
          </a:bodyPr>
          <a:lstStyle/>
          <a:p>
            <a:pPr marL="0" indent="0" algn="ctr">
              <a:buNone/>
            </a:pPr>
            <a:r>
              <a:rPr lang="hr-HR" sz="1200" b="0" i="1" dirty="0">
                <a:solidFill>
                  <a:srgbClr val="003399"/>
                </a:solidFill>
              </a:rPr>
              <a:t>Tehnologija koja se brzo mijenja slabo doprinosi saznanjima o njezinu utjecaju na sigurnost i zdravlje na radu</a:t>
            </a:r>
          </a:p>
        </p:txBody>
      </p:sp>
      <p:graphicFrame>
        <p:nvGraphicFramePr>
          <p:cNvPr id="16" name="Diagram 5">
            <a:extLst>
              <a:ext uri="{FF2B5EF4-FFF2-40B4-BE49-F238E27FC236}">
                <a16:creationId xmlns:a16="http://schemas.microsoft.com/office/drawing/2014/main" id="{84B0EFF6-436A-1705-7B08-FADE68062414}"/>
              </a:ext>
            </a:extLst>
          </p:cNvPr>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7" name="Grafik 16"/>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5127812" y="2349617"/>
            <a:ext cx="2333385" cy="2069691"/>
          </a:xfrm>
          <a:prstGeom prst="rect">
            <a:avLst/>
          </a:prstGeom>
        </p:spPr>
      </p:pic>
      <p:sp>
        <p:nvSpPr>
          <p:cNvPr id="5" name="TextBox 4">
            <a:extLst>
              <a:ext uri="{FF2B5EF4-FFF2-40B4-BE49-F238E27FC236}">
                <a16:creationId xmlns:a16="http://schemas.microsoft.com/office/drawing/2014/main" id="{47BA883C-88A8-FD25-7D0C-A94DD98500A9}"/>
              </a:ext>
            </a:extLst>
          </p:cNvPr>
          <p:cNvSpPr txBox="1"/>
          <p:nvPr/>
        </p:nvSpPr>
        <p:spPr>
          <a:xfrm>
            <a:off x="450001" y="828052"/>
            <a:ext cx="4462119" cy="1496307"/>
          </a:xfrm>
          <a:prstGeom prst="rect">
            <a:avLst/>
          </a:prstGeom>
          <a:noFill/>
        </p:spPr>
        <p:txBody>
          <a:bodyPr wrap="none" lIns="0" tIns="45720" rIns="91440" bIns="0" rtlCol="0" anchor="t">
            <a:spAutoFit/>
          </a:bodyPr>
          <a:lstStyle/>
          <a:p>
            <a:pPr>
              <a:lnSpc>
                <a:spcPct val="120000"/>
              </a:lnSpc>
            </a:pPr>
            <a:r>
              <a:rPr lang="hr-HR" sz="1600" b="1" dirty="0">
                <a:solidFill>
                  <a:srgbClr val="ACC700"/>
                </a:solidFill>
              </a:rPr>
              <a:t>Novi izazovi: </a:t>
            </a:r>
          </a:p>
          <a:p>
            <a:pPr marL="285750" indent="-169545">
              <a:lnSpc>
                <a:spcPct val="120000"/>
              </a:lnSpc>
              <a:buFont typeface="Arial" panose="020B0604020202020204" pitchFamily="34" charset="0"/>
              <a:buChar char="•"/>
            </a:pPr>
            <a:r>
              <a:rPr lang="hr-HR" sz="1600" dirty="0">
                <a:solidFill>
                  <a:srgbClr val="003399"/>
                </a:solidFill>
              </a:rPr>
              <a:t>(Skriveni) neobjektivan stav o sustavima koji </a:t>
            </a:r>
            <a:br>
              <a:rPr lang="it-IT" sz="1600" dirty="0">
                <a:solidFill>
                  <a:srgbClr val="003399"/>
                </a:solidFill>
              </a:rPr>
            </a:br>
            <a:r>
              <a:rPr lang="hr-HR" sz="1600" dirty="0">
                <a:solidFill>
                  <a:srgbClr val="003399"/>
                </a:solidFill>
              </a:rPr>
              <a:t>se temelje na umjetnoj inteligenciji</a:t>
            </a:r>
            <a:endParaRPr lang="hr-HR" sz="1600" dirty="0">
              <a:solidFill>
                <a:srgbClr val="003399"/>
              </a:solidFill>
              <a:cs typeface="Arial"/>
            </a:endParaRPr>
          </a:p>
          <a:p>
            <a:pPr marL="285750" indent="-169545">
              <a:lnSpc>
                <a:spcPct val="120000"/>
              </a:lnSpc>
              <a:buFont typeface="Arial" panose="020B0604020202020204" pitchFamily="34" charset="0"/>
              <a:buChar char="•"/>
            </a:pPr>
            <a:r>
              <a:rPr lang="hr-HR" sz="1600" dirty="0">
                <a:solidFill>
                  <a:srgbClr val="003399"/>
                </a:solidFill>
              </a:rPr>
              <a:t>Kibernetička</a:t>
            </a:r>
            <a:r>
              <a:rPr lang="hr-HR" sz="1600" dirty="0">
                <a:solidFill>
                  <a:srgbClr val="FF0000"/>
                </a:solidFill>
              </a:rPr>
              <a:t> </a:t>
            </a:r>
            <a:r>
              <a:rPr lang="hr-HR" sz="1600" dirty="0">
                <a:solidFill>
                  <a:srgbClr val="003399"/>
                </a:solidFill>
              </a:rPr>
              <a:t>sigurnost</a:t>
            </a:r>
            <a:endParaRPr lang="hr-HR" sz="1600" dirty="0">
              <a:solidFill>
                <a:srgbClr val="003399"/>
              </a:solidFill>
              <a:cs typeface="Arial"/>
            </a:endParaRPr>
          </a:p>
          <a:p>
            <a:pPr marL="285750" indent="-169545">
              <a:lnSpc>
                <a:spcPct val="120000"/>
              </a:lnSpc>
              <a:buFont typeface="Arial" panose="020B0604020202020204" pitchFamily="34" charset="0"/>
              <a:buChar char="•"/>
            </a:pPr>
            <a:r>
              <a:rPr lang="hr-HR" sz="1600" dirty="0">
                <a:solidFill>
                  <a:srgbClr val="003399"/>
                </a:solidFill>
              </a:rPr>
              <a:t>Strahovi i očekivanja radnika</a:t>
            </a:r>
            <a:endParaRPr lang="en-US" sz="1600" dirty="0"/>
          </a:p>
        </p:txBody>
      </p:sp>
      <p:sp>
        <p:nvSpPr>
          <p:cNvPr id="11" name="TextBox 10">
            <a:extLst>
              <a:ext uri="{FF2B5EF4-FFF2-40B4-BE49-F238E27FC236}">
                <a16:creationId xmlns:a16="http://schemas.microsoft.com/office/drawing/2014/main" id="{3DEB530F-8587-3B7B-C5F4-525E48E1BBF0}"/>
              </a:ext>
            </a:extLst>
          </p:cNvPr>
          <p:cNvSpPr txBox="1"/>
          <p:nvPr/>
        </p:nvSpPr>
        <p:spPr>
          <a:xfrm>
            <a:off x="450001" y="2413656"/>
            <a:ext cx="3359253" cy="1837939"/>
          </a:xfrm>
          <a:prstGeom prst="rect">
            <a:avLst/>
          </a:prstGeom>
          <a:noFill/>
        </p:spPr>
        <p:txBody>
          <a:bodyPr wrap="none" lIns="0" rtlCol="0">
            <a:spAutoFit/>
          </a:bodyPr>
          <a:lstStyle/>
          <a:p>
            <a:pPr>
              <a:lnSpc>
                <a:spcPct val="120000"/>
              </a:lnSpc>
            </a:pPr>
            <a:r>
              <a:rPr lang="hr-HR" sz="1600" b="1" dirty="0">
                <a:solidFill>
                  <a:srgbClr val="ACC700"/>
                </a:solidFill>
              </a:rPr>
              <a:t>Organizacijski i društveni učinci: </a:t>
            </a:r>
          </a:p>
          <a:p>
            <a:pPr marL="285750" indent="-169863">
              <a:lnSpc>
                <a:spcPct val="120000"/>
              </a:lnSpc>
              <a:buFont typeface="Arial" panose="020B0604020202020204" pitchFamily="34" charset="0"/>
              <a:buChar char="•"/>
            </a:pPr>
            <a:r>
              <a:rPr lang="hr-HR" sz="1600" b="0" dirty="0">
                <a:solidFill>
                  <a:srgbClr val="003399"/>
                </a:solidFill>
              </a:rPr>
              <a:t>Depersonalizacija</a:t>
            </a:r>
          </a:p>
          <a:p>
            <a:pPr marL="285750" indent="-169863">
              <a:lnSpc>
                <a:spcPct val="120000"/>
              </a:lnSpc>
              <a:buFont typeface="Arial" panose="020B0604020202020204" pitchFamily="34" charset="0"/>
              <a:buChar char="•"/>
            </a:pPr>
            <a:r>
              <a:rPr lang="hr-HR" sz="1600" b="0" dirty="0">
                <a:solidFill>
                  <a:srgbClr val="003399"/>
                </a:solidFill>
              </a:rPr>
              <a:t>Slabija društvena interakcija</a:t>
            </a:r>
          </a:p>
          <a:p>
            <a:pPr marL="285750" indent="-169863">
              <a:lnSpc>
                <a:spcPct val="120000"/>
              </a:lnSpc>
              <a:buFont typeface="Arial" panose="020B0604020202020204" pitchFamily="34" charset="0"/>
              <a:buChar char="•"/>
            </a:pPr>
            <a:r>
              <a:rPr lang="hr-HR" sz="1600" b="0" dirty="0">
                <a:solidFill>
                  <a:srgbClr val="003399"/>
                </a:solidFill>
              </a:rPr>
              <a:t>Pritisak na radnu učinkovitost</a:t>
            </a:r>
          </a:p>
          <a:p>
            <a:pPr marL="285750" indent="-169863">
              <a:lnSpc>
                <a:spcPct val="120000"/>
              </a:lnSpc>
              <a:buFont typeface="Arial" panose="020B0604020202020204" pitchFamily="34" charset="0"/>
              <a:buChar char="•"/>
            </a:pPr>
            <a:r>
              <a:rPr lang="hr-HR" sz="1600" b="0" dirty="0">
                <a:solidFill>
                  <a:srgbClr val="003399"/>
                </a:solidFill>
              </a:rPr>
              <a:t>(Ne)povjerenje u automatizaciju</a:t>
            </a:r>
          </a:p>
          <a:p>
            <a:pPr marL="285750" indent="-169863">
              <a:lnSpc>
                <a:spcPct val="120000"/>
              </a:lnSpc>
              <a:buFont typeface="Arial" panose="020B0604020202020204" pitchFamily="34" charset="0"/>
              <a:buChar char="•"/>
            </a:pPr>
            <a:r>
              <a:rPr lang="hr-HR" sz="1600" b="0" dirty="0">
                <a:solidFill>
                  <a:srgbClr val="003399"/>
                </a:solidFill>
              </a:rPr>
              <a:t>Dekvalifikacija radne snage</a:t>
            </a:r>
            <a:endParaRPr lang="en-US" sz="1600" dirty="0"/>
          </a:p>
        </p:txBody>
      </p:sp>
    </p:spTree>
    <p:extLst>
      <p:ext uri="{BB962C8B-B14F-4D97-AF65-F5344CB8AC3E}">
        <p14:creationId xmlns:p14="http://schemas.microsoft.com/office/powerpoint/2010/main" val="41086871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2" y="135302"/>
            <a:ext cx="7559873" cy="367200"/>
          </a:xfrm>
        </p:spPr>
        <p:txBody>
          <a:bodyPr lIns="0"/>
          <a:lstStyle/>
          <a:p>
            <a:r>
              <a:rPr lang="hr-HR" sz="2400"/>
              <a:t>Upravljanje sigurnošću i zdravljem na radu </a:t>
            </a:r>
          </a:p>
        </p:txBody>
      </p:sp>
      <p:sp>
        <p:nvSpPr>
          <p:cNvPr id="5" name="Pfeil nach oben 4"/>
          <p:cNvSpPr/>
          <p:nvPr/>
        </p:nvSpPr>
        <p:spPr>
          <a:xfrm>
            <a:off x="4910487" y="1449853"/>
            <a:ext cx="2852524" cy="3020321"/>
          </a:xfrm>
          <a:prstGeom prst="upArrow">
            <a:avLst/>
          </a:prstGeom>
          <a:solidFill>
            <a:srgbClr val="D7E3AF"/>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 name="Pfeil nach oben 5"/>
          <p:cNvSpPr/>
          <p:nvPr/>
        </p:nvSpPr>
        <p:spPr>
          <a:xfrm rot="10800000">
            <a:off x="701136" y="1449853"/>
            <a:ext cx="2852524" cy="3020321"/>
          </a:xfrm>
          <a:prstGeom prst="upArrow">
            <a:avLst/>
          </a:prstGeom>
          <a:solidFill>
            <a:srgbClr val="D7E3AF"/>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sz="1350" dirty="0"/>
          </a:p>
        </p:txBody>
      </p:sp>
      <p:sp>
        <p:nvSpPr>
          <p:cNvPr id="3" name="Abgerundetes Rechteck 2"/>
          <p:cNvSpPr/>
          <p:nvPr/>
        </p:nvSpPr>
        <p:spPr>
          <a:xfrm>
            <a:off x="4763764" y="3601170"/>
            <a:ext cx="3140242" cy="401200"/>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350" b="1">
                <a:solidFill>
                  <a:srgbClr val="003399"/>
                </a:solidFill>
              </a:rPr>
              <a:t>Slučajevi uporabe u Europi</a:t>
            </a:r>
          </a:p>
        </p:txBody>
      </p:sp>
      <p:sp>
        <p:nvSpPr>
          <p:cNvPr id="10" name="Abgerundetes Rechteck 9"/>
          <p:cNvSpPr/>
          <p:nvPr/>
        </p:nvSpPr>
        <p:spPr>
          <a:xfrm>
            <a:off x="4763764" y="2418028"/>
            <a:ext cx="3140242" cy="401200"/>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350" b="1">
                <a:solidFill>
                  <a:srgbClr val="003399"/>
                </a:solidFill>
              </a:rPr>
              <a:t>Razmjena stručnosti</a:t>
            </a:r>
          </a:p>
        </p:txBody>
      </p:sp>
      <p:sp>
        <p:nvSpPr>
          <p:cNvPr id="11" name="Abgerundetes Rechteck 10"/>
          <p:cNvSpPr/>
          <p:nvPr/>
        </p:nvSpPr>
        <p:spPr>
          <a:xfrm>
            <a:off x="4763764" y="3009599"/>
            <a:ext cx="3140242" cy="401200"/>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350" b="1">
                <a:solidFill>
                  <a:srgbClr val="003399"/>
                </a:solidFill>
              </a:rPr>
              <a:t>Pristup zasnovan na ljudskom odlučivanju</a:t>
            </a:r>
          </a:p>
        </p:txBody>
      </p:sp>
      <p:sp>
        <p:nvSpPr>
          <p:cNvPr id="12" name="Abgerundetes Rechteck 11"/>
          <p:cNvSpPr/>
          <p:nvPr/>
        </p:nvSpPr>
        <p:spPr>
          <a:xfrm>
            <a:off x="4763764" y="1827546"/>
            <a:ext cx="3140242" cy="400111"/>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350" b="1">
                <a:solidFill>
                  <a:srgbClr val="003399"/>
                </a:solidFill>
              </a:rPr>
              <a:t>Rano uključivanje radnika</a:t>
            </a:r>
          </a:p>
        </p:txBody>
      </p:sp>
      <p:sp>
        <p:nvSpPr>
          <p:cNvPr id="15" name="Abgerundetes Rechteck 14"/>
          <p:cNvSpPr/>
          <p:nvPr/>
        </p:nvSpPr>
        <p:spPr>
          <a:xfrm>
            <a:off x="607347" y="2425341"/>
            <a:ext cx="3140242" cy="386482"/>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350" b="1">
                <a:solidFill>
                  <a:srgbClr val="003399"/>
                </a:solidFill>
              </a:rPr>
              <a:t>Unutarnji otpor promjenama</a:t>
            </a:r>
          </a:p>
        </p:txBody>
      </p:sp>
      <p:sp>
        <p:nvSpPr>
          <p:cNvPr id="16" name="Abgerundetes Rechteck 15"/>
          <p:cNvSpPr/>
          <p:nvPr/>
        </p:nvSpPr>
        <p:spPr>
          <a:xfrm>
            <a:off x="607347" y="3026912"/>
            <a:ext cx="3140242" cy="386483"/>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350" b="1">
                <a:solidFill>
                  <a:srgbClr val="003399"/>
                </a:solidFill>
              </a:rPr>
              <a:t>Pravno okruženje</a:t>
            </a:r>
          </a:p>
        </p:txBody>
      </p:sp>
      <p:sp>
        <p:nvSpPr>
          <p:cNvPr id="17" name="Abgerundetes Rechteck 16"/>
          <p:cNvSpPr/>
          <p:nvPr/>
        </p:nvSpPr>
        <p:spPr>
          <a:xfrm>
            <a:off x="607347" y="1827546"/>
            <a:ext cx="3140242" cy="386482"/>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350" b="1">
                <a:solidFill>
                  <a:srgbClr val="003399"/>
                </a:solidFill>
              </a:rPr>
              <a:t>Neiskustvo s tehnologijom</a:t>
            </a:r>
          </a:p>
        </p:txBody>
      </p:sp>
      <p:graphicFrame>
        <p:nvGraphicFramePr>
          <p:cNvPr id="18" name="Diagram 5">
            <a:extLst>
              <a:ext uri="{FF2B5EF4-FFF2-40B4-BE49-F238E27FC236}">
                <a16:creationId xmlns:a16="http://schemas.microsoft.com/office/drawing/2014/main" id="{84B0EFF6-436A-1705-7B08-FADE68062414}"/>
              </a:ext>
            </a:extLst>
          </p:cNvPr>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EA51C16B-1157-93B1-DAA3-B677B9FABA3C}"/>
              </a:ext>
            </a:extLst>
          </p:cNvPr>
          <p:cNvSpPr txBox="1"/>
          <p:nvPr/>
        </p:nvSpPr>
        <p:spPr>
          <a:xfrm>
            <a:off x="1093994" y="968452"/>
            <a:ext cx="2137124" cy="400110"/>
          </a:xfrm>
          <a:prstGeom prst="rect">
            <a:avLst/>
          </a:prstGeom>
          <a:noFill/>
        </p:spPr>
        <p:txBody>
          <a:bodyPr wrap="none" rtlCol="0">
            <a:spAutoFit/>
          </a:bodyPr>
          <a:lstStyle/>
          <a:p>
            <a:r>
              <a:rPr lang="hr-HR" sz="2000" b="1" dirty="0">
                <a:solidFill>
                  <a:srgbClr val="ACC700"/>
                </a:solidFill>
              </a:rPr>
              <a:t>Smanjiti prepreke</a:t>
            </a:r>
          </a:p>
        </p:txBody>
      </p:sp>
      <p:sp>
        <p:nvSpPr>
          <p:cNvPr id="7" name="TextBox 6">
            <a:extLst>
              <a:ext uri="{FF2B5EF4-FFF2-40B4-BE49-F238E27FC236}">
                <a16:creationId xmlns:a16="http://schemas.microsoft.com/office/drawing/2014/main" id="{B4C9D876-4A2B-110B-5CCF-945346B2B921}"/>
              </a:ext>
            </a:extLst>
          </p:cNvPr>
          <p:cNvSpPr txBox="1"/>
          <p:nvPr/>
        </p:nvSpPr>
        <p:spPr>
          <a:xfrm>
            <a:off x="5243682" y="968452"/>
            <a:ext cx="2806324" cy="400110"/>
          </a:xfrm>
          <a:prstGeom prst="rect">
            <a:avLst/>
          </a:prstGeom>
          <a:noFill/>
        </p:spPr>
        <p:txBody>
          <a:bodyPr wrap="square" rtlCol="0">
            <a:spAutoFit/>
          </a:bodyPr>
          <a:lstStyle/>
          <a:p>
            <a:r>
              <a:rPr lang="hr-HR" sz="2000" b="1" dirty="0">
                <a:solidFill>
                  <a:srgbClr val="ACC700"/>
                </a:solidFill>
              </a:rPr>
              <a:t>Poboljšati pokretače</a:t>
            </a:r>
          </a:p>
        </p:txBody>
      </p:sp>
    </p:spTree>
    <p:extLst>
      <p:ext uri="{BB962C8B-B14F-4D97-AF65-F5344CB8AC3E}">
        <p14:creationId xmlns:p14="http://schemas.microsoft.com/office/powerpoint/2010/main" val="9609287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a:lstStyle/>
          <a:p>
            <a:r>
              <a:rPr lang="hr-HR" sz="2200" dirty="0"/>
              <a:t>Upotreba sustava utemeljenih na umjetnoj inteligenciji za sigurnost i zdravlje na radu</a:t>
            </a:r>
          </a:p>
        </p:txBody>
      </p:sp>
      <p:graphicFrame>
        <p:nvGraphicFramePr>
          <p:cNvPr id="6" name="Diagram 5">
            <a:extLst>
              <a:ext uri="{FF2B5EF4-FFF2-40B4-BE49-F238E27FC236}">
                <a16:creationId xmlns:a16="http://schemas.microsoft.com/office/drawing/2014/main" id="{84B0EFF6-436A-1705-7B08-FADE68062414}"/>
              </a:ext>
            </a:extLst>
          </p:cNvPr>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Inhaltsplatzhalter 2"/>
          <p:cNvSpPr>
            <a:spLocks noGrp="1"/>
          </p:cNvSpPr>
          <p:nvPr>
            <p:ph sz="half" idx="1"/>
          </p:nvPr>
        </p:nvSpPr>
        <p:spPr>
          <a:xfrm>
            <a:off x="118601" y="829882"/>
            <a:ext cx="3898956" cy="633101"/>
          </a:xfrm>
        </p:spPr>
        <p:txBody>
          <a:bodyPr>
            <a:noAutofit/>
          </a:bodyPr>
          <a:lstStyle/>
          <a:p>
            <a:pPr marL="0" indent="0" algn="ctr">
              <a:buNone/>
            </a:pPr>
            <a:r>
              <a:rPr lang="hr-HR" sz="1800" dirty="0">
                <a:latin typeface="Arial" panose="020B0604020202020204" pitchFamily="34" charset="0"/>
                <a:cs typeface="Arial" panose="020B0604020202020204" pitchFamily="34" charset="0"/>
              </a:rPr>
              <a:t>Provedba i praćenje sigurnosti i zdravlja na radu</a:t>
            </a:r>
          </a:p>
        </p:txBody>
      </p:sp>
      <p:sp>
        <p:nvSpPr>
          <p:cNvPr id="15" name="Pfeil nach links und rechts 14"/>
          <p:cNvSpPr/>
          <p:nvPr/>
        </p:nvSpPr>
        <p:spPr>
          <a:xfrm>
            <a:off x="3513080" y="1735823"/>
            <a:ext cx="1409053" cy="228693"/>
          </a:xfrm>
          <a:prstGeom prst="leftRightArrow">
            <a:avLst>
              <a:gd name="adj1" fmla="val 21856"/>
              <a:gd name="adj2" fmla="val 50000"/>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sz="1350" dirty="0"/>
          </a:p>
        </p:txBody>
      </p:sp>
      <p:sp>
        <p:nvSpPr>
          <p:cNvPr id="16" name="Inhaltsplatzhalter 2"/>
          <p:cNvSpPr txBox="1">
            <a:spLocks/>
          </p:cNvSpPr>
          <p:nvPr/>
        </p:nvSpPr>
        <p:spPr>
          <a:xfrm>
            <a:off x="5021317" y="807635"/>
            <a:ext cx="2711669" cy="638072"/>
          </a:xfrm>
          <a:prstGeom prst="rect">
            <a:avLst/>
          </a:prstGeom>
        </p:spPr>
        <p:txBody>
          <a:bodyPr vert="horz" lIns="68580" tIns="34290" rIns="68580" bIns="34290" rtlCol="0" anchor="t" anchorCtr="0">
            <a:noAutofit/>
          </a:bodyPr>
          <a:lstStyle>
            <a:lvl1pPr marL="251994" indent="-251994" algn="l" defTabSz="457189" rtl="0" eaLnBrk="1" latinLnBrk="0" hangingPunct="1">
              <a:spcBef>
                <a:spcPts val="600"/>
              </a:spcBef>
              <a:spcAft>
                <a:spcPts val="0"/>
              </a:spcAft>
              <a:buClr>
                <a:schemeClr val="tx2"/>
              </a:buClr>
              <a:buFont typeface="Wingdings" pitchFamily="2" charset="2"/>
              <a:buChar char="§"/>
              <a:defRPr sz="1800" b="1" i="0" kern="1200" baseline="0">
                <a:solidFill>
                  <a:schemeClr val="tx2"/>
                </a:solidFill>
                <a:latin typeface="+mn-lt"/>
                <a:ea typeface="+mn-ea"/>
                <a:cs typeface="+mn-cs"/>
              </a:defRPr>
            </a:lvl1pPr>
            <a:lvl2pPr marL="431989" indent="-179996" algn="l" defTabSz="457189" rtl="0" eaLnBrk="1" latinLnBrk="0" hangingPunct="1">
              <a:spcBef>
                <a:spcPts val="0"/>
              </a:spcBef>
              <a:spcAft>
                <a:spcPts val="0"/>
              </a:spcAft>
              <a:buClrTx/>
              <a:buFont typeface="Arial" pitchFamily="34" charset="0"/>
              <a:buChar char="•"/>
              <a:defRPr sz="1800" kern="1200" baseline="0">
                <a:solidFill>
                  <a:schemeClr val="tx1"/>
                </a:solidFill>
                <a:latin typeface="+mn-lt"/>
                <a:ea typeface="+mn-ea"/>
                <a:cs typeface="+mn-cs"/>
              </a:defRPr>
            </a:lvl2pPr>
            <a:lvl3pPr marL="611985" indent="-179996" algn="l" defTabSz="457189" rtl="0" eaLnBrk="1" latinLnBrk="0" hangingPunct="1">
              <a:spcBef>
                <a:spcPts val="0"/>
              </a:spcBef>
              <a:spcAft>
                <a:spcPts val="0"/>
              </a:spcAft>
              <a:buClrTx/>
              <a:buFont typeface="Arial" pitchFamily="34" charset="0"/>
              <a:buChar char="−"/>
              <a:defRPr sz="1700" kern="1200" baseline="0">
                <a:solidFill>
                  <a:schemeClr val="tx1"/>
                </a:solidFill>
                <a:latin typeface="+mn-lt"/>
                <a:ea typeface="+mn-ea"/>
                <a:cs typeface="+mn-cs"/>
              </a:defRPr>
            </a:lvl3pPr>
            <a:lvl4pPr marL="791980" indent="-179996" algn="l" defTabSz="457189" rtl="0" eaLnBrk="1" latinLnBrk="0" hangingPunct="1">
              <a:spcBef>
                <a:spcPts val="0"/>
              </a:spcBef>
              <a:spcAft>
                <a:spcPts val="0"/>
              </a:spcAft>
              <a:buClrTx/>
              <a:buFont typeface="Arial" pitchFamily="34" charset="0"/>
              <a:buChar char="•"/>
              <a:defRPr sz="1600" kern="1200" baseline="0">
                <a:solidFill>
                  <a:schemeClr val="tx1"/>
                </a:solidFill>
                <a:latin typeface="+mn-lt"/>
                <a:ea typeface="+mn-ea"/>
                <a:cs typeface="+mn-cs"/>
              </a:defRPr>
            </a:lvl4pPr>
            <a:lvl5pPr marL="971976" indent="-179996" algn="l" defTabSz="457189" rtl="0" eaLnBrk="1" latinLnBrk="0" hangingPunct="1">
              <a:spcBef>
                <a:spcPts val="0"/>
              </a:spcBef>
              <a:spcAft>
                <a:spcPts val="0"/>
              </a:spcAft>
              <a:buClrTx/>
              <a:buFont typeface="Arial" pitchFamily="34" charset="0"/>
              <a:buChar char="−"/>
              <a:defRPr sz="1500" kern="1200" baseline="0">
                <a:solidFill>
                  <a:schemeClr val="tx1"/>
                </a:solidFill>
                <a:latin typeface="+mn-lt"/>
                <a:ea typeface="+mn-ea"/>
                <a:cs typeface="+mn-cs"/>
              </a:defRPr>
            </a:lvl5pPr>
            <a:lvl6pPr marL="2514537" indent="-228594" algn="l" defTabSz="457189" rtl="0" eaLnBrk="1" latinLnBrk="0" hangingPunct="1">
              <a:spcBef>
                <a:spcPts val="0"/>
              </a:spcBef>
              <a:buClr>
                <a:schemeClr val="tx2"/>
              </a:buClr>
              <a:buSzPct val="101000"/>
              <a:buFont typeface="Courier New" pitchFamily="49" charset="0"/>
              <a:buChar char="o"/>
              <a:defRPr sz="1200" kern="1200" baseline="0">
                <a:solidFill>
                  <a:schemeClr val="tx1"/>
                </a:solidFill>
                <a:latin typeface="+mn-lt"/>
                <a:ea typeface="+mn-ea"/>
                <a:cs typeface="+mn-cs"/>
              </a:defRPr>
            </a:lvl6pPr>
            <a:lvl7pPr marL="2971726" indent="-228594" algn="l" defTabSz="457189" rtl="0" eaLnBrk="1" latinLnBrk="0" hangingPunct="1">
              <a:spcBef>
                <a:spcPts val="0"/>
              </a:spcBef>
              <a:buClr>
                <a:schemeClr val="tx2"/>
              </a:buClr>
              <a:buFont typeface="Courier New" pitchFamily="49" charset="0"/>
              <a:buChar char="o"/>
              <a:defRPr sz="1200" kern="1200" baseline="0">
                <a:solidFill>
                  <a:schemeClr val="tx1"/>
                </a:solidFill>
                <a:latin typeface="+mn-lt"/>
                <a:ea typeface="+mn-ea"/>
                <a:cs typeface="+mn-cs"/>
              </a:defRPr>
            </a:lvl7pPr>
            <a:lvl8pPr marL="3428914" indent="-228594" algn="l" defTabSz="457189"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8pPr>
            <a:lvl9pPr marL="3886103" indent="-228594" algn="l" defTabSz="457189"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9pPr>
          </a:lstStyle>
          <a:p>
            <a:pPr marL="0" indent="0" algn="ctr">
              <a:buNone/>
            </a:pPr>
            <a:r>
              <a:rPr lang="hr-HR" dirty="0">
                <a:latin typeface="Arial" panose="020B0604020202020204" pitchFamily="34" charset="0"/>
                <a:cs typeface="Arial" panose="020B0604020202020204" pitchFamily="34" charset="0"/>
              </a:rPr>
              <a:t>Osjećaj osobe da je kontinuirano </a:t>
            </a:r>
            <a:r>
              <a:rPr lang="hr-HR" dirty="0">
                <a:latin typeface="Arial"/>
                <a:cs typeface="Arial"/>
              </a:rPr>
              <a:t>nadzirana</a:t>
            </a:r>
          </a:p>
        </p:txBody>
      </p:sp>
      <p:sp>
        <p:nvSpPr>
          <p:cNvPr id="20" name="Inhaltsplatzhalter 2"/>
          <p:cNvSpPr txBox="1">
            <a:spLocks/>
          </p:cNvSpPr>
          <p:nvPr/>
        </p:nvSpPr>
        <p:spPr>
          <a:xfrm>
            <a:off x="455524" y="2656583"/>
            <a:ext cx="3801368" cy="928132"/>
          </a:xfrm>
          <a:prstGeom prst="rect">
            <a:avLst/>
          </a:prstGeom>
        </p:spPr>
        <p:txBody>
          <a:bodyPr vert="horz" lIns="0" tIns="0" rIns="0" bIns="0" rtlCol="0" anchor="t" anchorCtr="0">
            <a:normAutofit/>
          </a:bodyPr>
          <a:lstStyle>
            <a:lvl1pPr marL="189000" indent="-189000" defTabSz="342900">
              <a:spcBef>
                <a:spcPts val="600"/>
              </a:spcBef>
              <a:spcAft>
                <a:spcPts val="600"/>
              </a:spcAft>
              <a:buClr>
                <a:schemeClr val="tx2"/>
              </a:buClr>
              <a:buFont typeface="Wingdings" pitchFamily="2" charset="2"/>
              <a:buChar char="§"/>
              <a:defRPr sz="1600" b="0" i="0" baseline="0">
                <a:solidFill>
                  <a:schemeClr val="tx2"/>
                </a:solidFill>
              </a:defRPr>
            </a:lvl1pPr>
            <a:lvl2pPr marL="324000" indent="-135000" defTabSz="342900">
              <a:spcBef>
                <a:spcPts val="0"/>
              </a:spcBef>
              <a:spcAft>
                <a:spcPts val="0"/>
              </a:spcAft>
              <a:buClrTx/>
              <a:buFont typeface="Arial" pitchFamily="34" charset="0"/>
              <a:buChar char="•"/>
              <a:defRPr sz="1350" baseline="0"/>
            </a:lvl2pPr>
            <a:lvl3pPr marL="459000" indent="-135000" defTabSz="342900">
              <a:spcBef>
                <a:spcPts val="0"/>
              </a:spcBef>
              <a:spcAft>
                <a:spcPts val="0"/>
              </a:spcAft>
              <a:buClrTx/>
              <a:buFont typeface="Arial" pitchFamily="34" charset="0"/>
              <a:buChar char="−"/>
              <a:defRPr sz="1275" baseline="0"/>
            </a:lvl3pPr>
            <a:lvl4pPr marL="594000" indent="-135000" defTabSz="342900">
              <a:spcBef>
                <a:spcPts val="0"/>
              </a:spcBef>
              <a:spcAft>
                <a:spcPts val="0"/>
              </a:spcAft>
              <a:buClrTx/>
              <a:buFont typeface="Arial" pitchFamily="34" charset="0"/>
              <a:buChar char="•"/>
              <a:defRPr sz="1200" baseline="0"/>
            </a:lvl4pPr>
            <a:lvl5pPr marL="729000" indent="-135000" defTabSz="342900">
              <a:spcBef>
                <a:spcPts val="0"/>
              </a:spcBef>
              <a:spcAft>
                <a:spcPts val="0"/>
              </a:spcAft>
              <a:buClrTx/>
              <a:buFont typeface="Arial" pitchFamily="34" charset="0"/>
              <a:buChar char="−"/>
              <a:defRPr sz="1125" baseline="0"/>
            </a:lvl5pPr>
            <a:lvl6pPr marL="1885950" indent="-171450" defTabSz="342900">
              <a:spcBef>
                <a:spcPts val="0"/>
              </a:spcBef>
              <a:buClr>
                <a:schemeClr val="tx2"/>
              </a:buClr>
              <a:buSzPct val="101000"/>
              <a:buFont typeface="Courier New" pitchFamily="49" charset="0"/>
              <a:buChar char="o"/>
              <a:defRPr sz="900" baseline="0"/>
            </a:lvl6pPr>
            <a:lvl7pPr marL="2228850" indent="-171450" defTabSz="342900">
              <a:spcBef>
                <a:spcPts val="0"/>
              </a:spcBef>
              <a:buClr>
                <a:schemeClr val="tx2"/>
              </a:buClr>
              <a:buFont typeface="Courier New" pitchFamily="49" charset="0"/>
              <a:buChar char="o"/>
              <a:defRPr sz="900" baseline="0"/>
            </a:lvl7pPr>
            <a:lvl8pPr marL="2571750" indent="-171450" defTabSz="342900">
              <a:spcBef>
                <a:spcPct val="20000"/>
              </a:spcBef>
              <a:buClr>
                <a:schemeClr val="tx2"/>
              </a:buClr>
              <a:buFont typeface="Courier New" pitchFamily="49" charset="0"/>
              <a:buChar char="o"/>
              <a:defRPr sz="900" baseline="0"/>
            </a:lvl8pPr>
            <a:lvl9pPr marL="2914650" indent="-171450" defTabSz="342900">
              <a:spcBef>
                <a:spcPct val="20000"/>
              </a:spcBef>
              <a:buClr>
                <a:schemeClr val="tx2"/>
              </a:buClr>
              <a:buFont typeface="Courier New" pitchFamily="49" charset="0"/>
              <a:buChar char="o"/>
              <a:defRPr sz="900" baseline="0"/>
            </a:lvl9pPr>
          </a:lstStyle>
          <a:p>
            <a:pPr marL="0" indent="171450">
              <a:spcBef>
                <a:spcPts val="0"/>
              </a:spcBef>
            </a:pPr>
            <a:r>
              <a:rPr lang="hr-HR" sz="1400" dirty="0"/>
              <a:t>Sustavi s ugrađenom detekcijom greške</a:t>
            </a:r>
          </a:p>
          <a:p>
            <a:pPr marL="0" indent="171450">
              <a:spcBef>
                <a:spcPts val="0"/>
              </a:spcBef>
            </a:pPr>
            <a:r>
              <a:rPr lang="hr-HR" sz="1400" dirty="0"/>
              <a:t>Sigurniji radni prostori</a:t>
            </a:r>
          </a:p>
          <a:p>
            <a:pPr marL="0" indent="171450">
              <a:spcBef>
                <a:spcPts val="0"/>
              </a:spcBef>
            </a:pPr>
            <a:r>
              <a:rPr lang="hr-HR" sz="1400" dirty="0"/>
              <a:t>Sustavi samostalnog učenja</a:t>
            </a:r>
          </a:p>
        </p:txBody>
      </p:sp>
      <p:sp>
        <p:nvSpPr>
          <p:cNvPr id="21" name="Inhaltsplatzhalter 2"/>
          <p:cNvSpPr txBox="1">
            <a:spLocks/>
          </p:cNvSpPr>
          <p:nvPr/>
        </p:nvSpPr>
        <p:spPr>
          <a:xfrm>
            <a:off x="4657486" y="2656488"/>
            <a:ext cx="4342481" cy="1025784"/>
          </a:xfrm>
          <a:prstGeom prst="rect">
            <a:avLst/>
          </a:prstGeom>
        </p:spPr>
        <p:txBody>
          <a:bodyPr vert="horz" lIns="0" tIns="0" rIns="0" bIns="0" rtlCol="0" anchor="t" anchorCtr="0">
            <a:noAutofit/>
          </a:bodyPr>
          <a:lstStyle>
            <a:defPPr>
              <a:defRPr lang="en-US"/>
            </a:defPPr>
            <a:lvl1pPr marL="189000" indent="-189000" defTabSz="342900">
              <a:spcBef>
                <a:spcPts val="600"/>
              </a:spcBef>
              <a:spcAft>
                <a:spcPts val="600"/>
              </a:spcAft>
              <a:buClr>
                <a:schemeClr val="tx2"/>
              </a:buClr>
              <a:buFont typeface="Wingdings" pitchFamily="2" charset="2"/>
              <a:buChar char="§"/>
              <a:defRPr sz="1600" b="0" i="0" baseline="0">
                <a:solidFill>
                  <a:schemeClr val="tx2"/>
                </a:solidFill>
              </a:defRPr>
            </a:lvl1pPr>
            <a:lvl2pPr marL="324000" indent="-135000" defTabSz="342900">
              <a:spcBef>
                <a:spcPts val="0"/>
              </a:spcBef>
              <a:spcAft>
                <a:spcPts val="0"/>
              </a:spcAft>
              <a:buClrTx/>
              <a:buFont typeface="Arial" pitchFamily="34" charset="0"/>
              <a:buChar char="•"/>
              <a:defRPr sz="1350" baseline="0"/>
            </a:lvl2pPr>
            <a:lvl3pPr marL="459000" indent="-135000" defTabSz="342900">
              <a:spcBef>
                <a:spcPts val="0"/>
              </a:spcBef>
              <a:spcAft>
                <a:spcPts val="0"/>
              </a:spcAft>
              <a:buClrTx/>
              <a:buFont typeface="Arial" pitchFamily="34" charset="0"/>
              <a:buChar char="−"/>
              <a:defRPr sz="1275" baseline="0"/>
            </a:lvl3pPr>
            <a:lvl4pPr marL="594000" indent="-135000" defTabSz="342900">
              <a:spcBef>
                <a:spcPts val="0"/>
              </a:spcBef>
              <a:spcAft>
                <a:spcPts val="0"/>
              </a:spcAft>
              <a:buClrTx/>
              <a:buFont typeface="Arial" pitchFamily="34" charset="0"/>
              <a:buChar char="•"/>
              <a:defRPr sz="1200" baseline="0"/>
            </a:lvl4pPr>
            <a:lvl5pPr marL="729000" indent="-135000" defTabSz="342900">
              <a:spcBef>
                <a:spcPts val="0"/>
              </a:spcBef>
              <a:spcAft>
                <a:spcPts val="0"/>
              </a:spcAft>
              <a:buClrTx/>
              <a:buFont typeface="Arial" pitchFamily="34" charset="0"/>
              <a:buChar char="−"/>
              <a:defRPr sz="1125" baseline="0"/>
            </a:lvl5pPr>
            <a:lvl6pPr marL="1885950" indent="-171450" defTabSz="342900">
              <a:spcBef>
                <a:spcPts val="0"/>
              </a:spcBef>
              <a:buClr>
                <a:schemeClr val="tx2"/>
              </a:buClr>
              <a:buSzPct val="101000"/>
              <a:buFont typeface="Courier New" pitchFamily="49" charset="0"/>
              <a:buChar char="o"/>
              <a:defRPr sz="900" baseline="0"/>
            </a:lvl6pPr>
            <a:lvl7pPr marL="2228850" indent="-171450" defTabSz="342900">
              <a:spcBef>
                <a:spcPts val="0"/>
              </a:spcBef>
              <a:buClr>
                <a:schemeClr val="tx2"/>
              </a:buClr>
              <a:buFont typeface="Courier New" pitchFamily="49" charset="0"/>
              <a:buChar char="o"/>
              <a:defRPr sz="900" baseline="0"/>
            </a:lvl7pPr>
            <a:lvl8pPr marL="2571750" indent="-171450" defTabSz="342900">
              <a:spcBef>
                <a:spcPct val="20000"/>
              </a:spcBef>
              <a:buClr>
                <a:schemeClr val="tx2"/>
              </a:buClr>
              <a:buFont typeface="Courier New" pitchFamily="49" charset="0"/>
              <a:buChar char="o"/>
              <a:defRPr sz="900" baseline="0"/>
            </a:lvl8pPr>
            <a:lvl9pPr marL="2914650" indent="-171450" defTabSz="342900">
              <a:spcBef>
                <a:spcPct val="20000"/>
              </a:spcBef>
              <a:buClr>
                <a:schemeClr val="tx2"/>
              </a:buClr>
              <a:buFont typeface="Courier New" pitchFamily="49" charset="0"/>
              <a:buChar char="o"/>
              <a:defRPr sz="900" baseline="0"/>
            </a:lvl9pPr>
          </a:lstStyle>
          <a:p>
            <a:pPr marL="0" indent="171450">
              <a:spcBef>
                <a:spcPts val="0"/>
              </a:spcBef>
            </a:pPr>
            <a:r>
              <a:rPr lang="hr-HR" sz="1400" dirty="0"/>
              <a:t>Manjak informacija o tome koji se podaci</a:t>
            </a:r>
            <a:r>
              <a:rPr lang="hr-HR" sz="1400" dirty="0">
                <a:solidFill>
                  <a:srgbClr val="FF0000"/>
                </a:solidFill>
              </a:rPr>
              <a:t> </a:t>
            </a:r>
            <a:r>
              <a:rPr lang="hr-HR" sz="1400" dirty="0"/>
              <a:t>prikupljaju</a:t>
            </a:r>
          </a:p>
          <a:p>
            <a:pPr marL="0" indent="171450">
              <a:spcBef>
                <a:spcPts val="0"/>
              </a:spcBef>
            </a:pPr>
            <a:r>
              <a:rPr lang="hr-HR" sz="1400" dirty="0"/>
              <a:t>Veća prisutnost kamera</a:t>
            </a:r>
          </a:p>
          <a:p>
            <a:pPr marL="0" indent="171450">
              <a:spcBef>
                <a:spcPts val="0"/>
              </a:spcBef>
            </a:pPr>
            <a:r>
              <a:rPr lang="hr-HR" sz="1400" dirty="0"/>
              <a:t>Formirane pretpostavke</a:t>
            </a:r>
          </a:p>
        </p:txBody>
      </p:sp>
      <p:grpSp>
        <p:nvGrpSpPr>
          <p:cNvPr id="29" name="Group 28">
            <a:extLst>
              <a:ext uri="{FF2B5EF4-FFF2-40B4-BE49-F238E27FC236}">
                <a16:creationId xmlns:a16="http://schemas.microsoft.com/office/drawing/2014/main" id="{17D65A3D-689C-4A8A-8E2E-0B5AEE8024FE}"/>
              </a:ext>
            </a:extLst>
          </p:cNvPr>
          <p:cNvGrpSpPr/>
          <p:nvPr/>
        </p:nvGrpSpPr>
        <p:grpSpPr>
          <a:xfrm>
            <a:off x="1075765" y="3748542"/>
            <a:ext cx="6470129" cy="762007"/>
            <a:chOff x="1075765" y="3609073"/>
            <a:chExt cx="6470129" cy="762007"/>
          </a:xfrm>
        </p:grpSpPr>
        <p:pic>
          <p:nvPicPr>
            <p:cNvPr id="19" name="Picture 18">
              <a:extLst>
                <a:ext uri="{FF2B5EF4-FFF2-40B4-BE49-F238E27FC236}">
                  <a16:creationId xmlns:a16="http://schemas.microsoft.com/office/drawing/2014/main" id="{724F05AE-6C91-46FA-8702-02A2A469BAC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75765" y="3609073"/>
              <a:ext cx="6470129" cy="762007"/>
            </a:xfrm>
            <a:prstGeom prst="rect">
              <a:avLst/>
            </a:prstGeom>
            <a:solidFill>
              <a:srgbClr val="FFFFFF">
                <a:shade val="85000"/>
              </a:srgbClr>
            </a:solidFill>
            <a:ln w="539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6350" h="19050"/>
              <a:contourClr>
                <a:srgbClr val="FFFFFF"/>
              </a:contourClr>
            </a:sp3d>
          </p:spPr>
        </p:pic>
        <p:sp>
          <p:nvSpPr>
            <p:cNvPr id="22" name="TextBox 21">
              <a:extLst>
                <a:ext uri="{FF2B5EF4-FFF2-40B4-BE49-F238E27FC236}">
                  <a16:creationId xmlns:a16="http://schemas.microsoft.com/office/drawing/2014/main" id="{C8A4365E-54E5-4FD8-BB99-39E046B6525F}"/>
                </a:ext>
              </a:extLst>
            </p:cNvPr>
            <p:cNvSpPr txBox="1"/>
            <p:nvPr/>
          </p:nvSpPr>
          <p:spPr>
            <a:xfrm>
              <a:off x="1118247" y="3662207"/>
              <a:ext cx="6377503" cy="646331"/>
            </a:xfrm>
            <a:prstGeom prst="rect">
              <a:avLst/>
            </a:prstGeom>
            <a:noFill/>
          </p:spPr>
          <p:txBody>
            <a:bodyPr wrap="square" lIns="91440" tIns="45720" rIns="91440" bIns="45720" anchor="t">
              <a:spAutoFit/>
            </a:bodyPr>
            <a:lstStyle/>
            <a:p>
              <a:pPr algn="ctr"/>
              <a:r>
                <a:rPr lang="hr-HR" b="1" dirty="0">
                  <a:solidFill>
                    <a:schemeClr val="bg1"/>
                  </a:solidFill>
                  <a:cs typeface="Arial"/>
                </a:rPr>
                <a:t>Jasna komunikacija o tome koji se podaci, kada, gdje i u koje svrhe prikupljaju. </a:t>
              </a:r>
              <a:endParaRPr lang="hr-HR" b="1" dirty="0">
                <a:solidFill>
                  <a:schemeClr val="bg1"/>
                </a:solidFill>
                <a:cs typeface="Arial" panose="020B0604020202020204" pitchFamily="34" charset="0"/>
              </a:endParaRPr>
            </a:p>
          </p:txBody>
        </p:sp>
      </p:grpSp>
      <p:grpSp>
        <p:nvGrpSpPr>
          <p:cNvPr id="27" name="Group 26">
            <a:extLst>
              <a:ext uri="{FF2B5EF4-FFF2-40B4-BE49-F238E27FC236}">
                <a16:creationId xmlns:a16="http://schemas.microsoft.com/office/drawing/2014/main" id="{BCA7A25F-F856-43D8-AA0D-B5EEBD72C3BD}"/>
              </a:ext>
            </a:extLst>
          </p:cNvPr>
          <p:cNvGrpSpPr/>
          <p:nvPr/>
        </p:nvGrpSpPr>
        <p:grpSpPr>
          <a:xfrm>
            <a:off x="1181927" y="1439984"/>
            <a:ext cx="1689113" cy="1084088"/>
            <a:chOff x="1181927" y="1331831"/>
            <a:chExt cx="1689113" cy="1084088"/>
          </a:xfrm>
        </p:grpSpPr>
        <p:sp>
          <p:nvSpPr>
            <p:cNvPr id="9" name="Rectangle 3">
              <a:extLst>
                <a:ext uri="{FF2B5EF4-FFF2-40B4-BE49-F238E27FC236}">
                  <a16:creationId xmlns:a16="http://schemas.microsoft.com/office/drawing/2014/main" id="{1BE6B8D5-7BC7-3782-8ACF-96C9CF3FF8CE}"/>
                </a:ext>
              </a:extLst>
            </p:cNvPr>
            <p:cNvSpPr/>
            <p:nvPr/>
          </p:nvSpPr>
          <p:spPr>
            <a:xfrm>
              <a:off x="1181927" y="1340434"/>
              <a:ext cx="1689113" cy="1025783"/>
            </a:xfrm>
            <a:prstGeom prst="rect">
              <a:avLst/>
            </a:prstGeom>
            <a:solidFill>
              <a:schemeClr val="accent6">
                <a:lumMod val="20000"/>
                <a:lumOff val="80000"/>
              </a:schemeClr>
            </a:solidFill>
            <a:ln>
              <a:solidFill>
                <a:schemeClr val="accent6">
                  <a:lumMod val="20000"/>
                  <a:lumOff val="8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150" sz="1350" dirty="0"/>
            </a:p>
          </p:txBody>
        </p:sp>
        <p:pic>
          <p:nvPicPr>
            <p:cNvPr id="25" name="Picture 24" descr="A green camera on a black background&#10;&#10;Description automatically generated">
              <a:extLst>
                <a:ext uri="{FF2B5EF4-FFF2-40B4-BE49-F238E27FC236}">
                  <a16:creationId xmlns:a16="http://schemas.microsoft.com/office/drawing/2014/main" id="{21FF0612-BF27-4841-AA0A-E7973665B7E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526035" y="1331831"/>
              <a:ext cx="1084088" cy="1084088"/>
            </a:xfrm>
            <a:prstGeom prst="rect">
              <a:avLst/>
            </a:prstGeom>
          </p:spPr>
        </p:pic>
      </p:grpSp>
      <p:grpSp>
        <p:nvGrpSpPr>
          <p:cNvPr id="3" name="Group 2">
            <a:extLst>
              <a:ext uri="{FF2B5EF4-FFF2-40B4-BE49-F238E27FC236}">
                <a16:creationId xmlns:a16="http://schemas.microsoft.com/office/drawing/2014/main" id="{87516F2C-3442-4F15-B85D-C8F5712BAF9C}"/>
              </a:ext>
            </a:extLst>
          </p:cNvPr>
          <p:cNvGrpSpPr/>
          <p:nvPr/>
        </p:nvGrpSpPr>
        <p:grpSpPr>
          <a:xfrm>
            <a:off x="5554739" y="1266280"/>
            <a:ext cx="1689113" cy="1306287"/>
            <a:chOff x="5536079" y="1266280"/>
            <a:chExt cx="1689113" cy="1306287"/>
          </a:xfrm>
        </p:grpSpPr>
        <p:sp>
          <p:nvSpPr>
            <p:cNvPr id="23" name="Rectangle 3">
              <a:extLst>
                <a:ext uri="{FF2B5EF4-FFF2-40B4-BE49-F238E27FC236}">
                  <a16:creationId xmlns:a16="http://schemas.microsoft.com/office/drawing/2014/main" id="{EEDE12EC-7065-4A61-8C42-9C0F243875D8}"/>
                </a:ext>
              </a:extLst>
            </p:cNvPr>
            <p:cNvSpPr/>
            <p:nvPr/>
          </p:nvSpPr>
          <p:spPr>
            <a:xfrm>
              <a:off x="5536079" y="1462983"/>
              <a:ext cx="1689113" cy="1025783"/>
            </a:xfrm>
            <a:prstGeom prst="rect">
              <a:avLst/>
            </a:prstGeom>
            <a:solidFill>
              <a:schemeClr val="accent6">
                <a:lumMod val="20000"/>
                <a:lumOff val="80000"/>
              </a:schemeClr>
            </a:solidFill>
            <a:ln>
              <a:solidFill>
                <a:schemeClr val="accent6">
                  <a:lumMod val="20000"/>
                  <a:lumOff val="8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150" sz="1350" dirty="0"/>
            </a:p>
          </p:txBody>
        </p:sp>
        <p:pic>
          <p:nvPicPr>
            <p:cNvPr id="26" name="Picture 25" descr="A green eye with a black circle&#10;&#10;Description automatically generated">
              <a:extLst>
                <a:ext uri="{FF2B5EF4-FFF2-40B4-BE49-F238E27FC236}">
                  <a16:creationId xmlns:a16="http://schemas.microsoft.com/office/drawing/2014/main" id="{74B10E2F-FBDB-4FCC-BD92-DDB75021BEE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786095" y="1266280"/>
              <a:ext cx="1306287" cy="1306287"/>
            </a:xfrm>
            <a:prstGeom prst="rect">
              <a:avLst/>
            </a:prstGeom>
          </p:spPr>
        </p:pic>
      </p:grpSp>
    </p:spTree>
    <p:extLst>
      <p:ext uri="{BB962C8B-B14F-4D97-AF65-F5344CB8AC3E}">
        <p14:creationId xmlns:p14="http://schemas.microsoft.com/office/powerpoint/2010/main" val="21117820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ipboard with a magnifying glass&#10;&#10;Description automatically generated">
            <a:extLst>
              <a:ext uri="{FF2B5EF4-FFF2-40B4-BE49-F238E27FC236}">
                <a16:creationId xmlns:a16="http://schemas.microsoft.com/office/drawing/2014/main" id="{B273A75C-FCC9-4154-B778-072E7838523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97417" y="2237411"/>
            <a:ext cx="1479686" cy="1479686"/>
          </a:xfrm>
          <a:prstGeom prst="rect">
            <a:avLst/>
          </a:prstGeom>
        </p:spPr>
      </p:pic>
      <p:sp>
        <p:nvSpPr>
          <p:cNvPr id="2" name="Title 1"/>
          <p:cNvSpPr>
            <a:spLocks noGrp="1"/>
          </p:cNvSpPr>
          <p:nvPr>
            <p:ph type="title"/>
          </p:nvPr>
        </p:nvSpPr>
        <p:spPr>
          <a:xfrm>
            <a:off x="450002" y="123478"/>
            <a:ext cx="7559873" cy="367200"/>
          </a:xfrm>
        </p:spPr>
        <p:txBody>
          <a:bodyPr lIns="0"/>
          <a:lstStyle/>
          <a:p>
            <a:r>
              <a:rPr lang="hr-HR" sz="2400">
                <a:latin typeface="Arial" panose="020B0604020202020204" pitchFamily="34" charset="0"/>
                <a:cs typeface="Arial" panose="020B0604020202020204" pitchFamily="34" charset="0"/>
              </a:rPr>
              <a:t>Inspekcija rada</a:t>
            </a:r>
          </a:p>
        </p:txBody>
      </p:sp>
      <p:sp>
        <p:nvSpPr>
          <p:cNvPr id="3" name="Textfeld 2"/>
          <p:cNvSpPr txBox="1"/>
          <p:nvPr/>
        </p:nvSpPr>
        <p:spPr>
          <a:xfrm>
            <a:off x="466478" y="920456"/>
            <a:ext cx="7865324" cy="1849224"/>
          </a:xfrm>
          <a:prstGeom prst="rect">
            <a:avLst/>
          </a:prstGeom>
          <a:noFill/>
        </p:spPr>
        <p:txBody>
          <a:bodyPr wrap="square" lIns="0" rtlCol="0">
            <a:spAutoFit/>
          </a:bodyPr>
          <a:lstStyle/>
          <a:p>
            <a:pPr marL="188996" indent="-188996" defTabSz="342892">
              <a:spcAft>
                <a:spcPts val="1200"/>
              </a:spcAft>
              <a:buClr>
                <a:schemeClr val="tx2"/>
              </a:buClr>
              <a:buFont typeface="Wingdings" pitchFamily="2" charset="2"/>
              <a:buChar char="§"/>
            </a:pPr>
            <a:r>
              <a:rPr lang="hr-HR" sz="1600">
                <a:solidFill>
                  <a:schemeClr val="tx2"/>
                </a:solidFill>
              </a:rPr>
              <a:t>Postupak inspekcije rada je zahtjevniji</a:t>
            </a:r>
          </a:p>
          <a:p>
            <a:pPr marL="188996" indent="-188996" defTabSz="342892">
              <a:spcAft>
                <a:spcPts val="1200"/>
              </a:spcAft>
              <a:buClr>
                <a:schemeClr val="tx2"/>
              </a:buClr>
              <a:buFont typeface="Wingdings" pitchFamily="2" charset="2"/>
              <a:buChar char="§"/>
            </a:pPr>
            <a:r>
              <a:rPr lang="hr-HR" sz="1600">
                <a:solidFill>
                  <a:schemeClr val="tx2"/>
                </a:solidFill>
              </a:rPr>
              <a:t>Politike za novu tehnologiju</a:t>
            </a:r>
          </a:p>
          <a:p>
            <a:pPr marL="188996" indent="-188996" defTabSz="342892">
              <a:spcAft>
                <a:spcPts val="1200"/>
              </a:spcAft>
              <a:buClr>
                <a:schemeClr val="tx2"/>
              </a:buClr>
              <a:buFont typeface="Wingdings" pitchFamily="2" charset="2"/>
              <a:buChar char="§"/>
            </a:pPr>
            <a:r>
              <a:rPr lang="hr-HR" sz="1600">
                <a:solidFill>
                  <a:schemeClr val="tx2"/>
                </a:solidFill>
              </a:rPr>
              <a:t>Možda će biti potrebni novi alati za inspekciju rada</a:t>
            </a:r>
          </a:p>
          <a:p>
            <a:pPr defTabSz="342892">
              <a:spcBef>
                <a:spcPts val="450"/>
              </a:spcBef>
              <a:buClr>
                <a:schemeClr val="tx2"/>
              </a:buClr>
            </a:pPr>
            <a:endParaRPr lang="en-150" sz="1600" b="1" dirty="0">
              <a:solidFill>
                <a:schemeClr val="tx2"/>
              </a:solidFill>
            </a:endParaRPr>
          </a:p>
          <a:p>
            <a:endParaRPr lang="en-150" sz="1600" dirty="0"/>
          </a:p>
        </p:txBody>
      </p:sp>
      <p:graphicFrame>
        <p:nvGraphicFramePr>
          <p:cNvPr id="4" name="Diagram 5">
            <a:extLst>
              <a:ext uri="{FF2B5EF4-FFF2-40B4-BE49-F238E27FC236}">
                <a16:creationId xmlns:a16="http://schemas.microsoft.com/office/drawing/2014/main" id="{84B0EFF6-436A-1705-7B08-FADE68062414}"/>
              </a:ext>
            </a:extLst>
          </p:cNvPr>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365589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F19F9-B0C1-FF8B-8B70-32A8DED854FB}"/>
              </a:ext>
            </a:extLst>
          </p:cNvPr>
          <p:cNvSpPr>
            <a:spLocks noGrp="1"/>
          </p:cNvSpPr>
          <p:nvPr>
            <p:ph type="title"/>
          </p:nvPr>
        </p:nvSpPr>
        <p:spPr/>
        <p:txBody>
          <a:bodyPr lIns="0"/>
          <a:lstStyle/>
          <a:p>
            <a:r>
              <a:rPr lang="hr-HR" sz="2400"/>
              <a:t>Osnovni zaključci</a:t>
            </a:r>
          </a:p>
        </p:txBody>
      </p:sp>
      <p:sp>
        <p:nvSpPr>
          <p:cNvPr id="4" name="Speech Bubble: Rectangle 3">
            <a:extLst>
              <a:ext uri="{FF2B5EF4-FFF2-40B4-BE49-F238E27FC236}">
                <a16:creationId xmlns:a16="http://schemas.microsoft.com/office/drawing/2014/main" id="{46283834-05D8-4FAC-B84C-900640A54B53}"/>
              </a:ext>
            </a:extLst>
          </p:cNvPr>
          <p:cNvSpPr/>
          <p:nvPr/>
        </p:nvSpPr>
        <p:spPr>
          <a:xfrm rot="10800000">
            <a:off x="485429" y="915989"/>
            <a:ext cx="7559873" cy="2590609"/>
          </a:xfrm>
          <a:custGeom>
            <a:avLst/>
            <a:gdLst>
              <a:gd name="connsiteX0" fmla="*/ 0 w 7559873"/>
              <a:gd name="connsiteY0" fmla="*/ 0 h 3098042"/>
              <a:gd name="connsiteX1" fmla="*/ 1259979 w 7559873"/>
              <a:gd name="connsiteY1" fmla="*/ 0 h 3098042"/>
              <a:gd name="connsiteX2" fmla="*/ 1259979 w 7559873"/>
              <a:gd name="connsiteY2" fmla="*/ 0 h 3098042"/>
              <a:gd name="connsiteX3" fmla="*/ 3149947 w 7559873"/>
              <a:gd name="connsiteY3" fmla="*/ 0 h 3098042"/>
              <a:gd name="connsiteX4" fmla="*/ 7559873 w 7559873"/>
              <a:gd name="connsiteY4" fmla="*/ 0 h 3098042"/>
              <a:gd name="connsiteX5" fmla="*/ 7559873 w 7559873"/>
              <a:gd name="connsiteY5" fmla="*/ 1807191 h 3098042"/>
              <a:gd name="connsiteX6" fmla="*/ 7559873 w 7559873"/>
              <a:gd name="connsiteY6" fmla="*/ 1807191 h 3098042"/>
              <a:gd name="connsiteX7" fmla="*/ 7559873 w 7559873"/>
              <a:gd name="connsiteY7" fmla="*/ 2581702 h 3098042"/>
              <a:gd name="connsiteX8" fmla="*/ 7559873 w 7559873"/>
              <a:gd name="connsiteY8" fmla="*/ 3098042 h 3098042"/>
              <a:gd name="connsiteX9" fmla="*/ 3149947 w 7559873"/>
              <a:gd name="connsiteY9" fmla="*/ 3098042 h 3098042"/>
              <a:gd name="connsiteX10" fmla="*/ 2123115 w 7559873"/>
              <a:gd name="connsiteY10" fmla="*/ 3454224 h 3098042"/>
              <a:gd name="connsiteX11" fmla="*/ 1259979 w 7559873"/>
              <a:gd name="connsiteY11" fmla="*/ 3098042 h 3098042"/>
              <a:gd name="connsiteX12" fmla="*/ 0 w 7559873"/>
              <a:gd name="connsiteY12" fmla="*/ 3098042 h 3098042"/>
              <a:gd name="connsiteX13" fmla="*/ 0 w 7559873"/>
              <a:gd name="connsiteY13" fmla="*/ 2581702 h 3098042"/>
              <a:gd name="connsiteX14" fmla="*/ 0 w 7559873"/>
              <a:gd name="connsiteY14" fmla="*/ 1807191 h 3098042"/>
              <a:gd name="connsiteX15" fmla="*/ 0 w 7559873"/>
              <a:gd name="connsiteY15" fmla="*/ 1807191 h 3098042"/>
              <a:gd name="connsiteX16" fmla="*/ 0 w 7559873"/>
              <a:gd name="connsiteY16" fmla="*/ 0 h 3098042"/>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3149947 w 7559873"/>
              <a:gd name="connsiteY9" fmla="*/ 3098042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1273380 w 7559873"/>
              <a:gd name="connsiteY9" fmla="*/ 3104866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1273380 w 7559873"/>
              <a:gd name="connsiteY9" fmla="*/ 3104866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7080503 w 7559873"/>
              <a:gd name="connsiteY9" fmla="*/ 3095967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584415 w 7559873"/>
              <a:gd name="connsiteY11" fmla="*/ 30980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6691788 w 7559873"/>
              <a:gd name="connsiteY11" fmla="*/ 30802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91788 w 7559873"/>
              <a:gd name="connsiteY11" fmla="*/ 3080242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09901 w 7559873"/>
              <a:gd name="connsiteY11" fmla="*/ 3080243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26331"/>
              <a:gd name="connsiteX1" fmla="*/ 1259979 w 7559873"/>
              <a:gd name="connsiteY1" fmla="*/ 0 h 3426331"/>
              <a:gd name="connsiteX2" fmla="*/ 1259979 w 7559873"/>
              <a:gd name="connsiteY2" fmla="*/ 0 h 3426331"/>
              <a:gd name="connsiteX3" fmla="*/ 3149947 w 7559873"/>
              <a:gd name="connsiteY3" fmla="*/ 0 h 3426331"/>
              <a:gd name="connsiteX4" fmla="*/ 7559873 w 7559873"/>
              <a:gd name="connsiteY4" fmla="*/ 0 h 3426331"/>
              <a:gd name="connsiteX5" fmla="*/ 7559873 w 7559873"/>
              <a:gd name="connsiteY5" fmla="*/ 1807191 h 3426331"/>
              <a:gd name="connsiteX6" fmla="*/ 7559873 w 7559873"/>
              <a:gd name="connsiteY6" fmla="*/ 1807191 h 3426331"/>
              <a:gd name="connsiteX7" fmla="*/ 7559873 w 7559873"/>
              <a:gd name="connsiteY7" fmla="*/ 2581702 h 3426331"/>
              <a:gd name="connsiteX8" fmla="*/ 7559873 w 7559873"/>
              <a:gd name="connsiteY8" fmla="*/ 3098042 h 3426331"/>
              <a:gd name="connsiteX9" fmla="*/ 7080503 w 7559873"/>
              <a:gd name="connsiteY9" fmla="*/ 3095967 h 3426331"/>
              <a:gd name="connsiteX10" fmla="*/ 6852064 w 7559873"/>
              <a:gd name="connsiteY10" fmla="*/ 3426331 h 3426331"/>
              <a:gd name="connsiteX11" fmla="*/ 6609901 w 7559873"/>
              <a:gd name="connsiteY11" fmla="*/ 3080243 h 3426331"/>
              <a:gd name="connsiteX12" fmla="*/ 0 w 7559873"/>
              <a:gd name="connsiteY12" fmla="*/ 3098042 h 3426331"/>
              <a:gd name="connsiteX13" fmla="*/ 0 w 7559873"/>
              <a:gd name="connsiteY13" fmla="*/ 2581702 h 3426331"/>
              <a:gd name="connsiteX14" fmla="*/ 0 w 7559873"/>
              <a:gd name="connsiteY14" fmla="*/ 1807191 h 3426331"/>
              <a:gd name="connsiteX15" fmla="*/ 0 w 7559873"/>
              <a:gd name="connsiteY15" fmla="*/ 1807191 h 3426331"/>
              <a:gd name="connsiteX16" fmla="*/ 0 w 7559873"/>
              <a:gd name="connsiteY16" fmla="*/ 0 h 342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59873" h="3426331">
                <a:moveTo>
                  <a:pt x="0" y="0"/>
                </a:moveTo>
                <a:lnTo>
                  <a:pt x="1259979" y="0"/>
                </a:lnTo>
                <a:lnTo>
                  <a:pt x="1259979" y="0"/>
                </a:lnTo>
                <a:lnTo>
                  <a:pt x="3149947" y="0"/>
                </a:lnTo>
                <a:lnTo>
                  <a:pt x="7559873" y="0"/>
                </a:lnTo>
                <a:lnTo>
                  <a:pt x="7559873" y="1807191"/>
                </a:lnTo>
                <a:lnTo>
                  <a:pt x="7559873" y="1807191"/>
                </a:lnTo>
                <a:lnTo>
                  <a:pt x="7559873" y="2581702"/>
                </a:lnTo>
                <a:lnTo>
                  <a:pt x="7559873" y="3098042"/>
                </a:lnTo>
                <a:lnTo>
                  <a:pt x="7080503" y="3095967"/>
                </a:lnTo>
                <a:lnTo>
                  <a:pt x="6852064" y="3426331"/>
                </a:lnTo>
                <a:lnTo>
                  <a:pt x="6609901" y="3080243"/>
                </a:lnTo>
                <a:lnTo>
                  <a:pt x="0" y="3098042"/>
                </a:lnTo>
                <a:lnTo>
                  <a:pt x="0" y="2581702"/>
                </a:lnTo>
                <a:lnTo>
                  <a:pt x="0" y="1807191"/>
                </a:lnTo>
                <a:lnTo>
                  <a:pt x="0" y="1807191"/>
                </a:lnTo>
                <a:lnTo>
                  <a:pt x="0" y="0"/>
                </a:lnTo>
                <a:close/>
              </a:path>
            </a:pathLst>
          </a:custGeom>
          <a:solidFill>
            <a:schemeClr val="bg1"/>
          </a:solidFill>
          <a:ln w="66675">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a:extLst>
              <a:ext uri="{FF2B5EF4-FFF2-40B4-BE49-F238E27FC236}">
                <a16:creationId xmlns:a16="http://schemas.microsoft.com/office/drawing/2014/main" id="{ECA96797-7E29-4EA4-BC72-9D36735DCD61}"/>
              </a:ext>
            </a:extLst>
          </p:cNvPr>
          <p:cNvSpPr txBox="1">
            <a:spLocks/>
          </p:cNvSpPr>
          <p:nvPr/>
        </p:nvSpPr>
        <p:spPr>
          <a:xfrm>
            <a:off x="664219" y="1391858"/>
            <a:ext cx="6469990" cy="2175911"/>
          </a:xfrm>
          <a:prstGeom prst="rect">
            <a:avLst/>
          </a:prstGeom>
        </p:spPr>
        <p:txBody>
          <a:bodyPr vert="horz" lIns="0" tIns="0" rIns="0" bIns="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342900" indent="-342900">
              <a:spcBef>
                <a:spcPts val="0"/>
              </a:spcBef>
              <a:spcAft>
                <a:spcPts val="600"/>
              </a:spcAft>
              <a:buClr>
                <a:srgbClr val="ACC700"/>
              </a:buClr>
              <a:buFont typeface="+mj-lt"/>
              <a:buAutoNum type="arabicPeriod"/>
            </a:pPr>
            <a:r>
              <a:rPr lang="hr-HR" sz="1600" b="0">
                <a:solidFill>
                  <a:srgbClr val="003399"/>
                </a:solidFill>
              </a:rPr>
              <a:t>Pažljiv odabir zadataka za automatizaciju </a:t>
            </a:r>
          </a:p>
          <a:p>
            <a:pPr marL="342900" indent="-342900">
              <a:spcBef>
                <a:spcPts val="0"/>
              </a:spcBef>
              <a:spcAft>
                <a:spcPts val="600"/>
              </a:spcAft>
              <a:buClr>
                <a:srgbClr val="ACC700"/>
              </a:buClr>
              <a:buFont typeface="+mj-lt"/>
              <a:buAutoNum type="arabicPeriod"/>
            </a:pPr>
            <a:r>
              <a:rPr lang="hr-HR" sz="1600" b="0">
                <a:solidFill>
                  <a:srgbClr val="003399"/>
                </a:solidFill>
              </a:rPr>
              <a:t>Odgovarajuća obuka i usavršavanje radnika </a:t>
            </a:r>
          </a:p>
          <a:p>
            <a:pPr marL="342900" indent="-342900">
              <a:spcBef>
                <a:spcPts val="0"/>
              </a:spcBef>
              <a:spcAft>
                <a:spcPts val="600"/>
              </a:spcAft>
              <a:buClr>
                <a:srgbClr val="ACC700"/>
              </a:buClr>
              <a:buFont typeface="+mj-lt"/>
              <a:buAutoNum type="arabicPeriod"/>
            </a:pPr>
            <a:r>
              <a:rPr lang="hr-HR" sz="1600" b="0">
                <a:solidFill>
                  <a:srgbClr val="003399"/>
                </a:solidFill>
              </a:rPr>
              <a:t>Informiranje, komunikacija i transparentnost</a:t>
            </a:r>
          </a:p>
          <a:p>
            <a:pPr marL="342900" indent="-342900">
              <a:spcBef>
                <a:spcPts val="0"/>
              </a:spcBef>
              <a:spcAft>
                <a:spcPts val="600"/>
              </a:spcAft>
              <a:buClr>
                <a:srgbClr val="ACC700"/>
              </a:buClr>
              <a:buFont typeface="+mj-lt"/>
              <a:buAutoNum type="arabicPeriod"/>
            </a:pPr>
            <a:r>
              <a:rPr lang="hr-HR" sz="1600" b="0">
                <a:solidFill>
                  <a:srgbClr val="003399"/>
                </a:solidFill>
              </a:rPr>
              <a:t>Uključenost radnika u uspješno uvođenje tehnologije </a:t>
            </a:r>
          </a:p>
          <a:p>
            <a:pPr marL="342900" indent="-342900">
              <a:spcBef>
                <a:spcPts val="0"/>
              </a:spcBef>
              <a:spcAft>
                <a:spcPts val="600"/>
              </a:spcAft>
              <a:buClr>
                <a:srgbClr val="ACC700"/>
              </a:buClr>
              <a:buFont typeface="+mj-lt"/>
              <a:buAutoNum type="arabicPeriod"/>
            </a:pPr>
            <a:r>
              <a:rPr lang="hr-HR" sz="1600" b="0">
                <a:solidFill>
                  <a:srgbClr val="003399"/>
                </a:solidFill>
              </a:rPr>
              <a:t>Uredba i provedbena pitanja</a:t>
            </a:r>
          </a:p>
          <a:p>
            <a:pPr marL="342900" indent="-342900">
              <a:spcBef>
                <a:spcPts val="0"/>
              </a:spcBef>
              <a:spcAft>
                <a:spcPts val="600"/>
              </a:spcAft>
              <a:buClr>
                <a:srgbClr val="ACC700"/>
              </a:buClr>
              <a:buFont typeface="+mj-lt"/>
              <a:buAutoNum type="arabicPeriod"/>
            </a:pPr>
            <a:r>
              <a:rPr lang="hr-HR" sz="1600" b="0">
                <a:solidFill>
                  <a:srgbClr val="003399"/>
                </a:solidFill>
              </a:rPr>
              <a:t>Potreba za alatima za sveobuhvatnu procjenu rizika</a:t>
            </a:r>
          </a:p>
        </p:txBody>
      </p:sp>
      <p:pic>
        <p:nvPicPr>
          <p:cNvPr id="6" name="Picture 5" descr="A key and checklist with a key&#10;&#10;Description automatically generated">
            <a:extLst>
              <a:ext uri="{FF2B5EF4-FFF2-40B4-BE49-F238E27FC236}">
                <a16:creationId xmlns:a16="http://schemas.microsoft.com/office/drawing/2014/main" id="{D4534313-764C-4F04-BD60-B9F816DD390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248788" y="2348792"/>
            <a:ext cx="1300149" cy="1416385"/>
          </a:xfrm>
          <a:prstGeom prst="rect">
            <a:avLst/>
          </a:prstGeom>
        </p:spPr>
      </p:pic>
    </p:spTree>
    <p:extLst>
      <p:ext uri="{BB962C8B-B14F-4D97-AF65-F5344CB8AC3E}">
        <p14:creationId xmlns:p14="http://schemas.microsoft.com/office/powerpoint/2010/main" val="3845044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green hand with a blue circle and a finger pressing a button&#10;&#10;Description automatically generated">
            <a:extLst>
              <a:ext uri="{FF2B5EF4-FFF2-40B4-BE49-F238E27FC236}">
                <a16:creationId xmlns:a16="http://schemas.microsoft.com/office/drawing/2014/main" id="{EFA04028-DED2-4508-93B0-CC87FD707DD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43305" y="955205"/>
            <a:ext cx="1708751" cy="1708751"/>
          </a:xfrm>
          <a:prstGeom prst="rect">
            <a:avLst/>
          </a:prstGeom>
        </p:spPr>
      </p:pic>
      <p:pic>
        <p:nvPicPr>
          <p:cNvPr id="7" name="Picture 6" descr="A computer with a screen on&#10;&#10;Description automatically generated">
            <a:extLst>
              <a:ext uri="{FF2B5EF4-FFF2-40B4-BE49-F238E27FC236}">
                <a16:creationId xmlns:a16="http://schemas.microsoft.com/office/drawing/2014/main" id="{8489CA9D-D157-4CC2-97DA-6C000882087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52617" y="698760"/>
            <a:ext cx="3610163" cy="2221639"/>
          </a:xfrm>
          <a:prstGeom prst="rect">
            <a:avLst/>
          </a:prstGeom>
        </p:spPr>
      </p:pic>
      <p:sp>
        <p:nvSpPr>
          <p:cNvPr id="2" name="Title 1">
            <a:extLst>
              <a:ext uri="{FF2B5EF4-FFF2-40B4-BE49-F238E27FC236}">
                <a16:creationId xmlns:a16="http://schemas.microsoft.com/office/drawing/2014/main" id="{F99F63CB-EFAF-85BA-DEFE-BB707F00318E}"/>
              </a:ext>
            </a:extLst>
          </p:cNvPr>
          <p:cNvSpPr>
            <a:spLocks noGrp="1"/>
          </p:cNvSpPr>
          <p:nvPr>
            <p:ph type="title"/>
          </p:nvPr>
        </p:nvSpPr>
        <p:spPr/>
        <p:txBody>
          <a:bodyPr/>
          <a:lstStyle/>
          <a:p>
            <a:r>
              <a:rPr lang="hr-HR"/>
              <a:t>Dodatne informacije</a:t>
            </a:r>
          </a:p>
        </p:txBody>
      </p:sp>
      <p:sp>
        <p:nvSpPr>
          <p:cNvPr id="5" name="Content Placeholder 2">
            <a:extLst>
              <a:ext uri="{FF2B5EF4-FFF2-40B4-BE49-F238E27FC236}">
                <a16:creationId xmlns:a16="http://schemas.microsoft.com/office/drawing/2014/main" id="{F567A181-C4B7-4D4B-8398-84F814A78CCF}"/>
              </a:ext>
            </a:extLst>
          </p:cNvPr>
          <p:cNvSpPr txBox="1">
            <a:spLocks/>
          </p:cNvSpPr>
          <p:nvPr/>
        </p:nvSpPr>
        <p:spPr>
          <a:xfrm>
            <a:off x="457200" y="2920399"/>
            <a:ext cx="8432194" cy="1708751"/>
          </a:xfrm>
          <a:prstGeom prst="rect">
            <a:avLst/>
          </a:prstGeom>
        </p:spPr>
        <p:txBody>
          <a:bodyPr vert="horz" lIns="0" tIns="45720" rIns="0" bIns="4572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a:buClr>
                <a:srgbClr val="ACC700"/>
              </a:buClr>
            </a:pPr>
            <a:r>
              <a:rPr lang="hr-HR" sz="1500">
                <a:solidFill>
                  <a:srgbClr val="ACC700"/>
                </a:solidFill>
              </a:rPr>
              <a:t>Pogledajte sav povezani sadržaj u okviru prioritetnog područja Automatizacija zadataka: </a:t>
            </a:r>
          </a:p>
          <a:p>
            <a:pPr marL="0" indent="0">
              <a:buNone/>
            </a:pPr>
            <a:r>
              <a:rPr lang="hr-HR" sz="1500" b="0">
                <a:solidFill>
                  <a:srgbClr val="003399"/>
                </a:solidFill>
                <a:hlinkClick r:id="rId4"/>
              </a:rPr>
              <a:t>https://healthy-workplaces.osha.europa.eu/en/about-topic/priority-area/worker-management-through-ai</a:t>
            </a:r>
          </a:p>
          <a:p>
            <a:pPr>
              <a:buClr>
                <a:srgbClr val="ACC700"/>
              </a:buClr>
            </a:pPr>
            <a:r>
              <a:rPr lang="hr-HR" sz="1500">
                <a:solidFill>
                  <a:srgbClr val="ACC700"/>
                </a:solidFill>
              </a:rPr>
              <a:t>Pročitajte sve publikacije o ovoj temi: </a:t>
            </a:r>
          </a:p>
          <a:p>
            <a:pPr marL="0" indent="0">
              <a:buNone/>
            </a:pPr>
            <a:r>
              <a:rPr lang="hr-HR" sz="1500" b="0">
                <a:hlinkClick r:id="rId5"/>
              </a:rPr>
              <a:t>https://osha.europa.eu/en/publications-priority-area/automation-tasks</a:t>
            </a:r>
          </a:p>
          <a:p>
            <a:pPr marL="0" indent="0">
              <a:buNone/>
            </a:pPr>
            <a:endParaRPr lang="en-GB" sz="1500" b="0" dirty="0"/>
          </a:p>
        </p:txBody>
      </p:sp>
    </p:spTree>
    <p:extLst>
      <p:ext uri="{BB962C8B-B14F-4D97-AF65-F5344CB8AC3E}">
        <p14:creationId xmlns:p14="http://schemas.microsoft.com/office/powerpoint/2010/main" val="24882669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FAFCED61-9084-4BA2-3F1C-002E9CF85FDF}"/>
              </a:ext>
            </a:extLst>
          </p:cNvPr>
          <p:cNvSpPr>
            <a:spLocks noGrp="1"/>
          </p:cNvSpPr>
          <p:nvPr>
            <p:ph sz="half" idx="1"/>
          </p:nvPr>
        </p:nvSpPr>
        <p:spPr>
          <a:xfrm>
            <a:off x="450000" y="2629222"/>
            <a:ext cx="7560000" cy="1734750"/>
          </a:xfrm>
        </p:spPr>
        <p:txBody>
          <a:bodyPr>
            <a:normAutofit/>
          </a:bodyPr>
          <a:lstStyle/>
          <a:p>
            <a:pPr marL="0" indent="0" algn="just">
              <a:buNone/>
            </a:pPr>
            <a:r>
              <a:rPr lang="hu-HU" sz="1200" b="0" dirty="0"/>
              <a:t>Ni Europska agencija ni osobe koje djeluju u njezino ime nisu odgovorne za način upotrebe navedenih informacija.</a:t>
            </a:r>
            <a:endParaRPr lang="en-US" sz="1200" b="0" dirty="0"/>
          </a:p>
          <a:p>
            <a:pPr marL="0" indent="0" algn="just">
              <a:buNone/>
            </a:pPr>
            <a:endParaRPr lang="hu-HU" sz="1200" b="0" dirty="0"/>
          </a:p>
          <a:p>
            <a:pPr marL="0" indent="0" algn="just">
              <a:buNone/>
            </a:pPr>
            <a:r>
              <a:rPr lang="hu-HU" sz="1200" b="0" dirty="0"/>
              <a:t>© Europska agencija za sigurnost i zdravlje na radu, 2024</a:t>
            </a:r>
          </a:p>
          <a:p>
            <a:pPr marL="0" indent="0" algn="just">
              <a:buNone/>
            </a:pPr>
            <a:r>
              <a:rPr lang="hu-HU" sz="1200" b="0" dirty="0"/>
              <a:t>Umnožavanje je dopušteno pod uvjetom da se navede izvor.</a:t>
            </a:r>
          </a:p>
          <a:p>
            <a:pPr marL="0" indent="0" algn="just">
              <a:buNone/>
            </a:pPr>
            <a:r>
              <a:rPr lang="hu-HU" sz="1200" b="0" dirty="0"/>
              <a:t>Za svaku uporabu ili reprodukciju fotografija ili drugog materijala koji nije zaštićen autorskim pravom EU-OSHA-e potrebno je zatražiti dopuštenje izravno od nositeljâ autorskih prava.</a:t>
            </a:r>
          </a:p>
          <a:p>
            <a:endParaRPr lang="en-GB" dirty="0"/>
          </a:p>
        </p:txBody>
      </p:sp>
    </p:spTree>
    <p:extLst>
      <p:ext uri="{BB962C8B-B14F-4D97-AF65-F5344CB8AC3E}">
        <p14:creationId xmlns:p14="http://schemas.microsoft.com/office/powerpoint/2010/main" val="1178502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a:lstStyle/>
          <a:p>
            <a:r>
              <a:rPr lang="hr-HR" sz="2000"/>
              <a:t>Definicija</a:t>
            </a:r>
          </a:p>
        </p:txBody>
      </p:sp>
      <p:graphicFrame>
        <p:nvGraphicFramePr>
          <p:cNvPr id="5" name="Diagram 4">
            <a:extLst>
              <a:ext uri="{FF2B5EF4-FFF2-40B4-BE49-F238E27FC236}">
                <a16:creationId xmlns:a16="http://schemas.microsoft.com/office/drawing/2014/main" id="{FC55DD8B-861D-4386-84A0-546682163CD0}"/>
              </a:ext>
            </a:extLst>
          </p:cNvPr>
          <p:cNvGraphicFramePr/>
          <p:nvPr>
            <p:extLst>
              <p:ext uri="{D42A27DB-BD31-4B8C-83A1-F6EECF244321}">
                <p14:modId xmlns:p14="http://schemas.microsoft.com/office/powerpoint/2010/main" val="3106686788"/>
              </p:ext>
            </p:extLst>
          </p:nvPr>
        </p:nvGraphicFramePr>
        <p:xfrm>
          <a:off x="1608127" y="2620179"/>
          <a:ext cx="6647491" cy="15191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descr="A green outline of a file&#10;&#10;Description automatically generated">
            <a:extLst>
              <a:ext uri="{FF2B5EF4-FFF2-40B4-BE49-F238E27FC236}">
                <a16:creationId xmlns:a16="http://schemas.microsoft.com/office/drawing/2014/main" id="{565A8D21-9014-4BC7-99CE-A4B9422F3E1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61394" y="891443"/>
            <a:ext cx="1221666" cy="1221666"/>
          </a:xfrm>
          <a:prstGeom prst="rect">
            <a:avLst/>
          </a:prstGeom>
        </p:spPr>
      </p:pic>
      <p:pic>
        <p:nvPicPr>
          <p:cNvPr id="8" name="Picture 7" descr="A blue and green background&#10;&#10;Description automatically generated">
            <a:extLst>
              <a:ext uri="{FF2B5EF4-FFF2-40B4-BE49-F238E27FC236}">
                <a16:creationId xmlns:a16="http://schemas.microsoft.com/office/drawing/2014/main" id="{054C05A5-0BEF-4BDD-8A82-E238E418AD8F}"/>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596397" y="1004207"/>
            <a:ext cx="6647491" cy="1036864"/>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
        <p:nvSpPr>
          <p:cNvPr id="9" name="Content Placeholder 2">
            <a:extLst>
              <a:ext uri="{FF2B5EF4-FFF2-40B4-BE49-F238E27FC236}">
                <a16:creationId xmlns:a16="http://schemas.microsoft.com/office/drawing/2014/main" id="{AD7070E6-74C4-4212-B2DD-D4C920D0AAC7}"/>
              </a:ext>
            </a:extLst>
          </p:cNvPr>
          <p:cNvSpPr txBox="1">
            <a:spLocks/>
          </p:cNvSpPr>
          <p:nvPr/>
        </p:nvSpPr>
        <p:spPr>
          <a:xfrm>
            <a:off x="1698171" y="1158114"/>
            <a:ext cx="6447747" cy="866629"/>
          </a:xfrm>
          <a:prstGeom prst="rect">
            <a:avLst/>
          </a:prstGeom>
        </p:spPr>
        <p:txBody>
          <a:bodyPr vert="horz" lIns="0" tIns="0" rIns="0" bIns="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54000" indent="0">
              <a:buFont typeface="Wingdings" pitchFamily="2" charset="2"/>
              <a:buNone/>
            </a:pPr>
            <a:r>
              <a:rPr lang="hr-HR" sz="1400" i="1">
                <a:solidFill>
                  <a:schemeClr val="bg1"/>
                </a:solidFill>
              </a:rPr>
              <a:t>Umjetna inteligencija (UI) odnosi se na sustave koji pokazuju inteligentno ponašanje analiziranjem okruženja i izvršavanjem zadataka uz određeni stupanj autonomije radi postizanja konkretnih ciljeva.</a:t>
            </a:r>
          </a:p>
        </p:txBody>
      </p:sp>
    </p:spTree>
    <p:extLst>
      <p:ext uri="{BB962C8B-B14F-4D97-AF65-F5344CB8AC3E}">
        <p14:creationId xmlns:p14="http://schemas.microsoft.com/office/powerpoint/2010/main" val="971883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Automation of person-related tasks"/>
          <p:cNvSpPr txBox="1">
            <a:spLocks noGrp="1"/>
          </p:cNvSpPr>
          <p:nvPr>
            <p:ph type="title"/>
          </p:nvPr>
        </p:nvSpPr>
        <p:spPr>
          <a:prstGeom prst="rect">
            <a:avLst/>
          </a:prstGeom>
        </p:spPr>
        <p:txBody>
          <a:bodyPr lIns="0"/>
          <a:lstStyle/>
          <a:p>
            <a:r>
              <a:rPr lang="hr-HR" sz="2400" dirty="0"/>
              <a:t>Pristup automatizaciji na temelju zadataka</a:t>
            </a:r>
          </a:p>
        </p:txBody>
      </p:sp>
      <p:grpSp>
        <p:nvGrpSpPr>
          <p:cNvPr id="4" name="Group 3">
            <a:extLst>
              <a:ext uri="{FF2B5EF4-FFF2-40B4-BE49-F238E27FC236}">
                <a16:creationId xmlns:a16="http://schemas.microsoft.com/office/drawing/2014/main" id="{067FD3C4-99A8-431C-866A-E0D5DF0CAE48}"/>
              </a:ext>
            </a:extLst>
          </p:cNvPr>
          <p:cNvGrpSpPr/>
          <p:nvPr/>
        </p:nvGrpSpPr>
        <p:grpSpPr>
          <a:xfrm>
            <a:off x="973476" y="2532014"/>
            <a:ext cx="7036398" cy="1879609"/>
            <a:chOff x="1173843" y="2378848"/>
            <a:chExt cx="6458587" cy="1725259"/>
          </a:xfrm>
        </p:grpSpPr>
        <p:sp>
          <p:nvSpPr>
            <p:cNvPr id="8" name="Rechteck 7"/>
            <p:cNvSpPr/>
            <p:nvPr/>
          </p:nvSpPr>
          <p:spPr>
            <a:xfrm>
              <a:off x="1173843" y="2388081"/>
              <a:ext cx="6391280" cy="1704978"/>
            </a:xfrm>
            <a:prstGeom prst="rect">
              <a:avLst/>
            </a:prstGeom>
            <a:solidFill>
              <a:srgbClr val="D7E3A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hangingPunct="0">
                <a:defRPr/>
              </a:pPr>
              <a:endParaRPr lang="de-DE" sz="1600" kern="0" dirty="0">
                <a:solidFill>
                  <a:srgbClr val="FFFFFF"/>
                </a:solidFill>
                <a:latin typeface="Helvetica"/>
                <a:cs typeface="Helvetica"/>
                <a:sym typeface="Arial"/>
              </a:endParaRPr>
            </a:p>
          </p:txBody>
        </p:sp>
        <p:sp>
          <p:nvSpPr>
            <p:cNvPr id="9" name="Rechteck 8"/>
            <p:cNvSpPr/>
            <p:nvPr/>
          </p:nvSpPr>
          <p:spPr>
            <a:xfrm rot="16200000">
              <a:off x="6689138" y="3207842"/>
              <a:ext cx="1704978" cy="46990"/>
            </a:xfrm>
            <a:prstGeom prst="rect">
              <a:avLst/>
            </a:prstGeom>
            <a:solidFill>
              <a:srgbClr val="ACC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hangingPunct="0">
                <a:defRPr/>
              </a:pPr>
              <a:endParaRPr lang="de-DE" sz="1600" kern="0" dirty="0">
                <a:solidFill>
                  <a:srgbClr val="FFFFFF"/>
                </a:solidFill>
                <a:latin typeface="Helvetica"/>
                <a:cs typeface="Helvetica"/>
                <a:sym typeface="Arial"/>
              </a:endParaRPr>
            </a:p>
          </p:txBody>
        </p:sp>
        <p:sp>
          <p:nvSpPr>
            <p:cNvPr id="10" name="Rechteck 9"/>
            <p:cNvSpPr/>
            <p:nvPr/>
          </p:nvSpPr>
          <p:spPr>
            <a:xfrm rot="16200000">
              <a:off x="350253" y="3211679"/>
              <a:ext cx="1704977" cy="57785"/>
            </a:xfrm>
            <a:prstGeom prst="rect">
              <a:avLst/>
            </a:prstGeom>
            <a:solidFill>
              <a:srgbClr val="ACC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hangingPunct="0">
                <a:defRPr/>
              </a:pPr>
              <a:endParaRPr lang="de-DE" sz="1600" kern="0" dirty="0">
                <a:solidFill>
                  <a:srgbClr val="FFFFFF"/>
                </a:solidFill>
                <a:latin typeface="Helvetica"/>
                <a:cs typeface="Helvetica"/>
                <a:sym typeface="Arial"/>
              </a:endParaRPr>
            </a:p>
          </p:txBody>
        </p:sp>
        <p:sp>
          <p:nvSpPr>
            <p:cNvPr id="11" name="Rechteck 10"/>
            <p:cNvSpPr/>
            <p:nvPr/>
          </p:nvSpPr>
          <p:spPr>
            <a:xfrm>
              <a:off x="2099358" y="2388086"/>
              <a:ext cx="4533899" cy="1323975"/>
            </a:xfrm>
            <a:prstGeom prst="rect">
              <a:avLst/>
            </a:prstGeom>
            <a:solidFill>
              <a:schemeClr val="bg1"/>
            </a:solidFill>
            <a:ln>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hangingPunct="0">
                <a:defRPr/>
              </a:pPr>
              <a:endParaRPr lang="de-DE" sz="1600" kern="0" dirty="0">
                <a:solidFill>
                  <a:srgbClr val="FFFFFF"/>
                </a:solidFill>
                <a:latin typeface="Helvetica"/>
                <a:cs typeface="Helvetica"/>
                <a:sym typeface="Arial"/>
              </a:endParaRPr>
            </a:p>
          </p:txBody>
        </p:sp>
        <p:sp>
          <p:nvSpPr>
            <p:cNvPr id="12" name="Rechteck 11"/>
            <p:cNvSpPr/>
            <p:nvPr/>
          </p:nvSpPr>
          <p:spPr>
            <a:xfrm>
              <a:off x="2099358" y="3688794"/>
              <a:ext cx="4533899" cy="404267"/>
            </a:xfrm>
            <a:prstGeom prst="rect">
              <a:avLst/>
            </a:prstGeom>
            <a:solidFill>
              <a:schemeClr val="bg1"/>
            </a:solidFill>
            <a:ln>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hangingPunct="0">
                <a:defRPr/>
              </a:pPr>
              <a:endParaRPr lang="de-DE" sz="1600" kern="0" dirty="0">
                <a:solidFill>
                  <a:srgbClr val="FFFFFF"/>
                </a:solidFill>
                <a:latin typeface="Helvetica"/>
                <a:cs typeface="Helvetica"/>
                <a:sym typeface="Arial"/>
              </a:endParaRPr>
            </a:p>
          </p:txBody>
        </p:sp>
        <p:cxnSp>
          <p:nvCxnSpPr>
            <p:cNvPr id="13" name="Gerader Verbinder 12"/>
            <p:cNvCxnSpPr/>
            <p:nvPr/>
          </p:nvCxnSpPr>
          <p:spPr>
            <a:xfrm>
              <a:off x="2099358" y="2388084"/>
              <a:ext cx="4533899" cy="1300709"/>
            </a:xfrm>
            <a:prstGeom prst="line">
              <a:avLst/>
            </a:prstGeom>
            <a:ln w="12700">
              <a:solidFill>
                <a:srgbClr val="F8B734"/>
              </a:solidFill>
              <a:prstDash val="dash"/>
            </a:ln>
          </p:spPr>
          <p:style>
            <a:lnRef idx="1">
              <a:schemeClr val="accent1"/>
            </a:lnRef>
            <a:fillRef idx="0">
              <a:schemeClr val="accent1"/>
            </a:fillRef>
            <a:effectRef idx="0">
              <a:schemeClr val="accent1"/>
            </a:effectRef>
            <a:fontRef idx="minor">
              <a:schemeClr val="tx1"/>
            </a:fontRef>
          </p:style>
        </p:cxnSp>
        <p:sp>
          <p:nvSpPr>
            <p:cNvPr id="14" name="Textfeld 13"/>
            <p:cNvSpPr txBox="1"/>
            <p:nvPr/>
          </p:nvSpPr>
          <p:spPr>
            <a:xfrm>
              <a:off x="1173843" y="3050491"/>
              <a:ext cx="925515" cy="310753"/>
            </a:xfrm>
            <a:prstGeom prst="rect">
              <a:avLst/>
            </a:prstGeom>
            <a:noFill/>
          </p:spPr>
          <p:txBody>
            <a:bodyPr wrap="square" rtlCol="0">
              <a:spAutoFit/>
            </a:bodyPr>
            <a:lstStyle/>
            <a:p>
              <a:pPr algn="ctr" defTabSz="914378" hangingPunct="0">
                <a:defRPr/>
              </a:pPr>
              <a:r>
                <a:rPr lang="hr-HR" sz="800" b="1" dirty="0">
                  <a:solidFill>
                    <a:srgbClr val="0E3399"/>
                  </a:solidFill>
                  <a:latin typeface="Arial" panose="020B0604020202020204" pitchFamily="34" charset="0"/>
                  <a:cs typeface="Arial" panose="020B0604020202020204" pitchFamily="34" charset="0"/>
                  <a:sym typeface="Arial"/>
                </a:rPr>
                <a:t>Fizička manipulacija</a:t>
              </a:r>
            </a:p>
          </p:txBody>
        </p:sp>
        <p:sp>
          <p:nvSpPr>
            <p:cNvPr id="15" name="Textfeld 14"/>
            <p:cNvSpPr txBox="1"/>
            <p:nvPr/>
          </p:nvSpPr>
          <p:spPr>
            <a:xfrm>
              <a:off x="6513400" y="2979793"/>
              <a:ext cx="1119030" cy="423754"/>
            </a:xfrm>
            <a:prstGeom prst="rect">
              <a:avLst/>
            </a:prstGeom>
            <a:noFill/>
          </p:spPr>
          <p:txBody>
            <a:bodyPr wrap="square" lIns="91440" tIns="45720" rIns="91440" bIns="45720" rtlCol="0" anchor="t">
              <a:spAutoFit/>
            </a:bodyPr>
            <a:lstStyle/>
            <a:p>
              <a:pPr algn="ctr" defTabSz="914378" hangingPunct="0">
                <a:defRPr/>
              </a:pPr>
              <a:r>
                <a:rPr lang="hr-HR" sz="800" b="1" dirty="0">
                  <a:solidFill>
                    <a:srgbClr val="0E3399"/>
                  </a:solidFill>
                  <a:latin typeface="Arial"/>
                  <a:cs typeface="Arial"/>
                  <a:sym typeface="Arial"/>
                </a:rPr>
                <a:t>Kognitivni zadaci</a:t>
              </a:r>
            </a:p>
            <a:p>
              <a:pPr algn="ctr" defTabSz="914378" hangingPunct="0">
                <a:defRPr/>
              </a:pPr>
              <a:r>
                <a:rPr lang="hr-HR" sz="800" b="1" dirty="0">
                  <a:solidFill>
                    <a:srgbClr val="0E3399"/>
                  </a:solidFill>
                  <a:latin typeface="Arial"/>
                  <a:cs typeface="Arial"/>
                  <a:sym typeface="Arial"/>
                </a:rPr>
                <a:t>(bez fizičke manipulacije)</a:t>
              </a:r>
              <a:endParaRPr lang="hr-HR" sz="800" b="1" dirty="0">
                <a:solidFill>
                  <a:srgbClr val="0E3399"/>
                </a:solidFill>
                <a:latin typeface="Arial"/>
                <a:cs typeface="Arial"/>
              </a:endParaRPr>
            </a:p>
          </p:txBody>
        </p:sp>
        <p:sp>
          <p:nvSpPr>
            <p:cNvPr id="16" name="Textfeld 15"/>
            <p:cNvSpPr txBox="1"/>
            <p:nvPr/>
          </p:nvSpPr>
          <p:spPr>
            <a:xfrm>
              <a:off x="2312875" y="3286043"/>
              <a:ext cx="1123950" cy="310753"/>
            </a:xfrm>
            <a:prstGeom prst="rect">
              <a:avLst/>
            </a:prstGeom>
            <a:noFill/>
          </p:spPr>
          <p:txBody>
            <a:bodyPr wrap="square" rtlCol="0">
              <a:spAutoFit/>
            </a:bodyPr>
            <a:lstStyle/>
            <a:p>
              <a:pPr algn="ctr" defTabSz="914378" hangingPunct="0">
                <a:defRPr/>
              </a:pPr>
              <a:r>
                <a:rPr lang="hr-HR" sz="800">
                  <a:solidFill>
                    <a:srgbClr val="0E3399"/>
                  </a:solidFill>
                  <a:latin typeface="Arial" panose="020B0604020202020204" pitchFamily="34" charset="0"/>
                  <a:cs typeface="Arial" panose="020B0604020202020204" pitchFamily="34" charset="0"/>
                  <a:sym typeface="Arial"/>
                </a:rPr>
                <a:t>Sastavljanje odvojenih dijelova</a:t>
              </a:r>
            </a:p>
          </p:txBody>
        </p:sp>
        <p:sp>
          <p:nvSpPr>
            <p:cNvPr id="17" name="Textfeld 16"/>
            <p:cNvSpPr txBox="1"/>
            <p:nvPr/>
          </p:nvSpPr>
          <p:spPr>
            <a:xfrm>
              <a:off x="5396594" y="2631025"/>
              <a:ext cx="1000151" cy="310753"/>
            </a:xfrm>
            <a:prstGeom prst="rect">
              <a:avLst/>
            </a:prstGeom>
            <a:noFill/>
          </p:spPr>
          <p:txBody>
            <a:bodyPr wrap="square" rtlCol="0">
              <a:spAutoFit/>
            </a:bodyPr>
            <a:lstStyle/>
            <a:p>
              <a:pPr algn="ctr" defTabSz="914378" hangingPunct="0">
                <a:defRPr/>
              </a:pPr>
              <a:r>
                <a:rPr lang="hr-HR" sz="800">
                  <a:solidFill>
                    <a:srgbClr val="0E3399"/>
                  </a:solidFill>
                  <a:latin typeface="Arial" panose="020B0604020202020204" pitchFamily="34" charset="0"/>
                  <a:cs typeface="Arial" panose="020B0604020202020204" pitchFamily="34" charset="0"/>
                  <a:sym typeface="Arial"/>
                </a:rPr>
                <a:t>Analiza podataka o prodaji</a:t>
              </a:r>
            </a:p>
          </p:txBody>
        </p:sp>
        <p:sp>
          <p:nvSpPr>
            <p:cNvPr id="18" name="Textfeld 17"/>
            <p:cNvSpPr txBox="1"/>
            <p:nvPr/>
          </p:nvSpPr>
          <p:spPr>
            <a:xfrm>
              <a:off x="3804331" y="2631025"/>
              <a:ext cx="1123950" cy="197752"/>
            </a:xfrm>
            <a:prstGeom prst="rect">
              <a:avLst/>
            </a:prstGeom>
            <a:noFill/>
          </p:spPr>
          <p:txBody>
            <a:bodyPr wrap="square" rtlCol="0">
              <a:spAutoFit/>
            </a:bodyPr>
            <a:lstStyle/>
            <a:p>
              <a:pPr algn="ctr" defTabSz="914378" hangingPunct="0">
                <a:defRPr/>
              </a:pPr>
              <a:r>
                <a:rPr lang="hr-HR" sz="800">
                  <a:solidFill>
                    <a:srgbClr val="0E3399"/>
                  </a:solidFill>
                  <a:latin typeface="Arial" panose="020B0604020202020204" pitchFamily="34" charset="0"/>
                  <a:cs typeface="Arial" panose="020B0604020202020204" pitchFamily="34" charset="0"/>
                  <a:sym typeface="Arial"/>
                </a:rPr>
                <a:t>Davanje terapije</a:t>
              </a:r>
            </a:p>
          </p:txBody>
        </p:sp>
        <p:sp>
          <p:nvSpPr>
            <p:cNvPr id="19" name="Textfeld 18"/>
            <p:cNvSpPr txBox="1"/>
            <p:nvPr/>
          </p:nvSpPr>
          <p:spPr>
            <a:xfrm>
              <a:off x="3840845" y="3288893"/>
              <a:ext cx="1123950" cy="197752"/>
            </a:xfrm>
            <a:prstGeom prst="rect">
              <a:avLst/>
            </a:prstGeom>
            <a:noFill/>
          </p:spPr>
          <p:txBody>
            <a:bodyPr wrap="square" rtlCol="0">
              <a:spAutoFit/>
            </a:bodyPr>
            <a:lstStyle/>
            <a:p>
              <a:pPr algn="ctr" defTabSz="914378" hangingPunct="0">
                <a:defRPr/>
              </a:pPr>
              <a:r>
                <a:rPr lang="hr-HR" sz="800">
                  <a:solidFill>
                    <a:srgbClr val="0E3399"/>
                  </a:solidFill>
                  <a:latin typeface="Arial" panose="020B0604020202020204" pitchFamily="34" charset="0"/>
                  <a:cs typeface="Arial" panose="020B0604020202020204" pitchFamily="34" charset="0"/>
                  <a:sym typeface="Arial"/>
                </a:rPr>
                <a:t>Podizanje bolesnika</a:t>
              </a:r>
            </a:p>
          </p:txBody>
        </p:sp>
        <p:sp>
          <p:nvSpPr>
            <p:cNvPr id="20" name="Textfeld 19"/>
            <p:cNvSpPr txBox="1"/>
            <p:nvPr/>
          </p:nvSpPr>
          <p:spPr>
            <a:xfrm>
              <a:off x="2157150" y="3793354"/>
              <a:ext cx="1344926" cy="310753"/>
            </a:xfrm>
            <a:prstGeom prst="rect">
              <a:avLst/>
            </a:prstGeom>
            <a:noFill/>
          </p:spPr>
          <p:txBody>
            <a:bodyPr wrap="square" rtlCol="0">
              <a:spAutoFit/>
            </a:bodyPr>
            <a:lstStyle/>
            <a:p>
              <a:pPr algn="ctr" defTabSz="914378" hangingPunct="0">
                <a:defRPr/>
              </a:pPr>
              <a:r>
                <a:rPr lang="hr-HR" sz="800" dirty="0">
                  <a:solidFill>
                    <a:srgbClr val="0E3399"/>
                  </a:solidFill>
                  <a:latin typeface="Arial" panose="020B0604020202020204" pitchFamily="34" charset="0"/>
                  <a:cs typeface="Arial" panose="020B0604020202020204" pitchFamily="34" charset="0"/>
                  <a:sym typeface="Arial"/>
                </a:rPr>
                <a:t>Automatizacija povezana s predmetima</a:t>
              </a:r>
            </a:p>
          </p:txBody>
        </p:sp>
        <p:sp>
          <p:nvSpPr>
            <p:cNvPr id="21" name="Textfeld 20"/>
            <p:cNvSpPr txBox="1"/>
            <p:nvPr/>
          </p:nvSpPr>
          <p:spPr>
            <a:xfrm>
              <a:off x="3804331" y="3793354"/>
              <a:ext cx="1123950" cy="310753"/>
            </a:xfrm>
            <a:prstGeom prst="rect">
              <a:avLst/>
            </a:prstGeom>
            <a:noFill/>
          </p:spPr>
          <p:txBody>
            <a:bodyPr wrap="square" rtlCol="0">
              <a:spAutoFit/>
            </a:bodyPr>
            <a:lstStyle/>
            <a:p>
              <a:pPr algn="ctr" defTabSz="914378" hangingPunct="0">
                <a:defRPr/>
              </a:pPr>
              <a:r>
                <a:rPr lang="hr-HR" sz="800" dirty="0">
                  <a:solidFill>
                    <a:srgbClr val="0E3399"/>
                  </a:solidFill>
                  <a:latin typeface="Arial" panose="020B0604020202020204" pitchFamily="34" charset="0"/>
                  <a:cs typeface="Arial" panose="020B0604020202020204" pitchFamily="34" charset="0"/>
                  <a:sym typeface="Arial"/>
                </a:rPr>
                <a:t>Automatizacija povezana s osobama</a:t>
              </a:r>
            </a:p>
          </p:txBody>
        </p:sp>
        <p:sp>
          <p:nvSpPr>
            <p:cNvPr id="22" name="Textfeld 21"/>
            <p:cNvSpPr txBox="1"/>
            <p:nvPr/>
          </p:nvSpPr>
          <p:spPr>
            <a:xfrm>
              <a:off x="5185457" y="3784527"/>
              <a:ext cx="1438273" cy="310753"/>
            </a:xfrm>
            <a:prstGeom prst="rect">
              <a:avLst/>
            </a:prstGeom>
            <a:noFill/>
          </p:spPr>
          <p:txBody>
            <a:bodyPr wrap="square" rtlCol="0">
              <a:spAutoFit/>
            </a:bodyPr>
            <a:lstStyle/>
            <a:p>
              <a:pPr algn="ctr" defTabSz="914378" hangingPunct="0">
                <a:defRPr/>
              </a:pPr>
              <a:r>
                <a:rPr lang="hr-HR" sz="800" dirty="0">
                  <a:solidFill>
                    <a:srgbClr val="0E3399"/>
                  </a:solidFill>
                  <a:latin typeface="Arial" panose="020B0604020202020204" pitchFamily="34" charset="0"/>
                  <a:cs typeface="Arial" panose="020B0604020202020204" pitchFamily="34" charset="0"/>
                  <a:sym typeface="Arial"/>
                </a:rPr>
                <a:t>Automatizacija povezana s informacijama</a:t>
              </a:r>
            </a:p>
          </p:txBody>
        </p:sp>
        <p:cxnSp>
          <p:nvCxnSpPr>
            <p:cNvPr id="23" name="Gerader Verbinder 22"/>
            <p:cNvCxnSpPr/>
            <p:nvPr/>
          </p:nvCxnSpPr>
          <p:spPr>
            <a:xfrm flipH="1">
              <a:off x="3570176" y="2379451"/>
              <a:ext cx="794" cy="1688617"/>
            </a:xfrm>
            <a:prstGeom prst="line">
              <a:avLst/>
            </a:prstGeom>
            <a:ln>
              <a:solidFill>
                <a:srgbClr val="0054A8"/>
              </a:solidFill>
              <a:prstDash val="sysDash"/>
            </a:ln>
          </p:spPr>
          <p:style>
            <a:lnRef idx="1">
              <a:schemeClr val="accent1"/>
            </a:lnRef>
            <a:fillRef idx="0">
              <a:schemeClr val="accent1"/>
            </a:fillRef>
            <a:effectRef idx="0">
              <a:schemeClr val="accent1"/>
            </a:effectRef>
            <a:fontRef idx="minor">
              <a:schemeClr val="tx1"/>
            </a:fontRef>
          </p:style>
        </p:cxnSp>
        <p:cxnSp>
          <p:nvCxnSpPr>
            <p:cNvPr id="24" name="Gerader Verbinder 23"/>
            <p:cNvCxnSpPr/>
            <p:nvPr/>
          </p:nvCxnSpPr>
          <p:spPr>
            <a:xfrm>
              <a:off x="5175932" y="2379450"/>
              <a:ext cx="9525" cy="1704976"/>
            </a:xfrm>
            <a:prstGeom prst="line">
              <a:avLst/>
            </a:prstGeom>
            <a:ln>
              <a:solidFill>
                <a:srgbClr val="0054A8"/>
              </a:solidFill>
              <a:prstDash val="sysDash"/>
            </a:ln>
          </p:spPr>
          <p:style>
            <a:lnRef idx="1">
              <a:schemeClr val="accent1"/>
            </a:lnRef>
            <a:fillRef idx="0">
              <a:schemeClr val="accent1"/>
            </a:fillRef>
            <a:effectRef idx="0">
              <a:schemeClr val="accent1"/>
            </a:effectRef>
            <a:fontRef idx="minor">
              <a:schemeClr val="tx1"/>
            </a:fontRef>
          </p:style>
        </p:cxnSp>
      </p:grpSp>
      <p:sp>
        <p:nvSpPr>
          <p:cNvPr id="2" name="Textfeld 1"/>
          <p:cNvSpPr txBox="1"/>
          <p:nvPr/>
        </p:nvSpPr>
        <p:spPr>
          <a:xfrm>
            <a:off x="518031" y="857314"/>
            <a:ext cx="7753102" cy="984885"/>
          </a:xfrm>
          <a:prstGeom prst="rect">
            <a:avLst/>
          </a:prstGeom>
          <a:noFill/>
        </p:spPr>
        <p:txBody>
          <a:bodyPr wrap="square" lIns="0" tIns="0" rIns="0" bIns="0" rtlCol="0" anchor="t">
            <a:spAutoFit/>
          </a:bodyPr>
          <a:lstStyle/>
          <a:p>
            <a:pPr marL="53975" defTabSz="342900">
              <a:spcBef>
                <a:spcPts val="450"/>
              </a:spcBef>
              <a:buClr>
                <a:schemeClr val="tx2"/>
              </a:buClr>
            </a:pPr>
            <a:r>
              <a:rPr lang="hr-HR" sz="1600" b="1" i="1" dirty="0">
                <a:solidFill>
                  <a:srgbClr val="003399"/>
                </a:solidFill>
              </a:rPr>
              <a:t>Zadaci su bolja polazna točka u istraživanju i analizi potencijala automatizacije i njegova učinka. Pristup usmjeren na zadatak omogućuje složenije i detaljnije razumijevanje konkretnih aspekata ljudskog rada koje se jednostavnije može automatizirati.</a:t>
            </a:r>
            <a:endParaRPr lang="en-US" dirty="0"/>
          </a:p>
        </p:txBody>
      </p:sp>
      <p:sp>
        <p:nvSpPr>
          <p:cNvPr id="7" name="Speech Bubble: Rectangle 6">
            <a:extLst>
              <a:ext uri="{FF2B5EF4-FFF2-40B4-BE49-F238E27FC236}">
                <a16:creationId xmlns:a16="http://schemas.microsoft.com/office/drawing/2014/main" id="{75BAEB7C-F209-429B-9932-2637E2027AC7}"/>
              </a:ext>
            </a:extLst>
          </p:cNvPr>
          <p:cNvSpPr/>
          <p:nvPr/>
        </p:nvSpPr>
        <p:spPr>
          <a:xfrm>
            <a:off x="450001" y="743916"/>
            <a:ext cx="8010258" cy="1322047"/>
          </a:xfrm>
          <a:custGeom>
            <a:avLst/>
            <a:gdLst>
              <a:gd name="connsiteX0" fmla="*/ 0 w 7786688"/>
              <a:gd name="connsiteY0" fmla="*/ 0 h 1154162"/>
              <a:gd name="connsiteX1" fmla="*/ 4542235 w 7786688"/>
              <a:gd name="connsiteY1" fmla="*/ 0 h 1154162"/>
              <a:gd name="connsiteX2" fmla="*/ 4542235 w 7786688"/>
              <a:gd name="connsiteY2" fmla="*/ 0 h 1154162"/>
              <a:gd name="connsiteX3" fmla="*/ 6488907 w 7786688"/>
              <a:gd name="connsiteY3" fmla="*/ 0 h 1154162"/>
              <a:gd name="connsiteX4" fmla="*/ 7786688 w 7786688"/>
              <a:gd name="connsiteY4" fmla="*/ 0 h 1154162"/>
              <a:gd name="connsiteX5" fmla="*/ 7786688 w 7786688"/>
              <a:gd name="connsiteY5" fmla="*/ 673261 h 1154162"/>
              <a:gd name="connsiteX6" fmla="*/ 7786688 w 7786688"/>
              <a:gd name="connsiteY6" fmla="*/ 673261 h 1154162"/>
              <a:gd name="connsiteX7" fmla="*/ 7786688 w 7786688"/>
              <a:gd name="connsiteY7" fmla="*/ 961802 h 1154162"/>
              <a:gd name="connsiteX8" fmla="*/ 7786688 w 7786688"/>
              <a:gd name="connsiteY8" fmla="*/ 1154162 h 1154162"/>
              <a:gd name="connsiteX9" fmla="*/ 6488907 w 7786688"/>
              <a:gd name="connsiteY9" fmla="*/ 1154162 h 1154162"/>
              <a:gd name="connsiteX10" fmla="*/ 5959775 w 7786688"/>
              <a:gd name="connsiteY10" fmla="*/ 1353151 h 1154162"/>
              <a:gd name="connsiteX11" fmla="*/ 4542235 w 7786688"/>
              <a:gd name="connsiteY11" fmla="*/ 1154162 h 1154162"/>
              <a:gd name="connsiteX12" fmla="*/ 0 w 7786688"/>
              <a:gd name="connsiteY12" fmla="*/ 1154162 h 1154162"/>
              <a:gd name="connsiteX13" fmla="*/ 0 w 7786688"/>
              <a:gd name="connsiteY13" fmla="*/ 961802 h 1154162"/>
              <a:gd name="connsiteX14" fmla="*/ 0 w 7786688"/>
              <a:gd name="connsiteY14" fmla="*/ 673261 h 1154162"/>
              <a:gd name="connsiteX15" fmla="*/ 0 w 7786688"/>
              <a:gd name="connsiteY15" fmla="*/ 673261 h 1154162"/>
              <a:gd name="connsiteX16" fmla="*/ 0 w 7786688"/>
              <a:gd name="connsiteY16" fmla="*/ 0 h 1154162"/>
              <a:gd name="connsiteX0" fmla="*/ 0 w 7786688"/>
              <a:gd name="connsiteY0" fmla="*/ 0 h 1353151"/>
              <a:gd name="connsiteX1" fmla="*/ 4542235 w 7786688"/>
              <a:gd name="connsiteY1" fmla="*/ 0 h 1353151"/>
              <a:gd name="connsiteX2" fmla="*/ 4542235 w 7786688"/>
              <a:gd name="connsiteY2" fmla="*/ 0 h 1353151"/>
              <a:gd name="connsiteX3" fmla="*/ 6488907 w 7786688"/>
              <a:gd name="connsiteY3" fmla="*/ 0 h 1353151"/>
              <a:gd name="connsiteX4" fmla="*/ 7786688 w 7786688"/>
              <a:gd name="connsiteY4" fmla="*/ 0 h 1353151"/>
              <a:gd name="connsiteX5" fmla="*/ 7786688 w 7786688"/>
              <a:gd name="connsiteY5" fmla="*/ 673261 h 1353151"/>
              <a:gd name="connsiteX6" fmla="*/ 7786688 w 7786688"/>
              <a:gd name="connsiteY6" fmla="*/ 673261 h 1353151"/>
              <a:gd name="connsiteX7" fmla="*/ 7786688 w 7786688"/>
              <a:gd name="connsiteY7" fmla="*/ 961802 h 1353151"/>
              <a:gd name="connsiteX8" fmla="*/ 7786688 w 7786688"/>
              <a:gd name="connsiteY8" fmla="*/ 1154162 h 1353151"/>
              <a:gd name="connsiteX9" fmla="*/ 7205599 w 7786688"/>
              <a:gd name="connsiteY9" fmla="*/ 1121211 h 1353151"/>
              <a:gd name="connsiteX10" fmla="*/ 5959775 w 7786688"/>
              <a:gd name="connsiteY10" fmla="*/ 1353151 h 1353151"/>
              <a:gd name="connsiteX11" fmla="*/ 4542235 w 7786688"/>
              <a:gd name="connsiteY11" fmla="*/ 1154162 h 1353151"/>
              <a:gd name="connsiteX12" fmla="*/ 0 w 7786688"/>
              <a:gd name="connsiteY12" fmla="*/ 1154162 h 1353151"/>
              <a:gd name="connsiteX13" fmla="*/ 0 w 7786688"/>
              <a:gd name="connsiteY13" fmla="*/ 961802 h 1353151"/>
              <a:gd name="connsiteX14" fmla="*/ 0 w 7786688"/>
              <a:gd name="connsiteY14" fmla="*/ 673261 h 1353151"/>
              <a:gd name="connsiteX15" fmla="*/ 0 w 7786688"/>
              <a:gd name="connsiteY15" fmla="*/ 673261 h 1353151"/>
              <a:gd name="connsiteX16" fmla="*/ 0 w 7786688"/>
              <a:gd name="connsiteY16" fmla="*/ 0 h 1353151"/>
              <a:gd name="connsiteX0" fmla="*/ 0 w 7786688"/>
              <a:gd name="connsiteY0" fmla="*/ 0 h 1353151"/>
              <a:gd name="connsiteX1" fmla="*/ 4542235 w 7786688"/>
              <a:gd name="connsiteY1" fmla="*/ 0 h 1353151"/>
              <a:gd name="connsiteX2" fmla="*/ 4542235 w 7786688"/>
              <a:gd name="connsiteY2" fmla="*/ 0 h 1353151"/>
              <a:gd name="connsiteX3" fmla="*/ 6488907 w 7786688"/>
              <a:gd name="connsiteY3" fmla="*/ 0 h 1353151"/>
              <a:gd name="connsiteX4" fmla="*/ 7786688 w 7786688"/>
              <a:gd name="connsiteY4" fmla="*/ 0 h 1353151"/>
              <a:gd name="connsiteX5" fmla="*/ 7786688 w 7786688"/>
              <a:gd name="connsiteY5" fmla="*/ 673261 h 1353151"/>
              <a:gd name="connsiteX6" fmla="*/ 7786688 w 7786688"/>
              <a:gd name="connsiteY6" fmla="*/ 673261 h 1353151"/>
              <a:gd name="connsiteX7" fmla="*/ 7786688 w 7786688"/>
              <a:gd name="connsiteY7" fmla="*/ 961802 h 1353151"/>
              <a:gd name="connsiteX8" fmla="*/ 7786688 w 7786688"/>
              <a:gd name="connsiteY8" fmla="*/ 1154162 h 1353151"/>
              <a:gd name="connsiteX9" fmla="*/ 7205599 w 7786688"/>
              <a:gd name="connsiteY9" fmla="*/ 1121211 h 1353151"/>
              <a:gd name="connsiteX10" fmla="*/ 5959775 w 7786688"/>
              <a:gd name="connsiteY10" fmla="*/ 1353151 h 1353151"/>
              <a:gd name="connsiteX11" fmla="*/ 6601694 w 7786688"/>
              <a:gd name="connsiteY11" fmla="*/ 1154162 h 1353151"/>
              <a:gd name="connsiteX12" fmla="*/ 0 w 7786688"/>
              <a:gd name="connsiteY12" fmla="*/ 1154162 h 1353151"/>
              <a:gd name="connsiteX13" fmla="*/ 0 w 7786688"/>
              <a:gd name="connsiteY13" fmla="*/ 961802 h 1353151"/>
              <a:gd name="connsiteX14" fmla="*/ 0 w 7786688"/>
              <a:gd name="connsiteY14" fmla="*/ 673261 h 1353151"/>
              <a:gd name="connsiteX15" fmla="*/ 0 w 7786688"/>
              <a:gd name="connsiteY15" fmla="*/ 673261 h 1353151"/>
              <a:gd name="connsiteX16" fmla="*/ 0 w 7786688"/>
              <a:gd name="connsiteY16" fmla="*/ 0 h 1353151"/>
              <a:gd name="connsiteX0" fmla="*/ 0 w 7786688"/>
              <a:gd name="connsiteY0" fmla="*/ 0 h 1386103"/>
              <a:gd name="connsiteX1" fmla="*/ 4542235 w 7786688"/>
              <a:gd name="connsiteY1" fmla="*/ 0 h 1386103"/>
              <a:gd name="connsiteX2" fmla="*/ 4542235 w 7786688"/>
              <a:gd name="connsiteY2" fmla="*/ 0 h 1386103"/>
              <a:gd name="connsiteX3" fmla="*/ 6488907 w 7786688"/>
              <a:gd name="connsiteY3" fmla="*/ 0 h 1386103"/>
              <a:gd name="connsiteX4" fmla="*/ 7786688 w 7786688"/>
              <a:gd name="connsiteY4" fmla="*/ 0 h 1386103"/>
              <a:gd name="connsiteX5" fmla="*/ 7786688 w 7786688"/>
              <a:gd name="connsiteY5" fmla="*/ 673261 h 1386103"/>
              <a:gd name="connsiteX6" fmla="*/ 7786688 w 7786688"/>
              <a:gd name="connsiteY6" fmla="*/ 673261 h 1386103"/>
              <a:gd name="connsiteX7" fmla="*/ 7786688 w 7786688"/>
              <a:gd name="connsiteY7" fmla="*/ 961802 h 1386103"/>
              <a:gd name="connsiteX8" fmla="*/ 7786688 w 7786688"/>
              <a:gd name="connsiteY8" fmla="*/ 1154162 h 1386103"/>
              <a:gd name="connsiteX9" fmla="*/ 7205599 w 7786688"/>
              <a:gd name="connsiteY9" fmla="*/ 1121211 h 1386103"/>
              <a:gd name="connsiteX10" fmla="*/ 6898889 w 7786688"/>
              <a:gd name="connsiteY10" fmla="*/ 1386103 h 1386103"/>
              <a:gd name="connsiteX11" fmla="*/ 6601694 w 7786688"/>
              <a:gd name="connsiteY11" fmla="*/ 1154162 h 1386103"/>
              <a:gd name="connsiteX12" fmla="*/ 0 w 7786688"/>
              <a:gd name="connsiteY12" fmla="*/ 1154162 h 1386103"/>
              <a:gd name="connsiteX13" fmla="*/ 0 w 7786688"/>
              <a:gd name="connsiteY13" fmla="*/ 961802 h 1386103"/>
              <a:gd name="connsiteX14" fmla="*/ 0 w 7786688"/>
              <a:gd name="connsiteY14" fmla="*/ 673261 h 1386103"/>
              <a:gd name="connsiteX15" fmla="*/ 0 w 7786688"/>
              <a:gd name="connsiteY15" fmla="*/ 673261 h 1386103"/>
              <a:gd name="connsiteX16" fmla="*/ 0 w 7786688"/>
              <a:gd name="connsiteY16" fmla="*/ 0 h 1386103"/>
              <a:gd name="connsiteX0" fmla="*/ 0 w 7786688"/>
              <a:gd name="connsiteY0" fmla="*/ 0 h 1386103"/>
              <a:gd name="connsiteX1" fmla="*/ 4542235 w 7786688"/>
              <a:gd name="connsiteY1" fmla="*/ 0 h 1386103"/>
              <a:gd name="connsiteX2" fmla="*/ 4542235 w 7786688"/>
              <a:gd name="connsiteY2" fmla="*/ 0 h 1386103"/>
              <a:gd name="connsiteX3" fmla="*/ 6488907 w 7786688"/>
              <a:gd name="connsiteY3" fmla="*/ 0 h 1386103"/>
              <a:gd name="connsiteX4" fmla="*/ 7786688 w 7786688"/>
              <a:gd name="connsiteY4" fmla="*/ 0 h 1386103"/>
              <a:gd name="connsiteX5" fmla="*/ 7786688 w 7786688"/>
              <a:gd name="connsiteY5" fmla="*/ 673261 h 1386103"/>
              <a:gd name="connsiteX6" fmla="*/ 7786688 w 7786688"/>
              <a:gd name="connsiteY6" fmla="*/ 673261 h 1386103"/>
              <a:gd name="connsiteX7" fmla="*/ 7786688 w 7786688"/>
              <a:gd name="connsiteY7" fmla="*/ 961802 h 1386103"/>
              <a:gd name="connsiteX8" fmla="*/ 7786688 w 7786688"/>
              <a:gd name="connsiteY8" fmla="*/ 1154162 h 1386103"/>
              <a:gd name="connsiteX9" fmla="*/ 7192527 w 7786688"/>
              <a:gd name="connsiteY9" fmla="*/ 1152587 h 1386103"/>
              <a:gd name="connsiteX10" fmla="*/ 6898889 w 7786688"/>
              <a:gd name="connsiteY10" fmla="*/ 1386103 h 1386103"/>
              <a:gd name="connsiteX11" fmla="*/ 6601694 w 7786688"/>
              <a:gd name="connsiteY11" fmla="*/ 1154162 h 1386103"/>
              <a:gd name="connsiteX12" fmla="*/ 0 w 7786688"/>
              <a:gd name="connsiteY12" fmla="*/ 1154162 h 1386103"/>
              <a:gd name="connsiteX13" fmla="*/ 0 w 7786688"/>
              <a:gd name="connsiteY13" fmla="*/ 961802 h 1386103"/>
              <a:gd name="connsiteX14" fmla="*/ 0 w 7786688"/>
              <a:gd name="connsiteY14" fmla="*/ 673261 h 1386103"/>
              <a:gd name="connsiteX15" fmla="*/ 0 w 7786688"/>
              <a:gd name="connsiteY15" fmla="*/ 673261 h 1386103"/>
              <a:gd name="connsiteX16" fmla="*/ 0 w 7786688"/>
              <a:gd name="connsiteY16" fmla="*/ 0 h 1386103"/>
              <a:gd name="connsiteX0" fmla="*/ 0 w 7786688"/>
              <a:gd name="connsiteY0" fmla="*/ 0 h 1327833"/>
              <a:gd name="connsiteX1" fmla="*/ 4542235 w 7786688"/>
              <a:gd name="connsiteY1" fmla="*/ 0 h 1327833"/>
              <a:gd name="connsiteX2" fmla="*/ 4542235 w 7786688"/>
              <a:gd name="connsiteY2" fmla="*/ 0 h 1327833"/>
              <a:gd name="connsiteX3" fmla="*/ 6488907 w 7786688"/>
              <a:gd name="connsiteY3" fmla="*/ 0 h 1327833"/>
              <a:gd name="connsiteX4" fmla="*/ 7786688 w 7786688"/>
              <a:gd name="connsiteY4" fmla="*/ 0 h 1327833"/>
              <a:gd name="connsiteX5" fmla="*/ 7786688 w 7786688"/>
              <a:gd name="connsiteY5" fmla="*/ 673261 h 1327833"/>
              <a:gd name="connsiteX6" fmla="*/ 7786688 w 7786688"/>
              <a:gd name="connsiteY6" fmla="*/ 673261 h 1327833"/>
              <a:gd name="connsiteX7" fmla="*/ 7786688 w 7786688"/>
              <a:gd name="connsiteY7" fmla="*/ 961802 h 1327833"/>
              <a:gd name="connsiteX8" fmla="*/ 7786688 w 7786688"/>
              <a:gd name="connsiteY8" fmla="*/ 1154162 h 1327833"/>
              <a:gd name="connsiteX9" fmla="*/ 7192527 w 7786688"/>
              <a:gd name="connsiteY9" fmla="*/ 1152587 h 1327833"/>
              <a:gd name="connsiteX10" fmla="*/ 6894531 w 7786688"/>
              <a:gd name="connsiteY10" fmla="*/ 1327833 h 1327833"/>
              <a:gd name="connsiteX11" fmla="*/ 6601694 w 7786688"/>
              <a:gd name="connsiteY11" fmla="*/ 1154162 h 1327833"/>
              <a:gd name="connsiteX12" fmla="*/ 0 w 7786688"/>
              <a:gd name="connsiteY12" fmla="*/ 1154162 h 1327833"/>
              <a:gd name="connsiteX13" fmla="*/ 0 w 7786688"/>
              <a:gd name="connsiteY13" fmla="*/ 961802 h 1327833"/>
              <a:gd name="connsiteX14" fmla="*/ 0 w 7786688"/>
              <a:gd name="connsiteY14" fmla="*/ 673261 h 1327833"/>
              <a:gd name="connsiteX15" fmla="*/ 0 w 7786688"/>
              <a:gd name="connsiteY15" fmla="*/ 673261 h 1327833"/>
              <a:gd name="connsiteX16" fmla="*/ 0 w 7786688"/>
              <a:gd name="connsiteY16" fmla="*/ 0 h 1327833"/>
              <a:gd name="connsiteX0" fmla="*/ 0 w 7786688"/>
              <a:gd name="connsiteY0" fmla="*/ 0 h 1327833"/>
              <a:gd name="connsiteX1" fmla="*/ 4542235 w 7786688"/>
              <a:gd name="connsiteY1" fmla="*/ 0 h 1327833"/>
              <a:gd name="connsiteX2" fmla="*/ 4542235 w 7786688"/>
              <a:gd name="connsiteY2" fmla="*/ 0 h 1327833"/>
              <a:gd name="connsiteX3" fmla="*/ 6488907 w 7786688"/>
              <a:gd name="connsiteY3" fmla="*/ 0 h 1327833"/>
              <a:gd name="connsiteX4" fmla="*/ 7786688 w 7786688"/>
              <a:gd name="connsiteY4" fmla="*/ 0 h 1327833"/>
              <a:gd name="connsiteX5" fmla="*/ 7786688 w 7786688"/>
              <a:gd name="connsiteY5" fmla="*/ 673261 h 1327833"/>
              <a:gd name="connsiteX6" fmla="*/ 7786688 w 7786688"/>
              <a:gd name="connsiteY6" fmla="*/ 673261 h 1327833"/>
              <a:gd name="connsiteX7" fmla="*/ 7786688 w 7786688"/>
              <a:gd name="connsiteY7" fmla="*/ 961802 h 1327833"/>
              <a:gd name="connsiteX8" fmla="*/ 7786688 w 7786688"/>
              <a:gd name="connsiteY8" fmla="*/ 1154162 h 1327833"/>
              <a:gd name="connsiteX9" fmla="*/ 7192527 w 7786688"/>
              <a:gd name="connsiteY9" fmla="*/ 1152587 h 1327833"/>
              <a:gd name="connsiteX10" fmla="*/ 6894531 w 7786688"/>
              <a:gd name="connsiteY10" fmla="*/ 1327833 h 1327833"/>
              <a:gd name="connsiteX11" fmla="*/ 6749841 w 7786688"/>
              <a:gd name="connsiteY11" fmla="*/ 1158644 h 1327833"/>
              <a:gd name="connsiteX12" fmla="*/ 0 w 7786688"/>
              <a:gd name="connsiteY12" fmla="*/ 1154162 h 1327833"/>
              <a:gd name="connsiteX13" fmla="*/ 0 w 7786688"/>
              <a:gd name="connsiteY13" fmla="*/ 961802 h 1327833"/>
              <a:gd name="connsiteX14" fmla="*/ 0 w 7786688"/>
              <a:gd name="connsiteY14" fmla="*/ 673261 h 1327833"/>
              <a:gd name="connsiteX15" fmla="*/ 0 w 7786688"/>
              <a:gd name="connsiteY15" fmla="*/ 673261 h 1327833"/>
              <a:gd name="connsiteX16" fmla="*/ 0 w 7786688"/>
              <a:gd name="connsiteY16" fmla="*/ 0 h 1327833"/>
              <a:gd name="connsiteX0" fmla="*/ 0 w 7786688"/>
              <a:gd name="connsiteY0" fmla="*/ 0 h 1327833"/>
              <a:gd name="connsiteX1" fmla="*/ 4542235 w 7786688"/>
              <a:gd name="connsiteY1" fmla="*/ 0 h 1327833"/>
              <a:gd name="connsiteX2" fmla="*/ 4542235 w 7786688"/>
              <a:gd name="connsiteY2" fmla="*/ 0 h 1327833"/>
              <a:gd name="connsiteX3" fmla="*/ 6488907 w 7786688"/>
              <a:gd name="connsiteY3" fmla="*/ 0 h 1327833"/>
              <a:gd name="connsiteX4" fmla="*/ 7786688 w 7786688"/>
              <a:gd name="connsiteY4" fmla="*/ 0 h 1327833"/>
              <a:gd name="connsiteX5" fmla="*/ 7786688 w 7786688"/>
              <a:gd name="connsiteY5" fmla="*/ 673261 h 1327833"/>
              <a:gd name="connsiteX6" fmla="*/ 7786688 w 7786688"/>
              <a:gd name="connsiteY6" fmla="*/ 673261 h 1327833"/>
              <a:gd name="connsiteX7" fmla="*/ 7786688 w 7786688"/>
              <a:gd name="connsiteY7" fmla="*/ 961802 h 1327833"/>
              <a:gd name="connsiteX8" fmla="*/ 7786688 w 7786688"/>
              <a:gd name="connsiteY8" fmla="*/ 1154162 h 1327833"/>
              <a:gd name="connsiteX9" fmla="*/ 6987736 w 7786688"/>
              <a:gd name="connsiteY9" fmla="*/ 1170516 h 1327833"/>
              <a:gd name="connsiteX10" fmla="*/ 6894531 w 7786688"/>
              <a:gd name="connsiteY10" fmla="*/ 1327833 h 1327833"/>
              <a:gd name="connsiteX11" fmla="*/ 6749841 w 7786688"/>
              <a:gd name="connsiteY11" fmla="*/ 1158644 h 1327833"/>
              <a:gd name="connsiteX12" fmla="*/ 0 w 7786688"/>
              <a:gd name="connsiteY12" fmla="*/ 1154162 h 1327833"/>
              <a:gd name="connsiteX13" fmla="*/ 0 w 7786688"/>
              <a:gd name="connsiteY13" fmla="*/ 961802 h 1327833"/>
              <a:gd name="connsiteX14" fmla="*/ 0 w 7786688"/>
              <a:gd name="connsiteY14" fmla="*/ 673261 h 1327833"/>
              <a:gd name="connsiteX15" fmla="*/ 0 w 7786688"/>
              <a:gd name="connsiteY15" fmla="*/ 673261 h 1327833"/>
              <a:gd name="connsiteX16" fmla="*/ 0 w 7786688"/>
              <a:gd name="connsiteY16" fmla="*/ 0 h 1327833"/>
              <a:gd name="connsiteX0" fmla="*/ 0 w 7786688"/>
              <a:gd name="connsiteY0" fmla="*/ 0 h 1327833"/>
              <a:gd name="connsiteX1" fmla="*/ 4542235 w 7786688"/>
              <a:gd name="connsiteY1" fmla="*/ 0 h 1327833"/>
              <a:gd name="connsiteX2" fmla="*/ 4542235 w 7786688"/>
              <a:gd name="connsiteY2" fmla="*/ 0 h 1327833"/>
              <a:gd name="connsiteX3" fmla="*/ 6488907 w 7786688"/>
              <a:gd name="connsiteY3" fmla="*/ 0 h 1327833"/>
              <a:gd name="connsiteX4" fmla="*/ 7786688 w 7786688"/>
              <a:gd name="connsiteY4" fmla="*/ 0 h 1327833"/>
              <a:gd name="connsiteX5" fmla="*/ 7786688 w 7786688"/>
              <a:gd name="connsiteY5" fmla="*/ 673261 h 1327833"/>
              <a:gd name="connsiteX6" fmla="*/ 7786688 w 7786688"/>
              <a:gd name="connsiteY6" fmla="*/ 673261 h 1327833"/>
              <a:gd name="connsiteX7" fmla="*/ 7786688 w 7786688"/>
              <a:gd name="connsiteY7" fmla="*/ 961802 h 1327833"/>
              <a:gd name="connsiteX8" fmla="*/ 7786688 w 7786688"/>
              <a:gd name="connsiteY8" fmla="*/ 1154162 h 1327833"/>
              <a:gd name="connsiteX9" fmla="*/ 6987736 w 7786688"/>
              <a:gd name="connsiteY9" fmla="*/ 1166034 h 1327833"/>
              <a:gd name="connsiteX10" fmla="*/ 6894531 w 7786688"/>
              <a:gd name="connsiteY10" fmla="*/ 1327833 h 1327833"/>
              <a:gd name="connsiteX11" fmla="*/ 6749841 w 7786688"/>
              <a:gd name="connsiteY11" fmla="*/ 1158644 h 1327833"/>
              <a:gd name="connsiteX12" fmla="*/ 0 w 7786688"/>
              <a:gd name="connsiteY12" fmla="*/ 1154162 h 1327833"/>
              <a:gd name="connsiteX13" fmla="*/ 0 w 7786688"/>
              <a:gd name="connsiteY13" fmla="*/ 961802 h 1327833"/>
              <a:gd name="connsiteX14" fmla="*/ 0 w 7786688"/>
              <a:gd name="connsiteY14" fmla="*/ 673261 h 1327833"/>
              <a:gd name="connsiteX15" fmla="*/ 0 w 7786688"/>
              <a:gd name="connsiteY15" fmla="*/ 673261 h 1327833"/>
              <a:gd name="connsiteX16" fmla="*/ 0 w 7786688"/>
              <a:gd name="connsiteY16" fmla="*/ 0 h 1327833"/>
              <a:gd name="connsiteX0" fmla="*/ 0 w 7786688"/>
              <a:gd name="connsiteY0" fmla="*/ 0 h 1305421"/>
              <a:gd name="connsiteX1" fmla="*/ 4542235 w 7786688"/>
              <a:gd name="connsiteY1" fmla="*/ 0 h 1305421"/>
              <a:gd name="connsiteX2" fmla="*/ 4542235 w 7786688"/>
              <a:gd name="connsiteY2" fmla="*/ 0 h 1305421"/>
              <a:gd name="connsiteX3" fmla="*/ 6488907 w 7786688"/>
              <a:gd name="connsiteY3" fmla="*/ 0 h 1305421"/>
              <a:gd name="connsiteX4" fmla="*/ 7786688 w 7786688"/>
              <a:gd name="connsiteY4" fmla="*/ 0 h 1305421"/>
              <a:gd name="connsiteX5" fmla="*/ 7786688 w 7786688"/>
              <a:gd name="connsiteY5" fmla="*/ 673261 h 1305421"/>
              <a:gd name="connsiteX6" fmla="*/ 7786688 w 7786688"/>
              <a:gd name="connsiteY6" fmla="*/ 673261 h 1305421"/>
              <a:gd name="connsiteX7" fmla="*/ 7786688 w 7786688"/>
              <a:gd name="connsiteY7" fmla="*/ 961802 h 1305421"/>
              <a:gd name="connsiteX8" fmla="*/ 7786688 w 7786688"/>
              <a:gd name="connsiteY8" fmla="*/ 1154162 h 1305421"/>
              <a:gd name="connsiteX9" fmla="*/ 6987736 w 7786688"/>
              <a:gd name="connsiteY9" fmla="*/ 1166034 h 1305421"/>
              <a:gd name="connsiteX10" fmla="*/ 6868388 w 7786688"/>
              <a:gd name="connsiteY10" fmla="*/ 1305421 h 1305421"/>
              <a:gd name="connsiteX11" fmla="*/ 6749841 w 7786688"/>
              <a:gd name="connsiteY11" fmla="*/ 1158644 h 1305421"/>
              <a:gd name="connsiteX12" fmla="*/ 0 w 7786688"/>
              <a:gd name="connsiteY12" fmla="*/ 1154162 h 1305421"/>
              <a:gd name="connsiteX13" fmla="*/ 0 w 7786688"/>
              <a:gd name="connsiteY13" fmla="*/ 961802 h 1305421"/>
              <a:gd name="connsiteX14" fmla="*/ 0 w 7786688"/>
              <a:gd name="connsiteY14" fmla="*/ 673261 h 1305421"/>
              <a:gd name="connsiteX15" fmla="*/ 0 w 7786688"/>
              <a:gd name="connsiteY15" fmla="*/ 673261 h 1305421"/>
              <a:gd name="connsiteX16" fmla="*/ 0 w 7786688"/>
              <a:gd name="connsiteY16" fmla="*/ 0 h 1305421"/>
              <a:gd name="connsiteX0" fmla="*/ 0 w 7786688"/>
              <a:gd name="connsiteY0" fmla="*/ 0 h 1305421"/>
              <a:gd name="connsiteX1" fmla="*/ 4542235 w 7786688"/>
              <a:gd name="connsiteY1" fmla="*/ 0 h 1305421"/>
              <a:gd name="connsiteX2" fmla="*/ 4542235 w 7786688"/>
              <a:gd name="connsiteY2" fmla="*/ 0 h 1305421"/>
              <a:gd name="connsiteX3" fmla="*/ 6488907 w 7786688"/>
              <a:gd name="connsiteY3" fmla="*/ 0 h 1305421"/>
              <a:gd name="connsiteX4" fmla="*/ 7786688 w 7786688"/>
              <a:gd name="connsiteY4" fmla="*/ 0 h 1305421"/>
              <a:gd name="connsiteX5" fmla="*/ 7786688 w 7786688"/>
              <a:gd name="connsiteY5" fmla="*/ 673261 h 1305421"/>
              <a:gd name="connsiteX6" fmla="*/ 7786688 w 7786688"/>
              <a:gd name="connsiteY6" fmla="*/ 673261 h 1305421"/>
              <a:gd name="connsiteX7" fmla="*/ 7786688 w 7786688"/>
              <a:gd name="connsiteY7" fmla="*/ 961802 h 1305421"/>
              <a:gd name="connsiteX8" fmla="*/ 7786688 w 7786688"/>
              <a:gd name="connsiteY8" fmla="*/ 1154162 h 1305421"/>
              <a:gd name="connsiteX9" fmla="*/ 6987736 w 7786688"/>
              <a:gd name="connsiteY9" fmla="*/ 1166034 h 1305421"/>
              <a:gd name="connsiteX10" fmla="*/ 6868388 w 7786688"/>
              <a:gd name="connsiteY10" fmla="*/ 1305421 h 1305421"/>
              <a:gd name="connsiteX11" fmla="*/ 6681155 w 7786688"/>
              <a:gd name="connsiteY11" fmla="*/ 1158644 h 1305421"/>
              <a:gd name="connsiteX12" fmla="*/ 0 w 7786688"/>
              <a:gd name="connsiteY12" fmla="*/ 1154162 h 1305421"/>
              <a:gd name="connsiteX13" fmla="*/ 0 w 7786688"/>
              <a:gd name="connsiteY13" fmla="*/ 961802 h 1305421"/>
              <a:gd name="connsiteX14" fmla="*/ 0 w 7786688"/>
              <a:gd name="connsiteY14" fmla="*/ 673261 h 1305421"/>
              <a:gd name="connsiteX15" fmla="*/ 0 w 7786688"/>
              <a:gd name="connsiteY15" fmla="*/ 673261 h 1305421"/>
              <a:gd name="connsiteX16" fmla="*/ 0 w 7786688"/>
              <a:gd name="connsiteY16" fmla="*/ 0 h 1305421"/>
              <a:gd name="connsiteX0" fmla="*/ 0 w 7786688"/>
              <a:gd name="connsiteY0" fmla="*/ 0 h 1305421"/>
              <a:gd name="connsiteX1" fmla="*/ 4542235 w 7786688"/>
              <a:gd name="connsiteY1" fmla="*/ 0 h 1305421"/>
              <a:gd name="connsiteX2" fmla="*/ 4542235 w 7786688"/>
              <a:gd name="connsiteY2" fmla="*/ 0 h 1305421"/>
              <a:gd name="connsiteX3" fmla="*/ 6488907 w 7786688"/>
              <a:gd name="connsiteY3" fmla="*/ 0 h 1305421"/>
              <a:gd name="connsiteX4" fmla="*/ 7786688 w 7786688"/>
              <a:gd name="connsiteY4" fmla="*/ 0 h 1305421"/>
              <a:gd name="connsiteX5" fmla="*/ 7786688 w 7786688"/>
              <a:gd name="connsiteY5" fmla="*/ 673261 h 1305421"/>
              <a:gd name="connsiteX6" fmla="*/ 7786688 w 7786688"/>
              <a:gd name="connsiteY6" fmla="*/ 673261 h 1305421"/>
              <a:gd name="connsiteX7" fmla="*/ 7786688 w 7786688"/>
              <a:gd name="connsiteY7" fmla="*/ 961802 h 1305421"/>
              <a:gd name="connsiteX8" fmla="*/ 7786688 w 7786688"/>
              <a:gd name="connsiteY8" fmla="*/ 1154162 h 1305421"/>
              <a:gd name="connsiteX9" fmla="*/ 7068543 w 7786688"/>
              <a:gd name="connsiteY9" fmla="*/ 1161878 h 1305421"/>
              <a:gd name="connsiteX10" fmla="*/ 6868388 w 7786688"/>
              <a:gd name="connsiteY10" fmla="*/ 1305421 h 1305421"/>
              <a:gd name="connsiteX11" fmla="*/ 6681155 w 7786688"/>
              <a:gd name="connsiteY11" fmla="*/ 1158644 h 1305421"/>
              <a:gd name="connsiteX12" fmla="*/ 0 w 7786688"/>
              <a:gd name="connsiteY12" fmla="*/ 1154162 h 1305421"/>
              <a:gd name="connsiteX13" fmla="*/ 0 w 7786688"/>
              <a:gd name="connsiteY13" fmla="*/ 961802 h 1305421"/>
              <a:gd name="connsiteX14" fmla="*/ 0 w 7786688"/>
              <a:gd name="connsiteY14" fmla="*/ 673261 h 1305421"/>
              <a:gd name="connsiteX15" fmla="*/ 0 w 7786688"/>
              <a:gd name="connsiteY15" fmla="*/ 673261 h 1305421"/>
              <a:gd name="connsiteX16" fmla="*/ 0 w 7786688"/>
              <a:gd name="connsiteY16" fmla="*/ 0 h 1305421"/>
              <a:gd name="connsiteX0" fmla="*/ 0 w 7786688"/>
              <a:gd name="connsiteY0" fmla="*/ 0 h 1322047"/>
              <a:gd name="connsiteX1" fmla="*/ 4542235 w 7786688"/>
              <a:gd name="connsiteY1" fmla="*/ 0 h 1322047"/>
              <a:gd name="connsiteX2" fmla="*/ 4542235 w 7786688"/>
              <a:gd name="connsiteY2" fmla="*/ 0 h 1322047"/>
              <a:gd name="connsiteX3" fmla="*/ 6488907 w 7786688"/>
              <a:gd name="connsiteY3" fmla="*/ 0 h 1322047"/>
              <a:gd name="connsiteX4" fmla="*/ 7786688 w 7786688"/>
              <a:gd name="connsiteY4" fmla="*/ 0 h 1322047"/>
              <a:gd name="connsiteX5" fmla="*/ 7786688 w 7786688"/>
              <a:gd name="connsiteY5" fmla="*/ 673261 h 1322047"/>
              <a:gd name="connsiteX6" fmla="*/ 7786688 w 7786688"/>
              <a:gd name="connsiteY6" fmla="*/ 673261 h 1322047"/>
              <a:gd name="connsiteX7" fmla="*/ 7786688 w 7786688"/>
              <a:gd name="connsiteY7" fmla="*/ 961802 h 1322047"/>
              <a:gd name="connsiteX8" fmla="*/ 7786688 w 7786688"/>
              <a:gd name="connsiteY8" fmla="*/ 1154162 h 1322047"/>
              <a:gd name="connsiteX9" fmla="*/ 7068543 w 7786688"/>
              <a:gd name="connsiteY9" fmla="*/ 1161878 h 1322047"/>
              <a:gd name="connsiteX10" fmla="*/ 6900711 w 7786688"/>
              <a:gd name="connsiteY10" fmla="*/ 1322047 h 1322047"/>
              <a:gd name="connsiteX11" fmla="*/ 6681155 w 7786688"/>
              <a:gd name="connsiteY11" fmla="*/ 1158644 h 1322047"/>
              <a:gd name="connsiteX12" fmla="*/ 0 w 7786688"/>
              <a:gd name="connsiteY12" fmla="*/ 1154162 h 1322047"/>
              <a:gd name="connsiteX13" fmla="*/ 0 w 7786688"/>
              <a:gd name="connsiteY13" fmla="*/ 961802 h 1322047"/>
              <a:gd name="connsiteX14" fmla="*/ 0 w 7786688"/>
              <a:gd name="connsiteY14" fmla="*/ 673261 h 1322047"/>
              <a:gd name="connsiteX15" fmla="*/ 0 w 7786688"/>
              <a:gd name="connsiteY15" fmla="*/ 673261 h 1322047"/>
              <a:gd name="connsiteX16" fmla="*/ 0 w 7786688"/>
              <a:gd name="connsiteY16" fmla="*/ 0 h 1322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786688" h="1322047">
                <a:moveTo>
                  <a:pt x="0" y="0"/>
                </a:moveTo>
                <a:lnTo>
                  <a:pt x="4542235" y="0"/>
                </a:lnTo>
                <a:lnTo>
                  <a:pt x="4542235" y="0"/>
                </a:lnTo>
                <a:lnTo>
                  <a:pt x="6488907" y="0"/>
                </a:lnTo>
                <a:lnTo>
                  <a:pt x="7786688" y="0"/>
                </a:lnTo>
                <a:lnTo>
                  <a:pt x="7786688" y="673261"/>
                </a:lnTo>
                <a:lnTo>
                  <a:pt x="7786688" y="673261"/>
                </a:lnTo>
                <a:lnTo>
                  <a:pt x="7786688" y="961802"/>
                </a:lnTo>
                <a:lnTo>
                  <a:pt x="7786688" y="1154162"/>
                </a:lnTo>
                <a:lnTo>
                  <a:pt x="7068543" y="1161878"/>
                </a:lnTo>
                <a:lnTo>
                  <a:pt x="6900711" y="1322047"/>
                </a:lnTo>
                <a:lnTo>
                  <a:pt x="6681155" y="1158644"/>
                </a:lnTo>
                <a:lnTo>
                  <a:pt x="0" y="1154162"/>
                </a:lnTo>
                <a:lnTo>
                  <a:pt x="0" y="961802"/>
                </a:lnTo>
                <a:lnTo>
                  <a:pt x="0" y="673261"/>
                </a:lnTo>
                <a:lnTo>
                  <a:pt x="0" y="673261"/>
                </a:lnTo>
                <a:lnTo>
                  <a:pt x="0" y="0"/>
                </a:lnTo>
                <a:close/>
              </a:path>
            </a:pathLst>
          </a:custGeom>
          <a:noFill/>
          <a:ln>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Tree>
    <p:extLst>
      <p:ext uri="{BB962C8B-B14F-4D97-AF65-F5344CB8AC3E}">
        <p14:creationId xmlns:p14="http://schemas.microsoft.com/office/powerpoint/2010/main" val="181894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a:lstStyle/>
          <a:p>
            <a:r>
              <a:rPr lang="hr-HR" sz="2400"/>
              <a:t>Taksonomija</a:t>
            </a:r>
          </a:p>
        </p:txBody>
      </p:sp>
      <p:grpSp>
        <p:nvGrpSpPr>
          <p:cNvPr id="31" name="Group 30">
            <a:extLst>
              <a:ext uri="{FF2B5EF4-FFF2-40B4-BE49-F238E27FC236}">
                <a16:creationId xmlns:a16="http://schemas.microsoft.com/office/drawing/2014/main" id="{9CCB0116-5626-561D-6F97-10D44C3E9BAD}"/>
              </a:ext>
            </a:extLst>
          </p:cNvPr>
          <p:cNvGrpSpPr/>
          <p:nvPr/>
        </p:nvGrpSpPr>
        <p:grpSpPr>
          <a:xfrm>
            <a:off x="1823044" y="732656"/>
            <a:ext cx="4813786" cy="4074898"/>
            <a:chOff x="1713394" y="502200"/>
            <a:chExt cx="5829935" cy="4998974"/>
          </a:xfrm>
        </p:grpSpPr>
        <p:sp>
          <p:nvSpPr>
            <p:cNvPr id="3" name="Rechteck 3">
              <a:extLst>
                <a:ext uri="{FF2B5EF4-FFF2-40B4-BE49-F238E27FC236}">
                  <a16:creationId xmlns:a16="http://schemas.microsoft.com/office/drawing/2014/main" id="{65B4E2D3-8FD3-9046-75C8-BB5C9CE980A8}"/>
                </a:ext>
              </a:extLst>
            </p:cNvPr>
            <p:cNvSpPr/>
            <p:nvPr/>
          </p:nvSpPr>
          <p:spPr>
            <a:xfrm>
              <a:off x="1713394" y="4818549"/>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endParaRPr lang="de-DE" sz="1400"/>
            </a:p>
          </p:txBody>
        </p:sp>
        <p:sp>
          <p:nvSpPr>
            <p:cNvPr id="4" name="Rechteck 4">
              <a:extLst>
                <a:ext uri="{FF2B5EF4-FFF2-40B4-BE49-F238E27FC236}">
                  <a16:creationId xmlns:a16="http://schemas.microsoft.com/office/drawing/2014/main" id="{C19CA67F-DE49-AAD0-2571-758A791BEF92}"/>
                </a:ext>
              </a:extLst>
            </p:cNvPr>
            <p:cNvSpPr/>
            <p:nvPr/>
          </p:nvSpPr>
          <p:spPr>
            <a:xfrm>
              <a:off x="1713394" y="3994954"/>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endParaRPr lang="de-DE" sz="1400"/>
            </a:p>
          </p:txBody>
        </p:sp>
        <p:sp>
          <p:nvSpPr>
            <p:cNvPr id="6" name="Rechteck 5">
              <a:extLst>
                <a:ext uri="{FF2B5EF4-FFF2-40B4-BE49-F238E27FC236}">
                  <a16:creationId xmlns:a16="http://schemas.microsoft.com/office/drawing/2014/main" id="{957C5087-9FEF-F30B-119B-C1A3863822AC}"/>
                </a:ext>
              </a:extLst>
            </p:cNvPr>
            <p:cNvSpPr/>
            <p:nvPr/>
          </p:nvSpPr>
          <p:spPr>
            <a:xfrm>
              <a:off x="1729904" y="3119289"/>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endParaRPr lang="de-DE" sz="1400"/>
            </a:p>
          </p:txBody>
        </p:sp>
        <p:sp>
          <p:nvSpPr>
            <p:cNvPr id="7" name="Rechteck 6">
              <a:extLst>
                <a:ext uri="{FF2B5EF4-FFF2-40B4-BE49-F238E27FC236}">
                  <a16:creationId xmlns:a16="http://schemas.microsoft.com/office/drawing/2014/main" id="{3B768A2A-1AD6-AED2-752E-DF2329881297}"/>
                </a:ext>
              </a:extLst>
            </p:cNvPr>
            <p:cNvSpPr/>
            <p:nvPr/>
          </p:nvSpPr>
          <p:spPr>
            <a:xfrm>
              <a:off x="1714029" y="2300774"/>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endParaRPr lang="de-DE" sz="1400"/>
            </a:p>
          </p:txBody>
        </p:sp>
        <p:sp>
          <p:nvSpPr>
            <p:cNvPr id="8" name="Rechteck 7">
              <a:extLst>
                <a:ext uri="{FF2B5EF4-FFF2-40B4-BE49-F238E27FC236}">
                  <a16:creationId xmlns:a16="http://schemas.microsoft.com/office/drawing/2014/main" id="{ECF274B0-8C99-0488-5105-790E638C6B7B}"/>
                </a:ext>
              </a:extLst>
            </p:cNvPr>
            <p:cNvSpPr/>
            <p:nvPr/>
          </p:nvSpPr>
          <p:spPr>
            <a:xfrm>
              <a:off x="1714029" y="1381294"/>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endParaRPr lang="de-DE" sz="1400"/>
            </a:p>
          </p:txBody>
        </p:sp>
        <p:sp>
          <p:nvSpPr>
            <p:cNvPr id="9" name="Rechteck 8">
              <a:extLst>
                <a:ext uri="{FF2B5EF4-FFF2-40B4-BE49-F238E27FC236}">
                  <a16:creationId xmlns:a16="http://schemas.microsoft.com/office/drawing/2014/main" id="{EDC91961-118E-F96C-9D81-E1879FDA4689}"/>
                </a:ext>
              </a:extLst>
            </p:cNvPr>
            <p:cNvSpPr/>
            <p:nvPr/>
          </p:nvSpPr>
          <p:spPr>
            <a:xfrm>
              <a:off x="1713394" y="517694"/>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endParaRPr lang="de-DE" sz="1400"/>
            </a:p>
          </p:txBody>
        </p:sp>
        <p:sp>
          <p:nvSpPr>
            <p:cNvPr id="10" name="Rechteck 9">
              <a:extLst>
                <a:ext uri="{FF2B5EF4-FFF2-40B4-BE49-F238E27FC236}">
                  <a16:creationId xmlns:a16="http://schemas.microsoft.com/office/drawing/2014/main" id="{86EBA126-43BF-A4A4-BEAB-744A64C4A2D2}"/>
                </a:ext>
              </a:extLst>
            </p:cNvPr>
            <p:cNvSpPr/>
            <p:nvPr/>
          </p:nvSpPr>
          <p:spPr>
            <a:xfrm rot="16200000">
              <a:off x="-119658" y="2335889"/>
              <a:ext cx="4998974" cy="1331595"/>
            </a:xfrm>
            <a:prstGeom prst="rect">
              <a:avLst/>
            </a:prstGeom>
            <a:solidFill>
              <a:srgbClr val="ACC700"/>
            </a:solidFill>
            <a:ln w="12700" cap="flat" cmpd="sng" algn="ctr">
              <a:noFill/>
              <a:prstDash val="solid"/>
              <a:miter lim="800000"/>
            </a:ln>
            <a:effectLst/>
          </p:spPr>
          <p:txBody>
            <a:bodyPr rtlCol="0" anchor="ctr"/>
            <a:lstStyle/>
            <a:p>
              <a:endParaRPr lang="de-DE" sz="1400"/>
            </a:p>
          </p:txBody>
        </p:sp>
        <p:sp>
          <p:nvSpPr>
            <p:cNvPr id="11" name="Rechteck 19">
              <a:extLst>
                <a:ext uri="{FF2B5EF4-FFF2-40B4-BE49-F238E27FC236}">
                  <a16:creationId xmlns:a16="http://schemas.microsoft.com/office/drawing/2014/main" id="{E2874F16-D6D2-4F25-4022-68474B7DD5ED}"/>
                </a:ext>
              </a:extLst>
            </p:cNvPr>
            <p:cNvSpPr>
              <a:spLocks noChangeArrowheads="1"/>
            </p:cNvSpPr>
            <p:nvPr/>
          </p:nvSpPr>
          <p:spPr bwMode="auto">
            <a:xfrm>
              <a:off x="1773719" y="517694"/>
              <a:ext cx="1120775" cy="619264"/>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hr-HR" sz="7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Pozadinski sloj</a:t>
              </a:r>
              <a:br>
                <a:rPr kumimoji="0" lang="hr-HR" sz="7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br>
              <a:r>
                <a:rPr kumimoji="0" lang="hr-HR" sz="7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(softver)</a:t>
              </a:r>
            </a:p>
          </p:txBody>
        </p:sp>
        <p:sp>
          <p:nvSpPr>
            <p:cNvPr id="12" name="Rechteck 22">
              <a:extLst>
                <a:ext uri="{FF2B5EF4-FFF2-40B4-BE49-F238E27FC236}">
                  <a16:creationId xmlns:a16="http://schemas.microsoft.com/office/drawing/2014/main" id="{9255B243-1633-1DB0-FEB5-7ECEB886A6E0}"/>
                </a:ext>
              </a:extLst>
            </p:cNvPr>
            <p:cNvSpPr>
              <a:spLocks noChangeArrowheads="1"/>
            </p:cNvSpPr>
            <p:nvPr/>
          </p:nvSpPr>
          <p:spPr bwMode="auto">
            <a:xfrm>
              <a:off x="1791181" y="1370321"/>
              <a:ext cx="1120775" cy="678358"/>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hr-HR" sz="7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Frontalni sloj</a:t>
              </a:r>
              <a:br>
                <a:rPr kumimoji="0" lang="hr-HR" sz="7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br>
              <a:r>
                <a:rPr kumimoji="0" lang="hr-HR" sz="7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(uređaj)</a:t>
              </a:r>
            </a:p>
          </p:txBody>
        </p:sp>
        <p:sp>
          <p:nvSpPr>
            <p:cNvPr id="13" name="Rechteck 23">
              <a:extLst>
                <a:ext uri="{FF2B5EF4-FFF2-40B4-BE49-F238E27FC236}">
                  <a16:creationId xmlns:a16="http://schemas.microsoft.com/office/drawing/2014/main" id="{0E9BBCC4-A3F6-57A1-9925-0BF4F6383E8B}"/>
                </a:ext>
              </a:extLst>
            </p:cNvPr>
            <p:cNvSpPr>
              <a:spLocks noChangeArrowheads="1"/>
            </p:cNvSpPr>
            <p:nvPr/>
          </p:nvSpPr>
          <p:spPr bwMode="auto">
            <a:xfrm>
              <a:off x="1803880" y="2263012"/>
              <a:ext cx="1120775" cy="670717"/>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hr-HR" sz="7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Vrsta zadatka</a:t>
              </a:r>
            </a:p>
          </p:txBody>
        </p:sp>
        <p:sp>
          <p:nvSpPr>
            <p:cNvPr id="14" name="Rechteck 24">
              <a:extLst>
                <a:ext uri="{FF2B5EF4-FFF2-40B4-BE49-F238E27FC236}">
                  <a16:creationId xmlns:a16="http://schemas.microsoft.com/office/drawing/2014/main" id="{2286F2A8-1E38-F55A-AC6A-FF5ADC0F34A4}"/>
                </a:ext>
              </a:extLst>
            </p:cNvPr>
            <p:cNvSpPr>
              <a:spLocks noChangeArrowheads="1"/>
            </p:cNvSpPr>
            <p:nvPr/>
          </p:nvSpPr>
          <p:spPr bwMode="auto">
            <a:xfrm>
              <a:off x="1784831" y="3146733"/>
              <a:ext cx="1120775" cy="639941"/>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hr-HR" sz="7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Značajke zadatka</a:t>
              </a:r>
            </a:p>
          </p:txBody>
        </p:sp>
        <p:sp>
          <p:nvSpPr>
            <p:cNvPr id="15" name="Rechteck 26">
              <a:extLst>
                <a:ext uri="{FF2B5EF4-FFF2-40B4-BE49-F238E27FC236}">
                  <a16:creationId xmlns:a16="http://schemas.microsoft.com/office/drawing/2014/main" id="{16C4D990-ACD2-3CA1-6948-EB21678C879D}"/>
                </a:ext>
              </a:extLst>
            </p:cNvPr>
            <p:cNvSpPr>
              <a:spLocks noChangeArrowheads="1"/>
            </p:cNvSpPr>
            <p:nvPr/>
          </p:nvSpPr>
          <p:spPr bwMode="auto">
            <a:xfrm>
              <a:off x="1797531" y="3994954"/>
              <a:ext cx="1120775" cy="667385"/>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hr-HR" sz="7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(polu) Automatizacija zadataka</a:t>
              </a:r>
            </a:p>
          </p:txBody>
        </p:sp>
        <p:sp>
          <p:nvSpPr>
            <p:cNvPr id="16" name="Rechteck 30">
              <a:extLst>
                <a:ext uri="{FF2B5EF4-FFF2-40B4-BE49-F238E27FC236}">
                  <a16:creationId xmlns:a16="http://schemas.microsoft.com/office/drawing/2014/main" id="{F9A1AB9A-D7D4-B2F3-171F-AE50957776EC}"/>
                </a:ext>
              </a:extLst>
            </p:cNvPr>
            <p:cNvSpPr>
              <a:spLocks noChangeArrowheads="1"/>
            </p:cNvSpPr>
            <p:nvPr/>
          </p:nvSpPr>
          <p:spPr bwMode="auto">
            <a:xfrm>
              <a:off x="3149445" y="648645"/>
              <a:ext cx="1886269" cy="400050"/>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hr-HR" sz="700">
                  <a:solidFill>
                    <a:srgbClr val="0E3399"/>
                  </a:solidFill>
                  <a:latin typeface="Arial" panose="020B0604020202020204" pitchFamily="34" charset="0"/>
                  <a:cs typeface="Arial" panose="020B0604020202020204" pitchFamily="34" charset="0"/>
                </a:rPr>
                <a:t>Kompleksan,</a:t>
              </a:r>
              <a:br>
                <a:rPr lang="hr-HR" sz="700">
                  <a:solidFill>
                    <a:srgbClr val="0E3399"/>
                  </a:solidFill>
                  <a:latin typeface="Arial" panose="020B0604020202020204" pitchFamily="34" charset="0"/>
                  <a:cs typeface="Arial" panose="020B0604020202020204" pitchFamily="34" charset="0"/>
                </a:rPr>
              </a:br>
              <a:r>
                <a:rPr lang="hr-HR" sz="700">
                  <a:solidFill>
                    <a:srgbClr val="0E3399"/>
                  </a:solidFill>
                  <a:latin typeface="Arial" panose="020B0604020202020204" pitchFamily="34" charset="0"/>
                  <a:cs typeface="Arial" panose="020B0604020202020204" pitchFamily="34" charset="0"/>
                </a:rPr>
                <a:t>ne temelji se na umjetnoj inteligenciji</a:t>
              </a:r>
            </a:p>
          </p:txBody>
        </p:sp>
        <p:sp>
          <p:nvSpPr>
            <p:cNvPr id="17" name="Rechteck 33">
              <a:extLst>
                <a:ext uri="{FF2B5EF4-FFF2-40B4-BE49-F238E27FC236}">
                  <a16:creationId xmlns:a16="http://schemas.microsoft.com/office/drawing/2014/main" id="{F5B47CD3-FCCA-78AB-74C9-3432A0A0CE3E}"/>
                </a:ext>
              </a:extLst>
            </p:cNvPr>
            <p:cNvSpPr>
              <a:spLocks noChangeArrowheads="1"/>
            </p:cNvSpPr>
            <p:nvPr/>
          </p:nvSpPr>
          <p:spPr bwMode="auto">
            <a:xfrm>
              <a:off x="5479579" y="648645"/>
              <a:ext cx="1945004" cy="400050"/>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hr-HR" sz="7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Temelji se na umjetnoj inteligenciji</a:t>
              </a:r>
            </a:p>
          </p:txBody>
        </p:sp>
        <p:sp>
          <p:nvSpPr>
            <p:cNvPr id="18" name="Rechteck 37">
              <a:extLst>
                <a:ext uri="{FF2B5EF4-FFF2-40B4-BE49-F238E27FC236}">
                  <a16:creationId xmlns:a16="http://schemas.microsoft.com/office/drawing/2014/main" id="{DBE608F4-48D8-D064-76F0-3DA24B03C991}"/>
                </a:ext>
              </a:extLst>
            </p:cNvPr>
            <p:cNvSpPr>
              <a:spLocks noChangeArrowheads="1"/>
            </p:cNvSpPr>
            <p:nvPr/>
          </p:nvSpPr>
          <p:spPr bwMode="auto">
            <a:xfrm>
              <a:off x="5479579" y="1517819"/>
              <a:ext cx="1936750" cy="393700"/>
            </a:xfrm>
            <a:prstGeom prst="rect">
              <a:avLst/>
            </a:prstGeom>
            <a:solidFill>
              <a:srgbClr val="FFFFFF"/>
            </a:solidFill>
            <a:ln w="6350">
              <a:solidFill>
                <a:srgbClr val="ACC700"/>
              </a:solidFill>
              <a:miter lim="800000"/>
              <a:headEnd/>
              <a:tailEnd/>
            </a:ln>
          </p:spPr>
          <p:txBody>
            <a:bodyPr vert="horz" wrap="square" lIns="0" tIns="45720" rIns="0" bIns="45720" numCol="1" anchor="ctr" anchorCtr="0" compatLnSpc="1">
              <a:prstTxWarp prst="textNoShape">
                <a:avLst/>
              </a:prstTxWarp>
            </a:bodyPr>
            <a:lstStyle/>
            <a:p>
              <a:pPr lvl="0" algn="ctr" eaLnBrk="0" fontAlgn="base" hangingPunct="0">
                <a:spcBef>
                  <a:spcPct val="0"/>
                </a:spcBef>
                <a:spcAft>
                  <a:spcPct val="0"/>
                </a:spcAft>
              </a:pPr>
              <a:r>
                <a:rPr lang="hr-HR" sz="700">
                  <a:solidFill>
                    <a:srgbClr val="0E3399"/>
                  </a:solidFill>
                  <a:latin typeface="Arial" panose="020B0604020202020204" pitchFamily="34" charset="0"/>
                  <a:cs typeface="Arial" panose="020B0604020202020204" pitchFamily="34" charset="0"/>
                </a:rPr>
                <a:t>Bez fizičkog upravljanja/djelovanja:</a:t>
              </a:r>
            </a:p>
            <a:p>
              <a:pPr lvl="0" algn="ctr" eaLnBrk="0" fontAlgn="base" hangingPunct="0">
                <a:spcBef>
                  <a:spcPct val="0"/>
                </a:spcBef>
                <a:spcAft>
                  <a:spcPct val="0"/>
                </a:spcAft>
              </a:pPr>
              <a:r>
                <a:rPr lang="hr-HR" sz="700">
                  <a:solidFill>
                    <a:srgbClr val="0E3399"/>
                  </a:solidFill>
                  <a:latin typeface="Arial" panose="020B0604020202020204" pitchFamily="34" charset="0"/>
                  <a:cs typeface="Arial" panose="020B0604020202020204" pitchFamily="34" charset="0"/>
                </a:rPr>
                <a:t>Pametni IKT</a:t>
              </a:r>
            </a:p>
          </p:txBody>
        </p:sp>
        <p:sp>
          <p:nvSpPr>
            <p:cNvPr id="19" name="Rechteck 18">
              <a:extLst>
                <a:ext uri="{FF2B5EF4-FFF2-40B4-BE49-F238E27FC236}">
                  <a16:creationId xmlns:a16="http://schemas.microsoft.com/office/drawing/2014/main" id="{2500B2BA-169B-A912-B29E-C10DB395F69B}"/>
                </a:ext>
              </a:extLst>
            </p:cNvPr>
            <p:cNvSpPr/>
            <p:nvPr/>
          </p:nvSpPr>
          <p:spPr>
            <a:xfrm>
              <a:off x="3140240" y="2362369"/>
              <a:ext cx="4276090" cy="542925"/>
            </a:xfrm>
            <a:prstGeom prst="rect">
              <a:avLst/>
            </a:prstGeom>
            <a:solidFill>
              <a:sysClr val="window" lastClr="FFFFFF"/>
            </a:solidFill>
            <a:ln w="6350" cap="flat" cmpd="sng" algn="ctr">
              <a:solidFill>
                <a:srgbClr val="ACC700"/>
              </a:solidFill>
              <a:prstDash val="solid"/>
              <a:miter lim="800000"/>
            </a:ln>
            <a:effectLst/>
          </p:spPr>
          <p:txBody>
            <a:bodyPr rtlCol="0" anchor="ctr"/>
            <a:lstStyle/>
            <a:p>
              <a:endParaRPr lang="de-DE" sz="1400"/>
            </a:p>
          </p:txBody>
        </p:sp>
        <p:sp>
          <p:nvSpPr>
            <p:cNvPr id="20" name="Rechteck 61">
              <a:extLst>
                <a:ext uri="{FF2B5EF4-FFF2-40B4-BE49-F238E27FC236}">
                  <a16:creationId xmlns:a16="http://schemas.microsoft.com/office/drawing/2014/main" id="{B8E05741-F736-4033-9149-C8756A961F15}"/>
                </a:ext>
              </a:extLst>
            </p:cNvPr>
            <p:cNvSpPr>
              <a:spLocks noChangeArrowheads="1"/>
            </p:cNvSpPr>
            <p:nvPr/>
          </p:nvSpPr>
          <p:spPr bwMode="auto">
            <a:xfrm>
              <a:off x="3142461" y="3197763"/>
              <a:ext cx="4276725" cy="495300"/>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hr-HR" sz="7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Rutinski</a:t>
              </a:r>
              <a:br>
                <a:rPr kumimoji="0" lang="hr-HR" sz="7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br>
              <a:endParaRPr kumimoji="0" lang="hr-HR" sz="7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hr-HR" sz="7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Nerutinski</a:t>
              </a:r>
            </a:p>
          </p:txBody>
        </p:sp>
        <p:cxnSp>
          <p:nvCxnSpPr>
            <p:cNvPr id="21" name="Gerader Verbinder 20">
              <a:extLst>
                <a:ext uri="{FF2B5EF4-FFF2-40B4-BE49-F238E27FC236}">
                  <a16:creationId xmlns:a16="http://schemas.microsoft.com/office/drawing/2014/main" id="{C9F80317-CAB6-CEFE-9039-A06812D0D8AE}"/>
                </a:ext>
              </a:extLst>
            </p:cNvPr>
            <p:cNvCxnSpPr>
              <a:cxnSpLocks/>
            </p:cNvCxnSpPr>
            <p:nvPr/>
          </p:nvCxnSpPr>
          <p:spPr>
            <a:xfrm>
              <a:off x="3172624" y="2394753"/>
              <a:ext cx="4243706" cy="510541"/>
            </a:xfrm>
            <a:prstGeom prst="line">
              <a:avLst/>
            </a:prstGeom>
            <a:noFill/>
            <a:ln w="9525" cap="flat" cmpd="sng" algn="ctr">
              <a:solidFill>
                <a:srgbClr val="F8B734"/>
              </a:solidFill>
              <a:prstDash val="dash"/>
              <a:miter lim="800000"/>
            </a:ln>
            <a:effectLst/>
          </p:spPr>
        </p:cxnSp>
        <p:sp>
          <p:nvSpPr>
            <p:cNvPr id="22" name="Textfeld 64">
              <a:extLst>
                <a:ext uri="{FF2B5EF4-FFF2-40B4-BE49-F238E27FC236}">
                  <a16:creationId xmlns:a16="http://schemas.microsoft.com/office/drawing/2014/main" id="{F6826743-43B9-6070-57E9-EC27EB6C6F8E}"/>
                </a:ext>
              </a:extLst>
            </p:cNvPr>
            <p:cNvSpPr txBox="1">
              <a:spLocks noChangeArrowheads="1"/>
            </p:cNvSpPr>
            <p:nvPr/>
          </p:nvSpPr>
          <p:spPr bwMode="auto">
            <a:xfrm>
              <a:off x="3935209" y="2382688"/>
              <a:ext cx="2568329" cy="50972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hr-HR" sz="7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Automatizacija povezana s informacijama</a:t>
              </a:r>
              <a:br>
                <a:rPr kumimoji="0" lang="hr-HR" sz="7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br>
              <a:r>
                <a:rPr kumimoji="0" lang="hr-HR" sz="7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Automatizacija povezana s osobama</a:t>
              </a:r>
              <a:br>
                <a:rPr kumimoji="0" lang="hr-HR" sz="7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br>
              <a:r>
                <a:rPr kumimoji="0" lang="hr-HR" sz="7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Automatizacija povezana s predmetima</a:t>
              </a:r>
            </a:p>
          </p:txBody>
        </p:sp>
        <p:cxnSp>
          <p:nvCxnSpPr>
            <p:cNvPr id="23" name="Gerader Verbinder 22">
              <a:extLst>
                <a:ext uri="{FF2B5EF4-FFF2-40B4-BE49-F238E27FC236}">
                  <a16:creationId xmlns:a16="http://schemas.microsoft.com/office/drawing/2014/main" id="{77E466C6-E509-208E-A7EF-94E733ACF655}"/>
                </a:ext>
              </a:extLst>
            </p:cNvPr>
            <p:cNvCxnSpPr/>
            <p:nvPr/>
          </p:nvCxnSpPr>
          <p:spPr>
            <a:xfrm>
              <a:off x="3144049" y="3428534"/>
              <a:ext cx="4276090" cy="0"/>
            </a:xfrm>
            <a:prstGeom prst="line">
              <a:avLst/>
            </a:prstGeom>
            <a:noFill/>
            <a:ln w="9525" cap="flat" cmpd="sng" algn="ctr">
              <a:solidFill>
                <a:srgbClr val="F8B734"/>
              </a:solidFill>
              <a:prstDash val="dash"/>
              <a:miter lim="800000"/>
            </a:ln>
            <a:effectLst/>
          </p:spPr>
        </p:cxnSp>
        <p:sp>
          <p:nvSpPr>
            <p:cNvPr id="24" name="Rechteck 29">
              <a:extLst>
                <a:ext uri="{FF2B5EF4-FFF2-40B4-BE49-F238E27FC236}">
                  <a16:creationId xmlns:a16="http://schemas.microsoft.com/office/drawing/2014/main" id="{AFC49164-06CE-23EC-A6C6-C8D96A65B354}"/>
                </a:ext>
              </a:extLst>
            </p:cNvPr>
            <p:cNvSpPr>
              <a:spLocks noChangeArrowheads="1"/>
            </p:cNvSpPr>
            <p:nvPr/>
          </p:nvSpPr>
          <p:spPr bwMode="auto">
            <a:xfrm>
              <a:off x="1819439" y="4857284"/>
              <a:ext cx="1120775" cy="643890"/>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hr-HR" sz="7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Dimenzija sigurnosti i zdravlja na radu</a:t>
              </a:r>
            </a:p>
          </p:txBody>
        </p:sp>
        <p:sp>
          <p:nvSpPr>
            <p:cNvPr id="25" name="Rechteck 31">
              <a:extLst>
                <a:ext uri="{FF2B5EF4-FFF2-40B4-BE49-F238E27FC236}">
                  <a16:creationId xmlns:a16="http://schemas.microsoft.com/office/drawing/2014/main" id="{FC6F0277-8098-FB25-2BAD-A14252409D2E}"/>
                </a:ext>
              </a:extLst>
            </p:cNvPr>
            <p:cNvSpPr>
              <a:spLocks noChangeArrowheads="1"/>
            </p:cNvSpPr>
            <p:nvPr/>
          </p:nvSpPr>
          <p:spPr bwMode="auto">
            <a:xfrm>
              <a:off x="3147859" y="4918649"/>
              <a:ext cx="4276725" cy="495300"/>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hr-HR" sz="7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Fizička i/ili psihosocijalna</a:t>
              </a:r>
              <a:br>
                <a:rPr kumimoji="0" lang="hr-HR" sz="7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br>
              <a:r>
                <a:rPr kumimoji="0" lang="hr-HR" sz="7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Organizacijska</a:t>
              </a:r>
            </a:p>
          </p:txBody>
        </p:sp>
        <p:sp>
          <p:nvSpPr>
            <p:cNvPr id="26" name="Rechteck 42">
              <a:extLst>
                <a:ext uri="{FF2B5EF4-FFF2-40B4-BE49-F238E27FC236}">
                  <a16:creationId xmlns:a16="http://schemas.microsoft.com/office/drawing/2014/main" id="{0990881A-A28A-1528-4613-91520F927D2F}"/>
                </a:ext>
              </a:extLst>
            </p:cNvPr>
            <p:cNvSpPr>
              <a:spLocks noChangeArrowheads="1"/>
            </p:cNvSpPr>
            <p:nvPr/>
          </p:nvSpPr>
          <p:spPr bwMode="auto">
            <a:xfrm>
              <a:off x="3147858" y="4077274"/>
              <a:ext cx="4276725" cy="506413"/>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lvl="0" algn="ctr" eaLnBrk="0" fontAlgn="base" hangingPunct="0">
                <a:spcBef>
                  <a:spcPct val="0"/>
                </a:spcBef>
                <a:spcAft>
                  <a:spcPct val="0"/>
                </a:spcAft>
              </a:pPr>
              <a:r>
                <a:rPr lang="hr-HR" sz="700">
                  <a:solidFill>
                    <a:srgbClr val="0E3399"/>
                  </a:solidFill>
                  <a:latin typeface="Arial" panose="020B0604020202020204" pitchFamily="34" charset="0"/>
                  <a:cs typeface="Arial" panose="020B0604020202020204" pitchFamily="34" charset="0"/>
                </a:rPr>
                <a:t>Pomoć</a:t>
              </a:r>
              <a:br>
                <a:rPr lang="hr-HR" sz="700">
                  <a:solidFill>
                    <a:srgbClr val="0E3399"/>
                  </a:solidFill>
                  <a:latin typeface="Arial" panose="020B0604020202020204" pitchFamily="34" charset="0"/>
                  <a:cs typeface="Arial" panose="020B0604020202020204" pitchFamily="34" charset="0"/>
                </a:rPr>
              </a:br>
              <a:endParaRPr lang="hr-HR" sz="700">
                <a:solidFill>
                  <a:srgbClr val="0E3399"/>
                </a:solidFill>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hr-HR" sz="700" b="0" i="0" u="none" strike="noStrike" cap="none" normalizeH="0" baseline="0">
                  <a:ln>
                    <a:noFill/>
                  </a:ln>
                  <a:solidFill>
                    <a:srgbClr val="0E3399"/>
                  </a:solidFill>
                  <a:effectLst/>
                  <a:latin typeface="Arial" panose="020B0604020202020204" pitchFamily="34" charset="0"/>
                  <a:cs typeface="Arial" panose="020B0604020202020204" pitchFamily="34" charset="0"/>
                </a:rPr>
                <a:t>Zamjena</a:t>
              </a:r>
            </a:p>
          </p:txBody>
        </p:sp>
        <p:cxnSp>
          <p:nvCxnSpPr>
            <p:cNvPr id="27" name="Gerader Verbinder 26">
              <a:extLst>
                <a:ext uri="{FF2B5EF4-FFF2-40B4-BE49-F238E27FC236}">
                  <a16:creationId xmlns:a16="http://schemas.microsoft.com/office/drawing/2014/main" id="{5B621ED7-DB06-7AFD-E53D-A7D9867CB3EF}"/>
                </a:ext>
              </a:extLst>
            </p:cNvPr>
            <p:cNvCxnSpPr/>
            <p:nvPr/>
          </p:nvCxnSpPr>
          <p:spPr>
            <a:xfrm>
              <a:off x="3140239" y="4327694"/>
              <a:ext cx="4276090" cy="0"/>
            </a:xfrm>
            <a:prstGeom prst="line">
              <a:avLst/>
            </a:prstGeom>
            <a:noFill/>
            <a:ln w="9525" cap="flat" cmpd="sng" algn="ctr">
              <a:solidFill>
                <a:srgbClr val="F8B734"/>
              </a:solidFill>
              <a:prstDash val="dash"/>
              <a:miter lim="800000"/>
            </a:ln>
            <a:effectLst/>
          </p:spPr>
        </p:cxnSp>
        <p:sp>
          <p:nvSpPr>
            <p:cNvPr id="28" name="Text Box 2">
              <a:extLst>
                <a:ext uri="{FF2B5EF4-FFF2-40B4-BE49-F238E27FC236}">
                  <a16:creationId xmlns:a16="http://schemas.microsoft.com/office/drawing/2014/main" id="{CCA7F2BF-C9CE-B1E9-D38B-411ABF434A47}"/>
                </a:ext>
              </a:extLst>
            </p:cNvPr>
            <p:cNvSpPr txBox="1">
              <a:spLocks noChangeArrowheads="1"/>
            </p:cNvSpPr>
            <p:nvPr/>
          </p:nvSpPr>
          <p:spPr bwMode="auto">
            <a:xfrm>
              <a:off x="3214057" y="2628118"/>
              <a:ext cx="815975" cy="245422"/>
            </a:xfrm>
            <a:prstGeom prst="rect">
              <a:avLst/>
            </a:prstGeom>
            <a:solidFill>
              <a:schemeClr val="bg1"/>
            </a:solidFill>
            <a:ln w="6350">
              <a:solidFill>
                <a:schemeClr val="bg1"/>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hr-HR" sz="700" b="0" i="0" u="none" strike="noStrike" cap="none" normalizeH="0" baseline="0">
                  <a:ln>
                    <a:noFill/>
                  </a:ln>
                  <a:solidFill>
                    <a:srgbClr val="0E3399"/>
                  </a:solidFill>
                  <a:effectLst/>
                  <a:latin typeface="Arial" panose="020B0604020202020204" pitchFamily="34" charset="0"/>
                  <a:ea typeface="Times New Roman" panose="02020603050405020304" pitchFamily="18" charset="0"/>
                  <a:cs typeface="Arial" panose="020B0604020202020204" pitchFamily="34" charset="0"/>
                </a:rPr>
                <a:t>Fizički</a:t>
              </a:r>
            </a:p>
          </p:txBody>
        </p:sp>
        <p:sp>
          <p:nvSpPr>
            <p:cNvPr id="29" name="Rechteck 38">
              <a:extLst>
                <a:ext uri="{FF2B5EF4-FFF2-40B4-BE49-F238E27FC236}">
                  <a16:creationId xmlns:a16="http://schemas.microsoft.com/office/drawing/2014/main" id="{80709727-E9F5-83E3-C3F8-027F8F1618EA}"/>
                </a:ext>
              </a:extLst>
            </p:cNvPr>
            <p:cNvSpPr>
              <a:spLocks noChangeArrowheads="1"/>
            </p:cNvSpPr>
            <p:nvPr/>
          </p:nvSpPr>
          <p:spPr bwMode="auto">
            <a:xfrm>
              <a:off x="3140239" y="1520459"/>
              <a:ext cx="1895475" cy="400050"/>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hr-HR" sz="7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Fizička manipulacija / aktivnost:</a:t>
              </a:r>
            </a:p>
            <a:p>
              <a:pPr marL="0" marR="0" lvl="0" indent="0" algn="ctr" defTabSz="914400" rtl="0" eaLnBrk="0" fontAlgn="base" latinLnBrk="0" hangingPunct="0">
                <a:lnSpc>
                  <a:spcPct val="100000"/>
                </a:lnSpc>
                <a:spcBef>
                  <a:spcPct val="0"/>
                </a:spcBef>
                <a:spcAft>
                  <a:spcPct val="0"/>
                </a:spcAft>
                <a:buClrTx/>
                <a:buSzTx/>
                <a:buFontTx/>
                <a:buNone/>
                <a:tabLst/>
              </a:pPr>
              <a:r>
                <a:rPr kumimoji="0" lang="hr-HR" sz="7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Napredna robotika</a:t>
              </a:r>
            </a:p>
          </p:txBody>
        </p:sp>
        <p:sp>
          <p:nvSpPr>
            <p:cNvPr id="30" name="Textfeld 2">
              <a:extLst>
                <a:ext uri="{FF2B5EF4-FFF2-40B4-BE49-F238E27FC236}">
                  <a16:creationId xmlns:a16="http://schemas.microsoft.com/office/drawing/2014/main" id="{42C42656-A7F9-6B5D-EA4A-DD8B40DA32FB}"/>
                </a:ext>
              </a:extLst>
            </p:cNvPr>
            <p:cNvSpPr txBox="1">
              <a:spLocks noChangeArrowheads="1"/>
            </p:cNvSpPr>
            <p:nvPr/>
          </p:nvSpPr>
          <p:spPr bwMode="auto">
            <a:xfrm>
              <a:off x="6503539" y="2406500"/>
              <a:ext cx="815975" cy="245422"/>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hr-HR" sz="7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Kognitivni</a:t>
              </a:r>
            </a:p>
          </p:txBody>
        </p:sp>
      </p:grpSp>
    </p:spTree>
    <p:extLst>
      <p:ext uri="{BB962C8B-B14F-4D97-AF65-F5344CB8AC3E}">
        <p14:creationId xmlns:p14="http://schemas.microsoft.com/office/powerpoint/2010/main" val="3519555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027B3957-4392-4D36-AD3B-F134CBEBA669}"/>
              </a:ext>
            </a:extLst>
          </p:cNvPr>
          <p:cNvGrpSpPr/>
          <p:nvPr/>
        </p:nvGrpSpPr>
        <p:grpSpPr>
          <a:xfrm>
            <a:off x="1541214" y="1420294"/>
            <a:ext cx="6808129" cy="3410937"/>
            <a:chOff x="1541214" y="1420294"/>
            <a:chExt cx="6808129" cy="3410937"/>
          </a:xfrm>
        </p:grpSpPr>
        <p:sp>
          <p:nvSpPr>
            <p:cNvPr id="7" name="Textfeld 6"/>
            <p:cNvSpPr txBox="1"/>
            <p:nvPr/>
          </p:nvSpPr>
          <p:spPr>
            <a:xfrm>
              <a:off x="1706618" y="4338457"/>
              <a:ext cx="382313" cy="230832"/>
            </a:xfrm>
            <a:prstGeom prst="rect">
              <a:avLst/>
            </a:prstGeom>
            <a:noFill/>
          </p:spPr>
          <p:txBody>
            <a:bodyPr wrap="square" rtlCol="0">
              <a:spAutoFit/>
            </a:bodyPr>
            <a:lstStyle/>
            <a:p>
              <a:pPr defTabSz="685800">
                <a:defRPr/>
              </a:pPr>
              <a:r>
                <a:rPr lang="hr-HR" sz="900">
                  <a:solidFill>
                    <a:prstClr val="black"/>
                  </a:solidFill>
                  <a:latin typeface="Calibri" panose="020F0502020204030204"/>
                </a:rPr>
                <a:t>0 %</a:t>
              </a:r>
            </a:p>
          </p:txBody>
        </p:sp>
        <p:sp>
          <p:nvSpPr>
            <p:cNvPr id="8" name="Textfeld 7"/>
            <p:cNvSpPr txBox="1"/>
            <p:nvPr/>
          </p:nvSpPr>
          <p:spPr>
            <a:xfrm>
              <a:off x="2387456" y="4312112"/>
              <a:ext cx="382313" cy="230832"/>
            </a:xfrm>
            <a:prstGeom prst="rect">
              <a:avLst/>
            </a:prstGeom>
            <a:noFill/>
          </p:spPr>
          <p:txBody>
            <a:bodyPr wrap="square" rtlCol="0">
              <a:spAutoFit/>
            </a:bodyPr>
            <a:lstStyle/>
            <a:p>
              <a:pPr defTabSz="685800">
                <a:defRPr/>
              </a:pPr>
              <a:r>
                <a:rPr lang="hr-HR" sz="900">
                  <a:solidFill>
                    <a:prstClr val="black"/>
                  </a:solidFill>
                  <a:latin typeface="Calibri" panose="020F0502020204030204"/>
                </a:rPr>
                <a:t>5 %</a:t>
              </a:r>
            </a:p>
          </p:txBody>
        </p:sp>
        <p:sp>
          <p:nvSpPr>
            <p:cNvPr id="9" name="Textfeld 8"/>
            <p:cNvSpPr txBox="1"/>
            <p:nvPr/>
          </p:nvSpPr>
          <p:spPr>
            <a:xfrm>
              <a:off x="3068294" y="4315587"/>
              <a:ext cx="427159" cy="230832"/>
            </a:xfrm>
            <a:prstGeom prst="rect">
              <a:avLst/>
            </a:prstGeom>
            <a:noFill/>
          </p:spPr>
          <p:txBody>
            <a:bodyPr wrap="square" rtlCol="0">
              <a:spAutoFit/>
            </a:bodyPr>
            <a:lstStyle/>
            <a:p>
              <a:pPr defTabSz="685800">
                <a:defRPr/>
              </a:pPr>
              <a:r>
                <a:rPr lang="hr-HR" sz="900" dirty="0">
                  <a:solidFill>
                    <a:prstClr val="black"/>
                  </a:solidFill>
                  <a:latin typeface="Calibri" panose="020F0502020204030204"/>
                </a:rPr>
                <a:t>10 %</a:t>
              </a:r>
            </a:p>
          </p:txBody>
        </p:sp>
        <p:sp>
          <p:nvSpPr>
            <p:cNvPr id="10" name="Textfeld 9"/>
            <p:cNvSpPr txBox="1"/>
            <p:nvPr/>
          </p:nvSpPr>
          <p:spPr>
            <a:xfrm>
              <a:off x="3749132" y="4315587"/>
              <a:ext cx="427159" cy="230832"/>
            </a:xfrm>
            <a:prstGeom prst="rect">
              <a:avLst/>
            </a:prstGeom>
            <a:noFill/>
          </p:spPr>
          <p:txBody>
            <a:bodyPr wrap="square" rtlCol="0">
              <a:spAutoFit/>
            </a:bodyPr>
            <a:lstStyle/>
            <a:p>
              <a:pPr defTabSz="685800">
                <a:defRPr/>
              </a:pPr>
              <a:r>
                <a:rPr lang="hr-HR" sz="900" dirty="0">
                  <a:solidFill>
                    <a:prstClr val="black"/>
                  </a:solidFill>
                  <a:latin typeface="Calibri" panose="020F0502020204030204"/>
                </a:rPr>
                <a:t>15 %</a:t>
              </a:r>
            </a:p>
          </p:txBody>
        </p:sp>
        <p:sp>
          <p:nvSpPr>
            <p:cNvPr id="11" name="Textfeld 10"/>
            <p:cNvSpPr txBox="1"/>
            <p:nvPr/>
          </p:nvSpPr>
          <p:spPr>
            <a:xfrm>
              <a:off x="4429970" y="4315586"/>
              <a:ext cx="427159" cy="230832"/>
            </a:xfrm>
            <a:prstGeom prst="rect">
              <a:avLst/>
            </a:prstGeom>
            <a:noFill/>
          </p:spPr>
          <p:txBody>
            <a:bodyPr wrap="square" rtlCol="0">
              <a:spAutoFit/>
            </a:bodyPr>
            <a:lstStyle/>
            <a:p>
              <a:pPr defTabSz="685800">
                <a:defRPr/>
              </a:pPr>
              <a:r>
                <a:rPr lang="hr-HR" sz="900">
                  <a:solidFill>
                    <a:prstClr val="black"/>
                  </a:solidFill>
                  <a:latin typeface="Calibri" panose="020F0502020204030204"/>
                </a:rPr>
                <a:t>20 %</a:t>
              </a:r>
            </a:p>
          </p:txBody>
        </p:sp>
        <p:sp>
          <p:nvSpPr>
            <p:cNvPr id="12" name="Textfeld 11"/>
            <p:cNvSpPr txBox="1"/>
            <p:nvPr/>
          </p:nvSpPr>
          <p:spPr>
            <a:xfrm>
              <a:off x="5110808" y="4312111"/>
              <a:ext cx="427159" cy="230832"/>
            </a:xfrm>
            <a:prstGeom prst="rect">
              <a:avLst/>
            </a:prstGeom>
            <a:noFill/>
          </p:spPr>
          <p:txBody>
            <a:bodyPr wrap="square" rtlCol="0">
              <a:spAutoFit/>
            </a:bodyPr>
            <a:lstStyle/>
            <a:p>
              <a:pPr defTabSz="685800">
                <a:defRPr/>
              </a:pPr>
              <a:r>
                <a:rPr lang="hr-HR" sz="900">
                  <a:solidFill>
                    <a:prstClr val="black"/>
                  </a:solidFill>
                  <a:latin typeface="Calibri" panose="020F0502020204030204"/>
                </a:rPr>
                <a:t>25 %</a:t>
              </a:r>
            </a:p>
          </p:txBody>
        </p:sp>
        <p:sp>
          <p:nvSpPr>
            <p:cNvPr id="13" name="Textfeld 12"/>
            <p:cNvSpPr txBox="1"/>
            <p:nvPr/>
          </p:nvSpPr>
          <p:spPr>
            <a:xfrm>
              <a:off x="5791645" y="4312111"/>
              <a:ext cx="427159" cy="230832"/>
            </a:xfrm>
            <a:prstGeom prst="rect">
              <a:avLst/>
            </a:prstGeom>
            <a:noFill/>
          </p:spPr>
          <p:txBody>
            <a:bodyPr wrap="square" rtlCol="0">
              <a:spAutoFit/>
            </a:bodyPr>
            <a:lstStyle/>
            <a:p>
              <a:pPr defTabSz="685800">
                <a:defRPr/>
              </a:pPr>
              <a:r>
                <a:rPr lang="hr-HR" sz="900">
                  <a:solidFill>
                    <a:prstClr val="black"/>
                  </a:solidFill>
                  <a:latin typeface="Calibri" panose="020F0502020204030204"/>
                </a:rPr>
                <a:t>30 %</a:t>
              </a:r>
            </a:p>
          </p:txBody>
        </p:sp>
        <p:graphicFrame>
          <p:nvGraphicFramePr>
            <p:cNvPr id="6" name="Diagramm 5"/>
            <p:cNvGraphicFramePr/>
            <p:nvPr>
              <p:extLst>
                <p:ext uri="{D42A27DB-BD31-4B8C-83A1-F6EECF244321}">
                  <p14:modId xmlns:p14="http://schemas.microsoft.com/office/powerpoint/2010/main" val="1971351350"/>
                </p:ext>
              </p:extLst>
            </p:nvPr>
          </p:nvGraphicFramePr>
          <p:xfrm>
            <a:off x="1541214" y="1420294"/>
            <a:ext cx="4582303" cy="3054868"/>
          </p:xfrm>
          <a:graphic>
            <a:graphicData uri="http://schemas.openxmlformats.org/drawingml/2006/chart">
              <c:chart xmlns:c="http://schemas.openxmlformats.org/drawingml/2006/chart" xmlns:r="http://schemas.openxmlformats.org/officeDocument/2006/relationships" r:id="rId2"/>
            </a:graphicData>
          </a:graphic>
        </p:graphicFrame>
        <p:sp>
          <p:nvSpPr>
            <p:cNvPr id="14" name="Textfeld 13"/>
            <p:cNvSpPr txBox="1"/>
            <p:nvPr/>
          </p:nvSpPr>
          <p:spPr>
            <a:xfrm>
              <a:off x="2756659" y="1593074"/>
              <a:ext cx="2679311" cy="242374"/>
            </a:xfrm>
            <a:prstGeom prst="rect">
              <a:avLst/>
            </a:prstGeom>
            <a:noFill/>
          </p:spPr>
          <p:txBody>
            <a:bodyPr wrap="square" rtlCol="0">
              <a:spAutoFit/>
            </a:bodyPr>
            <a:lstStyle/>
            <a:p>
              <a:pPr defTabSz="685800">
                <a:defRPr/>
              </a:pPr>
              <a:r>
                <a:rPr lang="hr-HR" sz="975">
                  <a:solidFill>
                    <a:prstClr val="black"/>
                  </a:solidFill>
                  <a:latin typeface="Calibri" panose="020F0502020204030204"/>
                </a:rPr>
                <a:t>Financijska djelatnosti i djelatnost osiguranja</a:t>
              </a:r>
            </a:p>
          </p:txBody>
        </p:sp>
        <p:sp>
          <p:nvSpPr>
            <p:cNvPr id="15" name="Textfeld 14"/>
            <p:cNvSpPr txBox="1"/>
            <p:nvPr/>
          </p:nvSpPr>
          <p:spPr>
            <a:xfrm>
              <a:off x="2833289" y="1858476"/>
              <a:ext cx="2679311" cy="242374"/>
            </a:xfrm>
            <a:prstGeom prst="rect">
              <a:avLst/>
            </a:prstGeom>
            <a:noFill/>
          </p:spPr>
          <p:txBody>
            <a:bodyPr wrap="square" rtlCol="0">
              <a:spAutoFit/>
            </a:bodyPr>
            <a:lstStyle/>
            <a:p>
              <a:pPr defTabSz="685800">
                <a:defRPr/>
              </a:pPr>
              <a:r>
                <a:rPr lang="hr-HR" sz="975">
                  <a:solidFill>
                    <a:prstClr val="black"/>
                  </a:solidFill>
                  <a:latin typeface="Calibri" panose="020F0502020204030204"/>
                </a:rPr>
                <a:t>Prijevoz i skladištenje</a:t>
              </a:r>
            </a:p>
          </p:txBody>
        </p:sp>
        <p:sp>
          <p:nvSpPr>
            <p:cNvPr id="16" name="Textfeld 15"/>
            <p:cNvSpPr txBox="1"/>
            <p:nvPr/>
          </p:nvSpPr>
          <p:spPr>
            <a:xfrm>
              <a:off x="2970376" y="2131764"/>
              <a:ext cx="2679311" cy="242374"/>
            </a:xfrm>
            <a:prstGeom prst="rect">
              <a:avLst/>
            </a:prstGeom>
            <a:noFill/>
          </p:spPr>
          <p:txBody>
            <a:bodyPr wrap="square" rtlCol="0">
              <a:spAutoFit/>
            </a:bodyPr>
            <a:lstStyle/>
            <a:p>
              <a:pPr defTabSz="685800">
                <a:defRPr/>
              </a:pPr>
              <a:r>
                <a:rPr lang="hr-HR" sz="975">
                  <a:solidFill>
                    <a:prstClr val="black"/>
                  </a:solidFill>
                  <a:latin typeface="Calibri" panose="020F0502020204030204"/>
                </a:rPr>
                <a:t>Poljoprivreda, šumarstvo i ribarstvo</a:t>
              </a:r>
            </a:p>
          </p:txBody>
        </p:sp>
        <p:sp>
          <p:nvSpPr>
            <p:cNvPr id="17" name="Textfeld 16"/>
            <p:cNvSpPr txBox="1"/>
            <p:nvPr/>
          </p:nvSpPr>
          <p:spPr>
            <a:xfrm>
              <a:off x="2996820" y="2405048"/>
              <a:ext cx="2679311" cy="242374"/>
            </a:xfrm>
            <a:prstGeom prst="rect">
              <a:avLst/>
            </a:prstGeom>
            <a:noFill/>
          </p:spPr>
          <p:txBody>
            <a:bodyPr wrap="square" rtlCol="0">
              <a:spAutoFit/>
            </a:bodyPr>
            <a:lstStyle/>
            <a:p>
              <a:pPr defTabSz="685800">
                <a:defRPr/>
              </a:pPr>
              <a:r>
                <a:rPr lang="hr-HR" sz="975">
                  <a:solidFill>
                    <a:prstClr val="black"/>
                  </a:solidFill>
                  <a:latin typeface="Calibri" panose="020F0502020204030204"/>
                </a:rPr>
                <a:t>Obrazovanje</a:t>
              </a:r>
            </a:p>
          </p:txBody>
        </p:sp>
        <p:sp>
          <p:nvSpPr>
            <p:cNvPr id="18" name="Textfeld 17"/>
            <p:cNvSpPr txBox="1"/>
            <p:nvPr/>
          </p:nvSpPr>
          <p:spPr>
            <a:xfrm>
              <a:off x="3078800" y="2680434"/>
              <a:ext cx="2679311" cy="242374"/>
            </a:xfrm>
            <a:prstGeom prst="rect">
              <a:avLst/>
            </a:prstGeom>
            <a:noFill/>
          </p:spPr>
          <p:txBody>
            <a:bodyPr wrap="square" rtlCol="0">
              <a:spAutoFit/>
            </a:bodyPr>
            <a:lstStyle/>
            <a:p>
              <a:pPr defTabSz="685800">
                <a:defRPr/>
              </a:pPr>
              <a:r>
                <a:rPr lang="hr-HR" sz="975">
                  <a:solidFill>
                    <a:prstClr val="black"/>
                  </a:solidFill>
                  <a:latin typeface="Calibri" panose="020F0502020204030204"/>
                </a:rPr>
                <a:t>Zdravstvena zaštita i socijalna skrb</a:t>
              </a:r>
            </a:p>
          </p:txBody>
        </p:sp>
        <p:sp>
          <p:nvSpPr>
            <p:cNvPr id="19" name="Textfeld 18"/>
            <p:cNvSpPr txBox="1"/>
            <p:nvPr/>
          </p:nvSpPr>
          <p:spPr>
            <a:xfrm>
              <a:off x="3078798" y="2946362"/>
              <a:ext cx="2679311" cy="242374"/>
            </a:xfrm>
            <a:prstGeom prst="rect">
              <a:avLst/>
            </a:prstGeom>
            <a:noFill/>
          </p:spPr>
          <p:txBody>
            <a:bodyPr wrap="square" rtlCol="0">
              <a:spAutoFit/>
            </a:bodyPr>
            <a:lstStyle/>
            <a:p>
              <a:pPr defTabSz="685800">
                <a:defRPr/>
              </a:pPr>
              <a:r>
                <a:rPr lang="hr-HR" sz="975">
                  <a:solidFill>
                    <a:prstClr val="black"/>
                  </a:solidFill>
                  <a:latin typeface="Calibri" panose="020F0502020204030204"/>
                </a:rPr>
                <a:t>Usluge smještaja i ugostiteljske usluge</a:t>
              </a:r>
            </a:p>
          </p:txBody>
        </p:sp>
        <p:sp>
          <p:nvSpPr>
            <p:cNvPr id="20" name="Textfeld 19"/>
            <p:cNvSpPr txBox="1"/>
            <p:nvPr/>
          </p:nvSpPr>
          <p:spPr>
            <a:xfrm>
              <a:off x="3081596" y="3212290"/>
              <a:ext cx="2679311" cy="242374"/>
            </a:xfrm>
            <a:prstGeom prst="rect">
              <a:avLst/>
            </a:prstGeom>
            <a:noFill/>
          </p:spPr>
          <p:txBody>
            <a:bodyPr wrap="square" rtlCol="0">
              <a:spAutoFit/>
            </a:bodyPr>
            <a:lstStyle/>
            <a:p>
              <a:pPr defTabSz="685800">
                <a:defRPr/>
              </a:pPr>
              <a:r>
                <a:rPr lang="hr-HR" sz="975">
                  <a:solidFill>
                    <a:prstClr val="black"/>
                  </a:solidFill>
                  <a:latin typeface="Calibri" panose="020F0502020204030204"/>
                </a:rPr>
                <a:t>Stručne, znanstvene i tehničke djelatnosti</a:t>
              </a:r>
            </a:p>
          </p:txBody>
        </p:sp>
        <p:sp>
          <p:nvSpPr>
            <p:cNvPr id="21" name="Textfeld 20"/>
            <p:cNvSpPr txBox="1"/>
            <p:nvPr/>
          </p:nvSpPr>
          <p:spPr>
            <a:xfrm>
              <a:off x="3286480" y="3504186"/>
              <a:ext cx="2679311" cy="242374"/>
            </a:xfrm>
            <a:prstGeom prst="rect">
              <a:avLst/>
            </a:prstGeom>
            <a:noFill/>
          </p:spPr>
          <p:txBody>
            <a:bodyPr wrap="square" rtlCol="0">
              <a:spAutoFit/>
            </a:bodyPr>
            <a:lstStyle/>
            <a:p>
              <a:pPr defTabSz="685800">
                <a:defRPr/>
              </a:pPr>
              <a:r>
                <a:rPr lang="hr-HR" sz="975">
                  <a:solidFill>
                    <a:prstClr val="black"/>
                  </a:solidFill>
                  <a:latin typeface="Calibri" panose="020F0502020204030204"/>
                </a:rPr>
                <a:t>Građevinarstvo</a:t>
              </a:r>
            </a:p>
          </p:txBody>
        </p:sp>
        <p:sp>
          <p:nvSpPr>
            <p:cNvPr id="22" name="Textfeld 21"/>
            <p:cNvSpPr txBox="1"/>
            <p:nvPr/>
          </p:nvSpPr>
          <p:spPr>
            <a:xfrm>
              <a:off x="4944269" y="3648745"/>
              <a:ext cx="3149530" cy="392415"/>
            </a:xfrm>
            <a:prstGeom prst="rect">
              <a:avLst/>
            </a:prstGeom>
            <a:noFill/>
          </p:spPr>
          <p:txBody>
            <a:bodyPr wrap="square" rtlCol="0">
              <a:spAutoFit/>
            </a:bodyPr>
            <a:lstStyle/>
            <a:p>
              <a:pPr defTabSz="685800">
                <a:defRPr/>
              </a:pPr>
              <a:r>
                <a:rPr lang="hr-HR" sz="975" dirty="0">
                  <a:solidFill>
                    <a:prstClr val="black"/>
                  </a:solidFill>
                  <a:latin typeface="Calibri" panose="020F0502020204030204"/>
                </a:rPr>
                <a:t>Veleprodaja i maloprodaja, popravak motornih vozila i motocikala</a:t>
              </a:r>
            </a:p>
          </p:txBody>
        </p:sp>
        <p:sp>
          <p:nvSpPr>
            <p:cNvPr id="23" name="Textfeld 22"/>
            <p:cNvSpPr txBox="1"/>
            <p:nvPr/>
          </p:nvSpPr>
          <p:spPr>
            <a:xfrm>
              <a:off x="6218804" y="4086128"/>
              <a:ext cx="2130539" cy="242374"/>
            </a:xfrm>
            <a:prstGeom prst="rect">
              <a:avLst/>
            </a:prstGeom>
            <a:noFill/>
          </p:spPr>
          <p:txBody>
            <a:bodyPr wrap="square" rtlCol="0">
              <a:spAutoFit/>
            </a:bodyPr>
            <a:lstStyle/>
            <a:p>
              <a:pPr defTabSz="685800">
                <a:defRPr/>
              </a:pPr>
              <a:r>
                <a:rPr lang="hr-HR" sz="975">
                  <a:solidFill>
                    <a:prstClr val="black"/>
                  </a:solidFill>
                  <a:latin typeface="Calibri" panose="020F0502020204030204"/>
                </a:rPr>
                <a:t>Proizvodnja</a:t>
              </a:r>
            </a:p>
          </p:txBody>
        </p:sp>
        <p:sp>
          <p:nvSpPr>
            <p:cNvPr id="24" name="Textfeld 23"/>
            <p:cNvSpPr txBox="1"/>
            <p:nvPr/>
          </p:nvSpPr>
          <p:spPr>
            <a:xfrm>
              <a:off x="1541214" y="4585010"/>
              <a:ext cx="6278483" cy="246221"/>
            </a:xfrm>
            <a:prstGeom prst="rect">
              <a:avLst/>
            </a:prstGeom>
            <a:noFill/>
          </p:spPr>
          <p:txBody>
            <a:bodyPr wrap="square" rtlCol="0">
              <a:spAutoFit/>
            </a:bodyPr>
            <a:lstStyle/>
            <a:p>
              <a:pPr defTabSz="685800">
                <a:defRPr/>
              </a:pPr>
              <a:r>
                <a:rPr lang="hr-HR" sz="1000" b="1" dirty="0">
                  <a:solidFill>
                    <a:srgbClr val="00499A"/>
                  </a:solidFill>
                  <a:latin typeface="Arial" panose="020B0604020202020204" pitchFamily="34" charset="0"/>
                  <a:cs typeface="Arial" panose="020B0604020202020204" pitchFamily="34" charset="0"/>
                </a:rPr>
                <a:t>Klasifikacija NACE (v. 2) poduzeća s interakcijom čovjeka i robota prema istraživanju ESENER 2019</a:t>
              </a:r>
            </a:p>
          </p:txBody>
        </p:sp>
      </p:grpSp>
      <p:sp>
        <p:nvSpPr>
          <p:cNvPr id="2" name="Framework: the automation of tasks">
            <a:extLst>
              <a:ext uri="{FF2B5EF4-FFF2-40B4-BE49-F238E27FC236}">
                <a16:creationId xmlns:a16="http://schemas.microsoft.com/office/drawing/2014/main" id="{EBB96B1D-EB92-5BD1-595A-AF0157A73316}"/>
              </a:ext>
            </a:extLst>
          </p:cNvPr>
          <p:cNvSpPr txBox="1">
            <a:spLocks noGrp="1"/>
          </p:cNvSpPr>
          <p:nvPr>
            <p:ph type="title"/>
          </p:nvPr>
        </p:nvSpPr>
        <p:spPr>
          <a:xfrm>
            <a:off x="450001" y="135000"/>
            <a:ext cx="7559873" cy="367200"/>
          </a:xfrm>
          <a:prstGeom prst="rect">
            <a:avLst/>
          </a:prstGeom>
        </p:spPr>
        <p:txBody>
          <a:bodyPr lIns="0"/>
          <a:lstStyle/>
          <a:p>
            <a:pPr lvl="1"/>
            <a:r>
              <a:rPr lang="hr-HR" sz="2400" b="1">
                <a:latin typeface="Arial" panose="020B0604020202020204" pitchFamily="34" charset="0"/>
                <a:cs typeface="Arial" panose="020B0604020202020204" pitchFamily="34" charset="0"/>
              </a:rPr>
              <a:t>Napredna robotika u Europi </a:t>
            </a:r>
          </a:p>
        </p:txBody>
      </p:sp>
      <p:sp>
        <p:nvSpPr>
          <p:cNvPr id="3" name="Textfeld 14">
            <a:extLst>
              <a:ext uri="{FF2B5EF4-FFF2-40B4-BE49-F238E27FC236}">
                <a16:creationId xmlns:a16="http://schemas.microsoft.com/office/drawing/2014/main" id="{3351FDCB-7386-DEAB-22F9-BDE836880579}"/>
              </a:ext>
            </a:extLst>
          </p:cNvPr>
          <p:cNvSpPr txBox="1"/>
          <p:nvPr/>
        </p:nvSpPr>
        <p:spPr>
          <a:xfrm>
            <a:off x="686799" y="759440"/>
            <a:ext cx="7868653" cy="338554"/>
          </a:xfrm>
          <a:prstGeom prst="rect">
            <a:avLst/>
          </a:prstGeom>
          <a:noFill/>
        </p:spPr>
        <p:txBody>
          <a:bodyPr wrap="square" rtlCol="0">
            <a:spAutoFit/>
          </a:bodyPr>
          <a:lstStyle/>
          <a:p>
            <a:r>
              <a:rPr lang="hr-HR" sz="1600" b="1">
                <a:solidFill>
                  <a:srgbClr val="ACC700"/>
                </a:solidFill>
              </a:rPr>
              <a:t>Sektori s interakcijom čovjeka i robota</a:t>
            </a:r>
          </a:p>
        </p:txBody>
      </p:sp>
      <p:sp>
        <p:nvSpPr>
          <p:cNvPr id="4" name="TextBox 3">
            <a:extLst>
              <a:ext uri="{FF2B5EF4-FFF2-40B4-BE49-F238E27FC236}">
                <a16:creationId xmlns:a16="http://schemas.microsoft.com/office/drawing/2014/main" id="{742A9DD1-7D68-C16B-A5EA-89537BE14A06}"/>
              </a:ext>
            </a:extLst>
          </p:cNvPr>
          <p:cNvSpPr txBox="1"/>
          <p:nvPr/>
        </p:nvSpPr>
        <p:spPr>
          <a:xfrm>
            <a:off x="622407" y="1140273"/>
            <a:ext cx="7607193" cy="338554"/>
          </a:xfrm>
          <a:prstGeom prst="rect">
            <a:avLst/>
          </a:prstGeom>
          <a:noFill/>
        </p:spPr>
        <p:txBody>
          <a:bodyPr wrap="square" rtlCol="0">
            <a:spAutoFit/>
          </a:bodyPr>
          <a:lstStyle/>
          <a:p>
            <a:pPr marL="342900" indent="-342900">
              <a:buFont typeface="Wingdings" panose="05000000000000000000" pitchFamily="2" charset="2"/>
              <a:buChar char="ü"/>
            </a:pPr>
            <a:r>
              <a:rPr lang="hr-HR" sz="1600">
                <a:solidFill>
                  <a:srgbClr val="003399"/>
                </a:solidFill>
              </a:rPr>
              <a:t>Interakcija čovjeka i robota uglavnom je prisutna u proizvodnom sektoru</a:t>
            </a:r>
          </a:p>
        </p:txBody>
      </p:sp>
    </p:spTree>
    <p:extLst>
      <p:ext uri="{BB962C8B-B14F-4D97-AF65-F5344CB8AC3E}">
        <p14:creationId xmlns:p14="http://schemas.microsoft.com/office/powerpoint/2010/main" val="1313049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feld 14"/>
          <p:cNvSpPr txBox="1"/>
          <p:nvPr/>
        </p:nvSpPr>
        <p:spPr>
          <a:xfrm>
            <a:off x="365201" y="688580"/>
            <a:ext cx="7868653" cy="338554"/>
          </a:xfrm>
          <a:prstGeom prst="rect">
            <a:avLst/>
          </a:prstGeom>
          <a:noFill/>
        </p:spPr>
        <p:txBody>
          <a:bodyPr wrap="square" rtlCol="0">
            <a:spAutoFit/>
          </a:bodyPr>
          <a:lstStyle/>
          <a:p>
            <a:r>
              <a:rPr lang="hr-HR" sz="1600" b="1">
                <a:solidFill>
                  <a:srgbClr val="ACC700"/>
                </a:solidFill>
              </a:rPr>
              <a:t>Sektori s interakcijom čovjeka i robota</a:t>
            </a:r>
          </a:p>
        </p:txBody>
      </p:sp>
      <p:sp>
        <p:nvSpPr>
          <p:cNvPr id="3" name="TextBox 2">
            <a:extLst>
              <a:ext uri="{FF2B5EF4-FFF2-40B4-BE49-F238E27FC236}">
                <a16:creationId xmlns:a16="http://schemas.microsoft.com/office/drawing/2014/main" id="{E9D6C5B0-B01D-EDDE-F54E-923405220FB9}"/>
              </a:ext>
            </a:extLst>
          </p:cNvPr>
          <p:cNvSpPr txBox="1"/>
          <p:nvPr/>
        </p:nvSpPr>
        <p:spPr>
          <a:xfrm>
            <a:off x="622408" y="990499"/>
            <a:ext cx="6016518" cy="338554"/>
          </a:xfrm>
          <a:prstGeom prst="rect">
            <a:avLst/>
          </a:prstGeom>
          <a:noFill/>
        </p:spPr>
        <p:txBody>
          <a:bodyPr wrap="square" rtlCol="0">
            <a:spAutoFit/>
          </a:bodyPr>
          <a:lstStyle/>
          <a:p>
            <a:pPr marL="342900" indent="-342900">
              <a:buFont typeface="Wingdings" panose="05000000000000000000" pitchFamily="2" charset="2"/>
              <a:buChar char="ü"/>
            </a:pPr>
            <a:r>
              <a:rPr lang="hr-HR" sz="1600">
                <a:solidFill>
                  <a:srgbClr val="003399"/>
                </a:solidFill>
              </a:rPr>
              <a:t>U automobilskom sektoru postoji dominacija robota</a:t>
            </a:r>
          </a:p>
        </p:txBody>
      </p:sp>
      <p:sp>
        <p:nvSpPr>
          <p:cNvPr id="7" name="Framework: the automation of tasks">
            <a:extLst>
              <a:ext uri="{FF2B5EF4-FFF2-40B4-BE49-F238E27FC236}">
                <a16:creationId xmlns:a16="http://schemas.microsoft.com/office/drawing/2014/main" id="{419FE3D3-1436-91A3-F46A-C58F73B97873}"/>
              </a:ext>
            </a:extLst>
          </p:cNvPr>
          <p:cNvSpPr txBox="1">
            <a:spLocks noGrp="1"/>
          </p:cNvSpPr>
          <p:nvPr>
            <p:ph type="title"/>
          </p:nvPr>
        </p:nvSpPr>
        <p:spPr>
          <a:xfrm>
            <a:off x="449263" y="134938"/>
            <a:ext cx="7561262" cy="366712"/>
          </a:xfrm>
          <a:prstGeom prst="rect">
            <a:avLst/>
          </a:prstGeom>
        </p:spPr>
        <p:txBody>
          <a:bodyPr lIns="0"/>
          <a:lstStyle/>
          <a:p>
            <a:pPr lvl="1"/>
            <a:r>
              <a:rPr lang="hr-HR" sz="2400" b="1">
                <a:latin typeface="Arial" panose="020B0604020202020204" pitchFamily="34" charset="0"/>
                <a:cs typeface="Arial" panose="020B0604020202020204" pitchFamily="34" charset="0"/>
              </a:rPr>
              <a:t>Napredna robotika u Europi </a:t>
            </a:r>
          </a:p>
        </p:txBody>
      </p:sp>
      <p:sp>
        <p:nvSpPr>
          <p:cNvPr id="10" name="TextBox 9">
            <a:extLst>
              <a:ext uri="{FF2B5EF4-FFF2-40B4-BE49-F238E27FC236}">
                <a16:creationId xmlns:a16="http://schemas.microsoft.com/office/drawing/2014/main" id="{CC855A1A-4129-4E69-866A-F9C47811B966}"/>
              </a:ext>
            </a:extLst>
          </p:cNvPr>
          <p:cNvSpPr txBox="1"/>
          <p:nvPr/>
        </p:nvSpPr>
        <p:spPr>
          <a:xfrm>
            <a:off x="5477530" y="3348989"/>
            <a:ext cx="825547" cy="92333"/>
          </a:xfrm>
          <a:prstGeom prst="rect">
            <a:avLst/>
          </a:prstGeom>
          <a:solidFill>
            <a:schemeClr val="bg1"/>
          </a:solidFill>
        </p:spPr>
        <p:txBody>
          <a:bodyPr wrap="square" lIns="0" tIns="0" rIns="0" bIns="0" rtlCol="0">
            <a:spAutoFit/>
          </a:bodyPr>
          <a:lstStyle/>
          <a:p>
            <a:r>
              <a:rPr lang="hr-HR" sz="600">
                <a:solidFill>
                  <a:srgbClr val="67CDBE"/>
                </a:solidFill>
              </a:rPr>
              <a:t>Guma i plastika (22) </a:t>
            </a:r>
          </a:p>
        </p:txBody>
      </p:sp>
      <p:grpSp>
        <p:nvGrpSpPr>
          <p:cNvPr id="4" name="Group 3">
            <a:extLst>
              <a:ext uri="{FF2B5EF4-FFF2-40B4-BE49-F238E27FC236}">
                <a16:creationId xmlns:a16="http://schemas.microsoft.com/office/drawing/2014/main" id="{1C863BA8-544D-4B6E-A3D5-CC8671314CB9}"/>
              </a:ext>
            </a:extLst>
          </p:cNvPr>
          <p:cNvGrpSpPr/>
          <p:nvPr/>
        </p:nvGrpSpPr>
        <p:grpSpPr>
          <a:xfrm>
            <a:off x="959230" y="1329053"/>
            <a:ext cx="6933546" cy="3259948"/>
            <a:chOff x="959230" y="1329053"/>
            <a:chExt cx="6933546" cy="3259948"/>
          </a:xfrm>
        </p:grpSpPr>
        <p:pic>
          <p:nvPicPr>
            <p:cNvPr id="9" name="Picture 8">
              <a:extLst>
                <a:ext uri="{FF2B5EF4-FFF2-40B4-BE49-F238E27FC236}">
                  <a16:creationId xmlns:a16="http://schemas.microsoft.com/office/drawing/2014/main" id="{C192ED4B-AF3B-9087-972B-527D9DBF0982}"/>
                </a:ext>
              </a:extLst>
            </p:cNvPr>
            <p:cNvPicPr>
              <a:picLocks noChangeAspect="1"/>
            </p:cNvPicPr>
            <p:nvPr/>
          </p:nvPicPr>
          <p:blipFill>
            <a:blip r:embed="rId3"/>
            <a:stretch>
              <a:fillRect/>
            </a:stretch>
          </p:blipFill>
          <p:spPr>
            <a:xfrm>
              <a:off x="1808739" y="1329053"/>
              <a:ext cx="4729221" cy="3259948"/>
            </a:xfrm>
            <a:prstGeom prst="rect">
              <a:avLst/>
            </a:prstGeom>
          </p:spPr>
        </p:pic>
        <p:sp>
          <p:nvSpPr>
            <p:cNvPr id="2" name="TextBox 1">
              <a:extLst>
                <a:ext uri="{FF2B5EF4-FFF2-40B4-BE49-F238E27FC236}">
                  <a16:creationId xmlns:a16="http://schemas.microsoft.com/office/drawing/2014/main" id="{EB317488-24D5-45BD-AE1C-A65F501A0CDC}"/>
                </a:ext>
              </a:extLst>
            </p:cNvPr>
            <p:cNvSpPr txBox="1"/>
            <p:nvPr/>
          </p:nvSpPr>
          <p:spPr>
            <a:xfrm>
              <a:off x="959230" y="1447126"/>
              <a:ext cx="6933546" cy="246221"/>
            </a:xfrm>
            <a:prstGeom prst="rect">
              <a:avLst/>
            </a:prstGeom>
            <a:solidFill>
              <a:schemeClr val="bg1"/>
            </a:solidFill>
          </p:spPr>
          <p:txBody>
            <a:bodyPr wrap="square" rtlCol="0">
              <a:spAutoFit/>
            </a:bodyPr>
            <a:lstStyle/>
            <a:p>
              <a:r>
                <a:rPr lang="hr-HR" sz="1000" i="1">
                  <a:solidFill>
                    <a:schemeClr val="tx1">
                      <a:lumMod val="65000"/>
                      <a:lumOff val="35000"/>
                    </a:schemeClr>
                  </a:solidFill>
                </a:rPr>
                <a:t>Gustoća robota prema sektorima u EU-u, 1995. – 2015. (izvor: analiza autora iz Međunarodnog saveza za robotiku (IFR) [2019.] i Eurofounda [2019.] </a:t>
              </a:r>
            </a:p>
          </p:txBody>
        </p:sp>
        <p:sp>
          <p:nvSpPr>
            <p:cNvPr id="8" name="TextBox 7">
              <a:extLst>
                <a:ext uri="{FF2B5EF4-FFF2-40B4-BE49-F238E27FC236}">
                  <a16:creationId xmlns:a16="http://schemas.microsoft.com/office/drawing/2014/main" id="{776DB54B-A02B-490A-B8FD-D7A80004B148}"/>
                </a:ext>
              </a:extLst>
            </p:cNvPr>
            <p:cNvSpPr txBox="1"/>
            <p:nvPr/>
          </p:nvSpPr>
          <p:spPr>
            <a:xfrm>
              <a:off x="5092700" y="2170463"/>
              <a:ext cx="1135356" cy="184666"/>
            </a:xfrm>
            <a:prstGeom prst="rect">
              <a:avLst/>
            </a:prstGeom>
            <a:solidFill>
              <a:schemeClr val="bg1"/>
            </a:solidFill>
          </p:spPr>
          <p:txBody>
            <a:bodyPr wrap="square" rtlCol="0">
              <a:spAutoFit/>
            </a:bodyPr>
            <a:lstStyle/>
            <a:p>
              <a:r>
                <a:rPr lang="hr-HR" sz="600" dirty="0">
                  <a:solidFill>
                    <a:srgbClr val="C00000"/>
                  </a:solidFill>
                </a:rPr>
                <a:t>Automobilska industrija (29) </a:t>
              </a:r>
            </a:p>
          </p:txBody>
        </p:sp>
        <p:sp>
          <p:nvSpPr>
            <p:cNvPr id="11" name="TextBox 10">
              <a:extLst>
                <a:ext uri="{FF2B5EF4-FFF2-40B4-BE49-F238E27FC236}">
                  <a16:creationId xmlns:a16="http://schemas.microsoft.com/office/drawing/2014/main" id="{B0DF9B6D-28BD-4269-B670-62EE9D25734F}"/>
                </a:ext>
              </a:extLst>
            </p:cNvPr>
            <p:cNvSpPr txBox="1"/>
            <p:nvPr/>
          </p:nvSpPr>
          <p:spPr>
            <a:xfrm>
              <a:off x="5440019" y="3348989"/>
              <a:ext cx="825547" cy="92333"/>
            </a:xfrm>
            <a:prstGeom prst="rect">
              <a:avLst/>
            </a:prstGeom>
            <a:solidFill>
              <a:schemeClr val="bg1"/>
            </a:solidFill>
          </p:spPr>
          <p:txBody>
            <a:bodyPr wrap="square" lIns="0" tIns="0" rIns="0" bIns="0" rtlCol="0">
              <a:spAutoFit/>
            </a:bodyPr>
            <a:lstStyle/>
            <a:p>
              <a:r>
                <a:rPr lang="hr-HR" sz="600" i="1" dirty="0">
                  <a:solidFill>
                    <a:srgbClr val="67CDBE"/>
                  </a:solidFill>
                </a:rPr>
                <a:t>Guma i plastika (22) </a:t>
              </a:r>
            </a:p>
          </p:txBody>
        </p:sp>
        <p:sp>
          <p:nvSpPr>
            <p:cNvPr id="12" name="TextBox 11">
              <a:extLst>
                <a:ext uri="{FF2B5EF4-FFF2-40B4-BE49-F238E27FC236}">
                  <a16:creationId xmlns:a16="http://schemas.microsoft.com/office/drawing/2014/main" id="{AD952A37-A84D-4192-B54E-463CECEFF4C5}"/>
                </a:ext>
              </a:extLst>
            </p:cNvPr>
            <p:cNvSpPr txBox="1"/>
            <p:nvPr/>
          </p:nvSpPr>
          <p:spPr>
            <a:xfrm>
              <a:off x="5477530" y="3952862"/>
              <a:ext cx="686085" cy="92333"/>
            </a:xfrm>
            <a:prstGeom prst="rect">
              <a:avLst/>
            </a:prstGeom>
            <a:solidFill>
              <a:schemeClr val="bg1"/>
            </a:solidFill>
          </p:spPr>
          <p:txBody>
            <a:bodyPr wrap="none" lIns="0" tIns="0" rIns="0" bIns="0" rtlCol="0">
              <a:spAutoFit/>
            </a:bodyPr>
            <a:lstStyle/>
            <a:p>
              <a:r>
                <a:rPr lang="hr-HR" sz="600" dirty="0">
                  <a:solidFill>
                    <a:schemeClr val="accent1"/>
                  </a:solidFill>
                </a:rPr>
                <a:t>Metalni proizvodi (25) </a:t>
              </a:r>
            </a:p>
          </p:txBody>
        </p:sp>
        <p:sp>
          <p:nvSpPr>
            <p:cNvPr id="14" name="TextBox 13">
              <a:extLst>
                <a:ext uri="{FF2B5EF4-FFF2-40B4-BE49-F238E27FC236}">
                  <a16:creationId xmlns:a16="http://schemas.microsoft.com/office/drawing/2014/main" id="{240945EA-0222-4943-BC71-7C11CC4CBC8C}"/>
                </a:ext>
              </a:extLst>
            </p:cNvPr>
            <p:cNvSpPr txBox="1"/>
            <p:nvPr/>
          </p:nvSpPr>
          <p:spPr>
            <a:xfrm>
              <a:off x="5453198" y="4086216"/>
              <a:ext cx="872034" cy="92333"/>
            </a:xfrm>
            <a:prstGeom prst="rect">
              <a:avLst/>
            </a:prstGeom>
            <a:solidFill>
              <a:schemeClr val="bg1"/>
            </a:solidFill>
          </p:spPr>
          <p:txBody>
            <a:bodyPr wrap="none" lIns="0" tIns="0" rIns="0" bIns="0" rtlCol="0">
              <a:spAutoFit/>
            </a:bodyPr>
            <a:lstStyle/>
            <a:p>
              <a:r>
                <a:rPr lang="hr-HR" sz="600" dirty="0">
                  <a:solidFill>
                    <a:schemeClr val="accent2">
                      <a:lumMod val="50000"/>
                    </a:schemeClr>
                  </a:solidFill>
                </a:rPr>
                <a:t>Industrijski strojevi (28) </a:t>
              </a:r>
            </a:p>
          </p:txBody>
        </p:sp>
      </p:grpSp>
    </p:spTree>
    <p:extLst>
      <p:ext uri="{BB962C8B-B14F-4D97-AF65-F5344CB8AC3E}">
        <p14:creationId xmlns:p14="http://schemas.microsoft.com/office/powerpoint/2010/main" val="3118902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a:extLst>
              <a:ext uri="{FF2B5EF4-FFF2-40B4-BE49-F238E27FC236}">
                <a16:creationId xmlns:a16="http://schemas.microsoft.com/office/drawing/2014/main" id="{989BC77C-A5F2-425A-992B-886D626EE061}"/>
              </a:ext>
            </a:extLst>
          </p:cNvPr>
          <p:cNvGraphicFramePr/>
          <p:nvPr>
            <p:extLst>
              <p:ext uri="{D42A27DB-BD31-4B8C-83A1-F6EECF244321}">
                <p14:modId xmlns:p14="http://schemas.microsoft.com/office/powerpoint/2010/main" val="2733697202"/>
              </p:ext>
            </p:extLst>
          </p:nvPr>
        </p:nvGraphicFramePr>
        <p:xfrm>
          <a:off x="3679356" y="605121"/>
          <a:ext cx="5272544" cy="3701489"/>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50001" y="118862"/>
            <a:ext cx="8345949" cy="444555"/>
          </a:xfrm>
        </p:spPr>
        <p:txBody>
          <a:bodyPr lIns="0"/>
          <a:lstStyle/>
          <a:p>
            <a:r>
              <a:rPr lang="hr-HR" sz="2200" dirty="0"/>
              <a:t>Postojeća i potencijalna automatizacija fizičkih zadataka</a:t>
            </a:r>
          </a:p>
        </p:txBody>
      </p:sp>
      <p:sp>
        <p:nvSpPr>
          <p:cNvPr id="8" name="TextBox 7">
            <a:extLst>
              <a:ext uri="{FF2B5EF4-FFF2-40B4-BE49-F238E27FC236}">
                <a16:creationId xmlns:a16="http://schemas.microsoft.com/office/drawing/2014/main" id="{BBA722FE-C2F9-4911-A5FE-094E1049E71F}"/>
              </a:ext>
            </a:extLst>
          </p:cNvPr>
          <p:cNvSpPr txBox="1"/>
          <p:nvPr/>
        </p:nvSpPr>
        <p:spPr>
          <a:xfrm>
            <a:off x="450002" y="894011"/>
            <a:ext cx="3314690" cy="3016210"/>
          </a:xfrm>
          <a:prstGeom prst="rect">
            <a:avLst/>
          </a:prstGeom>
          <a:noFill/>
        </p:spPr>
        <p:txBody>
          <a:bodyPr wrap="square" lIns="0" tIns="0" rIns="0" bIns="0" rtlCol="0">
            <a:spAutoFit/>
          </a:bodyPr>
          <a:lstStyle/>
          <a:p>
            <a:pPr>
              <a:spcAft>
                <a:spcPts val="600"/>
              </a:spcAft>
            </a:pPr>
            <a:r>
              <a:rPr lang="hr-HR" sz="1600" b="1">
                <a:solidFill>
                  <a:srgbClr val="ACC700"/>
                </a:solidFill>
              </a:rPr>
              <a:t>Primjeri:</a:t>
            </a:r>
          </a:p>
          <a:p>
            <a:pPr marL="285750" indent="-285750">
              <a:spcAft>
                <a:spcPts val="600"/>
              </a:spcAft>
              <a:buFont typeface="Arial" panose="020B0604020202020204" pitchFamily="34" charset="0"/>
              <a:buChar char="•"/>
            </a:pPr>
            <a:r>
              <a:rPr lang="hr-HR" sz="1600">
                <a:solidFill>
                  <a:srgbClr val="003399"/>
                </a:solidFill>
              </a:rPr>
              <a:t>Djelatnosti zdravstvene zaštite i socijalne skrbi koriste robote za isporuku lijekova.</a:t>
            </a:r>
          </a:p>
          <a:p>
            <a:pPr marL="285750" indent="-285750">
              <a:spcAft>
                <a:spcPts val="600"/>
              </a:spcAft>
              <a:buFont typeface="Arial" panose="020B0604020202020204" pitchFamily="34" charset="0"/>
              <a:buChar char="•"/>
            </a:pPr>
            <a:r>
              <a:rPr lang="hr-HR" sz="1600">
                <a:solidFill>
                  <a:srgbClr val="003399"/>
                </a:solidFill>
              </a:rPr>
              <a:t>U proizvodnji postoje roboti za podizanje i čišćenje. </a:t>
            </a:r>
          </a:p>
          <a:p>
            <a:pPr marL="285750" indent="-285750">
              <a:spcAft>
                <a:spcPts val="600"/>
              </a:spcAft>
              <a:buFont typeface="Arial" panose="020B0604020202020204" pitchFamily="34" charset="0"/>
              <a:buChar char="•"/>
            </a:pPr>
            <a:r>
              <a:rPr lang="hr-HR" sz="1600">
                <a:solidFill>
                  <a:srgbClr val="003399"/>
                </a:solidFill>
              </a:rPr>
              <a:t>Automatizirana vođena vozila česta su u djelatnosti prijevoza i skladištenja.</a:t>
            </a:r>
          </a:p>
          <a:p>
            <a:pPr marL="285750" indent="-285750">
              <a:spcAft>
                <a:spcPts val="600"/>
              </a:spcAft>
              <a:buFont typeface="Arial" panose="020B0604020202020204" pitchFamily="34" charset="0"/>
              <a:buChar char="•"/>
            </a:pPr>
            <a:r>
              <a:rPr lang="hr-HR" sz="1600">
                <a:solidFill>
                  <a:srgbClr val="003399"/>
                </a:solidFill>
              </a:rPr>
              <a:t>Inspekcijski roboti korisni su u građevinskom sektoru.</a:t>
            </a:r>
          </a:p>
        </p:txBody>
      </p:sp>
      <p:grpSp>
        <p:nvGrpSpPr>
          <p:cNvPr id="3" name="Group 2">
            <a:extLst>
              <a:ext uri="{FF2B5EF4-FFF2-40B4-BE49-F238E27FC236}">
                <a16:creationId xmlns:a16="http://schemas.microsoft.com/office/drawing/2014/main" id="{AAC8D910-CD30-4795-900A-B0CB3A70CF50}"/>
              </a:ext>
            </a:extLst>
          </p:cNvPr>
          <p:cNvGrpSpPr/>
          <p:nvPr/>
        </p:nvGrpSpPr>
        <p:grpSpPr>
          <a:xfrm>
            <a:off x="7373952" y="856368"/>
            <a:ext cx="1665779" cy="3428057"/>
            <a:chOff x="7373952" y="856368"/>
            <a:chExt cx="1665779" cy="3428057"/>
          </a:xfrm>
        </p:grpSpPr>
        <p:sp>
          <p:nvSpPr>
            <p:cNvPr id="14" name="Textfeld 5">
              <a:extLst>
                <a:ext uri="{FF2B5EF4-FFF2-40B4-BE49-F238E27FC236}">
                  <a16:creationId xmlns:a16="http://schemas.microsoft.com/office/drawing/2014/main" id="{309561ED-09F4-4F4C-9169-70642433EAD2}"/>
                </a:ext>
              </a:extLst>
            </p:cNvPr>
            <p:cNvSpPr txBox="1"/>
            <p:nvPr/>
          </p:nvSpPr>
          <p:spPr>
            <a:xfrm>
              <a:off x="7373952" y="856368"/>
              <a:ext cx="1665779" cy="523220"/>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hr-HR" sz="1100" i="0" u="none" strike="noStrike" cap="none" normalizeH="0" baseline="0">
                  <a:ln>
                    <a:noFill/>
                  </a:ln>
                  <a:solidFill>
                    <a:srgbClr val="003399"/>
                  </a:solidFill>
                  <a:effectLst/>
                  <a:uLnTx/>
                  <a:uFillTx/>
                  <a:latin typeface="Arial" panose="020B0604020202020204" pitchFamily="34" charset="0"/>
                  <a:ea typeface="+mn-ea"/>
                  <a:cs typeface="Arial" panose="020B0604020202020204" pitchFamily="34" charset="0"/>
                </a:rPr>
                <a:t>Djelatnosti zdravstvene zaštite i socijalne skrbi</a:t>
              </a:r>
            </a:p>
          </p:txBody>
        </p:sp>
        <p:sp>
          <p:nvSpPr>
            <p:cNvPr id="16" name="Textfeld 5">
              <a:extLst>
                <a:ext uri="{FF2B5EF4-FFF2-40B4-BE49-F238E27FC236}">
                  <a16:creationId xmlns:a16="http://schemas.microsoft.com/office/drawing/2014/main" id="{8906DC9A-56BC-4C8E-A176-2D6BC5226170}"/>
                </a:ext>
              </a:extLst>
            </p:cNvPr>
            <p:cNvSpPr txBox="1"/>
            <p:nvPr/>
          </p:nvSpPr>
          <p:spPr>
            <a:xfrm>
              <a:off x="7373952" y="1363469"/>
              <a:ext cx="1421999" cy="353943"/>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hr-HR" sz="1100" i="0" u="none" strike="noStrike" cap="none" normalizeH="0" baseline="0" noProof="0">
                  <a:ln>
                    <a:noFill/>
                  </a:ln>
                  <a:solidFill>
                    <a:srgbClr val="003399"/>
                  </a:solidFill>
                  <a:effectLst/>
                  <a:uLnTx/>
                  <a:uFillTx/>
                  <a:latin typeface="Arial" panose="020B0604020202020204" pitchFamily="34" charset="0"/>
                  <a:ea typeface="+mn-ea"/>
                  <a:cs typeface="Arial" panose="020B0604020202020204" pitchFamily="34" charset="0"/>
                </a:rPr>
                <a:t>Proizvodnja</a:t>
              </a:r>
            </a:p>
          </p:txBody>
        </p:sp>
        <p:sp>
          <p:nvSpPr>
            <p:cNvPr id="17" name="Textfeld 5">
              <a:extLst>
                <a:ext uri="{FF2B5EF4-FFF2-40B4-BE49-F238E27FC236}">
                  <a16:creationId xmlns:a16="http://schemas.microsoft.com/office/drawing/2014/main" id="{919A3C2E-7DF8-489D-AE9A-BEE632431002}"/>
                </a:ext>
              </a:extLst>
            </p:cNvPr>
            <p:cNvSpPr txBox="1"/>
            <p:nvPr/>
          </p:nvSpPr>
          <p:spPr>
            <a:xfrm>
              <a:off x="7373952" y="1831900"/>
              <a:ext cx="886710" cy="353943"/>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hr-HR" sz="1100" i="0" u="none" strike="noStrike" cap="none" normalizeH="0" baseline="0" noProof="0">
                  <a:ln>
                    <a:noFill/>
                  </a:ln>
                  <a:solidFill>
                    <a:srgbClr val="003399"/>
                  </a:solidFill>
                  <a:effectLst/>
                  <a:uLnTx/>
                  <a:uFillTx/>
                  <a:latin typeface="Arial" panose="020B0604020202020204" pitchFamily="34" charset="0"/>
                  <a:ea typeface="+mn-ea"/>
                  <a:cs typeface="Arial" panose="020B0604020202020204" pitchFamily="34" charset="0"/>
                </a:rPr>
                <a:t>Ostalo</a:t>
              </a:r>
            </a:p>
          </p:txBody>
        </p:sp>
        <p:sp>
          <p:nvSpPr>
            <p:cNvPr id="18" name="Textfeld 5">
              <a:extLst>
                <a:ext uri="{FF2B5EF4-FFF2-40B4-BE49-F238E27FC236}">
                  <a16:creationId xmlns:a16="http://schemas.microsoft.com/office/drawing/2014/main" id="{61B1B6FA-B4E9-4EEF-AD92-2A9D123CB8CD}"/>
                </a:ext>
              </a:extLst>
            </p:cNvPr>
            <p:cNvSpPr txBox="1"/>
            <p:nvPr/>
          </p:nvSpPr>
          <p:spPr>
            <a:xfrm>
              <a:off x="7373952" y="2346434"/>
              <a:ext cx="1665779" cy="523220"/>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hr-HR" sz="1100" i="0" u="none" strike="noStrike" cap="none" normalizeH="0" baseline="0" noProof="0">
                  <a:ln>
                    <a:noFill/>
                  </a:ln>
                  <a:solidFill>
                    <a:srgbClr val="003399"/>
                  </a:solidFill>
                  <a:effectLst/>
                  <a:uLnTx/>
                  <a:uFillTx/>
                  <a:latin typeface="Arial" panose="020B0604020202020204" pitchFamily="34" charset="0"/>
                  <a:ea typeface="+mn-ea"/>
                  <a:cs typeface="Arial" panose="020B0604020202020204" pitchFamily="34" charset="0"/>
                </a:rPr>
                <a:t>Prijevoz i skladištenje</a:t>
              </a:r>
            </a:p>
          </p:txBody>
        </p:sp>
        <p:sp>
          <p:nvSpPr>
            <p:cNvPr id="19" name="Textfeld 5">
              <a:extLst>
                <a:ext uri="{FF2B5EF4-FFF2-40B4-BE49-F238E27FC236}">
                  <a16:creationId xmlns:a16="http://schemas.microsoft.com/office/drawing/2014/main" id="{7AAC6CBB-9BB8-48BA-B486-9E7DDABE7700}"/>
                </a:ext>
              </a:extLst>
            </p:cNvPr>
            <p:cNvSpPr txBox="1"/>
            <p:nvPr/>
          </p:nvSpPr>
          <p:spPr>
            <a:xfrm>
              <a:off x="7373952" y="2816661"/>
              <a:ext cx="1252950" cy="353943"/>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hr-HR" sz="1100" i="0" u="none" strike="noStrike" cap="none" normalizeH="0" baseline="0" noProof="0">
                  <a:ln>
                    <a:noFill/>
                  </a:ln>
                  <a:solidFill>
                    <a:srgbClr val="003399"/>
                  </a:solidFill>
                  <a:effectLst/>
                  <a:uLnTx/>
                  <a:uFillTx/>
                  <a:latin typeface="Arial" panose="020B0604020202020204" pitchFamily="34" charset="0"/>
                  <a:ea typeface="+mn-ea"/>
                  <a:cs typeface="Arial" panose="020B0604020202020204" pitchFamily="34" charset="0"/>
                </a:rPr>
                <a:t>Građevinarstvo</a:t>
              </a:r>
            </a:p>
          </p:txBody>
        </p:sp>
        <p:sp>
          <p:nvSpPr>
            <p:cNvPr id="20" name="Textfeld 5">
              <a:extLst>
                <a:ext uri="{FF2B5EF4-FFF2-40B4-BE49-F238E27FC236}">
                  <a16:creationId xmlns:a16="http://schemas.microsoft.com/office/drawing/2014/main" id="{B91EDF4A-A2AB-4578-88F1-913789B7C02C}"/>
                </a:ext>
              </a:extLst>
            </p:cNvPr>
            <p:cNvSpPr txBox="1"/>
            <p:nvPr/>
          </p:nvSpPr>
          <p:spPr>
            <a:xfrm>
              <a:off x="7373952" y="3292776"/>
              <a:ext cx="1639713" cy="353943"/>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hr-HR" sz="1100" i="0" u="none" strike="noStrike" cap="none" normalizeH="0" baseline="0" noProof="0">
                  <a:ln>
                    <a:noFill/>
                  </a:ln>
                  <a:solidFill>
                    <a:srgbClr val="003399"/>
                  </a:solidFill>
                  <a:effectLst/>
                  <a:uLnTx/>
                  <a:uFillTx/>
                  <a:latin typeface="Arial" panose="020B0604020202020204" pitchFamily="34" charset="0"/>
                  <a:ea typeface="+mn-ea"/>
                  <a:cs typeface="Arial" panose="020B0604020202020204" pitchFamily="34" charset="0"/>
                </a:rPr>
                <a:t>Rudarstvo i eksploatacija kamena</a:t>
              </a:r>
            </a:p>
          </p:txBody>
        </p:sp>
        <p:sp>
          <p:nvSpPr>
            <p:cNvPr id="21" name="Textfeld 5">
              <a:extLst>
                <a:ext uri="{FF2B5EF4-FFF2-40B4-BE49-F238E27FC236}">
                  <a16:creationId xmlns:a16="http://schemas.microsoft.com/office/drawing/2014/main" id="{73BCB090-EEBF-4E92-9E8F-CE049390FC00}"/>
                </a:ext>
              </a:extLst>
            </p:cNvPr>
            <p:cNvSpPr txBox="1"/>
            <p:nvPr/>
          </p:nvSpPr>
          <p:spPr>
            <a:xfrm>
              <a:off x="7373952" y="3761205"/>
              <a:ext cx="1639713" cy="523220"/>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hr-HR" sz="1100" i="0" u="none" strike="noStrike" cap="none" normalizeH="0" baseline="0" noProof="0">
                  <a:ln>
                    <a:noFill/>
                  </a:ln>
                  <a:solidFill>
                    <a:srgbClr val="003399"/>
                  </a:solidFill>
                  <a:effectLst/>
                  <a:uLnTx/>
                  <a:uFillTx/>
                  <a:latin typeface="Arial" panose="020B0604020202020204" pitchFamily="34" charset="0"/>
                  <a:ea typeface="+mn-ea"/>
                  <a:cs typeface="Arial" panose="020B0604020202020204" pitchFamily="34" charset="0"/>
                </a:rPr>
                <a:t>Javna uprava i obrana</a:t>
              </a:r>
            </a:p>
          </p:txBody>
        </p:sp>
      </p:grpSp>
    </p:spTree>
    <p:extLst>
      <p:ext uri="{BB962C8B-B14F-4D97-AF65-F5344CB8AC3E}">
        <p14:creationId xmlns:p14="http://schemas.microsoft.com/office/powerpoint/2010/main" val="315144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833" y="75509"/>
            <a:ext cx="8787167" cy="524378"/>
          </a:xfrm>
        </p:spPr>
        <p:txBody>
          <a:bodyPr vert="horz" lIns="0" tIns="45720" rIns="91440" bIns="45720" rtlCol="0" anchor="ctr">
            <a:noAutofit/>
          </a:bodyPr>
          <a:lstStyle/>
          <a:p>
            <a:r>
              <a:rPr lang="hr-HR" sz="2200" dirty="0"/>
              <a:t> Postojeća i potencijalna automatizacija kognitivnih zadataka </a:t>
            </a:r>
          </a:p>
        </p:txBody>
      </p:sp>
      <p:sp>
        <p:nvSpPr>
          <p:cNvPr id="3" name="Content Placeholder 2"/>
          <p:cNvSpPr>
            <a:spLocks noGrp="1"/>
          </p:cNvSpPr>
          <p:nvPr>
            <p:ph sz="half" idx="1"/>
          </p:nvPr>
        </p:nvSpPr>
        <p:spPr/>
        <p:txBody>
          <a:bodyPr>
            <a:normAutofit/>
          </a:bodyPr>
          <a:lstStyle/>
          <a:p>
            <a:endParaRPr lang="en-US" dirty="0"/>
          </a:p>
          <a:p>
            <a:endParaRPr lang="en-GB" dirty="0"/>
          </a:p>
        </p:txBody>
      </p:sp>
      <p:sp>
        <p:nvSpPr>
          <p:cNvPr id="5" name="TextBox 4">
            <a:extLst>
              <a:ext uri="{FF2B5EF4-FFF2-40B4-BE49-F238E27FC236}">
                <a16:creationId xmlns:a16="http://schemas.microsoft.com/office/drawing/2014/main" id="{EAFAD507-53E5-68B7-B744-2B1A02301D27}"/>
              </a:ext>
            </a:extLst>
          </p:cNvPr>
          <p:cNvSpPr txBox="1"/>
          <p:nvPr/>
        </p:nvSpPr>
        <p:spPr>
          <a:xfrm>
            <a:off x="450000" y="887612"/>
            <a:ext cx="3386462" cy="2446824"/>
          </a:xfrm>
          <a:prstGeom prst="rect">
            <a:avLst/>
          </a:prstGeom>
          <a:noFill/>
        </p:spPr>
        <p:txBody>
          <a:bodyPr wrap="square" lIns="0" tIns="0" rIns="0" bIns="0" rtlCol="0">
            <a:spAutoFit/>
          </a:bodyPr>
          <a:lstStyle/>
          <a:p>
            <a:pPr>
              <a:spcAft>
                <a:spcPts val="600"/>
              </a:spcAft>
            </a:pPr>
            <a:r>
              <a:rPr lang="hr-HR" sz="1600" b="1" dirty="0">
                <a:solidFill>
                  <a:srgbClr val="ACC700"/>
                </a:solidFill>
              </a:rPr>
              <a:t>Primjeri:</a:t>
            </a:r>
          </a:p>
          <a:p>
            <a:pPr marL="285750" indent="-285750">
              <a:spcAft>
                <a:spcPts val="600"/>
              </a:spcAft>
              <a:buFont typeface="Arial" panose="020B0604020202020204" pitchFamily="34" charset="0"/>
              <a:buChar char="•"/>
            </a:pPr>
            <a:r>
              <a:rPr lang="hr-HR" sz="1600" dirty="0">
                <a:solidFill>
                  <a:srgbClr val="003399"/>
                </a:solidFill>
              </a:rPr>
              <a:t>Pomoć u poduci, vježbanju vokabulara na temelju umjetne inteligencije i inteligentnih sustava poduke u obrazovanju</a:t>
            </a:r>
          </a:p>
          <a:p>
            <a:pPr marL="285750" indent="-285750">
              <a:spcAft>
                <a:spcPts val="600"/>
              </a:spcAft>
              <a:buFont typeface="Arial" panose="020B0604020202020204" pitchFamily="34" charset="0"/>
              <a:buChar char="•"/>
            </a:pPr>
            <a:r>
              <a:rPr lang="hr-HR" sz="1600" dirty="0">
                <a:solidFill>
                  <a:srgbClr val="003399"/>
                </a:solidFill>
              </a:rPr>
              <a:t>Sustavi koji mogu podržati dijagnostičke odluke u znanstvenom sektoru</a:t>
            </a:r>
          </a:p>
          <a:p>
            <a:pPr marL="285750" indent="-285750">
              <a:spcAft>
                <a:spcPts val="600"/>
              </a:spcAft>
              <a:buFont typeface="Arial" panose="020B0604020202020204" pitchFamily="34" charset="0"/>
              <a:buChar char="•"/>
            </a:pPr>
            <a:r>
              <a:rPr lang="hr-HR" sz="1600" dirty="0">
                <a:solidFill>
                  <a:srgbClr val="003399"/>
                </a:solidFill>
              </a:rPr>
              <a:t>Društveni roboti u administrativnim i pomoćnim službama</a:t>
            </a:r>
          </a:p>
        </p:txBody>
      </p:sp>
      <p:grpSp>
        <p:nvGrpSpPr>
          <p:cNvPr id="6" name="Group 5">
            <a:extLst>
              <a:ext uri="{FF2B5EF4-FFF2-40B4-BE49-F238E27FC236}">
                <a16:creationId xmlns:a16="http://schemas.microsoft.com/office/drawing/2014/main" id="{9C4ADF57-F80E-4165-A593-CD0EBCD69E2D}"/>
              </a:ext>
            </a:extLst>
          </p:cNvPr>
          <p:cNvGrpSpPr/>
          <p:nvPr/>
        </p:nvGrpSpPr>
        <p:grpSpPr>
          <a:xfrm>
            <a:off x="3299671" y="834926"/>
            <a:ext cx="5844329" cy="3831501"/>
            <a:chOff x="3299671" y="834926"/>
            <a:chExt cx="5844329" cy="3831501"/>
          </a:xfrm>
        </p:grpSpPr>
        <p:graphicFrame>
          <p:nvGraphicFramePr>
            <p:cNvPr id="4" name="Diagramm 3">
              <a:extLst>
                <a:ext uri="{FF2B5EF4-FFF2-40B4-BE49-F238E27FC236}">
                  <a16:creationId xmlns:a16="http://schemas.microsoft.com/office/drawing/2014/main" id="{D7D3FE48-5C2B-4822-AA64-B703C84D24F7}"/>
                </a:ext>
              </a:extLst>
            </p:cNvPr>
            <p:cNvGraphicFramePr/>
            <p:nvPr>
              <p:extLst>
                <p:ext uri="{D42A27DB-BD31-4B8C-83A1-F6EECF244321}">
                  <p14:modId xmlns:p14="http://schemas.microsoft.com/office/powerpoint/2010/main" val="3518502550"/>
                </p:ext>
              </p:extLst>
            </p:nvPr>
          </p:nvGraphicFramePr>
          <p:xfrm>
            <a:off x="3299671" y="834926"/>
            <a:ext cx="5844329" cy="3831501"/>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feld 5">
              <a:extLst>
                <a:ext uri="{FF2B5EF4-FFF2-40B4-BE49-F238E27FC236}">
                  <a16:creationId xmlns:a16="http://schemas.microsoft.com/office/drawing/2014/main" id="{A713E7AF-B172-47F9-ACA1-96CAACF4879B}"/>
                </a:ext>
              </a:extLst>
            </p:cNvPr>
            <p:cNvSpPr txBox="1"/>
            <p:nvPr/>
          </p:nvSpPr>
          <p:spPr>
            <a:xfrm>
              <a:off x="7321179" y="906916"/>
              <a:ext cx="1665779" cy="430887"/>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hr-HR" sz="1100" i="0" u="none" strike="noStrike" cap="none" normalizeH="0" baseline="0">
                  <a:ln>
                    <a:noFill/>
                  </a:ln>
                  <a:solidFill>
                    <a:srgbClr val="003399"/>
                  </a:solidFill>
                  <a:effectLst/>
                  <a:uLnTx/>
                  <a:uFillTx/>
                  <a:latin typeface="Arial" panose="020B0604020202020204" pitchFamily="34" charset="0"/>
                  <a:ea typeface="+mn-ea"/>
                  <a:cs typeface="Arial" panose="020B0604020202020204" pitchFamily="34" charset="0"/>
                </a:rPr>
                <a:t>Djelatnosti zdravstvene zaštite i socijalne skrbi</a:t>
              </a:r>
            </a:p>
          </p:txBody>
        </p:sp>
        <p:sp>
          <p:nvSpPr>
            <p:cNvPr id="8" name="Textfeld 5">
              <a:extLst>
                <a:ext uri="{FF2B5EF4-FFF2-40B4-BE49-F238E27FC236}">
                  <a16:creationId xmlns:a16="http://schemas.microsoft.com/office/drawing/2014/main" id="{44FC5989-0020-479B-A704-96F47149B16A}"/>
                </a:ext>
              </a:extLst>
            </p:cNvPr>
            <p:cNvSpPr txBox="1"/>
            <p:nvPr/>
          </p:nvSpPr>
          <p:spPr>
            <a:xfrm>
              <a:off x="7321179" y="1353062"/>
              <a:ext cx="1421999" cy="261610"/>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lang="hr-HR" sz="1100">
                  <a:solidFill>
                    <a:srgbClr val="003399"/>
                  </a:solidFill>
                  <a:latin typeface="Arial" panose="020B0604020202020204" pitchFamily="34" charset="0"/>
                  <a:cs typeface="Arial" panose="020B0604020202020204" pitchFamily="34" charset="0"/>
                </a:rPr>
                <a:t>Obrazovanje</a:t>
              </a:r>
            </a:p>
          </p:txBody>
        </p:sp>
        <p:sp>
          <p:nvSpPr>
            <p:cNvPr id="9" name="Textfeld 5">
              <a:extLst>
                <a:ext uri="{FF2B5EF4-FFF2-40B4-BE49-F238E27FC236}">
                  <a16:creationId xmlns:a16="http://schemas.microsoft.com/office/drawing/2014/main" id="{7107D759-95C8-4804-AA6F-0FCCB7427FF8}"/>
                </a:ext>
              </a:extLst>
            </p:cNvPr>
            <p:cNvSpPr txBox="1"/>
            <p:nvPr/>
          </p:nvSpPr>
          <p:spPr>
            <a:xfrm>
              <a:off x="7292101" y="1753823"/>
              <a:ext cx="1723933" cy="430887"/>
            </a:xfrm>
            <a:prstGeom prst="rect">
              <a:avLst/>
            </a:prstGeom>
            <a:solidFill>
              <a:schemeClr val="bg1"/>
            </a:solidFill>
          </p:spPr>
          <p:txBody>
            <a:bodyPr wrap="square" lIns="91440" tIns="0" rIns="0" bIns="91440" rtlCol="0">
              <a:spAutoFit/>
            </a:bodyPr>
            <a:lstStyle/>
            <a:p>
              <a:pPr lvl="0">
                <a:spcBef>
                  <a:spcPts val="800"/>
                </a:spcBef>
                <a:spcAft>
                  <a:spcPts val="800"/>
                </a:spcAft>
                <a:buClr>
                  <a:schemeClr val="tx2">
                    <a:lumMod val="40000"/>
                    <a:lumOff val="60000"/>
                  </a:schemeClr>
                </a:buClr>
                <a:defRPr/>
              </a:pPr>
              <a:r>
                <a:rPr lang="hr-HR" sz="1100">
                  <a:solidFill>
                    <a:srgbClr val="003399"/>
                  </a:solidFill>
                  <a:latin typeface="Arial" panose="020B0604020202020204" pitchFamily="34" charset="0"/>
                  <a:cs typeface="Arial" panose="020B0604020202020204" pitchFamily="34" charset="0"/>
                </a:rPr>
                <a:t>Stručne, znanstvene i tehničke aktivnosti</a:t>
              </a:r>
            </a:p>
          </p:txBody>
        </p:sp>
        <p:sp>
          <p:nvSpPr>
            <p:cNvPr id="10" name="Textfeld 5">
              <a:extLst>
                <a:ext uri="{FF2B5EF4-FFF2-40B4-BE49-F238E27FC236}">
                  <a16:creationId xmlns:a16="http://schemas.microsoft.com/office/drawing/2014/main" id="{CF3575F1-AC1D-4CD3-BBF8-CD80B8B30871}"/>
                </a:ext>
              </a:extLst>
            </p:cNvPr>
            <p:cNvSpPr txBox="1"/>
            <p:nvPr/>
          </p:nvSpPr>
          <p:spPr>
            <a:xfrm>
              <a:off x="7292101" y="2193045"/>
              <a:ext cx="592252" cy="261610"/>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hr-HR" sz="1100" i="0" u="none" strike="noStrike" cap="none" normalizeH="0" baseline="0" noProof="0">
                  <a:ln>
                    <a:noFill/>
                  </a:ln>
                  <a:solidFill>
                    <a:srgbClr val="003399"/>
                  </a:solidFill>
                  <a:effectLst/>
                  <a:uLnTx/>
                  <a:uFillTx/>
                  <a:latin typeface="Arial" panose="020B0604020202020204" pitchFamily="34" charset="0"/>
                  <a:ea typeface="+mn-ea"/>
                  <a:cs typeface="Arial" panose="020B0604020202020204" pitchFamily="34" charset="0"/>
                </a:rPr>
                <a:t>Ostalo</a:t>
              </a:r>
            </a:p>
          </p:txBody>
        </p:sp>
        <p:sp>
          <p:nvSpPr>
            <p:cNvPr id="11" name="Textfeld 5">
              <a:extLst>
                <a:ext uri="{FF2B5EF4-FFF2-40B4-BE49-F238E27FC236}">
                  <a16:creationId xmlns:a16="http://schemas.microsoft.com/office/drawing/2014/main" id="{6CCF12AD-DE57-43EC-8DAA-6BF1B76790E8}"/>
                </a:ext>
              </a:extLst>
            </p:cNvPr>
            <p:cNvSpPr txBox="1"/>
            <p:nvPr/>
          </p:nvSpPr>
          <p:spPr>
            <a:xfrm>
              <a:off x="7321179" y="2593046"/>
              <a:ext cx="1776491" cy="430887"/>
            </a:xfrm>
            <a:prstGeom prst="rect">
              <a:avLst/>
            </a:prstGeom>
            <a:solidFill>
              <a:schemeClr val="bg1"/>
            </a:solidFill>
          </p:spPr>
          <p:txBody>
            <a:bodyPr wrap="square" lIns="91440" tIns="0" rIns="0" bIns="91440" rtlCol="0">
              <a:spAutoFit/>
            </a:bodyPr>
            <a:lstStyle/>
            <a:p>
              <a:pPr lvl="0">
                <a:spcBef>
                  <a:spcPts val="800"/>
                </a:spcBef>
                <a:spcAft>
                  <a:spcPts val="800"/>
                </a:spcAft>
                <a:buClr>
                  <a:schemeClr val="tx2">
                    <a:lumMod val="40000"/>
                    <a:lumOff val="60000"/>
                  </a:schemeClr>
                </a:buClr>
                <a:defRPr/>
              </a:pPr>
              <a:r>
                <a:rPr lang="hr-HR" sz="1100">
                  <a:solidFill>
                    <a:srgbClr val="003399"/>
                  </a:solidFill>
                  <a:latin typeface="Arial" panose="020B0604020202020204" pitchFamily="34" charset="0"/>
                  <a:cs typeface="Arial" panose="020B0604020202020204" pitchFamily="34" charset="0"/>
                </a:rPr>
                <a:t>Usluge administracije i podrške</a:t>
              </a:r>
            </a:p>
          </p:txBody>
        </p:sp>
        <p:sp>
          <p:nvSpPr>
            <p:cNvPr id="12" name="Textfeld 5">
              <a:extLst>
                <a:ext uri="{FF2B5EF4-FFF2-40B4-BE49-F238E27FC236}">
                  <a16:creationId xmlns:a16="http://schemas.microsoft.com/office/drawing/2014/main" id="{38F6575F-B2FB-4AD4-A12C-F4D31AFF1CA1}"/>
                </a:ext>
              </a:extLst>
            </p:cNvPr>
            <p:cNvSpPr txBox="1"/>
            <p:nvPr/>
          </p:nvSpPr>
          <p:spPr>
            <a:xfrm>
              <a:off x="7321179" y="3005991"/>
              <a:ext cx="1639713" cy="430887"/>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hr-HR" sz="1100" i="0" u="none" strike="noStrike" cap="none" normalizeH="0" baseline="0" noProof="0">
                  <a:ln>
                    <a:noFill/>
                  </a:ln>
                  <a:solidFill>
                    <a:srgbClr val="003399"/>
                  </a:solidFill>
                  <a:effectLst/>
                  <a:uLnTx/>
                  <a:uFillTx/>
                  <a:latin typeface="Arial" panose="020B0604020202020204" pitchFamily="34" charset="0"/>
                  <a:ea typeface="+mn-ea"/>
                  <a:cs typeface="Arial" panose="020B0604020202020204" pitchFamily="34" charset="0"/>
                </a:rPr>
                <a:t>Informacije i komunikacija</a:t>
              </a:r>
            </a:p>
          </p:txBody>
        </p:sp>
        <p:sp>
          <p:nvSpPr>
            <p:cNvPr id="13" name="Textfeld 5">
              <a:extLst>
                <a:ext uri="{FF2B5EF4-FFF2-40B4-BE49-F238E27FC236}">
                  <a16:creationId xmlns:a16="http://schemas.microsoft.com/office/drawing/2014/main" id="{F7E086B3-B50B-4C4E-8176-7E4BE29CF265}"/>
                </a:ext>
              </a:extLst>
            </p:cNvPr>
            <p:cNvSpPr txBox="1"/>
            <p:nvPr/>
          </p:nvSpPr>
          <p:spPr>
            <a:xfrm>
              <a:off x="7321178" y="3443950"/>
              <a:ext cx="1421999" cy="430887"/>
            </a:xfrm>
            <a:prstGeom prst="rect">
              <a:avLst/>
            </a:prstGeom>
            <a:solidFill>
              <a:schemeClr val="bg1"/>
            </a:solidFill>
          </p:spPr>
          <p:txBody>
            <a:bodyPr wrap="square" lIns="91440" tIns="0" rIns="0" bIns="91440" rtlCol="0">
              <a:spAutoFit/>
            </a:bodyPr>
            <a:lstStyle/>
            <a:p>
              <a:pPr lvl="0">
                <a:buClr>
                  <a:schemeClr val="tx2">
                    <a:lumMod val="40000"/>
                    <a:lumOff val="60000"/>
                  </a:schemeClr>
                </a:buClr>
                <a:defRPr/>
              </a:pPr>
              <a:r>
                <a:rPr lang="hr-HR" sz="1100">
                  <a:solidFill>
                    <a:srgbClr val="003399"/>
                  </a:solidFill>
                  <a:latin typeface="Arial" panose="020B0604020202020204" pitchFamily="34" charset="0"/>
                  <a:cs typeface="Arial" panose="020B0604020202020204" pitchFamily="34" charset="0"/>
                </a:rPr>
                <a:t>Ostale uslužne djelatnosti</a:t>
              </a:r>
            </a:p>
          </p:txBody>
        </p:sp>
        <p:sp>
          <p:nvSpPr>
            <p:cNvPr id="15" name="Textfeld 5">
              <a:extLst>
                <a:ext uri="{FF2B5EF4-FFF2-40B4-BE49-F238E27FC236}">
                  <a16:creationId xmlns:a16="http://schemas.microsoft.com/office/drawing/2014/main" id="{3659CC60-BC0E-4ADD-82C6-B1DD0D73E496}"/>
                </a:ext>
              </a:extLst>
            </p:cNvPr>
            <p:cNvSpPr txBox="1"/>
            <p:nvPr/>
          </p:nvSpPr>
          <p:spPr>
            <a:xfrm>
              <a:off x="7320815" y="4281514"/>
              <a:ext cx="1421999" cy="261610"/>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hr-HR" sz="1100" i="0" u="none" strike="noStrike" cap="none" normalizeH="0" baseline="0" noProof="0">
                  <a:ln>
                    <a:noFill/>
                  </a:ln>
                  <a:solidFill>
                    <a:srgbClr val="003399"/>
                  </a:solidFill>
                  <a:effectLst/>
                  <a:uLnTx/>
                  <a:uFillTx/>
                  <a:latin typeface="Arial" panose="020B0604020202020204" pitchFamily="34" charset="0"/>
                  <a:ea typeface="+mn-ea"/>
                  <a:cs typeface="Arial" panose="020B0604020202020204" pitchFamily="34" charset="0"/>
                </a:rPr>
                <a:t>Proizvodnja</a:t>
              </a:r>
            </a:p>
          </p:txBody>
        </p:sp>
        <p:sp>
          <p:nvSpPr>
            <p:cNvPr id="16" name="Textfeld 5">
              <a:extLst>
                <a:ext uri="{FF2B5EF4-FFF2-40B4-BE49-F238E27FC236}">
                  <a16:creationId xmlns:a16="http://schemas.microsoft.com/office/drawing/2014/main" id="{7CD8611A-C18C-4730-A6B7-9C802D026942}"/>
                </a:ext>
              </a:extLst>
            </p:cNvPr>
            <p:cNvSpPr txBox="1"/>
            <p:nvPr/>
          </p:nvSpPr>
          <p:spPr>
            <a:xfrm>
              <a:off x="7320816" y="3878880"/>
              <a:ext cx="1421999" cy="261610"/>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hr-HR" sz="1100" i="0" u="none" strike="noStrike" cap="none" normalizeH="0" baseline="0" noProof="0">
                  <a:ln>
                    <a:noFill/>
                  </a:ln>
                  <a:solidFill>
                    <a:srgbClr val="003399"/>
                  </a:solidFill>
                  <a:effectLst/>
                  <a:uLnTx/>
                  <a:uFillTx/>
                  <a:latin typeface="Arial" panose="020B0604020202020204" pitchFamily="34" charset="0"/>
                  <a:ea typeface="+mn-ea"/>
                  <a:cs typeface="Arial" panose="020B0604020202020204" pitchFamily="34" charset="0"/>
                </a:rPr>
                <a:t>Građevinarstvo</a:t>
              </a:r>
            </a:p>
          </p:txBody>
        </p:sp>
      </p:grpSp>
    </p:spTree>
    <p:extLst>
      <p:ext uri="{BB962C8B-B14F-4D97-AF65-F5344CB8AC3E}">
        <p14:creationId xmlns:p14="http://schemas.microsoft.com/office/powerpoint/2010/main" val="240188695"/>
      </p:ext>
    </p:extLst>
  </p:cSld>
  <p:clrMapOvr>
    <a:masterClrMapping/>
  </p:clrMapOvr>
</p:sld>
</file>

<file path=ppt/theme/theme1.xml><?xml version="1.0" encoding="utf-8"?>
<a:theme xmlns:a="http://schemas.openxmlformats.org/drawingml/2006/main" name="Theme1">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Theme1" id="{8F8230E2-4D34-4ECE-8215-EF7515102C95}" vid="{397A8749-CF1D-46BD-B85F-D3F557073F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19DEDF6EB9C8443AA1E9BF77FC79F68" ma:contentTypeVersion="17" ma:contentTypeDescription="Create a new document." ma:contentTypeScope="" ma:versionID="50cb3c65b15afc21b61de972b41eba9d">
  <xsd:schema xmlns:xsd="http://www.w3.org/2001/XMLSchema" xmlns:xs="http://www.w3.org/2001/XMLSchema" xmlns:p="http://schemas.microsoft.com/office/2006/metadata/properties" xmlns:ns2="80b70bcf-9351-4e71-b19f-1201847c9328" xmlns:ns3="6976e29a-8670-4f9c-afee-c255a09d55c2" targetNamespace="http://schemas.microsoft.com/office/2006/metadata/properties" ma:root="true" ma:fieldsID="34ff1695753c722564b7e305d14507f4" ns2:_="" ns3:_="">
    <xsd:import namespace="80b70bcf-9351-4e71-b19f-1201847c9328"/>
    <xsd:import namespace="6976e29a-8670-4f9c-afee-c255a09d55c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LengthInSeconds"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b70bcf-9351-4e71-b19f-1201847c93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976e29a-8670-4f9c-afee-c255a09d55c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48c66782-86c3-4f9c-b0ff-d3e6d9a322a8}" ma:internalName="TaxCatchAll" ma:showField="CatchAllData" ma:web="6976e29a-8670-4f9c-afee-c255a09d55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976e29a-8670-4f9c-afee-c255a09d55c2" xsi:nil="true"/>
  </documentManagement>
</p:properties>
</file>

<file path=customXml/itemProps1.xml><?xml version="1.0" encoding="utf-8"?>
<ds:datastoreItem xmlns:ds="http://schemas.openxmlformats.org/officeDocument/2006/customXml" ds:itemID="{2F9CE860-0DB6-4EBF-A59C-CD6A8E8B5181}">
  <ds:schemaRefs>
    <ds:schemaRef ds:uri="http://schemas.microsoft.com/sharepoint/v3/contenttype/forms"/>
  </ds:schemaRefs>
</ds:datastoreItem>
</file>

<file path=customXml/itemProps2.xml><?xml version="1.0" encoding="utf-8"?>
<ds:datastoreItem xmlns:ds="http://schemas.openxmlformats.org/officeDocument/2006/customXml" ds:itemID="{038AE66D-C591-4377-91B9-1F0D81110D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b70bcf-9351-4e71-b19f-1201847c9328"/>
    <ds:schemaRef ds:uri="6976e29a-8670-4f9c-afee-c255a09d55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06ADD8D-904D-46EF-A8AF-8028B6900AA5}">
  <ds:schemaRefs>
    <ds:schemaRef ds:uri="http://schemas.microsoft.com/office/2006/metadata/properties"/>
    <ds:schemaRef ds:uri="http://schemas.microsoft.com/office/infopath/2007/PartnerControls"/>
    <ds:schemaRef ds:uri="6976e29a-8670-4f9c-afee-c255a09d55c2"/>
  </ds:schemaRefs>
</ds:datastoreItem>
</file>

<file path=docProps/app.xml><?xml version="1.0" encoding="utf-8"?>
<Properties xmlns="http://schemas.openxmlformats.org/officeDocument/2006/extended-properties" xmlns:vt="http://schemas.openxmlformats.org/officeDocument/2006/docPropsVTypes">
  <Template>EUOSHA Campaign 2023</Template>
  <TotalTime>0</TotalTime>
  <Words>2849</Words>
  <Application>Microsoft Office PowerPoint</Application>
  <PresentationFormat>On-screen Show (16:9)</PresentationFormat>
  <Paragraphs>468</Paragraphs>
  <Slides>28</Slides>
  <Notes>25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Arial</vt:lpstr>
      <vt:lpstr>Arial (Überschriften)</vt:lpstr>
      <vt:lpstr>Calibri</vt:lpstr>
      <vt:lpstr>Comic Sans MS</vt:lpstr>
      <vt:lpstr>Courier New</vt:lpstr>
      <vt:lpstr>Helvetica</vt:lpstr>
      <vt:lpstr>Segoe UI</vt:lpstr>
      <vt:lpstr>Wingdings</vt:lpstr>
      <vt:lpstr>Theme1</vt:lpstr>
      <vt:lpstr>SIGURAN I ZDRAV RAD U DIGITALNO DOBA Kampanja za zdrava mjesta rada 2023. – 2025. </vt:lpstr>
      <vt:lpstr>Pregled</vt:lpstr>
      <vt:lpstr>Definicija</vt:lpstr>
      <vt:lpstr>Pristup automatizaciji na temelju zadataka</vt:lpstr>
      <vt:lpstr>Taksonomija</vt:lpstr>
      <vt:lpstr>Napredna robotika u Europi </vt:lpstr>
      <vt:lpstr>Napredna robotika u Europi </vt:lpstr>
      <vt:lpstr>Postojeća i potencijalna automatizacija fizičkih zadataka</vt:lpstr>
      <vt:lpstr> Postojeća i potencijalna automatizacija kognitivnih zadataka </vt:lpstr>
      <vt:lpstr>Učinak automatizacije na radna mjesta</vt:lpstr>
      <vt:lpstr>Utjecaj automatizacije na fizičke zadatke</vt:lpstr>
      <vt:lpstr>Utjecaj automatizacije na kognitivne zadatke</vt:lpstr>
      <vt:lpstr>Učinci na sigurnost i zdravlje na radu</vt:lpstr>
      <vt:lpstr>Čimbenici sigurnosti i zdravlja na radu te učinci sustava koji se temelje na umjetnoj inteligenciji</vt:lpstr>
      <vt:lpstr>Čimbenici sigurnosti i zdravlja na radu te učinci napredne robotike </vt:lpstr>
      <vt:lpstr>Premošćivanje jaza između literature i prakse</vt:lpstr>
      <vt:lpstr>16 studija slučaja o automatizaciji</vt:lpstr>
      <vt:lpstr>Učinci na sigurnost i zdravlje na radu na temelju studija slučaja </vt:lpstr>
      <vt:lpstr>Utjecaj na sigurnost i zdravlje na radu</vt:lpstr>
      <vt:lpstr>Utjecaj na različite razine i subjekte</vt:lpstr>
      <vt:lpstr>Donošenje politika</vt:lpstr>
      <vt:lpstr>Izazovi upravljanja sigurnošću i zdravljem na radu </vt:lpstr>
      <vt:lpstr>Upravljanje sigurnošću i zdravljem na radu </vt:lpstr>
      <vt:lpstr>Upotreba sustava utemeljenih na umjetnoj inteligenciji za sigurnost i zdravlje na radu</vt:lpstr>
      <vt:lpstr>Inspekcija rada</vt:lpstr>
      <vt:lpstr>Osnovni zaključci</vt:lpstr>
      <vt:lpstr>Dodatne informacije</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SIGURAN I ZDRAV RAD U DIGITALNOM DOBU Kampanja za zdrava mjesta rada 2023. – 2025.</dc:title>
  <dc:subject/>
  <dc:creator/>
  <cp:keywords/>
  <dc:description/>
  <cp:lastModifiedBy/>
  <cp:revision>24</cp:revision>
  <dcterms:created xsi:type="dcterms:W3CDTF">2023-08-02T10:28:54Z</dcterms:created>
  <dcterms:modified xsi:type="dcterms:W3CDTF">2024-01-24T13:02:09Z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0x010100A19DEDF6EB9C8443AA1E9BF77FC79F68</vt:lpwstr>
  </property>
</Properties>
</file>